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4"/>
  </p:notesMasterIdLst>
  <p:sldIdLst>
    <p:sldId id="256" r:id="rId3"/>
    <p:sldId id="305" r:id="rId4"/>
    <p:sldId id="371" r:id="rId5"/>
    <p:sldId id="372" r:id="rId6"/>
    <p:sldId id="373" r:id="rId7"/>
    <p:sldId id="374" r:id="rId8"/>
    <p:sldId id="375" r:id="rId9"/>
    <p:sldId id="376" r:id="rId10"/>
    <p:sldId id="377" r:id="rId11"/>
    <p:sldId id="378" r:id="rId12"/>
    <p:sldId id="380" r:id="rId13"/>
    <p:sldId id="381" r:id="rId14"/>
    <p:sldId id="382" r:id="rId15"/>
    <p:sldId id="388" r:id="rId16"/>
    <p:sldId id="389" r:id="rId17"/>
    <p:sldId id="390" r:id="rId18"/>
    <p:sldId id="391" r:id="rId19"/>
    <p:sldId id="392" r:id="rId20"/>
    <p:sldId id="393" r:id="rId21"/>
    <p:sldId id="394" r:id="rId22"/>
    <p:sldId id="395" r:id="rId23"/>
    <p:sldId id="396" r:id="rId24"/>
    <p:sldId id="397" r:id="rId25"/>
    <p:sldId id="368" r:id="rId26"/>
    <p:sldId id="386" r:id="rId27"/>
    <p:sldId id="274" r:id="rId28"/>
    <p:sldId id="387" r:id="rId29"/>
    <p:sldId id="383" r:id="rId30"/>
    <p:sldId id="384" r:id="rId31"/>
    <p:sldId id="385" r:id="rId32"/>
    <p:sldId id="369" r:id="rId33"/>
    <p:sldId id="355" r:id="rId34"/>
    <p:sldId id="366" r:id="rId35"/>
    <p:sldId id="356" r:id="rId36"/>
    <p:sldId id="357" r:id="rId37"/>
    <p:sldId id="358" r:id="rId38"/>
    <p:sldId id="359" r:id="rId39"/>
    <p:sldId id="360" r:id="rId40"/>
    <p:sldId id="361" r:id="rId41"/>
    <p:sldId id="367" r:id="rId42"/>
    <p:sldId id="362"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7" autoAdjust="0"/>
    <p:restoredTop sz="72567" autoAdjust="0"/>
  </p:normalViewPr>
  <p:slideViewPr>
    <p:cSldViewPr snapToGrid="0">
      <p:cViewPr varScale="1">
        <p:scale>
          <a:sx n="72" d="100"/>
          <a:sy n="72" d="100"/>
        </p:scale>
        <p:origin x="21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image" Target="../media/image8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emf"/><Relationship Id="rId1" Type="http://schemas.openxmlformats.org/officeDocument/2006/relationships/image" Target="../media/image5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 Id="rId4" Type="http://schemas.openxmlformats.org/officeDocument/2006/relationships/image" Target="../media/image7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3.wmf"/><Relationship Id="rId1" Type="http://schemas.openxmlformats.org/officeDocument/2006/relationships/image" Target="../media/image7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D6805E-5B8B-4D6E-9D90-6939E3818E71}" type="datetimeFigureOut">
              <a:rPr lang="zh-CN" altLang="en-US" smtClean="0"/>
              <a:t>2019/12/24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4A2F72-A31E-43DD-A750-F9DF3F8626A8}" type="slidenum">
              <a:rPr lang="zh-CN" altLang="en-US" smtClean="0"/>
              <a:t>‹#›</a:t>
            </a:fld>
            <a:endParaRPr lang="zh-CN" altLang="en-US"/>
          </a:p>
        </p:txBody>
      </p:sp>
    </p:spTree>
    <p:extLst>
      <p:ext uri="{BB962C8B-B14F-4D97-AF65-F5344CB8AC3E}">
        <p14:creationId xmlns:p14="http://schemas.microsoft.com/office/powerpoint/2010/main" val="333266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992188" y="768350"/>
            <a:ext cx="5114925" cy="3836988"/>
          </a:xfrm>
          <a:ln/>
        </p:spPr>
      </p:sp>
      <p:sp>
        <p:nvSpPr>
          <p:cNvPr id="41987" name="Rectangle 3"/>
          <p:cNvSpPr>
            <a:spLocks noGrp="1" noChangeArrowheads="1"/>
          </p:cNvSpPr>
          <p:nvPr>
            <p:ph type="body" idx="1"/>
          </p:nvPr>
        </p:nvSpPr>
        <p:spPr>
          <a:noFill/>
        </p:spPr>
        <p:txBody>
          <a:bodyPr/>
          <a:lstStyle/>
          <a:p>
            <a:pPr eaLnBrk="1" hangingPunct="1"/>
            <a:endParaRPr lang="zh-CN" altLang="en-US" dirty="0"/>
          </a:p>
        </p:txBody>
      </p:sp>
    </p:spTree>
    <p:extLst>
      <p:ext uri="{BB962C8B-B14F-4D97-AF65-F5344CB8AC3E}">
        <p14:creationId xmlns:p14="http://schemas.microsoft.com/office/powerpoint/2010/main" val="321799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10</a:t>
            </a:fld>
            <a:endParaRPr lang="en-US" altLang="zh-CN" sz="1300"/>
          </a:p>
        </p:txBody>
      </p:sp>
    </p:spTree>
    <p:extLst>
      <p:ext uri="{BB962C8B-B14F-4D97-AF65-F5344CB8AC3E}">
        <p14:creationId xmlns:p14="http://schemas.microsoft.com/office/powerpoint/2010/main" val="1217983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11</a:t>
            </a:fld>
            <a:endParaRPr lang="en-US" altLang="zh-CN" sz="1300"/>
          </a:p>
        </p:txBody>
      </p:sp>
    </p:spTree>
    <p:extLst>
      <p:ext uri="{BB962C8B-B14F-4D97-AF65-F5344CB8AC3E}">
        <p14:creationId xmlns:p14="http://schemas.microsoft.com/office/powerpoint/2010/main" val="3924220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12</a:t>
            </a:fld>
            <a:endParaRPr lang="en-US" altLang="zh-CN" sz="1300"/>
          </a:p>
        </p:txBody>
      </p:sp>
    </p:spTree>
    <p:extLst>
      <p:ext uri="{BB962C8B-B14F-4D97-AF65-F5344CB8AC3E}">
        <p14:creationId xmlns:p14="http://schemas.microsoft.com/office/powerpoint/2010/main" val="29434968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13</a:t>
            </a:fld>
            <a:endParaRPr lang="en-US" altLang="zh-CN" sz="1300"/>
          </a:p>
        </p:txBody>
      </p:sp>
    </p:spTree>
    <p:extLst>
      <p:ext uri="{BB962C8B-B14F-4D97-AF65-F5344CB8AC3E}">
        <p14:creationId xmlns:p14="http://schemas.microsoft.com/office/powerpoint/2010/main" val="1604225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D4A2F72-A31E-43DD-A750-F9DF3F8626A8}" type="slidenum">
              <a:rPr lang="zh-CN" altLang="en-US" smtClean="0"/>
              <a:t>14</a:t>
            </a:fld>
            <a:endParaRPr lang="zh-CN" altLang="en-US"/>
          </a:p>
        </p:txBody>
      </p:sp>
    </p:spTree>
    <p:extLst>
      <p:ext uri="{BB962C8B-B14F-4D97-AF65-F5344CB8AC3E}">
        <p14:creationId xmlns:p14="http://schemas.microsoft.com/office/powerpoint/2010/main" val="1003663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15</a:t>
            </a:fld>
            <a:endParaRPr lang="en-US" altLang="zh-CN" sz="1300"/>
          </a:p>
        </p:txBody>
      </p:sp>
    </p:spTree>
    <p:extLst>
      <p:ext uri="{BB962C8B-B14F-4D97-AF65-F5344CB8AC3E}">
        <p14:creationId xmlns:p14="http://schemas.microsoft.com/office/powerpoint/2010/main" val="445852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16</a:t>
            </a:fld>
            <a:endParaRPr lang="en-US" altLang="zh-CN" sz="1300"/>
          </a:p>
        </p:txBody>
      </p:sp>
    </p:spTree>
    <p:extLst>
      <p:ext uri="{BB962C8B-B14F-4D97-AF65-F5344CB8AC3E}">
        <p14:creationId xmlns:p14="http://schemas.microsoft.com/office/powerpoint/2010/main" val="11895706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17</a:t>
            </a:fld>
            <a:endParaRPr lang="en-US" altLang="zh-CN" sz="1300"/>
          </a:p>
        </p:txBody>
      </p:sp>
    </p:spTree>
    <p:extLst>
      <p:ext uri="{BB962C8B-B14F-4D97-AF65-F5344CB8AC3E}">
        <p14:creationId xmlns:p14="http://schemas.microsoft.com/office/powerpoint/2010/main" val="34600929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18</a:t>
            </a:fld>
            <a:endParaRPr lang="en-US" altLang="zh-CN" sz="1300"/>
          </a:p>
        </p:txBody>
      </p:sp>
    </p:spTree>
    <p:extLst>
      <p:ext uri="{BB962C8B-B14F-4D97-AF65-F5344CB8AC3E}">
        <p14:creationId xmlns:p14="http://schemas.microsoft.com/office/powerpoint/2010/main" val="2127308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19</a:t>
            </a:fld>
            <a:endParaRPr lang="en-US" altLang="zh-CN" sz="1300"/>
          </a:p>
        </p:txBody>
      </p:sp>
    </p:spTree>
    <p:extLst>
      <p:ext uri="{BB962C8B-B14F-4D97-AF65-F5344CB8AC3E}">
        <p14:creationId xmlns:p14="http://schemas.microsoft.com/office/powerpoint/2010/main" val="1363194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D4A2F72-A31E-43DD-A750-F9DF3F8626A8}" type="slidenum">
              <a:rPr lang="zh-CN" altLang="en-US" smtClean="0"/>
              <a:t>2</a:t>
            </a:fld>
            <a:endParaRPr lang="zh-CN" altLang="en-US"/>
          </a:p>
        </p:txBody>
      </p:sp>
    </p:spTree>
    <p:extLst>
      <p:ext uri="{BB962C8B-B14F-4D97-AF65-F5344CB8AC3E}">
        <p14:creationId xmlns:p14="http://schemas.microsoft.com/office/powerpoint/2010/main" val="3635951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20</a:t>
            </a:fld>
            <a:endParaRPr lang="en-US" altLang="zh-CN" sz="1300"/>
          </a:p>
        </p:txBody>
      </p:sp>
    </p:spTree>
    <p:extLst>
      <p:ext uri="{BB962C8B-B14F-4D97-AF65-F5344CB8AC3E}">
        <p14:creationId xmlns:p14="http://schemas.microsoft.com/office/powerpoint/2010/main" val="5301090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21</a:t>
            </a:fld>
            <a:endParaRPr lang="en-US" altLang="zh-CN" sz="1300"/>
          </a:p>
        </p:txBody>
      </p:sp>
    </p:spTree>
    <p:extLst>
      <p:ext uri="{BB962C8B-B14F-4D97-AF65-F5344CB8AC3E}">
        <p14:creationId xmlns:p14="http://schemas.microsoft.com/office/powerpoint/2010/main" val="780217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22</a:t>
            </a:fld>
            <a:endParaRPr lang="en-US" altLang="zh-CN" sz="1300"/>
          </a:p>
        </p:txBody>
      </p:sp>
    </p:spTree>
    <p:extLst>
      <p:ext uri="{BB962C8B-B14F-4D97-AF65-F5344CB8AC3E}">
        <p14:creationId xmlns:p14="http://schemas.microsoft.com/office/powerpoint/2010/main" val="40704764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23</a:t>
            </a:fld>
            <a:endParaRPr lang="en-US" altLang="zh-CN" sz="1300"/>
          </a:p>
        </p:txBody>
      </p:sp>
    </p:spTree>
    <p:extLst>
      <p:ext uri="{BB962C8B-B14F-4D97-AF65-F5344CB8AC3E}">
        <p14:creationId xmlns:p14="http://schemas.microsoft.com/office/powerpoint/2010/main" val="496077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D4A2F72-A31E-43DD-A750-F9DF3F8626A8}" type="slidenum">
              <a:rPr lang="zh-CN" altLang="en-US" smtClean="0"/>
              <a:t>24</a:t>
            </a:fld>
            <a:endParaRPr lang="zh-CN" altLang="en-US"/>
          </a:p>
        </p:txBody>
      </p:sp>
    </p:spTree>
    <p:extLst>
      <p:ext uri="{BB962C8B-B14F-4D97-AF65-F5344CB8AC3E}">
        <p14:creationId xmlns:p14="http://schemas.microsoft.com/office/powerpoint/2010/main" val="3066679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25</a:t>
            </a:fld>
            <a:endParaRPr lang="en-US" altLang="zh-CN" sz="1300"/>
          </a:p>
        </p:txBody>
      </p:sp>
    </p:spTree>
    <p:extLst>
      <p:ext uri="{BB962C8B-B14F-4D97-AF65-F5344CB8AC3E}">
        <p14:creationId xmlns:p14="http://schemas.microsoft.com/office/powerpoint/2010/main" val="628449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28</a:t>
            </a:fld>
            <a:endParaRPr lang="en-US" altLang="zh-CN" sz="1300"/>
          </a:p>
        </p:txBody>
      </p:sp>
    </p:spTree>
    <p:extLst>
      <p:ext uri="{BB962C8B-B14F-4D97-AF65-F5344CB8AC3E}">
        <p14:creationId xmlns:p14="http://schemas.microsoft.com/office/powerpoint/2010/main" val="8459667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29</a:t>
            </a:fld>
            <a:endParaRPr lang="en-US" altLang="zh-CN" sz="1300"/>
          </a:p>
        </p:txBody>
      </p:sp>
    </p:spTree>
    <p:extLst>
      <p:ext uri="{BB962C8B-B14F-4D97-AF65-F5344CB8AC3E}">
        <p14:creationId xmlns:p14="http://schemas.microsoft.com/office/powerpoint/2010/main" val="15949580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30</a:t>
            </a:fld>
            <a:endParaRPr lang="en-US" altLang="zh-CN" sz="1300"/>
          </a:p>
        </p:txBody>
      </p:sp>
    </p:spTree>
    <p:extLst>
      <p:ext uri="{BB962C8B-B14F-4D97-AF65-F5344CB8AC3E}">
        <p14:creationId xmlns:p14="http://schemas.microsoft.com/office/powerpoint/2010/main" val="2877042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1D4A2F72-A31E-43DD-A750-F9DF3F8626A8}" type="slidenum">
              <a:rPr lang="zh-CN" altLang="en-US" smtClean="0"/>
              <a:t>31</a:t>
            </a:fld>
            <a:endParaRPr lang="zh-CN" altLang="en-US"/>
          </a:p>
        </p:txBody>
      </p:sp>
    </p:spTree>
    <p:extLst>
      <p:ext uri="{BB962C8B-B14F-4D97-AF65-F5344CB8AC3E}">
        <p14:creationId xmlns:p14="http://schemas.microsoft.com/office/powerpoint/2010/main" val="2791500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a:t>
            </a:fld>
            <a:endParaRPr lang="en-US" altLang="zh-CN" sz="1300"/>
          </a:p>
        </p:txBody>
      </p:sp>
    </p:spTree>
    <p:extLst>
      <p:ext uri="{BB962C8B-B14F-4D97-AF65-F5344CB8AC3E}">
        <p14:creationId xmlns:p14="http://schemas.microsoft.com/office/powerpoint/2010/main" val="1287935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特征点法视觉里程虽然获得了很大的成功，但也存在一些问题。如果环境中没有足够多的显著特征点，显然就不能有效工作。</a:t>
            </a: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32</a:t>
            </a:fld>
            <a:endParaRPr lang="en-US" altLang="zh-CN" sz="1300"/>
          </a:p>
        </p:txBody>
      </p:sp>
    </p:spTree>
    <p:extLst>
      <p:ext uri="{BB962C8B-B14F-4D97-AF65-F5344CB8AC3E}">
        <p14:creationId xmlns:p14="http://schemas.microsoft.com/office/powerpoint/2010/main" val="10797033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特征点由相应的提取算法定义，目前一般指某种意义的角点。没有特征点并不代表没有特征，或者说没有可以提供位姿估计的信息。</a:t>
            </a:r>
            <a:r>
              <a:rPr lang="zh-CN" altLang="en-US" dirty="0">
                <a:latin typeface="Times New Roman" panose="02020603050405020304" pitchFamily="18" charset="0"/>
                <a:ea typeface="+mn-ea"/>
                <a:cs typeface="Times New Roman" panose="02020603050405020304" pitchFamily="18" charset="0"/>
              </a:rPr>
              <a:t>（放一个曲面素描图表达一下意思）</a:t>
            </a: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33</a:t>
            </a:fld>
            <a:endParaRPr lang="en-US" altLang="zh-CN" sz="1300"/>
          </a:p>
        </p:txBody>
      </p:sp>
    </p:spTree>
    <p:extLst>
      <p:ext uri="{BB962C8B-B14F-4D97-AF65-F5344CB8AC3E}">
        <p14:creationId xmlns:p14="http://schemas.microsoft.com/office/powerpoint/2010/main" val="11529520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特征提取算法</a:t>
            </a:r>
            <a:r>
              <a:rPr lang="zh-CN" altLang="en-US" dirty="0">
                <a:latin typeface="Times New Roman" panose="02020603050405020304" pitchFamily="18" charset="0"/>
                <a:ea typeface="+mn-ea"/>
                <a:cs typeface="Times New Roman" panose="02020603050405020304" pitchFamily="18" charset="0"/>
              </a:rPr>
              <a:t>的</a:t>
            </a:r>
            <a:r>
              <a:rPr lang="zh-CN" altLang="zh-CN" dirty="0">
                <a:latin typeface="Times New Roman" panose="02020603050405020304" pitchFamily="18" charset="0"/>
                <a:ea typeface="+mn-ea"/>
                <a:cs typeface="Times New Roman" panose="02020603050405020304" pitchFamily="18" charset="0"/>
              </a:rPr>
              <a:t>鲁棒性和精确性存在着本质的矛盾</a:t>
            </a:r>
            <a:r>
              <a:rPr lang="zh-CN" altLang="en-US" dirty="0">
                <a:latin typeface="Times New Roman" panose="02020603050405020304" pitchFamily="18" charset="0"/>
                <a:ea typeface="+mn-ea"/>
                <a:cs typeface="Times New Roman" panose="02020603050405020304" pitchFamily="18" charset="0"/>
              </a:rPr>
              <a:t>，</a:t>
            </a:r>
            <a:r>
              <a:rPr lang="zh-CN" altLang="zh-CN" dirty="0"/>
              <a:t>理论上，突破上述瓶颈的根本方案是放弃特征提取环节，直接根据图像像素值信息进行位姿变化估计，这就是直接法提出的背景。</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直接法的思想就是求解上述问题的逆问题，即已知位姿变换前后的图像估计相应的位姿变化。由于正向问题具有明确的解析表示，逆过程的求解进而可以转化为优化问题。</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前提假设：</a:t>
            </a:r>
            <a:r>
              <a:rPr lang="zh-CN" altLang="zh-CN" dirty="0"/>
              <a:t>同一个空间点在不同的观测视角下具有相同的像素值</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理想漫反射是一个比较苛刻的假设</a:t>
            </a:r>
            <a:r>
              <a:rPr lang="zh-CN" altLang="en-US" dirty="0">
                <a:latin typeface="Times New Roman" panose="02020603050405020304" pitchFamily="18" charset="0"/>
                <a:ea typeface="+mn-ea"/>
                <a:cs typeface="Times New Roman" panose="02020603050405020304" pitchFamily="18" charset="0"/>
              </a:rPr>
              <a:t>，但近似满足该条件的点还是比特征点多得多，</a:t>
            </a:r>
            <a:r>
              <a:rPr lang="zh-CN" altLang="zh-CN" dirty="0"/>
              <a:t>这正是直接法比特征点法具有优势且被认为是视觉里程计发展趋势的统计学原因</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34</a:t>
            </a:fld>
            <a:endParaRPr lang="en-US" altLang="zh-CN" sz="1300"/>
          </a:p>
        </p:txBody>
      </p:sp>
    </p:spTree>
    <p:extLst>
      <p:ext uri="{BB962C8B-B14F-4D97-AF65-F5344CB8AC3E}">
        <p14:creationId xmlns:p14="http://schemas.microsoft.com/office/powerpoint/2010/main" val="35129407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考虑相机在两个不同的位姿观测到了空间点</a:t>
            </a:r>
            <a:r>
              <a:rPr lang="en-US" altLang="zh-CN" dirty="0">
                <a:latin typeface="Times New Roman" panose="02020603050405020304" pitchFamily="18" charset="0"/>
                <a:ea typeface="+mn-ea"/>
              </a:rPr>
              <a:t>P</a:t>
            </a:r>
            <a:r>
              <a:rPr lang="zh-CN" altLang="zh-CN" dirty="0">
                <a:latin typeface="Times New Roman" panose="02020603050405020304" pitchFamily="18" charset="0"/>
                <a:ea typeface="+mn-ea"/>
                <a:cs typeface="Times New Roman" panose="02020603050405020304" pitchFamily="18" charset="0"/>
              </a:rPr>
              <a:t>。对于位姿</a:t>
            </a:r>
            <a:r>
              <a:rPr lang="en-US" altLang="zh-CN" dirty="0">
                <a:latin typeface="Times New Roman" panose="02020603050405020304" pitchFamily="18" charset="0"/>
                <a:ea typeface="+mn-ea"/>
              </a:rPr>
              <a:t>1</a:t>
            </a:r>
            <a:r>
              <a:rPr lang="zh-CN" altLang="zh-CN" dirty="0">
                <a:latin typeface="Times New Roman" panose="02020603050405020304" pitchFamily="18" charset="0"/>
                <a:ea typeface="+mn-ea"/>
                <a:cs typeface="Times New Roman" panose="02020603050405020304" pitchFamily="18" charset="0"/>
              </a:rPr>
              <a:t>，点</a:t>
            </a:r>
            <a:r>
              <a:rPr lang="en-US" altLang="zh-CN" dirty="0">
                <a:latin typeface="Times New Roman" panose="02020603050405020304" pitchFamily="18" charset="0"/>
                <a:ea typeface="+mn-ea"/>
              </a:rPr>
              <a:t>P</a:t>
            </a:r>
            <a:r>
              <a:rPr lang="zh-CN" altLang="zh-CN" dirty="0">
                <a:latin typeface="Times New Roman" panose="02020603050405020304" pitchFamily="18" charset="0"/>
                <a:ea typeface="+mn-ea"/>
                <a:cs typeface="Times New Roman" panose="02020603050405020304" pitchFamily="18" charset="0"/>
              </a:rPr>
              <a:t>在相机坐标系中的坐标为</a:t>
            </a:r>
            <a:r>
              <a:rPr lang="en-US" altLang="zh-CN" baseline="30000" dirty="0">
                <a:latin typeface="Times New Roman" panose="02020603050405020304" pitchFamily="18" charset="0"/>
                <a:ea typeface="+mn-ea"/>
              </a:rPr>
              <a:t>1</a:t>
            </a:r>
            <a:r>
              <a:rPr lang="en-US" altLang="zh-CN" b="1" dirty="0">
                <a:latin typeface="Times New Roman" panose="02020603050405020304" pitchFamily="18" charset="0"/>
                <a:ea typeface="+mn-ea"/>
              </a:rPr>
              <a:t>P</a:t>
            </a:r>
            <a:r>
              <a:rPr lang="en-US" altLang="zh-CN" dirty="0">
                <a:latin typeface="Times New Roman" panose="02020603050405020304" pitchFamily="18" charset="0"/>
                <a:ea typeface="+mn-ea"/>
              </a:rPr>
              <a:t>=[</a:t>
            </a:r>
            <a:r>
              <a:rPr lang="en-US" altLang="zh-CN" baseline="30000" dirty="0">
                <a:latin typeface="Times New Roman" panose="02020603050405020304" pitchFamily="18" charset="0"/>
                <a:ea typeface="+mn-ea"/>
              </a:rPr>
              <a:t>1</a:t>
            </a:r>
            <a:r>
              <a:rPr lang="en-US" altLang="zh-CN" dirty="0">
                <a:latin typeface="Times New Roman" panose="02020603050405020304" pitchFamily="18" charset="0"/>
                <a:ea typeface="+mn-ea"/>
              </a:rPr>
              <a:t>X, </a:t>
            </a:r>
            <a:r>
              <a:rPr lang="en-US" altLang="zh-CN" baseline="30000" dirty="0">
                <a:latin typeface="Times New Roman" panose="02020603050405020304" pitchFamily="18" charset="0"/>
                <a:ea typeface="+mn-ea"/>
              </a:rPr>
              <a:t>1</a:t>
            </a:r>
            <a:r>
              <a:rPr lang="en-US" altLang="zh-CN" dirty="0">
                <a:latin typeface="Times New Roman" panose="02020603050405020304" pitchFamily="18" charset="0"/>
                <a:ea typeface="+mn-ea"/>
              </a:rPr>
              <a:t>Y, </a:t>
            </a:r>
            <a:r>
              <a:rPr lang="en-US" altLang="zh-CN" baseline="30000" dirty="0">
                <a:latin typeface="Times New Roman" panose="02020603050405020304" pitchFamily="18" charset="0"/>
                <a:ea typeface="+mn-ea"/>
              </a:rPr>
              <a:t>1</a:t>
            </a:r>
            <a:r>
              <a:rPr lang="en-US" altLang="zh-CN" dirty="0">
                <a:latin typeface="Times New Roman" panose="02020603050405020304" pitchFamily="18" charset="0"/>
                <a:ea typeface="+mn-ea"/>
              </a:rPr>
              <a:t>Z]</a:t>
            </a:r>
            <a:r>
              <a:rPr lang="zh-CN" altLang="zh-CN" dirty="0">
                <a:latin typeface="Times New Roman" panose="02020603050405020304" pitchFamily="18" charset="0"/>
                <a:ea typeface="+mn-ea"/>
                <a:cs typeface="Times New Roman" panose="02020603050405020304" pitchFamily="18" charset="0"/>
              </a:rPr>
              <a:t>，位姿</a:t>
            </a:r>
            <a:r>
              <a:rPr lang="en-US" altLang="zh-CN" dirty="0">
                <a:latin typeface="Times New Roman" panose="02020603050405020304" pitchFamily="18" charset="0"/>
                <a:ea typeface="+mn-ea"/>
              </a:rPr>
              <a:t>1</a:t>
            </a:r>
            <a:r>
              <a:rPr lang="zh-CN" altLang="zh-CN" dirty="0">
                <a:latin typeface="Times New Roman" panose="02020603050405020304" pitchFamily="18" charset="0"/>
                <a:ea typeface="+mn-ea"/>
                <a:cs typeface="Times New Roman" panose="02020603050405020304" pitchFamily="18" charset="0"/>
              </a:rPr>
              <a:t>相对于位姿</a:t>
            </a:r>
            <a:r>
              <a:rPr lang="en-US" altLang="zh-CN" dirty="0">
                <a:latin typeface="Times New Roman" panose="02020603050405020304" pitchFamily="18" charset="0"/>
                <a:ea typeface="+mn-ea"/>
              </a:rPr>
              <a:t>2</a:t>
            </a:r>
            <a:r>
              <a:rPr lang="zh-CN" altLang="zh-CN" dirty="0">
                <a:latin typeface="Times New Roman" panose="02020603050405020304" pitchFamily="18" charset="0"/>
                <a:ea typeface="+mn-ea"/>
                <a:cs typeface="Times New Roman" panose="02020603050405020304" pitchFamily="18" charset="0"/>
              </a:rPr>
              <a:t>的旋转矩阵和平移向量分别表示为</a:t>
            </a:r>
            <a:r>
              <a:rPr lang="en-US" altLang="zh-CN" baseline="30000" dirty="0">
                <a:latin typeface="Times New Roman" panose="02020603050405020304" pitchFamily="18" charset="0"/>
                <a:ea typeface="+mn-ea"/>
              </a:rPr>
              <a:t>c2</a:t>
            </a:r>
            <a:r>
              <a:rPr lang="en-US" altLang="zh-CN" b="1" dirty="0">
                <a:latin typeface="Times New Roman" panose="02020603050405020304" pitchFamily="18" charset="0"/>
                <a:ea typeface="+mn-ea"/>
              </a:rPr>
              <a:t>R</a:t>
            </a:r>
            <a:r>
              <a:rPr lang="en-US" altLang="zh-CN" baseline="-25000" dirty="0">
                <a:latin typeface="Times New Roman" panose="02020603050405020304" pitchFamily="18" charset="0"/>
                <a:ea typeface="+mn-ea"/>
              </a:rPr>
              <a:t>c1</a:t>
            </a:r>
            <a:r>
              <a:rPr lang="zh-CN" altLang="zh-CN" dirty="0">
                <a:latin typeface="Times New Roman" panose="02020603050405020304" pitchFamily="18" charset="0"/>
                <a:ea typeface="+mn-ea"/>
                <a:cs typeface="Times New Roman" panose="02020603050405020304" pitchFamily="18" charset="0"/>
              </a:rPr>
              <a:t>和</a:t>
            </a:r>
            <a:r>
              <a:rPr lang="en-US" altLang="zh-CN" baseline="30000" dirty="0">
                <a:latin typeface="Times New Roman" panose="02020603050405020304" pitchFamily="18" charset="0"/>
                <a:ea typeface="+mn-ea"/>
              </a:rPr>
              <a:t>c2</a:t>
            </a:r>
            <a:r>
              <a:rPr lang="en-US" altLang="zh-CN" b="1" dirty="0">
                <a:latin typeface="Times New Roman" panose="02020603050405020304" pitchFamily="18" charset="0"/>
                <a:ea typeface="+mn-ea"/>
              </a:rPr>
              <a:t>t</a:t>
            </a:r>
            <a:r>
              <a:rPr lang="en-US" altLang="zh-CN" baseline="-25000" dirty="0">
                <a:latin typeface="Times New Roman" panose="02020603050405020304" pitchFamily="18" charset="0"/>
                <a:ea typeface="+mn-ea"/>
              </a:rPr>
              <a:t>c1</a:t>
            </a:r>
            <a:r>
              <a:rPr lang="zh-CN" altLang="zh-CN" dirty="0">
                <a:latin typeface="Times New Roman" panose="02020603050405020304" pitchFamily="18" charset="0"/>
                <a:ea typeface="+mn-ea"/>
                <a:cs typeface="Times New Roman" panose="02020603050405020304" pitchFamily="18" charset="0"/>
              </a:rPr>
              <a:t>根据小孔成像模型，点</a:t>
            </a:r>
            <a:r>
              <a:rPr lang="en-US" altLang="zh-CN" dirty="0">
                <a:latin typeface="Times New Roman" panose="02020603050405020304" pitchFamily="18" charset="0"/>
                <a:ea typeface="+mn-ea"/>
              </a:rPr>
              <a:t>P</a:t>
            </a:r>
            <a:r>
              <a:rPr lang="zh-CN" altLang="zh-CN" dirty="0">
                <a:latin typeface="Times New Roman" panose="02020603050405020304" pitchFamily="18" charset="0"/>
                <a:ea typeface="+mn-ea"/>
                <a:cs typeface="Times New Roman" panose="02020603050405020304" pitchFamily="18" charset="0"/>
              </a:rPr>
              <a:t>在两幅图像中的坐标</a:t>
            </a:r>
            <a:r>
              <a:rPr lang="en-US" altLang="zh-CN" baseline="30000" dirty="0">
                <a:latin typeface="Times New Roman" panose="02020603050405020304" pitchFamily="18" charset="0"/>
                <a:ea typeface="+mn-ea"/>
              </a:rPr>
              <a:t>1</a:t>
            </a:r>
            <a:r>
              <a:rPr lang="en-US" altLang="zh-CN" b="1" dirty="0">
                <a:latin typeface="Times New Roman" panose="02020603050405020304" pitchFamily="18" charset="0"/>
                <a:ea typeface="+mn-ea"/>
              </a:rPr>
              <a:t>p</a:t>
            </a:r>
            <a:r>
              <a:rPr lang="en-US" altLang="zh-CN" dirty="0">
                <a:latin typeface="Times New Roman" panose="02020603050405020304" pitchFamily="18" charset="0"/>
                <a:ea typeface="+mn-ea"/>
              </a:rPr>
              <a:t>, </a:t>
            </a:r>
            <a:r>
              <a:rPr lang="en-US" altLang="zh-CN" baseline="30000" dirty="0">
                <a:latin typeface="Times New Roman" panose="02020603050405020304" pitchFamily="18" charset="0"/>
                <a:ea typeface="+mn-ea"/>
              </a:rPr>
              <a:t>2</a:t>
            </a:r>
            <a:r>
              <a:rPr lang="en-US" altLang="zh-CN" b="1" dirty="0">
                <a:latin typeface="Times New Roman" panose="02020603050405020304" pitchFamily="18" charset="0"/>
                <a:ea typeface="+mn-ea"/>
              </a:rPr>
              <a:t>p</a:t>
            </a:r>
            <a:r>
              <a:rPr lang="zh-CN" altLang="zh-CN" dirty="0">
                <a:latin typeface="Times New Roman" panose="02020603050405020304" pitchFamily="18" charset="0"/>
                <a:ea typeface="+mn-ea"/>
                <a:cs typeface="Times New Roman" panose="02020603050405020304" pitchFamily="18" charset="0"/>
              </a:rPr>
              <a:t>可以计算为：</a:t>
            </a:r>
            <a:endParaRPr lang="en-US" altLang="zh-CN" dirty="0">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像素不变假设</a:t>
            </a:r>
            <a:r>
              <a:rPr lang="zh-CN" altLang="zh-CN" dirty="0"/>
              <a:t>第一幅图像中的</a:t>
            </a:r>
            <a:r>
              <a:rPr lang="en-US" altLang="zh-CN" baseline="30000" dirty="0"/>
              <a:t>1</a:t>
            </a:r>
            <a:r>
              <a:rPr lang="en-US" altLang="zh-CN" b="1" dirty="0"/>
              <a:t>p</a:t>
            </a:r>
            <a:r>
              <a:rPr lang="zh-CN" altLang="zh-CN" dirty="0"/>
              <a:t>点和第二图像中的</a:t>
            </a:r>
            <a:r>
              <a:rPr lang="en-US" altLang="zh-CN" baseline="30000" dirty="0"/>
              <a:t>2</a:t>
            </a:r>
            <a:r>
              <a:rPr lang="en-US" altLang="zh-CN" b="1" dirty="0"/>
              <a:t>p</a:t>
            </a:r>
            <a:r>
              <a:rPr lang="zh-CN" altLang="zh-CN" dirty="0"/>
              <a:t>点的像素值应该是相等的</a:t>
            </a:r>
            <a:r>
              <a:rPr lang="zh-CN" altLang="en-US" dirty="0"/>
              <a:t>，</a:t>
            </a:r>
            <a:r>
              <a:rPr lang="zh-CN" altLang="zh-CN" dirty="0"/>
              <a:t>真实情况下可能会存在一定的误差，称为光度误差</a:t>
            </a: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35</a:t>
            </a:fld>
            <a:endParaRPr lang="en-US" altLang="zh-CN" sz="1300"/>
          </a:p>
        </p:txBody>
      </p:sp>
    </p:spTree>
    <p:extLst>
      <p:ext uri="{BB962C8B-B14F-4D97-AF65-F5344CB8AC3E}">
        <p14:creationId xmlns:p14="http://schemas.microsoft.com/office/powerpoint/2010/main" val="26985375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如果存</a:t>
            </a:r>
            <a:r>
              <a:rPr lang="en-US" altLang="zh-CN" i="1" dirty="0">
                <a:latin typeface="Times New Roman" panose="02020603050405020304" pitchFamily="18" charset="0"/>
                <a:ea typeface="+mn-ea"/>
              </a:rPr>
              <a:t>N</a:t>
            </a:r>
            <a:r>
              <a:rPr lang="zh-CN" altLang="zh-CN" dirty="0">
                <a:latin typeface="Times New Roman" panose="02020603050405020304" pitchFamily="18" charset="0"/>
                <a:ea typeface="+mn-ea"/>
                <a:cs typeface="Times New Roman" panose="02020603050405020304" pitchFamily="18" charset="0"/>
              </a:rPr>
              <a:t>个可以在两个位姿下都被观测到的空间点，那么总的光度误差为：</a:t>
            </a: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36</a:t>
            </a:fld>
            <a:endParaRPr lang="en-US" altLang="zh-CN" sz="1300"/>
          </a:p>
        </p:txBody>
      </p:sp>
    </p:spTree>
    <p:extLst>
      <p:ext uri="{BB962C8B-B14F-4D97-AF65-F5344CB8AC3E}">
        <p14:creationId xmlns:p14="http://schemas.microsoft.com/office/powerpoint/2010/main" val="31571144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下面我们探讨一下如何利用数值法求解</a:t>
            </a:r>
            <a:r>
              <a:rPr lang="zh-CN" altLang="en-US" dirty="0">
                <a:latin typeface="Times New Roman" panose="02020603050405020304" pitchFamily="18" charset="0"/>
                <a:ea typeface="+mn-ea"/>
                <a:cs typeface="Times New Roman" panose="02020603050405020304" pitchFamily="18" charset="0"/>
              </a:rPr>
              <a:t>上述优化问题：</a:t>
            </a:r>
            <a:endParaRPr lang="en-US" altLang="zh-CN" dirty="0">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给定旋转矩阵和平移向量的初始值</a:t>
            </a:r>
            <a:r>
              <a:rPr lang="en-US" altLang="zh-CN" b="1" dirty="0">
                <a:latin typeface="Times New Roman" panose="02020603050405020304" pitchFamily="18" charset="0"/>
                <a:ea typeface="+mn-ea"/>
                <a:cs typeface="Times New Roman" panose="02020603050405020304" pitchFamily="18" charset="0"/>
              </a:rPr>
              <a:t>R</a:t>
            </a:r>
            <a:r>
              <a:rPr lang="en-US" altLang="zh-CN" baseline="-25000" dirty="0">
                <a:latin typeface="Times New Roman" panose="02020603050405020304" pitchFamily="18" charset="0"/>
                <a:ea typeface="+mn-ea"/>
                <a:cs typeface="Times New Roman" panose="02020603050405020304" pitchFamily="18" charset="0"/>
              </a:rPr>
              <a:t>0</a:t>
            </a:r>
            <a:r>
              <a:rPr lang="en-US" altLang="zh-CN" dirty="0">
                <a:latin typeface="Times New Roman" panose="02020603050405020304" pitchFamily="18" charset="0"/>
                <a:ea typeface="+mn-ea"/>
                <a:cs typeface="Times New Roman" panose="02020603050405020304" pitchFamily="18" charset="0"/>
              </a:rPr>
              <a:t>, </a:t>
            </a:r>
            <a:r>
              <a:rPr lang="en-US" altLang="zh-CN" b="1" dirty="0">
                <a:latin typeface="Times New Roman" panose="02020603050405020304" pitchFamily="18" charset="0"/>
                <a:ea typeface="+mn-ea"/>
                <a:cs typeface="Times New Roman" panose="02020603050405020304" pitchFamily="18" charset="0"/>
              </a:rPr>
              <a:t>t</a:t>
            </a:r>
            <a:r>
              <a:rPr lang="en-US" altLang="zh-CN" baseline="-25000" dirty="0">
                <a:latin typeface="Times New Roman" panose="02020603050405020304" pitchFamily="18" charset="0"/>
                <a:ea typeface="+mn-ea"/>
                <a:cs typeface="Times New Roman" panose="02020603050405020304" pitchFamily="18" charset="0"/>
              </a:rPr>
              <a:t>0­­</a:t>
            </a:r>
            <a:r>
              <a:rPr lang="zh-CN" altLang="zh-CN" dirty="0">
                <a:latin typeface="Times New Roman" panose="02020603050405020304" pitchFamily="18" charset="0"/>
                <a:ea typeface="+mn-ea"/>
                <a:cs typeface="Times New Roman" panose="02020603050405020304" pitchFamily="18" charset="0"/>
              </a:rPr>
              <a:t>，在第</a:t>
            </a:r>
            <a:r>
              <a:rPr lang="en-US" altLang="zh-CN" i="1" dirty="0">
                <a:latin typeface="Times New Roman" panose="02020603050405020304" pitchFamily="18" charset="0"/>
                <a:ea typeface="+mn-ea"/>
                <a:cs typeface="Times New Roman" panose="02020603050405020304" pitchFamily="18" charset="0"/>
              </a:rPr>
              <a:t>k</a:t>
            </a:r>
            <a:r>
              <a:rPr lang="zh-CN" altLang="zh-CN" dirty="0">
                <a:latin typeface="Times New Roman" panose="02020603050405020304" pitchFamily="18" charset="0"/>
                <a:ea typeface="+mn-ea"/>
                <a:cs typeface="Times New Roman" panose="02020603050405020304" pitchFamily="18" charset="0"/>
              </a:rPr>
              <a:t>次迭代前已知</a:t>
            </a:r>
            <a:r>
              <a:rPr lang="en-US" altLang="zh-CN" b="1" dirty="0">
                <a:latin typeface="Times New Roman" panose="02020603050405020304" pitchFamily="18" charset="0"/>
                <a:ea typeface="+mn-ea"/>
                <a:cs typeface="Times New Roman" panose="02020603050405020304" pitchFamily="18" charset="0"/>
              </a:rPr>
              <a:t>R</a:t>
            </a:r>
            <a:r>
              <a:rPr lang="en-US" altLang="zh-CN" i="1" baseline="-25000" dirty="0">
                <a:latin typeface="Times New Roman" panose="02020603050405020304" pitchFamily="18" charset="0"/>
                <a:ea typeface="+mn-ea"/>
                <a:cs typeface="Times New Roman" panose="02020603050405020304" pitchFamily="18" charset="0"/>
              </a:rPr>
              <a:t>k</a:t>
            </a:r>
            <a:r>
              <a:rPr lang="en-US" altLang="zh-CN" baseline="-25000" dirty="0">
                <a:latin typeface="Times New Roman" panose="02020603050405020304" pitchFamily="18" charset="0"/>
                <a:ea typeface="+mn-ea"/>
                <a:cs typeface="Times New Roman" panose="02020603050405020304" pitchFamily="18" charset="0"/>
              </a:rPr>
              <a:t>-1</a:t>
            </a:r>
            <a:r>
              <a:rPr lang="en-US" altLang="zh-CN" dirty="0">
                <a:latin typeface="Times New Roman" panose="02020603050405020304" pitchFamily="18" charset="0"/>
                <a:ea typeface="+mn-ea"/>
                <a:cs typeface="Times New Roman" panose="02020603050405020304" pitchFamily="18" charset="0"/>
              </a:rPr>
              <a:t>, </a:t>
            </a:r>
            <a:r>
              <a:rPr lang="en-US" altLang="zh-CN" b="1" dirty="0">
                <a:latin typeface="Times New Roman" panose="02020603050405020304" pitchFamily="18" charset="0"/>
                <a:ea typeface="+mn-ea"/>
                <a:cs typeface="Times New Roman" panose="02020603050405020304" pitchFamily="18" charset="0"/>
              </a:rPr>
              <a:t>t</a:t>
            </a:r>
            <a:r>
              <a:rPr lang="en-US" altLang="zh-CN" i="1" baseline="-25000" dirty="0">
                <a:latin typeface="Times New Roman" panose="02020603050405020304" pitchFamily="18" charset="0"/>
                <a:ea typeface="+mn-ea"/>
                <a:cs typeface="Times New Roman" panose="02020603050405020304" pitchFamily="18" charset="0"/>
              </a:rPr>
              <a:t>k</a:t>
            </a:r>
            <a:r>
              <a:rPr lang="en-US" altLang="zh-CN" baseline="-25000" dirty="0">
                <a:latin typeface="Times New Roman" panose="02020603050405020304" pitchFamily="18" charset="0"/>
                <a:ea typeface="+mn-ea"/>
                <a:cs typeface="Times New Roman" panose="02020603050405020304" pitchFamily="18" charset="0"/>
              </a:rPr>
              <a:t>-1­</a:t>
            </a:r>
            <a:r>
              <a:rPr lang="en-US" altLang="zh-CN" dirty="0">
                <a:latin typeface="Times New Roman" panose="02020603050405020304" pitchFamily="18" charset="0"/>
                <a:ea typeface="+mn-ea"/>
                <a:cs typeface="Times New Roman" panose="02020603050405020304" pitchFamily="18" charset="0"/>
              </a:rPr>
              <a:t>, </a:t>
            </a:r>
            <a:r>
              <a:rPr lang="zh-CN" altLang="zh-CN" dirty="0">
                <a:latin typeface="Times New Roman" panose="02020603050405020304" pitchFamily="18" charset="0"/>
                <a:ea typeface="+mn-ea"/>
                <a:cs typeface="Times New Roman" panose="02020603050405020304" pitchFamily="18" charset="0"/>
              </a:rPr>
              <a:t>以最简单的梯度下降法为例，这里展示一种数值法求解方式。</a:t>
            </a:r>
            <a:r>
              <a:rPr lang="en-US" altLang="zh-CN" b="1" dirty="0">
                <a:latin typeface="Times New Roman" panose="02020603050405020304" pitchFamily="18" charset="0"/>
                <a:ea typeface="+mn-ea"/>
                <a:cs typeface="Times New Roman" panose="02020603050405020304" pitchFamily="18" charset="0"/>
              </a:rPr>
              <a:t>R</a:t>
            </a:r>
            <a:r>
              <a:rPr lang="en-US" altLang="zh-CN" i="1" baseline="-25000" dirty="0">
                <a:latin typeface="Times New Roman" panose="02020603050405020304" pitchFamily="18" charset="0"/>
                <a:ea typeface="+mn-ea"/>
                <a:cs typeface="Times New Roman" panose="02020603050405020304" pitchFamily="18" charset="0"/>
              </a:rPr>
              <a:t>k</a:t>
            </a:r>
            <a:r>
              <a:rPr lang="en-US" altLang="zh-CN" baseline="-25000" dirty="0">
                <a:latin typeface="Times New Roman" panose="02020603050405020304" pitchFamily="18" charset="0"/>
                <a:ea typeface="+mn-ea"/>
                <a:cs typeface="Times New Roman" panose="02020603050405020304" pitchFamily="18" charset="0"/>
              </a:rPr>
              <a:t>-1</a:t>
            </a:r>
            <a:r>
              <a:rPr lang="zh-CN" altLang="zh-CN" dirty="0">
                <a:latin typeface="Times New Roman" panose="02020603050405020304" pitchFamily="18" charset="0"/>
                <a:ea typeface="+mn-ea"/>
                <a:cs typeface="Times New Roman" panose="02020603050405020304" pitchFamily="18" charset="0"/>
              </a:rPr>
              <a:t>和</a:t>
            </a:r>
            <a:r>
              <a:rPr lang="en-US" altLang="zh-CN" b="1" dirty="0">
                <a:latin typeface="Times New Roman" panose="02020603050405020304" pitchFamily="18" charset="0"/>
                <a:ea typeface="+mn-ea"/>
                <a:cs typeface="Times New Roman" panose="02020603050405020304" pitchFamily="18" charset="0"/>
              </a:rPr>
              <a:t>t</a:t>
            </a:r>
            <a:r>
              <a:rPr lang="en-US" altLang="zh-CN" i="1" baseline="-25000" dirty="0">
                <a:latin typeface="Times New Roman" panose="02020603050405020304" pitchFamily="18" charset="0"/>
                <a:ea typeface="+mn-ea"/>
                <a:cs typeface="Times New Roman" panose="02020603050405020304" pitchFamily="18" charset="0"/>
              </a:rPr>
              <a:t>k</a:t>
            </a:r>
            <a:r>
              <a:rPr lang="en-US" altLang="zh-CN" baseline="-25000" dirty="0">
                <a:latin typeface="Times New Roman" panose="02020603050405020304" pitchFamily="18" charset="0"/>
                <a:ea typeface="+mn-ea"/>
                <a:cs typeface="Times New Roman" panose="02020603050405020304" pitchFamily="18" charset="0"/>
              </a:rPr>
              <a:t>-1­</a:t>
            </a:r>
            <a:r>
              <a:rPr lang="zh-CN" altLang="zh-CN" dirty="0">
                <a:latin typeface="Times New Roman" panose="02020603050405020304" pitchFamily="18" charset="0"/>
                <a:ea typeface="+mn-ea"/>
                <a:cs typeface="Times New Roman" panose="02020603050405020304" pitchFamily="18" charset="0"/>
              </a:rPr>
              <a:t>中共有</a:t>
            </a:r>
            <a:r>
              <a:rPr lang="en-US" altLang="zh-CN" dirty="0">
                <a:latin typeface="Times New Roman" panose="02020603050405020304" pitchFamily="18" charset="0"/>
                <a:ea typeface="+mn-ea"/>
                <a:cs typeface="Times New Roman" panose="02020603050405020304" pitchFamily="18" charset="0"/>
              </a:rPr>
              <a:t>6</a:t>
            </a:r>
            <a:r>
              <a:rPr lang="zh-CN" altLang="zh-CN" dirty="0">
                <a:latin typeface="Times New Roman" panose="02020603050405020304" pitchFamily="18" charset="0"/>
                <a:ea typeface="+mn-ea"/>
                <a:cs typeface="Times New Roman" panose="02020603050405020304" pitchFamily="18" charset="0"/>
              </a:rPr>
              <a:t>个独立变量，其中旋转分量可以分解为</a:t>
            </a:r>
            <a:r>
              <a:rPr lang="en-US" altLang="zh-CN" dirty="0">
                <a:latin typeface="Times New Roman" panose="02020603050405020304" pitchFamily="18" charset="0"/>
                <a:ea typeface="+mn-ea"/>
                <a:cs typeface="Times New Roman" panose="02020603050405020304" pitchFamily="18" charset="0"/>
              </a:rPr>
              <a:t>3</a:t>
            </a:r>
            <a:r>
              <a:rPr lang="zh-CN" altLang="zh-CN" dirty="0">
                <a:latin typeface="Times New Roman" panose="02020603050405020304" pitchFamily="18" charset="0"/>
                <a:ea typeface="+mn-ea"/>
                <a:cs typeface="Times New Roman" panose="02020603050405020304" pitchFamily="18" charset="0"/>
              </a:rPr>
              <a:t>次绕指定轴的旋转，</a:t>
            </a:r>
            <a:r>
              <a:rPr lang="zh-CN" altLang="zh-CN" dirty="0">
                <a:latin typeface="Times New Roman" panose="02020603050405020304" pitchFamily="18" charset="0"/>
                <a:cs typeface="Times New Roman" panose="02020603050405020304" pitchFamily="18" charset="0"/>
              </a:rPr>
              <a:t>可以写成</a:t>
            </a:r>
            <a:r>
              <a:rPr lang="en-US" altLang="zh-CN" b="1" dirty="0">
                <a:latin typeface="Times New Roman" panose="02020603050405020304" pitchFamily="18" charset="0"/>
                <a:cs typeface="Times New Roman" panose="02020603050405020304" pitchFamily="18" charset="0"/>
              </a:rPr>
              <a:t>R</a:t>
            </a:r>
            <a:r>
              <a:rPr lang="en-US" altLang="zh-CN" i="1" baseline="-25000"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θ</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φ</a:t>
            </a:r>
            <a:r>
              <a:rPr lang="en-US" altLang="zh-CN"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类似地，平移向量也可以写成三个独立分量和的形式</a:t>
            </a:r>
            <a:r>
              <a:rPr lang="en-US" altLang="zh-CN" b="1" dirty="0">
                <a:latin typeface="Times New Roman" panose="02020603050405020304" pitchFamily="18" charset="0"/>
                <a:cs typeface="Times New Roman" panose="02020603050405020304" pitchFamily="18" charset="0"/>
              </a:rPr>
              <a:t>t</a:t>
            </a:r>
            <a:r>
              <a:rPr lang="en-US" altLang="zh-CN" i="1" baseline="-25000"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z</a:t>
            </a:r>
            <a:r>
              <a:rPr lang="zh-CN" altLang="zh-CN" dirty="0">
                <a:latin typeface="Times New Roman" panose="02020603050405020304" pitchFamily="18" charset="0"/>
                <a:cs typeface="Times New Roman" panose="02020603050405020304" pitchFamily="18" charset="0"/>
              </a:rPr>
              <a:t>，其中</a:t>
            </a:r>
            <a:r>
              <a:rPr lang="en-US" altLang="zh-CN" b="1"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0, 0]</a:t>
            </a:r>
            <a:r>
              <a:rPr lang="zh-CN"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=[0,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0]</a:t>
            </a:r>
            <a:r>
              <a:rPr lang="zh-CN" altLang="zh-CN"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=[0, 0, </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，待优化的变量于是可以写成向量的形式</a:t>
            </a:r>
            <a:r>
              <a:rPr lang="en-US" altLang="zh-CN" b="1" dirty="0" err="1">
                <a:latin typeface="Times New Roman" panose="02020603050405020304" pitchFamily="18" charset="0"/>
                <a:cs typeface="Times New Roman" panose="02020603050405020304" pitchFamily="18" charset="0"/>
              </a:rPr>
              <a:t>Ɛ</a:t>
            </a:r>
            <a:r>
              <a:rPr lang="en-US" altLang="zh-CN" i="1"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θ</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φ</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，数值法求导问题可以转换为求解光度误差</a:t>
            </a:r>
            <a:r>
              <a:rPr lang="en-US" altLang="zh-CN" i="1" dirty="0">
                <a:latin typeface="Times New Roman" panose="02020603050405020304" pitchFamily="18" charset="0"/>
                <a:cs typeface="Times New Roman" panose="02020603050405020304" pitchFamily="18" charset="0"/>
              </a:rPr>
              <a:t>e</a:t>
            </a:r>
            <a:r>
              <a:rPr lang="zh-CN" altLang="zh-CN" dirty="0">
                <a:latin typeface="Times New Roman" panose="02020603050405020304" pitchFamily="18" charset="0"/>
                <a:cs typeface="Times New Roman" panose="02020603050405020304" pitchFamily="18" charset="0"/>
              </a:rPr>
              <a:t>对于向量</a:t>
            </a:r>
            <a:r>
              <a:rPr lang="en-US" altLang="zh-CN" b="1" dirty="0" err="1">
                <a:latin typeface="Times New Roman" panose="02020603050405020304" pitchFamily="18" charset="0"/>
                <a:cs typeface="Times New Roman" panose="02020603050405020304" pitchFamily="18" charset="0"/>
              </a:rPr>
              <a:t>Ɛ</a:t>
            </a:r>
            <a:r>
              <a:rPr lang="en-US" altLang="zh-CN" i="1" baseline="-25000" dirty="0" err="1">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的差分</a:t>
            </a:r>
            <a:endParaRPr lang="zh-CN" altLang="en-US"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37</a:t>
            </a:fld>
            <a:endParaRPr lang="en-US" altLang="zh-CN" sz="1300"/>
          </a:p>
        </p:txBody>
      </p:sp>
    </p:spTree>
    <p:extLst>
      <p:ext uri="{BB962C8B-B14F-4D97-AF65-F5344CB8AC3E}">
        <p14:creationId xmlns:p14="http://schemas.microsoft.com/office/powerpoint/2010/main" val="7479022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给定旋转矩阵和平移向量的初始值</a:t>
            </a:r>
            <a:r>
              <a:rPr lang="en-US" altLang="zh-CN" b="1" dirty="0">
                <a:latin typeface="Times New Roman" panose="02020603050405020304" pitchFamily="18" charset="0"/>
                <a:ea typeface="+mn-ea"/>
                <a:cs typeface="Times New Roman" panose="02020603050405020304" pitchFamily="18" charset="0"/>
              </a:rPr>
              <a:t>R</a:t>
            </a:r>
            <a:r>
              <a:rPr lang="en-US" altLang="zh-CN" baseline="-25000" dirty="0">
                <a:latin typeface="Times New Roman" panose="02020603050405020304" pitchFamily="18" charset="0"/>
                <a:ea typeface="+mn-ea"/>
                <a:cs typeface="Times New Roman" panose="02020603050405020304" pitchFamily="18" charset="0"/>
              </a:rPr>
              <a:t>0</a:t>
            </a:r>
            <a:r>
              <a:rPr lang="en-US" altLang="zh-CN" dirty="0">
                <a:latin typeface="Times New Roman" panose="02020603050405020304" pitchFamily="18" charset="0"/>
                <a:ea typeface="+mn-ea"/>
                <a:cs typeface="Times New Roman" panose="02020603050405020304" pitchFamily="18" charset="0"/>
              </a:rPr>
              <a:t>, </a:t>
            </a:r>
            <a:r>
              <a:rPr lang="en-US" altLang="zh-CN" b="1" dirty="0">
                <a:latin typeface="Times New Roman" panose="02020603050405020304" pitchFamily="18" charset="0"/>
                <a:ea typeface="+mn-ea"/>
                <a:cs typeface="Times New Roman" panose="02020603050405020304" pitchFamily="18" charset="0"/>
              </a:rPr>
              <a:t>t</a:t>
            </a:r>
            <a:r>
              <a:rPr lang="en-US" altLang="zh-CN" baseline="-25000" dirty="0">
                <a:latin typeface="Times New Roman" panose="02020603050405020304" pitchFamily="18" charset="0"/>
                <a:ea typeface="+mn-ea"/>
                <a:cs typeface="Times New Roman" panose="02020603050405020304" pitchFamily="18" charset="0"/>
              </a:rPr>
              <a:t>0­­</a:t>
            </a:r>
            <a:r>
              <a:rPr lang="zh-CN" altLang="zh-CN" dirty="0">
                <a:latin typeface="Times New Roman" panose="02020603050405020304" pitchFamily="18" charset="0"/>
                <a:ea typeface="+mn-ea"/>
                <a:cs typeface="Times New Roman" panose="02020603050405020304" pitchFamily="18" charset="0"/>
              </a:rPr>
              <a:t>，在第</a:t>
            </a:r>
            <a:r>
              <a:rPr lang="en-US" altLang="zh-CN" i="1" dirty="0">
                <a:latin typeface="Times New Roman" panose="02020603050405020304" pitchFamily="18" charset="0"/>
                <a:ea typeface="+mn-ea"/>
                <a:cs typeface="Times New Roman" panose="02020603050405020304" pitchFamily="18" charset="0"/>
              </a:rPr>
              <a:t>k</a:t>
            </a:r>
            <a:r>
              <a:rPr lang="zh-CN" altLang="zh-CN" dirty="0">
                <a:latin typeface="Times New Roman" panose="02020603050405020304" pitchFamily="18" charset="0"/>
                <a:ea typeface="+mn-ea"/>
                <a:cs typeface="Times New Roman" panose="02020603050405020304" pitchFamily="18" charset="0"/>
              </a:rPr>
              <a:t>次迭代前已知</a:t>
            </a:r>
            <a:r>
              <a:rPr lang="en-US" altLang="zh-CN" b="1" dirty="0">
                <a:latin typeface="Times New Roman" panose="02020603050405020304" pitchFamily="18" charset="0"/>
                <a:ea typeface="+mn-ea"/>
                <a:cs typeface="Times New Roman" panose="02020603050405020304" pitchFamily="18" charset="0"/>
              </a:rPr>
              <a:t>R</a:t>
            </a:r>
            <a:r>
              <a:rPr lang="en-US" altLang="zh-CN" i="1" baseline="-25000" dirty="0">
                <a:latin typeface="Times New Roman" panose="02020603050405020304" pitchFamily="18" charset="0"/>
                <a:ea typeface="+mn-ea"/>
                <a:cs typeface="Times New Roman" panose="02020603050405020304" pitchFamily="18" charset="0"/>
              </a:rPr>
              <a:t>k</a:t>
            </a:r>
            <a:r>
              <a:rPr lang="en-US" altLang="zh-CN" baseline="-25000" dirty="0">
                <a:latin typeface="Times New Roman" panose="02020603050405020304" pitchFamily="18" charset="0"/>
                <a:ea typeface="+mn-ea"/>
                <a:cs typeface="Times New Roman" panose="02020603050405020304" pitchFamily="18" charset="0"/>
              </a:rPr>
              <a:t>-1</a:t>
            </a:r>
            <a:r>
              <a:rPr lang="en-US" altLang="zh-CN" dirty="0">
                <a:latin typeface="Times New Roman" panose="02020603050405020304" pitchFamily="18" charset="0"/>
                <a:ea typeface="+mn-ea"/>
                <a:cs typeface="Times New Roman" panose="02020603050405020304" pitchFamily="18" charset="0"/>
              </a:rPr>
              <a:t>, </a:t>
            </a:r>
            <a:r>
              <a:rPr lang="en-US" altLang="zh-CN" b="1" dirty="0">
                <a:latin typeface="Times New Roman" panose="02020603050405020304" pitchFamily="18" charset="0"/>
                <a:ea typeface="+mn-ea"/>
                <a:cs typeface="Times New Roman" panose="02020603050405020304" pitchFamily="18" charset="0"/>
              </a:rPr>
              <a:t>t</a:t>
            </a:r>
            <a:r>
              <a:rPr lang="en-US" altLang="zh-CN" i="1" baseline="-25000" dirty="0">
                <a:latin typeface="Times New Roman" panose="02020603050405020304" pitchFamily="18" charset="0"/>
                <a:ea typeface="+mn-ea"/>
                <a:cs typeface="Times New Roman" panose="02020603050405020304" pitchFamily="18" charset="0"/>
              </a:rPr>
              <a:t>k</a:t>
            </a:r>
            <a:r>
              <a:rPr lang="en-US" altLang="zh-CN" baseline="-25000" dirty="0">
                <a:latin typeface="Times New Roman" panose="02020603050405020304" pitchFamily="18" charset="0"/>
                <a:ea typeface="+mn-ea"/>
                <a:cs typeface="Times New Roman" panose="02020603050405020304" pitchFamily="18" charset="0"/>
              </a:rPr>
              <a:t>-1­</a:t>
            </a:r>
            <a:r>
              <a:rPr lang="en-US" altLang="zh-CN" dirty="0">
                <a:latin typeface="Times New Roman" panose="02020603050405020304" pitchFamily="18" charset="0"/>
                <a:ea typeface="+mn-ea"/>
                <a:cs typeface="Times New Roman" panose="02020603050405020304" pitchFamily="18" charset="0"/>
              </a:rPr>
              <a:t>, </a:t>
            </a:r>
            <a:r>
              <a:rPr lang="zh-CN" altLang="zh-CN" dirty="0">
                <a:latin typeface="Times New Roman" panose="02020603050405020304" pitchFamily="18" charset="0"/>
                <a:ea typeface="+mn-ea"/>
                <a:cs typeface="Times New Roman" panose="02020603050405020304" pitchFamily="18" charset="0"/>
              </a:rPr>
              <a:t>以最简单的梯度下降法为例，这里展示一种数值法求解方式。</a:t>
            </a:r>
            <a:r>
              <a:rPr lang="en-US" altLang="zh-CN" b="1" dirty="0">
                <a:latin typeface="Times New Roman" panose="02020603050405020304" pitchFamily="18" charset="0"/>
                <a:ea typeface="+mn-ea"/>
                <a:cs typeface="Times New Roman" panose="02020603050405020304" pitchFamily="18" charset="0"/>
              </a:rPr>
              <a:t>R</a:t>
            </a:r>
            <a:r>
              <a:rPr lang="en-US" altLang="zh-CN" i="1" baseline="-25000" dirty="0">
                <a:latin typeface="Times New Roman" panose="02020603050405020304" pitchFamily="18" charset="0"/>
                <a:ea typeface="+mn-ea"/>
                <a:cs typeface="Times New Roman" panose="02020603050405020304" pitchFamily="18" charset="0"/>
              </a:rPr>
              <a:t>k</a:t>
            </a:r>
            <a:r>
              <a:rPr lang="en-US" altLang="zh-CN" baseline="-25000" dirty="0">
                <a:latin typeface="Times New Roman" panose="02020603050405020304" pitchFamily="18" charset="0"/>
                <a:ea typeface="+mn-ea"/>
                <a:cs typeface="Times New Roman" panose="02020603050405020304" pitchFamily="18" charset="0"/>
              </a:rPr>
              <a:t>-1</a:t>
            </a:r>
            <a:r>
              <a:rPr lang="zh-CN" altLang="zh-CN" dirty="0">
                <a:latin typeface="Times New Roman" panose="02020603050405020304" pitchFamily="18" charset="0"/>
                <a:ea typeface="+mn-ea"/>
                <a:cs typeface="Times New Roman" panose="02020603050405020304" pitchFamily="18" charset="0"/>
              </a:rPr>
              <a:t>和</a:t>
            </a:r>
            <a:r>
              <a:rPr lang="en-US" altLang="zh-CN" b="1" dirty="0">
                <a:latin typeface="Times New Roman" panose="02020603050405020304" pitchFamily="18" charset="0"/>
                <a:ea typeface="+mn-ea"/>
                <a:cs typeface="Times New Roman" panose="02020603050405020304" pitchFamily="18" charset="0"/>
              </a:rPr>
              <a:t>t</a:t>
            </a:r>
            <a:r>
              <a:rPr lang="en-US" altLang="zh-CN" i="1" baseline="-25000" dirty="0">
                <a:latin typeface="Times New Roman" panose="02020603050405020304" pitchFamily="18" charset="0"/>
                <a:ea typeface="+mn-ea"/>
                <a:cs typeface="Times New Roman" panose="02020603050405020304" pitchFamily="18" charset="0"/>
              </a:rPr>
              <a:t>k</a:t>
            </a:r>
            <a:r>
              <a:rPr lang="en-US" altLang="zh-CN" baseline="-25000" dirty="0">
                <a:latin typeface="Times New Roman" panose="02020603050405020304" pitchFamily="18" charset="0"/>
                <a:ea typeface="+mn-ea"/>
                <a:cs typeface="Times New Roman" panose="02020603050405020304" pitchFamily="18" charset="0"/>
              </a:rPr>
              <a:t>-1­</a:t>
            </a:r>
            <a:r>
              <a:rPr lang="zh-CN" altLang="zh-CN" dirty="0">
                <a:latin typeface="Times New Roman" panose="02020603050405020304" pitchFamily="18" charset="0"/>
                <a:ea typeface="+mn-ea"/>
                <a:cs typeface="Times New Roman" panose="02020603050405020304" pitchFamily="18" charset="0"/>
              </a:rPr>
              <a:t>中共有</a:t>
            </a:r>
            <a:r>
              <a:rPr lang="en-US" altLang="zh-CN" dirty="0">
                <a:latin typeface="Times New Roman" panose="02020603050405020304" pitchFamily="18" charset="0"/>
                <a:ea typeface="+mn-ea"/>
                <a:cs typeface="Times New Roman" panose="02020603050405020304" pitchFamily="18" charset="0"/>
              </a:rPr>
              <a:t>6</a:t>
            </a:r>
            <a:r>
              <a:rPr lang="zh-CN" altLang="zh-CN" dirty="0">
                <a:latin typeface="Times New Roman" panose="02020603050405020304" pitchFamily="18" charset="0"/>
                <a:ea typeface="+mn-ea"/>
                <a:cs typeface="Times New Roman" panose="02020603050405020304" pitchFamily="18" charset="0"/>
              </a:rPr>
              <a:t>个独立变量，其中旋转分量可以分解为</a:t>
            </a:r>
            <a:r>
              <a:rPr lang="en-US" altLang="zh-CN" dirty="0">
                <a:latin typeface="Times New Roman" panose="02020603050405020304" pitchFamily="18" charset="0"/>
                <a:ea typeface="+mn-ea"/>
                <a:cs typeface="Times New Roman" panose="02020603050405020304" pitchFamily="18" charset="0"/>
              </a:rPr>
              <a:t>3</a:t>
            </a:r>
            <a:r>
              <a:rPr lang="zh-CN" altLang="zh-CN" dirty="0">
                <a:latin typeface="Times New Roman" panose="02020603050405020304" pitchFamily="18" charset="0"/>
                <a:ea typeface="+mn-ea"/>
                <a:cs typeface="Times New Roman" panose="02020603050405020304" pitchFamily="18" charset="0"/>
              </a:rPr>
              <a:t>次绕指定轴的旋转，</a:t>
            </a:r>
            <a:r>
              <a:rPr lang="zh-CN" altLang="zh-CN" dirty="0">
                <a:latin typeface="Times New Roman" panose="02020603050405020304" pitchFamily="18" charset="0"/>
                <a:cs typeface="Times New Roman" panose="02020603050405020304" pitchFamily="18" charset="0"/>
              </a:rPr>
              <a:t>可以写成</a:t>
            </a:r>
            <a:r>
              <a:rPr lang="en-US" altLang="zh-CN" b="1" dirty="0">
                <a:latin typeface="Times New Roman" panose="02020603050405020304" pitchFamily="18" charset="0"/>
                <a:cs typeface="Times New Roman" panose="02020603050405020304" pitchFamily="18" charset="0"/>
              </a:rPr>
              <a:t>R</a:t>
            </a:r>
            <a:r>
              <a:rPr lang="en-US" altLang="zh-CN" i="1" baseline="-25000"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θ</a:t>
            </a:r>
            <a:r>
              <a:rPr lang="en-US"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R</a:t>
            </a:r>
            <a:r>
              <a:rPr lang="en-US" altLang="zh-CN" baseline="-25000"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φ</a:t>
            </a:r>
            <a:r>
              <a:rPr lang="en-US" altLang="zh-CN"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R</a:t>
            </a:r>
            <a:r>
              <a:rPr lang="en-US" altLang="zh-CN" baseline="-25000" dirty="0" err="1">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类似地，平移向量也可以写成三个独立分量和的形式</a:t>
            </a:r>
            <a:r>
              <a:rPr lang="en-US" altLang="zh-CN" b="1" dirty="0">
                <a:latin typeface="Times New Roman" panose="02020603050405020304" pitchFamily="18" charset="0"/>
                <a:cs typeface="Times New Roman" panose="02020603050405020304" pitchFamily="18" charset="0"/>
              </a:rPr>
              <a:t>t</a:t>
            </a:r>
            <a:r>
              <a:rPr lang="en-US" altLang="zh-CN" i="1" baseline="-25000" dirty="0">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z</a:t>
            </a:r>
            <a:r>
              <a:rPr lang="zh-CN" altLang="zh-CN" dirty="0">
                <a:latin typeface="Times New Roman" panose="02020603050405020304" pitchFamily="18" charset="0"/>
                <a:cs typeface="Times New Roman" panose="02020603050405020304" pitchFamily="18" charset="0"/>
              </a:rPr>
              <a:t>，其中</a:t>
            </a:r>
            <a:r>
              <a:rPr lang="en-US" altLang="zh-CN" b="1"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0, 0]</a:t>
            </a:r>
            <a:r>
              <a:rPr lang="zh-CN" altLang="zh-CN"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t</a:t>
            </a:r>
            <a:r>
              <a:rPr lang="en-US" altLang="zh-CN" baseline="-25000"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=[0,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0]</a:t>
            </a:r>
            <a:r>
              <a:rPr lang="zh-CN" altLang="zh-CN"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t</a:t>
            </a:r>
            <a:r>
              <a:rPr lang="en-US" altLang="zh-CN" baseline="-25000" dirty="0" err="1">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=[0, 0, </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，待优化的变量于是可以写成向量的形式</a:t>
            </a:r>
            <a:r>
              <a:rPr lang="en-US" altLang="zh-CN" b="1" dirty="0" err="1">
                <a:latin typeface="Times New Roman" panose="02020603050405020304" pitchFamily="18" charset="0"/>
                <a:cs typeface="Times New Roman" panose="02020603050405020304" pitchFamily="18" charset="0"/>
              </a:rPr>
              <a:t>Ɛ</a:t>
            </a:r>
            <a:r>
              <a:rPr lang="en-US" altLang="zh-CN" i="1" baseline="-25000" dirty="0" err="1">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θ</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φ</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λ</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a:t>
            </a:r>
            <a:r>
              <a:rPr lang="zh-CN" altLang="zh-CN" dirty="0">
                <a:latin typeface="Times New Roman" panose="02020603050405020304" pitchFamily="18" charset="0"/>
                <a:cs typeface="Times New Roman" panose="02020603050405020304" pitchFamily="18" charset="0"/>
              </a:rPr>
              <a:t>，数值法求导问题可以转换为求解光度误差</a:t>
            </a:r>
            <a:r>
              <a:rPr lang="en-US" altLang="zh-CN" i="1" dirty="0">
                <a:latin typeface="Times New Roman" panose="02020603050405020304" pitchFamily="18" charset="0"/>
                <a:cs typeface="Times New Roman" panose="02020603050405020304" pitchFamily="18" charset="0"/>
              </a:rPr>
              <a:t>e</a:t>
            </a:r>
            <a:r>
              <a:rPr lang="zh-CN" altLang="zh-CN" dirty="0">
                <a:latin typeface="Times New Roman" panose="02020603050405020304" pitchFamily="18" charset="0"/>
                <a:cs typeface="Times New Roman" panose="02020603050405020304" pitchFamily="18" charset="0"/>
              </a:rPr>
              <a:t>对于向量</a:t>
            </a:r>
            <a:r>
              <a:rPr lang="en-US" altLang="zh-CN" b="1" dirty="0" err="1">
                <a:latin typeface="Times New Roman" panose="02020603050405020304" pitchFamily="18" charset="0"/>
                <a:cs typeface="Times New Roman" panose="02020603050405020304" pitchFamily="18" charset="0"/>
              </a:rPr>
              <a:t>Ɛ</a:t>
            </a:r>
            <a:r>
              <a:rPr lang="en-US" altLang="zh-CN" i="1" baseline="-25000" dirty="0" err="1">
                <a:latin typeface="Times New Roman" panose="02020603050405020304" pitchFamily="18" charset="0"/>
                <a:cs typeface="Times New Roman" panose="02020603050405020304" pitchFamily="18" charset="0"/>
              </a:rPr>
              <a:t>k</a:t>
            </a:r>
            <a:r>
              <a:rPr lang="zh-CN" altLang="zh-CN" dirty="0">
                <a:latin typeface="Times New Roman" panose="02020603050405020304" pitchFamily="18" charset="0"/>
                <a:cs typeface="Times New Roman" panose="02020603050405020304" pitchFamily="18" charset="0"/>
              </a:rPr>
              <a:t>的差分</a:t>
            </a:r>
            <a:endParaRPr lang="zh-CN" altLang="en-US" dirty="0">
              <a:latin typeface="Times New Roman" panose="02020603050405020304" pitchFamily="18" charset="0"/>
              <a:cs typeface="Times New Roman" panose="02020603050405020304" pitchFamily="18" charset="0"/>
            </a:endParaRPr>
          </a:p>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38</a:t>
            </a:fld>
            <a:endParaRPr lang="en-US" altLang="zh-CN" sz="1300"/>
          </a:p>
        </p:txBody>
      </p:sp>
    </p:spTree>
    <p:extLst>
      <p:ext uri="{BB962C8B-B14F-4D97-AF65-F5344CB8AC3E}">
        <p14:creationId xmlns:p14="http://schemas.microsoft.com/office/powerpoint/2010/main" val="28672610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39</a:t>
            </a:fld>
            <a:endParaRPr lang="en-US" altLang="zh-CN" sz="1300"/>
          </a:p>
        </p:txBody>
      </p:sp>
    </p:spTree>
    <p:extLst>
      <p:ext uri="{BB962C8B-B14F-4D97-AF65-F5344CB8AC3E}">
        <p14:creationId xmlns:p14="http://schemas.microsoft.com/office/powerpoint/2010/main" val="6534762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40</a:t>
            </a:fld>
            <a:endParaRPr lang="en-US" altLang="zh-CN" sz="1300"/>
          </a:p>
        </p:txBody>
      </p:sp>
    </p:spTree>
    <p:extLst>
      <p:ext uri="{BB962C8B-B14F-4D97-AF65-F5344CB8AC3E}">
        <p14:creationId xmlns:p14="http://schemas.microsoft.com/office/powerpoint/2010/main" val="41786039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mc:AlternateContent xmlns:mc="http://schemas.openxmlformats.org/markup-compatibility/2006" xmlns:a14="http://schemas.microsoft.com/office/drawing/2010/main">
        <mc:Choice Requires="a14">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在上面的推导中，假设当相机处于位姿</a:t>
                </a:r>
                <a:r>
                  <a:rPr lang="en-US" altLang="zh-CN" dirty="0">
                    <a:latin typeface="Times New Roman" panose="02020603050405020304" pitchFamily="18" charset="0"/>
                    <a:ea typeface="+mn-ea"/>
                  </a:rPr>
                  <a:t>1</a:t>
                </a:r>
                <a:r>
                  <a:rPr lang="zh-CN" altLang="zh-CN" dirty="0">
                    <a:latin typeface="Times New Roman" panose="02020603050405020304" pitchFamily="18" charset="0"/>
                    <a:ea typeface="+mn-ea"/>
                    <a:cs typeface="Times New Roman" panose="02020603050405020304" pitchFamily="18" charset="0"/>
                  </a:rPr>
                  <a:t>时，空间点</a:t>
                </a:r>
                <a:r>
                  <a:rPr lang="en-US" altLang="zh-CN" dirty="0">
                    <a:latin typeface="Times New Roman" panose="02020603050405020304" pitchFamily="18" charset="0"/>
                    <a:ea typeface="+mn-ea"/>
                  </a:rPr>
                  <a:t>P</a:t>
                </a:r>
                <a:r>
                  <a:rPr lang="zh-CN" altLang="zh-CN" dirty="0">
                    <a:latin typeface="Times New Roman" panose="02020603050405020304" pitchFamily="18" charset="0"/>
                    <a:ea typeface="+mn-ea"/>
                    <a:cs typeface="Times New Roman" panose="02020603050405020304" pitchFamily="18" charset="0"/>
                  </a:rPr>
                  <a:t>在相机坐标系中的坐标是已知的。如果去掉这个假设，那么需要引入一个变量来描述</a:t>
                </a:r>
                <a:r>
                  <a:rPr lang="en-US" altLang="zh-CN" dirty="0">
                    <a:latin typeface="Times New Roman" panose="02020603050405020304" pitchFamily="18" charset="0"/>
                    <a:ea typeface="+mn-ea"/>
                  </a:rPr>
                  <a:t>P</a:t>
                </a:r>
                <a:r>
                  <a:rPr lang="zh-CN" altLang="zh-CN" dirty="0">
                    <a:latin typeface="Times New Roman" panose="02020603050405020304" pitchFamily="18" charset="0"/>
                    <a:ea typeface="+mn-ea"/>
                    <a:cs typeface="Times New Roman" panose="02020603050405020304" pitchFamily="18" charset="0"/>
                  </a:rPr>
                  <a:t>的位置，即</a:t>
                </a:r>
                <a:r>
                  <a:rPr lang="en-US" altLang="zh-CN" baseline="30000" dirty="0">
                    <a:latin typeface="Times New Roman" panose="02020603050405020304" pitchFamily="18" charset="0"/>
                    <a:ea typeface="+mn-ea"/>
                  </a:rPr>
                  <a:t>1</a:t>
                </a:r>
                <a:r>
                  <a:rPr lang="en-US" altLang="zh-CN" b="1" dirty="0">
                    <a:latin typeface="Times New Roman" panose="02020603050405020304" pitchFamily="18" charset="0"/>
                    <a:ea typeface="+mn-ea"/>
                  </a:rPr>
                  <a:t>P</a:t>
                </a:r>
                <a:r>
                  <a:rPr lang="en-US" altLang="zh-CN" dirty="0">
                    <a:latin typeface="Times New Roman" panose="02020603050405020304" pitchFamily="18" charset="0"/>
                    <a:ea typeface="+mn-ea"/>
                  </a:rPr>
                  <a:t>=</a:t>
                </a:r>
                <a:r>
                  <a:rPr lang="en-US" altLang="zh-CN" baseline="30000" dirty="0">
                    <a:latin typeface="Times New Roman" panose="02020603050405020304" pitchFamily="18" charset="0"/>
                    <a:ea typeface="+mn-ea"/>
                  </a:rPr>
                  <a:t>1</a:t>
                </a:r>
                <a:r>
                  <a:rPr lang="en-US" altLang="zh-CN" dirty="0">
                    <a:latin typeface="Times New Roman" panose="02020603050405020304" pitchFamily="18" charset="0"/>
                    <a:ea typeface="+mn-ea"/>
                  </a:rPr>
                  <a:t>Z[</a:t>
                </a:r>
                <a:r>
                  <a:rPr lang="en-US" altLang="zh-CN" baseline="30000" dirty="0">
                    <a:latin typeface="Times New Roman" panose="02020603050405020304" pitchFamily="18" charset="0"/>
                    <a:ea typeface="+mn-ea"/>
                  </a:rPr>
                  <a:t>1</a:t>
                </a:r>
                <a:r>
                  <a:rPr lang="en-US" altLang="zh-CN" dirty="0">
                    <a:latin typeface="Times New Roman" panose="02020603050405020304" pitchFamily="18" charset="0"/>
                    <a:ea typeface="+mn-ea"/>
                  </a:rPr>
                  <a:t>X, </a:t>
                </a:r>
                <a:r>
                  <a:rPr lang="en-US" altLang="zh-CN" baseline="30000" dirty="0">
                    <a:latin typeface="Times New Roman" panose="02020603050405020304" pitchFamily="18" charset="0"/>
                    <a:ea typeface="+mn-ea"/>
                  </a:rPr>
                  <a:t>1</a:t>
                </a:r>
                <a:r>
                  <a:rPr lang="en-US" altLang="zh-CN" dirty="0">
                    <a:latin typeface="Times New Roman" panose="02020603050405020304" pitchFamily="18" charset="0"/>
                    <a:ea typeface="+mn-ea"/>
                  </a:rPr>
                  <a:t>Y, 1]</a:t>
                </a:r>
                <a:r>
                  <a:rPr lang="zh-CN" altLang="en-US" dirty="0"/>
                  <a:t> </a:t>
                </a:r>
                <a14:m>
                  <m:oMath xmlns:m="http://schemas.openxmlformats.org/officeDocument/2006/math">
                    <m:sSup>
                      <m:sSupPr>
                        <m:ctrlPr>
                          <a:rPr lang="zh-CN" altLang="en-US" i="1">
                            <a:latin typeface="Cambria Math" panose="02040503050406030204" pitchFamily="18" charset="0"/>
                          </a:rPr>
                        </m:ctrlPr>
                      </m:sSupPr>
                      <m:e>
                        <m:r>
                          <m:rPr>
                            <m:nor/>
                          </m:rPr>
                          <a:rPr lang="zh-CN" altLang="zh-CN" dirty="0">
                            <a:latin typeface="Times New Roman" panose="02020603050405020304" pitchFamily="18" charset="0"/>
                            <a:ea typeface="+mn-ea"/>
                            <a:cs typeface="Times New Roman" panose="02020603050405020304" pitchFamily="18" charset="0"/>
                          </a:rPr>
                          <m:t>，</m:t>
                        </m:r>
                      </m:e>
                      <m:sup>
                        <m:r>
                          <m:rPr>
                            <m:nor/>
                          </m:rPr>
                          <a:rPr lang="zh-CN" altLang="en-US"/>
                          <m:t>1</m:t>
                        </m:r>
                      </m:sup>
                    </m:sSup>
                    <m:acc>
                      <m:accPr>
                        <m:chr m:val="̃"/>
                        <m:ctrlPr>
                          <a:rPr lang="zh-CN" altLang="en-US" i="1">
                            <a:latin typeface="Cambria Math" panose="02040503050406030204" pitchFamily="18" charset="0"/>
                          </a:rPr>
                        </m:ctrlPr>
                      </m:accPr>
                      <m:e>
                        <m:r>
                          <a:rPr lang="zh-CN" altLang="en-US" b="1">
                            <a:latin typeface="Cambria Math" panose="02040503050406030204" pitchFamily="18" charset="0"/>
                          </a:rPr>
                          <m:t>𝐏</m:t>
                        </m:r>
                      </m:e>
                    </m:acc>
                  </m:oMath>
                </a14:m>
                <a:r>
                  <a:rPr lang="en-US" altLang="zh-CN" dirty="0"/>
                  <a:t>=[</a:t>
                </a:r>
                <a:r>
                  <a:rPr lang="en-US" altLang="zh-CN" baseline="30000" dirty="0"/>
                  <a:t>1</a:t>
                </a:r>
                <a:r>
                  <a:rPr lang="en-US" altLang="zh-CN" dirty="0"/>
                  <a:t>X, </a:t>
                </a:r>
                <a:r>
                  <a:rPr lang="en-US" altLang="zh-CN" baseline="30000" dirty="0"/>
                  <a:t>1</a:t>
                </a:r>
                <a:r>
                  <a:rPr lang="en-US" altLang="zh-CN" dirty="0"/>
                  <a:t>Y, 1]</a:t>
                </a:r>
                <a:r>
                  <a:rPr lang="zh-CN" altLang="zh-CN" dirty="0"/>
                  <a:t>为</a:t>
                </a:r>
                <a:r>
                  <a:rPr lang="en-US" altLang="zh-CN" dirty="0"/>
                  <a:t>P</a:t>
                </a:r>
                <a:r>
                  <a:rPr lang="zh-CN" altLang="zh-CN" dirty="0"/>
                  <a:t>点在归一化平面上的投影点坐标</a:t>
                </a:r>
                <a:r>
                  <a:rPr lang="zh-CN" altLang="en-US" dirty="0"/>
                  <a:t>，带入公式得：</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此时，在两个视角下空间点深度的比例</a:t>
                </a:r>
                <a:r>
                  <a:rPr lang="en-US" altLang="zh-CN" baseline="30000" dirty="0">
                    <a:latin typeface="Times New Roman" panose="02020603050405020304" pitchFamily="18" charset="0"/>
                    <a:ea typeface="+mn-ea"/>
                  </a:rPr>
                  <a:t>1</a:t>
                </a:r>
                <a:r>
                  <a:rPr lang="en-US" altLang="zh-CN" dirty="0">
                    <a:latin typeface="Times New Roman" panose="02020603050405020304" pitchFamily="18" charset="0"/>
                    <a:ea typeface="+mn-ea"/>
                  </a:rPr>
                  <a:t>Z</a:t>
                </a:r>
                <a:r>
                  <a:rPr lang="en-US" altLang="zh-CN" i="1" baseline="-25000" dirty="0">
                    <a:latin typeface="Times New Roman" panose="02020603050405020304" pitchFamily="18" charset="0"/>
                    <a:ea typeface="+mn-ea"/>
                  </a:rPr>
                  <a:t>i</a:t>
                </a:r>
                <a:r>
                  <a:rPr lang="en-US" altLang="zh-CN" dirty="0">
                    <a:latin typeface="Times New Roman" panose="02020603050405020304" pitchFamily="18" charset="0"/>
                    <a:ea typeface="+mn-ea"/>
                  </a:rPr>
                  <a:t>/</a:t>
                </a:r>
                <a:r>
                  <a:rPr lang="en-US" altLang="zh-CN" baseline="30000" dirty="0">
                    <a:latin typeface="Times New Roman" panose="02020603050405020304" pitchFamily="18" charset="0"/>
                    <a:ea typeface="+mn-ea"/>
                  </a:rPr>
                  <a:t>2</a:t>
                </a:r>
                <a:r>
                  <a:rPr lang="en-US" altLang="zh-CN" dirty="0">
                    <a:latin typeface="Times New Roman" panose="02020603050405020304" pitchFamily="18" charset="0"/>
                    <a:ea typeface="+mn-ea"/>
                  </a:rPr>
                  <a:t>Z</a:t>
                </a:r>
                <a:r>
                  <a:rPr lang="en-US" altLang="zh-CN" i="1" baseline="-25000" dirty="0">
                    <a:latin typeface="Times New Roman" panose="02020603050405020304" pitchFamily="18" charset="0"/>
                    <a:ea typeface="+mn-ea"/>
                  </a:rPr>
                  <a:t>i</a:t>
                </a:r>
                <a:r>
                  <a:rPr lang="zh-CN" altLang="zh-CN" dirty="0">
                    <a:latin typeface="Times New Roman" panose="02020603050405020304" pitchFamily="18" charset="0"/>
                    <a:ea typeface="+mn-ea"/>
                    <a:cs typeface="Times New Roman" panose="02020603050405020304" pitchFamily="18" charset="0"/>
                  </a:rPr>
                  <a:t>成为一个独立变量。与上面探讨的待优化变量</a:t>
                </a:r>
                <a:r>
                  <a:rPr lang="en-US" altLang="zh-CN" baseline="30000" dirty="0">
                    <a:latin typeface="Times New Roman" panose="02020603050405020304" pitchFamily="18" charset="0"/>
                    <a:ea typeface="+mn-ea"/>
                  </a:rPr>
                  <a:t>c2</a:t>
                </a:r>
                <a:r>
                  <a:rPr lang="en-US" altLang="zh-CN" b="1" dirty="0">
                    <a:latin typeface="Times New Roman" panose="02020603050405020304" pitchFamily="18" charset="0"/>
                    <a:ea typeface="+mn-ea"/>
                  </a:rPr>
                  <a:t>R</a:t>
                </a:r>
                <a:r>
                  <a:rPr lang="en-US" altLang="zh-CN" baseline="-25000" dirty="0">
                    <a:latin typeface="Times New Roman" panose="02020603050405020304" pitchFamily="18" charset="0"/>
                    <a:ea typeface="+mn-ea"/>
                  </a:rPr>
                  <a:t>c1</a:t>
                </a:r>
                <a:r>
                  <a:rPr lang="zh-CN" altLang="zh-CN" dirty="0">
                    <a:latin typeface="Times New Roman" panose="02020603050405020304" pitchFamily="18" charset="0"/>
                    <a:ea typeface="+mn-ea"/>
                    <a:cs typeface="Times New Roman" panose="02020603050405020304" pitchFamily="18" charset="0"/>
                  </a:rPr>
                  <a:t>和</a:t>
                </a:r>
                <a:r>
                  <a:rPr lang="en-US" altLang="zh-CN" baseline="30000" dirty="0">
                    <a:latin typeface="Times New Roman" panose="02020603050405020304" pitchFamily="18" charset="0"/>
                    <a:ea typeface="+mn-ea"/>
                  </a:rPr>
                  <a:t>c2</a:t>
                </a:r>
                <a:r>
                  <a:rPr lang="en-US" altLang="zh-CN" b="1" dirty="0">
                    <a:latin typeface="Times New Roman" panose="02020603050405020304" pitchFamily="18" charset="0"/>
                    <a:ea typeface="+mn-ea"/>
                  </a:rPr>
                  <a:t>t</a:t>
                </a:r>
                <a:r>
                  <a:rPr lang="en-US" altLang="zh-CN" baseline="-25000" dirty="0">
                    <a:latin typeface="Times New Roman" panose="02020603050405020304" pitchFamily="18" charset="0"/>
                    <a:ea typeface="+mn-ea"/>
                  </a:rPr>
                  <a:t>c1</a:t>
                </a:r>
                <a:r>
                  <a:rPr lang="zh-CN" altLang="zh-CN" dirty="0">
                    <a:latin typeface="Times New Roman" panose="02020603050405020304" pitchFamily="18" charset="0"/>
                    <a:ea typeface="+mn-ea"/>
                    <a:cs typeface="Times New Roman" panose="02020603050405020304" pitchFamily="18" charset="0"/>
                  </a:rPr>
                  <a:t>不同，该变量带有下标</a:t>
                </a:r>
                <a:r>
                  <a:rPr lang="en-US" altLang="zh-CN" i="1" dirty="0" err="1">
                    <a:latin typeface="Times New Roman" panose="02020603050405020304" pitchFamily="18" charset="0"/>
                    <a:ea typeface="+mn-ea"/>
                  </a:rPr>
                  <a:t>i</a:t>
                </a:r>
                <a:r>
                  <a:rPr lang="zh-CN" altLang="zh-CN" dirty="0">
                    <a:latin typeface="Times New Roman" panose="02020603050405020304" pitchFamily="18" charset="0"/>
                    <a:ea typeface="+mn-ea"/>
                    <a:cs typeface="Times New Roman" panose="02020603050405020304" pitchFamily="18" charset="0"/>
                  </a:rPr>
                  <a:t>，每增加一个空间点就会相应的增加一个变量。即使采用数值优化法也是难以求解的。</a:t>
                </a:r>
                <a:r>
                  <a:rPr lang="zh-CN" altLang="zh-CN" dirty="0"/>
                  <a:t>所以在直接法中，知道空间点的深度是必要的前提条件。</a:t>
                </a:r>
                <a:endParaRPr lang="zh-CN" altLang="en-US" dirty="0"/>
              </a:p>
              <a:p>
                <a:endParaRPr lang="zh-CN" altLang="en-US" dirty="0"/>
              </a:p>
            </p:txBody>
          </p:sp>
        </mc:Choice>
        <mc:Fallback xmlns="">
          <p:sp>
            <p:nvSpPr>
              <p:cNvPr id="4301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在上面的推导中，假设当相机处于位姿</a:t>
                </a:r>
                <a:r>
                  <a:rPr lang="en-US" altLang="zh-CN" dirty="0">
                    <a:latin typeface="Times New Roman" panose="02020603050405020304" pitchFamily="18" charset="0"/>
                    <a:ea typeface="+mn-ea"/>
                  </a:rPr>
                  <a:t>1</a:t>
                </a:r>
                <a:r>
                  <a:rPr lang="zh-CN" altLang="zh-CN" dirty="0">
                    <a:latin typeface="Times New Roman" panose="02020603050405020304" pitchFamily="18" charset="0"/>
                    <a:ea typeface="+mn-ea"/>
                    <a:cs typeface="Times New Roman" panose="02020603050405020304" pitchFamily="18" charset="0"/>
                  </a:rPr>
                  <a:t>时，空间点</a:t>
                </a:r>
                <a:r>
                  <a:rPr lang="en-US" altLang="zh-CN" dirty="0">
                    <a:latin typeface="Times New Roman" panose="02020603050405020304" pitchFamily="18" charset="0"/>
                    <a:ea typeface="+mn-ea"/>
                  </a:rPr>
                  <a:t>P</a:t>
                </a:r>
                <a:r>
                  <a:rPr lang="zh-CN" altLang="zh-CN" dirty="0">
                    <a:latin typeface="Times New Roman" panose="02020603050405020304" pitchFamily="18" charset="0"/>
                    <a:ea typeface="+mn-ea"/>
                    <a:cs typeface="Times New Roman" panose="02020603050405020304" pitchFamily="18" charset="0"/>
                  </a:rPr>
                  <a:t>在相机坐标系中的坐标是已知的。如果去掉这个假设，那么需要引入一个变量来描述</a:t>
                </a:r>
                <a:r>
                  <a:rPr lang="en-US" altLang="zh-CN" dirty="0">
                    <a:latin typeface="Times New Roman" panose="02020603050405020304" pitchFamily="18" charset="0"/>
                    <a:ea typeface="+mn-ea"/>
                  </a:rPr>
                  <a:t>P</a:t>
                </a:r>
                <a:r>
                  <a:rPr lang="zh-CN" altLang="zh-CN" dirty="0">
                    <a:latin typeface="Times New Roman" panose="02020603050405020304" pitchFamily="18" charset="0"/>
                    <a:ea typeface="+mn-ea"/>
                    <a:cs typeface="Times New Roman" panose="02020603050405020304" pitchFamily="18" charset="0"/>
                  </a:rPr>
                  <a:t>的位置，即</a:t>
                </a:r>
                <a:r>
                  <a:rPr lang="en-US" altLang="zh-CN" baseline="30000" dirty="0">
                    <a:latin typeface="Times New Roman" panose="02020603050405020304" pitchFamily="18" charset="0"/>
                    <a:ea typeface="+mn-ea"/>
                  </a:rPr>
                  <a:t>1</a:t>
                </a:r>
                <a:r>
                  <a:rPr lang="en-US" altLang="zh-CN" b="1" dirty="0">
                    <a:latin typeface="Times New Roman" panose="02020603050405020304" pitchFamily="18" charset="0"/>
                    <a:ea typeface="+mn-ea"/>
                  </a:rPr>
                  <a:t>P</a:t>
                </a:r>
                <a:r>
                  <a:rPr lang="en-US" altLang="zh-CN" dirty="0">
                    <a:latin typeface="Times New Roman" panose="02020603050405020304" pitchFamily="18" charset="0"/>
                    <a:ea typeface="+mn-ea"/>
                  </a:rPr>
                  <a:t>=</a:t>
                </a:r>
                <a:r>
                  <a:rPr lang="en-US" altLang="zh-CN" baseline="30000" dirty="0">
                    <a:latin typeface="Times New Roman" panose="02020603050405020304" pitchFamily="18" charset="0"/>
                    <a:ea typeface="+mn-ea"/>
                  </a:rPr>
                  <a:t>1</a:t>
                </a:r>
                <a:r>
                  <a:rPr lang="en-US" altLang="zh-CN" dirty="0">
                    <a:latin typeface="Times New Roman" panose="02020603050405020304" pitchFamily="18" charset="0"/>
                    <a:ea typeface="+mn-ea"/>
                  </a:rPr>
                  <a:t>Z[</a:t>
                </a:r>
                <a:r>
                  <a:rPr lang="en-US" altLang="zh-CN" baseline="30000" dirty="0">
                    <a:latin typeface="Times New Roman" panose="02020603050405020304" pitchFamily="18" charset="0"/>
                    <a:ea typeface="+mn-ea"/>
                  </a:rPr>
                  <a:t>1</a:t>
                </a:r>
                <a:r>
                  <a:rPr lang="en-US" altLang="zh-CN" dirty="0">
                    <a:latin typeface="Times New Roman" panose="02020603050405020304" pitchFamily="18" charset="0"/>
                    <a:ea typeface="+mn-ea"/>
                  </a:rPr>
                  <a:t>X, </a:t>
                </a:r>
                <a:r>
                  <a:rPr lang="en-US" altLang="zh-CN" baseline="30000" dirty="0">
                    <a:latin typeface="Times New Roman" panose="02020603050405020304" pitchFamily="18" charset="0"/>
                    <a:ea typeface="+mn-ea"/>
                  </a:rPr>
                  <a:t>1</a:t>
                </a:r>
                <a:r>
                  <a:rPr lang="en-US" altLang="zh-CN" dirty="0">
                    <a:latin typeface="Times New Roman" panose="02020603050405020304" pitchFamily="18" charset="0"/>
                    <a:ea typeface="+mn-ea"/>
                  </a:rPr>
                  <a:t>Y, 1]</a:t>
                </a:r>
                <a:r>
                  <a:rPr lang="zh-CN" altLang="en-US" dirty="0"/>
                  <a:t> </a:t>
                </a:r>
                <a:r>
                  <a:rPr lang="zh-CN" altLang="zh-CN" i="0" dirty="0">
                    <a:latin typeface="Times New Roman" panose="02020603050405020304" pitchFamily="18" charset="0"/>
                    <a:ea typeface="+mn-ea"/>
                    <a:cs typeface="Times New Roman" panose="02020603050405020304" pitchFamily="18" charset="0"/>
                  </a:rPr>
                  <a:t>"，</a:t>
                </a:r>
                <a:r>
                  <a:rPr lang="zh-CN" altLang="zh-CN" i="0" dirty="0">
                    <a:latin typeface="Cambria Math" panose="02040503050406030204" pitchFamily="18" charset="0"/>
                    <a:ea typeface="+mn-ea"/>
                    <a:cs typeface="Times New Roman" panose="02020603050405020304" pitchFamily="18" charset="0"/>
                  </a:rPr>
                  <a:t>" </a:t>
                </a:r>
                <a:r>
                  <a:rPr lang="zh-CN" altLang="en-US" i="0">
                    <a:latin typeface="Cambria Math" panose="02040503050406030204" pitchFamily="18" charset="0"/>
                    <a:ea typeface="+mn-ea"/>
                    <a:cs typeface="Times New Roman" panose="02020603050405020304" pitchFamily="18" charset="0"/>
                  </a:rPr>
                  <a:t>^"</a:t>
                </a:r>
                <a:r>
                  <a:rPr lang="zh-CN" altLang="en-US" i="0"/>
                  <a:t>1</a:t>
                </a:r>
                <a:r>
                  <a:rPr lang="zh-CN" altLang="en-US" i="0">
                    <a:latin typeface="Cambria Math" panose="02040503050406030204" pitchFamily="18" charset="0"/>
                  </a:rPr>
                  <a:t>"  </a:t>
                </a:r>
                <a:r>
                  <a:rPr lang="zh-CN" altLang="en-US" b="1" i="0">
                    <a:latin typeface="Cambria Math" panose="02040503050406030204" pitchFamily="18" charset="0"/>
                  </a:rPr>
                  <a:t>𝐏 ̃</a:t>
                </a:r>
                <a:r>
                  <a:rPr lang="en-US" altLang="zh-CN" dirty="0"/>
                  <a:t>=[</a:t>
                </a:r>
                <a:r>
                  <a:rPr lang="en-US" altLang="zh-CN" baseline="30000" dirty="0"/>
                  <a:t>1</a:t>
                </a:r>
                <a:r>
                  <a:rPr lang="en-US" altLang="zh-CN" dirty="0"/>
                  <a:t>X, </a:t>
                </a:r>
                <a:r>
                  <a:rPr lang="en-US" altLang="zh-CN" baseline="30000" dirty="0"/>
                  <a:t>1</a:t>
                </a:r>
                <a:r>
                  <a:rPr lang="en-US" altLang="zh-CN" dirty="0"/>
                  <a:t>Y, 1]</a:t>
                </a:r>
                <a:r>
                  <a:rPr lang="zh-CN" altLang="zh-CN" dirty="0"/>
                  <a:t>为</a:t>
                </a:r>
                <a:r>
                  <a:rPr lang="en-US" altLang="zh-CN" dirty="0"/>
                  <a:t>P</a:t>
                </a:r>
                <a:r>
                  <a:rPr lang="zh-CN" altLang="zh-CN" dirty="0"/>
                  <a:t>点在归一化平面上的投影点坐标</a:t>
                </a:r>
                <a:r>
                  <a:rPr lang="zh-CN" altLang="en-US" dirty="0"/>
                  <a:t>，带入公式得：</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latin typeface="Times New Roman" panose="02020603050405020304" pitchFamily="18" charset="0"/>
                    <a:ea typeface="+mn-ea"/>
                    <a:cs typeface="Times New Roman" panose="02020603050405020304" pitchFamily="18" charset="0"/>
                  </a:rPr>
                  <a:t>此时，在两个视角下空间点深度的比例</a:t>
                </a:r>
                <a:r>
                  <a:rPr lang="en-US" altLang="zh-CN" baseline="30000" dirty="0">
                    <a:latin typeface="Times New Roman" panose="02020603050405020304" pitchFamily="18" charset="0"/>
                    <a:ea typeface="+mn-ea"/>
                  </a:rPr>
                  <a:t>1</a:t>
                </a:r>
                <a:r>
                  <a:rPr lang="en-US" altLang="zh-CN" dirty="0">
                    <a:latin typeface="Times New Roman" panose="02020603050405020304" pitchFamily="18" charset="0"/>
                    <a:ea typeface="+mn-ea"/>
                  </a:rPr>
                  <a:t>Z</a:t>
                </a:r>
                <a:r>
                  <a:rPr lang="en-US" altLang="zh-CN" i="1" baseline="-25000" dirty="0">
                    <a:latin typeface="Times New Roman" panose="02020603050405020304" pitchFamily="18" charset="0"/>
                    <a:ea typeface="+mn-ea"/>
                  </a:rPr>
                  <a:t>i</a:t>
                </a:r>
                <a:r>
                  <a:rPr lang="en-US" altLang="zh-CN" dirty="0">
                    <a:latin typeface="Times New Roman" panose="02020603050405020304" pitchFamily="18" charset="0"/>
                    <a:ea typeface="+mn-ea"/>
                  </a:rPr>
                  <a:t>/</a:t>
                </a:r>
                <a:r>
                  <a:rPr lang="en-US" altLang="zh-CN" baseline="30000" dirty="0">
                    <a:latin typeface="Times New Roman" panose="02020603050405020304" pitchFamily="18" charset="0"/>
                    <a:ea typeface="+mn-ea"/>
                  </a:rPr>
                  <a:t>2</a:t>
                </a:r>
                <a:r>
                  <a:rPr lang="en-US" altLang="zh-CN" dirty="0">
                    <a:latin typeface="Times New Roman" panose="02020603050405020304" pitchFamily="18" charset="0"/>
                    <a:ea typeface="+mn-ea"/>
                  </a:rPr>
                  <a:t>Z</a:t>
                </a:r>
                <a:r>
                  <a:rPr lang="en-US" altLang="zh-CN" i="1" baseline="-25000" dirty="0">
                    <a:latin typeface="Times New Roman" panose="02020603050405020304" pitchFamily="18" charset="0"/>
                    <a:ea typeface="+mn-ea"/>
                  </a:rPr>
                  <a:t>i</a:t>
                </a:r>
                <a:r>
                  <a:rPr lang="zh-CN" altLang="zh-CN" dirty="0">
                    <a:latin typeface="Times New Roman" panose="02020603050405020304" pitchFamily="18" charset="0"/>
                    <a:ea typeface="+mn-ea"/>
                    <a:cs typeface="Times New Roman" panose="02020603050405020304" pitchFamily="18" charset="0"/>
                  </a:rPr>
                  <a:t>成为一个独立变量。与上面探讨的待优化变量</a:t>
                </a:r>
                <a:r>
                  <a:rPr lang="en-US" altLang="zh-CN" baseline="30000" dirty="0">
                    <a:latin typeface="Times New Roman" panose="02020603050405020304" pitchFamily="18" charset="0"/>
                    <a:ea typeface="+mn-ea"/>
                  </a:rPr>
                  <a:t>c2</a:t>
                </a:r>
                <a:r>
                  <a:rPr lang="en-US" altLang="zh-CN" b="1" dirty="0">
                    <a:latin typeface="Times New Roman" panose="02020603050405020304" pitchFamily="18" charset="0"/>
                    <a:ea typeface="+mn-ea"/>
                  </a:rPr>
                  <a:t>R</a:t>
                </a:r>
                <a:r>
                  <a:rPr lang="en-US" altLang="zh-CN" baseline="-25000" dirty="0">
                    <a:latin typeface="Times New Roman" panose="02020603050405020304" pitchFamily="18" charset="0"/>
                    <a:ea typeface="+mn-ea"/>
                  </a:rPr>
                  <a:t>c1</a:t>
                </a:r>
                <a:r>
                  <a:rPr lang="zh-CN" altLang="zh-CN" dirty="0">
                    <a:latin typeface="Times New Roman" panose="02020603050405020304" pitchFamily="18" charset="0"/>
                    <a:ea typeface="+mn-ea"/>
                    <a:cs typeface="Times New Roman" panose="02020603050405020304" pitchFamily="18" charset="0"/>
                  </a:rPr>
                  <a:t>和</a:t>
                </a:r>
                <a:r>
                  <a:rPr lang="en-US" altLang="zh-CN" baseline="30000" dirty="0">
                    <a:latin typeface="Times New Roman" panose="02020603050405020304" pitchFamily="18" charset="0"/>
                    <a:ea typeface="+mn-ea"/>
                  </a:rPr>
                  <a:t>c2</a:t>
                </a:r>
                <a:r>
                  <a:rPr lang="en-US" altLang="zh-CN" b="1" dirty="0">
                    <a:latin typeface="Times New Roman" panose="02020603050405020304" pitchFamily="18" charset="0"/>
                    <a:ea typeface="+mn-ea"/>
                  </a:rPr>
                  <a:t>t</a:t>
                </a:r>
                <a:r>
                  <a:rPr lang="en-US" altLang="zh-CN" baseline="-25000" dirty="0">
                    <a:latin typeface="Times New Roman" panose="02020603050405020304" pitchFamily="18" charset="0"/>
                    <a:ea typeface="+mn-ea"/>
                  </a:rPr>
                  <a:t>c1</a:t>
                </a:r>
                <a:r>
                  <a:rPr lang="zh-CN" altLang="zh-CN" dirty="0">
                    <a:latin typeface="Times New Roman" panose="02020603050405020304" pitchFamily="18" charset="0"/>
                    <a:ea typeface="+mn-ea"/>
                    <a:cs typeface="Times New Roman" panose="02020603050405020304" pitchFamily="18" charset="0"/>
                  </a:rPr>
                  <a:t>不同，该变量带有下标</a:t>
                </a:r>
                <a:r>
                  <a:rPr lang="en-US" altLang="zh-CN" i="1" dirty="0" err="1">
                    <a:latin typeface="Times New Roman" panose="02020603050405020304" pitchFamily="18" charset="0"/>
                    <a:ea typeface="+mn-ea"/>
                  </a:rPr>
                  <a:t>i</a:t>
                </a:r>
                <a:r>
                  <a:rPr lang="zh-CN" altLang="zh-CN" dirty="0">
                    <a:latin typeface="Times New Roman" panose="02020603050405020304" pitchFamily="18" charset="0"/>
                    <a:ea typeface="+mn-ea"/>
                    <a:cs typeface="Times New Roman" panose="02020603050405020304" pitchFamily="18" charset="0"/>
                  </a:rPr>
                  <a:t>，每增加一个空间点就会相应的增加一个变量。即使采用数值优化法也是难以求解的。</a:t>
                </a:r>
                <a:r>
                  <a:rPr lang="zh-CN" altLang="zh-CN" dirty="0"/>
                  <a:t>所以在直接法中，知道空间点的深度是必要的前提条件。</a:t>
                </a:r>
                <a:endParaRPr lang="zh-CN" altLang="en-US" dirty="0"/>
              </a:p>
              <a:p>
                <a:endParaRPr lang="zh-CN" altLang="en-US" dirty="0"/>
              </a:p>
            </p:txBody>
          </p:sp>
        </mc:Fallback>
      </mc:AlternateContent>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41</a:t>
            </a:fld>
            <a:endParaRPr lang="en-US" altLang="zh-CN" sz="1300"/>
          </a:p>
        </p:txBody>
      </p:sp>
    </p:spTree>
    <p:extLst>
      <p:ext uri="{BB962C8B-B14F-4D97-AF65-F5344CB8AC3E}">
        <p14:creationId xmlns:p14="http://schemas.microsoft.com/office/powerpoint/2010/main" val="760395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4</a:t>
            </a:fld>
            <a:endParaRPr lang="en-US" altLang="zh-CN" sz="1300"/>
          </a:p>
        </p:txBody>
      </p:sp>
    </p:spTree>
    <p:extLst>
      <p:ext uri="{BB962C8B-B14F-4D97-AF65-F5344CB8AC3E}">
        <p14:creationId xmlns:p14="http://schemas.microsoft.com/office/powerpoint/2010/main" val="580567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5</a:t>
            </a:fld>
            <a:endParaRPr lang="en-US" altLang="zh-CN" sz="1300"/>
          </a:p>
        </p:txBody>
      </p:sp>
    </p:spTree>
    <p:extLst>
      <p:ext uri="{BB962C8B-B14F-4D97-AF65-F5344CB8AC3E}">
        <p14:creationId xmlns:p14="http://schemas.microsoft.com/office/powerpoint/2010/main" val="2747211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6</a:t>
            </a:fld>
            <a:endParaRPr lang="en-US" altLang="zh-CN" sz="1300"/>
          </a:p>
        </p:txBody>
      </p:sp>
    </p:spTree>
    <p:extLst>
      <p:ext uri="{BB962C8B-B14F-4D97-AF65-F5344CB8AC3E}">
        <p14:creationId xmlns:p14="http://schemas.microsoft.com/office/powerpoint/2010/main" val="3713507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7</a:t>
            </a:fld>
            <a:endParaRPr lang="en-US" altLang="zh-CN" sz="1300"/>
          </a:p>
        </p:txBody>
      </p:sp>
    </p:spTree>
    <p:extLst>
      <p:ext uri="{BB962C8B-B14F-4D97-AF65-F5344CB8AC3E}">
        <p14:creationId xmlns:p14="http://schemas.microsoft.com/office/powerpoint/2010/main" val="2012044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8</a:t>
            </a:fld>
            <a:endParaRPr lang="en-US" altLang="zh-CN" sz="1300"/>
          </a:p>
        </p:txBody>
      </p:sp>
    </p:spTree>
    <p:extLst>
      <p:ext uri="{BB962C8B-B14F-4D97-AF65-F5344CB8AC3E}">
        <p14:creationId xmlns:p14="http://schemas.microsoft.com/office/powerpoint/2010/main" val="1673918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xfrm>
            <a:off x="992188" y="768350"/>
            <a:ext cx="5114925" cy="3836988"/>
          </a:xfrm>
          <a:ln/>
        </p:spPr>
      </p:sp>
      <p:sp>
        <p:nvSpPr>
          <p:cNvPr id="43011" name="备注占位符 2"/>
          <p:cNvSpPr>
            <a:spLocks noGrp="1"/>
          </p:cNvSpPr>
          <p:nvPr>
            <p:ph type="body" idx="1"/>
          </p:nvPr>
        </p:nvSpPr>
        <p:spPr>
          <a:noFill/>
        </p:spPr>
        <p:txBody>
          <a:bodyPr/>
          <a:lstStyle/>
          <a:p>
            <a:endParaRPr lang="zh-CN" altLang="en-US" dirty="0"/>
          </a:p>
        </p:txBody>
      </p:sp>
      <p:sp>
        <p:nvSpPr>
          <p:cNvPr id="43012" name="灯片编号占位符 3"/>
          <p:cNvSpPr>
            <a:spLocks noGrp="1"/>
          </p:cNvSpPr>
          <p:nvPr>
            <p:ph type="sldNum" sz="quarter" idx="5"/>
          </p:nvPr>
        </p:nvSpPr>
        <p:spPr>
          <a:noFill/>
        </p:spPr>
        <p:txBody>
          <a:bodyPr/>
          <a:lstStyle>
            <a:lvl1pPr defTabSz="990600"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defTabSz="99060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defTabSz="990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defTabSz="990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defTabSz="990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07A00C6B-7709-49F2-A886-F5FC01848AA7}" type="slidenum">
              <a:rPr lang="zh-CN" altLang="en-US" sz="1300"/>
              <a:pPr eaLnBrk="1" hangingPunct="1"/>
              <a:t>9</a:t>
            </a:fld>
            <a:endParaRPr lang="en-US" altLang="zh-CN" sz="1300"/>
          </a:p>
        </p:txBody>
      </p:sp>
    </p:spTree>
    <p:extLst>
      <p:ext uri="{BB962C8B-B14F-4D97-AF65-F5344CB8AC3E}">
        <p14:creationId xmlns:p14="http://schemas.microsoft.com/office/powerpoint/2010/main" val="273888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AD65C0-FC57-4FD0-B71D-7D97651A3DB2}"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163605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AD65C0-FC57-4FD0-B71D-7D97651A3DB2}"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227834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07758" y="365125"/>
            <a:ext cx="1478756"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9" y="365125"/>
            <a:ext cx="4321969"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AD65C0-FC57-4FD0-B71D-7D97651A3DB2}"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3036025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1027" descr="logo－d-x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4419600"/>
            <a:ext cx="4419600"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029"/>
          <p:cNvGrpSpPr>
            <a:grpSpLocks/>
          </p:cNvGrpSpPr>
          <p:nvPr/>
        </p:nvGrpSpPr>
        <p:grpSpPr bwMode="auto">
          <a:xfrm>
            <a:off x="0" y="0"/>
            <a:ext cx="4876800" cy="2251075"/>
            <a:chOff x="0" y="0"/>
            <a:chExt cx="3072" cy="1418"/>
          </a:xfrm>
        </p:grpSpPr>
        <p:pic>
          <p:nvPicPr>
            <p:cNvPr id="6" name="Picture 1030" descr="logo－d-x1－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031"/>
            <p:cNvSpPr>
              <a:spLocks noChangeArrowheads="1"/>
            </p:cNvSpPr>
            <p:nvPr userDrawn="1"/>
          </p:nvSpPr>
          <p:spPr bwMode="auto">
            <a:xfrm>
              <a:off x="2256" y="288"/>
              <a:ext cx="816"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sp>
        <p:nvSpPr>
          <p:cNvPr id="8" name="Rectangle 1037"/>
          <p:cNvSpPr>
            <a:spLocks noChangeArrowheads="1"/>
          </p:cNvSpPr>
          <p:nvPr/>
        </p:nvSpPr>
        <p:spPr bwMode="auto">
          <a:xfrm flipV="1">
            <a:off x="304800" y="2743200"/>
            <a:ext cx="8610600" cy="65088"/>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33800" name="Rectangle 1032"/>
          <p:cNvSpPr>
            <a:spLocks noGrp="1" noChangeArrowheads="1"/>
          </p:cNvSpPr>
          <p:nvPr>
            <p:ph type="ctrTitle"/>
          </p:nvPr>
        </p:nvSpPr>
        <p:spPr>
          <a:xfrm>
            <a:off x="2286000" y="1524000"/>
            <a:ext cx="6477000" cy="1143000"/>
          </a:xfrm>
        </p:spPr>
        <p:txBody>
          <a:bodyPr/>
          <a:lstStyle>
            <a:lvl1pPr>
              <a:defRPr/>
            </a:lvl1pPr>
          </a:lstStyle>
          <a:p>
            <a:pPr lvl="0"/>
            <a:r>
              <a:rPr lang="zh-CN" altLang="en-US" noProof="0"/>
              <a:t>单击此处编辑母版标题样式</a:t>
            </a:r>
          </a:p>
        </p:txBody>
      </p:sp>
      <p:sp>
        <p:nvSpPr>
          <p:cNvPr id="33801" name="Rectangle 103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9" name="Rectangle 10"/>
          <p:cNvSpPr>
            <a:spLocks noGrp="1" noChangeArrowheads="1"/>
          </p:cNvSpPr>
          <p:nvPr>
            <p:ph type="dt" sz="half" idx="10"/>
          </p:nvPr>
        </p:nvSpPr>
        <p:spPr/>
        <p:txBody>
          <a:bodyPr/>
          <a:lstStyle>
            <a:lvl1pPr>
              <a:defRPr kumimoji="0" sz="1400"/>
            </a:lvl1pPr>
          </a:lstStyle>
          <a:p>
            <a:pPr>
              <a:defRPr/>
            </a:pPr>
            <a:fld id="{57007236-39E8-429C-AF50-D63AE20ADA86}" type="datetime1">
              <a:rPr lang="zh-CN" altLang="en-US">
                <a:solidFill>
                  <a:srgbClr val="000000"/>
                </a:solidFill>
              </a:rPr>
              <a:pPr>
                <a:defRPr/>
              </a:pPr>
              <a:t>2019/12/24</a:t>
            </a:fld>
            <a:endParaRPr lang="en-US" altLang="zh-CN" dirty="0">
              <a:solidFill>
                <a:srgbClr val="000000"/>
              </a:solidFill>
            </a:endParaRPr>
          </a:p>
        </p:txBody>
      </p:sp>
      <p:sp>
        <p:nvSpPr>
          <p:cNvPr id="10" name="Rectangle 11"/>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11" name="Rectangle 12"/>
          <p:cNvSpPr>
            <a:spLocks noGrp="1" noChangeArrowheads="1"/>
          </p:cNvSpPr>
          <p:nvPr>
            <p:ph type="sldNum" sz="quarter" idx="12"/>
          </p:nvPr>
        </p:nvSpPr>
        <p:spPr/>
        <p:txBody>
          <a:bodyPr/>
          <a:lstStyle>
            <a:lvl1pPr>
              <a:defRPr/>
            </a:lvl1pPr>
          </a:lstStyle>
          <a:p>
            <a:fld id="{CC9B687E-C93D-44D9-9CC6-B0868873DB3F}"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77230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fld id="{351FD273-5AFC-4F2B-A1C2-629E62179FF6}" type="datetime1">
              <a:rPr lang="zh-CN" altLang="en-US">
                <a:solidFill>
                  <a:srgbClr val="000000"/>
                </a:solidFill>
              </a:rPr>
              <a:pPr>
                <a:defRPr/>
              </a:pPr>
              <a:t>2019/12/24</a:t>
            </a:fld>
            <a:endParaRPr lang="en-US" altLang="zh-CN" dirty="0">
              <a:solidFill>
                <a:srgbClr val="000000"/>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fld id="{0C70A403-E3EF-4BE0-B8E6-FCE41277CC48}"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253333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dt" sz="half" idx="10"/>
          </p:nvPr>
        </p:nvSpPr>
        <p:spPr>
          <a:ln/>
        </p:spPr>
        <p:txBody>
          <a:bodyPr/>
          <a:lstStyle>
            <a:lvl1pPr>
              <a:defRPr/>
            </a:lvl1pPr>
          </a:lstStyle>
          <a:p>
            <a:pPr>
              <a:defRPr/>
            </a:pPr>
            <a:fld id="{6778EE4D-C250-42F1-B0BC-7C9284787FB0}" type="datetime1">
              <a:rPr lang="zh-CN" altLang="en-US">
                <a:solidFill>
                  <a:srgbClr val="000000"/>
                </a:solidFill>
              </a:rPr>
              <a:pPr>
                <a:defRPr/>
              </a:pPr>
              <a:t>2019/12/24</a:t>
            </a:fld>
            <a:endParaRPr lang="en-US" altLang="zh-CN" dirty="0">
              <a:solidFill>
                <a:srgbClr val="000000"/>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fld id="{E5611A12-6A50-4890-9C89-B4947478783A}"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7506215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dt" sz="half" idx="10"/>
          </p:nvPr>
        </p:nvSpPr>
        <p:spPr>
          <a:ln/>
        </p:spPr>
        <p:txBody>
          <a:bodyPr/>
          <a:lstStyle>
            <a:lvl1pPr>
              <a:defRPr/>
            </a:lvl1pPr>
          </a:lstStyle>
          <a:p>
            <a:pPr>
              <a:defRPr/>
            </a:pPr>
            <a:fld id="{D74C3E5E-20C1-493A-BCA0-045B03D70B3A}" type="datetime1">
              <a:rPr lang="zh-CN" altLang="en-US">
                <a:solidFill>
                  <a:srgbClr val="000000"/>
                </a:solidFill>
              </a:rPr>
              <a:pPr>
                <a:defRPr/>
              </a:pPr>
              <a:t>2019/12/24</a:t>
            </a:fld>
            <a:endParaRPr lang="en-US" altLang="zh-CN" dirty="0">
              <a:solidFill>
                <a:srgbClr val="000000"/>
              </a:solidFill>
            </a:endParaRPr>
          </a:p>
        </p:txBody>
      </p:sp>
      <p:sp>
        <p:nvSpPr>
          <p:cNvPr id="8"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2"/>
          <p:cNvSpPr>
            <a:spLocks noGrp="1" noChangeArrowheads="1"/>
          </p:cNvSpPr>
          <p:nvPr>
            <p:ph type="sldNum" sz="quarter" idx="12"/>
          </p:nvPr>
        </p:nvSpPr>
        <p:spPr>
          <a:ln/>
        </p:spPr>
        <p:txBody>
          <a:bodyPr/>
          <a:lstStyle>
            <a:lvl1pPr>
              <a:defRPr/>
            </a:lvl1pPr>
          </a:lstStyle>
          <a:p>
            <a:fld id="{56FBCF91-499E-41C5-A982-7A186D5AAFE3}"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43624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
          <p:cNvSpPr>
            <a:spLocks noGrp="1" noChangeArrowheads="1"/>
          </p:cNvSpPr>
          <p:nvPr>
            <p:ph type="dt" sz="half" idx="10"/>
          </p:nvPr>
        </p:nvSpPr>
        <p:spPr>
          <a:ln/>
        </p:spPr>
        <p:txBody>
          <a:bodyPr/>
          <a:lstStyle>
            <a:lvl1pPr>
              <a:defRPr/>
            </a:lvl1pPr>
          </a:lstStyle>
          <a:p>
            <a:pPr>
              <a:defRPr/>
            </a:pPr>
            <a:fld id="{529AD5E6-6CF6-49BB-AB19-B6584AFB7B91}" type="datetime1">
              <a:rPr lang="zh-CN" altLang="en-US">
                <a:solidFill>
                  <a:srgbClr val="000000"/>
                </a:solidFill>
              </a:rPr>
              <a:pPr>
                <a:defRPr/>
              </a:pPr>
              <a:t>2019/12/24</a:t>
            </a:fld>
            <a:endParaRPr lang="en-US" altLang="zh-CN" dirty="0">
              <a:solidFill>
                <a:srgbClr val="000000"/>
              </a:solidFill>
            </a:endParaRPr>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sldNum" sz="quarter" idx="12"/>
          </p:nvPr>
        </p:nvSpPr>
        <p:spPr>
          <a:ln/>
        </p:spPr>
        <p:txBody>
          <a:bodyPr/>
          <a:lstStyle>
            <a:lvl1pPr>
              <a:defRPr/>
            </a:lvl1pPr>
          </a:lstStyle>
          <a:p>
            <a:fld id="{403E81C1-C71E-4228-A79D-7399FFA8543E}"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118606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dt" sz="half" idx="10"/>
          </p:nvPr>
        </p:nvSpPr>
        <p:spPr>
          <a:ln/>
        </p:spPr>
        <p:txBody>
          <a:bodyPr/>
          <a:lstStyle>
            <a:lvl1pPr>
              <a:defRPr/>
            </a:lvl1pPr>
          </a:lstStyle>
          <a:p>
            <a:pPr>
              <a:defRPr/>
            </a:pPr>
            <a:fld id="{B24F34DF-0A0A-47C6-AEC5-F7C0F4C71A55}" type="datetime1">
              <a:rPr lang="zh-CN" altLang="en-US">
                <a:solidFill>
                  <a:srgbClr val="000000"/>
                </a:solidFill>
              </a:rPr>
              <a:pPr>
                <a:defRPr/>
              </a:pPr>
              <a:t>2019/12/24</a:t>
            </a:fld>
            <a:endParaRPr lang="en-US" altLang="zh-CN" dirty="0">
              <a:solidFill>
                <a:srgbClr val="000000"/>
              </a:solidFill>
            </a:endParaRPr>
          </a:p>
        </p:txBody>
      </p:sp>
      <p:sp>
        <p:nvSpPr>
          <p:cNvPr id="3"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12"/>
          <p:cNvSpPr>
            <a:spLocks noGrp="1" noChangeArrowheads="1"/>
          </p:cNvSpPr>
          <p:nvPr>
            <p:ph type="sldNum" sz="quarter" idx="12"/>
          </p:nvPr>
        </p:nvSpPr>
        <p:spPr>
          <a:ln/>
        </p:spPr>
        <p:txBody>
          <a:bodyPr/>
          <a:lstStyle>
            <a:lvl1pPr>
              <a:defRPr/>
            </a:lvl1pPr>
          </a:lstStyle>
          <a:p>
            <a:fld id="{05EC2442-64ED-49AC-9A7C-1620500E90C2}"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7963913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fld id="{A45E2A90-788D-4682-8D3E-EE212658ECE2}" type="datetime1">
              <a:rPr lang="zh-CN" altLang="en-US">
                <a:solidFill>
                  <a:srgbClr val="000000"/>
                </a:solidFill>
              </a:rPr>
              <a:pPr>
                <a:defRPr/>
              </a:pPr>
              <a:t>2019/12/24</a:t>
            </a:fld>
            <a:endParaRPr lang="en-US" altLang="zh-CN" dirty="0">
              <a:solidFill>
                <a:srgbClr val="000000"/>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2"/>
          <p:cNvSpPr>
            <a:spLocks noGrp="1" noChangeArrowheads="1"/>
          </p:cNvSpPr>
          <p:nvPr>
            <p:ph type="sldNum" sz="quarter" idx="12"/>
          </p:nvPr>
        </p:nvSpPr>
        <p:spPr>
          <a:ln/>
        </p:spPr>
        <p:txBody>
          <a:bodyPr/>
          <a:lstStyle>
            <a:lvl1pPr>
              <a:defRPr/>
            </a:lvl1pPr>
          </a:lstStyle>
          <a:p>
            <a:fld id="{97E1C77E-8262-464A-832C-EEAD9571AF51}"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8338410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dt" sz="half" idx="10"/>
          </p:nvPr>
        </p:nvSpPr>
        <p:spPr>
          <a:ln/>
        </p:spPr>
        <p:txBody>
          <a:bodyPr/>
          <a:lstStyle>
            <a:lvl1pPr>
              <a:defRPr/>
            </a:lvl1pPr>
          </a:lstStyle>
          <a:p>
            <a:pPr>
              <a:defRPr/>
            </a:pPr>
            <a:fld id="{D56BC3D1-65ED-48CD-AB83-52465526735D}" type="datetime1">
              <a:rPr lang="zh-CN" altLang="en-US">
                <a:solidFill>
                  <a:srgbClr val="000000"/>
                </a:solidFill>
              </a:rPr>
              <a:pPr>
                <a:defRPr/>
              </a:pPr>
              <a:t>2019/12/24</a:t>
            </a:fld>
            <a:endParaRPr lang="en-US" altLang="zh-CN" dirty="0">
              <a:solidFill>
                <a:srgbClr val="000000"/>
              </a:solidFill>
            </a:endParaRPr>
          </a:p>
        </p:txBody>
      </p:sp>
      <p:sp>
        <p:nvSpPr>
          <p:cNvPr id="6"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2"/>
          <p:cNvSpPr>
            <a:spLocks noGrp="1" noChangeArrowheads="1"/>
          </p:cNvSpPr>
          <p:nvPr>
            <p:ph type="sldNum" sz="quarter" idx="12"/>
          </p:nvPr>
        </p:nvSpPr>
        <p:spPr>
          <a:ln/>
        </p:spPr>
        <p:txBody>
          <a:bodyPr/>
          <a:lstStyle>
            <a:lvl1pPr>
              <a:defRPr/>
            </a:lvl1pPr>
          </a:lstStyle>
          <a:p>
            <a:fld id="{F5A9F030-0BAA-4DBC-8972-702A9A81E737}"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56445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39AD65C0-FC57-4FD0-B71D-7D97651A3DB2}"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3215430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fld id="{9DE00E49-861E-4228-9DE5-B3292F34871D}" type="datetime1">
              <a:rPr lang="zh-CN" altLang="en-US">
                <a:solidFill>
                  <a:srgbClr val="000000"/>
                </a:solidFill>
              </a:rPr>
              <a:pPr>
                <a:defRPr/>
              </a:pPr>
              <a:t>2019/12/24</a:t>
            </a:fld>
            <a:endParaRPr lang="en-US" altLang="zh-CN" dirty="0">
              <a:solidFill>
                <a:srgbClr val="000000"/>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fld id="{B379D85E-6DB2-44B2-8CD1-D65C45194D91}"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4888439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0225" y="76200"/>
            <a:ext cx="2063750" cy="5980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76200"/>
            <a:ext cx="6042025" cy="5980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dt" sz="half" idx="10"/>
          </p:nvPr>
        </p:nvSpPr>
        <p:spPr>
          <a:ln/>
        </p:spPr>
        <p:txBody>
          <a:bodyPr/>
          <a:lstStyle>
            <a:lvl1pPr>
              <a:defRPr/>
            </a:lvl1pPr>
          </a:lstStyle>
          <a:p>
            <a:pPr>
              <a:defRPr/>
            </a:pPr>
            <a:fld id="{E5398293-2B8F-4E25-8941-9016720460DE}" type="datetime1">
              <a:rPr lang="zh-CN" altLang="en-US">
                <a:solidFill>
                  <a:srgbClr val="000000"/>
                </a:solidFill>
              </a:rPr>
              <a:pPr>
                <a:defRPr/>
              </a:pPr>
              <a:t>2019/12/24</a:t>
            </a:fld>
            <a:endParaRPr lang="en-US" altLang="zh-CN" dirty="0">
              <a:solidFill>
                <a:srgbClr val="000000"/>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fld id="{79DA2AB2-49CC-4398-BE73-250BB582C23C}"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864978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76200"/>
            <a:ext cx="8258175" cy="5980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0"/>
          <p:cNvSpPr>
            <a:spLocks noGrp="1" noChangeArrowheads="1"/>
          </p:cNvSpPr>
          <p:nvPr>
            <p:ph type="dt" sz="half" idx="10"/>
          </p:nvPr>
        </p:nvSpPr>
        <p:spPr>
          <a:ln/>
        </p:spPr>
        <p:txBody>
          <a:bodyPr/>
          <a:lstStyle>
            <a:lvl1pPr>
              <a:defRPr/>
            </a:lvl1pPr>
          </a:lstStyle>
          <a:p>
            <a:pPr>
              <a:defRPr/>
            </a:pPr>
            <a:fld id="{6142166F-0F0B-425F-85D7-97CA8992D8BC}" type="datetime1">
              <a:rPr lang="zh-CN" altLang="en-US">
                <a:solidFill>
                  <a:srgbClr val="000000"/>
                </a:solidFill>
              </a:rPr>
              <a:pPr>
                <a:defRPr/>
              </a:pPr>
              <a:t>2019/12/24</a:t>
            </a:fld>
            <a:endParaRPr lang="en-US" altLang="zh-CN" dirty="0">
              <a:solidFill>
                <a:srgbClr val="000000"/>
              </a:solidFill>
            </a:endParaRPr>
          </a:p>
        </p:txBody>
      </p:sp>
      <p:sp>
        <p:nvSpPr>
          <p:cNvPr id="4"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2"/>
          <p:cNvSpPr>
            <a:spLocks noGrp="1" noChangeArrowheads="1"/>
          </p:cNvSpPr>
          <p:nvPr>
            <p:ph type="sldNum" sz="quarter" idx="12"/>
          </p:nvPr>
        </p:nvSpPr>
        <p:spPr>
          <a:ln/>
        </p:spPr>
        <p:txBody>
          <a:bodyPr/>
          <a:lstStyle>
            <a:lvl1pPr>
              <a:defRPr/>
            </a:lvl1pPr>
          </a:lstStyle>
          <a:p>
            <a:fld id="{76EC4E8A-90CE-4EED-A29E-C87B2C6903F5}"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0671849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57400" y="76200"/>
            <a:ext cx="6886575"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1600200"/>
            <a:ext cx="8116888" cy="4456113"/>
          </a:xfrm>
        </p:spPr>
        <p:txBody>
          <a:bodyPr/>
          <a:lstStyle/>
          <a:p>
            <a:pPr lvl="0"/>
            <a:endParaRPr lang="zh-CN" altLang="en-US" noProof="0"/>
          </a:p>
        </p:txBody>
      </p:sp>
      <p:sp>
        <p:nvSpPr>
          <p:cNvPr id="4" name="Rectangle 10"/>
          <p:cNvSpPr>
            <a:spLocks noGrp="1" noChangeArrowheads="1"/>
          </p:cNvSpPr>
          <p:nvPr>
            <p:ph type="dt" sz="half" idx="10"/>
          </p:nvPr>
        </p:nvSpPr>
        <p:spPr>
          <a:ln/>
        </p:spPr>
        <p:txBody>
          <a:bodyPr/>
          <a:lstStyle>
            <a:lvl1pPr>
              <a:defRPr/>
            </a:lvl1pPr>
          </a:lstStyle>
          <a:p>
            <a:pPr>
              <a:defRPr/>
            </a:pPr>
            <a:fld id="{FB05E8D8-CD1B-44DC-BE3F-5DA705219168}" type="datetime1">
              <a:rPr lang="zh-CN" altLang="en-US">
                <a:solidFill>
                  <a:srgbClr val="000000"/>
                </a:solidFill>
              </a:rPr>
              <a:pPr>
                <a:defRPr/>
              </a:pPr>
              <a:t>2019/12/24</a:t>
            </a:fld>
            <a:endParaRPr lang="en-US" altLang="zh-CN" dirty="0">
              <a:solidFill>
                <a:srgbClr val="000000"/>
              </a:solidFill>
            </a:endParaRPr>
          </a:p>
        </p:txBody>
      </p:sp>
      <p:sp>
        <p:nvSpPr>
          <p:cNvPr id="5" name="Rectangle 11"/>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2"/>
          <p:cNvSpPr>
            <a:spLocks noGrp="1" noChangeArrowheads="1"/>
          </p:cNvSpPr>
          <p:nvPr>
            <p:ph type="sldNum" sz="quarter" idx="12"/>
          </p:nvPr>
        </p:nvSpPr>
        <p:spPr>
          <a:ln/>
        </p:spPr>
        <p:txBody>
          <a:bodyPr/>
          <a:lstStyle>
            <a:lvl1pPr>
              <a:defRPr/>
            </a:lvl1pPr>
          </a:lstStyle>
          <a:p>
            <a:fld id="{3BB62B3F-1932-45D0-A14F-E9E763339359}" type="slidenum">
              <a:rPr lang="zh-CN" altLang="en-US">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190823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1"/>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6"/>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9AD65C0-FC57-4FD0-B71D-7D97651A3DB2}" type="datetimeFigureOut">
              <a:rPr lang="zh-CN" altLang="en-US" smtClean="0"/>
              <a:t>2019/12/24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190762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71488"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3486151" y="1825625"/>
            <a:ext cx="2900363"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39AD65C0-FC57-4FD0-B71D-7D97651A3DB2}" type="datetimeFigureOut">
              <a:rPr lang="zh-CN" altLang="en-US" smtClean="0"/>
              <a:t>2019/12/24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2823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8"/>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39AD65C0-FC57-4FD0-B71D-7D97651A3DB2}" type="datetimeFigureOut">
              <a:rPr lang="zh-CN" altLang="en-US" smtClean="0"/>
              <a:t>2019/12/24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1192556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9AD65C0-FC57-4FD0-B71D-7D97651A3DB2}" type="datetimeFigureOut">
              <a:rPr lang="zh-CN" altLang="en-US" smtClean="0"/>
              <a:t>2019/12/24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1345182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AD65C0-FC57-4FD0-B71D-7D97651A3DB2}" type="datetimeFigureOut">
              <a:rPr lang="zh-CN" altLang="en-US" smtClean="0"/>
              <a:t>2019/12/24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79839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D65C0-FC57-4FD0-B71D-7D97651A3DB2}" type="datetimeFigureOut">
              <a:rPr lang="zh-CN" altLang="en-US" smtClean="0"/>
              <a:t>2019/12/24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648001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8"/>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D65C0-FC57-4FD0-B71D-7D97651A3DB2}" type="datetimeFigureOut">
              <a:rPr lang="zh-CN" altLang="en-US" smtClean="0"/>
              <a:t>2019/12/24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4025730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9AD65C0-FC57-4FD0-B71D-7D97651A3DB2}" type="datetimeFigureOut">
              <a:rPr lang="zh-CN" altLang="en-US" smtClean="0"/>
              <a:t>2019/12/24</a:t>
            </a:fld>
            <a:endParaRPr lang="zh-CN" altLang="en-US"/>
          </a:p>
        </p:txBody>
      </p:sp>
      <p:sp>
        <p:nvSpPr>
          <p:cNvPr id="5" name="页脚占位符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E5B20DC-ADEF-4EBE-BDC9-489F7847B5C6}" type="slidenum">
              <a:rPr lang="zh-CN" altLang="en-US" smtClean="0"/>
              <a:t>‹#›</a:t>
            </a:fld>
            <a:endParaRPr lang="zh-CN" altLang="en-US"/>
          </a:p>
        </p:txBody>
      </p:sp>
    </p:spTree>
    <p:extLst>
      <p:ext uri="{BB962C8B-B14F-4D97-AF65-F5344CB8AC3E}">
        <p14:creationId xmlns:p14="http://schemas.microsoft.com/office/powerpoint/2010/main" val="2301207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4191000" y="4525963"/>
            <a:ext cx="4953000" cy="2332037"/>
            <a:chOff x="2640" y="2784"/>
            <a:chExt cx="3120" cy="1469"/>
          </a:xfrm>
        </p:grpSpPr>
        <p:pic>
          <p:nvPicPr>
            <p:cNvPr id="1037" name="Picture 3" descr="logo－d-x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976" y="2784"/>
              <a:ext cx="2784" cy="1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Rectangle 4"/>
            <p:cNvSpPr>
              <a:spLocks noChangeArrowheads="1"/>
            </p:cNvSpPr>
            <p:nvPr userDrawn="1"/>
          </p:nvSpPr>
          <p:spPr bwMode="auto">
            <a:xfrm>
              <a:off x="2640" y="3696"/>
              <a:ext cx="1152" cy="33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1027" name="Group 5"/>
          <p:cNvGrpSpPr>
            <a:grpSpLocks/>
          </p:cNvGrpSpPr>
          <p:nvPr/>
        </p:nvGrpSpPr>
        <p:grpSpPr bwMode="auto">
          <a:xfrm>
            <a:off x="0" y="34925"/>
            <a:ext cx="4876800" cy="2251075"/>
            <a:chOff x="0" y="0"/>
            <a:chExt cx="3072" cy="1418"/>
          </a:xfrm>
        </p:grpSpPr>
        <p:pic>
          <p:nvPicPr>
            <p:cNvPr id="1035" name="Picture 6" descr="logo－d-x1－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2688" cy="1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Rectangle 7"/>
            <p:cNvSpPr>
              <a:spLocks noChangeArrowheads="1"/>
            </p:cNvSpPr>
            <p:nvPr userDrawn="1"/>
          </p:nvSpPr>
          <p:spPr bwMode="auto">
            <a:xfrm>
              <a:off x="2256" y="288"/>
              <a:ext cx="816"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sp>
        <p:nvSpPr>
          <p:cNvPr id="1028" name="Rectangle 8"/>
          <p:cNvSpPr>
            <a:spLocks noGrp="1" noChangeArrowheads="1"/>
          </p:cNvSpPr>
          <p:nvPr>
            <p:ph type="title"/>
          </p:nvPr>
        </p:nvSpPr>
        <p:spPr bwMode="auto">
          <a:xfrm>
            <a:off x="392113" y="76200"/>
            <a:ext cx="8447087"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9"/>
          <p:cNvSpPr>
            <a:spLocks noGrp="1" noChangeArrowheads="1"/>
          </p:cNvSpPr>
          <p:nvPr>
            <p:ph type="body" idx="1"/>
          </p:nvPr>
        </p:nvSpPr>
        <p:spPr bwMode="auto">
          <a:xfrm>
            <a:off x="685800" y="1600200"/>
            <a:ext cx="8116888" cy="445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Rectangle 13"/>
          <p:cNvSpPr>
            <a:spLocks noChangeArrowheads="1"/>
          </p:cNvSpPr>
          <p:nvPr/>
        </p:nvSpPr>
        <p:spPr bwMode="auto">
          <a:xfrm flipV="1">
            <a:off x="392113" y="981075"/>
            <a:ext cx="8447087" cy="53975"/>
          </a:xfrm>
          <a:prstGeom prst="rect">
            <a:avLst/>
          </a:prstGeom>
          <a:gradFill rotWithShape="0">
            <a:gsLst>
              <a:gs pos="0">
                <a:srgbClr val="3366FF"/>
              </a:gs>
              <a:gs pos="25000">
                <a:srgbClr val="01A78F"/>
              </a:gs>
              <a:gs pos="50000">
                <a:srgbClr val="FFFF00"/>
              </a:gs>
              <a:gs pos="75000">
                <a:srgbClr val="FF6633"/>
              </a:gs>
              <a:gs pos="100000">
                <a:srgbClr val="FF3399"/>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pic>
        <p:nvPicPr>
          <p:cNvPr id="1031" name="Picture 15" descr="tu-0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505825" y="6350"/>
            <a:ext cx="6191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8" name="Rectangle 10"/>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pPr fontAlgn="base">
              <a:spcBef>
                <a:spcPct val="0"/>
              </a:spcBef>
              <a:spcAft>
                <a:spcPct val="0"/>
              </a:spcAft>
              <a:defRPr/>
            </a:pPr>
            <a:fld id="{3FC6CAAB-BD13-425F-8C90-831C20163197}" type="datetime1">
              <a:rPr lang="zh-CN" altLang="en-US">
                <a:solidFill>
                  <a:srgbClr val="000000"/>
                </a:solidFill>
              </a:rPr>
              <a:pPr fontAlgn="base">
                <a:spcBef>
                  <a:spcPct val="0"/>
                </a:spcBef>
                <a:spcAft>
                  <a:spcPct val="0"/>
                </a:spcAft>
                <a:defRPr/>
              </a:pPr>
              <a:t>2019/12/24</a:t>
            </a:fld>
            <a:endParaRPr lang="en-US" altLang="zh-CN" dirty="0">
              <a:solidFill>
                <a:srgbClr val="000000"/>
              </a:solidFill>
            </a:endParaRPr>
          </a:p>
        </p:txBody>
      </p:sp>
      <p:sp>
        <p:nvSpPr>
          <p:cNvPr id="32779" name="Rectangle 11"/>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pPr fontAlgn="base">
              <a:spcBef>
                <a:spcPct val="0"/>
              </a:spcBef>
              <a:spcAft>
                <a:spcPct val="0"/>
              </a:spcAft>
              <a:defRPr/>
            </a:pPr>
            <a:endParaRPr lang="en-US" altLang="zh-CN">
              <a:solidFill>
                <a:srgbClr val="000000"/>
              </a:solidFill>
            </a:endParaRPr>
          </a:p>
        </p:txBody>
      </p:sp>
      <p:sp>
        <p:nvSpPr>
          <p:cNvPr id="32780" name="Rectangle 12"/>
          <p:cNvSpPr>
            <a:spLocks noGrp="1" noChangeArrowheads="1"/>
          </p:cNvSpPr>
          <p:nvPr>
            <p:ph type="sldNum" sz="quarter" idx="4"/>
          </p:nvPr>
        </p:nvSpPr>
        <p:spPr bwMode="auto">
          <a:xfrm>
            <a:off x="713105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b="1">
                <a:latin typeface="Arial" panose="020B0604020202020204" pitchFamily="34" charset="0"/>
                <a:cs typeface="Arial" panose="020B0604020202020204" pitchFamily="34" charset="0"/>
              </a:defRPr>
            </a:lvl1pPr>
          </a:lstStyle>
          <a:p>
            <a:pPr fontAlgn="base">
              <a:spcBef>
                <a:spcPct val="0"/>
              </a:spcBef>
              <a:spcAft>
                <a:spcPct val="0"/>
              </a:spcAft>
            </a:pPr>
            <a:fld id="{CFF54F71-F02A-4911-AD35-84B516048CF8}" type="slidenum">
              <a:rPr lang="zh-CN" altLang="en-US">
                <a:solidFill>
                  <a:srgbClr val="000000"/>
                </a:solidFill>
              </a:rPr>
              <a:pPr fontAlgn="base">
                <a:spcBef>
                  <a:spcPct val="0"/>
                </a:spcBef>
                <a:spcAft>
                  <a:spcPct val="0"/>
                </a:spcAft>
              </a:pPr>
              <a:t>‹#›</a:t>
            </a:fld>
            <a:endParaRPr lang="en-US" altLang="zh-CN">
              <a:solidFill>
                <a:srgbClr val="000000"/>
              </a:solidFill>
            </a:endParaRPr>
          </a:p>
        </p:txBody>
      </p:sp>
    </p:spTree>
    <p:extLst>
      <p:ext uri="{BB962C8B-B14F-4D97-AF65-F5344CB8AC3E}">
        <p14:creationId xmlns:p14="http://schemas.microsoft.com/office/powerpoint/2010/main" val="1147282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kumimoji="1" sz="4000" b="1">
          <a:solidFill>
            <a:schemeClr val="tx2"/>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2"/>
          </a:solidFill>
          <a:latin typeface="黑体" pitchFamily="49" charset="-122"/>
          <a:ea typeface="黑体" pitchFamily="49" charset="-122"/>
        </a:defRPr>
      </a:lvl2pPr>
      <a:lvl3pPr algn="ctr" rtl="0" eaLnBrk="0" fontAlgn="base" hangingPunct="0">
        <a:spcBef>
          <a:spcPct val="0"/>
        </a:spcBef>
        <a:spcAft>
          <a:spcPct val="0"/>
        </a:spcAft>
        <a:defRPr kumimoji="1" sz="4000" b="1">
          <a:solidFill>
            <a:schemeClr val="tx2"/>
          </a:solidFill>
          <a:latin typeface="黑体" pitchFamily="49" charset="-122"/>
          <a:ea typeface="黑体" pitchFamily="49" charset="-122"/>
        </a:defRPr>
      </a:lvl3pPr>
      <a:lvl4pPr algn="ctr" rtl="0" eaLnBrk="0" fontAlgn="base" hangingPunct="0">
        <a:spcBef>
          <a:spcPct val="0"/>
        </a:spcBef>
        <a:spcAft>
          <a:spcPct val="0"/>
        </a:spcAft>
        <a:defRPr kumimoji="1" sz="4000" b="1">
          <a:solidFill>
            <a:schemeClr val="tx2"/>
          </a:solidFill>
          <a:latin typeface="黑体" pitchFamily="49" charset="-122"/>
          <a:ea typeface="黑体" pitchFamily="49" charset="-122"/>
        </a:defRPr>
      </a:lvl4pPr>
      <a:lvl5pPr algn="ctr" rtl="0" eaLnBrk="0" fontAlgn="base" hangingPunct="0">
        <a:spcBef>
          <a:spcPct val="0"/>
        </a:spcBef>
        <a:spcAft>
          <a:spcPct val="0"/>
        </a:spcAft>
        <a:defRPr kumimoji="1" sz="4000" b="1">
          <a:solidFill>
            <a:schemeClr val="tx2"/>
          </a:solidFill>
          <a:latin typeface="黑体" pitchFamily="49" charset="-122"/>
          <a:ea typeface="黑体" pitchFamily="49" charset="-122"/>
        </a:defRPr>
      </a:lvl5pPr>
      <a:lvl6pPr marL="457200" algn="l" rtl="0" fontAlgn="base">
        <a:spcBef>
          <a:spcPct val="0"/>
        </a:spcBef>
        <a:spcAft>
          <a:spcPct val="0"/>
        </a:spcAft>
        <a:defRPr kumimoji="1" sz="4000">
          <a:solidFill>
            <a:schemeClr val="tx2"/>
          </a:solidFill>
          <a:latin typeface="Tahoma" pitchFamily="34" charset="0"/>
          <a:ea typeface="宋体" pitchFamily="2" charset="-122"/>
        </a:defRPr>
      </a:lvl6pPr>
      <a:lvl7pPr marL="914400" algn="l" rtl="0" fontAlgn="base">
        <a:spcBef>
          <a:spcPct val="0"/>
        </a:spcBef>
        <a:spcAft>
          <a:spcPct val="0"/>
        </a:spcAft>
        <a:defRPr kumimoji="1" sz="4000">
          <a:solidFill>
            <a:schemeClr val="tx2"/>
          </a:solidFill>
          <a:latin typeface="Tahoma" pitchFamily="34" charset="0"/>
          <a:ea typeface="宋体" pitchFamily="2" charset="-122"/>
        </a:defRPr>
      </a:lvl7pPr>
      <a:lvl8pPr marL="1371600" algn="l" rtl="0" fontAlgn="base">
        <a:spcBef>
          <a:spcPct val="0"/>
        </a:spcBef>
        <a:spcAft>
          <a:spcPct val="0"/>
        </a:spcAft>
        <a:defRPr kumimoji="1" sz="4000">
          <a:solidFill>
            <a:schemeClr val="tx2"/>
          </a:solidFill>
          <a:latin typeface="Tahoma" pitchFamily="34" charset="0"/>
          <a:ea typeface="宋体" pitchFamily="2" charset="-122"/>
        </a:defRPr>
      </a:lvl8pPr>
      <a:lvl9pPr marL="1828800" algn="l" rtl="0" fontAlgn="base">
        <a:spcBef>
          <a:spcPct val="0"/>
        </a:spcBef>
        <a:spcAft>
          <a:spcPct val="0"/>
        </a:spcAft>
        <a:defRPr kumimoji="1" sz="40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29.wmf"/><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image" Target="../media/image26.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23.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notesSlide" Target="../notesSlides/notesSlide23.xml"/><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45.wmf"/><Relationship Id="rId5" Type="http://schemas.openxmlformats.org/officeDocument/2006/relationships/oleObject" Target="../embeddings/oleObject8.bin"/><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s>
</file>

<file path=ppt/slides/_rels/slide26.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image" Target="../media/image53.emf"/><Relationship Id="rId5" Type="http://schemas.openxmlformats.org/officeDocument/2006/relationships/oleObject" Target="../embeddings/oleObject11.bin"/><Relationship Id="rId4" Type="http://schemas.openxmlformats.org/officeDocument/2006/relationships/image" Target="../media/image52.emf"/></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3.xml"/><Relationship Id="rId7" Type="http://schemas.openxmlformats.org/officeDocument/2006/relationships/image" Target="../media/image5.wmf"/><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62.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1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68.jpg"/></Relationships>
</file>

<file path=ppt/slides/_rels/slide34.xml.rels><?xml version="1.0" encoding="UTF-8" standalone="yes"?>
<Relationships xmlns="http://schemas.openxmlformats.org/package/2006/relationships"><Relationship Id="rId3" Type="http://schemas.openxmlformats.org/officeDocument/2006/relationships/image" Target="../media/image69.jp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image" Target="../media/image71.wmf"/><Relationship Id="rId2" Type="http://schemas.openxmlformats.org/officeDocument/2006/relationships/slideLayout" Target="../slideLayouts/slideLayout13.xml"/><Relationship Id="rId1" Type="http://schemas.openxmlformats.org/officeDocument/2006/relationships/vmlDrawing" Target="../drawings/vmlDrawing6.vml"/><Relationship Id="rId6" Type="http://schemas.openxmlformats.org/officeDocument/2006/relationships/oleObject" Target="../embeddings/oleObject14.bin"/><Relationship Id="rId5" Type="http://schemas.openxmlformats.org/officeDocument/2006/relationships/image" Target="../media/image70.wmf"/><Relationship Id="rId4" Type="http://schemas.openxmlformats.org/officeDocument/2006/relationships/oleObject" Target="../embeddings/oleObject13.bin"/></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34.xml"/><Relationship Id="rId7" Type="http://schemas.openxmlformats.org/officeDocument/2006/relationships/image" Target="../media/image73.wmf"/><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oleObject" Target="../embeddings/oleObject16.bin"/><Relationship Id="rId11" Type="http://schemas.openxmlformats.org/officeDocument/2006/relationships/image" Target="../media/image71.wmf"/><Relationship Id="rId5" Type="http://schemas.openxmlformats.org/officeDocument/2006/relationships/image" Target="../media/image72.wmf"/><Relationship Id="rId10" Type="http://schemas.openxmlformats.org/officeDocument/2006/relationships/oleObject" Target="../embeddings/oleObject14.bin"/><Relationship Id="rId4" Type="http://schemas.openxmlformats.org/officeDocument/2006/relationships/oleObject" Target="../embeddings/oleObject15.bin"/><Relationship Id="rId9" Type="http://schemas.openxmlformats.org/officeDocument/2006/relationships/image" Target="../media/image74.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notesSlide" Target="../notesSlides/notesSlide35.xml"/><Relationship Id="rId7" Type="http://schemas.openxmlformats.org/officeDocument/2006/relationships/image" Target="../media/image73.wmf"/><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75.wmf"/><Relationship Id="rId4" Type="http://schemas.openxmlformats.org/officeDocument/2006/relationships/oleObject" Target="../embeddings/oleObject18.bin"/><Relationship Id="rId9" Type="http://schemas.openxmlformats.org/officeDocument/2006/relationships/image" Target="../media/image76.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37.xml"/><Relationship Id="rId7" Type="http://schemas.openxmlformats.org/officeDocument/2006/relationships/image" Target="../media/image78.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21.bin"/><Relationship Id="rId5" Type="http://schemas.openxmlformats.org/officeDocument/2006/relationships/image" Target="../media/image77.wmf"/><Relationship Id="rId4" Type="http://schemas.openxmlformats.org/officeDocument/2006/relationships/oleObject" Target="../embeddings/oleObject20.bin"/><Relationship Id="rId9" Type="http://schemas.openxmlformats.org/officeDocument/2006/relationships/image" Target="../media/image79.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4.xml"/><Relationship Id="rId7" Type="http://schemas.openxmlformats.org/officeDocument/2006/relationships/image" Target="../media/image8.wmf"/><Relationship Id="rId2" Type="http://schemas.openxmlformats.org/officeDocument/2006/relationships/slideLayout" Target="../slideLayouts/slideLayout13.xml"/><Relationship Id="rId1" Type="http://schemas.openxmlformats.org/officeDocument/2006/relationships/vmlDrawing" Target="../drawings/vmlDrawing2.vml"/><Relationship Id="rId6" Type="http://schemas.openxmlformats.org/officeDocument/2006/relationships/oleObject" Target="../embeddings/oleObject5.bin"/><Relationship Id="rId5" Type="http://schemas.openxmlformats.org/officeDocument/2006/relationships/image" Target="../media/image7.wmf"/><Relationship Id="rId4" Type="http://schemas.openxmlformats.org/officeDocument/2006/relationships/oleObject" Target="../embeddings/oleObject4.bin"/><Relationship Id="rId9" Type="http://schemas.openxmlformats.org/officeDocument/2006/relationships/image" Target="../media/image9.w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81.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24.bin"/><Relationship Id="rId5" Type="http://schemas.openxmlformats.org/officeDocument/2006/relationships/image" Target="../media/image80.wmf"/><Relationship Id="rId4" Type="http://schemas.openxmlformats.org/officeDocument/2006/relationships/oleObject" Target="../embeddings/oleObject2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vmlDrawing" Target="../drawings/vmlDrawing11.vml"/><Relationship Id="rId5" Type="http://schemas.openxmlformats.org/officeDocument/2006/relationships/image" Target="../media/image82.wmf"/><Relationship Id="rId4" Type="http://schemas.openxmlformats.org/officeDocument/2006/relationships/oleObject" Target="../embeddings/oleObject25.bin"/></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12"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6.jpeg"/><Relationship Id="rId11" Type="http://schemas.openxmlformats.org/officeDocument/2006/relationships/image" Target="../media/image12.jpeg"/><Relationship Id="rId5" Type="http://schemas.openxmlformats.org/officeDocument/2006/relationships/image" Target="../media/image15.jpeg"/><Relationship Id="rId10" Type="http://schemas.openxmlformats.org/officeDocument/2006/relationships/image" Target="../media/image20.jpeg"/><Relationship Id="rId4" Type="http://schemas.openxmlformats.org/officeDocument/2006/relationships/image" Target="../media/image14.jpeg"/><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39750" y="1095375"/>
            <a:ext cx="8377238" cy="1470025"/>
          </a:xfrm>
        </p:spPr>
        <p:txBody>
          <a:bodyPr/>
          <a:lstStyle/>
          <a:p>
            <a:pPr eaLnBrk="1" hangingPunct="1">
              <a:defRPr/>
            </a:pPr>
            <a:r>
              <a:rPr lang="zh-CN" altLang="en-US" sz="4400" dirty="0">
                <a:solidFill>
                  <a:schemeClr val="tx2">
                    <a:lumMod val="75000"/>
                  </a:schemeClr>
                </a:solidFill>
              </a:rPr>
              <a:t>第十七讲相机标定与视觉里程计</a:t>
            </a:r>
            <a:r>
              <a:rPr lang="en-US" altLang="zh-CN" sz="4400" dirty="0">
                <a:solidFill>
                  <a:schemeClr val="tx2">
                    <a:lumMod val="75000"/>
                  </a:schemeClr>
                </a:solidFill>
              </a:rPr>
              <a:t>2</a:t>
            </a:r>
            <a:endParaRPr lang="zh-CN" altLang="en-US" sz="4400" dirty="0">
              <a:solidFill>
                <a:schemeClr val="tx2">
                  <a:lumMod val="75000"/>
                </a:schemeClr>
              </a:solidFill>
            </a:endParaRPr>
          </a:p>
        </p:txBody>
      </p:sp>
      <p:sp>
        <p:nvSpPr>
          <p:cNvPr id="5123" name="Rectangle 3"/>
          <p:cNvSpPr>
            <a:spLocks noGrp="1" noChangeArrowheads="1"/>
          </p:cNvSpPr>
          <p:nvPr>
            <p:ph type="subTitle" idx="1"/>
          </p:nvPr>
        </p:nvSpPr>
        <p:spPr>
          <a:xfrm>
            <a:off x="755650" y="3213100"/>
            <a:ext cx="7561263" cy="3095625"/>
          </a:xfrm>
        </p:spPr>
        <p:txBody>
          <a:bodyPr/>
          <a:lstStyle/>
          <a:p>
            <a:pPr marL="381000" indent="-381000" algn="l" eaLnBrk="1" hangingPunct="1"/>
            <a:r>
              <a:rPr lang="zh-CN" altLang="en-US" b="1" dirty="0">
                <a:solidFill>
                  <a:schemeClr val="folHlink"/>
                </a:solidFill>
                <a:latin typeface="黑体" panose="02010609060101010101" pitchFamily="49" charset="-122"/>
                <a:ea typeface="黑体" panose="02010609060101010101" pitchFamily="49" charset="-122"/>
              </a:rPr>
              <a:t>                 </a:t>
            </a:r>
          </a:p>
          <a:p>
            <a:pPr marL="381000" indent="-381000" algn="l" eaLnBrk="1" hangingPunct="1">
              <a:lnSpc>
                <a:spcPct val="110000"/>
              </a:lnSpc>
            </a:pPr>
            <a:r>
              <a:rPr lang="zh-CN" altLang="en-US" sz="2800" b="1" dirty="0">
                <a:solidFill>
                  <a:srgbClr val="669900"/>
                </a:solidFill>
                <a:latin typeface="黑体" panose="02010609060101010101" pitchFamily="49" charset="-122"/>
                <a:ea typeface="黑体" panose="02010609060101010101" pitchFamily="49" charset="-122"/>
              </a:rPr>
              <a:t>		</a:t>
            </a:r>
            <a:r>
              <a:rPr kumimoji="0" lang="zh-CN" altLang="en-US" sz="2800" b="1">
                <a:solidFill>
                  <a:srgbClr val="0000FF"/>
                </a:solidFill>
                <a:latin typeface="Arial" panose="020B0604020202020204" pitchFamily="34" charset="0"/>
                <a:ea typeface="黑体" panose="02010609060101010101" pitchFamily="49" charset="-122"/>
              </a:rPr>
              <a:t>授课：</a:t>
            </a:r>
            <a:r>
              <a:rPr lang="zh-CN" altLang="en-US" sz="2800" b="1">
                <a:solidFill>
                  <a:srgbClr val="0000FF"/>
                </a:solidFill>
                <a:latin typeface="黑体" panose="02010609060101010101" pitchFamily="49" charset="-122"/>
                <a:ea typeface="黑体" panose="02010609060101010101" pitchFamily="49" charset="-122"/>
              </a:rPr>
              <a:t>刘</a:t>
            </a:r>
            <a:r>
              <a:rPr lang="zh-CN" altLang="en-US" sz="2800" b="1" dirty="0">
                <a:solidFill>
                  <a:srgbClr val="0000FF"/>
                </a:solidFill>
                <a:latin typeface="黑体" panose="02010609060101010101" pitchFamily="49" charset="-122"/>
                <a:ea typeface="黑体" panose="02010609060101010101" pitchFamily="49" charset="-122"/>
              </a:rPr>
              <a:t>希龙</a:t>
            </a:r>
          </a:p>
          <a:p>
            <a:pPr marL="381000" indent="-381000" algn="l" eaLnBrk="1" hangingPunct="1">
              <a:lnSpc>
                <a:spcPct val="110000"/>
              </a:lnSpc>
            </a:pPr>
            <a:r>
              <a:rPr lang="zh-CN" altLang="en-US" sz="2800" b="1" dirty="0">
                <a:solidFill>
                  <a:srgbClr val="669900"/>
                </a:solidFill>
                <a:latin typeface="黑体" panose="02010609060101010101" pitchFamily="49" charset="-122"/>
                <a:ea typeface="黑体" panose="02010609060101010101" pitchFamily="49" charset="-122"/>
              </a:rPr>
              <a:t>	</a:t>
            </a:r>
            <a:r>
              <a:rPr kumimoji="0" lang="zh-CN" altLang="en-US" sz="2800" b="1" dirty="0">
                <a:solidFill>
                  <a:srgbClr val="0000FF"/>
                </a:solidFill>
                <a:latin typeface="Arial" panose="020B0604020202020204" pitchFamily="34" charset="0"/>
                <a:ea typeface="黑体" panose="02010609060101010101" pitchFamily="49" charset="-122"/>
              </a:rPr>
              <a:t>	中科院自动化所</a:t>
            </a:r>
            <a:endParaRPr lang="zh-CN" altLang="en-US" sz="800" b="1" dirty="0">
              <a:solidFill>
                <a:srgbClr val="669900"/>
              </a:solidFill>
              <a:latin typeface="黑体" panose="02010609060101010101" pitchFamily="49" charset="-122"/>
              <a:ea typeface="黑体" panose="02010609060101010101" pitchFamily="49" charset="-122"/>
            </a:endParaRPr>
          </a:p>
          <a:p>
            <a:pPr marL="381000" indent="-381000" algn="l" eaLnBrk="1" hangingPunct="1"/>
            <a:r>
              <a:rPr lang="en-US" altLang="zh-CN" sz="2800" b="1" dirty="0">
                <a:solidFill>
                  <a:srgbClr val="669900"/>
                </a:solidFill>
                <a:latin typeface="华文中宋" panose="02010600040101010101" pitchFamily="2" charset="-122"/>
                <a:ea typeface="华文中宋" panose="02010600040101010101" pitchFamily="2" charset="-122"/>
              </a:rPr>
              <a:t>				</a:t>
            </a:r>
          </a:p>
          <a:p>
            <a:pPr marL="381000" indent="-381000" algn="l" eaLnBrk="1" hangingPunct="1"/>
            <a:r>
              <a:rPr lang="en-US" altLang="zh-CN" sz="2400" b="1" dirty="0">
                <a:latin typeface="Arial" panose="020B0604020202020204" pitchFamily="34" charset="0"/>
                <a:ea typeface="华文中宋" panose="02010600040101010101" pitchFamily="2" charset="-122"/>
              </a:rPr>
              <a:t>                                   </a:t>
            </a:r>
            <a:r>
              <a:rPr lang="en-US" altLang="zh-CN" sz="2400" b="1" dirty="0">
                <a:solidFill>
                  <a:srgbClr val="C00000"/>
                </a:solidFill>
                <a:latin typeface="Arial" panose="020B0604020202020204" pitchFamily="34" charset="0"/>
                <a:ea typeface="华文中宋" panose="02010600040101010101" pitchFamily="2" charset="-122"/>
              </a:rPr>
              <a:t>2019.12.24</a:t>
            </a:r>
            <a:endParaRPr lang="en-US" altLang="zh-CN" sz="2400" dirty="0">
              <a:solidFill>
                <a:srgbClr val="C00000"/>
              </a:solidFill>
              <a:latin typeface="Arial" panose="020B0604020202020204" pitchFamily="34" charset="0"/>
              <a:ea typeface="华文中宋" panose="02010600040101010101" pitchFamily="2" charset="-122"/>
            </a:endParaRPr>
          </a:p>
        </p:txBody>
      </p:sp>
      <p:sp>
        <p:nvSpPr>
          <p:cNvPr id="5124" name="Rectangle 8"/>
          <p:cNvSpPr>
            <a:spLocks noChangeArrowheads="1"/>
          </p:cNvSpPr>
          <p:nvPr/>
        </p:nvSpPr>
        <p:spPr bwMode="auto">
          <a:xfrm>
            <a:off x="39688" y="41275"/>
            <a:ext cx="5828456" cy="400110"/>
          </a:xfrm>
          <a:prstGeom prst="rect">
            <a:avLst/>
          </a:prstGeom>
          <a:solidFill>
            <a:schemeClr val="accent3"/>
          </a:solidFill>
          <a:ln w="38100" cmpd="dbl">
            <a:solidFill>
              <a:srgbClr val="FF0000"/>
            </a:solidFill>
            <a:miter lim="800000"/>
            <a:headEnd/>
            <a:tailEnd/>
          </a:ln>
          <a:effec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fontAlgn="base" hangingPunct="1">
              <a:spcBef>
                <a:spcPct val="0"/>
              </a:spcBef>
              <a:spcAft>
                <a:spcPct val="0"/>
              </a:spcAft>
            </a:pPr>
            <a:r>
              <a:rPr lang="zh-CN" altLang="en-US" sz="2000" b="1" dirty="0">
                <a:solidFill>
                  <a:srgbClr val="0000FF"/>
                </a:solidFill>
                <a:latin typeface="Arial" panose="020B0604020202020204" pitchFamily="34" charset="0"/>
                <a:ea typeface="黑体" panose="02010609060101010101" pitchFamily="49" charset="-122"/>
                <a:cs typeface="Arial" panose="020B0604020202020204" pitchFamily="34" charset="0"/>
              </a:rPr>
              <a:t>机器人学课件</a:t>
            </a:r>
          </a:p>
        </p:txBody>
      </p:sp>
      <p:pic>
        <p:nvPicPr>
          <p:cNvPr id="5125" name="Picture 7" descr="tu-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1013" y="19050"/>
            <a:ext cx="8159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799860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10</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相机标定（基础与应用篇）</a:t>
            </a:r>
          </a:p>
        </p:txBody>
      </p:sp>
      <p:sp>
        <p:nvSpPr>
          <p:cNvPr id="4" name="内容占位符 2">
            <a:extLst>
              <a:ext uri="{FF2B5EF4-FFF2-40B4-BE49-F238E27FC236}">
                <a16:creationId xmlns:a16="http://schemas.microsoft.com/office/drawing/2014/main" id="{162A6EE7-2476-444B-8D87-0103EC12C727}"/>
              </a:ext>
            </a:extLst>
          </p:cNvPr>
          <p:cNvSpPr>
            <a:spLocks noGrp="1"/>
          </p:cNvSpPr>
          <p:nvPr/>
        </p:nvSpPr>
        <p:spPr bwMode="gray">
          <a:xfrm>
            <a:off x="821320" y="1371600"/>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b="1">
                <a:solidFill>
                  <a:schemeClr val="tx2"/>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000">
                <a:solidFill>
                  <a:schemeClr val="tx2"/>
                </a:solidFill>
                <a:effectLst>
                  <a:outerShdw blurRad="38100" dist="38100" dir="2700000" algn="tl">
                    <a:srgbClr val="000000"/>
                  </a:outerShdw>
                </a:effectLst>
                <a:latin typeface="+mn-lt"/>
                <a:ea typeface="+mj-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effectLst>
                  <a:outerShdw blurRad="38100" dist="38100" dir="2700000" algn="tl">
                    <a:srgbClr val="000000"/>
                  </a:outerShdw>
                </a:effectLst>
                <a:latin typeface="+mn-lt"/>
                <a:ea typeface="+mj-ea"/>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a:solidFill>
                  <a:schemeClr val="tx2"/>
                </a:solidFill>
                <a:effectLst>
                  <a:outerShdw blurRad="38100" dist="38100" dir="2700000" algn="tl">
                    <a:srgbClr val="000000"/>
                  </a:outerShdw>
                </a:effectLst>
                <a:latin typeface="+mn-lt"/>
                <a:ea typeface="+mj-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a:solidFill>
                  <a:schemeClr val="tx2"/>
                </a:solidFill>
                <a:effectLst>
                  <a:outerShdw blurRad="38100" dist="38100" dir="2700000" algn="tl">
                    <a:srgbClr val="000000"/>
                  </a:outerShdw>
                </a:effectLst>
                <a:latin typeface="+mn-lt"/>
                <a:ea typeface="+mj-ea"/>
              </a:defRPr>
            </a:lvl5pPr>
            <a:lvl6pPr marL="25146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6pPr>
            <a:lvl7pPr marL="29718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7pPr>
            <a:lvl8pPr marL="34290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8pPr>
            <a:lvl9pPr marL="38862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9pPr>
          </a:lstStyle>
          <a:p>
            <a:pPr eaLnBrk="1" hangingPunct="1">
              <a:defRPr/>
            </a:pPr>
            <a:r>
              <a:rPr lang="zh-CN" altLang="en-US" dirty="0">
                <a:effectLst>
                  <a:outerShdw blurRad="38100" dist="38100" dir="2700000" algn="tl">
                    <a:srgbClr val="C0C0C0"/>
                  </a:outerShdw>
                </a:effectLst>
                <a:ea typeface="宋体" pitchFamily="2" charset="-122"/>
              </a:rPr>
              <a:t>函数功能</a:t>
            </a:r>
            <a:endParaRPr lang="en-US" altLang="zh-CN" dirty="0">
              <a:effectLst>
                <a:outerShdw blurRad="38100" dist="38100" dir="2700000" algn="tl">
                  <a:srgbClr val="C0C0C0"/>
                </a:outerShdw>
              </a:effectLst>
              <a:ea typeface="宋体" pitchFamily="2" charset="-122"/>
            </a:endParaRPr>
          </a:p>
          <a:p>
            <a:pPr eaLnBrk="1" hangingPunct="1">
              <a:buFont typeface="Wingdings" panose="05000000000000000000" pitchFamily="2" charset="2"/>
              <a:buNone/>
              <a:defRPr/>
            </a:pPr>
            <a:r>
              <a:rPr lang="zh-CN" altLang="en-US" dirty="0">
                <a:effectLst>
                  <a:outerShdw blurRad="38100" dist="38100" dir="2700000" algn="tl">
                    <a:srgbClr val="C0C0C0"/>
                  </a:outerShdw>
                </a:effectLst>
                <a:ea typeface="宋体" pitchFamily="2" charset="-122"/>
              </a:rPr>
              <a:t>用于确定输入图像是否为棋盘，获得角点位置</a:t>
            </a:r>
            <a:endParaRPr lang="en-US" altLang="zh-CN" dirty="0">
              <a:effectLst>
                <a:outerShdw blurRad="38100" dist="38100" dir="2700000" algn="tl">
                  <a:srgbClr val="C0C0C0"/>
                </a:outerShdw>
              </a:effectLst>
              <a:ea typeface="宋体" pitchFamily="2" charset="-122"/>
            </a:endParaRPr>
          </a:p>
          <a:p>
            <a:pPr eaLnBrk="1" hangingPunct="1">
              <a:buFont typeface="Wingdings" panose="05000000000000000000" pitchFamily="2" charset="2"/>
              <a:buNone/>
              <a:defRPr/>
            </a:pPr>
            <a:endParaRPr lang="en-US" altLang="zh-CN" dirty="0">
              <a:effectLst>
                <a:outerShdw blurRad="38100" dist="38100" dir="2700000" algn="tl">
                  <a:srgbClr val="C0C0C0"/>
                </a:outerShdw>
              </a:effectLst>
              <a:ea typeface="宋体" pitchFamily="2" charset="-122"/>
            </a:endParaRPr>
          </a:p>
          <a:p>
            <a:pPr eaLnBrk="1" hangingPunct="1">
              <a:defRPr/>
            </a:pPr>
            <a:r>
              <a:rPr lang="zh-CN" altLang="en-US" dirty="0">
                <a:effectLst>
                  <a:outerShdw blurRad="38100" dist="38100" dir="2700000" algn="tl">
                    <a:srgbClr val="C0C0C0"/>
                  </a:outerShdw>
                </a:effectLst>
                <a:ea typeface="宋体" pitchFamily="2" charset="-122"/>
              </a:rPr>
              <a:t>代码</a:t>
            </a:r>
            <a:endParaRPr lang="en-US" altLang="zh-CN" dirty="0">
              <a:effectLst>
                <a:outerShdw blurRad="38100" dist="38100" dir="2700000" algn="tl">
                  <a:srgbClr val="C0C0C0"/>
                </a:outerShdw>
              </a:effectLst>
              <a:ea typeface="宋体" pitchFamily="2" charset="-122"/>
            </a:endParaRPr>
          </a:p>
          <a:p>
            <a:pPr eaLnBrk="1" hangingPunct="1">
              <a:buFont typeface="Wingdings" panose="05000000000000000000" pitchFamily="2" charset="2"/>
              <a:buNone/>
              <a:defRPr/>
            </a:pPr>
            <a:r>
              <a:rPr lang="en-US" altLang="zh-CN" sz="2000" dirty="0" err="1">
                <a:effectLst/>
                <a:ea typeface="宋体" pitchFamily="2" charset="-122"/>
              </a:rPr>
              <a:t>findChessboardCorners</a:t>
            </a:r>
            <a:r>
              <a:rPr lang="en-US" altLang="zh-CN" sz="2000" dirty="0">
                <a:effectLst/>
                <a:ea typeface="宋体" pitchFamily="2" charset="-122"/>
              </a:rPr>
              <a:t>( </a:t>
            </a:r>
            <a:r>
              <a:rPr lang="en-US" altLang="zh-CN" sz="2000" dirty="0" err="1">
                <a:effectLst/>
                <a:ea typeface="宋体" pitchFamily="2" charset="-122"/>
              </a:rPr>
              <a:t>img</a:t>
            </a:r>
            <a:r>
              <a:rPr lang="en-US" altLang="zh-CN" sz="2000" dirty="0">
                <a:effectLst/>
                <a:ea typeface="宋体" pitchFamily="2" charset="-122"/>
              </a:rPr>
              <a:t>, </a:t>
            </a:r>
            <a:r>
              <a:rPr lang="en-US" altLang="zh-CN" sz="2000" dirty="0" err="1">
                <a:effectLst/>
                <a:ea typeface="宋体" pitchFamily="2" charset="-122"/>
              </a:rPr>
              <a:t>boardSize</a:t>
            </a:r>
            <a:r>
              <a:rPr lang="en-US" altLang="zh-CN" sz="2000" dirty="0">
                <a:effectLst/>
                <a:ea typeface="宋体" pitchFamily="2" charset="-122"/>
              </a:rPr>
              <a:t>, </a:t>
            </a:r>
            <a:r>
              <a:rPr lang="en-US" altLang="zh-CN" sz="2000" dirty="0" err="1">
                <a:effectLst/>
                <a:ea typeface="宋体" pitchFamily="2" charset="-122"/>
              </a:rPr>
              <a:t>ptvec</a:t>
            </a:r>
            <a:r>
              <a:rPr lang="en-US" altLang="zh-CN" sz="2000" dirty="0">
                <a:effectLst/>
                <a:ea typeface="宋体" pitchFamily="2" charset="-122"/>
              </a:rPr>
              <a:t>, CV_CALIB_CB_ADAPTIVE_THRESH )</a:t>
            </a:r>
          </a:p>
          <a:p>
            <a:pPr eaLnBrk="1" hangingPunct="1">
              <a:buFont typeface="Wingdings" panose="05000000000000000000" pitchFamily="2" charset="2"/>
              <a:buNone/>
              <a:defRPr/>
            </a:pPr>
            <a:r>
              <a:rPr lang="zh-CN" altLang="en-US" sz="2000" dirty="0">
                <a:effectLst/>
                <a:ea typeface="宋体" pitchFamily="2" charset="-122"/>
              </a:rPr>
              <a:t>代码解释：</a:t>
            </a:r>
            <a:endParaRPr lang="en-US" altLang="zh-CN" sz="2000" dirty="0">
              <a:effectLst/>
              <a:ea typeface="宋体" pitchFamily="2" charset="-122"/>
            </a:endParaRPr>
          </a:p>
          <a:p>
            <a:pPr eaLnBrk="1" hangingPunct="1">
              <a:buFont typeface="Wingdings" panose="05000000000000000000" pitchFamily="2" charset="2"/>
              <a:buChar char="u"/>
              <a:defRPr/>
            </a:pPr>
            <a:r>
              <a:rPr lang="en-US" altLang="zh-CN" sz="2000" dirty="0" err="1">
                <a:effectLst/>
                <a:ea typeface="宋体" pitchFamily="2" charset="-122"/>
              </a:rPr>
              <a:t>Img</a:t>
            </a:r>
            <a:r>
              <a:rPr lang="en-US" altLang="zh-CN" sz="2000" dirty="0">
                <a:effectLst/>
                <a:ea typeface="宋体" pitchFamily="2" charset="-122"/>
              </a:rPr>
              <a:t>:</a:t>
            </a:r>
            <a:r>
              <a:rPr lang="zh-CN" altLang="en-US" sz="2000" dirty="0">
                <a:effectLst/>
                <a:ea typeface="宋体" pitchFamily="2" charset="-122"/>
              </a:rPr>
              <a:t>输入的棋盘图（要求必须为</a:t>
            </a:r>
            <a:r>
              <a:rPr lang="en-US" altLang="zh-CN" sz="2000" dirty="0">
                <a:effectLst/>
                <a:ea typeface="宋体" pitchFamily="2" charset="-122"/>
              </a:rPr>
              <a:t>8</a:t>
            </a:r>
            <a:r>
              <a:rPr lang="zh-CN" altLang="en-US" sz="2000" dirty="0">
                <a:effectLst/>
                <a:ea typeface="宋体" pitchFamily="2" charset="-122"/>
              </a:rPr>
              <a:t>位灰度或者彩色图像）</a:t>
            </a:r>
            <a:endParaRPr lang="en-US" altLang="zh-CN" sz="2000" dirty="0">
              <a:effectLst/>
              <a:ea typeface="宋体" pitchFamily="2" charset="-122"/>
            </a:endParaRPr>
          </a:p>
          <a:p>
            <a:pPr eaLnBrk="1" hangingPunct="1">
              <a:buFont typeface="Wingdings" panose="05000000000000000000" pitchFamily="2" charset="2"/>
              <a:buChar char="u"/>
              <a:defRPr/>
            </a:pPr>
            <a:r>
              <a:rPr lang="en-US" altLang="zh-CN" sz="2000" dirty="0" err="1">
                <a:effectLst/>
                <a:ea typeface="宋体" pitchFamily="2" charset="-122"/>
              </a:rPr>
              <a:t>boardSize</a:t>
            </a:r>
            <a:r>
              <a:rPr lang="en-US" altLang="zh-CN" sz="2000" dirty="0">
                <a:effectLst/>
                <a:ea typeface="宋体" pitchFamily="2" charset="-122"/>
              </a:rPr>
              <a:t>:</a:t>
            </a:r>
            <a:r>
              <a:rPr lang="zh-CN" altLang="en-US" sz="2000" dirty="0">
                <a:effectLst/>
                <a:ea typeface="宋体" pitchFamily="2" charset="-122"/>
              </a:rPr>
              <a:t>棋盘中每行每列的</a:t>
            </a:r>
            <a:r>
              <a:rPr lang="zh-CN" altLang="en-US" sz="2000" dirty="0">
                <a:solidFill>
                  <a:srgbClr val="FFC000"/>
                </a:solidFill>
                <a:effectLst/>
                <a:ea typeface="宋体" pitchFamily="2" charset="-122"/>
              </a:rPr>
              <a:t>角点</a:t>
            </a:r>
            <a:r>
              <a:rPr lang="zh-CN" altLang="en-US" sz="2000" dirty="0">
                <a:effectLst/>
                <a:ea typeface="宋体" pitchFamily="2" charset="-122"/>
              </a:rPr>
              <a:t>个数</a:t>
            </a:r>
            <a:endParaRPr lang="en-US" altLang="zh-CN" sz="2000" dirty="0">
              <a:effectLst/>
              <a:ea typeface="宋体" pitchFamily="2" charset="-122"/>
            </a:endParaRPr>
          </a:p>
          <a:p>
            <a:pPr eaLnBrk="1" hangingPunct="1">
              <a:buFont typeface="Wingdings" panose="05000000000000000000" pitchFamily="2" charset="2"/>
              <a:buChar char="u"/>
              <a:defRPr/>
            </a:pPr>
            <a:r>
              <a:rPr lang="en-US" altLang="zh-CN" sz="2000" dirty="0">
                <a:effectLst/>
                <a:ea typeface="宋体" pitchFamily="2" charset="-122"/>
              </a:rPr>
              <a:t>CV_CALIB_CB_ADAPTIVE_THRESH</a:t>
            </a:r>
            <a:r>
              <a:rPr lang="zh-CN" altLang="en-US" sz="2000" dirty="0">
                <a:effectLst/>
                <a:ea typeface="宋体" pitchFamily="2" charset="-122"/>
              </a:rPr>
              <a:t>：使用自适应阈值</a:t>
            </a:r>
            <a:endParaRPr lang="en-US" altLang="zh-CN" sz="2000" dirty="0">
              <a:effectLst/>
              <a:ea typeface="宋体" pitchFamily="2" charset="-122"/>
            </a:endParaRPr>
          </a:p>
          <a:p>
            <a:pPr eaLnBrk="1" hangingPunct="1">
              <a:buFont typeface="Wingdings" panose="05000000000000000000" pitchFamily="2" charset="2"/>
              <a:buNone/>
              <a:defRPr/>
            </a:pPr>
            <a:r>
              <a:rPr lang="zh-CN" altLang="en-US" sz="2000" dirty="0">
                <a:effectLst/>
                <a:ea typeface="宋体" pitchFamily="2" charset="-122"/>
              </a:rPr>
              <a:t>（通过平均图像亮度计算得到）将图像转换为</a:t>
            </a:r>
            <a:r>
              <a:rPr lang="zh-CN" altLang="en-US" sz="2000" dirty="0">
                <a:solidFill>
                  <a:srgbClr val="FFC000"/>
                </a:solidFill>
                <a:effectLst/>
                <a:ea typeface="宋体" pitchFamily="2" charset="-122"/>
              </a:rPr>
              <a:t>黑白图</a:t>
            </a:r>
            <a:r>
              <a:rPr lang="zh-CN" altLang="en-US" sz="2000" dirty="0">
                <a:effectLst/>
                <a:ea typeface="宋体" pitchFamily="2" charset="-122"/>
              </a:rPr>
              <a:t>。</a:t>
            </a:r>
            <a:endParaRPr lang="en-US" altLang="zh-CN" sz="2000" dirty="0">
              <a:effectLst/>
              <a:ea typeface="宋体" pitchFamily="2" charset="-122"/>
            </a:endParaRPr>
          </a:p>
          <a:p>
            <a:pPr eaLnBrk="1" hangingPunct="1">
              <a:buFont typeface="Wingdings" panose="05000000000000000000" pitchFamily="2" charset="2"/>
              <a:buNone/>
              <a:defRPr/>
            </a:pPr>
            <a:endParaRPr lang="en-US" altLang="zh-CN" sz="2000" dirty="0">
              <a:effectLst>
                <a:outerShdw blurRad="38100" dist="38100" dir="2700000" algn="tl">
                  <a:srgbClr val="C0C0C0"/>
                </a:outerShdw>
              </a:effectLst>
              <a:ea typeface="宋体" pitchFamily="2" charset="-122"/>
            </a:endParaRPr>
          </a:p>
          <a:p>
            <a:pPr eaLnBrk="1" hangingPunct="1">
              <a:buFont typeface="Wingdings" panose="05000000000000000000" pitchFamily="2" charset="2"/>
              <a:buNone/>
              <a:defRPr/>
            </a:pPr>
            <a:r>
              <a:rPr lang="en-US" altLang="zh-CN" dirty="0">
                <a:effectLst>
                  <a:outerShdw blurRad="38100" dist="38100" dir="2700000" algn="tl">
                    <a:srgbClr val="C0C0C0"/>
                  </a:outerShdw>
                </a:effectLst>
                <a:ea typeface="宋体" pitchFamily="2" charset="-122"/>
              </a:rPr>
              <a:t>    </a:t>
            </a:r>
            <a:endParaRPr lang="en-US" altLang="zh-CN" sz="1800" dirty="0">
              <a:effectLst>
                <a:outerShdw blurRad="38100" dist="38100" dir="2700000" algn="tl">
                  <a:srgbClr val="C0C0C0"/>
                </a:outerShdw>
              </a:effectLst>
              <a:ea typeface="宋体" pitchFamily="2" charset="-122"/>
            </a:endParaRPr>
          </a:p>
          <a:p>
            <a:pPr eaLnBrk="1" hangingPunct="1">
              <a:buFont typeface="Wingdings" panose="05000000000000000000" pitchFamily="2" charset="2"/>
              <a:buNone/>
              <a:defRPr/>
            </a:pPr>
            <a:r>
              <a:rPr lang="en-US" altLang="zh-CN" dirty="0">
                <a:effectLst>
                  <a:outerShdw blurRad="38100" dist="38100" dir="2700000" algn="tl">
                    <a:srgbClr val="C0C0C0"/>
                  </a:outerShdw>
                </a:effectLst>
                <a:ea typeface="宋体" pitchFamily="2" charset="-122"/>
              </a:rPr>
              <a:t>   </a:t>
            </a:r>
            <a:endParaRPr lang="zh-CN" altLang="en-US" dirty="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3754755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11</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相机标定（基础与应用篇）</a:t>
            </a:r>
          </a:p>
        </p:txBody>
      </p:sp>
      <p:sp>
        <p:nvSpPr>
          <p:cNvPr id="4" name="内容占位符 2">
            <a:extLst>
              <a:ext uri="{FF2B5EF4-FFF2-40B4-BE49-F238E27FC236}">
                <a16:creationId xmlns:a16="http://schemas.microsoft.com/office/drawing/2014/main" id="{9B688B6B-0487-423E-B205-8B4026203C68}"/>
              </a:ext>
            </a:extLst>
          </p:cNvPr>
          <p:cNvSpPr>
            <a:spLocks noGrp="1"/>
          </p:cNvSpPr>
          <p:nvPr/>
        </p:nvSpPr>
        <p:spPr bwMode="gray">
          <a:xfrm>
            <a:off x="392113" y="1218598"/>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b="1">
                <a:solidFill>
                  <a:schemeClr val="tx2"/>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000">
                <a:solidFill>
                  <a:schemeClr val="tx2"/>
                </a:solidFill>
                <a:effectLst>
                  <a:outerShdw blurRad="38100" dist="38100" dir="2700000" algn="tl">
                    <a:srgbClr val="000000"/>
                  </a:outerShdw>
                </a:effectLst>
                <a:latin typeface="+mn-lt"/>
                <a:ea typeface="+mj-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effectLst>
                  <a:outerShdw blurRad="38100" dist="38100" dir="2700000" algn="tl">
                    <a:srgbClr val="000000"/>
                  </a:outerShdw>
                </a:effectLst>
                <a:latin typeface="+mn-lt"/>
                <a:ea typeface="+mj-ea"/>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a:solidFill>
                  <a:schemeClr val="tx2"/>
                </a:solidFill>
                <a:effectLst>
                  <a:outerShdw blurRad="38100" dist="38100" dir="2700000" algn="tl">
                    <a:srgbClr val="000000"/>
                  </a:outerShdw>
                </a:effectLst>
                <a:latin typeface="+mn-lt"/>
                <a:ea typeface="+mj-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a:solidFill>
                  <a:schemeClr val="tx2"/>
                </a:solidFill>
                <a:effectLst>
                  <a:outerShdw blurRad="38100" dist="38100" dir="2700000" algn="tl">
                    <a:srgbClr val="000000"/>
                  </a:outerShdw>
                </a:effectLst>
                <a:latin typeface="+mn-lt"/>
                <a:ea typeface="+mj-ea"/>
              </a:defRPr>
            </a:lvl5pPr>
            <a:lvl6pPr marL="25146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6pPr>
            <a:lvl7pPr marL="29718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7pPr>
            <a:lvl8pPr marL="34290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8pPr>
            <a:lvl9pPr marL="38862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9pPr>
          </a:lstStyle>
          <a:p>
            <a:pPr marL="0" indent="0">
              <a:buFont typeface="Wingdings" panose="05000000000000000000" pitchFamily="2" charset="2"/>
              <a:buNone/>
              <a:defRPr/>
            </a:pPr>
            <a:r>
              <a:rPr lang="zh-CN" altLang="en-US" dirty="0">
                <a:effectLst>
                  <a:outerShdw blurRad="38100" dist="38100" dir="2700000" algn="tl">
                    <a:srgbClr val="C0C0C0"/>
                  </a:outerShdw>
                </a:effectLst>
                <a:ea typeface="宋体" pitchFamily="2" charset="-122"/>
              </a:rPr>
              <a:t>调用该函数时，我们刚刚提及一概念</a:t>
            </a:r>
            <a:r>
              <a:rPr lang="en-US" altLang="zh-CN" dirty="0">
                <a:effectLst>
                  <a:outerShdw blurRad="38100" dist="38100" dir="2700000" algn="tl">
                    <a:srgbClr val="C0C0C0"/>
                  </a:outerShdw>
                </a:effectLst>
                <a:ea typeface="宋体" pitchFamily="2" charset="-122"/>
              </a:rPr>
              <a:t>——</a:t>
            </a:r>
            <a:r>
              <a:rPr lang="zh-CN" altLang="en-US" dirty="0">
                <a:solidFill>
                  <a:srgbClr val="FFC000"/>
                </a:solidFill>
                <a:effectLst>
                  <a:outerShdw blurRad="38100" dist="38100" dir="2700000" algn="tl">
                    <a:srgbClr val="C0C0C0"/>
                  </a:outerShdw>
                </a:effectLst>
                <a:ea typeface="宋体" pitchFamily="2" charset="-122"/>
              </a:rPr>
              <a:t>角点</a:t>
            </a:r>
            <a:endParaRPr lang="en-US" altLang="zh-CN" dirty="0">
              <a:solidFill>
                <a:srgbClr val="FFC000"/>
              </a:solidFill>
              <a:effectLst>
                <a:outerShdw blurRad="38100" dist="38100" dir="2700000" algn="tl">
                  <a:srgbClr val="C0C0C0"/>
                </a:outerShdw>
              </a:effectLst>
              <a:ea typeface="宋体" pitchFamily="2" charset="-122"/>
            </a:endParaRPr>
          </a:p>
          <a:p>
            <a:pPr marL="0" indent="0">
              <a:buFont typeface="Wingdings" panose="05000000000000000000" pitchFamily="2" charset="2"/>
              <a:buNone/>
              <a:defRPr/>
            </a:pPr>
            <a:r>
              <a:rPr lang="zh-CN" altLang="en-US" dirty="0">
                <a:effectLst>
                  <a:outerShdw blurRad="38100" dist="38100" dir="2700000" algn="tl">
                    <a:srgbClr val="C0C0C0"/>
                  </a:outerShdw>
                </a:effectLst>
                <a:ea typeface="宋体" pitchFamily="2" charset="-122"/>
              </a:rPr>
              <a:t>角点的定义是什么？</a:t>
            </a:r>
            <a:endParaRPr lang="en-US" altLang="zh-CN" dirty="0">
              <a:effectLst>
                <a:outerShdw blurRad="38100" dist="38100" dir="2700000" algn="tl">
                  <a:srgbClr val="C0C0C0"/>
                </a:outerShdw>
              </a:effectLst>
              <a:ea typeface="宋体" pitchFamily="2" charset="-122"/>
            </a:endParaRPr>
          </a:p>
          <a:p>
            <a:pPr marL="0" indent="0">
              <a:buFont typeface="Wingdings" panose="05000000000000000000" pitchFamily="2" charset="2"/>
              <a:buNone/>
              <a:defRPr/>
            </a:pPr>
            <a:endParaRPr lang="en-US" altLang="zh-CN" dirty="0">
              <a:effectLst>
                <a:outerShdw blurRad="38100" dist="38100" dir="2700000" algn="tl">
                  <a:srgbClr val="C0C0C0"/>
                </a:outerShdw>
              </a:effectLst>
              <a:ea typeface="宋体" pitchFamily="2" charset="-122"/>
            </a:endParaRPr>
          </a:p>
          <a:p>
            <a:pPr marL="0" indent="0">
              <a:buFont typeface="Wingdings" panose="05000000000000000000" pitchFamily="2" charset="2"/>
              <a:buNone/>
              <a:defRPr/>
            </a:pPr>
            <a:r>
              <a:rPr lang="zh-CN" altLang="en-US" dirty="0">
                <a:effectLst>
                  <a:outerShdw blurRad="38100" dist="38100" dir="2700000" algn="tl">
                    <a:srgbClr val="C0C0C0"/>
                  </a:outerShdw>
                </a:effectLst>
                <a:ea typeface="宋体" pitchFamily="2" charset="-122"/>
              </a:rPr>
              <a:t>即相邻黑色方块相交点</a:t>
            </a:r>
            <a:endParaRPr lang="en-US" altLang="zh-CN" dirty="0">
              <a:effectLst>
                <a:outerShdw blurRad="38100" dist="38100" dir="2700000" algn="tl">
                  <a:srgbClr val="C0C0C0"/>
                </a:outerShdw>
              </a:effectLst>
              <a:ea typeface="宋体" pitchFamily="2" charset="-122"/>
            </a:endParaRPr>
          </a:p>
          <a:p>
            <a:pPr marL="0" indent="0">
              <a:buFont typeface="Wingdings" panose="05000000000000000000" pitchFamily="2" charset="2"/>
              <a:buNone/>
              <a:defRPr/>
            </a:pPr>
            <a:r>
              <a:rPr lang="zh-CN" altLang="en-US" dirty="0">
                <a:effectLst>
                  <a:outerShdw blurRad="38100" dist="38100" dir="2700000" algn="tl">
                    <a:srgbClr val="C0C0C0"/>
                  </a:outerShdw>
                </a:effectLst>
                <a:ea typeface="宋体" pitchFamily="2" charset="-122"/>
              </a:rPr>
              <a:t>若按预先定义角点可被</a:t>
            </a:r>
            <a:endParaRPr lang="en-US" altLang="zh-CN" dirty="0">
              <a:effectLst>
                <a:outerShdw blurRad="38100" dist="38100" dir="2700000" algn="tl">
                  <a:srgbClr val="C0C0C0"/>
                </a:outerShdw>
              </a:effectLst>
              <a:ea typeface="宋体" pitchFamily="2" charset="-122"/>
            </a:endParaRPr>
          </a:p>
          <a:p>
            <a:pPr marL="0" indent="0">
              <a:buFont typeface="Wingdings" panose="05000000000000000000" pitchFamily="2" charset="2"/>
              <a:buNone/>
              <a:defRPr/>
            </a:pPr>
            <a:r>
              <a:rPr lang="zh-CN" altLang="en-US" dirty="0">
                <a:effectLst>
                  <a:outerShdw blurRad="38100" dist="38100" dir="2700000" algn="tl">
                    <a:srgbClr val="C0C0C0"/>
                  </a:outerShdw>
                </a:effectLst>
                <a:ea typeface="宋体" pitchFamily="2" charset="-122"/>
              </a:rPr>
              <a:t>检测并按一定顺序排列</a:t>
            </a:r>
            <a:endParaRPr lang="en-US" altLang="zh-CN" dirty="0">
              <a:effectLst>
                <a:outerShdw blurRad="38100" dist="38100" dir="2700000" algn="tl">
                  <a:srgbClr val="C0C0C0"/>
                </a:outerShdw>
              </a:effectLst>
              <a:ea typeface="宋体" pitchFamily="2" charset="-122"/>
            </a:endParaRPr>
          </a:p>
          <a:p>
            <a:pPr marL="0" indent="0">
              <a:buFont typeface="Wingdings" panose="05000000000000000000" pitchFamily="2" charset="2"/>
              <a:buNone/>
              <a:defRPr/>
            </a:pPr>
            <a:r>
              <a:rPr lang="zh-CN" altLang="en-US" dirty="0">
                <a:effectLst>
                  <a:outerShdw blurRad="38100" dist="38100" dir="2700000" algn="tl">
                    <a:srgbClr val="C0C0C0"/>
                  </a:outerShdw>
                </a:effectLst>
                <a:ea typeface="宋体" pitchFamily="2" charset="-122"/>
              </a:rPr>
              <a:t>则函数返回非零值。</a:t>
            </a:r>
          </a:p>
        </p:txBody>
      </p:sp>
      <p:pic>
        <p:nvPicPr>
          <p:cNvPr id="5" name="图片 4">
            <a:extLst>
              <a:ext uri="{FF2B5EF4-FFF2-40B4-BE49-F238E27FC236}">
                <a16:creationId xmlns:a16="http://schemas.microsoft.com/office/drawing/2014/main" id="{E4481A9C-DAE1-45E8-9183-0CFAA6673C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2298178"/>
            <a:ext cx="51847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4459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12</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相机标定（基础与应用篇）</a:t>
            </a:r>
          </a:p>
        </p:txBody>
      </p:sp>
      <p:sp>
        <p:nvSpPr>
          <p:cNvPr id="6" name="内容占位符 2">
            <a:extLst>
              <a:ext uri="{FF2B5EF4-FFF2-40B4-BE49-F238E27FC236}">
                <a16:creationId xmlns:a16="http://schemas.microsoft.com/office/drawing/2014/main" id="{B4B7DA5A-8165-4538-96C0-97AB6787AA8A}"/>
              </a:ext>
            </a:extLst>
          </p:cNvPr>
          <p:cNvSpPr>
            <a:spLocks noGrp="1"/>
          </p:cNvSpPr>
          <p:nvPr/>
        </p:nvSpPr>
        <p:spPr bwMode="gray">
          <a:xfrm>
            <a:off x="647700" y="952500"/>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b="1">
                <a:solidFill>
                  <a:schemeClr val="tx2"/>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000">
                <a:solidFill>
                  <a:schemeClr val="tx2"/>
                </a:solidFill>
                <a:effectLst>
                  <a:outerShdw blurRad="38100" dist="38100" dir="2700000" algn="tl">
                    <a:srgbClr val="000000"/>
                  </a:outerShdw>
                </a:effectLst>
                <a:latin typeface="+mn-lt"/>
                <a:ea typeface="+mj-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effectLst>
                  <a:outerShdw blurRad="38100" dist="38100" dir="2700000" algn="tl">
                    <a:srgbClr val="000000"/>
                  </a:outerShdw>
                </a:effectLst>
                <a:latin typeface="+mn-lt"/>
                <a:ea typeface="+mj-ea"/>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a:solidFill>
                  <a:schemeClr val="tx2"/>
                </a:solidFill>
                <a:effectLst>
                  <a:outerShdw blurRad="38100" dist="38100" dir="2700000" algn="tl">
                    <a:srgbClr val="000000"/>
                  </a:outerShdw>
                </a:effectLst>
                <a:latin typeface="+mn-lt"/>
                <a:ea typeface="+mj-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a:solidFill>
                  <a:schemeClr val="tx2"/>
                </a:solidFill>
                <a:effectLst>
                  <a:outerShdw blurRad="38100" dist="38100" dir="2700000" algn="tl">
                    <a:srgbClr val="000000"/>
                  </a:outerShdw>
                </a:effectLst>
                <a:latin typeface="+mn-lt"/>
                <a:ea typeface="+mj-ea"/>
              </a:defRPr>
            </a:lvl5pPr>
            <a:lvl6pPr marL="25146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6pPr>
            <a:lvl7pPr marL="29718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7pPr>
            <a:lvl8pPr marL="34290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8pPr>
            <a:lvl9pPr marL="38862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9pPr>
          </a:lstStyle>
          <a:p>
            <a:pPr>
              <a:defRPr/>
            </a:pPr>
            <a:r>
              <a:rPr lang="zh-CN" altLang="en-US" dirty="0">
                <a:effectLst>
                  <a:outerShdw blurRad="38100" dist="38100" dir="2700000" algn="tl">
                    <a:srgbClr val="C0C0C0"/>
                  </a:outerShdw>
                </a:effectLst>
                <a:ea typeface="宋体" pitchFamily="2" charset="-122"/>
              </a:rPr>
              <a:t>定义</a:t>
            </a:r>
            <a:r>
              <a:rPr lang="en-US" altLang="zh-CN" dirty="0">
                <a:effectLst/>
                <a:ea typeface="宋体" pitchFamily="2" charset="-122"/>
              </a:rPr>
              <a:t>vector&lt;Point3f&gt;</a:t>
            </a:r>
            <a:r>
              <a:rPr lang="zh-CN" altLang="en-US" dirty="0">
                <a:effectLst/>
                <a:ea typeface="宋体" pitchFamily="2" charset="-122"/>
              </a:rPr>
              <a:t>变量</a:t>
            </a:r>
            <a:endParaRPr lang="en-US" altLang="zh-CN" dirty="0">
              <a:effectLst/>
              <a:ea typeface="宋体" pitchFamily="2" charset="-122"/>
            </a:endParaRPr>
          </a:p>
          <a:p>
            <a:pPr>
              <a:buFont typeface="Wingdings" panose="05000000000000000000" pitchFamily="2" charset="2"/>
              <a:buNone/>
              <a:defRPr/>
            </a:pPr>
            <a:r>
              <a:rPr lang="zh-CN" altLang="en-US" sz="2000" dirty="0">
                <a:effectLst/>
                <a:ea typeface="宋体" pitchFamily="2" charset="-122"/>
              </a:rPr>
              <a:t>该</a:t>
            </a:r>
            <a:r>
              <a:rPr lang="zh-CN" altLang="zh-CN" sz="2000" dirty="0">
                <a:effectLst/>
                <a:ea typeface="宋体" pitchFamily="2" charset="-122"/>
              </a:rPr>
              <a:t>数组可存放在任何坐标系统下的棋盘格</a:t>
            </a:r>
            <a:r>
              <a:rPr lang="zh-CN" altLang="zh-CN" sz="2000" dirty="0">
                <a:solidFill>
                  <a:srgbClr val="FFC000"/>
                </a:solidFill>
                <a:effectLst/>
                <a:ea typeface="宋体" pitchFamily="2" charset="-122"/>
              </a:rPr>
              <a:t>三维坐标</a:t>
            </a:r>
            <a:endParaRPr lang="en-US" altLang="zh-CN" sz="2000" dirty="0">
              <a:solidFill>
                <a:srgbClr val="FFC000"/>
              </a:solidFill>
              <a:effectLst/>
              <a:ea typeface="宋体" pitchFamily="2" charset="-122"/>
            </a:endParaRPr>
          </a:p>
          <a:p>
            <a:pPr>
              <a:buFont typeface="Wingdings" panose="05000000000000000000" pitchFamily="2" charset="2"/>
              <a:buNone/>
              <a:defRPr/>
            </a:pPr>
            <a:r>
              <a:rPr lang="zh-CN" altLang="en-US" sz="2000" dirty="0">
                <a:effectLst/>
                <a:ea typeface="宋体" pitchFamily="2" charset="-122"/>
              </a:rPr>
              <a:t>为简化计算，</a:t>
            </a:r>
            <a:r>
              <a:rPr lang="zh-CN" altLang="zh-CN" sz="2000" dirty="0">
                <a:effectLst/>
                <a:ea typeface="宋体" pitchFamily="2" charset="-122"/>
              </a:rPr>
              <a:t>我们</a:t>
            </a:r>
            <a:r>
              <a:rPr lang="zh-CN" altLang="en-US" sz="2000" dirty="0">
                <a:effectLst/>
                <a:ea typeface="宋体" pitchFamily="2" charset="-122"/>
              </a:rPr>
              <a:t>可将</a:t>
            </a:r>
            <a:r>
              <a:rPr lang="zh-CN" altLang="zh-CN" sz="2000" dirty="0">
                <a:effectLst/>
                <a:ea typeface="宋体" pitchFamily="2" charset="-122"/>
              </a:rPr>
              <a:t>棋盘</a:t>
            </a:r>
            <a:r>
              <a:rPr lang="zh-CN" altLang="en-US" sz="2000" dirty="0">
                <a:effectLst/>
                <a:ea typeface="宋体" pitchFamily="2" charset="-122"/>
              </a:rPr>
              <a:t>上一角点定为</a:t>
            </a:r>
            <a:r>
              <a:rPr lang="zh-CN" altLang="zh-CN" sz="2000" dirty="0">
                <a:effectLst/>
                <a:ea typeface="宋体" pitchFamily="2" charset="-122"/>
              </a:rPr>
              <a:t>原点</a:t>
            </a:r>
            <a:r>
              <a:rPr lang="zh-CN" altLang="en-US" sz="2000" dirty="0">
                <a:effectLst/>
                <a:ea typeface="宋体" pitchFamily="2" charset="-122"/>
              </a:rPr>
              <a:t>，</a:t>
            </a:r>
            <a:r>
              <a:rPr lang="zh-CN" altLang="zh-CN" sz="2000" dirty="0">
                <a:effectLst/>
                <a:ea typeface="宋体" pitchFamily="2" charset="-122"/>
              </a:rPr>
              <a:t>并</a:t>
            </a:r>
            <a:r>
              <a:rPr lang="zh-CN" altLang="en-US" sz="2000" dirty="0">
                <a:effectLst/>
                <a:ea typeface="宋体" pitchFamily="2" charset="-122"/>
              </a:rPr>
              <a:t>将</a:t>
            </a:r>
            <a:r>
              <a:rPr lang="zh-CN" altLang="zh-CN" sz="2000" dirty="0">
                <a:effectLst/>
                <a:ea typeface="宋体" pitchFamily="2" charset="-122"/>
              </a:rPr>
              <a:t>棋盘</a:t>
            </a:r>
            <a:endParaRPr lang="en-US" altLang="zh-CN" sz="2000" dirty="0">
              <a:effectLst/>
              <a:ea typeface="宋体" pitchFamily="2" charset="-122"/>
            </a:endParaRPr>
          </a:p>
          <a:p>
            <a:pPr>
              <a:buFont typeface="Wingdings" panose="05000000000000000000" pitchFamily="2" charset="2"/>
              <a:buNone/>
              <a:defRPr/>
            </a:pPr>
            <a:r>
              <a:rPr lang="zh-CN" altLang="en-US" sz="2000" dirty="0">
                <a:effectLst/>
                <a:ea typeface="宋体" pitchFamily="2" charset="-122"/>
              </a:rPr>
              <a:t>所在</a:t>
            </a:r>
            <a:r>
              <a:rPr lang="zh-CN" altLang="zh-CN" sz="2000" dirty="0">
                <a:effectLst/>
                <a:ea typeface="宋体" pitchFamily="2" charset="-122"/>
              </a:rPr>
              <a:t>平面 </a:t>
            </a:r>
            <a:r>
              <a:rPr lang="zh-CN" altLang="en-US" sz="2000" dirty="0">
                <a:effectLst/>
                <a:ea typeface="宋体" pitchFamily="2" charset="-122"/>
              </a:rPr>
              <a:t>设为</a:t>
            </a:r>
            <a:r>
              <a:rPr lang="en-US" altLang="zh-CN" sz="2000" i="1" dirty="0">
                <a:effectLst/>
                <a:ea typeface="宋体" pitchFamily="2" charset="-122"/>
              </a:rPr>
              <a:t>z = 0</a:t>
            </a:r>
            <a:r>
              <a:rPr lang="zh-CN" altLang="en-US" sz="2000" i="1" dirty="0">
                <a:effectLst/>
                <a:ea typeface="宋体" pitchFamily="2" charset="-122"/>
              </a:rPr>
              <a:t>平面。</a:t>
            </a:r>
            <a:r>
              <a:rPr lang="en-US" altLang="zh-CN" sz="2000" dirty="0">
                <a:effectLst/>
                <a:ea typeface="宋体" pitchFamily="2" charset="-122"/>
              </a:rPr>
              <a:t> </a:t>
            </a:r>
          </a:p>
          <a:p>
            <a:pPr>
              <a:buFont typeface="Wingdings" panose="05000000000000000000" pitchFamily="2" charset="2"/>
              <a:buNone/>
              <a:defRPr/>
            </a:pPr>
            <a:endParaRPr lang="en-US" altLang="zh-CN" dirty="0">
              <a:effectLst/>
              <a:ea typeface="宋体" pitchFamily="2" charset="-122"/>
            </a:endParaRPr>
          </a:p>
          <a:p>
            <a:pPr>
              <a:defRPr/>
            </a:pPr>
            <a:r>
              <a:rPr lang="zh-CN" altLang="zh-CN" dirty="0">
                <a:effectLst/>
                <a:ea typeface="宋体" pitchFamily="2" charset="-122"/>
              </a:rPr>
              <a:t>从</a:t>
            </a:r>
            <a:r>
              <a:rPr lang="en-US" altLang="zh-CN" dirty="0">
                <a:effectLst/>
                <a:ea typeface="宋体" pitchFamily="2" charset="-122"/>
              </a:rPr>
              <a:t> XML/YAML </a:t>
            </a:r>
            <a:r>
              <a:rPr lang="zh-CN" altLang="zh-CN" dirty="0">
                <a:effectLst/>
                <a:ea typeface="宋体" pitchFamily="2" charset="-122"/>
              </a:rPr>
              <a:t>文件中读取摄像机参数</a:t>
            </a:r>
            <a:endParaRPr lang="en-US" altLang="zh-CN" dirty="0">
              <a:effectLst/>
              <a:ea typeface="宋体" pitchFamily="2" charset="-122"/>
            </a:endParaRPr>
          </a:p>
          <a:p>
            <a:pPr>
              <a:buFont typeface="Wingdings" panose="05000000000000000000" pitchFamily="2" charset="2"/>
              <a:buNone/>
              <a:defRPr/>
            </a:pPr>
            <a:r>
              <a:rPr lang="en-US" altLang="zh-CN" sz="2000" dirty="0" err="1">
                <a:effectLst/>
                <a:ea typeface="宋体" pitchFamily="2" charset="-122"/>
              </a:rPr>
              <a:t>FileStorage</a:t>
            </a:r>
            <a:r>
              <a:rPr lang="en-US" altLang="zh-CN" sz="2000" dirty="0">
                <a:effectLst/>
                <a:ea typeface="宋体" pitchFamily="2" charset="-122"/>
              </a:rPr>
              <a:t> fs(filename, </a:t>
            </a:r>
            <a:r>
              <a:rPr lang="en-US" altLang="zh-CN" sz="2000" dirty="0" err="1">
                <a:effectLst/>
                <a:ea typeface="宋体" pitchFamily="2" charset="-122"/>
              </a:rPr>
              <a:t>FileStorage</a:t>
            </a:r>
            <a:r>
              <a:rPr lang="en-US" altLang="zh-CN" sz="2000" dirty="0">
                <a:effectLst/>
                <a:ea typeface="宋体" pitchFamily="2" charset="-122"/>
              </a:rPr>
              <a:t>::READ);</a:t>
            </a:r>
            <a:endParaRPr lang="zh-CN" altLang="zh-CN" sz="2000" dirty="0">
              <a:effectLst/>
              <a:ea typeface="宋体" pitchFamily="2" charset="-122"/>
            </a:endParaRPr>
          </a:p>
          <a:p>
            <a:pPr>
              <a:buFont typeface="Wingdings" panose="05000000000000000000" pitchFamily="2" charset="2"/>
              <a:buNone/>
              <a:defRPr/>
            </a:pPr>
            <a:r>
              <a:rPr lang="en-US" altLang="zh-CN" sz="2000" dirty="0">
                <a:effectLst/>
                <a:ea typeface="宋体" pitchFamily="2" charset="-122"/>
              </a:rPr>
              <a:t>Mat </a:t>
            </a:r>
            <a:r>
              <a:rPr lang="en-US" altLang="zh-CN" sz="2000" dirty="0" err="1">
                <a:effectLst/>
                <a:ea typeface="宋体" pitchFamily="2" charset="-122"/>
              </a:rPr>
              <a:t>intrinsics</a:t>
            </a:r>
            <a:r>
              <a:rPr lang="en-US" altLang="zh-CN" sz="2000" dirty="0">
                <a:effectLst/>
                <a:ea typeface="宋体" pitchFamily="2" charset="-122"/>
              </a:rPr>
              <a:t>, distortion;</a:t>
            </a:r>
            <a:endParaRPr lang="zh-CN" altLang="zh-CN" sz="2000" dirty="0">
              <a:effectLst/>
              <a:ea typeface="宋体" pitchFamily="2" charset="-122"/>
            </a:endParaRPr>
          </a:p>
          <a:p>
            <a:pPr>
              <a:buFont typeface="Wingdings" panose="05000000000000000000" pitchFamily="2" charset="2"/>
              <a:buNone/>
              <a:defRPr/>
            </a:pPr>
            <a:r>
              <a:rPr lang="en-US" altLang="zh-CN" sz="2000" dirty="0">
                <a:effectLst/>
                <a:ea typeface="宋体" pitchFamily="2" charset="-122"/>
              </a:rPr>
              <a:t>fs["</a:t>
            </a:r>
            <a:r>
              <a:rPr lang="en-US" altLang="zh-CN" sz="2000" dirty="0" err="1">
                <a:effectLst/>
                <a:ea typeface="宋体" pitchFamily="2" charset="-122"/>
              </a:rPr>
              <a:t>camera_matrix</a:t>
            </a:r>
            <a:r>
              <a:rPr lang="en-US" altLang="zh-CN" sz="2000" dirty="0">
                <a:effectLst/>
                <a:ea typeface="宋体" pitchFamily="2" charset="-122"/>
              </a:rPr>
              <a:t>"] &gt;&gt; </a:t>
            </a:r>
            <a:r>
              <a:rPr lang="en-US" altLang="zh-CN" sz="2000" dirty="0" err="1">
                <a:effectLst/>
                <a:ea typeface="宋体" pitchFamily="2" charset="-122"/>
              </a:rPr>
              <a:t>intrinsics</a:t>
            </a:r>
            <a:r>
              <a:rPr lang="en-US" altLang="zh-CN" sz="2000" dirty="0">
                <a:effectLst/>
                <a:ea typeface="宋体" pitchFamily="2" charset="-122"/>
              </a:rPr>
              <a:t>;</a:t>
            </a:r>
            <a:endParaRPr lang="zh-CN" altLang="zh-CN" sz="2000" dirty="0">
              <a:effectLst/>
              <a:ea typeface="宋体" pitchFamily="2" charset="-122"/>
            </a:endParaRPr>
          </a:p>
          <a:p>
            <a:pPr>
              <a:buFont typeface="Wingdings" panose="05000000000000000000" pitchFamily="2" charset="2"/>
              <a:buNone/>
              <a:defRPr/>
            </a:pPr>
            <a:r>
              <a:rPr lang="en-US" altLang="zh-CN" sz="2000" dirty="0">
                <a:effectLst/>
                <a:ea typeface="宋体" pitchFamily="2" charset="-122"/>
              </a:rPr>
              <a:t>fs["</a:t>
            </a:r>
            <a:r>
              <a:rPr lang="en-US" altLang="zh-CN" sz="2000" dirty="0" err="1">
                <a:effectLst/>
                <a:ea typeface="宋体" pitchFamily="2" charset="-122"/>
              </a:rPr>
              <a:t>distortion_coefficients</a:t>
            </a:r>
            <a:r>
              <a:rPr lang="en-US" altLang="zh-CN" sz="2000" dirty="0">
                <a:effectLst/>
                <a:ea typeface="宋体" pitchFamily="2" charset="-122"/>
              </a:rPr>
              <a:t>"] &gt;&gt; distortion;</a:t>
            </a:r>
            <a:endParaRPr lang="zh-CN" altLang="zh-CN" sz="2000" dirty="0">
              <a:effectLst/>
              <a:ea typeface="宋体" pitchFamily="2" charset="-122"/>
            </a:endParaRPr>
          </a:p>
          <a:p>
            <a:pPr>
              <a:buFont typeface="Wingdings" panose="05000000000000000000" pitchFamily="2" charset="2"/>
              <a:buNone/>
              <a:defRPr/>
            </a:pPr>
            <a:endParaRPr lang="en-US" altLang="zh-CN" dirty="0">
              <a:effectLst/>
              <a:ea typeface="宋体" pitchFamily="2" charset="-122"/>
            </a:endParaRPr>
          </a:p>
          <a:p>
            <a:pPr>
              <a:buFont typeface="Wingdings" panose="05000000000000000000" pitchFamily="2" charset="2"/>
              <a:buNone/>
              <a:defRPr/>
            </a:pPr>
            <a:endParaRPr lang="en-US" altLang="zh-CN" dirty="0">
              <a:effectLst/>
              <a:ea typeface="宋体" pitchFamily="2" charset="-122"/>
            </a:endParaRPr>
          </a:p>
          <a:p>
            <a:pPr>
              <a:buFont typeface="Wingdings" panose="05000000000000000000" pitchFamily="2" charset="2"/>
              <a:buNone/>
              <a:defRPr/>
            </a:pPr>
            <a:endParaRPr lang="en-US" altLang="zh-CN" dirty="0">
              <a:effectLst/>
              <a:ea typeface="宋体" pitchFamily="2" charset="-122"/>
            </a:endParaRPr>
          </a:p>
          <a:p>
            <a:pPr>
              <a:buFont typeface="Wingdings" panose="05000000000000000000" pitchFamily="2" charset="2"/>
              <a:buNone/>
              <a:defRPr/>
            </a:pPr>
            <a:endParaRPr lang="zh-CN" altLang="en-US" dirty="0">
              <a:effectLst>
                <a:outerShdw blurRad="38100" dist="38100" dir="2700000" algn="tl">
                  <a:srgbClr val="C0C0C0"/>
                </a:outerShdw>
              </a:effectLst>
              <a:ea typeface="宋体" pitchFamily="2" charset="-122"/>
            </a:endParaRPr>
          </a:p>
        </p:txBody>
      </p:sp>
    </p:spTree>
    <p:extLst>
      <p:ext uri="{BB962C8B-B14F-4D97-AF65-F5344CB8AC3E}">
        <p14:creationId xmlns:p14="http://schemas.microsoft.com/office/powerpoint/2010/main" val="2154071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13</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相机标定（基础与应用篇）</a:t>
            </a:r>
          </a:p>
        </p:txBody>
      </p:sp>
      <p:sp>
        <p:nvSpPr>
          <p:cNvPr id="6" name="内容占位符 2">
            <a:extLst>
              <a:ext uri="{FF2B5EF4-FFF2-40B4-BE49-F238E27FC236}">
                <a16:creationId xmlns:a16="http://schemas.microsoft.com/office/drawing/2014/main" id="{78411D5E-3EC0-4F64-8FFB-791E25AEA9C7}"/>
              </a:ext>
            </a:extLst>
          </p:cNvPr>
          <p:cNvSpPr>
            <a:spLocks noGrp="1"/>
          </p:cNvSpPr>
          <p:nvPr/>
        </p:nvSpPr>
        <p:spPr bwMode="gray">
          <a:xfrm>
            <a:off x="647700" y="952500"/>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b="1">
                <a:solidFill>
                  <a:schemeClr val="tx2"/>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000">
                <a:solidFill>
                  <a:schemeClr val="tx2"/>
                </a:solidFill>
                <a:effectLst>
                  <a:outerShdw blurRad="38100" dist="38100" dir="2700000" algn="tl">
                    <a:srgbClr val="000000"/>
                  </a:outerShdw>
                </a:effectLst>
                <a:latin typeface="+mn-lt"/>
                <a:ea typeface="+mj-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effectLst>
                  <a:outerShdw blurRad="38100" dist="38100" dir="2700000" algn="tl">
                    <a:srgbClr val="000000"/>
                  </a:outerShdw>
                </a:effectLst>
                <a:latin typeface="+mn-lt"/>
                <a:ea typeface="+mj-ea"/>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a:solidFill>
                  <a:schemeClr val="tx2"/>
                </a:solidFill>
                <a:effectLst>
                  <a:outerShdw blurRad="38100" dist="38100" dir="2700000" algn="tl">
                    <a:srgbClr val="000000"/>
                  </a:outerShdw>
                </a:effectLst>
                <a:latin typeface="+mn-lt"/>
                <a:ea typeface="+mj-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a:solidFill>
                  <a:schemeClr val="tx2"/>
                </a:solidFill>
                <a:effectLst>
                  <a:outerShdw blurRad="38100" dist="38100" dir="2700000" algn="tl">
                    <a:srgbClr val="000000"/>
                  </a:outerShdw>
                </a:effectLst>
                <a:latin typeface="+mn-lt"/>
                <a:ea typeface="+mj-ea"/>
              </a:defRPr>
            </a:lvl5pPr>
            <a:lvl6pPr marL="25146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6pPr>
            <a:lvl7pPr marL="29718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7pPr>
            <a:lvl8pPr marL="34290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8pPr>
            <a:lvl9pPr marL="38862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9pPr>
          </a:lstStyle>
          <a:p>
            <a:pPr>
              <a:defRPr/>
            </a:pPr>
            <a:r>
              <a:rPr lang="zh-CN" altLang="en-US" dirty="0">
                <a:effectLst>
                  <a:outerShdw blurRad="38100" dist="38100" dir="2700000" algn="tl">
                    <a:srgbClr val="C0C0C0"/>
                  </a:outerShdw>
                </a:effectLst>
                <a:ea typeface="宋体" pitchFamily="2" charset="-122"/>
              </a:rPr>
              <a:t>通过执行</a:t>
            </a:r>
            <a:r>
              <a:rPr lang="en-US" altLang="zh-CN" dirty="0" err="1">
                <a:effectLst>
                  <a:outerShdw blurRad="38100" dist="38100" dir="2700000" algn="tl">
                    <a:srgbClr val="C0C0C0"/>
                  </a:outerShdw>
                </a:effectLst>
                <a:ea typeface="宋体" pitchFamily="2" charset="-122"/>
              </a:rPr>
              <a:t>SolvePnP</a:t>
            </a:r>
            <a:r>
              <a:rPr lang="zh-CN" altLang="en-US" dirty="0">
                <a:effectLst>
                  <a:outerShdw blurRad="38100" dist="38100" dir="2700000" algn="tl">
                    <a:srgbClr val="C0C0C0"/>
                  </a:outerShdw>
                </a:effectLst>
                <a:ea typeface="宋体" pitchFamily="2" charset="-122"/>
              </a:rPr>
              <a:t>函数求解棋盘位置</a:t>
            </a:r>
            <a:endParaRPr lang="en-US" altLang="zh-CN" dirty="0">
              <a:effectLst>
                <a:outerShdw blurRad="38100" dist="38100" dir="2700000" algn="tl">
                  <a:srgbClr val="C0C0C0"/>
                </a:outerShdw>
              </a:effectLst>
              <a:ea typeface="宋体" pitchFamily="2" charset="-122"/>
            </a:endParaRPr>
          </a:p>
          <a:p>
            <a:pPr>
              <a:buFont typeface="Wingdings" panose="05000000000000000000" pitchFamily="2" charset="2"/>
              <a:buNone/>
              <a:defRPr/>
            </a:pPr>
            <a:r>
              <a:rPr lang="en-US" altLang="zh-CN" sz="2000" dirty="0">
                <a:effectLst/>
                <a:ea typeface="宋体" pitchFamily="2" charset="-122"/>
              </a:rPr>
              <a:t>vector&lt;Point3f&gt; </a:t>
            </a:r>
            <a:r>
              <a:rPr lang="en-US" altLang="zh-CN" sz="2000" dirty="0" err="1">
                <a:effectLst/>
                <a:ea typeface="宋体" pitchFamily="2" charset="-122"/>
              </a:rPr>
              <a:t>boardPoints</a:t>
            </a:r>
            <a:r>
              <a:rPr lang="en-US" altLang="zh-CN" sz="2000" dirty="0">
                <a:effectLst/>
                <a:ea typeface="宋体" pitchFamily="2" charset="-122"/>
              </a:rPr>
              <a:t>;</a:t>
            </a:r>
            <a:endParaRPr lang="zh-CN" altLang="zh-CN" sz="2000" dirty="0">
              <a:effectLst/>
              <a:ea typeface="宋体" pitchFamily="2" charset="-122"/>
            </a:endParaRPr>
          </a:p>
          <a:p>
            <a:pPr>
              <a:buFont typeface="Wingdings" panose="05000000000000000000" pitchFamily="2" charset="2"/>
              <a:buNone/>
              <a:defRPr/>
            </a:pPr>
            <a:r>
              <a:rPr lang="en-US" altLang="zh-CN" sz="2000" i="1" dirty="0">
                <a:effectLst/>
                <a:ea typeface="宋体" pitchFamily="2" charset="-122"/>
              </a:rPr>
              <a:t>// </a:t>
            </a:r>
            <a:r>
              <a:rPr lang="zh-CN" altLang="zh-CN" sz="2000" i="1" dirty="0">
                <a:effectLst/>
                <a:ea typeface="宋体" pitchFamily="2" charset="-122"/>
              </a:rPr>
              <a:t>填充数组</a:t>
            </a:r>
            <a:endParaRPr lang="en-US" altLang="zh-CN" sz="2000" i="1" dirty="0">
              <a:effectLst/>
              <a:ea typeface="宋体" pitchFamily="2" charset="-122"/>
            </a:endParaRPr>
          </a:p>
          <a:p>
            <a:pPr>
              <a:buFont typeface="Wingdings" panose="05000000000000000000" pitchFamily="2" charset="2"/>
              <a:buNone/>
              <a:defRPr/>
            </a:pPr>
            <a:r>
              <a:rPr lang="en-US" altLang="zh-CN" sz="2000" i="1" dirty="0">
                <a:effectLst/>
                <a:ea typeface="宋体" pitchFamily="2" charset="-122"/>
              </a:rPr>
              <a:t>…</a:t>
            </a:r>
            <a:endParaRPr lang="zh-CN" altLang="zh-CN" sz="2000" dirty="0">
              <a:effectLst/>
              <a:ea typeface="宋体" pitchFamily="2" charset="-122"/>
            </a:endParaRPr>
          </a:p>
          <a:p>
            <a:pPr>
              <a:buFont typeface="Wingdings" panose="05000000000000000000" pitchFamily="2" charset="2"/>
              <a:buNone/>
              <a:defRPr/>
            </a:pPr>
            <a:r>
              <a:rPr lang="en-US" altLang="zh-CN" sz="2000" dirty="0" err="1">
                <a:effectLst/>
                <a:ea typeface="宋体" pitchFamily="2" charset="-122"/>
              </a:rPr>
              <a:t>solvePnP</a:t>
            </a:r>
            <a:r>
              <a:rPr lang="en-US" altLang="zh-CN" sz="2000" dirty="0">
                <a:effectLst/>
                <a:ea typeface="宋体" pitchFamily="2" charset="-122"/>
              </a:rPr>
              <a:t>(Mat(</a:t>
            </a:r>
            <a:r>
              <a:rPr lang="en-US" altLang="zh-CN" sz="2000" dirty="0" err="1">
                <a:effectLst/>
                <a:ea typeface="宋体" pitchFamily="2" charset="-122"/>
              </a:rPr>
              <a:t>boardPoints</a:t>
            </a:r>
            <a:r>
              <a:rPr lang="en-US" altLang="zh-CN" sz="2000" dirty="0">
                <a:effectLst/>
                <a:ea typeface="宋体" pitchFamily="2" charset="-122"/>
              </a:rPr>
              <a:t>), Mat(</a:t>
            </a:r>
            <a:r>
              <a:rPr lang="en-US" altLang="zh-CN" sz="2000" dirty="0" err="1">
                <a:effectLst/>
                <a:ea typeface="宋体" pitchFamily="2" charset="-122"/>
              </a:rPr>
              <a:t>foundBoardCorners</a:t>
            </a:r>
            <a:r>
              <a:rPr lang="en-US" altLang="zh-CN" sz="2000" dirty="0">
                <a:effectLst/>
                <a:ea typeface="宋体" pitchFamily="2" charset="-122"/>
              </a:rPr>
              <a:t>), </a:t>
            </a:r>
            <a:r>
              <a:rPr lang="en-US" altLang="zh-CN" sz="2000" dirty="0" err="1">
                <a:effectLst/>
                <a:ea typeface="宋体" pitchFamily="2" charset="-122"/>
              </a:rPr>
              <a:t>cameraMatrix</a:t>
            </a:r>
            <a:r>
              <a:rPr lang="en-US" altLang="zh-CN" sz="2000" dirty="0">
                <a:effectLst/>
                <a:ea typeface="宋体" pitchFamily="2" charset="-122"/>
              </a:rPr>
              <a:t>,</a:t>
            </a:r>
            <a:endParaRPr lang="zh-CN" altLang="zh-CN" sz="2000" dirty="0">
              <a:effectLst/>
              <a:ea typeface="宋体" pitchFamily="2" charset="-122"/>
            </a:endParaRPr>
          </a:p>
          <a:p>
            <a:pPr>
              <a:buFont typeface="Wingdings" panose="05000000000000000000" pitchFamily="2" charset="2"/>
              <a:buNone/>
              <a:defRPr/>
            </a:pPr>
            <a:r>
              <a:rPr lang="en-US" altLang="zh-CN" sz="2000" dirty="0" err="1">
                <a:effectLst/>
                <a:ea typeface="宋体" pitchFamily="2" charset="-122"/>
              </a:rPr>
              <a:t>distCoeffs</a:t>
            </a:r>
            <a:r>
              <a:rPr lang="en-US" altLang="zh-CN" sz="2000" dirty="0">
                <a:effectLst/>
                <a:ea typeface="宋体" pitchFamily="2" charset="-122"/>
              </a:rPr>
              <a:t>, </a:t>
            </a:r>
            <a:r>
              <a:rPr lang="en-US" altLang="zh-CN" sz="2000" dirty="0" err="1">
                <a:effectLst/>
                <a:ea typeface="宋体" pitchFamily="2" charset="-122"/>
              </a:rPr>
              <a:t>rvec</a:t>
            </a:r>
            <a:r>
              <a:rPr lang="en-US" altLang="zh-CN" sz="2000" dirty="0">
                <a:effectLst/>
                <a:ea typeface="宋体" pitchFamily="2" charset="-122"/>
              </a:rPr>
              <a:t>, </a:t>
            </a:r>
            <a:r>
              <a:rPr lang="en-US" altLang="zh-CN" sz="2000" dirty="0" err="1">
                <a:effectLst/>
                <a:ea typeface="宋体" pitchFamily="2" charset="-122"/>
              </a:rPr>
              <a:t>tvec</a:t>
            </a:r>
            <a:r>
              <a:rPr lang="en-US" altLang="zh-CN" sz="2000" dirty="0">
                <a:effectLst/>
                <a:ea typeface="宋体" pitchFamily="2" charset="-122"/>
              </a:rPr>
              <a:t>, false);</a:t>
            </a:r>
          </a:p>
          <a:p>
            <a:pPr marL="0" indent="0">
              <a:buFont typeface="Wingdings" panose="05000000000000000000" pitchFamily="2" charset="2"/>
              <a:buNone/>
              <a:defRPr/>
            </a:pPr>
            <a:endParaRPr lang="en-US" altLang="zh-CN" dirty="0">
              <a:effectLst>
                <a:outerShdw blurRad="38100" dist="38100" dir="2700000" algn="tl">
                  <a:srgbClr val="C0C0C0"/>
                </a:outerShdw>
              </a:effectLst>
              <a:ea typeface="宋体" pitchFamily="2" charset="-122"/>
            </a:endParaRPr>
          </a:p>
          <a:p>
            <a:pPr>
              <a:defRPr/>
            </a:pPr>
            <a:r>
              <a:rPr lang="zh-CN" altLang="en-US" dirty="0">
                <a:effectLst>
                  <a:outerShdw blurRad="38100" dist="38100" dir="2700000" algn="tl">
                    <a:srgbClr val="C0C0C0"/>
                  </a:outerShdw>
                </a:effectLst>
                <a:ea typeface="宋体" pitchFamily="2" charset="-122"/>
              </a:rPr>
              <a:t>标定后数据存储</a:t>
            </a:r>
            <a:endParaRPr lang="en-US" altLang="zh-CN" dirty="0">
              <a:effectLst>
                <a:outerShdw blurRad="38100" dist="38100" dir="2700000" algn="tl">
                  <a:srgbClr val="C0C0C0"/>
                </a:outerShdw>
              </a:effectLst>
              <a:ea typeface="宋体" pitchFamily="2" charset="-122"/>
            </a:endParaRPr>
          </a:p>
          <a:p>
            <a:pPr marL="0" indent="0">
              <a:buFont typeface="Wingdings" panose="05000000000000000000" pitchFamily="2" charset="2"/>
              <a:buNone/>
              <a:defRPr/>
            </a:pPr>
            <a:r>
              <a:rPr lang="zh-CN" altLang="en-US" sz="2000" dirty="0">
                <a:effectLst>
                  <a:outerShdw blurRad="38100" dist="38100" dir="2700000" algn="tl">
                    <a:srgbClr val="C0C0C0"/>
                  </a:outerShdw>
                </a:effectLst>
                <a:ea typeface="宋体" pitchFamily="2" charset="-122"/>
              </a:rPr>
              <a:t>最后内外参结果可以</a:t>
            </a:r>
            <a:r>
              <a:rPr lang="en-US" altLang="zh-CN" sz="2000" dirty="0">
                <a:effectLst>
                  <a:outerShdw blurRad="38100" dist="38100" dir="2700000" algn="tl">
                    <a:srgbClr val="C0C0C0"/>
                  </a:outerShdw>
                </a:effectLst>
                <a:ea typeface="宋体" pitchFamily="2" charset="-122"/>
              </a:rPr>
              <a:t>.xml</a:t>
            </a:r>
            <a:r>
              <a:rPr lang="zh-CN" altLang="en-US" sz="2000" dirty="0">
                <a:effectLst>
                  <a:outerShdw blurRad="38100" dist="38100" dir="2700000" algn="tl">
                    <a:srgbClr val="C0C0C0"/>
                  </a:outerShdw>
                </a:effectLst>
                <a:ea typeface="宋体" pitchFamily="2" charset="-122"/>
              </a:rPr>
              <a:t>形式存储</a:t>
            </a:r>
            <a:endParaRPr lang="en-US" altLang="zh-CN" sz="2000" dirty="0">
              <a:effectLst>
                <a:outerShdw blurRad="38100" dist="38100" dir="2700000" algn="tl">
                  <a:srgbClr val="C0C0C0"/>
                </a:outerShdw>
              </a:effectLst>
              <a:ea typeface="宋体" pitchFamily="2" charset="-122"/>
            </a:endParaRPr>
          </a:p>
          <a:p>
            <a:pPr marL="0" indent="0">
              <a:buFont typeface="Wingdings" panose="05000000000000000000" pitchFamily="2" charset="2"/>
              <a:buNone/>
              <a:defRPr/>
            </a:pPr>
            <a:r>
              <a:rPr lang="zh-CN" altLang="en-US" sz="2000" dirty="0">
                <a:effectLst>
                  <a:outerShdw blurRad="38100" dist="38100" dir="2700000" algn="tl">
                    <a:srgbClr val="C0C0C0"/>
                  </a:outerShdw>
                </a:effectLst>
                <a:ea typeface="宋体" pitchFamily="2" charset="-122"/>
              </a:rPr>
              <a:t>内参：畸变系数、内部矩阵</a:t>
            </a:r>
            <a:endParaRPr lang="en-US" altLang="zh-CN" sz="2000" dirty="0">
              <a:effectLst>
                <a:outerShdw blurRad="38100" dist="38100" dir="2700000" algn="tl">
                  <a:srgbClr val="C0C0C0"/>
                </a:outerShdw>
              </a:effectLst>
              <a:ea typeface="宋体" pitchFamily="2" charset="-122"/>
            </a:endParaRPr>
          </a:p>
          <a:p>
            <a:pPr marL="0" indent="0">
              <a:buFont typeface="Wingdings" panose="05000000000000000000" pitchFamily="2" charset="2"/>
              <a:buNone/>
              <a:defRPr/>
            </a:pPr>
            <a:r>
              <a:rPr lang="zh-CN" altLang="en-US" sz="2000" dirty="0">
                <a:effectLst>
                  <a:outerShdw blurRad="38100" dist="38100" dir="2700000" algn="tl">
                    <a:srgbClr val="C0C0C0"/>
                  </a:outerShdw>
                </a:effectLst>
                <a:ea typeface="宋体" pitchFamily="2" charset="-122"/>
              </a:rPr>
              <a:t>外参：位移向量、旋转矩阵</a:t>
            </a:r>
            <a:endParaRPr lang="en-US" altLang="zh-CN" sz="2000" dirty="0">
              <a:effectLst>
                <a:outerShdw blurRad="38100" dist="38100" dir="2700000" algn="tl">
                  <a:srgbClr val="C0C0C0"/>
                </a:outerShdw>
              </a:effectLst>
              <a:ea typeface="宋体" pitchFamily="2" charset="-122"/>
            </a:endParaRPr>
          </a:p>
          <a:p>
            <a:pPr marL="0" indent="0">
              <a:buFont typeface="Wingdings" panose="05000000000000000000" pitchFamily="2" charset="2"/>
              <a:buNone/>
              <a:defRPr/>
            </a:pPr>
            <a:endParaRPr lang="en-US" altLang="zh-CN" sz="2000" dirty="0">
              <a:effectLst>
                <a:outerShdw blurRad="38100" dist="38100" dir="2700000" algn="tl">
                  <a:srgbClr val="C0C0C0"/>
                </a:outerShdw>
              </a:effectLst>
              <a:ea typeface="宋体" pitchFamily="2" charset="-122"/>
            </a:endParaRPr>
          </a:p>
          <a:p>
            <a:pPr>
              <a:defRPr/>
            </a:pPr>
            <a:endParaRPr lang="en-US" altLang="zh-CN" dirty="0">
              <a:effectLst>
                <a:outerShdw blurRad="38100" dist="38100" dir="2700000" algn="tl">
                  <a:srgbClr val="C0C0C0"/>
                </a:outerShdw>
              </a:effectLst>
              <a:ea typeface="宋体" pitchFamily="2" charset="-122"/>
            </a:endParaRPr>
          </a:p>
          <a:p>
            <a:pPr>
              <a:defRPr/>
            </a:pPr>
            <a:endParaRPr lang="en-US" altLang="zh-CN" dirty="0">
              <a:effectLst>
                <a:outerShdw blurRad="38100" dist="38100" dir="2700000" algn="tl">
                  <a:srgbClr val="C0C0C0"/>
                </a:outerShdw>
              </a:effectLst>
              <a:ea typeface="宋体" pitchFamily="2" charset="-122"/>
            </a:endParaRPr>
          </a:p>
          <a:p>
            <a:pPr>
              <a:buFont typeface="Wingdings" panose="05000000000000000000" pitchFamily="2" charset="2"/>
              <a:buNone/>
              <a:defRPr/>
            </a:pPr>
            <a:endParaRPr lang="zh-CN" altLang="zh-CN" sz="2000" dirty="0">
              <a:effectLst/>
              <a:ea typeface="宋体" pitchFamily="2" charset="-122"/>
            </a:endParaRPr>
          </a:p>
          <a:p>
            <a:pPr>
              <a:buFont typeface="Wingdings" panose="05000000000000000000" pitchFamily="2" charset="2"/>
              <a:buNone/>
              <a:defRPr/>
            </a:pPr>
            <a:endParaRPr lang="zh-CN" altLang="en-US" dirty="0">
              <a:effectLst>
                <a:outerShdw blurRad="38100" dist="38100" dir="2700000" algn="tl">
                  <a:srgbClr val="C0C0C0"/>
                </a:outerShdw>
              </a:effectLst>
              <a:ea typeface="宋体" pitchFamily="2" charset="-122"/>
            </a:endParaRPr>
          </a:p>
        </p:txBody>
      </p:sp>
      <p:pic>
        <p:nvPicPr>
          <p:cNvPr id="7" name="内容占位符 3">
            <a:extLst>
              <a:ext uri="{FF2B5EF4-FFF2-40B4-BE49-F238E27FC236}">
                <a16:creationId xmlns:a16="http://schemas.microsoft.com/office/drawing/2014/main" id="{0D50DC51-A2A1-469A-93EB-A0AB60D753D0}"/>
              </a:ext>
            </a:extLst>
          </p:cNvPr>
          <p:cNvPicPr>
            <a:picLocks noGrp="1"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1193800" y="1152525"/>
            <a:ext cx="6756400"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267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章节安排</a:t>
            </a:r>
          </a:p>
        </p:txBody>
      </p:sp>
      <p:sp>
        <p:nvSpPr>
          <p:cNvPr id="6147"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5A5737-56C8-46CF-BAD9-3A9CC62D30FA}" type="slidenum">
              <a:rPr kumimoji="0" lang="zh-CN" altLang="en-US" sz="1400">
                <a:latin typeface="Arial" panose="020B0604020202020204" pitchFamily="34" charset="0"/>
              </a:rPr>
              <a:pPr eaLnBrk="1" hangingPunct="1"/>
              <a:t>14</a:t>
            </a:fld>
            <a:endParaRPr kumimoji="0" lang="en-US" altLang="zh-CN" sz="1400">
              <a:latin typeface="Arial" panose="020B0604020202020204" pitchFamily="34" charset="0"/>
            </a:endParaRPr>
          </a:p>
        </p:txBody>
      </p:sp>
      <p:grpSp>
        <p:nvGrpSpPr>
          <p:cNvPr id="6148" name="Group 120"/>
          <p:cNvGrpSpPr>
            <a:grpSpLocks/>
          </p:cNvGrpSpPr>
          <p:nvPr/>
        </p:nvGrpSpPr>
        <p:grpSpPr bwMode="auto">
          <a:xfrm>
            <a:off x="1845128" y="1801347"/>
            <a:ext cx="5664055" cy="665163"/>
            <a:chOff x="1268" y="935"/>
            <a:chExt cx="3408" cy="419"/>
          </a:xfrm>
        </p:grpSpPr>
        <p:grpSp>
          <p:nvGrpSpPr>
            <p:cNvPr id="6194" name="Group 75"/>
            <p:cNvGrpSpPr>
              <a:grpSpLocks/>
            </p:cNvGrpSpPr>
            <p:nvPr/>
          </p:nvGrpSpPr>
          <p:grpSpPr bwMode="auto">
            <a:xfrm>
              <a:off x="1268" y="935"/>
              <a:ext cx="480" cy="419"/>
              <a:chOff x="1110" y="2656"/>
              <a:chExt cx="1549" cy="1351"/>
            </a:xfrm>
          </p:grpSpPr>
          <p:sp>
            <p:nvSpPr>
              <p:cNvPr id="6198"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9"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200" name="AutoShape 7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95" name="Line 83"/>
            <p:cNvSpPr>
              <a:spLocks noChangeShapeType="1"/>
            </p:cNvSpPr>
            <p:nvPr/>
          </p:nvSpPr>
          <p:spPr bwMode="auto">
            <a:xfrm>
              <a:off x="1652" y="131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6" name="Text Box 84"/>
            <p:cNvSpPr txBox="1">
              <a:spLocks noChangeArrowheads="1"/>
            </p:cNvSpPr>
            <p:nvPr/>
          </p:nvSpPr>
          <p:spPr bwMode="auto">
            <a:xfrm>
              <a:off x="1882" y="983"/>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相机标定（基础与应用篇）</a:t>
              </a:r>
            </a:p>
          </p:txBody>
        </p:sp>
        <p:sp>
          <p:nvSpPr>
            <p:cNvPr id="6197" name="Text Box 85"/>
            <p:cNvSpPr txBox="1">
              <a:spLocks noChangeArrowheads="1"/>
            </p:cNvSpPr>
            <p:nvPr/>
          </p:nvSpPr>
          <p:spPr bwMode="gray">
            <a:xfrm>
              <a:off x="1350" y="9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一</a:t>
              </a:r>
            </a:p>
          </p:txBody>
        </p:sp>
      </p:grpSp>
      <p:grpSp>
        <p:nvGrpSpPr>
          <p:cNvPr id="6151" name="Group 126"/>
          <p:cNvGrpSpPr>
            <a:grpSpLocks/>
          </p:cNvGrpSpPr>
          <p:nvPr/>
        </p:nvGrpSpPr>
        <p:grpSpPr bwMode="auto">
          <a:xfrm>
            <a:off x="1845129" y="2553822"/>
            <a:ext cx="5845212" cy="665163"/>
            <a:chOff x="1268" y="1409"/>
            <a:chExt cx="3517" cy="419"/>
          </a:xfrm>
        </p:grpSpPr>
        <p:grpSp>
          <p:nvGrpSpPr>
            <p:cNvPr id="6171" name="Group 79"/>
            <p:cNvGrpSpPr>
              <a:grpSpLocks/>
            </p:cNvGrpSpPr>
            <p:nvPr/>
          </p:nvGrpSpPr>
          <p:grpSpPr bwMode="auto">
            <a:xfrm>
              <a:off x="1268" y="1409"/>
              <a:ext cx="480" cy="419"/>
              <a:chOff x="3174" y="2656"/>
              <a:chExt cx="1549" cy="1351"/>
            </a:xfrm>
          </p:grpSpPr>
          <p:sp>
            <p:nvSpPr>
              <p:cNvPr id="6175"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6"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7" name="AutoShape 82"/>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72" name="Line 86"/>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Text Box 88"/>
            <p:cNvSpPr txBox="1">
              <a:spLocks noChangeArrowheads="1"/>
            </p:cNvSpPr>
            <p:nvPr/>
          </p:nvSpPr>
          <p:spPr bwMode="gray">
            <a:xfrm>
              <a:off x="1350" y="14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二</a:t>
              </a:r>
            </a:p>
          </p:txBody>
        </p:sp>
        <p:sp>
          <p:nvSpPr>
            <p:cNvPr id="6174" name="Text Box 84"/>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Arial" panose="020B0604020202020204" pitchFamily="34" charset="0"/>
                  <a:ea typeface="黑体" panose="02010609060101010101" pitchFamily="49" charset="-122"/>
                </a:rPr>
                <a:t>张氏标定法简介</a:t>
              </a:r>
            </a:p>
          </p:txBody>
        </p:sp>
      </p:grpSp>
      <p:grpSp>
        <p:nvGrpSpPr>
          <p:cNvPr id="6152" name="Group 122"/>
          <p:cNvGrpSpPr>
            <a:grpSpLocks/>
          </p:cNvGrpSpPr>
          <p:nvPr/>
        </p:nvGrpSpPr>
        <p:grpSpPr bwMode="auto">
          <a:xfrm>
            <a:off x="1845129" y="3314235"/>
            <a:ext cx="5845212" cy="665162"/>
            <a:chOff x="1268" y="1888"/>
            <a:chExt cx="3517" cy="419"/>
          </a:xfrm>
        </p:grpSpPr>
        <p:sp>
          <p:nvSpPr>
            <p:cNvPr id="6162" name="Line 89"/>
            <p:cNvSpPr>
              <a:spLocks noChangeShapeType="1"/>
            </p:cNvSpPr>
            <p:nvPr/>
          </p:nvSpPr>
          <p:spPr bwMode="auto">
            <a:xfrm>
              <a:off x="1652" y="2274"/>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3" name="Text Box 91"/>
            <p:cNvSpPr txBox="1">
              <a:spLocks noChangeArrowheads="1"/>
            </p:cNvSpPr>
            <p:nvPr/>
          </p:nvSpPr>
          <p:spPr bwMode="gray">
            <a:xfrm>
              <a:off x="1392" y="195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6164" name="Group 95"/>
            <p:cNvGrpSpPr>
              <a:grpSpLocks/>
            </p:cNvGrpSpPr>
            <p:nvPr/>
          </p:nvGrpSpPr>
          <p:grpSpPr bwMode="auto">
            <a:xfrm>
              <a:off x="1268" y="1888"/>
              <a:ext cx="480" cy="419"/>
              <a:chOff x="1110" y="2656"/>
              <a:chExt cx="1549" cy="1351"/>
            </a:xfrm>
          </p:grpSpPr>
          <p:sp>
            <p:nvSpPr>
              <p:cNvPr id="6168"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69"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0" name="AutoShape 9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65" name="Text Box 99"/>
            <p:cNvSpPr txBox="1">
              <a:spLocks noChangeArrowheads="1"/>
            </p:cNvSpPr>
            <p:nvPr/>
          </p:nvSpPr>
          <p:spPr bwMode="gray">
            <a:xfrm>
              <a:off x="1350" y="195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三</a:t>
              </a:r>
            </a:p>
          </p:txBody>
        </p:sp>
        <p:sp>
          <p:nvSpPr>
            <p:cNvPr id="6166" name="Text Box 84"/>
            <p:cNvSpPr txBox="1">
              <a:spLocks noChangeArrowheads="1"/>
            </p:cNvSpPr>
            <p:nvPr/>
          </p:nvSpPr>
          <p:spPr bwMode="auto">
            <a:xfrm>
              <a:off x="1882" y="1934"/>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kumimoji="0" lang="zh-CN" altLang="en-US" b="1">
                <a:solidFill>
                  <a:srgbClr val="000000"/>
                </a:solidFill>
                <a:latin typeface="Arial" panose="020B0604020202020204" pitchFamily="34" charset="0"/>
                <a:ea typeface="黑体" panose="02010609060101010101" pitchFamily="49" charset="-122"/>
              </a:endParaRPr>
            </a:p>
          </p:txBody>
        </p:sp>
        <p:sp>
          <p:nvSpPr>
            <p:cNvPr id="6167" name="Text Box 84"/>
            <p:cNvSpPr txBox="1">
              <a:spLocks noChangeArrowheads="1"/>
            </p:cNvSpPr>
            <p:nvPr/>
          </p:nvSpPr>
          <p:spPr bwMode="auto">
            <a:xfrm>
              <a:off x="1882" y="1933"/>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罗德里格斯公式与优化求解</a:t>
              </a:r>
            </a:p>
          </p:txBody>
        </p:sp>
      </p:grpSp>
      <p:grpSp>
        <p:nvGrpSpPr>
          <p:cNvPr id="30" name="Group 126">
            <a:extLst>
              <a:ext uri="{FF2B5EF4-FFF2-40B4-BE49-F238E27FC236}">
                <a16:creationId xmlns:a16="http://schemas.microsoft.com/office/drawing/2014/main" id="{77623C39-F5FA-4FB9-AA39-E2AD825E3070}"/>
              </a:ext>
            </a:extLst>
          </p:cNvPr>
          <p:cNvGrpSpPr>
            <a:grpSpLocks/>
          </p:cNvGrpSpPr>
          <p:nvPr/>
        </p:nvGrpSpPr>
        <p:grpSpPr bwMode="auto">
          <a:xfrm>
            <a:off x="1873239" y="4064508"/>
            <a:ext cx="5845212" cy="665163"/>
            <a:chOff x="1268" y="1409"/>
            <a:chExt cx="3517" cy="419"/>
          </a:xfrm>
        </p:grpSpPr>
        <p:grpSp>
          <p:nvGrpSpPr>
            <p:cNvPr id="31" name="Group 79">
              <a:extLst>
                <a:ext uri="{FF2B5EF4-FFF2-40B4-BE49-F238E27FC236}">
                  <a16:creationId xmlns:a16="http://schemas.microsoft.com/office/drawing/2014/main" id="{CFE13296-704B-4342-9561-BE0C345DD343}"/>
                </a:ext>
              </a:extLst>
            </p:cNvPr>
            <p:cNvGrpSpPr>
              <a:grpSpLocks/>
            </p:cNvGrpSpPr>
            <p:nvPr/>
          </p:nvGrpSpPr>
          <p:grpSpPr bwMode="auto">
            <a:xfrm>
              <a:off x="1268" y="1409"/>
              <a:ext cx="480" cy="419"/>
              <a:chOff x="3174" y="2656"/>
              <a:chExt cx="1549" cy="1351"/>
            </a:xfrm>
          </p:grpSpPr>
          <p:sp>
            <p:nvSpPr>
              <p:cNvPr id="35" name="AutoShape 80">
                <a:extLst>
                  <a:ext uri="{FF2B5EF4-FFF2-40B4-BE49-F238E27FC236}">
                    <a16:creationId xmlns:a16="http://schemas.microsoft.com/office/drawing/2014/main" id="{7A57E954-06AC-4F9B-8510-8B932B6072EA}"/>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36" name="AutoShape 81">
                <a:extLst>
                  <a:ext uri="{FF2B5EF4-FFF2-40B4-BE49-F238E27FC236}">
                    <a16:creationId xmlns:a16="http://schemas.microsoft.com/office/drawing/2014/main" id="{66CD3EE1-0392-4A6C-BDAA-B18444569C34}"/>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37" name="AutoShape 82">
                <a:extLst>
                  <a:ext uri="{FF2B5EF4-FFF2-40B4-BE49-F238E27FC236}">
                    <a16:creationId xmlns:a16="http://schemas.microsoft.com/office/drawing/2014/main" id="{1DA4D924-2190-4614-A387-C23534AB3A97}"/>
                  </a:ext>
                </a:extLst>
              </p:cNvPr>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32" name="Line 86">
              <a:extLst>
                <a:ext uri="{FF2B5EF4-FFF2-40B4-BE49-F238E27FC236}">
                  <a16:creationId xmlns:a16="http://schemas.microsoft.com/office/drawing/2014/main" id="{0D95370A-0840-4032-871B-691CBCF1E9BB}"/>
                </a:ext>
              </a:extLst>
            </p:cNvPr>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88">
              <a:extLst>
                <a:ext uri="{FF2B5EF4-FFF2-40B4-BE49-F238E27FC236}">
                  <a16:creationId xmlns:a16="http://schemas.microsoft.com/office/drawing/2014/main" id="{F9DA0DFA-EEA1-486F-976A-8ABE16C28453}"/>
                </a:ext>
              </a:extLst>
            </p:cNvPr>
            <p:cNvSpPr txBox="1">
              <a:spLocks noChangeArrowheads="1"/>
            </p:cNvSpPr>
            <p:nvPr/>
          </p:nvSpPr>
          <p:spPr bwMode="gray">
            <a:xfrm>
              <a:off x="1355" y="1471"/>
              <a:ext cx="2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dirty="0">
                  <a:solidFill>
                    <a:srgbClr val="FFFFFF"/>
                  </a:solidFill>
                  <a:latin typeface="Arial" panose="020B0604020202020204" pitchFamily="34" charset="0"/>
                  <a:ea typeface="华文中宋" panose="02010600040101010101" pitchFamily="2" charset="-122"/>
                </a:rPr>
                <a:t>四</a:t>
              </a:r>
            </a:p>
          </p:txBody>
        </p:sp>
        <p:sp>
          <p:nvSpPr>
            <p:cNvPr id="34" name="Text Box 84">
              <a:extLst>
                <a:ext uri="{FF2B5EF4-FFF2-40B4-BE49-F238E27FC236}">
                  <a16:creationId xmlns:a16="http://schemas.microsoft.com/office/drawing/2014/main" id="{ABA9A5FE-43FF-444B-8DA2-85F71F78BA4D}"/>
                </a:ext>
              </a:extLst>
            </p:cNvPr>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直接法视觉里程计</a:t>
              </a:r>
            </a:p>
          </p:txBody>
        </p:sp>
      </p:grpSp>
    </p:spTree>
    <p:extLst>
      <p:ext uri="{BB962C8B-B14F-4D97-AF65-F5344CB8AC3E}">
        <p14:creationId xmlns:p14="http://schemas.microsoft.com/office/powerpoint/2010/main" val="3331411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15</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张氏标定法简介</a:t>
            </a:r>
          </a:p>
        </p:txBody>
      </p:sp>
      <p:sp>
        <p:nvSpPr>
          <p:cNvPr id="6" name="矩形 5">
            <a:extLst>
              <a:ext uri="{FF2B5EF4-FFF2-40B4-BE49-F238E27FC236}">
                <a16:creationId xmlns:a16="http://schemas.microsoft.com/office/drawing/2014/main" id="{E62C9915-0D42-4C5E-8BB5-DB514A1CB5E8}"/>
              </a:ext>
            </a:extLst>
          </p:cNvPr>
          <p:cNvSpPr/>
          <p:nvPr/>
        </p:nvSpPr>
        <p:spPr>
          <a:xfrm>
            <a:off x="277178" y="1073513"/>
            <a:ext cx="8589643" cy="1938992"/>
          </a:xfrm>
          <a:prstGeom prst="rect">
            <a:avLst/>
          </a:prstGeom>
        </p:spPr>
        <p:txBody>
          <a:bodyPr wrap="square">
            <a:spAutoFit/>
          </a:bodyPr>
          <a:lstStyle/>
          <a:p>
            <a:r>
              <a:rPr lang="zh-CN" altLang="en-US" sz="2400" b="1" dirty="0"/>
              <a:t>”张正友标定”是指张正友教授</a:t>
            </a:r>
            <a:r>
              <a:rPr lang="en-US" altLang="zh-CN" sz="2400" b="1" dirty="0"/>
              <a:t>1998</a:t>
            </a:r>
            <a:r>
              <a:rPr lang="zh-CN" altLang="en-US" sz="2400" b="1" dirty="0"/>
              <a:t>年提出的单平面棋盘格的摄像机标定方法。该方法介于传统标定法和自标定法之间，与传统标定法相比不需要太高精度的标定物，而仅需使用一个打印出来的棋盘格。与目前流行的自标定法相比，精度高，便于操作。是大家回所之后的主流标定方法。</a:t>
            </a:r>
          </a:p>
        </p:txBody>
      </p:sp>
      <p:pic>
        <p:nvPicPr>
          <p:cNvPr id="12" name="图片 11">
            <a:extLst>
              <a:ext uri="{FF2B5EF4-FFF2-40B4-BE49-F238E27FC236}">
                <a16:creationId xmlns:a16="http://schemas.microsoft.com/office/drawing/2014/main" id="{C2B53623-C283-49F8-B20A-B4C4BCC9FE6D}"/>
              </a:ext>
            </a:extLst>
          </p:cNvPr>
          <p:cNvPicPr>
            <a:picLocks noChangeAspect="1"/>
          </p:cNvPicPr>
          <p:nvPr/>
        </p:nvPicPr>
        <p:blipFill>
          <a:blip r:embed="rId3"/>
          <a:stretch>
            <a:fillRect/>
          </a:stretch>
        </p:blipFill>
        <p:spPr>
          <a:xfrm>
            <a:off x="2878785" y="3136694"/>
            <a:ext cx="2691196" cy="597023"/>
          </a:xfrm>
          <a:prstGeom prst="rect">
            <a:avLst/>
          </a:prstGeom>
        </p:spPr>
      </p:pic>
      <p:pic>
        <p:nvPicPr>
          <p:cNvPr id="13" name="图片 12">
            <a:extLst>
              <a:ext uri="{FF2B5EF4-FFF2-40B4-BE49-F238E27FC236}">
                <a16:creationId xmlns:a16="http://schemas.microsoft.com/office/drawing/2014/main" id="{772DDB9B-17E8-4092-9D10-C05890380555}"/>
              </a:ext>
            </a:extLst>
          </p:cNvPr>
          <p:cNvPicPr>
            <a:picLocks noChangeAspect="1"/>
          </p:cNvPicPr>
          <p:nvPr/>
        </p:nvPicPr>
        <p:blipFill>
          <a:blip r:embed="rId4"/>
          <a:stretch>
            <a:fillRect/>
          </a:stretch>
        </p:blipFill>
        <p:spPr>
          <a:xfrm>
            <a:off x="691070" y="3845496"/>
            <a:ext cx="4153984" cy="2619203"/>
          </a:xfrm>
          <a:prstGeom prst="rect">
            <a:avLst/>
          </a:prstGeom>
        </p:spPr>
      </p:pic>
      <p:pic>
        <p:nvPicPr>
          <p:cNvPr id="14" name="图片 13">
            <a:extLst>
              <a:ext uri="{FF2B5EF4-FFF2-40B4-BE49-F238E27FC236}">
                <a16:creationId xmlns:a16="http://schemas.microsoft.com/office/drawing/2014/main" id="{C782A799-5795-4641-987E-D9F24AF1F5FB}"/>
              </a:ext>
            </a:extLst>
          </p:cNvPr>
          <p:cNvPicPr>
            <a:picLocks noChangeAspect="1"/>
          </p:cNvPicPr>
          <p:nvPr/>
        </p:nvPicPr>
        <p:blipFill>
          <a:blip r:embed="rId5"/>
          <a:stretch>
            <a:fillRect/>
          </a:stretch>
        </p:blipFill>
        <p:spPr>
          <a:xfrm>
            <a:off x="5481204" y="3857906"/>
            <a:ext cx="2172875" cy="1407676"/>
          </a:xfrm>
          <a:prstGeom prst="rect">
            <a:avLst/>
          </a:prstGeom>
        </p:spPr>
      </p:pic>
      <p:sp>
        <p:nvSpPr>
          <p:cNvPr id="15" name="矩形 14">
            <a:extLst>
              <a:ext uri="{FF2B5EF4-FFF2-40B4-BE49-F238E27FC236}">
                <a16:creationId xmlns:a16="http://schemas.microsoft.com/office/drawing/2014/main" id="{099F0E73-362F-40F1-AAEC-1EBF6C5EB9D3}"/>
              </a:ext>
            </a:extLst>
          </p:cNvPr>
          <p:cNvSpPr/>
          <p:nvPr/>
        </p:nvSpPr>
        <p:spPr>
          <a:xfrm>
            <a:off x="5481204" y="5553654"/>
            <a:ext cx="3108632" cy="461665"/>
          </a:xfrm>
          <a:prstGeom prst="rect">
            <a:avLst/>
          </a:prstGeom>
        </p:spPr>
        <p:txBody>
          <a:bodyPr wrap="square">
            <a:spAutoFit/>
          </a:bodyPr>
          <a:lstStyle/>
          <a:p>
            <a:r>
              <a:rPr lang="en-US" altLang="zh-CN" sz="2400" b="1" dirty="0">
                <a:solidFill>
                  <a:srgbClr val="404040"/>
                </a:solidFill>
                <a:latin typeface="-apple-system"/>
              </a:rPr>
              <a:t>M=[X,Y,Z]</a:t>
            </a:r>
            <a:r>
              <a:rPr lang="en-US" altLang="zh-CN" sz="2400" b="1" baseline="30000" dirty="0">
                <a:solidFill>
                  <a:srgbClr val="404040"/>
                </a:solidFill>
                <a:latin typeface="-apple-system"/>
              </a:rPr>
              <a:t>T</a:t>
            </a:r>
            <a:r>
              <a:rPr lang="zh-CN" altLang="en-US" sz="2400" dirty="0">
                <a:solidFill>
                  <a:srgbClr val="404040"/>
                </a:solidFill>
                <a:latin typeface="-apple-system"/>
              </a:rPr>
              <a:t>，</a:t>
            </a:r>
            <a:r>
              <a:rPr lang="en-US" altLang="zh-CN" sz="2400" b="1" dirty="0">
                <a:solidFill>
                  <a:srgbClr val="404040"/>
                </a:solidFill>
                <a:latin typeface="-apple-system"/>
              </a:rPr>
              <a:t>m=[</a:t>
            </a:r>
            <a:r>
              <a:rPr lang="en-US" altLang="zh-CN" sz="2400" b="1" dirty="0" err="1">
                <a:solidFill>
                  <a:srgbClr val="404040"/>
                </a:solidFill>
                <a:latin typeface="-apple-system"/>
              </a:rPr>
              <a:t>u,v</a:t>
            </a:r>
            <a:r>
              <a:rPr lang="en-US" altLang="zh-CN" sz="2400" b="1" dirty="0">
                <a:solidFill>
                  <a:srgbClr val="404040"/>
                </a:solidFill>
                <a:latin typeface="-apple-system"/>
              </a:rPr>
              <a:t>]</a:t>
            </a:r>
            <a:r>
              <a:rPr lang="en-US" altLang="zh-CN" sz="2400" b="1" baseline="30000" dirty="0">
                <a:solidFill>
                  <a:srgbClr val="404040"/>
                </a:solidFill>
                <a:latin typeface="-apple-system"/>
              </a:rPr>
              <a:t>T</a:t>
            </a:r>
            <a:endParaRPr lang="zh-CN" altLang="en-US" sz="2400" baseline="30000" dirty="0"/>
          </a:p>
        </p:txBody>
      </p:sp>
    </p:spTree>
    <p:extLst>
      <p:ext uri="{BB962C8B-B14F-4D97-AF65-F5344CB8AC3E}">
        <p14:creationId xmlns:p14="http://schemas.microsoft.com/office/powerpoint/2010/main" val="3395705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16</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张氏标定法简介</a:t>
            </a:r>
          </a:p>
        </p:txBody>
      </p:sp>
      <p:sp>
        <p:nvSpPr>
          <p:cNvPr id="3" name="矩形 2">
            <a:extLst>
              <a:ext uri="{FF2B5EF4-FFF2-40B4-BE49-F238E27FC236}">
                <a16:creationId xmlns:a16="http://schemas.microsoft.com/office/drawing/2014/main" id="{D178C91E-1CD0-4056-A242-D6152E1A7F54}"/>
              </a:ext>
            </a:extLst>
          </p:cNvPr>
          <p:cNvSpPr/>
          <p:nvPr/>
        </p:nvSpPr>
        <p:spPr>
          <a:xfrm>
            <a:off x="590365" y="1285912"/>
            <a:ext cx="7834544" cy="830997"/>
          </a:xfrm>
          <a:prstGeom prst="rect">
            <a:avLst/>
          </a:prstGeom>
        </p:spPr>
        <p:txBody>
          <a:bodyPr wrap="square">
            <a:spAutoFit/>
          </a:bodyPr>
          <a:lstStyle/>
          <a:p>
            <a:r>
              <a:rPr lang="zh-CN" altLang="en-US" sz="2400" dirty="0">
                <a:solidFill>
                  <a:srgbClr val="404040"/>
                </a:solidFill>
                <a:latin typeface="Times New Roman" panose="02020603050405020304" pitchFamily="18" charset="0"/>
                <a:cs typeface="Times New Roman" panose="02020603050405020304" pitchFamily="18" charset="0"/>
              </a:rPr>
              <a:t>世界坐标系建立在棋盘格上，棋盘格平面方程为</a:t>
            </a:r>
            <a:r>
              <a:rPr lang="en-US" altLang="zh-CN" sz="2400" dirty="0">
                <a:solidFill>
                  <a:srgbClr val="404040"/>
                </a:solidFill>
                <a:latin typeface="Times New Roman" panose="02020603050405020304" pitchFamily="18" charset="0"/>
                <a:cs typeface="Times New Roman" panose="02020603050405020304" pitchFamily="18" charset="0"/>
              </a:rPr>
              <a:t>Z = 0</a:t>
            </a:r>
            <a:r>
              <a:rPr lang="zh-CN" altLang="en-US" sz="2400" dirty="0">
                <a:solidFill>
                  <a:srgbClr val="404040"/>
                </a:solidFill>
                <a:latin typeface="Times New Roman" panose="02020603050405020304" pitchFamily="18" charset="0"/>
                <a:cs typeface="Times New Roman" panose="02020603050405020304" pitchFamily="18" charset="0"/>
              </a:rPr>
              <a:t>，将旋转矩阵</a:t>
            </a:r>
            <a:r>
              <a:rPr lang="en-US" altLang="zh-CN" sz="2400" b="1" dirty="0">
                <a:solidFill>
                  <a:srgbClr val="404040"/>
                </a:solidFill>
                <a:latin typeface="Times New Roman" panose="02020603050405020304" pitchFamily="18" charset="0"/>
                <a:cs typeface="Times New Roman" panose="02020603050405020304" pitchFamily="18" charset="0"/>
              </a:rPr>
              <a:t>R</a:t>
            </a:r>
            <a:r>
              <a:rPr lang="zh-CN" altLang="en-US" sz="2400" dirty="0">
                <a:solidFill>
                  <a:srgbClr val="404040"/>
                </a:solidFill>
                <a:latin typeface="Times New Roman" panose="02020603050405020304" pitchFamily="18" charset="0"/>
                <a:cs typeface="Times New Roman" panose="02020603050405020304" pitchFamily="18" charset="0"/>
              </a:rPr>
              <a:t>的第</a:t>
            </a:r>
            <a:r>
              <a:rPr lang="en-US" altLang="zh-CN" sz="2400" i="1" dirty="0" err="1">
                <a:solidFill>
                  <a:srgbClr val="404040"/>
                </a:solidFill>
                <a:latin typeface="Times New Roman" panose="02020603050405020304" pitchFamily="18" charset="0"/>
                <a:cs typeface="Times New Roman" panose="02020603050405020304" pitchFamily="18" charset="0"/>
              </a:rPr>
              <a:t>i</a:t>
            </a:r>
            <a:r>
              <a:rPr lang="zh-CN" altLang="en-US" sz="2400" dirty="0">
                <a:solidFill>
                  <a:srgbClr val="404040"/>
                </a:solidFill>
                <a:latin typeface="Times New Roman" panose="02020603050405020304" pitchFamily="18" charset="0"/>
                <a:cs typeface="Times New Roman" panose="02020603050405020304" pitchFamily="18" charset="0"/>
              </a:rPr>
              <a:t>列为 </a:t>
            </a:r>
            <a:r>
              <a:rPr lang="en-US" altLang="zh-CN" sz="2400" i="1" dirty="0" err="1">
                <a:solidFill>
                  <a:srgbClr val="404040"/>
                </a:solidFill>
                <a:latin typeface="Times New Roman" panose="02020603050405020304" pitchFamily="18" charset="0"/>
                <a:cs typeface="Times New Roman" panose="02020603050405020304" pitchFamily="18" charset="0"/>
              </a:rPr>
              <a:t>r</a:t>
            </a:r>
            <a:r>
              <a:rPr lang="en-US" altLang="zh-CN" sz="2400" i="1" baseline="-25000" dirty="0" err="1">
                <a:solidFill>
                  <a:srgbClr val="404040"/>
                </a:solidFill>
                <a:latin typeface="Times New Roman" panose="02020603050405020304" pitchFamily="18" charset="0"/>
                <a:cs typeface="Times New Roman" panose="02020603050405020304" pitchFamily="18" charset="0"/>
              </a:rPr>
              <a:t>i</a:t>
            </a:r>
            <a:r>
              <a:rPr lang="en-US" altLang="zh-CN" sz="2400" dirty="0">
                <a:solidFill>
                  <a:srgbClr val="404040"/>
                </a:solidFill>
                <a:latin typeface="Times New Roman" panose="02020603050405020304" pitchFamily="18" charset="0"/>
                <a:cs typeface="Times New Roman" panose="02020603050405020304" pitchFamily="18" charset="0"/>
              </a:rPr>
              <a:t>, </a:t>
            </a:r>
            <a:r>
              <a:rPr lang="zh-CN" altLang="en-US" sz="2400" dirty="0">
                <a:solidFill>
                  <a:srgbClr val="404040"/>
                </a:solidFill>
                <a:latin typeface="Times New Roman" panose="02020603050405020304" pitchFamily="18" charset="0"/>
                <a:cs typeface="Times New Roman" panose="02020603050405020304" pitchFamily="18" charset="0"/>
              </a:rPr>
              <a:t>则有：</a:t>
            </a:r>
            <a:endParaRPr lang="zh-CN" altLang="en-US" sz="24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E6905287-2006-4F01-A5C6-F80B57ECA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2253" y="2221651"/>
            <a:ext cx="5778797" cy="1739989"/>
          </a:xfrm>
          <a:prstGeom prst="rect">
            <a:avLst/>
          </a:prstGeom>
        </p:spPr>
      </p:pic>
      <p:sp>
        <p:nvSpPr>
          <p:cNvPr id="7" name="矩形 6">
            <a:extLst>
              <a:ext uri="{FF2B5EF4-FFF2-40B4-BE49-F238E27FC236}">
                <a16:creationId xmlns:a16="http://schemas.microsoft.com/office/drawing/2014/main" id="{0CCC64C6-DE55-48CC-B889-7C186C776753}"/>
              </a:ext>
            </a:extLst>
          </p:cNvPr>
          <p:cNvSpPr/>
          <p:nvPr/>
        </p:nvSpPr>
        <p:spPr>
          <a:xfrm>
            <a:off x="794874" y="4023786"/>
            <a:ext cx="3446777" cy="461665"/>
          </a:xfrm>
          <a:prstGeom prst="rect">
            <a:avLst/>
          </a:prstGeom>
        </p:spPr>
        <p:txBody>
          <a:bodyPr wrap="none">
            <a:spAutoFit/>
          </a:bodyPr>
          <a:lstStyle/>
          <a:p>
            <a:r>
              <a:rPr lang="zh-CN" altLang="pt-BR" sz="2400" dirty="0">
                <a:solidFill>
                  <a:srgbClr val="404040"/>
                </a:solidFill>
                <a:latin typeface="-apple-system"/>
              </a:rPr>
              <a:t>令</a:t>
            </a:r>
            <a:r>
              <a:rPr lang="pt-BR" altLang="zh-CN" sz="2400" b="1" dirty="0">
                <a:solidFill>
                  <a:srgbClr val="404040"/>
                </a:solidFill>
                <a:latin typeface="-apple-system"/>
              </a:rPr>
              <a:t>H=[h</a:t>
            </a:r>
            <a:r>
              <a:rPr lang="pt-BR" altLang="zh-CN" sz="2400" b="1" baseline="-25000" dirty="0">
                <a:solidFill>
                  <a:srgbClr val="404040"/>
                </a:solidFill>
                <a:latin typeface="-apple-system"/>
              </a:rPr>
              <a:t>1</a:t>
            </a:r>
            <a:r>
              <a:rPr lang="pt-BR" altLang="zh-CN" sz="2400" b="1" dirty="0">
                <a:solidFill>
                  <a:srgbClr val="404040"/>
                </a:solidFill>
                <a:latin typeface="-apple-system"/>
              </a:rPr>
              <a:t> h</a:t>
            </a:r>
            <a:r>
              <a:rPr lang="pt-BR" altLang="zh-CN" sz="2400" b="1" baseline="-25000" dirty="0">
                <a:solidFill>
                  <a:srgbClr val="404040"/>
                </a:solidFill>
                <a:latin typeface="-apple-system"/>
              </a:rPr>
              <a:t>2</a:t>
            </a:r>
            <a:r>
              <a:rPr lang="pt-BR" altLang="zh-CN" sz="2400" b="1" dirty="0">
                <a:solidFill>
                  <a:srgbClr val="404040"/>
                </a:solidFill>
                <a:latin typeface="-apple-system"/>
              </a:rPr>
              <a:t> h</a:t>
            </a:r>
            <a:r>
              <a:rPr lang="pt-BR" altLang="zh-CN" sz="2400" b="1" baseline="-25000" dirty="0">
                <a:solidFill>
                  <a:srgbClr val="404040"/>
                </a:solidFill>
                <a:latin typeface="-apple-system"/>
              </a:rPr>
              <a:t>3</a:t>
            </a:r>
            <a:r>
              <a:rPr lang="pt-BR" altLang="zh-CN" sz="2400" b="1" dirty="0">
                <a:solidFill>
                  <a:srgbClr val="404040"/>
                </a:solidFill>
                <a:latin typeface="-apple-system"/>
              </a:rPr>
              <a:t>]=λA[r</a:t>
            </a:r>
            <a:r>
              <a:rPr lang="pt-BR" altLang="zh-CN" sz="2400" b="1" baseline="-25000" dirty="0">
                <a:solidFill>
                  <a:srgbClr val="404040"/>
                </a:solidFill>
                <a:latin typeface="-apple-system"/>
              </a:rPr>
              <a:t>1</a:t>
            </a:r>
            <a:r>
              <a:rPr lang="pt-BR" altLang="zh-CN" sz="2400" b="1" dirty="0">
                <a:solidFill>
                  <a:srgbClr val="404040"/>
                </a:solidFill>
                <a:latin typeface="-apple-system"/>
              </a:rPr>
              <a:t> r</a:t>
            </a:r>
            <a:r>
              <a:rPr lang="pt-BR" altLang="zh-CN" sz="2400" b="1" baseline="-25000" dirty="0">
                <a:solidFill>
                  <a:srgbClr val="404040"/>
                </a:solidFill>
                <a:latin typeface="-apple-system"/>
              </a:rPr>
              <a:t>2</a:t>
            </a:r>
            <a:r>
              <a:rPr lang="pt-BR" altLang="zh-CN" sz="2400" b="1" dirty="0">
                <a:solidFill>
                  <a:srgbClr val="404040"/>
                </a:solidFill>
                <a:latin typeface="-apple-system"/>
              </a:rPr>
              <a:t> t]</a:t>
            </a:r>
            <a:endParaRPr lang="zh-CN" altLang="en-US" sz="2400" dirty="0"/>
          </a:p>
        </p:txBody>
      </p:sp>
      <p:pic>
        <p:nvPicPr>
          <p:cNvPr id="15" name="图片 14">
            <a:extLst>
              <a:ext uri="{FF2B5EF4-FFF2-40B4-BE49-F238E27FC236}">
                <a16:creationId xmlns:a16="http://schemas.microsoft.com/office/drawing/2014/main" id="{65794CCB-6FB7-4D6D-A271-B0552BEF5240}"/>
              </a:ext>
            </a:extLst>
          </p:cNvPr>
          <p:cNvPicPr>
            <a:picLocks noChangeAspect="1"/>
          </p:cNvPicPr>
          <p:nvPr/>
        </p:nvPicPr>
        <p:blipFill>
          <a:blip r:embed="rId5"/>
          <a:stretch>
            <a:fillRect/>
          </a:stretch>
        </p:blipFill>
        <p:spPr>
          <a:xfrm>
            <a:off x="899065" y="4593324"/>
            <a:ext cx="2691196" cy="597023"/>
          </a:xfrm>
          <a:prstGeom prst="rect">
            <a:avLst/>
          </a:prstGeom>
        </p:spPr>
      </p:pic>
      <p:sp>
        <p:nvSpPr>
          <p:cNvPr id="8" name="箭头: 右 7">
            <a:extLst>
              <a:ext uri="{FF2B5EF4-FFF2-40B4-BE49-F238E27FC236}">
                <a16:creationId xmlns:a16="http://schemas.microsoft.com/office/drawing/2014/main" id="{7D10E725-EDD7-42E9-B839-7719F9838447}"/>
              </a:ext>
            </a:extLst>
          </p:cNvPr>
          <p:cNvSpPr/>
          <p:nvPr/>
        </p:nvSpPr>
        <p:spPr bwMode="auto">
          <a:xfrm>
            <a:off x="4018433" y="4649519"/>
            <a:ext cx="978408" cy="484632"/>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graphicFrame>
        <p:nvGraphicFramePr>
          <p:cNvPr id="9" name="对象 8">
            <a:extLst>
              <a:ext uri="{FF2B5EF4-FFF2-40B4-BE49-F238E27FC236}">
                <a16:creationId xmlns:a16="http://schemas.microsoft.com/office/drawing/2014/main" id="{5A185469-B0B2-40B7-86F7-1EBAE84873A3}"/>
              </a:ext>
            </a:extLst>
          </p:cNvPr>
          <p:cNvGraphicFramePr>
            <a:graphicFrameLocks noChangeAspect="1"/>
          </p:cNvGraphicFramePr>
          <p:nvPr>
            <p:extLst>
              <p:ext uri="{D42A27DB-BD31-4B8C-83A1-F6EECF244321}">
                <p14:modId xmlns:p14="http://schemas.microsoft.com/office/powerpoint/2010/main" val="1334012752"/>
              </p:ext>
            </p:extLst>
          </p:nvPr>
        </p:nvGraphicFramePr>
        <p:xfrm>
          <a:off x="5266634" y="4614248"/>
          <a:ext cx="1864416" cy="538609"/>
        </p:xfrm>
        <a:graphic>
          <a:graphicData uri="http://schemas.openxmlformats.org/presentationml/2006/ole">
            <mc:AlternateContent xmlns:mc="http://schemas.openxmlformats.org/markup-compatibility/2006">
              <mc:Choice xmlns:v="urn:schemas-microsoft-com:vml" Requires="v">
                <p:oleObj spid="_x0000_s62475" name="Equation" r:id="rId6" imgW="571320" imgH="164880" progId="Equation.DSMT4">
                  <p:embed/>
                </p:oleObj>
              </mc:Choice>
              <mc:Fallback>
                <p:oleObj name="Equation" r:id="rId6" imgW="571320" imgH="164880" progId="Equation.DSMT4">
                  <p:embed/>
                  <p:pic>
                    <p:nvPicPr>
                      <p:cNvPr id="0" name=""/>
                      <p:cNvPicPr/>
                      <p:nvPr/>
                    </p:nvPicPr>
                    <p:blipFill>
                      <a:blip r:embed="rId7"/>
                      <a:stretch>
                        <a:fillRect/>
                      </a:stretch>
                    </p:blipFill>
                    <p:spPr>
                      <a:xfrm>
                        <a:off x="5266634" y="4614248"/>
                        <a:ext cx="1864416" cy="538609"/>
                      </a:xfrm>
                      <a:prstGeom prst="rect">
                        <a:avLst/>
                      </a:prstGeom>
                    </p:spPr>
                  </p:pic>
                </p:oleObj>
              </mc:Fallback>
            </mc:AlternateContent>
          </a:graphicData>
        </a:graphic>
      </p:graphicFrame>
      <p:sp>
        <p:nvSpPr>
          <p:cNvPr id="10" name="矩形 9">
            <a:extLst>
              <a:ext uri="{FF2B5EF4-FFF2-40B4-BE49-F238E27FC236}">
                <a16:creationId xmlns:a16="http://schemas.microsoft.com/office/drawing/2014/main" id="{08C99ED4-C1C8-414C-9FE5-D8E3452D8ECE}"/>
              </a:ext>
            </a:extLst>
          </p:cNvPr>
          <p:cNvSpPr/>
          <p:nvPr/>
        </p:nvSpPr>
        <p:spPr>
          <a:xfrm>
            <a:off x="545976" y="5316925"/>
            <a:ext cx="7923321" cy="1200329"/>
          </a:xfrm>
          <a:prstGeom prst="rect">
            <a:avLst/>
          </a:prstGeom>
        </p:spPr>
        <p:txBody>
          <a:bodyPr wrap="square">
            <a:spAutoFit/>
          </a:bodyPr>
          <a:lstStyle/>
          <a:p>
            <a:r>
              <a:rPr lang="en-US" altLang="zh-CN" sz="2400" b="1" dirty="0">
                <a:solidFill>
                  <a:srgbClr val="404040"/>
                </a:solidFill>
                <a:latin typeface="-apple-system"/>
              </a:rPr>
              <a:t>H</a:t>
            </a:r>
            <a:r>
              <a:rPr lang="zh-CN" altLang="en-US" sz="2400" dirty="0">
                <a:solidFill>
                  <a:srgbClr val="404040"/>
                </a:solidFill>
                <a:latin typeface="-apple-system"/>
              </a:rPr>
              <a:t>是一个齐次矩阵，所以有</a:t>
            </a:r>
            <a:r>
              <a:rPr lang="en-US" altLang="zh-CN" sz="2400" dirty="0">
                <a:solidFill>
                  <a:srgbClr val="404040"/>
                </a:solidFill>
                <a:latin typeface="-apple-system"/>
              </a:rPr>
              <a:t>8</a:t>
            </a:r>
            <a:r>
              <a:rPr lang="zh-CN" altLang="en-US" sz="2400" dirty="0">
                <a:solidFill>
                  <a:srgbClr val="404040"/>
                </a:solidFill>
                <a:latin typeface="-apple-system"/>
              </a:rPr>
              <a:t>个未知数，至少需要</a:t>
            </a:r>
            <a:r>
              <a:rPr lang="en-US" altLang="zh-CN" sz="2400" dirty="0">
                <a:solidFill>
                  <a:srgbClr val="404040"/>
                </a:solidFill>
                <a:latin typeface="-apple-system"/>
              </a:rPr>
              <a:t>8</a:t>
            </a:r>
            <a:r>
              <a:rPr lang="zh-CN" altLang="en-US" sz="2400" dirty="0">
                <a:solidFill>
                  <a:srgbClr val="404040"/>
                </a:solidFill>
                <a:latin typeface="-apple-system"/>
              </a:rPr>
              <a:t>个方程，每对对应点能提供两个方程，所以至少需要四个对应点，就可以算出世界平面到图像平面的单应性矩阵</a:t>
            </a:r>
            <a:r>
              <a:rPr lang="en-US" altLang="zh-CN" sz="2400" b="1" dirty="0">
                <a:solidFill>
                  <a:srgbClr val="404040"/>
                </a:solidFill>
                <a:latin typeface="-apple-system"/>
              </a:rPr>
              <a:t>H</a:t>
            </a:r>
            <a:endParaRPr lang="zh-CN" altLang="en-US" sz="2400" dirty="0"/>
          </a:p>
        </p:txBody>
      </p:sp>
    </p:spTree>
    <p:extLst>
      <p:ext uri="{BB962C8B-B14F-4D97-AF65-F5344CB8AC3E}">
        <p14:creationId xmlns:p14="http://schemas.microsoft.com/office/powerpoint/2010/main" val="115946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17</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张氏标定法简介</a:t>
            </a:r>
          </a:p>
        </p:txBody>
      </p:sp>
      <p:sp>
        <p:nvSpPr>
          <p:cNvPr id="4" name="矩形 3">
            <a:extLst>
              <a:ext uri="{FF2B5EF4-FFF2-40B4-BE49-F238E27FC236}">
                <a16:creationId xmlns:a16="http://schemas.microsoft.com/office/drawing/2014/main" id="{77BABA8C-1C8D-4593-AFD4-70A8F2BD00ED}"/>
              </a:ext>
            </a:extLst>
          </p:cNvPr>
          <p:cNvSpPr/>
          <p:nvPr/>
        </p:nvSpPr>
        <p:spPr>
          <a:xfrm>
            <a:off x="392113" y="1300124"/>
            <a:ext cx="6032421" cy="461665"/>
          </a:xfrm>
          <a:prstGeom prst="rect">
            <a:avLst/>
          </a:prstGeom>
        </p:spPr>
        <p:txBody>
          <a:bodyPr wrap="none">
            <a:spAutoFit/>
          </a:bodyPr>
          <a:lstStyle/>
          <a:p>
            <a:r>
              <a:rPr lang="zh-CN" altLang="en-US" sz="2400" dirty="0">
                <a:solidFill>
                  <a:srgbClr val="000000"/>
                </a:solidFill>
                <a:latin typeface="Verdana" panose="020B0604030504040204" pitchFamily="34" charset="0"/>
              </a:rPr>
              <a:t>通过平面间的单应，可以得到如下的等式：</a:t>
            </a:r>
            <a:endParaRPr lang="zh-CN" altLang="en-US" sz="2400" dirty="0"/>
          </a:p>
        </p:txBody>
      </p:sp>
      <p:sp>
        <p:nvSpPr>
          <p:cNvPr id="6" name="矩形 5">
            <a:extLst>
              <a:ext uri="{FF2B5EF4-FFF2-40B4-BE49-F238E27FC236}">
                <a16:creationId xmlns:a16="http://schemas.microsoft.com/office/drawing/2014/main" id="{A0C4BA88-6A72-4EB7-9FD0-3E9B0A143911}"/>
              </a:ext>
            </a:extLst>
          </p:cNvPr>
          <p:cNvSpPr/>
          <p:nvPr/>
        </p:nvSpPr>
        <p:spPr>
          <a:xfrm>
            <a:off x="1397501" y="1789422"/>
            <a:ext cx="3457852" cy="461665"/>
          </a:xfrm>
          <a:prstGeom prst="rect">
            <a:avLst/>
          </a:prstGeom>
        </p:spPr>
        <p:txBody>
          <a:bodyPr wrap="square">
            <a:spAutoFit/>
          </a:bodyPr>
          <a:lstStyle/>
          <a:p>
            <a:r>
              <a:rPr lang="en-US" altLang="zh-CN" sz="2400" b="1" dirty="0">
                <a:solidFill>
                  <a:srgbClr val="000000"/>
                </a:solidFill>
                <a:latin typeface="Times New Roman" panose="02020603050405020304" pitchFamily="18" charset="0"/>
                <a:cs typeface="Times New Roman" panose="02020603050405020304" pitchFamily="18" charset="0"/>
              </a:rPr>
              <a:t>H</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1</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2</a:t>
            </a:r>
            <a:r>
              <a:rPr lang="en-US" altLang="zh-CN" sz="2400" dirty="0">
                <a:solidFill>
                  <a:srgbClr val="000000"/>
                </a:solidFill>
                <a:latin typeface="Times New Roman" panose="02020603050405020304" pitchFamily="18" charset="0"/>
                <a:cs typeface="Times New Roman" panose="02020603050405020304" pitchFamily="18" charset="0"/>
              </a:rPr>
              <a:t> </a:t>
            </a:r>
            <a:r>
              <a:rPr lang="en-US" altLang="zh-CN" sz="2400" i="1" dirty="0">
                <a:solidFill>
                  <a:srgbClr val="000000"/>
                </a:solidFill>
                <a:latin typeface="Times New Roman" panose="02020603050405020304" pitchFamily="18" charset="0"/>
                <a:cs typeface="Times New Roman" panose="02020603050405020304" pitchFamily="18" charset="0"/>
              </a:rPr>
              <a:t>h</a:t>
            </a:r>
            <a:r>
              <a:rPr lang="en-US" altLang="zh-CN" sz="2400" baseline="-25000" dirty="0">
                <a:solidFill>
                  <a:srgbClr val="000000"/>
                </a:solidFill>
                <a:latin typeface="Times New Roman" panose="02020603050405020304" pitchFamily="18" charset="0"/>
                <a:cs typeface="Times New Roman" panose="02020603050405020304" pitchFamily="18" charset="0"/>
              </a:rPr>
              <a:t>3</a:t>
            </a:r>
            <a:r>
              <a:rPr lang="en-US" altLang="zh-CN" sz="2400" dirty="0">
                <a:solidFill>
                  <a:srgbClr val="000000"/>
                </a:solidFill>
                <a:latin typeface="Times New Roman" panose="02020603050405020304" pitchFamily="18" charset="0"/>
                <a:cs typeface="Times New Roman" panose="02020603050405020304" pitchFamily="18" charset="0"/>
              </a:rPr>
              <a:t>]=</a:t>
            </a:r>
            <a:r>
              <a:rPr lang="el-GR" altLang="zh-CN" sz="2400" i="1" dirty="0">
                <a:solidFill>
                  <a:srgbClr val="000000"/>
                </a:solidFill>
                <a:latin typeface="Times New Roman" panose="02020603050405020304" pitchFamily="18" charset="0"/>
                <a:cs typeface="Times New Roman" panose="02020603050405020304" pitchFamily="18" charset="0"/>
              </a:rPr>
              <a:t>λ</a:t>
            </a:r>
            <a:r>
              <a:rPr lang="en-US" altLang="zh-CN" sz="2400" b="1" dirty="0">
                <a:solidFill>
                  <a:srgbClr val="000000"/>
                </a:solidFill>
                <a:latin typeface="Times New Roman" panose="02020603050405020304" pitchFamily="18" charset="0"/>
                <a:cs typeface="Times New Roman" panose="02020603050405020304" pitchFamily="18" charset="0"/>
              </a:rPr>
              <a:t>K</a:t>
            </a:r>
            <a:r>
              <a:rPr lang="en-US" altLang="zh-CN" sz="2400" dirty="0">
                <a:solidFill>
                  <a:srgbClr val="000000"/>
                </a:solidFill>
                <a:latin typeface="Times New Roman" panose="02020603050405020304" pitchFamily="18" charset="0"/>
                <a:cs typeface="Times New Roman" panose="02020603050405020304" pitchFamily="18" charset="0"/>
              </a:rPr>
              <a:t>[</a:t>
            </a:r>
            <a:r>
              <a:rPr lang="en-US" altLang="zh-CN" sz="2400" i="1" dirty="0">
                <a:solidFill>
                  <a:srgbClr val="000000"/>
                </a:solidFill>
                <a:latin typeface="Times New Roman" panose="02020603050405020304" pitchFamily="18" charset="0"/>
                <a:cs typeface="Times New Roman" panose="02020603050405020304" pitchFamily="18" charset="0"/>
              </a:rPr>
              <a:t>r</a:t>
            </a:r>
            <a:r>
              <a:rPr lang="en-US" altLang="zh-CN" sz="2400" baseline="-25000" dirty="0">
                <a:solidFill>
                  <a:srgbClr val="000000"/>
                </a:solidFill>
                <a:latin typeface="Times New Roman" panose="02020603050405020304" pitchFamily="18" charset="0"/>
                <a:cs typeface="Times New Roman" panose="02020603050405020304" pitchFamily="18" charset="0"/>
              </a:rPr>
              <a:t>1 </a:t>
            </a:r>
            <a:r>
              <a:rPr lang="en-US" altLang="zh-CN" sz="2400" i="1" dirty="0">
                <a:solidFill>
                  <a:srgbClr val="000000"/>
                </a:solidFill>
                <a:latin typeface="Times New Roman" panose="02020603050405020304" pitchFamily="18" charset="0"/>
                <a:cs typeface="Times New Roman" panose="02020603050405020304" pitchFamily="18" charset="0"/>
              </a:rPr>
              <a:t>r</a:t>
            </a:r>
            <a:r>
              <a:rPr lang="en-US" altLang="zh-CN" sz="2400" baseline="-25000" dirty="0">
                <a:solidFill>
                  <a:srgbClr val="000000"/>
                </a:solidFill>
                <a:latin typeface="Times New Roman" panose="02020603050405020304" pitchFamily="18" charset="0"/>
                <a:cs typeface="Times New Roman" panose="02020603050405020304" pitchFamily="18" charset="0"/>
              </a:rPr>
              <a:t>2 </a:t>
            </a:r>
            <a:r>
              <a:rPr lang="en-US" altLang="zh-CN" sz="2400" i="1" dirty="0">
                <a:solidFill>
                  <a:srgbClr val="000000"/>
                </a:solidFill>
                <a:latin typeface="Times New Roman" panose="02020603050405020304" pitchFamily="18" charset="0"/>
                <a:cs typeface="Times New Roman" panose="02020603050405020304" pitchFamily="18" charset="0"/>
              </a:rPr>
              <a:t>t</a:t>
            </a:r>
            <a:r>
              <a:rPr lang="en-US" altLang="zh-CN" sz="2400" dirty="0">
                <a:solidFill>
                  <a:srgbClr val="000000"/>
                </a:solidFill>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BE5C985A-0A54-4077-800A-FFEDAFA79BDD}"/>
              </a:ext>
            </a:extLst>
          </p:cNvPr>
          <p:cNvSpPr>
            <a:spLocks noChangeArrowheads="1"/>
          </p:cNvSpPr>
          <p:nvPr/>
        </p:nvSpPr>
        <p:spPr bwMode="auto">
          <a:xfrm>
            <a:off x="345496" y="2491283"/>
            <a:ext cx="85403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Verdana" panose="020B0604030504040204" pitchFamily="34" charset="0"/>
              </a:rPr>
              <a:t>将旋转矩阵</a:t>
            </a:r>
            <a:r>
              <a:rPr kumimoji="0" lang="zh-CN" altLang="zh-CN" sz="2400" b="1" i="0" u="none" strike="noStrike" cap="none" normalizeH="0" baseline="0" dirty="0">
                <a:ln>
                  <a:noFill/>
                </a:ln>
                <a:solidFill>
                  <a:srgbClr val="000000"/>
                </a:solidFill>
                <a:effectLst/>
                <a:latin typeface="Verdana" panose="020B0604030504040204" pitchFamily="34" charset="0"/>
              </a:rPr>
              <a:t>R</a:t>
            </a:r>
            <a:r>
              <a:rPr kumimoji="0" lang="zh-CN" altLang="zh-CN" sz="2400" b="0" i="0" u="none" strike="noStrike" cap="none" normalizeH="0" baseline="0" dirty="0">
                <a:ln>
                  <a:noFill/>
                </a:ln>
                <a:solidFill>
                  <a:srgbClr val="000000"/>
                </a:solidFill>
                <a:effectLst/>
                <a:latin typeface="Verdana" panose="020B0604030504040204" pitchFamily="34" charset="0"/>
              </a:rPr>
              <a:t>的各个列向量和平移向量</a:t>
            </a:r>
            <a:r>
              <a:rPr kumimoji="0" lang="zh-CN" altLang="zh-CN" sz="2400" b="1" i="0" u="none" strike="noStrike" cap="none" normalizeH="0" baseline="0" dirty="0">
                <a:ln>
                  <a:noFill/>
                </a:ln>
                <a:solidFill>
                  <a:srgbClr val="000000"/>
                </a:solidFill>
                <a:effectLst/>
                <a:latin typeface="Verdana" panose="020B0604030504040204" pitchFamily="34" charset="0"/>
                <a:ea typeface="MathJax_Math-italic"/>
              </a:rPr>
              <a:t>t</a:t>
            </a:r>
            <a:r>
              <a:rPr kumimoji="0" lang="zh-CN" altLang="zh-CN" sz="2400" b="0" i="0" u="none" strike="noStrike" cap="none" normalizeH="0" baseline="0" dirty="0">
                <a:ln>
                  <a:noFill/>
                </a:ln>
                <a:solidFill>
                  <a:srgbClr val="000000"/>
                </a:solidFill>
                <a:effectLst/>
                <a:latin typeface="Verdana" panose="020B0604030504040204" pitchFamily="34" charset="0"/>
              </a:rPr>
              <a:t>使用</a:t>
            </a:r>
            <a:r>
              <a:rPr kumimoji="0" lang="zh-CN" altLang="zh-CN" sz="2400" b="1" i="0" u="none" strike="noStrike" cap="none" normalizeH="0" baseline="0" dirty="0">
                <a:ln>
                  <a:noFill/>
                </a:ln>
                <a:solidFill>
                  <a:srgbClr val="000000"/>
                </a:solidFill>
                <a:effectLst/>
                <a:latin typeface="Verdana" panose="020B0604030504040204" pitchFamily="34" charset="0"/>
                <a:ea typeface="MathJax_Math-italic"/>
              </a:rPr>
              <a:t>H</a:t>
            </a:r>
            <a:r>
              <a:rPr kumimoji="0" lang="zh-CN" altLang="zh-CN" sz="2400" b="0" i="0" u="none" strike="noStrike" cap="none" normalizeH="0" baseline="0" dirty="0">
                <a:ln>
                  <a:noFill/>
                </a:ln>
                <a:solidFill>
                  <a:srgbClr val="000000"/>
                </a:solidFill>
                <a:effectLst/>
                <a:latin typeface="Verdana" panose="020B0604030504040204" pitchFamily="34" charset="0"/>
              </a:rPr>
              <a:t>的列向量表示</a:t>
            </a:r>
            <a:r>
              <a:rPr kumimoji="0" lang="en-US" altLang="zh-CN" sz="2400" b="0" i="0" u="none" strike="noStrike" cap="none" normalizeH="0" baseline="0" dirty="0">
                <a:ln>
                  <a:noFill/>
                </a:ln>
                <a:solidFill>
                  <a:srgbClr val="000000"/>
                </a:solidFill>
                <a:effectLst/>
                <a:latin typeface="Verdana" panose="020B0604030504040204" pitchFamily="34" charset="0"/>
              </a:rPr>
              <a:t>:</a:t>
            </a:r>
            <a:r>
              <a:rPr kumimoji="0" lang="zh-CN" altLang="zh-CN" sz="2400" b="0" i="0" u="none" strike="noStrike" cap="none" normalizeH="0" baseline="0" dirty="0">
                <a:ln>
                  <a:noFill/>
                </a:ln>
                <a:solidFill>
                  <a:schemeClr val="tx1"/>
                </a:solidFill>
                <a:effectLst/>
              </a:rPr>
              <a:t> </a:t>
            </a:r>
          </a:p>
        </p:txBody>
      </p:sp>
      <p:pic>
        <p:nvPicPr>
          <p:cNvPr id="12" name="图片 11">
            <a:extLst>
              <a:ext uri="{FF2B5EF4-FFF2-40B4-BE49-F238E27FC236}">
                <a16:creationId xmlns:a16="http://schemas.microsoft.com/office/drawing/2014/main" id="{F8A4304C-7B90-4EFD-9A76-5A3E19855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421" y="3105360"/>
            <a:ext cx="1999808" cy="1301762"/>
          </a:xfrm>
          <a:prstGeom prst="rect">
            <a:avLst/>
          </a:prstGeom>
        </p:spPr>
      </p:pic>
      <p:sp>
        <p:nvSpPr>
          <p:cNvPr id="13" name="Rectangle 2">
            <a:extLst>
              <a:ext uri="{FF2B5EF4-FFF2-40B4-BE49-F238E27FC236}">
                <a16:creationId xmlns:a16="http://schemas.microsoft.com/office/drawing/2014/main" id="{211189A7-4EC4-4D6F-AEB8-4594674E54D1}"/>
              </a:ext>
            </a:extLst>
          </p:cNvPr>
          <p:cNvSpPr>
            <a:spLocks noChangeArrowheads="1"/>
          </p:cNvSpPr>
          <p:nvPr/>
        </p:nvSpPr>
        <p:spPr bwMode="auto">
          <a:xfrm rot="10800000" flipV="1">
            <a:off x="392113" y="4559534"/>
            <a:ext cx="814820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r>
              <a:rPr kumimoji="0" lang="zh-CN" altLang="zh-CN" sz="2400" b="0" i="0" u="none" strike="noStrike" cap="none" normalizeH="0" baseline="0" dirty="0">
                <a:ln>
                  <a:noFill/>
                </a:ln>
                <a:solidFill>
                  <a:schemeClr val="tx1"/>
                </a:solidFill>
                <a:effectLst/>
              </a:rPr>
              <a:t>又由于</a:t>
            </a:r>
            <a:r>
              <a:rPr lang="zh-CN" altLang="zh-CN" sz="2400" b="1" dirty="0">
                <a:solidFill>
                  <a:srgbClr val="000000"/>
                </a:solidFill>
                <a:latin typeface="Verdana" panose="020B0604030504040204" pitchFamily="34" charset="0"/>
              </a:rPr>
              <a:t> R</a:t>
            </a:r>
            <a:r>
              <a:rPr kumimoji="0" lang="zh-CN" altLang="zh-CN" sz="2400" b="0" i="0" u="none" strike="noStrike" cap="none" normalizeH="0" baseline="0" dirty="0">
                <a:ln>
                  <a:noFill/>
                </a:ln>
                <a:solidFill>
                  <a:schemeClr val="tx1"/>
                </a:solidFill>
                <a:effectLst/>
              </a:rPr>
              <a:t>是</a:t>
            </a:r>
            <a:r>
              <a:rPr kumimoji="0" lang="zh-CN" altLang="zh-CN" sz="2400" b="1" i="0" u="none" strike="noStrike" cap="none" normalizeH="0" baseline="0" dirty="0">
                <a:ln>
                  <a:noFill/>
                </a:ln>
                <a:solidFill>
                  <a:schemeClr val="tx1"/>
                </a:solidFill>
                <a:effectLst/>
              </a:rPr>
              <a:t>正交矩阵</a:t>
            </a:r>
            <a:r>
              <a:rPr kumimoji="0" lang="zh-CN" altLang="zh-CN" sz="2400" b="0" i="0" u="none" strike="noStrike" cap="none" normalizeH="0" baseline="0" dirty="0">
                <a:ln>
                  <a:noFill/>
                </a:ln>
                <a:solidFill>
                  <a:schemeClr val="tx1"/>
                </a:solidFill>
                <a:effectLst/>
              </a:rPr>
              <a:t>，也就是其任意两个列向量的内积为0，列向量的模为1。故有：</a:t>
            </a:r>
          </a:p>
        </p:txBody>
      </p:sp>
      <p:pic>
        <p:nvPicPr>
          <p:cNvPr id="16" name="图片 15">
            <a:extLst>
              <a:ext uri="{FF2B5EF4-FFF2-40B4-BE49-F238E27FC236}">
                <a16:creationId xmlns:a16="http://schemas.microsoft.com/office/drawing/2014/main" id="{4ACAD605-D926-4430-BFE5-B1486E4E57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3421" y="5425231"/>
            <a:ext cx="2555566" cy="1153121"/>
          </a:xfrm>
          <a:prstGeom prst="rect">
            <a:avLst/>
          </a:prstGeom>
        </p:spPr>
      </p:pic>
    </p:spTree>
    <p:extLst>
      <p:ext uri="{BB962C8B-B14F-4D97-AF65-F5344CB8AC3E}">
        <p14:creationId xmlns:p14="http://schemas.microsoft.com/office/powerpoint/2010/main" val="2212462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18</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张氏标定法简介</a:t>
            </a:r>
          </a:p>
        </p:txBody>
      </p:sp>
      <p:sp>
        <p:nvSpPr>
          <p:cNvPr id="3" name="矩形 2">
            <a:extLst>
              <a:ext uri="{FF2B5EF4-FFF2-40B4-BE49-F238E27FC236}">
                <a16:creationId xmlns:a16="http://schemas.microsoft.com/office/drawing/2014/main" id="{CFCD7FF6-EC87-4A9E-8F30-97AF603EBF53}"/>
              </a:ext>
            </a:extLst>
          </p:cNvPr>
          <p:cNvSpPr/>
          <p:nvPr/>
        </p:nvSpPr>
        <p:spPr>
          <a:xfrm>
            <a:off x="501588" y="1221626"/>
            <a:ext cx="7896687" cy="830997"/>
          </a:xfrm>
          <a:prstGeom prst="rect">
            <a:avLst/>
          </a:prstGeom>
        </p:spPr>
        <p:txBody>
          <a:bodyPr wrap="square">
            <a:spAutoFit/>
          </a:bodyPr>
          <a:lstStyle/>
          <a:p>
            <a:r>
              <a:rPr lang="zh-CN" altLang="en-US" sz="2400" dirty="0">
                <a:solidFill>
                  <a:srgbClr val="000000"/>
                </a:solidFill>
                <a:latin typeface="Verdana" panose="020B0604030504040204" pitchFamily="34" charset="0"/>
              </a:rPr>
              <a:t>则对于一幅棋盘标定版的图像（一个单应矩阵）可以获得两个对内参数的约束等式：</a:t>
            </a:r>
            <a:endParaRPr lang="zh-CN" altLang="en-US" sz="2400" dirty="0"/>
          </a:p>
        </p:txBody>
      </p:sp>
      <p:pic>
        <p:nvPicPr>
          <p:cNvPr id="7" name="图片 6">
            <a:extLst>
              <a:ext uri="{FF2B5EF4-FFF2-40B4-BE49-F238E27FC236}">
                <a16:creationId xmlns:a16="http://schemas.microsoft.com/office/drawing/2014/main" id="{9FC176F7-0959-4DA1-8B6C-EA9F09244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1371" y="2324925"/>
            <a:ext cx="5909863" cy="1205656"/>
          </a:xfrm>
          <a:prstGeom prst="rect">
            <a:avLst/>
          </a:prstGeom>
        </p:spPr>
      </p:pic>
      <p:sp>
        <p:nvSpPr>
          <p:cNvPr id="8" name="矩形 7">
            <a:extLst>
              <a:ext uri="{FF2B5EF4-FFF2-40B4-BE49-F238E27FC236}">
                <a16:creationId xmlns:a16="http://schemas.microsoft.com/office/drawing/2014/main" id="{93932D9A-FCCF-4E42-8E47-2FBC9182E13F}"/>
              </a:ext>
            </a:extLst>
          </p:cNvPr>
          <p:cNvSpPr/>
          <p:nvPr/>
        </p:nvSpPr>
        <p:spPr>
          <a:xfrm>
            <a:off x="501588" y="3733004"/>
            <a:ext cx="7764925" cy="830997"/>
          </a:xfrm>
          <a:prstGeom prst="rect">
            <a:avLst/>
          </a:prstGeom>
        </p:spPr>
        <p:txBody>
          <a:bodyPr wrap="square">
            <a:spAutoFit/>
          </a:bodyPr>
          <a:lstStyle/>
          <a:p>
            <a:r>
              <a:rPr lang="zh-CN" altLang="en-US" sz="2400" dirty="0">
                <a:solidFill>
                  <a:srgbClr val="000000"/>
                </a:solidFill>
                <a:latin typeface="Verdana" panose="020B0604030504040204" pitchFamily="34" charset="0"/>
              </a:rPr>
              <a:t>通过一幅标定板的图像可以的得到关于内参数的两个等式，令</a:t>
            </a:r>
            <a:r>
              <a:rPr lang="en-US" altLang="zh-CN" sz="2400" dirty="0">
                <a:solidFill>
                  <a:srgbClr val="000000"/>
                </a:solidFill>
                <a:latin typeface="Verdana" panose="020B0604030504040204" pitchFamily="34" charset="0"/>
              </a:rPr>
              <a:t>:</a:t>
            </a:r>
            <a:endParaRPr lang="zh-CN" altLang="en-US" sz="2400" dirty="0">
              <a:solidFill>
                <a:srgbClr val="000000"/>
              </a:solidFill>
              <a:latin typeface="Verdana" panose="020B0604030504040204" pitchFamily="34" charset="0"/>
            </a:endParaRPr>
          </a:p>
        </p:txBody>
      </p:sp>
      <p:pic>
        <p:nvPicPr>
          <p:cNvPr id="11" name="图片 10">
            <a:extLst>
              <a:ext uri="{FF2B5EF4-FFF2-40B4-BE49-F238E27FC236}">
                <a16:creationId xmlns:a16="http://schemas.microsoft.com/office/drawing/2014/main" id="{93DEA7C3-D298-41E6-99CB-706E18968E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65" y="4672794"/>
            <a:ext cx="8172870" cy="1365320"/>
          </a:xfrm>
          <a:prstGeom prst="rect">
            <a:avLst/>
          </a:prstGeom>
        </p:spPr>
      </p:pic>
    </p:spTree>
    <p:extLst>
      <p:ext uri="{BB962C8B-B14F-4D97-AF65-F5344CB8AC3E}">
        <p14:creationId xmlns:p14="http://schemas.microsoft.com/office/powerpoint/2010/main" val="705023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19</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张氏标定法简介</a:t>
            </a:r>
          </a:p>
        </p:txBody>
      </p:sp>
      <p:sp>
        <p:nvSpPr>
          <p:cNvPr id="4" name="Rectangle 1">
            <a:extLst>
              <a:ext uri="{FF2B5EF4-FFF2-40B4-BE49-F238E27FC236}">
                <a16:creationId xmlns:a16="http://schemas.microsoft.com/office/drawing/2014/main" id="{C3861577-3065-44E5-B6F2-03B8368D7B1C}"/>
              </a:ext>
            </a:extLst>
          </p:cNvPr>
          <p:cNvSpPr>
            <a:spLocks noChangeArrowheads="1"/>
          </p:cNvSpPr>
          <p:nvPr/>
        </p:nvSpPr>
        <p:spPr bwMode="auto">
          <a:xfrm>
            <a:off x="706206" y="1318319"/>
            <a:ext cx="60141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Verdana" panose="020B0604030504040204" pitchFamily="34" charset="0"/>
              </a:rPr>
              <a:t>矩阵</a:t>
            </a:r>
            <a:r>
              <a:rPr kumimoji="0" lang="zh-CN" altLang="zh-CN" sz="2400" b="1" i="0" u="none" strike="noStrike" cap="none" normalizeH="0" baseline="0" dirty="0">
                <a:ln>
                  <a:noFill/>
                </a:ln>
                <a:solidFill>
                  <a:srgbClr val="000000"/>
                </a:solidFill>
                <a:effectLst/>
                <a:latin typeface="Verdana" panose="020B0604030504040204" pitchFamily="34" charset="0"/>
                <a:ea typeface="MathJax_Math-italic"/>
              </a:rPr>
              <a:t>B</a:t>
            </a:r>
            <a:r>
              <a:rPr kumimoji="0" lang="zh-CN" altLang="zh-CN" sz="2400" b="0" i="0" u="none" strike="noStrike" cap="none" normalizeH="0" baseline="0" dirty="0">
                <a:ln>
                  <a:noFill/>
                </a:ln>
                <a:solidFill>
                  <a:srgbClr val="000000"/>
                </a:solidFill>
                <a:effectLst/>
                <a:latin typeface="Verdana" panose="020B0604030504040204" pitchFamily="34" charset="0"/>
              </a:rPr>
              <a:t>是一个对称矩阵，其未知量只有6个</a:t>
            </a:r>
            <a:r>
              <a:rPr kumimoji="0" lang="en-US" altLang="zh-CN" sz="2400" b="0" i="0" u="none" strike="noStrike" cap="none" normalizeH="0" baseline="0" dirty="0">
                <a:ln>
                  <a:noFill/>
                </a:ln>
                <a:solidFill>
                  <a:srgbClr val="000000"/>
                </a:solidFill>
                <a:effectLst/>
                <a:latin typeface="Verdana" panose="020B0604030504040204" pitchFamily="34" charset="0"/>
              </a:rPr>
              <a:t>:</a:t>
            </a:r>
            <a:r>
              <a:rPr kumimoji="0" lang="zh-CN" altLang="zh-CN" sz="2400" b="0" i="0" u="none" strike="noStrike" cap="none" normalizeH="0" baseline="0" dirty="0">
                <a:ln>
                  <a:noFill/>
                </a:ln>
                <a:solidFill>
                  <a:schemeClr val="tx1"/>
                </a:solidFill>
                <a:effectLst/>
              </a:rPr>
              <a:t> </a:t>
            </a:r>
          </a:p>
        </p:txBody>
      </p:sp>
      <p:pic>
        <p:nvPicPr>
          <p:cNvPr id="6" name="图片 5">
            <a:extLst>
              <a:ext uri="{FF2B5EF4-FFF2-40B4-BE49-F238E27FC236}">
                <a16:creationId xmlns:a16="http://schemas.microsoft.com/office/drawing/2014/main" id="{F00ACE2D-2024-4B6B-8021-B378947E5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074" y="1968106"/>
            <a:ext cx="4021231" cy="361743"/>
          </a:xfrm>
          <a:prstGeom prst="rect">
            <a:avLst/>
          </a:prstGeom>
        </p:spPr>
      </p:pic>
      <p:sp>
        <p:nvSpPr>
          <p:cNvPr id="9" name="Rectangle 2">
            <a:extLst>
              <a:ext uri="{FF2B5EF4-FFF2-40B4-BE49-F238E27FC236}">
                <a16:creationId xmlns:a16="http://schemas.microsoft.com/office/drawing/2014/main" id="{979B31C4-8C3A-4B5D-BEF6-73CADC008C6A}"/>
              </a:ext>
            </a:extLst>
          </p:cNvPr>
          <p:cNvSpPr>
            <a:spLocks noChangeArrowheads="1"/>
          </p:cNvSpPr>
          <p:nvPr/>
        </p:nvSpPr>
        <p:spPr bwMode="auto">
          <a:xfrm>
            <a:off x="706206" y="2739843"/>
            <a:ext cx="55969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令</a:t>
            </a:r>
            <a:r>
              <a:rPr kumimoji="0" lang="zh-CN" altLang="zh-CN" sz="2400" b="0" i="1"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h</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为单应矩阵</a:t>
            </a:r>
            <a:r>
              <a:rPr kumimoji="0" lang="zh-CN" altLang="zh-CN" sz="2400" b="1" i="0"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H</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的第</a:t>
            </a:r>
            <a:r>
              <a:rPr kumimoji="0" lang="zh-CN" altLang="zh-CN" sz="2400" b="0" i="1"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i</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个行向量，</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2" name="图片 11">
            <a:extLst>
              <a:ext uri="{FF2B5EF4-FFF2-40B4-BE49-F238E27FC236}">
                <a16:creationId xmlns:a16="http://schemas.microsoft.com/office/drawing/2014/main" id="{82CB34AB-99FA-49D3-8CB3-E3FA254B1A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0734" y="2707841"/>
            <a:ext cx="2432431" cy="493667"/>
          </a:xfrm>
          <a:prstGeom prst="rect">
            <a:avLst/>
          </a:prstGeom>
        </p:spPr>
      </p:pic>
      <p:pic>
        <p:nvPicPr>
          <p:cNvPr id="14" name="图片 13">
            <a:extLst>
              <a:ext uri="{FF2B5EF4-FFF2-40B4-BE49-F238E27FC236}">
                <a16:creationId xmlns:a16="http://schemas.microsoft.com/office/drawing/2014/main" id="{4995DDA8-DF0F-43DE-970D-6B3987DCA3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0034" y="3429000"/>
            <a:ext cx="3574835" cy="504874"/>
          </a:xfrm>
          <a:prstGeom prst="rect">
            <a:avLst/>
          </a:prstGeom>
        </p:spPr>
      </p:pic>
      <p:pic>
        <p:nvPicPr>
          <p:cNvPr id="16" name="图片 15">
            <a:extLst>
              <a:ext uri="{FF2B5EF4-FFF2-40B4-BE49-F238E27FC236}">
                <a16:creationId xmlns:a16="http://schemas.microsoft.com/office/drawing/2014/main" id="{7B0FB74B-4303-4B4F-BE5F-BCC86A5879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9146" y="4072417"/>
            <a:ext cx="8904854" cy="457200"/>
          </a:xfrm>
          <a:prstGeom prst="rect">
            <a:avLst/>
          </a:prstGeom>
        </p:spPr>
      </p:pic>
      <p:sp>
        <p:nvSpPr>
          <p:cNvPr id="18" name="Rectangle 2">
            <a:extLst>
              <a:ext uri="{FF2B5EF4-FFF2-40B4-BE49-F238E27FC236}">
                <a16:creationId xmlns:a16="http://schemas.microsoft.com/office/drawing/2014/main" id="{52983C3E-0608-4691-AC05-D53746F04048}"/>
              </a:ext>
            </a:extLst>
          </p:cNvPr>
          <p:cNvSpPr>
            <a:spLocks noChangeArrowheads="1"/>
          </p:cNvSpPr>
          <p:nvPr/>
        </p:nvSpPr>
        <p:spPr bwMode="auto">
          <a:xfrm>
            <a:off x="851273" y="4668160"/>
            <a:ext cx="35535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dirty="0">
                <a:solidFill>
                  <a:srgbClr val="000000"/>
                </a:solidFill>
                <a:latin typeface="Times New Roman" panose="02020603050405020304" pitchFamily="18" charset="0"/>
                <a:cs typeface="Times New Roman" panose="02020603050405020304" pitchFamily="18" charset="0"/>
              </a:rPr>
              <a:t>带入上面的等式，得到：</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4545BF3E-DBCA-4DBF-ACBE-D7690270C0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421" y="5400526"/>
            <a:ext cx="6135474" cy="825781"/>
          </a:xfrm>
          <a:prstGeom prst="rect">
            <a:avLst/>
          </a:prstGeom>
        </p:spPr>
      </p:pic>
    </p:spTree>
    <p:extLst>
      <p:ext uri="{BB962C8B-B14F-4D97-AF65-F5344CB8AC3E}">
        <p14:creationId xmlns:p14="http://schemas.microsoft.com/office/powerpoint/2010/main" val="101558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章节安排</a:t>
            </a:r>
          </a:p>
        </p:txBody>
      </p:sp>
      <p:sp>
        <p:nvSpPr>
          <p:cNvPr id="6147"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5A5737-56C8-46CF-BAD9-3A9CC62D30FA}" type="slidenum">
              <a:rPr kumimoji="0" lang="zh-CN" altLang="en-US" sz="1400">
                <a:latin typeface="Arial" panose="020B0604020202020204" pitchFamily="34" charset="0"/>
              </a:rPr>
              <a:pPr eaLnBrk="1" hangingPunct="1"/>
              <a:t>2</a:t>
            </a:fld>
            <a:endParaRPr kumimoji="0" lang="en-US" altLang="zh-CN" sz="1400">
              <a:latin typeface="Arial" panose="020B0604020202020204" pitchFamily="34" charset="0"/>
            </a:endParaRPr>
          </a:p>
        </p:txBody>
      </p:sp>
      <p:grpSp>
        <p:nvGrpSpPr>
          <p:cNvPr id="6148" name="Group 120"/>
          <p:cNvGrpSpPr>
            <a:grpSpLocks/>
          </p:cNvGrpSpPr>
          <p:nvPr/>
        </p:nvGrpSpPr>
        <p:grpSpPr bwMode="auto">
          <a:xfrm>
            <a:off x="1845128" y="1801347"/>
            <a:ext cx="5664055" cy="665163"/>
            <a:chOff x="1268" y="935"/>
            <a:chExt cx="3408" cy="419"/>
          </a:xfrm>
        </p:grpSpPr>
        <p:grpSp>
          <p:nvGrpSpPr>
            <p:cNvPr id="6194" name="Group 75"/>
            <p:cNvGrpSpPr>
              <a:grpSpLocks/>
            </p:cNvGrpSpPr>
            <p:nvPr/>
          </p:nvGrpSpPr>
          <p:grpSpPr bwMode="auto">
            <a:xfrm>
              <a:off x="1268" y="935"/>
              <a:ext cx="480" cy="419"/>
              <a:chOff x="1110" y="2656"/>
              <a:chExt cx="1549" cy="1351"/>
            </a:xfrm>
          </p:grpSpPr>
          <p:sp>
            <p:nvSpPr>
              <p:cNvPr id="6198" name="AutoShape 7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99" name="AutoShape 7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200" name="AutoShape 7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95" name="Line 83"/>
            <p:cNvSpPr>
              <a:spLocks noChangeShapeType="1"/>
            </p:cNvSpPr>
            <p:nvPr/>
          </p:nvSpPr>
          <p:spPr bwMode="auto">
            <a:xfrm>
              <a:off x="1652" y="131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6" name="Text Box 84"/>
            <p:cNvSpPr txBox="1">
              <a:spLocks noChangeArrowheads="1"/>
            </p:cNvSpPr>
            <p:nvPr/>
          </p:nvSpPr>
          <p:spPr bwMode="auto">
            <a:xfrm>
              <a:off x="1882" y="983"/>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Arial" panose="020B0604020202020204" pitchFamily="34" charset="0"/>
                  <a:ea typeface="黑体" panose="02010609060101010101" pitchFamily="49" charset="-122"/>
                </a:rPr>
                <a:t>相机标定（基础与应用篇）</a:t>
              </a:r>
            </a:p>
          </p:txBody>
        </p:sp>
        <p:sp>
          <p:nvSpPr>
            <p:cNvPr id="6197" name="Text Box 85"/>
            <p:cNvSpPr txBox="1">
              <a:spLocks noChangeArrowheads="1"/>
            </p:cNvSpPr>
            <p:nvPr/>
          </p:nvSpPr>
          <p:spPr bwMode="gray">
            <a:xfrm>
              <a:off x="1350" y="9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一</a:t>
              </a:r>
            </a:p>
          </p:txBody>
        </p:sp>
      </p:grpSp>
      <p:grpSp>
        <p:nvGrpSpPr>
          <p:cNvPr id="6151" name="Group 126"/>
          <p:cNvGrpSpPr>
            <a:grpSpLocks/>
          </p:cNvGrpSpPr>
          <p:nvPr/>
        </p:nvGrpSpPr>
        <p:grpSpPr bwMode="auto">
          <a:xfrm>
            <a:off x="1845129" y="2553822"/>
            <a:ext cx="5845212" cy="665163"/>
            <a:chOff x="1268" y="1409"/>
            <a:chExt cx="3517" cy="419"/>
          </a:xfrm>
        </p:grpSpPr>
        <p:grpSp>
          <p:nvGrpSpPr>
            <p:cNvPr id="6171" name="Group 79"/>
            <p:cNvGrpSpPr>
              <a:grpSpLocks/>
            </p:cNvGrpSpPr>
            <p:nvPr/>
          </p:nvGrpSpPr>
          <p:grpSpPr bwMode="auto">
            <a:xfrm>
              <a:off x="1268" y="1409"/>
              <a:ext cx="480" cy="419"/>
              <a:chOff x="3174" y="2656"/>
              <a:chExt cx="1549" cy="1351"/>
            </a:xfrm>
          </p:grpSpPr>
          <p:sp>
            <p:nvSpPr>
              <p:cNvPr id="6175" name="AutoShape 80"/>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6" name="AutoShape 81"/>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7" name="AutoShape 82"/>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72" name="Line 86"/>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Text Box 88"/>
            <p:cNvSpPr txBox="1">
              <a:spLocks noChangeArrowheads="1"/>
            </p:cNvSpPr>
            <p:nvPr/>
          </p:nvSpPr>
          <p:spPr bwMode="gray">
            <a:xfrm>
              <a:off x="1350" y="14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二</a:t>
              </a:r>
            </a:p>
          </p:txBody>
        </p:sp>
        <p:sp>
          <p:nvSpPr>
            <p:cNvPr id="6174" name="Text Box 84"/>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张氏标定法简介</a:t>
              </a:r>
            </a:p>
          </p:txBody>
        </p:sp>
      </p:grpSp>
      <p:grpSp>
        <p:nvGrpSpPr>
          <p:cNvPr id="6152" name="Group 122"/>
          <p:cNvGrpSpPr>
            <a:grpSpLocks/>
          </p:cNvGrpSpPr>
          <p:nvPr/>
        </p:nvGrpSpPr>
        <p:grpSpPr bwMode="auto">
          <a:xfrm>
            <a:off x="1845129" y="3314235"/>
            <a:ext cx="5845212" cy="665162"/>
            <a:chOff x="1268" y="1888"/>
            <a:chExt cx="3517" cy="419"/>
          </a:xfrm>
        </p:grpSpPr>
        <p:sp>
          <p:nvSpPr>
            <p:cNvPr id="6162" name="Line 89"/>
            <p:cNvSpPr>
              <a:spLocks noChangeShapeType="1"/>
            </p:cNvSpPr>
            <p:nvPr/>
          </p:nvSpPr>
          <p:spPr bwMode="auto">
            <a:xfrm>
              <a:off x="1652" y="2274"/>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3" name="Text Box 91"/>
            <p:cNvSpPr txBox="1">
              <a:spLocks noChangeArrowheads="1"/>
            </p:cNvSpPr>
            <p:nvPr/>
          </p:nvSpPr>
          <p:spPr bwMode="gray">
            <a:xfrm>
              <a:off x="1392" y="195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6164" name="Group 95"/>
            <p:cNvGrpSpPr>
              <a:grpSpLocks/>
            </p:cNvGrpSpPr>
            <p:nvPr/>
          </p:nvGrpSpPr>
          <p:grpSpPr bwMode="auto">
            <a:xfrm>
              <a:off x="1268" y="1888"/>
              <a:ext cx="480" cy="419"/>
              <a:chOff x="1110" y="2656"/>
              <a:chExt cx="1549" cy="1351"/>
            </a:xfrm>
          </p:grpSpPr>
          <p:sp>
            <p:nvSpPr>
              <p:cNvPr id="6168" name="AutoShape 96"/>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69" name="AutoShape 97"/>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170" name="AutoShape 98"/>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6165" name="Text Box 99"/>
            <p:cNvSpPr txBox="1">
              <a:spLocks noChangeArrowheads="1"/>
            </p:cNvSpPr>
            <p:nvPr/>
          </p:nvSpPr>
          <p:spPr bwMode="gray">
            <a:xfrm>
              <a:off x="1350" y="195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三</a:t>
              </a:r>
            </a:p>
          </p:txBody>
        </p:sp>
        <p:sp>
          <p:nvSpPr>
            <p:cNvPr id="6166" name="Text Box 84"/>
            <p:cNvSpPr txBox="1">
              <a:spLocks noChangeArrowheads="1"/>
            </p:cNvSpPr>
            <p:nvPr/>
          </p:nvSpPr>
          <p:spPr bwMode="auto">
            <a:xfrm>
              <a:off x="1882" y="1934"/>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kumimoji="0" lang="zh-CN" altLang="en-US" b="1">
                <a:solidFill>
                  <a:srgbClr val="000000"/>
                </a:solidFill>
                <a:latin typeface="Arial" panose="020B0604020202020204" pitchFamily="34" charset="0"/>
                <a:ea typeface="黑体" panose="02010609060101010101" pitchFamily="49" charset="-122"/>
              </a:endParaRPr>
            </a:p>
          </p:txBody>
        </p:sp>
        <p:sp>
          <p:nvSpPr>
            <p:cNvPr id="6167" name="Text Box 84"/>
            <p:cNvSpPr txBox="1">
              <a:spLocks noChangeArrowheads="1"/>
            </p:cNvSpPr>
            <p:nvPr/>
          </p:nvSpPr>
          <p:spPr bwMode="auto">
            <a:xfrm>
              <a:off x="1882" y="1933"/>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罗德里格斯公式与优化求解</a:t>
              </a:r>
            </a:p>
          </p:txBody>
        </p:sp>
      </p:grpSp>
      <p:grpSp>
        <p:nvGrpSpPr>
          <p:cNvPr id="30" name="Group 126">
            <a:extLst>
              <a:ext uri="{FF2B5EF4-FFF2-40B4-BE49-F238E27FC236}">
                <a16:creationId xmlns:a16="http://schemas.microsoft.com/office/drawing/2014/main" id="{77623C39-F5FA-4FB9-AA39-E2AD825E3070}"/>
              </a:ext>
            </a:extLst>
          </p:cNvPr>
          <p:cNvGrpSpPr>
            <a:grpSpLocks/>
          </p:cNvGrpSpPr>
          <p:nvPr/>
        </p:nvGrpSpPr>
        <p:grpSpPr bwMode="auto">
          <a:xfrm>
            <a:off x="1873239" y="4064508"/>
            <a:ext cx="5845212" cy="665163"/>
            <a:chOff x="1268" y="1409"/>
            <a:chExt cx="3517" cy="419"/>
          </a:xfrm>
        </p:grpSpPr>
        <p:grpSp>
          <p:nvGrpSpPr>
            <p:cNvPr id="31" name="Group 79">
              <a:extLst>
                <a:ext uri="{FF2B5EF4-FFF2-40B4-BE49-F238E27FC236}">
                  <a16:creationId xmlns:a16="http://schemas.microsoft.com/office/drawing/2014/main" id="{CFE13296-704B-4342-9561-BE0C345DD343}"/>
                </a:ext>
              </a:extLst>
            </p:cNvPr>
            <p:cNvGrpSpPr>
              <a:grpSpLocks/>
            </p:cNvGrpSpPr>
            <p:nvPr/>
          </p:nvGrpSpPr>
          <p:grpSpPr bwMode="auto">
            <a:xfrm>
              <a:off x="1268" y="1409"/>
              <a:ext cx="480" cy="419"/>
              <a:chOff x="3174" y="2656"/>
              <a:chExt cx="1549" cy="1351"/>
            </a:xfrm>
          </p:grpSpPr>
          <p:sp>
            <p:nvSpPr>
              <p:cNvPr id="35" name="AutoShape 80">
                <a:extLst>
                  <a:ext uri="{FF2B5EF4-FFF2-40B4-BE49-F238E27FC236}">
                    <a16:creationId xmlns:a16="http://schemas.microsoft.com/office/drawing/2014/main" id="{7A57E954-06AC-4F9B-8510-8B932B6072EA}"/>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36" name="AutoShape 81">
                <a:extLst>
                  <a:ext uri="{FF2B5EF4-FFF2-40B4-BE49-F238E27FC236}">
                    <a16:creationId xmlns:a16="http://schemas.microsoft.com/office/drawing/2014/main" id="{66CD3EE1-0392-4A6C-BDAA-B18444569C34}"/>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37" name="AutoShape 82">
                <a:extLst>
                  <a:ext uri="{FF2B5EF4-FFF2-40B4-BE49-F238E27FC236}">
                    <a16:creationId xmlns:a16="http://schemas.microsoft.com/office/drawing/2014/main" id="{1DA4D924-2190-4614-A387-C23534AB3A97}"/>
                  </a:ext>
                </a:extLst>
              </p:cNvPr>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32" name="Line 86">
              <a:extLst>
                <a:ext uri="{FF2B5EF4-FFF2-40B4-BE49-F238E27FC236}">
                  <a16:creationId xmlns:a16="http://schemas.microsoft.com/office/drawing/2014/main" id="{0D95370A-0840-4032-871B-691CBCF1E9BB}"/>
                </a:ext>
              </a:extLst>
            </p:cNvPr>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88">
              <a:extLst>
                <a:ext uri="{FF2B5EF4-FFF2-40B4-BE49-F238E27FC236}">
                  <a16:creationId xmlns:a16="http://schemas.microsoft.com/office/drawing/2014/main" id="{F9DA0DFA-EEA1-486F-976A-8ABE16C28453}"/>
                </a:ext>
              </a:extLst>
            </p:cNvPr>
            <p:cNvSpPr txBox="1">
              <a:spLocks noChangeArrowheads="1"/>
            </p:cNvSpPr>
            <p:nvPr/>
          </p:nvSpPr>
          <p:spPr bwMode="gray">
            <a:xfrm>
              <a:off x="1355" y="1471"/>
              <a:ext cx="2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dirty="0">
                  <a:solidFill>
                    <a:srgbClr val="FFFFFF"/>
                  </a:solidFill>
                  <a:latin typeface="Arial" panose="020B0604020202020204" pitchFamily="34" charset="0"/>
                  <a:ea typeface="华文中宋" panose="02010600040101010101" pitchFamily="2" charset="-122"/>
                </a:rPr>
                <a:t>四</a:t>
              </a:r>
            </a:p>
          </p:txBody>
        </p:sp>
        <p:sp>
          <p:nvSpPr>
            <p:cNvPr id="34" name="Text Box 84">
              <a:extLst>
                <a:ext uri="{FF2B5EF4-FFF2-40B4-BE49-F238E27FC236}">
                  <a16:creationId xmlns:a16="http://schemas.microsoft.com/office/drawing/2014/main" id="{ABA9A5FE-43FF-444B-8DA2-85F71F78BA4D}"/>
                </a:ext>
              </a:extLst>
            </p:cNvPr>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直接法视觉里程计</a:t>
              </a:r>
            </a:p>
          </p:txBody>
        </p:sp>
      </p:grpSp>
    </p:spTree>
    <p:extLst>
      <p:ext uri="{BB962C8B-B14F-4D97-AF65-F5344CB8AC3E}">
        <p14:creationId xmlns:p14="http://schemas.microsoft.com/office/powerpoint/2010/main" val="45175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20</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张氏标定法简介</a:t>
            </a:r>
          </a:p>
        </p:txBody>
      </p:sp>
      <p:sp>
        <p:nvSpPr>
          <p:cNvPr id="3" name="矩形 2">
            <a:extLst>
              <a:ext uri="{FF2B5EF4-FFF2-40B4-BE49-F238E27FC236}">
                <a16:creationId xmlns:a16="http://schemas.microsoft.com/office/drawing/2014/main" id="{FDED2AF8-77C2-4540-A5AD-DB6FE1C2B3DE}"/>
              </a:ext>
            </a:extLst>
          </p:cNvPr>
          <p:cNvSpPr/>
          <p:nvPr/>
        </p:nvSpPr>
        <p:spPr>
          <a:xfrm>
            <a:off x="750987" y="1202470"/>
            <a:ext cx="2646878" cy="461665"/>
          </a:xfrm>
          <a:prstGeom prst="rect">
            <a:avLst/>
          </a:prstGeom>
        </p:spPr>
        <p:txBody>
          <a:bodyPr wrap="none">
            <a:spAutoFit/>
          </a:bodyPr>
          <a:lstStyle/>
          <a:p>
            <a:r>
              <a:rPr lang="zh-CN" altLang="en-US" sz="2400" dirty="0">
                <a:solidFill>
                  <a:srgbClr val="000000"/>
                </a:solidFill>
                <a:latin typeface="Verdana" panose="020B0604030504040204" pitchFamily="34" charset="0"/>
              </a:rPr>
              <a:t>写成矩阵的形式：</a:t>
            </a:r>
            <a:endParaRPr lang="zh-CN" altLang="en-US" sz="2400" dirty="0"/>
          </a:p>
        </p:txBody>
      </p:sp>
      <p:pic>
        <p:nvPicPr>
          <p:cNvPr id="7" name="图片 6">
            <a:extLst>
              <a:ext uri="{FF2B5EF4-FFF2-40B4-BE49-F238E27FC236}">
                <a16:creationId xmlns:a16="http://schemas.microsoft.com/office/drawing/2014/main" id="{CAE61651-7CBD-406C-8276-8879CE7234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141" y="1730848"/>
            <a:ext cx="2182813" cy="873125"/>
          </a:xfrm>
          <a:prstGeom prst="rect">
            <a:avLst/>
          </a:prstGeom>
        </p:spPr>
      </p:pic>
      <p:sp>
        <p:nvSpPr>
          <p:cNvPr id="8" name="Rectangle 1">
            <a:extLst>
              <a:ext uri="{FF2B5EF4-FFF2-40B4-BE49-F238E27FC236}">
                <a16:creationId xmlns:a16="http://schemas.microsoft.com/office/drawing/2014/main" id="{AAC3DE26-04BC-4DE6-9348-25B15805AE31}"/>
              </a:ext>
            </a:extLst>
          </p:cNvPr>
          <p:cNvSpPr>
            <a:spLocks noChangeArrowheads="1"/>
          </p:cNvSpPr>
          <p:nvPr/>
        </p:nvSpPr>
        <p:spPr bwMode="auto">
          <a:xfrm>
            <a:off x="392113" y="2897185"/>
            <a:ext cx="81053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400" dirty="0">
                <a:solidFill>
                  <a:srgbClr val="000000"/>
                </a:solidFill>
                <a:latin typeface="Verdana" panose="020B0604030504040204" pitchFamily="34" charset="0"/>
              </a:rPr>
              <a:t>这是</a:t>
            </a:r>
            <a:r>
              <a:rPr kumimoji="0" lang="zh-CN" altLang="zh-CN" sz="2400" b="0" i="0" u="none" strike="noStrike" cap="none" normalizeH="0" baseline="0" dirty="0">
                <a:ln>
                  <a:noFill/>
                </a:ln>
                <a:solidFill>
                  <a:srgbClr val="000000"/>
                </a:solidFill>
                <a:effectLst/>
                <a:latin typeface="Verdana" panose="020B0604030504040204" pitchFamily="34" charset="0"/>
              </a:rPr>
              <a:t>一幅标定板图像取得的约束等式，假如有</a:t>
            </a:r>
            <a:r>
              <a:rPr kumimoji="0" lang="zh-CN" altLang="zh-CN" sz="2400" b="0" i="0" u="none" strike="noStrike" cap="none" normalizeH="0" baseline="0" dirty="0">
                <a:ln>
                  <a:noFill/>
                </a:ln>
                <a:solidFill>
                  <a:srgbClr val="000000"/>
                </a:solidFill>
                <a:effectLst/>
                <a:latin typeface="Verdana" panose="020B0604030504040204" pitchFamily="34" charset="0"/>
                <a:ea typeface="MathJax_Math-italic"/>
              </a:rPr>
              <a:t>n</a:t>
            </a:r>
            <a:r>
              <a:rPr kumimoji="0" lang="zh-CN" altLang="zh-CN" sz="2400" b="0" i="0" u="none" strike="noStrike" cap="none" normalizeH="0" baseline="0" dirty="0">
                <a:ln>
                  <a:noFill/>
                </a:ln>
                <a:solidFill>
                  <a:srgbClr val="000000"/>
                </a:solidFill>
                <a:effectLst/>
                <a:latin typeface="Verdana" panose="020B0604030504040204" pitchFamily="34" charset="0"/>
              </a:rPr>
              <a:t>幅图像</a:t>
            </a:r>
            <a:r>
              <a:rPr kumimoji="0" lang="zh-CN" altLang="en-US" sz="2400" b="0" i="0" u="none" strike="noStrike" cap="none" normalizeH="0" baseline="0" dirty="0">
                <a:ln>
                  <a:noFill/>
                </a:ln>
                <a:solidFill>
                  <a:srgbClr val="000000"/>
                </a:solidFill>
                <a:effectLst/>
                <a:latin typeface="Verdana" panose="020B0604030504040204" pitchFamily="34" charset="0"/>
              </a:rPr>
              <a:t>：</a:t>
            </a:r>
            <a:r>
              <a:rPr kumimoji="0" lang="zh-CN" altLang="zh-CN" sz="2400" b="0" i="0" u="none" strike="noStrike" cap="none" normalizeH="0" baseline="0" dirty="0">
                <a:ln>
                  <a:noFill/>
                </a:ln>
                <a:solidFill>
                  <a:schemeClr val="tx1"/>
                </a:solidFill>
                <a:effectLst/>
              </a:rPr>
              <a:t> </a:t>
            </a:r>
          </a:p>
        </p:txBody>
      </p:sp>
      <p:sp>
        <p:nvSpPr>
          <p:cNvPr id="10" name="矩形 9">
            <a:extLst>
              <a:ext uri="{FF2B5EF4-FFF2-40B4-BE49-F238E27FC236}">
                <a16:creationId xmlns:a16="http://schemas.microsoft.com/office/drawing/2014/main" id="{F1A875FB-CBD2-4BF1-9B62-65D9FEA63747}"/>
              </a:ext>
            </a:extLst>
          </p:cNvPr>
          <p:cNvSpPr/>
          <p:nvPr/>
        </p:nvSpPr>
        <p:spPr>
          <a:xfrm>
            <a:off x="1896141" y="3429000"/>
            <a:ext cx="1140022" cy="523220"/>
          </a:xfrm>
          <a:prstGeom prst="rect">
            <a:avLst/>
          </a:prstGeom>
        </p:spPr>
        <p:txBody>
          <a:bodyPr wrap="square">
            <a:spAutoFit/>
          </a:bodyPr>
          <a:lstStyle/>
          <a:p>
            <a:r>
              <a:rPr lang="en-US" altLang="zh-CN" sz="2800" b="1" dirty="0" err="1">
                <a:solidFill>
                  <a:srgbClr val="000000"/>
                </a:solidFill>
                <a:latin typeface="Times New Roman" panose="02020603050405020304" pitchFamily="18" charset="0"/>
                <a:cs typeface="Times New Roman" panose="02020603050405020304" pitchFamily="18" charset="0"/>
              </a:rPr>
              <a:t>Vb</a:t>
            </a:r>
            <a:r>
              <a:rPr lang="en-US" altLang="zh-CN" sz="2800" dirty="0">
                <a:solidFill>
                  <a:srgbClr val="000000"/>
                </a:solidFill>
                <a:latin typeface="Times New Roman" panose="02020603050405020304" pitchFamily="18" charset="0"/>
                <a:cs typeface="Times New Roman" panose="02020603050405020304" pitchFamily="18" charset="0"/>
              </a:rPr>
              <a:t>=0</a:t>
            </a:r>
            <a:endParaRPr lang="zh-CN" altLang="en-US" sz="2800" dirty="0">
              <a:latin typeface="Times New Roman" panose="02020603050405020304" pitchFamily="18" charset="0"/>
              <a:cs typeface="Times New Roman" panose="02020603050405020304" pitchFamily="18" charset="0"/>
            </a:endParaRPr>
          </a:p>
        </p:txBody>
      </p:sp>
      <p:sp>
        <p:nvSpPr>
          <p:cNvPr id="11" name="Rectangle 2">
            <a:extLst>
              <a:ext uri="{FF2B5EF4-FFF2-40B4-BE49-F238E27FC236}">
                <a16:creationId xmlns:a16="http://schemas.microsoft.com/office/drawing/2014/main" id="{CA871CCE-C2AC-42E1-9305-297E43B28069}"/>
              </a:ext>
            </a:extLst>
          </p:cNvPr>
          <p:cNvSpPr>
            <a:spLocks noChangeArrowheads="1"/>
          </p:cNvSpPr>
          <p:nvPr/>
        </p:nvSpPr>
        <p:spPr bwMode="auto">
          <a:xfrm>
            <a:off x="377733" y="4211301"/>
            <a:ext cx="7705817" cy="1477328"/>
          </a:xfrm>
          <a:prstGeom prst="rect">
            <a:avLst/>
          </a:prstGeom>
          <a:noFill/>
          <a:ln>
            <a:noFill/>
          </a:ln>
          <a:effectLst/>
        </p:spPr>
        <p:txBody>
          <a:bodyPr vert="horz" wrap="square" lIns="107916"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其中，</a:t>
            </a:r>
            <a:r>
              <a:rPr kumimoji="0" lang="zh-CN" altLang="zh-CN" sz="2400" b="1" i="0"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V</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是一个</a:t>
            </a:r>
            <a:r>
              <a:rPr kumimoji="0" lang="zh-CN" altLang="zh-CN" sz="2400" b="0" i="0" u="none" strike="noStrike" cap="none" normalizeH="0" baseline="0" dirty="0">
                <a:ln>
                  <a:noFill/>
                </a:ln>
                <a:solidFill>
                  <a:srgbClr val="000000"/>
                </a:solidFill>
                <a:effectLst/>
                <a:latin typeface="Times New Roman" panose="02020603050405020304" pitchFamily="18" charset="0"/>
                <a:ea typeface="MathJax_Main"/>
                <a:cs typeface="Times New Roman" panose="02020603050405020304" pitchFamily="18" charset="0"/>
              </a:rPr>
              <a:t>2</a:t>
            </a:r>
            <a:r>
              <a:rPr kumimoji="0" lang="zh-CN" altLang="zh-CN" sz="2400" b="0" i="0"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n</a:t>
            </a:r>
            <a:r>
              <a:rPr kumimoji="0" lang="zh-CN" altLang="zh-CN" sz="2400" b="0" i="0" u="none" strike="noStrike" cap="none" normalizeH="0" baseline="0" dirty="0">
                <a:ln>
                  <a:noFill/>
                </a:ln>
                <a:solidFill>
                  <a:srgbClr val="000000"/>
                </a:solidFill>
                <a:effectLst/>
                <a:latin typeface="Times New Roman" panose="02020603050405020304" pitchFamily="18" charset="0"/>
                <a:ea typeface="MathJax_Main"/>
                <a:cs typeface="Times New Roman" panose="02020603050405020304" pitchFamily="18" charset="0"/>
              </a:rPr>
              <a:t>×6</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的矩阵，</a:t>
            </a:r>
            <a:r>
              <a:rPr kumimoji="0" lang="zh-CN" altLang="zh-CN" sz="2400" b="1" i="0"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b</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是一个6维向量，所以</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当</a:t>
            </a:r>
            <a:r>
              <a:rPr kumimoji="0" lang="zh-CN" altLang="zh-CN" sz="2400" b="0" i="0"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n</a:t>
            </a:r>
            <a:r>
              <a:rPr kumimoji="0" lang="zh-CN" altLang="zh-CN" sz="2400" b="0" i="0" u="none" strike="noStrike" cap="none" normalizeH="0" baseline="0" dirty="0">
                <a:ln>
                  <a:noFill/>
                </a:ln>
                <a:solidFill>
                  <a:srgbClr val="000000"/>
                </a:solidFill>
                <a:effectLst/>
                <a:latin typeface="Times New Roman" panose="02020603050405020304" pitchFamily="18" charset="0"/>
                <a:ea typeface="MathJax_Main"/>
                <a:cs typeface="Times New Roman" panose="02020603050405020304" pitchFamily="18" charset="0"/>
              </a:rPr>
              <a:t>≥3</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，可以得到</a:t>
            </a:r>
            <a:r>
              <a:rPr kumimoji="0" lang="zh-CN" altLang="zh-CN" sz="2400" b="0" i="0"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b</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的唯一解;</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当</a:t>
            </a:r>
            <a:r>
              <a:rPr kumimoji="0" lang="zh-CN" altLang="zh-CN" sz="2400" b="0" i="0"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n</a:t>
            </a:r>
            <a:r>
              <a:rPr kumimoji="0" lang="zh-CN" altLang="zh-CN" sz="2400" b="0" i="0" u="none" strike="noStrike" cap="none" normalizeH="0" baseline="0" dirty="0">
                <a:ln>
                  <a:noFill/>
                </a:ln>
                <a:solidFill>
                  <a:srgbClr val="000000"/>
                </a:solidFill>
                <a:effectLst/>
                <a:latin typeface="Times New Roman" panose="02020603050405020304" pitchFamily="18" charset="0"/>
                <a:ea typeface="MathJax_Main"/>
                <a:cs typeface="Times New Roman" panose="02020603050405020304" pitchFamily="18" charset="0"/>
              </a:rPr>
              <a:t>=2</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，可以假设扭曲参数</a:t>
            </a:r>
            <a:r>
              <a:rPr kumimoji="0" lang="zh-CN" altLang="zh-CN" sz="2400" b="0" i="0"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γ</a:t>
            </a:r>
            <a:r>
              <a:rPr kumimoji="0" lang="zh-CN" altLang="zh-CN" sz="2400" b="0" i="0" u="none" strike="noStrike" cap="none" normalizeH="0" baseline="0" dirty="0">
                <a:ln>
                  <a:noFill/>
                </a:ln>
                <a:solidFill>
                  <a:srgbClr val="000000"/>
                </a:solidFill>
                <a:effectLst/>
                <a:latin typeface="Times New Roman" panose="02020603050405020304" pitchFamily="18" charset="0"/>
                <a:ea typeface="MathJax_Main"/>
                <a:cs typeface="Times New Roman" panose="02020603050405020304" pitchFamily="18" charset="0"/>
              </a:rPr>
              <a:t>=0</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作为额外的约束条件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当</a:t>
            </a:r>
            <a:r>
              <a:rPr kumimoji="0" lang="zh-CN" altLang="zh-CN" sz="2400" b="0" i="0"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n</a:t>
            </a:r>
            <a:r>
              <a:rPr kumimoji="0" lang="zh-CN" altLang="zh-CN" sz="2400" b="0" i="0" u="none" strike="noStrike" cap="none" normalizeH="0" baseline="0" dirty="0">
                <a:ln>
                  <a:noFill/>
                </a:ln>
                <a:solidFill>
                  <a:srgbClr val="000000"/>
                </a:solidFill>
                <a:effectLst/>
                <a:latin typeface="Times New Roman" panose="02020603050405020304" pitchFamily="18" charset="0"/>
                <a:ea typeface="MathJax_Main"/>
                <a:cs typeface="Times New Roman" panose="02020603050405020304" pitchFamily="18" charset="0"/>
              </a:rPr>
              <a:t>=1</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只</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能计算两个相机的内参数</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8199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21</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张氏标定法简介</a:t>
            </a:r>
          </a:p>
        </p:txBody>
      </p:sp>
      <p:sp>
        <p:nvSpPr>
          <p:cNvPr id="4" name="Rectangle 1">
            <a:extLst>
              <a:ext uri="{FF2B5EF4-FFF2-40B4-BE49-F238E27FC236}">
                <a16:creationId xmlns:a16="http://schemas.microsoft.com/office/drawing/2014/main" id="{1A4E981F-D039-4339-922F-5E091B06772E}"/>
              </a:ext>
            </a:extLst>
          </p:cNvPr>
          <p:cNvSpPr>
            <a:spLocks noChangeArrowheads="1"/>
          </p:cNvSpPr>
          <p:nvPr/>
        </p:nvSpPr>
        <p:spPr bwMode="auto">
          <a:xfrm>
            <a:off x="348456" y="1271828"/>
            <a:ext cx="84470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对</a:t>
            </a:r>
            <a:r>
              <a:rPr kumimoji="0" lang="zh-CN" altLang="zh-CN" sz="2400" b="1" i="0" u="none" strike="noStrike" cap="none" normalizeH="0" baseline="0" dirty="0">
                <a:ln>
                  <a:noFill/>
                </a:ln>
                <a:solidFill>
                  <a:schemeClr val="tx1"/>
                </a:solidFill>
                <a:effectLst/>
                <a:latin typeface="Times New Roman" panose="02020603050405020304" pitchFamily="18" charset="0"/>
                <a:ea typeface="MathJax_Math-italic"/>
                <a:cs typeface="Times New Roman" panose="02020603050405020304" pitchFamily="18" charset="0"/>
              </a:rPr>
              <a:t>V</a:t>
            </a:r>
            <a:r>
              <a:rPr kumimoji="0" lang="zh-CN" altLang="zh-CN" sz="2400" b="0" i="0" u="none" strike="noStrike" cap="none" normalizeH="0" baseline="30000" dirty="0">
                <a:ln>
                  <a:noFill/>
                </a:ln>
                <a:solidFill>
                  <a:schemeClr val="tx1"/>
                </a:solidFill>
                <a:effectLst/>
                <a:latin typeface="Times New Roman" panose="02020603050405020304" pitchFamily="18" charset="0"/>
                <a:ea typeface="MathJax_Math-italic"/>
                <a:cs typeface="Times New Roman" panose="02020603050405020304" pitchFamily="18" charset="0"/>
              </a:rPr>
              <a:t>T</a:t>
            </a:r>
            <a:r>
              <a:rPr kumimoji="0" lang="zh-CN" altLang="zh-CN" sz="2400" b="1" i="0" u="none" strike="noStrike" cap="none" normalizeH="0" baseline="0" dirty="0">
                <a:ln>
                  <a:noFill/>
                </a:ln>
                <a:solidFill>
                  <a:schemeClr val="tx1"/>
                </a:solidFill>
                <a:effectLst/>
                <a:latin typeface="Times New Roman" panose="02020603050405020304" pitchFamily="18" charset="0"/>
                <a:ea typeface="MathJax_Math-italic"/>
                <a:cs typeface="Times New Roman" panose="02020603050405020304" pitchFamily="18" charset="0"/>
              </a:rPr>
              <a:t>V</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进行SVD分解，其最小特征值对应的特征向量就是</a:t>
            </a:r>
            <a:r>
              <a:rPr kumimoji="0" lang="zh-CN" altLang="zh-CN" sz="2400" b="1" i="0" u="none" strike="noStrike" cap="none" normalizeH="0" baseline="0" dirty="0">
                <a:ln>
                  <a:noFill/>
                </a:ln>
                <a:solidFill>
                  <a:schemeClr val="tx1"/>
                </a:solidFill>
                <a:effectLst/>
                <a:latin typeface="Times New Roman" panose="02020603050405020304" pitchFamily="18" charset="0"/>
                <a:ea typeface="MathJax_Math-italic"/>
                <a:cs typeface="Times New Roman" panose="02020603050405020304" pitchFamily="18" charset="0"/>
              </a:rPr>
              <a:t>Vb</a:t>
            </a:r>
            <a:r>
              <a:rPr kumimoji="0" lang="zh-CN" altLang="zh-CN" sz="2400" b="0" i="0" u="none" strike="noStrike" cap="none" normalizeH="0" baseline="0" dirty="0">
                <a:ln>
                  <a:noFill/>
                </a:ln>
                <a:solidFill>
                  <a:schemeClr val="tx1"/>
                </a:solidFill>
                <a:effectLst/>
                <a:latin typeface="Times New Roman" panose="02020603050405020304" pitchFamily="18" charset="0"/>
                <a:ea typeface="MathJax_Main"/>
                <a:cs typeface="Times New Roman" panose="02020603050405020304" pitchFamily="18" charset="0"/>
              </a:rPr>
              <a:t>=0</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的最小二乘解，从而求得矩阵</a:t>
            </a:r>
            <a:r>
              <a:rPr kumimoji="0" lang="zh-CN" altLang="zh-CN" sz="2400" b="1" i="0" u="none" strike="noStrike" cap="none" normalizeH="0" baseline="0" dirty="0">
                <a:ln>
                  <a:noFill/>
                </a:ln>
                <a:solidFill>
                  <a:schemeClr val="tx1"/>
                </a:solidFill>
                <a:effectLst/>
                <a:latin typeface="Times New Roman" panose="02020603050405020304" pitchFamily="18" charset="0"/>
                <a:ea typeface="MathJax_Math-italic"/>
                <a:cs typeface="Times New Roman" panose="02020603050405020304" pitchFamily="18" charset="0"/>
              </a:rPr>
              <a:t>B</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。由于这里得到的</a:t>
            </a:r>
            <a:r>
              <a:rPr kumimoji="0" lang="zh-CN" altLang="zh-CN" sz="2400" b="1" i="0" u="none" strike="noStrike" cap="none" normalizeH="0" baseline="0" dirty="0">
                <a:ln>
                  <a:noFill/>
                </a:ln>
                <a:solidFill>
                  <a:schemeClr val="tx1"/>
                </a:solidFill>
                <a:effectLst/>
                <a:latin typeface="Times New Roman" panose="02020603050405020304" pitchFamily="18" charset="0"/>
                <a:ea typeface="MathJax_Math-italic"/>
                <a:cs typeface="Times New Roman" panose="02020603050405020304" pitchFamily="18" charset="0"/>
              </a:rPr>
              <a:t>B</a:t>
            </a:r>
            <a:r>
              <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的估计值是在相差一个常量因子下得到的，所以有：</a:t>
            </a:r>
          </a:p>
        </p:txBody>
      </p:sp>
      <p:sp>
        <p:nvSpPr>
          <p:cNvPr id="5" name="Rectangle 2">
            <a:extLst>
              <a:ext uri="{FF2B5EF4-FFF2-40B4-BE49-F238E27FC236}">
                <a16:creationId xmlns:a16="http://schemas.microsoft.com/office/drawing/2014/main" id="{E9E697B6-A6D0-4A22-8462-940A87F05FA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对于方程</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Vb</a:t>
            </a:r>
            <a:r>
              <a:rPr kumimoji="0" lang="zh-CN" altLang="zh-CN" sz="1200" b="0" i="0" u="none" strike="noStrike" cap="none" normalizeH="0" baseline="0">
                <a:ln>
                  <a:noFill/>
                </a:ln>
                <a:solidFill>
                  <a:schemeClr val="tx1"/>
                </a:solidFill>
                <a:effectLst/>
                <a:latin typeface="Arial" panose="020B0604020202020204" pitchFamily="34" charset="0"/>
                <a:ea typeface="MathJax_Main"/>
              </a:rPr>
              <a:t>=0</a:t>
            </a:r>
            <a:r>
              <a:rPr kumimoji="0" lang="zh-CN" altLang="zh-CN" sz="1000" b="0" i="0" u="none" strike="noStrike" cap="none" normalizeH="0" baseline="0">
                <a:ln>
                  <a:noFill/>
                </a:ln>
                <a:solidFill>
                  <a:schemeClr val="tx1"/>
                </a:solidFill>
                <a:effectLst/>
                <a:latin typeface="Arial" panose="020B0604020202020204" pitchFamily="34" charset="0"/>
              </a:rPr>
              <a:t>Vb=0</a:t>
            </a:r>
            <a:r>
              <a:rPr kumimoji="0" lang="zh-CN" altLang="zh-CN" sz="400" b="0" i="0" u="none" strike="noStrike" cap="none" normalizeH="0" baseline="0">
                <a:ln>
                  <a:noFill/>
                </a:ln>
                <a:solidFill>
                  <a:schemeClr val="tx1"/>
                </a:solidFill>
                <a:effectLst/>
                <a:latin typeface="Arial" panose="020B0604020202020204" pitchFamily="34" charset="0"/>
              </a:rPr>
              <a:t>可以使用SVD求得其最小二乘解。对</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V</a:t>
            </a:r>
            <a:r>
              <a:rPr kumimoji="0" lang="zh-CN" altLang="zh-CN" sz="900" b="0" i="0" u="none" strike="noStrike" cap="none" normalizeH="0" baseline="0">
                <a:ln>
                  <a:noFill/>
                </a:ln>
                <a:solidFill>
                  <a:schemeClr val="tx1"/>
                </a:solidFill>
                <a:effectLst/>
                <a:latin typeface="Arial" panose="020B0604020202020204" pitchFamily="34" charset="0"/>
                <a:ea typeface="MathJax_Math-italic"/>
              </a:rPr>
              <a:t>T</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V</a:t>
            </a:r>
            <a:r>
              <a:rPr kumimoji="0" lang="zh-CN" altLang="zh-CN" sz="1000" b="0" i="0" u="none" strike="noStrike" cap="none" normalizeH="0" baseline="0">
                <a:ln>
                  <a:noFill/>
                </a:ln>
                <a:solidFill>
                  <a:schemeClr val="tx1"/>
                </a:solidFill>
                <a:effectLst/>
                <a:latin typeface="Arial" panose="020B0604020202020204" pitchFamily="34" charset="0"/>
              </a:rPr>
              <a:t>VTV</a:t>
            </a:r>
            <a:r>
              <a:rPr kumimoji="0" lang="zh-CN" altLang="zh-CN" sz="400" b="0" i="0" u="none" strike="noStrike" cap="none" normalizeH="0" baseline="0">
                <a:ln>
                  <a:noFill/>
                </a:ln>
                <a:solidFill>
                  <a:schemeClr val="tx1"/>
                </a:solidFill>
                <a:effectLst/>
                <a:latin typeface="Arial" panose="020B0604020202020204" pitchFamily="34" charset="0"/>
              </a:rPr>
              <a:t>进行SVD分解，其最小特征值对应的特征向量就是</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Vb</a:t>
            </a:r>
            <a:r>
              <a:rPr kumimoji="0" lang="zh-CN" altLang="zh-CN" sz="1200" b="0" i="0" u="none" strike="noStrike" cap="none" normalizeH="0" baseline="0">
                <a:ln>
                  <a:noFill/>
                </a:ln>
                <a:solidFill>
                  <a:schemeClr val="tx1"/>
                </a:solidFill>
                <a:effectLst/>
                <a:latin typeface="Arial" panose="020B0604020202020204" pitchFamily="34" charset="0"/>
                <a:ea typeface="MathJax_Main"/>
              </a:rPr>
              <a:t>=0</a:t>
            </a:r>
            <a:r>
              <a:rPr kumimoji="0" lang="zh-CN" altLang="zh-CN" sz="1000" b="0" i="0" u="none" strike="noStrike" cap="none" normalizeH="0" baseline="0">
                <a:ln>
                  <a:noFill/>
                </a:ln>
                <a:solidFill>
                  <a:schemeClr val="tx1"/>
                </a:solidFill>
                <a:effectLst/>
                <a:latin typeface="Arial" panose="020B0604020202020204" pitchFamily="34" charset="0"/>
              </a:rPr>
              <a:t>Vb=0</a:t>
            </a:r>
            <a:r>
              <a:rPr kumimoji="0" lang="zh-CN" altLang="zh-CN" sz="400" b="0" i="0" u="none" strike="noStrike" cap="none" normalizeH="0" baseline="0">
                <a:ln>
                  <a:noFill/>
                </a:ln>
                <a:solidFill>
                  <a:schemeClr val="tx1"/>
                </a:solidFill>
                <a:effectLst/>
                <a:latin typeface="Arial" panose="020B0604020202020204" pitchFamily="34" charset="0"/>
              </a:rPr>
              <a:t>的最小二乘解，从而求得矩阵</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B</a:t>
            </a:r>
            <a:r>
              <a:rPr kumimoji="0" lang="zh-CN" altLang="zh-CN" sz="1000" b="0" i="0" u="none" strike="noStrike" cap="none" normalizeH="0" baseline="0">
                <a:ln>
                  <a:noFill/>
                </a:ln>
                <a:solidFill>
                  <a:schemeClr val="tx1"/>
                </a:solidFill>
                <a:effectLst/>
                <a:latin typeface="Arial" panose="020B0604020202020204" pitchFamily="34" charset="0"/>
              </a:rPr>
              <a:t>B</a:t>
            </a:r>
            <a:r>
              <a:rPr kumimoji="0" lang="zh-CN" altLang="zh-CN" sz="400" b="0" i="0" u="none" strike="noStrike" cap="none" normalizeH="0" baseline="0">
                <a:ln>
                  <a:noFill/>
                </a:ln>
                <a:solidFill>
                  <a:schemeClr val="tx1"/>
                </a:solidFill>
                <a:effectLst/>
                <a:latin typeface="Arial" panose="020B0604020202020204" pitchFamily="34" charset="0"/>
              </a:rPr>
              <a:t>。由于这里得到的</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B</a:t>
            </a:r>
            <a:r>
              <a:rPr kumimoji="0" lang="zh-CN" altLang="zh-CN" sz="1000" b="0" i="0" u="none" strike="noStrike" cap="none" normalizeH="0" baseline="0">
                <a:ln>
                  <a:noFill/>
                </a:ln>
                <a:solidFill>
                  <a:schemeClr val="tx1"/>
                </a:solidFill>
                <a:effectLst/>
                <a:latin typeface="Arial" panose="020B0604020202020204" pitchFamily="34" charset="0"/>
              </a:rPr>
              <a:t>B</a:t>
            </a:r>
            <a:r>
              <a:rPr kumimoji="0" lang="zh-CN" altLang="zh-CN" sz="400" b="0" i="0" u="none" strike="noStrike" cap="none" normalizeH="0" baseline="0">
                <a:ln>
                  <a:noFill/>
                </a:ln>
                <a:solidFill>
                  <a:schemeClr val="tx1"/>
                </a:solidFill>
                <a:effectLst/>
                <a:latin typeface="Arial" panose="020B0604020202020204" pitchFamily="34" charset="0"/>
              </a:rPr>
              <a:t>的估计值是在相差一个常量因子下得到的，所以有：</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a:ln>
                  <a:noFill/>
                </a:ln>
                <a:solidFill>
                  <a:srgbClr val="000000"/>
                </a:solidFill>
                <a:effectLst/>
                <a:latin typeface="Verdana" panose="020B060403050404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1B712AB9-B4CE-4E91-A06D-E5659BE78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2793" y="2551210"/>
            <a:ext cx="1850151" cy="408873"/>
          </a:xfrm>
          <a:prstGeom prst="rect">
            <a:avLst/>
          </a:prstGeom>
        </p:spPr>
      </p:pic>
      <p:sp>
        <p:nvSpPr>
          <p:cNvPr id="12" name="Rectangle 3">
            <a:extLst>
              <a:ext uri="{FF2B5EF4-FFF2-40B4-BE49-F238E27FC236}">
                <a16:creationId xmlns:a16="http://schemas.microsoft.com/office/drawing/2014/main" id="{7700FC79-4B96-451C-A6BB-EACF55300137}"/>
              </a:ext>
            </a:extLst>
          </p:cNvPr>
          <p:cNvSpPr>
            <a:spLocks noChangeArrowheads="1"/>
          </p:cNvSpPr>
          <p:nvPr/>
        </p:nvSpPr>
        <p:spPr bwMode="auto">
          <a:xfrm>
            <a:off x="277435" y="3198167"/>
            <a:ext cx="51475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chemeClr val="tx1"/>
                </a:solidFill>
                <a:effectLst/>
                <a:latin typeface="Arial" panose="020B0604020202020204" pitchFamily="34" charset="0"/>
              </a:rPr>
              <a:t>从而可以得到相机的各个内参数：</a:t>
            </a:r>
          </a:p>
        </p:txBody>
      </p:sp>
      <p:pic>
        <p:nvPicPr>
          <p:cNvPr id="14" name="图片 13">
            <a:extLst>
              <a:ext uri="{FF2B5EF4-FFF2-40B4-BE49-F238E27FC236}">
                <a16:creationId xmlns:a16="http://schemas.microsoft.com/office/drawing/2014/main" id="{4C88646F-3605-4372-89F8-4734C6FC6F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0777" y="3982351"/>
            <a:ext cx="4755692" cy="2342249"/>
          </a:xfrm>
          <a:prstGeom prst="rect">
            <a:avLst/>
          </a:prstGeom>
        </p:spPr>
      </p:pic>
    </p:spTree>
    <p:extLst>
      <p:ext uri="{BB962C8B-B14F-4D97-AF65-F5344CB8AC3E}">
        <p14:creationId xmlns:p14="http://schemas.microsoft.com/office/powerpoint/2010/main" val="4055331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22</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张氏标定法简介</a:t>
            </a:r>
          </a:p>
        </p:txBody>
      </p:sp>
      <p:sp>
        <p:nvSpPr>
          <p:cNvPr id="5" name="Rectangle 2">
            <a:extLst>
              <a:ext uri="{FF2B5EF4-FFF2-40B4-BE49-F238E27FC236}">
                <a16:creationId xmlns:a16="http://schemas.microsoft.com/office/drawing/2014/main" id="{E9E697B6-A6D0-4A22-8462-940A87F05FA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对于方程</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Vb</a:t>
            </a:r>
            <a:r>
              <a:rPr kumimoji="0" lang="zh-CN" altLang="zh-CN" sz="1200" b="0" i="0" u="none" strike="noStrike" cap="none" normalizeH="0" baseline="0">
                <a:ln>
                  <a:noFill/>
                </a:ln>
                <a:solidFill>
                  <a:schemeClr val="tx1"/>
                </a:solidFill>
                <a:effectLst/>
                <a:latin typeface="Arial" panose="020B0604020202020204" pitchFamily="34" charset="0"/>
                <a:ea typeface="MathJax_Main"/>
              </a:rPr>
              <a:t>=0</a:t>
            </a:r>
            <a:r>
              <a:rPr kumimoji="0" lang="zh-CN" altLang="zh-CN" sz="1000" b="0" i="0" u="none" strike="noStrike" cap="none" normalizeH="0" baseline="0">
                <a:ln>
                  <a:noFill/>
                </a:ln>
                <a:solidFill>
                  <a:schemeClr val="tx1"/>
                </a:solidFill>
                <a:effectLst/>
                <a:latin typeface="Arial" panose="020B0604020202020204" pitchFamily="34" charset="0"/>
              </a:rPr>
              <a:t>Vb=0</a:t>
            </a:r>
            <a:r>
              <a:rPr kumimoji="0" lang="zh-CN" altLang="zh-CN" sz="400" b="0" i="0" u="none" strike="noStrike" cap="none" normalizeH="0" baseline="0">
                <a:ln>
                  <a:noFill/>
                </a:ln>
                <a:solidFill>
                  <a:schemeClr val="tx1"/>
                </a:solidFill>
                <a:effectLst/>
                <a:latin typeface="Arial" panose="020B0604020202020204" pitchFamily="34" charset="0"/>
              </a:rPr>
              <a:t>可以使用SVD求得其最小二乘解。对</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V</a:t>
            </a:r>
            <a:r>
              <a:rPr kumimoji="0" lang="zh-CN" altLang="zh-CN" sz="900" b="0" i="0" u="none" strike="noStrike" cap="none" normalizeH="0" baseline="0">
                <a:ln>
                  <a:noFill/>
                </a:ln>
                <a:solidFill>
                  <a:schemeClr val="tx1"/>
                </a:solidFill>
                <a:effectLst/>
                <a:latin typeface="Arial" panose="020B0604020202020204" pitchFamily="34" charset="0"/>
                <a:ea typeface="MathJax_Math-italic"/>
              </a:rPr>
              <a:t>T</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V</a:t>
            </a:r>
            <a:r>
              <a:rPr kumimoji="0" lang="zh-CN" altLang="zh-CN" sz="1000" b="0" i="0" u="none" strike="noStrike" cap="none" normalizeH="0" baseline="0">
                <a:ln>
                  <a:noFill/>
                </a:ln>
                <a:solidFill>
                  <a:schemeClr val="tx1"/>
                </a:solidFill>
                <a:effectLst/>
                <a:latin typeface="Arial" panose="020B0604020202020204" pitchFamily="34" charset="0"/>
              </a:rPr>
              <a:t>VTV</a:t>
            </a:r>
            <a:r>
              <a:rPr kumimoji="0" lang="zh-CN" altLang="zh-CN" sz="400" b="0" i="0" u="none" strike="noStrike" cap="none" normalizeH="0" baseline="0">
                <a:ln>
                  <a:noFill/>
                </a:ln>
                <a:solidFill>
                  <a:schemeClr val="tx1"/>
                </a:solidFill>
                <a:effectLst/>
                <a:latin typeface="Arial" panose="020B0604020202020204" pitchFamily="34" charset="0"/>
              </a:rPr>
              <a:t>进行SVD分解，其最小特征值对应的特征向量就是</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Vb</a:t>
            </a:r>
            <a:r>
              <a:rPr kumimoji="0" lang="zh-CN" altLang="zh-CN" sz="1200" b="0" i="0" u="none" strike="noStrike" cap="none" normalizeH="0" baseline="0">
                <a:ln>
                  <a:noFill/>
                </a:ln>
                <a:solidFill>
                  <a:schemeClr val="tx1"/>
                </a:solidFill>
                <a:effectLst/>
                <a:latin typeface="Arial" panose="020B0604020202020204" pitchFamily="34" charset="0"/>
                <a:ea typeface="MathJax_Main"/>
              </a:rPr>
              <a:t>=0</a:t>
            </a:r>
            <a:r>
              <a:rPr kumimoji="0" lang="zh-CN" altLang="zh-CN" sz="1000" b="0" i="0" u="none" strike="noStrike" cap="none" normalizeH="0" baseline="0">
                <a:ln>
                  <a:noFill/>
                </a:ln>
                <a:solidFill>
                  <a:schemeClr val="tx1"/>
                </a:solidFill>
                <a:effectLst/>
                <a:latin typeface="Arial" panose="020B0604020202020204" pitchFamily="34" charset="0"/>
              </a:rPr>
              <a:t>Vb=0</a:t>
            </a:r>
            <a:r>
              <a:rPr kumimoji="0" lang="zh-CN" altLang="zh-CN" sz="400" b="0" i="0" u="none" strike="noStrike" cap="none" normalizeH="0" baseline="0">
                <a:ln>
                  <a:noFill/>
                </a:ln>
                <a:solidFill>
                  <a:schemeClr val="tx1"/>
                </a:solidFill>
                <a:effectLst/>
                <a:latin typeface="Arial" panose="020B0604020202020204" pitchFamily="34" charset="0"/>
              </a:rPr>
              <a:t>的最小二乘解，从而求得矩阵</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B</a:t>
            </a:r>
            <a:r>
              <a:rPr kumimoji="0" lang="zh-CN" altLang="zh-CN" sz="1000" b="0" i="0" u="none" strike="noStrike" cap="none" normalizeH="0" baseline="0">
                <a:ln>
                  <a:noFill/>
                </a:ln>
                <a:solidFill>
                  <a:schemeClr val="tx1"/>
                </a:solidFill>
                <a:effectLst/>
                <a:latin typeface="Arial" panose="020B0604020202020204" pitchFamily="34" charset="0"/>
              </a:rPr>
              <a:t>B</a:t>
            </a:r>
            <a:r>
              <a:rPr kumimoji="0" lang="zh-CN" altLang="zh-CN" sz="400" b="0" i="0" u="none" strike="noStrike" cap="none" normalizeH="0" baseline="0">
                <a:ln>
                  <a:noFill/>
                </a:ln>
                <a:solidFill>
                  <a:schemeClr val="tx1"/>
                </a:solidFill>
                <a:effectLst/>
                <a:latin typeface="Arial" panose="020B0604020202020204" pitchFamily="34" charset="0"/>
              </a:rPr>
              <a:t>。由于这里得到的</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B</a:t>
            </a:r>
            <a:r>
              <a:rPr kumimoji="0" lang="zh-CN" altLang="zh-CN" sz="1000" b="0" i="0" u="none" strike="noStrike" cap="none" normalizeH="0" baseline="0">
                <a:ln>
                  <a:noFill/>
                </a:ln>
                <a:solidFill>
                  <a:schemeClr val="tx1"/>
                </a:solidFill>
                <a:effectLst/>
                <a:latin typeface="Arial" panose="020B0604020202020204" pitchFamily="34" charset="0"/>
              </a:rPr>
              <a:t>B</a:t>
            </a:r>
            <a:r>
              <a:rPr kumimoji="0" lang="zh-CN" altLang="zh-CN" sz="400" b="0" i="0" u="none" strike="noStrike" cap="none" normalizeH="0" baseline="0">
                <a:ln>
                  <a:noFill/>
                </a:ln>
                <a:solidFill>
                  <a:schemeClr val="tx1"/>
                </a:solidFill>
                <a:effectLst/>
                <a:latin typeface="Arial" panose="020B0604020202020204" pitchFamily="34" charset="0"/>
              </a:rPr>
              <a:t>的估计值是在相差一个常量因子下得到的，所以有：</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a:ln>
                  <a:noFill/>
                </a:ln>
                <a:solidFill>
                  <a:srgbClr val="000000"/>
                </a:solidFill>
                <a:effectLst/>
                <a:latin typeface="Verdana" panose="020B060403050404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 name="矩形 2">
            <a:extLst>
              <a:ext uri="{FF2B5EF4-FFF2-40B4-BE49-F238E27FC236}">
                <a16:creationId xmlns:a16="http://schemas.microsoft.com/office/drawing/2014/main" id="{502BAF57-1F57-40F3-BC77-E484B5DDF431}"/>
              </a:ext>
            </a:extLst>
          </p:cNvPr>
          <p:cNvSpPr/>
          <p:nvPr/>
        </p:nvSpPr>
        <p:spPr>
          <a:xfrm>
            <a:off x="645912" y="1302643"/>
            <a:ext cx="8193288" cy="1200329"/>
          </a:xfrm>
          <a:prstGeom prst="rect">
            <a:avLst/>
          </a:prstGeom>
        </p:spPr>
        <p:txBody>
          <a:bodyPr wrap="square">
            <a:spAutoFit/>
          </a:bodyPr>
          <a:lstStyle/>
          <a:p>
            <a:r>
              <a:rPr lang="zh-CN" altLang="en-US" sz="2400" dirty="0">
                <a:solidFill>
                  <a:srgbClr val="000000"/>
                </a:solidFill>
                <a:latin typeface="Verdana" panose="020B0604030504040204" pitchFamily="34" charset="0"/>
              </a:rPr>
              <a:t>    为了增加标定结果的精度与可靠性，往往会采集很多的图像，一般从不同的视角拍摄</a:t>
            </a:r>
            <a:r>
              <a:rPr lang="en-US" altLang="zh-CN" sz="2400" dirty="0">
                <a:solidFill>
                  <a:srgbClr val="000000"/>
                </a:solidFill>
                <a:latin typeface="Verdana" panose="020B0604030504040204" pitchFamily="34" charset="0"/>
              </a:rPr>
              <a:t>20</a:t>
            </a:r>
            <a:r>
              <a:rPr lang="zh-CN" altLang="en-US" sz="2400" dirty="0">
                <a:solidFill>
                  <a:srgbClr val="000000"/>
                </a:solidFill>
                <a:latin typeface="Verdana" panose="020B0604030504040204" pitchFamily="34" charset="0"/>
              </a:rPr>
              <a:t>张左右的图片。然后采用最大似然估计来优化标定结果。</a:t>
            </a:r>
            <a:endParaRPr lang="zh-CN" altLang="en-US" sz="2400" dirty="0"/>
          </a:p>
        </p:txBody>
      </p:sp>
      <p:sp>
        <p:nvSpPr>
          <p:cNvPr id="6" name="Rectangle 1">
            <a:extLst>
              <a:ext uri="{FF2B5EF4-FFF2-40B4-BE49-F238E27FC236}">
                <a16:creationId xmlns:a16="http://schemas.microsoft.com/office/drawing/2014/main" id="{E5722F4E-10F5-471E-BFD7-CAD1883ED09D}"/>
              </a:ext>
            </a:extLst>
          </p:cNvPr>
          <p:cNvSpPr>
            <a:spLocks noChangeArrowheads="1"/>
          </p:cNvSpPr>
          <p:nvPr/>
        </p:nvSpPr>
        <p:spPr bwMode="auto">
          <a:xfrm>
            <a:off x="595943" y="2676852"/>
            <a:ext cx="82932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假设同一相机从</a:t>
            </a:r>
            <a:r>
              <a:rPr kumimoji="0" lang="zh-CN" altLang="zh-CN" sz="2400" b="0" i="1"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n</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个不同的角度得到了</a:t>
            </a:r>
            <a:r>
              <a:rPr kumimoji="0" lang="zh-CN" altLang="zh-CN" sz="2400" b="0" i="1"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n</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幅标定板的图像，每幅图像上有</a:t>
            </a:r>
            <a:r>
              <a:rPr kumimoji="0" lang="zh-CN" altLang="zh-CN" sz="2400" b="0" i="1"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m</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个像点。</a:t>
            </a:r>
            <a:r>
              <a:rPr kumimoji="0" lang="zh-CN" altLang="zh-CN" sz="2400" b="0" i="1"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M</a:t>
            </a:r>
            <a:r>
              <a:rPr kumimoji="0" lang="zh-CN" altLang="zh-CN" sz="2400" b="0" i="1" u="none" strike="noStrike" cap="none" normalizeH="0" baseline="-25000" dirty="0">
                <a:ln>
                  <a:noFill/>
                </a:ln>
                <a:solidFill>
                  <a:srgbClr val="000000"/>
                </a:solidFill>
                <a:effectLst/>
                <a:latin typeface="Times New Roman" panose="02020603050405020304" pitchFamily="18" charset="0"/>
                <a:ea typeface="MathJax_Math-italic"/>
                <a:cs typeface="Times New Roman" panose="02020603050405020304" pitchFamily="18" charset="0"/>
              </a:rPr>
              <a:t>ij</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表示第</a:t>
            </a:r>
            <a:r>
              <a:rPr kumimoji="0" lang="zh-CN" altLang="zh-CN" sz="2400" b="0" i="1"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i</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幅图像上第</a:t>
            </a:r>
            <a:r>
              <a:rPr kumimoji="0" lang="zh-CN" altLang="zh-CN" sz="2400" b="0" i="1" u="none" strike="noStrike" cap="none" normalizeH="0" baseline="0" dirty="0">
                <a:ln>
                  <a:noFill/>
                </a:ln>
                <a:solidFill>
                  <a:srgbClr val="000000"/>
                </a:solidFill>
                <a:effectLst/>
                <a:latin typeface="Times New Roman" panose="02020603050405020304" pitchFamily="18" charset="0"/>
                <a:ea typeface="MathJax_Math-italic"/>
                <a:cs typeface="Times New Roman" panose="02020603050405020304" pitchFamily="18" charset="0"/>
              </a:rPr>
              <a:t>j</a:t>
            </a:r>
            <a:r>
              <a:rPr kumimoji="0" lang="zh-CN" altLang="zh-CN"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个像点对应的标定板上的三维点，则</a:t>
            </a:r>
            <a:r>
              <a:rPr kumimoji="0" lang="zh-C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zh-CN"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AAEE58C9-3E53-481F-B5EE-BB6B92796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748" y="4022760"/>
            <a:ext cx="4294301" cy="426706"/>
          </a:xfrm>
          <a:prstGeom prst="rect">
            <a:avLst/>
          </a:prstGeom>
        </p:spPr>
      </p:pic>
      <p:sp>
        <p:nvSpPr>
          <p:cNvPr id="10" name="矩形 9">
            <a:extLst>
              <a:ext uri="{FF2B5EF4-FFF2-40B4-BE49-F238E27FC236}">
                <a16:creationId xmlns:a16="http://schemas.microsoft.com/office/drawing/2014/main" id="{7BC0302A-2FDE-4CFB-A2E2-812D26D89E87}"/>
              </a:ext>
            </a:extLst>
          </p:cNvPr>
          <p:cNvSpPr/>
          <p:nvPr/>
        </p:nvSpPr>
        <p:spPr>
          <a:xfrm>
            <a:off x="924914" y="4718158"/>
            <a:ext cx="3262432" cy="461665"/>
          </a:xfrm>
          <a:prstGeom prst="rect">
            <a:avLst/>
          </a:prstGeom>
        </p:spPr>
        <p:txBody>
          <a:bodyPr wrap="none">
            <a:spAutoFit/>
          </a:bodyPr>
          <a:lstStyle/>
          <a:p>
            <a:r>
              <a:rPr lang="zh-CN" altLang="en-US" sz="2400" dirty="0">
                <a:solidFill>
                  <a:srgbClr val="000000"/>
                </a:solidFill>
                <a:latin typeface="Times New Roman" panose="02020603050405020304" pitchFamily="18" charset="0"/>
                <a:cs typeface="Times New Roman" panose="02020603050405020304" pitchFamily="18" charset="0"/>
              </a:rPr>
              <a:t>基于高斯白噪音假设：</a:t>
            </a:r>
          </a:p>
        </p:txBody>
      </p:sp>
      <p:pic>
        <p:nvPicPr>
          <p:cNvPr id="13" name="图片 12">
            <a:extLst>
              <a:ext uri="{FF2B5EF4-FFF2-40B4-BE49-F238E27FC236}">
                <a16:creationId xmlns:a16="http://schemas.microsoft.com/office/drawing/2014/main" id="{41A8E314-246E-4F84-9749-AC579FC17E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88343" y="5300108"/>
            <a:ext cx="4398887" cy="976412"/>
          </a:xfrm>
          <a:prstGeom prst="rect">
            <a:avLst/>
          </a:prstGeom>
        </p:spPr>
      </p:pic>
    </p:spTree>
    <p:extLst>
      <p:ext uri="{BB962C8B-B14F-4D97-AF65-F5344CB8AC3E}">
        <p14:creationId xmlns:p14="http://schemas.microsoft.com/office/powerpoint/2010/main" val="3474896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23</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张氏标定法简介</a:t>
            </a:r>
          </a:p>
        </p:txBody>
      </p:sp>
      <p:sp>
        <p:nvSpPr>
          <p:cNvPr id="5" name="Rectangle 2">
            <a:extLst>
              <a:ext uri="{FF2B5EF4-FFF2-40B4-BE49-F238E27FC236}">
                <a16:creationId xmlns:a16="http://schemas.microsoft.com/office/drawing/2014/main" id="{E9E697B6-A6D0-4A22-8462-940A87F05FAA}"/>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Arial" panose="020B0604020202020204" pitchFamily="34" charset="0"/>
              </a:rPr>
              <a:t>对于方程</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Vb</a:t>
            </a:r>
            <a:r>
              <a:rPr kumimoji="0" lang="zh-CN" altLang="zh-CN" sz="1200" b="0" i="0" u="none" strike="noStrike" cap="none" normalizeH="0" baseline="0">
                <a:ln>
                  <a:noFill/>
                </a:ln>
                <a:solidFill>
                  <a:schemeClr val="tx1"/>
                </a:solidFill>
                <a:effectLst/>
                <a:latin typeface="Arial" panose="020B0604020202020204" pitchFamily="34" charset="0"/>
                <a:ea typeface="MathJax_Main"/>
              </a:rPr>
              <a:t>=0</a:t>
            </a:r>
            <a:r>
              <a:rPr kumimoji="0" lang="zh-CN" altLang="zh-CN" sz="1000" b="0" i="0" u="none" strike="noStrike" cap="none" normalizeH="0" baseline="0">
                <a:ln>
                  <a:noFill/>
                </a:ln>
                <a:solidFill>
                  <a:schemeClr val="tx1"/>
                </a:solidFill>
                <a:effectLst/>
                <a:latin typeface="Arial" panose="020B0604020202020204" pitchFamily="34" charset="0"/>
              </a:rPr>
              <a:t>Vb=0</a:t>
            </a:r>
            <a:r>
              <a:rPr kumimoji="0" lang="zh-CN" altLang="zh-CN" sz="400" b="0" i="0" u="none" strike="noStrike" cap="none" normalizeH="0" baseline="0">
                <a:ln>
                  <a:noFill/>
                </a:ln>
                <a:solidFill>
                  <a:schemeClr val="tx1"/>
                </a:solidFill>
                <a:effectLst/>
                <a:latin typeface="Arial" panose="020B0604020202020204" pitchFamily="34" charset="0"/>
              </a:rPr>
              <a:t>可以使用SVD求得其最小二乘解。对</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V</a:t>
            </a:r>
            <a:r>
              <a:rPr kumimoji="0" lang="zh-CN" altLang="zh-CN" sz="900" b="0" i="0" u="none" strike="noStrike" cap="none" normalizeH="0" baseline="0">
                <a:ln>
                  <a:noFill/>
                </a:ln>
                <a:solidFill>
                  <a:schemeClr val="tx1"/>
                </a:solidFill>
                <a:effectLst/>
                <a:latin typeface="Arial" panose="020B0604020202020204" pitchFamily="34" charset="0"/>
                <a:ea typeface="MathJax_Math-italic"/>
              </a:rPr>
              <a:t>T</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V</a:t>
            </a:r>
            <a:r>
              <a:rPr kumimoji="0" lang="zh-CN" altLang="zh-CN" sz="1000" b="0" i="0" u="none" strike="noStrike" cap="none" normalizeH="0" baseline="0">
                <a:ln>
                  <a:noFill/>
                </a:ln>
                <a:solidFill>
                  <a:schemeClr val="tx1"/>
                </a:solidFill>
                <a:effectLst/>
                <a:latin typeface="Arial" panose="020B0604020202020204" pitchFamily="34" charset="0"/>
              </a:rPr>
              <a:t>VTV</a:t>
            </a:r>
            <a:r>
              <a:rPr kumimoji="0" lang="zh-CN" altLang="zh-CN" sz="400" b="0" i="0" u="none" strike="noStrike" cap="none" normalizeH="0" baseline="0">
                <a:ln>
                  <a:noFill/>
                </a:ln>
                <a:solidFill>
                  <a:schemeClr val="tx1"/>
                </a:solidFill>
                <a:effectLst/>
                <a:latin typeface="Arial" panose="020B0604020202020204" pitchFamily="34" charset="0"/>
              </a:rPr>
              <a:t>进行SVD分解，其最小特征值对应的特征向量就是</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Vb</a:t>
            </a:r>
            <a:r>
              <a:rPr kumimoji="0" lang="zh-CN" altLang="zh-CN" sz="1200" b="0" i="0" u="none" strike="noStrike" cap="none" normalizeH="0" baseline="0">
                <a:ln>
                  <a:noFill/>
                </a:ln>
                <a:solidFill>
                  <a:schemeClr val="tx1"/>
                </a:solidFill>
                <a:effectLst/>
                <a:latin typeface="Arial" panose="020B0604020202020204" pitchFamily="34" charset="0"/>
                <a:ea typeface="MathJax_Main"/>
              </a:rPr>
              <a:t>=0</a:t>
            </a:r>
            <a:r>
              <a:rPr kumimoji="0" lang="zh-CN" altLang="zh-CN" sz="1000" b="0" i="0" u="none" strike="noStrike" cap="none" normalizeH="0" baseline="0">
                <a:ln>
                  <a:noFill/>
                </a:ln>
                <a:solidFill>
                  <a:schemeClr val="tx1"/>
                </a:solidFill>
                <a:effectLst/>
                <a:latin typeface="Arial" panose="020B0604020202020204" pitchFamily="34" charset="0"/>
              </a:rPr>
              <a:t>Vb=0</a:t>
            </a:r>
            <a:r>
              <a:rPr kumimoji="0" lang="zh-CN" altLang="zh-CN" sz="400" b="0" i="0" u="none" strike="noStrike" cap="none" normalizeH="0" baseline="0">
                <a:ln>
                  <a:noFill/>
                </a:ln>
                <a:solidFill>
                  <a:schemeClr val="tx1"/>
                </a:solidFill>
                <a:effectLst/>
                <a:latin typeface="Arial" panose="020B0604020202020204" pitchFamily="34" charset="0"/>
              </a:rPr>
              <a:t>的最小二乘解，从而求得矩阵</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B</a:t>
            </a:r>
            <a:r>
              <a:rPr kumimoji="0" lang="zh-CN" altLang="zh-CN" sz="1000" b="0" i="0" u="none" strike="noStrike" cap="none" normalizeH="0" baseline="0">
                <a:ln>
                  <a:noFill/>
                </a:ln>
                <a:solidFill>
                  <a:schemeClr val="tx1"/>
                </a:solidFill>
                <a:effectLst/>
                <a:latin typeface="Arial" panose="020B0604020202020204" pitchFamily="34" charset="0"/>
              </a:rPr>
              <a:t>B</a:t>
            </a:r>
            <a:r>
              <a:rPr kumimoji="0" lang="zh-CN" altLang="zh-CN" sz="400" b="0" i="0" u="none" strike="noStrike" cap="none" normalizeH="0" baseline="0">
                <a:ln>
                  <a:noFill/>
                </a:ln>
                <a:solidFill>
                  <a:schemeClr val="tx1"/>
                </a:solidFill>
                <a:effectLst/>
                <a:latin typeface="Arial" panose="020B0604020202020204" pitchFamily="34" charset="0"/>
              </a:rPr>
              <a:t>。由于这里得到的</a:t>
            </a:r>
            <a:r>
              <a:rPr kumimoji="0" lang="zh-CN" altLang="zh-CN" sz="1200" b="0" i="0" u="none" strike="noStrike" cap="none" normalizeH="0" baseline="0">
                <a:ln>
                  <a:noFill/>
                </a:ln>
                <a:solidFill>
                  <a:schemeClr val="tx1"/>
                </a:solidFill>
                <a:effectLst/>
                <a:latin typeface="Arial" panose="020B0604020202020204" pitchFamily="34" charset="0"/>
                <a:ea typeface="MathJax_Math-italic"/>
              </a:rPr>
              <a:t>B</a:t>
            </a:r>
            <a:r>
              <a:rPr kumimoji="0" lang="zh-CN" altLang="zh-CN" sz="1000" b="0" i="0" u="none" strike="noStrike" cap="none" normalizeH="0" baseline="0">
                <a:ln>
                  <a:noFill/>
                </a:ln>
                <a:solidFill>
                  <a:schemeClr val="tx1"/>
                </a:solidFill>
                <a:effectLst/>
                <a:latin typeface="Arial" panose="020B0604020202020204" pitchFamily="34" charset="0"/>
              </a:rPr>
              <a:t>B</a:t>
            </a:r>
            <a:r>
              <a:rPr kumimoji="0" lang="zh-CN" altLang="zh-CN" sz="400" b="0" i="0" u="none" strike="noStrike" cap="none" normalizeH="0" baseline="0">
                <a:ln>
                  <a:noFill/>
                </a:ln>
                <a:solidFill>
                  <a:schemeClr val="tx1"/>
                </a:solidFill>
                <a:effectLst/>
                <a:latin typeface="Arial" panose="020B0604020202020204" pitchFamily="34" charset="0"/>
              </a:rPr>
              <a:t>的估计值是在相差一个常量因子下得到的，所以有：</a:t>
            </a: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br>
              <a:rPr kumimoji="0" lang="zh-CN" altLang="zh-CN" sz="1200" b="0" i="0" u="none" strike="noStrike" cap="none" normalizeH="0" baseline="0">
                <a:ln>
                  <a:noFill/>
                </a:ln>
                <a:solidFill>
                  <a:srgbClr val="000000"/>
                </a:solidFill>
                <a:effectLst/>
                <a:latin typeface="Verdana" panose="020B060403050404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4" name="矩形 3">
            <a:extLst>
              <a:ext uri="{FF2B5EF4-FFF2-40B4-BE49-F238E27FC236}">
                <a16:creationId xmlns:a16="http://schemas.microsoft.com/office/drawing/2014/main" id="{0E3D5C99-C94D-4D48-9D63-11C7802A30BF}"/>
              </a:ext>
            </a:extLst>
          </p:cNvPr>
          <p:cNvSpPr/>
          <p:nvPr/>
        </p:nvSpPr>
        <p:spPr>
          <a:xfrm>
            <a:off x="822029" y="1359235"/>
            <a:ext cx="2170787" cy="461665"/>
          </a:xfrm>
          <a:prstGeom prst="rect">
            <a:avLst/>
          </a:prstGeom>
        </p:spPr>
        <p:txBody>
          <a:bodyPr wrap="none">
            <a:spAutoFit/>
          </a:bodyPr>
          <a:lstStyle/>
          <a:p>
            <a:r>
              <a:rPr lang="zh-CN" altLang="en-US" sz="2400" dirty="0">
                <a:solidFill>
                  <a:srgbClr val="000000"/>
                </a:solidFill>
                <a:latin typeface="Verdana" panose="020B0604030504040204" pitchFamily="34" charset="0"/>
              </a:rPr>
              <a:t>构造似然函数</a:t>
            </a:r>
            <a:r>
              <a:rPr lang="en-US" altLang="zh-CN" sz="2400" dirty="0">
                <a:solidFill>
                  <a:srgbClr val="000000"/>
                </a:solidFill>
                <a:latin typeface="Verdana" panose="020B0604030504040204" pitchFamily="34" charset="0"/>
              </a:rPr>
              <a:t>:</a:t>
            </a:r>
            <a:endParaRPr lang="zh-CN" altLang="en-US" sz="2400" dirty="0"/>
          </a:p>
        </p:txBody>
      </p:sp>
      <p:pic>
        <p:nvPicPr>
          <p:cNvPr id="7" name="图片 6">
            <a:extLst>
              <a:ext uri="{FF2B5EF4-FFF2-40B4-BE49-F238E27FC236}">
                <a16:creationId xmlns:a16="http://schemas.microsoft.com/office/drawing/2014/main" id="{AA8143C8-DAF6-4B3D-A432-B8569A9C57C3}"/>
              </a:ext>
            </a:extLst>
          </p:cNvPr>
          <p:cNvPicPr>
            <a:picLocks noChangeAspect="1"/>
          </p:cNvPicPr>
          <p:nvPr/>
        </p:nvPicPr>
        <p:blipFill>
          <a:blip r:embed="rId4"/>
          <a:stretch>
            <a:fillRect/>
          </a:stretch>
        </p:blipFill>
        <p:spPr>
          <a:xfrm>
            <a:off x="738511" y="1999989"/>
            <a:ext cx="6718732" cy="783852"/>
          </a:xfrm>
          <a:prstGeom prst="rect">
            <a:avLst/>
          </a:prstGeom>
        </p:spPr>
      </p:pic>
      <p:graphicFrame>
        <p:nvGraphicFramePr>
          <p:cNvPr id="9" name="对象 8">
            <a:extLst>
              <a:ext uri="{FF2B5EF4-FFF2-40B4-BE49-F238E27FC236}">
                <a16:creationId xmlns:a16="http://schemas.microsoft.com/office/drawing/2014/main" id="{DC23012B-1C0D-46E7-AE99-799BAB862233}"/>
              </a:ext>
            </a:extLst>
          </p:cNvPr>
          <p:cNvGraphicFramePr>
            <a:graphicFrameLocks noChangeAspect="1"/>
          </p:cNvGraphicFramePr>
          <p:nvPr>
            <p:extLst>
              <p:ext uri="{D42A27DB-BD31-4B8C-83A1-F6EECF244321}">
                <p14:modId xmlns:p14="http://schemas.microsoft.com/office/powerpoint/2010/main" val="4127765992"/>
              </p:ext>
            </p:extLst>
          </p:nvPr>
        </p:nvGraphicFramePr>
        <p:xfrm>
          <a:off x="665824" y="3193751"/>
          <a:ext cx="5181857" cy="611747"/>
        </p:xfrm>
        <a:graphic>
          <a:graphicData uri="http://schemas.openxmlformats.org/presentationml/2006/ole">
            <mc:AlternateContent xmlns:mc="http://schemas.openxmlformats.org/markup-compatibility/2006">
              <mc:Choice xmlns:v="urn:schemas-microsoft-com:vml" Requires="v">
                <p:oleObj spid="_x0000_s69642" name="Equation" r:id="rId5" imgW="1828800" imgH="215640" progId="Equation.DSMT4">
                  <p:embed/>
                </p:oleObj>
              </mc:Choice>
              <mc:Fallback>
                <p:oleObj name="Equation" r:id="rId5" imgW="1828800" imgH="215640" progId="Equation.DSMT4">
                  <p:embed/>
                  <p:pic>
                    <p:nvPicPr>
                      <p:cNvPr id="0" name=""/>
                      <p:cNvPicPr/>
                      <p:nvPr/>
                    </p:nvPicPr>
                    <p:blipFill>
                      <a:blip r:embed="rId6"/>
                      <a:stretch>
                        <a:fillRect/>
                      </a:stretch>
                    </p:blipFill>
                    <p:spPr>
                      <a:xfrm>
                        <a:off x="665824" y="3193751"/>
                        <a:ext cx="5181857" cy="611747"/>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0F01B41-9192-4F7E-8F02-7C042369FC1F}"/>
              </a:ext>
            </a:extLst>
          </p:cNvPr>
          <p:cNvGraphicFramePr>
            <a:graphicFrameLocks noChangeAspect="1"/>
          </p:cNvGraphicFramePr>
          <p:nvPr>
            <p:extLst>
              <p:ext uri="{D42A27DB-BD31-4B8C-83A1-F6EECF244321}">
                <p14:modId xmlns:p14="http://schemas.microsoft.com/office/powerpoint/2010/main" val="3926096239"/>
              </p:ext>
            </p:extLst>
          </p:nvPr>
        </p:nvGraphicFramePr>
        <p:xfrm>
          <a:off x="592307" y="4360267"/>
          <a:ext cx="7159625" cy="1079500"/>
        </p:xfrm>
        <a:graphic>
          <a:graphicData uri="http://schemas.openxmlformats.org/presentationml/2006/ole">
            <mc:AlternateContent xmlns:mc="http://schemas.openxmlformats.org/markup-compatibility/2006">
              <mc:Choice xmlns:v="urn:schemas-microsoft-com:vml" Requires="v">
                <p:oleObj spid="_x0000_s69643" name="Equation" r:id="rId7" imgW="2527200" imgH="380880" progId="Equation.DSMT4">
                  <p:embed/>
                </p:oleObj>
              </mc:Choice>
              <mc:Fallback>
                <p:oleObj name="Equation" r:id="rId7" imgW="2527200" imgH="380880" progId="Equation.DSMT4">
                  <p:embed/>
                  <p:pic>
                    <p:nvPicPr>
                      <p:cNvPr id="9" name="对象 8">
                        <a:extLst>
                          <a:ext uri="{FF2B5EF4-FFF2-40B4-BE49-F238E27FC236}">
                            <a16:creationId xmlns:a16="http://schemas.microsoft.com/office/drawing/2014/main" id="{DC23012B-1C0D-46E7-AE99-799BAB862233}"/>
                          </a:ext>
                        </a:extLst>
                      </p:cNvPr>
                      <p:cNvPicPr/>
                      <p:nvPr/>
                    </p:nvPicPr>
                    <p:blipFill>
                      <a:blip r:embed="rId8"/>
                      <a:stretch>
                        <a:fillRect/>
                      </a:stretch>
                    </p:blipFill>
                    <p:spPr>
                      <a:xfrm>
                        <a:off x="592307" y="4360267"/>
                        <a:ext cx="7159625" cy="1079500"/>
                      </a:xfrm>
                      <a:prstGeom prst="rect">
                        <a:avLst/>
                      </a:prstGeom>
                    </p:spPr>
                  </p:pic>
                </p:oleObj>
              </mc:Fallback>
            </mc:AlternateContent>
          </a:graphicData>
        </a:graphic>
      </p:graphicFrame>
      <p:sp>
        <p:nvSpPr>
          <p:cNvPr id="12" name="箭头: 右 11">
            <a:extLst>
              <a:ext uri="{FF2B5EF4-FFF2-40B4-BE49-F238E27FC236}">
                <a16:creationId xmlns:a16="http://schemas.microsoft.com/office/drawing/2014/main" id="{E0670984-DEAA-42DD-88C4-65B351F18160}"/>
              </a:ext>
            </a:extLst>
          </p:cNvPr>
          <p:cNvSpPr/>
          <p:nvPr/>
        </p:nvSpPr>
        <p:spPr bwMode="auto">
          <a:xfrm rot="5400000">
            <a:off x="2396970" y="4057234"/>
            <a:ext cx="541538" cy="316348"/>
          </a:xfrm>
          <a:prstGeom prst="right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15" name="矩形 14">
            <a:extLst>
              <a:ext uri="{FF2B5EF4-FFF2-40B4-BE49-F238E27FC236}">
                <a16:creationId xmlns:a16="http://schemas.microsoft.com/office/drawing/2014/main" id="{99F5F101-AD6F-4768-87BF-37EFA00D9681}"/>
              </a:ext>
            </a:extLst>
          </p:cNvPr>
          <p:cNvSpPr/>
          <p:nvPr/>
        </p:nvSpPr>
        <p:spPr>
          <a:xfrm>
            <a:off x="665824" y="5498765"/>
            <a:ext cx="8025415" cy="1200329"/>
          </a:xfrm>
          <a:prstGeom prst="rect">
            <a:avLst/>
          </a:prstGeom>
        </p:spPr>
        <p:txBody>
          <a:bodyPr wrap="square">
            <a:spAutoFit/>
          </a:bodyPr>
          <a:lstStyle/>
          <a:p>
            <a:r>
              <a:rPr lang="zh-CN" altLang="en-US" sz="2400" dirty="0">
                <a:solidFill>
                  <a:srgbClr val="000000"/>
                </a:solidFill>
                <a:latin typeface="Verdana" panose="020B0604030504040204" pitchFamily="34" charset="0"/>
              </a:rPr>
              <a:t>这是一个非线性优化问题，可以使用</a:t>
            </a:r>
            <a:r>
              <a:rPr lang="en-US" altLang="zh-CN" sz="2400" dirty="0">
                <a:solidFill>
                  <a:srgbClr val="000000"/>
                </a:solidFill>
                <a:latin typeface="Verdana" panose="020B0604030504040204" pitchFamily="34" charset="0"/>
              </a:rPr>
              <a:t>Levenberg-Marquardt</a:t>
            </a:r>
            <a:r>
              <a:rPr lang="zh-CN" altLang="en-US" sz="2400" dirty="0">
                <a:solidFill>
                  <a:srgbClr val="000000"/>
                </a:solidFill>
                <a:latin typeface="Verdana" panose="020B0604030504040204" pitchFamily="34" charset="0"/>
              </a:rPr>
              <a:t>的方法，利用上面得到的解作为初始值，迭代得到最优解</a:t>
            </a:r>
          </a:p>
        </p:txBody>
      </p:sp>
    </p:spTree>
    <p:extLst>
      <p:ext uri="{BB962C8B-B14F-4D97-AF65-F5344CB8AC3E}">
        <p14:creationId xmlns:p14="http://schemas.microsoft.com/office/powerpoint/2010/main" val="38405935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章节安排</a:t>
            </a:r>
          </a:p>
        </p:txBody>
      </p:sp>
      <p:sp>
        <p:nvSpPr>
          <p:cNvPr id="6147"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5A5737-56C8-46CF-BAD9-3A9CC62D30FA}" type="slidenum">
              <a:rPr kumimoji="0" lang="zh-CN" altLang="en-US" sz="1400">
                <a:latin typeface="Arial" panose="020B0604020202020204" pitchFamily="34" charset="0"/>
              </a:rPr>
              <a:pPr eaLnBrk="1" hangingPunct="1"/>
              <a:t>24</a:t>
            </a:fld>
            <a:endParaRPr kumimoji="0" lang="en-US" altLang="zh-CN" sz="1400">
              <a:latin typeface="Arial" panose="020B0604020202020204" pitchFamily="34" charset="0"/>
            </a:endParaRPr>
          </a:p>
        </p:txBody>
      </p:sp>
      <p:grpSp>
        <p:nvGrpSpPr>
          <p:cNvPr id="30" name="Group 120">
            <a:extLst>
              <a:ext uri="{FF2B5EF4-FFF2-40B4-BE49-F238E27FC236}">
                <a16:creationId xmlns:a16="http://schemas.microsoft.com/office/drawing/2014/main" id="{ED262111-44A1-4767-8BBF-56E5FD775976}"/>
              </a:ext>
            </a:extLst>
          </p:cNvPr>
          <p:cNvGrpSpPr>
            <a:grpSpLocks/>
          </p:cNvGrpSpPr>
          <p:nvPr/>
        </p:nvGrpSpPr>
        <p:grpSpPr bwMode="auto">
          <a:xfrm>
            <a:off x="1845128" y="1801347"/>
            <a:ext cx="5664055" cy="665163"/>
            <a:chOff x="1268" y="935"/>
            <a:chExt cx="3408" cy="419"/>
          </a:xfrm>
        </p:grpSpPr>
        <p:grpSp>
          <p:nvGrpSpPr>
            <p:cNvPr id="31" name="Group 75">
              <a:extLst>
                <a:ext uri="{FF2B5EF4-FFF2-40B4-BE49-F238E27FC236}">
                  <a16:creationId xmlns:a16="http://schemas.microsoft.com/office/drawing/2014/main" id="{4457E819-7B51-4216-816D-0E071526C25C}"/>
                </a:ext>
              </a:extLst>
            </p:cNvPr>
            <p:cNvGrpSpPr>
              <a:grpSpLocks/>
            </p:cNvGrpSpPr>
            <p:nvPr/>
          </p:nvGrpSpPr>
          <p:grpSpPr bwMode="auto">
            <a:xfrm>
              <a:off x="1268" y="935"/>
              <a:ext cx="480" cy="419"/>
              <a:chOff x="1110" y="2656"/>
              <a:chExt cx="1549" cy="1351"/>
            </a:xfrm>
          </p:grpSpPr>
          <p:sp>
            <p:nvSpPr>
              <p:cNvPr id="35" name="AutoShape 76">
                <a:extLst>
                  <a:ext uri="{FF2B5EF4-FFF2-40B4-BE49-F238E27FC236}">
                    <a16:creationId xmlns:a16="http://schemas.microsoft.com/office/drawing/2014/main" id="{1CC098F4-3547-4346-AF32-5EE302493FBC}"/>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36" name="AutoShape 77">
                <a:extLst>
                  <a:ext uri="{FF2B5EF4-FFF2-40B4-BE49-F238E27FC236}">
                    <a16:creationId xmlns:a16="http://schemas.microsoft.com/office/drawing/2014/main" id="{BC4BF3E8-CFB7-4C98-8C2B-22DC7E57828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37" name="AutoShape 78">
                <a:extLst>
                  <a:ext uri="{FF2B5EF4-FFF2-40B4-BE49-F238E27FC236}">
                    <a16:creationId xmlns:a16="http://schemas.microsoft.com/office/drawing/2014/main" id="{50D7F5EE-909E-4000-8E92-AAB80796D77C}"/>
                  </a:ext>
                </a:extLst>
              </p:cNvPr>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32" name="Line 83">
              <a:extLst>
                <a:ext uri="{FF2B5EF4-FFF2-40B4-BE49-F238E27FC236}">
                  <a16:creationId xmlns:a16="http://schemas.microsoft.com/office/drawing/2014/main" id="{7C86BB8E-0CF6-471D-A2E4-AA04F0703B73}"/>
                </a:ext>
              </a:extLst>
            </p:cNvPr>
            <p:cNvSpPr>
              <a:spLocks noChangeShapeType="1"/>
            </p:cNvSpPr>
            <p:nvPr/>
          </p:nvSpPr>
          <p:spPr bwMode="auto">
            <a:xfrm>
              <a:off x="1652" y="131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84">
              <a:extLst>
                <a:ext uri="{FF2B5EF4-FFF2-40B4-BE49-F238E27FC236}">
                  <a16:creationId xmlns:a16="http://schemas.microsoft.com/office/drawing/2014/main" id="{56CBF061-1585-4743-A0A6-8D314BEEF87E}"/>
                </a:ext>
              </a:extLst>
            </p:cNvPr>
            <p:cNvSpPr txBox="1">
              <a:spLocks noChangeArrowheads="1"/>
            </p:cNvSpPr>
            <p:nvPr/>
          </p:nvSpPr>
          <p:spPr bwMode="auto">
            <a:xfrm>
              <a:off x="1882" y="983"/>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相机标定（基础与应用篇）</a:t>
              </a:r>
            </a:p>
          </p:txBody>
        </p:sp>
        <p:sp>
          <p:nvSpPr>
            <p:cNvPr id="34" name="Text Box 85">
              <a:extLst>
                <a:ext uri="{FF2B5EF4-FFF2-40B4-BE49-F238E27FC236}">
                  <a16:creationId xmlns:a16="http://schemas.microsoft.com/office/drawing/2014/main" id="{D1780920-F157-4CE6-90DD-2ED473C6F595}"/>
                </a:ext>
              </a:extLst>
            </p:cNvPr>
            <p:cNvSpPr txBox="1">
              <a:spLocks noChangeArrowheads="1"/>
            </p:cNvSpPr>
            <p:nvPr/>
          </p:nvSpPr>
          <p:spPr bwMode="gray">
            <a:xfrm>
              <a:off x="1350" y="9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一</a:t>
              </a:r>
            </a:p>
          </p:txBody>
        </p:sp>
      </p:grpSp>
      <p:grpSp>
        <p:nvGrpSpPr>
          <p:cNvPr id="38" name="Group 126">
            <a:extLst>
              <a:ext uri="{FF2B5EF4-FFF2-40B4-BE49-F238E27FC236}">
                <a16:creationId xmlns:a16="http://schemas.microsoft.com/office/drawing/2014/main" id="{2248B267-5C87-4595-825B-FCAE335F24DF}"/>
              </a:ext>
            </a:extLst>
          </p:cNvPr>
          <p:cNvGrpSpPr>
            <a:grpSpLocks/>
          </p:cNvGrpSpPr>
          <p:nvPr/>
        </p:nvGrpSpPr>
        <p:grpSpPr bwMode="auto">
          <a:xfrm>
            <a:off x="1845129" y="2553822"/>
            <a:ext cx="5845212" cy="665163"/>
            <a:chOff x="1268" y="1409"/>
            <a:chExt cx="3517" cy="419"/>
          </a:xfrm>
        </p:grpSpPr>
        <p:grpSp>
          <p:nvGrpSpPr>
            <p:cNvPr id="39" name="Group 79">
              <a:extLst>
                <a:ext uri="{FF2B5EF4-FFF2-40B4-BE49-F238E27FC236}">
                  <a16:creationId xmlns:a16="http://schemas.microsoft.com/office/drawing/2014/main" id="{F5A52F6D-CC29-4614-91BC-F7E405EA6F13}"/>
                </a:ext>
              </a:extLst>
            </p:cNvPr>
            <p:cNvGrpSpPr>
              <a:grpSpLocks/>
            </p:cNvGrpSpPr>
            <p:nvPr/>
          </p:nvGrpSpPr>
          <p:grpSpPr bwMode="auto">
            <a:xfrm>
              <a:off x="1268" y="1409"/>
              <a:ext cx="480" cy="419"/>
              <a:chOff x="3174" y="2656"/>
              <a:chExt cx="1549" cy="1351"/>
            </a:xfrm>
          </p:grpSpPr>
          <p:sp>
            <p:nvSpPr>
              <p:cNvPr id="43" name="AutoShape 80">
                <a:extLst>
                  <a:ext uri="{FF2B5EF4-FFF2-40B4-BE49-F238E27FC236}">
                    <a16:creationId xmlns:a16="http://schemas.microsoft.com/office/drawing/2014/main" id="{05069E6C-E71C-4416-837F-7A209B039BB6}"/>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44" name="AutoShape 81">
                <a:extLst>
                  <a:ext uri="{FF2B5EF4-FFF2-40B4-BE49-F238E27FC236}">
                    <a16:creationId xmlns:a16="http://schemas.microsoft.com/office/drawing/2014/main" id="{0F09C2E0-9964-4DF1-9319-C198F502BC63}"/>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45" name="AutoShape 82">
                <a:extLst>
                  <a:ext uri="{FF2B5EF4-FFF2-40B4-BE49-F238E27FC236}">
                    <a16:creationId xmlns:a16="http://schemas.microsoft.com/office/drawing/2014/main" id="{DE16FC7C-162F-453C-BFE7-AD44B6B8AE90}"/>
                  </a:ext>
                </a:extLst>
              </p:cNvPr>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40" name="Line 86">
              <a:extLst>
                <a:ext uri="{FF2B5EF4-FFF2-40B4-BE49-F238E27FC236}">
                  <a16:creationId xmlns:a16="http://schemas.microsoft.com/office/drawing/2014/main" id="{60B0B121-F026-47C2-875A-CB830491C744}"/>
                </a:ext>
              </a:extLst>
            </p:cNvPr>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 Box 88">
              <a:extLst>
                <a:ext uri="{FF2B5EF4-FFF2-40B4-BE49-F238E27FC236}">
                  <a16:creationId xmlns:a16="http://schemas.microsoft.com/office/drawing/2014/main" id="{BC010356-290F-4178-8DD3-B44FE1D47C8E}"/>
                </a:ext>
              </a:extLst>
            </p:cNvPr>
            <p:cNvSpPr txBox="1">
              <a:spLocks noChangeArrowheads="1"/>
            </p:cNvSpPr>
            <p:nvPr/>
          </p:nvSpPr>
          <p:spPr bwMode="gray">
            <a:xfrm>
              <a:off x="1350" y="14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二</a:t>
              </a:r>
            </a:p>
          </p:txBody>
        </p:sp>
        <p:sp>
          <p:nvSpPr>
            <p:cNvPr id="42" name="Text Box 84">
              <a:extLst>
                <a:ext uri="{FF2B5EF4-FFF2-40B4-BE49-F238E27FC236}">
                  <a16:creationId xmlns:a16="http://schemas.microsoft.com/office/drawing/2014/main" id="{9B99EE02-5498-467F-8578-33227A00B026}"/>
                </a:ext>
              </a:extLst>
            </p:cNvPr>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张氏标定法简介</a:t>
              </a:r>
            </a:p>
          </p:txBody>
        </p:sp>
      </p:grpSp>
      <p:grpSp>
        <p:nvGrpSpPr>
          <p:cNvPr id="46" name="Group 122">
            <a:extLst>
              <a:ext uri="{FF2B5EF4-FFF2-40B4-BE49-F238E27FC236}">
                <a16:creationId xmlns:a16="http://schemas.microsoft.com/office/drawing/2014/main" id="{1945C952-5B55-478E-BB75-4FC746501FD3}"/>
              </a:ext>
            </a:extLst>
          </p:cNvPr>
          <p:cNvGrpSpPr>
            <a:grpSpLocks/>
          </p:cNvGrpSpPr>
          <p:nvPr/>
        </p:nvGrpSpPr>
        <p:grpSpPr bwMode="auto">
          <a:xfrm>
            <a:off x="1845129" y="3314235"/>
            <a:ext cx="5845212" cy="665162"/>
            <a:chOff x="1268" y="1888"/>
            <a:chExt cx="3517" cy="419"/>
          </a:xfrm>
        </p:grpSpPr>
        <p:sp>
          <p:nvSpPr>
            <p:cNvPr id="47" name="Line 89">
              <a:extLst>
                <a:ext uri="{FF2B5EF4-FFF2-40B4-BE49-F238E27FC236}">
                  <a16:creationId xmlns:a16="http://schemas.microsoft.com/office/drawing/2014/main" id="{FE532932-5554-43EE-B7CD-B9E217E89C75}"/>
                </a:ext>
              </a:extLst>
            </p:cNvPr>
            <p:cNvSpPr>
              <a:spLocks noChangeShapeType="1"/>
            </p:cNvSpPr>
            <p:nvPr/>
          </p:nvSpPr>
          <p:spPr bwMode="auto">
            <a:xfrm>
              <a:off x="1652" y="2274"/>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Text Box 91">
              <a:extLst>
                <a:ext uri="{FF2B5EF4-FFF2-40B4-BE49-F238E27FC236}">
                  <a16:creationId xmlns:a16="http://schemas.microsoft.com/office/drawing/2014/main" id="{9BE530DB-40D3-4D58-AAF5-D51CBA8F498F}"/>
                </a:ext>
              </a:extLst>
            </p:cNvPr>
            <p:cNvSpPr txBox="1">
              <a:spLocks noChangeArrowheads="1"/>
            </p:cNvSpPr>
            <p:nvPr/>
          </p:nvSpPr>
          <p:spPr bwMode="gray">
            <a:xfrm>
              <a:off x="1392" y="195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49" name="Group 95">
              <a:extLst>
                <a:ext uri="{FF2B5EF4-FFF2-40B4-BE49-F238E27FC236}">
                  <a16:creationId xmlns:a16="http://schemas.microsoft.com/office/drawing/2014/main" id="{235179BF-3CE4-4016-86B1-C93AAE664193}"/>
                </a:ext>
              </a:extLst>
            </p:cNvPr>
            <p:cNvGrpSpPr>
              <a:grpSpLocks/>
            </p:cNvGrpSpPr>
            <p:nvPr/>
          </p:nvGrpSpPr>
          <p:grpSpPr bwMode="auto">
            <a:xfrm>
              <a:off x="1268" y="1888"/>
              <a:ext cx="480" cy="419"/>
              <a:chOff x="1110" y="2656"/>
              <a:chExt cx="1549" cy="1351"/>
            </a:xfrm>
          </p:grpSpPr>
          <p:sp>
            <p:nvSpPr>
              <p:cNvPr id="53" name="AutoShape 96">
                <a:extLst>
                  <a:ext uri="{FF2B5EF4-FFF2-40B4-BE49-F238E27FC236}">
                    <a16:creationId xmlns:a16="http://schemas.microsoft.com/office/drawing/2014/main" id="{988434DC-DD41-41CA-A014-C77EE33C32C7}"/>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4" name="AutoShape 97">
                <a:extLst>
                  <a:ext uri="{FF2B5EF4-FFF2-40B4-BE49-F238E27FC236}">
                    <a16:creationId xmlns:a16="http://schemas.microsoft.com/office/drawing/2014/main" id="{233F7311-EF37-4469-9C0E-5051A8F60AA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5" name="AutoShape 98">
                <a:extLst>
                  <a:ext uri="{FF2B5EF4-FFF2-40B4-BE49-F238E27FC236}">
                    <a16:creationId xmlns:a16="http://schemas.microsoft.com/office/drawing/2014/main" id="{51864FEF-CC03-4654-88C1-3006D46909D9}"/>
                  </a:ext>
                </a:extLst>
              </p:cNvPr>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50" name="Text Box 99">
              <a:extLst>
                <a:ext uri="{FF2B5EF4-FFF2-40B4-BE49-F238E27FC236}">
                  <a16:creationId xmlns:a16="http://schemas.microsoft.com/office/drawing/2014/main" id="{3AA55C83-5BB2-4B14-B4F7-EFF29085B9DA}"/>
                </a:ext>
              </a:extLst>
            </p:cNvPr>
            <p:cNvSpPr txBox="1">
              <a:spLocks noChangeArrowheads="1"/>
            </p:cNvSpPr>
            <p:nvPr/>
          </p:nvSpPr>
          <p:spPr bwMode="gray">
            <a:xfrm>
              <a:off x="1350" y="195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三</a:t>
              </a:r>
            </a:p>
          </p:txBody>
        </p:sp>
        <p:sp>
          <p:nvSpPr>
            <p:cNvPr id="51" name="Text Box 84">
              <a:extLst>
                <a:ext uri="{FF2B5EF4-FFF2-40B4-BE49-F238E27FC236}">
                  <a16:creationId xmlns:a16="http://schemas.microsoft.com/office/drawing/2014/main" id="{B6682D94-C32A-4EDC-95B6-332E7F678A08}"/>
                </a:ext>
              </a:extLst>
            </p:cNvPr>
            <p:cNvSpPr txBox="1">
              <a:spLocks noChangeArrowheads="1"/>
            </p:cNvSpPr>
            <p:nvPr/>
          </p:nvSpPr>
          <p:spPr bwMode="auto">
            <a:xfrm>
              <a:off x="1882" y="1934"/>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kumimoji="0" lang="zh-CN" altLang="en-US" b="1">
                <a:solidFill>
                  <a:srgbClr val="000000"/>
                </a:solidFill>
                <a:latin typeface="Arial" panose="020B0604020202020204" pitchFamily="34" charset="0"/>
                <a:ea typeface="黑体" panose="02010609060101010101" pitchFamily="49" charset="-122"/>
              </a:endParaRPr>
            </a:p>
          </p:txBody>
        </p:sp>
        <p:sp>
          <p:nvSpPr>
            <p:cNvPr id="52" name="Text Box 84">
              <a:extLst>
                <a:ext uri="{FF2B5EF4-FFF2-40B4-BE49-F238E27FC236}">
                  <a16:creationId xmlns:a16="http://schemas.microsoft.com/office/drawing/2014/main" id="{BF3AAFA7-4C18-478B-BA4E-D1F240C87899}"/>
                </a:ext>
              </a:extLst>
            </p:cNvPr>
            <p:cNvSpPr txBox="1">
              <a:spLocks noChangeArrowheads="1"/>
            </p:cNvSpPr>
            <p:nvPr/>
          </p:nvSpPr>
          <p:spPr bwMode="auto">
            <a:xfrm>
              <a:off x="1882" y="1933"/>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Arial" panose="020B0604020202020204" pitchFamily="34" charset="0"/>
                  <a:ea typeface="黑体" panose="02010609060101010101" pitchFamily="49" charset="-122"/>
                </a:rPr>
                <a:t>罗德里格斯公式与优化求解</a:t>
              </a:r>
            </a:p>
          </p:txBody>
        </p:sp>
      </p:grpSp>
      <p:grpSp>
        <p:nvGrpSpPr>
          <p:cNvPr id="56" name="Group 126">
            <a:extLst>
              <a:ext uri="{FF2B5EF4-FFF2-40B4-BE49-F238E27FC236}">
                <a16:creationId xmlns:a16="http://schemas.microsoft.com/office/drawing/2014/main" id="{A12FCF48-EBAA-459E-B7A9-AFAD3E9A7638}"/>
              </a:ext>
            </a:extLst>
          </p:cNvPr>
          <p:cNvGrpSpPr>
            <a:grpSpLocks/>
          </p:cNvGrpSpPr>
          <p:nvPr/>
        </p:nvGrpSpPr>
        <p:grpSpPr bwMode="auto">
          <a:xfrm>
            <a:off x="1873239" y="4064508"/>
            <a:ext cx="5845212" cy="665163"/>
            <a:chOff x="1268" y="1409"/>
            <a:chExt cx="3517" cy="419"/>
          </a:xfrm>
        </p:grpSpPr>
        <p:grpSp>
          <p:nvGrpSpPr>
            <p:cNvPr id="57" name="Group 79">
              <a:extLst>
                <a:ext uri="{FF2B5EF4-FFF2-40B4-BE49-F238E27FC236}">
                  <a16:creationId xmlns:a16="http://schemas.microsoft.com/office/drawing/2014/main" id="{8FEF2CBB-7C71-406E-A262-8496BDAEA2A7}"/>
                </a:ext>
              </a:extLst>
            </p:cNvPr>
            <p:cNvGrpSpPr>
              <a:grpSpLocks/>
            </p:cNvGrpSpPr>
            <p:nvPr/>
          </p:nvGrpSpPr>
          <p:grpSpPr bwMode="auto">
            <a:xfrm>
              <a:off x="1268" y="1409"/>
              <a:ext cx="480" cy="419"/>
              <a:chOff x="3174" y="2656"/>
              <a:chExt cx="1549" cy="1351"/>
            </a:xfrm>
          </p:grpSpPr>
          <p:sp>
            <p:nvSpPr>
              <p:cNvPr id="61" name="AutoShape 80">
                <a:extLst>
                  <a:ext uri="{FF2B5EF4-FFF2-40B4-BE49-F238E27FC236}">
                    <a16:creationId xmlns:a16="http://schemas.microsoft.com/office/drawing/2014/main" id="{884C3812-7050-421D-B504-1BD49D4351F6}"/>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2" name="AutoShape 81">
                <a:extLst>
                  <a:ext uri="{FF2B5EF4-FFF2-40B4-BE49-F238E27FC236}">
                    <a16:creationId xmlns:a16="http://schemas.microsoft.com/office/drawing/2014/main" id="{8F6AEDBA-C179-4047-9693-E60888C01336}"/>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3" name="AutoShape 82">
                <a:extLst>
                  <a:ext uri="{FF2B5EF4-FFF2-40B4-BE49-F238E27FC236}">
                    <a16:creationId xmlns:a16="http://schemas.microsoft.com/office/drawing/2014/main" id="{548593D8-8664-4780-BE21-B08D584E6FC4}"/>
                  </a:ext>
                </a:extLst>
              </p:cNvPr>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58" name="Line 86">
              <a:extLst>
                <a:ext uri="{FF2B5EF4-FFF2-40B4-BE49-F238E27FC236}">
                  <a16:creationId xmlns:a16="http://schemas.microsoft.com/office/drawing/2014/main" id="{A0857811-5747-40A5-9744-8C1F8730B3B7}"/>
                </a:ext>
              </a:extLst>
            </p:cNvPr>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Text Box 88">
              <a:extLst>
                <a:ext uri="{FF2B5EF4-FFF2-40B4-BE49-F238E27FC236}">
                  <a16:creationId xmlns:a16="http://schemas.microsoft.com/office/drawing/2014/main" id="{411EA7FF-38F5-4E3A-8EDE-71F2ADF9AA17}"/>
                </a:ext>
              </a:extLst>
            </p:cNvPr>
            <p:cNvSpPr txBox="1">
              <a:spLocks noChangeArrowheads="1"/>
            </p:cNvSpPr>
            <p:nvPr/>
          </p:nvSpPr>
          <p:spPr bwMode="gray">
            <a:xfrm>
              <a:off x="1355" y="1471"/>
              <a:ext cx="2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dirty="0">
                  <a:solidFill>
                    <a:srgbClr val="FFFFFF"/>
                  </a:solidFill>
                  <a:latin typeface="Arial" panose="020B0604020202020204" pitchFamily="34" charset="0"/>
                  <a:ea typeface="华文中宋" panose="02010600040101010101" pitchFamily="2" charset="-122"/>
                </a:rPr>
                <a:t>四</a:t>
              </a:r>
            </a:p>
          </p:txBody>
        </p:sp>
        <p:sp>
          <p:nvSpPr>
            <p:cNvPr id="60" name="Text Box 84">
              <a:extLst>
                <a:ext uri="{FF2B5EF4-FFF2-40B4-BE49-F238E27FC236}">
                  <a16:creationId xmlns:a16="http://schemas.microsoft.com/office/drawing/2014/main" id="{9058C2B9-12D6-4A49-8C61-B94E39CD5C11}"/>
                </a:ext>
              </a:extLst>
            </p:cNvPr>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直接法视觉里程计</a:t>
              </a:r>
            </a:p>
          </p:txBody>
        </p:sp>
      </p:grpSp>
    </p:spTree>
    <p:extLst>
      <p:ext uri="{BB962C8B-B14F-4D97-AF65-F5344CB8AC3E}">
        <p14:creationId xmlns:p14="http://schemas.microsoft.com/office/powerpoint/2010/main" val="2825406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25</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罗德里格斯公式与优化求解</a:t>
            </a:r>
          </a:p>
        </p:txBody>
      </p:sp>
      <p:sp>
        <p:nvSpPr>
          <p:cNvPr id="7" name="Rectangle 2">
            <a:extLst>
              <a:ext uri="{FF2B5EF4-FFF2-40B4-BE49-F238E27FC236}">
                <a16:creationId xmlns:a16="http://schemas.microsoft.com/office/drawing/2014/main" id="{1B20D84B-2963-4D90-96AA-BED2C2B51FEB}"/>
              </a:ext>
            </a:extLst>
          </p:cNvPr>
          <p:cNvSpPr>
            <a:spLocks noGrp="1" noChangeArrowheads="1"/>
          </p:cNvSpPr>
          <p:nvPr/>
        </p:nvSpPr>
        <p:spPr bwMode="auto">
          <a:xfrm>
            <a:off x="789972" y="1426098"/>
            <a:ext cx="116614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endParaRPr lang="zh-CN" altLang="en-US" sz="3200" dirty="0">
              <a:ea typeface="黑体" pitchFamily="49" charset="-122"/>
            </a:endParaRPr>
          </a:p>
        </p:txBody>
      </p:sp>
      <p:sp>
        <p:nvSpPr>
          <p:cNvPr id="9" name="Rectangle 3">
            <a:extLst>
              <a:ext uri="{FF2B5EF4-FFF2-40B4-BE49-F238E27FC236}">
                <a16:creationId xmlns:a16="http://schemas.microsoft.com/office/drawing/2014/main" id="{90E91C44-E242-42B0-AB64-A6F9A6968F96}"/>
              </a:ext>
            </a:extLst>
          </p:cNvPr>
          <p:cNvSpPr>
            <a:spLocks noGrp="1" noChangeArrowheads="1"/>
          </p:cNvSpPr>
          <p:nvPr/>
        </p:nvSpPr>
        <p:spPr bwMode="auto">
          <a:xfrm>
            <a:off x="762000" y="1426098"/>
            <a:ext cx="8077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r>
              <a:rPr lang="zh-CN" altLang="en-US" dirty="0">
                <a:solidFill>
                  <a:schemeClr val="hlink"/>
                </a:solidFill>
                <a:ea typeface="黑体" pitchFamily="49" charset="-122"/>
              </a:rPr>
              <a:t>复习</a:t>
            </a:r>
          </a:p>
          <a:p>
            <a:pPr eaLnBrk="1" hangingPunct="1">
              <a:buFontTx/>
              <a:buNone/>
            </a:pPr>
            <a:r>
              <a:rPr lang="zh-CN" altLang="en-US" sz="2400" dirty="0">
                <a:ea typeface="黑体" pitchFamily="49" charset="-122"/>
              </a:rPr>
              <a:t>旋转矩阵中的</a:t>
            </a:r>
            <a:r>
              <a:rPr lang="en-US" altLang="zh-CN" sz="2400" dirty="0">
                <a:ea typeface="黑体" pitchFamily="49" charset="-122"/>
              </a:rPr>
              <a:t>9</a:t>
            </a:r>
            <a:r>
              <a:rPr lang="zh-CN" altLang="en-US" sz="2400" dirty="0">
                <a:ea typeface="黑体" pitchFamily="49" charset="-122"/>
              </a:rPr>
              <a:t>个元素只有</a:t>
            </a:r>
            <a:r>
              <a:rPr lang="en-US" altLang="zh-CN" sz="2400" dirty="0">
                <a:ea typeface="黑体" pitchFamily="49" charset="-122"/>
              </a:rPr>
              <a:t>3</a:t>
            </a:r>
            <a:r>
              <a:rPr lang="zh-CN" altLang="en-US" sz="2400" dirty="0">
                <a:ea typeface="黑体" pitchFamily="49" charset="-122"/>
              </a:rPr>
              <a:t>个独立变量，它满足正交条件：</a:t>
            </a:r>
          </a:p>
        </p:txBody>
      </p:sp>
      <p:pic>
        <p:nvPicPr>
          <p:cNvPr id="10" name="图片 9">
            <a:extLst>
              <a:ext uri="{FF2B5EF4-FFF2-40B4-BE49-F238E27FC236}">
                <a16:creationId xmlns:a16="http://schemas.microsoft.com/office/drawing/2014/main" id="{A180C895-CBAC-456B-9BEB-63449472B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8397" y="1519701"/>
            <a:ext cx="457200" cy="4349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图片 10">
            <a:extLst>
              <a:ext uri="{FF2B5EF4-FFF2-40B4-BE49-F238E27FC236}">
                <a16:creationId xmlns:a16="http://schemas.microsoft.com/office/drawing/2014/main" id="{AECF7F8D-7C4A-4D5F-BF0E-CE2F699F3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1572" y="2899789"/>
            <a:ext cx="2803525"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图片 11">
            <a:extLst>
              <a:ext uri="{FF2B5EF4-FFF2-40B4-BE49-F238E27FC236}">
                <a16:creationId xmlns:a16="http://schemas.microsoft.com/office/drawing/2014/main" id="{B17299CA-67AE-4C58-A762-3EA0356C63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8397" y="3737989"/>
            <a:ext cx="2289175"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Text Box 12">
            <a:extLst>
              <a:ext uri="{FF2B5EF4-FFF2-40B4-BE49-F238E27FC236}">
                <a16:creationId xmlns:a16="http://schemas.microsoft.com/office/drawing/2014/main" id="{30D20184-E1AB-418B-9B7B-C2BE1972684B}"/>
              </a:ext>
            </a:extLst>
          </p:cNvPr>
          <p:cNvSpPr txBox="1">
            <a:spLocks noChangeArrowheads="1"/>
          </p:cNvSpPr>
          <p:nvPr/>
        </p:nvSpPr>
        <p:spPr bwMode="auto">
          <a:xfrm>
            <a:off x="864585" y="4206302"/>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zh-CN"/>
            </a:defPPr>
            <a:lvl1pPr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黑体"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黑体"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黑体"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黑体"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黑体" pitchFamily="49" charset="-122"/>
                <a:cs typeface="+mn-cs"/>
              </a:defRPr>
            </a:lvl9pPr>
          </a:lstStyle>
          <a:p>
            <a:pPr eaLnBrk="1" hangingPunct="1">
              <a:spcBef>
                <a:spcPct val="50000"/>
              </a:spcBef>
              <a:buFontTx/>
              <a:buNone/>
            </a:pPr>
            <a:r>
              <a:rPr lang="zh-CN" altLang="en-US" sz="2400">
                <a:ea typeface="黑体" pitchFamily="49" charset="-122"/>
              </a:rPr>
              <a:t>旋转变换的逆（反变换）等于其转置。</a:t>
            </a:r>
          </a:p>
        </p:txBody>
      </p:sp>
      <p:pic>
        <p:nvPicPr>
          <p:cNvPr id="14" name="图片 13">
            <a:extLst>
              <a:ext uri="{FF2B5EF4-FFF2-40B4-BE49-F238E27FC236}">
                <a16:creationId xmlns:a16="http://schemas.microsoft.com/office/drawing/2014/main" id="{0C849626-7684-48FE-8DF2-9F3691E098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8572" y="4728589"/>
            <a:ext cx="6884988" cy="148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1843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58AAB098-BED0-4B2F-8611-1C3EF22D7EBA}" type="slidenum">
              <a:rPr lang="en-US" altLang="zh-CN" sz="1400" smtClean="0"/>
              <a:pPr eaLnBrk="1" hangingPunct="1">
                <a:spcBef>
                  <a:spcPct val="0"/>
                </a:spcBef>
                <a:buFontTx/>
                <a:buNone/>
              </a:pPr>
              <a:t>26</a:t>
            </a:fld>
            <a:r>
              <a:rPr lang="en-US" altLang="zh-CN" sz="1400" dirty="0"/>
              <a:t>/48</a:t>
            </a:r>
          </a:p>
        </p:txBody>
      </p:sp>
      <p:sp>
        <p:nvSpPr>
          <p:cNvPr id="28675" name="Rectangle 2"/>
          <p:cNvSpPr>
            <a:spLocks noGrp="1" noChangeArrowheads="1"/>
          </p:cNvSpPr>
          <p:nvPr>
            <p:ph type="title"/>
          </p:nvPr>
        </p:nvSpPr>
        <p:spPr>
          <a:xfrm>
            <a:off x="745023" y="304800"/>
            <a:ext cx="7772400" cy="533400"/>
          </a:xfrm>
        </p:spPr>
        <p:txBody>
          <a:bodyPr/>
          <a:lstStyle/>
          <a:p>
            <a:pPr eaLnBrk="1" hangingPunct="1"/>
            <a:r>
              <a:rPr lang="zh-CN" altLang="en-US" sz="3200" dirty="0"/>
              <a:t>罗德里格斯公式与优化求解</a:t>
            </a:r>
            <a:endParaRPr lang="zh-CN" altLang="en-US" sz="3200" dirty="0">
              <a:ea typeface="黑体" pitchFamily="49" charset="-122"/>
            </a:endParaRPr>
          </a:p>
        </p:txBody>
      </p:sp>
      <p:sp>
        <p:nvSpPr>
          <p:cNvPr id="28676" name="Rectangle 3"/>
          <p:cNvSpPr>
            <a:spLocks noGrp="1" noChangeArrowheads="1"/>
          </p:cNvSpPr>
          <p:nvPr>
            <p:ph type="body" idx="1"/>
          </p:nvPr>
        </p:nvSpPr>
        <p:spPr>
          <a:xfrm>
            <a:off x="457200" y="1124744"/>
            <a:ext cx="8305800" cy="4860540"/>
          </a:xfrm>
        </p:spPr>
        <p:txBody>
          <a:bodyPr/>
          <a:lstStyle/>
          <a:p>
            <a:pPr marL="0" indent="0" eaLnBrk="1" hangingPunct="1"/>
            <a:r>
              <a:rPr lang="en-US" altLang="zh-CN" sz="2800" dirty="0">
                <a:solidFill>
                  <a:schemeClr val="hlink"/>
                </a:solidFill>
                <a:ea typeface="黑体" pitchFamily="49" charset="-122"/>
              </a:rPr>
              <a:t> </a:t>
            </a:r>
            <a:r>
              <a:rPr lang="zh-CN" altLang="en-US" sz="2800" dirty="0">
                <a:solidFill>
                  <a:schemeClr val="hlink"/>
                </a:solidFill>
                <a:ea typeface="黑体" pitchFamily="49" charset="-122"/>
              </a:rPr>
              <a:t>通用旋转变换：</a:t>
            </a:r>
          </a:p>
          <a:p>
            <a:pPr marL="0" indent="0" eaLnBrk="1" hangingPunct="1">
              <a:buFontTx/>
              <a:buNone/>
            </a:pPr>
            <a:r>
              <a:rPr lang="zh-CN" altLang="en-US" sz="2400" dirty="0">
                <a:ea typeface="黑体" pitchFamily="49" charset="-122"/>
              </a:rPr>
              <a:t>设坐标系</a:t>
            </a:r>
            <a:r>
              <a:rPr lang="en-US" altLang="zh-CN" sz="2400" dirty="0">
                <a:ea typeface="黑体" pitchFamily="49" charset="-122"/>
              </a:rPr>
              <a:t>{C}</a:t>
            </a:r>
            <a:r>
              <a:rPr lang="zh-CN" altLang="en-US" sz="2400" dirty="0">
                <a:ea typeface="黑体" pitchFamily="49" charset="-122"/>
              </a:rPr>
              <a:t>在基坐标系下的描述为</a:t>
            </a:r>
            <a:r>
              <a:rPr lang="en-US" altLang="zh-CN" sz="2400" i="1" dirty="0">
                <a:ea typeface="黑体" pitchFamily="49" charset="-122"/>
              </a:rPr>
              <a:t>C</a:t>
            </a:r>
            <a:r>
              <a:rPr lang="zh-CN" altLang="en-US" sz="2400" dirty="0">
                <a:ea typeface="黑体" pitchFamily="49" charset="-122"/>
              </a:rPr>
              <a:t>。设 </a:t>
            </a:r>
            <a:r>
              <a:rPr lang="en-US" altLang="zh-CN" sz="2400" i="1" dirty="0">
                <a:ea typeface="黑体" pitchFamily="49" charset="-122"/>
              </a:rPr>
              <a:t>f </a:t>
            </a:r>
            <a:r>
              <a:rPr lang="zh-CN" altLang="en-US" sz="2400" dirty="0">
                <a:ea typeface="黑体" pitchFamily="49" charset="-122"/>
              </a:rPr>
              <a:t>为坐标系</a:t>
            </a:r>
            <a:r>
              <a:rPr lang="en-US" altLang="zh-CN" sz="2400" dirty="0">
                <a:ea typeface="黑体" pitchFamily="49" charset="-122"/>
              </a:rPr>
              <a:t>{C}</a:t>
            </a:r>
            <a:r>
              <a:rPr lang="zh-CN" altLang="en-US" sz="2400" dirty="0">
                <a:ea typeface="黑体" pitchFamily="49" charset="-122"/>
              </a:rPr>
              <a:t>的</a:t>
            </a:r>
            <a:r>
              <a:rPr lang="en-US" altLang="zh-CN" sz="2400" i="1" dirty="0">
                <a:ea typeface="黑体" pitchFamily="49" charset="-122"/>
              </a:rPr>
              <a:t>z</a:t>
            </a:r>
            <a:r>
              <a:rPr lang="zh-CN" altLang="en-US" sz="2400" dirty="0">
                <a:ea typeface="黑体" pitchFamily="49" charset="-122"/>
              </a:rPr>
              <a:t>轴上的单位矢量，即：</a:t>
            </a:r>
          </a:p>
          <a:p>
            <a:pPr marL="0" indent="0" eaLnBrk="1" hangingPunct="1">
              <a:buFontTx/>
              <a:buNone/>
            </a:pPr>
            <a:endParaRPr lang="zh-CN" altLang="en-US" sz="2400" dirty="0">
              <a:ea typeface="黑体" pitchFamily="49" charset="-122"/>
            </a:endParaRPr>
          </a:p>
          <a:p>
            <a:pPr marL="0" indent="0" eaLnBrk="1" hangingPunct="1">
              <a:buFontTx/>
              <a:buNone/>
            </a:pPr>
            <a:endParaRPr lang="zh-CN" altLang="en-US" sz="2400" dirty="0">
              <a:ea typeface="黑体" pitchFamily="49" charset="-122"/>
            </a:endParaRPr>
          </a:p>
          <a:p>
            <a:pPr marL="0" indent="0" eaLnBrk="1" hangingPunct="1">
              <a:buFontTx/>
              <a:buNone/>
            </a:pPr>
            <a:endParaRPr lang="zh-CN" altLang="en-US" sz="2400" dirty="0">
              <a:ea typeface="黑体" pitchFamily="49" charset="-122"/>
            </a:endParaRPr>
          </a:p>
          <a:p>
            <a:pPr marL="0" indent="0" eaLnBrk="1" hangingPunct="1">
              <a:buFontTx/>
              <a:buNone/>
            </a:pPr>
            <a:endParaRPr lang="en-US" altLang="zh-CN" sz="2400" dirty="0">
              <a:ea typeface="黑体" pitchFamily="49" charset="-122"/>
            </a:endParaRPr>
          </a:p>
          <a:p>
            <a:pPr marL="0" indent="0" eaLnBrk="1" hangingPunct="1">
              <a:buFontTx/>
              <a:buNone/>
            </a:pPr>
            <a:r>
              <a:rPr lang="zh-CN" altLang="en-US" sz="2400" dirty="0">
                <a:ea typeface="黑体" pitchFamily="49" charset="-122"/>
              </a:rPr>
              <a:t>显然，绕矢量</a:t>
            </a:r>
            <a:r>
              <a:rPr lang="en-US" altLang="zh-CN" sz="2400" i="1" dirty="0">
                <a:ea typeface="黑体" pitchFamily="49" charset="-122"/>
              </a:rPr>
              <a:t>f</a:t>
            </a:r>
            <a:r>
              <a:rPr lang="zh-CN" altLang="en-US" sz="2400" dirty="0">
                <a:ea typeface="黑体" pitchFamily="49" charset="-122"/>
              </a:rPr>
              <a:t>的旋转等价于绕坐标系</a:t>
            </a:r>
            <a:r>
              <a:rPr lang="en-US" altLang="zh-CN" sz="2400" dirty="0">
                <a:ea typeface="黑体" pitchFamily="49" charset="-122"/>
              </a:rPr>
              <a:t>{C}</a:t>
            </a:r>
            <a:r>
              <a:rPr lang="zh-CN" altLang="en-US" sz="2400" dirty="0">
                <a:ea typeface="黑体" pitchFamily="49" charset="-122"/>
              </a:rPr>
              <a:t>的</a:t>
            </a:r>
            <a:r>
              <a:rPr lang="en-US" altLang="zh-CN" sz="2400" i="1" dirty="0">
                <a:ea typeface="黑体" pitchFamily="49" charset="-122"/>
              </a:rPr>
              <a:t>z</a:t>
            </a:r>
            <a:r>
              <a:rPr lang="zh-CN" altLang="en-US" sz="2400" dirty="0">
                <a:ea typeface="黑体" pitchFamily="49" charset="-122"/>
              </a:rPr>
              <a:t>轴的旋转：</a:t>
            </a:r>
          </a:p>
          <a:p>
            <a:pPr marL="0" indent="0" eaLnBrk="1" hangingPunct="1">
              <a:buFontTx/>
              <a:buNone/>
            </a:pPr>
            <a:endParaRPr lang="zh-CN" altLang="en-US" sz="2400" dirty="0">
              <a:ea typeface="黑体" pitchFamily="49" charset="-122"/>
            </a:endParaRPr>
          </a:p>
          <a:p>
            <a:pPr marL="0" indent="0" eaLnBrk="1" hangingPunct="1">
              <a:buFontTx/>
              <a:buNone/>
            </a:pPr>
            <a:r>
              <a:rPr lang="zh-CN" altLang="en-US" sz="2400" dirty="0">
                <a:ea typeface="黑体" pitchFamily="49" charset="-122"/>
              </a:rPr>
              <a:t>对于某一坐标系</a:t>
            </a:r>
            <a:r>
              <a:rPr lang="en-US" altLang="zh-CN" sz="2400" dirty="0">
                <a:ea typeface="黑体" pitchFamily="49" charset="-122"/>
              </a:rPr>
              <a:t>{T}</a:t>
            </a:r>
            <a:r>
              <a:rPr lang="zh-CN" altLang="en-US" sz="2400" dirty="0">
                <a:ea typeface="黑体" pitchFamily="49" charset="-122"/>
              </a:rPr>
              <a:t>，在基坐标系下的描述为</a:t>
            </a:r>
            <a:r>
              <a:rPr lang="en-US" altLang="zh-CN" sz="2400" i="1" dirty="0">
                <a:ea typeface="黑体" pitchFamily="49" charset="-122"/>
              </a:rPr>
              <a:t>T</a:t>
            </a:r>
            <a:r>
              <a:rPr lang="zh-CN" altLang="en-US" sz="2400" dirty="0">
                <a:ea typeface="黑体" pitchFamily="49" charset="-122"/>
              </a:rPr>
              <a:t>，在坐标系</a:t>
            </a:r>
            <a:r>
              <a:rPr lang="en-US" altLang="zh-CN" sz="2400" dirty="0">
                <a:ea typeface="黑体" pitchFamily="49" charset="-122"/>
              </a:rPr>
              <a:t>{C}</a:t>
            </a:r>
            <a:r>
              <a:rPr lang="zh-CN" altLang="en-US" sz="2400" dirty="0">
                <a:ea typeface="黑体" pitchFamily="49" charset="-122"/>
              </a:rPr>
              <a:t>下的描述为</a:t>
            </a:r>
            <a:r>
              <a:rPr lang="en-US" altLang="zh-CN" sz="2400" dirty="0">
                <a:ea typeface="黑体" pitchFamily="49" charset="-122"/>
              </a:rPr>
              <a:t>S</a:t>
            </a:r>
            <a:r>
              <a:rPr lang="zh-CN" altLang="en-US" sz="2400" dirty="0">
                <a:ea typeface="黑体" pitchFamily="49" charset="-122"/>
              </a:rPr>
              <a:t>，则：</a:t>
            </a:r>
          </a:p>
        </p:txBody>
      </p:sp>
      <p:sp>
        <p:nvSpPr>
          <p:cNvPr id="28677"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8678" name="Object 2"/>
          <p:cNvGraphicFramePr>
            <a:graphicFrameLocks noChangeAspect="1"/>
          </p:cNvGraphicFramePr>
          <p:nvPr/>
        </p:nvGraphicFramePr>
        <p:xfrm>
          <a:off x="823029" y="2553068"/>
          <a:ext cx="4449941" cy="1426310"/>
        </p:xfrm>
        <a:graphic>
          <a:graphicData uri="http://schemas.openxmlformats.org/presentationml/2006/ole">
            <mc:AlternateContent xmlns:mc="http://schemas.openxmlformats.org/markup-compatibility/2006">
              <mc:Choice xmlns:v="urn:schemas-microsoft-com:vml" Requires="v">
                <p:oleObj spid="_x0000_s61487" name="Equation" r:id="rId3" imgW="2781213" imgH="891444" progId="Equation.DSMT4">
                  <p:embed/>
                </p:oleObj>
              </mc:Choice>
              <mc:Fallback>
                <p:oleObj name="Equation" r:id="rId3" imgW="2781213" imgH="891444" progId="Equation.DSMT4">
                  <p:embed/>
                  <p:pic>
                    <p:nvPicPr>
                      <p:cNvPr id="2867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029" y="2553068"/>
                        <a:ext cx="4449941" cy="1426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9" name="Object 3"/>
          <p:cNvGraphicFramePr>
            <a:graphicFrameLocks noChangeAspect="1"/>
          </p:cNvGraphicFramePr>
          <p:nvPr/>
        </p:nvGraphicFramePr>
        <p:xfrm>
          <a:off x="1223628" y="4670296"/>
          <a:ext cx="2523787" cy="342880"/>
        </p:xfrm>
        <a:graphic>
          <a:graphicData uri="http://schemas.openxmlformats.org/presentationml/2006/ole">
            <mc:AlternateContent xmlns:mc="http://schemas.openxmlformats.org/markup-compatibility/2006">
              <mc:Choice xmlns:v="urn:schemas-microsoft-com:vml" Requires="v">
                <p:oleObj spid="_x0000_s61488" name="Equation" r:id="rId5" imgW="1402104" imgH="190489" progId="Equation.DSMT4">
                  <p:embed/>
                </p:oleObj>
              </mc:Choice>
              <mc:Fallback>
                <p:oleObj name="Equation" r:id="rId5" imgW="1402104" imgH="190489" progId="Equation.DSMT4">
                  <p:embed/>
                  <p:pic>
                    <p:nvPicPr>
                      <p:cNvPr id="2867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628" y="4670296"/>
                        <a:ext cx="2523787" cy="342880"/>
                      </a:xfrm>
                      <a:prstGeom prst="rect">
                        <a:avLst/>
                      </a:prstGeom>
                      <a:noFill/>
                      <a:ln>
                        <a:noFill/>
                      </a:ln>
                      <a:effectLst/>
                    </p:spPr>
                  </p:pic>
                </p:oleObj>
              </mc:Fallback>
            </mc:AlternateContent>
          </a:graphicData>
        </a:graphic>
      </p:graphicFrame>
      <p:graphicFrame>
        <p:nvGraphicFramePr>
          <p:cNvPr id="28680" name="Object 4"/>
          <p:cNvGraphicFramePr>
            <a:graphicFrameLocks noChangeAspect="1"/>
          </p:cNvGraphicFramePr>
          <p:nvPr/>
        </p:nvGraphicFramePr>
        <p:xfrm>
          <a:off x="1331640" y="5936280"/>
          <a:ext cx="868320" cy="319464"/>
        </p:xfrm>
        <a:graphic>
          <a:graphicData uri="http://schemas.openxmlformats.org/presentationml/2006/ole">
            <mc:AlternateContent xmlns:mc="http://schemas.openxmlformats.org/markup-compatibility/2006">
              <mc:Choice xmlns:v="urn:schemas-microsoft-com:vml" Requires="v">
                <p:oleObj spid="_x0000_s61489" name="Equation" r:id="rId7" imgW="482400" imgH="177480" progId="Equation.DSMT4">
                  <p:embed/>
                </p:oleObj>
              </mc:Choice>
              <mc:Fallback>
                <p:oleObj name="Equation" r:id="rId7" imgW="482400" imgH="177480" progId="Equation.DSMT4">
                  <p:embed/>
                  <p:pic>
                    <p:nvPicPr>
                      <p:cNvPr id="28680" name="Object 4"/>
                      <p:cNvPicPr>
                        <a:picLocks noChangeAspect="1" noChangeArrowheads="1"/>
                      </p:cNvPicPr>
                      <p:nvPr/>
                    </p:nvPicPr>
                    <p:blipFill>
                      <a:blip r:embed="rId8"/>
                      <a:srcRect/>
                      <a:stretch>
                        <a:fillRect/>
                      </a:stretch>
                    </p:blipFill>
                    <p:spPr bwMode="auto">
                      <a:xfrm>
                        <a:off x="1331640" y="5936280"/>
                        <a:ext cx="868320" cy="3194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组合 4"/>
          <p:cNvGrpSpPr/>
          <p:nvPr/>
        </p:nvGrpSpPr>
        <p:grpSpPr>
          <a:xfrm>
            <a:off x="5292080" y="2198652"/>
            <a:ext cx="3488223" cy="1734404"/>
            <a:chOff x="5410200" y="2388636"/>
            <a:chExt cx="3488223" cy="1734404"/>
          </a:xfrm>
        </p:grpSpPr>
        <p:sp>
          <p:nvSpPr>
            <p:cNvPr id="28681" name="Line 8"/>
            <p:cNvSpPr>
              <a:spLocks noChangeShapeType="1"/>
            </p:cNvSpPr>
            <p:nvPr/>
          </p:nvSpPr>
          <p:spPr bwMode="auto">
            <a:xfrm>
              <a:off x="6172200" y="2438400"/>
              <a:ext cx="0" cy="457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Line 9"/>
            <p:cNvSpPr>
              <a:spLocks noChangeShapeType="1"/>
            </p:cNvSpPr>
            <p:nvPr/>
          </p:nvSpPr>
          <p:spPr bwMode="auto">
            <a:xfrm>
              <a:off x="6172200" y="2895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3" name="Line 10"/>
            <p:cNvSpPr>
              <a:spLocks noChangeShapeType="1"/>
            </p:cNvSpPr>
            <p:nvPr/>
          </p:nvSpPr>
          <p:spPr bwMode="auto">
            <a:xfrm flipH="1">
              <a:off x="5943600" y="28956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
            <p:cNvGrpSpPr/>
            <p:nvPr/>
          </p:nvGrpSpPr>
          <p:grpSpPr>
            <a:xfrm rot="961747">
              <a:off x="7086600" y="2438400"/>
              <a:ext cx="685800" cy="762000"/>
              <a:chOff x="7086600" y="2438400"/>
              <a:chExt cx="685800" cy="762000"/>
            </a:xfrm>
          </p:grpSpPr>
          <p:sp>
            <p:nvSpPr>
              <p:cNvPr id="28684" name="Line 11"/>
              <p:cNvSpPr>
                <a:spLocks noChangeShapeType="1"/>
              </p:cNvSpPr>
              <p:nvPr/>
            </p:nvSpPr>
            <p:spPr bwMode="auto">
              <a:xfrm>
                <a:off x="7315200" y="2438400"/>
                <a:ext cx="0" cy="457200"/>
              </a:xfrm>
              <a:prstGeom prst="line">
                <a:avLst/>
              </a:prstGeom>
              <a:noFill/>
              <a:ln w="9525">
                <a:solidFill>
                  <a:schemeClr val="folHlink"/>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Line 12"/>
              <p:cNvSpPr>
                <a:spLocks noChangeShapeType="1"/>
              </p:cNvSpPr>
              <p:nvPr/>
            </p:nvSpPr>
            <p:spPr bwMode="auto">
              <a:xfrm>
                <a:off x="7315200" y="2895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6" name="Line 13"/>
              <p:cNvSpPr>
                <a:spLocks noChangeShapeType="1"/>
              </p:cNvSpPr>
              <p:nvPr/>
            </p:nvSpPr>
            <p:spPr bwMode="auto">
              <a:xfrm flipH="1">
                <a:off x="7086600" y="28956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组合 2"/>
            <p:cNvGrpSpPr/>
            <p:nvPr/>
          </p:nvGrpSpPr>
          <p:grpSpPr>
            <a:xfrm rot="20158081">
              <a:off x="7658099" y="3254421"/>
              <a:ext cx="685800" cy="762000"/>
              <a:chOff x="7848600" y="3200400"/>
              <a:chExt cx="685800" cy="762000"/>
            </a:xfrm>
          </p:grpSpPr>
          <p:sp>
            <p:nvSpPr>
              <p:cNvPr id="28687" name="Line 14"/>
              <p:cNvSpPr>
                <a:spLocks noChangeShapeType="1"/>
              </p:cNvSpPr>
              <p:nvPr/>
            </p:nvSpPr>
            <p:spPr bwMode="auto">
              <a:xfrm>
                <a:off x="8077200" y="3200400"/>
                <a:ext cx="0" cy="4572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8688" name="Line 15"/>
              <p:cNvSpPr>
                <a:spLocks noChangeShapeType="1"/>
              </p:cNvSpPr>
              <p:nvPr/>
            </p:nvSpPr>
            <p:spPr bwMode="auto">
              <a:xfrm>
                <a:off x="8077200" y="36576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689" name="Line 16"/>
              <p:cNvSpPr>
                <a:spLocks noChangeShapeType="1"/>
              </p:cNvSpPr>
              <p:nvPr/>
            </p:nvSpPr>
            <p:spPr bwMode="auto">
              <a:xfrm flipH="1">
                <a:off x="7848600" y="3657600"/>
                <a:ext cx="22860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8690" name="Text Box 17"/>
            <p:cNvSpPr txBox="1">
              <a:spLocks noChangeArrowheads="1"/>
            </p:cNvSpPr>
            <p:nvPr/>
          </p:nvSpPr>
          <p:spPr bwMode="auto">
            <a:xfrm>
              <a:off x="6629400" y="3276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T</a:t>
              </a:r>
            </a:p>
          </p:txBody>
        </p:sp>
        <p:sp>
          <p:nvSpPr>
            <p:cNvPr id="28691" name="Text Box 18"/>
            <p:cNvSpPr txBox="1">
              <a:spLocks noChangeArrowheads="1"/>
            </p:cNvSpPr>
            <p:nvPr/>
          </p:nvSpPr>
          <p:spPr bwMode="auto">
            <a:xfrm>
              <a:off x="8136423" y="366584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dirty="0"/>
                <a:t>{T}</a:t>
              </a:r>
            </a:p>
          </p:txBody>
        </p:sp>
        <p:sp>
          <p:nvSpPr>
            <p:cNvPr id="28692" name="Text Box 19"/>
            <p:cNvSpPr txBox="1">
              <a:spLocks noChangeArrowheads="1"/>
            </p:cNvSpPr>
            <p:nvPr/>
          </p:nvSpPr>
          <p:spPr bwMode="auto">
            <a:xfrm>
              <a:off x="7396957" y="2388636"/>
              <a:ext cx="571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dirty="0"/>
                <a:t>{C}</a:t>
              </a:r>
            </a:p>
          </p:txBody>
        </p:sp>
        <p:sp>
          <p:nvSpPr>
            <p:cNvPr id="28693" name="Text Box 20"/>
            <p:cNvSpPr txBox="1">
              <a:spLocks noChangeArrowheads="1"/>
            </p:cNvSpPr>
            <p:nvPr/>
          </p:nvSpPr>
          <p:spPr bwMode="auto">
            <a:xfrm>
              <a:off x="6553200" y="24384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t>C</a:t>
              </a:r>
            </a:p>
          </p:txBody>
        </p:sp>
        <p:sp>
          <p:nvSpPr>
            <p:cNvPr id="28694" name="Freeform 21"/>
            <p:cNvSpPr>
              <a:spLocks/>
            </p:cNvSpPr>
            <p:nvPr/>
          </p:nvSpPr>
          <p:spPr bwMode="auto">
            <a:xfrm>
              <a:off x="6248400" y="2425700"/>
              <a:ext cx="990600" cy="317500"/>
            </a:xfrm>
            <a:custGeom>
              <a:avLst/>
              <a:gdLst>
                <a:gd name="T0" fmla="*/ 0 w 624"/>
                <a:gd name="T1" fmla="*/ 2147483647 h 200"/>
                <a:gd name="T2" fmla="*/ 2147483647 w 624"/>
                <a:gd name="T3" fmla="*/ 2147483647 h 200"/>
                <a:gd name="T4" fmla="*/ 2147483647 w 624"/>
                <a:gd name="T5" fmla="*/ 2147483647 h 200"/>
                <a:gd name="T6" fmla="*/ 0 60000 65536"/>
                <a:gd name="T7" fmla="*/ 0 60000 65536"/>
                <a:gd name="T8" fmla="*/ 0 60000 65536"/>
                <a:gd name="T9" fmla="*/ 0 w 624"/>
                <a:gd name="T10" fmla="*/ 0 h 200"/>
                <a:gd name="T11" fmla="*/ 624 w 624"/>
                <a:gd name="T12" fmla="*/ 200 h 200"/>
              </a:gdLst>
              <a:ahLst/>
              <a:cxnLst>
                <a:cxn ang="T6">
                  <a:pos x="T0" y="T1"/>
                </a:cxn>
                <a:cxn ang="T7">
                  <a:pos x="T2" y="T3"/>
                </a:cxn>
                <a:cxn ang="T8">
                  <a:pos x="T4" y="T5"/>
                </a:cxn>
              </a:cxnLst>
              <a:rect l="T9" t="T10" r="T11" b="T12"/>
              <a:pathLst>
                <a:path w="624" h="200">
                  <a:moveTo>
                    <a:pt x="0" y="152"/>
                  </a:moveTo>
                  <a:cubicBezTo>
                    <a:pt x="92" y="76"/>
                    <a:pt x="184" y="0"/>
                    <a:pt x="288" y="8"/>
                  </a:cubicBezTo>
                  <a:cubicBezTo>
                    <a:pt x="392" y="16"/>
                    <a:pt x="568" y="168"/>
                    <a:pt x="624" y="200"/>
                  </a:cubicBezTo>
                </a:path>
              </a:pathLst>
            </a:custGeom>
            <a:noFill/>
            <a:ln w="952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5" name="Text Box 22"/>
            <p:cNvSpPr txBox="1">
              <a:spLocks noChangeArrowheads="1"/>
            </p:cNvSpPr>
            <p:nvPr/>
          </p:nvSpPr>
          <p:spPr bwMode="auto">
            <a:xfrm>
              <a:off x="5410200" y="25908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dirty="0"/>
                <a:t>{W}</a:t>
              </a:r>
            </a:p>
          </p:txBody>
        </p:sp>
        <p:sp>
          <p:nvSpPr>
            <p:cNvPr id="28696" name="Text Box 23"/>
            <p:cNvSpPr txBox="1">
              <a:spLocks noChangeArrowheads="1"/>
            </p:cNvSpPr>
            <p:nvPr/>
          </p:nvSpPr>
          <p:spPr bwMode="auto">
            <a:xfrm>
              <a:off x="7848600" y="2861076"/>
              <a:ext cx="49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dirty="0"/>
                <a:t>S</a:t>
              </a:r>
            </a:p>
          </p:txBody>
        </p:sp>
        <p:sp>
          <p:nvSpPr>
            <p:cNvPr id="28697" name="Freeform 24"/>
            <p:cNvSpPr>
              <a:spLocks/>
            </p:cNvSpPr>
            <p:nvPr/>
          </p:nvSpPr>
          <p:spPr bwMode="auto">
            <a:xfrm>
              <a:off x="7391400" y="2971800"/>
              <a:ext cx="609600" cy="609600"/>
            </a:xfrm>
            <a:custGeom>
              <a:avLst/>
              <a:gdLst>
                <a:gd name="T0" fmla="*/ 0 w 384"/>
                <a:gd name="T1" fmla="*/ 0 h 384"/>
                <a:gd name="T2" fmla="*/ 2147483647 w 384"/>
                <a:gd name="T3" fmla="*/ 2147483647 h 384"/>
                <a:gd name="T4" fmla="*/ 2147483647 w 384"/>
                <a:gd name="T5" fmla="*/ 2147483647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cubicBezTo>
                    <a:pt x="112" y="40"/>
                    <a:pt x="224" y="80"/>
                    <a:pt x="288" y="144"/>
                  </a:cubicBezTo>
                  <a:cubicBezTo>
                    <a:pt x="352" y="208"/>
                    <a:pt x="368" y="296"/>
                    <a:pt x="384" y="384"/>
                  </a:cubicBezTo>
                </a:path>
              </a:pathLst>
            </a:custGeom>
            <a:noFill/>
            <a:ln w="952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698" name="Freeform 25"/>
            <p:cNvSpPr>
              <a:spLocks/>
            </p:cNvSpPr>
            <p:nvPr/>
          </p:nvSpPr>
          <p:spPr bwMode="auto">
            <a:xfrm>
              <a:off x="6172200" y="2971800"/>
              <a:ext cx="1676400" cy="800100"/>
            </a:xfrm>
            <a:custGeom>
              <a:avLst/>
              <a:gdLst>
                <a:gd name="T0" fmla="*/ 0 w 1056"/>
                <a:gd name="T1" fmla="*/ 0 h 504"/>
                <a:gd name="T2" fmla="*/ 2147483647 w 1056"/>
                <a:gd name="T3" fmla="*/ 2147483647 h 504"/>
                <a:gd name="T4" fmla="*/ 2147483647 w 1056"/>
                <a:gd name="T5" fmla="*/ 2147483647 h 504"/>
                <a:gd name="T6" fmla="*/ 2147483647 w 1056"/>
                <a:gd name="T7" fmla="*/ 2147483647 h 504"/>
                <a:gd name="T8" fmla="*/ 0 60000 65536"/>
                <a:gd name="T9" fmla="*/ 0 60000 65536"/>
                <a:gd name="T10" fmla="*/ 0 60000 65536"/>
                <a:gd name="T11" fmla="*/ 0 60000 65536"/>
                <a:gd name="T12" fmla="*/ 0 w 1056"/>
                <a:gd name="T13" fmla="*/ 0 h 504"/>
                <a:gd name="T14" fmla="*/ 1056 w 1056"/>
                <a:gd name="T15" fmla="*/ 504 h 504"/>
              </a:gdLst>
              <a:ahLst/>
              <a:cxnLst>
                <a:cxn ang="T8">
                  <a:pos x="T0" y="T1"/>
                </a:cxn>
                <a:cxn ang="T9">
                  <a:pos x="T2" y="T3"/>
                </a:cxn>
                <a:cxn ang="T10">
                  <a:pos x="T4" y="T5"/>
                </a:cxn>
                <a:cxn ang="T11">
                  <a:pos x="T6" y="T7"/>
                </a:cxn>
              </a:cxnLst>
              <a:rect l="T12" t="T13" r="T14" b="T15"/>
              <a:pathLst>
                <a:path w="1056" h="504">
                  <a:moveTo>
                    <a:pt x="0" y="0"/>
                  </a:moveTo>
                  <a:cubicBezTo>
                    <a:pt x="36" y="128"/>
                    <a:pt x="72" y="256"/>
                    <a:pt x="144" y="336"/>
                  </a:cubicBezTo>
                  <a:cubicBezTo>
                    <a:pt x="216" y="416"/>
                    <a:pt x="280" y="456"/>
                    <a:pt x="432" y="480"/>
                  </a:cubicBezTo>
                  <a:cubicBezTo>
                    <a:pt x="584" y="504"/>
                    <a:pt x="820" y="492"/>
                    <a:pt x="1056" y="480"/>
                  </a:cubicBezTo>
                </a:path>
              </a:pathLst>
            </a:custGeom>
            <a:noFill/>
            <a:ln w="952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 name="圆角矩形 3"/>
          <p:cNvSpPr/>
          <p:nvPr/>
        </p:nvSpPr>
        <p:spPr bwMode="auto">
          <a:xfrm>
            <a:off x="359532" y="1628800"/>
            <a:ext cx="8538891" cy="241226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黑体" pitchFamily="2" charset="-122"/>
            </a:endParaRPr>
          </a:p>
        </p:txBody>
      </p:sp>
      <p:sp>
        <p:nvSpPr>
          <p:cNvPr id="32" name="圆角矩形 31"/>
          <p:cNvSpPr/>
          <p:nvPr/>
        </p:nvSpPr>
        <p:spPr bwMode="auto">
          <a:xfrm>
            <a:off x="359532" y="4149080"/>
            <a:ext cx="8538891" cy="2412268"/>
          </a:xfrm>
          <a:prstGeom prst="roundRect">
            <a:avLst/>
          </a:prstGeom>
          <a:noFill/>
          <a:ln w="9525" cap="flat" cmpd="sng" algn="ctr">
            <a:solidFill>
              <a:schemeClr val="accent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黑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58AAB098-BED0-4B2F-8611-1C3EF22D7EBA}" type="slidenum">
              <a:rPr lang="en-US" altLang="zh-CN" sz="1400" smtClean="0"/>
              <a:pPr eaLnBrk="1" hangingPunct="1">
                <a:spcBef>
                  <a:spcPct val="0"/>
                </a:spcBef>
                <a:buFontTx/>
                <a:buNone/>
              </a:pPr>
              <a:t>27</a:t>
            </a:fld>
            <a:r>
              <a:rPr lang="en-US" altLang="zh-CN" sz="1400" dirty="0"/>
              <a:t>/48</a:t>
            </a:r>
          </a:p>
        </p:txBody>
      </p:sp>
      <p:sp>
        <p:nvSpPr>
          <p:cNvPr id="28675" name="Rectangle 2"/>
          <p:cNvSpPr>
            <a:spLocks noGrp="1" noChangeArrowheads="1"/>
          </p:cNvSpPr>
          <p:nvPr>
            <p:ph type="title"/>
          </p:nvPr>
        </p:nvSpPr>
        <p:spPr>
          <a:xfrm>
            <a:off x="745023" y="304800"/>
            <a:ext cx="7772400" cy="533400"/>
          </a:xfrm>
        </p:spPr>
        <p:txBody>
          <a:bodyPr/>
          <a:lstStyle/>
          <a:p>
            <a:pPr eaLnBrk="1" hangingPunct="1"/>
            <a:r>
              <a:rPr lang="zh-CN" altLang="en-US" sz="3200" dirty="0"/>
              <a:t>罗德里格斯公式与优化求解</a:t>
            </a:r>
            <a:endParaRPr lang="zh-CN" altLang="en-US" sz="3200" dirty="0">
              <a:ea typeface="黑体" pitchFamily="49" charset="-122"/>
            </a:endParaRPr>
          </a:p>
        </p:txBody>
      </p:sp>
      <p:sp>
        <p:nvSpPr>
          <p:cNvPr id="28677"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
        <p:nvSpPr>
          <p:cNvPr id="7" name="矩形 6">
            <a:extLst>
              <a:ext uri="{FF2B5EF4-FFF2-40B4-BE49-F238E27FC236}">
                <a16:creationId xmlns:a16="http://schemas.microsoft.com/office/drawing/2014/main" id="{DD6A969F-914F-4CD6-9448-C5CD248D3F7E}"/>
              </a:ext>
            </a:extLst>
          </p:cNvPr>
          <p:cNvSpPr/>
          <p:nvPr/>
        </p:nvSpPr>
        <p:spPr>
          <a:xfrm>
            <a:off x="403570" y="1689687"/>
            <a:ext cx="8455306" cy="400110"/>
          </a:xfrm>
          <a:prstGeom prst="rect">
            <a:avLst/>
          </a:prstGeom>
        </p:spPr>
        <p:txBody>
          <a:bodyPr wrap="square">
            <a:spAutoFit/>
          </a:bodyPr>
          <a:lstStyle/>
          <a:p>
            <a:r>
              <a:rPr lang="zh-CN" altLang="en-US" sz="2000" dirty="0"/>
              <a:t>罗德里格斯公式：旋转矩阵和旋转轴向量可以用罗德里格斯变换关联</a:t>
            </a:r>
          </a:p>
        </p:txBody>
      </p:sp>
      <p:pic>
        <p:nvPicPr>
          <p:cNvPr id="9" name="图片 8">
            <a:extLst>
              <a:ext uri="{FF2B5EF4-FFF2-40B4-BE49-F238E27FC236}">
                <a16:creationId xmlns:a16="http://schemas.microsoft.com/office/drawing/2014/main" id="{1BBF639B-DCFB-46CF-8638-1167698DB0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338" y="2426422"/>
            <a:ext cx="6564491" cy="1029724"/>
          </a:xfrm>
          <a:prstGeom prst="rect">
            <a:avLst/>
          </a:prstGeom>
        </p:spPr>
      </p:pic>
      <p:pic>
        <p:nvPicPr>
          <p:cNvPr id="11" name="图片 10">
            <a:extLst>
              <a:ext uri="{FF2B5EF4-FFF2-40B4-BE49-F238E27FC236}">
                <a16:creationId xmlns:a16="http://schemas.microsoft.com/office/drawing/2014/main" id="{A37FEDD2-898C-44BC-AA42-6E4C92418D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338" y="3792771"/>
            <a:ext cx="3899069" cy="1029724"/>
          </a:xfrm>
          <a:prstGeom prst="rect">
            <a:avLst/>
          </a:prstGeom>
        </p:spPr>
      </p:pic>
      <p:sp>
        <p:nvSpPr>
          <p:cNvPr id="38" name="矩形 37">
            <a:extLst>
              <a:ext uri="{FF2B5EF4-FFF2-40B4-BE49-F238E27FC236}">
                <a16:creationId xmlns:a16="http://schemas.microsoft.com/office/drawing/2014/main" id="{D0DC1D21-C8DB-4EE0-9921-5B8275F1E49B}"/>
              </a:ext>
            </a:extLst>
          </p:cNvPr>
          <p:cNvSpPr/>
          <p:nvPr/>
        </p:nvSpPr>
        <p:spPr>
          <a:xfrm>
            <a:off x="319352" y="5168313"/>
            <a:ext cx="8198071" cy="1015663"/>
          </a:xfrm>
          <a:prstGeom prst="rect">
            <a:avLst/>
          </a:prstGeom>
        </p:spPr>
        <p:txBody>
          <a:bodyPr wrap="square">
            <a:spAutoFit/>
          </a:bodyPr>
          <a:lstStyle/>
          <a:p>
            <a:r>
              <a:rPr lang="zh-CN" altLang="en-US" sz="2000" dirty="0"/>
              <a:t>用罗德里格斯公式表示旋转矩阵后，优化问题可以直接用梯度下降法求解，在计算资源丰富的情况下，较传统的迭代法精度更高，下面转到</a:t>
            </a:r>
            <a:r>
              <a:rPr lang="en-US" altLang="zh-CN" sz="2000" dirty="0"/>
              <a:t>word</a:t>
            </a:r>
            <a:r>
              <a:rPr lang="zh-CN" altLang="en-US" sz="2000" dirty="0"/>
              <a:t>文档，我们看一下如何用这种方法求解张氏标定问题</a:t>
            </a:r>
          </a:p>
        </p:txBody>
      </p:sp>
    </p:spTree>
    <p:extLst>
      <p:ext uri="{BB962C8B-B14F-4D97-AF65-F5344CB8AC3E}">
        <p14:creationId xmlns:p14="http://schemas.microsoft.com/office/powerpoint/2010/main" val="4219982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28</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罗德里格斯公式与优化求解</a:t>
            </a:r>
          </a:p>
        </p:txBody>
      </p:sp>
      <p:sp>
        <p:nvSpPr>
          <p:cNvPr id="8" name="标题 1">
            <a:extLst>
              <a:ext uri="{FF2B5EF4-FFF2-40B4-BE49-F238E27FC236}">
                <a16:creationId xmlns:a16="http://schemas.microsoft.com/office/drawing/2014/main" id="{90128E34-23E1-48C9-A43A-374E3B8A93C2}"/>
              </a:ext>
            </a:extLst>
          </p:cNvPr>
          <p:cNvSpPr txBox="1">
            <a:spLocks/>
          </p:cNvSpPr>
          <p:nvPr/>
        </p:nvSpPr>
        <p:spPr bwMode="auto">
          <a:xfrm>
            <a:off x="745854" y="1155774"/>
            <a:ext cx="4096012" cy="61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kumimoji="1" sz="4000" b="1">
                <a:solidFill>
                  <a:schemeClr val="tx2"/>
                </a:solidFill>
                <a:latin typeface="黑体" pitchFamily="49" charset="-122"/>
                <a:ea typeface="黑体" pitchFamily="49" charset="-122"/>
                <a:cs typeface="+mj-cs"/>
              </a:defRPr>
            </a:lvl1pPr>
            <a:lvl2pPr algn="ctr" rtl="0" eaLnBrk="0" fontAlgn="base" hangingPunct="0">
              <a:spcBef>
                <a:spcPct val="0"/>
              </a:spcBef>
              <a:spcAft>
                <a:spcPct val="0"/>
              </a:spcAft>
              <a:defRPr kumimoji="1" sz="4000" b="1">
                <a:solidFill>
                  <a:schemeClr val="tx2"/>
                </a:solidFill>
                <a:latin typeface="黑体" pitchFamily="49" charset="-122"/>
                <a:ea typeface="黑体" pitchFamily="49" charset="-122"/>
              </a:defRPr>
            </a:lvl2pPr>
            <a:lvl3pPr algn="ctr" rtl="0" eaLnBrk="0" fontAlgn="base" hangingPunct="0">
              <a:spcBef>
                <a:spcPct val="0"/>
              </a:spcBef>
              <a:spcAft>
                <a:spcPct val="0"/>
              </a:spcAft>
              <a:defRPr kumimoji="1" sz="4000" b="1">
                <a:solidFill>
                  <a:schemeClr val="tx2"/>
                </a:solidFill>
                <a:latin typeface="黑体" pitchFamily="49" charset="-122"/>
                <a:ea typeface="黑体" pitchFamily="49" charset="-122"/>
              </a:defRPr>
            </a:lvl3pPr>
            <a:lvl4pPr algn="ctr" rtl="0" eaLnBrk="0" fontAlgn="base" hangingPunct="0">
              <a:spcBef>
                <a:spcPct val="0"/>
              </a:spcBef>
              <a:spcAft>
                <a:spcPct val="0"/>
              </a:spcAft>
              <a:defRPr kumimoji="1" sz="4000" b="1">
                <a:solidFill>
                  <a:schemeClr val="tx2"/>
                </a:solidFill>
                <a:latin typeface="黑体" pitchFamily="49" charset="-122"/>
                <a:ea typeface="黑体" pitchFamily="49" charset="-122"/>
              </a:defRPr>
            </a:lvl4pPr>
            <a:lvl5pPr algn="ctr" rtl="0" eaLnBrk="0" fontAlgn="base" hangingPunct="0">
              <a:spcBef>
                <a:spcPct val="0"/>
              </a:spcBef>
              <a:spcAft>
                <a:spcPct val="0"/>
              </a:spcAft>
              <a:defRPr kumimoji="1" sz="4000" b="1">
                <a:solidFill>
                  <a:schemeClr val="tx2"/>
                </a:solidFill>
                <a:latin typeface="黑体" pitchFamily="49" charset="-122"/>
                <a:ea typeface="黑体" pitchFamily="49" charset="-122"/>
              </a:defRPr>
            </a:lvl5pPr>
            <a:lvl6pPr marL="457200" algn="l" rtl="0" fontAlgn="base">
              <a:spcBef>
                <a:spcPct val="0"/>
              </a:spcBef>
              <a:spcAft>
                <a:spcPct val="0"/>
              </a:spcAft>
              <a:defRPr kumimoji="1" sz="4000">
                <a:solidFill>
                  <a:schemeClr val="tx2"/>
                </a:solidFill>
                <a:latin typeface="Tahoma" pitchFamily="34" charset="0"/>
                <a:ea typeface="宋体" pitchFamily="2" charset="-122"/>
              </a:defRPr>
            </a:lvl6pPr>
            <a:lvl7pPr marL="914400" algn="l" rtl="0" fontAlgn="base">
              <a:spcBef>
                <a:spcPct val="0"/>
              </a:spcBef>
              <a:spcAft>
                <a:spcPct val="0"/>
              </a:spcAft>
              <a:defRPr kumimoji="1" sz="4000">
                <a:solidFill>
                  <a:schemeClr val="tx2"/>
                </a:solidFill>
                <a:latin typeface="Tahoma" pitchFamily="34" charset="0"/>
                <a:ea typeface="宋体" pitchFamily="2" charset="-122"/>
              </a:defRPr>
            </a:lvl7pPr>
            <a:lvl8pPr marL="1371600" algn="l" rtl="0" fontAlgn="base">
              <a:spcBef>
                <a:spcPct val="0"/>
              </a:spcBef>
              <a:spcAft>
                <a:spcPct val="0"/>
              </a:spcAft>
              <a:defRPr kumimoji="1" sz="4000">
                <a:solidFill>
                  <a:schemeClr val="tx2"/>
                </a:solidFill>
                <a:latin typeface="Tahoma" pitchFamily="34" charset="0"/>
                <a:ea typeface="宋体" pitchFamily="2" charset="-122"/>
              </a:defRPr>
            </a:lvl8pPr>
            <a:lvl9pPr marL="1828800" algn="l" rtl="0" fontAlgn="base">
              <a:spcBef>
                <a:spcPct val="0"/>
              </a:spcBef>
              <a:spcAft>
                <a:spcPct val="0"/>
              </a:spcAft>
              <a:defRPr kumimoji="1" sz="4000">
                <a:solidFill>
                  <a:schemeClr val="tx2"/>
                </a:solidFill>
                <a:latin typeface="Tahoma" pitchFamily="34" charset="0"/>
                <a:ea typeface="宋体" pitchFamily="2" charset="-122"/>
              </a:defRPr>
            </a:lvl9pPr>
          </a:lstStyle>
          <a:p>
            <a:r>
              <a:rPr lang="zh-CN" altLang="en-US" sz="2800" kern="0" dirty="0"/>
              <a:t>自研离焦标定法简介</a:t>
            </a:r>
          </a:p>
        </p:txBody>
      </p:sp>
      <p:sp>
        <p:nvSpPr>
          <p:cNvPr id="3" name="矩形 2">
            <a:extLst>
              <a:ext uri="{FF2B5EF4-FFF2-40B4-BE49-F238E27FC236}">
                <a16:creationId xmlns:a16="http://schemas.microsoft.com/office/drawing/2014/main" id="{B49D977E-C766-46C7-B5B7-9D6502C9E95A}"/>
              </a:ext>
            </a:extLst>
          </p:cNvPr>
          <p:cNvSpPr/>
          <p:nvPr/>
        </p:nvSpPr>
        <p:spPr>
          <a:xfrm>
            <a:off x="531702" y="1879579"/>
            <a:ext cx="2262158" cy="369332"/>
          </a:xfrm>
          <a:prstGeom prst="rect">
            <a:avLst/>
          </a:prstGeom>
        </p:spPr>
        <p:txBody>
          <a:bodyPr wrap="square">
            <a:spAutoFit/>
          </a:bodyPr>
          <a:lstStyle/>
          <a:p>
            <a:r>
              <a:rPr lang="zh-CN" altLang="en-US" dirty="0">
                <a:latin typeface="FandolHei-Regular-Identity-H"/>
              </a:rPr>
              <a:t>脊不变性和极值条件</a:t>
            </a:r>
            <a:endParaRPr lang="zh-CN" altLang="en-US" dirty="0"/>
          </a:p>
        </p:txBody>
      </p:sp>
      <p:pic>
        <p:nvPicPr>
          <p:cNvPr id="4" name="图片 3">
            <a:extLst>
              <a:ext uri="{FF2B5EF4-FFF2-40B4-BE49-F238E27FC236}">
                <a16:creationId xmlns:a16="http://schemas.microsoft.com/office/drawing/2014/main" id="{A3CD9612-2067-4E4C-BFEE-F25C363D159D}"/>
              </a:ext>
            </a:extLst>
          </p:cNvPr>
          <p:cNvPicPr>
            <a:picLocks noChangeAspect="1"/>
          </p:cNvPicPr>
          <p:nvPr/>
        </p:nvPicPr>
        <p:blipFill>
          <a:blip r:embed="rId3"/>
          <a:stretch>
            <a:fillRect/>
          </a:stretch>
        </p:blipFill>
        <p:spPr>
          <a:xfrm>
            <a:off x="1550294" y="2482525"/>
            <a:ext cx="6043411" cy="2308875"/>
          </a:xfrm>
          <a:prstGeom prst="rect">
            <a:avLst/>
          </a:prstGeom>
        </p:spPr>
      </p:pic>
      <p:sp>
        <p:nvSpPr>
          <p:cNvPr id="5" name="矩形 4">
            <a:extLst>
              <a:ext uri="{FF2B5EF4-FFF2-40B4-BE49-F238E27FC236}">
                <a16:creationId xmlns:a16="http://schemas.microsoft.com/office/drawing/2014/main" id="{57CAD82E-5A1A-4F1F-9B0B-58A41020D78F}"/>
              </a:ext>
            </a:extLst>
          </p:cNvPr>
          <p:cNvSpPr/>
          <p:nvPr/>
        </p:nvSpPr>
        <p:spPr>
          <a:xfrm>
            <a:off x="3715409" y="4606734"/>
            <a:ext cx="1800493" cy="369332"/>
          </a:xfrm>
          <a:prstGeom prst="rect">
            <a:avLst/>
          </a:prstGeom>
        </p:spPr>
        <p:txBody>
          <a:bodyPr wrap="none">
            <a:spAutoFit/>
          </a:bodyPr>
          <a:lstStyle/>
          <a:p>
            <a:r>
              <a:rPr lang="zh-CN" altLang="en-US" dirty="0">
                <a:latin typeface="FandolSong-Regular-Identity-H"/>
              </a:rPr>
              <a:t>带状线条和脊线</a:t>
            </a:r>
            <a:endParaRPr lang="zh-CN" altLang="en-US" dirty="0"/>
          </a:p>
        </p:txBody>
      </p:sp>
      <p:pic>
        <p:nvPicPr>
          <p:cNvPr id="10" name="图片 9">
            <a:extLst>
              <a:ext uri="{FF2B5EF4-FFF2-40B4-BE49-F238E27FC236}">
                <a16:creationId xmlns:a16="http://schemas.microsoft.com/office/drawing/2014/main" id="{A67A1806-9DE7-4889-AB6F-DE2BBCFC87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854" y="5336217"/>
            <a:ext cx="7218954" cy="988383"/>
          </a:xfrm>
          <a:prstGeom prst="rect">
            <a:avLst/>
          </a:prstGeom>
        </p:spPr>
      </p:pic>
    </p:spTree>
    <p:extLst>
      <p:ext uri="{BB962C8B-B14F-4D97-AF65-F5344CB8AC3E}">
        <p14:creationId xmlns:p14="http://schemas.microsoft.com/office/powerpoint/2010/main" val="2122133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29</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罗德里格斯公式与优化求解</a:t>
            </a:r>
          </a:p>
        </p:txBody>
      </p:sp>
      <p:sp>
        <p:nvSpPr>
          <p:cNvPr id="9" name="矩形 8">
            <a:extLst>
              <a:ext uri="{FF2B5EF4-FFF2-40B4-BE49-F238E27FC236}">
                <a16:creationId xmlns:a16="http://schemas.microsoft.com/office/drawing/2014/main" id="{39F19AE3-67AB-43E1-ACD9-53DF60DD4350}"/>
              </a:ext>
            </a:extLst>
          </p:cNvPr>
          <p:cNvSpPr/>
          <p:nvPr/>
        </p:nvSpPr>
        <p:spPr>
          <a:xfrm>
            <a:off x="635875" y="1416591"/>
            <a:ext cx="1447569" cy="369332"/>
          </a:xfrm>
          <a:prstGeom prst="rect">
            <a:avLst/>
          </a:prstGeom>
        </p:spPr>
        <p:txBody>
          <a:bodyPr wrap="square">
            <a:spAutoFit/>
          </a:bodyPr>
          <a:lstStyle/>
          <a:p>
            <a:r>
              <a:rPr lang="zh-CN" altLang="en-US" dirty="0"/>
              <a:t>显著性条件</a:t>
            </a:r>
          </a:p>
        </p:txBody>
      </p:sp>
      <p:pic>
        <p:nvPicPr>
          <p:cNvPr id="7" name="图片 6">
            <a:extLst>
              <a:ext uri="{FF2B5EF4-FFF2-40B4-BE49-F238E27FC236}">
                <a16:creationId xmlns:a16="http://schemas.microsoft.com/office/drawing/2014/main" id="{2B214370-6FAE-4C89-B68A-E8ED1FE9F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3444" y="1300315"/>
            <a:ext cx="3808631" cy="2885634"/>
          </a:xfrm>
          <a:prstGeom prst="rect">
            <a:avLst/>
          </a:prstGeom>
        </p:spPr>
      </p:pic>
      <p:sp>
        <p:nvSpPr>
          <p:cNvPr id="11" name="矩形 10">
            <a:extLst>
              <a:ext uri="{FF2B5EF4-FFF2-40B4-BE49-F238E27FC236}">
                <a16:creationId xmlns:a16="http://schemas.microsoft.com/office/drawing/2014/main" id="{E6757032-4151-4131-8D4B-B98E8E266428}"/>
              </a:ext>
            </a:extLst>
          </p:cNvPr>
          <p:cNvSpPr/>
          <p:nvPr/>
        </p:nvSpPr>
        <p:spPr>
          <a:xfrm>
            <a:off x="2597292" y="4352273"/>
            <a:ext cx="3185487" cy="369332"/>
          </a:xfrm>
          <a:prstGeom prst="rect">
            <a:avLst/>
          </a:prstGeom>
        </p:spPr>
        <p:txBody>
          <a:bodyPr wrap="none">
            <a:spAutoFit/>
          </a:bodyPr>
          <a:lstStyle/>
          <a:p>
            <a:r>
              <a:rPr lang="zh-CN" altLang="en-US" dirty="0">
                <a:latin typeface="FandolSong-Regular-Identity-H"/>
              </a:rPr>
              <a:t>脊线的显著性随离焦量的变化</a:t>
            </a:r>
            <a:endParaRPr lang="zh-CN" altLang="en-US" dirty="0"/>
          </a:p>
        </p:txBody>
      </p:sp>
      <p:pic>
        <p:nvPicPr>
          <p:cNvPr id="13" name="图片 12">
            <a:extLst>
              <a:ext uri="{FF2B5EF4-FFF2-40B4-BE49-F238E27FC236}">
                <a16:creationId xmlns:a16="http://schemas.microsoft.com/office/drawing/2014/main" id="{6E53CAA7-0D07-4CB5-8317-86EF923ACD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23059" y="5076605"/>
            <a:ext cx="2333951" cy="962159"/>
          </a:xfrm>
          <a:prstGeom prst="rect">
            <a:avLst/>
          </a:prstGeom>
        </p:spPr>
      </p:pic>
    </p:spTree>
    <p:extLst>
      <p:ext uri="{BB962C8B-B14F-4D97-AF65-F5344CB8AC3E}">
        <p14:creationId xmlns:p14="http://schemas.microsoft.com/office/powerpoint/2010/main" val="259407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相机标定（基础与应用篇）</a:t>
            </a:r>
          </a:p>
        </p:txBody>
      </p:sp>
      <p:sp>
        <p:nvSpPr>
          <p:cNvPr id="179" name="Rectangle 3">
            <a:extLst>
              <a:ext uri="{FF2B5EF4-FFF2-40B4-BE49-F238E27FC236}">
                <a16:creationId xmlns:a16="http://schemas.microsoft.com/office/drawing/2014/main" id="{0CB1BF07-47D4-4233-A68D-049EFC1E5986}"/>
              </a:ext>
            </a:extLst>
          </p:cNvPr>
          <p:cNvSpPr>
            <a:spLocks noGrp="1" noChangeArrowheads="1"/>
          </p:cNvSpPr>
          <p:nvPr>
            <p:ph idx="1"/>
          </p:nvPr>
        </p:nvSpPr>
        <p:spPr>
          <a:xfrm>
            <a:off x="893763" y="1219200"/>
            <a:ext cx="7772400" cy="4800600"/>
          </a:xfrm>
        </p:spPr>
        <p:txBody>
          <a:bodyPr/>
          <a:lstStyle/>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平面视觉摄像机的位姿</a:t>
            </a:r>
          </a:p>
          <a:p>
            <a:pPr eaLnBrk="1" hangingPunct="1">
              <a:buClr>
                <a:schemeClr val="tx2"/>
              </a:buClr>
              <a:buFont typeface="Wingdings" panose="05000000000000000000" pitchFamily="2" charset="2"/>
              <a:buChar char="Ø"/>
            </a:pPr>
            <a:r>
              <a:rPr lang="zh-CN" altLang="en-US" sz="2000">
                <a:latin typeface="Times New Roman" panose="02020603050405020304" pitchFamily="18" charset="0"/>
                <a:ea typeface="黑体" panose="02010609060101010101" pitchFamily="49" charset="-122"/>
                <a:cs typeface="Times New Roman" panose="02020603050405020304" pitchFamily="18" charset="0"/>
              </a:rPr>
              <a:t>摄像机光轴中心线与景物平面垂直，景物位置矢量为</a:t>
            </a:r>
          </a:p>
          <a:p>
            <a:pPr eaLnBrk="1" hangingPunct="1">
              <a:buClr>
                <a:schemeClr val="tx2"/>
              </a:buClr>
              <a:buFont typeface="Wingdings" panose="05000000000000000000" pitchFamily="2" charset="2"/>
              <a:buChar char="Ø"/>
            </a:pPr>
            <a:endParaRPr lang="zh-CN" altLang="en-US" sz="2000">
              <a:latin typeface="Times New Roman" panose="02020603050405020304" pitchFamily="18" charset="0"/>
              <a:ea typeface="黑体" panose="02010609060101010101" pitchFamily="49" charset="-122"/>
              <a:cs typeface="Times New Roman" panose="02020603050405020304" pitchFamily="18" charset="0"/>
            </a:endParaRPr>
          </a:p>
          <a:p>
            <a:pPr eaLnBrk="1" hangingPunct="1">
              <a:buClr>
                <a:schemeClr val="tx2"/>
              </a:buClr>
              <a:buFont typeface="Wingdings" panose="05000000000000000000" pitchFamily="2" charset="2"/>
              <a:buChar char="Ø"/>
            </a:pPr>
            <a:r>
              <a:rPr lang="zh-CN" altLang="en-US" sz="2000">
                <a:latin typeface="Times New Roman" panose="02020603050405020304" pitchFamily="18" charset="0"/>
                <a:ea typeface="黑体" panose="02010609060101010101" pitchFamily="49" charset="-122"/>
                <a:cs typeface="Times New Roman" panose="02020603050405020304" pitchFamily="18" charset="0"/>
              </a:rPr>
              <a:t>摄像机固定不动，焦距固定。景物坐标系原点可选择光轴中心线与景物平面的交点，于是有</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R=I</a:t>
            </a:r>
            <a:r>
              <a:rPr lang="en-US" altLang="zh-CN" sz="200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p</a:t>
            </a:r>
            <a:r>
              <a:rPr lang="en-US" altLang="zh-CN" sz="2000">
                <a:latin typeface="Times New Roman" panose="02020603050405020304" pitchFamily="18" charset="0"/>
                <a:ea typeface="黑体" panose="02010609060101010101" pitchFamily="49" charset="-122"/>
                <a:cs typeface="Times New Roman" panose="02020603050405020304" pitchFamily="18" charset="0"/>
              </a:rPr>
              <a:t>=[0 0 </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d</a:t>
            </a:r>
            <a:r>
              <a:rPr lang="en-US" altLang="zh-CN" sz="2000">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i="1" baseline="30000">
                <a:latin typeface="Times New Roman" panose="02020603050405020304" pitchFamily="18" charset="0"/>
                <a:ea typeface="黑体" panose="02010609060101010101" pitchFamily="49" charset="-122"/>
                <a:cs typeface="Times New Roman" panose="02020603050405020304" pitchFamily="18" charset="0"/>
              </a:rPr>
              <a:t>T</a:t>
            </a:r>
            <a:r>
              <a:rPr lang="en-US" altLang="zh-CN" sz="2000">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i="1">
                <a:latin typeface="Times New Roman" panose="02020603050405020304" pitchFamily="18" charset="0"/>
                <a:ea typeface="黑体" panose="02010609060101010101" pitchFamily="49" charset="-122"/>
                <a:cs typeface="Times New Roman" panose="02020603050405020304" pitchFamily="18" charset="0"/>
              </a:rPr>
              <a:t>d</a:t>
            </a:r>
            <a:r>
              <a:rPr lang="zh-CN" altLang="en-US" sz="2000">
                <a:latin typeface="Times New Roman" panose="02020603050405020304" pitchFamily="18" charset="0"/>
                <a:ea typeface="黑体" panose="02010609060101010101" pitchFamily="49" charset="-122"/>
                <a:cs typeface="Times New Roman" panose="02020603050405020304" pitchFamily="18" charset="0"/>
              </a:rPr>
              <a:t>是选择光轴中心到景物平面的距离。</a:t>
            </a:r>
          </a:p>
          <a:p>
            <a:pPr eaLnBrk="1" hangingPunct="1"/>
            <a:r>
              <a:rPr lang="zh-CN" altLang="en-US">
                <a:latin typeface="Times New Roman" panose="02020603050405020304" pitchFamily="18" charset="0"/>
                <a:ea typeface="黑体" panose="02010609060101010101" pitchFamily="49" charset="-122"/>
                <a:cs typeface="Times New Roman" panose="02020603050405020304" pitchFamily="18" charset="0"/>
              </a:rPr>
              <a:t>摄像机的标定</a:t>
            </a:r>
          </a:p>
        </p:txBody>
      </p:sp>
      <p:graphicFrame>
        <p:nvGraphicFramePr>
          <p:cNvPr id="180" name="Object 4">
            <a:extLst>
              <a:ext uri="{FF2B5EF4-FFF2-40B4-BE49-F238E27FC236}">
                <a16:creationId xmlns:a16="http://schemas.microsoft.com/office/drawing/2014/main" id="{1A5BEA28-E9E8-4D09-8AA8-4FAA872F1386}"/>
              </a:ext>
            </a:extLst>
          </p:cNvPr>
          <p:cNvGraphicFramePr>
            <a:graphicFrameLocks noChangeAspect="1"/>
          </p:cNvGraphicFramePr>
          <p:nvPr/>
        </p:nvGraphicFramePr>
        <p:xfrm>
          <a:off x="7232650" y="1765300"/>
          <a:ext cx="1303338" cy="384175"/>
        </p:xfrm>
        <a:graphic>
          <a:graphicData uri="http://schemas.openxmlformats.org/presentationml/2006/ole">
            <mc:AlternateContent xmlns:mc="http://schemas.openxmlformats.org/markup-compatibility/2006">
              <mc:Choice xmlns:v="urn:schemas-microsoft-com:vml" Requires="v">
                <p:oleObj spid="_x0000_s59448" name="Equation" r:id="rId4" imgW="863225" imgH="253890" progId="Equation.3">
                  <p:embed/>
                </p:oleObj>
              </mc:Choice>
              <mc:Fallback>
                <p:oleObj name="Equation" r:id="rId4" imgW="863225" imgH="253890" progId="Equation.3">
                  <p:embed/>
                  <p:pic>
                    <p:nvPicPr>
                      <p:cNvPr id="23557" name="Object 4">
                        <a:extLst>
                          <a:ext uri="{FF2B5EF4-FFF2-40B4-BE49-F238E27FC236}">
                            <a16:creationId xmlns:a16="http://schemas.microsoft.com/office/drawing/2014/main" id="{8378E8F2-8965-4145-9877-7EEE387ECF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2650" y="1765300"/>
                        <a:ext cx="130333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 name="Object 5">
            <a:extLst>
              <a:ext uri="{FF2B5EF4-FFF2-40B4-BE49-F238E27FC236}">
                <a16:creationId xmlns:a16="http://schemas.microsoft.com/office/drawing/2014/main" id="{300893FB-6F34-4BB3-B125-96CD79023795}"/>
              </a:ext>
            </a:extLst>
          </p:cNvPr>
          <p:cNvGraphicFramePr>
            <a:graphicFrameLocks noChangeAspect="1"/>
          </p:cNvGraphicFramePr>
          <p:nvPr/>
        </p:nvGraphicFramePr>
        <p:xfrm>
          <a:off x="1676400" y="4495800"/>
          <a:ext cx="4506913" cy="1219200"/>
        </p:xfrm>
        <a:graphic>
          <a:graphicData uri="http://schemas.openxmlformats.org/presentationml/2006/ole">
            <mc:AlternateContent xmlns:mc="http://schemas.openxmlformats.org/markup-compatibility/2006">
              <mc:Choice xmlns:v="urn:schemas-microsoft-com:vml" Requires="v">
                <p:oleObj spid="_x0000_s59449" name="Equation" r:id="rId6" imgW="3009900" imgH="812800" progId="Equation.3">
                  <p:embed/>
                </p:oleObj>
              </mc:Choice>
              <mc:Fallback>
                <p:oleObj name="Equation" r:id="rId6" imgW="3009900" imgH="812800" progId="Equation.3">
                  <p:embed/>
                  <p:pic>
                    <p:nvPicPr>
                      <p:cNvPr id="23558" name="Object 5">
                        <a:extLst>
                          <a:ext uri="{FF2B5EF4-FFF2-40B4-BE49-F238E27FC236}">
                            <a16:creationId xmlns:a16="http://schemas.microsoft.com/office/drawing/2014/main" id="{29ED762C-C402-4E2F-8F75-1D2D03AE35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495800"/>
                        <a:ext cx="45069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51" name="Group 6">
            <a:extLst>
              <a:ext uri="{FF2B5EF4-FFF2-40B4-BE49-F238E27FC236}">
                <a16:creationId xmlns:a16="http://schemas.microsoft.com/office/drawing/2014/main" id="{D4BCD2EF-A218-48DD-93BB-DF36B831FB52}"/>
              </a:ext>
            </a:extLst>
          </p:cNvPr>
          <p:cNvGrpSpPr>
            <a:grpSpLocks/>
          </p:cNvGrpSpPr>
          <p:nvPr/>
        </p:nvGrpSpPr>
        <p:grpSpPr bwMode="auto">
          <a:xfrm>
            <a:off x="6134100" y="3606800"/>
            <a:ext cx="2794000" cy="2374900"/>
            <a:chOff x="3901" y="7259"/>
            <a:chExt cx="3641" cy="3080"/>
          </a:xfrm>
        </p:grpSpPr>
        <p:graphicFrame>
          <p:nvGraphicFramePr>
            <p:cNvPr id="352" name="Object 7">
              <a:extLst>
                <a:ext uri="{FF2B5EF4-FFF2-40B4-BE49-F238E27FC236}">
                  <a16:creationId xmlns:a16="http://schemas.microsoft.com/office/drawing/2014/main" id="{C51E5F1A-F7E5-42B2-997A-76CF9DBA558E}"/>
                </a:ext>
              </a:extLst>
            </p:cNvPr>
            <p:cNvGraphicFramePr>
              <a:graphicFrameLocks noChangeAspect="1"/>
            </p:cNvGraphicFramePr>
            <p:nvPr/>
          </p:nvGraphicFramePr>
          <p:xfrm>
            <a:off x="5232" y="7259"/>
            <a:ext cx="357" cy="531"/>
          </p:xfrm>
          <a:graphic>
            <a:graphicData uri="http://schemas.openxmlformats.org/presentationml/2006/ole">
              <mc:AlternateContent xmlns:mc="http://schemas.openxmlformats.org/markup-compatibility/2006">
                <mc:Choice xmlns:v="urn:schemas-microsoft-com:vml" Requires="v">
                  <p:oleObj spid="_x0000_s59450" name="BMP 图象" r:id="rId8" imgW="447856" imgH="666667" progId="Paint.Picture">
                    <p:embed/>
                  </p:oleObj>
                </mc:Choice>
                <mc:Fallback>
                  <p:oleObj name="BMP 图象" r:id="rId8" imgW="447856" imgH="666667" progId="Paint.Picture">
                    <p:embed/>
                    <p:pic>
                      <p:nvPicPr>
                        <p:cNvPr id="23561" name="Object 7">
                          <a:extLst>
                            <a:ext uri="{FF2B5EF4-FFF2-40B4-BE49-F238E27FC236}">
                              <a16:creationId xmlns:a16="http://schemas.microsoft.com/office/drawing/2014/main" id="{6CD1DAD4-AC39-4344-BA1E-6DF06B61222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32" y="7259"/>
                          <a:ext cx="357" cy="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 name="AutoShape 8">
              <a:extLst>
                <a:ext uri="{FF2B5EF4-FFF2-40B4-BE49-F238E27FC236}">
                  <a16:creationId xmlns:a16="http://schemas.microsoft.com/office/drawing/2014/main" id="{E886BCDD-8E8F-4E45-AABE-83C83BEB0F5E}"/>
                </a:ext>
              </a:extLst>
            </p:cNvPr>
            <p:cNvSpPr>
              <a:spLocks noChangeArrowheads="1"/>
            </p:cNvSpPr>
            <p:nvPr/>
          </p:nvSpPr>
          <p:spPr bwMode="auto">
            <a:xfrm>
              <a:off x="4319" y="8689"/>
              <a:ext cx="2596" cy="1023"/>
            </a:xfrm>
            <a:prstGeom prst="parallelogram">
              <a:avLst>
                <a:gd name="adj" fmla="val 63441"/>
              </a:avLst>
            </a:prstGeom>
            <a:solidFill>
              <a:srgbClr val="FFFFFF"/>
            </a:solidFill>
            <a:ln w="9525">
              <a:solidFill>
                <a:srgbClr val="000000"/>
              </a:solidFill>
              <a:miter lim="800000"/>
              <a:headEnd/>
              <a:tailEnd/>
            </a:ln>
          </p:spPr>
          <p:txBody>
            <a:bodyP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1400">
                <a:latin typeface="Times New Roman" panose="02020603050405020304" pitchFamily="18" charset="0"/>
              </a:endParaRPr>
            </a:p>
          </p:txBody>
        </p:sp>
        <p:sp>
          <p:nvSpPr>
            <p:cNvPr id="359" name="Line 9">
              <a:extLst>
                <a:ext uri="{FF2B5EF4-FFF2-40B4-BE49-F238E27FC236}">
                  <a16:creationId xmlns:a16="http://schemas.microsoft.com/office/drawing/2014/main" id="{947BF6DB-CF77-4FE0-8F7F-BC2329AFDE4D}"/>
                </a:ext>
              </a:extLst>
            </p:cNvPr>
            <p:cNvSpPr>
              <a:spLocks noChangeShapeType="1"/>
            </p:cNvSpPr>
            <p:nvPr/>
          </p:nvSpPr>
          <p:spPr bwMode="auto">
            <a:xfrm>
              <a:off x="5661" y="7666"/>
              <a:ext cx="0" cy="51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0" name="Line 10">
              <a:extLst>
                <a:ext uri="{FF2B5EF4-FFF2-40B4-BE49-F238E27FC236}">
                  <a16:creationId xmlns:a16="http://schemas.microsoft.com/office/drawing/2014/main" id="{3EDC83F6-73AF-44CE-9F43-3801D7AE7DE8}"/>
                </a:ext>
              </a:extLst>
            </p:cNvPr>
            <p:cNvSpPr>
              <a:spLocks noChangeShapeType="1"/>
            </p:cNvSpPr>
            <p:nvPr/>
          </p:nvSpPr>
          <p:spPr bwMode="auto">
            <a:xfrm>
              <a:off x="5661" y="7666"/>
              <a:ext cx="5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1" name="Line 11">
              <a:extLst>
                <a:ext uri="{FF2B5EF4-FFF2-40B4-BE49-F238E27FC236}">
                  <a16:creationId xmlns:a16="http://schemas.microsoft.com/office/drawing/2014/main" id="{5711A49D-03CD-46AF-A90E-16B7A2A7F82E}"/>
                </a:ext>
              </a:extLst>
            </p:cNvPr>
            <p:cNvSpPr>
              <a:spLocks noChangeShapeType="1"/>
            </p:cNvSpPr>
            <p:nvPr/>
          </p:nvSpPr>
          <p:spPr bwMode="auto">
            <a:xfrm flipH="1">
              <a:off x="5276" y="7666"/>
              <a:ext cx="385" cy="31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2" name="Line 12">
              <a:extLst>
                <a:ext uri="{FF2B5EF4-FFF2-40B4-BE49-F238E27FC236}">
                  <a16:creationId xmlns:a16="http://schemas.microsoft.com/office/drawing/2014/main" id="{D31A7912-5115-41D5-A2DF-2CB8858E3778}"/>
                </a:ext>
              </a:extLst>
            </p:cNvPr>
            <p:cNvSpPr>
              <a:spLocks noChangeShapeType="1"/>
            </p:cNvSpPr>
            <p:nvPr/>
          </p:nvSpPr>
          <p:spPr bwMode="auto">
            <a:xfrm>
              <a:off x="5661" y="8139"/>
              <a:ext cx="0" cy="102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3" name="Line 13">
              <a:extLst>
                <a:ext uri="{FF2B5EF4-FFF2-40B4-BE49-F238E27FC236}">
                  <a16:creationId xmlns:a16="http://schemas.microsoft.com/office/drawing/2014/main" id="{0F3A6487-D839-4F34-A101-D80B54B031B9}"/>
                </a:ext>
              </a:extLst>
            </p:cNvPr>
            <p:cNvSpPr>
              <a:spLocks noChangeShapeType="1"/>
            </p:cNvSpPr>
            <p:nvPr/>
          </p:nvSpPr>
          <p:spPr bwMode="auto">
            <a:xfrm>
              <a:off x="5661" y="9173"/>
              <a:ext cx="5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4" name="Line 14">
              <a:extLst>
                <a:ext uri="{FF2B5EF4-FFF2-40B4-BE49-F238E27FC236}">
                  <a16:creationId xmlns:a16="http://schemas.microsoft.com/office/drawing/2014/main" id="{D282489F-A742-4220-9336-8ED91E075A03}"/>
                </a:ext>
              </a:extLst>
            </p:cNvPr>
            <p:cNvSpPr>
              <a:spLocks noChangeShapeType="1"/>
            </p:cNvSpPr>
            <p:nvPr/>
          </p:nvSpPr>
          <p:spPr bwMode="auto">
            <a:xfrm flipH="1">
              <a:off x="5276" y="9173"/>
              <a:ext cx="385" cy="31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5" name="Line 15">
              <a:extLst>
                <a:ext uri="{FF2B5EF4-FFF2-40B4-BE49-F238E27FC236}">
                  <a16:creationId xmlns:a16="http://schemas.microsoft.com/office/drawing/2014/main" id="{F51C5B38-FC1C-411C-9D9F-EF8F6EB823F0}"/>
                </a:ext>
              </a:extLst>
            </p:cNvPr>
            <p:cNvSpPr>
              <a:spLocks noChangeShapeType="1"/>
            </p:cNvSpPr>
            <p:nvPr/>
          </p:nvSpPr>
          <p:spPr bwMode="auto">
            <a:xfrm>
              <a:off x="5661" y="9162"/>
              <a:ext cx="0" cy="484"/>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66" name="Text Box 16">
              <a:extLst>
                <a:ext uri="{FF2B5EF4-FFF2-40B4-BE49-F238E27FC236}">
                  <a16:creationId xmlns:a16="http://schemas.microsoft.com/office/drawing/2014/main" id="{669449D2-7B22-4E0C-A1C8-6A724CBB99C2}"/>
                </a:ext>
              </a:extLst>
            </p:cNvPr>
            <p:cNvSpPr txBox="1">
              <a:spLocks noChangeArrowheads="1"/>
            </p:cNvSpPr>
            <p:nvPr/>
          </p:nvSpPr>
          <p:spPr bwMode="auto">
            <a:xfrm>
              <a:off x="6266" y="7512"/>
              <a:ext cx="473"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400" i="1">
                  <a:latin typeface="Times New Roman" panose="02020603050405020304" pitchFamily="18" charset="0"/>
                </a:rPr>
                <a:t>X</a:t>
              </a:r>
              <a:r>
                <a:rPr kumimoji="0" lang="en-US" altLang="zh-CN" sz="1400" i="1" baseline="-25000">
                  <a:latin typeface="Times New Roman" panose="02020603050405020304" pitchFamily="18" charset="0"/>
                </a:rPr>
                <a:t>c</a:t>
              </a:r>
              <a:endParaRPr kumimoji="0" lang="en-US" altLang="zh-CN" sz="1400">
                <a:latin typeface="Times New Roman" panose="02020603050405020304" pitchFamily="18" charset="0"/>
              </a:endParaRPr>
            </a:p>
          </p:txBody>
        </p:sp>
        <p:sp>
          <p:nvSpPr>
            <p:cNvPr id="367" name="Text Box 17">
              <a:extLst>
                <a:ext uri="{FF2B5EF4-FFF2-40B4-BE49-F238E27FC236}">
                  <a16:creationId xmlns:a16="http://schemas.microsoft.com/office/drawing/2014/main" id="{03152DD9-F323-48D1-974F-B1CCC4A74543}"/>
                </a:ext>
              </a:extLst>
            </p:cNvPr>
            <p:cNvSpPr txBox="1">
              <a:spLocks noChangeAspect="1" noChangeArrowheads="1"/>
            </p:cNvSpPr>
            <p:nvPr/>
          </p:nvSpPr>
          <p:spPr bwMode="auto">
            <a:xfrm>
              <a:off x="5617" y="7270"/>
              <a:ext cx="394"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400" i="1">
                  <a:latin typeface="Times New Roman" panose="02020603050405020304" pitchFamily="18" charset="0"/>
                </a:rPr>
                <a:t>O</a:t>
              </a:r>
              <a:r>
                <a:rPr kumimoji="0" lang="en-US" altLang="zh-CN" sz="1400" i="1" baseline="-25000">
                  <a:latin typeface="Times New Roman" panose="02020603050405020304" pitchFamily="18" charset="0"/>
                </a:rPr>
                <a:t>c</a:t>
              </a:r>
              <a:endParaRPr kumimoji="0" lang="en-US" altLang="zh-CN" sz="1400">
                <a:latin typeface="Times New Roman" panose="02020603050405020304" pitchFamily="18" charset="0"/>
              </a:endParaRPr>
            </a:p>
          </p:txBody>
        </p:sp>
        <p:sp>
          <p:nvSpPr>
            <p:cNvPr id="368" name="Text Box 18">
              <a:extLst>
                <a:ext uri="{FF2B5EF4-FFF2-40B4-BE49-F238E27FC236}">
                  <a16:creationId xmlns:a16="http://schemas.microsoft.com/office/drawing/2014/main" id="{50DDD05A-6C7D-42B1-B993-ADCBED907124}"/>
                </a:ext>
              </a:extLst>
            </p:cNvPr>
            <p:cNvSpPr txBox="1">
              <a:spLocks noChangeAspect="1" noChangeArrowheads="1"/>
            </p:cNvSpPr>
            <p:nvPr/>
          </p:nvSpPr>
          <p:spPr bwMode="auto">
            <a:xfrm>
              <a:off x="4979" y="7853"/>
              <a:ext cx="377" cy="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400" i="1">
                  <a:latin typeface="Times New Roman" panose="02020603050405020304" pitchFamily="18" charset="0"/>
                </a:rPr>
                <a:t>Y</a:t>
              </a:r>
              <a:r>
                <a:rPr kumimoji="0" lang="en-US" altLang="zh-CN" sz="1400" i="1" baseline="-25000">
                  <a:latin typeface="Times New Roman" panose="02020603050405020304" pitchFamily="18" charset="0"/>
                </a:rPr>
                <a:t>c</a:t>
              </a:r>
              <a:endParaRPr kumimoji="0" lang="en-US" altLang="zh-CN" sz="1400">
                <a:latin typeface="Times New Roman" panose="02020603050405020304" pitchFamily="18" charset="0"/>
              </a:endParaRPr>
            </a:p>
          </p:txBody>
        </p:sp>
        <p:sp>
          <p:nvSpPr>
            <p:cNvPr id="369" name="Text Box 19">
              <a:extLst>
                <a:ext uri="{FF2B5EF4-FFF2-40B4-BE49-F238E27FC236}">
                  <a16:creationId xmlns:a16="http://schemas.microsoft.com/office/drawing/2014/main" id="{14EEEB12-2813-49BC-80D3-7807FEB16713}"/>
                </a:ext>
              </a:extLst>
            </p:cNvPr>
            <p:cNvSpPr txBox="1">
              <a:spLocks noChangeAspect="1" noChangeArrowheads="1"/>
            </p:cNvSpPr>
            <p:nvPr/>
          </p:nvSpPr>
          <p:spPr bwMode="auto">
            <a:xfrm>
              <a:off x="6277" y="8986"/>
              <a:ext cx="40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400" i="1">
                  <a:latin typeface="Times New Roman" panose="02020603050405020304" pitchFamily="18" charset="0"/>
                </a:rPr>
                <a:t>X</a:t>
              </a:r>
              <a:r>
                <a:rPr kumimoji="0" lang="en-US" altLang="zh-CN" sz="1400" i="1" baseline="-25000">
                  <a:latin typeface="Times New Roman" panose="02020603050405020304" pitchFamily="18" charset="0"/>
                </a:rPr>
                <a:t>w</a:t>
              </a:r>
              <a:endParaRPr kumimoji="0" lang="en-US" altLang="zh-CN" sz="1400">
                <a:latin typeface="Times New Roman" panose="02020603050405020304" pitchFamily="18" charset="0"/>
              </a:endParaRPr>
            </a:p>
          </p:txBody>
        </p:sp>
        <p:sp>
          <p:nvSpPr>
            <p:cNvPr id="370" name="Text Box 20">
              <a:extLst>
                <a:ext uri="{FF2B5EF4-FFF2-40B4-BE49-F238E27FC236}">
                  <a16:creationId xmlns:a16="http://schemas.microsoft.com/office/drawing/2014/main" id="{457C6DB1-1D8C-4EC4-8A98-C9921AA642BB}"/>
                </a:ext>
              </a:extLst>
            </p:cNvPr>
            <p:cNvSpPr txBox="1">
              <a:spLocks noChangeAspect="1" noChangeArrowheads="1"/>
            </p:cNvSpPr>
            <p:nvPr/>
          </p:nvSpPr>
          <p:spPr bwMode="auto">
            <a:xfrm>
              <a:off x="5738" y="8018"/>
              <a:ext cx="404"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400" i="1">
                  <a:latin typeface="Times New Roman" panose="02020603050405020304" pitchFamily="18" charset="0"/>
                </a:rPr>
                <a:t>Z</a:t>
              </a:r>
              <a:r>
                <a:rPr kumimoji="0" lang="en-US" altLang="zh-CN" sz="1400" i="1" baseline="-25000">
                  <a:latin typeface="Times New Roman" panose="02020603050405020304" pitchFamily="18" charset="0"/>
                </a:rPr>
                <a:t>c</a:t>
              </a:r>
              <a:endParaRPr kumimoji="0" lang="en-US" altLang="zh-CN" sz="1400">
                <a:latin typeface="Times New Roman" panose="02020603050405020304" pitchFamily="18" charset="0"/>
              </a:endParaRPr>
            </a:p>
          </p:txBody>
        </p:sp>
        <p:sp>
          <p:nvSpPr>
            <p:cNvPr id="371" name="Text Box 21">
              <a:extLst>
                <a:ext uri="{FF2B5EF4-FFF2-40B4-BE49-F238E27FC236}">
                  <a16:creationId xmlns:a16="http://schemas.microsoft.com/office/drawing/2014/main" id="{F1162E2D-5C79-4534-9AD0-09FA0E20A37D}"/>
                </a:ext>
              </a:extLst>
            </p:cNvPr>
            <p:cNvSpPr txBox="1">
              <a:spLocks noChangeAspect="1" noChangeArrowheads="1"/>
            </p:cNvSpPr>
            <p:nvPr/>
          </p:nvSpPr>
          <p:spPr bwMode="auto">
            <a:xfrm>
              <a:off x="5683" y="8810"/>
              <a:ext cx="394"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400" i="1">
                  <a:latin typeface="Times New Roman" panose="02020603050405020304" pitchFamily="18" charset="0"/>
                </a:rPr>
                <a:t>O</a:t>
              </a:r>
              <a:r>
                <a:rPr kumimoji="0" lang="en-US" altLang="zh-CN" sz="1400" i="1" baseline="-25000">
                  <a:latin typeface="Times New Roman" panose="02020603050405020304" pitchFamily="18" charset="0"/>
                </a:rPr>
                <a:t>w</a:t>
              </a:r>
              <a:endParaRPr kumimoji="0" lang="en-US" altLang="zh-CN" sz="1400">
                <a:latin typeface="Times New Roman" panose="02020603050405020304" pitchFamily="18" charset="0"/>
              </a:endParaRPr>
            </a:p>
          </p:txBody>
        </p:sp>
        <p:sp>
          <p:nvSpPr>
            <p:cNvPr id="372" name="Text Box 22">
              <a:extLst>
                <a:ext uri="{FF2B5EF4-FFF2-40B4-BE49-F238E27FC236}">
                  <a16:creationId xmlns:a16="http://schemas.microsoft.com/office/drawing/2014/main" id="{92FAF0FA-5AB2-492A-A5B0-97C0E564FFA7}"/>
                </a:ext>
              </a:extLst>
            </p:cNvPr>
            <p:cNvSpPr txBox="1">
              <a:spLocks noChangeAspect="1" noChangeArrowheads="1"/>
            </p:cNvSpPr>
            <p:nvPr/>
          </p:nvSpPr>
          <p:spPr bwMode="auto">
            <a:xfrm>
              <a:off x="4979" y="9349"/>
              <a:ext cx="40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400" i="1">
                  <a:latin typeface="Times New Roman" panose="02020603050405020304" pitchFamily="18" charset="0"/>
                </a:rPr>
                <a:t>Y</a:t>
              </a:r>
              <a:r>
                <a:rPr kumimoji="0" lang="en-US" altLang="zh-CN" sz="1400" i="1" baseline="-25000">
                  <a:latin typeface="Times New Roman" panose="02020603050405020304" pitchFamily="18" charset="0"/>
                </a:rPr>
                <a:t>w</a:t>
              </a:r>
              <a:endParaRPr kumimoji="0" lang="en-US" altLang="zh-CN" sz="1400">
                <a:latin typeface="Times New Roman" panose="02020603050405020304" pitchFamily="18" charset="0"/>
              </a:endParaRPr>
            </a:p>
          </p:txBody>
        </p:sp>
        <p:sp>
          <p:nvSpPr>
            <p:cNvPr id="373" name="Text Box 23">
              <a:extLst>
                <a:ext uri="{FF2B5EF4-FFF2-40B4-BE49-F238E27FC236}">
                  <a16:creationId xmlns:a16="http://schemas.microsoft.com/office/drawing/2014/main" id="{C3E297A0-F21D-402D-89D7-F17C2129A18C}"/>
                </a:ext>
              </a:extLst>
            </p:cNvPr>
            <p:cNvSpPr txBox="1">
              <a:spLocks noChangeAspect="1" noChangeArrowheads="1"/>
            </p:cNvSpPr>
            <p:nvPr/>
          </p:nvSpPr>
          <p:spPr bwMode="auto">
            <a:xfrm>
              <a:off x="5738" y="9327"/>
              <a:ext cx="40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just">
                <a:spcBef>
                  <a:spcPct val="0"/>
                </a:spcBef>
                <a:buFontTx/>
                <a:buNone/>
              </a:pPr>
              <a:r>
                <a:rPr kumimoji="0" lang="en-US" altLang="zh-CN" sz="1400" i="1">
                  <a:latin typeface="Times New Roman" panose="02020603050405020304" pitchFamily="18" charset="0"/>
                </a:rPr>
                <a:t>Z</a:t>
              </a:r>
              <a:r>
                <a:rPr kumimoji="0" lang="en-US" altLang="zh-CN" sz="1400" i="1" baseline="-25000">
                  <a:latin typeface="Times New Roman" panose="02020603050405020304" pitchFamily="18" charset="0"/>
                </a:rPr>
                <a:t>w</a:t>
              </a:r>
              <a:endParaRPr kumimoji="0" lang="en-US" altLang="zh-CN" sz="1400">
                <a:latin typeface="Times New Roman" panose="02020603050405020304" pitchFamily="18" charset="0"/>
              </a:endParaRPr>
            </a:p>
          </p:txBody>
        </p:sp>
        <p:sp>
          <p:nvSpPr>
            <p:cNvPr id="374" name="Text Box 24">
              <a:extLst>
                <a:ext uri="{FF2B5EF4-FFF2-40B4-BE49-F238E27FC236}">
                  <a16:creationId xmlns:a16="http://schemas.microsoft.com/office/drawing/2014/main" id="{F9145CB0-75FD-49C1-9599-8DA146091BA7}"/>
                </a:ext>
              </a:extLst>
            </p:cNvPr>
            <p:cNvSpPr txBox="1">
              <a:spLocks noChangeAspect="1" noChangeArrowheads="1"/>
            </p:cNvSpPr>
            <p:nvPr/>
          </p:nvSpPr>
          <p:spPr bwMode="auto">
            <a:xfrm>
              <a:off x="3901" y="9877"/>
              <a:ext cx="3641"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pPr>
              <a:r>
                <a:rPr kumimoji="0" lang="zh-CN" altLang="en-US" sz="1400">
                  <a:latin typeface="黑体" panose="02010609060101010101" pitchFamily="49" charset="-122"/>
                  <a:ea typeface="黑体" panose="02010609060101010101" pitchFamily="49" charset="-122"/>
                </a:rPr>
                <a:t>单目二维视觉测量的坐标系</a:t>
              </a:r>
            </a:p>
          </p:txBody>
        </p:sp>
      </p:grpSp>
    </p:spTree>
    <p:extLst>
      <p:ext uri="{BB962C8B-B14F-4D97-AF65-F5344CB8AC3E}">
        <p14:creationId xmlns:p14="http://schemas.microsoft.com/office/powerpoint/2010/main" val="1568571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30</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罗德里格斯公式与优化求解</a:t>
            </a:r>
          </a:p>
        </p:txBody>
      </p:sp>
      <p:pic>
        <p:nvPicPr>
          <p:cNvPr id="4" name="图片 3">
            <a:extLst>
              <a:ext uri="{FF2B5EF4-FFF2-40B4-BE49-F238E27FC236}">
                <a16:creationId xmlns:a16="http://schemas.microsoft.com/office/drawing/2014/main" id="{3B1B480D-E09A-4D22-8F12-4C9DE253A1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5966" y="1189494"/>
            <a:ext cx="4992446" cy="4296905"/>
          </a:xfrm>
          <a:prstGeom prst="rect">
            <a:avLst/>
          </a:prstGeom>
        </p:spPr>
      </p:pic>
      <p:sp>
        <p:nvSpPr>
          <p:cNvPr id="5" name="矩形 4">
            <a:extLst>
              <a:ext uri="{FF2B5EF4-FFF2-40B4-BE49-F238E27FC236}">
                <a16:creationId xmlns:a16="http://schemas.microsoft.com/office/drawing/2014/main" id="{5CFB0825-7ACE-4A3F-9074-70165318C051}"/>
              </a:ext>
            </a:extLst>
          </p:cNvPr>
          <p:cNvSpPr/>
          <p:nvPr/>
        </p:nvSpPr>
        <p:spPr>
          <a:xfrm>
            <a:off x="225706" y="5486399"/>
            <a:ext cx="9138212" cy="923330"/>
          </a:xfrm>
          <a:prstGeom prst="rect">
            <a:avLst/>
          </a:prstGeom>
        </p:spPr>
        <p:txBody>
          <a:bodyPr wrap="square">
            <a:spAutoFit/>
          </a:bodyPr>
          <a:lstStyle/>
          <a:p>
            <a:r>
              <a:rPr lang="zh-CN" altLang="en-US" dirty="0">
                <a:latin typeface="FandolSong-Regular-Identity-H"/>
              </a:rPr>
              <a:t>实际离焦图像实验中采集的图像</a:t>
            </a:r>
            <a:r>
              <a:rPr lang="en-US" altLang="zh-CN" dirty="0">
                <a:latin typeface="LMRoman10-Regular-Identity-H"/>
              </a:rPr>
              <a:t>(a) </a:t>
            </a:r>
            <a:r>
              <a:rPr lang="zh-CN" altLang="en-US" dirty="0">
                <a:latin typeface="FandolSong-Regular-Identity-H"/>
              </a:rPr>
              <a:t>聚焦值为</a:t>
            </a:r>
            <a:r>
              <a:rPr lang="en-US" altLang="zh-CN" dirty="0">
                <a:latin typeface="LMRoman10-Regular-Identity-H"/>
              </a:rPr>
              <a:t>6155(</a:t>
            </a:r>
            <a:r>
              <a:rPr lang="zh-CN" altLang="en-US" dirty="0">
                <a:latin typeface="FandolSong-Regular-Identity-H"/>
              </a:rPr>
              <a:t>最清晰的状态</a:t>
            </a:r>
            <a:r>
              <a:rPr lang="en-US" altLang="zh-CN" dirty="0">
                <a:latin typeface="LMRoman10-Regular-Identity-H"/>
              </a:rPr>
              <a:t>)(b) </a:t>
            </a:r>
            <a:r>
              <a:rPr lang="zh-CN" altLang="en-US" dirty="0">
                <a:latin typeface="FandolSong-Regular-Identity-H"/>
              </a:rPr>
              <a:t>聚焦值设为</a:t>
            </a:r>
          </a:p>
          <a:p>
            <a:r>
              <a:rPr lang="en-US" altLang="zh-CN" dirty="0">
                <a:latin typeface="LMRoman10-Regular-Identity-H"/>
              </a:rPr>
              <a:t>1000(</a:t>
            </a:r>
            <a:r>
              <a:rPr lang="zh-CN" altLang="en-US" dirty="0">
                <a:latin typeface="FandolSong-Regular-Identity-H"/>
              </a:rPr>
              <a:t>图像较为模糊</a:t>
            </a:r>
            <a:r>
              <a:rPr lang="en-US" altLang="zh-CN" dirty="0">
                <a:latin typeface="LMRoman10-Regular-Identity-H"/>
              </a:rPr>
              <a:t>)(c) </a:t>
            </a:r>
            <a:r>
              <a:rPr lang="zh-CN" altLang="en-US" dirty="0">
                <a:latin typeface="FandolSong-Regular-Identity-H"/>
              </a:rPr>
              <a:t>聚焦值设为</a:t>
            </a:r>
            <a:r>
              <a:rPr lang="en-US" altLang="zh-CN" dirty="0">
                <a:latin typeface="LMRoman10-Regular-Identity-H"/>
              </a:rPr>
              <a:t>7000(</a:t>
            </a:r>
            <a:r>
              <a:rPr lang="zh-CN" altLang="en-US" dirty="0">
                <a:latin typeface="FandolSong-Regular-Identity-H"/>
              </a:rPr>
              <a:t>图像更加模糊</a:t>
            </a:r>
            <a:r>
              <a:rPr lang="en-US" altLang="zh-CN" dirty="0">
                <a:latin typeface="LMRoman10-Regular-Identity-H"/>
              </a:rPr>
              <a:t>)(d) </a:t>
            </a:r>
            <a:r>
              <a:rPr lang="zh-CN" altLang="en-US" dirty="0">
                <a:latin typeface="FandolSong-Regular-Identity-H"/>
              </a:rPr>
              <a:t>聚焦值设为</a:t>
            </a:r>
            <a:r>
              <a:rPr lang="en-US" altLang="zh-CN" dirty="0">
                <a:latin typeface="LMRoman10-Regular-Identity-H"/>
              </a:rPr>
              <a:t>8000(</a:t>
            </a:r>
            <a:r>
              <a:rPr lang="zh-CN" altLang="en-US" dirty="0">
                <a:latin typeface="FandolSong-Regular-Identity-H"/>
              </a:rPr>
              <a:t>图像严重模</a:t>
            </a:r>
          </a:p>
          <a:p>
            <a:r>
              <a:rPr lang="zh-CN" altLang="en-US" dirty="0">
                <a:latin typeface="FandolSong-Regular-Identity-H"/>
              </a:rPr>
              <a:t>糊</a:t>
            </a:r>
            <a:r>
              <a:rPr lang="en-US" altLang="zh-CN" dirty="0">
                <a:latin typeface="LMRoman10-Regular-Identity-H"/>
              </a:rPr>
              <a:t>)</a:t>
            </a:r>
            <a:endParaRPr lang="zh-CN" altLang="en-US" dirty="0"/>
          </a:p>
        </p:txBody>
      </p:sp>
      <p:pic>
        <p:nvPicPr>
          <p:cNvPr id="8" name="图片 7">
            <a:extLst>
              <a:ext uri="{FF2B5EF4-FFF2-40B4-BE49-F238E27FC236}">
                <a16:creationId xmlns:a16="http://schemas.microsoft.com/office/drawing/2014/main" id="{18E16E6D-F920-44AA-93B3-DAEFCF2C41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813" y="1587522"/>
            <a:ext cx="4224751" cy="3500847"/>
          </a:xfrm>
          <a:prstGeom prst="rect">
            <a:avLst/>
          </a:prstGeom>
        </p:spPr>
      </p:pic>
    </p:spTree>
    <p:extLst>
      <p:ext uri="{BB962C8B-B14F-4D97-AF65-F5344CB8AC3E}">
        <p14:creationId xmlns:p14="http://schemas.microsoft.com/office/powerpoint/2010/main" val="307321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zh-CN" altLang="en-US" dirty="0"/>
              <a:t>章节安排</a:t>
            </a:r>
          </a:p>
        </p:txBody>
      </p:sp>
      <p:sp>
        <p:nvSpPr>
          <p:cNvPr id="6147"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35A5737-56C8-46CF-BAD9-3A9CC62D30FA}" type="slidenum">
              <a:rPr kumimoji="0" lang="zh-CN" altLang="en-US" sz="1400">
                <a:latin typeface="Arial" panose="020B0604020202020204" pitchFamily="34" charset="0"/>
              </a:rPr>
              <a:pPr eaLnBrk="1" hangingPunct="1"/>
              <a:t>31</a:t>
            </a:fld>
            <a:endParaRPr kumimoji="0" lang="en-US" altLang="zh-CN" sz="1400">
              <a:latin typeface="Arial" panose="020B0604020202020204" pitchFamily="34" charset="0"/>
            </a:endParaRPr>
          </a:p>
        </p:txBody>
      </p:sp>
      <p:grpSp>
        <p:nvGrpSpPr>
          <p:cNvPr id="30" name="Group 120">
            <a:extLst>
              <a:ext uri="{FF2B5EF4-FFF2-40B4-BE49-F238E27FC236}">
                <a16:creationId xmlns:a16="http://schemas.microsoft.com/office/drawing/2014/main" id="{8114E696-A638-4345-B7CB-AEAB00BC3BD5}"/>
              </a:ext>
            </a:extLst>
          </p:cNvPr>
          <p:cNvGrpSpPr>
            <a:grpSpLocks/>
          </p:cNvGrpSpPr>
          <p:nvPr/>
        </p:nvGrpSpPr>
        <p:grpSpPr bwMode="auto">
          <a:xfrm>
            <a:off x="1845128" y="1801347"/>
            <a:ext cx="5664055" cy="665163"/>
            <a:chOff x="1268" y="935"/>
            <a:chExt cx="3408" cy="419"/>
          </a:xfrm>
        </p:grpSpPr>
        <p:grpSp>
          <p:nvGrpSpPr>
            <p:cNvPr id="31" name="Group 75">
              <a:extLst>
                <a:ext uri="{FF2B5EF4-FFF2-40B4-BE49-F238E27FC236}">
                  <a16:creationId xmlns:a16="http://schemas.microsoft.com/office/drawing/2014/main" id="{3C47DF9F-4BF5-49D9-A517-2D449A3139D1}"/>
                </a:ext>
              </a:extLst>
            </p:cNvPr>
            <p:cNvGrpSpPr>
              <a:grpSpLocks/>
            </p:cNvGrpSpPr>
            <p:nvPr/>
          </p:nvGrpSpPr>
          <p:grpSpPr bwMode="auto">
            <a:xfrm>
              <a:off x="1268" y="935"/>
              <a:ext cx="480" cy="419"/>
              <a:chOff x="1110" y="2656"/>
              <a:chExt cx="1549" cy="1351"/>
            </a:xfrm>
          </p:grpSpPr>
          <p:sp>
            <p:nvSpPr>
              <p:cNvPr id="35" name="AutoShape 76">
                <a:extLst>
                  <a:ext uri="{FF2B5EF4-FFF2-40B4-BE49-F238E27FC236}">
                    <a16:creationId xmlns:a16="http://schemas.microsoft.com/office/drawing/2014/main" id="{B2330191-AA20-4D12-969E-D562DB8803BA}"/>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36" name="AutoShape 77">
                <a:extLst>
                  <a:ext uri="{FF2B5EF4-FFF2-40B4-BE49-F238E27FC236}">
                    <a16:creationId xmlns:a16="http://schemas.microsoft.com/office/drawing/2014/main" id="{87CAE1F8-BE7F-460D-8873-AE86ECA5218A}"/>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37" name="AutoShape 78">
                <a:extLst>
                  <a:ext uri="{FF2B5EF4-FFF2-40B4-BE49-F238E27FC236}">
                    <a16:creationId xmlns:a16="http://schemas.microsoft.com/office/drawing/2014/main" id="{1F831A4D-B04F-41CD-85DA-CE5643A5B9FE}"/>
                  </a:ext>
                </a:extLst>
              </p:cNvPr>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32" name="Line 83">
              <a:extLst>
                <a:ext uri="{FF2B5EF4-FFF2-40B4-BE49-F238E27FC236}">
                  <a16:creationId xmlns:a16="http://schemas.microsoft.com/office/drawing/2014/main" id="{14E13503-453C-4268-8267-D5CFB2EA1CB0}"/>
                </a:ext>
              </a:extLst>
            </p:cNvPr>
            <p:cNvSpPr>
              <a:spLocks noChangeShapeType="1"/>
            </p:cNvSpPr>
            <p:nvPr/>
          </p:nvSpPr>
          <p:spPr bwMode="auto">
            <a:xfrm>
              <a:off x="1652" y="1319"/>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Text Box 84">
              <a:extLst>
                <a:ext uri="{FF2B5EF4-FFF2-40B4-BE49-F238E27FC236}">
                  <a16:creationId xmlns:a16="http://schemas.microsoft.com/office/drawing/2014/main" id="{C32B442B-67D9-423E-9484-AC2182A7240D}"/>
                </a:ext>
              </a:extLst>
            </p:cNvPr>
            <p:cNvSpPr txBox="1">
              <a:spLocks noChangeArrowheads="1"/>
            </p:cNvSpPr>
            <p:nvPr/>
          </p:nvSpPr>
          <p:spPr bwMode="auto">
            <a:xfrm>
              <a:off x="1882" y="983"/>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相机标定（基础与应用篇）</a:t>
              </a:r>
            </a:p>
          </p:txBody>
        </p:sp>
        <p:sp>
          <p:nvSpPr>
            <p:cNvPr id="34" name="Text Box 85">
              <a:extLst>
                <a:ext uri="{FF2B5EF4-FFF2-40B4-BE49-F238E27FC236}">
                  <a16:creationId xmlns:a16="http://schemas.microsoft.com/office/drawing/2014/main" id="{7C74F1D4-BC4A-4B29-874C-1AA00C7C5673}"/>
                </a:ext>
              </a:extLst>
            </p:cNvPr>
            <p:cNvSpPr txBox="1">
              <a:spLocks noChangeArrowheads="1"/>
            </p:cNvSpPr>
            <p:nvPr/>
          </p:nvSpPr>
          <p:spPr bwMode="gray">
            <a:xfrm>
              <a:off x="1350" y="9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一</a:t>
              </a:r>
            </a:p>
          </p:txBody>
        </p:sp>
      </p:grpSp>
      <p:grpSp>
        <p:nvGrpSpPr>
          <p:cNvPr id="38" name="Group 126">
            <a:extLst>
              <a:ext uri="{FF2B5EF4-FFF2-40B4-BE49-F238E27FC236}">
                <a16:creationId xmlns:a16="http://schemas.microsoft.com/office/drawing/2014/main" id="{ECB94EF8-6A74-4F56-9AB0-124CFEF1C2CD}"/>
              </a:ext>
            </a:extLst>
          </p:cNvPr>
          <p:cNvGrpSpPr>
            <a:grpSpLocks/>
          </p:cNvGrpSpPr>
          <p:nvPr/>
        </p:nvGrpSpPr>
        <p:grpSpPr bwMode="auto">
          <a:xfrm>
            <a:off x="1845129" y="2553822"/>
            <a:ext cx="5845212" cy="665163"/>
            <a:chOff x="1268" y="1409"/>
            <a:chExt cx="3517" cy="419"/>
          </a:xfrm>
        </p:grpSpPr>
        <p:grpSp>
          <p:nvGrpSpPr>
            <p:cNvPr id="39" name="Group 79">
              <a:extLst>
                <a:ext uri="{FF2B5EF4-FFF2-40B4-BE49-F238E27FC236}">
                  <a16:creationId xmlns:a16="http://schemas.microsoft.com/office/drawing/2014/main" id="{08D6070C-33DE-4162-B56A-B86F1DCB131A}"/>
                </a:ext>
              </a:extLst>
            </p:cNvPr>
            <p:cNvGrpSpPr>
              <a:grpSpLocks/>
            </p:cNvGrpSpPr>
            <p:nvPr/>
          </p:nvGrpSpPr>
          <p:grpSpPr bwMode="auto">
            <a:xfrm>
              <a:off x="1268" y="1409"/>
              <a:ext cx="480" cy="419"/>
              <a:chOff x="3174" y="2656"/>
              <a:chExt cx="1549" cy="1351"/>
            </a:xfrm>
          </p:grpSpPr>
          <p:sp>
            <p:nvSpPr>
              <p:cNvPr id="43" name="AutoShape 80">
                <a:extLst>
                  <a:ext uri="{FF2B5EF4-FFF2-40B4-BE49-F238E27FC236}">
                    <a16:creationId xmlns:a16="http://schemas.microsoft.com/office/drawing/2014/main" id="{17F3F87F-2EB2-42E4-884D-93908906ED54}"/>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44" name="AutoShape 81">
                <a:extLst>
                  <a:ext uri="{FF2B5EF4-FFF2-40B4-BE49-F238E27FC236}">
                    <a16:creationId xmlns:a16="http://schemas.microsoft.com/office/drawing/2014/main" id="{9AAF456D-6947-419F-A3A4-8CF605C07084}"/>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45" name="AutoShape 82">
                <a:extLst>
                  <a:ext uri="{FF2B5EF4-FFF2-40B4-BE49-F238E27FC236}">
                    <a16:creationId xmlns:a16="http://schemas.microsoft.com/office/drawing/2014/main" id="{B70E1F32-C00E-4824-A803-67468834488A}"/>
                  </a:ext>
                </a:extLst>
              </p:cNvPr>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40" name="Line 86">
              <a:extLst>
                <a:ext uri="{FF2B5EF4-FFF2-40B4-BE49-F238E27FC236}">
                  <a16:creationId xmlns:a16="http://schemas.microsoft.com/office/drawing/2014/main" id="{AD05B6F5-FDEB-4557-B9A0-0B9A3C01187B}"/>
                </a:ext>
              </a:extLst>
            </p:cNvPr>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Text Box 88">
              <a:extLst>
                <a:ext uri="{FF2B5EF4-FFF2-40B4-BE49-F238E27FC236}">
                  <a16:creationId xmlns:a16="http://schemas.microsoft.com/office/drawing/2014/main" id="{8A8B85C6-9611-497E-92B0-F806F0E83311}"/>
                </a:ext>
              </a:extLst>
            </p:cNvPr>
            <p:cNvSpPr txBox="1">
              <a:spLocks noChangeArrowheads="1"/>
            </p:cNvSpPr>
            <p:nvPr/>
          </p:nvSpPr>
          <p:spPr bwMode="gray">
            <a:xfrm>
              <a:off x="1350" y="1471"/>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二</a:t>
              </a:r>
            </a:p>
          </p:txBody>
        </p:sp>
        <p:sp>
          <p:nvSpPr>
            <p:cNvPr id="42" name="Text Box 84">
              <a:extLst>
                <a:ext uri="{FF2B5EF4-FFF2-40B4-BE49-F238E27FC236}">
                  <a16:creationId xmlns:a16="http://schemas.microsoft.com/office/drawing/2014/main" id="{AC36F330-5E6F-49A5-8B1C-37722FB91474}"/>
                </a:ext>
              </a:extLst>
            </p:cNvPr>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张氏标定法简介</a:t>
              </a:r>
            </a:p>
          </p:txBody>
        </p:sp>
      </p:grpSp>
      <p:grpSp>
        <p:nvGrpSpPr>
          <p:cNvPr id="46" name="Group 122">
            <a:extLst>
              <a:ext uri="{FF2B5EF4-FFF2-40B4-BE49-F238E27FC236}">
                <a16:creationId xmlns:a16="http://schemas.microsoft.com/office/drawing/2014/main" id="{F44653AC-CEAD-4B46-AB76-A46D38A87BE1}"/>
              </a:ext>
            </a:extLst>
          </p:cNvPr>
          <p:cNvGrpSpPr>
            <a:grpSpLocks/>
          </p:cNvGrpSpPr>
          <p:nvPr/>
        </p:nvGrpSpPr>
        <p:grpSpPr bwMode="auto">
          <a:xfrm>
            <a:off x="1845129" y="3314235"/>
            <a:ext cx="5845212" cy="665162"/>
            <a:chOff x="1268" y="1888"/>
            <a:chExt cx="3517" cy="419"/>
          </a:xfrm>
        </p:grpSpPr>
        <p:sp>
          <p:nvSpPr>
            <p:cNvPr id="47" name="Line 89">
              <a:extLst>
                <a:ext uri="{FF2B5EF4-FFF2-40B4-BE49-F238E27FC236}">
                  <a16:creationId xmlns:a16="http://schemas.microsoft.com/office/drawing/2014/main" id="{7A6B9D14-602F-4FAD-B254-4516F8C5050B}"/>
                </a:ext>
              </a:extLst>
            </p:cNvPr>
            <p:cNvSpPr>
              <a:spLocks noChangeShapeType="1"/>
            </p:cNvSpPr>
            <p:nvPr/>
          </p:nvSpPr>
          <p:spPr bwMode="auto">
            <a:xfrm>
              <a:off x="1652" y="2274"/>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Text Box 91">
              <a:extLst>
                <a:ext uri="{FF2B5EF4-FFF2-40B4-BE49-F238E27FC236}">
                  <a16:creationId xmlns:a16="http://schemas.microsoft.com/office/drawing/2014/main" id="{22AE6C3C-F242-4690-A7A1-C09B8030600D}"/>
                </a:ext>
              </a:extLst>
            </p:cNvPr>
            <p:cNvSpPr txBox="1">
              <a:spLocks noChangeArrowheads="1"/>
            </p:cNvSpPr>
            <p:nvPr/>
          </p:nvSpPr>
          <p:spPr bwMode="gray">
            <a:xfrm>
              <a:off x="1392" y="1952"/>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en-US" altLang="zh-CN" b="1">
                  <a:solidFill>
                    <a:srgbClr val="FFFFFF"/>
                  </a:solidFill>
                  <a:latin typeface="Arial" panose="020B0604020202020204" pitchFamily="34" charset="0"/>
                </a:rPr>
                <a:t>3</a:t>
              </a:r>
            </a:p>
          </p:txBody>
        </p:sp>
        <p:grpSp>
          <p:nvGrpSpPr>
            <p:cNvPr id="49" name="Group 95">
              <a:extLst>
                <a:ext uri="{FF2B5EF4-FFF2-40B4-BE49-F238E27FC236}">
                  <a16:creationId xmlns:a16="http://schemas.microsoft.com/office/drawing/2014/main" id="{77DA1BA8-8AA1-45D5-8AC9-D3C561E49207}"/>
                </a:ext>
              </a:extLst>
            </p:cNvPr>
            <p:cNvGrpSpPr>
              <a:grpSpLocks/>
            </p:cNvGrpSpPr>
            <p:nvPr/>
          </p:nvGrpSpPr>
          <p:grpSpPr bwMode="auto">
            <a:xfrm>
              <a:off x="1268" y="1888"/>
              <a:ext cx="480" cy="419"/>
              <a:chOff x="1110" y="2656"/>
              <a:chExt cx="1549" cy="1351"/>
            </a:xfrm>
          </p:grpSpPr>
          <p:sp>
            <p:nvSpPr>
              <p:cNvPr id="53" name="AutoShape 96">
                <a:extLst>
                  <a:ext uri="{FF2B5EF4-FFF2-40B4-BE49-F238E27FC236}">
                    <a16:creationId xmlns:a16="http://schemas.microsoft.com/office/drawing/2014/main" id="{8371F90C-FD7F-4AE2-A212-BA1FB927A2E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4" name="AutoShape 97">
                <a:extLst>
                  <a:ext uri="{FF2B5EF4-FFF2-40B4-BE49-F238E27FC236}">
                    <a16:creationId xmlns:a16="http://schemas.microsoft.com/office/drawing/2014/main" id="{E7D39034-156B-4A74-B70E-4C028E93AEEC}"/>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55" name="AutoShape 98">
                <a:extLst>
                  <a:ext uri="{FF2B5EF4-FFF2-40B4-BE49-F238E27FC236}">
                    <a16:creationId xmlns:a16="http://schemas.microsoft.com/office/drawing/2014/main" id="{06298108-0E99-43AC-B865-BCCD7001EC7A}"/>
                  </a:ext>
                </a:extLst>
              </p:cNvPr>
              <p:cNvSpPr>
                <a:spLocks noChangeArrowheads="1"/>
              </p:cNvSpPr>
              <p:nvPr/>
            </p:nvSpPr>
            <p:spPr bwMode="gray">
              <a:xfrm>
                <a:off x="1200" y="2737"/>
                <a:ext cx="1349" cy="1167"/>
              </a:xfrm>
              <a:prstGeom prst="hexagon">
                <a:avLst>
                  <a:gd name="adj" fmla="val 28894"/>
                  <a:gd name="vf" fmla="val 115470"/>
                </a:avLst>
              </a:prstGeom>
              <a:gradFill rotWithShape="1">
                <a:gsLst>
                  <a:gs pos="0">
                    <a:srgbClr val="115252"/>
                  </a:gs>
                  <a:gs pos="50000">
                    <a:srgbClr val="25B1B1"/>
                  </a:gs>
                  <a:gs pos="100000">
                    <a:srgbClr val="115252"/>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50" name="Text Box 99">
              <a:extLst>
                <a:ext uri="{FF2B5EF4-FFF2-40B4-BE49-F238E27FC236}">
                  <a16:creationId xmlns:a16="http://schemas.microsoft.com/office/drawing/2014/main" id="{CE54A908-5520-4B49-8505-9F9FD788FB94}"/>
                </a:ext>
              </a:extLst>
            </p:cNvPr>
            <p:cNvSpPr txBox="1">
              <a:spLocks noChangeArrowheads="1"/>
            </p:cNvSpPr>
            <p:nvPr/>
          </p:nvSpPr>
          <p:spPr bwMode="gray">
            <a:xfrm>
              <a:off x="1350" y="195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a:solidFill>
                    <a:srgbClr val="FFFFFF"/>
                  </a:solidFill>
                  <a:latin typeface="Arial" panose="020B0604020202020204" pitchFamily="34" charset="0"/>
                  <a:ea typeface="华文中宋" panose="02010600040101010101" pitchFamily="2" charset="-122"/>
                </a:rPr>
                <a:t>三</a:t>
              </a:r>
            </a:p>
          </p:txBody>
        </p:sp>
        <p:sp>
          <p:nvSpPr>
            <p:cNvPr id="51" name="Text Box 84">
              <a:extLst>
                <a:ext uri="{FF2B5EF4-FFF2-40B4-BE49-F238E27FC236}">
                  <a16:creationId xmlns:a16="http://schemas.microsoft.com/office/drawing/2014/main" id="{03EE1FA6-5515-40DE-AF13-1ED9F6259E81}"/>
                </a:ext>
              </a:extLst>
            </p:cNvPr>
            <p:cNvSpPr txBox="1">
              <a:spLocks noChangeArrowheads="1"/>
            </p:cNvSpPr>
            <p:nvPr/>
          </p:nvSpPr>
          <p:spPr bwMode="auto">
            <a:xfrm>
              <a:off x="1882" y="1934"/>
              <a:ext cx="258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endParaRPr kumimoji="0" lang="zh-CN" altLang="en-US" b="1">
                <a:solidFill>
                  <a:srgbClr val="000000"/>
                </a:solidFill>
                <a:latin typeface="Arial" panose="020B0604020202020204" pitchFamily="34" charset="0"/>
                <a:ea typeface="黑体" panose="02010609060101010101" pitchFamily="49" charset="-122"/>
              </a:endParaRPr>
            </a:p>
          </p:txBody>
        </p:sp>
        <p:sp>
          <p:nvSpPr>
            <p:cNvPr id="52" name="Text Box 84">
              <a:extLst>
                <a:ext uri="{FF2B5EF4-FFF2-40B4-BE49-F238E27FC236}">
                  <a16:creationId xmlns:a16="http://schemas.microsoft.com/office/drawing/2014/main" id="{81C70ECE-4B48-41B6-BD82-E83500E12DD5}"/>
                </a:ext>
              </a:extLst>
            </p:cNvPr>
            <p:cNvSpPr txBox="1">
              <a:spLocks noChangeArrowheads="1"/>
            </p:cNvSpPr>
            <p:nvPr/>
          </p:nvSpPr>
          <p:spPr bwMode="auto">
            <a:xfrm>
              <a:off x="1882" y="1933"/>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latin typeface="Arial" panose="020B0604020202020204" pitchFamily="34" charset="0"/>
                  <a:ea typeface="黑体" panose="02010609060101010101" pitchFamily="49" charset="-122"/>
                </a:rPr>
                <a:t>罗德里格斯公式与优化求解</a:t>
              </a:r>
            </a:p>
          </p:txBody>
        </p:sp>
      </p:grpSp>
      <p:grpSp>
        <p:nvGrpSpPr>
          <p:cNvPr id="56" name="Group 126">
            <a:extLst>
              <a:ext uri="{FF2B5EF4-FFF2-40B4-BE49-F238E27FC236}">
                <a16:creationId xmlns:a16="http://schemas.microsoft.com/office/drawing/2014/main" id="{1B5FC254-6D2E-44C3-A974-4E5A50078E0E}"/>
              </a:ext>
            </a:extLst>
          </p:cNvPr>
          <p:cNvGrpSpPr>
            <a:grpSpLocks/>
          </p:cNvGrpSpPr>
          <p:nvPr/>
        </p:nvGrpSpPr>
        <p:grpSpPr bwMode="auto">
          <a:xfrm>
            <a:off x="1873239" y="4064508"/>
            <a:ext cx="5845212" cy="665163"/>
            <a:chOff x="1268" y="1409"/>
            <a:chExt cx="3517" cy="419"/>
          </a:xfrm>
        </p:grpSpPr>
        <p:grpSp>
          <p:nvGrpSpPr>
            <p:cNvPr id="57" name="Group 79">
              <a:extLst>
                <a:ext uri="{FF2B5EF4-FFF2-40B4-BE49-F238E27FC236}">
                  <a16:creationId xmlns:a16="http://schemas.microsoft.com/office/drawing/2014/main" id="{CF56D1D6-1D5E-4F67-96C3-C06F038FDB91}"/>
                </a:ext>
              </a:extLst>
            </p:cNvPr>
            <p:cNvGrpSpPr>
              <a:grpSpLocks/>
            </p:cNvGrpSpPr>
            <p:nvPr/>
          </p:nvGrpSpPr>
          <p:grpSpPr bwMode="auto">
            <a:xfrm>
              <a:off x="1268" y="1409"/>
              <a:ext cx="480" cy="419"/>
              <a:chOff x="3174" y="2656"/>
              <a:chExt cx="1549" cy="1351"/>
            </a:xfrm>
          </p:grpSpPr>
          <p:sp>
            <p:nvSpPr>
              <p:cNvPr id="61" name="AutoShape 80">
                <a:extLst>
                  <a:ext uri="{FF2B5EF4-FFF2-40B4-BE49-F238E27FC236}">
                    <a16:creationId xmlns:a16="http://schemas.microsoft.com/office/drawing/2014/main" id="{0B4A0462-3FA9-481B-A85F-C64493A4CFB1}"/>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2" name="AutoShape 81">
                <a:extLst>
                  <a:ext uri="{FF2B5EF4-FFF2-40B4-BE49-F238E27FC236}">
                    <a16:creationId xmlns:a16="http://schemas.microsoft.com/office/drawing/2014/main" id="{F10C6145-DFDE-4B7D-B7F8-B3F35B5FAA07}"/>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sp>
            <p:nvSpPr>
              <p:cNvPr id="63" name="AutoShape 82">
                <a:extLst>
                  <a:ext uri="{FF2B5EF4-FFF2-40B4-BE49-F238E27FC236}">
                    <a16:creationId xmlns:a16="http://schemas.microsoft.com/office/drawing/2014/main" id="{72C6CE8B-B921-4758-9521-A5EB71D77C5D}"/>
                  </a:ext>
                </a:extLst>
              </p:cNvPr>
              <p:cNvSpPr>
                <a:spLocks noChangeArrowheads="1"/>
              </p:cNvSpPr>
              <p:nvPr/>
            </p:nvSpPr>
            <p:spPr bwMode="gray">
              <a:xfrm>
                <a:off x="3264" y="2737"/>
                <a:ext cx="1349" cy="1167"/>
              </a:xfrm>
              <a:prstGeom prst="hexagon">
                <a:avLst>
                  <a:gd name="adj" fmla="val 28894"/>
                  <a:gd name="vf" fmla="val 115470"/>
                </a:avLst>
              </a:prstGeom>
              <a:gradFill rotWithShape="1">
                <a:gsLst>
                  <a:gs pos="0">
                    <a:srgbClr val="33346F"/>
                  </a:gs>
                  <a:gs pos="100000">
                    <a:srgbClr val="6E71F0"/>
                  </a:gs>
                </a:gsLst>
                <a:lin ang="2700000" scaled="1"/>
              </a:gradFill>
              <a:ln w="9525">
                <a:solidFill>
                  <a:srgbClr val="1D528D"/>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endParaRPr kumimoji="0" lang="zh-CN" altLang="en-US" sz="1800">
                  <a:latin typeface="Arial" panose="020B0604020202020204" pitchFamily="34" charset="0"/>
                </a:endParaRPr>
              </a:p>
            </p:txBody>
          </p:sp>
        </p:grpSp>
        <p:sp>
          <p:nvSpPr>
            <p:cNvPr id="58" name="Line 86">
              <a:extLst>
                <a:ext uri="{FF2B5EF4-FFF2-40B4-BE49-F238E27FC236}">
                  <a16:creationId xmlns:a16="http://schemas.microsoft.com/office/drawing/2014/main" id="{AD018263-42F9-46D6-9B61-0E2551B3D866}"/>
                </a:ext>
              </a:extLst>
            </p:cNvPr>
            <p:cNvSpPr>
              <a:spLocks noChangeShapeType="1"/>
            </p:cNvSpPr>
            <p:nvPr/>
          </p:nvSpPr>
          <p:spPr bwMode="auto">
            <a:xfrm>
              <a:off x="1652" y="1793"/>
              <a:ext cx="3024" cy="0"/>
            </a:xfrm>
            <a:prstGeom prst="line">
              <a:avLst/>
            </a:prstGeom>
            <a:noFill/>
            <a:ln w="25400">
              <a:solidFill>
                <a:schemeClr val="tx2"/>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Text Box 88">
              <a:extLst>
                <a:ext uri="{FF2B5EF4-FFF2-40B4-BE49-F238E27FC236}">
                  <a16:creationId xmlns:a16="http://schemas.microsoft.com/office/drawing/2014/main" id="{3B12094B-05BD-44ED-8F98-AB8571CB64DE}"/>
                </a:ext>
              </a:extLst>
            </p:cNvPr>
            <p:cNvSpPr txBox="1">
              <a:spLocks noChangeArrowheads="1"/>
            </p:cNvSpPr>
            <p:nvPr/>
          </p:nvSpPr>
          <p:spPr bwMode="gray">
            <a:xfrm>
              <a:off x="1355" y="1471"/>
              <a:ext cx="29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a:r>
                <a:rPr kumimoji="0" lang="zh-CN" altLang="en-US" b="1" dirty="0">
                  <a:solidFill>
                    <a:srgbClr val="FFFFFF"/>
                  </a:solidFill>
                  <a:latin typeface="Arial" panose="020B0604020202020204" pitchFamily="34" charset="0"/>
                  <a:ea typeface="华文中宋" panose="02010600040101010101" pitchFamily="2" charset="-122"/>
                </a:rPr>
                <a:t>四</a:t>
              </a:r>
            </a:p>
          </p:txBody>
        </p:sp>
        <p:sp>
          <p:nvSpPr>
            <p:cNvPr id="60" name="Text Box 84">
              <a:extLst>
                <a:ext uri="{FF2B5EF4-FFF2-40B4-BE49-F238E27FC236}">
                  <a16:creationId xmlns:a16="http://schemas.microsoft.com/office/drawing/2014/main" id="{A7140182-C7FD-4FAF-8840-3624E1468B91}"/>
                </a:ext>
              </a:extLst>
            </p:cNvPr>
            <p:cNvSpPr txBox="1">
              <a:spLocks noChangeArrowheads="1"/>
            </p:cNvSpPr>
            <p:nvPr/>
          </p:nvSpPr>
          <p:spPr bwMode="auto">
            <a:xfrm>
              <a:off x="1882" y="1464"/>
              <a:ext cx="29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r>
                <a:rPr kumimoji="0" lang="zh-CN" altLang="en-US" b="1" dirty="0">
                  <a:solidFill>
                    <a:srgbClr val="FF0000"/>
                  </a:solidFill>
                  <a:latin typeface="Arial" panose="020B0604020202020204" pitchFamily="34" charset="0"/>
                  <a:ea typeface="黑体" panose="02010609060101010101" pitchFamily="49" charset="-122"/>
                </a:rPr>
                <a:t>直接法视觉里程计</a:t>
              </a:r>
            </a:p>
          </p:txBody>
        </p:sp>
      </p:grpSp>
    </p:spTree>
    <p:extLst>
      <p:ext uri="{BB962C8B-B14F-4D97-AF65-F5344CB8AC3E}">
        <p14:creationId xmlns:p14="http://schemas.microsoft.com/office/powerpoint/2010/main" val="1466525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32</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直接法视觉里程计</a:t>
            </a:r>
          </a:p>
        </p:txBody>
      </p:sp>
      <p:sp>
        <p:nvSpPr>
          <p:cNvPr id="182" name="椭圆 2">
            <a:extLst>
              <a:ext uri="{FF2B5EF4-FFF2-40B4-BE49-F238E27FC236}">
                <a16:creationId xmlns:a16="http://schemas.microsoft.com/office/drawing/2014/main" id="{D301ED3A-6FB6-4281-A9D0-CCC032DCC832}"/>
              </a:ext>
            </a:extLst>
          </p:cNvPr>
          <p:cNvSpPr>
            <a:spLocks noChangeArrowheads="1"/>
          </p:cNvSpPr>
          <p:nvPr/>
        </p:nvSpPr>
        <p:spPr bwMode="gray">
          <a:xfrm>
            <a:off x="2514600" y="2060575"/>
            <a:ext cx="2743200" cy="2743200"/>
          </a:xfrm>
          <a:prstGeom prst="ellipse">
            <a:avLst/>
          </a:prstGeom>
          <a:solidFill>
            <a:srgbClr val="FFFFFF">
              <a:alpha val="8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183" name="椭圆 3">
            <a:extLst>
              <a:ext uri="{FF2B5EF4-FFF2-40B4-BE49-F238E27FC236}">
                <a16:creationId xmlns:a16="http://schemas.microsoft.com/office/drawing/2014/main" id="{03FCF60E-AAAE-493C-AAE1-8B6AF341552A}"/>
              </a:ext>
            </a:extLst>
          </p:cNvPr>
          <p:cNvSpPr>
            <a:spLocks noChangeArrowheads="1"/>
          </p:cNvSpPr>
          <p:nvPr/>
        </p:nvSpPr>
        <p:spPr bwMode="gray">
          <a:xfrm>
            <a:off x="3657600" y="2574925"/>
            <a:ext cx="1619250" cy="1619250"/>
          </a:xfrm>
          <a:prstGeom prst="ellipse">
            <a:avLst/>
          </a:prstGeom>
          <a:solidFill>
            <a:srgbClr val="DCDCDC">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fontAlgn="base">
              <a:spcBef>
                <a:spcPct val="0"/>
              </a:spcBef>
              <a:spcAft>
                <a:spcPct val="0"/>
              </a:spcAft>
            </a:pPr>
            <a:endParaRPr lang="zh-CN" altLang="en-US">
              <a:solidFill>
                <a:srgbClr val="17347D"/>
              </a:solidFill>
              <a:latin typeface="Arial" charset="0"/>
            </a:endParaRPr>
          </a:p>
        </p:txBody>
      </p:sp>
      <p:sp>
        <p:nvSpPr>
          <p:cNvPr id="184" name="直线 4">
            <a:extLst>
              <a:ext uri="{FF2B5EF4-FFF2-40B4-BE49-F238E27FC236}">
                <a16:creationId xmlns:a16="http://schemas.microsoft.com/office/drawing/2014/main" id="{83E479BB-BF4D-40DA-AD18-4C9F0BDB286A}"/>
              </a:ext>
            </a:extLst>
          </p:cNvPr>
          <p:cNvSpPr>
            <a:spLocks noChangeShapeType="1"/>
          </p:cNvSpPr>
          <p:nvPr/>
        </p:nvSpPr>
        <p:spPr bwMode="gray">
          <a:xfrm>
            <a:off x="2895600" y="3355975"/>
            <a:ext cx="1524000" cy="76200"/>
          </a:xfrm>
          <a:prstGeom prst="line">
            <a:avLst/>
          </a:prstGeom>
          <a:noFill/>
          <a:ln w="12700">
            <a:solidFill>
              <a:srgbClr val="1734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185" name="直线 5">
            <a:extLst>
              <a:ext uri="{FF2B5EF4-FFF2-40B4-BE49-F238E27FC236}">
                <a16:creationId xmlns:a16="http://schemas.microsoft.com/office/drawing/2014/main" id="{1FF3B287-4C76-411F-B5A4-8E60CCF9D26E}"/>
              </a:ext>
            </a:extLst>
          </p:cNvPr>
          <p:cNvSpPr>
            <a:spLocks noChangeShapeType="1"/>
          </p:cNvSpPr>
          <p:nvPr/>
        </p:nvSpPr>
        <p:spPr bwMode="gray">
          <a:xfrm>
            <a:off x="3733800" y="2212975"/>
            <a:ext cx="914400" cy="914400"/>
          </a:xfrm>
          <a:prstGeom prst="line">
            <a:avLst/>
          </a:prstGeom>
          <a:noFill/>
          <a:ln w="12700">
            <a:solidFill>
              <a:srgbClr val="1734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186" name="直线 6">
            <a:extLst>
              <a:ext uri="{FF2B5EF4-FFF2-40B4-BE49-F238E27FC236}">
                <a16:creationId xmlns:a16="http://schemas.microsoft.com/office/drawing/2014/main" id="{B0B23EF7-1078-4DEF-BBE6-A6B4EEC99498}"/>
              </a:ext>
            </a:extLst>
          </p:cNvPr>
          <p:cNvSpPr>
            <a:spLocks noChangeShapeType="1"/>
          </p:cNvSpPr>
          <p:nvPr/>
        </p:nvSpPr>
        <p:spPr bwMode="gray">
          <a:xfrm flipH="1">
            <a:off x="3829050" y="3736975"/>
            <a:ext cx="819150" cy="1409700"/>
          </a:xfrm>
          <a:prstGeom prst="line">
            <a:avLst/>
          </a:prstGeom>
          <a:noFill/>
          <a:ln w="12700">
            <a:solidFill>
              <a:srgbClr val="1734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187" name="直线 7">
            <a:extLst>
              <a:ext uri="{FF2B5EF4-FFF2-40B4-BE49-F238E27FC236}">
                <a16:creationId xmlns:a16="http://schemas.microsoft.com/office/drawing/2014/main" id="{318F420C-67D9-408C-ACAC-C55CD72DBDCD}"/>
              </a:ext>
            </a:extLst>
          </p:cNvPr>
          <p:cNvSpPr>
            <a:spLocks noChangeShapeType="1"/>
          </p:cNvSpPr>
          <p:nvPr/>
        </p:nvSpPr>
        <p:spPr bwMode="gray">
          <a:xfrm>
            <a:off x="5029200" y="3660775"/>
            <a:ext cx="228600" cy="152400"/>
          </a:xfrm>
          <a:prstGeom prst="line">
            <a:avLst/>
          </a:prstGeom>
          <a:noFill/>
          <a:ln w="12700">
            <a:solidFill>
              <a:srgbClr val="1734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188" name="直线 8">
            <a:extLst>
              <a:ext uri="{FF2B5EF4-FFF2-40B4-BE49-F238E27FC236}">
                <a16:creationId xmlns:a16="http://schemas.microsoft.com/office/drawing/2014/main" id="{6068E8AD-5055-452A-A87E-2B8CA19D3167}"/>
              </a:ext>
            </a:extLst>
          </p:cNvPr>
          <p:cNvSpPr>
            <a:spLocks noChangeShapeType="1"/>
          </p:cNvSpPr>
          <p:nvPr/>
        </p:nvSpPr>
        <p:spPr bwMode="gray">
          <a:xfrm flipV="1">
            <a:off x="5029200" y="2365375"/>
            <a:ext cx="533400" cy="838200"/>
          </a:xfrm>
          <a:prstGeom prst="line">
            <a:avLst/>
          </a:prstGeom>
          <a:noFill/>
          <a:ln w="12700">
            <a:solidFill>
              <a:srgbClr val="17347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189" name="椭圆 9">
            <a:extLst>
              <a:ext uri="{FF2B5EF4-FFF2-40B4-BE49-F238E27FC236}">
                <a16:creationId xmlns:a16="http://schemas.microsoft.com/office/drawing/2014/main" id="{991346F7-50C4-4A02-8642-75195091F313}"/>
              </a:ext>
            </a:extLst>
          </p:cNvPr>
          <p:cNvSpPr>
            <a:spLocks noChangeArrowheads="1"/>
          </p:cNvSpPr>
          <p:nvPr/>
        </p:nvSpPr>
        <p:spPr bwMode="gray">
          <a:xfrm>
            <a:off x="4295775" y="2965450"/>
            <a:ext cx="895350" cy="895350"/>
          </a:xfrm>
          <a:prstGeom prst="ellipse">
            <a:avLst/>
          </a:prstGeom>
          <a:solidFill>
            <a:srgbClr val="C0C0C0">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nchor="ctr"/>
          <a:lstStyle/>
          <a:p>
            <a:pPr fontAlgn="base">
              <a:spcBef>
                <a:spcPct val="0"/>
              </a:spcBef>
              <a:spcAft>
                <a:spcPct val="0"/>
              </a:spcAft>
            </a:pPr>
            <a:endParaRPr lang="zh-CN" altLang="en-US">
              <a:solidFill>
                <a:srgbClr val="17347D"/>
              </a:solidFill>
              <a:latin typeface="Arial" charset="0"/>
            </a:endParaRPr>
          </a:p>
        </p:txBody>
      </p:sp>
      <p:grpSp>
        <p:nvGrpSpPr>
          <p:cNvPr id="190" name="组合 11">
            <a:extLst>
              <a:ext uri="{FF2B5EF4-FFF2-40B4-BE49-F238E27FC236}">
                <a16:creationId xmlns:a16="http://schemas.microsoft.com/office/drawing/2014/main" id="{97B97AD3-AAA0-4461-8742-5BEC964D19E4}"/>
              </a:ext>
            </a:extLst>
          </p:cNvPr>
          <p:cNvGrpSpPr>
            <a:grpSpLocks/>
          </p:cNvGrpSpPr>
          <p:nvPr/>
        </p:nvGrpSpPr>
        <p:grpSpPr bwMode="auto">
          <a:xfrm>
            <a:off x="2819400" y="1222375"/>
            <a:ext cx="1146175" cy="1384300"/>
            <a:chOff x="2064" y="1008"/>
            <a:chExt cx="722" cy="872"/>
          </a:xfrm>
        </p:grpSpPr>
        <p:sp>
          <p:nvSpPr>
            <p:cNvPr id="191" name="椭圆 12">
              <a:extLst>
                <a:ext uri="{FF2B5EF4-FFF2-40B4-BE49-F238E27FC236}">
                  <a16:creationId xmlns:a16="http://schemas.microsoft.com/office/drawing/2014/main" id="{CA077F57-3415-46CD-B5A3-E40C4AB14E8D}"/>
                </a:ext>
              </a:extLst>
            </p:cNvPr>
            <p:cNvSpPr>
              <a:spLocks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nvGrpSpPr>
            <p:cNvPr id="192" name="组合 13">
              <a:extLst>
                <a:ext uri="{FF2B5EF4-FFF2-40B4-BE49-F238E27FC236}">
                  <a16:creationId xmlns:a16="http://schemas.microsoft.com/office/drawing/2014/main" id="{0568420D-0266-4166-98E8-09544C1BDC71}"/>
                </a:ext>
              </a:extLst>
            </p:cNvPr>
            <p:cNvGrpSpPr>
              <a:grpSpLocks/>
            </p:cNvGrpSpPr>
            <p:nvPr/>
          </p:nvGrpSpPr>
          <p:grpSpPr bwMode="auto">
            <a:xfrm>
              <a:off x="2086" y="1031"/>
              <a:ext cx="680" cy="849"/>
              <a:chOff x="3975" y="1593"/>
              <a:chExt cx="931" cy="1163"/>
            </a:xfrm>
          </p:grpSpPr>
          <p:pic>
            <p:nvPicPr>
              <p:cNvPr id="205" name="图片 14" descr="circuler_1">
                <a:extLst>
                  <a:ext uri="{FF2B5EF4-FFF2-40B4-BE49-F238E27FC236}">
                    <a16:creationId xmlns:a16="http://schemas.microsoft.com/office/drawing/2014/main" id="{06D88370-4970-44E6-98D5-735BD5F5C74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206" name="椭圆 15">
                <a:extLst>
                  <a:ext uri="{FF2B5EF4-FFF2-40B4-BE49-F238E27FC236}">
                    <a16:creationId xmlns:a16="http://schemas.microsoft.com/office/drawing/2014/main" id="{C84C26B2-7063-430D-B0DD-109A9BAC0B37}"/>
                  </a:ext>
                </a:extLst>
              </p:cNvPr>
              <p:cNvSpPr>
                <a:spLocks noChangeArrowheads="1"/>
              </p:cNvSpPr>
              <p:nvPr/>
            </p:nvSpPr>
            <p:spPr bwMode="gray">
              <a:xfrm>
                <a:off x="3975" y="1593"/>
                <a:ext cx="931" cy="937"/>
              </a:xfrm>
              <a:prstGeom prst="ellipse">
                <a:avLst/>
              </a:prstGeom>
              <a:solidFill>
                <a:srgbClr val="9999FF">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pic>
            <p:nvPicPr>
              <p:cNvPr id="207" name="图片 16" descr="light_shadow1">
                <a:extLst>
                  <a:ext uri="{FF2B5EF4-FFF2-40B4-BE49-F238E27FC236}">
                    <a16:creationId xmlns:a16="http://schemas.microsoft.com/office/drawing/2014/main" id="{AEB22A04-AAC3-49B3-8D27-6A95DA86D76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08" name="组合 17">
                <a:extLst>
                  <a:ext uri="{FF2B5EF4-FFF2-40B4-BE49-F238E27FC236}">
                    <a16:creationId xmlns:a16="http://schemas.microsoft.com/office/drawing/2014/main" id="{787434C9-6125-468D-9A7C-0DB4F96AE6F7}"/>
                  </a:ext>
                </a:extLst>
              </p:cNvPr>
              <p:cNvGrpSpPr>
                <a:grpSpLocks/>
              </p:cNvGrpSpPr>
              <p:nvPr/>
            </p:nvGrpSpPr>
            <p:grpSpPr bwMode="auto">
              <a:xfrm rot="-3733502" flipH="1" flipV="1">
                <a:off x="4256" y="2247"/>
                <a:ext cx="820" cy="198"/>
                <a:chOff x="2532" y="1051"/>
                <a:chExt cx="893" cy="246"/>
              </a:xfrm>
            </p:grpSpPr>
            <p:grpSp>
              <p:nvGrpSpPr>
                <p:cNvPr id="209" name="组合 18">
                  <a:extLst>
                    <a:ext uri="{FF2B5EF4-FFF2-40B4-BE49-F238E27FC236}">
                      <a16:creationId xmlns:a16="http://schemas.microsoft.com/office/drawing/2014/main" id="{F6DE7EED-94C6-468C-86A0-81FC49F8510F}"/>
                    </a:ext>
                  </a:extLst>
                </p:cNvPr>
                <p:cNvGrpSpPr>
                  <a:grpSpLocks/>
                </p:cNvGrpSpPr>
                <p:nvPr/>
              </p:nvGrpSpPr>
              <p:grpSpPr bwMode="auto">
                <a:xfrm>
                  <a:off x="2532" y="1051"/>
                  <a:ext cx="743" cy="185"/>
                  <a:chOff x="1565" y="2568"/>
                  <a:chExt cx="1118" cy="279"/>
                </a:xfrm>
              </p:grpSpPr>
              <p:sp>
                <p:nvSpPr>
                  <p:cNvPr id="215" name="自选图形 19">
                    <a:extLst>
                      <a:ext uri="{FF2B5EF4-FFF2-40B4-BE49-F238E27FC236}">
                        <a16:creationId xmlns:a16="http://schemas.microsoft.com/office/drawing/2014/main" id="{07B426A4-D20A-4043-AC1B-16668EAE7427}"/>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16" name="自选图形 20">
                    <a:extLst>
                      <a:ext uri="{FF2B5EF4-FFF2-40B4-BE49-F238E27FC236}">
                        <a16:creationId xmlns:a16="http://schemas.microsoft.com/office/drawing/2014/main" id="{F8B95FA0-D7E0-4A0E-B0F0-57E85D5CA90F}"/>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17" name="自选图形 21">
                    <a:extLst>
                      <a:ext uri="{FF2B5EF4-FFF2-40B4-BE49-F238E27FC236}">
                        <a16:creationId xmlns:a16="http://schemas.microsoft.com/office/drawing/2014/main" id="{1756FE15-72EE-4F12-83B2-B64B1DE3C132}"/>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18" name="自选图形 22">
                    <a:extLst>
                      <a:ext uri="{FF2B5EF4-FFF2-40B4-BE49-F238E27FC236}">
                        <a16:creationId xmlns:a16="http://schemas.microsoft.com/office/drawing/2014/main" id="{70A2FEFA-239D-47B2-A1E8-88DB3BE708DF}"/>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nvGrpSpPr>
                <p:cNvPr id="210" name="组合 23">
                  <a:extLst>
                    <a:ext uri="{FF2B5EF4-FFF2-40B4-BE49-F238E27FC236}">
                      <a16:creationId xmlns:a16="http://schemas.microsoft.com/office/drawing/2014/main" id="{01ECD878-ABC2-4560-BCC6-D3EA6D6AF541}"/>
                    </a:ext>
                  </a:extLst>
                </p:cNvPr>
                <p:cNvGrpSpPr>
                  <a:grpSpLocks/>
                </p:cNvGrpSpPr>
                <p:nvPr/>
              </p:nvGrpSpPr>
              <p:grpSpPr bwMode="auto">
                <a:xfrm rot="1353540">
                  <a:off x="2682" y="1111"/>
                  <a:ext cx="743" cy="186"/>
                  <a:chOff x="1565" y="2568"/>
                  <a:chExt cx="1118" cy="279"/>
                </a:xfrm>
              </p:grpSpPr>
              <p:sp>
                <p:nvSpPr>
                  <p:cNvPr id="211" name="自选图形 24">
                    <a:extLst>
                      <a:ext uri="{FF2B5EF4-FFF2-40B4-BE49-F238E27FC236}">
                        <a16:creationId xmlns:a16="http://schemas.microsoft.com/office/drawing/2014/main" id="{31A44EC8-B93C-48A6-A80C-04EF0589B961}"/>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12" name="自选图形 25">
                    <a:extLst>
                      <a:ext uri="{FF2B5EF4-FFF2-40B4-BE49-F238E27FC236}">
                        <a16:creationId xmlns:a16="http://schemas.microsoft.com/office/drawing/2014/main" id="{DE95FCD8-981A-4E00-B7F8-BE05365A770B}"/>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13" name="自选图形 26">
                    <a:extLst>
                      <a:ext uri="{FF2B5EF4-FFF2-40B4-BE49-F238E27FC236}">
                        <a16:creationId xmlns:a16="http://schemas.microsoft.com/office/drawing/2014/main" id="{FB017BE0-4C61-4676-BBFA-2C1AD5AFA423}"/>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14" name="自选图形 27">
                    <a:extLst>
                      <a:ext uri="{FF2B5EF4-FFF2-40B4-BE49-F238E27FC236}">
                        <a16:creationId xmlns:a16="http://schemas.microsoft.com/office/drawing/2014/main" id="{AEDD13C1-DA58-4D57-92C6-13814BF65DFE}"/>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grpSp>
        <p:grpSp>
          <p:nvGrpSpPr>
            <p:cNvPr id="193" name="组合 28">
              <a:extLst>
                <a:ext uri="{FF2B5EF4-FFF2-40B4-BE49-F238E27FC236}">
                  <a16:creationId xmlns:a16="http://schemas.microsoft.com/office/drawing/2014/main" id="{A797FCD7-0313-4697-AF0D-E55C281E9F1B}"/>
                </a:ext>
              </a:extLst>
            </p:cNvPr>
            <p:cNvGrpSpPr>
              <a:grpSpLocks/>
            </p:cNvGrpSpPr>
            <p:nvPr/>
          </p:nvGrpSpPr>
          <p:grpSpPr bwMode="auto">
            <a:xfrm rot="-3733502" flipH="1" flipV="1">
              <a:off x="2362" y="1505"/>
              <a:ext cx="527" cy="128"/>
              <a:chOff x="2532" y="1051"/>
              <a:chExt cx="893" cy="246"/>
            </a:xfrm>
          </p:grpSpPr>
          <p:grpSp>
            <p:nvGrpSpPr>
              <p:cNvPr id="195" name="组合 29">
                <a:extLst>
                  <a:ext uri="{FF2B5EF4-FFF2-40B4-BE49-F238E27FC236}">
                    <a16:creationId xmlns:a16="http://schemas.microsoft.com/office/drawing/2014/main" id="{2A254C51-DC56-4C3A-B5DE-F905A413D610}"/>
                  </a:ext>
                </a:extLst>
              </p:cNvPr>
              <p:cNvGrpSpPr>
                <a:grpSpLocks/>
              </p:cNvGrpSpPr>
              <p:nvPr/>
            </p:nvGrpSpPr>
            <p:grpSpPr bwMode="auto">
              <a:xfrm>
                <a:off x="2532" y="1051"/>
                <a:ext cx="743" cy="185"/>
                <a:chOff x="1565" y="2568"/>
                <a:chExt cx="1118" cy="279"/>
              </a:xfrm>
            </p:grpSpPr>
            <p:sp>
              <p:nvSpPr>
                <p:cNvPr id="201" name="自选图形 30">
                  <a:extLst>
                    <a:ext uri="{FF2B5EF4-FFF2-40B4-BE49-F238E27FC236}">
                      <a16:creationId xmlns:a16="http://schemas.microsoft.com/office/drawing/2014/main" id="{B57BBD58-BAD6-40EC-B64A-B69A18C321F1}"/>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02" name="自选图形 31">
                  <a:extLst>
                    <a:ext uri="{FF2B5EF4-FFF2-40B4-BE49-F238E27FC236}">
                      <a16:creationId xmlns:a16="http://schemas.microsoft.com/office/drawing/2014/main" id="{516253DD-AA7E-4CF2-8F07-4E9A64B22C3D}"/>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03" name="自选图形 32">
                  <a:extLst>
                    <a:ext uri="{FF2B5EF4-FFF2-40B4-BE49-F238E27FC236}">
                      <a16:creationId xmlns:a16="http://schemas.microsoft.com/office/drawing/2014/main" id="{555DCE81-CB4E-41C7-875B-F0F23A9423FB}"/>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04" name="自选图形 33">
                  <a:extLst>
                    <a:ext uri="{FF2B5EF4-FFF2-40B4-BE49-F238E27FC236}">
                      <a16:creationId xmlns:a16="http://schemas.microsoft.com/office/drawing/2014/main" id="{966B9674-C625-4111-9F3F-845A38EBD9CF}"/>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nvGrpSpPr>
              <p:cNvPr id="196" name="组合 34">
                <a:extLst>
                  <a:ext uri="{FF2B5EF4-FFF2-40B4-BE49-F238E27FC236}">
                    <a16:creationId xmlns:a16="http://schemas.microsoft.com/office/drawing/2014/main" id="{852684D9-3C39-44F1-933A-6AD0417A0813}"/>
                  </a:ext>
                </a:extLst>
              </p:cNvPr>
              <p:cNvGrpSpPr>
                <a:grpSpLocks/>
              </p:cNvGrpSpPr>
              <p:nvPr/>
            </p:nvGrpSpPr>
            <p:grpSpPr bwMode="auto">
              <a:xfrm rot="1353540">
                <a:off x="2682" y="1111"/>
                <a:ext cx="743" cy="186"/>
                <a:chOff x="1565" y="2568"/>
                <a:chExt cx="1118" cy="279"/>
              </a:xfrm>
            </p:grpSpPr>
            <p:sp>
              <p:nvSpPr>
                <p:cNvPr id="197" name="自选图形 35">
                  <a:extLst>
                    <a:ext uri="{FF2B5EF4-FFF2-40B4-BE49-F238E27FC236}">
                      <a16:creationId xmlns:a16="http://schemas.microsoft.com/office/drawing/2014/main" id="{84A90D86-D3A0-406B-9091-EE5CD4ACDCB7}"/>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198" name="自选图形 36">
                  <a:extLst>
                    <a:ext uri="{FF2B5EF4-FFF2-40B4-BE49-F238E27FC236}">
                      <a16:creationId xmlns:a16="http://schemas.microsoft.com/office/drawing/2014/main" id="{B1098686-D3C1-44FA-BE8D-B414A41B3350}"/>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199" name="自选图形 37">
                  <a:extLst>
                    <a:ext uri="{FF2B5EF4-FFF2-40B4-BE49-F238E27FC236}">
                      <a16:creationId xmlns:a16="http://schemas.microsoft.com/office/drawing/2014/main" id="{0C8AE36F-77F4-4711-8BC7-057A8E276D27}"/>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00" name="自选图形 38">
                  <a:extLst>
                    <a:ext uri="{FF2B5EF4-FFF2-40B4-BE49-F238E27FC236}">
                      <a16:creationId xmlns:a16="http://schemas.microsoft.com/office/drawing/2014/main" id="{896DDD76-06F2-4022-AE19-E17DF59BFFFF}"/>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sp>
          <p:nvSpPr>
            <p:cNvPr id="194" name="矩形 39">
              <a:extLst>
                <a:ext uri="{FF2B5EF4-FFF2-40B4-BE49-F238E27FC236}">
                  <a16:creationId xmlns:a16="http://schemas.microsoft.com/office/drawing/2014/main" id="{5129FB75-160F-412F-8D33-3A501E355B19}"/>
                </a:ext>
              </a:extLst>
            </p:cNvPr>
            <p:cNvSpPr>
              <a:spLocks noChangeArrowheads="1"/>
            </p:cNvSpPr>
            <p:nvPr/>
          </p:nvSpPr>
          <p:spPr bwMode="gray">
            <a:xfrm>
              <a:off x="2113" y="1272"/>
              <a:ext cx="637" cy="213"/>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Arial" charset="0"/>
                  <a:cs typeface="Arial" charset="0"/>
                </a:rPr>
                <a:t>信息丢失</a:t>
              </a:r>
              <a:endParaRPr kumimoji="0" lang="en-US" altLang="zh-CN" sz="1600" b="1" i="0" u="none" strike="noStrike" kern="0" cap="none" spc="0" normalizeH="0" baseline="0" noProof="0" dirty="0">
                <a:ln>
                  <a:noFill/>
                </a:ln>
                <a:solidFill>
                  <a:srgbClr val="000000"/>
                </a:solidFill>
                <a:effectLst/>
                <a:uLnTx/>
                <a:uFillTx/>
                <a:latin typeface="Arial" charset="0"/>
                <a:cs typeface="Arial" charset="0"/>
              </a:endParaRPr>
            </a:p>
          </p:txBody>
        </p:sp>
      </p:grpSp>
      <p:grpSp>
        <p:nvGrpSpPr>
          <p:cNvPr id="219" name="组合 40">
            <a:extLst>
              <a:ext uri="{FF2B5EF4-FFF2-40B4-BE49-F238E27FC236}">
                <a16:creationId xmlns:a16="http://schemas.microsoft.com/office/drawing/2014/main" id="{E850A1FE-01B9-44F1-BFA3-AC6011FF045D}"/>
              </a:ext>
            </a:extLst>
          </p:cNvPr>
          <p:cNvGrpSpPr>
            <a:grpSpLocks/>
          </p:cNvGrpSpPr>
          <p:nvPr/>
        </p:nvGrpSpPr>
        <p:grpSpPr bwMode="auto">
          <a:xfrm>
            <a:off x="1830388" y="2619375"/>
            <a:ext cx="1146175" cy="1384300"/>
            <a:chOff x="2064" y="1008"/>
            <a:chExt cx="722" cy="872"/>
          </a:xfrm>
        </p:grpSpPr>
        <p:sp>
          <p:nvSpPr>
            <p:cNvPr id="220" name="椭圆 41">
              <a:extLst>
                <a:ext uri="{FF2B5EF4-FFF2-40B4-BE49-F238E27FC236}">
                  <a16:creationId xmlns:a16="http://schemas.microsoft.com/office/drawing/2014/main" id="{2D98EA4A-92CF-46A2-9019-02C594E6FBB0}"/>
                </a:ext>
              </a:extLst>
            </p:cNvPr>
            <p:cNvSpPr>
              <a:spLocks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nvGrpSpPr>
            <p:cNvPr id="221" name="组合 42">
              <a:extLst>
                <a:ext uri="{FF2B5EF4-FFF2-40B4-BE49-F238E27FC236}">
                  <a16:creationId xmlns:a16="http://schemas.microsoft.com/office/drawing/2014/main" id="{F0FA984B-22FE-456F-9630-BD2544D2B9B6}"/>
                </a:ext>
              </a:extLst>
            </p:cNvPr>
            <p:cNvGrpSpPr>
              <a:grpSpLocks/>
            </p:cNvGrpSpPr>
            <p:nvPr/>
          </p:nvGrpSpPr>
          <p:grpSpPr bwMode="auto">
            <a:xfrm>
              <a:off x="2086" y="1031"/>
              <a:ext cx="680" cy="849"/>
              <a:chOff x="3975" y="1593"/>
              <a:chExt cx="931" cy="1163"/>
            </a:xfrm>
          </p:grpSpPr>
          <p:pic>
            <p:nvPicPr>
              <p:cNvPr id="234" name="图片 43" descr="circuler_1">
                <a:extLst>
                  <a:ext uri="{FF2B5EF4-FFF2-40B4-BE49-F238E27FC236}">
                    <a16:creationId xmlns:a16="http://schemas.microsoft.com/office/drawing/2014/main" id="{63C12A93-26E9-4EEF-9E4A-C748074932C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235" name="椭圆 44">
                <a:extLst>
                  <a:ext uri="{FF2B5EF4-FFF2-40B4-BE49-F238E27FC236}">
                    <a16:creationId xmlns:a16="http://schemas.microsoft.com/office/drawing/2014/main" id="{60765079-79BD-44C6-A6B5-FD687344AEEF}"/>
                  </a:ext>
                </a:extLst>
              </p:cNvPr>
              <p:cNvSpPr>
                <a:spLocks noChangeArrowheads="1"/>
              </p:cNvSpPr>
              <p:nvPr/>
            </p:nvSpPr>
            <p:spPr bwMode="gray">
              <a:xfrm>
                <a:off x="3975" y="1593"/>
                <a:ext cx="931" cy="937"/>
              </a:xfrm>
              <a:prstGeom prst="ellipse">
                <a:avLst/>
              </a:prstGeom>
              <a:solidFill>
                <a:srgbClr val="45AB7D">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pic>
            <p:nvPicPr>
              <p:cNvPr id="236" name="图片 45" descr="light_shadow1">
                <a:extLst>
                  <a:ext uri="{FF2B5EF4-FFF2-40B4-BE49-F238E27FC236}">
                    <a16:creationId xmlns:a16="http://schemas.microsoft.com/office/drawing/2014/main" id="{74DDC8D7-7E71-406A-91C4-DBEC9541D33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37" name="组合 46">
                <a:extLst>
                  <a:ext uri="{FF2B5EF4-FFF2-40B4-BE49-F238E27FC236}">
                    <a16:creationId xmlns:a16="http://schemas.microsoft.com/office/drawing/2014/main" id="{D5CBEF1F-3C42-4FF9-BAB9-78D22BC08A58}"/>
                  </a:ext>
                </a:extLst>
              </p:cNvPr>
              <p:cNvGrpSpPr>
                <a:grpSpLocks/>
              </p:cNvGrpSpPr>
              <p:nvPr/>
            </p:nvGrpSpPr>
            <p:grpSpPr bwMode="auto">
              <a:xfrm rot="-3733502" flipH="1" flipV="1">
                <a:off x="4256" y="2247"/>
                <a:ext cx="820" cy="198"/>
                <a:chOff x="2532" y="1051"/>
                <a:chExt cx="893" cy="246"/>
              </a:xfrm>
            </p:grpSpPr>
            <p:grpSp>
              <p:nvGrpSpPr>
                <p:cNvPr id="238" name="组合 47">
                  <a:extLst>
                    <a:ext uri="{FF2B5EF4-FFF2-40B4-BE49-F238E27FC236}">
                      <a16:creationId xmlns:a16="http://schemas.microsoft.com/office/drawing/2014/main" id="{F1418B83-427B-41C4-91A1-338B9F315F14}"/>
                    </a:ext>
                  </a:extLst>
                </p:cNvPr>
                <p:cNvGrpSpPr>
                  <a:grpSpLocks/>
                </p:cNvGrpSpPr>
                <p:nvPr/>
              </p:nvGrpSpPr>
              <p:grpSpPr bwMode="auto">
                <a:xfrm>
                  <a:off x="2532" y="1051"/>
                  <a:ext cx="743" cy="185"/>
                  <a:chOff x="1565" y="2568"/>
                  <a:chExt cx="1118" cy="279"/>
                </a:xfrm>
              </p:grpSpPr>
              <p:sp>
                <p:nvSpPr>
                  <p:cNvPr id="244" name="自选图形 48">
                    <a:extLst>
                      <a:ext uri="{FF2B5EF4-FFF2-40B4-BE49-F238E27FC236}">
                        <a16:creationId xmlns:a16="http://schemas.microsoft.com/office/drawing/2014/main" id="{ABEF096E-FFAB-45E6-83C5-183304CC395A}"/>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45" name="自选图形 49">
                    <a:extLst>
                      <a:ext uri="{FF2B5EF4-FFF2-40B4-BE49-F238E27FC236}">
                        <a16:creationId xmlns:a16="http://schemas.microsoft.com/office/drawing/2014/main" id="{34B687DF-548A-4F17-9306-D37467F03C09}"/>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46" name="自选图形 50">
                    <a:extLst>
                      <a:ext uri="{FF2B5EF4-FFF2-40B4-BE49-F238E27FC236}">
                        <a16:creationId xmlns:a16="http://schemas.microsoft.com/office/drawing/2014/main" id="{923089BB-1104-4822-99FE-7765692E3D10}"/>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47" name="自选图形 51">
                    <a:extLst>
                      <a:ext uri="{FF2B5EF4-FFF2-40B4-BE49-F238E27FC236}">
                        <a16:creationId xmlns:a16="http://schemas.microsoft.com/office/drawing/2014/main" id="{645E6C71-33D1-4F29-989F-6F555B6784A1}"/>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nvGrpSpPr>
                <p:cNvPr id="239" name="组合 52">
                  <a:extLst>
                    <a:ext uri="{FF2B5EF4-FFF2-40B4-BE49-F238E27FC236}">
                      <a16:creationId xmlns:a16="http://schemas.microsoft.com/office/drawing/2014/main" id="{BD60B899-F922-4020-A496-FEF20CB83F3D}"/>
                    </a:ext>
                  </a:extLst>
                </p:cNvPr>
                <p:cNvGrpSpPr>
                  <a:grpSpLocks/>
                </p:cNvGrpSpPr>
                <p:nvPr/>
              </p:nvGrpSpPr>
              <p:grpSpPr bwMode="auto">
                <a:xfrm rot="1353540">
                  <a:off x="2682" y="1111"/>
                  <a:ext cx="743" cy="186"/>
                  <a:chOff x="1565" y="2568"/>
                  <a:chExt cx="1118" cy="279"/>
                </a:xfrm>
              </p:grpSpPr>
              <p:sp>
                <p:nvSpPr>
                  <p:cNvPr id="240" name="自选图形 53">
                    <a:extLst>
                      <a:ext uri="{FF2B5EF4-FFF2-40B4-BE49-F238E27FC236}">
                        <a16:creationId xmlns:a16="http://schemas.microsoft.com/office/drawing/2014/main" id="{0CD6066B-1FAC-40BA-8DD8-7C38DCB7E7F3}"/>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41" name="自选图形 54">
                    <a:extLst>
                      <a:ext uri="{FF2B5EF4-FFF2-40B4-BE49-F238E27FC236}">
                        <a16:creationId xmlns:a16="http://schemas.microsoft.com/office/drawing/2014/main" id="{941C2575-CF46-48D7-A1D3-D92BC062EF30}"/>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42" name="自选图形 55">
                    <a:extLst>
                      <a:ext uri="{FF2B5EF4-FFF2-40B4-BE49-F238E27FC236}">
                        <a16:creationId xmlns:a16="http://schemas.microsoft.com/office/drawing/2014/main" id="{5EC99510-A58A-4E0E-9C53-55E16A986088}"/>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43" name="自选图形 56">
                    <a:extLst>
                      <a:ext uri="{FF2B5EF4-FFF2-40B4-BE49-F238E27FC236}">
                        <a16:creationId xmlns:a16="http://schemas.microsoft.com/office/drawing/2014/main" id="{63731C9A-50BC-4FAE-B5EC-E8D511413CF6}"/>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grpSp>
        <p:grpSp>
          <p:nvGrpSpPr>
            <p:cNvPr id="222" name="组合 57">
              <a:extLst>
                <a:ext uri="{FF2B5EF4-FFF2-40B4-BE49-F238E27FC236}">
                  <a16:creationId xmlns:a16="http://schemas.microsoft.com/office/drawing/2014/main" id="{6E485D65-BE02-4B24-B668-31BAAE1355E4}"/>
                </a:ext>
              </a:extLst>
            </p:cNvPr>
            <p:cNvGrpSpPr>
              <a:grpSpLocks/>
            </p:cNvGrpSpPr>
            <p:nvPr/>
          </p:nvGrpSpPr>
          <p:grpSpPr bwMode="auto">
            <a:xfrm rot="-3733502" flipH="1" flipV="1">
              <a:off x="2362" y="1505"/>
              <a:ext cx="527" cy="128"/>
              <a:chOff x="2532" y="1051"/>
              <a:chExt cx="893" cy="246"/>
            </a:xfrm>
          </p:grpSpPr>
          <p:grpSp>
            <p:nvGrpSpPr>
              <p:cNvPr id="224" name="组合 58">
                <a:extLst>
                  <a:ext uri="{FF2B5EF4-FFF2-40B4-BE49-F238E27FC236}">
                    <a16:creationId xmlns:a16="http://schemas.microsoft.com/office/drawing/2014/main" id="{1B9D6FCA-2949-4D34-8594-4AD8AD9B11F7}"/>
                  </a:ext>
                </a:extLst>
              </p:cNvPr>
              <p:cNvGrpSpPr>
                <a:grpSpLocks/>
              </p:cNvGrpSpPr>
              <p:nvPr/>
            </p:nvGrpSpPr>
            <p:grpSpPr bwMode="auto">
              <a:xfrm>
                <a:off x="2532" y="1051"/>
                <a:ext cx="743" cy="185"/>
                <a:chOff x="1565" y="2568"/>
                <a:chExt cx="1118" cy="279"/>
              </a:xfrm>
            </p:grpSpPr>
            <p:sp>
              <p:nvSpPr>
                <p:cNvPr id="230" name="自选图形 59">
                  <a:extLst>
                    <a:ext uri="{FF2B5EF4-FFF2-40B4-BE49-F238E27FC236}">
                      <a16:creationId xmlns:a16="http://schemas.microsoft.com/office/drawing/2014/main" id="{0E1162F3-0426-48A8-8159-ABDCFEB5FD4C}"/>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31" name="自选图形 60">
                  <a:extLst>
                    <a:ext uri="{FF2B5EF4-FFF2-40B4-BE49-F238E27FC236}">
                      <a16:creationId xmlns:a16="http://schemas.microsoft.com/office/drawing/2014/main" id="{CAD3F1A4-CD6F-48F9-939D-525CF6DF9A14}"/>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32" name="自选图形 61">
                  <a:extLst>
                    <a:ext uri="{FF2B5EF4-FFF2-40B4-BE49-F238E27FC236}">
                      <a16:creationId xmlns:a16="http://schemas.microsoft.com/office/drawing/2014/main" id="{C7198176-7B13-41D1-BA02-9C7F399473F6}"/>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33" name="自选图形 62">
                  <a:extLst>
                    <a:ext uri="{FF2B5EF4-FFF2-40B4-BE49-F238E27FC236}">
                      <a16:creationId xmlns:a16="http://schemas.microsoft.com/office/drawing/2014/main" id="{C43916C3-A329-476F-94E9-2C1BF432BD58}"/>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nvGrpSpPr>
              <p:cNvPr id="225" name="组合 63">
                <a:extLst>
                  <a:ext uri="{FF2B5EF4-FFF2-40B4-BE49-F238E27FC236}">
                    <a16:creationId xmlns:a16="http://schemas.microsoft.com/office/drawing/2014/main" id="{60CA8ED8-51F2-44D8-8D79-EC2213C68A0F}"/>
                  </a:ext>
                </a:extLst>
              </p:cNvPr>
              <p:cNvGrpSpPr>
                <a:grpSpLocks/>
              </p:cNvGrpSpPr>
              <p:nvPr/>
            </p:nvGrpSpPr>
            <p:grpSpPr bwMode="auto">
              <a:xfrm rot="1353540">
                <a:off x="2682" y="1111"/>
                <a:ext cx="743" cy="186"/>
                <a:chOff x="1565" y="2568"/>
                <a:chExt cx="1118" cy="279"/>
              </a:xfrm>
            </p:grpSpPr>
            <p:sp>
              <p:nvSpPr>
                <p:cNvPr id="226" name="自选图形 64">
                  <a:extLst>
                    <a:ext uri="{FF2B5EF4-FFF2-40B4-BE49-F238E27FC236}">
                      <a16:creationId xmlns:a16="http://schemas.microsoft.com/office/drawing/2014/main" id="{4AD3D363-DC54-4CE4-9372-AA8555A39BED}"/>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27" name="自选图形 65">
                  <a:extLst>
                    <a:ext uri="{FF2B5EF4-FFF2-40B4-BE49-F238E27FC236}">
                      <a16:creationId xmlns:a16="http://schemas.microsoft.com/office/drawing/2014/main" id="{820807B2-B3B8-445E-8B1A-F6BE9F30D937}"/>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28" name="自选图形 66">
                  <a:extLst>
                    <a:ext uri="{FF2B5EF4-FFF2-40B4-BE49-F238E27FC236}">
                      <a16:creationId xmlns:a16="http://schemas.microsoft.com/office/drawing/2014/main" id="{8A99CA31-5358-434A-98FA-077D681E5A5E}"/>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29" name="自选图形 67">
                  <a:extLst>
                    <a:ext uri="{FF2B5EF4-FFF2-40B4-BE49-F238E27FC236}">
                      <a16:creationId xmlns:a16="http://schemas.microsoft.com/office/drawing/2014/main" id="{3664BB45-E794-495C-AE60-A152BCADD455}"/>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sp>
          <p:nvSpPr>
            <p:cNvPr id="223" name="矩形 68">
              <a:extLst>
                <a:ext uri="{FF2B5EF4-FFF2-40B4-BE49-F238E27FC236}">
                  <a16:creationId xmlns:a16="http://schemas.microsoft.com/office/drawing/2014/main" id="{0F7A99F2-9031-4068-8B04-79F0641B08C2}"/>
                </a:ext>
              </a:extLst>
            </p:cNvPr>
            <p:cNvSpPr>
              <a:spLocks noChangeArrowheads="1"/>
            </p:cNvSpPr>
            <p:nvPr/>
          </p:nvSpPr>
          <p:spPr bwMode="gray">
            <a:xfrm>
              <a:off x="2113" y="1272"/>
              <a:ext cx="637" cy="213"/>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Arial" charset="0"/>
                  <a:cs typeface="Arial" charset="0"/>
                </a:rPr>
                <a:t>依赖角点</a:t>
              </a:r>
              <a:endParaRPr kumimoji="0" lang="en-US" altLang="zh-CN" sz="1600" b="1" i="0" u="none" strike="noStrike" kern="0" cap="none" spc="0" normalizeH="0" baseline="0" noProof="0" dirty="0">
                <a:ln>
                  <a:noFill/>
                </a:ln>
                <a:solidFill>
                  <a:srgbClr val="000000"/>
                </a:solidFill>
                <a:effectLst/>
                <a:uLnTx/>
                <a:uFillTx/>
                <a:latin typeface="Arial" charset="0"/>
                <a:cs typeface="Arial" charset="0"/>
              </a:endParaRPr>
            </a:p>
          </p:txBody>
        </p:sp>
      </p:grpSp>
      <p:grpSp>
        <p:nvGrpSpPr>
          <p:cNvPr id="248" name="组合 69">
            <a:extLst>
              <a:ext uri="{FF2B5EF4-FFF2-40B4-BE49-F238E27FC236}">
                <a16:creationId xmlns:a16="http://schemas.microsoft.com/office/drawing/2014/main" id="{D891361D-C935-4334-B494-29F7E0B113FA}"/>
              </a:ext>
            </a:extLst>
          </p:cNvPr>
          <p:cNvGrpSpPr>
            <a:grpSpLocks/>
          </p:cNvGrpSpPr>
          <p:nvPr/>
        </p:nvGrpSpPr>
        <p:grpSpPr bwMode="auto">
          <a:xfrm>
            <a:off x="2943225" y="4967288"/>
            <a:ext cx="1146175" cy="1384300"/>
            <a:chOff x="2064" y="1008"/>
            <a:chExt cx="722" cy="872"/>
          </a:xfrm>
        </p:grpSpPr>
        <p:sp>
          <p:nvSpPr>
            <p:cNvPr id="249" name="椭圆 70">
              <a:extLst>
                <a:ext uri="{FF2B5EF4-FFF2-40B4-BE49-F238E27FC236}">
                  <a16:creationId xmlns:a16="http://schemas.microsoft.com/office/drawing/2014/main" id="{BC2F7ACE-EAF7-4866-94D5-75C277006517}"/>
                </a:ext>
              </a:extLst>
            </p:cNvPr>
            <p:cNvSpPr>
              <a:spLocks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nvGrpSpPr>
            <p:cNvPr id="250" name="组合 71">
              <a:extLst>
                <a:ext uri="{FF2B5EF4-FFF2-40B4-BE49-F238E27FC236}">
                  <a16:creationId xmlns:a16="http://schemas.microsoft.com/office/drawing/2014/main" id="{758AA59D-133E-4953-BC0F-5E24BB9F1F4B}"/>
                </a:ext>
              </a:extLst>
            </p:cNvPr>
            <p:cNvGrpSpPr>
              <a:grpSpLocks/>
            </p:cNvGrpSpPr>
            <p:nvPr/>
          </p:nvGrpSpPr>
          <p:grpSpPr bwMode="auto">
            <a:xfrm>
              <a:off x="2086" y="1031"/>
              <a:ext cx="680" cy="849"/>
              <a:chOff x="3975" y="1593"/>
              <a:chExt cx="931" cy="1163"/>
            </a:xfrm>
          </p:grpSpPr>
          <p:pic>
            <p:nvPicPr>
              <p:cNvPr id="263" name="图片 72" descr="circuler_1">
                <a:extLst>
                  <a:ext uri="{FF2B5EF4-FFF2-40B4-BE49-F238E27FC236}">
                    <a16:creationId xmlns:a16="http://schemas.microsoft.com/office/drawing/2014/main" id="{0A024023-6E73-44BE-A788-8188A62110E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264" name="椭圆 73">
                <a:extLst>
                  <a:ext uri="{FF2B5EF4-FFF2-40B4-BE49-F238E27FC236}">
                    <a16:creationId xmlns:a16="http://schemas.microsoft.com/office/drawing/2014/main" id="{C58801AB-313F-4E89-BF9B-2AE9040D3E58}"/>
                  </a:ext>
                </a:extLst>
              </p:cNvPr>
              <p:cNvSpPr>
                <a:spLocks noChangeArrowheads="1"/>
              </p:cNvSpPr>
              <p:nvPr/>
            </p:nvSpPr>
            <p:spPr bwMode="gray">
              <a:xfrm>
                <a:off x="3975" y="1593"/>
                <a:ext cx="931" cy="937"/>
              </a:xfrm>
              <a:prstGeom prst="ellipse">
                <a:avLst/>
              </a:prstGeom>
              <a:solidFill>
                <a:srgbClr val="77B7E7">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pic>
            <p:nvPicPr>
              <p:cNvPr id="265" name="图片 74" descr="light_shadow1">
                <a:extLst>
                  <a:ext uri="{FF2B5EF4-FFF2-40B4-BE49-F238E27FC236}">
                    <a16:creationId xmlns:a16="http://schemas.microsoft.com/office/drawing/2014/main" id="{62AD1AA1-2642-4CBC-B5A7-F26B035A146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66" name="组合 75">
                <a:extLst>
                  <a:ext uri="{FF2B5EF4-FFF2-40B4-BE49-F238E27FC236}">
                    <a16:creationId xmlns:a16="http://schemas.microsoft.com/office/drawing/2014/main" id="{FDA0AC95-748C-4A0C-8588-E0B63D6AF71D}"/>
                  </a:ext>
                </a:extLst>
              </p:cNvPr>
              <p:cNvGrpSpPr>
                <a:grpSpLocks/>
              </p:cNvGrpSpPr>
              <p:nvPr/>
            </p:nvGrpSpPr>
            <p:grpSpPr bwMode="auto">
              <a:xfrm rot="-3733502" flipH="1" flipV="1">
                <a:off x="4256" y="2247"/>
                <a:ext cx="820" cy="198"/>
                <a:chOff x="2532" y="1051"/>
                <a:chExt cx="893" cy="246"/>
              </a:xfrm>
            </p:grpSpPr>
            <p:grpSp>
              <p:nvGrpSpPr>
                <p:cNvPr id="267" name="组合 76">
                  <a:extLst>
                    <a:ext uri="{FF2B5EF4-FFF2-40B4-BE49-F238E27FC236}">
                      <a16:creationId xmlns:a16="http://schemas.microsoft.com/office/drawing/2014/main" id="{16EE4AE5-0D3A-4264-8B99-6E736A602EA5}"/>
                    </a:ext>
                  </a:extLst>
                </p:cNvPr>
                <p:cNvGrpSpPr>
                  <a:grpSpLocks/>
                </p:cNvGrpSpPr>
                <p:nvPr/>
              </p:nvGrpSpPr>
              <p:grpSpPr bwMode="auto">
                <a:xfrm>
                  <a:off x="2532" y="1051"/>
                  <a:ext cx="743" cy="185"/>
                  <a:chOff x="1565" y="2568"/>
                  <a:chExt cx="1118" cy="279"/>
                </a:xfrm>
              </p:grpSpPr>
              <p:sp>
                <p:nvSpPr>
                  <p:cNvPr id="273" name="自选图形 77">
                    <a:extLst>
                      <a:ext uri="{FF2B5EF4-FFF2-40B4-BE49-F238E27FC236}">
                        <a16:creationId xmlns:a16="http://schemas.microsoft.com/office/drawing/2014/main" id="{3192E90C-89B5-4CC0-A672-651088C6659A}"/>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74" name="自选图形 78">
                    <a:extLst>
                      <a:ext uri="{FF2B5EF4-FFF2-40B4-BE49-F238E27FC236}">
                        <a16:creationId xmlns:a16="http://schemas.microsoft.com/office/drawing/2014/main" id="{48B0AF02-4E98-4BD5-9544-457814E9AAA2}"/>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75" name="自选图形 79">
                    <a:extLst>
                      <a:ext uri="{FF2B5EF4-FFF2-40B4-BE49-F238E27FC236}">
                        <a16:creationId xmlns:a16="http://schemas.microsoft.com/office/drawing/2014/main" id="{99A5C382-B0FC-4168-8121-0F3D06622961}"/>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76" name="自选图形 80">
                    <a:extLst>
                      <a:ext uri="{FF2B5EF4-FFF2-40B4-BE49-F238E27FC236}">
                        <a16:creationId xmlns:a16="http://schemas.microsoft.com/office/drawing/2014/main" id="{6E52B786-897C-4168-BF83-194698D47169}"/>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nvGrpSpPr>
                <p:cNvPr id="268" name="组合 81">
                  <a:extLst>
                    <a:ext uri="{FF2B5EF4-FFF2-40B4-BE49-F238E27FC236}">
                      <a16:creationId xmlns:a16="http://schemas.microsoft.com/office/drawing/2014/main" id="{7C489FC3-2CB7-4844-9053-5D9D9002D106}"/>
                    </a:ext>
                  </a:extLst>
                </p:cNvPr>
                <p:cNvGrpSpPr>
                  <a:grpSpLocks/>
                </p:cNvGrpSpPr>
                <p:nvPr/>
              </p:nvGrpSpPr>
              <p:grpSpPr bwMode="auto">
                <a:xfrm rot="1353540">
                  <a:off x="2682" y="1111"/>
                  <a:ext cx="743" cy="186"/>
                  <a:chOff x="1565" y="2568"/>
                  <a:chExt cx="1118" cy="279"/>
                </a:xfrm>
              </p:grpSpPr>
              <p:sp>
                <p:nvSpPr>
                  <p:cNvPr id="269" name="自选图形 82">
                    <a:extLst>
                      <a:ext uri="{FF2B5EF4-FFF2-40B4-BE49-F238E27FC236}">
                        <a16:creationId xmlns:a16="http://schemas.microsoft.com/office/drawing/2014/main" id="{E700C1E9-34E8-40F7-9F65-2014CA9BF5BB}"/>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70" name="自选图形 83">
                    <a:extLst>
                      <a:ext uri="{FF2B5EF4-FFF2-40B4-BE49-F238E27FC236}">
                        <a16:creationId xmlns:a16="http://schemas.microsoft.com/office/drawing/2014/main" id="{8B3BBB52-9C9E-43F1-A2E1-BC5A003DFA1B}"/>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71" name="自选图形 84">
                    <a:extLst>
                      <a:ext uri="{FF2B5EF4-FFF2-40B4-BE49-F238E27FC236}">
                        <a16:creationId xmlns:a16="http://schemas.microsoft.com/office/drawing/2014/main" id="{9F788FCB-A567-445B-8658-BD4F32943CEF}"/>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72" name="自选图形 85">
                    <a:extLst>
                      <a:ext uri="{FF2B5EF4-FFF2-40B4-BE49-F238E27FC236}">
                        <a16:creationId xmlns:a16="http://schemas.microsoft.com/office/drawing/2014/main" id="{D878F387-5AA5-466A-AA19-E5D632BF6318}"/>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grpSp>
        <p:grpSp>
          <p:nvGrpSpPr>
            <p:cNvPr id="251" name="组合 86">
              <a:extLst>
                <a:ext uri="{FF2B5EF4-FFF2-40B4-BE49-F238E27FC236}">
                  <a16:creationId xmlns:a16="http://schemas.microsoft.com/office/drawing/2014/main" id="{16F7C610-D91F-4317-8C9E-65C922295CC0}"/>
                </a:ext>
              </a:extLst>
            </p:cNvPr>
            <p:cNvGrpSpPr>
              <a:grpSpLocks/>
            </p:cNvGrpSpPr>
            <p:nvPr/>
          </p:nvGrpSpPr>
          <p:grpSpPr bwMode="auto">
            <a:xfrm rot="-3733502" flipH="1" flipV="1">
              <a:off x="2362" y="1505"/>
              <a:ext cx="527" cy="128"/>
              <a:chOff x="2532" y="1051"/>
              <a:chExt cx="893" cy="246"/>
            </a:xfrm>
          </p:grpSpPr>
          <p:grpSp>
            <p:nvGrpSpPr>
              <p:cNvPr id="253" name="组合 87">
                <a:extLst>
                  <a:ext uri="{FF2B5EF4-FFF2-40B4-BE49-F238E27FC236}">
                    <a16:creationId xmlns:a16="http://schemas.microsoft.com/office/drawing/2014/main" id="{1CE8E7C5-8CEB-49D0-9FB0-5F5FE894728F}"/>
                  </a:ext>
                </a:extLst>
              </p:cNvPr>
              <p:cNvGrpSpPr>
                <a:grpSpLocks/>
              </p:cNvGrpSpPr>
              <p:nvPr/>
            </p:nvGrpSpPr>
            <p:grpSpPr bwMode="auto">
              <a:xfrm>
                <a:off x="2532" y="1051"/>
                <a:ext cx="743" cy="185"/>
                <a:chOff x="1565" y="2568"/>
                <a:chExt cx="1118" cy="279"/>
              </a:xfrm>
            </p:grpSpPr>
            <p:sp>
              <p:nvSpPr>
                <p:cNvPr id="259" name="自选图形 88">
                  <a:extLst>
                    <a:ext uri="{FF2B5EF4-FFF2-40B4-BE49-F238E27FC236}">
                      <a16:creationId xmlns:a16="http://schemas.microsoft.com/office/drawing/2014/main" id="{897699BA-49B6-4459-AC6A-41FC8006CBBC}"/>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60" name="自选图形 89">
                  <a:extLst>
                    <a:ext uri="{FF2B5EF4-FFF2-40B4-BE49-F238E27FC236}">
                      <a16:creationId xmlns:a16="http://schemas.microsoft.com/office/drawing/2014/main" id="{CF8208EC-02C7-49C2-BE29-CC12B870D42D}"/>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61" name="自选图形 90">
                  <a:extLst>
                    <a:ext uri="{FF2B5EF4-FFF2-40B4-BE49-F238E27FC236}">
                      <a16:creationId xmlns:a16="http://schemas.microsoft.com/office/drawing/2014/main" id="{736366BC-A893-47AD-9037-9E19B3C8AF30}"/>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62" name="自选图形 91">
                  <a:extLst>
                    <a:ext uri="{FF2B5EF4-FFF2-40B4-BE49-F238E27FC236}">
                      <a16:creationId xmlns:a16="http://schemas.microsoft.com/office/drawing/2014/main" id="{2D31F265-807C-4BEA-8D1E-E6A1537BD9F2}"/>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nvGrpSpPr>
              <p:cNvPr id="254" name="组合 92">
                <a:extLst>
                  <a:ext uri="{FF2B5EF4-FFF2-40B4-BE49-F238E27FC236}">
                    <a16:creationId xmlns:a16="http://schemas.microsoft.com/office/drawing/2014/main" id="{D521DF62-05CD-4DD7-9779-738C5EA5D8CB}"/>
                  </a:ext>
                </a:extLst>
              </p:cNvPr>
              <p:cNvGrpSpPr>
                <a:grpSpLocks/>
              </p:cNvGrpSpPr>
              <p:nvPr/>
            </p:nvGrpSpPr>
            <p:grpSpPr bwMode="auto">
              <a:xfrm rot="1353540">
                <a:off x="2682" y="1111"/>
                <a:ext cx="743" cy="186"/>
                <a:chOff x="1565" y="2568"/>
                <a:chExt cx="1118" cy="279"/>
              </a:xfrm>
            </p:grpSpPr>
            <p:sp>
              <p:nvSpPr>
                <p:cNvPr id="255" name="自选图形 93">
                  <a:extLst>
                    <a:ext uri="{FF2B5EF4-FFF2-40B4-BE49-F238E27FC236}">
                      <a16:creationId xmlns:a16="http://schemas.microsoft.com/office/drawing/2014/main" id="{FFD2295A-4FBA-4C77-8617-5A3CAD35203B}"/>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56" name="自选图形 94">
                  <a:extLst>
                    <a:ext uri="{FF2B5EF4-FFF2-40B4-BE49-F238E27FC236}">
                      <a16:creationId xmlns:a16="http://schemas.microsoft.com/office/drawing/2014/main" id="{39DE8E77-0E15-4591-A76A-E6C95860FA37}"/>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57" name="自选图形 95">
                  <a:extLst>
                    <a:ext uri="{FF2B5EF4-FFF2-40B4-BE49-F238E27FC236}">
                      <a16:creationId xmlns:a16="http://schemas.microsoft.com/office/drawing/2014/main" id="{B3786AE8-4E5D-41AA-944E-48B0620A9E57}"/>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58" name="自选图形 96">
                  <a:extLst>
                    <a:ext uri="{FF2B5EF4-FFF2-40B4-BE49-F238E27FC236}">
                      <a16:creationId xmlns:a16="http://schemas.microsoft.com/office/drawing/2014/main" id="{9A2A67FC-0F87-418E-885B-4C1A0CB55621}"/>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sp>
          <p:nvSpPr>
            <p:cNvPr id="252" name="矩形 97">
              <a:extLst>
                <a:ext uri="{FF2B5EF4-FFF2-40B4-BE49-F238E27FC236}">
                  <a16:creationId xmlns:a16="http://schemas.microsoft.com/office/drawing/2014/main" id="{C5266FC1-15CB-4B9E-82ED-9ED14AABBA2A}"/>
                </a:ext>
              </a:extLst>
            </p:cNvPr>
            <p:cNvSpPr>
              <a:spLocks noChangeArrowheads="1"/>
            </p:cNvSpPr>
            <p:nvPr/>
          </p:nvSpPr>
          <p:spPr bwMode="gray">
            <a:xfrm>
              <a:off x="2178" y="1272"/>
              <a:ext cx="507" cy="213"/>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Arial" charset="0"/>
                  <a:cs typeface="Arial" charset="0"/>
                </a:rPr>
                <a:t>稀疏性</a:t>
              </a:r>
              <a:endParaRPr kumimoji="0" lang="en-US" altLang="zh-CN" sz="1600" b="1" i="0" u="none" strike="noStrike" kern="0" cap="none" spc="0" normalizeH="0" baseline="0" noProof="0" dirty="0">
                <a:ln>
                  <a:noFill/>
                </a:ln>
                <a:solidFill>
                  <a:srgbClr val="000000"/>
                </a:solidFill>
                <a:effectLst/>
                <a:uLnTx/>
                <a:uFillTx/>
                <a:latin typeface="Arial" charset="0"/>
                <a:cs typeface="Arial" charset="0"/>
              </a:endParaRPr>
            </a:p>
          </p:txBody>
        </p:sp>
      </p:grpSp>
      <p:grpSp>
        <p:nvGrpSpPr>
          <p:cNvPr id="277" name="组合 98">
            <a:extLst>
              <a:ext uri="{FF2B5EF4-FFF2-40B4-BE49-F238E27FC236}">
                <a16:creationId xmlns:a16="http://schemas.microsoft.com/office/drawing/2014/main" id="{40F9C2F0-221E-4EAA-82FC-D0D4A437ACB0}"/>
              </a:ext>
            </a:extLst>
          </p:cNvPr>
          <p:cNvGrpSpPr>
            <a:grpSpLocks/>
          </p:cNvGrpSpPr>
          <p:nvPr/>
        </p:nvGrpSpPr>
        <p:grpSpPr bwMode="auto">
          <a:xfrm>
            <a:off x="5187950" y="3508375"/>
            <a:ext cx="1146175" cy="1384300"/>
            <a:chOff x="2064" y="1008"/>
            <a:chExt cx="722" cy="872"/>
          </a:xfrm>
        </p:grpSpPr>
        <p:sp>
          <p:nvSpPr>
            <p:cNvPr id="278" name="椭圆 99">
              <a:extLst>
                <a:ext uri="{FF2B5EF4-FFF2-40B4-BE49-F238E27FC236}">
                  <a16:creationId xmlns:a16="http://schemas.microsoft.com/office/drawing/2014/main" id="{A177AA66-A2C5-4FBB-ACB6-571C3C7E14A0}"/>
                </a:ext>
              </a:extLst>
            </p:cNvPr>
            <p:cNvSpPr>
              <a:spLocks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nvGrpSpPr>
            <p:cNvPr id="279" name="组合 100">
              <a:extLst>
                <a:ext uri="{FF2B5EF4-FFF2-40B4-BE49-F238E27FC236}">
                  <a16:creationId xmlns:a16="http://schemas.microsoft.com/office/drawing/2014/main" id="{BE31E1C1-6F28-4454-9B6F-ECC4A2CB3347}"/>
                </a:ext>
              </a:extLst>
            </p:cNvPr>
            <p:cNvGrpSpPr>
              <a:grpSpLocks/>
            </p:cNvGrpSpPr>
            <p:nvPr/>
          </p:nvGrpSpPr>
          <p:grpSpPr bwMode="auto">
            <a:xfrm>
              <a:off x="2086" y="1031"/>
              <a:ext cx="680" cy="849"/>
              <a:chOff x="3975" y="1593"/>
              <a:chExt cx="931" cy="1163"/>
            </a:xfrm>
          </p:grpSpPr>
          <p:pic>
            <p:nvPicPr>
              <p:cNvPr id="292" name="图片 101" descr="circuler_1">
                <a:extLst>
                  <a:ext uri="{FF2B5EF4-FFF2-40B4-BE49-F238E27FC236}">
                    <a16:creationId xmlns:a16="http://schemas.microsoft.com/office/drawing/2014/main" id="{03979C57-915C-4FC4-860E-2AC395F3C4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293" name="椭圆 102">
                <a:extLst>
                  <a:ext uri="{FF2B5EF4-FFF2-40B4-BE49-F238E27FC236}">
                    <a16:creationId xmlns:a16="http://schemas.microsoft.com/office/drawing/2014/main" id="{4F989D5F-02F8-496C-8329-C3787D107835}"/>
                  </a:ext>
                </a:extLst>
              </p:cNvPr>
              <p:cNvSpPr>
                <a:spLocks noChangeArrowheads="1"/>
              </p:cNvSpPr>
              <p:nvPr/>
            </p:nvSpPr>
            <p:spPr bwMode="gray">
              <a:xfrm>
                <a:off x="3975" y="1593"/>
                <a:ext cx="931" cy="937"/>
              </a:xfrm>
              <a:prstGeom prst="ellipse">
                <a:avLst/>
              </a:prstGeom>
              <a:solidFill>
                <a:srgbClr val="DDDDDD">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pic>
            <p:nvPicPr>
              <p:cNvPr id="294" name="图片 103" descr="light_shadow1">
                <a:extLst>
                  <a:ext uri="{FF2B5EF4-FFF2-40B4-BE49-F238E27FC236}">
                    <a16:creationId xmlns:a16="http://schemas.microsoft.com/office/drawing/2014/main" id="{A29AD226-E796-4C02-95EA-37CEF670D8A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295" name="组合 104">
                <a:extLst>
                  <a:ext uri="{FF2B5EF4-FFF2-40B4-BE49-F238E27FC236}">
                    <a16:creationId xmlns:a16="http://schemas.microsoft.com/office/drawing/2014/main" id="{8AE66036-4A5E-4F69-AC01-66F5D629DBDA}"/>
                  </a:ext>
                </a:extLst>
              </p:cNvPr>
              <p:cNvGrpSpPr>
                <a:grpSpLocks/>
              </p:cNvGrpSpPr>
              <p:nvPr/>
            </p:nvGrpSpPr>
            <p:grpSpPr bwMode="auto">
              <a:xfrm rot="-3733502" flipH="1" flipV="1">
                <a:off x="4256" y="2247"/>
                <a:ext cx="820" cy="198"/>
                <a:chOff x="2532" y="1051"/>
                <a:chExt cx="893" cy="246"/>
              </a:xfrm>
            </p:grpSpPr>
            <p:grpSp>
              <p:nvGrpSpPr>
                <p:cNvPr id="296" name="组合 105">
                  <a:extLst>
                    <a:ext uri="{FF2B5EF4-FFF2-40B4-BE49-F238E27FC236}">
                      <a16:creationId xmlns:a16="http://schemas.microsoft.com/office/drawing/2014/main" id="{52256F56-D878-479F-B10D-E92AE3669B65}"/>
                    </a:ext>
                  </a:extLst>
                </p:cNvPr>
                <p:cNvGrpSpPr>
                  <a:grpSpLocks/>
                </p:cNvGrpSpPr>
                <p:nvPr/>
              </p:nvGrpSpPr>
              <p:grpSpPr bwMode="auto">
                <a:xfrm>
                  <a:off x="2532" y="1051"/>
                  <a:ext cx="743" cy="185"/>
                  <a:chOff x="1565" y="2568"/>
                  <a:chExt cx="1118" cy="279"/>
                </a:xfrm>
              </p:grpSpPr>
              <p:sp>
                <p:nvSpPr>
                  <p:cNvPr id="302" name="自选图形 106">
                    <a:extLst>
                      <a:ext uri="{FF2B5EF4-FFF2-40B4-BE49-F238E27FC236}">
                        <a16:creationId xmlns:a16="http://schemas.microsoft.com/office/drawing/2014/main" id="{BD2045BB-142C-407C-B773-E5D05B2E9AE8}"/>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03" name="自选图形 107">
                    <a:extLst>
                      <a:ext uri="{FF2B5EF4-FFF2-40B4-BE49-F238E27FC236}">
                        <a16:creationId xmlns:a16="http://schemas.microsoft.com/office/drawing/2014/main" id="{E444B4CB-6EDD-42CD-8B9F-D7C611E4C72D}"/>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04" name="自选图形 108">
                    <a:extLst>
                      <a:ext uri="{FF2B5EF4-FFF2-40B4-BE49-F238E27FC236}">
                        <a16:creationId xmlns:a16="http://schemas.microsoft.com/office/drawing/2014/main" id="{FF7C32EF-9BD0-4FE3-A33A-04E605CD45C0}"/>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05" name="自选图形 109">
                    <a:extLst>
                      <a:ext uri="{FF2B5EF4-FFF2-40B4-BE49-F238E27FC236}">
                        <a16:creationId xmlns:a16="http://schemas.microsoft.com/office/drawing/2014/main" id="{F2B195A7-7C22-4ED8-B629-0C88B7BBCB09}"/>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nvGrpSpPr>
                <p:cNvPr id="297" name="组合 110">
                  <a:extLst>
                    <a:ext uri="{FF2B5EF4-FFF2-40B4-BE49-F238E27FC236}">
                      <a16:creationId xmlns:a16="http://schemas.microsoft.com/office/drawing/2014/main" id="{5F05FBB9-070E-404C-80CA-4B4164520D33}"/>
                    </a:ext>
                  </a:extLst>
                </p:cNvPr>
                <p:cNvGrpSpPr>
                  <a:grpSpLocks/>
                </p:cNvGrpSpPr>
                <p:nvPr/>
              </p:nvGrpSpPr>
              <p:grpSpPr bwMode="auto">
                <a:xfrm rot="1353540">
                  <a:off x="2682" y="1111"/>
                  <a:ext cx="743" cy="186"/>
                  <a:chOff x="1565" y="2568"/>
                  <a:chExt cx="1118" cy="279"/>
                </a:xfrm>
              </p:grpSpPr>
              <p:sp>
                <p:nvSpPr>
                  <p:cNvPr id="298" name="自选图形 111">
                    <a:extLst>
                      <a:ext uri="{FF2B5EF4-FFF2-40B4-BE49-F238E27FC236}">
                        <a16:creationId xmlns:a16="http://schemas.microsoft.com/office/drawing/2014/main" id="{42C4DF94-8C4C-4FF8-9999-3293EB5C2230}"/>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99" name="自选图形 112">
                    <a:extLst>
                      <a:ext uri="{FF2B5EF4-FFF2-40B4-BE49-F238E27FC236}">
                        <a16:creationId xmlns:a16="http://schemas.microsoft.com/office/drawing/2014/main" id="{ACB203BB-7BDC-4BCD-8826-282DC5371245}"/>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00" name="自选图形 113">
                    <a:extLst>
                      <a:ext uri="{FF2B5EF4-FFF2-40B4-BE49-F238E27FC236}">
                        <a16:creationId xmlns:a16="http://schemas.microsoft.com/office/drawing/2014/main" id="{515A3865-AC86-453D-B859-62EC7349ADAD}"/>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01" name="自选图形 114">
                    <a:extLst>
                      <a:ext uri="{FF2B5EF4-FFF2-40B4-BE49-F238E27FC236}">
                        <a16:creationId xmlns:a16="http://schemas.microsoft.com/office/drawing/2014/main" id="{9A725F4E-B74E-4335-8FC3-82E5D3F42424}"/>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grpSp>
        <p:grpSp>
          <p:nvGrpSpPr>
            <p:cNvPr id="280" name="组合 115">
              <a:extLst>
                <a:ext uri="{FF2B5EF4-FFF2-40B4-BE49-F238E27FC236}">
                  <a16:creationId xmlns:a16="http://schemas.microsoft.com/office/drawing/2014/main" id="{F48AA069-17D9-44BB-AA27-019C651B4736}"/>
                </a:ext>
              </a:extLst>
            </p:cNvPr>
            <p:cNvGrpSpPr>
              <a:grpSpLocks/>
            </p:cNvGrpSpPr>
            <p:nvPr/>
          </p:nvGrpSpPr>
          <p:grpSpPr bwMode="auto">
            <a:xfrm rot="-3733502" flipH="1" flipV="1">
              <a:off x="2362" y="1505"/>
              <a:ext cx="527" cy="128"/>
              <a:chOff x="2532" y="1051"/>
              <a:chExt cx="893" cy="246"/>
            </a:xfrm>
          </p:grpSpPr>
          <p:grpSp>
            <p:nvGrpSpPr>
              <p:cNvPr id="282" name="组合 116">
                <a:extLst>
                  <a:ext uri="{FF2B5EF4-FFF2-40B4-BE49-F238E27FC236}">
                    <a16:creationId xmlns:a16="http://schemas.microsoft.com/office/drawing/2014/main" id="{4CED0C25-8072-4B5E-AB78-07A4CF25D9F1}"/>
                  </a:ext>
                </a:extLst>
              </p:cNvPr>
              <p:cNvGrpSpPr>
                <a:grpSpLocks/>
              </p:cNvGrpSpPr>
              <p:nvPr/>
            </p:nvGrpSpPr>
            <p:grpSpPr bwMode="auto">
              <a:xfrm>
                <a:off x="2532" y="1051"/>
                <a:ext cx="743" cy="185"/>
                <a:chOff x="1565" y="2568"/>
                <a:chExt cx="1118" cy="279"/>
              </a:xfrm>
            </p:grpSpPr>
            <p:sp>
              <p:nvSpPr>
                <p:cNvPr id="288" name="自选图形 117">
                  <a:extLst>
                    <a:ext uri="{FF2B5EF4-FFF2-40B4-BE49-F238E27FC236}">
                      <a16:creationId xmlns:a16="http://schemas.microsoft.com/office/drawing/2014/main" id="{837D97DB-E9B0-4F57-807D-D4F0F6CB04AB}"/>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89" name="自选图形 118">
                  <a:extLst>
                    <a:ext uri="{FF2B5EF4-FFF2-40B4-BE49-F238E27FC236}">
                      <a16:creationId xmlns:a16="http://schemas.microsoft.com/office/drawing/2014/main" id="{1DC727FF-EA14-468B-81C3-4C196B0573FD}"/>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90" name="自选图形 119">
                  <a:extLst>
                    <a:ext uri="{FF2B5EF4-FFF2-40B4-BE49-F238E27FC236}">
                      <a16:creationId xmlns:a16="http://schemas.microsoft.com/office/drawing/2014/main" id="{941B0E32-3B16-4226-97EB-11BE47B8D9D6}"/>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91" name="自选图形 120">
                  <a:extLst>
                    <a:ext uri="{FF2B5EF4-FFF2-40B4-BE49-F238E27FC236}">
                      <a16:creationId xmlns:a16="http://schemas.microsoft.com/office/drawing/2014/main" id="{33CD9C6B-E810-4731-BD9D-5975AA3D3D47}"/>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nvGrpSpPr>
              <p:cNvPr id="283" name="组合 121">
                <a:extLst>
                  <a:ext uri="{FF2B5EF4-FFF2-40B4-BE49-F238E27FC236}">
                    <a16:creationId xmlns:a16="http://schemas.microsoft.com/office/drawing/2014/main" id="{EC4B2765-1009-4694-A8EC-37AFA9D2193E}"/>
                  </a:ext>
                </a:extLst>
              </p:cNvPr>
              <p:cNvGrpSpPr>
                <a:grpSpLocks/>
              </p:cNvGrpSpPr>
              <p:nvPr/>
            </p:nvGrpSpPr>
            <p:grpSpPr bwMode="auto">
              <a:xfrm rot="1353540">
                <a:off x="2682" y="1111"/>
                <a:ext cx="743" cy="186"/>
                <a:chOff x="1565" y="2568"/>
                <a:chExt cx="1118" cy="279"/>
              </a:xfrm>
            </p:grpSpPr>
            <p:sp>
              <p:nvSpPr>
                <p:cNvPr id="284" name="自选图形 122">
                  <a:extLst>
                    <a:ext uri="{FF2B5EF4-FFF2-40B4-BE49-F238E27FC236}">
                      <a16:creationId xmlns:a16="http://schemas.microsoft.com/office/drawing/2014/main" id="{39144A68-1A60-4978-AC03-D4CA96BCC455}"/>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85" name="自选图形 123">
                  <a:extLst>
                    <a:ext uri="{FF2B5EF4-FFF2-40B4-BE49-F238E27FC236}">
                      <a16:creationId xmlns:a16="http://schemas.microsoft.com/office/drawing/2014/main" id="{6909BCCF-FBE7-4D2A-B90E-2334015BC2DA}"/>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86" name="自选图形 124">
                  <a:extLst>
                    <a:ext uri="{FF2B5EF4-FFF2-40B4-BE49-F238E27FC236}">
                      <a16:creationId xmlns:a16="http://schemas.microsoft.com/office/drawing/2014/main" id="{36DA5DD2-91F7-40F9-B023-B5CD67CA2330}"/>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87" name="自选图形 125">
                  <a:extLst>
                    <a:ext uri="{FF2B5EF4-FFF2-40B4-BE49-F238E27FC236}">
                      <a16:creationId xmlns:a16="http://schemas.microsoft.com/office/drawing/2014/main" id="{FC01A6FE-C8EE-4530-B046-517865BDF087}"/>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sp>
          <p:nvSpPr>
            <p:cNvPr id="281" name="矩形 126">
              <a:extLst>
                <a:ext uri="{FF2B5EF4-FFF2-40B4-BE49-F238E27FC236}">
                  <a16:creationId xmlns:a16="http://schemas.microsoft.com/office/drawing/2014/main" id="{6864D07D-BE6F-4417-B1A2-2E2F83A2894A}"/>
                </a:ext>
              </a:extLst>
            </p:cNvPr>
            <p:cNvSpPr>
              <a:spLocks noChangeArrowheads="1"/>
            </p:cNvSpPr>
            <p:nvPr/>
          </p:nvSpPr>
          <p:spPr bwMode="gray">
            <a:xfrm>
              <a:off x="2177" y="1272"/>
              <a:ext cx="507" cy="213"/>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Arial" charset="0"/>
                  <a:cs typeface="Arial" charset="0"/>
                </a:rPr>
                <a:t>鲁棒性</a:t>
              </a:r>
              <a:endParaRPr kumimoji="0" lang="en-US" altLang="zh-CN" sz="1600" b="1" i="0" u="none" strike="noStrike" kern="0" cap="none" spc="0" normalizeH="0" baseline="0" noProof="0" dirty="0">
                <a:ln>
                  <a:noFill/>
                </a:ln>
                <a:solidFill>
                  <a:srgbClr val="000000"/>
                </a:solidFill>
                <a:effectLst/>
                <a:uLnTx/>
                <a:uFillTx/>
                <a:latin typeface="Arial" charset="0"/>
                <a:cs typeface="Arial" charset="0"/>
              </a:endParaRPr>
            </a:p>
          </p:txBody>
        </p:sp>
      </p:grpSp>
      <p:grpSp>
        <p:nvGrpSpPr>
          <p:cNvPr id="306" name="组合 127">
            <a:extLst>
              <a:ext uri="{FF2B5EF4-FFF2-40B4-BE49-F238E27FC236}">
                <a16:creationId xmlns:a16="http://schemas.microsoft.com/office/drawing/2014/main" id="{7EA030AD-C976-4A46-A29F-25DC55C74647}"/>
              </a:ext>
            </a:extLst>
          </p:cNvPr>
          <p:cNvGrpSpPr>
            <a:grpSpLocks/>
          </p:cNvGrpSpPr>
          <p:nvPr/>
        </p:nvGrpSpPr>
        <p:grpSpPr bwMode="auto">
          <a:xfrm>
            <a:off x="5181600" y="1346200"/>
            <a:ext cx="1146175" cy="1384300"/>
            <a:chOff x="2064" y="1008"/>
            <a:chExt cx="722" cy="872"/>
          </a:xfrm>
        </p:grpSpPr>
        <p:sp>
          <p:nvSpPr>
            <p:cNvPr id="307" name="椭圆 128">
              <a:extLst>
                <a:ext uri="{FF2B5EF4-FFF2-40B4-BE49-F238E27FC236}">
                  <a16:creationId xmlns:a16="http://schemas.microsoft.com/office/drawing/2014/main" id="{235D7D45-8D86-404E-B819-F9837E36D9CE}"/>
                </a:ext>
              </a:extLst>
            </p:cNvPr>
            <p:cNvSpPr>
              <a:spLocks noChangeArrowheads="1"/>
            </p:cNvSpPr>
            <p:nvPr/>
          </p:nvSpPr>
          <p:spPr bwMode="gray">
            <a:xfrm>
              <a:off x="2064" y="1008"/>
              <a:ext cx="722" cy="727"/>
            </a:xfrm>
            <a:prstGeom prst="ellipse">
              <a:avLst/>
            </a:prstGeom>
            <a:solidFill>
              <a:srgbClr val="EAEAEA">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nvGrpSpPr>
            <p:cNvPr id="308" name="组合 129">
              <a:extLst>
                <a:ext uri="{FF2B5EF4-FFF2-40B4-BE49-F238E27FC236}">
                  <a16:creationId xmlns:a16="http://schemas.microsoft.com/office/drawing/2014/main" id="{6F6A4FED-AB77-4399-A9E7-8C732B535345}"/>
                </a:ext>
              </a:extLst>
            </p:cNvPr>
            <p:cNvGrpSpPr>
              <a:grpSpLocks/>
            </p:cNvGrpSpPr>
            <p:nvPr/>
          </p:nvGrpSpPr>
          <p:grpSpPr bwMode="auto">
            <a:xfrm>
              <a:off x="2086" y="1031"/>
              <a:ext cx="680" cy="849"/>
              <a:chOff x="3975" y="1593"/>
              <a:chExt cx="931" cy="1163"/>
            </a:xfrm>
          </p:grpSpPr>
          <p:pic>
            <p:nvPicPr>
              <p:cNvPr id="321" name="图片 130" descr="circuler_1">
                <a:extLst>
                  <a:ext uri="{FF2B5EF4-FFF2-40B4-BE49-F238E27FC236}">
                    <a16:creationId xmlns:a16="http://schemas.microsoft.com/office/drawing/2014/main" id="{11C83EA2-B811-4836-91F7-2070E8662C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3975" y="1593"/>
                <a:ext cx="925" cy="935"/>
              </a:xfrm>
              <a:prstGeom prst="rect">
                <a:avLst/>
              </a:prstGeom>
              <a:noFill/>
              <a:extLst>
                <a:ext uri="{909E8E84-426E-40DD-AFC4-6F175D3DCCD1}">
                  <a14:hiddenFill xmlns:a14="http://schemas.microsoft.com/office/drawing/2010/main">
                    <a:solidFill>
                      <a:srgbClr val="FFFFFF"/>
                    </a:solidFill>
                  </a14:hiddenFill>
                </a:ext>
              </a:extLst>
            </p:spPr>
          </p:pic>
          <p:sp>
            <p:nvSpPr>
              <p:cNvPr id="322" name="椭圆 131">
                <a:extLst>
                  <a:ext uri="{FF2B5EF4-FFF2-40B4-BE49-F238E27FC236}">
                    <a16:creationId xmlns:a16="http://schemas.microsoft.com/office/drawing/2014/main" id="{5E341714-1E1B-41D1-978D-E075609B7AEF}"/>
                  </a:ext>
                </a:extLst>
              </p:cNvPr>
              <p:cNvSpPr>
                <a:spLocks noChangeArrowheads="1"/>
              </p:cNvSpPr>
              <p:nvPr/>
            </p:nvSpPr>
            <p:spPr bwMode="gray">
              <a:xfrm>
                <a:off x="3975" y="1593"/>
                <a:ext cx="931" cy="937"/>
              </a:xfrm>
              <a:prstGeom prst="ellipse">
                <a:avLst/>
              </a:prstGeom>
              <a:solidFill>
                <a:srgbClr val="969696">
                  <a:alpha val="50000"/>
                </a:srgbClr>
              </a:soli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pic>
            <p:nvPicPr>
              <p:cNvPr id="323" name="图片 132" descr="light_shadow1">
                <a:extLst>
                  <a:ext uri="{FF2B5EF4-FFF2-40B4-BE49-F238E27FC236}">
                    <a16:creationId xmlns:a16="http://schemas.microsoft.com/office/drawing/2014/main" id="{F97E66B2-E1D2-48F2-B528-77469F75351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t="14285"/>
              <a:stretch>
                <a:fillRect/>
              </a:stretch>
            </p:blipFill>
            <p:spPr bwMode="gray">
              <a:xfrm>
                <a:off x="3984" y="1632"/>
                <a:ext cx="682" cy="585"/>
              </a:xfrm>
              <a:prstGeom prst="rect">
                <a:avLst/>
              </a:prstGeom>
              <a:noFill/>
              <a:extLst>
                <a:ext uri="{909E8E84-426E-40DD-AFC4-6F175D3DCCD1}">
                  <a14:hiddenFill xmlns:a14="http://schemas.microsoft.com/office/drawing/2010/main">
                    <a:solidFill>
                      <a:srgbClr val="FFFFFF"/>
                    </a:solidFill>
                  </a14:hiddenFill>
                </a:ext>
              </a:extLst>
            </p:spPr>
          </p:pic>
          <p:grpSp>
            <p:nvGrpSpPr>
              <p:cNvPr id="324" name="组合 133">
                <a:extLst>
                  <a:ext uri="{FF2B5EF4-FFF2-40B4-BE49-F238E27FC236}">
                    <a16:creationId xmlns:a16="http://schemas.microsoft.com/office/drawing/2014/main" id="{AAEB19C9-3741-4C10-A781-B82F6A55CD9A}"/>
                  </a:ext>
                </a:extLst>
              </p:cNvPr>
              <p:cNvGrpSpPr>
                <a:grpSpLocks/>
              </p:cNvGrpSpPr>
              <p:nvPr/>
            </p:nvGrpSpPr>
            <p:grpSpPr bwMode="auto">
              <a:xfrm rot="-3733502" flipH="1" flipV="1">
                <a:off x="4256" y="2247"/>
                <a:ext cx="820" cy="198"/>
                <a:chOff x="2532" y="1051"/>
                <a:chExt cx="893" cy="246"/>
              </a:xfrm>
            </p:grpSpPr>
            <p:grpSp>
              <p:nvGrpSpPr>
                <p:cNvPr id="325" name="组合 134">
                  <a:extLst>
                    <a:ext uri="{FF2B5EF4-FFF2-40B4-BE49-F238E27FC236}">
                      <a16:creationId xmlns:a16="http://schemas.microsoft.com/office/drawing/2014/main" id="{269DCE99-DAA2-4B72-8089-C58A04B4B1B9}"/>
                    </a:ext>
                  </a:extLst>
                </p:cNvPr>
                <p:cNvGrpSpPr>
                  <a:grpSpLocks/>
                </p:cNvGrpSpPr>
                <p:nvPr/>
              </p:nvGrpSpPr>
              <p:grpSpPr bwMode="auto">
                <a:xfrm>
                  <a:off x="2532" y="1051"/>
                  <a:ext cx="743" cy="185"/>
                  <a:chOff x="1565" y="2568"/>
                  <a:chExt cx="1118" cy="279"/>
                </a:xfrm>
              </p:grpSpPr>
              <p:sp>
                <p:nvSpPr>
                  <p:cNvPr id="331" name="自选图形 135">
                    <a:extLst>
                      <a:ext uri="{FF2B5EF4-FFF2-40B4-BE49-F238E27FC236}">
                        <a16:creationId xmlns:a16="http://schemas.microsoft.com/office/drawing/2014/main" id="{869172DE-F3F8-4992-BDFE-900C4E9577D4}"/>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32" name="自选图形 136">
                    <a:extLst>
                      <a:ext uri="{FF2B5EF4-FFF2-40B4-BE49-F238E27FC236}">
                        <a16:creationId xmlns:a16="http://schemas.microsoft.com/office/drawing/2014/main" id="{8C2D2D87-0EB8-477B-A96C-4B2C8272E352}"/>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33" name="自选图形 137">
                    <a:extLst>
                      <a:ext uri="{FF2B5EF4-FFF2-40B4-BE49-F238E27FC236}">
                        <a16:creationId xmlns:a16="http://schemas.microsoft.com/office/drawing/2014/main" id="{6700214E-38F4-4E55-BB5A-7EE0B122899C}"/>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34" name="自选图形 138">
                    <a:extLst>
                      <a:ext uri="{FF2B5EF4-FFF2-40B4-BE49-F238E27FC236}">
                        <a16:creationId xmlns:a16="http://schemas.microsoft.com/office/drawing/2014/main" id="{99C79966-EDA8-4187-AACF-FD85C6529731}"/>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nvGrpSpPr>
                <p:cNvPr id="326" name="组合 139">
                  <a:extLst>
                    <a:ext uri="{FF2B5EF4-FFF2-40B4-BE49-F238E27FC236}">
                      <a16:creationId xmlns:a16="http://schemas.microsoft.com/office/drawing/2014/main" id="{6D93C1E6-0820-4B55-B0C0-67BD91F9A269}"/>
                    </a:ext>
                  </a:extLst>
                </p:cNvPr>
                <p:cNvGrpSpPr>
                  <a:grpSpLocks/>
                </p:cNvGrpSpPr>
                <p:nvPr/>
              </p:nvGrpSpPr>
              <p:grpSpPr bwMode="auto">
                <a:xfrm rot="1353540">
                  <a:off x="2682" y="1111"/>
                  <a:ext cx="743" cy="186"/>
                  <a:chOff x="1565" y="2568"/>
                  <a:chExt cx="1118" cy="279"/>
                </a:xfrm>
              </p:grpSpPr>
              <p:sp>
                <p:nvSpPr>
                  <p:cNvPr id="327" name="自选图形 140">
                    <a:extLst>
                      <a:ext uri="{FF2B5EF4-FFF2-40B4-BE49-F238E27FC236}">
                        <a16:creationId xmlns:a16="http://schemas.microsoft.com/office/drawing/2014/main" id="{981A8EED-A44B-4778-B3DC-2565E422FE2E}"/>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28" name="自选图形 141">
                    <a:extLst>
                      <a:ext uri="{FF2B5EF4-FFF2-40B4-BE49-F238E27FC236}">
                        <a16:creationId xmlns:a16="http://schemas.microsoft.com/office/drawing/2014/main" id="{728053B1-E926-4AA2-B928-4416F2F86DA2}"/>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29" name="自选图形 142">
                    <a:extLst>
                      <a:ext uri="{FF2B5EF4-FFF2-40B4-BE49-F238E27FC236}">
                        <a16:creationId xmlns:a16="http://schemas.microsoft.com/office/drawing/2014/main" id="{DAFAF9F6-799B-4F6F-82EC-47416DDFAA7C}"/>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30" name="自选图形 143">
                    <a:extLst>
                      <a:ext uri="{FF2B5EF4-FFF2-40B4-BE49-F238E27FC236}">
                        <a16:creationId xmlns:a16="http://schemas.microsoft.com/office/drawing/2014/main" id="{B65392D7-3B46-4282-9466-AC283D79B55F}"/>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grpSp>
        <p:grpSp>
          <p:nvGrpSpPr>
            <p:cNvPr id="309" name="组合 144">
              <a:extLst>
                <a:ext uri="{FF2B5EF4-FFF2-40B4-BE49-F238E27FC236}">
                  <a16:creationId xmlns:a16="http://schemas.microsoft.com/office/drawing/2014/main" id="{85DB826E-318C-4CD5-8527-034E02C6BC80}"/>
                </a:ext>
              </a:extLst>
            </p:cNvPr>
            <p:cNvGrpSpPr>
              <a:grpSpLocks/>
            </p:cNvGrpSpPr>
            <p:nvPr/>
          </p:nvGrpSpPr>
          <p:grpSpPr bwMode="auto">
            <a:xfrm rot="-3733502" flipH="1" flipV="1">
              <a:off x="2362" y="1505"/>
              <a:ext cx="527" cy="128"/>
              <a:chOff x="2532" y="1051"/>
              <a:chExt cx="893" cy="246"/>
            </a:xfrm>
          </p:grpSpPr>
          <p:grpSp>
            <p:nvGrpSpPr>
              <p:cNvPr id="311" name="组合 145">
                <a:extLst>
                  <a:ext uri="{FF2B5EF4-FFF2-40B4-BE49-F238E27FC236}">
                    <a16:creationId xmlns:a16="http://schemas.microsoft.com/office/drawing/2014/main" id="{12075145-69B6-4947-9E2C-BE4E8E10A430}"/>
                  </a:ext>
                </a:extLst>
              </p:cNvPr>
              <p:cNvGrpSpPr>
                <a:grpSpLocks/>
              </p:cNvGrpSpPr>
              <p:nvPr/>
            </p:nvGrpSpPr>
            <p:grpSpPr bwMode="auto">
              <a:xfrm>
                <a:off x="2532" y="1051"/>
                <a:ext cx="743" cy="185"/>
                <a:chOff x="1565" y="2568"/>
                <a:chExt cx="1118" cy="279"/>
              </a:xfrm>
            </p:grpSpPr>
            <p:sp>
              <p:nvSpPr>
                <p:cNvPr id="317" name="自选图形 146">
                  <a:extLst>
                    <a:ext uri="{FF2B5EF4-FFF2-40B4-BE49-F238E27FC236}">
                      <a16:creationId xmlns:a16="http://schemas.microsoft.com/office/drawing/2014/main" id="{6E36D13C-A392-47A4-A7C2-2091D373F175}"/>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18" name="自选图形 147">
                  <a:extLst>
                    <a:ext uri="{FF2B5EF4-FFF2-40B4-BE49-F238E27FC236}">
                      <a16:creationId xmlns:a16="http://schemas.microsoft.com/office/drawing/2014/main" id="{EC15B0DA-5C76-4C26-8F2A-6AAB04BFFE84}"/>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19" name="自选图形 148">
                  <a:extLst>
                    <a:ext uri="{FF2B5EF4-FFF2-40B4-BE49-F238E27FC236}">
                      <a16:creationId xmlns:a16="http://schemas.microsoft.com/office/drawing/2014/main" id="{E6C42618-AE86-4EE5-BA70-FCA75C0D1158}"/>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20" name="自选图形 149">
                  <a:extLst>
                    <a:ext uri="{FF2B5EF4-FFF2-40B4-BE49-F238E27FC236}">
                      <a16:creationId xmlns:a16="http://schemas.microsoft.com/office/drawing/2014/main" id="{B9E86235-6CD9-46FC-B24A-1ACC64159F12}"/>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nvGrpSpPr>
              <p:cNvPr id="312" name="组合 150">
                <a:extLst>
                  <a:ext uri="{FF2B5EF4-FFF2-40B4-BE49-F238E27FC236}">
                    <a16:creationId xmlns:a16="http://schemas.microsoft.com/office/drawing/2014/main" id="{21E34BB1-03B4-434F-BEB7-E49CBBFFE5FE}"/>
                  </a:ext>
                </a:extLst>
              </p:cNvPr>
              <p:cNvGrpSpPr>
                <a:grpSpLocks/>
              </p:cNvGrpSpPr>
              <p:nvPr/>
            </p:nvGrpSpPr>
            <p:grpSpPr bwMode="auto">
              <a:xfrm rot="1353540">
                <a:off x="2682" y="1111"/>
                <a:ext cx="743" cy="186"/>
                <a:chOff x="1565" y="2568"/>
                <a:chExt cx="1118" cy="279"/>
              </a:xfrm>
            </p:grpSpPr>
            <p:sp>
              <p:nvSpPr>
                <p:cNvPr id="313" name="自选图形 151">
                  <a:extLst>
                    <a:ext uri="{FF2B5EF4-FFF2-40B4-BE49-F238E27FC236}">
                      <a16:creationId xmlns:a16="http://schemas.microsoft.com/office/drawing/2014/main" id="{6F48609F-4808-43F5-98D0-0541EBBBF93A}"/>
                    </a:ext>
                  </a:extLst>
                </p:cNvPr>
                <p:cNvSpPr>
                  <a:spLocks noChangeArrowheads="1"/>
                </p:cNvSpPr>
                <p:nvPr/>
              </p:nvSpPr>
              <p:spPr bwMode="white">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14" name="自选图形 152">
                  <a:extLst>
                    <a:ext uri="{FF2B5EF4-FFF2-40B4-BE49-F238E27FC236}">
                      <a16:creationId xmlns:a16="http://schemas.microsoft.com/office/drawing/2014/main" id="{ACD3C33E-22EA-4323-B66A-BFEA1F820DC1}"/>
                    </a:ext>
                  </a:extLst>
                </p:cNvPr>
                <p:cNvSpPr>
                  <a:spLocks noChangeArrowheads="1"/>
                </p:cNvSpPr>
                <p:nvPr/>
              </p:nvSpPr>
              <p:spPr bwMode="white">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15" name="自选图形 153">
                  <a:extLst>
                    <a:ext uri="{FF2B5EF4-FFF2-40B4-BE49-F238E27FC236}">
                      <a16:creationId xmlns:a16="http://schemas.microsoft.com/office/drawing/2014/main" id="{BC096986-4237-45FD-B6EE-D65322AD4A1A}"/>
                    </a:ext>
                  </a:extLst>
                </p:cNvPr>
                <p:cNvSpPr>
                  <a:spLocks noChangeArrowheads="1"/>
                </p:cNvSpPr>
                <p:nvPr/>
              </p:nvSpPr>
              <p:spPr bwMode="white">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16" name="自选图形 154">
                  <a:extLst>
                    <a:ext uri="{FF2B5EF4-FFF2-40B4-BE49-F238E27FC236}">
                      <a16:creationId xmlns:a16="http://schemas.microsoft.com/office/drawing/2014/main" id="{50C05545-49E7-4858-90E2-CA0FE09B8D36}"/>
                    </a:ext>
                  </a:extLst>
                </p:cNvPr>
                <p:cNvSpPr>
                  <a:spLocks noChangeArrowheads="1"/>
                </p:cNvSpPr>
                <p:nvPr/>
              </p:nvSpPr>
              <p:spPr bwMode="white">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sp>
          <p:nvSpPr>
            <p:cNvPr id="310" name="矩形 155">
              <a:extLst>
                <a:ext uri="{FF2B5EF4-FFF2-40B4-BE49-F238E27FC236}">
                  <a16:creationId xmlns:a16="http://schemas.microsoft.com/office/drawing/2014/main" id="{7C9BD0F9-4F2D-41E0-9584-77238E77097F}"/>
                </a:ext>
              </a:extLst>
            </p:cNvPr>
            <p:cNvSpPr>
              <a:spLocks noChangeArrowheads="1"/>
            </p:cNvSpPr>
            <p:nvPr/>
          </p:nvSpPr>
          <p:spPr bwMode="gray">
            <a:xfrm>
              <a:off x="2243" y="1272"/>
              <a:ext cx="377" cy="213"/>
            </a:xfrm>
            <a:prstGeom prst="rect">
              <a:avLst/>
            </a:prstGeom>
            <a:noFill/>
            <a:ln>
              <a:noFill/>
            </a:ln>
            <a:effectLst/>
            <a:extLst>
              <a:ext uri="{909E8E84-426E-40DD-AFC4-6F175D3DCCD1}">
                <a14:hiddenFill xmlns:a14="http://schemas.microsoft.com/office/drawing/2010/main">
                  <a:gradFill rotWithShape="1">
                    <a:gsLst>
                      <a:gs pos="0">
                        <a:schemeClr val="accent1">
                          <a:gamma/>
                          <a:shade val="72549"/>
                          <a:invGamma/>
                        </a:schemeClr>
                      </a:gs>
                      <a:gs pos="100000">
                        <a:schemeClr val="accent1"/>
                      </a:gs>
                    </a:gsLst>
                    <a:lin ang="189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292929"/>
                    </a:outerShdw>
                  </a:effectLst>
                </a14:hiddenEffects>
              </a:ext>
            </a:extLst>
          </p:spPr>
          <p:txBody>
            <a:bodyPr wrap="none">
              <a:spAutoFit/>
              <a:flatTx/>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zh-CN" altLang="en-US" sz="1600" b="1" i="0" u="none" strike="noStrike" kern="0" cap="none" spc="0" normalizeH="0" baseline="0" noProof="0" dirty="0">
                  <a:ln>
                    <a:noFill/>
                  </a:ln>
                  <a:solidFill>
                    <a:srgbClr val="000000"/>
                  </a:solidFill>
                  <a:effectLst/>
                  <a:uLnTx/>
                  <a:uFillTx/>
                  <a:latin typeface="Arial" charset="0"/>
                  <a:cs typeface="Arial" charset="0"/>
                </a:rPr>
                <a:t>精度</a:t>
              </a:r>
              <a:endParaRPr kumimoji="0" lang="en-US" altLang="zh-CN" sz="1600" b="1" i="0" u="none" strike="noStrike" kern="0" cap="none" spc="0" normalizeH="0" baseline="0" noProof="0" dirty="0">
                <a:ln>
                  <a:noFill/>
                </a:ln>
                <a:solidFill>
                  <a:srgbClr val="000000"/>
                </a:solidFill>
                <a:effectLst/>
                <a:uLnTx/>
                <a:uFillTx/>
                <a:latin typeface="Arial" charset="0"/>
                <a:cs typeface="Arial" charset="0"/>
              </a:endParaRPr>
            </a:p>
          </p:txBody>
        </p:sp>
      </p:grpSp>
      <p:grpSp>
        <p:nvGrpSpPr>
          <p:cNvPr id="335" name="组合 156">
            <a:extLst>
              <a:ext uri="{FF2B5EF4-FFF2-40B4-BE49-F238E27FC236}">
                <a16:creationId xmlns:a16="http://schemas.microsoft.com/office/drawing/2014/main" id="{8E5E32E7-2329-49C3-931F-1EF04B1D4443}"/>
              </a:ext>
            </a:extLst>
          </p:cNvPr>
          <p:cNvGrpSpPr>
            <a:grpSpLocks/>
          </p:cNvGrpSpPr>
          <p:nvPr/>
        </p:nvGrpSpPr>
        <p:grpSpPr bwMode="auto">
          <a:xfrm rot="4976862" flipH="1">
            <a:off x="4483100" y="3140075"/>
            <a:ext cx="673100" cy="647700"/>
            <a:chOff x="1944" y="1111"/>
            <a:chExt cx="204" cy="196"/>
          </a:xfrm>
        </p:grpSpPr>
        <p:pic>
          <p:nvPicPr>
            <p:cNvPr id="336" name="图片 157" descr="circuler_1">
              <a:extLst>
                <a:ext uri="{FF2B5EF4-FFF2-40B4-BE49-F238E27FC236}">
                  <a16:creationId xmlns:a16="http://schemas.microsoft.com/office/drawing/2014/main" id="{63996B09-4EDA-4D06-ACA0-EE992871354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flipH="1">
              <a:off x="1961" y="1124"/>
              <a:ext cx="174" cy="172"/>
            </a:xfrm>
            <a:prstGeom prst="rect">
              <a:avLst/>
            </a:prstGeom>
            <a:noFill/>
            <a:extLst>
              <a:ext uri="{909E8E84-426E-40DD-AFC4-6F175D3DCCD1}">
                <a14:hiddenFill xmlns:a14="http://schemas.microsoft.com/office/drawing/2010/main">
                  <a:solidFill>
                    <a:srgbClr val="FFFFFF"/>
                  </a:solidFill>
                </a14:hiddenFill>
              </a:ext>
            </a:extLst>
          </p:spPr>
        </p:pic>
        <p:sp>
          <p:nvSpPr>
            <p:cNvPr id="337" name="椭圆 158">
              <a:extLst>
                <a:ext uri="{FF2B5EF4-FFF2-40B4-BE49-F238E27FC236}">
                  <a16:creationId xmlns:a16="http://schemas.microsoft.com/office/drawing/2014/main" id="{5A9C05E7-BD7D-44FF-8E18-661A0F1844F4}"/>
                </a:ext>
              </a:extLst>
            </p:cNvPr>
            <p:cNvSpPr>
              <a:spLocks noChangeArrowheads="1"/>
            </p:cNvSpPr>
            <p:nvPr/>
          </p:nvSpPr>
          <p:spPr bwMode="gray">
            <a:xfrm flipH="1">
              <a:off x="1962" y="1124"/>
              <a:ext cx="173" cy="172"/>
            </a:xfrm>
            <a:prstGeom prst="ellipse">
              <a:avLst/>
            </a:prstGeom>
            <a:gradFill rotWithShape="1">
              <a:gsLst>
                <a:gs pos="0">
                  <a:srgbClr val="DDDDDD">
                    <a:gamma/>
                    <a:shade val="46275"/>
                    <a:invGamma/>
                  </a:srgbClr>
                </a:gs>
                <a:gs pos="50000">
                  <a:srgbClr val="DDDDDD">
                    <a:alpha val="50000"/>
                  </a:srgbClr>
                </a:gs>
                <a:gs pos="100000">
                  <a:srgbClr val="DDDDDD">
                    <a:gamma/>
                    <a:shade val="46275"/>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nvGrpSpPr>
            <p:cNvPr id="338" name="组合 159">
              <a:extLst>
                <a:ext uri="{FF2B5EF4-FFF2-40B4-BE49-F238E27FC236}">
                  <a16:creationId xmlns:a16="http://schemas.microsoft.com/office/drawing/2014/main" id="{6619CC4D-D105-453A-91F7-C2C5927B8F6D}"/>
                </a:ext>
              </a:extLst>
            </p:cNvPr>
            <p:cNvGrpSpPr>
              <a:grpSpLocks/>
            </p:cNvGrpSpPr>
            <p:nvPr/>
          </p:nvGrpSpPr>
          <p:grpSpPr bwMode="auto">
            <a:xfrm rot="1297425" flipV="1">
              <a:off x="1971" y="1258"/>
              <a:ext cx="151" cy="37"/>
              <a:chOff x="2532" y="1051"/>
              <a:chExt cx="893" cy="246"/>
            </a:xfrm>
          </p:grpSpPr>
          <p:grpSp>
            <p:nvGrpSpPr>
              <p:cNvPr id="341" name="组合 160">
                <a:extLst>
                  <a:ext uri="{FF2B5EF4-FFF2-40B4-BE49-F238E27FC236}">
                    <a16:creationId xmlns:a16="http://schemas.microsoft.com/office/drawing/2014/main" id="{BA9FBE30-CBD8-4F8B-8BC1-89B8E1077C4D}"/>
                  </a:ext>
                </a:extLst>
              </p:cNvPr>
              <p:cNvGrpSpPr>
                <a:grpSpLocks/>
              </p:cNvGrpSpPr>
              <p:nvPr/>
            </p:nvGrpSpPr>
            <p:grpSpPr bwMode="auto">
              <a:xfrm>
                <a:off x="2532" y="1051"/>
                <a:ext cx="743" cy="185"/>
                <a:chOff x="1565" y="2568"/>
                <a:chExt cx="1118" cy="279"/>
              </a:xfrm>
            </p:grpSpPr>
            <p:sp>
              <p:nvSpPr>
                <p:cNvPr id="347" name="自选图形 161">
                  <a:extLst>
                    <a:ext uri="{FF2B5EF4-FFF2-40B4-BE49-F238E27FC236}">
                      <a16:creationId xmlns:a16="http://schemas.microsoft.com/office/drawing/2014/main" id="{4139ECAF-D4DB-475E-8220-F11870944895}"/>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48" name="自选图形 162">
                  <a:extLst>
                    <a:ext uri="{FF2B5EF4-FFF2-40B4-BE49-F238E27FC236}">
                      <a16:creationId xmlns:a16="http://schemas.microsoft.com/office/drawing/2014/main" id="{12D67121-F0CC-4F72-ACC5-5E24B0D70547}"/>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49" name="自选图形 163">
                  <a:extLst>
                    <a:ext uri="{FF2B5EF4-FFF2-40B4-BE49-F238E27FC236}">
                      <a16:creationId xmlns:a16="http://schemas.microsoft.com/office/drawing/2014/main" id="{67D0A067-FD03-4B6D-994F-DEE9AE4B2DB0}"/>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50" name="自选图形 164">
                  <a:extLst>
                    <a:ext uri="{FF2B5EF4-FFF2-40B4-BE49-F238E27FC236}">
                      <a16:creationId xmlns:a16="http://schemas.microsoft.com/office/drawing/2014/main" id="{A33F714D-E6E8-4339-8AB4-6CFAC5CC1E86}"/>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nvGrpSpPr>
              <p:cNvPr id="342" name="组合 165">
                <a:extLst>
                  <a:ext uri="{FF2B5EF4-FFF2-40B4-BE49-F238E27FC236}">
                    <a16:creationId xmlns:a16="http://schemas.microsoft.com/office/drawing/2014/main" id="{437BB5FA-AFF0-4B46-BF6E-CA0720597FB9}"/>
                  </a:ext>
                </a:extLst>
              </p:cNvPr>
              <p:cNvGrpSpPr>
                <a:grpSpLocks/>
              </p:cNvGrpSpPr>
              <p:nvPr/>
            </p:nvGrpSpPr>
            <p:grpSpPr bwMode="auto">
              <a:xfrm rot="1353540">
                <a:off x="2682" y="1111"/>
                <a:ext cx="743" cy="186"/>
                <a:chOff x="1565" y="2568"/>
                <a:chExt cx="1118" cy="279"/>
              </a:xfrm>
            </p:grpSpPr>
            <p:sp>
              <p:nvSpPr>
                <p:cNvPr id="343" name="自选图形 166">
                  <a:extLst>
                    <a:ext uri="{FF2B5EF4-FFF2-40B4-BE49-F238E27FC236}">
                      <a16:creationId xmlns:a16="http://schemas.microsoft.com/office/drawing/2014/main" id="{39F67925-DD8E-4176-8B2F-15E80FCB6454}"/>
                    </a:ext>
                  </a:extLst>
                </p:cNvPr>
                <p:cNvSpPr>
                  <a:spLocks noChangeArrowheads="1"/>
                </p:cNvSpPr>
                <p:nvPr/>
              </p:nvSpPr>
              <p:spPr bwMode="gray">
                <a:xfrm rot="5263130">
                  <a:off x="1859"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44" name="自选图形 167">
                  <a:extLst>
                    <a:ext uri="{FF2B5EF4-FFF2-40B4-BE49-F238E27FC236}">
                      <a16:creationId xmlns:a16="http://schemas.microsoft.com/office/drawing/2014/main" id="{3B6BBB81-BDBA-4E19-AD56-C18BDD07A21B}"/>
                    </a:ext>
                  </a:extLst>
                </p:cNvPr>
                <p:cNvSpPr>
                  <a:spLocks noChangeArrowheads="1"/>
                </p:cNvSpPr>
                <p:nvPr/>
              </p:nvSpPr>
              <p:spPr bwMode="gray">
                <a:xfrm rot="6078281">
                  <a:off x="1995" y="2274"/>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45" name="自选图形 168">
                  <a:extLst>
                    <a:ext uri="{FF2B5EF4-FFF2-40B4-BE49-F238E27FC236}">
                      <a16:creationId xmlns:a16="http://schemas.microsoft.com/office/drawing/2014/main" id="{9DBF0995-39AE-4AC0-9E76-C6FA14B85C08}"/>
                    </a:ext>
                  </a:extLst>
                </p:cNvPr>
                <p:cNvSpPr>
                  <a:spLocks noChangeArrowheads="1"/>
                </p:cNvSpPr>
                <p:nvPr/>
              </p:nvSpPr>
              <p:spPr bwMode="gray">
                <a:xfrm rot="6373927">
                  <a:off x="2071" y="229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346" name="自选图形 169">
                  <a:extLst>
                    <a:ext uri="{FF2B5EF4-FFF2-40B4-BE49-F238E27FC236}">
                      <a16:creationId xmlns:a16="http://schemas.microsoft.com/office/drawing/2014/main" id="{111A00FA-6AFD-4C1D-A692-79C7F04F7560}"/>
                    </a:ext>
                  </a:extLst>
                </p:cNvPr>
                <p:cNvSpPr>
                  <a:spLocks noChangeArrowheads="1"/>
                </p:cNvSpPr>
                <p:nvPr/>
              </p:nvSpPr>
              <p:spPr bwMode="gray">
                <a:xfrm rot="6906312">
                  <a:off x="2161" y="2326"/>
                  <a:ext cx="227" cy="816"/>
                </a:xfrm>
                <a:prstGeom prst="moon">
                  <a:avLst>
                    <a:gd name="adj" fmla="val 49773"/>
                  </a:avLst>
                </a:prstGeom>
                <a:solidFill>
                  <a:srgbClr val="FFFFFF">
                    <a:alpha val="399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sp>
          <p:nvSpPr>
            <p:cNvPr id="339" name="弧线 170">
              <a:extLst>
                <a:ext uri="{FF2B5EF4-FFF2-40B4-BE49-F238E27FC236}">
                  <a16:creationId xmlns:a16="http://schemas.microsoft.com/office/drawing/2014/main" id="{AE9CC268-2510-48A1-B1C7-4177B029C8E5}"/>
                </a:ext>
              </a:extLst>
            </p:cNvPr>
            <p:cNvSpPr>
              <a:spLocks/>
            </p:cNvSpPr>
            <p:nvPr/>
          </p:nvSpPr>
          <p:spPr bwMode="gray">
            <a:xfrm rot="25447716">
              <a:off x="1948" y="1107"/>
              <a:ext cx="196" cy="204"/>
            </a:xfrm>
            <a:custGeom>
              <a:avLst/>
              <a:gdLst>
                <a:gd name="G0" fmla="+- 21600 0 0"/>
                <a:gd name="G1" fmla="+- 21600 0 0"/>
                <a:gd name="G2" fmla="+- 21600 0 0"/>
                <a:gd name="T0" fmla="*/ 3603 w 43200"/>
                <a:gd name="T1" fmla="*/ 33545 h 43155"/>
                <a:gd name="T2" fmla="*/ 22996 w 43200"/>
                <a:gd name="T3" fmla="*/ 43155 h 43155"/>
                <a:gd name="T4" fmla="*/ 21600 w 43200"/>
                <a:gd name="T5" fmla="*/ 21600 h 43155"/>
              </a:gdLst>
              <a:ahLst/>
              <a:cxnLst>
                <a:cxn ang="0">
                  <a:pos x="T0" y="T1"/>
                </a:cxn>
                <a:cxn ang="0">
                  <a:pos x="T2" y="T3"/>
                </a:cxn>
                <a:cxn ang="0">
                  <a:pos x="T4" y="T5"/>
                </a:cxn>
              </a:cxnLst>
              <a:rect l="0" t="0" r="r" b="b"/>
              <a:pathLst>
                <a:path w="43200" h="43155" fill="none"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0" extrusionOk="0">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close/>
                </a:path>
              </a:pathLst>
            </a:custGeom>
            <a:noFill/>
            <a:ln w="12700">
              <a:solidFill>
                <a:srgbClr val="000000"/>
              </a:solidFill>
              <a:prstDash val="sysDot"/>
              <a:round/>
              <a:headEnd/>
              <a:tailEnd type="triangle" w="sm" len="sm"/>
            </a:ln>
            <a:effectLst/>
            <a:extLst>
              <a:ext uri="{909E8E84-426E-40DD-AFC4-6F175D3DCCD1}">
                <a14:hiddenFill xmlns:a14="http://schemas.microsoft.com/office/drawing/2010/main">
                  <a:solidFill>
                    <a:srgbClr val="00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pic>
          <p:nvPicPr>
            <p:cNvPr id="340" name="图片 171" descr="light_shadow1">
              <a:extLst>
                <a:ext uri="{FF2B5EF4-FFF2-40B4-BE49-F238E27FC236}">
                  <a16:creationId xmlns:a16="http://schemas.microsoft.com/office/drawing/2014/main" id="{4E775BE6-1F93-4D19-B30D-B6D70A20C0C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t="23740"/>
            <a:stretch>
              <a:fillRect/>
            </a:stretch>
          </p:blipFill>
          <p:spPr bwMode="gray">
            <a:xfrm rot="2569845" flipH="1">
              <a:off x="2015" y="1139"/>
              <a:ext cx="129" cy="84"/>
            </a:xfrm>
            <a:prstGeom prst="rect">
              <a:avLst/>
            </a:prstGeom>
            <a:noFill/>
            <a:extLst>
              <a:ext uri="{909E8E84-426E-40DD-AFC4-6F175D3DCCD1}">
                <a14:hiddenFill xmlns:a14="http://schemas.microsoft.com/office/drawing/2010/main">
                  <a:solidFill>
                    <a:srgbClr val="FFFFFF"/>
                  </a:solidFill>
                </a14:hiddenFill>
              </a:ext>
            </a:extLst>
          </p:spPr>
        </p:pic>
      </p:grpSp>
      <p:sp>
        <p:nvSpPr>
          <p:cNvPr id="353" name="自选图形 174">
            <a:extLst>
              <a:ext uri="{FF2B5EF4-FFF2-40B4-BE49-F238E27FC236}">
                <a16:creationId xmlns:a16="http://schemas.microsoft.com/office/drawing/2014/main" id="{F602CACD-BDBF-4738-8AFF-1E5BAED62346}"/>
              </a:ext>
            </a:extLst>
          </p:cNvPr>
          <p:cNvSpPr>
            <a:spLocks/>
          </p:cNvSpPr>
          <p:nvPr/>
        </p:nvSpPr>
        <p:spPr bwMode="auto">
          <a:xfrm>
            <a:off x="234951" y="1334947"/>
            <a:ext cx="2296450" cy="434975"/>
          </a:xfrm>
          <a:prstGeom prst="accentCallout2">
            <a:avLst>
              <a:gd name="adj1" fmla="val 43796"/>
              <a:gd name="adj2" fmla="val 104782"/>
              <a:gd name="adj3" fmla="val 43796"/>
              <a:gd name="adj4" fmla="val 114843"/>
              <a:gd name="adj5" fmla="val 118250"/>
              <a:gd name="adj6" fmla="val 125000"/>
            </a:avLst>
          </a:prstGeom>
          <a:noFill/>
          <a:ln w="9525">
            <a:solidFill>
              <a:srgbClr val="9999FF"/>
            </a:solidFill>
            <a:miter lim="800000"/>
            <a:headEnd/>
            <a:tailEnd type="diamond" w="med" len="med"/>
          </a:ln>
          <a:effectLst/>
          <a:extLst>
            <a:ext uri="{909E8E84-426E-40DD-AFC4-6F175D3DCCD1}">
              <a14:hiddenFill xmlns:a14="http://schemas.microsoft.com/office/drawing/2010/main">
                <a:solidFill>
                  <a:srgbClr val="CC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R="0" indent="0" eaLnBrk="0" fontAlgn="base" hangingPunct="0">
              <a:lnSpc>
                <a:spcPct val="100000"/>
              </a:lnSpc>
              <a:spcBef>
                <a:spcPct val="0"/>
              </a:spcBef>
              <a:spcAft>
                <a:spcPct val="0"/>
              </a:spcAft>
              <a:buClrTx/>
              <a:buSzTx/>
              <a:buFontTx/>
              <a:buNone/>
              <a:tabLst/>
              <a:defRPr/>
            </a:pPr>
            <a:r>
              <a:rPr lang="en-US" altLang="zh-CN" sz="2000" b="1" kern="0" dirty="0">
                <a:solidFill>
                  <a:srgbClr val="000000"/>
                </a:solidFill>
                <a:latin typeface="Arial" charset="0"/>
                <a:cs typeface="Arial" charset="0"/>
              </a:rPr>
              <a:t>1. </a:t>
            </a:r>
            <a:r>
              <a:rPr lang="zh-CN" altLang="en-US" sz="2000" b="1" kern="0" dirty="0">
                <a:solidFill>
                  <a:srgbClr val="000000"/>
                </a:solidFill>
                <a:latin typeface="Arial" charset="0"/>
                <a:cs typeface="Arial" charset="0"/>
              </a:rPr>
              <a:t>需要精心设计编码规则提高区分度</a:t>
            </a:r>
            <a:endParaRPr lang="en-US" altLang="zh-CN" sz="2000" b="1" kern="0" dirty="0">
              <a:solidFill>
                <a:srgbClr val="000000"/>
              </a:solidFill>
              <a:latin typeface="Arial" charset="0"/>
              <a:cs typeface="Arial" charset="0"/>
            </a:endParaRPr>
          </a:p>
        </p:txBody>
      </p:sp>
      <p:sp>
        <p:nvSpPr>
          <p:cNvPr id="354" name="自选图形 175">
            <a:extLst>
              <a:ext uri="{FF2B5EF4-FFF2-40B4-BE49-F238E27FC236}">
                <a16:creationId xmlns:a16="http://schemas.microsoft.com/office/drawing/2014/main" id="{79667E7D-73F8-4155-A5D7-82D8FEB5AFAC}"/>
              </a:ext>
            </a:extLst>
          </p:cNvPr>
          <p:cNvSpPr>
            <a:spLocks/>
          </p:cNvSpPr>
          <p:nvPr/>
        </p:nvSpPr>
        <p:spPr bwMode="auto">
          <a:xfrm>
            <a:off x="234950" y="3818460"/>
            <a:ext cx="1850560" cy="434975"/>
          </a:xfrm>
          <a:prstGeom prst="accentCallout2">
            <a:avLst>
              <a:gd name="adj1" fmla="val 26278"/>
              <a:gd name="adj2" fmla="val 104782"/>
              <a:gd name="adj3" fmla="val 26278"/>
              <a:gd name="adj4" fmla="val 118926"/>
              <a:gd name="adj5" fmla="val -35769"/>
              <a:gd name="adj6" fmla="val 134463"/>
            </a:avLst>
          </a:prstGeom>
          <a:noFill/>
          <a:ln w="9525">
            <a:solidFill>
              <a:srgbClr val="45AB7D"/>
            </a:solidFill>
            <a:miter lim="800000"/>
            <a:headEnd/>
            <a:tailEnd type="diamond" w="med" len="med"/>
          </a:ln>
          <a:effectLst/>
          <a:extLst>
            <a:ext uri="{909E8E84-426E-40DD-AFC4-6F175D3DCCD1}">
              <a14:hiddenFill xmlns:a14="http://schemas.microsoft.com/office/drawing/2010/main">
                <a:solidFill>
                  <a:srgbClr val="CC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R="0" indent="0" eaLnBrk="0" fontAlgn="base" hangingPunct="0">
              <a:lnSpc>
                <a:spcPct val="100000"/>
              </a:lnSpc>
              <a:spcBef>
                <a:spcPct val="0"/>
              </a:spcBef>
              <a:spcAft>
                <a:spcPct val="0"/>
              </a:spcAft>
              <a:buClrTx/>
              <a:buSzTx/>
              <a:buFontTx/>
              <a:buNone/>
              <a:tabLst/>
              <a:defRPr/>
            </a:pPr>
            <a:r>
              <a:rPr lang="en-US" altLang="zh-CN" sz="2000" b="1" kern="0" dirty="0">
                <a:solidFill>
                  <a:srgbClr val="000000"/>
                </a:solidFill>
                <a:latin typeface="Arial" charset="0"/>
                <a:cs typeface="Arial" charset="0"/>
              </a:rPr>
              <a:t>2. </a:t>
            </a:r>
            <a:r>
              <a:rPr lang="zh-CN" altLang="en-US" sz="2000" b="1" kern="0" dirty="0">
                <a:solidFill>
                  <a:srgbClr val="000000"/>
                </a:solidFill>
                <a:latin typeface="Arial" charset="0"/>
                <a:cs typeface="Arial" charset="0"/>
              </a:rPr>
              <a:t>没有角点就无法工作</a:t>
            </a:r>
            <a:endParaRPr lang="en-US" altLang="zh-CN" sz="2000" b="1" kern="0" dirty="0">
              <a:solidFill>
                <a:srgbClr val="000000"/>
              </a:solidFill>
              <a:latin typeface="Arial" charset="0"/>
              <a:cs typeface="Arial" charset="0"/>
            </a:endParaRPr>
          </a:p>
        </p:txBody>
      </p:sp>
      <p:sp>
        <p:nvSpPr>
          <p:cNvPr id="355" name="自选图形 176">
            <a:extLst>
              <a:ext uri="{FF2B5EF4-FFF2-40B4-BE49-F238E27FC236}">
                <a16:creationId xmlns:a16="http://schemas.microsoft.com/office/drawing/2014/main" id="{C09FF10A-F073-4704-A22F-0052A72FC3AD}"/>
              </a:ext>
            </a:extLst>
          </p:cNvPr>
          <p:cNvSpPr>
            <a:spLocks/>
          </p:cNvSpPr>
          <p:nvPr/>
        </p:nvSpPr>
        <p:spPr bwMode="auto">
          <a:xfrm>
            <a:off x="234950" y="5032375"/>
            <a:ext cx="2045242" cy="392113"/>
          </a:xfrm>
          <a:prstGeom prst="accentCallout2">
            <a:avLst>
              <a:gd name="adj1" fmla="val 29148"/>
              <a:gd name="adj2" fmla="val 105046"/>
              <a:gd name="adj3" fmla="val 29148"/>
              <a:gd name="adj4" fmla="val 105046"/>
              <a:gd name="adj5" fmla="val 153440"/>
              <a:gd name="adj6" fmla="val 175500"/>
            </a:avLst>
          </a:prstGeom>
          <a:noFill/>
          <a:ln w="9525">
            <a:solidFill>
              <a:srgbClr val="77B7E7"/>
            </a:solidFill>
            <a:miter lim="800000"/>
            <a:headEnd/>
            <a:tailEnd type="diamond" w="med" len="med"/>
          </a:ln>
          <a:effectLst/>
          <a:extLst>
            <a:ext uri="{909E8E84-426E-40DD-AFC4-6F175D3DCCD1}">
              <a14:hiddenFill xmlns:a14="http://schemas.microsoft.com/office/drawing/2010/main">
                <a:solidFill>
                  <a:srgbClr val="CC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R="0" indent="0" eaLnBrk="0" fontAlgn="base" hangingPunct="0">
              <a:lnSpc>
                <a:spcPct val="100000"/>
              </a:lnSpc>
              <a:spcBef>
                <a:spcPct val="0"/>
              </a:spcBef>
              <a:spcAft>
                <a:spcPct val="0"/>
              </a:spcAft>
              <a:buClrTx/>
              <a:buSzTx/>
              <a:buFontTx/>
              <a:buNone/>
              <a:tabLst/>
              <a:defRPr/>
            </a:pPr>
            <a:r>
              <a:rPr lang="en-US" altLang="zh-CN" sz="2000" b="1" kern="0" dirty="0">
                <a:solidFill>
                  <a:srgbClr val="000000"/>
                </a:solidFill>
                <a:latin typeface="Arial" charset="0"/>
                <a:cs typeface="Arial" charset="0"/>
              </a:rPr>
              <a:t>3. </a:t>
            </a:r>
            <a:r>
              <a:rPr lang="zh-CN" altLang="en-US" sz="2000" b="1" kern="0" dirty="0">
                <a:solidFill>
                  <a:srgbClr val="000000"/>
                </a:solidFill>
                <a:latin typeface="Arial" charset="0"/>
                <a:cs typeface="Arial" charset="0"/>
              </a:rPr>
              <a:t>特征点数量比像素数量少</a:t>
            </a:r>
            <a:r>
              <a:rPr lang="en-US" altLang="zh-CN" sz="2000" b="1" kern="0" dirty="0">
                <a:solidFill>
                  <a:srgbClr val="000000"/>
                </a:solidFill>
                <a:latin typeface="Arial" charset="0"/>
                <a:cs typeface="Arial" charset="0"/>
              </a:rPr>
              <a:t>3</a:t>
            </a:r>
            <a:r>
              <a:rPr lang="zh-CN" altLang="en-US" sz="2000" b="1" kern="0" dirty="0">
                <a:solidFill>
                  <a:srgbClr val="000000"/>
                </a:solidFill>
                <a:latin typeface="Arial" charset="0"/>
                <a:cs typeface="Arial" charset="0"/>
              </a:rPr>
              <a:t>个量级</a:t>
            </a:r>
            <a:endParaRPr lang="en-US" altLang="zh-CN" sz="2000" b="1" kern="0" dirty="0">
              <a:solidFill>
                <a:srgbClr val="000000"/>
              </a:solidFill>
              <a:latin typeface="Arial" charset="0"/>
              <a:cs typeface="Arial" charset="0"/>
            </a:endParaRPr>
          </a:p>
        </p:txBody>
      </p:sp>
      <p:sp>
        <p:nvSpPr>
          <p:cNvPr id="356" name="矩形 177">
            <a:extLst>
              <a:ext uri="{FF2B5EF4-FFF2-40B4-BE49-F238E27FC236}">
                <a16:creationId xmlns:a16="http://schemas.microsoft.com/office/drawing/2014/main" id="{7137DA12-97AD-4AA2-8C0A-7BCE4D1EF16E}"/>
              </a:ext>
            </a:extLst>
          </p:cNvPr>
          <p:cNvSpPr>
            <a:spLocks noChangeArrowheads="1"/>
          </p:cNvSpPr>
          <p:nvPr/>
        </p:nvSpPr>
        <p:spPr bwMode="auto">
          <a:xfrm>
            <a:off x="4900613" y="5108575"/>
            <a:ext cx="3335337" cy="1015663"/>
          </a:xfrm>
          <a:prstGeom prst="rect">
            <a:avLst/>
          </a:prstGeom>
          <a:noFill/>
          <a:ln>
            <a:noFill/>
          </a:ln>
          <a:effectLst/>
          <a:extLst>
            <a:ext uri="{909E8E84-426E-40DD-AFC4-6F175D3DCCD1}">
              <a14:hiddenFill xmlns:a14="http://schemas.microsoft.com/office/drawing/2010/main">
                <a:gradFill rotWithShape="1">
                  <a:gsLst>
                    <a:gs pos="0">
                      <a:schemeClr val="accent1"/>
                    </a:gs>
                    <a:gs pos="50000">
                      <a:schemeClr val="bg1"/>
                    </a:gs>
                    <a:gs pos="100000">
                      <a:schemeClr val="accent1"/>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fontAlgn="base" hangingPunct="0">
              <a:spcBef>
                <a:spcPct val="0"/>
              </a:spcBef>
              <a:spcAft>
                <a:spcPct val="0"/>
              </a:spcAft>
            </a:pPr>
            <a:r>
              <a:rPr lang="zh-CN" altLang="en-US" sz="2000" b="1" dirty="0">
                <a:solidFill>
                  <a:srgbClr val="000000"/>
                </a:solidFill>
                <a:latin typeface="Arial" charset="0"/>
                <a:cs typeface="Arial" charset="0"/>
              </a:rPr>
              <a:t>特征点法视觉里程虽然获得了很大的成功但存在一些难以调和的问题</a:t>
            </a:r>
            <a:endParaRPr lang="en-US" altLang="zh-CN" sz="2000" dirty="0">
              <a:solidFill>
                <a:srgbClr val="000000"/>
              </a:solidFill>
              <a:latin typeface="Arial" charset="0"/>
              <a:cs typeface="Arial" charset="0"/>
            </a:endParaRPr>
          </a:p>
        </p:txBody>
      </p:sp>
      <p:sp>
        <p:nvSpPr>
          <p:cNvPr id="357" name="矩形 178">
            <a:extLst>
              <a:ext uri="{FF2B5EF4-FFF2-40B4-BE49-F238E27FC236}">
                <a16:creationId xmlns:a16="http://schemas.microsoft.com/office/drawing/2014/main" id="{88202BC7-A1A1-4A77-AE1D-521A647722EA}"/>
              </a:ext>
            </a:extLst>
          </p:cNvPr>
          <p:cNvSpPr>
            <a:spLocks noChangeArrowheads="1"/>
          </p:cNvSpPr>
          <p:nvPr/>
        </p:nvSpPr>
        <p:spPr bwMode="gray">
          <a:xfrm>
            <a:off x="4654550" y="5324475"/>
            <a:ext cx="42863" cy="355600"/>
          </a:xfrm>
          <a:prstGeom prst="rect">
            <a:avLst/>
          </a:prstGeom>
          <a:solidFill>
            <a:srgbClr val="FF9900"/>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a:solidFill>
                <a:srgbClr val="17347D"/>
              </a:solidFill>
              <a:latin typeface="Arial" charset="0"/>
            </a:endParaRPr>
          </a:p>
        </p:txBody>
      </p:sp>
      <p:sp>
        <p:nvSpPr>
          <p:cNvPr id="3" name="矩形 2">
            <a:extLst>
              <a:ext uri="{FF2B5EF4-FFF2-40B4-BE49-F238E27FC236}">
                <a16:creationId xmlns:a16="http://schemas.microsoft.com/office/drawing/2014/main" id="{4F0A67C0-5B23-4F01-9D2B-744D125BE810}"/>
              </a:ext>
            </a:extLst>
          </p:cNvPr>
          <p:cNvSpPr/>
          <p:nvPr/>
        </p:nvSpPr>
        <p:spPr>
          <a:xfrm>
            <a:off x="6150362" y="2734683"/>
            <a:ext cx="2290639" cy="1015663"/>
          </a:xfrm>
          <a:prstGeom prst="rect">
            <a:avLst/>
          </a:prstGeom>
        </p:spPr>
        <p:txBody>
          <a:bodyPr wrap="square">
            <a:spAutoFit/>
          </a:bodyPr>
          <a:lstStyle/>
          <a:p>
            <a:pPr lvl="0" eaLnBrk="0" fontAlgn="base" hangingPunct="0">
              <a:spcBef>
                <a:spcPct val="0"/>
              </a:spcBef>
              <a:spcAft>
                <a:spcPct val="0"/>
              </a:spcAft>
              <a:defRPr/>
            </a:pPr>
            <a:r>
              <a:rPr lang="en-US" altLang="zh-CN" sz="2000" b="1" kern="0" dirty="0">
                <a:solidFill>
                  <a:srgbClr val="000000"/>
                </a:solidFill>
                <a:latin typeface="Arial" charset="0"/>
                <a:cs typeface="Arial" charset="0"/>
              </a:rPr>
              <a:t>4. </a:t>
            </a:r>
            <a:r>
              <a:rPr lang="zh-CN" altLang="en-US" sz="2000" b="1" kern="0" dirty="0">
                <a:solidFill>
                  <a:srgbClr val="000000"/>
                </a:solidFill>
                <a:latin typeface="Arial" charset="0"/>
                <a:cs typeface="Arial" charset="0"/>
              </a:rPr>
              <a:t>精度和鲁棒性之间存在根本性的矛盾</a:t>
            </a:r>
            <a:endParaRPr lang="en-US" altLang="zh-CN" sz="2000" b="1" kern="0" dirty="0">
              <a:solidFill>
                <a:srgbClr val="000000"/>
              </a:solidFill>
              <a:latin typeface="Arial" charset="0"/>
              <a:cs typeface="Arial" charset="0"/>
            </a:endParaRPr>
          </a:p>
        </p:txBody>
      </p:sp>
    </p:spTree>
    <p:extLst>
      <p:ext uri="{BB962C8B-B14F-4D97-AF65-F5344CB8AC3E}">
        <p14:creationId xmlns:p14="http://schemas.microsoft.com/office/powerpoint/2010/main" val="3803230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33</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直接法视觉里程计</a:t>
            </a:r>
          </a:p>
        </p:txBody>
      </p:sp>
      <p:sp>
        <p:nvSpPr>
          <p:cNvPr id="4" name="矩形 3">
            <a:extLst>
              <a:ext uri="{FF2B5EF4-FFF2-40B4-BE49-F238E27FC236}">
                <a16:creationId xmlns:a16="http://schemas.microsoft.com/office/drawing/2014/main" id="{177A21F6-8E97-430E-B95C-BC580163F4CF}"/>
              </a:ext>
            </a:extLst>
          </p:cNvPr>
          <p:cNvSpPr/>
          <p:nvPr/>
        </p:nvSpPr>
        <p:spPr>
          <a:xfrm>
            <a:off x="1253538" y="1428392"/>
            <a:ext cx="1914356" cy="461665"/>
          </a:xfrm>
          <a:prstGeom prst="rect">
            <a:avLst/>
          </a:prstGeom>
        </p:spPr>
        <p:txBody>
          <a:bodyPr wrap="square">
            <a:spAutoFit/>
          </a:bodyPr>
          <a:lstStyle/>
          <a:p>
            <a:r>
              <a:rPr lang="zh-CN" altLang="en-US" sz="2400" b="1" dirty="0"/>
              <a:t>没有特征点</a:t>
            </a:r>
          </a:p>
        </p:txBody>
      </p:sp>
      <p:sp>
        <p:nvSpPr>
          <p:cNvPr id="6" name="矩形 5">
            <a:extLst>
              <a:ext uri="{FF2B5EF4-FFF2-40B4-BE49-F238E27FC236}">
                <a16:creationId xmlns:a16="http://schemas.microsoft.com/office/drawing/2014/main" id="{9A8014EA-A1B7-4C64-98EC-C5CE8684D201}"/>
              </a:ext>
            </a:extLst>
          </p:cNvPr>
          <p:cNvSpPr/>
          <p:nvPr/>
        </p:nvSpPr>
        <p:spPr>
          <a:xfrm>
            <a:off x="3932787" y="1397614"/>
            <a:ext cx="1914356" cy="461665"/>
          </a:xfrm>
          <a:prstGeom prst="rect">
            <a:avLst/>
          </a:prstGeom>
        </p:spPr>
        <p:txBody>
          <a:bodyPr wrap="square">
            <a:spAutoFit/>
          </a:bodyPr>
          <a:lstStyle/>
          <a:p>
            <a:r>
              <a:rPr lang="zh-CN" altLang="en-US" sz="2400" b="1" dirty="0"/>
              <a:t>没有特征</a:t>
            </a:r>
          </a:p>
        </p:txBody>
      </p:sp>
      <p:sp>
        <p:nvSpPr>
          <p:cNvPr id="7" name="矩形 6">
            <a:extLst>
              <a:ext uri="{FF2B5EF4-FFF2-40B4-BE49-F238E27FC236}">
                <a16:creationId xmlns:a16="http://schemas.microsoft.com/office/drawing/2014/main" id="{684761AD-9C80-445E-A2C9-A1FF9B8C2AD4}"/>
              </a:ext>
            </a:extLst>
          </p:cNvPr>
          <p:cNvSpPr/>
          <p:nvPr/>
        </p:nvSpPr>
        <p:spPr>
          <a:xfrm>
            <a:off x="3167894" y="1366837"/>
            <a:ext cx="430530" cy="523220"/>
          </a:xfrm>
          <a:prstGeom prst="rect">
            <a:avLst/>
          </a:prstGeom>
        </p:spPr>
        <p:txBody>
          <a:bodyPr wrap="square">
            <a:spAutoFit/>
          </a:bodyPr>
          <a:lstStyle/>
          <a:p>
            <a:r>
              <a:rPr lang="zh-CN" altLang="en-US" sz="2800" b="1" dirty="0">
                <a:solidFill>
                  <a:srgbClr val="FF0000"/>
                </a:solidFill>
              </a:rPr>
              <a:t>≠</a:t>
            </a:r>
          </a:p>
        </p:txBody>
      </p:sp>
      <p:sp>
        <p:nvSpPr>
          <p:cNvPr id="9" name="矩形 8">
            <a:extLst>
              <a:ext uri="{FF2B5EF4-FFF2-40B4-BE49-F238E27FC236}">
                <a16:creationId xmlns:a16="http://schemas.microsoft.com/office/drawing/2014/main" id="{1BCA17E6-AEF7-47F8-942F-4E2870DE8A59}"/>
              </a:ext>
            </a:extLst>
          </p:cNvPr>
          <p:cNvSpPr/>
          <p:nvPr/>
        </p:nvSpPr>
        <p:spPr>
          <a:xfrm>
            <a:off x="5545578" y="1354699"/>
            <a:ext cx="430530" cy="523220"/>
          </a:xfrm>
          <a:prstGeom prst="rect">
            <a:avLst/>
          </a:prstGeom>
        </p:spPr>
        <p:txBody>
          <a:bodyPr wrap="square">
            <a:spAutoFit/>
          </a:bodyPr>
          <a:lstStyle/>
          <a:p>
            <a:r>
              <a:rPr lang="zh-CN" altLang="en-US" sz="2800" b="1" dirty="0">
                <a:solidFill>
                  <a:srgbClr val="FF0000"/>
                </a:solidFill>
              </a:rPr>
              <a:t>！</a:t>
            </a:r>
          </a:p>
        </p:txBody>
      </p:sp>
      <p:pic>
        <p:nvPicPr>
          <p:cNvPr id="10" name="图片 9">
            <a:extLst>
              <a:ext uri="{FF2B5EF4-FFF2-40B4-BE49-F238E27FC236}">
                <a16:creationId xmlns:a16="http://schemas.microsoft.com/office/drawing/2014/main" id="{4E17C5FF-80C5-4AA4-BC30-CAEE717E1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70" y="2338346"/>
            <a:ext cx="3464367" cy="2598275"/>
          </a:xfrm>
          <a:prstGeom prst="rect">
            <a:avLst/>
          </a:prstGeom>
        </p:spPr>
      </p:pic>
      <p:pic>
        <p:nvPicPr>
          <p:cNvPr id="5" name="图片 4">
            <a:extLst>
              <a:ext uri="{FF2B5EF4-FFF2-40B4-BE49-F238E27FC236}">
                <a16:creationId xmlns:a16="http://schemas.microsoft.com/office/drawing/2014/main" id="{0C513618-D820-456D-9B00-F38BFFD74C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6627" y="3553429"/>
            <a:ext cx="3916475" cy="2939968"/>
          </a:xfrm>
          <a:prstGeom prst="rect">
            <a:avLst/>
          </a:prstGeom>
        </p:spPr>
      </p:pic>
    </p:spTree>
    <p:extLst>
      <p:ext uri="{BB962C8B-B14F-4D97-AF65-F5344CB8AC3E}">
        <p14:creationId xmlns:p14="http://schemas.microsoft.com/office/powerpoint/2010/main" val="2420284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 name="图片 7167">
            <a:extLst>
              <a:ext uri="{FF2B5EF4-FFF2-40B4-BE49-F238E27FC236}">
                <a16:creationId xmlns:a16="http://schemas.microsoft.com/office/drawing/2014/main" id="{41CF44D4-C9CC-42C5-86AA-7BBB80B07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8611" y="1296389"/>
            <a:ext cx="4346909" cy="2937457"/>
          </a:xfrm>
          <a:prstGeom prst="rect">
            <a:avLst/>
          </a:prstGeom>
        </p:spPr>
      </p:pic>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34</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直接法视觉里程计</a:t>
            </a:r>
          </a:p>
        </p:txBody>
      </p:sp>
      <p:grpSp>
        <p:nvGrpSpPr>
          <p:cNvPr id="14" name="Group 12">
            <a:extLst>
              <a:ext uri="{FF2B5EF4-FFF2-40B4-BE49-F238E27FC236}">
                <a16:creationId xmlns:a16="http://schemas.microsoft.com/office/drawing/2014/main" id="{E04D06A3-562C-40D7-880E-2132D80D7CD4}"/>
              </a:ext>
            </a:extLst>
          </p:cNvPr>
          <p:cNvGrpSpPr>
            <a:grpSpLocks/>
          </p:cNvGrpSpPr>
          <p:nvPr/>
        </p:nvGrpSpPr>
        <p:grpSpPr bwMode="auto">
          <a:xfrm>
            <a:off x="659757" y="1296389"/>
            <a:ext cx="2650902" cy="2763572"/>
            <a:chOff x="378" y="1065"/>
            <a:chExt cx="2023" cy="433"/>
          </a:xfrm>
        </p:grpSpPr>
        <p:sp>
          <p:nvSpPr>
            <p:cNvPr id="15" name="AutoShape 13">
              <a:extLst>
                <a:ext uri="{FF2B5EF4-FFF2-40B4-BE49-F238E27FC236}">
                  <a16:creationId xmlns:a16="http://schemas.microsoft.com/office/drawing/2014/main" id="{028A03DE-1FFE-4513-8112-B1E2DEBCDD57}"/>
                </a:ext>
              </a:extLst>
            </p:cNvPr>
            <p:cNvSpPr>
              <a:spLocks noChangeArrowheads="1"/>
            </p:cNvSpPr>
            <p:nvPr/>
          </p:nvSpPr>
          <p:spPr bwMode="gray">
            <a:xfrm>
              <a:off x="1921" y="1152"/>
              <a:ext cx="480" cy="240"/>
            </a:xfrm>
            <a:prstGeom prst="rightArrow">
              <a:avLst>
                <a:gd name="adj1" fmla="val 50000"/>
                <a:gd name="adj2" fmla="val 59422"/>
              </a:avLst>
            </a:prstGeom>
            <a:solidFill>
              <a:srgbClr val="F8F8F8"/>
            </a:solidFill>
            <a:ln w="9525">
              <a:noFill/>
              <a:miter lim="800000"/>
              <a:headEnd/>
              <a:tailEnd/>
            </a:ln>
            <a:effectLst>
              <a:outerShdw dist="71842" dir="2700000" algn="ctr" rotWithShape="0">
                <a:srgbClr val="010101">
                  <a:alpha val="50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cs typeface="Arial" charset="0"/>
              </a:endParaRPr>
            </a:p>
          </p:txBody>
        </p:sp>
        <p:sp>
          <p:nvSpPr>
            <p:cNvPr id="16" name="Freeform 14">
              <a:extLst>
                <a:ext uri="{FF2B5EF4-FFF2-40B4-BE49-F238E27FC236}">
                  <a16:creationId xmlns:a16="http://schemas.microsoft.com/office/drawing/2014/main" id="{8A783CA4-3B12-49A8-8F6C-E3AAEE3B28D1}"/>
                </a:ext>
              </a:extLst>
            </p:cNvPr>
            <p:cNvSpPr>
              <a:spLocks/>
            </p:cNvSpPr>
            <p:nvPr/>
          </p:nvSpPr>
          <p:spPr bwMode="gray">
            <a:xfrm>
              <a:off x="378" y="1065"/>
              <a:ext cx="1549" cy="433"/>
            </a:xfrm>
            <a:custGeom>
              <a:avLst/>
              <a:gdLst>
                <a:gd name="T0" fmla="*/ 83 w 1071"/>
                <a:gd name="T1" fmla="*/ 0 h 307"/>
                <a:gd name="T2" fmla="*/ 1069 w 1071"/>
                <a:gd name="T3" fmla="*/ 0 h 307"/>
                <a:gd name="T4" fmla="*/ 1069 w 1071"/>
                <a:gd name="T5" fmla="*/ 198 h 307"/>
                <a:gd name="T6" fmla="*/ 1055 w 1071"/>
                <a:gd name="T7" fmla="*/ 270 h 307"/>
                <a:gd name="T8" fmla="*/ 987 w 1071"/>
                <a:gd name="T9" fmla="*/ 302 h 307"/>
                <a:gd name="T10" fmla="*/ 0 w 1071"/>
                <a:gd name="T11" fmla="*/ 307 h 307"/>
                <a:gd name="T12" fmla="*/ 0 w 1071"/>
                <a:gd name="T13" fmla="*/ 89 h 307"/>
                <a:gd name="T14" fmla="*/ 21 w 1071"/>
                <a:gd name="T15" fmla="*/ 18 h 307"/>
                <a:gd name="T16" fmla="*/ 83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gradFill rotWithShape="1">
              <a:gsLst>
                <a:gs pos="0">
                  <a:srgbClr val="45AB7D">
                    <a:gamma/>
                    <a:shade val="66275"/>
                    <a:invGamma/>
                  </a:srgbClr>
                </a:gs>
                <a:gs pos="50000">
                  <a:srgbClr val="45AB7D"/>
                </a:gs>
                <a:gs pos="100000">
                  <a:srgbClr val="45AB7D">
                    <a:gamma/>
                    <a:shade val="66275"/>
                    <a:invGamma/>
                  </a:srgbClr>
                </a:gs>
              </a:gsLst>
              <a:lin ang="5400000" scaled="1"/>
            </a:gradFill>
            <a:ln w="28575">
              <a:solidFill>
                <a:srgbClr val="FFFFFF"/>
              </a:solidFill>
              <a:round/>
              <a:headEnd/>
              <a:tailEnd/>
            </a:ln>
            <a:effectLst>
              <a:outerShdw dist="71842" dir="2700000" algn="ctr" rotWithShape="0">
                <a:srgbClr val="000000">
                  <a:alpha val="50000"/>
                </a:srgbClr>
              </a:outerShdw>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cs typeface="Arial" charset="0"/>
              </a:endParaRPr>
            </a:p>
          </p:txBody>
        </p:sp>
      </p:grpSp>
      <p:sp>
        <p:nvSpPr>
          <p:cNvPr id="17" name="Rectangle 26">
            <a:extLst>
              <a:ext uri="{FF2B5EF4-FFF2-40B4-BE49-F238E27FC236}">
                <a16:creationId xmlns:a16="http://schemas.microsoft.com/office/drawing/2014/main" id="{7A713810-EFD7-4BEB-92D8-4F31EF30D90C}"/>
              </a:ext>
            </a:extLst>
          </p:cNvPr>
          <p:cNvSpPr>
            <a:spLocks noChangeArrowheads="1"/>
          </p:cNvSpPr>
          <p:nvPr/>
        </p:nvSpPr>
        <p:spPr bwMode="gray">
          <a:xfrm>
            <a:off x="752348" y="1554790"/>
            <a:ext cx="1836738" cy="2246769"/>
          </a:xfrm>
          <a:prstGeom prst="rect">
            <a:avLst/>
          </a:prstGeom>
          <a:noFill/>
          <a:ln w="9525" algn="ctr">
            <a:noFill/>
            <a:miter lim="800000"/>
            <a:headEnd/>
            <a:tailEnd/>
          </a:ln>
          <a:effectLst/>
        </p:spPr>
        <p:txBody>
          <a:bodyPr>
            <a:spAutoFit/>
          </a:bodyPr>
          <a:lstStyle/>
          <a:p>
            <a:pPr algn="ctr" eaLnBrk="0" fontAlgn="base" hangingPunct="0">
              <a:spcBef>
                <a:spcPct val="0"/>
              </a:spcBef>
              <a:spcAft>
                <a:spcPct val="0"/>
              </a:spcAft>
              <a:defRPr/>
            </a:pPr>
            <a:r>
              <a:rPr lang="zh-CN" altLang="en-US" sz="2000" b="1" dirty="0">
                <a:solidFill>
                  <a:srgbClr val="FEFEFE"/>
                </a:solidFill>
                <a:latin typeface="Arial" charset="0"/>
              </a:rPr>
              <a:t>突破上述瓶颈的根本方案是放弃特征提取环节，直接根据图像像素值信息进行位姿变化估计</a:t>
            </a:r>
            <a:endParaRPr lang="en-US" sz="2000" b="1" dirty="0">
              <a:solidFill>
                <a:srgbClr val="FEFEFE"/>
              </a:solidFill>
              <a:latin typeface="Arial" charset="0"/>
            </a:endParaRPr>
          </a:p>
        </p:txBody>
      </p:sp>
      <p:grpSp>
        <p:nvGrpSpPr>
          <p:cNvPr id="18" name="Group 5">
            <a:extLst>
              <a:ext uri="{FF2B5EF4-FFF2-40B4-BE49-F238E27FC236}">
                <a16:creationId xmlns:a16="http://schemas.microsoft.com/office/drawing/2014/main" id="{04C1745D-0AFE-461E-B813-63D7CC489B2F}"/>
              </a:ext>
            </a:extLst>
          </p:cNvPr>
          <p:cNvGrpSpPr>
            <a:grpSpLocks/>
          </p:cNvGrpSpPr>
          <p:nvPr/>
        </p:nvGrpSpPr>
        <p:grpSpPr bwMode="auto">
          <a:xfrm>
            <a:off x="3568444" y="2044624"/>
            <a:ext cx="1238250" cy="1236663"/>
            <a:chOff x="802" y="845"/>
            <a:chExt cx="827" cy="826"/>
          </a:xfrm>
        </p:grpSpPr>
        <p:sp>
          <p:nvSpPr>
            <p:cNvPr id="19" name="Oval 6">
              <a:extLst>
                <a:ext uri="{FF2B5EF4-FFF2-40B4-BE49-F238E27FC236}">
                  <a16:creationId xmlns:a16="http://schemas.microsoft.com/office/drawing/2014/main" id="{247F8225-08EB-41E8-A55D-80B5FF46C4A5}"/>
                </a:ext>
              </a:extLst>
            </p:cNvPr>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endParaRPr lang="zh-CN" altLang="en-US">
                <a:latin typeface="Calibri" pitchFamily="34" charset="0"/>
                <a:ea typeface="宋体" pitchFamily="2" charset="-122"/>
                <a:cs typeface="Arial" charset="0"/>
              </a:endParaRPr>
            </a:p>
          </p:txBody>
        </p:sp>
        <p:sp>
          <p:nvSpPr>
            <p:cNvPr id="20" name="Oval 7">
              <a:extLst>
                <a:ext uri="{FF2B5EF4-FFF2-40B4-BE49-F238E27FC236}">
                  <a16:creationId xmlns:a16="http://schemas.microsoft.com/office/drawing/2014/main" id="{1DD9D16C-4AD0-470E-8732-790BE2EBFFD8}"/>
                </a:ext>
              </a:extLst>
            </p:cNvPr>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ea typeface="宋体" pitchFamily="2" charset="-122"/>
                <a:cs typeface="Arial" charset="0"/>
              </a:endParaRPr>
            </a:p>
          </p:txBody>
        </p:sp>
        <p:sp>
          <p:nvSpPr>
            <p:cNvPr id="21" name="Oval 8">
              <a:extLst>
                <a:ext uri="{FF2B5EF4-FFF2-40B4-BE49-F238E27FC236}">
                  <a16:creationId xmlns:a16="http://schemas.microsoft.com/office/drawing/2014/main" id="{C7A020E5-B3D1-4247-808C-42AB662EA32E}"/>
                </a:ext>
              </a:extLst>
            </p:cNvPr>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Calibri" pitchFamily="34" charset="0"/>
                <a:ea typeface="宋体" pitchFamily="2" charset="-122"/>
                <a:cs typeface="Arial" charset="0"/>
              </a:endParaRPr>
            </a:p>
          </p:txBody>
        </p:sp>
      </p:grpSp>
      <p:sp>
        <p:nvSpPr>
          <p:cNvPr id="22" name="Text Box 9">
            <a:extLst>
              <a:ext uri="{FF2B5EF4-FFF2-40B4-BE49-F238E27FC236}">
                <a16:creationId xmlns:a16="http://schemas.microsoft.com/office/drawing/2014/main" id="{5690FA2C-9A60-47B7-9BF1-10CB25D9310A}"/>
              </a:ext>
            </a:extLst>
          </p:cNvPr>
          <p:cNvSpPr txBox="1">
            <a:spLocks noChangeArrowheads="1"/>
          </p:cNvSpPr>
          <p:nvPr/>
        </p:nvSpPr>
        <p:spPr bwMode="gray">
          <a:xfrm>
            <a:off x="3639881" y="2519612"/>
            <a:ext cx="10826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algn="ctr">
              <a:spcBef>
                <a:spcPct val="50000"/>
              </a:spcBef>
            </a:pPr>
            <a:r>
              <a:rPr lang="zh-CN" altLang="en-US" sz="2000" b="1" dirty="0">
                <a:latin typeface="Calibri" pitchFamily="34" charset="0"/>
                <a:ea typeface="宋体" pitchFamily="2" charset="-122"/>
                <a:cs typeface="Arial" charset="0"/>
              </a:rPr>
              <a:t>直接法</a:t>
            </a:r>
            <a:endParaRPr lang="en-US" altLang="zh-CN" sz="2000" b="1" dirty="0">
              <a:latin typeface="Calibri" pitchFamily="34" charset="0"/>
              <a:ea typeface="宋体" pitchFamily="2" charset="-122"/>
              <a:cs typeface="Arial" charset="0"/>
            </a:endParaRPr>
          </a:p>
        </p:txBody>
      </p:sp>
      <p:sp>
        <p:nvSpPr>
          <p:cNvPr id="23" name="AutoShape 3">
            <a:extLst>
              <a:ext uri="{FF2B5EF4-FFF2-40B4-BE49-F238E27FC236}">
                <a16:creationId xmlns:a16="http://schemas.microsoft.com/office/drawing/2014/main" id="{ED432186-0BD9-4906-85F8-7DF788FCC3FD}"/>
              </a:ext>
            </a:extLst>
          </p:cNvPr>
          <p:cNvSpPr>
            <a:spLocks noChangeArrowheads="1"/>
          </p:cNvSpPr>
          <p:nvPr/>
        </p:nvSpPr>
        <p:spPr bwMode="gray">
          <a:xfrm>
            <a:off x="2890711" y="4535687"/>
            <a:ext cx="5335587" cy="808740"/>
          </a:xfrm>
          <a:prstGeom prst="roundRect">
            <a:avLst>
              <a:gd name="adj" fmla="val 11505"/>
            </a:avLst>
          </a:prstGeom>
          <a:solidFill>
            <a:srgbClr val="009999">
              <a:alpha val="50195"/>
            </a:srgbClr>
          </a:solidFill>
          <a:ln>
            <a:noFill/>
          </a:ln>
          <a:extLst>
            <a:ext uri="{91240B29-F687-4F45-9708-019B960494DF}">
              <a14:hiddenLine xmlns:a14="http://schemas.microsoft.com/office/drawing/2010/main" w="6350" algn="ctr">
                <a:solidFill>
                  <a:srgbClr val="000000"/>
                </a:solidFill>
                <a:prstDash val="sysDot"/>
                <a:round/>
                <a:headEnd/>
                <a:tailEnd/>
              </a14:hiddenLine>
            </a:ext>
          </a:extLst>
        </p:spPr>
        <p:txBody>
          <a:bodyPr wrap="none" anchor="ctr"/>
          <a:lstStyle/>
          <a:p>
            <a:pPr algn="ctr"/>
            <a:endParaRPr lang="zh-CN" altLang="en-US">
              <a:ea typeface="宋体" pitchFamily="2" charset="-122"/>
              <a:cs typeface="Arial" charset="0"/>
            </a:endParaRPr>
          </a:p>
        </p:txBody>
      </p:sp>
      <p:grpSp>
        <p:nvGrpSpPr>
          <p:cNvPr id="24" name="Group 4">
            <a:extLst>
              <a:ext uri="{FF2B5EF4-FFF2-40B4-BE49-F238E27FC236}">
                <a16:creationId xmlns:a16="http://schemas.microsoft.com/office/drawing/2014/main" id="{7CF62301-4F40-4474-B596-144AEF5BCE90}"/>
              </a:ext>
            </a:extLst>
          </p:cNvPr>
          <p:cNvGrpSpPr>
            <a:grpSpLocks/>
          </p:cNvGrpSpPr>
          <p:nvPr/>
        </p:nvGrpSpPr>
        <p:grpSpPr bwMode="auto">
          <a:xfrm>
            <a:off x="790448" y="4583112"/>
            <a:ext cx="2613025" cy="687388"/>
            <a:chOff x="370" y="2169"/>
            <a:chExt cx="1790" cy="433"/>
          </a:xfrm>
        </p:grpSpPr>
        <p:sp>
          <p:nvSpPr>
            <p:cNvPr id="25" name="AutoShape 5">
              <a:extLst>
                <a:ext uri="{FF2B5EF4-FFF2-40B4-BE49-F238E27FC236}">
                  <a16:creationId xmlns:a16="http://schemas.microsoft.com/office/drawing/2014/main" id="{FFED1A70-E809-43BC-9086-B25B5E12077F}"/>
                </a:ext>
              </a:extLst>
            </p:cNvPr>
            <p:cNvSpPr>
              <a:spLocks noChangeArrowheads="1"/>
            </p:cNvSpPr>
            <p:nvPr/>
          </p:nvSpPr>
          <p:spPr bwMode="gray">
            <a:xfrm>
              <a:off x="1917" y="2249"/>
              <a:ext cx="243" cy="240"/>
            </a:xfrm>
            <a:prstGeom prst="rightArrow">
              <a:avLst>
                <a:gd name="adj1" fmla="val 50000"/>
                <a:gd name="adj2" fmla="val 59422"/>
              </a:avLst>
            </a:prstGeom>
            <a:solidFill>
              <a:srgbClr val="F8F8F8"/>
            </a:solidFill>
            <a:ln w="9525">
              <a:noFill/>
              <a:miter lim="800000"/>
              <a:headEnd/>
              <a:tailEnd/>
            </a:ln>
            <a:effectLst>
              <a:outerShdw dist="71842" dir="2700000" algn="ctr" rotWithShape="0">
                <a:srgbClr val="010101">
                  <a:alpha val="50000"/>
                </a:srgbClr>
              </a:outerShdw>
            </a:effectLst>
          </p:spPr>
          <p:txBody>
            <a:bodyPr wrap="none" anchor="ctr"/>
            <a:lstStyle/>
            <a:p>
              <a:pPr algn="ctr"/>
              <a:endParaRPr lang="zh-CN" altLang="en-US">
                <a:ea typeface="宋体" pitchFamily="2" charset="-122"/>
                <a:cs typeface="Arial" charset="0"/>
              </a:endParaRPr>
            </a:p>
          </p:txBody>
        </p:sp>
        <p:sp>
          <p:nvSpPr>
            <p:cNvPr id="26" name="Freeform 6">
              <a:extLst>
                <a:ext uri="{FF2B5EF4-FFF2-40B4-BE49-F238E27FC236}">
                  <a16:creationId xmlns:a16="http://schemas.microsoft.com/office/drawing/2014/main" id="{404879C1-25EA-4F82-8820-6DE8ED99A168}"/>
                </a:ext>
              </a:extLst>
            </p:cNvPr>
            <p:cNvSpPr>
              <a:spLocks/>
            </p:cNvSpPr>
            <p:nvPr/>
          </p:nvSpPr>
          <p:spPr bwMode="gray">
            <a:xfrm>
              <a:off x="370" y="2169"/>
              <a:ext cx="1549" cy="433"/>
            </a:xfrm>
            <a:custGeom>
              <a:avLst/>
              <a:gdLst/>
              <a:ahLst/>
              <a:cxnLst>
                <a:cxn ang="0">
                  <a:pos x="83" y="0"/>
                </a:cxn>
                <a:cxn ang="0">
                  <a:pos x="1069" y="0"/>
                </a:cxn>
                <a:cxn ang="0">
                  <a:pos x="1069" y="198"/>
                </a:cxn>
                <a:cxn ang="0">
                  <a:pos x="1055" y="270"/>
                </a:cxn>
                <a:cxn ang="0">
                  <a:pos x="987" y="302"/>
                </a:cxn>
                <a:cxn ang="0">
                  <a:pos x="0" y="307"/>
                </a:cxn>
                <a:cxn ang="0">
                  <a:pos x="0" y="89"/>
                </a:cxn>
                <a:cxn ang="0">
                  <a:pos x="21" y="18"/>
                </a:cxn>
                <a:cxn ang="0">
                  <a:pos x="83" y="0"/>
                </a:cxn>
              </a:cxnLst>
              <a:rect l="0" t="0" r="r" b="b"/>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gradFill rotWithShape="1">
              <a:gsLst>
                <a:gs pos="0">
                  <a:srgbClr val="009999">
                    <a:gamma/>
                    <a:shade val="63529"/>
                    <a:invGamma/>
                  </a:srgbClr>
                </a:gs>
                <a:gs pos="50000">
                  <a:srgbClr val="009999"/>
                </a:gs>
                <a:gs pos="100000">
                  <a:srgbClr val="009999">
                    <a:gamma/>
                    <a:shade val="63529"/>
                    <a:invGamma/>
                  </a:srgbClr>
                </a:gs>
              </a:gsLst>
              <a:lin ang="5400000" scaled="1"/>
            </a:gradFill>
            <a:ln w="28575" cap="flat" cmpd="sng">
              <a:solidFill>
                <a:srgbClr val="FFFFFF"/>
              </a:solidFill>
              <a:prstDash val="solid"/>
              <a:round/>
              <a:headEnd/>
              <a:tailEnd/>
            </a:ln>
            <a:effectLst>
              <a:outerShdw dist="71842" dir="2700000" algn="ctr" rotWithShape="0">
                <a:srgbClr val="000000">
                  <a:alpha val="50000"/>
                </a:srgbClr>
              </a:outerShdw>
            </a:effectLst>
          </p:spPr>
          <p:txBody>
            <a:bodyPr wrap="none" anchor="ctr"/>
            <a:lstStyle/>
            <a:p>
              <a:pPr algn="ctr"/>
              <a:endParaRPr lang="zh-CN" altLang="en-US">
                <a:ea typeface="宋体" pitchFamily="2" charset="-122"/>
                <a:cs typeface="Arial" charset="0"/>
              </a:endParaRPr>
            </a:p>
          </p:txBody>
        </p:sp>
      </p:grpSp>
      <p:sp>
        <p:nvSpPr>
          <p:cNvPr id="27" name="AutoShape 7">
            <a:extLst>
              <a:ext uri="{FF2B5EF4-FFF2-40B4-BE49-F238E27FC236}">
                <a16:creationId xmlns:a16="http://schemas.microsoft.com/office/drawing/2014/main" id="{8B06A73E-1242-443B-9211-A494D7D2B485}"/>
              </a:ext>
            </a:extLst>
          </p:cNvPr>
          <p:cNvSpPr>
            <a:spLocks noChangeArrowheads="1"/>
          </p:cNvSpPr>
          <p:nvPr/>
        </p:nvSpPr>
        <p:spPr bwMode="gray">
          <a:xfrm>
            <a:off x="2830386" y="5590912"/>
            <a:ext cx="5400675" cy="896322"/>
          </a:xfrm>
          <a:prstGeom prst="roundRect">
            <a:avLst>
              <a:gd name="adj" fmla="val 11505"/>
            </a:avLst>
          </a:prstGeom>
          <a:solidFill>
            <a:schemeClr val="accent1">
              <a:alpha val="50000"/>
            </a:schemeClr>
          </a:solidFill>
          <a:ln>
            <a:noFill/>
          </a:ln>
          <a:extLst>
            <a:ext uri="{91240B29-F687-4F45-9708-019B960494DF}">
              <a14:hiddenLine xmlns:a14="http://schemas.microsoft.com/office/drawing/2010/main" w="6350" algn="ctr">
                <a:solidFill>
                  <a:srgbClr val="000000"/>
                </a:solidFill>
                <a:prstDash val="sysDot"/>
                <a:round/>
                <a:headEnd/>
                <a:tailEnd/>
              </a14:hiddenLine>
            </a:ext>
          </a:extLst>
        </p:spPr>
        <p:txBody>
          <a:bodyPr wrap="none" anchor="ctr"/>
          <a:lstStyle/>
          <a:p>
            <a:pPr algn="ctr"/>
            <a:endParaRPr lang="zh-CN" altLang="en-US">
              <a:ea typeface="宋体" pitchFamily="2" charset="-122"/>
              <a:cs typeface="Arial" charset="0"/>
            </a:endParaRPr>
          </a:p>
        </p:txBody>
      </p:sp>
      <p:grpSp>
        <p:nvGrpSpPr>
          <p:cNvPr id="28" name="Group 8">
            <a:extLst>
              <a:ext uri="{FF2B5EF4-FFF2-40B4-BE49-F238E27FC236}">
                <a16:creationId xmlns:a16="http://schemas.microsoft.com/office/drawing/2014/main" id="{D758B7E1-6ACE-413A-87A4-F657289B0592}"/>
              </a:ext>
            </a:extLst>
          </p:cNvPr>
          <p:cNvGrpSpPr>
            <a:grpSpLocks/>
          </p:cNvGrpSpPr>
          <p:nvPr/>
        </p:nvGrpSpPr>
        <p:grpSpPr bwMode="auto">
          <a:xfrm>
            <a:off x="752348" y="5649912"/>
            <a:ext cx="2613025" cy="687388"/>
            <a:chOff x="370" y="2169"/>
            <a:chExt cx="1790" cy="433"/>
          </a:xfrm>
        </p:grpSpPr>
        <p:sp>
          <p:nvSpPr>
            <p:cNvPr id="29" name="AutoShape 9">
              <a:extLst>
                <a:ext uri="{FF2B5EF4-FFF2-40B4-BE49-F238E27FC236}">
                  <a16:creationId xmlns:a16="http://schemas.microsoft.com/office/drawing/2014/main" id="{97BCFAB2-ABCF-4D8C-8AD8-E004217C806A}"/>
                </a:ext>
              </a:extLst>
            </p:cNvPr>
            <p:cNvSpPr>
              <a:spLocks noChangeArrowheads="1"/>
            </p:cNvSpPr>
            <p:nvPr/>
          </p:nvSpPr>
          <p:spPr bwMode="gray">
            <a:xfrm>
              <a:off x="1917" y="2249"/>
              <a:ext cx="243" cy="240"/>
            </a:xfrm>
            <a:prstGeom prst="rightArrow">
              <a:avLst>
                <a:gd name="adj1" fmla="val 50000"/>
                <a:gd name="adj2" fmla="val 59422"/>
              </a:avLst>
            </a:prstGeom>
            <a:solidFill>
              <a:srgbClr val="F8F8F8"/>
            </a:solidFill>
            <a:ln w="9525">
              <a:noFill/>
              <a:miter lim="800000"/>
              <a:headEnd/>
              <a:tailEnd/>
            </a:ln>
            <a:effectLst>
              <a:outerShdw dist="71842" dir="2700000" algn="ctr" rotWithShape="0">
                <a:srgbClr val="010101">
                  <a:alpha val="50000"/>
                </a:srgbClr>
              </a:outerShdw>
            </a:effectLst>
          </p:spPr>
          <p:txBody>
            <a:bodyPr wrap="none" anchor="ctr"/>
            <a:lstStyle/>
            <a:p>
              <a:pPr algn="ctr"/>
              <a:endParaRPr lang="zh-CN" altLang="en-US">
                <a:ea typeface="宋体" pitchFamily="2" charset="-122"/>
                <a:cs typeface="Arial" charset="0"/>
              </a:endParaRPr>
            </a:p>
          </p:txBody>
        </p:sp>
        <p:sp>
          <p:nvSpPr>
            <p:cNvPr id="30" name="Freeform 10">
              <a:extLst>
                <a:ext uri="{FF2B5EF4-FFF2-40B4-BE49-F238E27FC236}">
                  <a16:creationId xmlns:a16="http://schemas.microsoft.com/office/drawing/2014/main" id="{720DF827-11B6-4E94-8EEB-FC254970AD13}"/>
                </a:ext>
              </a:extLst>
            </p:cNvPr>
            <p:cNvSpPr>
              <a:spLocks/>
            </p:cNvSpPr>
            <p:nvPr/>
          </p:nvSpPr>
          <p:spPr bwMode="gray">
            <a:xfrm>
              <a:off x="370" y="2169"/>
              <a:ext cx="1549" cy="433"/>
            </a:xfrm>
            <a:custGeom>
              <a:avLst/>
              <a:gdLst>
                <a:gd name="T0" fmla="*/ 83 w 1071"/>
                <a:gd name="T1" fmla="*/ 0 h 307"/>
                <a:gd name="T2" fmla="*/ 1069 w 1071"/>
                <a:gd name="T3" fmla="*/ 0 h 307"/>
                <a:gd name="T4" fmla="*/ 1069 w 1071"/>
                <a:gd name="T5" fmla="*/ 198 h 307"/>
                <a:gd name="T6" fmla="*/ 1055 w 1071"/>
                <a:gd name="T7" fmla="*/ 270 h 307"/>
                <a:gd name="T8" fmla="*/ 987 w 1071"/>
                <a:gd name="T9" fmla="*/ 302 h 307"/>
                <a:gd name="T10" fmla="*/ 0 w 1071"/>
                <a:gd name="T11" fmla="*/ 307 h 307"/>
                <a:gd name="T12" fmla="*/ 0 w 1071"/>
                <a:gd name="T13" fmla="*/ 89 h 307"/>
                <a:gd name="T14" fmla="*/ 21 w 1071"/>
                <a:gd name="T15" fmla="*/ 18 h 307"/>
                <a:gd name="T16" fmla="*/ 83 w 1071"/>
                <a:gd name="T17" fmla="*/ 0 h 30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71"/>
                <a:gd name="T28" fmla="*/ 0 h 307"/>
                <a:gd name="T29" fmla="*/ 1071 w 1071"/>
                <a:gd name="T30" fmla="*/ 307 h 30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71" h="307">
                  <a:moveTo>
                    <a:pt x="83" y="0"/>
                  </a:moveTo>
                  <a:lnTo>
                    <a:pt x="1069" y="0"/>
                  </a:lnTo>
                  <a:cubicBezTo>
                    <a:pt x="1069" y="0"/>
                    <a:pt x="1069" y="99"/>
                    <a:pt x="1069" y="198"/>
                  </a:cubicBezTo>
                  <a:cubicBezTo>
                    <a:pt x="1069" y="198"/>
                    <a:pt x="1071" y="248"/>
                    <a:pt x="1055" y="270"/>
                  </a:cubicBezTo>
                  <a:cubicBezTo>
                    <a:pt x="1043" y="288"/>
                    <a:pt x="1019" y="302"/>
                    <a:pt x="987" y="302"/>
                  </a:cubicBezTo>
                  <a:cubicBezTo>
                    <a:pt x="488" y="303"/>
                    <a:pt x="0" y="307"/>
                    <a:pt x="0" y="307"/>
                  </a:cubicBezTo>
                  <a:lnTo>
                    <a:pt x="0" y="89"/>
                  </a:lnTo>
                  <a:cubicBezTo>
                    <a:pt x="3" y="41"/>
                    <a:pt x="7" y="33"/>
                    <a:pt x="21" y="18"/>
                  </a:cubicBezTo>
                  <a:cubicBezTo>
                    <a:pt x="35" y="3"/>
                    <a:pt x="66" y="1"/>
                    <a:pt x="83" y="0"/>
                  </a:cubicBezTo>
                  <a:close/>
                </a:path>
              </a:pathLst>
            </a:cu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28575">
              <a:solidFill>
                <a:srgbClr val="FFFFFF"/>
              </a:solidFill>
              <a:round/>
              <a:headEnd/>
              <a:tailEnd/>
            </a:ln>
            <a:effectLst>
              <a:outerShdw dist="71842" dir="2700000" algn="ctr" rotWithShape="0">
                <a:srgbClr val="000000">
                  <a:alpha val="50000"/>
                </a:srgbClr>
              </a:outerShdw>
            </a:effectLst>
          </p:spPr>
          <p:txBody>
            <a:bodyPr wrap="none" anchor="ctr"/>
            <a:lstStyle/>
            <a:p>
              <a:pPr algn="ctr"/>
              <a:endParaRPr lang="zh-CN" altLang="en-US">
                <a:ea typeface="宋体" pitchFamily="2" charset="-122"/>
                <a:cs typeface="Arial" charset="0"/>
              </a:endParaRPr>
            </a:p>
          </p:txBody>
        </p:sp>
      </p:grpSp>
      <p:sp>
        <p:nvSpPr>
          <p:cNvPr id="31" name="Rectangle 29">
            <a:extLst>
              <a:ext uri="{FF2B5EF4-FFF2-40B4-BE49-F238E27FC236}">
                <a16:creationId xmlns:a16="http://schemas.microsoft.com/office/drawing/2014/main" id="{1DBAF16D-3701-4DDD-B924-97522A531327}"/>
              </a:ext>
            </a:extLst>
          </p:cNvPr>
          <p:cNvSpPr>
            <a:spLocks noChangeArrowheads="1"/>
          </p:cNvSpPr>
          <p:nvPr/>
        </p:nvSpPr>
        <p:spPr bwMode="gray">
          <a:xfrm>
            <a:off x="1009523" y="4729162"/>
            <a:ext cx="1836738" cy="461665"/>
          </a:xfrm>
          <a:prstGeom prst="rect">
            <a:avLst/>
          </a:prstGeom>
          <a:noFill/>
          <a:ln w="9525" algn="ctr">
            <a:noFill/>
            <a:miter lim="800000"/>
            <a:headEnd/>
            <a:tailEnd/>
          </a:ln>
          <a:effectLst/>
        </p:spPr>
        <p:txBody>
          <a:bodyPr>
            <a:spAutoFit/>
          </a:bodyPr>
          <a:lstStyle/>
          <a:p>
            <a:pPr algn="ctr" eaLnBrk="0" hangingPunct="0">
              <a:defRPr/>
            </a:pPr>
            <a:r>
              <a:rPr lang="zh-CN" altLang="en-US" sz="2400" dirty="0">
                <a:solidFill>
                  <a:srgbClr val="FEFEFE"/>
                </a:solidFill>
                <a:effectLst>
                  <a:outerShdw blurRad="38100" dist="38100" dir="2700000" algn="tl">
                    <a:srgbClr val="000000"/>
                  </a:outerShdw>
                </a:effectLst>
              </a:rPr>
              <a:t>前提假设</a:t>
            </a:r>
            <a:endParaRPr lang="en-US" sz="2400" dirty="0">
              <a:solidFill>
                <a:srgbClr val="FEFEFE"/>
              </a:solidFill>
              <a:effectLst>
                <a:outerShdw blurRad="38100" dist="38100" dir="2700000" algn="tl">
                  <a:srgbClr val="000000"/>
                </a:outerShdw>
              </a:effectLst>
            </a:endParaRPr>
          </a:p>
        </p:txBody>
      </p:sp>
      <p:sp>
        <p:nvSpPr>
          <p:cNvPr id="32" name="Rectangle 30">
            <a:extLst>
              <a:ext uri="{FF2B5EF4-FFF2-40B4-BE49-F238E27FC236}">
                <a16:creationId xmlns:a16="http://schemas.microsoft.com/office/drawing/2014/main" id="{BC238504-B784-4696-B3F8-26640D0FDA54}"/>
              </a:ext>
            </a:extLst>
          </p:cNvPr>
          <p:cNvSpPr>
            <a:spLocks noChangeArrowheads="1"/>
          </p:cNvSpPr>
          <p:nvPr/>
        </p:nvSpPr>
        <p:spPr bwMode="gray">
          <a:xfrm>
            <a:off x="1009523" y="5775325"/>
            <a:ext cx="1836738" cy="461665"/>
          </a:xfrm>
          <a:prstGeom prst="rect">
            <a:avLst/>
          </a:prstGeom>
          <a:noFill/>
          <a:ln w="9525" algn="ctr">
            <a:noFill/>
            <a:miter lim="800000"/>
            <a:headEnd/>
            <a:tailEnd/>
          </a:ln>
          <a:effectLst/>
        </p:spPr>
        <p:txBody>
          <a:bodyPr>
            <a:spAutoFit/>
          </a:bodyPr>
          <a:lstStyle/>
          <a:p>
            <a:pPr algn="ctr" eaLnBrk="0" hangingPunct="0">
              <a:defRPr/>
            </a:pPr>
            <a:r>
              <a:rPr lang="zh-CN" altLang="zh-CN" sz="2400" dirty="0">
                <a:solidFill>
                  <a:srgbClr val="FEFEFE"/>
                </a:solidFill>
                <a:effectLst>
                  <a:outerShdw blurRad="38100" dist="38100" dir="2700000" algn="tl">
                    <a:srgbClr val="000000"/>
                  </a:outerShdw>
                </a:effectLst>
              </a:rPr>
              <a:t>统计学</a:t>
            </a:r>
            <a:r>
              <a:rPr lang="zh-CN" altLang="en-US" sz="2400" dirty="0">
                <a:solidFill>
                  <a:srgbClr val="FEFEFE"/>
                </a:solidFill>
                <a:effectLst>
                  <a:outerShdw blurRad="38100" dist="38100" dir="2700000" algn="tl">
                    <a:srgbClr val="000000"/>
                  </a:outerShdw>
                </a:effectLst>
              </a:rPr>
              <a:t>优势</a:t>
            </a:r>
            <a:endParaRPr lang="en-US" sz="2400" dirty="0">
              <a:solidFill>
                <a:srgbClr val="FEFEFE"/>
              </a:solidFill>
              <a:effectLst>
                <a:outerShdw blurRad="38100" dist="38100" dir="2700000" algn="tl">
                  <a:srgbClr val="000000"/>
                </a:outerShdw>
              </a:effectLst>
            </a:endParaRPr>
          </a:p>
        </p:txBody>
      </p:sp>
      <p:sp>
        <p:nvSpPr>
          <p:cNvPr id="33" name="Text Box 34">
            <a:extLst>
              <a:ext uri="{FF2B5EF4-FFF2-40B4-BE49-F238E27FC236}">
                <a16:creationId xmlns:a16="http://schemas.microsoft.com/office/drawing/2014/main" id="{57CDE70F-00EB-4FDC-9176-8A10C9AB1CFC}"/>
              </a:ext>
            </a:extLst>
          </p:cNvPr>
          <p:cNvSpPr txBox="1">
            <a:spLocks noChangeArrowheads="1"/>
          </p:cNvSpPr>
          <p:nvPr/>
        </p:nvSpPr>
        <p:spPr bwMode="auto">
          <a:xfrm>
            <a:off x="3406648" y="4528412"/>
            <a:ext cx="46085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r>
              <a:rPr lang="zh-CN" altLang="en-US" sz="2400" b="1" dirty="0">
                <a:solidFill>
                  <a:srgbClr val="000000"/>
                </a:solidFill>
                <a:ea typeface="宋体" pitchFamily="2" charset="-122"/>
                <a:cs typeface="Arial" charset="0"/>
              </a:rPr>
              <a:t>同一个空间点在不同的观测视角下具有相同的像素值</a:t>
            </a:r>
            <a:endParaRPr lang="en-US" altLang="zh-CN" sz="2400" b="1" dirty="0">
              <a:solidFill>
                <a:srgbClr val="000000"/>
              </a:solidFill>
              <a:ea typeface="宋体" pitchFamily="2" charset="-122"/>
              <a:cs typeface="Arial" charset="0"/>
            </a:endParaRPr>
          </a:p>
        </p:txBody>
      </p:sp>
      <p:sp>
        <p:nvSpPr>
          <p:cNvPr id="34" name="Text Box 35">
            <a:extLst>
              <a:ext uri="{FF2B5EF4-FFF2-40B4-BE49-F238E27FC236}">
                <a16:creationId xmlns:a16="http://schemas.microsoft.com/office/drawing/2014/main" id="{8394DCE4-DA3D-419A-A0E6-7E12E9D7B013}"/>
              </a:ext>
            </a:extLst>
          </p:cNvPr>
          <p:cNvSpPr txBox="1">
            <a:spLocks noChangeArrowheads="1"/>
          </p:cNvSpPr>
          <p:nvPr/>
        </p:nvSpPr>
        <p:spPr bwMode="auto">
          <a:xfrm>
            <a:off x="3406648" y="5653087"/>
            <a:ext cx="4800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0" hangingPunct="0"/>
            <a:r>
              <a:rPr lang="zh-CN" altLang="en-US" sz="2400" b="1" dirty="0">
                <a:solidFill>
                  <a:srgbClr val="000000"/>
                </a:solidFill>
                <a:ea typeface="宋体" pitchFamily="2" charset="-122"/>
                <a:cs typeface="Arial" charset="0"/>
              </a:rPr>
              <a:t>近似满足</a:t>
            </a:r>
            <a:r>
              <a:rPr lang="zh-CN" altLang="zh-CN" sz="2400" b="1" dirty="0">
                <a:solidFill>
                  <a:srgbClr val="000000"/>
                </a:solidFill>
                <a:ea typeface="宋体" pitchFamily="2" charset="-122"/>
                <a:cs typeface="Arial" charset="0"/>
              </a:rPr>
              <a:t>理想漫反射</a:t>
            </a:r>
            <a:r>
              <a:rPr lang="zh-CN" altLang="en-US" sz="2400" b="1" dirty="0">
                <a:solidFill>
                  <a:srgbClr val="000000"/>
                </a:solidFill>
                <a:ea typeface="宋体" pitchFamily="2" charset="-122"/>
                <a:cs typeface="Arial" charset="0"/>
              </a:rPr>
              <a:t>的点＞＞特征点数量</a:t>
            </a:r>
          </a:p>
        </p:txBody>
      </p:sp>
      <p:sp>
        <p:nvSpPr>
          <p:cNvPr id="7169" name="箭头: 下 7168">
            <a:extLst>
              <a:ext uri="{FF2B5EF4-FFF2-40B4-BE49-F238E27FC236}">
                <a16:creationId xmlns:a16="http://schemas.microsoft.com/office/drawing/2014/main" id="{2670D2B8-ED39-4B45-AE69-04C50BF50355}"/>
              </a:ext>
            </a:extLst>
          </p:cNvPr>
          <p:cNvSpPr/>
          <p:nvPr/>
        </p:nvSpPr>
        <p:spPr bwMode="auto">
          <a:xfrm rot="3196816">
            <a:off x="5642091" y="1645920"/>
            <a:ext cx="270851" cy="1236663"/>
          </a:xfrm>
          <a:prstGeom prst="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
        <p:nvSpPr>
          <p:cNvPr id="38" name="箭头: 下 37">
            <a:extLst>
              <a:ext uri="{FF2B5EF4-FFF2-40B4-BE49-F238E27FC236}">
                <a16:creationId xmlns:a16="http://schemas.microsoft.com/office/drawing/2014/main" id="{D262EA82-5387-4B10-813F-2C93150E9167}"/>
              </a:ext>
            </a:extLst>
          </p:cNvPr>
          <p:cNvSpPr/>
          <p:nvPr/>
        </p:nvSpPr>
        <p:spPr bwMode="auto">
          <a:xfrm rot="13974865">
            <a:off x="5723566" y="1578119"/>
            <a:ext cx="270851" cy="1236663"/>
          </a:xfrm>
          <a:prstGeom prst="downArrow">
            <a:avLst/>
          </a:pr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3269341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0" nodeType="clickEffect">
                                  <p:stCondLst>
                                    <p:cond delay="0"/>
                                  </p:stCondLst>
                                  <p:childTnLst>
                                    <p:animEffect transition="out" filter="strips(downLeft)">
                                      <p:cBhvr>
                                        <p:cTn id="6" dur="500"/>
                                        <p:tgtEl>
                                          <p:spTgt spid="7169"/>
                                        </p:tgtEl>
                                      </p:cBhvr>
                                    </p:animEffect>
                                    <p:set>
                                      <p:cBhvr>
                                        <p:cTn id="7" dur="1" fill="hold">
                                          <p:stCondLst>
                                            <p:cond delay="499"/>
                                          </p:stCondLst>
                                        </p:cTn>
                                        <p:tgtEl>
                                          <p:spTgt spid="7169"/>
                                        </p:tgtEl>
                                        <p:attrNameLst>
                                          <p:attrName>style.visibility</p:attrName>
                                        </p:attrNameLst>
                                      </p:cBhvr>
                                      <p:to>
                                        <p:strVal val="hidden"/>
                                      </p:to>
                                    </p:set>
                                  </p:childTnLst>
                                </p:cTn>
                              </p:par>
                            </p:childTnLst>
                          </p:cTn>
                        </p:par>
                        <p:par>
                          <p:cTn id="8" fill="hold">
                            <p:stCondLst>
                              <p:cond delay="500"/>
                            </p:stCondLst>
                            <p:childTnLst>
                              <p:par>
                                <p:cTn id="9" presetID="18" presetClass="entr" presetSubtype="12" fill="hold" grpId="1"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strips(downLeft)">
                                      <p:cBhvr>
                                        <p:cTn id="1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 grpId="0" animBg="1"/>
      <p:bldP spid="3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35</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直接法视觉里程计</a:t>
            </a:r>
          </a:p>
        </p:txBody>
      </p:sp>
      <p:sp>
        <p:nvSpPr>
          <p:cNvPr id="4" name="矩形 3">
            <a:extLst>
              <a:ext uri="{FF2B5EF4-FFF2-40B4-BE49-F238E27FC236}">
                <a16:creationId xmlns:a16="http://schemas.microsoft.com/office/drawing/2014/main" id="{977FA41A-FF61-421B-8BF7-0296AE2C287A}"/>
              </a:ext>
            </a:extLst>
          </p:cNvPr>
          <p:cNvSpPr/>
          <p:nvPr/>
        </p:nvSpPr>
        <p:spPr>
          <a:xfrm>
            <a:off x="804151" y="1424166"/>
            <a:ext cx="6244831" cy="461665"/>
          </a:xfrm>
          <a:prstGeom prst="rect">
            <a:avLst/>
          </a:prstGeom>
        </p:spPr>
        <p:txBody>
          <a:bodyPr wrap="square">
            <a:spAutoFit/>
          </a:bodyPr>
          <a:lstStyle/>
          <a:p>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考虑相机在两个不同的位姿观测到了空间点</a:t>
            </a:r>
            <a:r>
              <a:rPr lang="en-US" altLang="zh-CN" sz="2400" b="1" dirty="0">
                <a:latin typeface="Times New Roman" panose="02020603050405020304" pitchFamily="18" charset="0"/>
                <a:ea typeface="宋体" panose="02010600030101010101" pitchFamily="2" charset="-122"/>
              </a:rPr>
              <a:t>P</a:t>
            </a:r>
            <a:endParaRPr lang="zh-CN" altLang="en-US" sz="2400" b="1" dirty="0"/>
          </a:p>
        </p:txBody>
      </p:sp>
      <p:graphicFrame>
        <p:nvGraphicFramePr>
          <p:cNvPr id="9" name="对象 8">
            <a:extLst>
              <a:ext uri="{FF2B5EF4-FFF2-40B4-BE49-F238E27FC236}">
                <a16:creationId xmlns:a16="http://schemas.microsoft.com/office/drawing/2014/main" id="{A10EA0E7-9E31-4B38-AC1B-EC96952AAF06}"/>
              </a:ext>
            </a:extLst>
          </p:cNvPr>
          <p:cNvGraphicFramePr>
            <a:graphicFrameLocks noChangeAspect="1"/>
          </p:cNvGraphicFramePr>
          <p:nvPr>
            <p:extLst>
              <p:ext uri="{D42A27DB-BD31-4B8C-83A1-F6EECF244321}">
                <p14:modId xmlns:p14="http://schemas.microsoft.com/office/powerpoint/2010/main" val="4285133882"/>
              </p:ext>
            </p:extLst>
          </p:nvPr>
        </p:nvGraphicFramePr>
        <p:xfrm>
          <a:off x="2849526" y="1969657"/>
          <a:ext cx="4095991" cy="2751666"/>
        </p:xfrm>
        <a:graphic>
          <a:graphicData uri="http://schemas.openxmlformats.org/presentationml/2006/ole">
            <mc:AlternateContent xmlns:mc="http://schemas.openxmlformats.org/markup-compatibility/2006">
              <mc:Choice xmlns:v="urn:schemas-microsoft-com:vml" Requires="v">
                <p:oleObj spid="_x0000_s47396" name="Equation" r:id="rId4" imgW="1866600" imgH="1257120" progId="Equation.DSMT4">
                  <p:embed/>
                </p:oleObj>
              </mc:Choice>
              <mc:Fallback>
                <p:oleObj name="Equation" r:id="rId4" imgW="1866600" imgH="1257120" progId="Equation.DSMT4">
                  <p:embed/>
                  <p:pic>
                    <p:nvPicPr>
                      <p:cNvPr id="0" name="Object 1"/>
                      <p:cNvPicPr>
                        <a:picLocks noChangeAspect="1" noChangeArrowheads="1"/>
                      </p:cNvPicPr>
                      <p:nvPr/>
                    </p:nvPicPr>
                    <p:blipFill>
                      <a:blip r:embed="rId5"/>
                      <a:srcRect/>
                      <a:stretch>
                        <a:fillRect/>
                      </a:stretch>
                    </p:blipFill>
                    <p:spPr bwMode="auto">
                      <a:xfrm>
                        <a:off x="2849526" y="1969657"/>
                        <a:ext cx="4095991" cy="2751666"/>
                      </a:xfrm>
                      <a:prstGeom prst="rect">
                        <a:avLst/>
                      </a:prstGeom>
                      <a:noFill/>
                    </p:spPr>
                  </p:pic>
                </p:oleObj>
              </mc:Fallback>
            </mc:AlternateContent>
          </a:graphicData>
        </a:graphic>
      </p:graphicFrame>
      <p:sp>
        <p:nvSpPr>
          <p:cNvPr id="11" name="矩形 10">
            <a:extLst>
              <a:ext uri="{FF2B5EF4-FFF2-40B4-BE49-F238E27FC236}">
                <a16:creationId xmlns:a16="http://schemas.microsoft.com/office/drawing/2014/main" id="{AA7E32D8-0DBC-45E1-8D0F-70F21B5FFC00}"/>
              </a:ext>
            </a:extLst>
          </p:cNvPr>
          <p:cNvSpPr/>
          <p:nvPr/>
        </p:nvSpPr>
        <p:spPr>
          <a:xfrm>
            <a:off x="804151" y="4864011"/>
            <a:ext cx="6998922" cy="830997"/>
          </a:xfrm>
          <a:prstGeom prst="rect">
            <a:avLst/>
          </a:prstGeom>
        </p:spPr>
        <p:txBody>
          <a:bodyPr wrap="square">
            <a:spAutoFit/>
          </a:bodyPr>
          <a:lstStyle/>
          <a:p>
            <a:r>
              <a:rPr lang="zh-CN" altLang="en-US" sz="2400" b="1" dirty="0"/>
              <a:t>像素不变假设：</a:t>
            </a:r>
            <a:r>
              <a:rPr lang="en-US" altLang="zh-CN" sz="2400" b="1" baseline="30000" dirty="0"/>
              <a:t>1</a:t>
            </a:r>
            <a:r>
              <a:rPr lang="en-US" altLang="zh-CN" sz="2400" b="1" dirty="0"/>
              <a:t>p</a:t>
            </a:r>
            <a:r>
              <a:rPr lang="zh-CN" altLang="zh-CN" sz="2400" b="1" dirty="0"/>
              <a:t>点和</a:t>
            </a:r>
            <a:r>
              <a:rPr lang="en-US" altLang="zh-CN" sz="2400" b="1" baseline="30000" dirty="0"/>
              <a:t>2</a:t>
            </a:r>
            <a:r>
              <a:rPr lang="en-US" altLang="zh-CN" sz="2400" b="1" dirty="0"/>
              <a:t>p</a:t>
            </a:r>
            <a:r>
              <a:rPr lang="zh-CN" altLang="zh-CN" sz="2400" b="1" dirty="0"/>
              <a:t>点的像素值相等</a:t>
            </a:r>
            <a:r>
              <a:rPr lang="zh-CN" altLang="en-US" sz="2400" b="1" dirty="0"/>
              <a:t>，</a:t>
            </a:r>
            <a:r>
              <a:rPr lang="zh-CN" altLang="zh-CN" sz="2400" b="1" dirty="0"/>
              <a:t>真实情况可能会存在一定的误差，称为光度误差</a:t>
            </a:r>
            <a:r>
              <a:rPr lang="zh-CN" altLang="en-US" sz="2400" b="1" dirty="0"/>
              <a:t>：</a:t>
            </a:r>
          </a:p>
        </p:txBody>
      </p:sp>
      <p:graphicFrame>
        <p:nvGraphicFramePr>
          <p:cNvPr id="12" name="对象 11">
            <a:extLst>
              <a:ext uri="{FF2B5EF4-FFF2-40B4-BE49-F238E27FC236}">
                <a16:creationId xmlns:a16="http://schemas.microsoft.com/office/drawing/2014/main" id="{FDCC6C7B-1746-4484-BC61-75B78F6929EA}"/>
              </a:ext>
            </a:extLst>
          </p:cNvPr>
          <p:cNvGraphicFramePr>
            <a:graphicFrameLocks noChangeAspect="1"/>
          </p:cNvGraphicFramePr>
          <p:nvPr>
            <p:extLst>
              <p:ext uri="{D42A27DB-BD31-4B8C-83A1-F6EECF244321}">
                <p14:modId xmlns:p14="http://schemas.microsoft.com/office/powerpoint/2010/main" val="2075880206"/>
              </p:ext>
            </p:extLst>
          </p:nvPr>
        </p:nvGraphicFramePr>
        <p:xfrm>
          <a:off x="2838612" y="5673795"/>
          <a:ext cx="2930000" cy="672019"/>
        </p:xfrm>
        <a:graphic>
          <a:graphicData uri="http://schemas.openxmlformats.org/presentationml/2006/ole">
            <mc:AlternateContent xmlns:mc="http://schemas.openxmlformats.org/markup-compatibility/2006">
              <mc:Choice xmlns:v="urn:schemas-microsoft-com:vml" Requires="v">
                <p:oleObj spid="_x0000_s47397" name="Equation" r:id="rId6" imgW="1028254" imgH="241195" progId="Equation.DSMT4">
                  <p:embed/>
                </p:oleObj>
              </mc:Choice>
              <mc:Fallback>
                <p:oleObj name="Equation" r:id="rId6" imgW="1028254" imgH="241195"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8612" y="5673795"/>
                        <a:ext cx="2930000" cy="672019"/>
                      </a:xfrm>
                      <a:prstGeom prst="rect">
                        <a:avLst/>
                      </a:prstGeom>
                      <a:noFill/>
                    </p:spPr>
                  </p:pic>
                </p:oleObj>
              </mc:Fallback>
            </mc:AlternateContent>
          </a:graphicData>
        </a:graphic>
      </p:graphicFrame>
      <p:sp>
        <p:nvSpPr>
          <p:cNvPr id="3" name="矩形 2">
            <a:extLst>
              <a:ext uri="{FF2B5EF4-FFF2-40B4-BE49-F238E27FC236}">
                <a16:creationId xmlns:a16="http://schemas.microsoft.com/office/drawing/2014/main" id="{3063D49E-28A1-438C-A855-6619570553E9}"/>
              </a:ext>
            </a:extLst>
          </p:cNvPr>
          <p:cNvSpPr/>
          <p:nvPr/>
        </p:nvSpPr>
        <p:spPr>
          <a:xfrm>
            <a:off x="1789620" y="2527844"/>
            <a:ext cx="1059906" cy="461665"/>
          </a:xfrm>
          <a:prstGeom prst="rect">
            <a:avLst/>
          </a:prstGeom>
        </p:spPr>
        <p:txBody>
          <a:bodyPr wrap="none">
            <a:spAutoFit/>
          </a:bodyPr>
          <a:lstStyle/>
          <a:p>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位姿</a:t>
            </a:r>
            <a:r>
              <a:rPr lang="en-US" altLang="zh-CN" sz="2400" b="1" dirty="0">
                <a:latin typeface="Times New Roman" panose="02020603050405020304" pitchFamily="18" charset="0"/>
                <a:ea typeface="宋体" panose="02010600030101010101" pitchFamily="2" charset="-122"/>
              </a:rPr>
              <a:t>1:</a:t>
            </a:r>
            <a:endParaRPr lang="zh-CN" altLang="en-US" sz="2400" b="1" dirty="0"/>
          </a:p>
        </p:txBody>
      </p:sp>
      <p:sp>
        <p:nvSpPr>
          <p:cNvPr id="10" name="矩形 9">
            <a:extLst>
              <a:ext uri="{FF2B5EF4-FFF2-40B4-BE49-F238E27FC236}">
                <a16:creationId xmlns:a16="http://schemas.microsoft.com/office/drawing/2014/main" id="{93AFDBFA-7E73-4E08-9197-4D483CFF623C}"/>
              </a:ext>
            </a:extLst>
          </p:cNvPr>
          <p:cNvSpPr/>
          <p:nvPr/>
        </p:nvSpPr>
        <p:spPr>
          <a:xfrm>
            <a:off x="1789620" y="3800616"/>
            <a:ext cx="1059906" cy="461665"/>
          </a:xfrm>
          <a:prstGeom prst="rect">
            <a:avLst/>
          </a:prstGeom>
        </p:spPr>
        <p:txBody>
          <a:bodyPr wrap="none">
            <a:spAutoFit/>
          </a:bodyPr>
          <a:lstStyle/>
          <a:p>
            <a:r>
              <a:rPr lang="zh-CN" altLang="zh-CN" sz="2400" b="1" dirty="0">
                <a:latin typeface="Times New Roman" panose="02020603050405020304" pitchFamily="18" charset="0"/>
                <a:ea typeface="宋体" panose="02010600030101010101" pitchFamily="2" charset="-122"/>
                <a:cs typeface="Times New Roman" panose="02020603050405020304" pitchFamily="18" charset="0"/>
              </a:rPr>
              <a:t>位姿</a:t>
            </a:r>
            <a:r>
              <a:rPr lang="en-US" altLang="zh-CN" sz="2400" b="1" dirty="0">
                <a:latin typeface="Times New Roman" panose="02020603050405020304" pitchFamily="18" charset="0"/>
                <a:ea typeface="宋体" panose="02010600030101010101" pitchFamily="2" charset="-122"/>
              </a:rPr>
              <a:t>2:</a:t>
            </a:r>
            <a:endParaRPr lang="zh-CN" altLang="en-US" sz="2400" b="1" dirty="0"/>
          </a:p>
        </p:txBody>
      </p:sp>
    </p:spTree>
    <p:extLst>
      <p:ext uri="{BB962C8B-B14F-4D97-AF65-F5344CB8AC3E}">
        <p14:creationId xmlns:p14="http://schemas.microsoft.com/office/powerpoint/2010/main" val="25632466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36</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直接法视觉里程计</a:t>
            </a:r>
          </a:p>
        </p:txBody>
      </p:sp>
      <p:graphicFrame>
        <p:nvGraphicFramePr>
          <p:cNvPr id="6" name="对象 5">
            <a:extLst>
              <a:ext uri="{FF2B5EF4-FFF2-40B4-BE49-F238E27FC236}">
                <a16:creationId xmlns:a16="http://schemas.microsoft.com/office/drawing/2014/main" id="{A0DC4689-4F5E-49C5-8C30-8DE0ACE87CC2}"/>
              </a:ext>
            </a:extLst>
          </p:cNvPr>
          <p:cNvGraphicFramePr>
            <a:graphicFrameLocks noChangeAspect="1"/>
          </p:cNvGraphicFramePr>
          <p:nvPr>
            <p:extLst>
              <p:ext uri="{D42A27DB-BD31-4B8C-83A1-F6EECF244321}">
                <p14:modId xmlns:p14="http://schemas.microsoft.com/office/powerpoint/2010/main" val="1451953209"/>
              </p:ext>
            </p:extLst>
          </p:nvPr>
        </p:nvGraphicFramePr>
        <p:xfrm>
          <a:off x="476778" y="3049374"/>
          <a:ext cx="2957186" cy="873715"/>
        </p:xfrm>
        <a:graphic>
          <a:graphicData uri="http://schemas.openxmlformats.org/presentationml/2006/ole">
            <mc:AlternateContent xmlns:mc="http://schemas.openxmlformats.org/markup-compatibility/2006">
              <mc:Choice xmlns:v="urn:schemas-microsoft-com:vml" Requires="v">
                <p:oleObj spid="_x0000_s50653" name="Equation" r:id="rId4" imgW="1257300" imgH="368300" progId="Equation.DSMT4">
                  <p:embed/>
                </p:oleObj>
              </mc:Choice>
              <mc:Fallback>
                <p:oleObj name="Equation" r:id="rId4" imgW="1257300" imgH="3683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778" y="3049374"/>
                        <a:ext cx="2957186" cy="873715"/>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0A3B09FA-201C-4D39-BB7B-40774F25C5EA}"/>
              </a:ext>
            </a:extLst>
          </p:cNvPr>
          <p:cNvGraphicFramePr>
            <a:graphicFrameLocks noChangeAspect="1"/>
          </p:cNvGraphicFramePr>
          <p:nvPr>
            <p:extLst>
              <p:ext uri="{D42A27DB-BD31-4B8C-83A1-F6EECF244321}">
                <p14:modId xmlns:p14="http://schemas.microsoft.com/office/powerpoint/2010/main" val="2641934409"/>
              </p:ext>
            </p:extLst>
          </p:nvPr>
        </p:nvGraphicFramePr>
        <p:xfrm>
          <a:off x="412145" y="4827657"/>
          <a:ext cx="3182988" cy="856114"/>
        </p:xfrm>
        <a:graphic>
          <a:graphicData uri="http://schemas.openxmlformats.org/presentationml/2006/ole">
            <mc:AlternateContent xmlns:mc="http://schemas.openxmlformats.org/markup-compatibility/2006">
              <mc:Choice xmlns:v="urn:schemas-microsoft-com:vml" Requires="v">
                <p:oleObj spid="_x0000_s50654" name="Equation" r:id="rId6" imgW="1384300" imgH="368300" progId="Equation.DSMT4">
                  <p:embed/>
                </p:oleObj>
              </mc:Choice>
              <mc:Fallback>
                <p:oleObj name="Equation" r:id="rId6" imgW="1384300" imgH="3683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2145" y="4827657"/>
                        <a:ext cx="3182988" cy="856114"/>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F6EE51C2-67BD-49F7-84E6-8C685FA2B097}"/>
              </a:ext>
            </a:extLst>
          </p:cNvPr>
          <p:cNvSpPr/>
          <p:nvPr/>
        </p:nvSpPr>
        <p:spPr>
          <a:xfrm>
            <a:off x="3690916" y="2706655"/>
            <a:ext cx="5148284" cy="1015663"/>
          </a:xfrm>
          <a:prstGeom prst="rect">
            <a:avLst/>
          </a:prstGeom>
        </p:spPr>
        <p:txBody>
          <a:bodyPr wrap="square">
            <a:spAutoFit/>
          </a:bodyPr>
          <a:lstStyle/>
          <a:p>
            <a:pPr indent="457200"/>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一旦给定旋转矩阵和平移向量，就可以计算出一个总光度误差。</a:t>
            </a:r>
            <a:r>
              <a:rPr lang="zh-CN" altLang="zh-CN" sz="2000" dirty="0"/>
              <a:t>直接法</a:t>
            </a:r>
            <a:r>
              <a:rPr lang="zh-CN" altLang="en-US" sz="2000" dirty="0"/>
              <a:t>是其逆问题：</a:t>
            </a:r>
            <a:r>
              <a:rPr lang="zh-CN" altLang="zh-CN" sz="2000" dirty="0"/>
              <a:t>求解使得总光度误差最小的位姿变换：</a:t>
            </a:r>
            <a:endParaRPr lang="zh-CN" altLang="en-US" sz="2000" dirty="0"/>
          </a:p>
        </p:txBody>
      </p:sp>
      <p:graphicFrame>
        <p:nvGraphicFramePr>
          <p:cNvPr id="15" name="对象 14">
            <a:extLst>
              <a:ext uri="{FF2B5EF4-FFF2-40B4-BE49-F238E27FC236}">
                <a16:creationId xmlns:a16="http://schemas.microsoft.com/office/drawing/2014/main" id="{82D56884-EF85-40B4-B185-B99BB1616017}"/>
              </a:ext>
            </a:extLst>
          </p:cNvPr>
          <p:cNvGraphicFramePr>
            <a:graphicFrameLocks noChangeAspect="1"/>
          </p:cNvGraphicFramePr>
          <p:nvPr>
            <p:extLst>
              <p:ext uri="{D42A27DB-BD31-4B8C-83A1-F6EECF244321}">
                <p14:modId xmlns:p14="http://schemas.microsoft.com/office/powerpoint/2010/main" val="2349283064"/>
              </p:ext>
            </p:extLst>
          </p:nvPr>
        </p:nvGraphicFramePr>
        <p:xfrm>
          <a:off x="3761423" y="3843337"/>
          <a:ext cx="5148284" cy="766348"/>
        </p:xfrm>
        <a:graphic>
          <a:graphicData uri="http://schemas.openxmlformats.org/presentationml/2006/ole">
            <mc:AlternateContent xmlns:mc="http://schemas.openxmlformats.org/markup-compatibility/2006">
              <mc:Choice xmlns:v="urn:schemas-microsoft-com:vml" Requires="v">
                <p:oleObj spid="_x0000_s50655" name="Equation" r:id="rId8" imgW="2501900" imgH="368300" progId="Equation.DSMT4">
                  <p:embed/>
                </p:oleObj>
              </mc:Choice>
              <mc:Fallback>
                <p:oleObj name="Equation" r:id="rId8" imgW="2501900" imgH="3683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61423" y="3843337"/>
                        <a:ext cx="5148284" cy="766348"/>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A020300F-F4BB-4531-B736-BD84D2E64745}"/>
              </a:ext>
            </a:extLst>
          </p:cNvPr>
          <p:cNvGraphicFramePr>
            <a:graphicFrameLocks noChangeAspect="1"/>
          </p:cNvGraphicFramePr>
          <p:nvPr>
            <p:extLst>
              <p:ext uri="{D42A27DB-BD31-4B8C-83A1-F6EECF244321}">
                <p14:modId xmlns:p14="http://schemas.microsoft.com/office/powerpoint/2010/main" val="289461253"/>
              </p:ext>
            </p:extLst>
          </p:nvPr>
        </p:nvGraphicFramePr>
        <p:xfrm>
          <a:off x="635273" y="1668245"/>
          <a:ext cx="2628786" cy="602934"/>
        </p:xfrm>
        <a:graphic>
          <a:graphicData uri="http://schemas.openxmlformats.org/presentationml/2006/ole">
            <mc:AlternateContent xmlns:mc="http://schemas.openxmlformats.org/markup-compatibility/2006">
              <mc:Choice xmlns:v="urn:schemas-microsoft-com:vml" Requires="v">
                <p:oleObj spid="_x0000_s50656" name="Equation" r:id="rId10" imgW="1028254" imgH="241195" progId="Equation.DSMT4">
                  <p:embed/>
                </p:oleObj>
              </mc:Choice>
              <mc:Fallback>
                <p:oleObj name="Equation" r:id="rId10" imgW="1028254" imgH="241195" progId="Equation.DSMT4">
                  <p:embed/>
                  <p:pic>
                    <p:nvPicPr>
                      <p:cNvPr id="12" name="对象 11">
                        <a:extLst>
                          <a:ext uri="{FF2B5EF4-FFF2-40B4-BE49-F238E27FC236}">
                            <a16:creationId xmlns:a16="http://schemas.microsoft.com/office/drawing/2014/main" id="{FDCC6C7B-1746-4484-BC61-75B78F6929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5273" y="1668245"/>
                        <a:ext cx="2628786" cy="602934"/>
                      </a:xfrm>
                      <a:prstGeom prst="rect">
                        <a:avLst/>
                      </a:prstGeom>
                      <a:noFill/>
                    </p:spPr>
                  </p:pic>
                </p:oleObj>
              </mc:Fallback>
            </mc:AlternateContent>
          </a:graphicData>
        </a:graphic>
      </p:graphicFrame>
      <p:sp>
        <p:nvSpPr>
          <p:cNvPr id="12" name="自选图形 3">
            <a:extLst>
              <a:ext uri="{FF2B5EF4-FFF2-40B4-BE49-F238E27FC236}">
                <a16:creationId xmlns:a16="http://schemas.microsoft.com/office/drawing/2014/main" id="{8033F877-ABC9-47F9-B0DD-876F54E640DC}"/>
              </a:ext>
            </a:extLst>
          </p:cNvPr>
          <p:cNvSpPr>
            <a:spLocks noChangeArrowheads="1"/>
          </p:cNvSpPr>
          <p:nvPr/>
        </p:nvSpPr>
        <p:spPr bwMode="gray">
          <a:xfrm flipV="1">
            <a:off x="872546" y="2068259"/>
            <a:ext cx="2262188" cy="1074171"/>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3" name="矩形 2">
            <a:extLst>
              <a:ext uri="{FF2B5EF4-FFF2-40B4-BE49-F238E27FC236}">
                <a16:creationId xmlns:a16="http://schemas.microsoft.com/office/drawing/2014/main" id="{1EFB9566-EB88-4EB6-A670-B6DF362CBECF}"/>
              </a:ext>
            </a:extLst>
          </p:cNvPr>
          <p:cNvSpPr/>
          <p:nvPr/>
        </p:nvSpPr>
        <p:spPr>
          <a:xfrm>
            <a:off x="1481777" y="2475644"/>
            <a:ext cx="1043725" cy="400110"/>
          </a:xfrm>
          <a:prstGeom prst="rect">
            <a:avLst/>
          </a:prstGeom>
        </p:spPr>
        <p:txBody>
          <a:bodyPr wrap="square">
            <a:spAutoFit/>
          </a:bodyPr>
          <a:lstStyle/>
          <a:p>
            <a:r>
              <a:rPr lang="zh-CN" altLang="en-US" sz="2000" b="1" dirty="0"/>
              <a:t>多个点</a:t>
            </a:r>
          </a:p>
        </p:txBody>
      </p:sp>
      <p:sp>
        <p:nvSpPr>
          <p:cNvPr id="14" name="自选图形 3">
            <a:extLst>
              <a:ext uri="{FF2B5EF4-FFF2-40B4-BE49-F238E27FC236}">
                <a16:creationId xmlns:a16="http://schemas.microsoft.com/office/drawing/2014/main" id="{DD57AAC8-EE59-4708-81B2-BDCC3FDAF4B0}"/>
              </a:ext>
            </a:extLst>
          </p:cNvPr>
          <p:cNvSpPr>
            <a:spLocks noChangeArrowheads="1"/>
          </p:cNvSpPr>
          <p:nvPr/>
        </p:nvSpPr>
        <p:spPr bwMode="gray">
          <a:xfrm flipV="1">
            <a:off x="813708" y="3677223"/>
            <a:ext cx="2262188" cy="1074171"/>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 name="矩形 6">
            <a:extLst>
              <a:ext uri="{FF2B5EF4-FFF2-40B4-BE49-F238E27FC236}">
                <a16:creationId xmlns:a16="http://schemas.microsoft.com/office/drawing/2014/main" id="{06E627DD-B911-4708-BCF3-C499B1925841}"/>
              </a:ext>
            </a:extLst>
          </p:cNvPr>
          <p:cNvSpPr/>
          <p:nvPr/>
        </p:nvSpPr>
        <p:spPr>
          <a:xfrm>
            <a:off x="635272" y="3954863"/>
            <a:ext cx="3088223" cy="400110"/>
          </a:xfrm>
          <a:prstGeom prst="rect">
            <a:avLst/>
          </a:prstGeom>
        </p:spPr>
        <p:txBody>
          <a:bodyPr wrap="square">
            <a:spAutoFit/>
          </a:bodyPr>
          <a:lstStyle/>
          <a:p>
            <a:r>
              <a:rPr lang="zh-CN" altLang="en-US" sz="2000" b="1" dirty="0"/>
              <a:t>换成便于分析的</a:t>
            </a:r>
            <a:r>
              <a:rPr lang="en-US" altLang="zh-CN" sz="2000" b="1" dirty="0"/>
              <a:t>L2</a:t>
            </a:r>
            <a:r>
              <a:rPr lang="zh-CN" altLang="zh-CN" sz="2000" b="1" dirty="0"/>
              <a:t>范数</a:t>
            </a:r>
            <a:endParaRPr lang="zh-CN" altLang="en-US" sz="2000" b="1" dirty="0"/>
          </a:p>
        </p:txBody>
      </p:sp>
      <p:sp>
        <p:nvSpPr>
          <p:cNvPr id="4" name="矩形: 圆角 3">
            <a:extLst>
              <a:ext uri="{FF2B5EF4-FFF2-40B4-BE49-F238E27FC236}">
                <a16:creationId xmlns:a16="http://schemas.microsoft.com/office/drawing/2014/main" id="{CA88C227-55D2-4FCD-AB31-BC1261D1DDC8}"/>
              </a:ext>
            </a:extLst>
          </p:cNvPr>
          <p:cNvSpPr/>
          <p:nvPr/>
        </p:nvSpPr>
        <p:spPr bwMode="auto">
          <a:xfrm>
            <a:off x="3595133" y="2605344"/>
            <a:ext cx="5440917" cy="2222313"/>
          </a:xfrm>
          <a:prstGeom prst="roundRect">
            <a:avLst/>
          </a:prstGeom>
          <a:noFill/>
          <a:ln w="952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21714906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自选图形 3">
            <a:extLst>
              <a:ext uri="{FF2B5EF4-FFF2-40B4-BE49-F238E27FC236}">
                <a16:creationId xmlns:a16="http://schemas.microsoft.com/office/drawing/2014/main" id="{975048AE-DF96-4BB3-8B18-1B1B5F96C5A0}"/>
              </a:ext>
            </a:extLst>
          </p:cNvPr>
          <p:cNvSpPr>
            <a:spLocks noChangeArrowheads="1"/>
          </p:cNvSpPr>
          <p:nvPr/>
        </p:nvSpPr>
        <p:spPr bwMode="gray">
          <a:xfrm rot="16200000" flipV="1">
            <a:off x="3192919" y="2773180"/>
            <a:ext cx="576831" cy="1074171"/>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0" name="自选图形 3">
            <a:extLst>
              <a:ext uri="{FF2B5EF4-FFF2-40B4-BE49-F238E27FC236}">
                <a16:creationId xmlns:a16="http://schemas.microsoft.com/office/drawing/2014/main" id="{6F6CB076-E17C-4D9D-872E-16469D4BAF42}"/>
              </a:ext>
            </a:extLst>
          </p:cNvPr>
          <p:cNvSpPr>
            <a:spLocks noChangeArrowheads="1"/>
          </p:cNvSpPr>
          <p:nvPr/>
        </p:nvSpPr>
        <p:spPr bwMode="gray">
          <a:xfrm flipV="1">
            <a:off x="2666620" y="2068847"/>
            <a:ext cx="305481" cy="1074171"/>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37</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直接法视觉里程计</a:t>
            </a:r>
          </a:p>
        </p:txBody>
      </p:sp>
      <p:graphicFrame>
        <p:nvGraphicFramePr>
          <p:cNvPr id="8" name="对象 7">
            <a:extLst>
              <a:ext uri="{FF2B5EF4-FFF2-40B4-BE49-F238E27FC236}">
                <a16:creationId xmlns:a16="http://schemas.microsoft.com/office/drawing/2014/main" id="{D7B8C802-ED0E-4916-9E87-59F22BF04356}"/>
              </a:ext>
            </a:extLst>
          </p:cNvPr>
          <p:cNvGraphicFramePr>
            <a:graphicFrameLocks noChangeAspect="1"/>
          </p:cNvGraphicFramePr>
          <p:nvPr>
            <p:extLst>
              <p:ext uri="{D42A27DB-BD31-4B8C-83A1-F6EECF244321}">
                <p14:modId xmlns:p14="http://schemas.microsoft.com/office/powerpoint/2010/main" val="3451147973"/>
              </p:ext>
            </p:extLst>
          </p:nvPr>
        </p:nvGraphicFramePr>
        <p:xfrm>
          <a:off x="4111601" y="2890685"/>
          <a:ext cx="4528556" cy="804300"/>
        </p:xfrm>
        <a:graphic>
          <a:graphicData uri="http://schemas.openxmlformats.org/presentationml/2006/ole">
            <mc:AlternateContent xmlns:mc="http://schemas.openxmlformats.org/markup-compatibility/2006">
              <mc:Choice xmlns:v="urn:schemas-microsoft-com:vml" Requires="v">
                <p:oleObj spid="_x0000_s51433" name="Equation" r:id="rId4" imgW="2476500" imgH="444500" progId="Equation.DSMT4">
                  <p:embed/>
                </p:oleObj>
              </mc:Choice>
              <mc:Fallback>
                <p:oleObj name="Equation" r:id="rId4" imgW="2476500" imgH="4445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01" y="2890685"/>
                        <a:ext cx="4528556" cy="804300"/>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FE2FA773-9360-4D58-9410-211C47817AAC}"/>
              </a:ext>
            </a:extLst>
          </p:cNvPr>
          <p:cNvGraphicFramePr>
            <a:graphicFrameLocks noChangeAspect="1"/>
          </p:cNvGraphicFramePr>
          <p:nvPr>
            <p:extLst>
              <p:ext uri="{D42A27DB-BD31-4B8C-83A1-F6EECF244321}">
                <p14:modId xmlns:p14="http://schemas.microsoft.com/office/powerpoint/2010/main" val="4154162006"/>
              </p:ext>
            </p:extLst>
          </p:nvPr>
        </p:nvGraphicFramePr>
        <p:xfrm>
          <a:off x="597339" y="2962163"/>
          <a:ext cx="2724594" cy="732822"/>
        </p:xfrm>
        <a:graphic>
          <a:graphicData uri="http://schemas.openxmlformats.org/presentationml/2006/ole">
            <mc:AlternateContent xmlns:mc="http://schemas.openxmlformats.org/markup-compatibility/2006">
              <mc:Choice xmlns:v="urn:schemas-microsoft-com:vml" Requires="v">
                <p:oleObj spid="_x0000_s51434" name="Equation" r:id="rId6" imgW="1384300" imgH="368300" progId="Equation.DSMT4">
                  <p:embed/>
                </p:oleObj>
              </mc:Choice>
              <mc:Fallback>
                <p:oleObj name="Equation" r:id="rId6" imgW="1384300" imgH="368300" progId="Equation.DSMT4">
                  <p:embed/>
                  <p:pic>
                    <p:nvPicPr>
                      <p:cNvPr id="10" name="对象 9">
                        <a:extLst>
                          <a:ext uri="{FF2B5EF4-FFF2-40B4-BE49-F238E27FC236}">
                            <a16:creationId xmlns:a16="http://schemas.microsoft.com/office/drawing/2014/main" id="{0A3B09FA-201C-4D39-BB7B-40774F25C5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339" y="2962163"/>
                        <a:ext cx="2724594" cy="732822"/>
                      </a:xfrm>
                      <a:prstGeom prst="rect">
                        <a:avLst/>
                      </a:prstGeom>
                      <a:noFill/>
                    </p:spPr>
                  </p:pic>
                </p:oleObj>
              </mc:Fallback>
            </mc:AlternateContent>
          </a:graphicData>
        </a:graphic>
      </p:graphicFrame>
      <p:graphicFrame>
        <p:nvGraphicFramePr>
          <p:cNvPr id="5" name="对象 4">
            <a:extLst>
              <a:ext uri="{FF2B5EF4-FFF2-40B4-BE49-F238E27FC236}">
                <a16:creationId xmlns:a16="http://schemas.microsoft.com/office/drawing/2014/main" id="{1474EFC1-5663-4B69-98AD-36BB430226F9}"/>
              </a:ext>
            </a:extLst>
          </p:cNvPr>
          <p:cNvGraphicFramePr>
            <a:graphicFrameLocks noChangeAspect="1"/>
          </p:cNvGraphicFramePr>
          <p:nvPr>
            <p:extLst>
              <p:ext uri="{D42A27DB-BD31-4B8C-83A1-F6EECF244321}">
                <p14:modId xmlns:p14="http://schemas.microsoft.com/office/powerpoint/2010/main" val="3694838160"/>
              </p:ext>
            </p:extLst>
          </p:nvPr>
        </p:nvGraphicFramePr>
        <p:xfrm>
          <a:off x="1456055" y="1810623"/>
          <a:ext cx="2847083" cy="944185"/>
        </p:xfrm>
        <a:graphic>
          <a:graphicData uri="http://schemas.openxmlformats.org/presentationml/2006/ole">
            <mc:AlternateContent xmlns:mc="http://schemas.openxmlformats.org/markup-compatibility/2006">
              <mc:Choice xmlns:v="urn:schemas-microsoft-com:vml" Requires="v">
                <p:oleObj spid="_x0000_s51435" name="Equation" r:id="rId8" imgW="1866900" imgH="622300" progId="Equation.DSMT4">
                  <p:embed/>
                </p:oleObj>
              </mc:Choice>
              <mc:Fallback>
                <p:oleObj name="Equation" r:id="rId8" imgW="1866900" imgH="622300" progId="Equation.DSMT4">
                  <p:embed/>
                  <p:pic>
                    <p:nvPicPr>
                      <p:cNvPr id="0" name="Object 1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6055" y="1810623"/>
                        <a:ext cx="2847083" cy="944185"/>
                      </a:xfrm>
                      <a:prstGeom prst="rect">
                        <a:avLst/>
                      </a:prstGeom>
                      <a:noFill/>
                    </p:spPr>
                  </p:pic>
                </p:oleObj>
              </mc:Fallback>
            </mc:AlternateContent>
          </a:graphicData>
        </a:graphic>
      </p:graphicFrame>
      <p:sp>
        <p:nvSpPr>
          <p:cNvPr id="14" name="自选图形 4">
            <a:extLst>
              <a:ext uri="{FF2B5EF4-FFF2-40B4-BE49-F238E27FC236}">
                <a16:creationId xmlns:a16="http://schemas.microsoft.com/office/drawing/2014/main" id="{5EFCEEEC-14F8-47C1-B53D-01FE43847BEF}"/>
              </a:ext>
            </a:extLst>
          </p:cNvPr>
          <p:cNvSpPr>
            <a:spLocks noChangeArrowheads="1"/>
          </p:cNvSpPr>
          <p:nvPr/>
        </p:nvSpPr>
        <p:spPr bwMode="gray">
          <a:xfrm>
            <a:off x="2233914" y="1133114"/>
            <a:ext cx="5313825" cy="522152"/>
          </a:xfrm>
          <a:prstGeom prst="roundRect">
            <a:avLst>
              <a:gd name="adj" fmla="val 50000"/>
            </a:avLst>
          </a:prstGeom>
          <a:gradFill rotWithShape="1">
            <a:gsLst>
              <a:gs pos="0">
                <a:srgbClr val="9999FF">
                  <a:alpha val="99001"/>
                </a:srgbClr>
              </a:gs>
              <a:gs pos="50000">
                <a:srgbClr val="9999FF">
                  <a:gamma/>
                  <a:tint val="64314"/>
                  <a:invGamma/>
                </a:srgbClr>
              </a:gs>
              <a:gs pos="100000">
                <a:srgbClr val="9999FF">
                  <a:alpha val="99001"/>
                </a:srgbClr>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zh-CN" altLang="en-US" sz="2400" b="1" i="0" u="none" strike="noStrike" kern="0" cap="none" spc="0" normalizeH="0" baseline="0" noProof="0" dirty="0">
                <a:ln>
                  <a:noFill/>
                </a:ln>
                <a:uLnTx/>
                <a:uFillTx/>
                <a:latin typeface="Verdana" pitchFamily="34" charset="0"/>
                <a:cs typeface="Arial" charset="0"/>
              </a:rPr>
              <a:t>光度误差优化问题的求解</a:t>
            </a:r>
            <a:endParaRPr kumimoji="0" lang="en-US" altLang="zh-CN" sz="2400" b="1" i="0" u="none" strike="noStrike" kern="0" cap="none" spc="0" normalizeH="0" baseline="0" noProof="0" dirty="0">
              <a:ln>
                <a:noFill/>
              </a:ln>
              <a:uLnTx/>
              <a:uFillTx/>
              <a:latin typeface="Verdana" pitchFamily="34" charset="0"/>
              <a:cs typeface="Arial" charset="0"/>
            </a:endParaRPr>
          </a:p>
        </p:txBody>
      </p:sp>
      <p:sp>
        <p:nvSpPr>
          <p:cNvPr id="23" name="自选图形 4">
            <a:extLst>
              <a:ext uri="{FF2B5EF4-FFF2-40B4-BE49-F238E27FC236}">
                <a16:creationId xmlns:a16="http://schemas.microsoft.com/office/drawing/2014/main" id="{498F9073-1A23-47C0-A939-D52AA293D058}"/>
              </a:ext>
            </a:extLst>
          </p:cNvPr>
          <p:cNvSpPr>
            <a:spLocks noChangeArrowheads="1"/>
          </p:cNvSpPr>
          <p:nvPr/>
        </p:nvSpPr>
        <p:spPr bwMode="gray">
          <a:xfrm>
            <a:off x="1285875" y="4405748"/>
            <a:ext cx="6572250" cy="1613087"/>
          </a:xfrm>
          <a:prstGeom prst="roundRect">
            <a:avLst>
              <a:gd name="adj" fmla="val 16667"/>
            </a:avLst>
          </a:prstGeom>
          <a:solidFill>
            <a:srgbClr val="45AB7D">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nvGrpSpPr>
          <p:cNvPr id="24" name="组合 8">
            <a:extLst>
              <a:ext uri="{FF2B5EF4-FFF2-40B4-BE49-F238E27FC236}">
                <a16:creationId xmlns:a16="http://schemas.microsoft.com/office/drawing/2014/main" id="{2838D3C2-986C-43F9-845F-83DC2630E6FE}"/>
              </a:ext>
            </a:extLst>
          </p:cNvPr>
          <p:cNvGrpSpPr>
            <a:grpSpLocks/>
          </p:cNvGrpSpPr>
          <p:nvPr/>
        </p:nvGrpSpPr>
        <p:grpSpPr bwMode="auto">
          <a:xfrm>
            <a:off x="1166812" y="4273985"/>
            <a:ext cx="3319463" cy="401638"/>
            <a:chOff x="720" y="1392"/>
            <a:chExt cx="4058" cy="480"/>
          </a:xfrm>
        </p:grpSpPr>
        <p:sp>
          <p:nvSpPr>
            <p:cNvPr id="25" name="自选图形 9">
              <a:extLst>
                <a:ext uri="{FF2B5EF4-FFF2-40B4-BE49-F238E27FC236}">
                  <a16:creationId xmlns:a16="http://schemas.microsoft.com/office/drawing/2014/main" id="{E59AE7BD-8387-4E33-9CD3-DF207B7576D4}"/>
                </a:ext>
              </a:extLst>
            </p:cNvPr>
            <p:cNvSpPr>
              <a:spLocks noChangeArrowheads="1"/>
            </p:cNvSpPr>
            <p:nvPr/>
          </p:nvSpPr>
          <p:spPr bwMode="gray">
            <a:xfrm>
              <a:off x="720" y="1392"/>
              <a:ext cx="4058" cy="480"/>
            </a:xfrm>
            <a:prstGeom prst="roundRect">
              <a:avLst>
                <a:gd name="adj" fmla="val 17509"/>
              </a:avLst>
            </a:prstGeom>
            <a:gradFill rotWithShape="1">
              <a:gsLst>
                <a:gs pos="0">
                  <a:srgbClr val="45AB7D"/>
                </a:gs>
                <a:gs pos="50000">
                  <a:srgbClr val="45AB7D">
                    <a:gamma/>
                    <a:shade val="92157"/>
                    <a:invGamma/>
                  </a:srgbClr>
                </a:gs>
                <a:gs pos="100000">
                  <a:srgbClr val="45AB7D"/>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nvGrpSpPr>
            <p:cNvPr id="26" name="组合 10">
              <a:extLst>
                <a:ext uri="{FF2B5EF4-FFF2-40B4-BE49-F238E27FC236}">
                  <a16:creationId xmlns:a16="http://schemas.microsoft.com/office/drawing/2014/main" id="{EDE3FC52-8038-4072-B371-4CED7B9F84DF}"/>
                </a:ext>
              </a:extLst>
            </p:cNvPr>
            <p:cNvGrpSpPr>
              <a:grpSpLocks/>
            </p:cNvGrpSpPr>
            <p:nvPr/>
          </p:nvGrpSpPr>
          <p:grpSpPr bwMode="auto">
            <a:xfrm>
              <a:off x="730" y="1407"/>
              <a:ext cx="4043" cy="444"/>
              <a:chOff x="744" y="1407"/>
              <a:chExt cx="3988" cy="444"/>
            </a:xfrm>
          </p:grpSpPr>
          <p:sp>
            <p:nvSpPr>
              <p:cNvPr id="27" name="自选图形 11">
                <a:extLst>
                  <a:ext uri="{FF2B5EF4-FFF2-40B4-BE49-F238E27FC236}">
                    <a16:creationId xmlns:a16="http://schemas.microsoft.com/office/drawing/2014/main" id="{84D7E48D-E69C-4805-9FAB-3C28CE213A43}"/>
                  </a:ext>
                </a:extLst>
              </p:cNvPr>
              <p:cNvSpPr>
                <a:spLocks noChangeArrowheads="1"/>
              </p:cNvSpPr>
              <p:nvPr/>
            </p:nvSpPr>
            <p:spPr bwMode="gray">
              <a:xfrm>
                <a:off x="744" y="1736"/>
                <a:ext cx="3988" cy="115"/>
              </a:xfrm>
              <a:prstGeom prst="roundRect">
                <a:avLst>
                  <a:gd name="adj" fmla="val 50000"/>
                </a:avLst>
              </a:prstGeom>
              <a:gradFill rotWithShape="1">
                <a:gsLst>
                  <a:gs pos="0">
                    <a:srgbClr val="45AB7D">
                      <a:alpha val="0"/>
                    </a:srgbClr>
                  </a:gs>
                  <a:gs pos="100000">
                    <a:srgbClr val="45AB7D">
                      <a:gamma/>
                      <a:tint val="19216"/>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8" name="自选图形 12">
                <a:extLst>
                  <a:ext uri="{FF2B5EF4-FFF2-40B4-BE49-F238E27FC236}">
                    <a16:creationId xmlns:a16="http://schemas.microsoft.com/office/drawing/2014/main" id="{E1E09186-E691-4BA1-9EEB-7D2A665D6F7D}"/>
                  </a:ext>
                </a:extLst>
              </p:cNvPr>
              <p:cNvSpPr>
                <a:spLocks noChangeArrowheads="1"/>
              </p:cNvSpPr>
              <p:nvPr/>
            </p:nvSpPr>
            <p:spPr bwMode="gray">
              <a:xfrm>
                <a:off x="744" y="1407"/>
                <a:ext cx="3988" cy="115"/>
              </a:xfrm>
              <a:prstGeom prst="roundRect">
                <a:avLst>
                  <a:gd name="adj" fmla="val 50000"/>
                </a:avLst>
              </a:prstGeom>
              <a:gradFill rotWithShape="1">
                <a:gsLst>
                  <a:gs pos="0">
                    <a:srgbClr val="45AB7D">
                      <a:gamma/>
                      <a:tint val="15686"/>
                      <a:invGamma/>
                    </a:srgbClr>
                  </a:gs>
                  <a:gs pos="100000">
                    <a:srgbClr val="45AB7D">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grpSp>
      </p:grpSp>
      <p:sp>
        <p:nvSpPr>
          <p:cNvPr id="29" name="矩形 24">
            <a:extLst>
              <a:ext uri="{FF2B5EF4-FFF2-40B4-BE49-F238E27FC236}">
                <a16:creationId xmlns:a16="http://schemas.microsoft.com/office/drawing/2014/main" id="{7CE9F15F-8DE1-4046-B2E5-18499144D464}"/>
              </a:ext>
            </a:extLst>
          </p:cNvPr>
          <p:cNvSpPr>
            <a:spLocks noChangeArrowheads="1"/>
          </p:cNvSpPr>
          <p:nvPr/>
        </p:nvSpPr>
        <p:spPr bwMode="gray">
          <a:xfrm>
            <a:off x="1526005" y="4254673"/>
            <a:ext cx="25074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50000"/>
              </a:spcBef>
              <a:spcAft>
                <a:spcPct val="0"/>
              </a:spcAft>
              <a:buClr>
                <a:srgbClr val="1F3F5F"/>
              </a:buClr>
            </a:pPr>
            <a:r>
              <a:rPr lang="zh-CN" altLang="en-US" sz="2000" b="1" dirty="0">
                <a:solidFill>
                  <a:srgbClr val="FFFFFF"/>
                </a:solidFill>
                <a:latin typeface="Arial" charset="0"/>
                <a:cs typeface="Arial" charset="0"/>
              </a:rPr>
              <a:t>数值法求解基本思路</a:t>
            </a:r>
            <a:endParaRPr lang="en-US" altLang="zh-CN" sz="2000" b="1" dirty="0">
              <a:solidFill>
                <a:srgbClr val="FFFFFF"/>
              </a:solidFill>
              <a:latin typeface="Arial" charset="0"/>
              <a:cs typeface="Arial" charset="0"/>
            </a:endParaRPr>
          </a:p>
        </p:txBody>
      </p:sp>
      <p:sp>
        <p:nvSpPr>
          <p:cNvPr id="30" name="矩形 29">
            <a:extLst>
              <a:ext uri="{FF2B5EF4-FFF2-40B4-BE49-F238E27FC236}">
                <a16:creationId xmlns:a16="http://schemas.microsoft.com/office/drawing/2014/main" id="{8A6761BF-C144-4481-9F5A-0C88B159F002}"/>
              </a:ext>
            </a:extLst>
          </p:cNvPr>
          <p:cNvSpPr>
            <a:spLocks noChangeArrowheads="1"/>
          </p:cNvSpPr>
          <p:nvPr/>
        </p:nvSpPr>
        <p:spPr bwMode="auto">
          <a:xfrm>
            <a:off x="1436687" y="4759760"/>
            <a:ext cx="6111052" cy="107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lnSpc>
                <a:spcPct val="110000"/>
              </a:lnSpc>
              <a:spcBef>
                <a:spcPct val="0"/>
              </a:spcBef>
              <a:spcAft>
                <a:spcPct val="0"/>
              </a:spcAft>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给定旋转矩阵和平移向量的初始值</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0</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0</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寻找可以使得光度误差减小最快的位姿改变方式，不断迭代直到达到最优值</a:t>
            </a:r>
            <a:endParaRPr lang="en-US" altLang="zh-CN" sz="2000" b="1" dirty="0">
              <a:solidFill>
                <a:srgbClr val="000000"/>
              </a:solidFill>
              <a:latin typeface="Arial" charset="0"/>
              <a:cs typeface="Arial" charset="0"/>
            </a:endParaRPr>
          </a:p>
        </p:txBody>
      </p:sp>
    </p:spTree>
    <p:extLst>
      <p:ext uri="{BB962C8B-B14F-4D97-AF65-F5344CB8AC3E}">
        <p14:creationId xmlns:p14="http://schemas.microsoft.com/office/powerpoint/2010/main" val="41645779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38</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直接法视觉里程计</a:t>
            </a:r>
          </a:p>
        </p:txBody>
      </p:sp>
      <p:sp>
        <p:nvSpPr>
          <p:cNvPr id="21" name="自选图形 14">
            <a:extLst>
              <a:ext uri="{FF2B5EF4-FFF2-40B4-BE49-F238E27FC236}">
                <a16:creationId xmlns:a16="http://schemas.microsoft.com/office/drawing/2014/main" id="{DA090595-B620-4C02-90B4-22E08F09EC6F}"/>
              </a:ext>
            </a:extLst>
          </p:cNvPr>
          <p:cNvSpPr>
            <a:spLocks noChangeArrowheads="1"/>
          </p:cNvSpPr>
          <p:nvPr/>
        </p:nvSpPr>
        <p:spPr bwMode="ltGray">
          <a:xfrm>
            <a:off x="808781" y="1266195"/>
            <a:ext cx="3763219" cy="523875"/>
          </a:xfrm>
          <a:prstGeom prst="roundRect">
            <a:avLst>
              <a:gd name="adj" fmla="val 16667"/>
            </a:avLst>
          </a:prstGeom>
          <a:solidFill>
            <a:srgbClr val="9999FF"/>
          </a:solidFill>
          <a:ln w="38100" algn="ctr">
            <a:solidFill>
              <a:srgbClr val="FFFFFF">
                <a:alpha val="70000"/>
              </a:srgbClr>
            </a:solidFill>
            <a:round/>
            <a:headEnd/>
            <a:tailEnd/>
          </a:ln>
          <a:effectLst/>
          <a:extLst>
            <a:ext uri="{AF507438-7753-43E0-B8FC-AC1667EBCBE1}">
              <a14:hiddenEffects xmlns:a14="http://schemas.microsoft.com/office/drawing/2010/main">
                <a:effectLst>
                  <a:outerShdw dist="35921" dir="2700000" algn="ctr" rotWithShape="0">
                    <a:schemeClr val="tx2">
                      <a:alpha val="50000"/>
                    </a:scheme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2" name="自选图形 15">
            <a:extLst>
              <a:ext uri="{FF2B5EF4-FFF2-40B4-BE49-F238E27FC236}">
                <a16:creationId xmlns:a16="http://schemas.microsoft.com/office/drawing/2014/main" id="{1BF1290A-5C77-40E4-B875-C2197EDDD524}"/>
              </a:ext>
            </a:extLst>
          </p:cNvPr>
          <p:cNvSpPr>
            <a:spLocks noChangeArrowheads="1"/>
          </p:cNvSpPr>
          <p:nvPr/>
        </p:nvSpPr>
        <p:spPr bwMode="ltGray">
          <a:xfrm>
            <a:off x="845293" y="1297945"/>
            <a:ext cx="3703733" cy="125413"/>
          </a:xfrm>
          <a:prstGeom prst="roundRect">
            <a:avLst>
              <a:gd name="adj" fmla="val 28356"/>
            </a:avLst>
          </a:prstGeom>
          <a:gradFill rotWithShape="1">
            <a:gsLst>
              <a:gs pos="0">
                <a:srgbClr val="FFFFFF">
                  <a:alpha val="70000"/>
                </a:srgbClr>
              </a:gs>
              <a:gs pos="100000">
                <a:srgbClr val="9999FF">
                  <a:alpha val="70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13500000" algn="ctr" rotWithShape="0">
                    <a:srgbClr val="FFFFFF">
                      <a:gamma/>
                      <a:shade val="60000"/>
                      <a:invGamma/>
                    </a:srgbClr>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23" name="矩形 16">
            <a:extLst>
              <a:ext uri="{FF2B5EF4-FFF2-40B4-BE49-F238E27FC236}">
                <a16:creationId xmlns:a16="http://schemas.microsoft.com/office/drawing/2014/main" id="{1A15AECB-B7D4-4216-9CDD-7CD6C5E7BA91}"/>
              </a:ext>
            </a:extLst>
          </p:cNvPr>
          <p:cNvSpPr>
            <a:spLocks noChangeArrowheads="1"/>
          </p:cNvSpPr>
          <p:nvPr/>
        </p:nvSpPr>
        <p:spPr bwMode="black">
          <a:xfrm>
            <a:off x="950466" y="1316995"/>
            <a:ext cx="3539752" cy="400110"/>
          </a:xfrm>
          <a:prstGeom prst="rect">
            <a:avLst/>
          </a:prstGeom>
          <a:noFill/>
          <a:ln>
            <a:noFill/>
          </a:ln>
          <a:effectLst/>
          <a:extLst>
            <a:ext uri="{909E8E84-426E-40DD-AFC4-6F175D3DCCD1}">
              <a14:hiddenFill xmlns:a14="http://schemas.microsoft.com/office/drawing/2010/main">
                <a:gradFill rotWithShape="1">
                  <a:gsLst>
                    <a:gs pos="0">
                      <a:schemeClr val="accent2"/>
                    </a:gs>
                    <a:gs pos="100000">
                      <a:schemeClr val="accent2">
                        <a:gamma/>
                        <a:tint val="73725"/>
                        <a:invGamma/>
                      </a:schemeClr>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fontAlgn="base">
              <a:spcBef>
                <a:spcPct val="0"/>
              </a:spcBef>
              <a:spcAft>
                <a:spcPct val="0"/>
              </a:spcAft>
            </a:pPr>
            <a:r>
              <a:rPr lang="zh-CN" altLang="en-US" sz="2000" b="1" dirty="0">
                <a:solidFill>
                  <a:srgbClr val="FFFFFF"/>
                </a:solidFill>
                <a:latin typeface="Arial" charset="0"/>
                <a:cs typeface="Arial" charset="0"/>
              </a:rPr>
              <a:t>一种直观的算法：非李代数法</a:t>
            </a:r>
            <a:endParaRPr lang="en-US" altLang="zh-CN" sz="2000" b="1" dirty="0">
              <a:solidFill>
                <a:srgbClr val="FFFFFF"/>
              </a:solidFill>
              <a:latin typeface="Arial" charset="0"/>
              <a:cs typeface="Arial" charset="0"/>
            </a:endParaRPr>
          </a:p>
        </p:txBody>
      </p:sp>
      <p:sp>
        <p:nvSpPr>
          <p:cNvPr id="4" name="矩形 3">
            <a:extLst>
              <a:ext uri="{FF2B5EF4-FFF2-40B4-BE49-F238E27FC236}">
                <a16:creationId xmlns:a16="http://schemas.microsoft.com/office/drawing/2014/main" id="{0B4CB212-57A1-4B6D-9B76-9B959973909C}"/>
              </a:ext>
            </a:extLst>
          </p:cNvPr>
          <p:cNvSpPr/>
          <p:nvPr/>
        </p:nvSpPr>
        <p:spPr>
          <a:xfrm>
            <a:off x="950465" y="2039605"/>
            <a:ext cx="3328155" cy="400110"/>
          </a:xfrm>
          <a:prstGeom prst="rect">
            <a:avLst/>
          </a:prstGeom>
        </p:spPr>
        <p:txBody>
          <a:bodyPr wrap="none">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i="1" baseline="-25000"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i="1" baseline="-25000" dirty="0">
                <a:latin typeface="Times New Roman" panose="02020603050405020304" pitchFamily="18" charset="0"/>
                <a:ea typeface="宋体" panose="02010600030101010101" pitchFamily="2" charset="-122"/>
                <a:cs typeface="Times New Roman" panose="02020603050405020304" pitchFamily="18" charset="0"/>
              </a:rPr>
              <a:t>k</a:t>
            </a:r>
            <a:r>
              <a:rPr lang="en-US" altLang="zh-CN" sz="2000" baseline="-25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中共有</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6</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个独立变量</a:t>
            </a:r>
            <a:endParaRPr lang="zh-CN" altLang="en-US" sz="2000" dirty="0"/>
          </a:p>
        </p:txBody>
      </p:sp>
      <p:sp>
        <p:nvSpPr>
          <p:cNvPr id="24" name="自选图形 3">
            <a:extLst>
              <a:ext uri="{FF2B5EF4-FFF2-40B4-BE49-F238E27FC236}">
                <a16:creationId xmlns:a16="http://schemas.microsoft.com/office/drawing/2014/main" id="{1025DB73-6ECA-457D-81D8-FF778CDE205C}"/>
              </a:ext>
            </a:extLst>
          </p:cNvPr>
          <p:cNvSpPr>
            <a:spLocks noChangeArrowheads="1"/>
          </p:cNvSpPr>
          <p:nvPr/>
        </p:nvSpPr>
        <p:spPr bwMode="gray">
          <a:xfrm flipV="1">
            <a:off x="1233493" y="2224271"/>
            <a:ext cx="2262188" cy="1074171"/>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5" name="矩形 4">
            <a:extLst>
              <a:ext uri="{FF2B5EF4-FFF2-40B4-BE49-F238E27FC236}">
                <a16:creationId xmlns:a16="http://schemas.microsoft.com/office/drawing/2014/main" id="{4EC7959D-1D98-4DC0-B315-580374919418}"/>
              </a:ext>
            </a:extLst>
          </p:cNvPr>
          <p:cNvSpPr/>
          <p:nvPr/>
        </p:nvSpPr>
        <p:spPr>
          <a:xfrm>
            <a:off x="1356025" y="3394136"/>
            <a:ext cx="2425664" cy="400110"/>
          </a:xfrm>
          <a:prstGeom prst="rect">
            <a:avLst/>
          </a:prstGeom>
        </p:spPr>
        <p:txBody>
          <a:bodyPr wrap="none">
            <a:spAutoFit/>
          </a:bodyPr>
          <a:lstStyle/>
          <a:p>
            <a:r>
              <a:rPr lang="en-US" altLang="zh-CN" sz="2000" b="1" dirty="0">
                <a:latin typeface="Times New Roman" panose="02020603050405020304" pitchFamily="18" charset="0"/>
                <a:cs typeface="Times New Roman" panose="02020603050405020304" pitchFamily="18" charset="0"/>
              </a:rPr>
              <a:t>R</a:t>
            </a:r>
            <a:r>
              <a:rPr lang="en-US" altLang="zh-CN" sz="2000" i="1" baseline="-25000" dirty="0">
                <a:latin typeface="Times New Roman" panose="02020603050405020304" pitchFamily="18" charset="0"/>
                <a:cs typeface="Times New Roman" panose="02020603050405020304" pitchFamily="18" charset="0"/>
              </a:rPr>
              <a:t>k</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θ</a:t>
            </a:r>
            <a:r>
              <a:rPr lang="en-US" altLang="zh-CN" sz="2000"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R</a:t>
            </a:r>
            <a:r>
              <a:rPr lang="en-US" altLang="zh-CN" sz="2000" baseline="-25000"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φ</a:t>
            </a:r>
            <a:r>
              <a:rPr lang="en-US" altLang="zh-CN" sz="2000"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R</a:t>
            </a:r>
            <a:r>
              <a:rPr lang="en-US" altLang="zh-CN" sz="2000" baseline="-25000" dirty="0" err="1">
                <a:latin typeface="Times New Roman" panose="02020603050405020304" pitchFamily="18" charset="0"/>
                <a:cs typeface="Times New Roman" panose="02020603050405020304" pitchFamily="18" charset="0"/>
              </a:rPr>
              <a:t>z</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λ</a:t>
            </a:r>
            <a:r>
              <a:rPr lang="en-US" altLang="zh-CN" sz="2000" dirty="0">
                <a:latin typeface="Times New Roman" panose="02020603050405020304" pitchFamily="18" charset="0"/>
                <a:cs typeface="Times New Roman" panose="02020603050405020304" pitchFamily="18" charset="0"/>
              </a:rPr>
              <a:t>)</a:t>
            </a:r>
            <a:endParaRPr lang="zh-CN" altLang="en-US" sz="2000" dirty="0"/>
          </a:p>
        </p:txBody>
      </p:sp>
      <p:sp>
        <p:nvSpPr>
          <p:cNvPr id="6" name="矩形 5">
            <a:extLst>
              <a:ext uri="{FF2B5EF4-FFF2-40B4-BE49-F238E27FC236}">
                <a16:creationId xmlns:a16="http://schemas.microsoft.com/office/drawing/2014/main" id="{0B1FD3B1-39EA-4540-B8A5-2BBC3C555864}"/>
              </a:ext>
            </a:extLst>
          </p:cNvPr>
          <p:cNvSpPr/>
          <p:nvPr/>
        </p:nvSpPr>
        <p:spPr>
          <a:xfrm>
            <a:off x="1356025" y="3882791"/>
            <a:ext cx="1420582" cy="400110"/>
          </a:xfrm>
          <a:prstGeom prst="rect">
            <a:avLst/>
          </a:prstGeom>
        </p:spPr>
        <p:txBody>
          <a:bodyPr wrap="none">
            <a:spAutoFit/>
          </a:bodyPr>
          <a:lstStyle/>
          <a:p>
            <a:r>
              <a:rPr lang="en-US" altLang="zh-CN" sz="2000" b="1" dirty="0">
                <a:latin typeface="Times New Roman" panose="02020603050405020304" pitchFamily="18" charset="0"/>
                <a:cs typeface="Times New Roman" panose="02020603050405020304" pitchFamily="18" charset="0"/>
              </a:rPr>
              <a:t>t</a:t>
            </a:r>
            <a:r>
              <a:rPr lang="en-US" altLang="zh-CN" sz="2000" i="1" baseline="-25000" dirty="0">
                <a:latin typeface="Times New Roman" panose="02020603050405020304" pitchFamily="18" charset="0"/>
                <a:cs typeface="Times New Roman" panose="02020603050405020304" pitchFamily="18" charset="0"/>
              </a:rPr>
              <a:t>k</a:t>
            </a:r>
            <a:r>
              <a:rPr lang="en-US" altLang="zh-CN" sz="2000" baseline="-25000" dirty="0">
                <a:latin typeface="Times New Roman" panose="02020603050405020304" pitchFamily="18" charset="0"/>
                <a:cs typeface="Times New Roman" panose="02020603050405020304" pitchFamily="18" charset="0"/>
              </a:rPr>
              <a:t>-1</a:t>
            </a:r>
            <a:r>
              <a:rPr lang="en-US" altLang="zh-CN" sz="2000"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t</a:t>
            </a:r>
            <a:r>
              <a:rPr lang="en-US" altLang="zh-CN" sz="2000" baseline="-25000" dirty="0" err="1">
                <a:latin typeface="Times New Roman" panose="02020603050405020304" pitchFamily="18" charset="0"/>
                <a:cs typeface="Times New Roman" panose="02020603050405020304" pitchFamily="18" charset="0"/>
              </a:rPr>
              <a:t>x</a:t>
            </a:r>
            <a:r>
              <a:rPr lang="en-US" altLang="zh-CN" sz="2000" dirty="0" err="1">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t</a:t>
            </a:r>
            <a:r>
              <a:rPr lang="en-US" altLang="zh-CN" sz="2000" baseline="-25000" dirty="0" err="1">
                <a:latin typeface="Times New Roman" panose="02020603050405020304" pitchFamily="18" charset="0"/>
                <a:cs typeface="Times New Roman" panose="02020603050405020304" pitchFamily="18" charset="0"/>
              </a:rPr>
              <a:t>y</a:t>
            </a:r>
            <a:r>
              <a:rPr lang="en-US" altLang="zh-CN" sz="2000" dirty="0" err="1">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t</a:t>
            </a:r>
            <a:r>
              <a:rPr lang="en-US" altLang="zh-CN" sz="2000" baseline="-25000" dirty="0" err="1">
                <a:latin typeface="Times New Roman" panose="02020603050405020304" pitchFamily="18" charset="0"/>
                <a:cs typeface="Times New Roman" panose="02020603050405020304" pitchFamily="18" charset="0"/>
              </a:rPr>
              <a:t>z</a:t>
            </a:r>
            <a:endParaRPr lang="zh-CN" altLang="en-US" sz="2000" dirty="0"/>
          </a:p>
        </p:txBody>
      </p:sp>
      <p:sp>
        <p:nvSpPr>
          <p:cNvPr id="9" name="对话气泡: 椭圆形 8">
            <a:extLst>
              <a:ext uri="{FF2B5EF4-FFF2-40B4-BE49-F238E27FC236}">
                <a16:creationId xmlns:a16="http://schemas.microsoft.com/office/drawing/2014/main" id="{22F6C49F-BA0A-4CF7-8A91-F35A1510A9B1}"/>
              </a:ext>
            </a:extLst>
          </p:cNvPr>
          <p:cNvSpPr/>
          <p:nvPr/>
        </p:nvSpPr>
        <p:spPr bwMode="auto">
          <a:xfrm>
            <a:off x="3585411" y="2277375"/>
            <a:ext cx="3545639" cy="1056100"/>
          </a:xfrm>
          <a:prstGeom prst="wedgeEllipseCallout">
            <a:avLst>
              <a:gd name="adj1" fmla="val -48140"/>
              <a:gd name="adj2" fmla="val 76000"/>
            </a:avLst>
          </a:prstGeom>
          <a:solidFill>
            <a:srgbClr val="C00000">
              <a:alpha val="48000"/>
            </a:srgb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solidFill>
                <a:schemeClr val="tx1"/>
              </a:solidFill>
              <a:effectLst/>
              <a:latin typeface="Tahoma" pitchFamily="34" charset="0"/>
              <a:ea typeface="宋体" pitchFamily="2" charset="-122"/>
            </a:endParaRPr>
          </a:p>
        </p:txBody>
      </p:sp>
      <p:sp>
        <p:nvSpPr>
          <p:cNvPr id="8" name="矩形 7">
            <a:extLst>
              <a:ext uri="{FF2B5EF4-FFF2-40B4-BE49-F238E27FC236}">
                <a16:creationId xmlns:a16="http://schemas.microsoft.com/office/drawing/2014/main" id="{0BF8AEAE-9BA4-4CA9-9801-E5D77E833D15}"/>
              </a:ext>
            </a:extLst>
          </p:cNvPr>
          <p:cNvSpPr/>
          <p:nvPr/>
        </p:nvSpPr>
        <p:spPr>
          <a:xfrm>
            <a:off x="3802894" y="2451731"/>
            <a:ext cx="3328156" cy="707886"/>
          </a:xfrm>
          <a:prstGeom prst="rect">
            <a:avLst/>
          </a:prstGeom>
        </p:spPr>
        <p:txBody>
          <a:bodyPr wrap="square">
            <a:spAutoFit/>
          </a:bodyPr>
          <a:lstStyle/>
          <a:p>
            <a:r>
              <a:rPr lang="zh-CN" altLang="zh-CN" sz="2000" b="1" dirty="0">
                <a:latin typeface="楷体" panose="02010609060101010101" pitchFamily="49" charset="-122"/>
                <a:ea typeface="楷体" panose="02010609060101010101" pitchFamily="49" charset="-122"/>
                <a:cs typeface="Times New Roman" panose="02020603050405020304" pitchFamily="18" charset="0"/>
              </a:rPr>
              <a:t>分解为</a:t>
            </a:r>
            <a:r>
              <a:rPr lang="en-US" altLang="zh-CN" sz="2000" b="1" dirty="0">
                <a:latin typeface="楷体" panose="02010609060101010101" pitchFamily="49" charset="-122"/>
                <a:ea typeface="楷体" panose="02010609060101010101" pitchFamily="49" charset="-122"/>
                <a:cs typeface="Times New Roman" panose="02020603050405020304" pitchFamily="18" charset="0"/>
              </a:rPr>
              <a:t>3</a:t>
            </a:r>
            <a:r>
              <a:rPr lang="zh-CN" altLang="zh-CN" sz="2000" b="1" dirty="0">
                <a:latin typeface="楷体" panose="02010609060101010101" pitchFamily="49" charset="-122"/>
                <a:ea typeface="楷体" panose="02010609060101010101" pitchFamily="49" charset="-122"/>
                <a:cs typeface="Times New Roman" panose="02020603050405020304" pitchFamily="18" charset="0"/>
              </a:rPr>
              <a:t>次绕指定轴的旋转</a:t>
            </a:r>
            <a:r>
              <a:rPr lang="zh-CN" altLang="en-US" sz="2000" b="1" dirty="0">
                <a:latin typeface="楷体" panose="02010609060101010101" pitchFamily="49" charset="-122"/>
                <a:ea typeface="楷体" panose="02010609060101010101" pitchFamily="49" charset="-122"/>
                <a:cs typeface="Times New Roman" panose="02020603050405020304" pitchFamily="18" charset="0"/>
              </a:rPr>
              <a:t>例如坐标轴或欧拉角等</a:t>
            </a:r>
            <a:endParaRPr lang="zh-CN" altLang="en-US" sz="2000" b="1" dirty="0">
              <a:latin typeface="楷体" panose="02010609060101010101" pitchFamily="49" charset="-122"/>
              <a:ea typeface="楷体" panose="02010609060101010101" pitchFamily="49" charset="-122"/>
            </a:endParaRPr>
          </a:p>
        </p:txBody>
      </p:sp>
      <p:sp>
        <p:nvSpPr>
          <p:cNvPr id="25" name="对话气泡: 椭圆形 24">
            <a:extLst>
              <a:ext uri="{FF2B5EF4-FFF2-40B4-BE49-F238E27FC236}">
                <a16:creationId xmlns:a16="http://schemas.microsoft.com/office/drawing/2014/main" id="{FE1A77DC-CBAA-4D94-A782-76E25A93A452}"/>
              </a:ext>
            </a:extLst>
          </p:cNvPr>
          <p:cNvSpPr/>
          <p:nvPr/>
        </p:nvSpPr>
        <p:spPr bwMode="auto">
          <a:xfrm>
            <a:off x="3694152" y="3704995"/>
            <a:ext cx="4292380" cy="842541"/>
          </a:xfrm>
          <a:prstGeom prst="wedgeEllipseCallout">
            <a:avLst>
              <a:gd name="adj1" fmla="val -71489"/>
              <a:gd name="adj2" fmla="val 963"/>
            </a:avLst>
          </a:prstGeom>
          <a:solidFill>
            <a:srgbClr val="C00000">
              <a:alpha val="48000"/>
            </a:srgb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dirty="0">
              <a:solidFill>
                <a:schemeClr val="tx1"/>
              </a:solidFill>
              <a:effectLst/>
              <a:latin typeface="Tahoma" pitchFamily="34" charset="0"/>
              <a:ea typeface="宋体" pitchFamily="2" charset="-122"/>
            </a:endParaRPr>
          </a:p>
        </p:txBody>
      </p:sp>
      <p:sp>
        <p:nvSpPr>
          <p:cNvPr id="10" name="矩形 9">
            <a:extLst>
              <a:ext uri="{FF2B5EF4-FFF2-40B4-BE49-F238E27FC236}">
                <a16:creationId xmlns:a16="http://schemas.microsoft.com/office/drawing/2014/main" id="{45BF44D3-FB17-4517-91B6-60842A6F10CA}"/>
              </a:ext>
            </a:extLst>
          </p:cNvPr>
          <p:cNvSpPr/>
          <p:nvPr/>
        </p:nvSpPr>
        <p:spPr>
          <a:xfrm>
            <a:off x="3781689" y="3887558"/>
            <a:ext cx="4006286" cy="400110"/>
          </a:xfrm>
          <a:prstGeom prst="rect">
            <a:avLst/>
          </a:prstGeom>
        </p:spPr>
        <p:txBody>
          <a:bodyPr wrap="square">
            <a:spAutoFit/>
          </a:bodyPr>
          <a:lstStyle/>
          <a:p>
            <a:r>
              <a:rPr lang="en-US" altLang="zh-CN" sz="2000" b="1" dirty="0" err="1">
                <a:latin typeface="Times New Roman" panose="02020603050405020304" pitchFamily="18" charset="0"/>
                <a:cs typeface="Times New Roman" panose="02020603050405020304" pitchFamily="18" charset="0"/>
              </a:rPr>
              <a:t>t</a:t>
            </a:r>
            <a:r>
              <a:rPr lang="en-US" altLang="zh-CN" sz="2000" baseline="-25000" dirty="0" err="1">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0, 0]</a:t>
            </a:r>
            <a:r>
              <a:rPr lang="zh-CN" altLang="zh-CN" sz="2000" dirty="0">
                <a:latin typeface="Times New Roman" panose="02020603050405020304" pitchFamily="18" charset="0"/>
                <a:cs typeface="Times New Roman" panose="02020603050405020304" pitchFamily="18" charset="0"/>
              </a:rPr>
              <a:t>，</a:t>
            </a:r>
            <a:r>
              <a:rPr lang="en-US" altLang="zh-CN" sz="2000" b="1" dirty="0">
                <a:latin typeface="Times New Roman" panose="02020603050405020304" pitchFamily="18" charset="0"/>
                <a:cs typeface="Times New Roman" panose="02020603050405020304" pitchFamily="18" charset="0"/>
              </a:rPr>
              <a:t>t</a:t>
            </a:r>
            <a:r>
              <a:rPr lang="en-US" altLang="zh-CN" sz="2000" baseline="-25000"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=[0, </a:t>
            </a:r>
            <a:r>
              <a:rPr lang="en-US" altLang="zh-CN" sz="2000" i="1"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 0]</a:t>
            </a:r>
            <a:r>
              <a:rPr lang="zh-CN" altLang="zh-CN" sz="2000" dirty="0">
                <a:latin typeface="Times New Roman" panose="02020603050405020304" pitchFamily="18" charset="0"/>
                <a:cs typeface="Times New Roman" panose="02020603050405020304" pitchFamily="18" charset="0"/>
              </a:rPr>
              <a:t>，</a:t>
            </a:r>
            <a:r>
              <a:rPr lang="en-US" altLang="zh-CN" sz="2000" b="1" dirty="0" err="1">
                <a:latin typeface="Times New Roman" panose="02020603050405020304" pitchFamily="18" charset="0"/>
                <a:cs typeface="Times New Roman" panose="02020603050405020304" pitchFamily="18" charset="0"/>
              </a:rPr>
              <a:t>t</a:t>
            </a:r>
            <a:r>
              <a:rPr lang="en-US" altLang="zh-CN" sz="2000" baseline="-25000" dirty="0" err="1">
                <a:latin typeface="Times New Roman" panose="02020603050405020304" pitchFamily="18" charset="0"/>
                <a:cs typeface="Times New Roman" panose="02020603050405020304" pitchFamily="18" charset="0"/>
              </a:rPr>
              <a:t>z</a:t>
            </a:r>
            <a:r>
              <a:rPr lang="en-US" altLang="zh-CN" sz="2000" dirty="0">
                <a:latin typeface="Times New Roman" panose="02020603050405020304" pitchFamily="18" charset="0"/>
                <a:cs typeface="Times New Roman" panose="02020603050405020304" pitchFamily="18" charset="0"/>
              </a:rPr>
              <a:t>=[0, 0, </a:t>
            </a:r>
            <a:r>
              <a:rPr lang="en-US" altLang="zh-CN" sz="2000" i="1" dirty="0">
                <a:latin typeface="Times New Roman" panose="02020603050405020304" pitchFamily="18" charset="0"/>
                <a:cs typeface="Times New Roman" panose="02020603050405020304" pitchFamily="18" charset="0"/>
              </a:rPr>
              <a:t>z</a:t>
            </a:r>
            <a:r>
              <a:rPr lang="en-US" altLang="zh-CN" sz="2000" dirty="0">
                <a:latin typeface="Times New Roman" panose="02020603050405020304" pitchFamily="18" charset="0"/>
                <a:cs typeface="Times New Roman" panose="02020603050405020304" pitchFamily="18" charset="0"/>
              </a:rPr>
              <a:t>]</a:t>
            </a:r>
            <a:endParaRPr lang="zh-CN" altLang="en-US" sz="2000" dirty="0"/>
          </a:p>
        </p:txBody>
      </p:sp>
      <p:sp>
        <p:nvSpPr>
          <p:cNvPr id="27" name="自选图形 3">
            <a:extLst>
              <a:ext uri="{FF2B5EF4-FFF2-40B4-BE49-F238E27FC236}">
                <a16:creationId xmlns:a16="http://schemas.microsoft.com/office/drawing/2014/main" id="{73EB5562-5134-43D8-BD57-25B9CF214DE1}"/>
              </a:ext>
            </a:extLst>
          </p:cNvPr>
          <p:cNvSpPr>
            <a:spLocks noChangeArrowheads="1"/>
          </p:cNvSpPr>
          <p:nvPr/>
        </p:nvSpPr>
        <p:spPr bwMode="gray">
          <a:xfrm flipV="1">
            <a:off x="1233407" y="4282901"/>
            <a:ext cx="2262188" cy="1074171"/>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26" name="矩形 25">
            <a:extLst>
              <a:ext uri="{FF2B5EF4-FFF2-40B4-BE49-F238E27FC236}">
                <a16:creationId xmlns:a16="http://schemas.microsoft.com/office/drawing/2014/main" id="{E99CD9B2-AC23-42A9-82AF-8A99B7060FAB}"/>
              </a:ext>
            </a:extLst>
          </p:cNvPr>
          <p:cNvSpPr/>
          <p:nvPr/>
        </p:nvSpPr>
        <p:spPr>
          <a:xfrm>
            <a:off x="817615" y="5419210"/>
            <a:ext cx="4572000" cy="707886"/>
          </a:xfrm>
          <a:prstGeom prst="rect">
            <a:avLst/>
          </a:prstGeom>
        </p:spPr>
        <p:txBody>
          <a:bodyPr>
            <a:spAutoFit/>
          </a:bodyPr>
          <a:lstStyle/>
          <a:p>
            <a:r>
              <a:rPr lang="zh-CN" altLang="zh-CN" sz="2000" dirty="0">
                <a:latin typeface="Times New Roman" panose="02020603050405020304" pitchFamily="18" charset="0"/>
                <a:cs typeface="Times New Roman" panose="02020603050405020304" pitchFamily="18" charset="0"/>
              </a:rPr>
              <a:t>待优化的变量于是可以写成向量的形式</a:t>
            </a:r>
            <a:r>
              <a:rPr lang="en-US" altLang="zh-CN" sz="2000" b="1" dirty="0" err="1">
                <a:latin typeface="Times New Roman" panose="02020603050405020304" pitchFamily="18" charset="0"/>
                <a:cs typeface="Times New Roman" panose="02020603050405020304" pitchFamily="18" charset="0"/>
              </a:rPr>
              <a:t>Ɛ</a:t>
            </a:r>
            <a:r>
              <a:rPr lang="en-US" altLang="zh-CN" sz="2000" i="1" baseline="-25000" dirty="0" err="1">
                <a:latin typeface="Times New Roman" panose="02020603050405020304" pitchFamily="18" charset="0"/>
                <a:cs typeface="Times New Roman" panose="02020603050405020304" pitchFamily="18" charset="0"/>
              </a:rPr>
              <a:t>k</a:t>
            </a:r>
            <a:r>
              <a:rPr lang="en-US" altLang="zh-CN" sz="2000" dirty="0">
                <a:latin typeface="Times New Roman" panose="02020603050405020304" pitchFamily="18" charset="0"/>
                <a:cs typeface="Times New Roman" panose="02020603050405020304" pitchFamily="18" charset="0"/>
              </a:rPr>
              <a:t>=[</a:t>
            </a:r>
            <a:r>
              <a:rPr lang="en-US" altLang="zh-CN" sz="2000" i="1" dirty="0">
                <a:latin typeface="Times New Roman" panose="02020603050405020304" pitchFamily="18" charset="0"/>
                <a:cs typeface="Times New Roman" panose="02020603050405020304" pitchFamily="18" charset="0"/>
              </a:rPr>
              <a:t>θ</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φ</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λ</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x</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y</a:t>
            </a:r>
            <a:r>
              <a:rPr lang="en-US" altLang="zh-CN" sz="2000" dirty="0">
                <a:latin typeface="Times New Roman" panose="02020603050405020304" pitchFamily="18" charset="0"/>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rPr>
              <a:t>z</a:t>
            </a:r>
            <a:r>
              <a:rPr lang="en-US" altLang="zh-CN" sz="2000" dirty="0">
                <a:latin typeface="Times New Roman" panose="02020603050405020304" pitchFamily="18" charset="0"/>
                <a:cs typeface="Times New Roman" panose="02020603050405020304" pitchFamily="18" charset="0"/>
              </a:rPr>
              <a:t>]</a:t>
            </a:r>
            <a:endParaRPr lang="zh-CN" altLang="en-US" sz="2000" dirty="0"/>
          </a:p>
        </p:txBody>
      </p:sp>
    </p:spTree>
    <p:extLst>
      <p:ext uri="{BB962C8B-B14F-4D97-AF65-F5344CB8AC3E}">
        <p14:creationId xmlns:p14="http://schemas.microsoft.com/office/powerpoint/2010/main" val="2291123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39</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直接法视觉里程计</a:t>
            </a:r>
          </a:p>
        </p:txBody>
      </p:sp>
      <p:sp>
        <p:nvSpPr>
          <p:cNvPr id="8" name="矩形 7">
            <a:extLst>
              <a:ext uri="{FF2B5EF4-FFF2-40B4-BE49-F238E27FC236}">
                <a16:creationId xmlns:a16="http://schemas.microsoft.com/office/drawing/2014/main" id="{6CAD0AA8-B8FC-4021-B434-AA367227CC7B}"/>
              </a:ext>
            </a:extLst>
          </p:cNvPr>
          <p:cNvSpPr/>
          <p:nvPr/>
        </p:nvSpPr>
        <p:spPr>
          <a:xfrm>
            <a:off x="761692" y="1324964"/>
            <a:ext cx="3950008" cy="830997"/>
          </a:xfrm>
          <a:prstGeom prst="rect">
            <a:avLst/>
          </a:prstGeom>
        </p:spPr>
        <p:txBody>
          <a:bodyPr wrap="square">
            <a:spAutoFit/>
          </a:bodyPr>
          <a:lstStyle/>
          <a:p>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问题可以转换为求解光度误差</a:t>
            </a:r>
            <a:r>
              <a:rPr lang="en-US" altLang="zh-CN" sz="2400" i="1" dirty="0">
                <a:latin typeface="Times New Roman" panose="02020603050405020304" pitchFamily="18" charset="0"/>
                <a:ea typeface="宋体" panose="02010600030101010101" pitchFamily="2" charset="-122"/>
              </a:rPr>
              <a:t>e</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对于向量</a:t>
            </a:r>
            <a:r>
              <a:rPr lang="en-US" altLang="zh-CN" sz="2400" b="1" dirty="0" err="1">
                <a:latin typeface="Times New Roman" panose="02020603050405020304" pitchFamily="18" charset="0"/>
                <a:ea typeface="宋体" panose="02010600030101010101" pitchFamily="2" charset="-122"/>
              </a:rPr>
              <a:t>Ɛ</a:t>
            </a:r>
            <a:r>
              <a:rPr lang="en-US" altLang="zh-CN" sz="2400" i="1" baseline="-25000" dirty="0" err="1">
                <a:latin typeface="Times New Roman" panose="02020603050405020304" pitchFamily="18" charset="0"/>
                <a:ea typeface="宋体" panose="02010600030101010101" pitchFamily="2" charset="-122"/>
              </a:rPr>
              <a:t>k</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的梯度向量</a:t>
            </a:r>
            <a:endParaRPr lang="zh-CN" altLang="en-US" sz="2400" dirty="0"/>
          </a:p>
        </p:txBody>
      </p:sp>
      <p:graphicFrame>
        <p:nvGraphicFramePr>
          <p:cNvPr id="10" name="对象 9">
            <a:extLst>
              <a:ext uri="{FF2B5EF4-FFF2-40B4-BE49-F238E27FC236}">
                <a16:creationId xmlns:a16="http://schemas.microsoft.com/office/drawing/2014/main" id="{04F37B8A-9DA9-4566-B4C9-DF2AC86FDC9D}"/>
              </a:ext>
            </a:extLst>
          </p:cNvPr>
          <p:cNvGraphicFramePr>
            <a:graphicFrameLocks noChangeAspect="1"/>
          </p:cNvGraphicFramePr>
          <p:nvPr>
            <p:extLst>
              <p:ext uri="{D42A27DB-BD31-4B8C-83A1-F6EECF244321}">
                <p14:modId xmlns:p14="http://schemas.microsoft.com/office/powerpoint/2010/main" val="1596895175"/>
              </p:ext>
            </p:extLst>
          </p:nvPr>
        </p:nvGraphicFramePr>
        <p:xfrm>
          <a:off x="4931389" y="1304901"/>
          <a:ext cx="3055938" cy="873125"/>
        </p:xfrm>
        <a:graphic>
          <a:graphicData uri="http://schemas.openxmlformats.org/presentationml/2006/ole">
            <mc:AlternateContent xmlns:mc="http://schemas.openxmlformats.org/markup-compatibility/2006">
              <mc:Choice xmlns:v="urn:schemas-microsoft-com:vml" Requires="v">
                <p:oleObj spid="_x0000_s53572" name="Equation" r:id="rId4" imgW="1333500" imgH="381000" progId="Equation.DSMT4">
                  <p:embed/>
                </p:oleObj>
              </mc:Choice>
              <mc:Fallback>
                <p:oleObj name="Equation" r:id="rId4" imgW="1333500" imgH="381000" progId="Equation.DSMT4">
                  <p:embed/>
                  <p:pic>
                    <p:nvPicPr>
                      <p:cNvPr id="11" name="对象 10">
                        <a:extLst>
                          <a:ext uri="{FF2B5EF4-FFF2-40B4-BE49-F238E27FC236}">
                            <a16:creationId xmlns:a16="http://schemas.microsoft.com/office/drawing/2014/main" id="{C6356BE4-4919-45D3-B74B-5ACF0DBDA5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1389" y="1304901"/>
                        <a:ext cx="3055938" cy="873125"/>
                      </a:xfrm>
                      <a:prstGeom prst="rect">
                        <a:avLst/>
                      </a:prstGeom>
                      <a:noFill/>
                    </p:spPr>
                  </p:pic>
                </p:oleObj>
              </mc:Fallback>
            </mc:AlternateContent>
          </a:graphicData>
        </a:graphic>
      </p:graphicFrame>
      <p:sp>
        <p:nvSpPr>
          <p:cNvPr id="11" name="矩形 10">
            <a:extLst>
              <a:ext uri="{FF2B5EF4-FFF2-40B4-BE49-F238E27FC236}">
                <a16:creationId xmlns:a16="http://schemas.microsoft.com/office/drawing/2014/main" id="{76810150-9CAC-4BA2-BFEF-D3F9F420AE80}"/>
              </a:ext>
            </a:extLst>
          </p:cNvPr>
          <p:cNvSpPr/>
          <p:nvPr/>
        </p:nvSpPr>
        <p:spPr>
          <a:xfrm>
            <a:off x="761692" y="2441388"/>
            <a:ext cx="6617008" cy="830997"/>
          </a:xfrm>
          <a:prstGeom prst="rect">
            <a:avLst/>
          </a:prstGeom>
        </p:spPr>
        <p:txBody>
          <a:bodyPr wrap="square">
            <a:spAutoFit/>
          </a:bodyPr>
          <a:lstStyle/>
          <a:p>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数值法可以通过计算其差分得到近似的梯度值</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，以第一项为例：</a:t>
            </a:r>
            <a:endParaRPr lang="zh-CN" altLang="en-US" sz="2400" dirty="0"/>
          </a:p>
        </p:txBody>
      </p:sp>
      <p:graphicFrame>
        <p:nvGraphicFramePr>
          <p:cNvPr id="12" name="对象 11">
            <a:extLst>
              <a:ext uri="{FF2B5EF4-FFF2-40B4-BE49-F238E27FC236}">
                <a16:creationId xmlns:a16="http://schemas.microsoft.com/office/drawing/2014/main" id="{75353553-329C-443D-92D1-AECC01DA630B}"/>
              </a:ext>
            </a:extLst>
          </p:cNvPr>
          <p:cNvGraphicFramePr>
            <a:graphicFrameLocks noChangeAspect="1"/>
          </p:cNvGraphicFramePr>
          <p:nvPr>
            <p:extLst>
              <p:ext uri="{D42A27DB-BD31-4B8C-83A1-F6EECF244321}">
                <p14:modId xmlns:p14="http://schemas.microsoft.com/office/powerpoint/2010/main" val="802714577"/>
              </p:ext>
            </p:extLst>
          </p:nvPr>
        </p:nvGraphicFramePr>
        <p:xfrm>
          <a:off x="2713614" y="3202362"/>
          <a:ext cx="3069224" cy="915816"/>
        </p:xfrm>
        <a:graphic>
          <a:graphicData uri="http://schemas.openxmlformats.org/presentationml/2006/ole">
            <mc:AlternateContent xmlns:mc="http://schemas.openxmlformats.org/markup-compatibility/2006">
              <mc:Choice xmlns:v="urn:schemas-microsoft-com:vml" Requires="v">
                <p:oleObj spid="_x0000_s53573" name="Equation" r:id="rId6" imgW="1180588" imgH="355446" progId="Equation.DSMT4">
                  <p:embed/>
                </p:oleObj>
              </mc:Choice>
              <mc:Fallback>
                <p:oleObj name="Equation" r:id="rId6" imgW="1180588" imgH="355446" progId="Equation.DSMT4">
                  <p:embed/>
                  <p:pic>
                    <p:nvPicPr>
                      <p:cNvPr id="14" name="对象 13">
                        <a:extLst>
                          <a:ext uri="{FF2B5EF4-FFF2-40B4-BE49-F238E27FC236}">
                            <a16:creationId xmlns:a16="http://schemas.microsoft.com/office/drawing/2014/main" id="{38A68D6B-F28D-425E-9B89-3368A8F900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3614" y="3202362"/>
                        <a:ext cx="3069224" cy="915816"/>
                      </a:xfrm>
                      <a:prstGeom prst="rect">
                        <a:avLst/>
                      </a:prstGeom>
                      <a:noFill/>
                    </p:spPr>
                  </p:pic>
                </p:oleObj>
              </mc:Fallback>
            </mc:AlternateContent>
          </a:graphicData>
        </a:graphic>
      </p:graphicFrame>
      <p:sp>
        <p:nvSpPr>
          <p:cNvPr id="13" name="矩形 12">
            <a:extLst>
              <a:ext uri="{FF2B5EF4-FFF2-40B4-BE49-F238E27FC236}">
                <a16:creationId xmlns:a16="http://schemas.microsoft.com/office/drawing/2014/main" id="{79F74D10-BC59-47DD-9D38-A84251A29516}"/>
              </a:ext>
            </a:extLst>
          </p:cNvPr>
          <p:cNvSpPr/>
          <p:nvPr/>
        </p:nvSpPr>
        <p:spPr>
          <a:xfrm>
            <a:off x="761692" y="4057534"/>
            <a:ext cx="1107996" cy="506998"/>
          </a:xfrm>
          <a:prstGeom prst="rect">
            <a:avLst/>
          </a:prstGeom>
        </p:spPr>
        <p:txBody>
          <a:bodyPr wrap="none">
            <a:spAutoFit/>
          </a:bodyPr>
          <a:lstStyle/>
          <a:p>
            <a:pPr algn="just">
              <a:lnSpc>
                <a:spcPct val="125000"/>
              </a:lnSpc>
              <a:spcAft>
                <a:spcPts val="0"/>
              </a:spcAft>
            </a:pPr>
            <a:r>
              <a:rPr lang="zh-CN" altLang="zh-CN" sz="2400" kern="100" dirty="0">
                <a:latin typeface="Times New Roman" panose="02020603050405020304" pitchFamily="18" charset="0"/>
                <a:ea typeface="宋体" panose="02010600030101010101" pitchFamily="2" charset="-122"/>
              </a:rPr>
              <a:t>其中：</a:t>
            </a:r>
            <a:endParaRPr lang="zh-CN" altLang="zh-CN" sz="2400" kern="100" dirty="0">
              <a:effectLst/>
              <a:latin typeface="Times New Roman" panose="02020603050405020304" pitchFamily="18" charset="0"/>
              <a:ea typeface="PMingLiU" panose="02020500000000000000" pitchFamily="18" charset="-120"/>
            </a:endParaRPr>
          </a:p>
        </p:txBody>
      </p:sp>
      <p:graphicFrame>
        <p:nvGraphicFramePr>
          <p:cNvPr id="14" name="对象 13">
            <a:extLst>
              <a:ext uri="{FF2B5EF4-FFF2-40B4-BE49-F238E27FC236}">
                <a16:creationId xmlns:a16="http://schemas.microsoft.com/office/drawing/2014/main" id="{D4FFADB7-DA0D-4BB6-A158-FDA905A78ACC}"/>
              </a:ext>
            </a:extLst>
          </p:cNvPr>
          <p:cNvGraphicFramePr>
            <a:graphicFrameLocks noChangeAspect="1"/>
          </p:cNvGraphicFramePr>
          <p:nvPr>
            <p:extLst>
              <p:ext uri="{D42A27DB-BD31-4B8C-83A1-F6EECF244321}">
                <p14:modId xmlns:p14="http://schemas.microsoft.com/office/powerpoint/2010/main" val="392983949"/>
              </p:ext>
            </p:extLst>
          </p:nvPr>
        </p:nvGraphicFramePr>
        <p:xfrm>
          <a:off x="879653" y="4231980"/>
          <a:ext cx="7755511" cy="1064936"/>
        </p:xfrm>
        <a:graphic>
          <a:graphicData uri="http://schemas.openxmlformats.org/presentationml/2006/ole">
            <mc:AlternateContent xmlns:mc="http://schemas.openxmlformats.org/markup-compatibility/2006">
              <mc:Choice xmlns:v="urn:schemas-microsoft-com:vml" Requires="v">
                <p:oleObj spid="_x0000_s53574" name="Equation" r:id="rId8" imgW="3187700" imgH="444500" progId="Equation.DSMT4">
                  <p:embed/>
                </p:oleObj>
              </mc:Choice>
              <mc:Fallback>
                <p:oleObj name="Equation" r:id="rId8" imgW="3187700" imgH="444500" progId="Equation.DSMT4">
                  <p:embed/>
                  <p:pic>
                    <p:nvPicPr>
                      <p:cNvPr id="17" name="对象 16">
                        <a:extLst>
                          <a:ext uri="{FF2B5EF4-FFF2-40B4-BE49-F238E27FC236}">
                            <a16:creationId xmlns:a16="http://schemas.microsoft.com/office/drawing/2014/main" id="{E3653785-647B-485A-9344-4DA30140D3E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9653" y="4231980"/>
                        <a:ext cx="7755511" cy="1064936"/>
                      </a:xfrm>
                      <a:prstGeom prst="rect">
                        <a:avLst/>
                      </a:prstGeom>
                      <a:noFill/>
                    </p:spPr>
                  </p:pic>
                </p:oleObj>
              </mc:Fallback>
            </mc:AlternateContent>
          </a:graphicData>
        </a:graphic>
      </p:graphicFrame>
      <p:sp>
        <p:nvSpPr>
          <p:cNvPr id="15" name="矩形 14">
            <a:extLst>
              <a:ext uri="{FF2B5EF4-FFF2-40B4-BE49-F238E27FC236}">
                <a16:creationId xmlns:a16="http://schemas.microsoft.com/office/drawing/2014/main" id="{A859EF79-13CB-4640-A6D8-AB0D2AF9DFB5}"/>
              </a:ext>
            </a:extLst>
          </p:cNvPr>
          <p:cNvSpPr/>
          <p:nvPr/>
        </p:nvSpPr>
        <p:spPr>
          <a:xfrm>
            <a:off x="879653" y="5592216"/>
            <a:ext cx="6926660" cy="830997"/>
          </a:xfrm>
          <a:prstGeom prst="rect">
            <a:avLst/>
          </a:prstGeom>
        </p:spPr>
        <p:txBody>
          <a:bodyPr wrap="square">
            <a:spAutoFit/>
          </a:bodyPr>
          <a:lstStyle/>
          <a:p>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选定一个较小的</a:t>
            </a:r>
            <a:r>
              <a:rPr lang="en-US" altLang="zh-CN" sz="2400" dirty="0" err="1">
                <a:latin typeface="Times New Roman" panose="02020603050405020304" pitchFamily="18" charset="0"/>
                <a:ea typeface="宋体" panose="02010600030101010101" pitchFamily="2" charset="-122"/>
              </a:rPr>
              <a:t>Δ</a:t>
            </a:r>
            <a:r>
              <a:rPr lang="en-US" altLang="zh-CN" sz="2400" i="1" dirty="0" err="1">
                <a:latin typeface="Times New Roman" panose="02020603050405020304" pitchFamily="18" charset="0"/>
                <a:ea typeface="宋体" panose="02010600030101010101" pitchFamily="2" charset="-122"/>
              </a:rPr>
              <a:t>θ</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，即可求出</a:t>
            </a:r>
            <a:r>
              <a:rPr lang="en-US" altLang="zh-CN" sz="2400" i="1" dirty="0">
                <a:latin typeface="Times New Roman" panose="02020603050405020304" pitchFamily="18" charset="0"/>
                <a:ea typeface="宋体" panose="02010600030101010101" pitchFamily="2" charset="-122"/>
              </a:rPr>
              <a:t>e</a:t>
            </a:r>
            <a:r>
              <a:rPr lang="en-US" altLang="zh-CN" sz="2400" dirty="0">
                <a:latin typeface="Times New Roman" panose="02020603050405020304" pitchFamily="18" charset="0"/>
                <a:ea typeface="宋体" panose="02010600030101010101" pitchFamily="2" charset="-122"/>
              </a:rPr>
              <a:t>(</a:t>
            </a:r>
            <a:r>
              <a:rPr lang="en-US" altLang="zh-CN" sz="2400" i="1" dirty="0" err="1">
                <a:latin typeface="Times New Roman" panose="02020603050405020304" pitchFamily="18" charset="0"/>
                <a:ea typeface="宋体" panose="02010600030101010101" pitchFamily="2" charset="-122"/>
              </a:rPr>
              <a:t>θ</a:t>
            </a:r>
            <a:r>
              <a:rPr lang="en-US" altLang="zh-CN" sz="2400" dirty="0" err="1">
                <a:latin typeface="Times New Roman" panose="02020603050405020304" pitchFamily="18" charset="0"/>
                <a:ea typeface="宋体" panose="02010600030101010101" pitchFamily="2" charset="-122"/>
              </a:rPr>
              <a:t>+Δ</a:t>
            </a:r>
            <a:r>
              <a:rPr lang="en-US" altLang="zh-CN" sz="2400" i="1" dirty="0" err="1">
                <a:latin typeface="Times New Roman" panose="02020603050405020304" pitchFamily="18" charset="0"/>
                <a:ea typeface="宋体" panose="02010600030101010101" pitchFamily="2" charset="-122"/>
              </a:rPr>
              <a:t>θ</a:t>
            </a:r>
            <a:r>
              <a:rPr lang="en-US" altLang="zh-CN" sz="2400" dirty="0">
                <a:latin typeface="Times New Roman" panose="02020603050405020304" pitchFamily="18" charset="0"/>
                <a:ea typeface="宋体" panose="02010600030101010101" pitchFamily="2" charset="-122"/>
              </a:rPr>
              <a:t>)</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，进而得到误差</a:t>
            </a:r>
            <a:r>
              <a:rPr lang="en-US" altLang="zh-CN" sz="2400" i="1" dirty="0">
                <a:latin typeface="Times New Roman" panose="02020603050405020304" pitchFamily="18" charset="0"/>
                <a:ea typeface="宋体" panose="02010600030101010101" pitchFamily="2" charset="-122"/>
              </a:rPr>
              <a:t>e</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关于</a:t>
            </a:r>
            <a:r>
              <a:rPr lang="en-US" altLang="zh-CN" sz="2400" i="1" dirty="0">
                <a:latin typeface="Times New Roman" panose="02020603050405020304" pitchFamily="18" charset="0"/>
                <a:ea typeface="宋体" panose="02010600030101010101" pitchFamily="2" charset="-122"/>
              </a:rPr>
              <a:t>θ</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的偏导数</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的近似值</a:t>
            </a:r>
            <a:endParaRPr lang="zh-CN" altLang="en-US" sz="2400" dirty="0"/>
          </a:p>
        </p:txBody>
      </p:sp>
    </p:spTree>
    <p:extLst>
      <p:ext uri="{BB962C8B-B14F-4D97-AF65-F5344CB8AC3E}">
        <p14:creationId xmlns:p14="http://schemas.microsoft.com/office/powerpoint/2010/main" val="254786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4</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相机标定（基础与应用篇）</a:t>
            </a:r>
          </a:p>
        </p:txBody>
      </p:sp>
      <p:sp>
        <p:nvSpPr>
          <p:cNvPr id="27" name="Rectangle 3">
            <a:extLst>
              <a:ext uri="{FF2B5EF4-FFF2-40B4-BE49-F238E27FC236}">
                <a16:creationId xmlns:a16="http://schemas.microsoft.com/office/drawing/2014/main" id="{6457E228-3808-437F-B339-525C86B4AE7A}"/>
              </a:ext>
            </a:extLst>
          </p:cNvPr>
          <p:cNvSpPr>
            <a:spLocks noGrp="1" noChangeArrowheads="1"/>
          </p:cNvSpPr>
          <p:nvPr>
            <p:ph idx="1"/>
          </p:nvPr>
        </p:nvSpPr>
        <p:spPr>
          <a:xfrm>
            <a:off x="914400" y="1193800"/>
            <a:ext cx="7772400" cy="4953000"/>
          </a:xfrm>
        </p:spPr>
        <p:txBody>
          <a:bodyPr/>
          <a:lstStyle/>
          <a:p>
            <a:pPr eaLnBrk="1" hangingPunct="1"/>
            <a:r>
              <a:rPr lang="zh-CN" altLang="en-US">
                <a:latin typeface="黑体" panose="02010609060101010101" pitchFamily="49" charset="-122"/>
                <a:ea typeface="黑体" panose="02010609060101010101" pitchFamily="49" charset="-122"/>
              </a:rPr>
              <a:t>摄像机的标定</a:t>
            </a:r>
          </a:p>
          <a:p>
            <a:pPr eaLnBrk="1" hangingPunct="1"/>
            <a:endParaRPr lang="zh-CN" altLang="en-US">
              <a:latin typeface="黑体" panose="02010609060101010101" pitchFamily="49" charset="-122"/>
              <a:ea typeface="黑体" panose="02010609060101010101" pitchFamily="49" charset="-122"/>
            </a:endParaRPr>
          </a:p>
          <a:p>
            <a:pPr eaLnBrk="1" hangingPunct="1"/>
            <a:endParaRPr lang="zh-CN" altLang="en-US">
              <a:latin typeface="黑体" panose="02010609060101010101" pitchFamily="49" charset="-122"/>
              <a:ea typeface="黑体" panose="02010609060101010101" pitchFamily="49" charset="-122"/>
            </a:endParaRPr>
          </a:p>
          <a:p>
            <a:pPr eaLnBrk="1" hangingPunct="1"/>
            <a:endParaRPr lang="zh-CN" altLang="en-US">
              <a:latin typeface="黑体" panose="02010609060101010101" pitchFamily="49" charset="-122"/>
              <a:ea typeface="黑体" panose="02010609060101010101" pitchFamily="49" charset="-122"/>
            </a:endParaRPr>
          </a:p>
          <a:p>
            <a:pPr eaLnBrk="1" hangingPunct="1"/>
            <a:endParaRPr lang="zh-CN" altLang="en-US">
              <a:latin typeface="黑体" panose="02010609060101010101" pitchFamily="49" charset="-122"/>
              <a:ea typeface="黑体" panose="02010609060101010101" pitchFamily="49" charset="-122"/>
            </a:endParaRPr>
          </a:p>
          <a:p>
            <a:pPr eaLnBrk="1" hangingPunct="1"/>
            <a:endParaRPr lang="zh-CN" altLang="en-US">
              <a:latin typeface="黑体" panose="02010609060101010101" pitchFamily="49" charset="-122"/>
              <a:ea typeface="黑体" panose="02010609060101010101" pitchFamily="49" charset="-122"/>
            </a:endParaRPr>
          </a:p>
          <a:p>
            <a:pPr eaLnBrk="1" hangingPunct="1"/>
            <a:endParaRPr lang="zh-CN" altLang="en-US">
              <a:latin typeface="黑体" panose="02010609060101010101" pitchFamily="49" charset="-122"/>
              <a:ea typeface="黑体" panose="02010609060101010101" pitchFamily="49" charset="-122"/>
            </a:endParaRPr>
          </a:p>
          <a:p>
            <a:pPr eaLnBrk="1" hangingPunct="1"/>
            <a:r>
              <a:rPr lang="zh-CN" altLang="en-US">
                <a:latin typeface="黑体" panose="02010609060101010101" pitchFamily="49" charset="-122"/>
                <a:ea typeface="黑体" panose="02010609060101010101" pitchFamily="49" charset="-122"/>
              </a:rPr>
              <a:t>平面全局测量</a:t>
            </a:r>
          </a:p>
        </p:txBody>
      </p:sp>
      <p:graphicFrame>
        <p:nvGraphicFramePr>
          <p:cNvPr id="28" name="Object 4">
            <a:extLst>
              <a:ext uri="{FF2B5EF4-FFF2-40B4-BE49-F238E27FC236}">
                <a16:creationId xmlns:a16="http://schemas.microsoft.com/office/drawing/2014/main" id="{628CA466-5C9C-487B-8669-252C7DCFC9F7}"/>
              </a:ext>
            </a:extLst>
          </p:cNvPr>
          <p:cNvGraphicFramePr>
            <a:graphicFrameLocks noChangeAspect="1"/>
          </p:cNvGraphicFramePr>
          <p:nvPr/>
        </p:nvGraphicFramePr>
        <p:xfrm>
          <a:off x="1381125" y="1835150"/>
          <a:ext cx="5073650" cy="1714500"/>
        </p:xfrm>
        <a:graphic>
          <a:graphicData uri="http://schemas.openxmlformats.org/presentationml/2006/ole">
            <mc:AlternateContent xmlns:mc="http://schemas.openxmlformats.org/markup-compatibility/2006">
              <mc:Choice xmlns:v="urn:schemas-microsoft-com:vml" Requires="v">
                <p:oleObj spid="_x0000_s60472" name="Equation" r:id="rId4" imgW="3378200" imgH="1143000" progId="Equation.3">
                  <p:embed/>
                </p:oleObj>
              </mc:Choice>
              <mc:Fallback>
                <p:oleObj name="Equation" r:id="rId4" imgW="3378200" imgH="1143000" progId="Equation.3">
                  <p:embed/>
                  <p:pic>
                    <p:nvPicPr>
                      <p:cNvPr id="24581" name="Object 4">
                        <a:extLst>
                          <a:ext uri="{FF2B5EF4-FFF2-40B4-BE49-F238E27FC236}">
                            <a16:creationId xmlns:a16="http://schemas.microsoft.com/office/drawing/2014/main" id="{6D1500B2-91FD-4295-92C1-D800C2F137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1125" y="1835150"/>
                        <a:ext cx="5073650" cy="171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5">
            <a:extLst>
              <a:ext uri="{FF2B5EF4-FFF2-40B4-BE49-F238E27FC236}">
                <a16:creationId xmlns:a16="http://schemas.microsoft.com/office/drawing/2014/main" id="{25955F87-34DF-4CAF-96D7-665D9D957979}"/>
              </a:ext>
            </a:extLst>
          </p:cNvPr>
          <p:cNvGraphicFramePr>
            <a:graphicFrameLocks noChangeAspect="1"/>
          </p:cNvGraphicFramePr>
          <p:nvPr/>
        </p:nvGraphicFramePr>
        <p:xfrm>
          <a:off x="1304925" y="3616325"/>
          <a:ext cx="5683250" cy="1333500"/>
        </p:xfrm>
        <a:graphic>
          <a:graphicData uri="http://schemas.openxmlformats.org/presentationml/2006/ole">
            <mc:AlternateContent xmlns:mc="http://schemas.openxmlformats.org/markup-compatibility/2006">
              <mc:Choice xmlns:v="urn:schemas-microsoft-com:vml" Requires="v">
                <p:oleObj spid="_x0000_s60473" name="公式" r:id="rId6" imgW="3784600" imgH="889000" progId="Equation.3">
                  <p:embed/>
                </p:oleObj>
              </mc:Choice>
              <mc:Fallback>
                <p:oleObj name="公式" r:id="rId6" imgW="3784600" imgH="889000" progId="Equation.3">
                  <p:embed/>
                  <p:pic>
                    <p:nvPicPr>
                      <p:cNvPr id="24582" name="Object 5">
                        <a:extLst>
                          <a:ext uri="{FF2B5EF4-FFF2-40B4-BE49-F238E27FC236}">
                            <a16:creationId xmlns:a16="http://schemas.microsoft.com/office/drawing/2014/main" id="{2F169598-F45D-48C0-9EDB-65064528F3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4925" y="3616325"/>
                        <a:ext cx="5683250" cy="133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Rectangle 6" descr="大网格">
            <a:extLst>
              <a:ext uri="{FF2B5EF4-FFF2-40B4-BE49-F238E27FC236}">
                <a16:creationId xmlns:a16="http://schemas.microsoft.com/office/drawing/2014/main" id="{CEC7B12F-01C5-4861-8AF4-6D28F8490378}"/>
              </a:ext>
            </a:extLst>
          </p:cNvPr>
          <p:cNvSpPr>
            <a:spLocks noChangeArrowheads="1"/>
          </p:cNvSpPr>
          <p:nvPr/>
        </p:nvSpPr>
        <p:spPr bwMode="auto">
          <a:xfrm>
            <a:off x="7315200" y="1828800"/>
            <a:ext cx="1371600" cy="1447800"/>
          </a:xfrm>
          <a:prstGeom prst="rect">
            <a:avLst/>
          </a:prstGeom>
          <a:pattFill prst="lgGrid">
            <a:fgClr>
              <a:schemeClr val="accent1"/>
            </a:fgClr>
            <a:bgClr>
              <a:schemeClr val="bg1"/>
            </a:bgClr>
          </a:pattFill>
          <a:ln w="9525">
            <a:solidFill>
              <a:schemeClr val="tx1"/>
            </a:solidFill>
            <a:miter lim="800000"/>
            <a:headEnd/>
            <a:tailEnd/>
          </a:ln>
        </p:spPr>
        <p:txBody>
          <a:bodyPr wrap="none" anchor="ctr"/>
          <a:lstStyle>
            <a:lvl1pPr algn="l" eaLnBrk="0" hangingPunct="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lgn="l" eaLnBrk="0" hangingPunct="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lgn="l" eaLnBrk="0" hangingPunct="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lgn="l" eaLnBrk="0" hangingPunct="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endParaRPr lang="zh-CN" altLang="en-US" sz="2400">
              <a:latin typeface="Times New Roman" panose="02020603050405020304" pitchFamily="18" charset="0"/>
            </a:endParaRPr>
          </a:p>
        </p:txBody>
      </p:sp>
      <p:graphicFrame>
        <p:nvGraphicFramePr>
          <p:cNvPr id="31" name="Object 7">
            <a:extLst>
              <a:ext uri="{FF2B5EF4-FFF2-40B4-BE49-F238E27FC236}">
                <a16:creationId xmlns:a16="http://schemas.microsoft.com/office/drawing/2014/main" id="{884B54B8-52B3-4AF6-9DD8-1B8BC61683BC}"/>
              </a:ext>
            </a:extLst>
          </p:cNvPr>
          <p:cNvGraphicFramePr>
            <a:graphicFrameLocks noChangeAspect="1"/>
          </p:cNvGraphicFramePr>
          <p:nvPr/>
        </p:nvGraphicFramePr>
        <p:xfrm>
          <a:off x="3883025" y="5068888"/>
          <a:ext cx="4635500" cy="1295400"/>
        </p:xfrm>
        <a:graphic>
          <a:graphicData uri="http://schemas.openxmlformats.org/presentationml/2006/ole">
            <mc:AlternateContent xmlns:mc="http://schemas.openxmlformats.org/markup-compatibility/2006">
              <mc:Choice xmlns:v="urn:schemas-microsoft-com:vml" Requires="v">
                <p:oleObj spid="_x0000_s60474" name="公式" r:id="rId8" imgW="3086100" imgH="863600" progId="Equation.3">
                  <p:embed/>
                </p:oleObj>
              </mc:Choice>
              <mc:Fallback>
                <p:oleObj name="公式" r:id="rId8" imgW="3086100" imgH="863600" progId="Equation.3">
                  <p:embed/>
                  <p:pic>
                    <p:nvPicPr>
                      <p:cNvPr id="24584" name="Object 7">
                        <a:extLst>
                          <a:ext uri="{FF2B5EF4-FFF2-40B4-BE49-F238E27FC236}">
                            <a16:creationId xmlns:a16="http://schemas.microsoft.com/office/drawing/2014/main" id="{03E826B7-519C-4D7D-9F6B-190DFFDFF3E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3025" y="5068888"/>
                        <a:ext cx="46355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47222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40</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直接法视觉里程计</a:t>
            </a:r>
          </a:p>
        </p:txBody>
      </p:sp>
      <p:sp>
        <p:nvSpPr>
          <p:cNvPr id="3" name="矩形 2">
            <a:extLst>
              <a:ext uri="{FF2B5EF4-FFF2-40B4-BE49-F238E27FC236}">
                <a16:creationId xmlns:a16="http://schemas.microsoft.com/office/drawing/2014/main" id="{3B5A822F-0244-49B7-B687-7DB220CAD0BB}"/>
              </a:ext>
            </a:extLst>
          </p:cNvPr>
          <p:cNvSpPr/>
          <p:nvPr/>
        </p:nvSpPr>
        <p:spPr>
          <a:xfrm>
            <a:off x="541587" y="1437882"/>
            <a:ext cx="7082153" cy="830997"/>
          </a:xfrm>
          <a:prstGeom prst="rect">
            <a:avLst/>
          </a:prstGeom>
        </p:spPr>
        <p:txBody>
          <a:bodyPr wrap="square">
            <a:spAutoFit/>
          </a:bodyPr>
          <a:lstStyle/>
          <a:p>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类似的，梯度向量的六个分量都可以计算出近似值。选定调节步长</a:t>
            </a:r>
            <a:r>
              <a:rPr lang="en-US" altLang="zh-CN" sz="2400" i="1" dirty="0">
                <a:latin typeface="Times New Roman" panose="02020603050405020304" pitchFamily="18" charset="0"/>
                <a:ea typeface="宋体" panose="02010600030101010101" pitchFamily="2" charset="-122"/>
              </a:rPr>
              <a:t>μ</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2400" b="1" dirty="0">
                <a:latin typeface="Times New Roman" panose="02020603050405020304" pitchFamily="18" charset="0"/>
                <a:ea typeface="宋体" panose="02010600030101010101" pitchFamily="2" charset="-122"/>
              </a:rPr>
              <a:t>Ɛ</a:t>
            </a:r>
            <a:r>
              <a:rPr lang="en-US" altLang="zh-CN" sz="2400" i="1" baseline="-25000" dirty="0">
                <a:latin typeface="Times New Roman" panose="02020603050405020304" pitchFamily="18" charset="0"/>
                <a:ea typeface="宋体" panose="02010600030101010101" pitchFamily="2" charset="-122"/>
              </a:rPr>
              <a:t>k</a:t>
            </a:r>
            <a:r>
              <a:rPr lang="en-US" altLang="zh-CN" sz="2400" baseline="-25000" dirty="0">
                <a:latin typeface="Times New Roman" panose="02020603050405020304" pitchFamily="18" charset="0"/>
                <a:ea typeface="宋体" panose="02010600030101010101" pitchFamily="2" charset="-122"/>
              </a:rPr>
              <a:t>-1</a:t>
            </a:r>
            <a:r>
              <a:rPr lang="zh-CN" altLang="zh-CN" sz="2400" dirty="0">
                <a:latin typeface="Times New Roman" panose="02020603050405020304" pitchFamily="18" charset="0"/>
                <a:ea typeface="宋体" panose="02010600030101010101" pitchFamily="2" charset="-122"/>
                <a:cs typeface="Times New Roman" panose="02020603050405020304" pitchFamily="18" charset="0"/>
              </a:rPr>
              <a:t>进行更新：</a:t>
            </a:r>
            <a:endParaRPr lang="zh-CN" altLang="en-US" sz="2400" dirty="0"/>
          </a:p>
        </p:txBody>
      </p:sp>
      <p:graphicFrame>
        <p:nvGraphicFramePr>
          <p:cNvPr id="5" name="对象 4">
            <a:extLst>
              <a:ext uri="{FF2B5EF4-FFF2-40B4-BE49-F238E27FC236}">
                <a16:creationId xmlns:a16="http://schemas.microsoft.com/office/drawing/2014/main" id="{A3FFE56C-66E2-4FF8-BDC4-996FEE3A0E8B}"/>
              </a:ext>
            </a:extLst>
          </p:cNvPr>
          <p:cNvGraphicFramePr>
            <a:graphicFrameLocks noChangeAspect="1"/>
          </p:cNvGraphicFramePr>
          <p:nvPr>
            <p:extLst>
              <p:ext uri="{D42A27DB-BD31-4B8C-83A1-F6EECF244321}">
                <p14:modId xmlns:p14="http://schemas.microsoft.com/office/powerpoint/2010/main" val="2415793285"/>
              </p:ext>
            </p:extLst>
          </p:nvPr>
        </p:nvGraphicFramePr>
        <p:xfrm>
          <a:off x="548184" y="2444604"/>
          <a:ext cx="8134944" cy="940456"/>
        </p:xfrm>
        <a:graphic>
          <a:graphicData uri="http://schemas.openxmlformats.org/presentationml/2006/ole">
            <mc:AlternateContent xmlns:mc="http://schemas.openxmlformats.org/markup-compatibility/2006">
              <mc:Choice xmlns:v="urn:schemas-microsoft-com:vml" Requires="v">
                <p:oleObj spid="_x0000_s57424" name="Equation" r:id="rId4" imgW="3289300" imgH="381000" progId="Equation.DSMT4">
                  <p:embed/>
                </p:oleObj>
              </mc:Choice>
              <mc:Fallback>
                <p:oleObj name="Equation" r:id="rId4" imgW="3289300" imgH="381000" progId="Equation.DSMT4">
                  <p:embed/>
                  <p:pic>
                    <p:nvPicPr>
                      <p:cNvPr id="5" name="对象 4">
                        <a:extLst>
                          <a:ext uri="{FF2B5EF4-FFF2-40B4-BE49-F238E27FC236}">
                            <a16:creationId xmlns:a16="http://schemas.microsoft.com/office/drawing/2014/main" id="{A3FFE56C-66E2-4FF8-BDC4-996FEE3A0E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8184" y="2444604"/>
                        <a:ext cx="8134944" cy="940456"/>
                      </a:xfrm>
                      <a:prstGeom prst="rect">
                        <a:avLst/>
                      </a:prstGeom>
                      <a:noFill/>
                    </p:spPr>
                  </p:pic>
                </p:oleObj>
              </mc:Fallback>
            </mc:AlternateContent>
          </a:graphicData>
        </a:graphic>
      </p:graphicFrame>
      <p:sp>
        <p:nvSpPr>
          <p:cNvPr id="6" name="矩形 5">
            <a:extLst>
              <a:ext uri="{FF2B5EF4-FFF2-40B4-BE49-F238E27FC236}">
                <a16:creationId xmlns:a16="http://schemas.microsoft.com/office/drawing/2014/main" id="{B53068D3-2A99-474E-AB39-39D226B67538}"/>
              </a:ext>
            </a:extLst>
          </p:cNvPr>
          <p:cNvSpPr/>
          <p:nvPr/>
        </p:nvSpPr>
        <p:spPr>
          <a:xfrm>
            <a:off x="541587" y="3764158"/>
            <a:ext cx="3001143" cy="506998"/>
          </a:xfrm>
          <a:prstGeom prst="rect">
            <a:avLst/>
          </a:prstGeom>
        </p:spPr>
        <p:txBody>
          <a:bodyPr wrap="none">
            <a:spAutoFit/>
          </a:bodyPr>
          <a:lstStyle/>
          <a:p>
            <a:pPr algn="just">
              <a:lnSpc>
                <a:spcPct val="125000"/>
              </a:lnSpc>
              <a:spcAft>
                <a:spcPts val="0"/>
              </a:spcAft>
            </a:pPr>
            <a:r>
              <a:rPr lang="zh-CN" altLang="zh-CN" sz="2400" kern="100" dirty="0">
                <a:latin typeface="Times New Roman" panose="02020603050405020304" pitchFamily="18" charset="0"/>
                <a:ea typeface="宋体" panose="02010600030101010101" pitchFamily="2" charset="-122"/>
              </a:rPr>
              <a:t>再根据计算出</a:t>
            </a:r>
            <a:r>
              <a:rPr lang="en-US" altLang="zh-CN" sz="2400" b="1" kern="100" dirty="0" err="1">
                <a:latin typeface="Times New Roman" panose="02020603050405020304" pitchFamily="18" charset="0"/>
                <a:ea typeface="宋体" panose="02010600030101010101" pitchFamily="2" charset="-122"/>
              </a:rPr>
              <a:t>R</a:t>
            </a:r>
            <a:r>
              <a:rPr lang="en-US" altLang="zh-CN" sz="2400" i="1" kern="100" baseline="-25000" dirty="0" err="1">
                <a:latin typeface="Times New Roman" panose="02020603050405020304" pitchFamily="18" charset="0"/>
                <a:ea typeface="宋体" panose="02010600030101010101" pitchFamily="2" charset="-122"/>
              </a:rPr>
              <a:t>k</a:t>
            </a:r>
            <a:r>
              <a:rPr lang="en-US" altLang="zh-CN" sz="2400" kern="100" dirty="0">
                <a:latin typeface="Times New Roman" panose="02020603050405020304" pitchFamily="18" charset="0"/>
                <a:ea typeface="宋体" panose="02010600030101010101" pitchFamily="2" charset="-122"/>
              </a:rPr>
              <a:t>, </a:t>
            </a:r>
            <a:r>
              <a:rPr lang="en-US" altLang="zh-CN" sz="2400" b="1" kern="100" dirty="0" err="1">
                <a:latin typeface="Times New Roman" panose="02020603050405020304" pitchFamily="18" charset="0"/>
                <a:ea typeface="宋体" panose="02010600030101010101" pitchFamily="2" charset="-122"/>
              </a:rPr>
              <a:t>t</a:t>
            </a:r>
            <a:r>
              <a:rPr lang="en-US" altLang="zh-CN" sz="2400" i="1" kern="100" baseline="-25000" dirty="0" err="1">
                <a:latin typeface="Times New Roman" panose="02020603050405020304" pitchFamily="18" charset="0"/>
                <a:ea typeface="宋体" panose="02010600030101010101" pitchFamily="2" charset="-122"/>
              </a:rPr>
              <a:t>k</a:t>
            </a:r>
            <a:r>
              <a:rPr lang="zh-CN" altLang="zh-CN" sz="2400" kern="100" dirty="0">
                <a:latin typeface="Times New Roman" panose="02020603050405020304" pitchFamily="18" charset="0"/>
                <a:ea typeface="宋体" panose="02010600030101010101" pitchFamily="2" charset="-122"/>
              </a:rPr>
              <a:t>：</a:t>
            </a:r>
            <a:endParaRPr lang="zh-CN" altLang="zh-CN" sz="2400" kern="100" dirty="0">
              <a:effectLst/>
              <a:latin typeface="Times New Roman" panose="02020603050405020304" pitchFamily="18" charset="0"/>
              <a:ea typeface="PMingLiU" panose="02020500000000000000" pitchFamily="18" charset="-120"/>
            </a:endParaRPr>
          </a:p>
        </p:txBody>
      </p:sp>
      <p:graphicFrame>
        <p:nvGraphicFramePr>
          <p:cNvPr id="9" name="对象 8">
            <a:extLst>
              <a:ext uri="{FF2B5EF4-FFF2-40B4-BE49-F238E27FC236}">
                <a16:creationId xmlns:a16="http://schemas.microsoft.com/office/drawing/2014/main" id="{AC3096F5-7B00-4CED-91F0-7076E304090F}"/>
              </a:ext>
            </a:extLst>
          </p:cNvPr>
          <p:cNvGraphicFramePr>
            <a:graphicFrameLocks noChangeAspect="1"/>
          </p:cNvGraphicFramePr>
          <p:nvPr>
            <p:extLst>
              <p:ext uri="{D42A27DB-BD31-4B8C-83A1-F6EECF244321}">
                <p14:modId xmlns:p14="http://schemas.microsoft.com/office/powerpoint/2010/main" val="3415594587"/>
              </p:ext>
            </p:extLst>
          </p:nvPr>
        </p:nvGraphicFramePr>
        <p:xfrm>
          <a:off x="2325237" y="4495701"/>
          <a:ext cx="4730975" cy="1663402"/>
        </p:xfrm>
        <a:graphic>
          <a:graphicData uri="http://schemas.openxmlformats.org/presentationml/2006/ole">
            <mc:AlternateContent xmlns:mc="http://schemas.openxmlformats.org/markup-compatibility/2006">
              <mc:Choice xmlns:v="urn:schemas-microsoft-com:vml" Requires="v">
                <p:oleObj spid="_x0000_s57425" name="Equation" r:id="rId6" imgW="2082800" imgH="736600" progId="Equation.DSMT4">
                  <p:embed/>
                </p:oleObj>
              </mc:Choice>
              <mc:Fallback>
                <p:oleObj name="Equation" r:id="rId6" imgW="2082800" imgH="736600" progId="Equation.DSMT4">
                  <p:embed/>
                  <p:pic>
                    <p:nvPicPr>
                      <p:cNvPr id="9" name="对象 8">
                        <a:extLst>
                          <a:ext uri="{FF2B5EF4-FFF2-40B4-BE49-F238E27FC236}">
                            <a16:creationId xmlns:a16="http://schemas.microsoft.com/office/drawing/2014/main" id="{AC3096F5-7B00-4CED-91F0-7076E304090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5237" y="4495701"/>
                        <a:ext cx="4730975" cy="1663402"/>
                      </a:xfrm>
                      <a:prstGeom prst="rect">
                        <a:avLst/>
                      </a:prstGeom>
                      <a:noFill/>
                    </p:spPr>
                  </p:pic>
                </p:oleObj>
              </mc:Fallback>
            </mc:AlternateContent>
          </a:graphicData>
        </a:graphic>
      </p:graphicFrame>
      <p:sp>
        <p:nvSpPr>
          <p:cNvPr id="8" name="对话气泡: 椭圆形 7">
            <a:extLst>
              <a:ext uri="{FF2B5EF4-FFF2-40B4-BE49-F238E27FC236}">
                <a16:creationId xmlns:a16="http://schemas.microsoft.com/office/drawing/2014/main" id="{9421A6FD-1FCB-4FBD-A2B3-FC1162ABE852}"/>
              </a:ext>
            </a:extLst>
          </p:cNvPr>
          <p:cNvSpPr/>
          <p:nvPr/>
        </p:nvSpPr>
        <p:spPr bwMode="auto">
          <a:xfrm>
            <a:off x="4537911" y="3270680"/>
            <a:ext cx="3923183" cy="1056100"/>
          </a:xfrm>
          <a:prstGeom prst="wedgeEllipseCallout">
            <a:avLst>
              <a:gd name="adj1" fmla="val -48140"/>
              <a:gd name="adj2" fmla="val 76000"/>
            </a:avLst>
          </a:prstGeom>
          <a:solidFill>
            <a:srgbClr val="C00000">
              <a:alpha val="48000"/>
            </a:srgb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solidFill>
                  <a:schemeClr val="tx1"/>
                </a:solidFill>
                <a:effectLst/>
                <a:latin typeface="Tahoma" pitchFamily="34" charset="0"/>
                <a:ea typeface="宋体" pitchFamily="2" charset="-122"/>
              </a:rPr>
              <a:t>采用罗德里格斯公式可以</a:t>
            </a:r>
            <a:endParaRPr kumimoji="1" lang="en-US" altLang="zh-CN" sz="2000" b="0" i="0" u="none" strike="noStrike" cap="none" normalizeH="0" baseline="0" dirty="0">
              <a:solidFill>
                <a:schemeClr val="tx1"/>
              </a:solidFill>
              <a:effectLst/>
              <a:latin typeface="Tahoma" pitchFamily="34" charset="0"/>
              <a:ea typeface="宋体" pitchFamily="2" charset="-122"/>
            </a:endParaRPr>
          </a:p>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solidFill>
                  <a:schemeClr val="tx1"/>
                </a:solidFill>
                <a:effectLst/>
                <a:latin typeface="Tahoma" pitchFamily="34" charset="0"/>
                <a:ea typeface="宋体" pitchFamily="2" charset="-122"/>
              </a:rPr>
              <a:t>直接求导（就是李代数）</a:t>
            </a:r>
          </a:p>
        </p:txBody>
      </p:sp>
    </p:spTree>
    <p:extLst>
      <p:ext uri="{BB962C8B-B14F-4D97-AF65-F5344CB8AC3E}">
        <p14:creationId xmlns:p14="http://schemas.microsoft.com/office/powerpoint/2010/main" val="479173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自选图形 3">
            <a:extLst>
              <a:ext uri="{FF2B5EF4-FFF2-40B4-BE49-F238E27FC236}">
                <a16:creationId xmlns:a16="http://schemas.microsoft.com/office/drawing/2014/main" id="{987D7A82-981C-4A63-A897-2881192F3622}"/>
              </a:ext>
            </a:extLst>
          </p:cNvPr>
          <p:cNvSpPr>
            <a:spLocks noChangeArrowheads="1"/>
          </p:cNvSpPr>
          <p:nvPr/>
        </p:nvSpPr>
        <p:spPr bwMode="gray">
          <a:xfrm flipV="1">
            <a:off x="3262820" y="3320524"/>
            <a:ext cx="2262188" cy="1074171"/>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 name="自选图形 3">
            <a:extLst>
              <a:ext uri="{FF2B5EF4-FFF2-40B4-BE49-F238E27FC236}">
                <a16:creationId xmlns:a16="http://schemas.microsoft.com/office/drawing/2014/main" id="{54820E2B-D509-448B-8E90-8E7A712A721D}"/>
              </a:ext>
            </a:extLst>
          </p:cNvPr>
          <p:cNvSpPr>
            <a:spLocks noChangeArrowheads="1"/>
          </p:cNvSpPr>
          <p:nvPr/>
        </p:nvSpPr>
        <p:spPr bwMode="gray">
          <a:xfrm flipV="1">
            <a:off x="3170578" y="1783007"/>
            <a:ext cx="2262188" cy="1074171"/>
          </a:xfrm>
          <a:prstGeom prst="upArrow">
            <a:avLst>
              <a:gd name="adj1" fmla="val 66602"/>
              <a:gd name="adj2" fmla="val 48259"/>
            </a:avLst>
          </a:prstGeom>
          <a:gradFill rotWithShape="1">
            <a:gsLst>
              <a:gs pos="0">
                <a:srgbClr val="336699"/>
              </a:gs>
              <a:gs pos="100000">
                <a:srgbClr val="336699">
                  <a:gamma/>
                  <a:tint val="0"/>
                  <a:invGamma/>
                  <a:alpha val="0"/>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41</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直接法视觉里程计</a:t>
            </a:r>
          </a:p>
        </p:txBody>
      </p:sp>
      <p:graphicFrame>
        <p:nvGraphicFramePr>
          <p:cNvPr id="13" name="对象 12">
            <a:extLst>
              <a:ext uri="{FF2B5EF4-FFF2-40B4-BE49-F238E27FC236}">
                <a16:creationId xmlns:a16="http://schemas.microsoft.com/office/drawing/2014/main" id="{4F3D1B0B-3F07-442C-8059-1A847526F999}"/>
              </a:ext>
            </a:extLst>
          </p:cNvPr>
          <p:cNvGraphicFramePr>
            <a:graphicFrameLocks noChangeAspect="1"/>
          </p:cNvGraphicFramePr>
          <p:nvPr>
            <p:extLst>
              <p:ext uri="{D42A27DB-BD31-4B8C-83A1-F6EECF244321}">
                <p14:modId xmlns:p14="http://schemas.microsoft.com/office/powerpoint/2010/main" val="2710075282"/>
              </p:ext>
            </p:extLst>
          </p:nvPr>
        </p:nvGraphicFramePr>
        <p:xfrm>
          <a:off x="1951922" y="4330503"/>
          <a:ext cx="5592085" cy="1000918"/>
        </p:xfrm>
        <a:graphic>
          <a:graphicData uri="http://schemas.openxmlformats.org/presentationml/2006/ole">
            <mc:AlternateContent xmlns:mc="http://schemas.openxmlformats.org/markup-compatibility/2006">
              <mc:Choice xmlns:v="urn:schemas-microsoft-com:vml" Requires="v">
                <p:oleObj spid="_x0000_s54417" name="Equation" r:id="rId4" imgW="2451100" imgH="444500" progId="Equation.DSMT4">
                  <p:embed/>
                </p:oleObj>
              </mc:Choice>
              <mc:Fallback>
                <p:oleObj name="Equation" r:id="rId4" imgW="2451100" imgH="4445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1922" y="4330503"/>
                        <a:ext cx="5592085" cy="1000918"/>
                      </a:xfrm>
                      <a:prstGeom prst="rect">
                        <a:avLst/>
                      </a:prstGeom>
                      <a:noFill/>
                    </p:spPr>
                  </p:pic>
                </p:oleObj>
              </mc:Fallback>
            </mc:AlternateContent>
          </a:graphicData>
        </a:graphic>
      </p:graphicFrame>
      <p:sp>
        <p:nvSpPr>
          <p:cNvPr id="7" name="自选图形 4">
            <a:extLst>
              <a:ext uri="{FF2B5EF4-FFF2-40B4-BE49-F238E27FC236}">
                <a16:creationId xmlns:a16="http://schemas.microsoft.com/office/drawing/2014/main" id="{513E9855-3AD8-450D-AB00-8E801CF16B87}"/>
              </a:ext>
            </a:extLst>
          </p:cNvPr>
          <p:cNvSpPr>
            <a:spLocks noChangeArrowheads="1"/>
          </p:cNvSpPr>
          <p:nvPr/>
        </p:nvSpPr>
        <p:spPr bwMode="gray">
          <a:xfrm>
            <a:off x="1285875" y="1402825"/>
            <a:ext cx="6572250" cy="679759"/>
          </a:xfrm>
          <a:prstGeom prst="roundRect">
            <a:avLst>
              <a:gd name="adj" fmla="val 16667"/>
            </a:avLst>
          </a:prstGeom>
          <a:solidFill>
            <a:srgbClr val="45AB7D">
              <a:alpha val="3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srgbClr val="17347D"/>
              </a:solidFill>
              <a:effectLst/>
              <a:uLnTx/>
              <a:uFillTx/>
              <a:latin typeface="Arial" charset="0"/>
            </a:endParaRPr>
          </a:p>
        </p:txBody>
      </p:sp>
      <p:sp>
        <p:nvSpPr>
          <p:cNvPr id="9" name="矩形 8">
            <a:extLst>
              <a:ext uri="{FF2B5EF4-FFF2-40B4-BE49-F238E27FC236}">
                <a16:creationId xmlns:a16="http://schemas.microsoft.com/office/drawing/2014/main" id="{4073508E-B61F-449D-BC9F-469458FB9D49}"/>
              </a:ext>
            </a:extLst>
          </p:cNvPr>
          <p:cNvSpPr>
            <a:spLocks noChangeArrowheads="1"/>
          </p:cNvSpPr>
          <p:nvPr/>
        </p:nvSpPr>
        <p:spPr bwMode="auto">
          <a:xfrm>
            <a:off x="1285875" y="1541078"/>
            <a:ext cx="6572250" cy="403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fontAlgn="base" hangingPunct="0">
              <a:lnSpc>
                <a:spcPct val="110000"/>
              </a:lnSpc>
              <a:spcBef>
                <a:spcPct val="0"/>
              </a:spcBef>
              <a:spcAft>
                <a:spcPct val="0"/>
              </a:spcAft>
            </a:pP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上面的推导</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的前提：</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空间点</a:t>
            </a:r>
            <a:r>
              <a:rPr lang="en-US" altLang="zh-CN" sz="2000" dirty="0">
                <a:latin typeface="Times New Roman" panose="02020603050405020304" pitchFamily="18" charset="0"/>
                <a:ea typeface="宋体" panose="02010600030101010101" pitchFamily="2" charset="-122"/>
              </a:rPr>
              <a:t>P</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在相机</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坐标系中的坐标已知</a:t>
            </a:r>
            <a:endParaRPr lang="en-US" altLang="zh-CN" sz="2000" b="1" dirty="0">
              <a:solidFill>
                <a:srgbClr val="000000"/>
              </a:solidFill>
              <a:latin typeface="Arial" charset="0"/>
              <a:cs typeface="Arial" charset="0"/>
            </a:endParaRPr>
          </a:p>
        </p:txBody>
      </p:sp>
      <p:sp>
        <p:nvSpPr>
          <p:cNvPr id="11" name="AutoShape 19">
            <a:extLst>
              <a:ext uri="{FF2B5EF4-FFF2-40B4-BE49-F238E27FC236}">
                <a16:creationId xmlns:a16="http://schemas.microsoft.com/office/drawing/2014/main" id="{E4943B74-1C2A-44D1-9A33-241520098FBB}"/>
              </a:ext>
            </a:extLst>
          </p:cNvPr>
          <p:cNvSpPr>
            <a:spLocks noChangeArrowheads="1"/>
          </p:cNvSpPr>
          <p:nvPr/>
        </p:nvSpPr>
        <p:spPr bwMode="gray">
          <a:xfrm>
            <a:off x="1285875" y="2779292"/>
            <a:ext cx="6572250" cy="914400"/>
          </a:xfrm>
          <a:prstGeom prst="roundRect">
            <a:avLst>
              <a:gd name="adj" fmla="val 11505"/>
            </a:avLst>
          </a:prstGeom>
          <a:solidFill>
            <a:srgbClr val="CC3399">
              <a:alpha val="50195"/>
            </a:srgbClr>
          </a:solidFill>
          <a:ln>
            <a:noFill/>
          </a:ln>
          <a:extLst>
            <a:ext uri="{91240B29-F687-4F45-9708-019B960494DF}">
              <a14:hiddenLine xmlns:a14="http://schemas.microsoft.com/office/drawing/2010/main" w="6350" algn="ctr">
                <a:solidFill>
                  <a:srgbClr val="000000"/>
                </a:solidFill>
                <a:prstDash val="sysDot"/>
                <a:round/>
                <a:headEnd/>
                <a:tailEnd/>
              </a14:hiddenLine>
            </a:ext>
          </a:extLst>
        </p:spPr>
        <p:txBody>
          <a:bodyPr wrap="none" anchor="ctr"/>
          <a:lstStyle/>
          <a:p>
            <a:pPr algn="ctr"/>
            <a:endParaRPr lang="zh-CN" altLang="en-US">
              <a:ea typeface="宋体" pitchFamily="2" charset="-122"/>
              <a:cs typeface="Arial" charset="0"/>
            </a:endParaRPr>
          </a:p>
        </p:txBody>
      </p:sp>
      <p:sp>
        <p:nvSpPr>
          <p:cNvPr id="12" name="矩形 11">
            <a:extLst>
              <a:ext uri="{FF2B5EF4-FFF2-40B4-BE49-F238E27FC236}">
                <a16:creationId xmlns:a16="http://schemas.microsoft.com/office/drawing/2014/main" id="{EF784BC9-696F-4894-BF70-E5C2D40B08E5}"/>
              </a:ext>
            </a:extLst>
          </p:cNvPr>
          <p:cNvSpPr>
            <a:spLocks noChangeArrowheads="1"/>
          </p:cNvSpPr>
          <p:nvPr/>
        </p:nvSpPr>
        <p:spPr bwMode="auto">
          <a:xfrm>
            <a:off x="1311275" y="2860538"/>
            <a:ext cx="6572250" cy="743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fontAlgn="base" hangingPunct="0">
              <a:lnSpc>
                <a:spcPct val="110000"/>
              </a:lnSpc>
              <a:spcBef>
                <a:spcPct val="0"/>
              </a:spcBef>
              <a:spcAft>
                <a:spcPct val="0"/>
              </a:spcAft>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如果</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未知：</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需要引入一个变量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描述</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点的深度</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gn="ctr" eaLnBrk="0" fontAlgn="base" hangingPunct="0">
              <a:lnSpc>
                <a:spcPct val="110000"/>
              </a:lnSpc>
              <a:spcBef>
                <a:spcPct val="0"/>
              </a:spcBef>
              <a:spcAft>
                <a:spcPct val="0"/>
              </a:spcAft>
            </a:pPr>
            <a:r>
              <a:rPr lang="en-US" altLang="zh-CN" sz="2000" baseline="30000" dirty="0">
                <a:latin typeface="Times New Roman" panose="02020603050405020304" pitchFamily="18" charset="0"/>
                <a:ea typeface="宋体" panose="02010600030101010101" pitchFamily="2" charset="-122"/>
              </a:rPr>
              <a:t>1</a:t>
            </a:r>
            <a:r>
              <a:rPr lang="en-US" altLang="zh-CN" sz="2000" b="1" dirty="0">
                <a:latin typeface="Times New Roman" panose="02020603050405020304" pitchFamily="18" charset="0"/>
                <a:ea typeface="宋体" panose="02010600030101010101" pitchFamily="2" charset="-122"/>
              </a:rPr>
              <a:t>P</a:t>
            </a:r>
            <a:r>
              <a:rPr lang="en-US" altLang="zh-CN" sz="2000" dirty="0">
                <a:latin typeface="Times New Roman" panose="02020603050405020304" pitchFamily="18" charset="0"/>
                <a:ea typeface="宋体" panose="02010600030101010101" pitchFamily="2" charset="-122"/>
              </a:rPr>
              <a:t>=</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Z[</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X, </a:t>
            </a:r>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Y, 1]</a:t>
            </a:r>
            <a:r>
              <a:rPr lang="zh-CN" altLang="en-US" sz="2000" dirty="0"/>
              <a:t> </a:t>
            </a:r>
            <a:endParaRPr lang="en-US" altLang="zh-CN" sz="2000" b="1" dirty="0">
              <a:solidFill>
                <a:srgbClr val="000000"/>
              </a:solidFill>
              <a:latin typeface="Arial" charset="0"/>
              <a:cs typeface="Arial" charset="0"/>
            </a:endParaRPr>
          </a:p>
        </p:txBody>
      </p:sp>
      <p:sp>
        <p:nvSpPr>
          <p:cNvPr id="3" name="矩形 2">
            <a:extLst>
              <a:ext uri="{FF2B5EF4-FFF2-40B4-BE49-F238E27FC236}">
                <a16:creationId xmlns:a16="http://schemas.microsoft.com/office/drawing/2014/main" id="{46ED58E1-D8B2-4291-8124-3A8908DD5FA1}"/>
              </a:ext>
            </a:extLst>
          </p:cNvPr>
          <p:cNvSpPr/>
          <p:nvPr/>
        </p:nvSpPr>
        <p:spPr>
          <a:xfrm>
            <a:off x="959657" y="5387874"/>
            <a:ext cx="7224685" cy="1015663"/>
          </a:xfrm>
          <a:prstGeom prst="rect">
            <a:avLst/>
          </a:prstGeom>
        </p:spPr>
        <p:txBody>
          <a:bodyPr wrap="square">
            <a:spAutoFit/>
          </a:bodyPr>
          <a:lstStyle/>
          <a:p>
            <a:r>
              <a:rPr lang="en-US" altLang="zh-CN" sz="2000" baseline="30000" dirty="0">
                <a:latin typeface="Times New Roman" panose="02020603050405020304" pitchFamily="18" charset="0"/>
                <a:ea typeface="宋体" panose="02010600030101010101" pitchFamily="2" charset="-122"/>
              </a:rPr>
              <a:t>1</a:t>
            </a:r>
            <a:r>
              <a:rPr lang="en-US" altLang="zh-CN" sz="2000" dirty="0">
                <a:latin typeface="Times New Roman" panose="02020603050405020304" pitchFamily="18" charset="0"/>
                <a:ea typeface="宋体" panose="02010600030101010101" pitchFamily="2" charset="-122"/>
              </a:rPr>
              <a:t>Z</a:t>
            </a:r>
            <a:r>
              <a:rPr lang="en-US" altLang="zh-CN" sz="2000" i="1" baseline="-25000" dirty="0">
                <a:latin typeface="Times New Roman" panose="02020603050405020304" pitchFamily="18" charset="0"/>
                <a:ea typeface="宋体" panose="02010600030101010101" pitchFamily="2" charset="-122"/>
              </a:rPr>
              <a:t>i</a:t>
            </a:r>
            <a:r>
              <a:rPr lang="en-US" altLang="zh-CN" sz="2000" dirty="0">
                <a:latin typeface="Times New Roman" panose="02020603050405020304" pitchFamily="18" charset="0"/>
                <a:ea typeface="宋体" panose="02010600030101010101" pitchFamily="2" charset="-122"/>
              </a:rPr>
              <a:t>/</a:t>
            </a:r>
            <a:r>
              <a:rPr lang="en-US" altLang="zh-CN" sz="2000" baseline="30000" dirty="0">
                <a:latin typeface="Times New Roman" panose="02020603050405020304" pitchFamily="18" charset="0"/>
                <a:ea typeface="宋体" panose="02010600030101010101" pitchFamily="2" charset="-122"/>
              </a:rPr>
              <a:t>2</a:t>
            </a:r>
            <a:r>
              <a:rPr lang="en-US" altLang="zh-CN" sz="2000" dirty="0">
                <a:latin typeface="Times New Roman" panose="02020603050405020304" pitchFamily="18" charset="0"/>
                <a:ea typeface="宋体" panose="02010600030101010101" pitchFamily="2" charset="-122"/>
              </a:rPr>
              <a:t>Z</a:t>
            </a:r>
            <a:r>
              <a:rPr lang="en-US" altLang="zh-CN" sz="2000" i="1" baseline="-25000" dirty="0">
                <a:latin typeface="Times New Roman" panose="02020603050405020304" pitchFamily="18" charset="0"/>
                <a:ea typeface="宋体" panose="02010600030101010101" pitchFamily="2" charset="-122"/>
              </a:rPr>
              <a:t>i</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成为一个独立变量，该变量带有下标</a:t>
            </a:r>
            <a:r>
              <a:rPr lang="en-US" altLang="zh-CN" sz="2000" i="1" dirty="0" err="1">
                <a:latin typeface="Times New Roman" panose="02020603050405020304" pitchFamily="18" charset="0"/>
                <a:ea typeface="宋体" panose="02010600030101010101" pitchFamily="2" charset="-122"/>
              </a:rPr>
              <a:t>i</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，每增加一个空间点就会相应的增加一个变量</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z="2000" dirty="0">
                <a:latin typeface="Times New Roman" panose="02020603050405020304" pitchFamily="18" charset="0"/>
                <a:ea typeface="宋体" panose="02010600030101010101" pitchFamily="2" charset="-122"/>
                <a:cs typeface="Times New Roman" panose="02020603050405020304" pitchFamily="18" charset="0"/>
              </a:rPr>
              <a:t>难以求解。</a:t>
            </a:r>
            <a:r>
              <a:rPr lang="zh-CN" altLang="zh-CN" sz="2000" dirty="0"/>
              <a:t>所以在直接法中，知道空间点的深度是必要的。</a:t>
            </a:r>
            <a:endParaRPr lang="zh-CN" altLang="en-US" sz="2000" dirty="0"/>
          </a:p>
        </p:txBody>
      </p:sp>
    </p:spTree>
    <p:extLst>
      <p:ext uri="{BB962C8B-B14F-4D97-AF65-F5344CB8AC3E}">
        <p14:creationId xmlns:p14="http://schemas.microsoft.com/office/powerpoint/2010/main" val="331878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5</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相机标定（基础与应用篇）</a:t>
            </a:r>
          </a:p>
        </p:txBody>
      </p:sp>
      <p:sp>
        <p:nvSpPr>
          <p:cNvPr id="10" name="Oval 10">
            <a:extLst>
              <a:ext uri="{FF2B5EF4-FFF2-40B4-BE49-F238E27FC236}">
                <a16:creationId xmlns:a16="http://schemas.microsoft.com/office/drawing/2014/main" id="{42C4C548-68DE-4B8C-A404-B7D662132843}"/>
              </a:ext>
            </a:extLst>
          </p:cNvPr>
          <p:cNvSpPr>
            <a:spLocks noChangeArrowheads="1"/>
          </p:cNvSpPr>
          <p:nvPr/>
        </p:nvSpPr>
        <p:spPr bwMode="gray">
          <a:xfrm>
            <a:off x="1562100" y="1540117"/>
            <a:ext cx="6019800" cy="4038600"/>
          </a:xfrm>
          <a:prstGeom prst="ellipse">
            <a:avLst/>
          </a:prstGeom>
          <a:noFill/>
          <a:ln w="25400" cap="rnd" algn="ctr">
            <a:solidFill>
              <a:schemeClr val="bg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lgn="ctr">
              <a:spcBef>
                <a:spcPct val="0"/>
              </a:spcBef>
              <a:buClrTx/>
              <a:buFontTx/>
              <a:buNone/>
            </a:pPr>
            <a:endParaRPr lang="zh-CN" altLang="en-US" sz="1800" b="0">
              <a:solidFill>
                <a:schemeClr val="tx1"/>
              </a:solidFill>
              <a:ea typeface="宋体" panose="02010600030101010101" pitchFamily="2" charset="-122"/>
            </a:endParaRPr>
          </a:p>
        </p:txBody>
      </p:sp>
      <p:sp>
        <p:nvSpPr>
          <p:cNvPr id="11" name="Line 3">
            <a:extLst>
              <a:ext uri="{FF2B5EF4-FFF2-40B4-BE49-F238E27FC236}">
                <a16:creationId xmlns:a16="http://schemas.microsoft.com/office/drawing/2014/main" id="{8E3136CC-1C7E-4833-B0D2-D388389FDA75}"/>
              </a:ext>
            </a:extLst>
          </p:cNvPr>
          <p:cNvSpPr>
            <a:spLocks noChangeShapeType="1"/>
          </p:cNvSpPr>
          <p:nvPr/>
        </p:nvSpPr>
        <p:spPr bwMode="gray">
          <a:xfrm flipH="1">
            <a:off x="6226175" y="3356217"/>
            <a:ext cx="1008063" cy="36513"/>
          </a:xfrm>
          <a:prstGeom prst="line">
            <a:avLst/>
          </a:prstGeom>
          <a:noFill/>
          <a:ln w="25400" cap="rnd">
            <a:solidFill>
              <a:schemeClr val="tx2"/>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zh-CN" altLang="en-US"/>
          </a:p>
        </p:txBody>
      </p:sp>
      <p:sp>
        <p:nvSpPr>
          <p:cNvPr id="12" name="AutoShape 4">
            <a:extLst>
              <a:ext uri="{FF2B5EF4-FFF2-40B4-BE49-F238E27FC236}">
                <a16:creationId xmlns:a16="http://schemas.microsoft.com/office/drawing/2014/main" id="{CC07E7DD-F038-47BF-92F5-93C65E043D00}"/>
              </a:ext>
            </a:extLst>
          </p:cNvPr>
          <p:cNvSpPr>
            <a:spLocks noChangeArrowheads="1"/>
          </p:cNvSpPr>
          <p:nvPr/>
        </p:nvSpPr>
        <p:spPr bwMode="gray">
          <a:xfrm>
            <a:off x="6873875" y="2635492"/>
            <a:ext cx="1790700" cy="1482725"/>
          </a:xfrm>
          <a:prstGeom prst="hexagon">
            <a:avLst>
              <a:gd name="adj" fmla="val 30193"/>
              <a:gd name="vf" fmla="val 115470"/>
            </a:avLst>
          </a:pr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158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r>
              <a:rPr lang="zh-CN" altLang="en-US" dirty="0">
                <a:solidFill>
                  <a:schemeClr val="tx2"/>
                </a:solidFill>
                <a:effectLst>
                  <a:outerShdw blurRad="38100" dist="38100" dir="2700000" algn="tl">
                    <a:srgbClr val="000000"/>
                  </a:outerShdw>
                </a:effectLst>
                <a:ea typeface="Gulim" pitchFamily="34" charset="-127"/>
              </a:rPr>
              <a:t>棋盘格绘制</a:t>
            </a:r>
            <a:endParaRPr lang="en-US" altLang="ko-KR" dirty="0">
              <a:solidFill>
                <a:schemeClr val="tx2"/>
              </a:solidFill>
              <a:effectLst>
                <a:outerShdw blurRad="38100" dist="38100" dir="2700000" algn="tl">
                  <a:srgbClr val="000000"/>
                </a:outerShdw>
              </a:effectLst>
              <a:ea typeface="Gulim" pitchFamily="34" charset="-127"/>
            </a:endParaRPr>
          </a:p>
        </p:txBody>
      </p:sp>
      <p:sp>
        <p:nvSpPr>
          <p:cNvPr id="13" name="Line 5">
            <a:extLst>
              <a:ext uri="{FF2B5EF4-FFF2-40B4-BE49-F238E27FC236}">
                <a16:creationId xmlns:a16="http://schemas.microsoft.com/office/drawing/2014/main" id="{53B5DFDA-02FC-488F-B011-3C50FCF12517}"/>
              </a:ext>
            </a:extLst>
          </p:cNvPr>
          <p:cNvSpPr>
            <a:spLocks noChangeShapeType="1"/>
          </p:cNvSpPr>
          <p:nvPr/>
        </p:nvSpPr>
        <p:spPr bwMode="gray">
          <a:xfrm>
            <a:off x="2841625" y="1879842"/>
            <a:ext cx="1463675" cy="650875"/>
          </a:xfrm>
          <a:prstGeom prst="line">
            <a:avLst/>
          </a:prstGeom>
          <a:noFill/>
          <a:ln w="25400" cap="rnd">
            <a:solidFill>
              <a:schemeClr val="tx2"/>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zh-CN" altLang="en-US"/>
          </a:p>
        </p:txBody>
      </p:sp>
      <p:sp>
        <p:nvSpPr>
          <p:cNvPr id="14" name="AutoShape 6">
            <a:extLst>
              <a:ext uri="{FF2B5EF4-FFF2-40B4-BE49-F238E27FC236}">
                <a16:creationId xmlns:a16="http://schemas.microsoft.com/office/drawing/2014/main" id="{CD319CBE-73B9-44FE-B99C-366579327134}"/>
              </a:ext>
            </a:extLst>
          </p:cNvPr>
          <p:cNvSpPr>
            <a:spLocks noChangeArrowheads="1"/>
          </p:cNvSpPr>
          <p:nvPr/>
        </p:nvSpPr>
        <p:spPr bwMode="gray">
          <a:xfrm>
            <a:off x="2301875" y="1268655"/>
            <a:ext cx="1377950" cy="1143000"/>
          </a:xfrm>
          <a:prstGeom prst="hexagon">
            <a:avLst>
              <a:gd name="adj" fmla="val 30139"/>
              <a:gd name="vf" fmla="val 115470"/>
            </a:avLst>
          </a:pr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158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r>
              <a:rPr lang="zh-CN" altLang="en-US" dirty="0">
                <a:solidFill>
                  <a:schemeClr val="tx2"/>
                </a:solidFill>
                <a:effectLst>
                  <a:outerShdw blurRad="38100" dist="38100" dir="2700000" algn="tl">
                    <a:srgbClr val="000000"/>
                  </a:outerShdw>
                </a:effectLst>
                <a:ea typeface="Gulim" pitchFamily="34" charset="-127"/>
              </a:rPr>
              <a:t>四种常见</a:t>
            </a:r>
            <a:endParaRPr lang="en-US" altLang="zh-CN" dirty="0">
              <a:solidFill>
                <a:schemeClr val="tx2"/>
              </a:solidFill>
              <a:effectLst>
                <a:outerShdw blurRad="38100" dist="38100" dir="2700000" algn="tl">
                  <a:srgbClr val="000000"/>
                </a:outerShdw>
              </a:effectLst>
              <a:ea typeface="Gulim" pitchFamily="34" charset="-127"/>
            </a:endParaRPr>
          </a:p>
          <a:p>
            <a:pPr>
              <a:defRPr/>
            </a:pPr>
            <a:r>
              <a:rPr lang="zh-CN" altLang="en-US" dirty="0">
                <a:solidFill>
                  <a:schemeClr val="tx2"/>
                </a:solidFill>
                <a:effectLst>
                  <a:outerShdw blurRad="38100" dist="38100" dir="2700000" algn="tl">
                    <a:srgbClr val="000000"/>
                  </a:outerShdw>
                </a:effectLst>
                <a:ea typeface="Gulim" pitchFamily="34" charset="-127"/>
              </a:rPr>
              <a:t>坐标系</a:t>
            </a:r>
            <a:endParaRPr lang="en-US" altLang="ko-KR" dirty="0">
              <a:solidFill>
                <a:schemeClr val="tx2"/>
              </a:solidFill>
              <a:effectLst>
                <a:outerShdw blurRad="38100" dist="38100" dir="2700000" algn="tl">
                  <a:srgbClr val="000000"/>
                </a:outerShdw>
              </a:effectLst>
              <a:ea typeface="Gulim" pitchFamily="34" charset="-127"/>
            </a:endParaRPr>
          </a:p>
        </p:txBody>
      </p:sp>
      <p:sp>
        <p:nvSpPr>
          <p:cNvPr id="15" name="Line 7">
            <a:extLst>
              <a:ext uri="{FF2B5EF4-FFF2-40B4-BE49-F238E27FC236}">
                <a16:creationId xmlns:a16="http://schemas.microsoft.com/office/drawing/2014/main" id="{786F308A-3738-4DB2-8B11-6AA87F97B31C}"/>
              </a:ext>
            </a:extLst>
          </p:cNvPr>
          <p:cNvSpPr>
            <a:spLocks noChangeShapeType="1"/>
          </p:cNvSpPr>
          <p:nvPr/>
        </p:nvSpPr>
        <p:spPr bwMode="gray">
          <a:xfrm flipV="1">
            <a:off x="2373313" y="3521317"/>
            <a:ext cx="1703387" cy="1274763"/>
          </a:xfrm>
          <a:prstGeom prst="line">
            <a:avLst/>
          </a:prstGeom>
          <a:noFill/>
          <a:ln w="25400" cap="rnd">
            <a:solidFill>
              <a:schemeClr val="tx2"/>
            </a:solidFill>
            <a:prstDash val="sysDot"/>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endParaRPr lang="zh-CN" altLang="en-US"/>
          </a:p>
        </p:txBody>
      </p:sp>
      <p:sp>
        <p:nvSpPr>
          <p:cNvPr id="16" name="AutoShape 8">
            <a:extLst>
              <a:ext uri="{FF2B5EF4-FFF2-40B4-BE49-F238E27FC236}">
                <a16:creationId xmlns:a16="http://schemas.microsoft.com/office/drawing/2014/main" id="{3F0FB112-75C1-44EF-A5D3-EE1AFF9F23E1}"/>
              </a:ext>
            </a:extLst>
          </p:cNvPr>
          <p:cNvSpPr>
            <a:spLocks noChangeArrowheads="1"/>
          </p:cNvSpPr>
          <p:nvPr/>
        </p:nvSpPr>
        <p:spPr bwMode="gray">
          <a:xfrm>
            <a:off x="609600" y="3968992"/>
            <a:ext cx="2419350" cy="2009775"/>
          </a:xfrm>
          <a:prstGeom prst="hexagon">
            <a:avLst>
              <a:gd name="adj" fmla="val 30095"/>
              <a:gd name="vf" fmla="val 115470"/>
            </a:avLst>
          </a:prstGeom>
          <a:gradFill rotWithShape="1">
            <a:gsLst>
              <a:gs pos="0">
                <a:schemeClr val="accent1">
                  <a:gamma/>
                  <a:shade val="60784"/>
                  <a:invGamma/>
                </a:schemeClr>
              </a:gs>
              <a:gs pos="50000">
                <a:schemeClr val="accent1"/>
              </a:gs>
              <a:gs pos="100000">
                <a:schemeClr val="accent1">
                  <a:gamma/>
                  <a:shade val="60784"/>
                  <a:invGamma/>
                </a:schemeClr>
              </a:gs>
            </a:gsLst>
            <a:lin ang="5400000" scaled="1"/>
          </a:gradFill>
          <a:ln w="158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r>
              <a:rPr lang="zh-CN" altLang="en-US" dirty="0">
                <a:solidFill>
                  <a:schemeClr val="tx2"/>
                </a:solidFill>
                <a:effectLst>
                  <a:outerShdw blurRad="38100" dist="38100" dir="2700000" algn="tl">
                    <a:srgbClr val="000000"/>
                  </a:outerShdw>
                </a:effectLst>
                <a:ea typeface="Gulim" pitchFamily="34" charset="-127"/>
              </a:rPr>
              <a:t>角点查找</a:t>
            </a:r>
            <a:endParaRPr lang="en-US" altLang="zh-CN" dirty="0">
              <a:solidFill>
                <a:schemeClr val="tx2"/>
              </a:solidFill>
              <a:effectLst>
                <a:outerShdw blurRad="38100" dist="38100" dir="2700000" algn="tl">
                  <a:srgbClr val="000000"/>
                </a:outerShdw>
              </a:effectLst>
              <a:ea typeface="Gulim" pitchFamily="34" charset="-127"/>
            </a:endParaRPr>
          </a:p>
          <a:p>
            <a:pPr>
              <a:defRPr/>
            </a:pPr>
            <a:r>
              <a:rPr lang="zh-CN" altLang="en-US" dirty="0">
                <a:solidFill>
                  <a:schemeClr val="tx2"/>
                </a:solidFill>
                <a:effectLst>
                  <a:outerShdw blurRad="38100" dist="38100" dir="2700000" algn="tl">
                    <a:srgbClr val="000000"/>
                  </a:outerShdw>
                </a:effectLst>
                <a:ea typeface="Gulim" pitchFamily="34" charset="-127"/>
              </a:rPr>
              <a:t>参数读取等</a:t>
            </a:r>
            <a:endParaRPr lang="en-US" altLang="ko-KR" dirty="0">
              <a:solidFill>
                <a:schemeClr val="tx2"/>
              </a:solidFill>
              <a:effectLst>
                <a:outerShdw blurRad="38100" dist="38100" dir="2700000" algn="tl">
                  <a:srgbClr val="000000"/>
                </a:outerShdw>
              </a:effectLst>
              <a:ea typeface="Gulim" pitchFamily="34" charset="-127"/>
            </a:endParaRPr>
          </a:p>
        </p:txBody>
      </p:sp>
      <p:pic>
        <p:nvPicPr>
          <p:cNvPr id="17" name="Picture 2" descr="gak_grey2">
            <a:extLst>
              <a:ext uri="{FF2B5EF4-FFF2-40B4-BE49-F238E27FC236}">
                <a16:creationId xmlns:a16="http://schemas.microsoft.com/office/drawing/2014/main" id="{319CF657-53A6-44EC-9D62-10995FA7F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3086100" y="2073517"/>
            <a:ext cx="3311525"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ext Box 11">
            <a:extLst>
              <a:ext uri="{FF2B5EF4-FFF2-40B4-BE49-F238E27FC236}">
                <a16:creationId xmlns:a16="http://schemas.microsoft.com/office/drawing/2014/main" id="{5F8A10A4-FB2E-427C-9838-D1D0D17F0822}"/>
              </a:ext>
            </a:extLst>
          </p:cNvPr>
          <p:cNvSpPr txBox="1">
            <a:spLocks noChangeArrowheads="1"/>
          </p:cNvSpPr>
          <p:nvPr/>
        </p:nvSpPr>
        <p:spPr bwMode="gray">
          <a:xfrm>
            <a:off x="3943350" y="2348155"/>
            <a:ext cx="723900" cy="307975"/>
          </a:xfrm>
          <a:prstGeom prst="rect">
            <a:avLst/>
          </a:prstGeom>
          <a:noFill/>
          <a:ln>
            <a:noFill/>
          </a:ln>
          <a:effectLst/>
          <a:extLst>
            <a:ext uri="{909E8E84-426E-40DD-AFC4-6F175D3DCCD1}">
              <a14:hiddenFill xmlns:a14="http://schemas.microsoft.com/office/drawing/2010/main">
                <a:gradFill rotWithShape="1">
                  <a:gsLst>
                    <a:gs pos="0">
                      <a:schemeClr val="accent1">
                        <a:gamma/>
                        <a:shade val="60784"/>
                        <a:invGamma/>
                      </a:schemeClr>
                    </a:gs>
                    <a:gs pos="50000">
                      <a:schemeClr val="accent1"/>
                    </a:gs>
                    <a:gs pos="100000">
                      <a:schemeClr val="accent1">
                        <a:gamma/>
                        <a:shade val="60784"/>
                        <a:invGamma/>
                      </a:schemeClr>
                    </a:gs>
                  </a:gsLst>
                  <a:lin ang="5400000" scaled="1"/>
                </a:gradFill>
              </a14:hiddenFill>
            </a:ext>
            <a:ext uri="{91240B29-F687-4F45-9708-019B960494DF}">
              <a14:hiddenLine xmlns:a14="http://schemas.microsoft.com/office/drawing/2010/main" w="254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r>
              <a:rPr lang="zh-CN" altLang="en-US" sz="1400" dirty="0">
                <a:solidFill>
                  <a:schemeClr val="bg1"/>
                </a:solidFill>
                <a:effectLst>
                  <a:outerShdw blurRad="38100" dist="38100" dir="2700000" algn="tl">
                    <a:srgbClr val="000000"/>
                  </a:outerShdw>
                </a:effectLst>
                <a:ea typeface="Gulim" pitchFamily="34" charset="-127"/>
              </a:rPr>
              <a:t>坐标系</a:t>
            </a:r>
            <a:endParaRPr lang="en-US" altLang="ko-KR" sz="1400" dirty="0">
              <a:solidFill>
                <a:schemeClr val="bg1"/>
              </a:solidFill>
              <a:effectLst>
                <a:outerShdw blurRad="38100" dist="38100" dir="2700000" algn="tl">
                  <a:srgbClr val="000000"/>
                </a:outerShdw>
              </a:effectLst>
              <a:ea typeface="Gulim" pitchFamily="34" charset="-127"/>
            </a:endParaRPr>
          </a:p>
        </p:txBody>
      </p:sp>
      <p:sp>
        <p:nvSpPr>
          <p:cNvPr id="19" name="Text Box 12">
            <a:extLst>
              <a:ext uri="{FF2B5EF4-FFF2-40B4-BE49-F238E27FC236}">
                <a16:creationId xmlns:a16="http://schemas.microsoft.com/office/drawing/2014/main" id="{3DCB886C-5F3F-4CDB-8B38-8F76A14815EA}"/>
              </a:ext>
            </a:extLst>
          </p:cNvPr>
          <p:cNvSpPr txBox="1">
            <a:spLocks noChangeArrowheads="1"/>
          </p:cNvSpPr>
          <p:nvPr/>
        </p:nvSpPr>
        <p:spPr bwMode="gray">
          <a:xfrm>
            <a:off x="3516313" y="3284780"/>
            <a:ext cx="1106487" cy="369887"/>
          </a:xfrm>
          <a:prstGeom prst="rect">
            <a:avLst/>
          </a:prstGeom>
          <a:noFill/>
          <a:ln>
            <a:noFill/>
          </a:ln>
          <a:effectLst/>
          <a:extLst>
            <a:ext uri="{909E8E84-426E-40DD-AFC4-6F175D3DCCD1}">
              <a14:hiddenFill xmlns:a14="http://schemas.microsoft.com/office/drawing/2010/main">
                <a:gradFill rotWithShape="1">
                  <a:gsLst>
                    <a:gs pos="0">
                      <a:schemeClr val="accent1">
                        <a:gamma/>
                        <a:shade val="60784"/>
                        <a:invGamma/>
                      </a:schemeClr>
                    </a:gs>
                    <a:gs pos="50000">
                      <a:schemeClr val="accent1"/>
                    </a:gs>
                    <a:gs pos="100000">
                      <a:schemeClr val="accent1">
                        <a:gamma/>
                        <a:shade val="60784"/>
                        <a:invGamma/>
                      </a:schemeClr>
                    </a:gs>
                  </a:gsLst>
                  <a:lin ang="5400000" scaled="1"/>
                </a:gradFill>
              </a14:hiddenFill>
            </a:ext>
            <a:ext uri="{91240B29-F687-4F45-9708-019B960494DF}">
              <a14:hiddenLine xmlns:a14="http://schemas.microsoft.com/office/drawing/2010/main" w="254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r>
              <a:rPr lang="zh-CN" altLang="en-US" dirty="0">
                <a:solidFill>
                  <a:schemeClr val="bg1"/>
                </a:solidFill>
                <a:effectLst>
                  <a:outerShdw blurRad="38100" dist="38100" dir="2700000" algn="tl">
                    <a:srgbClr val="000000"/>
                  </a:outerShdw>
                </a:effectLst>
                <a:ea typeface="Gulim" pitchFamily="34" charset="-127"/>
              </a:rPr>
              <a:t>函数介绍</a:t>
            </a:r>
            <a:endParaRPr lang="en-US" altLang="ko-KR" dirty="0">
              <a:solidFill>
                <a:schemeClr val="bg1"/>
              </a:solidFill>
              <a:effectLst>
                <a:outerShdw blurRad="38100" dist="38100" dir="2700000" algn="tl">
                  <a:srgbClr val="000000"/>
                </a:outerShdw>
              </a:effectLst>
              <a:ea typeface="Gulim" pitchFamily="34" charset="-127"/>
            </a:endParaRPr>
          </a:p>
        </p:txBody>
      </p:sp>
      <p:sp>
        <p:nvSpPr>
          <p:cNvPr id="20" name="Text Box 13">
            <a:extLst>
              <a:ext uri="{FF2B5EF4-FFF2-40B4-BE49-F238E27FC236}">
                <a16:creationId xmlns:a16="http://schemas.microsoft.com/office/drawing/2014/main" id="{C6F6750B-5D39-43A6-ABC0-10CD821270D2}"/>
              </a:ext>
            </a:extLst>
          </p:cNvPr>
          <p:cNvSpPr txBox="1">
            <a:spLocks noChangeArrowheads="1"/>
          </p:cNvSpPr>
          <p:nvPr/>
        </p:nvSpPr>
        <p:spPr bwMode="gray">
          <a:xfrm>
            <a:off x="4979988" y="2803767"/>
            <a:ext cx="1006475" cy="338138"/>
          </a:xfrm>
          <a:prstGeom prst="rect">
            <a:avLst/>
          </a:prstGeom>
          <a:noFill/>
          <a:ln>
            <a:noFill/>
          </a:ln>
          <a:effectLst/>
          <a:extLst>
            <a:ext uri="{909E8E84-426E-40DD-AFC4-6F175D3DCCD1}">
              <a14:hiddenFill xmlns:a14="http://schemas.microsoft.com/office/drawing/2010/main">
                <a:gradFill rotWithShape="1">
                  <a:gsLst>
                    <a:gs pos="0">
                      <a:schemeClr val="accent1">
                        <a:gamma/>
                        <a:shade val="60784"/>
                        <a:invGamma/>
                      </a:schemeClr>
                    </a:gs>
                    <a:gs pos="50000">
                      <a:schemeClr val="accent1"/>
                    </a:gs>
                    <a:gs pos="100000">
                      <a:schemeClr val="accent1">
                        <a:gamma/>
                        <a:shade val="60784"/>
                        <a:invGamma/>
                      </a:schemeClr>
                    </a:gs>
                  </a:gsLst>
                  <a:lin ang="5400000" scaled="1"/>
                </a:gradFill>
              </a14:hiddenFill>
            </a:ext>
            <a:ext uri="{91240B29-F687-4F45-9708-019B960494DF}">
              <a14:hiddenLine xmlns:a14="http://schemas.microsoft.com/office/drawing/2010/main" w="25400"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r>
              <a:rPr lang="zh-CN" altLang="en-US" sz="1600" dirty="0">
                <a:solidFill>
                  <a:schemeClr val="bg1"/>
                </a:solidFill>
                <a:effectLst>
                  <a:outerShdw blurRad="38100" dist="38100" dir="2700000" algn="tl">
                    <a:srgbClr val="000000"/>
                  </a:outerShdw>
                </a:effectLst>
                <a:ea typeface="Gulim" pitchFamily="34" charset="-127"/>
              </a:rPr>
              <a:t>程序运行</a:t>
            </a:r>
            <a:endParaRPr lang="en-US" altLang="ko-KR" sz="1600" dirty="0">
              <a:solidFill>
                <a:schemeClr val="bg1"/>
              </a:solidFill>
              <a:effectLst>
                <a:outerShdw blurRad="38100" dist="38100" dir="2700000" algn="tl">
                  <a:srgbClr val="000000"/>
                </a:outerShdw>
              </a:effectLst>
              <a:ea typeface="Gulim" pitchFamily="34" charset="-127"/>
            </a:endParaRPr>
          </a:p>
        </p:txBody>
      </p:sp>
      <p:pic>
        <p:nvPicPr>
          <p:cNvPr id="21" name="Picture 19" descr="shadow">
            <a:extLst>
              <a:ext uri="{FF2B5EF4-FFF2-40B4-BE49-F238E27FC236}">
                <a16:creationId xmlns:a16="http://schemas.microsoft.com/office/drawing/2014/main" id="{99CAA989-C22F-4FA1-BA42-1ECC045D8B9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1293813" y="6093067"/>
            <a:ext cx="1079500" cy="144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2" name="Picture 21" descr="shadow">
            <a:extLst>
              <a:ext uri="{FF2B5EF4-FFF2-40B4-BE49-F238E27FC236}">
                <a16:creationId xmlns:a16="http://schemas.microsoft.com/office/drawing/2014/main" id="{B4930E4B-504D-4350-A4AE-8E2F6A06EC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7419975" y="4219817"/>
            <a:ext cx="714375" cy="10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3" name="Picture 22" descr="shadow">
            <a:extLst>
              <a:ext uri="{FF2B5EF4-FFF2-40B4-BE49-F238E27FC236}">
                <a16:creationId xmlns:a16="http://schemas.microsoft.com/office/drawing/2014/main" id="{D1F14D8E-996A-4D5E-97F8-237DD0322E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2625725" y="2492617"/>
            <a:ext cx="792163" cy="107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46721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6</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相机标定（基础与应用篇）</a:t>
            </a:r>
          </a:p>
        </p:txBody>
      </p:sp>
      <p:pic>
        <p:nvPicPr>
          <p:cNvPr id="25" name="内容占位符 3">
            <a:extLst>
              <a:ext uri="{FF2B5EF4-FFF2-40B4-BE49-F238E27FC236}">
                <a16:creationId xmlns:a16="http://schemas.microsoft.com/office/drawing/2014/main" id="{20160980-A85C-46AF-9B96-436E65DE3F6D}"/>
              </a:ext>
            </a:extLst>
          </p:cNvPr>
          <p:cNvPicPr>
            <a:picLocks noGrp="1" noChangeAspect="1"/>
          </p:cNvPicPr>
          <p:nvPr/>
        </p:nvPicPr>
        <p:blipFill>
          <a:blip r:embed="rId3">
            <a:extLst>
              <a:ext uri="{28A0092B-C50C-407E-A947-70E740481C1C}">
                <a14:useLocalDpi xmlns:a14="http://schemas.microsoft.com/office/drawing/2010/main" val="0"/>
              </a:ext>
            </a:extLst>
          </a:blip>
          <a:srcRect/>
          <a:stretch>
            <a:fillRect/>
          </a:stretch>
        </p:blipFill>
        <p:spPr bwMode="gray">
          <a:xfrm>
            <a:off x="3594894" y="2433638"/>
            <a:ext cx="5208587" cy="3906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 name="TextBox 6">
            <a:extLst>
              <a:ext uri="{FF2B5EF4-FFF2-40B4-BE49-F238E27FC236}">
                <a16:creationId xmlns:a16="http://schemas.microsoft.com/office/drawing/2014/main" id="{B45ADA84-2A68-4DBB-9E6C-F117BD439E76}"/>
              </a:ext>
            </a:extLst>
          </p:cNvPr>
          <p:cNvSpPr txBox="1"/>
          <p:nvPr/>
        </p:nvSpPr>
        <p:spPr>
          <a:xfrm>
            <a:off x="305594" y="2362200"/>
            <a:ext cx="3056731" cy="830997"/>
          </a:xfrm>
          <a:prstGeom prst="rect">
            <a:avLst/>
          </a:prstGeom>
          <a:noFill/>
        </p:spPr>
        <p:txBody>
          <a:bodyPr wrap="square">
            <a:spAutoFit/>
          </a:bodyPr>
          <a:ls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r>
              <a:rPr lang="zh-CN" altLang="en-US" sz="2400" b="1" dirty="0">
                <a:solidFill>
                  <a:schemeClr val="tx2"/>
                </a:solidFill>
                <a:effectLst>
                  <a:outerShdw blurRad="38100" dist="38100" dir="2700000" algn="tl">
                    <a:srgbClr val="C0C0C0"/>
                  </a:outerShdw>
                </a:effectLst>
                <a:latin typeface="+mn-lt"/>
                <a:ea typeface="宋体" pitchFamily="2" charset="-122"/>
              </a:rPr>
              <a:t>如何通过一张图像计算其到摄像机距离</a:t>
            </a:r>
          </a:p>
        </p:txBody>
      </p:sp>
    </p:spTree>
    <p:extLst>
      <p:ext uri="{BB962C8B-B14F-4D97-AF65-F5344CB8AC3E}">
        <p14:creationId xmlns:p14="http://schemas.microsoft.com/office/powerpoint/2010/main" val="75248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7</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相机标定（基础与应用篇）</a:t>
            </a:r>
          </a:p>
        </p:txBody>
      </p:sp>
      <p:pic>
        <p:nvPicPr>
          <p:cNvPr id="6" name="图片 5">
            <a:extLst>
              <a:ext uri="{FF2B5EF4-FFF2-40B4-BE49-F238E27FC236}">
                <a16:creationId xmlns:a16="http://schemas.microsoft.com/office/drawing/2014/main" id="{C6754816-91B4-43D2-B746-A936764E76D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 y="4314825"/>
            <a:ext cx="1919287"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F9EA14B5-EB8C-41A7-82F9-CFE05A42EA8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937" y="2686050"/>
            <a:ext cx="191928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54D73722-4A53-4129-B71D-8929CF1A4525}"/>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44762" y="2697163"/>
            <a:ext cx="191928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F781BFA0-FA40-446E-B1E9-519AE524DEE5}"/>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44762" y="4324350"/>
            <a:ext cx="191928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a:extLst>
              <a:ext uri="{FF2B5EF4-FFF2-40B4-BE49-F238E27FC236}">
                <a16:creationId xmlns:a16="http://schemas.microsoft.com/office/drawing/2014/main" id="{8E510D40-725F-4FCE-8AD1-FA721794A80F}"/>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30737" y="2697163"/>
            <a:ext cx="191928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87942F46-A497-4B53-8EB5-F02201044DBD}"/>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729412" y="2701925"/>
            <a:ext cx="191928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C3DBADB3-A055-4016-9D78-ADCE79502FAB}"/>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640262" y="4324350"/>
            <a:ext cx="19208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ECA96DED-BDE1-4BC8-97DC-5B8EA8EDD9B2}"/>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729412" y="4333875"/>
            <a:ext cx="1919288"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a:extLst>
              <a:ext uri="{FF2B5EF4-FFF2-40B4-BE49-F238E27FC236}">
                <a16:creationId xmlns:a16="http://schemas.microsoft.com/office/drawing/2014/main" id="{D2AF90CD-2193-4EB3-8513-5DD2B9598064}"/>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630737" y="1084263"/>
            <a:ext cx="191928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图片 14">
            <a:extLst>
              <a:ext uri="{FF2B5EF4-FFF2-40B4-BE49-F238E27FC236}">
                <a16:creationId xmlns:a16="http://schemas.microsoft.com/office/drawing/2014/main" id="{CA4D5184-C704-4486-9B1D-102349740BA1}"/>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6729412" y="1084263"/>
            <a:ext cx="1919288"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39">
            <a:extLst>
              <a:ext uri="{FF2B5EF4-FFF2-40B4-BE49-F238E27FC236}">
                <a16:creationId xmlns:a16="http://schemas.microsoft.com/office/drawing/2014/main" id="{7692831E-8D02-496D-8CDF-778001231C3D}"/>
              </a:ext>
            </a:extLst>
          </p:cNvPr>
          <p:cNvSpPr txBox="1"/>
          <p:nvPr/>
        </p:nvSpPr>
        <p:spPr>
          <a:xfrm>
            <a:off x="1143000" y="1260475"/>
            <a:ext cx="2808287" cy="831850"/>
          </a:xfrm>
          <a:prstGeom prst="rect">
            <a:avLst/>
          </a:prstGeom>
          <a:noFill/>
        </p:spPr>
        <p:txBody>
          <a:bodyPr>
            <a:spAutoFit/>
          </a:bodyPr>
          <a:lstStyle>
            <a:defPPr>
              <a:defRPr lang="en-US"/>
            </a:defPPr>
            <a:lvl1pPr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1pPr>
            <a:lvl2pPr marL="4572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2pPr>
            <a:lvl3pPr marL="9144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3pPr>
            <a:lvl4pPr marL="13716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4pPr>
            <a:lvl5pPr marL="1828800" algn="ctr" rtl="0" eaLnBrk="0" fontAlgn="base" hangingPunct="0">
              <a:spcBef>
                <a:spcPct val="0"/>
              </a:spcBef>
              <a:spcAft>
                <a:spcPct val="0"/>
              </a:spcAft>
              <a:defRPr kern="1200">
                <a:solidFill>
                  <a:schemeClr val="tx1"/>
                </a:solidFill>
                <a:latin typeface="Verdana" panose="020B0604030504040204" pitchFamily="34" charset="0"/>
                <a:ea typeface="+mn-ea"/>
                <a:cs typeface="+mn-cs"/>
              </a:defRPr>
            </a:lvl5pPr>
            <a:lvl6pPr marL="2286000" algn="l" defTabSz="914400" rtl="0" eaLnBrk="1" latinLnBrk="0" hangingPunct="1">
              <a:defRPr kern="1200">
                <a:solidFill>
                  <a:schemeClr val="tx1"/>
                </a:solidFill>
                <a:latin typeface="Verdana" panose="020B0604030504040204" pitchFamily="34" charset="0"/>
                <a:ea typeface="+mn-ea"/>
                <a:cs typeface="+mn-cs"/>
              </a:defRPr>
            </a:lvl6pPr>
            <a:lvl7pPr marL="2743200" algn="l" defTabSz="914400" rtl="0" eaLnBrk="1" latinLnBrk="0" hangingPunct="1">
              <a:defRPr kern="1200">
                <a:solidFill>
                  <a:schemeClr val="tx1"/>
                </a:solidFill>
                <a:latin typeface="Verdana" panose="020B0604030504040204" pitchFamily="34" charset="0"/>
                <a:ea typeface="+mn-ea"/>
                <a:cs typeface="+mn-cs"/>
              </a:defRPr>
            </a:lvl7pPr>
            <a:lvl8pPr marL="3200400" algn="l" defTabSz="914400" rtl="0" eaLnBrk="1" latinLnBrk="0" hangingPunct="1">
              <a:defRPr kern="1200">
                <a:solidFill>
                  <a:schemeClr val="tx1"/>
                </a:solidFill>
                <a:latin typeface="Verdana" panose="020B0604030504040204" pitchFamily="34" charset="0"/>
                <a:ea typeface="+mn-ea"/>
                <a:cs typeface="+mn-cs"/>
              </a:defRPr>
            </a:lvl8pPr>
            <a:lvl9pPr marL="3657600" algn="l" defTabSz="914400" rtl="0" eaLnBrk="1" latinLnBrk="0" hangingPunct="1">
              <a:defRPr kern="1200">
                <a:solidFill>
                  <a:schemeClr val="tx1"/>
                </a:solidFill>
                <a:latin typeface="Verdana" panose="020B0604030504040204" pitchFamily="34" charset="0"/>
                <a:ea typeface="+mn-ea"/>
                <a:cs typeface="+mn-cs"/>
              </a:defRPr>
            </a:lvl9pPr>
          </a:lstStyle>
          <a:p>
            <a:pPr>
              <a:defRPr/>
            </a:pPr>
            <a:r>
              <a:rPr lang="zh-CN" altLang="en-US" sz="2400" b="1" dirty="0">
                <a:solidFill>
                  <a:schemeClr val="tx2"/>
                </a:solidFill>
                <a:effectLst>
                  <a:outerShdw blurRad="38100" dist="38100" dir="2700000" algn="tl">
                    <a:srgbClr val="C0C0C0"/>
                  </a:outerShdw>
                </a:effectLst>
                <a:latin typeface="+mn-lt"/>
                <a:ea typeface="宋体" pitchFamily="2" charset="-122"/>
              </a:rPr>
              <a:t>如何通过一组图像进行摄像机标定</a:t>
            </a:r>
          </a:p>
        </p:txBody>
      </p:sp>
    </p:spTree>
    <p:extLst>
      <p:ext uri="{BB962C8B-B14F-4D97-AF65-F5344CB8AC3E}">
        <p14:creationId xmlns:p14="http://schemas.microsoft.com/office/powerpoint/2010/main" val="2026304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8</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相机标定（基础与应用篇）</a:t>
            </a:r>
          </a:p>
        </p:txBody>
      </p:sp>
      <p:sp>
        <p:nvSpPr>
          <p:cNvPr id="4" name="内容占位符 2">
            <a:extLst>
              <a:ext uri="{FF2B5EF4-FFF2-40B4-BE49-F238E27FC236}">
                <a16:creationId xmlns:a16="http://schemas.microsoft.com/office/drawing/2014/main" id="{6F941F04-47F8-4B00-9EC0-F04052E1A22A}"/>
              </a:ext>
            </a:extLst>
          </p:cNvPr>
          <p:cNvSpPr>
            <a:spLocks noGrp="1"/>
          </p:cNvSpPr>
          <p:nvPr/>
        </p:nvSpPr>
        <p:spPr bwMode="gray">
          <a:xfrm>
            <a:off x="647700" y="216671"/>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b="1">
                <a:solidFill>
                  <a:schemeClr val="tx2"/>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000">
                <a:solidFill>
                  <a:schemeClr val="tx2"/>
                </a:solidFill>
                <a:effectLst>
                  <a:outerShdw blurRad="38100" dist="38100" dir="2700000" algn="tl">
                    <a:srgbClr val="000000"/>
                  </a:outerShdw>
                </a:effectLst>
                <a:latin typeface="+mn-lt"/>
                <a:ea typeface="+mj-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effectLst>
                  <a:outerShdw blurRad="38100" dist="38100" dir="2700000" algn="tl">
                    <a:srgbClr val="000000"/>
                  </a:outerShdw>
                </a:effectLst>
                <a:latin typeface="+mn-lt"/>
                <a:ea typeface="+mj-ea"/>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a:solidFill>
                  <a:schemeClr val="tx2"/>
                </a:solidFill>
                <a:effectLst>
                  <a:outerShdw blurRad="38100" dist="38100" dir="2700000" algn="tl">
                    <a:srgbClr val="000000"/>
                  </a:outerShdw>
                </a:effectLst>
                <a:latin typeface="+mn-lt"/>
                <a:ea typeface="+mj-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a:solidFill>
                  <a:schemeClr val="tx2"/>
                </a:solidFill>
                <a:effectLst>
                  <a:outerShdw blurRad="38100" dist="38100" dir="2700000" algn="tl">
                    <a:srgbClr val="000000"/>
                  </a:outerShdw>
                </a:effectLst>
                <a:latin typeface="+mn-lt"/>
                <a:ea typeface="+mj-ea"/>
              </a:defRPr>
            </a:lvl5pPr>
            <a:lvl6pPr marL="25146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6pPr>
            <a:lvl7pPr marL="29718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7pPr>
            <a:lvl8pPr marL="34290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8pPr>
            <a:lvl9pPr marL="38862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9pPr>
          </a:lstStyle>
          <a:p>
            <a:pPr>
              <a:defRPr/>
            </a:pPr>
            <a:endParaRPr lang="en-US" altLang="zh-CN" dirty="0">
              <a:solidFill>
                <a:srgbClr val="FFC000"/>
              </a:solidFill>
              <a:effectLst/>
              <a:ea typeface="宋体" pitchFamily="2" charset="-122"/>
            </a:endParaRPr>
          </a:p>
          <a:p>
            <a:pPr>
              <a:defRPr/>
            </a:pPr>
            <a:endParaRPr lang="en-US" altLang="zh-CN" dirty="0">
              <a:solidFill>
                <a:srgbClr val="FFC000"/>
              </a:solidFill>
              <a:effectLst/>
              <a:ea typeface="宋体" pitchFamily="2" charset="-122"/>
            </a:endParaRPr>
          </a:p>
          <a:p>
            <a:pPr>
              <a:defRPr/>
            </a:pPr>
            <a:endParaRPr lang="en-US" altLang="zh-CN" dirty="0">
              <a:solidFill>
                <a:srgbClr val="FFC000"/>
              </a:solidFill>
              <a:effectLst/>
              <a:ea typeface="宋体" pitchFamily="2" charset="-122"/>
            </a:endParaRPr>
          </a:p>
          <a:p>
            <a:pPr>
              <a:defRPr/>
            </a:pPr>
            <a:r>
              <a:rPr lang="zh-CN" altLang="en-US" dirty="0">
                <a:solidFill>
                  <a:srgbClr val="FFC000"/>
                </a:solidFill>
                <a:effectLst/>
                <a:ea typeface="宋体" pitchFamily="2" charset="-122"/>
              </a:rPr>
              <a:t>世界</a:t>
            </a:r>
            <a:r>
              <a:rPr lang="zh-CN" altLang="en-US" dirty="0">
                <a:effectLst/>
                <a:ea typeface="宋体" pitchFamily="2" charset="-122"/>
              </a:rPr>
              <a:t>坐标系（</a:t>
            </a:r>
            <a:r>
              <a:rPr lang="en-US" altLang="zh-CN" dirty="0" err="1">
                <a:effectLst/>
                <a:ea typeface="宋体" pitchFamily="2" charset="-122"/>
              </a:rPr>
              <a:t>Ow</a:t>
            </a:r>
            <a:r>
              <a:rPr lang="zh-CN" altLang="en-US" dirty="0">
                <a:effectLst/>
                <a:ea typeface="宋体" pitchFamily="2" charset="-122"/>
              </a:rPr>
              <a:t>，以空间一点为原点）</a:t>
            </a:r>
            <a:endParaRPr lang="en-US" altLang="zh-CN" dirty="0">
              <a:effectLst/>
              <a:ea typeface="宋体" pitchFamily="2" charset="-122"/>
            </a:endParaRPr>
          </a:p>
          <a:p>
            <a:pPr>
              <a:defRPr/>
            </a:pPr>
            <a:r>
              <a:rPr lang="zh-CN" altLang="en-US" dirty="0">
                <a:solidFill>
                  <a:srgbClr val="FFC000"/>
                </a:solidFill>
                <a:effectLst/>
                <a:ea typeface="宋体" pitchFamily="2" charset="-122"/>
              </a:rPr>
              <a:t>摄像机</a:t>
            </a:r>
            <a:r>
              <a:rPr lang="zh-CN" altLang="en-US" dirty="0">
                <a:effectLst/>
                <a:ea typeface="宋体" pitchFamily="2" charset="-122"/>
              </a:rPr>
              <a:t>坐标系（</a:t>
            </a:r>
            <a:r>
              <a:rPr lang="en-US" altLang="zh-CN" dirty="0" err="1">
                <a:effectLst/>
                <a:ea typeface="宋体" pitchFamily="2" charset="-122"/>
              </a:rPr>
              <a:t>Oc</a:t>
            </a:r>
            <a:r>
              <a:rPr lang="zh-CN" altLang="en-US" dirty="0">
                <a:effectLst/>
                <a:ea typeface="宋体" pitchFamily="2" charset="-122"/>
              </a:rPr>
              <a:t>，以小孔即光心为原点）</a:t>
            </a:r>
            <a:endParaRPr lang="en-US" altLang="zh-CN" dirty="0">
              <a:effectLst/>
              <a:ea typeface="宋体" pitchFamily="2" charset="-122"/>
            </a:endParaRPr>
          </a:p>
          <a:p>
            <a:pPr>
              <a:defRPr/>
            </a:pPr>
            <a:r>
              <a:rPr lang="zh-CN" altLang="en-US" dirty="0">
                <a:solidFill>
                  <a:srgbClr val="FFC000"/>
                </a:solidFill>
                <a:effectLst/>
                <a:ea typeface="宋体" pitchFamily="2" charset="-122"/>
              </a:rPr>
              <a:t>图像物理</a:t>
            </a:r>
            <a:r>
              <a:rPr lang="zh-CN" altLang="en-US" dirty="0">
                <a:effectLst/>
                <a:ea typeface="宋体" pitchFamily="2" charset="-122"/>
              </a:rPr>
              <a:t>坐标系（</a:t>
            </a:r>
            <a:r>
              <a:rPr lang="en-US" altLang="zh-CN" dirty="0">
                <a:effectLst/>
                <a:ea typeface="宋体" pitchFamily="2" charset="-122"/>
              </a:rPr>
              <a:t>O1</a:t>
            </a:r>
            <a:r>
              <a:rPr lang="zh-CN" altLang="en-US" dirty="0">
                <a:effectLst/>
                <a:ea typeface="宋体" pitchFamily="2" charset="-122"/>
              </a:rPr>
              <a:t>，以像平面中心为原点）</a:t>
            </a:r>
            <a:endParaRPr lang="en-US" altLang="zh-CN" dirty="0">
              <a:effectLst/>
              <a:ea typeface="宋体" pitchFamily="2" charset="-122"/>
            </a:endParaRPr>
          </a:p>
          <a:p>
            <a:pPr>
              <a:defRPr/>
            </a:pPr>
            <a:r>
              <a:rPr lang="zh-CN" altLang="en-US" dirty="0">
                <a:solidFill>
                  <a:srgbClr val="FFC000"/>
                </a:solidFill>
                <a:effectLst/>
                <a:ea typeface="宋体" pitchFamily="2" charset="-122"/>
              </a:rPr>
              <a:t>图像像素</a:t>
            </a:r>
            <a:r>
              <a:rPr lang="zh-CN" altLang="en-US" dirty="0">
                <a:effectLst/>
                <a:ea typeface="宋体" pitchFamily="2" charset="-122"/>
              </a:rPr>
              <a:t>坐标系（</a:t>
            </a:r>
            <a:r>
              <a:rPr lang="en-US" altLang="zh-CN" dirty="0">
                <a:effectLst/>
                <a:ea typeface="宋体" pitchFamily="2" charset="-122"/>
              </a:rPr>
              <a:t>O</a:t>
            </a:r>
            <a:r>
              <a:rPr lang="zh-CN" altLang="en-US" dirty="0">
                <a:effectLst/>
                <a:ea typeface="宋体" pitchFamily="2" charset="-122"/>
              </a:rPr>
              <a:t>，以像平面左下角为原点）</a:t>
            </a:r>
            <a:endParaRPr lang="en-US" altLang="zh-CN" dirty="0">
              <a:effectLst/>
              <a:ea typeface="宋体" pitchFamily="2" charset="-122"/>
            </a:endParaRPr>
          </a:p>
          <a:p>
            <a:pPr marL="0" indent="0">
              <a:buFont typeface="Wingdings" panose="05000000000000000000" pitchFamily="2" charset="2"/>
              <a:buNone/>
              <a:defRPr/>
            </a:pPr>
            <a:endParaRPr lang="en-US" altLang="zh-CN" dirty="0">
              <a:effectLst/>
              <a:ea typeface="宋体" pitchFamily="2" charset="-122"/>
            </a:endParaRPr>
          </a:p>
          <a:p>
            <a:pPr marL="0" indent="0">
              <a:buFont typeface="Wingdings" panose="05000000000000000000" pitchFamily="2" charset="2"/>
              <a:buNone/>
              <a:defRPr/>
            </a:pPr>
            <a:r>
              <a:rPr lang="zh-CN" altLang="en-US" dirty="0">
                <a:effectLst/>
                <a:ea typeface="宋体" pitchFamily="2" charset="-122"/>
              </a:rPr>
              <a:t>像平面坐标系用</a:t>
            </a:r>
            <a:r>
              <a:rPr lang="zh-CN" altLang="en-US" dirty="0">
                <a:solidFill>
                  <a:srgbClr val="FFC000"/>
                </a:solidFill>
                <a:effectLst/>
                <a:ea typeface="宋体" pitchFamily="2" charset="-122"/>
              </a:rPr>
              <a:t>像素</a:t>
            </a:r>
            <a:r>
              <a:rPr lang="zh-CN" altLang="en-US" dirty="0">
                <a:effectLst/>
                <a:ea typeface="宋体" pitchFamily="2" charset="-122"/>
              </a:rPr>
              <a:t>单位表示</a:t>
            </a:r>
            <a:endParaRPr lang="en-US" altLang="zh-CN" dirty="0">
              <a:effectLst/>
              <a:ea typeface="宋体" pitchFamily="2" charset="-122"/>
            </a:endParaRPr>
          </a:p>
          <a:p>
            <a:pPr marL="0" indent="0">
              <a:buFont typeface="Wingdings" panose="05000000000000000000" pitchFamily="2" charset="2"/>
              <a:buNone/>
              <a:defRPr/>
            </a:pPr>
            <a:r>
              <a:rPr lang="zh-CN" altLang="en-US" dirty="0">
                <a:effectLst>
                  <a:outerShdw blurRad="38100" dist="38100" dir="2700000" algn="tl">
                    <a:srgbClr val="C0C0C0"/>
                  </a:outerShdw>
                </a:effectLst>
                <a:ea typeface="宋体" pitchFamily="2" charset="-122"/>
              </a:rPr>
              <a:t>相机坐标系以</a:t>
            </a:r>
            <a:r>
              <a:rPr lang="zh-CN" altLang="en-US" dirty="0">
                <a:solidFill>
                  <a:srgbClr val="FFC000"/>
                </a:solidFill>
                <a:effectLst>
                  <a:outerShdw blurRad="38100" dist="38100" dir="2700000" algn="tl">
                    <a:srgbClr val="C0C0C0"/>
                  </a:outerShdw>
                </a:effectLst>
                <a:ea typeface="宋体" pitchFamily="2" charset="-122"/>
              </a:rPr>
              <a:t>毫米</a:t>
            </a:r>
            <a:r>
              <a:rPr lang="zh-CN" altLang="en-US" dirty="0">
                <a:effectLst>
                  <a:outerShdw blurRad="38100" dist="38100" dir="2700000" algn="tl">
                    <a:srgbClr val="C0C0C0"/>
                  </a:outerShdw>
                </a:effectLst>
                <a:ea typeface="宋体" pitchFamily="2" charset="-122"/>
              </a:rPr>
              <a:t>表示</a:t>
            </a:r>
          </a:p>
        </p:txBody>
      </p:sp>
      <p:pic>
        <p:nvPicPr>
          <p:cNvPr id="5" name="图片 4">
            <a:extLst>
              <a:ext uri="{FF2B5EF4-FFF2-40B4-BE49-F238E27FC236}">
                <a16:creationId xmlns:a16="http://schemas.microsoft.com/office/drawing/2014/main" id="{390D083B-44E9-4D00-83BB-25EE6F2FCE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21" y="4714629"/>
            <a:ext cx="7476277" cy="1646068"/>
          </a:xfrm>
          <a:prstGeom prst="rect">
            <a:avLst/>
          </a:prstGeom>
        </p:spPr>
      </p:pic>
    </p:spTree>
    <p:extLst>
      <p:ext uri="{BB962C8B-B14F-4D97-AF65-F5344CB8AC3E}">
        <p14:creationId xmlns:p14="http://schemas.microsoft.com/office/powerpoint/2010/main" val="197856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灯片编号占位符 3"/>
          <p:cNvSpPr>
            <a:spLocks noGrp="1"/>
          </p:cNvSpPr>
          <p:nvPr>
            <p:ph type="sldNum" sz="quarter" idx="12"/>
          </p:nvPr>
        </p:nvSpPr>
        <p:spPr>
          <a:noFill/>
        </p:spPr>
        <p:txBody>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eaLnBrk="1" hangingPunct="1"/>
            <a:fld id="{7EC0E082-6CDD-479E-B526-4E7FB1A78DC9}" type="slidenum">
              <a:rPr kumimoji="0" lang="zh-CN" altLang="en-US" sz="1400" smtClean="0">
                <a:latin typeface="Arial" panose="020B0604020202020204" pitchFamily="34" charset="0"/>
              </a:rPr>
              <a:pPr eaLnBrk="1" hangingPunct="1"/>
              <a:t>9</a:t>
            </a:fld>
            <a:r>
              <a:rPr kumimoji="0" lang="en-US" altLang="zh-CN" sz="1400" dirty="0">
                <a:latin typeface="Arial" panose="020B0604020202020204" pitchFamily="34" charset="0"/>
              </a:rPr>
              <a:t> /41</a:t>
            </a:r>
          </a:p>
        </p:txBody>
      </p:sp>
      <p:sp>
        <p:nvSpPr>
          <p:cNvPr id="2" name="标题 1">
            <a:extLst>
              <a:ext uri="{FF2B5EF4-FFF2-40B4-BE49-F238E27FC236}">
                <a16:creationId xmlns:a16="http://schemas.microsoft.com/office/drawing/2014/main" id="{3DB1BCA7-DE92-4C0C-AC99-9A0DC7776056}"/>
              </a:ext>
            </a:extLst>
          </p:cNvPr>
          <p:cNvSpPr>
            <a:spLocks noGrp="1"/>
          </p:cNvSpPr>
          <p:nvPr>
            <p:ph type="title"/>
          </p:nvPr>
        </p:nvSpPr>
        <p:spPr/>
        <p:txBody>
          <a:bodyPr/>
          <a:lstStyle/>
          <a:p>
            <a:r>
              <a:rPr lang="zh-CN" altLang="en-US" dirty="0"/>
              <a:t>相机标定（基础与应用篇）</a:t>
            </a:r>
          </a:p>
        </p:txBody>
      </p:sp>
      <p:sp>
        <p:nvSpPr>
          <p:cNvPr id="4" name="内容占位符 2">
            <a:extLst>
              <a:ext uri="{FF2B5EF4-FFF2-40B4-BE49-F238E27FC236}">
                <a16:creationId xmlns:a16="http://schemas.microsoft.com/office/drawing/2014/main" id="{209596BD-F72C-48E4-A0B0-152E8F6E94A9}"/>
              </a:ext>
            </a:extLst>
          </p:cNvPr>
          <p:cNvSpPr>
            <a:spLocks noGrp="1"/>
          </p:cNvSpPr>
          <p:nvPr/>
        </p:nvSpPr>
        <p:spPr bwMode="gray">
          <a:xfrm>
            <a:off x="647700" y="952500"/>
            <a:ext cx="7848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400" b="1">
                <a:solidFill>
                  <a:schemeClr val="tx2"/>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000">
                <a:solidFill>
                  <a:schemeClr val="tx2"/>
                </a:solidFill>
                <a:effectLst>
                  <a:outerShdw blurRad="38100" dist="38100" dir="2700000" algn="tl">
                    <a:srgbClr val="000000"/>
                  </a:outerShdw>
                </a:effectLst>
                <a:latin typeface="+mn-lt"/>
                <a:ea typeface="+mj-ea"/>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2"/>
                </a:solidFill>
                <a:effectLst>
                  <a:outerShdw blurRad="38100" dist="38100" dir="2700000" algn="tl">
                    <a:srgbClr val="000000"/>
                  </a:outerShdw>
                </a:effectLst>
                <a:latin typeface="+mn-lt"/>
                <a:ea typeface="+mj-ea"/>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a:solidFill>
                  <a:schemeClr val="tx2"/>
                </a:solidFill>
                <a:effectLst>
                  <a:outerShdw blurRad="38100" dist="38100" dir="2700000" algn="tl">
                    <a:srgbClr val="000000"/>
                  </a:outerShdw>
                </a:effectLst>
                <a:latin typeface="+mn-lt"/>
                <a:ea typeface="+mj-ea"/>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a:solidFill>
                  <a:schemeClr val="tx2"/>
                </a:solidFill>
                <a:effectLst>
                  <a:outerShdw blurRad="38100" dist="38100" dir="2700000" algn="tl">
                    <a:srgbClr val="000000"/>
                  </a:outerShdw>
                </a:effectLst>
                <a:latin typeface="+mn-lt"/>
                <a:ea typeface="+mj-ea"/>
              </a:defRPr>
            </a:lvl5pPr>
            <a:lvl6pPr marL="25146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6pPr>
            <a:lvl7pPr marL="29718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7pPr>
            <a:lvl8pPr marL="34290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8pPr>
            <a:lvl9pPr marL="3886200" indent="-228600" algn="l" rtl="0" fontAlgn="base">
              <a:spcBef>
                <a:spcPct val="20000"/>
              </a:spcBef>
              <a:spcAft>
                <a:spcPct val="0"/>
              </a:spcAft>
              <a:buClr>
                <a:schemeClr val="hlink"/>
              </a:buClr>
              <a:buSzPct val="60000"/>
              <a:buFont typeface="Wingdings" pitchFamily="2" charset="2"/>
              <a:buChar char="n"/>
              <a:defRPr>
                <a:solidFill>
                  <a:schemeClr val="tx2"/>
                </a:solidFill>
                <a:effectLst>
                  <a:outerShdw blurRad="38100" dist="38100" dir="2700000" algn="tl">
                    <a:srgbClr val="000000"/>
                  </a:outerShdw>
                </a:effectLst>
                <a:latin typeface="+mn-lt"/>
                <a:ea typeface="+mj-ea"/>
              </a:defRPr>
            </a:lvl9pPr>
          </a:lstStyle>
          <a:p>
            <a:pPr>
              <a:defRPr/>
            </a:pPr>
            <a:r>
              <a:rPr lang="zh-CN" altLang="en-US">
                <a:effectLst>
                  <a:outerShdw blurRad="38100" dist="38100" dir="2700000" algn="tl">
                    <a:srgbClr val="C0C0C0"/>
                  </a:outerShdw>
                </a:effectLst>
                <a:ea typeface="宋体" pitchFamily="2" charset="-122"/>
              </a:rPr>
              <a:t>编写一段代码生成一张棋盘图</a:t>
            </a:r>
            <a:endParaRPr lang="en-US" altLang="zh-CN">
              <a:effectLst>
                <a:outerShdw blurRad="38100" dist="38100" dir="2700000" algn="tl">
                  <a:srgbClr val="C0C0C0"/>
                </a:outerShdw>
              </a:effectLst>
              <a:ea typeface="宋体" pitchFamily="2" charset="-122"/>
            </a:endParaRPr>
          </a:p>
          <a:p>
            <a:pPr>
              <a:defRPr/>
            </a:pPr>
            <a:endParaRPr lang="en-US" altLang="zh-CN">
              <a:effectLst>
                <a:outerShdw blurRad="38100" dist="38100" dir="2700000" algn="tl">
                  <a:srgbClr val="C0C0C0"/>
                </a:outerShdw>
              </a:effectLst>
              <a:ea typeface="宋体" pitchFamily="2" charset="-122"/>
            </a:endParaRPr>
          </a:p>
          <a:p>
            <a:pPr>
              <a:defRPr/>
            </a:pPr>
            <a:endParaRPr lang="en-US" altLang="zh-CN">
              <a:effectLst>
                <a:outerShdw blurRad="38100" dist="38100" dir="2700000" algn="tl">
                  <a:srgbClr val="C0C0C0"/>
                </a:outerShdw>
              </a:effectLst>
              <a:ea typeface="宋体" pitchFamily="2" charset="-122"/>
            </a:endParaRPr>
          </a:p>
          <a:p>
            <a:pPr>
              <a:defRPr/>
            </a:pPr>
            <a:endParaRPr lang="en-US" altLang="zh-CN">
              <a:effectLst>
                <a:outerShdw blurRad="38100" dist="38100" dir="2700000" algn="tl">
                  <a:srgbClr val="C0C0C0"/>
                </a:outerShdw>
              </a:effectLst>
              <a:ea typeface="宋体" pitchFamily="2" charset="-122"/>
            </a:endParaRPr>
          </a:p>
          <a:p>
            <a:pPr>
              <a:defRPr/>
            </a:pPr>
            <a:endParaRPr lang="en-US" altLang="zh-CN">
              <a:effectLst>
                <a:outerShdw blurRad="38100" dist="38100" dir="2700000" algn="tl">
                  <a:srgbClr val="C0C0C0"/>
                </a:outerShdw>
              </a:effectLst>
              <a:ea typeface="宋体" pitchFamily="2" charset="-122"/>
            </a:endParaRPr>
          </a:p>
          <a:p>
            <a:pPr>
              <a:defRPr/>
            </a:pPr>
            <a:endParaRPr lang="en-US" altLang="zh-CN">
              <a:effectLst>
                <a:outerShdw blurRad="38100" dist="38100" dir="2700000" algn="tl">
                  <a:srgbClr val="C0C0C0"/>
                </a:outerShdw>
              </a:effectLst>
              <a:ea typeface="宋体" pitchFamily="2" charset="-122"/>
            </a:endParaRPr>
          </a:p>
          <a:p>
            <a:pPr>
              <a:defRPr/>
            </a:pPr>
            <a:endParaRPr lang="en-US" altLang="zh-CN">
              <a:effectLst>
                <a:outerShdw blurRad="38100" dist="38100" dir="2700000" algn="tl">
                  <a:srgbClr val="C0C0C0"/>
                </a:outerShdw>
              </a:effectLst>
              <a:ea typeface="宋体" pitchFamily="2" charset="-122"/>
            </a:endParaRPr>
          </a:p>
          <a:p>
            <a:pPr>
              <a:defRPr/>
            </a:pPr>
            <a:endParaRPr lang="en-US" altLang="zh-CN">
              <a:effectLst>
                <a:outerShdw blurRad="38100" dist="38100" dir="2700000" algn="tl">
                  <a:srgbClr val="C0C0C0"/>
                </a:outerShdw>
              </a:effectLst>
              <a:ea typeface="宋体" pitchFamily="2" charset="-122"/>
            </a:endParaRPr>
          </a:p>
          <a:p>
            <a:pPr>
              <a:defRPr/>
            </a:pPr>
            <a:endParaRPr lang="en-US" altLang="zh-CN">
              <a:effectLst>
                <a:outerShdw blurRad="38100" dist="38100" dir="2700000" algn="tl">
                  <a:srgbClr val="C0C0C0"/>
                </a:outerShdw>
              </a:effectLst>
              <a:ea typeface="宋体" pitchFamily="2" charset="-122"/>
            </a:endParaRPr>
          </a:p>
          <a:p>
            <a:pPr>
              <a:defRPr/>
            </a:pPr>
            <a:r>
              <a:rPr lang="zh-CN" altLang="en-US">
                <a:effectLst>
                  <a:outerShdw blurRad="38100" dist="38100" dir="2700000" algn="tl">
                    <a:srgbClr val="C0C0C0"/>
                  </a:outerShdw>
                </a:effectLst>
                <a:ea typeface="宋体" pitchFamily="2" charset="-122"/>
              </a:rPr>
              <a:t>相机标定涉及函数介绍</a:t>
            </a:r>
          </a:p>
        </p:txBody>
      </p:sp>
      <p:pic>
        <p:nvPicPr>
          <p:cNvPr id="5" name="图片 4">
            <a:extLst>
              <a:ext uri="{FF2B5EF4-FFF2-40B4-BE49-F238E27FC236}">
                <a16:creationId xmlns:a16="http://schemas.microsoft.com/office/drawing/2014/main" id="{FC2C6D1B-6A6C-4ABA-842B-FEE8318D82C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68563" y="1604963"/>
            <a:ext cx="43815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745495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4031</TotalTime>
  <Words>3503</Words>
  <Application>Microsoft Office PowerPoint</Application>
  <PresentationFormat>全屏显示(4:3)</PresentationFormat>
  <Paragraphs>384</Paragraphs>
  <Slides>41</Slides>
  <Notes>39</Notes>
  <HiddenSlides>0</HiddenSlides>
  <MMClips>0</MMClips>
  <ScaleCrop>false</ScaleCrop>
  <HeadingPairs>
    <vt:vector size="8" baseType="variant">
      <vt:variant>
        <vt:lpstr>已用的字体</vt:lpstr>
      </vt:variant>
      <vt:variant>
        <vt:i4>16</vt:i4>
      </vt:variant>
      <vt:variant>
        <vt:lpstr>主题</vt:lpstr>
      </vt:variant>
      <vt:variant>
        <vt:i4>2</vt:i4>
      </vt:variant>
      <vt:variant>
        <vt:lpstr>嵌入 OLE 服务器</vt:lpstr>
      </vt:variant>
      <vt:variant>
        <vt:i4>3</vt:i4>
      </vt:variant>
      <vt:variant>
        <vt:lpstr>幻灯片标题</vt:lpstr>
      </vt:variant>
      <vt:variant>
        <vt:i4>41</vt:i4>
      </vt:variant>
    </vt:vector>
  </HeadingPairs>
  <TitlesOfParts>
    <vt:vector size="62" baseType="lpstr">
      <vt:lpstr>-apple-system</vt:lpstr>
      <vt:lpstr>FandolHei-Regular-Identity-H</vt:lpstr>
      <vt:lpstr>FandolSong-Regular-Identity-H</vt:lpstr>
      <vt:lpstr>LMRoman10-Regular-Identity-H</vt:lpstr>
      <vt:lpstr>黑体</vt:lpstr>
      <vt:lpstr>华文中宋</vt:lpstr>
      <vt:lpstr>楷体</vt:lpstr>
      <vt:lpstr>宋体</vt:lpstr>
      <vt:lpstr>Arial</vt:lpstr>
      <vt:lpstr>Calibri</vt:lpstr>
      <vt:lpstr>Calibri Light</vt:lpstr>
      <vt:lpstr>Cambria Math</vt:lpstr>
      <vt:lpstr>Tahoma</vt:lpstr>
      <vt:lpstr>Times New Roman</vt:lpstr>
      <vt:lpstr>Verdana</vt:lpstr>
      <vt:lpstr>Wingdings</vt:lpstr>
      <vt:lpstr>Office 主题</vt:lpstr>
      <vt:lpstr>Blends</vt:lpstr>
      <vt:lpstr>Equation</vt:lpstr>
      <vt:lpstr>BMP 图象</vt:lpstr>
      <vt:lpstr>公式</vt:lpstr>
      <vt:lpstr>第十七讲相机标定与视觉里程计2</vt:lpstr>
      <vt:lpstr>章节安排</vt:lpstr>
      <vt:lpstr>相机标定（基础与应用篇）</vt:lpstr>
      <vt:lpstr>相机标定（基础与应用篇）</vt:lpstr>
      <vt:lpstr>相机标定（基础与应用篇）</vt:lpstr>
      <vt:lpstr>相机标定（基础与应用篇）</vt:lpstr>
      <vt:lpstr>相机标定（基础与应用篇）</vt:lpstr>
      <vt:lpstr>相机标定（基础与应用篇）</vt:lpstr>
      <vt:lpstr>相机标定（基础与应用篇）</vt:lpstr>
      <vt:lpstr>相机标定（基础与应用篇）</vt:lpstr>
      <vt:lpstr>相机标定（基础与应用篇）</vt:lpstr>
      <vt:lpstr>相机标定（基础与应用篇）</vt:lpstr>
      <vt:lpstr>相机标定（基础与应用篇）</vt:lpstr>
      <vt:lpstr>章节安排</vt:lpstr>
      <vt:lpstr>张氏标定法简介</vt:lpstr>
      <vt:lpstr>张氏标定法简介</vt:lpstr>
      <vt:lpstr>张氏标定法简介</vt:lpstr>
      <vt:lpstr>张氏标定法简介</vt:lpstr>
      <vt:lpstr>张氏标定法简介</vt:lpstr>
      <vt:lpstr>张氏标定法简介</vt:lpstr>
      <vt:lpstr>张氏标定法简介</vt:lpstr>
      <vt:lpstr>张氏标定法简介</vt:lpstr>
      <vt:lpstr>张氏标定法简介</vt:lpstr>
      <vt:lpstr>章节安排</vt:lpstr>
      <vt:lpstr>罗德里格斯公式与优化求解</vt:lpstr>
      <vt:lpstr>罗德里格斯公式与优化求解</vt:lpstr>
      <vt:lpstr>罗德里格斯公式与优化求解</vt:lpstr>
      <vt:lpstr>罗德里格斯公式与优化求解</vt:lpstr>
      <vt:lpstr>罗德里格斯公式与优化求解</vt:lpstr>
      <vt:lpstr>罗德里格斯公式与优化求解</vt:lpstr>
      <vt:lpstr>章节安排</vt:lpstr>
      <vt:lpstr>直接法视觉里程计</vt:lpstr>
      <vt:lpstr>直接法视觉里程计</vt:lpstr>
      <vt:lpstr>直接法视觉里程计</vt:lpstr>
      <vt:lpstr>直接法视觉里程计</vt:lpstr>
      <vt:lpstr>直接法视觉里程计</vt:lpstr>
      <vt:lpstr>直接法视觉里程计</vt:lpstr>
      <vt:lpstr>直接法视觉里程计</vt:lpstr>
      <vt:lpstr>直接法视觉里程计</vt:lpstr>
      <vt:lpstr>直接法视觉里程计</vt:lpstr>
      <vt:lpstr>直接法视觉里程计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推理式视觉：从传感到认知</dc:title>
  <dc:creator>skywalker</dc:creator>
  <cp:lastModifiedBy>liu xilong</cp:lastModifiedBy>
  <cp:revision>296</cp:revision>
  <dcterms:created xsi:type="dcterms:W3CDTF">2019-03-11T11:06:41Z</dcterms:created>
  <dcterms:modified xsi:type="dcterms:W3CDTF">2019-12-24T09:45:33Z</dcterms:modified>
</cp:coreProperties>
</file>