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3"/>
  </p:notesMasterIdLst>
  <p:sldIdLst>
    <p:sldId id="256" r:id="rId3"/>
    <p:sldId id="422" r:id="rId4"/>
    <p:sldId id="426" r:id="rId5"/>
    <p:sldId id="427" r:id="rId6"/>
    <p:sldId id="428" r:id="rId7"/>
    <p:sldId id="429" r:id="rId8"/>
    <p:sldId id="430" r:id="rId9"/>
    <p:sldId id="431" r:id="rId10"/>
    <p:sldId id="305" r:id="rId11"/>
    <p:sldId id="432" r:id="rId12"/>
    <p:sldId id="433" r:id="rId13"/>
    <p:sldId id="434" r:id="rId14"/>
    <p:sldId id="435" r:id="rId15"/>
    <p:sldId id="436" r:id="rId16"/>
    <p:sldId id="437" r:id="rId17"/>
    <p:sldId id="438" r:id="rId18"/>
    <p:sldId id="423" r:id="rId19"/>
    <p:sldId id="339" r:id="rId20"/>
    <p:sldId id="368" r:id="rId21"/>
    <p:sldId id="369" r:id="rId22"/>
    <p:sldId id="421" r:id="rId23"/>
    <p:sldId id="340" r:id="rId24"/>
    <p:sldId id="365" r:id="rId25"/>
    <p:sldId id="341" r:id="rId26"/>
    <p:sldId id="342" r:id="rId27"/>
    <p:sldId id="344" r:id="rId28"/>
    <p:sldId id="345" r:id="rId29"/>
    <p:sldId id="346" r:id="rId30"/>
    <p:sldId id="424" r:id="rId31"/>
    <p:sldId id="347" r:id="rId32"/>
    <p:sldId id="348" r:id="rId33"/>
    <p:sldId id="349" r:id="rId34"/>
    <p:sldId id="350" r:id="rId35"/>
    <p:sldId id="351" r:id="rId36"/>
    <p:sldId id="352" r:id="rId37"/>
    <p:sldId id="353" r:id="rId38"/>
    <p:sldId id="354" r:id="rId39"/>
    <p:sldId id="425" r:id="rId40"/>
    <p:sldId id="337" r:id="rId41"/>
    <p:sldId id="338" r:id="rId4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47" autoAdjust="0"/>
    <p:restoredTop sz="72567" autoAdjust="0"/>
  </p:normalViewPr>
  <p:slideViewPr>
    <p:cSldViewPr snapToGrid="0">
      <p:cViewPr varScale="1">
        <p:scale>
          <a:sx n="83" d="100"/>
          <a:sy n="83" d="100"/>
        </p:scale>
        <p:origin x="236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70.wmf"/><Relationship Id="rId7" Type="http://schemas.openxmlformats.org/officeDocument/2006/relationships/image" Target="../media/image73.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2.wmf"/><Relationship Id="rId11" Type="http://schemas.openxmlformats.org/officeDocument/2006/relationships/image" Target="../media/image77.wmf"/><Relationship Id="rId5" Type="http://schemas.openxmlformats.org/officeDocument/2006/relationships/image" Target="../media/image67.wmf"/><Relationship Id="rId10" Type="http://schemas.openxmlformats.org/officeDocument/2006/relationships/image" Target="../media/image76.wmf"/><Relationship Id="rId4" Type="http://schemas.openxmlformats.org/officeDocument/2006/relationships/image" Target="../media/image71.wmf"/><Relationship Id="rId9" Type="http://schemas.openxmlformats.org/officeDocument/2006/relationships/image" Target="../media/image7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11.wmf"/><Relationship Id="rId1" Type="http://schemas.openxmlformats.org/officeDocument/2006/relationships/image" Target="../media/image11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 Id="rId6" Type="http://schemas.openxmlformats.org/officeDocument/2006/relationships/image" Target="../media/image110.emf"/><Relationship Id="rId5" Type="http://schemas.openxmlformats.org/officeDocument/2006/relationships/image" Target="../media/image116.wmf"/><Relationship Id="rId4" Type="http://schemas.openxmlformats.org/officeDocument/2006/relationships/image" Target="../media/image11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2.wmf"/><Relationship Id="rId1" Type="http://schemas.openxmlformats.org/officeDocument/2006/relationships/image" Target="../media/image124.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10" Type="http://schemas.openxmlformats.org/officeDocument/2006/relationships/image" Target="../media/image14.wmf"/><Relationship Id="rId4" Type="http://schemas.openxmlformats.org/officeDocument/2006/relationships/image" Target="../media/image8.wmf"/><Relationship Id="rId9"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5" Type="http://schemas.openxmlformats.org/officeDocument/2006/relationships/image" Target="../media/image21.wmf"/><Relationship Id="rId4"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image" Target="../media/image43.wmf"/><Relationship Id="rId18" Type="http://schemas.openxmlformats.org/officeDocument/2006/relationships/image" Target="../media/image48.wmf"/><Relationship Id="rId26" Type="http://schemas.openxmlformats.org/officeDocument/2006/relationships/image" Target="../media/image56.wmf"/><Relationship Id="rId3" Type="http://schemas.openxmlformats.org/officeDocument/2006/relationships/image" Target="../media/image33.wmf"/><Relationship Id="rId21" Type="http://schemas.openxmlformats.org/officeDocument/2006/relationships/image" Target="../media/image51.wmf"/><Relationship Id="rId7" Type="http://schemas.openxmlformats.org/officeDocument/2006/relationships/image" Target="../media/image37.wmf"/><Relationship Id="rId12" Type="http://schemas.openxmlformats.org/officeDocument/2006/relationships/image" Target="../media/image42.wmf"/><Relationship Id="rId17" Type="http://schemas.openxmlformats.org/officeDocument/2006/relationships/image" Target="../media/image47.wmf"/><Relationship Id="rId25" Type="http://schemas.openxmlformats.org/officeDocument/2006/relationships/image" Target="../media/image55.wmf"/><Relationship Id="rId2" Type="http://schemas.openxmlformats.org/officeDocument/2006/relationships/image" Target="../media/image32.wmf"/><Relationship Id="rId16" Type="http://schemas.openxmlformats.org/officeDocument/2006/relationships/image" Target="../media/image46.wmf"/><Relationship Id="rId20" Type="http://schemas.openxmlformats.org/officeDocument/2006/relationships/image" Target="../media/image50.wmf"/><Relationship Id="rId1" Type="http://schemas.openxmlformats.org/officeDocument/2006/relationships/image" Target="../media/image31.wmf"/><Relationship Id="rId6" Type="http://schemas.openxmlformats.org/officeDocument/2006/relationships/image" Target="../media/image36.wmf"/><Relationship Id="rId11" Type="http://schemas.openxmlformats.org/officeDocument/2006/relationships/image" Target="../media/image41.wmf"/><Relationship Id="rId24" Type="http://schemas.openxmlformats.org/officeDocument/2006/relationships/image" Target="../media/image54.wmf"/><Relationship Id="rId5" Type="http://schemas.openxmlformats.org/officeDocument/2006/relationships/image" Target="../media/image35.wmf"/><Relationship Id="rId15" Type="http://schemas.openxmlformats.org/officeDocument/2006/relationships/image" Target="../media/image45.wmf"/><Relationship Id="rId23" Type="http://schemas.openxmlformats.org/officeDocument/2006/relationships/image" Target="../media/image53.wmf"/><Relationship Id="rId10" Type="http://schemas.openxmlformats.org/officeDocument/2006/relationships/image" Target="../media/image40.wmf"/><Relationship Id="rId19" Type="http://schemas.openxmlformats.org/officeDocument/2006/relationships/image" Target="../media/image49.wmf"/><Relationship Id="rId4" Type="http://schemas.openxmlformats.org/officeDocument/2006/relationships/image" Target="../media/image34.wmf"/><Relationship Id="rId9" Type="http://schemas.openxmlformats.org/officeDocument/2006/relationships/image" Target="../media/image39.wmf"/><Relationship Id="rId14" Type="http://schemas.openxmlformats.org/officeDocument/2006/relationships/image" Target="../media/image44.wmf"/><Relationship Id="rId22" Type="http://schemas.openxmlformats.org/officeDocument/2006/relationships/image" Target="../media/image52.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3.wmf"/><Relationship Id="rId2" Type="http://schemas.openxmlformats.org/officeDocument/2006/relationships/image" Target="../media/image58.wmf"/><Relationship Id="rId1" Type="http://schemas.openxmlformats.org/officeDocument/2006/relationships/image" Target="../media/image57.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 Id="rId9" Type="http://schemas.openxmlformats.org/officeDocument/2006/relationships/image" Target="../media/image6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D6805E-5B8B-4D6E-9D90-6939E3818E71}" type="datetimeFigureOut">
              <a:rPr lang="zh-CN" altLang="en-US" smtClean="0"/>
              <a:t>2019/12/20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4A2F72-A31E-43DD-A750-F9DF3F8626A8}" type="slidenum">
              <a:rPr lang="zh-CN" altLang="en-US" smtClean="0"/>
              <a:t>‹#›</a:t>
            </a:fld>
            <a:endParaRPr lang="zh-CN" altLang="en-US"/>
          </a:p>
        </p:txBody>
      </p:sp>
    </p:spTree>
    <p:extLst>
      <p:ext uri="{BB962C8B-B14F-4D97-AF65-F5344CB8AC3E}">
        <p14:creationId xmlns:p14="http://schemas.microsoft.com/office/powerpoint/2010/main" val="3332662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992188" y="768350"/>
            <a:ext cx="5114925" cy="3836988"/>
          </a:xfrm>
          <a:ln/>
        </p:spPr>
      </p:sp>
      <p:sp>
        <p:nvSpPr>
          <p:cNvPr id="41987" name="Rectangle 3"/>
          <p:cNvSpPr>
            <a:spLocks noGrp="1" noChangeArrowheads="1"/>
          </p:cNvSpPr>
          <p:nvPr>
            <p:ph type="body" idx="1"/>
          </p:nvPr>
        </p:nvSpPr>
        <p:spPr>
          <a:noFill/>
        </p:spPr>
        <p:txBody>
          <a:bodyPr/>
          <a:lstStyle/>
          <a:p>
            <a:pPr eaLnBrk="1" hangingPunct="1"/>
            <a:endParaRPr lang="zh-CN" altLang="en-US" dirty="0"/>
          </a:p>
        </p:txBody>
      </p:sp>
    </p:spTree>
    <p:extLst>
      <p:ext uri="{BB962C8B-B14F-4D97-AF65-F5344CB8AC3E}">
        <p14:creationId xmlns:p14="http://schemas.microsoft.com/office/powerpoint/2010/main" val="321799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10</a:t>
            </a:fld>
            <a:endParaRPr lang="en-US" altLang="zh-CN" sz="1300"/>
          </a:p>
        </p:txBody>
      </p:sp>
    </p:spTree>
    <p:extLst>
      <p:ext uri="{BB962C8B-B14F-4D97-AF65-F5344CB8AC3E}">
        <p14:creationId xmlns:p14="http://schemas.microsoft.com/office/powerpoint/2010/main" val="2416888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11</a:t>
            </a:fld>
            <a:endParaRPr lang="en-US" altLang="zh-CN" sz="1300"/>
          </a:p>
        </p:txBody>
      </p:sp>
    </p:spTree>
    <p:extLst>
      <p:ext uri="{BB962C8B-B14F-4D97-AF65-F5344CB8AC3E}">
        <p14:creationId xmlns:p14="http://schemas.microsoft.com/office/powerpoint/2010/main" val="1020879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12</a:t>
            </a:fld>
            <a:endParaRPr lang="en-US" altLang="zh-CN" sz="1300"/>
          </a:p>
        </p:txBody>
      </p:sp>
    </p:spTree>
    <p:extLst>
      <p:ext uri="{BB962C8B-B14F-4D97-AF65-F5344CB8AC3E}">
        <p14:creationId xmlns:p14="http://schemas.microsoft.com/office/powerpoint/2010/main" val="3671064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13</a:t>
            </a:fld>
            <a:endParaRPr lang="en-US" altLang="zh-CN" sz="1300"/>
          </a:p>
        </p:txBody>
      </p:sp>
    </p:spTree>
    <p:extLst>
      <p:ext uri="{BB962C8B-B14F-4D97-AF65-F5344CB8AC3E}">
        <p14:creationId xmlns:p14="http://schemas.microsoft.com/office/powerpoint/2010/main" val="29058836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14</a:t>
            </a:fld>
            <a:endParaRPr lang="en-US" altLang="zh-CN" sz="1300"/>
          </a:p>
        </p:txBody>
      </p:sp>
    </p:spTree>
    <p:extLst>
      <p:ext uri="{BB962C8B-B14F-4D97-AF65-F5344CB8AC3E}">
        <p14:creationId xmlns:p14="http://schemas.microsoft.com/office/powerpoint/2010/main" val="7139495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15</a:t>
            </a:fld>
            <a:endParaRPr lang="en-US" altLang="zh-CN" sz="1300"/>
          </a:p>
        </p:txBody>
      </p:sp>
    </p:spTree>
    <p:extLst>
      <p:ext uri="{BB962C8B-B14F-4D97-AF65-F5344CB8AC3E}">
        <p14:creationId xmlns:p14="http://schemas.microsoft.com/office/powerpoint/2010/main" val="1251761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16</a:t>
            </a:fld>
            <a:endParaRPr lang="en-US" altLang="zh-CN" sz="1300"/>
          </a:p>
        </p:txBody>
      </p:sp>
    </p:spTree>
    <p:extLst>
      <p:ext uri="{BB962C8B-B14F-4D97-AF65-F5344CB8AC3E}">
        <p14:creationId xmlns:p14="http://schemas.microsoft.com/office/powerpoint/2010/main" val="246003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1D4A2F72-A31E-43DD-A750-F9DF3F8626A8}" type="slidenum">
              <a:rPr lang="zh-CN" altLang="en-US" smtClean="0"/>
              <a:t>17</a:t>
            </a:fld>
            <a:endParaRPr lang="zh-CN" altLang="en-US"/>
          </a:p>
        </p:txBody>
      </p:sp>
    </p:spTree>
    <p:extLst>
      <p:ext uri="{BB962C8B-B14F-4D97-AF65-F5344CB8AC3E}">
        <p14:creationId xmlns:p14="http://schemas.microsoft.com/office/powerpoint/2010/main" val="3567946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r>
              <a:rPr lang="zh-CN" altLang="zh-CN" dirty="0">
                <a:latin typeface="Times New Roman" panose="02020603050405020304" pitchFamily="18" charset="0"/>
                <a:ea typeface="+mn-ea"/>
                <a:cs typeface="Times New Roman" panose="02020603050405020304" pitchFamily="18" charset="0"/>
              </a:rPr>
              <a:t>常用的方法有</a:t>
            </a:r>
            <a:r>
              <a:rPr lang="en-US" altLang="zh-CN" dirty="0">
                <a:latin typeface="Times New Roman" panose="02020603050405020304" pitchFamily="18" charset="0"/>
                <a:ea typeface="+mn-ea"/>
              </a:rPr>
              <a:t>SIFT</a:t>
            </a:r>
            <a:r>
              <a:rPr lang="zh-CN" altLang="zh-CN" dirty="0">
                <a:latin typeface="Times New Roman" panose="02020603050405020304" pitchFamily="18" charset="0"/>
                <a:ea typeface="+mn-ea"/>
                <a:cs typeface="Times New Roman" panose="02020603050405020304" pitchFamily="18" charset="0"/>
              </a:rPr>
              <a:t>特征点检测、</a:t>
            </a:r>
            <a:r>
              <a:rPr lang="en-US" altLang="zh-CN" dirty="0">
                <a:latin typeface="Times New Roman" panose="02020603050405020304" pitchFamily="18" charset="0"/>
                <a:ea typeface="+mn-ea"/>
              </a:rPr>
              <a:t>FAST</a:t>
            </a:r>
            <a:r>
              <a:rPr lang="zh-CN" altLang="zh-CN" dirty="0">
                <a:latin typeface="Times New Roman" panose="02020603050405020304" pitchFamily="18" charset="0"/>
                <a:ea typeface="+mn-ea"/>
                <a:cs typeface="Times New Roman" panose="02020603050405020304" pitchFamily="18" charset="0"/>
              </a:rPr>
              <a:t>特征点检测等。</a:t>
            </a:r>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18</a:t>
            </a:fld>
            <a:endParaRPr lang="en-US" altLang="zh-CN" sz="1300"/>
          </a:p>
        </p:txBody>
      </p:sp>
    </p:spTree>
    <p:extLst>
      <p:ext uri="{BB962C8B-B14F-4D97-AF65-F5344CB8AC3E}">
        <p14:creationId xmlns:p14="http://schemas.microsoft.com/office/powerpoint/2010/main" val="50718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r>
              <a:rPr lang="zh-CN" altLang="zh-CN" dirty="0">
                <a:latin typeface="Times New Roman" panose="02020603050405020304" pitchFamily="18" charset="0"/>
                <a:ea typeface="+mn-ea"/>
                <a:cs typeface="Times New Roman" panose="02020603050405020304" pitchFamily="18" charset="0"/>
              </a:rPr>
              <a:t>常用的方法有</a:t>
            </a:r>
            <a:r>
              <a:rPr lang="en-US" altLang="zh-CN" dirty="0">
                <a:latin typeface="Times New Roman" panose="02020603050405020304" pitchFamily="18" charset="0"/>
                <a:ea typeface="+mn-ea"/>
              </a:rPr>
              <a:t>SIFT</a:t>
            </a:r>
            <a:r>
              <a:rPr lang="zh-CN" altLang="zh-CN" dirty="0">
                <a:latin typeface="Times New Roman" panose="02020603050405020304" pitchFamily="18" charset="0"/>
                <a:ea typeface="+mn-ea"/>
                <a:cs typeface="Times New Roman" panose="02020603050405020304" pitchFamily="18" charset="0"/>
              </a:rPr>
              <a:t>特征点检测、</a:t>
            </a:r>
            <a:r>
              <a:rPr lang="en-US" altLang="zh-CN" dirty="0">
                <a:latin typeface="Times New Roman" panose="02020603050405020304" pitchFamily="18" charset="0"/>
                <a:ea typeface="+mn-ea"/>
              </a:rPr>
              <a:t>FAST</a:t>
            </a:r>
            <a:r>
              <a:rPr lang="zh-CN" altLang="zh-CN" dirty="0">
                <a:latin typeface="Times New Roman" panose="02020603050405020304" pitchFamily="18" charset="0"/>
                <a:ea typeface="+mn-ea"/>
                <a:cs typeface="Times New Roman" panose="02020603050405020304" pitchFamily="18" charset="0"/>
              </a:rPr>
              <a:t>特征点检测等。</a:t>
            </a:r>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19</a:t>
            </a:fld>
            <a:endParaRPr lang="en-US" altLang="zh-CN" sz="1300"/>
          </a:p>
        </p:txBody>
      </p:sp>
    </p:spTree>
    <p:extLst>
      <p:ext uri="{BB962C8B-B14F-4D97-AF65-F5344CB8AC3E}">
        <p14:creationId xmlns:p14="http://schemas.microsoft.com/office/powerpoint/2010/main" val="2228908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1D4A2F72-A31E-43DD-A750-F9DF3F8626A8}" type="slidenum">
              <a:rPr lang="zh-CN" altLang="en-US" smtClean="0"/>
              <a:t>2</a:t>
            </a:fld>
            <a:endParaRPr lang="zh-CN" altLang="en-US"/>
          </a:p>
        </p:txBody>
      </p:sp>
    </p:spTree>
    <p:extLst>
      <p:ext uri="{BB962C8B-B14F-4D97-AF65-F5344CB8AC3E}">
        <p14:creationId xmlns:p14="http://schemas.microsoft.com/office/powerpoint/2010/main" val="2244277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r>
              <a:rPr lang="zh-CN" altLang="en-US" sz="1200" b="0" i="0" u="none" strike="noStrike" kern="1200" dirty="0">
                <a:solidFill>
                  <a:schemeClr val="tx1"/>
                </a:solidFill>
                <a:effectLst/>
                <a:latin typeface="+mn-lt"/>
                <a:ea typeface="+mn-ea"/>
                <a:cs typeface="+mn-cs"/>
              </a:rPr>
              <a:t>二次项函数本质上就是一个椭圆函数。椭圆的扁率和尺寸是由</a:t>
            </a:r>
            <a:r>
              <a:rPr lang="en-US" altLang="zh-CN" sz="1200" b="0" i="1" u="none" strike="noStrike" kern="1200" dirty="0">
                <a:solidFill>
                  <a:schemeClr val="tx1"/>
                </a:solidFill>
                <a:effectLst/>
                <a:latin typeface="+mn-lt"/>
                <a:ea typeface="+mn-ea"/>
                <a:cs typeface="+mn-cs"/>
              </a:rPr>
              <a:t>M</a:t>
            </a:r>
            <a:r>
              <a:rPr lang="en-US" altLang="zh-CN" sz="1200" b="0" i="0" u="none" strike="noStrike" kern="1200" dirty="0">
                <a:solidFill>
                  <a:schemeClr val="tx1"/>
                </a:solidFill>
                <a:effectLst/>
                <a:latin typeface="+mn-lt"/>
                <a:ea typeface="+mn-ea"/>
                <a:cs typeface="+mn-cs"/>
              </a:rPr>
              <a:t>(</a:t>
            </a:r>
            <a:r>
              <a:rPr lang="en-US" altLang="zh-CN" sz="1200" b="0" i="1" u="none" strike="noStrike" kern="1200" dirty="0" err="1">
                <a:solidFill>
                  <a:schemeClr val="tx1"/>
                </a:solidFill>
                <a:effectLst/>
                <a:latin typeface="+mn-lt"/>
                <a:ea typeface="+mn-ea"/>
                <a:cs typeface="+mn-cs"/>
              </a:rPr>
              <a:t>x</a:t>
            </a:r>
            <a:r>
              <a:rPr lang="en-US" altLang="zh-CN" sz="1200" b="0" i="0" u="none" strike="noStrike" kern="1200" dirty="0" err="1">
                <a:solidFill>
                  <a:schemeClr val="tx1"/>
                </a:solidFill>
                <a:effectLst/>
                <a:latin typeface="+mn-lt"/>
                <a:ea typeface="+mn-ea"/>
                <a:cs typeface="+mn-cs"/>
              </a:rPr>
              <a:t>,</a:t>
            </a:r>
            <a:r>
              <a:rPr lang="en-US" altLang="zh-CN" sz="1200" b="0" i="1" u="none" strike="noStrike" kern="1200" dirty="0" err="1">
                <a:solidFill>
                  <a:schemeClr val="tx1"/>
                </a:solidFill>
                <a:effectLst/>
                <a:latin typeface="+mn-lt"/>
                <a:ea typeface="+mn-ea"/>
                <a:cs typeface="+mn-cs"/>
              </a:rPr>
              <a:t>y</a:t>
            </a:r>
            <a:r>
              <a:rPr lang="en-US" altLang="zh-CN" sz="1200" b="0" i="0" u="none" strike="noStrike" kern="1200" dirty="0">
                <a:solidFill>
                  <a:schemeClr val="tx1"/>
                </a:solidFill>
                <a:effectLst/>
                <a:latin typeface="+mn-lt"/>
                <a:ea typeface="+mn-ea"/>
                <a:cs typeface="+mn-cs"/>
              </a:rPr>
              <a:t>)M(</a:t>
            </a:r>
            <a:r>
              <a:rPr lang="en-US" altLang="zh-CN" sz="1200" b="0" i="0" u="none" strike="noStrike" kern="1200" dirty="0" err="1">
                <a:solidFill>
                  <a:schemeClr val="tx1"/>
                </a:solidFill>
                <a:effectLst/>
                <a:latin typeface="+mn-lt"/>
                <a:ea typeface="+mn-ea"/>
                <a:cs typeface="+mn-cs"/>
              </a:rPr>
              <a:t>x,y</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的特征值</a:t>
            </a:r>
            <a:r>
              <a:rPr lang="en-US" altLang="zh-CN" sz="1200" b="0" i="1" u="none" strike="noStrike" kern="1200" dirty="0">
                <a:solidFill>
                  <a:schemeClr val="tx1"/>
                </a:solidFill>
                <a:effectLst/>
                <a:latin typeface="+mn-lt"/>
                <a:ea typeface="+mn-ea"/>
                <a:cs typeface="+mn-cs"/>
              </a:rPr>
              <a:t>λ</a:t>
            </a:r>
            <a:r>
              <a:rPr lang="en-US" altLang="zh-CN" sz="1200" b="0" i="0" u="none" strike="noStrike" kern="1200" dirty="0">
                <a:solidFill>
                  <a:schemeClr val="tx1"/>
                </a:solidFill>
                <a:effectLst/>
                <a:latin typeface="+mn-lt"/>
                <a:ea typeface="+mn-ea"/>
                <a:cs typeface="+mn-cs"/>
              </a:rPr>
              <a:t>1</a:t>
            </a:r>
            <a:r>
              <a:rPr lang="zh-CN" altLang="en-US" sz="1200" b="0" i="0" u="none" strike="noStrike" kern="1200" dirty="0">
                <a:solidFill>
                  <a:schemeClr val="tx1"/>
                </a:solidFill>
                <a:effectLst/>
                <a:latin typeface="+mn-lt"/>
                <a:ea typeface="+mn-ea"/>
                <a:cs typeface="+mn-cs"/>
              </a:rPr>
              <a:t>、</a:t>
            </a:r>
            <a:r>
              <a:rPr lang="en-US" altLang="zh-CN" sz="1200" b="0" i="1" u="none" strike="noStrike" kern="1200" dirty="0">
                <a:solidFill>
                  <a:schemeClr val="tx1"/>
                </a:solidFill>
                <a:effectLst/>
                <a:latin typeface="+mn-lt"/>
                <a:ea typeface="+mn-ea"/>
                <a:cs typeface="+mn-cs"/>
              </a:rPr>
              <a:t>λ</a:t>
            </a:r>
            <a:r>
              <a:rPr lang="en-US" altLang="zh-CN" sz="1200" b="0" i="0" u="none" strike="noStrike" kern="1200" dirty="0">
                <a:solidFill>
                  <a:schemeClr val="tx1"/>
                </a:solidFill>
                <a:effectLst/>
                <a:latin typeface="+mn-lt"/>
                <a:ea typeface="+mn-ea"/>
                <a:cs typeface="+mn-cs"/>
              </a:rPr>
              <a:t>2λ1</a:t>
            </a:r>
            <a:r>
              <a:rPr lang="zh-CN" altLang="en-US" sz="1200" b="0" i="0" u="none" strike="noStrike" kern="1200" dirty="0">
                <a:solidFill>
                  <a:schemeClr val="tx1"/>
                </a:solidFill>
                <a:effectLst/>
                <a:latin typeface="+mn-lt"/>
                <a:ea typeface="+mn-ea"/>
                <a:cs typeface="+mn-cs"/>
              </a:rPr>
              <a:t>、</a:t>
            </a:r>
            <a:r>
              <a:rPr lang="en-US" altLang="zh-CN" sz="1200" b="0" i="0" u="none" strike="noStrike" kern="1200" dirty="0">
                <a:solidFill>
                  <a:schemeClr val="tx1"/>
                </a:solidFill>
                <a:effectLst/>
                <a:latin typeface="+mn-lt"/>
                <a:ea typeface="+mn-ea"/>
                <a:cs typeface="+mn-cs"/>
              </a:rPr>
              <a:t>λ2</a:t>
            </a:r>
            <a:r>
              <a:rPr lang="zh-CN" altLang="en-US" sz="1200" b="0" i="0" u="none" strike="noStrike" kern="1200" dirty="0">
                <a:solidFill>
                  <a:schemeClr val="tx1"/>
                </a:solidFill>
                <a:effectLst/>
                <a:latin typeface="+mn-lt"/>
                <a:ea typeface="+mn-ea"/>
                <a:cs typeface="+mn-cs"/>
              </a:rPr>
              <a:t>决定的，椭贺的方向是由</a:t>
            </a:r>
            <a:r>
              <a:rPr lang="en-US" altLang="zh-CN" sz="1200" b="0" i="1" u="none" strike="noStrike" kern="1200" dirty="0">
                <a:solidFill>
                  <a:schemeClr val="tx1"/>
                </a:solidFill>
                <a:effectLst/>
                <a:latin typeface="+mn-lt"/>
                <a:ea typeface="+mn-ea"/>
                <a:cs typeface="+mn-cs"/>
              </a:rPr>
              <a:t>M</a:t>
            </a:r>
            <a:r>
              <a:rPr lang="en-US" altLang="zh-CN" sz="1200" b="0" i="0" u="none" strike="noStrike" kern="1200" dirty="0">
                <a:solidFill>
                  <a:schemeClr val="tx1"/>
                </a:solidFill>
                <a:effectLst/>
                <a:latin typeface="+mn-lt"/>
                <a:ea typeface="+mn-ea"/>
                <a:cs typeface="+mn-cs"/>
              </a:rPr>
              <a:t>(</a:t>
            </a:r>
            <a:r>
              <a:rPr lang="en-US" altLang="zh-CN" sz="1200" b="0" i="1" u="none" strike="noStrike" kern="1200" dirty="0" err="1">
                <a:solidFill>
                  <a:schemeClr val="tx1"/>
                </a:solidFill>
                <a:effectLst/>
                <a:latin typeface="+mn-lt"/>
                <a:ea typeface="+mn-ea"/>
                <a:cs typeface="+mn-cs"/>
              </a:rPr>
              <a:t>x</a:t>
            </a:r>
            <a:r>
              <a:rPr lang="en-US" altLang="zh-CN" sz="1200" b="0" i="0" u="none" strike="noStrike" kern="1200" dirty="0" err="1">
                <a:solidFill>
                  <a:schemeClr val="tx1"/>
                </a:solidFill>
                <a:effectLst/>
                <a:latin typeface="+mn-lt"/>
                <a:ea typeface="+mn-ea"/>
                <a:cs typeface="+mn-cs"/>
              </a:rPr>
              <a:t>,</a:t>
            </a:r>
            <a:r>
              <a:rPr lang="en-US" altLang="zh-CN" sz="1200" b="0" i="1" u="none" strike="noStrike" kern="1200" dirty="0" err="1">
                <a:solidFill>
                  <a:schemeClr val="tx1"/>
                </a:solidFill>
                <a:effectLst/>
                <a:latin typeface="+mn-lt"/>
                <a:ea typeface="+mn-ea"/>
                <a:cs typeface="+mn-cs"/>
              </a:rPr>
              <a:t>y</a:t>
            </a:r>
            <a:r>
              <a:rPr lang="en-US" altLang="zh-CN" sz="1200" b="0" i="0" u="none" strike="noStrike" kern="1200" dirty="0">
                <a:solidFill>
                  <a:schemeClr val="tx1"/>
                </a:solidFill>
                <a:effectLst/>
                <a:latin typeface="+mn-lt"/>
                <a:ea typeface="+mn-ea"/>
                <a:cs typeface="+mn-cs"/>
              </a:rPr>
              <a:t>)M(</a:t>
            </a:r>
            <a:r>
              <a:rPr lang="en-US" altLang="zh-CN" sz="1200" b="0" i="0" u="none" strike="noStrike" kern="1200" dirty="0" err="1">
                <a:solidFill>
                  <a:schemeClr val="tx1"/>
                </a:solidFill>
                <a:effectLst/>
                <a:latin typeface="+mn-lt"/>
                <a:ea typeface="+mn-ea"/>
                <a:cs typeface="+mn-cs"/>
              </a:rPr>
              <a:t>x,y</a:t>
            </a:r>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的特征矢量决定的</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dirty="0">
                <a:solidFill>
                  <a:schemeClr val="tx1"/>
                </a:solidFill>
                <a:effectLst/>
                <a:latin typeface="+mn-lt"/>
                <a:ea typeface="+mn-ea"/>
                <a:cs typeface="+mn-cs"/>
              </a:rPr>
              <a:t>α</a:t>
            </a:r>
            <a:r>
              <a:rPr lang="zh-CN" altLang="en-US" sz="1200" b="0" i="0" u="none" strike="noStrike" kern="1200" dirty="0">
                <a:solidFill>
                  <a:schemeClr val="tx1"/>
                </a:solidFill>
                <a:effectLst/>
                <a:latin typeface="+mn-lt"/>
                <a:ea typeface="+mn-ea"/>
                <a:cs typeface="+mn-cs"/>
              </a:rPr>
              <a:t>为常数，取值范围为</a:t>
            </a:r>
            <a:r>
              <a:rPr lang="en-US" altLang="zh-CN" sz="1200" b="0" i="0" u="none" strike="noStrike" kern="1200" dirty="0">
                <a:solidFill>
                  <a:schemeClr val="tx1"/>
                </a:solidFill>
                <a:effectLst/>
                <a:latin typeface="+mn-lt"/>
                <a:ea typeface="+mn-ea"/>
                <a:cs typeface="+mn-cs"/>
              </a:rPr>
              <a:t>0.04~0.06</a:t>
            </a:r>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20</a:t>
            </a:fld>
            <a:endParaRPr lang="en-US" altLang="zh-CN" sz="1300"/>
          </a:p>
        </p:txBody>
      </p:sp>
    </p:spTree>
    <p:extLst>
      <p:ext uri="{BB962C8B-B14F-4D97-AF65-F5344CB8AC3E}">
        <p14:creationId xmlns:p14="http://schemas.microsoft.com/office/powerpoint/2010/main" val="4237161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21</a:t>
            </a:fld>
            <a:endParaRPr lang="en-US" altLang="zh-CN" sz="1300"/>
          </a:p>
        </p:txBody>
      </p:sp>
    </p:spTree>
    <p:extLst>
      <p:ext uri="{BB962C8B-B14F-4D97-AF65-F5344CB8AC3E}">
        <p14:creationId xmlns:p14="http://schemas.microsoft.com/office/powerpoint/2010/main" val="1764838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r>
              <a:rPr lang="zh-CN" altLang="zh-CN" dirty="0"/>
              <a:t>记录特征点特征的向量被称为特征描述子，</a:t>
            </a:r>
            <a:r>
              <a:rPr lang="zh-CN" altLang="zh-CN" dirty="0">
                <a:latin typeface="Times New Roman" panose="02020603050405020304" pitchFamily="18" charset="0"/>
                <a:ea typeface="+mn-ea"/>
                <a:cs typeface="Times New Roman" panose="02020603050405020304" pitchFamily="18" charset="0"/>
              </a:rPr>
              <a:t>在</a:t>
            </a:r>
            <a:r>
              <a:rPr lang="en-US" altLang="zh-CN" dirty="0">
                <a:latin typeface="Times New Roman" panose="02020603050405020304" pitchFamily="18" charset="0"/>
                <a:ea typeface="+mn-ea"/>
              </a:rPr>
              <a:t>SLAM</a:t>
            </a:r>
            <a:r>
              <a:rPr lang="zh-CN" altLang="zh-CN" dirty="0">
                <a:latin typeface="Times New Roman" panose="02020603050405020304" pitchFamily="18" charset="0"/>
                <a:ea typeface="+mn-ea"/>
                <a:cs typeface="Times New Roman" panose="02020603050405020304" pitchFamily="18" charset="0"/>
              </a:rPr>
              <a:t>应用中，通常希望这些描述子具有旋转、平移和尺度等不变性。常用的特征描述子有</a:t>
            </a:r>
            <a:r>
              <a:rPr lang="en-US" altLang="zh-CN" dirty="0">
                <a:latin typeface="Times New Roman" panose="02020603050405020304" pitchFamily="18" charset="0"/>
                <a:ea typeface="+mn-ea"/>
              </a:rPr>
              <a:t>HOG</a:t>
            </a:r>
            <a:r>
              <a:rPr lang="zh-CN" altLang="zh-CN"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rPr>
              <a:t>BRISK</a:t>
            </a:r>
            <a:r>
              <a:rPr lang="zh-CN" altLang="zh-CN"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rPr>
              <a:t>SURF</a:t>
            </a:r>
            <a:r>
              <a:rPr lang="zh-CN" altLang="zh-CN"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rPr>
              <a:t>BRIEF</a:t>
            </a:r>
            <a:r>
              <a:rPr lang="zh-CN" altLang="zh-CN" dirty="0">
                <a:latin typeface="Times New Roman" panose="02020603050405020304" pitchFamily="18" charset="0"/>
                <a:ea typeface="+mn-ea"/>
                <a:cs typeface="Times New Roman" panose="02020603050405020304" pitchFamily="18" charset="0"/>
              </a:rPr>
              <a:t>等，利用不同描述子的优点设计融合型描述子也是一种常用的策略。</a:t>
            </a:r>
            <a:endParaRPr lang="en-US" altLang="zh-CN" dirty="0">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ea typeface="+mn-ea"/>
              </a:rPr>
              <a:t>ORB</a:t>
            </a:r>
            <a:r>
              <a:rPr lang="zh-CN" altLang="zh-CN" dirty="0">
                <a:latin typeface="Times New Roman" panose="02020603050405020304" pitchFamily="18" charset="0"/>
                <a:ea typeface="+mn-ea"/>
                <a:cs typeface="Times New Roman" panose="02020603050405020304" pitchFamily="18" charset="0"/>
              </a:rPr>
              <a:t>算法是</a:t>
            </a:r>
            <a:r>
              <a:rPr lang="en-US" altLang="zh-CN" dirty="0">
                <a:latin typeface="Times New Roman" panose="02020603050405020304" pitchFamily="18" charset="0"/>
                <a:ea typeface="+mn-ea"/>
              </a:rPr>
              <a:t>SLAM</a:t>
            </a:r>
            <a:r>
              <a:rPr lang="zh-CN" altLang="zh-CN" dirty="0">
                <a:latin typeface="Times New Roman" panose="02020603050405020304" pitchFamily="18" charset="0"/>
                <a:ea typeface="+mn-ea"/>
                <a:cs typeface="Times New Roman" panose="02020603050405020304" pitchFamily="18" charset="0"/>
              </a:rPr>
              <a:t>领域常用的特征点提取算法，其全称是</a:t>
            </a:r>
            <a:r>
              <a:rPr lang="en-US" altLang="zh-CN" dirty="0">
                <a:latin typeface="Times New Roman" panose="02020603050405020304" pitchFamily="18" charset="0"/>
                <a:ea typeface="+mn-ea"/>
              </a:rPr>
              <a:t>Oriented FAST and rotated BRIEF</a:t>
            </a:r>
            <a:r>
              <a:rPr lang="zh-CN" altLang="zh-CN" dirty="0">
                <a:latin typeface="Times New Roman" panose="02020603050405020304" pitchFamily="18" charset="0"/>
                <a:ea typeface="+mn-ea"/>
                <a:cs typeface="Times New Roman" panose="02020603050405020304" pitchFamily="18" charset="0"/>
              </a:rPr>
              <a:t>，采用</a:t>
            </a:r>
            <a:r>
              <a:rPr lang="en-US" altLang="zh-CN" dirty="0">
                <a:latin typeface="Times New Roman" panose="02020603050405020304" pitchFamily="18" charset="0"/>
                <a:ea typeface="+mn-ea"/>
              </a:rPr>
              <a:t>FAST</a:t>
            </a:r>
            <a:r>
              <a:rPr lang="zh-CN" altLang="zh-CN" dirty="0">
                <a:latin typeface="Times New Roman" panose="02020603050405020304" pitchFamily="18" charset="0"/>
                <a:ea typeface="+mn-ea"/>
                <a:cs typeface="Times New Roman" panose="02020603050405020304" pitchFamily="18" charset="0"/>
              </a:rPr>
              <a:t>算法进行特征点检测，然后利用</a:t>
            </a:r>
            <a:r>
              <a:rPr lang="en-US" altLang="zh-CN" dirty="0">
                <a:latin typeface="Times New Roman" panose="02020603050405020304" pitchFamily="18" charset="0"/>
                <a:ea typeface="+mn-ea"/>
              </a:rPr>
              <a:t>BRIEF</a:t>
            </a:r>
            <a:r>
              <a:rPr lang="zh-CN" altLang="zh-CN" dirty="0">
                <a:latin typeface="Times New Roman" panose="02020603050405020304" pitchFamily="18" charset="0"/>
                <a:ea typeface="+mn-ea"/>
                <a:cs typeface="Times New Roman" panose="02020603050405020304" pitchFamily="18" charset="0"/>
              </a:rPr>
              <a:t>描述子记录每个特征点的特征，具有速度快、精度高等优点。</a:t>
            </a:r>
            <a:endParaRPr lang="zh-CN" altLang="en-US" dirty="0"/>
          </a:p>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22</a:t>
            </a:fld>
            <a:endParaRPr lang="en-US" altLang="zh-CN" sz="1300"/>
          </a:p>
        </p:txBody>
      </p:sp>
    </p:spTree>
    <p:extLst>
      <p:ext uri="{BB962C8B-B14F-4D97-AF65-F5344CB8AC3E}">
        <p14:creationId xmlns:p14="http://schemas.microsoft.com/office/powerpoint/2010/main" val="3293215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ea typeface="+mn-ea"/>
              </a:rPr>
              <a:t>ORB</a:t>
            </a:r>
            <a:r>
              <a:rPr lang="zh-CN" altLang="zh-CN" dirty="0">
                <a:latin typeface="Times New Roman" panose="02020603050405020304" pitchFamily="18" charset="0"/>
                <a:ea typeface="+mn-ea"/>
                <a:cs typeface="Times New Roman" panose="02020603050405020304" pitchFamily="18" charset="0"/>
              </a:rPr>
              <a:t>算法是</a:t>
            </a:r>
            <a:r>
              <a:rPr lang="en-US" altLang="zh-CN" dirty="0">
                <a:latin typeface="Times New Roman" panose="02020603050405020304" pitchFamily="18" charset="0"/>
                <a:ea typeface="+mn-ea"/>
              </a:rPr>
              <a:t>SLAM</a:t>
            </a:r>
            <a:r>
              <a:rPr lang="zh-CN" altLang="zh-CN" dirty="0">
                <a:latin typeface="Times New Roman" panose="02020603050405020304" pitchFamily="18" charset="0"/>
                <a:ea typeface="+mn-ea"/>
                <a:cs typeface="Times New Roman" panose="02020603050405020304" pitchFamily="18" charset="0"/>
              </a:rPr>
              <a:t>领域常用的特征点提取算法，其全称是</a:t>
            </a:r>
            <a:r>
              <a:rPr lang="en-US" altLang="zh-CN" dirty="0">
                <a:latin typeface="Times New Roman" panose="02020603050405020304" pitchFamily="18" charset="0"/>
                <a:ea typeface="+mn-ea"/>
              </a:rPr>
              <a:t>Oriented FAST and rotated BRIEF</a:t>
            </a:r>
            <a:r>
              <a:rPr lang="zh-CN" altLang="zh-CN" dirty="0">
                <a:latin typeface="Times New Roman" panose="02020603050405020304" pitchFamily="18" charset="0"/>
                <a:ea typeface="+mn-ea"/>
                <a:cs typeface="Times New Roman" panose="02020603050405020304" pitchFamily="18" charset="0"/>
              </a:rPr>
              <a:t>，采用</a:t>
            </a:r>
            <a:r>
              <a:rPr lang="en-US" altLang="zh-CN" dirty="0">
                <a:latin typeface="Times New Roman" panose="02020603050405020304" pitchFamily="18" charset="0"/>
                <a:ea typeface="+mn-ea"/>
              </a:rPr>
              <a:t>FAST</a:t>
            </a:r>
            <a:r>
              <a:rPr lang="zh-CN" altLang="zh-CN" dirty="0">
                <a:latin typeface="Times New Roman" panose="02020603050405020304" pitchFamily="18" charset="0"/>
                <a:ea typeface="+mn-ea"/>
                <a:cs typeface="Times New Roman" panose="02020603050405020304" pitchFamily="18" charset="0"/>
              </a:rPr>
              <a:t>算法进行特征点检测，然后利用</a:t>
            </a:r>
            <a:r>
              <a:rPr lang="en-US" altLang="zh-CN" dirty="0">
                <a:latin typeface="Times New Roman" panose="02020603050405020304" pitchFamily="18" charset="0"/>
                <a:ea typeface="+mn-ea"/>
              </a:rPr>
              <a:t>BRIEF</a:t>
            </a:r>
            <a:r>
              <a:rPr lang="zh-CN" altLang="zh-CN" dirty="0">
                <a:latin typeface="Times New Roman" panose="02020603050405020304" pitchFamily="18" charset="0"/>
                <a:ea typeface="+mn-ea"/>
                <a:cs typeface="Times New Roman" panose="02020603050405020304" pitchFamily="18" charset="0"/>
              </a:rPr>
              <a:t>描述子记录每个特征点的特征，具有速度快、精度高等优点。</a:t>
            </a:r>
            <a:endParaRPr lang="zh-CN" altLang="en-US" dirty="0"/>
          </a:p>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23</a:t>
            </a:fld>
            <a:endParaRPr lang="en-US" altLang="zh-CN" sz="1300"/>
          </a:p>
        </p:txBody>
      </p:sp>
    </p:spTree>
    <p:extLst>
      <p:ext uri="{BB962C8B-B14F-4D97-AF65-F5344CB8AC3E}">
        <p14:creationId xmlns:p14="http://schemas.microsoft.com/office/powerpoint/2010/main" val="4173727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r>
              <a:rPr lang="en-US" altLang="zh-CN" dirty="0">
                <a:latin typeface="Times New Roman" panose="02020603050405020304" pitchFamily="18" charset="0"/>
                <a:ea typeface="+mn-ea"/>
              </a:rPr>
              <a:t>FAST</a:t>
            </a:r>
            <a:r>
              <a:rPr lang="zh-CN" altLang="zh-CN" dirty="0">
                <a:latin typeface="Times New Roman" panose="02020603050405020304" pitchFamily="18" charset="0"/>
                <a:ea typeface="+mn-ea"/>
                <a:cs typeface="Times New Roman" panose="02020603050405020304" pitchFamily="18" charset="0"/>
              </a:rPr>
              <a:t>算法的设计者将特征点定义为在邻域内有足够多的像素点灰度值与该点差别较大的像素点。该算法的基本原理是，选定圆心像素点</a:t>
            </a:r>
            <a:r>
              <a:rPr lang="en-US" altLang="zh-CN" dirty="0">
                <a:latin typeface="Times New Roman" panose="02020603050405020304" pitchFamily="18" charset="0"/>
                <a:ea typeface="+mn-ea"/>
              </a:rPr>
              <a:t>p</a:t>
            </a:r>
            <a:r>
              <a:rPr lang="zh-CN" altLang="zh-CN" dirty="0">
                <a:latin typeface="Times New Roman" panose="02020603050405020304" pitchFamily="18" charset="0"/>
                <a:ea typeface="+mn-ea"/>
                <a:cs typeface="Times New Roman" panose="02020603050405020304" pitchFamily="18" charset="0"/>
              </a:rPr>
              <a:t>，构造一个半径为</a:t>
            </a:r>
            <a:r>
              <a:rPr lang="en-US" altLang="zh-CN" dirty="0">
                <a:latin typeface="Times New Roman" panose="02020603050405020304" pitchFamily="18" charset="0"/>
                <a:ea typeface="+mn-ea"/>
              </a:rPr>
              <a:t>r</a:t>
            </a:r>
            <a:r>
              <a:rPr lang="zh-CN" altLang="zh-CN" dirty="0">
                <a:latin typeface="Times New Roman" panose="02020603050405020304" pitchFamily="18" charset="0"/>
                <a:ea typeface="+mn-ea"/>
                <a:cs typeface="Times New Roman" panose="02020603050405020304" pitchFamily="18" charset="0"/>
              </a:rPr>
              <a:t>的圆周，沿着圆周经过的像素，取其像素值与</a:t>
            </a:r>
            <a:r>
              <a:rPr lang="en-US" altLang="zh-CN" dirty="0">
                <a:latin typeface="Times New Roman" panose="02020603050405020304" pitchFamily="18" charset="0"/>
                <a:ea typeface="+mn-ea"/>
              </a:rPr>
              <a:t>p</a:t>
            </a:r>
            <a:r>
              <a:rPr lang="zh-CN" altLang="zh-CN" dirty="0">
                <a:latin typeface="Times New Roman" panose="02020603050405020304" pitchFamily="18" charset="0"/>
                <a:ea typeface="+mn-ea"/>
                <a:cs typeface="Times New Roman" panose="02020603050405020304" pitchFamily="18" charset="0"/>
              </a:rPr>
              <a:t>做差，如果存在连续</a:t>
            </a:r>
            <a:r>
              <a:rPr lang="en-US" altLang="zh-CN" dirty="0">
                <a:latin typeface="Times New Roman" panose="02020603050405020304" pitchFamily="18" charset="0"/>
                <a:ea typeface="+mn-ea"/>
              </a:rPr>
              <a:t>T</a:t>
            </a:r>
            <a:r>
              <a:rPr lang="en-US" altLang="zh-CN" baseline="-25000" dirty="0">
                <a:latin typeface="Times New Roman" panose="02020603050405020304" pitchFamily="18" charset="0"/>
                <a:ea typeface="+mn-ea"/>
              </a:rPr>
              <a:t>n</a:t>
            </a:r>
            <a:r>
              <a:rPr lang="zh-CN" altLang="zh-CN" dirty="0">
                <a:latin typeface="Times New Roman" panose="02020603050405020304" pitchFamily="18" charset="0"/>
                <a:ea typeface="+mn-ea"/>
                <a:cs typeface="Times New Roman" panose="02020603050405020304" pitchFamily="18" charset="0"/>
              </a:rPr>
              <a:t>个绝对值同时大于给定阈值</a:t>
            </a:r>
            <a:r>
              <a:rPr lang="en-US" altLang="zh-CN" dirty="0" err="1">
                <a:latin typeface="Times New Roman" panose="02020603050405020304" pitchFamily="18" charset="0"/>
                <a:ea typeface="+mn-ea"/>
              </a:rPr>
              <a:t>T</a:t>
            </a:r>
            <a:r>
              <a:rPr lang="en-US" altLang="zh-CN" baseline="-25000" dirty="0" err="1">
                <a:latin typeface="Times New Roman" panose="02020603050405020304" pitchFamily="18" charset="0"/>
                <a:ea typeface="+mn-ea"/>
              </a:rPr>
              <a:t>g</a:t>
            </a:r>
            <a:r>
              <a:rPr lang="zh-CN" altLang="zh-CN" dirty="0">
                <a:latin typeface="Times New Roman" panose="02020603050405020304" pitchFamily="18" charset="0"/>
                <a:ea typeface="+mn-ea"/>
                <a:cs typeface="Times New Roman" panose="02020603050405020304" pitchFamily="18" charset="0"/>
              </a:rPr>
              <a:t>，则这个点为候选点，然后进一步筛选，否则直接判断为非候选点。其中</a:t>
            </a:r>
            <a:r>
              <a:rPr lang="en-US" altLang="zh-CN" dirty="0">
                <a:latin typeface="Times New Roman" panose="02020603050405020304" pitchFamily="18" charset="0"/>
                <a:ea typeface="+mn-ea"/>
              </a:rPr>
              <a:t>T</a:t>
            </a:r>
            <a:r>
              <a:rPr lang="en-US" altLang="zh-CN" baseline="-25000" dirty="0">
                <a:latin typeface="Times New Roman" panose="02020603050405020304" pitchFamily="18" charset="0"/>
                <a:ea typeface="+mn-ea"/>
              </a:rPr>
              <a:t>n</a:t>
            </a:r>
            <a:r>
              <a:rPr lang="zh-CN" altLang="zh-CN" dirty="0">
                <a:latin typeface="Times New Roman" panose="02020603050405020304" pitchFamily="18" charset="0"/>
                <a:ea typeface="+mn-ea"/>
                <a:cs typeface="Times New Roman" panose="02020603050405020304" pitchFamily="18" charset="0"/>
              </a:rPr>
              <a:t>和</a:t>
            </a:r>
            <a:r>
              <a:rPr lang="en-US" altLang="zh-CN" dirty="0" err="1">
                <a:latin typeface="Times New Roman" panose="02020603050405020304" pitchFamily="18" charset="0"/>
                <a:ea typeface="+mn-ea"/>
              </a:rPr>
              <a:t>T</a:t>
            </a:r>
            <a:r>
              <a:rPr lang="en-US" altLang="zh-CN" baseline="-25000" dirty="0" err="1">
                <a:latin typeface="Times New Roman" panose="02020603050405020304" pitchFamily="18" charset="0"/>
                <a:ea typeface="+mn-ea"/>
              </a:rPr>
              <a:t>g</a:t>
            </a:r>
            <a:r>
              <a:rPr lang="zh-CN" altLang="zh-CN" dirty="0">
                <a:latin typeface="Times New Roman" panose="02020603050405020304" pitchFamily="18" charset="0"/>
                <a:ea typeface="+mn-ea"/>
                <a:cs typeface="Times New Roman" panose="02020603050405020304" pitchFamily="18" charset="0"/>
              </a:rPr>
              <a:t>为给定参数。</a:t>
            </a:r>
            <a:endParaRPr lang="en-US" altLang="zh-CN" dirty="0">
              <a:latin typeface="Times New Roman" panose="02020603050405020304" pitchFamily="18" charset="0"/>
              <a:ea typeface="+mn-ea"/>
              <a:cs typeface="Times New Roman" panose="02020603050405020304" pitchFamily="18" charset="0"/>
            </a:endParaRPr>
          </a:p>
          <a:p>
            <a:r>
              <a:rPr lang="zh-CN" altLang="en-US" sz="1200" b="0" i="0" u="none" strike="noStrike" kern="1200" dirty="0">
                <a:solidFill>
                  <a:schemeClr val="tx1"/>
                </a:solidFill>
                <a:effectLst/>
                <a:latin typeface="+mn-lt"/>
                <a:ea typeface="+mn-ea"/>
                <a:cs typeface="+mn-cs"/>
              </a:rPr>
              <a:t>非极大值抑制去除局部较密集特征点。使用非极大值抑制算法去除临近位置多个特征点的问题。为每一个特征点计算出其响应大小。计算方式是特征点</a:t>
            </a:r>
            <a:r>
              <a:rPr lang="en-US" altLang="zh-CN" sz="1200" b="0" i="0" u="none" strike="noStrike" kern="1200" dirty="0">
                <a:solidFill>
                  <a:schemeClr val="tx1"/>
                </a:solidFill>
                <a:effectLst/>
                <a:latin typeface="+mn-lt"/>
                <a:ea typeface="+mn-ea"/>
                <a:cs typeface="+mn-cs"/>
              </a:rPr>
              <a:t>P</a:t>
            </a:r>
            <a:r>
              <a:rPr lang="zh-CN" altLang="en-US" sz="1200" b="0" i="0" u="none" strike="noStrike" kern="1200" dirty="0">
                <a:solidFill>
                  <a:schemeClr val="tx1"/>
                </a:solidFill>
                <a:effectLst/>
                <a:latin typeface="+mn-lt"/>
                <a:ea typeface="+mn-ea"/>
                <a:cs typeface="+mn-cs"/>
              </a:rPr>
              <a:t>和其周围</a:t>
            </a:r>
            <a:r>
              <a:rPr lang="en-US" altLang="zh-CN" sz="1200" b="0" i="0" u="none" strike="noStrike" kern="1200" dirty="0">
                <a:solidFill>
                  <a:schemeClr val="tx1"/>
                </a:solidFill>
                <a:effectLst/>
                <a:latin typeface="+mn-lt"/>
                <a:ea typeface="+mn-ea"/>
                <a:cs typeface="+mn-cs"/>
              </a:rPr>
              <a:t>16</a:t>
            </a:r>
            <a:r>
              <a:rPr lang="zh-CN" altLang="en-US" sz="1200" b="0" i="0" u="none" strike="noStrike" kern="1200" dirty="0">
                <a:solidFill>
                  <a:schemeClr val="tx1"/>
                </a:solidFill>
                <a:effectLst/>
                <a:latin typeface="+mn-lt"/>
                <a:ea typeface="+mn-ea"/>
                <a:cs typeface="+mn-cs"/>
              </a:rPr>
              <a:t>个特征点偏差的绝对值和。在比较临近的特征点中，保留响应值较大的特征点，删除其余的特征点。</a:t>
            </a:r>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24</a:t>
            </a:fld>
            <a:endParaRPr lang="en-US" altLang="zh-CN" sz="1300"/>
          </a:p>
        </p:txBody>
      </p:sp>
    </p:spTree>
    <p:extLst>
      <p:ext uri="{BB962C8B-B14F-4D97-AF65-F5344CB8AC3E}">
        <p14:creationId xmlns:p14="http://schemas.microsoft.com/office/powerpoint/2010/main" val="36496205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r>
              <a:rPr lang="zh-CN" altLang="zh-CN" dirty="0">
                <a:latin typeface="Times New Roman" panose="02020603050405020304" pitchFamily="18" charset="0"/>
                <a:ea typeface="+mn-ea"/>
                <a:cs typeface="Times New Roman" panose="02020603050405020304" pitchFamily="18" charset="0"/>
              </a:rPr>
              <a:t>得到特征点检测结果之后，需要对每个特征点进行特征编码，这就是常说的生成特征描述子。</a:t>
            </a:r>
            <a:r>
              <a:rPr lang="en-US" altLang="zh-CN" dirty="0">
                <a:latin typeface="Times New Roman" panose="02020603050405020304" pitchFamily="18" charset="0"/>
                <a:ea typeface="+mn-ea"/>
              </a:rPr>
              <a:t>ORB</a:t>
            </a:r>
            <a:r>
              <a:rPr lang="zh-CN" altLang="zh-CN" dirty="0">
                <a:latin typeface="Times New Roman" panose="02020603050405020304" pitchFamily="18" charset="0"/>
                <a:ea typeface="+mn-ea"/>
                <a:cs typeface="Times New Roman" panose="02020603050405020304" pitchFamily="18" charset="0"/>
              </a:rPr>
              <a:t>算法采用了</a:t>
            </a:r>
            <a:r>
              <a:rPr lang="en-US" altLang="zh-CN" dirty="0" err="1">
                <a:latin typeface="Times New Roman" panose="02020603050405020304" pitchFamily="18" charset="0"/>
                <a:ea typeface="+mn-ea"/>
              </a:rPr>
              <a:t>Calonder</a:t>
            </a:r>
            <a:r>
              <a:rPr lang="zh-CN" altLang="zh-CN" dirty="0">
                <a:latin typeface="Times New Roman" panose="02020603050405020304" pitchFamily="18" charset="0"/>
                <a:ea typeface="+mn-ea"/>
                <a:cs typeface="Times New Roman" panose="02020603050405020304" pitchFamily="18" charset="0"/>
              </a:rPr>
              <a:t>等提出的</a:t>
            </a:r>
            <a:r>
              <a:rPr lang="en-US" altLang="zh-CN" dirty="0">
                <a:latin typeface="Times New Roman" panose="02020603050405020304" pitchFamily="18" charset="0"/>
                <a:ea typeface="+mn-ea"/>
              </a:rPr>
              <a:t>BRIEF</a:t>
            </a:r>
            <a:r>
              <a:rPr lang="zh-CN" altLang="zh-CN" dirty="0">
                <a:latin typeface="Times New Roman" panose="02020603050405020304" pitchFamily="18" charset="0"/>
                <a:ea typeface="+mn-ea"/>
                <a:cs typeface="Times New Roman" panose="02020603050405020304" pitchFamily="18" charset="0"/>
              </a:rPr>
              <a:t>算法，并在</a:t>
            </a:r>
            <a:r>
              <a:rPr lang="zh-CN" altLang="zh-CN" dirty="0"/>
              <a:t>噪声敏感性</a:t>
            </a:r>
            <a:r>
              <a:rPr lang="zh-CN" altLang="en-US" dirty="0"/>
              <a:t>和</a:t>
            </a:r>
            <a:r>
              <a:rPr lang="zh-CN" altLang="zh-CN" dirty="0"/>
              <a:t>旋转不变性</a:t>
            </a:r>
            <a:r>
              <a:rPr lang="zh-CN" altLang="zh-CN" dirty="0">
                <a:latin typeface="Times New Roman" panose="02020603050405020304" pitchFamily="18" charset="0"/>
                <a:ea typeface="+mn-ea"/>
                <a:cs typeface="Times New Roman" panose="02020603050405020304" pitchFamily="18" charset="0"/>
              </a:rPr>
              <a:t>两个方面对</a:t>
            </a:r>
            <a:r>
              <a:rPr lang="en-US" altLang="zh-CN" dirty="0">
                <a:latin typeface="Times New Roman" panose="02020603050405020304" pitchFamily="18" charset="0"/>
                <a:ea typeface="+mn-ea"/>
              </a:rPr>
              <a:t>BRIEF</a:t>
            </a:r>
            <a:r>
              <a:rPr lang="zh-CN" altLang="zh-CN" dirty="0">
                <a:latin typeface="Times New Roman" panose="02020603050405020304" pitchFamily="18" charset="0"/>
                <a:ea typeface="+mn-ea"/>
                <a:cs typeface="Times New Roman" panose="02020603050405020304" pitchFamily="18" charset="0"/>
              </a:rPr>
              <a:t>算法进行了改进。</a:t>
            </a:r>
            <a:endParaRPr lang="en-US" altLang="zh-CN" dirty="0">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ea typeface="+mn-ea"/>
              </a:rPr>
              <a:t>BRIEF</a:t>
            </a:r>
            <a:r>
              <a:rPr lang="zh-CN" altLang="en-US" dirty="0">
                <a:latin typeface="Times New Roman" panose="02020603050405020304" pitchFamily="18" charset="0"/>
                <a:ea typeface="+mn-ea"/>
              </a:rPr>
              <a:t>算法简介：</a:t>
            </a:r>
            <a:r>
              <a:rPr lang="zh-CN" altLang="zh-CN" dirty="0">
                <a:latin typeface="Times New Roman" panose="02020603050405020304" pitchFamily="18" charset="0"/>
                <a:ea typeface="+mn-ea"/>
                <a:cs typeface="Times New Roman" panose="02020603050405020304" pitchFamily="18" charset="0"/>
              </a:rPr>
              <a:t>在一个特征点的邻域中按照某种给定的模式选择</a:t>
            </a:r>
            <a:r>
              <a:rPr lang="en-US" altLang="zh-CN" i="1" dirty="0">
                <a:latin typeface="Times New Roman" panose="02020603050405020304" pitchFamily="18" charset="0"/>
                <a:ea typeface="+mn-ea"/>
              </a:rPr>
              <a:t>n</a:t>
            </a:r>
            <a:r>
              <a:rPr lang="zh-CN" altLang="zh-CN" dirty="0">
                <a:latin typeface="Times New Roman" panose="02020603050405020304" pitchFamily="18" charset="0"/>
                <a:ea typeface="+mn-ea"/>
                <a:cs typeface="Times New Roman" panose="02020603050405020304" pitchFamily="18" charset="0"/>
              </a:rPr>
              <a:t>个像素点对</a:t>
            </a:r>
            <a:r>
              <a:rPr lang="en-US" altLang="zh-CN" dirty="0">
                <a:latin typeface="Times New Roman" panose="02020603050405020304" pitchFamily="18" charset="0"/>
                <a:ea typeface="+mn-ea"/>
              </a:rPr>
              <a:t>(</a:t>
            </a:r>
            <a:r>
              <a:rPr lang="en-US" altLang="zh-CN" i="1" dirty="0" err="1">
                <a:latin typeface="Times New Roman" panose="02020603050405020304" pitchFamily="18" charset="0"/>
                <a:ea typeface="+mn-ea"/>
              </a:rPr>
              <a:t>p</a:t>
            </a:r>
            <a:r>
              <a:rPr lang="en-US" altLang="zh-CN" dirty="0" err="1">
                <a:latin typeface="Times New Roman" panose="02020603050405020304" pitchFamily="18" charset="0"/>
                <a:ea typeface="+mn-ea"/>
              </a:rPr>
              <a:t>,</a:t>
            </a:r>
            <a:r>
              <a:rPr lang="en-US" altLang="zh-CN" i="1" dirty="0" err="1">
                <a:latin typeface="Times New Roman" panose="02020603050405020304" pitchFamily="18" charset="0"/>
                <a:ea typeface="+mn-ea"/>
              </a:rPr>
              <a:t>q</a:t>
            </a:r>
            <a:r>
              <a:rPr lang="en-US" altLang="zh-CN" dirty="0">
                <a:latin typeface="Times New Roman" panose="02020603050405020304" pitchFamily="18" charset="0"/>
                <a:ea typeface="+mn-ea"/>
              </a:rPr>
              <a:t>)</a:t>
            </a:r>
            <a:r>
              <a:rPr lang="zh-CN" altLang="zh-CN" dirty="0">
                <a:latin typeface="Times New Roman" panose="02020603050405020304" pitchFamily="18" charset="0"/>
                <a:ea typeface="+mn-ea"/>
                <a:cs typeface="Times New Roman" panose="02020603050405020304" pitchFamily="18" charset="0"/>
              </a:rPr>
              <a:t>，比较其灰度值大小，如果</a:t>
            </a:r>
            <a:r>
              <a:rPr lang="en-US" altLang="zh-CN" i="1" dirty="0">
                <a:latin typeface="Times New Roman" panose="02020603050405020304" pitchFamily="18" charset="0"/>
                <a:ea typeface="+mn-ea"/>
              </a:rPr>
              <a:t>I</a:t>
            </a:r>
            <a:r>
              <a:rPr lang="en-US" altLang="zh-CN" dirty="0">
                <a:latin typeface="Times New Roman" panose="02020603050405020304" pitchFamily="18" charset="0"/>
                <a:ea typeface="+mn-ea"/>
              </a:rPr>
              <a:t>(</a:t>
            </a:r>
            <a:r>
              <a:rPr lang="en-US" altLang="zh-CN" i="1" dirty="0">
                <a:latin typeface="Times New Roman" panose="02020603050405020304" pitchFamily="18" charset="0"/>
                <a:ea typeface="+mn-ea"/>
              </a:rPr>
              <a:t>p</a:t>
            </a:r>
            <a:r>
              <a:rPr lang="en-US" altLang="zh-CN" dirty="0">
                <a:latin typeface="Times New Roman" panose="02020603050405020304" pitchFamily="18" charset="0"/>
                <a:ea typeface="+mn-ea"/>
              </a:rPr>
              <a:t>)&gt;</a:t>
            </a:r>
            <a:r>
              <a:rPr lang="en-US" altLang="zh-CN" i="1" dirty="0">
                <a:latin typeface="Times New Roman" panose="02020603050405020304" pitchFamily="18" charset="0"/>
                <a:ea typeface="+mn-ea"/>
              </a:rPr>
              <a:t>I</a:t>
            </a:r>
            <a:r>
              <a:rPr lang="en-US" altLang="zh-CN" dirty="0">
                <a:latin typeface="Times New Roman" panose="02020603050405020304" pitchFamily="18" charset="0"/>
                <a:ea typeface="+mn-ea"/>
              </a:rPr>
              <a:t>(</a:t>
            </a:r>
            <a:r>
              <a:rPr lang="en-US" altLang="zh-CN" i="1" dirty="0">
                <a:latin typeface="Times New Roman" panose="02020603050405020304" pitchFamily="18" charset="0"/>
                <a:ea typeface="+mn-ea"/>
              </a:rPr>
              <a:t>q</a:t>
            </a:r>
            <a:r>
              <a:rPr lang="en-US" altLang="zh-CN" dirty="0">
                <a:latin typeface="Times New Roman" panose="02020603050405020304" pitchFamily="18" charset="0"/>
                <a:ea typeface="+mn-ea"/>
              </a:rPr>
              <a:t>)</a:t>
            </a:r>
            <a:r>
              <a:rPr lang="zh-CN" altLang="zh-CN" dirty="0">
                <a:latin typeface="Times New Roman" panose="02020603050405020304" pitchFamily="18" charset="0"/>
                <a:ea typeface="+mn-ea"/>
                <a:cs typeface="Times New Roman" panose="02020603050405020304" pitchFamily="18" charset="0"/>
              </a:rPr>
              <a:t>，则令其对应的值为</a:t>
            </a:r>
            <a:r>
              <a:rPr lang="en-US" altLang="zh-CN" dirty="0">
                <a:latin typeface="Times New Roman" panose="02020603050405020304" pitchFamily="18" charset="0"/>
                <a:ea typeface="+mn-ea"/>
              </a:rPr>
              <a:t>1</a:t>
            </a:r>
            <a:r>
              <a:rPr lang="zh-CN" altLang="zh-CN" dirty="0">
                <a:latin typeface="Times New Roman" panose="02020603050405020304" pitchFamily="18" charset="0"/>
                <a:ea typeface="+mn-ea"/>
                <a:cs typeface="Times New Roman" panose="02020603050405020304" pitchFamily="18" charset="0"/>
              </a:rPr>
              <a:t>，否则为</a:t>
            </a:r>
            <a:r>
              <a:rPr lang="en-US" altLang="zh-CN" dirty="0">
                <a:latin typeface="Times New Roman" panose="02020603050405020304" pitchFamily="18" charset="0"/>
                <a:ea typeface="+mn-ea"/>
              </a:rPr>
              <a:t>0</a:t>
            </a:r>
            <a:r>
              <a:rPr lang="zh-CN" altLang="zh-CN" dirty="0">
                <a:latin typeface="Times New Roman" panose="02020603050405020304" pitchFamily="18" charset="0"/>
                <a:ea typeface="+mn-ea"/>
                <a:cs typeface="Times New Roman" panose="02020603050405020304" pitchFamily="18" charset="0"/>
              </a:rPr>
              <a:t>，这样对</a:t>
            </a:r>
            <a:r>
              <a:rPr lang="en-US" altLang="zh-CN" i="1" dirty="0">
                <a:latin typeface="Times New Roman" panose="02020603050405020304" pitchFamily="18" charset="0"/>
                <a:ea typeface="+mn-ea"/>
              </a:rPr>
              <a:t>n</a:t>
            </a:r>
            <a:r>
              <a:rPr lang="zh-CN" altLang="zh-CN" dirty="0">
                <a:latin typeface="Times New Roman" panose="02020603050405020304" pitchFamily="18" charset="0"/>
                <a:ea typeface="+mn-ea"/>
                <a:cs typeface="Times New Roman" panose="02020603050405020304" pitchFamily="18" charset="0"/>
              </a:rPr>
              <a:t>对像素比较之后，就形成一个长度为</a:t>
            </a:r>
            <a:r>
              <a:rPr lang="en-US" altLang="zh-CN" i="1" dirty="0">
                <a:latin typeface="Times New Roman" panose="02020603050405020304" pitchFamily="18" charset="0"/>
                <a:ea typeface="+mn-ea"/>
              </a:rPr>
              <a:t>n</a:t>
            </a:r>
            <a:r>
              <a:rPr lang="zh-CN" altLang="zh-CN" dirty="0">
                <a:latin typeface="Times New Roman" panose="02020603050405020304" pitchFamily="18" charset="0"/>
                <a:ea typeface="+mn-ea"/>
                <a:cs typeface="Times New Roman" panose="02020603050405020304" pitchFamily="18" charset="0"/>
              </a:rPr>
              <a:t>的二进制向量。为了增强抗噪性，一般会先对图像进行高斯平滑。原始</a:t>
            </a:r>
            <a:r>
              <a:rPr lang="en-US" altLang="zh-CN" dirty="0">
                <a:latin typeface="Times New Roman" panose="02020603050405020304" pitchFamily="18" charset="0"/>
                <a:ea typeface="+mn-ea"/>
              </a:rPr>
              <a:t>BRIEF</a:t>
            </a:r>
            <a:r>
              <a:rPr lang="zh-CN" altLang="zh-CN" dirty="0">
                <a:latin typeface="Times New Roman" panose="02020603050405020304" pitchFamily="18" charset="0"/>
                <a:ea typeface="+mn-ea"/>
                <a:cs typeface="Times New Roman" panose="02020603050405020304" pitchFamily="18" charset="0"/>
              </a:rPr>
              <a:t>算法中，采用了</a:t>
            </a:r>
            <a:r>
              <a:rPr lang="en-US" altLang="zh-CN" dirty="0">
                <a:latin typeface="Times New Roman" panose="02020603050405020304" pitchFamily="18" charset="0"/>
                <a:ea typeface="+mn-ea"/>
              </a:rPr>
              <a:t>9×9</a:t>
            </a:r>
            <a:r>
              <a:rPr lang="zh-CN" altLang="zh-CN" dirty="0">
                <a:latin typeface="Times New Roman" panose="02020603050405020304" pitchFamily="18" charset="0"/>
                <a:ea typeface="+mn-ea"/>
                <a:cs typeface="Times New Roman" panose="02020603050405020304" pitchFamily="18" charset="0"/>
              </a:rPr>
              <a:t>的高斯算子进行滤波，可以一定程度上缓解噪声敏感问题，但在</a:t>
            </a:r>
            <a:r>
              <a:rPr lang="en-US" altLang="zh-CN" dirty="0">
                <a:latin typeface="Times New Roman" panose="02020603050405020304" pitchFamily="18" charset="0"/>
                <a:ea typeface="+mn-ea"/>
              </a:rPr>
              <a:t>SLAM</a:t>
            </a:r>
            <a:r>
              <a:rPr lang="zh-CN" altLang="zh-CN" dirty="0">
                <a:latin typeface="Times New Roman" panose="02020603050405020304" pitchFamily="18" charset="0"/>
                <a:ea typeface="+mn-ea"/>
                <a:cs typeface="Times New Roman" panose="02020603050405020304" pitchFamily="18" charset="0"/>
              </a:rPr>
              <a:t>应用中，一次滤波还不足以应对噪音。</a:t>
            </a:r>
            <a:r>
              <a:rPr lang="en-US" altLang="zh-CN" dirty="0"/>
              <a:t>ORB</a:t>
            </a:r>
            <a:r>
              <a:rPr lang="zh-CN" altLang="zh-CN" dirty="0"/>
              <a:t>中提出利用积分图像来解决。在</a:t>
            </a:r>
            <a:r>
              <a:rPr lang="en-US" altLang="zh-CN" dirty="0"/>
              <a:t>31×31</a:t>
            </a:r>
            <a:r>
              <a:rPr lang="zh-CN" altLang="zh-CN" dirty="0"/>
              <a:t>的窗口中，产生一对随机点后，以随机点为中心，取</a:t>
            </a:r>
            <a:r>
              <a:rPr lang="en-US" altLang="zh-CN" dirty="0"/>
              <a:t>5×5</a:t>
            </a:r>
            <a:r>
              <a:rPr lang="zh-CN" altLang="zh-CN" dirty="0"/>
              <a:t>的子窗口，比较两个子窗口内的像素和的大小进行二进制编码，而非仅仅由两个随机点决定二进制编码。</a:t>
            </a:r>
            <a:endParaRPr lang="zh-CN" altLang="en-US" dirty="0"/>
          </a:p>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25</a:t>
            </a:fld>
            <a:endParaRPr lang="en-US" altLang="zh-CN" sz="1300"/>
          </a:p>
        </p:txBody>
      </p:sp>
    </p:spTree>
    <p:extLst>
      <p:ext uri="{BB962C8B-B14F-4D97-AF65-F5344CB8AC3E}">
        <p14:creationId xmlns:p14="http://schemas.microsoft.com/office/powerpoint/2010/main" val="334549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选择点对的方式有很多种，例如在邻域图像块内平均采样，或者固定其中一个点的位置，另一个点进行平均采样等。</a:t>
            </a:r>
            <a:r>
              <a:rPr lang="en-US" altLang="zh-CN" dirty="0">
                <a:latin typeface="Times New Roman" panose="02020603050405020304" pitchFamily="18" charset="0"/>
                <a:ea typeface="+mn-ea"/>
              </a:rPr>
              <a:t>BRIEF</a:t>
            </a:r>
            <a:r>
              <a:rPr lang="zh-CN" altLang="zh-CN" dirty="0">
                <a:latin typeface="Times New Roman" panose="02020603050405020304" pitchFamily="18" charset="0"/>
                <a:ea typeface="+mn-ea"/>
                <a:cs typeface="Times New Roman" panose="02020603050405020304" pitchFamily="18" charset="0"/>
              </a:rPr>
              <a:t>算法一个优秀的特性是对于每个特征点，其生成的</a:t>
            </a:r>
            <a:r>
              <a:rPr lang="en-US" altLang="zh-CN" dirty="0">
                <a:latin typeface="Times New Roman" panose="02020603050405020304" pitchFamily="18" charset="0"/>
                <a:ea typeface="+mn-ea"/>
              </a:rPr>
              <a:t>n</a:t>
            </a:r>
            <a:r>
              <a:rPr lang="zh-CN" altLang="zh-CN" dirty="0">
                <a:latin typeface="Times New Roman" panose="02020603050405020304" pitchFamily="18" charset="0"/>
                <a:ea typeface="+mn-ea"/>
                <a:cs typeface="Times New Roman" panose="02020603050405020304" pitchFamily="18" charset="0"/>
              </a:rPr>
              <a:t>维的二进制串的每一位的值都满足一个均值接近于</a:t>
            </a:r>
            <a:r>
              <a:rPr lang="en-US" altLang="zh-CN" dirty="0">
                <a:latin typeface="Times New Roman" panose="02020603050405020304" pitchFamily="18" charset="0"/>
                <a:ea typeface="+mn-ea"/>
              </a:rPr>
              <a:t>0.5</a:t>
            </a:r>
            <a:r>
              <a:rPr lang="zh-CN" altLang="zh-CN" dirty="0">
                <a:latin typeface="Times New Roman" panose="02020603050405020304" pitchFamily="18" charset="0"/>
                <a:ea typeface="+mn-ea"/>
                <a:cs typeface="Times New Roman" panose="02020603050405020304" pitchFamily="18" charset="0"/>
              </a:rPr>
              <a:t>，而方差很大的高斯分布。</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可区分性是指该描述子的独特性和不易重复程度，即两个完全不一样的特征不容易产生相似的描述子。可区分性下降的原因在于当把</a:t>
            </a:r>
            <a:r>
              <a:rPr lang="en-US" altLang="zh-CN" dirty="0">
                <a:latin typeface="Times New Roman" panose="02020603050405020304" pitchFamily="18" charset="0"/>
                <a:ea typeface="+mn-ea"/>
              </a:rPr>
              <a:t>BRIEF</a:t>
            </a:r>
            <a:r>
              <a:rPr lang="zh-CN" altLang="zh-CN" dirty="0">
                <a:latin typeface="Times New Roman" panose="02020603050405020304" pitchFamily="18" charset="0"/>
                <a:ea typeface="+mn-ea"/>
                <a:cs typeface="Times New Roman" panose="02020603050405020304" pitchFamily="18" charset="0"/>
              </a:rPr>
              <a:t>沿着特征点的主方向调整为</a:t>
            </a:r>
            <a:r>
              <a:rPr lang="en-US" altLang="zh-CN" dirty="0">
                <a:latin typeface="Times New Roman" panose="02020603050405020304" pitchFamily="18" charset="0"/>
                <a:ea typeface="+mn-ea"/>
              </a:rPr>
              <a:t>Steered BRIEF</a:t>
            </a:r>
            <a:r>
              <a:rPr lang="zh-CN" altLang="zh-CN" dirty="0">
                <a:latin typeface="Times New Roman" panose="02020603050405020304" pitchFamily="18" charset="0"/>
                <a:ea typeface="+mn-ea"/>
                <a:cs typeface="Times New Roman" panose="02020603050405020304" pitchFamily="18" charset="0"/>
              </a:rPr>
              <a:t>时，每一位的均值就漂移到一个更加分散式的模式。可以理解为朝向不变性矫正增加了特征二进制串的均衡性。经过</a:t>
            </a:r>
            <a:r>
              <a:rPr lang="en-US" altLang="zh-CN" dirty="0">
                <a:latin typeface="Times New Roman" panose="02020603050405020304" pitchFamily="18" charset="0"/>
                <a:ea typeface="+mn-ea"/>
              </a:rPr>
              <a:t>PCA</a:t>
            </a:r>
            <a:r>
              <a:rPr lang="zh-CN" altLang="zh-CN" dirty="0">
                <a:latin typeface="Times New Roman" panose="02020603050405020304" pitchFamily="18" charset="0"/>
                <a:ea typeface="+mn-ea"/>
                <a:cs typeface="Times New Roman" panose="02020603050405020304" pitchFamily="18" charset="0"/>
              </a:rPr>
              <a:t>对各个特征向量进行分析得知，如果按照与原始</a:t>
            </a:r>
            <a:r>
              <a:rPr lang="en-US" altLang="zh-CN" dirty="0">
                <a:latin typeface="Times New Roman" panose="02020603050405020304" pitchFamily="18" charset="0"/>
                <a:ea typeface="+mn-ea"/>
              </a:rPr>
              <a:t>BRIEF</a:t>
            </a:r>
            <a:r>
              <a:rPr lang="zh-CN" altLang="zh-CN" dirty="0">
                <a:latin typeface="Times New Roman" panose="02020603050405020304" pitchFamily="18" charset="0"/>
                <a:ea typeface="+mn-ea"/>
                <a:cs typeface="Times New Roman" panose="02020603050405020304" pitchFamily="18" charset="0"/>
              </a:rPr>
              <a:t>相同的方式进行采样，</a:t>
            </a:r>
            <a:r>
              <a:rPr lang="en-US" altLang="zh-CN" dirty="0">
                <a:latin typeface="Times New Roman" panose="02020603050405020304" pitchFamily="18" charset="0"/>
                <a:ea typeface="+mn-ea"/>
              </a:rPr>
              <a:t>Steered BRIEF</a:t>
            </a:r>
            <a:r>
              <a:rPr lang="zh-CN" altLang="zh-CN" dirty="0">
                <a:latin typeface="Times New Roman" panose="02020603050405020304" pitchFamily="18" charset="0"/>
                <a:ea typeface="+mn-ea"/>
                <a:cs typeface="Times New Roman" panose="02020603050405020304" pitchFamily="18" charset="0"/>
              </a:rPr>
              <a:t>的方差很小，判别性小，各个成分之间相关性较大。</a:t>
            </a:r>
            <a:endParaRPr lang="en-US" altLang="zh-CN" dirty="0">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为了解决描述子的可区分性和相关性的问题，</a:t>
            </a:r>
            <a:r>
              <a:rPr lang="en-US" altLang="zh-CN" dirty="0">
                <a:latin typeface="Times New Roman" panose="02020603050405020304" pitchFamily="18" charset="0"/>
                <a:ea typeface="+mn-ea"/>
              </a:rPr>
              <a:t>ORB</a:t>
            </a:r>
            <a:r>
              <a:rPr lang="zh-CN" altLang="zh-CN" dirty="0">
                <a:latin typeface="Times New Roman" panose="02020603050405020304" pitchFamily="18" charset="0"/>
                <a:ea typeface="+mn-ea"/>
                <a:cs typeface="Times New Roman" panose="02020603050405020304" pitchFamily="18" charset="0"/>
              </a:rPr>
              <a:t>算法采用了一种学习好的二进制特征描述子，被称为</a:t>
            </a:r>
            <a:r>
              <a:rPr lang="en-US" altLang="zh-CN" dirty="0" err="1">
                <a:latin typeface="Times New Roman" panose="02020603050405020304" pitchFamily="18" charset="0"/>
                <a:ea typeface="+mn-ea"/>
              </a:rPr>
              <a:t>rBRIEF</a:t>
            </a:r>
            <a:r>
              <a:rPr lang="zh-CN" altLang="zh-CN" dirty="0">
                <a:latin typeface="Times New Roman" panose="02020603050405020304" pitchFamily="18" charset="0"/>
                <a:ea typeface="+mn-ea"/>
                <a:cs typeface="Times New Roman" panose="02020603050405020304" pitchFamily="18" charset="0"/>
              </a:rPr>
              <a:t>。</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26</a:t>
            </a:fld>
            <a:endParaRPr lang="en-US" altLang="zh-CN" sz="1300"/>
          </a:p>
        </p:txBody>
      </p:sp>
    </p:spTree>
    <p:extLst>
      <p:ext uri="{BB962C8B-B14F-4D97-AF65-F5344CB8AC3E}">
        <p14:creationId xmlns:p14="http://schemas.microsoft.com/office/powerpoint/2010/main" val="1716676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在</a:t>
            </a:r>
            <a:r>
              <a:rPr lang="en-US" altLang="zh-CN" dirty="0">
                <a:latin typeface="Times New Roman" panose="02020603050405020304" pitchFamily="18" charset="0"/>
                <a:ea typeface="+mn-ea"/>
              </a:rPr>
              <a:t>31×31</a:t>
            </a:r>
            <a:r>
              <a:rPr lang="zh-CN" altLang="zh-CN" dirty="0">
                <a:latin typeface="Times New Roman" panose="02020603050405020304" pitchFamily="18" charset="0"/>
                <a:ea typeface="+mn-ea"/>
                <a:cs typeface="Times New Roman" panose="02020603050405020304" pitchFamily="18" charset="0"/>
              </a:rPr>
              <a:t>的邻域内，经过</a:t>
            </a:r>
            <a:r>
              <a:rPr lang="en-US" altLang="zh-CN" dirty="0">
                <a:latin typeface="Times New Roman" panose="02020603050405020304" pitchFamily="18" charset="0"/>
                <a:ea typeface="+mn-ea"/>
              </a:rPr>
              <a:t>5×5</a:t>
            </a:r>
            <a:r>
              <a:rPr lang="zh-CN" altLang="zh-CN" dirty="0">
                <a:latin typeface="Times New Roman" panose="02020603050405020304" pitchFamily="18" charset="0"/>
                <a:ea typeface="+mn-ea"/>
                <a:cs typeface="Times New Roman" panose="02020603050405020304" pitchFamily="18" charset="0"/>
              </a:rPr>
              <a:t>的高斯平滑后，可采样的点共有</a:t>
            </a:r>
            <a:r>
              <a:rPr lang="en-US" altLang="zh-CN" dirty="0">
                <a:latin typeface="Times New Roman" panose="02020603050405020304" pitchFamily="18" charset="0"/>
                <a:ea typeface="+mn-ea"/>
              </a:rPr>
              <a:t>(31-5+1) ×(31-5+1)=729</a:t>
            </a:r>
            <a:r>
              <a:rPr lang="zh-CN" altLang="zh-CN" dirty="0">
                <a:latin typeface="Times New Roman" panose="02020603050405020304" pitchFamily="18" charset="0"/>
                <a:ea typeface="+mn-ea"/>
                <a:cs typeface="Times New Roman" panose="02020603050405020304" pitchFamily="18" charset="0"/>
              </a:rPr>
              <a:t>个，那么取点对的方法共有</a:t>
            </a:r>
            <a:r>
              <a:rPr lang="en-US" altLang="zh-CN" dirty="0">
                <a:latin typeface="Times New Roman" panose="02020603050405020304" pitchFamily="18" charset="0"/>
                <a:ea typeface="+mn-ea"/>
              </a:rPr>
              <a:t>729×(729-1)/2= 265356</a:t>
            </a:r>
            <a:r>
              <a:rPr lang="zh-CN" altLang="zh-CN" dirty="0">
                <a:latin typeface="Times New Roman" panose="02020603050405020304" pitchFamily="18" charset="0"/>
                <a:ea typeface="+mn-ea"/>
                <a:cs typeface="Times New Roman" panose="02020603050405020304" pitchFamily="18" charset="0"/>
              </a:rPr>
              <a:t>种。</a:t>
            </a:r>
            <a:r>
              <a:rPr lang="en-US" altLang="zh-CN" dirty="0">
                <a:latin typeface="Times New Roman" panose="02020603050405020304" pitchFamily="18" charset="0"/>
                <a:ea typeface="+mn-ea"/>
              </a:rPr>
              <a:t>ORB</a:t>
            </a:r>
            <a:r>
              <a:rPr lang="zh-CN" altLang="zh-CN" dirty="0">
                <a:latin typeface="Times New Roman" panose="02020603050405020304" pitchFamily="18" charset="0"/>
                <a:ea typeface="+mn-ea"/>
                <a:cs typeface="Times New Roman" panose="02020603050405020304" pitchFamily="18" charset="0"/>
              </a:rPr>
              <a:t>算法就是通过统计学习的方法在这</a:t>
            </a:r>
            <a:r>
              <a:rPr lang="en-US" altLang="zh-CN" dirty="0">
                <a:latin typeface="Times New Roman" panose="02020603050405020304" pitchFamily="18" charset="0"/>
                <a:ea typeface="+mn-ea"/>
              </a:rPr>
              <a:t>265356</a:t>
            </a:r>
            <a:r>
              <a:rPr lang="zh-CN" altLang="zh-CN" dirty="0">
                <a:latin typeface="Times New Roman" panose="02020603050405020304" pitchFamily="18" charset="0"/>
                <a:ea typeface="+mn-ea"/>
                <a:cs typeface="Times New Roman" panose="02020603050405020304" pitchFamily="18" charset="0"/>
              </a:rPr>
              <a:t>可能的点对中选取</a:t>
            </a:r>
            <a:r>
              <a:rPr lang="en-US" altLang="zh-CN" dirty="0">
                <a:latin typeface="Times New Roman" panose="02020603050405020304" pitchFamily="18" charset="0"/>
                <a:ea typeface="+mn-ea"/>
              </a:rPr>
              <a:t>256</a:t>
            </a:r>
            <a:r>
              <a:rPr lang="zh-CN" altLang="zh-CN" dirty="0">
                <a:latin typeface="Times New Roman" panose="02020603050405020304" pitchFamily="18" charset="0"/>
                <a:ea typeface="+mn-ea"/>
                <a:cs typeface="Times New Roman" panose="02020603050405020304" pitchFamily="18" charset="0"/>
              </a:rPr>
              <a:t>种，使得用这</a:t>
            </a:r>
            <a:r>
              <a:rPr lang="en-US" altLang="zh-CN" dirty="0">
                <a:latin typeface="Times New Roman" panose="02020603050405020304" pitchFamily="18" charset="0"/>
                <a:ea typeface="+mn-ea"/>
              </a:rPr>
              <a:t>256</a:t>
            </a:r>
            <a:r>
              <a:rPr lang="zh-CN" altLang="zh-CN" dirty="0">
                <a:latin typeface="Times New Roman" panose="02020603050405020304" pitchFamily="18" charset="0"/>
                <a:ea typeface="+mn-ea"/>
                <a:cs typeface="Times New Roman" panose="02020603050405020304" pitchFamily="18" charset="0"/>
              </a:rPr>
              <a:t>维描述量生成的描述子代表整个样本时，每个描述子之间相关性最小。</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学习过程首先利用</a:t>
            </a:r>
            <a:r>
              <a:rPr lang="en-US" altLang="zh-CN" dirty="0">
                <a:latin typeface="Times New Roman" panose="02020603050405020304" pitchFamily="18" charset="0"/>
                <a:ea typeface="+mn-ea"/>
              </a:rPr>
              <a:t>PASCAL2006</a:t>
            </a:r>
            <a:r>
              <a:rPr lang="zh-CN" altLang="zh-CN" dirty="0">
                <a:latin typeface="Times New Roman" panose="02020603050405020304" pitchFamily="18" charset="0"/>
                <a:ea typeface="+mn-ea"/>
                <a:cs typeface="Times New Roman" panose="02020603050405020304" pitchFamily="18" charset="0"/>
              </a:rPr>
              <a:t>数据集建立了一个由</a:t>
            </a:r>
            <a:r>
              <a:rPr lang="en-US" altLang="zh-CN" dirty="0">
                <a:latin typeface="Times New Roman" panose="02020603050405020304" pitchFamily="18" charset="0"/>
                <a:ea typeface="+mn-ea"/>
              </a:rPr>
              <a:t>30</a:t>
            </a:r>
            <a:r>
              <a:rPr lang="zh-CN" altLang="zh-CN" dirty="0">
                <a:latin typeface="Times New Roman" panose="02020603050405020304" pitchFamily="18" charset="0"/>
                <a:ea typeface="+mn-ea"/>
                <a:cs typeface="Times New Roman" panose="02020603050405020304" pitchFamily="18" charset="0"/>
              </a:rPr>
              <a:t>万个特征点构成的训练集。接下来先用最长的描述向量描述每个特征点，即对特征点周围区域内所有点两两进行比较，形成一个</a:t>
            </a:r>
            <a:r>
              <a:rPr lang="en-US" altLang="zh-CN" dirty="0">
                <a:latin typeface="Times New Roman" panose="02020603050405020304" pitchFamily="18" charset="0"/>
                <a:ea typeface="+mn-ea"/>
              </a:rPr>
              <a:t>265356</a:t>
            </a:r>
            <a:r>
              <a:rPr lang="zh-CN" altLang="zh-CN" dirty="0">
                <a:latin typeface="Times New Roman" panose="02020603050405020304" pitchFamily="18" charset="0"/>
                <a:ea typeface="+mn-ea"/>
                <a:cs typeface="Times New Roman" panose="02020603050405020304" pitchFamily="18" charset="0"/>
              </a:rPr>
              <a:t>维的特征向量。将所有</a:t>
            </a:r>
            <a:r>
              <a:rPr lang="en-US" altLang="zh-CN" dirty="0">
                <a:latin typeface="Times New Roman" panose="02020603050405020304" pitchFamily="18" charset="0"/>
                <a:ea typeface="+mn-ea"/>
              </a:rPr>
              <a:t>30</a:t>
            </a:r>
            <a:r>
              <a:rPr lang="zh-CN" altLang="zh-CN" dirty="0">
                <a:latin typeface="Times New Roman" panose="02020603050405020304" pitchFamily="18" charset="0"/>
                <a:ea typeface="+mn-ea"/>
                <a:cs typeface="Times New Roman" panose="02020603050405020304" pitchFamily="18" charset="0"/>
              </a:rPr>
              <a:t>万个特征点进行上述提取，得到一个</a:t>
            </a:r>
            <a:r>
              <a:rPr lang="en-US" altLang="zh-CN" dirty="0">
                <a:latin typeface="Times New Roman" panose="02020603050405020304" pitchFamily="18" charset="0"/>
                <a:ea typeface="+mn-ea"/>
              </a:rPr>
              <a:t>30</a:t>
            </a:r>
            <a:r>
              <a:rPr lang="zh-CN" altLang="zh-CN" dirty="0">
                <a:latin typeface="Times New Roman" panose="02020603050405020304" pitchFamily="18" charset="0"/>
                <a:ea typeface="+mn-ea"/>
                <a:cs typeface="Times New Roman" panose="02020603050405020304" pitchFamily="18" charset="0"/>
              </a:rPr>
              <a:t>万</a:t>
            </a:r>
            <a:r>
              <a:rPr lang="en-US" altLang="zh-CN" dirty="0">
                <a:latin typeface="Times New Roman" panose="02020603050405020304" pitchFamily="18" charset="0"/>
                <a:ea typeface="+mn-ea"/>
              </a:rPr>
              <a:t>×265356</a:t>
            </a:r>
            <a:r>
              <a:rPr lang="zh-CN" altLang="zh-CN" dirty="0">
                <a:latin typeface="Times New Roman" panose="02020603050405020304" pitchFamily="18" charset="0"/>
                <a:ea typeface="+mn-ea"/>
                <a:cs typeface="Times New Roman" panose="02020603050405020304" pitchFamily="18" charset="0"/>
              </a:rPr>
              <a:t>的</a:t>
            </a:r>
            <a:r>
              <a:rPr lang="en-US" altLang="zh-CN" dirty="0">
                <a:latin typeface="Times New Roman" panose="02020603050405020304" pitchFamily="18" charset="0"/>
                <a:ea typeface="+mn-ea"/>
              </a:rPr>
              <a:t>Q</a:t>
            </a:r>
            <a:r>
              <a:rPr lang="zh-CN" altLang="zh-CN" dirty="0">
                <a:latin typeface="Times New Roman" panose="02020603050405020304" pitchFamily="18" charset="0"/>
                <a:ea typeface="+mn-ea"/>
                <a:cs typeface="Times New Roman" panose="02020603050405020304" pitchFamily="18" charset="0"/>
              </a:rPr>
              <a:t>矩阵。</a:t>
            </a:r>
            <a:r>
              <a:rPr lang="en-US" altLang="zh-CN" dirty="0">
                <a:latin typeface="Times New Roman" panose="02020603050405020304" pitchFamily="18" charset="0"/>
                <a:ea typeface="+mn-ea"/>
              </a:rPr>
              <a:t>Q</a:t>
            </a:r>
            <a:r>
              <a:rPr lang="zh-CN" altLang="zh-CN" dirty="0">
                <a:latin typeface="Times New Roman" panose="02020603050405020304" pitchFamily="18" charset="0"/>
                <a:ea typeface="+mn-ea"/>
                <a:cs typeface="Times New Roman" panose="02020603050405020304" pitchFamily="18" charset="0"/>
              </a:rPr>
              <a:t>矩阵的每一列表示</a:t>
            </a:r>
            <a:r>
              <a:rPr lang="en-US" altLang="zh-CN" dirty="0">
                <a:latin typeface="Times New Roman" panose="02020603050405020304" pitchFamily="18" charset="0"/>
                <a:ea typeface="+mn-ea"/>
              </a:rPr>
              <a:t>30</a:t>
            </a:r>
            <a:r>
              <a:rPr lang="zh-CN" altLang="zh-CN" dirty="0">
                <a:latin typeface="Times New Roman" panose="02020603050405020304" pitchFamily="18" charset="0"/>
                <a:ea typeface="+mn-ea"/>
                <a:cs typeface="Times New Roman" panose="02020603050405020304" pitchFamily="18" charset="0"/>
              </a:rPr>
              <a:t>万个特征值在某一维度上的描述。对</a:t>
            </a:r>
            <a:r>
              <a:rPr lang="en-US" altLang="zh-CN" dirty="0">
                <a:latin typeface="Times New Roman" panose="02020603050405020304" pitchFamily="18" charset="0"/>
                <a:ea typeface="+mn-ea"/>
              </a:rPr>
              <a:t>Q</a:t>
            </a:r>
            <a:r>
              <a:rPr lang="zh-CN" altLang="zh-CN" dirty="0">
                <a:latin typeface="Times New Roman" panose="02020603050405020304" pitchFamily="18" charset="0"/>
                <a:ea typeface="+mn-ea"/>
                <a:cs typeface="Times New Roman" panose="02020603050405020304" pitchFamily="18" charset="0"/>
              </a:rPr>
              <a:t>矩阵的每一列求取平均值，按照平均值到</a:t>
            </a:r>
            <a:r>
              <a:rPr lang="en-US" altLang="zh-CN" dirty="0">
                <a:latin typeface="Times New Roman" panose="02020603050405020304" pitchFamily="18" charset="0"/>
                <a:ea typeface="+mn-ea"/>
              </a:rPr>
              <a:t>0.5</a:t>
            </a:r>
            <a:r>
              <a:rPr lang="zh-CN" altLang="zh-CN" dirty="0">
                <a:latin typeface="Times New Roman" panose="02020603050405020304" pitchFamily="18" charset="0"/>
                <a:ea typeface="+mn-ea"/>
                <a:cs typeface="Times New Roman" panose="02020603050405020304" pitchFamily="18" charset="0"/>
              </a:rPr>
              <a:t>的距离大小重新对</a:t>
            </a:r>
            <a:r>
              <a:rPr lang="en-US" altLang="zh-CN" dirty="0">
                <a:latin typeface="Times New Roman" panose="02020603050405020304" pitchFamily="18" charset="0"/>
                <a:ea typeface="+mn-ea"/>
              </a:rPr>
              <a:t>Q</a:t>
            </a:r>
            <a:r>
              <a:rPr lang="zh-CN" altLang="zh-CN" dirty="0">
                <a:latin typeface="Times New Roman" panose="02020603050405020304" pitchFamily="18" charset="0"/>
                <a:ea typeface="+mn-ea"/>
                <a:cs typeface="Times New Roman" panose="02020603050405020304" pitchFamily="18" charset="0"/>
              </a:rPr>
              <a:t>矩阵的列向量排序，形成矩阵</a:t>
            </a:r>
            <a:r>
              <a:rPr lang="en-US" altLang="zh-CN" dirty="0">
                <a:latin typeface="Times New Roman" panose="02020603050405020304" pitchFamily="18" charset="0"/>
                <a:ea typeface="+mn-ea"/>
              </a:rPr>
              <a:t>T</a:t>
            </a:r>
            <a:r>
              <a:rPr lang="zh-CN" altLang="zh-CN" dirty="0">
                <a:latin typeface="Times New Roman" panose="02020603050405020304" pitchFamily="18" charset="0"/>
                <a:ea typeface="+mn-ea"/>
                <a:cs typeface="Times New Roman" panose="02020603050405020304" pitchFamily="18" charset="0"/>
              </a:rPr>
              <a:t>。</a:t>
            </a:r>
            <a:r>
              <a:rPr lang="zh-CN" altLang="zh-CN" dirty="0"/>
              <a:t>接下来将</a:t>
            </a:r>
            <a:r>
              <a:rPr lang="en-US" altLang="zh-CN" dirty="0"/>
              <a:t>T</a:t>
            </a:r>
            <a:r>
              <a:rPr lang="zh-CN" altLang="zh-CN" dirty="0"/>
              <a:t>的第一列向量放到一个新的矩阵</a:t>
            </a:r>
            <a:r>
              <a:rPr lang="en-US" altLang="zh-CN" dirty="0"/>
              <a:t>R</a:t>
            </a:r>
            <a:r>
              <a:rPr lang="zh-CN" altLang="zh-CN" dirty="0"/>
              <a:t>中。取</a:t>
            </a:r>
            <a:r>
              <a:rPr lang="en-US" altLang="zh-CN" dirty="0"/>
              <a:t>T</a:t>
            </a:r>
            <a:r>
              <a:rPr lang="zh-CN" altLang="zh-CN" dirty="0"/>
              <a:t>的下一列向量和</a:t>
            </a:r>
            <a:r>
              <a:rPr lang="en-US" altLang="zh-CN" dirty="0"/>
              <a:t>R</a:t>
            </a:r>
            <a:r>
              <a:rPr lang="zh-CN" altLang="zh-CN" dirty="0"/>
              <a:t>中的所有列向量计算相关性，如果相关系数小于设定的阈值，则将</a:t>
            </a:r>
            <a:r>
              <a:rPr lang="en-US" altLang="zh-CN" dirty="0"/>
              <a:t>T</a:t>
            </a:r>
            <a:r>
              <a:rPr lang="zh-CN" altLang="zh-CN" dirty="0"/>
              <a:t>中的该列向量移至</a:t>
            </a:r>
            <a:r>
              <a:rPr lang="en-US" altLang="zh-CN" dirty="0"/>
              <a:t>R</a:t>
            </a:r>
            <a:r>
              <a:rPr lang="zh-CN" altLang="zh-CN" dirty="0"/>
              <a:t>中。按照上两步的方式不断进行操作，直到</a:t>
            </a:r>
            <a:r>
              <a:rPr lang="en-US" altLang="zh-CN" dirty="0"/>
              <a:t>R</a:t>
            </a:r>
            <a:r>
              <a:rPr lang="zh-CN" altLang="zh-CN" dirty="0"/>
              <a:t>中的向量数量为</a:t>
            </a:r>
            <a:r>
              <a:rPr lang="en-US" altLang="zh-CN" dirty="0"/>
              <a:t>256</a:t>
            </a:r>
            <a:r>
              <a:rPr lang="zh-CN" altLang="zh-CN" dirty="0"/>
              <a:t>。</a:t>
            </a:r>
            <a:endParaRPr lang="zh-CN" altLang="en-US" dirty="0"/>
          </a:p>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27</a:t>
            </a:fld>
            <a:endParaRPr lang="en-US" altLang="zh-CN" sz="1300"/>
          </a:p>
        </p:txBody>
      </p:sp>
    </p:spTree>
    <p:extLst>
      <p:ext uri="{BB962C8B-B14F-4D97-AF65-F5344CB8AC3E}">
        <p14:creationId xmlns:p14="http://schemas.microsoft.com/office/powerpoint/2010/main" val="3568143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ea typeface="+mn-ea"/>
              </a:rPr>
              <a:t>ORB</a:t>
            </a:r>
            <a:r>
              <a:rPr lang="zh-CN" altLang="zh-CN" dirty="0">
                <a:latin typeface="Times New Roman" panose="02020603050405020304" pitchFamily="18" charset="0"/>
                <a:ea typeface="+mn-ea"/>
                <a:cs typeface="Times New Roman" panose="02020603050405020304" pitchFamily="18" charset="0"/>
              </a:rPr>
              <a:t>算法在上述综合指标上具有的优势使之成为目前特征点法的主流。</a:t>
            </a:r>
            <a:endParaRPr lang="en-US" altLang="zh-CN" dirty="0">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与</a:t>
            </a:r>
            <a:r>
              <a:rPr lang="en-US" altLang="zh-CN" dirty="0">
                <a:latin typeface="Times New Roman" panose="02020603050405020304" pitchFamily="18" charset="0"/>
                <a:ea typeface="+mn-ea"/>
              </a:rPr>
              <a:t>SIFT</a:t>
            </a:r>
            <a:r>
              <a:rPr lang="zh-CN" altLang="zh-CN" dirty="0">
                <a:latin typeface="Times New Roman" panose="02020603050405020304" pitchFamily="18" charset="0"/>
                <a:ea typeface="+mn-ea"/>
                <a:cs typeface="Times New Roman" panose="02020603050405020304" pitchFamily="18" charset="0"/>
              </a:rPr>
              <a:t>等早期的特征点提取算法相比，</a:t>
            </a:r>
            <a:r>
              <a:rPr lang="en-US" altLang="zh-CN" dirty="0">
                <a:latin typeface="Times New Roman" panose="02020603050405020304" pitchFamily="18" charset="0"/>
                <a:ea typeface="+mn-ea"/>
              </a:rPr>
              <a:t>ORB</a:t>
            </a:r>
            <a:r>
              <a:rPr lang="zh-CN" altLang="zh-CN" dirty="0">
                <a:latin typeface="Times New Roman" panose="02020603050405020304" pitchFamily="18" charset="0"/>
                <a:ea typeface="+mn-ea"/>
                <a:cs typeface="Times New Roman" panose="02020603050405020304" pitchFamily="18" charset="0"/>
              </a:rPr>
              <a:t>算法最大的特点就是计算速度快</a:t>
            </a:r>
            <a:endParaRPr lang="en-US" altLang="zh-CN" dirty="0">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其次，</a:t>
            </a:r>
            <a:r>
              <a:rPr lang="en-US" altLang="zh-CN" dirty="0">
                <a:latin typeface="Times New Roman" panose="02020603050405020304" pitchFamily="18" charset="0"/>
                <a:ea typeface="+mn-ea"/>
              </a:rPr>
              <a:t>ORB</a:t>
            </a:r>
            <a:r>
              <a:rPr lang="zh-CN" altLang="zh-CN" dirty="0">
                <a:latin typeface="Times New Roman" panose="02020603050405020304" pitchFamily="18" charset="0"/>
                <a:ea typeface="+mn-ea"/>
                <a:cs typeface="Times New Roman" panose="02020603050405020304" pitchFamily="18" charset="0"/>
              </a:rPr>
              <a:t>算法对</a:t>
            </a:r>
            <a:r>
              <a:rPr lang="en-US" altLang="zh-CN" dirty="0">
                <a:latin typeface="Times New Roman" panose="02020603050405020304" pitchFamily="18" charset="0"/>
                <a:ea typeface="+mn-ea"/>
              </a:rPr>
              <a:t>BRIEF</a:t>
            </a:r>
            <a:r>
              <a:rPr lang="zh-CN" altLang="zh-CN" dirty="0">
                <a:latin typeface="Times New Roman" panose="02020603050405020304" pitchFamily="18" charset="0"/>
                <a:ea typeface="+mn-ea"/>
                <a:cs typeface="Times New Roman" panose="02020603050405020304" pitchFamily="18" charset="0"/>
              </a:rPr>
              <a:t>描述子进行了改进，使其具有了良好的旋转不变性、尺度不变性等功能。</a:t>
            </a:r>
            <a:endParaRPr lang="en-US" altLang="zh-CN" dirty="0">
              <a:latin typeface="Times New Roman" panose="02020603050405020304" pitchFamily="18" charset="0"/>
              <a:ea typeface="+mn-ea"/>
              <a:cs typeface="Times New Roman" panose="02020603050405020304" pitchFamily="18" charset="0"/>
            </a:endParaRPr>
          </a:p>
          <a:p>
            <a:r>
              <a:rPr lang="zh-CN" altLang="zh-CN" dirty="0">
                <a:latin typeface="Times New Roman" panose="02020603050405020304" pitchFamily="18" charset="0"/>
                <a:ea typeface="+mn-ea"/>
                <a:cs typeface="Times New Roman" panose="02020603050405020304" pitchFamily="18" charset="0"/>
              </a:rPr>
              <a:t>特征点匹配的基本方式是计算两个特征点描述子的差异。对差异度量的常用方法包括计算欧氏距离、马氏距离等。</a:t>
            </a:r>
            <a:endParaRPr lang="en-US" altLang="zh-CN" dirty="0">
              <a:latin typeface="Times New Roman" panose="02020603050405020304" pitchFamily="18" charset="0"/>
              <a:ea typeface="+mn-ea"/>
              <a:cs typeface="Times New Roman" panose="02020603050405020304" pitchFamily="18" charset="0"/>
            </a:endParaRPr>
          </a:p>
          <a:p>
            <a:r>
              <a:rPr lang="zh-CN" altLang="en-US" dirty="0">
                <a:latin typeface="Times New Roman" panose="02020603050405020304" pitchFamily="18" charset="0"/>
                <a:ea typeface="+mn-ea"/>
                <a:cs typeface="Times New Roman" panose="02020603050405020304" pitchFamily="18" charset="0"/>
              </a:rPr>
              <a:t>汉明记录简介，口述增快计算的原因和技巧</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28</a:t>
            </a:fld>
            <a:endParaRPr lang="en-US" altLang="zh-CN" sz="1300"/>
          </a:p>
        </p:txBody>
      </p:sp>
    </p:spTree>
    <p:extLst>
      <p:ext uri="{BB962C8B-B14F-4D97-AF65-F5344CB8AC3E}">
        <p14:creationId xmlns:p14="http://schemas.microsoft.com/office/powerpoint/2010/main" val="687655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1D4A2F72-A31E-43DD-A750-F9DF3F8626A8}" type="slidenum">
              <a:rPr lang="zh-CN" altLang="en-US" smtClean="0"/>
              <a:t>29</a:t>
            </a:fld>
            <a:endParaRPr lang="zh-CN" altLang="en-US"/>
          </a:p>
        </p:txBody>
      </p:sp>
    </p:spTree>
    <p:extLst>
      <p:ext uri="{BB962C8B-B14F-4D97-AF65-F5344CB8AC3E}">
        <p14:creationId xmlns:p14="http://schemas.microsoft.com/office/powerpoint/2010/main" val="4068730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3</a:t>
            </a:fld>
            <a:endParaRPr lang="en-US" altLang="zh-CN" sz="1300"/>
          </a:p>
        </p:txBody>
      </p:sp>
    </p:spTree>
    <p:extLst>
      <p:ext uri="{BB962C8B-B14F-4D97-AF65-F5344CB8AC3E}">
        <p14:creationId xmlns:p14="http://schemas.microsoft.com/office/powerpoint/2010/main" val="10926817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30</a:t>
            </a:fld>
            <a:endParaRPr lang="en-US" altLang="zh-CN" sz="1300"/>
          </a:p>
        </p:txBody>
      </p:sp>
    </p:spTree>
    <p:extLst>
      <p:ext uri="{BB962C8B-B14F-4D97-AF65-F5344CB8AC3E}">
        <p14:creationId xmlns:p14="http://schemas.microsoft.com/office/powerpoint/2010/main" val="2039172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31</a:t>
            </a:fld>
            <a:endParaRPr lang="en-US" altLang="zh-CN" sz="1300"/>
          </a:p>
        </p:txBody>
      </p:sp>
    </p:spTree>
    <p:extLst>
      <p:ext uri="{BB962C8B-B14F-4D97-AF65-F5344CB8AC3E}">
        <p14:creationId xmlns:p14="http://schemas.microsoft.com/office/powerpoint/2010/main" val="6627018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32</a:t>
            </a:fld>
            <a:endParaRPr lang="en-US" altLang="zh-CN" sz="1300"/>
          </a:p>
        </p:txBody>
      </p:sp>
    </p:spTree>
    <p:extLst>
      <p:ext uri="{BB962C8B-B14F-4D97-AF65-F5344CB8AC3E}">
        <p14:creationId xmlns:p14="http://schemas.microsoft.com/office/powerpoint/2010/main" val="34833266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mc:AlternateContent xmlns:mc="http://schemas.openxmlformats.org/markup-compatibility/2006" xmlns:a14="http://schemas.microsoft.com/office/drawing/2010/main">
        <mc:Choice Requires="a14">
          <p:sp>
            <p:nvSpPr>
              <p:cNvPr id="4301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取出中间与具体图像点无关的部分</a:t>
                </a:r>
                <a14:m>
                  <m:oMath xmlns:m="http://schemas.openxmlformats.org/officeDocument/2006/math">
                    <m:sSup>
                      <m:sSupPr>
                        <m:ctrlPr>
                          <a:rPr lang="en-US" altLang="zh-CN" b="1" i="1">
                            <a:latin typeface="Cambria Math" panose="02040503050406030204" pitchFamily="18" charset="0"/>
                          </a:rPr>
                        </m:ctrlPr>
                      </m:sSupPr>
                      <m:e>
                        <m:sSup>
                          <m:sSupPr>
                            <m:ctrlPr>
                              <a:rPr lang="zh-CN" altLang="en-US" b="1" i="1">
                                <a:latin typeface="Cambria Math" panose="02040503050406030204" pitchFamily="18" charset="0"/>
                              </a:rPr>
                            </m:ctrlPr>
                          </m:sSupPr>
                          <m:e>
                            <m:r>
                              <a:rPr lang="en-US" altLang="zh-CN" b="1">
                                <a:latin typeface="Cambria Math" panose="02040503050406030204" pitchFamily="18" charset="0"/>
                              </a:rPr>
                              <m:t>𝐄</m:t>
                            </m:r>
                            <m:r>
                              <a:rPr lang="en-US" altLang="zh-CN" b="1">
                                <a:latin typeface="Cambria Math" panose="02040503050406030204" pitchFamily="18" charset="0"/>
                              </a:rPr>
                              <m:t>=</m:t>
                            </m:r>
                            <m:r>
                              <a:rPr lang="zh-CN" altLang="en-US" b="1">
                                <a:latin typeface="Cambria Math" panose="02040503050406030204" pitchFamily="18" charset="0"/>
                              </a:rPr>
                              <m:t>𝐭</m:t>
                            </m:r>
                          </m:e>
                          <m:sup>
                            <m:r>
                              <a:rPr lang="zh-CN" altLang="en-US">
                                <a:latin typeface="Cambria Math" panose="02040503050406030204" pitchFamily="18" charset="0"/>
                              </a:rPr>
                              <m:t>∧</m:t>
                            </m:r>
                          </m:sup>
                        </m:sSup>
                      </m:e>
                      <m:sup>
                        <m:r>
                          <a:rPr lang="zh-CN" altLang="en-US" i="1">
                            <a:latin typeface="Cambria Math" panose="02040503050406030204" pitchFamily="18" charset="0"/>
                          </a:rPr>
                          <m:t>𝐶</m:t>
                        </m:r>
                        <m:r>
                          <a:rPr lang="zh-CN" altLang="en-US">
                            <a:latin typeface="Cambria Math" panose="02040503050406030204" pitchFamily="18" charset="0"/>
                          </a:rPr>
                          <m:t>1</m:t>
                        </m:r>
                      </m:sup>
                    </m:sSup>
                    <m:sSub>
                      <m:sSubPr>
                        <m:ctrlPr>
                          <a:rPr lang="en-US" altLang="zh-CN" b="1" i="1">
                            <a:latin typeface="Cambria Math" panose="02040503050406030204" pitchFamily="18" charset="0"/>
                          </a:rPr>
                        </m:ctrlPr>
                      </m:sSubPr>
                      <m:e>
                        <m:r>
                          <a:rPr lang="en-US" altLang="zh-CN" b="1">
                            <a:latin typeface="Cambria Math" panose="02040503050406030204" pitchFamily="18" charset="0"/>
                          </a:rPr>
                          <m:t>𝐑</m:t>
                        </m:r>
                      </m:e>
                      <m:sub>
                        <m:r>
                          <a:rPr lang="zh-CN" altLang="en-US" i="1">
                            <a:latin typeface="Cambria Math" panose="02040503050406030204" pitchFamily="18" charset="0"/>
                          </a:rPr>
                          <m:t>𝐶</m:t>
                        </m:r>
                        <m:r>
                          <a:rPr lang="zh-CN" altLang="en-US">
                            <a:latin typeface="Cambria Math" panose="02040503050406030204" pitchFamily="18" charset="0"/>
                          </a:rPr>
                          <m:t>2</m:t>
                        </m:r>
                      </m:sub>
                    </m:sSub>
                  </m:oMath>
                </a14:m>
                <a:r>
                  <a:rPr lang="zh-CN" altLang="en-US" dirty="0"/>
                  <a:t>称为对极约束的本质矩阵，可以简单的记为相机平移和旋转相乘获得的矩阵。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latin typeface="Times New Roman" panose="02020603050405020304" pitchFamily="18" charset="0"/>
                    <a:ea typeface="+mn-ea"/>
                  </a:rPr>
                  <a:t>m</a:t>
                </a:r>
                <a:r>
                  <a:rPr lang="en-US" altLang="zh-CN" baseline="-25000" dirty="0">
                    <a:latin typeface="Times New Roman" panose="02020603050405020304" pitchFamily="18" charset="0"/>
                    <a:ea typeface="+mn-ea"/>
                  </a:rPr>
                  <a:t>1</a:t>
                </a:r>
                <a:r>
                  <a:rPr lang="zh-CN" altLang="zh-CN" dirty="0">
                    <a:latin typeface="Times New Roman" panose="02020603050405020304" pitchFamily="18" charset="0"/>
                    <a:ea typeface="+mn-ea"/>
                    <a:cs typeface="Times New Roman" panose="02020603050405020304" pitchFamily="18" charset="0"/>
                  </a:rPr>
                  <a:t>和</a:t>
                </a:r>
                <a:r>
                  <a:rPr lang="en-US" altLang="zh-CN" i="1" dirty="0">
                    <a:latin typeface="Times New Roman" panose="02020603050405020304" pitchFamily="18" charset="0"/>
                    <a:ea typeface="+mn-ea"/>
                  </a:rPr>
                  <a:t>m</a:t>
                </a:r>
                <a:r>
                  <a:rPr lang="en-US" altLang="zh-CN" baseline="-25000" dirty="0">
                    <a:latin typeface="Times New Roman" panose="02020603050405020304" pitchFamily="18" charset="0"/>
                    <a:ea typeface="+mn-ea"/>
                  </a:rPr>
                  <a:t>2</a:t>
                </a:r>
                <a:r>
                  <a:rPr lang="zh-CN" altLang="zh-CN" dirty="0">
                    <a:latin typeface="Times New Roman" panose="02020603050405020304" pitchFamily="18" charset="0"/>
                    <a:ea typeface="+mn-ea"/>
                    <a:cs typeface="Times New Roman" panose="02020603050405020304" pitchFamily="18" charset="0"/>
                  </a:rPr>
                  <a:t>是相机归一化成像平面上的点</a:t>
                </a:r>
                <a:r>
                  <a:rPr lang="zh-CN" altLang="en-US" dirty="0">
                    <a:latin typeface="Times New Roman" panose="02020603050405020304" pitchFamily="18" charset="0"/>
                    <a:ea typeface="+mn-ea"/>
                    <a:cs typeface="Times New Roman" panose="02020603050405020304" pitchFamily="18" charset="0"/>
                  </a:rPr>
                  <a:t>，在已知图像坐标的前提下可以利用相机内参矩阵求得</a:t>
                </a:r>
                <a14:m>
                  <m:oMath xmlns:m="http://schemas.openxmlformats.org/officeDocument/2006/math">
                    <m:sSubSup>
                      <m:sSubSupPr>
                        <m:ctrlPr>
                          <a:rPr lang="zh-CN" altLang="en-US" b="1" i="1">
                            <a:latin typeface="Cambria Math" panose="02040503050406030204" pitchFamily="18" charset="0"/>
                          </a:rPr>
                        </m:ctrlPr>
                      </m:sSubSupPr>
                      <m:e>
                        <m:r>
                          <a:rPr lang="zh-CN" altLang="en-US" b="1">
                            <a:latin typeface="Cambria Math" panose="02040503050406030204" pitchFamily="18" charset="0"/>
                          </a:rPr>
                          <m:t>𝐦</m:t>
                        </m:r>
                      </m:e>
                      <m:sub>
                        <m:r>
                          <a:rPr lang="zh-CN" altLang="en-US">
                            <a:latin typeface="Cambria Math" panose="02040503050406030204" pitchFamily="18" charset="0"/>
                          </a:rPr>
                          <m:t>1</m:t>
                        </m:r>
                      </m:sub>
                      <m:sup>
                        <m:r>
                          <a:rPr lang="zh-CN" altLang="en-US" i="1">
                            <a:latin typeface="Cambria Math" panose="02040503050406030204" pitchFamily="18" charset="0"/>
                          </a:rPr>
                          <m:t>𝑇</m:t>
                        </m:r>
                      </m:sup>
                    </m:sSubSup>
                    <m:r>
                      <a:rPr lang="zh-CN" altLang="en-US">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zh-CN" altLang="en-US" b="1">
                                    <a:latin typeface="Cambria Math" panose="02040503050406030204" pitchFamily="18" charset="0"/>
                                  </a:rPr>
                                  <m:t>𝐌</m:t>
                                </m:r>
                              </m:e>
                              <m:sub>
                                <m:r>
                                  <a:rPr lang="zh-CN" altLang="en-US" i="1">
                                    <a:latin typeface="Cambria Math" panose="02040503050406030204" pitchFamily="18" charset="0"/>
                                  </a:rPr>
                                  <m:t>𝑖𝑛</m:t>
                                </m:r>
                              </m:sub>
                              <m:sup>
                                <m:r>
                                  <a:rPr lang="zh-CN" altLang="en-US">
                                    <a:latin typeface="Cambria Math" panose="02040503050406030204" pitchFamily="18" charset="0"/>
                                  </a:rPr>
                                  <m:t>−1</m:t>
                                </m:r>
                              </m:sup>
                            </m:sSubSup>
                            <m:sSub>
                              <m:sSubPr>
                                <m:ctrlPr>
                                  <a:rPr lang="zh-CN" altLang="en-US" i="1">
                                    <a:latin typeface="Cambria Math" panose="02040503050406030204" pitchFamily="18" charset="0"/>
                                  </a:rPr>
                                </m:ctrlPr>
                              </m:sSubPr>
                              <m:e>
                                <m:r>
                                  <a:rPr lang="zh-CN" altLang="en-US" b="1">
                                    <a:latin typeface="Cambria Math" panose="02040503050406030204" pitchFamily="18" charset="0"/>
                                  </a:rPr>
                                  <m:t>𝐈</m:t>
                                </m:r>
                              </m:e>
                              <m:sub>
                                <m:r>
                                  <a:rPr lang="zh-CN" altLang="en-US">
                                    <a:latin typeface="Cambria Math" panose="02040503050406030204" pitchFamily="18" charset="0"/>
                                  </a:rPr>
                                  <m:t>1</m:t>
                                </m:r>
                              </m:sub>
                            </m:sSub>
                          </m:e>
                        </m:d>
                      </m:e>
                      <m:sup>
                        <m:r>
                          <a:rPr lang="zh-CN" altLang="en-US" i="1">
                            <a:latin typeface="Cambria Math" panose="02040503050406030204" pitchFamily="18" charset="0"/>
                          </a:rPr>
                          <m:t>𝑇</m:t>
                        </m:r>
                      </m:sup>
                    </m:sSup>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b="1">
                            <a:latin typeface="Cambria Math" panose="02040503050406030204" pitchFamily="18" charset="0"/>
                          </a:rPr>
                          <m:t>𝐈</m:t>
                        </m:r>
                      </m:e>
                      <m:sub>
                        <m:r>
                          <a:rPr lang="zh-CN" altLang="en-US">
                            <a:latin typeface="Cambria Math" panose="02040503050406030204" pitchFamily="18" charset="0"/>
                          </a:rPr>
                          <m:t>1</m:t>
                        </m:r>
                      </m:sub>
                      <m:sup>
                        <m:r>
                          <a:rPr lang="zh-CN" altLang="en-US" i="1">
                            <a:latin typeface="Cambria Math" panose="02040503050406030204" pitchFamily="18" charset="0"/>
                          </a:rPr>
                          <m:t>𝑇</m:t>
                        </m:r>
                      </m:sup>
                    </m:sSubSup>
                    <m:sSubSup>
                      <m:sSubSupPr>
                        <m:ctrlPr>
                          <a:rPr lang="zh-CN" altLang="en-US" i="1">
                            <a:latin typeface="Cambria Math" panose="02040503050406030204" pitchFamily="18" charset="0"/>
                          </a:rPr>
                        </m:ctrlPr>
                      </m:sSubSupPr>
                      <m:e>
                        <m:r>
                          <a:rPr lang="zh-CN" altLang="en-US" b="1">
                            <a:latin typeface="Cambria Math" panose="02040503050406030204" pitchFamily="18" charset="0"/>
                          </a:rPr>
                          <m:t>𝐌</m:t>
                        </m:r>
                      </m:e>
                      <m:sub>
                        <m:r>
                          <a:rPr lang="zh-CN" altLang="en-US" i="1">
                            <a:latin typeface="Cambria Math" panose="02040503050406030204" pitchFamily="18" charset="0"/>
                          </a:rPr>
                          <m:t>𝑖𝑛</m:t>
                        </m:r>
                      </m:sub>
                      <m:sup>
                        <m:r>
                          <a:rPr lang="zh-CN" altLang="en-US">
                            <a:latin typeface="Cambria Math" panose="02040503050406030204" pitchFamily="18" charset="0"/>
                          </a:rPr>
                          <m:t>−</m:t>
                        </m:r>
                        <m:r>
                          <a:rPr lang="zh-CN" altLang="en-US" i="1">
                            <a:latin typeface="Cambria Math" panose="02040503050406030204" pitchFamily="18" charset="0"/>
                          </a:rPr>
                          <m:t>𝑇</m:t>
                        </m:r>
                      </m:sup>
                    </m:sSubSup>
                    <m:r>
                      <a:rPr lang="zh-CN" altLang="en-US" b="0" i="1" smtClean="0">
                        <a:latin typeface="Cambria Math" panose="02040503050406030204" pitchFamily="18" charset="0"/>
                      </a:rPr>
                      <m:t>，</m:t>
                    </m:r>
                    <m:r>
                      <a:rPr lang="en-US" altLang="zh-CN" b="1" i="0" smtClean="0">
                        <a:latin typeface="Cambria Math" panose="02040503050406030204" pitchFamily="18" charset="0"/>
                      </a:rPr>
                      <m:t>𝐦</m:t>
                    </m:r>
                  </m:oMath>
                </a14:m>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zh-CN" altLang="en-US" i="1">
                            <a:latin typeface="Cambria Math" panose="02040503050406030204" pitchFamily="18" charset="0"/>
                          </a:rPr>
                        </m:ctrlPr>
                      </m:sSubSupPr>
                      <m:e>
                        <m:r>
                          <a:rPr lang="zh-CN" altLang="en-US" b="1">
                            <a:latin typeface="Cambria Math" panose="02040503050406030204" pitchFamily="18" charset="0"/>
                          </a:rPr>
                          <m:t>𝐌</m:t>
                        </m:r>
                      </m:e>
                      <m:sub>
                        <m:r>
                          <a:rPr lang="zh-CN" altLang="en-US" i="1">
                            <a:latin typeface="Cambria Math" panose="02040503050406030204" pitchFamily="18" charset="0"/>
                          </a:rPr>
                          <m:t>𝑖𝑛</m:t>
                        </m:r>
                      </m:sub>
                      <m:sup>
                        <m:r>
                          <a:rPr lang="zh-CN" altLang="en-US">
                            <a:latin typeface="Cambria Math" panose="02040503050406030204" pitchFamily="18" charset="0"/>
                          </a:rPr>
                          <m:t>−1</m:t>
                        </m:r>
                      </m:sup>
                    </m:sSubSup>
                    <m:sSub>
                      <m:sSubPr>
                        <m:ctrlPr>
                          <a:rPr lang="zh-CN" altLang="en-US" i="1">
                            <a:latin typeface="Cambria Math" panose="02040503050406030204" pitchFamily="18" charset="0"/>
                          </a:rPr>
                        </m:ctrlPr>
                      </m:sSubPr>
                      <m:e>
                        <m:r>
                          <a:rPr lang="zh-CN" altLang="en-US" b="1">
                            <a:latin typeface="Cambria Math" panose="02040503050406030204" pitchFamily="18" charset="0"/>
                          </a:rPr>
                          <m:t>𝐈</m:t>
                        </m:r>
                      </m:e>
                      <m:sub>
                        <m:r>
                          <a:rPr lang="en-US" altLang="zh-CN" b="0" i="1" smtClean="0">
                            <a:latin typeface="Cambria Math" panose="02040503050406030204" pitchFamily="18" charset="0"/>
                          </a:rPr>
                          <m:t>2</m:t>
                        </m:r>
                      </m:sub>
                    </m:sSub>
                  </m:oMath>
                </a14:m>
                <a:endParaRPr lang="en-US" altLang="zh-CN"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lang="zh-CN" altLang="en-US" i="1" smtClean="0">
                            <a:latin typeface="Cambria Math" panose="02040503050406030204" pitchFamily="18" charset="0"/>
                          </a:rPr>
                        </m:ctrlPr>
                      </m:sSubSupPr>
                      <m:e>
                        <m:r>
                          <a:rPr lang="en-US" altLang="zh-CN" b="1" i="0" smtClean="0">
                            <a:latin typeface="Cambria Math" panose="02040503050406030204" pitchFamily="18" charset="0"/>
                          </a:rPr>
                          <m:t>𝐅</m:t>
                        </m:r>
                        <m:r>
                          <a:rPr lang="en-US" altLang="zh-CN" b="1" i="1" smtClean="0">
                            <a:latin typeface="Cambria Math" panose="02040503050406030204" pitchFamily="18" charset="0"/>
                          </a:rPr>
                          <m:t>=</m:t>
                        </m:r>
                        <m:r>
                          <a:rPr lang="zh-CN" altLang="en-US" b="1">
                            <a:latin typeface="Cambria Math" panose="02040503050406030204" pitchFamily="18" charset="0"/>
                          </a:rPr>
                          <m:t>𝐌</m:t>
                        </m:r>
                      </m:e>
                      <m:sub>
                        <m:r>
                          <a:rPr lang="zh-CN" altLang="en-US" i="1">
                            <a:latin typeface="Cambria Math" panose="02040503050406030204" pitchFamily="18" charset="0"/>
                          </a:rPr>
                          <m:t>𝑖𝑛</m:t>
                        </m:r>
                      </m:sub>
                      <m:sup>
                        <m:r>
                          <a:rPr lang="zh-CN" altLang="en-US">
                            <a:latin typeface="Cambria Math" panose="02040503050406030204" pitchFamily="18" charset="0"/>
                          </a:rPr>
                          <m:t>−</m:t>
                        </m:r>
                        <m:r>
                          <a:rPr lang="zh-CN" altLang="en-US" i="1">
                            <a:latin typeface="Cambria Math" panose="02040503050406030204" pitchFamily="18" charset="0"/>
                          </a:rPr>
                          <m:t>𝑇</m:t>
                        </m:r>
                      </m:sup>
                    </m:sSubSup>
                    <m:r>
                      <a:rPr lang="zh-CN" altLang="en-US" i="1">
                        <a:latin typeface="Cambria Math" panose="02040503050406030204" pitchFamily="18" charset="0"/>
                      </a:rPr>
                      <m:t> </m:t>
                    </m:r>
                  </m:oMath>
                </a14:m>
                <a:r>
                  <a:rPr lang="en-US" altLang="zh-CN" b="1" dirty="0">
                    <a:latin typeface="Times New Roman" panose="02020603050405020304" pitchFamily="18" charset="0"/>
                    <a:cs typeface="Times New Roman" panose="02020603050405020304" pitchFamily="18" charset="0"/>
                  </a:rPr>
                  <a:t>E</a:t>
                </a:r>
                <a14:m>
                  <m:oMath xmlns:m="http://schemas.openxmlformats.org/officeDocument/2006/math">
                    <m:sSubSup>
                      <m:sSubSupPr>
                        <m:ctrlPr>
                          <a:rPr lang="zh-CN" altLang="en-US" i="1">
                            <a:latin typeface="Cambria Math" panose="02040503050406030204" pitchFamily="18" charset="0"/>
                          </a:rPr>
                        </m:ctrlPr>
                      </m:sSubSupPr>
                      <m:e>
                        <m:r>
                          <a:rPr lang="zh-CN" altLang="en-US" b="1">
                            <a:latin typeface="Cambria Math" panose="02040503050406030204" pitchFamily="18" charset="0"/>
                          </a:rPr>
                          <m:t>𝐌</m:t>
                        </m:r>
                      </m:e>
                      <m:sub>
                        <m:r>
                          <a:rPr lang="zh-CN" altLang="en-US" i="1">
                            <a:latin typeface="Cambria Math" panose="02040503050406030204" pitchFamily="18" charset="0"/>
                          </a:rPr>
                          <m:t>𝑖𝑛</m:t>
                        </m:r>
                      </m:sub>
                      <m:sup>
                        <m:r>
                          <a:rPr lang="zh-CN" altLang="en-US">
                            <a:latin typeface="Cambria Math" panose="02040503050406030204" pitchFamily="18" charset="0"/>
                          </a:rPr>
                          <m:t>−1</m:t>
                        </m:r>
                      </m:sup>
                    </m:sSubSup>
                  </m:oMath>
                </a14:m>
                <a:r>
                  <a:rPr lang="zh-CN" altLang="en-US" dirty="0"/>
                  <a:t>称为对极约束的基础矩阵，由于图像坐标是直接测量量，基础矩阵直接反应了空间点测量值所满足的约束关系</a:t>
                </a:r>
                <a:endParaRPr lang="zh-CN" altLang="en-US"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mc:Choice>
        <mc:Fallback xmlns="">
          <p:sp>
            <p:nvSpPr>
              <p:cNvPr id="4301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取出中间与具体图像点无关的部分</a:t>
                </a:r>
                <a:r>
                  <a:rPr lang="en-US" altLang="zh-CN" b="1" i="0">
                    <a:latin typeface="Cambria Math" panose="02040503050406030204" pitchFamily="18" charset="0"/>
                  </a:rPr>
                  <a:t>〖</a:t>
                </a:r>
                <a:r>
                  <a:rPr lang="zh-CN" altLang="en-US" b="1" i="0">
                    <a:latin typeface="Cambria Math" panose="02040503050406030204" pitchFamily="18" charset="0"/>
                  </a:rPr>
                  <a:t>〖</a:t>
                </a:r>
                <a:r>
                  <a:rPr lang="en-US" altLang="zh-CN" b="1" i="0">
                    <a:latin typeface="Cambria Math" panose="02040503050406030204" pitchFamily="18" charset="0"/>
                  </a:rPr>
                  <a:t>𝐄=</a:t>
                </a:r>
                <a:r>
                  <a:rPr lang="zh-CN" altLang="en-US" b="1" i="0">
                    <a:latin typeface="Cambria Math" panose="02040503050406030204" pitchFamily="18" charset="0"/>
                  </a:rPr>
                  <a:t>𝐭〗^</a:t>
                </a:r>
                <a:r>
                  <a:rPr lang="zh-CN" altLang="en-US" i="0">
                    <a:latin typeface="Cambria Math" panose="02040503050406030204" pitchFamily="18" charset="0"/>
                  </a:rPr>
                  <a:t>∧</a:t>
                </a:r>
                <a:r>
                  <a:rPr lang="en-US" altLang="zh-CN" b="1" i="0">
                    <a:latin typeface="Cambria Math" panose="02040503050406030204" pitchFamily="18" charset="0"/>
                  </a:rPr>
                  <a:t>〗^</a:t>
                </a:r>
                <a:r>
                  <a:rPr lang="zh-CN" altLang="en-US" i="0">
                    <a:latin typeface="Cambria Math" panose="02040503050406030204" pitchFamily="18" charset="0"/>
                  </a:rPr>
                  <a:t>𝐶1</a:t>
                </a:r>
                <a:r>
                  <a:rPr lang="en-US" altLang="zh-CN" b="1" i="0">
                    <a:latin typeface="Cambria Math" panose="02040503050406030204" pitchFamily="18" charset="0"/>
                  </a:rPr>
                  <a:t> 𝐑_</a:t>
                </a:r>
                <a:r>
                  <a:rPr lang="zh-CN" altLang="en-US" i="0">
                    <a:latin typeface="Cambria Math" panose="02040503050406030204" pitchFamily="18" charset="0"/>
                  </a:rPr>
                  <a:t>𝐶2</a:t>
                </a:r>
                <a:r>
                  <a:rPr lang="zh-CN" altLang="en-US" dirty="0"/>
                  <a:t>称为对极约束的本质矩阵，可以简单的记为相机平移和旋转相乘获得的矩阵。</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latin typeface="Times New Roman" panose="02020603050405020304" pitchFamily="18" charset="0"/>
                    <a:ea typeface="+mn-ea"/>
                  </a:rPr>
                  <a:t>m</a:t>
                </a:r>
                <a:r>
                  <a:rPr lang="en-US" altLang="zh-CN" baseline="-25000" dirty="0">
                    <a:latin typeface="Times New Roman" panose="02020603050405020304" pitchFamily="18" charset="0"/>
                    <a:ea typeface="+mn-ea"/>
                  </a:rPr>
                  <a:t>1</a:t>
                </a:r>
                <a:r>
                  <a:rPr lang="zh-CN" altLang="zh-CN" dirty="0">
                    <a:latin typeface="Times New Roman" panose="02020603050405020304" pitchFamily="18" charset="0"/>
                    <a:ea typeface="+mn-ea"/>
                    <a:cs typeface="Times New Roman" panose="02020603050405020304" pitchFamily="18" charset="0"/>
                  </a:rPr>
                  <a:t>和</a:t>
                </a:r>
                <a:r>
                  <a:rPr lang="en-US" altLang="zh-CN" i="1" dirty="0">
                    <a:latin typeface="Times New Roman" panose="02020603050405020304" pitchFamily="18" charset="0"/>
                    <a:ea typeface="+mn-ea"/>
                  </a:rPr>
                  <a:t>m</a:t>
                </a:r>
                <a:r>
                  <a:rPr lang="en-US" altLang="zh-CN" baseline="-25000" dirty="0">
                    <a:latin typeface="Times New Roman" panose="02020603050405020304" pitchFamily="18" charset="0"/>
                    <a:ea typeface="+mn-ea"/>
                  </a:rPr>
                  <a:t>2</a:t>
                </a:r>
                <a:r>
                  <a:rPr lang="zh-CN" altLang="zh-CN" dirty="0">
                    <a:latin typeface="Times New Roman" panose="02020603050405020304" pitchFamily="18" charset="0"/>
                    <a:ea typeface="+mn-ea"/>
                    <a:cs typeface="Times New Roman" panose="02020603050405020304" pitchFamily="18" charset="0"/>
                  </a:rPr>
                  <a:t>是相机归一化成像平面上的点</a:t>
                </a:r>
                <a:r>
                  <a:rPr lang="zh-CN" altLang="en-US" dirty="0">
                    <a:latin typeface="Times New Roman" panose="02020603050405020304" pitchFamily="18" charset="0"/>
                    <a:ea typeface="+mn-ea"/>
                    <a:cs typeface="Times New Roman" panose="02020603050405020304" pitchFamily="18" charset="0"/>
                  </a:rPr>
                  <a:t>，在已知图像坐标的前提下可以利用相机内参矩阵求得</a:t>
                </a:r>
                <a:r>
                  <a:rPr lang="zh-CN" altLang="en-US" b="1" i="0">
                    <a:latin typeface="Cambria Math" panose="02040503050406030204" pitchFamily="18" charset="0"/>
                  </a:rPr>
                  <a:t>𝐦_</a:t>
                </a:r>
                <a:r>
                  <a:rPr lang="zh-CN" altLang="en-US" i="0">
                    <a:latin typeface="Cambria Math" panose="02040503050406030204" pitchFamily="18" charset="0"/>
                  </a:rPr>
                  <a:t>1^𝑇=(</a:t>
                </a:r>
                <a:r>
                  <a:rPr lang="zh-CN" altLang="en-US" b="1" i="0">
                    <a:latin typeface="Cambria Math" panose="02040503050406030204" pitchFamily="18" charset="0"/>
                  </a:rPr>
                  <a:t>𝐌_</a:t>
                </a:r>
                <a:r>
                  <a:rPr lang="zh-CN" altLang="en-US" i="0">
                    <a:latin typeface="Cambria Math" panose="02040503050406030204" pitchFamily="18" charset="0"/>
                  </a:rPr>
                  <a:t>𝑖𝑛^(−1) </a:t>
                </a:r>
                <a:r>
                  <a:rPr lang="zh-CN" altLang="en-US" b="1" i="0">
                    <a:latin typeface="Cambria Math" panose="02040503050406030204" pitchFamily="18" charset="0"/>
                  </a:rPr>
                  <a:t>𝐈_</a:t>
                </a:r>
                <a:r>
                  <a:rPr lang="zh-CN" altLang="en-US" i="0">
                    <a:latin typeface="Cambria Math" panose="02040503050406030204" pitchFamily="18" charset="0"/>
                  </a:rPr>
                  <a:t>1 )^𝑇=</a:t>
                </a:r>
                <a:r>
                  <a:rPr lang="zh-CN" altLang="en-US" b="1" i="0">
                    <a:latin typeface="Cambria Math" panose="02040503050406030204" pitchFamily="18" charset="0"/>
                  </a:rPr>
                  <a:t>𝐈_</a:t>
                </a:r>
                <a:r>
                  <a:rPr lang="zh-CN" altLang="en-US" i="0">
                    <a:latin typeface="Cambria Math" panose="02040503050406030204" pitchFamily="18" charset="0"/>
                  </a:rPr>
                  <a:t>1^𝑇 </a:t>
                </a:r>
                <a:r>
                  <a:rPr lang="zh-CN" altLang="en-US" b="1" i="0">
                    <a:latin typeface="Cambria Math" panose="02040503050406030204" pitchFamily="18" charset="0"/>
                  </a:rPr>
                  <a:t>𝐌_</a:t>
                </a:r>
                <a:r>
                  <a:rPr lang="zh-CN" altLang="en-US" i="0">
                    <a:latin typeface="Cambria Math" panose="02040503050406030204" pitchFamily="18" charset="0"/>
                  </a:rPr>
                  <a:t>𝑖𝑛^(−𝑇)</a:t>
                </a:r>
                <a:r>
                  <a:rPr lang="zh-CN" altLang="en-US" b="0" i="0">
                    <a:latin typeface="Cambria Math" panose="02040503050406030204" pitchFamily="18" charset="0"/>
                  </a:rPr>
                  <a:t>，</a:t>
                </a:r>
                <a:r>
                  <a:rPr lang="en-US" altLang="zh-CN" b="1" i="0">
                    <a:latin typeface="Cambria Math" panose="02040503050406030204" pitchFamily="18" charset="0"/>
                  </a:rPr>
                  <a:t>𝐦</a:t>
                </a:r>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zh-CN" altLang="en-US" b="1" i="0">
                    <a:latin typeface="Cambria Math" panose="02040503050406030204" pitchFamily="18" charset="0"/>
                  </a:rPr>
                  <a:t>𝐌_</a:t>
                </a:r>
                <a:r>
                  <a:rPr lang="zh-CN" altLang="en-US" i="0">
                    <a:latin typeface="Cambria Math" panose="02040503050406030204" pitchFamily="18" charset="0"/>
                  </a:rPr>
                  <a:t>𝑖𝑛^(−1) </a:t>
                </a:r>
                <a:r>
                  <a:rPr lang="zh-CN" altLang="en-US" b="1" i="0">
                    <a:latin typeface="Cambria Math" panose="02040503050406030204" pitchFamily="18" charset="0"/>
                  </a:rPr>
                  <a:t>𝐈_</a:t>
                </a:r>
                <a:r>
                  <a:rPr lang="en-US" altLang="zh-CN" b="0" i="0">
                    <a:latin typeface="Cambria Math" panose="02040503050406030204" pitchFamily="18" charset="0"/>
                  </a:rPr>
                  <a:t>2</a:t>
                </a:r>
                <a:endParaRPr lang="en-US" altLang="zh-CN"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i="0">
                    <a:latin typeface="Cambria Math" panose="02040503050406030204" pitchFamily="18" charset="0"/>
                  </a:rPr>
                  <a:t>〖</a:t>
                </a:r>
                <a:r>
                  <a:rPr lang="en-US" altLang="zh-CN" b="1" i="0">
                    <a:latin typeface="Cambria Math" panose="02040503050406030204" pitchFamily="18" charset="0"/>
                  </a:rPr>
                  <a:t>𝐅=</a:t>
                </a:r>
                <a:r>
                  <a:rPr lang="zh-CN" altLang="en-US" b="1" i="0">
                    <a:latin typeface="Cambria Math" panose="02040503050406030204" pitchFamily="18" charset="0"/>
                  </a:rPr>
                  <a:t>𝐌〗_</a:t>
                </a:r>
                <a:r>
                  <a:rPr lang="zh-CN" altLang="en-US" i="0">
                    <a:latin typeface="Cambria Math" panose="02040503050406030204" pitchFamily="18" charset="0"/>
                  </a:rPr>
                  <a:t>𝑖𝑛^(−𝑇)  </a:t>
                </a:r>
                <a:r>
                  <a:rPr lang="en-US" altLang="zh-CN" b="1" dirty="0">
                    <a:latin typeface="Times New Roman" panose="02020603050405020304" pitchFamily="18" charset="0"/>
                    <a:cs typeface="Times New Roman" panose="02020603050405020304" pitchFamily="18" charset="0"/>
                  </a:rPr>
                  <a:t>E</a:t>
                </a:r>
                <a:r>
                  <a:rPr lang="zh-CN" altLang="en-US" b="1" i="0">
                    <a:latin typeface="Cambria Math" panose="02040503050406030204" pitchFamily="18" charset="0"/>
                  </a:rPr>
                  <a:t>𝐌_</a:t>
                </a:r>
                <a:r>
                  <a:rPr lang="zh-CN" altLang="en-US" i="0">
                    <a:latin typeface="Cambria Math" panose="02040503050406030204" pitchFamily="18" charset="0"/>
                  </a:rPr>
                  <a:t>𝑖𝑛^(−1)</a:t>
                </a:r>
                <a:r>
                  <a:rPr lang="zh-CN" altLang="en-US" dirty="0"/>
                  <a:t>称为对极约束的基础矩阵，由于图像坐标是直接测量量，基础矩阵直接反应了空间点测量值所满足的约束关系</a:t>
                </a:r>
                <a:endParaRPr lang="zh-CN" altLang="en-US"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mc:Fallback>
      </mc:AlternateContent>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33</a:t>
            </a:fld>
            <a:endParaRPr lang="en-US" altLang="zh-CN" sz="1300"/>
          </a:p>
        </p:txBody>
      </p:sp>
    </p:spTree>
    <p:extLst>
      <p:ext uri="{BB962C8B-B14F-4D97-AF65-F5344CB8AC3E}">
        <p14:creationId xmlns:p14="http://schemas.microsoft.com/office/powerpoint/2010/main" val="9207276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mc:AlternateContent xmlns:mc="http://schemas.openxmlformats.org/markup-compatibility/2006" xmlns:a14="http://schemas.microsoft.com/office/drawing/2010/main">
        <mc:Choice Requires="a14">
          <p:sp>
            <p:nvSpPr>
              <p:cNvPr id="4301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本质矩阵</a:t>
                </a:r>
                <a:r>
                  <a:rPr lang="en-US" altLang="zh-CN" b="1" dirty="0">
                    <a:latin typeface="Times New Roman" panose="02020603050405020304" pitchFamily="18" charset="0"/>
                    <a:ea typeface="+mn-ea"/>
                  </a:rPr>
                  <a:t>E</a:t>
                </a:r>
                <a:r>
                  <a:rPr lang="zh-CN" altLang="zh-CN" dirty="0">
                    <a:latin typeface="Times New Roman" panose="02020603050405020304" pitchFamily="18" charset="0"/>
                    <a:ea typeface="+mn-ea"/>
                    <a:cs typeface="Times New Roman" panose="02020603050405020304" pitchFamily="18" charset="0"/>
                  </a:rPr>
                  <a:t>是一个</a:t>
                </a:r>
                <a:r>
                  <a:rPr lang="en-US" altLang="zh-CN" dirty="0">
                    <a:latin typeface="Times New Roman" panose="02020603050405020304" pitchFamily="18" charset="0"/>
                    <a:ea typeface="+mn-ea"/>
                  </a:rPr>
                  <a:t>3</a:t>
                </a:r>
                <a:r>
                  <a:rPr lang="zh-CN" altLang="zh-CN"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rPr>
                  <a:t>3</a:t>
                </a:r>
                <a:r>
                  <a:rPr lang="zh-CN" altLang="zh-CN" dirty="0">
                    <a:latin typeface="Times New Roman" panose="02020603050405020304" pitchFamily="18" charset="0"/>
                    <a:ea typeface="+mn-ea"/>
                    <a:cs typeface="Times New Roman" panose="02020603050405020304" pitchFamily="18" charset="0"/>
                  </a:rPr>
                  <a:t>的矩阵，且因为旋转矩阵具有单位正交性，可以证明本质矩阵</a:t>
                </a:r>
                <a:r>
                  <a:rPr lang="en-US" altLang="zh-CN" b="1" dirty="0">
                    <a:latin typeface="Times New Roman" panose="02020603050405020304" pitchFamily="18" charset="0"/>
                    <a:ea typeface="+mn-ea"/>
                  </a:rPr>
                  <a:t>E</a:t>
                </a:r>
                <a:r>
                  <a:rPr lang="zh-CN" altLang="zh-CN" dirty="0">
                    <a:latin typeface="Times New Roman" panose="02020603050405020304" pitchFamily="18" charset="0"/>
                    <a:ea typeface="+mn-ea"/>
                    <a:cs typeface="Times New Roman" panose="02020603050405020304" pitchFamily="18" charset="0"/>
                  </a:rPr>
                  <a:t>具有一个重要的性质：</a:t>
                </a:r>
                <a:r>
                  <a:rPr lang="zh-TW" altLang="zh-CN" dirty="0">
                    <a:ea typeface="宋体" panose="02010600030101010101" pitchFamily="2" charset="-122"/>
                    <a:cs typeface="Times New Roman" panose="02020603050405020304" pitchFamily="18" charset="0"/>
                  </a:rPr>
                  <a:t>奇异值中有两个相等且第三个是</a:t>
                </a:r>
                <a:r>
                  <a:rPr lang="en-US" altLang="zh-CN" dirty="0">
                    <a:latin typeface="宋体" panose="02010600030101010101" pitchFamily="2" charset="-122"/>
                    <a:cs typeface="Times New Roman" panose="02020603050405020304" pitchFamily="18" charset="0"/>
                  </a:rPr>
                  <a:t>0</a:t>
                </a:r>
                <a:r>
                  <a:rPr lang="zh-TW" altLang="zh-CN" dirty="0">
                    <a:ea typeface="宋体" panose="02010600030101010101" pitchFamily="2" charset="-122"/>
                    <a:cs typeface="Times New Roman" panose="02020603050405020304" pitchFamily="18" charset="0"/>
                  </a:rPr>
                  <a:t>，即为</a:t>
                </a:r>
                <a:r>
                  <a:rPr lang="en-US" altLang="zh-CN" dirty="0" err="1">
                    <a:latin typeface="Times New Roman" panose="02020603050405020304" pitchFamily="18" charset="0"/>
                    <a:ea typeface="+mn-ea"/>
                  </a:rPr>
                  <a:t>diag</a:t>
                </a:r>
                <a:r>
                  <a:rPr lang="en-US" altLang="zh-CN" dirty="0">
                    <a:latin typeface="Times New Roman" panose="02020603050405020304" pitchFamily="18" charset="0"/>
                    <a:ea typeface="+mn-ea"/>
                  </a:rPr>
                  <a:t>(σ, σ, 0)</a:t>
                </a:r>
                <a:r>
                  <a:rPr lang="zh-TW" altLang="zh-CN" dirty="0">
                    <a:ea typeface="宋体" panose="02010600030101010101" pitchFamily="2" charset="-122"/>
                    <a:cs typeface="Times New Roman" panose="02020603050405020304" pitchFamily="18" charset="0"/>
                  </a:rPr>
                  <a:t>的形式</a:t>
                </a:r>
                <a:r>
                  <a:rPr lang="zh-CN" altLang="zh-CN" dirty="0">
                    <a:ea typeface="+mn-ea"/>
                    <a:cs typeface="Times New Roman" panose="02020603050405020304" pitchFamily="18" charset="0"/>
                  </a:rPr>
                  <a:t>，该性质被称为本质矩阵的内在约束</a:t>
                </a:r>
                <a:endParaRPr lang="en-US" altLang="zh-CN" dirty="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lang="zh-CN" altLang="en-US" b="1" i="1" smtClean="0">
                            <a:latin typeface="Cambria Math" panose="02040503050406030204" pitchFamily="18" charset="0"/>
                          </a:rPr>
                        </m:ctrlPr>
                      </m:sSubSupPr>
                      <m:e>
                        <m:r>
                          <a:rPr lang="zh-CN" altLang="en-US" b="1">
                            <a:latin typeface="Cambria Math" panose="02040503050406030204" pitchFamily="18" charset="0"/>
                          </a:rPr>
                          <m:t>𝐦</m:t>
                        </m:r>
                      </m:e>
                      <m:sub>
                        <m:r>
                          <a:rPr lang="zh-CN" altLang="en-US">
                            <a:latin typeface="Cambria Math" panose="02040503050406030204" pitchFamily="18" charset="0"/>
                          </a:rPr>
                          <m:t>1</m:t>
                        </m:r>
                      </m:sub>
                      <m:sup>
                        <m:r>
                          <a:rPr lang="zh-CN" altLang="en-US" i="1">
                            <a:latin typeface="Cambria Math" panose="02040503050406030204" pitchFamily="18" charset="0"/>
                          </a:rPr>
                          <m:t>𝑇</m:t>
                        </m:r>
                      </m:sup>
                    </m:sSubSup>
                    <m:r>
                      <a:rPr lang="zh-CN" altLang="en-US" b="1">
                        <a:latin typeface="Cambria Math" panose="02040503050406030204" pitchFamily="18" charset="0"/>
                      </a:rPr>
                      <m:t>𝐄</m:t>
                    </m:r>
                    <m:sSub>
                      <m:sSubPr>
                        <m:ctrlPr>
                          <a:rPr lang="zh-CN" altLang="en-US" b="1" i="1">
                            <a:latin typeface="Cambria Math" panose="02040503050406030204" pitchFamily="18" charset="0"/>
                          </a:rPr>
                        </m:ctrlPr>
                      </m:sSubPr>
                      <m:e>
                        <m:r>
                          <a:rPr lang="zh-CN" altLang="en-US" b="1">
                            <a:latin typeface="Cambria Math" panose="02040503050406030204" pitchFamily="18" charset="0"/>
                          </a:rPr>
                          <m:t>𝐦</m:t>
                        </m:r>
                      </m:e>
                      <m:sub>
                        <m:r>
                          <a:rPr lang="zh-CN" altLang="en-US">
                            <a:latin typeface="Cambria Math" panose="02040503050406030204" pitchFamily="18" charset="0"/>
                          </a:rPr>
                          <m:t>2</m:t>
                        </m:r>
                      </m:sub>
                    </m:sSub>
                    <m:r>
                      <a:rPr lang="zh-CN" altLang="en-US">
                        <a:latin typeface="Cambria Math" panose="02040503050406030204" pitchFamily="18" charset="0"/>
                      </a:rPr>
                      <m:t>=0</m:t>
                    </m:r>
                  </m:oMath>
                </a14:m>
                <a:r>
                  <a:rPr lang="zh-CN" altLang="zh-CN" dirty="0"/>
                  <a:t>是一个齐次方程，即方程组中没有常数项，所以对本质矩阵</a:t>
                </a:r>
                <a:r>
                  <a:rPr lang="en-US" altLang="zh-CN" b="1" dirty="0"/>
                  <a:t>E</a:t>
                </a:r>
                <a:r>
                  <a:rPr lang="zh-CN" altLang="zh-CN" dirty="0"/>
                  <a:t>乘以任意常数，对极约束仍然成立</a:t>
                </a:r>
                <a:r>
                  <a:rPr lang="en-US" altLang="zh-CN" dirty="0"/>
                  <a:t>:</a:t>
                </a:r>
                <a:r>
                  <a:rPr lang="zh-CN" altLang="en-US" b="1" dirty="0"/>
                  <a:t> </a:t>
                </a:r>
                <a14:m>
                  <m:oMath xmlns:m="http://schemas.openxmlformats.org/officeDocument/2006/math">
                    <m:sSubSup>
                      <m:sSubSupPr>
                        <m:ctrlPr>
                          <a:rPr lang="zh-CN" altLang="en-US" b="1" i="1">
                            <a:latin typeface="Cambria Math" panose="02040503050406030204" pitchFamily="18" charset="0"/>
                          </a:rPr>
                        </m:ctrlPr>
                      </m:sSubSupPr>
                      <m:e>
                        <m:r>
                          <a:rPr lang="zh-CN" altLang="en-US" b="1">
                            <a:latin typeface="Cambria Math" panose="02040503050406030204" pitchFamily="18" charset="0"/>
                          </a:rPr>
                          <m:t>𝐦</m:t>
                        </m:r>
                      </m:e>
                      <m:sub>
                        <m:r>
                          <a:rPr lang="zh-CN" altLang="en-US">
                            <a:latin typeface="Cambria Math" panose="02040503050406030204" pitchFamily="18" charset="0"/>
                          </a:rPr>
                          <m:t>1</m:t>
                        </m:r>
                      </m:sub>
                      <m:sup>
                        <m:r>
                          <a:rPr lang="zh-CN" altLang="en-US" i="1">
                            <a:latin typeface="Cambria Math" panose="02040503050406030204" pitchFamily="18" charset="0"/>
                          </a:rPr>
                          <m:t>𝑇</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zh-CN" altLang="en-US" b="1">
                        <a:latin typeface="Cambria Math" panose="02040503050406030204" pitchFamily="18" charset="0"/>
                      </a:rPr>
                      <m:t>𝐄</m:t>
                    </m:r>
                    <m:r>
                      <a:rPr lang="en-US" altLang="zh-CN" b="1" i="0" smtClean="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a:latin typeface="Cambria Math" panose="02040503050406030204" pitchFamily="18" charset="0"/>
                          </a:rPr>
                          <m:t>𝐦</m:t>
                        </m:r>
                      </m:e>
                      <m:sub>
                        <m:r>
                          <a:rPr lang="zh-CN" altLang="en-US">
                            <a:latin typeface="Cambria Math" panose="02040503050406030204" pitchFamily="18" charset="0"/>
                          </a:rPr>
                          <m:t>2</m:t>
                        </m:r>
                      </m:sub>
                    </m:sSub>
                    <m:r>
                      <a:rPr lang="zh-CN" altLang="en-US">
                        <a:latin typeface="Cambria Math" panose="02040503050406030204" pitchFamily="18" charset="0"/>
                      </a:rPr>
                      <m:t>=0</m:t>
                    </m:r>
                  </m:oMath>
                </a14:m>
                <a:r>
                  <a:rPr lang="en-US" altLang="zh-CN" dirty="0"/>
                  <a:t>.</a:t>
                </a:r>
                <a:r>
                  <a:rPr lang="zh-CN" altLang="zh-CN" dirty="0"/>
                  <a:t>该性质我们称之为尺度无关性，这从数学上解释了单目视觉里程计缺少尺度因子的原因。</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Sup>
                      <m:sSubSupPr>
                        <m:ctrlPr>
                          <a:rPr lang="zh-CN" altLang="en-US" b="1" i="1" smtClean="0">
                            <a:latin typeface="Cambria Math" panose="02040503050406030204" pitchFamily="18" charset="0"/>
                          </a:rPr>
                        </m:ctrlPr>
                      </m:sSubSupPr>
                      <m:e>
                        <m:r>
                          <a:rPr lang="zh-CN" altLang="en-US" b="1">
                            <a:latin typeface="Cambria Math" panose="02040503050406030204" pitchFamily="18" charset="0"/>
                          </a:rPr>
                          <m:t>𝐦</m:t>
                        </m:r>
                      </m:e>
                      <m:sub>
                        <m:r>
                          <a:rPr lang="zh-CN" altLang="en-US">
                            <a:latin typeface="Cambria Math" panose="02040503050406030204" pitchFamily="18" charset="0"/>
                          </a:rPr>
                          <m:t>1</m:t>
                        </m:r>
                      </m:sub>
                      <m:sup>
                        <m:r>
                          <a:rPr lang="zh-CN" altLang="en-US" i="1">
                            <a:latin typeface="Cambria Math" panose="02040503050406030204" pitchFamily="18" charset="0"/>
                          </a:rPr>
                          <m:t>𝑇</m:t>
                        </m:r>
                      </m:sup>
                    </m:sSubSup>
                    <m:r>
                      <a:rPr lang="zh-CN" altLang="en-US" b="1">
                        <a:latin typeface="Cambria Math" panose="02040503050406030204" pitchFamily="18" charset="0"/>
                      </a:rPr>
                      <m:t>𝐄</m:t>
                    </m:r>
                    <m:sSub>
                      <m:sSubPr>
                        <m:ctrlPr>
                          <a:rPr lang="zh-CN" altLang="en-US" b="1" i="1">
                            <a:latin typeface="Cambria Math" panose="02040503050406030204" pitchFamily="18" charset="0"/>
                          </a:rPr>
                        </m:ctrlPr>
                      </m:sSubPr>
                      <m:e>
                        <m:r>
                          <a:rPr lang="zh-CN" altLang="en-US" b="1">
                            <a:latin typeface="Cambria Math" panose="02040503050406030204" pitchFamily="18" charset="0"/>
                          </a:rPr>
                          <m:t>𝐦</m:t>
                        </m:r>
                      </m:e>
                      <m:sub>
                        <m:r>
                          <a:rPr lang="zh-CN" altLang="en-US">
                            <a:latin typeface="Cambria Math" panose="02040503050406030204" pitchFamily="18" charset="0"/>
                          </a:rPr>
                          <m:t>2</m:t>
                        </m:r>
                      </m:sub>
                    </m:sSub>
                    <m:r>
                      <a:rPr lang="zh-CN" altLang="en-US">
                        <a:latin typeface="Cambria Math" panose="02040503050406030204" pitchFamily="18" charset="0"/>
                      </a:rPr>
                      <m:t>=0</m:t>
                    </m:r>
                  </m:oMath>
                </a14:m>
                <a:r>
                  <a:rPr lang="zh-CN" altLang="zh-CN" dirty="0"/>
                  <a:t>是一个齐次方程，即方程组中没有常数项，所以对本质矩阵</a:t>
                </a:r>
                <a:r>
                  <a:rPr lang="en-US" altLang="zh-CN" b="1" dirty="0"/>
                  <a:t>E</a:t>
                </a:r>
                <a:r>
                  <a:rPr lang="zh-CN" altLang="zh-CN" dirty="0"/>
                  <a:t>乘以任意常数，对极约束仍然成立</a:t>
                </a:r>
                <a:r>
                  <a:rPr lang="en-US" altLang="zh-CN" dirty="0"/>
                  <a:t>:</a:t>
                </a:r>
                <a:r>
                  <a:rPr lang="zh-CN" altLang="en-US" b="1" dirty="0"/>
                  <a:t> </a:t>
                </a:r>
                <a14:m>
                  <m:oMath xmlns:m="http://schemas.openxmlformats.org/officeDocument/2006/math">
                    <m:sSubSup>
                      <m:sSubSupPr>
                        <m:ctrlPr>
                          <a:rPr lang="zh-CN" altLang="en-US" b="1" i="1">
                            <a:latin typeface="Cambria Math" panose="02040503050406030204" pitchFamily="18" charset="0"/>
                          </a:rPr>
                        </m:ctrlPr>
                      </m:sSubSupPr>
                      <m:e>
                        <m:r>
                          <a:rPr lang="zh-CN" altLang="en-US" b="1">
                            <a:latin typeface="Cambria Math" panose="02040503050406030204" pitchFamily="18" charset="0"/>
                          </a:rPr>
                          <m:t>𝐦</m:t>
                        </m:r>
                      </m:e>
                      <m:sub>
                        <m:r>
                          <a:rPr lang="zh-CN" altLang="en-US">
                            <a:latin typeface="Cambria Math" panose="02040503050406030204" pitchFamily="18" charset="0"/>
                          </a:rPr>
                          <m:t>1</m:t>
                        </m:r>
                      </m:sub>
                      <m:sup>
                        <m:r>
                          <a:rPr lang="zh-CN" altLang="en-US" i="1">
                            <a:latin typeface="Cambria Math" panose="02040503050406030204" pitchFamily="18" charset="0"/>
                          </a:rPr>
                          <m:t>𝑇</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zh-CN" altLang="en-US" b="1">
                        <a:latin typeface="Cambria Math" panose="02040503050406030204" pitchFamily="18" charset="0"/>
                      </a:rPr>
                      <m:t>𝐄</m:t>
                    </m:r>
                    <m:r>
                      <a:rPr lang="en-US" altLang="zh-CN" b="1" i="0" smtClean="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a:latin typeface="Cambria Math" panose="02040503050406030204" pitchFamily="18" charset="0"/>
                          </a:rPr>
                          <m:t>𝐦</m:t>
                        </m:r>
                      </m:e>
                      <m:sub>
                        <m:r>
                          <a:rPr lang="zh-CN" altLang="en-US">
                            <a:latin typeface="Cambria Math" panose="02040503050406030204" pitchFamily="18" charset="0"/>
                          </a:rPr>
                          <m:t>2</m:t>
                        </m:r>
                      </m:sub>
                    </m:sSub>
                    <m:r>
                      <a:rPr lang="zh-CN" altLang="en-US">
                        <a:latin typeface="Cambria Math" panose="02040503050406030204" pitchFamily="18" charset="0"/>
                      </a:rPr>
                      <m:t>=0</m:t>
                    </m:r>
                  </m:oMath>
                </a14:m>
                <a:r>
                  <a:rPr lang="en-US" altLang="zh-CN" dirty="0"/>
                  <a:t>.</a:t>
                </a:r>
                <a:r>
                  <a:rPr lang="zh-CN" altLang="zh-CN" dirty="0"/>
                  <a:t>该性质我们称之为尺度无关性，这从数学上解释了单目视觉里程计缺少尺度因子的原因。</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本质矩阵</a:t>
                </a:r>
                <a:r>
                  <a:rPr lang="en-US" altLang="zh-CN" b="1" dirty="0">
                    <a:latin typeface="Times New Roman" panose="02020603050405020304" pitchFamily="18" charset="0"/>
                    <a:ea typeface="+mn-ea"/>
                  </a:rPr>
                  <a:t>E</a:t>
                </a:r>
                <a:r>
                  <a:rPr lang="zh-CN" altLang="zh-CN" dirty="0">
                    <a:latin typeface="Times New Roman" panose="02020603050405020304" pitchFamily="18" charset="0"/>
                    <a:ea typeface="+mn-ea"/>
                    <a:cs typeface="Times New Roman" panose="02020603050405020304" pitchFamily="18" charset="0"/>
                  </a:rPr>
                  <a:t>中实际只有</a:t>
                </a:r>
                <a:r>
                  <a:rPr lang="en-US" altLang="zh-CN" dirty="0">
                    <a:latin typeface="Times New Roman" panose="02020603050405020304" pitchFamily="18" charset="0"/>
                    <a:ea typeface="+mn-ea"/>
                  </a:rPr>
                  <a:t>6</a:t>
                </a:r>
                <a:r>
                  <a:rPr lang="zh-CN" altLang="zh-CN" dirty="0">
                    <a:latin typeface="Times New Roman" panose="02020603050405020304" pitchFamily="18" charset="0"/>
                    <a:ea typeface="+mn-ea"/>
                    <a:cs typeface="Times New Roman" panose="02020603050405020304" pitchFamily="18" charset="0"/>
                  </a:rPr>
                  <a:t>个独立变量，又由于尺度无关性，根据对极约束只能确定五个独立变量，所以</a:t>
                </a:r>
                <a:r>
                  <a:rPr lang="en-US" altLang="zh-CN" b="1" dirty="0">
                    <a:latin typeface="Times New Roman" panose="02020603050405020304" pitchFamily="18" charset="0"/>
                    <a:ea typeface="+mn-ea"/>
                  </a:rPr>
                  <a:t>E</a:t>
                </a:r>
                <a:r>
                  <a:rPr lang="zh-CN" altLang="zh-CN" dirty="0">
                    <a:latin typeface="Times New Roman" panose="02020603050405020304" pitchFamily="18" charset="0"/>
                    <a:ea typeface="+mn-ea"/>
                    <a:cs typeface="Times New Roman" panose="02020603050405020304" pitchFamily="18" charset="0"/>
                  </a:rPr>
                  <a:t>只有</a:t>
                </a:r>
                <a:r>
                  <a:rPr lang="en-US" altLang="zh-CN" dirty="0">
                    <a:latin typeface="Times New Roman" panose="02020603050405020304" pitchFamily="18" charset="0"/>
                    <a:ea typeface="+mn-ea"/>
                  </a:rPr>
                  <a:t>5</a:t>
                </a:r>
                <a:r>
                  <a:rPr lang="zh-CN" altLang="zh-CN" dirty="0">
                    <a:latin typeface="Times New Roman" panose="02020603050405020304" pitchFamily="18" charset="0"/>
                    <a:ea typeface="+mn-ea"/>
                    <a:cs typeface="Times New Roman" panose="02020603050405020304" pitchFamily="18" charset="0"/>
                  </a:rPr>
                  <a:t>个自由度，建立方程时可以假设五个未知数</a:t>
                </a:r>
                <a:r>
                  <a:rPr lang="zh-CN" altLang="en-US" dirty="0">
                    <a:latin typeface="Times New Roman" panose="02020603050405020304" pitchFamily="18" charset="0"/>
                    <a:ea typeface="+mn-ea"/>
                    <a:cs typeface="Times New Roman" panose="02020603050405020304" pitchFamily="18" charset="0"/>
                  </a:rPr>
                  <a:t>，但是构建的方程中存在三角函数，直接求解非常困难。</a:t>
                </a:r>
                <a:r>
                  <a:rPr lang="zh-CN" altLang="zh-CN" dirty="0"/>
                  <a:t>目前的解决方案是先引入冗余变量，将本质矩阵描述为一个具有</a:t>
                </a:r>
                <a:r>
                  <a:rPr lang="en-US" altLang="zh-CN" dirty="0"/>
                  <a:t>8</a:t>
                </a:r>
                <a:r>
                  <a:rPr lang="zh-CN" altLang="zh-CN" dirty="0"/>
                  <a:t>个未知量的矩阵</a:t>
                </a:r>
                <a14:m>
                  <m:oMath xmlns:m="http://schemas.openxmlformats.org/officeDocument/2006/math">
                    <m:acc>
                      <m:accPr>
                        <m:chr m:val="̃"/>
                        <m:ctrlPr>
                          <a:rPr lang="zh-CN" altLang="en-US" b="1" i="1">
                            <a:latin typeface="Cambria Math" panose="02040503050406030204" pitchFamily="18" charset="0"/>
                          </a:rPr>
                        </m:ctrlPr>
                      </m:accPr>
                      <m:e>
                        <m:r>
                          <a:rPr lang="zh-CN" altLang="en-US" b="1">
                            <a:latin typeface="Cambria Math" panose="02040503050406030204" pitchFamily="18" charset="0"/>
                          </a:rPr>
                          <m:t>𝐄</m:t>
                        </m:r>
                      </m:e>
                    </m:acc>
                  </m:oMath>
                </a14:m>
                <a:r>
                  <a:rPr lang="zh-CN" altLang="zh-CN" dirty="0"/>
                  <a:t>，进而将问题转化为线性方程求解问题。再根据本质矩阵的内在约束进行必要的调整。</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mc:Choice>
        <mc:Fallback xmlns="">
          <p:sp>
            <p:nvSpPr>
              <p:cNvPr id="4301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本质矩阵</a:t>
                </a:r>
                <a:r>
                  <a:rPr lang="en-US" altLang="zh-CN" b="1" dirty="0">
                    <a:latin typeface="Times New Roman" panose="02020603050405020304" pitchFamily="18" charset="0"/>
                    <a:ea typeface="+mn-ea"/>
                  </a:rPr>
                  <a:t>E</a:t>
                </a:r>
                <a:r>
                  <a:rPr lang="zh-CN" altLang="zh-CN" dirty="0">
                    <a:latin typeface="Times New Roman" panose="02020603050405020304" pitchFamily="18" charset="0"/>
                    <a:ea typeface="+mn-ea"/>
                    <a:cs typeface="Times New Roman" panose="02020603050405020304" pitchFamily="18" charset="0"/>
                  </a:rPr>
                  <a:t>是一个</a:t>
                </a:r>
                <a:r>
                  <a:rPr lang="en-US" altLang="zh-CN" dirty="0">
                    <a:latin typeface="Times New Roman" panose="02020603050405020304" pitchFamily="18" charset="0"/>
                    <a:ea typeface="+mn-ea"/>
                  </a:rPr>
                  <a:t>3</a:t>
                </a:r>
                <a:r>
                  <a:rPr lang="zh-CN" altLang="zh-CN" dirty="0">
                    <a:latin typeface="Times New Roman" panose="02020603050405020304" pitchFamily="18" charset="0"/>
                    <a:ea typeface="+mn-ea"/>
                    <a:cs typeface="Times New Roman" panose="02020603050405020304" pitchFamily="18" charset="0"/>
                  </a:rPr>
                  <a:t>×</a:t>
                </a:r>
                <a:r>
                  <a:rPr lang="en-US" altLang="zh-CN" dirty="0">
                    <a:latin typeface="Times New Roman" panose="02020603050405020304" pitchFamily="18" charset="0"/>
                    <a:ea typeface="+mn-ea"/>
                  </a:rPr>
                  <a:t>3</a:t>
                </a:r>
                <a:r>
                  <a:rPr lang="zh-CN" altLang="zh-CN" dirty="0">
                    <a:latin typeface="Times New Roman" panose="02020603050405020304" pitchFamily="18" charset="0"/>
                    <a:ea typeface="+mn-ea"/>
                    <a:cs typeface="Times New Roman" panose="02020603050405020304" pitchFamily="18" charset="0"/>
                  </a:rPr>
                  <a:t>的矩阵，且因为旋转矩阵具有单位正交性，可以证明本质矩阵</a:t>
                </a:r>
                <a:r>
                  <a:rPr lang="en-US" altLang="zh-CN" b="1" dirty="0">
                    <a:latin typeface="Times New Roman" panose="02020603050405020304" pitchFamily="18" charset="0"/>
                    <a:ea typeface="+mn-ea"/>
                  </a:rPr>
                  <a:t>E</a:t>
                </a:r>
                <a:r>
                  <a:rPr lang="zh-CN" altLang="zh-CN" dirty="0">
                    <a:latin typeface="Times New Roman" panose="02020603050405020304" pitchFamily="18" charset="0"/>
                    <a:ea typeface="+mn-ea"/>
                    <a:cs typeface="Times New Roman" panose="02020603050405020304" pitchFamily="18" charset="0"/>
                  </a:rPr>
                  <a:t>具有一个重要的性质：</a:t>
                </a:r>
                <a:r>
                  <a:rPr lang="zh-TW" altLang="zh-CN" dirty="0">
                    <a:ea typeface="宋体" panose="02010600030101010101" pitchFamily="2" charset="-122"/>
                    <a:cs typeface="Times New Roman" panose="02020603050405020304" pitchFamily="18" charset="0"/>
                  </a:rPr>
                  <a:t>奇异值中有两个相等且第三个是</a:t>
                </a:r>
                <a:r>
                  <a:rPr lang="en-US" altLang="zh-CN" dirty="0">
                    <a:latin typeface="宋体" panose="02010600030101010101" pitchFamily="2" charset="-122"/>
                    <a:cs typeface="Times New Roman" panose="02020603050405020304" pitchFamily="18" charset="0"/>
                  </a:rPr>
                  <a:t>0</a:t>
                </a:r>
                <a:r>
                  <a:rPr lang="zh-TW" altLang="zh-CN" dirty="0">
                    <a:ea typeface="宋体" panose="02010600030101010101" pitchFamily="2" charset="-122"/>
                    <a:cs typeface="Times New Roman" panose="02020603050405020304" pitchFamily="18" charset="0"/>
                  </a:rPr>
                  <a:t>，即为</a:t>
                </a:r>
                <a:r>
                  <a:rPr lang="en-US" altLang="zh-CN" dirty="0" err="1">
                    <a:latin typeface="Times New Roman" panose="02020603050405020304" pitchFamily="18" charset="0"/>
                    <a:ea typeface="+mn-ea"/>
                  </a:rPr>
                  <a:t>diag</a:t>
                </a:r>
                <a:r>
                  <a:rPr lang="en-US" altLang="zh-CN" dirty="0">
                    <a:latin typeface="Times New Roman" panose="02020603050405020304" pitchFamily="18" charset="0"/>
                    <a:ea typeface="+mn-ea"/>
                  </a:rPr>
                  <a:t>(σ, σ, 0)</a:t>
                </a:r>
                <a:r>
                  <a:rPr lang="zh-TW" altLang="zh-CN" dirty="0">
                    <a:ea typeface="宋体" panose="02010600030101010101" pitchFamily="2" charset="-122"/>
                    <a:cs typeface="Times New Roman" panose="02020603050405020304" pitchFamily="18" charset="0"/>
                  </a:rPr>
                  <a:t>的形式</a:t>
                </a:r>
                <a:r>
                  <a:rPr lang="zh-CN" altLang="zh-CN" dirty="0">
                    <a:ea typeface="+mn-ea"/>
                    <a:cs typeface="Times New Roman" panose="02020603050405020304" pitchFamily="18" charset="0"/>
                  </a:rPr>
                  <a:t>，该性质被称为本质矩阵的内在约束</a:t>
                </a:r>
                <a:endParaRPr lang="en-US" altLang="zh-CN" dirty="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a:latin typeface="Cambria Math" panose="02040503050406030204" pitchFamily="18" charset="0"/>
                  </a:rPr>
                  <a:t>𝐦_</a:t>
                </a:r>
                <a:r>
                  <a:rPr lang="zh-CN" altLang="en-US" i="0">
                    <a:latin typeface="Cambria Math" panose="02040503050406030204" pitchFamily="18" charset="0"/>
                  </a:rPr>
                  <a:t>1^𝑇</a:t>
                </a:r>
                <a:r>
                  <a:rPr lang="zh-CN" altLang="en-US" b="1" i="0">
                    <a:latin typeface="Cambria Math" panose="02040503050406030204" pitchFamily="18" charset="0"/>
                  </a:rPr>
                  <a:t> 𝐄𝐦_</a:t>
                </a:r>
                <a:r>
                  <a:rPr lang="zh-CN" altLang="en-US" i="0">
                    <a:latin typeface="Cambria Math" panose="02040503050406030204" pitchFamily="18" charset="0"/>
                  </a:rPr>
                  <a:t>2=0</a:t>
                </a:r>
                <a:r>
                  <a:rPr lang="zh-CN" altLang="zh-CN" dirty="0"/>
                  <a:t>是一个齐次方程，即方程组中没有常数项，所以对本质矩阵</a:t>
                </a:r>
                <a:r>
                  <a:rPr lang="en-US" altLang="zh-CN" b="1" dirty="0"/>
                  <a:t>E</a:t>
                </a:r>
                <a:r>
                  <a:rPr lang="zh-CN" altLang="zh-CN" dirty="0"/>
                  <a:t>乘以任意常数，对极约束仍然成立</a:t>
                </a:r>
                <a:r>
                  <a:rPr lang="en-US" altLang="zh-CN" dirty="0"/>
                  <a:t>:</a:t>
                </a:r>
                <a:r>
                  <a:rPr lang="zh-CN" altLang="en-US" b="1" dirty="0"/>
                  <a:t> </a:t>
                </a:r>
                <a:r>
                  <a:rPr lang="zh-CN" altLang="en-US" b="1" i="0">
                    <a:latin typeface="Cambria Math" panose="02040503050406030204" pitchFamily="18" charset="0"/>
                  </a:rPr>
                  <a:t>𝐦_</a:t>
                </a:r>
                <a:r>
                  <a:rPr lang="zh-CN" altLang="en-US" i="0">
                    <a:latin typeface="Cambria Math" panose="02040503050406030204" pitchFamily="18" charset="0"/>
                  </a:rPr>
                  <a:t>1^𝑇</a:t>
                </a:r>
                <a:r>
                  <a:rPr lang="en-US" altLang="zh-CN" b="0" i="0">
                    <a:latin typeface="Cambria Math" panose="02040503050406030204" pitchFamily="18" charset="0"/>
                  </a:rPr>
                  <a:t> (𝑘</a:t>
                </a:r>
                <a:r>
                  <a:rPr lang="zh-CN" altLang="en-US" b="1" i="0">
                    <a:latin typeface="Cambria Math" panose="02040503050406030204" pitchFamily="18" charset="0"/>
                  </a:rPr>
                  <a:t>𝐄</a:t>
                </a:r>
                <a:r>
                  <a:rPr lang="en-US" altLang="zh-CN" b="1" i="0">
                    <a:latin typeface="Cambria Math" panose="02040503050406030204" pitchFamily="18" charset="0"/>
                  </a:rPr>
                  <a:t>)</a:t>
                </a:r>
                <a:r>
                  <a:rPr lang="zh-CN" altLang="en-US" b="1" i="0">
                    <a:latin typeface="Cambria Math" panose="02040503050406030204" pitchFamily="18" charset="0"/>
                  </a:rPr>
                  <a:t>𝐦_</a:t>
                </a:r>
                <a:r>
                  <a:rPr lang="zh-CN" altLang="en-US" i="0">
                    <a:latin typeface="Cambria Math" panose="02040503050406030204" pitchFamily="18" charset="0"/>
                  </a:rPr>
                  <a:t>2=0</a:t>
                </a:r>
                <a:r>
                  <a:rPr lang="en-US" altLang="zh-CN" dirty="0"/>
                  <a:t>.</a:t>
                </a:r>
                <a:r>
                  <a:rPr lang="zh-CN" altLang="zh-CN" dirty="0"/>
                  <a:t>该性质我们称之为尺度无关性，这从数学上解释了单目视觉里程计缺少尺度因子的原因。</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i="0">
                    <a:latin typeface="Cambria Math" panose="02040503050406030204" pitchFamily="18" charset="0"/>
                  </a:rPr>
                  <a:t>𝐦_</a:t>
                </a:r>
                <a:r>
                  <a:rPr lang="zh-CN" altLang="en-US" i="0">
                    <a:latin typeface="Cambria Math" panose="02040503050406030204" pitchFamily="18" charset="0"/>
                  </a:rPr>
                  <a:t>1^𝑇</a:t>
                </a:r>
                <a:r>
                  <a:rPr lang="zh-CN" altLang="en-US" b="1" i="0">
                    <a:latin typeface="Cambria Math" panose="02040503050406030204" pitchFamily="18" charset="0"/>
                  </a:rPr>
                  <a:t> 𝐄𝐦_</a:t>
                </a:r>
                <a:r>
                  <a:rPr lang="zh-CN" altLang="en-US" i="0">
                    <a:latin typeface="Cambria Math" panose="02040503050406030204" pitchFamily="18" charset="0"/>
                  </a:rPr>
                  <a:t>2=0</a:t>
                </a:r>
                <a:r>
                  <a:rPr lang="zh-CN" altLang="zh-CN" dirty="0"/>
                  <a:t>是一个齐次方程，即方程组中没有常数项，所以对本质矩阵</a:t>
                </a:r>
                <a:r>
                  <a:rPr lang="en-US" altLang="zh-CN" b="1" dirty="0"/>
                  <a:t>E</a:t>
                </a:r>
                <a:r>
                  <a:rPr lang="zh-CN" altLang="zh-CN" dirty="0"/>
                  <a:t>乘以任意常数，对极约束仍然成立</a:t>
                </a:r>
                <a:r>
                  <a:rPr lang="en-US" altLang="zh-CN" dirty="0"/>
                  <a:t>:</a:t>
                </a:r>
                <a:r>
                  <a:rPr lang="zh-CN" altLang="en-US" b="1" dirty="0"/>
                  <a:t> </a:t>
                </a:r>
                <a:r>
                  <a:rPr lang="zh-CN" altLang="en-US" b="1" i="0">
                    <a:latin typeface="Cambria Math" panose="02040503050406030204" pitchFamily="18" charset="0"/>
                  </a:rPr>
                  <a:t>𝐦_</a:t>
                </a:r>
                <a:r>
                  <a:rPr lang="zh-CN" altLang="en-US" i="0">
                    <a:latin typeface="Cambria Math" panose="02040503050406030204" pitchFamily="18" charset="0"/>
                  </a:rPr>
                  <a:t>1^𝑇</a:t>
                </a:r>
                <a:r>
                  <a:rPr lang="en-US" altLang="zh-CN" b="0" i="0">
                    <a:latin typeface="Cambria Math" panose="02040503050406030204" pitchFamily="18" charset="0"/>
                  </a:rPr>
                  <a:t> (𝑘</a:t>
                </a:r>
                <a:r>
                  <a:rPr lang="zh-CN" altLang="en-US" b="1" i="0">
                    <a:latin typeface="Cambria Math" panose="02040503050406030204" pitchFamily="18" charset="0"/>
                  </a:rPr>
                  <a:t>𝐄</a:t>
                </a:r>
                <a:r>
                  <a:rPr lang="en-US" altLang="zh-CN" b="1" i="0">
                    <a:latin typeface="Cambria Math" panose="02040503050406030204" pitchFamily="18" charset="0"/>
                  </a:rPr>
                  <a:t>)</a:t>
                </a:r>
                <a:r>
                  <a:rPr lang="zh-CN" altLang="en-US" b="1" i="0">
                    <a:latin typeface="Cambria Math" panose="02040503050406030204" pitchFamily="18" charset="0"/>
                  </a:rPr>
                  <a:t>𝐦_</a:t>
                </a:r>
                <a:r>
                  <a:rPr lang="zh-CN" altLang="en-US" i="0">
                    <a:latin typeface="Cambria Math" panose="02040503050406030204" pitchFamily="18" charset="0"/>
                  </a:rPr>
                  <a:t>2=0</a:t>
                </a:r>
                <a:r>
                  <a:rPr lang="en-US" altLang="zh-CN" dirty="0"/>
                  <a:t>.</a:t>
                </a:r>
                <a:r>
                  <a:rPr lang="zh-CN" altLang="zh-CN" dirty="0"/>
                  <a:t>该性质我们称之为尺度无关性，这从数学上解释了单目视觉里程计缺少尺度因子的原因。</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本质矩阵</a:t>
                </a:r>
                <a:r>
                  <a:rPr lang="en-US" altLang="zh-CN" b="1" dirty="0">
                    <a:latin typeface="Times New Roman" panose="02020603050405020304" pitchFamily="18" charset="0"/>
                    <a:ea typeface="+mn-ea"/>
                  </a:rPr>
                  <a:t>E</a:t>
                </a:r>
                <a:r>
                  <a:rPr lang="zh-CN" altLang="zh-CN" dirty="0">
                    <a:latin typeface="Times New Roman" panose="02020603050405020304" pitchFamily="18" charset="0"/>
                    <a:ea typeface="+mn-ea"/>
                    <a:cs typeface="Times New Roman" panose="02020603050405020304" pitchFamily="18" charset="0"/>
                  </a:rPr>
                  <a:t>中实际只有</a:t>
                </a:r>
                <a:r>
                  <a:rPr lang="en-US" altLang="zh-CN" dirty="0">
                    <a:latin typeface="Times New Roman" panose="02020603050405020304" pitchFamily="18" charset="0"/>
                    <a:ea typeface="+mn-ea"/>
                  </a:rPr>
                  <a:t>6</a:t>
                </a:r>
                <a:r>
                  <a:rPr lang="zh-CN" altLang="zh-CN" dirty="0">
                    <a:latin typeface="Times New Roman" panose="02020603050405020304" pitchFamily="18" charset="0"/>
                    <a:ea typeface="+mn-ea"/>
                    <a:cs typeface="Times New Roman" panose="02020603050405020304" pitchFamily="18" charset="0"/>
                  </a:rPr>
                  <a:t>个独立变量，又由于尺度无关性，根据对极约束只能确定五个独立变量，所以</a:t>
                </a:r>
                <a:r>
                  <a:rPr lang="en-US" altLang="zh-CN" b="1" dirty="0">
                    <a:latin typeface="Times New Roman" panose="02020603050405020304" pitchFamily="18" charset="0"/>
                    <a:ea typeface="+mn-ea"/>
                  </a:rPr>
                  <a:t>E</a:t>
                </a:r>
                <a:r>
                  <a:rPr lang="zh-CN" altLang="zh-CN" dirty="0">
                    <a:latin typeface="Times New Roman" panose="02020603050405020304" pitchFamily="18" charset="0"/>
                    <a:ea typeface="+mn-ea"/>
                    <a:cs typeface="Times New Roman" panose="02020603050405020304" pitchFamily="18" charset="0"/>
                  </a:rPr>
                  <a:t>只有</a:t>
                </a:r>
                <a:r>
                  <a:rPr lang="en-US" altLang="zh-CN" dirty="0">
                    <a:latin typeface="Times New Roman" panose="02020603050405020304" pitchFamily="18" charset="0"/>
                    <a:ea typeface="+mn-ea"/>
                  </a:rPr>
                  <a:t>5</a:t>
                </a:r>
                <a:r>
                  <a:rPr lang="zh-CN" altLang="zh-CN" dirty="0">
                    <a:latin typeface="Times New Roman" panose="02020603050405020304" pitchFamily="18" charset="0"/>
                    <a:ea typeface="+mn-ea"/>
                    <a:cs typeface="Times New Roman" panose="02020603050405020304" pitchFamily="18" charset="0"/>
                  </a:rPr>
                  <a:t>个自由度，建立方程时可以假设五个未知数</a:t>
                </a:r>
                <a:r>
                  <a:rPr lang="zh-CN" altLang="en-US" dirty="0">
                    <a:latin typeface="Times New Roman" panose="02020603050405020304" pitchFamily="18" charset="0"/>
                    <a:ea typeface="+mn-ea"/>
                    <a:cs typeface="Times New Roman" panose="02020603050405020304" pitchFamily="18" charset="0"/>
                  </a:rPr>
                  <a:t>，但是构建的方程中存在三角函数，直接求解非常困难。</a:t>
                </a:r>
                <a:r>
                  <a:rPr lang="zh-CN" altLang="zh-CN" dirty="0"/>
                  <a:t>目前的解决方案是先引入冗余变量，将本质矩阵描述为一个具有</a:t>
                </a:r>
                <a:r>
                  <a:rPr lang="en-US" altLang="zh-CN" dirty="0"/>
                  <a:t>8</a:t>
                </a:r>
                <a:r>
                  <a:rPr lang="zh-CN" altLang="zh-CN" dirty="0"/>
                  <a:t>个未知量的矩阵</a:t>
                </a:r>
                <a:r>
                  <a:rPr lang="zh-CN" altLang="en-US" b="1" i="0">
                    <a:latin typeface="Cambria Math" panose="02040503050406030204" pitchFamily="18" charset="0"/>
                  </a:rPr>
                  <a:t>𝐄 ̃</a:t>
                </a:r>
                <a:r>
                  <a:rPr lang="zh-CN" altLang="zh-CN" dirty="0"/>
                  <a:t>，进而将问题转化为线性方程求解问题。再根据本质矩阵的内在约束进行必要的调整。</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mc:Fallback>
      </mc:AlternateContent>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34</a:t>
            </a:fld>
            <a:endParaRPr lang="en-US" altLang="zh-CN" sz="1300"/>
          </a:p>
        </p:txBody>
      </p:sp>
    </p:spTree>
    <p:extLst>
      <p:ext uri="{BB962C8B-B14F-4D97-AF65-F5344CB8AC3E}">
        <p14:creationId xmlns:p14="http://schemas.microsoft.com/office/powerpoint/2010/main" val="30143851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看似有</a:t>
            </a:r>
            <a:r>
              <a:rPr lang="en-US" altLang="zh-CN" dirty="0">
                <a:latin typeface="Times New Roman" panose="02020603050405020304" pitchFamily="18" charset="0"/>
                <a:ea typeface="+mn-ea"/>
              </a:rPr>
              <a:t>9</a:t>
            </a:r>
            <a:r>
              <a:rPr lang="zh-CN" altLang="zh-CN" dirty="0">
                <a:latin typeface="Times New Roman" panose="02020603050405020304" pitchFamily="18" charset="0"/>
                <a:ea typeface="+mn-ea"/>
                <a:cs typeface="Times New Roman" panose="02020603050405020304" pitchFamily="18" charset="0"/>
              </a:rPr>
              <a:t>个未知量，实际上由于尺度无关性只有</a:t>
            </a:r>
            <a:r>
              <a:rPr lang="en-US" altLang="zh-CN" dirty="0">
                <a:latin typeface="Times New Roman" panose="02020603050405020304" pitchFamily="18" charset="0"/>
                <a:ea typeface="+mn-ea"/>
              </a:rPr>
              <a:t>8</a:t>
            </a:r>
            <a:r>
              <a:rPr lang="zh-CN" altLang="zh-CN" dirty="0">
                <a:latin typeface="Times New Roman" panose="02020603050405020304" pitchFamily="18" charset="0"/>
                <a:ea typeface="+mn-ea"/>
                <a:cs typeface="Times New Roman" panose="02020603050405020304" pitchFamily="18" charset="0"/>
              </a:rPr>
              <a:t>个自由变量，可以将矩阵中的所有元素除以某个元素，从而在形式上变成</a:t>
            </a:r>
            <a:r>
              <a:rPr lang="en-US" altLang="zh-CN" dirty="0">
                <a:latin typeface="Times New Roman" panose="02020603050405020304" pitchFamily="18" charset="0"/>
                <a:ea typeface="+mn-ea"/>
              </a:rPr>
              <a:t>8</a:t>
            </a:r>
            <a:r>
              <a:rPr lang="zh-CN" altLang="zh-CN" dirty="0">
                <a:latin typeface="Times New Roman" panose="02020603050405020304" pitchFamily="18" charset="0"/>
                <a:ea typeface="+mn-ea"/>
                <a:cs typeface="Times New Roman" panose="02020603050405020304" pitchFamily="18" charset="0"/>
              </a:rPr>
              <a:t>个变量和一个</a:t>
            </a:r>
            <a:r>
              <a:rPr lang="en-US" altLang="zh-CN" dirty="0">
                <a:latin typeface="Times New Roman" panose="02020603050405020304" pitchFamily="18" charset="0"/>
                <a:ea typeface="+mn-ea"/>
              </a:rPr>
              <a:t>1.</a:t>
            </a:r>
            <a:r>
              <a:rPr lang="zh-CN" altLang="zh-CN" dirty="0">
                <a:latin typeface="Times New Roman" panose="02020603050405020304" pitchFamily="18" charset="0"/>
                <a:ea typeface="+mn-ea"/>
                <a:cs typeface="Times New Roman" panose="02020603050405020304" pitchFamily="18" charset="0"/>
              </a:rPr>
              <a:t>但是，由于每一位都存在等于</a:t>
            </a:r>
            <a:r>
              <a:rPr lang="en-US" altLang="zh-CN" dirty="0">
                <a:latin typeface="Times New Roman" panose="02020603050405020304" pitchFamily="18" charset="0"/>
                <a:ea typeface="+mn-ea"/>
              </a:rPr>
              <a:t>0</a:t>
            </a:r>
            <a:r>
              <a:rPr lang="zh-CN" altLang="zh-CN" dirty="0">
                <a:latin typeface="Times New Roman" panose="02020603050405020304" pitchFamily="18" charset="0"/>
                <a:ea typeface="+mn-ea"/>
                <a:cs typeface="Times New Roman" panose="02020603050405020304" pitchFamily="18" charset="0"/>
              </a:rPr>
              <a:t>的可能，所以写成</a:t>
            </a:r>
            <a:r>
              <a:rPr lang="en-US" altLang="zh-CN" dirty="0">
                <a:latin typeface="Times New Roman" panose="02020603050405020304" pitchFamily="18" charset="0"/>
                <a:ea typeface="+mn-ea"/>
              </a:rPr>
              <a:t>9</a:t>
            </a:r>
            <a:r>
              <a:rPr lang="zh-CN" altLang="zh-CN" dirty="0">
                <a:latin typeface="Times New Roman" panose="02020603050405020304" pitchFamily="18" charset="0"/>
                <a:ea typeface="+mn-ea"/>
                <a:cs typeface="Times New Roman" panose="02020603050405020304" pitchFamily="18" charset="0"/>
              </a:rPr>
              <a:t>个未知量的形式。假设相机在两个不同的位姿拍摄到了空间点</a:t>
            </a:r>
            <a:r>
              <a:rPr lang="en-US" altLang="zh-CN" b="1" dirty="0">
                <a:latin typeface="Times New Roman" panose="02020603050405020304" pitchFamily="18" charset="0"/>
                <a:ea typeface="+mn-ea"/>
              </a:rPr>
              <a:t>P</a:t>
            </a:r>
            <a:r>
              <a:rPr lang="en-US" altLang="zh-CN" baseline="-25000" dirty="0">
                <a:latin typeface="Times New Roman" panose="02020603050405020304" pitchFamily="18" charset="0"/>
                <a:ea typeface="+mn-ea"/>
              </a:rPr>
              <a:t>i</a:t>
            </a:r>
            <a:r>
              <a:rPr lang="zh-CN" altLang="zh-CN" dirty="0">
                <a:latin typeface="Times New Roman" panose="02020603050405020304" pitchFamily="18" charset="0"/>
                <a:ea typeface="+mn-ea"/>
                <a:cs typeface="Times New Roman" panose="02020603050405020304" pitchFamily="18" charset="0"/>
              </a:rPr>
              <a:t>，两个姿态下，该点在归一化成像平面上的坐标分别为</a:t>
            </a:r>
            <a:r>
              <a:rPr lang="en-US" altLang="zh-CN" baseline="30000" dirty="0">
                <a:latin typeface="Times New Roman" panose="02020603050405020304" pitchFamily="18" charset="0"/>
                <a:ea typeface="+mn-ea"/>
              </a:rPr>
              <a:t>1</a:t>
            </a:r>
            <a:r>
              <a:rPr lang="en-US" altLang="zh-CN" b="1" dirty="0">
                <a:latin typeface="Times New Roman" panose="02020603050405020304" pitchFamily="18" charset="0"/>
                <a:ea typeface="+mn-ea"/>
              </a:rPr>
              <a:t>p</a:t>
            </a:r>
            <a:r>
              <a:rPr lang="en-US" altLang="zh-CN" baseline="-25000" dirty="0">
                <a:latin typeface="Times New Roman" panose="02020603050405020304" pitchFamily="18" charset="0"/>
                <a:ea typeface="+mn-ea"/>
              </a:rPr>
              <a:t>i</a:t>
            </a:r>
            <a:r>
              <a:rPr lang="en-US" altLang="zh-CN" dirty="0">
                <a:latin typeface="Times New Roman" panose="02020603050405020304" pitchFamily="18" charset="0"/>
                <a:ea typeface="+mn-ea"/>
              </a:rPr>
              <a:t>=[</a:t>
            </a:r>
            <a:r>
              <a:rPr lang="en-US" altLang="zh-CN" baseline="30000" dirty="0">
                <a:latin typeface="Times New Roman" panose="02020603050405020304" pitchFamily="18" charset="0"/>
                <a:ea typeface="+mn-ea"/>
              </a:rPr>
              <a:t>1</a:t>
            </a:r>
            <a:r>
              <a:rPr lang="en-US" altLang="zh-CN" i="1" dirty="0">
                <a:latin typeface="Times New Roman" panose="02020603050405020304" pitchFamily="18" charset="0"/>
                <a:ea typeface="+mn-ea"/>
              </a:rPr>
              <a:t>x</a:t>
            </a:r>
            <a:r>
              <a:rPr lang="en-US" altLang="zh-CN" i="1" baseline="-25000" dirty="0">
                <a:latin typeface="Times New Roman" panose="02020603050405020304" pitchFamily="18" charset="0"/>
                <a:ea typeface="+mn-ea"/>
              </a:rPr>
              <a:t>i</a:t>
            </a:r>
            <a:r>
              <a:rPr lang="en-US" altLang="zh-CN" dirty="0">
                <a:latin typeface="Times New Roman" panose="02020603050405020304" pitchFamily="18" charset="0"/>
                <a:ea typeface="+mn-ea"/>
              </a:rPr>
              <a:t>,</a:t>
            </a:r>
            <a:r>
              <a:rPr lang="en-US" altLang="zh-CN" baseline="30000" dirty="0">
                <a:latin typeface="Times New Roman" panose="02020603050405020304" pitchFamily="18" charset="0"/>
                <a:ea typeface="+mn-ea"/>
              </a:rPr>
              <a:t>1</a:t>
            </a:r>
            <a:r>
              <a:rPr lang="en-US" altLang="zh-CN" i="1" dirty="0">
                <a:latin typeface="Times New Roman" panose="02020603050405020304" pitchFamily="18" charset="0"/>
                <a:ea typeface="+mn-ea"/>
              </a:rPr>
              <a:t>y</a:t>
            </a:r>
            <a:r>
              <a:rPr lang="en-US" altLang="zh-CN" i="1" baseline="-25000" dirty="0">
                <a:latin typeface="Times New Roman" panose="02020603050405020304" pitchFamily="18" charset="0"/>
                <a:ea typeface="+mn-ea"/>
              </a:rPr>
              <a:t>i</a:t>
            </a:r>
            <a:r>
              <a:rPr lang="en-US" altLang="zh-CN" dirty="0">
                <a:latin typeface="Times New Roman" panose="02020603050405020304" pitchFamily="18" charset="0"/>
                <a:ea typeface="+mn-ea"/>
              </a:rPr>
              <a:t>,1]</a:t>
            </a:r>
            <a:r>
              <a:rPr lang="en-US" altLang="zh-CN" baseline="30000" dirty="0">
                <a:latin typeface="Times New Roman" panose="02020603050405020304" pitchFamily="18" charset="0"/>
                <a:ea typeface="+mn-ea"/>
              </a:rPr>
              <a:t>T</a:t>
            </a:r>
            <a:r>
              <a:rPr lang="en-US" altLang="zh-CN" dirty="0">
                <a:latin typeface="Times New Roman" panose="02020603050405020304" pitchFamily="18" charset="0"/>
                <a:ea typeface="+mn-ea"/>
              </a:rPr>
              <a:t>, </a:t>
            </a:r>
            <a:r>
              <a:rPr lang="en-US" altLang="zh-CN" baseline="30000" dirty="0">
                <a:latin typeface="Times New Roman" panose="02020603050405020304" pitchFamily="18" charset="0"/>
                <a:ea typeface="+mn-ea"/>
              </a:rPr>
              <a:t>2</a:t>
            </a:r>
            <a:r>
              <a:rPr lang="en-US" altLang="zh-CN" b="1" dirty="0">
                <a:latin typeface="Times New Roman" panose="02020603050405020304" pitchFamily="18" charset="0"/>
                <a:ea typeface="+mn-ea"/>
              </a:rPr>
              <a:t>p</a:t>
            </a:r>
            <a:r>
              <a:rPr lang="en-US" altLang="zh-CN" baseline="-25000" dirty="0">
                <a:latin typeface="Times New Roman" panose="02020603050405020304" pitchFamily="18" charset="0"/>
                <a:ea typeface="+mn-ea"/>
              </a:rPr>
              <a:t>i</a:t>
            </a:r>
            <a:r>
              <a:rPr lang="en-US" altLang="zh-CN" dirty="0">
                <a:latin typeface="Times New Roman" panose="02020603050405020304" pitchFamily="18" charset="0"/>
                <a:ea typeface="+mn-ea"/>
              </a:rPr>
              <a:t>=[</a:t>
            </a:r>
            <a:r>
              <a:rPr lang="en-US" altLang="zh-CN" baseline="30000" dirty="0">
                <a:latin typeface="Times New Roman" panose="02020603050405020304" pitchFamily="18" charset="0"/>
                <a:ea typeface="+mn-ea"/>
              </a:rPr>
              <a:t>2</a:t>
            </a:r>
            <a:r>
              <a:rPr lang="en-US" altLang="zh-CN" i="1" dirty="0">
                <a:latin typeface="Times New Roman" panose="02020603050405020304" pitchFamily="18" charset="0"/>
                <a:ea typeface="+mn-ea"/>
              </a:rPr>
              <a:t>x</a:t>
            </a:r>
            <a:r>
              <a:rPr lang="en-US" altLang="zh-CN" i="1" baseline="-25000" dirty="0">
                <a:latin typeface="Times New Roman" panose="02020603050405020304" pitchFamily="18" charset="0"/>
                <a:ea typeface="+mn-ea"/>
              </a:rPr>
              <a:t>i</a:t>
            </a:r>
            <a:r>
              <a:rPr lang="en-US" altLang="zh-CN" dirty="0">
                <a:latin typeface="Times New Roman" panose="02020603050405020304" pitchFamily="18" charset="0"/>
                <a:ea typeface="+mn-ea"/>
              </a:rPr>
              <a:t>,</a:t>
            </a:r>
            <a:r>
              <a:rPr lang="en-US" altLang="zh-CN" i="1" baseline="30000" dirty="0">
                <a:latin typeface="Times New Roman" panose="02020603050405020304" pitchFamily="18" charset="0"/>
                <a:ea typeface="+mn-ea"/>
              </a:rPr>
              <a:t>2</a:t>
            </a:r>
            <a:r>
              <a:rPr lang="en-US" altLang="zh-CN" i="1" dirty="0">
                <a:latin typeface="Times New Roman" panose="02020603050405020304" pitchFamily="18" charset="0"/>
                <a:ea typeface="+mn-ea"/>
              </a:rPr>
              <a:t>y</a:t>
            </a:r>
            <a:r>
              <a:rPr lang="en-US" altLang="zh-CN" i="1" baseline="-25000" dirty="0">
                <a:latin typeface="Times New Roman" panose="02020603050405020304" pitchFamily="18" charset="0"/>
                <a:ea typeface="+mn-ea"/>
              </a:rPr>
              <a:t>i</a:t>
            </a:r>
            <a:r>
              <a:rPr lang="en-US" altLang="zh-CN" dirty="0">
                <a:latin typeface="Times New Roman" panose="02020603050405020304" pitchFamily="18" charset="0"/>
                <a:ea typeface="+mn-ea"/>
              </a:rPr>
              <a:t>,1]</a:t>
            </a:r>
            <a:r>
              <a:rPr lang="en-US" altLang="zh-CN" baseline="30000" dirty="0">
                <a:latin typeface="Times New Roman" panose="02020603050405020304" pitchFamily="18" charset="0"/>
                <a:ea typeface="+mn-ea"/>
              </a:rPr>
              <a:t>T</a:t>
            </a:r>
            <a:r>
              <a:rPr lang="en-US" altLang="zh-CN" dirty="0">
                <a:latin typeface="Times New Roman" panose="02020603050405020304" pitchFamily="18" charset="0"/>
                <a:ea typeface="+mn-ea"/>
              </a:rPr>
              <a:t> </a:t>
            </a:r>
            <a:r>
              <a:rPr lang="zh-CN" altLang="zh-CN" dirty="0">
                <a:latin typeface="Times New Roman" panose="02020603050405020304" pitchFamily="18" charset="0"/>
                <a:ea typeface="+mn-ea"/>
                <a:cs typeface="Times New Roman" panose="02020603050405020304" pitchFamily="18" charset="0"/>
              </a:rPr>
              <a:t>，根据对极约束，有：</a:t>
            </a:r>
            <a:endParaRPr lang="zh-CN" altLang="en-US" dirty="0"/>
          </a:p>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35</a:t>
            </a:fld>
            <a:endParaRPr lang="en-US" altLang="zh-CN" sz="1300"/>
          </a:p>
        </p:txBody>
      </p:sp>
    </p:spTree>
    <p:extLst>
      <p:ext uri="{BB962C8B-B14F-4D97-AF65-F5344CB8AC3E}">
        <p14:creationId xmlns:p14="http://schemas.microsoft.com/office/powerpoint/2010/main" val="29831700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36</a:t>
            </a:fld>
            <a:endParaRPr lang="en-US" altLang="zh-CN" sz="1300"/>
          </a:p>
        </p:txBody>
      </p:sp>
    </p:spTree>
    <p:extLst>
      <p:ext uri="{BB962C8B-B14F-4D97-AF65-F5344CB8AC3E}">
        <p14:creationId xmlns:p14="http://schemas.microsoft.com/office/powerpoint/2010/main" val="31602910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mc:AlternateContent xmlns:mc="http://schemas.openxmlformats.org/markup-compatibility/2006" xmlns:a14="http://schemas.microsoft.com/office/drawing/2010/main">
        <mc:Choice Requires="a14">
          <p:sp>
            <p:nvSpPr>
              <p:cNvPr id="4301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由于真正的本质矩阵只存在</a:t>
                </a:r>
                <a:r>
                  <a:rPr lang="en-US" altLang="zh-CN" dirty="0">
                    <a:latin typeface="Times New Roman" panose="02020603050405020304" pitchFamily="18" charset="0"/>
                    <a:ea typeface="+mn-ea"/>
                  </a:rPr>
                  <a:t>5</a:t>
                </a:r>
                <a:r>
                  <a:rPr lang="zh-CN" altLang="zh-CN" dirty="0">
                    <a:latin typeface="Times New Roman" panose="02020603050405020304" pitchFamily="18" charset="0"/>
                    <a:ea typeface="+mn-ea"/>
                    <a:cs typeface="Times New Roman" panose="02020603050405020304" pitchFamily="18" charset="0"/>
                  </a:rPr>
                  <a:t>个独立变量，</a:t>
                </a:r>
                <a:r>
                  <a:rPr lang="zh-CN" altLang="en-US" dirty="0">
                    <a:latin typeface="Times New Roman" panose="02020603050405020304" pitchFamily="18" charset="0"/>
                    <a:ea typeface="+mn-ea"/>
                    <a:cs typeface="Times New Roman" panose="02020603050405020304" pitchFamily="18" charset="0"/>
                  </a:rPr>
                  <a:t>所</a:t>
                </a:r>
                <a:r>
                  <a:rPr lang="zh-CN" altLang="zh-CN" dirty="0">
                    <a:latin typeface="Times New Roman" panose="02020603050405020304" pitchFamily="18" charset="0"/>
                    <a:ea typeface="+mn-ea"/>
                    <a:cs typeface="Times New Roman" panose="02020603050405020304" pitchFamily="18" charset="0"/>
                  </a:rPr>
                  <a:t>构造的</a:t>
                </a:r>
                <a:r>
                  <a:rPr lang="zh-CN" altLang="en-US" dirty="0">
                    <a:latin typeface="Times New Roman" panose="02020603050405020304" pitchFamily="18" charset="0"/>
                    <a:ea typeface="+mn-ea"/>
                    <a:cs typeface="Times New Roman" panose="02020603050405020304" pitchFamily="18" charset="0"/>
                  </a:rPr>
                  <a:t>线性</a:t>
                </a:r>
                <a:r>
                  <a:rPr lang="zh-CN" altLang="zh-CN" dirty="0">
                    <a:latin typeface="Times New Roman" panose="02020603050405020304" pitchFamily="18" charset="0"/>
                    <a:ea typeface="+mn-ea"/>
                    <a:cs typeface="Times New Roman" panose="02020603050405020304" pitchFamily="18" charset="0"/>
                  </a:rPr>
                  <a:t>方程组求解出的</a:t>
                </a:r>
                <a14:m>
                  <m:oMath xmlns:m="http://schemas.openxmlformats.org/officeDocument/2006/math">
                    <m:acc>
                      <m:accPr>
                        <m:chr m:val="̃"/>
                        <m:ctrlPr>
                          <a:rPr lang="zh-CN" altLang="en-US" b="1" i="1">
                            <a:latin typeface="Cambria Math" panose="02040503050406030204" pitchFamily="18" charset="0"/>
                          </a:rPr>
                        </m:ctrlPr>
                      </m:accPr>
                      <m:e>
                        <m:r>
                          <a:rPr lang="zh-CN" altLang="en-US" b="1">
                            <a:latin typeface="Cambria Math" panose="02040503050406030204" pitchFamily="18" charset="0"/>
                          </a:rPr>
                          <m:t>𝐄</m:t>
                        </m:r>
                      </m:e>
                    </m:acc>
                  </m:oMath>
                </a14:m>
                <a:r>
                  <a:rPr lang="zh-CN" altLang="zh-CN" dirty="0"/>
                  <a:t>并不一定是真正的本质矩阵</a:t>
                </a:r>
                <a:r>
                  <a:rPr lang="zh-CN" altLang="en-US" dirty="0"/>
                  <a:t>，</a:t>
                </a:r>
                <a:r>
                  <a:rPr lang="zh-CN" altLang="zh-CN" dirty="0"/>
                  <a:t>无法分解为一个反对称矩阵和正交单位阵的乘积。为了处理该问题，工程上常用的手段是首先对</a:t>
                </a:r>
                <a14:m>
                  <m:oMath xmlns:m="http://schemas.openxmlformats.org/officeDocument/2006/math">
                    <m:acc>
                      <m:accPr>
                        <m:chr m:val="̃"/>
                        <m:ctrlPr>
                          <a:rPr lang="zh-CN" altLang="en-US" b="1" i="1">
                            <a:latin typeface="Cambria Math" panose="02040503050406030204" pitchFamily="18" charset="0"/>
                          </a:rPr>
                        </m:ctrlPr>
                      </m:accPr>
                      <m:e>
                        <m:r>
                          <a:rPr lang="zh-CN" altLang="en-US" b="1">
                            <a:latin typeface="Cambria Math" panose="02040503050406030204" pitchFamily="18" charset="0"/>
                          </a:rPr>
                          <m:t>𝐄</m:t>
                        </m:r>
                      </m:e>
                    </m:acc>
                  </m:oMath>
                </a14:m>
                <a:r>
                  <a:rPr lang="zh-CN" altLang="zh-CN" dirty="0"/>
                  <a:t>进行</a:t>
                </a:r>
                <a:r>
                  <a:rPr lang="en-US" altLang="zh-CN" dirty="0"/>
                  <a:t>SVD</a:t>
                </a:r>
                <a:r>
                  <a:rPr lang="zh-CN" altLang="zh-CN" dirty="0"/>
                  <a:t>分解：</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Times New Roman" panose="02020603050405020304" pitchFamily="18" charset="0"/>
                    <a:ea typeface="+mn-ea"/>
                  </a:rPr>
                  <a:t>其中</a:t>
                </a:r>
                <a:r>
                  <a:rPr lang="en-US" altLang="zh-CN" b="1" kern="100" dirty="0">
                    <a:latin typeface="Times New Roman" panose="02020603050405020304" pitchFamily="18" charset="0"/>
                    <a:ea typeface="+mn-ea"/>
                  </a:rPr>
                  <a:t>U</a:t>
                </a:r>
                <a:r>
                  <a:rPr lang="zh-CN" altLang="zh-CN" kern="100" dirty="0">
                    <a:latin typeface="Times New Roman" panose="02020603050405020304" pitchFamily="18" charset="0"/>
                    <a:ea typeface="+mn-ea"/>
                  </a:rPr>
                  <a:t>，</a:t>
                </a:r>
                <a:r>
                  <a:rPr lang="en-US" altLang="zh-CN" b="1" kern="100" dirty="0">
                    <a:latin typeface="Times New Roman" panose="02020603050405020304" pitchFamily="18" charset="0"/>
                    <a:ea typeface="+mn-ea"/>
                  </a:rPr>
                  <a:t>V</a:t>
                </a:r>
                <a:r>
                  <a:rPr lang="zh-CN" altLang="zh-CN" kern="100" dirty="0">
                    <a:latin typeface="Times New Roman" panose="02020603050405020304" pitchFamily="18" charset="0"/>
                    <a:ea typeface="+mn-ea"/>
                  </a:rPr>
                  <a:t>为正交阵，</a:t>
                </a:r>
                <a:r>
                  <a:rPr lang="en-US" altLang="zh-CN" b="1" kern="100" dirty="0">
                    <a:latin typeface="Times New Roman" panose="02020603050405020304" pitchFamily="18" charset="0"/>
                    <a:ea typeface="+mn-ea"/>
                  </a:rPr>
                  <a:t>Σ</a:t>
                </a:r>
                <a:r>
                  <a:rPr lang="zh-CN" altLang="zh-CN" kern="100" dirty="0">
                    <a:latin typeface="Times New Roman" panose="02020603050405020304" pitchFamily="18" charset="0"/>
                    <a:ea typeface="+mn-ea"/>
                  </a:rPr>
                  <a:t>是奇异值矩阵。根据本质矩阵的内在约束，理想情况下</a:t>
                </a:r>
                <a:r>
                  <a:rPr lang="en-US" altLang="zh-CN" b="1" kern="100" dirty="0">
                    <a:latin typeface="Times New Roman" panose="02020603050405020304" pitchFamily="18" charset="0"/>
                    <a:ea typeface="+mn-ea"/>
                  </a:rPr>
                  <a:t>Σ</a:t>
                </a:r>
                <a:r>
                  <a:rPr lang="en-US" altLang="zh-CN" kern="100" dirty="0">
                    <a:latin typeface="Times New Roman" panose="02020603050405020304" pitchFamily="18" charset="0"/>
                    <a:ea typeface="+mn-ea"/>
                  </a:rPr>
                  <a:t>=</a:t>
                </a:r>
                <a:r>
                  <a:rPr lang="en-US" altLang="zh-CN" kern="100" dirty="0" err="1">
                    <a:latin typeface="Times New Roman" panose="02020603050405020304" pitchFamily="18" charset="0"/>
                    <a:ea typeface="+mn-ea"/>
                  </a:rPr>
                  <a:t>diag</a:t>
                </a:r>
                <a:r>
                  <a:rPr lang="en-US" altLang="zh-CN" kern="100" dirty="0">
                    <a:latin typeface="Times New Roman" panose="02020603050405020304" pitchFamily="18" charset="0"/>
                    <a:ea typeface="+mn-ea"/>
                  </a:rPr>
                  <a:t>(σ, σ, 0)</a:t>
                </a:r>
                <a:r>
                  <a:rPr lang="zh-CN" altLang="zh-CN" kern="100" dirty="0">
                    <a:latin typeface="Times New Roman" panose="02020603050405020304" pitchFamily="18" charset="0"/>
                    <a:ea typeface="+mn-ea"/>
                  </a:rPr>
                  <a:t>，又由于本质矩阵的尺度无关性，可以统一其奇异值矩阵为</a:t>
                </a:r>
                <a:r>
                  <a:rPr lang="en-US" altLang="zh-CN" kern="100" dirty="0">
                    <a:latin typeface="Times New Roman" panose="02020603050405020304" pitchFamily="18" charset="0"/>
                    <a:ea typeface="+mn-ea"/>
                  </a:rPr>
                  <a:t>Σ=</a:t>
                </a:r>
                <a:r>
                  <a:rPr lang="en-US" altLang="zh-CN" kern="100" dirty="0" err="1">
                    <a:latin typeface="Times New Roman" panose="02020603050405020304" pitchFamily="18" charset="0"/>
                    <a:ea typeface="+mn-ea"/>
                  </a:rPr>
                  <a:t>diag</a:t>
                </a:r>
                <a:r>
                  <a:rPr lang="en-US" altLang="zh-CN" kern="100" dirty="0">
                    <a:latin typeface="Times New Roman" panose="02020603050405020304" pitchFamily="18" charset="0"/>
                    <a:ea typeface="+mn-ea"/>
                  </a:rPr>
                  <a:t>(1, 1, 0)</a:t>
                </a:r>
                <a:r>
                  <a:rPr lang="zh-CN" altLang="zh-CN" kern="100" dirty="0">
                    <a:latin typeface="Times New Roman" panose="02020603050405020304" pitchFamily="18" charset="0"/>
                    <a:ea typeface="+mn-ea"/>
                  </a:rPr>
                  <a:t>。对于齐次线性方程组求解出的</a:t>
                </a:r>
                <a14:m>
                  <m:oMath xmlns:m="http://schemas.openxmlformats.org/officeDocument/2006/math">
                    <m:acc>
                      <m:accPr>
                        <m:chr m:val="̃"/>
                        <m:ctrlPr>
                          <a:rPr lang="zh-CN" altLang="en-US" b="1" i="1">
                            <a:latin typeface="Cambria Math" panose="02040503050406030204" pitchFamily="18" charset="0"/>
                          </a:rPr>
                        </m:ctrlPr>
                      </m:accPr>
                      <m:e>
                        <m:r>
                          <a:rPr lang="zh-CN" altLang="en-US" b="1">
                            <a:latin typeface="Cambria Math" panose="02040503050406030204" pitchFamily="18" charset="0"/>
                          </a:rPr>
                          <m:t>𝐄</m:t>
                        </m:r>
                      </m:e>
                    </m:acc>
                    <m:r>
                      <a:rPr lang="zh-CN" altLang="en-US" b="1" i="1">
                        <a:latin typeface="Cambria Math" panose="02040503050406030204" pitchFamily="18" charset="0"/>
                      </a:rPr>
                      <m:t> </m:t>
                    </m:r>
                  </m:oMath>
                </a14:m>
                <a:r>
                  <a:rPr lang="zh-CN" altLang="en-US" kern="100" dirty="0">
                    <a:latin typeface="Times New Roman" panose="02020603050405020304" pitchFamily="18" charset="0"/>
                    <a:ea typeface="+mn-ea"/>
                  </a:rPr>
                  <a:t>一般</a:t>
                </a:r>
                <a:r>
                  <a:rPr lang="zh-CN" altLang="zh-CN" kern="100" dirty="0">
                    <a:latin typeface="Times New Roman" panose="02020603050405020304" pitchFamily="18" charset="0"/>
                    <a:ea typeface="+mn-ea"/>
                  </a:rPr>
                  <a:t>不满足上述约束。工程上一般直接将最大的两个奇异值取为</a:t>
                </a:r>
                <a:r>
                  <a:rPr lang="en-US" altLang="zh-CN" kern="100" dirty="0">
                    <a:latin typeface="Times New Roman" panose="02020603050405020304" pitchFamily="18" charset="0"/>
                    <a:ea typeface="+mn-ea"/>
                  </a:rPr>
                  <a:t>1</a:t>
                </a:r>
                <a:r>
                  <a:rPr lang="zh-CN" altLang="zh-CN" kern="100" dirty="0">
                    <a:latin typeface="Times New Roman" panose="02020603050405020304" pitchFamily="18" charset="0"/>
                    <a:ea typeface="+mn-ea"/>
                  </a:rPr>
                  <a:t>，最小的特征值取为</a:t>
                </a:r>
                <a:r>
                  <a:rPr lang="en-US" altLang="zh-CN" kern="100" dirty="0">
                    <a:latin typeface="Times New Roman" panose="02020603050405020304" pitchFamily="18" charset="0"/>
                    <a:ea typeface="+mn-ea"/>
                  </a:rPr>
                  <a:t>0.</a:t>
                </a:r>
                <a:r>
                  <a:rPr lang="zh-CN" altLang="zh-CN" kern="100" dirty="0">
                    <a:latin typeface="Times New Roman" panose="02020603050405020304" pitchFamily="18" charset="0"/>
                    <a:ea typeface="+mn-ea"/>
                  </a:rPr>
                  <a:t>不失一般性，假设</a:t>
                </a:r>
                <a:r>
                  <a:rPr lang="en-US" altLang="zh-CN" kern="100" dirty="0">
                    <a:latin typeface="Times New Roman" panose="02020603050405020304" pitchFamily="18" charset="0"/>
                    <a:ea typeface="+mn-ea"/>
                  </a:rPr>
                  <a:t>σ</a:t>
                </a:r>
                <a:r>
                  <a:rPr lang="en-US" altLang="zh-CN" kern="100" baseline="-25000" dirty="0">
                    <a:latin typeface="Times New Roman" panose="02020603050405020304" pitchFamily="18" charset="0"/>
                    <a:ea typeface="+mn-ea"/>
                  </a:rPr>
                  <a:t>1</a:t>
                </a:r>
                <a:r>
                  <a:rPr lang="zh-CN" altLang="zh-CN" kern="100" dirty="0">
                    <a:latin typeface="Times New Roman" panose="02020603050405020304" pitchFamily="18" charset="0"/>
                    <a:ea typeface="+mn-ea"/>
                  </a:rPr>
                  <a:t>≥</a:t>
                </a:r>
                <a:r>
                  <a:rPr lang="en-US" altLang="zh-CN" kern="100" dirty="0">
                    <a:latin typeface="Times New Roman" panose="02020603050405020304" pitchFamily="18" charset="0"/>
                    <a:ea typeface="+mn-ea"/>
                  </a:rPr>
                  <a:t>σ</a:t>
                </a:r>
                <a:r>
                  <a:rPr lang="en-US" altLang="zh-CN" kern="100" baseline="-25000" dirty="0">
                    <a:latin typeface="Times New Roman" panose="02020603050405020304" pitchFamily="18" charset="0"/>
                    <a:ea typeface="+mn-ea"/>
                  </a:rPr>
                  <a:t>2</a:t>
                </a:r>
                <a:r>
                  <a:rPr lang="zh-CN" altLang="zh-CN" kern="100" dirty="0">
                    <a:latin typeface="Times New Roman" panose="02020603050405020304" pitchFamily="18" charset="0"/>
                    <a:ea typeface="+mn-ea"/>
                  </a:rPr>
                  <a:t>≥</a:t>
                </a:r>
                <a:r>
                  <a:rPr lang="en-US" altLang="zh-CN" kern="100" dirty="0">
                    <a:latin typeface="Times New Roman" panose="02020603050405020304" pitchFamily="18" charset="0"/>
                    <a:ea typeface="+mn-ea"/>
                  </a:rPr>
                  <a:t>σ</a:t>
                </a:r>
                <a:r>
                  <a:rPr lang="en-US" altLang="zh-CN" kern="100" baseline="-25000" dirty="0">
                    <a:latin typeface="Times New Roman" panose="02020603050405020304" pitchFamily="18" charset="0"/>
                    <a:ea typeface="+mn-ea"/>
                  </a:rPr>
                  <a:t>3</a:t>
                </a:r>
                <a:r>
                  <a:rPr lang="zh-CN" altLang="zh-CN" kern="100" dirty="0">
                    <a:latin typeface="Times New Roman" panose="02020603050405020304" pitchFamily="18" charset="0"/>
                    <a:ea typeface="+mn-ea"/>
                  </a:rPr>
                  <a:t>，那么得到本质矩阵</a:t>
                </a:r>
                <a:r>
                  <a:rPr lang="en-US" altLang="zh-CN" kern="100" dirty="0">
                    <a:latin typeface="Times New Roman" panose="02020603050405020304" pitchFamily="18" charset="0"/>
                    <a:ea typeface="+mn-ea"/>
                  </a:rPr>
                  <a:t>E</a:t>
                </a:r>
                <a:r>
                  <a:rPr lang="zh-CN" altLang="zh-CN" kern="100" dirty="0">
                    <a:latin typeface="Times New Roman" panose="02020603050405020304" pitchFamily="18" charset="0"/>
                    <a:ea typeface="+mn-ea"/>
                  </a:rPr>
                  <a:t>的估计值：</a:t>
                </a:r>
                <a:endParaRPr lang="en-US" altLang="zh-CN" kern="100" dirty="0">
                  <a:latin typeface="Times New Roman" panose="02020603050405020304" pitchFamily="18" charset="0"/>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dirty="0">
                    <a:latin typeface="Times New Roman" panose="02020603050405020304" pitchFamily="18" charset="0"/>
                    <a:ea typeface="+mn-ea"/>
                    <a:cs typeface="Times New Roman" panose="02020603050405020304" pitchFamily="18" charset="0"/>
                  </a:rPr>
                  <a:t>根据</a:t>
                </a:r>
                <a:r>
                  <a:rPr lang="en-US" altLang="zh-CN" sz="1600" dirty="0">
                    <a:latin typeface="Times New Roman" panose="02020603050405020304" pitchFamily="18" charset="0"/>
                    <a:ea typeface="+mn-ea"/>
                    <a:cs typeface="Times New Roman" panose="02020603050405020304" pitchFamily="18" charset="0"/>
                  </a:rPr>
                  <a:t>SVD</a:t>
                </a:r>
                <a:r>
                  <a:rPr lang="zh-CN" altLang="zh-CN" sz="1600" dirty="0">
                    <a:latin typeface="Times New Roman" panose="02020603050405020304" pitchFamily="18" charset="0"/>
                    <a:ea typeface="+mn-ea"/>
                    <a:cs typeface="Times New Roman" panose="02020603050405020304" pitchFamily="18" charset="0"/>
                  </a:rPr>
                  <a:t>分解结果，可以得到两组平移和旋转矩阵：</a:t>
                </a:r>
                <a:endParaRPr lang="zh-CN" alt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600" kern="100" dirty="0">
                  <a:effectLst/>
                  <a:latin typeface="Times New Roman" panose="02020603050405020304" pitchFamily="18" charset="0"/>
                  <a:ea typeface="PMingLiU" panose="02020500000000000000" pitchFamily="18" charset="-120"/>
                </a:endParaRPr>
              </a:p>
              <a:p>
                <a:endParaRPr lang="zh-CN" altLang="en-US" dirty="0"/>
              </a:p>
            </p:txBody>
          </p:sp>
        </mc:Choice>
        <mc:Fallback xmlns="">
          <p:sp>
            <p:nvSpPr>
              <p:cNvPr id="4301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由于真正的本质矩阵只存在</a:t>
                </a:r>
                <a:r>
                  <a:rPr lang="en-US" altLang="zh-CN" dirty="0">
                    <a:latin typeface="Times New Roman" panose="02020603050405020304" pitchFamily="18" charset="0"/>
                    <a:ea typeface="+mn-ea"/>
                  </a:rPr>
                  <a:t>5</a:t>
                </a:r>
                <a:r>
                  <a:rPr lang="zh-CN" altLang="zh-CN" dirty="0">
                    <a:latin typeface="Times New Roman" panose="02020603050405020304" pitchFamily="18" charset="0"/>
                    <a:ea typeface="+mn-ea"/>
                    <a:cs typeface="Times New Roman" panose="02020603050405020304" pitchFamily="18" charset="0"/>
                  </a:rPr>
                  <a:t>个独立变量，</a:t>
                </a:r>
                <a:r>
                  <a:rPr lang="zh-CN" altLang="en-US" dirty="0">
                    <a:latin typeface="Times New Roman" panose="02020603050405020304" pitchFamily="18" charset="0"/>
                    <a:ea typeface="+mn-ea"/>
                    <a:cs typeface="Times New Roman" panose="02020603050405020304" pitchFamily="18" charset="0"/>
                  </a:rPr>
                  <a:t>所</a:t>
                </a:r>
                <a:r>
                  <a:rPr lang="zh-CN" altLang="zh-CN" dirty="0">
                    <a:latin typeface="Times New Roman" panose="02020603050405020304" pitchFamily="18" charset="0"/>
                    <a:ea typeface="+mn-ea"/>
                    <a:cs typeface="Times New Roman" panose="02020603050405020304" pitchFamily="18" charset="0"/>
                  </a:rPr>
                  <a:t>构造的</a:t>
                </a:r>
                <a:r>
                  <a:rPr lang="zh-CN" altLang="en-US" dirty="0">
                    <a:latin typeface="Times New Roman" panose="02020603050405020304" pitchFamily="18" charset="0"/>
                    <a:ea typeface="+mn-ea"/>
                    <a:cs typeface="Times New Roman" panose="02020603050405020304" pitchFamily="18" charset="0"/>
                  </a:rPr>
                  <a:t>线性</a:t>
                </a:r>
                <a:r>
                  <a:rPr lang="zh-CN" altLang="zh-CN" dirty="0">
                    <a:latin typeface="Times New Roman" panose="02020603050405020304" pitchFamily="18" charset="0"/>
                    <a:ea typeface="+mn-ea"/>
                    <a:cs typeface="Times New Roman" panose="02020603050405020304" pitchFamily="18" charset="0"/>
                  </a:rPr>
                  <a:t>方程组求解出的</a:t>
                </a:r>
                <a:r>
                  <a:rPr lang="zh-CN" altLang="en-US" b="1" i="0">
                    <a:latin typeface="Cambria Math" panose="02040503050406030204" pitchFamily="18" charset="0"/>
                  </a:rPr>
                  <a:t>𝐄 ̃</a:t>
                </a:r>
                <a:r>
                  <a:rPr lang="zh-CN" altLang="zh-CN" dirty="0"/>
                  <a:t>并不一定是真正的本质矩阵</a:t>
                </a:r>
                <a:r>
                  <a:rPr lang="zh-CN" altLang="en-US" dirty="0"/>
                  <a:t>，</a:t>
                </a:r>
                <a:r>
                  <a:rPr lang="zh-CN" altLang="zh-CN" dirty="0"/>
                  <a:t>无法分解为一个反对称矩阵和正交单位阵的乘积。为了处理该问题，工程上常用的手段是首先对</a:t>
                </a:r>
                <a:r>
                  <a:rPr lang="zh-CN" altLang="en-US" b="1" i="0">
                    <a:latin typeface="Cambria Math" panose="02040503050406030204" pitchFamily="18" charset="0"/>
                  </a:rPr>
                  <a:t>𝐄 ̃</a:t>
                </a:r>
                <a:r>
                  <a:rPr lang="zh-CN" altLang="zh-CN" dirty="0"/>
                  <a:t>进行</a:t>
                </a:r>
                <a:r>
                  <a:rPr lang="en-US" altLang="zh-CN" dirty="0"/>
                  <a:t>SVD</a:t>
                </a:r>
                <a:r>
                  <a:rPr lang="zh-CN" altLang="zh-CN" dirty="0"/>
                  <a:t>分解：</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kern="100" dirty="0">
                    <a:latin typeface="Times New Roman" panose="02020603050405020304" pitchFamily="18" charset="0"/>
                    <a:ea typeface="+mn-ea"/>
                  </a:rPr>
                  <a:t>其中</a:t>
                </a:r>
                <a:r>
                  <a:rPr lang="en-US" altLang="zh-CN" b="1" kern="100" dirty="0">
                    <a:latin typeface="Times New Roman" panose="02020603050405020304" pitchFamily="18" charset="0"/>
                    <a:ea typeface="+mn-ea"/>
                  </a:rPr>
                  <a:t>U</a:t>
                </a:r>
                <a:r>
                  <a:rPr lang="zh-CN" altLang="zh-CN" kern="100" dirty="0">
                    <a:latin typeface="Times New Roman" panose="02020603050405020304" pitchFamily="18" charset="0"/>
                    <a:ea typeface="+mn-ea"/>
                  </a:rPr>
                  <a:t>，</a:t>
                </a:r>
                <a:r>
                  <a:rPr lang="en-US" altLang="zh-CN" b="1" kern="100" dirty="0">
                    <a:latin typeface="Times New Roman" panose="02020603050405020304" pitchFamily="18" charset="0"/>
                    <a:ea typeface="+mn-ea"/>
                  </a:rPr>
                  <a:t>V</a:t>
                </a:r>
                <a:r>
                  <a:rPr lang="zh-CN" altLang="zh-CN" kern="100" dirty="0">
                    <a:latin typeface="Times New Roman" panose="02020603050405020304" pitchFamily="18" charset="0"/>
                    <a:ea typeface="+mn-ea"/>
                  </a:rPr>
                  <a:t>为正交阵，</a:t>
                </a:r>
                <a:r>
                  <a:rPr lang="en-US" altLang="zh-CN" b="1" kern="100" dirty="0">
                    <a:latin typeface="Times New Roman" panose="02020603050405020304" pitchFamily="18" charset="0"/>
                    <a:ea typeface="+mn-ea"/>
                  </a:rPr>
                  <a:t>Σ</a:t>
                </a:r>
                <a:r>
                  <a:rPr lang="zh-CN" altLang="zh-CN" kern="100" dirty="0">
                    <a:latin typeface="Times New Roman" panose="02020603050405020304" pitchFamily="18" charset="0"/>
                    <a:ea typeface="+mn-ea"/>
                  </a:rPr>
                  <a:t>是奇异值矩阵。根据本质矩阵的内在约束，理想情况下</a:t>
                </a:r>
                <a:r>
                  <a:rPr lang="en-US" altLang="zh-CN" b="1" kern="100" dirty="0">
                    <a:latin typeface="Times New Roman" panose="02020603050405020304" pitchFamily="18" charset="0"/>
                    <a:ea typeface="+mn-ea"/>
                  </a:rPr>
                  <a:t>Σ</a:t>
                </a:r>
                <a:r>
                  <a:rPr lang="en-US" altLang="zh-CN" kern="100" dirty="0">
                    <a:latin typeface="Times New Roman" panose="02020603050405020304" pitchFamily="18" charset="0"/>
                    <a:ea typeface="+mn-ea"/>
                  </a:rPr>
                  <a:t>=</a:t>
                </a:r>
                <a:r>
                  <a:rPr lang="en-US" altLang="zh-CN" kern="100" dirty="0" err="1">
                    <a:latin typeface="Times New Roman" panose="02020603050405020304" pitchFamily="18" charset="0"/>
                    <a:ea typeface="+mn-ea"/>
                  </a:rPr>
                  <a:t>diag</a:t>
                </a:r>
                <a:r>
                  <a:rPr lang="en-US" altLang="zh-CN" kern="100" dirty="0">
                    <a:latin typeface="Times New Roman" panose="02020603050405020304" pitchFamily="18" charset="0"/>
                    <a:ea typeface="+mn-ea"/>
                  </a:rPr>
                  <a:t>(σ, σ, 0)</a:t>
                </a:r>
                <a:r>
                  <a:rPr lang="zh-CN" altLang="zh-CN" kern="100" dirty="0">
                    <a:latin typeface="Times New Roman" panose="02020603050405020304" pitchFamily="18" charset="0"/>
                    <a:ea typeface="+mn-ea"/>
                  </a:rPr>
                  <a:t>，又由于本质矩阵的尺度无关性，可以统一其奇异值矩阵为</a:t>
                </a:r>
                <a:r>
                  <a:rPr lang="en-US" altLang="zh-CN" kern="100" dirty="0">
                    <a:latin typeface="Times New Roman" panose="02020603050405020304" pitchFamily="18" charset="0"/>
                    <a:ea typeface="+mn-ea"/>
                  </a:rPr>
                  <a:t>Σ=</a:t>
                </a:r>
                <a:r>
                  <a:rPr lang="en-US" altLang="zh-CN" kern="100" dirty="0" err="1">
                    <a:latin typeface="Times New Roman" panose="02020603050405020304" pitchFamily="18" charset="0"/>
                    <a:ea typeface="+mn-ea"/>
                  </a:rPr>
                  <a:t>diag</a:t>
                </a:r>
                <a:r>
                  <a:rPr lang="en-US" altLang="zh-CN" kern="100" dirty="0">
                    <a:latin typeface="Times New Roman" panose="02020603050405020304" pitchFamily="18" charset="0"/>
                    <a:ea typeface="+mn-ea"/>
                  </a:rPr>
                  <a:t>(1, 1, 0)</a:t>
                </a:r>
                <a:r>
                  <a:rPr lang="zh-CN" altLang="zh-CN" kern="100" dirty="0">
                    <a:latin typeface="Times New Roman" panose="02020603050405020304" pitchFamily="18" charset="0"/>
                    <a:ea typeface="+mn-ea"/>
                  </a:rPr>
                  <a:t>。对于齐次线性方程组求解出的</a:t>
                </a:r>
                <a:r>
                  <a:rPr lang="zh-CN" altLang="en-US" b="1" i="0">
                    <a:latin typeface="Cambria Math" panose="02040503050406030204" pitchFamily="18" charset="0"/>
                  </a:rPr>
                  <a:t>𝐄 ̃  </a:t>
                </a:r>
                <a:r>
                  <a:rPr lang="zh-CN" altLang="en-US" kern="100" dirty="0">
                    <a:latin typeface="Times New Roman" panose="02020603050405020304" pitchFamily="18" charset="0"/>
                    <a:ea typeface="+mn-ea"/>
                  </a:rPr>
                  <a:t>一般</a:t>
                </a:r>
                <a:r>
                  <a:rPr lang="zh-CN" altLang="zh-CN" kern="100" dirty="0">
                    <a:latin typeface="Times New Roman" panose="02020603050405020304" pitchFamily="18" charset="0"/>
                    <a:ea typeface="+mn-ea"/>
                  </a:rPr>
                  <a:t>不满足上述约束。工程上一般直接将最大的两个奇异值取为</a:t>
                </a:r>
                <a:r>
                  <a:rPr lang="en-US" altLang="zh-CN" kern="100" dirty="0">
                    <a:latin typeface="Times New Roman" panose="02020603050405020304" pitchFamily="18" charset="0"/>
                    <a:ea typeface="+mn-ea"/>
                  </a:rPr>
                  <a:t>1</a:t>
                </a:r>
                <a:r>
                  <a:rPr lang="zh-CN" altLang="zh-CN" kern="100" dirty="0">
                    <a:latin typeface="Times New Roman" panose="02020603050405020304" pitchFamily="18" charset="0"/>
                    <a:ea typeface="+mn-ea"/>
                  </a:rPr>
                  <a:t>，最小的特征值取为</a:t>
                </a:r>
                <a:r>
                  <a:rPr lang="en-US" altLang="zh-CN" kern="100" dirty="0">
                    <a:latin typeface="Times New Roman" panose="02020603050405020304" pitchFamily="18" charset="0"/>
                    <a:ea typeface="+mn-ea"/>
                  </a:rPr>
                  <a:t>0.</a:t>
                </a:r>
                <a:r>
                  <a:rPr lang="zh-CN" altLang="zh-CN" kern="100" dirty="0">
                    <a:latin typeface="Times New Roman" panose="02020603050405020304" pitchFamily="18" charset="0"/>
                    <a:ea typeface="+mn-ea"/>
                  </a:rPr>
                  <a:t>不失一般性，假设</a:t>
                </a:r>
                <a:r>
                  <a:rPr lang="en-US" altLang="zh-CN" kern="100" dirty="0">
                    <a:latin typeface="Times New Roman" panose="02020603050405020304" pitchFamily="18" charset="0"/>
                    <a:ea typeface="+mn-ea"/>
                  </a:rPr>
                  <a:t>σ</a:t>
                </a:r>
                <a:r>
                  <a:rPr lang="en-US" altLang="zh-CN" kern="100" baseline="-25000" dirty="0">
                    <a:latin typeface="Times New Roman" panose="02020603050405020304" pitchFamily="18" charset="0"/>
                    <a:ea typeface="+mn-ea"/>
                  </a:rPr>
                  <a:t>1</a:t>
                </a:r>
                <a:r>
                  <a:rPr lang="zh-CN" altLang="zh-CN" kern="100" dirty="0">
                    <a:latin typeface="Times New Roman" panose="02020603050405020304" pitchFamily="18" charset="0"/>
                    <a:ea typeface="+mn-ea"/>
                  </a:rPr>
                  <a:t>≥</a:t>
                </a:r>
                <a:r>
                  <a:rPr lang="en-US" altLang="zh-CN" kern="100" dirty="0">
                    <a:latin typeface="Times New Roman" panose="02020603050405020304" pitchFamily="18" charset="0"/>
                    <a:ea typeface="+mn-ea"/>
                  </a:rPr>
                  <a:t>σ</a:t>
                </a:r>
                <a:r>
                  <a:rPr lang="en-US" altLang="zh-CN" kern="100" baseline="-25000" dirty="0">
                    <a:latin typeface="Times New Roman" panose="02020603050405020304" pitchFamily="18" charset="0"/>
                    <a:ea typeface="+mn-ea"/>
                  </a:rPr>
                  <a:t>2</a:t>
                </a:r>
                <a:r>
                  <a:rPr lang="zh-CN" altLang="zh-CN" kern="100" dirty="0">
                    <a:latin typeface="Times New Roman" panose="02020603050405020304" pitchFamily="18" charset="0"/>
                    <a:ea typeface="+mn-ea"/>
                  </a:rPr>
                  <a:t>≥</a:t>
                </a:r>
                <a:r>
                  <a:rPr lang="en-US" altLang="zh-CN" kern="100" dirty="0">
                    <a:latin typeface="Times New Roman" panose="02020603050405020304" pitchFamily="18" charset="0"/>
                    <a:ea typeface="+mn-ea"/>
                  </a:rPr>
                  <a:t>σ</a:t>
                </a:r>
                <a:r>
                  <a:rPr lang="en-US" altLang="zh-CN" kern="100" baseline="-25000" dirty="0">
                    <a:latin typeface="Times New Roman" panose="02020603050405020304" pitchFamily="18" charset="0"/>
                    <a:ea typeface="+mn-ea"/>
                  </a:rPr>
                  <a:t>3</a:t>
                </a:r>
                <a:r>
                  <a:rPr lang="zh-CN" altLang="zh-CN" kern="100" dirty="0">
                    <a:latin typeface="Times New Roman" panose="02020603050405020304" pitchFamily="18" charset="0"/>
                    <a:ea typeface="+mn-ea"/>
                  </a:rPr>
                  <a:t>，那么得到本质矩阵</a:t>
                </a:r>
                <a:r>
                  <a:rPr lang="en-US" altLang="zh-CN" kern="100" dirty="0">
                    <a:latin typeface="Times New Roman" panose="02020603050405020304" pitchFamily="18" charset="0"/>
                    <a:ea typeface="+mn-ea"/>
                  </a:rPr>
                  <a:t>E</a:t>
                </a:r>
                <a:r>
                  <a:rPr lang="zh-CN" altLang="zh-CN" kern="100" dirty="0">
                    <a:latin typeface="Times New Roman" panose="02020603050405020304" pitchFamily="18" charset="0"/>
                    <a:ea typeface="+mn-ea"/>
                  </a:rPr>
                  <a:t>的估计值：</a:t>
                </a:r>
                <a:endParaRPr lang="en-US" altLang="zh-CN" kern="100" dirty="0">
                  <a:latin typeface="Times New Roman" panose="02020603050405020304" pitchFamily="18" charset="0"/>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dirty="0">
                    <a:latin typeface="Times New Roman" panose="02020603050405020304" pitchFamily="18" charset="0"/>
                    <a:ea typeface="+mn-ea"/>
                    <a:cs typeface="Times New Roman" panose="02020603050405020304" pitchFamily="18" charset="0"/>
                  </a:rPr>
                  <a:t>根据</a:t>
                </a:r>
                <a:r>
                  <a:rPr lang="en-US" altLang="zh-CN" sz="1600" dirty="0">
                    <a:latin typeface="Times New Roman" panose="02020603050405020304" pitchFamily="18" charset="0"/>
                    <a:ea typeface="+mn-ea"/>
                    <a:cs typeface="Times New Roman" panose="02020603050405020304" pitchFamily="18" charset="0"/>
                  </a:rPr>
                  <a:t>SVD</a:t>
                </a:r>
                <a:r>
                  <a:rPr lang="zh-CN" altLang="zh-CN" sz="1600" dirty="0">
                    <a:latin typeface="Times New Roman" panose="02020603050405020304" pitchFamily="18" charset="0"/>
                    <a:ea typeface="+mn-ea"/>
                    <a:cs typeface="Times New Roman" panose="02020603050405020304" pitchFamily="18" charset="0"/>
                  </a:rPr>
                  <a:t>分解结果，可以得到两组平移和旋转矩阵：</a:t>
                </a:r>
                <a:endParaRPr lang="zh-CN" altLang="en-US"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600" kern="100" dirty="0">
                  <a:effectLst/>
                  <a:latin typeface="Times New Roman" panose="02020603050405020304" pitchFamily="18" charset="0"/>
                  <a:ea typeface="PMingLiU" panose="02020500000000000000" pitchFamily="18" charset="-120"/>
                </a:endParaRPr>
              </a:p>
              <a:p>
                <a:endParaRPr lang="zh-CN" altLang="en-US" dirty="0"/>
              </a:p>
            </p:txBody>
          </p:sp>
        </mc:Fallback>
      </mc:AlternateContent>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37</a:t>
            </a:fld>
            <a:endParaRPr lang="en-US" altLang="zh-CN" sz="1300"/>
          </a:p>
        </p:txBody>
      </p:sp>
    </p:spTree>
    <p:extLst>
      <p:ext uri="{BB962C8B-B14F-4D97-AF65-F5344CB8AC3E}">
        <p14:creationId xmlns:p14="http://schemas.microsoft.com/office/powerpoint/2010/main" val="5258520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1D4A2F72-A31E-43DD-A750-F9DF3F8626A8}" type="slidenum">
              <a:rPr lang="zh-CN" altLang="en-US" smtClean="0"/>
              <a:t>38</a:t>
            </a:fld>
            <a:endParaRPr lang="zh-CN" altLang="en-US"/>
          </a:p>
        </p:txBody>
      </p:sp>
    </p:spTree>
    <p:extLst>
      <p:ext uri="{BB962C8B-B14F-4D97-AF65-F5344CB8AC3E}">
        <p14:creationId xmlns:p14="http://schemas.microsoft.com/office/powerpoint/2010/main" val="31032179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r>
              <a:rPr lang="zh-CN" altLang="zh-CN" dirty="0">
                <a:latin typeface="Times New Roman" panose="02020603050405020304" pitchFamily="18" charset="0"/>
                <a:ea typeface="+mn-ea"/>
                <a:cs typeface="Times New Roman" panose="02020603050405020304" pitchFamily="18" charset="0"/>
              </a:rPr>
              <a:t>由于目前主流视觉</a:t>
            </a:r>
            <a:r>
              <a:rPr lang="en-US" altLang="zh-CN" dirty="0">
                <a:latin typeface="Times New Roman" panose="02020603050405020304" pitchFamily="18" charset="0"/>
                <a:ea typeface="+mn-ea"/>
              </a:rPr>
              <a:t>SLAM</a:t>
            </a:r>
            <a:r>
              <a:rPr lang="zh-CN" altLang="zh-CN" dirty="0">
                <a:latin typeface="Times New Roman" panose="02020603050405020304" pitchFamily="18" charset="0"/>
                <a:ea typeface="+mn-ea"/>
                <a:cs typeface="Times New Roman" panose="02020603050405020304" pitchFamily="18" charset="0"/>
              </a:rPr>
              <a:t>都采用相同的框架，业内一般根据前端视觉里程计使用的方法命名</a:t>
            </a:r>
            <a:r>
              <a:rPr lang="en-US" altLang="zh-CN" dirty="0">
                <a:latin typeface="Times New Roman" panose="02020603050405020304" pitchFamily="18" charset="0"/>
                <a:ea typeface="+mn-ea"/>
              </a:rPr>
              <a:t>SLAM</a:t>
            </a:r>
            <a:r>
              <a:rPr lang="zh-CN" altLang="zh-CN" dirty="0">
                <a:latin typeface="Times New Roman" panose="02020603050405020304" pitchFamily="18" charset="0"/>
                <a:ea typeface="+mn-ea"/>
                <a:cs typeface="Times New Roman" panose="02020603050405020304" pitchFamily="18" charset="0"/>
              </a:rPr>
              <a:t>算法。视觉里程计技术的核心环节是数据关联。数据关联表示了</a:t>
            </a:r>
            <a:r>
              <a:rPr lang="en-US" altLang="zh-CN" dirty="0">
                <a:latin typeface="Times New Roman" panose="02020603050405020304" pitchFamily="18" charset="0"/>
                <a:ea typeface="+mn-ea"/>
              </a:rPr>
              <a:t>3D</a:t>
            </a:r>
            <a:r>
              <a:rPr lang="zh-CN" altLang="zh-CN" dirty="0">
                <a:latin typeface="Times New Roman" panose="02020603050405020304" pitchFamily="18" charset="0"/>
                <a:ea typeface="+mn-ea"/>
                <a:cs typeface="Times New Roman" panose="02020603050405020304" pitchFamily="18" charset="0"/>
              </a:rPr>
              <a:t>点在不同帧之间的关系。在运动估计中，使用当前帧图像和过往帧图像进行数据关联求解相机运动量，通过递推每一步的运动量可以得到相机和机器人的位姿。</a:t>
            </a:r>
            <a:endParaRPr lang="en-US" altLang="zh-CN" dirty="0">
              <a:latin typeface="Times New Roman" panose="02020603050405020304" pitchFamily="18" charset="0"/>
              <a:ea typeface="+mn-ea"/>
              <a:cs typeface="Times New Roman" panose="02020603050405020304" pitchFamily="18" charset="0"/>
            </a:endParaRPr>
          </a:p>
          <a:p>
            <a:pPr indent="266700" algn="just">
              <a:lnSpc>
                <a:spcPct val="125000"/>
              </a:lnSpc>
              <a:spcAft>
                <a:spcPts val="0"/>
              </a:spcAft>
            </a:pPr>
            <a:r>
              <a:rPr lang="en-US" altLang="zh-CN" kern="100" dirty="0">
                <a:latin typeface="Times New Roman" panose="02020603050405020304" pitchFamily="18" charset="0"/>
                <a:ea typeface="+mn-ea"/>
              </a:rPr>
              <a:t>2D-2D</a:t>
            </a:r>
            <a:r>
              <a:rPr lang="zh-CN" altLang="zh-CN" kern="100" dirty="0">
                <a:latin typeface="Times New Roman" panose="02020603050405020304" pitchFamily="18" charset="0"/>
                <a:ea typeface="+mn-ea"/>
              </a:rPr>
              <a:t>：当前帧的点和过往帧的点都是在图像空间中，在单目相机的初始化过程中经常出现这种数据关联；</a:t>
            </a:r>
            <a:endParaRPr lang="zh-CN" altLang="zh-CN" sz="1600" kern="100" dirty="0">
              <a:latin typeface="Times New Roman" panose="02020603050405020304" pitchFamily="18" charset="0"/>
              <a:ea typeface="PMingLiU" panose="02020500000000000000" pitchFamily="18" charset="-120"/>
            </a:endParaRPr>
          </a:p>
          <a:p>
            <a:pPr indent="266700" algn="just">
              <a:lnSpc>
                <a:spcPct val="125000"/>
              </a:lnSpc>
              <a:spcAft>
                <a:spcPts val="0"/>
              </a:spcAft>
            </a:pPr>
            <a:r>
              <a:rPr lang="en-US" altLang="zh-CN" kern="100" dirty="0">
                <a:latin typeface="Times New Roman" panose="02020603050405020304" pitchFamily="18" charset="0"/>
                <a:ea typeface="+mn-ea"/>
              </a:rPr>
              <a:t>3D-3D</a:t>
            </a:r>
            <a:r>
              <a:rPr lang="zh-CN" altLang="zh-CN" kern="100" dirty="0">
                <a:latin typeface="Times New Roman" panose="02020603050405020304" pitchFamily="18" charset="0"/>
                <a:ea typeface="+mn-ea"/>
              </a:rPr>
              <a:t>：当前帧和过往帧的点都在</a:t>
            </a:r>
            <a:r>
              <a:rPr lang="en-US" altLang="zh-CN" kern="100" dirty="0">
                <a:latin typeface="Times New Roman" panose="02020603050405020304" pitchFamily="18" charset="0"/>
                <a:ea typeface="+mn-ea"/>
              </a:rPr>
              <a:t>3D</a:t>
            </a:r>
            <a:r>
              <a:rPr lang="zh-CN" altLang="zh-CN" kern="100" dirty="0">
                <a:latin typeface="Times New Roman" panose="02020603050405020304" pitchFamily="18" charset="0"/>
                <a:ea typeface="+mn-ea"/>
              </a:rPr>
              <a:t>空间中，这种情形一般在基于深度相机的视觉里程计中出现；</a:t>
            </a:r>
            <a:endParaRPr lang="zh-CN" altLang="zh-CN" sz="1600" kern="100" dirty="0">
              <a:latin typeface="Times New Roman" panose="02020603050405020304" pitchFamily="18" charset="0"/>
              <a:ea typeface="PMingLiU" panose="02020500000000000000" pitchFamily="18" charset="-120"/>
            </a:endParaRPr>
          </a:p>
          <a:p>
            <a:r>
              <a:rPr lang="en-US" altLang="zh-CN" dirty="0">
                <a:latin typeface="Times New Roman" panose="02020603050405020304" pitchFamily="18" charset="0"/>
                <a:ea typeface="+mn-ea"/>
              </a:rPr>
              <a:t>3D-2D</a:t>
            </a:r>
            <a:r>
              <a:rPr lang="zh-CN" altLang="zh-CN" dirty="0">
                <a:latin typeface="Times New Roman" panose="02020603050405020304" pitchFamily="18" charset="0"/>
                <a:ea typeface="+mn-ea"/>
                <a:cs typeface="Times New Roman" panose="02020603050405020304" pitchFamily="18" charset="0"/>
              </a:rPr>
              <a:t>：过往帧的点在</a:t>
            </a:r>
            <a:r>
              <a:rPr lang="en-US" altLang="zh-CN" dirty="0">
                <a:latin typeface="Times New Roman" panose="02020603050405020304" pitchFamily="18" charset="0"/>
                <a:ea typeface="+mn-ea"/>
              </a:rPr>
              <a:t>3D</a:t>
            </a:r>
            <a:r>
              <a:rPr lang="zh-CN" altLang="zh-CN" dirty="0">
                <a:latin typeface="Times New Roman" panose="02020603050405020304" pitchFamily="18" charset="0"/>
                <a:ea typeface="+mn-ea"/>
                <a:cs typeface="Times New Roman" panose="02020603050405020304" pitchFamily="18" charset="0"/>
              </a:rPr>
              <a:t>空间中，当前帧的点在图像空间中，这样可以将帧间位姿估计转化为一个</a:t>
            </a:r>
            <a:r>
              <a:rPr lang="en-US" altLang="zh-CN" dirty="0">
                <a:latin typeface="Times New Roman" panose="02020603050405020304" pitchFamily="18" charset="0"/>
                <a:ea typeface="+mn-ea"/>
              </a:rPr>
              <a:t>PnP</a:t>
            </a:r>
            <a:r>
              <a:rPr lang="zh-CN" altLang="zh-CN" dirty="0">
                <a:latin typeface="Times New Roman" panose="02020603050405020304" pitchFamily="18" charset="0"/>
                <a:ea typeface="+mn-ea"/>
                <a:cs typeface="Times New Roman" panose="02020603050405020304" pitchFamily="18" charset="0"/>
              </a:rPr>
              <a:t>问题。</a:t>
            </a:r>
            <a:endParaRPr lang="en-US" altLang="zh-CN" dirty="0">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ea typeface="+mn-ea"/>
              </a:rPr>
              <a:t>3D-2D</a:t>
            </a:r>
            <a:r>
              <a:rPr lang="zh-CN" altLang="zh-CN" dirty="0">
                <a:latin typeface="Times New Roman" panose="02020603050405020304" pitchFamily="18" charset="0"/>
                <a:ea typeface="+mn-ea"/>
                <a:cs typeface="Times New Roman" panose="02020603050405020304" pitchFamily="18" charset="0"/>
              </a:rPr>
              <a:t>以及</a:t>
            </a:r>
            <a:r>
              <a:rPr lang="en-US" altLang="zh-CN" dirty="0">
                <a:latin typeface="Times New Roman" panose="02020603050405020304" pitchFamily="18" charset="0"/>
                <a:ea typeface="+mn-ea"/>
              </a:rPr>
              <a:t>3D-3D</a:t>
            </a:r>
            <a:r>
              <a:rPr lang="zh-CN" altLang="zh-CN" dirty="0">
                <a:latin typeface="Times New Roman" panose="02020603050405020304" pitchFamily="18" charset="0"/>
                <a:ea typeface="+mn-ea"/>
                <a:cs typeface="Times New Roman" panose="02020603050405020304" pitchFamily="18" charset="0"/>
              </a:rPr>
              <a:t>所涉及到的摄影几何约束是完备的，特征点对应的空间点在相机坐标系中的坐标可以完全地求解，目前在理论层面上已经相当成熟。</a:t>
            </a:r>
            <a:r>
              <a:rPr lang="en-US" altLang="zh-CN" dirty="0">
                <a:latin typeface="Times New Roman" panose="02020603050405020304" pitchFamily="18" charset="0"/>
                <a:ea typeface="+mn-ea"/>
              </a:rPr>
              <a:t>2D-2D</a:t>
            </a:r>
            <a:r>
              <a:rPr lang="zh-CN" altLang="zh-CN" dirty="0">
                <a:latin typeface="Times New Roman" panose="02020603050405020304" pitchFamily="18" charset="0"/>
                <a:ea typeface="+mn-ea"/>
                <a:cs typeface="Times New Roman" panose="02020603050405020304" pitchFamily="18" charset="0"/>
              </a:rPr>
              <a:t>由于缺少特征点的深度信息，本质上是一个欠约束问题，存在较大的不确定性，是视觉里程计技术的难点。按照</a:t>
            </a:r>
            <a:r>
              <a:rPr lang="en-US" altLang="zh-CN" dirty="0">
                <a:latin typeface="Times New Roman" panose="02020603050405020304" pitchFamily="18" charset="0"/>
                <a:ea typeface="+mn-ea"/>
              </a:rPr>
              <a:t>2D-2D</a:t>
            </a:r>
            <a:r>
              <a:rPr lang="zh-CN" altLang="zh-CN" dirty="0">
                <a:latin typeface="Times New Roman" panose="02020603050405020304" pitchFamily="18" charset="0"/>
                <a:ea typeface="+mn-ea"/>
                <a:cs typeface="Times New Roman" panose="02020603050405020304" pitchFamily="18" charset="0"/>
              </a:rPr>
              <a:t>数据关联方式的不同，里程计可以分为特征点法、直接法与混合法三类。</a:t>
            </a:r>
            <a:endParaRPr lang="zh-CN" altLang="en-US" dirty="0"/>
          </a:p>
          <a:p>
            <a:endParaRPr lang="zh-CN" altLang="en-US" dirty="0"/>
          </a:p>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39</a:t>
            </a:fld>
            <a:endParaRPr lang="en-US" altLang="zh-CN" sz="1300"/>
          </a:p>
        </p:txBody>
      </p:sp>
    </p:spTree>
    <p:extLst>
      <p:ext uri="{BB962C8B-B14F-4D97-AF65-F5344CB8AC3E}">
        <p14:creationId xmlns:p14="http://schemas.microsoft.com/office/powerpoint/2010/main" val="677883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4</a:t>
            </a:fld>
            <a:endParaRPr lang="en-US" altLang="zh-CN" sz="1300"/>
          </a:p>
        </p:txBody>
      </p:sp>
    </p:spTree>
    <p:extLst>
      <p:ext uri="{BB962C8B-B14F-4D97-AF65-F5344CB8AC3E}">
        <p14:creationId xmlns:p14="http://schemas.microsoft.com/office/powerpoint/2010/main" val="26071939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r>
              <a:rPr lang="zh-CN" altLang="zh-CN" dirty="0">
                <a:latin typeface="Times New Roman" panose="02020603050405020304" pitchFamily="18" charset="0"/>
                <a:ea typeface="+mn-ea"/>
                <a:cs typeface="Times New Roman" panose="02020603050405020304" pitchFamily="18" charset="0"/>
              </a:rPr>
              <a:t>特征点法提取图像中的特征进行匹配，最小化重投影误差得到位姿。</a:t>
            </a:r>
            <a:r>
              <a:rPr lang="zh-CN" altLang="zh-CN" dirty="0"/>
              <a:t>为了实现特征点的匹配，首先需要进行特征点提取，然后将特征点处的特征编码为特征描述子，最后根据在特征描述子空间中定义的特征距离以及其他一些先验信息在两幅图像中进行搜索实现匹配。</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早期的特征点提取算法主要基于角点检测，将角点定义为图像中尖锐区域的顶点，例如著名的</a:t>
            </a:r>
            <a:r>
              <a:rPr lang="en-US" altLang="zh-CN" dirty="0">
                <a:latin typeface="Times New Roman" panose="02020603050405020304" pitchFamily="18" charset="0"/>
                <a:ea typeface="+mn-ea"/>
              </a:rPr>
              <a:t>Harris</a:t>
            </a:r>
            <a:r>
              <a:rPr lang="zh-CN" altLang="zh-CN" dirty="0">
                <a:latin typeface="Times New Roman" panose="02020603050405020304" pitchFamily="18" charset="0"/>
                <a:ea typeface="+mn-ea"/>
                <a:cs typeface="Times New Roman" panose="02020603050405020304" pitchFamily="18" charset="0"/>
              </a:rPr>
              <a:t>角点正是基于尖锐区域像素分布的特殊性而设计的，目前仍然是很多算法的核心环节之一。</a:t>
            </a:r>
            <a:r>
              <a:rPr lang="zh-CN" altLang="zh-CN" dirty="0"/>
              <a:t>后期逐渐朝着多元化特征点提取的方向发展，虽然一般也将特征点称为角点，但丰富和拓展了角点的定义。</a:t>
            </a:r>
            <a:endParaRPr lang="zh-CN" altLang="en-US" dirty="0"/>
          </a:p>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40</a:t>
            </a:fld>
            <a:endParaRPr lang="en-US" altLang="zh-CN" sz="1300"/>
          </a:p>
        </p:txBody>
      </p:sp>
    </p:spTree>
    <p:extLst>
      <p:ext uri="{BB962C8B-B14F-4D97-AF65-F5344CB8AC3E}">
        <p14:creationId xmlns:p14="http://schemas.microsoft.com/office/powerpoint/2010/main" val="703387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5</a:t>
            </a:fld>
            <a:endParaRPr lang="en-US" altLang="zh-CN" sz="1300"/>
          </a:p>
        </p:txBody>
      </p:sp>
    </p:spTree>
    <p:extLst>
      <p:ext uri="{BB962C8B-B14F-4D97-AF65-F5344CB8AC3E}">
        <p14:creationId xmlns:p14="http://schemas.microsoft.com/office/powerpoint/2010/main" val="17917669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6</a:t>
            </a:fld>
            <a:endParaRPr lang="en-US" altLang="zh-CN" sz="1300"/>
          </a:p>
        </p:txBody>
      </p:sp>
    </p:spTree>
    <p:extLst>
      <p:ext uri="{BB962C8B-B14F-4D97-AF65-F5344CB8AC3E}">
        <p14:creationId xmlns:p14="http://schemas.microsoft.com/office/powerpoint/2010/main" val="1553706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7</a:t>
            </a:fld>
            <a:endParaRPr lang="en-US" altLang="zh-CN" sz="1300"/>
          </a:p>
        </p:txBody>
      </p:sp>
    </p:spTree>
    <p:extLst>
      <p:ext uri="{BB962C8B-B14F-4D97-AF65-F5344CB8AC3E}">
        <p14:creationId xmlns:p14="http://schemas.microsoft.com/office/powerpoint/2010/main" val="4273788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8</a:t>
            </a:fld>
            <a:endParaRPr lang="en-US" altLang="zh-CN" sz="1300"/>
          </a:p>
        </p:txBody>
      </p:sp>
    </p:spTree>
    <p:extLst>
      <p:ext uri="{BB962C8B-B14F-4D97-AF65-F5344CB8AC3E}">
        <p14:creationId xmlns:p14="http://schemas.microsoft.com/office/powerpoint/2010/main" val="2626353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1D4A2F72-A31E-43DD-A750-F9DF3F8626A8}" type="slidenum">
              <a:rPr lang="zh-CN" altLang="en-US" smtClean="0"/>
              <a:t>9</a:t>
            </a:fld>
            <a:endParaRPr lang="zh-CN" altLang="en-US"/>
          </a:p>
        </p:txBody>
      </p:sp>
    </p:spTree>
    <p:extLst>
      <p:ext uri="{BB962C8B-B14F-4D97-AF65-F5344CB8AC3E}">
        <p14:creationId xmlns:p14="http://schemas.microsoft.com/office/powerpoint/2010/main" val="3635951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9AD65C0-FC57-4FD0-B71D-7D97651A3DB2}" type="datetimeFigureOut">
              <a:rPr lang="zh-CN" altLang="en-US" smtClean="0"/>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163605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9AD65C0-FC57-4FD0-B71D-7D97651A3DB2}" type="datetimeFigureOut">
              <a:rPr lang="zh-CN" altLang="en-US" smtClean="0"/>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2278345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8" y="365125"/>
            <a:ext cx="1478756"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1489" y="365125"/>
            <a:ext cx="4321969"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9AD65C0-FC57-4FD0-B71D-7D97651A3DB2}" type="datetimeFigureOut">
              <a:rPr lang="zh-CN" altLang="en-US" smtClean="0"/>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3036025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027" descr="logo－d-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4419600"/>
            <a:ext cx="4419600"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029"/>
          <p:cNvGrpSpPr>
            <a:grpSpLocks/>
          </p:cNvGrpSpPr>
          <p:nvPr/>
        </p:nvGrpSpPr>
        <p:grpSpPr bwMode="auto">
          <a:xfrm>
            <a:off x="0" y="0"/>
            <a:ext cx="4876800" cy="2251075"/>
            <a:chOff x="0" y="0"/>
            <a:chExt cx="3072" cy="1418"/>
          </a:xfrm>
        </p:grpSpPr>
        <p:pic>
          <p:nvPicPr>
            <p:cNvPr id="6" name="Picture 1030" descr="logo－d-x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688" cy="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031"/>
            <p:cNvSpPr>
              <a:spLocks noChangeArrowheads="1"/>
            </p:cNvSpPr>
            <p:nvPr userDrawn="1"/>
          </p:nvSpPr>
          <p:spPr bwMode="auto">
            <a:xfrm>
              <a:off x="2256" y="288"/>
              <a:ext cx="816"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grpSp>
      <p:sp>
        <p:nvSpPr>
          <p:cNvPr id="8" name="Rectangle 1037"/>
          <p:cNvSpPr>
            <a:spLocks noChangeArrowheads="1"/>
          </p:cNvSpPr>
          <p:nvPr/>
        </p:nvSpPr>
        <p:spPr bwMode="auto">
          <a:xfrm flipV="1">
            <a:off x="304800" y="2743200"/>
            <a:ext cx="8610600" cy="65088"/>
          </a:xfrm>
          <a:prstGeom prst="rect">
            <a:avLst/>
          </a:prstGeom>
          <a:gradFill rotWithShape="0">
            <a:gsLst>
              <a:gs pos="0">
                <a:srgbClr val="3366FF"/>
              </a:gs>
              <a:gs pos="25000">
                <a:srgbClr val="01A78F"/>
              </a:gs>
              <a:gs pos="50000">
                <a:srgbClr val="FFFF00"/>
              </a:gs>
              <a:gs pos="75000">
                <a:srgbClr val="FF6633"/>
              </a:gs>
              <a:gs pos="100000">
                <a:srgbClr val="FF339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33800" name="Rectangle 1032"/>
          <p:cNvSpPr>
            <a:spLocks noGrp="1" noChangeArrowheads="1"/>
          </p:cNvSpPr>
          <p:nvPr>
            <p:ph type="ctrTitle"/>
          </p:nvPr>
        </p:nvSpPr>
        <p:spPr>
          <a:xfrm>
            <a:off x="2286000" y="1524000"/>
            <a:ext cx="6477000" cy="1143000"/>
          </a:xfrm>
        </p:spPr>
        <p:txBody>
          <a:bodyPr/>
          <a:lstStyle>
            <a:lvl1pPr>
              <a:defRPr/>
            </a:lvl1pPr>
          </a:lstStyle>
          <a:p>
            <a:pPr lvl="0"/>
            <a:r>
              <a:rPr lang="zh-CN" altLang="en-US" noProof="0"/>
              <a:t>单击此处编辑母版标题样式</a:t>
            </a:r>
          </a:p>
        </p:txBody>
      </p:sp>
      <p:sp>
        <p:nvSpPr>
          <p:cNvPr id="33801" name="Rectangle 103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9" name="Rectangle 10"/>
          <p:cNvSpPr>
            <a:spLocks noGrp="1" noChangeArrowheads="1"/>
          </p:cNvSpPr>
          <p:nvPr>
            <p:ph type="dt" sz="half" idx="10"/>
          </p:nvPr>
        </p:nvSpPr>
        <p:spPr/>
        <p:txBody>
          <a:bodyPr/>
          <a:lstStyle>
            <a:lvl1pPr>
              <a:defRPr kumimoji="0" sz="1400"/>
            </a:lvl1pPr>
          </a:lstStyle>
          <a:p>
            <a:pPr>
              <a:defRPr/>
            </a:pPr>
            <a:fld id="{57007236-39E8-429C-AF50-D63AE20ADA86}" type="datetime1">
              <a:rPr lang="zh-CN" altLang="en-US">
                <a:solidFill>
                  <a:srgbClr val="000000"/>
                </a:solidFill>
              </a:rPr>
              <a:pPr>
                <a:defRPr/>
              </a:pPr>
              <a:t>2019/12/20</a:t>
            </a:fld>
            <a:endParaRPr lang="en-US" altLang="zh-CN" dirty="0">
              <a:solidFill>
                <a:srgbClr val="000000"/>
              </a:solidFill>
            </a:endParaRPr>
          </a:p>
        </p:txBody>
      </p:sp>
      <p:sp>
        <p:nvSpPr>
          <p:cNvPr id="10" name="Rectangle 11"/>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11" name="Rectangle 12"/>
          <p:cNvSpPr>
            <a:spLocks noGrp="1" noChangeArrowheads="1"/>
          </p:cNvSpPr>
          <p:nvPr>
            <p:ph type="sldNum" sz="quarter" idx="12"/>
          </p:nvPr>
        </p:nvSpPr>
        <p:spPr/>
        <p:txBody>
          <a:bodyPr/>
          <a:lstStyle>
            <a:lvl1pPr>
              <a:defRPr/>
            </a:lvl1pPr>
          </a:lstStyle>
          <a:p>
            <a:fld id="{CC9B687E-C93D-44D9-9CC6-B0868873DB3F}"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77230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fld id="{351FD273-5AFC-4F2B-A1C2-629E62179FF6}" type="datetime1">
              <a:rPr lang="zh-CN" altLang="en-US">
                <a:solidFill>
                  <a:srgbClr val="000000"/>
                </a:solidFill>
              </a:rPr>
              <a:pPr>
                <a:defRPr/>
              </a:pPr>
              <a:t>2019/12/20</a:t>
            </a:fld>
            <a:endParaRPr lang="en-US" altLang="zh-CN" dirty="0">
              <a:solidFill>
                <a:srgbClr val="000000"/>
              </a:solidFill>
            </a:endParaRPr>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sldNum" sz="quarter" idx="12"/>
          </p:nvPr>
        </p:nvSpPr>
        <p:spPr>
          <a:ln/>
        </p:spPr>
        <p:txBody>
          <a:bodyPr/>
          <a:lstStyle>
            <a:lvl1pPr>
              <a:defRPr/>
            </a:lvl1pPr>
          </a:lstStyle>
          <a:p>
            <a:fld id="{0C70A403-E3EF-4BE0-B8E6-FCE41277CC48}"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253333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fld id="{6778EE4D-C250-42F1-B0BC-7C9284787FB0}" type="datetime1">
              <a:rPr lang="zh-CN" altLang="en-US">
                <a:solidFill>
                  <a:srgbClr val="000000"/>
                </a:solidFill>
              </a:rPr>
              <a:pPr>
                <a:defRPr/>
              </a:pPr>
              <a:t>2019/12/20</a:t>
            </a:fld>
            <a:endParaRPr lang="en-US" altLang="zh-CN" dirty="0">
              <a:solidFill>
                <a:srgbClr val="000000"/>
              </a:solidFill>
            </a:endParaRPr>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sldNum" sz="quarter" idx="12"/>
          </p:nvPr>
        </p:nvSpPr>
        <p:spPr>
          <a:ln/>
        </p:spPr>
        <p:txBody>
          <a:bodyPr/>
          <a:lstStyle>
            <a:lvl1pPr>
              <a:defRPr/>
            </a:lvl1pPr>
          </a:lstStyle>
          <a:p>
            <a:fld id="{E5611A12-6A50-4890-9C89-B4947478783A}"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50621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fld id="{D74C3E5E-20C1-493A-BCA0-045B03D70B3A}" type="datetime1">
              <a:rPr lang="zh-CN" altLang="en-US">
                <a:solidFill>
                  <a:srgbClr val="000000"/>
                </a:solidFill>
              </a:rPr>
              <a:pPr>
                <a:defRPr/>
              </a:pPr>
              <a:t>2019/12/20</a:t>
            </a:fld>
            <a:endParaRPr lang="en-US" altLang="zh-CN" dirty="0">
              <a:solidFill>
                <a:srgbClr val="000000"/>
              </a:solidFill>
            </a:endParaRPr>
          </a:p>
        </p:txBody>
      </p:sp>
      <p:sp>
        <p:nvSpPr>
          <p:cNvPr id="8" name="Rectangle 1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12"/>
          <p:cNvSpPr>
            <a:spLocks noGrp="1" noChangeArrowheads="1"/>
          </p:cNvSpPr>
          <p:nvPr>
            <p:ph type="sldNum" sz="quarter" idx="12"/>
          </p:nvPr>
        </p:nvSpPr>
        <p:spPr>
          <a:ln/>
        </p:spPr>
        <p:txBody>
          <a:bodyPr/>
          <a:lstStyle>
            <a:lvl1pPr>
              <a:defRPr/>
            </a:lvl1pPr>
          </a:lstStyle>
          <a:p>
            <a:fld id="{56FBCF91-499E-41C5-A982-7A186D5AAFE3}"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43624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fld id="{529AD5E6-6CF6-49BB-AB19-B6584AFB7B91}" type="datetime1">
              <a:rPr lang="zh-CN" altLang="en-US">
                <a:solidFill>
                  <a:srgbClr val="000000"/>
                </a:solidFill>
              </a:rPr>
              <a:pPr>
                <a:defRPr/>
              </a:pPr>
              <a:t>2019/12/20</a:t>
            </a:fld>
            <a:endParaRPr lang="en-US" altLang="zh-CN" dirty="0">
              <a:solidFill>
                <a:srgbClr val="000000"/>
              </a:solidFill>
            </a:endParaRPr>
          </a:p>
        </p:txBody>
      </p:sp>
      <p:sp>
        <p:nvSpPr>
          <p:cNvPr id="4" name="Rectangle 1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sldNum" sz="quarter" idx="12"/>
          </p:nvPr>
        </p:nvSpPr>
        <p:spPr>
          <a:ln/>
        </p:spPr>
        <p:txBody>
          <a:bodyPr/>
          <a:lstStyle>
            <a:lvl1pPr>
              <a:defRPr/>
            </a:lvl1pPr>
          </a:lstStyle>
          <a:p>
            <a:fld id="{403E81C1-C71E-4228-A79D-7399FFA8543E}"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118606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fld id="{B24F34DF-0A0A-47C6-AEC5-F7C0F4C71A55}" type="datetime1">
              <a:rPr lang="zh-CN" altLang="en-US">
                <a:solidFill>
                  <a:srgbClr val="000000"/>
                </a:solidFill>
              </a:rPr>
              <a:pPr>
                <a:defRPr/>
              </a:pPr>
              <a:t>2019/12/20</a:t>
            </a:fld>
            <a:endParaRPr lang="en-US" altLang="zh-CN" dirty="0">
              <a:solidFill>
                <a:srgbClr val="000000"/>
              </a:solidFill>
            </a:endParaRPr>
          </a:p>
        </p:txBody>
      </p:sp>
      <p:sp>
        <p:nvSpPr>
          <p:cNvPr id="3" name="Rectangle 1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12"/>
          <p:cNvSpPr>
            <a:spLocks noGrp="1" noChangeArrowheads="1"/>
          </p:cNvSpPr>
          <p:nvPr>
            <p:ph type="sldNum" sz="quarter" idx="12"/>
          </p:nvPr>
        </p:nvSpPr>
        <p:spPr>
          <a:ln/>
        </p:spPr>
        <p:txBody>
          <a:bodyPr/>
          <a:lstStyle>
            <a:lvl1pPr>
              <a:defRPr/>
            </a:lvl1pPr>
          </a:lstStyle>
          <a:p>
            <a:fld id="{05EC2442-64ED-49AC-9A7C-1620500E90C2}"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96391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fld id="{A45E2A90-788D-4682-8D3E-EE212658ECE2}" type="datetime1">
              <a:rPr lang="zh-CN" altLang="en-US">
                <a:solidFill>
                  <a:srgbClr val="000000"/>
                </a:solidFill>
              </a:rPr>
              <a:pPr>
                <a:defRPr/>
              </a:pPr>
              <a:t>2019/12/20</a:t>
            </a:fld>
            <a:endParaRPr lang="en-US" altLang="zh-CN" dirty="0">
              <a:solidFill>
                <a:srgbClr val="000000"/>
              </a:solidFill>
            </a:endParaRPr>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2"/>
          <p:cNvSpPr>
            <a:spLocks noGrp="1" noChangeArrowheads="1"/>
          </p:cNvSpPr>
          <p:nvPr>
            <p:ph type="sldNum" sz="quarter" idx="12"/>
          </p:nvPr>
        </p:nvSpPr>
        <p:spPr>
          <a:ln/>
        </p:spPr>
        <p:txBody>
          <a:bodyPr/>
          <a:lstStyle>
            <a:lvl1pPr>
              <a:defRPr/>
            </a:lvl1pPr>
          </a:lstStyle>
          <a:p>
            <a:fld id="{97E1C77E-8262-464A-832C-EEAD9571AF51}"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338410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fld id="{D56BC3D1-65ED-48CD-AB83-52465526735D}" type="datetime1">
              <a:rPr lang="zh-CN" altLang="en-US">
                <a:solidFill>
                  <a:srgbClr val="000000"/>
                </a:solidFill>
              </a:rPr>
              <a:pPr>
                <a:defRPr/>
              </a:pPr>
              <a:t>2019/12/20</a:t>
            </a:fld>
            <a:endParaRPr lang="en-US" altLang="zh-CN" dirty="0">
              <a:solidFill>
                <a:srgbClr val="000000"/>
              </a:solidFill>
            </a:endParaRPr>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2"/>
          <p:cNvSpPr>
            <a:spLocks noGrp="1" noChangeArrowheads="1"/>
          </p:cNvSpPr>
          <p:nvPr>
            <p:ph type="sldNum" sz="quarter" idx="12"/>
          </p:nvPr>
        </p:nvSpPr>
        <p:spPr>
          <a:ln/>
        </p:spPr>
        <p:txBody>
          <a:bodyPr/>
          <a:lstStyle>
            <a:lvl1pPr>
              <a:defRPr/>
            </a:lvl1pPr>
          </a:lstStyle>
          <a:p>
            <a:fld id="{F5A9F030-0BAA-4DBC-8972-702A9A81E737}"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5644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9AD65C0-FC57-4FD0-B71D-7D97651A3DB2}" type="datetimeFigureOut">
              <a:rPr lang="zh-CN" altLang="en-US" smtClean="0"/>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3215430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fld id="{9DE00E49-861E-4228-9DE5-B3292F34871D}" type="datetime1">
              <a:rPr lang="zh-CN" altLang="en-US">
                <a:solidFill>
                  <a:srgbClr val="000000"/>
                </a:solidFill>
              </a:rPr>
              <a:pPr>
                <a:defRPr/>
              </a:pPr>
              <a:t>2019/12/20</a:t>
            </a:fld>
            <a:endParaRPr lang="en-US" altLang="zh-CN" dirty="0">
              <a:solidFill>
                <a:srgbClr val="000000"/>
              </a:solidFill>
            </a:endParaRPr>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sldNum" sz="quarter" idx="12"/>
          </p:nvPr>
        </p:nvSpPr>
        <p:spPr>
          <a:ln/>
        </p:spPr>
        <p:txBody>
          <a:bodyPr/>
          <a:lstStyle>
            <a:lvl1pPr>
              <a:defRPr/>
            </a:lvl1pPr>
          </a:lstStyle>
          <a:p>
            <a:fld id="{B379D85E-6DB2-44B2-8CD1-D65C45194D91}"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888439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80225" y="76200"/>
            <a:ext cx="2063750" cy="5980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76200"/>
            <a:ext cx="6042025" cy="5980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fld id="{E5398293-2B8F-4E25-8941-9016720460DE}" type="datetime1">
              <a:rPr lang="zh-CN" altLang="en-US">
                <a:solidFill>
                  <a:srgbClr val="000000"/>
                </a:solidFill>
              </a:rPr>
              <a:pPr>
                <a:defRPr/>
              </a:pPr>
              <a:t>2019/12/20</a:t>
            </a:fld>
            <a:endParaRPr lang="en-US" altLang="zh-CN" dirty="0">
              <a:solidFill>
                <a:srgbClr val="000000"/>
              </a:solidFill>
            </a:endParaRPr>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sldNum" sz="quarter" idx="12"/>
          </p:nvPr>
        </p:nvSpPr>
        <p:spPr>
          <a:ln/>
        </p:spPr>
        <p:txBody>
          <a:bodyPr/>
          <a:lstStyle>
            <a:lvl1pPr>
              <a:defRPr/>
            </a:lvl1pPr>
          </a:lstStyle>
          <a:p>
            <a:fld id="{79DA2AB2-49CC-4398-BE73-250BB582C23C}"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864978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76200"/>
            <a:ext cx="8258175" cy="59801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0"/>
          <p:cNvSpPr>
            <a:spLocks noGrp="1" noChangeArrowheads="1"/>
          </p:cNvSpPr>
          <p:nvPr>
            <p:ph type="dt" sz="half" idx="10"/>
          </p:nvPr>
        </p:nvSpPr>
        <p:spPr>
          <a:ln/>
        </p:spPr>
        <p:txBody>
          <a:bodyPr/>
          <a:lstStyle>
            <a:lvl1pPr>
              <a:defRPr/>
            </a:lvl1pPr>
          </a:lstStyle>
          <a:p>
            <a:pPr>
              <a:defRPr/>
            </a:pPr>
            <a:fld id="{6142166F-0F0B-425F-85D7-97CA8992D8BC}" type="datetime1">
              <a:rPr lang="zh-CN" altLang="en-US">
                <a:solidFill>
                  <a:srgbClr val="000000"/>
                </a:solidFill>
              </a:rPr>
              <a:pPr>
                <a:defRPr/>
              </a:pPr>
              <a:t>2019/12/20</a:t>
            </a:fld>
            <a:endParaRPr lang="en-US" altLang="zh-CN" dirty="0">
              <a:solidFill>
                <a:srgbClr val="000000"/>
              </a:solidFill>
            </a:endParaRPr>
          </a:p>
        </p:txBody>
      </p:sp>
      <p:sp>
        <p:nvSpPr>
          <p:cNvPr id="4" name="Rectangle 1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sldNum" sz="quarter" idx="12"/>
          </p:nvPr>
        </p:nvSpPr>
        <p:spPr>
          <a:ln/>
        </p:spPr>
        <p:txBody>
          <a:bodyPr/>
          <a:lstStyle>
            <a:lvl1pPr>
              <a:defRPr/>
            </a:lvl1pPr>
          </a:lstStyle>
          <a:p>
            <a:fld id="{76EC4E8A-90CE-4EED-A29E-C87B2C6903F5}"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671849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057400" y="76200"/>
            <a:ext cx="6886575"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600200"/>
            <a:ext cx="8116888" cy="4456113"/>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fld id="{FB05E8D8-CD1B-44DC-BE3F-5DA705219168}" type="datetime1">
              <a:rPr lang="zh-CN" altLang="en-US">
                <a:solidFill>
                  <a:srgbClr val="000000"/>
                </a:solidFill>
              </a:rPr>
              <a:pPr>
                <a:defRPr/>
              </a:pPr>
              <a:t>2019/12/20</a:t>
            </a:fld>
            <a:endParaRPr lang="en-US" altLang="zh-CN" dirty="0">
              <a:solidFill>
                <a:srgbClr val="000000"/>
              </a:solidFill>
            </a:endParaRPr>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sldNum" sz="quarter" idx="12"/>
          </p:nvPr>
        </p:nvSpPr>
        <p:spPr>
          <a:ln/>
        </p:spPr>
        <p:txBody>
          <a:bodyPr/>
          <a:lstStyle>
            <a:lvl1pPr>
              <a:defRPr/>
            </a:lvl1pPr>
          </a:lstStyle>
          <a:p>
            <a:fld id="{3BB62B3F-1932-45D0-A14F-E9E763339359}"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9082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9AD65C0-FC57-4FD0-B71D-7D97651A3DB2}" type="datetimeFigureOut">
              <a:rPr lang="zh-CN" altLang="en-US" smtClean="0"/>
              <a:t>2019/12/20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1907626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71488"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1"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9AD65C0-FC57-4FD0-B71D-7D97651A3DB2}" type="datetimeFigureOut">
              <a:rPr lang="zh-CN" altLang="en-US" smtClean="0"/>
              <a:t>2019/12/20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282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9AD65C0-FC57-4FD0-B71D-7D97651A3DB2}" type="datetimeFigureOut">
              <a:rPr lang="zh-CN" altLang="en-US" smtClean="0"/>
              <a:t>2019/12/20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1192556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9AD65C0-FC57-4FD0-B71D-7D97651A3DB2}" type="datetimeFigureOut">
              <a:rPr lang="zh-CN" altLang="en-US" smtClean="0"/>
              <a:t>2019/12/20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1345182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AD65C0-FC57-4FD0-B71D-7D97651A3DB2}" type="datetimeFigureOut">
              <a:rPr lang="zh-CN" altLang="en-US" smtClean="0"/>
              <a:t>2019/12/20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79839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9AD65C0-FC57-4FD0-B71D-7D97651A3DB2}" type="datetimeFigureOut">
              <a:rPr lang="zh-CN" altLang="en-US" smtClean="0"/>
              <a:t>2019/12/20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648001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9AD65C0-FC57-4FD0-B71D-7D97651A3DB2}" type="datetimeFigureOut">
              <a:rPr lang="zh-CN" altLang="en-US" smtClean="0"/>
              <a:t>2019/12/20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402573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9AD65C0-FC57-4FD0-B71D-7D97651A3DB2}" type="datetimeFigureOut">
              <a:rPr lang="zh-CN" altLang="en-US" smtClean="0"/>
              <a:t>2019/12/20</a:t>
            </a:fld>
            <a:endParaRPr lang="zh-CN" altLang="en-US"/>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2301207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191000" y="4525963"/>
            <a:ext cx="4953000" cy="2332037"/>
            <a:chOff x="2640" y="2784"/>
            <a:chExt cx="3120" cy="1469"/>
          </a:xfrm>
        </p:grpSpPr>
        <p:pic>
          <p:nvPicPr>
            <p:cNvPr id="1037" name="Picture 3" descr="logo－d-x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976" y="2784"/>
              <a:ext cx="2784" cy="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Rectangle 4"/>
            <p:cNvSpPr>
              <a:spLocks noChangeArrowheads="1"/>
            </p:cNvSpPr>
            <p:nvPr userDrawn="1"/>
          </p:nvSpPr>
          <p:spPr bwMode="auto">
            <a:xfrm>
              <a:off x="2640" y="3696"/>
              <a:ext cx="1152"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grpSp>
      <p:grpSp>
        <p:nvGrpSpPr>
          <p:cNvPr id="1027" name="Group 5"/>
          <p:cNvGrpSpPr>
            <a:grpSpLocks/>
          </p:cNvGrpSpPr>
          <p:nvPr/>
        </p:nvGrpSpPr>
        <p:grpSpPr bwMode="auto">
          <a:xfrm>
            <a:off x="0" y="34925"/>
            <a:ext cx="4876800" cy="2251075"/>
            <a:chOff x="0" y="0"/>
            <a:chExt cx="3072" cy="1418"/>
          </a:xfrm>
        </p:grpSpPr>
        <p:pic>
          <p:nvPicPr>
            <p:cNvPr id="1035" name="Picture 6" descr="logo－d-x1－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2688" cy="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Rectangle 7"/>
            <p:cNvSpPr>
              <a:spLocks noChangeArrowheads="1"/>
            </p:cNvSpPr>
            <p:nvPr userDrawn="1"/>
          </p:nvSpPr>
          <p:spPr bwMode="auto">
            <a:xfrm>
              <a:off x="2256" y="288"/>
              <a:ext cx="816"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grpSp>
      <p:sp>
        <p:nvSpPr>
          <p:cNvPr id="1028" name="Rectangle 8"/>
          <p:cNvSpPr>
            <a:spLocks noGrp="1" noChangeArrowheads="1"/>
          </p:cNvSpPr>
          <p:nvPr>
            <p:ph type="title"/>
          </p:nvPr>
        </p:nvSpPr>
        <p:spPr bwMode="auto">
          <a:xfrm>
            <a:off x="392113" y="76200"/>
            <a:ext cx="8447087"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9"/>
          <p:cNvSpPr>
            <a:spLocks noGrp="1" noChangeArrowheads="1"/>
          </p:cNvSpPr>
          <p:nvPr>
            <p:ph type="body" idx="1"/>
          </p:nvPr>
        </p:nvSpPr>
        <p:spPr bwMode="auto">
          <a:xfrm>
            <a:off x="685800" y="1600200"/>
            <a:ext cx="8116888" cy="445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13"/>
          <p:cNvSpPr>
            <a:spLocks noChangeArrowheads="1"/>
          </p:cNvSpPr>
          <p:nvPr/>
        </p:nvSpPr>
        <p:spPr bwMode="auto">
          <a:xfrm flipV="1">
            <a:off x="392113" y="981075"/>
            <a:ext cx="8447087" cy="53975"/>
          </a:xfrm>
          <a:prstGeom prst="rect">
            <a:avLst/>
          </a:prstGeom>
          <a:gradFill rotWithShape="0">
            <a:gsLst>
              <a:gs pos="0">
                <a:srgbClr val="3366FF"/>
              </a:gs>
              <a:gs pos="25000">
                <a:srgbClr val="01A78F"/>
              </a:gs>
              <a:gs pos="50000">
                <a:srgbClr val="FFFF00"/>
              </a:gs>
              <a:gs pos="75000">
                <a:srgbClr val="FF6633"/>
              </a:gs>
              <a:gs pos="100000">
                <a:srgbClr val="FF339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pic>
        <p:nvPicPr>
          <p:cNvPr id="1031" name="Picture 15" descr="tu-0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05825" y="6350"/>
            <a:ext cx="6191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8" name="Rectangle 10"/>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pPr fontAlgn="base">
              <a:spcBef>
                <a:spcPct val="0"/>
              </a:spcBef>
              <a:spcAft>
                <a:spcPct val="0"/>
              </a:spcAft>
              <a:defRPr/>
            </a:pPr>
            <a:fld id="{3FC6CAAB-BD13-425F-8C90-831C20163197}" type="datetime1">
              <a:rPr lang="zh-CN" altLang="en-US">
                <a:solidFill>
                  <a:srgbClr val="000000"/>
                </a:solidFill>
              </a:rPr>
              <a:pPr fontAlgn="base">
                <a:spcBef>
                  <a:spcPct val="0"/>
                </a:spcBef>
                <a:spcAft>
                  <a:spcPct val="0"/>
                </a:spcAft>
                <a:defRPr/>
              </a:pPr>
              <a:t>2019/12/20</a:t>
            </a:fld>
            <a:endParaRPr lang="en-US" altLang="zh-CN" dirty="0">
              <a:solidFill>
                <a:srgbClr val="000000"/>
              </a:solidFill>
            </a:endParaRPr>
          </a:p>
        </p:txBody>
      </p:sp>
      <p:sp>
        <p:nvSpPr>
          <p:cNvPr id="32779" name="Rectangle 11"/>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lvl1pPr>
          </a:lstStyle>
          <a:p>
            <a:pPr fontAlgn="base">
              <a:spcBef>
                <a:spcPct val="0"/>
              </a:spcBef>
              <a:spcAft>
                <a:spcPct val="0"/>
              </a:spcAft>
              <a:defRPr/>
            </a:pPr>
            <a:endParaRPr lang="en-US" altLang="zh-CN">
              <a:solidFill>
                <a:srgbClr val="000000"/>
              </a:solidFill>
            </a:endParaRPr>
          </a:p>
        </p:txBody>
      </p:sp>
      <p:sp>
        <p:nvSpPr>
          <p:cNvPr id="32780" name="Rectangle 12"/>
          <p:cNvSpPr>
            <a:spLocks noGrp="1" noChangeArrowheads="1"/>
          </p:cNvSpPr>
          <p:nvPr>
            <p:ph type="sldNum" sz="quarter" idx="4"/>
          </p:nvPr>
        </p:nvSpPr>
        <p:spPr bwMode="auto">
          <a:xfrm>
            <a:off x="713105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b="1">
                <a:latin typeface="Arial" panose="020B0604020202020204" pitchFamily="34" charset="0"/>
                <a:cs typeface="Arial" panose="020B0604020202020204" pitchFamily="34" charset="0"/>
              </a:defRPr>
            </a:lvl1pPr>
          </a:lstStyle>
          <a:p>
            <a:pPr fontAlgn="base">
              <a:spcBef>
                <a:spcPct val="0"/>
              </a:spcBef>
              <a:spcAft>
                <a:spcPct val="0"/>
              </a:spcAft>
            </a:pPr>
            <a:fld id="{CFF54F71-F02A-4911-AD35-84B516048CF8}" type="slidenum">
              <a:rPr lang="zh-CN" altLang="en-US">
                <a:solidFill>
                  <a:srgbClr val="000000"/>
                </a:solidFill>
              </a:rPr>
              <a:pPr fontAlgn="base">
                <a:spcBef>
                  <a:spcPct val="0"/>
                </a:spcBef>
                <a:spcAft>
                  <a:spcPct val="0"/>
                </a:spcAft>
              </a:pPr>
              <a:t>‹#›</a:t>
            </a:fld>
            <a:endParaRPr lang="en-US" altLang="zh-CN">
              <a:solidFill>
                <a:srgbClr val="000000"/>
              </a:solidFill>
            </a:endParaRPr>
          </a:p>
        </p:txBody>
      </p:sp>
    </p:spTree>
    <p:extLst>
      <p:ext uri="{BB962C8B-B14F-4D97-AF65-F5344CB8AC3E}">
        <p14:creationId xmlns:p14="http://schemas.microsoft.com/office/powerpoint/2010/main" val="1147282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kumimoji="1" sz="4000" b="1">
          <a:solidFill>
            <a:schemeClr val="tx2"/>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2"/>
          </a:solidFill>
          <a:latin typeface="黑体" pitchFamily="49" charset="-122"/>
          <a:ea typeface="黑体" pitchFamily="49" charset="-122"/>
        </a:defRPr>
      </a:lvl2pPr>
      <a:lvl3pPr algn="ctr" rtl="0" eaLnBrk="0" fontAlgn="base" hangingPunct="0">
        <a:spcBef>
          <a:spcPct val="0"/>
        </a:spcBef>
        <a:spcAft>
          <a:spcPct val="0"/>
        </a:spcAft>
        <a:defRPr kumimoji="1" sz="4000" b="1">
          <a:solidFill>
            <a:schemeClr val="tx2"/>
          </a:solidFill>
          <a:latin typeface="黑体" pitchFamily="49" charset="-122"/>
          <a:ea typeface="黑体" pitchFamily="49" charset="-122"/>
        </a:defRPr>
      </a:lvl3pPr>
      <a:lvl4pPr algn="ctr" rtl="0" eaLnBrk="0" fontAlgn="base" hangingPunct="0">
        <a:spcBef>
          <a:spcPct val="0"/>
        </a:spcBef>
        <a:spcAft>
          <a:spcPct val="0"/>
        </a:spcAft>
        <a:defRPr kumimoji="1" sz="4000" b="1">
          <a:solidFill>
            <a:schemeClr val="tx2"/>
          </a:solidFill>
          <a:latin typeface="黑体" pitchFamily="49" charset="-122"/>
          <a:ea typeface="黑体" pitchFamily="49" charset="-122"/>
        </a:defRPr>
      </a:lvl4pPr>
      <a:lvl5pPr algn="ctr" rtl="0" eaLnBrk="0" fontAlgn="base" hangingPunct="0">
        <a:spcBef>
          <a:spcPct val="0"/>
        </a:spcBef>
        <a:spcAft>
          <a:spcPct val="0"/>
        </a:spcAft>
        <a:defRPr kumimoji="1" sz="4000" b="1">
          <a:solidFill>
            <a:schemeClr val="tx2"/>
          </a:solidFill>
          <a:latin typeface="黑体" pitchFamily="49" charset="-122"/>
          <a:ea typeface="黑体" pitchFamily="49" charset="-122"/>
        </a:defRPr>
      </a:lvl5pPr>
      <a:lvl6pPr marL="457200" algn="l" rtl="0" fontAlgn="base">
        <a:spcBef>
          <a:spcPct val="0"/>
        </a:spcBef>
        <a:spcAft>
          <a:spcPct val="0"/>
        </a:spcAft>
        <a:defRPr kumimoji="1" sz="4000">
          <a:solidFill>
            <a:schemeClr val="tx2"/>
          </a:solidFill>
          <a:latin typeface="Tahoma" pitchFamily="34" charset="0"/>
          <a:ea typeface="宋体" pitchFamily="2" charset="-122"/>
        </a:defRPr>
      </a:lvl6pPr>
      <a:lvl7pPr marL="914400" algn="l" rtl="0" fontAlgn="base">
        <a:spcBef>
          <a:spcPct val="0"/>
        </a:spcBef>
        <a:spcAft>
          <a:spcPct val="0"/>
        </a:spcAft>
        <a:defRPr kumimoji="1" sz="4000">
          <a:solidFill>
            <a:schemeClr val="tx2"/>
          </a:solidFill>
          <a:latin typeface="Tahoma" pitchFamily="34" charset="0"/>
          <a:ea typeface="宋体" pitchFamily="2" charset="-122"/>
        </a:defRPr>
      </a:lvl7pPr>
      <a:lvl8pPr marL="1371600" algn="l" rtl="0" fontAlgn="base">
        <a:spcBef>
          <a:spcPct val="0"/>
        </a:spcBef>
        <a:spcAft>
          <a:spcPct val="0"/>
        </a:spcAft>
        <a:defRPr kumimoji="1" sz="4000">
          <a:solidFill>
            <a:schemeClr val="tx2"/>
          </a:solidFill>
          <a:latin typeface="Tahoma" pitchFamily="34" charset="0"/>
          <a:ea typeface="宋体" pitchFamily="2" charset="-122"/>
        </a:defRPr>
      </a:lvl8pPr>
      <a:lvl9pPr marL="1828800" algn="l" rtl="0" fontAlgn="base">
        <a:spcBef>
          <a:spcPct val="0"/>
        </a:spcBef>
        <a:spcAft>
          <a:spcPct val="0"/>
        </a:spcAft>
        <a:defRPr kumimoji="1" sz="40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26.wmf"/><Relationship Id="rId4" Type="http://schemas.openxmlformats.org/officeDocument/2006/relationships/oleObject" Target="../embeddings/oleObject19.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11.xml"/><Relationship Id="rId7" Type="http://schemas.openxmlformats.org/officeDocument/2006/relationships/image" Target="../media/image28.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21.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23.bin"/><Relationship Id="rId4" Type="http://schemas.openxmlformats.org/officeDocument/2006/relationships/oleObject" Target="../embeddings/oleObject20.bin"/><Relationship Id="rId9" Type="http://schemas.openxmlformats.org/officeDocument/2006/relationships/image" Target="../media/image29.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3" Type="http://schemas.openxmlformats.org/officeDocument/2006/relationships/image" Target="../media/image35.wmf"/><Relationship Id="rId18" Type="http://schemas.openxmlformats.org/officeDocument/2006/relationships/oleObject" Target="../embeddings/oleObject31.bin"/><Relationship Id="rId26" Type="http://schemas.openxmlformats.org/officeDocument/2006/relationships/oleObject" Target="../embeddings/oleObject35.bin"/><Relationship Id="rId39" Type="http://schemas.openxmlformats.org/officeDocument/2006/relationships/image" Target="../media/image48.wmf"/><Relationship Id="rId21" Type="http://schemas.openxmlformats.org/officeDocument/2006/relationships/image" Target="../media/image39.wmf"/><Relationship Id="rId34" Type="http://schemas.openxmlformats.org/officeDocument/2006/relationships/oleObject" Target="../embeddings/oleObject39.bin"/><Relationship Id="rId42" Type="http://schemas.openxmlformats.org/officeDocument/2006/relationships/oleObject" Target="../embeddings/oleObject43.bin"/><Relationship Id="rId47" Type="http://schemas.openxmlformats.org/officeDocument/2006/relationships/image" Target="../media/image52.wmf"/><Relationship Id="rId50" Type="http://schemas.openxmlformats.org/officeDocument/2006/relationships/oleObject" Target="../embeddings/oleObject47.bin"/><Relationship Id="rId55" Type="http://schemas.openxmlformats.org/officeDocument/2006/relationships/image" Target="../media/image56.wmf"/><Relationship Id="rId7" Type="http://schemas.openxmlformats.org/officeDocument/2006/relationships/image" Target="../media/image32.wmf"/><Relationship Id="rId12" Type="http://schemas.openxmlformats.org/officeDocument/2006/relationships/oleObject" Target="../embeddings/oleObject28.bin"/><Relationship Id="rId17" Type="http://schemas.openxmlformats.org/officeDocument/2006/relationships/image" Target="../media/image37.wmf"/><Relationship Id="rId25" Type="http://schemas.openxmlformats.org/officeDocument/2006/relationships/image" Target="../media/image41.wmf"/><Relationship Id="rId33" Type="http://schemas.openxmlformats.org/officeDocument/2006/relationships/image" Target="../media/image45.wmf"/><Relationship Id="rId38" Type="http://schemas.openxmlformats.org/officeDocument/2006/relationships/oleObject" Target="../embeddings/oleObject41.bin"/><Relationship Id="rId46" Type="http://schemas.openxmlformats.org/officeDocument/2006/relationships/oleObject" Target="../embeddings/oleObject45.bin"/><Relationship Id="rId2" Type="http://schemas.openxmlformats.org/officeDocument/2006/relationships/slideLayout" Target="../slideLayouts/slideLayout13.xml"/><Relationship Id="rId16" Type="http://schemas.openxmlformats.org/officeDocument/2006/relationships/oleObject" Target="../embeddings/oleObject30.bin"/><Relationship Id="rId20" Type="http://schemas.openxmlformats.org/officeDocument/2006/relationships/oleObject" Target="../embeddings/oleObject32.bin"/><Relationship Id="rId29" Type="http://schemas.openxmlformats.org/officeDocument/2006/relationships/image" Target="../media/image43.wmf"/><Relationship Id="rId41" Type="http://schemas.openxmlformats.org/officeDocument/2006/relationships/image" Target="../media/image49.wmf"/><Relationship Id="rId54" Type="http://schemas.openxmlformats.org/officeDocument/2006/relationships/oleObject" Target="../embeddings/oleObject49.bin"/><Relationship Id="rId1" Type="http://schemas.openxmlformats.org/officeDocument/2006/relationships/vmlDrawing" Target="../drawings/vmlDrawing7.vml"/><Relationship Id="rId6" Type="http://schemas.openxmlformats.org/officeDocument/2006/relationships/oleObject" Target="../embeddings/oleObject25.bin"/><Relationship Id="rId11" Type="http://schemas.openxmlformats.org/officeDocument/2006/relationships/image" Target="../media/image34.wmf"/><Relationship Id="rId24" Type="http://schemas.openxmlformats.org/officeDocument/2006/relationships/oleObject" Target="../embeddings/oleObject34.bin"/><Relationship Id="rId32" Type="http://schemas.openxmlformats.org/officeDocument/2006/relationships/oleObject" Target="../embeddings/oleObject38.bin"/><Relationship Id="rId37" Type="http://schemas.openxmlformats.org/officeDocument/2006/relationships/image" Target="../media/image47.wmf"/><Relationship Id="rId40" Type="http://schemas.openxmlformats.org/officeDocument/2006/relationships/oleObject" Target="../embeddings/oleObject42.bin"/><Relationship Id="rId45" Type="http://schemas.openxmlformats.org/officeDocument/2006/relationships/image" Target="../media/image51.wmf"/><Relationship Id="rId53" Type="http://schemas.openxmlformats.org/officeDocument/2006/relationships/image" Target="../media/image55.wmf"/><Relationship Id="rId5" Type="http://schemas.openxmlformats.org/officeDocument/2006/relationships/image" Target="../media/image31.wmf"/><Relationship Id="rId15" Type="http://schemas.openxmlformats.org/officeDocument/2006/relationships/image" Target="../media/image36.wmf"/><Relationship Id="rId23" Type="http://schemas.openxmlformats.org/officeDocument/2006/relationships/image" Target="../media/image40.wmf"/><Relationship Id="rId28" Type="http://schemas.openxmlformats.org/officeDocument/2006/relationships/oleObject" Target="../embeddings/oleObject36.bin"/><Relationship Id="rId36" Type="http://schemas.openxmlformats.org/officeDocument/2006/relationships/oleObject" Target="../embeddings/oleObject40.bin"/><Relationship Id="rId49" Type="http://schemas.openxmlformats.org/officeDocument/2006/relationships/image" Target="../media/image53.wmf"/><Relationship Id="rId10" Type="http://schemas.openxmlformats.org/officeDocument/2006/relationships/oleObject" Target="../embeddings/oleObject27.bin"/><Relationship Id="rId19" Type="http://schemas.openxmlformats.org/officeDocument/2006/relationships/image" Target="../media/image38.wmf"/><Relationship Id="rId31" Type="http://schemas.openxmlformats.org/officeDocument/2006/relationships/image" Target="../media/image44.wmf"/><Relationship Id="rId44" Type="http://schemas.openxmlformats.org/officeDocument/2006/relationships/oleObject" Target="../embeddings/oleObject44.bin"/><Relationship Id="rId52" Type="http://schemas.openxmlformats.org/officeDocument/2006/relationships/oleObject" Target="../embeddings/oleObject48.bin"/><Relationship Id="rId4" Type="http://schemas.openxmlformats.org/officeDocument/2006/relationships/oleObject" Target="../embeddings/oleObject24.bin"/><Relationship Id="rId9" Type="http://schemas.openxmlformats.org/officeDocument/2006/relationships/image" Target="../media/image33.wmf"/><Relationship Id="rId14" Type="http://schemas.openxmlformats.org/officeDocument/2006/relationships/oleObject" Target="../embeddings/oleObject29.bin"/><Relationship Id="rId22" Type="http://schemas.openxmlformats.org/officeDocument/2006/relationships/oleObject" Target="../embeddings/oleObject33.bin"/><Relationship Id="rId27" Type="http://schemas.openxmlformats.org/officeDocument/2006/relationships/image" Target="../media/image42.wmf"/><Relationship Id="rId30" Type="http://schemas.openxmlformats.org/officeDocument/2006/relationships/oleObject" Target="../embeddings/oleObject37.bin"/><Relationship Id="rId35" Type="http://schemas.openxmlformats.org/officeDocument/2006/relationships/image" Target="../media/image46.wmf"/><Relationship Id="rId43" Type="http://schemas.openxmlformats.org/officeDocument/2006/relationships/image" Target="../media/image50.wmf"/><Relationship Id="rId48" Type="http://schemas.openxmlformats.org/officeDocument/2006/relationships/oleObject" Target="../embeddings/oleObject46.bin"/><Relationship Id="rId8" Type="http://schemas.openxmlformats.org/officeDocument/2006/relationships/oleObject" Target="../embeddings/oleObject26.bin"/><Relationship Id="rId51" Type="http://schemas.openxmlformats.org/officeDocument/2006/relationships/image" Target="../media/image54.wmf"/><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61.wmf"/><Relationship Id="rId18" Type="http://schemas.openxmlformats.org/officeDocument/2006/relationships/oleObject" Target="../embeddings/oleObject57.bin"/><Relationship Id="rId3" Type="http://schemas.openxmlformats.org/officeDocument/2006/relationships/notesSlide" Target="../notesSlides/notesSlide14.xml"/><Relationship Id="rId21" Type="http://schemas.openxmlformats.org/officeDocument/2006/relationships/image" Target="../media/image65.wmf"/><Relationship Id="rId7" Type="http://schemas.openxmlformats.org/officeDocument/2006/relationships/image" Target="../media/image58.wmf"/><Relationship Id="rId12" Type="http://schemas.openxmlformats.org/officeDocument/2006/relationships/oleObject" Target="../embeddings/oleObject54.bin"/><Relationship Id="rId17" Type="http://schemas.openxmlformats.org/officeDocument/2006/relationships/image" Target="../media/image63.wmf"/><Relationship Id="rId2" Type="http://schemas.openxmlformats.org/officeDocument/2006/relationships/slideLayout" Target="../slideLayouts/slideLayout13.xml"/><Relationship Id="rId16" Type="http://schemas.openxmlformats.org/officeDocument/2006/relationships/oleObject" Target="../embeddings/oleObject56.bin"/><Relationship Id="rId20" Type="http://schemas.openxmlformats.org/officeDocument/2006/relationships/oleObject" Target="../embeddings/oleObject58.bin"/><Relationship Id="rId1" Type="http://schemas.openxmlformats.org/officeDocument/2006/relationships/vmlDrawing" Target="../drawings/vmlDrawing8.vml"/><Relationship Id="rId6" Type="http://schemas.openxmlformats.org/officeDocument/2006/relationships/oleObject" Target="../embeddings/oleObject51.bin"/><Relationship Id="rId11" Type="http://schemas.openxmlformats.org/officeDocument/2006/relationships/image" Target="../media/image60.wmf"/><Relationship Id="rId5" Type="http://schemas.openxmlformats.org/officeDocument/2006/relationships/image" Target="../media/image57.wmf"/><Relationship Id="rId15" Type="http://schemas.openxmlformats.org/officeDocument/2006/relationships/image" Target="../media/image62.wmf"/><Relationship Id="rId10" Type="http://schemas.openxmlformats.org/officeDocument/2006/relationships/oleObject" Target="../embeddings/oleObject53.bin"/><Relationship Id="rId19" Type="http://schemas.openxmlformats.org/officeDocument/2006/relationships/image" Target="../media/image64.wmf"/><Relationship Id="rId4" Type="http://schemas.openxmlformats.org/officeDocument/2006/relationships/oleObject" Target="../embeddings/oleObject50.bin"/><Relationship Id="rId9" Type="http://schemas.openxmlformats.org/officeDocument/2006/relationships/image" Target="../media/image59.wmf"/><Relationship Id="rId14" Type="http://schemas.openxmlformats.org/officeDocument/2006/relationships/oleObject" Target="../embeddings/oleObject5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67.wmf"/><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60.bin"/><Relationship Id="rId5" Type="http://schemas.openxmlformats.org/officeDocument/2006/relationships/image" Target="../media/image66.wmf"/><Relationship Id="rId4" Type="http://schemas.openxmlformats.org/officeDocument/2006/relationships/oleObject" Target="../embeddings/oleObject59.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67.wmf"/><Relationship Id="rId18" Type="http://schemas.openxmlformats.org/officeDocument/2006/relationships/oleObject" Target="../embeddings/oleObject68.bin"/><Relationship Id="rId3" Type="http://schemas.openxmlformats.org/officeDocument/2006/relationships/notesSlide" Target="../notesSlides/notesSlide16.xml"/><Relationship Id="rId21" Type="http://schemas.openxmlformats.org/officeDocument/2006/relationships/image" Target="../media/image75.wmf"/><Relationship Id="rId7" Type="http://schemas.openxmlformats.org/officeDocument/2006/relationships/image" Target="../media/image69.wmf"/><Relationship Id="rId12" Type="http://schemas.openxmlformats.org/officeDocument/2006/relationships/oleObject" Target="../embeddings/oleObject65.bin"/><Relationship Id="rId17" Type="http://schemas.openxmlformats.org/officeDocument/2006/relationships/image" Target="../media/image73.wmf"/><Relationship Id="rId25" Type="http://schemas.openxmlformats.org/officeDocument/2006/relationships/image" Target="../media/image77.wmf"/><Relationship Id="rId2" Type="http://schemas.openxmlformats.org/officeDocument/2006/relationships/slideLayout" Target="../slideLayouts/slideLayout13.xml"/><Relationship Id="rId16" Type="http://schemas.openxmlformats.org/officeDocument/2006/relationships/oleObject" Target="../embeddings/oleObject67.bin"/><Relationship Id="rId20" Type="http://schemas.openxmlformats.org/officeDocument/2006/relationships/oleObject" Target="../embeddings/oleObject69.bin"/><Relationship Id="rId1" Type="http://schemas.openxmlformats.org/officeDocument/2006/relationships/vmlDrawing" Target="../drawings/vmlDrawing10.vml"/><Relationship Id="rId6" Type="http://schemas.openxmlformats.org/officeDocument/2006/relationships/oleObject" Target="../embeddings/oleObject62.bin"/><Relationship Id="rId11" Type="http://schemas.openxmlformats.org/officeDocument/2006/relationships/image" Target="../media/image71.wmf"/><Relationship Id="rId24" Type="http://schemas.openxmlformats.org/officeDocument/2006/relationships/oleObject" Target="../embeddings/oleObject71.bin"/><Relationship Id="rId5" Type="http://schemas.openxmlformats.org/officeDocument/2006/relationships/image" Target="../media/image68.wmf"/><Relationship Id="rId15" Type="http://schemas.openxmlformats.org/officeDocument/2006/relationships/image" Target="../media/image72.wmf"/><Relationship Id="rId23" Type="http://schemas.openxmlformats.org/officeDocument/2006/relationships/image" Target="../media/image76.wmf"/><Relationship Id="rId10" Type="http://schemas.openxmlformats.org/officeDocument/2006/relationships/oleObject" Target="../embeddings/oleObject64.bin"/><Relationship Id="rId19" Type="http://schemas.openxmlformats.org/officeDocument/2006/relationships/image" Target="../media/image74.wmf"/><Relationship Id="rId4" Type="http://schemas.openxmlformats.org/officeDocument/2006/relationships/oleObject" Target="../embeddings/oleObject61.bin"/><Relationship Id="rId9" Type="http://schemas.openxmlformats.org/officeDocument/2006/relationships/image" Target="../media/image70.wmf"/><Relationship Id="rId14" Type="http://schemas.openxmlformats.org/officeDocument/2006/relationships/oleObject" Target="../embeddings/oleObject66.bin"/><Relationship Id="rId22" Type="http://schemas.openxmlformats.org/officeDocument/2006/relationships/oleObject" Target="../embeddings/oleObject70.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emf"/><Relationship Id="rId7" Type="http://schemas.openxmlformats.org/officeDocument/2006/relationships/image" Target="../media/image82.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s>
</file>

<file path=ppt/slides/_rels/slide19.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78.emf"/><Relationship Id="rId7" Type="http://schemas.openxmlformats.org/officeDocument/2006/relationships/image" Target="../media/image86.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7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image" Target="../media/image78.emf"/><Relationship Id="rId7" Type="http://schemas.openxmlformats.org/officeDocument/2006/relationships/image" Target="../media/image89.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88.png"/><Relationship Id="rId5" Type="http://schemas.openxmlformats.org/officeDocument/2006/relationships/image" Target="../media/image84.png"/><Relationship Id="rId4" Type="http://schemas.openxmlformats.org/officeDocument/2006/relationships/image" Target="../media/image79.png"/><Relationship Id="rId9" Type="http://schemas.openxmlformats.org/officeDocument/2006/relationships/image" Target="../media/image91.png"/></Relationships>
</file>

<file path=ppt/slides/_rels/slide21.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jpg"/><Relationship Id="rId3" Type="http://schemas.openxmlformats.org/officeDocument/2006/relationships/hyperlink" Target="https://baike.baidu.com/item/David%20Lowe" TargetMode="External"/><Relationship Id="rId7" Type="http://schemas.openxmlformats.org/officeDocument/2006/relationships/image" Target="../media/image94.png"/><Relationship Id="rId12" Type="http://schemas.openxmlformats.org/officeDocument/2006/relationships/image" Target="../media/image99.jp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93.png"/><Relationship Id="rId11" Type="http://schemas.openxmlformats.org/officeDocument/2006/relationships/image" Target="../media/image98.jpg"/><Relationship Id="rId5" Type="http://schemas.openxmlformats.org/officeDocument/2006/relationships/image" Target="../media/image92.png"/><Relationship Id="rId10" Type="http://schemas.openxmlformats.org/officeDocument/2006/relationships/image" Target="../media/image97.jpg"/><Relationship Id="rId4" Type="http://schemas.openxmlformats.org/officeDocument/2006/relationships/hyperlink" Target="https://baike.baidu.com/item/%E5%B0%BA%E5%BA%A6%E7%A9%BA%E9%97%B4" TargetMode="External"/><Relationship Id="rId9" Type="http://schemas.openxmlformats.org/officeDocument/2006/relationships/image" Target="../media/image96.jpg"/></Relationships>
</file>

<file path=ppt/slides/_rels/slide2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notesSlide" Target="../notesSlides/notesSlide24.xml"/><Relationship Id="rId7" Type="http://schemas.openxmlformats.org/officeDocument/2006/relationships/image" Target="../media/image102.wmf"/><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72.bin"/><Relationship Id="rId5" Type="http://schemas.openxmlformats.org/officeDocument/2006/relationships/image" Target="../media/image81.png"/><Relationship Id="rId10" Type="http://schemas.openxmlformats.org/officeDocument/2006/relationships/image" Target="../media/image105.png"/><Relationship Id="rId4" Type="http://schemas.openxmlformats.org/officeDocument/2006/relationships/image" Target="../media/image104.png"/><Relationship Id="rId9" Type="http://schemas.openxmlformats.org/officeDocument/2006/relationships/image" Target="../media/image103.wmf"/></Relationships>
</file>

<file path=ppt/slides/_rels/slide25.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0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10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111.wmf"/><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74.bin"/><Relationship Id="rId5" Type="http://schemas.openxmlformats.org/officeDocument/2006/relationships/image" Target="../media/image110.emf"/><Relationship Id="rId4" Type="http://schemas.openxmlformats.org/officeDocument/2006/relationships/package" Target="../embeddings/Microsoft_Visio___.vsdx"/></Relationships>
</file>

<file path=ppt/slides/_rels/slide31.xml.rels><?xml version="1.0" encoding="UTF-8" standalone="yes"?>
<Relationships xmlns="http://schemas.openxmlformats.org/package/2006/relationships"><Relationship Id="rId8" Type="http://schemas.openxmlformats.org/officeDocument/2006/relationships/image" Target="../media/image113.wmf"/><Relationship Id="rId13" Type="http://schemas.openxmlformats.org/officeDocument/2006/relationships/oleObject" Target="../embeddings/oleObject79.bin"/><Relationship Id="rId3" Type="http://schemas.openxmlformats.org/officeDocument/2006/relationships/notesSlide" Target="../notesSlides/notesSlide31.xml"/><Relationship Id="rId7" Type="http://schemas.openxmlformats.org/officeDocument/2006/relationships/oleObject" Target="../embeddings/oleObject76.bin"/><Relationship Id="rId12" Type="http://schemas.openxmlformats.org/officeDocument/2006/relationships/image" Target="../media/image115.wmf"/><Relationship Id="rId2" Type="http://schemas.openxmlformats.org/officeDocument/2006/relationships/slideLayout" Target="../slideLayouts/slideLayout13.xml"/><Relationship Id="rId16" Type="http://schemas.openxmlformats.org/officeDocument/2006/relationships/image" Target="../media/image110.emf"/><Relationship Id="rId1" Type="http://schemas.openxmlformats.org/officeDocument/2006/relationships/vmlDrawing" Target="../drawings/vmlDrawing13.vml"/><Relationship Id="rId6" Type="http://schemas.openxmlformats.org/officeDocument/2006/relationships/image" Target="../media/image930.png"/><Relationship Id="rId11" Type="http://schemas.openxmlformats.org/officeDocument/2006/relationships/oleObject" Target="../embeddings/oleObject78.bin"/><Relationship Id="rId5" Type="http://schemas.openxmlformats.org/officeDocument/2006/relationships/image" Target="../media/image112.wmf"/><Relationship Id="rId15" Type="http://schemas.openxmlformats.org/officeDocument/2006/relationships/package" Target="../embeddings/Microsoft_Visio___1.vsdx"/><Relationship Id="rId10" Type="http://schemas.openxmlformats.org/officeDocument/2006/relationships/image" Target="../media/image114.wmf"/><Relationship Id="rId4" Type="http://schemas.openxmlformats.org/officeDocument/2006/relationships/oleObject" Target="../embeddings/oleObject75.bin"/><Relationship Id="rId9" Type="http://schemas.openxmlformats.org/officeDocument/2006/relationships/oleObject" Target="../embeddings/oleObject77.bin"/><Relationship Id="rId14" Type="http://schemas.openxmlformats.org/officeDocument/2006/relationships/image" Target="../media/image116.wmf"/></Relationships>
</file>

<file path=ppt/slides/_rels/slide32.xml.rels><?xml version="1.0" encoding="UTF-8" standalone="yes"?>
<Relationships xmlns="http://schemas.openxmlformats.org/package/2006/relationships"><Relationship Id="rId8" Type="http://schemas.openxmlformats.org/officeDocument/2006/relationships/image" Target="../media/image119.png"/><Relationship Id="rId3" Type="http://schemas.openxmlformats.org/officeDocument/2006/relationships/image" Target="../media/image940.png"/><Relationship Id="rId7" Type="http://schemas.openxmlformats.org/officeDocument/2006/relationships/image" Target="../media/image118.png"/><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image" Target="../media/image117.gif"/><Relationship Id="rId5" Type="http://schemas.openxmlformats.org/officeDocument/2006/relationships/image" Target="../media/image960.png"/><Relationship Id="rId4" Type="http://schemas.openxmlformats.org/officeDocument/2006/relationships/image" Target="../media/image950.png"/><Relationship Id="rId9" Type="http://schemas.openxmlformats.org/officeDocument/2006/relationships/image" Target="../media/image120.png"/></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image" Target="../media/image1070.png"/><Relationship Id="rId3" Type="http://schemas.openxmlformats.org/officeDocument/2006/relationships/notesSlide" Target="../notesSlides/notesSlide33.xml"/><Relationship Id="rId7" Type="http://schemas.openxmlformats.org/officeDocument/2006/relationships/image" Target="../media/image122.wmf"/><Relationship Id="rId12" Type="http://schemas.openxmlformats.org/officeDocument/2006/relationships/image" Target="../media/image1060.png"/><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oleObject" Target="../embeddings/oleObject81.bin"/><Relationship Id="rId11" Type="http://schemas.openxmlformats.org/officeDocument/2006/relationships/image" Target="../media/image1050.png"/><Relationship Id="rId5" Type="http://schemas.openxmlformats.org/officeDocument/2006/relationships/image" Target="../media/image121.wmf"/><Relationship Id="rId10" Type="http://schemas.openxmlformats.org/officeDocument/2006/relationships/image" Target="../media/image1040.png"/><Relationship Id="rId4" Type="http://schemas.openxmlformats.org/officeDocument/2006/relationships/oleObject" Target="../embeddings/oleObject80.bin"/><Relationship Id="rId9" Type="http://schemas.openxmlformats.org/officeDocument/2006/relationships/image" Target="../media/image123.wmf"/><Relationship Id="rId14" Type="http://schemas.openxmlformats.org/officeDocument/2006/relationships/image" Target="../media/image1080.png"/></Relationships>
</file>

<file path=ppt/slides/_rels/slide3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1090.png"/></Relationships>
</file>

<file path=ppt/slides/_rels/slide35.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notesSlide" Target="../notesSlides/notesSlide35.xml"/><Relationship Id="rId7" Type="http://schemas.openxmlformats.org/officeDocument/2006/relationships/image" Target="../media/image112.png"/><Relationship Id="rId12" Type="http://schemas.openxmlformats.org/officeDocument/2006/relationships/image" Target="../media/image125.wmf"/><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image" Target="../media/image126.emf"/><Relationship Id="rId11" Type="http://schemas.openxmlformats.org/officeDocument/2006/relationships/oleObject" Target="../embeddings/oleObject84.bin"/><Relationship Id="rId5" Type="http://schemas.openxmlformats.org/officeDocument/2006/relationships/image" Target="../media/image124.wmf"/><Relationship Id="rId10" Type="http://schemas.openxmlformats.org/officeDocument/2006/relationships/image" Target="../media/image122.wmf"/><Relationship Id="rId4" Type="http://schemas.openxmlformats.org/officeDocument/2006/relationships/oleObject" Target="../embeddings/oleObject83.bin"/><Relationship Id="rId9" Type="http://schemas.openxmlformats.org/officeDocument/2006/relationships/oleObject" Target="../embeddings/oleObject81.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7" Type="http://schemas.openxmlformats.org/officeDocument/2006/relationships/image" Target="../media/image127.wmf"/><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oleObject" Target="../embeddings/oleObject86.bin"/><Relationship Id="rId5" Type="http://schemas.openxmlformats.org/officeDocument/2006/relationships/image" Target="../media/image124.wmf"/><Relationship Id="rId4" Type="http://schemas.openxmlformats.org/officeDocument/2006/relationships/oleObject" Target="../embeddings/oleObject85.bin"/></Relationships>
</file>

<file path=ppt/slides/_rels/slide37.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notesSlide" Target="../notesSlides/notesSlide37.xml"/><Relationship Id="rId7" Type="http://schemas.openxmlformats.org/officeDocument/2006/relationships/oleObject" Target="../embeddings/oleObject88.bin"/><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image" Target="../media/image128.wmf"/><Relationship Id="rId5" Type="http://schemas.openxmlformats.org/officeDocument/2006/relationships/oleObject" Target="../embeddings/oleObject87.bin"/><Relationship Id="rId10" Type="http://schemas.openxmlformats.org/officeDocument/2006/relationships/image" Target="../media/image130.wmf"/><Relationship Id="rId4" Type="http://schemas.openxmlformats.org/officeDocument/2006/relationships/image" Target="../media/image1180.png"/><Relationship Id="rId9" Type="http://schemas.openxmlformats.org/officeDocument/2006/relationships/oleObject" Target="../embeddings/oleObject89.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wmf"/><Relationship Id="rId18" Type="http://schemas.openxmlformats.org/officeDocument/2006/relationships/oleObject" Target="../embeddings/oleObject9.bin"/><Relationship Id="rId3" Type="http://schemas.openxmlformats.org/officeDocument/2006/relationships/notesSlide" Target="../notesSlides/notesSlide4.xml"/><Relationship Id="rId21" Type="http://schemas.openxmlformats.org/officeDocument/2006/relationships/image" Target="../media/image13.wmf"/><Relationship Id="rId7" Type="http://schemas.openxmlformats.org/officeDocument/2006/relationships/image" Target="../media/image6.wmf"/><Relationship Id="rId12" Type="http://schemas.openxmlformats.org/officeDocument/2006/relationships/oleObject" Target="../embeddings/oleObject6.bin"/><Relationship Id="rId17" Type="http://schemas.openxmlformats.org/officeDocument/2006/relationships/image" Target="../media/image11.wmf"/><Relationship Id="rId2" Type="http://schemas.openxmlformats.org/officeDocument/2006/relationships/slideLayout" Target="../slideLayouts/slideLayout13.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wmf"/><Relationship Id="rId5" Type="http://schemas.openxmlformats.org/officeDocument/2006/relationships/image" Target="../media/image5.wmf"/><Relationship Id="rId15" Type="http://schemas.openxmlformats.org/officeDocument/2006/relationships/image" Target="../media/image10.wmf"/><Relationship Id="rId23" Type="http://schemas.openxmlformats.org/officeDocument/2006/relationships/image" Target="../media/image14.wmf"/><Relationship Id="rId10" Type="http://schemas.openxmlformats.org/officeDocument/2006/relationships/oleObject" Target="../embeddings/oleObject5.bin"/><Relationship Id="rId19" Type="http://schemas.openxmlformats.org/officeDocument/2006/relationships/image" Target="../media/image12.wmf"/><Relationship Id="rId4" Type="http://schemas.openxmlformats.org/officeDocument/2006/relationships/oleObject" Target="../embeddings/oleObject2.bin"/><Relationship Id="rId9" Type="http://schemas.openxmlformats.org/officeDocument/2006/relationships/image" Target="../media/image7.wmf"/><Relationship Id="rId14" Type="http://schemas.openxmlformats.org/officeDocument/2006/relationships/oleObject" Target="../embeddings/oleObject7.bin"/><Relationship Id="rId22" Type="http://schemas.openxmlformats.org/officeDocument/2006/relationships/oleObject" Target="../embeddings/oleObject11.bin"/></Relationships>
</file>

<file path=ppt/slides/_rels/slide4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0.xml"/><Relationship Id="rId1" Type="http://schemas.openxmlformats.org/officeDocument/2006/relationships/slideLayout" Target="../slideLayouts/slideLayout13.xml"/><Relationship Id="rId5" Type="http://schemas.openxmlformats.org/officeDocument/2006/relationships/image" Target="../media/image78.emf"/><Relationship Id="rId4" Type="http://schemas.openxmlformats.org/officeDocument/2006/relationships/image" Target="../media/image13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6.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13.bin"/><Relationship Id="rId5" Type="http://schemas.openxmlformats.org/officeDocument/2006/relationships/image" Target="../media/image15.wmf"/><Relationship Id="rId4" Type="http://schemas.openxmlformats.org/officeDocument/2006/relationships/oleObject" Target="../embeddings/oleObject12.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21.wmf"/><Relationship Id="rId3" Type="http://schemas.openxmlformats.org/officeDocument/2006/relationships/notesSlide" Target="../notesSlides/notesSlide6.xml"/><Relationship Id="rId7" Type="http://schemas.openxmlformats.org/officeDocument/2006/relationships/image" Target="../media/image18.wmf"/><Relationship Id="rId12"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15.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19.wmf"/></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9750" y="1095375"/>
            <a:ext cx="8377238" cy="1470025"/>
          </a:xfrm>
        </p:spPr>
        <p:txBody>
          <a:bodyPr/>
          <a:lstStyle/>
          <a:p>
            <a:pPr eaLnBrk="1" hangingPunct="1">
              <a:defRPr/>
            </a:pPr>
            <a:r>
              <a:rPr lang="zh-CN" altLang="en-US" sz="4400" dirty="0">
                <a:solidFill>
                  <a:schemeClr val="tx2">
                    <a:lumMod val="75000"/>
                  </a:schemeClr>
                </a:solidFill>
              </a:rPr>
              <a:t>第十六讲相机模型与视觉里程计</a:t>
            </a:r>
            <a:r>
              <a:rPr lang="en-US" altLang="zh-CN" sz="4400" dirty="0">
                <a:solidFill>
                  <a:schemeClr val="tx2">
                    <a:lumMod val="75000"/>
                  </a:schemeClr>
                </a:solidFill>
              </a:rPr>
              <a:t>1</a:t>
            </a:r>
            <a:endParaRPr lang="zh-CN" altLang="en-US" sz="4400" dirty="0">
              <a:solidFill>
                <a:schemeClr val="tx2">
                  <a:lumMod val="75000"/>
                </a:schemeClr>
              </a:solidFill>
            </a:endParaRPr>
          </a:p>
        </p:txBody>
      </p:sp>
      <p:sp>
        <p:nvSpPr>
          <p:cNvPr id="5123" name="Rectangle 3"/>
          <p:cNvSpPr>
            <a:spLocks noGrp="1" noChangeArrowheads="1"/>
          </p:cNvSpPr>
          <p:nvPr>
            <p:ph type="subTitle" idx="1"/>
          </p:nvPr>
        </p:nvSpPr>
        <p:spPr>
          <a:xfrm>
            <a:off x="755650" y="3213100"/>
            <a:ext cx="7561263" cy="3095625"/>
          </a:xfrm>
        </p:spPr>
        <p:txBody>
          <a:bodyPr/>
          <a:lstStyle/>
          <a:p>
            <a:pPr marL="381000" indent="-381000" algn="l" eaLnBrk="1" hangingPunct="1"/>
            <a:r>
              <a:rPr lang="zh-CN" altLang="en-US" b="1" dirty="0">
                <a:solidFill>
                  <a:schemeClr val="folHlink"/>
                </a:solidFill>
                <a:latin typeface="黑体" panose="02010609060101010101" pitchFamily="49" charset="-122"/>
                <a:ea typeface="黑体" panose="02010609060101010101" pitchFamily="49" charset="-122"/>
              </a:rPr>
              <a:t>                 </a:t>
            </a:r>
          </a:p>
          <a:p>
            <a:pPr marL="381000" indent="-381000" algn="l" eaLnBrk="1" hangingPunct="1">
              <a:lnSpc>
                <a:spcPct val="110000"/>
              </a:lnSpc>
            </a:pPr>
            <a:r>
              <a:rPr lang="zh-CN" altLang="en-US" sz="2800" b="1" dirty="0">
                <a:solidFill>
                  <a:srgbClr val="669900"/>
                </a:solidFill>
                <a:latin typeface="黑体" panose="02010609060101010101" pitchFamily="49" charset="-122"/>
                <a:ea typeface="黑体" panose="02010609060101010101" pitchFamily="49" charset="-122"/>
              </a:rPr>
              <a:t>		</a:t>
            </a:r>
            <a:r>
              <a:rPr kumimoji="0" lang="zh-CN" altLang="en-US" sz="2800" b="1" dirty="0">
                <a:solidFill>
                  <a:srgbClr val="0000FF"/>
                </a:solidFill>
                <a:latin typeface="Arial" panose="020B0604020202020204" pitchFamily="34" charset="0"/>
                <a:ea typeface="黑体" panose="02010609060101010101" pitchFamily="49" charset="-122"/>
              </a:rPr>
              <a:t>授课：</a:t>
            </a:r>
            <a:r>
              <a:rPr lang="zh-CN" altLang="en-US" sz="2800" b="1" dirty="0">
                <a:solidFill>
                  <a:srgbClr val="0000FF"/>
                </a:solidFill>
                <a:latin typeface="黑体" panose="02010609060101010101" pitchFamily="49" charset="-122"/>
                <a:ea typeface="黑体" panose="02010609060101010101" pitchFamily="49" charset="-122"/>
              </a:rPr>
              <a:t>刘希龙</a:t>
            </a:r>
          </a:p>
          <a:p>
            <a:pPr marL="381000" indent="-381000" algn="l" eaLnBrk="1" hangingPunct="1">
              <a:lnSpc>
                <a:spcPct val="110000"/>
              </a:lnSpc>
            </a:pPr>
            <a:r>
              <a:rPr lang="zh-CN" altLang="en-US" sz="2800" b="1" dirty="0">
                <a:solidFill>
                  <a:srgbClr val="669900"/>
                </a:solidFill>
                <a:latin typeface="黑体" panose="02010609060101010101" pitchFamily="49" charset="-122"/>
                <a:ea typeface="黑体" panose="02010609060101010101" pitchFamily="49" charset="-122"/>
              </a:rPr>
              <a:t>	</a:t>
            </a:r>
            <a:r>
              <a:rPr kumimoji="0" lang="zh-CN" altLang="en-US" sz="2800" b="1" dirty="0">
                <a:solidFill>
                  <a:srgbClr val="0000FF"/>
                </a:solidFill>
                <a:latin typeface="Arial" panose="020B0604020202020204" pitchFamily="34" charset="0"/>
                <a:ea typeface="黑体" panose="02010609060101010101" pitchFamily="49" charset="-122"/>
              </a:rPr>
              <a:t>	中科院自动化所</a:t>
            </a:r>
            <a:endParaRPr lang="zh-CN" altLang="en-US" sz="800" b="1" dirty="0">
              <a:solidFill>
                <a:srgbClr val="669900"/>
              </a:solidFill>
              <a:latin typeface="黑体" panose="02010609060101010101" pitchFamily="49" charset="-122"/>
              <a:ea typeface="黑体" panose="02010609060101010101" pitchFamily="49" charset="-122"/>
            </a:endParaRPr>
          </a:p>
          <a:p>
            <a:pPr marL="381000" indent="-381000" algn="l" eaLnBrk="1" hangingPunct="1"/>
            <a:r>
              <a:rPr lang="en-US" altLang="zh-CN" sz="2800" b="1" dirty="0">
                <a:solidFill>
                  <a:srgbClr val="669900"/>
                </a:solidFill>
                <a:latin typeface="华文中宋" panose="02010600040101010101" pitchFamily="2" charset="-122"/>
                <a:ea typeface="华文中宋" panose="02010600040101010101" pitchFamily="2" charset="-122"/>
              </a:rPr>
              <a:t>				</a:t>
            </a:r>
          </a:p>
          <a:p>
            <a:pPr marL="381000" indent="-381000" algn="l" eaLnBrk="1" hangingPunct="1"/>
            <a:r>
              <a:rPr lang="en-US" altLang="zh-CN" sz="2400" b="1" dirty="0">
                <a:latin typeface="Arial" panose="020B0604020202020204" pitchFamily="34" charset="0"/>
                <a:ea typeface="华文中宋" panose="02010600040101010101" pitchFamily="2" charset="-122"/>
              </a:rPr>
              <a:t>                                   </a:t>
            </a:r>
            <a:r>
              <a:rPr lang="en-US" altLang="zh-CN" sz="2400" b="1" dirty="0">
                <a:solidFill>
                  <a:srgbClr val="C00000"/>
                </a:solidFill>
                <a:latin typeface="Arial" panose="020B0604020202020204" pitchFamily="34" charset="0"/>
                <a:ea typeface="华文中宋" panose="02010600040101010101" pitchFamily="2" charset="-122"/>
              </a:rPr>
              <a:t>2019.12.20</a:t>
            </a:r>
            <a:endParaRPr lang="en-US" altLang="zh-CN" sz="2400" dirty="0">
              <a:solidFill>
                <a:srgbClr val="C00000"/>
              </a:solidFill>
              <a:latin typeface="Arial" panose="020B0604020202020204" pitchFamily="34" charset="0"/>
              <a:ea typeface="华文中宋" panose="02010600040101010101" pitchFamily="2" charset="-122"/>
            </a:endParaRPr>
          </a:p>
        </p:txBody>
      </p:sp>
      <p:sp>
        <p:nvSpPr>
          <p:cNvPr id="5124" name="Rectangle 8"/>
          <p:cNvSpPr>
            <a:spLocks noChangeArrowheads="1"/>
          </p:cNvSpPr>
          <p:nvPr/>
        </p:nvSpPr>
        <p:spPr bwMode="auto">
          <a:xfrm>
            <a:off x="0" y="47565"/>
            <a:ext cx="5828456" cy="400110"/>
          </a:xfrm>
          <a:prstGeom prst="rect">
            <a:avLst/>
          </a:prstGeom>
          <a:solidFill>
            <a:schemeClr val="accent3"/>
          </a:solidFill>
          <a:ln w="38100" cmpd="dbl">
            <a:solidFill>
              <a:srgbClr val="FF0000"/>
            </a:solidFill>
            <a:miter lim="800000"/>
            <a:headEnd/>
            <a:tailEnd/>
          </a:ln>
          <a:effec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r>
              <a:rPr lang="zh-CN" altLang="en-US" sz="2000" b="1" dirty="0">
                <a:solidFill>
                  <a:srgbClr val="0000FF"/>
                </a:solidFill>
                <a:latin typeface="Arial" panose="020B0604020202020204" pitchFamily="34" charset="0"/>
                <a:ea typeface="黑体" panose="02010609060101010101" pitchFamily="49" charset="-122"/>
                <a:cs typeface="Arial" panose="020B0604020202020204" pitchFamily="34" charset="0"/>
              </a:rPr>
              <a:t>机器人学课件</a:t>
            </a:r>
          </a:p>
        </p:txBody>
      </p:sp>
      <p:pic>
        <p:nvPicPr>
          <p:cNvPr id="5125" name="Picture 7" descr="tu-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013" y="19050"/>
            <a:ext cx="81597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799860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10</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视觉测量：构建足够的方程组</a:t>
            </a:r>
          </a:p>
        </p:txBody>
      </p:sp>
      <p:sp>
        <p:nvSpPr>
          <p:cNvPr id="12" name="Rectangle 28">
            <a:extLst>
              <a:ext uri="{FF2B5EF4-FFF2-40B4-BE49-F238E27FC236}">
                <a16:creationId xmlns:a16="http://schemas.microsoft.com/office/drawing/2014/main" id="{251970A0-7E70-4081-88D5-33B778AECA18}"/>
              </a:ext>
            </a:extLst>
          </p:cNvPr>
          <p:cNvSpPr>
            <a:spLocks noGrp="1" noChangeArrowheads="1"/>
          </p:cNvSpPr>
          <p:nvPr>
            <p:ph idx="1"/>
          </p:nvPr>
        </p:nvSpPr>
        <p:spPr>
          <a:xfrm>
            <a:off x="492125" y="1379538"/>
            <a:ext cx="8347075" cy="4837112"/>
          </a:xfrm>
        </p:spPr>
        <p:txBody>
          <a:bodyPr/>
          <a:lstStyle/>
          <a:p>
            <a:pPr eaLnBrk="1" hangingPunct="1"/>
            <a:r>
              <a:rPr lang="zh-CN" altLang="en-US">
                <a:latin typeface="Times New Roman" panose="02020603050405020304" pitchFamily="18" charset="0"/>
                <a:ea typeface="黑体" panose="02010609060101010101" pitchFamily="49" charset="-122"/>
                <a:cs typeface="Times New Roman" panose="02020603050405020304" pitchFamily="18" charset="0"/>
              </a:rPr>
              <a:t>改变位姿测距</a:t>
            </a:r>
          </a:p>
          <a:p>
            <a:pPr lvl="1" eaLnBrk="1" hangingPunct="1">
              <a:buClr>
                <a:srgbClr val="000099"/>
              </a:buClr>
              <a:buFont typeface="Wingdings" panose="05000000000000000000" pitchFamily="2" charset="2"/>
              <a:buNone/>
            </a:pPr>
            <a:r>
              <a:rPr lang="zh-CN" altLang="en-US" sz="2000">
                <a:solidFill>
                  <a:srgbClr val="CC00CC"/>
                </a:solidFill>
                <a:latin typeface="Times New Roman" panose="02020603050405020304" pitchFamily="18" charset="0"/>
                <a:ea typeface="黑体" panose="02010609060101010101" pitchFamily="49" charset="-122"/>
                <a:cs typeface="Times New Roman" panose="02020603050405020304" pitchFamily="18" charset="0"/>
              </a:rPr>
              <a:t>单应性矩阵：</a:t>
            </a:r>
            <a:r>
              <a:rPr lang="zh-CN" altLang="en-US" sz="2000">
                <a:latin typeface="Times New Roman" panose="02020603050405020304" pitchFamily="18" charset="0"/>
                <a:ea typeface="黑体" panose="02010609060101010101" pitchFamily="49" charset="-122"/>
                <a:cs typeface="Times New Roman" panose="02020603050405020304" pitchFamily="18" charset="0"/>
              </a:rPr>
              <a:t>对于平面</a:t>
            </a:r>
            <a:r>
              <a:rPr lang="en-US" altLang="zh-CN" sz="2000">
                <a:latin typeface="Times New Roman" panose="02020603050405020304" pitchFamily="18" charset="0"/>
                <a:ea typeface="黑体" panose="02010609060101010101" pitchFamily="49" charset="-122"/>
                <a:cs typeface="Times New Roman" panose="02020603050405020304" pitchFamily="18" charset="0"/>
              </a:rPr>
              <a:t>П</a:t>
            </a:r>
            <a:r>
              <a:rPr lang="zh-CN" altLang="en-US" sz="2000">
                <a:latin typeface="Times New Roman" panose="02020603050405020304" pitchFamily="18" charset="0"/>
                <a:ea typeface="黑体" panose="02010609060101010101" pitchFamily="49" charset="-122"/>
                <a:cs typeface="Times New Roman" panose="02020603050405020304" pitchFamily="18" charset="0"/>
              </a:rPr>
              <a:t>上的点</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P</a:t>
            </a:r>
            <a:r>
              <a:rPr lang="zh-CN" altLang="en-US" sz="2000">
                <a:latin typeface="Times New Roman" panose="02020603050405020304" pitchFamily="18" charset="0"/>
                <a:ea typeface="黑体" panose="02010609060101010101" pitchFamily="49" charset="-122"/>
                <a:cs typeface="Times New Roman" panose="02020603050405020304" pitchFamily="18" charset="0"/>
              </a:rPr>
              <a:t>在两个视点</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O</a:t>
            </a:r>
            <a:r>
              <a:rPr lang="en-US" altLang="zh-CN" sz="2000" baseline="-3000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O</a:t>
            </a:r>
            <a:r>
              <a:rPr lang="en-US" altLang="zh-CN" sz="2000" baseline="-3000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a:latin typeface="Times New Roman" panose="02020603050405020304" pitchFamily="18" charset="0"/>
                <a:ea typeface="黑体" panose="02010609060101010101" pitchFamily="49" charset="-122"/>
                <a:cs typeface="Times New Roman" panose="02020603050405020304" pitchFamily="18" charset="0"/>
              </a:rPr>
              <a:t>下的图像齐次坐标</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I</a:t>
            </a:r>
            <a:r>
              <a:rPr lang="en-US" altLang="zh-CN" sz="2000" baseline="-30000">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u</a:t>
            </a:r>
            <a:r>
              <a:rPr lang="en-US" altLang="zh-CN" sz="2000" baseline="-30000">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aseline="-30000">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a:latin typeface="Times New Roman" panose="02020603050405020304" pitchFamily="18" charset="0"/>
                <a:ea typeface="黑体" panose="02010609060101010101" pitchFamily="49" charset="-122"/>
                <a:cs typeface="Times New Roman" panose="02020603050405020304" pitchFamily="18" charset="0"/>
              </a:rPr>
              <a:t>, 1]</a:t>
            </a:r>
            <a:r>
              <a:rPr lang="en-US" altLang="zh-CN" sz="2000" baseline="30000">
                <a:latin typeface="Times New Roman" panose="02020603050405020304" pitchFamily="18" charset="0"/>
                <a:ea typeface="黑体" panose="02010609060101010101" pitchFamily="49" charset="-122"/>
                <a:cs typeface="Times New Roman" panose="02020603050405020304" pitchFamily="18" charset="0"/>
              </a:rPr>
              <a:t>T</a:t>
            </a:r>
            <a:r>
              <a:rPr lang="zh-CN" altLang="en-US" sz="20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I</a:t>
            </a:r>
            <a:r>
              <a:rPr lang="en-US" altLang="zh-CN" sz="2000" baseline="-30000">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u</a:t>
            </a:r>
            <a:r>
              <a:rPr lang="en-US" altLang="zh-CN" sz="2000" baseline="-30000">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v</a:t>
            </a:r>
            <a:r>
              <a:rPr lang="en-US" altLang="zh-CN" sz="2000" baseline="-30000">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a:latin typeface="Times New Roman" panose="02020603050405020304" pitchFamily="18" charset="0"/>
                <a:ea typeface="黑体" panose="02010609060101010101" pitchFamily="49" charset="-122"/>
                <a:cs typeface="Times New Roman" panose="02020603050405020304" pitchFamily="18" charset="0"/>
              </a:rPr>
              <a:t>, 1]</a:t>
            </a:r>
            <a:r>
              <a:rPr lang="en-US" altLang="zh-CN" sz="2000" baseline="30000">
                <a:latin typeface="Times New Roman" panose="02020603050405020304" pitchFamily="18" charset="0"/>
                <a:ea typeface="黑体" panose="02010609060101010101" pitchFamily="49" charset="-122"/>
                <a:cs typeface="Times New Roman" panose="02020603050405020304" pitchFamily="18" charset="0"/>
              </a:rPr>
              <a:t>T</a:t>
            </a:r>
            <a:r>
              <a:rPr lang="zh-CN" altLang="en-US" sz="2000">
                <a:latin typeface="Times New Roman" panose="02020603050405020304" pitchFamily="18" charset="0"/>
                <a:ea typeface="黑体" panose="02010609060101010101" pitchFamily="49" charset="-122"/>
                <a:cs typeface="Times New Roman" panose="02020603050405020304" pitchFamily="18" charset="0"/>
              </a:rPr>
              <a:t>，存在一组单应性矩阵</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H</a:t>
            </a:r>
            <a:r>
              <a:rPr lang="en-US" altLang="zh-CN" sz="2000" i="1" baseline="-30000">
                <a:latin typeface="Times New Roman" panose="02020603050405020304" pitchFamily="18" charset="0"/>
                <a:ea typeface="黑体" panose="02010609060101010101" pitchFamily="49" charset="-122"/>
                <a:cs typeface="Times New Roman" panose="02020603050405020304" pitchFamily="18" charset="0"/>
              </a:rPr>
              <a:t>i</a:t>
            </a:r>
            <a:r>
              <a:rPr lang="zh-CN" altLang="en-US" sz="2000">
                <a:latin typeface="Times New Roman" panose="02020603050405020304" pitchFamily="18" charset="0"/>
                <a:ea typeface="黑体" panose="02010609060101010101" pitchFamily="49" charset="-122"/>
                <a:cs typeface="Times New Roman" panose="02020603050405020304" pitchFamily="18" charset="0"/>
              </a:rPr>
              <a:t>，使下式成立：</a:t>
            </a:r>
          </a:p>
          <a:p>
            <a:pPr lvl="1" eaLnBrk="1" hangingPunct="1">
              <a:buClr>
                <a:srgbClr val="000099"/>
              </a:buClr>
              <a:buFont typeface="Wingdings" panose="05000000000000000000" pitchFamily="2" charset="2"/>
              <a:buNone/>
            </a:pPr>
            <a:endParaRPr lang="zh-CN" altLang="en-US" sz="2000">
              <a:latin typeface="Times New Roman" panose="02020603050405020304" pitchFamily="18" charset="0"/>
              <a:ea typeface="黑体" panose="02010609060101010101" pitchFamily="49" charset="-122"/>
              <a:cs typeface="Times New Roman" panose="02020603050405020304" pitchFamily="18" charset="0"/>
            </a:endParaRPr>
          </a:p>
          <a:p>
            <a:pPr lvl="1" algn="just" eaLnBrk="1" hangingPunct="1">
              <a:buClr>
                <a:srgbClr val="000099"/>
              </a:buClr>
              <a:buFont typeface="Wingdings" panose="05000000000000000000" pitchFamily="2" charset="2"/>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       其中，</a:t>
            </a:r>
            <a:r>
              <a:rPr lang="zh-CN" altLang="en-US" sz="2000" i="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2000">
                <a:latin typeface="Times New Roman" panose="02020603050405020304" pitchFamily="18" charset="0"/>
                <a:ea typeface="黑体" panose="02010609060101010101" pitchFamily="49" charset="-122"/>
                <a:cs typeface="Times New Roman" panose="02020603050405020304" pitchFamily="18" charset="0"/>
              </a:rPr>
              <a:t>为非零常数因子。</a:t>
            </a:r>
          </a:p>
          <a:p>
            <a:pPr lvl="1" eaLnBrk="1" hangingPunct="1">
              <a:buClr>
                <a:srgbClr val="000099"/>
              </a:buClr>
              <a:buFont typeface="Wingdings" panose="05000000000000000000" pitchFamily="2" charset="2"/>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图像坐标系下的单应性矩阵</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H</a:t>
            </a:r>
            <a:r>
              <a:rPr lang="en-US" altLang="zh-CN" sz="2000" i="1" baseline="-30000">
                <a:latin typeface="Times New Roman" panose="02020603050405020304" pitchFamily="18" charset="0"/>
                <a:ea typeface="黑体" panose="02010609060101010101" pitchFamily="49" charset="-122"/>
                <a:cs typeface="Times New Roman" panose="02020603050405020304" pitchFamily="18" charset="0"/>
              </a:rPr>
              <a:t>i</a:t>
            </a:r>
            <a:r>
              <a:rPr lang="zh-CN" altLang="en-US" sz="2000">
                <a:latin typeface="Times New Roman" panose="02020603050405020304" pitchFamily="18" charset="0"/>
                <a:ea typeface="黑体" panose="02010609060101010101" pitchFamily="49" charset="-122"/>
                <a:cs typeface="Times New Roman" panose="02020603050405020304" pitchFamily="18" charset="0"/>
              </a:rPr>
              <a:t>在相差一个</a:t>
            </a:r>
          </a:p>
          <a:p>
            <a:pPr lvl="1" eaLnBrk="1" hangingPunct="1">
              <a:buClr>
                <a:srgbClr val="000099"/>
              </a:buClr>
              <a:buFont typeface="Wingdings" panose="05000000000000000000" pitchFamily="2" charset="2"/>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非零常数因子的意义下是唯一的。  </a:t>
            </a:r>
          </a:p>
          <a:p>
            <a:pPr lvl="1" eaLnBrk="1" hangingPunct="1">
              <a:buClr>
                <a:srgbClr val="000099"/>
              </a:buClr>
              <a:buFont typeface="Wingdings" panose="05000000000000000000" pitchFamily="2" charset="2"/>
              <a:buNone/>
            </a:pPr>
            <a:endParaRPr lang="zh-CN" altLang="en-US" sz="2000">
              <a:latin typeface="Times New Roman" panose="02020603050405020304" pitchFamily="18" charset="0"/>
              <a:ea typeface="黑体" panose="02010609060101010101" pitchFamily="49" charset="-122"/>
              <a:cs typeface="Times New Roman" panose="02020603050405020304" pitchFamily="18" charset="0"/>
            </a:endParaRPr>
          </a:p>
          <a:p>
            <a:pPr lvl="1" eaLnBrk="1" hangingPunct="1">
              <a:buClr>
                <a:srgbClr val="000099"/>
              </a:buClr>
              <a:buFont typeface="Wingdings" panose="05000000000000000000" pitchFamily="2" charset="2"/>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通过改变摄像机的位姿，相当于有两台摄像机，</a:t>
            </a:r>
          </a:p>
          <a:p>
            <a:pPr lvl="1" eaLnBrk="1" hangingPunct="1">
              <a:buClr>
                <a:srgbClr val="000099"/>
              </a:buClr>
              <a:buFont typeface="Wingdings" panose="05000000000000000000" pitchFamily="2" charset="2"/>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可以实现目标的三维坐标获取。</a:t>
            </a: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3" name="Object 4">
            <a:extLst>
              <a:ext uri="{FF2B5EF4-FFF2-40B4-BE49-F238E27FC236}">
                <a16:creationId xmlns:a16="http://schemas.microsoft.com/office/drawing/2014/main" id="{27DB4948-C3B1-4CB2-B02C-7E808B67F7EC}"/>
              </a:ext>
            </a:extLst>
          </p:cNvPr>
          <p:cNvGraphicFramePr>
            <a:graphicFrameLocks noChangeAspect="1"/>
          </p:cNvGraphicFramePr>
          <p:nvPr/>
        </p:nvGraphicFramePr>
        <p:xfrm>
          <a:off x="1600200" y="2895600"/>
          <a:ext cx="989013" cy="344488"/>
        </p:xfrm>
        <a:graphic>
          <a:graphicData uri="http://schemas.openxmlformats.org/presentationml/2006/ole">
            <mc:AlternateContent xmlns:mc="http://schemas.openxmlformats.org/markup-compatibility/2006">
              <mc:Choice xmlns:v="urn:schemas-microsoft-com:vml" Requires="v">
                <p:oleObj spid="_x0000_s63494" r:id="rId4" imgW="660400" imgH="228600" progId="Equation.3">
                  <p:embed/>
                </p:oleObj>
              </mc:Choice>
              <mc:Fallback>
                <p:oleObj r:id="rId4" imgW="660400" imgH="228600" progId="Equation.3">
                  <p:embed/>
                  <p:pic>
                    <p:nvPicPr>
                      <p:cNvPr id="26629" name="Object 4">
                        <a:extLst>
                          <a:ext uri="{FF2B5EF4-FFF2-40B4-BE49-F238E27FC236}">
                            <a16:creationId xmlns:a16="http://schemas.microsoft.com/office/drawing/2014/main" id="{6CA12D25-1FA8-436B-A6FB-F02C663144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2895600"/>
                        <a:ext cx="989013"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4" name="Group 5">
            <a:extLst>
              <a:ext uri="{FF2B5EF4-FFF2-40B4-BE49-F238E27FC236}">
                <a16:creationId xmlns:a16="http://schemas.microsoft.com/office/drawing/2014/main" id="{31076D01-1D11-4B6F-81E5-8B5C90B43F36}"/>
              </a:ext>
            </a:extLst>
          </p:cNvPr>
          <p:cNvGrpSpPr>
            <a:grpSpLocks/>
          </p:cNvGrpSpPr>
          <p:nvPr/>
        </p:nvGrpSpPr>
        <p:grpSpPr bwMode="auto">
          <a:xfrm>
            <a:off x="6019800" y="2590800"/>
            <a:ext cx="2895600" cy="2362200"/>
            <a:chOff x="6283" y="7486"/>
            <a:chExt cx="3434" cy="2828"/>
          </a:xfrm>
        </p:grpSpPr>
        <p:sp>
          <p:nvSpPr>
            <p:cNvPr id="15" name="Freeform 6">
              <a:extLst>
                <a:ext uri="{FF2B5EF4-FFF2-40B4-BE49-F238E27FC236}">
                  <a16:creationId xmlns:a16="http://schemas.microsoft.com/office/drawing/2014/main" id="{E5E7F004-92F4-4BF6-BBAF-252C34DB8862}"/>
                </a:ext>
              </a:extLst>
            </p:cNvPr>
            <p:cNvSpPr>
              <a:spLocks/>
            </p:cNvSpPr>
            <p:nvPr/>
          </p:nvSpPr>
          <p:spPr bwMode="auto">
            <a:xfrm>
              <a:off x="8505" y="7486"/>
              <a:ext cx="1212" cy="2660"/>
            </a:xfrm>
            <a:custGeom>
              <a:avLst/>
              <a:gdLst>
                <a:gd name="T0" fmla="*/ 0 w 840"/>
                <a:gd name="T1" fmla="*/ 0 h 1900"/>
                <a:gd name="T2" fmla="*/ 0 w 840"/>
                <a:gd name="T3" fmla="*/ 14022 h 1900"/>
                <a:gd name="T4" fmla="*/ 10940 w 840"/>
                <a:gd name="T5" fmla="*/ 20031 h 1900"/>
                <a:gd name="T6" fmla="*/ 10940 w 840"/>
                <a:gd name="T7" fmla="*/ 6009 h 1900"/>
                <a:gd name="T8" fmla="*/ 0 w 840"/>
                <a:gd name="T9" fmla="*/ 0 h 1900"/>
                <a:gd name="T10" fmla="*/ 0 60000 65536"/>
                <a:gd name="T11" fmla="*/ 0 60000 65536"/>
                <a:gd name="T12" fmla="*/ 0 60000 65536"/>
                <a:gd name="T13" fmla="*/ 0 60000 65536"/>
                <a:gd name="T14" fmla="*/ 0 60000 65536"/>
                <a:gd name="T15" fmla="*/ 0 w 840"/>
                <a:gd name="T16" fmla="*/ 0 h 1900"/>
                <a:gd name="T17" fmla="*/ 840 w 840"/>
                <a:gd name="T18" fmla="*/ 1900 h 1900"/>
              </a:gdLst>
              <a:ahLst/>
              <a:cxnLst>
                <a:cxn ang="T10">
                  <a:pos x="T0" y="T1"/>
                </a:cxn>
                <a:cxn ang="T11">
                  <a:pos x="T2" y="T3"/>
                </a:cxn>
                <a:cxn ang="T12">
                  <a:pos x="T4" y="T5"/>
                </a:cxn>
                <a:cxn ang="T13">
                  <a:pos x="T6" y="T7"/>
                </a:cxn>
                <a:cxn ang="T14">
                  <a:pos x="T8" y="T9"/>
                </a:cxn>
              </a:cxnLst>
              <a:rect l="T15" t="T16" r="T17" b="T18"/>
              <a:pathLst>
                <a:path w="840" h="1900">
                  <a:moveTo>
                    <a:pt x="0" y="0"/>
                  </a:moveTo>
                  <a:lnTo>
                    <a:pt x="0" y="1330"/>
                  </a:lnTo>
                  <a:lnTo>
                    <a:pt x="840" y="1900"/>
                  </a:lnTo>
                  <a:lnTo>
                    <a:pt x="840" y="570"/>
                  </a:lnTo>
                  <a:lnTo>
                    <a:pt x="0" y="0"/>
                  </a:lnTo>
                  <a:close/>
                </a:path>
              </a:pathLst>
            </a:custGeom>
            <a:solidFill>
              <a:srgbClr val="FFFFFF"/>
            </a:solidFill>
            <a:ln w="9525">
              <a:solidFill>
                <a:srgbClr val="000000"/>
              </a:solidFill>
              <a:round/>
              <a:headEnd/>
              <a:tailEnd/>
            </a:ln>
          </p:spPr>
          <p:txBody>
            <a:bodyPr/>
            <a:lstStyle/>
            <a:p>
              <a:endParaRPr lang="zh-CN" altLang="en-US"/>
            </a:p>
          </p:txBody>
        </p:sp>
        <p:sp>
          <p:nvSpPr>
            <p:cNvPr id="16" name="Line 7">
              <a:extLst>
                <a:ext uri="{FF2B5EF4-FFF2-40B4-BE49-F238E27FC236}">
                  <a16:creationId xmlns:a16="http://schemas.microsoft.com/office/drawing/2014/main" id="{CE929F62-F6A9-45E5-AB6A-340796F5963D}"/>
                </a:ext>
              </a:extLst>
            </p:cNvPr>
            <p:cNvSpPr>
              <a:spLocks noChangeShapeType="1"/>
            </p:cNvSpPr>
            <p:nvPr/>
          </p:nvSpPr>
          <p:spPr bwMode="auto">
            <a:xfrm>
              <a:off x="8745" y="8832"/>
              <a:ext cx="360" cy="24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8">
              <a:extLst>
                <a:ext uri="{FF2B5EF4-FFF2-40B4-BE49-F238E27FC236}">
                  <a16:creationId xmlns:a16="http://schemas.microsoft.com/office/drawing/2014/main" id="{38A0E92D-E486-4251-A3EA-46AE7B452DFB}"/>
                </a:ext>
              </a:extLst>
            </p:cNvPr>
            <p:cNvSpPr>
              <a:spLocks noChangeShapeType="1"/>
            </p:cNvSpPr>
            <p:nvPr/>
          </p:nvSpPr>
          <p:spPr bwMode="auto">
            <a:xfrm flipV="1">
              <a:off x="8741" y="8358"/>
              <a:ext cx="0" cy="4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9">
              <a:extLst>
                <a:ext uri="{FF2B5EF4-FFF2-40B4-BE49-F238E27FC236}">
                  <a16:creationId xmlns:a16="http://schemas.microsoft.com/office/drawing/2014/main" id="{866F63C3-99D3-4C09-889F-29A845BBCF47}"/>
                </a:ext>
              </a:extLst>
            </p:cNvPr>
            <p:cNvSpPr>
              <a:spLocks noChangeShapeType="1"/>
            </p:cNvSpPr>
            <p:nvPr/>
          </p:nvSpPr>
          <p:spPr bwMode="auto">
            <a:xfrm>
              <a:off x="8741" y="8834"/>
              <a:ext cx="51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Text Box 10">
              <a:extLst>
                <a:ext uri="{FF2B5EF4-FFF2-40B4-BE49-F238E27FC236}">
                  <a16:creationId xmlns:a16="http://schemas.microsoft.com/office/drawing/2014/main" id="{265B2DBC-315E-4D55-897E-EFB9E5ACC254}"/>
                </a:ext>
              </a:extLst>
            </p:cNvPr>
            <p:cNvSpPr txBox="1">
              <a:spLocks noChangeArrowheads="1"/>
            </p:cNvSpPr>
            <p:nvPr/>
          </p:nvSpPr>
          <p:spPr bwMode="auto">
            <a:xfrm>
              <a:off x="8561" y="8822"/>
              <a:ext cx="36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1800" i="1">
                  <a:latin typeface="Times New Roman" panose="02020603050405020304" pitchFamily="18" charset="0"/>
                </a:rPr>
                <a:t>O</a:t>
              </a:r>
              <a:r>
                <a:rPr kumimoji="0" lang="en-US" altLang="zh-CN" sz="1800" baseline="-25000">
                  <a:latin typeface="Times New Roman" panose="02020603050405020304" pitchFamily="18" charset="0"/>
                </a:rPr>
                <a:t>1</a:t>
              </a:r>
              <a:endParaRPr kumimoji="0" lang="en-US" altLang="zh-CN" sz="1800">
                <a:latin typeface="Times New Roman" panose="02020603050405020304" pitchFamily="18" charset="0"/>
              </a:endParaRPr>
            </a:p>
          </p:txBody>
        </p:sp>
        <p:sp>
          <p:nvSpPr>
            <p:cNvPr id="20" name="Text Box 11">
              <a:extLst>
                <a:ext uri="{FF2B5EF4-FFF2-40B4-BE49-F238E27FC236}">
                  <a16:creationId xmlns:a16="http://schemas.microsoft.com/office/drawing/2014/main" id="{231EFD05-2E3F-4648-826C-426DA61040DC}"/>
                </a:ext>
              </a:extLst>
            </p:cNvPr>
            <p:cNvSpPr txBox="1">
              <a:spLocks noChangeArrowheads="1"/>
            </p:cNvSpPr>
            <p:nvPr/>
          </p:nvSpPr>
          <p:spPr bwMode="auto">
            <a:xfrm>
              <a:off x="8959" y="9054"/>
              <a:ext cx="36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1800" i="1">
                  <a:latin typeface="Times New Roman" panose="02020603050405020304" pitchFamily="18" charset="0"/>
                </a:rPr>
                <a:t>Y</a:t>
              </a:r>
              <a:r>
                <a:rPr kumimoji="0" lang="en-US" altLang="zh-CN" sz="1800" baseline="-25000">
                  <a:latin typeface="Times New Roman" panose="02020603050405020304" pitchFamily="18" charset="0"/>
                </a:rPr>
                <a:t>1</a:t>
              </a:r>
              <a:endParaRPr kumimoji="0" lang="en-US" altLang="zh-CN" sz="1800">
                <a:latin typeface="Times New Roman" panose="02020603050405020304" pitchFamily="18" charset="0"/>
              </a:endParaRPr>
            </a:p>
          </p:txBody>
        </p:sp>
        <p:sp>
          <p:nvSpPr>
            <p:cNvPr id="21" name="Text Box 12">
              <a:extLst>
                <a:ext uri="{FF2B5EF4-FFF2-40B4-BE49-F238E27FC236}">
                  <a16:creationId xmlns:a16="http://schemas.microsoft.com/office/drawing/2014/main" id="{C7146C3D-0FE3-4604-863F-8D121D5D28BB}"/>
                </a:ext>
              </a:extLst>
            </p:cNvPr>
            <p:cNvSpPr txBox="1">
              <a:spLocks noChangeArrowheads="1"/>
            </p:cNvSpPr>
            <p:nvPr/>
          </p:nvSpPr>
          <p:spPr bwMode="auto">
            <a:xfrm>
              <a:off x="9241" y="8618"/>
              <a:ext cx="36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1800" i="1">
                  <a:latin typeface="Times New Roman" panose="02020603050405020304" pitchFamily="18" charset="0"/>
                </a:rPr>
                <a:t>Z</a:t>
              </a:r>
              <a:r>
                <a:rPr kumimoji="0" lang="en-US" altLang="zh-CN" sz="1800" baseline="-25000">
                  <a:latin typeface="Times New Roman" panose="02020603050405020304" pitchFamily="18" charset="0"/>
                </a:rPr>
                <a:t>1</a:t>
              </a:r>
              <a:endParaRPr kumimoji="0" lang="en-US" altLang="zh-CN" sz="1800">
                <a:latin typeface="Times New Roman" panose="02020603050405020304" pitchFamily="18" charset="0"/>
              </a:endParaRPr>
            </a:p>
          </p:txBody>
        </p:sp>
        <p:sp>
          <p:nvSpPr>
            <p:cNvPr id="29" name="Text Box 13">
              <a:extLst>
                <a:ext uri="{FF2B5EF4-FFF2-40B4-BE49-F238E27FC236}">
                  <a16:creationId xmlns:a16="http://schemas.microsoft.com/office/drawing/2014/main" id="{5765EDC4-D71B-4A9A-B7FD-2903205468DF}"/>
                </a:ext>
              </a:extLst>
            </p:cNvPr>
            <p:cNvSpPr txBox="1">
              <a:spLocks noChangeArrowheads="1"/>
            </p:cNvSpPr>
            <p:nvPr/>
          </p:nvSpPr>
          <p:spPr bwMode="auto">
            <a:xfrm>
              <a:off x="8751" y="8090"/>
              <a:ext cx="36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1800" i="1">
                  <a:latin typeface="Times New Roman" panose="02020603050405020304" pitchFamily="18" charset="0"/>
                </a:rPr>
                <a:t>X</a:t>
              </a:r>
              <a:r>
                <a:rPr kumimoji="0" lang="en-US" altLang="zh-CN" sz="1800" baseline="-25000">
                  <a:latin typeface="Times New Roman" panose="02020603050405020304" pitchFamily="18" charset="0"/>
                </a:rPr>
                <a:t>1</a:t>
              </a:r>
              <a:endParaRPr kumimoji="0" lang="en-US" altLang="zh-CN" sz="1800">
                <a:latin typeface="Times New Roman" panose="02020603050405020304" pitchFamily="18" charset="0"/>
              </a:endParaRPr>
            </a:p>
          </p:txBody>
        </p:sp>
        <p:sp>
          <p:nvSpPr>
            <p:cNvPr id="30" name="Oval 14">
              <a:extLst>
                <a:ext uri="{FF2B5EF4-FFF2-40B4-BE49-F238E27FC236}">
                  <a16:creationId xmlns:a16="http://schemas.microsoft.com/office/drawing/2014/main" id="{F7D21584-0060-45F3-B729-5E4D4B915482}"/>
                </a:ext>
              </a:extLst>
            </p:cNvPr>
            <p:cNvSpPr>
              <a:spLocks noChangeArrowheads="1"/>
            </p:cNvSpPr>
            <p:nvPr/>
          </p:nvSpPr>
          <p:spPr bwMode="auto">
            <a:xfrm>
              <a:off x="9011" y="8554"/>
              <a:ext cx="57" cy="57"/>
            </a:xfrm>
            <a:prstGeom prst="ellipse">
              <a:avLst/>
            </a:prstGeom>
            <a:solidFill>
              <a:srgbClr val="000000"/>
            </a:solidFill>
            <a:ln w="9525">
              <a:solidFill>
                <a:srgbClr val="000000"/>
              </a:solidFill>
              <a:round/>
              <a:headEnd/>
              <a:tailEnd/>
            </a:ln>
          </p:spPr>
          <p:txBody>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ndParaRPr>
            </a:p>
          </p:txBody>
        </p:sp>
        <p:sp>
          <p:nvSpPr>
            <p:cNvPr id="31" name="Text Box 15">
              <a:extLst>
                <a:ext uri="{FF2B5EF4-FFF2-40B4-BE49-F238E27FC236}">
                  <a16:creationId xmlns:a16="http://schemas.microsoft.com/office/drawing/2014/main" id="{597E7022-E142-4142-AD10-07E29E5CB9D0}"/>
                </a:ext>
              </a:extLst>
            </p:cNvPr>
            <p:cNvSpPr txBox="1">
              <a:spLocks noChangeArrowheads="1"/>
            </p:cNvSpPr>
            <p:nvPr/>
          </p:nvSpPr>
          <p:spPr bwMode="auto">
            <a:xfrm>
              <a:off x="9075" y="8286"/>
              <a:ext cx="36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1800" i="1">
                  <a:latin typeface="Times New Roman" panose="02020603050405020304" pitchFamily="18" charset="0"/>
                </a:rPr>
                <a:t>P</a:t>
              </a:r>
              <a:r>
                <a:rPr kumimoji="0" lang="en-US" altLang="zh-CN" sz="1800" i="1" baseline="-25000">
                  <a:latin typeface="Times New Roman" panose="02020603050405020304" pitchFamily="18" charset="0"/>
                </a:rPr>
                <a:t>j</a:t>
              </a:r>
              <a:endParaRPr kumimoji="0" lang="en-US" altLang="zh-CN" sz="1800" baseline="-25000">
                <a:latin typeface="Times New Roman" panose="02020603050405020304" pitchFamily="18" charset="0"/>
              </a:endParaRPr>
            </a:p>
          </p:txBody>
        </p:sp>
        <p:sp>
          <p:nvSpPr>
            <p:cNvPr id="32" name="Line 16">
              <a:extLst>
                <a:ext uri="{FF2B5EF4-FFF2-40B4-BE49-F238E27FC236}">
                  <a16:creationId xmlns:a16="http://schemas.microsoft.com/office/drawing/2014/main" id="{760FD042-B1B4-448B-B62E-163D9DC10163}"/>
                </a:ext>
              </a:extLst>
            </p:cNvPr>
            <p:cNvSpPr>
              <a:spLocks noChangeShapeType="1"/>
            </p:cNvSpPr>
            <p:nvPr/>
          </p:nvSpPr>
          <p:spPr bwMode="auto">
            <a:xfrm>
              <a:off x="6571" y="8860"/>
              <a:ext cx="194" cy="31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17">
              <a:extLst>
                <a:ext uri="{FF2B5EF4-FFF2-40B4-BE49-F238E27FC236}">
                  <a16:creationId xmlns:a16="http://schemas.microsoft.com/office/drawing/2014/main" id="{EC35477C-24D7-4D34-829E-7432F1093E6B}"/>
                </a:ext>
              </a:extLst>
            </p:cNvPr>
            <p:cNvSpPr>
              <a:spLocks noChangeShapeType="1"/>
            </p:cNvSpPr>
            <p:nvPr/>
          </p:nvSpPr>
          <p:spPr bwMode="auto">
            <a:xfrm flipV="1">
              <a:off x="6567" y="8386"/>
              <a:ext cx="0" cy="4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18">
              <a:extLst>
                <a:ext uri="{FF2B5EF4-FFF2-40B4-BE49-F238E27FC236}">
                  <a16:creationId xmlns:a16="http://schemas.microsoft.com/office/drawing/2014/main" id="{33AADAE5-C823-496B-A48B-4EE03C8AB03C}"/>
                </a:ext>
              </a:extLst>
            </p:cNvPr>
            <p:cNvSpPr>
              <a:spLocks noChangeShapeType="1"/>
            </p:cNvSpPr>
            <p:nvPr/>
          </p:nvSpPr>
          <p:spPr bwMode="auto">
            <a:xfrm>
              <a:off x="6567" y="8862"/>
              <a:ext cx="486" cy="9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Text Box 19">
              <a:extLst>
                <a:ext uri="{FF2B5EF4-FFF2-40B4-BE49-F238E27FC236}">
                  <a16:creationId xmlns:a16="http://schemas.microsoft.com/office/drawing/2014/main" id="{0D819D16-E8DB-4FD9-903B-2CC110F68EBC}"/>
                </a:ext>
              </a:extLst>
            </p:cNvPr>
            <p:cNvSpPr txBox="1">
              <a:spLocks noChangeArrowheads="1"/>
            </p:cNvSpPr>
            <p:nvPr/>
          </p:nvSpPr>
          <p:spPr bwMode="auto">
            <a:xfrm>
              <a:off x="6283" y="8774"/>
              <a:ext cx="36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1800" i="1">
                  <a:latin typeface="Times New Roman" panose="02020603050405020304" pitchFamily="18" charset="0"/>
                </a:rPr>
                <a:t>O</a:t>
              </a:r>
              <a:r>
                <a:rPr kumimoji="0" lang="en-US" altLang="zh-CN" sz="1800" baseline="-25000">
                  <a:latin typeface="Times New Roman" panose="02020603050405020304" pitchFamily="18" charset="0"/>
                </a:rPr>
                <a:t>2</a:t>
              </a:r>
              <a:endParaRPr kumimoji="0" lang="en-US" altLang="zh-CN" sz="1800">
                <a:latin typeface="Times New Roman" panose="02020603050405020304" pitchFamily="18" charset="0"/>
              </a:endParaRPr>
            </a:p>
          </p:txBody>
        </p:sp>
        <p:sp>
          <p:nvSpPr>
            <p:cNvPr id="36" name="Text Box 20">
              <a:extLst>
                <a:ext uri="{FF2B5EF4-FFF2-40B4-BE49-F238E27FC236}">
                  <a16:creationId xmlns:a16="http://schemas.microsoft.com/office/drawing/2014/main" id="{AEA924A4-2D26-4E60-9FC4-77317835791B}"/>
                </a:ext>
              </a:extLst>
            </p:cNvPr>
            <p:cNvSpPr txBox="1">
              <a:spLocks noChangeArrowheads="1"/>
            </p:cNvSpPr>
            <p:nvPr/>
          </p:nvSpPr>
          <p:spPr bwMode="auto">
            <a:xfrm>
              <a:off x="6785" y="9082"/>
              <a:ext cx="36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1800" i="1">
                  <a:latin typeface="Times New Roman" panose="02020603050405020304" pitchFamily="18" charset="0"/>
                </a:rPr>
                <a:t>Y</a:t>
              </a:r>
              <a:r>
                <a:rPr kumimoji="0" lang="en-US" altLang="zh-CN" sz="1800" baseline="-25000">
                  <a:latin typeface="Times New Roman" panose="02020603050405020304" pitchFamily="18" charset="0"/>
                </a:rPr>
                <a:t>2</a:t>
              </a:r>
              <a:endParaRPr kumimoji="0" lang="en-US" altLang="zh-CN" sz="1800">
                <a:latin typeface="Times New Roman" panose="02020603050405020304" pitchFamily="18" charset="0"/>
              </a:endParaRPr>
            </a:p>
          </p:txBody>
        </p:sp>
        <p:sp>
          <p:nvSpPr>
            <p:cNvPr id="37" name="Text Box 21">
              <a:extLst>
                <a:ext uri="{FF2B5EF4-FFF2-40B4-BE49-F238E27FC236}">
                  <a16:creationId xmlns:a16="http://schemas.microsoft.com/office/drawing/2014/main" id="{2CBC42A9-2B01-4775-BB68-BA48C6658D16}"/>
                </a:ext>
              </a:extLst>
            </p:cNvPr>
            <p:cNvSpPr txBox="1">
              <a:spLocks noChangeArrowheads="1"/>
            </p:cNvSpPr>
            <p:nvPr/>
          </p:nvSpPr>
          <p:spPr bwMode="auto">
            <a:xfrm>
              <a:off x="6577" y="8118"/>
              <a:ext cx="36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1800" i="1">
                  <a:latin typeface="Times New Roman" panose="02020603050405020304" pitchFamily="18" charset="0"/>
                </a:rPr>
                <a:t>X</a:t>
              </a:r>
              <a:r>
                <a:rPr kumimoji="0" lang="en-US" altLang="zh-CN" sz="1800" baseline="-25000">
                  <a:latin typeface="Times New Roman" panose="02020603050405020304" pitchFamily="18" charset="0"/>
                </a:rPr>
                <a:t>2</a:t>
              </a:r>
              <a:endParaRPr kumimoji="0" lang="en-US" altLang="zh-CN" sz="1800">
                <a:latin typeface="Times New Roman" panose="02020603050405020304" pitchFamily="18" charset="0"/>
              </a:endParaRPr>
            </a:p>
          </p:txBody>
        </p:sp>
        <p:sp>
          <p:nvSpPr>
            <p:cNvPr id="38" name="Text Box 22">
              <a:extLst>
                <a:ext uri="{FF2B5EF4-FFF2-40B4-BE49-F238E27FC236}">
                  <a16:creationId xmlns:a16="http://schemas.microsoft.com/office/drawing/2014/main" id="{110FD120-A9C2-41E0-A968-A180862E2483}"/>
                </a:ext>
              </a:extLst>
            </p:cNvPr>
            <p:cNvSpPr txBox="1">
              <a:spLocks noChangeArrowheads="1"/>
            </p:cNvSpPr>
            <p:nvPr/>
          </p:nvSpPr>
          <p:spPr bwMode="auto">
            <a:xfrm>
              <a:off x="7107" y="8654"/>
              <a:ext cx="36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1800" i="1">
                  <a:latin typeface="Times New Roman" panose="02020603050405020304" pitchFamily="18" charset="0"/>
                </a:rPr>
                <a:t>Z</a:t>
              </a:r>
              <a:r>
                <a:rPr kumimoji="0" lang="en-US" altLang="zh-CN" sz="1800" baseline="-25000">
                  <a:latin typeface="Times New Roman" panose="02020603050405020304" pitchFamily="18" charset="0"/>
                </a:rPr>
                <a:t>2</a:t>
              </a:r>
              <a:endParaRPr kumimoji="0" lang="en-US" altLang="zh-CN" sz="1800">
                <a:latin typeface="Times New Roman" panose="02020603050405020304" pitchFamily="18" charset="0"/>
              </a:endParaRPr>
            </a:p>
          </p:txBody>
        </p:sp>
        <p:sp>
          <p:nvSpPr>
            <p:cNvPr id="39" name="Text Box 23">
              <a:extLst>
                <a:ext uri="{FF2B5EF4-FFF2-40B4-BE49-F238E27FC236}">
                  <a16:creationId xmlns:a16="http://schemas.microsoft.com/office/drawing/2014/main" id="{0DD0C99B-AF01-4A76-8FF1-1CC23B6F5F00}"/>
                </a:ext>
              </a:extLst>
            </p:cNvPr>
            <p:cNvSpPr txBox="1">
              <a:spLocks noChangeArrowheads="1"/>
            </p:cNvSpPr>
            <p:nvPr/>
          </p:nvSpPr>
          <p:spPr bwMode="auto">
            <a:xfrm>
              <a:off x="6439" y="9862"/>
              <a:ext cx="3136"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kumimoji="0" lang="zh-CN" altLang="en-US" sz="1800">
                  <a:latin typeface="Times New Roman" panose="02020603050405020304" pitchFamily="18" charset="0"/>
                </a:rPr>
                <a:t>摄像机坐标系</a:t>
              </a:r>
            </a:p>
          </p:txBody>
        </p:sp>
        <p:sp>
          <p:nvSpPr>
            <p:cNvPr id="40" name="Text Box 24">
              <a:extLst>
                <a:ext uri="{FF2B5EF4-FFF2-40B4-BE49-F238E27FC236}">
                  <a16:creationId xmlns:a16="http://schemas.microsoft.com/office/drawing/2014/main" id="{1C7C7039-E7B9-47E3-9109-5E45B90E7D09}"/>
                </a:ext>
              </a:extLst>
            </p:cNvPr>
            <p:cNvSpPr txBox="1">
              <a:spLocks noChangeArrowheads="1"/>
            </p:cNvSpPr>
            <p:nvPr/>
          </p:nvSpPr>
          <p:spPr bwMode="auto">
            <a:xfrm>
              <a:off x="8587" y="7706"/>
              <a:ext cx="360" cy="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1800">
                  <a:latin typeface="宋体" panose="02010600030101010101" pitchFamily="2" charset="-122"/>
                </a:rPr>
                <a:t>Π</a:t>
              </a:r>
              <a:endParaRPr kumimoji="0" lang="en-US" altLang="zh-CN" sz="1800">
                <a:latin typeface="Times New Roman" panose="02020603050405020304" pitchFamily="18" charset="0"/>
              </a:endParaRPr>
            </a:p>
          </p:txBody>
        </p:sp>
      </p:grpSp>
    </p:spTree>
    <p:extLst>
      <p:ext uri="{BB962C8B-B14F-4D97-AF65-F5344CB8AC3E}">
        <p14:creationId xmlns:p14="http://schemas.microsoft.com/office/powerpoint/2010/main" val="2485647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11</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视觉测量：构建足够的方程组</a:t>
            </a:r>
          </a:p>
        </p:txBody>
      </p:sp>
      <p:sp>
        <p:nvSpPr>
          <p:cNvPr id="27" name="Rectangle 3">
            <a:extLst>
              <a:ext uri="{FF2B5EF4-FFF2-40B4-BE49-F238E27FC236}">
                <a16:creationId xmlns:a16="http://schemas.microsoft.com/office/drawing/2014/main" id="{5A89FC72-129C-4AD5-AA7F-6ACC88141043}"/>
              </a:ext>
            </a:extLst>
          </p:cNvPr>
          <p:cNvSpPr>
            <a:spLocks noGrp="1" noChangeArrowheads="1"/>
          </p:cNvSpPr>
          <p:nvPr>
            <p:ph idx="1"/>
          </p:nvPr>
        </p:nvSpPr>
        <p:spPr>
          <a:xfrm>
            <a:off x="492125" y="1379538"/>
            <a:ext cx="8347075" cy="4837112"/>
          </a:xfrm>
        </p:spPr>
        <p:txBody>
          <a:bodyPr/>
          <a:lstStyle/>
          <a:p>
            <a:pPr eaLnBrk="1" hangingPunct="1"/>
            <a:r>
              <a:rPr lang="zh-CN" altLang="en-US">
                <a:latin typeface="Times New Roman" panose="02020603050405020304" pitchFamily="18" charset="0"/>
                <a:ea typeface="黑体" panose="02010609060101010101" pitchFamily="49" charset="-122"/>
                <a:cs typeface="Times New Roman" panose="02020603050405020304" pitchFamily="18" charset="0"/>
              </a:rPr>
              <a:t>垂直于光轴中心线平面内目标的测量 </a:t>
            </a: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8" name="Group 25">
            <a:extLst>
              <a:ext uri="{FF2B5EF4-FFF2-40B4-BE49-F238E27FC236}">
                <a16:creationId xmlns:a16="http://schemas.microsoft.com/office/drawing/2014/main" id="{F6FE263D-4415-49E9-88A3-EDC74A8AE099}"/>
              </a:ext>
            </a:extLst>
          </p:cNvPr>
          <p:cNvGrpSpPr>
            <a:grpSpLocks/>
          </p:cNvGrpSpPr>
          <p:nvPr/>
        </p:nvGrpSpPr>
        <p:grpSpPr bwMode="auto">
          <a:xfrm>
            <a:off x="3938588" y="2016125"/>
            <a:ext cx="4775200" cy="2205038"/>
            <a:chOff x="3395" y="5587"/>
            <a:chExt cx="5940" cy="2277"/>
          </a:xfrm>
        </p:grpSpPr>
        <p:sp>
          <p:nvSpPr>
            <p:cNvPr id="41" name="AutoShape 26">
              <a:extLst>
                <a:ext uri="{FF2B5EF4-FFF2-40B4-BE49-F238E27FC236}">
                  <a16:creationId xmlns:a16="http://schemas.microsoft.com/office/drawing/2014/main" id="{752710C2-F411-46A4-B414-CB4385CA70D1}"/>
                </a:ext>
              </a:extLst>
            </p:cNvPr>
            <p:cNvSpPr>
              <a:spLocks noChangeArrowheads="1"/>
            </p:cNvSpPr>
            <p:nvPr/>
          </p:nvSpPr>
          <p:spPr bwMode="auto">
            <a:xfrm rot="-898820">
              <a:off x="6926" y="5668"/>
              <a:ext cx="1588" cy="1485"/>
            </a:xfrm>
            <a:prstGeom prst="parallelogram">
              <a:avLst>
                <a:gd name="adj" fmla="val 26714"/>
              </a:avLst>
            </a:prstGeom>
            <a:solidFill>
              <a:srgbClr val="FFFFFF"/>
            </a:solidFill>
            <a:ln w="9525">
              <a:solidFill>
                <a:srgbClr val="000000"/>
              </a:solidFill>
              <a:miter lim="800000"/>
              <a:headEnd/>
              <a:tailEnd/>
            </a:ln>
          </p:spPr>
          <p:txBody>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 name="AutoShape 27">
              <a:extLst>
                <a:ext uri="{FF2B5EF4-FFF2-40B4-BE49-F238E27FC236}">
                  <a16:creationId xmlns:a16="http://schemas.microsoft.com/office/drawing/2014/main" id="{01F7BFFE-7D04-4370-94EF-59E10A51641C}"/>
                </a:ext>
              </a:extLst>
            </p:cNvPr>
            <p:cNvSpPr>
              <a:spLocks noChangeArrowheads="1"/>
            </p:cNvSpPr>
            <p:nvPr/>
          </p:nvSpPr>
          <p:spPr bwMode="auto">
            <a:xfrm rot="-809506">
              <a:off x="5375" y="6059"/>
              <a:ext cx="638" cy="693"/>
            </a:xfrm>
            <a:prstGeom prst="parallelogram">
              <a:avLst>
                <a:gd name="adj" fmla="val 24981"/>
              </a:avLst>
            </a:prstGeom>
            <a:solidFill>
              <a:srgbClr val="FFFFFF"/>
            </a:solidFill>
            <a:ln w="9525">
              <a:solidFill>
                <a:srgbClr val="000000"/>
              </a:solidFill>
              <a:miter lim="800000"/>
              <a:headEnd/>
              <a:tailEnd/>
            </a:ln>
          </p:spPr>
          <p:txBody>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3" name="Line 28">
              <a:extLst>
                <a:ext uri="{FF2B5EF4-FFF2-40B4-BE49-F238E27FC236}">
                  <a16:creationId xmlns:a16="http://schemas.microsoft.com/office/drawing/2014/main" id="{35B9F253-E2B2-45EF-BD71-F278474ACABB}"/>
                </a:ext>
              </a:extLst>
            </p:cNvPr>
            <p:cNvSpPr>
              <a:spLocks noChangeShapeType="1"/>
            </p:cNvSpPr>
            <p:nvPr/>
          </p:nvSpPr>
          <p:spPr bwMode="auto">
            <a:xfrm>
              <a:off x="4396" y="6427"/>
              <a:ext cx="493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29">
              <a:extLst>
                <a:ext uri="{FF2B5EF4-FFF2-40B4-BE49-F238E27FC236}">
                  <a16:creationId xmlns:a16="http://schemas.microsoft.com/office/drawing/2014/main" id="{5F57D331-2C85-4574-8DE3-7299D7C86258}"/>
                </a:ext>
              </a:extLst>
            </p:cNvPr>
            <p:cNvSpPr>
              <a:spLocks noChangeShapeType="1"/>
            </p:cNvSpPr>
            <p:nvPr/>
          </p:nvSpPr>
          <p:spPr bwMode="auto">
            <a:xfrm>
              <a:off x="7696" y="6427"/>
              <a:ext cx="594" cy="0"/>
            </a:xfrm>
            <a:prstGeom prst="line">
              <a:avLst/>
            </a:prstGeom>
            <a:noFill/>
            <a:ln w="9525">
              <a:solidFill>
                <a:srgbClr val="FFFFFF"/>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30">
              <a:extLst>
                <a:ext uri="{FF2B5EF4-FFF2-40B4-BE49-F238E27FC236}">
                  <a16:creationId xmlns:a16="http://schemas.microsoft.com/office/drawing/2014/main" id="{13CB20E8-9709-4C06-847F-9A77FB26687E}"/>
                </a:ext>
              </a:extLst>
            </p:cNvPr>
            <p:cNvSpPr>
              <a:spLocks noChangeShapeType="1"/>
            </p:cNvSpPr>
            <p:nvPr/>
          </p:nvSpPr>
          <p:spPr bwMode="auto">
            <a:xfrm flipV="1">
              <a:off x="5639" y="6427"/>
              <a:ext cx="297" cy="0"/>
            </a:xfrm>
            <a:prstGeom prst="line">
              <a:avLst/>
            </a:prstGeom>
            <a:noFill/>
            <a:ln w="9525">
              <a:solidFill>
                <a:srgbClr val="FFFFFF"/>
              </a:solidFill>
              <a:prstDash val="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AutoShape 31">
              <a:extLst>
                <a:ext uri="{FF2B5EF4-FFF2-40B4-BE49-F238E27FC236}">
                  <a16:creationId xmlns:a16="http://schemas.microsoft.com/office/drawing/2014/main" id="{BBC4CD30-FF04-46B2-9806-072D2B3C363B}"/>
                </a:ext>
              </a:extLst>
            </p:cNvPr>
            <p:cNvSpPr>
              <a:spLocks noChangeArrowheads="1"/>
            </p:cNvSpPr>
            <p:nvPr/>
          </p:nvSpPr>
          <p:spPr bwMode="auto">
            <a:xfrm rot="-1520321">
              <a:off x="7652" y="5800"/>
              <a:ext cx="462" cy="495"/>
            </a:xfrm>
            <a:prstGeom prst="pentagon">
              <a:avLst/>
            </a:prstGeom>
            <a:solidFill>
              <a:srgbClr val="FFFFFF"/>
            </a:solidFill>
            <a:ln w="9525">
              <a:solidFill>
                <a:srgbClr val="000000"/>
              </a:solidFill>
              <a:miter lim="800000"/>
              <a:headEnd/>
              <a:tailEnd/>
            </a:ln>
          </p:spPr>
          <p:txBody>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7" name="AutoShape 32">
              <a:extLst>
                <a:ext uri="{FF2B5EF4-FFF2-40B4-BE49-F238E27FC236}">
                  <a16:creationId xmlns:a16="http://schemas.microsoft.com/office/drawing/2014/main" id="{661B3AA8-7ADD-4673-86C5-E7B3ED3C4AC9}"/>
                </a:ext>
              </a:extLst>
            </p:cNvPr>
            <p:cNvSpPr>
              <a:spLocks noChangeArrowheads="1"/>
            </p:cNvSpPr>
            <p:nvPr/>
          </p:nvSpPr>
          <p:spPr bwMode="auto">
            <a:xfrm rot="-1520321">
              <a:off x="5639" y="6130"/>
              <a:ext cx="181" cy="198"/>
            </a:xfrm>
            <a:prstGeom prst="pentagon">
              <a:avLst/>
            </a:prstGeom>
            <a:solidFill>
              <a:srgbClr val="FFFFFF"/>
            </a:solidFill>
            <a:ln w="9525">
              <a:solidFill>
                <a:srgbClr val="000000"/>
              </a:solidFill>
              <a:miter lim="800000"/>
              <a:headEnd/>
              <a:tailEnd/>
            </a:ln>
          </p:spPr>
          <p:txBody>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48" name="Group 33">
              <a:extLst>
                <a:ext uri="{FF2B5EF4-FFF2-40B4-BE49-F238E27FC236}">
                  <a16:creationId xmlns:a16="http://schemas.microsoft.com/office/drawing/2014/main" id="{D9DDA34A-C675-497B-B78C-18F579086E58}"/>
                </a:ext>
              </a:extLst>
            </p:cNvPr>
            <p:cNvGrpSpPr>
              <a:grpSpLocks/>
            </p:cNvGrpSpPr>
            <p:nvPr/>
          </p:nvGrpSpPr>
          <p:grpSpPr bwMode="auto">
            <a:xfrm>
              <a:off x="3846" y="6427"/>
              <a:ext cx="1320" cy="638"/>
              <a:chOff x="3846" y="5257"/>
              <a:chExt cx="1320" cy="638"/>
            </a:xfrm>
          </p:grpSpPr>
          <p:sp>
            <p:nvSpPr>
              <p:cNvPr id="62" name="Line 34">
                <a:extLst>
                  <a:ext uri="{FF2B5EF4-FFF2-40B4-BE49-F238E27FC236}">
                    <a16:creationId xmlns:a16="http://schemas.microsoft.com/office/drawing/2014/main" id="{9B9D280E-34C5-4072-8960-701521D0716F}"/>
                  </a:ext>
                </a:extLst>
              </p:cNvPr>
              <p:cNvSpPr>
                <a:spLocks noChangeShapeType="1"/>
              </p:cNvSpPr>
              <p:nvPr/>
            </p:nvSpPr>
            <p:spPr bwMode="auto">
              <a:xfrm>
                <a:off x="4396" y="5257"/>
                <a:ext cx="0" cy="6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 name="Line 35">
                <a:extLst>
                  <a:ext uri="{FF2B5EF4-FFF2-40B4-BE49-F238E27FC236}">
                    <a16:creationId xmlns:a16="http://schemas.microsoft.com/office/drawing/2014/main" id="{9E7541CE-AC62-4CB0-9330-052860601096}"/>
                  </a:ext>
                </a:extLst>
              </p:cNvPr>
              <p:cNvSpPr>
                <a:spLocks noChangeShapeType="1"/>
              </p:cNvSpPr>
              <p:nvPr/>
            </p:nvSpPr>
            <p:spPr bwMode="auto">
              <a:xfrm flipH="1">
                <a:off x="3846" y="5268"/>
                <a:ext cx="539" cy="4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 name="Line 36">
                <a:extLst>
                  <a:ext uri="{FF2B5EF4-FFF2-40B4-BE49-F238E27FC236}">
                    <a16:creationId xmlns:a16="http://schemas.microsoft.com/office/drawing/2014/main" id="{16F7ECB0-6B8C-42EB-A314-1809AA06D451}"/>
                  </a:ext>
                </a:extLst>
              </p:cNvPr>
              <p:cNvSpPr>
                <a:spLocks noChangeShapeType="1"/>
              </p:cNvSpPr>
              <p:nvPr/>
            </p:nvSpPr>
            <p:spPr bwMode="auto">
              <a:xfrm>
                <a:off x="4396" y="5257"/>
                <a:ext cx="7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9" name="Group 37">
              <a:extLst>
                <a:ext uri="{FF2B5EF4-FFF2-40B4-BE49-F238E27FC236}">
                  <a16:creationId xmlns:a16="http://schemas.microsoft.com/office/drawing/2014/main" id="{96E6B83C-F448-4AF8-8DE5-55E96CBE6FA6}"/>
                </a:ext>
              </a:extLst>
            </p:cNvPr>
            <p:cNvGrpSpPr>
              <a:grpSpLocks/>
            </p:cNvGrpSpPr>
            <p:nvPr/>
          </p:nvGrpSpPr>
          <p:grpSpPr bwMode="auto">
            <a:xfrm>
              <a:off x="7322" y="6053"/>
              <a:ext cx="1320" cy="638"/>
              <a:chOff x="3846" y="5257"/>
              <a:chExt cx="1320" cy="638"/>
            </a:xfrm>
          </p:grpSpPr>
          <p:sp>
            <p:nvSpPr>
              <p:cNvPr id="59" name="Line 38">
                <a:extLst>
                  <a:ext uri="{FF2B5EF4-FFF2-40B4-BE49-F238E27FC236}">
                    <a16:creationId xmlns:a16="http://schemas.microsoft.com/office/drawing/2014/main" id="{A855B8B8-D4EF-4E9A-BBFC-C491F975EE2C}"/>
                  </a:ext>
                </a:extLst>
              </p:cNvPr>
              <p:cNvSpPr>
                <a:spLocks noChangeShapeType="1"/>
              </p:cNvSpPr>
              <p:nvPr/>
            </p:nvSpPr>
            <p:spPr bwMode="auto">
              <a:xfrm>
                <a:off x="4396" y="5257"/>
                <a:ext cx="0" cy="6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0" name="Line 39">
                <a:extLst>
                  <a:ext uri="{FF2B5EF4-FFF2-40B4-BE49-F238E27FC236}">
                    <a16:creationId xmlns:a16="http://schemas.microsoft.com/office/drawing/2014/main" id="{94BA172E-E4F1-4172-8D3E-C1B7A0844A89}"/>
                  </a:ext>
                </a:extLst>
              </p:cNvPr>
              <p:cNvSpPr>
                <a:spLocks noChangeShapeType="1"/>
              </p:cNvSpPr>
              <p:nvPr/>
            </p:nvSpPr>
            <p:spPr bwMode="auto">
              <a:xfrm flipH="1">
                <a:off x="3846" y="5268"/>
                <a:ext cx="539" cy="4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 name="Line 40">
                <a:extLst>
                  <a:ext uri="{FF2B5EF4-FFF2-40B4-BE49-F238E27FC236}">
                    <a16:creationId xmlns:a16="http://schemas.microsoft.com/office/drawing/2014/main" id="{0D22E84C-AE5A-465C-AE7A-A3C95877F373}"/>
                  </a:ext>
                </a:extLst>
              </p:cNvPr>
              <p:cNvSpPr>
                <a:spLocks noChangeShapeType="1"/>
              </p:cNvSpPr>
              <p:nvPr/>
            </p:nvSpPr>
            <p:spPr bwMode="auto">
              <a:xfrm>
                <a:off x="4396" y="5257"/>
                <a:ext cx="77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0" name="Text Box 41">
              <a:extLst>
                <a:ext uri="{FF2B5EF4-FFF2-40B4-BE49-F238E27FC236}">
                  <a16:creationId xmlns:a16="http://schemas.microsoft.com/office/drawing/2014/main" id="{36F6AFA0-C53A-407A-B4DD-E1E7F6241D4A}"/>
                </a:ext>
              </a:extLst>
            </p:cNvPr>
            <p:cNvSpPr txBox="1">
              <a:spLocks noChangeArrowheads="1"/>
            </p:cNvSpPr>
            <p:nvPr/>
          </p:nvSpPr>
          <p:spPr bwMode="auto">
            <a:xfrm>
              <a:off x="3692" y="7413"/>
              <a:ext cx="5368"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kumimoji="0" lang="zh-CN" altLang="en-US" sz="1800">
                  <a:latin typeface="Times New Roman" panose="02020603050405020304" pitchFamily="18" charset="0"/>
                  <a:ea typeface="黑体" panose="02010609060101010101" pitchFamily="49" charset="-122"/>
                  <a:cs typeface="Times New Roman" panose="02020603050405020304" pitchFamily="18" charset="0"/>
                </a:rPr>
                <a:t>垂直于光轴中心线平面内目标的测量</a:t>
              </a:r>
            </a:p>
          </p:txBody>
        </p:sp>
        <p:sp>
          <p:nvSpPr>
            <p:cNvPr id="51" name="Text Box 42">
              <a:extLst>
                <a:ext uri="{FF2B5EF4-FFF2-40B4-BE49-F238E27FC236}">
                  <a16:creationId xmlns:a16="http://schemas.microsoft.com/office/drawing/2014/main" id="{EF6BBB48-2936-474D-A41C-72619131A921}"/>
                </a:ext>
              </a:extLst>
            </p:cNvPr>
            <p:cNvSpPr txBox="1">
              <a:spLocks noChangeArrowheads="1"/>
            </p:cNvSpPr>
            <p:nvPr/>
          </p:nvSpPr>
          <p:spPr bwMode="auto">
            <a:xfrm>
              <a:off x="3395" y="6863"/>
              <a:ext cx="605"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kumimoji="0" lang="en-US" altLang="zh-CN" sz="1800" i="1">
                  <a:latin typeface="Times New Roman" panose="02020603050405020304" pitchFamily="18" charset="0"/>
                  <a:ea typeface="黑体" panose="02010609060101010101" pitchFamily="49" charset="-122"/>
                  <a:cs typeface="Times New Roman" panose="02020603050405020304" pitchFamily="18" charset="0"/>
                </a:rPr>
                <a:t>X</a:t>
              </a:r>
              <a:r>
                <a:rPr kumimoji="0" lang="en-US" altLang="zh-CN" sz="1800" i="1" baseline="-25000">
                  <a:latin typeface="Times New Roman" panose="02020603050405020304" pitchFamily="18" charset="0"/>
                  <a:ea typeface="黑体" panose="02010609060101010101" pitchFamily="49" charset="-122"/>
                  <a:cs typeface="Times New Roman" panose="02020603050405020304" pitchFamily="18" charset="0"/>
                </a:rPr>
                <a:t>c</a:t>
              </a:r>
              <a:endParaRPr kumimoji="0" lang="en-US" altLang="zh-CN" sz="1800" i="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2" name="Text Box 43">
              <a:extLst>
                <a:ext uri="{FF2B5EF4-FFF2-40B4-BE49-F238E27FC236}">
                  <a16:creationId xmlns:a16="http://schemas.microsoft.com/office/drawing/2014/main" id="{C505E5A1-94A2-46E5-8DE5-90C3F3ACDC88}"/>
                </a:ext>
              </a:extLst>
            </p:cNvPr>
            <p:cNvSpPr txBox="1">
              <a:spLocks noChangeArrowheads="1"/>
            </p:cNvSpPr>
            <p:nvPr/>
          </p:nvSpPr>
          <p:spPr bwMode="auto">
            <a:xfrm>
              <a:off x="3967" y="6027"/>
              <a:ext cx="605"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kumimoji="0" lang="en-US" altLang="zh-CN" sz="1800" i="1">
                  <a:latin typeface="Times New Roman" panose="02020603050405020304" pitchFamily="18" charset="0"/>
                  <a:ea typeface="黑体" panose="02010609060101010101" pitchFamily="49" charset="-122"/>
                  <a:cs typeface="Times New Roman" panose="02020603050405020304" pitchFamily="18" charset="0"/>
                </a:rPr>
                <a:t>O</a:t>
              </a:r>
              <a:r>
                <a:rPr kumimoji="0" lang="en-US" altLang="zh-CN" sz="1800" i="1" baseline="-25000">
                  <a:latin typeface="Times New Roman" panose="02020603050405020304" pitchFamily="18" charset="0"/>
                  <a:ea typeface="黑体" panose="02010609060101010101" pitchFamily="49" charset="-122"/>
                  <a:cs typeface="Times New Roman" panose="02020603050405020304" pitchFamily="18" charset="0"/>
                </a:rPr>
                <a:t>c</a:t>
              </a:r>
              <a:endParaRPr kumimoji="0" lang="en-US" altLang="zh-CN" sz="1800" i="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3" name="Text Box 44">
              <a:extLst>
                <a:ext uri="{FF2B5EF4-FFF2-40B4-BE49-F238E27FC236}">
                  <a16:creationId xmlns:a16="http://schemas.microsoft.com/office/drawing/2014/main" id="{FC787458-6407-4566-8D48-C4F0A1AA0307}"/>
                </a:ext>
              </a:extLst>
            </p:cNvPr>
            <p:cNvSpPr txBox="1">
              <a:spLocks noChangeArrowheads="1"/>
            </p:cNvSpPr>
            <p:nvPr/>
          </p:nvSpPr>
          <p:spPr bwMode="auto">
            <a:xfrm>
              <a:off x="4286" y="6819"/>
              <a:ext cx="605"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kumimoji="0" lang="en-US" altLang="zh-CN" sz="1800" i="1">
                  <a:latin typeface="Times New Roman" panose="02020603050405020304" pitchFamily="18" charset="0"/>
                  <a:ea typeface="黑体" panose="02010609060101010101" pitchFamily="49" charset="-122"/>
                  <a:cs typeface="Times New Roman" panose="02020603050405020304" pitchFamily="18" charset="0"/>
                </a:rPr>
                <a:t>Y</a:t>
              </a:r>
              <a:r>
                <a:rPr kumimoji="0" lang="en-US" altLang="zh-CN" sz="1800" i="1" baseline="-25000">
                  <a:latin typeface="Times New Roman" panose="02020603050405020304" pitchFamily="18" charset="0"/>
                  <a:ea typeface="黑体" panose="02010609060101010101" pitchFamily="49" charset="-122"/>
                  <a:cs typeface="Times New Roman" panose="02020603050405020304" pitchFamily="18" charset="0"/>
                </a:rPr>
                <a:t>c</a:t>
              </a:r>
              <a:endParaRPr kumimoji="0" lang="en-US" altLang="zh-CN" sz="1800" i="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4" name="Text Box 45">
              <a:extLst>
                <a:ext uri="{FF2B5EF4-FFF2-40B4-BE49-F238E27FC236}">
                  <a16:creationId xmlns:a16="http://schemas.microsoft.com/office/drawing/2014/main" id="{7A570625-AF92-4230-8377-8F37627C422C}"/>
                </a:ext>
              </a:extLst>
            </p:cNvPr>
            <p:cNvSpPr txBox="1">
              <a:spLocks noChangeArrowheads="1"/>
            </p:cNvSpPr>
            <p:nvPr/>
          </p:nvSpPr>
          <p:spPr bwMode="auto">
            <a:xfrm>
              <a:off x="4748" y="5972"/>
              <a:ext cx="605"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kumimoji="0" lang="en-US" altLang="zh-CN" sz="1800" i="1">
                  <a:latin typeface="Times New Roman" panose="02020603050405020304" pitchFamily="18" charset="0"/>
                  <a:ea typeface="黑体" panose="02010609060101010101" pitchFamily="49" charset="-122"/>
                  <a:cs typeface="Times New Roman" panose="02020603050405020304" pitchFamily="18" charset="0"/>
                </a:rPr>
                <a:t>Z</a:t>
              </a:r>
              <a:r>
                <a:rPr kumimoji="0" lang="en-US" altLang="zh-CN" sz="1800" i="1" baseline="-25000">
                  <a:latin typeface="Times New Roman" panose="02020603050405020304" pitchFamily="18" charset="0"/>
                  <a:ea typeface="黑体" panose="02010609060101010101" pitchFamily="49" charset="-122"/>
                  <a:cs typeface="Times New Roman" panose="02020603050405020304" pitchFamily="18" charset="0"/>
                </a:rPr>
                <a:t>c</a:t>
              </a:r>
              <a:endParaRPr kumimoji="0" lang="en-US" altLang="zh-CN" sz="1800" i="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5" name="Text Box 46">
              <a:extLst>
                <a:ext uri="{FF2B5EF4-FFF2-40B4-BE49-F238E27FC236}">
                  <a16:creationId xmlns:a16="http://schemas.microsoft.com/office/drawing/2014/main" id="{229DD413-EB77-4C26-9EA8-1553F987479E}"/>
                </a:ext>
              </a:extLst>
            </p:cNvPr>
            <p:cNvSpPr txBox="1">
              <a:spLocks noChangeArrowheads="1"/>
            </p:cNvSpPr>
            <p:nvPr/>
          </p:nvSpPr>
          <p:spPr bwMode="auto">
            <a:xfrm>
              <a:off x="7047" y="6511"/>
              <a:ext cx="605"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kumimoji="0" lang="en-US" altLang="zh-CN" sz="1800" i="1">
                  <a:latin typeface="Times New Roman" panose="02020603050405020304" pitchFamily="18" charset="0"/>
                  <a:ea typeface="黑体" panose="02010609060101010101" pitchFamily="49" charset="-122"/>
                  <a:cs typeface="Times New Roman" panose="02020603050405020304" pitchFamily="18" charset="0"/>
                </a:rPr>
                <a:t>X</a:t>
              </a:r>
              <a:r>
                <a:rPr kumimoji="0" lang="en-US" altLang="zh-CN" sz="1800" i="1" baseline="-25000">
                  <a:latin typeface="Times New Roman" panose="02020603050405020304" pitchFamily="18" charset="0"/>
                  <a:ea typeface="黑体" panose="02010609060101010101" pitchFamily="49" charset="-122"/>
                  <a:cs typeface="Times New Roman" panose="02020603050405020304" pitchFamily="18" charset="0"/>
                </a:rPr>
                <a:t>w</a:t>
              </a:r>
              <a:endParaRPr kumimoji="0" lang="en-US" altLang="zh-CN" sz="1800" i="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 name="Text Box 47">
              <a:extLst>
                <a:ext uri="{FF2B5EF4-FFF2-40B4-BE49-F238E27FC236}">
                  <a16:creationId xmlns:a16="http://schemas.microsoft.com/office/drawing/2014/main" id="{9BCFFD14-3D78-44B3-BCDF-E2C51062DB08}"/>
                </a:ext>
              </a:extLst>
            </p:cNvPr>
            <p:cNvSpPr txBox="1">
              <a:spLocks noChangeArrowheads="1"/>
            </p:cNvSpPr>
            <p:nvPr/>
          </p:nvSpPr>
          <p:spPr bwMode="auto">
            <a:xfrm>
              <a:off x="7256" y="5686"/>
              <a:ext cx="605"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kumimoji="0" lang="en-US" altLang="zh-CN" sz="1800" i="1">
                  <a:latin typeface="Times New Roman" panose="02020603050405020304" pitchFamily="18" charset="0"/>
                  <a:ea typeface="黑体" panose="02010609060101010101" pitchFamily="49" charset="-122"/>
                  <a:cs typeface="Times New Roman" panose="02020603050405020304" pitchFamily="18" charset="0"/>
                </a:rPr>
                <a:t>O</a:t>
              </a:r>
              <a:r>
                <a:rPr kumimoji="0" lang="en-US" altLang="zh-CN" sz="1800" i="1" baseline="-25000">
                  <a:latin typeface="Times New Roman" panose="02020603050405020304" pitchFamily="18" charset="0"/>
                  <a:ea typeface="黑体" panose="02010609060101010101" pitchFamily="49" charset="-122"/>
                  <a:cs typeface="Times New Roman" panose="02020603050405020304" pitchFamily="18" charset="0"/>
                </a:rPr>
                <a:t>w</a:t>
              </a:r>
              <a:endParaRPr kumimoji="0" lang="en-US" altLang="zh-CN" sz="1800" i="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7" name="Text Box 48">
              <a:extLst>
                <a:ext uri="{FF2B5EF4-FFF2-40B4-BE49-F238E27FC236}">
                  <a16:creationId xmlns:a16="http://schemas.microsoft.com/office/drawing/2014/main" id="{8E8C15D1-26E7-4504-8E3F-84C2870017D1}"/>
                </a:ext>
              </a:extLst>
            </p:cNvPr>
            <p:cNvSpPr txBox="1">
              <a:spLocks noChangeArrowheads="1"/>
            </p:cNvSpPr>
            <p:nvPr/>
          </p:nvSpPr>
          <p:spPr bwMode="auto">
            <a:xfrm>
              <a:off x="7762" y="6412"/>
              <a:ext cx="605"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kumimoji="0" lang="en-US" altLang="zh-CN" sz="1800" i="1">
                  <a:latin typeface="Times New Roman" panose="02020603050405020304" pitchFamily="18" charset="0"/>
                  <a:ea typeface="黑体" panose="02010609060101010101" pitchFamily="49" charset="-122"/>
                  <a:cs typeface="Times New Roman" panose="02020603050405020304" pitchFamily="18" charset="0"/>
                </a:rPr>
                <a:t>Y</a:t>
              </a:r>
              <a:r>
                <a:rPr kumimoji="0" lang="en-US" altLang="zh-CN" sz="1800" i="1" baseline="-25000">
                  <a:latin typeface="Times New Roman" panose="02020603050405020304" pitchFamily="18" charset="0"/>
                  <a:ea typeface="黑体" panose="02010609060101010101" pitchFamily="49" charset="-122"/>
                  <a:cs typeface="Times New Roman" panose="02020603050405020304" pitchFamily="18" charset="0"/>
                </a:rPr>
                <a:t>w</a:t>
              </a:r>
              <a:endParaRPr kumimoji="0" lang="en-US" altLang="zh-CN" sz="1800" i="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8" name="Text Box 49">
              <a:extLst>
                <a:ext uri="{FF2B5EF4-FFF2-40B4-BE49-F238E27FC236}">
                  <a16:creationId xmlns:a16="http://schemas.microsoft.com/office/drawing/2014/main" id="{E760DD38-F371-4E49-ACAA-6A25F506A4B1}"/>
                </a:ext>
              </a:extLst>
            </p:cNvPr>
            <p:cNvSpPr txBox="1">
              <a:spLocks noChangeArrowheads="1"/>
            </p:cNvSpPr>
            <p:nvPr/>
          </p:nvSpPr>
          <p:spPr bwMode="auto">
            <a:xfrm>
              <a:off x="8323" y="5587"/>
              <a:ext cx="605"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kumimoji="0" lang="en-US" altLang="zh-CN" sz="1800" i="1">
                  <a:latin typeface="Times New Roman" panose="02020603050405020304" pitchFamily="18" charset="0"/>
                  <a:ea typeface="黑体" panose="02010609060101010101" pitchFamily="49" charset="-122"/>
                  <a:cs typeface="Times New Roman" panose="02020603050405020304" pitchFamily="18" charset="0"/>
                </a:rPr>
                <a:t>Z</a:t>
              </a:r>
              <a:r>
                <a:rPr kumimoji="0" lang="en-US" altLang="zh-CN" sz="1800" i="1" baseline="-25000">
                  <a:latin typeface="Times New Roman" panose="02020603050405020304" pitchFamily="18" charset="0"/>
                  <a:ea typeface="黑体" panose="02010609060101010101" pitchFamily="49" charset="-122"/>
                  <a:cs typeface="Times New Roman" panose="02020603050405020304" pitchFamily="18" charset="0"/>
                </a:rPr>
                <a:t>w</a:t>
              </a:r>
              <a:endParaRPr kumimoji="0" lang="en-US" altLang="zh-CN" sz="1800" i="1">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65" name="Object 50">
            <a:extLst>
              <a:ext uri="{FF2B5EF4-FFF2-40B4-BE49-F238E27FC236}">
                <a16:creationId xmlns:a16="http://schemas.microsoft.com/office/drawing/2014/main" id="{DD6D0116-9D8F-4454-B650-02CF1D3D905B}"/>
              </a:ext>
            </a:extLst>
          </p:cNvPr>
          <p:cNvGraphicFramePr>
            <a:graphicFrameLocks noChangeAspect="1"/>
          </p:cNvGraphicFramePr>
          <p:nvPr/>
        </p:nvGraphicFramePr>
        <p:xfrm>
          <a:off x="644525" y="1995488"/>
          <a:ext cx="2314575" cy="1328737"/>
        </p:xfrm>
        <a:graphic>
          <a:graphicData uri="http://schemas.openxmlformats.org/presentationml/2006/ole">
            <mc:AlternateContent xmlns:mc="http://schemas.openxmlformats.org/markup-compatibility/2006">
              <mc:Choice xmlns:v="urn:schemas-microsoft-com:vml" Requires="v">
                <p:oleObj spid="_x0000_s64530" r:id="rId4" imgW="1536700" imgH="889000" progId="Equation.3">
                  <p:embed/>
                </p:oleObj>
              </mc:Choice>
              <mc:Fallback>
                <p:oleObj r:id="rId4" imgW="1536700" imgH="889000" progId="Equation.3">
                  <p:embed/>
                  <p:pic>
                    <p:nvPicPr>
                      <p:cNvPr id="27654" name="Object 50">
                        <a:extLst>
                          <a:ext uri="{FF2B5EF4-FFF2-40B4-BE49-F238E27FC236}">
                            <a16:creationId xmlns:a16="http://schemas.microsoft.com/office/drawing/2014/main" id="{57E0D8A7-2109-4F0B-A1EC-94E68C8D63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525" y="1995488"/>
                        <a:ext cx="2314575"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 name="Rectangle 52">
            <a:extLst>
              <a:ext uri="{FF2B5EF4-FFF2-40B4-BE49-F238E27FC236}">
                <a16:creationId xmlns:a16="http://schemas.microsoft.com/office/drawing/2014/main" id="{4769375F-C784-439C-807C-3FBB0B6722C2}"/>
              </a:ext>
            </a:extLst>
          </p:cNvPr>
          <p:cNvSpPr>
            <a:spLocks noChangeArrowheads="1"/>
          </p:cNvSpPr>
          <p:nvPr/>
        </p:nvSpPr>
        <p:spPr bwMode="auto">
          <a:xfrm>
            <a:off x="528638" y="3348038"/>
            <a:ext cx="327183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由于世界坐标系的坐标轴与摄像机坐标系的坐标轴平行 </a:t>
            </a:r>
          </a:p>
        </p:txBody>
      </p:sp>
      <p:graphicFrame>
        <p:nvGraphicFramePr>
          <p:cNvPr id="67" name="Object 53">
            <a:extLst>
              <a:ext uri="{FF2B5EF4-FFF2-40B4-BE49-F238E27FC236}">
                <a16:creationId xmlns:a16="http://schemas.microsoft.com/office/drawing/2014/main" id="{3E94C13F-378E-43CD-BA46-72857EC001FB}"/>
              </a:ext>
            </a:extLst>
          </p:cNvPr>
          <p:cNvGraphicFramePr>
            <a:graphicFrameLocks noChangeAspect="1"/>
          </p:cNvGraphicFramePr>
          <p:nvPr/>
        </p:nvGraphicFramePr>
        <p:xfrm>
          <a:off x="642938" y="4094163"/>
          <a:ext cx="1281112" cy="892175"/>
        </p:xfrm>
        <a:graphic>
          <a:graphicData uri="http://schemas.openxmlformats.org/presentationml/2006/ole">
            <mc:AlternateContent xmlns:mc="http://schemas.openxmlformats.org/markup-compatibility/2006">
              <mc:Choice xmlns:v="urn:schemas-microsoft-com:vml" Requires="v">
                <p:oleObj spid="_x0000_s64531" r:id="rId6" imgW="939392" imgH="660113" progId="Equation.3">
                  <p:embed/>
                </p:oleObj>
              </mc:Choice>
              <mc:Fallback>
                <p:oleObj r:id="rId6" imgW="939392" imgH="660113" progId="Equation.3">
                  <p:embed/>
                  <p:pic>
                    <p:nvPicPr>
                      <p:cNvPr id="27656" name="Object 53">
                        <a:extLst>
                          <a:ext uri="{FF2B5EF4-FFF2-40B4-BE49-F238E27FC236}">
                            <a16:creationId xmlns:a16="http://schemas.microsoft.com/office/drawing/2014/main" id="{98E12B04-7553-41DF-9D29-D2F75A2BCB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938" y="4094163"/>
                        <a:ext cx="1281112"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 name="Rectangle 55">
            <a:extLst>
              <a:ext uri="{FF2B5EF4-FFF2-40B4-BE49-F238E27FC236}">
                <a16:creationId xmlns:a16="http://schemas.microsoft.com/office/drawing/2014/main" id="{E9477A90-949A-402D-AA1A-7EABABE0B6B3}"/>
              </a:ext>
            </a:extLst>
          </p:cNvPr>
          <p:cNvSpPr>
            <a:spLocks noChangeArrowheads="1"/>
          </p:cNvSpPr>
          <p:nvPr/>
        </p:nvSpPr>
        <p:spPr bwMode="auto">
          <a:xfrm>
            <a:off x="1968500" y="4200525"/>
            <a:ext cx="69627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将目标沿</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i="1" baseline="-30000">
                <a:latin typeface="Times New Roman" panose="02020603050405020304" pitchFamily="18" charset="0"/>
                <a:ea typeface="黑体" panose="02010609060101010101" pitchFamily="49" charset="-122"/>
                <a:cs typeface="Times New Roman" panose="02020603050405020304" pitchFamily="18" charset="0"/>
              </a:rPr>
              <a:t>w</a:t>
            </a:r>
            <a:r>
              <a:rPr lang="zh-CN" altLang="en-US" sz="2000">
                <a:latin typeface="Times New Roman" panose="02020603050405020304" pitchFamily="18" charset="0"/>
                <a:ea typeface="黑体" panose="02010609060101010101" pitchFamily="49" charset="-122"/>
                <a:cs typeface="Times New Roman" panose="02020603050405020304" pitchFamily="18" charset="0"/>
              </a:rPr>
              <a:t>轴分成</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M</a:t>
            </a:r>
            <a:r>
              <a:rPr lang="zh-CN" altLang="en-US" sz="2000">
                <a:latin typeface="Times New Roman" panose="02020603050405020304" pitchFamily="18" charset="0"/>
                <a:ea typeface="黑体" panose="02010609060101010101" pitchFamily="49" charset="-122"/>
                <a:cs typeface="Times New Roman" panose="02020603050405020304" pitchFamily="18" charset="0"/>
              </a:rPr>
              <a:t>份，每一份近似为一个矩形。假设第</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i</a:t>
            </a:r>
            <a:r>
              <a:rPr lang="zh-CN" altLang="en-US" sz="2000">
                <a:latin typeface="Times New Roman" panose="02020603050405020304" pitchFamily="18" charset="0"/>
                <a:ea typeface="黑体" panose="02010609060101010101" pitchFamily="49" charset="-122"/>
                <a:cs typeface="Times New Roman" panose="02020603050405020304" pitchFamily="18" charset="0"/>
              </a:rPr>
              <a:t>个矩形的</a:t>
            </a:r>
            <a:r>
              <a:rPr lang="en-US" altLang="zh-CN" sz="200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a:latin typeface="Times New Roman" panose="02020603050405020304" pitchFamily="18" charset="0"/>
                <a:ea typeface="黑体" panose="02010609060101010101" pitchFamily="49" charset="-122"/>
                <a:cs typeface="Times New Roman" panose="02020603050405020304" pitchFamily="18" charset="0"/>
              </a:rPr>
              <a:t>个顶点分别记为</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aseline="-30000">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i="1" baseline="30000">
                <a:latin typeface="Times New Roman" panose="02020603050405020304" pitchFamily="18" charset="0"/>
                <a:ea typeface="黑体" panose="02010609060101010101" pitchFamily="49" charset="-122"/>
                <a:cs typeface="Times New Roman" panose="02020603050405020304" pitchFamily="18" charset="0"/>
              </a:rPr>
              <a:t>i</a:t>
            </a:r>
            <a:r>
              <a:rPr lang="zh-CN" altLang="en-US" sz="200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aseline="-30000">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i="1" baseline="30000">
                <a:latin typeface="Times New Roman" panose="02020603050405020304" pitchFamily="18" charset="0"/>
                <a:ea typeface="黑体" panose="02010609060101010101" pitchFamily="49" charset="-122"/>
                <a:cs typeface="Times New Roman" panose="02020603050405020304" pitchFamily="18" charset="0"/>
              </a:rPr>
              <a:t>i</a:t>
            </a:r>
            <a:r>
              <a:rPr lang="zh-CN" altLang="en-US" sz="200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aseline="-30000">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i="1" baseline="30000">
                <a:latin typeface="Times New Roman" panose="02020603050405020304" pitchFamily="18" charset="0"/>
                <a:ea typeface="黑体" panose="02010609060101010101" pitchFamily="49" charset="-122"/>
                <a:cs typeface="Times New Roman" panose="02020603050405020304" pitchFamily="18" charset="0"/>
              </a:rPr>
              <a:t>i</a:t>
            </a:r>
            <a:r>
              <a:rPr lang="en-US" altLang="zh-CN" sz="2000" baseline="3000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aseline="-30000">
                <a:latin typeface="Times New Roman" panose="02020603050405020304" pitchFamily="18" charset="0"/>
                <a:ea typeface="黑体" panose="02010609060101010101" pitchFamily="49" charset="-122"/>
                <a:cs typeface="Times New Roman" panose="02020603050405020304" pitchFamily="18" charset="0"/>
              </a:rPr>
              <a:t>2</a:t>
            </a:r>
            <a:r>
              <a:rPr lang="en-US" altLang="zh-CN" sz="2000" i="1" baseline="30000">
                <a:latin typeface="Times New Roman" panose="02020603050405020304" pitchFamily="18" charset="0"/>
                <a:ea typeface="黑体" panose="02010609060101010101" pitchFamily="49" charset="-122"/>
                <a:cs typeface="Times New Roman" panose="02020603050405020304" pitchFamily="18" charset="0"/>
              </a:rPr>
              <a:t>i</a:t>
            </a:r>
            <a:r>
              <a:rPr lang="en-US" altLang="zh-CN" sz="2000" baseline="3000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a:latin typeface="Times New Roman" panose="02020603050405020304" pitchFamily="18" charset="0"/>
                <a:ea typeface="黑体" panose="02010609060101010101" pitchFamily="49" charset="-122"/>
                <a:cs typeface="Times New Roman" panose="02020603050405020304" pitchFamily="18" charset="0"/>
              </a:rPr>
              <a:t>，则目标的面积 </a:t>
            </a:r>
          </a:p>
        </p:txBody>
      </p:sp>
      <p:graphicFrame>
        <p:nvGraphicFramePr>
          <p:cNvPr id="69" name="Object 56">
            <a:extLst>
              <a:ext uri="{FF2B5EF4-FFF2-40B4-BE49-F238E27FC236}">
                <a16:creationId xmlns:a16="http://schemas.microsoft.com/office/drawing/2014/main" id="{83B222B1-2C29-4121-A4CB-39ECAAFEB932}"/>
              </a:ext>
            </a:extLst>
          </p:cNvPr>
          <p:cNvGraphicFramePr>
            <a:graphicFrameLocks noChangeAspect="1"/>
          </p:cNvGraphicFramePr>
          <p:nvPr/>
        </p:nvGraphicFramePr>
        <p:xfrm>
          <a:off x="566738" y="5370513"/>
          <a:ext cx="3811587" cy="650875"/>
        </p:xfrm>
        <a:graphic>
          <a:graphicData uri="http://schemas.openxmlformats.org/presentationml/2006/ole">
            <mc:AlternateContent xmlns:mc="http://schemas.openxmlformats.org/markup-compatibility/2006">
              <mc:Choice xmlns:v="urn:schemas-microsoft-com:vml" Requires="v">
                <p:oleObj spid="_x0000_s64532" r:id="rId8" imgW="2730500" imgH="469900" progId="Equation.3">
                  <p:embed/>
                </p:oleObj>
              </mc:Choice>
              <mc:Fallback>
                <p:oleObj r:id="rId8" imgW="2730500" imgH="469900" progId="Equation.3">
                  <p:embed/>
                  <p:pic>
                    <p:nvPicPr>
                      <p:cNvPr id="27658" name="Object 56">
                        <a:extLst>
                          <a:ext uri="{FF2B5EF4-FFF2-40B4-BE49-F238E27FC236}">
                            <a16:creationId xmlns:a16="http://schemas.microsoft.com/office/drawing/2014/main" id="{3E2445A0-6D8C-4983-8D78-C17C1E0E4F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6738" y="5370513"/>
                        <a:ext cx="3811587"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 name="AutoShape 60">
            <a:extLst>
              <a:ext uri="{FF2B5EF4-FFF2-40B4-BE49-F238E27FC236}">
                <a16:creationId xmlns:a16="http://schemas.microsoft.com/office/drawing/2014/main" id="{F8DF121D-B7DB-4DEB-84B1-B1D8203FD921}"/>
              </a:ext>
            </a:extLst>
          </p:cNvPr>
          <p:cNvSpPr>
            <a:spLocks noChangeArrowheads="1"/>
          </p:cNvSpPr>
          <p:nvPr/>
        </p:nvSpPr>
        <p:spPr bwMode="auto">
          <a:xfrm>
            <a:off x="4505325" y="5267325"/>
            <a:ext cx="450850" cy="915988"/>
          </a:xfrm>
          <a:prstGeom prst="rightArrow">
            <a:avLst>
              <a:gd name="adj1" fmla="val 50000"/>
              <a:gd name="adj2" fmla="val 60685"/>
            </a:avLst>
          </a:prstGeom>
          <a:solidFill>
            <a:schemeClr val="accent1"/>
          </a:solidFill>
          <a:ln w="9525">
            <a:solidFill>
              <a:schemeClr val="tx1"/>
            </a:solidFill>
            <a:miter lim="800000"/>
            <a:headEnd/>
            <a:tailEnd/>
          </a:ln>
        </p:spPr>
        <p:txBody>
          <a:bodyPr anchor="ct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71" name="Object 61">
            <a:extLst>
              <a:ext uri="{FF2B5EF4-FFF2-40B4-BE49-F238E27FC236}">
                <a16:creationId xmlns:a16="http://schemas.microsoft.com/office/drawing/2014/main" id="{DFC530F4-72BB-4365-92FF-77687146B66B}"/>
              </a:ext>
            </a:extLst>
          </p:cNvPr>
          <p:cNvGraphicFramePr>
            <a:graphicFrameLocks noChangeAspect="1"/>
          </p:cNvGraphicFramePr>
          <p:nvPr/>
        </p:nvGraphicFramePr>
        <p:xfrm>
          <a:off x="5157788" y="5162550"/>
          <a:ext cx="1943100" cy="1139825"/>
        </p:xfrm>
        <a:graphic>
          <a:graphicData uri="http://schemas.openxmlformats.org/presentationml/2006/ole">
            <mc:AlternateContent xmlns:mc="http://schemas.openxmlformats.org/markup-compatibility/2006">
              <mc:Choice xmlns:v="urn:schemas-microsoft-com:vml" Requires="v">
                <p:oleObj spid="_x0000_s64533" name="Equation" r:id="rId10" imgW="1295400" imgH="762000" progId="Equation.3">
                  <p:embed/>
                </p:oleObj>
              </mc:Choice>
              <mc:Fallback>
                <p:oleObj name="Equation" r:id="rId10" imgW="1295400" imgH="762000" progId="Equation.3">
                  <p:embed/>
                  <p:pic>
                    <p:nvPicPr>
                      <p:cNvPr id="27660" name="Object 61">
                        <a:extLst>
                          <a:ext uri="{FF2B5EF4-FFF2-40B4-BE49-F238E27FC236}">
                            <a16:creationId xmlns:a16="http://schemas.microsoft.com/office/drawing/2014/main" id="{6E5E231A-3DF8-415F-A561-A891B21BBCC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57788" y="5162550"/>
                        <a:ext cx="19431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7354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12</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视觉测量：构建足够的方程组</a:t>
            </a:r>
          </a:p>
        </p:txBody>
      </p:sp>
      <p:sp>
        <p:nvSpPr>
          <p:cNvPr id="38" name="Rectangle 3">
            <a:extLst>
              <a:ext uri="{FF2B5EF4-FFF2-40B4-BE49-F238E27FC236}">
                <a16:creationId xmlns:a16="http://schemas.microsoft.com/office/drawing/2014/main" id="{7503A742-782C-4A8B-9783-B935F49A7EF4}"/>
              </a:ext>
            </a:extLst>
          </p:cNvPr>
          <p:cNvSpPr>
            <a:spLocks noGrp="1" noChangeArrowheads="1"/>
          </p:cNvSpPr>
          <p:nvPr>
            <p:ph idx="1"/>
          </p:nvPr>
        </p:nvSpPr>
        <p:spPr>
          <a:xfrm>
            <a:off x="504825" y="1343025"/>
            <a:ext cx="8347075" cy="4837113"/>
          </a:xfrm>
        </p:spPr>
        <p:txBody>
          <a:bodyPr/>
          <a:lstStyle/>
          <a:p>
            <a:pPr eaLnBrk="1" hangingPunct="1"/>
            <a:r>
              <a:rPr lang="en-US" altLang="zh-CN">
                <a:latin typeface="Times New Roman" panose="02020603050405020304" pitchFamily="18" charset="0"/>
                <a:ea typeface="黑体" panose="02010609060101010101" pitchFamily="49" charset="-122"/>
                <a:cs typeface="Times New Roman" panose="02020603050405020304" pitchFamily="18" charset="0"/>
              </a:rPr>
              <a:t>PnP</a:t>
            </a:r>
            <a:r>
              <a:rPr lang="zh-CN" altLang="en-US">
                <a:latin typeface="Times New Roman" panose="02020603050405020304" pitchFamily="18" charset="0"/>
                <a:ea typeface="黑体" panose="02010609060101010101" pitchFamily="49" charset="-122"/>
                <a:cs typeface="Times New Roman" panose="02020603050405020304" pitchFamily="18" charset="0"/>
              </a:rPr>
              <a:t>问题的定义 </a:t>
            </a:r>
          </a:p>
          <a:p>
            <a:pPr eaLnBrk="1" hangingPunct="1">
              <a:buClr>
                <a:schemeClr val="tx2"/>
              </a:buClr>
              <a:buFont typeface="Wingdings" panose="05000000000000000000" pitchFamily="2" charset="2"/>
              <a:buChar char="Ø"/>
            </a:pPr>
            <a:r>
              <a:rPr lang="en-US" altLang="zh-CN" sz="2400">
                <a:latin typeface="Times New Roman" panose="02020603050405020304" pitchFamily="18" charset="0"/>
                <a:ea typeface="黑体" panose="02010609060101010101" pitchFamily="49" charset="-122"/>
                <a:cs typeface="Times New Roman" panose="02020603050405020304" pitchFamily="18" charset="0"/>
              </a:rPr>
              <a:t>Fischler</a:t>
            </a:r>
            <a:r>
              <a:rPr lang="zh-CN" altLang="en-US" sz="2400">
                <a:latin typeface="Times New Roman" panose="02020603050405020304" pitchFamily="18" charset="0"/>
                <a:ea typeface="黑体" panose="02010609060101010101" pitchFamily="49" charset="-122"/>
                <a:cs typeface="Times New Roman" panose="02020603050405020304" pitchFamily="18" charset="0"/>
              </a:rPr>
              <a:t>等于</a:t>
            </a:r>
            <a:r>
              <a:rPr lang="en-US" altLang="zh-CN" sz="2400">
                <a:latin typeface="Times New Roman" panose="02020603050405020304" pitchFamily="18" charset="0"/>
                <a:ea typeface="黑体" panose="02010609060101010101" pitchFamily="49" charset="-122"/>
                <a:cs typeface="Times New Roman" panose="02020603050405020304" pitchFamily="18" charset="0"/>
              </a:rPr>
              <a:t>1981</a:t>
            </a:r>
            <a:r>
              <a:rPr lang="zh-CN" altLang="en-US" sz="2400">
                <a:latin typeface="Times New Roman" panose="02020603050405020304" pitchFamily="18" charset="0"/>
                <a:ea typeface="黑体" panose="02010609060101010101" pitchFamily="49" charset="-122"/>
                <a:cs typeface="Times New Roman" panose="02020603050405020304" pitchFamily="18" charset="0"/>
              </a:rPr>
              <a:t>年的定义：</a:t>
            </a:r>
          </a:p>
          <a:p>
            <a:pPr eaLnBrk="1" hangingPunct="1">
              <a:buClr>
                <a:schemeClr val="tx2"/>
              </a:buClr>
              <a:buFont typeface="Wingdings" panose="05000000000000000000" pitchFamily="2" charset="2"/>
              <a:buChar char="Ø"/>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buClr>
                <a:schemeClr val="tx2"/>
              </a:buClr>
              <a:buFont typeface="Wingdings" panose="05000000000000000000" pitchFamily="2" charset="2"/>
              <a:buChar char="Ø"/>
            </a:pPr>
            <a:endParaRPr lang="zh-CN" altLang="en-US"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buClr>
                <a:schemeClr val="tx2"/>
              </a:buClr>
              <a:buFont typeface="Wingdings" panose="05000000000000000000" pitchFamily="2" charset="2"/>
              <a:buChar char="Ø"/>
            </a:pPr>
            <a:endParaRPr lang="zh-CN" altLang="en-US" sz="16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buClr>
                <a:schemeClr val="tx2"/>
              </a:buClr>
              <a:buFont typeface="Wingdings" panose="05000000000000000000" pitchFamily="2" charset="2"/>
              <a:buChar char="Ø"/>
            </a:pPr>
            <a:r>
              <a:rPr lang="en-US" altLang="zh-CN" sz="2400">
                <a:latin typeface="Times New Roman" panose="02020603050405020304" pitchFamily="18" charset="0"/>
                <a:ea typeface="黑体" panose="02010609060101010101" pitchFamily="49" charset="-122"/>
                <a:cs typeface="Times New Roman" panose="02020603050405020304" pitchFamily="18" charset="0"/>
              </a:rPr>
              <a:t>Horaud</a:t>
            </a:r>
            <a:r>
              <a:rPr lang="zh-CN" altLang="en-US" sz="2400">
                <a:latin typeface="Times New Roman" panose="02020603050405020304" pitchFamily="18" charset="0"/>
                <a:ea typeface="黑体" panose="02010609060101010101" pitchFamily="49" charset="-122"/>
                <a:cs typeface="Times New Roman" panose="02020603050405020304" pitchFamily="18" charset="0"/>
              </a:rPr>
              <a:t>等</a:t>
            </a:r>
            <a:r>
              <a:rPr lang="en-US" altLang="zh-CN" sz="2400">
                <a:latin typeface="Times New Roman" panose="02020603050405020304" pitchFamily="18" charset="0"/>
                <a:ea typeface="黑体" panose="02010609060101010101" pitchFamily="49" charset="-122"/>
                <a:cs typeface="Times New Roman" panose="02020603050405020304" pitchFamily="18" charset="0"/>
              </a:rPr>
              <a:t>[7]</a:t>
            </a:r>
            <a:r>
              <a:rPr lang="zh-CN" altLang="en-US" sz="240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400">
                <a:latin typeface="Times New Roman" panose="02020603050405020304" pitchFamily="18" charset="0"/>
                <a:ea typeface="黑体" panose="02010609060101010101" pitchFamily="49" charset="-122"/>
                <a:cs typeface="Times New Roman" panose="02020603050405020304" pitchFamily="18" charset="0"/>
              </a:rPr>
              <a:t>1989</a:t>
            </a:r>
            <a:r>
              <a:rPr lang="zh-CN" altLang="en-US" sz="2400">
                <a:latin typeface="Times New Roman" panose="02020603050405020304" pitchFamily="18" charset="0"/>
                <a:ea typeface="黑体" panose="02010609060101010101" pitchFamily="49" charset="-122"/>
                <a:cs typeface="Times New Roman" panose="02020603050405020304" pitchFamily="18" charset="0"/>
              </a:rPr>
              <a:t>年的定义 </a:t>
            </a:r>
          </a:p>
          <a:p>
            <a:pPr eaLnBrk="1" hangingPunct="1">
              <a:buClr>
                <a:schemeClr val="tx2"/>
              </a:buClr>
              <a:buFont typeface="Wingdings" panose="05000000000000000000" pitchFamily="2" charset="2"/>
              <a:buChar char="Ø"/>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buClr>
                <a:schemeClr val="tx2"/>
              </a:buClr>
              <a:buFont typeface="Wingdings" panose="05000000000000000000" pitchFamily="2" charset="2"/>
              <a:buChar char="Ø"/>
            </a:pPr>
            <a:endParaRPr lang="zh-CN" altLang="en-US">
              <a:latin typeface="Times New Roman" panose="02020603050405020304" pitchFamily="18" charset="0"/>
              <a:ea typeface="黑体" panose="02010609060101010101" pitchFamily="49" charset="-122"/>
              <a:cs typeface="Times New Roman" panose="02020603050405020304" pitchFamily="18" charset="0"/>
            </a:endParaRPr>
          </a:p>
          <a:p>
            <a:pPr eaLnBrk="1" hangingPunct="1">
              <a:buClr>
                <a:schemeClr val="tx2"/>
              </a:buClr>
              <a:buFont typeface="Wingdings" panose="05000000000000000000" pitchFamily="2" charset="2"/>
              <a:buChar char="Ø"/>
            </a:pPr>
            <a:r>
              <a:rPr lang="zh-CN" altLang="en-US" sz="2400">
                <a:latin typeface="Times New Roman" panose="02020603050405020304" pitchFamily="18" charset="0"/>
                <a:ea typeface="黑体" panose="02010609060101010101" pitchFamily="49" charset="-122"/>
                <a:cs typeface="Times New Roman" panose="02020603050405020304" pitchFamily="18" charset="0"/>
              </a:rPr>
              <a:t>多解问题</a:t>
            </a:r>
          </a:p>
        </p:txBody>
      </p:sp>
      <p:sp>
        <p:nvSpPr>
          <p:cNvPr id="39" name="Rectangle 4">
            <a:extLst>
              <a:ext uri="{FF2B5EF4-FFF2-40B4-BE49-F238E27FC236}">
                <a16:creationId xmlns:a16="http://schemas.microsoft.com/office/drawing/2014/main" id="{973383CA-4408-4514-9179-2B9CA0EF1325}"/>
              </a:ext>
            </a:extLst>
          </p:cNvPr>
          <p:cNvSpPr>
            <a:spLocks noChangeArrowheads="1"/>
          </p:cNvSpPr>
          <p:nvPr/>
        </p:nvSpPr>
        <p:spPr bwMode="auto">
          <a:xfrm>
            <a:off x="544513" y="2368550"/>
            <a:ext cx="77692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给定</a:t>
            </a:r>
            <a:r>
              <a:rPr lang="en-US" altLang="zh-CN" sz="2000">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a:latin typeface="Times New Roman" panose="02020603050405020304" pitchFamily="18" charset="0"/>
                <a:ea typeface="黑体" panose="02010609060101010101" pitchFamily="49" charset="-122"/>
                <a:cs typeface="Times New Roman" panose="02020603050405020304" pitchFamily="18" charset="0"/>
              </a:rPr>
              <a:t>个控制点的空间相对位置，并给定由射影中心点</a:t>
            </a:r>
            <a:r>
              <a:rPr lang="en-US" altLang="zh-CN" sz="2000">
                <a:latin typeface="Times New Roman" panose="02020603050405020304" pitchFamily="18" charset="0"/>
                <a:ea typeface="黑体" panose="02010609060101010101" pitchFamily="49" charset="-122"/>
                <a:cs typeface="Times New Roman" panose="02020603050405020304" pitchFamily="18" charset="0"/>
              </a:rPr>
              <a:t>(Center of Perspective, CP)</a:t>
            </a:r>
            <a:r>
              <a:rPr lang="zh-CN" altLang="en-US" sz="2000">
                <a:latin typeface="Times New Roman" panose="02020603050405020304" pitchFamily="18" charset="0"/>
                <a:ea typeface="黑体" panose="02010609060101010101" pitchFamily="49" charset="-122"/>
                <a:cs typeface="Times New Roman" panose="02020603050405020304" pitchFamily="18" charset="0"/>
              </a:rPr>
              <a:t>到</a:t>
            </a:r>
            <a:r>
              <a:rPr lang="en-US" altLang="zh-CN" sz="2000">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a:latin typeface="Times New Roman" panose="02020603050405020304" pitchFamily="18" charset="0"/>
                <a:ea typeface="黑体" panose="02010609060101010101" pitchFamily="49" charset="-122"/>
                <a:cs typeface="Times New Roman" panose="02020603050405020304" pitchFamily="18" charset="0"/>
              </a:rPr>
              <a:t>个控制点的角度，求取射影中心点到各个控制点的距离。 </a:t>
            </a:r>
          </a:p>
        </p:txBody>
      </p:sp>
      <p:sp>
        <p:nvSpPr>
          <p:cNvPr id="40" name="Rectangle 6">
            <a:extLst>
              <a:ext uri="{FF2B5EF4-FFF2-40B4-BE49-F238E27FC236}">
                <a16:creationId xmlns:a16="http://schemas.microsoft.com/office/drawing/2014/main" id="{45F74592-C5AA-4A71-9BA7-2FDC524FB4F2}"/>
              </a:ext>
            </a:extLst>
          </p:cNvPr>
          <p:cNvSpPr>
            <a:spLocks noChangeArrowheads="1"/>
          </p:cNvSpPr>
          <p:nvPr/>
        </p:nvSpPr>
        <p:spPr bwMode="auto">
          <a:xfrm>
            <a:off x="504825" y="3760788"/>
            <a:ext cx="80867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在目标坐标系中，给定一系列点的坐标及其在图像平面上的投影，并假定摄像机内参数已知，求取目标坐标系与摄像机坐标系之间的变换矩阵，即包含</a:t>
            </a:r>
            <a:r>
              <a:rPr lang="en-US" altLang="zh-CN" sz="200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a:latin typeface="Times New Roman" panose="02020603050405020304" pitchFamily="18" charset="0"/>
                <a:ea typeface="黑体" panose="02010609060101010101" pitchFamily="49" charset="-122"/>
                <a:cs typeface="Times New Roman" panose="02020603050405020304" pitchFamily="18" charset="0"/>
              </a:rPr>
              <a:t>个旋转参数和</a:t>
            </a:r>
            <a:r>
              <a:rPr lang="en-US" altLang="zh-CN" sz="200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a:latin typeface="Times New Roman" panose="02020603050405020304" pitchFamily="18" charset="0"/>
                <a:ea typeface="黑体" panose="02010609060101010101" pitchFamily="49" charset="-122"/>
                <a:cs typeface="Times New Roman" panose="02020603050405020304" pitchFamily="18" charset="0"/>
              </a:rPr>
              <a:t>个平移参数的摄像机外参数矩阵。 </a:t>
            </a:r>
          </a:p>
        </p:txBody>
      </p:sp>
      <p:sp>
        <p:nvSpPr>
          <p:cNvPr id="72" name="Rectangle 48">
            <a:extLst>
              <a:ext uri="{FF2B5EF4-FFF2-40B4-BE49-F238E27FC236}">
                <a16:creationId xmlns:a16="http://schemas.microsoft.com/office/drawing/2014/main" id="{07C33AFF-A1FE-4A07-B39B-7EED95E06BFE}"/>
              </a:ext>
            </a:extLst>
          </p:cNvPr>
          <p:cNvSpPr>
            <a:spLocks noChangeArrowheads="1"/>
          </p:cNvSpPr>
          <p:nvPr/>
        </p:nvSpPr>
        <p:spPr bwMode="auto">
          <a:xfrm>
            <a:off x="571500" y="5273675"/>
            <a:ext cx="77692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对于</a:t>
            </a:r>
            <a:r>
              <a:rPr lang="en-US" altLang="zh-CN" sz="2000">
                <a:latin typeface="Times New Roman" panose="02020603050405020304" pitchFamily="18" charset="0"/>
                <a:ea typeface="黑体" panose="02010609060101010101" pitchFamily="49" charset="-122"/>
                <a:cs typeface="Times New Roman" panose="02020603050405020304" pitchFamily="18" charset="0"/>
              </a:rPr>
              <a:t>Horaud</a:t>
            </a:r>
            <a:r>
              <a:rPr lang="zh-CN" altLang="en-US" sz="2000">
                <a:latin typeface="Times New Roman" panose="02020603050405020304" pitchFamily="18" charset="0"/>
                <a:ea typeface="黑体" panose="02010609060101010101" pitchFamily="49" charset="-122"/>
                <a:cs typeface="Times New Roman" panose="02020603050405020304" pitchFamily="18" charset="0"/>
              </a:rPr>
              <a:t>定义的</a:t>
            </a:r>
            <a:r>
              <a:rPr lang="en-US" altLang="zh-CN" sz="2000">
                <a:latin typeface="Times New Roman" panose="02020603050405020304" pitchFamily="18" charset="0"/>
                <a:ea typeface="黑体" panose="02010609060101010101" pitchFamily="49" charset="-122"/>
                <a:cs typeface="Times New Roman" panose="02020603050405020304" pitchFamily="18" charset="0"/>
              </a:rPr>
              <a:t>P4P</a:t>
            </a:r>
            <a:r>
              <a:rPr lang="zh-CN" altLang="en-US" sz="2000">
                <a:latin typeface="Times New Roman" panose="02020603050405020304" pitchFamily="18" charset="0"/>
                <a:ea typeface="黑体" panose="02010609060101010101" pitchFamily="49" charset="-122"/>
                <a:cs typeface="Times New Roman" panose="02020603050405020304" pitchFamily="18" charset="0"/>
              </a:rPr>
              <a:t>问题，最多有</a:t>
            </a:r>
            <a:r>
              <a:rPr lang="en-US" altLang="zh-CN" sz="200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a:latin typeface="Times New Roman" panose="02020603050405020304" pitchFamily="18" charset="0"/>
                <a:ea typeface="黑体" panose="02010609060101010101" pitchFamily="49" charset="-122"/>
                <a:cs typeface="Times New Roman" panose="02020603050405020304" pitchFamily="18" charset="0"/>
              </a:rPr>
              <a:t>个解。对于</a:t>
            </a:r>
            <a:r>
              <a:rPr lang="en-US" altLang="zh-CN" sz="2000">
                <a:latin typeface="Times New Roman" panose="02020603050405020304" pitchFamily="18" charset="0"/>
                <a:ea typeface="黑体" panose="02010609060101010101" pitchFamily="49" charset="-122"/>
                <a:cs typeface="Times New Roman" panose="02020603050405020304" pitchFamily="18" charset="0"/>
              </a:rPr>
              <a:t>Fischler</a:t>
            </a:r>
            <a:r>
              <a:rPr lang="zh-CN" altLang="en-US" sz="2000">
                <a:latin typeface="Times New Roman" panose="02020603050405020304" pitchFamily="18" charset="0"/>
                <a:ea typeface="黑体" panose="02010609060101010101" pitchFamily="49" charset="-122"/>
                <a:cs typeface="Times New Roman" panose="02020603050405020304" pitchFamily="18" charset="0"/>
              </a:rPr>
              <a:t>定义的</a:t>
            </a:r>
            <a:r>
              <a:rPr lang="en-US" altLang="zh-CN" sz="2000">
                <a:latin typeface="Times New Roman" panose="02020603050405020304" pitchFamily="18" charset="0"/>
                <a:ea typeface="黑体" panose="02010609060101010101" pitchFamily="49" charset="-122"/>
                <a:cs typeface="Times New Roman" panose="02020603050405020304" pitchFamily="18" charset="0"/>
              </a:rPr>
              <a:t>P4P</a:t>
            </a:r>
            <a:r>
              <a:rPr lang="zh-CN" altLang="en-US" sz="2000">
                <a:latin typeface="Times New Roman" panose="02020603050405020304" pitchFamily="18" charset="0"/>
                <a:ea typeface="黑体" panose="02010609060101010101" pitchFamily="49" charset="-122"/>
                <a:cs typeface="Times New Roman" panose="02020603050405020304" pitchFamily="18" charset="0"/>
              </a:rPr>
              <a:t>问题，最多有</a:t>
            </a:r>
            <a:r>
              <a:rPr lang="en-US" altLang="zh-CN" sz="2000">
                <a:latin typeface="Times New Roman" panose="02020603050405020304" pitchFamily="18" charset="0"/>
                <a:ea typeface="黑体" panose="02010609060101010101" pitchFamily="49" charset="-122"/>
                <a:cs typeface="Times New Roman" panose="02020603050405020304" pitchFamily="18" charset="0"/>
              </a:rPr>
              <a:t>5</a:t>
            </a:r>
            <a:r>
              <a:rPr lang="zh-CN" altLang="en-US" sz="2000">
                <a:latin typeface="Times New Roman" panose="02020603050405020304" pitchFamily="18" charset="0"/>
                <a:ea typeface="黑体" panose="02010609060101010101" pitchFamily="49" charset="-122"/>
                <a:cs typeface="Times New Roman" panose="02020603050405020304" pitchFamily="18" charset="0"/>
              </a:rPr>
              <a:t>个解。</a:t>
            </a:r>
            <a:r>
              <a:rPr lang="en-US" altLang="zh-CN" sz="2000">
                <a:latin typeface="Times New Roman" panose="02020603050405020304" pitchFamily="18" charset="0"/>
                <a:ea typeface="黑体" panose="02010609060101010101" pitchFamily="49" charset="-122"/>
                <a:cs typeface="Times New Roman" panose="02020603050405020304" pitchFamily="18" charset="0"/>
              </a:rPr>
              <a:t>P3P</a:t>
            </a:r>
            <a:r>
              <a:rPr lang="zh-CN" altLang="en-US" sz="2000">
                <a:latin typeface="Times New Roman" panose="02020603050405020304" pitchFamily="18" charset="0"/>
                <a:ea typeface="黑体" panose="02010609060101010101" pitchFamily="49" charset="-122"/>
                <a:cs typeface="Times New Roman" panose="02020603050405020304" pitchFamily="18" charset="0"/>
              </a:rPr>
              <a:t>问题，基于</a:t>
            </a:r>
            <a:r>
              <a:rPr lang="en-US" altLang="zh-CN" sz="200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a:latin typeface="Times New Roman" panose="02020603050405020304" pitchFamily="18" charset="0"/>
                <a:ea typeface="黑体" panose="02010609060101010101" pitchFamily="49" charset="-122"/>
                <a:cs typeface="Times New Roman" panose="02020603050405020304" pitchFamily="18" charset="0"/>
              </a:rPr>
              <a:t>个已知点构成的三角形与摄像机之间的关系，分别产生</a:t>
            </a:r>
            <a:r>
              <a:rPr lang="en-US" altLang="zh-CN" sz="200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a:latin typeface="Times New Roman" panose="02020603050405020304" pitchFamily="18" charset="0"/>
                <a:ea typeface="黑体" panose="02010609060101010101" pitchFamily="49" charset="-122"/>
                <a:cs typeface="Times New Roman" panose="02020603050405020304" pitchFamily="18" charset="0"/>
              </a:rPr>
              <a:t>个解。  </a:t>
            </a:r>
          </a:p>
        </p:txBody>
      </p:sp>
    </p:spTree>
    <p:extLst>
      <p:ext uri="{BB962C8B-B14F-4D97-AF65-F5344CB8AC3E}">
        <p14:creationId xmlns:p14="http://schemas.microsoft.com/office/powerpoint/2010/main" val="2681524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13</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视觉测量：构建足够的方程组</a:t>
            </a:r>
          </a:p>
        </p:txBody>
      </p:sp>
      <p:sp>
        <p:nvSpPr>
          <p:cNvPr id="9" name="Rectangle 4">
            <a:extLst>
              <a:ext uri="{FF2B5EF4-FFF2-40B4-BE49-F238E27FC236}">
                <a16:creationId xmlns:a16="http://schemas.microsoft.com/office/drawing/2014/main" id="{CA503E2B-AFD9-4BE9-A411-56DEBCFE567D}"/>
              </a:ext>
            </a:extLst>
          </p:cNvPr>
          <p:cNvSpPr>
            <a:spLocks noChangeArrowheads="1"/>
          </p:cNvSpPr>
          <p:nvPr/>
        </p:nvSpPr>
        <p:spPr bwMode="auto">
          <a:xfrm>
            <a:off x="465138" y="1930400"/>
            <a:ext cx="5370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单位矢量</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e</a:t>
            </a:r>
            <a:r>
              <a:rPr lang="en-US" altLang="zh-CN" sz="2000" i="1" baseline="-25000">
                <a:latin typeface="Times New Roman" panose="02020603050405020304" pitchFamily="18" charset="0"/>
                <a:ea typeface="黑体" panose="02010609060101010101" pitchFamily="49" charset="-122"/>
                <a:cs typeface="Times New Roman" panose="02020603050405020304" pitchFamily="18" charset="0"/>
              </a:rPr>
              <a:t>i</a:t>
            </a:r>
            <a:r>
              <a:rPr lang="zh-CN" altLang="en-US" sz="2000">
                <a:latin typeface="Times New Roman" panose="02020603050405020304" pitchFamily="18" charset="0"/>
                <a:ea typeface="黑体" panose="02010609060101010101" pitchFamily="49" charset="-122"/>
                <a:cs typeface="Times New Roman" panose="02020603050405020304" pitchFamily="18" charset="0"/>
              </a:rPr>
              <a:t>可以由下式获得：</a:t>
            </a:r>
            <a:r>
              <a:rPr lang="en-US" altLang="zh-CN" sz="2000">
                <a:latin typeface="Times New Roman" panose="02020603050405020304" pitchFamily="18" charset="0"/>
                <a:ea typeface="黑体" panose="02010609060101010101" pitchFamily="49" charset="-122"/>
                <a:cs typeface="Times New Roman" panose="02020603050405020304" pitchFamily="18" charset="0"/>
              </a:rPr>
              <a:t>( Fischler</a:t>
            </a:r>
            <a:r>
              <a:rPr lang="zh-CN" altLang="en-US" sz="2000">
                <a:latin typeface="Times New Roman" panose="02020603050405020304" pitchFamily="18" charset="0"/>
                <a:ea typeface="黑体" panose="02010609060101010101" pitchFamily="49" charset="-122"/>
                <a:cs typeface="Times New Roman" panose="02020603050405020304" pitchFamily="18" charset="0"/>
              </a:rPr>
              <a:t>的定义</a:t>
            </a:r>
            <a:r>
              <a:rPr lang="en-US" altLang="zh-CN" sz="200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Rectangle 6">
            <a:extLst>
              <a:ext uri="{FF2B5EF4-FFF2-40B4-BE49-F238E27FC236}">
                <a16:creationId xmlns:a16="http://schemas.microsoft.com/office/drawing/2014/main" id="{33A68176-0EEA-4FA6-AAF7-B335924BC4C1}"/>
              </a:ext>
            </a:extLst>
          </p:cNvPr>
          <p:cNvSpPr>
            <a:spLocks noChangeArrowheads="1"/>
          </p:cNvSpPr>
          <p:nvPr/>
        </p:nvSpPr>
        <p:spPr bwMode="auto">
          <a:xfrm>
            <a:off x="585788" y="5045075"/>
            <a:ext cx="5064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设</a:t>
            </a:r>
          </a:p>
        </p:txBody>
      </p:sp>
      <p:grpSp>
        <p:nvGrpSpPr>
          <p:cNvPr id="11" name="Group 43">
            <a:extLst>
              <a:ext uri="{FF2B5EF4-FFF2-40B4-BE49-F238E27FC236}">
                <a16:creationId xmlns:a16="http://schemas.microsoft.com/office/drawing/2014/main" id="{749E34FB-9C3C-4B59-AF1D-5AF86E8B9DE8}"/>
              </a:ext>
            </a:extLst>
          </p:cNvPr>
          <p:cNvGrpSpPr>
            <a:grpSpLocks/>
          </p:cNvGrpSpPr>
          <p:nvPr/>
        </p:nvGrpSpPr>
        <p:grpSpPr bwMode="auto">
          <a:xfrm>
            <a:off x="5984875" y="1101725"/>
            <a:ext cx="3057525" cy="3298825"/>
            <a:chOff x="3519" y="894"/>
            <a:chExt cx="1633" cy="1920"/>
          </a:xfrm>
        </p:grpSpPr>
        <p:grpSp>
          <p:nvGrpSpPr>
            <p:cNvPr id="12" name="Group 8">
              <a:extLst>
                <a:ext uri="{FF2B5EF4-FFF2-40B4-BE49-F238E27FC236}">
                  <a16:creationId xmlns:a16="http://schemas.microsoft.com/office/drawing/2014/main" id="{E742A3DE-4623-4D72-8E4B-147B4E2649BF}"/>
                </a:ext>
              </a:extLst>
            </p:cNvPr>
            <p:cNvGrpSpPr>
              <a:grpSpLocks/>
            </p:cNvGrpSpPr>
            <p:nvPr/>
          </p:nvGrpSpPr>
          <p:grpSpPr bwMode="auto">
            <a:xfrm>
              <a:off x="3519" y="894"/>
              <a:ext cx="1633" cy="1698"/>
              <a:chOff x="4242" y="8760"/>
              <a:chExt cx="3553" cy="3860"/>
            </a:xfrm>
          </p:grpSpPr>
          <p:sp>
            <p:nvSpPr>
              <p:cNvPr id="14" name="Line 9">
                <a:extLst>
                  <a:ext uri="{FF2B5EF4-FFF2-40B4-BE49-F238E27FC236}">
                    <a16:creationId xmlns:a16="http://schemas.microsoft.com/office/drawing/2014/main" id="{83F9E061-272A-4A87-8F8A-B8B7A9F1BE23}"/>
                  </a:ext>
                </a:extLst>
              </p:cNvPr>
              <p:cNvSpPr>
                <a:spLocks noChangeShapeType="1"/>
              </p:cNvSpPr>
              <p:nvPr/>
            </p:nvSpPr>
            <p:spPr bwMode="auto">
              <a:xfrm flipV="1">
                <a:off x="5969" y="9156"/>
                <a:ext cx="1111" cy="314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0">
                <a:extLst>
                  <a:ext uri="{FF2B5EF4-FFF2-40B4-BE49-F238E27FC236}">
                    <a16:creationId xmlns:a16="http://schemas.microsoft.com/office/drawing/2014/main" id="{E9E4711A-D92D-4086-883F-7D4C2FEC98B2}"/>
                  </a:ext>
                </a:extLst>
              </p:cNvPr>
              <p:cNvSpPr>
                <a:spLocks noChangeShapeType="1"/>
              </p:cNvSpPr>
              <p:nvPr/>
            </p:nvSpPr>
            <p:spPr bwMode="auto">
              <a:xfrm flipV="1">
                <a:off x="5958" y="8925"/>
                <a:ext cx="11" cy="337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1">
                <a:extLst>
                  <a:ext uri="{FF2B5EF4-FFF2-40B4-BE49-F238E27FC236}">
                    <a16:creationId xmlns:a16="http://schemas.microsoft.com/office/drawing/2014/main" id="{B954EA60-AEF5-4B80-8790-35475C55626E}"/>
                  </a:ext>
                </a:extLst>
              </p:cNvPr>
              <p:cNvSpPr>
                <a:spLocks noChangeShapeType="1"/>
              </p:cNvSpPr>
              <p:nvPr/>
            </p:nvSpPr>
            <p:spPr bwMode="auto">
              <a:xfrm flipH="1" flipV="1">
                <a:off x="4539" y="9189"/>
                <a:ext cx="1419" cy="31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AutoShape 12">
                <a:extLst>
                  <a:ext uri="{FF2B5EF4-FFF2-40B4-BE49-F238E27FC236}">
                    <a16:creationId xmlns:a16="http://schemas.microsoft.com/office/drawing/2014/main" id="{0D36A9D0-4565-4206-8623-BE554DB1D09B}"/>
                  </a:ext>
                </a:extLst>
              </p:cNvPr>
              <p:cNvSpPr>
                <a:spLocks noChangeArrowheads="1"/>
              </p:cNvSpPr>
              <p:nvPr/>
            </p:nvSpPr>
            <p:spPr bwMode="auto">
              <a:xfrm>
                <a:off x="4781" y="9387"/>
                <a:ext cx="2101" cy="385"/>
              </a:xfrm>
              <a:prstGeom prst="triangle">
                <a:avLst>
                  <a:gd name="adj" fmla="val 56829"/>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AutoShape 13">
                <a:extLst>
                  <a:ext uri="{FF2B5EF4-FFF2-40B4-BE49-F238E27FC236}">
                    <a16:creationId xmlns:a16="http://schemas.microsoft.com/office/drawing/2014/main" id="{6C2D5F9E-7265-4524-84A9-9B7225195097}"/>
                  </a:ext>
                </a:extLst>
              </p:cNvPr>
              <p:cNvSpPr>
                <a:spLocks noChangeArrowheads="1"/>
              </p:cNvSpPr>
              <p:nvPr/>
            </p:nvSpPr>
            <p:spPr bwMode="auto">
              <a:xfrm>
                <a:off x="5342" y="10707"/>
                <a:ext cx="1100" cy="297"/>
              </a:xfrm>
              <a:prstGeom prst="triangle">
                <a:avLst>
                  <a:gd name="adj" fmla="val 56829"/>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AutoShape 14">
                <a:extLst>
                  <a:ext uri="{FF2B5EF4-FFF2-40B4-BE49-F238E27FC236}">
                    <a16:creationId xmlns:a16="http://schemas.microsoft.com/office/drawing/2014/main" id="{D247AC5D-5B02-40C6-ADDF-8A58F3660A66}"/>
                  </a:ext>
                </a:extLst>
              </p:cNvPr>
              <p:cNvSpPr>
                <a:spLocks noChangeArrowheads="1"/>
              </p:cNvSpPr>
              <p:nvPr/>
            </p:nvSpPr>
            <p:spPr bwMode="auto">
              <a:xfrm>
                <a:off x="4242" y="10465"/>
                <a:ext cx="3553" cy="858"/>
              </a:xfrm>
              <a:prstGeom prst="parallelogram">
                <a:avLst>
                  <a:gd name="adj" fmla="val 169955"/>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 name="Line 15">
                <a:extLst>
                  <a:ext uri="{FF2B5EF4-FFF2-40B4-BE49-F238E27FC236}">
                    <a16:creationId xmlns:a16="http://schemas.microsoft.com/office/drawing/2014/main" id="{2DC62E43-F137-4EA2-B83E-F0A5958A8711}"/>
                  </a:ext>
                </a:extLst>
              </p:cNvPr>
              <p:cNvSpPr>
                <a:spLocks noChangeShapeType="1"/>
              </p:cNvSpPr>
              <p:nvPr/>
            </p:nvSpPr>
            <p:spPr bwMode="auto">
              <a:xfrm>
                <a:off x="5958" y="10696"/>
                <a:ext cx="0" cy="627"/>
              </a:xfrm>
              <a:prstGeom prst="line">
                <a:avLst/>
              </a:prstGeom>
              <a:noFill/>
              <a:ln w="9525">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16">
                <a:extLst>
                  <a:ext uri="{FF2B5EF4-FFF2-40B4-BE49-F238E27FC236}">
                    <a16:creationId xmlns:a16="http://schemas.microsoft.com/office/drawing/2014/main" id="{75F0FE5F-B1B2-44CD-B3E4-0B724C8381FA}"/>
                  </a:ext>
                </a:extLst>
              </p:cNvPr>
              <p:cNvSpPr>
                <a:spLocks noChangeShapeType="1"/>
              </p:cNvSpPr>
              <p:nvPr/>
            </p:nvSpPr>
            <p:spPr bwMode="auto">
              <a:xfrm flipH="1">
                <a:off x="6310" y="11015"/>
                <a:ext cx="110" cy="297"/>
              </a:xfrm>
              <a:prstGeom prst="line">
                <a:avLst/>
              </a:prstGeom>
              <a:noFill/>
              <a:ln w="9525" cap="rnd">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17">
                <a:extLst>
                  <a:ext uri="{FF2B5EF4-FFF2-40B4-BE49-F238E27FC236}">
                    <a16:creationId xmlns:a16="http://schemas.microsoft.com/office/drawing/2014/main" id="{645A70AD-0234-40F8-9DD9-E2BECA2AEE9B}"/>
                  </a:ext>
                </a:extLst>
              </p:cNvPr>
              <p:cNvSpPr>
                <a:spLocks noChangeShapeType="1"/>
              </p:cNvSpPr>
              <p:nvPr/>
            </p:nvSpPr>
            <p:spPr bwMode="auto">
              <a:xfrm>
                <a:off x="5375" y="11004"/>
                <a:ext cx="143" cy="319"/>
              </a:xfrm>
              <a:prstGeom prst="line">
                <a:avLst/>
              </a:prstGeom>
              <a:noFill/>
              <a:ln w="9525" cap="rnd">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18">
                <a:extLst>
                  <a:ext uri="{FF2B5EF4-FFF2-40B4-BE49-F238E27FC236}">
                    <a16:creationId xmlns:a16="http://schemas.microsoft.com/office/drawing/2014/main" id="{BA1EA484-9A2C-4ABB-BC0F-B6CC94879EB7}"/>
                  </a:ext>
                </a:extLst>
              </p:cNvPr>
              <p:cNvSpPr>
                <a:spLocks noChangeShapeType="1"/>
              </p:cNvSpPr>
              <p:nvPr/>
            </p:nvSpPr>
            <p:spPr bwMode="auto">
              <a:xfrm>
                <a:off x="5969" y="9420"/>
                <a:ext cx="0" cy="341"/>
              </a:xfrm>
              <a:prstGeom prst="line">
                <a:avLst/>
              </a:prstGeom>
              <a:noFill/>
              <a:ln w="9525" cap="rnd">
                <a:solidFill>
                  <a:srgbClr val="FFFF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4" name="Object 19">
                <a:extLst>
                  <a:ext uri="{FF2B5EF4-FFF2-40B4-BE49-F238E27FC236}">
                    <a16:creationId xmlns:a16="http://schemas.microsoft.com/office/drawing/2014/main" id="{113BBB06-9174-4424-B72D-DF912768283F}"/>
                  </a:ext>
                </a:extLst>
              </p:cNvPr>
              <p:cNvGraphicFramePr>
                <a:graphicFrameLocks noChangeAspect="1"/>
              </p:cNvGraphicFramePr>
              <p:nvPr/>
            </p:nvGraphicFramePr>
            <p:xfrm>
              <a:off x="4473" y="9717"/>
              <a:ext cx="244" cy="334"/>
            </p:xfrm>
            <a:graphic>
              <a:graphicData uri="http://schemas.openxmlformats.org/presentationml/2006/ole">
                <mc:AlternateContent xmlns:mc="http://schemas.openxmlformats.org/markup-compatibility/2006">
                  <mc:Choice xmlns:v="urn:schemas-microsoft-com:vml" Requires="v">
                    <p:oleObj spid="_x0000_s65642" name="公式" r:id="rId4" imgW="152268" imgH="215713" progId="Equation.3">
                      <p:embed/>
                    </p:oleObj>
                  </mc:Choice>
                  <mc:Fallback>
                    <p:oleObj name="公式" r:id="rId4" imgW="152268" imgH="215713" progId="Equation.3">
                      <p:embed/>
                      <p:pic>
                        <p:nvPicPr>
                          <p:cNvPr id="39969" name="Object 19">
                            <a:extLst>
                              <a:ext uri="{FF2B5EF4-FFF2-40B4-BE49-F238E27FC236}">
                                <a16:creationId xmlns:a16="http://schemas.microsoft.com/office/drawing/2014/main" id="{E6766579-8D22-4C8B-BD8D-0BEDD1C6F6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73" y="9717"/>
                            <a:ext cx="24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 name="Object 20">
                <a:extLst>
                  <a:ext uri="{FF2B5EF4-FFF2-40B4-BE49-F238E27FC236}">
                    <a16:creationId xmlns:a16="http://schemas.microsoft.com/office/drawing/2014/main" id="{138704D8-5990-4788-A76D-65AE783491D8}"/>
                  </a:ext>
                </a:extLst>
              </p:cNvPr>
              <p:cNvGraphicFramePr>
                <a:graphicFrameLocks noChangeAspect="1"/>
              </p:cNvGraphicFramePr>
              <p:nvPr/>
            </p:nvGraphicFramePr>
            <p:xfrm>
              <a:off x="6046" y="9123"/>
              <a:ext cx="284" cy="334"/>
            </p:xfrm>
            <a:graphic>
              <a:graphicData uri="http://schemas.openxmlformats.org/presentationml/2006/ole">
                <mc:AlternateContent xmlns:mc="http://schemas.openxmlformats.org/markup-compatibility/2006">
                  <mc:Choice xmlns:v="urn:schemas-microsoft-com:vml" Requires="v">
                    <p:oleObj spid="_x0000_s65643" name="公式" r:id="rId6" imgW="164885" imgH="215619" progId="Equation.3">
                      <p:embed/>
                    </p:oleObj>
                  </mc:Choice>
                  <mc:Fallback>
                    <p:oleObj name="公式" r:id="rId6" imgW="164885" imgH="215619" progId="Equation.3">
                      <p:embed/>
                      <p:pic>
                        <p:nvPicPr>
                          <p:cNvPr id="39970" name="Object 20">
                            <a:extLst>
                              <a:ext uri="{FF2B5EF4-FFF2-40B4-BE49-F238E27FC236}">
                                <a16:creationId xmlns:a16="http://schemas.microsoft.com/office/drawing/2014/main" id="{847508D8-7978-4A95-AFAA-335EE79E22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46" y="9123"/>
                            <a:ext cx="28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21">
                <a:extLst>
                  <a:ext uri="{FF2B5EF4-FFF2-40B4-BE49-F238E27FC236}">
                    <a16:creationId xmlns:a16="http://schemas.microsoft.com/office/drawing/2014/main" id="{A226165B-CD59-4B79-A5D3-0759D8777590}"/>
                  </a:ext>
                </a:extLst>
              </p:cNvPr>
              <p:cNvGraphicFramePr>
                <a:graphicFrameLocks noChangeAspect="1"/>
              </p:cNvGraphicFramePr>
              <p:nvPr/>
            </p:nvGraphicFramePr>
            <p:xfrm>
              <a:off x="6893" y="9673"/>
              <a:ext cx="264" cy="354"/>
            </p:xfrm>
            <a:graphic>
              <a:graphicData uri="http://schemas.openxmlformats.org/presentationml/2006/ole">
                <mc:AlternateContent xmlns:mc="http://schemas.openxmlformats.org/markup-compatibility/2006">
                  <mc:Choice xmlns:v="urn:schemas-microsoft-com:vml" Requires="v">
                    <p:oleObj spid="_x0000_s65644" name="公式" r:id="rId8" imgW="165028" imgH="228501" progId="Equation.3">
                      <p:embed/>
                    </p:oleObj>
                  </mc:Choice>
                  <mc:Fallback>
                    <p:oleObj name="公式" r:id="rId8" imgW="165028" imgH="228501" progId="Equation.3">
                      <p:embed/>
                      <p:pic>
                        <p:nvPicPr>
                          <p:cNvPr id="39971" name="Object 21">
                            <a:extLst>
                              <a:ext uri="{FF2B5EF4-FFF2-40B4-BE49-F238E27FC236}">
                                <a16:creationId xmlns:a16="http://schemas.microsoft.com/office/drawing/2014/main" id="{637524F7-8F1B-48B7-902E-EA6622717CC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93" y="9673"/>
                            <a:ext cx="264"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 name="Object 22">
                <a:extLst>
                  <a:ext uri="{FF2B5EF4-FFF2-40B4-BE49-F238E27FC236}">
                    <a16:creationId xmlns:a16="http://schemas.microsoft.com/office/drawing/2014/main" id="{A3950ECD-7CC7-45A6-A6D5-B3B10C06FFA6}"/>
                  </a:ext>
                </a:extLst>
              </p:cNvPr>
              <p:cNvGraphicFramePr>
                <a:graphicFrameLocks noChangeAspect="1"/>
              </p:cNvGraphicFramePr>
              <p:nvPr/>
            </p:nvGraphicFramePr>
            <p:xfrm>
              <a:off x="7157" y="9068"/>
              <a:ext cx="244" cy="354"/>
            </p:xfrm>
            <a:graphic>
              <a:graphicData uri="http://schemas.openxmlformats.org/presentationml/2006/ole">
                <mc:AlternateContent xmlns:mc="http://schemas.openxmlformats.org/markup-compatibility/2006">
                  <mc:Choice xmlns:v="urn:schemas-microsoft-com:vml" Requires="v">
                    <p:oleObj spid="_x0000_s65645" name="公式" r:id="rId10" imgW="152334" imgH="228501" progId="Equation.3">
                      <p:embed/>
                    </p:oleObj>
                  </mc:Choice>
                  <mc:Fallback>
                    <p:oleObj name="公式" r:id="rId10" imgW="152334" imgH="228501" progId="Equation.3">
                      <p:embed/>
                      <p:pic>
                        <p:nvPicPr>
                          <p:cNvPr id="39972" name="Object 22">
                            <a:extLst>
                              <a:ext uri="{FF2B5EF4-FFF2-40B4-BE49-F238E27FC236}">
                                <a16:creationId xmlns:a16="http://schemas.microsoft.com/office/drawing/2014/main" id="{5DDCB87E-2A46-49B1-A7F8-6031B8DCAFE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57" y="9068"/>
                            <a:ext cx="244"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23">
                <a:extLst>
                  <a:ext uri="{FF2B5EF4-FFF2-40B4-BE49-F238E27FC236}">
                    <a16:creationId xmlns:a16="http://schemas.microsoft.com/office/drawing/2014/main" id="{B498AD95-5F73-4710-80CF-63DFD855D60F}"/>
                  </a:ext>
                </a:extLst>
              </p:cNvPr>
              <p:cNvGraphicFramePr>
                <a:graphicFrameLocks noChangeAspect="1"/>
              </p:cNvGraphicFramePr>
              <p:nvPr/>
            </p:nvGraphicFramePr>
            <p:xfrm>
              <a:off x="6035" y="8760"/>
              <a:ext cx="244" cy="334"/>
            </p:xfrm>
            <a:graphic>
              <a:graphicData uri="http://schemas.openxmlformats.org/presentationml/2006/ole">
                <mc:AlternateContent xmlns:mc="http://schemas.openxmlformats.org/markup-compatibility/2006">
                  <mc:Choice xmlns:v="urn:schemas-microsoft-com:vml" Requires="v">
                    <p:oleObj spid="_x0000_s65646" name="公式" r:id="rId12" imgW="152268" imgH="215713" progId="Equation.3">
                      <p:embed/>
                    </p:oleObj>
                  </mc:Choice>
                  <mc:Fallback>
                    <p:oleObj name="公式" r:id="rId12" imgW="152268" imgH="215713" progId="Equation.3">
                      <p:embed/>
                      <p:pic>
                        <p:nvPicPr>
                          <p:cNvPr id="39973" name="Object 23">
                            <a:extLst>
                              <a:ext uri="{FF2B5EF4-FFF2-40B4-BE49-F238E27FC236}">
                                <a16:creationId xmlns:a16="http://schemas.microsoft.com/office/drawing/2014/main" id="{5383F5C8-0F58-4F9E-98A8-D4E24D5A829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35" y="8760"/>
                            <a:ext cx="24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24">
                <a:extLst>
                  <a:ext uri="{FF2B5EF4-FFF2-40B4-BE49-F238E27FC236}">
                    <a16:creationId xmlns:a16="http://schemas.microsoft.com/office/drawing/2014/main" id="{41A5A8C4-1EA4-4EE8-A486-93AE3D3C3F88}"/>
                  </a:ext>
                </a:extLst>
              </p:cNvPr>
              <p:cNvGraphicFramePr>
                <a:graphicFrameLocks noChangeAspect="1"/>
              </p:cNvGraphicFramePr>
              <p:nvPr/>
            </p:nvGraphicFramePr>
            <p:xfrm>
              <a:off x="4253" y="9057"/>
              <a:ext cx="224" cy="334"/>
            </p:xfrm>
            <a:graphic>
              <a:graphicData uri="http://schemas.openxmlformats.org/presentationml/2006/ole">
                <mc:AlternateContent xmlns:mc="http://schemas.openxmlformats.org/markup-compatibility/2006">
                  <mc:Choice xmlns:v="urn:schemas-microsoft-com:vml" Requires="v">
                    <p:oleObj spid="_x0000_s65647" name="公式" r:id="rId14" imgW="139579" imgH="215713" progId="Equation.3">
                      <p:embed/>
                    </p:oleObj>
                  </mc:Choice>
                  <mc:Fallback>
                    <p:oleObj name="公式" r:id="rId14" imgW="139579" imgH="215713" progId="Equation.3">
                      <p:embed/>
                      <p:pic>
                        <p:nvPicPr>
                          <p:cNvPr id="39974" name="Object 24">
                            <a:extLst>
                              <a:ext uri="{FF2B5EF4-FFF2-40B4-BE49-F238E27FC236}">
                                <a16:creationId xmlns:a16="http://schemas.microsoft.com/office/drawing/2014/main" id="{06F1999F-A2AB-4F44-9DFC-3F1277B4C17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53" y="9057"/>
                            <a:ext cx="22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25">
                <a:extLst>
                  <a:ext uri="{FF2B5EF4-FFF2-40B4-BE49-F238E27FC236}">
                    <a16:creationId xmlns:a16="http://schemas.microsoft.com/office/drawing/2014/main" id="{B1947A0C-6B7B-4532-AC3E-CF15FDE224B1}"/>
                  </a:ext>
                </a:extLst>
              </p:cNvPr>
              <p:cNvGraphicFramePr>
                <a:graphicFrameLocks noChangeAspect="1"/>
              </p:cNvGraphicFramePr>
              <p:nvPr/>
            </p:nvGraphicFramePr>
            <p:xfrm>
              <a:off x="6464" y="9299"/>
              <a:ext cx="203" cy="216"/>
            </p:xfrm>
            <a:graphic>
              <a:graphicData uri="http://schemas.openxmlformats.org/presentationml/2006/ole">
                <mc:AlternateContent xmlns:mc="http://schemas.openxmlformats.org/markup-compatibility/2006">
                  <mc:Choice xmlns:v="urn:schemas-microsoft-com:vml" Requires="v">
                    <p:oleObj spid="_x0000_s65648" name="公式" r:id="rId16" imgW="126835" imgH="139518" progId="Equation.3">
                      <p:embed/>
                    </p:oleObj>
                  </mc:Choice>
                  <mc:Fallback>
                    <p:oleObj name="公式" r:id="rId16" imgW="126835" imgH="139518" progId="Equation.3">
                      <p:embed/>
                      <p:pic>
                        <p:nvPicPr>
                          <p:cNvPr id="39975" name="Object 25">
                            <a:extLst>
                              <a:ext uri="{FF2B5EF4-FFF2-40B4-BE49-F238E27FC236}">
                                <a16:creationId xmlns:a16="http://schemas.microsoft.com/office/drawing/2014/main" id="{DCD5C3A4-F371-4B73-8FED-9643DD12F1F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64" y="9299"/>
                            <a:ext cx="20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Object 26">
                <a:extLst>
                  <a:ext uri="{FF2B5EF4-FFF2-40B4-BE49-F238E27FC236}">
                    <a16:creationId xmlns:a16="http://schemas.microsoft.com/office/drawing/2014/main" id="{CCDF8FC3-2263-4DD1-83F1-ECD0CAB24146}"/>
                  </a:ext>
                </a:extLst>
              </p:cNvPr>
              <p:cNvGraphicFramePr>
                <a:graphicFrameLocks noChangeAspect="1"/>
              </p:cNvGraphicFramePr>
              <p:nvPr/>
            </p:nvGraphicFramePr>
            <p:xfrm>
              <a:off x="5485" y="9783"/>
              <a:ext cx="203" cy="274"/>
            </p:xfrm>
            <a:graphic>
              <a:graphicData uri="http://schemas.openxmlformats.org/presentationml/2006/ole">
                <mc:AlternateContent xmlns:mc="http://schemas.openxmlformats.org/markup-compatibility/2006">
                  <mc:Choice xmlns:v="urn:schemas-microsoft-com:vml" Requires="v">
                    <p:oleObj spid="_x0000_s65649" name="公式" r:id="rId18" imgW="126725" imgH="177415" progId="Equation.3">
                      <p:embed/>
                    </p:oleObj>
                  </mc:Choice>
                  <mc:Fallback>
                    <p:oleObj name="公式" r:id="rId18" imgW="126725" imgH="177415" progId="Equation.3">
                      <p:embed/>
                      <p:pic>
                        <p:nvPicPr>
                          <p:cNvPr id="39976" name="Object 26">
                            <a:extLst>
                              <a:ext uri="{FF2B5EF4-FFF2-40B4-BE49-F238E27FC236}">
                                <a16:creationId xmlns:a16="http://schemas.microsoft.com/office/drawing/2014/main" id="{025CB316-0377-489D-AB2B-0071F788A85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485" y="9783"/>
                            <a:ext cx="20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Object 27">
                <a:extLst>
                  <a:ext uri="{FF2B5EF4-FFF2-40B4-BE49-F238E27FC236}">
                    <a16:creationId xmlns:a16="http://schemas.microsoft.com/office/drawing/2014/main" id="{3C339ADE-8A55-4258-86C3-BED4BC7BD38C}"/>
                  </a:ext>
                </a:extLst>
              </p:cNvPr>
              <p:cNvGraphicFramePr>
                <a:graphicFrameLocks noChangeAspect="1"/>
              </p:cNvGraphicFramePr>
              <p:nvPr/>
            </p:nvGraphicFramePr>
            <p:xfrm>
              <a:off x="5210" y="9332"/>
              <a:ext cx="183" cy="216"/>
            </p:xfrm>
            <a:graphic>
              <a:graphicData uri="http://schemas.openxmlformats.org/presentationml/2006/ole">
                <mc:AlternateContent xmlns:mc="http://schemas.openxmlformats.org/markup-compatibility/2006">
                  <mc:Choice xmlns:v="urn:schemas-microsoft-com:vml" Requires="v">
                    <p:oleObj spid="_x0000_s65650" name="公式" r:id="rId20" imgW="114201" imgH="139579" progId="Equation.3">
                      <p:embed/>
                    </p:oleObj>
                  </mc:Choice>
                  <mc:Fallback>
                    <p:oleObj name="公式" r:id="rId20" imgW="114201" imgH="139579" progId="Equation.3">
                      <p:embed/>
                      <p:pic>
                        <p:nvPicPr>
                          <p:cNvPr id="39977" name="Object 27">
                            <a:extLst>
                              <a:ext uri="{FF2B5EF4-FFF2-40B4-BE49-F238E27FC236}">
                                <a16:creationId xmlns:a16="http://schemas.microsoft.com/office/drawing/2014/main" id="{90EC325C-2AD0-4D2A-ACDC-758AAAE9537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10" y="9332"/>
                            <a:ext cx="183"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 name="Object 28">
                <a:extLst>
                  <a:ext uri="{FF2B5EF4-FFF2-40B4-BE49-F238E27FC236}">
                    <a16:creationId xmlns:a16="http://schemas.microsoft.com/office/drawing/2014/main" id="{4C40B8C7-7109-4AA5-A108-67D59825AB43}"/>
                  </a:ext>
                </a:extLst>
              </p:cNvPr>
              <p:cNvGraphicFramePr>
                <a:graphicFrameLocks noChangeAspect="1"/>
              </p:cNvGraphicFramePr>
              <p:nvPr/>
            </p:nvGraphicFramePr>
            <p:xfrm>
              <a:off x="6464" y="10729"/>
              <a:ext cx="386" cy="354"/>
            </p:xfrm>
            <a:graphic>
              <a:graphicData uri="http://schemas.openxmlformats.org/presentationml/2006/ole">
                <mc:AlternateContent xmlns:mc="http://schemas.openxmlformats.org/markup-compatibility/2006">
                  <mc:Choice xmlns:v="urn:schemas-microsoft-com:vml" Requires="v">
                    <p:oleObj spid="_x0000_s65651" name="公式" r:id="rId22" imgW="241300" imgH="228600" progId="Equation.3">
                      <p:embed/>
                    </p:oleObj>
                  </mc:Choice>
                  <mc:Fallback>
                    <p:oleObj name="公式" r:id="rId22" imgW="241300" imgH="228600" progId="Equation.3">
                      <p:embed/>
                      <p:pic>
                        <p:nvPicPr>
                          <p:cNvPr id="39978" name="Object 28">
                            <a:extLst>
                              <a:ext uri="{FF2B5EF4-FFF2-40B4-BE49-F238E27FC236}">
                                <a16:creationId xmlns:a16="http://schemas.microsoft.com/office/drawing/2014/main" id="{CBD9C820-6C83-47B4-9609-8B77BFCA5F47}"/>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464" y="10729"/>
                            <a:ext cx="386"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 name="Object 29">
                <a:extLst>
                  <a:ext uri="{FF2B5EF4-FFF2-40B4-BE49-F238E27FC236}">
                    <a16:creationId xmlns:a16="http://schemas.microsoft.com/office/drawing/2014/main" id="{ABB7B7CF-AE17-4BAB-8940-5E25822BFA47}"/>
                  </a:ext>
                </a:extLst>
              </p:cNvPr>
              <p:cNvGraphicFramePr>
                <a:graphicFrameLocks noChangeAspect="1"/>
              </p:cNvGraphicFramePr>
              <p:nvPr/>
            </p:nvGraphicFramePr>
            <p:xfrm>
              <a:off x="5991" y="10454"/>
              <a:ext cx="406" cy="354"/>
            </p:xfrm>
            <a:graphic>
              <a:graphicData uri="http://schemas.openxmlformats.org/presentationml/2006/ole">
                <mc:AlternateContent xmlns:mc="http://schemas.openxmlformats.org/markup-compatibility/2006">
                  <mc:Choice xmlns:v="urn:schemas-microsoft-com:vml" Requires="v">
                    <p:oleObj spid="_x0000_s65652" name="公式" r:id="rId24" imgW="253890" imgH="228501" progId="Equation.3">
                      <p:embed/>
                    </p:oleObj>
                  </mc:Choice>
                  <mc:Fallback>
                    <p:oleObj name="公式" r:id="rId24" imgW="253890" imgH="228501" progId="Equation.3">
                      <p:embed/>
                      <p:pic>
                        <p:nvPicPr>
                          <p:cNvPr id="39979" name="Object 29">
                            <a:extLst>
                              <a:ext uri="{FF2B5EF4-FFF2-40B4-BE49-F238E27FC236}">
                                <a16:creationId xmlns:a16="http://schemas.microsoft.com/office/drawing/2014/main" id="{532FD1B7-0BDA-4BAD-B57F-2B3024CEE0B6}"/>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991" y="10454"/>
                            <a:ext cx="406"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 name="Object 30">
                <a:extLst>
                  <a:ext uri="{FF2B5EF4-FFF2-40B4-BE49-F238E27FC236}">
                    <a16:creationId xmlns:a16="http://schemas.microsoft.com/office/drawing/2014/main" id="{F6DD0820-7168-4D5E-A1C7-33C9DFDDDDD2}"/>
                  </a:ext>
                </a:extLst>
              </p:cNvPr>
              <p:cNvGraphicFramePr>
                <a:graphicFrameLocks noChangeAspect="1"/>
              </p:cNvGraphicFramePr>
              <p:nvPr/>
            </p:nvGraphicFramePr>
            <p:xfrm>
              <a:off x="4968" y="10872"/>
              <a:ext cx="366" cy="354"/>
            </p:xfrm>
            <a:graphic>
              <a:graphicData uri="http://schemas.openxmlformats.org/presentationml/2006/ole">
                <mc:AlternateContent xmlns:mc="http://schemas.openxmlformats.org/markup-compatibility/2006">
                  <mc:Choice xmlns:v="urn:schemas-microsoft-com:vml" Requires="v">
                    <p:oleObj spid="_x0000_s65653" name="公式" r:id="rId26" imgW="228600" imgH="228600" progId="Equation.3">
                      <p:embed/>
                    </p:oleObj>
                  </mc:Choice>
                  <mc:Fallback>
                    <p:oleObj name="公式" r:id="rId26" imgW="228600" imgH="228600" progId="Equation.3">
                      <p:embed/>
                      <p:pic>
                        <p:nvPicPr>
                          <p:cNvPr id="39980" name="Object 30">
                            <a:extLst>
                              <a:ext uri="{FF2B5EF4-FFF2-40B4-BE49-F238E27FC236}">
                                <a16:creationId xmlns:a16="http://schemas.microsoft.com/office/drawing/2014/main" id="{4B71DC5C-3226-4C20-BF7A-4136AEDE82A3}"/>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968" y="10872"/>
                            <a:ext cx="366"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 name="Object 31">
                <a:extLst>
                  <a:ext uri="{FF2B5EF4-FFF2-40B4-BE49-F238E27FC236}">
                    <a16:creationId xmlns:a16="http://schemas.microsoft.com/office/drawing/2014/main" id="{D8A831DD-37C2-4CBF-A718-40E64DE55DE7}"/>
                  </a:ext>
                </a:extLst>
              </p:cNvPr>
              <p:cNvGraphicFramePr>
                <a:graphicFrameLocks noChangeAspect="1"/>
              </p:cNvGraphicFramePr>
              <p:nvPr/>
            </p:nvGraphicFramePr>
            <p:xfrm>
              <a:off x="5771" y="12346"/>
              <a:ext cx="244" cy="274"/>
            </p:xfrm>
            <a:graphic>
              <a:graphicData uri="http://schemas.openxmlformats.org/presentationml/2006/ole">
                <mc:AlternateContent xmlns:mc="http://schemas.openxmlformats.org/markup-compatibility/2006">
                  <mc:Choice xmlns:v="urn:schemas-microsoft-com:vml" Requires="v">
                    <p:oleObj spid="_x0000_s65654" name="公式" r:id="rId28" imgW="152202" imgH="177569" progId="Equation.3">
                      <p:embed/>
                    </p:oleObj>
                  </mc:Choice>
                  <mc:Fallback>
                    <p:oleObj name="公式" r:id="rId28" imgW="152202" imgH="177569" progId="Equation.3">
                      <p:embed/>
                      <p:pic>
                        <p:nvPicPr>
                          <p:cNvPr id="39981" name="Object 31">
                            <a:extLst>
                              <a:ext uri="{FF2B5EF4-FFF2-40B4-BE49-F238E27FC236}">
                                <a16:creationId xmlns:a16="http://schemas.microsoft.com/office/drawing/2014/main" id="{FBFCEF32-5719-4E7B-8CF1-24821FE09C95}"/>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771" y="12346"/>
                            <a:ext cx="24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Freeform 32">
                <a:extLst>
                  <a:ext uri="{FF2B5EF4-FFF2-40B4-BE49-F238E27FC236}">
                    <a16:creationId xmlns:a16="http://schemas.microsoft.com/office/drawing/2014/main" id="{2FC9DDB3-94B7-47CB-8D8F-3DDF99C3644C}"/>
                  </a:ext>
                </a:extLst>
              </p:cNvPr>
              <p:cNvSpPr>
                <a:spLocks/>
              </p:cNvSpPr>
              <p:nvPr/>
            </p:nvSpPr>
            <p:spPr bwMode="auto">
              <a:xfrm>
                <a:off x="5958" y="11543"/>
                <a:ext cx="242" cy="66"/>
              </a:xfrm>
              <a:custGeom>
                <a:avLst/>
                <a:gdLst>
                  <a:gd name="T0" fmla="*/ 0 w 242"/>
                  <a:gd name="T1" fmla="*/ 66 h 66"/>
                  <a:gd name="T2" fmla="*/ 132 w 242"/>
                  <a:gd name="T3" fmla="*/ 0 h 66"/>
                  <a:gd name="T4" fmla="*/ 242 w 242"/>
                  <a:gd name="T5" fmla="*/ 66 h 66"/>
                  <a:gd name="T6" fmla="*/ 0 60000 65536"/>
                  <a:gd name="T7" fmla="*/ 0 60000 65536"/>
                  <a:gd name="T8" fmla="*/ 0 60000 65536"/>
                  <a:gd name="T9" fmla="*/ 0 w 242"/>
                  <a:gd name="T10" fmla="*/ 0 h 66"/>
                  <a:gd name="T11" fmla="*/ 242 w 242"/>
                  <a:gd name="T12" fmla="*/ 66 h 66"/>
                </a:gdLst>
                <a:ahLst/>
                <a:cxnLst>
                  <a:cxn ang="T6">
                    <a:pos x="T0" y="T1"/>
                  </a:cxn>
                  <a:cxn ang="T7">
                    <a:pos x="T2" y="T3"/>
                  </a:cxn>
                  <a:cxn ang="T8">
                    <a:pos x="T4" y="T5"/>
                  </a:cxn>
                </a:cxnLst>
                <a:rect l="T9" t="T10" r="T11" b="T12"/>
                <a:pathLst>
                  <a:path w="242" h="66">
                    <a:moveTo>
                      <a:pt x="0" y="66"/>
                    </a:moveTo>
                    <a:cubicBezTo>
                      <a:pt x="46" y="33"/>
                      <a:pt x="92" y="0"/>
                      <a:pt x="132" y="0"/>
                    </a:cubicBezTo>
                    <a:cubicBezTo>
                      <a:pt x="172" y="0"/>
                      <a:pt x="224" y="55"/>
                      <a:pt x="242" y="66"/>
                    </a:cubicBezTo>
                  </a:path>
                </a:pathLst>
              </a:custGeom>
              <a:noFill/>
              <a:ln w="9525">
                <a:solidFill>
                  <a:srgbClr val="000000"/>
                </a:solidFill>
                <a:round/>
                <a:headEnd/>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Freeform 33">
                <a:extLst>
                  <a:ext uri="{FF2B5EF4-FFF2-40B4-BE49-F238E27FC236}">
                    <a16:creationId xmlns:a16="http://schemas.microsoft.com/office/drawing/2014/main" id="{8BCFCDF0-4C44-4DD9-8BAC-98070F9B7DCB}"/>
                  </a:ext>
                </a:extLst>
              </p:cNvPr>
              <p:cNvSpPr>
                <a:spLocks/>
              </p:cNvSpPr>
              <p:nvPr/>
            </p:nvSpPr>
            <p:spPr bwMode="auto">
              <a:xfrm>
                <a:off x="5672" y="11554"/>
                <a:ext cx="286" cy="66"/>
              </a:xfrm>
              <a:custGeom>
                <a:avLst/>
                <a:gdLst>
                  <a:gd name="T0" fmla="*/ 0 w 242"/>
                  <a:gd name="T1" fmla="*/ 66 h 66"/>
                  <a:gd name="T2" fmla="*/ 423 w 242"/>
                  <a:gd name="T3" fmla="*/ 0 h 66"/>
                  <a:gd name="T4" fmla="*/ 779 w 242"/>
                  <a:gd name="T5" fmla="*/ 66 h 66"/>
                  <a:gd name="T6" fmla="*/ 0 60000 65536"/>
                  <a:gd name="T7" fmla="*/ 0 60000 65536"/>
                  <a:gd name="T8" fmla="*/ 0 60000 65536"/>
                  <a:gd name="T9" fmla="*/ 0 w 242"/>
                  <a:gd name="T10" fmla="*/ 0 h 66"/>
                  <a:gd name="T11" fmla="*/ 242 w 242"/>
                  <a:gd name="T12" fmla="*/ 66 h 66"/>
                </a:gdLst>
                <a:ahLst/>
                <a:cxnLst>
                  <a:cxn ang="T6">
                    <a:pos x="T0" y="T1"/>
                  </a:cxn>
                  <a:cxn ang="T7">
                    <a:pos x="T2" y="T3"/>
                  </a:cxn>
                  <a:cxn ang="T8">
                    <a:pos x="T4" y="T5"/>
                  </a:cxn>
                </a:cxnLst>
                <a:rect l="T9" t="T10" r="T11" b="T12"/>
                <a:pathLst>
                  <a:path w="242" h="66">
                    <a:moveTo>
                      <a:pt x="0" y="66"/>
                    </a:moveTo>
                    <a:cubicBezTo>
                      <a:pt x="46" y="33"/>
                      <a:pt x="92" y="0"/>
                      <a:pt x="132" y="0"/>
                    </a:cubicBezTo>
                    <a:cubicBezTo>
                      <a:pt x="172" y="0"/>
                      <a:pt x="224" y="55"/>
                      <a:pt x="242" y="66"/>
                    </a:cubicBezTo>
                  </a:path>
                </a:pathLst>
              </a:custGeom>
              <a:noFill/>
              <a:ln w="9525">
                <a:solidFill>
                  <a:srgbClr val="000000"/>
                </a:solidFill>
                <a:round/>
                <a:headEnd/>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42" name="Object 34">
                <a:extLst>
                  <a:ext uri="{FF2B5EF4-FFF2-40B4-BE49-F238E27FC236}">
                    <a16:creationId xmlns:a16="http://schemas.microsoft.com/office/drawing/2014/main" id="{C9581A40-3ED4-4857-BBD6-669487F2EC1D}"/>
                  </a:ext>
                </a:extLst>
              </p:cNvPr>
              <p:cNvGraphicFramePr>
                <a:graphicFrameLocks noChangeAspect="1"/>
              </p:cNvGraphicFramePr>
              <p:nvPr/>
            </p:nvGraphicFramePr>
            <p:xfrm>
              <a:off x="6002" y="11356"/>
              <a:ext cx="244" cy="216"/>
            </p:xfrm>
            <a:graphic>
              <a:graphicData uri="http://schemas.openxmlformats.org/presentationml/2006/ole">
                <mc:AlternateContent xmlns:mc="http://schemas.openxmlformats.org/markup-compatibility/2006">
                  <mc:Choice xmlns:v="urn:schemas-microsoft-com:vml" Requires="v">
                    <p:oleObj spid="_x0000_s65655" name="公式" r:id="rId30" imgW="152334" imgH="139639" progId="Equation.3">
                      <p:embed/>
                    </p:oleObj>
                  </mc:Choice>
                  <mc:Fallback>
                    <p:oleObj name="公式" r:id="rId30" imgW="152334" imgH="139639" progId="Equation.3">
                      <p:embed/>
                      <p:pic>
                        <p:nvPicPr>
                          <p:cNvPr id="39984" name="Object 34">
                            <a:extLst>
                              <a:ext uri="{FF2B5EF4-FFF2-40B4-BE49-F238E27FC236}">
                                <a16:creationId xmlns:a16="http://schemas.microsoft.com/office/drawing/2014/main" id="{6A5A849E-5800-415F-8BA8-A018C35C324E}"/>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002" y="11356"/>
                            <a:ext cx="244"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 name="Object 35">
                <a:extLst>
                  <a:ext uri="{FF2B5EF4-FFF2-40B4-BE49-F238E27FC236}">
                    <a16:creationId xmlns:a16="http://schemas.microsoft.com/office/drawing/2014/main" id="{AAC1ABC9-FFBF-4AB4-B487-CD6AE869F7A6}"/>
                  </a:ext>
                </a:extLst>
              </p:cNvPr>
              <p:cNvGraphicFramePr>
                <a:graphicFrameLocks noChangeAspect="1"/>
              </p:cNvGraphicFramePr>
              <p:nvPr/>
            </p:nvGraphicFramePr>
            <p:xfrm>
              <a:off x="5650" y="11345"/>
              <a:ext cx="203" cy="255"/>
            </p:xfrm>
            <a:graphic>
              <a:graphicData uri="http://schemas.openxmlformats.org/presentationml/2006/ole">
                <mc:AlternateContent xmlns:mc="http://schemas.openxmlformats.org/markup-compatibility/2006">
                  <mc:Choice xmlns:v="urn:schemas-microsoft-com:vml" Requires="v">
                    <p:oleObj spid="_x0000_s65656" name="公式" r:id="rId32" imgW="126780" imgH="164814" progId="Equation.3">
                      <p:embed/>
                    </p:oleObj>
                  </mc:Choice>
                  <mc:Fallback>
                    <p:oleObj name="公式" r:id="rId32" imgW="126780" imgH="164814" progId="Equation.3">
                      <p:embed/>
                      <p:pic>
                        <p:nvPicPr>
                          <p:cNvPr id="39985" name="Object 35">
                            <a:extLst>
                              <a:ext uri="{FF2B5EF4-FFF2-40B4-BE49-F238E27FC236}">
                                <a16:creationId xmlns:a16="http://schemas.microsoft.com/office/drawing/2014/main" id="{76459CE3-75C8-4DC4-B25D-F9254AA0614B}"/>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650" y="11345"/>
                            <a:ext cx="203"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 name="Object 36">
                <a:extLst>
                  <a:ext uri="{FF2B5EF4-FFF2-40B4-BE49-F238E27FC236}">
                    <a16:creationId xmlns:a16="http://schemas.microsoft.com/office/drawing/2014/main" id="{9E467DA1-C25D-4E81-B03F-242C9C30F3F0}"/>
                  </a:ext>
                </a:extLst>
              </p:cNvPr>
              <p:cNvGraphicFramePr>
                <a:graphicFrameLocks noChangeAspect="1"/>
              </p:cNvGraphicFramePr>
              <p:nvPr/>
            </p:nvGraphicFramePr>
            <p:xfrm>
              <a:off x="6343" y="11774"/>
              <a:ext cx="244" cy="314"/>
            </p:xfrm>
            <a:graphic>
              <a:graphicData uri="http://schemas.openxmlformats.org/presentationml/2006/ole">
                <mc:AlternateContent xmlns:mc="http://schemas.openxmlformats.org/markup-compatibility/2006">
                  <mc:Choice xmlns:v="urn:schemas-microsoft-com:vml" Requires="v">
                    <p:oleObj spid="_x0000_s65657" name="公式" r:id="rId34" imgW="152268" imgH="203024" progId="Equation.3">
                      <p:embed/>
                    </p:oleObj>
                  </mc:Choice>
                  <mc:Fallback>
                    <p:oleObj name="公式" r:id="rId34" imgW="152268" imgH="203024" progId="Equation.3">
                      <p:embed/>
                      <p:pic>
                        <p:nvPicPr>
                          <p:cNvPr id="39986" name="Object 36">
                            <a:extLst>
                              <a:ext uri="{FF2B5EF4-FFF2-40B4-BE49-F238E27FC236}">
                                <a16:creationId xmlns:a16="http://schemas.microsoft.com/office/drawing/2014/main" id="{9B1B7C68-06A9-4704-835E-42D38DB3DD7F}"/>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6343" y="11774"/>
                            <a:ext cx="244"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 name="Freeform 37">
                <a:extLst>
                  <a:ext uri="{FF2B5EF4-FFF2-40B4-BE49-F238E27FC236}">
                    <a16:creationId xmlns:a16="http://schemas.microsoft.com/office/drawing/2014/main" id="{61407590-97F0-4726-88C4-A56EDF820596}"/>
                  </a:ext>
                </a:extLst>
              </p:cNvPr>
              <p:cNvSpPr>
                <a:spLocks/>
              </p:cNvSpPr>
              <p:nvPr/>
            </p:nvSpPr>
            <p:spPr bwMode="auto">
              <a:xfrm>
                <a:off x="5749" y="11745"/>
                <a:ext cx="396" cy="117"/>
              </a:xfrm>
              <a:custGeom>
                <a:avLst/>
                <a:gdLst>
                  <a:gd name="T0" fmla="*/ 0 w 396"/>
                  <a:gd name="T1" fmla="*/ 117 h 117"/>
                  <a:gd name="T2" fmla="*/ 198 w 396"/>
                  <a:gd name="T3" fmla="*/ 7 h 117"/>
                  <a:gd name="T4" fmla="*/ 396 w 396"/>
                  <a:gd name="T5" fmla="*/ 73 h 117"/>
                  <a:gd name="T6" fmla="*/ 0 60000 65536"/>
                  <a:gd name="T7" fmla="*/ 0 60000 65536"/>
                  <a:gd name="T8" fmla="*/ 0 60000 65536"/>
                  <a:gd name="T9" fmla="*/ 0 w 396"/>
                  <a:gd name="T10" fmla="*/ 0 h 117"/>
                  <a:gd name="T11" fmla="*/ 396 w 396"/>
                  <a:gd name="T12" fmla="*/ 117 h 117"/>
                </a:gdLst>
                <a:ahLst/>
                <a:cxnLst>
                  <a:cxn ang="T6">
                    <a:pos x="T0" y="T1"/>
                  </a:cxn>
                  <a:cxn ang="T7">
                    <a:pos x="T2" y="T3"/>
                  </a:cxn>
                  <a:cxn ang="T8">
                    <a:pos x="T4" y="T5"/>
                  </a:cxn>
                </a:cxnLst>
                <a:rect l="T9" t="T10" r="T11" b="T12"/>
                <a:pathLst>
                  <a:path w="396" h="117">
                    <a:moveTo>
                      <a:pt x="0" y="117"/>
                    </a:moveTo>
                    <a:cubicBezTo>
                      <a:pt x="66" y="65"/>
                      <a:pt x="132" y="14"/>
                      <a:pt x="198" y="7"/>
                    </a:cubicBezTo>
                    <a:cubicBezTo>
                      <a:pt x="264" y="0"/>
                      <a:pt x="363" y="62"/>
                      <a:pt x="396" y="73"/>
                    </a:cubicBezTo>
                  </a:path>
                </a:pathLst>
              </a:custGeom>
              <a:noFill/>
              <a:ln w="9525">
                <a:solidFill>
                  <a:srgbClr val="000000"/>
                </a:solidFill>
                <a:round/>
                <a:headEnd/>
                <a:tailEnd type="triangl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6" name="Line 38">
                <a:extLst>
                  <a:ext uri="{FF2B5EF4-FFF2-40B4-BE49-F238E27FC236}">
                    <a16:creationId xmlns:a16="http://schemas.microsoft.com/office/drawing/2014/main" id="{4DD5C0F9-A45D-4D1E-A756-8E1314972517}"/>
                  </a:ext>
                </a:extLst>
              </p:cNvPr>
              <p:cNvSpPr>
                <a:spLocks noChangeShapeType="1"/>
              </p:cNvSpPr>
              <p:nvPr/>
            </p:nvSpPr>
            <p:spPr bwMode="auto">
              <a:xfrm>
                <a:off x="6013" y="11829"/>
                <a:ext cx="297" cy="2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39">
                <a:extLst>
                  <a:ext uri="{FF2B5EF4-FFF2-40B4-BE49-F238E27FC236}">
                    <a16:creationId xmlns:a16="http://schemas.microsoft.com/office/drawing/2014/main" id="{0F0946A6-7AC4-4FEA-AA2F-AA9073C04D95}"/>
                  </a:ext>
                </a:extLst>
              </p:cNvPr>
              <p:cNvSpPr>
                <a:spLocks noChangeShapeType="1"/>
              </p:cNvSpPr>
              <p:nvPr/>
            </p:nvSpPr>
            <p:spPr bwMode="auto">
              <a:xfrm>
                <a:off x="6310" y="12082"/>
                <a:ext cx="2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8" name="Object 40">
                <a:extLst>
                  <a:ext uri="{FF2B5EF4-FFF2-40B4-BE49-F238E27FC236}">
                    <a16:creationId xmlns:a16="http://schemas.microsoft.com/office/drawing/2014/main" id="{37B7A709-CDC7-4D35-B192-23D6D199AECD}"/>
                  </a:ext>
                </a:extLst>
              </p:cNvPr>
              <p:cNvGraphicFramePr>
                <a:graphicFrameLocks noChangeAspect="1"/>
              </p:cNvGraphicFramePr>
              <p:nvPr/>
            </p:nvGraphicFramePr>
            <p:xfrm>
              <a:off x="6948" y="10487"/>
              <a:ext cx="264" cy="236"/>
            </p:xfrm>
            <a:graphic>
              <a:graphicData uri="http://schemas.openxmlformats.org/presentationml/2006/ole">
                <mc:AlternateContent xmlns:mc="http://schemas.openxmlformats.org/markup-compatibility/2006">
                  <mc:Choice xmlns:v="urn:schemas-microsoft-com:vml" Requires="v">
                    <p:oleObj spid="_x0000_s65658" name="公式" r:id="rId36" imgW="164957" imgH="152268" progId="Equation.3">
                      <p:embed/>
                    </p:oleObj>
                  </mc:Choice>
                  <mc:Fallback>
                    <p:oleObj name="公式" r:id="rId36" imgW="164957" imgH="152268" progId="Equation.3">
                      <p:embed/>
                      <p:pic>
                        <p:nvPicPr>
                          <p:cNvPr id="39990" name="Object 40">
                            <a:extLst>
                              <a:ext uri="{FF2B5EF4-FFF2-40B4-BE49-F238E27FC236}">
                                <a16:creationId xmlns:a16="http://schemas.microsoft.com/office/drawing/2014/main" id="{A0FA26C9-C45C-4D9E-B0CE-6E5EEDDE35B3}"/>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948" y="10487"/>
                            <a:ext cx="264"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 name="Text Box 41">
              <a:extLst>
                <a:ext uri="{FF2B5EF4-FFF2-40B4-BE49-F238E27FC236}">
                  <a16:creationId xmlns:a16="http://schemas.microsoft.com/office/drawing/2014/main" id="{17E90CF8-79EB-4A75-AE1E-2B2F4A60D3E9}"/>
                </a:ext>
              </a:extLst>
            </p:cNvPr>
            <p:cNvSpPr txBox="1">
              <a:spLocks noChangeArrowheads="1"/>
            </p:cNvSpPr>
            <p:nvPr/>
          </p:nvSpPr>
          <p:spPr bwMode="auto">
            <a:xfrm>
              <a:off x="3582" y="2616"/>
              <a:ext cx="1508"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1800">
                  <a:latin typeface="Times New Roman" panose="02020603050405020304" pitchFamily="18" charset="0"/>
                  <a:ea typeface="黑体" panose="02010609060101010101" pitchFamily="49" charset="-122"/>
                  <a:cs typeface="Times New Roman" panose="02020603050405020304" pitchFamily="18" charset="0"/>
                </a:rPr>
                <a:t>P3P</a:t>
              </a:r>
              <a:r>
                <a:rPr lang="zh-CN" altLang="en-US" sz="1800">
                  <a:latin typeface="Times New Roman" panose="02020603050405020304" pitchFamily="18" charset="0"/>
                  <a:ea typeface="黑体" panose="02010609060101010101" pitchFamily="49" charset="-122"/>
                  <a:cs typeface="Times New Roman" panose="02020603050405020304" pitchFamily="18" charset="0"/>
                </a:rPr>
                <a:t>投影示意图</a:t>
              </a:r>
            </a:p>
          </p:txBody>
        </p:sp>
      </p:grpSp>
      <p:graphicFrame>
        <p:nvGraphicFramePr>
          <p:cNvPr id="49" name="Object 44">
            <a:extLst>
              <a:ext uri="{FF2B5EF4-FFF2-40B4-BE49-F238E27FC236}">
                <a16:creationId xmlns:a16="http://schemas.microsoft.com/office/drawing/2014/main" id="{68777526-6F9D-4200-81FB-915BC87CC6C9}"/>
              </a:ext>
            </a:extLst>
          </p:cNvPr>
          <p:cNvGraphicFramePr>
            <a:graphicFrameLocks noChangeAspect="1"/>
          </p:cNvGraphicFramePr>
          <p:nvPr/>
        </p:nvGraphicFramePr>
        <p:xfrm>
          <a:off x="647700" y="2355850"/>
          <a:ext cx="2230438" cy="1052513"/>
        </p:xfrm>
        <a:graphic>
          <a:graphicData uri="http://schemas.openxmlformats.org/presentationml/2006/ole">
            <mc:AlternateContent xmlns:mc="http://schemas.openxmlformats.org/markup-compatibility/2006">
              <mc:Choice xmlns:v="urn:schemas-microsoft-com:vml" Requires="v">
                <p:oleObj spid="_x0000_s65659" name="公式" r:id="rId38" imgW="1511300" imgH="711200" progId="Equation.3">
                  <p:embed/>
                </p:oleObj>
              </mc:Choice>
              <mc:Fallback>
                <p:oleObj name="公式" r:id="rId38" imgW="1511300" imgH="711200" progId="Equation.3">
                  <p:embed/>
                  <p:pic>
                    <p:nvPicPr>
                      <p:cNvPr id="39945" name="Object 44">
                        <a:extLst>
                          <a:ext uri="{FF2B5EF4-FFF2-40B4-BE49-F238E27FC236}">
                            <a16:creationId xmlns:a16="http://schemas.microsoft.com/office/drawing/2014/main" id="{BBB97B2C-2023-4397-B2CE-B20DDA17B2C6}"/>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47700" y="2355850"/>
                        <a:ext cx="2230438" cy="105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 name="Object 46">
            <a:extLst>
              <a:ext uri="{FF2B5EF4-FFF2-40B4-BE49-F238E27FC236}">
                <a16:creationId xmlns:a16="http://schemas.microsoft.com/office/drawing/2014/main" id="{A7EED82D-F857-4DE6-913C-D0758D431E4C}"/>
              </a:ext>
            </a:extLst>
          </p:cNvPr>
          <p:cNvGraphicFramePr>
            <a:graphicFrameLocks noChangeAspect="1"/>
          </p:cNvGraphicFramePr>
          <p:nvPr/>
        </p:nvGraphicFramePr>
        <p:xfrm>
          <a:off x="3697288" y="2346325"/>
          <a:ext cx="1290637" cy="1177925"/>
        </p:xfrm>
        <a:graphic>
          <a:graphicData uri="http://schemas.openxmlformats.org/presentationml/2006/ole">
            <mc:AlternateContent xmlns:mc="http://schemas.openxmlformats.org/markup-compatibility/2006">
              <mc:Choice xmlns:v="urn:schemas-microsoft-com:vml" Requires="v">
                <p:oleObj spid="_x0000_s65660" name="公式" r:id="rId40" imgW="863225" imgH="787058" progId="Equation.3">
                  <p:embed/>
                </p:oleObj>
              </mc:Choice>
              <mc:Fallback>
                <p:oleObj name="公式" r:id="rId40" imgW="863225" imgH="787058" progId="Equation.3">
                  <p:embed/>
                  <p:pic>
                    <p:nvPicPr>
                      <p:cNvPr id="39946" name="Object 46">
                        <a:extLst>
                          <a:ext uri="{FF2B5EF4-FFF2-40B4-BE49-F238E27FC236}">
                            <a16:creationId xmlns:a16="http://schemas.microsoft.com/office/drawing/2014/main" id="{6C2710DA-F2FA-47A1-B82D-737EB3DD55C5}"/>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697288" y="2346325"/>
                        <a:ext cx="1290637"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 name="Object 48">
            <a:extLst>
              <a:ext uri="{FF2B5EF4-FFF2-40B4-BE49-F238E27FC236}">
                <a16:creationId xmlns:a16="http://schemas.microsoft.com/office/drawing/2014/main" id="{A73C9363-CA79-49BB-A8A9-2C279603EE38}"/>
              </a:ext>
            </a:extLst>
          </p:cNvPr>
          <p:cNvGraphicFramePr>
            <a:graphicFrameLocks noChangeAspect="1"/>
          </p:cNvGraphicFramePr>
          <p:nvPr/>
        </p:nvGraphicFramePr>
        <p:xfrm>
          <a:off x="649288" y="3548063"/>
          <a:ext cx="2643187" cy="384175"/>
        </p:xfrm>
        <a:graphic>
          <a:graphicData uri="http://schemas.openxmlformats.org/presentationml/2006/ole">
            <mc:AlternateContent xmlns:mc="http://schemas.openxmlformats.org/markup-compatibility/2006">
              <mc:Choice xmlns:v="urn:schemas-microsoft-com:vml" Requires="v">
                <p:oleObj spid="_x0000_s65661" name="公式" r:id="rId42" imgW="1638300" imgH="241300" progId="Equation.3">
                  <p:embed/>
                </p:oleObj>
              </mc:Choice>
              <mc:Fallback>
                <p:oleObj name="公式" r:id="rId42" imgW="1638300" imgH="241300" progId="Equation.3">
                  <p:embed/>
                  <p:pic>
                    <p:nvPicPr>
                      <p:cNvPr id="39947" name="Object 48">
                        <a:extLst>
                          <a:ext uri="{FF2B5EF4-FFF2-40B4-BE49-F238E27FC236}">
                            <a16:creationId xmlns:a16="http://schemas.microsoft.com/office/drawing/2014/main" id="{9B876E6C-F7AD-4FA4-8AD1-2615B08514E4}"/>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649288" y="3548063"/>
                        <a:ext cx="264318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 name="Object 50">
            <a:extLst>
              <a:ext uri="{FF2B5EF4-FFF2-40B4-BE49-F238E27FC236}">
                <a16:creationId xmlns:a16="http://schemas.microsoft.com/office/drawing/2014/main" id="{BDD46415-0F47-47F0-A644-4348A3848AF9}"/>
              </a:ext>
            </a:extLst>
          </p:cNvPr>
          <p:cNvGraphicFramePr>
            <a:graphicFrameLocks noChangeAspect="1"/>
          </p:cNvGraphicFramePr>
          <p:nvPr/>
        </p:nvGraphicFramePr>
        <p:xfrm>
          <a:off x="661988" y="3984625"/>
          <a:ext cx="2600325" cy="387350"/>
        </p:xfrm>
        <a:graphic>
          <a:graphicData uri="http://schemas.openxmlformats.org/presentationml/2006/ole">
            <mc:AlternateContent xmlns:mc="http://schemas.openxmlformats.org/markup-compatibility/2006">
              <mc:Choice xmlns:v="urn:schemas-microsoft-com:vml" Requires="v">
                <p:oleObj spid="_x0000_s65662" name="公式" r:id="rId44" imgW="1600200" imgH="241300" progId="Equation.3">
                  <p:embed/>
                </p:oleObj>
              </mc:Choice>
              <mc:Fallback>
                <p:oleObj name="公式" r:id="rId44" imgW="1600200" imgH="241300" progId="Equation.3">
                  <p:embed/>
                  <p:pic>
                    <p:nvPicPr>
                      <p:cNvPr id="39948" name="Object 50">
                        <a:extLst>
                          <a:ext uri="{FF2B5EF4-FFF2-40B4-BE49-F238E27FC236}">
                            <a16:creationId xmlns:a16="http://schemas.microsoft.com/office/drawing/2014/main" id="{362C2F4D-F613-47A4-82CC-93A0F993302E}"/>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661988" y="3984625"/>
                        <a:ext cx="260032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 name="Rectangle 52">
            <a:extLst>
              <a:ext uri="{FF2B5EF4-FFF2-40B4-BE49-F238E27FC236}">
                <a16:creationId xmlns:a16="http://schemas.microsoft.com/office/drawing/2014/main" id="{7885C811-6B5B-4E82-B7F5-58EAABF285D9}"/>
              </a:ext>
            </a:extLst>
          </p:cNvPr>
          <p:cNvSpPr>
            <a:spLocks noChangeArrowheads="1"/>
          </p:cNvSpPr>
          <p:nvPr/>
        </p:nvSpPr>
        <p:spPr bwMode="auto">
          <a:xfrm>
            <a:off x="3340100" y="3614738"/>
            <a:ext cx="337026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将</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aseline="-2500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O</a:t>
            </a:r>
            <a:r>
              <a:rPr lang="zh-CN" altLang="en-US" sz="2000">
                <a:latin typeface="Times New Roman" panose="02020603050405020304" pitchFamily="18" charset="0"/>
                <a:ea typeface="黑体" panose="02010609060101010101" pitchFamily="49" charset="-122"/>
                <a:cs typeface="Times New Roman" panose="02020603050405020304" pitchFamily="18" charset="0"/>
              </a:rPr>
              <a:t>间的距离记为</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d</a:t>
            </a:r>
            <a:r>
              <a:rPr lang="en-US" altLang="zh-CN" sz="2000" baseline="-2500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aseline="-2500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O</a:t>
            </a:r>
            <a:r>
              <a:rPr lang="zh-CN" altLang="en-US" sz="2000">
                <a:latin typeface="Times New Roman" panose="02020603050405020304" pitchFamily="18" charset="0"/>
                <a:ea typeface="黑体" panose="02010609060101010101" pitchFamily="49" charset="-122"/>
                <a:cs typeface="Times New Roman" panose="02020603050405020304" pitchFamily="18" charset="0"/>
              </a:rPr>
              <a:t>间的距离记为</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d</a:t>
            </a:r>
            <a:r>
              <a:rPr lang="en-US" altLang="zh-CN" sz="2000" baseline="-2500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aseline="-2500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O</a:t>
            </a:r>
            <a:r>
              <a:rPr lang="zh-CN" altLang="en-US" sz="2000">
                <a:latin typeface="Times New Roman" panose="02020603050405020304" pitchFamily="18" charset="0"/>
                <a:ea typeface="黑体" panose="02010609060101010101" pitchFamily="49" charset="-122"/>
                <a:cs typeface="Times New Roman" panose="02020603050405020304" pitchFamily="18" charset="0"/>
              </a:rPr>
              <a:t>间的距离记为</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d</a:t>
            </a:r>
            <a:r>
              <a:rPr lang="en-US" altLang="zh-CN" sz="2000" baseline="-25000">
                <a:latin typeface="Times New Roman" panose="02020603050405020304" pitchFamily="18" charset="0"/>
                <a:ea typeface="黑体" panose="02010609060101010101" pitchFamily="49" charset="-122"/>
                <a:cs typeface="Times New Roman" panose="02020603050405020304" pitchFamily="18" charset="0"/>
              </a:rPr>
              <a:t>3</a:t>
            </a:r>
            <a:r>
              <a:rPr lang="en-US" altLang="zh-CN" sz="2000">
                <a:latin typeface="Times New Roman" panose="02020603050405020304" pitchFamily="18" charset="0"/>
                <a:ea typeface="黑体" panose="02010609060101010101" pitchFamily="49" charset="-122"/>
                <a:cs typeface="Times New Roman" panose="02020603050405020304" pitchFamily="18" charset="0"/>
              </a:rPr>
              <a:t> </a:t>
            </a:r>
          </a:p>
        </p:txBody>
      </p:sp>
      <p:graphicFrame>
        <p:nvGraphicFramePr>
          <p:cNvPr id="54" name="Object 53">
            <a:extLst>
              <a:ext uri="{FF2B5EF4-FFF2-40B4-BE49-F238E27FC236}">
                <a16:creationId xmlns:a16="http://schemas.microsoft.com/office/drawing/2014/main" id="{A900341A-A1AB-4B80-A187-F0A260A25C1D}"/>
              </a:ext>
            </a:extLst>
          </p:cNvPr>
          <p:cNvGraphicFramePr>
            <a:graphicFrameLocks noChangeAspect="1"/>
          </p:cNvGraphicFramePr>
          <p:nvPr/>
        </p:nvGraphicFramePr>
        <p:xfrm>
          <a:off x="661988" y="4414838"/>
          <a:ext cx="2517775" cy="361950"/>
        </p:xfrm>
        <a:graphic>
          <a:graphicData uri="http://schemas.openxmlformats.org/presentationml/2006/ole">
            <mc:AlternateContent xmlns:mc="http://schemas.openxmlformats.org/markup-compatibility/2006">
              <mc:Choice xmlns:v="urn:schemas-microsoft-com:vml" Requires="v">
                <p:oleObj spid="_x0000_s65663" name="公式" r:id="rId46" imgW="1587500" imgH="228600" progId="Equation.3">
                  <p:embed/>
                </p:oleObj>
              </mc:Choice>
              <mc:Fallback>
                <p:oleObj name="公式" r:id="rId46" imgW="1587500" imgH="228600" progId="Equation.3">
                  <p:embed/>
                  <p:pic>
                    <p:nvPicPr>
                      <p:cNvPr id="39950" name="Object 53">
                        <a:extLst>
                          <a:ext uri="{FF2B5EF4-FFF2-40B4-BE49-F238E27FC236}">
                            <a16:creationId xmlns:a16="http://schemas.microsoft.com/office/drawing/2014/main" id="{4D6C0299-E6CA-47FF-93A7-E29EEA2B4205}"/>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661988" y="4414838"/>
                        <a:ext cx="25177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 name="Object 55">
            <a:extLst>
              <a:ext uri="{FF2B5EF4-FFF2-40B4-BE49-F238E27FC236}">
                <a16:creationId xmlns:a16="http://schemas.microsoft.com/office/drawing/2014/main" id="{AFD08436-DDA4-4B4E-852D-CDAD9DABA513}"/>
              </a:ext>
            </a:extLst>
          </p:cNvPr>
          <p:cNvGraphicFramePr>
            <a:graphicFrameLocks noChangeAspect="1"/>
          </p:cNvGraphicFramePr>
          <p:nvPr/>
        </p:nvGraphicFramePr>
        <p:xfrm>
          <a:off x="1031875" y="4935538"/>
          <a:ext cx="941388" cy="738187"/>
        </p:xfrm>
        <a:graphic>
          <a:graphicData uri="http://schemas.openxmlformats.org/presentationml/2006/ole">
            <mc:AlternateContent xmlns:mc="http://schemas.openxmlformats.org/markup-compatibility/2006">
              <mc:Choice xmlns:v="urn:schemas-microsoft-com:vml" Requires="v">
                <p:oleObj spid="_x0000_s65664" name="公式" r:id="rId48" imgW="622030" imgH="482391" progId="Equation.3">
                  <p:embed/>
                </p:oleObj>
              </mc:Choice>
              <mc:Fallback>
                <p:oleObj name="公式" r:id="rId48" imgW="622030" imgH="482391" progId="Equation.3">
                  <p:embed/>
                  <p:pic>
                    <p:nvPicPr>
                      <p:cNvPr id="39951" name="Object 55">
                        <a:extLst>
                          <a:ext uri="{FF2B5EF4-FFF2-40B4-BE49-F238E27FC236}">
                            <a16:creationId xmlns:a16="http://schemas.microsoft.com/office/drawing/2014/main" id="{1572F1AD-EEF7-4DCB-A1C0-D765F99ACAF6}"/>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1031875" y="4935538"/>
                        <a:ext cx="94138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 name="Freeform 57">
            <a:extLst>
              <a:ext uri="{FF2B5EF4-FFF2-40B4-BE49-F238E27FC236}">
                <a16:creationId xmlns:a16="http://schemas.microsoft.com/office/drawing/2014/main" id="{CA563707-CD0C-4377-AC13-4CB6B9D26CA5}"/>
              </a:ext>
            </a:extLst>
          </p:cNvPr>
          <p:cNvSpPr>
            <a:spLocks/>
          </p:cNvSpPr>
          <p:nvPr/>
        </p:nvSpPr>
        <p:spPr bwMode="auto">
          <a:xfrm>
            <a:off x="2073275" y="4792663"/>
            <a:ext cx="185738" cy="460375"/>
          </a:xfrm>
          <a:custGeom>
            <a:avLst/>
            <a:gdLst>
              <a:gd name="T0" fmla="*/ 0 w 359"/>
              <a:gd name="T1" fmla="*/ 2147483647 h 334"/>
              <a:gd name="T2" fmla="*/ 2147483647 w 359"/>
              <a:gd name="T3" fmla="*/ 2147483647 h 334"/>
              <a:gd name="T4" fmla="*/ 2147483647 w 359"/>
              <a:gd name="T5" fmla="*/ 0 h 334"/>
              <a:gd name="T6" fmla="*/ 0 60000 65536"/>
              <a:gd name="T7" fmla="*/ 0 60000 65536"/>
              <a:gd name="T8" fmla="*/ 0 60000 65536"/>
              <a:gd name="T9" fmla="*/ 0 w 359"/>
              <a:gd name="T10" fmla="*/ 0 h 334"/>
              <a:gd name="T11" fmla="*/ 359 w 359"/>
              <a:gd name="T12" fmla="*/ 334 h 334"/>
            </a:gdLst>
            <a:ahLst/>
            <a:cxnLst>
              <a:cxn ang="T6">
                <a:pos x="T0" y="T1"/>
              </a:cxn>
              <a:cxn ang="T7">
                <a:pos x="T2" y="T3"/>
              </a:cxn>
              <a:cxn ang="T8">
                <a:pos x="T4" y="T5"/>
              </a:cxn>
            </a:cxnLst>
            <a:rect l="T9" t="T10" r="T11" b="T12"/>
            <a:pathLst>
              <a:path w="359" h="334">
                <a:moveTo>
                  <a:pt x="0" y="334"/>
                </a:moveTo>
                <a:cubicBezTo>
                  <a:pt x="99" y="319"/>
                  <a:pt x="198" y="305"/>
                  <a:pt x="258" y="250"/>
                </a:cubicBezTo>
                <a:cubicBezTo>
                  <a:pt x="318" y="195"/>
                  <a:pt x="338" y="97"/>
                  <a:pt x="359" y="0"/>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aphicFrame>
        <p:nvGraphicFramePr>
          <p:cNvPr id="57" name="Object 58">
            <a:extLst>
              <a:ext uri="{FF2B5EF4-FFF2-40B4-BE49-F238E27FC236}">
                <a16:creationId xmlns:a16="http://schemas.microsoft.com/office/drawing/2014/main" id="{7A607DBA-CB4A-4A10-91B4-99548625FFE4}"/>
              </a:ext>
            </a:extLst>
          </p:cNvPr>
          <p:cNvGraphicFramePr>
            <a:graphicFrameLocks noChangeAspect="1"/>
          </p:cNvGraphicFramePr>
          <p:nvPr/>
        </p:nvGraphicFramePr>
        <p:xfrm>
          <a:off x="2317750" y="4972050"/>
          <a:ext cx="2266950" cy="666750"/>
        </p:xfrm>
        <a:graphic>
          <a:graphicData uri="http://schemas.openxmlformats.org/presentationml/2006/ole">
            <mc:AlternateContent xmlns:mc="http://schemas.openxmlformats.org/markup-compatibility/2006">
              <mc:Choice xmlns:v="urn:schemas-microsoft-com:vml" Requires="v">
                <p:oleObj spid="_x0000_s65665" name="公式" r:id="rId50" imgW="1524000" imgH="444500" progId="Equation.3">
                  <p:embed/>
                </p:oleObj>
              </mc:Choice>
              <mc:Fallback>
                <p:oleObj name="公式" r:id="rId50" imgW="1524000" imgH="444500" progId="Equation.3">
                  <p:embed/>
                  <p:pic>
                    <p:nvPicPr>
                      <p:cNvPr id="39953" name="Object 58">
                        <a:extLst>
                          <a:ext uri="{FF2B5EF4-FFF2-40B4-BE49-F238E27FC236}">
                            <a16:creationId xmlns:a16="http://schemas.microsoft.com/office/drawing/2014/main" id="{CB4AACB9-AE99-4E7D-8E2E-6549B1167695}"/>
                          </a:ext>
                        </a:extLst>
                      </p:cNvPr>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2317750" y="4972050"/>
                        <a:ext cx="22669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 name="Object 60">
            <a:extLst>
              <a:ext uri="{FF2B5EF4-FFF2-40B4-BE49-F238E27FC236}">
                <a16:creationId xmlns:a16="http://schemas.microsoft.com/office/drawing/2014/main" id="{C1CB0D41-88B2-4CA9-A0B8-43156A0138DF}"/>
              </a:ext>
            </a:extLst>
          </p:cNvPr>
          <p:cNvGraphicFramePr>
            <a:graphicFrameLocks noChangeAspect="1"/>
          </p:cNvGraphicFramePr>
          <p:nvPr/>
        </p:nvGraphicFramePr>
        <p:xfrm>
          <a:off x="4768850" y="4973638"/>
          <a:ext cx="2039938" cy="665162"/>
        </p:xfrm>
        <a:graphic>
          <a:graphicData uri="http://schemas.openxmlformats.org/presentationml/2006/ole">
            <mc:AlternateContent xmlns:mc="http://schemas.openxmlformats.org/markup-compatibility/2006">
              <mc:Choice xmlns:v="urn:schemas-microsoft-com:vml" Requires="v">
                <p:oleObj spid="_x0000_s65666" name="公式" r:id="rId52" imgW="1371600" imgH="444500" progId="Equation.3">
                  <p:embed/>
                </p:oleObj>
              </mc:Choice>
              <mc:Fallback>
                <p:oleObj name="公式" r:id="rId52" imgW="1371600" imgH="444500" progId="Equation.3">
                  <p:embed/>
                  <p:pic>
                    <p:nvPicPr>
                      <p:cNvPr id="39954" name="Object 60">
                        <a:extLst>
                          <a:ext uri="{FF2B5EF4-FFF2-40B4-BE49-F238E27FC236}">
                            <a16:creationId xmlns:a16="http://schemas.microsoft.com/office/drawing/2014/main" id="{E175E906-A29E-408E-9ADF-F66643F76C06}"/>
                          </a:ext>
                        </a:extLst>
                      </p:cNvPr>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768850" y="4973638"/>
                        <a:ext cx="2039938"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 name="Object 62">
            <a:extLst>
              <a:ext uri="{FF2B5EF4-FFF2-40B4-BE49-F238E27FC236}">
                <a16:creationId xmlns:a16="http://schemas.microsoft.com/office/drawing/2014/main" id="{6176EE33-674B-4323-B4D3-5DFC6D4741B2}"/>
              </a:ext>
            </a:extLst>
          </p:cNvPr>
          <p:cNvGraphicFramePr>
            <a:graphicFrameLocks noChangeAspect="1"/>
          </p:cNvGraphicFramePr>
          <p:nvPr/>
        </p:nvGraphicFramePr>
        <p:xfrm>
          <a:off x="6994525" y="4976813"/>
          <a:ext cx="1997075" cy="657225"/>
        </p:xfrm>
        <a:graphic>
          <a:graphicData uri="http://schemas.openxmlformats.org/presentationml/2006/ole">
            <mc:AlternateContent xmlns:mc="http://schemas.openxmlformats.org/markup-compatibility/2006">
              <mc:Choice xmlns:v="urn:schemas-microsoft-com:vml" Requires="v">
                <p:oleObj spid="_x0000_s65667" name="公式" r:id="rId54" imgW="1333500" imgH="444500" progId="Equation.3">
                  <p:embed/>
                </p:oleObj>
              </mc:Choice>
              <mc:Fallback>
                <p:oleObj name="公式" r:id="rId54" imgW="1333500" imgH="444500" progId="Equation.3">
                  <p:embed/>
                  <p:pic>
                    <p:nvPicPr>
                      <p:cNvPr id="39955" name="Object 62">
                        <a:extLst>
                          <a:ext uri="{FF2B5EF4-FFF2-40B4-BE49-F238E27FC236}">
                            <a16:creationId xmlns:a16="http://schemas.microsoft.com/office/drawing/2014/main" id="{508BAAB7-D2DA-4584-BCE4-E4E195E6C303}"/>
                          </a:ext>
                        </a:extLst>
                      </p:cNvPr>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6994525" y="4976813"/>
                        <a:ext cx="19970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34197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14</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视觉测量：构建足够的方程组</a:t>
            </a:r>
          </a:p>
        </p:txBody>
      </p:sp>
      <p:sp>
        <p:nvSpPr>
          <p:cNvPr id="60" name="Rectangle 3">
            <a:extLst>
              <a:ext uri="{FF2B5EF4-FFF2-40B4-BE49-F238E27FC236}">
                <a16:creationId xmlns:a16="http://schemas.microsoft.com/office/drawing/2014/main" id="{138634FC-80E6-40A1-8F8E-CE567333FB90}"/>
              </a:ext>
            </a:extLst>
          </p:cNvPr>
          <p:cNvSpPr>
            <a:spLocks noGrp="1" noChangeArrowheads="1"/>
          </p:cNvSpPr>
          <p:nvPr>
            <p:ph idx="1"/>
          </p:nvPr>
        </p:nvSpPr>
        <p:spPr>
          <a:xfrm>
            <a:off x="515938" y="1239838"/>
            <a:ext cx="8347075" cy="4835525"/>
          </a:xfrm>
        </p:spPr>
        <p:txBody>
          <a:bodyPr/>
          <a:lstStyle/>
          <a:p>
            <a:pPr eaLnBrk="1" hangingPunct="1"/>
            <a:r>
              <a:rPr lang="en-US" altLang="zh-CN">
                <a:latin typeface="Times New Roman" panose="02020603050405020304" pitchFamily="18" charset="0"/>
                <a:ea typeface="黑体" panose="02010609060101010101" pitchFamily="49" charset="-122"/>
                <a:cs typeface="Times New Roman" panose="02020603050405020304" pitchFamily="18" charset="0"/>
              </a:rPr>
              <a:t>P3P</a:t>
            </a:r>
            <a:r>
              <a:rPr lang="zh-CN" altLang="en-US">
                <a:latin typeface="Times New Roman" panose="02020603050405020304" pitchFamily="18" charset="0"/>
                <a:ea typeface="黑体" panose="02010609060101010101" pitchFamily="49" charset="-122"/>
                <a:cs typeface="Times New Roman" panose="02020603050405020304" pitchFamily="18" charset="0"/>
              </a:rPr>
              <a:t>的常用求解方法 </a:t>
            </a:r>
          </a:p>
          <a:p>
            <a:pPr eaLnBrk="1" hangingPunct="1">
              <a:buClr>
                <a:schemeClr val="tx2"/>
              </a:buClr>
              <a:buFont typeface="Wingdings" panose="05000000000000000000" pitchFamily="2" charset="2"/>
              <a:buChar char="Ø"/>
            </a:pPr>
            <a:endParaRPr lang="en-US" altLang="zh-CN"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1" name="Rectangle 4">
            <a:extLst>
              <a:ext uri="{FF2B5EF4-FFF2-40B4-BE49-F238E27FC236}">
                <a16:creationId xmlns:a16="http://schemas.microsoft.com/office/drawing/2014/main" id="{54571524-137F-4CBF-8C6A-264FC5A82A25}"/>
              </a:ext>
            </a:extLst>
          </p:cNvPr>
          <p:cNvSpPr>
            <a:spLocks noChangeArrowheads="1"/>
          </p:cNvSpPr>
          <p:nvPr/>
        </p:nvSpPr>
        <p:spPr bwMode="auto">
          <a:xfrm>
            <a:off x="465138" y="1930400"/>
            <a:ext cx="166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消去</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d</a:t>
            </a:r>
            <a:r>
              <a:rPr lang="en-US" altLang="zh-CN" sz="2000" baseline="-25000">
                <a:latin typeface="Times New Roman" panose="02020603050405020304" pitchFamily="18" charset="0"/>
                <a:ea typeface="黑体" panose="02010609060101010101" pitchFamily="49" charset="-122"/>
                <a:cs typeface="Times New Roman" panose="02020603050405020304" pitchFamily="18" charset="0"/>
              </a:rPr>
              <a:t>1</a:t>
            </a:r>
            <a:r>
              <a:rPr lang="en-US" altLang="zh-CN" sz="2000" baseline="3000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a:latin typeface="Times New Roman" panose="02020603050405020304" pitchFamily="18" charset="0"/>
                <a:ea typeface="黑体" panose="02010609060101010101" pitchFamily="49" charset="-122"/>
                <a:cs typeface="Times New Roman" panose="02020603050405020304" pitchFamily="18" charset="0"/>
              </a:rPr>
              <a:t>，得</a:t>
            </a:r>
            <a:r>
              <a:rPr lang="en-US" altLang="zh-CN" sz="200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62" name="Rectangle 6">
            <a:extLst>
              <a:ext uri="{FF2B5EF4-FFF2-40B4-BE49-F238E27FC236}">
                <a16:creationId xmlns:a16="http://schemas.microsoft.com/office/drawing/2014/main" id="{F486607A-9733-4C90-AB92-4148DE143C23}"/>
              </a:ext>
            </a:extLst>
          </p:cNvPr>
          <p:cNvSpPr>
            <a:spLocks noChangeArrowheads="1"/>
          </p:cNvSpPr>
          <p:nvPr/>
        </p:nvSpPr>
        <p:spPr bwMode="auto">
          <a:xfrm>
            <a:off x="454025" y="4316413"/>
            <a:ext cx="984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其中：</a:t>
            </a:r>
          </a:p>
        </p:txBody>
      </p:sp>
      <p:graphicFrame>
        <p:nvGraphicFramePr>
          <p:cNvPr id="63" name="Object 57">
            <a:extLst>
              <a:ext uri="{FF2B5EF4-FFF2-40B4-BE49-F238E27FC236}">
                <a16:creationId xmlns:a16="http://schemas.microsoft.com/office/drawing/2014/main" id="{B1DD7A61-8605-4768-AFB9-C3B042C29067}"/>
              </a:ext>
            </a:extLst>
          </p:cNvPr>
          <p:cNvGraphicFramePr>
            <a:graphicFrameLocks noChangeAspect="1"/>
          </p:cNvGraphicFramePr>
          <p:nvPr/>
        </p:nvGraphicFramePr>
        <p:xfrm>
          <a:off x="2320925" y="1933575"/>
          <a:ext cx="3706813" cy="550863"/>
        </p:xfrm>
        <a:graphic>
          <a:graphicData uri="http://schemas.openxmlformats.org/presentationml/2006/ole">
            <mc:AlternateContent xmlns:mc="http://schemas.openxmlformats.org/markup-compatibility/2006">
              <mc:Choice xmlns:v="urn:schemas-microsoft-com:vml" Requires="v">
                <p:oleObj spid="_x0000_s66598" name="公式" r:id="rId4" imgW="2819400" imgH="419100" progId="Equation.3">
                  <p:embed/>
                </p:oleObj>
              </mc:Choice>
              <mc:Fallback>
                <p:oleObj name="公式" r:id="rId4" imgW="2819400" imgH="419100" progId="Equation.3">
                  <p:embed/>
                  <p:pic>
                    <p:nvPicPr>
                      <p:cNvPr id="40967" name="Object 57">
                        <a:extLst>
                          <a:ext uri="{FF2B5EF4-FFF2-40B4-BE49-F238E27FC236}">
                            <a16:creationId xmlns:a16="http://schemas.microsoft.com/office/drawing/2014/main" id="{C32313C0-0037-422E-AF14-5DF412D86B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0925" y="1933575"/>
                        <a:ext cx="3706813"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 name="Object 59">
            <a:extLst>
              <a:ext uri="{FF2B5EF4-FFF2-40B4-BE49-F238E27FC236}">
                <a16:creationId xmlns:a16="http://schemas.microsoft.com/office/drawing/2014/main" id="{ED400ABB-B110-481C-A049-69E1D8E030E4}"/>
              </a:ext>
            </a:extLst>
          </p:cNvPr>
          <p:cNvGraphicFramePr>
            <a:graphicFrameLocks noChangeAspect="1"/>
          </p:cNvGraphicFramePr>
          <p:nvPr/>
        </p:nvGraphicFramePr>
        <p:xfrm>
          <a:off x="2332038" y="2503488"/>
          <a:ext cx="3698875" cy="573087"/>
        </p:xfrm>
        <a:graphic>
          <a:graphicData uri="http://schemas.openxmlformats.org/presentationml/2006/ole">
            <mc:AlternateContent xmlns:mc="http://schemas.openxmlformats.org/markup-compatibility/2006">
              <mc:Choice xmlns:v="urn:schemas-microsoft-com:vml" Requires="v">
                <p:oleObj spid="_x0000_s66599" name="公式" r:id="rId6" imgW="2705100" imgH="419100" progId="Equation.3">
                  <p:embed/>
                </p:oleObj>
              </mc:Choice>
              <mc:Fallback>
                <p:oleObj name="公式" r:id="rId6" imgW="2705100" imgH="419100" progId="Equation.3">
                  <p:embed/>
                  <p:pic>
                    <p:nvPicPr>
                      <p:cNvPr id="40968" name="Object 59">
                        <a:extLst>
                          <a:ext uri="{FF2B5EF4-FFF2-40B4-BE49-F238E27FC236}">
                            <a16:creationId xmlns:a16="http://schemas.microsoft.com/office/drawing/2014/main" id="{4828797D-727D-46DF-B732-78EBF7B150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2038" y="2503488"/>
                        <a:ext cx="369887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5" name="Object 61">
            <a:extLst>
              <a:ext uri="{FF2B5EF4-FFF2-40B4-BE49-F238E27FC236}">
                <a16:creationId xmlns:a16="http://schemas.microsoft.com/office/drawing/2014/main" id="{BE95DA13-89F7-4021-B9CA-BFFFAF31F114}"/>
              </a:ext>
            </a:extLst>
          </p:cNvPr>
          <p:cNvGraphicFramePr>
            <a:graphicFrameLocks noChangeAspect="1"/>
          </p:cNvGraphicFramePr>
          <p:nvPr/>
        </p:nvGraphicFramePr>
        <p:xfrm>
          <a:off x="2332038" y="3160713"/>
          <a:ext cx="3852862" cy="736600"/>
        </p:xfrm>
        <a:graphic>
          <a:graphicData uri="http://schemas.openxmlformats.org/presentationml/2006/ole">
            <mc:AlternateContent xmlns:mc="http://schemas.openxmlformats.org/markup-compatibility/2006">
              <mc:Choice xmlns:v="urn:schemas-microsoft-com:vml" Requires="v">
                <p:oleObj spid="_x0000_s66600" name="公式" r:id="rId8" imgW="3187700" imgH="609600" progId="Equation.3">
                  <p:embed/>
                </p:oleObj>
              </mc:Choice>
              <mc:Fallback>
                <p:oleObj name="公式" r:id="rId8" imgW="3187700" imgH="609600" progId="Equation.3">
                  <p:embed/>
                  <p:pic>
                    <p:nvPicPr>
                      <p:cNvPr id="40969" name="Object 61">
                        <a:extLst>
                          <a:ext uri="{FF2B5EF4-FFF2-40B4-BE49-F238E27FC236}">
                            <a16:creationId xmlns:a16="http://schemas.microsoft.com/office/drawing/2014/main" id="{0E4FFDB0-CF4E-4646-8AB5-B1E4C15536E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2038" y="3160713"/>
                        <a:ext cx="3852862"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 name="Rectangle 63">
            <a:extLst>
              <a:ext uri="{FF2B5EF4-FFF2-40B4-BE49-F238E27FC236}">
                <a16:creationId xmlns:a16="http://schemas.microsoft.com/office/drawing/2014/main" id="{3B962AF8-BAFB-4898-9163-CD89F31F5E9B}"/>
              </a:ext>
            </a:extLst>
          </p:cNvPr>
          <p:cNvSpPr>
            <a:spLocks noChangeArrowheads="1"/>
          </p:cNvSpPr>
          <p:nvPr/>
        </p:nvSpPr>
        <p:spPr bwMode="auto">
          <a:xfrm>
            <a:off x="465138" y="3322638"/>
            <a:ext cx="1660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消去</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x</a:t>
            </a:r>
            <a:r>
              <a:rPr lang="en-US" altLang="zh-CN" sz="2000" baseline="3000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a:latin typeface="Times New Roman" panose="02020603050405020304" pitchFamily="18" charset="0"/>
                <a:ea typeface="黑体" panose="02010609060101010101" pitchFamily="49" charset="-122"/>
                <a:cs typeface="Times New Roman" panose="02020603050405020304" pitchFamily="18" charset="0"/>
              </a:rPr>
              <a:t>，得</a:t>
            </a:r>
            <a:r>
              <a:rPr lang="en-US" altLang="zh-CN" sz="2000">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67" name="Object 64">
            <a:extLst>
              <a:ext uri="{FF2B5EF4-FFF2-40B4-BE49-F238E27FC236}">
                <a16:creationId xmlns:a16="http://schemas.microsoft.com/office/drawing/2014/main" id="{9A50F486-7661-462E-9EBB-BB78BAFB074A}"/>
              </a:ext>
            </a:extLst>
          </p:cNvPr>
          <p:cNvGraphicFramePr>
            <a:graphicFrameLocks noChangeAspect="1"/>
          </p:cNvGraphicFramePr>
          <p:nvPr/>
        </p:nvGraphicFramePr>
        <p:xfrm>
          <a:off x="2409825" y="4038600"/>
          <a:ext cx="2906713" cy="344488"/>
        </p:xfrm>
        <a:graphic>
          <a:graphicData uri="http://schemas.openxmlformats.org/presentationml/2006/ole">
            <mc:AlternateContent xmlns:mc="http://schemas.openxmlformats.org/markup-compatibility/2006">
              <mc:Choice xmlns:v="urn:schemas-microsoft-com:vml" Requires="v">
                <p:oleObj spid="_x0000_s66601" name="公式" r:id="rId10" imgW="2006600" imgH="241300" progId="Equation.3">
                  <p:embed/>
                </p:oleObj>
              </mc:Choice>
              <mc:Fallback>
                <p:oleObj name="公式" r:id="rId10" imgW="2006600" imgH="241300" progId="Equation.3">
                  <p:embed/>
                  <p:pic>
                    <p:nvPicPr>
                      <p:cNvPr id="40971" name="Object 64">
                        <a:extLst>
                          <a:ext uri="{FF2B5EF4-FFF2-40B4-BE49-F238E27FC236}">
                            <a16:creationId xmlns:a16="http://schemas.microsoft.com/office/drawing/2014/main" id="{9353D33C-20D4-49B3-AA22-C4A6800025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09825" y="4038600"/>
                        <a:ext cx="2906713"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 name="Freeform 66">
            <a:extLst>
              <a:ext uri="{FF2B5EF4-FFF2-40B4-BE49-F238E27FC236}">
                <a16:creationId xmlns:a16="http://schemas.microsoft.com/office/drawing/2014/main" id="{C5DE3419-7C5D-4A1D-BB27-5CF795516199}"/>
              </a:ext>
            </a:extLst>
          </p:cNvPr>
          <p:cNvSpPr>
            <a:spLocks/>
          </p:cNvSpPr>
          <p:nvPr/>
        </p:nvSpPr>
        <p:spPr bwMode="auto">
          <a:xfrm>
            <a:off x="6202363" y="2724150"/>
            <a:ext cx="376237" cy="461963"/>
          </a:xfrm>
          <a:custGeom>
            <a:avLst/>
            <a:gdLst>
              <a:gd name="T0" fmla="*/ 2147483647 w 312"/>
              <a:gd name="T1" fmla="*/ 2147483647 h 935"/>
              <a:gd name="T2" fmla="*/ 2147483647 w 312"/>
              <a:gd name="T3" fmla="*/ 2147483647 h 935"/>
              <a:gd name="T4" fmla="*/ 2147483647 w 312"/>
              <a:gd name="T5" fmla="*/ 2147483647 h 935"/>
              <a:gd name="T6" fmla="*/ 0 w 312"/>
              <a:gd name="T7" fmla="*/ 0 h 935"/>
              <a:gd name="T8" fmla="*/ 0 60000 65536"/>
              <a:gd name="T9" fmla="*/ 0 60000 65536"/>
              <a:gd name="T10" fmla="*/ 0 60000 65536"/>
              <a:gd name="T11" fmla="*/ 0 60000 65536"/>
              <a:gd name="T12" fmla="*/ 0 w 312"/>
              <a:gd name="T13" fmla="*/ 0 h 935"/>
              <a:gd name="T14" fmla="*/ 312 w 312"/>
              <a:gd name="T15" fmla="*/ 935 h 935"/>
            </a:gdLst>
            <a:ahLst/>
            <a:cxnLst>
              <a:cxn ang="T8">
                <a:pos x="T0" y="T1"/>
              </a:cxn>
              <a:cxn ang="T9">
                <a:pos x="T2" y="T3"/>
              </a:cxn>
              <a:cxn ang="T10">
                <a:pos x="T4" y="T5"/>
              </a:cxn>
              <a:cxn ang="T11">
                <a:pos x="T6" y="T7"/>
              </a:cxn>
            </a:cxnLst>
            <a:rect l="T12" t="T13" r="T14" b="T15"/>
            <a:pathLst>
              <a:path w="312" h="935">
                <a:moveTo>
                  <a:pt x="33" y="935"/>
                </a:moveTo>
                <a:cubicBezTo>
                  <a:pt x="144" y="829"/>
                  <a:pt x="256" y="723"/>
                  <a:pt x="284" y="584"/>
                </a:cubicBezTo>
                <a:cubicBezTo>
                  <a:pt x="312" y="445"/>
                  <a:pt x="247" y="197"/>
                  <a:pt x="200" y="100"/>
                </a:cubicBezTo>
                <a:cubicBezTo>
                  <a:pt x="153" y="3"/>
                  <a:pt x="76" y="1"/>
                  <a:pt x="0" y="0"/>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69" name="Freeform 68">
            <a:extLst>
              <a:ext uri="{FF2B5EF4-FFF2-40B4-BE49-F238E27FC236}">
                <a16:creationId xmlns:a16="http://schemas.microsoft.com/office/drawing/2014/main" id="{C8FEB0E9-489C-4C90-90D5-DD5730B03107}"/>
              </a:ext>
            </a:extLst>
          </p:cNvPr>
          <p:cNvSpPr>
            <a:spLocks/>
          </p:cNvSpPr>
          <p:nvPr/>
        </p:nvSpPr>
        <p:spPr bwMode="auto">
          <a:xfrm>
            <a:off x="1989138" y="3068638"/>
            <a:ext cx="185737" cy="461962"/>
          </a:xfrm>
          <a:custGeom>
            <a:avLst/>
            <a:gdLst>
              <a:gd name="T0" fmla="*/ 2147483647 w 249"/>
              <a:gd name="T1" fmla="*/ 0 h 1335"/>
              <a:gd name="T2" fmla="*/ 2147483647 w 249"/>
              <a:gd name="T3" fmla="*/ 2147483647 h 1335"/>
              <a:gd name="T4" fmla="*/ 2147483647 w 249"/>
              <a:gd name="T5" fmla="*/ 2147483647 h 1335"/>
              <a:gd name="T6" fmla="*/ 0 60000 65536"/>
              <a:gd name="T7" fmla="*/ 0 60000 65536"/>
              <a:gd name="T8" fmla="*/ 0 60000 65536"/>
              <a:gd name="T9" fmla="*/ 0 w 249"/>
              <a:gd name="T10" fmla="*/ 0 h 1335"/>
              <a:gd name="T11" fmla="*/ 249 w 249"/>
              <a:gd name="T12" fmla="*/ 1335 h 1335"/>
            </a:gdLst>
            <a:ahLst/>
            <a:cxnLst>
              <a:cxn ang="T6">
                <a:pos x="T0" y="T1"/>
              </a:cxn>
              <a:cxn ang="T7">
                <a:pos x="T2" y="T3"/>
              </a:cxn>
              <a:cxn ang="T8">
                <a:pos x="T4" y="T5"/>
              </a:cxn>
            </a:cxnLst>
            <a:rect l="T9" t="T10" r="T11" b="T12"/>
            <a:pathLst>
              <a:path w="249" h="1335">
                <a:moveTo>
                  <a:pt x="207" y="0"/>
                </a:moveTo>
                <a:cubicBezTo>
                  <a:pt x="103" y="268"/>
                  <a:pt x="0" y="537"/>
                  <a:pt x="7" y="759"/>
                </a:cubicBezTo>
                <a:cubicBezTo>
                  <a:pt x="14" y="981"/>
                  <a:pt x="131" y="1158"/>
                  <a:pt x="249" y="1335"/>
                </a:cubicBezTo>
              </a:path>
            </a:pathLst>
          </a:custGeom>
          <a:noFill/>
          <a:ln w="952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aphicFrame>
        <p:nvGraphicFramePr>
          <p:cNvPr id="70" name="Object 69">
            <a:extLst>
              <a:ext uri="{FF2B5EF4-FFF2-40B4-BE49-F238E27FC236}">
                <a16:creationId xmlns:a16="http://schemas.microsoft.com/office/drawing/2014/main" id="{3022053B-02F9-4D44-861D-57D249B9E2E7}"/>
              </a:ext>
            </a:extLst>
          </p:cNvPr>
          <p:cNvGraphicFramePr>
            <a:graphicFrameLocks noChangeAspect="1"/>
          </p:cNvGraphicFramePr>
          <p:nvPr/>
        </p:nvGraphicFramePr>
        <p:xfrm>
          <a:off x="874713" y="4567238"/>
          <a:ext cx="2054225" cy="506412"/>
        </p:xfrm>
        <a:graphic>
          <a:graphicData uri="http://schemas.openxmlformats.org/presentationml/2006/ole">
            <mc:AlternateContent xmlns:mc="http://schemas.openxmlformats.org/markup-compatibility/2006">
              <mc:Choice xmlns:v="urn:schemas-microsoft-com:vml" Requires="v">
                <p:oleObj spid="_x0000_s66602" name="公式" r:id="rId12" imgW="2044700" imgH="508000" progId="Equation.3">
                  <p:embed/>
                </p:oleObj>
              </mc:Choice>
              <mc:Fallback>
                <p:oleObj name="公式" r:id="rId12" imgW="2044700" imgH="508000" progId="Equation.3">
                  <p:embed/>
                  <p:pic>
                    <p:nvPicPr>
                      <p:cNvPr id="40974" name="Object 69">
                        <a:extLst>
                          <a:ext uri="{FF2B5EF4-FFF2-40B4-BE49-F238E27FC236}">
                            <a16:creationId xmlns:a16="http://schemas.microsoft.com/office/drawing/2014/main" id="{ECC23871-B3E4-4B4E-8EBD-2D20C70BDB1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4713" y="4567238"/>
                        <a:ext cx="2054225"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 name="Object 71">
            <a:extLst>
              <a:ext uri="{FF2B5EF4-FFF2-40B4-BE49-F238E27FC236}">
                <a16:creationId xmlns:a16="http://schemas.microsoft.com/office/drawing/2014/main" id="{3404622F-095A-472A-97BC-5C49B625BB36}"/>
              </a:ext>
            </a:extLst>
          </p:cNvPr>
          <p:cNvGraphicFramePr>
            <a:graphicFrameLocks noChangeAspect="1"/>
          </p:cNvGraphicFramePr>
          <p:nvPr/>
        </p:nvGraphicFramePr>
        <p:xfrm>
          <a:off x="5267325" y="4508500"/>
          <a:ext cx="3641725" cy="1058863"/>
        </p:xfrm>
        <a:graphic>
          <a:graphicData uri="http://schemas.openxmlformats.org/presentationml/2006/ole">
            <mc:AlternateContent xmlns:mc="http://schemas.openxmlformats.org/markup-compatibility/2006">
              <mc:Choice xmlns:v="urn:schemas-microsoft-com:vml" Requires="v">
                <p:oleObj spid="_x0000_s66603" name="公式" r:id="rId14" imgW="3505200" imgH="1016000" progId="Equation.3">
                  <p:embed/>
                </p:oleObj>
              </mc:Choice>
              <mc:Fallback>
                <p:oleObj name="公式" r:id="rId14" imgW="3505200" imgH="1016000" progId="Equation.3">
                  <p:embed/>
                  <p:pic>
                    <p:nvPicPr>
                      <p:cNvPr id="40975" name="Object 71">
                        <a:extLst>
                          <a:ext uri="{FF2B5EF4-FFF2-40B4-BE49-F238E27FC236}">
                            <a16:creationId xmlns:a16="http://schemas.microsoft.com/office/drawing/2014/main" id="{F11039D8-DF09-4C40-805A-E3E3B95B4BE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67325" y="4508500"/>
                        <a:ext cx="3641725"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 name="Object 73">
            <a:extLst>
              <a:ext uri="{FF2B5EF4-FFF2-40B4-BE49-F238E27FC236}">
                <a16:creationId xmlns:a16="http://schemas.microsoft.com/office/drawing/2014/main" id="{0F076E01-F10B-4E22-9967-1DFB14E42BFE}"/>
              </a:ext>
            </a:extLst>
          </p:cNvPr>
          <p:cNvGraphicFramePr>
            <a:graphicFrameLocks noChangeAspect="1"/>
          </p:cNvGraphicFramePr>
          <p:nvPr/>
        </p:nvGraphicFramePr>
        <p:xfrm>
          <a:off x="874713" y="5056188"/>
          <a:ext cx="4010025" cy="1143000"/>
        </p:xfrm>
        <a:graphic>
          <a:graphicData uri="http://schemas.openxmlformats.org/presentationml/2006/ole">
            <mc:AlternateContent xmlns:mc="http://schemas.openxmlformats.org/markup-compatibility/2006">
              <mc:Choice xmlns:v="urn:schemas-microsoft-com:vml" Requires="v">
                <p:oleObj spid="_x0000_s66604" name="公式" r:id="rId16" imgW="4013200" imgH="1143000" progId="Equation.3">
                  <p:embed/>
                </p:oleObj>
              </mc:Choice>
              <mc:Fallback>
                <p:oleObj name="公式" r:id="rId16" imgW="4013200" imgH="1143000" progId="Equation.3">
                  <p:embed/>
                  <p:pic>
                    <p:nvPicPr>
                      <p:cNvPr id="40976" name="Object 73">
                        <a:extLst>
                          <a:ext uri="{FF2B5EF4-FFF2-40B4-BE49-F238E27FC236}">
                            <a16:creationId xmlns:a16="http://schemas.microsoft.com/office/drawing/2014/main" id="{4543D856-43FC-49A1-ADC8-8DCE21FBE1E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74713" y="5056188"/>
                        <a:ext cx="40100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 name="Object 75">
            <a:extLst>
              <a:ext uri="{FF2B5EF4-FFF2-40B4-BE49-F238E27FC236}">
                <a16:creationId xmlns:a16="http://schemas.microsoft.com/office/drawing/2014/main" id="{9721D3AE-CA06-4D2E-901E-F85C7EF209A6}"/>
              </a:ext>
            </a:extLst>
          </p:cNvPr>
          <p:cNvGraphicFramePr>
            <a:graphicFrameLocks noChangeAspect="1"/>
          </p:cNvGraphicFramePr>
          <p:nvPr/>
        </p:nvGraphicFramePr>
        <p:xfrm>
          <a:off x="5267325" y="5556250"/>
          <a:ext cx="3514725" cy="1019175"/>
        </p:xfrm>
        <a:graphic>
          <a:graphicData uri="http://schemas.openxmlformats.org/presentationml/2006/ole">
            <mc:AlternateContent xmlns:mc="http://schemas.openxmlformats.org/markup-compatibility/2006">
              <mc:Choice xmlns:v="urn:schemas-microsoft-com:vml" Requires="v">
                <p:oleObj spid="_x0000_s66605" name="公式" r:id="rId18" imgW="3517900" imgH="1016000" progId="Equation.3">
                  <p:embed/>
                </p:oleObj>
              </mc:Choice>
              <mc:Fallback>
                <p:oleObj name="公式" r:id="rId18" imgW="3517900" imgH="1016000" progId="Equation.3">
                  <p:embed/>
                  <p:pic>
                    <p:nvPicPr>
                      <p:cNvPr id="40977" name="Object 75">
                        <a:extLst>
                          <a:ext uri="{FF2B5EF4-FFF2-40B4-BE49-F238E27FC236}">
                            <a16:creationId xmlns:a16="http://schemas.microsoft.com/office/drawing/2014/main" id="{591B9F52-6F01-4C0F-8F46-DD0A76448DD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67325" y="5556250"/>
                        <a:ext cx="351472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 name="Object 77">
            <a:extLst>
              <a:ext uri="{FF2B5EF4-FFF2-40B4-BE49-F238E27FC236}">
                <a16:creationId xmlns:a16="http://schemas.microsoft.com/office/drawing/2014/main" id="{F864CFE9-BDE2-4FEC-99C7-994F34C1AE40}"/>
              </a:ext>
            </a:extLst>
          </p:cNvPr>
          <p:cNvGraphicFramePr>
            <a:graphicFrameLocks noChangeAspect="1"/>
          </p:cNvGraphicFramePr>
          <p:nvPr/>
        </p:nvGraphicFramePr>
        <p:xfrm>
          <a:off x="874713" y="6145213"/>
          <a:ext cx="2057400" cy="504825"/>
        </p:xfrm>
        <a:graphic>
          <a:graphicData uri="http://schemas.openxmlformats.org/presentationml/2006/ole">
            <mc:AlternateContent xmlns:mc="http://schemas.openxmlformats.org/markup-compatibility/2006">
              <mc:Choice xmlns:v="urn:schemas-microsoft-com:vml" Requires="v">
                <p:oleObj spid="_x0000_s66606" name="公式" r:id="rId20" imgW="2057400" imgH="508000" progId="Equation.3">
                  <p:embed/>
                </p:oleObj>
              </mc:Choice>
              <mc:Fallback>
                <p:oleObj name="公式" r:id="rId20" imgW="2057400" imgH="508000" progId="Equation.3">
                  <p:embed/>
                  <p:pic>
                    <p:nvPicPr>
                      <p:cNvPr id="40978" name="Object 77">
                        <a:extLst>
                          <a:ext uri="{FF2B5EF4-FFF2-40B4-BE49-F238E27FC236}">
                            <a16:creationId xmlns:a16="http://schemas.microsoft.com/office/drawing/2014/main" id="{1231A761-70BC-4AF3-9927-250E29258CA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74713" y="6145213"/>
                        <a:ext cx="20574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 name="Rectangle 79">
            <a:extLst>
              <a:ext uri="{FF2B5EF4-FFF2-40B4-BE49-F238E27FC236}">
                <a16:creationId xmlns:a16="http://schemas.microsoft.com/office/drawing/2014/main" id="{1C2AF931-1417-4670-9F21-696887401F08}"/>
              </a:ext>
            </a:extLst>
          </p:cNvPr>
          <p:cNvSpPr>
            <a:spLocks noChangeArrowheads="1"/>
          </p:cNvSpPr>
          <p:nvPr/>
        </p:nvSpPr>
        <p:spPr bwMode="auto">
          <a:xfrm>
            <a:off x="5580063" y="3970338"/>
            <a:ext cx="3119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求解 </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y </a:t>
            </a:r>
            <a:r>
              <a:rPr lang="en-US" altLang="zh-CN" sz="20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x </a:t>
            </a:r>
            <a:r>
              <a:rPr lang="en-US" altLang="zh-CN" sz="20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000" i="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d</a:t>
            </a:r>
            <a:r>
              <a:rPr lang="en-US" altLang="zh-CN" sz="2000" baseline="-250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1 </a:t>
            </a:r>
            <a:r>
              <a:rPr lang="en-US" altLang="zh-CN" sz="20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000" i="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d</a:t>
            </a:r>
            <a:r>
              <a:rPr lang="en-US" altLang="zh-CN" sz="2000" baseline="-250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2 </a:t>
            </a:r>
            <a:r>
              <a:rPr lang="en-US" altLang="zh-CN" sz="20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000" i="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d</a:t>
            </a:r>
            <a:r>
              <a:rPr lang="en-US" altLang="zh-CN" sz="2000" baseline="-250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3</a:t>
            </a:r>
          </a:p>
        </p:txBody>
      </p:sp>
    </p:spTree>
    <p:extLst>
      <p:ext uri="{BB962C8B-B14F-4D97-AF65-F5344CB8AC3E}">
        <p14:creationId xmlns:p14="http://schemas.microsoft.com/office/powerpoint/2010/main" val="1776938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15</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视觉测量：构建足够的方程组</a:t>
            </a:r>
          </a:p>
        </p:txBody>
      </p:sp>
      <p:sp>
        <p:nvSpPr>
          <p:cNvPr id="21" name="Rectangle 3">
            <a:extLst>
              <a:ext uri="{FF2B5EF4-FFF2-40B4-BE49-F238E27FC236}">
                <a16:creationId xmlns:a16="http://schemas.microsoft.com/office/drawing/2014/main" id="{D8DF1F2A-52B9-4F5D-97C7-A071C391EDCE}"/>
              </a:ext>
            </a:extLst>
          </p:cNvPr>
          <p:cNvSpPr>
            <a:spLocks noGrp="1" noChangeArrowheads="1"/>
          </p:cNvSpPr>
          <p:nvPr>
            <p:ph idx="1"/>
          </p:nvPr>
        </p:nvSpPr>
        <p:spPr>
          <a:xfrm>
            <a:off x="477838" y="1214438"/>
            <a:ext cx="8347075" cy="4837112"/>
          </a:xfrm>
        </p:spPr>
        <p:txBody>
          <a:bodyPr/>
          <a:lstStyle/>
          <a:p>
            <a:pPr eaLnBrk="1" hangingPunct="1"/>
            <a:r>
              <a:rPr lang="en-US" altLang="zh-CN">
                <a:latin typeface="Times New Roman" panose="02020603050405020304" pitchFamily="18" charset="0"/>
                <a:ea typeface="黑体" panose="02010609060101010101" pitchFamily="49" charset="-122"/>
                <a:cs typeface="Times New Roman" panose="02020603050405020304" pitchFamily="18" charset="0"/>
              </a:rPr>
              <a:t>P3P</a:t>
            </a:r>
            <a:r>
              <a:rPr lang="zh-CN" altLang="en-US">
                <a:latin typeface="Times New Roman" panose="02020603050405020304" pitchFamily="18" charset="0"/>
                <a:ea typeface="黑体" panose="02010609060101010101" pitchFamily="49" charset="-122"/>
                <a:cs typeface="Times New Roman" panose="02020603050405020304" pitchFamily="18" charset="0"/>
              </a:rPr>
              <a:t>问题的线性求解方法 </a:t>
            </a:r>
          </a:p>
          <a:p>
            <a:pPr eaLnBrk="1" hangingPunct="1">
              <a:buClr>
                <a:schemeClr val="tx2"/>
              </a:buClr>
              <a:buFont typeface="Wingdings" panose="05000000000000000000" pitchFamily="2" charset="2"/>
              <a:buChar char="Ø"/>
            </a:pPr>
            <a:endParaRPr lang="en-US" altLang="zh-CN"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Rectangle 4">
            <a:extLst>
              <a:ext uri="{FF2B5EF4-FFF2-40B4-BE49-F238E27FC236}">
                <a16:creationId xmlns:a16="http://schemas.microsoft.com/office/drawing/2014/main" id="{0F3BFFA8-CE18-452D-84D8-9DEB8281D4BC}"/>
              </a:ext>
            </a:extLst>
          </p:cNvPr>
          <p:cNvSpPr>
            <a:spLocks noChangeArrowheads="1"/>
          </p:cNvSpPr>
          <p:nvPr/>
        </p:nvSpPr>
        <p:spPr bwMode="auto">
          <a:xfrm>
            <a:off x="477838" y="1930400"/>
            <a:ext cx="3224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对于任意已知点，有</a:t>
            </a:r>
            <a:r>
              <a:rPr lang="en-US" altLang="zh-CN" sz="200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23" name="Rectangle 6">
            <a:extLst>
              <a:ext uri="{FF2B5EF4-FFF2-40B4-BE49-F238E27FC236}">
                <a16:creationId xmlns:a16="http://schemas.microsoft.com/office/drawing/2014/main" id="{0CCAE9E7-A58C-4EE2-87E5-099701A64599}"/>
              </a:ext>
            </a:extLst>
          </p:cNvPr>
          <p:cNvSpPr>
            <a:spLocks noChangeArrowheads="1"/>
          </p:cNvSpPr>
          <p:nvPr/>
        </p:nvSpPr>
        <p:spPr bwMode="auto">
          <a:xfrm>
            <a:off x="6459538" y="4794250"/>
            <a:ext cx="1698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约束条件</a:t>
            </a:r>
          </a:p>
        </p:txBody>
      </p:sp>
      <p:sp>
        <p:nvSpPr>
          <p:cNvPr id="24" name="Rectangle 10">
            <a:extLst>
              <a:ext uri="{FF2B5EF4-FFF2-40B4-BE49-F238E27FC236}">
                <a16:creationId xmlns:a16="http://schemas.microsoft.com/office/drawing/2014/main" id="{20D99596-1077-4EA2-A867-E0DC708AF2D8}"/>
              </a:ext>
            </a:extLst>
          </p:cNvPr>
          <p:cNvSpPr>
            <a:spLocks noChangeArrowheads="1"/>
          </p:cNvSpPr>
          <p:nvPr/>
        </p:nvSpPr>
        <p:spPr bwMode="auto">
          <a:xfrm>
            <a:off x="465138" y="3190875"/>
            <a:ext cx="832643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取</a:t>
            </a:r>
            <a:r>
              <a:rPr lang="en-US" altLang="zh-CN" sz="200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a:latin typeface="Times New Roman" panose="02020603050405020304" pitchFamily="18" charset="0"/>
                <a:ea typeface="黑体" panose="02010609060101010101" pitchFamily="49" charset="-122"/>
                <a:cs typeface="Times New Roman" panose="02020603050405020304" pitchFamily="18" charset="0"/>
              </a:rPr>
              <a:t>个已知空间点构成的三角形的中点作为辅助点，其空间位置即为</a:t>
            </a:r>
            <a:r>
              <a:rPr lang="en-US" altLang="zh-CN" sz="200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a:latin typeface="Times New Roman" panose="02020603050405020304" pitchFamily="18" charset="0"/>
                <a:ea typeface="黑体" panose="02010609060101010101" pitchFamily="49" charset="-122"/>
                <a:cs typeface="Times New Roman" panose="02020603050405020304" pitchFamily="18" charset="0"/>
              </a:rPr>
              <a:t>个已知空间点的笛卡尔坐标的均值。利用</a:t>
            </a:r>
            <a:r>
              <a:rPr lang="en-US" altLang="zh-CN" sz="200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a:latin typeface="Times New Roman" panose="02020603050405020304" pitchFamily="18" charset="0"/>
                <a:ea typeface="黑体" panose="02010609060101010101" pitchFamily="49" charset="-122"/>
                <a:cs typeface="Times New Roman" panose="02020603050405020304" pitchFamily="18" charset="0"/>
              </a:rPr>
              <a:t>个共面点，可以求解上述方程。利用递推最小二乘法</a:t>
            </a:r>
            <a:r>
              <a:rPr lang="en-US" altLang="zh-CN" sz="2000">
                <a:latin typeface="Times New Roman" panose="02020603050405020304" pitchFamily="18" charset="0"/>
                <a:ea typeface="黑体" panose="02010609060101010101" pitchFamily="49" charset="-122"/>
                <a:cs typeface="Times New Roman" panose="02020603050405020304" pitchFamily="18" charset="0"/>
              </a:rPr>
              <a:t>(Recursive Least Square, RLS)</a:t>
            </a:r>
            <a:r>
              <a:rPr lang="zh-CN" altLang="en-US" sz="2000">
                <a:latin typeface="Times New Roman" panose="02020603050405020304" pitchFamily="18" charset="0"/>
                <a:ea typeface="黑体" panose="02010609060101010101" pitchFamily="49" charset="-122"/>
                <a:cs typeface="Times New Roman" panose="02020603050405020304" pitchFamily="18" charset="0"/>
              </a:rPr>
              <a:t>消除辅助点的影响。也可采用 </a:t>
            </a:r>
            <a:r>
              <a:rPr lang="en-US" altLang="zh-CN" sz="2000">
                <a:latin typeface="Times New Roman" panose="02020603050405020304" pitchFamily="18" charset="0"/>
                <a:ea typeface="黑体" panose="02010609060101010101" pitchFamily="49" charset="-122"/>
                <a:cs typeface="Times New Roman" panose="02020603050405020304" pitchFamily="18" charset="0"/>
              </a:rPr>
              <a:t>Levenberg-Marquardt (L-M) method</a:t>
            </a:r>
            <a:r>
              <a:rPr lang="zh-CN" altLang="en-US" sz="2000">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25" name="Object 25">
            <a:extLst>
              <a:ext uri="{FF2B5EF4-FFF2-40B4-BE49-F238E27FC236}">
                <a16:creationId xmlns:a16="http://schemas.microsoft.com/office/drawing/2014/main" id="{81163957-DDFE-4A90-91CE-20FC512A3958}"/>
              </a:ext>
            </a:extLst>
          </p:cNvPr>
          <p:cNvGraphicFramePr>
            <a:graphicFrameLocks noChangeAspect="1"/>
          </p:cNvGraphicFramePr>
          <p:nvPr/>
        </p:nvGraphicFramePr>
        <p:xfrm>
          <a:off x="568325" y="2316163"/>
          <a:ext cx="5251450" cy="784225"/>
        </p:xfrm>
        <a:graphic>
          <a:graphicData uri="http://schemas.openxmlformats.org/presentationml/2006/ole">
            <mc:AlternateContent xmlns:mc="http://schemas.openxmlformats.org/markup-compatibility/2006">
              <mc:Choice xmlns:v="urn:schemas-microsoft-com:vml" Requires="v">
                <p:oleObj spid="_x0000_s67594" name="公式" r:id="rId4" imgW="3568700" imgH="533400" progId="Equation.3">
                  <p:embed/>
                </p:oleObj>
              </mc:Choice>
              <mc:Fallback>
                <p:oleObj name="公式" r:id="rId4" imgW="3568700" imgH="533400" progId="Equation.3">
                  <p:embed/>
                  <p:pic>
                    <p:nvPicPr>
                      <p:cNvPr id="41992" name="Object 25">
                        <a:extLst>
                          <a:ext uri="{FF2B5EF4-FFF2-40B4-BE49-F238E27FC236}">
                            <a16:creationId xmlns:a16="http://schemas.microsoft.com/office/drawing/2014/main" id="{2E2CA50C-E78E-405A-BF62-C1CE222C36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325" y="2316163"/>
                        <a:ext cx="525145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 name="Object 27">
            <a:extLst>
              <a:ext uri="{FF2B5EF4-FFF2-40B4-BE49-F238E27FC236}">
                <a16:creationId xmlns:a16="http://schemas.microsoft.com/office/drawing/2014/main" id="{2D1CF6EE-0BD6-4025-9BC7-2CDA12848BEB}"/>
              </a:ext>
            </a:extLst>
          </p:cNvPr>
          <p:cNvGraphicFramePr>
            <a:graphicFrameLocks noChangeAspect="1"/>
          </p:cNvGraphicFramePr>
          <p:nvPr/>
        </p:nvGraphicFramePr>
        <p:xfrm>
          <a:off x="569913" y="4659313"/>
          <a:ext cx="5518150" cy="892175"/>
        </p:xfrm>
        <a:graphic>
          <a:graphicData uri="http://schemas.openxmlformats.org/presentationml/2006/ole">
            <mc:AlternateContent xmlns:mc="http://schemas.openxmlformats.org/markup-compatibility/2006">
              <mc:Choice xmlns:v="urn:schemas-microsoft-com:vml" Requires="v">
                <p:oleObj spid="_x0000_s67595" name="公式" r:id="rId6" imgW="3479800" imgH="558800" progId="Equation.3">
                  <p:embed/>
                </p:oleObj>
              </mc:Choice>
              <mc:Fallback>
                <p:oleObj name="公式" r:id="rId6" imgW="3479800" imgH="558800" progId="Equation.3">
                  <p:embed/>
                  <p:pic>
                    <p:nvPicPr>
                      <p:cNvPr id="41993" name="Object 27">
                        <a:extLst>
                          <a:ext uri="{FF2B5EF4-FFF2-40B4-BE49-F238E27FC236}">
                            <a16:creationId xmlns:a16="http://schemas.microsoft.com/office/drawing/2014/main" id="{624C0880-4F2D-4BAF-B328-955F251C30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9913" y="4659313"/>
                        <a:ext cx="55181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613956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16</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视觉测量：构建足够的方程组</a:t>
            </a:r>
          </a:p>
        </p:txBody>
      </p:sp>
      <p:sp>
        <p:nvSpPr>
          <p:cNvPr id="11" name="Rectangle 3">
            <a:extLst>
              <a:ext uri="{FF2B5EF4-FFF2-40B4-BE49-F238E27FC236}">
                <a16:creationId xmlns:a16="http://schemas.microsoft.com/office/drawing/2014/main" id="{B7538C82-63F2-4E6E-90D9-D8942CC9DDE4}"/>
              </a:ext>
            </a:extLst>
          </p:cNvPr>
          <p:cNvSpPr>
            <a:spLocks noGrp="1" noChangeArrowheads="1"/>
          </p:cNvSpPr>
          <p:nvPr>
            <p:ph idx="1"/>
          </p:nvPr>
        </p:nvSpPr>
        <p:spPr>
          <a:xfrm>
            <a:off x="492125" y="1231900"/>
            <a:ext cx="8347075" cy="4984750"/>
          </a:xfrm>
        </p:spPr>
        <p:txBody>
          <a:bodyPr/>
          <a:lstStyle/>
          <a:p>
            <a:pPr eaLnBrk="1" hangingPunct="1"/>
            <a:r>
              <a:rPr lang="en-US" altLang="zh-CN">
                <a:latin typeface="Times New Roman" panose="02020603050405020304" pitchFamily="18" charset="0"/>
                <a:ea typeface="黑体" panose="02010609060101010101" pitchFamily="49" charset="-122"/>
                <a:cs typeface="Times New Roman" panose="02020603050405020304" pitchFamily="18" charset="0"/>
              </a:rPr>
              <a:t>P3P</a:t>
            </a:r>
            <a:r>
              <a:rPr lang="zh-CN" altLang="en-US">
                <a:latin typeface="Times New Roman" panose="02020603050405020304" pitchFamily="18" charset="0"/>
                <a:ea typeface="黑体" panose="02010609060101010101" pitchFamily="49" charset="-122"/>
                <a:cs typeface="Times New Roman" panose="02020603050405020304" pitchFamily="18" charset="0"/>
              </a:rPr>
              <a:t>问题的线性求解方法 </a:t>
            </a:r>
          </a:p>
          <a:p>
            <a:pPr eaLnBrk="1" hangingPunct="1">
              <a:buClr>
                <a:schemeClr val="tx2"/>
              </a:buClr>
              <a:buFont typeface="Wingdings" panose="05000000000000000000" pitchFamily="2" charset="2"/>
              <a:buChar char="Ø"/>
            </a:pPr>
            <a:endParaRPr lang="en-US" altLang="zh-CN"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Rectangle 4">
            <a:extLst>
              <a:ext uri="{FF2B5EF4-FFF2-40B4-BE49-F238E27FC236}">
                <a16:creationId xmlns:a16="http://schemas.microsoft.com/office/drawing/2014/main" id="{C62E2C17-B65F-48CC-8512-353817E6AFFC}"/>
              </a:ext>
            </a:extLst>
          </p:cNvPr>
          <p:cNvSpPr>
            <a:spLocks noChangeArrowheads="1"/>
          </p:cNvSpPr>
          <p:nvPr/>
        </p:nvSpPr>
        <p:spPr bwMode="auto">
          <a:xfrm>
            <a:off x="477838" y="2781300"/>
            <a:ext cx="3224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设：</a:t>
            </a:r>
          </a:p>
        </p:txBody>
      </p:sp>
      <p:sp>
        <p:nvSpPr>
          <p:cNvPr id="13" name="Rectangle 6">
            <a:extLst>
              <a:ext uri="{FF2B5EF4-FFF2-40B4-BE49-F238E27FC236}">
                <a16:creationId xmlns:a16="http://schemas.microsoft.com/office/drawing/2014/main" id="{71240438-1AB1-4F08-8340-921E4AA3E431}"/>
              </a:ext>
            </a:extLst>
          </p:cNvPr>
          <p:cNvSpPr>
            <a:spLocks noChangeArrowheads="1"/>
          </p:cNvSpPr>
          <p:nvPr/>
        </p:nvSpPr>
        <p:spPr bwMode="auto">
          <a:xfrm>
            <a:off x="3103563" y="6156325"/>
            <a:ext cx="1698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a:latin typeface="Times New Roman" panose="02020603050405020304" pitchFamily="18" charset="0"/>
                <a:ea typeface="黑体" panose="02010609060101010101" pitchFamily="49" charset="-122"/>
                <a:cs typeface="Times New Roman" panose="02020603050405020304" pitchFamily="18" charset="0"/>
              </a:rPr>
              <a:t>RLMS</a:t>
            </a:r>
            <a:r>
              <a:rPr lang="zh-CN" altLang="en-US" sz="2000">
                <a:latin typeface="Times New Roman" panose="02020603050405020304" pitchFamily="18" charset="0"/>
                <a:ea typeface="黑体" panose="02010609060101010101" pitchFamily="49" charset="-122"/>
                <a:cs typeface="Times New Roman" panose="02020603050405020304" pitchFamily="18" charset="0"/>
              </a:rPr>
              <a:t>方法</a:t>
            </a:r>
          </a:p>
        </p:txBody>
      </p:sp>
      <p:graphicFrame>
        <p:nvGraphicFramePr>
          <p:cNvPr id="14" name="Object 14">
            <a:extLst>
              <a:ext uri="{FF2B5EF4-FFF2-40B4-BE49-F238E27FC236}">
                <a16:creationId xmlns:a16="http://schemas.microsoft.com/office/drawing/2014/main" id="{9850D9DF-B9C6-425D-842B-FF6B8F7B540B}"/>
              </a:ext>
            </a:extLst>
          </p:cNvPr>
          <p:cNvGraphicFramePr>
            <a:graphicFrameLocks noChangeAspect="1"/>
          </p:cNvGraphicFramePr>
          <p:nvPr/>
        </p:nvGraphicFramePr>
        <p:xfrm>
          <a:off x="1112838" y="2787650"/>
          <a:ext cx="5367337" cy="1220788"/>
        </p:xfrm>
        <a:graphic>
          <a:graphicData uri="http://schemas.openxmlformats.org/presentationml/2006/ole">
            <mc:AlternateContent xmlns:mc="http://schemas.openxmlformats.org/markup-compatibility/2006">
              <mc:Choice xmlns:v="urn:schemas-microsoft-com:vml" Requires="v">
                <p:oleObj spid="_x0000_s68654" name="公式" r:id="rId4" imgW="4140200" imgH="939800" progId="Equation.3">
                  <p:embed/>
                </p:oleObj>
              </mc:Choice>
              <mc:Fallback>
                <p:oleObj name="公式" r:id="rId4" imgW="4140200" imgH="939800" progId="Equation.3">
                  <p:embed/>
                  <p:pic>
                    <p:nvPicPr>
                      <p:cNvPr id="43015" name="Object 14">
                        <a:extLst>
                          <a:ext uri="{FF2B5EF4-FFF2-40B4-BE49-F238E27FC236}">
                            <a16:creationId xmlns:a16="http://schemas.microsoft.com/office/drawing/2014/main" id="{A30AF259-D039-42C9-8336-E0300A5D1D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2838" y="2787650"/>
                        <a:ext cx="5367337"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6">
            <a:extLst>
              <a:ext uri="{FF2B5EF4-FFF2-40B4-BE49-F238E27FC236}">
                <a16:creationId xmlns:a16="http://schemas.microsoft.com/office/drawing/2014/main" id="{DE3F7A10-E24C-47C7-A556-2F6809C95696}"/>
              </a:ext>
            </a:extLst>
          </p:cNvPr>
          <p:cNvGraphicFramePr>
            <a:graphicFrameLocks noChangeAspect="1"/>
          </p:cNvGraphicFramePr>
          <p:nvPr/>
        </p:nvGraphicFramePr>
        <p:xfrm>
          <a:off x="6865938" y="3130550"/>
          <a:ext cx="2146300" cy="388938"/>
        </p:xfrm>
        <a:graphic>
          <a:graphicData uri="http://schemas.openxmlformats.org/presentationml/2006/ole">
            <mc:AlternateContent xmlns:mc="http://schemas.openxmlformats.org/markup-compatibility/2006">
              <mc:Choice xmlns:v="urn:schemas-microsoft-com:vml" Requires="v">
                <p:oleObj spid="_x0000_s68655" name="公式" r:id="rId6" imgW="1422400" imgH="254000" progId="Equation.3">
                  <p:embed/>
                </p:oleObj>
              </mc:Choice>
              <mc:Fallback>
                <p:oleObj name="公式" r:id="rId6" imgW="1422400" imgH="254000" progId="Equation.3">
                  <p:embed/>
                  <p:pic>
                    <p:nvPicPr>
                      <p:cNvPr id="43016" name="Object 16">
                        <a:extLst>
                          <a:ext uri="{FF2B5EF4-FFF2-40B4-BE49-F238E27FC236}">
                            <a16:creationId xmlns:a16="http://schemas.microsoft.com/office/drawing/2014/main" id="{A22EA1E6-17BD-4685-9530-E3B1635971E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65938" y="3130550"/>
                        <a:ext cx="21463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Object 18">
            <a:extLst>
              <a:ext uri="{FF2B5EF4-FFF2-40B4-BE49-F238E27FC236}">
                <a16:creationId xmlns:a16="http://schemas.microsoft.com/office/drawing/2014/main" id="{D5F188D5-42A0-44A8-A4D6-58B238AE8477}"/>
              </a:ext>
            </a:extLst>
          </p:cNvPr>
          <p:cNvGraphicFramePr>
            <a:graphicFrameLocks noChangeAspect="1"/>
          </p:cNvGraphicFramePr>
          <p:nvPr/>
        </p:nvGraphicFramePr>
        <p:xfrm>
          <a:off x="1179513" y="4065588"/>
          <a:ext cx="4959350" cy="427037"/>
        </p:xfrm>
        <a:graphic>
          <a:graphicData uri="http://schemas.openxmlformats.org/presentationml/2006/ole">
            <mc:AlternateContent xmlns:mc="http://schemas.openxmlformats.org/markup-compatibility/2006">
              <mc:Choice xmlns:v="urn:schemas-microsoft-com:vml" Requires="v">
                <p:oleObj spid="_x0000_s68656" name="公式" r:id="rId8" imgW="3429000" imgH="292100" progId="Equation.3">
                  <p:embed/>
                </p:oleObj>
              </mc:Choice>
              <mc:Fallback>
                <p:oleObj name="公式" r:id="rId8" imgW="3429000" imgH="292100" progId="Equation.3">
                  <p:embed/>
                  <p:pic>
                    <p:nvPicPr>
                      <p:cNvPr id="43017" name="Object 18">
                        <a:extLst>
                          <a:ext uri="{FF2B5EF4-FFF2-40B4-BE49-F238E27FC236}">
                            <a16:creationId xmlns:a16="http://schemas.microsoft.com/office/drawing/2014/main" id="{03ABACBD-AB38-424A-98CE-0ED349E276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9513" y="4065588"/>
                        <a:ext cx="49593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Object 25">
            <a:extLst>
              <a:ext uri="{FF2B5EF4-FFF2-40B4-BE49-F238E27FC236}">
                <a16:creationId xmlns:a16="http://schemas.microsoft.com/office/drawing/2014/main" id="{F49DF0F8-7B9F-4B24-95B6-8BA6F46172DB}"/>
              </a:ext>
            </a:extLst>
          </p:cNvPr>
          <p:cNvGraphicFramePr>
            <a:graphicFrameLocks noChangeAspect="1"/>
          </p:cNvGraphicFramePr>
          <p:nvPr/>
        </p:nvGraphicFramePr>
        <p:xfrm>
          <a:off x="504825" y="1895475"/>
          <a:ext cx="4402138" cy="754063"/>
        </p:xfrm>
        <a:graphic>
          <a:graphicData uri="http://schemas.openxmlformats.org/presentationml/2006/ole">
            <mc:AlternateContent xmlns:mc="http://schemas.openxmlformats.org/markup-compatibility/2006">
              <mc:Choice xmlns:v="urn:schemas-microsoft-com:vml" Requires="v">
                <p:oleObj spid="_x0000_s68657" name="公式" r:id="rId10" imgW="3111500" imgH="533400" progId="Equation.3">
                  <p:embed/>
                </p:oleObj>
              </mc:Choice>
              <mc:Fallback>
                <p:oleObj name="公式" r:id="rId10" imgW="3111500" imgH="533400" progId="Equation.3">
                  <p:embed/>
                  <p:pic>
                    <p:nvPicPr>
                      <p:cNvPr id="43018" name="Object 25">
                        <a:extLst>
                          <a:ext uri="{FF2B5EF4-FFF2-40B4-BE49-F238E27FC236}">
                            <a16:creationId xmlns:a16="http://schemas.microsoft.com/office/drawing/2014/main" id="{8EFDE625-3A3F-4B7C-AA65-3ED90FC2FE2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4825" y="1895475"/>
                        <a:ext cx="4402138"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Object 27">
            <a:extLst>
              <a:ext uri="{FF2B5EF4-FFF2-40B4-BE49-F238E27FC236}">
                <a16:creationId xmlns:a16="http://schemas.microsoft.com/office/drawing/2014/main" id="{82FE6EB7-7DC2-443A-BF55-424590610733}"/>
              </a:ext>
            </a:extLst>
          </p:cNvPr>
          <p:cNvGraphicFramePr>
            <a:graphicFrameLocks noChangeAspect="1"/>
          </p:cNvGraphicFramePr>
          <p:nvPr/>
        </p:nvGraphicFramePr>
        <p:xfrm>
          <a:off x="4989513" y="1922463"/>
          <a:ext cx="4056062" cy="695325"/>
        </p:xfrm>
        <a:graphic>
          <a:graphicData uri="http://schemas.openxmlformats.org/presentationml/2006/ole">
            <mc:AlternateContent xmlns:mc="http://schemas.openxmlformats.org/markup-compatibility/2006">
              <mc:Choice xmlns:v="urn:schemas-microsoft-com:vml" Requires="v">
                <p:oleObj spid="_x0000_s68658" name="公式" r:id="rId12" imgW="3479800" imgH="558800" progId="Equation.3">
                  <p:embed/>
                </p:oleObj>
              </mc:Choice>
              <mc:Fallback>
                <p:oleObj name="公式" r:id="rId12" imgW="3479800" imgH="558800" progId="Equation.3">
                  <p:embed/>
                  <p:pic>
                    <p:nvPicPr>
                      <p:cNvPr id="43019" name="Object 27">
                        <a:extLst>
                          <a:ext uri="{FF2B5EF4-FFF2-40B4-BE49-F238E27FC236}">
                            <a16:creationId xmlns:a16="http://schemas.microsoft.com/office/drawing/2014/main" id="{147B9749-2A7D-4436-BB54-18E8D5E175B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89513" y="1922463"/>
                        <a:ext cx="40560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Object 31">
            <a:extLst>
              <a:ext uri="{FF2B5EF4-FFF2-40B4-BE49-F238E27FC236}">
                <a16:creationId xmlns:a16="http://schemas.microsoft.com/office/drawing/2014/main" id="{145B9973-AC00-4D90-B459-516A7E6EF8AA}"/>
              </a:ext>
            </a:extLst>
          </p:cNvPr>
          <p:cNvGraphicFramePr>
            <a:graphicFrameLocks noChangeAspect="1"/>
          </p:cNvGraphicFramePr>
          <p:nvPr/>
        </p:nvGraphicFramePr>
        <p:xfrm>
          <a:off x="1219200" y="4675188"/>
          <a:ext cx="1412875" cy="349250"/>
        </p:xfrm>
        <a:graphic>
          <a:graphicData uri="http://schemas.openxmlformats.org/presentationml/2006/ole">
            <mc:AlternateContent xmlns:mc="http://schemas.openxmlformats.org/markup-compatibility/2006">
              <mc:Choice xmlns:v="urn:schemas-microsoft-com:vml" Requires="v">
                <p:oleObj spid="_x0000_s68659" name="公式" r:id="rId14" imgW="965200" imgH="241300" progId="Equation.3">
                  <p:embed/>
                </p:oleObj>
              </mc:Choice>
              <mc:Fallback>
                <p:oleObj name="公式" r:id="rId14" imgW="965200" imgH="241300" progId="Equation.3">
                  <p:embed/>
                  <p:pic>
                    <p:nvPicPr>
                      <p:cNvPr id="43020" name="Object 31">
                        <a:extLst>
                          <a:ext uri="{FF2B5EF4-FFF2-40B4-BE49-F238E27FC236}">
                            <a16:creationId xmlns:a16="http://schemas.microsoft.com/office/drawing/2014/main" id="{9912A055-3FE0-4E06-875C-63EA22AC755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19200" y="4675188"/>
                        <a:ext cx="14128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Rectangle 34">
            <a:extLst>
              <a:ext uri="{FF2B5EF4-FFF2-40B4-BE49-F238E27FC236}">
                <a16:creationId xmlns:a16="http://schemas.microsoft.com/office/drawing/2014/main" id="{00AFCEBA-EFC6-4062-BE14-CE38227D9A59}"/>
              </a:ext>
            </a:extLst>
          </p:cNvPr>
          <p:cNvSpPr>
            <a:spLocks noChangeArrowheads="1"/>
          </p:cNvSpPr>
          <p:nvPr/>
        </p:nvSpPr>
        <p:spPr bwMode="auto">
          <a:xfrm>
            <a:off x="4479925" y="2832100"/>
            <a:ext cx="184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7" name="Object 33">
            <a:extLst>
              <a:ext uri="{FF2B5EF4-FFF2-40B4-BE49-F238E27FC236}">
                <a16:creationId xmlns:a16="http://schemas.microsoft.com/office/drawing/2014/main" id="{DF7F9AD9-5880-40EF-8998-6C63E69D3437}"/>
              </a:ext>
            </a:extLst>
          </p:cNvPr>
          <p:cNvGraphicFramePr>
            <a:graphicFrameLocks noChangeAspect="1"/>
          </p:cNvGraphicFramePr>
          <p:nvPr/>
        </p:nvGraphicFramePr>
        <p:xfrm>
          <a:off x="6835775" y="3684588"/>
          <a:ext cx="1092200" cy="1152525"/>
        </p:xfrm>
        <a:graphic>
          <a:graphicData uri="http://schemas.openxmlformats.org/presentationml/2006/ole">
            <mc:AlternateContent xmlns:mc="http://schemas.openxmlformats.org/markup-compatibility/2006">
              <mc:Choice xmlns:v="urn:schemas-microsoft-com:vml" Requires="v">
                <p:oleObj spid="_x0000_s68660" name="公式" r:id="rId16" imgW="698500" imgH="736600" progId="Equation.3">
                  <p:embed/>
                </p:oleObj>
              </mc:Choice>
              <mc:Fallback>
                <p:oleObj name="公式" r:id="rId16" imgW="698500" imgH="736600" progId="Equation.3">
                  <p:embed/>
                  <p:pic>
                    <p:nvPicPr>
                      <p:cNvPr id="43022" name="Object 33">
                        <a:extLst>
                          <a:ext uri="{FF2B5EF4-FFF2-40B4-BE49-F238E27FC236}">
                            <a16:creationId xmlns:a16="http://schemas.microsoft.com/office/drawing/2014/main" id="{8EC9FE97-DE5A-48D6-8BD7-71D64E0425D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35775" y="3684588"/>
                        <a:ext cx="10922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8" name="Object 35">
            <a:extLst>
              <a:ext uri="{FF2B5EF4-FFF2-40B4-BE49-F238E27FC236}">
                <a16:creationId xmlns:a16="http://schemas.microsoft.com/office/drawing/2014/main" id="{B53CBB36-9156-4C6A-B63D-937A13536C11}"/>
              </a:ext>
            </a:extLst>
          </p:cNvPr>
          <p:cNvGraphicFramePr>
            <a:graphicFrameLocks noChangeAspect="1"/>
          </p:cNvGraphicFramePr>
          <p:nvPr/>
        </p:nvGraphicFramePr>
        <p:xfrm>
          <a:off x="766763" y="5124450"/>
          <a:ext cx="3387725" cy="369888"/>
        </p:xfrm>
        <a:graphic>
          <a:graphicData uri="http://schemas.openxmlformats.org/presentationml/2006/ole">
            <mc:AlternateContent xmlns:mc="http://schemas.openxmlformats.org/markup-compatibility/2006">
              <mc:Choice xmlns:v="urn:schemas-microsoft-com:vml" Requires="v">
                <p:oleObj spid="_x0000_s68661" name="公式" r:id="rId18" imgW="2184400" imgH="241300" progId="Equation.3">
                  <p:embed/>
                </p:oleObj>
              </mc:Choice>
              <mc:Fallback>
                <p:oleObj name="公式" r:id="rId18" imgW="2184400" imgH="241300" progId="Equation.3">
                  <p:embed/>
                  <p:pic>
                    <p:nvPicPr>
                      <p:cNvPr id="43023" name="Object 35">
                        <a:extLst>
                          <a:ext uri="{FF2B5EF4-FFF2-40B4-BE49-F238E27FC236}">
                            <a16:creationId xmlns:a16="http://schemas.microsoft.com/office/drawing/2014/main" id="{656CA3B1-370A-4999-AB10-5DFAAB8D58A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6763" y="5124450"/>
                        <a:ext cx="33877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Object 37">
            <a:extLst>
              <a:ext uri="{FF2B5EF4-FFF2-40B4-BE49-F238E27FC236}">
                <a16:creationId xmlns:a16="http://schemas.microsoft.com/office/drawing/2014/main" id="{69C22C46-9F40-44C3-9A80-5B36F684E901}"/>
              </a:ext>
            </a:extLst>
          </p:cNvPr>
          <p:cNvGraphicFramePr>
            <a:graphicFrameLocks noChangeAspect="1"/>
          </p:cNvGraphicFramePr>
          <p:nvPr/>
        </p:nvGraphicFramePr>
        <p:xfrm>
          <a:off x="766763" y="5576888"/>
          <a:ext cx="2962275" cy="344487"/>
        </p:xfrm>
        <a:graphic>
          <a:graphicData uri="http://schemas.openxmlformats.org/presentationml/2006/ole">
            <mc:AlternateContent xmlns:mc="http://schemas.openxmlformats.org/markup-compatibility/2006">
              <mc:Choice xmlns:v="urn:schemas-microsoft-com:vml" Requires="v">
                <p:oleObj spid="_x0000_s68662" name="公式" r:id="rId20" imgW="2044700" imgH="241300" progId="Equation.3">
                  <p:embed/>
                </p:oleObj>
              </mc:Choice>
              <mc:Fallback>
                <p:oleObj name="公式" r:id="rId20" imgW="2044700" imgH="241300" progId="Equation.3">
                  <p:embed/>
                  <p:pic>
                    <p:nvPicPr>
                      <p:cNvPr id="43024" name="Object 37">
                        <a:extLst>
                          <a:ext uri="{FF2B5EF4-FFF2-40B4-BE49-F238E27FC236}">
                            <a16:creationId xmlns:a16="http://schemas.microsoft.com/office/drawing/2014/main" id="{24CD96D9-2C55-499C-B7D1-1CA8A63A817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66763" y="5576888"/>
                        <a:ext cx="2962275"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 name="Object 39">
            <a:extLst>
              <a:ext uri="{FF2B5EF4-FFF2-40B4-BE49-F238E27FC236}">
                <a16:creationId xmlns:a16="http://schemas.microsoft.com/office/drawing/2014/main" id="{6E281901-3639-486D-82FB-34001A227D82}"/>
              </a:ext>
            </a:extLst>
          </p:cNvPr>
          <p:cNvGraphicFramePr>
            <a:graphicFrameLocks noChangeAspect="1"/>
          </p:cNvGraphicFramePr>
          <p:nvPr/>
        </p:nvGraphicFramePr>
        <p:xfrm>
          <a:off x="754063" y="6040438"/>
          <a:ext cx="2403475" cy="314325"/>
        </p:xfrm>
        <a:graphic>
          <a:graphicData uri="http://schemas.openxmlformats.org/presentationml/2006/ole">
            <mc:AlternateContent xmlns:mc="http://schemas.openxmlformats.org/markup-compatibility/2006">
              <mc:Choice xmlns:v="urn:schemas-microsoft-com:vml" Requires="v">
                <p:oleObj spid="_x0000_s68663" name="公式" r:id="rId22" imgW="1816100" imgH="241300" progId="Equation.3">
                  <p:embed/>
                </p:oleObj>
              </mc:Choice>
              <mc:Fallback>
                <p:oleObj name="公式" r:id="rId22" imgW="1816100" imgH="241300" progId="Equation.3">
                  <p:embed/>
                  <p:pic>
                    <p:nvPicPr>
                      <p:cNvPr id="43025" name="Object 39">
                        <a:extLst>
                          <a:ext uri="{FF2B5EF4-FFF2-40B4-BE49-F238E27FC236}">
                            <a16:creationId xmlns:a16="http://schemas.microsoft.com/office/drawing/2014/main" id="{152E961B-0AAE-4732-AB61-38E4C869AB5F}"/>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754063" y="6040438"/>
                        <a:ext cx="24034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 name="AutoShape 41">
            <a:extLst>
              <a:ext uri="{FF2B5EF4-FFF2-40B4-BE49-F238E27FC236}">
                <a16:creationId xmlns:a16="http://schemas.microsoft.com/office/drawing/2014/main" id="{B1234AD4-ED00-452C-A230-BA87051ECDC1}"/>
              </a:ext>
            </a:extLst>
          </p:cNvPr>
          <p:cNvSpPr>
            <a:spLocks/>
          </p:cNvSpPr>
          <p:nvPr/>
        </p:nvSpPr>
        <p:spPr bwMode="auto">
          <a:xfrm>
            <a:off x="519113" y="5359400"/>
            <a:ext cx="230187" cy="823913"/>
          </a:xfrm>
          <a:prstGeom prst="leftBrace">
            <a:avLst>
              <a:gd name="adj1" fmla="val 4755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2" name="Rectangle 42">
            <a:extLst>
              <a:ext uri="{FF2B5EF4-FFF2-40B4-BE49-F238E27FC236}">
                <a16:creationId xmlns:a16="http://schemas.microsoft.com/office/drawing/2014/main" id="{076D8D35-84E9-474F-925A-31C16032F304}"/>
              </a:ext>
            </a:extLst>
          </p:cNvPr>
          <p:cNvSpPr>
            <a:spLocks noChangeArrowheads="1"/>
          </p:cNvSpPr>
          <p:nvPr/>
        </p:nvSpPr>
        <p:spPr bwMode="auto">
          <a:xfrm>
            <a:off x="3013075" y="4621213"/>
            <a:ext cx="1698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初值</a:t>
            </a:r>
          </a:p>
        </p:txBody>
      </p:sp>
      <p:sp>
        <p:nvSpPr>
          <p:cNvPr id="33" name="Rectangle 44">
            <a:extLst>
              <a:ext uri="{FF2B5EF4-FFF2-40B4-BE49-F238E27FC236}">
                <a16:creationId xmlns:a16="http://schemas.microsoft.com/office/drawing/2014/main" id="{8A326D03-7562-44CB-9EAB-B0DBAE4FD4ED}"/>
              </a:ext>
            </a:extLst>
          </p:cNvPr>
          <p:cNvSpPr>
            <a:spLocks noChangeArrowheads="1"/>
          </p:cNvSpPr>
          <p:nvPr/>
        </p:nvSpPr>
        <p:spPr bwMode="auto">
          <a:xfrm>
            <a:off x="4479925" y="2841625"/>
            <a:ext cx="1841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4" name="Object 43">
            <a:extLst>
              <a:ext uri="{FF2B5EF4-FFF2-40B4-BE49-F238E27FC236}">
                <a16:creationId xmlns:a16="http://schemas.microsoft.com/office/drawing/2014/main" id="{60BD56CD-6AE3-425E-9ABB-57290392B6B8}"/>
              </a:ext>
            </a:extLst>
          </p:cNvPr>
          <p:cNvGraphicFramePr>
            <a:graphicFrameLocks noChangeAspect="1"/>
          </p:cNvGraphicFramePr>
          <p:nvPr/>
        </p:nvGraphicFramePr>
        <p:xfrm>
          <a:off x="4352925" y="5103813"/>
          <a:ext cx="4632325" cy="841375"/>
        </p:xfrm>
        <a:graphic>
          <a:graphicData uri="http://schemas.openxmlformats.org/presentationml/2006/ole">
            <mc:AlternateContent xmlns:mc="http://schemas.openxmlformats.org/markup-compatibility/2006">
              <mc:Choice xmlns:v="urn:schemas-microsoft-com:vml" Requires="v">
                <p:oleObj spid="_x0000_s68664" name="公式" r:id="rId24" imgW="3937000" imgH="711200" progId="Equation.3">
                  <p:embed/>
                </p:oleObj>
              </mc:Choice>
              <mc:Fallback>
                <p:oleObj name="公式" r:id="rId24" imgW="3937000" imgH="711200" progId="Equation.3">
                  <p:embed/>
                  <p:pic>
                    <p:nvPicPr>
                      <p:cNvPr id="43029" name="Object 43">
                        <a:extLst>
                          <a:ext uri="{FF2B5EF4-FFF2-40B4-BE49-F238E27FC236}">
                            <a16:creationId xmlns:a16="http://schemas.microsoft.com/office/drawing/2014/main" id="{D7C63B20-CE0D-4FD3-9580-2A8B30E66294}"/>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352925" y="5103813"/>
                        <a:ext cx="4632325"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Rectangle 45">
            <a:extLst>
              <a:ext uri="{FF2B5EF4-FFF2-40B4-BE49-F238E27FC236}">
                <a16:creationId xmlns:a16="http://schemas.microsoft.com/office/drawing/2014/main" id="{A3726958-778D-4ACB-82AF-5821A8E1A6A6}"/>
              </a:ext>
            </a:extLst>
          </p:cNvPr>
          <p:cNvSpPr>
            <a:spLocks noChangeArrowheads="1"/>
          </p:cNvSpPr>
          <p:nvPr/>
        </p:nvSpPr>
        <p:spPr bwMode="auto">
          <a:xfrm>
            <a:off x="5249863" y="6116638"/>
            <a:ext cx="22145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误差指标函数</a:t>
            </a:r>
          </a:p>
        </p:txBody>
      </p:sp>
    </p:spTree>
    <p:extLst>
      <p:ext uri="{BB962C8B-B14F-4D97-AF65-F5344CB8AC3E}">
        <p14:creationId xmlns:p14="http://schemas.microsoft.com/office/powerpoint/2010/main" val="2000452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章节安排</a:t>
            </a:r>
          </a:p>
        </p:txBody>
      </p:sp>
      <p:sp>
        <p:nvSpPr>
          <p:cNvPr id="6147"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35A5737-56C8-46CF-BAD9-3A9CC62D30FA}" type="slidenum">
              <a:rPr kumimoji="0" lang="zh-CN" altLang="en-US" sz="1400">
                <a:latin typeface="Arial" panose="020B0604020202020204" pitchFamily="34" charset="0"/>
              </a:rPr>
              <a:pPr eaLnBrk="1" hangingPunct="1"/>
              <a:t>17</a:t>
            </a:fld>
            <a:endParaRPr kumimoji="0" lang="en-US" altLang="zh-CN" sz="1400">
              <a:latin typeface="Arial" panose="020B0604020202020204" pitchFamily="34" charset="0"/>
            </a:endParaRPr>
          </a:p>
        </p:txBody>
      </p:sp>
      <p:grpSp>
        <p:nvGrpSpPr>
          <p:cNvPr id="6148" name="Group 120"/>
          <p:cNvGrpSpPr>
            <a:grpSpLocks/>
          </p:cNvGrpSpPr>
          <p:nvPr/>
        </p:nvGrpSpPr>
        <p:grpSpPr bwMode="auto">
          <a:xfrm>
            <a:off x="1285837" y="1562100"/>
            <a:ext cx="6805437" cy="665163"/>
            <a:chOff x="1268" y="935"/>
            <a:chExt cx="3408" cy="419"/>
          </a:xfrm>
        </p:grpSpPr>
        <p:grpSp>
          <p:nvGrpSpPr>
            <p:cNvPr id="6194" name="Group 75"/>
            <p:cNvGrpSpPr>
              <a:grpSpLocks/>
            </p:cNvGrpSpPr>
            <p:nvPr/>
          </p:nvGrpSpPr>
          <p:grpSpPr bwMode="auto">
            <a:xfrm>
              <a:off x="1268" y="935"/>
              <a:ext cx="480" cy="419"/>
              <a:chOff x="1110" y="2656"/>
              <a:chExt cx="1549" cy="1351"/>
            </a:xfrm>
          </p:grpSpPr>
          <p:sp>
            <p:nvSpPr>
              <p:cNvPr id="6198" name="AutoShape 7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99" name="AutoShape 7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200" name="AutoShape 78"/>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95" name="Line 83"/>
            <p:cNvSpPr>
              <a:spLocks noChangeShapeType="1"/>
            </p:cNvSpPr>
            <p:nvPr/>
          </p:nvSpPr>
          <p:spPr bwMode="auto">
            <a:xfrm>
              <a:off x="1652" y="131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6" name="Text Box 84"/>
            <p:cNvSpPr txBox="1">
              <a:spLocks noChangeArrowheads="1"/>
            </p:cNvSpPr>
            <p:nvPr/>
          </p:nvSpPr>
          <p:spPr bwMode="auto">
            <a:xfrm>
              <a:off x="1882" y="983"/>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相机模型与约束</a:t>
              </a:r>
            </a:p>
          </p:txBody>
        </p:sp>
        <p:sp>
          <p:nvSpPr>
            <p:cNvPr id="6197" name="Text Box 85"/>
            <p:cNvSpPr txBox="1">
              <a:spLocks noChangeArrowheads="1"/>
            </p:cNvSpPr>
            <p:nvPr/>
          </p:nvSpPr>
          <p:spPr bwMode="gray">
            <a:xfrm>
              <a:off x="1350" y="99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一</a:t>
              </a:r>
            </a:p>
          </p:txBody>
        </p:sp>
      </p:grpSp>
      <p:grpSp>
        <p:nvGrpSpPr>
          <p:cNvPr id="6149" name="Group 123"/>
          <p:cNvGrpSpPr>
            <a:grpSpLocks/>
          </p:cNvGrpSpPr>
          <p:nvPr/>
        </p:nvGrpSpPr>
        <p:grpSpPr bwMode="auto">
          <a:xfrm>
            <a:off x="1285838" y="3838578"/>
            <a:ext cx="7023100" cy="665163"/>
            <a:chOff x="1268" y="2341"/>
            <a:chExt cx="3517" cy="419"/>
          </a:xfrm>
        </p:grpSpPr>
        <p:sp>
          <p:nvSpPr>
            <p:cNvPr id="6186" name="Line 92"/>
            <p:cNvSpPr>
              <a:spLocks noChangeShapeType="1"/>
            </p:cNvSpPr>
            <p:nvPr/>
          </p:nvSpPr>
          <p:spPr bwMode="auto">
            <a:xfrm>
              <a:off x="1652" y="272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7" name="Text Box 94"/>
            <p:cNvSpPr txBox="1">
              <a:spLocks noChangeArrowheads="1"/>
            </p:cNvSpPr>
            <p:nvPr/>
          </p:nvSpPr>
          <p:spPr bwMode="gray">
            <a:xfrm>
              <a:off x="1392" y="240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b="1">
                  <a:solidFill>
                    <a:srgbClr val="FFFFFF"/>
                  </a:solidFill>
                  <a:latin typeface="Arial" panose="020B0604020202020204" pitchFamily="34" charset="0"/>
                </a:rPr>
                <a:t>4</a:t>
              </a:r>
            </a:p>
          </p:txBody>
        </p:sp>
        <p:grpSp>
          <p:nvGrpSpPr>
            <p:cNvPr id="6188" name="Group 100"/>
            <p:cNvGrpSpPr>
              <a:grpSpLocks/>
            </p:cNvGrpSpPr>
            <p:nvPr/>
          </p:nvGrpSpPr>
          <p:grpSpPr bwMode="auto">
            <a:xfrm>
              <a:off x="1268" y="2341"/>
              <a:ext cx="480" cy="419"/>
              <a:chOff x="3174" y="2656"/>
              <a:chExt cx="1549" cy="1351"/>
            </a:xfrm>
          </p:grpSpPr>
          <p:sp>
            <p:nvSpPr>
              <p:cNvPr id="6191" name="AutoShape 101"/>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92" name="AutoShape 102"/>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93" name="AutoShape 103"/>
              <p:cNvSpPr>
                <a:spLocks noChangeArrowheads="1"/>
              </p:cNvSpPr>
              <p:nvPr/>
            </p:nvSpPr>
            <p:spPr bwMode="gray">
              <a:xfrm>
                <a:off x="3264" y="2737"/>
                <a:ext cx="1349" cy="1167"/>
              </a:xfrm>
              <a:prstGeom prst="hexagon">
                <a:avLst>
                  <a:gd name="adj" fmla="val 28894"/>
                  <a:gd name="vf" fmla="val 115470"/>
                </a:avLst>
              </a:prstGeom>
              <a:gradFill rotWithShape="1">
                <a:gsLst>
                  <a:gs pos="0">
                    <a:srgbClr val="33346F"/>
                  </a:gs>
                  <a:gs pos="100000">
                    <a:srgbClr val="6E71F0"/>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89" name="Text Box 104"/>
            <p:cNvSpPr txBox="1">
              <a:spLocks noChangeArrowheads="1"/>
            </p:cNvSpPr>
            <p:nvPr/>
          </p:nvSpPr>
          <p:spPr bwMode="gray">
            <a:xfrm>
              <a:off x="1350" y="240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四</a:t>
              </a:r>
            </a:p>
          </p:txBody>
        </p:sp>
        <p:sp>
          <p:nvSpPr>
            <p:cNvPr id="6190" name="Text Box 84"/>
            <p:cNvSpPr txBox="1">
              <a:spLocks noChangeArrowheads="1"/>
            </p:cNvSpPr>
            <p:nvPr/>
          </p:nvSpPr>
          <p:spPr bwMode="auto">
            <a:xfrm>
              <a:off x="1882" y="2384"/>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solidFill>
                    <a:srgbClr val="000000"/>
                  </a:solidFill>
                  <a:latin typeface="Arial" panose="020B0604020202020204" pitchFamily="34" charset="0"/>
                  <a:ea typeface="黑体" panose="02010609060101010101" pitchFamily="49" charset="-122"/>
                </a:rPr>
                <a:t>对极约束求解</a:t>
              </a:r>
            </a:p>
          </p:txBody>
        </p:sp>
      </p:grpSp>
      <p:grpSp>
        <p:nvGrpSpPr>
          <p:cNvPr id="6151" name="Group 126"/>
          <p:cNvGrpSpPr>
            <a:grpSpLocks/>
          </p:cNvGrpSpPr>
          <p:nvPr/>
        </p:nvGrpSpPr>
        <p:grpSpPr bwMode="auto">
          <a:xfrm>
            <a:off x="1285838" y="2314575"/>
            <a:ext cx="7023100" cy="665163"/>
            <a:chOff x="1268" y="1409"/>
            <a:chExt cx="3517" cy="419"/>
          </a:xfrm>
        </p:grpSpPr>
        <p:grpSp>
          <p:nvGrpSpPr>
            <p:cNvPr id="6171" name="Group 79"/>
            <p:cNvGrpSpPr>
              <a:grpSpLocks/>
            </p:cNvGrpSpPr>
            <p:nvPr/>
          </p:nvGrpSpPr>
          <p:grpSpPr bwMode="auto">
            <a:xfrm>
              <a:off x="1268" y="1409"/>
              <a:ext cx="480" cy="419"/>
              <a:chOff x="3174" y="2656"/>
              <a:chExt cx="1549" cy="1351"/>
            </a:xfrm>
          </p:grpSpPr>
          <p:sp>
            <p:nvSpPr>
              <p:cNvPr id="6175" name="AutoShape 8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76" name="AutoShape 8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77" name="AutoShape 82"/>
              <p:cNvSpPr>
                <a:spLocks noChangeArrowheads="1"/>
              </p:cNvSpPr>
              <p:nvPr/>
            </p:nvSpPr>
            <p:spPr bwMode="gray">
              <a:xfrm>
                <a:off x="3264" y="2737"/>
                <a:ext cx="1349" cy="1167"/>
              </a:xfrm>
              <a:prstGeom prst="hexagon">
                <a:avLst>
                  <a:gd name="adj" fmla="val 28894"/>
                  <a:gd name="vf" fmla="val 115470"/>
                </a:avLst>
              </a:prstGeom>
              <a:gradFill rotWithShape="1">
                <a:gsLst>
                  <a:gs pos="0">
                    <a:srgbClr val="33346F"/>
                  </a:gs>
                  <a:gs pos="100000">
                    <a:srgbClr val="6E71F0"/>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72" name="Line 86"/>
            <p:cNvSpPr>
              <a:spLocks noChangeShapeType="1"/>
            </p:cNvSpPr>
            <p:nvPr/>
          </p:nvSpPr>
          <p:spPr bwMode="auto">
            <a:xfrm>
              <a:off x="1652" y="179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3" name="Text Box 88"/>
            <p:cNvSpPr txBox="1">
              <a:spLocks noChangeArrowheads="1"/>
            </p:cNvSpPr>
            <p:nvPr/>
          </p:nvSpPr>
          <p:spPr bwMode="gray">
            <a:xfrm>
              <a:off x="1350" y="14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二</a:t>
              </a:r>
            </a:p>
          </p:txBody>
        </p:sp>
        <p:sp>
          <p:nvSpPr>
            <p:cNvPr id="6174" name="Text Box 84"/>
            <p:cNvSpPr txBox="1">
              <a:spLocks noChangeArrowheads="1"/>
            </p:cNvSpPr>
            <p:nvPr/>
          </p:nvSpPr>
          <p:spPr bwMode="auto">
            <a:xfrm>
              <a:off x="1882" y="1464"/>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视觉测量：构建足够的方程组</a:t>
              </a:r>
            </a:p>
          </p:txBody>
        </p:sp>
      </p:grpSp>
      <p:grpSp>
        <p:nvGrpSpPr>
          <p:cNvPr id="6152" name="Group 122"/>
          <p:cNvGrpSpPr>
            <a:grpSpLocks/>
          </p:cNvGrpSpPr>
          <p:nvPr/>
        </p:nvGrpSpPr>
        <p:grpSpPr bwMode="auto">
          <a:xfrm>
            <a:off x="1285838" y="3074988"/>
            <a:ext cx="7023100" cy="665162"/>
            <a:chOff x="1268" y="1888"/>
            <a:chExt cx="3517" cy="419"/>
          </a:xfrm>
        </p:grpSpPr>
        <p:sp>
          <p:nvSpPr>
            <p:cNvPr id="6162" name="Line 89"/>
            <p:cNvSpPr>
              <a:spLocks noChangeShapeType="1"/>
            </p:cNvSpPr>
            <p:nvPr/>
          </p:nvSpPr>
          <p:spPr bwMode="auto">
            <a:xfrm>
              <a:off x="1652" y="2274"/>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3" name="Text Box 91"/>
            <p:cNvSpPr txBox="1">
              <a:spLocks noChangeArrowheads="1"/>
            </p:cNvSpPr>
            <p:nvPr/>
          </p:nvSpPr>
          <p:spPr bwMode="gray">
            <a:xfrm>
              <a:off x="1392" y="195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b="1">
                  <a:solidFill>
                    <a:srgbClr val="FFFFFF"/>
                  </a:solidFill>
                  <a:latin typeface="Arial" panose="020B0604020202020204" pitchFamily="34" charset="0"/>
                </a:rPr>
                <a:t>3</a:t>
              </a:r>
            </a:p>
          </p:txBody>
        </p:sp>
        <p:grpSp>
          <p:nvGrpSpPr>
            <p:cNvPr id="6164" name="Group 95"/>
            <p:cNvGrpSpPr>
              <a:grpSpLocks/>
            </p:cNvGrpSpPr>
            <p:nvPr/>
          </p:nvGrpSpPr>
          <p:grpSpPr bwMode="auto">
            <a:xfrm>
              <a:off x="1268" y="1888"/>
              <a:ext cx="480" cy="419"/>
              <a:chOff x="1110" y="2656"/>
              <a:chExt cx="1549" cy="1351"/>
            </a:xfrm>
          </p:grpSpPr>
          <p:sp>
            <p:nvSpPr>
              <p:cNvPr id="6168" name="AutoShape 9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69" name="AutoShape 9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70" name="AutoShape 98"/>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65" name="Text Box 99"/>
            <p:cNvSpPr txBox="1">
              <a:spLocks noChangeArrowheads="1"/>
            </p:cNvSpPr>
            <p:nvPr/>
          </p:nvSpPr>
          <p:spPr bwMode="gray">
            <a:xfrm>
              <a:off x="1350" y="195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三</a:t>
              </a:r>
            </a:p>
          </p:txBody>
        </p:sp>
        <p:sp>
          <p:nvSpPr>
            <p:cNvPr id="6166" name="Text Box 84"/>
            <p:cNvSpPr txBox="1">
              <a:spLocks noChangeArrowheads="1"/>
            </p:cNvSpPr>
            <p:nvPr/>
          </p:nvSpPr>
          <p:spPr bwMode="auto">
            <a:xfrm>
              <a:off x="1882" y="1934"/>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kumimoji="0" lang="zh-CN" altLang="en-US" b="1">
                <a:solidFill>
                  <a:srgbClr val="000000"/>
                </a:solidFill>
                <a:latin typeface="Arial" panose="020B0604020202020204" pitchFamily="34" charset="0"/>
                <a:ea typeface="黑体" panose="02010609060101010101" pitchFamily="49" charset="-122"/>
              </a:endParaRPr>
            </a:p>
          </p:txBody>
        </p:sp>
        <p:sp>
          <p:nvSpPr>
            <p:cNvPr id="6167" name="Text Box 84"/>
            <p:cNvSpPr txBox="1">
              <a:spLocks noChangeArrowheads="1"/>
            </p:cNvSpPr>
            <p:nvPr/>
          </p:nvSpPr>
          <p:spPr bwMode="auto">
            <a:xfrm>
              <a:off x="1882" y="1933"/>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solidFill>
                    <a:srgbClr val="FF0000"/>
                  </a:solidFill>
                  <a:latin typeface="Arial" panose="020B0604020202020204" pitchFamily="34" charset="0"/>
                  <a:ea typeface="黑体" panose="02010609060101010101" pitchFamily="49" charset="-122"/>
                </a:rPr>
                <a:t>角点检测与特征匹配</a:t>
              </a:r>
            </a:p>
          </p:txBody>
        </p:sp>
      </p:grpSp>
      <p:grpSp>
        <p:nvGrpSpPr>
          <p:cNvPr id="48" name="Group 124">
            <a:extLst>
              <a:ext uri="{FF2B5EF4-FFF2-40B4-BE49-F238E27FC236}">
                <a16:creationId xmlns:a16="http://schemas.microsoft.com/office/drawing/2014/main" id="{A2E505B0-54FF-44DF-A453-1198F430A00B}"/>
              </a:ext>
            </a:extLst>
          </p:cNvPr>
          <p:cNvGrpSpPr>
            <a:grpSpLocks/>
          </p:cNvGrpSpPr>
          <p:nvPr/>
        </p:nvGrpSpPr>
        <p:grpSpPr bwMode="auto">
          <a:xfrm>
            <a:off x="1285837" y="4608513"/>
            <a:ext cx="6805437" cy="665162"/>
            <a:chOff x="1268" y="2840"/>
            <a:chExt cx="3408" cy="419"/>
          </a:xfrm>
        </p:grpSpPr>
        <p:sp>
          <p:nvSpPr>
            <p:cNvPr id="49" name="Line 89">
              <a:extLst>
                <a:ext uri="{FF2B5EF4-FFF2-40B4-BE49-F238E27FC236}">
                  <a16:creationId xmlns:a16="http://schemas.microsoft.com/office/drawing/2014/main" id="{2830237E-8C20-4579-9858-A475391FFABB}"/>
                </a:ext>
              </a:extLst>
            </p:cNvPr>
            <p:cNvSpPr>
              <a:spLocks noChangeShapeType="1"/>
            </p:cNvSpPr>
            <p:nvPr/>
          </p:nvSpPr>
          <p:spPr bwMode="auto">
            <a:xfrm>
              <a:off x="1652" y="3226"/>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Text Box 91">
              <a:extLst>
                <a:ext uri="{FF2B5EF4-FFF2-40B4-BE49-F238E27FC236}">
                  <a16:creationId xmlns:a16="http://schemas.microsoft.com/office/drawing/2014/main" id="{532B5DC0-DEA9-4D37-8A6A-F63933002776}"/>
                </a:ext>
              </a:extLst>
            </p:cNvPr>
            <p:cNvSpPr txBox="1">
              <a:spLocks noChangeArrowheads="1"/>
            </p:cNvSpPr>
            <p:nvPr/>
          </p:nvSpPr>
          <p:spPr bwMode="gray">
            <a:xfrm>
              <a:off x="1392" y="290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b="1">
                  <a:solidFill>
                    <a:srgbClr val="FFFFFF"/>
                  </a:solidFill>
                  <a:latin typeface="Arial" panose="020B0604020202020204" pitchFamily="34" charset="0"/>
                </a:rPr>
                <a:t>3</a:t>
              </a:r>
            </a:p>
          </p:txBody>
        </p:sp>
        <p:grpSp>
          <p:nvGrpSpPr>
            <p:cNvPr id="51" name="Group 95">
              <a:extLst>
                <a:ext uri="{FF2B5EF4-FFF2-40B4-BE49-F238E27FC236}">
                  <a16:creationId xmlns:a16="http://schemas.microsoft.com/office/drawing/2014/main" id="{D925BD24-6B20-4B43-B908-915C3402528F}"/>
                </a:ext>
              </a:extLst>
            </p:cNvPr>
            <p:cNvGrpSpPr>
              <a:grpSpLocks/>
            </p:cNvGrpSpPr>
            <p:nvPr/>
          </p:nvGrpSpPr>
          <p:grpSpPr bwMode="auto">
            <a:xfrm>
              <a:off x="1268" y="2840"/>
              <a:ext cx="480" cy="419"/>
              <a:chOff x="1110" y="2656"/>
              <a:chExt cx="1549" cy="1351"/>
            </a:xfrm>
          </p:grpSpPr>
          <p:sp>
            <p:nvSpPr>
              <p:cNvPr id="54" name="AutoShape 96">
                <a:extLst>
                  <a:ext uri="{FF2B5EF4-FFF2-40B4-BE49-F238E27FC236}">
                    <a16:creationId xmlns:a16="http://schemas.microsoft.com/office/drawing/2014/main" id="{B70EC38E-A93C-4F72-918B-F117F2543AE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55" name="AutoShape 97">
                <a:extLst>
                  <a:ext uri="{FF2B5EF4-FFF2-40B4-BE49-F238E27FC236}">
                    <a16:creationId xmlns:a16="http://schemas.microsoft.com/office/drawing/2014/main" id="{6C40B9DC-31E2-41A1-AF6E-5AA71154550D}"/>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56" name="AutoShape 98">
                <a:extLst>
                  <a:ext uri="{FF2B5EF4-FFF2-40B4-BE49-F238E27FC236}">
                    <a16:creationId xmlns:a16="http://schemas.microsoft.com/office/drawing/2014/main" id="{D2BF87F7-AAC7-4B71-89CB-D25FBB578654}"/>
                  </a:ext>
                </a:extLst>
              </p:cNvPr>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52" name="Text Box 99">
              <a:extLst>
                <a:ext uri="{FF2B5EF4-FFF2-40B4-BE49-F238E27FC236}">
                  <a16:creationId xmlns:a16="http://schemas.microsoft.com/office/drawing/2014/main" id="{0E90003F-7D16-4529-8C30-6F23D343441D}"/>
                </a:ext>
              </a:extLst>
            </p:cNvPr>
            <p:cNvSpPr txBox="1">
              <a:spLocks noChangeArrowheads="1"/>
            </p:cNvSpPr>
            <p:nvPr/>
          </p:nvSpPr>
          <p:spPr bwMode="gray">
            <a:xfrm>
              <a:off x="1350" y="290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五</a:t>
              </a:r>
            </a:p>
          </p:txBody>
        </p:sp>
        <p:sp>
          <p:nvSpPr>
            <p:cNvPr id="53" name="Text Box 84">
              <a:extLst>
                <a:ext uri="{FF2B5EF4-FFF2-40B4-BE49-F238E27FC236}">
                  <a16:creationId xmlns:a16="http://schemas.microsoft.com/office/drawing/2014/main" id="{4590F75F-DAC7-4F38-AFD6-AF51E9DC1EB6}"/>
                </a:ext>
              </a:extLst>
            </p:cNvPr>
            <p:cNvSpPr txBox="1">
              <a:spLocks noChangeArrowheads="1"/>
            </p:cNvSpPr>
            <p:nvPr/>
          </p:nvSpPr>
          <p:spPr bwMode="auto">
            <a:xfrm>
              <a:off x="1882" y="2886"/>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solidFill>
                    <a:srgbClr val="000000"/>
                  </a:solidFill>
                  <a:latin typeface="Arial" panose="020B0604020202020204" pitchFamily="34" charset="0"/>
                  <a:ea typeface="黑体" panose="02010609060101010101" pitchFamily="49" charset="-122"/>
                </a:rPr>
                <a:t>特征点法视觉里程计小结</a:t>
              </a:r>
            </a:p>
          </p:txBody>
        </p:sp>
      </p:grpSp>
    </p:spTree>
    <p:extLst>
      <p:ext uri="{BB962C8B-B14F-4D97-AF65-F5344CB8AC3E}">
        <p14:creationId xmlns:p14="http://schemas.microsoft.com/office/powerpoint/2010/main" val="1107469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18</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角点检测与特征匹配</a:t>
            </a:r>
          </a:p>
        </p:txBody>
      </p:sp>
      <p:pic>
        <p:nvPicPr>
          <p:cNvPr id="5" name="图片 84" descr="Picture1">
            <a:extLst>
              <a:ext uri="{FF2B5EF4-FFF2-40B4-BE49-F238E27FC236}">
                <a16:creationId xmlns:a16="http://schemas.microsoft.com/office/drawing/2014/main" id="{483177E4-EA2B-43C8-B4BD-8BF424E5D0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419" y="2093516"/>
            <a:ext cx="825500" cy="377825"/>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2">
            <a:extLst>
              <a:ext uri="{FF2B5EF4-FFF2-40B4-BE49-F238E27FC236}">
                <a16:creationId xmlns:a16="http://schemas.microsoft.com/office/drawing/2014/main" id="{0F134CFE-5722-4A13-9F92-1783E2216C23}"/>
              </a:ext>
            </a:extLst>
          </p:cNvPr>
          <p:cNvGrpSpPr>
            <a:grpSpLocks/>
          </p:cNvGrpSpPr>
          <p:nvPr/>
        </p:nvGrpSpPr>
        <p:grpSpPr bwMode="auto">
          <a:xfrm>
            <a:off x="592138" y="1316038"/>
            <a:ext cx="1041400" cy="1052512"/>
            <a:chOff x="691" y="2077"/>
            <a:chExt cx="656" cy="663"/>
          </a:xfrm>
        </p:grpSpPr>
        <p:pic>
          <p:nvPicPr>
            <p:cNvPr id="18" name="图片 3" descr="circuler_1">
              <a:extLst>
                <a:ext uri="{FF2B5EF4-FFF2-40B4-BE49-F238E27FC236}">
                  <a16:creationId xmlns:a16="http://schemas.microsoft.com/office/drawing/2014/main" id="{B041BBDC-BC73-4109-B3FB-E8FC31878C7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691" y="2077"/>
              <a:ext cx="656" cy="662"/>
            </a:xfrm>
            <a:prstGeom prst="rect">
              <a:avLst/>
            </a:prstGeom>
            <a:noFill/>
            <a:extLst>
              <a:ext uri="{909E8E84-426E-40DD-AFC4-6F175D3DCCD1}">
                <a14:hiddenFill xmlns:a14="http://schemas.microsoft.com/office/drawing/2010/main">
                  <a:solidFill>
                    <a:srgbClr val="FFFFFF"/>
                  </a:solidFill>
                </a14:hiddenFill>
              </a:ext>
            </a:extLst>
          </p:spPr>
        </p:pic>
        <p:sp>
          <p:nvSpPr>
            <p:cNvPr id="19" name="椭圆 4">
              <a:extLst>
                <a:ext uri="{FF2B5EF4-FFF2-40B4-BE49-F238E27FC236}">
                  <a16:creationId xmlns:a16="http://schemas.microsoft.com/office/drawing/2014/main" id="{FE4AA3F0-BE9E-43BA-96D3-C3AAC0E6A7A8}"/>
                </a:ext>
              </a:extLst>
            </p:cNvPr>
            <p:cNvSpPr>
              <a:spLocks noChangeArrowheads="1"/>
            </p:cNvSpPr>
            <p:nvPr/>
          </p:nvSpPr>
          <p:spPr bwMode="gray">
            <a:xfrm>
              <a:off x="691" y="2077"/>
              <a:ext cx="652" cy="663"/>
            </a:xfrm>
            <a:prstGeom prst="ellipse">
              <a:avLst/>
            </a:prstGeom>
            <a:gradFill rotWithShape="1">
              <a:gsLst>
                <a:gs pos="0">
                  <a:schemeClr val="hlink"/>
                </a:gs>
                <a:gs pos="50000">
                  <a:schemeClr val="hlink">
                    <a:gamma/>
                    <a:tint val="22353"/>
                    <a:invGamma/>
                  </a:schemeClr>
                </a:gs>
                <a:gs pos="100000">
                  <a:schemeClr val="hlink"/>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 name="组合 5">
              <a:extLst>
                <a:ext uri="{FF2B5EF4-FFF2-40B4-BE49-F238E27FC236}">
                  <a16:creationId xmlns:a16="http://schemas.microsoft.com/office/drawing/2014/main" id="{2ED0C598-96A4-423D-BFB8-6B364AEC845E}"/>
                </a:ext>
              </a:extLst>
            </p:cNvPr>
            <p:cNvGrpSpPr>
              <a:grpSpLocks/>
            </p:cNvGrpSpPr>
            <p:nvPr/>
          </p:nvGrpSpPr>
          <p:grpSpPr bwMode="auto">
            <a:xfrm>
              <a:off x="737" y="2609"/>
              <a:ext cx="575" cy="110"/>
              <a:chOff x="3704" y="1872"/>
              <a:chExt cx="827" cy="156"/>
            </a:xfrm>
          </p:grpSpPr>
          <p:grpSp>
            <p:nvGrpSpPr>
              <p:cNvPr id="21" name="组合 6">
                <a:extLst>
                  <a:ext uri="{FF2B5EF4-FFF2-40B4-BE49-F238E27FC236}">
                    <a16:creationId xmlns:a16="http://schemas.microsoft.com/office/drawing/2014/main" id="{F18273CC-5473-4603-BE57-E839E357BF7A}"/>
                  </a:ext>
                </a:extLst>
              </p:cNvPr>
              <p:cNvGrpSpPr>
                <a:grpSpLocks/>
              </p:cNvGrpSpPr>
              <p:nvPr/>
            </p:nvGrpSpPr>
            <p:grpSpPr bwMode="auto">
              <a:xfrm rot="-1297425" flipH="1" flipV="1">
                <a:off x="3850" y="1872"/>
                <a:ext cx="681" cy="150"/>
                <a:chOff x="1565" y="2568"/>
                <a:chExt cx="1118" cy="279"/>
              </a:xfrm>
            </p:grpSpPr>
            <p:sp>
              <p:nvSpPr>
                <p:cNvPr id="27" name="自选图形 7">
                  <a:extLst>
                    <a:ext uri="{FF2B5EF4-FFF2-40B4-BE49-F238E27FC236}">
                      <a16:creationId xmlns:a16="http://schemas.microsoft.com/office/drawing/2014/main" id="{0731FA35-C764-4161-A6DF-87940548FAF8}"/>
                    </a:ext>
                  </a:extLst>
                </p:cNvPr>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自选图形 8">
                  <a:extLst>
                    <a:ext uri="{FF2B5EF4-FFF2-40B4-BE49-F238E27FC236}">
                      <a16:creationId xmlns:a16="http://schemas.microsoft.com/office/drawing/2014/main" id="{429005C7-872C-45F5-9B1E-A6C8A6F15663}"/>
                    </a:ext>
                  </a:extLst>
                </p:cNvPr>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自选图形 9">
                  <a:extLst>
                    <a:ext uri="{FF2B5EF4-FFF2-40B4-BE49-F238E27FC236}">
                      <a16:creationId xmlns:a16="http://schemas.microsoft.com/office/drawing/2014/main" id="{A1A02B91-861E-41A4-BAFD-22BB22A02D63}"/>
                    </a:ext>
                  </a:extLst>
                </p:cNvPr>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自选图形 10">
                  <a:extLst>
                    <a:ext uri="{FF2B5EF4-FFF2-40B4-BE49-F238E27FC236}">
                      <a16:creationId xmlns:a16="http://schemas.microsoft.com/office/drawing/2014/main" id="{FE63FC82-D7BD-42F2-A6A5-DF11E328AFF3}"/>
                    </a:ext>
                  </a:extLst>
                </p:cNvPr>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 name="组合 11">
                <a:extLst>
                  <a:ext uri="{FF2B5EF4-FFF2-40B4-BE49-F238E27FC236}">
                    <a16:creationId xmlns:a16="http://schemas.microsoft.com/office/drawing/2014/main" id="{6EA81794-EF57-4E71-98FA-E914B2885FB7}"/>
                  </a:ext>
                </a:extLst>
              </p:cNvPr>
              <p:cNvGrpSpPr>
                <a:grpSpLocks/>
              </p:cNvGrpSpPr>
              <p:nvPr/>
            </p:nvGrpSpPr>
            <p:grpSpPr bwMode="auto">
              <a:xfrm rot="56115" flipH="1" flipV="1">
                <a:off x="3704" y="1878"/>
                <a:ext cx="681" cy="150"/>
                <a:chOff x="1565" y="2568"/>
                <a:chExt cx="1118" cy="279"/>
              </a:xfrm>
            </p:grpSpPr>
            <p:sp>
              <p:nvSpPr>
                <p:cNvPr id="23" name="自选图形 12">
                  <a:extLst>
                    <a:ext uri="{FF2B5EF4-FFF2-40B4-BE49-F238E27FC236}">
                      <a16:creationId xmlns:a16="http://schemas.microsoft.com/office/drawing/2014/main" id="{990E1C54-FE79-4FAB-96B1-6E05E5922B75}"/>
                    </a:ext>
                  </a:extLst>
                </p:cNvPr>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自选图形 13">
                  <a:extLst>
                    <a:ext uri="{FF2B5EF4-FFF2-40B4-BE49-F238E27FC236}">
                      <a16:creationId xmlns:a16="http://schemas.microsoft.com/office/drawing/2014/main" id="{477BFF97-BB7D-482C-9706-559BEEA98A48}"/>
                    </a:ext>
                  </a:extLst>
                </p:cNvPr>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自选图形 14">
                  <a:extLst>
                    <a:ext uri="{FF2B5EF4-FFF2-40B4-BE49-F238E27FC236}">
                      <a16:creationId xmlns:a16="http://schemas.microsoft.com/office/drawing/2014/main" id="{259EEE49-B010-4648-8B94-11B890862DD2}"/>
                    </a:ext>
                  </a:extLst>
                </p:cNvPr>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自选图形 15">
                  <a:extLst>
                    <a:ext uri="{FF2B5EF4-FFF2-40B4-BE49-F238E27FC236}">
                      <a16:creationId xmlns:a16="http://schemas.microsoft.com/office/drawing/2014/main" id="{70725332-5C78-4C69-A969-9959E59BFC75}"/>
                    </a:ext>
                  </a:extLst>
                </p:cNvPr>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31" name="文本框 61">
            <a:extLst>
              <a:ext uri="{FF2B5EF4-FFF2-40B4-BE49-F238E27FC236}">
                <a16:creationId xmlns:a16="http://schemas.microsoft.com/office/drawing/2014/main" id="{BF2B9610-C173-4E9A-BB46-063321B93831}"/>
              </a:ext>
            </a:extLst>
          </p:cNvPr>
          <p:cNvSpPr txBox="1">
            <a:spLocks noChangeArrowheads="1"/>
          </p:cNvSpPr>
          <p:nvPr/>
        </p:nvSpPr>
        <p:spPr bwMode="gray">
          <a:xfrm>
            <a:off x="588963" y="1535113"/>
            <a:ext cx="9796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lgn="just">
              <a:spcBef>
                <a:spcPct val="50000"/>
              </a:spcBef>
            </a:pPr>
            <a:r>
              <a:rPr lang="zh-CN" altLang="en-US" sz="2000" b="1" dirty="0">
                <a:solidFill>
                  <a:srgbClr val="1C1C1C"/>
                </a:solidFill>
                <a:ea typeface="宋体" pitchFamily="2" charset="-122"/>
                <a:cs typeface="Arial" charset="0"/>
              </a:rPr>
              <a:t>特征点提取</a:t>
            </a:r>
          </a:p>
        </p:txBody>
      </p:sp>
      <p:pic>
        <p:nvPicPr>
          <p:cNvPr id="4" name="图片 3">
            <a:extLst>
              <a:ext uri="{FF2B5EF4-FFF2-40B4-BE49-F238E27FC236}">
                <a16:creationId xmlns:a16="http://schemas.microsoft.com/office/drawing/2014/main" id="{09EB3ADD-7379-4589-95B2-FF600B48D6C6}"/>
              </a:ext>
            </a:extLst>
          </p:cNvPr>
          <p:cNvPicPr>
            <a:picLocks noChangeAspect="1"/>
          </p:cNvPicPr>
          <p:nvPr/>
        </p:nvPicPr>
        <p:blipFill>
          <a:blip r:embed="rId5"/>
          <a:stretch>
            <a:fillRect/>
          </a:stretch>
        </p:blipFill>
        <p:spPr>
          <a:xfrm>
            <a:off x="3735270" y="3784354"/>
            <a:ext cx="4862265" cy="2156650"/>
          </a:xfrm>
          <a:prstGeom prst="rect">
            <a:avLst/>
          </a:prstGeom>
        </p:spPr>
      </p:pic>
      <p:pic>
        <p:nvPicPr>
          <p:cNvPr id="7169" name="图片 7168">
            <a:extLst>
              <a:ext uri="{FF2B5EF4-FFF2-40B4-BE49-F238E27FC236}">
                <a16:creationId xmlns:a16="http://schemas.microsoft.com/office/drawing/2014/main" id="{B7B9FDC8-2DFD-4CDC-A307-2CF135C8FA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6749" y="3751842"/>
            <a:ext cx="2453030" cy="2343477"/>
          </a:xfrm>
          <a:prstGeom prst="rect">
            <a:avLst/>
          </a:prstGeom>
        </p:spPr>
      </p:pic>
      <p:sp>
        <p:nvSpPr>
          <p:cNvPr id="7170" name="矩形 7169">
            <a:extLst>
              <a:ext uri="{FF2B5EF4-FFF2-40B4-BE49-F238E27FC236}">
                <a16:creationId xmlns:a16="http://schemas.microsoft.com/office/drawing/2014/main" id="{C5B7E7E3-8261-4250-BB5D-9A7329C93A43}"/>
              </a:ext>
            </a:extLst>
          </p:cNvPr>
          <p:cNvSpPr/>
          <p:nvPr/>
        </p:nvSpPr>
        <p:spPr>
          <a:xfrm>
            <a:off x="1252846" y="6070153"/>
            <a:ext cx="1885966" cy="369332"/>
          </a:xfrm>
          <a:prstGeom prst="rect">
            <a:avLst/>
          </a:prstGeom>
        </p:spPr>
        <p:txBody>
          <a:bodyPr wrap="none">
            <a:spAutoFit/>
          </a:bodyPr>
          <a:lstStyle/>
          <a:p>
            <a:r>
              <a:rPr lang="en-US" altLang="zh-CN" dirty="0">
                <a:latin typeface="Times New Roman" panose="02020603050405020304" pitchFamily="18" charset="0"/>
              </a:rPr>
              <a:t>FAST</a:t>
            </a:r>
            <a:r>
              <a:rPr lang="zh-CN" altLang="zh-CN" dirty="0">
                <a:latin typeface="Times New Roman" panose="02020603050405020304" pitchFamily="18" charset="0"/>
                <a:cs typeface="Times New Roman" panose="02020603050405020304" pitchFamily="18" charset="0"/>
              </a:rPr>
              <a:t>特征点检测</a:t>
            </a:r>
            <a:endParaRPr lang="zh-CN" altLang="en-US" dirty="0"/>
          </a:p>
        </p:txBody>
      </p:sp>
      <p:sp>
        <p:nvSpPr>
          <p:cNvPr id="7172" name="矩形 7171">
            <a:extLst>
              <a:ext uri="{FF2B5EF4-FFF2-40B4-BE49-F238E27FC236}">
                <a16:creationId xmlns:a16="http://schemas.microsoft.com/office/drawing/2014/main" id="{E6A94CE1-DD2A-4A8A-9314-09D49E885789}"/>
              </a:ext>
            </a:extLst>
          </p:cNvPr>
          <p:cNvSpPr/>
          <p:nvPr/>
        </p:nvSpPr>
        <p:spPr>
          <a:xfrm>
            <a:off x="5259743" y="6042243"/>
            <a:ext cx="1813317" cy="369332"/>
          </a:xfrm>
          <a:prstGeom prst="rect">
            <a:avLst/>
          </a:prstGeom>
        </p:spPr>
        <p:txBody>
          <a:bodyPr wrap="none">
            <a:spAutoFit/>
          </a:bodyPr>
          <a:lstStyle/>
          <a:p>
            <a:r>
              <a:rPr lang="en-US" altLang="zh-CN" dirty="0">
                <a:latin typeface="Times New Roman" panose="02020603050405020304" pitchFamily="18" charset="0"/>
              </a:rPr>
              <a:t>SIFT</a:t>
            </a:r>
            <a:r>
              <a:rPr lang="zh-CN" altLang="zh-CN" dirty="0">
                <a:latin typeface="Times New Roman" panose="02020603050405020304" pitchFamily="18" charset="0"/>
                <a:cs typeface="Times New Roman" panose="02020603050405020304" pitchFamily="18" charset="0"/>
              </a:rPr>
              <a:t>特征点检测</a:t>
            </a:r>
            <a:endParaRPr lang="zh-CN" altLang="en-US" dirty="0"/>
          </a:p>
        </p:txBody>
      </p:sp>
      <p:pic>
        <p:nvPicPr>
          <p:cNvPr id="7174" name="图片 7173">
            <a:extLst>
              <a:ext uri="{FF2B5EF4-FFF2-40B4-BE49-F238E27FC236}">
                <a16:creationId xmlns:a16="http://schemas.microsoft.com/office/drawing/2014/main" id="{B5622483-6454-46D7-BDA6-8B758A43405E}"/>
              </a:ext>
            </a:extLst>
          </p:cNvPr>
          <p:cNvPicPr>
            <a:picLocks noChangeAspect="1"/>
          </p:cNvPicPr>
          <p:nvPr/>
        </p:nvPicPr>
        <p:blipFill>
          <a:blip r:embed="rId7"/>
          <a:stretch>
            <a:fillRect/>
          </a:stretch>
        </p:blipFill>
        <p:spPr>
          <a:xfrm>
            <a:off x="2056875" y="1316039"/>
            <a:ext cx="5676406" cy="1796088"/>
          </a:xfrm>
          <a:prstGeom prst="rect">
            <a:avLst/>
          </a:prstGeom>
        </p:spPr>
      </p:pic>
      <p:sp>
        <p:nvSpPr>
          <p:cNvPr id="39" name="矩形 38">
            <a:extLst>
              <a:ext uri="{FF2B5EF4-FFF2-40B4-BE49-F238E27FC236}">
                <a16:creationId xmlns:a16="http://schemas.microsoft.com/office/drawing/2014/main" id="{EC599764-E4CB-4C61-A610-C1AA67D4A75D}"/>
              </a:ext>
            </a:extLst>
          </p:cNvPr>
          <p:cNvSpPr/>
          <p:nvPr/>
        </p:nvSpPr>
        <p:spPr>
          <a:xfrm>
            <a:off x="3665341" y="3159391"/>
            <a:ext cx="2146742" cy="369332"/>
          </a:xfrm>
          <a:prstGeom prst="rect">
            <a:avLst/>
          </a:prstGeom>
        </p:spPr>
        <p:txBody>
          <a:bodyPr wrap="none">
            <a:spAutoFit/>
          </a:bodyPr>
          <a:lstStyle/>
          <a:p>
            <a:r>
              <a:rPr lang="en-US" altLang="zh-CN" dirty="0">
                <a:latin typeface="Times New Roman" panose="02020603050405020304" pitchFamily="18" charset="0"/>
                <a:cs typeface="Times New Roman" panose="02020603050405020304" pitchFamily="18" charset="0"/>
              </a:rPr>
              <a:t>Harris</a:t>
            </a:r>
            <a:r>
              <a:rPr lang="zh-CN" altLang="en-US" dirty="0">
                <a:latin typeface="Times New Roman" panose="02020603050405020304" pitchFamily="18" charset="0"/>
                <a:cs typeface="Times New Roman" panose="02020603050405020304" pitchFamily="18" charset="0"/>
              </a:rPr>
              <a:t>角点检测</a:t>
            </a:r>
            <a:r>
              <a:rPr lang="zh-CN" altLang="zh-CN" dirty="0">
                <a:latin typeface="Times New Roman" panose="02020603050405020304" pitchFamily="18" charset="0"/>
                <a:cs typeface="Times New Roman" panose="02020603050405020304" pitchFamily="18" charset="0"/>
              </a:rPr>
              <a:t>检测</a:t>
            </a:r>
            <a:endParaRPr lang="zh-CN" altLang="en-US" dirty="0"/>
          </a:p>
        </p:txBody>
      </p:sp>
      <p:pic>
        <p:nvPicPr>
          <p:cNvPr id="7173" name="图片 7172">
            <a:extLst>
              <a:ext uri="{FF2B5EF4-FFF2-40B4-BE49-F238E27FC236}">
                <a16:creationId xmlns:a16="http://schemas.microsoft.com/office/drawing/2014/main" id="{F411E9A1-DC33-4B37-9C47-408E759FB1BA}"/>
              </a:ext>
            </a:extLst>
          </p:cNvPr>
          <p:cNvPicPr>
            <a:picLocks noChangeAspect="1"/>
          </p:cNvPicPr>
          <p:nvPr/>
        </p:nvPicPr>
        <p:blipFill>
          <a:blip r:embed="rId8"/>
          <a:stretch>
            <a:fillRect/>
          </a:stretch>
        </p:blipFill>
        <p:spPr>
          <a:xfrm>
            <a:off x="1959968" y="1522836"/>
            <a:ext cx="5647993" cy="3755844"/>
          </a:xfrm>
          <a:prstGeom prst="rect">
            <a:avLst/>
          </a:prstGeom>
        </p:spPr>
      </p:pic>
    </p:spTree>
    <p:extLst>
      <p:ext uri="{BB962C8B-B14F-4D97-AF65-F5344CB8AC3E}">
        <p14:creationId xmlns:p14="http://schemas.microsoft.com/office/powerpoint/2010/main" val="634525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19</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角点检测与特征匹配</a:t>
            </a:r>
          </a:p>
        </p:txBody>
      </p:sp>
      <p:pic>
        <p:nvPicPr>
          <p:cNvPr id="5" name="图片 84" descr="Picture1">
            <a:extLst>
              <a:ext uri="{FF2B5EF4-FFF2-40B4-BE49-F238E27FC236}">
                <a16:creationId xmlns:a16="http://schemas.microsoft.com/office/drawing/2014/main" id="{483177E4-EA2B-43C8-B4BD-8BF424E5D0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419" y="2093516"/>
            <a:ext cx="825500" cy="377825"/>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2">
            <a:extLst>
              <a:ext uri="{FF2B5EF4-FFF2-40B4-BE49-F238E27FC236}">
                <a16:creationId xmlns:a16="http://schemas.microsoft.com/office/drawing/2014/main" id="{0F134CFE-5722-4A13-9F92-1783E2216C23}"/>
              </a:ext>
            </a:extLst>
          </p:cNvPr>
          <p:cNvGrpSpPr>
            <a:grpSpLocks/>
          </p:cNvGrpSpPr>
          <p:nvPr/>
        </p:nvGrpSpPr>
        <p:grpSpPr bwMode="auto">
          <a:xfrm>
            <a:off x="592138" y="1316038"/>
            <a:ext cx="1041400" cy="1052512"/>
            <a:chOff x="691" y="2077"/>
            <a:chExt cx="656" cy="663"/>
          </a:xfrm>
        </p:grpSpPr>
        <p:pic>
          <p:nvPicPr>
            <p:cNvPr id="18" name="图片 3" descr="circuler_1">
              <a:extLst>
                <a:ext uri="{FF2B5EF4-FFF2-40B4-BE49-F238E27FC236}">
                  <a16:creationId xmlns:a16="http://schemas.microsoft.com/office/drawing/2014/main" id="{B041BBDC-BC73-4109-B3FB-E8FC31878C7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691" y="2077"/>
              <a:ext cx="656" cy="662"/>
            </a:xfrm>
            <a:prstGeom prst="rect">
              <a:avLst/>
            </a:prstGeom>
            <a:noFill/>
            <a:extLst>
              <a:ext uri="{909E8E84-426E-40DD-AFC4-6F175D3DCCD1}">
                <a14:hiddenFill xmlns:a14="http://schemas.microsoft.com/office/drawing/2010/main">
                  <a:solidFill>
                    <a:srgbClr val="FFFFFF"/>
                  </a:solidFill>
                </a14:hiddenFill>
              </a:ext>
            </a:extLst>
          </p:spPr>
        </p:pic>
        <p:sp>
          <p:nvSpPr>
            <p:cNvPr id="19" name="椭圆 4">
              <a:extLst>
                <a:ext uri="{FF2B5EF4-FFF2-40B4-BE49-F238E27FC236}">
                  <a16:creationId xmlns:a16="http://schemas.microsoft.com/office/drawing/2014/main" id="{FE4AA3F0-BE9E-43BA-96D3-C3AAC0E6A7A8}"/>
                </a:ext>
              </a:extLst>
            </p:cNvPr>
            <p:cNvSpPr>
              <a:spLocks noChangeArrowheads="1"/>
            </p:cNvSpPr>
            <p:nvPr/>
          </p:nvSpPr>
          <p:spPr bwMode="gray">
            <a:xfrm>
              <a:off x="691" y="2077"/>
              <a:ext cx="652" cy="663"/>
            </a:xfrm>
            <a:prstGeom prst="ellipse">
              <a:avLst/>
            </a:prstGeom>
            <a:gradFill rotWithShape="1">
              <a:gsLst>
                <a:gs pos="0">
                  <a:schemeClr val="hlink"/>
                </a:gs>
                <a:gs pos="50000">
                  <a:schemeClr val="hlink">
                    <a:gamma/>
                    <a:tint val="22353"/>
                    <a:invGamma/>
                  </a:schemeClr>
                </a:gs>
                <a:gs pos="100000">
                  <a:schemeClr val="hlink"/>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 name="组合 5">
              <a:extLst>
                <a:ext uri="{FF2B5EF4-FFF2-40B4-BE49-F238E27FC236}">
                  <a16:creationId xmlns:a16="http://schemas.microsoft.com/office/drawing/2014/main" id="{2ED0C598-96A4-423D-BFB8-6B364AEC845E}"/>
                </a:ext>
              </a:extLst>
            </p:cNvPr>
            <p:cNvGrpSpPr>
              <a:grpSpLocks/>
            </p:cNvGrpSpPr>
            <p:nvPr/>
          </p:nvGrpSpPr>
          <p:grpSpPr bwMode="auto">
            <a:xfrm>
              <a:off x="737" y="2609"/>
              <a:ext cx="575" cy="110"/>
              <a:chOff x="3704" y="1872"/>
              <a:chExt cx="827" cy="156"/>
            </a:xfrm>
          </p:grpSpPr>
          <p:grpSp>
            <p:nvGrpSpPr>
              <p:cNvPr id="21" name="组合 6">
                <a:extLst>
                  <a:ext uri="{FF2B5EF4-FFF2-40B4-BE49-F238E27FC236}">
                    <a16:creationId xmlns:a16="http://schemas.microsoft.com/office/drawing/2014/main" id="{F18273CC-5473-4603-BE57-E839E357BF7A}"/>
                  </a:ext>
                </a:extLst>
              </p:cNvPr>
              <p:cNvGrpSpPr>
                <a:grpSpLocks/>
              </p:cNvGrpSpPr>
              <p:nvPr/>
            </p:nvGrpSpPr>
            <p:grpSpPr bwMode="auto">
              <a:xfrm rot="-1297425" flipH="1" flipV="1">
                <a:off x="3850" y="1872"/>
                <a:ext cx="681" cy="150"/>
                <a:chOff x="1565" y="2568"/>
                <a:chExt cx="1118" cy="279"/>
              </a:xfrm>
            </p:grpSpPr>
            <p:sp>
              <p:nvSpPr>
                <p:cNvPr id="27" name="自选图形 7">
                  <a:extLst>
                    <a:ext uri="{FF2B5EF4-FFF2-40B4-BE49-F238E27FC236}">
                      <a16:creationId xmlns:a16="http://schemas.microsoft.com/office/drawing/2014/main" id="{0731FA35-C764-4161-A6DF-87940548FAF8}"/>
                    </a:ext>
                  </a:extLst>
                </p:cNvPr>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自选图形 8">
                  <a:extLst>
                    <a:ext uri="{FF2B5EF4-FFF2-40B4-BE49-F238E27FC236}">
                      <a16:creationId xmlns:a16="http://schemas.microsoft.com/office/drawing/2014/main" id="{429005C7-872C-45F5-9B1E-A6C8A6F15663}"/>
                    </a:ext>
                  </a:extLst>
                </p:cNvPr>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自选图形 9">
                  <a:extLst>
                    <a:ext uri="{FF2B5EF4-FFF2-40B4-BE49-F238E27FC236}">
                      <a16:creationId xmlns:a16="http://schemas.microsoft.com/office/drawing/2014/main" id="{A1A02B91-861E-41A4-BAFD-22BB22A02D63}"/>
                    </a:ext>
                  </a:extLst>
                </p:cNvPr>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自选图形 10">
                  <a:extLst>
                    <a:ext uri="{FF2B5EF4-FFF2-40B4-BE49-F238E27FC236}">
                      <a16:creationId xmlns:a16="http://schemas.microsoft.com/office/drawing/2014/main" id="{FE63FC82-D7BD-42F2-A6A5-DF11E328AFF3}"/>
                    </a:ext>
                  </a:extLst>
                </p:cNvPr>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 name="组合 11">
                <a:extLst>
                  <a:ext uri="{FF2B5EF4-FFF2-40B4-BE49-F238E27FC236}">
                    <a16:creationId xmlns:a16="http://schemas.microsoft.com/office/drawing/2014/main" id="{6EA81794-EF57-4E71-98FA-E914B2885FB7}"/>
                  </a:ext>
                </a:extLst>
              </p:cNvPr>
              <p:cNvGrpSpPr>
                <a:grpSpLocks/>
              </p:cNvGrpSpPr>
              <p:nvPr/>
            </p:nvGrpSpPr>
            <p:grpSpPr bwMode="auto">
              <a:xfrm rot="56115" flipH="1" flipV="1">
                <a:off x="3704" y="1878"/>
                <a:ext cx="681" cy="150"/>
                <a:chOff x="1565" y="2568"/>
                <a:chExt cx="1118" cy="279"/>
              </a:xfrm>
            </p:grpSpPr>
            <p:sp>
              <p:nvSpPr>
                <p:cNvPr id="23" name="自选图形 12">
                  <a:extLst>
                    <a:ext uri="{FF2B5EF4-FFF2-40B4-BE49-F238E27FC236}">
                      <a16:creationId xmlns:a16="http://schemas.microsoft.com/office/drawing/2014/main" id="{990E1C54-FE79-4FAB-96B1-6E05E5922B75}"/>
                    </a:ext>
                  </a:extLst>
                </p:cNvPr>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自选图形 13">
                  <a:extLst>
                    <a:ext uri="{FF2B5EF4-FFF2-40B4-BE49-F238E27FC236}">
                      <a16:creationId xmlns:a16="http://schemas.microsoft.com/office/drawing/2014/main" id="{477BFF97-BB7D-482C-9706-559BEEA98A48}"/>
                    </a:ext>
                  </a:extLst>
                </p:cNvPr>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自选图形 14">
                  <a:extLst>
                    <a:ext uri="{FF2B5EF4-FFF2-40B4-BE49-F238E27FC236}">
                      <a16:creationId xmlns:a16="http://schemas.microsoft.com/office/drawing/2014/main" id="{259EEE49-B010-4648-8B94-11B890862DD2}"/>
                    </a:ext>
                  </a:extLst>
                </p:cNvPr>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自选图形 15">
                  <a:extLst>
                    <a:ext uri="{FF2B5EF4-FFF2-40B4-BE49-F238E27FC236}">
                      <a16:creationId xmlns:a16="http://schemas.microsoft.com/office/drawing/2014/main" id="{70725332-5C78-4C69-A969-9959E59BFC75}"/>
                    </a:ext>
                  </a:extLst>
                </p:cNvPr>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31" name="文本框 61">
            <a:extLst>
              <a:ext uri="{FF2B5EF4-FFF2-40B4-BE49-F238E27FC236}">
                <a16:creationId xmlns:a16="http://schemas.microsoft.com/office/drawing/2014/main" id="{BF2B9610-C173-4E9A-BB46-063321B93831}"/>
              </a:ext>
            </a:extLst>
          </p:cNvPr>
          <p:cNvSpPr txBox="1">
            <a:spLocks noChangeArrowheads="1"/>
          </p:cNvSpPr>
          <p:nvPr/>
        </p:nvSpPr>
        <p:spPr bwMode="gray">
          <a:xfrm>
            <a:off x="588963" y="1535113"/>
            <a:ext cx="9796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lgn="just">
              <a:spcBef>
                <a:spcPct val="50000"/>
              </a:spcBef>
            </a:pPr>
            <a:r>
              <a:rPr lang="zh-CN" altLang="en-US" sz="2000" b="1" dirty="0">
                <a:solidFill>
                  <a:srgbClr val="1C1C1C"/>
                </a:solidFill>
                <a:ea typeface="宋体" pitchFamily="2" charset="-122"/>
                <a:cs typeface="Arial" charset="0"/>
              </a:rPr>
              <a:t>特征点提取</a:t>
            </a:r>
          </a:p>
        </p:txBody>
      </p:sp>
      <p:sp>
        <p:nvSpPr>
          <p:cNvPr id="3" name="矩形 2">
            <a:extLst>
              <a:ext uri="{FF2B5EF4-FFF2-40B4-BE49-F238E27FC236}">
                <a16:creationId xmlns:a16="http://schemas.microsoft.com/office/drawing/2014/main" id="{97019C26-0577-4F7E-A1B9-83F2D9BADC9D}"/>
              </a:ext>
            </a:extLst>
          </p:cNvPr>
          <p:cNvSpPr/>
          <p:nvPr/>
        </p:nvSpPr>
        <p:spPr>
          <a:xfrm>
            <a:off x="1848419" y="1218027"/>
            <a:ext cx="6844168" cy="646331"/>
          </a:xfrm>
          <a:prstGeom prst="rect">
            <a:avLst/>
          </a:prstGeom>
        </p:spPr>
        <p:txBody>
          <a:bodyPr wrap="square">
            <a:spAutoFit/>
          </a:bodyPr>
          <a:lstStyle/>
          <a:p>
            <a:r>
              <a:rPr lang="en-US" altLang="zh-CN" b="1" dirty="0">
                <a:solidFill>
                  <a:srgbClr val="333333"/>
                </a:solidFill>
                <a:latin typeface="Georgia" panose="02040502050405020303" pitchFamily="18" charset="0"/>
              </a:rPr>
              <a:t>Harris</a:t>
            </a:r>
            <a:r>
              <a:rPr lang="zh-CN" altLang="en-US" b="1" dirty="0">
                <a:solidFill>
                  <a:srgbClr val="333333"/>
                </a:solidFill>
                <a:latin typeface="Georgia" panose="02040502050405020303" pitchFamily="18" charset="0"/>
              </a:rPr>
              <a:t>角点</a:t>
            </a:r>
            <a:r>
              <a:rPr lang="en-US" altLang="zh-CN" b="1" dirty="0">
                <a:solidFill>
                  <a:srgbClr val="333333"/>
                </a:solidFill>
                <a:latin typeface="Georgia" panose="02040502050405020303" pitchFamily="18" charset="0"/>
              </a:rPr>
              <a:t>:</a:t>
            </a:r>
            <a:r>
              <a:rPr lang="zh-CN" altLang="en-US" dirty="0"/>
              <a:t>如果在各个方向上移动这个特征的小窗口，窗口内区域的灰度发生了较大的变化，那么就认为在窗口内遇到了角点。</a:t>
            </a:r>
          </a:p>
        </p:txBody>
      </p:sp>
      <p:pic>
        <p:nvPicPr>
          <p:cNvPr id="7" name="图片 6">
            <a:extLst>
              <a:ext uri="{FF2B5EF4-FFF2-40B4-BE49-F238E27FC236}">
                <a16:creationId xmlns:a16="http://schemas.microsoft.com/office/drawing/2014/main" id="{0191E274-1501-4E53-94AB-C83E7DB3BF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5477" y="1846452"/>
            <a:ext cx="6724891" cy="1878534"/>
          </a:xfrm>
          <a:prstGeom prst="rect">
            <a:avLst/>
          </a:prstGeom>
        </p:spPr>
      </p:pic>
      <p:pic>
        <p:nvPicPr>
          <p:cNvPr id="9" name="图片 8">
            <a:extLst>
              <a:ext uri="{FF2B5EF4-FFF2-40B4-BE49-F238E27FC236}">
                <a16:creationId xmlns:a16="http://schemas.microsoft.com/office/drawing/2014/main" id="{C456E191-8E7D-4855-9BDD-380523A712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4969" y="3974594"/>
            <a:ext cx="6354062" cy="581106"/>
          </a:xfrm>
          <a:prstGeom prst="rect">
            <a:avLst/>
          </a:prstGeom>
        </p:spPr>
      </p:pic>
      <p:pic>
        <p:nvPicPr>
          <p:cNvPr id="11" name="图片 10">
            <a:extLst>
              <a:ext uri="{FF2B5EF4-FFF2-40B4-BE49-F238E27FC236}">
                <a16:creationId xmlns:a16="http://schemas.microsoft.com/office/drawing/2014/main" id="{E3DBE712-5C11-485B-82C3-DF1781D602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7638" y="4887271"/>
            <a:ext cx="8304949" cy="292462"/>
          </a:xfrm>
          <a:prstGeom prst="rect">
            <a:avLst/>
          </a:prstGeom>
        </p:spPr>
      </p:pic>
      <p:pic>
        <p:nvPicPr>
          <p:cNvPr id="13" name="图片 12">
            <a:extLst>
              <a:ext uri="{FF2B5EF4-FFF2-40B4-BE49-F238E27FC236}">
                <a16:creationId xmlns:a16="http://schemas.microsoft.com/office/drawing/2014/main" id="{C3EED9E9-CD7E-4434-8A3E-F5AA0E4B0D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592" y="5557250"/>
            <a:ext cx="7382905" cy="619211"/>
          </a:xfrm>
          <a:prstGeom prst="rect">
            <a:avLst/>
          </a:prstGeom>
        </p:spPr>
      </p:pic>
    </p:spTree>
    <p:extLst>
      <p:ext uri="{BB962C8B-B14F-4D97-AF65-F5344CB8AC3E}">
        <p14:creationId xmlns:p14="http://schemas.microsoft.com/office/powerpoint/2010/main" val="1567234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章节安排</a:t>
            </a:r>
          </a:p>
        </p:txBody>
      </p:sp>
      <p:sp>
        <p:nvSpPr>
          <p:cNvPr id="6147"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35A5737-56C8-46CF-BAD9-3A9CC62D30FA}" type="slidenum">
              <a:rPr kumimoji="0" lang="zh-CN" altLang="en-US" sz="1400">
                <a:latin typeface="Arial" panose="020B0604020202020204" pitchFamily="34" charset="0"/>
              </a:rPr>
              <a:pPr eaLnBrk="1" hangingPunct="1"/>
              <a:t>2</a:t>
            </a:fld>
            <a:endParaRPr kumimoji="0" lang="en-US" altLang="zh-CN" sz="1400">
              <a:latin typeface="Arial" panose="020B0604020202020204" pitchFamily="34" charset="0"/>
            </a:endParaRPr>
          </a:p>
        </p:txBody>
      </p:sp>
      <p:grpSp>
        <p:nvGrpSpPr>
          <p:cNvPr id="6148" name="Group 120"/>
          <p:cNvGrpSpPr>
            <a:grpSpLocks/>
          </p:cNvGrpSpPr>
          <p:nvPr/>
        </p:nvGrpSpPr>
        <p:grpSpPr bwMode="auto">
          <a:xfrm>
            <a:off x="1285837" y="1562100"/>
            <a:ext cx="6805437" cy="665163"/>
            <a:chOff x="1268" y="935"/>
            <a:chExt cx="3408" cy="419"/>
          </a:xfrm>
        </p:grpSpPr>
        <p:grpSp>
          <p:nvGrpSpPr>
            <p:cNvPr id="6194" name="Group 75"/>
            <p:cNvGrpSpPr>
              <a:grpSpLocks/>
            </p:cNvGrpSpPr>
            <p:nvPr/>
          </p:nvGrpSpPr>
          <p:grpSpPr bwMode="auto">
            <a:xfrm>
              <a:off x="1268" y="935"/>
              <a:ext cx="480" cy="419"/>
              <a:chOff x="1110" y="2656"/>
              <a:chExt cx="1549" cy="1351"/>
            </a:xfrm>
          </p:grpSpPr>
          <p:sp>
            <p:nvSpPr>
              <p:cNvPr id="6198" name="AutoShape 7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99" name="AutoShape 7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200" name="AutoShape 78"/>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95" name="Line 83"/>
            <p:cNvSpPr>
              <a:spLocks noChangeShapeType="1"/>
            </p:cNvSpPr>
            <p:nvPr/>
          </p:nvSpPr>
          <p:spPr bwMode="auto">
            <a:xfrm>
              <a:off x="1652" y="131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6" name="Text Box 84"/>
            <p:cNvSpPr txBox="1">
              <a:spLocks noChangeArrowheads="1"/>
            </p:cNvSpPr>
            <p:nvPr/>
          </p:nvSpPr>
          <p:spPr bwMode="auto">
            <a:xfrm>
              <a:off x="1882" y="983"/>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solidFill>
                    <a:srgbClr val="FF0000"/>
                  </a:solidFill>
                  <a:latin typeface="Arial" panose="020B0604020202020204" pitchFamily="34" charset="0"/>
                  <a:ea typeface="黑体" panose="02010609060101010101" pitchFamily="49" charset="-122"/>
                </a:rPr>
                <a:t>相机模型</a:t>
              </a:r>
            </a:p>
          </p:txBody>
        </p:sp>
        <p:sp>
          <p:nvSpPr>
            <p:cNvPr id="6197" name="Text Box 85"/>
            <p:cNvSpPr txBox="1">
              <a:spLocks noChangeArrowheads="1"/>
            </p:cNvSpPr>
            <p:nvPr/>
          </p:nvSpPr>
          <p:spPr bwMode="gray">
            <a:xfrm>
              <a:off x="1350" y="99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一</a:t>
              </a:r>
            </a:p>
          </p:txBody>
        </p:sp>
      </p:grpSp>
      <p:grpSp>
        <p:nvGrpSpPr>
          <p:cNvPr id="6149" name="Group 123"/>
          <p:cNvGrpSpPr>
            <a:grpSpLocks/>
          </p:cNvGrpSpPr>
          <p:nvPr/>
        </p:nvGrpSpPr>
        <p:grpSpPr bwMode="auto">
          <a:xfrm>
            <a:off x="1285838" y="3838578"/>
            <a:ext cx="7023100" cy="665163"/>
            <a:chOff x="1268" y="2341"/>
            <a:chExt cx="3517" cy="419"/>
          </a:xfrm>
        </p:grpSpPr>
        <p:sp>
          <p:nvSpPr>
            <p:cNvPr id="6186" name="Line 92"/>
            <p:cNvSpPr>
              <a:spLocks noChangeShapeType="1"/>
            </p:cNvSpPr>
            <p:nvPr/>
          </p:nvSpPr>
          <p:spPr bwMode="auto">
            <a:xfrm>
              <a:off x="1652" y="272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7" name="Text Box 94"/>
            <p:cNvSpPr txBox="1">
              <a:spLocks noChangeArrowheads="1"/>
            </p:cNvSpPr>
            <p:nvPr/>
          </p:nvSpPr>
          <p:spPr bwMode="gray">
            <a:xfrm>
              <a:off x="1392" y="240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b="1">
                  <a:solidFill>
                    <a:srgbClr val="FFFFFF"/>
                  </a:solidFill>
                  <a:latin typeface="Arial" panose="020B0604020202020204" pitchFamily="34" charset="0"/>
                </a:rPr>
                <a:t>4</a:t>
              </a:r>
            </a:p>
          </p:txBody>
        </p:sp>
        <p:grpSp>
          <p:nvGrpSpPr>
            <p:cNvPr id="6188" name="Group 100"/>
            <p:cNvGrpSpPr>
              <a:grpSpLocks/>
            </p:cNvGrpSpPr>
            <p:nvPr/>
          </p:nvGrpSpPr>
          <p:grpSpPr bwMode="auto">
            <a:xfrm>
              <a:off x="1268" y="2341"/>
              <a:ext cx="480" cy="419"/>
              <a:chOff x="3174" y="2656"/>
              <a:chExt cx="1549" cy="1351"/>
            </a:xfrm>
          </p:grpSpPr>
          <p:sp>
            <p:nvSpPr>
              <p:cNvPr id="6191" name="AutoShape 101"/>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92" name="AutoShape 102"/>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93" name="AutoShape 103"/>
              <p:cNvSpPr>
                <a:spLocks noChangeArrowheads="1"/>
              </p:cNvSpPr>
              <p:nvPr/>
            </p:nvSpPr>
            <p:spPr bwMode="gray">
              <a:xfrm>
                <a:off x="3264" y="2737"/>
                <a:ext cx="1349" cy="1167"/>
              </a:xfrm>
              <a:prstGeom prst="hexagon">
                <a:avLst>
                  <a:gd name="adj" fmla="val 28894"/>
                  <a:gd name="vf" fmla="val 115470"/>
                </a:avLst>
              </a:prstGeom>
              <a:gradFill rotWithShape="1">
                <a:gsLst>
                  <a:gs pos="0">
                    <a:srgbClr val="33346F"/>
                  </a:gs>
                  <a:gs pos="100000">
                    <a:srgbClr val="6E71F0"/>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89" name="Text Box 104"/>
            <p:cNvSpPr txBox="1">
              <a:spLocks noChangeArrowheads="1"/>
            </p:cNvSpPr>
            <p:nvPr/>
          </p:nvSpPr>
          <p:spPr bwMode="gray">
            <a:xfrm>
              <a:off x="1350" y="240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四</a:t>
              </a:r>
            </a:p>
          </p:txBody>
        </p:sp>
        <p:sp>
          <p:nvSpPr>
            <p:cNvPr id="6190" name="Text Box 84"/>
            <p:cNvSpPr txBox="1">
              <a:spLocks noChangeArrowheads="1"/>
            </p:cNvSpPr>
            <p:nvPr/>
          </p:nvSpPr>
          <p:spPr bwMode="auto">
            <a:xfrm>
              <a:off x="1882" y="2384"/>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solidFill>
                    <a:srgbClr val="000000"/>
                  </a:solidFill>
                  <a:latin typeface="Arial" panose="020B0604020202020204" pitchFamily="34" charset="0"/>
                  <a:ea typeface="黑体" panose="02010609060101010101" pitchFamily="49" charset="-122"/>
                </a:rPr>
                <a:t>对极约束求解</a:t>
              </a:r>
            </a:p>
          </p:txBody>
        </p:sp>
      </p:grpSp>
      <p:grpSp>
        <p:nvGrpSpPr>
          <p:cNvPr id="6151" name="Group 126"/>
          <p:cNvGrpSpPr>
            <a:grpSpLocks/>
          </p:cNvGrpSpPr>
          <p:nvPr/>
        </p:nvGrpSpPr>
        <p:grpSpPr bwMode="auto">
          <a:xfrm>
            <a:off x="1285838" y="2314575"/>
            <a:ext cx="7023100" cy="665163"/>
            <a:chOff x="1268" y="1409"/>
            <a:chExt cx="3517" cy="419"/>
          </a:xfrm>
        </p:grpSpPr>
        <p:grpSp>
          <p:nvGrpSpPr>
            <p:cNvPr id="6171" name="Group 79"/>
            <p:cNvGrpSpPr>
              <a:grpSpLocks/>
            </p:cNvGrpSpPr>
            <p:nvPr/>
          </p:nvGrpSpPr>
          <p:grpSpPr bwMode="auto">
            <a:xfrm>
              <a:off x="1268" y="1409"/>
              <a:ext cx="480" cy="419"/>
              <a:chOff x="3174" y="2656"/>
              <a:chExt cx="1549" cy="1351"/>
            </a:xfrm>
          </p:grpSpPr>
          <p:sp>
            <p:nvSpPr>
              <p:cNvPr id="6175" name="AutoShape 8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76" name="AutoShape 8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77" name="AutoShape 82"/>
              <p:cNvSpPr>
                <a:spLocks noChangeArrowheads="1"/>
              </p:cNvSpPr>
              <p:nvPr/>
            </p:nvSpPr>
            <p:spPr bwMode="gray">
              <a:xfrm>
                <a:off x="3264" y="2737"/>
                <a:ext cx="1349" cy="1167"/>
              </a:xfrm>
              <a:prstGeom prst="hexagon">
                <a:avLst>
                  <a:gd name="adj" fmla="val 28894"/>
                  <a:gd name="vf" fmla="val 115470"/>
                </a:avLst>
              </a:prstGeom>
              <a:gradFill rotWithShape="1">
                <a:gsLst>
                  <a:gs pos="0">
                    <a:srgbClr val="33346F"/>
                  </a:gs>
                  <a:gs pos="100000">
                    <a:srgbClr val="6E71F0"/>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72" name="Line 86"/>
            <p:cNvSpPr>
              <a:spLocks noChangeShapeType="1"/>
            </p:cNvSpPr>
            <p:nvPr/>
          </p:nvSpPr>
          <p:spPr bwMode="auto">
            <a:xfrm>
              <a:off x="1652" y="179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3" name="Text Box 88"/>
            <p:cNvSpPr txBox="1">
              <a:spLocks noChangeArrowheads="1"/>
            </p:cNvSpPr>
            <p:nvPr/>
          </p:nvSpPr>
          <p:spPr bwMode="gray">
            <a:xfrm>
              <a:off x="1350" y="14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二</a:t>
              </a:r>
            </a:p>
          </p:txBody>
        </p:sp>
        <p:sp>
          <p:nvSpPr>
            <p:cNvPr id="6174" name="Text Box 84"/>
            <p:cNvSpPr txBox="1">
              <a:spLocks noChangeArrowheads="1"/>
            </p:cNvSpPr>
            <p:nvPr/>
          </p:nvSpPr>
          <p:spPr bwMode="auto">
            <a:xfrm>
              <a:off x="1882" y="1464"/>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视觉测量：构建足够的方程组</a:t>
              </a:r>
            </a:p>
          </p:txBody>
        </p:sp>
      </p:grpSp>
      <p:grpSp>
        <p:nvGrpSpPr>
          <p:cNvPr id="6152" name="Group 122"/>
          <p:cNvGrpSpPr>
            <a:grpSpLocks/>
          </p:cNvGrpSpPr>
          <p:nvPr/>
        </p:nvGrpSpPr>
        <p:grpSpPr bwMode="auto">
          <a:xfrm>
            <a:off x="1285838" y="3074988"/>
            <a:ext cx="7023100" cy="665162"/>
            <a:chOff x="1268" y="1888"/>
            <a:chExt cx="3517" cy="419"/>
          </a:xfrm>
        </p:grpSpPr>
        <p:sp>
          <p:nvSpPr>
            <p:cNvPr id="6162" name="Line 89"/>
            <p:cNvSpPr>
              <a:spLocks noChangeShapeType="1"/>
            </p:cNvSpPr>
            <p:nvPr/>
          </p:nvSpPr>
          <p:spPr bwMode="auto">
            <a:xfrm>
              <a:off x="1652" y="2274"/>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3" name="Text Box 91"/>
            <p:cNvSpPr txBox="1">
              <a:spLocks noChangeArrowheads="1"/>
            </p:cNvSpPr>
            <p:nvPr/>
          </p:nvSpPr>
          <p:spPr bwMode="gray">
            <a:xfrm>
              <a:off x="1392" y="195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b="1">
                  <a:solidFill>
                    <a:srgbClr val="FFFFFF"/>
                  </a:solidFill>
                  <a:latin typeface="Arial" panose="020B0604020202020204" pitchFamily="34" charset="0"/>
                </a:rPr>
                <a:t>3</a:t>
              </a:r>
            </a:p>
          </p:txBody>
        </p:sp>
        <p:grpSp>
          <p:nvGrpSpPr>
            <p:cNvPr id="6164" name="Group 95"/>
            <p:cNvGrpSpPr>
              <a:grpSpLocks/>
            </p:cNvGrpSpPr>
            <p:nvPr/>
          </p:nvGrpSpPr>
          <p:grpSpPr bwMode="auto">
            <a:xfrm>
              <a:off x="1268" y="1888"/>
              <a:ext cx="480" cy="419"/>
              <a:chOff x="1110" y="2656"/>
              <a:chExt cx="1549" cy="1351"/>
            </a:xfrm>
          </p:grpSpPr>
          <p:sp>
            <p:nvSpPr>
              <p:cNvPr id="6168" name="AutoShape 9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69" name="AutoShape 9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70" name="AutoShape 98"/>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65" name="Text Box 99"/>
            <p:cNvSpPr txBox="1">
              <a:spLocks noChangeArrowheads="1"/>
            </p:cNvSpPr>
            <p:nvPr/>
          </p:nvSpPr>
          <p:spPr bwMode="gray">
            <a:xfrm>
              <a:off x="1350" y="195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三</a:t>
              </a:r>
            </a:p>
          </p:txBody>
        </p:sp>
        <p:sp>
          <p:nvSpPr>
            <p:cNvPr id="6166" name="Text Box 84"/>
            <p:cNvSpPr txBox="1">
              <a:spLocks noChangeArrowheads="1"/>
            </p:cNvSpPr>
            <p:nvPr/>
          </p:nvSpPr>
          <p:spPr bwMode="auto">
            <a:xfrm>
              <a:off x="1882" y="1934"/>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kumimoji="0" lang="zh-CN" altLang="en-US" b="1">
                <a:solidFill>
                  <a:srgbClr val="000000"/>
                </a:solidFill>
                <a:latin typeface="Arial" panose="020B0604020202020204" pitchFamily="34" charset="0"/>
                <a:ea typeface="黑体" panose="02010609060101010101" pitchFamily="49" charset="-122"/>
              </a:endParaRPr>
            </a:p>
          </p:txBody>
        </p:sp>
        <p:sp>
          <p:nvSpPr>
            <p:cNvPr id="6167" name="Text Box 84"/>
            <p:cNvSpPr txBox="1">
              <a:spLocks noChangeArrowheads="1"/>
            </p:cNvSpPr>
            <p:nvPr/>
          </p:nvSpPr>
          <p:spPr bwMode="auto">
            <a:xfrm>
              <a:off x="1882" y="1933"/>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角点检测与特征匹配</a:t>
              </a:r>
            </a:p>
          </p:txBody>
        </p:sp>
      </p:grpSp>
      <p:grpSp>
        <p:nvGrpSpPr>
          <p:cNvPr id="48" name="Group 124">
            <a:extLst>
              <a:ext uri="{FF2B5EF4-FFF2-40B4-BE49-F238E27FC236}">
                <a16:creationId xmlns:a16="http://schemas.microsoft.com/office/drawing/2014/main" id="{A2E505B0-54FF-44DF-A453-1198F430A00B}"/>
              </a:ext>
            </a:extLst>
          </p:cNvPr>
          <p:cNvGrpSpPr>
            <a:grpSpLocks/>
          </p:cNvGrpSpPr>
          <p:nvPr/>
        </p:nvGrpSpPr>
        <p:grpSpPr bwMode="auto">
          <a:xfrm>
            <a:off x="1285837" y="4608513"/>
            <a:ext cx="6805437" cy="665162"/>
            <a:chOff x="1268" y="2840"/>
            <a:chExt cx="3408" cy="419"/>
          </a:xfrm>
        </p:grpSpPr>
        <p:sp>
          <p:nvSpPr>
            <p:cNvPr id="49" name="Line 89">
              <a:extLst>
                <a:ext uri="{FF2B5EF4-FFF2-40B4-BE49-F238E27FC236}">
                  <a16:creationId xmlns:a16="http://schemas.microsoft.com/office/drawing/2014/main" id="{2830237E-8C20-4579-9858-A475391FFABB}"/>
                </a:ext>
              </a:extLst>
            </p:cNvPr>
            <p:cNvSpPr>
              <a:spLocks noChangeShapeType="1"/>
            </p:cNvSpPr>
            <p:nvPr/>
          </p:nvSpPr>
          <p:spPr bwMode="auto">
            <a:xfrm>
              <a:off x="1652" y="3226"/>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Text Box 91">
              <a:extLst>
                <a:ext uri="{FF2B5EF4-FFF2-40B4-BE49-F238E27FC236}">
                  <a16:creationId xmlns:a16="http://schemas.microsoft.com/office/drawing/2014/main" id="{532B5DC0-DEA9-4D37-8A6A-F63933002776}"/>
                </a:ext>
              </a:extLst>
            </p:cNvPr>
            <p:cNvSpPr txBox="1">
              <a:spLocks noChangeArrowheads="1"/>
            </p:cNvSpPr>
            <p:nvPr/>
          </p:nvSpPr>
          <p:spPr bwMode="gray">
            <a:xfrm>
              <a:off x="1392" y="290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b="1">
                  <a:solidFill>
                    <a:srgbClr val="FFFFFF"/>
                  </a:solidFill>
                  <a:latin typeface="Arial" panose="020B0604020202020204" pitchFamily="34" charset="0"/>
                </a:rPr>
                <a:t>3</a:t>
              </a:r>
            </a:p>
          </p:txBody>
        </p:sp>
        <p:grpSp>
          <p:nvGrpSpPr>
            <p:cNvPr id="51" name="Group 95">
              <a:extLst>
                <a:ext uri="{FF2B5EF4-FFF2-40B4-BE49-F238E27FC236}">
                  <a16:creationId xmlns:a16="http://schemas.microsoft.com/office/drawing/2014/main" id="{D925BD24-6B20-4B43-B908-915C3402528F}"/>
                </a:ext>
              </a:extLst>
            </p:cNvPr>
            <p:cNvGrpSpPr>
              <a:grpSpLocks/>
            </p:cNvGrpSpPr>
            <p:nvPr/>
          </p:nvGrpSpPr>
          <p:grpSpPr bwMode="auto">
            <a:xfrm>
              <a:off x="1268" y="2840"/>
              <a:ext cx="480" cy="419"/>
              <a:chOff x="1110" y="2656"/>
              <a:chExt cx="1549" cy="1351"/>
            </a:xfrm>
          </p:grpSpPr>
          <p:sp>
            <p:nvSpPr>
              <p:cNvPr id="54" name="AutoShape 96">
                <a:extLst>
                  <a:ext uri="{FF2B5EF4-FFF2-40B4-BE49-F238E27FC236}">
                    <a16:creationId xmlns:a16="http://schemas.microsoft.com/office/drawing/2014/main" id="{B70EC38E-A93C-4F72-918B-F117F2543AE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55" name="AutoShape 97">
                <a:extLst>
                  <a:ext uri="{FF2B5EF4-FFF2-40B4-BE49-F238E27FC236}">
                    <a16:creationId xmlns:a16="http://schemas.microsoft.com/office/drawing/2014/main" id="{6C40B9DC-31E2-41A1-AF6E-5AA71154550D}"/>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56" name="AutoShape 98">
                <a:extLst>
                  <a:ext uri="{FF2B5EF4-FFF2-40B4-BE49-F238E27FC236}">
                    <a16:creationId xmlns:a16="http://schemas.microsoft.com/office/drawing/2014/main" id="{D2BF87F7-AAC7-4B71-89CB-D25FBB578654}"/>
                  </a:ext>
                </a:extLst>
              </p:cNvPr>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52" name="Text Box 99">
              <a:extLst>
                <a:ext uri="{FF2B5EF4-FFF2-40B4-BE49-F238E27FC236}">
                  <a16:creationId xmlns:a16="http://schemas.microsoft.com/office/drawing/2014/main" id="{0E90003F-7D16-4529-8C30-6F23D343441D}"/>
                </a:ext>
              </a:extLst>
            </p:cNvPr>
            <p:cNvSpPr txBox="1">
              <a:spLocks noChangeArrowheads="1"/>
            </p:cNvSpPr>
            <p:nvPr/>
          </p:nvSpPr>
          <p:spPr bwMode="gray">
            <a:xfrm>
              <a:off x="1350" y="290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五</a:t>
              </a:r>
            </a:p>
          </p:txBody>
        </p:sp>
        <p:sp>
          <p:nvSpPr>
            <p:cNvPr id="53" name="Text Box 84">
              <a:extLst>
                <a:ext uri="{FF2B5EF4-FFF2-40B4-BE49-F238E27FC236}">
                  <a16:creationId xmlns:a16="http://schemas.microsoft.com/office/drawing/2014/main" id="{4590F75F-DAC7-4F38-AFD6-AF51E9DC1EB6}"/>
                </a:ext>
              </a:extLst>
            </p:cNvPr>
            <p:cNvSpPr txBox="1">
              <a:spLocks noChangeArrowheads="1"/>
            </p:cNvSpPr>
            <p:nvPr/>
          </p:nvSpPr>
          <p:spPr bwMode="auto">
            <a:xfrm>
              <a:off x="1882" y="2886"/>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solidFill>
                    <a:srgbClr val="000000"/>
                  </a:solidFill>
                  <a:latin typeface="Arial" panose="020B0604020202020204" pitchFamily="34" charset="0"/>
                  <a:ea typeface="黑体" panose="02010609060101010101" pitchFamily="49" charset="-122"/>
                </a:rPr>
                <a:t>特征点法视觉里程计小结</a:t>
              </a:r>
            </a:p>
          </p:txBody>
        </p:sp>
      </p:grpSp>
    </p:spTree>
    <p:extLst>
      <p:ext uri="{BB962C8B-B14F-4D97-AF65-F5344CB8AC3E}">
        <p14:creationId xmlns:p14="http://schemas.microsoft.com/office/powerpoint/2010/main" val="2893289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20</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角点检测与特征匹配</a:t>
            </a:r>
          </a:p>
        </p:txBody>
      </p:sp>
      <p:pic>
        <p:nvPicPr>
          <p:cNvPr id="5" name="图片 84" descr="Picture1">
            <a:extLst>
              <a:ext uri="{FF2B5EF4-FFF2-40B4-BE49-F238E27FC236}">
                <a16:creationId xmlns:a16="http://schemas.microsoft.com/office/drawing/2014/main" id="{483177E4-EA2B-43C8-B4BD-8BF424E5D0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419" y="2093516"/>
            <a:ext cx="825500" cy="377825"/>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组合 2">
            <a:extLst>
              <a:ext uri="{FF2B5EF4-FFF2-40B4-BE49-F238E27FC236}">
                <a16:creationId xmlns:a16="http://schemas.microsoft.com/office/drawing/2014/main" id="{0F134CFE-5722-4A13-9F92-1783E2216C23}"/>
              </a:ext>
            </a:extLst>
          </p:cNvPr>
          <p:cNvGrpSpPr>
            <a:grpSpLocks/>
          </p:cNvGrpSpPr>
          <p:nvPr/>
        </p:nvGrpSpPr>
        <p:grpSpPr bwMode="auto">
          <a:xfrm>
            <a:off x="592138" y="1316038"/>
            <a:ext cx="1041400" cy="1052512"/>
            <a:chOff x="691" y="2077"/>
            <a:chExt cx="656" cy="663"/>
          </a:xfrm>
        </p:grpSpPr>
        <p:pic>
          <p:nvPicPr>
            <p:cNvPr id="18" name="图片 3" descr="circuler_1">
              <a:extLst>
                <a:ext uri="{FF2B5EF4-FFF2-40B4-BE49-F238E27FC236}">
                  <a16:creationId xmlns:a16="http://schemas.microsoft.com/office/drawing/2014/main" id="{B041BBDC-BC73-4109-B3FB-E8FC31878C7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691" y="2077"/>
              <a:ext cx="656" cy="662"/>
            </a:xfrm>
            <a:prstGeom prst="rect">
              <a:avLst/>
            </a:prstGeom>
            <a:noFill/>
            <a:extLst>
              <a:ext uri="{909E8E84-426E-40DD-AFC4-6F175D3DCCD1}">
                <a14:hiddenFill xmlns:a14="http://schemas.microsoft.com/office/drawing/2010/main">
                  <a:solidFill>
                    <a:srgbClr val="FFFFFF"/>
                  </a:solidFill>
                </a14:hiddenFill>
              </a:ext>
            </a:extLst>
          </p:spPr>
        </p:pic>
        <p:sp>
          <p:nvSpPr>
            <p:cNvPr id="19" name="椭圆 4">
              <a:extLst>
                <a:ext uri="{FF2B5EF4-FFF2-40B4-BE49-F238E27FC236}">
                  <a16:creationId xmlns:a16="http://schemas.microsoft.com/office/drawing/2014/main" id="{FE4AA3F0-BE9E-43BA-96D3-C3AAC0E6A7A8}"/>
                </a:ext>
              </a:extLst>
            </p:cNvPr>
            <p:cNvSpPr>
              <a:spLocks noChangeArrowheads="1"/>
            </p:cNvSpPr>
            <p:nvPr/>
          </p:nvSpPr>
          <p:spPr bwMode="gray">
            <a:xfrm>
              <a:off x="691" y="2077"/>
              <a:ext cx="652" cy="663"/>
            </a:xfrm>
            <a:prstGeom prst="ellipse">
              <a:avLst/>
            </a:prstGeom>
            <a:gradFill rotWithShape="1">
              <a:gsLst>
                <a:gs pos="0">
                  <a:schemeClr val="hlink"/>
                </a:gs>
                <a:gs pos="50000">
                  <a:schemeClr val="hlink">
                    <a:gamma/>
                    <a:tint val="22353"/>
                    <a:invGamma/>
                  </a:schemeClr>
                </a:gs>
                <a:gs pos="100000">
                  <a:schemeClr val="hlink"/>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 name="组合 5">
              <a:extLst>
                <a:ext uri="{FF2B5EF4-FFF2-40B4-BE49-F238E27FC236}">
                  <a16:creationId xmlns:a16="http://schemas.microsoft.com/office/drawing/2014/main" id="{2ED0C598-96A4-423D-BFB8-6B364AEC845E}"/>
                </a:ext>
              </a:extLst>
            </p:cNvPr>
            <p:cNvGrpSpPr>
              <a:grpSpLocks/>
            </p:cNvGrpSpPr>
            <p:nvPr/>
          </p:nvGrpSpPr>
          <p:grpSpPr bwMode="auto">
            <a:xfrm>
              <a:off x="737" y="2609"/>
              <a:ext cx="575" cy="110"/>
              <a:chOff x="3704" y="1872"/>
              <a:chExt cx="827" cy="156"/>
            </a:xfrm>
          </p:grpSpPr>
          <p:grpSp>
            <p:nvGrpSpPr>
              <p:cNvPr id="21" name="组合 6">
                <a:extLst>
                  <a:ext uri="{FF2B5EF4-FFF2-40B4-BE49-F238E27FC236}">
                    <a16:creationId xmlns:a16="http://schemas.microsoft.com/office/drawing/2014/main" id="{F18273CC-5473-4603-BE57-E839E357BF7A}"/>
                  </a:ext>
                </a:extLst>
              </p:cNvPr>
              <p:cNvGrpSpPr>
                <a:grpSpLocks/>
              </p:cNvGrpSpPr>
              <p:nvPr/>
            </p:nvGrpSpPr>
            <p:grpSpPr bwMode="auto">
              <a:xfrm rot="-1297425" flipH="1" flipV="1">
                <a:off x="3850" y="1872"/>
                <a:ext cx="681" cy="150"/>
                <a:chOff x="1565" y="2568"/>
                <a:chExt cx="1118" cy="279"/>
              </a:xfrm>
            </p:grpSpPr>
            <p:sp>
              <p:nvSpPr>
                <p:cNvPr id="27" name="自选图形 7">
                  <a:extLst>
                    <a:ext uri="{FF2B5EF4-FFF2-40B4-BE49-F238E27FC236}">
                      <a16:creationId xmlns:a16="http://schemas.microsoft.com/office/drawing/2014/main" id="{0731FA35-C764-4161-A6DF-87940548FAF8}"/>
                    </a:ext>
                  </a:extLst>
                </p:cNvPr>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自选图形 8">
                  <a:extLst>
                    <a:ext uri="{FF2B5EF4-FFF2-40B4-BE49-F238E27FC236}">
                      <a16:creationId xmlns:a16="http://schemas.microsoft.com/office/drawing/2014/main" id="{429005C7-872C-45F5-9B1E-A6C8A6F15663}"/>
                    </a:ext>
                  </a:extLst>
                </p:cNvPr>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自选图形 9">
                  <a:extLst>
                    <a:ext uri="{FF2B5EF4-FFF2-40B4-BE49-F238E27FC236}">
                      <a16:creationId xmlns:a16="http://schemas.microsoft.com/office/drawing/2014/main" id="{A1A02B91-861E-41A4-BAFD-22BB22A02D63}"/>
                    </a:ext>
                  </a:extLst>
                </p:cNvPr>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自选图形 10">
                  <a:extLst>
                    <a:ext uri="{FF2B5EF4-FFF2-40B4-BE49-F238E27FC236}">
                      <a16:creationId xmlns:a16="http://schemas.microsoft.com/office/drawing/2014/main" id="{FE63FC82-D7BD-42F2-A6A5-DF11E328AFF3}"/>
                    </a:ext>
                  </a:extLst>
                </p:cNvPr>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 name="组合 11">
                <a:extLst>
                  <a:ext uri="{FF2B5EF4-FFF2-40B4-BE49-F238E27FC236}">
                    <a16:creationId xmlns:a16="http://schemas.microsoft.com/office/drawing/2014/main" id="{6EA81794-EF57-4E71-98FA-E914B2885FB7}"/>
                  </a:ext>
                </a:extLst>
              </p:cNvPr>
              <p:cNvGrpSpPr>
                <a:grpSpLocks/>
              </p:cNvGrpSpPr>
              <p:nvPr/>
            </p:nvGrpSpPr>
            <p:grpSpPr bwMode="auto">
              <a:xfrm rot="56115" flipH="1" flipV="1">
                <a:off x="3704" y="1878"/>
                <a:ext cx="681" cy="150"/>
                <a:chOff x="1565" y="2568"/>
                <a:chExt cx="1118" cy="279"/>
              </a:xfrm>
            </p:grpSpPr>
            <p:sp>
              <p:nvSpPr>
                <p:cNvPr id="23" name="自选图形 12">
                  <a:extLst>
                    <a:ext uri="{FF2B5EF4-FFF2-40B4-BE49-F238E27FC236}">
                      <a16:creationId xmlns:a16="http://schemas.microsoft.com/office/drawing/2014/main" id="{990E1C54-FE79-4FAB-96B1-6E05E5922B75}"/>
                    </a:ext>
                  </a:extLst>
                </p:cNvPr>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自选图形 13">
                  <a:extLst>
                    <a:ext uri="{FF2B5EF4-FFF2-40B4-BE49-F238E27FC236}">
                      <a16:creationId xmlns:a16="http://schemas.microsoft.com/office/drawing/2014/main" id="{477BFF97-BB7D-482C-9706-559BEEA98A48}"/>
                    </a:ext>
                  </a:extLst>
                </p:cNvPr>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自选图形 14">
                  <a:extLst>
                    <a:ext uri="{FF2B5EF4-FFF2-40B4-BE49-F238E27FC236}">
                      <a16:creationId xmlns:a16="http://schemas.microsoft.com/office/drawing/2014/main" id="{259EEE49-B010-4648-8B94-11B890862DD2}"/>
                    </a:ext>
                  </a:extLst>
                </p:cNvPr>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自选图形 15">
                  <a:extLst>
                    <a:ext uri="{FF2B5EF4-FFF2-40B4-BE49-F238E27FC236}">
                      <a16:creationId xmlns:a16="http://schemas.microsoft.com/office/drawing/2014/main" id="{70725332-5C78-4C69-A969-9959E59BFC75}"/>
                    </a:ext>
                  </a:extLst>
                </p:cNvPr>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31" name="文本框 61">
            <a:extLst>
              <a:ext uri="{FF2B5EF4-FFF2-40B4-BE49-F238E27FC236}">
                <a16:creationId xmlns:a16="http://schemas.microsoft.com/office/drawing/2014/main" id="{BF2B9610-C173-4E9A-BB46-063321B93831}"/>
              </a:ext>
            </a:extLst>
          </p:cNvPr>
          <p:cNvSpPr txBox="1">
            <a:spLocks noChangeArrowheads="1"/>
          </p:cNvSpPr>
          <p:nvPr/>
        </p:nvSpPr>
        <p:spPr bwMode="gray">
          <a:xfrm>
            <a:off x="588963" y="1535113"/>
            <a:ext cx="9796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lgn="just">
              <a:spcBef>
                <a:spcPct val="50000"/>
              </a:spcBef>
            </a:pPr>
            <a:r>
              <a:rPr lang="zh-CN" altLang="en-US" sz="2000" b="1" dirty="0">
                <a:solidFill>
                  <a:srgbClr val="1C1C1C"/>
                </a:solidFill>
                <a:ea typeface="宋体" pitchFamily="2" charset="-122"/>
                <a:cs typeface="Arial" charset="0"/>
              </a:rPr>
              <a:t>特征点提取</a:t>
            </a:r>
          </a:p>
        </p:txBody>
      </p:sp>
      <p:sp>
        <p:nvSpPr>
          <p:cNvPr id="3" name="矩形 2">
            <a:extLst>
              <a:ext uri="{FF2B5EF4-FFF2-40B4-BE49-F238E27FC236}">
                <a16:creationId xmlns:a16="http://schemas.microsoft.com/office/drawing/2014/main" id="{97019C26-0577-4F7E-A1B9-83F2D9BADC9D}"/>
              </a:ext>
            </a:extLst>
          </p:cNvPr>
          <p:cNvSpPr/>
          <p:nvPr/>
        </p:nvSpPr>
        <p:spPr>
          <a:xfrm>
            <a:off x="1848419" y="1218027"/>
            <a:ext cx="6844168" cy="646331"/>
          </a:xfrm>
          <a:prstGeom prst="rect">
            <a:avLst/>
          </a:prstGeom>
        </p:spPr>
        <p:txBody>
          <a:bodyPr wrap="square">
            <a:spAutoFit/>
          </a:bodyPr>
          <a:lstStyle/>
          <a:p>
            <a:r>
              <a:rPr lang="en-US" altLang="zh-CN" b="1" dirty="0">
                <a:solidFill>
                  <a:srgbClr val="333333"/>
                </a:solidFill>
                <a:latin typeface="Georgia" panose="02040502050405020303" pitchFamily="18" charset="0"/>
              </a:rPr>
              <a:t>Harris</a:t>
            </a:r>
            <a:r>
              <a:rPr lang="zh-CN" altLang="en-US" b="1" dirty="0">
                <a:solidFill>
                  <a:srgbClr val="333333"/>
                </a:solidFill>
                <a:latin typeface="Georgia" panose="02040502050405020303" pitchFamily="18" charset="0"/>
              </a:rPr>
              <a:t>角点</a:t>
            </a:r>
            <a:r>
              <a:rPr lang="en-US" altLang="zh-CN" b="1" dirty="0">
                <a:solidFill>
                  <a:srgbClr val="333333"/>
                </a:solidFill>
                <a:latin typeface="Georgia" panose="02040502050405020303" pitchFamily="18" charset="0"/>
              </a:rPr>
              <a:t>:</a:t>
            </a:r>
            <a:r>
              <a:rPr lang="zh-CN" altLang="en-US" dirty="0"/>
              <a:t>如果在各个方向上移动这个特征的小窗口，窗口内区域的灰度发生了较大的变化，那么就认为在窗口内遇到了角点。</a:t>
            </a:r>
          </a:p>
        </p:txBody>
      </p:sp>
      <p:pic>
        <p:nvPicPr>
          <p:cNvPr id="7" name="图片 6">
            <a:extLst>
              <a:ext uri="{FF2B5EF4-FFF2-40B4-BE49-F238E27FC236}">
                <a16:creationId xmlns:a16="http://schemas.microsoft.com/office/drawing/2014/main" id="{0191E274-1501-4E53-94AB-C83E7DB3BF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5477" y="1846452"/>
            <a:ext cx="6724891" cy="1878534"/>
          </a:xfrm>
          <a:prstGeom prst="rect">
            <a:avLst/>
          </a:prstGeom>
        </p:spPr>
      </p:pic>
      <p:pic>
        <p:nvPicPr>
          <p:cNvPr id="6" name="图片 5">
            <a:extLst>
              <a:ext uri="{FF2B5EF4-FFF2-40B4-BE49-F238E27FC236}">
                <a16:creationId xmlns:a16="http://schemas.microsoft.com/office/drawing/2014/main" id="{CA56BAC0-5CE1-413F-9150-0649F8832A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0290" y="3863847"/>
            <a:ext cx="7546694" cy="1045626"/>
          </a:xfrm>
          <a:prstGeom prst="rect">
            <a:avLst/>
          </a:prstGeom>
        </p:spPr>
      </p:pic>
      <p:pic>
        <p:nvPicPr>
          <p:cNvPr id="10" name="图片 9">
            <a:extLst>
              <a:ext uri="{FF2B5EF4-FFF2-40B4-BE49-F238E27FC236}">
                <a16:creationId xmlns:a16="http://schemas.microsoft.com/office/drawing/2014/main" id="{544DF0FF-8689-40D0-B045-CBAACB6001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0290" y="4972292"/>
            <a:ext cx="4477375" cy="304843"/>
          </a:xfrm>
          <a:prstGeom prst="rect">
            <a:avLst/>
          </a:prstGeom>
        </p:spPr>
      </p:pic>
      <p:pic>
        <p:nvPicPr>
          <p:cNvPr id="14" name="图片 13">
            <a:extLst>
              <a:ext uri="{FF2B5EF4-FFF2-40B4-BE49-F238E27FC236}">
                <a16:creationId xmlns:a16="http://schemas.microsoft.com/office/drawing/2014/main" id="{C228B844-19C1-4D60-905C-29064F00D46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24677" y="5797932"/>
            <a:ext cx="2591162" cy="352474"/>
          </a:xfrm>
          <a:prstGeom prst="rect">
            <a:avLst/>
          </a:prstGeom>
        </p:spPr>
      </p:pic>
      <p:sp>
        <p:nvSpPr>
          <p:cNvPr id="15" name="Rectangle 1">
            <a:extLst>
              <a:ext uri="{FF2B5EF4-FFF2-40B4-BE49-F238E27FC236}">
                <a16:creationId xmlns:a16="http://schemas.microsoft.com/office/drawing/2014/main" id="{B94B6F7D-A85A-4FCE-AB45-99D9B96D9AA1}"/>
              </a:ext>
            </a:extLst>
          </p:cNvPr>
          <p:cNvSpPr>
            <a:spLocks noChangeArrowheads="1"/>
          </p:cNvSpPr>
          <p:nvPr/>
        </p:nvSpPr>
        <p:spPr bwMode="auto">
          <a:xfrm>
            <a:off x="718039" y="5803326"/>
            <a:ext cx="16088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rgbClr val="333333"/>
                </a:solidFill>
                <a:effectLst/>
                <a:latin typeface="Georgia" panose="02040502050405020303" pitchFamily="18" charset="0"/>
              </a:rPr>
              <a:t>角点响应值</a:t>
            </a:r>
            <a:r>
              <a:rPr kumimoji="0" lang="zh-CN" altLang="en-US" b="0" i="0" u="none" strike="noStrike" cap="none" normalizeH="0" baseline="0" dirty="0">
                <a:ln>
                  <a:noFill/>
                </a:ln>
                <a:solidFill>
                  <a:srgbClr val="333333"/>
                </a:solidFill>
                <a:effectLst/>
                <a:latin typeface="Georgia" panose="02040502050405020303" pitchFamily="18" charset="0"/>
              </a:rPr>
              <a:t>：</a:t>
            </a:r>
            <a:endParaRPr kumimoji="0" lang="zh-CN" altLang="zh-CN" b="0" i="0" u="none" strike="noStrike" cap="none" normalizeH="0" baseline="0" dirty="0">
              <a:ln>
                <a:noFill/>
              </a:ln>
              <a:solidFill>
                <a:schemeClr val="tx1"/>
              </a:solidFill>
              <a:effectLst/>
            </a:endParaRPr>
          </a:p>
        </p:txBody>
      </p:sp>
      <p:pic>
        <p:nvPicPr>
          <p:cNvPr id="16" name="图片 15">
            <a:extLst>
              <a:ext uri="{FF2B5EF4-FFF2-40B4-BE49-F238E27FC236}">
                <a16:creationId xmlns:a16="http://schemas.microsoft.com/office/drawing/2014/main" id="{FA8C2D93-DAC5-47C4-85CB-1A5BCAFA129A}"/>
              </a:ext>
            </a:extLst>
          </p:cNvPr>
          <p:cNvPicPr>
            <a:picLocks noChangeAspect="1"/>
          </p:cNvPicPr>
          <p:nvPr/>
        </p:nvPicPr>
        <p:blipFill>
          <a:blip r:embed="rId9"/>
          <a:stretch>
            <a:fillRect/>
          </a:stretch>
        </p:blipFill>
        <p:spPr>
          <a:xfrm>
            <a:off x="5270503" y="5442745"/>
            <a:ext cx="2924175" cy="962025"/>
          </a:xfrm>
          <a:prstGeom prst="rect">
            <a:avLst/>
          </a:prstGeom>
        </p:spPr>
      </p:pic>
    </p:spTree>
    <p:extLst>
      <p:ext uri="{BB962C8B-B14F-4D97-AF65-F5344CB8AC3E}">
        <p14:creationId xmlns:p14="http://schemas.microsoft.com/office/powerpoint/2010/main" val="136834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21</a:t>
            </a:fld>
            <a:r>
              <a:rPr kumimoji="0" lang="en-US" altLang="zh-CN" sz="1400" dirty="0">
                <a:latin typeface="Arial" panose="020B0604020202020204" pitchFamily="34" charset="0"/>
              </a:rPr>
              <a:t> /40</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角点检测与特征匹配</a:t>
            </a:r>
          </a:p>
        </p:txBody>
      </p:sp>
      <p:sp>
        <p:nvSpPr>
          <p:cNvPr id="4" name="Rectangle 4">
            <a:extLst>
              <a:ext uri="{FF2B5EF4-FFF2-40B4-BE49-F238E27FC236}">
                <a16:creationId xmlns:a16="http://schemas.microsoft.com/office/drawing/2014/main" id="{888AD8E0-0FC6-48A3-BB4F-A98CBBE970BD}"/>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矩形 17">
            <a:extLst>
              <a:ext uri="{FF2B5EF4-FFF2-40B4-BE49-F238E27FC236}">
                <a16:creationId xmlns:a16="http://schemas.microsoft.com/office/drawing/2014/main" id="{216CC5BC-EC27-4D33-B09B-B7FDE6D953E3}"/>
              </a:ext>
            </a:extLst>
          </p:cNvPr>
          <p:cNvSpPr/>
          <p:nvPr/>
        </p:nvSpPr>
        <p:spPr>
          <a:xfrm>
            <a:off x="517069" y="1226625"/>
            <a:ext cx="7852231" cy="646331"/>
          </a:xfrm>
          <a:prstGeom prst="rect">
            <a:avLst/>
          </a:prstGeom>
        </p:spPr>
        <p:txBody>
          <a:bodyPr wrap="square">
            <a:spAutoFit/>
          </a:bodyPr>
          <a:lstStyle/>
          <a:p>
            <a:r>
              <a:rPr lang="en-US" altLang="zh-CN" dirty="0">
                <a:solidFill>
                  <a:srgbClr val="333333"/>
                </a:solidFill>
                <a:latin typeface="arial" panose="020B0604020202020204" pitchFamily="34" charset="0"/>
              </a:rPr>
              <a:t>SIFT</a:t>
            </a:r>
            <a:r>
              <a:rPr lang="zh-CN" altLang="en-US" dirty="0">
                <a:solidFill>
                  <a:srgbClr val="333333"/>
                </a:solidFill>
                <a:latin typeface="arial" panose="020B0604020202020204" pitchFamily="34" charset="0"/>
              </a:rPr>
              <a:t>，即尺度不变特征变换（</a:t>
            </a:r>
            <a:r>
              <a:rPr lang="en-US" altLang="zh-CN" dirty="0">
                <a:solidFill>
                  <a:srgbClr val="333333"/>
                </a:solidFill>
                <a:latin typeface="arial" panose="020B0604020202020204" pitchFamily="34" charset="0"/>
              </a:rPr>
              <a:t>Scale-invariant feature transform</a:t>
            </a:r>
            <a:r>
              <a:rPr lang="zh-CN" altLang="en-US" dirty="0">
                <a:solidFill>
                  <a:srgbClr val="333333"/>
                </a:solidFill>
                <a:latin typeface="arial" panose="020B0604020202020204" pitchFamily="34" charset="0"/>
              </a:rPr>
              <a:t>，</a:t>
            </a:r>
            <a:r>
              <a:rPr lang="en-US" altLang="zh-CN" dirty="0">
                <a:solidFill>
                  <a:srgbClr val="333333"/>
                </a:solidFill>
                <a:latin typeface="arial" panose="020B0604020202020204" pitchFamily="34" charset="0"/>
              </a:rPr>
              <a:t>SIFT</a:t>
            </a:r>
            <a:r>
              <a:rPr lang="zh-CN" altLang="en-US" dirty="0">
                <a:solidFill>
                  <a:srgbClr val="333333"/>
                </a:solidFill>
                <a:latin typeface="arial" panose="020B0604020202020204" pitchFamily="34" charset="0"/>
              </a:rPr>
              <a:t>）于</a:t>
            </a:r>
            <a:r>
              <a:rPr lang="en-US" altLang="zh-CN" dirty="0">
                <a:solidFill>
                  <a:srgbClr val="333333"/>
                </a:solidFill>
                <a:latin typeface="arial" panose="020B0604020202020204" pitchFamily="34" charset="0"/>
              </a:rPr>
              <a:t>1999</a:t>
            </a:r>
            <a:r>
              <a:rPr lang="zh-CN" altLang="en-US" dirty="0">
                <a:solidFill>
                  <a:srgbClr val="333333"/>
                </a:solidFill>
                <a:latin typeface="arial" panose="020B0604020202020204" pitchFamily="34" charset="0"/>
              </a:rPr>
              <a:t>年由</a:t>
            </a:r>
            <a:r>
              <a:rPr lang="en-US" altLang="zh-CN" dirty="0">
                <a:solidFill>
                  <a:srgbClr val="136EC2"/>
                </a:solidFill>
                <a:latin typeface="arial" panose="020B0604020202020204" pitchFamily="34" charset="0"/>
                <a:hlinkClick r:id="rId3"/>
              </a:rPr>
              <a:t>David Lowe</a:t>
            </a:r>
            <a:r>
              <a:rPr lang="zh-CN" altLang="en-US" dirty="0">
                <a:solidFill>
                  <a:srgbClr val="333333"/>
                </a:solidFill>
                <a:latin typeface="arial" panose="020B0604020202020204" pitchFamily="34" charset="0"/>
              </a:rPr>
              <a:t>提出</a:t>
            </a:r>
            <a:endParaRPr lang="zh-CN" altLang="en-US" dirty="0"/>
          </a:p>
        </p:txBody>
      </p:sp>
      <p:sp>
        <p:nvSpPr>
          <p:cNvPr id="19" name="矩形 18">
            <a:extLst>
              <a:ext uri="{FF2B5EF4-FFF2-40B4-BE49-F238E27FC236}">
                <a16:creationId xmlns:a16="http://schemas.microsoft.com/office/drawing/2014/main" id="{54ECE488-1E48-434C-9164-E8D87B3DE52C}"/>
              </a:ext>
            </a:extLst>
          </p:cNvPr>
          <p:cNvSpPr/>
          <p:nvPr/>
        </p:nvSpPr>
        <p:spPr>
          <a:xfrm>
            <a:off x="645884" y="2336577"/>
            <a:ext cx="5653315" cy="369332"/>
          </a:xfrm>
          <a:prstGeom prst="rect">
            <a:avLst/>
          </a:prstGeom>
        </p:spPr>
        <p:txBody>
          <a:bodyPr wrap="square">
            <a:spAutoFit/>
          </a:bodyPr>
          <a:lstStyle/>
          <a:p>
            <a:r>
              <a:rPr lang="en-US" altLang="zh-CN" dirty="0">
                <a:solidFill>
                  <a:srgbClr val="333333"/>
                </a:solidFill>
                <a:latin typeface="arial" panose="020B0604020202020204" pitchFamily="34" charset="0"/>
              </a:rPr>
              <a:t>1. </a:t>
            </a:r>
            <a:r>
              <a:rPr lang="zh-CN" altLang="en-US" dirty="0">
                <a:solidFill>
                  <a:srgbClr val="333333"/>
                </a:solidFill>
                <a:latin typeface="arial" panose="020B0604020202020204" pitchFamily="34" charset="0"/>
              </a:rPr>
              <a:t>构建</a:t>
            </a:r>
            <a:r>
              <a:rPr lang="zh-CN" altLang="en-US" dirty="0">
                <a:solidFill>
                  <a:srgbClr val="136EC2"/>
                </a:solidFill>
                <a:latin typeface="arial" panose="020B0604020202020204" pitchFamily="34" charset="0"/>
                <a:hlinkClick r:id="rId4"/>
              </a:rPr>
              <a:t>尺度空间</a:t>
            </a:r>
            <a:r>
              <a:rPr lang="zh-CN" altLang="en-US" dirty="0">
                <a:solidFill>
                  <a:srgbClr val="333333"/>
                </a:solidFill>
                <a:latin typeface="arial" panose="020B0604020202020204" pitchFamily="34" charset="0"/>
              </a:rPr>
              <a:t>，检测极值点，获得尺度不变性。</a:t>
            </a:r>
            <a:endParaRPr lang="zh-CN" altLang="en-US" dirty="0"/>
          </a:p>
        </p:txBody>
      </p:sp>
      <p:sp>
        <p:nvSpPr>
          <p:cNvPr id="20" name="矩形 19">
            <a:extLst>
              <a:ext uri="{FF2B5EF4-FFF2-40B4-BE49-F238E27FC236}">
                <a16:creationId xmlns:a16="http://schemas.microsoft.com/office/drawing/2014/main" id="{1FBA72C8-3667-4EB4-B0A6-AE49D7C04881}"/>
              </a:ext>
            </a:extLst>
          </p:cNvPr>
          <p:cNvSpPr/>
          <p:nvPr/>
        </p:nvSpPr>
        <p:spPr>
          <a:xfrm>
            <a:off x="645884" y="2938306"/>
            <a:ext cx="3211135" cy="369332"/>
          </a:xfrm>
          <a:prstGeom prst="rect">
            <a:avLst/>
          </a:prstGeom>
        </p:spPr>
        <p:txBody>
          <a:bodyPr wrap="none">
            <a:spAutoFit/>
          </a:bodyPr>
          <a:lstStyle/>
          <a:p>
            <a:r>
              <a:rPr lang="en-US" altLang="zh-CN" dirty="0">
                <a:solidFill>
                  <a:srgbClr val="333333"/>
                </a:solidFill>
                <a:latin typeface="arial" panose="020B0604020202020204" pitchFamily="34" charset="0"/>
              </a:rPr>
              <a:t>2. </a:t>
            </a:r>
            <a:r>
              <a:rPr lang="zh-CN" altLang="en-US" dirty="0">
                <a:solidFill>
                  <a:srgbClr val="333333"/>
                </a:solidFill>
                <a:latin typeface="arial" panose="020B0604020202020204" pitchFamily="34" charset="0"/>
              </a:rPr>
              <a:t>特征点过滤并进行精确定位</a:t>
            </a:r>
            <a:endParaRPr lang="zh-CN" altLang="en-US" dirty="0"/>
          </a:p>
        </p:txBody>
      </p:sp>
      <p:sp>
        <p:nvSpPr>
          <p:cNvPr id="22" name="矩形 21">
            <a:extLst>
              <a:ext uri="{FF2B5EF4-FFF2-40B4-BE49-F238E27FC236}">
                <a16:creationId xmlns:a16="http://schemas.microsoft.com/office/drawing/2014/main" id="{76B36F64-2A4C-468C-BDE2-669BE9C970B3}"/>
              </a:ext>
            </a:extLst>
          </p:cNvPr>
          <p:cNvSpPr/>
          <p:nvPr/>
        </p:nvSpPr>
        <p:spPr>
          <a:xfrm>
            <a:off x="645884" y="3550363"/>
            <a:ext cx="2749471" cy="369332"/>
          </a:xfrm>
          <a:prstGeom prst="rect">
            <a:avLst/>
          </a:prstGeom>
        </p:spPr>
        <p:txBody>
          <a:bodyPr wrap="none">
            <a:spAutoFit/>
          </a:bodyPr>
          <a:lstStyle/>
          <a:p>
            <a:r>
              <a:rPr lang="en-US" altLang="zh-CN" dirty="0">
                <a:solidFill>
                  <a:srgbClr val="333333"/>
                </a:solidFill>
                <a:latin typeface="arial" panose="020B0604020202020204" pitchFamily="34" charset="0"/>
              </a:rPr>
              <a:t>3. </a:t>
            </a:r>
            <a:r>
              <a:rPr lang="zh-CN" altLang="en-US" dirty="0">
                <a:solidFill>
                  <a:srgbClr val="333333"/>
                </a:solidFill>
                <a:latin typeface="arial" panose="020B0604020202020204" pitchFamily="34" charset="0"/>
              </a:rPr>
              <a:t>为特征点分配方向值。</a:t>
            </a:r>
            <a:endParaRPr lang="zh-CN" altLang="en-US" dirty="0"/>
          </a:p>
        </p:txBody>
      </p:sp>
      <p:sp>
        <p:nvSpPr>
          <p:cNvPr id="23" name="矩形 22">
            <a:extLst>
              <a:ext uri="{FF2B5EF4-FFF2-40B4-BE49-F238E27FC236}">
                <a16:creationId xmlns:a16="http://schemas.microsoft.com/office/drawing/2014/main" id="{6B0D3ED5-C302-48C9-9C56-EE82FD7DD692}"/>
              </a:ext>
            </a:extLst>
          </p:cNvPr>
          <p:cNvSpPr/>
          <p:nvPr/>
        </p:nvSpPr>
        <p:spPr>
          <a:xfrm>
            <a:off x="644079" y="4318391"/>
            <a:ext cx="2287806" cy="369332"/>
          </a:xfrm>
          <a:prstGeom prst="rect">
            <a:avLst/>
          </a:prstGeom>
        </p:spPr>
        <p:txBody>
          <a:bodyPr wrap="none">
            <a:spAutoFit/>
          </a:bodyPr>
          <a:lstStyle/>
          <a:p>
            <a:r>
              <a:rPr lang="en-US" altLang="zh-CN" dirty="0">
                <a:solidFill>
                  <a:srgbClr val="333333"/>
                </a:solidFill>
                <a:latin typeface="arial" panose="020B0604020202020204" pitchFamily="34" charset="0"/>
              </a:rPr>
              <a:t>4. </a:t>
            </a:r>
            <a:r>
              <a:rPr lang="zh-CN" altLang="en-US" dirty="0">
                <a:solidFill>
                  <a:srgbClr val="333333"/>
                </a:solidFill>
                <a:latin typeface="arial" panose="020B0604020202020204" pitchFamily="34" charset="0"/>
              </a:rPr>
              <a:t>生成特征描述子。</a:t>
            </a:r>
            <a:endParaRPr lang="zh-CN" altLang="en-US" dirty="0"/>
          </a:p>
        </p:txBody>
      </p:sp>
      <p:pic>
        <p:nvPicPr>
          <p:cNvPr id="26" name="图片 25">
            <a:extLst>
              <a:ext uri="{FF2B5EF4-FFF2-40B4-BE49-F238E27FC236}">
                <a16:creationId xmlns:a16="http://schemas.microsoft.com/office/drawing/2014/main" id="{C1F55F95-0C5C-4BEF-8C93-AD501426A3B6}"/>
              </a:ext>
            </a:extLst>
          </p:cNvPr>
          <p:cNvPicPr>
            <a:picLocks noChangeAspect="1"/>
          </p:cNvPicPr>
          <p:nvPr/>
        </p:nvPicPr>
        <p:blipFill>
          <a:blip r:embed="rId5"/>
          <a:stretch>
            <a:fillRect/>
          </a:stretch>
        </p:blipFill>
        <p:spPr>
          <a:xfrm>
            <a:off x="3447073" y="4389003"/>
            <a:ext cx="4831860" cy="2028762"/>
          </a:xfrm>
          <a:prstGeom prst="rect">
            <a:avLst/>
          </a:prstGeom>
        </p:spPr>
      </p:pic>
      <p:grpSp>
        <p:nvGrpSpPr>
          <p:cNvPr id="27" name="组合 26">
            <a:extLst>
              <a:ext uri="{FF2B5EF4-FFF2-40B4-BE49-F238E27FC236}">
                <a16:creationId xmlns:a16="http://schemas.microsoft.com/office/drawing/2014/main" id="{F1060AF1-2E7D-480D-8D4B-1DBF0C9B0188}"/>
              </a:ext>
            </a:extLst>
          </p:cNvPr>
          <p:cNvGrpSpPr/>
          <p:nvPr/>
        </p:nvGrpSpPr>
        <p:grpSpPr>
          <a:xfrm>
            <a:off x="3963961" y="4228250"/>
            <a:ext cx="5012236" cy="844828"/>
            <a:chOff x="4101990" y="2780943"/>
            <a:chExt cx="5012236" cy="844828"/>
          </a:xfrm>
        </p:grpSpPr>
        <p:pic>
          <p:nvPicPr>
            <p:cNvPr id="29" name="图片 28">
              <a:extLst>
                <a:ext uri="{FF2B5EF4-FFF2-40B4-BE49-F238E27FC236}">
                  <a16:creationId xmlns:a16="http://schemas.microsoft.com/office/drawing/2014/main" id="{84451DC4-1F89-41C4-82F4-91FE216BAC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1990" y="2780943"/>
              <a:ext cx="3410426" cy="362001"/>
            </a:xfrm>
            <a:prstGeom prst="rect">
              <a:avLst/>
            </a:prstGeom>
          </p:spPr>
        </p:pic>
        <p:sp>
          <p:nvSpPr>
            <p:cNvPr id="30" name="矩形 29">
              <a:extLst>
                <a:ext uri="{FF2B5EF4-FFF2-40B4-BE49-F238E27FC236}">
                  <a16:creationId xmlns:a16="http://schemas.microsoft.com/office/drawing/2014/main" id="{F92533FF-5FA8-4708-BFB3-A2C035DA817D}"/>
                </a:ext>
              </a:extLst>
            </p:cNvPr>
            <p:cNvSpPr/>
            <p:nvPr/>
          </p:nvSpPr>
          <p:spPr>
            <a:xfrm>
              <a:off x="4106605" y="3256439"/>
              <a:ext cx="854721" cy="369332"/>
            </a:xfrm>
            <a:prstGeom prst="rect">
              <a:avLst/>
            </a:prstGeom>
          </p:spPr>
          <p:txBody>
            <a:bodyPr wrap="none">
              <a:spAutoFit/>
            </a:bodyPr>
            <a:lstStyle/>
            <a:p>
              <a:r>
                <a:rPr lang="en-US" altLang="zh-CN" i="1" dirty="0">
                  <a:solidFill>
                    <a:srgbClr val="333333"/>
                  </a:solidFill>
                  <a:latin typeface="MathJax_Math"/>
                </a:rPr>
                <a:t>DOG</a:t>
              </a:r>
              <a:r>
                <a:rPr lang="zh-CN" altLang="en-US" i="1" dirty="0">
                  <a:solidFill>
                    <a:srgbClr val="333333"/>
                  </a:solidFill>
                  <a:latin typeface="MathJax_Math"/>
                </a:rPr>
                <a:t>：</a:t>
              </a:r>
              <a:endParaRPr lang="zh-CN" altLang="en-US" dirty="0"/>
            </a:p>
          </p:txBody>
        </p:sp>
        <p:pic>
          <p:nvPicPr>
            <p:cNvPr id="31" name="图片 30">
              <a:extLst>
                <a:ext uri="{FF2B5EF4-FFF2-40B4-BE49-F238E27FC236}">
                  <a16:creationId xmlns:a16="http://schemas.microsoft.com/office/drawing/2014/main" id="{E6F024B4-47A8-4F1B-842F-15DFC9841B16}"/>
                </a:ext>
              </a:extLst>
            </p:cNvPr>
            <p:cNvPicPr>
              <a:picLocks noChangeAspect="1"/>
            </p:cNvPicPr>
            <p:nvPr/>
          </p:nvPicPr>
          <p:blipFill>
            <a:blip r:embed="rId7"/>
            <a:stretch>
              <a:fillRect/>
            </a:stretch>
          </p:blipFill>
          <p:spPr>
            <a:xfrm>
              <a:off x="4961326" y="3312517"/>
              <a:ext cx="4152900" cy="257175"/>
            </a:xfrm>
            <a:prstGeom prst="rect">
              <a:avLst/>
            </a:prstGeom>
          </p:spPr>
        </p:pic>
      </p:grpSp>
      <p:pic>
        <p:nvPicPr>
          <p:cNvPr id="32" name="图片 31">
            <a:extLst>
              <a:ext uri="{FF2B5EF4-FFF2-40B4-BE49-F238E27FC236}">
                <a16:creationId xmlns:a16="http://schemas.microsoft.com/office/drawing/2014/main" id="{BB79CB93-484B-4E67-93D5-31149DBA3CD8}"/>
              </a:ext>
            </a:extLst>
          </p:cNvPr>
          <p:cNvPicPr>
            <a:picLocks noChangeAspect="1"/>
          </p:cNvPicPr>
          <p:nvPr/>
        </p:nvPicPr>
        <p:blipFill>
          <a:blip r:embed="rId8"/>
          <a:stretch>
            <a:fillRect/>
          </a:stretch>
        </p:blipFill>
        <p:spPr>
          <a:xfrm>
            <a:off x="5443786" y="1770842"/>
            <a:ext cx="3048000" cy="2381250"/>
          </a:xfrm>
          <a:prstGeom prst="rect">
            <a:avLst/>
          </a:prstGeom>
        </p:spPr>
      </p:pic>
      <p:pic>
        <p:nvPicPr>
          <p:cNvPr id="33" name="图片 32">
            <a:extLst>
              <a:ext uri="{FF2B5EF4-FFF2-40B4-BE49-F238E27FC236}">
                <a16:creationId xmlns:a16="http://schemas.microsoft.com/office/drawing/2014/main" id="{A43EA005-80E1-481E-B1BD-92B6025EA8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86686" y="1885186"/>
            <a:ext cx="2362200" cy="2362200"/>
          </a:xfrm>
          <a:prstGeom prst="rect">
            <a:avLst/>
          </a:prstGeom>
        </p:spPr>
      </p:pic>
      <p:pic>
        <p:nvPicPr>
          <p:cNvPr id="34" name="图片 33">
            <a:extLst>
              <a:ext uri="{FF2B5EF4-FFF2-40B4-BE49-F238E27FC236}">
                <a16:creationId xmlns:a16="http://schemas.microsoft.com/office/drawing/2014/main" id="{A238D006-3C9D-4080-A757-7D5CAE6401F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97550" y="1913696"/>
            <a:ext cx="2286000" cy="2276475"/>
          </a:xfrm>
          <a:prstGeom prst="rect">
            <a:avLst/>
          </a:prstGeom>
        </p:spPr>
      </p:pic>
      <p:pic>
        <p:nvPicPr>
          <p:cNvPr id="35" name="图片 34">
            <a:extLst>
              <a:ext uri="{FF2B5EF4-FFF2-40B4-BE49-F238E27FC236}">
                <a16:creationId xmlns:a16="http://schemas.microsoft.com/office/drawing/2014/main" id="{862EB691-DD2A-4B94-AC86-72ABAE002A4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43125" y="995362"/>
            <a:ext cx="4857750" cy="4867275"/>
          </a:xfrm>
          <a:prstGeom prst="rect">
            <a:avLst/>
          </a:prstGeom>
        </p:spPr>
      </p:pic>
      <p:pic>
        <p:nvPicPr>
          <p:cNvPr id="36" name="图片 35">
            <a:extLst>
              <a:ext uri="{FF2B5EF4-FFF2-40B4-BE49-F238E27FC236}">
                <a16:creationId xmlns:a16="http://schemas.microsoft.com/office/drawing/2014/main" id="{3EED8BDF-BF77-40DB-ADB3-E9FA1F22DBB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133600" y="1025525"/>
            <a:ext cx="4867275" cy="4876800"/>
          </a:xfrm>
          <a:prstGeom prst="rect">
            <a:avLst/>
          </a:prstGeom>
        </p:spPr>
      </p:pic>
      <p:pic>
        <p:nvPicPr>
          <p:cNvPr id="37" name="图片 36">
            <a:extLst>
              <a:ext uri="{FF2B5EF4-FFF2-40B4-BE49-F238E27FC236}">
                <a16:creationId xmlns:a16="http://schemas.microsoft.com/office/drawing/2014/main" id="{E6529873-BB04-4571-9F21-4795F6D084C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35186" y="1004886"/>
            <a:ext cx="4848225" cy="4848225"/>
          </a:xfrm>
          <a:prstGeom prst="rect">
            <a:avLst/>
          </a:prstGeom>
        </p:spPr>
      </p:pic>
    </p:spTree>
    <p:extLst>
      <p:ext uri="{BB962C8B-B14F-4D97-AF65-F5344CB8AC3E}">
        <p14:creationId xmlns:p14="http://schemas.microsoft.com/office/powerpoint/2010/main" val="1859827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6"/>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27"/>
                                        </p:tgtEl>
                                        <p:attrNameLst>
                                          <p:attrName>ppt_x</p:attrName>
                                        </p:attrNameLst>
                                      </p:cBhvr>
                                      <p:tavLst>
                                        <p:tav tm="0">
                                          <p:val>
                                            <p:strVal val="ppt_x"/>
                                          </p:val>
                                        </p:tav>
                                        <p:tav tm="100000">
                                          <p:val>
                                            <p:strVal val="ppt_x"/>
                                          </p:val>
                                        </p:tav>
                                      </p:tavLst>
                                    </p:anim>
                                    <p:anim calcmode="lin" valueType="num">
                                      <p:cBhvr additive="base">
                                        <p:cTn id="33" dur="500"/>
                                        <p:tgtEl>
                                          <p:spTgt spid="27"/>
                                        </p:tgtEl>
                                        <p:attrNameLst>
                                          <p:attrName>ppt_y</p:attrName>
                                        </p:attrNameLst>
                                      </p:cBhvr>
                                      <p:tavLst>
                                        <p:tav tm="0">
                                          <p:val>
                                            <p:strVal val="ppt_y"/>
                                          </p:val>
                                        </p:tav>
                                        <p:tav tm="100000">
                                          <p:val>
                                            <p:strVal val="1+ppt_h/2"/>
                                          </p:val>
                                        </p:tav>
                                      </p:tavLst>
                                    </p:anim>
                                    <p:set>
                                      <p:cBhvr>
                                        <p:cTn id="34" dur="1" fill="hold">
                                          <p:stCondLst>
                                            <p:cond delay="499"/>
                                          </p:stCondLst>
                                        </p:cTn>
                                        <p:tgtEl>
                                          <p:spTgt spid="27"/>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32"/>
                                        </p:tgtEl>
                                        <p:attrNameLst>
                                          <p:attrName>ppt_x</p:attrName>
                                        </p:attrNameLst>
                                      </p:cBhvr>
                                      <p:tavLst>
                                        <p:tav tm="0">
                                          <p:val>
                                            <p:strVal val="ppt_x"/>
                                          </p:val>
                                        </p:tav>
                                        <p:tav tm="100000">
                                          <p:val>
                                            <p:strVal val="ppt_x"/>
                                          </p:val>
                                        </p:tav>
                                      </p:tavLst>
                                    </p:anim>
                                    <p:anim calcmode="lin" valueType="num">
                                      <p:cBhvr additive="base">
                                        <p:cTn id="37" dur="500"/>
                                        <p:tgtEl>
                                          <p:spTgt spid="32"/>
                                        </p:tgtEl>
                                        <p:attrNameLst>
                                          <p:attrName>ppt_y</p:attrName>
                                        </p:attrNameLst>
                                      </p:cBhvr>
                                      <p:tavLst>
                                        <p:tav tm="0">
                                          <p:val>
                                            <p:strVal val="ppt_y"/>
                                          </p:val>
                                        </p:tav>
                                        <p:tav tm="100000">
                                          <p:val>
                                            <p:strVal val="1+ppt_h/2"/>
                                          </p:val>
                                        </p:tav>
                                      </p:tavLst>
                                    </p:anim>
                                    <p:set>
                                      <p:cBhvr>
                                        <p:cTn id="38" dur="1" fill="hold">
                                          <p:stCondLst>
                                            <p:cond delay="499"/>
                                          </p:stCondLst>
                                        </p:cTn>
                                        <p:tgtEl>
                                          <p:spTgt spid="32"/>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33"/>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22</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角点检测与特征匹配</a:t>
            </a:r>
          </a:p>
        </p:txBody>
      </p:sp>
      <p:sp>
        <p:nvSpPr>
          <p:cNvPr id="32" name="任意多边形 3">
            <a:extLst>
              <a:ext uri="{FF2B5EF4-FFF2-40B4-BE49-F238E27FC236}">
                <a16:creationId xmlns:a16="http://schemas.microsoft.com/office/drawing/2014/main" id="{20C2143E-CA99-4A48-9BC3-48E1AE7DA837}"/>
              </a:ext>
            </a:extLst>
          </p:cNvPr>
          <p:cNvSpPr>
            <a:spLocks/>
          </p:cNvSpPr>
          <p:nvPr/>
        </p:nvSpPr>
        <p:spPr bwMode="gray">
          <a:xfrm>
            <a:off x="2451100" y="3027363"/>
            <a:ext cx="1900238" cy="1376362"/>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FFFFFF">
                  <a:alpha val="0"/>
                </a:srgbClr>
              </a:gs>
              <a:gs pos="100000">
                <a:srgbClr val="DDDDDD"/>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3" name="任意多边形 4">
            <a:extLst>
              <a:ext uri="{FF2B5EF4-FFF2-40B4-BE49-F238E27FC236}">
                <a16:creationId xmlns:a16="http://schemas.microsoft.com/office/drawing/2014/main" id="{6B69C8D4-C722-43ED-B352-31C6DC7C662B}"/>
              </a:ext>
            </a:extLst>
          </p:cNvPr>
          <p:cNvSpPr>
            <a:spLocks/>
          </p:cNvSpPr>
          <p:nvPr/>
        </p:nvSpPr>
        <p:spPr bwMode="gray">
          <a:xfrm>
            <a:off x="4370388" y="2962275"/>
            <a:ext cx="366712" cy="1562100"/>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rgbClr val="FFFFFF">
                  <a:alpha val="0"/>
                </a:srgbClr>
              </a:gs>
              <a:gs pos="100000">
                <a:srgbClr val="DDDDDD"/>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4" name="任意多边形 5">
            <a:extLst>
              <a:ext uri="{FF2B5EF4-FFF2-40B4-BE49-F238E27FC236}">
                <a16:creationId xmlns:a16="http://schemas.microsoft.com/office/drawing/2014/main" id="{C9FC159B-4C70-48E1-881F-E0F0777EF275}"/>
              </a:ext>
            </a:extLst>
          </p:cNvPr>
          <p:cNvSpPr>
            <a:spLocks/>
          </p:cNvSpPr>
          <p:nvPr/>
        </p:nvSpPr>
        <p:spPr bwMode="gray">
          <a:xfrm flipH="1">
            <a:off x="4770438" y="3027363"/>
            <a:ext cx="1900237" cy="1376362"/>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FFFFFF">
                  <a:alpha val="0"/>
                </a:srgbClr>
              </a:gs>
              <a:gs pos="100000">
                <a:srgbClr val="DDDDDD"/>
              </a:gs>
            </a:gsLst>
            <a:lin ang="5400000" scaled="1"/>
          </a:gra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nvGrpSpPr>
          <p:cNvPr id="35" name="组合 6">
            <a:extLst>
              <a:ext uri="{FF2B5EF4-FFF2-40B4-BE49-F238E27FC236}">
                <a16:creationId xmlns:a16="http://schemas.microsoft.com/office/drawing/2014/main" id="{AA9F062E-1FC9-4CB6-84C2-5CD6C779C771}"/>
              </a:ext>
            </a:extLst>
          </p:cNvPr>
          <p:cNvGrpSpPr>
            <a:grpSpLocks/>
          </p:cNvGrpSpPr>
          <p:nvPr/>
        </p:nvGrpSpPr>
        <p:grpSpPr bwMode="auto">
          <a:xfrm>
            <a:off x="2089150" y="1828800"/>
            <a:ext cx="1362075" cy="1322388"/>
            <a:chOff x="4320" y="1152"/>
            <a:chExt cx="414" cy="402"/>
          </a:xfrm>
        </p:grpSpPr>
        <p:sp>
          <p:nvSpPr>
            <p:cNvPr id="36" name="自选图形 7">
              <a:extLst>
                <a:ext uri="{FF2B5EF4-FFF2-40B4-BE49-F238E27FC236}">
                  <a16:creationId xmlns:a16="http://schemas.microsoft.com/office/drawing/2014/main" id="{F4280EBB-C34D-4E83-9125-D6BA833F0CD7}"/>
                </a:ext>
              </a:extLst>
            </p:cNvPr>
            <p:cNvSpPr>
              <a:spLocks noChangeArrowheads="1"/>
            </p:cNvSpPr>
            <p:nvPr/>
          </p:nvSpPr>
          <p:spPr bwMode="gray">
            <a:xfrm>
              <a:off x="4320" y="1152"/>
              <a:ext cx="414" cy="402"/>
            </a:xfrm>
            <a:prstGeom prst="roundRect">
              <a:avLst>
                <a:gd name="adj" fmla="val 11921"/>
              </a:avLst>
            </a:prstGeom>
            <a:gradFill rotWithShape="1">
              <a:gsLst>
                <a:gs pos="0">
                  <a:srgbClr val="77B7E7"/>
                </a:gs>
                <a:gs pos="100000">
                  <a:srgbClr val="77B7E7">
                    <a:gamma/>
                    <a:shade val="69804"/>
                    <a:invGamma/>
                  </a:srgb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17347D"/>
                </a:solidFill>
                <a:effectLst/>
                <a:uLnTx/>
                <a:uFillTx/>
                <a:latin typeface="Arial" charset="0"/>
              </a:endParaRPr>
            </a:p>
          </p:txBody>
        </p:sp>
        <p:sp>
          <p:nvSpPr>
            <p:cNvPr id="37" name="任意多边形 8">
              <a:extLst>
                <a:ext uri="{FF2B5EF4-FFF2-40B4-BE49-F238E27FC236}">
                  <a16:creationId xmlns:a16="http://schemas.microsoft.com/office/drawing/2014/main" id="{BC520E88-BE08-4428-AF34-E40446A2062D}"/>
                </a:ext>
              </a:extLst>
            </p:cNvPr>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77B7E7">
                    <a:gamma/>
                    <a:tint val="48627"/>
                    <a:invGamma/>
                  </a:srgbClr>
                </a:gs>
                <a:gs pos="50000">
                  <a:srgbClr val="77B7E7">
                    <a:alpha val="0"/>
                  </a:srgbClr>
                </a:gs>
                <a:gs pos="100000">
                  <a:srgbClr val="77B7E7">
                    <a:gamma/>
                    <a:tint val="48627"/>
                    <a:invGamma/>
                  </a:srgb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17347D"/>
                </a:solidFill>
                <a:effectLst/>
                <a:uLnTx/>
                <a:uFillTx/>
                <a:latin typeface="Arial" charset="0"/>
              </a:endParaRPr>
            </a:p>
          </p:txBody>
        </p:sp>
      </p:grpSp>
      <p:sp>
        <p:nvSpPr>
          <p:cNvPr id="38" name="矩形 9">
            <a:extLst>
              <a:ext uri="{FF2B5EF4-FFF2-40B4-BE49-F238E27FC236}">
                <a16:creationId xmlns:a16="http://schemas.microsoft.com/office/drawing/2014/main" id="{3160EDF1-B1F2-4334-BD65-21B0B3239309}"/>
              </a:ext>
            </a:extLst>
          </p:cNvPr>
          <p:cNvSpPr>
            <a:spLocks noChangeArrowheads="1"/>
          </p:cNvSpPr>
          <p:nvPr/>
        </p:nvSpPr>
        <p:spPr bwMode="gray">
          <a:xfrm>
            <a:off x="2159000" y="2108200"/>
            <a:ext cx="1221382" cy="830997"/>
          </a:xfrm>
          <a:prstGeom prst="rect">
            <a:avLst/>
          </a:prstGeom>
          <a:noFill/>
          <a:ln>
            <a:noFill/>
          </a:ln>
          <a:effectLst>
            <a:outerShdw dist="17961" dir="2700000" algn="ctr" rotWithShape="0">
              <a:srgbClr val="C0C0C0"/>
            </a:outerShdw>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flatTx/>
          </a:bodyPr>
          <a:lstStyle/>
          <a:p>
            <a:pPr algn="ctr" fontAlgn="base">
              <a:spcBef>
                <a:spcPct val="0"/>
              </a:spcBef>
              <a:spcAft>
                <a:spcPct val="0"/>
              </a:spcAft>
            </a:pPr>
            <a:r>
              <a:rPr lang="zh-CN" altLang="en-US" sz="2400" b="1" dirty="0">
                <a:solidFill>
                  <a:srgbClr val="FFFFFF"/>
                </a:solidFill>
                <a:latin typeface="Arial" charset="0"/>
                <a:cs typeface="Arial" charset="0"/>
              </a:rPr>
              <a:t>旋转不变性</a:t>
            </a:r>
          </a:p>
        </p:txBody>
      </p:sp>
      <p:grpSp>
        <p:nvGrpSpPr>
          <p:cNvPr id="39" name="组合 10">
            <a:extLst>
              <a:ext uri="{FF2B5EF4-FFF2-40B4-BE49-F238E27FC236}">
                <a16:creationId xmlns:a16="http://schemas.microsoft.com/office/drawing/2014/main" id="{77B6AA76-E6A4-484D-A6AA-ACB9C3A41349}"/>
              </a:ext>
            </a:extLst>
          </p:cNvPr>
          <p:cNvGrpSpPr>
            <a:grpSpLocks/>
          </p:cNvGrpSpPr>
          <p:nvPr/>
        </p:nvGrpSpPr>
        <p:grpSpPr bwMode="auto">
          <a:xfrm>
            <a:off x="3868738" y="1828800"/>
            <a:ext cx="1362075" cy="1322388"/>
            <a:chOff x="4320" y="1152"/>
            <a:chExt cx="414" cy="402"/>
          </a:xfrm>
        </p:grpSpPr>
        <p:sp>
          <p:nvSpPr>
            <p:cNvPr id="40" name="自选图形 11">
              <a:extLst>
                <a:ext uri="{FF2B5EF4-FFF2-40B4-BE49-F238E27FC236}">
                  <a16:creationId xmlns:a16="http://schemas.microsoft.com/office/drawing/2014/main" id="{88F21AA0-F127-441B-ABFE-EE96E31C337F}"/>
                </a:ext>
              </a:extLst>
            </p:cNvPr>
            <p:cNvSpPr>
              <a:spLocks noChangeArrowheads="1"/>
            </p:cNvSpPr>
            <p:nvPr/>
          </p:nvSpPr>
          <p:spPr bwMode="gray">
            <a:xfrm>
              <a:off x="4320" y="1152"/>
              <a:ext cx="414" cy="402"/>
            </a:xfrm>
            <a:prstGeom prst="roundRect">
              <a:avLst>
                <a:gd name="adj" fmla="val 11921"/>
              </a:avLst>
            </a:prstGeom>
            <a:gradFill rotWithShape="1">
              <a:gsLst>
                <a:gs pos="0">
                  <a:srgbClr val="45AB7D"/>
                </a:gs>
                <a:gs pos="100000">
                  <a:srgbClr val="45AB7D">
                    <a:gamma/>
                    <a:shade val="69804"/>
                    <a:invGamma/>
                  </a:srgb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17347D"/>
                </a:solidFill>
                <a:effectLst/>
                <a:uLnTx/>
                <a:uFillTx/>
                <a:latin typeface="Arial" charset="0"/>
              </a:endParaRPr>
            </a:p>
          </p:txBody>
        </p:sp>
        <p:sp>
          <p:nvSpPr>
            <p:cNvPr id="41" name="任意多边形 12">
              <a:extLst>
                <a:ext uri="{FF2B5EF4-FFF2-40B4-BE49-F238E27FC236}">
                  <a16:creationId xmlns:a16="http://schemas.microsoft.com/office/drawing/2014/main" id="{356D4E35-A62C-45E8-821A-EBD3BAA5D426}"/>
                </a:ext>
              </a:extLst>
            </p:cNvPr>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45AB7D">
                    <a:gamma/>
                    <a:tint val="48627"/>
                    <a:invGamma/>
                  </a:srgbClr>
                </a:gs>
                <a:gs pos="50000">
                  <a:srgbClr val="45AB7D">
                    <a:alpha val="0"/>
                  </a:srgbClr>
                </a:gs>
                <a:gs pos="100000">
                  <a:srgbClr val="45AB7D">
                    <a:gamma/>
                    <a:tint val="48627"/>
                    <a:invGamma/>
                  </a:srgb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17347D"/>
                </a:solidFill>
                <a:effectLst/>
                <a:uLnTx/>
                <a:uFillTx/>
                <a:latin typeface="Arial" charset="0"/>
              </a:endParaRPr>
            </a:p>
          </p:txBody>
        </p:sp>
      </p:grpSp>
      <p:grpSp>
        <p:nvGrpSpPr>
          <p:cNvPr id="42" name="组合 13">
            <a:extLst>
              <a:ext uri="{FF2B5EF4-FFF2-40B4-BE49-F238E27FC236}">
                <a16:creationId xmlns:a16="http://schemas.microsoft.com/office/drawing/2014/main" id="{95223575-017B-49AE-9018-B6ED72616DD2}"/>
              </a:ext>
            </a:extLst>
          </p:cNvPr>
          <p:cNvGrpSpPr>
            <a:grpSpLocks/>
          </p:cNvGrpSpPr>
          <p:nvPr/>
        </p:nvGrpSpPr>
        <p:grpSpPr bwMode="auto">
          <a:xfrm>
            <a:off x="5656263" y="1838325"/>
            <a:ext cx="1362075" cy="1322388"/>
            <a:chOff x="4320" y="1152"/>
            <a:chExt cx="414" cy="402"/>
          </a:xfrm>
        </p:grpSpPr>
        <p:sp>
          <p:nvSpPr>
            <p:cNvPr id="43" name="自选图形 14">
              <a:extLst>
                <a:ext uri="{FF2B5EF4-FFF2-40B4-BE49-F238E27FC236}">
                  <a16:creationId xmlns:a16="http://schemas.microsoft.com/office/drawing/2014/main" id="{7E0B2990-FE52-4240-9612-10538F544751}"/>
                </a:ext>
              </a:extLst>
            </p:cNvPr>
            <p:cNvSpPr>
              <a:spLocks noChangeArrowheads="1"/>
            </p:cNvSpPr>
            <p:nvPr/>
          </p:nvSpPr>
          <p:spPr bwMode="gray">
            <a:xfrm>
              <a:off x="4320" y="1152"/>
              <a:ext cx="414" cy="402"/>
            </a:xfrm>
            <a:prstGeom prst="roundRect">
              <a:avLst>
                <a:gd name="adj" fmla="val 11921"/>
              </a:avLst>
            </a:prstGeom>
            <a:gradFill rotWithShape="1">
              <a:gsLst>
                <a:gs pos="0">
                  <a:srgbClr val="9999FF"/>
                </a:gs>
                <a:gs pos="100000">
                  <a:srgbClr val="9999FF">
                    <a:gamma/>
                    <a:shade val="69804"/>
                    <a:invGamma/>
                  </a:srgbClr>
                </a:gs>
              </a:gsLst>
              <a:lin ang="5400000" scaled="1"/>
            </a:gradFill>
            <a:ln w="25400">
              <a:solidFill>
                <a:srgbClr val="FFFFFF"/>
              </a:solidFill>
              <a:round/>
              <a:headEnd/>
              <a:tailEnd/>
            </a:ln>
            <a:effectLst>
              <a:outerShdw dist="53882" dir="2700000"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17347D"/>
                </a:solidFill>
                <a:effectLst/>
                <a:uLnTx/>
                <a:uFillTx/>
                <a:latin typeface="Arial" charset="0"/>
              </a:endParaRPr>
            </a:p>
          </p:txBody>
        </p:sp>
        <p:sp>
          <p:nvSpPr>
            <p:cNvPr id="44" name="任意多边形 15">
              <a:extLst>
                <a:ext uri="{FF2B5EF4-FFF2-40B4-BE49-F238E27FC236}">
                  <a16:creationId xmlns:a16="http://schemas.microsoft.com/office/drawing/2014/main" id="{9897C728-4554-4D85-A7B5-11CD7E405E6D}"/>
                </a:ext>
              </a:extLst>
            </p:cNvPr>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9999FF">
                    <a:gamma/>
                    <a:tint val="48627"/>
                    <a:invGamma/>
                  </a:srgbClr>
                </a:gs>
                <a:gs pos="50000">
                  <a:srgbClr val="9999FF">
                    <a:alpha val="0"/>
                  </a:srgbClr>
                </a:gs>
                <a:gs pos="100000">
                  <a:srgbClr val="9999FF">
                    <a:gamma/>
                    <a:tint val="48627"/>
                    <a:invGamma/>
                  </a:srgb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400" b="0" i="0" u="none" strike="noStrike" kern="0" cap="none" spc="0" normalizeH="0" baseline="0" noProof="0">
                <a:ln>
                  <a:noFill/>
                </a:ln>
                <a:solidFill>
                  <a:srgbClr val="17347D"/>
                </a:solidFill>
                <a:effectLst/>
                <a:uLnTx/>
                <a:uFillTx/>
                <a:latin typeface="Arial" charset="0"/>
              </a:endParaRPr>
            </a:p>
          </p:txBody>
        </p:sp>
      </p:grpSp>
      <p:sp>
        <p:nvSpPr>
          <p:cNvPr id="45" name="矩形 16">
            <a:extLst>
              <a:ext uri="{FF2B5EF4-FFF2-40B4-BE49-F238E27FC236}">
                <a16:creationId xmlns:a16="http://schemas.microsoft.com/office/drawing/2014/main" id="{DF7A60A3-9775-4DF3-A0AD-39C838419425}"/>
              </a:ext>
            </a:extLst>
          </p:cNvPr>
          <p:cNvSpPr>
            <a:spLocks noChangeArrowheads="1"/>
          </p:cNvSpPr>
          <p:nvPr/>
        </p:nvSpPr>
        <p:spPr bwMode="gray">
          <a:xfrm>
            <a:off x="3937000" y="2108200"/>
            <a:ext cx="1254720" cy="830997"/>
          </a:xfrm>
          <a:prstGeom prst="rect">
            <a:avLst/>
          </a:prstGeom>
          <a:noFill/>
          <a:ln>
            <a:noFill/>
          </a:ln>
          <a:effectLst>
            <a:outerShdw dist="17961" dir="2700000" algn="ctr" rotWithShape="0">
              <a:srgbClr val="C0C0C0"/>
            </a:outerShdw>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flatTx/>
          </a:bodyPr>
          <a:lstStyle/>
          <a:p>
            <a:pPr algn="ctr" fontAlgn="base">
              <a:spcBef>
                <a:spcPct val="0"/>
              </a:spcBef>
              <a:spcAft>
                <a:spcPct val="0"/>
              </a:spcAft>
            </a:pPr>
            <a:r>
              <a:rPr lang="zh-CN" altLang="en-US" sz="2400" b="1" dirty="0">
                <a:solidFill>
                  <a:srgbClr val="FFFFFF"/>
                </a:solidFill>
                <a:latin typeface="Arial" charset="0"/>
                <a:cs typeface="Arial" charset="0"/>
              </a:rPr>
              <a:t>平移不变性</a:t>
            </a:r>
          </a:p>
        </p:txBody>
      </p:sp>
      <p:sp>
        <p:nvSpPr>
          <p:cNvPr id="46" name="矩形 17">
            <a:extLst>
              <a:ext uri="{FF2B5EF4-FFF2-40B4-BE49-F238E27FC236}">
                <a16:creationId xmlns:a16="http://schemas.microsoft.com/office/drawing/2014/main" id="{8E10DA23-B4A9-4227-A674-6ADE78105991}"/>
              </a:ext>
            </a:extLst>
          </p:cNvPr>
          <p:cNvSpPr>
            <a:spLocks noChangeArrowheads="1"/>
          </p:cNvSpPr>
          <p:nvPr/>
        </p:nvSpPr>
        <p:spPr bwMode="gray">
          <a:xfrm>
            <a:off x="5760443" y="2092325"/>
            <a:ext cx="1176932" cy="830997"/>
          </a:xfrm>
          <a:prstGeom prst="rect">
            <a:avLst/>
          </a:prstGeom>
          <a:noFill/>
          <a:ln>
            <a:noFill/>
          </a:ln>
          <a:effectLst>
            <a:outerShdw dist="17961" dir="2700000" algn="ctr" rotWithShape="0">
              <a:srgbClr val="C0C0C0"/>
            </a:outerShdw>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flatTx/>
          </a:bodyPr>
          <a:lstStyle/>
          <a:p>
            <a:pPr algn="ctr" fontAlgn="base">
              <a:spcBef>
                <a:spcPct val="0"/>
              </a:spcBef>
              <a:spcAft>
                <a:spcPct val="0"/>
              </a:spcAft>
            </a:pPr>
            <a:r>
              <a:rPr lang="zh-CN" altLang="en-US" sz="2400" b="1" dirty="0">
                <a:solidFill>
                  <a:srgbClr val="FFFFFF"/>
                </a:solidFill>
                <a:latin typeface="Arial" charset="0"/>
                <a:cs typeface="Arial" charset="0"/>
              </a:rPr>
              <a:t>尺度不变性</a:t>
            </a:r>
          </a:p>
        </p:txBody>
      </p:sp>
      <p:grpSp>
        <p:nvGrpSpPr>
          <p:cNvPr id="47" name="组合 19">
            <a:extLst>
              <a:ext uri="{FF2B5EF4-FFF2-40B4-BE49-F238E27FC236}">
                <a16:creationId xmlns:a16="http://schemas.microsoft.com/office/drawing/2014/main" id="{E3C3B1E5-AEF1-410A-8DFE-03BA872E3169}"/>
              </a:ext>
            </a:extLst>
          </p:cNvPr>
          <p:cNvGrpSpPr>
            <a:grpSpLocks/>
          </p:cNvGrpSpPr>
          <p:nvPr/>
        </p:nvGrpSpPr>
        <p:grpSpPr bwMode="auto">
          <a:xfrm>
            <a:off x="838200" y="4343400"/>
            <a:ext cx="7021513" cy="1936750"/>
            <a:chOff x="528" y="2736"/>
            <a:chExt cx="4423" cy="1220"/>
          </a:xfrm>
        </p:grpSpPr>
        <p:sp>
          <p:nvSpPr>
            <p:cNvPr id="48" name="自选图形 20">
              <a:extLst>
                <a:ext uri="{FF2B5EF4-FFF2-40B4-BE49-F238E27FC236}">
                  <a16:creationId xmlns:a16="http://schemas.microsoft.com/office/drawing/2014/main" id="{C42503CB-DF35-46AD-BF41-CA1F706B02D4}"/>
                </a:ext>
              </a:extLst>
            </p:cNvPr>
            <p:cNvSpPr>
              <a:spLocks noChangeArrowheads="1"/>
            </p:cNvSpPr>
            <p:nvPr/>
          </p:nvSpPr>
          <p:spPr bwMode="ltGray">
            <a:xfrm>
              <a:off x="1456" y="2934"/>
              <a:ext cx="3495" cy="782"/>
            </a:xfrm>
            <a:prstGeom prst="roundRect">
              <a:avLst>
                <a:gd name="adj" fmla="val 16667"/>
              </a:avLst>
            </a:prstGeom>
            <a:gradFill rotWithShape="1">
              <a:gsLst>
                <a:gs pos="0">
                  <a:srgbClr val="969696"/>
                </a:gs>
                <a:gs pos="50000">
                  <a:srgbClr val="969696">
                    <a:gamma/>
                    <a:tint val="42353"/>
                    <a:invGamma/>
                  </a:srgbClr>
                </a:gs>
                <a:gs pos="100000">
                  <a:srgbClr val="969696"/>
                </a:gs>
              </a:gsLst>
              <a:lin ang="5400000" scaled="1"/>
            </a:gradFill>
            <a:ln w="57150" algn="ctr">
              <a:solidFill>
                <a:srgbClr val="DDDDD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49" name="矩形 21">
              <a:extLst>
                <a:ext uri="{FF2B5EF4-FFF2-40B4-BE49-F238E27FC236}">
                  <a16:creationId xmlns:a16="http://schemas.microsoft.com/office/drawing/2014/main" id="{C64D48A7-3C3D-42BD-87F4-7F2082A2D483}"/>
                </a:ext>
              </a:extLst>
            </p:cNvPr>
            <p:cNvSpPr>
              <a:spLocks noChangeArrowheads="1"/>
            </p:cNvSpPr>
            <p:nvPr/>
          </p:nvSpPr>
          <p:spPr bwMode="auto">
            <a:xfrm>
              <a:off x="1783" y="3023"/>
              <a:ext cx="3073" cy="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eaLnBrk="0" fontAlgn="base" hangingPunct="0">
                <a:spcBef>
                  <a:spcPct val="0"/>
                </a:spcBef>
                <a:spcAft>
                  <a:spcPct val="0"/>
                </a:spcAft>
                <a:buClr>
                  <a:srgbClr val="D7181F"/>
                </a:buClr>
              </a:pPr>
              <a:r>
                <a:rPr lang="zh-CN" altLang="en-US" sz="2000" b="1" kern="0" dirty="0">
                  <a:solidFill>
                    <a:srgbClr val="17347D"/>
                  </a:solidFill>
                  <a:latin typeface="Arial" charset="0"/>
                  <a:cs typeface="Arial" charset="0"/>
                </a:rPr>
                <a:t>记录特征点特征的向量，常用的特征描述：</a:t>
              </a:r>
              <a:r>
                <a:rPr lang="en-US" altLang="zh-CN" sz="2000" b="1" kern="0" dirty="0">
                  <a:solidFill>
                    <a:srgbClr val="17347D"/>
                  </a:solidFill>
                  <a:latin typeface="Arial" charset="0"/>
                  <a:cs typeface="Arial" charset="0"/>
                </a:rPr>
                <a:t>HOG</a:t>
              </a:r>
              <a:r>
                <a:rPr lang="zh-CN" altLang="en-US" sz="2000" b="1" kern="0" dirty="0">
                  <a:solidFill>
                    <a:srgbClr val="17347D"/>
                  </a:solidFill>
                  <a:latin typeface="Arial" charset="0"/>
                  <a:cs typeface="Arial" charset="0"/>
                </a:rPr>
                <a:t>、</a:t>
              </a:r>
              <a:r>
                <a:rPr lang="en-US" altLang="zh-CN" sz="2000" b="1" kern="0" dirty="0">
                  <a:solidFill>
                    <a:srgbClr val="17347D"/>
                  </a:solidFill>
                  <a:latin typeface="Arial" charset="0"/>
                  <a:cs typeface="Arial" charset="0"/>
                </a:rPr>
                <a:t>BRISK </a:t>
              </a:r>
              <a:r>
                <a:rPr lang="zh-CN" altLang="en-US" sz="2000" b="1" kern="0" dirty="0">
                  <a:solidFill>
                    <a:srgbClr val="17347D"/>
                  </a:solidFill>
                  <a:latin typeface="Arial" charset="0"/>
                  <a:cs typeface="Arial" charset="0"/>
                </a:rPr>
                <a:t>、 </a:t>
              </a:r>
              <a:r>
                <a:rPr lang="en-US" altLang="zh-CN" sz="2000" b="1" kern="0" dirty="0">
                  <a:solidFill>
                    <a:srgbClr val="17347D"/>
                  </a:solidFill>
                  <a:latin typeface="Arial" charset="0"/>
                  <a:cs typeface="Arial" charset="0"/>
                </a:rPr>
                <a:t>SURF </a:t>
              </a:r>
              <a:r>
                <a:rPr lang="zh-CN" altLang="en-US" sz="2000" b="1" kern="0" dirty="0">
                  <a:solidFill>
                    <a:srgbClr val="17347D"/>
                  </a:solidFill>
                  <a:latin typeface="Arial" charset="0"/>
                  <a:cs typeface="Arial" charset="0"/>
                </a:rPr>
                <a:t>、 </a:t>
              </a:r>
              <a:r>
                <a:rPr lang="en-US" altLang="zh-CN" sz="2000" b="1" kern="0" dirty="0">
                  <a:solidFill>
                    <a:srgbClr val="17347D"/>
                  </a:solidFill>
                  <a:latin typeface="Arial" charset="0"/>
                  <a:cs typeface="Arial" charset="0"/>
                </a:rPr>
                <a:t>BRIEF</a:t>
              </a:r>
              <a:r>
                <a:rPr lang="zh-CN" altLang="en-US" sz="2000" b="1" kern="0" dirty="0">
                  <a:solidFill>
                    <a:srgbClr val="17347D"/>
                  </a:solidFill>
                  <a:latin typeface="Arial" charset="0"/>
                  <a:cs typeface="Arial" charset="0"/>
                </a:rPr>
                <a:t>等</a:t>
              </a:r>
            </a:p>
            <a:p>
              <a:pPr lvl="0" eaLnBrk="0" fontAlgn="base" hangingPunct="0">
                <a:spcBef>
                  <a:spcPct val="0"/>
                </a:spcBef>
                <a:spcAft>
                  <a:spcPct val="0"/>
                </a:spcAft>
                <a:buClr>
                  <a:srgbClr val="D7181F"/>
                </a:buClr>
              </a:pPr>
              <a:endParaRPr kumimoji="0" lang="en-US" altLang="zh-CN" sz="2000" b="1" i="0" u="none" strike="noStrike" kern="0" cap="none" spc="0" normalizeH="0" baseline="0" noProof="0" dirty="0">
                <a:ln>
                  <a:noFill/>
                </a:ln>
                <a:solidFill>
                  <a:srgbClr val="17347D"/>
                </a:solidFill>
                <a:effectLst/>
                <a:uLnTx/>
                <a:uFillTx/>
                <a:latin typeface="Arial" charset="0"/>
                <a:cs typeface="Arial" charset="0"/>
              </a:endParaRPr>
            </a:p>
          </p:txBody>
        </p:sp>
        <p:pic>
          <p:nvPicPr>
            <p:cNvPr id="50" name="图片 22" descr="YG_circle001">
              <a:extLst>
                <a:ext uri="{FF2B5EF4-FFF2-40B4-BE49-F238E27FC236}">
                  <a16:creationId xmlns:a16="http://schemas.microsoft.com/office/drawing/2014/main" id="{7F782FC2-A1CA-4E12-912E-2AB10D86B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 y="2736"/>
              <a:ext cx="1220" cy="1220"/>
            </a:xfrm>
            <a:prstGeom prst="rect">
              <a:avLst/>
            </a:prstGeom>
            <a:noFill/>
            <a:extLst>
              <a:ext uri="{909E8E84-426E-40DD-AFC4-6F175D3DCCD1}">
                <a14:hiddenFill xmlns:a14="http://schemas.microsoft.com/office/drawing/2010/main">
                  <a:solidFill>
                    <a:srgbClr val="FFFFFF"/>
                  </a:solidFill>
                </a14:hiddenFill>
              </a:ext>
            </a:extLst>
          </p:spPr>
        </p:pic>
        <p:sp>
          <p:nvSpPr>
            <p:cNvPr id="51" name="文本框 23">
              <a:extLst>
                <a:ext uri="{FF2B5EF4-FFF2-40B4-BE49-F238E27FC236}">
                  <a16:creationId xmlns:a16="http://schemas.microsoft.com/office/drawing/2014/main" id="{0364114A-67EA-4CC6-8089-D7EC0DE62E9F}"/>
                </a:ext>
              </a:extLst>
            </p:cNvPr>
            <p:cNvSpPr txBox="1">
              <a:spLocks noChangeArrowheads="1"/>
            </p:cNvSpPr>
            <p:nvPr/>
          </p:nvSpPr>
          <p:spPr bwMode="gray">
            <a:xfrm>
              <a:off x="722" y="3145"/>
              <a:ext cx="73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wrap="square">
              <a:spAutoFit/>
            </a:bodyPr>
            <a:lstStyle/>
            <a:p>
              <a:pPr lvl="0" algn="ctr" eaLnBrk="0" fontAlgn="base" hangingPunct="0">
                <a:spcBef>
                  <a:spcPct val="0"/>
                </a:spcBef>
                <a:spcAft>
                  <a:spcPct val="0"/>
                </a:spcAft>
              </a:pPr>
              <a:r>
                <a:rPr lang="zh-CN" altLang="en-US" sz="2400" b="1" kern="0" dirty="0">
                  <a:solidFill>
                    <a:srgbClr val="17347D"/>
                  </a:solidFill>
                  <a:latin typeface="Arial" charset="0"/>
                  <a:cs typeface="Arial" charset="0"/>
                </a:rPr>
                <a:t>特征描述子</a:t>
              </a:r>
              <a:endParaRPr kumimoji="0" lang="en-US" altLang="zh-CN" sz="2400" b="1" i="0" u="none" strike="noStrike" kern="0" cap="none" spc="0" normalizeH="0" baseline="0" noProof="0" dirty="0">
                <a:ln>
                  <a:noFill/>
                </a:ln>
                <a:solidFill>
                  <a:srgbClr val="17347D"/>
                </a:solidFill>
                <a:effectLst/>
                <a:uLnTx/>
                <a:uFillTx/>
                <a:latin typeface="Arial" charset="0"/>
                <a:cs typeface="Arial" charset="0"/>
              </a:endParaRPr>
            </a:p>
          </p:txBody>
        </p:sp>
      </p:grpSp>
    </p:spTree>
    <p:extLst>
      <p:ext uri="{BB962C8B-B14F-4D97-AF65-F5344CB8AC3E}">
        <p14:creationId xmlns:p14="http://schemas.microsoft.com/office/powerpoint/2010/main" val="1324626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23</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角点检测与特征匹配</a:t>
            </a:r>
          </a:p>
        </p:txBody>
      </p:sp>
      <p:sp>
        <p:nvSpPr>
          <p:cNvPr id="59" name="AutoShape 3">
            <a:extLst>
              <a:ext uri="{FF2B5EF4-FFF2-40B4-BE49-F238E27FC236}">
                <a16:creationId xmlns:a16="http://schemas.microsoft.com/office/drawing/2014/main" id="{0E768F5B-1FD9-44C9-B505-A5FC56A86868}"/>
              </a:ext>
            </a:extLst>
          </p:cNvPr>
          <p:cNvSpPr>
            <a:spLocks noChangeArrowheads="1"/>
          </p:cNvSpPr>
          <p:nvPr/>
        </p:nvSpPr>
        <p:spPr bwMode="gray">
          <a:xfrm>
            <a:off x="4845050" y="2432050"/>
            <a:ext cx="2622550" cy="2574925"/>
          </a:xfrm>
          <a:prstGeom prst="homePlate">
            <a:avLst>
              <a:gd name="adj" fmla="val 25462"/>
            </a:avLst>
          </a:prstGeom>
          <a:gradFill rotWithShape="1">
            <a:gsLst>
              <a:gs pos="0">
                <a:srgbClr val="C0C0C0">
                  <a:gamma/>
                  <a:tint val="14118"/>
                  <a:invGamma/>
                </a:srgbClr>
              </a:gs>
              <a:gs pos="100000">
                <a:srgbClr val="C0C0C0"/>
              </a:gs>
            </a:gsLst>
            <a:lin ang="2700000" scaled="1"/>
          </a:gradFill>
          <a:ln w="12700" algn="ctr">
            <a:noFill/>
            <a:prstDash val="dash"/>
            <a:miter lim="800000"/>
            <a:headEnd/>
            <a:tailEnd/>
          </a:ln>
          <a:effectLst>
            <a:outerShdw dist="71842" dir="2700000" algn="ctr" rotWithShape="0">
              <a:srgbClr val="808080">
                <a:alpha val="50000"/>
              </a:srgbClr>
            </a:outerShdw>
          </a:effectLst>
        </p:spPr>
        <p:txBody>
          <a:bodyPr wrap="none" anchor="ctr"/>
          <a:lstStyle/>
          <a:p>
            <a:pPr fontAlgn="base">
              <a:spcBef>
                <a:spcPct val="0"/>
              </a:spcBef>
              <a:spcAft>
                <a:spcPct val="0"/>
              </a:spcAft>
            </a:pPr>
            <a:endParaRPr lang="zh-CN" altLang="en-US">
              <a:solidFill>
                <a:srgbClr val="17347D"/>
              </a:solidFill>
              <a:latin typeface="Calibri" pitchFamily="34" charset="0"/>
              <a:cs typeface="Arial" charset="0"/>
            </a:endParaRPr>
          </a:p>
        </p:txBody>
      </p:sp>
      <p:sp>
        <p:nvSpPr>
          <p:cNvPr id="60" name="AutoShape 4">
            <a:extLst>
              <a:ext uri="{FF2B5EF4-FFF2-40B4-BE49-F238E27FC236}">
                <a16:creationId xmlns:a16="http://schemas.microsoft.com/office/drawing/2014/main" id="{CACC0B2B-AC58-4ABC-BBB3-E0CD14F2EF0A}"/>
              </a:ext>
            </a:extLst>
          </p:cNvPr>
          <p:cNvSpPr>
            <a:spLocks noChangeArrowheads="1"/>
          </p:cNvSpPr>
          <p:nvPr/>
        </p:nvSpPr>
        <p:spPr bwMode="gray">
          <a:xfrm>
            <a:off x="2808288" y="2433638"/>
            <a:ext cx="2809875" cy="2574925"/>
          </a:xfrm>
          <a:prstGeom prst="homePlate">
            <a:avLst>
              <a:gd name="adj" fmla="val 27281"/>
            </a:avLst>
          </a:prstGeom>
          <a:gradFill rotWithShape="1">
            <a:gsLst>
              <a:gs pos="0">
                <a:srgbClr val="9999FF">
                  <a:gamma/>
                  <a:tint val="0"/>
                  <a:invGamma/>
                </a:srgbClr>
              </a:gs>
              <a:gs pos="100000">
                <a:srgbClr val="9999FF"/>
              </a:gs>
            </a:gsLst>
            <a:lin ang="18900000" scaled="1"/>
          </a:gradFill>
          <a:ln w="12700" algn="ctr">
            <a:noFill/>
            <a:prstDash val="dash"/>
            <a:miter lim="800000"/>
            <a:headEnd/>
            <a:tailEnd/>
          </a:ln>
          <a:effectLst>
            <a:outerShdw dist="71842" dir="2700000" algn="ctr" rotWithShape="0">
              <a:srgbClr val="80808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Calibri" pitchFamily="34" charset="0"/>
              <a:cs typeface="Arial" charset="0"/>
            </a:endParaRPr>
          </a:p>
        </p:txBody>
      </p:sp>
      <p:sp>
        <p:nvSpPr>
          <p:cNvPr id="61" name="Freeform 5">
            <a:extLst>
              <a:ext uri="{FF2B5EF4-FFF2-40B4-BE49-F238E27FC236}">
                <a16:creationId xmlns:a16="http://schemas.microsoft.com/office/drawing/2014/main" id="{82072AF9-DBFE-427B-837C-62601B5EE681}"/>
              </a:ext>
            </a:extLst>
          </p:cNvPr>
          <p:cNvSpPr>
            <a:spLocks/>
          </p:cNvSpPr>
          <p:nvPr/>
        </p:nvSpPr>
        <p:spPr bwMode="gray">
          <a:xfrm>
            <a:off x="2598738" y="2133600"/>
            <a:ext cx="4349750" cy="517525"/>
          </a:xfrm>
          <a:custGeom>
            <a:avLst/>
            <a:gdLst>
              <a:gd name="T0" fmla="*/ 0 w 3454"/>
              <a:gd name="T1" fmla="*/ 0 h 267"/>
              <a:gd name="T2" fmla="*/ 87 w 3454"/>
              <a:gd name="T3" fmla="*/ 267 h 267"/>
              <a:gd name="T4" fmla="*/ 3454 w 3454"/>
              <a:gd name="T5" fmla="*/ 267 h 267"/>
              <a:gd name="T6" fmla="*/ 3292 w 3454"/>
              <a:gd name="T7" fmla="*/ 8 h 267"/>
              <a:gd name="T8" fmla="*/ 0 w 3454"/>
              <a:gd name="T9" fmla="*/ 0 h 267"/>
              <a:gd name="T10" fmla="*/ 0 60000 65536"/>
              <a:gd name="T11" fmla="*/ 0 60000 65536"/>
              <a:gd name="T12" fmla="*/ 0 60000 65536"/>
              <a:gd name="T13" fmla="*/ 0 60000 65536"/>
              <a:gd name="T14" fmla="*/ 0 60000 65536"/>
              <a:gd name="T15" fmla="*/ 0 w 3454"/>
              <a:gd name="T16" fmla="*/ 0 h 267"/>
              <a:gd name="T17" fmla="*/ 3454 w 3454"/>
              <a:gd name="T18" fmla="*/ 267 h 267"/>
            </a:gdLst>
            <a:ahLst/>
            <a:cxnLst>
              <a:cxn ang="T10">
                <a:pos x="T0" y="T1"/>
              </a:cxn>
              <a:cxn ang="T11">
                <a:pos x="T2" y="T3"/>
              </a:cxn>
              <a:cxn ang="T12">
                <a:pos x="T4" y="T5"/>
              </a:cxn>
              <a:cxn ang="T13">
                <a:pos x="T6" y="T7"/>
              </a:cxn>
              <a:cxn ang="T14">
                <a:pos x="T8" y="T9"/>
              </a:cxn>
            </a:cxnLst>
            <a:rect l="T15" t="T16" r="T17" b="T18"/>
            <a:pathLst>
              <a:path w="3454" h="267">
                <a:moveTo>
                  <a:pt x="0" y="0"/>
                </a:moveTo>
                <a:lnTo>
                  <a:pt x="87" y="267"/>
                </a:lnTo>
                <a:lnTo>
                  <a:pt x="3454" y="267"/>
                </a:lnTo>
                <a:lnTo>
                  <a:pt x="3292" y="8"/>
                </a:lnTo>
                <a:lnTo>
                  <a:pt x="0" y="0"/>
                </a:lnTo>
                <a:close/>
              </a:path>
            </a:pathLst>
          </a:custGeom>
          <a:gradFill rotWithShape="1">
            <a:gsLst>
              <a:gs pos="0">
                <a:srgbClr val="45AB7D"/>
              </a:gs>
              <a:gs pos="100000">
                <a:srgbClr val="45AB7D">
                  <a:gamma/>
                  <a:shade val="46275"/>
                  <a:invGamma/>
                </a:srgbClr>
              </a:gs>
            </a:gsLst>
            <a:lin ang="5400000" scaled="1"/>
          </a:gradFill>
          <a:ln>
            <a:noFill/>
          </a:ln>
          <a:extLst>
            <a:ext uri="{91240B29-F687-4F45-9708-019B960494DF}">
              <a14:hiddenLine xmlns:a14="http://schemas.microsoft.com/office/drawing/2010/main" w="12700">
                <a:solidFill>
                  <a:srgbClr val="000000"/>
                </a:solidFill>
                <a:prstDash val="dash"/>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Calibri" pitchFamily="34" charset="0"/>
              <a:cs typeface="Arial" charset="0"/>
            </a:endParaRPr>
          </a:p>
        </p:txBody>
      </p:sp>
      <p:sp>
        <p:nvSpPr>
          <p:cNvPr id="62" name="AutoShape 6">
            <a:extLst>
              <a:ext uri="{FF2B5EF4-FFF2-40B4-BE49-F238E27FC236}">
                <a16:creationId xmlns:a16="http://schemas.microsoft.com/office/drawing/2014/main" id="{BFA6137A-3AA9-4B40-9637-EF780372967F}"/>
              </a:ext>
            </a:extLst>
          </p:cNvPr>
          <p:cNvSpPr>
            <a:spLocks noChangeArrowheads="1"/>
          </p:cNvSpPr>
          <p:nvPr/>
        </p:nvSpPr>
        <p:spPr bwMode="ltGray">
          <a:xfrm>
            <a:off x="1347788" y="2132013"/>
            <a:ext cx="2400300" cy="2895600"/>
          </a:xfrm>
          <a:prstGeom prst="homePlate">
            <a:avLst>
              <a:gd name="adj" fmla="val 25000"/>
            </a:avLst>
          </a:prstGeom>
          <a:gradFill rotWithShape="1">
            <a:gsLst>
              <a:gs pos="0">
                <a:srgbClr val="77B7E7"/>
              </a:gs>
              <a:gs pos="100000">
                <a:srgbClr val="77B7E7">
                  <a:gamma/>
                  <a:shade val="41176"/>
                  <a:invGamma/>
                </a:srgbClr>
              </a:gs>
            </a:gsLst>
            <a:lin ang="2700000" scaled="1"/>
          </a:gradFill>
          <a:ln>
            <a:noFill/>
          </a:ln>
          <a:effectLst>
            <a:outerShdw dist="56796" dir="3806097" algn="ctr" rotWithShape="0">
              <a:srgbClr val="808080">
                <a:alpha val="50000"/>
              </a:srgbClr>
            </a:outerShdw>
          </a:effectLst>
          <a:extLst>
            <a:ext uri="{91240B29-F687-4F45-9708-019B960494DF}">
              <a14:hiddenLine xmlns:a14="http://schemas.microsoft.com/office/drawing/2010/main" w="12700" algn="ctr">
                <a:solidFill>
                  <a:srgbClr val="000000"/>
                </a:solidFill>
                <a:prstDash val="dash"/>
                <a:miter lim="800000"/>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Calibri" pitchFamily="34" charset="0"/>
              <a:cs typeface="Arial" charset="0"/>
            </a:endParaRPr>
          </a:p>
        </p:txBody>
      </p:sp>
      <p:sp>
        <p:nvSpPr>
          <p:cNvPr id="63" name="Rectangle 7">
            <a:extLst>
              <a:ext uri="{FF2B5EF4-FFF2-40B4-BE49-F238E27FC236}">
                <a16:creationId xmlns:a16="http://schemas.microsoft.com/office/drawing/2014/main" id="{A63DAD84-2D89-4F5B-9060-E06603275F85}"/>
              </a:ext>
            </a:extLst>
          </p:cNvPr>
          <p:cNvSpPr>
            <a:spLocks noChangeArrowheads="1"/>
          </p:cNvSpPr>
          <p:nvPr/>
        </p:nvSpPr>
        <p:spPr bwMode="black">
          <a:xfrm>
            <a:off x="1400176" y="2891909"/>
            <a:ext cx="19748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algn="ctr" fontAlgn="base">
              <a:spcBef>
                <a:spcPct val="0"/>
              </a:spcBef>
              <a:spcAft>
                <a:spcPct val="0"/>
              </a:spcAft>
            </a:pPr>
            <a:r>
              <a:rPr lang="zh-CN" altLang="en-US" sz="2000" b="1" dirty="0">
                <a:solidFill>
                  <a:srgbClr val="FFFFFF"/>
                </a:solidFill>
                <a:latin typeface="Arial" charset="0"/>
                <a:cs typeface="Arial" charset="0"/>
              </a:rPr>
              <a:t>特征提取阶段采用了改进的</a:t>
            </a:r>
            <a:r>
              <a:rPr lang="en-US" altLang="zh-CN" sz="2000" b="1" dirty="0">
                <a:solidFill>
                  <a:srgbClr val="FFFFFF"/>
                </a:solidFill>
                <a:latin typeface="Arial" charset="0"/>
                <a:cs typeface="Arial" charset="0"/>
              </a:rPr>
              <a:t>FAST</a:t>
            </a:r>
            <a:r>
              <a:rPr lang="zh-CN" altLang="en-US" sz="2000" b="1" dirty="0">
                <a:solidFill>
                  <a:srgbClr val="FFFFFF"/>
                </a:solidFill>
                <a:latin typeface="Arial" charset="0"/>
                <a:cs typeface="Arial" charset="0"/>
              </a:rPr>
              <a:t>算法，考虑了朝向信息</a:t>
            </a:r>
            <a:endParaRPr lang="en-US" altLang="zh-CN" sz="2000" b="1" dirty="0">
              <a:solidFill>
                <a:srgbClr val="FFFFFF"/>
              </a:solidFill>
              <a:latin typeface="Arial" charset="0"/>
              <a:cs typeface="Arial" charset="0"/>
            </a:endParaRPr>
          </a:p>
        </p:txBody>
      </p:sp>
      <p:sp>
        <p:nvSpPr>
          <p:cNvPr id="64" name="Rectangle 8">
            <a:extLst>
              <a:ext uri="{FF2B5EF4-FFF2-40B4-BE49-F238E27FC236}">
                <a16:creationId xmlns:a16="http://schemas.microsoft.com/office/drawing/2014/main" id="{0AFCA656-00A4-4E90-9872-5DD6572AB31F}"/>
              </a:ext>
            </a:extLst>
          </p:cNvPr>
          <p:cNvSpPr>
            <a:spLocks noChangeArrowheads="1"/>
          </p:cNvSpPr>
          <p:nvPr/>
        </p:nvSpPr>
        <p:spPr bwMode="white">
          <a:xfrm>
            <a:off x="3286125" y="2160588"/>
            <a:ext cx="3497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fontAlgn="base">
              <a:spcBef>
                <a:spcPct val="0"/>
              </a:spcBef>
              <a:spcAft>
                <a:spcPct val="0"/>
              </a:spcAft>
            </a:pPr>
            <a:r>
              <a:rPr lang="en-US" altLang="zh-CN" b="1">
                <a:solidFill>
                  <a:srgbClr val="FFFFFF"/>
                </a:solidFill>
                <a:latin typeface="Arial" charset="0"/>
                <a:cs typeface="Arial" charset="0"/>
              </a:rPr>
              <a:t>Title in here</a:t>
            </a:r>
          </a:p>
        </p:txBody>
      </p:sp>
      <p:sp>
        <p:nvSpPr>
          <p:cNvPr id="65" name="Rectangle 9">
            <a:extLst>
              <a:ext uri="{FF2B5EF4-FFF2-40B4-BE49-F238E27FC236}">
                <a16:creationId xmlns:a16="http://schemas.microsoft.com/office/drawing/2014/main" id="{3B09B46F-D96D-4728-8AC6-6EADBE8761DE}"/>
              </a:ext>
            </a:extLst>
          </p:cNvPr>
          <p:cNvSpPr>
            <a:spLocks noChangeArrowheads="1"/>
          </p:cNvSpPr>
          <p:nvPr/>
        </p:nvSpPr>
        <p:spPr bwMode="auto">
          <a:xfrm>
            <a:off x="5588000" y="2891909"/>
            <a:ext cx="16700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fontAlgn="base">
              <a:spcBef>
                <a:spcPct val="0"/>
              </a:spcBef>
              <a:spcAft>
                <a:spcPct val="0"/>
              </a:spcAft>
            </a:pPr>
            <a:r>
              <a:rPr lang="en-US" altLang="zh-CN" b="1" dirty="0">
                <a:solidFill>
                  <a:srgbClr val="111111"/>
                </a:solidFill>
                <a:latin typeface="Arial" charset="0"/>
                <a:cs typeface="Arial" charset="0"/>
              </a:rPr>
              <a:t>2.</a:t>
            </a:r>
          </a:p>
          <a:p>
            <a:pPr algn="ctr" fontAlgn="base">
              <a:spcBef>
                <a:spcPct val="0"/>
              </a:spcBef>
              <a:spcAft>
                <a:spcPct val="0"/>
              </a:spcAft>
            </a:pPr>
            <a:r>
              <a:rPr lang="zh-CN" altLang="en-US" b="1" dirty="0">
                <a:solidFill>
                  <a:srgbClr val="111111"/>
                </a:solidFill>
                <a:latin typeface="Arial" charset="0"/>
                <a:cs typeface="Arial" charset="0"/>
              </a:rPr>
              <a:t>采用汉明距离度量特征差异进行特征匹配</a:t>
            </a:r>
            <a:endParaRPr lang="en-US" altLang="zh-CN" b="1" dirty="0">
              <a:solidFill>
                <a:srgbClr val="111111"/>
              </a:solidFill>
              <a:latin typeface="Arial" charset="0"/>
              <a:cs typeface="Arial" charset="0"/>
            </a:endParaRPr>
          </a:p>
        </p:txBody>
      </p:sp>
      <p:sp>
        <p:nvSpPr>
          <p:cNvPr id="66" name="Rectangle 10">
            <a:extLst>
              <a:ext uri="{FF2B5EF4-FFF2-40B4-BE49-F238E27FC236}">
                <a16:creationId xmlns:a16="http://schemas.microsoft.com/office/drawing/2014/main" id="{3901903E-A34A-42AF-B487-703787352712}"/>
              </a:ext>
            </a:extLst>
          </p:cNvPr>
          <p:cNvSpPr>
            <a:spLocks noChangeArrowheads="1"/>
          </p:cNvSpPr>
          <p:nvPr/>
        </p:nvSpPr>
        <p:spPr bwMode="auto">
          <a:xfrm>
            <a:off x="1371600" y="1660525"/>
            <a:ext cx="6324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r>
              <a:rPr lang="en-US" altLang="zh-CN" sz="2000" b="1" dirty="0">
                <a:solidFill>
                  <a:srgbClr val="17347D"/>
                </a:solidFill>
                <a:latin typeface="Times New Roman" panose="02020603050405020304" pitchFamily="18" charset="0"/>
                <a:cs typeface="Times New Roman" panose="02020603050405020304" pitchFamily="18" charset="0"/>
              </a:rPr>
              <a:t>ORB</a:t>
            </a:r>
            <a:r>
              <a:rPr lang="zh-CN" altLang="zh-CN" sz="2000" b="1" dirty="0">
                <a:solidFill>
                  <a:srgbClr val="17347D"/>
                </a:solidFill>
                <a:latin typeface="Times New Roman" panose="02020603050405020304" pitchFamily="18" charset="0"/>
                <a:cs typeface="Times New Roman" panose="02020603050405020304" pitchFamily="18" charset="0"/>
              </a:rPr>
              <a:t>算法是</a:t>
            </a:r>
            <a:r>
              <a:rPr lang="zh-CN" altLang="en-US" sz="2000" b="1" dirty="0">
                <a:solidFill>
                  <a:srgbClr val="17347D"/>
                </a:solidFill>
                <a:latin typeface="Times New Roman" panose="02020603050405020304" pitchFamily="18" charset="0"/>
                <a:cs typeface="Times New Roman" panose="02020603050405020304" pitchFamily="18" charset="0"/>
              </a:rPr>
              <a:t>目前特征点法中常用的代表性方法</a:t>
            </a:r>
          </a:p>
        </p:txBody>
      </p:sp>
      <p:sp>
        <p:nvSpPr>
          <p:cNvPr id="67" name="Rectangle 11">
            <a:extLst>
              <a:ext uri="{FF2B5EF4-FFF2-40B4-BE49-F238E27FC236}">
                <a16:creationId xmlns:a16="http://schemas.microsoft.com/office/drawing/2014/main" id="{62F398B1-FDDE-460B-98B0-5AE45065C5B8}"/>
              </a:ext>
            </a:extLst>
          </p:cNvPr>
          <p:cNvSpPr>
            <a:spLocks noChangeArrowheads="1"/>
          </p:cNvSpPr>
          <p:nvPr/>
        </p:nvSpPr>
        <p:spPr bwMode="auto">
          <a:xfrm>
            <a:off x="3698875" y="2853689"/>
            <a:ext cx="16700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p>
            <a:pPr algn="ctr" fontAlgn="base">
              <a:spcBef>
                <a:spcPct val="0"/>
              </a:spcBef>
              <a:spcAft>
                <a:spcPct val="0"/>
              </a:spcAft>
            </a:pPr>
            <a:r>
              <a:rPr lang="en-US" altLang="zh-CN" b="1" dirty="0">
                <a:solidFill>
                  <a:srgbClr val="111111"/>
                </a:solidFill>
                <a:latin typeface="Arial" charset="0"/>
                <a:cs typeface="Arial" charset="0"/>
              </a:rPr>
              <a:t>1.</a:t>
            </a:r>
          </a:p>
          <a:p>
            <a:pPr algn="ctr" fontAlgn="base">
              <a:spcBef>
                <a:spcPct val="0"/>
              </a:spcBef>
              <a:spcAft>
                <a:spcPct val="0"/>
              </a:spcAft>
            </a:pPr>
            <a:r>
              <a:rPr lang="zh-CN" altLang="en-US" b="1" dirty="0">
                <a:solidFill>
                  <a:srgbClr val="111111"/>
                </a:solidFill>
                <a:latin typeface="Arial" charset="0"/>
                <a:cs typeface="Arial" charset="0"/>
              </a:rPr>
              <a:t>利用统计学习方法构造最优的</a:t>
            </a:r>
            <a:r>
              <a:rPr lang="en-US" altLang="zh-CN" b="1" dirty="0">
                <a:solidFill>
                  <a:srgbClr val="17347D"/>
                </a:solidFill>
                <a:latin typeface="Times New Roman" panose="02020603050405020304" pitchFamily="18" charset="0"/>
                <a:cs typeface="Times New Roman" panose="02020603050405020304" pitchFamily="18" charset="0"/>
              </a:rPr>
              <a:t>BRIEF</a:t>
            </a:r>
            <a:r>
              <a:rPr lang="zh-CN" altLang="en-US" b="1" dirty="0">
                <a:solidFill>
                  <a:srgbClr val="111111"/>
                </a:solidFill>
                <a:latin typeface="Arial" charset="0"/>
                <a:cs typeface="Arial" charset="0"/>
              </a:rPr>
              <a:t>特征描述子</a:t>
            </a:r>
            <a:endParaRPr lang="en-US" altLang="zh-CN" b="1" dirty="0">
              <a:solidFill>
                <a:srgbClr val="111111"/>
              </a:solidFill>
              <a:latin typeface="Arial" charset="0"/>
              <a:cs typeface="Arial" charset="0"/>
            </a:endParaRPr>
          </a:p>
        </p:txBody>
      </p:sp>
      <p:sp>
        <p:nvSpPr>
          <p:cNvPr id="68" name="Rectangle 12">
            <a:extLst>
              <a:ext uri="{FF2B5EF4-FFF2-40B4-BE49-F238E27FC236}">
                <a16:creationId xmlns:a16="http://schemas.microsoft.com/office/drawing/2014/main" id="{EE6934A3-395E-44E9-ABC8-922FD13BDE8D}"/>
              </a:ext>
            </a:extLst>
          </p:cNvPr>
          <p:cNvSpPr>
            <a:spLocks noChangeArrowheads="1"/>
          </p:cNvSpPr>
          <p:nvPr/>
        </p:nvSpPr>
        <p:spPr bwMode="black">
          <a:xfrm>
            <a:off x="1335088" y="5133975"/>
            <a:ext cx="5795962" cy="67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p>
            <a:pPr eaLnBrk="0" fontAlgn="base" hangingPunct="0">
              <a:lnSpc>
                <a:spcPct val="110000"/>
              </a:lnSpc>
              <a:spcBef>
                <a:spcPct val="0"/>
              </a:spcBef>
              <a:spcAft>
                <a:spcPct val="0"/>
              </a:spcAft>
            </a:pPr>
            <a:r>
              <a:rPr lang="en-US" altLang="zh-CN" b="1" dirty="0">
                <a:solidFill>
                  <a:srgbClr val="17347D"/>
                </a:solidFill>
                <a:latin typeface="Times New Roman" panose="02020603050405020304" pitchFamily="18" charset="0"/>
                <a:cs typeface="Times New Roman" panose="02020603050405020304" pitchFamily="18" charset="0"/>
              </a:rPr>
              <a:t>ORB</a:t>
            </a:r>
            <a:r>
              <a:rPr lang="zh-CN" altLang="zh-CN" b="1" dirty="0">
                <a:solidFill>
                  <a:srgbClr val="17347D"/>
                </a:solidFill>
                <a:latin typeface="Times New Roman" panose="02020603050405020304" pitchFamily="18" charset="0"/>
                <a:cs typeface="Times New Roman" panose="02020603050405020304" pitchFamily="18" charset="0"/>
              </a:rPr>
              <a:t>全称是</a:t>
            </a:r>
            <a:r>
              <a:rPr lang="en-US" altLang="zh-CN" b="1" dirty="0">
                <a:solidFill>
                  <a:srgbClr val="17347D"/>
                </a:solidFill>
                <a:latin typeface="Times New Roman" panose="02020603050405020304" pitchFamily="18" charset="0"/>
                <a:cs typeface="Times New Roman" panose="02020603050405020304" pitchFamily="18" charset="0"/>
              </a:rPr>
              <a:t>Oriented FAST and rotated BRIEF</a:t>
            </a:r>
            <a:r>
              <a:rPr lang="zh-CN" altLang="zh-CN" b="1" dirty="0">
                <a:solidFill>
                  <a:srgbClr val="17347D"/>
                </a:solidFill>
                <a:latin typeface="Times New Roman" panose="02020603050405020304" pitchFamily="18" charset="0"/>
                <a:cs typeface="Times New Roman" panose="02020603050405020304" pitchFamily="18" charset="0"/>
              </a:rPr>
              <a:t>具有速度快、精度高等优点</a:t>
            </a:r>
            <a:endParaRPr lang="en-US" altLang="zh-CN" b="1" dirty="0">
              <a:solidFill>
                <a:srgbClr val="17347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605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24</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角点检测与特征匹配</a:t>
            </a:r>
          </a:p>
        </p:txBody>
      </p:sp>
      <p:pic>
        <p:nvPicPr>
          <p:cNvPr id="7" name="图片 6">
            <a:extLst>
              <a:ext uri="{FF2B5EF4-FFF2-40B4-BE49-F238E27FC236}">
                <a16:creationId xmlns:a16="http://schemas.microsoft.com/office/drawing/2014/main" id="{7B8C0597-9E3B-4B99-A353-A7107534330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2001" y="4006795"/>
            <a:ext cx="4567749" cy="2192033"/>
          </a:xfrm>
          <a:prstGeom prst="rect">
            <a:avLst/>
          </a:prstGeom>
          <a:noFill/>
          <a:ln>
            <a:noFill/>
          </a:ln>
        </p:spPr>
      </p:pic>
      <p:pic>
        <p:nvPicPr>
          <p:cNvPr id="6" name="图片 5">
            <a:extLst>
              <a:ext uri="{FF2B5EF4-FFF2-40B4-BE49-F238E27FC236}">
                <a16:creationId xmlns:a16="http://schemas.microsoft.com/office/drawing/2014/main" id="{F2F90B61-3CA3-442B-A2A9-1FBAF47DA9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22529" y="1279103"/>
            <a:ext cx="2456271" cy="2346574"/>
          </a:xfrm>
          <a:prstGeom prst="rect">
            <a:avLst/>
          </a:prstGeom>
        </p:spPr>
      </p:pic>
      <p:sp>
        <p:nvSpPr>
          <p:cNvPr id="4" name="矩形 3">
            <a:extLst>
              <a:ext uri="{FF2B5EF4-FFF2-40B4-BE49-F238E27FC236}">
                <a16:creationId xmlns:a16="http://schemas.microsoft.com/office/drawing/2014/main" id="{9D3F9951-CD91-423C-A127-9F7B373D90C9}"/>
              </a:ext>
            </a:extLst>
          </p:cNvPr>
          <p:cNvSpPr/>
          <p:nvPr/>
        </p:nvSpPr>
        <p:spPr>
          <a:xfrm>
            <a:off x="638176" y="1181421"/>
            <a:ext cx="4057650" cy="923330"/>
          </a:xfrm>
          <a:prstGeom prst="rect">
            <a:avLst/>
          </a:prstGeom>
        </p:spPr>
        <p:txBody>
          <a:bodyPr wrap="square">
            <a:spAutoFit/>
          </a:bodyPr>
          <a:lstStyle/>
          <a:p>
            <a:r>
              <a:rPr lang="en-US" altLang="zh-CN" dirty="0">
                <a:solidFill>
                  <a:srgbClr val="454545"/>
                </a:solidFill>
                <a:latin typeface="Microsoft YaHei" panose="020B0503020204020204" pitchFamily="34" charset="-122"/>
                <a:ea typeface="Microsoft YaHei" panose="020B0503020204020204" pitchFamily="34" charset="-122"/>
              </a:rPr>
              <a:t>FAST</a:t>
            </a:r>
            <a:r>
              <a:rPr lang="zh-CN" altLang="en-US" dirty="0">
                <a:solidFill>
                  <a:srgbClr val="454545"/>
                </a:solidFill>
                <a:latin typeface="Microsoft YaHei" panose="020B0503020204020204" pitchFamily="34" charset="-122"/>
                <a:ea typeface="Microsoft YaHei" panose="020B0503020204020204" pitchFamily="34" charset="-122"/>
              </a:rPr>
              <a:t>角点思路：若某像素与其周围邻域内足够多的像素点相差较大，则该像素可能是角点</a:t>
            </a:r>
            <a:endParaRPr lang="zh-CN" altLang="en-US" dirty="0"/>
          </a:p>
        </p:txBody>
      </p:sp>
      <p:graphicFrame>
        <p:nvGraphicFramePr>
          <p:cNvPr id="8" name="对象 7">
            <a:extLst>
              <a:ext uri="{FF2B5EF4-FFF2-40B4-BE49-F238E27FC236}">
                <a16:creationId xmlns:a16="http://schemas.microsoft.com/office/drawing/2014/main" id="{7B22709D-39C1-44E1-9CB7-76FBDC76C544}"/>
              </a:ext>
            </a:extLst>
          </p:cNvPr>
          <p:cNvGraphicFramePr>
            <a:graphicFrameLocks noChangeAspect="1"/>
          </p:cNvGraphicFramePr>
          <p:nvPr>
            <p:extLst>
              <p:ext uri="{D42A27DB-BD31-4B8C-83A1-F6EECF244321}">
                <p14:modId xmlns:p14="http://schemas.microsoft.com/office/powerpoint/2010/main" val="1923346839"/>
              </p:ext>
            </p:extLst>
          </p:nvPr>
        </p:nvGraphicFramePr>
        <p:xfrm>
          <a:off x="981074" y="2072816"/>
          <a:ext cx="3512611" cy="1239745"/>
        </p:xfrm>
        <a:graphic>
          <a:graphicData uri="http://schemas.openxmlformats.org/presentationml/2006/ole">
            <mc:AlternateContent xmlns:mc="http://schemas.openxmlformats.org/markup-compatibility/2006">
              <mc:Choice xmlns:v="urn:schemas-microsoft-com:vml" Requires="v">
                <p:oleObj spid="_x0000_s56465" name="Equation" r:id="rId6" imgW="1777229" imgH="622030" progId="Equation.DSMT4">
                  <p:embed/>
                </p:oleObj>
              </mc:Choice>
              <mc:Fallback>
                <p:oleObj name="Equation" r:id="rId6" imgW="1777229" imgH="62203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81074" y="2072816"/>
                        <a:ext cx="3512611" cy="1239745"/>
                      </a:xfrm>
                      <a:prstGeom prst="rect">
                        <a:avLst/>
                      </a:prstGeom>
                      <a:noFill/>
                    </p:spPr>
                  </p:pic>
                </p:oleObj>
              </mc:Fallback>
            </mc:AlternateContent>
          </a:graphicData>
        </a:graphic>
      </p:graphicFrame>
      <p:sp>
        <p:nvSpPr>
          <p:cNvPr id="9" name="矩形 8">
            <a:extLst>
              <a:ext uri="{FF2B5EF4-FFF2-40B4-BE49-F238E27FC236}">
                <a16:creationId xmlns:a16="http://schemas.microsoft.com/office/drawing/2014/main" id="{167DD00F-C3A4-4FE1-828D-9EB096993726}"/>
              </a:ext>
            </a:extLst>
          </p:cNvPr>
          <p:cNvSpPr/>
          <p:nvPr/>
        </p:nvSpPr>
        <p:spPr>
          <a:xfrm>
            <a:off x="5644152" y="4114320"/>
            <a:ext cx="2973796" cy="923330"/>
          </a:xfrm>
          <a:prstGeom prst="rect">
            <a:avLst/>
          </a:prstGeom>
        </p:spPr>
        <p:txBody>
          <a:bodyPr wrap="square">
            <a:spAutoFit/>
          </a:bodyPr>
          <a:lstStyle/>
          <a:p>
            <a:r>
              <a:rPr lang="zh-CN" altLang="en-US" dirty="0">
                <a:solidFill>
                  <a:srgbClr val="454545"/>
                </a:solidFill>
                <a:latin typeface="Microsoft YaHei" panose="020B0503020204020204" pitchFamily="34" charset="-122"/>
                <a:ea typeface="Microsoft YaHei" panose="020B0503020204020204" pitchFamily="34" charset="-122"/>
              </a:rPr>
              <a:t>非极大值抑制去除局部较密集特征点，解决临近位置多个冗余特征点的问题。</a:t>
            </a:r>
          </a:p>
        </p:txBody>
      </p:sp>
      <p:graphicFrame>
        <p:nvGraphicFramePr>
          <p:cNvPr id="11" name="对象 10">
            <a:extLst>
              <a:ext uri="{FF2B5EF4-FFF2-40B4-BE49-F238E27FC236}">
                <a16:creationId xmlns:a16="http://schemas.microsoft.com/office/drawing/2014/main" id="{2D6186E1-18CA-47ED-8832-C992A6FCFB18}"/>
              </a:ext>
            </a:extLst>
          </p:cNvPr>
          <p:cNvGraphicFramePr>
            <a:graphicFrameLocks noChangeAspect="1"/>
          </p:cNvGraphicFramePr>
          <p:nvPr>
            <p:extLst>
              <p:ext uri="{D42A27DB-BD31-4B8C-83A1-F6EECF244321}">
                <p14:modId xmlns:p14="http://schemas.microsoft.com/office/powerpoint/2010/main" val="3745039498"/>
              </p:ext>
            </p:extLst>
          </p:nvPr>
        </p:nvGraphicFramePr>
        <p:xfrm>
          <a:off x="981074" y="3474204"/>
          <a:ext cx="1177993" cy="529243"/>
        </p:xfrm>
        <a:graphic>
          <a:graphicData uri="http://schemas.openxmlformats.org/presentationml/2006/ole">
            <mc:AlternateContent xmlns:mc="http://schemas.openxmlformats.org/markup-compatibility/2006">
              <mc:Choice xmlns:v="urn:schemas-microsoft-com:vml" Requires="v">
                <p:oleObj spid="_x0000_s56466" name="Equation" r:id="rId8" imgW="660113" imgH="304668" progId="Equation.DSMT4">
                  <p:embed/>
                </p:oleObj>
              </mc:Choice>
              <mc:Fallback>
                <p:oleObj name="Equation" r:id="rId8" imgW="660113" imgH="304668"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1074" y="3474204"/>
                        <a:ext cx="1177993" cy="529243"/>
                      </a:xfrm>
                      <a:prstGeom prst="rect">
                        <a:avLst/>
                      </a:prstGeom>
                      <a:noFill/>
                    </p:spPr>
                  </p:pic>
                </p:oleObj>
              </mc:Fallback>
            </mc:AlternateContent>
          </a:graphicData>
        </a:graphic>
      </p:graphicFrame>
      <p:sp>
        <p:nvSpPr>
          <p:cNvPr id="13" name="矩形 12">
            <a:extLst>
              <a:ext uri="{FF2B5EF4-FFF2-40B4-BE49-F238E27FC236}">
                <a16:creationId xmlns:a16="http://schemas.microsoft.com/office/drawing/2014/main" id="{8B6D5346-E926-459D-A874-9287E7532CC7}"/>
              </a:ext>
            </a:extLst>
          </p:cNvPr>
          <p:cNvSpPr/>
          <p:nvPr/>
        </p:nvSpPr>
        <p:spPr>
          <a:xfrm>
            <a:off x="5651091" y="5446392"/>
            <a:ext cx="3116671" cy="646331"/>
          </a:xfrm>
          <a:prstGeom prst="rect">
            <a:avLst/>
          </a:prstGeom>
        </p:spPr>
        <p:txBody>
          <a:bodyPr wrap="square">
            <a:spAutoFit/>
          </a:bodyPr>
          <a:lstStyle/>
          <a:p>
            <a:r>
              <a:rPr lang="en-US" altLang="zh-CN" dirty="0" err="1">
                <a:solidFill>
                  <a:srgbClr val="454545"/>
                </a:solidFill>
                <a:latin typeface="Microsoft YaHei" panose="020B0503020204020204" pitchFamily="34" charset="-122"/>
                <a:ea typeface="Microsoft YaHei" panose="020B0503020204020204" pitchFamily="34" charset="-122"/>
              </a:rPr>
              <a:t>oFAST</a:t>
            </a:r>
            <a:r>
              <a:rPr lang="zh-CN" altLang="en-US" dirty="0">
                <a:solidFill>
                  <a:srgbClr val="454545"/>
                </a:solidFill>
                <a:latin typeface="Microsoft YaHei" panose="020B0503020204020204" pitchFamily="34" charset="-122"/>
                <a:ea typeface="Microsoft YaHei" panose="020B0503020204020204" pitchFamily="34" charset="-122"/>
              </a:rPr>
              <a:t>：在</a:t>
            </a:r>
            <a:r>
              <a:rPr lang="en-US" altLang="zh-CN" dirty="0">
                <a:solidFill>
                  <a:srgbClr val="454545"/>
                </a:solidFill>
                <a:latin typeface="Microsoft YaHei" panose="020B0503020204020204" pitchFamily="34" charset="-122"/>
                <a:ea typeface="Microsoft YaHei" panose="020B0503020204020204" pitchFamily="34" charset="-122"/>
              </a:rPr>
              <a:t>FAST</a:t>
            </a:r>
            <a:r>
              <a:rPr lang="zh-CN" altLang="en-US" dirty="0">
                <a:solidFill>
                  <a:srgbClr val="454545"/>
                </a:solidFill>
                <a:latin typeface="Microsoft YaHei" panose="020B0503020204020204" pitchFamily="34" charset="-122"/>
                <a:ea typeface="Microsoft YaHei" panose="020B0503020204020204" pitchFamily="34" charset="-122"/>
              </a:rPr>
              <a:t>基础上记录</a:t>
            </a:r>
            <a:r>
              <a:rPr lang="en-US" altLang="zh-CN" dirty="0">
                <a:solidFill>
                  <a:srgbClr val="454545"/>
                </a:solidFill>
                <a:latin typeface="Microsoft YaHei" panose="020B0503020204020204" pitchFamily="34" charset="-122"/>
                <a:ea typeface="Microsoft YaHei" panose="020B0503020204020204" pitchFamily="34" charset="-122"/>
              </a:rPr>
              <a:t>Harris</a:t>
            </a:r>
            <a:r>
              <a:rPr lang="zh-CN" altLang="en-US" dirty="0">
                <a:solidFill>
                  <a:srgbClr val="454545"/>
                </a:solidFill>
                <a:latin typeface="Microsoft YaHei" panose="020B0503020204020204" pitchFamily="34" charset="-122"/>
                <a:ea typeface="Microsoft YaHei" panose="020B0503020204020204" pitchFamily="34" charset="-122"/>
              </a:rPr>
              <a:t>角点与灰度质心的朝向</a:t>
            </a:r>
            <a:endParaRPr lang="zh-CN" altLang="en-US" dirty="0"/>
          </a:p>
        </p:txBody>
      </p:sp>
      <p:pic>
        <p:nvPicPr>
          <p:cNvPr id="14" name="图片 13">
            <a:extLst>
              <a:ext uri="{FF2B5EF4-FFF2-40B4-BE49-F238E27FC236}">
                <a16:creationId xmlns:a16="http://schemas.microsoft.com/office/drawing/2014/main" id="{5C173912-483F-4567-BB6D-AE9BFD7FFECD}"/>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33455" y="2313586"/>
            <a:ext cx="6036657" cy="2537813"/>
          </a:xfrm>
          <a:prstGeom prst="rect">
            <a:avLst/>
          </a:prstGeom>
          <a:noFill/>
          <a:ln>
            <a:noFill/>
          </a:ln>
        </p:spPr>
      </p:pic>
    </p:spTree>
    <p:extLst>
      <p:ext uri="{BB962C8B-B14F-4D97-AF65-F5344CB8AC3E}">
        <p14:creationId xmlns:p14="http://schemas.microsoft.com/office/powerpoint/2010/main" val="153504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25</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角点检测与特征匹配</a:t>
            </a:r>
          </a:p>
        </p:txBody>
      </p:sp>
      <p:sp>
        <p:nvSpPr>
          <p:cNvPr id="3" name="矩形 2">
            <a:extLst>
              <a:ext uri="{FF2B5EF4-FFF2-40B4-BE49-F238E27FC236}">
                <a16:creationId xmlns:a16="http://schemas.microsoft.com/office/drawing/2014/main" id="{62C53B29-0288-4469-A379-B4C4DDEDAAAF}"/>
              </a:ext>
            </a:extLst>
          </p:cNvPr>
          <p:cNvSpPr/>
          <p:nvPr/>
        </p:nvSpPr>
        <p:spPr>
          <a:xfrm>
            <a:off x="878552" y="1196791"/>
            <a:ext cx="6936632" cy="707886"/>
          </a:xfrm>
          <a:prstGeom prst="rect">
            <a:avLst/>
          </a:prstGeom>
        </p:spPr>
        <p:txBody>
          <a:bodyPr wrap="square">
            <a:spAutoFit/>
          </a:bodyPr>
          <a:lstStyle/>
          <a:p>
            <a:r>
              <a:rPr lang="en-US" altLang="zh-CN" sz="2000" dirty="0">
                <a:solidFill>
                  <a:srgbClr val="333333"/>
                </a:solidFill>
                <a:latin typeface="Georgia" panose="02040502050405020303" pitchFamily="18" charset="0"/>
              </a:rPr>
              <a:t>SIFT</a:t>
            </a:r>
            <a:r>
              <a:rPr lang="zh-CN" altLang="en-US" sz="2000" dirty="0">
                <a:solidFill>
                  <a:srgbClr val="333333"/>
                </a:solidFill>
                <a:latin typeface="Georgia" panose="02040502050405020303" pitchFamily="18" charset="0"/>
              </a:rPr>
              <a:t>特征描述子：</a:t>
            </a:r>
            <a:r>
              <a:rPr lang="en-US" altLang="zh-CN" sz="2000" dirty="0">
                <a:solidFill>
                  <a:srgbClr val="333333"/>
                </a:solidFill>
                <a:latin typeface="Georgia" panose="02040502050405020303" pitchFamily="18" charset="0"/>
              </a:rPr>
              <a:t>128</a:t>
            </a:r>
            <a:r>
              <a:rPr lang="zh-CN" altLang="en-US" sz="2000" dirty="0"/>
              <a:t>维</a:t>
            </a:r>
            <a:r>
              <a:rPr lang="zh-CN" altLang="en-US" sz="2000" dirty="0">
                <a:solidFill>
                  <a:srgbClr val="333333"/>
                </a:solidFill>
                <a:latin typeface="Georgia" panose="02040502050405020303" pitchFamily="18" charset="0"/>
              </a:rPr>
              <a:t>浮点数，</a:t>
            </a:r>
            <a:r>
              <a:rPr lang="zh-CN" altLang="en-US" sz="2000" dirty="0"/>
              <a:t>占用</a:t>
            </a:r>
            <a:r>
              <a:rPr lang="en-US" altLang="zh-CN" sz="2000" dirty="0"/>
              <a:t>512 bytes</a:t>
            </a:r>
            <a:r>
              <a:rPr lang="zh-CN" altLang="en-US" sz="2000" dirty="0"/>
              <a:t>的空间</a:t>
            </a:r>
            <a:endParaRPr lang="en-US" altLang="zh-CN" sz="2000" dirty="0"/>
          </a:p>
          <a:p>
            <a:r>
              <a:rPr lang="en-US" altLang="zh-CN" sz="2000" dirty="0"/>
              <a:t>SURF</a:t>
            </a:r>
            <a:r>
              <a:rPr lang="zh-CN" altLang="en-US" sz="2000" dirty="0">
                <a:solidFill>
                  <a:srgbClr val="333333"/>
                </a:solidFill>
                <a:latin typeface="Georgia" panose="02040502050405020303" pitchFamily="18" charset="0"/>
              </a:rPr>
              <a:t>特征描述子：</a:t>
            </a:r>
            <a:r>
              <a:rPr lang="en-US" altLang="zh-CN" sz="2000" dirty="0">
                <a:solidFill>
                  <a:srgbClr val="333333"/>
                </a:solidFill>
                <a:latin typeface="Georgia" panose="02040502050405020303" pitchFamily="18" charset="0"/>
              </a:rPr>
              <a:t>64</a:t>
            </a:r>
            <a:r>
              <a:rPr lang="zh-CN" altLang="en-US" sz="2000" dirty="0"/>
              <a:t>维</a:t>
            </a:r>
            <a:r>
              <a:rPr lang="zh-CN" altLang="en-US" sz="2000" dirty="0">
                <a:solidFill>
                  <a:srgbClr val="333333"/>
                </a:solidFill>
                <a:latin typeface="Georgia" panose="02040502050405020303" pitchFamily="18" charset="0"/>
              </a:rPr>
              <a:t>浮点数，</a:t>
            </a:r>
            <a:r>
              <a:rPr lang="zh-CN" altLang="en-US" sz="2000" dirty="0"/>
              <a:t>占用</a:t>
            </a:r>
            <a:r>
              <a:rPr lang="en-US" altLang="zh-CN" sz="2000" dirty="0"/>
              <a:t>256 bytes</a:t>
            </a:r>
            <a:r>
              <a:rPr lang="zh-CN" altLang="en-US" sz="2000" dirty="0"/>
              <a:t>的空间</a:t>
            </a:r>
          </a:p>
        </p:txBody>
      </p:sp>
      <p:sp>
        <p:nvSpPr>
          <p:cNvPr id="6" name="矩形 5">
            <a:extLst>
              <a:ext uri="{FF2B5EF4-FFF2-40B4-BE49-F238E27FC236}">
                <a16:creationId xmlns:a16="http://schemas.microsoft.com/office/drawing/2014/main" id="{B3796FA3-66C4-4961-BF19-47EC70AD7631}"/>
              </a:ext>
            </a:extLst>
          </p:cNvPr>
          <p:cNvSpPr/>
          <p:nvPr/>
        </p:nvSpPr>
        <p:spPr>
          <a:xfrm>
            <a:off x="941085" y="2061926"/>
            <a:ext cx="6755115" cy="707886"/>
          </a:xfrm>
          <a:prstGeom prst="rect">
            <a:avLst/>
          </a:prstGeom>
        </p:spPr>
        <p:txBody>
          <a:bodyPr wrap="square">
            <a:spAutoFit/>
          </a:bodyPr>
          <a:lstStyle/>
          <a:p>
            <a:r>
              <a:rPr lang="en-US" altLang="zh-CN" sz="2000" dirty="0">
                <a:solidFill>
                  <a:srgbClr val="333333"/>
                </a:solidFill>
                <a:latin typeface="Georgia" panose="02040502050405020303" pitchFamily="18" charset="0"/>
              </a:rPr>
              <a:t>BRIEF</a:t>
            </a:r>
            <a:r>
              <a:rPr lang="zh-CN" altLang="en-US" sz="2000" dirty="0">
                <a:solidFill>
                  <a:srgbClr val="333333"/>
                </a:solidFill>
                <a:latin typeface="Georgia" panose="02040502050405020303" pitchFamily="18" charset="0"/>
              </a:rPr>
              <a:t>：</a:t>
            </a:r>
            <a:r>
              <a:rPr lang="zh-CN" altLang="en-US" sz="2000" dirty="0"/>
              <a:t>一种二值码串的特征描述子，如果是</a:t>
            </a:r>
            <a:r>
              <a:rPr lang="en-US" altLang="zh-CN" sz="2000" dirty="0"/>
              <a:t>256</a:t>
            </a:r>
            <a:r>
              <a:rPr lang="zh-CN" altLang="en-US" sz="2000" dirty="0"/>
              <a:t>维，只占用</a:t>
            </a:r>
            <a:r>
              <a:rPr lang="en-US" altLang="zh-CN" sz="2000" dirty="0"/>
              <a:t>32 bytes</a:t>
            </a:r>
            <a:r>
              <a:rPr lang="zh-CN" altLang="en-US" sz="2000" dirty="0"/>
              <a:t>的空间</a:t>
            </a:r>
          </a:p>
        </p:txBody>
      </p:sp>
      <p:pic>
        <p:nvPicPr>
          <p:cNvPr id="14" name="图片 13">
            <a:extLst>
              <a:ext uri="{FF2B5EF4-FFF2-40B4-BE49-F238E27FC236}">
                <a16:creationId xmlns:a16="http://schemas.microsoft.com/office/drawing/2014/main" id="{8358AC17-3576-4FE7-92F4-13717EA19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345" y="3060308"/>
            <a:ext cx="2934109" cy="2591162"/>
          </a:xfrm>
          <a:prstGeom prst="rect">
            <a:avLst/>
          </a:prstGeom>
        </p:spPr>
      </p:pic>
      <p:grpSp>
        <p:nvGrpSpPr>
          <p:cNvPr id="7179" name="组合 7178">
            <a:extLst>
              <a:ext uri="{FF2B5EF4-FFF2-40B4-BE49-F238E27FC236}">
                <a16:creationId xmlns:a16="http://schemas.microsoft.com/office/drawing/2014/main" id="{67D59C27-BE0A-49AF-8EF6-307E5D8103E9}"/>
              </a:ext>
            </a:extLst>
          </p:cNvPr>
          <p:cNvGrpSpPr/>
          <p:nvPr/>
        </p:nvGrpSpPr>
        <p:grpSpPr>
          <a:xfrm>
            <a:off x="2998827" y="2986628"/>
            <a:ext cx="4471171" cy="2495283"/>
            <a:chOff x="2903577" y="1879885"/>
            <a:chExt cx="4471171" cy="2495283"/>
          </a:xfrm>
        </p:grpSpPr>
        <p:pic>
          <p:nvPicPr>
            <p:cNvPr id="17" name="图片 16">
              <a:extLst>
                <a:ext uri="{FF2B5EF4-FFF2-40B4-BE49-F238E27FC236}">
                  <a16:creationId xmlns:a16="http://schemas.microsoft.com/office/drawing/2014/main" id="{D113F4A5-2E1A-4195-BF04-8664367EB9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83555" y="1879885"/>
              <a:ext cx="2491193" cy="2495283"/>
            </a:xfrm>
            <a:prstGeom prst="rect">
              <a:avLst/>
            </a:prstGeom>
          </p:spPr>
        </p:pic>
        <p:grpSp>
          <p:nvGrpSpPr>
            <p:cNvPr id="7178" name="组合 7177">
              <a:extLst>
                <a:ext uri="{FF2B5EF4-FFF2-40B4-BE49-F238E27FC236}">
                  <a16:creationId xmlns:a16="http://schemas.microsoft.com/office/drawing/2014/main" id="{A984A23C-ED56-454C-A7DE-1F9F74EEB949}"/>
                </a:ext>
              </a:extLst>
            </p:cNvPr>
            <p:cNvGrpSpPr/>
            <p:nvPr/>
          </p:nvGrpSpPr>
          <p:grpSpPr>
            <a:xfrm>
              <a:off x="2903577" y="1879885"/>
              <a:ext cx="1979979" cy="2495283"/>
              <a:chOff x="2903577" y="1879885"/>
              <a:chExt cx="1979979" cy="2495283"/>
            </a:xfrm>
          </p:grpSpPr>
          <p:sp>
            <p:nvSpPr>
              <p:cNvPr id="18" name="矩形 17">
                <a:extLst>
                  <a:ext uri="{FF2B5EF4-FFF2-40B4-BE49-F238E27FC236}">
                    <a16:creationId xmlns:a16="http://schemas.microsoft.com/office/drawing/2014/main" id="{ABCB7358-2F60-40C0-A1A5-A69D76381353}"/>
                  </a:ext>
                </a:extLst>
              </p:cNvPr>
              <p:cNvSpPr/>
              <p:nvPr/>
            </p:nvSpPr>
            <p:spPr bwMode="auto">
              <a:xfrm>
                <a:off x="2903577" y="2398514"/>
                <a:ext cx="213480" cy="204301"/>
              </a:xfrm>
              <a:prstGeom prst="rect">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cxnSp>
            <p:nvCxnSpPr>
              <p:cNvPr id="20" name="直接连接符 19">
                <a:extLst>
                  <a:ext uri="{FF2B5EF4-FFF2-40B4-BE49-F238E27FC236}">
                    <a16:creationId xmlns:a16="http://schemas.microsoft.com/office/drawing/2014/main" id="{17C6E623-92B7-4042-890E-945096879C39}"/>
                  </a:ext>
                </a:extLst>
              </p:cNvPr>
              <p:cNvCxnSpPr>
                <a:cxnSpLocks/>
              </p:cNvCxnSpPr>
              <p:nvPr/>
            </p:nvCxnSpPr>
            <p:spPr bwMode="auto">
              <a:xfrm flipH="1">
                <a:off x="3137892" y="1879885"/>
                <a:ext cx="1745664" cy="518629"/>
              </a:xfrm>
              <a:prstGeom prst="line">
                <a:avLst/>
              </a:prstGeom>
              <a:noFill/>
              <a:ln w="28575" cap="flat" cmpd="sng" algn="ctr">
                <a:solidFill>
                  <a:srgbClr val="FF0000"/>
                </a:solidFill>
                <a:prstDash val="solid"/>
                <a:miter lim="800000"/>
                <a:headEnd type="none" w="med" len="med"/>
                <a:tailEnd type="none" w="med" len="med"/>
              </a:ln>
              <a:effectLst/>
            </p:spPr>
          </p:cxnSp>
          <p:cxnSp>
            <p:nvCxnSpPr>
              <p:cNvPr id="25" name="直接连接符 24">
                <a:extLst>
                  <a:ext uri="{FF2B5EF4-FFF2-40B4-BE49-F238E27FC236}">
                    <a16:creationId xmlns:a16="http://schemas.microsoft.com/office/drawing/2014/main" id="{47333CCA-2078-4DE3-8E81-236D31363CCD}"/>
                  </a:ext>
                </a:extLst>
              </p:cNvPr>
              <p:cNvCxnSpPr>
                <a:cxnSpLocks/>
              </p:cNvCxnSpPr>
              <p:nvPr/>
            </p:nvCxnSpPr>
            <p:spPr bwMode="auto">
              <a:xfrm flipH="1" flipV="1">
                <a:off x="3137892" y="2602815"/>
                <a:ext cx="1745661" cy="1772353"/>
              </a:xfrm>
              <a:prstGeom prst="line">
                <a:avLst/>
              </a:prstGeom>
              <a:noFill/>
              <a:ln w="28575" cap="flat" cmpd="sng" algn="ctr">
                <a:solidFill>
                  <a:srgbClr val="FF0000"/>
                </a:solidFill>
                <a:prstDash val="solid"/>
                <a:miter lim="800000"/>
                <a:headEnd type="none" w="med" len="med"/>
                <a:tailEnd type="none" w="med" len="med"/>
              </a:ln>
              <a:effectLst/>
            </p:spPr>
          </p:cxnSp>
        </p:grpSp>
      </p:grpSp>
      <p:cxnSp>
        <p:nvCxnSpPr>
          <p:cNvPr id="29" name="直接连接符 28">
            <a:extLst>
              <a:ext uri="{FF2B5EF4-FFF2-40B4-BE49-F238E27FC236}">
                <a16:creationId xmlns:a16="http://schemas.microsoft.com/office/drawing/2014/main" id="{FABB8815-ED62-42DA-B365-E6C9DC4DBEC0}"/>
              </a:ext>
            </a:extLst>
          </p:cNvPr>
          <p:cNvCxnSpPr>
            <a:cxnSpLocks/>
          </p:cNvCxnSpPr>
          <p:nvPr/>
        </p:nvCxnSpPr>
        <p:spPr bwMode="auto">
          <a:xfrm flipH="1">
            <a:off x="5717890" y="3410341"/>
            <a:ext cx="977417" cy="1655109"/>
          </a:xfrm>
          <a:prstGeom prst="line">
            <a:avLst/>
          </a:prstGeom>
          <a:noFill/>
          <a:ln w="19050" cap="flat" cmpd="sng" algn="ctr">
            <a:solidFill>
              <a:srgbClr val="00B0F0"/>
            </a:solidFill>
            <a:prstDash val="solid"/>
            <a:miter lim="800000"/>
            <a:headEnd type="triangle" w="med" len="med"/>
            <a:tailEnd type="triangle" w="med" len="med"/>
          </a:ln>
          <a:effectLst/>
        </p:spPr>
      </p:cxnSp>
      <p:cxnSp>
        <p:nvCxnSpPr>
          <p:cNvPr id="31" name="直接连接符 30">
            <a:extLst>
              <a:ext uri="{FF2B5EF4-FFF2-40B4-BE49-F238E27FC236}">
                <a16:creationId xmlns:a16="http://schemas.microsoft.com/office/drawing/2014/main" id="{C4DFC205-DB3C-4C76-ADE8-9DC82E41F8B9}"/>
              </a:ext>
            </a:extLst>
          </p:cNvPr>
          <p:cNvCxnSpPr>
            <a:cxnSpLocks/>
          </p:cNvCxnSpPr>
          <p:nvPr/>
        </p:nvCxnSpPr>
        <p:spPr bwMode="auto">
          <a:xfrm>
            <a:off x="6052155" y="3319330"/>
            <a:ext cx="1002695" cy="788908"/>
          </a:xfrm>
          <a:prstGeom prst="line">
            <a:avLst/>
          </a:prstGeom>
          <a:noFill/>
          <a:ln w="19050" cap="flat" cmpd="sng" algn="ctr">
            <a:solidFill>
              <a:srgbClr val="00B0F0"/>
            </a:solidFill>
            <a:prstDash val="solid"/>
            <a:miter lim="800000"/>
            <a:headEnd type="triangle" w="med" len="med"/>
            <a:tailEnd type="triangle" w="med" len="med"/>
          </a:ln>
          <a:effectLst/>
        </p:spPr>
      </p:cxnSp>
      <p:cxnSp>
        <p:nvCxnSpPr>
          <p:cNvPr id="34" name="直接连接符 33">
            <a:extLst>
              <a:ext uri="{FF2B5EF4-FFF2-40B4-BE49-F238E27FC236}">
                <a16:creationId xmlns:a16="http://schemas.microsoft.com/office/drawing/2014/main" id="{85D81A79-0757-4DE8-BA98-A976F5A8382E}"/>
              </a:ext>
            </a:extLst>
          </p:cNvPr>
          <p:cNvCxnSpPr>
            <a:cxnSpLocks/>
          </p:cNvCxnSpPr>
          <p:nvPr/>
        </p:nvCxnSpPr>
        <p:spPr bwMode="auto">
          <a:xfrm flipH="1">
            <a:off x="5666366" y="3505257"/>
            <a:ext cx="1388485" cy="602981"/>
          </a:xfrm>
          <a:prstGeom prst="line">
            <a:avLst/>
          </a:prstGeom>
          <a:noFill/>
          <a:ln w="19050" cap="flat" cmpd="sng" algn="ctr">
            <a:solidFill>
              <a:srgbClr val="00B0F0"/>
            </a:solidFill>
            <a:prstDash val="solid"/>
            <a:miter lim="800000"/>
            <a:headEnd type="triangle" w="med" len="med"/>
            <a:tailEnd type="triangle" w="med" len="med"/>
          </a:ln>
          <a:effectLst/>
        </p:spPr>
      </p:cxnSp>
      <p:cxnSp>
        <p:nvCxnSpPr>
          <p:cNvPr id="37" name="直接连接符 36">
            <a:extLst>
              <a:ext uri="{FF2B5EF4-FFF2-40B4-BE49-F238E27FC236}">
                <a16:creationId xmlns:a16="http://schemas.microsoft.com/office/drawing/2014/main" id="{8F842444-628F-45B5-B284-BB474305B130}"/>
              </a:ext>
            </a:extLst>
          </p:cNvPr>
          <p:cNvCxnSpPr>
            <a:cxnSpLocks/>
          </p:cNvCxnSpPr>
          <p:nvPr/>
        </p:nvCxnSpPr>
        <p:spPr bwMode="auto">
          <a:xfrm>
            <a:off x="5512355" y="3408651"/>
            <a:ext cx="1388485" cy="1772940"/>
          </a:xfrm>
          <a:prstGeom prst="line">
            <a:avLst/>
          </a:prstGeom>
          <a:noFill/>
          <a:ln w="19050" cap="flat" cmpd="sng" algn="ctr">
            <a:solidFill>
              <a:srgbClr val="00B0F0"/>
            </a:solidFill>
            <a:prstDash val="solid"/>
            <a:miter lim="800000"/>
            <a:headEnd type="triangle" w="med" len="med"/>
            <a:tailEnd type="triangle" w="med" len="med"/>
          </a:ln>
          <a:effectLst/>
        </p:spPr>
      </p:cxnSp>
      <p:cxnSp>
        <p:nvCxnSpPr>
          <p:cNvPr id="40" name="直接连接符 39">
            <a:extLst>
              <a:ext uri="{FF2B5EF4-FFF2-40B4-BE49-F238E27FC236}">
                <a16:creationId xmlns:a16="http://schemas.microsoft.com/office/drawing/2014/main" id="{45830804-9469-41EA-B7F9-40A1544E35D1}"/>
              </a:ext>
            </a:extLst>
          </p:cNvPr>
          <p:cNvCxnSpPr>
            <a:cxnSpLocks/>
          </p:cNvCxnSpPr>
          <p:nvPr/>
        </p:nvCxnSpPr>
        <p:spPr bwMode="auto">
          <a:xfrm flipH="1">
            <a:off x="5350638" y="3245942"/>
            <a:ext cx="1747527" cy="1980454"/>
          </a:xfrm>
          <a:prstGeom prst="line">
            <a:avLst/>
          </a:prstGeom>
          <a:noFill/>
          <a:ln w="19050" cap="flat" cmpd="sng" algn="ctr">
            <a:solidFill>
              <a:srgbClr val="00B0F0"/>
            </a:solidFill>
            <a:prstDash val="solid"/>
            <a:miter lim="800000"/>
            <a:headEnd type="triangle" w="med" len="med"/>
            <a:tailEnd type="triangle" w="med" len="med"/>
          </a:ln>
          <a:effectLst/>
        </p:spPr>
      </p:cxnSp>
      <p:cxnSp>
        <p:nvCxnSpPr>
          <p:cNvPr id="43" name="直接连接符 42">
            <a:extLst>
              <a:ext uri="{FF2B5EF4-FFF2-40B4-BE49-F238E27FC236}">
                <a16:creationId xmlns:a16="http://schemas.microsoft.com/office/drawing/2014/main" id="{6884B138-2A29-4A86-B39E-CF26517D4CA1}"/>
              </a:ext>
            </a:extLst>
          </p:cNvPr>
          <p:cNvCxnSpPr>
            <a:cxnSpLocks/>
          </p:cNvCxnSpPr>
          <p:nvPr/>
        </p:nvCxnSpPr>
        <p:spPr bwMode="auto">
          <a:xfrm>
            <a:off x="5481094" y="4367552"/>
            <a:ext cx="1702921" cy="95549"/>
          </a:xfrm>
          <a:prstGeom prst="line">
            <a:avLst/>
          </a:prstGeom>
          <a:noFill/>
          <a:ln w="19050" cap="flat" cmpd="sng" algn="ctr">
            <a:solidFill>
              <a:srgbClr val="00B0F0"/>
            </a:solidFill>
            <a:prstDash val="solid"/>
            <a:miter lim="800000"/>
            <a:headEnd type="triangle" w="med" len="med"/>
            <a:tailEnd type="triangle" w="med" len="med"/>
          </a:ln>
          <a:effectLst/>
        </p:spPr>
      </p:cxnSp>
      <p:sp>
        <p:nvSpPr>
          <p:cNvPr id="48" name="矩形 47">
            <a:extLst>
              <a:ext uri="{FF2B5EF4-FFF2-40B4-BE49-F238E27FC236}">
                <a16:creationId xmlns:a16="http://schemas.microsoft.com/office/drawing/2014/main" id="{84BB1D01-79F8-4283-A5A1-76200E76A83C}"/>
              </a:ext>
            </a:extLst>
          </p:cNvPr>
          <p:cNvSpPr/>
          <p:nvPr/>
        </p:nvSpPr>
        <p:spPr>
          <a:xfrm>
            <a:off x="4616348" y="5652202"/>
            <a:ext cx="323096" cy="584775"/>
          </a:xfrm>
          <a:prstGeom prst="rect">
            <a:avLst/>
          </a:prstGeom>
        </p:spPr>
        <p:txBody>
          <a:bodyPr wrap="square">
            <a:spAutoFit/>
          </a:bodyPr>
          <a:lstStyle/>
          <a:p>
            <a:r>
              <a:rPr lang="en-US" altLang="zh-CN" sz="3200" dirty="0">
                <a:solidFill>
                  <a:srgbClr val="333333"/>
                </a:solidFill>
                <a:latin typeface="Georgia" panose="02040502050405020303" pitchFamily="18" charset="0"/>
              </a:rPr>
              <a:t>0</a:t>
            </a:r>
            <a:endParaRPr lang="zh-CN" altLang="en-US" sz="3200" dirty="0"/>
          </a:p>
        </p:txBody>
      </p:sp>
      <p:sp>
        <p:nvSpPr>
          <p:cNvPr id="49" name="矩形 48">
            <a:extLst>
              <a:ext uri="{FF2B5EF4-FFF2-40B4-BE49-F238E27FC236}">
                <a16:creationId xmlns:a16="http://schemas.microsoft.com/office/drawing/2014/main" id="{A4A6EBDF-0501-4FEF-B9DE-7E9B9494D709}"/>
              </a:ext>
            </a:extLst>
          </p:cNvPr>
          <p:cNvSpPr/>
          <p:nvPr/>
        </p:nvSpPr>
        <p:spPr>
          <a:xfrm>
            <a:off x="5829520" y="5658643"/>
            <a:ext cx="323096" cy="584775"/>
          </a:xfrm>
          <a:prstGeom prst="rect">
            <a:avLst/>
          </a:prstGeom>
        </p:spPr>
        <p:txBody>
          <a:bodyPr wrap="square">
            <a:spAutoFit/>
          </a:bodyPr>
          <a:lstStyle/>
          <a:p>
            <a:r>
              <a:rPr lang="en-US" altLang="zh-CN" sz="3200" dirty="0">
                <a:solidFill>
                  <a:srgbClr val="333333"/>
                </a:solidFill>
                <a:latin typeface="Georgia" panose="02040502050405020303" pitchFamily="18" charset="0"/>
              </a:rPr>
              <a:t>0</a:t>
            </a:r>
            <a:endParaRPr lang="zh-CN" altLang="en-US" sz="3200" dirty="0"/>
          </a:p>
        </p:txBody>
      </p:sp>
      <p:sp>
        <p:nvSpPr>
          <p:cNvPr id="50" name="矩形 49">
            <a:extLst>
              <a:ext uri="{FF2B5EF4-FFF2-40B4-BE49-F238E27FC236}">
                <a16:creationId xmlns:a16="http://schemas.microsoft.com/office/drawing/2014/main" id="{4427BE73-9A78-490A-9936-E1313930F502}"/>
              </a:ext>
            </a:extLst>
          </p:cNvPr>
          <p:cNvSpPr/>
          <p:nvPr/>
        </p:nvSpPr>
        <p:spPr>
          <a:xfrm>
            <a:off x="6658960" y="5664550"/>
            <a:ext cx="323096" cy="584775"/>
          </a:xfrm>
          <a:prstGeom prst="rect">
            <a:avLst/>
          </a:prstGeom>
        </p:spPr>
        <p:txBody>
          <a:bodyPr wrap="square">
            <a:spAutoFit/>
          </a:bodyPr>
          <a:lstStyle/>
          <a:p>
            <a:r>
              <a:rPr lang="en-US" altLang="zh-CN" sz="3200" dirty="0">
                <a:solidFill>
                  <a:srgbClr val="333333"/>
                </a:solidFill>
                <a:latin typeface="Georgia" panose="02040502050405020303" pitchFamily="18" charset="0"/>
              </a:rPr>
              <a:t>0</a:t>
            </a:r>
            <a:endParaRPr lang="zh-CN" altLang="en-US" sz="3200" dirty="0"/>
          </a:p>
        </p:txBody>
      </p:sp>
      <p:sp>
        <p:nvSpPr>
          <p:cNvPr id="51" name="矩形 50">
            <a:extLst>
              <a:ext uri="{FF2B5EF4-FFF2-40B4-BE49-F238E27FC236}">
                <a16:creationId xmlns:a16="http://schemas.microsoft.com/office/drawing/2014/main" id="{C538FF7C-D0AD-4BDB-93FA-6478EF94BAED}"/>
              </a:ext>
            </a:extLst>
          </p:cNvPr>
          <p:cNvSpPr/>
          <p:nvPr/>
        </p:nvSpPr>
        <p:spPr>
          <a:xfrm>
            <a:off x="5040828" y="5652202"/>
            <a:ext cx="323096" cy="584775"/>
          </a:xfrm>
          <a:prstGeom prst="rect">
            <a:avLst/>
          </a:prstGeom>
        </p:spPr>
        <p:txBody>
          <a:bodyPr wrap="square">
            <a:spAutoFit/>
          </a:bodyPr>
          <a:lstStyle/>
          <a:p>
            <a:r>
              <a:rPr lang="en-US" altLang="zh-CN" sz="3200" dirty="0">
                <a:solidFill>
                  <a:srgbClr val="333333"/>
                </a:solidFill>
                <a:latin typeface="Georgia" panose="02040502050405020303" pitchFamily="18" charset="0"/>
              </a:rPr>
              <a:t>1</a:t>
            </a:r>
            <a:endParaRPr lang="zh-CN" altLang="en-US" sz="3200" dirty="0"/>
          </a:p>
        </p:txBody>
      </p:sp>
      <p:sp>
        <p:nvSpPr>
          <p:cNvPr id="52" name="矩形 51">
            <a:extLst>
              <a:ext uri="{FF2B5EF4-FFF2-40B4-BE49-F238E27FC236}">
                <a16:creationId xmlns:a16="http://schemas.microsoft.com/office/drawing/2014/main" id="{8C3593F0-07BE-49F3-B2D1-2C602F7D6FE0}"/>
              </a:ext>
            </a:extLst>
          </p:cNvPr>
          <p:cNvSpPr/>
          <p:nvPr/>
        </p:nvSpPr>
        <p:spPr>
          <a:xfrm>
            <a:off x="5449121" y="5649565"/>
            <a:ext cx="323096" cy="584775"/>
          </a:xfrm>
          <a:prstGeom prst="rect">
            <a:avLst/>
          </a:prstGeom>
        </p:spPr>
        <p:txBody>
          <a:bodyPr wrap="square">
            <a:spAutoFit/>
          </a:bodyPr>
          <a:lstStyle/>
          <a:p>
            <a:r>
              <a:rPr lang="en-US" altLang="zh-CN" sz="3200" dirty="0">
                <a:solidFill>
                  <a:srgbClr val="333333"/>
                </a:solidFill>
                <a:latin typeface="Georgia" panose="02040502050405020303" pitchFamily="18" charset="0"/>
              </a:rPr>
              <a:t>1</a:t>
            </a:r>
            <a:endParaRPr lang="zh-CN" altLang="en-US" sz="3200" dirty="0"/>
          </a:p>
        </p:txBody>
      </p:sp>
      <p:sp>
        <p:nvSpPr>
          <p:cNvPr id="54" name="矩形 53">
            <a:extLst>
              <a:ext uri="{FF2B5EF4-FFF2-40B4-BE49-F238E27FC236}">
                <a16:creationId xmlns:a16="http://schemas.microsoft.com/office/drawing/2014/main" id="{0ADB37BB-7604-4532-BD2A-2699B5A10CD2}"/>
              </a:ext>
            </a:extLst>
          </p:cNvPr>
          <p:cNvSpPr/>
          <p:nvPr/>
        </p:nvSpPr>
        <p:spPr>
          <a:xfrm>
            <a:off x="6294936" y="5658602"/>
            <a:ext cx="323096" cy="584775"/>
          </a:xfrm>
          <a:prstGeom prst="rect">
            <a:avLst/>
          </a:prstGeom>
        </p:spPr>
        <p:txBody>
          <a:bodyPr wrap="square">
            <a:spAutoFit/>
          </a:bodyPr>
          <a:lstStyle/>
          <a:p>
            <a:r>
              <a:rPr lang="en-US" altLang="zh-CN" sz="3200" dirty="0">
                <a:solidFill>
                  <a:srgbClr val="333333"/>
                </a:solidFill>
                <a:latin typeface="Georgia" panose="02040502050405020303" pitchFamily="18" charset="0"/>
              </a:rPr>
              <a:t>1</a:t>
            </a:r>
            <a:endParaRPr lang="zh-CN" altLang="en-US" sz="3200" dirty="0"/>
          </a:p>
        </p:txBody>
      </p:sp>
      <p:sp>
        <p:nvSpPr>
          <p:cNvPr id="55" name="矩形 54">
            <a:extLst>
              <a:ext uri="{FF2B5EF4-FFF2-40B4-BE49-F238E27FC236}">
                <a16:creationId xmlns:a16="http://schemas.microsoft.com/office/drawing/2014/main" id="{88507383-4911-451B-8B70-25D82D03E8D5}"/>
              </a:ext>
            </a:extLst>
          </p:cNvPr>
          <p:cNvSpPr/>
          <p:nvPr/>
        </p:nvSpPr>
        <p:spPr>
          <a:xfrm>
            <a:off x="7098165" y="5576681"/>
            <a:ext cx="1489314" cy="584775"/>
          </a:xfrm>
          <a:prstGeom prst="rect">
            <a:avLst/>
          </a:prstGeom>
        </p:spPr>
        <p:txBody>
          <a:bodyPr wrap="square">
            <a:spAutoFit/>
          </a:bodyPr>
          <a:lstStyle/>
          <a:p>
            <a:r>
              <a:rPr lang="en-US" altLang="zh-CN" sz="3200" dirty="0">
                <a:solidFill>
                  <a:srgbClr val="333333"/>
                </a:solidFill>
                <a:latin typeface="Georgia" panose="02040502050405020303" pitchFamily="18" charset="0"/>
              </a:rPr>
              <a:t>……</a:t>
            </a:r>
            <a:endParaRPr lang="zh-CN" altLang="en-US" sz="3200" dirty="0"/>
          </a:p>
        </p:txBody>
      </p:sp>
    </p:spTree>
    <p:extLst>
      <p:ext uri="{BB962C8B-B14F-4D97-AF65-F5344CB8AC3E}">
        <p14:creationId xmlns:p14="http://schemas.microsoft.com/office/powerpoint/2010/main" val="310149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7179"/>
                                        </p:tgtEl>
                                        <p:attrNameLst>
                                          <p:attrName>style.visibility</p:attrName>
                                        </p:attrNameLst>
                                      </p:cBhvr>
                                      <p:to>
                                        <p:strVal val="visible"/>
                                      </p:to>
                                    </p:set>
                                    <p:anim calcmode="lin" valueType="num">
                                      <p:cBhvr>
                                        <p:cTn id="7" dur="1000" fill="hold"/>
                                        <p:tgtEl>
                                          <p:spTgt spid="7179"/>
                                        </p:tgtEl>
                                        <p:attrNameLst>
                                          <p:attrName>ppt_w</p:attrName>
                                        </p:attrNameLst>
                                      </p:cBhvr>
                                      <p:tavLst>
                                        <p:tav tm="0">
                                          <p:val>
                                            <p:strVal val="#ppt_w*0.70"/>
                                          </p:val>
                                        </p:tav>
                                        <p:tav tm="100000">
                                          <p:val>
                                            <p:strVal val="#ppt_w"/>
                                          </p:val>
                                        </p:tav>
                                      </p:tavLst>
                                    </p:anim>
                                    <p:anim calcmode="lin" valueType="num">
                                      <p:cBhvr>
                                        <p:cTn id="8" dur="1000" fill="hold"/>
                                        <p:tgtEl>
                                          <p:spTgt spid="7179"/>
                                        </p:tgtEl>
                                        <p:attrNameLst>
                                          <p:attrName>ppt_h</p:attrName>
                                        </p:attrNameLst>
                                      </p:cBhvr>
                                      <p:tavLst>
                                        <p:tav tm="0">
                                          <p:val>
                                            <p:strVal val="#ppt_h"/>
                                          </p:val>
                                        </p:tav>
                                        <p:tav tm="100000">
                                          <p:val>
                                            <p:strVal val="#ppt_h"/>
                                          </p:val>
                                        </p:tav>
                                      </p:tavLst>
                                    </p:anim>
                                    <p:animEffect transition="in" filter="fade">
                                      <p:cBhvr>
                                        <p:cTn id="9" dur="1000"/>
                                        <p:tgtEl>
                                          <p:spTgt spid="717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5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4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0"/>
                                        </p:tgtEl>
                                        <p:attrNameLst>
                                          <p:attrName>style.visibility</p:attrName>
                                        </p:attrNameLst>
                                      </p:cBhvr>
                                      <p:to>
                                        <p:strVal val="visible"/>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52" grpId="0"/>
      <p:bldP spid="54" grpId="0"/>
      <p:bldP spid="5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26</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角点检测与特征匹配</a:t>
            </a:r>
          </a:p>
        </p:txBody>
      </p:sp>
      <p:sp>
        <p:nvSpPr>
          <p:cNvPr id="16" name="AutoShape 3">
            <a:extLst>
              <a:ext uri="{FF2B5EF4-FFF2-40B4-BE49-F238E27FC236}">
                <a16:creationId xmlns:a16="http://schemas.microsoft.com/office/drawing/2014/main" id="{E42C0106-2D02-4735-96E6-B6927229C63D}"/>
              </a:ext>
            </a:extLst>
          </p:cNvPr>
          <p:cNvSpPr>
            <a:spLocks noChangeArrowheads="1"/>
          </p:cNvSpPr>
          <p:nvPr/>
        </p:nvSpPr>
        <p:spPr bwMode="gray">
          <a:xfrm>
            <a:off x="2085975" y="1439863"/>
            <a:ext cx="4818063" cy="771525"/>
          </a:xfrm>
          <a:prstGeom prst="roundRect">
            <a:avLst>
              <a:gd name="adj" fmla="val 12727"/>
            </a:avLst>
          </a:prstGeom>
          <a:solidFill>
            <a:srgbClr val="77B7E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Calibri" pitchFamily="34" charset="0"/>
              <a:cs typeface="Arial" charset="0"/>
            </a:endParaRPr>
          </a:p>
        </p:txBody>
      </p:sp>
      <p:sp>
        <p:nvSpPr>
          <p:cNvPr id="17" name="Text Box 4">
            <a:extLst>
              <a:ext uri="{FF2B5EF4-FFF2-40B4-BE49-F238E27FC236}">
                <a16:creationId xmlns:a16="http://schemas.microsoft.com/office/drawing/2014/main" id="{A12ED0D2-C21B-4848-AA2E-AB853601CA61}"/>
              </a:ext>
            </a:extLst>
          </p:cNvPr>
          <p:cNvSpPr txBox="1">
            <a:spLocks noChangeArrowheads="1"/>
          </p:cNvSpPr>
          <p:nvPr/>
        </p:nvSpPr>
        <p:spPr bwMode="white">
          <a:xfrm>
            <a:off x="2312988" y="1614488"/>
            <a:ext cx="45704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eaLnBrk="0" fontAlgn="base" hangingPunct="0">
              <a:spcBef>
                <a:spcPct val="0"/>
              </a:spcBef>
              <a:spcAft>
                <a:spcPct val="0"/>
              </a:spcAft>
            </a:pPr>
            <a:r>
              <a:rPr lang="zh-CN" altLang="en-US" sz="2000" b="1" dirty="0">
                <a:solidFill>
                  <a:srgbClr val="F8F8F8"/>
                </a:solidFill>
                <a:latin typeface="Calibri" pitchFamily="34" charset="0"/>
                <a:cs typeface="Arial" charset="0"/>
              </a:rPr>
              <a:t>对不同的特征点编码码值得差异大小</a:t>
            </a:r>
            <a:endParaRPr lang="en-US" altLang="zh-CN" sz="2000" b="1" dirty="0">
              <a:solidFill>
                <a:srgbClr val="F8F8F8"/>
              </a:solidFill>
              <a:latin typeface="Calibri" pitchFamily="34" charset="0"/>
              <a:cs typeface="Arial" charset="0"/>
            </a:endParaRPr>
          </a:p>
        </p:txBody>
      </p:sp>
      <p:grpSp>
        <p:nvGrpSpPr>
          <p:cNvPr id="18" name="Group 5">
            <a:extLst>
              <a:ext uri="{FF2B5EF4-FFF2-40B4-BE49-F238E27FC236}">
                <a16:creationId xmlns:a16="http://schemas.microsoft.com/office/drawing/2014/main" id="{EA97E67F-457E-456D-AA80-C5B7D96643C2}"/>
              </a:ext>
            </a:extLst>
          </p:cNvPr>
          <p:cNvGrpSpPr>
            <a:grpSpLocks/>
          </p:cNvGrpSpPr>
          <p:nvPr/>
        </p:nvGrpSpPr>
        <p:grpSpPr bwMode="auto">
          <a:xfrm>
            <a:off x="1176338" y="1181100"/>
            <a:ext cx="1238250" cy="1236663"/>
            <a:chOff x="802" y="845"/>
            <a:chExt cx="827" cy="826"/>
          </a:xfrm>
        </p:grpSpPr>
        <p:sp>
          <p:nvSpPr>
            <p:cNvPr id="19" name="Oval 6">
              <a:extLst>
                <a:ext uri="{FF2B5EF4-FFF2-40B4-BE49-F238E27FC236}">
                  <a16:creationId xmlns:a16="http://schemas.microsoft.com/office/drawing/2014/main" id="{2859DF4D-9286-4857-904A-E36A46A845C3}"/>
                </a:ext>
              </a:extLst>
            </p:cNvPr>
            <p:cNvSpPr>
              <a:spLocks noChangeArrowheads="1"/>
            </p:cNvSpPr>
            <p:nvPr/>
          </p:nvSpPr>
          <p:spPr bwMode="gray">
            <a:xfrm>
              <a:off x="802" y="845"/>
              <a:ext cx="827" cy="826"/>
            </a:xfrm>
            <a:prstGeom prst="ellipse">
              <a:avLst/>
            </a:prstGeom>
            <a:solidFill>
              <a:srgbClr val="F8F8F8"/>
            </a:solidFill>
            <a:ln w="38100">
              <a:solidFill>
                <a:srgbClr val="77B7E7"/>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Calibri" pitchFamily="34" charset="0"/>
                <a:cs typeface="Arial" charset="0"/>
              </a:endParaRPr>
            </a:p>
          </p:txBody>
        </p:sp>
        <p:sp>
          <p:nvSpPr>
            <p:cNvPr id="20" name="Oval 7">
              <a:extLst>
                <a:ext uri="{FF2B5EF4-FFF2-40B4-BE49-F238E27FC236}">
                  <a16:creationId xmlns:a16="http://schemas.microsoft.com/office/drawing/2014/main" id="{1A71307A-015E-4967-89F6-4E092E056411}"/>
                </a:ext>
              </a:extLst>
            </p:cNvPr>
            <p:cNvSpPr>
              <a:spLocks noChangeArrowheads="1"/>
            </p:cNvSpPr>
            <p:nvPr/>
          </p:nvSpPr>
          <p:spPr bwMode="gray">
            <a:xfrm>
              <a:off x="836" y="879"/>
              <a:ext cx="758" cy="758"/>
            </a:xfrm>
            <a:prstGeom prst="ellipse">
              <a:avLst/>
            </a:prstGeom>
            <a:noFill/>
            <a:ln w="38100">
              <a:solidFill>
                <a:srgbClr val="77B7E7">
                  <a:alpha val="70195"/>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Calibri" pitchFamily="34" charset="0"/>
                <a:cs typeface="Arial" charset="0"/>
              </a:endParaRPr>
            </a:p>
          </p:txBody>
        </p:sp>
        <p:sp>
          <p:nvSpPr>
            <p:cNvPr id="21" name="Oval 8">
              <a:extLst>
                <a:ext uri="{FF2B5EF4-FFF2-40B4-BE49-F238E27FC236}">
                  <a16:creationId xmlns:a16="http://schemas.microsoft.com/office/drawing/2014/main" id="{B565BCE4-BEC0-45CB-BA36-19C31D1FC71F}"/>
                </a:ext>
              </a:extLst>
            </p:cNvPr>
            <p:cNvSpPr>
              <a:spLocks noChangeArrowheads="1"/>
            </p:cNvSpPr>
            <p:nvPr/>
          </p:nvSpPr>
          <p:spPr bwMode="gray">
            <a:xfrm>
              <a:off x="870" y="915"/>
              <a:ext cx="690" cy="690"/>
            </a:xfrm>
            <a:prstGeom prst="ellipse">
              <a:avLst/>
            </a:prstGeom>
            <a:noFill/>
            <a:ln w="38100">
              <a:solidFill>
                <a:srgbClr val="77B7E7">
                  <a:alpha val="30196"/>
                </a:srgb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Calibri" pitchFamily="34" charset="0"/>
                <a:cs typeface="Arial" charset="0"/>
              </a:endParaRPr>
            </a:p>
          </p:txBody>
        </p:sp>
      </p:grpSp>
      <p:sp>
        <p:nvSpPr>
          <p:cNvPr id="22" name="Text Box 9">
            <a:extLst>
              <a:ext uri="{FF2B5EF4-FFF2-40B4-BE49-F238E27FC236}">
                <a16:creationId xmlns:a16="http://schemas.microsoft.com/office/drawing/2014/main" id="{328F5CC4-19DA-41AA-B7A4-6BDA4C338073}"/>
              </a:ext>
            </a:extLst>
          </p:cNvPr>
          <p:cNvSpPr txBox="1">
            <a:spLocks noChangeArrowheads="1"/>
          </p:cNvSpPr>
          <p:nvPr/>
        </p:nvSpPr>
        <p:spPr bwMode="gray">
          <a:xfrm>
            <a:off x="1155701" y="1528763"/>
            <a:ext cx="12382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fontAlgn="base">
              <a:spcBef>
                <a:spcPct val="50000"/>
              </a:spcBef>
              <a:spcAft>
                <a:spcPct val="0"/>
              </a:spcAft>
            </a:pPr>
            <a:r>
              <a:rPr lang="zh-CN" altLang="en-US" b="1" dirty="0">
                <a:solidFill>
                  <a:srgbClr val="17347D"/>
                </a:solidFill>
                <a:latin typeface="Calibri" pitchFamily="34" charset="0"/>
                <a:cs typeface="Arial" charset="0"/>
              </a:rPr>
              <a:t>特征描述子区分度</a:t>
            </a:r>
            <a:endParaRPr lang="en-US" altLang="zh-CN" b="1" dirty="0">
              <a:solidFill>
                <a:srgbClr val="17347D"/>
              </a:solidFill>
              <a:latin typeface="Calibri" pitchFamily="34" charset="0"/>
              <a:cs typeface="Arial" charset="0"/>
            </a:endParaRPr>
          </a:p>
        </p:txBody>
      </p:sp>
      <p:sp>
        <p:nvSpPr>
          <p:cNvPr id="53" name="自选图形 3">
            <a:extLst>
              <a:ext uri="{FF2B5EF4-FFF2-40B4-BE49-F238E27FC236}">
                <a16:creationId xmlns:a16="http://schemas.microsoft.com/office/drawing/2014/main" id="{1B29BBF0-6964-46EE-BE7E-CE1C4855E3BA}"/>
              </a:ext>
            </a:extLst>
          </p:cNvPr>
          <p:cNvSpPr>
            <a:spLocks noChangeArrowheads="1"/>
          </p:cNvSpPr>
          <p:nvPr/>
        </p:nvSpPr>
        <p:spPr bwMode="gray">
          <a:xfrm>
            <a:off x="5211763" y="2651126"/>
            <a:ext cx="2622550" cy="1163637"/>
          </a:xfrm>
          <a:prstGeom prst="homePlate">
            <a:avLst>
              <a:gd name="adj" fmla="val 39013"/>
            </a:avLst>
          </a:prstGeom>
          <a:gradFill rotWithShape="1">
            <a:gsLst>
              <a:gs pos="0">
                <a:srgbClr val="969696">
                  <a:gamma/>
                  <a:shade val="76078"/>
                  <a:invGamma/>
                </a:srgbClr>
              </a:gs>
              <a:gs pos="100000">
                <a:srgbClr val="969696"/>
              </a:gs>
            </a:gsLst>
            <a:lin ang="5400000" scaled="1"/>
          </a:gradFill>
          <a:ln w="28575" algn="ctr">
            <a:solidFill>
              <a:srgbClr val="F8F8F8"/>
            </a:solidFill>
            <a:miter lim="800000"/>
            <a:headEnd/>
            <a:tailEnd/>
          </a:ln>
          <a:effectLst>
            <a:outerShdw dist="107763" dir="2700000"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17347D"/>
              </a:solidFill>
              <a:effectLst/>
              <a:uLnTx/>
              <a:uFillTx/>
              <a:latin typeface="Arial" charset="0"/>
            </a:endParaRPr>
          </a:p>
        </p:txBody>
      </p:sp>
      <p:sp>
        <p:nvSpPr>
          <p:cNvPr id="54" name="自选图形 4">
            <a:extLst>
              <a:ext uri="{FF2B5EF4-FFF2-40B4-BE49-F238E27FC236}">
                <a16:creationId xmlns:a16="http://schemas.microsoft.com/office/drawing/2014/main" id="{3D8A3EBD-2ABE-4E32-A9C4-3A37C192F763}"/>
              </a:ext>
            </a:extLst>
          </p:cNvPr>
          <p:cNvSpPr>
            <a:spLocks noChangeArrowheads="1"/>
          </p:cNvSpPr>
          <p:nvPr/>
        </p:nvSpPr>
        <p:spPr bwMode="gray">
          <a:xfrm>
            <a:off x="2989263" y="2651126"/>
            <a:ext cx="2855913" cy="1163637"/>
          </a:xfrm>
          <a:prstGeom prst="homePlate">
            <a:avLst>
              <a:gd name="adj" fmla="val 42291"/>
            </a:avLst>
          </a:prstGeom>
          <a:gradFill rotWithShape="1">
            <a:gsLst>
              <a:gs pos="0">
                <a:srgbClr val="9999FF">
                  <a:gamma/>
                  <a:shade val="76078"/>
                  <a:invGamma/>
                </a:srgbClr>
              </a:gs>
              <a:gs pos="100000">
                <a:srgbClr val="9999FF"/>
              </a:gs>
            </a:gsLst>
            <a:lin ang="5400000" scaled="1"/>
          </a:gradFill>
          <a:ln w="28575" algn="ctr">
            <a:solidFill>
              <a:srgbClr val="F8F8F8"/>
            </a:solidFill>
            <a:miter lim="800000"/>
            <a:headEnd/>
            <a:tailEnd/>
          </a:ln>
          <a:effectLst>
            <a:outerShdw dist="107763" dir="2700000"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17347D"/>
              </a:solidFill>
              <a:effectLst/>
              <a:uLnTx/>
              <a:uFillTx/>
              <a:latin typeface="Arial" charset="0"/>
            </a:endParaRPr>
          </a:p>
        </p:txBody>
      </p:sp>
      <p:sp>
        <p:nvSpPr>
          <p:cNvPr id="55" name="自选图形 5">
            <a:extLst>
              <a:ext uri="{FF2B5EF4-FFF2-40B4-BE49-F238E27FC236}">
                <a16:creationId xmlns:a16="http://schemas.microsoft.com/office/drawing/2014/main" id="{819A041E-4B5E-4A99-A850-BDC13AFA6662}"/>
              </a:ext>
            </a:extLst>
          </p:cNvPr>
          <p:cNvSpPr>
            <a:spLocks noChangeArrowheads="1"/>
          </p:cNvSpPr>
          <p:nvPr/>
        </p:nvSpPr>
        <p:spPr bwMode="gray">
          <a:xfrm>
            <a:off x="1054101" y="2651126"/>
            <a:ext cx="2455862" cy="1163637"/>
          </a:xfrm>
          <a:prstGeom prst="homePlate">
            <a:avLst>
              <a:gd name="adj" fmla="val 42796"/>
            </a:avLst>
          </a:prstGeom>
          <a:gradFill rotWithShape="1">
            <a:gsLst>
              <a:gs pos="0">
                <a:srgbClr val="45AB7D">
                  <a:gamma/>
                  <a:shade val="76078"/>
                  <a:invGamma/>
                </a:srgbClr>
              </a:gs>
              <a:gs pos="100000">
                <a:srgbClr val="45AB7D"/>
              </a:gs>
            </a:gsLst>
            <a:lin ang="5400000" scaled="1"/>
          </a:gradFill>
          <a:ln w="28575" algn="ctr">
            <a:solidFill>
              <a:srgbClr val="F8F8F8"/>
            </a:solidFill>
            <a:miter lim="800000"/>
            <a:headEnd/>
            <a:tailEnd/>
          </a:ln>
          <a:effectLst>
            <a:outerShdw dist="107763" dir="2700000"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17347D"/>
              </a:solidFill>
              <a:effectLst/>
              <a:uLnTx/>
              <a:uFillTx/>
              <a:latin typeface="Arial" charset="0"/>
            </a:endParaRPr>
          </a:p>
        </p:txBody>
      </p:sp>
      <p:sp>
        <p:nvSpPr>
          <p:cNvPr id="56" name="矩形 11">
            <a:extLst>
              <a:ext uri="{FF2B5EF4-FFF2-40B4-BE49-F238E27FC236}">
                <a16:creationId xmlns:a16="http://schemas.microsoft.com/office/drawing/2014/main" id="{3E2B137F-84AF-4454-9E6A-FBF189A8A915}"/>
              </a:ext>
            </a:extLst>
          </p:cNvPr>
          <p:cNvSpPr>
            <a:spLocks noChangeArrowheads="1"/>
          </p:cNvSpPr>
          <p:nvPr/>
        </p:nvSpPr>
        <p:spPr bwMode="gray">
          <a:xfrm>
            <a:off x="1176553" y="2989164"/>
            <a:ext cx="19081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8F8F8"/>
                  </a:outerShdw>
                </a:effectLst>
              </a14:hiddenEffects>
            </a:ext>
          </a:extLst>
        </p:spPr>
        <p:txBody>
          <a:bodyPr wrap="square">
            <a:spAutoFit/>
          </a:bodyPr>
          <a:lstStyle/>
          <a:p>
            <a:pPr algn="ctr" eaLnBrk="0" fontAlgn="base" hangingPunct="0">
              <a:spcBef>
                <a:spcPct val="0"/>
              </a:spcBef>
              <a:spcAft>
                <a:spcPct val="0"/>
              </a:spcAft>
            </a:pPr>
            <a:r>
              <a:rPr lang="zh-CN" altLang="en-US" sz="2000" b="1" dirty="0">
                <a:solidFill>
                  <a:srgbClr val="FEFEFE"/>
                </a:solidFill>
                <a:latin typeface="Arial" charset="0"/>
                <a:cs typeface="Arial" charset="0"/>
              </a:rPr>
              <a:t>优化选点方式</a:t>
            </a:r>
            <a:endParaRPr lang="en-US" altLang="zh-CN" sz="2000" b="1" dirty="0">
              <a:solidFill>
                <a:srgbClr val="FEFEFE"/>
              </a:solidFill>
              <a:latin typeface="Arial" charset="0"/>
              <a:cs typeface="Arial" charset="0"/>
            </a:endParaRPr>
          </a:p>
        </p:txBody>
      </p:sp>
      <p:sp>
        <p:nvSpPr>
          <p:cNvPr id="57" name="矩形 13">
            <a:extLst>
              <a:ext uri="{FF2B5EF4-FFF2-40B4-BE49-F238E27FC236}">
                <a16:creationId xmlns:a16="http://schemas.microsoft.com/office/drawing/2014/main" id="{7050F51A-D4A4-4C63-AEC0-75F18AA1057F}"/>
              </a:ext>
            </a:extLst>
          </p:cNvPr>
          <p:cNvSpPr>
            <a:spLocks noChangeArrowheads="1"/>
          </p:cNvSpPr>
          <p:nvPr/>
        </p:nvSpPr>
        <p:spPr bwMode="gray">
          <a:xfrm>
            <a:off x="3562351" y="2860676"/>
            <a:ext cx="175736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8F8F8"/>
                  </a:outerShdw>
                </a:effectLst>
              </a14:hiddenEffects>
            </a:ext>
          </a:extLst>
        </p:spPr>
        <p:txBody>
          <a:bodyPr wrap="square">
            <a:spAutoFit/>
          </a:bodyPr>
          <a:lstStyle/>
          <a:p>
            <a:pPr algn="ctr" eaLnBrk="0" fontAlgn="base" hangingPunct="0">
              <a:spcBef>
                <a:spcPct val="0"/>
              </a:spcBef>
              <a:spcAft>
                <a:spcPct val="0"/>
              </a:spcAft>
            </a:pPr>
            <a:r>
              <a:rPr lang="zh-CN" altLang="en-US" sz="2000" b="1" dirty="0">
                <a:solidFill>
                  <a:srgbClr val="FEFEFE"/>
                </a:solidFill>
                <a:latin typeface="Arial" charset="0"/>
                <a:cs typeface="Arial" charset="0"/>
              </a:rPr>
              <a:t>控制编码串每位均值</a:t>
            </a:r>
            <a:endParaRPr lang="en-US" altLang="zh-CN" sz="2000" b="1" dirty="0">
              <a:solidFill>
                <a:srgbClr val="FEFEFE"/>
              </a:solidFill>
              <a:latin typeface="Arial" charset="0"/>
              <a:cs typeface="Arial" charset="0"/>
            </a:endParaRPr>
          </a:p>
        </p:txBody>
      </p:sp>
      <p:sp>
        <p:nvSpPr>
          <p:cNvPr id="58" name="矩形 14">
            <a:extLst>
              <a:ext uri="{FF2B5EF4-FFF2-40B4-BE49-F238E27FC236}">
                <a16:creationId xmlns:a16="http://schemas.microsoft.com/office/drawing/2014/main" id="{FC3FEB71-6226-414A-BA4F-C701FF488A77}"/>
              </a:ext>
            </a:extLst>
          </p:cNvPr>
          <p:cNvSpPr>
            <a:spLocks noChangeArrowheads="1"/>
          </p:cNvSpPr>
          <p:nvPr/>
        </p:nvSpPr>
        <p:spPr bwMode="gray">
          <a:xfrm>
            <a:off x="5868988" y="2847976"/>
            <a:ext cx="14922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8F8F8"/>
                  </a:outerShdw>
                </a:effectLst>
              </a14:hiddenEffects>
            </a:ext>
          </a:extLst>
        </p:spPr>
        <p:txBody>
          <a:bodyPr>
            <a:spAutoFit/>
          </a:bodyPr>
          <a:lstStyle/>
          <a:p>
            <a:pPr algn="ctr" eaLnBrk="0" fontAlgn="base" hangingPunct="0">
              <a:spcBef>
                <a:spcPct val="0"/>
              </a:spcBef>
              <a:spcAft>
                <a:spcPct val="0"/>
              </a:spcAft>
            </a:pPr>
            <a:r>
              <a:rPr lang="zh-CN" altLang="en-US" sz="2000" b="1" dirty="0">
                <a:solidFill>
                  <a:srgbClr val="FEFEFE"/>
                </a:solidFill>
                <a:latin typeface="Arial" charset="0"/>
                <a:cs typeface="Arial" charset="0"/>
              </a:rPr>
              <a:t>提高编码串的方差</a:t>
            </a:r>
            <a:endParaRPr lang="en-US" altLang="zh-CN" sz="2000" b="1" dirty="0">
              <a:solidFill>
                <a:srgbClr val="FEFEFE"/>
              </a:solidFill>
              <a:latin typeface="Arial" charset="0"/>
              <a:cs typeface="Arial" charset="0"/>
            </a:endParaRPr>
          </a:p>
        </p:txBody>
      </p:sp>
      <p:sp>
        <p:nvSpPr>
          <p:cNvPr id="59" name="矩形 15">
            <a:extLst>
              <a:ext uri="{FF2B5EF4-FFF2-40B4-BE49-F238E27FC236}">
                <a16:creationId xmlns:a16="http://schemas.microsoft.com/office/drawing/2014/main" id="{3BE391BE-FE6C-4570-9B0C-D189299EFF8D}"/>
              </a:ext>
            </a:extLst>
          </p:cNvPr>
          <p:cNvSpPr>
            <a:spLocks noChangeArrowheads="1"/>
          </p:cNvSpPr>
          <p:nvPr/>
        </p:nvSpPr>
        <p:spPr bwMode="black">
          <a:xfrm>
            <a:off x="2044701" y="2308226"/>
            <a:ext cx="4876800" cy="40011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rgbClr val="333333">
                      <a:alpha val="50000"/>
                    </a:srgbClr>
                  </a:outerShdw>
                </a:effectLst>
              </a14:hiddenEffects>
            </a:ext>
          </a:extLst>
        </p:spPr>
        <p:txBody>
          <a:bodyPr>
            <a:spAutoFit/>
          </a:bodyPr>
          <a:lstStyle/>
          <a:p>
            <a:pPr algn="ctr" fontAlgn="base">
              <a:spcBef>
                <a:spcPct val="0"/>
              </a:spcBef>
              <a:spcAft>
                <a:spcPct val="0"/>
              </a:spcAft>
            </a:pPr>
            <a:r>
              <a:rPr lang="zh-CN" altLang="en-US" sz="2000" b="1" dirty="0">
                <a:solidFill>
                  <a:srgbClr val="CC0000"/>
                </a:solidFill>
                <a:effectLst>
                  <a:outerShdw blurRad="38100" dist="38100" dir="2700000" algn="tl">
                    <a:srgbClr val="C0C0C0"/>
                  </a:outerShdw>
                </a:effectLst>
                <a:latin typeface="Arial" charset="0"/>
                <a:cs typeface="Arial" charset="0"/>
              </a:rPr>
              <a:t>原始</a:t>
            </a:r>
            <a:r>
              <a:rPr lang="en-US" altLang="zh-CN" sz="2000" b="1" dirty="0">
                <a:solidFill>
                  <a:srgbClr val="CC0000"/>
                </a:solidFill>
                <a:effectLst>
                  <a:outerShdw blurRad="38100" dist="38100" dir="2700000" algn="tl">
                    <a:srgbClr val="C0C0C0"/>
                  </a:outerShdw>
                </a:effectLst>
                <a:latin typeface="Arial" charset="0"/>
                <a:cs typeface="Arial" charset="0"/>
              </a:rPr>
              <a:t>BRIEF</a:t>
            </a:r>
            <a:r>
              <a:rPr lang="zh-CN" altLang="en-US" sz="2000" b="1" dirty="0">
                <a:solidFill>
                  <a:srgbClr val="CC0000"/>
                </a:solidFill>
                <a:effectLst>
                  <a:outerShdw blurRad="38100" dist="38100" dir="2700000" algn="tl">
                    <a:srgbClr val="C0C0C0"/>
                  </a:outerShdw>
                </a:effectLst>
                <a:latin typeface="Arial" charset="0"/>
                <a:cs typeface="Arial" charset="0"/>
              </a:rPr>
              <a:t>算法</a:t>
            </a:r>
            <a:endParaRPr lang="en-US" altLang="zh-CN" sz="2000" b="1" dirty="0">
              <a:solidFill>
                <a:srgbClr val="CC0000"/>
              </a:solidFill>
              <a:effectLst>
                <a:outerShdw blurRad="38100" dist="38100" dir="2700000" algn="tl">
                  <a:srgbClr val="C0C0C0"/>
                </a:outerShdw>
              </a:effectLst>
              <a:latin typeface="Arial" charset="0"/>
              <a:cs typeface="Arial" charset="0"/>
            </a:endParaRPr>
          </a:p>
        </p:txBody>
      </p:sp>
      <p:sp>
        <p:nvSpPr>
          <p:cNvPr id="69" name="自选图形 2">
            <a:extLst>
              <a:ext uri="{FF2B5EF4-FFF2-40B4-BE49-F238E27FC236}">
                <a16:creationId xmlns:a16="http://schemas.microsoft.com/office/drawing/2014/main" id="{0F9FE447-955E-44B2-8EF8-A551CBDD4197}"/>
              </a:ext>
            </a:extLst>
          </p:cNvPr>
          <p:cNvSpPr>
            <a:spLocks noChangeArrowheads="1"/>
          </p:cNvSpPr>
          <p:nvPr/>
        </p:nvSpPr>
        <p:spPr bwMode="gray">
          <a:xfrm>
            <a:off x="3679140" y="3964247"/>
            <a:ext cx="1153897" cy="1517848"/>
          </a:xfrm>
          <a:prstGeom prst="downArrow">
            <a:avLst>
              <a:gd name="adj1" fmla="val 70889"/>
              <a:gd name="adj2" fmla="val 26548"/>
            </a:avLst>
          </a:prstGeom>
          <a:solidFill>
            <a:srgbClr val="777777"/>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17347D"/>
              </a:solidFill>
              <a:latin typeface="Arial" charset="0"/>
            </a:endParaRPr>
          </a:p>
        </p:txBody>
      </p:sp>
      <p:sp>
        <p:nvSpPr>
          <p:cNvPr id="70" name="自选图形 4">
            <a:extLst>
              <a:ext uri="{FF2B5EF4-FFF2-40B4-BE49-F238E27FC236}">
                <a16:creationId xmlns:a16="http://schemas.microsoft.com/office/drawing/2014/main" id="{D5200337-6551-48CD-B8B0-555CE9836001}"/>
              </a:ext>
            </a:extLst>
          </p:cNvPr>
          <p:cNvSpPr>
            <a:spLocks noChangeArrowheads="1"/>
          </p:cNvSpPr>
          <p:nvPr/>
        </p:nvSpPr>
        <p:spPr bwMode="gray">
          <a:xfrm>
            <a:off x="3449638" y="5585085"/>
            <a:ext cx="1793875" cy="946118"/>
          </a:xfrm>
          <a:prstGeom prst="roundRect">
            <a:avLst>
              <a:gd name="adj" fmla="val 16667"/>
            </a:avLst>
          </a:prstGeom>
          <a:solidFill>
            <a:srgbClr val="FFFFFF">
              <a:alpha val="70000"/>
            </a:srgbClr>
          </a:solidFill>
          <a:ln w="38100" algn="ctr">
            <a:solidFill>
              <a:srgbClr val="EBF5FF"/>
            </a:solidFill>
            <a:round/>
            <a:headEnd/>
            <a:tailEnd/>
          </a:ln>
          <a:effectLst>
            <a:outerShdw dist="45791" dir="3378596" algn="ctr" rotWithShape="0">
              <a:srgbClr val="3366CC">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nvGrpSpPr>
          <p:cNvPr id="71" name="组合 13">
            <a:extLst>
              <a:ext uri="{FF2B5EF4-FFF2-40B4-BE49-F238E27FC236}">
                <a16:creationId xmlns:a16="http://schemas.microsoft.com/office/drawing/2014/main" id="{1B7C71D0-9644-4ACD-8AAA-A01C312DC393}"/>
              </a:ext>
            </a:extLst>
          </p:cNvPr>
          <p:cNvGrpSpPr>
            <a:grpSpLocks/>
          </p:cNvGrpSpPr>
          <p:nvPr/>
        </p:nvGrpSpPr>
        <p:grpSpPr bwMode="auto">
          <a:xfrm flipH="1">
            <a:off x="3695014" y="3991073"/>
            <a:ext cx="1153897" cy="1089953"/>
            <a:chOff x="381" y="1949"/>
            <a:chExt cx="492" cy="528"/>
          </a:xfrm>
        </p:grpSpPr>
        <p:sp>
          <p:nvSpPr>
            <p:cNvPr id="72" name="椭圆 14">
              <a:extLst>
                <a:ext uri="{FF2B5EF4-FFF2-40B4-BE49-F238E27FC236}">
                  <a16:creationId xmlns:a16="http://schemas.microsoft.com/office/drawing/2014/main" id="{41392971-8C04-46AD-A1F5-51076D5FC0EB}"/>
                </a:ext>
              </a:extLst>
            </p:cNvPr>
            <p:cNvSpPr>
              <a:spLocks noChangeArrowheads="1"/>
            </p:cNvSpPr>
            <p:nvPr/>
          </p:nvSpPr>
          <p:spPr bwMode="gray">
            <a:xfrm>
              <a:off x="381" y="1949"/>
              <a:ext cx="492" cy="528"/>
            </a:xfrm>
            <a:prstGeom prst="ellipse">
              <a:avLst/>
            </a:prstGeom>
            <a:gradFill rotWithShape="1">
              <a:gsLst>
                <a:gs pos="0">
                  <a:srgbClr val="45AB7D">
                    <a:gamma/>
                    <a:tint val="74510"/>
                    <a:invGamma/>
                  </a:srgbClr>
                </a:gs>
                <a:gs pos="100000">
                  <a:srgbClr val="45AB7D"/>
                </a:gs>
              </a:gsLst>
              <a:lin ang="5400000" scaled="1"/>
            </a:gradFill>
            <a:ln w="38100" cmpd="dbl">
              <a:solidFill>
                <a:srgbClr val="FF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73" name="椭圆 15">
              <a:extLst>
                <a:ext uri="{FF2B5EF4-FFF2-40B4-BE49-F238E27FC236}">
                  <a16:creationId xmlns:a16="http://schemas.microsoft.com/office/drawing/2014/main" id="{C8639D72-D42D-401B-8B02-5575DA025240}"/>
                </a:ext>
              </a:extLst>
            </p:cNvPr>
            <p:cNvSpPr>
              <a:spLocks noChangeArrowheads="1"/>
            </p:cNvSpPr>
            <p:nvPr/>
          </p:nvSpPr>
          <p:spPr bwMode="gray">
            <a:xfrm>
              <a:off x="404" y="1976"/>
              <a:ext cx="444" cy="468"/>
            </a:xfrm>
            <a:prstGeom prst="ellipse">
              <a:avLst/>
            </a:prstGeom>
            <a:solidFill>
              <a:srgbClr val="FFFFFF">
                <a:alpha val="30000"/>
              </a:srgbClr>
            </a:solidFill>
            <a:ln>
              <a:noFill/>
            </a:ln>
            <a:effectLst/>
            <a:extLst>
              <a:ext uri="{91240B29-F687-4F45-9708-019B960494DF}">
                <a14:hiddenLine xmlns:a14="http://schemas.microsoft.com/office/drawing/2010/main" w="57150">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74" name="自选图形 16">
              <a:extLst>
                <a:ext uri="{FF2B5EF4-FFF2-40B4-BE49-F238E27FC236}">
                  <a16:creationId xmlns:a16="http://schemas.microsoft.com/office/drawing/2014/main" id="{CC2C97E1-79D0-4D9C-A917-F9E28C5B1DCD}"/>
                </a:ext>
              </a:extLst>
            </p:cNvPr>
            <p:cNvSpPr>
              <a:spLocks noChangeArrowheads="1"/>
            </p:cNvSpPr>
            <p:nvPr/>
          </p:nvSpPr>
          <p:spPr bwMode="gray">
            <a:xfrm>
              <a:off x="412" y="1983"/>
              <a:ext cx="419" cy="419"/>
            </a:xfrm>
            <a:custGeom>
              <a:avLst/>
              <a:gdLst>
                <a:gd name="G0" fmla="+- 696 0 0"/>
                <a:gd name="G1" fmla="+- 11656274 0 0"/>
                <a:gd name="G2" fmla="+- 0 0 11656274"/>
                <a:gd name="T0" fmla="*/ 0 256 1"/>
                <a:gd name="T1" fmla="*/ 180 256 1"/>
                <a:gd name="G3" fmla="+- 11656274 T0 T1"/>
                <a:gd name="T2" fmla="*/ 0 256 1"/>
                <a:gd name="T3" fmla="*/ 90 256 1"/>
                <a:gd name="G4" fmla="+- 11656274 T2 T3"/>
                <a:gd name="G5" fmla="*/ G4 2 1"/>
                <a:gd name="T4" fmla="*/ 90 256 1"/>
                <a:gd name="T5" fmla="*/ 0 256 1"/>
                <a:gd name="G6" fmla="+- 11656274 T4 T5"/>
                <a:gd name="G7" fmla="*/ G6 2 1"/>
                <a:gd name="G8" fmla="abs 11656274"/>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696"/>
                <a:gd name="G18" fmla="*/ 696 1 2"/>
                <a:gd name="G19" fmla="+- G18 5400 0"/>
                <a:gd name="G20" fmla="cos G19 11656274"/>
                <a:gd name="G21" fmla="sin G19 11656274"/>
                <a:gd name="G22" fmla="+- G20 10800 0"/>
                <a:gd name="G23" fmla="+- G21 10800 0"/>
                <a:gd name="G24" fmla="+- 10800 0 G20"/>
                <a:gd name="G25" fmla="+- 696 10800 0"/>
                <a:gd name="G26" fmla="?: G9 G17 G25"/>
                <a:gd name="G27" fmla="?: G9 0 21600"/>
                <a:gd name="G28" fmla="cos 10800 11656274"/>
                <a:gd name="G29" fmla="sin 10800 11656274"/>
                <a:gd name="G30" fmla="sin 696 11656274"/>
                <a:gd name="G31" fmla="+- G28 10800 0"/>
                <a:gd name="G32" fmla="+- G29 10800 0"/>
                <a:gd name="G33" fmla="+- G30 10800 0"/>
                <a:gd name="G34" fmla="?: G4 0 G31"/>
                <a:gd name="G35" fmla="?: 11656274 G34 0"/>
                <a:gd name="G36" fmla="?: G6 G35 G31"/>
                <a:gd name="G37" fmla="+- 21600 0 G36"/>
                <a:gd name="G38" fmla="?: G4 0 G33"/>
                <a:gd name="G39" fmla="?: 11656274 G38 G32"/>
                <a:gd name="G40" fmla="?: G6 G39 0"/>
                <a:gd name="G41" fmla="?: G4 G32 21600"/>
                <a:gd name="G42" fmla="?: G6 G41 G33"/>
                <a:gd name="T12" fmla="*/ 10800 w 21600"/>
                <a:gd name="T13" fmla="*/ 0 h 21600"/>
                <a:gd name="T14" fmla="*/ 5056 w 21600"/>
                <a:gd name="T15" fmla="*/ 11014 h 21600"/>
                <a:gd name="T16" fmla="*/ 10800 w 21600"/>
                <a:gd name="T17" fmla="*/ 10104 h 21600"/>
                <a:gd name="T18" fmla="*/ 16544 w 21600"/>
                <a:gd name="T19" fmla="*/ 11014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104" y="10825"/>
                  </a:moveTo>
                  <a:cubicBezTo>
                    <a:pt x="10104" y="10817"/>
                    <a:pt x="10104" y="10808"/>
                    <a:pt x="10104" y="10800"/>
                  </a:cubicBezTo>
                  <a:cubicBezTo>
                    <a:pt x="10104" y="10415"/>
                    <a:pt x="10415" y="10104"/>
                    <a:pt x="10800" y="10104"/>
                  </a:cubicBezTo>
                  <a:cubicBezTo>
                    <a:pt x="11184" y="10104"/>
                    <a:pt x="11496" y="10415"/>
                    <a:pt x="11496" y="10800"/>
                  </a:cubicBezTo>
                  <a:cubicBezTo>
                    <a:pt x="11496" y="10808"/>
                    <a:pt x="11495" y="10817"/>
                    <a:pt x="11495" y="10825"/>
                  </a:cubicBezTo>
                  <a:lnTo>
                    <a:pt x="21592" y="11203"/>
                  </a:lnTo>
                  <a:cubicBezTo>
                    <a:pt x="21597" y="11068"/>
                    <a:pt x="21600" y="10934"/>
                    <a:pt x="21600" y="10800"/>
                  </a:cubicBezTo>
                  <a:cubicBezTo>
                    <a:pt x="21600" y="4835"/>
                    <a:pt x="16764" y="0"/>
                    <a:pt x="10800" y="0"/>
                  </a:cubicBezTo>
                  <a:cubicBezTo>
                    <a:pt x="4835" y="0"/>
                    <a:pt x="0" y="4835"/>
                    <a:pt x="0" y="10800"/>
                  </a:cubicBezTo>
                  <a:cubicBezTo>
                    <a:pt x="-1" y="10934"/>
                    <a:pt x="2" y="11068"/>
                    <a:pt x="7" y="11203"/>
                  </a:cubicBezTo>
                  <a:close/>
                </a:path>
              </a:pathLst>
            </a:custGeom>
            <a:solidFill>
              <a:srgbClr val="FFFFFF">
                <a:alpha val="20000"/>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sp>
        <p:nvSpPr>
          <p:cNvPr id="77" name="矩形 21">
            <a:extLst>
              <a:ext uri="{FF2B5EF4-FFF2-40B4-BE49-F238E27FC236}">
                <a16:creationId xmlns:a16="http://schemas.microsoft.com/office/drawing/2014/main" id="{EECB9FF7-FBDD-4F99-915E-6806FBC742A3}"/>
              </a:ext>
            </a:extLst>
          </p:cNvPr>
          <p:cNvSpPr>
            <a:spLocks noChangeArrowheads="1"/>
          </p:cNvSpPr>
          <p:nvPr/>
        </p:nvSpPr>
        <p:spPr bwMode="gray">
          <a:xfrm>
            <a:off x="3707714" y="4152658"/>
            <a:ext cx="1098229" cy="707886"/>
          </a:xfrm>
          <a:prstGeom prst="rect">
            <a:avLst/>
          </a:prstGeom>
          <a:noFill/>
          <a:ln>
            <a:noFill/>
          </a:ln>
          <a:effectLst>
            <a:outerShdw dist="17961" dir="2700000" algn="ctr" rotWithShape="0">
              <a:srgbClr val="C0C0C0">
                <a:alpha val="50000"/>
              </a:srgbClr>
            </a:outerShdw>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wrap="square">
            <a:spAutoFit/>
          </a:bodyPr>
          <a:lstStyle/>
          <a:p>
            <a:pPr algn="ctr" eaLnBrk="0" fontAlgn="base" hangingPunct="0">
              <a:spcBef>
                <a:spcPct val="0"/>
              </a:spcBef>
              <a:spcAft>
                <a:spcPct val="0"/>
              </a:spcAft>
            </a:pPr>
            <a:r>
              <a:rPr lang="zh-CN" altLang="en-US" sz="2000" b="1" dirty="0">
                <a:solidFill>
                  <a:srgbClr val="333333"/>
                </a:solidFill>
                <a:latin typeface="Arial" charset="0"/>
                <a:cs typeface="Arial" charset="0"/>
              </a:rPr>
              <a:t>旋转</a:t>
            </a:r>
            <a:endParaRPr lang="en-US" altLang="zh-CN" sz="2000" b="1" dirty="0">
              <a:solidFill>
                <a:srgbClr val="333333"/>
              </a:solidFill>
              <a:latin typeface="Arial" charset="0"/>
              <a:cs typeface="Arial" charset="0"/>
            </a:endParaRPr>
          </a:p>
          <a:p>
            <a:pPr algn="ctr" eaLnBrk="0" fontAlgn="base" hangingPunct="0">
              <a:spcBef>
                <a:spcPct val="0"/>
              </a:spcBef>
              <a:spcAft>
                <a:spcPct val="0"/>
              </a:spcAft>
            </a:pPr>
            <a:r>
              <a:rPr lang="zh-CN" altLang="en-US" sz="2000" b="1" dirty="0">
                <a:solidFill>
                  <a:srgbClr val="333333"/>
                </a:solidFill>
                <a:latin typeface="Arial" charset="0"/>
                <a:cs typeface="Arial" charset="0"/>
              </a:rPr>
              <a:t>不变性</a:t>
            </a:r>
            <a:endParaRPr lang="en-US" altLang="zh-CN" sz="2000" b="1" dirty="0">
              <a:solidFill>
                <a:srgbClr val="333333"/>
              </a:solidFill>
              <a:latin typeface="Arial" charset="0"/>
              <a:cs typeface="Arial" charset="0"/>
            </a:endParaRPr>
          </a:p>
        </p:txBody>
      </p:sp>
      <p:sp>
        <p:nvSpPr>
          <p:cNvPr id="78" name="矩形 15">
            <a:extLst>
              <a:ext uri="{FF2B5EF4-FFF2-40B4-BE49-F238E27FC236}">
                <a16:creationId xmlns:a16="http://schemas.microsoft.com/office/drawing/2014/main" id="{5D0B4869-7B65-4C07-96A1-29D5359724B2}"/>
              </a:ext>
            </a:extLst>
          </p:cNvPr>
          <p:cNvSpPr>
            <a:spLocks noChangeArrowheads="1"/>
          </p:cNvSpPr>
          <p:nvPr/>
        </p:nvSpPr>
        <p:spPr bwMode="black">
          <a:xfrm>
            <a:off x="3602940" y="5755901"/>
            <a:ext cx="1487272" cy="707886"/>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28398" dir="3806097" algn="ctr" rotWithShape="0">
                    <a:srgbClr val="333333">
                      <a:alpha val="50000"/>
                    </a:srgbClr>
                  </a:outerShdw>
                </a:effectLst>
              </a14:hiddenEffects>
            </a:ext>
          </a:extLst>
        </p:spPr>
        <p:txBody>
          <a:bodyPr wrap="square">
            <a:spAutoFit/>
          </a:bodyPr>
          <a:lstStyle/>
          <a:p>
            <a:pPr algn="ctr" fontAlgn="base">
              <a:spcBef>
                <a:spcPct val="0"/>
              </a:spcBef>
              <a:spcAft>
                <a:spcPct val="0"/>
              </a:spcAft>
            </a:pPr>
            <a:r>
              <a:rPr lang="zh-CN" altLang="en-US" sz="2000" b="1" dirty="0">
                <a:solidFill>
                  <a:srgbClr val="CC0000"/>
                </a:solidFill>
                <a:effectLst>
                  <a:outerShdw blurRad="38100" dist="38100" dir="2700000" algn="tl">
                    <a:srgbClr val="C0C0C0"/>
                  </a:outerShdw>
                </a:effectLst>
                <a:latin typeface="Arial" charset="0"/>
                <a:cs typeface="Arial" charset="0"/>
              </a:rPr>
              <a:t>编码串方差大幅减小</a:t>
            </a:r>
            <a:endParaRPr lang="en-US" altLang="zh-CN" sz="2000" b="1" dirty="0">
              <a:solidFill>
                <a:srgbClr val="CC0000"/>
              </a:solidFill>
              <a:effectLst>
                <a:outerShdw blurRad="38100" dist="38100" dir="2700000" algn="tl">
                  <a:srgbClr val="C0C0C0"/>
                </a:outerShdw>
              </a:effectLst>
              <a:latin typeface="Arial" charset="0"/>
              <a:cs typeface="Arial" charset="0"/>
            </a:endParaRPr>
          </a:p>
        </p:txBody>
      </p:sp>
      <p:sp>
        <p:nvSpPr>
          <p:cNvPr id="80" name="矩形 79">
            <a:extLst>
              <a:ext uri="{FF2B5EF4-FFF2-40B4-BE49-F238E27FC236}">
                <a16:creationId xmlns:a16="http://schemas.microsoft.com/office/drawing/2014/main" id="{581F3795-067B-45E6-AE72-4436F20085B6}"/>
              </a:ext>
            </a:extLst>
          </p:cNvPr>
          <p:cNvSpPr/>
          <p:nvPr/>
        </p:nvSpPr>
        <p:spPr>
          <a:xfrm>
            <a:off x="1651000" y="4940653"/>
            <a:ext cx="5391150" cy="1015663"/>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zh-CN" altLang="en-US" sz="2000" b="1" dirty="0">
                <a:solidFill>
                  <a:srgbClr val="C00000"/>
                </a:solidFill>
                <a:latin typeface="楷体" panose="02010609060101010101" pitchFamily="49" charset="-122"/>
                <a:ea typeface="楷体" panose="02010609060101010101" pitchFamily="49" charset="-122"/>
              </a:rPr>
              <a:t>为了尽可能缓解描述子区分度和不变性间的矛盾</a:t>
            </a:r>
            <a:r>
              <a:rPr lang="en-US" altLang="zh-CN" sz="2000" b="1" dirty="0">
                <a:solidFill>
                  <a:srgbClr val="C00000"/>
                </a:solidFill>
                <a:latin typeface="楷体" panose="02010609060101010101" pitchFamily="49" charset="-122"/>
                <a:ea typeface="楷体" panose="02010609060101010101" pitchFamily="49" charset="-122"/>
              </a:rPr>
              <a:t>ORB</a:t>
            </a:r>
            <a:r>
              <a:rPr lang="zh-CN" altLang="en-US" sz="2000" b="1" dirty="0">
                <a:solidFill>
                  <a:srgbClr val="C00000"/>
                </a:solidFill>
                <a:latin typeface="楷体" panose="02010609060101010101" pitchFamily="49" charset="-122"/>
                <a:ea typeface="楷体" panose="02010609060101010101" pitchFamily="49" charset="-122"/>
              </a:rPr>
              <a:t>算法采用了一种学习好的二进制特征描述子，被称为</a:t>
            </a:r>
            <a:r>
              <a:rPr lang="en-US" altLang="zh-CN" sz="2000" b="1" dirty="0" err="1">
                <a:solidFill>
                  <a:srgbClr val="C00000"/>
                </a:solidFill>
                <a:latin typeface="楷体" panose="02010609060101010101" pitchFamily="49" charset="-122"/>
                <a:ea typeface="楷体" panose="02010609060101010101" pitchFamily="49" charset="-122"/>
              </a:rPr>
              <a:t>rBRIEF</a:t>
            </a:r>
            <a:endParaRPr lang="zh-CN" altLang="en-US" sz="2000" b="1" dirty="0">
              <a:solidFill>
                <a:srgbClr val="C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63042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27</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角点检测与特征匹配</a:t>
            </a:r>
          </a:p>
        </p:txBody>
      </p:sp>
      <p:pic>
        <p:nvPicPr>
          <p:cNvPr id="9" name="图片 8">
            <a:extLst>
              <a:ext uri="{FF2B5EF4-FFF2-40B4-BE49-F238E27FC236}">
                <a16:creationId xmlns:a16="http://schemas.microsoft.com/office/drawing/2014/main" id="{F74FFD4A-4029-4521-B1F6-E2D2B2C3F5E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668527" y="1256400"/>
            <a:ext cx="2594673" cy="2594673"/>
          </a:xfrm>
          <a:prstGeom prst="rect">
            <a:avLst/>
          </a:prstGeom>
          <a:noFill/>
          <a:ln>
            <a:noFill/>
          </a:ln>
        </p:spPr>
      </p:pic>
      <p:pic>
        <p:nvPicPr>
          <p:cNvPr id="10" name="图片 9">
            <a:extLst>
              <a:ext uri="{FF2B5EF4-FFF2-40B4-BE49-F238E27FC236}">
                <a16:creationId xmlns:a16="http://schemas.microsoft.com/office/drawing/2014/main" id="{E5D05FA3-A3A2-4ADA-9B18-2BEDF7E60D8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367179" y="2448517"/>
            <a:ext cx="2598327" cy="2593759"/>
          </a:xfrm>
          <a:prstGeom prst="rect">
            <a:avLst/>
          </a:prstGeom>
          <a:noFill/>
          <a:ln>
            <a:noFill/>
          </a:ln>
        </p:spPr>
      </p:pic>
      <p:sp>
        <p:nvSpPr>
          <p:cNvPr id="4" name="矩形 3">
            <a:extLst>
              <a:ext uri="{FF2B5EF4-FFF2-40B4-BE49-F238E27FC236}">
                <a16:creationId xmlns:a16="http://schemas.microsoft.com/office/drawing/2014/main" id="{FD7E8E37-02CF-4FBF-9D33-EDF48F4917B1}"/>
              </a:ext>
            </a:extLst>
          </p:cNvPr>
          <p:cNvSpPr/>
          <p:nvPr/>
        </p:nvSpPr>
        <p:spPr>
          <a:xfrm>
            <a:off x="1115101" y="2139260"/>
            <a:ext cx="2031325" cy="461665"/>
          </a:xfrm>
          <a:prstGeom prst="rect">
            <a:avLst/>
          </a:prstGeom>
        </p:spPr>
        <p:txBody>
          <a:bodyPr wrap="none">
            <a:spAutoFit/>
          </a:bodyPr>
          <a:lstStyle/>
          <a:p>
            <a:r>
              <a:rPr lang="en-US" altLang="zh-CN" sz="2400" b="1" dirty="0">
                <a:latin typeface="Times New Roman" panose="02020603050405020304" pitchFamily="18" charset="0"/>
              </a:rPr>
              <a:t>31×31</a:t>
            </a:r>
            <a:r>
              <a:rPr lang="zh-CN" altLang="en-US" sz="2400" b="1" dirty="0">
                <a:latin typeface="Times New Roman" panose="02020603050405020304" pitchFamily="18" charset="0"/>
              </a:rPr>
              <a:t>图像块</a:t>
            </a:r>
            <a:endParaRPr lang="zh-CN" altLang="en-US" sz="2400" b="1" dirty="0"/>
          </a:p>
        </p:txBody>
      </p:sp>
      <p:sp>
        <p:nvSpPr>
          <p:cNvPr id="11" name="矩形 10">
            <a:extLst>
              <a:ext uri="{FF2B5EF4-FFF2-40B4-BE49-F238E27FC236}">
                <a16:creationId xmlns:a16="http://schemas.microsoft.com/office/drawing/2014/main" id="{93CC13E3-32DE-4D13-872B-7289F7D3F807}"/>
              </a:ext>
            </a:extLst>
          </p:cNvPr>
          <p:cNvSpPr/>
          <p:nvPr/>
        </p:nvSpPr>
        <p:spPr>
          <a:xfrm>
            <a:off x="5685659" y="5316642"/>
            <a:ext cx="2974746" cy="830997"/>
          </a:xfrm>
          <a:prstGeom prst="rect">
            <a:avLst/>
          </a:prstGeom>
        </p:spPr>
        <p:txBody>
          <a:bodyPr wrap="square">
            <a:spAutoFit/>
          </a:bodyPr>
          <a:lstStyle/>
          <a:p>
            <a:r>
              <a:rPr lang="zh-CN" altLang="zh-CN" sz="2400" b="1" dirty="0">
                <a:latin typeface="Times New Roman" panose="02020603050405020304" pitchFamily="18" charset="0"/>
              </a:rPr>
              <a:t>选取</a:t>
            </a:r>
            <a:r>
              <a:rPr lang="en-US" altLang="zh-CN" sz="2400" b="1" dirty="0">
                <a:latin typeface="Times New Roman" panose="02020603050405020304" pitchFamily="18" charset="0"/>
              </a:rPr>
              <a:t>256</a:t>
            </a:r>
            <a:r>
              <a:rPr lang="zh-CN" altLang="zh-CN" sz="2400" b="1" dirty="0">
                <a:latin typeface="Times New Roman" panose="02020603050405020304" pitchFamily="18" charset="0"/>
              </a:rPr>
              <a:t>种</a:t>
            </a:r>
            <a:r>
              <a:rPr lang="zh-CN" altLang="en-US" sz="2400" b="1" dirty="0">
                <a:latin typeface="Times New Roman" panose="02020603050405020304" pitchFamily="18" charset="0"/>
              </a:rPr>
              <a:t>使得</a:t>
            </a:r>
            <a:r>
              <a:rPr lang="zh-CN" altLang="zh-CN" sz="2400" b="1" dirty="0">
                <a:latin typeface="Times New Roman" panose="02020603050405020304" pitchFamily="18" charset="0"/>
              </a:rPr>
              <a:t>描述子之间相关性最小</a:t>
            </a:r>
            <a:endParaRPr lang="zh-CN" altLang="en-US" sz="2400" b="1" dirty="0">
              <a:latin typeface="Times New Roman" panose="02020603050405020304" pitchFamily="18" charset="0"/>
            </a:endParaRPr>
          </a:p>
        </p:txBody>
      </p:sp>
      <p:sp>
        <p:nvSpPr>
          <p:cNvPr id="19" name="自选图形 3">
            <a:extLst>
              <a:ext uri="{FF2B5EF4-FFF2-40B4-BE49-F238E27FC236}">
                <a16:creationId xmlns:a16="http://schemas.microsoft.com/office/drawing/2014/main" id="{8D67E9A6-0CE4-4662-90E5-25DE60C11B18}"/>
              </a:ext>
            </a:extLst>
          </p:cNvPr>
          <p:cNvSpPr>
            <a:spLocks noChangeArrowheads="1"/>
          </p:cNvSpPr>
          <p:nvPr/>
        </p:nvSpPr>
        <p:spPr bwMode="gray">
          <a:xfrm rot="5400000">
            <a:off x="1586452" y="3801995"/>
            <a:ext cx="830999" cy="2258490"/>
          </a:xfrm>
          <a:prstGeom prst="homePlate">
            <a:avLst>
              <a:gd name="adj" fmla="val 39013"/>
            </a:avLst>
          </a:prstGeom>
          <a:gradFill rotWithShape="1">
            <a:gsLst>
              <a:gs pos="0">
                <a:srgbClr val="969696">
                  <a:gamma/>
                  <a:shade val="76078"/>
                  <a:invGamma/>
                </a:srgbClr>
              </a:gs>
              <a:gs pos="100000">
                <a:srgbClr val="969696"/>
              </a:gs>
            </a:gsLst>
            <a:lin ang="5400000" scaled="1"/>
          </a:gradFill>
          <a:ln w="28575" algn="ctr">
            <a:solidFill>
              <a:srgbClr val="F8F8F8"/>
            </a:solidFill>
            <a:miter lim="800000"/>
          </a:ln>
          <a:effectLst>
            <a:outerShdw dist="107763" dir="2700000"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panose="020B0604020202020204" pitchFamily="34" charset="0"/>
            </a:endParaRPr>
          </a:p>
        </p:txBody>
      </p:sp>
      <p:sp>
        <p:nvSpPr>
          <p:cNvPr id="20" name="自选图形 4">
            <a:extLst>
              <a:ext uri="{FF2B5EF4-FFF2-40B4-BE49-F238E27FC236}">
                <a16:creationId xmlns:a16="http://schemas.microsoft.com/office/drawing/2014/main" id="{2431CD67-E90A-4F89-93BE-83A0A6C11097}"/>
              </a:ext>
            </a:extLst>
          </p:cNvPr>
          <p:cNvSpPr>
            <a:spLocks noChangeArrowheads="1"/>
          </p:cNvSpPr>
          <p:nvPr/>
        </p:nvSpPr>
        <p:spPr bwMode="gray">
          <a:xfrm rot="5400000">
            <a:off x="1523194" y="1937418"/>
            <a:ext cx="933029" cy="2258490"/>
          </a:xfrm>
          <a:prstGeom prst="homePlate">
            <a:avLst>
              <a:gd name="adj" fmla="val 42291"/>
            </a:avLst>
          </a:prstGeom>
          <a:gradFill rotWithShape="1">
            <a:gsLst>
              <a:gs pos="0">
                <a:srgbClr val="9999FF">
                  <a:gamma/>
                  <a:shade val="76078"/>
                  <a:invGamma/>
                </a:srgbClr>
              </a:gs>
              <a:gs pos="100000">
                <a:srgbClr val="9999FF"/>
              </a:gs>
            </a:gsLst>
            <a:lin ang="5400000" scaled="1"/>
          </a:gradFill>
          <a:ln w="28575" algn="ctr">
            <a:solidFill>
              <a:srgbClr val="F8F8F8"/>
            </a:solidFill>
            <a:miter lim="800000"/>
          </a:ln>
          <a:effectLst>
            <a:outerShdw dist="107763" dir="2700000"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panose="020B0604020202020204" pitchFamily="34" charset="0"/>
            </a:endParaRPr>
          </a:p>
        </p:txBody>
      </p:sp>
      <p:sp>
        <p:nvSpPr>
          <p:cNvPr id="21" name="自选图形 5">
            <a:extLst>
              <a:ext uri="{FF2B5EF4-FFF2-40B4-BE49-F238E27FC236}">
                <a16:creationId xmlns:a16="http://schemas.microsoft.com/office/drawing/2014/main" id="{A07FA54A-1735-4331-94C0-3AF215A60844}"/>
              </a:ext>
            </a:extLst>
          </p:cNvPr>
          <p:cNvSpPr>
            <a:spLocks noChangeArrowheads="1"/>
          </p:cNvSpPr>
          <p:nvPr/>
        </p:nvSpPr>
        <p:spPr bwMode="gray">
          <a:xfrm rot="5400000">
            <a:off x="1477152" y="481888"/>
            <a:ext cx="962826" cy="2258490"/>
          </a:xfrm>
          <a:prstGeom prst="homePlate">
            <a:avLst>
              <a:gd name="adj" fmla="val 42796"/>
            </a:avLst>
          </a:prstGeom>
          <a:gradFill rotWithShape="1">
            <a:gsLst>
              <a:gs pos="0">
                <a:srgbClr val="45AB7D">
                  <a:gamma/>
                  <a:shade val="76078"/>
                  <a:invGamma/>
                </a:srgbClr>
              </a:gs>
              <a:gs pos="100000">
                <a:srgbClr val="45AB7D"/>
              </a:gs>
            </a:gsLst>
            <a:lin ang="5400000" scaled="1"/>
          </a:gradFill>
          <a:ln w="28575" algn="ctr">
            <a:solidFill>
              <a:srgbClr val="F8F8F8"/>
            </a:solidFill>
            <a:miter lim="800000"/>
          </a:ln>
          <a:effectLst>
            <a:outerShdw dist="107763" dir="2700000"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panose="020B0604020202020204" pitchFamily="34" charset="0"/>
            </a:endParaRPr>
          </a:p>
        </p:txBody>
      </p:sp>
      <p:sp>
        <p:nvSpPr>
          <p:cNvPr id="22" name="矩形 11">
            <a:extLst>
              <a:ext uri="{FF2B5EF4-FFF2-40B4-BE49-F238E27FC236}">
                <a16:creationId xmlns:a16="http://schemas.microsoft.com/office/drawing/2014/main" id="{327BD623-EB92-4690-B123-DC1B2C32C4B9}"/>
              </a:ext>
            </a:extLst>
          </p:cNvPr>
          <p:cNvSpPr>
            <a:spLocks noChangeArrowheads="1"/>
          </p:cNvSpPr>
          <p:nvPr/>
        </p:nvSpPr>
        <p:spPr bwMode="gray">
          <a:xfrm>
            <a:off x="858768" y="1264920"/>
            <a:ext cx="22584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8F8F8"/>
                  </a:outerShdw>
                </a:effectLst>
              </a14:hiddenEffects>
            </a:ext>
          </a:extLst>
        </p:spPr>
        <p:txBody>
          <a:bodyPr wrap="square">
            <a:spAutoFit/>
          </a:bodyPr>
          <a:lstStyle/>
          <a:p>
            <a:pPr algn="ctr" eaLnBrk="0" fontAlgn="base" hangingPunct="0">
              <a:spcBef>
                <a:spcPct val="0"/>
              </a:spcBef>
              <a:spcAft>
                <a:spcPct val="0"/>
              </a:spcAft>
            </a:pPr>
            <a:r>
              <a:rPr lang="zh-CN" altLang="en-US" sz="2400" b="1" dirty="0">
                <a:solidFill>
                  <a:srgbClr val="FEFEFE"/>
                </a:solidFill>
                <a:latin typeface="Arial" panose="020B0604020202020204" pitchFamily="34" charset="0"/>
                <a:cs typeface="Arial" panose="020B0604020202020204" pitchFamily="34" charset="0"/>
              </a:rPr>
              <a:t>取特征点邻域</a:t>
            </a:r>
            <a:endParaRPr lang="en-US" altLang="zh-CN" sz="2400" b="1" dirty="0">
              <a:solidFill>
                <a:srgbClr val="FEFEFE"/>
              </a:solidFill>
              <a:latin typeface="Arial" panose="020B0604020202020204" pitchFamily="34" charset="0"/>
              <a:cs typeface="Arial" panose="020B0604020202020204" pitchFamily="34" charset="0"/>
            </a:endParaRPr>
          </a:p>
        </p:txBody>
      </p:sp>
      <p:sp>
        <p:nvSpPr>
          <p:cNvPr id="23" name="矩形 13">
            <a:extLst>
              <a:ext uri="{FF2B5EF4-FFF2-40B4-BE49-F238E27FC236}">
                <a16:creationId xmlns:a16="http://schemas.microsoft.com/office/drawing/2014/main" id="{A8EBC403-B360-4411-A182-C37DBD9B14C2}"/>
              </a:ext>
            </a:extLst>
          </p:cNvPr>
          <p:cNvSpPr>
            <a:spLocks noChangeArrowheads="1"/>
          </p:cNvSpPr>
          <p:nvPr/>
        </p:nvSpPr>
        <p:spPr bwMode="gray">
          <a:xfrm>
            <a:off x="988808" y="2737573"/>
            <a:ext cx="21617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8F8F8"/>
                  </a:outerShdw>
                </a:effectLst>
              </a14:hiddenEffects>
            </a:ext>
          </a:extLst>
        </p:spPr>
        <p:txBody>
          <a:bodyPr wrap="square">
            <a:spAutoFit/>
          </a:bodyPr>
          <a:lstStyle/>
          <a:p>
            <a:r>
              <a:rPr lang="en-US" altLang="zh-CN" sz="2400" b="1" dirty="0">
                <a:solidFill>
                  <a:srgbClr val="FEFEFE"/>
                </a:solidFill>
                <a:latin typeface="Arial" panose="020B0604020202020204" pitchFamily="34" charset="0"/>
                <a:cs typeface="Arial" panose="020B0604020202020204" pitchFamily="34" charset="0"/>
              </a:rPr>
              <a:t>5×5</a:t>
            </a:r>
            <a:r>
              <a:rPr lang="zh-CN" altLang="zh-CN" sz="2400" b="1" dirty="0">
                <a:solidFill>
                  <a:srgbClr val="FEFEFE"/>
                </a:solidFill>
                <a:latin typeface="Arial" panose="020B0604020202020204" pitchFamily="34" charset="0"/>
                <a:cs typeface="Arial" panose="020B0604020202020204" pitchFamily="34" charset="0"/>
              </a:rPr>
              <a:t>高斯平滑</a:t>
            </a:r>
            <a:endParaRPr lang="zh-CN" altLang="en-US" sz="2400" b="1" dirty="0">
              <a:solidFill>
                <a:srgbClr val="FEFEFE"/>
              </a:solidFill>
              <a:latin typeface="Arial" panose="020B0604020202020204" pitchFamily="34" charset="0"/>
              <a:cs typeface="Arial" panose="020B0604020202020204" pitchFamily="34" charset="0"/>
            </a:endParaRPr>
          </a:p>
        </p:txBody>
      </p:sp>
      <p:sp>
        <p:nvSpPr>
          <p:cNvPr id="24" name="矩形 14">
            <a:extLst>
              <a:ext uri="{FF2B5EF4-FFF2-40B4-BE49-F238E27FC236}">
                <a16:creationId xmlns:a16="http://schemas.microsoft.com/office/drawing/2014/main" id="{BECDCE84-C258-4506-8314-1072E8C61EEA}"/>
              </a:ext>
            </a:extLst>
          </p:cNvPr>
          <p:cNvSpPr>
            <a:spLocks noChangeArrowheads="1"/>
          </p:cNvSpPr>
          <p:nvPr/>
        </p:nvSpPr>
        <p:spPr bwMode="gray">
          <a:xfrm>
            <a:off x="895781" y="4575536"/>
            <a:ext cx="23220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F8F8F8"/>
                  </a:outerShdw>
                </a:effectLst>
              </a14:hiddenEffects>
            </a:ext>
          </a:extLst>
        </p:spPr>
        <p:txBody>
          <a:bodyPr wrap="square">
            <a:spAutoFit/>
          </a:bodyPr>
          <a:lstStyle/>
          <a:p>
            <a:pPr algn="ctr" eaLnBrk="0" fontAlgn="base" hangingPunct="0">
              <a:spcBef>
                <a:spcPct val="0"/>
              </a:spcBef>
              <a:spcAft>
                <a:spcPct val="0"/>
              </a:spcAft>
            </a:pPr>
            <a:r>
              <a:rPr lang="zh-CN" altLang="en-US" sz="2400" b="1" dirty="0">
                <a:solidFill>
                  <a:srgbClr val="FEFEFE"/>
                </a:solidFill>
                <a:latin typeface="Arial" panose="020B0604020202020204" pitchFamily="34" charset="0"/>
                <a:cs typeface="Arial" panose="020B0604020202020204" pitchFamily="34" charset="0"/>
              </a:rPr>
              <a:t>选取点对</a:t>
            </a:r>
            <a:endParaRPr lang="en-US" altLang="zh-CN" sz="2400" b="1" dirty="0">
              <a:solidFill>
                <a:srgbClr val="FEFEFE"/>
              </a:solidFill>
              <a:latin typeface="Arial" panose="020B0604020202020204" pitchFamily="34" charset="0"/>
              <a:cs typeface="Arial" panose="020B0604020202020204" pitchFamily="34" charset="0"/>
            </a:endParaRPr>
          </a:p>
        </p:txBody>
      </p:sp>
      <p:sp>
        <p:nvSpPr>
          <p:cNvPr id="25" name="矩形 24">
            <a:extLst>
              <a:ext uri="{FF2B5EF4-FFF2-40B4-BE49-F238E27FC236}">
                <a16:creationId xmlns:a16="http://schemas.microsoft.com/office/drawing/2014/main" id="{5D0AAFF1-E156-46C1-B4CF-46DBBF7F451B}"/>
              </a:ext>
            </a:extLst>
          </p:cNvPr>
          <p:cNvSpPr/>
          <p:nvPr/>
        </p:nvSpPr>
        <p:spPr>
          <a:xfrm>
            <a:off x="829320" y="3589970"/>
            <a:ext cx="2767104" cy="830997"/>
          </a:xfrm>
          <a:prstGeom prst="rect">
            <a:avLst/>
          </a:prstGeom>
        </p:spPr>
        <p:txBody>
          <a:bodyPr wrap="none">
            <a:spAutoFit/>
          </a:bodyPr>
          <a:lstStyle/>
          <a:p>
            <a:r>
              <a:rPr lang="en-US" altLang="zh-CN" sz="2400" b="1" dirty="0">
                <a:latin typeface="Times New Roman" panose="02020603050405020304" pitchFamily="18" charset="0"/>
              </a:rPr>
              <a:t>(31-5+1) ×(31-5+1)</a:t>
            </a:r>
          </a:p>
          <a:p>
            <a:r>
              <a:rPr lang="en-US" altLang="zh-CN" sz="2400" b="1" dirty="0">
                <a:latin typeface="Times New Roman" panose="02020603050405020304" pitchFamily="18" charset="0"/>
              </a:rPr>
              <a:t>= 27×27</a:t>
            </a:r>
            <a:r>
              <a:rPr lang="zh-CN" altLang="en-US" sz="2400" b="1" dirty="0">
                <a:latin typeface="Times New Roman" panose="02020603050405020304" pitchFamily="18" charset="0"/>
              </a:rPr>
              <a:t>图像块</a:t>
            </a:r>
            <a:endParaRPr lang="zh-CN" altLang="en-US" sz="2400" b="1" dirty="0"/>
          </a:p>
        </p:txBody>
      </p:sp>
      <p:sp>
        <p:nvSpPr>
          <p:cNvPr id="12" name="矩形 11">
            <a:extLst>
              <a:ext uri="{FF2B5EF4-FFF2-40B4-BE49-F238E27FC236}">
                <a16:creationId xmlns:a16="http://schemas.microsoft.com/office/drawing/2014/main" id="{CD920BE2-9A63-401A-8AA8-0B0AFBE4CD55}"/>
              </a:ext>
            </a:extLst>
          </p:cNvPr>
          <p:cNvSpPr/>
          <p:nvPr/>
        </p:nvSpPr>
        <p:spPr>
          <a:xfrm>
            <a:off x="483595" y="5501309"/>
            <a:ext cx="3602268" cy="461665"/>
          </a:xfrm>
          <a:prstGeom prst="rect">
            <a:avLst/>
          </a:prstGeom>
        </p:spPr>
        <p:txBody>
          <a:bodyPr wrap="none">
            <a:spAutoFit/>
          </a:bodyPr>
          <a:lstStyle/>
          <a:p>
            <a:r>
              <a:rPr lang="en-US" altLang="zh-CN" sz="2400" b="1" dirty="0">
                <a:latin typeface="Times New Roman" panose="02020603050405020304" pitchFamily="18" charset="0"/>
              </a:rPr>
              <a:t>729×(729-1)/2= 265356</a:t>
            </a:r>
            <a:r>
              <a:rPr lang="zh-CN" altLang="zh-CN" sz="2400" b="1" dirty="0">
                <a:latin typeface="Times New Roman" panose="02020603050405020304" pitchFamily="18" charset="0"/>
              </a:rPr>
              <a:t>种</a:t>
            </a:r>
            <a:endParaRPr lang="zh-CN" altLang="en-US" sz="2400" b="1" dirty="0">
              <a:latin typeface="Times New Roman" panose="02020603050405020304" pitchFamily="18" charset="0"/>
            </a:endParaRPr>
          </a:p>
        </p:txBody>
      </p:sp>
      <p:sp>
        <p:nvSpPr>
          <p:cNvPr id="27" name="自选图形 5">
            <a:extLst>
              <a:ext uri="{FF2B5EF4-FFF2-40B4-BE49-F238E27FC236}">
                <a16:creationId xmlns:a16="http://schemas.microsoft.com/office/drawing/2014/main" id="{0C768B79-60B0-442C-9AEB-050BD91C4EC5}"/>
              </a:ext>
            </a:extLst>
          </p:cNvPr>
          <p:cNvSpPr>
            <a:spLocks noChangeArrowheads="1"/>
          </p:cNvSpPr>
          <p:nvPr/>
        </p:nvSpPr>
        <p:spPr bwMode="gray">
          <a:xfrm>
            <a:off x="4615656" y="4807424"/>
            <a:ext cx="962826" cy="1803400"/>
          </a:xfrm>
          <a:prstGeom prst="homePlate">
            <a:avLst>
              <a:gd name="adj" fmla="val 42796"/>
            </a:avLst>
          </a:prstGeom>
          <a:gradFill rotWithShape="1">
            <a:gsLst>
              <a:gs pos="0">
                <a:srgbClr val="45AB7D">
                  <a:gamma/>
                  <a:shade val="76078"/>
                  <a:invGamma/>
                </a:srgbClr>
              </a:gs>
              <a:gs pos="100000">
                <a:srgbClr val="45AB7D"/>
              </a:gs>
            </a:gsLst>
            <a:lin ang="5400000" scaled="1"/>
          </a:gradFill>
          <a:ln w="28575" algn="ctr">
            <a:solidFill>
              <a:srgbClr val="F8F8F8"/>
            </a:solidFill>
            <a:miter lim="800000"/>
          </a:ln>
          <a:effectLst>
            <a:outerShdw dist="107763" dir="2700000"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panose="020B0604020202020204" pitchFamily="34" charset="0"/>
            </a:endParaRPr>
          </a:p>
        </p:txBody>
      </p:sp>
      <p:sp>
        <p:nvSpPr>
          <p:cNvPr id="26" name="矩形 25">
            <a:extLst>
              <a:ext uri="{FF2B5EF4-FFF2-40B4-BE49-F238E27FC236}">
                <a16:creationId xmlns:a16="http://schemas.microsoft.com/office/drawing/2014/main" id="{9E5CA272-8E17-4D06-9423-46D794F32A62}"/>
              </a:ext>
            </a:extLst>
          </p:cNvPr>
          <p:cNvSpPr/>
          <p:nvPr/>
        </p:nvSpPr>
        <p:spPr>
          <a:xfrm>
            <a:off x="4713893" y="4931240"/>
            <a:ext cx="610075" cy="1569660"/>
          </a:xfrm>
          <a:prstGeom prst="rect">
            <a:avLst/>
          </a:prstGeom>
        </p:spPr>
        <p:txBody>
          <a:bodyPr wrap="square">
            <a:spAutoFit/>
          </a:bodyPr>
          <a:lstStyle/>
          <a:p>
            <a:r>
              <a:rPr lang="zh-CN" altLang="zh-CN" sz="2400" b="1" dirty="0">
                <a:solidFill>
                  <a:srgbClr val="FEFEFE"/>
                </a:solidFill>
                <a:latin typeface="Arial" panose="020B0604020202020204" pitchFamily="34" charset="0"/>
                <a:cs typeface="Arial" panose="020B0604020202020204" pitchFamily="34" charset="0"/>
              </a:rPr>
              <a:t>统计学习</a:t>
            </a:r>
            <a:endParaRPr lang="zh-CN" altLang="en-US" sz="2400" b="1" dirty="0">
              <a:solidFill>
                <a:srgbClr val="FEFEFE"/>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138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28</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角点检测与特征匹配</a:t>
            </a:r>
          </a:p>
        </p:txBody>
      </p:sp>
      <p:sp>
        <p:nvSpPr>
          <p:cNvPr id="15" name="自选图形 3">
            <a:extLst>
              <a:ext uri="{FF2B5EF4-FFF2-40B4-BE49-F238E27FC236}">
                <a16:creationId xmlns:a16="http://schemas.microsoft.com/office/drawing/2014/main" id="{08664C99-0F7B-4480-9C69-609AA7C01CB4}"/>
              </a:ext>
            </a:extLst>
          </p:cNvPr>
          <p:cNvSpPr>
            <a:spLocks noChangeArrowheads="1"/>
          </p:cNvSpPr>
          <p:nvPr/>
        </p:nvSpPr>
        <p:spPr bwMode="ltGray">
          <a:xfrm>
            <a:off x="320484" y="4264424"/>
            <a:ext cx="4145759" cy="2321044"/>
          </a:xfrm>
          <a:prstGeom prst="rightArrow">
            <a:avLst>
              <a:gd name="adj1" fmla="val 79306"/>
              <a:gd name="adj2" fmla="val 32395"/>
            </a:avLst>
          </a:prstGeom>
          <a:gradFill rotWithShape="1">
            <a:gsLst>
              <a:gs pos="0">
                <a:srgbClr val="77B7E7">
                  <a:gamma/>
                  <a:tint val="0"/>
                  <a:invGamma/>
                </a:srgbClr>
              </a:gs>
              <a:gs pos="100000">
                <a:srgbClr val="77B7E7"/>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2000" b="0" i="0" u="none" strike="noStrike" kern="0" cap="none" spc="0" normalizeH="0" baseline="0" noProof="0">
              <a:ln>
                <a:noFill/>
              </a:ln>
              <a:solidFill>
                <a:srgbClr val="17347D"/>
              </a:solidFill>
              <a:effectLst/>
              <a:uLnTx/>
              <a:uFillTx/>
              <a:latin typeface="Arial" panose="020B0604020202020204" pitchFamily="34" charset="0"/>
            </a:endParaRPr>
          </a:p>
        </p:txBody>
      </p:sp>
      <p:sp>
        <p:nvSpPr>
          <p:cNvPr id="16" name="自选图形 4">
            <a:extLst>
              <a:ext uri="{FF2B5EF4-FFF2-40B4-BE49-F238E27FC236}">
                <a16:creationId xmlns:a16="http://schemas.microsoft.com/office/drawing/2014/main" id="{9987DE44-E528-4171-9772-20B26F3EDECA}"/>
              </a:ext>
            </a:extLst>
          </p:cNvPr>
          <p:cNvSpPr>
            <a:spLocks noChangeArrowheads="1"/>
          </p:cNvSpPr>
          <p:nvPr/>
        </p:nvSpPr>
        <p:spPr bwMode="blackWhite">
          <a:xfrm>
            <a:off x="981075" y="4607324"/>
            <a:ext cx="2505075" cy="465919"/>
          </a:xfrm>
          <a:prstGeom prst="roundRect">
            <a:avLst>
              <a:gd name="adj" fmla="val 9106"/>
            </a:avLst>
          </a:prstGeom>
          <a:gradFill rotWithShape="1">
            <a:gsLst>
              <a:gs pos="0">
                <a:srgbClr val="45AB7D"/>
              </a:gs>
              <a:gs pos="100000">
                <a:srgbClr val="45AB7D">
                  <a:gamma/>
                  <a:tint val="69804"/>
                  <a:invGamma/>
                </a:srgbClr>
              </a:gs>
            </a:gsLst>
            <a:lin ang="5400000" scaled="1"/>
          </a:gradFill>
          <a:ln w="25400">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zh-CN" altLang="en-US" sz="2000" b="1" kern="0" dirty="0">
                <a:solidFill>
                  <a:srgbClr val="FFFFFF"/>
                </a:solidFill>
                <a:latin typeface="Arial" panose="020B0604020202020204" pitchFamily="34" charset="0"/>
                <a:cs typeface="Arial" panose="020B0604020202020204" pitchFamily="34" charset="0"/>
              </a:rPr>
              <a:t>特征描述能力</a:t>
            </a:r>
            <a:endParaRPr kumimoji="0" lang="en-US" altLang="zh-CN" sz="200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17" name="自选图形 5">
            <a:extLst>
              <a:ext uri="{FF2B5EF4-FFF2-40B4-BE49-F238E27FC236}">
                <a16:creationId xmlns:a16="http://schemas.microsoft.com/office/drawing/2014/main" id="{58CA7E6C-D40E-4056-B8AB-4BC301C11A7B}"/>
              </a:ext>
            </a:extLst>
          </p:cNvPr>
          <p:cNvSpPr>
            <a:spLocks noChangeArrowheads="1"/>
          </p:cNvSpPr>
          <p:nvPr/>
        </p:nvSpPr>
        <p:spPr bwMode="blackWhite">
          <a:xfrm>
            <a:off x="981075" y="5177858"/>
            <a:ext cx="2505075" cy="465919"/>
          </a:xfrm>
          <a:prstGeom prst="roundRect">
            <a:avLst>
              <a:gd name="adj" fmla="val 9106"/>
            </a:avLst>
          </a:prstGeom>
          <a:gradFill rotWithShape="1">
            <a:gsLst>
              <a:gs pos="0">
                <a:srgbClr val="699D5F"/>
              </a:gs>
              <a:gs pos="100000">
                <a:srgbClr val="699D5F">
                  <a:gamma/>
                  <a:tint val="69804"/>
                  <a:invGamma/>
                </a:srgbClr>
              </a:gs>
            </a:gsLst>
            <a:lin ang="5400000" scaled="1"/>
          </a:gradFill>
          <a:ln w="25400">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计算复杂度</a:t>
            </a:r>
            <a:endParaRPr kumimoji="0" lang="en-US" altLang="zh-CN" sz="200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18" name="自选图形 6">
            <a:extLst>
              <a:ext uri="{FF2B5EF4-FFF2-40B4-BE49-F238E27FC236}">
                <a16:creationId xmlns:a16="http://schemas.microsoft.com/office/drawing/2014/main" id="{EC13E66C-CACC-4FCE-A48C-506D3C1D630C}"/>
              </a:ext>
            </a:extLst>
          </p:cNvPr>
          <p:cNvSpPr>
            <a:spLocks noChangeArrowheads="1"/>
          </p:cNvSpPr>
          <p:nvPr/>
        </p:nvSpPr>
        <p:spPr bwMode="blackWhite">
          <a:xfrm>
            <a:off x="981075" y="5751769"/>
            <a:ext cx="2505075" cy="465919"/>
          </a:xfrm>
          <a:prstGeom prst="roundRect">
            <a:avLst>
              <a:gd name="adj" fmla="val 9106"/>
            </a:avLst>
          </a:prstGeom>
          <a:gradFill rotWithShape="1">
            <a:gsLst>
              <a:gs pos="0">
                <a:srgbClr val="9999FF"/>
              </a:gs>
              <a:gs pos="100000">
                <a:srgbClr val="9999FF">
                  <a:gamma/>
                  <a:tint val="69804"/>
                  <a:invGamma/>
                </a:srgbClr>
              </a:gs>
            </a:gsLst>
            <a:lin ang="5400000" scaled="1"/>
          </a:gradFill>
          <a:ln w="25400">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200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存储空间占用率</a:t>
            </a:r>
            <a:endParaRPr kumimoji="0" lang="en-US" altLang="zh-CN" sz="2000" b="1"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19" name="自选图形 7">
            <a:extLst>
              <a:ext uri="{FF2B5EF4-FFF2-40B4-BE49-F238E27FC236}">
                <a16:creationId xmlns:a16="http://schemas.microsoft.com/office/drawing/2014/main" id="{EE666B40-832A-42AD-B689-C63D28280900}"/>
              </a:ext>
            </a:extLst>
          </p:cNvPr>
          <p:cNvSpPr>
            <a:spLocks noChangeArrowheads="1"/>
          </p:cNvSpPr>
          <p:nvPr/>
        </p:nvSpPr>
        <p:spPr bwMode="auto">
          <a:xfrm>
            <a:off x="4520670" y="4893089"/>
            <a:ext cx="3519669" cy="1176876"/>
          </a:xfrm>
          <a:prstGeom prst="roundRect">
            <a:avLst>
              <a:gd name="adj" fmla="val 9106"/>
            </a:avLst>
          </a:prstGeom>
          <a:noFill/>
          <a:ln>
            <a:noFill/>
          </a:ln>
          <a:effectLst/>
          <a:extLst>
            <a:ext uri="{909E8E84-426E-40DD-AFC4-6F175D3DCCD1}">
              <a14:hiddenFill xmlns:a14="http://schemas.microsoft.com/office/drawing/2010/main">
                <a:solidFill>
                  <a:srgbClr val="9ACDD4"/>
                </a:solidFill>
              </a14:hiddenFill>
            </a:ext>
            <a:ext uri="{91240B29-F687-4F45-9708-019B960494DF}">
              <a14:hiddenLine xmlns:a14="http://schemas.microsoft.com/office/drawing/2010/main" w="25400">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fontAlgn="base">
              <a:spcBef>
                <a:spcPct val="0"/>
              </a:spcBef>
              <a:spcAft>
                <a:spcPct val="0"/>
              </a:spcAft>
            </a:pPr>
            <a:r>
              <a:rPr lang="en-US" altLang="zh-CN" sz="2000" b="1" dirty="0">
                <a:latin typeface="Times New Roman" panose="02020603050405020304" pitchFamily="18" charset="0"/>
              </a:rPr>
              <a:t>ORB</a:t>
            </a:r>
            <a:r>
              <a:rPr lang="zh-CN" altLang="zh-CN" sz="2000" b="1" dirty="0">
                <a:latin typeface="Times New Roman" panose="02020603050405020304" pitchFamily="18" charset="0"/>
                <a:cs typeface="Times New Roman" panose="02020603050405020304" pitchFamily="18" charset="0"/>
              </a:rPr>
              <a:t>算法综合指标上具有的优势使之成为目前特征点法的主流</a:t>
            </a:r>
            <a:endParaRPr lang="en-US" altLang="zh-CN" sz="2000" b="1" dirty="0">
              <a:solidFill>
                <a:srgbClr val="17347D"/>
              </a:solidFill>
              <a:effectLst>
                <a:outerShdw blurRad="38100" dist="38100" dir="2700000" algn="tl">
                  <a:srgbClr val="C0C0C0"/>
                </a:outerShdw>
              </a:effectLst>
              <a:latin typeface="Arial" panose="020B0604020202020204" pitchFamily="34" charset="0"/>
              <a:cs typeface="Arial" panose="020B0604020202020204" pitchFamily="34" charset="0"/>
            </a:endParaRPr>
          </a:p>
        </p:txBody>
      </p:sp>
      <p:sp>
        <p:nvSpPr>
          <p:cNvPr id="3" name="矩形 2">
            <a:extLst>
              <a:ext uri="{FF2B5EF4-FFF2-40B4-BE49-F238E27FC236}">
                <a16:creationId xmlns:a16="http://schemas.microsoft.com/office/drawing/2014/main" id="{E09B3314-5F01-4777-980A-618741D87F82}"/>
              </a:ext>
            </a:extLst>
          </p:cNvPr>
          <p:cNvSpPr/>
          <p:nvPr/>
        </p:nvSpPr>
        <p:spPr>
          <a:xfrm>
            <a:off x="3697665" y="4677563"/>
            <a:ext cx="415102" cy="1323439"/>
          </a:xfrm>
          <a:prstGeom prst="rect">
            <a:avLst/>
          </a:prstGeom>
        </p:spPr>
        <p:txBody>
          <a:bodyPr wrap="square">
            <a:spAutoFit/>
          </a:bodyPr>
          <a:lstStyle/>
          <a:p>
            <a:r>
              <a:rPr lang="zh-CN" altLang="zh-CN" sz="2000" b="1" dirty="0">
                <a:latin typeface="Times New Roman" panose="02020603050405020304" pitchFamily="18" charset="0"/>
                <a:cs typeface="Times New Roman" panose="02020603050405020304" pitchFamily="18" charset="0"/>
              </a:rPr>
              <a:t>综合指标</a:t>
            </a:r>
            <a:endParaRPr lang="zh-CN" altLang="en-US" sz="2000" b="1" dirty="0"/>
          </a:p>
        </p:txBody>
      </p:sp>
      <p:sp>
        <p:nvSpPr>
          <p:cNvPr id="6" name="矩形 5">
            <a:extLst>
              <a:ext uri="{FF2B5EF4-FFF2-40B4-BE49-F238E27FC236}">
                <a16:creationId xmlns:a16="http://schemas.microsoft.com/office/drawing/2014/main" id="{80507C34-BFD8-48EF-ACCE-5B04AB4523AA}"/>
              </a:ext>
            </a:extLst>
          </p:cNvPr>
          <p:cNvSpPr/>
          <p:nvPr/>
        </p:nvSpPr>
        <p:spPr>
          <a:xfrm>
            <a:off x="1196683" y="1119753"/>
            <a:ext cx="6647974" cy="461665"/>
          </a:xfrm>
          <a:prstGeom prst="rect">
            <a:avLst/>
          </a:prstGeom>
        </p:spPr>
        <p:txBody>
          <a:bodyPr wrap="none">
            <a:spAutoFit/>
          </a:bodyPr>
          <a:lstStyle/>
          <a:p>
            <a:r>
              <a:rPr lang="zh-CN" altLang="en-US" sz="2400" dirty="0">
                <a:solidFill>
                  <a:srgbClr val="4D4D4D"/>
                </a:solidFill>
                <a:latin typeface="Microsoft YaHei" panose="020B0503020204020204" pitchFamily="34" charset="-122"/>
                <a:ea typeface="Microsoft YaHei" panose="020B0503020204020204" pitchFamily="34" charset="-122"/>
              </a:rPr>
              <a:t>汉明距离：两个编码码序列对应位不相同的个数</a:t>
            </a:r>
            <a:endParaRPr lang="zh-CN" altLang="en-US" sz="2400" dirty="0"/>
          </a:p>
        </p:txBody>
      </p:sp>
      <p:sp>
        <p:nvSpPr>
          <p:cNvPr id="7" name="矩形 6">
            <a:extLst>
              <a:ext uri="{FF2B5EF4-FFF2-40B4-BE49-F238E27FC236}">
                <a16:creationId xmlns:a16="http://schemas.microsoft.com/office/drawing/2014/main" id="{AA756850-96D6-4B07-9217-93FFD7654A8B}"/>
              </a:ext>
            </a:extLst>
          </p:cNvPr>
          <p:cNvSpPr/>
          <p:nvPr/>
        </p:nvSpPr>
        <p:spPr>
          <a:xfrm>
            <a:off x="5106530" y="1639963"/>
            <a:ext cx="1697901" cy="461665"/>
          </a:xfrm>
          <a:prstGeom prst="rect">
            <a:avLst/>
          </a:prstGeom>
        </p:spPr>
        <p:txBody>
          <a:bodyPr wrap="none">
            <a:spAutoFit/>
          </a:bodyPr>
          <a:lstStyle/>
          <a:p>
            <a:r>
              <a:rPr lang="en-US" altLang="zh-CN" sz="2400" b="1" dirty="0">
                <a:solidFill>
                  <a:srgbClr val="0070C0"/>
                </a:solidFill>
                <a:latin typeface="Microsoft YaHei" panose="020B0503020204020204" pitchFamily="34" charset="-122"/>
                <a:ea typeface="Microsoft YaHei" panose="020B0503020204020204" pitchFamily="34" charset="-122"/>
              </a:rPr>
              <a:t>10001001</a:t>
            </a:r>
            <a:endParaRPr lang="zh-CN" altLang="en-US" sz="2400" b="1" dirty="0">
              <a:solidFill>
                <a:srgbClr val="0070C0"/>
              </a:solidFill>
            </a:endParaRPr>
          </a:p>
        </p:txBody>
      </p:sp>
      <p:sp>
        <p:nvSpPr>
          <p:cNvPr id="20" name="矩形 19">
            <a:extLst>
              <a:ext uri="{FF2B5EF4-FFF2-40B4-BE49-F238E27FC236}">
                <a16:creationId xmlns:a16="http://schemas.microsoft.com/office/drawing/2014/main" id="{92A096D9-3D67-4D38-B0D9-F1BCABE23957}"/>
              </a:ext>
            </a:extLst>
          </p:cNvPr>
          <p:cNvSpPr/>
          <p:nvPr/>
        </p:nvSpPr>
        <p:spPr>
          <a:xfrm>
            <a:off x="5106530" y="2251215"/>
            <a:ext cx="1697901" cy="461665"/>
          </a:xfrm>
          <a:prstGeom prst="rect">
            <a:avLst/>
          </a:prstGeom>
        </p:spPr>
        <p:txBody>
          <a:bodyPr wrap="none">
            <a:spAutoFit/>
          </a:bodyPr>
          <a:lstStyle/>
          <a:p>
            <a:r>
              <a:rPr lang="en-US" altLang="zh-CN" sz="2400" b="1" dirty="0">
                <a:solidFill>
                  <a:srgbClr val="0070C0"/>
                </a:solidFill>
                <a:latin typeface="Microsoft YaHei" panose="020B0503020204020204" pitchFamily="34" charset="-122"/>
                <a:ea typeface="Microsoft YaHei" panose="020B0503020204020204" pitchFamily="34" charset="-122"/>
              </a:rPr>
              <a:t>10110001</a:t>
            </a:r>
            <a:endParaRPr lang="zh-CN" altLang="en-US" sz="2400" b="1" dirty="0">
              <a:solidFill>
                <a:srgbClr val="0070C0"/>
              </a:solidFill>
            </a:endParaRPr>
          </a:p>
        </p:txBody>
      </p:sp>
      <p:cxnSp>
        <p:nvCxnSpPr>
          <p:cNvPr id="22" name="直接连接符 21">
            <a:extLst>
              <a:ext uri="{FF2B5EF4-FFF2-40B4-BE49-F238E27FC236}">
                <a16:creationId xmlns:a16="http://schemas.microsoft.com/office/drawing/2014/main" id="{3FE362FC-EA27-487B-8A72-5E7B5DE11F37}"/>
              </a:ext>
            </a:extLst>
          </p:cNvPr>
          <p:cNvCxnSpPr/>
          <p:nvPr/>
        </p:nvCxnSpPr>
        <p:spPr bwMode="auto">
          <a:xfrm>
            <a:off x="5663136" y="1990622"/>
            <a:ext cx="0" cy="36195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a:extLst>
              <a:ext uri="{FF2B5EF4-FFF2-40B4-BE49-F238E27FC236}">
                <a16:creationId xmlns:a16="http://schemas.microsoft.com/office/drawing/2014/main" id="{27C320FA-EEBC-43D6-8267-E9168A8CF803}"/>
              </a:ext>
            </a:extLst>
          </p:cNvPr>
          <p:cNvCxnSpPr/>
          <p:nvPr/>
        </p:nvCxnSpPr>
        <p:spPr bwMode="auto">
          <a:xfrm>
            <a:off x="5853636" y="1990622"/>
            <a:ext cx="0" cy="36195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连接符 25">
            <a:extLst>
              <a:ext uri="{FF2B5EF4-FFF2-40B4-BE49-F238E27FC236}">
                <a16:creationId xmlns:a16="http://schemas.microsoft.com/office/drawing/2014/main" id="{28A0CDB5-7EA4-47D7-9BAD-F3EA09B29ACC}"/>
              </a:ext>
            </a:extLst>
          </p:cNvPr>
          <p:cNvCxnSpPr/>
          <p:nvPr/>
        </p:nvCxnSpPr>
        <p:spPr bwMode="auto">
          <a:xfrm>
            <a:off x="6053661" y="1995384"/>
            <a:ext cx="0" cy="36195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矩形 23">
            <a:extLst>
              <a:ext uri="{FF2B5EF4-FFF2-40B4-BE49-F238E27FC236}">
                <a16:creationId xmlns:a16="http://schemas.microsoft.com/office/drawing/2014/main" id="{31175865-7AC6-4F47-BB0D-2E7B177D0ACE}"/>
              </a:ext>
            </a:extLst>
          </p:cNvPr>
          <p:cNvSpPr/>
          <p:nvPr/>
        </p:nvSpPr>
        <p:spPr>
          <a:xfrm>
            <a:off x="6918888" y="1986931"/>
            <a:ext cx="1414170" cy="369332"/>
          </a:xfrm>
          <a:prstGeom prst="rect">
            <a:avLst/>
          </a:prstGeom>
        </p:spPr>
        <p:txBody>
          <a:bodyPr wrap="non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汉明距离</a:t>
            </a:r>
            <a:r>
              <a:rPr lang="en-US" altLang="zh-CN" dirty="0">
                <a:solidFill>
                  <a:srgbClr val="4D4D4D"/>
                </a:solidFill>
                <a:latin typeface="Microsoft YaHei" panose="020B0503020204020204" pitchFamily="34" charset="-122"/>
                <a:ea typeface="Microsoft YaHei" panose="020B0503020204020204" pitchFamily="34" charset="-122"/>
              </a:rPr>
              <a:t>=3</a:t>
            </a:r>
            <a:endParaRPr lang="zh-CN" altLang="en-US" dirty="0"/>
          </a:p>
        </p:txBody>
      </p:sp>
      <p:sp>
        <p:nvSpPr>
          <p:cNvPr id="28" name="矩形 27">
            <a:extLst>
              <a:ext uri="{FF2B5EF4-FFF2-40B4-BE49-F238E27FC236}">
                <a16:creationId xmlns:a16="http://schemas.microsoft.com/office/drawing/2014/main" id="{32F1581E-68CF-4580-B7C9-A51631C9E8AB}"/>
              </a:ext>
            </a:extLst>
          </p:cNvPr>
          <p:cNvSpPr/>
          <p:nvPr/>
        </p:nvSpPr>
        <p:spPr>
          <a:xfrm>
            <a:off x="977999" y="1667969"/>
            <a:ext cx="2040943" cy="461665"/>
          </a:xfrm>
          <a:prstGeom prst="rect">
            <a:avLst/>
          </a:prstGeom>
        </p:spPr>
        <p:txBody>
          <a:bodyPr wrap="none">
            <a:spAutoFit/>
          </a:bodyPr>
          <a:lstStyle/>
          <a:p>
            <a:r>
              <a:rPr lang="zh-CN" altLang="en-US" sz="2400" b="1" dirty="0">
                <a:solidFill>
                  <a:srgbClr val="0070C0"/>
                </a:solidFill>
              </a:rPr>
              <a:t>自动化研究所</a:t>
            </a:r>
          </a:p>
        </p:txBody>
      </p:sp>
      <p:sp>
        <p:nvSpPr>
          <p:cNvPr id="29" name="矩形 28">
            <a:extLst>
              <a:ext uri="{FF2B5EF4-FFF2-40B4-BE49-F238E27FC236}">
                <a16:creationId xmlns:a16="http://schemas.microsoft.com/office/drawing/2014/main" id="{F348603C-7F3E-4270-A056-869FDA5D233A}"/>
              </a:ext>
            </a:extLst>
          </p:cNvPr>
          <p:cNvSpPr/>
          <p:nvPr/>
        </p:nvSpPr>
        <p:spPr>
          <a:xfrm>
            <a:off x="977999" y="2375313"/>
            <a:ext cx="2040943" cy="461665"/>
          </a:xfrm>
          <a:prstGeom prst="rect">
            <a:avLst/>
          </a:prstGeom>
        </p:spPr>
        <p:txBody>
          <a:bodyPr wrap="none">
            <a:spAutoFit/>
          </a:bodyPr>
          <a:lstStyle/>
          <a:p>
            <a:r>
              <a:rPr lang="zh-CN" altLang="en-US" sz="2400" b="1" dirty="0">
                <a:solidFill>
                  <a:srgbClr val="0070C0"/>
                </a:solidFill>
              </a:rPr>
              <a:t>工程热物理所</a:t>
            </a:r>
          </a:p>
        </p:txBody>
      </p:sp>
      <p:cxnSp>
        <p:nvCxnSpPr>
          <p:cNvPr id="30" name="直接连接符 29">
            <a:extLst>
              <a:ext uri="{FF2B5EF4-FFF2-40B4-BE49-F238E27FC236}">
                <a16:creationId xmlns:a16="http://schemas.microsoft.com/office/drawing/2014/main" id="{BA4C5C80-E653-4DB8-8E0C-4C49D3650E19}"/>
              </a:ext>
            </a:extLst>
          </p:cNvPr>
          <p:cNvCxnSpPr/>
          <p:nvPr/>
        </p:nvCxnSpPr>
        <p:spPr bwMode="auto">
          <a:xfrm>
            <a:off x="1239726" y="2065478"/>
            <a:ext cx="0" cy="36195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0">
            <a:extLst>
              <a:ext uri="{FF2B5EF4-FFF2-40B4-BE49-F238E27FC236}">
                <a16:creationId xmlns:a16="http://schemas.microsoft.com/office/drawing/2014/main" id="{F75EB95E-02A6-427A-868C-B10BCD3B1678}"/>
              </a:ext>
            </a:extLst>
          </p:cNvPr>
          <p:cNvCxnSpPr/>
          <p:nvPr/>
        </p:nvCxnSpPr>
        <p:spPr bwMode="auto">
          <a:xfrm>
            <a:off x="1528651" y="2065478"/>
            <a:ext cx="0" cy="36195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连接符 31">
            <a:extLst>
              <a:ext uri="{FF2B5EF4-FFF2-40B4-BE49-F238E27FC236}">
                <a16:creationId xmlns:a16="http://schemas.microsoft.com/office/drawing/2014/main" id="{04E23C2E-5A7D-4218-89E1-0CC632C3C6F9}"/>
              </a:ext>
            </a:extLst>
          </p:cNvPr>
          <p:cNvCxnSpPr/>
          <p:nvPr/>
        </p:nvCxnSpPr>
        <p:spPr bwMode="auto">
          <a:xfrm>
            <a:off x="1827101" y="2070240"/>
            <a:ext cx="0" cy="36195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连接符 35">
            <a:extLst>
              <a:ext uri="{FF2B5EF4-FFF2-40B4-BE49-F238E27FC236}">
                <a16:creationId xmlns:a16="http://schemas.microsoft.com/office/drawing/2014/main" id="{09DA0171-77C6-4438-BC13-125839BE74B9}"/>
              </a:ext>
            </a:extLst>
          </p:cNvPr>
          <p:cNvCxnSpPr/>
          <p:nvPr/>
        </p:nvCxnSpPr>
        <p:spPr bwMode="auto">
          <a:xfrm>
            <a:off x="2122376" y="2065478"/>
            <a:ext cx="0" cy="36195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36">
            <a:extLst>
              <a:ext uri="{FF2B5EF4-FFF2-40B4-BE49-F238E27FC236}">
                <a16:creationId xmlns:a16="http://schemas.microsoft.com/office/drawing/2014/main" id="{D2EDCAE0-5D34-4AAA-8389-A105A817046E}"/>
              </a:ext>
            </a:extLst>
          </p:cNvPr>
          <p:cNvCxnSpPr/>
          <p:nvPr/>
        </p:nvCxnSpPr>
        <p:spPr bwMode="auto">
          <a:xfrm>
            <a:off x="2420826" y="2070240"/>
            <a:ext cx="0" cy="361950"/>
          </a:xfrm>
          <a:prstGeom prst="line">
            <a:avLst/>
          </a:prstGeom>
          <a:solidFill>
            <a:schemeClr val="accent1"/>
          </a:solidFill>
          <a:ln w="2857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矩形 37">
            <a:extLst>
              <a:ext uri="{FF2B5EF4-FFF2-40B4-BE49-F238E27FC236}">
                <a16:creationId xmlns:a16="http://schemas.microsoft.com/office/drawing/2014/main" id="{537A7988-8E9B-4F6F-AE5E-98C60E1C2AD3}"/>
              </a:ext>
            </a:extLst>
          </p:cNvPr>
          <p:cNvSpPr/>
          <p:nvPr/>
        </p:nvSpPr>
        <p:spPr>
          <a:xfrm>
            <a:off x="2868463" y="2066549"/>
            <a:ext cx="1414170" cy="369332"/>
          </a:xfrm>
          <a:prstGeom prst="rect">
            <a:avLst/>
          </a:prstGeom>
        </p:spPr>
        <p:txBody>
          <a:bodyPr wrap="non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汉明距离</a:t>
            </a:r>
            <a:r>
              <a:rPr lang="en-US" altLang="zh-CN" dirty="0">
                <a:solidFill>
                  <a:srgbClr val="4D4D4D"/>
                </a:solidFill>
                <a:latin typeface="Microsoft YaHei" panose="020B0503020204020204" pitchFamily="34" charset="-122"/>
                <a:ea typeface="Microsoft YaHei" panose="020B0503020204020204" pitchFamily="34" charset="-122"/>
              </a:rPr>
              <a:t>=5</a:t>
            </a:r>
            <a:endParaRPr lang="zh-CN" altLang="en-US" dirty="0"/>
          </a:p>
        </p:txBody>
      </p:sp>
      <p:sp>
        <p:nvSpPr>
          <p:cNvPr id="39" name="矩形 38">
            <a:extLst>
              <a:ext uri="{FF2B5EF4-FFF2-40B4-BE49-F238E27FC236}">
                <a16:creationId xmlns:a16="http://schemas.microsoft.com/office/drawing/2014/main" id="{C9E78F79-A0BB-4FB2-9028-E7DE8480C1BC}"/>
              </a:ext>
            </a:extLst>
          </p:cNvPr>
          <p:cNvSpPr/>
          <p:nvPr/>
        </p:nvSpPr>
        <p:spPr>
          <a:xfrm>
            <a:off x="1127934" y="3051050"/>
            <a:ext cx="6912405" cy="646331"/>
          </a:xfrm>
          <a:prstGeom prst="rect">
            <a:avLst/>
          </a:prstGeom>
        </p:spPr>
        <p:txBody>
          <a:bodyPr wrap="square">
            <a:spAutoFit/>
          </a:bodyPr>
          <a:lstStyle/>
          <a:p>
            <a:r>
              <a:rPr lang="en-US" altLang="zh-CN">
                <a:solidFill>
                  <a:srgbClr val="4D4D4D"/>
                </a:solidFill>
                <a:latin typeface="Microsoft YaHei" panose="020B0503020204020204" pitchFamily="34" charset="-122"/>
                <a:ea typeface="Microsoft YaHei" panose="020B0503020204020204" pitchFamily="34" charset="-122"/>
              </a:rPr>
              <a:t>256</a:t>
            </a:r>
            <a:r>
              <a:rPr lang="zh-CN" altLang="en-US">
                <a:solidFill>
                  <a:srgbClr val="4D4D4D"/>
                </a:solidFill>
                <a:latin typeface="Microsoft YaHei" panose="020B0503020204020204" pitchFamily="34" charset="-122"/>
                <a:ea typeface="Microsoft YaHei" panose="020B0503020204020204" pitchFamily="34" charset="-122"/>
              </a:rPr>
              <a:t>维的</a:t>
            </a:r>
            <a:r>
              <a:rPr lang="en-US" altLang="zh-CN">
                <a:solidFill>
                  <a:srgbClr val="4D4D4D"/>
                </a:solidFill>
                <a:latin typeface="Microsoft YaHei" panose="020B0503020204020204" pitchFamily="34" charset="-122"/>
                <a:ea typeface="Microsoft YaHei" panose="020B0503020204020204" pitchFamily="34" charset="-122"/>
              </a:rPr>
              <a:t>ORB</a:t>
            </a:r>
            <a:r>
              <a:rPr lang="zh-CN" altLang="en-US">
                <a:solidFill>
                  <a:srgbClr val="4D4D4D"/>
                </a:solidFill>
                <a:latin typeface="Microsoft YaHei" panose="020B0503020204020204" pitchFamily="34" charset="-122"/>
                <a:ea typeface="Microsoft YaHei" panose="020B0503020204020204" pitchFamily="34" charset="-122"/>
              </a:rPr>
              <a:t>特征描述子可以编码为</a:t>
            </a:r>
            <a:r>
              <a:rPr lang="en-US" altLang="zh-CN">
                <a:solidFill>
                  <a:srgbClr val="4D4D4D"/>
                </a:solidFill>
                <a:latin typeface="Microsoft YaHei" panose="020B0503020204020204" pitchFamily="34" charset="-122"/>
                <a:ea typeface="Microsoft YaHei" panose="020B0503020204020204" pitchFamily="34" charset="-122"/>
              </a:rPr>
              <a:t>8</a:t>
            </a:r>
            <a:r>
              <a:rPr lang="zh-CN" altLang="en-US">
                <a:solidFill>
                  <a:srgbClr val="4D4D4D"/>
                </a:solidFill>
                <a:latin typeface="Microsoft YaHei" panose="020B0503020204020204" pitchFamily="34" charset="-122"/>
                <a:ea typeface="Microsoft YaHei" panose="020B0503020204020204" pitchFamily="34" charset="-122"/>
              </a:rPr>
              <a:t>个</a:t>
            </a:r>
            <a:r>
              <a:rPr lang="en-US" altLang="zh-CN">
                <a:solidFill>
                  <a:srgbClr val="4D4D4D"/>
                </a:solidFill>
                <a:latin typeface="Microsoft YaHei" panose="020B0503020204020204" pitchFamily="34" charset="-122"/>
                <a:ea typeface="Microsoft YaHei" panose="020B0503020204020204" pitchFamily="34" charset="-122"/>
              </a:rPr>
              <a:t>32</a:t>
            </a:r>
            <a:r>
              <a:rPr lang="zh-CN" altLang="en-US">
                <a:solidFill>
                  <a:srgbClr val="4D4D4D"/>
                </a:solidFill>
                <a:latin typeface="Microsoft YaHei" panose="020B0503020204020204" pitchFamily="34" charset="-122"/>
                <a:ea typeface="Microsoft YaHei" panose="020B0503020204020204" pitchFamily="34" charset="-122"/>
              </a:rPr>
              <a:t>位</a:t>
            </a:r>
            <a:r>
              <a:rPr lang="en-US" altLang="zh-CN">
                <a:solidFill>
                  <a:srgbClr val="4D4D4D"/>
                </a:solidFill>
                <a:latin typeface="Microsoft YaHei" panose="020B0503020204020204" pitchFamily="34" charset="-122"/>
                <a:ea typeface="Microsoft YaHei" panose="020B0503020204020204" pitchFamily="34" charset="-122"/>
              </a:rPr>
              <a:t>int</a:t>
            </a:r>
            <a:r>
              <a:rPr lang="zh-CN" altLang="en-US">
                <a:solidFill>
                  <a:srgbClr val="4D4D4D"/>
                </a:solidFill>
                <a:latin typeface="Microsoft YaHei" panose="020B0503020204020204" pitchFamily="34" charset="-122"/>
                <a:ea typeface="Microsoft YaHei" panose="020B0503020204020204" pitchFamily="34" charset="-122"/>
              </a:rPr>
              <a:t>型变量，进行</a:t>
            </a:r>
            <a:r>
              <a:rPr lang="en-US" altLang="zh-CN">
                <a:solidFill>
                  <a:srgbClr val="4D4D4D"/>
                </a:solidFill>
                <a:latin typeface="Microsoft YaHei" panose="020B0503020204020204" pitchFamily="34" charset="-122"/>
                <a:ea typeface="Microsoft YaHei" panose="020B0503020204020204" pitchFamily="34" charset="-122"/>
              </a:rPr>
              <a:t>8</a:t>
            </a:r>
            <a:r>
              <a:rPr lang="zh-CN" altLang="en-US">
                <a:solidFill>
                  <a:srgbClr val="4D4D4D"/>
                </a:solidFill>
                <a:latin typeface="Microsoft YaHei" panose="020B0503020204020204" pitchFamily="34" charset="-122"/>
                <a:ea typeface="Microsoft YaHei" panose="020B0503020204020204" pitchFamily="34" charset="-122"/>
              </a:rPr>
              <a:t>次按照位的异或运算既可以计算出两个特征点的汉明距离</a:t>
            </a:r>
            <a:endParaRPr lang="en-US" altLang="zh-CN" dirty="0">
              <a:solidFill>
                <a:srgbClr val="4D4D4D"/>
              </a:solidFill>
              <a:latin typeface="Microsoft YaHei" panose="020B0503020204020204" pitchFamily="34" charset="-122"/>
              <a:ea typeface="Microsoft YaHei" panose="020B0503020204020204" pitchFamily="34" charset="-122"/>
            </a:endParaRPr>
          </a:p>
        </p:txBody>
      </p:sp>
      <p:sp>
        <p:nvSpPr>
          <p:cNvPr id="27" name="矩形 26">
            <a:extLst>
              <a:ext uri="{FF2B5EF4-FFF2-40B4-BE49-F238E27FC236}">
                <a16:creationId xmlns:a16="http://schemas.microsoft.com/office/drawing/2014/main" id="{4D4D4446-A5E7-4B97-AC14-63C8743C0193}"/>
              </a:ext>
            </a:extLst>
          </p:cNvPr>
          <p:cNvSpPr/>
          <p:nvPr/>
        </p:nvSpPr>
        <p:spPr>
          <a:xfrm>
            <a:off x="2568853" y="3741188"/>
            <a:ext cx="3903633" cy="369332"/>
          </a:xfrm>
          <a:prstGeom prst="rect">
            <a:avLst/>
          </a:prstGeom>
        </p:spPr>
        <p:txBody>
          <a:bodyPr wrap="none">
            <a:spAutoFit/>
          </a:bodyPr>
          <a:lstStyle/>
          <a:p>
            <a:r>
              <a:rPr lang="en-US" altLang="zh-CN" dirty="0">
                <a:solidFill>
                  <a:srgbClr val="4D4D4D"/>
                </a:solidFill>
                <a:latin typeface="Microsoft YaHei" panose="020B0503020204020204" pitchFamily="34" charset="-122"/>
                <a:ea typeface="Microsoft YaHei" panose="020B0503020204020204" pitchFamily="34" charset="-122"/>
              </a:rPr>
              <a:t>int </a:t>
            </a:r>
            <a:r>
              <a:rPr lang="en-US" altLang="zh-CN" dirty="0" err="1">
                <a:solidFill>
                  <a:srgbClr val="4D4D4D"/>
                </a:solidFill>
                <a:latin typeface="Microsoft YaHei" panose="020B0503020204020204" pitchFamily="34" charset="-122"/>
                <a:ea typeface="Microsoft YaHei" panose="020B0503020204020204" pitchFamily="34" charset="-122"/>
              </a:rPr>
              <a:t>a,b</a:t>
            </a:r>
            <a:r>
              <a:rPr lang="en-US" altLang="zh-CN" dirty="0">
                <a:solidFill>
                  <a:srgbClr val="4D4D4D"/>
                </a:solidFill>
                <a:latin typeface="Microsoft YaHei" panose="020B0503020204020204" pitchFamily="34" charset="-122"/>
                <a:ea typeface="Microsoft YaHei" panose="020B0503020204020204" pitchFamily="34" charset="-122"/>
              </a:rPr>
              <a:t>;        hamming=ones(</a:t>
            </a:r>
            <a:r>
              <a:rPr lang="en-US" altLang="zh-CN" dirty="0" err="1"/>
              <a:t>a^b</a:t>
            </a:r>
            <a:r>
              <a:rPr lang="en-US" altLang="zh-CN" dirty="0"/>
              <a:t>);</a:t>
            </a:r>
            <a:endParaRPr lang="zh-CN" altLang="en-US" dirty="0"/>
          </a:p>
        </p:txBody>
      </p:sp>
    </p:spTree>
    <p:extLst>
      <p:ext uri="{BB962C8B-B14F-4D97-AF65-F5344CB8AC3E}">
        <p14:creationId xmlns:p14="http://schemas.microsoft.com/office/powerpoint/2010/main" val="1906669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章节安排</a:t>
            </a:r>
          </a:p>
        </p:txBody>
      </p:sp>
      <p:sp>
        <p:nvSpPr>
          <p:cNvPr id="6147"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35A5737-56C8-46CF-BAD9-3A9CC62D30FA}" type="slidenum">
              <a:rPr kumimoji="0" lang="zh-CN" altLang="en-US" sz="1400">
                <a:latin typeface="Arial" panose="020B0604020202020204" pitchFamily="34" charset="0"/>
              </a:rPr>
              <a:pPr eaLnBrk="1" hangingPunct="1"/>
              <a:t>29</a:t>
            </a:fld>
            <a:endParaRPr kumimoji="0" lang="en-US" altLang="zh-CN" sz="1400">
              <a:latin typeface="Arial" panose="020B0604020202020204" pitchFamily="34" charset="0"/>
            </a:endParaRPr>
          </a:p>
        </p:txBody>
      </p:sp>
      <p:grpSp>
        <p:nvGrpSpPr>
          <p:cNvPr id="6148" name="Group 120"/>
          <p:cNvGrpSpPr>
            <a:grpSpLocks/>
          </p:cNvGrpSpPr>
          <p:nvPr/>
        </p:nvGrpSpPr>
        <p:grpSpPr bwMode="auto">
          <a:xfrm>
            <a:off x="1285837" y="1562100"/>
            <a:ext cx="6805437" cy="665163"/>
            <a:chOff x="1268" y="935"/>
            <a:chExt cx="3408" cy="419"/>
          </a:xfrm>
        </p:grpSpPr>
        <p:grpSp>
          <p:nvGrpSpPr>
            <p:cNvPr id="6194" name="Group 75"/>
            <p:cNvGrpSpPr>
              <a:grpSpLocks/>
            </p:cNvGrpSpPr>
            <p:nvPr/>
          </p:nvGrpSpPr>
          <p:grpSpPr bwMode="auto">
            <a:xfrm>
              <a:off x="1268" y="935"/>
              <a:ext cx="480" cy="419"/>
              <a:chOff x="1110" y="2656"/>
              <a:chExt cx="1549" cy="1351"/>
            </a:xfrm>
          </p:grpSpPr>
          <p:sp>
            <p:nvSpPr>
              <p:cNvPr id="6198" name="AutoShape 7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99" name="AutoShape 7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200" name="AutoShape 78"/>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95" name="Line 83"/>
            <p:cNvSpPr>
              <a:spLocks noChangeShapeType="1"/>
            </p:cNvSpPr>
            <p:nvPr/>
          </p:nvSpPr>
          <p:spPr bwMode="auto">
            <a:xfrm>
              <a:off x="1652" y="131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6" name="Text Box 84"/>
            <p:cNvSpPr txBox="1">
              <a:spLocks noChangeArrowheads="1"/>
            </p:cNvSpPr>
            <p:nvPr/>
          </p:nvSpPr>
          <p:spPr bwMode="auto">
            <a:xfrm>
              <a:off x="1882" y="983"/>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相机模型与约束</a:t>
              </a:r>
            </a:p>
          </p:txBody>
        </p:sp>
        <p:sp>
          <p:nvSpPr>
            <p:cNvPr id="6197" name="Text Box 85"/>
            <p:cNvSpPr txBox="1">
              <a:spLocks noChangeArrowheads="1"/>
            </p:cNvSpPr>
            <p:nvPr/>
          </p:nvSpPr>
          <p:spPr bwMode="gray">
            <a:xfrm>
              <a:off x="1350" y="99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一</a:t>
              </a:r>
            </a:p>
          </p:txBody>
        </p:sp>
      </p:grpSp>
      <p:grpSp>
        <p:nvGrpSpPr>
          <p:cNvPr id="6149" name="Group 123"/>
          <p:cNvGrpSpPr>
            <a:grpSpLocks/>
          </p:cNvGrpSpPr>
          <p:nvPr/>
        </p:nvGrpSpPr>
        <p:grpSpPr bwMode="auto">
          <a:xfrm>
            <a:off x="1285838" y="3838578"/>
            <a:ext cx="7023100" cy="665163"/>
            <a:chOff x="1268" y="2341"/>
            <a:chExt cx="3517" cy="419"/>
          </a:xfrm>
        </p:grpSpPr>
        <p:sp>
          <p:nvSpPr>
            <p:cNvPr id="6186" name="Line 92"/>
            <p:cNvSpPr>
              <a:spLocks noChangeShapeType="1"/>
            </p:cNvSpPr>
            <p:nvPr/>
          </p:nvSpPr>
          <p:spPr bwMode="auto">
            <a:xfrm>
              <a:off x="1652" y="272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7" name="Text Box 94"/>
            <p:cNvSpPr txBox="1">
              <a:spLocks noChangeArrowheads="1"/>
            </p:cNvSpPr>
            <p:nvPr/>
          </p:nvSpPr>
          <p:spPr bwMode="gray">
            <a:xfrm>
              <a:off x="1392" y="240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b="1">
                  <a:solidFill>
                    <a:srgbClr val="FFFFFF"/>
                  </a:solidFill>
                  <a:latin typeface="Arial" panose="020B0604020202020204" pitchFamily="34" charset="0"/>
                </a:rPr>
                <a:t>4</a:t>
              </a:r>
            </a:p>
          </p:txBody>
        </p:sp>
        <p:grpSp>
          <p:nvGrpSpPr>
            <p:cNvPr id="6188" name="Group 100"/>
            <p:cNvGrpSpPr>
              <a:grpSpLocks/>
            </p:cNvGrpSpPr>
            <p:nvPr/>
          </p:nvGrpSpPr>
          <p:grpSpPr bwMode="auto">
            <a:xfrm>
              <a:off x="1268" y="2341"/>
              <a:ext cx="480" cy="419"/>
              <a:chOff x="3174" y="2656"/>
              <a:chExt cx="1549" cy="1351"/>
            </a:xfrm>
          </p:grpSpPr>
          <p:sp>
            <p:nvSpPr>
              <p:cNvPr id="6191" name="AutoShape 101"/>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92" name="AutoShape 102"/>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93" name="AutoShape 103"/>
              <p:cNvSpPr>
                <a:spLocks noChangeArrowheads="1"/>
              </p:cNvSpPr>
              <p:nvPr/>
            </p:nvSpPr>
            <p:spPr bwMode="gray">
              <a:xfrm>
                <a:off x="3264" y="2737"/>
                <a:ext cx="1349" cy="1167"/>
              </a:xfrm>
              <a:prstGeom prst="hexagon">
                <a:avLst>
                  <a:gd name="adj" fmla="val 28894"/>
                  <a:gd name="vf" fmla="val 115470"/>
                </a:avLst>
              </a:prstGeom>
              <a:gradFill rotWithShape="1">
                <a:gsLst>
                  <a:gs pos="0">
                    <a:srgbClr val="33346F"/>
                  </a:gs>
                  <a:gs pos="100000">
                    <a:srgbClr val="6E71F0"/>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89" name="Text Box 104"/>
            <p:cNvSpPr txBox="1">
              <a:spLocks noChangeArrowheads="1"/>
            </p:cNvSpPr>
            <p:nvPr/>
          </p:nvSpPr>
          <p:spPr bwMode="gray">
            <a:xfrm>
              <a:off x="1350" y="240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四</a:t>
              </a:r>
            </a:p>
          </p:txBody>
        </p:sp>
        <p:sp>
          <p:nvSpPr>
            <p:cNvPr id="6190" name="Text Box 84"/>
            <p:cNvSpPr txBox="1">
              <a:spLocks noChangeArrowheads="1"/>
            </p:cNvSpPr>
            <p:nvPr/>
          </p:nvSpPr>
          <p:spPr bwMode="auto">
            <a:xfrm>
              <a:off x="1882" y="2384"/>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solidFill>
                    <a:srgbClr val="FF0000"/>
                  </a:solidFill>
                  <a:latin typeface="Arial" panose="020B0604020202020204" pitchFamily="34" charset="0"/>
                  <a:ea typeface="黑体" panose="02010609060101010101" pitchFamily="49" charset="-122"/>
                </a:rPr>
                <a:t>对极约束求解</a:t>
              </a:r>
            </a:p>
          </p:txBody>
        </p:sp>
      </p:grpSp>
      <p:grpSp>
        <p:nvGrpSpPr>
          <p:cNvPr id="6151" name="Group 126"/>
          <p:cNvGrpSpPr>
            <a:grpSpLocks/>
          </p:cNvGrpSpPr>
          <p:nvPr/>
        </p:nvGrpSpPr>
        <p:grpSpPr bwMode="auto">
          <a:xfrm>
            <a:off x="1285838" y="2314575"/>
            <a:ext cx="7023100" cy="665163"/>
            <a:chOff x="1268" y="1409"/>
            <a:chExt cx="3517" cy="419"/>
          </a:xfrm>
        </p:grpSpPr>
        <p:grpSp>
          <p:nvGrpSpPr>
            <p:cNvPr id="6171" name="Group 79"/>
            <p:cNvGrpSpPr>
              <a:grpSpLocks/>
            </p:cNvGrpSpPr>
            <p:nvPr/>
          </p:nvGrpSpPr>
          <p:grpSpPr bwMode="auto">
            <a:xfrm>
              <a:off x="1268" y="1409"/>
              <a:ext cx="480" cy="419"/>
              <a:chOff x="3174" y="2656"/>
              <a:chExt cx="1549" cy="1351"/>
            </a:xfrm>
          </p:grpSpPr>
          <p:sp>
            <p:nvSpPr>
              <p:cNvPr id="6175" name="AutoShape 8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76" name="AutoShape 8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77" name="AutoShape 82"/>
              <p:cNvSpPr>
                <a:spLocks noChangeArrowheads="1"/>
              </p:cNvSpPr>
              <p:nvPr/>
            </p:nvSpPr>
            <p:spPr bwMode="gray">
              <a:xfrm>
                <a:off x="3264" y="2737"/>
                <a:ext cx="1349" cy="1167"/>
              </a:xfrm>
              <a:prstGeom prst="hexagon">
                <a:avLst>
                  <a:gd name="adj" fmla="val 28894"/>
                  <a:gd name="vf" fmla="val 115470"/>
                </a:avLst>
              </a:prstGeom>
              <a:gradFill rotWithShape="1">
                <a:gsLst>
                  <a:gs pos="0">
                    <a:srgbClr val="33346F"/>
                  </a:gs>
                  <a:gs pos="100000">
                    <a:srgbClr val="6E71F0"/>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72" name="Line 86"/>
            <p:cNvSpPr>
              <a:spLocks noChangeShapeType="1"/>
            </p:cNvSpPr>
            <p:nvPr/>
          </p:nvSpPr>
          <p:spPr bwMode="auto">
            <a:xfrm>
              <a:off x="1652" y="179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3" name="Text Box 88"/>
            <p:cNvSpPr txBox="1">
              <a:spLocks noChangeArrowheads="1"/>
            </p:cNvSpPr>
            <p:nvPr/>
          </p:nvSpPr>
          <p:spPr bwMode="gray">
            <a:xfrm>
              <a:off x="1350" y="14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二</a:t>
              </a:r>
            </a:p>
          </p:txBody>
        </p:sp>
        <p:sp>
          <p:nvSpPr>
            <p:cNvPr id="6174" name="Text Box 84"/>
            <p:cNvSpPr txBox="1">
              <a:spLocks noChangeArrowheads="1"/>
            </p:cNvSpPr>
            <p:nvPr/>
          </p:nvSpPr>
          <p:spPr bwMode="auto">
            <a:xfrm>
              <a:off x="1882" y="1464"/>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视觉测量：构建足够的方程组</a:t>
              </a:r>
            </a:p>
          </p:txBody>
        </p:sp>
      </p:grpSp>
      <p:grpSp>
        <p:nvGrpSpPr>
          <p:cNvPr id="6152" name="Group 122"/>
          <p:cNvGrpSpPr>
            <a:grpSpLocks/>
          </p:cNvGrpSpPr>
          <p:nvPr/>
        </p:nvGrpSpPr>
        <p:grpSpPr bwMode="auto">
          <a:xfrm>
            <a:off x="1285838" y="3074988"/>
            <a:ext cx="7023100" cy="665162"/>
            <a:chOff x="1268" y="1888"/>
            <a:chExt cx="3517" cy="419"/>
          </a:xfrm>
        </p:grpSpPr>
        <p:sp>
          <p:nvSpPr>
            <p:cNvPr id="6162" name="Line 89"/>
            <p:cNvSpPr>
              <a:spLocks noChangeShapeType="1"/>
            </p:cNvSpPr>
            <p:nvPr/>
          </p:nvSpPr>
          <p:spPr bwMode="auto">
            <a:xfrm>
              <a:off x="1652" y="2274"/>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3" name="Text Box 91"/>
            <p:cNvSpPr txBox="1">
              <a:spLocks noChangeArrowheads="1"/>
            </p:cNvSpPr>
            <p:nvPr/>
          </p:nvSpPr>
          <p:spPr bwMode="gray">
            <a:xfrm>
              <a:off x="1392" y="195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b="1">
                  <a:solidFill>
                    <a:srgbClr val="FFFFFF"/>
                  </a:solidFill>
                  <a:latin typeface="Arial" panose="020B0604020202020204" pitchFamily="34" charset="0"/>
                </a:rPr>
                <a:t>3</a:t>
              </a:r>
            </a:p>
          </p:txBody>
        </p:sp>
        <p:grpSp>
          <p:nvGrpSpPr>
            <p:cNvPr id="6164" name="Group 95"/>
            <p:cNvGrpSpPr>
              <a:grpSpLocks/>
            </p:cNvGrpSpPr>
            <p:nvPr/>
          </p:nvGrpSpPr>
          <p:grpSpPr bwMode="auto">
            <a:xfrm>
              <a:off x="1268" y="1888"/>
              <a:ext cx="480" cy="419"/>
              <a:chOff x="1110" y="2656"/>
              <a:chExt cx="1549" cy="1351"/>
            </a:xfrm>
          </p:grpSpPr>
          <p:sp>
            <p:nvSpPr>
              <p:cNvPr id="6168" name="AutoShape 9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69" name="AutoShape 9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70" name="AutoShape 98"/>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65" name="Text Box 99"/>
            <p:cNvSpPr txBox="1">
              <a:spLocks noChangeArrowheads="1"/>
            </p:cNvSpPr>
            <p:nvPr/>
          </p:nvSpPr>
          <p:spPr bwMode="gray">
            <a:xfrm>
              <a:off x="1350" y="195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三</a:t>
              </a:r>
            </a:p>
          </p:txBody>
        </p:sp>
        <p:sp>
          <p:nvSpPr>
            <p:cNvPr id="6166" name="Text Box 84"/>
            <p:cNvSpPr txBox="1">
              <a:spLocks noChangeArrowheads="1"/>
            </p:cNvSpPr>
            <p:nvPr/>
          </p:nvSpPr>
          <p:spPr bwMode="auto">
            <a:xfrm>
              <a:off x="1882" y="1934"/>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kumimoji="0" lang="zh-CN" altLang="en-US" b="1">
                <a:solidFill>
                  <a:srgbClr val="000000"/>
                </a:solidFill>
                <a:latin typeface="Arial" panose="020B0604020202020204" pitchFamily="34" charset="0"/>
                <a:ea typeface="黑体" panose="02010609060101010101" pitchFamily="49" charset="-122"/>
              </a:endParaRPr>
            </a:p>
          </p:txBody>
        </p:sp>
        <p:sp>
          <p:nvSpPr>
            <p:cNvPr id="6167" name="Text Box 84"/>
            <p:cNvSpPr txBox="1">
              <a:spLocks noChangeArrowheads="1"/>
            </p:cNvSpPr>
            <p:nvPr/>
          </p:nvSpPr>
          <p:spPr bwMode="auto">
            <a:xfrm>
              <a:off x="1882" y="1933"/>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角点检测与特征匹配</a:t>
              </a:r>
            </a:p>
          </p:txBody>
        </p:sp>
      </p:grpSp>
      <p:grpSp>
        <p:nvGrpSpPr>
          <p:cNvPr id="48" name="Group 124">
            <a:extLst>
              <a:ext uri="{FF2B5EF4-FFF2-40B4-BE49-F238E27FC236}">
                <a16:creationId xmlns:a16="http://schemas.microsoft.com/office/drawing/2014/main" id="{A2E505B0-54FF-44DF-A453-1198F430A00B}"/>
              </a:ext>
            </a:extLst>
          </p:cNvPr>
          <p:cNvGrpSpPr>
            <a:grpSpLocks/>
          </p:cNvGrpSpPr>
          <p:nvPr/>
        </p:nvGrpSpPr>
        <p:grpSpPr bwMode="auto">
          <a:xfrm>
            <a:off x="1285837" y="4608513"/>
            <a:ext cx="6805437" cy="665162"/>
            <a:chOff x="1268" y="2840"/>
            <a:chExt cx="3408" cy="419"/>
          </a:xfrm>
        </p:grpSpPr>
        <p:sp>
          <p:nvSpPr>
            <p:cNvPr id="49" name="Line 89">
              <a:extLst>
                <a:ext uri="{FF2B5EF4-FFF2-40B4-BE49-F238E27FC236}">
                  <a16:creationId xmlns:a16="http://schemas.microsoft.com/office/drawing/2014/main" id="{2830237E-8C20-4579-9858-A475391FFABB}"/>
                </a:ext>
              </a:extLst>
            </p:cNvPr>
            <p:cNvSpPr>
              <a:spLocks noChangeShapeType="1"/>
            </p:cNvSpPr>
            <p:nvPr/>
          </p:nvSpPr>
          <p:spPr bwMode="auto">
            <a:xfrm>
              <a:off x="1652" y="3226"/>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Text Box 91">
              <a:extLst>
                <a:ext uri="{FF2B5EF4-FFF2-40B4-BE49-F238E27FC236}">
                  <a16:creationId xmlns:a16="http://schemas.microsoft.com/office/drawing/2014/main" id="{532B5DC0-DEA9-4D37-8A6A-F63933002776}"/>
                </a:ext>
              </a:extLst>
            </p:cNvPr>
            <p:cNvSpPr txBox="1">
              <a:spLocks noChangeArrowheads="1"/>
            </p:cNvSpPr>
            <p:nvPr/>
          </p:nvSpPr>
          <p:spPr bwMode="gray">
            <a:xfrm>
              <a:off x="1392" y="290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b="1">
                  <a:solidFill>
                    <a:srgbClr val="FFFFFF"/>
                  </a:solidFill>
                  <a:latin typeface="Arial" panose="020B0604020202020204" pitchFamily="34" charset="0"/>
                </a:rPr>
                <a:t>3</a:t>
              </a:r>
            </a:p>
          </p:txBody>
        </p:sp>
        <p:grpSp>
          <p:nvGrpSpPr>
            <p:cNvPr id="51" name="Group 95">
              <a:extLst>
                <a:ext uri="{FF2B5EF4-FFF2-40B4-BE49-F238E27FC236}">
                  <a16:creationId xmlns:a16="http://schemas.microsoft.com/office/drawing/2014/main" id="{D925BD24-6B20-4B43-B908-915C3402528F}"/>
                </a:ext>
              </a:extLst>
            </p:cNvPr>
            <p:cNvGrpSpPr>
              <a:grpSpLocks/>
            </p:cNvGrpSpPr>
            <p:nvPr/>
          </p:nvGrpSpPr>
          <p:grpSpPr bwMode="auto">
            <a:xfrm>
              <a:off x="1268" y="2840"/>
              <a:ext cx="480" cy="419"/>
              <a:chOff x="1110" y="2656"/>
              <a:chExt cx="1549" cy="1351"/>
            </a:xfrm>
          </p:grpSpPr>
          <p:sp>
            <p:nvSpPr>
              <p:cNvPr id="54" name="AutoShape 96">
                <a:extLst>
                  <a:ext uri="{FF2B5EF4-FFF2-40B4-BE49-F238E27FC236}">
                    <a16:creationId xmlns:a16="http://schemas.microsoft.com/office/drawing/2014/main" id="{B70EC38E-A93C-4F72-918B-F117F2543AE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55" name="AutoShape 97">
                <a:extLst>
                  <a:ext uri="{FF2B5EF4-FFF2-40B4-BE49-F238E27FC236}">
                    <a16:creationId xmlns:a16="http://schemas.microsoft.com/office/drawing/2014/main" id="{6C40B9DC-31E2-41A1-AF6E-5AA71154550D}"/>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56" name="AutoShape 98">
                <a:extLst>
                  <a:ext uri="{FF2B5EF4-FFF2-40B4-BE49-F238E27FC236}">
                    <a16:creationId xmlns:a16="http://schemas.microsoft.com/office/drawing/2014/main" id="{D2BF87F7-AAC7-4B71-89CB-D25FBB578654}"/>
                  </a:ext>
                </a:extLst>
              </p:cNvPr>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52" name="Text Box 99">
              <a:extLst>
                <a:ext uri="{FF2B5EF4-FFF2-40B4-BE49-F238E27FC236}">
                  <a16:creationId xmlns:a16="http://schemas.microsoft.com/office/drawing/2014/main" id="{0E90003F-7D16-4529-8C30-6F23D343441D}"/>
                </a:ext>
              </a:extLst>
            </p:cNvPr>
            <p:cNvSpPr txBox="1">
              <a:spLocks noChangeArrowheads="1"/>
            </p:cNvSpPr>
            <p:nvPr/>
          </p:nvSpPr>
          <p:spPr bwMode="gray">
            <a:xfrm>
              <a:off x="1350" y="290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五</a:t>
              </a:r>
            </a:p>
          </p:txBody>
        </p:sp>
        <p:sp>
          <p:nvSpPr>
            <p:cNvPr id="53" name="Text Box 84">
              <a:extLst>
                <a:ext uri="{FF2B5EF4-FFF2-40B4-BE49-F238E27FC236}">
                  <a16:creationId xmlns:a16="http://schemas.microsoft.com/office/drawing/2014/main" id="{4590F75F-DAC7-4F38-AFD6-AF51E9DC1EB6}"/>
                </a:ext>
              </a:extLst>
            </p:cNvPr>
            <p:cNvSpPr txBox="1">
              <a:spLocks noChangeArrowheads="1"/>
            </p:cNvSpPr>
            <p:nvPr/>
          </p:nvSpPr>
          <p:spPr bwMode="auto">
            <a:xfrm>
              <a:off x="1882" y="2886"/>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solidFill>
                    <a:srgbClr val="000000"/>
                  </a:solidFill>
                  <a:latin typeface="Arial" panose="020B0604020202020204" pitchFamily="34" charset="0"/>
                  <a:ea typeface="黑体" panose="02010609060101010101" pitchFamily="49" charset="-122"/>
                </a:rPr>
                <a:t>特征点法视觉里程计小结</a:t>
              </a:r>
            </a:p>
          </p:txBody>
        </p:sp>
      </p:grpSp>
    </p:spTree>
    <p:extLst>
      <p:ext uri="{BB962C8B-B14F-4D97-AF65-F5344CB8AC3E}">
        <p14:creationId xmlns:p14="http://schemas.microsoft.com/office/powerpoint/2010/main" val="3922121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3</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相机模型</a:t>
            </a:r>
          </a:p>
        </p:txBody>
      </p:sp>
      <p:grpSp>
        <p:nvGrpSpPr>
          <p:cNvPr id="32" name="Group 3">
            <a:extLst>
              <a:ext uri="{FF2B5EF4-FFF2-40B4-BE49-F238E27FC236}">
                <a16:creationId xmlns:a16="http://schemas.microsoft.com/office/drawing/2014/main" id="{3585099A-EDA6-4411-A490-83297F394A10}"/>
              </a:ext>
            </a:extLst>
          </p:cNvPr>
          <p:cNvGrpSpPr>
            <a:grpSpLocks/>
          </p:cNvGrpSpPr>
          <p:nvPr/>
        </p:nvGrpSpPr>
        <p:grpSpPr bwMode="auto">
          <a:xfrm>
            <a:off x="609600" y="2133600"/>
            <a:ext cx="5562600" cy="3657600"/>
            <a:chOff x="384" y="1344"/>
            <a:chExt cx="3504" cy="2304"/>
          </a:xfrm>
        </p:grpSpPr>
        <p:sp>
          <p:nvSpPr>
            <p:cNvPr id="33" name="Freeform 4">
              <a:extLst>
                <a:ext uri="{FF2B5EF4-FFF2-40B4-BE49-F238E27FC236}">
                  <a16:creationId xmlns:a16="http://schemas.microsoft.com/office/drawing/2014/main" id="{8FF9823E-600A-4402-BE10-D0787FC3D706}"/>
                </a:ext>
              </a:extLst>
            </p:cNvPr>
            <p:cNvSpPr>
              <a:spLocks/>
            </p:cNvSpPr>
            <p:nvPr/>
          </p:nvSpPr>
          <p:spPr bwMode="auto">
            <a:xfrm>
              <a:off x="2584" y="1344"/>
              <a:ext cx="1016" cy="2167"/>
            </a:xfrm>
            <a:custGeom>
              <a:avLst/>
              <a:gdLst>
                <a:gd name="T0" fmla="*/ 0 w 840"/>
                <a:gd name="T1" fmla="*/ 0 h 1900"/>
                <a:gd name="T2" fmla="*/ 0 w 840"/>
                <a:gd name="T3" fmla="*/ 3338 h 1900"/>
                <a:gd name="T4" fmla="*/ 3183 w 840"/>
                <a:gd name="T5" fmla="*/ 4770 h 1900"/>
                <a:gd name="T6" fmla="*/ 3183 w 840"/>
                <a:gd name="T7" fmla="*/ 1429 h 1900"/>
                <a:gd name="T8" fmla="*/ 0 w 840"/>
                <a:gd name="T9" fmla="*/ 0 h 1900"/>
                <a:gd name="T10" fmla="*/ 0 60000 65536"/>
                <a:gd name="T11" fmla="*/ 0 60000 65536"/>
                <a:gd name="T12" fmla="*/ 0 60000 65536"/>
                <a:gd name="T13" fmla="*/ 0 60000 65536"/>
                <a:gd name="T14" fmla="*/ 0 60000 65536"/>
                <a:gd name="T15" fmla="*/ 0 w 840"/>
                <a:gd name="T16" fmla="*/ 0 h 1900"/>
                <a:gd name="T17" fmla="*/ 840 w 840"/>
                <a:gd name="T18" fmla="*/ 1900 h 1900"/>
              </a:gdLst>
              <a:ahLst/>
              <a:cxnLst>
                <a:cxn ang="T10">
                  <a:pos x="T0" y="T1"/>
                </a:cxn>
                <a:cxn ang="T11">
                  <a:pos x="T2" y="T3"/>
                </a:cxn>
                <a:cxn ang="T12">
                  <a:pos x="T4" y="T5"/>
                </a:cxn>
                <a:cxn ang="T13">
                  <a:pos x="T6" y="T7"/>
                </a:cxn>
                <a:cxn ang="T14">
                  <a:pos x="T8" y="T9"/>
                </a:cxn>
              </a:cxnLst>
              <a:rect l="T15" t="T16" r="T17" b="T18"/>
              <a:pathLst>
                <a:path w="840" h="1900">
                  <a:moveTo>
                    <a:pt x="0" y="0"/>
                  </a:moveTo>
                  <a:lnTo>
                    <a:pt x="0" y="1330"/>
                  </a:lnTo>
                  <a:lnTo>
                    <a:pt x="840" y="1900"/>
                  </a:lnTo>
                  <a:lnTo>
                    <a:pt x="840" y="570"/>
                  </a:lnTo>
                  <a:lnTo>
                    <a:pt x="0" y="0"/>
                  </a:lnTo>
                  <a:close/>
                </a:path>
              </a:pathLst>
            </a:custGeom>
            <a:solidFill>
              <a:srgbClr val="FFFFFF"/>
            </a:solidFill>
            <a:ln w="9525">
              <a:solidFill>
                <a:srgbClr val="000000"/>
              </a:solidFill>
              <a:round/>
              <a:headEnd/>
              <a:tailEnd/>
            </a:ln>
          </p:spPr>
          <p:txBody>
            <a:bodyPr/>
            <a:lstStyle/>
            <a:p>
              <a:endParaRPr lang="zh-CN" altLang="en-US"/>
            </a:p>
          </p:txBody>
        </p:sp>
        <p:sp>
          <p:nvSpPr>
            <p:cNvPr id="34" name="Line 5">
              <a:extLst>
                <a:ext uri="{FF2B5EF4-FFF2-40B4-BE49-F238E27FC236}">
                  <a16:creationId xmlns:a16="http://schemas.microsoft.com/office/drawing/2014/main" id="{D1C3FE63-818B-48B2-AD44-6936AC3A0ABA}"/>
                </a:ext>
              </a:extLst>
            </p:cNvPr>
            <p:cNvSpPr>
              <a:spLocks noChangeShapeType="1"/>
            </p:cNvSpPr>
            <p:nvPr/>
          </p:nvSpPr>
          <p:spPr bwMode="auto">
            <a:xfrm>
              <a:off x="2781" y="2448"/>
              <a:ext cx="43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 name="Oval 6">
              <a:extLst>
                <a:ext uri="{FF2B5EF4-FFF2-40B4-BE49-F238E27FC236}">
                  <a16:creationId xmlns:a16="http://schemas.microsoft.com/office/drawing/2014/main" id="{843892A6-67E9-4AC8-85A5-C7B3069B789D}"/>
                </a:ext>
              </a:extLst>
            </p:cNvPr>
            <p:cNvSpPr>
              <a:spLocks noChangeArrowheads="1"/>
            </p:cNvSpPr>
            <p:nvPr/>
          </p:nvSpPr>
          <p:spPr bwMode="auto">
            <a:xfrm>
              <a:off x="3008" y="2214"/>
              <a:ext cx="48" cy="47"/>
            </a:xfrm>
            <a:prstGeom prst="ellipse">
              <a:avLst/>
            </a:prstGeom>
            <a:solidFill>
              <a:srgbClr val="000000"/>
            </a:solidFill>
            <a:ln w="9525">
              <a:solidFill>
                <a:srgbClr val="000000"/>
              </a:solidFill>
              <a:round/>
              <a:headEnd/>
              <a:tailEnd/>
            </a:ln>
          </p:spPr>
          <p:txBody>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ndParaRPr>
            </a:p>
          </p:txBody>
        </p:sp>
        <p:sp>
          <p:nvSpPr>
            <p:cNvPr id="36" name="Text Box 7">
              <a:extLst>
                <a:ext uri="{FF2B5EF4-FFF2-40B4-BE49-F238E27FC236}">
                  <a16:creationId xmlns:a16="http://schemas.microsoft.com/office/drawing/2014/main" id="{2E09B51F-D5FA-4371-B638-A72A516F227F}"/>
                </a:ext>
              </a:extLst>
            </p:cNvPr>
            <p:cNvSpPr txBox="1">
              <a:spLocks noChangeArrowheads="1"/>
            </p:cNvSpPr>
            <p:nvPr/>
          </p:nvSpPr>
          <p:spPr bwMode="auto">
            <a:xfrm>
              <a:off x="3062" y="1996"/>
              <a:ext cx="301"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2000" i="1">
                  <a:latin typeface="Times New Roman" panose="02020603050405020304" pitchFamily="18" charset="0"/>
                </a:rPr>
                <a:t>P</a:t>
              </a:r>
              <a:r>
                <a:rPr kumimoji="0" lang="en-US" altLang="zh-CN" sz="2000" baseline="-25000">
                  <a:latin typeface="Times New Roman" panose="02020603050405020304" pitchFamily="18" charset="0"/>
                </a:rPr>
                <a:t>1</a:t>
              </a:r>
            </a:p>
          </p:txBody>
        </p:sp>
        <p:sp>
          <p:nvSpPr>
            <p:cNvPr id="37" name="Line 8">
              <a:extLst>
                <a:ext uri="{FF2B5EF4-FFF2-40B4-BE49-F238E27FC236}">
                  <a16:creationId xmlns:a16="http://schemas.microsoft.com/office/drawing/2014/main" id="{E646CF99-0629-4215-9ACF-C44B71D01798}"/>
                </a:ext>
              </a:extLst>
            </p:cNvPr>
            <p:cNvSpPr>
              <a:spLocks noChangeShapeType="1"/>
            </p:cNvSpPr>
            <p:nvPr/>
          </p:nvSpPr>
          <p:spPr bwMode="auto">
            <a:xfrm>
              <a:off x="962" y="2463"/>
              <a:ext cx="162" cy="25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9">
              <a:extLst>
                <a:ext uri="{FF2B5EF4-FFF2-40B4-BE49-F238E27FC236}">
                  <a16:creationId xmlns:a16="http://schemas.microsoft.com/office/drawing/2014/main" id="{7A569F17-0012-4309-A026-521CC29B49DF}"/>
                </a:ext>
              </a:extLst>
            </p:cNvPr>
            <p:cNvSpPr>
              <a:spLocks noChangeShapeType="1"/>
            </p:cNvSpPr>
            <p:nvPr/>
          </p:nvSpPr>
          <p:spPr bwMode="auto">
            <a:xfrm flipV="1">
              <a:off x="958" y="2077"/>
              <a:ext cx="0" cy="3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10">
              <a:extLst>
                <a:ext uri="{FF2B5EF4-FFF2-40B4-BE49-F238E27FC236}">
                  <a16:creationId xmlns:a16="http://schemas.microsoft.com/office/drawing/2014/main" id="{31D1CBDD-A496-4A13-9747-80B082E970DD}"/>
                </a:ext>
              </a:extLst>
            </p:cNvPr>
            <p:cNvSpPr>
              <a:spLocks noChangeShapeType="1"/>
            </p:cNvSpPr>
            <p:nvPr/>
          </p:nvSpPr>
          <p:spPr bwMode="auto">
            <a:xfrm flipV="1">
              <a:off x="958" y="2448"/>
              <a:ext cx="43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Text Box 11">
              <a:extLst>
                <a:ext uri="{FF2B5EF4-FFF2-40B4-BE49-F238E27FC236}">
                  <a16:creationId xmlns:a16="http://schemas.microsoft.com/office/drawing/2014/main" id="{7D71ED85-057B-4069-80AE-3792E78A7096}"/>
                </a:ext>
              </a:extLst>
            </p:cNvPr>
            <p:cNvSpPr txBox="1">
              <a:spLocks noChangeArrowheads="1"/>
            </p:cNvSpPr>
            <p:nvPr/>
          </p:nvSpPr>
          <p:spPr bwMode="auto">
            <a:xfrm>
              <a:off x="816" y="2256"/>
              <a:ext cx="3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2000" i="1">
                  <a:latin typeface="Times New Roman" panose="02020603050405020304" pitchFamily="18" charset="0"/>
                </a:rPr>
                <a:t>O</a:t>
              </a:r>
              <a:endParaRPr kumimoji="0" lang="en-US" altLang="zh-CN" sz="2000">
                <a:latin typeface="Times New Roman" panose="02020603050405020304" pitchFamily="18" charset="0"/>
              </a:endParaRPr>
            </a:p>
          </p:txBody>
        </p:sp>
        <p:sp>
          <p:nvSpPr>
            <p:cNvPr id="42" name="Text Box 12">
              <a:extLst>
                <a:ext uri="{FF2B5EF4-FFF2-40B4-BE49-F238E27FC236}">
                  <a16:creationId xmlns:a16="http://schemas.microsoft.com/office/drawing/2014/main" id="{746BE7B1-37E8-4085-9EC6-7C7D3E640F30}"/>
                </a:ext>
              </a:extLst>
            </p:cNvPr>
            <p:cNvSpPr txBox="1">
              <a:spLocks noChangeArrowheads="1"/>
            </p:cNvSpPr>
            <p:nvPr/>
          </p:nvSpPr>
          <p:spPr bwMode="auto">
            <a:xfrm>
              <a:off x="1141" y="2644"/>
              <a:ext cx="3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2000" i="1">
                  <a:latin typeface="Times New Roman" panose="02020603050405020304" pitchFamily="18" charset="0"/>
                </a:rPr>
                <a:t>Y</a:t>
              </a:r>
              <a:endParaRPr kumimoji="0" lang="en-US" altLang="zh-CN" sz="2000">
                <a:latin typeface="Times New Roman" panose="02020603050405020304" pitchFamily="18" charset="0"/>
              </a:endParaRPr>
            </a:p>
          </p:txBody>
        </p:sp>
        <p:sp>
          <p:nvSpPr>
            <p:cNvPr id="43" name="Text Box 13">
              <a:extLst>
                <a:ext uri="{FF2B5EF4-FFF2-40B4-BE49-F238E27FC236}">
                  <a16:creationId xmlns:a16="http://schemas.microsoft.com/office/drawing/2014/main" id="{0BF2F415-DB2F-48D6-8BEF-75AF5A1A3D30}"/>
                </a:ext>
              </a:extLst>
            </p:cNvPr>
            <p:cNvSpPr txBox="1">
              <a:spLocks noChangeArrowheads="1"/>
            </p:cNvSpPr>
            <p:nvPr/>
          </p:nvSpPr>
          <p:spPr bwMode="auto">
            <a:xfrm>
              <a:off x="967" y="1859"/>
              <a:ext cx="301"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2000" i="1">
                  <a:latin typeface="Times New Roman" panose="02020603050405020304" pitchFamily="18" charset="0"/>
                </a:rPr>
                <a:t>X</a:t>
              </a:r>
              <a:endParaRPr kumimoji="0" lang="en-US" altLang="zh-CN" sz="2000">
                <a:latin typeface="Times New Roman" panose="02020603050405020304" pitchFamily="18" charset="0"/>
              </a:endParaRPr>
            </a:p>
          </p:txBody>
        </p:sp>
        <p:sp>
          <p:nvSpPr>
            <p:cNvPr id="44" name="Text Box 14">
              <a:extLst>
                <a:ext uri="{FF2B5EF4-FFF2-40B4-BE49-F238E27FC236}">
                  <a16:creationId xmlns:a16="http://schemas.microsoft.com/office/drawing/2014/main" id="{39AA7AC0-8238-45E0-8673-4C1090744B45}"/>
                </a:ext>
              </a:extLst>
            </p:cNvPr>
            <p:cNvSpPr txBox="1">
              <a:spLocks noChangeArrowheads="1"/>
            </p:cNvSpPr>
            <p:nvPr/>
          </p:nvSpPr>
          <p:spPr bwMode="auto">
            <a:xfrm>
              <a:off x="1344" y="2448"/>
              <a:ext cx="30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2000" i="1">
                  <a:latin typeface="Times New Roman" panose="02020603050405020304" pitchFamily="18" charset="0"/>
                </a:rPr>
                <a:t>Z</a:t>
              </a:r>
              <a:endParaRPr kumimoji="0" lang="en-US" altLang="zh-CN" sz="2000">
                <a:latin typeface="Times New Roman" panose="02020603050405020304" pitchFamily="18" charset="0"/>
              </a:endParaRPr>
            </a:p>
          </p:txBody>
        </p:sp>
        <p:sp>
          <p:nvSpPr>
            <p:cNvPr id="45" name="Text Box 15">
              <a:extLst>
                <a:ext uri="{FF2B5EF4-FFF2-40B4-BE49-F238E27FC236}">
                  <a16:creationId xmlns:a16="http://schemas.microsoft.com/office/drawing/2014/main" id="{E86D7804-1565-4365-82F5-ED81184717BC}"/>
                </a:ext>
              </a:extLst>
            </p:cNvPr>
            <p:cNvSpPr txBox="1">
              <a:spLocks noChangeArrowheads="1"/>
            </p:cNvSpPr>
            <p:nvPr/>
          </p:nvSpPr>
          <p:spPr bwMode="auto">
            <a:xfrm>
              <a:off x="851" y="3280"/>
              <a:ext cx="263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kumimoji="0" lang="zh-CN" altLang="en-US" sz="2000">
                  <a:solidFill>
                    <a:srgbClr val="000000"/>
                  </a:solidFill>
                  <a:latin typeface="黑体" panose="02010609060101010101" pitchFamily="49" charset="-122"/>
                  <a:ea typeface="黑体" panose="02010609060101010101" pitchFamily="49" charset="-122"/>
                </a:rPr>
                <a:t>小孔成像原理</a:t>
              </a:r>
            </a:p>
          </p:txBody>
        </p:sp>
        <p:sp>
          <p:nvSpPr>
            <p:cNvPr id="46" name="Text Box 16">
              <a:extLst>
                <a:ext uri="{FF2B5EF4-FFF2-40B4-BE49-F238E27FC236}">
                  <a16:creationId xmlns:a16="http://schemas.microsoft.com/office/drawing/2014/main" id="{B299009D-9F41-4208-9682-ECB1650F8BCC}"/>
                </a:ext>
              </a:extLst>
            </p:cNvPr>
            <p:cNvSpPr txBox="1">
              <a:spLocks noChangeArrowheads="1"/>
            </p:cNvSpPr>
            <p:nvPr/>
          </p:nvSpPr>
          <p:spPr bwMode="auto">
            <a:xfrm>
              <a:off x="2652" y="1523"/>
              <a:ext cx="3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2000">
                  <a:latin typeface="宋体" panose="02010600030101010101" pitchFamily="2" charset="-122"/>
                </a:rPr>
                <a:t>Π</a:t>
              </a:r>
              <a:r>
                <a:rPr kumimoji="0" lang="en-US" altLang="zh-CN" sz="2000" baseline="-25000">
                  <a:latin typeface="Times New Roman" panose="02020603050405020304" pitchFamily="18" charset="0"/>
                </a:rPr>
                <a:t>1</a:t>
              </a:r>
            </a:p>
          </p:txBody>
        </p:sp>
        <p:sp>
          <p:nvSpPr>
            <p:cNvPr id="47" name="Freeform 17">
              <a:extLst>
                <a:ext uri="{FF2B5EF4-FFF2-40B4-BE49-F238E27FC236}">
                  <a16:creationId xmlns:a16="http://schemas.microsoft.com/office/drawing/2014/main" id="{8723D312-5C32-40AF-B04A-DAB02913BB4D}"/>
                </a:ext>
              </a:extLst>
            </p:cNvPr>
            <p:cNvSpPr>
              <a:spLocks/>
            </p:cNvSpPr>
            <p:nvPr/>
          </p:nvSpPr>
          <p:spPr bwMode="auto">
            <a:xfrm>
              <a:off x="1248" y="2112"/>
              <a:ext cx="384" cy="679"/>
            </a:xfrm>
            <a:custGeom>
              <a:avLst/>
              <a:gdLst>
                <a:gd name="T0" fmla="*/ 0 w 840"/>
                <a:gd name="T1" fmla="*/ 0 h 1900"/>
                <a:gd name="T2" fmla="*/ 0 w 840"/>
                <a:gd name="T3" fmla="*/ 1 h 1900"/>
                <a:gd name="T4" fmla="*/ 4 w 840"/>
                <a:gd name="T5" fmla="*/ 1 h 1900"/>
                <a:gd name="T6" fmla="*/ 4 w 840"/>
                <a:gd name="T7" fmla="*/ 0 h 1900"/>
                <a:gd name="T8" fmla="*/ 0 w 840"/>
                <a:gd name="T9" fmla="*/ 0 h 1900"/>
                <a:gd name="T10" fmla="*/ 0 60000 65536"/>
                <a:gd name="T11" fmla="*/ 0 60000 65536"/>
                <a:gd name="T12" fmla="*/ 0 60000 65536"/>
                <a:gd name="T13" fmla="*/ 0 60000 65536"/>
                <a:gd name="T14" fmla="*/ 0 60000 65536"/>
                <a:gd name="T15" fmla="*/ 0 w 840"/>
                <a:gd name="T16" fmla="*/ 0 h 1900"/>
                <a:gd name="T17" fmla="*/ 840 w 840"/>
                <a:gd name="T18" fmla="*/ 1900 h 1900"/>
              </a:gdLst>
              <a:ahLst/>
              <a:cxnLst>
                <a:cxn ang="T10">
                  <a:pos x="T0" y="T1"/>
                </a:cxn>
                <a:cxn ang="T11">
                  <a:pos x="T2" y="T3"/>
                </a:cxn>
                <a:cxn ang="T12">
                  <a:pos x="T4" y="T5"/>
                </a:cxn>
                <a:cxn ang="T13">
                  <a:pos x="T6" y="T7"/>
                </a:cxn>
                <a:cxn ang="T14">
                  <a:pos x="T8" y="T9"/>
                </a:cxn>
              </a:cxnLst>
              <a:rect l="T15" t="T16" r="T17" b="T18"/>
              <a:pathLst>
                <a:path w="840" h="1900">
                  <a:moveTo>
                    <a:pt x="0" y="0"/>
                  </a:moveTo>
                  <a:lnTo>
                    <a:pt x="0" y="1330"/>
                  </a:lnTo>
                  <a:lnTo>
                    <a:pt x="840" y="1900"/>
                  </a:lnTo>
                  <a:lnTo>
                    <a:pt x="840" y="570"/>
                  </a:lnTo>
                  <a:lnTo>
                    <a:pt x="0"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8" name="Line 18">
              <a:extLst>
                <a:ext uri="{FF2B5EF4-FFF2-40B4-BE49-F238E27FC236}">
                  <a16:creationId xmlns:a16="http://schemas.microsoft.com/office/drawing/2014/main" id="{C8BFFADD-4902-497A-A990-F794571F553C}"/>
                </a:ext>
              </a:extLst>
            </p:cNvPr>
            <p:cNvSpPr>
              <a:spLocks noChangeShapeType="1"/>
            </p:cNvSpPr>
            <p:nvPr/>
          </p:nvSpPr>
          <p:spPr bwMode="auto">
            <a:xfrm flipV="1">
              <a:off x="576" y="2256"/>
              <a:ext cx="2448"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 name="Line 19">
              <a:extLst>
                <a:ext uri="{FF2B5EF4-FFF2-40B4-BE49-F238E27FC236}">
                  <a16:creationId xmlns:a16="http://schemas.microsoft.com/office/drawing/2014/main" id="{9F648853-73E1-45B9-B03D-A3C54B9967F0}"/>
                </a:ext>
              </a:extLst>
            </p:cNvPr>
            <p:cNvSpPr>
              <a:spLocks noChangeShapeType="1"/>
            </p:cNvSpPr>
            <p:nvPr/>
          </p:nvSpPr>
          <p:spPr bwMode="auto">
            <a:xfrm flipH="1">
              <a:off x="432" y="2448"/>
              <a:ext cx="34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Oval 20">
              <a:extLst>
                <a:ext uri="{FF2B5EF4-FFF2-40B4-BE49-F238E27FC236}">
                  <a16:creationId xmlns:a16="http://schemas.microsoft.com/office/drawing/2014/main" id="{A1FF61E4-4A4F-4716-9B80-E238A1835C83}"/>
                </a:ext>
              </a:extLst>
            </p:cNvPr>
            <p:cNvSpPr>
              <a:spLocks noChangeArrowheads="1"/>
            </p:cNvSpPr>
            <p:nvPr/>
          </p:nvSpPr>
          <p:spPr bwMode="auto">
            <a:xfrm>
              <a:off x="1392" y="2352"/>
              <a:ext cx="48" cy="47"/>
            </a:xfrm>
            <a:prstGeom prst="ellipse">
              <a:avLst/>
            </a:prstGeom>
            <a:solidFill>
              <a:srgbClr val="000000"/>
            </a:solidFill>
            <a:ln w="9525">
              <a:solidFill>
                <a:srgbClr val="000000"/>
              </a:solidFill>
              <a:round/>
              <a:headEnd/>
              <a:tailEnd/>
            </a:ln>
          </p:spPr>
          <p:txBody>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ndParaRPr>
            </a:p>
          </p:txBody>
        </p:sp>
        <p:sp>
          <p:nvSpPr>
            <p:cNvPr id="51" name="Text Box 21">
              <a:extLst>
                <a:ext uri="{FF2B5EF4-FFF2-40B4-BE49-F238E27FC236}">
                  <a16:creationId xmlns:a16="http://schemas.microsoft.com/office/drawing/2014/main" id="{FA4E9A7A-748D-4CE6-84A5-D14A8F02D3EA}"/>
                </a:ext>
              </a:extLst>
            </p:cNvPr>
            <p:cNvSpPr txBox="1">
              <a:spLocks noChangeArrowheads="1"/>
            </p:cNvSpPr>
            <p:nvPr/>
          </p:nvSpPr>
          <p:spPr bwMode="auto">
            <a:xfrm>
              <a:off x="1296" y="1968"/>
              <a:ext cx="3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10000"/>
                </a:spcBef>
                <a:spcAft>
                  <a:spcPct val="10000"/>
                </a:spcAft>
                <a:buFontTx/>
                <a:buNone/>
              </a:pPr>
              <a:r>
                <a:rPr kumimoji="0" lang="en-US" altLang="zh-CN" sz="2000">
                  <a:latin typeface="宋体" panose="02010600030101010101" pitchFamily="2" charset="-122"/>
                </a:rPr>
                <a:t>Π</a:t>
              </a:r>
              <a:r>
                <a:rPr kumimoji="0" lang="en-US" altLang="zh-CN" sz="2000" baseline="-25000">
                  <a:latin typeface="Times New Roman" panose="02020603050405020304" pitchFamily="18" charset="0"/>
                </a:rPr>
                <a:t>2</a:t>
              </a:r>
            </a:p>
          </p:txBody>
        </p:sp>
        <p:sp>
          <p:nvSpPr>
            <p:cNvPr id="52" name="Text Box 22">
              <a:extLst>
                <a:ext uri="{FF2B5EF4-FFF2-40B4-BE49-F238E27FC236}">
                  <a16:creationId xmlns:a16="http://schemas.microsoft.com/office/drawing/2014/main" id="{CCBE704F-5C36-4F32-9217-EE4EAC86164F}"/>
                </a:ext>
              </a:extLst>
            </p:cNvPr>
            <p:cNvSpPr txBox="1">
              <a:spLocks noChangeArrowheads="1"/>
            </p:cNvSpPr>
            <p:nvPr/>
          </p:nvSpPr>
          <p:spPr bwMode="auto">
            <a:xfrm>
              <a:off x="1248" y="2151"/>
              <a:ext cx="301"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2000" i="1">
                  <a:latin typeface="Times New Roman" panose="02020603050405020304" pitchFamily="18" charset="0"/>
                </a:rPr>
                <a:t>P</a:t>
              </a:r>
              <a:r>
                <a:rPr kumimoji="0" lang="en-US" altLang="zh-CN" sz="2000" baseline="-25000">
                  <a:latin typeface="Times New Roman" panose="02020603050405020304" pitchFamily="18" charset="0"/>
                </a:rPr>
                <a:t>2</a:t>
              </a:r>
            </a:p>
          </p:txBody>
        </p:sp>
        <p:graphicFrame>
          <p:nvGraphicFramePr>
            <p:cNvPr id="53" name="Object 23">
              <a:extLst>
                <a:ext uri="{FF2B5EF4-FFF2-40B4-BE49-F238E27FC236}">
                  <a16:creationId xmlns:a16="http://schemas.microsoft.com/office/drawing/2014/main" id="{FFF06317-62C6-4139-BCA6-4330AE6D4FAC}"/>
                </a:ext>
              </a:extLst>
            </p:cNvPr>
            <p:cNvGraphicFramePr>
              <a:graphicFrameLocks noChangeAspect="1"/>
            </p:cNvGraphicFramePr>
            <p:nvPr/>
          </p:nvGraphicFramePr>
          <p:xfrm>
            <a:off x="2844" y="2092"/>
            <a:ext cx="72" cy="136"/>
          </p:xfrm>
          <a:graphic>
            <a:graphicData uri="http://schemas.openxmlformats.org/presentationml/2006/ole">
              <mc:AlternateContent xmlns:mc="http://schemas.openxmlformats.org/markup-compatibility/2006">
                <mc:Choice xmlns:v="urn:schemas-microsoft-com:vml" Requires="v">
                  <p:oleObj spid="_x0000_s59399" name="Equation" r:id="rId4" imgW="114151" imgH="215619" progId="Equation.3">
                    <p:embed/>
                  </p:oleObj>
                </mc:Choice>
                <mc:Fallback>
                  <p:oleObj name="Equation" r:id="rId4" imgW="114151" imgH="215619" progId="Equation.3">
                    <p:embed/>
                    <p:pic>
                      <p:nvPicPr>
                        <p:cNvPr id="8218" name="Object 23">
                          <a:extLst>
                            <a:ext uri="{FF2B5EF4-FFF2-40B4-BE49-F238E27FC236}">
                              <a16:creationId xmlns:a16="http://schemas.microsoft.com/office/drawing/2014/main" id="{1789E98C-611F-4E25-B232-7DA801EE4E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4" y="2092"/>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 name="Freeform 24">
              <a:extLst>
                <a:ext uri="{FF2B5EF4-FFF2-40B4-BE49-F238E27FC236}">
                  <a16:creationId xmlns:a16="http://schemas.microsoft.com/office/drawing/2014/main" id="{B5A69C77-3D30-4EFD-BF3F-4103401AFBDA}"/>
                </a:ext>
              </a:extLst>
            </p:cNvPr>
            <p:cNvSpPr>
              <a:spLocks/>
            </p:cNvSpPr>
            <p:nvPr/>
          </p:nvSpPr>
          <p:spPr bwMode="auto">
            <a:xfrm>
              <a:off x="432" y="2112"/>
              <a:ext cx="384" cy="679"/>
            </a:xfrm>
            <a:custGeom>
              <a:avLst/>
              <a:gdLst>
                <a:gd name="T0" fmla="*/ 0 w 840"/>
                <a:gd name="T1" fmla="*/ 0 h 1900"/>
                <a:gd name="T2" fmla="*/ 0 w 840"/>
                <a:gd name="T3" fmla="*/ 1 h 1900"/>
                <a:gd name="T4" fmla="*/ 4 w 840"/>
                <a:gd name="T5" fmla="*/ 1 h 1900"/>
                <a:gd name="T6" fmla="*/ 4 w 840"/>
                <a:gd name="T7" fmla="*/ 0 h 1900"/>
                <a:gd name="T8" fmla="*/ 0 w 840"/>
                <a:gd name="T9" fmla="*/ 0 h 1900"/>
                <a:gd name="T10" fmla="*/ 0 60000 65536"/>
                <a:gd name="T11" fmla="*/ 0 60000 65536"/>
                <a:gd name="T12" fmla="*/ 0 60000 65536"/>
                <a:gd name="T13" fmla="*/ 0 60000 65536"/>
                <a:gd name="T14" fmla="*/ 0 60000 65536"/>
                <a:gd name="T15" fmla="*/ 0 w 840"/>
                <a:gd name="T16" fmla="*/ 0 h 1900"/>
                <a:gd name="T17" fmla="*/ 840 w 840"/>
                <a:gd name="T18" fmla="*/ 1900 h 1900"/>
              </a:gdLst>
              <a:ahLst/>
              <a:cxnLst>
                <a:cxn ang="T10">
                  <a:pos x="T0" y="T1"/>
                </a:cxn>
                <a:cxn ang="T11">
                  <a:pos x="T2" y="T3"/>
                </a:cxn>
                <a:cxn ang="T12">
                  <a:pos x="T4" y="T5"/>
                </a:cxn>
                <a:cxn ang="T13">
                  <a:pos x="T6" y="T7"/>
                </a:cxn>
                <a:cxn ang="T14">
                  <a:pos x="T8" y="T9"/>
                </a:cxn>
              </a:cxnLst>
              <a:rect l="T15" t="T16" r="T17" b="T18"/>
              <a:pathLst>
                <a:path w="840" h="1900">
                  <a:moveTo>
                    <a:pt x="0" y="0"/>
                  </a:moveTo>
                  <a:lnTo>
                    <a:pt x="0" y="1330"/>
                  </a:lnTo>
                  <a:lnTo>
                    <a:pt x="840" y="1900"/>
                  </a:lnTo>
                  <a:lnTo>
                    <a:pt x="840" y="570"/>
                  </a:lnTo>
                  <a:lnTo>
                    <a:pt x="0"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Oval 25">
              <a:extLst>
                <a:ext uri="{FF2B5EF4-FFF2-40B4-BE49-F238E27FC236}">
                  <a16:creationId xmlns:a16="http://schemas.microsoft.com/office/drawing/2014/main" id="{CF81517E-A232-48CF-B162-3005E9247D9D}"/>
                </a:ext>
              </a:extLst>
            </p:cNvPr>
            <p:cNvSpPr>
              <a:spLocks noChangeArrowheads="1"/>
            </p:cNvSpPr>
            <p:nvPr/>
          </p:nvSpPr>
          <p:spPr bwMode="auto">
            <a:xfrm>
              <a:off x="576" y="2496"/>
              <a:ext cx="48" cy="47"/>
            </a:xfrm>
            <a:prstGeom prst="ellipse">
              <a:avLst/>
            </a:prstGeom>
            <a:solidFill>
              <a:srgbClr val="000000"/>
            </a:solidFill>
            <a:ln w="9525">
              <a:solidFill>
                <a:srgbClr val="000000"/>
              </a:solidFill>
              <a:round/>
              <a:headEnd/>
              <a:tailEnd/>
            </a:ln>
          </p:spPr>
          <p:txBody>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ndParaRPr>
            </a:p>
          </p:txBody>
        </p:sp>
        <p:sp>
          <p:nvSpPr>
            <p:cNvPr id="56" name="Text Box 26">
              <a:extLst>
                <a:ext uri="{FF2B5EF4-FFF2-40B4-BE49-F238E27FC236}">
                  <a16:creationId xmlns:a16="http://schemas.microsoft.com/office/drawing/2014/main" id="{854455A0-B992-4618-9F6F-D8EA2D7C99F6}"/>
                </a:ext>
              </a:extLst>
            </p:cNvPr>
            <p:cNvSpPr txBox="1">
              <a:spLocks noChangeArrowheads="1"/>
            </p:cNvSpPr>
            <p:nvPr/>
          </p:nvSpPr>
          <p:spPr bwMode="auto">
            <a:xfrm>
              <a:off x="384" y="1920"/>
              <a:ext cx="302"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10000"/>
                </a:spcBef>
                <a:spcAft>
                  <a:spcPct val="10000"/>
                </a:spcAft>
                <a:buFontTx/>
                <a:buNone/>
              </a:pPr>
              <a:r>
                <a:rPr kumimoji="0" lang="en-US" altLang="zh-CN" sz="2000">
                  <a:latin typeface="宋体" panose="02010600030101010101" pitchFamily="2" charset="-122"/>
                </a:rPr>
                <a:t>Π</a:t>
              </a:r>
              <a:r>
                <a:rPr kumimoji="0" lang="en-US" altLang="zh-CN" sz="2000">
                  <a:latin typeface="宋体" panose="02010600030101010101" pitchFamily="2" charset="-122"/>
                  <a:sym typeface="Symbol" panose="05050102010706020507" pitchFamily="18" charset="2"/>
                </a:rPr>
                <a:t></a:t>
              </a:r>
              <a:r>
                <a:rPr kumimoji="0" lang="en-US" altLang="zh-CN" sz="2000" baseline="-25000">
                  <a:latin typeface="Times New Roman" panose="02020603050405020304" pitchFamily="18" charset="0"/>
                </a:rPr>
                <a:t>2</a:t>
              </a:r>
            </a:p>
          </p:txBody>
        </p:sp>
        <p:sp>
          <p:nvSpPr>
            <p:cNvPr id="57" name="Line 27">
              <a:extLst>
                <a:ext uri="{FF2B5EF4-FFF2-40B4-BE49-F238E27FC236}">
                  <a16:creationId xmlns:a16="http://schemas.microsoft.com/office/drawing/2014/main" id="{17910685-9B4D-4E76-8452-1B1E8BA3185B}"/>
                </a:ext>
              </a:extLst>
            </p:cNvPr>
            <p:cNvSpPr>
              <a:spLocks noChangeShapeType="1"/>
            </p:cNvSpPr>
            <p:nvPr/>
          </p:nvSpPr>
          <p:spPr bwMode="auto">
            <a:xfrm>
              <a:off x="480" y="2352"/>
              <a:ext cx="2880" cy="57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8" name="Line 28">
              <a:extLst>
                <a:ext uri="{FF2B5EF4-FFF2-40B4-BE49-F238E27FC236}">
                  <a16:creationId xmlns:a16="http://schemas.microsoft.com/office/drawing/2014/main" id="{01A425FA-C0D5-40E7-AF61-D971F3D8BA78}"/>
                </a:ext>
              </a:extLst>
            </p:cNvPr>
            <p:cNvSpPr>
              <a:spLocks noChangeShapeType="1"/>
            </p:cNvSpPr>
            <p:nvPr/>
          </p:nvSpPr>
          <p:spPr bwMode="auto">
            <a:xfrm>
              <a:off x="2880" y="2064"/>
              <a:ext cx="0" cy="384"/>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9" name="Line 29">
              <a:extLst>
                <a:ext uri="{FF2B5EF4-FFF2-40B4-BE49-F238E27FC236}">
                  <a16:creationId xmlns:a16="http://schemas.microsoft.com/office/drawing/2014/main" id="{C3A6356C-497A-4DFF-92D4-C026A6845085}"/>
                </a:ext>
              </a:extLst>
            </p:cNvPr>
            <p:cNvSpPr>
              <a:spLocks noChangeShapeType="1"/>
            </p:cNvSpPr>
            <p:nvPr/>
          </p:nvSpPr>
          <p:spPr bwMode="auto">
            <a:xfrm>
              <a:off x="2880" y="2448"/>
              <a:ext cx="240" cy="24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0" name="Line 30">
              <a:extLst>
                <a:ext uri="{FF2B5EF4-FFF2-40B4-BE49-F238E27FC236}">
                  <a16:creationId xmlns:a16="http://schemas.microsoft.com/office/drawing/2014/main" id="{CDFE93C7-5392-4ED8-8D19-954437960CEB}"/>
                </a:ext>
              </a:extLst>
            </p:cNvPr>
            <p:cNvSpPr>
              <a:spLocks noChangeShapeType="1"/>
            </p:cNvSpPr>
            <p:nvPr/>
          </p:nvSpPr>
          <p:spPr bwMode="auto">
            <a:xfrm flipH="1">
              <a:off x="2880" y="2256"/>
              <a:ext cx="144"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1" name="Text Box 31">
              <a:extLst>
                <a:ext uri="{FF2B5EF4-FFF2-40B4-BE49-F238E27FC236}">
                  <a16:creationId xmlns:a16="http://schemas.microsoft.com/office/drawing/2014/main" id="{3B290C22-7BBB-4928-9E72-1218DFF816AC}"/>
                </a:ext>
              </a:extLst>
            </p:cNvPr>
            <p:cNvSpPr txBox="1">
              <a:spLocks noChangeArrowheads="1"/>
            </p:cNvSpPr>
            <p:nvPr/>
          </p:nvSpPr>
          <p:spPr bwMode="auto">
            <a:xfrm>
              <a:off x="384" y="2688"/>
              <a:ext cx="301"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2000" i="1">
                  <a:latin typeface="Times New Roman" panose="02020603050405020304" pitchFamily="18" charset="0"/>
                </a:rPr>
                <a:t>P </a:t>
              </a:r>
              <a:r>
                <a:rPr kumimoji="0" lang="en-US" altLang="zh-CN" sz="2000">
                  <a:latin typeface="宋体" panose="02010600030101010101" pitchFamily="2" charset="-122"/>
                  <a:sym typeface="Symbol" panose="05050102010706020507" pitchFamily="18" charset="2"/>
                </a:rPr>
                <a:t></a:t>
              </a:r>
              <a:r>
                <a:rPr kumimoji="0" lang="en-US" altLang="zh-CN" sz="2000" baseline="-25000">
                  <a:latin typeface="Times New Roman" panose="02020603050405020304" pitchFamily="18" charset="0"/>
                </a:rPr>
                <a:t>2</a:t>
              </a:r>
            </a:p>
          </p:txBody>
        </p:sp>
      </p:grpSp>
      <p:sp>
        <p:nvSpPr>
          <p:cNvPr id="62" name="Text Box 32">
            <a:extLst>
              <a:ext uri="{FF2B5EF4-FFF2-40B4-BE49-F238E27FC236}">
                <a16:creationId xmlns:a16="http://schemas.microsoft.com/office/drawing/2014/main" id="{BE567464-005E-4419-BFD9-62F14E7A040D}"/>
              </a:ext>
            </a:extLst>
          </p:cNvPr>
          <p:cNvSpPr txBox="1">
            <a:spLocks noChangeArrowheads="1"/>
          </p:cNvSpPr>
          <p:nvPr/>
        </p:nvSpPr>
        <p:spPr bwMode="auto">
          <a:xfrm>
            <a:off x="5956300" y="1903413"/>
            <a:ext cx="30353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400">
                <a:latin typeface="黑体" panose="02010609060101010101" pitchFamily="49" charset="-122"/>
                <a:ea typeface="黑体" panose="02010609060101010101" pitchFamily="49" charset="-122"/>
              </a:rPr>
              <a:t>所有景物通过摄像机光轴中心点投射到成像平面上</a:t>
            </a:r>
          </a:p>
        </p:txBody>
      </p:sp>
    </p:spTree>
    <p:extLst>
      <p:ext uri="{BB962C8B-B14F-4D97-AF65-F5344CB8AC3E}">
        <p14:creationId xmlns:p14="http://schemas.microsoft.com/office/powerpoint/2010/main" val="1715289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30</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对极约束求解</a:t>
            </a:r>
          </a:p>
        </p:txBody>
      </p:sp>
      <p:sp>
        <p:nvSpPr>
          <p:cNvPr id="9" name="矩形 8">
            <a:extLst>
              <a:ext uri="{FF2B5EF4-FFF2-40B4-BE49-F238E27FC236}">
                <a16:creationId xmlns:a16="http://schemas.microsoft.com/office/drawing/2014/main" id="{CE7FE336-300C-4CA9-875A-E62107D40E7F}"/>
              </a:ext>
            </a:extLst>
          </p:cNvPr>
          <p:cNvSpPr/>
          <p:nvPr/>
        </p:nvSpPr>
        <p:spPr>
          <a:xfrm>
            <a:off x="715095" y="1172144"/>
            <a:ext cx="7295429" cy="707886"/>
          </a:xfrm>
          <a:prstGeom prst="rect">
            <a:avLst/>
          </a:prstGeom>
        </p:spPr>
        <p:txBody>
          <a:bodyPr wrap="square">
            <a:spAutoFit/>
          </a:bodyPr>
          <a:lstStyle/>
          <a:p>
            <a:r>
              <a:rPr lang="zh-CN" altLang="en-US" sz="2000" dirty="0"/>
              <a:t>位姿解算发生在特征点匹配之后，与特征点提取、匹配算法是完全独立的，</a:t>
            </a:r>
            <a:r>
              <a:rPr lang="en-US" altLang="zh-CN" sz="2000" dirty="0">
                <a:latin typeface="Times New Roman" panose="02020603050405020304" pitchFamily="18" charset="0"/>
                <a:ea typeface="宋体" panose="02010600030101010101" pitchFamily="2" charset="-122"/>
              </a:rPr>
              <a:t> 8</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点法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2D-2D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图像关联的基础</a:t>
            </a:r>
            <a:endParaRPr lang="zh-CN" altLang="en-US" sz="2000" dirty="0"/>
          </a:p>
        </p:txBody>
      </p:sp>
      <p:graphicFrame>
        <p:nvGraphicFramePr>
          <p:cNvPr id="7" name="对象 6">
            <a:extLst>
              <a:ext uri="{FF2B5EF4-FFF2-40B4-BE49-F238E27FC236}">
                <a16:creationId xmlns:a16="http://schemas.microsoft.com/office/drawing/2014/main" id="{97A96AD5-D75F-4614-9D57-A8414DE62659}"/>
              </a:ext>
            </a:extLst>
          </p:cNvPr>
          <p:cNvGraphicFramePr>
            <a:graphicFrameLocks noChangeAspect="1"/>
          </p:cNvGraphicFramePr>
          <p:nvPr>
            <p:extLst>
              <p:ext uri="{D42A27DB-BD31-4B8C-83A1-F6EECF244321}">
                <p14:modId xmlns:p14="http://schemas.microsoft.com/office/powerpoint/2010/main" val="1572976371"/>
              </p:ext>
            </p:extLst>
          </p:nvPr>
        </p:nvGraphicFramePr>
        <p:xfrm>
          <a:off x="2168055" y="2123961"/>
          <a:ext cx="5181820" cy="2877237"/>
        </p:xfrm>
        <a:graphic>
          <a:graphicData uri="http://schemas.openxmlformats.org/presentationml/2006/ole">
            <mc:AlternateContent xmlns:mc="http://schemas.openxmlformats.org/markup-compatibility/2006">
              <mc:Choice xmlns:v="urn:schemas-microsoft-com:vml" Requires="v">
                <p:oleObj spid="_x0000_s39191" name="Visio" r:id="rId4" imgW="5200802" imgH="2876537" progId="Visio.Drawing.15">
                  <p:embed/>
                </p:oleObj>
              </mc:Choice>
              <mc:Fallback>
                <p:oleObj name="Visio" r:id="rId4" imgW="5200802" imgH="2876537" progId="Visio.Drawing.15">
                  <p:embed/>
                  <p:pic>
                    <p:nvPicPr>
                      <p:cNvPr id="0" name="Object 1"/>
                      <p:cNvPicPr>
                        <a:picLocks noChangeAspect="1" noChangeArrowheads="1"/>
                      </p:cNvPicPr>
                      <p:nvPr/>
                    </p:nvPicPr>
                    <p:blipFill>
                      <a:blip r:embed="rId5"/>
                      <a:srcRect/>
                      <a:stretch>
                        <a:fillRect/>
                      </a:stretch>
                    </p:blipFill>
                    <p:spPr bwMode="auto">
                      <a:xfrm>
                        <a:off x="2168055" y="2123961"/>
                        <a:ext cx="5181820" cy="2877237"/>
                      </a:xfrm>
                      <a:prstGeom prst="rect">
                        <a:avLst/>
                      </a:prstGeom>
                      <a:noFill/>
                    </p:spPr>
                  </p:pic>
                </p:oleObj>
              </mc:Fallback>
            </mc:AlternateContent>
          </a:graphicData>
        </a:graphic>
      </p:graphicFrame>
      <p:sp>
        <p:nvSpPr>
          <p:cNvPr id="10" name="矩形 9">
            <a:extLst>
              <a:ext uri="{FF2B5EF4-FFF2-40B4-BE49-F238E27FC236}">
                <a16:creationId xmlns:a16="http://schemas.microsoft.com/office/drawing/2014/main" id="{C07D03AB-7380-4EF0-A2FB-0E79F13EDA1B}"/>
              </a:ext>
            </a:extLst>
          </p:cNvPr>
          <p:cNvSpPr/>
          <p:nvPr/>
        </p:nvSpPr>
        <p:spPr>
          <a:xfrm>
            <a:off x="3819662" y="4816532"/>
            <a:ext cx="1800493" cy="369332"/>
          </a:xfrm>
          <a:prstGeom prst="rect">
            <a:avLst/>
          </a:prstGeom>
        </p:spPr>
        <p:txBody>
          <a:bodyPr wrap="non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对极约束示意图</a:t>
            </a:r>
            <a:endParaRPr lang="zh-CN" altLang="en-US" dirty="0"/>
          </a:p>
        </p:txBody>
      </p:sp>
      <p:sp>
        <p:nvSpPr>
          <p:cNvPr id="12" name="矩形 11">
            <a:extLst>
              <a:ext uri="{FF2B5EF4-FFF2-40B4-BE49-F238E27FC236}">
                <a16:creationId xmlns:a16="http://schemas.microsoft.com/office/drawing/2014/main" id="{2DCC23C3-988D-47B0-BBBC-7EF1EFE09ECC}"/>
              </a:ext>
            </a:extLst>
          </p:cNvPr>
          <p:cNvSpPr/>
          <p:nvPr/>
        </p:nvSpPr>
        <p:spPr>
          <a:xfrm>
            <a:off x="525872" y="5709450"/>
            <a:ext cx="4952908" cy="369332"/>
          </a:xfrm>
          <a:prstGeom prst="rect">
            <a:avLst/>
          </a:prstGeom>
        </p:spPr>
        <p:txBody>
          <a:bodyPr wrap="square">
            <a:spAutoFit/>
          </a:bodyPr>
          <a:lstStyle/>
          <a:p>
            <a:r>
              <a:rPr lang="zh-CN" altLang="zh-CN" dirty="0">
                <a:ea typeface="宋体" panose="02010600030101010101" pitchFamily="2" charset="-122"/>
                <a:cs typeface="Times New Roman" panose="02020603050405020304" pitchFamily="18" charset="0"/>
              </a:rPr>
              <a:t>极平面</a:t>
            </a:r>
            <a:r>
              <a:rPr lang="en-US" altLang="zh-CN" dirty="0">
                <a:ea typeface="宋体" panose="02010600030101010101" pitchFamily="2" charset="-122"/>
                <a:cs typeface="Times New Roman" panose="02020603050405020304" pitchFamily="18" charset="0"/>
              </a:rPr>
              <a:t>:</a:t>
            </a:r>
            <a:r>
              <a:rPr lang="zh-CN" altLang="zh-CN" dirty="0">
                <a:latin typeface="Times New Roman" panose="02020603050405020304" pitchFamily="18" charset="0"/>
                <a:ea typeface="宋体" panose="02010600030101010101" pitchFamily="2" charset="-122"/>
                <a:cs typeface="Times New Roman" panose="02020603050405020304" pitchFamily="18" charset="0"/>
              </a:rPr>
              <a:t>点</a:t>
            </a:r>
            <a:r>
              <a:rPr lang="en-US" altLang="zh-CN" i="1" dirty="0">
                <a:latin typeface="Times New Roman" panose="02020603050405020304" pitchFamily="18" charset="0"/>
                <a:ea typeface="宋体" panose="02010600030101010101" pitchFamily="2" charset="-122"/>
              </a:rPr>
              <a:t>C</a:t>
            </a:r>
            <a:r>
              <a:rPr lang="en-US" altLang="zh-CN" baseline="-25000" dirty="0">
                <a:latin typeface="Times New Roman" panose="02020603050405020304" pitchFamily="18" charset="0"/>
                <a:ea typeface="宋体" panose="02010600030101010101" pitchFamily="2" charset="-122"/>
              </a:rPr>
              <a:t>1</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latin typeface="Times New Roman" panose="02020603050405020304" pitchFamily="18" charset="0"/>
                <a:ea typeface="宋体" panose="02010600030101010101" pitchFamily="2" charset="-122"/>
              </a:rPr>
              <a:t>C</a:t>
            </a:r>
            <a:r>
              <a:rPr lang="en-US" altLang="zh-CN" baseline="-25000" dirty="0">
                <a:latin typeface="Times New Roman" panose="02020603050405020304" pitchFamily="18" charset="0"/>
                <a:ea typeface="宋体" panose="02010600030101010101" pitchFamily="2" charset="-122"/>
              </a:rPr>
              <a:t>2</a:t>
            </a:r>
            <a:r>
              <a:rPr lang="zh-CN"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i="1" dirty="0">
                <a:latin typeface="Times New Roman" panose="02020603050405020304" pitchFamily="18" charset="0"/>
                <a:ea typeface="宋体" panose="02010600030101010101" pitchFamily="2" charset="-122"/>
              </a:rPr>
              <a:t>m</a:t>
            </a:r>
            <a:r>
              <a:rPr lang="en-US" altLang="zh-CN" baseline="-25000" dirty="0">
                <a:latin typeface="Times New Roman" panose="02020603050405020304" pitchFamily="18" charset="0"/>
                <a:ea typeface="宋体" panose="02010600030101010101" pitchFamily="2" charset="-122"/>
              </a:rPr>
              <a:t>1</a:t>
            </a:r>
            <a:r>
              <a:rPr lang="zh-CN" altLang="zh-CN"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i="1" dirty="0">
                <a:latin typeface="Times New Roman" panose="02020603050405020304" pitchFamily="18" charset="0"/>
                <a:ea typeface="宋体" panose="02010600030101010101" pitchFamily="2" charset="-122"/>
              </a:rPr>
              <a:t>m</a:t>
            </a:r>
            <a:r>
              <a:rPr lang="en-US" altLang="zh-CN" baseline="-25000" dirty="0">
                <a:latin typeface="Times New Roman" panose="02020603050405020304" pitchFamily="18" charset="0"/>
                <a:ea typeface="宋体" panose="02010600030101010101" pitchFamily="2" charset="-122"/>
              </a:rPr>
              <a:t>2</a:t>
            </a:r>
            <a:r>
              <a:rPr lang="zh-CN" altLang="en-US" dirty="0">
                <a:ea typeface="宋体" panose="02010600030101010101" pitchFamily="2" charset="-122"/>
                <a:cs typeface="Times New Roman" panose="02020603050405020304" pitchFamily="18" charset="0"/>
              </a:rPr>
              <a:t>所在的</a:t>
            </a:r>
            <a:r>
              <a:rPr lang="zh-CN" altLang="zh-CN" dirty="0">
                <a:ea typeface="宋体" panose="02010600030101010101" pitchFamily="2" charset="-122"/>
                <a:cs typeface="Times New Roman" panose="02020603050405020304" pitchFamily="18" charset="0"/>
              </a:rPr>
              <a:t>同</a:t>
            </a:r>
            <a:r>
              <a:rPr lang="zh-TW" altLang="zh-CN" dirty="0">
                <a:ea typeface="宋体" panose="02010600030101010101" pitchFamily="2" charset="-122"/>
                <a:cs typeface="Times New Roman" panose="02020603050405020304" pitchFamily="18" charset="0"/>
              </a:rPr>
              <a:t>一个平面</a:t>
            </a:r>
            <a:endParaRPr lang="zh-CN" altLang="en-US" dirty="0"/>
          </a:p>
        </p:txBody>
      </p:sp>
      <p:graphicFrame>
        <p:nvGraphicFramePr>
          <p:cNvPr id="14" name="对象 13">
            <a:extLst>
              <a:ext uri="{FF2B5EF4-FFF2-40B4-BE49-F238E27FC236}">
                <a16:creationId xmlns:a16="http://schemas.microsoft.com/office/drawing/2014/main" id="{FC052F4B-BE16-492D-9A60-64D86BC3AFF9}"/>
              </a:ext>
            </a:extLst>
          </p:cNvPr>
          <p:cNvGraphicFramePr>
            <a:graphicFrameLocks noChangeAspect="1"/>
          </p:cNvGraphicFramePr>
          <p:nvPr>
            <p:extLst>
              <p:ext uri="{D42A27DB-BD31-4B8C-83A1-F6EECF244321}">
                <p14:modId xmlns:p14="http://schemas.microsoft.com/office/powerpoint/2010/main" val="1980062505"/>
              </p:ext>
            </p:extLst>
          </p:nvPr>
        </p:nvGraphicFramePr>
        <p:xfrm>
          <a:off x="6038222" y="5611022"/>
          <a:ext cx="2669173" cy="566188"/>
        </p:xfrm>
        <a:graphic>
          <a:graphicData uri="http://schemas.openxmlformats.org/presentationml/2006/ole">
            <mc:AlternateContent xmlns:mc="http://schemas.openxmlformats.org/markup-compatibility/2006">
              <mc:Choice xmlns:v="urn:schemas-microsoft-com:vml" Requires="v">
                <p:oleObj spid="_x0000_s39192" name="Equation" r:id="rId6" imgW="1256755" imgH="266584" progId="Equation.DSMT4">
                  <p:embed/>
                </p:oleObj>
              </mc:Choice>
              <mc:Fallback>
                <p:oleObj name="Equation" r:id="rId6" imgW="1256755" imgH="266584"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38222" y="5611022"/>
                        <a:ext cx="2669173" cy="566188"/>
                      </a:xfrm>
                      <a:prstGeom prst="rect">
                        <a:avLst/>
                      </a:prstGeom>
                      <a:noFill/>
                    </p:spPr>
                  </p:pic>
                </p:oleObj>
              </mc:Fallback>
            </mc:AlternateContent>
          </a:graphicData>
        </a:graphic>
      </p:graphicFrame>
      <p:cxnSp>
        <p:nvCxnSpPr>
          <p:cNvPr id="5" name="直接连接符 4">
            <a:extLst>
              <a:ext uri="{FF2B5EF4-FFF2-40B4-BE49-F238E27FC236}">
                <a16:creationId xmlns:a16="http://schemas.microsoft.com/office/drawing/2014/main" id="{9DBEC12B-D1FD-423D-86E9-AFD31738553F}"/>
              </a:ext>
            </a:extLst>
          </p:cNvPr>
          <p:cNvCxnSpPr/>
          <p:nvPr/>
        </p:nvCxnSpPr>
        <p:spPr bwMode="auto">
          <a:xfrm>
            <a:off x="2565712" y="4829892"/>
            <a:ext cx="856293" cy="879558"/>
          </a:xfrm>
          <a:prstGeom prst="line">
            <a:avLst/>
          </a:prstGeom>
          <a:solidFill>
            <a:schemeClr val="accent1"/>
          </a:solidFill>
          <a:ln w="95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2">
            <a:extLst>
              <a:ext uri="{FF2B5EF4-FFF2-40B4-BE49-F238E27FC236}">
                <a16:creationId xmlns:a16="http://schemas.microsoft.com/office/drawing/2014/main" id="{10F78EAF-7BD0-46E0-A0D7-6189AC5BEE21}"/>
              </a:ext>
            </a:extLst>
          </p:cNvPr>
          <p:cNvCxnSpPr/>
          <p:nvPr/>
        </p:nvCxnSpPr>
        <p:spPr bwMode="auto">
          <a:xfrm>
            <a:off x="3254754" y="3845674"/>
            <a:ext cx="414901" cy="1840182"/>
          </a:xfrm>
          <a:prstGeom prst="line">
            <a:avLst/>
          </a:prstGeom>
          <a:solidFill>
            <a:schemeClr val="accent1"/>
          </a:solidFill>
          <a:ln w="95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a:extLst>
              <a:ext uri="{FF2B5EF4-FFF2-40B4-BE49-F238E27FC236}">
                <a16:creationId xmlns:a16="http://schemas.microsoft.com/office/drawing/2014/main" id="{312104BC-4340-4019-90F9-FE2865A91D96}"/>
              </a:ext>
            </a:extLst>
          </p:cNvPr>
          <p:cNvCxnSpPr/>
          <p:nvPr/>
        </p:nvCxnSpPr>
        <p:spPr bwMode="auto">
          <a:xfrm flipH="1">
            <a:off x="4888855" y="4765765"/>
            <a:ext cx="1866900" cy="850175"/>
          </a:xfrm>
          <a:prstGeom prst="line">
            <a:avLst/>
          </a:prstGeom>
          <a:solidFill>
            <a:schemeClr val="accent1"/>
          </a:solidFill>
          <a:ln w="95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a:extLst>
              <a:ext uri="{FF2B5EF4-FFF2-40B4-BE49-F238E27FC236}">
                <a16:creationId xmlns:a16="http://schemas.microsoft.com/office/drawing/2014/main" id="{4D01AACA-45AD-4ED9-8314-901AA5DF4C56}"/>
              </a:ext>
            </a:extLst>
          </p:cNvPr>
          <p:cNvCxnSpPr/>
          <p:nvPr/>
        </p:nvCxnSpPr>
        <p:spPr bwMode="auto">
          <a:xfrm flipH="1">
            <a:off x="4367065" y="3899187"/>
            <a:ext cx="1696227" cy="1786669"/>
          </a:xfrm>
          <a:prstGeom prst="line">
            <a:avLst/>
          </a:prstGeom>
          <a:solidFill>
            <a:schemeClr val="accent1"/>
          </a:solidFill>
          <a:ln w="9525" cap="flat" cmpd="sng" algn="ctr">
            <a:solidFill>
              <a:srgbClr val="FF0000"/>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箭头: 右 20">
            <a:extLst>
              <a:ext uri="{FF2B5EF4-FFF2-40B4-BE49-F238E27FC236}">
                <a16:creationId xmlns:a16="http://schemas.microsoft.com/office/drawing/2014/main" id="{B7EC3880-1C33-487D-ABF9-A099BE1E1FEB}"/>
              </a:ext>
            </a:extLst>
          </p:cNvPr>
          <p:cNvSpPr/>
          <p:nvPr/>
        </p:nvSpPr>
        <p:spPr bwMode="auto">
          <a:xfrm>
            <a:off x="5280660" y="5821680"/>
            <a:ext cx="548640" cy="257102"/>
          </a:xfrm>
          <a:prstGeom prst="right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3375472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31</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对极约束求解</a:t>
            </a:r>
          </a:p>
        </p:txBody>
      </p:sp>
      <p:graphicFrame>
        <p:nvGraphicFramePr>
          <p:cNvPr id="5" name="对象 4">
            <a:extLst>
              <a:ext uri="{FF2B5EF4-FFF2-40B4-BE49-F238E27FC236}">
                <a16:creationId xmlns:a16="http://schemas.microsoft.com/office/drawing/2014/main" id="{AE670E62-BB22-4E9C-B204-444FFE20D1AD}"/>
              </a:ext>
            </a:extLst>
          </p:cNvPr>
          <p:cNvGraphicFramePr>
            <a:graphicFrameLocks noChangeAspect="1"/>
          </p:cNvGraphicFramePr>
          <p:nvPr>
            <p:extLst>
              <p:ext uri="{D42A27DB-BD31-4B8C-83A1-F6EECF244321}">
                <p14:modId xmlns:p14="http://schemas.microsoft.com/office/powerpoint/2010/main" val="3755835921"/>
              </p:ext>
            </p:extLst>
          </p:nvPr>
        </p:nvGraphicFramePr>
        <p:xfrm>
          <a:off x="5474919" y="1559379"/>
          <a:ext cx="1131368" cy="360726"/>
        </p:xfrm>
        <a:graphic>
          <a:graphicData uri="http://schemas.openxmlformats.org/presentationml/2006/ole">
            <mc:AlternateContent xmlns:mc="http://schemas.openxmlformats.org/markup-compatibility/2006">
              <mc:Choice xmlns:v="urn:schemas-microsoft-com:vml" Requires="v">
                <p:oleObj spid="_x0000_s40771" name="Equation" r:id="rId4" imgW="660113" imgH="215806" progId="Equation.DSMT4">
                  <p:embed/>
                </p:oleObj>
              </mc:Choice>
              <mc:Fallback>
                <p:oleObj name="Equation" r:id="rId4" imgW="660113" imgH="215806"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4919" y="1559379"/>
                        <a:ext cx="1131368" cy="360726"/>
                      </a:xfrm>
                      <a:prstGeom prst="rect">
                        <a:avLst/>
                      </a:prstGeom>
                      <a:noFill/>
                    </p:spPr>
                  </p:pic>
                </p:oleObj>
              </mc:Fallback>
            </mc:AlternateContent>
          </a:graphicData>
        </a:graphic>
      </p:graphicFrame>
      <p:sp>
        <p:nvSpPr>
          <p:cNvPr id="6" name="矩形 5">
            <a:extLst>
              <a:ext uri="{FF2B5EF4-FFF2-40B4-BE49-F238E27FC236}">
                <a16:creationId xmlns:a16="http://schemas.microsoft.com/office/drawing/2014/main" id="{E449CE5C-B256-4C58-A6EB-247A43923E54}"/>
              </a:ext>
            </a:extLst>
          </p:cNvPr>
          <p:cNvSpPr/>
          <p:nvPr/>
        </p:nvSpPr>
        <p:spPr>
          <a:xfrm>
            <a:off x="6577042" y="1550773"/>
            <a:ext cx="2262158" cy="369332"/>
          </a:xfrm>
          <a:prstGeom prst="rect">
            <a:avLst/>
          </a:prstGeom>
        </p:spPr>
        <p:txBody>
          <a:bodyPr wrap="none">
            <a:spAutoFit/>
          </a:bodyPr>
          <a:lstStyle/>
          <a:p>
            <a:r>
              <a:rPr lang="zh-TW" altLang="zh-CN" dirty="0">
                <a:ea typeface="宋体" panose="02010600030101010101" pitchFamily="2" charset="-122"/>
                <a:cs typeface="Times New Roman" panose="02020603050405020304" pitchFamily="18" charset="0"/>
              </a:rPr>
              <a:t>垂直于</a:t>
            </a:r>
            <a:r>
              <a:rPr lang="zh-CN" altLang="zh-CN" dirty="0">
                <a:latin typeface="Times New Roman" panose="02020603050405020304" pitchFamily="18" charset="0"/>
                <a:ea typeface="宋体" panose="02010600030101010101" pitchFamily="2" charset="-122"/>
                <a:cs typeface="Times New Roman" panose="02020603050405020304" pitchFamily="18" charset="0"/>
              </a:rPr>
              <a:t>极</a:t>
            </a:r>
            <a:r>
              <a:rPr lang="zh-TW" altLang="zh-CN" dirty="0">
                <a:ea typeface="宋体" panose="02010600030101010101" pitchFamily="2" charset="-122"/>
                <a:cs typeface="Times New Roman" panose="02020603050405020304" pitchFamily="18" charset="0"/>
              </a:rPr>
              <a:t>平面的向量</a:t>
            </a:r>
            <a:endParaRPr lang="zh-CN" altLang="en-US" dirty="0"/>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2AAB1163-871C-4D83-8A1F-84C619F0C5B0}"/>
                  </a:ext>
                </a:extLst>
              </p:cNvPr>
              <p:cNvSpPr/>
              <p:nvPr/>
            </p:nvSpPr>
            <p:spPr>
              <a:xfrm>
                <a:off x="440960" y="4592981"/>
                <a:ext cx="4044930" cy="404791"/>
              </a:xfrm>
              <a:prstGeom prst="rect">
                <a:avLst/>
              </a:prstGeom>
            </p:spPr>
            <p:txBody>
              <a:bodyPr wrap="square">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将矢量</a:t>
                </a:r>
                <a14:m>
                  <m:oMath xmlns:m="http://schemas.openxmlformats.org/officeDocument/2006/math">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a:latin typeface="Cambria Math" panose="02040503050406030204" pitchFamily="18" charset="0"/>
                              </a:rPr>
                              <m:t>1</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a:latin typeface="Cambria Math" panose="02040503050406030204" pitchFamily="18" charset="0"/>
                              </a:rPr>
                              <m:t>1</m:t>
                            </m:r>
                          </m:sub>
                        </m:sSub>
                      </m:e>
                    </m:acc>
                  </m:oMath>
                </a14:m>
                <a:r>
                  <a:rPr lang="zh-CN" altLang="zh-CN"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acc>
                      <m:accPr>
                        <m:chr m:val="⃗"/>
                        <m:ctrlPr>
                          <a:rPr lang="zh-CN" altLang="en-US" i="1">
                            <a:latin typeface="Cambria Math" panose="02040503050406030204" pitchFamily="18" charset="0"/>
                          </a:rPr>
                        </m:ctrlPr>
                      </m:accPr>
                      <m:e>
                        <m:sSub>
                          <m:sSubPr>
                            <m:ctrlPr>
                              <a:rPr lang="zh-CN" altLang="en-US" i="1">
                                <a:latin typeface="Cambria Math" panose="02040503050406030204" pitchFamily="18" charset="0"/>
                              </a:rPr>
                            </m:ctrlPr>
                          </m:sSubPr>
                          <m:e>
                            <m:r>
                              <a:rPr lang="zh-CN" altLang="en-US" i="1">
                                <a:latin typeface="Cambria Math" panose="02040503050406030204" pitchFamily="18" charset="0"/>
                              </a:rPr>
                              <m:t>𝐶</m:t>
                            </m:r>
                          </m:e>
                          <m:sub>
                            <m:r>
                              <a:rPr lang="zh-CN" altLang="en-US">
                                <a:latin typeface="Cambria Math" panose="02040503050406030204" pitchFamily="18" charset="0"/>
                              </a:rPr>
                              <m:t>2</m:t>
                            </m:r>
                          </m:sub>
                        </m:sSub>
                        <m:sSub>
                          <m:sSubPr>
                            <m:ctrlPr>
                              <a:rPr lang="zh-CN" altLang="en-US" i="1">
                                <a:latin typeface="Cambria Math" panose="02040503050406030204" pitchFamily="18" charset="0"/>
                              </a:rPr>
                            </m:ctrlPr>
                          </m:sSubPr>
                          <m:e>
                            <m:r>
                              <a:rPr lang="zh-CN" altLang="en-US" i="1">
                                <a:latin typeface="Cambria Math" panose="02040503050406030204" pitchFamily="18" charset="0"/>
                              </a:rPr>
                              <m:t>𝑚</m:t>
                            </m:r>
                          </m:e>
                          <m:sub>
                            <m:r>
                              <a:rPr lang="zh-CN" altLang="en-US">
                                <a:latin typeface="Cambria Math" panose="02040503050406030204" pitchFamily="18" charset="0"/>
                              </a:rPr>
                              <m:t>2</m:t>
                            </m:r>
                          </m:sub>
                        </m:sSub>
                      </m:e>
                    </m:acc>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向量记为</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m</a:t>
                </a:r>
                <a:r>
                  <a:rPr lang="en-US" altLang="zh-CN" baseline="-25000" dirty="0">
                    <a:latin typeface="Times New Roman" panose="02020603050405020304" pitchFamily="18" charset="0"/>
                    <a:ea typeface="宋体" panose="02010600030101010101" pitchFamily="2" charset="-122"/>
                    <a:cs typeface="Times New Roman" panose="02020603050405020304" pitchFamily="18" charset="0"/>
                  </a:rPr>
                  <a:t>1</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m</a:t>
                </a:r>
                <a:r>
                  <a:rPr lang="en-US" altLang="zh-CN" baseline="-25000" dirty="0">
                    <a:latin typeface="Times New Roman" panose="02020603050405020304" pitchFamily="18" charset="0"/>
                    <a:ea typeface="宋体" panose="02010600030101010101" pitchFamily="2" charset="-122"/>
                    <a:cs typeface="Times New Roman" panose="02020603050405020304" pitchFamily="18" charset="0"/>
                  </a:rPr>
                  <a:t>2</a:t>
                </a:r>
                <a:endParaRPr lang="zh-CN" altLang="en-US" baseline="-25000" dirty="0"/>
              </a:p>
            </p:txBody>
          </p:sp>
        </mc:Choice>
        <mc:Fallback xmlns="">
          <p:sp>
            <p:nvSpPr>
              <p:cNvPr id="8" name="矩形 7">
                <a:extLst>
                  <a:ext uri="{FF2B5EF4-FFF2-40B4-BE49-F238E27FC236}">
                    <a16:creationId xmlns:a16="http://schemas.microsoft.com/office/drawing/2014/main" id="{2AAB1163-871C-4D83-8A1F-84C619F0C5B0}"/>
                  </a:ext>
                </a:extLst>
              </p:cNvPr>
              <p:cNvSpPr>
                <a:spLocks noRot="1" noChangeAspect="1" noMove="1" noResize="1" noEditPoints="1" noAdjustHandles="1" noChangeArrowheads="1" noChangeShapeType="1" noTextEdit="1"/>
              </p:cNvSpPr>
              <p:nvPr/>
            </p:nvSpPr>
            <p:spPr>
              <a:xfrm>
                <a:off x="440960" y="4592981"/>
                <a:ext cx="4044930" cy="404791"/>
              </a:xfrm>
              <a:prstGeom prst="rect">
                <a:avLst/>
              </a:prstGeom>
              <a:blipFill>
                <a:blip r:embed="rId6"/>
                <a:stretch>
                  <a:fillRect l="-1205" t="-2985" b="-22388"/>
                </a:stretch>
              </a:blipFill>
            </p:spPr>
            <p:txBody>
              <a:bodyPr/>
              <a:lstStyle/>
              <a:p>
                <a:r>
                  <a:rPr lang="zh-CN" altLang="en-US">
                    <a:noFill/>
                  </a:rPr>
                  <a:t> </a:t>
                </a:r>
              </a:p>
            </p:txBody>
          </p:sp>
        </mc:Fallback>
      </mc:AlternateContent>
      <p:graphicFrame>
        <p:nvGraphicFramePr>
          <p:cNvPr id="15" name="对象 14">
            <a:extLst>
              <a:ext uri="{FF2B5EF4-FFF2-40B4-BE49-F238E27FC236}">
                <a16:creationId xmlns:a16="http://schemas.microsoft.com/office/drawing/2014/main" id="{47226961-023A-4185-A0A9-43FCB27DAD55}"/>
              </a:ext>
            </a:extLst>
          </p:cNvPr>
          <p:cNvGraphicFramePr>
            <a:graphicFrameLocks noChangeAspect="1"/>
          </p:cNvGraphicFramePr>
          <p:nvPr>
            <p:extLst>
              <p:ext uri="{D42A27DB-BD31-4B8C-83A1-F6EECF244321}">
                <p14:modId xmlns:p14="http://schemas.microsoft.com/office/powerpoint/2010/main" val="1860454945"/>
              </p:ext>
            </p:extLst>
          </p:nvPr>
        </p:nvGraphicFramePr>
        <p:xfrm>
          <a:off x="539375" y="5187450"/>
          <a:ext cx="2219366" cy="1137150"/>
        </p:xfrm>
        <a:graphic>
          <a:graphicData uri="http://schemas.openxmlformats.org/presentationml/2006/ole">
            <mc:AlternateContent xmlns:mc="http://schemas.openxmlformats.org/markup-compatibility/2006">
              <mc:Choice xmlns:v="urn:schemas-microsoft-com:vml" Requires="v">
                <p:oleObj spid="_x0000_s40772" name="Equation" r:id="rId7" imgW="1155600" imgH="596880" progId="Equation.DSMT4">
                  <p:embed/>
                </p:oleObj>
              </mc:Choice>
              <mc:Fallback>
                <p:oleObj name="Equation" r:id="rId7" imgW="1155600" imgH="596880" progId="Equation.DSMT4">
                  <p:embed/>
                  <p:pic>
                    <p:nvPicPr>
                      <p:cNvPr id="0" name="Object 3"/>
                      <p:cNvPicPr>
                        <a:picLocks noChangeAspect="1" noChangeArrowheads="1"/>
                      </p:cNvPicPr>
                      <p:nvPr/>
                    </p:nvPicPr>
                    <p:blipFill>
                      <a:blip r:embed="rId8"/>
                      <a:srcRect/>
                      <a:stretch>
                        <a:fillRect/>
                      </a:stretch>
                    </p:blipFill>
                    <p:spPr bwMode="auto">
                      <a:xfrm>
                        <a:off x="539375" y="5187450"/>
                        <a:ext cx="2219366" cy="1137150"/>
                      </a:xfrm>
                      <a:prstGeom prst="rect">
                        <a:avLst/>
                      </a:prstGeom>
                      <a:noFill/>
                    </p:spPr>
                  </p:pic>
                </p:oleObj>
              </mc:Fallback>
            </mc:AlternateContent>
          </a:graphicData>
        </a:graphic>
      </p:graphicFrame>
      <p:sp>
        <p:nvSpPr>
          <p:cNvPr id="16" name="矩形 15">
            <a:extLst>
              <a:ext uri="{FF2B5EF4-FFF2-40B4-BE49-F238E27FC236}">
                <a16:creationId xmlns:a16="http://schemas.microsoft.com/office/drawing/2014/main" id="{4FF3853A-759A-434E-A46E-41AACF2AAAA6}"/>
              </a:ext>
            </a:extLst>
          </p:cNvPr>
          <p:cNvSpPr/>
          <p:nvPr/>
        </p:nvSpPr>
        <p:spPr>
          <a:xfrm>
            <a:off x="4484302" y="4572351"/>
            <a:ext cx="3877985" cy="369332"/>
          </a:xfrm>
          <a:prstGeom prst="rect">
            <a:avLst/>
          </a:prstGeom>
        </p:spPr>
        <p:txBody>
          <a:bodyPr wrap="none">
            <a:spAutoFit/>
          </a:bodyPr>
          <a:lstStyle/>
          <a:p>
            <a:r>
              <a:rPr lang="zh-CN" altLang="zh-CN" dirty="0">
                <a:ea typeface="宋体" panose="02010600030101010101" pitchFamily="2" charset="-122"/>
                <a:cs typeface="Times New Roman" panose="02020603050405020304" pitchFamily="18" charset="0"/>
              </a:rPr>
              <a:t>记</a:t>
            </a:r>
            <a:r>
              <a:rPr lang="en-US" altLang="zh-CN" i="1" dirty="0">
                <a:latin typeface="Times New Roman" panose="02020603050405020304" pitchFamily="18" charset="0"/>
                <a:ea typeface="宋体" panose="02010600030101010101" pitchFamily="2" charset="-122"/>
              </a:rPr>
              <a:t>C</a:t>
            </a:r>
            <a:r>
              <a:rPr lang="en-US" altLang="zh-CN" baseline="-25000" dirty="0">
                <a:latin typeface="Times New Roman" panose="02020603050405020304" pitchFamily="18" charset="0"/>
                <a:ea typeface="宋体" panose="02010600030101010101" pitchFamily="2" charset="-122"/>
              </a:rPr>
              <a:t>2</a:t>
            </a:r>
            <a:r>
              <a:rPr lang="zh-TW" altLang="zh-CN" dirty="0">
                <a:ea typeface="宋体" panose="02010600030101010101" pitchFamily="2" charset="-122"/>
                <a:cs typeface="Times New Roman" panose="02020603050405020304" pitchFamily="18" charset="0"/>
              </a:rPr>
              <a:t>坐标系到</a:t>
            </a:r>
            <a:r>
              <a:rPr lang="en-US" altLang="zh-CN" i="1" dirty="0">
                <a:latin typeface="Times New Roman" panose="02020603050405020304" pitchFamily="18" charset="0"/>
                <a:ea typeface="宋体" panose="02010600030101010101" pitchFamily="2" charset="-122"/>
              </a:rPr>
              <a:t>C</a:t>
            </a:r>
            <a:r>
              <a:rPr lang="en-US" altLang="zh-CN" baseline="-25000" dirty="0">
                <a:latin typeface="Times New Roman" panose="02020603050405020304" pitchFamily="18" charset="0"/>
                <a:ea typeface="宋体" panose="02010600030101010101" pitchFamily="2" charset="-122"/>
              </a:rPr>
              <a:t>1</a:t>
            </a:r>
            <a:r>
              <a:rPr lang="zh-TW" altLang="zh-CN" dirty="0">
                <a:ea typeface="宋体" panose="02010600030101010101" pitchFamily="2" charset="-122"/>
                <a:cs typeface="Times New Roman" panose="02020603050405020304" pitchFamily="18" charset="0"/>
              </a:rPr>
              <a:t>坐标系的旋转矩阵</a:t>
            </a:r>
            <a:r>
              <a:rPr lang="zh-CN" altLang="zh-CN" dirty="0">
                <a:ea typeface="宋体" panose="02010600030101010101" pitchFamily="2" charset="-122"/>
                <a:cs typeface="Times New Roman" panose="02020603050405020304" pitchFamily="18" charset="0"/>
              </a:rPr>
              <a:t>为</a:t>
            </a:r>
            <a:endParaRPr lang="zh-CN" altLang="en-US" dirty="0"/>
          </a:p>
        </p:txBody>
      </p:sp>
      <p:graphicFrame>
        <p:nvGraphicFramePr>
          <p:cNvPr id="18" name="对象 17">
            <a:extLst>
              <a:ext uri="{FF2B5EF4-FFF2-40B4-BE49-F238E27FC236}">
                <a16:creationId xmlns:a16="http://schemas.microsoft.com/office/drawing/2014/main" id="{051C101B-834B-414A-9D11-B881D15B4CDF}"/>
              </a:ext>
            </a:extLst>
          </p:cNvPr>
          <p:cNvGraphicFramePr>
            <a:graphicFrameLocks noChangeAspect="1"/>
          </p:cNvGraphicFramePr>
          <p:nvPr>
            <p:extLst>
              <p:ext uri="{D42A27DB-BD31-4B8C-83A1-F6EECF244321}">
                <p14:modId xmlns:p14="http://schemas.microsoft.com/office/powerpoint/2010/main" val="358430193"/>
              </p:ext>
            </p:extLst>
          </p:nvPr>
        </p:nvGraphicFramePr>
        <p:xfrm>
          <a:off x="8279879" y="4601211"/>
          <a:ext cx="559321" cy="355931"/>
        </p:xfrm>
        <a:graphic>
          <a:graphicData uri="http://schemas.openxmlformats.org/presentationml/2006/ole">
            <mc:AlternateContent xmlns:mc="http://schemas.openxmlformats.org/markup-compatibility/2006">
              <mc:Choice xmlns:v="urn:schemas-microsoft-com:vml" Requires="v">
                <p:oleObj spid="_x0000_s40773" name="Equation" r:id="rId9" imgW="304536" imgH="203024" progId="Equation.DSMT4">
                  <p:embed/>
                </p:oleObj>
              </mc:Choice>
              <mc:Fallback>
                <p:oleObj name="Equation" r:id="rId9" imgW="304536" imgH="203024" progId="Equation.DSMT4">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9879" y="4601211"/>
                        <a:ext cx="559321" cy="355931"/>
                      </a:xfrm>
                      <a:prstGeom prst="rect">
                        <a:avLst/>
                      </a:prstGeom>
                      <a:noFill/>
                    </p:spPr>
                  </p:pic>
                </p:oleObj>
              </mc:Fallback>
            </mc:AlternateContent>
          </a:graphicData>
        </a:graphic>
      </p:graphicFrame>
      <p:sp>
        <p:nvSpPr>
          <p:cNvPr id="19" name="矩形 18">
            <a:extLst>
              <a:ext uri="{FF2B5EF4-FFF2-40B4-BE49-F238E27FC236}">
                <a16:creationId xmlns:a16="http://schemas.microsoft.com/office/drawing/2014/main" id="{F087D6B7-7BD3-4D7B-8F7C-D21827C7AB86}"/>
              </a:ext>
            </a:extLst>
          </p:cNvPr>
          <p:cNvSpPr/>
          <p:nvPr/>
        </p:nvSpPr>
        <p:spPr>
          <a:xfrm>
            <a:off x="4615656" y="5038332"/>
            <a:ext cx="632855" cy="461665"/>
          </a:xfrm>
          <a:prstGeom prst="rect">
            <a:avLst/>
          </a:prstGeom>
        </p:spPr>
        <p:txBody>
          <a:bodyPr wrap="square">
            <a:spAutoFit/>
          </a:bodyPr>
          <a:lstStyle/>
          <a:p>
            <a:r>
              <a:rPr lang="en-US" altLang="zh-CN" sz="2400" b="1" dirty="0">
                <a:latin typeface="Times New Roman" panose="02020603050405020304" pitchFamily="18" charset="0"/>
                <a:ea typeface="宋体" panose="02010600030101010101" pitchFamily="2" charset="-122"/>
              </a:rPr>
              <a:t>t</a:t>
            </a:r>
            <a:r>
              <a:rPr lang="en-US" altLang="zh-CN" sz="2400" dirty="0">
                <a:latin typeface="Times New Roman" panose="02020603050405020304" pitchFamily="18" charset="0"/>
                <a:ea typeface="宋体" panose="02010600030101010101" pitchFamily="2" charset="-122"/>
              </a:rPr>
              <a:t>=</a:t>
            </a:r>
            <a:endParaRPr lang="zh-CN" altLang="en-US" sz="2400" dirty="0"/>
          </a:p>
        </p:txBody>
      </p:sp>
      <p:graphicFrame>
        <p:nvGraphicFramePr>
          <p:cNvPr id="21" name="对象 20">
            <a:extLst>
              <a:ext uri="{FF2B5EF4-FFF2-40B4-BE49-F238E27FC236}">
                <a16:creationId xmlns:a16="http://schemas.microsoft.com/office/drawing/2014/main" id="{E84D30DE-3D44-4A1D-A378-19074C85EA3D}"/>
              </a:ext>
            </a:extLst>
          </p:cNvPr>
          <p:cNvGraphicFramePr>
            <a:graphicFrameLocks noChangeAspect="1"/>
          </p:cNvGraphicFramePr>
          <p:nvPr>
            <p:extLst>
              <p:ext uri="{D42A27DB-BD31-4B8C-83A1-F6EECF244321}">
                <p14:modId xmlns:p14="http://schemas.microsoft.com/office/powerpoint/2010/main" val="2230808066"/>
              </p:ext>
            </p:extLst>
          </p:nvPr>
        </p:nvGraphicFramePr>
        <p:xfrm>
          <a:off x="5049390" y="5030074"/>
          <a:ext cx="723907" cy="537093"/>
        </p:xfrm>
        <a:graphic>
          <a:graphicData uri="http://schemas.openxmlformats.org/presentationml/2006/ole">
            <mc:AlternateContent xmlns:mc="http://schemas.openxmlformats.org/markup-compatibility/2006">
              <mc:Choice xmlns:v="urn:schemas-microsoft-com:vml" Requires="v">
                <p:oleObj spid="_x0000_s40774" name="Equation" r:id="rId11" imgW="291847" imgH="215713" progId="Equation.DSMT4">
                  <p:embed/>
                </p:oleObj>
              </mc:Choice>
              <mc:Fallback>
                <p:oleObj name="Equation" r:id="rId11" imgW="291847" imgH="215713"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49390" y="5030074"/>
                        <a:ext cx="723907" cy="537093"/>
                      </a:xfrm>
                      <a:prstGeom prst="rect">
                        <a:avLst/>
                      </a:prstGeom>
                      <a:noFill/>
                    </p:spPr>
                  </p:pic>
                </p:oleObj>
              </mc:Fallback>
            </mc:AlternateContent>
          </a:graphicData>
        </a:graphic>
      </p:graphicFrame>
      <p:graphicFrame>
        <p:nvGraphicFramePr>
          <p:cNvPr id="25" name="对象 24">
            <a:extLst>
              <a:ext uri="{FF2B5EF4-FFF2-40B4-BE49-F238E27FC236}">
                <a16:creationId xmlns:a16="http://schemas.microsoft.com/office/drawing/2014/main" id="{7E023B3B-1659-489F-80F4-D84814DCE1B0}"/>
              </a:ext>
            </a:extLst>
          </p:cNvPr>
          <p:cNvGraphicFramePr>
            <a:graphicFrameLocks noChangeAspect="1"/>
          </p:cNvGraphicFramePr>
          <p:nvPr>
            <p:extLst>
              <p:ext uri="{D42A27DB-BD31-4B8C-83A1-F6EECF244321}">
                <p14:modId xmlns:p14="http://schemas.microsoft.com/office/powerpoint/2010/main" val="2521050194"/>
              </p:ext>
            </p:extLst>
          </p:nvPr>
        </p:nvGraphicFramePr>
        <p:xfrm>
          <a:off x="4719354" y="5876279"/>
          <a:ext cx="2642497" cy="537093"/>
        </p:xfrm>
        <a:graphic>
          <a:graphicData uri="http://schemas.openxmlformats.org/presentationml/2006/ole">
            <mc:AlternateContent xmlns:mc="http://schemas.openxmlformats.org/markup-compatibility/2006">
              <mc:Choice xmlns:v="urn:schemas-microsoft-com:vml" Requires="v">
                <p:oleObj spid="_x0000_s40775" name="Equation" r:id="rId13" imgW="1168200" imgH="241200" progId="Equation.DSMT4">
                  <p:embed/>
                </p:oleObj>
              </mc:Choice>
              <mc:Fallback>
                <p:oleObj name="Equation" r:id="rId13" imgW="1168200" imgH="241200" progId="Equation.DSMT4">
                  <p:embed/>
                  <p:pic>
                    <p:nvPicPr>
                      <p:cNvPr id="0" name="Object 17"/>
                      <p:cNvPicPr>
                        <a:picLocks noChangeAspect="1" noChangeArrowheads="1"/>
                      </p:cNvPicPr>
                      <p:nvPr/>
                    </p:nvPicPr>
                    <p:blipFill>
                      <a:blip r:embed="rId14"/>
                      <a:srcRect/>
                      <a:stretch>
                        <a:fillRect/>
                      </a:stretch>
                    </p:blipFill>
                    <p:spPr bwMode="auto">
                      <a:xfrm>
                        <a:off x="4719354" y="5876279"/>
                        <a:ext cx="2642497" cy="537093"/>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3832571C-4E36-4DDC-AE1A-ACDADCD922C1}"/>
              </a:ext>
            </a:extLst>
          </p:cNvPr>
          <p:cNvGraphicFramePr>
            <a:graphicFrameLocks noChangeAspect="1"/>
          </p:cNvGraphicFramePr>
          <p:nvPr>
            <p:extLst>
              <p:ext uri="{D42A27DB-BD31-4B8C-83A1-F6EECF244321}">
                <p14:modId xmlns:p14="http://schemas.microsoft.com/office/powerpoint/2010/main" val="2282135019"/>
              </p:ext>
            </p:extLst>
          </p:nvPr>
        </p:nvGraphicFramePr>
        <p:xfrm>
          <a:off x="705963" y="1600846"/>
          <a:ext cx="5181820" cy="2877237"/>
        </p:xfrm>
        <a:graphic>
          <a:graphicData uri="http://schemas.openxmlformats.org/presentationml/2006/ole">
            <mc:AlternateContent xmlns:mc="http://schemas.openxmlformats.org/markup-compatibility/2006">
              <mc:Choice xmlns:v="urn:schemas-microsoft-com:vml" Requires="v">
                <p:oleObj spid="_x0000_s40776" name="Visio" r:id="rId15" imgW="5200802" imgH="2876537" progId="Visio.Drawing.15">
                  <p:embed/>
                </p:oleObj>
              </mc:Choice>
              <mc:Fallback>
                <p:oleObj name="Visio" r:id="rId15" imgW="5200802" imgH="2876537" progId="Visio.Drawing.15">
                  <p:embed/>
                  <p:pic>
                    <p:nvPicPr>
                      <p:cNvPr id="7" name="对象 6">
                        <a:extLst>
                          <a:ext uri="{FF2B5EF4-FFF2-40B4-BE49-F238E27FC236}">
                            <a16:creationId xmlns:a16="http://schemas.microsoft.com/office/drawing/2014/main" id="{97A96AD5-D75F-4614-9D57-A8414DE62659}"/>
                          </a:ext>
                        </a:extLst>
                      </p:cNvPr>
                      <p:cNvPicPr>
                        <a:picLocks noChangeAspect="1" noChangeArrowheads="1"/>
                      </p:cNvPicPr>
                      <p:nvPr/>
                    </p:nvPicPr>
                    <p:blipFill>
                      <a:blip r:embed="rId16"/>
                      <a:srcRect/>
                      <a:stretch>
                        <a:fillRect/>
                      </a:stretch>
                    </p:blipFill>
                    <p:spPr bwMode="auto">
                      <a:xfrm>
                        <a:off x="705963" y="1600846"/>
                        <a:ext cx="5181820" cy="2877237"/>
                      </a:xfrm>
                      <a:prstGeom prst="rect">
                        <a:avLst/>
                      </a:prstGeom>
                      <a:noFill/>
                    </p:spPr>
                  </p:pic>
                </p:oleObj>
              </mc:Fallback>
            </mc:AlternateContent>
          </a:graphicData>
        </a:graphic>
      </p:graphicFrame>
      <p:cxnSp>
        <p:nvCxnSpPr>
          <p:cNvPr id="17" name="直接连接符 16">
            <a:extLst>
              <a:ext uri="{FF2B5EF4-FFF2-40B4-BE49-F238E27FC236}">
                <a16:creationId xmlns:a16="http://schemas.microsoft.com/office/drawing/2014/main" id="{46906AB8-3805-4A44-8AB5-B7C5F31667A3}"/>
              </a:ext>
            </a:extLst>
          </p:cNvPr>
          <p:cNvCxnSpPr/>
          <p:nvPr/>
        </p:nvCxnSpPr>
        <p:spPr bwMode="auto">
          <a:xfrm>
            <a:off x="1212850" y="4048125"/>
            <a:ext cx="4191000" cy="0"/>
          </a:xfrm>
          <a:prstGeom prst="line">
            <a:avLst/>
          </a:prstGeom>
          <a:solidFill>
            <a:schemeClr val="accent1"/>
          </a:solidFill>
          <a:ln w="28575" cap="flat" cmpd="sng" algn="ctr">
            <a:solidFill>
              <a:srgbClr val="FF0000"/>
            </a:solidFill>
            <a:prstDash val="solid"/>
            <a:miter lim="800000"/>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a:extLst>
              <a:ext uri="{FF2B5EF4-FFF2-40B4-BE49-F238E27FC236}">
                <a16:creationId xmlns:a16="http://schemas.microsoft.com/office/drawing/2014/main" id="{02C1C856-6DE4-4641-8F7D-C03CF704C526}"/>
              </a:ext>
            </a:extLst>
          </p:cNvPr>
          <p:cNvCxnSpPr/>
          <p:nvPr/>
        </p:nvCxnSpPr>
        <p:spPr bwMode="auto">
          <a:xfrm>
            <a:off x="4685346" y="3429000"/>
            <a:ext cx="718504" cy="619125"/>
          </a:xfrm>
          <a:prstGeom prst="line">
            <a:avLst/>
          </a:prstGeom>
          <a:solidFill>
            <a:schemeClr val="accent1"/>
          </a:solidFill>
          <a:ln w="28575" cap="flat" cmpd="sng" algn="ctr">
            <a:solidFill>
              <a:srgbClr val="FF0000"/>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3">
            <a:extLst>
              <a:ext uri="{FF2B5EF4-FFF2-40B4-BE49-F238E27FC236}">
                <a16:creationId xmlns:a16="http://schemas.microsoft.com/office/drawing/2014/main" id="{7F676CBE-97B6-40BE-8049-26748D531AC5}"/>
              </a:ext>
            </a:extLst>
          </p:cNvPr>
          <p:cNvCxnSpPr/>
          <p:nvPr/>
        </p:nvCxnSpPr>
        <p:spPr bwMode="auto">
          <a:xfrm>
            <a:off x="5403850" y="1600846"/>
            <a:ext cx="0" cy="2447279"/>
          </a:xfrm>
          <a:prstGeom prst="line">
            <a:avLst/>
          </a:prstGeom>
          <a:solidFill>
            <a:schemeClr val="accent1"/>
          </a:solidFill>
          <a:ln w="28575" cap="flat" cmpd="sng" algn="ctr">
            <a:solidFill>
              <a:srgbClr val="FF0000"/>
            </a:solidFill>
            <a:prstDash val="solid"/>
            <a:miter lim="800000"/>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909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32</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对极约束求解</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E9171423-B305-4A30-A6D1-D39A67E7C050}"/>
                  </a:ext>
                </a:extLst>
              </p:cNvPr>
              <p:cNvSpPr/>
              <p:nvPr/>
            </p:nvSpPr>
            <p:spPr>
              <a:xfrm>
                <a:off x="5589044" y="5558527"/>
                <a:ext cx="2664704" cy="9727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zh-CN" altLang="en-US" b="1" i="1" smtClean="0">
                              <a:latin typeface="Cambria Math" panose="02040503050406030204" pitchFamily="18" charset="0"/>
                            </a:rPr>
                          </m:ctrlPr>
                        </m:sSupPr>
                        <m:e>
                          <m:r>
                            <a:rPr lang="zh-CN" altLang="en-US" b="1">
                              <a:latin typeface="Cambria Math" panose="02040503050406030204" pitchFamily="18" charset="0"/>
                            </a:rPr>
                            <m:t>𝐚</m:t>
                          </m:r>
                        </m:e>
                        <m:sup>
                          <m:r>
                            <a:rPr lang="zh-CN" altLang="en-US">
                              <a:latin typeface="Cambria Math" panose="02040503050406030204" pitchFamily="18" charset="0"/>
                            </a:rPr>
                            <m:t>∧</m:t>
                          </m:r>
                        </m:sup>
                      </m:sSup>
                      <m:r>
                        <a:rPr lang="en-US" altLang="zh-CN" b="1" i="1" smtClean="0">
                          <a:latin typeface="Cambria Math" panose="02040503050406030204" pitchFamily="18" charset="0"/>
                        </a:rPr>
                        <m:t>=</m:t>
                      </m:r>
                      <m:d>
                        <m:dPr>
                          <m:begChr m:val="["/>
                          <m:endChr m:val="]"/>
                          <m:ctrlPr>
                            <a:rPr lang="zh-CN" altLang="en-US" i="1">
                              <a:latin typeface="Cambria Math" panose="02040503050406030204" pitchFamily="18" charset="0"/>
                            </a:rPr>
                          </m:ctrlPr>
                        </m:dPr>
                        <m:e>
                          <m:m>
                            <m:mPr>
                              <m:plcHide m:val="on"/>
                              <m:mcs>
                                <m:mc>
                                  <m:mcPr>
                                    <m:count m:val="3"/>
                                    <m:mcJc m:val="center"/>
                                  </m:mcPr>
                                </m:mc>
                              </m:mcs>
                              <m:ctrlPr>
                                <a:rPr lang="zh-CN" altLang="en-US" i="1">
                                  <a:latin typeface="Cambria Math" panose="02040503050406030204" pitchFamily="18" charset="0"/>
                                </a:rPr>
                              </m:ctrlPr>
                            </m:mPr>
                            <m:mr>
                              <m:e>
                                <m:r>
                                  <a:rPr lang="zh-CN" altLang="en-US">
                                    <a:latin typeface="Cambria Math" panose="02040503050406030204" pitchFamily="18" charset="0"/>
                                  </a:rPr>
                                  <m:t>0</m:t>
                                </m:r>
                              </m:e>
                              <m:e>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i="1">
                                        <a:latin typeface="Cambria Math" panose="02040503050406030204" pitchFamily="18" charset="0"/>
                                      </a:rPr>
                                      <m:t>𝑧</m:t>
                                    </m:r>
                                  </m:sub>
                                </m:sSub>
                              </m:e>
                              <m:e>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i="1">
                                        <a:latin typeface="Cambria Math" panose="02040503050406030204" pitchFamily="18" charset="0"/>
                                      </a:rPr>
                                      <m:t>𝑦</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i="1">
                                        <a:latin typeface="Cambria Math" panose="02040503050406030204" pitchFamily="18" charset="0"/>
                                      </a:rPr>
                                      <m:t>𝑧</m:t>
                                    </m:r>
                                  </m:sub>
                                </m:sSub>
                              </m:e>
                              <m:e>
                                <m:r>
                                  <a:rPr lang="zh-CN" altLang="en-US">
                                    <a:latin typeface="Cambria Math" panose="02040503050406030204" pitchFamily="18" charset="0"/>
                                  </a:rPr>
                                  <m:t>0</m:t>
                                </m:r>
                              </m:e>
                              <m:e>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i="1">
                                        <a:latin typeface="Cambria Math" panose="02040503050406030204" pitchFamily="18" charset="0"/>
                                      </a:rPr>
                                      <m:t>𝑥</m:t>
                                    </m:r>
                                  </m:sub>
                                </m:sSub>
                              </m:e>
                            </m:mr>
                            <m:mr>
                              <m:e>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i="1">
                                        <a:latin typeface="Cambria Math" panose="02040503050406030204" pitchFamily="18" charset="0"/>
                                      </a:rPr>
                                      <m:t>𝑦</m:t>
                                    </m:r>
                                  </m:sub>
                                </m:sSub>
                              </m:e>
                              <m:e>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i="1">
                                        <a:latin typeface="Cambria Math" panose="02040503050406030204" pitchFamily="18" charset="0"/>
                                      </a:rPr>
                                      <m:t>𝑥</m:t>
                                    </m:r>
                                  </m:sub>
                                </m:sSub>
                              </m:e>
                              <m:e>
                                <m:r>
                                  <a:rPr lang="zh-CN" altLang="en-US">
                                    <a:latin typeface="Cambria Math" panose="02040503050406030204" pitchFamily="18" charset="0"/>
                                  </a:rPr>
                                  <m:t>0</m:t>
                                </m:r>
                              </m:e>
                            </m:mr>
                          </m:m>
                        </m:e>
                      </m:d>
                    </m:oMath>
                  </m:oMathPara>
                </a14:m>
                <a:endParaRPr lang="zh-CN" altLang="en-US" dirty="0"/>
              </a:p>
            </p:txBody>
          </p:sp>
        </mc:Choice>
        <mc:Fallback xmlns="">
          <p:sp>
            <p:nvSpPr>
              <p:cNvPr id="9" name="矩形 8">
                <a:extLst>
                  <a:ext uri="{FF2B5EF4-FFF2-40B4-BE49-F238E27FC236}">
                    <a16:creationId xmlns:a16="http://schemas.microsoft.com/office/drawing/2014/main" id="{E9171423-B305-4A30-A6D1-D39A67E7C050}"/>
                  </a:ext>
                </a:extLst>
              </p:cNvPr>
              <p:cNvSpPr>
                <a:spLocks noRot="1" noChangeAspect="1" noMove="1" noResize="1" noEditPoints="1" noAdjustHandles="1" noChangeArrowheads="1" noChangeShapeType="1" noTextEdit="1"/>
              </p:cNvSpPr>
              <p:nvPr/>
            </p:nvSpPr>
            <p:spPr>
              <a:xfrm>
                <a:off x="5589044" y="5558527"/>
                <a:ext cx="2664704" cy="97270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F60BABC2-7E04-431E-8226-FFC276EBE0AF}"/>
                  </a:ext>
                </a:extLst>
              </p:cNvPr>
              <p:cNvSpPr/>
              <p:nvPr/>
            </p:nvSpPr>
            <p:spPr>
              <a:xfrm>
                <a:off x="1985419" y="5580498"/>
                <a:ext cx="3603625" cy="972702"/>
              </a:xfrm>
              <a:prstGeom prst="rect">
                <a:avLst/>
              </a:prstGeom>
            </p:spPr>
            <p:txBody>
              <a:bodyPr wrap="square">
                <a:spAutoFit/>
              </a:bodyPr>
              <a:lstStyle/>
              <a:p>
                <a14:m>
                  <m:oMath xmlns:m="http://schemas.openxmlformats.org/officeDocument/2006/math">
                    <m:r>
                      <a:rPr lang="zh-CN" altLang="en-US" b="1" smtClean="0">
                        <a:latin typeface="Cambria Math" panose="02040503050406030204" pitchFamily="18" charset="0"/>
                      </a:rPr>
                      <m:t>𝐚</m:t>
                    </m:r>
                    <m:r>
                      <a:rPr lang="zh-CN" altLang="en-US">
                        <a:latin typeface="Cambria Math" panose="02040503050406030204" pitchFamily="18" charset="0"/>
                      </a:rPr>
                      <m:t>×</m:t>
                    </m:r>
                    <m:r>
                      <a:rPr lang="zh-CN" altLang="en-US" b="1">
                        <a:latin typeface="Cambria Math" panose="02040503050406030204" pitchFamily="18" charset="0"/>
                      </a:rPr>
                      <m:t>𝐛</m:t>
                    </m:r>
                  </m:oMath>
                </a14:m>
                <a:r>
                  <a:rPr lang="en-US" altLang="zh-CN" dirty="0"/>
                  <a:t>=</a:t>
                </a:r>
                <a14:m>
                  <m:oMath xmlns:m="http://schemas.openxmlformats.org/officeDocument/2006/math">
                    <m:d>
                      <m:dPr>
                        <m:begChr m:val="["/>
                        <m:endChr m:val="]"/>
                        <m:ctrlPr>
                          <a:rPr lang="zh-CN" altLang="en-US" i="1">
                            <a:latin typeface="Cambria Math" panose="02040503050406030204" pitchFamily="18" charset="0"/>
                          </a:rPr>
                        </m:ctrlPr>
                      </m:dPr>
                      <m:e>
                        <m:m>
                          <m:mPr>
                            <m:plcHide m:val="on"/>
                            <m:mcs>
                              <m:mc>
                                <m:mcPr>
                                  <m:count m:val="3"/>
                                  <m:mcJc m:val="center"/>
                                </m:mcPr>
                              </m:mc>
                            </m:mcs>
                            <m:ctrlPr>
                              <a:rPr lang="zh-CN" altLang="en-US" i="1">
                                <a:latin typeface="Cambria Math" panose="02040503050406030204" pitchFamily="18" charset="0"/>
                              </a:rPr>
                            </m:ctrlPr>
                          </m:mPr>
                          <m:mr>
                            <m:e>
                              <m:r>
                                <a:rPr lang="zh-CN" altLang="en-US">
                                  <a:latin typeface="Cambria Math" panose="02040503050406030204" pitchFamily="18" charset="0"/>
                                </a:rPr>
                                <m:t>0</m:t>
                              </m:r>
                            </m:e>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b="0" i="1" smtClean="0">
                                      <a:latin typeface="Cambria Math" panose="02040503050406030204" pitchFamily="18" charset="0"/>
                                    </a:rPr>
                                    <m:t>𝑧</m:t>
                                  </m:r>
                                </m:sub>
                              </m:sSub>
                            </m:e>
                            <m:e>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i="1">
                                      <a:latin typeface="Cambria Math" panose="02040503050406030204" pitchFamily="18" charset="0"/>
                                    </a:rPr>
                                    <m:t>𝑦</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i="1">
                                      <a:latin typeface="Cambria Math" panose="02040503050406030204" pitchFamily="18" charset="0"/>
                                    </a:rPr>
                                    <m:t>𝑧</m:t>
                                  </m:r>
                                </m:sub>
                              </m:sSub>
                            </m:e>
                            <m:e>
                              <m:r>
                                <a:rPr lang="zh-CN" altLang="en-US" i="0">
                                  <a:latin typeface="Cambria Math" panose="02040503050406030204" pitchFamily="18" charset="0"/>
                                </a:rPr>
                                <m:t>0</m:t>
                              </m:r>
                            </m:e>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i="1">
                                      <a:latin typeface="Cambria Math" panose="02040503050406030204" pitchFamily="18" charset="0"/>
                                    </a:rPr>
                                    <m:t>𝑥</m:t>
                                  </m:r>
                                </m:sub>
                              </m:sSub>
                            </m:e>
                          </m:mr>
                          <m:mr>
                            <m:e>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i="1">
                                      <a:latin typeface="Cambria Math" panose="02040503050406030204" pitchFamily="18" charset="0"/>
                                    </a:rPr>
                                    <m:t>𝑦</m:t>
                                  </m:r>
                                </m:sub>
                              </m:sSub>
                            </m:e>
                            <m:e>
                              <m:sSub>
                                <m:sSubPr>
                                  <m:ctrlPr>
                                    <a:rPr lang="zh-CN" altLang="en-US" i="1">
                                      <a:latin typeface="Cambria Math" panose="02040503050406030204" pitchFamily="18" charset="0"/>
                                    </a:rPr>
                                  </m:ctrlPr>
                                </m:sSubPr>
                                <m:e>
                                  <m:r>
                                    <a:rPr lang="zh-CN" altLang="en-US" i="1">
                                      <a:latin typeface="Cambria Math" panose="02040503050406030204" pitchFamily="18" charset="0"/>
                                    </a:rPr>
                                    <m:t>𝑎</m:t>
                                  </m:r>
                                </m:e>
                                <m:sub>
                                  <m:r>
                                    <a:rPr lang="en-US" altLang="zh-CN" i="1">
                                      <a:latin typeface="Cambria Math" panose="02040503050406030204" pitchFamily="18" charset="0"/>
                                    </a:rPr>
                                    <m:t>𝑥</m:t>
                                  </m:r>
                                </m:sub>
                              </m:sSub>
                            </m:e>
                            <m:e>
                              <m:r>
                                <a:rPr lang="zh-CN" altLang="en-US" i="0">
                                  <a:latin typeface="Cambria Math" panose="02040503050406030204" pitchFamily="18" charset="0"/>
                                </a:rPr>
                                <m:t>0</m:t>
                              </m:r>
                            </m:e>
                          </m:mr>
                        </m:m>
                      </m:e>
                    </m:d>
                    <m:d>
                      <m:dPr>
                        <m:begChr m:val="["/>
                        <m:endChr m:val="]"/>
                        <m:ctrlPr>
                          <a:rPr lang="zh-CN" altLang="en-US" i="1">
                            <a:latin typeface="Cambria Math" panose="02040503050406030204" pitchFamily="18" charset="0"/>
                          </a:rPr>
                        </m:ctrlPr>
                      </m:dPr>
                      <m:e>
                        <m:m>
                          <m:mPr>
                            <m:plcHide m:val="on"/>
                            <m:mcs>
                              <m:mc>
                                <m:mcPr>
                                  <m:count m:val="1"/>
                                  <m:mcJc m:val="center"/>
                                </m:mcPr>
                              </m:mc>
                            </m:mcs>
                            <m:ctrlPr>
                              <a:rPr lang="zh-CN" altLang="en-US" i="1">
                                <a:latin typeface="Cambria Math" panose="02040503050406030204" pitchFamily="18" charset="0"/>
                              </a:rPr>
                            </m:ctrlPr>
                          </m:mP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en-US" altLang="zh-CN" i="1">
                                      <a:latin typeface="Cambria Math" panose="02040503050406030204" pitchFamily="18" charset="0"/>
                                    </a:rPr>
                                    <m:t>𝑥</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en-US" altLang="zh-CN" i="1">
                                      <a:latin typeface="Cambria Math" panose="02040503050406030204" pitchFamily="18" charset="0"/>
                                    </a:rPr>
                                    <m:t>𝑦</m:t>
                                  </m:r>
                                </m:sub>
                              </m:sSub>
                            </m:e>
                          </m:mr>
                          <m:mr>
                            <m:e>
                              <m:sSub>
                                <m:sSubPr>
                                  <m:ctrlPr>
                                    <a:rPr lang="zh-CN" altLang="en-US" i="1">
                                      <a:latin typeface="Cambria Math" panose="02040503050406030204" pitchFamily="18" charset="0"/>
                                    </a:rPr>
                                  </m:ctrlPr>
                                </m:sSubPr>
                                <m:e>
                                  <m:r>
                                    <a:rPr lang="zh-CN" altLang="en-US" i="1">
                                      <a:latin typeface="Cambria Math" panose="02040503050406030204" pitchFamily="18" charset="0"/>
                                    </a:rPr>
                                    <m:t>𝑏</m:t>
                                  </m:r>
                                </m:e>
                                <m:sub>
                                  <m:r>
                                    <a:rPr lang="en-US" altLang="zh-CN" i="1">
                                      <a:latin typeface="Cambria Math" panose="02040503050406030204" pitchFamily="18" charset="0"/>
                                    </a:rPr>
                                    <m:t>𝑧</m:t>
                                  </m:r>
                                </m:sub>
                              </m:sSub>
                            </m:e>
                          </m:mr>
                        </m:m>
                      </m:e>
                    </m:d>
                  </m:oMath>
                </a14:m>
                <a:endParaRPr lang="zh-CN" altLang="en-US" dirty="0"/>
              </a:p>
            </p:txBody>
          </p:sp>
        </mc:Choice>
        <mc:Fallback xmlns="">
          <p:sp>
            <p:nvSpPr>
              <p:cNvPr id="12" name="矩形 11">
                <a:extLst>
                  <a:ext uri="{FF2B5EF4-FFF2-40B4-BE49-F238E27FC236}">
                    <a16:creationId xmlns:a16="http://schemas.microsoft.com/office/drawing/2014/main" id="{F60BABC2-7E04-431E-8226-FFC276EBE0AF}"/>
                  </a:ext>
                </a:extLst>
              </p:cNvPr>
              <p:cNvSpPr>
                <a:spLocks noRot="1" noChangeAspect="1" noMove="1" noResize="1" noEditPoints="1" noAdjustHandles="1" noChangeArrowheads="1" noChangeShapeType="1" noTextEdit="1"/>
              </p:cNvSpPr>
              <p:nvPr/>
            </p:nvSpPr>
            <p:spPr>
              <a:xfrm>
                <a:off x="1985419" y="5580498"/>
                <a:ext cx="3603625" cy="97270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6D5FF441-34F2-4207-80CA-B724ADB662CA}"/>
                  </a:ext>
                </a:extLst>
              </p:cNvPr>
              <p:cNvSpPr/>
              <p:nvPr/>
            </p:nvSpPr>
            <p:spPr>
              <a:xfrm>
                <a:off x="223824" y="3840207"/>
                <a:ext cx="2380480" cy="10705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zh-CN" altLang="en-US" sz="2000" i="1" smtClean="0">
                              <a:latin typeface="Cambria Math" panose="02040503050406030204" pitchFamily="18" charset="0"/>
                            </a:rPr>
                          </m:ctrlPr>
                        </m:accPr>
                        <m:e>
                          <m:r>
                            <a:rPr lang="zh-CN" altLang="en-US" sz="2000" i="1">
                              <a:latin typeface="Cambria Math" panose="02040503050406030204" pitchFamily="18" charset="0"/>
                            </a:rPr>
                            <m:t>𝑎</m:t>
                          </m:r>
                        </m:e>
                      </m:acc>
                      <m:r>
                        <a:rPr lang="zh-CN" altLang="en-US" sz="2000" i="0">
                          <a:latin typeface="Cambria Math" panose="02040503050406030204" pitchFamily="18" charset="0"/>
                        </a:rPr>
                        <m:t>:</m:t>
                      </m:r>
                      <m:d>
                        <m:dPr>
                          <m:begChr m:val="["/>
                          <m:endChr m:val="]"/>
                          <m:ctrlPr>
                            <a:rPr lang="zh-CN" altLang="en-US" sz="2000" i="1">
                              <a:latin typeface="Cambria Math" panose="02040503050406030204" pitchFamily="18" charset="0"/>
                            </a:rPr>
                          </m:ctrlPr>
                        </m:dPr>
                        <m:e>
                          <m:m>
                            <m:mPr>
                              <m:plcHide m:val="on"/>
                              <m:mcs>
                                <m:mc>
                                  <m:mcPr>
                                    <m:count m:val="1"/>
                                    <m:mcJc m:val="center"/>
                                  </m:mcPr>
                                </m:mc>
                              </m:mcs>
                              <m:ctrlPr>
                                <a:rPr lang="zh-CN" altLang="en-US" sz="2000" i="1">
                                  <a:latin typeface="Cambria Math" panose="02040503050406030204" pitchFamily="18" charset="0"/>
                                </a:rPr>
                              </m:ctrlPr>
                            </m:mPr>
                            <m:m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𝑎</m:t>
                                    </m:r>
                                  </m:e>
                                  <m:sub>
                                    <m:r>
                                      <a:rPr lang="en-US" altLang="zh-CN" sz="2000" b="0" i="1" smtClean="0">
                                        <a:latin typeface="Cambria Math" panose="02040503050406030204" pitchFamily="18" charset="0"/>
                                      </a:rPr>
                                      <m:t>𝑥</m:t>
                                    </m:r>
                                  </m:sub>
                                </m:sSub>
                              </m:e>
                            </m:mr>
                            <m:m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𝑎</m:t>
                                    </m:r>
                                  </m:e>
                                  <m:sub>
                                    <m:r>
                                      <a:rPr lang="en-US" altLang="zh-CN" sz="2000" b="0" i="1" smtClean="0">
                                        <a:latin typeface="Cambria Math" panose="02040503050406030204" pitchFamily="18" charset="0"/>
                                      </a:rPr>
                                      <m:t>𝑦</m:t>
                                    </m:r>
                                  </m:sub>
                                </m:sSub>
                              </m:e>
                            </m:mr>
                            <m:m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𝑎</m:t>
                                    </m:r>
                                  </m:e>
                                  <m:sub>
                                    <m:r>
                                      <a:rPr lang="en-US" altLang="zh-CN" sz="2000" b="0" i="1" smtClean="0">
                                        <a:latin typeface="Cambria Math" panose="02040503050406030204" pitchFamily="18" charset="0"/>
                                      </a:rPr>
                                      <m:t>𝑧</m:t>
                                    </m:r>
                                  </m:sub>
                                </m:sSub>
                              </m:e>
                            </m:mr>
                          </m:m>
                        </m:e>
                      </m:d>
                      <m:r>
                        <m:rPr>
                          <m:nor/>
                        </m:rPr>
                        <a:rPr lang="zh-CN" altLang="en-US" sz="2000" i="1">
                          <a:latin typeface="Cambria Math" panose="02040503050406030204" pitchFamily="18" charset="0"/>
                        </a:rPr>
                        <m:t>   </m:t>
                      </m:r>
                      <m:acc>
                        <m:accPr>
                          <m:chr m:val="⃗"/>
                          <m:ctrlPr>
                            <a:rPr lang="zh-CN" altLang="en-US" sz="2000" i="1">
                              <a:latin typeface="Cambria Math" panose="02040503050406030204" pitchFamily="18" charset="0"/>
                            </a:rPr>
                          </m:ctrlPr>
                        </m:accPr>
                        <m:e>
                          <m:r>
                            <a:rPr lang="zh-CN" altLang="en-US" sz="2000" i="1">
                              <a:latin typeface="Cambria Math" panose="02040503050406030204" pitchFamily="18" charset="0"/>
                            </a:rPr>
                            <m:t>𝑏</m:t>
                          </m:r>
                        </m:e>
                      </m:acc>
                      <m:r>
                        <a:rPr lang="zh-CN" altLang="en-US" sz="2000" i="0">
                          <a:latin typeface="Cambria Math" panose="02040503050406030204" pitchFamily="18" charset="0"/>
                        </a:rPr>
                        <m:t>:</m:t>
                      </m:r>
                      <m:d>
                        <m:dPr>
                          <m:begChr m:val="["/>
                          <m:endChr m:val="]"/>
                          <m:ctrlPr>
                            <a:rPr lang="zh-CN" altLang="en-US" sz="2000" i="1">
                              <a:latin typeface="Cambria Math" panose="02040503050406030204" pitchFamily="18" charset="0"/>
                            </a:rPr>
                          </m:ctrlPr>
                        </m:dPr>
                        <m:e>
                          <m:m>
                            <m:mPr>
                              <m:plcHide m:val="on"/>
                              <m:mcs>
                                <m:mc>
                                  <m:mcPr>
                                    <m:count m:val="1"/>
                                    <m:mcJc m:val="center"/>
                                  </m:mcPr>
                                </m:mc>
                              </m:mcs>
                              <m:ctrlPr>
                                <a:rPr lang="zh-CN" altLang="en-US" sz="2000" i="1">
                                  <a:latin typeface="Cambria Math" panose="02040503050406030204" pitchFamily="18" charset="0"/>
                                </a:rPr>
                              </m:ctrlPr>
                            </m:mPr>
                            <m:m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𝑏</m:t>
                                    </m:r>
                                  </m:e>
                                  <m:sub>
                                    <m:r>
                                      <a:rPr lang="en-US" altLang="zh-CN" sz="2000" b="0" i="1" smtClean="0">
                                        <a:latin typeface="Cambria Math" panose="02040503050406030204" pitchFamily="18" charset="0"/>
                                      </a:rPr>
                                      <m:t>𝑥</m:t>
                                    </m:r>
                                  </m:sub>
                                </m:sSub>
                              </m:e>
                            </m:mr>
                            <m:m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𝑏</m:t>
                                    </m:r>
                                  </m:e>
                                  <m:sub>
                                    <m:r>
                                      <a:rPr lang="en-US" altLang="zh-CN" sz="2000" b="0" i="1" smtClean="0">
                                        <a:latin typeface="Cambria Math" panose="02040503050406030204" pitchFamily="18" charset="0"/>
                                      </a:rPr>
                                      <m:t>𝑦</m:t>
                                    </m:r>
                                  </m:sub>
                                </m:sSub>
                              </m:e>
                            </m:mr>
                            <m:mr>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𝑏</m:t>
                                    </m:r>
                                  </m:e>
                                  <m:sub>
                                    <m:r>
                                      <a:rPr lang="en-US" altLang="zh-CN" sz="2000" b="0" i="1" smtClean="0">
                                        <a:latin typeface="Cambria Math" panose="02040503050406030204" pitchFamily="18" charset="0"/>
                                      </a:rPr>
                                      <m:t>𝑧</m:t>
                                    </m:r>
                                  </m:sub>
                                </m:sSub>
                              </m:e>
                            </m:mr>
                          </m:m>
                        </m:e>
                      </m:d>
                    </m:oMath>
                  </m:oMathPara>
                </a14:m>
                <a:endParaRPr lang="zh-CN" altLang="en-US" sz="2000" dirty="0"/>
              </a:p>
            </p:txBody>
          </p:sp>
        </mc:Choice>
        <mc:Fallback xmlns="">
          <p:sp>
            <p:nvSpPr>
              <p:cNvPr id="13" name="矩形 12">
                <a:extLst>
                  <a:ext uri="{FF2B5EF4-FFF2-40B4-BE49-F238E27FC236}">
                    <a16:creationId xmlns:a16="http://schemas.microsoft.com/office/drawing/2014/main" id="{6D5FF441-34F2-4207-80CA-B724ADB662CA}"/>
                  </a:ext>
                </a:extLst>
              </p:cNvPr>
              <p:cNvSpPr>
                <a:spLocks noRot="1" noChangeAspect="1" noMove="1" noResize="1" noEditPoints="1" noAdjustHandles="1" noChangeArrowheads="1" noChangeShapeType="1" noTextEdit="1"/>
              </p:cNvSpPr>
              <p:nvPr/>
            </p:nvSpPr>
            <p:spPr>
              <a:xfrm>
                <a:off x="223824" y="3840207"/>
                <a:ext cx="2380480" cy="1070549"/>
              </a:xfrm>
              <a:prstGeom prst="rect">
                <a:avLst/>
              </a:prstGeom>
              <a:blipFill>
                <a:blip r:embed="rId5"/>
                <a:stretch>
                  <a:fillRect/>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E4254C83-4C17-43CC-8E11-F0ED9DF09FB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40506" y="1241606"/>
            <a:ext cx="3603625" cy="2306320"/>
          </a:xfrm>
          <a:prstGeom prst="rect">
            <a:avLst/>
          </a:prstGeom>
        </p:spPr>
      </p:pic>
      <p:pic>
        <p:nvPicPr>
          <p:cNvPr id="8" name="图片 7">
            <a:extLst>
              <a:ext uri="{FF2B5EF4-FFF2-40B4-BE49-F238E27FC236}">
                <a16:creationId xmlns:a16="http://schemas.microsoft.com/office/drawing/2014/main" id="{15899BF6-E1A0-42C5-974B-D51366B3F4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99869" y="1170559"/>
            <a:ext cx="1924313" cy="2448414"/>
          </a:xfrm>
          <a:prstGeom prst="rect">
            <a:avLst/>
          </a:prstGeom>
        </p:spPr>
      </p:pic>
      <p:pic>
        <p:nvPicPr>
          <p:cNvPr id="11" name="图片 10">
            <a:extLst>
              <a:ext uri="{FF2B5EF4-FFF2-40B4-BE49-F238E27FC236}">
                <a16:creationId xmlns:a16="http://schemas.microsoft.com/office/drawing/2014/main" id="{583E0E1B-CF14-4A34-9648-3C4C7738FE2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69097" y="4105427"/>
            <a:ext cx="5938562" cy="421343"/>
          </a:xfrm>
          <a:prstGeom prst="rect">
            <a:avLst/>
          </a:prstGeom>
        </p:spPr>
      </p:pic>
      <p:sp>
        <p:nvSpPr>
          <p:cNvPr id="15" name="矩形 14">
            <a:extLst>
              <a:ext uri="{FF2B5EF4-FFF2-40B4-BE49-F238E27FC236}">
                <a16:creationId xmlns:a16="http://schemas.microsoft.com/office/drawing/2014/main" id="{E59F91FC-BE65-4B45-8BBC-6C1EF6392CD0}"/>
              </a:ext>
            </a:extLst>
          </p:cNvPr>
          <p:cNvSpPr/>
          <p:nvPr/>
        </p:nvSpPr>
        <p:spPr>
          <a:xfrm>
            <a:off x="2669097" y="3727236"/>
            <a:ext cx="1475084" cy="400110"/>
          </a:xfrm>
          <a:prstGeom prst="rect">
            <a:avLst/>
          </a:prstGeom>
        </p:spPr>
        <p:txBody>
          <a:bodyPr wrap="none">
            <a:spAutoFit/>
          </a:bodyPr>
          <a:lstStyle/>
          <a:p>
            <a:r>
              <a:rPr lang="zh-CN" altLang="en-US" sz="2000" b="1" dirty="0">
                <a:ea typeface="宋体" panose="02010600030101010101" pitchFamily="2" charset="-122"/>
                <a:cs typeface="Times New Roman" panose="02020603050405020304" pitchFamily="18" charset="0"/>
              </a:rPr>
              <a:t>算式形式：</a:t>
            </a:r>
            <a:endParaRPr lang="zh-CN" altLang="en-US" sz="2000" b="1" dirty="0"/>
          </a:p>
        </p:txBody>
      </p:sp>
      <p:sp>
        <p:nvSpPr>
          <p:cNvPr id="17" name="矩形 16">
            <a:extLst>
              <a:ext uri="{FF2B5EF4-FFF2-40B4-BE49-F238E27FC236}">
                <a16:creationId xmlns:a16="http://schemas.microsoft.com/office/drawing/2014/main" id="{6EA40540-DF68-4FA2-8624-0198E057FD2F}"/>
              </a:ext>
            </a:extLst>
          </p:cNvPr>
          <p:cNvSpPr/>
          <p:nvPr/>
        </p:nvSpPr>
        <p:spPr>
          <a:xfrm>
            <a:off x="2604304" y="4609787"/>
            <a:ext cx="1733167" cy="400110"/>
          </a:xfrm>
          <a:prstGeom prst="rect">
            <a:avLst/>
          </a:prstGeom>
        </p:spPr>
        <p:txBody>
          <a:bodyPr wrap="none">
            <a:spAutoFit/>
          </a:bodyPr>
          <a:lstStyle/>
          <a:p>
            <a:r>
              <a:rPr lang="zh-CN" altLang="en-US" sz="2000" b="1" dirty="0">
                <a:ea typeface="宋体" panose="02010600030101010101" pitchFamily="2" charset="-122"/>
                <a:cs typeface="Times New Roman" panose="02020603050405020304" pitchFamily="18" charset="0"/>
              </a:rPr>
              <a:t>行列式形式：</a:t>
            </a:r>
            <a:endParaRPr lang="zh-CN" altLang="en-US" sz="2000" b="1" dirty="0"/>
          </a:p>
        </p:txBody>
      </p:sp>
      <p:pic>
        <p:nvPicPr>
          <p:cNvPr id="18" name="图片 17">
            <a:extLst>
              <a:ext uri="{FF2B5EF4-FFF2-40B4-BE49-F238E27FC236}">
                <a16:creationId xmlns:a16="http://schemas.microsoft.com/office/drawing/2014/main" id="{942308BE-54C7-47A8-A89E-96D109EBCE4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0037" y="4470946"/>
            <a:ext cx="1856181" cy="1029706"/>
          </a:xfrm>
          <a:prstGeom prst="rect">
            <a:avLst/>
          </a:prstGeom>
        </p:spPr>
      </p:pic>
      <p:sp>
        <p:nvSpPr>
          <p:cNvPr id="20" name="矩形 19">
            <a:extLst>
              <a:ext uri="{FF2B5EF4-FFF2-40B4-BE49-F238E27FC236}">
                <a16:creationId xmlns:a16="http://schemas.microsoft.com/office/drawing/2014/main" id="{294FA17B-1A8E-4B7B-B63B-10ED48075E32}"/>
              </a:ext>
            </a:extLst>
          </p:cNvPr>
          <p:cNvSpPr/>
          <p:nvPr/>
        </p:nvSpPr>
        <p:spPr>
          <a:xfrm>
            <a:off x="676522" y="5844823"/>
            <a:ext cx="1475084" cy="400110"/>
          </a:xfrm>
          <a:prstGeom prst="rect">
            <a:avLst/>
          </a:prstGeom>
        </p:spPr>
        <p:txBody>
          <a:bodyPr wrap="none">
            <a:spAutoFit/>
          </a:bodyPr>
          <a:lstStyle/>
          <a:p>
            <a:r>
              <a:rPr lang="zh-CN" altLang="en-US" sz="2000" b="1" dirty="0">
                <a:ea typeface="宋体" panose="02010600030101010101" pitchFamily="2" charset="-122"/>
                <a:cs typeface="Times New Roman" panose="02020603050405020304" pitchFamily="18" charset="0"/>
              </a:rPr>
              <a:t>矩阵形式：</a:t>
            </a:r>
            <a:endParaRPr lang="zh-CN" altLang="en-US" sz="2000" b="1" dirty="0"/>
          </a:p>
        </p:txBody>
      </p:sp>
    </p:spTree>
    <p:extLst>
      <p:ext uri="{BB962C8B-B14F-4D97-AF65-F5344CB8AC3E}">
        <p14:creationId xmlns:p14="http://schemas.microsoft.com/office/powerpoint/2010/main" val="3708108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33</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对极约束求解</a:t>
            </a:r>
          </a:p>
        </p:txBody>
      </p:sp>
      <p:graphicFrame>
        <p:nvGraphicFramePr>
          <p:cNvPr id="25" name="对象 24">
            <a:extLst>
              <a:ext uri="{FF2B5EF4-FFF2-40B4-BE49-F238E27FC236}">
                <a16:creationId xmlns:a16="http://schemas.microsoft.com/office/drawing/2014/main" id="{7E023B3B-1659-489F-80F4-D84814DCE1B0}"/>
              </a:ext>
            </a:extLst>
          </p:cNvPr>
          <p:cNvGraphicFramePr>
            <a:graphicFrameLocks noChangeAspect="1"/>
          </p:cNvGraphicFramePr>
          <p:nvPr>
            <p:extLst>
              <p:ext uri="{D42A27DB-BD31-4B8C-83A1-F6EECF244321}">
                <p14:modId xmlns:p14="http://schemas.microsoft.com/office/powerpoint/2010/main" val="2585766752"/>
              </p:ext>
            </p:extLst>
          </p:nvPr>
        </p:nvGraphicFramePr>
        <p:xfrm>
          <a:off x="1319990" y="1458612"/>
          <a:ext cx="2456762" cy="499342"/>
        </p:xfrm>
        <a:graphic>
          <a:graphicData uri="http://schemas.openxmlformats.org/presentationml/2006/ole">
            <mc:AlternateContent xmlns:mc="http://schemas.openxmlformats.org/markup-compatibility/2006">
              <mc:Choice xmlns:v="urn:schemas-microsoft-com:vml" Requires="v">
                <p:oleObj spid="_x0000_s42408" name="Equation" r:id="rId4" imgW="1168400" imgH="241300" progId="Equation.DSMT4">
                  <p:embed/>
                </p:oleObj>
              </mc:Choice>
              <mc:Fallback>
                <p:oleObj name="Equation" r:id="rId4" imgW="1168400" imgH="241300" progId="Equation.DSMT4">
                  <p:embed/>
                  <p:pic>
                    <p:nvPicPr>
                      <p:cNvPr id="25" name="对象 24">
                        <a:extLst>
                          <a:ext uri="{FF2B5EF4-FFF2-40B4-BE49-F238E27FC236}">
                            <a16:creationId xmlns:a16="http://schemas.microsoft.com/office/drawing/2014/main" id="{7E023B3B-1659-489F-80F4-D84814DCE1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9990" y="1458612"/>
                        <a:ext cx="2456762" cy="499342"/>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5020C3FB-0F12-47C4-B517-9D5063614B38}"/>
              </a:ext>
            </a:extLst>
          </p:cNvPr>
          <p:cNvGraphicFramePr>
            <a:graphicFrameLocks noChangeAspect="1"/>
          </p:cNvGraphicFramePr>
          <p:nvPr>
            <p:extLst>
              <p:ext uri="{D42A27DB-BD31-4B8C-83A1-F6EECF244321}">
                <p14:modId xmlns:p14="http://schemas.microsoft.com/office/powerpoint/2010/main" val="3224092842"/>
              </p:ext>
            </p:extLst>
          </p:nvPr>
        </p:nvGraphicFramePr>
        <p:xfrm>
          <a:off x="5425891" y="1496677"/>
          <a:ext cx="2398119" cy="499341"/>
        </p:xfrm>
        <a:graphic>
          <a:graphicData uri="http://schemas.openxmlformats.org/presentationml/2006/ole">
            <mc:AlternateContent xmlns:mc="http://schemas.openxmlformats.org/markup-compatibility/2006">
              <mc:Choice xmlns:v="urn:schemas-microsoft-com:vml" Requires="v">
                <p:oleObj spid="_x0000_s42409" name="Equation" r:id="rId6" imgW="1143000" imgH="241200" progId="Equation.DSMT4">
                  <p:embed/>
                </p:oleObj>
              </mc:Choice>
              <mc:Fallback>
                <p:oleObj name="Equation" r:id="rId6" imgW="1143000" imgH="241200" progId="Equation.DSMT4">
                  <p:embed/>
                  <p:pic>
                    <p:nvPicPr>
                      <p:cNvPr id="25" name="对象 24">
                        <a:extLst>
                          <a:ext uri="{FF2B5EF4-FFF2-40B4-BE49-F238E27FC236}">
                            <a16:creationId xmlns:a16="http://schemas.microsoft.com/office/drawing/2014/main" id="{7E023B3B-1659-489F-80F4-D84814DCE1B0}"/>
                          </a:ext>
                        </a:extLst>
                      </p:cNvPr>
                      <p:cNvPicPr>
                        <a:picLocks noChangeAspect="1" noChangeArrowheads="1"/>
                      </p:cNvPicPr>
                      <p:nvPr/>
                    </p:nvPicPr>
                    <p:blipFill>
                      <a:blip r:embed="rId7"/>
                      <a:srcRect/>
                      <a:stretch>
                        <a:fillRect/>
                      </a:stretch>
                    </p:blipFill>
                    <p:spPr bwMode="auto">
                      <a:xfrm>
                        <a:off x="5425891" y="1496677"/>
                        <a:ext cx="2398119" cy="499341"/>
                      </a:xfrm>
                      <a:prstGeom prst="rect">
                        <a:avLst/>
                      </a:prstGeom>
                      <a:noFill/>
                    </p:spPr>
                  </p:pic>
                </p:oleObj>
              </mc:Fallback>
            </mc:AlternateContent>
          </a:graphicData>
        </a:graphic>
      </p:graphicFrame>
      <p:graphicFrame>
        <p:nvGraphicFramePr>
          <p:cNvPr id="20" name="对象 19">
            <a:extLst>
              <a:ext uri="{FF2B5EF4-FFF2-40B4-BE49-F238E27FC236}">
                <a16:creationId xmlns:a16="http://schemas.microsoft.com/office/drawing/2014/main" id="{8CE9B106-1244-4E39-8B36-503B5C9A456D}"/>
              </a:ext>
            </a:extLst>
          </p:cNvPr>
          <p:cNvGraphicFramePr>
            <a:graphicFrameLocks noChangeAspect="1"/>
          </p:cNvGraphicFramePr>
          <p:nvPr>
            <p:extLst>
              <p:ext uri="{D42A27DB-BD31-4B8C-83A1-F6EECF244321}">
                <p14:modId xmlns:p14="http://schemas.microsoft.com/office/powerpoint/2010/main" val="743012280"/>
              </p:ext>
            </p:extLst>
          </p:nvPr>
        </p:nvGraphicFramePr>
        <p:xfrm>
          <a:off x="3654579" y="3429000"/>
          <a:ext cx="1692871" cy="523348"/>
        </p:xfrm>
        <a:graphic>
          <a:graphicData uri="http://schemas.openxmlformats.org/presentationml/2006/ole">
            <mc:AlternateContent xmlns:mc="http://schemas.openxmlformats.org/markup-compatibility/2006">
              <mc:Choice xmlns:v="urn:schemas-microsoft-com:vml" Requires="v">
                <p:oleObj spid="_x0000_s42410" name="Equation" r:id="rId8" imgW="647640" imgH="203040" progId="Equation.DSMT4">
                  <p:embed/>
                </p:oleObj>
              </mc:Choice>
              <mc:Fallback>
                <p:oleObj name="Equation" r:id="rId8" imgW="647640" imgH="203040" progId="Equation.DSMT4">
                  <p:embed/>
                  <p:pic>
                    <p:nvPicPr>
                      <p:cNvPr id="14" name="对象 13">
                        <a:extLst>
                          <a:ext uri="{FF2B5EF4-FFF2-40B4-BE49-F238E27FC236}">
                            <a16:creationId xmlns:a16="http://schemas.microsoft.com/office/drawing/2014/main" id="{5020C3FB-0F12-47C4-B517-9D5063614B38}"/>
                          </a:ext>
                        </a:extLst>
                      </p:cNvPr>
                      <p:cNvPicPr>
                        <a:picLocks noChangeAspect="1" noChangeArrowheads="1"/>
                      </p:cNvPicPr>
                      <p:nvPr/>
                    </p:nvPicPr>
                    <p:blipFill>
                      <a:blip r:embed="rId9"/>
                      <a:srcRect/>
                      <a:stretch>
                        <a:fillRect/>
                      </a:stretch>
                    </p:blipFill>
                    <p:spPr bwMode="auto">
                      <a:xfrm>
                        <a:off x="3654579" y="3429000"/>
                        <a:ext cx="1692871" cy="523348"/>
                      </a:xfrm>
                      <a:prstGeom prst="rect">
                        <a:avLst/>
                      </a:prstGeom>
                      <a:noFill/>
                    </p:spPr>
                  </p:pic>
                </p:oleObj>
              </mc:Fallback>
            </mc:AlternateContent>
          </a:graphicData>
        </a:graphic>
      </p:graphicFrame>
      <p:sp>
        <p:nvSpPr>
          <p:cNvPr id="9" name="矩形 8">
            <a:extLst>
              <a:ext uri="{FF2B5EF4-FFF2-40B4-BE49-F238E27FC236}">
                <a16:creationId xmlns:a16="http://schemas.microsoft.com/office/drawing/2014/main" id="{0EE8A1D7-9505-426E-BF80-4BACE69912A7}"/>
              </a:ext>
            </a:extLst>
          </p:cNvPr>
          <p:cNvSpPr/>
          <p:nvPr/>
        </p:nvSpPr>
        <p:spPr>
          <a:xfrm>
            <a:off x="4438863" y="5590282"/>
            <a:ext cx="184731" cy="369332"/>
          </a:xfrm>
          <a:prstGeom prst="rect">
            <a:avLst/>
          </a:prstGeom>
        </p:spPr>
        <p:txBody>
          <a:bodyPr wrap="none">
            <a:spAutoFit/>
          </a:bodyPr>
          <a:lstStyle/>
          <a:p>
            <a:endParaRPr lang="zh-CN" altLang="en-US" dirty="0"/>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6E2D8476-37BF-41F2-9B11-491C28C88E13}"/>
                  </a:ext>
                </a:extLst>
              </p:cNvPr>
              <p:cNvSpPr/>
              <p:nvPr/>
            </p:nvSpPr>
            <p:spPr>
              <a:xfrm>
                <a:off x="3203516" y="4643469"/>
                <a:ext cx="2736968" cy="481863"/>
              </a:xfrm>
              <a:prstGeom prst="rect">
                <a:avLst/>
              </a:prstGeom>
            </p:spPr>
            <p:txBody>
              <a:bodyPr wrap="none">
                <a:spAutoFit/>
              </a:bodyPr>
              <a:lstStyle/>
              <a:p>
                <a14:m>
                  <m:oMath xmlns:m="http://schemas.openxmlformats.org/officeDocument/2006/math">
                    <m:sSubSup>
                      <m:sSubSupPr>
                        <m:ctrlPr>
                          <a:rPr lang="zh-CN" altLang="en-US" sz="2400" i="1" smtClean="0">
                            <a:latin typeface="Cambria Math" panose="02040503050406030204" pitchFamily="18" charset="0"/>
                          </a:rPr>
                        </m:ctrlPr>
                      </m:sSubSupPr>
                      <m:e>
                        <m:r>
                          <a:rPr lang="zh-CN" altLang="en-US" sz="2400" b="1">
                            <a:latin typeface="Cambria Math" panose="02040503050406030204" pitchFamily="18" charset="0"/>
                          </a:rPr>
                          <m:t>𝐈</m:t>
                        </m:r>
                      </m:e>
                      <m:sub>
                        <m:r>
                          <a:rPr lang="zh-CN" altLang="en-US" sz="2400">
                            <a:latin typeface="Cambria Math" panose="02040503050406030204" pitchFamily="18" charset="0"/>
                          </a:rPr>
                          <m:t>1</m:t>
                        </m:r>
                      </m:sub>
                      <m:sup>
                        <m:r>
                          <a:rPr lang="zh-CN" altLang="en-US" sz="2400" i="1">
                            <a:latin typeface="Cambria Math" panose="02040503050406030204" pitchFamily="18" charset="0"/>
                          </a:rPr>
                          <m:t>𝑇</m:t>
                        </m:r>
                      </m:sup>
                    </m:sSubSup>
                    <m:sSubSup>
                      <m:sSubSupPr>
                        <m:ctrlPr>
                          <a:rPr lang="zh-CN" altLang="en-US" sz="2400" i="1">
                            <a:latin typeface="Cambria Math" panose="02040503050406030204" pitchFamily="18" charset="0"/>
                          </a:rPr>
                        </m:ctrlPr>
                      </m:sSubSupPr>
                      <m:e>
                        <m:r>
                          <a:rPr lang="zh-CN" altLang="en-US" sz="2400" b="1">
                            <a:latin typeface="Cambria Math" panose="02040503050406030204" pitchFamily="18" charset="0"/>
                          </a:rPr>
                          <m:t>𝐌</m:t>
                        </m:r>
                      </m:e>
                      <m:sub>
                        <m:r>
                          <a:rPr lang="zh-CN" altLang="en-US" sz="2400" i="1">
                            <a:latin typeface="Cambria Math" panose="02040503050406030204" pitchFamily="18" charset="0"/>
                          </a:rPr>
                          <m:t>𝑖𝑛</m:t>
                        </m:r>
                      </m:sub>
                      <m:sup>
                        <m:r>
                          <a:rPr lang="zh-CN" altLang="en-US" sz="2400">
                            <a:latin typeface="Cambria Math" panose="02040503050406030204" pitchFamily="18" charset="0"/>
                          </a:rPr>
                          <m:t>−</m:t>
                        </m:r>
                        <m:r>
                          <a:rPr lang="zh-CN" altLang="en-US" sz="2400" i="1">
                            <a:latin typeface="Cambria Math" panose="02040503050406030204" pitchFamily="18" charset="0"/>
                          </a:rPr>
                          <m:t>𝑇</m:t>
                        </m:r>
                      </m:sup>
                    </m:sSubSup>
                    <m:r>
                      <a:rPr lang="zh-CN" altLang="en-US" sz="2400" i="1">
                        <a:latin typeface="Cambria Math" panose="02040503050406030204" pitchFamily="18" charset="0"/>
                      </a:rPr>
                      <m:t> </m:t>
                    </m:r>
                  </m:oMath>
                </a14:m>
                <a:r>
                  <a:rPr lang="en-US" altLang="zh-CN" sz="2400" b="1" dirty="0">
                    <a:latin typeface="Times New Roman" panose="02020603050405020304" pitchFamily="18" charset="0"/>
                    <a:cs typeface="Times New Roman" panose="02020603050405020304" pitchFamily="18" charset="0"/>
                  </a:rPr>
                  <a:t>E</a:t>
                </a:r>
                <a14:m>
                  <m:oMath xmlns:m="http://schemas.openxmlformats.org/officeDocument/2006/math">
                    <m:sSubSup>
                      <m:sSubSupPr>
                        <m:ctrlPr>
                          <a:rPr lang="zh-CN" altLang="en-US" sz="2400" i="1">
                            <a:latin typeface="Cambria Math" panose="02040503050406030204" pitchFamily="18" charset="0"/>
                          </a:rPr>
                        </m:ctrlPr>
                      </m:sSubSupPr>
                      <m:e>
                        <m:r>
                          <a:rPr lang="zh-CN" altLang="en-US" sz="2400" b="1">
                            <a:latin typeface="Cambria Math" panose="02040503050406030204" pitchFamily="18" charset="0"/>
                          </a:rPr>
                          <m:t>𝐌</m:t>
                        </m:r>
                      </m:e>
                      <m:sub>
                        <m:r>
                          <a:rPr lang="zh-CN" altLang="en-US" sz="2400" i="1">
                            <a:latin typeface="Cambria Math" panose="02040503050406030204" pitchFamily="18" charset="0"/>
                          </a:rPr>
                          <m:t>𝑖𝑛</m:t>
                        </m:r>
                      </m:sub>
                      <m:sup>
                        <m:r>
                          <a:rPr lang="zh-CN" altLang="en-US" sz="2400">
                            <a:latin typeface="Cambria Math" panose="02040503050406030204" pitchFamily="18" charset="0"/>
                          </a:rPr>
                          <m:t>−1</m:t>
                        </m:r>
                      </m:sup>
                    </m:sSubSup>
                    <m:sSub>
                      <m:sSubPr>
                        <m:ctrlPr>
                          <a:rPr lang="zh-CN" altLang="en-US" sz="2400" i="1">
                            <a:latin typeface="Cambria Math" panose="02040503050406030204" pitchFamily="18" charset="0"/>
                          </a:rPr>
                        </m:ctrlPr>
                      </m:sSubPr>
                      <m:e>
                        <m:r>
                          <a:rPr lang="zh-CN" altLang="en-US" sz="2400" b="1">
                            <a:latin typeface="Cambria Math" panose="02040503050406030204" pitchFamily="18" charset="0"/>
                          </a:rPr>
                          <m:t>𝐈</m:t>
                        </m:r>
                      </m:e>
                      <m:sub>
                        <m:r>
                          <a:rPr lang="en-US" altLang="zh-CN" sz="2400" i="1">
                            <a:latin typeface="Cambria Math" panose="02040503050406030204" pitchFamily="18" charset="0"/>
                          </a:rPr>
                          <m:t>2</m:t>
                        </m:r>
                      </m:sub>
                    </m:sSub>
                    <m:r>
                      <a:rPr lang="en-US" altLang="zh-CN" sz="2400" b="0" i="1" smtClean="0">
                        <a:latin typeface="Cambria Math" panose="02040503050406030204" pitchFamily="18" charset="0"/>
                      </a:rPr>
                      <m:t>=0</m:t>
                    </m:r>
                  </m:oMath>
                </a14:m>
                <a:endParaRPr lang="zh-CN" altLang="en-US" sz="2400" dirty="0"/>
              </a:p>
            </p:txBody>
          </p:sp>
        </mc:Choice>
        <mc:Fallback xmlns="">
          <p:sp>
            <p:nvSpPr>
              <p:cNvPr id="13" name="矩形 12">
                <a:extLst>
                  <a:ext uri="{FF2B5EF4-FFF2-40B4-BE49-F238E27FC236}">
                    <a16:creationId xmlns:a16="http://schemas.microsoft.com/office/drawing/2014/main" id="{6E2D8476-37BF-41F2-9B11-491C28C88E13}"/>
                  </a:ext>
                </a:extLst>
              </p:cNvPr>
              <p:cNvSpPr>
                <a:spLocks noRot="1" noChangeAspect="1" noMove="1" noResize="1" noEditPoints="1" noAdjustHandles="1" noChangeArrowheads="1" noChangeShapeType="1" noTextEdit="1"/>
              </p:cNvSpPr>
              <p:nvPr/>
            </p:nvSpPr>
            <p:spPr>
              <a:xfrm>
                <a:off x="3203516" y="4643469"/>
                <a:ext cx="2736968" cy="481863"/>
              </a:xfrm>
              <a:prstGeom prst="rect">
                <a:avLst/>
              </a:prstGeom>
              <a:blipFill>
                <a:blip r:embed="rId10"/>
                <a:stretch>
                  <a:fillRect t="-6329" b="-27848"/>
                </a:stretch>
              </a:blipFill>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52444F54-A2C5-4D99-B132-2A601DF7E752}"/>
              </a:ext>
            </a:extLst>
          </p:cNvPr>
          <p:cNvSpPr/>
          <p:nvPr/>
        </p:nvSpPr>
        <p:spPr>
          <a:xfrm>
            <a:off x="5902459" y="5470905"/>
            <a:ext cx="3122679" cy="923330"/>
          </a:xfrm>
          <a:prstGeom prst="rect">
            <a:avLst/>
          </a:prstGeom>
        </p:spPr>
        <p:txBody>
          <a:bodyPr wrap="square">
            <a:spAutoFit/>
          </a:bodyPr>
          <a:lstStyle/>
          <a:p>
            <a:r>
              <a:rPr lang="zh-CN" altLang="en-US" b="1" dirty="0">
                <a:latin typeface="楷体" panose="02010609060101010101" pitchFamily="49" charset="-122"/>
                <a:ea typeface="楷体" panose="02010609060101010101" pitchFamily="49" charset="-122"/>
              </a:rPr>
              <a:t>图像坐标是直接测量量，基础矩阵直接反应了空间点测量值所满足的约束关系</a:t>
            </a:r>
          </a:p>
        </p:txBody>
      </p:sp>
      <p:sp>
        <p:nvSpPr>
          <p:cNvPr id="3" name="箭头: 右 2">
            <a:extLst>
              <a:ext uri="{FF2B5EF4-FFF2-40B4-BE49-F238E27FC236}">
                <a16:creationId xmlns:a16="http://schemas.microsoft.com/office/drawing/2014/main" id="{338E20D7-4212-4663-B01C-832D9DD61573}"/>
              </a:ext>
            </a:extLst>
          </p:cNvPr>
          <p:cNvSpPr/>
          <p:nvPr/>
        </p:nvSpPr>
        <p:spPr bwMode="auto">
          <a:xfrm>
            <a:off x="4016415" y="1625369"/>
            <a:ext cx="1203767" cy="241197"/>
          </a:xfrm>
          <a:prstGeom prst="right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15" name="矩形 14">
            <a:extLst>
              <a:ext uri="{FF2B5EF4-FFF2-40B4-BE49-F238E27FC236}">
                <a16:creationId xmlns:a16="http://schemas.microsoft.com/office/drawing/2014/main" id="{A3F26194-C9A2-4435-9315-29A64C581A61}"/>
              </a:ext>
            </a:extLst>
          </p:cNvPr>
          <p:cNvSpPr/>
          <p:nvPr/>
        </p:nvSpPr>
        <p:spPr>
          <a:xfrm>
            <a:off x="3787972" y="1181833"/>
            <a:ext cx="1579278" cy="369332"/>
          </a:xfrm>
          <a:prstGeom prst="rect">
            <a:avLst/>
          </a:prstGeom>
        </p:spPr>
        <p:txBody>
          <a:bodyPr wrap="none">
            <a:spAutoFit/>
          </a:bodyPr>
          <a:lstStyle/>
          <a:p>
            <a:r>
              <a:rPr lang="zh-CN" altLang="en-US" b="1" dirty="0">
                <a:ea typeface="宋体" panose="02010600030101010101" pitchFamily="2" charset="-122"/>
                <a:cs typeface="Times New Roman" panose="02020603050405020304" pitchFamily="18" charset="0"/>
              </a:rPr>
              <a:t>写成矩阵形式</a:t>
            </a:r>
            <a:endParaRPr lang="zh-CN" altLang="en-US" b="1" dirty="0"/>
          </a:p>
        </p:txBody>
      </p:sp>
      <p:sp>
        <p:nvSpPr>
          <p:cNvPr id="4" name="矩形 3">
            <a:extLst>
              <a:ext uri="{FF2B5EF4-FFF2-40B4-BE49-F238E27FC236}">
                <a16:creationId xmlns:a16="http://schemas.microsoft.com/office/drawing/2014/main" id="{66A1FDB0-B03E-4141-B686-C0104BBEDF5A}"/>
              </a:ext>
            </a:extLst>
          </p:cNvPr>
          <p:cNvSpPr/>
          <p:nvPr/>
        </p:nvSpPr>
        <p:spPr bwMode="auto">
          <a:xfrm>
            <a:off x="6006135" y="1544815"/>
            <a:ext cx="902665" cy="406789"/>
          </a:xfrm>
          <a:prstGeom prst="rect">
            <a:avLst/>
          </a:prstGeom>
          <a:noFill/>
          <a:ln w="1905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237E3E72-4731-477A-B065-ACCADD8C10FD}"/>
                  </a:ext>
                </a:extLst>
              </p:cNvPr>
              <p:cNvSpPr/>
              <p:nvPr/>
            </p:nvSpPr>
            <p:spPr>
              <a:xfrm>
                <a:off x="3552308" y="2328202"/>
                <a:ext cx="1899174" cy="5233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sz="2400" b="1" i="1">
                              <a:latin typeface="Cambria Math" panose="02040503050406030204" pitchFamily="18" charset="0"/>
                            </a:rPr>
                          </m:ctrlPr>
                        </m:sSupPr>
                        <m:e>
                          <m:sSup>
                            <m:sSupPr>
                              <m:ctrlPr>
                                <a:rPr lang="zh-CN" altLang="en-US" sz="2400" b="1" i="1">
                                  <a:latin typeface="Cambria Math" panose="02040503050406030204" pitchFamily="18" charset="0"/>
                                </a:rPr>
                              </m:ctrlPr>
                            </m:sSupPr>
                            <m:e>
                              <m:r>
                                <a:rPr lang="en-US" altLang="zh-CN" sz="2400" b="1">
                                  <a:latin typeface="Cambria Math" panose="02040503050406030204" pitchFamily="18" charset="0"/>
                                </a:rPr>
                                <m:t>𝐄</m:t>
                              </m:r>
                              <m:r>
                                <a:rPr lang="en-US" altLang="zh-CN" sz="2400" b="1">
                                  <a:latin typeface="Cambria Math" panose="02040503050406030204" pitchFamily="18" charset="0"/>
                                </a:rPr>
                                <m:t>=</m:t>
                              </m:r>
                              <m:r>
                                <a:rPr lang="zh-CN" altLang="en-US" sz="2400" b="1">
                                  <a:latin typeface="Cambria Math" panose="02040503050406030204" pitchFamily="18" charset="0"/>
                                </a:rPr>
                                <m:t>𝐭</m:t>
                              </m:r>
                            </m:e>
                            <m:sup>
                              <m:r>
                                <a:rPr lang="zh-CN" altLang="en-US" sz="2400">
                                  <a:latin typeface="Cambria Math" panose="02040503050406030204" pitchFamily="18" charset="0"/>
                                </a:rPr>
                                <m:t>∧</m:t>
                              </m:r>
                            </m:sup>
                          </m:sSup>
                        </m:e>
                        <m:sup>
                          <m:r>
                            <a:rPr lang="zh-CN" altLang="en-US" sz="2400" i="1">
                              <a:latin typeface="Cambria Math" panose="02040503050406030204" pitchFamily="18" charset="0"/>
                            </a:rPr>
                            <m:t>𝐶</m:t>
                          </m:r>
                          <m:r>
                            <a:rPr lang="zh-CN" altLang="en-US" sz="2400">
                              <a:latin typeface="Cambria Math" panose="02040503050406030204" pitchFamily="18" charset="0"/>
                            </a:rPr>
                            <m:t>1</m:t>
                          </m:r>
                        </m:sup>
                      </m:sSup>
                      <m:sSub>
                        <m:sSubPr>
                          <m:ctrlPr>
                            <a:rPr lang="en-US" altLang="zh-CN" sz="2400" b="1" i="1">
                              <a:latin typeface="Cambria Math" panose="02040503050406030204" pitchFamily="18" charset="0"/>
                            </a:rPr>
                          </m:ctrlPr>
                        </m:sSubPr>
                        <m:e>
                          <m:r>
                            <a:rPr lang="en-US" altLang="zh-CN" sz="2400" b="1">
                              <a:latin typeface="Cambria Math" panose="02040503050406030204" pitchFamily="18" charset="0"/>
                            </a:rPr>
                            <m:t>𝐑</m:t>
                          </m:r>
                        </m:e>
                        <m:sub>
                          <m:r>
                            <a:rPr lang="zh-CN" altLang="en-US" sz="2400" i="1">
                              <a:latin typeface="Cambria Math" panose="02040503050406030204" pitchFamily="18" charset="0"/>
                            </a:rPr>
                            <m:t>𝐶</m:t>
                          </m:r>
                          <m:r>
                            <a:rPr lang="zh-CN" altLang="en-US" sz="2400">
                              <a:latin typeface="Cambria Math" panose="02040503050406030204" pitchFamily="18" charset="0"/>
                            </a:rPr>
                            <m:t>2</m:t>
                          </m:r>
                        </m:sub>
                      </m:sSub>
                    </m:oMath>
                  </m:oMathPara>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237E3E72-4731-477A-B065-ACCADD8C10FD}"/>
                  </a:ext>
                </a:extLst>
              </p:cNvPr>
              <p:cNvSpPr>
                <a:spLocks noRot="1" noChangeAspect="1" noMove="1" noResize="1" noEditPoints="1" noAdjustHandles="1" noChangeArrowheads="1" noChangeShapeType="1" noTextEdit="1"/>
              </p:cNvSpPr>
              <p:nvPr/>
            </p:nvSpPr>
            <p:spPr>
              <a:xfrm>
                <a:off x="3552308" y="2328202"/>
                <a:ext cx="1899174" cy="523348"/>
              </a:xfrm>
              <a:prstGeom prst="rect">
                <a:avLst/>
              </a:prstGeom>
              <a:blipFill>
                <a:blip r:embed="rId11"/>
                <a:stretch>
                  <a:fillRect/>
                </a:stretch>
              </a:blipFill>
            </p:spPr>
            <p:txBody>
              <a:bodyPr/>
              <a:lstStyle/>
              <a:p>
                <a:r>
                  <a:rPr lang="zh-CN" altLang="en-US">
                    <a:noFill/>
                  </a:rPr>
                  <a:t> </a:t>
                </a:r>
              </a:p>
            </p:txBody>
          </p:sp>
        </mc:Fallback>
      </mc:AlternateContent>
      <p:cxnSp>
        <p:nvCxnSpPr>
          <p:cNvPr id="8" name="直接箭头连接符 7">
            <a:extLst>
              <a:ext uri="{FF2B5EF4-FFF2-40B4-BE49-F238E27FC236}">
                <a16:creationId xmlns:a16="http://schemas.microsoft.com/office/drawing/2014/main" id="{FF6DFDE2-211E-4953-92B8-2E1A4A382A4D}"/>
              </a:ext>
            </a:extLst>
          </p:cNvPr>
          <p:cNvCxnSpPr>
            <a:stCxn id="4" idx="2"/>
          </p:cNvCxnSpPr>
          <p:nvPr/>
        </p:nvCxnSpPr>
        <p:spPr bwMode="auto">
          <a:xfrm flipH="1">
            <a:off x="5347450" y="1951604"/>
            <a:ext cx="1110018" cy="608716"/>
          </a:xfrm>
          <a:prstGeom prst="straightConnector1">
            <a:avLst/>
          </a:prstGeom>
          <a:solidFill>
            <a:schemeClr val="accent1"/>
          </a:solidFill>
          <a:ln w="12700" cap="flat" cmpd="sng" algn="ctr">
            <a:solidFill>
              <a:srgbClr val="FF0000"/>
            </a:solidFill>
            <a:prstDash val="solid"/>
            <a:miter lim="800000"/>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矩形 10">
            <a:extLst>
              <a:ext uri="{FF2B5EF4-FFF2-40B4-BE49-F238E27FC236}">
                <a16:creationId xmlns:a16="http://schemas.microsoft.com/office/drawing/2014/main" id="{B5387A29-B656-4644-AE3C-EAB72E8B0590}"/>
              </a:ext>
            </a:extLst>
          </p:cNvPr>
          <p:cNvSpPr/>
          <p:nvPr/>
        </p:nvSpPr>
        <p:spPr>
          <a:xfrm>
            <a:off x="654526" y="2403107"/>
            <a:ext cx="2954655" cy="461665"/>
          </a:xfrm>
          <a:prstGeom prst="rect">
            <a:avLst/>
          </a:prstGeom>
        </p:spPr>
        <p:txBody>
          <a:bodyPr wrap="none">
            <a:spAutoFit/>
          </a:bodyPr>
          <a:lstStyle/>
          <a:p>
            <a:r>
              <a:rPr lang="zh-CN" altLang="en-US" sz="2400" b="1" dirty="0"/>
              <a:t>对极约束的</a:t>
            </a:r>
            <a:r>
              <a:rPr lang="zh-CN" altLang="en-US" sz="2400" b="1" dirty="0">
                <a:solidFill>
                  <a:srgbClr val="FF0000"/>
                </a:solidFill>
              </a:rPr>
              <a:t>本质矩阵</a:t>
            </a:r>
          </a:p>
        </p:txBody>
      </p:sp>
      <p:sp>
        <p:nvSpPr>
          <p:cNvPr id="12" name="矩形 11">
            <a:extLst>
              <a:ext uri="{FF2B5EF4-FFF2-40B4-BE49-F238E27FC236}">
                <a16:creationId xmlns:a16="http://schemas.microsoft.com/office/drawing/2014/main" id="{77F385B8-DC3F-41AA-97EB-66CFCF795B87}"/>
              </a:ext>
            </a:extLst>
          </p:cNvPr>
          <p:cNvSpPr/>
          <p:nvPr/>
        </p:nvSpPr>
        <p:spPr>
          <a:xfrm>
            <a:off x="5907464" y="2306019"/>
            <a:ext cx="2170703" cy="646331"/>
          </a:xfrm>
          <a:prstGeom prst="rect">
            <a:avLst/>
          </a:prstGeom>
        </p:spPr>
        <p:txBody>
          <a:bodyPr wrap="square">
            <a:spAutoFit/>
          </a:bodyPr>
          <a:lstStyle/>
          <a:p>
            <a:r>
              <a:rPr lang="zh-CN" altLang="en-US" b="1" dirty="0">
                <a:latin typeface="楷体" panose="02010609060101010101" pitchFamily="49" charset="-122"/>
                <a:ea typeface="楷体" panose="02010609060101010101" pitchFamily="49" charset="-122"/>
              </a:rPr>
              <a:t>简单的记为相机平移和旋转相乘</a:t>
            </a:r>
          </a:p>
        </p:txBody>
      </p:sp>
      <p:sp>
        <p:nvSpPr>
          <p:cNvPr id="21" name="箭头: 右 20">
            <a:extLst>
              <a:ext uri="{FF2B5EF4-FFF2-40B4-BE49-F238E27FC236}">
                <a16:creationId xmlns:a16="http://schemas.microsoft.com/office/drawing/2014/main" id="{391FE170-29ED-4FE2-A020-297FA86B5AC4}"/>
              </a:ext>
            </a:extLst>
          </p:cNvPr>
          <p:cNvSpPr/>
          <p:nvPr/>
        </p:nvSpPr>
        <p:spPr bwMode="auto">
          <a:xfrm rot="5400000">
            <a:off x="4177188" y="3019359"/>
            <a:ext cx="523349" cy="221318"/>
          </a:xfrm>
          <a:prstGeom prst="right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22" name="箭头: 右 21">
            <a:extLst>
              <a:ext uri="{FF2B5EF4-FFF2-40B4-BE49-F238E27FC236}">
                <a16:creationId xmlns:a16="http://schemas.microsoft.com/office/drawing/2014/main" id="{B744F845-3756-4B59-A8B6-73EE5D3CAEC3}"/>
              </a:ext>
            </a:extLst>
          </p:cNvPr>
          <p:cNvSpPr/>
          <p:nvPr/>
        </p:nvSpPr>
        <p:spPr bwMode="auto">
          <a:xfrm rot="5400000">
            <a:off x="4158894" y="4099697"/>
            <a:ext cx="523349" cy="221318"/>
          </a:xfrm>
          <a:prstGeom prst="right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E415FD83-49E1-431D-AF63-6E2685EF55BF}"/>
                  </a:ext>
                </a:extLst>
              </p:cNvPr>
              <p:cNvSpPr/>
              <p:nvPr/>
            </p:nvSpPr>
            <p:spPr>
              <a:xfrm>
                <a:off x="1319990" y="3952348"/>
                <a:ext cx="2789738" cy="4598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b="1" i="1">
                              <a:latin typeface="Cambria Math" panose="02040503050406030204" pitchFamily="18" charset="0"/>
                            </a:rPr>
                          </m:ctrlPr>
                        </m:sSubSupPr>
                        <m:e>
                          <m:r>
                            <a:rPr lang="zh-CN" altLang="en-US" b="1">
                              <a:latin typeface="Cambria Math" panose="02040503050406030204" pitchFamily="18" charset="0"/>
                            </a:rPr>
                            <m:t>𝐦</m:t>
                          </m:r>
                        </m:e>
                        <m:sub>
                          <m:r>
                            <a:rPr lang="zh-CN" altLang="en-US">
                              <a:latin typeface="Cambria Math" panose="02040503050406030204" pitchFamily="18" charset="0"/>
                            </a:rPr>
                            <m:t>1</m:t>
                          </m:r>
                        </m:sub>
                        <m:sup>
                          <m:r>
                            <a:rPr lang="zh-CN" altLang="en-US" i="1">
                              <a:latin typeface="Cambria Math" panose="02040503050406030204" pitchFamily="18" charset="0"/>
                            </a:rPr>
                            <m:t>𝑇</m:t>
                          </m:r>
                        </m:sup>
                      </m:sSubSup>
                      <m:r>
                        <a:rPr lang="zh-CN" altLang="en-US">
                          <a:latin typeface="Cambria Math" panose="02040503050406030204" pitchFamily="18" charset="0"/>
                        </a:rPr>
                        <m:t>=</m:t>
                      </m:r>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zh-CN" altLang="en-US" b="1">
                                      <a:latin typeface="Cambria Math" panose="02040503050406030204" pitchFamily="18" charset="0"/>
                                    </a:rPr>
                                    <m:t>𝐌</m:t>
                                  </m:r>
                                </m:e>
                                <m:sub>
                                  <m:r>
                                    <a:rPr lang="zh-CN" altLang="en-US" i="1">
                                      <a:latin typeface="Cambria Math" panose="02040503050406030204" pitchFamily="18" charset="0"/>
                                    </a:rPr>
                                    <m:t>𝑖𝑛</m:t>
                                  </m:r>
                                </m:sub>
                                <m:sup>
                                  <m:r>
                                    <a:rPr lang="zh-CN" altLang="en-US">
                                      <a:latin typeface="Cambria Math" panose="02040503050406030204" pitchFamily="18" charset="0"/>
                                    </a:rPr>
                                    <m:t>−1</m:t>
                                  </m:r>
                                </m:sup>
                              </m:sSubSup>
                              <m:sSub>
                                <m:sSubPr>
                                  <m:ctrlPr>
                                    <a:rPr lang="zh-CN" altLang="en-US" i="1">
                                      <a:latin typeface="Cambria Math" panose="02040503050406030204" pitchFamily="18" charset="0"/>
                                    </a:rPr>
                                  </m:ctrlPr>
                                </m:sSubPr>
                                <m:e>
                                  <m:r>
                                    <a:rPr lang="zh-CN" altLang="en-US" b="1">
                                      <a:latin typeface="Cambria Math" panose="02040503050406030204" pitchFamily="18" charset="0"/>
                                    </a:rPr>
                                    <m:t>𝐈</m:t>
                                  </m:r>
                                </m:e>
                                <m:sub>
                                  <m:r>
                                    <a:rPr lang="zh-CN" altLang="en-US">
                                      <a:latin typeface="Cambria Math" panose="02040503050406030204" pitchFamily="18" charset="0"/>
                                    </a:rPr>
                                    <m:t>1</m:t>
                                  </m:r>
                                </m:sub>
                              </m:sSub>
                            </m:e>
                          </m:d>
                        </m:e>
                        <m:sup>
                          <m:r>
                            <a:rPr lang="zh-CN" altLang="en-US" i="1">
                              <a:latin typeface="Cambria Math" panose="02040503050406030204" pitchFamily="18" charset="0"/>
                            </a:rPr>
                            <m:t>𝑇</m:t>
                          </m:r>
                        </m:sup>
                      </m:sSup>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b="1">
                              <a:latin typeface="Cambria Math" panose="02040503050406030204" pitchFamily="18" charset="0"/>
                            </a:rPr>
                            <m:t>𝐈</m:t>
                          </m:r>
                        </m:e>
                        <m:sub>
                          <m:r>
                            <a:rPr lang="zh-CN" altLang="en-US">
                              <a:latin typeface="Cambria Math" panose="02040503050406030204" pitchFamily="18" charset="0"/>
                            </a:rPr>
                            <m:t>1</m:t>
                          </m:r>
                        </m:sub>
                        <m:sup>
                          <m:r>
                            <a:rPr lang="zh-CN" altLang="en-US" i="1">
                              <a:latin typeface="Cambria Math" panose="02040503050406030204" pitchFamily="18" charset="0"/>
                            </a:rPr>
                            <m:t>𝑇</m:t>
                          </m:r>
                        </m:sup>
                      </m:sSubSup>
                      <m:sSubSup>
                        <m:sSubSupPr>
                          <m:ctrlPr>
                            <a:rPr lang="zh-CN" altLang="en-US" i="1">
                              <a:latin typeface="Cambria Math" panose="02040503050406030204" pitchFamily="18" charset="0"/>
                            </a:rPr>
                          </m:ctrlPr>
                        </m:sSubSupPr>
                        <m:e>
                          <m:r>
                            <a:rPr lang="zh-CN" altLang="en-US" b="1">
                              <a:latin typeface="Cambria Math" panose="02040503050406030204" pitchFamily="18" charset="0"/>
                            </a:rPr>
                            <m:t>𝐌</m:t>
                          </m:r>
                        </m:e>
                        <m:sub>
                          <m:r>
                            <a:rPr lang="zh-CN" altLang="en-US" i="1">
                              <a:latin typeface="Cambria Math" panose="02040503050406030204" pitchFamily="18" charset="0"/>
                            </a:rPr>
                            <m:t>𝑖𝑛</m:t>
                          </m:r>
                        </m:sub>
                        <m:sup>
                          <m:r>
                            <a:rPr lang="zh-CN" altLang="en-US">
                              <a:latin typeface="Cambria Math" panose="02040503050406030204" pitchFamily="18" charset="0"/>
                            </a:rPr>
                            <m:t>−</m:t>
                          </m:r>
                          <m:r>
                            <a:rPr lang="zh-CN" altLang="en-US" i="1">
                              <a:latin typeface="Cambria Math" panose="02040503050406030204" pitchFamily="18" charset="0"/>
                            </a:rPr>
                            <m:t>𝑇</m:t>
                          </m:r>
                        </m:sup>
                      </m:sSubSup>
                    </m:oMath>
                  </m:oMathPara>
                </a14:m>
                <a:endParaRPr lang="zh-CN" altLang="en-US" dirty="0"/>
              </a:p>
            </p:txBody>
          </p:sp>
        </mc:Choice>
        <mc:Fallback xmlns="">
          <p:sp>
            <p:nvSpPr>
              <p:cNvPr id="16" name="矩形 15">
                <a:extLst>
                  <a:ext uri="{FF2B5EF4-FFF2-40B4-BE49-F238E27FC236}">
                    <a16:creationId xmlns:a16="http://schemas.microsoft.com/office/drawing/2014/main" id="{E415FD83-49E1-431D-AF63-6E2685EF55BF}"/>
                  </a:ext>
                </a:extLst>
              </p:cNvPr>
              <p:cNvSpPr>
                <a:spLocks noRot="1" noChangeAspect="1" noMove="1" noResize="1" noEditPoints="1" noAdjustHandles="1" noChangeArrowheads="1" noChangeShapeType="1" noTextEdit="1"/>
              </p:cNvSpPr>
              <p:nvPr/>
            </p:nvSpPr>
            <p:spPr>
              <a:xfrm>
                <a:off x="1319990" y="3952348"/>
                <a:ext cx="2789738" cy="459806"/>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48C58B27-418B-4F01-8158-B0680968B031}"/>
                  </a:ext>
                </a:extLst>
              </p:cNvPr>
              <p:cNvSpPr/>
              <p:nvPr/>
            </p:nvSpPr>
            <p:spPr>
              <a:xfrm>
                <a:off x="4808934" y="4021213"/>
                <a:ext cx="1285095" cy="383759"/>
              </a:xfrm>
              <a:prstGeom prst="rect">
                <a:avLst/>
              </a:prstGeom>
            </p:spPr>
            <p:txBody>
              <a:bodyPr wrap="none">
                <a:spAutoFit/>
              </a:bodyPr>
              <a:lstStyle/>
              <a:p>
                <a14:m>
                  <m:oMath xmlns:m="http://schemas.openxmlformats.org/officeDocument/2006/math">
                    <m:r>
                      <a:rPr lang="en-US" altLang="zh-CN" b="1">
                        <a:latin typeface="Cambria Math" panose="02040503050406030204" pitchFamily="18" charset="0"/>
                      </a:rPr>
                      <m:t>𝐦</m:t>
                    </m:r>
                  </m:oMath>
                </a14:m>
                <a:r>
                  <a:rPr lang="en-US" altLang="zh-CN" b="1" baseline="-25000" dirty="0">
                    <a:latin typeface="Times New Roman" panose="02020603050405020304" pitchFamily="18" charset="0"/>
                    <a:cs typeface="Times New Roman" panose="02020603050405020304" pitchFamily="18" charset="0"/>
                  </a:rPr>
                  <a:t>2</a:t>
                </a:r>
                <a:r>
                  <a:rPr lang="en-US" altLang="zh-CN" b="1"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zh-CN" altLang="en-US" i="1">
                            <a:latin typeface="Cambria Math" panose="02040503050406030204" pitchFamily="18" charset="0"/>
                          </a:rPr>
                        </m:ctrlPr>
                      </m:sSubSupPr>
                      <m:e>
                        <m:r>
                          <a:rPr lang="zh-CN" altLang="en-US" b="1">
                            <a:latin typeface="Cambria Math" panose="02040503050406030204" pitchFamily="18" charset="0"/>
                          </a:rPr>
                          <m:t>𝐌</m:t>
                        </m:r>
                      </m:e>
                      <m:sub>
                        <m:r>
                          <a:rPr lang="zh-CN" altLang="en-US" i="1">
                            <a:latin typeface="Cambria Math" panose="02040503050406030204" pitchFamily="18" charset="0"/>
                          </a:rPr>
                          <m:t>𝑖𝑛</m:t>
                        </m:r>
                      </m:sub>
                      <m:sup>
                        <m:r>
                          <a:rPr lang="zh-CN" altLang="en-US">
                            <a:latin typeface="Cambria Math" panose="02040503050406030204" pitchFamily="18" charset="0"/>
                          </a:rPr>
                          <m:t>−1</m:t>
                        </m:r>
                      </m:sup>
                    </m:sSubSup>
                    <m:sSub>
                      <m:sSubPr>
                        <m:ctrlPr>
                          <a:rPr lang="zh-CN" altLang="en-US" i="1">
                            <a:latin typeface="Cambria Math" panose="02040503050406030204" pitchFamily="18" charset="0"/>
                          </a:rPr>
                        </m:ctrlPr>
                      </m:sSubPr>
                      <m:e>
                        <m:r>
                          <a:rPr lang="zh-CN" altLang="en-US" b="1">
                            <a:latin typeface="Cambria Math" panose="02040503050406030204" pitchFamily="18" charset="0"/>
                          </a:rPr>
                          <m:t>𝐈</m:t>
                        </m:r>
                      </m:e>
                      <m:sub>
                        <m:r>
                          <a:rPr lang="en-US" altLang="zh-CN" i="1">
                            <a:latin typeface="Cambria Math" panose="02040503050406030204" pitchFamily="18" charset="0"/>
                          </a:rPr>
                          <m:t>2</m:t>
                        </m:r>
                      </m:sub>
                    </m:sSub>
                  </m:oMath>
                </a14:m>
                <a:endParaRPr lang="zh-CN" altLang="en-US" dirty="0"/>
              </a:p>
            </p:txBody>
          </p:sp>
        </mc:Choice>
        <mc:Fallback xmlns="">
          <p:sp>
            <p:nvSpPr>
              <p:cNvPr id="18" name="矩形 17">
                <a:extLst>
                  <a:ext uri="{FF2B5EF4-FFF2-40B4-BE49-F238E27FC236}">
                    <a16:creationId xmlns:a16="http://schemas.microsoft.com/office/drawing/2014/main" id="{48C58B27-418B-4F01-8158-B0680968B031}"/>
                  </a:ext>
                </a:extLst>
              </p:cNvPr>
              <p:cNvSpPr>
                <a:spLocks noRot="1" noChangeAspect="1" noMove="1" noResize="1" noEditPoints="1" noAdjustHandles="1" noChangeArrowheads="1" noChangeShapeType="1" noTextEdit="1"/>
              </p:cNvSpPr>
              <p:nvPr/>
            </p:nvSpPr>
            <p:spPr>
              <a:xfrm>
                <a:off x="4808934" y="4021213"/>
                <a:ext cx="1285095" cy="383759"/>
              </a:xfrm>
              <a:prstGeom prst="rect">
                <a:avLst/>
              </a:prstGeom>
              <a:blipFill>
                <a:blip r:embed="rId13"/>
                <a:stretch>
                  <a:fillRect t="-6349" b="-23810"/>
                </a:stretch>
              </a:blipFill>
            </p:spPr>
            <p:txBody>
              <a:bodyPr/>
              <a:lstStyle/>
              <a:p>
                <a:r>
                  <a:rPr lang="zh-CN" altLang="en-US">
                    <a:noFill/>
                  </a:rPr>
                  <a:t> </a:t>
                </a:r>
              </a:p>
            </p:txBody>
          </p:sp>
        </mc:Fallback>
      </mc:AlternateContent>
      <p:sp>
        <p:nvSpPr>
          <p:cNvPr id="19" name="矩形 18">
            <a:extLst>
              <a:ext uri="{FF2B5EF4-FFF2-40B4-BE49-F238E27FC236}">
                <a16:creationId xmlns:a16="http://schemas.microsoft.com/office/drawing/2014/main" id="{2E2C876E-6D70-4B2D-9706-1288A1EB9C3F}"/>
              </a:ext>
            </a:extLst>
          </p:cNvPr>
          <p:cNvSpPr/>
          <p:nvPr/>
        </p:nvSpPr>
        <p:spPr>
          <a:xfrm>
            <a:off x="531898" y="5705703"/>
            <a:ext cx="2969083" cy="461665"/>
          </a:xfrm>
          <a:prstGeom prst="rect">
            <a:avLst/>
          </a:prstGeom>
        </p:spPr>
        <p:txBody>
          <a:bodyPr wrap="none">
            <a:spAutoFit/>
          </a:bodyPr>
          <a:lstStyle/>
          <a:p>
            <a:pPr algn="r"/>
            <a:r>
              <a:rPr lang="zh-CN" altLang="en-US" sz="2400" b="1" dirty="0"/>
              <a:t>对极约束的</a:t>
            </a:r>
            <a:r>
              <a:rPr lang="zh-CN" altLang="en-US" sz="2400" b="1" dirty="0">
                <a:solidFill>
                  <a:srgbClr val="FF0000"/>
                </a:solidFill>
              </a:rPr>
              <a:t>基础矩阵</a:t>
            </a:r>
          </a:p>
        </p:txBody>
      </p:sp>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60230537-5232-454B-B039-6946C21400C5}"/>
                  </a:ext>
                </a:extLst>
              </p:cNvPr>
              <p:cNvSpPr/>
              <p:nvPr/>
            </p:nvSpPr>
            <p:spPr>
              <a:xfrm>
                <a:off x="3397218" y="5694446"/>
                <a:ext cx="2207592" cy="481863"/>
              </a:xfrm>
              <a:prstGeom prst="rect">
                <a:avLst/>
              </a:prstGeom>
            </p:spPr>
            <p:txBody>
              <a:bodyPr wrap="none">
                <a:spAutoFit/>
              </a:bodyPr>
              <a:lstStyle/>
              <a:p>
                <a14:m>
                  <m:oMath xmlns:m="http://schemas.openxmlformats.org/officeDocument/2006/math">
                    <m:sSubSup>
                      <m:sSubSupPr>
                        <m:ctrlPr>
                          <a:rPr lang="zh-CN" altLang="en-US" sz="2400" i="1">
                            <a:latin typeface="Cambria Math" panose="02040503050406030204" pitchFamily="18" charset="0"/>
                          </a:rPr>
                        </m:ctrlPr>
                      </m:sSubSupPr>
                      <m:e>
                        <m:r>
                          <a:rPr lang="en-US" altLang="zh-CN" sz="2400" b="1">
                            <a:latin typeface="Cambria Math" panose="02040503050406030204" pitchFamily="18" charset="0"/>
                          </a:rPr>
                          <m:t>𝐅</m:t>
                        </m:r>
                        <m:r>
                          <a:rPr lang="en-US" altLang="zh-CN" sz="2400" b="1" i="1">
                            <a:latin typeface="Cambria Math" panose="02040503050406030204" pitchFamily="18" charset="0"/>
                          </a:rPr>
                          <m:t>=</m:t>
                        </m:r>
                        <m:r>
                          <a:rPr lang="zh-CN" altLang="en-US" sz="2400" b="1">
                            <a:latin typeface="Cambria Math" panose="02040503050406030204" pitchFamily="18" charset="0"/>
                          </a:rPr>
                          <m:t>𝐌</m:t>
                        </m:r>
                      </m:e>
                      <m:sub>
                        <m:r>
                          <a:rPr lang="zh-CN" altLang="en-US" sz="2400" i="1">
                            <a:latin typeface="Cambria Math" panose="02040503050406030204" pitchFamily="18" charset="0"/>
                          </a:rPr>
                          <m:t>𝑖𝑛</m:t>
                        </m:r>
                      </m:sub>
                      <m:sup>
                        <m:r>
                          <a:rPr lang="zh-CN" altLang="en-US" sz="2400">
                            <a:latin typeface="Cambria Math" panose="02040503050406030204" pitchFamily="18" charset="0"/>
                          </a:rPr>
                          <m:t>−</m:t>
                        </m:r>
                        <m:r>
                          <a:rPr lang="zh-CN" altLang="en-US" sz="2400" i="1">
                            <a:latin typeface="Cambria Math" panose="02040503050406030204" pitchFamily="18" charset="0"/>
                          </a:rPr>
                          <m:t>𝑇</m:t>
                        </m:r>
                      </m:sup>
                    </m:sSubSup>
                    <m:r>
                      <a:rPr lang="zh-CN" altLang="en-US" sz="2400" i="1">
                        <a:latin typeface="Cambria Math" panose="02040503050406030204" pitchFamily="18" charset="0"/>
                      </a:rPr>
                      <m:t> </m:t>
                    </m:r>
                  </m:oMath>
                </a14:m>
                <a:r>
                  <a:rPr lang="en-US" altLang="zh-CN" sz="2400" b="1" dirty="0">
                    <a:latin typeface="Times New Roman" panose="02020603050405020304" pitchFamily="18" charset="0"/>
                    <a:cs typeface="Times New Roman" panose="02020603050405020304" pitchFamily="18" charset="0"/>
                  </a:rPr>
                  <a:t>E</a:t>
                </a:r>
                <a14:m>
                  <m:oMath xmlns:m="http://schemas.openxmlformats.org/officeDocument/2006/math">
                    <m:sSubSup>
                      <m:sSubSupPr>
                        <m:ctrlPr>
                          <a:rPr lang="zh-CN" altLang="en-US" sz="2400" i="1">
                            <a:latin typeface="Cambria Math" panose="02040503050406030204" pitchFamily="18" charset="0"/>
                          </a:rPr>
                        </m:ctrlPr>
                      </m:sSubSupPr>
                      <m:e>
                        <m:r>
                          <a:rPr lang="zh-CN" altLang="en-US" sz="2400" b="1">
                            <a:latin typeface="Cambria Math" panose="02040503050406030204" pitchFamily="18" charset="0"/>
                          </a:rPr>
                          <m:t>𝐌</m:t>
                        </m:r>
                      </m:e>
                      <m:sub>
                        <m:r>
                          <a:rPr lang="zh-CN" altLang="en-US" sz="2400" i="1">
                            <a:latin typeface="Cambria Math" panose="02040503050406030204" pitchFamily="18" charset="0"/>
                          </a:rPr>
                          <m:t>𝑖𝑛</m:t>
                        </m:r>
                      </m:sub>
                      <m:sup>
                        <m:r>
                          <a:rPr lang="zh-CN" altLang="en-US" sz="2400">
                            <a:latin typeface="Cambria Math" panose="02040503050406030204" pitchFamily="18" charset="0"/>
                          </a:rPr>
                          <m:t>−1</m:t>
                        </m:r>
                      </m:sup>
                    </m:sSubSup>
                  </m:oMath>
                </a14:m>
                <a:endParaRPr lang="zh-CN" altLang="en-US" sz="2400" dirty="0"/>
              </a:p>
            </p:txBody>
          </p:sp>
        </mc:Choice>
        <mc:Fallback xmlns="">
          <p:sp>
            <p:nvSpPr>
              <p:cNvPr id="24" name="矩形 23">
                <a:extLst>
                  <a:ext uri="{FF2B5EF4-FFF2-40B4-BE49-F238E27FC236}">
                    <a16:creationId xmlns:a16="http://schemas.microsoft.com/office/drawing/2014/main" id="{60230537-5232-454B-B039-6946C21400C5}"/>
                  </a:ext>
                </a:extLst>
              </p:cNvPr>
              <p:cNvSpPr>
                <a:spLocks noRot="1" noChangeAspect="1" noMove="1" noResize="1" noEditPoints="1" noAdjustHandles="1" noChangeArrowheads="1" noChangeShapeType="1" noTextEdit="1"/>
              </p:cNvSpPr>
              <p:nvPr/>
            </p:nvSpPr>
            <p:spPr>
              <a:xfrm>
                <a:off x="3397218" y="5694446"/>
                <a:ext cx="2207592" cy="481863"/>
              </a:xfrm>
              <a:prstGeom prst="rect">
                <a:avLst/>
              </a:prstGeom>
              <a:blipFill>
                <a:blip r:embed="rId14"/>
                <a:stretch>
                  <a:fillRect t="-6329" b="-27848"/>
                </a:stretch>
              </a:blipFill>
            </p:spPr>
            <p:txBody>
              <a:bodyPr/>
              <a:lstStyle/>
              <a:p>
                <a:r>
                  <a:rPr lang="zh-CN" altLang="en-US">
                    <a:noFill/>
                  </a:rPr>
                  <a:t> </a:t>
                </a:r>
              </a:p>
            </p:txBody>
          </p:sp>
        </mc:Fallback>
      </mc:AlternateContent>
      <p:sp>
        <p:nvSpPr>
          <p:cNvPr id="27" name="箭头: 右 26">
            <a:extLst>
              <a:ext uri="{FF2B5EF4-FFF2-40B4-BE49-F238E27FC236}">
                <a16:creationId xmlns:a16="http://schemas.microsoft.com/office/drawing/2014/main" id="{50415F0C-3E2D-45F7-8CA9-7E789CCA6878}"/>
              </a:ext>
            </a:extLst>
          </p:cNvPr>
          <p:cNvSpPr/>
          <p:nvPr/>
        </p:nvSpPr>
        <p:spPr bwMode="auto">
          <a:xfrm rot="5400000">
            <a:off x="4158894" y="5264074"/>
            <a:ext cx="523349" cy="221318"/>
          </a:xfrm>
          <a:prstGeom prst="right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524115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34</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对极约束求解</a:t>
            </a:r>
          </a:p>
        </p:txBody>
      </p:sp>
      <p:grpSp>
        <p:nvGrpSpPr>
          <p:cNvPr id="31" name="组合 3">
            <a:extLst>
              <a:ext uri="{FF2B5EF4-FFF2-40B4-BE49-F238E27FC236}">
                <a16:creationId xmlns:a16="http://schemas.microsoft.com/office/drawing/2014/main" id="{65C16978-D772-4FC2-8177-6CE6ADB2EC26}"/>
              </a:ext>
            </a:extLst>
          </p:cNvPr>
          <p:cNvGrpSpPr>
            <a:grpSpLocks/>
          </p:cNvGrpSpPr>
          <p:nvPr/>
        </p:nvGrpSpPr>
        <p:grpSpPr bwMode="auto">
          <a:xfrm>
            <a:off x="822325" y="1876425"/>
            <a:ext cx="1912938" cy="3605213"/>
            <a:chOff x="513" y="998"/>
            <a:chExt cx="1109" cy="2271"/>
          </a:xfrm>
        </p:grpSpPr>
        <p:sp>
          <p:nvSpPr>
            <p:cNvPr id="32" name="任意多边形 4">
              <a:extLst>
                <a:ext uri="{FF2B5EF4-FFF2-40B4-BE49-F238E27FC236}">
                  <a16:creationId xmlns:a16="http://schemas.microsoft.com/office/drawing/2014/main" id="{CE854547-AE70-4AB5-AF02-DFB77B7DEFE5}"/>
                </a:ext>
              </a:extLst>
            </p:cNvPr>
            <p:cNvSpPr>
              <a:spLocks/>
            </p:cNvSpPr>
            <p:nvPr/>
          </p:nvSpPr>
          <p:spPr bwMode="gray">
            <a:xfrm flipV="1">
              <a:off x="683" y="2087"/>
              <a:ext cx="933" cy="1182"/>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77B7E7"/>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3" name="任意多边形 5">
              <a:extLst>
                <a:ext uri="{FF2B5EF4-FFF2-40B4-BE49-F238E27FC236}">
                  <a16:creationId xmlns:a16="http://schemas.microsoft.com/office/drawing/2014/main" id="{DE100D1B-A19F-4B63-94B6-53ADD1944D3A}"/>
                </a:ext>
              </a:extLst>
            </p:cNvPr>
            <p:cNvSpPr>
              <a:spLocks/>
            </p:cNvSpPr>
            <p:nvPr/>
          </p:nvSpPr>
          <p:spPr bwMode="gray">
            <a:xfrm rot="-5400000">
              <a:off x="917" y="1548"/>
              <a:ext cx="301" cy="1109"/>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77B7E7"/>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4" name="任意多边形 6">
              <a:extLst>
                <a:ext uri="{FF2B5EF4-FFF2-40B4-BE49-F238E27FC236}">
                  <a16:creationId xmlns:a16="http://schemas.microsoft.com/office/drawing/2014/main" id="{94A99D3E-4DEF-45B7-945E-283E8FD831C6}"/>
                </a:ext>
              </a:extLst>
            </p:cNvPr>
            <p:cNvSpPr>
              <a:spLocks/>
            </p:cNvSpPr>
            <p:nvPr/>
          </p:nvSpPr>
          <p:spPr bwMode="gray">
            <a:xfrm>
              <a:off x="677" y="998"/>
              <a:ext cx="933" cy="1182"/>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77B7E7"/>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sp>
        <p:nvSpPr>
          <p:cNvPr id="35" name="自选图形 7">
            <a:extLst>
              <a:ext uri="{FF2B5EF4-FFF2-40B4-BE49-F238E27FC236}">
                <a16:creationId xmlns:a16="http://schemas.microsoft.com/office/drawing/2014/main" id="{DD7B0772-E4F8-40BC-B6B0-E44839323DC1}"/>
              </a:ext>
            </a:extLst>
          </p:cNvPr>
          <p:cNvSpPr>
            <a:spLocks noChangeArrowheads="1"/>
          </p:cNvSpPr>
          <p:nvPr/>
        </p:nvSpPr>
        <p:spPr bwMode="gray">
          <a:xfrm>
            <a:off x="3408363" y="3030538"/>
            <a:ext cx="5457825" cy="1304925"/>
          </a:xfrm>
          <a:prstGeom prst="roundRect">
            <a:avLst>
              <a:gd name="adj" fmla="val 11505"/>
            </a:avLst>
          </a:prstGeom>
          <a:gradFill rotWithShape="1">
            <a:gsLst>
              <a:gs pos="0">
                <a:srgbClr val="969696"/>
              </a:gs>
              <a:gs pos="100000">
                <a:srgbClr val="969696">
                  <a:gamma/>
                  <a:shade val="46275"/>
                  <a:invGamma/>
                  <a:alpha val="0"/>
                </a:srgb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6" name="自选图形 8">
            <a:extLst>
              <a:ext uri="{FF2B5EF4-FFF2-40B4-BE49-F238E27FC236}">
                <a16:creationId xmlns:a16="http://schemas.microsoft.com/office/drawing/2014/main" id="{97D9A76A-2651-4C0E-AD97-09F3A1319AD0}"/>
              </a:ext>
            </a:extLst>
          </p:cNvPr>
          <p:cNvSpPr>
            <a:spLocks noChangeArrowheads="1"/>
          </p:cNvSpPr>
          <p:nvPr/>
        </p:nvSpPr>
        <p:spPr bwMode="gray">
          <a:xfrm>
            <a:off x="4287838" y="3476625"/>
            <a:ext cx="376237" cy="344488"/>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17347D"/>
              </a:solidFill>
              <a:latin typeface="Arial" charset="0"/>
            </a:endParaRPr>
          </a:p>
        </p:txBody>
      </p:sp>
      <p:sp>
        <p:nvSpPr>
          <p:cNvPr id="37" name="自选图形 9">
            <a:extLst>
              <a:ext uri="{FF2B5EF4-FFF2-40B4-BE49-F238E27FC236}">
                <a16:creationId xmlns:a16="http://schemas.microsoft.com/office/drawing/2014/main" id="{BF4EF10B-07DA-43B0-9CE2-8697D8BCB3A3}"/>
              </a:ext>
            </a:extLst>
          </p:cNvPr>
          <p:cNvSpPr>
            <a:spLocks noChangeArrowheads="1"/>
          </p:cNvSpPr>
          <p:nvPr/>
        </p:nvSpPr>
        <p:spPr bwMode="ltGray">
          <a:xfrm>
            <a:off x="3446463" y="4552950"/>
            <a:ext cx="5422900" cy="1314450"/>
          </a:xfrm>
          <a:prstGeom prst="roundRect">
            <a:avLst>
              <a:gd name="adj" fmla="val 11505"/>
            </a:avLst>
          </a:prstGeom>
          <a:gradFill rotWithShape="1">
            <a:gsLst>
              <a:gs pos="0">
                <a:srgbClr val="45AB7D"/>
              </a:gs>
              <a:gs pos="100000">
                <a:srgbClr val="45AB7D">
                  <a:gamma/>
                  <a:shade val="46275"/>
                  <a:invGamma/>
                  <a:alpha val="0"/>
                </a:srgb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8" name="自选图形 10">
            <a:extLst>
              <a:ext uri="{FF2B5EF4-FFF2-40B4-BE49-F238E27FC236}">
                <a16:creationId xmlns:a16="http://schemas.microsoft.com/office/drawing/2014/main" id="{291E6D8D-F473-448F-B906-C49B5E73C2E0}"/>
              </a:ext>
            </a:extLst>
          </p:cNvPr>
          <p:cNvSpPr>
            <a:spLocks noChangeArrowheads="1"/>
          </p:cNvSpPr>
          <p:nvPr/>
        </p:nvSpPr>
        <p:spPr bwMode="gray">
          <a:xfrm>
            <a:off x="4260850" y="5018088"/>
            <a:ext cx="376238" cy="347662"/>
          </a:xfrm>
          <a:prstGeom prst="rightArrow">
            <a:avLst>
              <a:gd name="adj1" fmla="val 50000"/>
              <a:gd name="adj2" fmla="val 45091"/>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17347D"/>
              </a:solidFill>
              <a:latin typeface="Arial" charset="0"/>
            </a:endParaRPr>
          </a:p>
        </p:txBody>
      </p:sp>
      <p:sp>
        <p:nvSpPr>
          <p:cNvPr id="39" name="自选图形 11">
            <a:extLst>
              <a:ext uri="{FF2B5EF4-FFF2-40B4-BE49-F238E27FC236}">
                <a16:creationId xmlns:a16="http://schemas.microsoft.com/office/drawing/2014/main" id="{A0A97DF5-DA29-4B52-B4B0-F88629E7927D}"/>
              </a:ext>
            </a:extLst>
          </p:cNvPr>
          <p:cNvSpPr>
            <a:spLocks noChangeArrowheads="1"/>
          </p:cNvSpPr>
          <p:nvPr/>
        </p:nvSpPr>
        <p:spPr bwMode="gray">
          <a:xfrm>
            <a:off x="3408363" y="1535113"/>
            <a:ext cx="5457825" cy="1304925"/>
          </a:xfrm>
          <a:prstGeom prst="roundRect">
            <a:avLst>
              <a:gd name="adj" fmla="val 11505"/>
            </a:avLst>
          </a:prstGeom>
          <a:gradFill rotWithShape="1">
            <a:gsLst>
              <a:gs pos="0">
                <a:srgbClr val="9999FF">
                  <a:alpha val="80000"/>
                </a:srgbClr>
              </a:gs>
              <a:gs pos="100000">
                <a:srgbClr val="9999FF">
                  <a:gamma/>
                  <a:shade val="46275"/>
                  <a:invGamma/>
                  <a:alpha val="0"/>
                </a:srgbClr>
              </a:gs>
            </a:gsLst>
            <a:lin ang="0" scaled="1"/>
          </a:gradFill>
          <a:ln>
            <a:noFill/>
          </a:ln>
          <a:effectLst/>
          <a:extLst>
            <a:ext uri="{91240B29-F687-4F45-9708-019B960494DF}">
              <a14:hiddenLine xmlns:a14="http://schemas.microsoft.com/office/drawing/2010/main" w="6350" algn="ctr">
                <a:solidFill>
                  <a:schemeClr val="tx1"/>
                </a:solidFill>
                <a:prstDash val="sysDot"/>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40" name="自选图形 12">
            <a:extLst>
              <a:ext uri="{FF2B5EF4-FFF2-40B4-BE49-F238E27FC236}">
                <a16:creationId xmlns:a16="http://schemas.microsoft.com/office/drawing/2014/main" id="{ABE372CB-D836-4EEE-8817-7E4169CEC222}"/>
              </a:ext>
            </a:extLst>
          </p:cNvPr>
          <p:cNvSpPr>
            <a:spLocks noChangeArrowheads="1"/>
          </p:cNvSpPr>
          <p:nvPr/>
        </p:nvSpPr>
        <p:spPr bwMode="gray">
          <a:xfrm>
            <a:off x="4268788" y="1981200"/>
            <a:ext cx="376237" cy="344488"/>
          </a:xfrm>
          <a:prstGeom prst="rightArrow">
            <a:avLst>
              <a:gd name="adj1" fmla="val 50000"/>
              <a:gd name="adj2" fmla="val 45507"/>
            </a:avLst>
          </a:prstGeom>
          <a:solidFill>
            <a:srgbClr val="FEFE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17347D"/>
              </a:solidFill>
              <a:latin typeface="Arial" charset="0"/>
            </a:endParaRPr>
          </a:p>
        </p:txBody>
      </p:sp>
      <p:sp>
        <p:nvSpPr>
          <p:cNvPr id="41" name="自选图形 13">
            <a:extLst>
              <a:ext uri="{FF2B5EF4-FFF2-40B4-BE49-F238E27FC236}">
                <a16:creationId xmlns:a16="http://schemas.microsoft.com/office/drawing/2014/main" id="{7D206A8F-AB86-4FC0-B6E0-FDBD2D327CB1}"/>
              </a:ext>
            </a:extLst>
          </p:cNvPr>
          <p:cNvSpPr>
            <a:spLocks noChangeArrowheads="1"/>
          </p:cNvSpPr>
          <p:nvPr/>
        </p:nvSpPr>
        <p:spPr bwMode="gray">
          <a:xfrm>
            <a:off x="2825750" y="1519238"/>
            <a:ext cx="1628775" cy="1298575"/>
          </a:xfrm>
          <a:prstGeom prst="roundRect">
            <a:avLst>
              <a:gd name="adj" fmla="val 11921"/>
            </a:avLst>
          </a:prstGeom>
          <a:gradFill rotWithShape="1">
            <a:gsLst>
              <a:gs pos="0">
                <a:srgbClr val="9999FF"/>
              </a:gs>
              <a:gs pos="100000">
                <a:srgbClr val="9999FF">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42" name="任意多边形 14">
            <a:extLst>
              <a:ext uri="{FF2B5EF4-FFF2-40B4-BE49-F238E27FC236}">
                <a16:creationId xmlns:a16="http://schemas.microsoft.com/office/drawing/2014/main" id="{B93CA897-0D02-4A25-A40F-8F4FEA97EF7B}"/>
              </a:ext>
            </a:extLst>
          </p:cNvPr>
          <p:cNvSpPr>
            <a:spLocks/>
          </p:cNvSpPr>
          <p:nvPr/>
        </p:nvSpPr>
        <p:spPr bwMode="gray">
          <a:xfrm>
            <a:off x="2889250" y="1584325"/>
            <a:ext cx="811213" cy="649288"/>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9999FF">
                  <a:gamma/>
                  <a:tint val="48627"/>
                  <a:invGamma/>
                </a:srgbClr>
              </a:gs>
              <a:gs pos="50000">
                <a:srgbClr val="9999FF">
                  <a:alpha val="0"/>
                </a:srgbClr>
              </a:gs>
              <a:gs pos="100000">
                <a:srgbClr val="9999FF">
                  <a:gamma/>
                  <a:tint val="48627"/>
                  <a:invGamma/>
                </a:srgb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43" name="自选图形 15">
            <a:extLst>
              <a:ext uri="{FF2B5EF4-FFF2-40B4-BE49-F238E27FC236}">
                <a16:creationId xmlns:a16="http://schemas.microsoft.com/office/drawing/2014/main" id="{92742953-CE33-435C-9997-932E074EE8DA}"/>
              </a:ext>
            </a:extLst>
          </p:cNvPr>
          <p:cNvSpPr>
            <a:spLocks noChangeArrowheads="1"/>
          </p:cNvSpPr>
          <p:nvPr/>
        </p:nvSpPr>
        <p:spPr bwMode="gray">
          <a:xfrm>
            <a:off x="2838450" y="3021013"/>
            <a:ext cx="1628775" cy="1298575"/>
          </a:xfrm>
          <a:prstGeom prst="roundRect">
            <a:avLst>
              <a:gd name="adj" fmla="val 11921"/>
            </a:avLst>
          </a:prstGeom>
          <a:gradFill rotWithShape="1">
            <a:gsLst>
              <a:gs pos="0">
                <a:srgbClr val="969696"/>
              </a:gs>
              <a:gs pos="100000">
                <a:srgbClr val="969696">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44" name="任意多边形 16">
            <a:extLst>
              <a:ext uri="{FF2B5EF4-FFF2-40B4-BE49-F238E27FC236}">
                <a16:creationId xmlns:a16="http://schemas.microsoft.com/office/drawing/2014/main" id="{20D12510-3373-4D9A-9428-10D4FE584273}"/>
              </a:ext>
            </a:extLst>
          </p:cNvPr>
          <p:cNvSpPr>
            <a:spLocks/>
          </p:cNvSpPr>
          <p:nvPr/>
        </p:nvSpPr>
        <p:spPr bwMode="gray">
          <a:xfrm>
            <a:off x="2892425" y="3086100"/>
            <a:ext cx="811213" cy="649288"/>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969696">
                  <a:gamma/>
                  <a:tint val="48627"/>
                  <a:invGamma/>
                </a:srgbClr>
              </a:gs>
              <a:gs pos="50000">
                <a:srgbClr val="969696">
                  <a:alpha val="0"/>
                </a:srgbClr>
              </a:gs>
              <a:gs pos="100000">
                <a:srgbClr val="969696">
                  <a:gamma/>
                  <a:tint val="48627"/>
                  <a:invGamma/>
                </a:srgb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45" name="自选图形 17">
            <a:extLst>
              <a:ext uri="{FF2B5EF4-FFF2-40B4-BE49-F238E27FC236}">
                <a16:creationId xmlns:a16="http://schemas.microsoft.com/office/drawing/2014/main" id="{0E9A13C4-AB70-48BF-B8E0-D2FC748D8BEC}"/>
              </a:ext>
            </a:extLst>
          </p:cNvPr>
          <p:cNvSpPr>
            <a:spLocks noChangeArrowheads="1"/>
          </p:cNvSpPr>
          <p:nvPr/>
        </p:nvSpPr>
        <p:spPr bwMode="gray">
          <a:xfrm>
            <a:off x="2819400" y="4543425"/>
            <a:ext cx="1628775" cy="1298575"/>
          </a:xfrm>
          <a:prstGeom prst="roundRect">
            <a:avLst>
              <a:gd name="adj" fmla="val 11921"/>
            </a:avLst>
          </a:prstGeom>
          <a:gradFill rotWithShape="1">
            <a:gsLst>
              <a:gs pos="0">
                <a:srgbClr val="45AB7D"/>
              </a:gs>
              <a:gs pos="100000">
                <a:srgbClr val="45AB7D">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46" name="任意多边形 18">
            <a:extLst>
              <a:ext uri="{FF2B5EF4-FFF2-40B4-BE49-F238E27FC236}">
                <a16:creationId xmlns:a16="http://schemas.microsoft.com/office/drawing/2014/main" id="{8E4F2B97-795C-49E7-9C45-DDE4E2B98A06}"/>
              </a:ext>
            </a:extLst>
          </p:cNvPr>
          <p:cNvSpPr>
            <a:spLocks/>
          </p:cNvSpPr>
          <p:nvPr/>
        </p:nvSpPr>
        <p:spPr bwMode="gray">
          <a:xfrm>
            <a:off x="2873375" y="4598988"/>
            <a:ext cx="811213" cy="649287"/>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rgbClr val="45AB7D">
                  <a:gamma/>
                  <a:tint val="48627"/>
                  <a:invGamma/>
                </a:srgbClr>
              </a:gs>
              <a:gs pos="50000">
                <a:srgbClr val="45AB7D">
                  <a:alpha val="0"/>
                </a:srgbClr>
              </a:gs>
              <a:gs pos="100000">
                <a:srgbClr val="45AB7D">
                  <a:gamma/>
                  <a:tint val="48627"/>
                  <a:invGamma/>
                </a:srgb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pic>
        <p:nvPicPr>
          <p:cNvPr id="47" name="图片 19" descr="YG_circle001">
            <a:extLst>
              <a:ext uri="{FF2B5EF4-FFF2-40B4-BE49-F238E27FC236}">
                <a16:creationId xmlns:a16="http://schemas.microsoft.com/office/drawing/2014/main" id="{A3C9F064-2BCE-45D4-B2F9-E3E19555B8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2695575"/>
            <a:ext cx="1882775" cy="1879600"/>
          </a:xfrm>
          <a:prstGeom prst="rect">
            <a:avLst/>
          </a:prstGeom>
          <a:noFill/>
          <a:extLst>
            <a:ext uri="{909E8E84-426E-40DD-AFC4-6F175D3DCCD1}">
              <a14:hiddenFill xmlns:a14="http://schemas.microsoft.com/office/drawing/2010/main">
                <a:solidFill>
                  <a:srgbClr val="FFFFFF"/>
                </a:solidFill>
              </a14:hiddenFill>
            </a:ext>
          </a:extLst>
        </p:spPr>
      </p:pic>
      <p:sp>
        <p:nvSpPr>
          <p:cNvPr id="48" name="文本框 20">
            <a:extLst>
              <a:ext uri="{FF2B5EF4-FFF2-40B4-BE49-F238E27FC236}">
                <a16:creationId xmlns:a16="http://schemas.microsoft.com/office/drawing/2014/main" id="{2BB4B23A-A73D-4CB8-8605-AAA9AFA44E03}"/>
              </a:ext>
            </a:extLst>
          </p:cNvPr>
          <p:cNvSpPr txBox="1">
            <a:spLocks noChangeArrowheads="1"/>
          </p:cNvSpPr>
          <p:nvPr/>
        </p:nvSpPr>
        <p:spPr bwMode="black">
          <a:xfrm>
            <a:off x="4640263" y="1684338"/>
            <a:ext cx="393223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TW" altLang="zh-CN" sz="2000" b="1" dirty="0">
                <a:ea typeface="宋体" panose="02010600030101010101" pitchFamily="2" charset="-122"/>
                <a:cs typeface="Times New Roman" panose="02020603050405020304" pitchFamily="18" charset="0"/>
              </a:rPr>
              <a:t>奇异值中有两个相等且第三个是</a:t>
            </a:r>
            <a:r>
              <a:rPr lang="en-US" altLang="zh-CN" sz="2000" b="1" dirty="0">
                <a:latin typeface="宋体" panose="02010600030101010101" pitchFamily="2" charset="-122"/>
                <a:cs typeface="Times New Roman" panose="02020603050405020304" pitchFamily="18" charset="0"/>
              </a:rPr>
              <a:t>0</a:t>
            </a:r>
            <a:r>
              <a:rPr lang="zh-TW" altLang="zh-CN" sz="2000" b="1" dirty="0">
                <a:ea typeface="宋体" panose="02010600030101010101" pitchFamily="2" charset="-122"/>
                <a:cs typeface="Times New Roman" panose="02020603050405020304" pitchFamily="18" charset="0"/>
              </a:rPr>
              <a:t>，即为</a:t>
            </a:r>
            <a:r>
              <a:rPr lang="en-US" altLang="zh-CN" sz="2000" b="1" dirty="0" err="1">
                <a:latin typeface="Times New Roman" panose="02020603050405020304" pitchFamily="18" charset="0"/>
              </a:rPr>
              <a:t>diag</a:t>
            </a:r>
            <a:r>
              <a:rPr lang="en-US" altLang="zh-CN" sz="2000" b="1" dirty="0">
                <a:latin typeface="Times New Roman" panose="02020603050405020304" pitchFamily="18" charset="0"/>
              </a:rPr>
              <a:t>(σ, σ, 0)</a:t>
            </a:r>
            <a:r>
              <a:rPr lang="zh-TW" altLang="zh-CN" sz="2000" b="1" dirty="0">
                <a:ea typeface="宋体" panose="02010600030101010101" pitchFamily="2" charset="-122"/>
                <a:cs typeface="Times New Roman" panose="02020603050405020304" pitchFamily="18" charset="0"/>
              </a:rPr>
              <a:t>的形式</a:t>
            </a:r>
            <a:r>
              <a:rPr lang="zh-CN" altLang="zh-CN" sz="2000" b="1" dirty="0">
                <a:cs typeface="Times New Roman" panose="02020603050405020304" pitchFamily="18" charset="0"/>
              </a:rPr>
              <a:t>，该性质被称为本质矩阵的内在约束</a:t>
            </a:r>
            <a:endParaRPr lang="en-US" altLang="zh-CN" sz="2000" b="1" dirty="0">
              <a:solidFill>
                <a:srgbClr val="000000"/>
              </a:solidFill>
              <a:latin typeface="Arial" charset="0"/>
              <a:cs typeface="Arial" charset="0"/>
            </a:endParaRPr>
          </a:p>
        </p:txBody>
      </p:sp>
      <mc:AlternateContent xmlns:mc="http://schemas.openxmlformats.org/markup-compatibility/2006" xmlns:a14="http://schemas.microsoft.com/office/drawing/2010/main">
        <mc:Choice Requires="a14">
          <p:sp>
            <p:nvSpPr>
              <p:cNvPr id="49" name="文本框 21">
                <a:extLst>
                  <a:ext uri="{FF2B5EF4-FFF2-40B4-BE49-F238E27FC236}">
                    <a16:creationId xmlns:a16="http://schemas.microsoft.com/office/drawing/2014/main" id="{29F75BEA-33BE-40B3-96CF-195CB7C4D22F}"/>
                  </a:ext>
                </a:extLst>
              </p:cNvPr>
              <p:cNvSpPr txBox="1">
                <a:spLocks noChangeArrowheads="1"/>
              </p:cNvSpPr>
              <p:nvPr/>
            </p:nvSpPr>
            <p:spPr bwMode="black">
              <a:xfrm>
                <a:off x="4625977" y="3182601"/>
                <a:ext cx="3959223" cy="1034066"/>
              </a:xfrm>
              <a:prstGeom prst="rect">
                <a:avLst/>
              </a:prstGeom>
              <a:noFill/>
              <a:ln>
                <a:noFill/>
              </a:ln>
              <a:effectLst/>
              <a:extLst>
                <a:ext uri="{909E8E84-426E-40DD-AFC4-6F175D3DCCD1}">
                  <a14:hiddenFill>
                    <a:solidFill>
                      <a:schemeClr val="accent1"/>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eaLnBrk="0" fontAlgn="base" hangingPunct="0">
                  <a:spcBef>
                    <a:spcPct val="0"/>
                  </a:spcBef>
                  <a:spcAft>
                    <a:spcPct val="0"/>
                  </a:spcAft>
                </a:pPr>
                <a14:m>
                  <m:oMath xmlns:m="http://schemas.openxmlformats.org/officeDocument/2006/math">
                    <m:sSubSup>
                      <m:sSubSupPr>
                        <m:ctrlPr>
                          <a:rPr lang="zh-CN" altLang="en-US" sz="2000" b="1" i="1">
                            <a:latin typeface="Cambria Math" panose="02040503050406030204" pitchFamily="18" charset="0"/>
                          </a:rPr>
                        </m:ctrlPr>
                      </m:sSubSupPr>
                      <m:e>
                        <m:r>
                          <a:rPr lang="zh-CN" altLang="en-US" sz="2000" b="1" i="1">
                            <a:latin typeface="Cambria Math" panose="02040503050406030204" pitchFamily="18" charset="0"/>
                          </a:rPr>
                          <m:t>𝒎</m:t>
                        </m:r>
                      </m:e>
                      <m:sub>
                        <m:r>
                          <a:rPr lang="zh-CN" altLang="en-US" sz="2000" b="1" i="1">
                            <a:latin typeface="Cambria Math" panose="02040503050406030204" pitchFamily="18" charset="0"/>
                          </a:rPr>
                          <m:t>𝟏</m:t>
                        </m:r>
                      </m:sub>
                      <m:sup>
                        <m:r>
                          <a:rPr lang="zh-CN" altLang="en-US" sz="2000" b="1" i="1">
                            <a:latin typeface="Cambria Math" panose="02040503050406030204" pitchFamily="18" charset="0"/>
                          </a:rPr>
                          <m:t>𝑻</m:t>
                        </m:r>
                      </m:sup>
                    </m:sSubSup>
                    <m:r>
                      <a:rPr lang="zh-CN" altLang="en-US" sz="2000" b="1" i="1">
                        <a:latin typeface="Cambria Math" panose="02040503050406030204" pitchFamily="18" charset="0"/>
                      </a:rPr>
                      <m:t>𝑬</m:t>
                    </m:r>
                    <m:sSub>
                      <m:sSubPr>
                        <m:ctrlPr>
                          <a:rPr lang="zh-CN" altLang="en-US" sz="2000" b="1" i="1">
                            <a:latin typeface="Cambria Math" panose="02040503050406030204" pitchFamily="18" charset="0"/>
                          </a:rPr>
                        </m:ctrlPr>
                      </m:sSubPr>
                      <m:e>
                        <m:r>
                          <a:rPr lang="zh-CN" altLang="en-US" sz="2000" b="1" i="1">
                            <a:latin typeface="Cambria Math" panose="02040503050406030204" pitchFamily="18" charset="0"/>
                          </a:rPr>
                          <m:t>𝒎</m:t>
                        </m:r>
                      </m:e>
                      <m:sub>
                        <m:r>
                          <a:rPr lang="zh-CN" altLang="en-US" sz="2000" b="1" i="1">
                            <a:latin typeface="Cambria Math" panose="02040503050406030204" pitchFamily="18" charset="0"/>
                          </a:rPr>
                          <m:t>𝟐</m:t>
                        </m:r>
                      </m:sub>
                    </m:sSub>
                    <m:r>
                      <a:rPr lang="zh-CN" altLang="en-US" sz="2000" b="1">
                        <a:latin typeface="Cambria Math" panose="02040503050406030204" pitchFamily="18" charset="0"/>
                      </a:rPr>
                      <m:t>=</m:t>
                    </m:r>
                    <m:r>
                      <a:rPr lang="zh-CN" altLang="en-US" sz="2000" b="1" i="1">
                        <a:latin typeface="Cambria Math" panose="02040503050406030204" pitchFamily="18" charset="0"/>
                      </a:rPr>
                      <m:t>𝟎</m:t>
                    </m:r>
                  </m:oMath>
                </a14:m>
                <a:r>
                  <a:rPr lang="zh-CN" altLang="zh-CN" sz="2000" b="1" dirty="0"/>
                  <a:t>是齐次方程，没有常数项，所以对本质矩阵</a:t>
                </a:r>
                <a:r>
                  <a:rPr lang="en-US" altLang="zh-CN" sz="2000" b="1" dirty="0"/>
                  <a:t>E</a:t>
                </a:r>
                <a:r>
                  <a:rPr lang="zh-CN" altLang="zh-CN" sz="2000" b="1" dirty="0"/>
                  <a:t>乘以任意常数，对极约束仍然成立</a:t>
                </a:r>
                <a:endParaRPr lang="en-US" altLang="zh-CN" sz="2000" b="1" dirty="0">
                  <a:solidFill>
                    <a:srgbClr val="000000"/>
                  </a:solidFill>
                  <a:latin typeface="Arial" charset="0"/>
                  <a:cs typeface="Arial" charset="0"/>
                </a:endParaRPr>
              </a:p>
            </p:txBody>
          </p:sp>
        </mc:Choice>
        <mc:Fallback xmlns="">
          <p:sp>
            <p:nvSpPr>
              <p:cNvPr id="49" name="文本框 21">
                <a:extLst>
                  <a:ext uri="{FF2B5EF4-FFF2-40B4-BE49-F238E27FC236}">
                    <a16:creationId xmlns:a16="http://schemas.microsoft.com/office/drawing/2014/main" id="{29F75BEA-33BE-40B3-96CF-195CB7C4D22F}"/>
                  </a:ext>
                </a:extLst>
              </p:cNvPr>
              <p:cNvSpPr txBox="1">
                <a:spLocks noRot="1" noChangeAspect="1" noMove="1" noResize="1" noEditPoints="1" noAdjustHandles="1" noChangeArrowheads="1" noChangeShapeType="1" noTextEdit="1"/>
              </p:cNvSpPr>
              <p:nvPr/>
            </p:nvSpPr>
            <p:spPr bwMode="black">
              <a:xfrm>
                <a:off x="4625977" y="3182601"/>
                <a:ext cx="3959223" cy="1034066"/>
              </a:xfrm>
              <a:prstGeom prst="rect">
                <a:avLst/>
              </a:prstGeom>
              <a:blipFill>
                <a:blip r:embed="rId4"/>
                <a:stretch>
                  <a:fillRect l="-1695" t="-2941" r="-924" b="-82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0" name="文本框 22">
            <a:extLst>
              <a:ext uri="{FF2B5EF4-FFF2-40B4-BE49-F238E27FC236}">
                <a16:creationId xmlns:a16="http://schemas.microsoft.com/office/drawing/2014/main" id="{C29DEE22-3D5E-466C-BC2E-A8A3C129ED63}"/>
              </a:ext>
            </a:extLst>
          </p:cNvPr>
          <p:cNvSpPr txBox="1">
            <a:spLocks noChangeArrowheads="1"/>
          </p:cNvSpPr>
          <p:nvPr/>
        </p:nvSpPr>
        <p:spPr bwMode="black">
          <a:xfrm>
            <a:off x="4652963" y="4748213"/>
            <a:ext cx="393223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000" b="1" dirty="0"/>
              <a:t>平移旋转变换中共有</a:t>
            </a:r>
            <a:r>
              <a:rPr lang="en-US" altLang="zh-CN" sz="2000" b="1" dirty="0"/>
              <a:t>6</a:t>
            </a:r>
            <a:r>
              <a:rPr lang="zh-CN" altLang="en-US" sz="2000" b="1" dirty="0"/>
              <a:t>个独立变量，</a:t>
            </a:r>
            <a:r>
              <a:rPr lang="zh-CN" altLang="zh-CN" sz="2000" b="1" dirty="0"/>
              <a:t>由于尺度无关性，根据对极约束只能确定五个独立变量</a:t>
            </a:r>
            <a:endParaRPr lang="en-US" altLang="zh-CN" sz="2000" b="1" dirty="0"/>
          </a:p>
        </p:txBody>
      </p:sp>
      <p:sp>
        <p:nvSpPr>
          <p:cNvPr id="51" name="文本框 23">
            <a:extLst>
              <a:ext uri="{FF2B5EF4-FFF2-40B4-BE49-F238E27FC236}">
                <a16:creationId xmlns:a16="http://schemas.microsoft.com/office/drawing/2014/main" id="{34737E9F-33A4-4900-8AC5-AD0C16540D1C}"/>
              </a:ext>
            </a:extLst>
          </p:cNvPr>
          <p:cNvSpPr txBox="1">
            <a:spLocks noChangeArrowheads="1"/>
          </p:cNvSpPr>
          <p:nvPr/>
        </p:nvSpPr>
        <p:spPr bwMode="gray">
          <a:xfrm>
            <a:off x="370271" y="3254801"/>
            <a:ext cx="157321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tx1"/>
                  </a:outerShdw>
                </a:effectLst>
              </a14:hiddenEffects>
            </a:ext>
          </a:extLst>
        </p:spPr>
        <p:txBody>
          <a:bodyPr>
            <a:spAutoFit/>
          </a:bodyPr>
          <a:lstStyle/>
          <a:p>
            <a:pPr algn="ctr" eaLnBrk="0" fontAlgn="base" hangingPunct="0">
              <a:spcBef>
                <a:spcPct val="0"/>
              </a:spcBef>
              <a:spcAft>
                <a:spcPct val="0"/>
              </a:spcAft>
            </a:pPr>
            <a:r>
              <a:rPr lang="zh-CN" altLang="en-US" sz="2400" b="1" dirty="0">
                <a:solidFill>
                  <a:srgbClr val="17347D"/>
                </a:solidFill>
                <a:latin typeface="Arial" charset="0"/>
                <a:cs typeface="Arial" charset="0"/>
              </a:rPr>
              <a:t>本质矩阵的性质</a:t>
            </a:r>
            <a:endParaRPr lang="en-US" altLang="zh-CN" sz="2400" b="1" dirty="0">
              <a:solidFill>
                <a:srgbClr val="17347D"/>
              </a:solidFill>
              <a:latin typeface="Arial" charset="0"/>
              <a:cs typeface="Arial" charset="0"/>
            </a:endParaRPr>
          </a:p>
        </p:txBody>
      </p:sp>
      <p:sp>
        <p:nvSpPr>
          <p:cNvPr id="52" name="文本框 24">
            <a:extLst>
              <a:ext uri="{FF2B5EF4-FFF2-40B4-BE49-F238E27FC236}">
                <a16:creationId xmlns:a16="http://schemas.microsoft.com/office/drawing/2014/main" id="{3A7783EA-F3BB-4C2E-A691-70C6CA5F7421}"/>
              </a:ext>
            </a:extLst>
          </p:cNvPr>
          <p:cNvSpPr txBox="1">
            <a:spLocks noChangeArrowheads="1"/>
          </p:cNvSpPr>
          <p:nvPr/>
        </p:nvSpPr>
        <p:spPr bwMode="white">
          <a:xfrm>
            <a:off x="2806700" y="1866900"/>
            <a:ext cx="1673225"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fontAlgn="base">
              <a:spcBef>
                <a:spcPct val="50000"/>
              </a:spcBef>
              <a:spcAft>
                <a:spcPct val="0"/>
              </a:spcAft>
            </a:pPr>
            <a:r>
              <a:rPr lang="zh-CN" altLang="en-US" sz="2400" b="1" dirty="0">
                <a:solidFill>
                  <a:srgbClr val="FEFFFF"/>
                </a:solidFill>
                <a:latin typeface="Arial" charset="0"/>
                <a:cs typeface="Arial" charset="0"/>
              </a:rPr>
              <a:t>奇异值</a:t>
            </a:r>
            <a:endParaRPr lang="en-US" altLang="zh-CN" sz="2400" b="1" dirty="0">
              <a:solidFill>
                <a:srgbClr val="FEFFFF"/>
              </a:solidFill>
              <a:latin typeface="Arial" charset="0"/>
              <a:cs typeface="Arial" charset="0"/>
            </a:endParaRPr>
          </a:p>
        </p:txBody>
      </p:sp>
      <p:sp>
        <p:nvSpPr>
          <p:cNvPr id="53" name="文本框 25">
            <a:extLst>
              <a:ext uri="{FF2B5EF4-FFF2-40B4-BE49-F238E27FC236}">
                <a16:creationId xmlns:a16="http://schemas.microsoft.com/office/drawing/2014/main" id="{25138DE9-373C-4BB1-B3BA-C7CA4D6900E3}"/>
              </a:ext>
            </a:extLst>
          </p:cNvPr>
          <p:cNvSpPr txBox="1">
            <a:spLocks noChangeArrowheads="1"/>
          </p:cNvSpPr>
          <p:nvPr/>
        </p:nvSpPr>
        <p:spPr bwMode="white">
          <a:xfrm>
            <a:off x="2806700" y="3413125"/>
            <a:ext cx="1673225"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fontAlgn="base">
              <a:spcBef>
                <a:spcPct val="50000"/>
              </a:spcBef>
              <a:spcAft>
                <a:spcPct val="0"/>
              </a:spcAft>
            </a:pPr>
            <a:r>
              <a:rPr lang="zh-CN" altLang="en-US" sz="2400" b="1" dirty="0">
                <a:solidFill>
                  <a:srgbClr val="FEFFFF"/>
                </a:solidFill>
                <a:latin typeface="Arial" charset="0"/>
                <a:cs typeface="Arial" charset="0"/>
              </a:rPr>
              <a:t>尺度无关</a:t>
            </a:r>
            <a:endParaRPr lang="en-US" altLang="zh-CN" sz="2400" b="1" dirty="0">
              <a:solidFill>
                <a:srgbClr val="FEFFFF"/>
              </a:solidFill>
              <a:latin typeface="Arial" charset="0"/>
              <a:cs typeface="Arial" charset="0"/>
            </a:endParaRPr>
          </a:p>
        </p:txBody>
      </p:sp>
      <p:sp>
        <p:nvSpPr>
          <p:cNvPr id="54" name="文本框 26">
            <a:extLst>
              <a:ext uri="{FF2B5EF4-FFF2-40B4-BE49-F238E27FC236}">
                <a16:creationId xmlns:a16="http://schemas.microsoft.com/office/drawing/2014/main" id="{4FB966B2-75E4-417B-B81A-F8814BF53E98}"/>
              </a:ext>
            </a:extLst>
          </p:cNvPr>
          <p:cNvSpPr txBox="1">
            <a:spLocks noChangeArrowheads="1"/>
          </p:cNvSpPr>
          <p:nvPr/>
        </p:nvSpPr>
        <p:spPr bwMode="white">
          <a:xfrm>
            <a:off x="2735263" y="5035550"/>
            <a:ext cx="1673225" cy="461665"/>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3300">
                      <a:alpha val="50000"/>
                    </a:srgbClr>
                  </a:outerShdw>
                </a:effectLst>
              </a14:hiddenEffects>
            </a:ext>
          </a:extLst>
        </p:spPr>
        <p:txBody>
          <a:bodyPr>
            <a:spAutoFit/>
          </a:bodyPr>
          <a:lstStyle/>
          <a:p>
            <a:pPr algn="ctr" fontAlgn="base">
              <a:spcBef>
                <a:spcPct val="50000"/>
              </a:spcBef>
              <a:spcAft>
                <a:spcPct val="0"/>
              </a:spcAft>
            </a:pPr>
            <a:r>
              <a:rPr lang="zh-CN" altLang="en-US" sz="2400" b="1" dirty="0">
                <a:solidFill>
                  <a:srgbClr val="FEFFFF"/>
                </a:solidFill>
                <a:latin typeface="Arial" charset="0"/>
                <a:cs typeface="Arial" charset="0"/>
              </a:rPr>
              <a:t>独立变量</a:t>
            </a:r>
            <a:endParaRPr lang="en-US" altLang="zh-CN" sz="2400" b="1" dirty="0">
              <a:solidFill>
                <a:srgbClr val="FEFFFF"/>
              </a:solidFill>
              <a:latin typeface="Arial" charset="0"/>
              <a:cs typeface="Arial" charset="0"/>
            </a:endParaRPr>
          </a:p>
        </p:txBody>
      </p:sp>
    </p:spTree>
    <p:extLst>
      <p:ext uri="{BB962C8B-B14F-4D97-AF65-F5344CB8AC3E}">
        <p14:creationId xmlns:p14="http://schemas.microsoft.com/office/powerpoint/2010/main" val="2854552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xfrm>
            <a:off x="7239000" y="6324600"/>
            <a:ext cx="1905000" cy="457200"/>
          </a:xfrm>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35</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对极约束求解</a:t>
            </a:r>
          </a:p>
        </p:txBody>
      </p:sp>
      <p:graphicFrame>
        <p:nvGraphicFramePr>
          <p:cNvPr id="10" name="对象 9">
            <a:extLst>
              <a:ext uri="{FF2B5EF4-FFF2-40B4-BE49-F238E27FC236}">
                <a16:creationId xmlns:a16="http://schemas.microsoft.com/office/drawing/2014/main" id="{516DCDAA-8EC1-430C-BFFC-D3162859D890}"/>
              </a:ext>
            </a:extLst>
          </p:cNvPr>
          <p:cNvGraphicFramePr>
            <a:graphicFrameLocks noChangeAspect="1"/>
          </p:cNvGraphicFramePr>
          <p:nvPr>
            <p:extLst>
              <p:ext uri="{D42A27DB-BD31-4B8C-83A1-F6EECF244321}">
                <p14:modId xmlns:p14="http://schemas.microsoft.com/office/powerpoint/2010/main" val="2311380889"/>
              </p:ext>
            </p:extLst>
          </p:nvPr>
        </p:nvGraphicFramePr>
        <p:xfrm>
          <a:off x="122078" y="2774690"/>
          <a:ext cx="3737351" cy="1285970"/>
        </p:xfrm>
        <a:graphic>
          <a:graphicData uri="http://schemas.openxmlformats.org/presentationml/2006/ole">
            <mc:AlternateContent xmlns:mc="http://schemas.openxmlformats.org/markup-compatibility/2006">
              <mc:Choice xmlns:v="urn:schemas-microsoft-com:vml" Requires="v">
                <p:oleObj spid="_x0000_s43322" name="Equation" r:id="rId4" imgW="1777229" imgH="622030" progId="Equation.DSMT4">
                  <p:embed/>
                </p:oleObj>
              </mc:Choice>
              <mc:Fallback>
                <p:oleObj name="Equation" r:id="rId4" imgW="1777229" imgH="62203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078" y="2774690"/>
                        <a:ext cx="3737351" cy="1285970"/>
                      </a:xfrm>
                      <a:prstGeom prst="rect">
                        <a:avLst/>
                      </a:prstGeom>
                      <a:noFill/>
                    </p:spPr>
                  </p:pic>
                </p:oleObj>
              </mc:Fallback>
            </mc:AlternateContent>
          </a:graphicData>
        </a:graphic>
      </p:graphicFrame>
      <p:sp>
        <p:nvSpPr>
          <p:cNvPr id="16" name="自选图形 3">
            <a:extLst>
              <a:ext uri="{FF2B5EF4-FFF2-40B4-BE49-F238E27FC236}">
                <a16:creationId xmlns:a16="http://schemas.microsoft.com/office/drawing/2014/main" id="{A543BEF6-966A-4696-8737-3F5316D8B26B}"/>
              </a:ext>
            </a:extLst>
          </p:cNvPr>
          <p:cNvSpPr>
            <a:spLocks noChangeArrowheads="1"/>
          </p:cNvSpPr>
          <p:nvPr/>
        </p:nvSpPr>
        <p:spPr bwMode="gray">
          <a:xfrm>
            <a:off x="1260475" y="1420813"/>
            <a:ext cx="6653213" cy="1144587"/>
          </a:xfrm>
          <a:prstGeom prst="roundRect">
            <a:avLst>
              <a:gd name="adj" fmla="val 11921"/>
            </a:avLst>
          </a:prstGeom>
          <a:gradFill rotWithShape="1">
            <a:gsLst>
              <a:gs pos="0">
                <a:srgbClr val="45AB7D"/>
              </a:gs>
              <a:gs pos="100000">
                <a:srgbClr val="45AB7D">
                  <a:gamma/>
                  <a:shade val="69804"/>
                  <a:invGamma/>
                </a:srgbClr>
              </a:gs>
            </a:gsLst>
            <a:lin ang="5400000" scaled="1"/>
          </a:gradFill>
          <a:ln w="25400">
            <a:solidFill>
              <a:srgbClr val="FEFEFE"/>
            </a:solidFill>
            <a:round/>
            <a:headEnd/>
            <a:tailEnd/>
          </a:ln>
          <a:effectLst>
            <a:outerShdw dist="53882" dir="2700000" algn="ctr" rotWithShape="0">
              <a:srgbClr val="00000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17" name="自选图形 7">
            <a:extLst>
              <a:ext uri="{FF2B5EF4-FFF2-40B4-BE49-F238E27FC236}">
                <a16:creationId xmlns:a16="http://schemas.microsoft.com/office/drawing/2014/main" id="{733AEF7D-6AD2-493B-88AA-AE248D6B2659}"/>
              </a:ext>
            </a:extLst>
          </p:cNvPr>
          <p:cNvSpPr>
            <a:spLocks noChangeArrowheads="1"/>
          </p:cNvSpPr>
          <p:nvPr/>
        </p:nvSpPr>
        <p:spPr bwMode="gray">
          <a:xfrm flipV="1">
            <a:off x="1338263" y="1050925"/>
            <a:ext cx="6502400" cy="363538"/>
          </a:xfrm>
          <a:custGeom>
            <a:avLst/>
            <a:gdLst>
              <a:gd name="G0" fmla="+- 3813 0 0"/>
              <a:gd name="G1" fmla="+- 21600 0 3813"/>
              <a:gd name="G2" fmla="*/ 3813 1 2"/>
              <a:gd name="G3" fmla="+- 21600 0 G2"/>
              <a:gd name="G4" fmla="+/ 3813 21600 2"/>
              <a:gd name="G5" fmla="+/ G1 0 2"/>
              <a:gd name="G6" fmla="*/ 21600 21600 3813"/>
              <a:gd name="G7" fmla="*/ G6 1 2"/>
              <a:gd name="G8" fmla="+- 21600 0 G7"/>
              <a:gd name="G9" fmla="*/ 21600 1 2"/>
              <a:gd name="G10" fmla="+- 3813 0 G9"/>
              <a:gd name="G11" fmla="?: G10 G8 0"/>
              <a:gd name="G12" fmla="?: G10 G7 21600"/>
              <a:gd name="T0" fmla="*/ 19693 w 21600"/>
              <a:gd name="T1" fmla="*/ 10800 h 21600"/>
              <a:gd name="T2" fmla="*/ 10800 w 21600"/>
              <a:gd name="T3" fmla="*/ 21600 h 21600"/>
              <a:gd name="T4" fmla="*/ 1907 w 21600"/>
              <a:gd name="T5" fmla="*/ 10800 h 21600"/>
              <a:gd name="T6" fmla="*/ 10800 w 21600"/>
              <a:gd name="T7" fmla="*/ 0 h 21600"/>
              <a:gd name="T8" fmla="*/ 3707 w 21600"/>
              <a:gd name="T9" fmla="*/ 3707 h 21600"/>
              <a:gd name="T10" fmla="*/ 17893 w 21600"/>
              <a:gd name="T11" fmla="*/ 17893 h 21600"/>
            </a:gdLst>
            <a:ahLst/>
            <a:cxnLst>
              <a:cxn ang="0">
                <a:pos x="T0" y="T1"/>
              </a:cxn>
              <a:cxn ang="0">
                <a:pos x="T2" y="T3"/>
              </a:cxn>
              <a:cxn ang="0">
                <a:pos x="T4" y="T5"/>
              </a:cxn>
              <a:cxn ang="0">
                <a:pos x="T6" y="T7"/>
              </a:cxn>
            </a:cxnLst>
            <a:rect l="T8" t="T9" r="T10" b="T11"/>
            <a:pathLst>
              <a:path w="21600" h="21600">
                <a:moveTo>
                  <a:pt x="0" y="0"/>
                </a:moveTo>
                <a:lnTo>
                  <a:pt x="3813" y="21600"/>
                </a:lnTo>
                <a:lnTo>
                  <a:pt x="17787" y="21600"/>
                </a:lnTo>
                <a:lnTo>
                  <a:pt x="21600" y="0"/>
                </a:lnTo>
                <a:close/>
              </a:path>
            </a:pathLst>
          </a:custGeom>
          <a:gradFill rotWithShape="1">
            <a:gsLst>
              <a:gs pos="0">
                <a:srgbClr val="45AB7D">
                  <a:alpha val="39999"/>
                </a:srgbClr>
              </a:gs>
              <a:gs pos="100000">
                <a:srgbClr val="45AB7D">
                  <a:gamma/>
                  <a:tint val="0"/>
                  <a:invGamma/>
                  <a:alpha val="0"/>
                </a:srgb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pic>
        <p:nvPicPr>
          <p:cNvPr id="18" name="图片 9" descr="Picture4">
            <a:extLst>
              <a:ext uri="{FF2B5EF4-FFF2-40B4-BE49-F238E27FC236}">
                <a16:creationId xmlns:a16="http://schemas.microsoft.com/office/drawing/2014/main" id="{4EE5926E-F530-48FD-9613-4DC7E3AD9FC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17625" y="1463675"/>
            <a:ext cx="674688" cy="574675"/>
          </a:xfrm>
          <a:prstGeom prst="rect">
            <a:avLst/>
          </a:prstGeom>
          <a:noFill/>
          <a:extLst>
            <a:ext uri="{909E8E84-426E-40DD-AFC4-6F175D3DCCD1}">
              <a14:hiddenFill xmlns:a14="http://schemas.microsoft.com/office/drawing/2010/main">
                <a:solidFill>
                  <a:srgbClr val="FFFFFF"/>
                </a:solidFill>
              </a14:hiddenFill>
            </a:ext>
          </a:extLst>
        </p:spPr>
      </p:pic>
      <p:sp>
        <p:nvSpPr>
          <p:cNvPr id="19" name="自选图形 12">
            <a:extLst>
              <a:ext uri="{FF2B5EF4-FFF2-40B4-BE49-F238E27FC236}">
                <a16:creationId xmlns:a16="http://schemas.microsoft.com/office/drawing/2014/main" id="{ED4C49BF-8B24-4425-AED3-B129AF82A867}"/>
              </a:ext>
            </a:extLst>
          </p:cNvPr>
          <p:cNvSpPr>
            <a:spLocks noChangeArrowheads="1"/>
          </p:cNvSpPr>
          <p:nvPr/>
        </p:nvSpPr>
        <p:spPr bwMode="gray">
          <a:xfrm>
            <a:off x="1747838" y="1193800"/>
            <a:ext cx="5791200" cy="457200"/>
          </a:xfrm>
          <a:prstGeom prst="roundRect">
            <a:avLst>
              <a:gd name="adj" fmla="val 16667"/>
            </a:avLst>
          </a:prstGeom>
          <a:solidFill>
            <a:srgbClr val="FEFFFF"/>
          </a:solidFill>
          <a:ln w="28575">
            <a:solidFill>
              <a:srgbClr val="45AB7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mc:AlternateContent xmlns:mc="http://schemas.openxmlformats.org/markup-compatibility/2006" xmlns:a14="http://schemas.microsoft.com/office/drawing/2010/main">
        <mc:Choice Requires="a14">
          <p:sp>
            <p:nvSpPr>
              <p:cNvPr id="20" name="文本框 15">
                <a:extLst>
                  <a:ext uri="{FF2B5EF4-FFF2-40B4-BE49-F238E27FC236}">
                    <a16:creationId xmlns:a16="http://schemas.microsoft.com/office/drawing/2014/main" id="{D7CD6C54-5F50-4D31-8ED7-AC404BD6C65D}"/>
                  </a:ext>
                </a:extLst>
              </p:cNvPr>
              <p:cNvSpPr txBox="1">
                <a:spLocks noChangeArrowheads="1"/>
              </p:cNvSpPr>
              <p:nvPr/>
            </p:nvSpPr>
            <p:spPr bwMode="gray">
              <a:xfrm>
                <a:off x="1671638" y="1727200"/>
                <a:ext cx="6019800" cy="708912"/>
              </a:xfrm>
              <a:prstGeom prst="rect">
                <a:avLst/>
              </a:prstGeom>
              <a:noFill/>
              <a:ln>
                <a:noFill/>
              </a:ln>
              <a:effectLst/>
              <a:extLst>
                <a:ext uri="{909E8E84-426E-40DD-AFC4-6F175D3DCCD1}">
                  <a14:hiddenFill>
                    <a:solidFill>
                      <a:schemeClr val="accent1"/>
                    </a:solidFill>
                  </a14:hiddenFill>
                </a:ext>
                <a:ext uri="{91240B29-F687-4F45-9708-019B960494DF}">
                  <a14:hiddenLine w="9525" algn="ctr">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000" b="1" dirty="0">
                    <a:solidFill>
                      <a:schemeClr val="bg1"/>
                    </a:solidFill>
                    <a:latin typeface="Arial" charset="0"/>
                    <a:cs typeface="Arial" charset="0"/>
                  </a:rPr>
                  <a:t>目标：确定对极约束中两个相机的位姿关系，即求解</a:t>
                </a:r>
                <a14:m>
                  <m:oMath xmlns:m="http://schemas.openxmlformats.org/officeDocument/2006/math">
                    <m:sSup>
                      <m:sSupPr>
                        <m:ctrlPr>
                          <a:rPr lang="en-US" altLang="zh-CN" sz="2000" b="1" i="1">
                            <a:solidFill>
                              <a:schemeClr val="bg1"/>
                            </a:solidFill>
                            <a:latin typeface="Cambria Math" panose="02040503050406030204" pitchFamily="18" charset="0"/>
                          </a:rPr>
                        </m:ctrlPr>
                      </m:sSupPr>
                      <m:e>
                        <m:sSup>
                          <m:sSupPr>
                            <m:ctrlPr>
                              <a:rPr lang="zh-CN" altLang="en-US" sz="2000" b="1" i="1">
                                <a:solidFill>
                                  <a:schemeClr val="bg1"/>
                                </a:solidFill>
                                <a:latin typeface="Cambria Math" panose="02040503050406030204" pitchFamily="18" charset="0"/>
                              </a:rPr>
                            </m:ctrlPr>
                          </m:sSupPr>
                          <m:e>
                            <m:r>
                              <a:rPr lang="zh-CN" altLang="en-US" sz="2000" b="1">
                                <a:solidFill>
                                  <a:schemeClr val="bg1"/>
                                </a:solidFill>
                                <a:latin typeface="Cambria Math" panose="02040503050406030204" pitchFamily="18" charset="0"/>
                              </a:rPr>
                              <m:t>𝐭</m:t>
                            </m:r>
                          </m:e>
                          <m:sup>
                            <m:r>
                              <a:rPr lang="zh-CN" altLang="en-US" sz="2000" b="1">
                                <a:solidFill>
                                  <a:schemeClr val="bg1"/>
                                </a:solidFill>
                                <a:latin typeface="Cambria Math" panose="02040503050406030204" pitchFamily="18" charset="0"/>
                              </a:rPr>
                              <m:t>∧</m:t>
                            </m:r>
                          </m:sup>
                        </m:sSup>
                        <m:r>
                          <a:rPr lang="zh-CN" altLang="en-US" sz="2000" b="1" i="1" smtClean="0">
                            <a:solidFill>
                              <a:schemeClr val="bg1"/>
                            </a:solidFill>
                            <a:latin typeface="Cambria Math" panose="02040503050406030204" pitchFamily="18" charset="0"/>
                          </a:rPr>
                          <m:t>和</m:t>
                        </m:r>
                      </m:e>
                      <m:sup>
                        <m:r>
                          <a:rPr lang="zh-CN" altLang="en-US" sz="2000" b="1" i="1">
                            <a:solidFill>
                              <a:schemeClr val="bg1"/>
                            </a:solidFill>
                            <a:latin typeface="Cambria Math" panose="02040503050406030204" pitchFamily="18" charset="0"/>
                          </a:rPr>
                          <m:t>𝑪</m:t>
                        </m:r>
                        <m:r>
                          <a:rPr lang="zh-CN" altLang="en-US" sz="2000" b="1" i="1">
                            <a:solidFill>
                              <a:schemeClr val="bg1"/>
                            </a:solidFill>
                            <a:latin typeface="Cambria Math" panose="02040503050406030204" pitchFamily="18" charset="0"/>
                          </a:rPr>
                          <m:t>𝟏</m:t>
                        </m:r>
                      </m:sup>
                    </m:sSup>
                    <m:sSub>
                      <m:sSubPr>
                        <m:ctrlPr>
                          <a:rPr lang="en-US" altLang="zh-CN" sz="2000" b="1" i="1">
                            <a:solidFill>
                              <a:schemeClr val="bg1"/>
                            </a:solidFill>
                            <a:latin typeface="Cambria Math" panose="02040503050406030204" pitchFamily="18" charset="0"/>
                          </a:rPr>
                        </m:ctrlPr>
                      </m:sSubPr>
                      <m:e>
                        <m:r>
                          <a:rPr lang="en-US" altLang="zh-CN" sz="2000" b="1">
                            <a:solidFill>
                              <a:schemeClr val="bg1"/>
                            </a:solidFill>
                            <a:latin typeface="Cambria Math" panose="02040503050406030204" pitchFamily="18" charset="0"/>
                          </a:rPr>
                          <m:t>𝐑</m:t>
                        </m:r>
                      </m:e>
                      <m:sub>
                        <m:r>
                          <a:rPr lang="zh-CN" altLang="en-US" sz="2000" b="1" i="1">
                            <a:solidFill>
                              <a:schemeClr val="bg1"/>
                            </a:solidFill>
                            <a:latin typeface="Cambria Math" panose="02040503050406030204" pitchFamily="18" charset="0"/>
                          </a:rPr>
                          <m:t>𝑪</m:t>
                        </m:r>
                        <m:r>
                          <a:rPr lang="zh-CN" altLang="en-US" sz="2000" b="1" i="1">
                            <a:solidFill>
                              <a:schemeClr val="bg1"/>
                            </a:solidFill>
                            <a:latin typeface="Cambria Math" panose="02040503050406030204" pitchFamily="18" charset="0"/>
                          </a:rPr>
                          <m:t>𝟐</m:t>
                        </m:r>
                      </m:sub>
                    </m:sSub>
                    <m:r>
                      <a:rPr lang="zh-CN" altLang="en-US" sz="2000" b="1" i="1" smtClean="0">
                        <a:solidFill>
                          <a:schemeClr val="bg1"/>
                        </a:solidFill>
                        <a:latin typeface="Cambria Math" panose="02040503050406030204" pitchFamily="18" charset="0"/>
                      </a:rPr>
                      <m:t>中的</m:t>
                    </m:r>
                    <m:r>
                      <a:rPr lang="zh-CN" altLang="en-US" sz="2000" b="1" i="1">
                        <a:solidFill>
                          <a:schemeClr val="bg1"/>
                        </a:solidFill>
                        <a:latin typeface="Cambria Math" panose="02040503050406030204" pitchFamily="18" charset="0"/>
                      </a:rPr>
                      <m:t>未知</m:t>
                    </m:r>
                    <m:r>
                      <a:rPr lang="zh-CN" altLang="en-US" sz="2000" b="1" i="1" smtClean="0">
                        <a:solidFill>
                          <a:schemeClr val="bg1"/>
                        </a:solidFill>
                        <a:latin typeface="Cambria Math" panose="02040503050406030204" pitchFamily="18" charset="0"/>
                      </a:rPr>
                      <m:t>参数</m:t>
                    </m:r>
                  </m:oMath>
                </a14:m>
                <a:endParaRPr lang="en-US" altLang="zh-CN" sz="2000" b="1" dirty="0">
                  <a:solidFill>
                    <a:schemeClr val="bg1"/>
                  </a:solidFill>
                  <a:latin typeface="Arial" charset="0"/>
                  <a:cs typeface="Arial" charset="0"/>
                </a:endParaRPr>
              </a:p>
            </p:txBody>
          </p:sp>
        </mc:Choice>
        <mc:Fallback xmlns="">
          <p:sp>
            <p:nvSpPr>
              <p:cNvPr id="20" name="文本框 15">
                <a:extLst>
                  <a:ext uri="{FF2B5EF4-FFF2-40B4-BE49-F238E27FC236}">
                    <a16:creationId xmlns:a16="http://schemas.microsoft.com/office/drawing/2014/main" id="{D7CD6C54-5F50-4D31-8ED7-AC404BD6C65D}"/>
                  </a:ext>
                </a:extLst>
              </p:cNvPr>
              <p:cNvSpPr txBox="1">
                <a:spLocks noRot="1" noChangeAspect="1" noMove="1" noResize="1" noEditPoints="1" noAdjustHandles="1" noChangeArrowheads="1" noChangeShapeType="1" noTextEdit="1"/>
              </p:cNvSpPr>
              <p:nvPr/>
            </p:nvSpPr>
            <p:spPr bwMode="gray">
              <a:xfrm>
                <a:off x="1671638" y="1727200"/>
                <a:ext cx="6019800" cy="708912"/>
              </a:xfrm>
              <a:prstGeom prst="rect">
                <a:avLst/>
              </a:prstGeom>
              <a:blipFill>
                <a:blip r:embed="rId7"/>
                <a:stretch>
                  <a:fillRect l="-1012" t="-4274" b="-1282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1" name="矩形 18">
            <a:extLst>
              <a:ext uri="{FF2B5EF4-FFF2-40B4-BE49-F238E27FC236}">
                <a16:creationId xmlns:a16="http://schemas.microsoft.com/office/drawing/2014/main" id="{D58CBF2D-2F3E-45C9-A96D-CBEE2E252F68}"/>
              </a:ext>
            </a:extLst>
          </p:cNvPr>
          <p:cNvSpPr>
            <a:spLocks noChangeArrowheads="1"/>
          </p:cNvSpPr>
          <p:nvPr/>
        </p:nvSpPr>
        <p:spPr bwMode="black">
          <a:xfrm>
            <a:off x="2128838" y="1143000"/>
            <a:ext cx="5029200" cy="491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120000"/>
              </a:lnSpc>
              <a:spcBef>
                <a:spcPct val="0"/>
              </a:spcBef>
              <a:spcAft>
                <a:spcPct val="0"/>
              </a:spcAft>
            </a:pPr>
            <a:r>
              <a:rPr lang="zh-CN" altLang="en-US" sz="2400" b="1" dirty="0">
                <a:solidFill>
                  <a:srgbClr val="45AB7D"/>
                </a:solidFill>
                <a:latin typeface="Arial" charset="0"/>
                <a:cs typeface="Arial" charset="0"/>
              </a:rPr>
              <a:t>对极约束的求解</a:t>
            </a:r>
            <a:endParaRPr lang="en-US" altLang="zh-CN" sz="2400" b="1" dirty="0">
              <a:solidFill>
                <a:srgbClr val="45AB7D"/>
              </a:solidFill>
              <a:latin typeface="Arial" charset="0"/>
              <a:cs typeface="Arial" charset="0"/>
            </a:endParaRPr>
          </a:p>
        </p:txBody>
      </p:sp>
      <p:sp>
        <p:nvSpPr>
          <p:cNvPr id="28" name="任意多边形 10">
            <a:extLst>
              <a:ext uri="{FF2B5EF4-FFF2-40B4-BE49-F238E27FC236}">
                <a16:creationId xmlns:a16="http://schemas.microsoft.com/office/drawing/2014/main" id="{96EA640C-910E-47CC-A805-99A81E493801}"/>
              </a:ext>
            </a:extLst>
          </p:cNvPr>
          <p:cNvSpPr>
            <a:spLocks noChangeArrowheads="1"/>
          </p:cNvSpPr>
          <p:nvPr/>
        </p:nvSpPr>
        <p:spPr bwMode="auto">
          <a:xfrm flipH="1" flipV="1">
            <a:off x="3987799" y="3128962"/>
            <a:ext cx="4706345" cy="1260475"/>
          </a:xfrm>
          <a:custGeom>
            <a:avLst/>
            <a:gdLst>
              <a:gd name="T0" fmla="*/ 5219700 w 5219700"/>
              <a:gd name="T1" fmla="*/ 1260931 h 1260323"/>
              <a:gd name="T2" fmla="*/ 0 w 5219700"/>
              <a:gd name="T3" fmla="*/ 1260931 h 1260323"/>
              <a:gd name="T4" fmla="*/ 0 w 5219700"/>
              <a:gd name="T5" fmla="*/ 914840 h 1260323"/>
              <a:gd name="T6" fmla="*/ 0 w 5219700"/>
              <a:gd name="T7" fmla="*/ 454397 h 1260323"/>
              <a:gd name="T8" fmla="*/ 0 w 5219700"/>
              <a:gd name="T9" fmla="*/ 0 h 1260323"/>
              <a:gd name="T10" fmla="*/ 454177 w 5219700"/>
              <a:gd name="T11" fmla="*/ 454397 h 1260323"/>
              <a:gd name="T12" fmla="*/ 5219700 w 5219700"/>
              <a:gd name="T13" fmla="*/ 454397 h 1260323"/>
              <a:gd name="T14" fmla="*/ 0 60000 65536"/>
              <a:gd name="T15" fmla="*/ 0 60000 65536"/>
              <a:gd name="T16" fmla="*/ 0 60000 65536"/>
              <a:gd name="T17" fmla="*/ 0 60000 65536"/>
              <a:gd name="T18" fmla="*/ 0 60000 65536"/>
              <a:gd name="T19" fmla="*/ 0 60000 65536"/>
              <a:gd name="T20" fmla="*/ 0 60000 65536"/>
              <a:gd name="T21" fmla="*/ 0 w 5219700"/>
              <a:gd name="T22" fmla="*/ 0 h 1260323"/>
              <a:gd name="T23" fmla="*/ 5219700 w 5219700"/>
              <a:gd name="T24" fmla="*/ 1260323 h 12603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19700" h="1260323">
                <a:moveTo>
                  <a:pt x="5219700" y="1260323"/>
                </a:moveTo>
                <a:lnTo>
                  <a:pt x="0" y="1260323"/>
                </a:lnTo>
                <a:lnTo>
                  <a:pt x="0" y="914400"/>
                </a:lnTo>
                <a:lnTo>
                  <a:pt x="0" y="454177"/>
                </a:lnTo>
                <a:lnTo>
                  <a:pt x="0" y="0"/>
                </a:lnTo>
                <a:lnTo>
                  <a:pt x="454177" y="454177"/>
                </a:lnTo>
                <a:lnTo>
                  <a:pt x="5219700" y="454177"/>
                </a:lnTo>
                <a:lnTo>
                  <a:pt x="5219700" y="1260323"/>
                </a:lnTo>
                <a:close/>
              </a:path>
            </a:pathLst>
          </a:custGeom>
          <a:solidFill>
            <a:srgbClr val="0937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9" name="矩形 11">
            <a:extLst>
              <a:ext uri="{FF2B5EF4-FFF2-40B4-BE49-F238E27FC236}">
                <a16:creationId xmlns:a16="http://schemas.microsoft.com/office/drawing/2014/main" id="{48797AEB-CF3B-4C5B-B48B-37EAA512A30B}"/>
              </a:ext>
            </a:extLst>
          </p:cNvPr>
          <p:cNvSpPr>
            <a:spLocks noChangeArrowheads="1"/>
          </p:cNvSpPr>
          <p:nvPr/>
        </p:nvSpPr>
        <p:spPr bwMode="auto">
          <a:xfrm>
            <a:off x="4235450" y="3308350"/>
            <a:ext cx="403187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lvl="0" eaLnBrk="1" fontAlgn="base" hangingPunct="1">
              <a:spcBef>
                <a:spcPct val="0"/>
              </a:spcBef>
              <a:spcAft>
                <a:spcPct val="0"/>
              </a:spcAft>
            </a:pPr>
            <a:r>
              <a:rPr lang="zh-CN" altLang="zh-CN" sz="2000" b="1" dirty="0">
                <a:solidFill>
                  <a:schemeClr val="bg1"/>
                </a:solidFill>
                <a:latin typeface="Calibri" panose="020F0502020204030204" pitchFamily="34" charset="0"/>
                <a:ea typeface="微软雅黑" panose="020B0503020204020204" pitchFamily="34" charset="-122"/>
              </a:rPr>
              <a:t>引入冗余变量转化为线性方程求解</a:t>
            </a:r>
            <a:endParaRPr lang="zh-CN" altLang="en-US" sz="2000" b="1" dirty="0">
              <a:solidFill>
                <a:schemeClr val="bg1"/>
              </a:solidFill>
              <a:latin typeface="Calibri" panose="020F0502020204030204" pitchFamily="34" charset="0"/>
              <a:ea typeface="微软雅黑" panose="020B0503020204020204" pitchFamily="34" charset="-122"/>
            </a:endParaRPr>
          </a:p>
        </p:txBody>
      </p:sp>
      <p:sp>
        <p:nvSpPr>
          <p:cNvPr id="31" name="任意多边形 13">
            <a:extLst>
              <a:ext uri="{FF2B5EF4-FFF2-40B4-BE49-F238E27FC236}">
                <a16:creationId xmlns:a16="http://schemas.microsoft.com/office/drawing/2014/main" id="{02C681BA-4B56-4259-8265-D927C3AB6A62}"/>
              </a:ext>
            </a:extLst>
          </p:cNvPr>
          <p:cNvSpPr>
            <a:spLocks noChangeArrowheads="1"/>
          </p:cNvSpPr>
          <p:nvPr/>
        </p:nvSpPr>
        <p:spPr bwMode="auto">
          <a:xfrm flipH="1" flipV="1">
            <a:off x="2952750" y="4279900"/>
            <a:ext cx="2390775" cy="576263"/>
          </a:xfrm>
          <a:custGeom>
            <a:avLst/>
            <a:gdLst>
              <a:gd name="T0" fmla="*/ 229730 w 5219700"/>
              <a:gd name="T1" fmla="*/ 55085 h 1260323"/>
              <a:gd name="T2" fmla="*/ 0 w 5219700"/>
              <a:gd name="T3" fmla="*/ 55085 h 1260323"/>
              <a:gd name="T4" fmla="*/ 0 w 5219700"/>
              <a:gd name="T5" fmla="*/ 39966 h 1260323"/>
              <a:gd name="T6" fmla="*/ 0 w 5219700"/>
              <a:gd name="T7" fmla="*/ 19851 h 1260323"/>
              <a:gd name="T8" fmla="*/ 0 w 5219700"/>
              <a:gd name="T9" fmla="*/ 0 h 1260323"/>
              <a:gd name="T10" fmla="*/ 19989 w 5219700"/>
              <a:gd name="T11" fmla="*/ 19851 h 1260323"/>
              <a:gd name="T12" fmla="*/ 229730 w 5219700"/>
              <a:gd name="T13" fmla="*/ 19851 h 1260323"/>
              <a:gd name="T14" fmla="*/ 0 60000 65536"/>
              <a:gd name="T15" fmla="*/ 0 60000 65536"/>
              <a:gd name="T16" fmla="*/ 0 60000 65536"/>
              <a:gd name="T17" fmla="*/ 0 60000 65536"/>
              <a:gd name="T18" fmla="*/ 0 60000 65536"/>
              <a:gd name="T19" fmla="*/ 0 60000 65536"/>
              <a:gd name="T20" fmla="*/ 0 60000 65536"/>
              <a:gd name="T21" fmla="*/ 0 w 5219700"/>
              <a:gd name="T22" fmla="*/ 0 h 1260323"/>
              <a:gd name="T23" fmla="*/ 5219700 w 5219700"/>
              <a:gd name="T24" fmla="*/ 1260323 h 12603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19700" h="1260323">
                <a:moveTo>
                  <a:pt x="5219700" y="1260323"/>
                </a:moveTo>
                <a:lnTo>
                  <a:pt x="0" y="1260323"/>
                </a:lnTo>
                <a:lnTo>
                  <a:pt x="0" y="914400"/>
                </a:lnTo>
                <a:lnTo>
                  <a:pt x="0" y="454177"/>
                </a:lnTo>
                <a:lnTo>
                  <a:pt x="0" y="0"/>
                </a:lnTo>
                <a:lnTo>
                  <a:pt x="454177" y="454177"/>
                </a:lnTo>
                <a:lnTo>
                  <a:pt x="5219700" y="454177"/>
                </a:lnTo>
                <a:lnTo>
                  <a:pt x="5219700" y="1260323"/>
                </a:lnTo>
                <a:close/>
              </a:path>
            </a:pathLst>
          </a:custGeom>
          <a:solidFill>
            <a:srgbClr val="0937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32" name="矩形 14">
            <a:extLst>
              <a:ext uri="{FF2B5EF4-FFF2-40B4-BE49-F238E27FC236}">
                <a16:creationId xmlns:a16="http://schemas.microsoft.com/office/drawing/2014/main" id="{3D23F07B-BA58-4762-97B0-728A5CF5CD73}"/>
              </a:ext>
            </a:extLst>
          </p:cNvPr>
          <p:cNvSpPr>
            <a:spLocks noChangeArrowheads="1"/>
          </p:cNvSpPr>
          <p:nvPr/>
        </p:nvSpPr>
        <p:spPr bwMode="auto">
          <a:xfrm>
            <a:off x="3160713" y="4279900"/>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pPr>
            <a:r>
              <a:rPr lang="zh-CN" altLang="en-US" b="1" dirty="0">
                <a:solidFill>
                  <a:schemeClr val="bg1"/>
                </a:solidFill>
                <a:latin typeface="Calibri" panose="020F0502020204030204" pitchFamily="34" charset="0"/>
                <a:ea typeface="微软雅黑" panose="020B0503020204020204" pitchFamily="34" charset="-122"/>
                <a:sym typeface="Calibri" panose="020F0502020204030204" pitchFamily="34" charset="0"/>
              </a:rPr>
              <a:t>直接求解方程组</a:t>
            </a:r>
          </a:p>
        </p:txBody>
      </p:sp>
      <mc:AlternateContent xmlns:mc="http://schemas.openxmlformats.org/markup-compatibility/2006" xmlns:a14="http://schemas.microsoft.com/office/drawing/2010/main">
        <mc:Choice Requires="a14">
          <p:sp>
            <p:nvSpPr>
              <p:cNvPr id="33" name="矩形 15">
                <a:extLst>
                  <a:ext uri="{FF2B5EF4-FFF2-40B4-BE49-F238E27FC236}">
                    <a16:creationId xmlns:a16="http://schemas.microsoft.com/office/drawing/2014/main" id="{9B20EE71-FD1D-4DC4-8F3C-E90CF577DBB1}"/>
                  </a:ext>
                </a:extLst>
              </p:cNvPr>
              <p:cNvSpPr>
                <a:spLocks noChangeArrowheads="1"/>
              </p:cNvSpPr>
              <p:nvPr/>
            </p:nvSpPr>
            <p:spPr bwMode="auto">
              <a:xfrm>
                <a:off x="1013419" y="4930200"/>
                <a:ext cx="4706344" cy="164519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buFont typeface="Arial" panose="020B0604020202020204" pitchFamily="34" charset="0"/>
                  <a:buNone/>
                </a:pPr>
                <a14:m>
                  <m:oMath xmlns:m="http://schemas.openxmlformats.org/officeDocument/2006/math">
                    <m:sSup>
                      <m:sSupPr>
                        <m:ctrlPr>
                          <a:rPr lang="en-US" altLang="zh-CN" sz="2000" b="1" i="1" smtClean="0">
                            <a:solidFill>
                              <a:schemeClr val="tx1"/>
                            </a:solidFill>
                            <a:latin typeface="Cambria Math" panose="02040503050406030204" pitchFamily="18" charset="0"/>
                          </a:rPr>
                        </m:ctrlPr>
                      </m:sSupPr>
                      <m:e>
                        <m:sSup>
                          <m:sSupPr>
                            <m:ctrlPr>
                              <a:rPr lang="zh-CN" altLang="en-US" sz="2000" b="1" i="1">
                                <a:solidFill>
                                  <a:schemeClr val="tx1"/>
                                </a:solidFill>
                                <a:latin typeface="Cambria Math" panose="02040503050406030204" pitchFamily="18" charset="0"/>
                              </a:rPr>
                            </m:ctrlPr>
                          </m:sSupPr>
                          <m:e>
                            <m:r>
                              <a:rPr lang="zh-CN" altLang="en-US" sz="2000" b="1">
                                <a:solidFill>
                                  <a:schemeClr val="tx1"/>
                                </a:solidFill>
                                <a:latin typeface="Cambria Math" panose="02040503050406030204" pitchFamily="18" charset="0"/>
                              </a:rPr>
                              <m:t>𝐭</m:t>
                            </m:r>
                          </m:e>
                          <m:sup>
                            <m:r>
                              <a:rPr lang="zh-CN" altLang="en-US" sz="2000" b="1">
                                <a:solidFill>
                                  <a:schemeClr val="tx1"/>
                                </a:solidFill>
                                <a:latin typeface="Cambria Math" panose="02040503050406030204" pitchFamily="18" charset="0"/>
                              </a:rPr>
                              <m:t>∧</m:t>
                            </m:r>
                          </m:sup>
                        </m:sSup>
                        <m:r>
                          <a:rPr lang="zh-CN" altLang="en-US" sz="2000" b="1" i="1">
                            <a:solidFill>
                              <a:schemeClr val="tx1"/>
                            </a:solidFill>
                            <a:latin typeface="Cambria Math" panose="02040503050406030204" pitchFamily="18" charset="0"/>
                          </a:rPr>
                          <m:t>和</m:t>
                        </m:r>
                      </m:e>
                      <m:sup>
                        <m:r>
                          <a:rPr lang="zh-CN" altLang="en-US" sz="2000" b="1" i="1">
                            <a:solidFill>
                              <a:schemeClr val="tx1"/>
                            </a:solidFill>
                            <a:latin typeface="Cambria Math" panose="02040503050406030204" pitchFamily="18" charset="0"/>
                          </a:rPr>
                          <m:t>𝑪</m:t>
                        </m:r>
                        <m:r>
                          <a:rPr lang="zh-CN" altLang="en-US" sz="2000" b="1" i="1">
                            <a:solidFill>
                              <a:schemeClr val="tx1"/>
                            </a:solidFill>
                            <a:latin typeface="Cambria Math" panose="02040503050406030204" pitchFamily="18" charset="0"/>
                          </a:rPr>
                          <m:t>𝟏</m:t>
                        </m:r>
                      </m:sup>
                    </m:sSup>
                    <m:sSub>
                      <m:sSubPr>
                        <m:ctrlPr>
                          <a:rPr lang="en-US" altLang="zh-CN" sz="2000" b="1" i="1">
                            <a:solidFill>
                              <a:schemeClr val="tx1"/>
                            </a:solidFill>
                            <a:latin typeface="Cambria Math" panose="02040503050406030204" pitchFamily="18" charset="0"/>
                          </a:rPr>
                        </m:ctrlPr>
                      </m:sSubPr>
                      <m:e>
                        <m:r>
                          <a:rPr lang="en-US" altLang="zh-CN" sz="2000" b="1">
                            <a:solidFill>
                              <a:schemeClr val="tx1"/>
                            </a:solidFill>
                            <a:latin typeface="Cambria Math" panose="02040503050406030204" pitchFamily="18" charset="0"/>
                          </a:rPr>
                          <m:t>𝐑</m:t>
                        </m:r>
                      </m:e>
                      <m:sub>
                        <m:r>
                          <a:rPr lang="zh-CN" altLang="en-US" sz="2000" b="1" i="1">
                            <a:solidFill>
                              <a:schemeClr val="tx1"/>
                            </a:solidFill>
                            <a:latin typeface="Cambria Math" panose="02040503050406030204" pitchFamily="18" charset="0"/>
                          </a:rPr>
                          <m:t>𝑪</m:t>
                        </m:r>
                        <m:r>
                          <a:rPr lang="zh-CN" altLang="en-US" sz="2000" b="1" i="1">
                            <a:solidFill>
                              <a:schemeClr val="tx1"/>
                            </a:solidFill>
                            <a:latin typeface="Cambria Math" panose="02040503050406030204" pitchFamily="18" charset="0"/>
                          </a:rPr>
                          <m:t>𝟐</m:t>
                        </m:r>
                      </m:sub>
                    </m:sSub>
                  </m:oMath>
                </a14:m>
                <a:r>
                  <a:rPr lang="zh-CN" altLang="en-US" sz="2000" dirty="0">
                    <a:latin typeface="Times New Roman" panose="02020603050405020304" pitchFamily="18" charset="0"/>
                  </a:rPr>
                  <a:t>中共有</a:t>
                </a:r>
                <a:r>
                  <a:rPr lang="en-US" altLang="zh-CN" sz="2000" dirty="0">
                    <a:latin typeface="Times New Roman" panose="02020603050405020304" pitchFamily="18" charset="0"/>
                  </a:rPr>
                  <a:t>5</a:t>
                </a:r>
                <a:r>
                  <a:rPr lang="zh-CN" altLang="zh-CN" sz="2000" dirty="0">
                    <a:latin typeface="Times New Roman" panose="02020603050405020304" pitchFamily="18" charset="0"/>
                    <a:cs typeface="Times New Roman" panose="02020603050405020304" pitchFamily="18" charset="0"/>
                  </a:rPr>
                  <a:t>个</a:t>
                </a:r>
                <a:r>
                  <a:rPr lang="zh-CN" altLang="en-US" sz="2000" dirty="0">
                    <a:latin typeface="Times New Roman" panose="02020603050405020304" pitchFamily="18" charset="0"/>
                    <a:cs typeface="Times New Roman" panose="02020603050405020304" pitchFamily="18" charset="0"/>
                  </a:rPr>
                  <a:t>独立变量，其中</a:t>
                </a:r>
                <a14:m>
                  <m:oMath xmlns:m="http://schemas.openxmlformats.org/officeDocument/2006/math">
                    <m:sSup>
                      <m:sSupPr>
                        <m:ctrlPr>
                          <a:rPr lang="zh-CN" altLang="en-US" sz="2000" b="1" i="1">
                            <a:latin typeface="Cambria Math" panose="02040503050406030204" pitchFamily="18" charset="0"/>
                          </a:rPr>
                        </m:ctrlPr>
                      </m:sSupPr>
                      <m:e>
                        <m:r>
                          <a:rPr lang="zh-CN" altLang="en-US" sz="2000" b="1">
                            <a:latin typeface="Cambria Math" panose="02040503050406030204" pitchFamily="18" charset="0"/>
                          </a:rPr>
                          <m:t>𝐭</m:t>
                        </m:r>
                      </m:e>
                      <m:sup>
                        <m:r>
                          <a:rPr lang="zh-CN" altLang="en-US" sz="2000" b="1">
                            <a:latin typeface="Cambria Math" panose="02040503050406030204" pitchFamily="18" charset="0"/>
                          </a:rPr>
                          <m:t>∧</m:t>
                        </m:r>
                      </m:sup>
                    </m:sSup>
                  </m:oMath>
                </a14:m>
                <a:r>
                  <a:rPr lang="zh-CN" altLang="en-US" sz="2000" dirty="0">
                    <a:latin typeface="Times New Roman" panose="02020603050405020304" pitchFamily="18" charset="0"/>
                    <a:cs typeface="Times New Roman" panose="02020603050405020304" pitchFamily="18" charset="0"/>
                  </a:rPr>
                  <a:t>中有两个</a:t>
                </a:r>
                <a14:m>
                  <m:oMath xmlns:m="http://schemas.openxmlformats.org/officeDocument/2006/math">
                    <m:sSup>
                      <m:sSupPr>
                        <m:ctrlPr>
                          <a:rPr lang="en-US" altLang="zh-CN" sz="2000" b="1" i="1">
                            <a:latin typeface="Cambria Math" panose="02040503050406030204" pitchFamily="18" charset="0"/>
                          </a:rPr>
                        </m:ctrlPr>
                      </m:sSupPr>
                      <m:e>
                        <m:r>
                          <a:rPr lang="zh-CN" altLang="en-US" sz="2000" b="1" i="1" smtClean="0">
                            <a:latin typeface="Cambria Math" panose="02040503050406030204" pitchFamily="18" charset="0"/>
                          </a:rPr>
                          <m:t>，</m:t>
                        </m:r>
                      </m:e>
                      <m:sup>
                        <m:r>
                          <a:rPr lang="zh-CN" altLang="en-US" sz="2000" b="1" i="1">
                            <a:latin typeface="Cambria Math" panose="02040503050406030204" pitchFamily="18" charset="0"/>
                          </a:rPr>
                          <m:t>𝑪</m:t>
                        </m:r>
                        <m:r>
                          <a:rPr lang="zh-CN" altLang="en-US" sz="2000" b="1" i="1">
                            <a:latin typeface="Cambria Math" panose="02040503050406030204" pitchFamily="18" charset="0"/>
                          </a:rPr>
                          <m:t>𝟏</m:t>
                        </m:r>
                      </m:sup>
                    </m:sSup>
                    <m:sSub>
                      <m:sSubPr>
                        <m:ctrlPr>
                          <a:rPr lang="en-US" altLang="zh-CN" sz="2000" b="1" i="1">
                            <a:latin typeface="Cambria Math" panose="02040503050406030204" pitchFamily="18" charset="0"/>
                          </a:rPr>
                        </m:ctrlPr>
                      </m:sSubPr>
                      <m:e>
                        <m:r>
                          <a:rPr lang="en-US" altLang="zh-CN" sz="2000" b="1">
                            <a:latin typeface="Cambria Math" panose="02040503050406030204" pitchFamily="18" charset="0"/>
                          </a:rPr>
                          <m:t>𝐑</m:t>
                        </m:r>
                      </m:e>
                      <m:sub>
                        <m:r>
                          <a:rPr lang="zh-CN" altLang="en-US" sz="2000" b="1" i="1">
                            <a:latin typeface="Cambria Math" panose="02040503050406030204" pitchFamily="18" charset="0"/>
                          </a:rPr>
                          <m:t>𝑪</m:t>
                        </m:r>
                        <m:r>
                          <a:rPr lang="zh-CN" altLang="en-US" sz="2000" b="1" i="1">
                            <a:latin typeface="Cambria Math" panose="02040503050406030204" pitchFamily="18" charset="0"/>
                          </a:rPr>
                          <m:t>𝟐</m:t>
                        </m:r>
                      </m:sub>
                    </m:sSub>
                  </m:oMath>
                </a14:m>
                <a:r>
                  <a:rPr lang="zh-CN" altLang="en-US" sz="2000" dirty="0">
                    <a:latin typeface="Times New Roman" panose="02020603050405020304" pitchFamily="18" charset="0"/>
                    <a:cs typeface="Times New Roman" panose="02020603050405020304" pitchFamily="18" charset="0"/>
                  </a:rPr>
                  <a:t>中有三个，一对匹配点构成两个算术方程，理论上</a:t>
                </a:r>
                <a:r>
                  <a:rPr lang="en-US" altLang="zh-CN" sz="2000" dirty="0">
                    <a:latin typeface="Times New Roman" panose="02020603050405020304" pitchFamily="18" charset="0"/>
                    <a:cs typeface="Times New Roman" panose="02020603050405020304" pitchFamily="18" charset="0"/>
                  </a:rPr>
                  <a:t>3</a:t>
                </a:r>
                <a:r>
                  <a:rPr lang="zh-CN" altLang="en-US" sz="2000" dirty="0">
                    <a:latin typeface="Times New Roman" panose="02020603050405020304" pitchFamily="18" charset="0"/>
                    <a:cs typeface="Times New Roman" panose="02020603050405020304" pitchFamily="18" charset="0"/>
                  </a:rPr>
                  <a:t>对匹配点就可以求解方程。但存在三角函数，直接求解非常困难。</a:t>
                </a:r>
                <a:endParaRPr lang="zh-CN" altLang="en-US" sz="1400" dirty="0">
                  <a:solidFill>
                    <a:srgbClr val="000000"/>
                  </a:solidFill>
                  <a:latin typeface="Calibri" panose="020F0502020204030204" pitchFamily="34" charset="0"/>
                  <a:ea typeface="微软雅黑" panose="020B0503020204020204" pitchFamily="34" charset="-122"/>
                  <a:sym typeface="Calibri" panose="020F0502020204030204" pitchFamily="34" charset="0"/>
                </a:endParaRPr>
              </a:p>
            </p:txBody>
          </p:sp>
        </mc:Choice>
        <mc:Fallback xmlns="">
          <p:sp>
            <p:nvSpPr>
              <p:cNvPr id="33" name="矩形 15">
                <a:extLst>
                  <a:ext uri="{FF2B5EF4-FFF2-40B4-BE49-F238E27FC236}">
                    <a16:creationId xmlns:a16="http://schemas.microsoft.com/office/drawing/2014/main" id="{9B20EE71-FD1D-4DC4-8F3C-E90CF577DBB1}"/>
                  </a:ext>
                </a:extLst>
              </p:cNvPr>
              <p:cNvSpPr>
                <a:spLocks noRot="1" noChangeAspect="1" noMove="1" noResize="1" noEditPoints="1" noAdjustHandles="1" noChangeArrowheads="1" noChangeShapeType="1" noTextEdit="1"/>
              </p:cNvSpPr>
              <p:nvPr/>
            </p:nvSpPr>
            <p:spPr bwMode="auto">
              <a:xfrm>
                <a:off x="1013419" y="4930200"/>
                <a:ext cx="4706344" cy="1645194"/>
              </a:xfrm>
              <a:prstGeom prst="rect">
                <a:avLst/>
              </a:prstGeom>
              <a:blipFill>
                <a:blip r:embed="rId8"/>
                <a:stretch>
                  <a:fillRect l="-1295" t="-2593" r="-648" b="-444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34" name="对象 33">
            <a:extLst>
              <a:ext uri="{FF2B5EF4-FFF2-40B4-BE49-F238E27FC236}">
                <a16:creationId xmlns:a16="http://schemas.microsoft.com/office/drawing/2014/main" id="{2F16A789-BEFF-46A1-9AA7-F02D60959AB1}"/>
              </a:ext>
            </a:extLst>
          </p:cNvPr>
          <p:cNvGraphicFramePr>
            <a:graphicFrameLocks noChangeAspect="1"/>
          </p:cNvGraphicFramePr>
          <p:nvPr>
            <p:extLst>
              <p:ext uri="{D42A27DB-BD31-4B8C-83A1-F6EECF244321}">
                <p14:modId xmlns:p14="http://schemas.microsoft.com/office/powerpoint/2010/main" val="2185802199"/>
              </p:ext>
            </p:extLst>
          </p:nvPr>
        </p:nvGraphicFramePr>
        <p:xfrm>
          <a:off x="538163" y="4276725"/>
          <a:ext cx="2398119" cy="499341"/>
        </p:xfrm>
        <a:graphic>
          <a:graphicData uri="http://schemas.openxmlformats.org/presentationml/2006/ole">
            <mc:AlternateContent xmlns:mc="http://schemas.openxmlformats.org/markup-compatibility/2006">
              <mc:Choice xmlns:v="urn:schemas-microsoft-com:vml" Requires="v">
                <p:oleObj spid="_x0000_s43323" name="Equation" r:id="rId9" imgW="1143000" imgH="241200" progId="Equation.DSMT4">
                  <p:embed/>
                </p:oleObj>
              </mc:Choice>
              <mc:Fallback>
                <p:oleObj name="Equation" r:id="rId9" imgW="1143000" imgH="241200" progId="Equation.DSMT4">
                  <p:embed/>
                  <p:pic>
                    <p:nvPicPr>
                      <p:cNvPr id="14" name="对象 13">
                        <a:extLst>
                          <a:ext uri="{FF2B5EF4-FFF2-40B4-BE49-F238E27FC236}">
                            <a16:creationId xmlns:a16="http://schemas.microsoft.com/office/drawing/2014/main" id="{5020C3FB-0F12-47C4-B517-9D5063614B38}"/>
                          </a:ext>
                        </a:extLst>
                      </p:cNvPr>
                      <p:cNvPicPr>
                        <a:picLocks noChangeAspect="1" noChangeArrowheads="1"/>
                      </p:cNvPicPr>
                      <p:nvPr/>
                    </p:nvPicPr>
                    <p:blipFill>
                      <a:blip r:embed="rId10"/>
                      <a:srcRect/>
                      <a:stretch>
                        <a:fillRect/>
                      </a:stretch>
                    </p:blipFill>
                    <p:spPr bwMode="auto">
                      <a:xfrm>
                        <a:off x="538163" y="4276725"/>
                        <a:ext cx="2398119" cy="499341"/>
                      </a:xfrm>
                      <a:prstGeom prst="rect">
                        <a:avLst/>
                      </a:prstGeom>
                      <a:noFill/>
                    </p:spPr>
                  </p:pic>
                </p:oleObj>
              </mc:Fallback>
            </mc:AlternateContent>
          </a:graphicData>
        </a:graphic>
      </p:graphicFrame>
      <p:graphicFrame>
        <p:nvGraphicFramePr>
          <p:cNvPr id="35" name="对象 34">
            <a:extLst>
              <a:ext uri="{FF2B5EF4-FFF2-40B4-BE49-F238E27FC236}">
                <a16:creationId xmlns:a16="http://schemas.microsoft.com/office/drawing/2014/main" id="{8E1AAB0A-C36D-4346-B08B-D0D2BBE3D6D4}"/>
              </a:ext>
            </a:extLst>
          </p:cNvPr>
          <p:cNvGraphicFramePr>
            <a:graphicFrameLocks noChangeAspect="1"/>
          </p:cNvGraphicFramePr>
          <p:nvPr>
            <p:extLst>
              <p:ext uri="{D42A27DB-BD31-4B8C-83A1-F6EECF244321}">
                <p14:modId xmlns:p14="http://schemas.microsoft.com/office/powerpoint/2010/main" val="3399253857"/>
              </p:ext>
            </p:extLst>
          </p:nvPr>
        </p:nvGraphicFramePr>
        <p:xfrm>
          <a:off x="6759777" y="4406199"/>
          <a:ext cx="2079423" cy="1400875"/>
        </p:xfrm>
        <a:graphic>
          <a:graphicData uri="http://schemas.openxmlformats.org/presentationml/2006/ole">
            <mc:AlternateContent xmlns:mc="http://schemas.openxmlformats.org/markup-compatibility/2006">
              <mc:Choice xmlns:v="urn:schemas-microsoft-com:vml" Requires="v">
                <p:oleObj spid="_x0000_s43324" name="Equation" r:id="rId11" imgW="927100" imgH="596900" progId="Equation.DSMT4">
                  <p:embed/>
                </p:oleObj>
              </mc:Choice>
              <mc:Fallback>
                <p:oleObj name="Equation" r:id="rId11" imgW="927100" imgH="596900" progId="Equation.DSMT4">
                  <p:embed/>
                  <p:pic>
                    <p:nvPicPr>
                      <p:cNvPr id="7" name="对象 6">
                        <a:extLst>
                          <a:ext uri="{FF2B5EF4-FFF2-40B4-BE49-F238E27FC236}">
                            <a16:creationId xmlns:a16="http://schemas.microsoft.com/office/drawing/2014/main" id="{F1063FEE-522F-4EAB-A814-6E022B92A89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59777" y="4406199"/>
                        <a:ext cx="2079423" cy="1400875"/>
                      </a:xfrm>
                      <a:prstGeom prst="rect">
                        <a:avLst/>
                      </a:prstGeom>
                      <a:noFill/>
                    </p:spPr>
                  </p:pic>
                </p:oleObj>
              </mc:Fallback>
            </mc:AlternateContent>
          </a:graphicData>
        </a:graphic>
      </p:graphicFrame>
      <p:sp>
        <p:nvSpPr>
          <p:cNvPr id="4" name="矩形 3">
            <a:extLst>
              <a:ext uri="{FF2B5EF4-FFF2-40B4-BE49-F238E27FC236}">
                <a16:creationId xmlns:a16="http://schemas.microsoft.com/office/drawing/2014/main" id="{155ED673-F45E-40AF-92B7-701DB7CBCA95}"/>
              </a:ext>
            </a:extLst>
          </p:cNvPr>
          <p:cNvSpPr/>
          <p:nvPr/>
        </p:nvSpPr>
        <p:spPr>
          <a:xfrm>
            <a:off x="5843096" y="5737410"/>
            <a:ext cx="3300904" cy="369332"/>
          </a:xfrm>
          <a:prstGeom prst="rect">
            <a:avLst/>
          </a:prstGeom>
        </p:spPr>
        <p:txBody>
          <a:bodyPr wrap="none">
            <a:spAutoFit/>
          </a:bodyPr>
          <a:lstStyle/>
          <a:p>
            <a:r>
              <a:rPr lang="zh-CN" altLang="zh-CN" dirty="0">
                <a:latin typeface="Times New Roman" panose="02020603050405020304" pitchFamily="18" charset="0"/>
                <a:ea typeface="宋体" panose="02010600030101010101" pitchFamily="2" charset="-122"/>
                <a:cs typeface="Times New Roman" panose="02020603050405020304" pitchFamily="18" charset="0"/>
              </a:rPr>
              <a:t>由于尺度无关性只有</a:t>
            </a:r>
            <a:r>
              <a:rPr lang="en-US" altLang="zh-CN" dirty="0">
                <a:latin typeface="Times New Roman" panose="02020603050405020304" pitchFamily="18" charset="0"/>
                <a:ea typeface="宋体" panose="02010600030101010101" pitchFamily="2" charset="-122"/>
              </a:rPr>
              <a:t>8</a:t>
            </a:r>
            <a:r>
              <a:rPr lang="zh-CN" altLang="zh-CN" dirty="0">
                <a:latin typeface="Times New Roman" panose="02020603050405020304" pitchFamily="18" charset="0"/>
                <a:ea typeface="宋体" panose="02010600030101010101" pitchFamily="2" charset="-122"/>
                <a:cs typeface="Times New Roman" panose="02020603050405020304" pitchFamily="18" charset="0"/>
              </a:rPr>
              <a:t>个自由变</a:t>
            </a:r>
            <a:endParaRPr lang="zh-CN" altLang="en-US" dirty="0"/>
          </a:p>
        </p:txBody>
      </p:sp>
      <p:sp>
        <p:nvSpPr>
          <p:cNvPr id="5" name="矩形 4">
            <a:extLst>
              <a:ext uri="{FF2B5EF4-FFF2-40B4-BE49-F238E27FC236}">
                <a16:creationId xmlns:a16="http://schemas.microsoft.com/office/drawing/2014/main" id="{89393511-0B7A-47D4-A35E-E2E18CF5E789}"/>
              </a:ext>
            </a:extLst>
          </p:cNvPr>
          <p:cNvSpPr/>
          <p:nvPr/>
        </p:nvSpPr>
        <p:spPr>
          <a:xfrm>
            <a:off x="6018496" y="6077513"/>
            <a:ext cx="2950103" cy="369332"/>
          </a:xfrm>
          <a:prstGeom prst="rect">
            <a:avLst/>
          </a:prstGeom>
        </p:spPr>
        <p:txBody>
          <a:bodyPr wrap="none">
            <a:spAutoFit/>
          </a:bodyPr>
          <a:lstStyle/>
          <a:p>
            <a:r>
              <a:rPr lang="en-US" altLang="zh-CN" baseline="30000" dirty="0">
                <a:latin typeface="Times New Roman" panose="02020603050405020304" pitchFamily="18" charset="0"/>
                <a:ea typeface="宋体" panose="02010600030101010101" pitchFamily="2" charset="-122"/>
              </a:rPr>
              <a:t>1</a:t>
            </a:r>
            <a:r>
              <a:rPr lang="en-US" altLang="zh-CN" b="1" dirty="0">
                <a:latin typeface="Times New Roman" panose="02020603050405020304" pitchFamily="18" charset="0"/>
                <a:ea typeface="宋体" panose="02010600030101010101" pitchFamily="2" charset="-122"/>
              </a:rPr>
              <a:t>p</a:t>
            </a:r>
            <a:r>
              <a:rPr lang="en-US" altLang="zh-CN" baseline="-25000" dirty="0">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a:t>
            </a:r>
            <a:r>
              <a:rPr lang="en-US" altLang="zh-CN" baseline="30000" dirty="0">
                <a:latin typeface="Times New Roman" panose="02020603050405020304" pitchFamily="18" charset="0"/>
                <a:ea typeface="宋体" panose="02010600030101010101" pitchFamily="2" charset="-122"/>
              </a:rPr>
              <a:t>1</a:t>
            </a:r>
            <a:r>
              <a:rPr lang="en-US" altLang="zh-CN" i="1" dirty="0">
                <a:latin typeface="Times New Roman" panose="02020603050405020304" pitchFamily="18" charset="0"/>
                <a:ea typeface="宋体" panose="02010600030101010101" pitchFamily="2" charset="-122"/>
              </a:rPr>
              <a:t>x</a:t>
            </a:r>
            <a:r>
              <a:rPr lang="en-US" altLang="zh-CN" i="1" baseline="-25000" dirty="0">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a:t>
            </a:r>
            <a:r>
              <a:rPr lang="en-US" altLang="zh-CN" baseline="30000" dirty="0">
                <a:latin typeface="Times New Roman" panose="02020603050405020304" pitchFamily="18" charset="0"/>
                <a:ea typeface="宋体" panose="02010600030101010101" pitchFamily="2" charset="-122"/>
              </a:rPr>
              <a:t>1</a:t>
            </a:r>
            <a:r>
              <a:rPr lang="en-US" altLang="zh-CN" i="1" dirty="0">
                <a:latin typeface="Times New Roman" panose="02020603050405020304" pitchFamily="18" charset="0"/>
                <a:ea typeface="宋体" panose="02010600030101010101" pitchFamily="2" charset="-122"/>
              </a:rPr>
              <a:t>y</a:t>
            </a:r>
            <a:r>
              <a:rPr lang="en-US" altLang="zh-CN" i="1" baseline="-25000" dirty="0">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,1]</a:t>
            </a:r>
            <a:r>
              <a:rPr lang="en-US" altLang="zh-CN" baseline="30000" dirty="0">
                <a:latin typeface="Times New Roman" panose="02020603050405020304" pitchFamily="18" charset="0"/>
                <a:ea typeface="宋体" panose="02010600030101010101" pitchFamily="2" charset="-122"/>
              </a:rPr>
              <a:t>T</a:t>
            </a:r>
            <a:r>
              <a:rPr lang="en-US" altLang="zh-CN" dirty="0">
                <a:latin typeface="Times New Roman" panose="02020603050405020304" pitchFamily="18" charset="0"/>
                <a:ea typeface="宋体" panose="02010600030101010101" pitchFamily="2" charset="-122"/>
              </a:rPr>
              <a:t>, </a:t>
            </a:r>
            <a:r>
              <a:rPr lang="en-US" altLang="zh-CN" baseline="30000" dirty="0">
                <a:latin typeface="Times New Roman" panose="02020603050405020304" pitchFamily="18" charset="0"/>
                <a:ea typeface="宋体" panose="02010600030101010101" pitchFamily="2" charset="-122"/>
              </a:rPr>
              <a:t>2</a:t>
            </a:r>
            <a:r>
              <a:rPr lang="en-US" altLang="zh-CN" b="1" dirty="0">
                <a:latin typeface="Times New Roman" panose="02020603050405020304" pitchFamily="18" charset="0"/>
                <a:ea typeface="宋体" panose="02010600030101010101" pitchFamily="2" charset="-122"/>
              </a:rPr>
              <a:t>p</a:t>
            </a:r>
            <a:r>
              <a:rPr lang="en-US" altLang="zh-CN" baseline="-25000" dirty="0">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a:t>
            </a:r>
            <a:r>
              <a:rPr lang="en-US" altLang="zh-CN" baseline="30000" dirty="0">
                <a:latin typeface="Times New Roman" panose="02020603050405020304" pitchFamily="18" charset="0"/>
                <a:ea typeface="宋体" panose="02010600030101010101" pitchFamily="2" charset="-122"/>
              </a:rPr>
              <a:t>2</a:t>
            </a:r>
            <a:r>
              <a:rPr lang="en-US" altLang="zh-CN" i="1" dirty="0">
                <a:latin typeface="Times New Roman" panose="02020603050405020304" pitchFamily="18" charset="0"/>
                <a:ea typeface="宋体" panose="02010600030101010101" pitchFamily="2" charset="-122"/>
              </a:rPr>
              <a:t>x</a:t>
            </a:r>
            <a:r>
              <a:rPr lang="en-US" altLang="zh-CN" i="1" baseline="-25000" dirty="0">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a:t>
            </a:r>
            <a:r>
              <a:rPr lang="en-US" altLang="zh-CN" i="1" baseline="30000" dirty="0">
                <a:latin typeface="Times New Roman" panose="02020603050405020304" pitchFamily="18" charset="0"/>
                <a:ea typeface="宋体" panose="02010600030101010101" pitchFamily="2" charset="-122"/>
              </a:rPr>
              <a:t>2</a:t>
            </a:r>
            <a:r>
              <a:rPr lang="en-US" altLang="zh-CN" i="1" dirty="0">
                <a:latin typeface="Times New Roman" panose="02020603050405020304" pitchFamily="18" charset="0"/>
                <a:ea typeface="宋体" panose="02010600030101010101" pitchFamily="2" charset="-122"/>
              </a:rPr>
              <a:t>y</a:t>
            </a:r>
            <a:r>
              <a:rPr lang="en-US" altLang="zh-CN" i="1" baseline="-25000" dirty="0">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,1]</a:t>
            </a:r>
            <a:r>
              <a:rPr lang="en-US" altLang="zh-CN" baseline="30000" dirty="0">
                <a:latin typeface="Times New Roman" panose="02020603050405020304" pitchFamily="18" charset="0"/>
                <a:ea typeface="宋体" panose="02010600030101010101" pitchFamily="2" charset="-122"/>
              </a:rPr>
              <a:t>T</a:t>
            </a:r>
            <a:r>
              <a:rPr lang="en-US" altLang="zh-CN" dirty="0">
                <a:latin typeface="Times New Roman" panose="02020603050405020304" pitchFamily="18" charset="0"/>
                <a:ea typeface="宋体" panose="02010600030101010101" pitchFamily="2" charset="-122"/>
              </a:rPr>
              <a:t> </a:t>
            </a:r>
            <a:endParaRPr lang="zh-CN" altLang="en-US" dirty="0"/>
          </a:p>
        </p:txBody>
      </p:sp>
    </p:spTree>
    <p:extLst>
      <p:ext uri="{BB962C8B-B14F-4D97-AF65-F5344CB8AC3E}">
        <p14:creationId xmlns:p14="http://schemas.microsoft.com/office/powerpoint/2010/main" val="204007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000" fill="hold"/>
                                        <p:tgtEl>
                                          <p:spTgt spid="34"/>
                                        </p:tgtEl>
                                        <p:attrNameLst>
                                          <p:attrName>ppt_w</p:attrName>
                                        </p:attrNameLst>
                                      </p:cBhvr>
                                      <p:tavLst>
                                        <p:tav tm="0">
                                          <p:val>
                                            <p:strVal val="#ppt_w*0.70"/>
                                          </p:val>
                                        </p:tav>
                                        <p:tav tm="100000">
                                          <p:val>
                                            <p:strVal val="#ppt_w"/>
                                          </p:val>
                                        </p:tav>
                                      </p:tavLst>
                                    </p:anim>
                                    <p:anim calcmode="lin" valueType="num">
                                      <p:cBhvr>
                                        <p:cTn id="8" dur="1000" fill="hold"/>
                                        <p:tgtEl>
                                          <p:spTgt spid="34"/>
                                        </p:tgtEl>
                                        <p:attrNameLst>
                                          <p:attrName>ppt_h</p:attrName>
                                        </p:attrNameLst>
                                      </p:cBhvr>
                                      <p:tavLst>
                                        <p:tav tm="0">
                                          <p:val>
                                            <p:strVal val="#ppt_h"/>
                                          </p:val>
                                        </p:tav>
                                        <p:tav tm="100000">
                                          <p:val>
                                            <p:strVal val="#ppt_h"/>
                                          </p:val>
                                        </p:tav>
                                      </p:tavLst>
                                    </p:anim>
                                    <p:animEffect transition="in" filter="fade">
                                      <p:cBhvr>
                                        <p:cTn id="9" dur="1000"/>
                                        <p:tgtEl>
                                          <p:spTgt spid="34"/>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p:cTn id="12" dur="1000" fill="hold"/>
                                        <p:tgtEl>
                                          <p:spTgt spid="32"/>
                                        </p:tgtEl>
                                        <p:attrNameLst>
                                          <p:attrName>ppt_w</p:attrName>
                                        </p:attrNameLst>
                                      </p:cBhvr>
                                      <p:tavLst>
                                        <p:tav tm="0">
                                          <p:val>
                                            <p:strVal val="#ppt_w*0.70"/>
                                          </p:val>
                                        </p:tav>
                                        <p:tav tm="100000">
                                          <p:val>
                                            <p:strVal val="#ppt_w"/>
                                          </p:val>
                                        </p:tav>
                                      </p:tavLst>
                                    </p:anim>
                                    <p:anim calcmode="lin" valueType="num">
                                      <p:cBhvr>
                                        <p:cTn id="13" dur="1000" fill="hold"/>
                                        <p:tgtEl>
                                          <p:spTgt spid="32"/>
                                        </p:tgtEl>
                                        <p:attrNameLst>
                                          <p:attrName>ppt_h</p:attrName>
                                        </p:attrNameLst>
                                      </p:cBhvr>
                                      <p:tavLst>
                                        <p:tav tm="0">
                                          <p:val>
                                            <p:strVal val="#ppt_h"/>
                                          </p:val>
                                        </p:tav>
                                        <p:tav tm="100000">
                                          <p:val>
                                            <p:strVal val="#ppt_h"/>
                                          </p:val>
                                        </p:tav>
                                      </p:tavLst>
                                    </p:anim>
                                    <p:animEffect transition="in" filter="fade">
                                      <p:cBhvr>
                                        <p:cTn id="14" dur="1000"/>
                                        <p:tgtEl>
                                          <p:spTgt spid="32"/>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1000" fill="hold"/>
                                        <p:tgtEl>
                                          <p:spTgt spid="31"/>
                                        </p:tgtEl>
                                        <p:attrNameLst>
                                          <p:attrName>ppt_w</p:attrName>
                                        </p:attrNameLst>
                                      </p:cBhvr>
                                      <p:tavLst>
                                        <p:tav tm="0">
                                          <p:val>
                                            <p:strVal val="#ppt_w*0.70"/>
                                          </p:val>
                                        </p:tav>
                                        <p:tav tm="100000">
                                          <p:val>
                                            <p:strVal val="#ppt_w"/>
                                          </p:val>
                                        </p:tav>
                                      </p:tavLst>
                                    </p:anim>
                                    <p:anim calcmode="lin" valueType="num">
                                      <p:cBhvr>
                                        <p:cTn id="18" dur="1000" fill="hold"/>
                                        <p:tgtEl>
                                          <p:spTgt spid="31"/>
                                        </p:tgtEl>
                                        <p:attrNameLst>
                                          <p:attrName>ppt_h</p:attrName>
                                        </p:attrNameLst>
                                      </p:cBhvr>
                                      <p:tavLst>
                                        <p:tav tm="0">
                                          <p:val>
                                            <p:strVal val="#ppt_h"/>
                                          </p:val>
                                        </p:tav>
                                        <p:tav tm="100000">
                                          <p:val>
                                            <p:strVal val="#ppt_h"/>
                                          </p:val>
                                        </p:tav>
                                      </p:tavLst>
                                    </p:anim>
                                    <p:animEffect transition="in" filter="fade">
                                      <p:cBhvr>
                                        <p:cTn id="19" dur="10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randombar(horizontal)">
                                      <p:cBhvr>
                                        <p:cTn id="24" dur="500"/>
                                        <p:tgtEl>
                                          <p:spTgt spid="33"/>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strips(downLeft)">
                                      <p:cBhvr>
                                        <p:cTn id="29" dur="500"/>
                                        <p:tgtEl>
                                          <p:spTgt spid="29"/>
                                        </p:tgtEl>
                                      </p:cBhvr>
                                    </p:animEffect>
                                  </p:childTnLst>
                                </p:cTn>
                              </p:par>
                              <p:par>
                                <p:cTn id="30" presetID="18" presetClass="entr" presetSubtype="12"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strips(downLeft)">
                                      <p:cBhvr>
                                        <p:cTn id="32" dur="500"/>
                                        <p:tgtEl>
                                          <p:spTgt spid="28"/>
                                        </p:tgtEl>
                                      </p:cBhvr>
                                    </p:animEffect>
                                  </p:childTnLst>
                                </p:cTn>
                              </p:par>
                              <p:par>
                                <p:cTn id="33" presetID="18" presetClass="entr" presetSubtype="12"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strips(downLeft)">
                                      <p:cBhvr>
                                        <p:cTn id="35" dur="500"/>
                                        <p:tgtEl>
                                          <p:spTgt spid="35"/>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randombar(horizontal)">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randombar(horizontal)">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randombar(horizontal)">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1" grpId="0" animBg="1"/>
      <p:bldP spid="32" grpId="0"/>
      <p:bldP spid="33" grpId="0"/>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36</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对极约束求解</a:t>
            </a:r>
          </a:p>
        </p:txBody>
      </p:sp>
      <p:graphicFrame>
        <p:nvGraphicFramePr>
          <p:cNvPr id="10" name="对象 9">
            <a:extLst>
              <a:ext uri="{FF2B5EF4-FFF2-40B4-BE49-F238E27FC236}">
                <a16:creationId xmlns:a16="http://schemas.microsoft.com/office/drawing/2014/main" id="{516DCDAA-8EC1-430C-BFFC-D3162859D890}"/>
              </a:ext>
            </a:extLst>
          </p:cNvPr>
          <p:cNvGraphicFramePr>
            <a:graphicFrameLocks noChangeAspect="1"/>
          </p:cNvGraphicFramePr>
          <p:nvPr>
            <p:extLst>
              <p:ext uri="{D42A27DB-BD31-4B8C-83A1-F6EECF244321}">
                <p14:modId xmlns:p14="http://schemas.microsoft.com/office/powerpoint/2010/main" val="3825635921"/>
              </p:ext>
            </p:extLst>
          </p:nvPr>
        </p:nvGraphicFramePr>
        <p:xfrm>
          <a:off x="576578" y="1443471"/>
          <a:ext cx="3796725" cy="1306400"/>
        </p:xfrm>
        <a:graphic>
          <a:graphicData uri="http://schemas.openxmlformats.org/presentationml/2006/ole">
            <mc:AlternateContent xmlns:mc="http://schemas.openxmlformats.org/markup-compatibility/2006">
              <mc:Choice xmlns:v="urn:schemas-microsoft-com:vml" Requires="v">
                <p:oleObj spid="_x0000_s45321" name="Equation" r:id="rId4" imgW="1777229" imgH="622030" progId="Equation.DSMT4">
                  <p:embed/>
                </p:oleObj>
              </mc:Choice>
              <mc:Fallback>
                <p:oleObj name="Equation" r:id="rId4" imgW="1777229" imgH="622030" progId="Equation.DSMT4">
                  <p:embed/>
                  <p:pic>
                    <p:nvPicPr>
                      <p:cNvPr id="10" name="对象 9">
                        <a:extLst>
                          <a:ext uri="{FF2B5EF4-FFF2-40B4-BE49-F238E27FC236}">
                            <a16:creationId xmlns:a16="http://schemas.microsoft.com/office/drawing/2014/main" id="{516DCDAA-8EC1-430C-BFFC-D3162859D8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578" y="1443471"/>
                        <a:ext cx="3796725" cy="1306400"/>
                      </a:xfrm>
                      <a:prstGeom prst="rect">
                        <a:avLst/>
                      </a:prstGeom>
                      <a:noFill/>
                    </p:spPr>
                  </p:pic>
                </p:oleObj>
              </mc:Fallback>
            </mc:AlternateContent>
          </a:graphicData>
        </a:graphic>
      </p:graphicFrame>
      <p:graphicFrame>
        <p:nvGraphicFramePr>
          <p:cNvPr id="4" name="对象 3">
            <a:extLst>
              <a:ext uri="{FF2B5EF4-FFF2-40B4-BE49-F238E27FC236}">
                <a16:creationId xmlns:a16="http://schemas.microsoft.com/office/drawing/2014/main" id="{3A078295-84F8-4DEA-92AC-F4514B85F0DA}"/>
              </a:ext>
            </a:extLst>
          </p:cNvPr>
          <p:cNvGraphicFramePr>
            <a:graphicFrameLocks noChangeAspect="1"/>
          </p:cNvGraphicFramePr>
          <p:nvPr>
            <p:extLst>
              <p:ext uri="{D42A27DB-BD31-4B8C-83A1-F6EECF244321}">
                <p14:modId xmlns:p14="http://schemas.microsoft.com/office/powerpoint/2010/main" val="1529329877"/>
              </p:ext>
            </p:extLst>
          </p:nvPr>
        </p:nvGraphicFramePr>
        <p:xfrm>
          <a:off x="1550677" y="1935253"/>
          <a:ext cx="6900563" cy="3479275"/>
        </p:xfrm>
        <a:graphic>
          <a:graphicData uri="http://schemas.openxmlformats.org/presentationml/2006/ole">
            <mc:AlternateContent xmlns:mc="http://schemas.openxmlformats.org/markup-compatibility/2006">
              <mc:Choice xmlns:v="urn:schemas-microsoft-com:vml" Requires="v">
                <p:oleObj spid="_x0000_s45322" name="Equation" r:id="rId6" imgW="3403600" imgH="1739900" progId="Equation.DSMT4">
                  <p:embed/>
                </p:oleObj>
              </mc:Choice>
              <mc:Fallback>
                <p:oleObj name="Equation" r:id="rId6" imgW="3403600" imgH="1739900" progId="Equation.DSMT4">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0677" y="1935253"/>
                        <a:ext cx="6900563" cy="3479275"/>
                      </a:xfrm>
                      <a:prstGeom prst="rect">
                        <a:avLst/>
                      </a:prstGeom>
                      <a:noFill/>
                    </p:spPr>
                  </p:pic>
                </p:oleObj>
              </mc:Fallback>
            </mc:AlternateContent>
          </a:graphicData>
        </a:graphic>
      </p:graphicFrame>
      <p:sp>
        <p:nvSpPr>
          <p:cNvPr id="5" name="矩形 4">
            <a:extLst>
              <a:ext uri="{FF2B5EF4-FFF2-40B4-BE49-F238E27FC236}">
                <a16:creationId xmlns:a16="http://schemas.microsoft.com/office/drawing/2014/main" id="{D43F6247-9A3F-4B3B-807A-3C7125E9DC4D}"/>
              </a:ext>
            </a:extLst>
          </p:cNvPr>
          <p:cNvSpPr/>
          <p:nvPr/>
        </p:nvSpPr>
        <p:spPr>
          <a:xfrm>
            <a:off x="692760" y="4546125"/>
            <a:ext cx="6456680" cy="1323439"/>
          </a:xfrm>
          <a:prstGeom prst="rect">
            <a:avLst/>
          </a:prstGeom>
        </p:spPr>
        <p:txBody>
          <a:bodyPr wrap="square">
            <a:spAutoFit/>
          </a:bodyPr>
          <a:lstStyle/>
          <a:p>
            <a:pPr indent="457200"/>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如果相机在两个不同的位姿观测到空间中的</a:t>
            </a:r>
            <a:r>
              <a:rPr lang="en-US" altLang="zh-CN" sz="2000" dirty="0">
                <a:latin typeface="Times New Roman" panose="02020603050405020304" pitchFamily="18" charset="0"/>
                <a:ea typeface="宋体" panose="02010600030101010101" pitchFamily="2" charset="-122"/>
              </a:rPr>
              <a:t>8</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个点，就可以构造</a:t>
            </a:r>
            <a:r>
              <a:rPr lang="en-US" altLang="zh-CN" sz="2000" dirty="0">
                <a:latin typeface="Times New Roman" panose="02020603050405020304" pitchFamily="18" charset="0"/>
                <a:ea typeface="宋体" panose="02010600030101010101" pitchFamily="2" charset="-122"/>
              </a:rPr>
              <a:t>8</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个方程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，此时</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该齐次线性方程组的系数矩阵大小为</a:t>
            </a:r>
            <a:r>
              <a:rPr lang="en-US" altLang="zh-CN" sz="2000" dirty="0">
                <a:latin typeface="Times New Roman" panose="02020603050405020304" pitchFamily="18" charset="0"/>
                <a:ea typeface="宋体" panose="02010600030101010101" pitchFamily="2" charset="-122"/>
              </a:rPr>
              <a:t>8</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latin typeface="Times New Roman" panose="02020603050405020304" pitchFamily="18" charset="0"/>
                <a:ea typeface="宋体" panose="02010600030101010101" pitchFamily="2" charset="-122"/>
              </a:rPr>
              <a:t>9</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。只要系数矩阵满秩，那么它的解就是一维的。</a:t>
            </a:r>
            <a:endParaRPr lang="zh-CN" altLang="en-US" sz="2000" dirty="0"/>
          </a:p>
        </p:txBody>
      </p:sp>
      <p:sp>
        <p:nvSpPr>
          <p:cNvPr id="3" name="箭头: 下 2">
            <a:extLst>
              <a:ext uri="{FF2B5EF4-FFF2-40B4-BE49-F238E27FC236}">
                <a16:creationId xmlns:a16="http://schemas.microsoft.com/office/drawing/2014/main" id="{8B63AAE9-B932-447F-9000-9882F0A6033D}"/>
              </a:ext>
            </a:extLst>
          </p:cNvPr>
          <p:cNvSpPr/>
          <p:nvPr/>
        </p:nvSpPr>
        <p:spPr bwMode="auto">
          <a:xfrm rot="18432231">
            <a:off x="4419507" y="2444140"/>
            <a:ext cx="357171" cy="645013"/>
          </a:xfrm>
          <a:prstGeom prst="down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6" name="矩形 5">
            <a:extLst>
              <a:ext uri="{FF2B5EF4-FFF2-40B4-BE49-F238E27FC236}">
                <a16:creationId xmlns:a16="http://schemas.microsoft.com/office/drawing/2014/main" id="{D7B45ECB-BD32-4255-9C8A-0DA7B44D76EF}"/>
              </a:ext>
            </a:extLst>
          </p:cNvPr>
          <p:cNvSpPr/>
          <p:nvPr/>
        </p:nvSpPr>
        <p:spPr>
          <a:xfrm>
            <a:off x="4615656" y="2232898"/>
            <a:ext cx="697627" cy="400110"/>
          </a:xfrm>
          <a:prstGeom prst="rect">
            <a:avLst/>
          </a:prstGeom>
        </p:spPr>
        <p:txBody>
          <a:bodyPr wrap="none">
            <a:spAutoFit/>
          </a:bodyPr>
          <a:lstStyle/>
          <a:p>
            <a:r>
              <a:rPr lang="zh-CN" altLang="en-US" sz="2000" b="1" dirty="0"/>
              <a:t>展开</a:t>
            </a:r>
          </a:p>
        </p:txBody>
      </p:sp>
    </p:spTree>
    <p:extLst>
      <p:ext uri="{BB962C8B-B14F-4D97-AF65-F5344CB8AC3E}">
        <p14:creationId xmlns:p14="http://schemas.microsoft.com/office/powerpoint/2010/main" val="37828723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37</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对极约束求解</a:t>
            </a:r>
          </a:p>
        </p:txBody>
      </p:sp>
      <p:grpSp>
        <p:nvGrpSpPr>
          <p:cNvPr id="13" name="Group 20">
            <a:extLst>
              <a:ext uri="{FF2B5EF4-FFF2-40B4-BE49-F238E27FC236}">
                <a16:creationId xmlns:a16="http://schemas.microsoft.com/office/drawing/2014/main" id="{D1D62C83-04C6-407C-9154-6DDCBA75857C}"/>
              </a:ext>
            </a:extLst>
          </p:cNvPr>
          <p:cNvGrpSpPr>
            <a:grpSpLocks/>
          </p:cNvGrpSpPr>
          <p:nvPr/>
        </p:nvGrpSpPr>
        <p:grpSpPr bwMode="auto">
          <a:xfrm>
            <a:off x="375996" y="2293251"/>
            <a:ext cx="6037263" cy="3773488"/>
            <a:chOff x="0" y="0"/>
            <a:chExt cx="6037179" cy="3773236"/>
          </a:xfrm>
        </p:grpSpPr>
        <p:sp>
          <p:nvSpPr>
            <p:cNvPr id="16" name="形状 3">
              <a:extLst>
                <a:ext uri="{FF2B5EF4-FFF2-40B4-BE49-F238E27FC236}">
                  <a16:creationId xmlns:a16="http://schemas.microsoft.com/office/drawing/2014/main" id="{33562706-0679-4399-9F65-489E413C6FA3}"/>
                </a:ext>
              </a:extLst>
            </p:cNvPr>
            <p:cNvSpPr>
              <a:spLocks/>
            </p:cNvSpPr>
            <p:nvPr/>
          </p:nvSpPr>
          <p:spPr bwMode="auto">
            <a:xfrm>
              <a:off x="0" y="0"/>
              <a:ext cx="6037179" cy="3773236"/>
            </a:xfrm>
            <a:custGeom>
              <a:avLst/>
              <a:gdLst>
                <a:gd name="T0" fmla="*/ 0 w 6037179"/>
                <a:gd name="T1" fmla="*/ 3773236 h 3773236"/>
                <a:gd name="T2" fmla="*/ 3050034 w 6037179"/>
                <a:gd name="T3" fmla="*/ 864700 h 3773236"/>
                <a:gd name="T4" fmla="*/ 5040727 w 6037179"/>
                <a:gd name="T5" fmla="*/ 0 h 3773236"/>
                <a:gd name="T6" fmla="*/ 6037179 w 6037179"/>
                <a:gd name="T7" fmla="*/ 754647 h 3773236"/>
                <a:gd name="T8" fmla="*/ 5253299 w 6037179"/>
                <a:gd name="T9" fmla="*/ 1886618 h 3773236"/>
                <a:gd name="T10" fmla="*/ 5200155 w 6037179"/>
                <a:gd name="T11" fmla="*/ 1414963 h 3773236"/>
                <a:gd name="T12" fmla="*/ 754647 w 6037179"/>
                <a:gd name="T13" fmla="*/ 2751318 h 3773236"/>
                <a:gd name="T14" fmla="*/ 754647 w 6037179"/>
                <a:gd name="T15" fmla="*/ 2751318 h 3773236"/>
                <a:gd name="T16" fmla="*/ 0 60000 65536"/>
                <a:gd name="T17" fmla="*/ 0 60000 65536"/>
                <a:gd name="T18" fmla="*/ 0 60000 65536"/>
                <a:gd name="T19" fmla="*/ 0 60000 65536"/>
                <a:gd name="T20" fmla="*/ 0 60000 65536"/>
                <a:gd name="T21" fmla="*/ 0 60000 65536"/>
                <a:gd name="T22" fmla="*/ 0 60000 65536"/>
                <a:gd name="T23" fmla="*/ 0 60000 65536"/>
                <a:gd name="T24" fmla="*/ 0 w 6037179"/>
                <a:gd name="T25" fmla="*/ 0 h 3773236"/>
                <a:gd name="T26" fmla="*/ 6037179 w 6037179"/>
                <a:gd name="T27" fmla="*/ 3773236 h 37732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37179" h="3773236">
                  <a:moveTo>
                    <a:pt x="0" y="3773236"/>
                  </a:moveTo>
                  <a:cubicBezTo>
                    <a:pt x="670797" y="2096242"/>
                    <a:pt x="1687475" y="1126730"/>
                    <a:pt x="3050033" y="864700"/>
                  </a:cubicBezTo>
                  <a:cubicBezTo>
                    <a:pt x="4412591" y="602669"/>
                    <a:pt x="5076156" y="314436"/>
                    <a:pt x="5040727" y="0"/>
                  </a:cubicBezTo>
                  <a:lnTo>
                    <a:pt x="6037179" y="754647"/>
                  </a:lnTo>
                  <a:lnTo>
                    <a:pt x="5253297" y="1886618"/>
                  </a:lnTo>
                  <a:lnTo>
                    <a:pt x="5200155" y="1414963"/>
                  </a:lnTo>
                  <a:cubicBezTo>
                    <a:pt x="2739581" y="1624587"/>
                    <a:pt x="1257745" y="2070039"/>
                    <a:pt x="754647" y="2751318"/>
                  </a:cubicBezTo>
                  <a:cubicBezTo>
                    <a:pt x="251549" y="3432597"/>
                    <a:pt x="0" y="3773236"/>
                    <a:pt x="0" y="3773236"/>
                  </a:cubicBezTo>
                  <a:close/>
                </a:path>
              </a:pathLst>
            </a:custGeom>
            <a:solidFill>
              <a:srgbClr val="BBB4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 name="椭圆 5">
              <a:extLst>
                <a:ext uri="{FF2B5EF4-FFF2-40B4-BE49-F238E27FC236}">
                  <a16:creationId xmlns:a16="http://schemas.microsoft.com/office/drawing/2014/main" id="{1175383D-F2DF-4121-B06B-7E824E230D69}"/>
                </a:ext>
              </a:extLst>
            </p:cNvPr>
            <p:cNvSpPr>
              <a:spLocks noChangeArrowheads="1"/>
            </p:cNvSpPr>
            <p:nvPr/>
          </p:nvSpPr>
          <p:spPr bwMode="auto">
            <a:xfrm>
              <a:off x="766721" y="2604288"/>
              <a:ext cx="156966" cy="156966"/>
            </a:xfrm>
            <a:prstGeom prst="ellipse">
              <a:avLst/>
            </a:prstGeom>
            <a:solidFill>
              <a:srgbClr val="063759"/>
            </a:solidFill>
            <a:ln w="12700">
              <a:solidFill>
                <a:srgbClr val="FFFFFF"/>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8" name="任意多边形 6">
              <a:extLst>
                <a:ext uri="{FF2B5EF4-FFF2-40B4-BE49-F238E27FC236}">
                  <a16:creationId xmlns:a16="http://schemas.microsoft.com/office/drawing/2014/main" id="{33CE3AEE-E50A-4F4E-BE58-576D5FDD661C}"/>
                </a:ext>
              </a:extLst>
            </p:cNvPr>
            <p:cNvSpPr>
              <a:spLocks noChangeArrowheads="1"/>
            </p:cNvSpPr>
            <p:nvPr/>
          </p:nvSpPr>
          <p:spPr bwMode="auto">
            <a:xfrm>
              <a:off x="986186" y="2588342"/>
              <a:ext cx="1014725" cy="345823"/>
            </a:xfrm>
            <a:custGeom>
              <a:avLst/>
              <a:gdLst>
                <a:gd name="T0" fmla="*/ 0 w 1406662"/>
                <a:gd name="T1" fmla="*/ 0 h 1090465"/>
                <a:gd name="T2" fmla="*/ 1406662 w 1406662"/>
                <a:gd name="T3" fmla="*/ 0 h 1090465"/>
                <a:gd name="T4" fmla="*/ 1406662 w 1406662"/>
                <a:gd name="T5" fmla="*/ 1090465 h 1090465"/>
                <a:gd name="T6" fmla="*/ 0 w 1406662"/>
                <a:gd name="T7" fmla="*/ 1090465 h 1090465"/>
                <a:gd name="T8" fmla="*/ 0 w 1406662"/>
                <a:gd name="T9" fmla="*/ 0 h 1090465"/>
                <a:gd name="T10" fmla="*/ 0 60000 65536"/>
                <a:gd name="T11" fmla="*/ 0 60000 65536"/>
                <a:gd name="T12" fmla="*/ 0 60000 65536"/>
                <a:gd name="T13" fmla="*/ 0 60000 65536"/>
                <a:gd name="T14" fmla="*/ 0 60000 65536"/>
                <a:gd name="T15" fmla="*/ 0 w 1406662"/>
                <a:gd name="T16" fmla="*/ 0 h 1090465"/>
                <a:gd name="T17" fmla="*/ 1406662 w 1406662"/>
                <a:gd name="T18" fmla="*/ 1090465 h 1090465"/>
              </a:gdLst>
              <a:ahLst/>
              <a:cxnLst>
                <a:cxn ang="T10">
                  <a:pos x="T0" y="T1"/>
                </a:cxn>
                <a:cxn ang="T11">
                  <a:pos x="T2" y="T3"/>
                </a:cxn>
                <a:cxn ang="T12">
                  <a:pos x="T4" y="T5"/>
                </a:cxn>
                <a:cxn ang="T13">
                  <a:pos x="T6" y="T7"/>
                </a:cxn>
                <a:cxn ang="T14">
                  <a:pos x="T8" y="T9"/>
                </a:cxn>
              </a:cxnLst>
              <a:rect l="T15" t="T16" r="T17" b="T18"/>
              <a:pathLst>
                <a:path w="1406662" h="1090465">
                  <a:moveTo>
                    <a:pt x="0" y="0"/>
                  </a:moveTo>
                  <a:lnTo>
                    <a:pt x="1406662" y="0"/>
                  </a:lnTo>
                  <a:lnTo>
                    <a:pt x="1406662" y="1090465"/>
                  </a:lnTo>
                  <a:lnTo>
                    <a:pt x="0" y="1090465"/>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173"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35000"/>
                </a:spcAft>
              </a:pPr>
              <a:r>
                <a:rPr lang="zh-CN" altLang="en-US" b="1" dirty="0">
                  <a:solidFill>
                    <a:srgbClr val="000000"/>
                  </a:solidFill>
                </a:rPr>
                <a:t>冗余变量</a:t>
              </a:r>
            </a:p>
          </p:txBody>
        </p:sp>
        <p:sp>
          <p:nvSpPr>
            <p:cNvPr id="19" name="椭圆 7">
              <a:extLst>
                <a:ext uri="{FF2B5EF4-FFF2-40B4-BE49-F238E27FC236}">
                  <a16:creationId xmlns:a16="http://schemas.microsoft.com/office/drawing/2014/main" id="{E7CD38E4-7F72-417E-A62F-D5CC72013C57}"/>
                </a:ext>
              </a:extLst>
            </p:cNvPr>
            <p:cNvSpPr>
              <a:spLocks noChangeArrowheads="1"/>
            </p:cNvSpPr>
            <p:nvPr/>
          </p:nvSpPr>
          <p:spPr bwMode="auto">
            <a:xfrm>
              <a:off x="2152254" y="1578722"/>
              <a:ext cx="283747" cy="283747"/>
            </a:xfrm>
            <a:prstGeom prst="ellipse">
              <a:avLst/>
            </a:prstGeom>
            <a:solidFill>
              <a:srgbClr val="063759"/>
            </a:solidFill>
            <a:ln w="12700">
              <a:solidFill>
                <a:srgbClr val="FFFFFF"/>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 name="任意多边形 8">
              <a:extLst>
                <a:ext uri="{FF2B5EF4-FFF2-40B4-BE49-F238E27FC236}">
                  <a16:creationId xmlns:a16="http://schemas.microsoft.com/office/drawing/2014/main" id="{0D5D49CF-BD9A-4DCB-A4DB-90B87CE4DABC}"/>
                </a:ext>
              </a:extLst>
            </p:cNvPr>
            <p:cNvSpPr>
              <a:spLocks noChangeArrowheads="1"/>
            </p:cNvSpPr>
            <p:nvPr/>
          </p:nvSpPr>
          <p:spPr bwMode="auto">
            <a:xfrm>
              <a:off x="2377807" y="1610195"/>
              <a:ext cx="1448922" cy="303052"/>
            </a:xfrm>
            <a:custGeom>
              <a:avLst/>
              <a:gdLst>
                <a:gd name="T0" fmla="*/ 0 w 1448922"/>
                <a:gd name="T1" fmla="*/ 0 h 2052640"/>
                <a:gd name="T2" fmla="*/ 1448922 w 1448922"/>
                <a:gd name="T3" fmla="*/ 0 h 2052640"/>
                <a:gd name="T4" fmla="*/ 1448922 w 1448922"/>
                <a:gd name="T5" fmla="*/ 2052640 h 2052640"/>
                <a:gd name="T6" fmla="*/ 0 w 1448922"/>
                <a:gd name="T7" fmla="*/ 2052640 h 2052640"/>
                <a:gd name="T8" fmla="*/ 0 w 1448922"/>
                <a:gd name="T9" fmla="*/ 0 h 2052640"/>
                <a:gd name="T10" fmla="*/ 0 60000 65536"/>
                <a:gd name="T11" fmla="*/ 0 60000 65536"/>
                <a:gd name="T12" fmla="*/ 0 60000 65536"/>
                <a:gd name="T13" fmla="*/ 0 60000 65536"/>
                <a:gd name="T14" fmla="*/ 0 60000 65536"/>
                <a:gd name="T15" fmla="*/ 0 w 1448922"/>
                <a:gd name="T16" fmla="*/ 0 h 2052640"/>
                <a:gd name="T17" fmla="*/ 1448922 w 1448922"/>
                <a:gd name="T18" fmla="*/ 2052640 h 2052640"/>
              </a:gdLst>
              <a:ahLst/>
              <a:cxnLst>
                <a:cxn ang="T10">
                  <a:pos x="T0" y="T1"/>
                </a:cxn>
                <a:cxn ang="T11">
                  <a:pos x="T2" y="T3"/>
                </a:cxn>
                <a:cxn ang="T12">
                  <a:pos x="T4" y="T5"/>
                </a:cxn>
                <a:cxn ang="T13">
                  <a:pos x="T6" y="T7"/>
                </a:cxn>
                <a:cxn ang="T14">
                  <a:pos x="T8" y="T9"/>
                </a:cxn>
              </a:cxnLst>
              <a:rect l="T15" t="T16" r="T17" b="T18"/>
              <a:pathLst>
                <a:path w="1448922" h="2052640">
                  <a:moveTo>
                    <a:pt x="0" y="0"/>
                  </a:moveTo>
                  <a:lnTo>
                    <a:pt x="1448922" y="0"/>
                  </a:lnTo>
                  <a:lnTo>
                    <a:pt x="1448922" y="2052640"/>
                  </a:lnTo>
                  <a:lnTo>
                    <a:pt x="0" y="205264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352"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35000"/>
                </a:spcAft>
              </a:pPr>
              <a:r>
                <a:rPr lang="en-US" altLang="zh-CN" sz="2000" b="1" dirty="0">
                  <a:latin typeface="Calibri" panose="020F0502020204030204" pitchFamily="34" charset="0"/>
                  <a:sym typeface="Calibri" panose="020F0502020204030204" pitchFamily="34" charset="0"/>
                </a:rPr>
                <a:t>SVD</a:t>
              </a:r>
              <a:r>
                <a:rPr lang="zh-CN" altLang="en-US" sz="2000" b="1" dirty="0">
                  <a:latin typeface="Calibri" panose="020F0502020204030204" pitchFamily="34" charset="0"/>
                  <a:sym typeface="Calibri" panose="020F0502020204030204" pitchFamily="34" charset="0"/>
                </a:rPr>
                <a:t>分解</a:t>
              </a:r>
              <a:endParaRPr lang="zh-CN" altLang="en-US" sz="2000" b="1" dirty="0"/>
            </a:p>
          </p:txBody>
        </p:sp>
        <p:sp>
          <p:nvSpPr>
            <p:cNvPr id="21" name="椭圆 9">
              <a:extLst>
                <a:ext uri="{FF2B5EF4-FFF2-40B4-BE49-F238E27FC236}">
                  <a16:creationId xmlns:a16="http://schemas.microsoft.com/office/drawing/2014/main" id="{AF76B3BA-23DC-4FDD-915D-E12AAB334246}"/>
                </a:ext>
              </a:extLst>
            </p:cNvPr>
            <p:cNvSpPr>
              <a:spLocks noChangeArrowheads="1"/>
            </p:cNvSpPr>
            <p:nvPr/>
          </p:nvSpPr>
          <p:spPr bwMode="auto">
            <a:xfrm>
              <a:off x="3818515" y="954629"/>
              <a:ext cx="392416" cy="392416"/>
            </a:xfrm>
            <a:prstGeom prst="ellipse">
              <a:avLst/>
            </a:prstGeom>
            <a:solidFill>
              <a:srgbClr val="063759"/>
            </a:solidFill>
            <a:ln w="12700">
              <a:solidFill>
                <a:srgbClr val="FFFFFF"/>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 name="任意多边形 10">
              <a:extLst>
                <a:ext uri="{FF2B5EF4-FFF2-40B4-BE49-F238E27FC236}">
                  <a16:creationId xmlns:a16="http://schemas.microsoft.com/office/drawing/2014/main" id="{956F1AF4-B73A-4CC0-9EEF-4497059940F5}"/>
                </a:ext>
              </a:extLst>
            </p:cNvPr>
            <p:cNvSpPr>
              <a:spLocks noChangeArrowheads="1"/>
            </p:cNvSpPr>
            <p:nvPr/>
          </p:nvSpPr>
          <p:spPr bwMode="auto">
            <a:xfrm>
              <a:off x="4014723" y="1150837"/>
              <a:ext cx="1616123" cy="851537"/>
            </a:xfrm>
            <a:custGeom>
              <a:avLst/>
              <a:gdLst>
                <a:gd name="T0" fmla="*/ 0 w 1448922"/>
                <a:gd name="T1" fmla="*/ 0 h 2622399"/>
                <a:gd name="T2" fmla="*/ 1448922 w 1448922"/>
                <a:gd name="T3" fmla="*/ 0 h 2622399"/>
                <a:gd name="T4" fmla="*/ 1448922 w 1448922"/>
                <a:gd name="T5" fmla="*/ 2622399 h 2622399"/>
                <a:gd name="T6" fmla="*/ 0 w 1448922"/>
                <a:gd name="T7" fmla="*/ 2622399 h 2622399"/>
                <a:gd name="T8" fmla="*/ 0 w 1448922"/>
                <a:gd name="T9" fmla="*/ 0 h 2622399"/>
                <a:gd name="T10" fmla="*/ 0 60000 65536"/>
                <a:gd name="T11" fmla="*/ 0 60000 65536"/>
                <a:gd name="T12" fmla="*/ 0 60000 65536"/>
                <a:gd name="T13" fmla="*/ 0 60000 65536"/>
                <a:gd name="T14" fmla="*/ 0 60000 65536"/>
                <a:gd name="T15" fmla="*/ 0 w 1448922"/>
                <a:gd name="T16" fmla="*/ 0 h 2622399"/>
                <a:gd name="T17" fmla="*/ 1448922 w 1448922"/>
                <a:gd name="T18" fmla="*/ 2622399 h 2622399"/>
              </a:gdLst>
              <a:ahLst/>
              <a:cxnLst>
                <a:cxn ang="T10">
                  <a:pos x="T0" y="T1"/>
                </a:cxn>
                <a:cxn ang="T11">
                  <a:pos x="T2" y="T3"/>
                </a:cxn>
                <a:cxn ang="T12">
                  <a:pos x="T4" y="T5"/>
                </a:cxn>
                <a:cxn ang="T13">
                  <a:pos x="T6" y="T7"/>
                </a:cxn>
                <a:cxn ang="T14">
                  <a:pos x="T8" y="T9"/>
                </a:cxn>
              </a:cxnLst>
              <a:rect l="T15" t="T16" r="T17" b="T18"/>
              <a:pathLst>
                <a:path w="1448922" h="2622399">
                  <a:moveTo>
                    <a:pt x="0" y="0"/>
                  </a:moveTo>
                  <a:lnTo>
                    <a:pt x="1448922" y="0"/>
                  </a:lnTo>
                  <a:lnTo>
                    <a:pt x="1448922" y="2622399"/>
                  </a:lnTo>
                  <a:lnTo>
                    <a:pt x="0" y="26223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07933"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Aft>
                  <a:spcPct val="35000"/>
                </a:spcAft>
              </a:pPr>
              <a:r>
                <a:rPr lang="zh-CN" altLang="en-US" sz="2000" b="1" dirty="0">
                  <a:latin typeface="Calibri" panose="020F0502020204030204" pitchFamily="34" charset="0"/>
                  <a:sym typeface="Calibri" panose="020F0502020204030204" pitchFamily="34" charset="0"/>
                </a:rPr>
                <a:t>本质矩阵的内在约束</a:t>
              </a:r>
              <a:endParaRPr lang="zh-CN" altLang="en-US" sz="2000" b="1" dirty="0">
                <a:latin typeface="Calibri" panose="020F0502020204030204" pitchFamily="34" charset="0"/>
              </a:endParaRPr>
            </a:p>
          </p:txBody>
        </p:sp>
      </p:grpSp>
      <mc:AlternateContent xmlns:mc="http://schemas.openxmlformats.org/markup-compatibility/2006" xmlns:a14="http://schemas.microsoft.com/office/drawing/2010/main">
        <mc:Choice Requires="a14">
          <p:sp>
            <p:nvSpPr>
              <p:cNvPr id="24" name="矩形 13">
                <a:extLst>
                  <a:ext uri="{FF2B5EF4-FFF2-40B4-BE49-F238E27FC236}">
                    <a16:creationId xmlns:a16="http://schemas.microsoft.com/office/drawing/2014/main" id="{267533B5-1E90-4ECE-B8C7-3DFBEE9AB302}"/>
                  </a:ext>
                </a:extLst>
              </p:cNvPr>
              <p:cNvSpPr>
                <a:spLocks noChangeArrowheads="1"/>
              </p:cNvSpPr>
              <p:nvPr/>
            </p:nvSpPr>
            <p:spPr bwMode="auto">
              <a:xfrm>
                <a:off x="298684" y="5240035"/>
                <a:ext cx="4742942" cy="9282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dirty="0">
                    <a:latin typeface="Times New Roman" panose="02020603050405020304" pitchFamily="18" charset="0"/>
                    <a:cs typeface="Times New Roman" panose="02020603050405020304" pitchFamily="18" charset="0"/>
                  </a:rPr>
                  <a:t>本质矩阵只存在</a:t>
                </a:r>
                <a:r>
                  <a:rPr lang="en-US" altLang="zh-CN" dirty="0">
                    <a:latin typeface="Times New Roman" panose="02020603050405020304" pitchFamily="18" charset="0"/>
                  </a:rPr>
                  <a:t>5</a:t>
                </a:r>
                <a:r>
                  <a:rPr lang="zh-CN" altLang="zh-CN" dirty="0">
                    <a:latin typeface="Times New Roman" panose="02020603050405020304" pitchFamily="18" charset="0"/>
                    <a:cs typeface="Times New Roman" panose="02020603050405020304" pitchFamily="18" charset="0"/>
                  </a:rPr>
                  <a:t>个独立变量，</a:t>
                </a:r>
                <a:r>
                  <a:rPr lang="zh-CN" altLang="en-US" dirty="0">
                    <a:latin typeface="Times New Roman" panose="02020603050405020304" pitchFamily="18" charset="0"/>
                    <a:cs typeface="Times New Roman" panose="02020603050405020304" pitchFamily="18" charset="0"/>
                  </a:rPr>
                  <a:t>所</a:t>
                </a:r>
                <a:r>
                  <a:rPr lang="zh-CN" altLang="zh-CN" dirty="0">
                    <a:latin typeface="Times New Roman" panose="02020603050405020304" pitchFamily="18" charset="0"/>
                    <a:cs typeface="Times New Roman" panose="02020603050405020304" pitchFamily="18" charset="0"/>
                  </a:rPr>
                  <a:t>构造的</a:t>
                </a:r>
                <a:r>
                  <a:rPr lang="zh-CN" altLang="en-US" dirty="0">
                    <a:latin typeface="Times New Roman" panose="02020603050405020304" pitchFamily="18" charset="0"/>
                    <a:cs typeface="Times New Roman" panose="02020603050405020304" pitchFamily="18" charset="0"/>
                  </a:rPr>
                  <a:t>线性</a:t>
                </a:r>
                <a:r>
                  <a:rPr lang="zh-CN" altLang="zh-CN" dirty="0">
                    <a:latin typeface="Times New Roman" panose="02020603050405020304" pitchFamily="18" charset="0"/>
                    <a:cs typeface="Times New Roman" panose="02020603050405020304" pitchFamily="18" charset="0"/>
                  </a:rPr>
                  <a:t>方程组求解出的</a:t>
                </a:r>
                <a14:m>
                  <m:oMath xmlns:m="http://schemas.openxmlformats.org/officeDocument/2006/math">
                    <m:acc>
                      <m:accPr>
                        <m:chr m:val="̃"/>
                        <m:ctrlPr>
                          <a:rPr lang="zh-CN" altLang="en-US" b="1" i="1">
                            <a:latin typeface="Cambria Math" panose="02040503050406030204" pitchFamily="18" charset="0"/>
                          </a:rPr>
                        </m:ctrlPr>
                      </m:accPr>
                      <m:e>
                        <m:r>
                          <a:rPr lang="zh-CN" altLang="en-US" b="1">
                            <a:latin typeface="Cambria Math" panose="02040503050406030204" pitchFamily="18" charset="0"/>
                          </a:rPr>
                          <m:t>𝐄</m:t>
                        </m:r>
                      </m:e>
                    </m:acc>
                  </m:oMath>
                </a14:m>
                <a:r>
                  <a:rPr lang="zh-CN" altLang="zh-CN" dirty="0"/>
                  <a:t>不是真正的本质矩阵无法分解为一个反对称矩阵和正交单位阵的乘积</a:t>
                </a:r>
                <a:endParaRPr lang="zh-CN" altLang="en-US" dirty="0">
                  <a:solidFill>
                    <a:srgbClr val="000000"/>
                  </a:solidFill>
                  <a:latin typeface="Calibri" panose="020F0502020204030204" pitchFamily="34" charset="0"/>
                  <a:ea typeface="微软雅黑" panose="020B0503020204020204" pitchFamily="34" charset="-122"/>
                  <a:sym typeface="Calibri" panose="020F0502020204030204" pitchFamily="34" charset="0"/>
                </a:endParaRPr>
              </a:p>
            </p:txBody>
          </p:sp>
        </mc:Choice>
        <mc:Fallback xmlns="">
          <p:sp>
            <p:nvSpPr>
              <p:cNvPr id="24" name="矩形 13">
                <a:extLst>
                  <a:ext uri="{FF2B5EF4-FFF2-40B4-BE49-F238E27FC236}">
                    <a16:creationId xmlns:a16="http://schemas.microsoft.com/office/drawing/2014/main" id="{267533B5-1E90-4ECE-B8C7-3DFBEE9AB302}"/>
                  </a:ext>
                </a:extLst>
              </p:cNvPr>
              <p:cNvSpPr>
                <a:spLocks noRot="1" noChangeAspect="1" noMove="1" noResize="1" noEditPoints="1" noAdjustHandles="1" noChangeArrowheads="1" noChangeShapeType="1" noTextEdit="1"/>
              </p:cNvSpPr>
              <p:nvPr/>
            </p:nvSpPr>
            <p:spPr bwMode="auto">
              <a:xfrm>
                <a:off x="298684" y="5240035"/>
                <a:ext cx="4742942" cy="928267"/>
              </a:xfrm>
              <a:prstGeom prst="rect">
                <a:avLst/>
              </a:prstGeom>
              <a:blipFill>
                <a:blip r:embed="rId4"/>
                <a:stretch>
                  <a:fillRect l="-1157" t="-5263" b="-789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5" name="矩形 14">
            <a:extLst>
              <a:ext uri="{FF2B5EF4-FFF2-40B4-BE49-F238E27FC236}">
                <a16:creationId xmlns:a16="http://schemas.microsoft.com/office/drawing/2014/main" id="{DCE241AF-44D6-403E-A524-EC4314990F9F}"/>
              </a:ext>
            </a:extLst>
          </p:cNvPr>
          <p:cNvSpPr>
            <a:spLocks noChangeArrowheads="1"/>
          </p:cNvSpPr>
          <p:nvPr/>
        </p:nvSpPr>
        <p:spPr bwMode="auto">
          <a:xfrm>
            <a:off x="4951723" y="4052871"/>
            <a:ext cx="36750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zh-CN" kern="100" dirty="0">
                <a:latin typeface="Times New Roman" panose="02020603050405020304" pitchFamily="18" charset="0"/>
              </a:rPr>
              <a:t>情况下</a:t>
            </a:r>
            <a:r>
              <a:rPr lang="en-US" altLang="zh-CN" b="1" kern="100" dirty="0">
                <a:latin typeface="Times New Roman" panose="02020603050405020304" pitchFamily="18" charset="0"/>
              </a:rPr>
              <a:t>Σ</a:t>
            </a:r>
            <a:r>
              <a:rPr lang="en-US" altLang="zh-CN" kern="100" dirty="0">
                <a:latin typeface="Times New Roman" panose="02020603050405020304" pitchFamily="18" charset="0"/>
              </a:rPr>
              <a:t>=</a:t>
            </a:r>
            <a:r>
              <a:rPr lang="en-US" altLang="zh-CN" kern="100" dirty="0" err="1">
                <a:latin typeface="Times New Roman" panose="02020603050405020304" pitchFamily="18" charset="0"/>
              </a:rPr>
              <a:t>diag</a:t>
            </a:r>
            <a:r>
              <a:rPr lang="en-US" altLang="zh-CN" kern="100" dirty="0">
                <a:latin typeface="Times New Roman" panose="02020603050405020304" pitchFamily="18" charset="0"/>
              </a:rPr>
              <a:t>(σ, σ, 0)</a:t>
            </a:r>
            <a:r>
              <a:rPr lang="zh-CN" altLang="zh-CN" kern="100" dirty="0">
                <a:latin typeface="Times New Roman" panose="02020603050405020304" pitchFamily="18" charset="0"/>
              </a:rPr>
              <a:t>，又由于本质矩阵的尺度无关性，可以统一其奇异值矩阵为</a:t>
            </a:r>
            <a:r>
              <a:rPr lang="en-US" altLang="zh-CN" kern="100" dirty="0">
                <a:latin typeface="Times New Roman" panose="02020603050405020304" pitchFamily="18" charset="0"/>
              </a:rPr>
              <a:t>Σ=</a:t>
            </a:r>
            <a:r>
              <a:rPr lang="en-US" altLang="zh-CN" kern="100" dirty="0" err="1">
                <a:latin typeface="Times New Roman" panose="02020603050405020304" pitchFamily="18" charset="0"/>
              </a:rPr>
              <a:t>diag</a:t>
            </a:r>
            <a:r>
              <a:rPr lang="en-US" altLang="zh-CN" kern="100" dirty="0">
                <a:latin typeface="Times New Roman" panose="02020603050405020304" pitchFamily="18" charset="0"/>
              </a:rPr>
              <a:t>(1, 1, 0)</a:t>
            </a:r>
            <a:endParaRPr lang="zh-CN" altLang="en-US" dirty="0">
              <a:solidFill>
                <a:srgbClr val="000000"/>
              </a:solidFill>
              <a:latin typeface="Calibri" panose="020F0502020204030204" pitchFamily="34" charset="0"/>
              <a:ea typeface="微软雅黑" panose="020B0503020204020204" pitchFamily="34" charset="-122"/>
              <a:sym typeface="Calibri" panose="020F0502020204030204" pitchFamily="34" charset="0"/>
            </a:endParaRPr>
          </a:p>
        </p:txBody>
      </p:sp>
      <p:graphicFrame>
        <p:nvGraphicFramePr>
          <p:cNvPr id="14" name="对象 13">
            <a:extLst>
              <a:ext uri="{FF2B5EF4-FFF2-40B4-BE49-F238E27FC236}">
                <a16:creationId xmlns:a16="http://schemas.microsoft.com/office/drawing/2014/main" id="{B2F0DB9D-A315-4C3A-BE72-CB86F656BD5B}"/>
              </a:ext>
            </a:extLst>
          </p:cNvPr>
          <p:cNvGraphicFramePr>
            <a:graphicFrameLocks noChangeAspect="1"/>
          </p:cNvGraphicFramePr>
          <p:nvPr>
            <p:extLst>
              <p:ext uri="{D42A27DB-BD31-4B8C-83A1-F6EECF244321}">
                <p14:modId xmlns:p14="http://schemas.microsoft.com/office/powerpoint/2010/main" val="4053592470"/>
              </p:ext>
            </p:extLst>
          </p:nvPr>
        </p:nvGraphicFramePr>
        <p:xfrm>
          <a:off x="5396567" y="1602292"/>
          <a:ext cx="3468966" cy="1093818"/>
        </p:xfrm>
        <a:graphic>
          <a:graphicData uri="http://schemas.openxmlformats.org/presentationml/2006/ole">
            <mc:AlternateContent xmlns:mc="http://schemas.openxmlformats.org/markup-compatibility/2006">
              <mc:Choice xmlns:v="urn:schemas-microsoft-com:vml" Requires="v">
                <p:oleObj spid="_x0000_s46484" name="Equation" r:id="rId5" imgW="2120900" imgH="673100" progId="Equation.DSMT4">
                  <p:embed/>
                </p:oleObj>
              </mc:Choice>
              <mc:Fallback>
                <p:oleObj name="Equation" r:id="rId5" imgW="2120900" imgH="6731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6567" y="1602292"/>
                        <a:ext cx="3468966" cy="1093818"/>
                      </a:xfrm>
                      <a:prstGeom prst="rect">
                        <a:avLst/>
                      </a:prstGeom>
                      <a:noFill/>
                    </p:spPr>
                  </p:pic>
                </p:oleObj>
              </mc:Fallback>
            </mc:AlternateContent>
          </a:graphicData>
        </a:graphic>
      </p:graphicFrame>
      <p:graphicFrame>
        <p:nvGraphicFramePr>
          <p:cNvPr id="26" name="对象 25">
            <a:extLst>
              <a:ext uri="{FF2B5EF4-FFF2-40B4-BE49-F238E27FC236}">
                <a16:creationId xmlns:a16="http://schemas.microsoft.com/office/drawing/2014/main" id="{35292001-E682-4499-A7AF-A60DB123DE27}"/>
              </a:ext>
            </a:extLst>
          </p:cNvPr>
          <p:cNvGraphicFramePr>
            <a:graphicFrameLocks noChangeAspect="1"/>
          </p:cNvGraphicFramePr>
          <p:nvPr>
            <p:extLst>
              <p:ext uri="{D42A27DB-BD31-4B8C-83A1-F6EECF244321}">
                <p14:modId xmlns:p14="http://schemas.microsoft.com/office/powerpoint/2010/main" val="2765662841"/>
              </p:ext>
            </p:extLst>
          </p:nvPr>
        </p:nvGraphicFramePr>
        <p:xfrm>
          <a:off x="1037123" y="2352401"/>
          <a:ext cx="1234440" cy="360045"/>
        </p:xfrm>
        <a:graphic>
          <a:graphicData uri="http://schemas.openxmlformats.org/presentationml/2006/ole">
            <mc:AlternateContent xmlns:mc="http://schemas.openxmlformats.org/markup-compatibility/2006">
              <mc:Choice xmlns:v="urn:schemas-microsoft-com:vml" Requires="v">
                <p:oleObj spid="_x0000_s46485" name="Equation" r:id="rId7" imgW="685502" imgH="215806" progId="Equation.DSMT4">
                  <p:embed/>
                </p:oleObj>
              </mc:Choice>
              <mc:Fallback>
                <p:oleObj name="Equation" r:id="rId7" imgW="685502" imgH="215806" progId="Equation.DSMT4">
                  <p:embed/>
                  <p:pic>
                    <p:nvPicPr>
                      <p:cNvPr id="8" name="对象 7">
                        <a:extLst>
                          <a:ext uri="{FF2B5EF4-FFF2-40B4-BE49-F238E27FC236}">
                            <a16:creationId xmlns:a16="http://schemas.microsoft.com/office/drawing/2014/main" id="{85484A39-2113-41D2-9203-04CE24692C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7123" y="2352401"/>
                        <a:ext cx="1234440" cy="360045"/>
                      </a:xfrm>
                      <a:prstGeom prst="rect">
                        <a:avLst/>
                      </a:prstGeom>
                      <a:noFill/>
                    </p:spPr>
                  </p:pic>
                </p:oleObj>
              </mc:Fallback>
            </mc:AlternateContent>
          </a:graphicData>
        </a:graphic>
      </p:graphicFrame>
      <p:sp>
        <p:nvSpPr>
          <p:cNvPr id="5" name="矩形 4">
            <a:extLst>
              <a:ext uri="{FF2B5EF4-FFF2-40B4-BE49-F238E27FC236}">
                <a16:creationId xmlns:a16="http://schemas.microsoft.com/office/drawing/2014/main" id="{0D9542B0-D249-4630-9619-0AF0A2B6C1A5}"/>
              </a:ext>
            </a:extLst>
          </p:cNvPr>
          <p:cNvSpPr/>
          <p:nvPr/>
        </p:nvSpPr>
        <p:spPr>
          <a:xfrm>
            <a:off x="914179" y="2647828"/>
            <a:ext cx="2871226" cy="646331"/>
          </a:xfrm>
          <a:prstGeom prst="rect">
            <a:avLst/>
          </a:prstGeom>
        </p:spPr>
        <p:txBody>
          <a:bodyPr wrap="square">
            <a:spAutoFit/>
          </a:bodyPr>
          <a:lstStyle/>
          <a:p>
            <a:r>
              <a:rPr lang="zh-CN" altLang="zh-CN" kern="100" dirty="0">
                <a:latin typeface="Times New Roman" panose="02020603050405020304" pitchFamily="18" charset="0"/>
                <a:ea typeface="宋体" panose="02010600030101010101" pitchFamily="2" charset="-122"/>
              </a:rPr>
              <a:t>其中</a:t>
            </a:r>
            <a:r>
              <a:rPr lang="en-US" altLang="zh-CN" b="1" kern="100" dirty="0">
                <a:latin typeface="Times New Roman" panose="02020603050405020304" pitchFamily="18" charset="0"/>
                <a:ea typeface="宋体" panose="02010600030101010101" pitchFamily="2" charset="-122"/>
              </a:rPr>
              <a:t>U</a:t>
            </a:r>
            <a:r>
              <a:rPr lang="zh-CN" altLang="zh-CN" kern="100" dirty="0">
                <a:latin typeface="Times New Roman" panose="02020603050405020304" pitchFamily="18" charset="0"/>
                <a:ea typeface="宋体" panose="02010600030101010101" pitchFamily="2" charset="-122"/>
              </a:rPr>
              <a:t>，</a:t>
            </a:r>
            <a:r>
              <a:rPr lang="en-US" altLang="zh-CN" b="1" kern="100" dirty="0">
                <a:latin typeface="Times New Roman" panose="02020603050405020304" pitchFamily="18" charset="0"/>
                <a:ea typeface="宋体" panose="02010600030101010101" pitchFamily="2" charset="-122"/>
              </a:rPr>
              <a:t>V</a:t>
            </a:r>
            <a:r>
              <a:rPr lang="zh-CN" altLang="zh-CN" kern="100" dirty="0">
                <a:latin typeface="Times New Roman" panose="02020603050405020304" pitchFamily="18" charset="0"/>
                <a:ea typeface="宋体" panose="02010600030101010101" pitchFamily="2" charset="-122"/>
              </a:rPr>
              <a:t>为正交阵，</a:t>
            </a:r>
            <a:r>
              <a:rPr lang="en-US" altLang="zh-CN" b="1" kern="100" dirty="0">
                <a:latin typeface="Times New Roman" panose="02020603050405020304" pitchFamily="18" charset="0"/>
                <a:ea typeface="宋体" panose="02010600030101010101" pitchFamily="2" charset="-122"/>
              </a:rPr>
              <a:t>Σ</a:t>
            </a:r>
            <a:r>
              <a:rPr lang="zh-CN" altLang="zh-CN" kern="100" dirty="0">
                <a:latin typeface="Times New Roman" panose="02020603050405020304" pitchFamily="18" charset="0"/>
                <a:ea typeface="宋体" panose="02010600030101010101" pitchFamily="2" charset="-122"/>
              </a:rPr>
              <a:t>是奇异值矩阵</a:t>
            </a:r>
            <a:endParaRPr lang="zh-CN" altLang="en-US" dirty="0"/>
          </a:p>
        </p:txBody>
      </p:sp>
      <p:graphicFrame>
        <p:nvGraphicFramePr>
          <p:cNvPr id="27" name="对象 26">
            <a:extLst>
              <a:ext uri="{FF2B5EF4-FFF2-40B4-BE49-F238E27FC236}">
                <a16:creationId xmlns:a16="http://schemas.microsoft.com/office/drawing/2014/main" id="{12B625DD-53AE-4148-A50F-A7BC3DD0E7F8}"/>
              </a:ext>
            </a:extLst>
          </p:cNvPr>
          <p:cNvGraphicFramePr>
            <a:graphicFrameLocks noChangeAspect="1"/>
          </p:cNvGraphicFramePr>
          <p:nvPr>
            <p:extLst>
              <p:ext uri="{D42A27DB-BD31-4B8C-83A1-F6EECF244321}">
                <p14:modId xmlns:p14="http://schemas.microsoft.com/office/powerpoint/2010/main" val="1913201992"/>
              </p:ext>
            </p:extLst>
          </p:nvPr>
        </p:nvGraphicFramePr>
        <p:xfrm>
          <a:off x="5391079" y="4995891"/>
          <a:ext cx="2309573" cy="433045"/>
        </p:xfrm>
        <a:graphic>
          <a:graphicData uri="http://schemas.openxmlformats.org/presentationml/2006/ole">
            <mc:AlternateContent xmlns:mc="http://schemas.openxmlformats.org/markup-compatibility/2006">
              <mc:Choice xmlns:v="urn:schemas-microsoft-com:vml" Requires="v">
                <p:oleObj spid="_x0000_s46486" name="Equation" r:id="rId9" imgW="1066680" imgH="203040" progId="Equation.DSMT4">
                  <p:embed/>
                </p:oleObj>
              </mc:Choice>
              <mc:Fallback>
                <p:oleObj name="Equation" r:id="rId9" imgW="1066680" imgH="203040" progId="Equation.DSMT4">
                  <p:embed/>
                  <p:pic>
                    <p:nvPicPr>
                      <p:cNvPr id="12" name="对象 11">
                        <a:extLst>
                          <a:ext uri="{FF2B5EF4-FFF2-40B4-BE49-F238E27FC236}">
                            <a16:creationId xmlns:a16="http://schemas.microsoft.com/office/drawing/2014/main" id="{74BE5A20-2C07-4C42-B94C-14BA959D65B8}"/>
                          </a:ext>
                        </a:extLst>
                      </p:cNvPr>
                      <p:cNvPicPr>
                        <a:picLocks noChangeAspect="1" noChangeArrowheads="1"/>
                      </p:cNvPicPr>
                      <p:nvPr/>
                    </p:nvPicPr>
                    <p:blipFill>
                      <a:blip r:embed="rId10"/>
                      <a:srcRect/>
                      <a:stretch>
                        <a:fillRect/>
                      </a:stretch>
                    </p:blipFill>
                    <p:spPr bwMode="auto">
                      <a:xfrm>
                        <a:off x="5391079" y="4995891"/>
                        <a:ext cx="2309573" cy="433045"/>
                      </a:xfrm>
                      <a:prstGeom prst="rect">
                        <a:avLst/>
                      </a:prstGeom>
                      <a:noFill/>
                    </p:spPr>
                  </p:pic>
                </p:oleObj>
              </mc:Fallback>
            </mc:AlternateContent>
          </a:graphicData>
        </a:graphic>
      </p:graphicFrame>
    </p:spTree>
    <p:extLst>
      <p:ext uri="{BB962C8B-B14F-4D97-AF65-F5344CB8AC3E}">
        <p14:creationId xmlns:p14="http://schemas.microsoft.com/office/powerpoint/2010/main" val="934434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章节安排</a:t>
            </a:r>
          </a:p>
        </p:txBody>
      </p:sp>
      <p:sp>
        <p:nvSpPr>
          <p:cNvPr id="6147"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35A5737-56C8-46CF-BAD9-3A9CC62D30FA}" type="slidenum">
              <a:rPr kumimoji="0" lang="zh-CN" altLang="en-US" sz="1400">
                <a:latin typeface="Arial" panose="020B0604020202020204" pitchFamily="34" charset="0"/>
              </a:rPr>
              <a:pPr eaLnBrk="1" hangingPunct="1"/>
              <a:t>38</a:t>
            </a:fld>
            <a:endParaRPr kumimoji="0" lang="en-US" altLang="zh-CN" sz="1400">
              <a:latin typeface="Arial" panose="020B0604020202020204" pitchFamily="34" charset="0"/>
            </a:endParaRPr>
          </a:p>
        </p:txBody>
      </p:sp>
      <p:grpSp>
        <p:nvGrpSpPr>
          <p:cNvPr id="6148" name="Group 120"/>
          <p:cNvGrpSpPr>
            <a:grpSpLocks/>
          </p:cNvGrpSpPr>
          <p:nvPr/>
        </p:nvGrpSpPr>
        <p:grpSpPr bwMode="auto">
          <a:xfrm>
            <a:off x="1285837" y="1562100"/>
            <a:ext cx="6805437" cy="665163"/>
            <a:chOff x="1268" y="935"/>
            <a:chExt cx="3408" cy="419"/>
          </a:xfrm>
        </p:grpSpPr>
        <p:grpSp>
          <p:nvGrpSpPr>
            <p:cNvPr id="6194" name="Group 75"/>
            <p:cNvGrpSpPr>
              <a:grpSpLocks/>
            </p:cNvGrpSpPr>
            <p:nvPr/>
          </p:nvGrpSpPr>
          <p:grpSpPr bwMode="auto">
            <a:xfrm>
              <a:off x="1268" y="935"/>
              <a:ext cx="480" cy="419"/>
              <a:chOff x="1110" y="2656"/>
              <a:chExt cx="1549" cy="1351"/>
            </a:xfrm>
          </p:grpSpPr>
          <p:sp>
            <p:nvSpPr>
              <p:cNvPr id="6198" name="AutoShape 7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99" name="AutoShape 7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200" name="AutoShape 78"/>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95" name="Line 83"/>
            <p:cNvSpPr>
              <a:spLocks noChangeShapeType="1"/>
            </p:cNvSpPr>
            <p:nvPr/>
          </p:nvSpPr>
          <p:spPr bwMode="auto">
            <a:xfrm>
              <a:off x="1652" y="131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6" name="Text Box 84"/>
            <p:cNvSpPr txBox="1">
              <a:spLocks noChangeArrowheads="1"/>
            </p:cNvSpPr>
            <p:nvPr/>
          </p:nvSpPr>
          <p:spPr bwMode="auto">
            <a:xfrm>
              <a:off x="1882" y="983"/>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相机模型与约束</a:t>
              </a:r>
            </a:p>
          </p:txBody>
        </p:sp>
        <p:sp>
          <p:nvSpPr>
            <p:cNvPr id="6197" name="Text Box 85"/>
            <p:cNvSpPr txBox="1">
              <a:spLocks noChangeArrowheads="1"/>
            </p:cNvSpPr>
            <p:nvPr/>
          </p:nvSpPr>
          <p:spPr bwMode="gray">
            <a:xfrm>
              <a:off x="1350" y="99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一</a:t>
              </a:r>
            </a:p>
          </p:txBody>
        </p:sp>
      </p:grpSp>
      <p:grpSp>
        <p:nvGrpSpPr>
          <p:cNvPr id="6149" name="Group 123"/>
          <p:cNvGrpSpPr>
            <a:grpSpLocks/>
          </p:cNvGrpSpPr>
          <p:nvPr/>
        </p:nvGrpSpPr>
        <p:grpSpPr bwMode="auto">
          <a:xfrm>
            <a:off x="1285838" y="3838578"/>
            <a:ext cx="7023100" cy="665163"/>
            <a:chOff x="1268" y="2341"/>
            <a:chExt cx="3517" cy="419"/>
          </a:xfrm>
        </p:grpSpPr>
        <p:sp>
          <p:nvSpPr>
            <p:cNvPr id="6186" name="Line 92"/>
            <p:cNvSpPr>
              <a:spLocks noChangeShapeType="1"/>
            </p:cNvSpPr>
            <p:nvPr/>
          </p:nvSpPr>
          <p:spPr bwMode="auto">
            <a:xfrm>
              <a:off x="1652" y="272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7" name="Text Box 94"/>
            <p:cNvSpPr txBox="1">
              <a:spLocks noChangeArrowheads="1"/>
            </p:cNvSpPr>
            <p:nvPr/>
          </p:nvSpPr>
          <p:spPr bwMode="gray">
            <a:xfrm>
              <a:off x="1392" y="240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b="1">
                  <a:solidFill>
                    <a:srgbClr val="FFFFFF"/>
                  </a:solidFill>
                  <a:latin typeface="Arial" panose="020B0604020202020204" pitchFamily="34" charset="0"/>
                </a:rPr>
                <a:t>4</a:t>
              </a:r>
            </a:p>
          </p:txBody>
        </p:sp>
        <p:grpSp>
          <p:nvGrpSpPr>
            <p:cNvPr id="6188" name="Group 100"/>
            <p:cNvGrpSpPr>
              <a:grpSpLocks/>
            </p:cNvGrpSpPr>
            <p:nvPr/>
          </p:nvGrpSpPr>
          <p:grpSpPr bwMode="auto">
            <a:xfrm>
              <a:off x="1268" y="2341"/>
              <a:ext cx="480" cy="419"/>
              <a:chOff x="3174" y="2656"/>
              <a:chExt cx="1549" cy="1351"/>
            </a:xfrm>
          </p:grpSpPr>
          <p:sp>
            <p:nvSpPr>
              <p:cNvPr id="6191" name="AutoShape 101"/>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92" name="AutoShape 102"/>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93" name="AutoShape 103"/>
              <p:cNvSpPr>
                <a:spLocks noChangeArrowheads="1"/>
              </p:cNvSpPr>
              <p:nvPr/>
            </p:nvSpPr>
            <p:spPr bwMode="gray">
              <a:xfrm>
                <a:off x="3264" y="2737"/>
                <a:ext cx="1349" cy="1167"/>
              </a:xfrm>
              <a:prstGeom prst="hexagon">
                <a:avLst>
                  <a:gd name="adj" fmla="val 28894"/>
                  <a:gd name="vf" fmla="val 115470"/>
                </a:avLst>
              </a:prstGeom>
              <a:gradFill rotWithShape="1">
                <a:gsLst>
                  <a:gs pos="0">
                    <a:srgbClr val="33346F"/>
                  </a:gs>
                  <a:gs pos="100000">
                    <a:srgbClr val="6E71F0"/>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89" name="Text Box 104"/>
            <p:cNvSpPr txBox="1">
              <a:spLocks noChangeArrowheads="1"/>
            </p:cNvSpPr>
            <p:nvPr/>
          </p:nvSpPr>
          <p:spPr bwMode="gray">
            <a:xfrm>
              <a:off x="1350" y="240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四</a:t>
              </a:r>
            </a:p>
          </p:txBody>
        </p:sp>
        <p:sp>
          <p:nvSpPr>
            <p:cNvPr id="6190" name="Text Box 84"/>
            <p:cNvSpPr txBox="1">
              <a:spLocks noChangeArrowheads="1"/>
            </p:cNvSpPr>
            <p:nvPr/>
          </p:nvSpPr>
          <p:spPr bwMode="auto">
            <a:xfrm>
              <a:off x="1882" y="2384"/>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solidFill>
                    <a:srgbClr val="000000"/>
                  </a:solidFill>
                  <a:latin typeface="Arial" panose="020B0604020202020204" pitchFamily="34" charset="0"/>
                  <a:ea typeface="黑体" panose="02010609060101010101" pitchFamily="49" charset="-122"/>
                </a:rPr>
                <a:t>对极约束求解</a:t>
              </a:r>
            </a:p>
          </p:txBody>
        </p:sp>
      </p:grpSp>
      <p:grpSp>
        <p:nvGrpSpPr>
          <p:cNvPr id="6151" name="Group 126"/>
          <p:cNvGrpSpPr>
            <a:grpSpLocks/>
          </p:cNvGrpSpPr>
          <p:nvPr/>
        </p:nvGrpSpPr>
        <p:grpSpPr bwMode="auto">
          <a:xfrm>
            <a:off x="1285838" y="2314575"/>
            <a:ext cx="7023100" cy="665163"/>
            <a:chOff x="1268" y="1409"/>
            <a:chExt cx="3517" cy="419"/>
          </a:xfrm>
        </p:grpSpPr>
        <p:grpSp>
          <p:nvGrpSpPr>
            <p:cNvPr id="6171" name="Group 79"/>
            <p:cNvGrpSpPr>
              <a:grpSpLocks/>
            </p:cNvGrpSpPr>
            <p:nvPr/>
          </p:nvGrpSpPr>
          <p:grpSpPr bwMode="auto">
            <a:xfrm>
              <a:off x="1268" y="1409"/>
              <a:ext cx="480" cy="419"/>
              <a:chOff x="3174" y="2656"/>
              <a:chExt cx="1549" cy="1351"/>
            </a:xfrm>
          </p:grpSpPr>
          <p:sp>
            <p:nvSpPr>
              <p:cNvPr id="6175" name="AutoShape 8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76" name="AutoShape 8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77" name="AutoShape 82"/>
              <p:cNvSpPr>
                <a:spLocks noChangeArrowheads="1"/>
              </p:cNvSpPr>
              <p:nvPr/>
            </p:nvSpPr>
            <p:spPr bwMode="gray">
              <a:xfrm>
                <a:off x="3264" y="2737"/>
                <a:ext cx="1349" cy="1167"/>
              </a:xfrm>
              <a:prstGeom prst="hexagon">
                <a:avLst>
                  <a:gd name="adj" fmla="val 28894"/>
                  <a:gd name="vf" fmla="val 115470"/>
                </a:avLst>
              </a:prstGeom>
              <a:gradFill rotWithShape="1">
                <a:gsLst>
                  <a:gs pos="0">
                    <a:srgbClr val="33346F"/>
                  </a:gs>
                  <a:gs pos="100000">
                    <a:srgbClr val="6E71F0"/>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72" name="Line 86"/>
            <p:cNvSpPr>
              <a:spLocks noChangeShapeType="1"/>
            </p:cNvSpPr>
            <p:nvPr/>
          </p:nvSpPr>
          <p:spPr bwMode="auto">
            <a:xfrm>
              <a:off x="1652" y="179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3" name="Text Box 88"/>
            <p:cNvSpPr txBox="1">
              <a:spLocks noChangeArrowheads="1"/>
            </p:cNvSpPr>
            <p:nvPr/>
          </p:nvSpPr>
          <p:spPr bwMode="gray">
            <a:xfrm>
              <a:off x="1350" y="14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二</a:t>
              </a:r>
            </a:p>
          </p:txBody>
        </p:sp>
        <p:sp>
          <p:nvSpPr>
            <p:cNvPr id="6174" name="Text Box 84"/>
            <p:cNvSpPr txBox="1">
              <a:spLocks noChangeArrowheads="1"/>
            </p:cNvSpPr>
            <p:nvPr/>
          </p:nvSpPr>
          <p:spPr bwMode="auto">
            <a:xfrm>
              <a:off x="1882" y="1464"/>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视觉测量：构建足够的方程组</a:t>
              </a:r>
            </a:p>
          </p:txBody>
        </p:sp>
      </p:grpSp>
      <p:grpSp>
        <p:nvGrpSpPr>
          <p:cNvPr id="6152" name="Group 122"/>
          <p:cNvGrpSpPr>
            <a:grpSpLocks/>
          </p:cNvGrpSpPr>
          <p:nvPr/>
        </p:nvGrpSpPr>
        <p:grpSpPr bwMode="auto">
          <a:xfrm>
            <a:off x="1285838" y="3074988"/>
            <a:ext cx="7023100" cy="665162"/>
            <a:chOff x="1268" y="1888"/>
            <a:chExt cx="3517" cy="419"/>
          </a:xfrm>
        </p:grpSpPr>
        <p:sp>
          <p:nvSpPr>
            <p:cNvPr id="6162" name="Line 89"/>
            <p:cNvSpPr>
              <a:spLocks noChangeShapeType="1"/>
            </p:cNvSpPr>
            <p:nvPr/>
          </p:nvSpPr>
          <p:spPr bwMode="auto">
            <a:xfrm>
              <a:off x="1652" y="2274"/>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3" name="Text Box 91"/>
            <p:cNvSpPr txBox="1">
              <a:spLocks noChangeArrowheads="1"/>
            </p:cNvSpPr>
            <p:nvPr/>
          </p:nvSpPr>
          <p:spPr bwMode="gray">
            <a:xfrm>
              <a:off x="1392" y="195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b="1">
                  <a:solidFill>
                    <a:srgbClr val="FFFFFF"/>
                  </a:solidFill>
                  <a:latin typeface="Arial" panose="020B0604020202020204" pitchFamily="34" charset="0"/>
                </a:rPr>
                <a:t>3</a:t>
              </a:r>
            </a:p>
          </p:txBody>
        </p:sp>
        <p:grpSp>
          <p:nvGrpSpPr>
            <p:cNvPr id="6164" name="Group 95"/>
            <p:cNvGrpSpPr>
              <a:grpSpLocks/>
            </p:cNvGrpSpPr>
            <p:nvPr/>
          </p:nvGrpSpPr>
          <p:grpSpPr bwMode="auto">
            <a:xfrm>
              <a:off x="1268" y="1888"/>
              <a:ext cx="480" cy="419"/>
              <a:chOff x="1110" y="2656"/>
              <a:chExt cx="1549" cy="1351"/>
            </a:xfrm>
          </p:grpSpPr>
          <p:sp>
            <p:nvSpPr>
              <p:cNvPr id="6168" name="AutoShape 9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69" name="AutoShape 9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70" name="AutoShape 98"/>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65" name="Text Box 99"/>
            <p:cNvSpPr txBox="1">
              <a:spLocks noChangeArrowheads="1"/>
            </p:cNvSpPr>
            <p:nvPr/>
          </p:nvSpPr>
          <p:spPr bwMode="gray">
            <a:xfrm>
              <a:off x="1350" y="195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三</a:t>
              </a:r>
            </a:p>
          </p:txBody>
        </p:sp>
        <p:sp>
          <p:nvSpPr>
            <p:cNvPr id="6166" name="Text Box 84"/>
            <p:cNvSpPr txBox="1">
              <a:spLocks noChangeArrowheads="1"/>
            </p:cNvSpPr>
            <p:nvPr/>
          </p:nvSpPr>
          <p:spPr bwMode="auto">
            <a:xfrm>
              <a:off x="1882" y="1934"/>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kumimoji="0" lang="zh-CN" altLang="en-US" b="1">
                <a:solidFill>
                  <a:srgbClr val="000000"/>
                </a:solidFill>
                <a:latin typeface="Arial" panose="020B0604020202020204" pitchFamily="34" charset="0"/>
                <a:ea typeface="黑体" panose="02010609060101010101" pitchFamily="49" charset="-122"/>
              </a:endParaRPr>
            </a:p>
          </p:txBody>
        </p:sp>
        <p:sp>
          <p:nvSpPr>
            <p:cNvPr id="6167" name="Text Box 84"/>
            <p:cNvSpPr txBox="1">
              <a:spLocks noChangeArrowheads="1"/>
            </p:cNvSpPr>
            <p:nvPr/>
          </p:nvSpPr>
          <p:spPr bwMode="auto">
            <a:xfrm>
              <a:off x="1882" y="1933"/>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角点检测与特征匹配</a:t>
              </a:r>
            </a:p>
          </p:txBody>
        </p:sp>
      </p:grpSp>
      <p:grpSp>
        <p:nvGrpSpPr>
          <p:cNvPr id="48" name="Group 124">
            <a:extLst>
              <a:ext uri="{FF2B5EF4-FFF2-40B4-BE49-F238E27FC236}">
                <a16:creationId xmlns:a16="http://schemas.microsoft.com/office/drawing/2014/main" id="{A2E505B0-54FF-44DF-A453-1198F430A00B}"/>
              </a:ext>
            </a:extLst>
          </p:cNvPr>
          <p:cNvGrpSpPr>
            <a:grpSpLocks/>
          </p:cNvGrpSpPr>
          <p:nvPr/>
        </p:nvGrpSpPr>
        <p:grpSpPr bwMode="auto">
          <a:xfrm>
            <a:off x="1285837" y="4608513"/>
            <a:ext cx="6805437" cy="665162"/>
            <a:chOff x="1268" y="2840"/>
            <a:chExt cx="3408" cy="419"/>
          </a:xfrm>
        </p:grpSpPr>
        <p:sp>
          <p:nvSpPr>
            <p:cNvPr id="49" name="Line 89">
              <a:extLst>
                <a:ext uri="{FF2B5EF4-FFF2-40B4-BE49-F238E27FC236}">
                  <a16:creationId xmlns:a16="http://schemas.microsoft.com/office/drawing/2014/main" id="{2830237E-8C20-4579-9858-A475391FFABB}"/>
                </a:ext>
              </a:extLst>
            </p:cNvPr>
            <p:cNvSpPr>
              <a:spLocks noChangeShapeType="1"/>
            </p:cNvSpPr>
            <p:nvPr/>
          </p:nvSpPr>
          <p:spPr bwMode="auto">
            <a:xfrm>
              <a:off x="1652" y="3226"/>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Text Box 91">
              <a:extLst>
                <a:ext uri="{FF2B5EF4-FFF2-40B4-BE49-F238E27FC236}">
                  <a16:creationId xmlns:a16="http://schemas.microsoft.com/office/drawing/2014/main" id="{532B5DC0-DEA9-4D37-8A6A-F63933002776}"/>
                </a:ext>
              </a:extLst>
            </p:cNvPr>
            <p:cNvSpPr txBox="1">
              <a:spLocks noChangeArrowheads="1"/>
            </p:cNvSpPr>
            <p:nvPr/>
          </p:nvSpPr>
          <p:spPr bwMode="gray">
            <a:xfrm>
              <a:off x="1392" y="290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b="1">
                  <a:solidFill>
                    <a:srgbClr val="FFFFFF"/>
                  </a:solidFill>
                  <a:latin typeface="Arial" panose="020B0604020202020204" pitchFamily="34" charset="0"/>
                </a:rPr>
                <a:t>3</a:t>
              </a:r>
            </a:p>
          </p:txBody>
        </p:sp>
        <p:grpSp>
          <p:nvGrpSpPr>
            <p:cNvPr id="51" name="Group 95">
              <a:extLst>
                <a:ext uri="{FF2B5EF4-FFF2-40B4-BE49-F238E27FC236}">
                  <a16:creationId xmlns:a16="http://schemas.microsoft.com/office/drawing/2014/main" id="{D925BD24-6B20-4B43-B908-915C3402528F}"/>
                </a:ext>
              </a:extLst>
            </p:cNvPr>
            <p:cNvGrpSpPr>
              <a:grpSpLocks/>
            </p:cNvGrpSpPr>
            <p:nvPr/>
          </p:nvGrpSpPr>
          <p:grpSpPr bwMode="auto">
            <a:xfrm>
              <a:off x="1268" y="2840"/>
              <a:ext cx="480" cy="419"/>
              <a:chOff x="1110" y="2656"/>
              <a:chExt cx="1549" cy="1351"/>
            </a:xfrm>
          </p:grpSpPr>
          <p:sp>
            <p:nvSpPr>
              <p:cNvPr id="54" name="AutoShape 96">
                <a:extLst>
                  <a:ext uri="{FF2B5EF4-FFF2-40B4-BE49-F238E27FC236}">
                    <a16:creationId xmlns:a16="http://schemas.microsoft.com/office/drawing/2014/main" id="{B70EC38E-A93C-4F72-918B-F117F2543AE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55" name="AutoShape 97">
                <a:extLst>
                  <a:ext uri="{FF2B5EF4-FFF2-40B4-BE49-F238E27FC236}">
                    <a16:creationId xmlns:a16="http://schemas.microsoft.com/office/drawing/2014/main" id="{6C40B9DC-31E2-41A1-AF6E-5AA71154550D}"/>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56" name="AutoShape 98">
                <a:extLst>
                  <a:ext uri="{FF2B5EF4-FFF2-40B4-BE49-F238E27FC236}">
                    <a16:creationId xmlns:a16="http://schemas.microsoft.com/office/drawing/2014/main" id="{D2BF87F7-AAC7-4B71-89CB-D25FBB578654}"/>
                  </a:ext>
                </a:extLst>
              </p:cNvPr>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52" name="Text Box 99">
              <a:extLst>
                <a:ext uri="{FF2B5EF4-FFF2-40B4-BE49-F238E27FC236}">
                  <a16:creationId xmlns:a16="http://schemas.microsoft.com/office/drawing/2014/main" id="{0E90003F-7D16-4529-8C30-6F23D343441D}"/>
                </a:ext>
              </a:extLst>
            </p:cNvPr>
            <p:cNvSpPr txBox="1">
              <a:spLocks noChangeArrowheads="1"/>
            </p:cNvSpPr>
            <p:nvPr/>
          </p:nvSpPr>
          <p:spPr bwMode="gray">
            <a:xfrm>
              <a:off x="1350" y="290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五</a:t>
              </a:r>
            </a:p>
          </p:txBody>
        </p:sp>
        <p:sp>
          <p:nvSpPr>
            <p:cNvPr id="53" name="Text Box 84">
              <a:extLst>
                <a:ext uri="{FF2B5EF4-FFF2-40B4-BE49-F238E27FC236}">
                  <a16:creationId xmlns:a16="http://schemas.microsoft.com/office/drawing/2014/main" id="{4590F75F-DAC7-4F38-AFD6-AF51E9DC1EB6}"/>
                </a:ext>
              </a:extLst>
            </p:cNvPr>
            <p:cNvSpPr txBox="1">
              <a:spLocks noChangeArrowheads="1"/>
            </p:cNvSpPr>
            <p:nvPr/>
          </p:nvSpPr>
          <p:spPr bwMode="auto">
            <a:xfrm>
              <a:off x="1882" y="2886"/>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solidFill>
                    <a:srgbClr val="FF0000"/>
                  </a:solidFill>
                  <a:latin typeface="Arial" panose="020B0604020202020204" pitchFamily="34" charset="0"/>
                  <a:ea typeface="黑体" panose="02010609060101010101" pitchFamily="49" charset="-122"/>
                </a:rPr>
                <a:t>特征点法视觉里程计小结</a:t>
              </a:r>
            </a:p>
          </p:txBody>
        </p:sp>
      </p:grpSp>
    </p:spTree>
    <p:extLst>
      <p:ext uri="{BB962C8B-B14F-4D97-AF65-F5344CB8AC3E}">
        <p14:creationId xmlns:p14="http://schemas.microsoft.com/office/powerpoint/2010/main" val="2472285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39</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特征点法视觉里程计小结</a:t>
            </a:r>
          </a:p>
        </p:txBody>
      </p:sp>
      <p:sp>
        <p:nvSpPr>
          <p:cNvPr id="26" name="自选图形 2">
            <a:extLst>
              <a:ext uri="{FF2B5EF4-FFF2-40B4-BE49-F238E27FC236}">
                <a16:creationId xmlns:a16="http://schemas.microsoft.com/office/drawing/2014/main" id="{2F761549-C022-4620-AC0B-07C60D55C802}"/>
              </a:ext>
            </a:extLst>
          </p:cNvPr>
          <p:cNvSpPr>
            <a:spLocks noChangeArrowheads="1"/>
          </p:cNvSpPr>
          <p:nvPr/>
        </p:nvSpPr>
        <p:spPr bwMode="ltGray">
          <a:xfrm>
            <a:off x="742950" y="1722438"/>
            <a:ext cx="2184400" cy="3303587"/>
          </a:xfrm>
          <a:prstGeom prst="flowChartOffpageConnector">
            <a:avLst/>
          </a:prstGeom>
          <a:gradFill rotWithShape="1">
            <a:gsLst>
              <a:gs pos="0">
                <a:srgbClr val="45AB7D"/>
              </a:gs>
              <a:gs pos="100000">
                <a:srgbClr val="45AB7D">
                  <a:gamma/>
                  <a:tint val="43922"/>
                  <a:invGamma/>
                </a:srgbClr>
              </a:gs>
            </a:gsLst>
            <a:lin ang="5400000" scaled="1"/>
          </a:gradFill>
          <a:ln>
            <a:noFill/>
          </a:ln>
          <a:effectLst>
            <a:prstShdw prst="shdw13" dist="45791" dir="3378596">
              <a:srgbClr val="1C1C1C">
                <a:alpha val="50000"/>
              </a:srgbClr>
            </a:prstShdw>
          </a:effectLst>
          <a:extLst>
            <a:ext uri="{91240B29-F687-4F45-9708-019B960494DF}">
              <a14:hiddenLine xmlns:a14="http://schemas.microsoft.com/office/drawing/2010/main" w="19050" algn="ctr">
                <a:solidFill>
                  <a:schemeClr val="tx1"/>
                </a:solidFill>
                <a:miter lim="800000"/>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7" name="椭圆 3">
            <a:extLst>
              <a:ext uri="{FF2B5EF4-FFF2-40B4-BE49-F238E27FC236}">
                <a16:creationId xmlns:a16="http://schemas.microsoft.com/office/drawing/2014/main" id="{A0496DFB-46E2-4463-B44E-4360B96C7D5A}"/>
              </a:ext>
            </a:extLst>
          </p:cNvPr>
          <p:cNvSpPr>
            <a:spLocks noChangeArrowheads="1"/>
          </p:cNvSpPr>
          <p:nvPr/>
        </p:nvSpPr>
        <p:spPr bwMode="gray">
          <a:xfrm>
            <a:off x="911225" y="1412875"/>
            <a:ext cx="1828800" cy="565150"/>
          </a:xfrm>
          <a:prstGeom prst="ellipse">
            <a:avLst/>
          </a:prstGeom>
          <a:gradFill rotWithShape="1">
            <a:gsLst>
              <a:gs pos="0">
                <a:srgbClr val="DFDFDF"/>
              </a:gs>
              <a:gs pos="50000">
                <a:srgbClr val="DFDFDF">
                  <a:gamma/>
                  <a:tint val="24314"/>
                  <a:invGamma/>
                </a:srgbClr>
              </a:gs>
              <a:gs pos="100000">
                <a:srgbClr val="DFDFDF"/>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base">
              <a:spcBef>
                <a:spcPct val="0"/>
              </a:spcBef>
              <a:spcAft>
                <a:spcPct val="0"/>
              </a:spcAft>
            </a:pPr>
            <a:endParaRPr lang="zh-CN" altLang="en-US">
              <a:solidFill>
                <a:srgbClr val="17347D"/>
              </a:solidFill>
              <a:latin typeface="Arial" charset="0"/>
            </a:endParaRPr>
          </a:p>
        </p:txBody>
      </p:sp>
      <p:sp>
        <p:nvSpPr>
          <p:cNvPr id="28" name="矩形 4">
            <a:extLst>
              <a:ext uri="{FF2B5EF4-FFF2-40B4-BE49-F238E27FC236}">
                <a16:creationId xmlns:a16="http://schemas.microsoft.com/office/drawing/2014/main" id="{41076685-17E9-49F2-9366-BDA144DDAD43}"/>
              </a:ext>
            </a:extLst>
          </p:cNvPr>
          <p:cNvSpPr>
            <a:spLocks noChangeArrowheads="1"/>
          </p:cNvSpPr>
          <p:nvPr/>
        </p:nvSpPr>
        <p:spPr bwMode="gray">
          <a:xfrm>
            <a:off x="1406217" y="1520825"/>
            <a:ext cx="851515"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b="1" dirty="0">
                <a:solidFill>
                  <a:srgbClr val="1C1C1C"/>
                </a:solidFill>
                <a:latin typeface="Arial" charset="0"/>
                <a:cs typeface="Arial" charset="0"/>
              </a:rPr>
              <a:t>2D-2D</a:t>
            </a:r>
          </a:p>
        </p:txBody>
      </p:sp>
      <p:sp>
        <p:nvSpPr>
          <p:cNvPr id="29" name="自选图形 5">
            <a:extLst>
              <a:ext uri="{FF2B5EF4-FFF2-40B4-BE49-F238E27FC236}">
                <a16:creationId xmlns:a16="http://schemas.microsoft.com/office/drawing/2014/main" id="{756CB1CF-6559-4147-A7B1-6A784FAD0155}"/>
              </a:ext>
            </a:extLst>
          </p:cNvPr>
          <p:cNvSpPr>
            <a:spLocks noChangeArrowheads="1"/>
          </p:cNvSpPr>
          <p:nvPr/>
        </p:nvSpPr>
        <p:spPr bwMode="ltGray">
          <a:xfrm>
            <a:off x="3359150" y="1716088"/>
            <a:ext cx="2259013" cy="3284537"/>
          </a:xfrm>
          <a:prstGeom prst="flowChartOffpageConnector">
            <a:avLst/>
          </a:prstGeom>
          <a:gradFill rotWithShape="1">
            <a:gsLst>
              <a:gs pos="0">
                <a:srgbClr val="9999FF"/>
              </a:gs>
              <a:gs pos="100000">
                <a:srgbClr val="9999FF">
                  <a:gamma/>
                  <a:tint val="43922"/>
                  <a:invGamma/>
                </a:srgbClr>
              </a:gs>
            </a:gsLst>
            <a:lin ang="5400000" scaled="1"/>
          </a:gradFill>
          <a:ln>
            <a:noFill/>
          </a:ln>
          <a:effectLst>
            <a:prstShdw prst="shdw13" dist="45791" dir="3378596">
              <a:srgbClr val="1C1C1C">
                <a:alpha val="50000"/>
              </a:srgbClr>
            </a:prstShdw>
          </a:effectLst>
          <a:extLst>
            <a:ext uri="{91240B29-F687-4F45-9708-019B960494DF}">
              <a14:hiddenLine xmlns:a14="http://schemas.microsoft.com/office/drawing/2010/main" w="19050" algn="ctr">
                <a:solidFill>
                  <a:schemeClr val="tx1"/>
                </a:solidFill>
                <a:miter lim="800000"/>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0" name="椭圆 6">
            <a:extLst>
              <a:ext uri="{FF2B5EF4-FFF2-40B4-BE49-F238E27FC236}">
                <a16:creationId xmlns:a16="http://schemas.microsoft.com/office/drawing/2014/main" id="{613FB89F-2267-430F-A1C0-7614FA4D1C90}"/>
              </a:ext>
            </a:extLst>
          </p:cNvPr>
          <p:cNvSpPr>
            <a:spLocks noChangeArrowheads="1"/>
          </p:cNvSpPr>
          <p:nvPr/>
        </p:nvSpPr>
        <p:spPr bwMode="gray">
          <a:xfrm>
            <a:off x="3530600" y="1412875"/>
            <a:ext cx="1831975" cy="565150"/>
          </a:xfrm>
          <a:prstGeom prst="ellipse">
            <a:avLst/>
          </a:prstGeom>
          <a:gradFill rotWithShape="1">
            <a:gsLst>
              <a:gs pos="0">
                <a:srgbClr val="DFDFDF"/>
              </a:gs>
              <a:gs pos="50000">
                <a:srgbClr val="DFDFDF">
                  <a:gamma/>
                  <a:tint val="24314"/>
                  <a:invGamma/>
                </a:srgbClr>
              </a:gs>
              <a:gs pos="100000">
                <a:srgbClr val="DFDFDF"/>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base">
              <a:spcBef>
                <a:spcPct val="0"/>
              </a:spcBef>
              <a:spcAft>
                <a:spcPct val="0"/>
              </a:spcAft>
            </a:pPr>
            <a:endParaRPr lang="zh-CN" altLang="en-US">
              <a:solidFill>
                <a:srgbClr val="17347D"/>
              </a:solidFill>
              <a:latin typeface="Arial" charset="0"/>
            </a:endParaRPr>
          </a:p>
        </p:txBody>
      </p:sp>
      <p:sp>
        <p:nvSpPr>
          <p:cNvPr id="31" name="矩形 7">
            <a:extLst>
              <a:ext uri="{FF2B5EF4-FFF2-40B4-BE49-F238E27FC236}">
                <a16:creationId xmlns:a16="http://schemas.microsoft.com/office/drawing/2014/main" id="{BA0673F0-FBC8-46DA-8926-E003A35934F9}"/>
              </a:ext>
            </a:extLst>
          </p:cNvPr>
          <p:cNvSpPr>
            <a:spLocks noChangeArrowheads="1"/>
          </p:cNvSpPr>
          <p:nvPr/>
        </p:nvSpPr>
        <p:spPr bwMode="gray">
          <a:xfrm>
            <a:off x="4027180" y="1520825"/>
            <a:ext cx="851515"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b="1" dirty="0">
                <a:solidFill>
                  <a:srgbClr val="1C1C1C"/>
                </a:solidFill>
                <a:latin typeface="Arial" charset="0"/>
                <a:cs typeface="Arial" charset="0"/>
              </a:rPr>
              <a:t>3D-3D</a:t>
            </a:r>
          </a:p>
        </p:txBody>
      </p:sp>
      <p:sp>
        <p:nvSpPr>
          <p:cNvPr id="32" name="自选图形 8">
            <a:extLst>
              <a:ext uri="{FF2B5EF4-FFF2-40B4-BE49-F238E27FC236}">
                <a16:creationId xmlns:a16="http://schemas.microsoft.com/office/drawing/2014/main" id="{0AE8121D-F188-4E3A-B6C0-0E956367D110}"/>
              </a:ext>
            </a:extLst>
          </p:cNvPr>
          <p:cNvSpPr>
            <a:spLocks noChangeArrowheads="1"/>
          </p:cNvSpPr>
          <p:nvPr/>
        </p:nvSpPr>
        <p:spPr bwMode="ltGray">
          <a:xfrm>
            <a:off x="5991225" y="1716088"/>
            <a:ext cx="2259013" cy="3303587"/>
          </a:xfrm>
          <a:prstGeom prst="flowChartOffpageConnector">
            <a:avLst/>
          </a:prstGeom>
          <a:gradFill rotWithShape="1">
            <a:gsLst>
              <a:gs pos="0">
                <a:srgbClr val="969696"/>
              </a:gs>
              <a:gs pos="100000">
                <a:srgbClr val="969696">
                  <a:gamma/>
                  <a:tint val="43922"/>
                  <a:invGamma/>
                </a:srgbClr>
              </a:gs>
            </a:gsLst>
            <a:lin ang="5400000" scaled="1"/>
          </a:gradFill>
          <a:ln>
            <a:noFill/>
          </a:ln>
          <a:effectLst>
            <a:prstShdw prst="shdw13" dist="45791" dir="3378596">
              <a:srgbClr val="1C1C1C">
                <a:alpha val="50000"/>
              </a:srgbClr>
            </a:prstShdw>
          </a:effectLst>
          <a:extLst>
            <a:ext uri="{91240B29-F687-4F45-9708-019B960494DF}">
              <a14:hiddenLine xmlns:a14="http://schemas.microsoft.com/office/drawing/2010/main" w="19050" algn="ctr">
                <a:solidFill>
                  <a:schemeClr val="tx1"/>
                </a:solidFill>
                <a:miter lim="800000"/>
                <a:headEnd/>
                <a:tailEnd/>
              </a14:hiddenLine>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3" name="椭圆 9">
            <a:extLst>
              <a:ext uri="{FF2B5EF4-FFF2-40B4-BE49-F238E27FC236}">
                <a16:creationId xmlns:a16="http://schemas.microsoft.com/office/drawing/2014/main" id="{11FA78B5-5497-48BC-B90A-DF418491DF39}"/>
              </a:ext>
            </a:extLst>
          </p:cNvPr>
          <p:cNvSpPr>
            <a:spLocks noChangeArrowheads="1"/>
          </p:cNvSpPr>
          <p:nvPr/>
        </p:nvSpPr>
        <p:spPr bwMode="gray">
          <a:xfrm>
            <a:off x="6153150" y="1412875"/>
            <a:ext cx="1828800" cy="565150"/>
          </a:xfrm>
          <a:prstGeom prst="ellipse">
            <a:avLst/>
          </a:prstGeom>
          <a:gradFill rotWithShape="1">
            <a:gsLst>
              <a:gs pos="0">
                <a:srgbClr val="DFDFDF"/>
              </a:gs>
              <a:gs pos="50000">
                <a:srgbClr val="DFDFDF">
                  <a:gamma/>
                  <a:tint val="24314"/>
                  <a:invGamma/>
                </a:srgbClr>
              </a:gs>
              <a:gs pos="100000">
                <a:srgbClr val="DFDFDF"/>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p>
            <a:pPr fontAlgn="base">
              <a:spcBef>
                <a:spcPct val="0"/>
              </a:spcBef>
              <a:spcAft>
                <a:spcPct val="0"/>
              </a:spcAft>
            </a:pPr>
            <a:endParaRPr lang="zh-CN" altLang="en-US">
              <a:solidFill>
                <a:srgbClr val="17347D"/>
              </a:solidFill>
              <a:latin typeface="Arial" charset="0"/>
            </a:endParaRPr>
          </a:p>
        </p:txBody>
      </p:sp>
      <p:sp>
        <p:nvSpPr>
          <p:cNvPr id="34" name="矩形 10">
            <a:extLst>
              <a:ext uri="{FF2B5EF4-FFF2-40B4-BE49-F238E27FC236}">
                <a16:creationId xmlns:a16="http://schemas.microsoft.com/office/drawing/2014/main" id="{A125DEEB-E8FF-4201-AB9B-87A7623B47C8}"/>
              </a:ext>
            </a:extLst>
          </p:cNvPr>
          <p:cNvSpPr>
            <a:spLocks noChangeArrowheads="1"/>
          </p:cNvSpPr>
          <p:nvPr/>
        </p:nvSpPr>
        <p:spPr bwMode="gray">
          <a:xfrm>
            <a:off x="6644967" y="1520825"/>
            <a:ext cx="851515"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en-US" altLang="zh-CN" b="1" dirty="0">
                <a:solidFill>
                  <a:srgbClr val="1C1C1C"/>
                </a:solidFill>
                <a:latin typeface="Arial" charset="0"/>
                <a:cs typeface="Arial" charset="0"/>
              </a:rPr>
              <a:t>3D-2D</a:t>
            </a:r>
          </a:p>
        </p:txBody>
      </p:sp>
      <p:sp>
        <p:nvSpPr>
          <p:cNvPr id="35" name="矩形 11">
            <a:extLst>
              <a:ext uri="{FF2B5EF4-FFF2-40B4-BE49-F238E27FC236}">
                <a16:creationId xmlns:a16="http://schemas.microsoft.com/office/drawing/2014/main" id="{0BB75260-4310-4C3F-9AD5-E57D03A02078}"/>
              </a:ext>
            </a:extLst>
          </p:cNvPr>
          <p:cNvSpPr>
            <a:spLocks noChangeArrowheads="1"/>
          </p:cNvSpPr>
          <p:nvPr/>
        </p:nvSpPr>
        <p:spPr bwMode="black">
          <a:xfrm>
            <a:off x="795338" y="2149475"/>
            <a:ext cx="2103437" cy="2094676"/>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0"/>
              </a:spcBef>
              <a:spcAft>
                <a:spcPct val="0"/>
              </a:spcAft>
            </a:pPr>
            <a:r>
              <a:rPr lang="zh-CN" altLang="zh-CN" sz="2000" kern="100" dirty="0">
                <a:latin typeface="Times New Roman" panose="02020603050405020304" pitchFamily="18" charset="0"/>
              </a:rPr>
              <a:t>当前帧的点和过往帧的点都是在图像空间中，在单目相机的初始化过程中经常出现这种数据关联</a:t>
            </a:r>
            <a:endParaRPr lang="en-US" altLang="zh-CN" sz="2000" b="1" dirty="0">
              <a:solidFill>
                <a:srgbClr val="17347D"/>
              </a:solidFill>
              <a:latin typeface="Arial" charset="0"/>
              <a:cs typeface="Arial" charset="0"/>
            </a:endParaRPr>
          </a:p>
        </p:txBody>
      </p:sp>
      <p:sp>
        <p:nvSpPr>
          <p:cNvPr id="36" name="矩形 12">
            <a:extLst>
              <a:ext uri="{FF2B5EF4-FFF2-40B4-BE49-F238E27FC236}">
                <a16:creationId xmlns:a16="http://schemas.microsoft.com/office/drawing/2014/main" id="{67E2A840-B80E-4586-BE37-EFE0503C4E26}"/>
              </a:ext>
            </a:extLst>
          </p:cNvPr>
          <p:cNvSpPr>
            <a:spLocks noChangeArrowheads="1"/>
          </p:cNvSpPr>
          <p:nvPr/>
        </p:nvSpPr>
        <p:spPr bwMode="black">
          <a:xfrm>
            <a:off x="3392488" y="2152650"/>
            <a:ext cx="2100262" cy="2094676"/>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0"/>
              </a:spcBef>
              <a:spcAft>
                <a:spcPct val="0"/>
              </a:spcAft>
            </a:pPr>
            <a:r>
              <a:rPr lang="zh-CN" altLang="zh-CN" sz="2000" kern="100" dirty="0">
                <a:latin typeface="Times New Roman" panose="02020603050405020304" pitchFamily="18" charset="0"/>
              </a:rPr>
              <a:t>当前帧和过往帧的点都在</a:t>
            </a:r>
            <a:r>
              <a:rPr lang="en-US" altLang="zh-CN" sz="2000" kern="100" dirty="0">
                <a:latin typeface="Times New Roman" panose="02020603050405020304" pitchFamily="18" charset="0"/>
              </a:rPr>
              <a:t>3D</a:t>
            </a:r>
            <a:r>
              <a:rPr lang="zh-CN" altLang="zh-CN" sz="2000" kern="100" dirty="0">
                <a:latin typeface="Times New Roman" panose="02020603050405020304" pitchFamily="18" charset="0"/>
              </a:rPr>
              <a:t>空间中，这种情形一般在基于深度相机的视觉里程计中出现</a:t>
            </a:r>
            <a:endParaRPr lang="en-US" altLang="zh-CN" sz="2000" b="1" dirty="0">
              <a:solidFill>
                <a:srgbClr val="17347D"/>
              </a:solidFill>
              <a:latin typeface="Arial" charset="0"/>
              <a:cs typeface="Arial" charset="0"/>
            </a:endParaRPr>
          </a:p>
        </p:txBody>
      </p:sp>
      <p:sp>
        <p:nvSpPr>
          <p:cNvPr id="37" name="矩形 14">
            <a:extLst>
              <a:ext uri="{FF2B5EF4-FFF2-40B4-BE49-F238E27FC236}">
                <a16:creationId xmlns:a16="http://schemas.microsoft.com/office/drawing/2014/main" id="{7CCF2573-0B00-47C3-8F60-2A6135815D30}"/>
              </a:ext>
            </a:extLst>
          </p:cNvPr>
          <p:cNvSpPr>
            <a:spLocks noChangeArrowheads="1"/>
          </p:cNvSpPr>
          <p:nvPr/>
        </p:nvSpPr>
        <p:spPr bwMode="black">
          <a:xfrm>
            <a:off x="6000750" y="2152650"/>
            <a:ext cx="2100263" cy="209602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0"/>
              </a:spcBef>
              <a:spcAft>
                <a:spcPct val="0"/>
              </a:spcAft>
            </a:pPr>
            <a:r>
              <a:rPr lang="zh-CN" altLang="zh-CN" sz="2000" dirty="0">
                <a:latin typeface="Times New Roman" panose="02020603050405020304" pitchFamily="18" charset="0"/>
                <a:cs typeface="Times New Roman" panose="02020603050405020304" pitchFamily="18" charset="0"/>
              </a:rPr>
              <a:t>过往帧的点在</a:t>
            </a:r>
            <a:r>
              <a:rPr lang="en-US" altLang="zh-CN" sz="2000" dirty="0">
                <a:latin typeface="Times New Roman" panose="02020603050405020304" pitchFamily="18" charset="0"/>
              </a:rPr>
              <a:t>3D</a:t>
            </a:r>
            <a:r>
              <a:rPr lang="zh-CN" altLang="zh-CN" sz="2000" dirty="0">
                <a:latin typeface="Times New Roman" panose="02020603050405020304" pitchFamily="18" charset="0"/>
                <a:cs typeface="Times New Roman" panose="02020603050405020304" pitchFamily="18" charset="0"/>
              </a:rPr>
              <a:t>空间中，当前帧的点在图像空间中，将帧间位姿估计转化为</a:t>
            </a:r>
            <a:r>
              <a:rPr lang="en-US" altLang="zh-CN" sz="2000" dirty="0">
                <a:latin typeface="Times New Roman" panose="02020603050405020304" pitchFamily="18" charset="0"/>
              </a:rPr>
              <a:t>PnP</a:t>
            </a:r>
            <a:r>
              <a:rPr lang="zh-CN" altLang="zh-CN" sz="2000" dirty="0">
                <a:latin typeface="Times New Roman" panose="02020603050405020304" pitchFamily="18" charset="0"/>
                <a:cs typeface="Times New Roman" panose="02020603050405020304" pitchFamily="18" charset="0"/>
              </a:rPr>
              <a:t>问题</a:t>
            </a:r>
            <a:endParaRPr lang="en-US" altLang="zh-CN" sz="2000" b="1" dirty="0">
              <a:solidFill>
                <a:srgbClr val="17347D"/>
              </a:solidFill>
              <a:latin typeface="Arial" charset="0"/>
              <a:cs typeface="Arial" charset="0"/>
            </a:endParaRPr>
          </a:p>
        </p:txBody>
      </p:sp>
      <p:sp>
        <p:nvSpPr>
          <p:cNvPr id="38" name="自选图形 15">
            <a:extLst>
              <a:ext uri="{FF2B5EF4-FFF2-40B4-BE49-F238E27FC236}">
                <a16:creationId xmlns:a16="http://schemas.microsoft.com/office/drawing/2014/main" id="{80BC8C66-4976-4BAB-A2D1-84EDA903C75B}"/>
              </a:ext>
            </a:extLst>
          </p:cNvPr>
          <p:cNvSpPr>
            <a:spLocks noChangeArrowheads="1"/>
          </p:cNvSpPr>
          <p:nvPr/>
        </p:nvSpPr>
        <p:spPr bwMode="gray">
          <a:xfrm>
            <a:off x="857250" y="5073650"/>
            <a:ext cx="7277100" cy="703263"/>
          </a:xfrm>
          <a:prstGeom prst="roundRect">
            <a:avLst>
              <a:gd name="adj" fmla="val 50000"/>
            </a:avLst>
          </a:prstGeom>
          <a:gradFill rotWithShape="1">
            <a:gsLst>
              <a:gs pos="0">
                <a:srgbClr val="FFFFFF"/>
              </a:gs>
              <a:gs pos="100000">
                <a:srgbClr val="FFFFFF">
                  <a:gamma/>
                  <a:shade val="76471"/>
                  <a:invGamma/>
                </a:srgbClr>
              </a:gs>
            </a:gsLst>
            <a:lin ang="5400000" scaled="1"/>
          </a:gradFill>
          <a:ln w="19050">
            <a:solidFill>
              <a:srgbClr val="C0C0C0"/>
            </a:solidFill>
            <a:round/>
            <a:headEnd/>
            <a:tailEnd/>
          </a:ln>
          <a:effectLst>
            <a:outerShdw dist="56796" dir="3806097" algn="ctr" rotWithShape="0">
              <a:srgbClr val="292929">
                <a:alpha val="50000"/>
              </a:srgbClr>
            </a:outerShdw>
          </a:effectLst>
        </p:spPr>
        <p:txBody>
          <a:bodyPr wrap="none" anchor="ctr"/>
          <a:lstStyle/>
          <a:p>
            <a:pPr fontAlgn="base">
              <a:spcBef>
                <a:spcPct val="0"/>
              </a:spcBef>
              <a:spcAft>
                <a:spcPct val="0"/>
              </a:spcAft>
            </a:pPr>
            <a:endParaRPr lang="zh-CN" altLang="en-US">
              <a:solidFill>
                <a:srgbClr val="17347D"/>
              </a:solidFill>
              <a:latin typeface="Arial" charset="0"/>
            </a:endParaRPr>
          </a:p>
        </p:txBody>
      </p:sp>
      <p:sp>
        <p:nvSpPr>
          <p:cNvPr id="39" name="矩形 16">
            <a:extLst>
              <a:ext uri="{FF2B5EF4-FFF2-40B4-BE49-F238E27FC236}">
                <a16:creationId xmlns:a16="http://schemas.microsoft.com/office/drawing/2014/main" id="{02537805-8640-46B1-BE7E-5D53464D6C15}"/>
              </a:ext>
            </a:extLst>
          </p:cNvPr>
          <p:cNvSpPr>
            <a:spLocks noChangeArrowheads="1"/>
          </p:cNvSpPr>
          <p:nvPr/>
        </p:nvSpPr>
        <p:spPr bwMode="auto">
          <a:xfrm>
            <a:off x="1047750" y="5106988"/>
            <a:ext cx="6743700" cy="707886"/>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fontAlgn="base">
              <a:spcBef>
                <a:spcPct val="0"/>
              </a:spcBef>
              <a:spcAft>
                <a:spcPct val="0"/>
              </a:spcAft>
            </a:pPr>
            <a:r>
              <a:rPr lang="zh-CN" altLang="en-US" sz="2000" b="1" dirty="0">
                <a:solidFill>
                  <a:srgbClr val="CC0000"/>
                </a:solidFill>
                <a:latin typeface="Arial" charset="0"/>
                <a:cs typeface="Arial" charset="0"/>
              </a:rPr>
              <a:t>视觉里程计技术的核心环节是数据关联</a:t>
            </a:r>
            <a:r>
              <a:rPr lang="zh-CN" altLang="en-US" sz="2000" b="1" dirty="0">
                <a:solidFill>
                  <a:srgbClr val="000000"/>
                </a:solidFill>
                <a:latin typeface="Arial" charset="0"/>
                <a:cs typeface="Arial" charset="0"/>
              </a:rPr>
              <a:t>表示了</a:t>
            </a:r>
            <a:r>
              <a:rPr lang="en-US" altLang="zh-CN" sz="2000" b="1" dirty="0">
                <a:solidFill>
                  <a:srgbClr val="000000"/>
                </a:solidFill>
                <a:latin typeface="Arial" charset="0"/>
                <a:cs typeface="Arial" charset="0"/>
              </a:rPr>
              <a:t>3D</a:t>
            </a:r>
            <a:r>
              <a:rPr lang="zh-CN" altLang="en-US" sz="2000" b="1" dirty="0">
                <a:solidFill>
                  <a:srgbClr val="000000"/>
                </a:solidFill>
                <a:latin typeface="Arial" charset="0"/>
                <a:cs typeface="Arial" charset="0"/>
              </a:rPr>
              <a:t>点在不同帧之间的关系，</a:t>
            </a:r>
            <a:r>
              <a:rPr lang="zh-CN" altLang="zh-CN" sz="2000" b="1" dirty="0">
                <a:latin typeface="Times New Roman" panose="02020603050405020304" pitchFamily="18" charset="0"/>
                <a:cs typeface="Times New Roman" panose="02020603050405020304" pitchFamily="18" charset="0"/>
              </a:rPr>
              <a:t>通过递推运动量可以得到机器人的位姿</a:t>
            </a:r>
            <a:endParaRPr lang="zh-CN" altLang="en-US" sz="2000" b="1" dirty="0">
              <a:solidFill>
                <a:srgbClr val="000000"/>
              </a:solidFill>
              <a:latin typeface="Arial" charset="0"/>
              <a:cs typeface="Arial" charset="0"/>
            </a:endParaRPr>
          </a:p>
        </p:txBody>
      </p:sp>
    </p:spTree>
    <p:extLst>
      <p:ext uri="{BB962C8B-B14F-4D97-AF65-F5344CB8AC3E}">
        <p14:creationId xmlns:p14="http://schemas.microsoft.com/office/powerpoint/2010/main" val="221275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4</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相机模型</a:t>
            </a:r>
          </a:p>
        </p:txBody>
      </p:sp>
      <p:sp>
        <p:nvSpPr>
          <p:cNvPr id="39" name="Line 3">
            <a:extLst>
              <a:ext uri="{FF2B5EF4-FFF2-40B4-BE49-F238E27FC236}">
                <a16:creationId xmlns:a16="http://schemas.microsoft.com/office/drawing/2014/main" id="{6C826D67-A964-40AB-B914-6AA62D17BB98}"/>
              </a:ext>
            </a:extLst>
          </p:cNvPr>
          <p:cNvSpPr>
            <a:spLocks noChangeShapeType="1"/>
          </p:cNvSpPr>
          <p:nvPr/>
        </p:nvSpPr>
        <p:spPr bwMode="auto">
          <a:xfrm>
            <a:off x="1447800" y="2971800"/>
            <a:ext cx="2590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3" name="Line 4">
            <a:extLst>
              <a:ext uri="{FF2B5EF4-FFF2-40B4-BE49-F238E27FC236}">
                <a16:creationId xmlns:a16="http://schemas.microsoft.com/office/drawing/2014/main" id="{217B92C7-5CE8-4518-9EBC-2A48F9EF3B27}"/>
              </a:ext>
            </a:extLst>
          </p:cNvPr>
          <p:cNvSpPr>
            <a:spLocks noChangeShapeType="1"/>
          </p:cNvSpPr>
          <p:nvPr/>
        </p:nvSpPr>
        <p:spPr bwMode="auto">
          <a:xfrm flipV="1">
            <a:off x="1447800" y="1981200"/>
            <a:ext cx="0" cy="99060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64" name="Line 5">
            <a:extLst>
              <a:ext uri="{FF2B5EF4-FFF2-40B4-BE49-F238E27FC236}">
                <a16:creationId xmlns:a16="http://schemas.microsoft.com/office/drawing/2014/main" id="{71E07BCF-58D8-43FA-91D4-26E71D58B97B}"/>
              </a:ext>
            </a:extLst>
          </p:cNvPr>
          <p:cNvSpPr>
            <a:spLocks noChangeShapeType="1"/>
          </p:cNvSpPr>
          <p:nvPr/>
        </p:nvSpPr>
        <p:spPr bwMode="auto">
          <a:xfrm flipV="1">
            <a:off x="1447800" y="2514600"/>
            <a:ext cx="2209800" cy="457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5" name="Line 6">
            <a:extLst>
              <a:ext uri="{FF2B5EF4-FFF2-40B4-BE49-F238E27FC236}">
                <a16:creationId xmlns:a16="http://schemas.microsoft.com/office/drawing/2014/main" id="{89F5669E-955F-42D5-B02C-330BE1D4A530}"/>
              </a:ext>
            </a:extLst>
          </p:cNvPr>
          <p:cNvSpPr>
            <a:spLocks noChangeShapeType="1"/>
          </p:cNvSpPr>
          <p:nvPr/>
        </p:nvSpPr>
        <p:spPr bwMode="auto">
          <a:xfrm>
            <a:off x="3657600" y="2514600"/>
            <a:ext cx="0" cy="457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6" name="Line 7">
            <a:extLst>
              <a:ext uri="{FF2B5EF4-FFF2-40B4-BE49-F238E27FC236}">
                <a16:creationId xmlns:a16="http://schemas.microsoft.com/office/drawing/2014/main" id="{6C903596-26BE-4FBE-8C99-7626AF7D7B00}"/>
              </a:ext>
            </a:extLst>
          </p:cNvPr>
          <p:cNvSpPr>
            <a:spLocks noChangeShapeType="1"/>
          </p:cNvSpPr>
          <p:nvPr/>
        </p:nvSpPr>
        <p:spPr bwMode="auto">
          <a:xfrm>
            <a:off x="2514600" y="2743200"/>
            <a:ext cx="0" cy="228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 name="Text Box 8">
            <a:extLst>
              <a:ext uri="{FF2B5EF4-FFF2-40B4-BE49-F238E27FC236}">
                <a16:creationId xmlns:a16="http://schemas.microsoft.com/office/drawing/2014/main" id="{FB014D8E-5FB5-467D-B6A6-6A8BCB9E1847}"/>
              </a:ext>
            </a:extLst>
          </p:cNvPr>
          <p:cNvSpPr txBox="1">
            <a:spLocks noChangeArrowheads="1"/>
          </p:cNvSpPr>
          <p:nvPr/>
        </p:nvSpPr>
        <p:spPr bwMode="auto">
          <a:xfrm>
            <a:off x="1524000" y="1600200"/>
            <a:ext cx="47783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2000" i="1">
                <a:latin typeface="Times New Roman" panose="02020603050405020304" pitchFamily="18" charset="0"/>
              </a:rPr>
              <a:t>X</a:t>
            </a:r>
            <a:endParaRPr kumimoji="0" lang="en-US" altLang="zh-CN" sz="2000">
              <a:latin typeface="Times New Roman" panose="02020603050405020304" pitchFamily="18" charset="0"/>
            </a:endParaRPr>
          </a:p>
        </p:txBody>
      </p:sp>
      <p:sp>
        <p:nvSpPr>
          <p:cNvPr id="68" name="Text Box 9">
            <a:extLst>
              <a:ext uri="{FF2B5EF4-FFF2-40B4-BE49-F238E27FC236}">
                <a16:creationId xmlns:a16="http://schemas.microsoft.com/office/drawing/2014/main" id="{BBB2ACBE-A8A8-4456-8D4A-939BB0546B38}"/>
              </a:ext>
            </a:extLst>
          </p:cNvPr>
          <p:cNvSpPr txBox="1">
            <a:spLocks noChangeArrowheads="1"/>
          </p:cNvSpPr>
          <p:nvPr/>
        </p:nvSpPr>
        <p:spPr bwMode="auto">
          <a:xfrm>
            <a:off x="4191000" y="28956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2000" i="1">
                <a:latin typeface="Times New Roman" panose="02020603050405020304" pitchFamily="18" charset="0"/>
              </a:rPr>
              <a:t>Z</a:t>
            </a:r>
            <a:endParaRPr kumimoji="0" lang="en-US" altLang="zh-CN" sz="2000">
              <a:latin typeface="Times New Roman" panose="02020603050405020304" pitchFamily="18" charset="0"/>
            </a:endParaRPr>
          </a:p>
        </p:txBody>
      </p:sp>
      <p:sp>
        <p:nvSpPr>
          <p:cNvPr id="69" name="Text Box 10">
            <a:extLst>
              <a:ext uri="{FF2B5EF4-FFF2-40B4-BE49-F238E27FC236}">
                <a16:creationId xmlns:a16="http://schemas.microsoft.com/office/drawing/2014/main" id="{CFF167D5-4CCA-494A-AC18-70160737B1AC}"/>
              </a:ext>
            </a:extLst>
          </p:cNvPr>
          <p:cNvSpPr txBox="1">
            <a:spLocks noChangeArrowheads="1"/>
          </p:cNvSpPr>
          <p:nvPr/>
        </p:nvSpPr>
        <p:spPr bwMode="auto">
          <a:xfrm>
            <a:off x="2438400" y="3048000"/>
            <a:ext cx="228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2000" i="1">
                <a:latin typeface="Times New Roman" panose="02020603050405020304" pitchFamily="18" charset="0"/>
              </a:rPr>
              <a:t>f</a:t>
            </a:r>
            <a:endParaRPr kumimoji="0" lang="en-US" altLang="zh-CN" sz="2000">
              <a:latin typeface="Times New Roman" panose="02020603050405020304" pitchFamily="18" charset="0"/>
            </a:endParaRPr>
          </a:p>
        </p:txBody>
      </p:sp>
      <p:graphicFrame>
        <p:nvGraphicFramePr>
          <p:cNvPr id="70" name="Object 11">
            <a:extLst>
              <a:ext uri="{FF2B5EF4-FFF2-40B4-BE49-F238E27FC236}">
                <a16:creationId xmlns:a16="http://schemas.microsoft.com/office/drawing/2014/main" id="{147F19C3-E122-43DD-8C2F-1349A2882A45}"/>
              </a:ext>
            </a:extLst>
          </p:cNvPr>
          <p:cNvGraphicFramePr>
            <a:graphicFrameLocks noChangeAspect="1"/>
          </p:cNvGraphicFramePr>
          <p:nvPr/>
        </p:nvGraphicFramePr>
        <p:xfrm>
          <a:off x="2209800" y="2209800"/>
          <a:ext cx="1011238" cy="361950"/>
        </p:xfrm>
        <a:graphic>
          <a:graphicData uri="http://schemas.openxmlformats.org/presentationml/2006/ole">
            <mc:AlternateContent xmlns:mc="http://schemas.openxmlformats.org/markup-compatibility/2006">
              <mc:Choice xmlns:v="urn:schemas-microsoft-com:vml" Requires="v">
                <p:oleObj spid="_x0000_s60468" name="Equation" r:id="rId4" imgW="672808" imgH="241195" progId="Equation.3">
                  <p:embed/>
                </p:oleObj>
              </mc:Choice>
              <mc:Fallback>
                <p:oleObj name="Equation" r:id="rId4" imgW="672808" imgH="241195" progId="Equation.3">
                  <p:embed/>
                  <p:pic>
                    <p:nvPicPr>
                      <p:cNvPr id="9228" name="Object 11">
                        <a:extLst>
                          <a:ext uri="{FF2B5EF4-FFF2-40B4-BE49-F238E27FC236}">
                            <a16:creationId xmlns:a16="http://schemas.microsoft.com/office/drawing/2014/main" id="{47BAA062-F8DF-4317-858F-FF7373E398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2209800"/>
                        <a:ext cx="1011238"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 name="Object 12">
            <a:extLst>
              <a:ext uri="{FF2B5EF4-FFF2-40B4-BE49-F238E27FC236}">
                <a16:creationId xmlns:a16="http://schemas.microsoft.com/office/drawing/2014/main" id="{8F685E49-BEB8-4469-80BB-B683DC2F879E}"/>
              </a:ext>
            </a:extLst>
          </p:cNvPr>
          <p:cNvGraphicFramePr>
            <a:graphicFrameLocks noChangeAspect="1"/>
          </p:cNvGraphicFramePr>
          <p:nvPr/>
        </p:nvGraphicFramePr>
        <p:xfrm>
          <a:off x="3352800" y="2057400"/>
          <a:ext cx="820738" cy="342900"/>
        </p:xfrm>
        <a:graphic>
          <a:graphicData uri="http://schemas.openxmlformats.org/presentationml/2006/ole">
            <mc:AlternateContent xmlns:mc="http://schemas.openxmlformats.org/markup-compatibility/2006">
              <mc:Choice xmlns:v="urn:schemas-microsoft-com:vml" Requires="v">
                <p:oleObj spid="_x0000_s60469" name="Equation" r:id="rId6" imgW="545863" imgH="228501" progId="Equation.3">
                  <p:embed/>
                </p:oleObj>
              </mc:Choice>
              <mc:Fallback>
                <p:oleObj name="Equation" r:id="rId6" imgW="545863" imgH="228501" progId="Equation.3">
                  <p:embed/>
                  <p:pic>
                    <p:nvPicPr>
                      <p:cNvPr id="9229" name="Object 12">
                        <a:extLst>
                          <a:ext uri="{FF2B5EF4-FFF2-40B4-BE49-F238E27FC236}">
                            <a16:creationId xmlns:a16="http://schemas.microsoft.com/office/drawing/2014/main" id="{8CFB007E-70A3-4242-8978-14D0D7738D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800" y="2057400"/>
                        <a:ext cx="820738"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 name="Line 13">
            <a:extLst>
              <a:ext uri="{FF2B5EF4-FFF2-40B4-BE49-F238E27FC236}">
                <a16:creationId xmlns:a16="http://schemas.microsoft.com/office/drawing/2014/main" id="{671DB144-7E55-4B8F-8D90-B37425A75891}"/>
              </a:ext>
            </a:extLst>
          </p:cNvPr>
          <p:cNvSpPr>
            <a:spLocks noChangeShapeType="1"/>
          </p:cNvSpPr>
          <p:nvPr/>
        </p:nvSpPr>
        <p:spPr bwMode="auto">
          <a:xfrm>
            <a:off x="1981200" y="2895600"/>
            <a:ext cx="0" cy="76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3" name="Text Box 14">
            <a:extLst>
              <a:ext uri="{FF2B5EF4-FFF2-40B4-BE49-F238E27FC236}">
                <a16:creationId xmlns:a16="http://schemas.microsoft.com/office/drawing/2014/main" id="{DC764B72-7D8D-4B4A-B8D1-BC11270AE717}"/>
              </a:ext>
            </a:extLst>
          </p:cNvPr>
          <p:cNvSpPr txBox="1">
            <a:spLocks noChangeArrowheads="1"/>
          </p:cNvSpPr>
          <p:nvPr/>
        </p:nvSpPr>
        <p:spPr bwMode="auto">
          <a:xfrm>
            <a:off x="1905000" y="3048000"/>
            <a:ext cx="228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2000">
                <a:latin typeface="Times New Roman" panose="02020603050405020304" pitchFamily="18" charset="0"/>
              </a:rPr>
              <a:t>1</a:t>
            </a:r>
          </a:p>
        </p:txBody>
      </p:sp>
      <p:graphicFrame>
        <p:nvGraphicFramePr>
          <p:cNvPr id="74" name="Object 15">
            <a:extLst>
              <a:ext uri="{FF2B5EF4-FFF2-40B4-BE49-F238E27FC236}">
                <a16:creationId xmlns:a16="http://schemas.microsoft.com/office/drawing/2014/main" id="{602B3534-1FEC-48D9-A068-577D92A08EC9}"/>
              </a:ext>
            </a:extLst>
          </p:cNvPr>
          <p:cNvGraphicFramePr>
            <a:graphicFrameLocks noChangeAspect="1"/>
          </p:cNvGraphicFramePr>
          <p:nvPr/>
        </p:nvGraphicFramePr>
        <p:xfrm>
          <a:off x="1524000" y="2514600"/>
          <a:ext cx="800100" cy="342900"/>
        </p:xfrm>
        <a:graphic>
          <a:graphicData uri="http://schemas.openxmlformats.org/presentationml/2006/ole">
            <mc:AlternateContent xmlns:mc="http://schemas.openxmlformats.org/markup-compatibility/2006">
              <mc:Choice xmlns:v="urn:schemas-microsoft-com:vml" Requires="v">
                <p:oleObj spid="_x0000_s60470" name="Equation" r:id="rId8" imgW="533169" imgH="228501" progId="Equation.3">
                  <p:embed/>
                </p:oleObj>
              </mc:Choice>
              <mc:Fallback>
                <p:oleObj name="Equation" r:id="rId8" imgW="533169" imgH="228501" progId="Equation.3">
                  <p:embed/>
                  <p:pic>
                    <p:nvPicPr>
                      <p:cNvPr id="9232" name="Object 15">
                        <a:extLst>
                          <a:ext uri="{FF2B5EF4-FFF2-40B4-BE49-F238E27FC236}">
                            <a16:creationId xmlns:a16="http://schemas.microsoft.com/office/drawing/2014/main" id="{8A2C574A-E338-4530-931A-69667878E97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2514600"/>
                        <a:ext cx="8001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 name="Object 16">
            <a:extLst>
              <a:ext uri="{FF2B5EF4-FFF2-40B4-BE49-F238E27FC236}">
                <a16:creationId xmlns:a16="http://schemas.microsoft.com/office/drawing/2014/main" id="{AF4FCDB6-3D04-457F-BAC6-9C6E946691EE}"/>
              </a:ext>
            </a:extLst>
          </p:cNvPr>
          <p:cNvGraphicFramePr>
            <a:graphicFrameLocks noChangeAspect="1"/>
          </p:cNvGraphicFramePr>
          <p:nvPr/>
        </p:nvGraphicFramePr>
        <p:xfrm>
          <a:off x="4953000" y="1752600"/>
          <a:ext cx="992188" cy="1373188"/>
        </p:xfrm>
        <a:graphic>
          <a:graphicData uri="http://schemas.openxmlformats.org/presentationml/2006/ole">
            <mc:AlternateContent xmlns:mc="http://schemas.openxmlformats.org/markup-compatibility/2006">
              <mc:Choice xmlns:v="urn:schemas-microsoft-com:vml" Requires="v">
                <p:oleObj spid="_x0000_s60471" name="Equation" r:id="rId10" imgW="660400" imgH="914400" progId="Equation.3">
                  <p:embed/>
                </p:oleObj>
              </mc:Choice>
              <mc:Fallback>
                <p:oleObj name="Equation" r:id="rId10" imgW="660400" imgH="914400" progId="Equation.3">
                  <p:embed/>
                  <p:pic>
                    <p:nvPicPr>
                      <p:cNvPr id="9233" name="Object 16">
                        <a:extLst>
                          <a:ext uri="{FF2B5EF4-FFF2-40B4-BE49-F238E27FC236}">
                            <a16:creationId xmlns:a16="http://schemas.microsoft.com/office/drawing/2014/main" id="{A4E0A834-2FF9-4333-A2AB-3EEB34756FC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53000" y="1752600"/>
                        <a:ext cx="992188"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6" name="Object 17">
            <a:extLst>
              <a:ext uri="{FF2B5EF4-FFF2-40B4-BE49-F238E27FC236}">
                <a16:creationId xmlns:a16="http://schemas.microsoft.com/office/drawing/2014/main" id="{BAF728B4-A5AA-4681-A849-7C0D4AFEB654}"/>
              </a:ext>
            </a:extLst>
          </p:cNvPr>
          <p:cNvGraphicFramePr>
            <a:graphicFrameLocks noChangeAspect="1"/>
          </p:cNvGraphicFramePr>
          <p:nvPr/>
        </p:nvGraphicFramePr>
        <p:xfrm>
          <a:off x="6705600" y="1828800"/>
          <a:ext cx="935038" cy="1296988"/>
        </p:xfrm>
        <a:graphic>
          <a:graphicData uri="http://schemas.openxmlformats.org/presentationml/2006/ole">
            <mc:AlternateContent xmlns:mc="http://schemas.openxmlformats.org/markup-compatibility/2006">
              <mc:Choice xmlns:v="urn:schemas-microsoft-com:vml" Requires="v">
                <p:oleObj spid="_x0000_s60472" name="Equation" r:id="rId12" imgW="622030" imgH="863225" progId="Equation.3">
                  <p:embed/>
                </p:oleObj>
              </mc:Choice>
              <mc:Fallback>
                <p:oleObj name="Equation" r:id="rId12" imgW="622030" imgH="863225" progId="Equation.3">
                  <p:embed/>
                  <p:pic>
                    <p:nvPicPr>
                      <p:cNvPr id="9234" name="Object 17">
                        <a:extLst>
                          <a:ext uri="{FF2B5EF4-FFF2-40B4-BE49-F238E27FC236}">
                            <a16:creationId xmlns:a16="http://schemas.microsoft.com/office/drawing/2014/main" id="{0E25951C-4C57-4BF4-BFD0-F26E27ADCF2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05600" y="1828800"/>
                        <a:ext cx="935038" cy="1296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 name="Object 18">
            <a:extLst>
              <a:ext uri="{FF2B5EF4-FFF2-40B4-BE49-F238E27FC236}">
                <a16:creationId xmlns:a16="http://schemas.microsoft.com/office/drawing/2014/main" id="{DD666684-D3BC-48EE-AB1B-5E458B36AD09}"/>
              </a:ext>
            </a:extLst>
          </p:cNvPr>
          <p:cNvGraphicFramePr>
            <a:graphicFrameLocks noChangeAspect="1"/>
          </p:cNvGraphicFramePr>
          <p:nvPr/>
        </p:nvGraphicFramePr>
        <p:xfrm>
          <a:off x="5334000" y="3657600"/>
          <a:ext cx="2327275" cy="952500"/>
        </p:xfrm>
        <a:graphic>
          <a:graphicData uri="http://schemas.openxmlformats.org/presentationml/2006/ole">
            <mc:AlternateContent xmlns:mc="http://schemas.openxmlformats.org/markup-compatibility/2006">
              <mc:Choice xmlns:v="urn:schemas-microsoft-com:vml" Requires="v">
                <p:oleObj spid="_x0000_s60473" name="Equation" r:id="rId14" imgW="1548728" imgH="634725" progId="Equation.3">
                  <p:embed/>
                </p:oleObj>
              </mc:Choice>
              <mc:Fallback>
                <p:oleObj name="Equation" r:id="rId14" imgW="1548728" imgH="634725" progId="Equation.3">
                  <p:embed/>
                  <p:pic>
                    <p:nvPicPr>
                      <p:cNvPr id="9235" name="Object 18">
                        <a:extLst>
                          <a:ext uri="{FF2B5EF4-FFF2-40B4-BE49-F238E27FC236}">
                            <a16:creationId xmlns:a16="http://schemas.microsoft.com/office/drawing/2014/main" id="{FE0B7FFD-656F-4396-A1F6-8F182981144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34000" y="3657600"/>
                        <a:ext cx="2327275"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 name="Object 19">
            <a:extLst>
              <a:ext uri="{FF2B5EF4-FFF2-40B4-BE49-F238E27FC236}">
                <a16:creationId xmlns:a16="http://schemas.microsoft.com/office/drawing/2014/main" id="{287C2EEA-38FD-49B2-BD47-827EE4723FA2}"/>
              </a:ext>
            </a:extLst>
          </p:cNvPr>
          <p:cNvGraphicFramePr>
            <a:graphicFrameLocks noChangeAspect="1"/>
          </p:cNvGraphicFramePr>
          <p:nvPr/>
        </p:nvGraphicFramePr>
        <p:xfrm>
          <a:off x="1371600" y="4991100"/>
          <a:ext cx="2479675" cy="952500"/>
        </p:xfrm>
        <a:graphic>
          <a:graphicData uri="http://schemas.openxmlformats.org/presentationml/2006/ole">
            <mc:AlternateContent xmlns:mc="http://schemas.openxmlformats.org/markup-compatibility/2006">
              <mc:Choice xmlns:v="urn:schemas-microsoft-com:vml" Requires="v">
                <p:oleObj spid="_x0000_s60474" name="Equation" r:id="rId16" imgW="1651000" imgH="635000" progId="Equation.3">
                  <p:embed/>
                </p:oleObj>
              </mc:Choice>
              <mc:Fallback>
                <p:oleObj name="Equation" r:id="rId16" imgW="1651000" imgH="635000" progId="Equation.3">
                  <p:embed/>
                  <p:pic>
                    <p:nvPicPr>
                      <p:cNvPr id="9236" name="Object 19">
                        <a:extLst>
                          <a:ext uri="{FF2B5EF4-FFF2-40B4-BE49-F238E27FC236}">
                            <a16:creationId xmlns:a16="http://schemas.microsoft.com/office/drawing/2014/main" id="{3B48D24A-D453-45E8-B8EE-01021A59BE2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1600" y="4991100"/>
                        <a:ext cx="2479675"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 name="Object 20">
            <a:extLst>
              <a:ext uri="{FF2B5EF4-FFF2-40B4-BE49-F238E27FC236}">
                <a16:creationId xmlns:a16="http://schemas.microsoft.com/office/drawing/2014/main" id="{192C307A-0F66-451A-BB37-9B3E4E0BC200}"/>
              </a:ext>
            </a:extLst>
          </p:cNvPr>
          <p:cNvGraphicFramePr>
            <a:graphicFrameLocks noChangeAspect="1"/>
          </p:cNvGraphicFramePr>
          <p:nvPr/>
        </p:nvGraphicFramePr>
        <p:xfrm>
          <a:off x="4495800" y="4991100"/>
          <a:ext cx="1889125" cy="952500"/>
        </p:xfrm>
        <a:graphic>
          <a:graphicData uri="http://schemas.openxmlformats.org/presentationml/2006/ole">
            <mc:AlternateContent xmlns:mc="http://schemas.openxmlformats.org/markup-compatibility/2006">
              <mc:Choice xmlns:v="urn:schemas-microsoft-com:vml" Requires="v">
                <p:oleObj spid="_x0000_s60475" name="Equation" r:id="rId18" imgW="1256755" imgH="634725" progId="Equation.3">
                  <p:embed/>
                </p:oleObj>
              </mc:Choice>
              <mc:Fallback>
                <p:oleObj name="Equation" r:id="rId18" imgW="1256755" imgH="634725" progId="Equation.3">
                  <p:embed/>
                  <p:pic>
                    <p:nvPicPr>
                      <p:cNvPr id="9237" name="Object 20">
                        <a:extLst>
                          <a:ext uri="{FF2B5EF4-FFF2-40B4-BE49-F238E27FC236}">
                            <a16:creationId xmlns:a16="http://schemas.microsoft.com/office/drawing/2014/main" id="{A58CD068-0C56-474C-AE53-8DD4A48370E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95800" y="4991100"/>
                        <a:ext cx="1889125"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 name="Object 21">
            <a:extLst>
              <a:ext uri="{FF2B5EF4-FFF2-40B4-BE49-F238E27FC236}">
                <a16:creationId xmlns:a16="http://schemas.microsoft.com/office/drawing/2014/main" id="{C8E49867-7A47-4F15-9163-B892DAD9A890}"/>
              </a:ext>
            </a:extLst>
          </p:cNvPr>
          <p:cNvGraphicFramePr>
            <a:graphicFrameLocks noChangeAspect="1"/>
          </p:cNvGraphicFramePr>
          <p:nvPr/>
        </p:nvGraphicFramePr>
        <p:xfrm>
          <a:off x="6705600" y="4991100"/>
          <a:ext cx="1889125" cy="952500"/>
        </p:xfrm>
        <a:graphic>
          <a:graphicData uri="http://schemas.openxmlformats.org/presentationml/2006/ole">
            <mc:AlternateContent xmlns:mc="http://schemas.openxmlformats.org/markup-compatibility/2006">
              <mc:Choice xmlns:v="urn:schemas-microsoft-com:vml" Requires="v">
                <p:oleObj spid="_x0000_s60476" name="Equation" r:id="rId20" imgW="1256755" imgH="634725" progId="Equation.3">
                  <p:embed/>
                </p:oleObj>
              </mc:Choice>
              <mc:Fallback>
                <p:oleObj name="Equation" r:id="rId20" imgW="1256755" imgH="634725" progId="Equation.3">
                  <p:embed/>
                  <p:pic>
                    <p:nvPicPr>
                      <p:cNvPr id="9238" name="Object 21">
                        <a:extLst>
                          <a:ext uri="{FF2B5EF4-FFF2-40B4-BE49-F238E27FC236}">
                            <a16:creationId xmlns:a16="http://schemas.microsoft.com/office/drawing/2014/main" id="{F0396708-48A3-431B-8BF5-0382F24497BF}"/>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705600" y="4991100"/>
                        <a:ext cx="1889125"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 name="Text Box 22">
            <a:extLst>
              <a:ext uri="{FF2B5EF4-FFF2-40B4-BE49-F238E27FC236}">
                <a16:creationId xmlns:a16="http://schemas.microsoft.com/office/drawing/2014/main" id="{E1370F95-531F-4F18-8E88-CEB5D6B457CE}"/>
              </a:ext>
            </a:extLst>
          </p:cNvPr>
          <p:cNvSpPr txBox="1">
            <a:spLocks noChangeArrowheads="1"/>
          </p:cNvSpPr>
          <p:nvPr/>
        </p:nvSpPr>
        <p:spPr bwMode="auto">
          <a:xfrm>
            <a:off x="4724400" y="594360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000">
                <a:latin typeface="黑体" panose="02010609060101010101" pitchFamily="49" charset="-122"/>
                <a:ea typeface="黑体" panose="02010609060101010101" pitchFamily="49" charset="-122"/>
              </a:rPr>
              <a:t>4</a:t>
            </a:r>
            <a:r>
              <a:rPr lang="zh-CN" altLang="en-US" sz="2000">
                <a:latin typeface="黑体" panose="02010609060101010101" pitchFamily="49" charset="-122"/>
                <a:ea typeface="黑体" panose="02010609060101010101" pitchFamily="49" charset="-122"/>
              </a:rPr>
              <a:t>参数模型</a:t>
            </a:r>
          </a:p>
        </p:txBody>
      </p:sp>
      <p:sp>
        <p:nvSpPr>
          <p:cNvPr id="82" name="Text Box 23">
            <a:extLst>
              <a:ext uri="{FF2B5EF4-FFF2-40B4-BE49-F238E27FC236}">
                <a16:creationId xmlns:a16="http://schemas.microsoft.com/office/drawing/2014/main" id="{2DADC95F-B878-4BC7-8AA3-07261DE50CD0}"/>
              </a:ext>
            </a:extLst>
          </p:cNvPr>
          <p:cNvSpPr txBox="1">
            <a:spLocks noChangeArrowheads="1"/>
          </p:cNvSpPr>
          <p:nvPr/>
        </p:nvSpPr>
        <p:spPr bwMode="auto">
          <a:xfrm>
            <a:off x="6858000" y="594360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en-US" altLang="zh-CN" sz="2000">
                <a:latin typeface="黑体" panose="02010609060101010101" pitchFamily="49" charset="-122"/>
                <a:ea typeface="黑体" panose="02010609060101010101" pitchFamily="49" charset="-122"/>
              </a:rPr>
              <a:t>5</a:t>
            </a:r>
            <a:r>
              <a:rPr lang="zh-CN" altLang="en-US" sz="2000">
                <a:latin typeface="黑体" panose="02010609060101010101" pitchFamily="49" charset="-122"/>
                <a:ea typeface="黑体" panose="02010609060101010101" pitchFamily="49" charset="-122"/>
              </a:rPr>
              <a:t>参数模型</a:t>
            </a:r>
          </a:p>
        </p:txBody>
      </p:sp>
      <p:sp>
        <p:nvSpPr>
          <p:cNvPr id="83" name="Rectangle 24">
            <a:extLst>
              <a:ext uri="{FF2B5EF4-FFF2-40B4-BE49-F238E27FC236}">
                <a16:creationId xmlns:a16="http://schemas.microsoft.com/office/drawing/2014/main" id="{B388C349-134C-4B74-87D0-54837E9B933E}"/>
              </a:ext>
            </a:extLst>
          </p:cNvPr>
          <p:cNvSpPr>
            <a:spLocks noChangeArrowheads="1"/>
          </p:cNvSpPr>
          <p:nvPr/>
        </p:nvSpPr>
        <p:spPr bwMode="auto">
          <a:xfrm>
            <a:off x="1270000" y="1042988"/>
            <a:ext cx="756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solidFill>
                  <a:srgbClr val="080808"/>
                </a:solidFill>
                <a:latin typeface="黑体" panose="02010609060101010101" pitchFamily="49" charset="-122"/>
                <a:ea typeface="黑体" panose="02010609060101010101" pitchFamily="49" charset="-122"/>
              </a:rPr>
              <a:t>摄像机的内参数模型描述的是景物点与图像点之间的关系。 </a:t>
            </a:r>
          </a:p>
        </p:txBody>
      </p:sp>
      <p:graphicFrame>
        <p:nvGraphicFramePr>
          <p:cNvPr id="84" name="Object 25">
            <a:extLst>
              <a:ext uri="{FF2B5EF4-FFF2-40B4-BE49-F238E27FC236}">
                <a16:creationId xmlns:a16="http://schemas.microsoft.com/office/drawing/2014/main" id="{724A869B-27BA-4120-8310-D5106F262B84}"/>
              </a:ext>
            </a:extLst>
          </p:cNvPr>
          <p:cNvGraphicFramePr>
            <a:graphicFrameLocks noChangeAspect="1"/>
          </p:cNvGraphicFramePr>
          <p:nvPr/>
        </p:nvGraphicFramePr>
        <p:xfrm>
          <a:off x="1371600" y="3505200"/>
          <a:ext cx="3005138" cy="1301750"/>
        </p:xfrm>
        <a:graphic>
          <a:graphicData uri="http://schemas.openxmlformats.org/presentationml/2006/ole">
            <mc:AlternateContent xmlns:mc="http://schemas.openxmlformats.org/markup-compatibility/2006">
              <mc:Choice xmlns:v="urn:schemas-microsoft-com:vml" Requires="v">
                <p:oleObj spid="_x0000_s60477" name="Equation" r:id="rId22" imgW="2005729" imgH="863225" progId="Equation.3">
                  <p:embed/>
                </p:oleObj>
              </mc:Choice>
              <mc:Fallback>
                <p:oleObj name="Equation" r:id="rId22" imgW="2005729" imgH="863225" progId="Equation.3">
                  <p:embed/>
                  <p:pic>
                    <p:nvPicPr>
                      <p:cNvPr id="9242" name="Object 25">
                        <a:extLst>
                          <a:ext uri="{FF2B5EF4-FFF2-40B4-BE49-F238E27FC236}">
                            <a16:creationId xmlns:a16="http://schemas.microsoft.com/office/drawing/2014/main" id="{FC907535-62FE-4FFC-9D94-86ADB7872FFC}"/>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371600" y="3505200"/>
                        <a:ext cx="3005138"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 name="AutoShape 26">
            <a:extLst>
              <a:ext uri="{FF2B5EF4-FFF2-40B4-BE49-F238E27FC236}">
                <a16:creationId xmlns:a16="http://schemas.microsoft.com/office/drawing/2014/main" id="{C37E79F9-1FD2-4123-9ACF-B6E4A0ED8AFA}"/>
              </a:ext>
            </a:extLst>
          </p:cNvPr>
          <p:cNvSpPr>
            <a:spLocks noChangeArrowheads="1"/>
          </p:cNvSpPr>
          <p:nvPr/>
        </p:nvSpPr>
        <p:spPr bwMode="auto">
          <a:xfrm>
            <a:off x="4495800" y="4038600"/>
            <a:ext cx="685800" cy="2286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ndParaRPr>
          </a:p>
        </p:txBody>
      </p:sp>
    </p:spTree>
    <p:extLst>
      <p:ext uri="{BB962C8B-B14F-4D97-AF65-F5344CB8AC3E}">
        <p14:creationId xmlns:p14="http://schemas.microsoft.com/office/powerpoint/2010/main" val="23641195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40</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特征点法视觉里程计小结</a:t>
            </a:r>
          </a:p>
        </p:txBody>
      </p:sp>
      <p:grpSp>
        <p:nvGrpSpPr>
          <p:cNvPr id="11" name="组合 2">
            <a:extLst>
              <a:ext uri="{FF2B5EF4-FFF2-40B4-BE49-F238E27FC236}">
                <a16:creationId xmlns:a16="http://schemas.microsoft.com/office/drawing/2014/main" id="{3FCB3DC0-EF82-4126-9262-6DDEA4A0F461}"/>
              </a:ext>
            </a:extLst>
          </p:cNvPr>
          <p:cNvGrpSpPr>
            <a:grpSpLocks/>
          </p:cNvGrpSpPr>
          <p:nvPr/>
        </p:nvGrpSpPr>
        <p:grpSpPr bwMode="auto">
          <a:xfrm>
            <a:off x="1096963" y="3297238"/>
            <a:ext cx="1041400" cy="1052512"/>
            <a:chOff x="691" y="2077"/>
            <a:chExt cx="656" cy="663"/>
          </a:xfrm>
        </p:grpSpPr>
        <p:pic>
          <p:nvPicPr>
            <p:cNvPr id="12" name="图片 3" descr="circuler_1">
              <a:extLst>
                <a:ext uri="{FF2B5EF4-FFF2-40B4-BE49-F238E27FC236}">
                  <a16:creationId xmlns:a16="http://schemas.microsoft.com/office/drawing/2014/main" id="{A1EB60AC-5A95-422A-88AE-CAE05A50428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691" y="2077"/>
              <a:ext cx="656" cy="662"/>
            </a:xfrm>
            <a:prstGeom prst="rect">
              <a:avLst/>
            </a:prstGeom>
            <a:noFill/>
            <a:extLst>
              <a:ext uri="{909E8E84-426E-40DD-AFC4-6F175D3DCCD1}">
                <a14:hiddenFill xmlns:a14="http://schemas.microsoft.com/office/drawing/2010/main">
                  <a:solidFill>
                    <a:srgbClr val="FFFFFF"/>
                  </a:solidFill>
                </a14:hiddenFill>
              </a:ext>
            </a:extLst>
          </p:spPr>
        </p:pic>
        <p:sp>
          <p:nvSpPr>
            <p:cNvPr id="13" name="椭圆 4">
              <a:extLst>
                <a:ext uri="{FF2B5EF4-FFF2-40B4-BE49-F238E27FC236}">
                  <a16:creationId xmlns:a16="http://schemas.microsoft.com/office/drawing/2014/main" id="{24B28492-DDF9-47D8-89E4-69F1D01C0647}"/>
                </a:ext>
              </a:extLst>
            </p:cNvPr>
            <p:cNvSpPr>
              <a:spLocks noChangeArrowheads="1"/>
            </p:cNvSpPr>
            <p:nvPr/>
          </p:nvSpPr>
          <p:spPr bwMode="gray">
            <a:xfrm>
              <a:off x="691" y="2077"/>
              <a:ext cx="652" cy="663"/>
            </a:xfrm>
            <a:prstGeom prst="ellipse">
              <a:avLst/>
            </a:prstGeom>
            <a:gradFill rotWithShape="1">
              <a:gsLst>
                <a:gs pos="0">
                  <a:schemeClr val="hlink"/>
                </a:gs>
                <a:gs pos="50000">
                  <a:schemeClr val="hlink">
                    <a:gamma/>
                    <a:tint val="22353"/>
                    <a:invGamma/>
                  </a:schemeClr>
                </a:gs>
                <a:gs pos="100000">
                  <a:schemeClr val="hlink"/>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 name="组合 5">
              <a:extLst>
                <a:ext uri="{FF2B5EF4-FFF2-40B4-BE49-F238E27FC236}">
                  <a16:creationId xmlns:a16="http://schemas.microsoft.com/office/drawing/2014/main" id="{48DCF4F1-CD4D-4269-9CB7-612D64E82CFA}"/>
                </a:ext>
              </a:extLst>
            </p:cNvPr>
            <p:cNvGrpSpPr>
              <a:grpSpLocks/>
            </p:cNvGrpSpPr>
            <p:nvPr/>
          </p:nvGrpSpPr>
          <p:grpSpPr bwMode="auto">
            <a:xfrm>
              <a:off x="737" y="2609"/>
              <a:ext cx="575" cy="110"/>
              <a:chOff x="3704" y="1872"/>
              <a:chExt cx="827" cy="156"/>
            </a:xfrm>
          </p:grpSpPr>
          <p:grpSp>
            <p:nvGrpSpPr>
              <p:cNvPr id="15" name="组合 6">
                <a:extLst>
                  <a:ext uri="{FF2B5EF4-FFF2-40B4-BE49-F238E27FC236}">
                    <a16:creationId xmlns:a16="http://schemas.microsoft.com/office/drawing/2014/main" id="{90A59C99-9F80-464E-BB16-C2D3E0F8E8B4}"/>
                  </a:ext>
                </a:extLst>
              </p:cNvPr>
              <p:cNvGrpSpPr>
                <a:grpSpLocks/>
              </p:cNvGrpSpPr>
              <p:nvPr/>
            </p:nvGrpSpPr>
            <p:grpSpPr bwMode="auto">
              <a:xfrm rot="-1297425" flipH="1" flipV="1">
                <a:off x="3850" y="1872"/>
                <a:ext cx="681" cy="150"/>
                <a:chOff x="1565" y="2568"/>
                <a:chExt cx="1118" cy="279"/>
              </a:xfrm>
            </p:grpSpPr>
            <p:sp>
              <p:nvSpPr>
                <p:cNvPr id="21" name="自选图形 7">
                  <a:extLst>
                    <a:ext uri="{FF2B5EF4-FFF2-40B4-BE49-F238E27FC236}">
                      <a16:creationId xmlns:a16="http://schemas.microsoft.com/office/drawing/2014/main" id="{F5B5735B-C992-4831-982C-AA1657CF568B}"/>
                    </a:ext>
                  </a:extLst>
                </p:cNvPr>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自选图形 8">
                  <a:extLst>
                    <a:ext uri="{FF2B5EF4-FFF2-40B4-BE49-F238E27FC236}">
                      <a16:creationId xmlns:a16="http://schemas.microsoft.com/office/drawing/2014/main" id="{979CA6C8-40BD-4631-AD56-79F8D24B88C2}"/>
                    </a:ext>
                  </a:extLst>
                </p:cNvPr>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自选图形 9">
                  <a:extLst>
                    <a:ext uri="{FF2B5EF4-FFF2-40B4-BE49-F238E27FC236}">
                      <a16:creationId xmlns:a16="http://schemas.microsoft.com/office/drawing/2014/main" id="{D78A6A81-EB13-4BF4-AB40-7FB54D69D5F5}"/>
                    </a:ext>
                  </a:extLst>
                </p:cNvPr>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自选图形 10">
                  <a:extLst>
                    <a:ext uri="{FF2B5EF4-FFF2-40B4-BE49-F238E27FC236}">
                      <a16:creationId xmlns:a16="http://schemas.microsoft.com/office/drawing/2014/main" id="{A8142421-D032-426A-B72C-28438256AD7E}"/>
                    </a:ext>
                  </a:extLst>
                </p:cNvPr>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组合 11">
                <a:extLst>
                  <a:ext uri="{FF2B5EF4-FFF2-40B4-BE49-F238E27FC236}">
                    <a16:creationId xmlns:a16="http://schemas.microsoft.com/office/drawing/2014/main" id="{7031B2D4-08F0-49DF-A13D-D492691E1450}"/>
                  </a:ext>
                </a:extLst>
              </p:cNvPr>
              <p:cNvGrpSpPr>
                <a:grpSpLocks/>
              </p:cNvGrpSpPr>
              <p:nvPr/>
            </p:nvGrpSpPr>
            <p:grpSpPr bwMode="auto">
              <a:xfrm rot="56115" flipH="1" flipV="1">
                <a:off x="3704" y="1878"/>
                <a:ext cx="681" cy="150"/>
                <a:chOff x="1565" y="2568"/>
                <a:chExt cx="1118" cy="279"/>
              </a:xfrm>
            </p:grpSpPr>
            <p:sp>
              <p:nvSpPr>
                <p:cNvPr id="17" name="自选图形 12">
                  <a:extLst>
                    <a:ext uri="{FF2B5EF4-FFF2-40B4-BE49-F238E27FC236}">
                      <a16:creationId xmlns:a16="http://schemas.microsoft.com/office/drawing/2014/main" id="{8F56390A-A6EF-4F94-A17D-FB9CC4BA83F6}"/>
                    </a:ext>
                  </a:extLst>
                </p:cNvPr>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自选图形 13">
                  <a:extLst>
                    <a:ext uri="{FF2B5EF4-FFF2-40B4-BE49-F238E27FC236}">
                      <a16:creationId xmlns:a16="http://schemas.microsoft.com/office/drawing/2014/main" id="{5824EDB5-B79A-4B00-A883-9D4D96A05F72}"/>
                    </a:ext>
                  </a:extLst>
                </p:cNvPr>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自选图形 14">
                  <a:extLst>
                    <a:ext uri="{FF2B5EF4-FFF2-40B4-BE49-F238E27FC236}">
                      <a16:creationId xmlns:a16="http://schemas.microsoft.com/office/drawing/2014/main" id="{7650E8E7-BE13-4071-8561-C35151E0193B}"/>
                    </a:ext>
                  </a:extLst>
                </p:cNvPr>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自选图形 15">
                  <a:extLst>
                    <a:ext uri="{FF2B5EF4-FFF2-40B4-BE49-F238E27FC236}">
                      <a16:creationId xmlns:a16="http://schemas.microsoft.com/office/drawing/2014/main" id="{1E3C1AEF-B224-46C7-8206-391A62C5D86A}"/>
                    </a:ext>
                  </a:extLst>
                </p:cNvPr>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25" name="组合 16">
            <a:extLst>
              <a:ext uri="{FF2B5EF4-FFF2-40B4-BE49-F238E27FC236}">
                <a16:creationId xmlns:a16="http://schemas.microsoft.com/office/drawing/2014/main" id="{EC61078B-ED59-4EEE-B7BC-6BFCEA5445F1}"/>
              </a:ext>
            </a:extLst>
          </p:cNvPr>
          <p:cNvGrpSpPr>
            <a:grpSpLocks/>
          </p:cNvGrpSpPr>
          <p:nvPr/>
        </p:nvGrpSpPr>
        <p:grpSpPr bwMode="auto">
          <a:xfrm>
            <a:off x="3060700" y="3289300"/>
            <a:ext cx="1041400" cy="1052513"/>
            <a:chOff x="1928" y="2072"/>
            <a:chExt cx="656" cy="663"/>
          </a:xfrm>
        </p:grpSpPr>
        <p:pic>
          <p:nvPicPr>
            <p:cNvPr id="26" name="图片 17" descr="circuler_1">
              <a:extLst>
                <a:ext uri="{FF2B5EF4-FFF2-40B4-BE49-F238E27FC236}">
                  <a16:creationId xmlns:a16="http://schemas.microsoft.com/office/drawing/2014/main" id="{7BB2FCDE-7602-41EE-9EED-0E303D528E8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1928" y="2072"/>
              <a:ext cx="656" cy="662"/>
            </a:xfrm>
            <a:prstGeom prst="rect">
              <a:avLst/>
            </a:prstGeom>
            <a:noFill/>
            <a:extLst>
              <a:ext uri="{909E8E84-426E-40DD-AFC4-6F175D3DCCD1}">
                <a14:hiddenFill xmlns:a14="http://schemas.microsoft.com/office/drawing/2010/main">
                  <a:solidFill>
                    <a:srgbClr val="FFFFFF"/>
                  </a:solidFill>
                </a14:hiddenFill>
              </a:ext>
            </a:extLst>
          </p:spPr>
        </p:pic>
        <p:sp>
          <p:nvSpPr>
            <p:cNvPr id="27" name="椭圆 18">
              <a:extLst>
                <a:ext uri="{FF2B5EF4-FFF2-40B4-BE49-F238E27FC236}">
                  <a16:creationId xmlns:a16="http://schemas.microsoft.com/office/drawing/2014/main" id="{EBC44AEB-0B9D-45ED-8368-EA6799A2C35E}"/>
                </a:ext>
              </a:extLst>
            </p:cNvPr>
            <p:cNvSpPr>
              <a:spLocks noChangeArrowheads="1"/>
            </p:cNvSpPr>
            <p:nvPr/>
          </p:nvSpPr>
          <p:spPr bwMode="gray">
            <a:xfrm>
              <a:off x="1928" y="2072"/>
              <a:ext cx="652" cy="663"/>
            </a:xfrm>
            <a:prstGeom prst="ellipse">
              <a:avLst/>
            </a:prstGeom>
            <a:gradFill rotWithShape="1">
              <a:gsLst>
                <a:gs pos="0">
                  <a:schemeClr val="accent2"/>
                </a:gs>
                <a:gs pos="50000">
                  <a:schemeClr val="accent2">
                    <a:gamma/>
                    <a:tint val="22353"/>
                    <a:invGamma/>
                  </a:schemeClr>
                </a:gs>
                <a:gs pos="100000">
                  <a:schemeClr val="accent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8" name="组合 19">
              <a:extLst>
                <a:ext uri="{FF2B5EF4-FFF2-40B4-BE49-F238E27FC236}">
                  <a16:creationId xmlns:a16="http://schemas.microsoft.com/office/drawing/2014/main" id="{8953F8C3-99EB-427B-A2E5-9E6E4C28F088}"/>
                </a:ext>
              </a:extLst>
            </p:cNvPr>
            <p:cNvGrpSpPr>
              <a:grpSpLocks/>
            </p:cNvGrpSpPr>
            <p:nvPr/>
          </p:nvGrpSpPr>
          <p:grpSpPr bwMode="auto">
            <a:xfrm>
              <a:off x="1974" y="2604"/>
              <a:ext cx="575" cy="110"/>
              <a:chOff x="3704" y="1872"/>
              <a:chExt cx="827" cy="156"/>
            </a:xfrm>
          </p:grpSpPr>
          <p:grpSp>
            <p:nvGrpSpPr>
              <p:cNvPr id="29" name="组合 20">
                <a:extLst>
                  <a:ext uri="{FF2B5EF4-FFF2-40B4-BE49-F238E27FC236}">
                    <a16:creationId xmlns:a16="http://schemas.microsoft.com/office/drawing/2014/main" id="{072B1339-4256-4B32-9BEE-499786433D5A}"/>
                  </a:ext>
                </a:extLst>
              </p:cNvPr>
              <p:cNvGrpSpPr>
                <a:grpSpLocks/>
              </p:cNvGrpSpPr>
              <p:nvPr/>
            </p:nvGrpSpPr>
            <p:grpSpPr bwMode="auto">
              <a:xfrm rot="-1297425" flipH="1" flipV="1">
                <a:off x="3850" y="1872"/>
                <a:ext cx="681" cy="150"/>
                <a:chOff x="1565" y="2568"/>
                <a:chExt cx="1118" cy="279"/>
              </a:xfrm>
            </p:grpSpPr>
            <p:sp>
              <p:nvSpPr>
                <p:cNvPr id="35" name="自选图形 21">
                  <a:extLst>
                    <a:ext uri="{FF2B5EF4-FFF2-40B4-BE49-F238E27FC236}">
                      <a16:creationId xmlns:a16="http://schemas.microsoft.com/office/drawing/2014/main" id="{148AD85B-23C1-426E-A3CC-7D839C4E9BF4}"/>
                    </a:ext>
                  </a:extLst>
                </p:cNvPr>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自选图形 22">
                  <a:extLst>
                    <a:ext uri="{FF2B5EF4-FFF2-40B4-BE49-F238E27FC236}">
                      <a16:creationId xmlns:a16="http://schemas.microsoft.com/office/drawing/2014/main" id="{758A9992-EBB7-4497-AE61-4F6FDBD7F80B}"/>
                    </a:ext>
                  </a:extLst>
                </p:cNvPr>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自选图形 23">
                  <a:extLst>
                    <a:ext uri="{FF2B5EF4-FFF2-40B4-BE49-F238E27FC236}">
                      <a16:creationId xmlns:a16="http://schemas.microsoft.com/office/drawing/2014/main" id="{59A522EE-E256-47C9-9E95-4E3800FE1339}"/>
                    </a:ext>
                  </a:extLst>
                </p:cNvPr>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自选图形 24">
                  <a:extLst>
                    <a:ext uri="{FF2B5EF4-FFF2-40B4-BE49-F238E27FC236}">
                      <a16:creationId xmlns:a16="http://schemas.microsoft.com/office/drawing/2014/main" id="{14E637A2-9CAD-4D5E-972F-21F789BFE60D}"/>
                    </a:ext>
                  </a:extLst>
                </p:cNvPr>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0" name="组合 25">
                <a:extLst>
                  <a:ext uri="{FF2B5EF4-FFF2-40B4-BE49-F238E27FC236}">
                    <a16:creationId xmlns:a16="http://schemas.microsoft.com/office/drawing/2014/main" id="{EB63DD70-D3DC-4871-9410-9D5C6AC1E07A}"/>
                  </a:ext>
                </a:extLst>
              </p:cNvPr>
              <p:cNvGrpSpPr>
                <a:grpSpLocks/>
              </p:cNvGrpSpPr>
              <p:nvPr/>
            </p:nvGrpSpPr>
            <p:grpSpPr bwMode="auto">
              <a:xfrm rot="56115" flipH="1" flipV="1">
                <a:off x="3704" y="1878"/>
                <a:ext cx="681" cy="150"/>
                <a:chOff x="1565" y="2568"/>
                <a:chExt cx="1118" cy="279"/>
              </a:xfrm>
            </p:grpSpPr>
            <p:sp>
              <p:nvSpPr>
                <p:cNvPr id="31" name="自选图形 26">
                  <a:extLst>
                    <a:ext uri="{FF2B5EF4-FFF2-40B4-BE49-F238E27FC236}">
                      <a16:creationId xmlns:a16="http://schemas.microsoft.com/office/drawing/2014/main" id="{8995A16C-1EA0-4B95-836F-FD651E1A34FC}"/>
                    </a:ext>
                  </a:extLst>
                </p:cNvPr>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自选图形 27">
                  <a:extLst>
                    <a:ext uri="{FF2B5EF4-FFF2-40B4-BE49-F238E27FC236}">
                      <a16:creationId xmlns:a16="http://schemas.microsoft.com/office/drawing/2014/main" id="{AE7F0FF4-5A20-4378-9FF2-A86AF788FBB0}"/>
                    </a:ext>
                  </a:extLst>
                </p:cNvPr>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自选图形 28">
                  <a:extLst>
                    <a:ext uri="{FF2B5EF4-FFF2-40B4-BE49-F238E27FC236}">
                      <a16:creationId xmlns:a16="http://schemas.microsoft.com/office/drawing/2014/main" id="{A73449D3-7A56-438B-BDDA-394197F88660}"/>
                    </a:ext>
                  </a:extLst>
                </p:cNvPr>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自选图形 29">
                  <a:extLst>
                    <a:ext uri="{FF2B5EF4-FFF2-40B4-BE49-F238E27FC236}">
                      <a16:creationId xmlns:a16="http://schemas.microsoft.com/office/drawing/2014/main" id="{CFD6909A-DFB7-4C85-BBA5-850689345D40}"/>
                    </a:ext>
                  </a:extLst>
                </p:cNvPr>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39" name="组合 30">
            <a:extLst>
              <a:ext uri="{FF2B5EF4-FFF2-40B4-BE49-F238E27FC236}">
                <a16:creationId xmlns:a16="http://schemas.microsoft.com/office/drawing/2014/main" id="{143C430A-E03B-4AD4-B317-A265CB0E0E46}"/>
              </a:ext>
            </a:extLst>
          </p:cNvPr>
          <p:cNvGrpSpPr>
            <a:grpSpLocks/>
          </p:cNvGrpSpPr>
          <p:nvPr/>
        </p:nvGrpSpPr>
        <p:grpSpPr bwMode="auto">
          <a:xfrm>
            <a:off x="4999038" y="3300413"/>
            <a:ext cx="1041400" cy="1050925"/>
            <a:chOff x="3149" y="2079"/>
            <a:chExt cx="656" cy="662"/>
          </a:xfrm>
        </p:grpSpPr>
        <p:pic>
          <p:nvPicPr>
            <p:cNvPr id="40" name="图片 31" descr="circuler_1">
              <a:extLst>
                <a:ext uri="{FF2B5EF4-FFF2-40B4-BE49-F238E27FC236}">
                  <a16:creationId xmlns:a16="http://schemas.microsoft.com/office/drawing/2014/main" id="{79ED2058-C4A0-4C30-BE51-037290D29B5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3149" y="2079"/>
              <a:ext cx="656" cy="661"/>
            </a:xfrm>
            <a:prstGeom prst="rect">
              <a:avLst/>
            </a:prstGeom>
            <a:noFill/>
            <a:extLst>
              <a:ext uri="{909E8E84-426E-40DD-AFC4-6F175D3DCCD1}">
                <a14:hiddenFill xmlns:a14="http://schemas.microsoft.com/office/drawing/2010/main">
                  <a:solidFill>
                    <a:srgbClr val="FFFFFF"/>
                  </a:solidFill>
                </a14:hiddenFill>
              </a:ext>
            </a:extLst>
          </p:spPr>
        </p:pic>
        <p:sp>
          <p:nvSpPr>
            <p:cNvPr id="41" name="椭圆 32">
              <a:extLst>
                <a:ext uri="{FF2B5EF4-FFF2-40B4-BE49-F238E27FC236}">
                  <a16:creationId xmlns:a16="http://schemas.microsoft.com/office/drawing/2014/main" id="{DC008710-8D1D-4AEF-A36A-AA112876DF9C}"/>
                </a:ext>
              </a:extLst>
            </p:cNvPr>
            <p:cNvSpPr>
              <a:spLocks noChangeArrowheads="1"/>
            </p:cNvSpPr>
            <p:nvPr/>
          </p:nvSpPr>
          <p:spPr bwMode="gray">
            <a:xfrm>
              <a:off x="3149" y="2079"/>
              <a:ext cx="652" cy="662"/>
            </a:xfrm>
            <a:prstGeom prst="ellipse">
              <a:avLst/>
            </a:prstGeom>
            <a:gradFill rotWithShape="1">
              <a:gsLst>
                <a:gs pos="0">
                  <a:schemeClr val="folHlink"/>
                </a:gs>
                <a:gs pos="50000">
                  <a:schemeClr val="folHlink">
                    <a:gamma/>
                    <a:tint val="22353"/>
                    <a:invGamma/>
                  </a:schemeClr>
                </a:gs>
                <a:gs pos="100000">
                  <a:schemeClr val="folHlink"/>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2" name="组合 33">
              <a:extLst>
                <a:ext uri="{FF2B5EF4-FFF2-40B4-BE49-F238E27FC236}">
                  <a16:creationId xmlns:a16="http://schemas.microsoft.com/office/drawing/2014/main" id="{28CFAB2C-1CB3-4D96-A01F-41B9B1EE36F5}"/>
                </a:ext>
              </a:extLst>
            </p:cNvPr>
            <p:cNvGrpSpPr>
              <a:grpSpLocks/>
            </p:cNvGrpSpPr>
            <p:nvPr/>
          </p:nvGrpSpPr>
          <p:grpSpPr bwMode="auto">
            <a:xfrm>
              <a:off x="3195" y="2610"/>
              <a:ext cx="575" cy="111"/>
              <a:chOff x="3704" y="1872"/>
              <a:chExt cx="827" cy="156"/>
            </a:xfrm>
          </p:grpSpPr>
          <p:grpSp>
            <p:nvGrpSpPr>
              <p:cNvPr id="43" name="组合 34">
                <a:extLst>
                  <a:ext uri="{FF2B5EF4-FFF2-40B4-BE49-F238E27FC236}">
                    <a16:creationId xmlns:a16="http://schemas.microsoft.com/office/drawing/2014/main" id="{4B5BD392-F41A-4CE6-A3B7-533C804EDCB9}"/>
                  </a:ext>
                </a:extLst>
              </p:cNvPr>
              <p:cNvGrpSpPr>
                <a:grpSpLocks/>
              </p:cNvGrpSpPr>
              <p:nvPr/>
            </p:nvGrpSpPr>
            <p:grpSpPr bwMode="auto">
              <a:xfrm rot="-1297425" flipH="1" flipV="1">
                <a:off x="3850" y="1872"/>
                <a:ext cx="681" cy="150"/>
                <a:chOff x="1565" y="2568"/>
                <a:chExt cx="1118" cy="279"/>
              </a:xfrm>
            </p:grpSpPr>
            <p:sp>
              <p:nvSpPr>
                <p:cNvPr id="49" name="自选图形 35">
                  <a:extLst>
                    <a:ext uri="{FF2B5EF4-FFF2-40B4-BE49-F238E27FC236}">
                      <a16:creationId xmlns:a16="http://schemas.microsoft.com/office/drawing/2014/main" id="{2A793D22-AE91-4BA6-9938-4D8DF3765441}"/>
                    </a:ext>
                  </a:extLst>
                </p:cNvPr>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自选图形 36">
                  <a:extLst>
                    <a:ext uri="{FF2B5EF4-FFF2-40B4-BE49-F238E27FC236}">
                      <a16:creationId xmlns:a16="http://schemas.microsoft.com/office/drawing/2014/main" id="{C285092C-866E-4C81-99FE-777B56DD9656}"/>
                    </a:ext>
                  </a:extLst>
                </p:cNvPr>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自选图形 37">
                  <a:extLst>
                    <a:ext uri="{FF2B5EF4-FFF2-40B4-BE49-F238E27FC236}">
                      <a16:creationId xmlns:a16="http://schemas.microsoft.com/office/drawing/2014/main" id="{15EEE41F-4BE0-4771-8BA5-FC4E85EC6488}"/>
                    </a:ext>
                  </a:extLst>
                </p:cNvPr>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自选图形 38">
                  <a:extLst>
                    <a:ext uri="{FF2B5EF4-FFF2-40B4-BE49-F238E27FC236}">
                      <a16:creationId xmlns:a16="http://schemas.microsoft.com/office/drawing/2014/main" id="{7A4FEAF7-027B-4E50-AC95-0F1D51650295}"/>
                    </a:ext>
                  </a:extLst>
                </p:cNvPr>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 name="组合 39">
                <a:extLst>
                  <a:ext uri="{FF2B5EF4-FFF2-40B4-BE49-F238E27FC236}">
                    <a16:creationId xmlns:a16="http://schemas.microsoft.com/office/drawing/2014/main" id="{5D8F97DF-C6B2-4237-8BD7-F2429CDBC7AA}"/>
                  </a:ext>
                </a:extLst>
              </p:cNvPr>
              <p:cNvGrpSpPr>
                <a:grpSpLocks/>
              </p:cNvGrpSpPr>
              <p:nvPr/>
            </p:nvGrpSpPr>
            <p:grpSpPr bwMode="auto">
              <a:xfrm rot="56115" flipH="1" flipV="1">
                <a:off x="3704" y="1878"/>
                <a:ext cx="681" cy="150"/>
                <a:chOff x="1565" y="2568"/>
                <a:chExt cx="1118" cy="279"/>
              </a:xfrm>
            </p:grpSpPr>
            <p:sp>
              <p:nvSpPr>
                <p:cNvPr id="45" name="自选图形 40">
                  <a:extLst>
                    <a:ext uri="{FF2B5EF4-FFF2-40B4-BE49-F238E27FC236}">
                      <a16:creationId xmlns:a16="http://schemas.microsoft.com/office/drawing/2014/main" id="{CEFCAE66-DEAB-41E8-A44F-B4346204A607}"/>
                    </a:ext>
                  </a:extLst>
                </p:cNvPr>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自选图形 41">
                  <a:extLst>
                    <a:ext uri="{FF2B5EF4-FFF2-40B4-BE49-F238E27FC236}">
                      <a16:creationId xmlns:a16="http://schemas.microsoft.com/office/drawing/2014/main" id="{49B7244D-96ED-4326-84FC-26766057B346}"/>
                    </a:ext>
                  </a:extLst>
                </p:cNvPr>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自选图形 42">
                  <a:extLst>
                    <a:ext uri="{FF2B5EF4-FFF2-40B4-BE49-F238E27FC236}">
                      <a16:creationId xmlns:a16="http://schemas.microsoft.com/office/drawing/2014/main" id="{AB880651-26C4-403D-B89B-B347EFC36111}"/>
                    </a:ext>
                  </a:extLst>
                </p:cNvPr>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自选图形 43">
                  <a:extLst>
                    <a:ext uri="{FF2B5EF4-FFF2-40B4-BE49-F238E27FC236}">
                      <a16:creationId xmlns:a16="http://schemas.microsoft.com/office/drawing/2014/main" id="{215E9C3D-DA8F-4D1E-A98C-301A12B2A070}"/>
                    </a:ext>
                  </a:extLst>
                </p:cNvPr>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grpSp>
        <p:nvGrpSpPr>
          <p:cNvPr id="53" name="组合 44">
            <a:extLst>
              <a:ext uri="{FF2B5EF4-FFF2-40B4-BE49-F238E27FC236}">
                <a16:creationId xmlns:a16="http://schemas.microsoft.com/office/drawing/2014/main" id="{5DB9B4D5-8179-4046-93B5-A457FF873221}"/>
              </a:ext>
            </a:extLst>
          </p:cNvPr>
          <p:cNvGrpSpPr>
            <a:grpSpLocks/>
          </p:cNvGrpSpPr>
          <p:nvPr/>
        </p:nvGrpSpPr>
        <p:grpSpPr bwMode="auto">
          <a:xfrm>
            <a:off x="6961188" y="3292475"/>
            <a:ext cx="1041400" cy="1050925"/>
            <a:chOff x="4385" y="2074"/>
            <a:chExt cx="656" cy="662"/>
          </a:xfrm>
        </p:grpSpPr>
        <p:pic>
          <p:nvPicPr>
            <p:cNvPr id="54" name="图片 45" descr="circuler_1">
              <a:extLst>
                <a:ext uri="{FF2B5EF4-FFF2-40B4-BE49-F238E27FC236}">
                  <a16:creationId xmlns:a16="http://schemas.microsoft.com/office/drawing/2014/main" id="{AF15A675-9303-4994-A336-9EE3983498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4385" y="2074"/>
              <a:ext cx="656" cy="661"/>
            </a:xfrm>
            <a:prstGeom prst="rect">
              <a:avLst/>
            </a:prstGeom>
            <a:noFill/>
            <a:extLst>
              <a:ext uri="{909E8E84-426E-40DD-AFC4-6F175D3DCCD1}">
                <a14:hiddenFill xmlns:a14="http://schemas.microsoft.com/office/drawing/2010/main">
                  <a:solidFill>
                    <a:srgbClr val="FFFFFF"/>
                  </a:solidFill>
                </a14:hiddenFill>
              </a:ext>
            </a:extLst>
          </p:spPr>
        </p:pic>
        <p:sp>
          <p:nvSpPr>
            <p:cNvPr id="55" name="椭圆 46">
              <a:extLst>
                <a:ext uri="{FF2B5EF4-FFF2-40B4-BE49-F238E27FC236}">
                  <a16:creationId xmlns:a16="http://schemas.microsoft.com/office/drawing/2014/main" id="{2B6CFA33-DC49-4C29-9E98-D952102A6169}"/>
                </a:ext>
              </a:extLst>
            </p:cNvPr>
            <p:cNvSpPr>
              <a:spLocks noChangeArrowheads="1"/>
            </p:cNvSpPr>
            <p:nvPr/>
          </p:nvSpPr>
          <p:spPr bwMode="gray">
            <a:xfrm>
              <a:off x="4385" y="2074"/>
              <a:ext cx="652" cy="662"/>
            </a:xfrm>
            <a:prstGeom prst="ellipse">
              <a:avLst/>
            </a:prstGeom>
            <a:gradFill rotWithShape="1">
              <a:gsLst>
                <a:gs pos="0">
                  <a:schemeClr val="accent1"/>
                </a:gs>
                <a:gs pos="50000">
                  <a:schemeClr val="accent1">
                    <a:gamma/>
                    <a:tint val="22353"/>
                    <a:invGamma/>
                  </a:schemeClr>
                </a:gs>
                <a:gs pos="100000">
                  <a:schemeClr val="accent1"/>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6" name="组合 47">
              <a:extLst>
                <a:ext uri="{FF2B5EF4-FFF2-40B4-BE49-F238E27FC236}">
                  <a16:creationId xmlns:a16="http://schemas.microsoft.com/office/drawing/2014/main" id="{FA063696-D2E9-4613-BF18-8AC5DE4693F8}"/>
                </a:ext>
              </a:extLst>
            </p:cNvPr>
            <p:cNvGrpSpPr>
              <a:grpSpLocks/>
            </p:cNvGrpSpPr>
            <p:nvPr/>
          </p:nvGrpSpPr>
          <p:grpSpPr bwMode="auto">
            <a:xfrm>
              <a:off x="4431" y="2605"/>
              <a:ext cx="575" cy="111"/>
              <a:chOff x="3704" y="1872"/>
              <a:chExt cx="827" cy="156"/>
            </a:xfrm>
          </p:grpSpPr>
          <p:grpSp>
            <p:nvGrpSpPr>
              <p:cNvPr id="57" name="组合 48">
                <a:extLst>
                  <a:ext uri="{FF2B5EF4-FFF2-40B4-BE49-F238E27FC236}">
                    <a16:creationId xmlns:a16="http://schemas.microsoft.com/office/drawing/2014/main" id="{4F6B9BF1-178B-4C7C-A890-B197EC042333}"/>
                  </a:ext>
                </a:extLst>
              </p:cNvPr>
              <p:cNvGrpSpPr>
                <a:grpSpLocks/>
              </p:cNvGrpSpPr>
              <p:nvPr/>
            </p:nvGrpSpPr>
            <p:grpSpPr bwMode="auto">
              <a:xfrm rot="-1297425" flipH="1" flipV="1">
                <a:off x="3850" y="1872"/>
                <a:ext cx="681" cy="150"/>
                <a:chOff x="1565" y="2568"/>
                <a:chExt cx="1118" cy="279"/>
              </a:xfrm>
            </p:grpSpPr>
            <p:sp>
              <p:nvSpPr>
                <p:cNvPr id="63" name="自选图形 49">
                  <a:extLst>
                    <a:ext uri="{FF2B5EF4-FFF2-40B4-BE49-F238E27FC236}">
                      <a16:creationId xmlns:a16="http://schemas.microsoft.com/office/drawing/2014/main" id="{07C93BF9-4312-4C9F-9778-C10B484D5F95}"/>
                    </a:ext>
                  </a:extLst>
                </p:cNvPr>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自选图形 50">
                  <a:extLst>
                    <a:ext uri="{FF2B5EF4-FFF2-40B4-BE49-F238E27FC236}">
                      <a16:creationId xmlns:a16="http://schemas.microsoft.com/office/drawing/2014/main" id="{9C1EEF1C-BFD0-4EE4-B85C-18D54D05EC60}"/>
                    </a:ext>
                  </a:extLst>
                </p:cNvPr>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自选图形 51">
                  <a:extLst>
                    <a:ext uri="{FF2B5EF4-FFF2-40B4-BE49-F238E27FC236}">
                      <a16:creationId xmlns:a16="http://schemas.microsoft.com/office/drawing/2014/main" id="{FC51108E-BC67-4320-953F-D52F6D4C80A6}"/>
                    </a:ext>
                  </a:extLst>
                </p:cNvPr>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自选图形 52">
                  <a:extLst>
                    <a:ext uri="{FF2B5EF4-FFF2-40B4-BE49-F238E27FC236}">
                      <a16:creationId xmlns:a16="http://schemas.microsoft.com/office/drawing/2014/main" id="{A0A579C7-291A-4C9A-919C-BCBB6BFD5C08}"/>
                    </a:ext>
                  </a:extLst>
                </p:cNvPr>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58" name="组合 53">
                <a:extLst>
                  <a:ext uri="{FF2B5EF4-FFF2-40B4-BE49-F238E27FC236}">
                    <a16:creationId xmlns:a16="http://schemas.microsoft.com/office/drawing/2014/main" id="{BCA9F5D0-4EB7-4314-B57C-5A39ED938CA9}"/>
                  </a:ext>
                </a:extLst>
              </p:cNvPr>
              <p:cNvGrpSpPr>
                <a:grpSpLocks/>
              </p:cNvGrpSpPr>
              <p:nvPr/>
            </p:nvGrpSpPr>
            <p:grpSpPr bwMode="auto">
              <a:xfrm rot="56115" flipH="1" flipV="1">
                <a:off x="3704" y="1878"/>
                <a:ext cx="681" cy="150"/>
                <a:chOff x="1565" y="2568"/>
                <a:chExt cx="1118" cy="279"/>
              </a:xfrm>
            </p:grpSpPr>
            <p:sp>
              <p:nvSpPr>
                <p:cNvPr id="59" name="自选图形 54">
                  <a:extLst>
                    <a:ext uri="{FF2B5EF4-FFF2-40B4-BE49-F238E27FC236}">
                      <a16:creationId xmlns:a16="http://schemas.microsoft.com/office/drawing/2014/main" id="{E6DA4809-28AA-418F-98CA-249CD82EA4A1}"/>
                    </a:ext>
                  </a:extLst>
                </p:cNvPr>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自选图形 55">
                  <a:extLst>
                    <a:ext uri="{FF2B5EF4-FFF2-40B4-BE49-F238E27FC236}">
                      <a16:creationId xmlns:a16="http://schemas.microsoft.com/office/drawing/2014/main" id="{60439E08-EAB7-4D9B-B78E-0CCFD5DCC79F}"/>
                    </a:ext>
                  </a:extLst>
                </p:cNvPr>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自选图形 56">
                  <a:extLst>
                    <a:ext uri="{FF2B5EF4-FFF2-40B4-BE49-F238E27FC236}">
                      <a16:creationId xmlns:a16="http://schemas.microsoft.com/office/drawing/2014/main" id="{35D0B9FE-0F11-4264-8ACC-10650552A8AD}"/>
                    </a:ext>
                  </a:extLst>
                </p:cNvPr>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自选图形 57">
                  <a:extLst>
                    <a:ext uri="{FF2B5EF4-FFF2-40B4-BE49-F238E27FC236}">
                      <a16:creationId xmlns:a16="http://schemas.microsoft.com/office/drawing/2014/main" id="{F2060051-399C-43F4-A2B0-F66EEA4DF55D}"/>
                    </a:ext>
                  </a:extLst>
                </p:cNvPr>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
        <p:nvSpPr>
          <p:cNvPr id="67" name="直线 58">
            <a:extLst>
              <a:ext uri="{FF2B5EF4-FFF2-40B4-BE49-F238E27FC236}">
                <a16:creationId xmlns:a16="http://schemas.microsoft.com/office/drawing/2014/main" id="{8AE67270-7A05-46FB-89A4-977B5BF7AA58}"/>
              </a:ext>
            </a:extLst>
          </p:cNvPr>
          <p:cNvSpPr>
            <a:spLocks noChangeShapeType="1"/>
          </p:cNvSpPr>
          <p:nvPr/>
        </p:nvSpPr>
        <p:spPr bwMode="gray">
          <a:xfrm>
            <a:off x="1612900" y="4445000"/>
            <a:ext cx="0" cy="3349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直线 59">
            <a:extLst>
              <a:ext uri="{FF2B5EF4-FFF2-40B4-BE49-F238E27FC236}">
                <a16:creationId xmlns:a16="http://schemas.microsoft.com/office/drawing/2014/main" id="{A7E662E5-6459-408D-B678-2C15986D3D2B}"/>
              </a:ext>
            </a:extLst>
          </p:cNvPr>
          <p:cNvSpPr>
            <a:spLocks noChangeShapeType="1"/>
          </p:cNvSpPr>
          <p:nvPr/>
        </p:nvSpPr>
        <p:spPr bwMode="gray">
          <a:xfrm flipH="1">
            <a:off x="857250" y="4789488"/>
            <a:ext cx="1495425"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文本框 60">
            <a:extLst>
              <a:ext uri="{FF2B5EF4-FFF2-40B4-BE49-F238E27FC236}">
                <a16:creationId xmlns:a16="http://schemas.microsoft.com/office/drawing/2014/main" id="{746A9A27-BADD-438D-95D0-F8D92E5EF5EA}"/>
              </a:ext>
            </a:extLst>
          </p:cNvPr>
          <p:cNvSpPr txBox="1">
            <a:spLocks noChangeArrowheads="1"/>
          </p:cNvSpPr>
          <p:nvPr/>
        </p:nvSpPr>
        <p:spPr bwMode="gray">
          <a:xfrm>
            <a:off x="744538" y="4843463"/>
            <a:ext cx="2316162" cy="843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30000"/>
              </a:lnSpc>
              <a:buClr>
                <a:schemeClr val="hlink"/>
              </a:buClr>
              <a:buFont typeface="Wingdings" pitchFamily="2" charset="2"/>
              <a:buChar char="§"/>
            </a:pPr>
            <a:r>
              <a:rPr lang="zh-CN" altLang="en-US" sz="2000" dirty="0">
                <a:ea typeface="宋体" pitchFamily="2" charset="-122"/>
                <a:cs typeface="Arial" charset="0"/>
              </a:rPr>
              <a:t>特征点提取算法主要基于角点检测</a:t>
            </a:r>
            <a:endParaRPr lang="en-US" altLang="zh-CN" sz="2000" dirty="0">
              <a:ea typeface="宋体" pitchFamily="2" charset="-122"/>
              <a:cs typeface="Arial" charset="0"/>
            </a:endParaRPr>
          </a:p>
        </p:txBody>
      </p:sp>
      <p:sp>
        <p:nvSpPr>
          <p:cNvPr id="70" name="文本框 61">
            <a:extLst>
              <a:ext uri="{FF2B5EF4-FFF2-40B4-BE49-F238E27FC236}">
                <a16:creationId xmlns:a16="http://schemas.microsoft.com/office/drawing/2014/main" id="{D41676DE-6036-42EF-9AA4-159F22FC1D20}"/>
              </a:ext>
            </a:extLst>
          </p:cNvPr>
          <p:cNvSpPr txBox="1">
            <a:spLocks noChangeArrowheads="1"/>
          </p:cNvSpPr>
          <p:nvPr/>
        </p:nvSpPr>
        <p:spPr bwMode="gray">
          <a:xfrm>
            <a:off x="1093788" y="3516313"/>
            <a:ext cx="97969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20650" indent="-12065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lgn="just">
              <a:spcBef>
                <a:spcPct val="50000"/>
              </a:spcBef>
            </a:pPr>
            <a:r>
              <a:rPr lang="zh-CN" altLang="en-US" sz="2000" b="1" dirty="0">
                <a:solidFill>
                  <a:srgbClr val="1C1C1C"/>
                </a:solidFill>
                <a:ea typeface="宋体" pitchFamily="2" charset="-122"/>
                <a:cs typeface="Arial" charset="0"/>
              </a:rPr>
              <a:t>特征点提取</a:t>
            </a:r>
          </a:p>
        </p:txBody>
      </p:sp>
      <p:sp>
        <p:nvSpPr>
          <p:cNvPr id="71" name="文本框 62">
            <a:extLst>
              <a:ext uri="{FF2B5EF4-FFF2-40B4-BE49-F238E27FC236}">
                <a16:creationId xmlns:a16="http://schemas.microsoft.com/office/drawing/2014/main" id="{1CA83E4E-BD22-49CC-A28D-AAFFAFB8F08B}"/>
              </a:ext>
            </a:extLst>
          </p:cNvPr>
          <p:cNvSpPr txBox="1">
            <a:spLocks noChangeArrowheads="1"/>
          </p:cNvSpPr>
          <p:nvPr/>
        </p:nvSpPr>
        <p:spPr bwMode="gray">
          <a:xfrm>
            <a:off x="3068713" y="3477253"/>
            <a:ext cx="10445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120650" indent="-120650" algn="just">
              <a:spcBef>
                <a:spcPct val="50000"/>
              </a:spcBef>
              <a:defRPr sz="2000" b="1">
                <a:solidFill>
                  <a:srgbClr val="1C1C1C"/>
                </a:solidFill>
                <a:latin typeface="Arial" charset="0"/>
                <a:ea typeface="宋体" pitchFamily="2" charset="-122"/>
                <a:cs typeface="Arial" charset="0"/>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fontAlgn="base">
              <a:spcBef>
                <a:spcPct val="0"/>
              </a:spcBef>
              <a:spcAft>
                <a:spcPct val="0"/>
              </a:spcAft>
              <a:defRPr>
                <a:latin typeface="Arial" charset="0"/>
              </a:defRPr>
            </a:lvl6pPr>
            <a:lvl7pPr fontAlgn="base">
              <a:spcBef>
                <a:spcPct val="0"/>
              </a:spcBef>
              <a:spcAft>
                <a:spcPct val="0"/>
              </a:spcAft>
              <a:defRPr>
                <a:latin typeface="Arial" charset="0"/>
              </a:defRPr>
            </a:lvl7pPr>
            <a:lvl8pPr fontAlgn="base">
              <a:spcBef>
                <a:spcPct val="0"/>
              </a:spcBef>
              <a:spcAft>
                <a:spcPct val="0"/>
              </a:spcAft>
              <a:defRPr>
                <a:latin typeface="Arial" charset="0"/>
              </a:defRPr>
            </a:lvl8pPr>
            <a:lvl9pPr fontAlgn="base">
              <a:spcBef>
                <a:spcPct val="0"/>
              </a:spcBef>
              <a:spcAft>
                <a:spcPct val="0"/>
              </a:spcAft>
              <a:defRPr>
                <a:latin typeface="Arial" charset="0"/>
              </a:defRPr>
            </a:lvl9pPr>
          </a:lstStyle>
          <a:p>
            <a:r>
              <a:rPr lang="zh-CN" altLang="zh-CN" dirty="0"/>
              <a:t>特征点</a:t>
            </a:r>
            <a:r>
              <a:rPr lang="zh-CN" altLang="en-US" dirty="0"/>
              <a:t>编码</a:t>
            </a:r>
          </a:p>
        </p:txBody>
      </p:sp>
      <p:sp>
        <p:nvSpPr>
          <p:cNvPr id="72" name="文本框 63">
            <a:extLst>
              <a:ext uri="{FF2B5EF4-FFF2-40B4-BE49-F238E27FC236}">
                <a16:creationId xmlns:a16="http://schemas.microsoft.com/office/drawing/2014/main" id="{0CDB0798-5A45-4A5B-B89E-8B6BC5C27219}"/>
              </a:ext>
            </a:extLst>
          </p:cNvPr>
          <p:cNvSpPr txBox="1">
            <a:spLocks noChangeArrowheads="1"/>
          </p:cNvSpPr>
          <p:nvPr/>
        </p:nvSpPr>
        <p:spPr bwMode="gray">
          <a:xfrm>
            <a:off x="4997450" y="3516313"/>
            <a:ext cx="104457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120650" indent="-120650" algn="just">
              <a:spcBef>
                <a:spcPct val="50000"/>
              </a:spcBef>
              <a:defRPr sz="2000" b="1">
                <a:solidFill>
                  <a:srgbClr val="1C1C1C"/>
                </a:solidFill>
                <a:latin typeface="Arial" charset="0"/>
                <a:ea typeface="宋体" pitchFamily="2" charset="-122"/>
                <a:cs typeface="Arial" charset="0"/>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fontAlgn="base">
              <a:spcBef>
                <a:spcPct val="0"/>
              </a:spcBef>
              <a:spcAft>
                <a:spcPct val="0"/>
              </a:spcAft>
              <a:defRPr>
                <a:latin typeface="Arial" charset="0"/>
              </a:defRPr>
            </a:lvl6pPr>
            <a:lvl7pPr fontAlgn="base">
              <a:spcBef>
                <a:spcPct val="0"/>
              </a:spcBef>
              <a:spcAft>
                <a:spcPct val="0"/>
              </a:spcAft>
              <a:defRPr>
                <a:latin typeface="Arial" charset="0"/>
              </a:defRPr>
            </a:lvl7pPr>
            <a:lvl8pPr fontAlgn="base">
              <a:spcBef>
                <a:spcPct val="0"/>
              </a:spcBef>
              <a:spcAft>
                <a:spcPct val="0"/>
              </a:spcAft>
              <a:defRPr>
                <a:latin typeface="Arial" charset="0"/>
              </a:defRPr>
            </a:lvl8pPr>
            <a:lvl9pPr fontAlgn="base">
              <a:spcBef>
                <a:spcPct val="0"/>
              </a:spcBef>
              <a:spcAft>
                <a:spcPct val="0"/>
              </a:spcAft>
              <a:defRPr>
                <a:latin typeface="Arial" charset="0"/>
              </a:defRPr>
            </a:lvl9pPr>
          </a:lstStyle>
          <a:p>
            <a:r>
              <a:rPr lang="zh-CN" altLang="zh-CN" dirty="0"/>
              <a:t>特征点</a:t>
            </a:r>
            <a:r>
              <a:rPr lang="zh-CN" altLang="en-US" dirty="0"/>
              <a:t>匹配</a:t>
            </a:r>
          </a:p>
        </p:txBody>
      </p:sp>
      <p:sp>
        <p:nvSpPr>
          <p:cNvPr id="73" name="文本框 64">
            <a:extLst>
              <a:ext uri="{FF2B5EF4-FFF2-40B4-BE49-F238E27FC236}">
                <a16:creationId xmlns:a16="http://schemas.microsoft.com/office/drawing/2014/main" id="{F79E8151-1D75-4574-BBEE-5E9B5B1BF8BE}"/>
              </a:ext>
            </a:extLst>
          </p:cNvPr>
          <p:cNvSpPr txBox="1">
            <a:spLocks noChangeArrowheads="1"/>
          </p:cNvSpPr>
          <p:nvPr/>
        </p:nvSpPr>
        <p:spPr bwMode="gray">
          <a:xfrm>
            <a:off x="6884193" y="3621842"/>
            <a:ext cx="12207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120650" indent="-120650" algn="just">
              <a:spcBef>
                <a:spcPct val="50000"/>
              </a:spcBef>
              <a:defRPr sz="2000" b="1">
                <a:solidFill>
                  <a:srgbClr val="1C1C1C"/>
                </a:solidFill>
                <a:latin typeface="Arial" charset="0"/>
                <a:ea typeface="宋体" pitchFamily="2" charset="-122"/>
                <a:cs typeface="Arial" charset="0"/>
              </a:defRPr>
            </a:lvl1pPr>
            <a:lvl2pPr>
              <a:defRPr>
                <a:latin typeface="Arial" charset="0"/>
              </a:defRPr>
            </a:lvl2pPr>
            <a:lvl3pPr>
              <a:defRPr>
                <a:latin typeface="Arial" charset="0"/>
              </a:defRPr>
            </a:lvl3pPr>
            <a:lvl4pPr>
              <a:defRPr>
                <a:latin typeface="Arial" charset="0"/>
              </a:defRPr>
            </a:lvl4pPr>
            <a:lvl5pPr>
              <a:defRPr>
                <a:latin typeface="Arial" charset="0"/>
              </a:defRPr>
            </a:lvl5pPr>
            <a:lvl6pPr fontAlgn="base">
              <a:spcBef>
                <a:spcPct val="0"/>
              </a:spcBef>
              <a:spcAft>
                <a:spcPct val="0"/>
              </a:spcAft>
              <a:defRPr>
                <a:latin typeface="Arial" charset="0"/>
              </a:defRPr>
            </a:lvl6pPr>
            <a:lvl7pPr fontAlgn="base">
              <a:spcBef>
                <a:spcPct val="0"/>
              </a:spcBef>
              <a:spcAft>
                <a:spcPct val="0"/>
              </a:spcAft>
              <a:defRPr>
                <a:latin typeface="Arial" charset="0"/>
              </a:defRPr>
            </a:lvl7pPr>
            <a:lvl8pPr fontAlgn="base">
              <a:spcBef>
                <a:spcPct val="0"/>
              </a:spcBef>
              <a:spcAft>
                <a:spcPct val="0"/>
              </a:spcAft>
              <a:defRPr>
                <a:latin typeface="Arial" charset="0"/>
              </a:defRPr>
            </a:lvl8pPr>
            <a:lvl9pPr fontAlgn="base">
              <a:spcBef>
                <a:spcPct val="0"/>
              </a:spcBef>
              <a:spcAft>
                <a:spcPct val="0"/>
              </a:spcAft>
              <a:defRPr>
                <a:latin typeface="Arial" charset="0"/>
              </a:defRPr>
            </a:lvl9pPr>
          </a:lstStyle>
          <a:p>
            <a:r>
              <a:rPr lang="zh-CN" altLang="en-US" dirty="0"/>
              <a:t>位姿解算</a:t>
            </a:r>
          </a:p>
        </p:txBody>
      </p:sp>
      <p:sp>
        <p:nvSpPr>
          <p:cNvPr id="74" name="直线 65">
            <a:extLst>
              <a:ext uri="{FF2B5EF4-FFF2-40B4-BE49-F238E27FC236}">
                <a16:creationId xmlns:a16="http://schemas.microsoft.com/office/drawing/2014/main" id="{04DB1B5E-24D6-40FA-93C6-CA7C1C87E754}"/>
              </a:ext>
            </a:extLst>
          </p:cNvPr>
          <p:cNvSpPr>
            <a:spLocks noChangeShapeType="1"/>
          </p:cNvSpPr>
          <p:nvPr/>
        </p:nvSpPr>
        <p:spPr bwMode="gray">
          <a:xfrm>
            <a:off x="7480300" y="2870200"/>
            <a:ext cx="0" cy="3349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直线 66">
            <a:extLst>
              <a:ext uri="{FF2B5EF4-FFF2-40B4-BE49-F238E27FC236}">
                <a16:creationId xmlns:a16="http://schemas.microsoft.com/office/drawing/2014/main" id="{089EB241-B1CE-4DBA-BC38-0A92DB081B92}"/>
              </a:ext>
            </a:extLst>
          </p:cNvPr>
          <p:cNvSpPr>
            <a:spLocks noChangeShapeType="1"/>
          </p:cNvSpPr>
          <p:nvPr/>
        </p:nvSpPr>
        <p:spPr bwMode="gray">
          <a:xfrm flipH="1">
            <a:off x="6616700" y="2868613"/>
            <a:ext cx="1631950"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 name="文本框 67">
            <a:extLst>
              <a:ext uri="{FF2B5EF4-FFF2-40B4-BE49-F238E27FC236}">
                <a16:creationId xmlns:a16="http://schemas.microsoft.com/office/drawing/2014/main" id="{8CB4E888-04F8-4D3F-BD42-44EED6F2404A}"/>
              </a:ext>
            </a:extLst>
          </p:cNvPr>
          <p:cNvSpPr txBox="1">
            <a:spLocks noChangeArrowheads="1"/>
          </p:cNvSpPr>
          <p:nvPr/>
        </p:nvSpPr>
        <p:spPr bwMode="gray">
          <a:xfrm>
            <a:off x="6382534" y="1849439"/>
            <a:ext cx="2406650" cy="843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30000"/>
              </a:lnSpc>
              <a:buClr>
                <a:schemeClr val="accent1"/>
              </a:buClr>
              <a:buFont typeface="Wingdings" pitchFamily="2" charset="2"/>
              <a:buChar char="§"/>
            </a:pPr>
            <a:r>
              <a:rPr lang="zh-CN" altLang="en-US" sz="1400" dirty="0">
                <a:ea typeface="宋体" pitchFamily="2" charset="-122"/>
                <a:cs typeface="Arial" charset="0"/>
              </a:rPr>
              <a:t> </a:t>
            </a:r>
            <a:r>
              <a:rPr lang="zh-CN" altLang="en-US" sz="2000" dirty="0">
                <a:ea typeface="宋体" pitchFamily="2" charset="-122"/>
                <a:cs typeface="Arial" charset="0"/>
              </a:rPr>
              <a:t>利用摄影几何约束建立方程组</a:t>
            </a:r>
            <a:endParaRPr lang="en-US" altLang="zh-CN" sz="2000" dirty="0">
              <a:ea typeface="宋体" pitchFamily="2" charset="-122"/>
              <a:cs typeface="Arial" charset="0"/>
            </a:endParaRPr>
          </a:p>
        </p:txBody>
      </p:sp>
      <p:sp>
        <p:nvSpPr>
          <p:cNvPr id="77" name="直线 68">
            <a:extLst>
              <a:ext uri="{FF2B5EF4-FFF2-40B4-BE49-F238E27FC236}">
                <a16:creationId xmlns:a16="http://schemas.microsoft.com/office/drawing/2014/main" id="{A32D7ACB-0B72-4F45-814B-E69750A9EF04}"/>
              </a:ext>
            </a:extLst>
          </p:cNvPr>
          <p:cNvSpPr>
            <a:spLocks noChangeShapeType="1"/>
          </p:cNvSpPr>
          <p:nvPr/>
        </p:nvSpPr>
        <p:spPr bwMode="gray">
          <a:xfrm>
            <a:off x="3581400" y="2870200"/>
            <a:ext cx="0" cy="3349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8" name="直线 69">
            <a:extLst>
              <a:ext uri="{FF2B5EF4-FFF2-40B4-BE49-F238E27FC236}">
                <a16:creationId xmlns:a16="http://schemas.microsoft.com/office/drawing/2014/main" id="{B848AD50-76C2-441B-A7EE-597AC9C5B46A}"/>
              </a:ext>
            </a:extLst>
          </p:cNvPr>
          <p:cNvSpPr>
            <a:spLocks noChangeShapeType="1"/>
          </p:cNvSpPr>
          <p:nvPr/>
        </p:nvSpPr>
        <p:spPr bwMode="gray">
          <a:xfrm flipH="1">
            <a:off x="2657475" y="2868613"/>
            <a:ext cx="1771650"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 name="文本框 70">
            <a:extLst>
              <a:ext uri="{FF2B5EF4-FFF2-40B4-BE49-F238E27FC236}">
                <a16:creationId xmlns:a16="http://schemas.microsoft.com/office/drawing/2014/main" id="{8AFBADFA-C24F-4E38-AA82-6156B02EBDAE}"/>
              </a:ext>
            </a:extLst>
          </p:cNvPr>
          <p:cNvSpPr txBox="1">
            <a:spLocks noChangeArrowheads="1"/>
          </p:cNvSpPr>
          <p:nvPr/>
        </p:nvSpPr>
        <p:spPr bwMode="gray">
          <a:xfrm>
            <a:off x="2544993" y="1879791"/>
            <a:ext cx="2765419" cy="843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30000"/>
              </a:lnSpc>
              <a:buClr>
                <a:schemeClr val="accent2"/>
              </a:buClr>
              <a:buFont typeface="Wingdings" pitchFamily="2" charset="2"/>
              <a:buChar char="§"/>
            </a:pPr>
            <a:r>
              <a:rPr lang="zh-CN" altLang="zh-CN" sz="2000" dirty="0">
                <a:ea typeface="宋体" pitchFamily="2" charset="-122"/>
                <a:cs typeface="Arial" charset="0"/>
              </a:rPr>
              <a:t>将特征点处的特征编码为特征描述子</a:t>
            </a:r>
            <a:endParaRPr lang="en-US" altLang="zh-CN" sz="2000" dirty="0">
              <a:ea typeface="宋体" pitchFamily="2" charset="-122"/>
              <a:cs typeface="Arial" charset="0"/>
            </a:endParaRPr>
          </a:p>
        </p:txBody>
      </p:sp>
      <p:sp>
        <p:nvSpPr>
          <p:cNvPr id="80" name="直线 71">
            <a:extLst>
              <a:ext uri="{FF2B5EF4-FFF2-40B4-BE49-F238E27FC236}">
                <a16:creationId xmlns:a16="http://schemas.microsoft.com/office/drawing/2014/main" id="{19590F5B-275C-4E77-ADFE-9DA3786224B3}"/>
              </a:ext>
            </a:extLst>
          </p:cNvPr>
          <p:cNvSpPr>
            <a:spLocks noChangeShapeType="1"/>
          </p:cNvSpPr>
          <p:nvPr/>
        </p:nvSpPr>
        <p:spPr bwMode="gray">
          <a:xfrm>
            <a:off x="5495925" y="4445000"/>
            <a:ext cx="0" cy="3349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直线 72">
            <a:extLst>
              <a:ext uri="{FF2B5EF4-FFF2-40B4-BE49-F238E27FC236}">
                <a16:creationId xmlns:a16="http://schemas.microsoft.com/office/drawing/2014/main" id="{FE73F1EF-5C2E-4679-959C-55767840231D}"/>
              </a:ext>
            </a:extLst>
          </p:cNvPr>
          <p:cNvSpPr>
            <a:spLocks noChangeShapeType="1"/>
          </p:cNvSpPr>
          <p:nvPr/>
        </p:nvSpPr>
        <p:spPr bwMode="gray">
          <a:xfrm flipH="1">
            <a:off x="4684713" y="4779963"/>
            <a:ext cx="1587500"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文本框 73">
            <a:extLst>
              <a:ext uri="{FF2B5EF4-FFF2-40B4-BE49-F238E27FC236}">
                <a16:creationId xmlns:a16="http://schemas.microsoft.com/office/drawing/2014/main" id="{34039493-F60B-4233-832D-290CB3FD8146}"/>
              </a:ext>
            </a:extLst>
          </p:cNvPr>
          <p:cNvSpPr txBox="1">
            <a:spLocks noChangeArrowheads="1"/>
          </p:cNvSpPr>
          <p:nvPr/>
        </p:nvSpPr>
        <p:spPr bwMode="gray">
          <a:xfrm>
            <a:off x="4543483" y="4834604"/>
            <a:ext cx="2543422" cy="843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30000"/>
              </a:lnSpc>
              <a:buClr>
                <a:schemeClr val="folHlink"/>
              </a:buClr>
              <a:buFont typeface="Wingdings" pitchFamily="2" charset="2"/>
              <a:buChar char="§"/>
            </a:pPr>
            <a:r>
              <a:rPr lang="zh-CN" altLang="en-US" sz="2000" dirty="0">
                <a:ea typeface="宋体" pitchFamily="2" charset="-122"/>
                <a:cs typeface="Arial" charset="0"/>
              </a:rPr>
              <a:t>在特征空间中</a:t>
            </a:r>
            <a:r>
              <a:rPr lang="zh-CN" altLang="zh-CN" sz="2000" dirty="0">
                <a:ea typeface="宋体" pitchFamily="2" charset="-122"/>
                <a:cs typeface="Arial" charset="0"/>
              </a:rPr>
              <a:t>定义特征距离</a:t>
            </a:r>
            <a:endParaRPr lang="en-US" altLang="zh-CN" sz="2000" dirty="0">
              <a:ea typeface="宋体" pitchFamily="2" charset="-122"/>
              <a:cs typeface="Arial" charset="0"/>
            </a:endParaRPr>
          </a:p>
        </p:txBody>
      </p:sp>
      <p:grpSp>
        <p:nvGrpSpPr>
          <p:cNvPr id="83" name="组合 74">
            <a:extLst>
              <a:ext uri="{FF2B5EF4-FFF2-40B4-BE49-F238E27FC236}">
                <a16:creationId xmlns:a16="http://schemas.microsoft.com/office/drawing/2014/main" id="{272F8570-4BCC-4B34-A25C-1144B444B3C8}"/>
              </a:ext>
            </a:extLst>
          </p:cNvPr>
          <p:cNvGrpSpPr>
            <a:grpSpLocks/>
          </p:cNvGrpSpPr>
          <p:nvPr/>
        </p:nvGrpSpPr>
        <p:grpSpPr bwMode="auto">
          <a:xfrm>
            <a:off x="0" y="3184525"/>
            <a:ext cx="9144000" cy="1254125"/>
            <a:chOff x="0" y="2006"/>
            <a:chExt cx="5760" cy="790"/>
          </a:xfrm>
        </p:grpSpPr>
        <p:sp>
          <p:nvSpPr>
            <p:cNvPr id="84" name="直线 75">
              <a:extLst>
                <a:ext uri="{FF2B5EF4-FFF2-40B4-BE49-F238E27FC236}">
                  <a16:creationId xmlns:a16="http://schemas.microsoft.com/office/drawing/2014/main" id="{1DBEDF08-AFA1-4F5E-B918-B223EFBCC03E}"/>
                </a:ext>
              </a:extLst>
            </p:cNvPr>
            <p:cNvSpPr>
              <a:spLocks noChangeShapeType="1"/>
            </p:cNvSpPr>
            <p:nvPr/>
          </p:nvSpPr>
          <p:spPr bwMode="gray">
            <a:xfrm flipH="1">
              <a:off x="0" y="2405"/>
              <a:ext cx="652" cy="0"/>
            </a:xfrm>
            <a:prstGeom prst="line">
              <a:avLst/>
            </a:prstGeom>
            <a:noFill/>
            <a:ln w="76200">
              <a:solidFill>
                <a:srgbClr val="656591"/>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85" name="直线 76">
              <a:extLst>
                <a:ext uri="{FF2B5EF4-FFF2-40B4-BE49-F238E27FC236}">
                  <a16:creationId xmlns:a16="http://schemas.microsoft.com/office/drawing/2014/main" id="{AD90862B-9566-48A6-B188-4734D5AC17B5}"/>
                </a:ext>
              </a:extLst>
            </p:cNvPr>
            <p:cNvSpPr>
              <a:spLocks noChangeShapeType="1"/>
            </p:cNvSpPr>
            <p:nvPr/>
          </p:nvSpPr>
          <p:spPr bwMode="gray">
            <a:xfrm flipH="1">
              <a:off x="3839" y="2405"/>
              <a:ext cx="510" cy="0"/>
            </a:xfrm>
            <a:prstGeom prst="line">
              <a:avLst/>
            </a:prstGeom>
            <a:noFill/>
            <a:ln w="76200">
              <a:solidFill>
                <a:srgbClr val="656591"/>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86" name="弧线 77">
              <a:extLst>
                <a:ext uri="{FF2B5EF4-FFF2-40B4-BE49-F238E27FC236}">
                  <a16:creationId xmlns:a16="http://schemas.microsoft.com/office/drawing/2014/main" id="{A5A855FA-48DE-4136-A56F-93F54C2C7954}"/>
                </a:ext>
              </a:extLst>
            </p:cNvPr>
            <p:cNvSpPr>
              <a:spLocks/>
            </p:cNvSpPr>
            <p:nvPr/>
          </p:nvSpPr>
          <p:spPr bwMode="gray">
            <a:xfrm rot="16200000" flipV="1">
              <a:off x="2052" y="1833"/>
              <a:ext cx="412"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rgbClr val="656591"/>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87" name="弧线 78">
              <a:extLst>
                <a:ext uri="{FF2B5EF4-FFF2-40B4-BE49-F238E27FC236}">
                  <a16:creationId xmlns:a16="http://schemas.microsoft.com/office/drawing/2014/main" id="{1ADF418A-31B5-4FC1-83DC-6BBFD51DCEA1}"/>
                </a:ext>
              </a:extLst>
            </p:cNvPr>
            <p:cNvSpPr>
              <a:spLocks/>
            </p:cNvSpPr>
            <p:nvPr/>
          </p:nvSpPr>
          <p:spPr bwMode="gray">
            <a:xfrm rot="16200000" flipV="1">
              <a:off x="4503" y="1830"/>
              <a:ext cx="418"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rgbClr val="656591"/>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88" name="直线 79">
              <a:extLst>
                <a:ext uri="{FF2B5EF4-FFF2-40B4-BE49-F238E27FC236}">
                  <a16:creationId xmlns:a16="http://schemas.microsoft.com/office/drawing/2014/main" id="{755A0E04-6109-452B-B83E-1180C86A7ED7}"/>
                </a:ext>
              </a:extLst>
            </p:cNvPr>
            <p:cNvSpPr>
              <a:spLocks noChangeShapeType="1"/>
            </p:cNvSpPr>
            <p:nvPr/>
          </p:nvSpPr>
          <p:spPr bwMode="gray">
            <a:xfrm flipH="1">
              <a:off x="2619" y="2405"/>
              <a:ext cx="496" cy="0"/>
            </a:xfrm>
            <a:prstGeom prst="line">
              <a:avLst/>
            </a:prstGeom>
            <a:noFill/>
            <a:ln w="76200">
              <a:solidFill>
                <a:srgbClr val="656591"/>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89" name="弧线 80">
              <a:extLst>
                <a:ext uri="{FF2B5EF4-FFF2-40B4-BE49-F238E27FC236}">
                  <a16:creationId xmlns:a16="http://schemas.microsoft.com/office/drawing/2014/main" id="{A535E323-FF90-4F89-9D6C-C1BA00A3CE85}"/>
                </a:ext>
              </a:extLst>
            </p:cNvPr>
            <p:cNvSpPr>
              <a:spLocks/>
            </p:cNvSpPr>
            <p:nvPr/>
          </p:nvSpPr>
          <p:spPr bwMode="gray">
            <a:xfrm rot="5400000">
              <a:off x="3278" y="2211"/>
              <a:ext cx="400"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rgbClr val="656591"/>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sp>
          <p:nvSpPr>
            <p:cNvPr id="90" name="直线 81">
              <a:extLst>
                <a:ext uri="{FF2B5EF4-FFF2-40B4-BE49-F238E27FC236}">
                  <a16:creationId xmlns:a16="http://schemas.microsoft.com/office/drawing/2014/main" id="{984CA10B-80DC-40B1-AD85-53BA4F3F20BA}"/>
                </a:ext>
              </a:extLst>
            </p:cNvPr>
            <p:cNvSpPr>
              <a:spLocks noChangeShapeType="1"/>
            </p:cNvSpPr>
            <p:nvPr/>
          </p:nvSpPr>
          <p:spPr bwMode="gray">
            <a:xfrm flipH="1">
              <a:off x="5071" y="2405"/>
              <a:ext cx="689" cy="0"/>
            </a:xfrm>
            <a:prstGeom prst="line">
              <a:avLst/>
            </a:prstGeom>
            <a:noFill/>
            <a:ln w="76200">
              <a:solidFill>
                <a:srgbClr val="656591"/>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91" name="直线 82">
              <a:extLst>
                <a:ext uri="{FF2B5EF4-FFF2-40B4-BE49-F238E27FC236}">
                  <a16:creationId xmlns:a16="http://schemas.microsoft.com/office/drawing/2014/main" id="{2E68E970-D895-4A7C-900B-9AF9B0AF733C}"/>
                </a:ext>
              </a:extLst>
            </p:cNvPr>
            <p:cNvSpPr>
              <a:spLocks noChangeShapeType="1"/>
            </p:cNvSpPr>
            <p:nvPr/>
          </p:nvSpPr>
          <p:spPr bwMode="gray">
            <a:xfrm flipH="1">
              <a:off x="1377" y="2405"/>
              <a:ext cx="523" cy="0"/>
            </a:xfrm>
            <a:prstGeom prst="line">
              <a:avLst/>
            </a:prstGeom>
            <a:noFill/>
            <a:ln w="76200">
              <a:solidFill>
                <a:srgbClr val="656591"/>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92" name="弧线 83">
              <a:extLst>
                <a:ext uri="{FF2B5EF4-FFF2-40B4-BE49-F238E27FC236}">
                  <a16:creationId xmlns:a16="http://schemas.microsoft.com/office/drawing/2014/main" id="{BC0350F1-7C91-48BB-A796-89477FD01724}"/>
                </a:ext>
              </a:extLst>
            </p:cNvPr>
            <p:cNvSpPr>
              <a:spLocks/>
            </p:cNvSpPr>
            <p:nvPr/>
          </p:nvSpPr>
          <p:spPr bwMode="gray">
            <a:xfrm rot="5400000">
              <a:off x="815" y="2211"/>
              <a:ext cx="400" cy="769"/>
            </a:xfrm>
            <a:custGeom>
              <a:avLst/>
              <a:gdLst>
                <a:gd name="G0" fmla="+- 1194 0 0"/>
                <a:gd name="G1" fmla="+- 21600 0 0"/>
                <a:gd name="G2" fmla="+- 21600 0 0"/>
                <a:gd name="T0" fmla="*/ 750 w 22794"/>
                <a:gd name="T1" fmla="*/ 5 h 43200"/>
                <a:gd name="T2" fmla="*/ 0 w 22794"/>
                <a:gd name="T3" fmla="*/ 43167 h 43200"/>
                <a:gd name="T4" fmla="*/ 1194 w 22794"/>
                <a:gd name="T5" fmla="*/ 21600 h 43200"/>
              </a:gdLst>
              <a:ahLst/>
              <a:cxnLst>
                <a:cxn ang="0">
                  <a:pos x="T0" y="T1"/>
                </a:cxn>
                <a:cxn ang="0">
                  <a:pos x="T2" y="T3"/>
                </a:cxn>
                <a:cxn ang="0">
                  <a:pos x="T4" y="T5"/>
                </a:cxn>
              </a:cxnLst>
              <a:rect l="0" t="0" r="r" b="b"/>
              <a:pathLst>
                <a:path w="22794" h="43200" fill="none"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path>
                <a:path w="22794" h="43200" stroke="0" extrusionOk="0">
                  <a:moveTo>
                    <a:pt x="749" y="4"/>
                  </a:moveTo>
                  <a:cubicBezTo>
                    <a:pt x="897" y="1"/>
                    <a:pt x="1045" y="-1"/>
                    <a:pt x="1194" y="0"/>
                  </a:cubicBezTo>
                  <a:cubicBezTo>
                    <a:pt x="13123" y="0"/>
                    <a:pt x="22794" y="9670"/>
                    <a:pt x="22794" y="21600"/>
                  </a:cubicBezTo>
                  <a:cubicBezTo>
                    <a:pt x="22794" y="33529"/>
                    <a:pt x="13123" y="43200"/>
                    <a:pt x="1194" y="43200"/>
                  </a:cubicBezTo>
                  <a:cubicBezTo>
                    <a:pt x="795" y="43200"/>
                    <a:pt x="397" y="43188"/>
                    <a:pt x="0" y="43166"/>
                  </a:cubicBezTo>
                  <a:lnTo>
                    <a:pt x="1194" y="21600"/>
                  </a:lnTo>
                  <a:close/>
                </a:path>
              </a:pathLst>
            </a:custGeom>
            <a:noFill/>
            <a:ln w="76200">
              <a:solidFill>
                <a:srgbClr val="656591"/>
              </a:solidFill>
              <a:round/>
              <a:headEnd/>
              <a:tailEnd/>
            </a:ln>
            <a:effectLst>
              <a:outerShdw dist="35921"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zh-CN" altLang="en-US"/>
            </a:p>
          </p:txBody>
        </p:sp>
      </p:grpSp>
      <p:pic>
        <p:nvPicPr>
          <p:cNvPr id="93" name="图片 84" descr="Picture1">
            <a:extLst>
              <a:ext uri="{FF2B5EF4-FFF2-40B4-BE49-F238E27FC236}">
                <a16:creationId xmlns:a16="http://schemas.microsoft.com/office/drawing/2014/main" id="{90FB8DB5-5930-487D-A994-DC1440BD621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5419" y="2093516"/>
            <a:ext cx="825500" cy="377825"/>
          </a:xfrm>
          <a:prstGeom prst="rect">
            <a:avLst/>
          </a:prstGeom>
          <a:noFill/>
          <a:extLst>
            <a:ext uri="{909E8E84-426E-40DD-AFC4-6F175D3DCCD1}">
              <a14:hiddenFill xmlns:a14="http://schemas.microsoft.com/office/drawing/2010/main">
                <a:solidFill>
                  <a:srgbClr val="FFFFFF"/>
                </a:solidFill>
              </a14:hiddenFill>
            </a:ext>
          </a:extLst>
        </p:spPr>
      </p:pic>
      <p:pic>
        <p:nvPicPr>
          <p:cNvPr id="94" name="图片 85" descr="Picture1">
            <a:extLst>
              <a:ext uri="{FF2B5EF4-FFF2-40B4-BE49-F238E27FC236}">
                <a16:creationId xmlns:a16="http://schemas.microsoft.com/office/drawing/2014/main" id="{0E9783D1-7234-4FB0-8F33-4303577FE7B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81350" y="3298825"/>
            <a:ext cx="825500" cy="377825"/>
          </a:xfrm>
          <a:prstGeom prst="rect">
            <a:avLst/>
          </a:prstGeom>
          <a:noFill/>
          <a:extLst>
            <a:ext uri="{909E8E84-426E-40DD-AFC4-6F175D3DCCD1}">
              <a14:hiddenFill xmlns:a14="http://schemas.microsoft.com/office/drawing/2010/main">
                <a:solidFill>
                  <a:srgbClr val="FFFFFF"/>
                </a:solidFill>
              </a14:hiddenFill>
            </a:ext>
          </a:extLst>
        </p:spPr>
      </p:pic>
      <p:pic>
        <p:nvPicPr>
          <p:cNvPr id="95" name="图片 86" descr="Picture1">
            <a:extLst>
              <a:ext uri="{FF2B5EF4-FFF2-40B4-BE49-F238E27FC236}">
                <a16:creationId xmlns:a16="http://schemas.microsoft.com/office/drawing/2014/main" id="{91A5CCF4-45AE-4BF6-BA0F-DDC386D47A0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14925" y="3317875"/>
            <a:ext cx="825500" cy="377825"/>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96" name="图片 87" descr="Picture1">
            <a:extLst>
              <a:ext uri="{FF2B5EF4-FFF2-40B4-BE49-F238E27FC236}">
                <a16:creationId xmlns:a16="http://schemas.microsoft.com/office/drawing/2014/main" id="{E6E09C73-CD2A-4635-91C7-3DA34646C1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77075" y="3308350"/>
            <a:ext cx="825500" cy="377825"/>
          </a:xfrm>
          <a:prstGeom prst="rect">
            <a:avLst/>
          </a:prstGeom>
          <a:noFill/>
          <a:extLst>
            <a:ext uri="{909E8E84-426E-40DD-AFC4-6F175D3DCCD1}">
              <a14:hiddenFill xmlns:a14="http://schemas.microsoft.com/office/drawing/2010/main">
                <a:solidFill>
                  <a:srgbClr val="FFFFFF"/>
                </a:solidFill>
              </a14:hiddenFill>
            </a:ext>
          </a:extLst>
        </p:spPr>
      </p:pic>
      <p:grpSp>
        <p:nvGrpSpPr>
          <p:cNvPr id="97" name="组合 43">
            <a:extLst>
              <a:ext uri="{FF2B5EF4-FFF2-40B4-BE49-F238E27FC236}">
                <a16:creationId xmlns:a16="http://schemas.microsoft.com/office/drawing/2014/main" id="{0F486F15-AB13-43F9-86EC-D0308F716169}"/>
              </a:ext>
            </a:extLst>
          </p:cNvPr>
          <p:cNvGrpSpPr>
            <a:grpSpLocks/>
          </p:cNvGrpSpPr>
          <p:nvPr/>
        </p:nvGrpSpPr>
        <p:grpSpPr bwMode="auto">
          <a:xfrm>
            <a:off x="265906" y="1071166"/>
            <a:ext cx="1446213" cy="1524000"/>
            <a:chOff x="884" y="2523"/>
            <a:chExt cx="862" cy="862"/>
          </a:xfrm>
        </p:grpSpPr>
        <p:sp>
          <p:nvSpPr>
            <p:cNvPr id="98" name="椭圆 44">
              <a:extLst>
                <a:ext uri="{FF2B5EF4-FFF2-40B4-BE49-F238E27FC236}">
                  <a16:creationId xmlns:a16="http://schemas.microsoft.com/office/drawing/2014/main" id="{88D05778-4BE5-48B0-A45F-CD7587146D05}"/>
                </a:ext>
              </a:extLst>
            </p:cNvPr>
            <p:cNvSpPr>
              <a:spLocks noChangeArrowheads="1"/>
            </p:cNvSpPr>
            <p:nvPr/>
          </p:nvSpPr>
          <p:spPr bwMode="gray">
            <a:xfrm>
              <a:off x="884" y="2523"/>
              <a:ext cx="862" cy="862"/>
            </a:xfrm>
            <a:prstGeom prst="ellipse">
              <a:avLst/>
            </a:prstGeom>
            <a:gradFill rotWithShape="1">
              <a:gsLst>
                <a:gs pos="0">
                  <a:srgbClr val="00CC66">
                    <a:gamma/>
                    <a:tint val="0"/>
                    <a:invGamma/>
                  </a:srgbClr>
                </a:gs>
                <a:gs pos="50000">
                  <a:srgbClr val="00CC66"/>
                </a:gs>
                <a:gs pos="100000">
                  <a:srgbClr val="00CC66">
                    <a:gamma/>
                    <a:tint val="0"/>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99" name="椭圆 45">
              <a:extLst>
                <a:ext uri="{FF2B5EF4-FFF2-40B4-BE49-F238E27FC236}">
                  <a16:creationId xmlns:a16="http://schemas.microsoft.com/office/drawing/2014/main" id="{7E98B1E2-732A-436D-AF42-D1973ADCFE61}"/>
                </a:ext>
              </a:extLst>
            </p:cNvPr>
            <p:cNvSpPr>
              <a:spLocks noChangeArrowheads="1"/>
            </p:cNvSpPr>
            <p:nvPr/>
          </p:nvSpPr>
          <p:spPr bwMode="gray">
            <a:xfrm>
              <a:off x="884" y="2523"/>
              <a:ext cx="862" cy="862"/>
            </a:xfrm>
            <a:prstGeom prst="ellipse">
              <a:avLst/>
            </a:prstGeom>
            <a:gradFill rotWithShape="1">
              <a:gsLst>
                <a:gs pos="0">
                  <a:srgbClr val="00CC66">
                    <a:alpha val="32001"/>
                  </a:srgbClr>
                </a:gs>
                <a:gs pos="100000">
                  <a:srgbClr val="00CC66">
                    <a:gamma/>
                    <a:shade val="0"/>
                    <a:invGamma/>
                    <a:alpha val="89999"/>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100" name="椭圆 46">
              <a:extLst>
                <a:ext uri="{FF2B5EF4-FFF2-40B4-BE49-F238E27FC236}">
                  <a16:creationId xmlns:a16="http://schemas.microsoft.com/office/drawing/2014/main" id="{E9B3363A-9878-458F-8048-0AE01F2C1457}"/>
                </a:ext>
              </a:extLst>
            </p:cNvPr>
            <p:cNvSpPr>
              <a:spLocks noChangeArrowheads="1"/>
            </p:cNvSpPr>
            <p:nvPr/>
          </p:nvSpPr>
          <p:spPr bwMode="gray">
            <a:xfrm>
              <a:off x="940" y="2579"/>
              <a:ext cx="750" cy="750"/>
            </a:xfrm>
            <a:prstGeom prst="ellipse">
              <a:avLst/>
            </a:prstGeom>
            <a:gradFill rotWithShape="1">
              <a:gsLst>
                <a:gs pos="0">
                  <a:srgbClr val="00CC66">
                    <a:gamma/>
                    <a:shade val="54118"/>
                    <a:invGamma/>
                  </a:srgbClr>
                </a:gs>
                <a:gs pos="50000">
                  <a:srgbClr val="00CC66"/>
                </a:gs>
                <a:gs pos="100000">
                  <a:srgbClr val="00CC66">
                    <a:gamma/>
                    <a:shade val="54118"/>
                    <a:invGamma/>
                  </a:srgb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01" name="椭圆 47">
              <a:extLst>
                <a:ext uri="{FF2B5EF4-FFF2-40B4-BE49-F238E27FC236}">
                  <a16:creationId xmlns:a16="http://schemas.microsoft.com/office/drawing/2014/main" id="{FFA62FC1-48E8-4EFF-B109-8ACDB1B57621}"/>
                </a:ext>
              </a:extLst>
            </p:cNvPr>
            <p:cNvSpPr>
              <a:spLocks noChangeArrowheads="1"/>
            </p:cNvSpPr>
            <p:nvPr/>
          </p:nvSpPr>
          <p:spPr bwMode="gray">
            <a:xfrm>
              <a:off x="941" y="2579"/>
              <a:ext cx="749" cy="750"/>
            </a:xfrm>
            <a:prstGeom prst="ellipse">
              <a:avLst/>
            </a:prstGeom>
            <a:gradFill rotWithShape="1">
              <a:gsLst>
                <a:gs pos="0">
                  <a:srgbClr val="00CC66">
                    <a:gamma/>
                    <a:shade val="63529"/>
                    <a:invGamma/>
                  </a:srgbClr>
                </a:gs>
                <a:gs pos="100000">
                  <a:srgbClr val="00CC66">
                    <a:alpha val="0"/>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02" name="椭圆 48">
              <a:extLst>
                <a:ext uri="{FF2B5EF4-FFF2-40B4-BE49-F238E27FC236}">
                  <a16:creationId xmlns:a16="http://schemas.microsoft.com/office/drawing/2014/main" id="{04E2E77F-C162-46C1-973E-3275CABEBA1E}"/>
                </a:ext>
              </a:extLst>
            </p:cNvPr>
            <p:cNvSpPr>
              <a:spLocks noChangeArrowheads="1"/>
            </p:cNvSpPr>
            <p:nvPr/>
          </p:nvSpPr>
          <p:spPr bwMode="gray">
            <a:xfrm>
              <a:off x="981" y="2617"/>
              <a:ext cx="674" cy="674"/>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103" name="椭圆 49">
              <a:extLst>
                <a:ext uri="{FF2B5EF4-FFF2-40B4-BE49-F238E27FC236}">
                  <a16:creationId xmlns:a16="http://schemas.microsoft.com/office/drawing/2014/main" id="{30E8D637-3A92-499D-B40D-58E1E1159BD5}"/>
                </a:ext>
              </a:extLst>
            </p:cNvPr>
            <p:cNvSpPr>
              <a:spLocks noChangeArrowheads="1"/>
            </p:cNvSpPr>
            <p:nvPr/>
          </p:nvSpPr>
          <p:spPr bwMode="gray">
            <a:xfrm>
              <a:off x="992" y="2628"/>
              <a:ext cx="653" cy="653"/>
            </a:xfrm>
            <a:prstGeom prst="ellipse">
              <a:avLst/>
            </a:prstGeom>
            <a:gradFill rotWithShape="1">
              <a:gsLst>
                <a:gs pos="0">
                  <a:srgbClr val="C0C0C0">
                    <a:gamma/>
                    <a:shade val="46275"/>
                    <a:invGamma/>
                  </a:srgbClr>
                </a:gs>
                <a:gs pos="100000">
                  <a:srgbClr val="C0C0C0"/>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04" name="椭圆 50">
              <a:extLst>
                <a:ext uri="{FF2B5EF4-FFF2-40B4-BE49-F238E27FC236}">
                  <a16:creationId xmlns:a16="http://schemas.microsoft.com/office/drawing/2014/main" id="{5C8AB727-7020-4A76-9164-F30AF9D2EFF5}"/>
                </a:ext>
              </a:extLst>
            </p:cNvPr>
            <p:cNvSpPr>
              <a:spLocks noChangeArrowheads="1"/>
            </p:cNvSpPr>
            <p:nvPr/>
          </p:nvSpPr>
          <p:spPr bwMode="gray">
            <a:xfrm>
              <a:off x="1000" y="2632"/>
              <a:ext cx="637" cy="636"/>
            </a:xfrm>
            <a:prstGeom prst="ellipse">
              <a:avLst/>
            </a:prstGeom>
            <a:gradFill rotWithShape="1">
              <a:gsLst>
                <a:gs pos="0">
                  <a:srgbClr val="C0C0C0">
                    <a:alpha val="0"/>
                  </a:srgbClr>
                </a:gs>
                <a:gs pos="100000">
                  <a:srgbClr val="C0C0C0">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05" name="椭圆 51">
              <a:extLst>
                <a:ext uri="{FF2B5EF4-FFF2-40B4-BE49-F238E27FC236}">
                  <a16:creationId xmlns:a16="http://schemas.microsoft.com/office/drawing/2014/main" id="{36222E35-0C51-4845-A773-E7F41900A1BA}"/>
                </a:ext>
              </a:extLst>
            </p:cNvPr>
            <p:cNvSpPr>
              <a:spLocks noChangeArrowheads="1"/>
            </p:cNvSpPr>
            <p:nvPr/>
          </p:nvSpPr>
          <p:spPr bwMode="gray">
            <a:xfrm>
              <a:off x="1007" y="2638"/>
              <a:ext cx="606" cy="595"/>
            </a:xfrm>
            <a:prstGeom prst="ellipse">
              <a:avLst/>
            </a:prstGeom>
            <a:gradFill rotWithShape="1">
              <a:gsLst>
                <a:gs pos="0">
                  <a:srgbClr val="C0C0C0">
                    <a:gamma/>
                    <a:shade val="79216"/>
                    <a:invGamma/>
                  </a:srgbClr>
                </a:gs>
                <a:gs pos="100000">
                  <a:srgbClr val="C0C0C0">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06" name="椭圆 52">
              <a:extLst>
                <a:ext uri="{FF2B5EF4-FFF2-40B4-BE49-F238E27FC236}">
                  <a16:creationId xmlns:a16="http://schemas.microsoft.com/office/drawing/2014/main" id="{2397B1FE-1C1D-45EC-A1B5-D4F385A2BE19}"/>
                </a:ext>
              </a:extLst>
            </p:cNvPr>
            <p:cNvSpPr>
              <a:spLocks noChangeArrowheads="1"/>
            </p:cNvSpPr>
            <p:nvPr/>
          </p:nvSpPr>
          <p:spPr bwMode="gray">
            <a:xfrm>
              <a:off x="1042" y="2655"/>
              <a:ext cx="539" cy="483"/>
            </a:xfrm>
            <a:prstGeom prst="ellipse">
              <a:avLst/>
            </a:prstGeom>
            <a:gradFill rotWithShape="1">
              <a:gsLst>
                <a:gs pos="0">
                  <a:srgbClr val="C0C0C0">
                    <a:gamma/>
                    <a:tint val="0"/>
                    <a:invGamma/>
                  </a:srgbClr>
                </a:gs>
                <a:gs pos="100000">
                  <a:srgbClr val="C0C0C0">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107" name="文本框 53">
            <a:extLst>
              <a:ext uri="{FF2B5EF4-FFF2-40B4-BE49-F238E27FC236}">
                <a16:creationId xmlns:a16="http://schemas.microsoft.com/office/drawing/2014/main" id="{D838E589-4373-4B56-A170-83CEAF50504F}"/>
              </a:ext>
            </a:extLst>
          </p:cNvPr>
          <p:cNvSpPr txBox="1">
            <a:spLocks noChangeArrowheads="1"/>
          </p:cNvSpPr>
          <p:nvPr/>
        </p:nvSpPr>
        <p:spPr bwMode="gray">
          <a:xfrm>
            <a:off x="391625" y="1664891"/>
            <a:ext cx="121700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000000"/>
                </a:solidFill>
                <a:ea typeface="宋体" pitchFamily="2" charset="-122"/>
                <a:cs typeface="Arial" charset="0"/>
              </a:rPr>
              <a:t>特征点法</a:t>
            </a:r>
          </a:p>
          <a:p>
            <a:pPr algn="ctr" eaLnBrk="0" hangingPunct="0"/>
            <a:endParaRPr lang="en-US" altLang="zh-CN" sz="2000" b="1" dirty="0">
              <a:solidFill>
                <a:srgbClr val="000000"/>
              </a:solidFill>
              <a:ea typeface="宋体" pitchFamily="2" charset="-122"/>
              <a:cs typeface="Arial" charset="0"/>
            </a:endParaRPr>
          </a:p>
        </p:txBody>
      </p:sp>
    </p:spTree>
    <p:extLst>
      <p:ext uri="{BB962C8B-B14F-4D97-AF65-F5344CB8AC3E}">
        <p14:creationId xmlns:p14="http://schemas.microsoft.com/office/powerpoint/2010/main" val="1156631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5</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相机模型</a:t>
            </a:r>
          </a:p>
        </p:txBody>
      </p:sp>
      <p:sp>
        <p:nvSpPr>
          <p:cNvPr id="28" name="Rectangle 3">
            <a:extLst>
              <a:ext uri="{FF2B5EF4-FFF2-40B4-BE49-F238E27FC236}">
                <a16:creationId xmlns:a16="http://schemas.microsoft.com/office/drawing/2014/main" id="{CFB10EEA-3F9F-4634-AAE1-B1A1B688BECB}"/>
              </a:ext>
            </a:extLst>
          </p:cNvPr>
          <p:cNvSpPr>
            <a:spLocks noGrp="1" noChangeArrowheads="1"/>
          </p:cNvSpPr>
          <p:nvPr>
            <p:ph idx="1"/>
          </p:nvPr>
        </p:nvSpPr>
        <p:spPr>
          <a:xfrm>
            <a:off x="685800" y="1147763"/>
            <a:ext cx="8077200" cy="4540250"/>
          </a:xfrm>
        </p:spPr>
        <p:txBody>
          <a:bodyPr/>
          <a:lstStyle/>
          <a:p>
            <a:pPr eaLnBrk="1" hangingPunct="1"/>
            <a:r>
              <a:rPr lang="zh-CN" altLang="en-US">
                <a:latin typeface="黑体" panose="02010609060101010101" pitchFamily="49" charset="-122"/>
                <a:ea typeface="黑体" panose="02010609060101010101" pitchFamily="49" charset="-122"/>
              </a:rPr>
              <a:t>二阶径向畸变模型</a:t>
            </a:r>
          </a:p>
        </p:txBody>
      </p:sp>
      <p:graphicFrame>
        <p:nvGraphicFramePr>
          <p:cNvPr id="29" name="Object 4">
            <a:extLst>
              <a:ext uri="{FF2B5EF4-FFF2-40B4-BE49-F238E27FC236}">
                <a16:creationId xmlns:a16="http://schemas.microsoft.com/office/drawing/2014/main" id="{7C9009FA-223B-4EA0-B159-76F37E98616C}"/>
              </a:ext>
            </a:extLst>
          </p:cNvPr>
          <p:cNvGraphicFramePr>
            <a:graphicFrameLocks noChangeAspect="1"/>
          </p:cNvGraphicFramePr>
          <p:nvPr/>
        </p:nvGraphicFramePr>
        <p:xfrm>
          <a:off x="1506538" y="1866900"/>
          <a:ext cx="2468562" cy="719138"/>
        </p:xfrm>
        <a:graphic>
          <a:graphicData uri="http://schemas.openxmlformats.org/presentationml/2006/ole">
            <mc:AlternateContent xmlns:mc="http://schemas.openxmlformats.org/markup-compatibility/2006">
              <mc:Choice xmlns:v="urn:schemas-microsoft-com:vml" Requires="v">
                <p:oleObj spid="_x0000_s61452" r:id="rId4" imgW="1663700" imgH="482600" progId="Equation.3">
                  <p:embed/>
                </p:oleObj>
              </mc:Choice>
              <mc:Fallback>
                <p:oleObj r:id="rId4" imgW="1663700" imgH="482600" progId="Equation.3">
                  <p:embed/>
                  <p:pic>
                    <p:nvPicPr>
                      <p:cNvPr id="10245" name="Object 4">
                        <a:extLst>
                          <a:ext uri="{FF2B5EF4-FFF2-40B4-BE49-F238E27FC236}">
                            <a16:creationId xmlns:a16="http://schemas.microsoft.com/office/drawing/2014/main" id="{196E65B1-3CE2-411A-BE08-EDC9FF1F31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6538" y="1866900"/>
                        <a:ext cx="2468562"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 name="Rectangle 5">
            <a:extLst>
              <a:ext uri="{FF2B5EF4-FFF2-40B4-BE49-F238E27FC236}">
                <a16:creationId xmlns:a16="http://schemas.microsoft.com/office/drawing/2014/main" id="{82A4B20D-1069-4036-A84D-25876558679B}"/>
              </a:ext>
            </a:extLst>
          </p:cNvPr>
          <p:cNvSpPr>
            <a:spLocks noChangeArrowheads="1"/>
          </p:cNvSpPr>
          <p:nvPr/>
        </p:nvSpPr>
        <p:spPr bwMode="auto">
          <a:xfrm>
            <a:off x="685800" y="2862263"/>
            <a:ext cx="78486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5000"/>
              </a:lnSpc>
              <a:spcBef>
                <a:spcPct val="10000"/>
              </a:spcBef>
              <a:spcAft>
                <a:spcPct val="10000"/>
              </a:spcAft>
              <a:buFontTx/>
              <a:buNone/>
            </a:pPr>
            <a:r>
              <a:rPr lang="en-US" altLang="zh-CN" sz="1800">
                <a:latin typeface="Times New Roman" panose="02020603050405020304" pitchFamily="18" charset="0"/>
                <a:ea typeface="黑体" panose="02010609060101010101" pitchFamily="49" charset="-122"/>
                <a:cs typeface="Times New Roman" panose="02020603050405020304" pitchFamily="18" charset="0"/>
              </a:rPr>
              <a:t>[</a:t>
            </a:r>
            <a:r>
              <a:rPr lang="en-US" altLang="zh-CN" sz="1800" i="1">
                <a:latin typeface="Times New Roman" panose="02020603050405020304" pitchFamily="18" charset="0"/>
                <a:ea typeface="黑体" panose="02010609060101010101" pitchFamily="49" charset="-122"/>
                <a:cs typeface="Times New Roman" panose="02020603050405020304" pitchFamily="18" charset="0"/>
              </a:rPr>
              <a:t>u</a:t>
            </a:r>
            <a:r>
              <a:rPr lang="en-US" altLang="zh-CN" sz="18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1800">
                <a:latin typeface="Times New Roman" panose="02020603050405020304" pitchFamily="18" charset="0"/>
                <a:ea typeface="黑体" panose="02010609060101010101" pitchFamily="49" charset="-122"/>
                <a:cs typeface="Times New Roman" panose="02020603050405020304" pitchFamily="18" charset="0"/>
              </a:rPr>
              <a:t>, </a:t>
            </a:r>
            <a:r>
              <a:rPr lang="en-US" altLang="zh-CN" sz="1800" i="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v</a:t>
            </a:r>
            <a:r>
              <a:rPr lang="en-US" altLang="zh-CN" sz="18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1800">
                <a:latin typeface="Times New Roman" panose="02020603050405020304" pitchFamily="18" charset="0"/>
                <a:ea typeface="黑体" panose="02010609060101010101" pitchFamily="49" charset="-122"/>
                <a:cs typeface="Times New Roman" panose="02020603050405020304" pitchFamily="18" charset="0"/>
              </a:rPr>
              <a:t>]</a:t>
            </a:r>
            <a:r>
              <a:rPr lang="zh-CN" altLang="en-US" sz="18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为无畸变的理想图像坐标，</a:t>
            </a:r>
            <a:r>
              <a:rPr lang="en-US" altLang="zh-CN" sz="18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1800" i="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lang="en-US" altLang="zh-CN" sz="18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1800" i="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v</a:t>
            </a:r>
            <a:r>
              <a:rPr lang="en-US" altLang="zh-CN" sz="18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18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为实际图像坐标，</a:t>
            </a:r>
            <a:r>
              <a:rPr lang="en-US" altLang="zh-CN" sz="18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1800" i="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lang="en-US" altLang="zh-CN" sz="1800" baseline="-300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r>
              <a:rPr lang="en-US" altLang="zh-CN" sz="18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1800" i="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v</a:t>
            </a:r>
            <a:r>
              <a:rPr lang="en-US" altLang="zh-CN" sz="1800" baseline="-300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r>
              <a:rPr lang="en-US" altLang="zh-CN" sz="18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18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为光轴中心点图像坐标，</a:t>
            </a:r>
            <a:r>
              <a:rPr lang="en-US" altLang="zh-CN" sz="18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1800" i="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k</a:t>
            </a:r>
            <a:r>
              <a:rPr lang="en-US" altLang="zh-CN" sz="18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1800" i="1" baseline="-30000">
                <a:latin typeface="Times New Roman" panose="02020603050405020304" pitchFamily="18" charset="0"/>
                <a:ea typeface="黑体" panose="02010609060101010101" pitchFamily="49" charset="-122"/>
                <a:cs typeface="Times New Roman" panose="02020603050405020304" pitchFamily="18" charset="0"/>
              </a:rPr>
              <a:t>u</a:t>
            </a:r>
            <a:r>
              <a:rPr lang="en-US" altLang="zh-CN" sz="18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1800" i="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k</a:t>
            </a:r>
            <a:r>
              <a:rPr lang="en-US" altLang="zh-CN" sz="18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1800" i="1" baseline="-30000">
                <a:latin typeface="Times New Roman" panose="02020603050405020304" pitchFamily="18" charset="0"/>
                <a:ea typeface="黑体" panose="02010609060101010101" pitchFamily="49" charset="-122"/>
                <a:cs typeface="Times New Roman" panose="02020603050405020304" pitchFamily="18" charset="0"/>
              </a:rPr>
              <a:t>v</a:t>
            </a:r>
            <a:r>
              <a:rPr lang="en-US" altLang="zh-CN" sz="18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zh-CN" altLang="en-US" sz="18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分别为</a:t>
            </a:r>
            <a:r>
              <a:rPr lang="en-US" altLang="zh-CN" sz="1800" i="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lang="zh-CN" altLang="en-US" sz="18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1800" i="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v</a:t>
            </a:r>
            <a:r>
              <a:rPr lang="zh-CN" altLang="en-US" sz="18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方向二阶畸变系数，</a:t>
            </a:r>
            <a:r>
              <a:rPr lang="en-US" altLang="zh-CN" sz="1800" i="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r</a:t>
            </a:r>
            <a:r>
              <a:rPr lang="zh-CN" altLang="en-US" sz="18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为图像点到参考点距离。 </a:t>
            </a:r>
          </a:p>
        </p:txBody>
      </p:sp>
      <p:graphicFrame>
        <p:nvGraphicFramePr>
          <p:cNvPr id="31" name="Object 6">
            <a:extLst>
              <a:ext uri="{FF2B5EF4-FFF2-40B4-BE49-F238E27FC236}">
                <a16:creationId xmlns:a16="http://schemas.microsoft.com/office/drawing/2014/main" id="{8F38FE3F-3270-4A31-9C81-07F6BECEA93C}"/>
              </a:ext>
            </a:extLst>
          </p:cNvPr>
          <p:cNvGraphicFramePr>
            <a:graphicFrameLocks noChangeAspect="1"/>
          </p:cNvGraphicFramePr>
          <p:nvPr/>
        </p:nvGraphicFramePr>
        <p:xfrm>
          <a:off x="1735138" y="3848100"/>
          <a:ext cx="2447925" cy="444500"/>
        </p:xfrm>
        <a:graphic>
          <a:graphicData uri="http://schemas.openxmlformats.org/presentationml/2006/ole">
            <mc:AlternateContent xmlns:mc="http://schemas.openxmlformats.org/markup-compatibility/2006">
              <mc:Choice xmlns:v="urn:schemas-microsoft-com:vml" Requires="v">
                <p:oleObj spid="_x0000_s61453" r:id="rId6" imgW="1625600" imgH="292100" progId="Equation.3">
                  <p:embed/>
                </p:oleObj>
              </mc:Choice>
              <mc:Fallback>
                <p:oleObj r:id="rId6" imgW="1625600" imgH="292100" progId="Equation.3">
                  <p:embed/>
                  <p:pic>
                    <p:nvPicPr>
                      <p:cNvPr id="10247" name="Object 6">
                        <a:extLst>
                          <a:ext uri="{FF2B5EF4-FFF2-40B4-BE49-F238E27FC236}">
                            <a16:creationId xmlns:a16="http://schemas.microsoft.com/office/drawing/2014/main" id="{0E8C7B11-9422-4293-ABEC-777160FC79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35138" y="3848100"/>
                        <a:ext cx="244792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2" name="Group 7">
            <a:extLst>
              <a:ext uri="{FF2B5EF4-FFF2-40B4-BE49-F238E27FC236}">
                <a16:creationId xmlns:a16="http://schemas.microsoft.com/office/drawing/2014/main" id="{00822A59-652E-4F2C-A51B-236B4314188D}"/>
              </a:ext>
            </a:extLst>
          </p:cNvPr>
          <p:cNvGrpSpPr>
            <a:grpSpLocks/>
          </p:cNvGrpSpPr>
          <p:nvPr/>
        </p:nvGrpSpPr>
        <p:grpSpPr bwMode="auto">
          <a:xfrm>
            <a:off x="1054100" y="4506913"/>
            <a:ext cx="1920875" cy="1306512"/>
            <a:chOff x="672" y="3072"/>
            <a:chExt cx="1210" cy="823"/>
          </a:xfrm>
        </p:grpSpPr>
        <p:sp>
          <p:nvSpPr>
            <p:cNvPr id="33" name="Rectangle 8">
              <a:extLst>
                <a:ext uri="{FF2B5EF4-FFF2-40B4-BE49-F238E27FC236}">
                  <a16:creationId xmlns:a16="http://schemas.microsoft.com/office/drawing/2014/main" id="{EC883050-B88D-4802-9EA8-C5FFCF5C19CE}"/>
                </a:ext>
              </a:extLst>
            </p:cNvPr>
            <p:cNvSpPr>
              <a:spLocks noChangeArrowheads="1"/>
            </p:cNvSpPr>
            <p:nvPr/>
          </p:nvSpPr>
          <p:spPr bwMode="auto">
            <a:xfrm>
              <a:off x="672" y="3072"/>
              <a:ext cx="1200" cy="816"/>
            </a:xfrm>
            <a:prstGeom prst="rect">
              <a:avLst/>
            </a:prstGeom>
            <a:solidFill>
              <a:schemeClr val="accent1"/>
            </a:solidFill>
            <a:ln w="9525">
              <a:solidFill>
                <a:schemeClr val="tx1"/>
              </a:solidFill>
              <a:miter lim="800000"/>
              <a:headEnd/>
              <a:tailEnd/>
            </a:ln>
          </p:spPr>
          <p:txBody>
            <a:bodyPr wrap="none" anchor="ct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4" name="Line 9">
              <a:extLst>
                <a:ext uri="{FF2B5EF4-FFF2-40B4-BE49-F238E27FC236}">
                  <a16:creationId xmlns:a16="http://schemas.microsoft.com/office/drawing/2014/main" id="{7F42F7CE-72B9-4719-ABF6-CCF976464FDF}"/>
                </a:ext>
              </a:extLst>
            </p:cNvPr>
            <p:cNvSpPr>
              <a:spLocks noChangeShapeType="1"/>
            </p:cNvSpPr>
            <p:nvPr/>
          </p:nvSpPr>
          <p:spPr bwMode="auto">
            <a:xfrm>
              <a:off x="672" y="3456"/>
              <a:ext cx="12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5" name="Line 10">
              <a:extLst>
                <a:ext uri="{FF2B5EF4-FFF2-40B4-BE49-F238E27FC236}">
                  <a16:creationId xmlns:a16="http://schemas.microsoft.com/office/drawing/2014/main" id="{D31E7287-FC74-4974-B850-278F328DA9AF}"/>
                </a:ext>
              </a:extLst>
            </p:cNvPr>
            <p:cNvSpPr>
              <a:spLocks noChangeShapeType="1"/>
            </p:cNvSpPr>
            <p:nvPr/>
          </p:nvSpPr>
          <p:spPr bwMode="auto">
            <a:xfrm>
              <a:off x="673" y="3675"/>
              <a:ext cx="120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6" name="Line 11">
              <a:extLst>
                <a:ext uri="{FF2B5EF4-FFF2-40B4-BE49-F238E27FC236}">
                  <a16:creationId xmlns:a16="http://schemas.microsoft.com/office/drawing/2014/main" id="{6CCF5726-1C5F-4E64-89E1-13218C790491}"/>
                </a:ext>
              </a:extLst>
            </p:cNvPr>
            <p:cNvSpPr>
              <a:spLocks noChangeShapeType="1"/>
            </p:cNvSpPr>
            <p:nvPr/>
          </p:nvSpPr>
          <p:spPr bwMode="auto">
            <a:xfrm>
              <a:off x="673" y="3253"/>
              <a:ext cx="1209"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 name="Line 12">
              <a:extLst>
                <a:ext uri="{FF2B5EF4-FFF2-40B4-BE49-F238E27FC236}">
                  <a16:creationId xmlns:a16="http://schemas.microsoft.com/office/drawing/2014/main" id="{145D488E-238C-4D66-8C64-1AD243E01D2A}"/>
                </a:ext>
              </a:extLst>
            </p:cNvPr>
            <p:cNvSpPr>
              <a:spLocks noChangeShapeType="1"/>
            </p:cNvSpPr>
            <p:nvPr/>
          </p:nvSpPr>
          <p:spPr bwMode="auto">
            <a:xfrm>
              <a:off x="1257" y="3075"/>
              <a:ext cx="0" cy="81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 name="Line 13">
              <a:extLst>
                <a:ext uri="{FF2B5EF4-FFF2-40B4-BE49-F238E27FC236}">
                  <a16:creationId xmlns:a16="http://schemas.microsoft.com/office/drawing/2014/main" id="{B0A048D3-4952-44A8-8103-71C4695C3AE6}"/>
                </a:ext>
              </a:extLst>
            </p:cNvPr>
            <p:cNvSpPr>
              <a:spLocks noChangeShapeType="1"/>
            </p:cNvSpPr>
            <p:nvPr/>
          </p:nvSpPr>
          <p:spPr bwMode="auto">
            <a:xfrm>
              <a:off x="957" y="3084"/>
              <a:ext cx="0" cy="81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 name="Line 14">
              <a:extLst>
                <a:ext uri="{FF2B5EF4-FFF2-40B4-BE49-F238E27FC236}">
                  <a16:creationId xmlns:a16="http://schemas.microsoft.com/office/drawing/2014/main" id="{F0C17E15-4DEB-4D7F-92B9-48412E674AD5}"/>
                </a:ext>
              </a:extLst>
            </p:cNvPr>
            <p:cNvSpPr>
              <a:spLocks noChangeShapeType="1"/>
            </p:cNvSpPr>
            <p:nvPr/>
          </p:nvSpPr>
          <p:spPr bwMode="auto">
            <a:xfrm>
              <a:off x="1574" y="3075"/>
              <a:ext cx="0" cy="81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41" name="Rectangle 15">
            <a:extLst>
              <a:ext uri="{FF2B5EF4-FFF2-40B4-BE49-F238E27FC236}">
                <a16:creationId xmlns:a16="http://schemas.microsoft.com/office/drawing/2014/main" id="{2429B097-BF1E-4540-82C0-E9E44C412B88}"/>
              </a:ext>
            </a:extLst>
          </p:cNvPr>
          <p:cNvSpPr>
            <a:spLocks noChangeArrowheads="1"/>
          </p:cNvSpPr>
          <p:nvPr/>
        </p:nvSpPr>
        <p:spPr bwMode="auto">
          <a:xfrm>
            <a:off x="3462338" y="4506913"/>
            <a:ext cx="1905000" cy="1295400"/>
          </a:xfrm>
          <a:prstGeom prst="rect">
            <a:avLst/>
          </a:prstGeom>
          <a:solidFill>
            <a:schemeClr val="accent1"/>
          </a:solidFill>
          <a:ln w="9525">
            <a:solidFill>
              <a:schemeClr val="tx1"/>
            </a:solidFill>
            <a:miter lim="800000"/>
            <a:headEnd/>
            <a:tailEnd/>
          </a:ln>
        </p:spPr>
        <p:txBody>
          <a:bodyPr wrap="none" anchor="ct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2" name="Line 16">
            <a:extLst>
              <a:ext uri="{FF2B5EF4-FFF2-40B4-BE49-F238E27FC236}">
                <a16:creationId xmlns:a16="http://schemas.microsoft.com/office/drawing/2014/main" id="{A33C0227-0EB6-4886-BC61-374541208284}"/>
              </a:ext>
            </a:extLst>
          </p:cNvPr>
          <p:cNvSpPr>
            <a:spLocks noChangeShapeType="1"/>
          </p:cNvSpPr>
          <p:nvPr/>
        </p:nvSpPr>
        <p:spPr bwMode="auto">
          <a:xfrm>
            <a:off x="3462338" y="5116513"/>
            <a:ext cx="1905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3" name="Line 17">
            <a:extLst>
              <a:ext uri="{FF2B5EF4-FFF2-40B4-BE49-F238E27FC236}">
                <a16:creationId xmlns:a16="http://schemas.microsoft.com/office/drawing/2014/main" id="{B776F825-6E5A-4D79-BD19-9FE8BCD3F960}"/>
              </a:ext>
            </a:extLst>
          </p:cNvPr>
          <p:cNvSpPr>
            <a:spLocks noChangeShapeType="1"/>
          </p:cNvSpPr>
          <p:nvPr/>
        </p:nvSpPr>
        <p:spPr bwMode="auto">
          <a:xfrm>
            <a:off x="4391025" y="4511675"/>
            <a:ext cx="0" cy="128746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 name="Rectangle 18">
            <a:extLst>
              <a:ext uri="{FF2B5EF4-FFF2-40B4-BE49-F238E27FC236}">
                <a16:creationId xmlns:a16="http://schemas.microsoft.com/office/drawing/2014/main" id="{8C6F5570-B765-4A5F-9FF0-82AC33B64916}"/>
              </a:ext>
            </a:extLst>
          </p:cNvPr>
          <p:cNvSpPr>
            <a:spLocks noChangeArrowheads="1"/>
          </p:cNvSpPr>
          <p:nvPr/>
        </p:nvSpPr>
        <p:spPr bwMode="auto">
          <a:xfrm>
            <a:off x="5856288" y="4506913"/>
            <a:ext cx="1905000" cy="1295400"/>
          </a:xfrm>
          <a:prstGeom prst="rect">
            <a:avLst/>
          </a:prstGeom>
          <a:solidFill>
            <a:schemeClr val="accent1"/>
          </a:solidFill>
          <a:ln w="9525">
            <a:solidFill>
              <a:schemeClr val="tx1"/>
            </a:solidFill>
            <a:miter lim="800000"/>
            <a:headEnd/>
            <a:tailEnd/>
          </a:ln>
        </p:spPr>
        <p:txBody>
          <a:bodyPr wrap="none" anchor="ct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5" name="Line 19">
            <a:extLst>
              <a:ext uri="{FF2B5EF4-FFF2-40B4-BE49-F238E27FC236}">
                <a16:creationId xmlns:a16="http://schemas.microsoft.com/office/drawing/2014/main" id="{87F43057-0074-4F26-8333-BFF36B34A08E}"/>
              </a:ext>
            </a:extLst>
          </p:cNvPr>
          <p:cNvSpPr>
            <a:spLocks noChangeShapeType="1"/>
          </p:cNvSpPr>
          <p:nvPr/>
        </p:nvSpPr>
        <p:spPr bwMode="auto">
          <a:xfrm>
            <a:off x="5856288" y="5116513"/>
            <a:ext cx="190500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 name="Line 20">
            <a:extLst>
              <a:ext uri="{FF2B5EF4-FFF2-40B4-BE49-F238E27FC236}">
                <a16:creationId xmlns:a16="http://schemas.microsoft.com/office/drawing/2014/main" id="{FE7208A3-620F-4DEB-A36E-BBF611D17ACA}"/>
              </a:ext>
            </a:extLst>
          </p:cNvPr>
          <p:cNvSpPr>
            <a:spLocks noChangeShapeType="1"/>
          </p:cNvSpPr>
          <p:nvPr/>
        </p:nvSpPr>
        <p:spPr bwMode="auto">
          <a:xfrm>
            <a:off x="6784975" y="4511675"/>
            <a:ext cx="0" cy="1287463"/>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 name="Freeform 21">
            <a:extLst>
              <a:ext uri="{FF2B5EF4-FFF2-40B4-BE49-F238E27FC236}">
                <a16:creationId xmlns:a16="http://schemas.microsoft.com/office/drawing/2014/main" id="{4DD27810-BB1E-4D64-BC0D-30C17A349259}"/>
              </a:ext>
            </a:extLst>
          </p:cNvPr>
          <p:cNvSpPr>
            <a:spLocks/>
          </p:cNvSpPr>
          <p:nvPr/>
        </p:nvSpPr>
        <p:spPr bwMode="auto">
          <a:xfrm>
            <a:off x="3838575" y="4522788"/>
            <a:ext cx="76200" cy="1301750"/>
          </a:xfrm>
          <a:custGeom>
            <a:avLst/>
            <a:gdLst>
              <a:gd name="T0" fmla="*/ 2147483647 w 48"/>
              <a:gd name="T1" fmla="*/ 0 h 820"/>
              <a:gd name="T2" fmla="*/ 0 w 48"/>
              <a:gd name="T3" fmla="*/ 2147483647 h 820"/>
              <a:gd name="T4" fmla="*/ 2147483647 w 48"/>
              <a:gd name="T5" fmla="*/ 2147483647 h 820"/>
              <a:gd name="T6" fmla="*/ 0 60000 65536"/>
              <a:gd name="T7" fmla="*/ 0 60000 65536"/>
              <a:gd name="T8" fmla="*/ 0 60000 65536"/>
              <a:gd name="T9" fmla="*/ 0 w 48"/>
              <a:gd name="T10" fmla="*/ 0 h 820"/>
              <a:gd name="T11" fmla="*/ 48 w 48"/>
              <a:gd name="T12" fmla="*/ 820 h 820"/>
            </a:gdLst>
            <a:ahLst/>
            <a:cxnLst>
              <a:cxn ang="T6">
                <a:pos x="T0" y="T1"/>
              </a:cxn>
              <a:cxn ang="T7">
                <a:pos x="T2" y="T3"/>
              </a:cxn>
              <a:cxn ang="T8">
                <a:pos x="T4" y="T5"/>
              </a:cxn>
            </a:cxnLst>
            <a:rect l="T9" t="T10" r="T11" b="T12"/>
            <a:pathLst>
              <a:path w="48" h="820">
                <a:moveTo>
                  <a:pt x="48" y="0"/>
                </a:moveTo>
                <a:cubicBezTo>
                  <a:pt x="24" y="118"/>
                  <a:pt x="0" y="237"/>
                  <a:pt x="0" y="374"/>
                </a:cubicBezTo>
                <a:cubicBezTo>
                  <a:pt x="0" y="511"/>
                  <a:pt x="24" y="665"/>
                  <a:pt x="48" y="820"/>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8" name="Freeform 22">
            <a:extLst>
              <a:ext uri="{FF2B5EF4-FFF2-40B4-BE49-F238E27FC236}">
                <a16:creationId xmlns:a16="http://schemas.microsoft.com/office/drawing/2014/main" id="{649EAEC4-563F-479D-9062-D1BC3C9BEFB2}"/>
              </a:ext>
            </a:extLst>
          </p:cNvPr>
          <p:cNvSpPr>
            <a:spLocks/>
          </p:cNvSpPr>
          <p:nvPr/>
        </p:nvSpPr>
        <p:spPr bwMode="auto">
          <a:xfrm flipH="1">
            <a:off x="4906963" y="4510088"/>
            <a:ext cx="76200" cy="1301750"/>
          </a:xfrm>
          <a:custGeom>
            <a:avLst/>
            <a:gdLst>
              <a:gd name="T0" fmla="*/ 2147483647 w 48"/>
              <a:gd name="T1" fmla="*/ 0 h 820"/>
              <a:gd name="T2" fmla="*/ 0 w 48"/>
              <a:gd name="T3" fmla="*/ 2147483647 h 820"/>
              <a:gd name="T4" fmla="*/ 2147483647 w 48"/>
              <a:gd name="T5" fmla="*/ 2147483647 h 820"/>
              <a:gd name="T6" fmla="*/ 0 60000 65536"/>
              <a:gd name="T7" fmla="*/ 0 60000 65536"/>
              <a:gd name="T8" fmla="*/ 0 60000 65536"/>
              <a:gd name="T9" fmla="*/ 0 w 48"/>
              <a:gd name="T10" fmla="*/ 0 h 820"/>
              <a:gd name="T11" fmla="*/ 48 w 48"/>
              <a:gd name="T12" fmla="*/ 820 h 820"/>
            </a:gdLst>
            <a:ahLst/>
            <a:cxnLst>
              <a:cxn ang="T6">
                <a:pos x="T0" y="T1"/>
              </a:cxn>
              <a:cxn ang="T7">
                <a:pos x="T2" y="T3"/>
              </a:cxn>
              <a:cxn ang="T8">
                <a:pos x="T4" y="T5"/>
              </a:cxn>
            </a:cxnLst>
            <a:rect l="T9" t="T10" r="T11" b="T12"/>
            <a:pathLst>
              <a:path w="48" h="820">
                <a:moveTo>
                  <a:pt x="48" y="0"/>
                </a:moveTo>
                <a:cubicBezTo>
                  <a:pt x="24" y="118"/>
                  <a:pt x="0" y="237"/>
                  <a:pt x="0" y="374"/>
                </a:cubicBezTo>
                <a:cubicBezTo>
                  <a:pt x="0" y="511"/>
                  <a:pt x="24" y="665"/>
                  <a:pt x="48" y="820"/>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49" name="Freeform 23">
            <a:extLst>
              <a:ext uri="{FF2B5EF4-FFF2-40B4-BE49-F238E27FC236}">
                <a16:creationId xmlns:a16="http://schemas.microsoft.com/office/drawing/2014/main" id="{EB4BDF11-0DE4-4AA8-AD10-1B112720BE79}"/>
              </a:ext>
            </a:extLst>
          </p:cNvPr>
          <p:cNvSpPr>
            <a:spLocks/>
          </p:cNvSpPr>
          <p:nvPr/>
        </p:nvSpPr>
        <p:spPr bwMode="auto">
          <a:xfrm>
            <a:off x="3463925" y="4703763"/>
            <a:ext cx="1906588" cy="90487"/>
          </a:xfrm>
          <a:custGeom>
            <a:avLst/>
            <a:gdLst>
              <a:gd name="T0" fmla="*/ 0 w 1201"/>
              <a:gd name="T1" fmla="*/ 2147483647 h 57"/>
              <a:gd name="T2" fmla="*/ 2147483647 w 1201"/>
              <a:gd name="T3" fmla="*/ 0 h 57"/>
              <a:gd name="T4" fmla="*/ 2147483647 w 1201"/>
              <a:gd name="T5" fmla="*/ 2147483647 h 57"/>
              <a:gd name="T6" fmla="*/ 0 60000 65536"/>
              <a:gd name="T7" fmla="*/ 0 60000 65536"/>
              <a:gd name="T8" fmla="*/ 0 60000 65536"/>
              <a:gd name="T9" fmla="*/ 0 w 1201"/>
              <a:gd name="T10" fmla="*/ 0 h 57"/>
              <a:gd name="T11" fmla="*/ 1201 w 1201"/>
              <a:gd name="T12" fmla="*/ 57 h 57"/>
            </a:gdLst>
            <a:ahLst/>
            <a:cxnLst>
              <a:cxn ang="T6">
                <a:pos x="T0" y="T1"/>
              </a:cxn>
              <a:cxn ang="T7">
                <a:pos x="T2" y="T3"/>
              </a:cxn>
              <a:cxn ang="T8">
                <a:pos x="T4" y="T5"/>
              </a:cxn>
            </a:cxnLst>
            <a:rect l="T9" t="T10" r="T11" b="T12"/>
            <a:pathLst>
              <a:path w="1201" h="57">
                <a:moveTo>
                  <a:pt x="0" y="57"/>
                </a:moveTo>
                <a:cubicBezTo>
                  <a:pt x="196" y="28"/>
                  <a:pt x="393" y="0"/>
                  <a:pt x="593" y="0"/>
                </a:cubicBezTo>
                <a:cubicBezTo>
                  <a:pt x="793" y="0"/>
                  <a:pt x="997" y="28"/>
                  <a:pt x="1201" y="57"/>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0" name="Freeform 24">
            <a:extLst>
              <a:ext uri="{FF2B5EF4-FFF2-40B4-BE49-F238E27FC236}">
                <a16:creationId xmlns:a16="http://schemas.microsoft.com/office/drawing/2014/main" id="{4851ED4D-3ECC-4FFD-AFDE-A9BC2D5D2B7B}"/>
              </a:ext>
            </a:extLst>
          </p:cNvPr>
          <p:cNvSpPr>
            <a:spLocks/>
          </p:cNvSpPr>
          <p:nvPr/>
        </p:nvSpPr>
        <p:spPr bwMode="auto">
          <a:xfrm flipV="1">
            <a:off x="3476625" y="5476875"/>
            <a:ext cx="1906588" cy="90488"/>
          </a:xfrm>
          <a:custGeom>
            <a:avLst/>
            <a:gdLst>
              <a:gd name="T0" fmla="*/ 0 w 1201"/>
              <a:gd name="T1" fmla="*/ 2147483647 h 57"/>
              <a:gd name="T2" fmla="*/ 2147483647 w 1201"/>
              <a:gd name="T3" fmla="*/ 0 h 57"/>
              <a:gd name="T4" fmla="*/ 2147483647 w 1201"/>
              <a:gd name="T5" fmla="*/ 2147483647 h 57"/>
              <a:gd name="T6" fmla="*/ 0 60000 65536"/>
              <a:gd name="T7" fmla="*/ 0 60000 65536"/>
              <a:gd name="T8" fmla="*/ 0 60000 65536"/>
              <a:gd name="T9" fmla="*/ 0 w 1201"/>
              <a:gd name="T10" fmla="*/ 0 h 57"/>
              <a:gd name="T11" fmla="*/ 1201 w 1201"/>
              <a:gd name="T12" fmla="*/ 57 h 57"/>
            </a:gdLst>
            <a:ahLst/>
            <a:cxnLst>
              <a:cxn ang="T6">
                <a:pos x="T0" y="T1"/>
              </a:cxn>
              <a:cxn ang="T7">
                <a:pos x="T2" y="T3"/>
              </a:cxn>
              <a:cxn ang="T8">
                <a:pos x="T4" y="T5"/>
              </a:cxn>
            </a:cxnLst>
            <a:rect l="T9" t="T10" r="T11" b="T12"/>
            <a:pathLst>
              <a:path w="1201" h="57">
                <a:moveTo>
                  <a:pt x="0" y="57"/>
                </a:moveTo>
                <a:cubicBezTo>
                  <a:pt x="196" y="28"/>
                  <a:pt x="393" y="0"/>
                  <a:pt x="593" y="0"/>
                </a:cubicBezTo>
                <a:cubicBezTo>
                  <a:pt x="793" y="0"/>
                  <a:pt x="997" y="28"/>
                  <a:pt x="1201" y="57"/>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1" name="Freeform 25">
            <a:extLst>
              <a:ext uri="{FF2B5EF4-FFF2-40B4-BE49-F238E27FC236}">
                <a16:creationId xmlns:a16="http://schemas.microsoft.com/office/drawing/2014/main" id="{EC550D1C-FA62-4DDB-8361-81BB1220AAB8}"/>
              </a:ext>
            </a:extLst>
          </p:cNvPr>
          <p:cNvSpPr>
            <a:spLocks/>
          </p:cNvSpPr>
          <p:nvPr/>
        </p:nvSpPr>
        <p:spPr bwMode="auto">
          <a:xfrm flipH="1">
            <a:off x="6310313" y="4510088"/>
            <a:ext cx="76200" cy="1301750"/>
          </a:xfrm>
          <a:custGeom>
            <a:avLst/>
            <a:gdLst>
              <a:gd name="T0" fmla="*/ 2147483647 w 48"/>
              <a:gd name="T1" fmla="*/ 0 h 820"/>
              <a:gd name="T2" fmla="*/ 0 w 48"/>
              <a:gd name="T3" fmla="*/ 2147483647 h 820"/>
              <a:gd name="T4" fmla="*/ 2147483647 w 48"/>
              <a:gd name="T5" fmla="*/ 2147483647 h 820"/>
              <a:gd name="T6" fmla="*/ 0 60000 65536"/>
              <a:gd name="T7" fmla="*/ 0 60000 65536"/>
              <a:gd name="T8" fmla="*/ 0 60000 65536"/>
              <a:gd name="T9" fmla="*/ 0 w 48"/>
              <a:gd name="T10" fmla="*/ 0 h 820"/>
              <a:gd name="T11" fmla="*/ 48 w 48"/>
              <a:gd name="T12" fmla="*/ 820 h 820"/>
            </a:gdLst>
            <a:ahLst/>
            <a:cxnLst>
              <a:cxn ang="T6">
                <a:pos x="T0" y="T1"/>
              </a:cxn>
              <a:cxn ang="T7">
                <a:pos x="T2" y="T3"/>
              </a:cxn>
              <a:cxn ang="T8">
                <a:pos x="T4" y="T5"/>
              </a:cxn>
            </a:cxnLst>
            <a:rect l="T9" t="T10" r="T11" b="T12"/>
            <a:pathLst>
              <a:path w="48" h="820">
                <a:moveTo>
                  <a:pt x="48" y="0"/>
                </a:moveTo>
                <a:cubicBezTo>
                  <a:pt x="24" y="118"/>
                  <a:pt x="0" y="237"/>
                  <a:pt x="0" y="374"/>
                </a:cubicBezTo>
                <a:cubicBezTo>
                  <a:pt x="0" y="511"/>
                  <a:pt x="24" y="665"/>
                  <a:pt x="48" y="820"/>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2" name="Freeform 26">
            <a:extLst>
              <a:ext uri="{FF2B5EF4-FFF2-40B4-BE49-F238E27FC236}">
                <a16:creationId xmlns:a16="http://schemas.microsoft.com/office/drawing/2014/main" id="{F7F864B4-5AA8-4F33-BB3C-38288150E044}"/>
              </a:ext>
            </a:extLst>
          </p:cNvPr>
          <p:cNvSpPr>
            <a:spLocks/>
          </p:cNvSpPr>
          <p:nvPr/>
        </p:nvSpPr>
        <p:spPr bwMode="auto">
          <a:xfrm>
            <a:off x="7212013" y="4522788"/>
            <a:ext cx="76200" cy="1301750"/>
          </a:xfrm>
          <a:custGeom>
            <a:avLst/>
            <a:gdLst>
              <a:gd name="T0" fmla="*/ 2147483647 w 48"/>
              <a:gd name="T1" fmla="*/ 0 h 820"/>
              <a:gd name="T2" fmla="*/ 0 w 48"/>
              <a:gd name="T3" fmla="*/ 2147483647 h 820"/>
              <a:gd name="T4" fmla="*/ 2147483647 w 48"/>
              <a:gd name="T5" fmla="*/ 2147483647 h 820"/>
              <a:gd name="T6" fmla="*/ 0 60000 65536"/>
              <a:gd name="T7" fmla="*/ 0 60000 65536"/>
              <a:gd name="T8" fmla="*/ 0 60000 65536"/>
              <a:gd name="T9" fmla="*/ 0 w 48"/>
              <a:gd name="T10" fmla="*/ 0 h 820"/>
              <a:gd name="T11" fmla="*/ 48 w 48"/>
              <a:gd name="T12" fmla="*/ 820 h 820"/>
            </a:gdLst>
            <a:ahLst/>
            <a:cxnLst>
              <a:cxn ang="T6">
                <a:pos x="T0" y="T1"/>
              </a:cxn>
              <a:cxn ang="T7">
                <a:pos x="T2" y="T3"/>
              </a:cxn>
              <a:cxn ang="T8">
                <a:pos x="T4" y="T5"/>
              </a:cxn>
            </a:cxnLst>
            <a:rect l="T9" t="T10" r="T11" b="T12"/>
            <a:pathLst>
              <a:path w="48" h="820">
                <a:moveTo>
                  <a:pt x="48" y="0"/>
                </a:moveTo>
                <a:cubicBezTo>
                  <a:pt x="24" y="118"/>
                  <a:pt x="0" y="237"/>
                  <a:pt x="0" y="374"/>
                </a:cubicBezTo>
                <a:cubicBezTo>
                  <a:pt x="0" y="511"/>
                  <a:pt x="24" y="665"/>
                  <a:pt x="48" y="820"/>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3" name="Freeform 27">
            <a:extLst>
              <a:ext uri="{FF2B5EF4-FFF2-40B4-BE49-F238E27FC236}">
                <a16:creationId xmlns:a16="http://schemas.microsoft.com/office/drawing/2014/main" id="{6A2EFF38-EF04-48C7-9512-D8016430E30C}"/>
              </a:ext>
            </a:extLst>
          </p:cNvPr>
          <p:cNvSpPr>
            <a:spLocks/>
          </p:cNvSpPr>
          <p:nvPr/>
        </p:nvSpPr>
        <p:spPr bwMode="auto">
          <a:xfrm>
            <a:off x="5857875" y="5476875"/>
            <a:ext cx="1906588" cy="90488"/>
          </a:xfrm>
          <a:custGeom>
            <a:avLst/>
            <a:gdLst>
              <a:gd name="T0" fmla="*/ 0 w 1201"/>
              <a:gd name="T1" fmla="*/ 2147483647 h 57"/>
              <a:gd name="T2" fmla="*/ 2147483647 w 1201"/>
              <a:gd name="T3" fmla="*/ 0 h 57"/>
              <a:gd name="T4" fmla="*/ 2147483647 w 1201"/>
              <a:gd name="T5" fmla="*/ 2147483647 h 57"/>
              <a:gd name="T6" fmla="*/ 0 60000 65536"/>
              <a:gd name="T7" fmla="*/ 0 60000 65536"/>
              <a:gd name="T8" fmla="*/ 0 60000 65536"/>
              <a:gd name="T9" fmla="*/ 0 w 1201"/>
              <a:gd name="T10" fmla="*/ 0 h 57"/>
              <a:gd name="T11" fmla="*/ 1201 w 1201"/>
              <a:gd name="T12" fmla="*/ 57 h 57"/>
            </a:gdLst>
            <a:ahLst/>
            <a:cxnLst>
              <a:cxn ang="T6">
                <a:pos x="T0" y="T1"/>
              </a:cxn>
              <a:cxn ang="T7">
                <a:pos x="T2" y="T3"/>
              </a:cxn>
              <a:cxn ang="T8">
                <a:pos x="T4" y="T5"/>
              </a:cxn>
            </a:cxnLst>
            <a:rect l="T9" t="T10" r="T11" b="T12"/>
            <a:pathLst>
              <a:path w="1201" h="57">
                <a:moveTo>
                  <a:pt x="0" y="57"/>
                </a:moveTo>
                <a:cubicBezTo>
                  <a:pt x="196" y="28"/>
                  <a:pt x="393" y="0"/>
                  <a:pt x="593" y="0"/>
                </a:cubicBezTo>
                <a:cubicBezTo>
                  <a:pt x="793" y="0"/>
                  <a:pt x="997" y="28"/>
                  <a:pt x="1201" y="57"/>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4" name="Freeform 28">
            <a:extLst>
              <a:ext uri="{FF2B5EF4-FFF2-40B4-BE49-F238E27FC236}">
                <a16:creationId xmlns:a16="http://schemas.microsoft.com/office/drawing/2014/main" id="{DA26CB45-EB5E-4C91-905B-E2D8AFC95B96}"/>
              </a:ext>
            </a:extLst>
          </p:cNvPr>
          <p:cNvSpPr>
            <a:spLocks/>
          </p:cNvSpPr>
          <p:nvPr/>
        </p:nvSpPr>
        <p:spPr bwMode="auto">
          <a:xfrm flipV="1">
            <a:off x="5857875" y="4691063"/>
            <a:ext cx="1906588" cy="90487"/>
          </a:xfrm>
          <a:custGeom>
            <a:avLst/>
            <a:gdLst>
              <a:gd name="T0" fmla="*/ 0 w 1201"/>
              <a:gd name="T1" fmla="*/ 2147483647 h 57"/>
              <a:gd name="T2" fmla="*/ 2147483647 w 1201"/>
              <a:gd name="T3" fmla="*/ 0 h 57"/>
              <a:gd name="T4" fmla="*/ 2147483647 w 1201"/>
              <a:gd name="T5" fmla="*/ 2147483647 h 57"/>
              <a:gd name="T6" fmla="*/ 0 60000 65536"/>
              <a:gd name="T7" fmla="*/ 0 60000 65536"/>
              <a:gd name="T8" fmla="*/ 0 60000 65536"/>
              <a:gd name="T9" fmla="*/ 0 w 1201"/>
              <a:gd name="T10" fmla="*/ 0 h 57"/>
              <a:gd name="T11" fmla="*/ 1201 w 1201"/>
              <a:gd name="T12" fmla="*/ 57 h 57"/>
            </a:gdLst>
            <a:ahLst/>
            <a:cxnLst>
              <a:cxn ang="T6">
                <a:pos x="T0" y="T1"/>
              </a:cxn>
              <a:cxn ang="T7">
                <a:pos x="T2" y="T3"/>
              </a:cxn>
              <a:cxn ang="T8">
                <a:pos x="T4" y="T5"/>
              </a:cxn>
            </a:cxnLst>
            <a:rect l="T9" t="T10" r="T11" b="T12"/>
            <a:pathLst>
              <a:path w="1201" h="57">
                <a:moveTo>
                  <a:pt x="0" y="57"/>
                </a:moveTo>
                <a:cubicBezTo>
                  <a:pt x="196" y="28"/>
                  <a:pt x="393" y="0"/>
                  <a:pt x="593" y="0"/>
                </a:cubicBezTo>
                <a:cubicBezTo>
                  <a:pt x="793" y="0"/>
                  <a:pt x="997" y="28"/>
                  <a:pt x="1201" y="57"/>
                </a:cubicBezTo>
              </a:path>
            </a:pathLst>
          </a:cu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55" name="Text Box 29">
            <a:extLst>
              <a:ext uri="{FF2B5EF4-FFF2-40B4-BE49-F238E27FC236}">
                <a16:creationId xmlns:a16="http://schemas.microsoft.com/office/drawing/2014/main" id="{CBFD088C-9292-43D2-870A-226C25C5D416}"/>
              </a:ext>
            </a:extLst>
          </p:cNvPr>
          <p:cNvSpPr txBox="1">
            <a:spLocks noChangeArrowheads="1"/>
          </p:cNvSpPr>
          <p:nvPr/>
        </p:nvSpPr>
        <p:spPr bwMode="auto">
          <a:xfrm>
            <a:off x="1349375" y="5824538"/>
            <a:ext cx="1303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理想图像</a:t>
            </a:r>
          </a:p>
        </p:txBody>
      </p:sp>
      <p:sp>
        <p:nvSpPr>
          <p:cNvPr id="56" name="Text Box 30">
            <a:extLst>
              <a:ext uri="{FF2B5EF4-FFF2-40B4-BE49-F238E27FC236}">
                <a16:creationId xmlns:a16="http://schemas.microsoft.com/office/drawing/2014/main" id="{6BBBFC28-137D-4E46-8D44-EE52F5A35642}"/>
              </a:ext>
            </a:extLst>
          </p:cNvPr>
          <p:cNvSpPr txBox="1">
            <a:spLocks noChangeArrowheads="1"/>
          </p:cNvSpPr>
          <p:nvPr/>
        </p:nvSpPr>
        <p:spPr bwMode="auto">
          <a:xfrm>
            <a:off x="3219450" y="5799138"/>
            <a:ext cx="2346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畸变系数小于</a:t>
            </a:r>
            <a:r>
              <a:rPr lang="en-US" altLang="zh-CN" sz="200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a:latin typeface="Times New Roman" panose="02020603050405020304" pitchFamily="18" charset="0"/>
                <a:ea typeface="黑体" panose="02010609060101010101" pitchFamily="49" charset="-122"/>
                <a:cs typeface="Times New Roman" panose="02020603050405020304" pitchFamily="18" charset="0"/>
              </a:rPr>
              <a:t>图像</a:t>
            </a:r>
          </a:p>
          <a:p>
            <a:pPr algn="ct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桶形畸变</a:t>
            </a:r>
          </a:p>
        </p:txBody>
      </p:sp>
      <p:sp>
        <p:nvSpPr>
          <p:cNvPr id="57" name="Text Box 31">
            <a:extLst>
              <a:ext uri="{FF2B5EF4-FFF2-40B4-BE49-F238E27FC236}">
                <a16:creationId xmlns:a16="http://schemas.microsoft.com/office/drawing/2014/main" id="{B64534DD-EC3D-4C66-871F-635FA27C3137}"/>
              </a:ext>
            </a:extLst>
          </p:cNvPr>
          <p:cNvSpPr txBox="1">
            <a:spLocks noChangeArrowheads="1"/>
          </p:cNvSpPr>
          <p:nvPr/>
        </p:nvSpPr>
        <p:spPr bwMode="auto">
          <a:xfrm>
            <a:off x="5629275" y="5799138"/>
            <a:ext cx="2346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畸变系数大于</a:t>
            </a:r>
            <a:r>
              <a:rPr lang="en-US" altLang="zh-CN" sz="2000">
                <a:latin typeface="Times New Roman" panose="02020603050405020304" pitchFamily="18" charset="0"/>
                <a:ea typeface="黑体" panose="02010609060101010101" pitchFamily="49" charset="-122"/>
                <a:cs typeface="Times New Roman" panose="02020603050405020304" pitchFamily="18" charset="0"/>
              </a:rPr>
              <a:t>0</a:t>
            </a:r>
            <a:r>
              <a:rPr lang="zh-CN" altLang="en-US" sz="2000">
                <a:latin typeface="Times New Roman" panose="02020603050405020304" pitchFamily="18" charset="0"/>
                <a:ea typeface="黑体" panose="02010609060101010101" pitchFamily="49" charset="-122"/>
                <a:cs typeface="Times New Roman" panose="02020603050405020304" pitchFamily="18" charset="0"/>
              </a:rPr>
              <a:t>图像</a:t>
            </a:r>
          </a:p>
          <a:p>
            <a:pPr algn="ct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枕形畸变</a:t>
            </a:r>
          </a:p>
        </p:txBody>
      </p:sp>
    </p:spTree>
    <p:extLst>
      <p:ext uri="{BB962C8B-B14F-4D97-AF65-F5344CB8AC3E}">
        <p14:creationId xmlns:p14="http://schemas.microsoft.com/office/powerpoint/2010/main" val="2300585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6</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相机模型</a:t>
            </a:r>
          </a:p>
        </p:txBody>
      </p:sp>
      <p:graphicFrame>
        <p:nvGraphicFramePr>
          <p:cNvPr id="39" name="Object 4">
            <a:extLst>
              <a:ext uri="{FF2B5EF4-FFF2-40B4-BE49-F238E27FC236}">
                <a16:creationId xmlns:a16="http://schemas.microsoft.com/office/drawing/2014/main" id="{5AA04609-1CD8-4CBA-B120-111DEDAEB765}"/>
              </a:ext>
            </a:extLst>
          </p:cNvPr>
          <p:cNvGraphicFramePr>
            <a:graphicFrameLocks noChangeAspect="1"/>
          </p:cNvGraphicFramePr>
          <p:nvPr/>
        </p:nvGraphicFramePr>
        <p:xfrm>
          <a:off x="1447800" y="4660900"/>
          <a:ext cx="2808288" cy="763588"/>
        </p:xfrm>
        <a:graphic>
          <a:graphicData uri="http://schemas.openxmlformats.org/presentationml/2006/ole">
            <mc:AlternateContent xmlns:mc="http://schemas.openxmlformats.org/markup-compatibility/2006">
              <mc:Choice xmlns:v="urn:schemas-microsoft-com:vml" Requires="v">
                <p:oleObj spid="_x0000_s62486" name="Equation" r:id="rId4" imgW="1866900" imgH="508000" progId="Equation.3">
                  <p:embed/>
                </p:oleObj>
              </mc:Choice>
              <mc:Fallback>
                <p:oleObj name="Equation" r:id="rId4" imgW="1866900" imgH="508000" progId="Equation.3">
                  <p:embed/>
                  <p:pic>
                    <p:nvPicPr>
                      <p:cNvPr id="14341" name="Object 4">
                        <a:extLst>
                          <a:ext uri="{FF2B5EF4-FFF2-40B4-BE49-F238E27FC236}">
                            <a16:creationId xmlns:a16="http://schemas.microsoft.com/office/drawing/2014/main" id="{8326DFC8-1D11-489C-9DA9-EE70F732E6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4660900"/>
                        <a:ext cx="2808288" cy="763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Text Box 5">
            <a:extLst>
              <a:ext uri="{FF2B5EF4-FFF2-40B4-BE49-F238E27FC236}">
                <a16:creationId xmlns:a16="http://schemas.microsoft.com/office/drawing/2014/main" id="{7166A5F9-498F-470E-9800-EDE3C1CCFCA8}"/>
              </a:ext>
            </a:extLst>
          </p:cNvPr>
          <p:cNvSpPr txBox="1">
            <a:spLocks noChangeArrowheads="1"/>
          </p:cNvSpPr>
          <p:nvPr/>
        </p:nvSpPr>
        <p:spPr bwMode="auto">
          <a:xfrm>
            <a:off x="1371600" y="4068763"/>
            <a:ext cx="6705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000">
                <a:solidFill>
                  <a:srgbClr val="000000"/>
                </a:solidFill>
                <a:latin typeface="黑体" panose="02010609060101010101" pitchFamily="49" charset="-122"/>
                <a:ea typeface="黑体" panose="02010609060101010101" pitchFamily="49" charset="-122"/>
                <a:sym typeface="Symbol" panose="05050102010706020507" pitchFamily="18" charset="2"/>
              </a:rPr>
              <a:t>对于两台摄像机，有：</a:t>
            </a:r>
            <a:endParaRPr lang="zh-CN" altLang="en-US" sz="2000">
              <a:solidFill>
                <a:srgbClr val="000000"/>
              </a:solidFill>
              <a:latin typeface="黑体" panose="02010609060101010101" pitchFamily="49" charset="-122"/>
              <a:ea typeface="黑体" panose="02010609060101010101" pitchFamily="49" charset="-122"/>
            </a:endParaRPr>
          </a:p>
        </p:txBody>
      </p:sp>
      <p:graphicFrame>
        <p:nvGraphicFramePr>
          <p:cNvPr id="59" name="Object 6">
            <a:extLst>
              <a:ext uri="{FF2B5EF4-FFF2-40B4-BE49-F238E27FC236}">
                <a16:creationId xmlns:a16="http://schemas.microsoft.com/office/drawing/2014/main" id="{B3372DFE-45C9-4838-9930-049B01E3A289}"/>
              </a:ext>
            </a:extLst>
          </p:cNvPr>
          <p:cNvGraphicFramePr>
            <a:graphicFrameLocks noChangeAspect="1"/>
          </p:cNvGraphicFramePr>
          <p:nvPr/>
        </p:nvGraphicFramePr>
        <p:xfrm>
          <a:off x="1325563" y="1709738"/>
          <a:ext cx="5713412" cy="1363662"/>
        </p:xfrm>
        <a:graphic>
          <a:graphicData uri="http://schemas.openxmlformats.org/presentationml/2006/ole">
            <mc:AlternateContent xmlns:mc="http://schemas.openxmlformats.org/markup-compatibility/2006">
              <mc:Choice xmlns:v="urn:schemas-microsoft-com:vml" Requires="v">
                <p:oleObj spid="_x0000_s62487" name="公式" r:id="rId6" imgW="3835400" imgH="914400" progId="Equation.3">
                  <p:embed/>
                </p:oleObj>
              </mc:Choice>
              <mc:Fallback>
                <p:oleObj name="公式" r:id="rId6" imgW="3835400" imgH="914400" progId="Equation.3">
                  <p:embed/>
                  <p:pic>
                    <p:nvPicPr>
                      <p:cNvPr id="14343" name="Object 6">
                        <a:extLst>
                          <a:ext uri="{FF2B5EF4-FFF2-40B4-BE49-F238E27FC236}">
                            <a16:creationId xmlns:a16="http://schemas.microsoft.com/office/drawing/2014/main" id="{F50667EB-3EEF-4ED3-8D3B-D8DD379A15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5563" y="1709738"/>
                        <a:ext cx="5713412" cy="136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0" name="Object 7">
            <a:extLst>
              <a:ext uri="{FF2B5EF4-FFF2-40B4-BE49-F238E27FC236}">
                <a16:creationId xmlns:a16="http://schemas.microsoft.com/office/drawing/2014/main" id="{FA059693-F628-4087-BA90-089C161C7E84}"/>
              </a:ext>
            </a:extLst>
          </p:cNvPr>
          <p:cNvGraphicFramePr>
            <a:graphicFrameLocks noChangeAspect="1"/>
          </p:cNvGraphicFramePr>
          <p:nvPr/>
        </p:nvGraphicFramePr>
        <p:xfrm>
          <a:off x="1371600" y="2997200"/>
          <a:ext cx="2743200" cy="1093788"/>
        </p:xfrm>
        <a:graphic>
          <a:graphicData uri="http://schemas.openxmlformats.org/presentationml/2006/ole">
            <mc:AlternateContent xmlns:mc="http://schemas.openxmlformats.org/markup-compatibility/2006">
              <mc:Choice xmlns:v="urn:schemas-microsoft-com:vml" Requires="v">
                <p:oleObj spid="_x0000_s62488" r:id="rId8" imgW="1790700" imgH="711200" progId="Equation.3">
                  <p:embed/>
                </p:oleObj>
              </mc:Choice>
              <mc:Fallback>
                <p:oleObj r:id="rId8" imgW="1790700" imgH="711200" progId="Equation.3">
                  <p:embed/>
                  <p:pic>
                    <p:nvPicPr>
                      <p:cNvPr id="14344" name="Object 7">
                        <a:extLst>
                          <a:ext uri="{FF2B5EF4-FFF2-40B4-BE49-F238E27FC236}">
                            <a16:creationId xmlns:a16="http://schemas.microsoft.com/office/drawing/2014/main" id="{F344FA6A-72A8-4A00-B942-DA7547400BF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2997200"/>
                        <a:ext cx="274320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 name="Object 8">
            <a:extLst>
              <a:ext uri="{FF2B5EF4-FFF2-40B4-BE49-F238E27FC236}">
                <a16:creationId xmlns:a16="http://schemas.microsoft.com/office/drawing/2014/main" id="{8FB4BA91-6CD8-470D-9AB1-8E182C7E56E3}"/>
              </a:ext>
            </a:extLst>
          </p:cNvPr>
          <p:cNvGraphicFramePr>
            <a:graphicFrameLocks noChangeAspect="1"/>
          </p:cNvGraphicFramePr>
          <p:nvPr/>
        </p:nvGraphicFramePr>
        <p:xfrm>
          <a:off x="4724400" y="4619625"/>
          <a:ext cx="3000375" cy="803275"/>
        </p:xfrm>
        <a:graphic>
          <a:graphicData uri="http://schemas.openxmlformats.org/presentationml/2006/ole">
            <mc:AlternateContent xmlns:mc="http://schemas.openxmlformats.org/markup-compatibility/2006">
              <mc:Choice xmlns:v="urn:schemas-microsoft-com:vml" Requires="v">
                <p:oleObj spid="_x0000_s62489" name="Equation" r:id="rId10" imgW="1993900" imgH="533400" progId="Equation.3">
                  <p:embed/>
                </p:oleObj>
              </mc:Choice>
              <mc:Fallback>
                <p:oleObj name="Equation" r:id="rId10" imgW="1993900" imgH="533400" progId="Equation.3">
                  <p:embed/>
                  <p:pic>
                    <p:nvPicPr>
                      <p:cNvPr id="14345" name="Object 8">
                        <a:extLst>
                          <a:ext uri="{FF2B5EF4-FFF2-40B4-BE49-F238E27FC236}">
                            <a16:creationId xmlns:a16="http://schemas.microsoft.com/office/drawing/2014/main" id="{523FA026-C5B0-471D-8819-EB7FB672691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24400" y="4619625"/>
                        <a:ext cx="3000375"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9">
            <a:extLst>
              <a:ext uri="{FF2B5EF4-FFF2-40B4-BE49-F238E27FC236}">
                <a16:creationId xmlns:a16="http://schemas.microsoft.com/office/drawing/2014/main" id="{F0411D81-D691-4D4D-9BD0-8C70F0CF810E}"/>
              </a:ext>
            </a:extLst>
          </p:cNvPr>
          <p:cNvGraphicFramePr>
            <a:graphicFrameLocks noChangeAspect="1"/>
          </p:cNvGraphicFramePr>
          <p:nvPr/>
        </p:nvGraphicFramePr>
        <p:xfrm>
          <a:off x="1371600" y="5727700"/>
          <a:ext cx="5600700" cy="725488"/>
        </p:xfrm>
        <a:graphic>
          <a:graphicData uri="http://schemas.openxmlformats.org/presentationml/2006/ole">
            <mc:AlternateContent xmlns:mc="http://schemas.openxmlformats.org/markup-compatibility/2006">
              <mc:Choice xmlns:v="urn:schemas-microsoft-com:vml" Requires="v">
                <p:oleObj spid="_x0000_s62490" name="Equation" r:id="rId12" imgW="3721100" imgH="482600" progId="Equation.3">
                  <p:embed/>
                </p:oleObj>
              </mc:Choice>
              <mc:Fallback>
                <p:oleObj name="Equation" r:id="rId12" imgW="3721100" imgH="482600" progId="Equation.3">
                  <p:embed/>
                  <p:pic>
                    <p:nvPicPr>
                      <p:cNvPr id="14346" name="Object 9">
                        <a:extLst>
                          <a:ext uri="{FF2B5EF4-FFF2-40B4-BE49-F238E27FC236}">
                            <a16:creationId xmlns:a16="http://schemas.microsoft.com/office/drawing/2014/main" id="{E691AB11-E9C0-4625-98C2-9887F43BDFA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71600" y="5727700"/>
                        <a:ext cx="5600700"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AutoShape 10">
            <a:extLst>
              <a:ext uri="{FF2B5EF4-FFF2-40B4-BE49-F238E27FC236}">
                <a16:creationId xmlns:a16="http://schemas.microsoft.com/office/drawing/2014/main" id="{595D4CB6-C9A0-4614-A297-ACC1544A1310}"/>
              </a:ext>
            </a:extLst>
          </p:cNvPr>
          <p:cNvSpPr>
            <a:spLocks noChangeArrowheads="1"/>
          </p:cNvSpPr>
          <p:nvPr/>
        </p:nvSpPr>
        <p:spPr bwMode="auto">
          <a:xfrm>
            <a:off x="2514600" y="5422900"/>
            <a:ext cx="152400" cy="304800"/>
          </a:xfrm>
          <a:prstGeom prst="downArrow">
            <a:avLst>
              <a:gd name="adj1" fmla="val 50000"/>
              <a:gd name="adj2" fmla="val 50000"/>
            </a:avLst>
          </a:prstGeom>
          <a:solidFill>
            <a:srgbClr val="000099"/>
          </a:solidFill>
          <a:ln w="9525">
            <a:solidFill>
              <a:schemeClr val="tx1"/>
            </a:solidFill>
            <a:miter lim="800000"/>
            <a:headEnd/>
            <a:tailEnd/>
          </a:ln>
        </p:spPr>
        <p:txBody>
          <a:bodyPr wrap="none" anchor="ct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ndParaRPr>
          </a:p>
        </p:txBody>
      </p:sp>
      <p:sp>
        <p:nvSpPr>
          <p:cNvPr id="64" name="Rectangle 3">
            <a:extLst>
              <a:ext uri="{FF2B5EF4-FFF2-40B4-BE49-F238E27FC236}">
                <a16:creationId xmlns:a16="http://schemas.microsoft.com/office/drawing/2014/main" id="{2174BD44-2FA3-41AC-8DCB-678CC3981953}"/>
              </a:ext>
            </a:extLst>
          </p:cNvPr>
          <p:cNvSpPr>
            <a:spLocks noGrp="1" noChangeArrowheads="1"/>
          </p:cNvSpPr>
          <p:nvPr>
            <p:ph idx="1"/>
          </p:nvPr>
        </p:nvSpPr>
        <p:spPr>
          <a:xfrm>
            <a:off x="495300" y="1042988"/>
            <a:ext cx="8458200" cy="536575"/>
          </a:xfrm>
        </p:spPr>
        <p:txBody>
          <a:bodyPr/>
          <a:lstStyle/>
          <a:p>
            <a:pPr lvl="1" eaLnBrk="1" hangingPunct="1">
              <a:buClr>
                <a:srgbClr val="000099"/>
              </a:buClr>
              <a:buFont typeface="Wingdings" panose="05000000000000000000" pitchFamily="2" charset="2"/>
              <a:buChar char="Ø"/>
            </a:pPr>
            <a:r>
              <a:rPr lang="zh-CN" altLang="en-US" dirty="0">
                <a:solidFill>
                  <a:srgbClr val="000099"/>
                </a:solidFill>
                <a:latin typeface="黑体" panose="02010609060101010101" pitchFamily="49" charset="-122"/>
                <a:ea typeface="黑体" panose="02010609060101010101" pitchFamily="49" charset="-122"/>
              </a:rPr>
              <a:t>立体匹配约束</a:t>
            </a:r>
          </a:p>
        </p:txBody>
      </p:sp>
    </p:spTree>
    <p:extLst>
      <p:ext uri="{BB962C8B-B14F-4D97-AF65-F5344CB8AC3E}">
        <p14:creationId xmlns:p14="http://schemas.microsoft.com/office/powerpoint/2010/main" val="1733623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7</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相机模型</a:t>
            </a:r>
          </a:p>
        </p:txBody>
      </p:sp>
      <p:sp>
        <p:nvSpPr>
          <p:cNvPr id="13" name="内容占位符 2">
            <a:extLst>
              <a:ext uri="{FF2B5EF4-FFF2-40B4-BE49-F238E27FC236}">
                <a16:creationId xmlns:a16="http://schemas.microsoft.com/office/drawing/2014/main" id="{B65AC2AF-D275-466E-9E41-C96E8AE0A53D}"/>
              </a:ext>
            </a:extLst>
          </p:cNvPr>
          <p:cNvSpPr>
            <a:spLocks noGrp="1"/>
          </p:cNvSpPr>
          <p:nvPr>
            <p:ph idx="1"/>
          </p:nvPr>
        </p:nvSpPr>
        <p:spPr>
          <a:xfrm>
            <a:off x="457200" y="1168400"/>
            <a:ext cx="8229600" cy="660400"/>
          </a:xfrm>
        </p:spPr>
        <p:txBody>
          <a:bodyPr/>
          <a:lstStyle/>
          <a:p>
            <a:pPr marL="0" indent="0">
              <a:buFont typeface="Arial" panose="020B0604020202020204" pitchFamily="34" charset="0"/>
              <a:buNone/>
            </a:pPr>
            <a:r>
              <a:rPr lang="zh-CN" altLang="en-US" sz="2800">
                <a:latin typeface="黑体" panose="02010609060101010101" pitchFamily="49" charset="-122"/>
                <a:ea typeface="黑体" panose="02010609060101010101" pitchFamily="49" charset="-122"/>
              </a:rPr>
              <a:t>基本矩阵：</a:t>
            </a:r>
            <a:r>
              <a:rPr lang="zh-CN" altLang="zh-CN" sz="2800">
                <a:latin typeface="黑体" panose="02010609060101010101" pitchFamily="49" charset="-122"/>
                <a:ea typeface="黑体" panose="02010609060101010101" pitchFamily="49" charset="-122"/>
              </a:rPr>
              <a:t>两个视点</a:t>
            </a:r>
            <a:r>
              <a:rPr lang="zh-CN" altLang="en-US" sz="2800">
                <a:latin typeface="黑体" panose="02010609060101010101" pitchFamily="49" charset="-122"/>
                <a:ea typeface="黑体" panose="02010609060101010101" pitchFamily="49" charset="-122"/>
              </a:rPr>
              <a:t>下图像</a:t>
            </a:r>
            <a:r>
              <a:rPr lang="zh-CN" altLang="zh-CN" sz="2800">
                <a:latin typeface="黑体" panose="02010609060101010101" pitchFamily="49" charset="-122"/>
                <a:ea typeface="黑体" panose="02010609060101010101" pitchFamily="49" charset="-122"/>
              </a:rPr>
              <a:t>之间的</a:t>
            </a:r>
            <a:r>
              <a:rPr lang="zh-CN" altLang="en-US" sz="2800">
                <a:latin typeface="黑体" panose="02010609060101010101" pitchFamily="49" charset="-122"/>
                <a:ea typeface="黑体" panose="02010609060101010101" pitchFamily="49" charset="-122"/>
              </a:rPr>
              <a:t>约束</a:t>
            </a:r>
            <a:r>
              <a:rPr lang="zh-CN" altLang="zh-CN" sz="2800">
                <a:latin typeface="黑体" panose="02010609060101010101" pitchFamily="49" charset="-122"/>
                <a:ea typeface="黑体" panose="02010609060101010101" pitchFamily="49" charset="-122"/>
              </a:rPr>
              <a:t>关系</a:t>
            </a:r>
            <a:endParaRPr lang="zh-CN" altLang="en-US" sz="2800">
              <a:latin typeface="黑体" panose="02010609060101010101" pitchFamily="49" charset="-122"/>
              <a:ea typeface="黑体" panose="02010609060101010101" pitchFamily="49" charset="-122"/>
            </a:endParaRPr>
          </a:p>
        </p:txBody>
      </p:sp>
      <p:sp>
        <p:nvSpPr>
          <p:cNvPr id="14" name="Rectangle 13">
            <a:extLst>
              <a:ext uri="{FF2B5EF4-FFF2-40B4-BE49-F238E27FC236}">
                <a16:creationId xmlns:a16="http://schemas.microsoft.com/office/drawing/2014/main" id="{1C9AA925-1A3A-4323-8D7A-6650B5764280}"/>
              </a:ext>
            </a:extLst>
          </p:cNvPr>
          <p:cNvSpPr>
            <a:spLocks noChangeArrowheads="1"/>
          </p:cNvSpPr>
          <p:nvPr/>
        </p:nvSpPr>
        <p:spPr bwMode="auto">
          <a:xfrm>
            <a:off x="6400800" y="2300288"/>
            <a:ext cx="2541588" cy="922337"/>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黑体" panose="02010609060101010101" pitchFamily="49" charset="-122"/>
                <a:ea typeface="黑体" panose="02010609060101010101" pitchFamily="49" charset="-122"/>
              </a:rPr>
              <a:t>两个视点下图像</a:t>
            </a:r>
            <a:r>
              <a:rPr lang="zh-CN" altLang="zh-CN" sz="1800">
                <a:latin typeface="黑体" panose="02010609060101010101" pitchFamily="49" charset="-122"/>
                <a:ea typeface="黑体" panose="02010609060101010101" pitchFamily="49" charset="-122"/>
              </a:rPr>
              <a:t>平面上特征点的位置之间的关系</a:t>
            </a:r>
            <a:r>
              <a:rPr lang="zh-CN" altLang="en-US" sz="1800">
                <a:latin typeface="黑体" panose="02010609060101010101" pitchFamily="49" charset="-122"/>
                <a:ea typeface="黑体" panose="02010609060101010101" pitchFamily="49" charset="-122"/>
              </a:rPr>
              <a:t>，极线几何约束</a:t>
            </a:r>
            <a:endParaRPr lang="en-US" altLang="zh-CN" sz="1800">
              <a:latin typeface="黑体" panose="02010609060101010101" pitchFamily="49" charset="-122"/>
              <a:ea typeface="黑体" panose="02010609060101010101" pitchFamily="49" charset="-122"/>
              <a:cs typeface="Times New Roman" panose="02020603050405020304" pitchFamily="18" charset="0"/>
            </a:endParaRPr>
          </a:p>
        </p:txBody>
      </p:sp>
      <p:sp>
        <p:nvSpPr>
          <p:cNvPr id="15" name="Rectangle 13">
            <a:extLst>
              <a:ext uri="{FF2B5EF4-FFF2-40B4-BE49-F238E27FC236}">
                <a16:creationId xmlns:a16="http://schemas.microsoft.com/office/drawing/2014/main" id="{A5C36C6A-2BBB-4560-85FA-2AC2D9383580}"/>
              </a:ext>
            </a:extLst>
          </p:cNvPr>
          <p:cNvSpPr>
            <a:spLocks noChangeArrowheads="1"/>
          </p:cNvSpPr>
          <p:nvPr/>
        </p:nvSpPr>
        <p:spPr bwMode="auto">
          <a:xfrm>
            <a:off x="544513" y="1828800"/>
            <a:ext cx="4894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2000">
                <a:latin typeface="Times New Roman" panose="02020603050405020304" pitchFamily="18" charset="0"/>
                <a:ea typeface="黑体" panose="02010609060101010101" pitchFamily="49" charset="-122"/>
                <a:cs typeface="Times New Roman" panose="02020603050405020304" pitchFamily="18" charset="0"/>
              </a:rPr>
              <a:t>两个视点下特征点图像坐标约束关系为：</a:t>
            </a:r>
            <a:endParaRPr lang="en-US" altLang="zh-CN"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 name="矩形 15">
            <a:extLst>
              <a:ext uri="{FF2B5EF4-FFF2-40B4-BE49-F238E27FC236}">
                <a16:creationId xmlns:a16="http://schemas.microsoft.com/office/drawing/2014/main" id="{77D0D355-9C26-42CD-B69A-A8069FAB5C13}"/>
              </a:ext>
            </a:extLst>
          </p:cNvPr>
          <p:cNvSpPr/>
          <p:nvPr/>
        </p:nvSpPr>
        <p:spPr>
          <a:xfrm>
            <a:off x="585788" y="2955925"/>
            <a:ext cx="4438650" cy="400050"/>
          </a:xfrm>
          <a:prstGeom prst="rect">
            <a:avLst/>
          </a:prstGeom>
        </p:spPr>
        <p:txBody>
          <a:bodyPr>
            <a:spAutoFit/>
          </a:bodyPr>
          <a:lstStyle/>
          <a:p>
            <a:pPr algn="l">
              <a:defRPr/>
            </a:pPr>
            <a:r>
              <a:rPr lang="en-US" altLang="zh-CN" sz="2000" i="1" kern="100" dirty="0">
                <a:ea typeface="黑体" panose="02010609060101010101" pitchFamily="49" charset="-122"/>
                <a:cs typeface="Times New Roman" panose="02020603050405020304" pitchFamily="18" charset="0"/>
              </a:rPr>
              <a:t>F</a:t>
            </a:r>
            <a:r>
              <a:rPr lang="zh-CN" altLang="en-US" sz="2000" kern="100" dirty="0">
                <a:ea typeface="黑体" panose="02010609060101010101" pitchFamily="49" charset="-122"/>
                <a:cs typeface="Times New Roman" panose="02020603050405020304" pitchFamily="18" charset="0"/>
              </a:rPr>
              <a:t>为基本</a:t>
            </a:r>
            <a:r>
              <a:rPr lang="zh-CN" altLang="en-US" sz="2000" dirty="0">
                <a:ea typeface="黑体" pitchFamily="49" charset="-122"/>
                <a:cs typeface="Times New Roman" panose="02020603050405020304" pitchFamily="18" charset="0"/>
              </a:rPr>
              <a:t>矩阵，</a:t>
            </a:r>
            <a:r>
              <a:rPr lang="en-US" altLang="zh-CN" sz="2000" i="1" dirty="0">
                <a:ea typeface="黑体" pitchFamily="49" charset="-122"/>
                <a:cs typeface="Times New Roman" panose="02020603050405020304" pitchFamily="18" charset="0"/>
              </a:rPr>
              <a:t>p</a:t>
            </a:r>
            <a:r>
              <a:rPr lang="zh-CN" altLang="en-US" sz="2000" dirty="0">
                <a:ea typeface="黑体" pitchFamily="49" charset="-122"/>
                <a:cs typeface="Times New Roman" panose="02020603050405020304" pitchFamily="18" charset="0"/>
              </a:rPr>
              <a:t>为图像齐次坐标</a:t>
            </a:r>
          </a:p>
        </p:txBody>
      </p:sp>
      <p:sp>
        <p:nvSpPr>
          <p:cNvPr id="17" name="矩形 19">
            <a:extLst>
              <a:ext uri="{FF2B5EF4-FFF2-40B4-BE49-F238E27FC236}">
                <a16:creationId xmlns:a16="http://schemas.microsoft.com/office/drawing/2014/main" id="{EB8D7044-D753-4BC8-98C7-DB30EBB96B7B}"/>
              </a:ext>
            </a:extLst>
          </p:cNvPr>
          <p:cNvSpPr>
            <a:spLocks noChangeArrowheads="1"/>
          </p:cNvSpPr>
          <p:nvPr/>
        </p:nvSpPr>
        <p:spPr bwMode="auto">
          <a:xfrm>
            <a:off x="352425" y="4319588"/>
            <a:ext cx="84391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Wingdings" panose="05000000000000000000" pitchFamily="2" charset="2"/>
              <a:buChar char="ü"/>
            </a:pPr>
            <a:r>
              <a:rPr lang="zh-CN" altLang="zh-CN" sz="2000">
                <a:latin typeface="Times New Roman" panose="02020603050405020304" pitchFamily="18" charset="0"/>
                <a:ea typeface="黑体" panose="02010609060101010101" pitchFamily="49" charset="-122"/>
                <a:cs typeface="Times New Roman" panose="02020603050405020304" pitchFamily="18" charset="0"/>
              </a:rPr>
              <a:t>利用</a:t>
            </a:r>
            <a:r>
              <a:rPr lang="en-US" altLang="zh-CN" sz="2000">
                <a:latin typeface="Times New Roman" panose="02020603050405020304" pitchFamily="18" charset="0"/>
                <a:ea typeface="黑体" panose="02010609060101010101" pitchFamily="49" charset="-122"/>
                <a:cs typeface="Times New Roman" panose="02020603050405020304" pitchFamily="18" charset="0"/>
              </a:rPr>
              <a:t>8</a:t>
            </a:r>
            <a:r>
              <a:rPr lang="zh-CN" altLang="zh-CN" sz="2000">
                <a:latin typeface="Times New Roman" panose="02020603050405020304" pitchFamily="18" charset="0"/>
                <a:ea typeface="黑体" panose="02010609060101010101" pitchFamily="49" charset="-122"/>
                <a:cs typeface="Times New Roman" panose="02020603050405020304" pitchFamily="18" charset="0"/>
              </a:rPr>
              <a:t>组及以上的匹配特征点</a:t>
            </a:r>
            <a:r>
              <a:rPr lang="zh-CN" altLang="en-US" sz="2000">
                <a:latin typeface="Times New Roman" panose="02020603050405020304" pitchFamily="18" charset="0"/>
                <a:ea typeface="黑体" panose="02010609060101010101" pitchFamily="49" charset="-122"/>
                <a:cs typeface="Times New Roman" panose="02020603050405020304" pitchFamily="18" charset="0"/>
              </a:rPr>
              <a:t>，求解</a:t>
            </a:r>
            <a:r>
              <a:rPr lang="zh-CN" altLang="zh-CN" sz="2000">
                <a:latin typeface="Times New Roman" panose="02020603050405020304" pitchFamily="18" charset="0"/>
                <a:ea typeface="黑体" panose="02010609060101010101" pitchFamily="49" charset="-122"/>
                <a:cs typeface="Times New Roman" panose="02020603050405020304" pitchFamily="18" charset="0"/>
              </a:rPr>
              <a:t>出基本矩阵</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F</a:t>
            </a:r>
            <a:r>
              <a:rPr lang="zh-CN" altLang="en-US" sz="2000" i="1">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a:latin typeface="Times New Roman" panose="02020603050405020304" pitchFamily="18" charset="0"/>
                <a:ea typeface="黑体" panose="02010609060101010101" pitchFamily="49" charset="-122"/>
                <a:cs typeface="Times New Roman" panose="02020603050405020304" pitchFamily="18" charset="0"/>
              </a:rPr>
              <a:t>3</a:t>
            </a:r>
            <a:r>
              <a:rPr lang="zh-CN" altLang="zh-CN" sz="200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a:latin typeface="Times New Roman" panose="02020603050405020304" pitchFamily="18" charset="0"/>
                <a:ea typeface="黑体" panose="02010609060101010101" pitchFamily="49" charset="-122"/>
                <a:cs typeface="Times New Roman" panose="02020603050405020304" pitchFamily="18" charset="0"/>
              </a:rPr>
              <a:t>3</a:t>
            </a:r>
            <a:r>
              <a:rPr lang="zh-CN" altLang="zh-CN" sz="2000">
                <a:latin typeface="Times New Roman" panose="02020603050405020304" pitchFamily="18" charset="0"/>
                <a:ea typeface="黑体" panose="02010609060101010101" pitchFamily="49" charset="-122"/>
                <a:cs typeface="Times New Roman" panose="02020603050405020304" pitchFamily="18" charset="0"/>
              </a:rPr>
              <a:t>矩阵。</a:t>
            </a:r>
            <a:endParaRPr lang="en-US" altLang="zh-CN" sz="20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0"/>
              </a:spcBef>
              <a:buFont typeface="Wingdings" panose="05000000000000000000" pitchFamily="2" charset="2"/>
              <a:buChar char="ü"/>
            </a:pPr>
            <a:r>
              <a:rPr lang="zh-CN" altLang="zh-CN" sz="2000">
                <a:latin typeface="Times New Roman" panose="02020603050405020304" pitchFamily="18" charset="0"/>
                <a:ea typeface="黑体" panose="02010609060101010101" pitchFamily="49" charset="-122"/>
                <a:cs typeface="Times New Roman" panose="02020603050405020304" pitchFamily="18" charset="0"/>
              </a:rPr>
              <a:t>结合内参数矩阵，</a:t>
            </a:r>
            <a:r>
              <a:rPr lang="zh-CN" altLang="en-US" sz="2000">
                <a:latin typeface="Times New Roman" panose="02020603050405020304" pitchFamily="18" charset="0"/>
                <a:ea typeface="黑体" panose="02010609060101010101" pitchFamily="49" charset="-122"/>
                <a:cs typeface="Times New Roman" panose="02020603050405020304" pitchFamily="18" charset="0"/>
              </a:rPr>
              <a:t>由</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F</a:t>
            </a:r>
            <a:r>
              <a:rPr lang="zh-CN" altLang="zh-CN" sz="2000">
                <a:latin typeface="Times New Roman" panose="02020603050405020304" pitchFamily="18" charset="0"/>
                <a:ea typeface="黑体" panose="02010609060101010101" pitchFamily="49" charset="-122"/>
                <a:cs typeface="Times New Roman" panose="02020603050405020304" pitchFamily="18" charset="0"/>
              </a:rPr>
              <a:t>计算出本质矩阵</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E</a:t>
            </a:r>
            <a:r>
              <a:rPr lang="zh-CN" altLang="zh-CN" sz="200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0"/>
              </a:spcBef>
              <a:buFont typeface="Wingdings" panose="05000000000000000000" pitchFamily="2" charset="2"/>
              <a:buChar char="ü"/>
            </a:pPr>
            <a:r>
              <a:rPr lang="zh-CN" altLang="en-US" sz="2000">
                <a:latin typeface="Times New Roman" panose="02020603050405020304" pitchFamily="18" charset="0"/>
                <a:ea typeface="黑体" panose="02010609060101010101" pitchFamily="49" charset="-122"/>
                <a:cs typeface="Times New Roman" panose="02020603050405020304" pitchFamily="18" charset="0"/>
              </a:rPr>
              <a:t>由</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E</a:t>
            </a:r>
            <a:r>
              <a:rPr lang="zh-CN" altLang="zh-CN" sz="2000">
                <a:latin typeface="Times New Roman" panose="02020603050405020304" pitchFamily="18" charset="0"/>
                <a:ea typeface="黑体" panose="02010609060101010101" pitchFamily="49" charset="-122"/>
                <a:cs typeface="Times New Roman" panose="02020603050405020304" pitchFamily="18" charset="0"/>
              </a:rPr>
              <a:t>求解出</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R</a:t>
            </a:r>
            <a:r>
              <a:rPr lang="zh-CN" altLang="zh-CN" sz="20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i="1">
                <a:latin typeface="Times New Roman" panose="02020603050405020304" pitchFamily="18" charset="0"/>
                <a:ea typeface="黑体" panose="02010609060101010101" pitchFamily="49" charset="-122"/>
                <a:cs typeface="Times New Roman" panose="02020603050405020304" pitchFamily="18" charset="0"/>
              </a:rPr>
              <a:t>t</a:t>
            </a:r>
            <a:r>
              <a:rPr lang="en-US" altLang="zh-CN" sz="2000" baseline="-25000">
                <a:latin typeface="Times New Roman" panose="02020603050405020304" pitchFamily="18" charset="0"/>
                <a:ea typeface="黑体" panose="02010609060101010101" pitchFamily="49" charset="-122"/>
                <a:cs typeface="Times New Roman" panose="02020603050405020304" pitchFamily="18" charset="0"/>
              </a:rPr>
              <a:t>e</a:t>
            </a:r>
            <a:r>
              <a:rPr lang="zh-CN" altLang="zh-CN" sz="200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a:latin typeface="Times New Roman" panose="02020603050405020304" pitchFamily="18" charset="0"/>
                <a:ea typeface="黑体" panose="02010609060101010101" pitchFamily="49" charset="-122"/>
                <a:cs typeface="Times New Roman" panose="02020603050405020304" pitchFamily="18" charset="0"/>
              </a:rPr>
              <a:t>t</a:t>
            </a:r>
            <a:r>
              <a:rPr lang="en-US" altLang="zh-CN" sz="2000" baseline="-25000">
                <a:latin typeface="Times New Roman" panose="02020603050405020304" pitchFamily="18" charset="0"/>
                <a:ea typeface="黑体" panose="02010609060101010101" pitchFamily="49" charset="-122"/>
                <a:cs typeface="Times New Roman" panose="02020603050405020304" pitchFamily="18" charset="0"/>
              </a:rPr>
              <a:t>e</a:t>
            </a:r>
            <a:r>
              <a:rPr lang="zh-CN" altLang="zh-CN" sz="2000">
                <a:latin typeface="Times New Roman" panose="02020603050405020304" pitchFamily="18" charset="0"/>
                <a:ea typeface="黑体" panose="02010609060101010101" pitchFamily="49" charset="-122"/>
                <a:cs typeface="Times New Roman" panose="02020603050405020304" pitchFamily="18" charset="0"/>
              </a:rPr>
              <a:t>与</a:t>
            </a:r>
            <a:r>
              <a:rPr lang="en-US" altLang="zh-CN" sz="2000" b="1" i="1">
                <a:latin typeface="Times New Roman" panose="02020603050405020304" pitchFamily="18" charset="0"/>
                <a:ea typeface="黑体" panose="02010609060101010101" pitchFamily="49" charset="-122"/>
                <a:cs typeface="Times New Roman" panose="02020603050405020304" pitchFamily="18" charset="0"/>
              </a:rPr>
              <a:t>t</a:t>
            </a:r>
            <a:r>
              <a:rPr lang="zh-CN" altLang="zh-CN" sz="2000">
                <a:latin typeface="Times New Roman" panose="02020603050405020304" pitchFamily="18" charset="0"/>
                <a:ea typeface="黑体" panose="02010609060101010101" pitchFamily="49" charset="-122"/>
                <a:cs typeface="Times New Roman" panose="02020603050405020304" pitchFamily="18" charset="0"/>
              </a:rPr>
              <a:t>相差一个比例因子。</a:t>
            </a:r>
            <a:endParaRPr lang="en-US" altLang="zh-CN" sz="20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0"/>
              </a:spcBef>
              <a:buFont typeface="Wingdings" panose="05000000000000000000" pitchFamily="2" charset="2"/>
              <a:buChar char="ü"/>
            </a:pPr>
            <a:r>
              <a:rPr lang="en-US" altLang="zh-CN" sz="2000" i="1">
                <a:latin typeface="Times New Roman" panose="02020603050405020304" pitchFamily="18" charset="0"/>
                <a:ea typeface="黑体" panose="02010609060101010101" pitchFamily="49" charset="-122"/>
                <a:cs typeface="Times New Roman" panose="02020603050405020304" pitchFamily="18" charset="0"/>
              </a:rPr>
              <a:t>R</a:t>
            </a:r>
            <a:r>
              <a:rPr lang="zh-CN" altLang="zh-CN" sz="2000">
                <a:latin typeface="Times New Roman" panose="02020603050405020304" pitchFamily="18" charset="0"/>
                <a:ea typeface="黑体" panose="02010609060101010101" pitchFamily="49" charset="-122"/>
                <a:cs typeface="Times New Roman" panose="02020603050405020304" pitchFamily="18" charset="0"/>
              </a:rPr>
              <a:t>用于姿态控制，</a:t>
            </a:r>
            <a:r>
              <a:rPr lang="en-US" altLang="zh-CN" sz="2000" b="1" i="1">
                <a:latin typeface="Times New Roman" panose="02020603050405020304" pitchFamily="18" charset="0"/>
                <a:ea typeface="黑体" panose="02010609060101010101" pitchFamily="49" charset="-122"/>
                <a:cs typeface="Times New Roman" panose="02020603050405020304" pitchFamily="18" charset="0"/>
              </a:rPr>
              <a:t>t</a:t>
            </a:r>
            <a:r>
              <a:rPr lang="en-US" altLang="zh-CN" sz="2000" baseline="-25000">
                <a:latin typeface="Times New Roman" panose="02020603050405020304" pitchFamily="18" charset="0"/>
                <a:ea typeface="黑体" panose="02010609060101010101" pitchFamily="49" charset="-122"/>
                <a:cs typeface="Times New Roman" panose="02020603050405020304" pitchFamily="18" charset="0"/>
              </a:rPr>
              <a:t>e</a:t>
            </a:r>
            <a:r>
              <a:rPr lang="zh-CN" altLang="zh-CN" sz="2000">
                <a:latin typeface="Times New Roman" panose="02020603050405020304" pitchFamily="18" charset="0"/>
                <a:ea typeface="黑体" panose="02010609060101010101" pitchFamily="49" charset="-122"/>
                <a:cs typeface="Times New Roman" panose="02020603050405020304" pitchFamily="18" charset="0"/>
              </a:rPr>
              <a:t>用于位置控制，构成基于位置的视觉伺服。</a:t>
            </a:r>
            <a:endParaRPr lang="zh-CN" altLang="en-US" sz="200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8" name="Picture 2">
            <a:extLst>
              <a:ext uri="{FF2B5EF4-FFF2-40B4-BE49-F238E27FC236}">
                <a16:creationId xmlns:a16="http://schemas.microsoft.com/office/drawing/2014/main" id="{6C2ED5ED-6687-4FF9-8703-2DA7D2146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263" y="2384425"/>
            <a:ext cx="178117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9" name="Picture 3">
            <a:extLst>
              <a:ext uri="{FF2B5EF4-FFF2-40B4-BE49-F238E27FC236}">
                <a16:creationId xmlns:a16="http://schemas.microsoft.com/office/drawing/2014/main" id="{9BE819A3-6B26-492E-B1E0-9A195ACF66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9313" y="3532188"/>
            <a:ext cx="17430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0" name="矩形 2">
            <a:extLst>
              <a:ext uri="{FF2B5EF4-FFF2-40B4-BE49-F238E27FC236}">
                <a16:creationId xmlns:a16="http://schemas.microsoft.com/office/drawing/2014/main" id="{1C95AE78-44BC-4875-97CF-E1CDAB674984}"/>
              </a:ext>
            </a:extLst>
          </p:cNvPr>
          <p:cNvSpPr>
            <a:spLocks noChangeArrowheads="1"/>
          </p:cNvSpPr>
          <p:nvPr/>
        </p:nvSpPr>
        <p:spPr bwMode="auto">
          <a:xfrm>
            <a:off x="4456113" y="3546475"/>
            <a:ext cx="35766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en-US" altLang="zh-CN" sz="2000" i="1">
                <a:latin typeface="Times New Roman" panose="02020603050405020304" pitchFamily="18" charset="0"/>
                <a:ea typeface="黑体" panose="02010609060101010101" pitchFamily="49" charset="-122"/>
                <a:cs typeface="Times New Roman" panose="02020603050405020304" pitchFamily="18" charset="0"/>
              </a:rPr>
              <a:t>A</a:t>
            </a:r>
            <a:r>
              <a:rPr lang="zh-CN" altLang="zh-CN" sz="2000">
                <a:latin typeface="Times New Roman" panose="02020603050405020304" pitchFamily="18" charset="0"/>
                <a:ea typeface="黑体" panose="02010609060101010101" pitchFamily="49" charset="-122"/>
                <a:cs typeface="Times New Roman" panose="02020603050405020304" pitchFamily="18" charset="0"/>
              </a:rPr>
              <a:t>是内参数矩阵</a:t>
            </a:r>
            <a:r>
              <a:rPr lang="zh-CN" altLang="en-US" sz="200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E</a:t>
            </a:r>
            <a:r>
              <a:rPr lang="zh-CN" altLang="en-US" sz="2000">
                <a:latin typeface="Times New Roman" panose="02020603050405020304" pitchFamily="18" charset="0"/>
                <a:ea typeface="黑体" panose="02010609060101010101" pitchFamily="49" charset="-122"/>
                <a:cs typeface="Times New Roman" panose="02020603050405020304" pitchFamily="18" charset="0"/>
              </a:rPr>
              <a:t>是本质矩阵</a:t>
            </a:r>
          </a:p>
        </p:txBody>
      </p:sp>
      <p:sp>
        <p:nvSpPr>
          <p:cNvPr id="21" name="矩形 4">
            <a:extLst>
              <a:ext uri="{FF2B5EF4-FFF2-40B4-BE49-F238E27FC236}">
                <a16:creationId xmlns:a16="http://schemas.microsoft.com/office/drawing/2014/main" id="{C4AA7BFD-78C6-4AE0-8FDF-D58EFB5D5937}"/>
              </a:ext>
            </a:extLst>
          </p:cNvPr>
          <p:cNvSpPr>
            <a:spLocks noChangeArrowheads="1"/>
          </p:cNvSpPr>
          <p:nvPr/>
        </p:nvSpPr>
        <p:spPr bwMode="auto">
          <a:xfrm>
            <a:off x="381000" y="5851525"/>
            <a:ext cx="7610475" cy="4000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zh-CN" sz="2000">
                <a:latin typeface="Times New Roman" panose="02020603050405020304" pitchFamily="18" charset="0"/>
                <a:ea typeface="黑体" panose="02010609060101010101" pitchFamily="49" charset="-122"/>
                <a:cs typeface="Times New Roman" panose="02020603050405020304" pitchFamily="18" charset="0"/>
              </a:rPr>
              <a:t>基本矩阵</a:t>
            </a:r>
            <a:r>
              <a:rPr lang="en-US" altLang="zh-CN" sz="2000" i="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zh-CN" altLang="zh-CN" sz="20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包含了内外参数，</a:t>
            </a:r>
            <a:r>
              <a:rPr lang="zh-CN" altLang="en-US" sz="20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单应性矩阵</a:t>
            </a:r>
            <a:r>
              <a:rPr lang="en-US" altLang="zh-CN" sz="2000" i="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H</a:t>
            </a:r>
            <a:r>
              <a:rPr lang="zh-CN" altLang="en-US" sz="20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zh-CN" altLang="zh-CN" sz="2000">
                <a:latin typeface="Times New Roman" panose="02020603050405020304" pitchFamily="18" charset="0"/>
                <a:ea typeface="黑体" panose="02010609060101010101" pitchFamily="49" charset="-122"/>
                <a:cs typeface="Times New Roman" panose="02020603050405020304" pitchFamily="18" charset="0"/>
              </a:rPr>
              <a:t>本质矩阵</a:t>
            </a:r>
            <a:r>
              <a:rPr lang="en-US" altLang="zh-CN" sz="2000" i="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E</a:t>
            </a:r>
            <a:r>
              <a:rPr lang="zh-CN" altLang="zh-CN" sz="200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只含外参数</a:t>
            </a:r>
            <a:endParaRPr lang="zh-CN" altLang="en-US" sz="200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81911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8</a:t>
            </a:fld>
            <a:r>
              <a:rPr kumimoji="0" lang="en-US" altLang="zh-CN" sz="1400" dirty="0">
                <a:latin typeface="Arial" panose="020B0604020202020204" pitchFamily="34" charset="0"/>
              </a:rPr>
              <a:t> /66</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相机模型</a:t>
            </a:r>
          </a:p>
        </p:txBody>
      </p:sp>
      <p:sp>
        <p:nvSpPr>
          <p:cNvPr id="22" name="内容占位符 2">
            <a:extLst>
              <a:ext uri="{FF2B5EF4-FFF2-40B4-BE49-F238E27FC236}">
                <a16:creationId xmlns:a16="http://schemas.microsoft.com/office/drawing/2014/main" id="{6986DF2E-E561-4A8E-BD73-44C9780CD951}"/>
              </a:ext>
            </a:extLst>
          </p:cNvPr>
          <p:cNvSpPr>
            <a:spLocks noGrp="1"/>
          </p:cNvSpPr>
          <p:nvPr>
            <p:ph idx="1"/>
          </p:nvPr>
        </p:nvSpPr>
        <p:spPr>
          <a:xfrm>
            <a:off x="457200" y="1168400"/>
            <a:ext cx="8229600" cy="660400"/>
          </a:xfrm>
        </p:spPr>
        <p:txBody>
          <a:bodyPr/>
          <a:lstStyle/>
          <a:p>
            <a:pPr marL="0" indent="0">
              <a:buFont typeface="Arial" panose="020B0604020202020204" pitchFamily="34" charset="0"/>
              <a:buNone/>
            </a:pPr>
            <a:r>
              <a:rPr lang="zh-CN" altLang="en-US" sz="2800">
                <a:latin typeface="黑体" panose="02010609060101010101" pitchFamily="49" charset="-122"/>
                <a:ea typeface="黑体" panose="02010609060101010101" pitchFamily="49" charset="-122"/>
              </a:rPr>
              <a:t>单应性</a:t>
            </a:r>
            <a:r>
              <a:rPr lang="zh-CN" altLang="zh-CN" sz="2800">
                <a:latin typeface="黑体" panose="02010609060101010101" pitchFamily="49" charset="-122"/>
                <a:ea typeface="黑体" panose="02010609060101010101" pitchFamily="49" charset="-122"/>
              </a:rPr>
              <a:t>矩阵</a:t>
            </a:r>
            <a:r>
              <a:rPr lang="zh-CN" altLang="en-US" sz="2800">
                <a:latin typeface="黑体" panose="02010609060101010101" pitchFamily="49" charset="-122"/>
                <a:ea typeface="黑体" panose="02010609060101010101" pitchFamily="49" charset="-122"/>
              </a:rPr>
              <a:t>：两个视点之间的几何关系</a:t>
            </a:r>
          </a:p>
        </p:txBody>
      </p:sp>
      <p:sp>
        <p:nvSpPr>
          <p:cNvPr id="23" name="Rectangle 13">
            <a:extLst>
              <a:ext uri="{FF2B5EF4-FFF2-40B4-BE49-F238E27FC236}">
                <a16:creationId xmlns:a16="http://schemas.microsoft.com/office/drawing/2014/main" id="{46A887F0-CD79-4A94-AF2B-9E5AE4B8042D}"/>
              </a:ext>
            </a:extLst>
          </p:cNvPr>
          <p:cNvSpPr>
            <a:spLocks noChangeArrowheads="1"/>
          </p:cNvSpPr>
          <p:nvPr/>
        </p:nvSpPr>
        <p:spPr bwMode="auto">
          <a:xfrm>
            <a:off x="6804025" y="2216150"/>
            <a:ext cx="2301875" cy="9239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en-US" sz="1800">
                <a:latin typeface="黑体" panose="02010609060101010101" pitchFamily="49" charset="-122"/>
                <a:ea typeface="黑体" panose="02010609060101010101" pitchFamily="49" charset="-122"/>
                <a:cs typeface="Times New Roman" panose="02020603050405020304" pitchFamily="18" charset="0"/>
              </a:rPr>
              <a:t>相</a:t>
            </a:r>
            <a:r>
              <a:rPr lang="zh-CN" altLang="zh-CN" sz="1800">
                <a:latin typeface="黑体" panose="02010609060101010101" pitchFamily="49" charset="-122"/>
                <a:ea typeface="黑体" panose="02010609060101010101" pitchFamily="49" charset="-122"/>
                <a:cs typeface="Times New Roman" panose="02020603050405020304" pitchFamily="18" charset="0"/>
              </a:rPr>
              <a:t>机坐标系</a:t>
            </a:r>
            <a:r>
              <a:rPr lang="zh-CN" altLang="en-US" sz="1800">
                <a:latin typeface="黑体" panose="02010609060101010101" pitchFamily="49" charset="-122"/>
                <a:ea typeface="黑体" panose="02010609060101010101" pitchFamily="49" charset="-122"/>
                <a:cs typeface="Times New Roman" panose="02020603050405020304" pitchFamily="18" charset="0"/>
              </a:rPr>
              <a:t>下</a:t>
            </a:r>
            <a:r>
              <a:rPr lang="zh-CN" altLang="zh-CN" sz="1800">
                <a:latin typeface="黑体" panose="02010609060101010101" pitchFamily="49" charset="-122"/>
                <a:ea typeface="黑体" panose="02010609060101010101" pitchFamily="49" charset="-122"/>
                <a:cs typeface="Times New Roman" panose="02020603050405020304" pitchFamily="18" charset="0"/>
              </a:rPr>
              <a:t>归一化成像平面上特征点的位置矢量之间的关系</a:t>
            </a:r>
            <a:endParaRPr lang="en-US" altLang="zh-CN" sz="1800">
              <a:latin typeface="黑体" panose="02010609060101010101" pitchFamily="49" charset="-122"/>
              <a:ea typeface="黑体" panose="02010609060101010101" pitchFamily="49" charset="-122"/>
              <a:cs typeface="Times New Roman" panose="02020603050405020304" pitchFamily="18" charset="0"/>
            </a:endParaRPr>
          </a:p>
        </p:txBody>
      </p:sp>
      <p:sp>
        <p:nvSpPr>
          <p:cNvPr id="24" name="Rectangle 13">
            <a:extLst>
              <a:ext uri="{FF2B5EF4-FFF2-40B4-BE49-F238E27FC236}">
                <a16:creationId xmlns:a16="http://schemas.microsoft.com/office/drawing/2014/main" id="{340FCF39-39BE-45CC-985D-8A0869F033C2}"/>
              </a:ext>
            </a:extLst>
          </p:cNvPr>
          <p:cNvSpPr>
            <a:spLocks noChangeArrowheads="1"/>
          </p:cNvSpPr>
          <p:nvPr/>
        </p:nvSpPr>
        <p:spPr bwMode="auto">
          <a:xfrm>
            <a:off x="544513" y="1828800"/>
            <a:ext cx="48942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zh-CN" altLang="zh-CN" sz="2000">
                <a:latin typeface="Times New Roman" panose="02020603050405020304" pitchFamily="18" charset="0"/>
                <a:ea typeface="黑体" panose="02010609060101010101" pitchFamily="49" charset="-122"/>
                <a:cs typeface="Times New Roman" panose="02020603050405020304" pitchFamily="18" charset="0"/>
              </a:rPr>
              <a:t>两个视点下的特征点成像坐标关系</a:t>
            </a:r>
            <a:r>
              <a:rPr lang="zh-CN" altLang="en-US" sz="2000">
                <a:latin typeface="Times New Roman" panose="02020603050405020304" pitchFamily="18" charset="0"/>
                <a:ea typeface="黑体" panose="02010609060101010101" pitchFamily="49" charset="-122"/>
                <a:cs typeface="Times New Roman" panose="02020603050405020304" pitchFamily="18" charset="0"/>
              </a:rPr>
              <a:t>为：</a:t>
            </a:r>
            <a:endParaRPr lang="en-US" altLang="zh-CN"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5" name="矩形 19">
            <a:extLst>
              <a:ext uri="{FF2B5EF4-FFF2-40B4-BE49-F238E27FC236}">
                <a16:creationId xmlns:a16="http://schemas.microsoft.com/office/drawing/2014/main" id="{4D7B71CE-1E74-469A-874A-4FC0DA6B5387}"/>
              </a:ext>
            </a:extLst>
          </p:cNvPr>
          <p:cNvSpPr>
            <a:spLocks noChangeArrowheads="1"/>
          </p:cNvSpPr>
          <p:nvPr/>
        </p:nvSpPr>
        <p:spPr bwMode="auto">
          <a:xfrm>
            <a:off x="285750" y="4276725"/>
            <a:ext cx="85725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 typeface="Wingdings" panose="05000000000000000000" pitchFamily="2" charset="2"/>
              <a:buChar char="ü"/>
            </a:pPr>
            <a:r>
              <a:rPr lang="zh-CN" altLang="zh-CN" sz="2000">
                <a:latin typeface="Times New Roman" panose="02020603050405020304" pitchFamily="18" charset="0"/>
                <a:ea typeface="黑体" panose="02010609060101010101" pitchFamily="49" charset="-122"/>
                <a:cs typeface="Times New Roman" panose="02020603050405020304" pitchFamily="18" charset="0"/>
              </a:rPr>
              <a:t>利用</a:t>
            </a:r>
            <a:r>
              <a:rPr lang="en-US" altLang="zh-CN" sz="2000">
                <a:latin typeface="Times New Roman" panose="02020603050405020304" pitchFamily="18" charset="0"/>
                <a:ea typeface="黑体" panose="02010609060101010101" pitchFamily="49" charset="-122"/>
                <a:cs typeface="Times New Roman" panose="02020603050405020304" pitchFamily="18" charset="0"/>
              </a:rPr>
              <a:t>4</a:t>
            </a:r>
            <a:r>
              <a:rPr lang="zh-CN" altLang="zh-CN" sz="2000">
                <a:latin typeface="Times New Roman" panose="02020603050405020304" pitchFamily="18" charset="0"/>
                <a:ea typeface="黑体" panose="02010609060101010101" pitchFamily="49" charset="-122"/>
                <a:cs typeface="Times New Roman" panose="02020603050405020304" pitchFamily="18" charset="0"/>
              </a:rPr>
              <a:t>组及以上的匹配特征点</a:t>
            </a:r>
            <a:r>
              <a:rPr lang="zh-CN" altLang="en-US" sz="2000">
                <a:latin typeface="Times New Roman" panose="02020603050405020304" pitchFamily="18" charset="0"/>
                <a:ea typeface="黑体" panose="02010609060101010101" pitchFamily="49" charset="-122"/>
                <a:cs typeface="Times New Roman" panose="02020603050405020304" pitchFamily="18" charset="0"/>
              </a:rPr>
              <a:t>，求解</a:t>
            </a:r>
            <a:r>
              <a:rPr lang="zh-CN" altLang="zh-CN" sz="2000">
                <a:latin typeface="Times New Roman" panose="02020603050405020304" pitchFamily="18" charset="0"/>
                <a:ea typeface="黑体" panose="02010609060101010101" pitchFamily="49" charset="-122"/>
                <a:cs typeface="Times New Roman" panose="02020603050405020304" pitchFamily="18" charset="0"/>
              </a:rPr>
              <a:t>出</a:t>
            </a:r>
            <a:r>
              <a:rPr lang="zh-CN" altLang="en-US" sz="2000">
                <a:latin typeface="Times New Roman" panose="02020603050405020304" pitchFamily="18" charset="0"/>
                <a:ea typeface="黑体" panose="02010609060101010101" pitchFamily="49" charset="-122"/>
                <a:cs typeface="Times New Roman" panose="02020603050405020304" pitchFamily="18" charset="0"/>
              </a:rPr>
              <a:t>单应性</a:t>
            </a:r>
            <a:r>
              <a:rPr lang="zh-CN" altLang="zh-CN" sz="2000">
                <a:latin typeface="Times New Roman" panose="02020603050405020304" pitchFamily="18" charset="0"/>
                <a:ea typeface="黑体" panose="02010609060101010101" pitchFamily="49" charset="-122"/>
                <a:cs typeface="Times New Roman" panose="02020603050405020304" pitchFamily="18" charset="0"/>
              </a:rPr>
              <a:t>矩阵</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H</a:t>
            </a:r>
            <a:r>
              <a:rPr lang="en-US" altLang="zh-CN" sz="2000" baseline="-25000">
                <a:latin typeface="Times New Roman" panose="02020603050405020304" pitchFamily="18" charset="0"/>
                <a:ea typeface="黑体" panose="02010609060101010101" pitchFamily="49" charset="-122"/>
                <a:cs typeface="Times New Roman" panose="02020603050405020304" pitchFamily="18" charset="0"/>
              </a:rPr>
              <a:t>e</a:t>
            </a:r>
            <a:r>
              <a:rPr lang="zh-CN" altLang="en-US" sz="2000" i="1">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a:latin typeface="Times New Roman" panose="02020603050405020304" pitchFamily="18" charset="0"/>
                <a:ea typeface="黑体" panose="02010609060101010101" pitchFamily="49" charset="-122"/>
                <a:cs typeface="Times New Roman" panose="02020603050405020304" pitchFamily="18" charset="0"/>
              </a:rPr>
              <a:t>3</a:t>
            </a:r>
            <a:r>
              <a:rPr lang="zh-CN" altLang="zh-CN" sz="200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a:latin typeface="Times New Roman" panose="02020603050405020304" pitchFamily="18" charset="0"/>
                <a:ea typeface="黑体" panose="02010609060101010101" pitchFamily="49" charset="-122"/>
                <a:cs typeface="Times New Roman" panose="02020603050405020304" pitchFamily="18" charset="0"/>
              </a:rPr>
              <a:t>3</a:t>
            </a:r>
            <a:r>
              <a:rPr lang="zh-CN" altLang="zh-CN" sz="2000">
                <a:latin typeface="Times New Roman" panose="02020603050405020304" pitchFamily="18" charset="0"/>
                <a:ea typeface="黑体" panose="02010609060101010101" pitchFamily="49" charset="-122"/>
                <a:cs typeface="Times New Roman" panose="02020603050405020304" pitchFamily="18" charset="0"/>
              </a:rPr>
              <a:t>矩阵。</a:t>
            </a:r>
            <a:endParaRPr lang="en-US" altLang="zh-CN" sz="20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0"/>
              </a:spcBef>
              <a:buFont typeface="Wingdings" panose="05000000000000000000" pitchFamily="2" charset="2"/>
              <a:buChar char="ü"/>
            </a:pPr>
            <a:r>
              <a:rPr lang="en-US" altLang="zh-CN" sz="2000" i="1">
                <a:latin typeface="Times New Roman" panose="02020603050405020304" pitchFamily="18" charset="0"/>
                <a:ea typeface="黑体" panose="02010609060101010101" pitchFamily="49" charset="-122"/>
                <a:cs typeface="Times New Roman" panose="02020603050405020304" pitchFamily="18" charset="0"/>
              </a:rPr>
              <a:t>H</a:t>
            </a:r>
            <a:r>
              <a:rPr lang="en-US" altLang="zh-CN" sz="2000" baseline="-25000">
                <a:latin typeface="Times New Roman" panose="02020603050405020304" pitchFamily="18" charset="0"/>
                <a:ea typeface="黑体" panose="02010609060101010101" pitchFamily="49" charset="-122"/>
                <a:cs typeface="Times New Roman" panose="02020603050405020304" pitchFamily="18" charset="0"/>
              </a:rPr>
              <a:t>e</a:t>
            </a:r>
            <a:r>
              <a:rPr lang="zh-CN" altLang="en-US" sz="2000">
                <a:latin typeface="Times New Roman" panose="02020603050405020304" pitchFamily="18" charset="0"/>
                <a:ea typeface="黑体" panose="02010609060101010101" pitchFamily="49" charset="-122"/>
                <a:cs typeface="Times New Roman" panose="02020603050405020304" pitchFamily="18" charset="0"/>
              </a:rPr>
              <a:t>是</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H</a:t>
            </a:r>
            <a:r>
              <a:rPr lang="zh-CN" altLang="zh-CN" sz="2000">
                <a:latin typeface="Times New Roman" panose="02020603050405020304" pitchFamily="18" charset="0"/>
                <a:ea typeface="黑体" panose="02010609060101010101" pitchFamily="49" charset="-122"/>
                <a:cs typeface="Times New Roman" panose="02020603050405020304" pitchFamily="18" charset="0"/>
              </a:rPr>
              <a:t>除以第</a:t>
            </a:r>
            <a:r>
              <a:rPr lang="en-US" altLang="zh-CN" sz="2000">
                <a:latin typeface="Times New Roman" panose="02020603050405020304" pitchFamily="18" charset="0"/>
                <a:ea typeface="黑体" panose="02010609060101010101" pitchFamily="49" charset="-122"/>
                <a:cs typeface="Times New Roman" panose="02020603050405020304" pitchFamily="18" charset="0"/>
              </a:rPr>
              <a:t>3</a:t>
            </a:r>
            <a:r>
              <a:rPr lang="zh-CN" altLang="zh-CN" sz="2000">
                <a:latin typeface="Times New Roman" panose="02020603050405020304" pitchFamily="18" charset="0"/>
                <a:ea typeface="黑体" panose="02010609060101010101" pitchFamily="49" charset="-122"/>
                <a:cs typeface="Times New Roman" panose="02020603050405020304" pitchFamily="18" charset="0"/>
              </a:rPr>
              <a:t>行第</a:t>
            </a:r>
            <a:r>
              <a:rPr lang="en-US" altLang="zh-CN" sz="2000">
                <a:latin typeface="Times New Roman" panose="02020603050405020304" pitchFamily="18" charset="0"/>
                <a:ea typeface="黑体" panose="02010609060101010101" pitchFamily="49" charset="-122"/>
                <a:cs typeface="Times New Roman" panose="02020603050405020304" pitchFamily="18" charset="0"/>
              </a:rPr>
              <a:t>3</a:t>
            </a:r>
            <a:r>
              <a:rPr lang="zh-CN" altLang="zh-CN" sz="2000">
                <a:latin typeface="Times New Roman" panose="02020603050405020304" pitchFamily="18" charset="0"/>
                <a:ea typeface="黑体" panose="02010609060101010101" pitchFamily="49" charset="-122"/>
                <a:cs typeface="Times New Roman" panose="02020603050405020304" pitchFamily="18" charset="0"/>
              </a:rPr>
              <a:t>列的元素</a:t>
            </a:r>
            <a:r>
              <a:rPr lang="zh-CN" altLang="en-US" sz="2000">
                <a:latin typeface="Times New Roman" panose="02020603050405020304" pitchFamily="18" charset="0"/>
                <a:ea typeface="黑体" panose="02010609060101010101" pitchFamily="49" charset="-122"/>
                <a:cs typeface="Times New Roman" panose="02020603050405020304" pitchFamily="18" charset="0"/>
              </a:rPr>
              <a:t>的矩阵</a:t>
            </a:r>
            <a:r>
              <a:rPr lang="zh-CN" altLang="zh-CN" sz="200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0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0"/>
              </a:spcBef>
              <a:buFont typeface="Wingdings" panose="05000000000000000000" pitchFamily="2" charset="2"/>
              <a:buChar char="ü"/>
            </a:pPr>
            <a:r>
              <a:rPr lang="zh-CN" altLang="zh-CN" sz="2000">
                <a:latin typeface="Times New Roman" panose="02020603050405020304" pitchFamily="18" charset="0"/>
                <a:ea typeface="黑体" panose="02010609060101010101" pitchFamily="49" charset="-122"/>
                <a:cs typeface="Times New Roman" panose="02020603050405020304" pitchFamily="18" charset="0"/>
              </a:rPr>
              <a:t>对</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H</a:t>
            </a:r>
            <a:r>
              <a:rPr lang="en-US" altLang="zh-CN" sz="2000" baseline="-25000">
                <a:latin typeface="Times New Roman" panose="02020603050405020304" pitchFamily="18" charset="0"/>
                <a:ea typeface="黑体" panose="02010609060101010101" pitchFamily="49" charset="-122"/>
                <a:cs typeface="Times New Roman" panose="02020603050405020304" pitchFamily="18" charset="0"/>
              </a:rPr>
              <a:t>e</a:t>
            </a:r>
            <a:r>
              <a:rPr lang="zh-CN" altLang="zh-CN" sz="2000">
                <a:latin typeface="Times New Roman" panose="02020603050405020304" pitchFamily="18" charset="0"/>
                <a:ea typeface="黑体" panose="02010609060101010101" pitchFamily="49" charset="-122"/>
                <a:cs typeface="Times New Roman" panose="02020603050405020304" pitchFamily="18" charset="0"/>
              </a:rPr>
              <a:t>进行奇异值分解，求解出</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R</a:t>
            </a:r>
            <a:r>
              <a:rPr lang="zh-CN" altLang="zh-CN" sz="200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b="1" i="1">
                <a:latin typeface="Times New Roman" panose="02020603050405020304" pitchFamily="18" charset="0"/>
                <a:ea typeface="黑体" panose="02010609060101010101" pitchFamily="49" charset="-122"/>
                <a:cs typeface="Times New Roman" panose="02020603050405020304" pitchFamily="18" charset="0"/>
              </a:rPr>
              <a:t>t</a:t>
            </a:r>
            <a:r>
              <a:rPr lang="en-US" altLang="zh-CN" sz="2000" baseline="-25000">
                <a:latin typeface="Times New Roman" panose="02020603050405020304" pitchFamily="18" charset="0"/>
                <a:ea typeface="黑体" panose="02010609060101010101" pitchFamily="49" charset="-122"/>
                <a:cs typeface="Times New Roman" panose="02020603050405020304" pitchFamily="18" charset="0"/>
              </a:rPr>
              <a:t>e</a:t>
            </a:r>
            <a:r>
              <a:rPr lang="zh-CN" altLang="zh-CN" sz="200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i="1">
                <a:latin typeface="Times New Roman" panose="02020603050405020304" pitchFamily="18" charset="0"/>
                <a:ea typeface="黑体" panose="02010609060101010101" pitchFamily="49" charset="-122"/>
                <a:cs typeface="Times New Roman" panose="02020603050405020304" pitchFamily="18" charset="0"/>
              </a:rPr>
              <a:t>t</a:t>
            </a:r>
            <a:r>
              <a:rPr lang="en-US" altLang="zh-CN" sz="2000" baseline="-25000">
                <a:latin typeface="Times New Roman" panose="02020603050405020304" pitchFamily="18" charset="0"/>
                <a:ea typeface="黑体" panose="02010609060101010101" pitchFamily="49" charset="-122"/>
                <a:cs typeface="Times New Roman" panose="02020603050405020304" pitchFamily="18" charset="0"/>
              </a:rPr>
              <a:t>e</a:t>
            </a:r>
            <a:r>
              <a:rPr lang="zh-CN" altLang="zh-CN" sz="2000">
                <a:latin typeface="Times New Roman" panose="02020603050405020304" pitchFamily="18" charset="0"/>
                <a:ea typeface="黑体" panose="02010609060101010101" pitchFamily="49" charset="-122"/>
                <a:cs typeface="Times New Roman" panose="02020603050405020304" pitchFamily="18" charset="0"/>
              </a:rPr>
              <a:t>与</a:t>
            </a:r>
            <a:r>
              <a:rPr lang="en-US" altLang="zh-CN" sz="2000" b="1" i="1">
                <a:latin typeface="Times New Roman" panose="02020603050405020304" pitchFamily="18" charset="0"/>
                <a:ea typeface="黑体" panose="02010609060101010101" pitchFamily="49" charset="-122"/>
                <a:cs typeface="Times New Roman" panose="02020603050405020304" pitchFamily="18" charset="0"/>
              </a:rPr>
              <a:t>t</a:t>
            </a:r>
            <a:r>
              <a:rPr lang="zh-CN" altLang="zh-CN" sz="2000">
                <a:latin typeface="Times New Roman" panose="02020603050405020304" pitchFamily="18" charset="0"/>
                <a:ea typeface="黑体" panose="02010609060101010101" pitchFamily="49" charset="-122"/>
                <a:cs typeface="Times New Roman" panose="02020603050405020304" pitchFamily="18" charset="0"/>
              </a:rPr>
              <a:t>相差一个比例因子。</a:t>
            </a:r>
            <a:endParaRPr lang="en-US" altLang="zh-CN" sz="20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0"/>
              </a:spcBef>
              <a:buFont typeface="Wingdings" panose="05000000000000000000" pitchFamily="2" charset="2"/>
              <a:buChar char="ü"/>
            </a:pPr>
            <a:r>
              <a:rPr lang="en-US" altLang="zh-CN" sz="2000" i="1">
                <a:latin typeface="Times New Roman" panose="02020603050405020304" pitchFamily="18" charset="0"/>
                <a:ea typeface="黑体" panose="02010609060101010101" pitchFamily="49" charset="-122"/>
                <a:cs typeface="Times New Roman" panose="02020603050405020304" pitchFamily="18" charset="0"/>
              </a:rPr>
              <a:t>R</a:t>
            </a:r>
            <a:r>
              <a:rPr lang="zh-CN" altLang="zh-CN" sz="2000">
                <a:latin typeface="Times New Roman" panose="02020603050405020304" pitchFamily="18" charset="0"/>
                <a:ea typeface="黑体" panose="02010609060101010101" pitchFamily="49" charset="-122"/>
                <a:cs typeface="Times New Roman" panose="02020603050405020304" pitchFamily="18" charset="0"/>
              </a:rPr>
              <a:t>用于姿态控制，</a:t>
            </a:r>
            <a:r>
              <a:rPr lang="en-US" altLang="zh-CN" sz="2000" b="1" i="1">
                <a:latin typeface="Times New Roman" panose="02020603050405020304" pitchFamily="18" charset="0"/>
                <a:ea typeface="黑体" panose="02010609060101010101" pitchFamily="49" charset="-122"/>
                <a:cs typeface="Times New Roman" panose="02020603050405020304" pitchFamily="18" charset="0"/>
              </a:rPr>
              <a:t>t</a:t>
            </a:r>
            <a:r>
              <a:rPr lang="en-US" altLang="zh-CN" sz="2000" baseline="-25000">
                <a:latin typeface="Times New Roman" panose="02020603050405020304" pitchFamily="18" charset="0"/>
                <a:ea typeface="黑体" panose="02010609060101010101" pitchFamily="49" charset="-122"/>
                <a:cs typeface="Times New Roman" panose="02020603050405020304" pitchFamily="18" charset="0"/>
              </a:rPr>
              <a:t>e</a:t>
            </a:r>
            <a:r>
              <a:rPr lang="zh-CN" altLang="zh-CN" sz="2000">
                <a:latin typeface="Times New Roman" panose="02020603050405020304" pitchFamily="18" charset="0"/>
                <a:ea typeface="黑体" panose="02010609060101010101" pitchFamily="49" charset="-122"/>
                <a:cs typeface="Times New Roman" panose="02020603050405020304" pitchFamily="18" charset="0"/>
              </a:rPr>
              <a:t>用于位置控制，构成基于位置的视觉伺服。</a:t>
            </a:r>
            <a:endParaRPr lang="zh-CN" alt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 name="Rectangle 13">
            <a:extLst>
              <a:ext uri="{FF2B5EF4-FFF2-40B4-BE49-F238E27FC236}">
                <a16:creationId xmlns:a16="http://schemas.microsoft.com/office/drawing/2014/main" id="{C5C55307-3B38-47CC-8711-032831E8051A}"/>
              </a:ext>
            </a:extLst>
          </p:cNvPr>
          <p:cNvSpPr>
            <a:spLocks noChangeArrowheads="1"/>
          </p:cNvSpPr>
          <p:nvPr/>
        </p:nvSpPr>
        <p:spPr bwMode="auto">
          <a:xfrm>
            <a:off x="544513" y="3321050"/>
            <a:ext cx="6654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000" i="1">
                <a:latin typeface="Times New Roman" panose="02020603050405020304" pitchFamily="18" charset="0"/>
                <a:ea typeface="黑体" panose="02010609060101010101" pitchFamily="49" charset="-122"/>
                <a:cs typeface="Times New Roman" panose="02020603050405020304" pitchFamily="18" charset="0"/>
              </a:rPr>
              <a:t>H</a:t>
            </a:r>
            <a:r>
              <a:rPr lang="zh-CN" altLang="en-US" sz="2000">
                <a:latin typeface="Times New Roman" panose="02020603050405020304" pitchFamily="18" charset="0"/>
                <a:ea typeface="黑体" panose="02010609060101010101" pitchFamily="49" charset="-122"/>
                <a:cs typeface="Times New Roman" panose="02020603050405020304" pitchFamily="18" charset="0"/>
              </a:rPr>
              <a:t>为</a:t>
            </a:r>
            <a:r>
              <a:rPr lang="zh-CN" altLang="zh-CN" sz="2000">
                <a:latin typeface="Times New Roman" panose="02020603050405020304" pitchFamily="18" charset="0"/>
                <a:ea typeface="黑体" panose="02010609060101010101" pitchFamily="49" charset="-122"/>
                <a:cs typeface="Times New Roman" panose="02020603050405020304" pitchFamily="18" charset="0"/>
              </a:rPr>
              <a:t>单应性矩阵</a:t>
            </a:r>
            <a:r>
              <a:rPr lang="zh-CN" altLang="en-US" sz="200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R</a:t>
            </a:r>
            <a:r>
              <a:rPr lang="zh-CN" altLang="en-US" sz="2000">
                <a:latin typeface="Times New Roman" panose="02020603050405020304" pitchFamily="18" charset="0"/>
                <a:ea typeface="黑体" panose="02010609060101010101" pitchFamily="49" charset="-122"/>
                <a:cs typeface="Times New Roman" panose="02020603050405020304" pitchFamily="18" charset="0"/>
              </a:rPr>
              <a:t>旋转矩阵，</a:t>
            </a:r>
            <a:r>
              <a:rPr lang="en-US" altLang="zh-CN" sz="2000" b="1" i="1">
                <a:latin typeface="Times New Roman" panose="02020603050405020304" pitchFamily="18" charset="0"/>
                <a:ea typeface="黑体" panose="02010609060101010101" pitchFamily="49" charset="-122"/>
                <a:cs typeface="Times New Roman" panose="02020603050405020304" pitchFamily="18" charset="0"/>
              </a:rPr>
              <a:t>t</a:t>
            </a:r>
            <a:r>
              <a:rPr lang="zh-CN" altLang="en-US" sz="2000">
                <a:latin typeface="Times New Roman" panose="02020603050405020304" pitchFamily="18" charset="0"/>
                <a:ea typeface="黑体" panose="02010609060101010101" pitchFamily="49" charset="-122"/>
                <a:cs typeface="Times New Roman" panose="02020603050405020304" pitchFamily="18" charset="0"/>
              </a:rPr>
              <a:t>位移矢量，</a:t>
            </a:r>
            <a:r>
              <a:rPr lang="en-US" altLang="zh-CN" sz="2000" b="1" i="1">
                <a:latin typeface="Times New Roman" panose="02020603050405020304" pitchFamily="18" charset="0"/>
                <a:ea typeface="黑体" panose="02010609060101010101" pitchFamily="49" charset="-122"/>
                <a:cs typeface="Times New Roman" panose="02020603050405020304" pitchFamily="18" charset="0"/>
              </a:rPr>
              <a:t>n</a:t>
            </a:r>
            <a:r>
              <a:rPr lang="zh-CN" altLang="en-US" sz="2000">
                <a:latin typeface="Times New Roman" panose="02020603050405020304" pitchFamily="18" charset="0"/>
                <a:ea typeface="黑体" panose="02010609060101010101" pitchFamily="49" charset="-122"/>
                <a:cs typeface="Times New Roman" panose="02020603050405020304" pitchFamily="18" charset="0"/>
              </a:rPr>
              <a:t>平面法向量</a:t>
            </a:r>
            <a:endParaRPr lang="en-US" altLang="zh-CN" sz="200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7" name="Picture 7">
            <a:extLst>
              <a:ext uri="{FF2B5EF4-FFF2-40B4-BE49-F238E27FC236}">
                <a16:creationId xmlns:a16="http://schemas.microsoft.com/office/drawing/2014/main" id="{ABD6B13B-B38F-4950-A1C0-E0B62C420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750" y="2381250"/>
            <a:ext cx="196215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28" name="Picture 8">
            <a:extLst>
              <a:ext uri="{FF2B5EF4-FFF2-40B4-BE49-F238E27FC236}">
                <a16:creationId xmlns:a16="http://schemas.microsoft.com/office/drawing/2014/main" id="{13F8A791-36EB-4E15-9520-D0D05F7D91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7300" y="2381250"/>
            <a:ext cx="233362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extLst>
      <p:ext uri="{BB962C8B-B14F-4D97-AF65-F5344CB8AC3E}">
        <p14:creationId xmlns:p14="http://schemas.microsoft.com/office/powerpoint/2010/main" val="85112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1+#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章节安排</a:t>
            </a:r>
          </a:p>
        </p:txBody>
      </p:sp>
      <p:sp>
        <p:nvSpPr>
          <p:cNvPr id="6147"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35A5737-56C8-46CF-BAD9-3A9CC62D30FA}" type="slidenum">
              <a:rPr kumimoji="0" lang="zh-CN" altLang="en-US" sz="1400">
                <a:latin typeface="Arial" panose="020B0604020202020204" pitchFamily="34" charset="0"/>
              </a:rPr>
              <a:pPr eaLnBrk="1" hangingPunct="1"/>
              <a:t>9</a:t>
            </a:fld>
            <a:endParaRPr kumimoji="0" lang="en-US" altLang="zh-CN" sz="1400">
              <a:latin typeface="Arial" panose="020B0604020202020204" pitchFamily="34" charset="0"/>
            </a:endParaRPr>
          </a:p>
        </p:txBody>
      </p:sp>
      <p:grpSp>
        <p:nvGrpSpPr>
          <p:cNvPr id="6148" name="Group 120"/>
          <p:cNvGrpSpPr>
            <a:grpSpLocks/>
          </p:cNvGrpSpPr>
          <p:nvPr/>
        </p:nvGrpSpPr>
        <p:grpSpPr bwMode="auto">
          <a:xfrm>
            <a:off x="1285837" y="1562100"/>
            <a:ext cx="6805437" cy="665163"/>
            <a:chOff x="1268" y="935"/>
            <a:chExt cx="3408" cy="419"/>
          </a:xfrm>
        </p:grpSpPr>
        <p:grpSp>
          <p:nvGrpSpPr>
            <p:cNvPr id="6194" name="Group 75"/>
            <p:cNvGrpSpPr>
              <a:grpSpLocks/>
            </p:cNvGrpSpPr>
            <p:nvPr/>
          </p:nvGrpSpPr>
          <p:grpSpPr bwMode="auto">
            <a:xfrm>
              <a:off x="1268" y="935"/>
              <a:ext cx="480" cy="419"/>
              <a:chOff x="1110" y="2656"/>
              <a:chExt cx="1549" cy="1351"/>
            </a:xfrm>
          </p:grpSpPr>
          <p:sp>
            <p:nvSpPr>
              <p:cNvPr id="6198" name="AutoShape 7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99" name="AutoShape 7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200" name="AutoShape 78"/>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95" name="Line 83"/>
            <p:cNvSpPr>
              <a:spLocks noChangeShapeType="1"/>
            </p:cNvSpPr>
            <p:nvPr/>
          </p:nvSpPr>
          <p:spPr bwMode="auto">
            <a:xfrm>
              <a:off x="1652" y="131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6" name="Text Box 84"/>
            <p:cNvSpPr txBox="1">
              <a:spLocks noChangeArrowheads="1"/>
            </p:cNvSpPr>
            <p:nvPr/>
          </p:nvSpPr>
          <p:spPr bwMode="auto">
            <a:xfrm>
              <a:off x="1882" y="983"/>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相机模型与约束</a:t>
              </a:r>
            </a:p>
          </p:txBody>
        </p:sp>
        <p:sp>
          <p:nvSpPr>
            <p:cNvPr id="6197" name="Text Box 85"/>
            <p:cNvSpPr txBox="1">
              <a:spLocks noChangeArrowheads="1"/>
            </p:cNvSpPr>
            <p:nvPr/>
          </p:nvSpPr>
          <p:spPr bwMode="gray">
            <a:xfrm>
              <a:off x="1350" y="99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一</a:t>
              </a:r>
            </a:p>
          </p:txBody>
        </p:sp>
      </p:grpSp>
      <p:grpSp>
        <p:nvGrpSpPr>
          <p:cNvPr id="6149" name="Group 123"/>
          <p:cNvGrpSpPr>
            <a:grpSpLocks/>
          </p:cNvGrpSpPr>
          <p:nvPr/>
        </p:nvGrpSpPr>
        <p:grpSpPr bwMode="auto">
          <a:xfrm>
            <a:off x="1285838" y="3838578"/>
            <a:ext cx="7023100" cy="665163"/>
            <a:chOff x="1268" y="2341"/>
            <a:chExt cx="3517" cy="419"/>
          </a:xfrm>
        </p:grpSpPr>
        <p:sp>
          <p:nvSpPr>
            <p:cNvPr id="6186" name="Line 92"/>
            <p:cNvSpPr>
              <a:spLocks noChangeShapeType="1"/>
            </p:cNvSpPr>
            <p:nvPr/>
          </p:nvSpPr>
          <p:spPr bwMode="auto">
            <a:xfrm>
              <a:off x="1652" y="2727"/>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7" name="Text Box 94"/>
            <p:cNvSpPr txBox="1">
              <a:spLocks noChangeArrowheads="1"/>
            </p:cNvSpPr>
            <p:nvPr/>
          </p:nvSpPr>
          <p:spPr bwMode="gray">
            <a:xfrm>
              <a:off x="1392" y="2405"/>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b="1">
                  <a:solidFill>
                    <a:srgbClr val="FFFFFF"/>
                  </a:solidFill>
                  <a:latin typeface="Arial" panose="020B0604020202020204" pitchFamily="34" charset="0"/>
                </a:rPr>
                <a:t>4</a:t>
              </a:r>
            </a:p>
          </p:txBody>
        </p:sp>
        <p:grpSp>
          <p:nvGrpSpPr>
            <p:cNvPr id="6188" name="Group 100"/>
            <p:cNvGrpSpPr>
              <a:grpSpLocks/>
            </p:cNvGrpSpPr>
            <p:nvPr/>
          </p:nvGrpSpPr>
          <p:grpSpPr bwMode="auto">
            <a:xfrm>
              <a:off x="1268" y="2341"/>
              <a:ext cx="480" cy="419"/>
              <a:chOff x="3174" y="2656"/>
              <a:chExt cx="1549" cy="1351"/>
            </a:xfrm>
          </p:grpSpPr>
          <p:sp>
            <p:nvSpPr>
              <p:cNvPr id="6191" name="AutoShape 101"/>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92" name="AutoShape 102"/>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93" name="AutoShape 103"/>
              <p:cNvSpPr>
                <a:spLocks noChangeArrowheads="1"/>
              </p:cNvSpPr>
              <p:nvPr/>
            </p:nvSpPr>
            <p:spPr bwMode="gray">
              <a:xfrm>
                <a:off x="3264" y="2737"/>
                <a:ext cx="1349" cy="1167"/>
              </a:xfrm>
              <a:prstGeom prst="hexagon">
                <a:avLst>
                  <a:gd name="adj" fmla="val 28894"/>
                  <a:gd name="vf" fmla="val 115470"/>
                </a:avLst>
              </a:prstGeom>
              <a:gradFill rotWithShape="1">
                <a:gsLst>
                  <a:gs pos="0">
                    <a:srgbClr val="33346F"/>
                  </a:gs>
                  <a:gs pos="100000">
                    <a:srgbClr val="6E71F0"/>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89" name="Text Box 104"/>
            <p:cNvSpPr txBox="1">
              <a:spLocks noChangeArrowheads="1"/>
            </p:cNvSpPr>
            <p:nvPr/>
          </p:nvSpPr>
          <p:spPr bwMode="gray">
            <a:xfrm>
              <a:off x="1350" y="240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四</a:t>
              </a:r>
            </a:p>
          </p:txBody>
        </p:sp>
        <p:sp>
          <p:nvSpPr>
            <p:cNvPr id="6190" name="Text Box 84"/>
            <p:cNvSpPr txBox="1">
              <a:spLocks noChangeArrowheads="1"/>
            </p:cNvSpPr>
            <p:nvPr/>
          </p:nvSpPr>
          <p:spPr bwMode="auto">
            <a:xfrm>
              <a:off x="1882" y="2384"/>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solidFill>
                    <a:srgbClr val="000000"/>
                  </a:solidFill>
                  <a:latin typeface="Arial" panose="020B0604020202020204" pitchFamily="34" charset="0"/>
                  <a:ea typeface="黑体" panose="02010609060101010101" pitchFamily="49" charset="-122"/>
                </a:rPr>
                <a:t>对极约束求解</a:t>
              </a:r>
            </a:p>
          </p:txBody>
        </p:sp>
      </p:grpSp>
      <p:grpSp>
        <p:nvGrpSpPr>
          <p:cNvPr id="6151" name="Group 126"/>
          <p:cNvGrpSpPr>
            <a:grpSpLocks/>
          </p:cNvGrpSpPr>
          <p:nvPr/>
        </p:nvGrpSpPr>
        <p:grpSpPr bwMode="auto">
          <a:xfrm>
            <a:off x="1285838" y="2314575"/>
            <a:ext cx="7023100" cy="665163"/>
            <a:chOff x="1268" y="1409"/>
            <a:chExt cx="3517" cy="419"/>
          </a:xfrm>
        </p:grpSpPr>
        <p:grpSp>
          <p:nvGrpSpPr>
            <p:cNvPr id="6171" name="Group 79"/>
            <p:cNvGrpSpPr>
              <a:grpSpLocks/>
            </p:cNvGrpSpPr>
            <p:nvPr/>
          </p:nvGrpSpPr>
          <p:grpSpPr bwMode="auto">
            <a:xfrm>
              <a:off x="1268" y="1409"/>
              <a:ext cx="480" cy="419"/>
              <a:chOff x="3174" y="2656"/>
              <a:chExt cx="1549" cy="1351"/>
            </a:xfrm>
          </p:grpSpPr>
          <p:sp>
            <p:nvSpPr>
              <p:cNvPr id="6175" name="AutoShape 8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76" name="AutoShape 8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77" name="AutoShape 82"/>
              <p:cNvSpPr>
                <a:spLocks noChangeArrowheads="1"/>
              </p:cNvSpPr>
              <p:nvPr/>
            </p:nvSpPr>
            <p:spPr bwMode="gray">
              <a:xfrm>
                <a:off x="3264" y="2737"/>
                <a:ext cx="1349" cy="1167"/>
              </a:xfrm>
              <a:prstGeom prst="hexagon">
                <a:avLst>
                  <a:gd name="adj" fmla="val 28894"/>
                  <a:gd name="vf" fmla="val 115470"/>
                </a:avLst>
              </a:prstGeom>
              <a:gradFill rotWithShape="1">
                <a:gsLst>
                  <a:gs pos="0">
                    <a:srgbClr val="33346F"/>
                  </a:gs>
                  <a:gs pos="100000">
                    <a:srgbClr val="6E71F0"/>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72" name="Line 86"/>
            <p:cNvSpPr>
              <a:spLocks noChangeShapeType="1"/>
            </p:cNvSpPr>
            <p:nvPr/>
          </p:nvSpPr>
          <p:spPr bwMode="auto">
            <a:xfrm>
              <a:off x="1652" y="179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3" name="Text Box 88"/>
            <p:cNvSpPr txBox="1">
              <a:spLocks noChangeArrowheads="1"/>
            </p:cNvSpPr>
            <p:nvPr/>
          </p:nvSpPr>
          <p:spPr bwMode="gray">
            <a:xfrm>
              <a:off x="1350" y="14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二</a:t>
              </a:r>
            </a:p>
          </p:txBody>
        </p:sp>
        <p:sp>
          <p:nvSpPr>
            <p:cNvPr id="6174" name="Text Box 84"/>
            <p:cNvSpPr txBox="1">
              <a:spLocks noChangeArrowheads="1"/>
            </p:cNvSpPr>
            <p:nvPr/>
          </p:nvSpPr>
          <p:spPr bwMode="auto">
            <a:xfrm>
              <a:off x="1882" y="1464"/>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solidFill>
                    <a:srgbClr val="FF0000"/>
                  </a:solidFill>
                  <a:latin typeface="Arial" panose="020B0604020202020204" pitchFamily="34" charset="0"/>
                  <a:ea typeface="黑体" panose="02010609060101010101" pitchFamily="49" charset="-122"/>
                </a:rPr>
                <a:t>视觉测量：构建足够的方程组</a:t>
              </a:r>
            </a:p>
          </p:txBody>
        </p:sp>
      </p:grpSp>
      <p:grpSp>
        <p:nvGrpSpPr>
          <p:cNvPr id="6152" name="Group 122"/>
          <p:cNvGrpSpPr>
            <a:grpSpLocks/>
          </p:cNvGrpSpPr>
          <p:nvPr/>
        </p:nvGrpSpPr>
        <p:grpSpPr bwMode="auto">
          <a:xfrm>
            <a:off x="1285838" y="3074988"/>
            <a:ext cx="7023100" cy="665162"/>
            <a:chOff x="1268" y="1888"/>
            <a:chExt cx="3517" cy="419"/>
          </a:xfrm>
        </p:grpSpPr>
        <p:sp>
          <p:nvSpPr>
            <p:cNvPr id="6162" name="Line 89"/>
            <p:cNvSpPr>
              <a:spLocks noChangeShapeType="1"/>
            </p:cNvSpPr>
            <p:nvPr/>
          </p:nvSpPr>
          <p:spPr bwMode="auto">
            <a:xfrm>
              <a:off x="1652" y="2274"/>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3" name="Text Box 91"/>
            <p:cNvSpPr txBox="1">
              <a:spLocks noChangeArrowheads="1"/>
            </p:cNvSpPr>
            <p:nvPr/>
          </p:nvSpPr>
          <p:spPr bwMode="gray">
            <a:xfrm>
              <a:off x="1392" y="195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b="1">
                  <a:solidFill>
                    <a:srgbClr val="FFFFFF"/>
                  </a:solidFill>
                  <a:latin typeface="Arial" panose="020B0604020202020204" pitchFamily="34" charset="0"/>
                </a:rPr>
                <a:t>3</a:t>
              </a:r>
            </a:p>
          </p:txBody>
        </p:sp>
        <p:grpSp>
          <p:nvGrpSpPr>
            <p:cNvPr id="6164" name="Group 95"/>
            <p:cNvGrpSpPr>
              <a:grpSpLocks/>
            </p:cNvGrpSpPr>
            <p:nvPr/>
          </p:nvGrpSpPr>
          <p:grpSpPr bwMode="auto">
            <a:xfrm>
              <a:off x="1268" y="1888"/>
              <a:ext cx="480" cy="419"/>
              <a:chOff x="1110" y="2656"/>
              <a:chExt cx="1549" cy="1351"/>
            </a:xfrm>
          </p:grpSpPr>
          <p:sp>
            <p:nvSpPr>
              <p:cNvPr id="6168" name="AutoShape 9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69" name="AutoShape 9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70" name="AutoShape 98"/>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65" name="Text Box 99"/>
            <p:cNvSpPr txBox="1">
              <a:spLocks noChangeArrowheads="1"/>
            </p:cNvSpPr>
            <p:nvPr/>
          </p:nvSpPr>
          <p:spPr bwMode="gray">
            <a:xfrm>
              <a:off x="1350" y="195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三</a:t>
              </a:r>
            </a:p>
          </p:txBody>
        </p:sp>
        <p:sp>
          <p:nvSpPr>
            <p:cNvPr id="6166" name="Text Box 84"/>
            <p:cNvSpPr txBox="1">
              <a:spLocks noChangeArrowheads="1"/>
            </p:cNvSpPr>
            <p:nvPr/>
          </p:nvSpPr>
          <p:spPr bwMode="auto">
            <a:xfrm>
              <a:off x="1882" y="1934"/>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kumimoji="0" lang="zh-CN" altLang="en-US" b="1">
                <a:solidFill>
                  <a:srgbClr val="000000"/>
                </a:solidFill>
                <a:latin typeface="Arial" panose="020B0604020202020204" pitchFamily="34" charset="0"/>
                <a:ea typeface="黑体" panose="02010609060101010101" pitchFamily="49" charset="-122"/>
              </a:endParaRPr>
            </a:p>
          </p:txBody>
        </p:sp>
        <p:sp>
          <p:nvSpPr>
            <p:cNvPr id="6167" name="Text Box 84"/>
            <p:cNvSpPr txBox="1">
              <a:spLocks noChangeArrowheads="1"/>
            </p:cNvSpPr>
            <p:nvPr/>
          </p:nvSpPr>
          <p:spPr bwMode="auto">
            <a:xfrm>
              <a:off x="1882" y="1933"/>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角点检测与特征匹配</a:t>
              </a:r>
            </a:p>
          </p:txBody>
        </p:sp>
      </p:grpSp>
      <p:grpSp>
        <p:nvGrpSpPr>
          <p:cNvPr id="48" name="Group 124">
            <a:extLst>
              <a:ext uri="{FF2B5EF4-FFF2-40B4-BE49-F238E27FC236}">
                <a16:creationId xmlns:a16="http://schemas.microsoft.com/office/drawing/2014/main" id="{A2E505B0-54FF-44DF-A453-1198F430A00B}"/>
              </a:ext>
            </a:extLst>
          </p:cNvPr>
          <p:cNvGrpSpPr>
            <a:grpSpLocks/>
          </p:cNvGrpSpPr>
          <p:nvPr/>
        </p:nvGrpSpPr>
        <p:grpSpPr bwMode="auto">
          <a:xfrm>
            <a:off x="1285837" y="4608513"/>
            <a:ext cx="6805437" cy="665162"/>
            <a:chOff x="1268" y="2840"/>
            <a:chExt cx="3408" cy="419"/>
          </a:xfrm>
        </p:grpSpPr>
        <p:sp>
          <p:nvSpPr>
            <p:cNvPr id="49" name="Line 89">
              <a:extLst>
                <a:ext uri="{FF2B5EF4-FFF2-40B4-BE49-F238E27FC236}">
                  <a16:creationId xmlns:a16="http://schemas.microsoft.com/office/drawing/2014/main" id="{2830237E-8C20-4579-9858-A475391FFABB}"/>
                </a:ext>
              </a:extLst>
            </p:cNvPr>
            <p:cNvSpPr>
              <a:spLocks noChangeShapeType="1"/>
            </p:cNvSpPr>
            <p:nvPr/>
          </p:nvSpPr>
          <p:spPr bwMode="auto">
            <a:xfrm>
              <a:off x="1652" y="3226"/>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Text Box 91">
              <a:extLst>
                <a:ext uri="{FF2B5EF4-FFF2-40B4-BE49-F238E27FC236}">
                  <a16:creationId xmlns:a16="http://schemas.microsoft.com/office/drawing/2014/main" id="{532B5DC0-DEA9-4D37-8A6A-F63933002776}"/>
                </a:ext>
              </a:extLst>
            </p:cNvPr>
            <p:cNvSpPr txBox="1">
              <a:spLocks noChangeArrowheads="1"/>
            </p:cNvSpPr>
            <p:nvPr/>
          </p:nvSpPr>
          <p:spPr bwMode="gray">
            <a:xfrm>
              <a:off x="1392" y="290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b="1">
                  <a:solidFill>
                    <a:srgbClr val="FFFFFF"/>
                  </a:solidFill>
                  <a:latin typeface="Arial" panose="020B0604020202020204" pitchFamily="34" charset="0"/>
                </a:rPr>
                <a:t>3</a:t>
              </a:r>
            </a:p>
          </p:txBody>
        </p:sp>
        <p:grpSp>
          <p:nvGrpSpPr>
            <p:cNvPr id="51" name="Group 95">
              <a:extLst>
                <a:ext uri="{FF2B5EF4-FFF2-40B4-BE49-F238E27FC236}">
                  <a16:creationId xmlns:a16="http://schemas.microsoft.com/office/drawing/2014/main" id="{D925BD24-6B20-4B43-B908-915C3402528F}"/>
                </a:ext>
              </a:extLst>
            </p:cNvPr>
            <p:cNvGrpSpPr>
              <a:grpSpLocks/>
            </p:cNvGrpSpPr>
            <p:nvPr/>
          </p:nvGrpSpPr>
          <p:grpSpPr bwMode="auto">
            <a:xfrm>
              <a:off x="1268" y="2840"/>
              <a:ext cx="480" cy="419"/>
              <a:chOff x="1110" y="2656"/>
              <a:chExt cx="1549" cy="1351"/>
            </a:xfrm>
          </p:grpSpPr>
          <p:sp>
            <p:nvSpPr>
              <p:cNvPr id="54" name="AutoShape 96">
                <a:extLst>
                  <a:ext uri="{FF2B5EF4-FFF2-40B4-BE49-F238E27FC236}">
                    <a16:creationId xmlns:a16="http://schemas.microsoft.com/office/drawing/2014/main" id="{B70EC38E-A93C-4F72-918B-F117F2543AED}"/>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55" name="AutoShape 97">
                <a:extLst>
                  <a:ext uri="{FF2B5EF4-FFF2-40B4-BE49-F238E27FC236}">
                    <a16:creationId xmlns:a16="http://schemas.microsoft.com/office/drawing/2014/main" id="{6C40B9DC-31E2-41A1-AF6E-5AA71154550D}"/>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56" name="AutoShape 98">
                <a:extLst>
                  <a:ext uri="{FF2B5EF4-FFF2-40B4-BE49-F238E27FC236}">
                    <a16:creationId xmlns:a16="http://schemas.microsoft.com/office/drawing/2014/main" id="{D2BF87F7-AAC7-4B71-89CB-D25FBB578654}"/>
                  </a:ext>
                </a:extLst>
              </p:cNvPr>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52" name="Text Box 99">
              <a:extLst>
                <a:ext uri="{FF2B5EF4-FFF2-40B4-BE49-F238E27FC236}">
                  <a16:creationId xmlns:a16="http://schemas.microsoft.com/office/drawing/2014/main" id="{0E90003F-7D16-4529-8C30-6F23D343441D}"/>
                </a:ext>
              </a:extLst>
            </p:cNvPr>
            <p:cNvSpPr txBox="1">
              <a:spLocks noChangeArrowheads="1"/>
            </p:cNvSpPr>
            <p:nvPr/>
          </p:nvSpPr>
          <p:spPr bwMode="gray">
            <a:xfrm>
              <a:off x="1350" y="290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五</a:t>
              </a:r>
            </a:p>
          </p:txBody>
        </p:sp>
        <p:sp>
          <p:nvSpPr>
            <p:cNvPr id="53" name="Text Box 84">
              <a:extLst>
                <a:ext uri="{FF2B5EF4-FFF2-40B4-BE49-F238E27FC236}">
                  <a16:creationId xmlns:a16="http://schemas.microsoft.com/office/drawing/2014/main" id="{4590F75F-DAC7-4F38-AFD6-AF51E9DC1EB6}"/>
                </a:ext>
              </a:extLst>
            </p:cNvPr>
            <p:cNvSpPr txBox="1">
              <a:spLocks noChangeArrowheads="1"/>
            </p:cNvSpPr>
            <p:nvPr/>
          </p:nvSpPr>
          <p:spPr bwMode="auto">
            <a:xfrm>
              <a:off x="1882" y="2886"/>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solidFill>
                    <a:srgbClr val="000000"/>
                  </a:solidFill>
                  <a:latin typeface="Arial" panose="020B0604020202020204" pitchFamily="34" charset="0"/>
                  <a:ea typeface="黑体" panose="02010609060101010101" pitchFamily="49" charset="-122"/>
                </a:rPr>
                <a:t>特征点法视觉里程计小结</a:t>
              </a:r>
            </a:p>
          </p:txBody>
        </p:sp>
      </p:grpSp>
    </p:spTree>
    <p:extLst>
      <p:ext uri="{BB962C8B-B14F-4D97-AF65-F5344CB8AC3E}">
        <p14:creationId xmlns:p14="http://schemas.microsoft.com/office/powerpoint/2010/main" val="4517501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3885</TotalTime>
  <Words>5205</Words>
  <Application>Microsoft Office PowerPoint</Application>
  <PresentationFormat>全屏显示(4:3)</PresentationFormat>
  <Paragraphs>478</Paragraphs>
  <Slides>40</Slides>
  <Notes>40</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3</vt:i4>
      </vt:variant>
      <vt:variant>
        <vt:lpstr>幻灯片标题</vt:lpstr>
      </vt:variant>
      <vt:variant>
        <vt:i4>40</vt:i4>
      </vt:variant>
    </vt:vector>
  </HeadingPairs>
  <TitlesOfParts>
    <vt:vector size="60" baseType="lpstr">
      <vt:lpstr>MathJax_Math</vt:lpstr>
      <vt:lpstr>黑体</vt:lpstr>
      <vt:lpstr>华文中宋</vt:lpstr>
      <vt:lpstr>楷体</vt:lpstr>
      <vt:lpstr>宋体</vt:lpstr>
      <vt:lpstr>微软雅黑</vt:lpstr>
      <vt:lpstr>Arial</vt:lpstr>
      <vt:lpstr>Arial</vt:lpstr>
      <vt:lpstr>Calibri</vt:lpstr>
      <vt:lpstr>Calibri Light</vt:lpstr>
      <vt:lpstr>Cambria Math</vt:lpstr>
      <vt:lpstr>Georgia</vt:lpstr>
      <vt:lpstr>Tahoma</vt:lpstr>
      <vt:lpstr>Times New Roman</vt:lpstr>
      <vt:lpstr>Wingdings</vt:lpstr>
      <vt:lpstr>Office 主题</vt:lpstr>
      <vt:lpstr>Blends</vt:lpstr>
      <vt:lpstr>Equation</vt:lpstr>
      <vt:lpstr>Visio</vt:lpstr>
      <vt:lpstr>Microsoft 公式 3.0</vt:lpstr>
      <vt:lpstr>第十六讲相机模型与视觉里程计1</vt:lpstr>
      <vt:lpstr>章节安排</vt:lpstr>
      <vt:lpstr>相机模型</vt:lpstr>
      <vt:lpstr>相机模型</vt:lpstr>
      <vt:lpstr>相机模型</vt:lpstr>
      <vt:lpstr>相机模型</vt:lpstr>
      <vt:lpstr>相机模型</vt:lpstr>
      <vt:lpstr>相机模型</vt:lpstr>
      <vt:lpstr>章节安排</vt:lpstr>
      <vt:lpstr>视觉测量：构建足够的方程组</vt:lpstr>
      <vt:lpstr>视觉测量：构建足够的方程组</vt:lpstr>
      <vt:lpstr>视觉测量：构建足够的方程组</vt:lpstr>
      <vt:lpstr>视觉测量：构建足够的方程组</vt:lpstr>
      <vt:lpstr>视觉测量：构建足够的方程组</vt:lpstr>
      <vt:lpstr>视觉测量：构建足够的方程组</vt:lpstr>
      <vt:lpstr>视觉测量：构建足够的方程组</vt:lpstr>
      <vt:lpstr>章节安排</vt:lpstr>
      <vt:lpstr>角点检测与特征匹配</vt:lpstr>
      <vt:lpstr>角点检测与特征匹配</vt:lpstr>
      <vt:lpstr>角点检测与特征匹配</vt:lpstr>
      <vt:lpstr>角点检测与特征匹配</vt:lpstr>
      <vt:lpstr>角点检测与特征匹配</vt:lpstr>
      <vt:lpstr>角点检测与特征匹配</vt:lpstr>
      <vt:lpstr>角点检测与特征匹配</vt:lpstr>
      <vt:lpstr>角点检测与特征匹配</vt:lpstr>
      <vt:lpstr>角点检测与特征匹配</vt:lpstr>
      <vt:lpstr>角点检测与特征匹配</vt:lpstr>
      <vt:lpstr>角点检测与特征匹配</vt:lpstr>
      <vt:lpstr>章节安排</vt:lpstr>
      <vt:lpstr>对极约束求解</vt:lpstr>
      <vt:lpstr>对极约束求解</vt:lpstr>
      <vt:lpstr>对极约束求解</vt:lpstr>
      <vt:lpstr>对极约束求解</vt:lpstr>
      <vt:lpstr>对极约束求解</vt:lpstr>
      <vt:lpstr>对极约束求解</vt:lpstr>
      <vt:lpstr>对极约束求解</vt:lpstr>
      <vt:lpstr>对极约束求解</vt:lpstr>
      <vt:lpstr>章节安排</vt:lpstr>
      <vt:lpstr>特征点法视觉里程计小结</vt:lpstr>
      <vt:lpstr>特征点法视觉里程计小结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推理式视觉：从传感到认知</dc:title>
  <dc:creator>skywalker</dc:creator>
  <cp:lastModifiedBy>office</cp:lastModifiedBy>
  <cp:revision>277</cp:revision>
  <dcterms:created xsi:type="dcterms:W3CDTF">2019-03-11T11:06:41Z</dcterms:created>
  <dcterms:modified xsi:type="dcterms:W3CDTF">2019-12-20T14:33:07Z</dcterms:modified>
</cp:coreProperties>
</file>