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7" r:id="rId11"/>
    <p:sldId id="268" r:id="rId12"/>
    <p:sldId id="269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Simpler workthrough" id="{DBD142CE-6DD3-4D58-9A98-F12788E9E14C}">
          <p14:sldIdLst>
            <p14:sldId id="263"/>
            <p14:sldId id="266"/>
            <p14:sldId id="264"/>
            <p14:sldId id="267"/>
            <p14:sldId id="268"/>
            <p14:sldId id="269"/>
            <p14:sldId id="265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31/07/2018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D498BB-17DD-4485-91F7-63F30467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015" y="4428311"/>
            <a:ext cx="6572442" cy="2064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1997BA-4875-48C2-8087-4FA853F5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Check each set(s) by combining with existing graph(s)</a:t>
            </a:r>
            <a:endParaRPr lang="en-GB" sz="2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DAF33B-E6A1-4DCB-85DF-327DE13497EB}"/>
              </a:ext>
            </a:extLst>
          </p:cNvPr>
          <p:cNvSpPr/>
          <p:nvPr/>
        </p:nvSpPr>
        <p:spPr>
          <a:xfrm>
            <a:off x="287200" y="1235906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D2A4E-DE7D-44D4-8A58-CB486B3EAC70}"/>
              </a:ext>
            </a:extLst>
          </p:cNvPr>
          <p:cNvSpPr txBox="1"/>
          <p:nvPr/>
        </p:nvSpPr>
        <p:spPr>
          <a:xfrm>
            <a:off x="335096" y="1781677"/>
            <a:ext cx="149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Biochemistry</a:t>
            </a:r>
          </a:p>
          <a:p>
            <a:pPr algn="ctr"/>
            <a:r>
              <a:rPr lang="en-US" sz="1400"/>
              <a:t>People with UREA</a:t>
            </a:r>
          </a:p>
          <a:p>
            <a:pPr algn="ctr"/>
            <a:r>
              <a:rPr lang="en-US" sz="1400"/>
              <a:t>Tests over 100</a:t>
            </a:r>
            <a:endParaRPr lang="en-GB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3B2A1-6C82-42C5-928A-8DF06673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42" y="1374895"/>
            <a:ext cx="7870996" cy="2849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4BF25-B1BE-4D4F-A31E-876ED1953C30}"/>
              </a:ext>
            </a:extLst>
          </p:cNvPr>
          <p:cNvSpPr txBox="1"/>
          <p:nvPr/>
        </p:nvSpPr>
        <p:spPr>
          <a:xfrm>
            <a:off x="467992" y="2971137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 = 7104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0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252-0EBB-4209-BEB2-AAA5BF55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Check each set(s) by viewing sample of matched records</a:t>
            </a:r>
            <a:endParaRPr lang="en-GB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F6AAD-5E33-45E6-9511-2F96C5AF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71" y="3710866"/>
            <a:ext cx="10229561" cy="31330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949BFF-705E-4B34-A97A-734C59D7A0C1}"/>
              </a:ext>
            </a:extLst>
          </p:cNvPr>
          <p:cNvSpPr/>
          <p:nvPr/>
        </p:nvSpPr>
        <p:spPr>
          <a:xfrm>
            <a:off x="136280" y="1771152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9E198-3AB9-474E-884C-C1637EFFA89C}"/>
              </a:ext>
            </a:extLst>
          </p:cNvPr>
          <p:cNvSpPr txBox="1"/>
          <p:nvPr/>
        </p:nvSpPr>
        <p:spPr>
          <a:xfrm>
            <a:off x="184176" y="2316923"/>
            <a:ext cx="149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Biochemistry</a:t>
            </a:r>
          </a:p>
          <a:p>
            <a:pPr algn="ctr"/>
            <a:r>
              <a:rPr lang="en-US" sz="1400"/>
              <a:t>People with UREA</a:t>
            </a:r>
          </a:p>
          <a:p>
            <a:pPr algn="ctr"/>
            <a:r>
              <a:rPr lang="en-US" sz="1400"/>
              <a:t>Tests over 100</a:t>
            </a:r>
            <a:endParaRPr lang="en-GB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5F1FA-AA80-46CA-8C8E-FD2B2F9C7CA1}"/>
              </a:ext>
            </a:extLst>
          </p:cNvPr>
          <p:cNvSpPr txBox="1"/>
          <p:nvPr/>
        </p:nvSpPr>
        <p:spPr>
          <a:xfrm>
            <a:off x="317072" y="3506383"/>
            <a:ext cx="143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 = 7104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9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D827-B02F-4752-BE3B-3CCCC99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sets to answer final question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F24B1-F42C-429E-8B3F-B3CBEAED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0" y="1524005"/>
            <a:ext cx="5824991" cy="5333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B3055-B282-4940-A899-3ABD858902AE}"/>
              </a:ext>
            </a:extLst>
          </p:cNvPr>
          <p:cNvSpPr txBox="1"/>
          <p:nvPr/>
        </p:nvSpPr>
        <p:spPr>
          <a:xfrm>
            <a:off x="5471886" y="1690688"/>
            <a:ext cx="647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People  who have a UREA test over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Who have never had a Sodium (NA)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And have never been resident in Fife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FCF66-E8F6-4D62-8AB0-C4C407BB1C52}"/>
              </a:ext>
            </a:extLst>
          </p:cNvPr>
          <p:cNvSpPr/>
          <p:nvPr/>
        </p:nvSpPr>
        <p:spPr>
          <a:xfrm>
            <a:off x="-1716620" y="1229023"/>
            <a:ext cx="5318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Biochemistry</a:t>
            </a:r>
          </a:p>
          <a:p>
            <a:pPr algn="ctr"/>
            <a:r>
              <a:rPr lang="en-US"/>
              <a:t>People with UREA</a:t>
            </a:r>
          </a:p>
          <a:p>
            <a:pPr algn="ctr"/>
            <a:r>
              <a:rPr lang="en-US"/>
              <a:t>Tests over 100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3DF3A-8D0A-4A47-87FE-5AFC52B4AA83}"/>
              </a:ext>
            </a:extLst>
          </p:cNvPr>
          <p:cNvSpPr txBox="1"/>
          <p:nvPr/>
        </p:nvSpPr>
        <p:spPr>
          <a:xfrm>
            <a:off x="5006854" y="4435927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Biochemistry</a:t>
            </a:r>
          </a:p>
          <a:p>
            <a:r>
              <a:rPr lang="en-US" sz="1100"/>
              <a:t>People with </a:t>
            </a:r>
          </a:p>
          <a:p>
            <a:r>
              <a:rPr lang="en-US" sz="1100"/>
              <a:t>Sodium tests</a:t>
            </a:r>
            <a:endParaRPr lang="en-GB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7F842-1C2C-4667-8731-9D69A3DA1D82}"/>
              </a:ext>
            </a:extLst>
          </p:cNvPr>
          <p:cNvSpPr txBox="1"/>
          <p:nvPr/>
        </p:nvSpPr>
        <p:spPr>
          <a:xfrm>
            <a:off x="140380" y="5725133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Biochemistry</a:t>
            </a:r>
          </a:p>
          <a:p>
            <a:r>
              <a:rPr lang="en-US" sz="1100"/>
              <a:t>People with </a:t>
            </a:r>
          </a:p>
          <a:p>
            <a:r>
              <a:rPr lang="en-US" sz="1100"/>
              <a:t>Sodium tests</a:t>
            </a:r>
            <a:endParaRPr lang="en-GB" sz="11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B397A-ED85-46E0-A1F6-9929FAF0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47" y="5373911"/>
            <a:ext cx="7363853" cy="1381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410498-FE78-479B-8C5F-8C27C155AA16}"/>
              </a:ext>
            </a:extLst>
          </p:cNvPr>
          <p:cNvSpPr txBox="1"/>
          <p:nvPr/>
        </p:nvSpPr>
        <p:spPr>
          <a:xfrm>
            <a:off x="1593373" y="2978301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5,975 Patients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0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C9F07B-A795-485B-9417-D8FF5A1F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Run Graphs on Final Matched Patients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796C5-179E-4E7D-96EB-B9C858F3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0" y="1387884"/>
            <a:ext cx="9321282" cy="4790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74E92-9C74-421A-B707-FA2E61646E87}"/>
              </a:ext>
            </a:extLst>
          </p:cNvPr>
          <p:cNvSpPr txBox="1"/>
          <p:nvPr/>
        </p:nvSpPr>
        <p:spPr>
          <a:xfrm>
            <a:off x="2433931" y="6123543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Biochemistry Records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3D4FB-2AAC-45AF-998C-0EDA6221DDF9}"/>
              </a:ext>
            </a:extLst>
          </p:cNvPr>
          <p:cNvSpPr txBox="1"/>
          <p:nvPr/>
        </p:nvSpPr>
        <p:spPr>
          <a:xfrm>
            <a:off x="6280764" y="6164421"/>
            <a:ext cx="457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Biochemistry records of patients in final cohort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9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572-7E57-4757-8778-5A5FFE8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Run Graphs on Final Matched Patients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91877-8EED-46D7-B5E5-315FCF194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97" y="1386868"/>
            <a:ext cx="9001806" cy="4671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2F7F9F-6C81-4495-8481-39D2069C2DE8}"/>
              </a:ext>
            </a:extLst>
          </p:cNvPr>
          <p:cNvSpPr txBox="1"/>
          <p:nvPr/>
        </p:nvSpPr>
        <p:spPr>
          <a:xfrm>
            <a:off x="2433931" y="6123543"/>
            <a:ext cx="24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Demography Records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50677-6EA9-45BD-B4B2-3854761B3301}"/>
              </a:ext>
            </a:extLst>
          </p:cNvPr>
          <p:cNvSpPr txBox="1"/>
          <p:nvPr/>
        </p:nvSpPr>
        <p:spPr>
          <a:xfrm>
            <a:off x="6280764" y="6164421"/>
            <a:ext cx="456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Demography records of patients in final cohort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3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DE5C-544C-467A-8DF8-7F3ABDBA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DLS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AED9-1048-450E-9E7E-43FEC9BC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E120A-E3ED-4C38-B2D6-18A1E3E9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601"/>
            <a:ext cx="10786242" cy="51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FF0000"/>
                </a:solidFill>
              </a:rPr>
              <a:t>patients who have been prescribed Diazepam</a:t>
            </a:r>
            <a:r>
              <a:rPr lang="en-US" b="1" baseline="30000" dirty="0"/>
              <a:t>1</a:t>
            </a:r>
            <a:r>
              <a:rPr lang="en-US" b="1" dirty="0"/>
              <a:t> </a:t>
            </a:r>
            <a:r>
              <a:rPr lang="en-US" dirty="0"/>
              <a:t>for the </a:t>
            </a:r>
            <a:r>
              <a:rPr lang="en-US" b="1" dirty="0">
                <a:solidFill>
                  <a:srgbClr val="FF0000"/>
                </a:solidFill>
              </a:rPr>
              <a:t>first time after 2000</a:t>
            </a:r>
            <a:r>
              <a:rPr lang="en-US" b="1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FF0000"/>
                </a:solidFill>
              </a:rPr>
              <a:t>still alive today</a:t>
            </a:r>
            <a:r>
              <a:rPr lang="en-US" b="1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72" y="792745"/>
            <a:ext cx="4401164" cy="40010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42011" y="1611086"/>
            <a:ext cx="879566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32753" y="1959430"/>
            <a:ext cx="2385807" cy="1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11589" y="2238103"/>
            <a:ext cx="1529188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13714" y="1828800"/>
            <a:ext cx="592183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67355" y="3113182"/>
            <a:ext cx="322217" cy="178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2606" y="661851"/>
            <a:ext cx="119234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5919" y="277887"/>
            <a:ext cx="333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</a:t>
            </a:r>
          </a:p>
          <a:p>
            <a:r>
              <a:rPr lang="en-US" sz="1200" dirty="0"/>
              <a:t>People who have ever had Diazepam prescriptions</a:t>
            </a:r>
            <a:endParaRPr lang="en-GB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16143" y="505550"/>
            <a:ext cx="1143833" cy="12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33556" y="43885"/>
            <a:ext cx="388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</a:t>
            </a:r>
          </a:p>
          <a:p>
            <a:r>
              <a:rPr lang="en-US" sz="1200" dirty="0"/>
              <a:t>People who collected diazepam prescriptions before 2000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751216" y="1218439"/>
            <a:ext cx="150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 </a:t>
            </a:r>
          </a:p>
          <a:p>
            <a:r>
              <a:rPr lang="en-US" sz="1200" dirty="0"/>
              <a:t>People who are dead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1577" y="4985392"/>
            <a:ext cx="546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3 INTERSECT Set 1 EXCEPT Set 2</a:t>
            </a:r>
          </a:p>
          <a:p>
            <a:r>
              <a:rPr lang="en-US" sz="1200" dirty="0"/>
              <a:t>People who were prescribed diazepam for the first time after 2000 and are now dead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394" y="4116259"/>
            <a:ext cx="276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 INTERSECT Set 3</a:t>
            </a:r>
          </a:p>
          <a:p>
            <a:r>
              <a:rPr lang="en-US" sz="1200" dirty="0"/>
              <a:t>People who were prescribed  diazepam before 2000 and are now dead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355" y="936117"/>
            <a:ext cx="230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1 EXCEPT Set 2 EXCEPT Set 3</a:t>
            </a:r>
          </a:p>
          <a:p>
            <a:r>
              <a:rPr lang="en-US" sz="1200" dirty="0"/>
              <a:t>People who were prescribed diazepam for the FIRST time after 2000 and are alive today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4466" y="3124535"/>
            <a:ext cx="266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2 EXCEPT Set 3</a:t>
            </a:r>
          </a:p>
          <a:p>
            <a:r>
              <a:rPr lang="en-US" sz="1200" dirty="0"/>
              <a:t>People who were prescribed diazepam before 2000 and are still alive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991498" y="2749731"/>
            <a:ext cx="1123405" cy="4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0723" y="2560265"/>
            <a:ext cx="155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3  EXCEPT Set 1</a:t>
            </a:r>
          </a:p>
          <a:p>
            <a:r>
              <a:rPr lang="en-US" sz="1200" dirty="0"/>
              <a:t>People who are dead and have never been prescribed Diazepam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248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Diagram - Simple Case (1 data server)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395709" y="4589634"/>
            <a:ext cx="3994951" cy="43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6" name="Cylinder 5"/>
          <p:cNvSpPr/>
          <p:nvPr/>
        </p:nvSpPr>
        <p:spPr>
          <a:xfrm>
            <a:off x="3249228" y="1548645"/>
            <a:ext cx="4279036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8" name="Cylinder 7"/>
          <p:cNvSpPr/>
          <p:nvPr/>
        </p:nvSpPr>
        <p:spPr>
          <a:xfrm>
            <a:off x="5388746" y="2874208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GB" dirty="0"/>
          </a:p>
        </p:txBody>
      </p:sp>
      <p:sp>
        <p:nvSpPr>
          <p:cNvPr id="9" name="Cylinder 8"/>
          <p:cNvSpPr/>
          <p:nvPr/>
        </p:nvSpPr>
        <p:spPr>
          <a:xfrm>
            <a:off x="3249228" y="2898559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GB" dirty="0"/>
          </a:p>
        </p:txBody>
      </p:sp>
      <p:sp>
        <p:nvSpPr>
          <p:cNvPr id="10" name="Arrow: Left 9"/>
          <p:cNvSpPr/>
          <p:nvPr/>
        </p:nvSpPr>
        <p:spPr>
          <a:xfrm rot="5400000">
            <a:off x="3892860" y="3924852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Folded Corner 10"/>
          <p:cNvSpPr/>
          <p:nvPr/>
        </p:nvSpPr>
        <p:spPr>
          <a:xfrm>
            <a:off x="315095" y="5024640"/>
            <a:ext cx="2576128" cy="4526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 </a:t>
            </a:r>
          </a:p>
          <a:p>
            <a:pPr algn="ctr"/>
            <a:r>
              <a:rPr lang="en-US" sz="1100" dirty="0"/>
              <a:t>People on diabetic drugs</a:t>
            </a:r>
            <a:endParaRPr lang="en-GB" sz="1100" dirty="0"/>
          </a:p>
        </p:txBody>
      </p:sp>
      <p:sp>
        <p:nvSpPr>
          <p:cNvPr id="12" name="Rectangle: Folded Corner 11"/>
          <p:cNvSpPr/>
          <p:nvPr/>
        </p:nvSpPr>
        <p:spPr>
          <a:xfrm>
            <a:off x="315095" y="5530419"/>
            <a:ext cx="2576128" cy="4526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 </a:t>
            </a:r>
          </a:p>
          <a:p>
            <a:pPr algn="ctr"/>
            <a:r>
              <a:rPr lang="en-US" sz="1100" dirty="0"/>
              <a:t>People with a diabetic hospital admission</a:t>
            </a:r>
            <a:endParaRPr lang="en-GB" sz="1100" dirty="0"/>
          </a:p>
        </p:txBody>
      </p:sp>
      <p:sp>
        <p:nvSpPr>
          <p:cNvPr id="13" name="Rectangle: Folded Corner 12"/>
          <p:cNvSpPr/>
          <p:nvPr/>
        </p:nvSpPr>
        <p:spPr>
          <a:xfrm>
            <a:off x="3395709" y="4280371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18" name="Arrow: Left 17"/>
          <p:cNvSpPr/>
          <p:nvPr/>
        </p:nvSpPr>
        <p:spPr>
          <a:xfrm rot="5400000">
            <a:off x="5189001" y="3924852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Folded Corner 18"/>
          <p:cNvSpPr/>
          <p:nvPr/>
        </p:nvSpPr>
        <p:spPr>
          <a:xfrm>
            <a:off x="4691850" y="4280371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20" name="Arrow: Left 19"/>
          <p:cNvSpPr/>
          <p:nvPr/>
        </p:nvSpPr>
        <p:spPr>
          <a:xfrm rot="5400000">
            <a:off x="6445193" y="3924851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Folded Corner 20"/>
          <p:cNvSpPr/>
          <p:nvPr/>
        </p:nvSpPr>
        <p:spPr>
          <a:xfrm>
            <a:off x="5948041" y="4280370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Q1+Q2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78" y="5103910"/>
            <a:ext cx="710335" cy="71033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15557" y="5708849"/>
            <a:ext cx="399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 read access to server</a:t>
            </a:r>
            <a:endParaRPr lang="en-US" dirty="0"/>
          </a:p>
        </p:txBody>
      </p:sp>
      <p:sp>
        <p:nvSpPr>
          <p:cNvPr id="25" name="Rectangle: Folded Corner 24"/>
          <p:cNvSpPr/>
          <p:nvPr/>
        </p:nvSpPr>
        <p:spPr>
          <a:xfrm>
            <a:off x="142043" y="4745180"/>
            <a:ext cx="2476870" cy="22631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Inclusion Criteria (UNION)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020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Diagram – Complex Case (2 servers)</a:t>
            </a:r>
            <a:endParaRPr lang="en-GB" dirty="0"/>
          </a:p>
        </p:txBody>
      </p:sp>
      <p:sp>
        <p:nvSpPr>
          <p:cNvPr id="5" name="Cylinder 4"/>
          <p:cNvSpPr/>
          <p:nvPr/>
        </p:nvSpPr>
        <p:spPr>
          <a:xfrm>
            <a:off x="1597980" y="1548645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7" name="Cylinder 6"/>
          <p:cNvSpPr/>
          <p:nvPr/>
        </p:nvSpPr>
        <p:spPr>
          <a:xfrm>
            <a:off x="1597980" y="2898559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GB" dirty="0"/>
          </a:p>
        </p:txBody>
      </p:sp>
      <p:sp>
        <p:nvSpPr>
          <p:cNvPr id="18" name="Cylinder 17"/>
          <p:cNvSpPr/>
          <p:nvPr/>
        </p:nvSpPr>
        <p:spPr>
          <a:xfrm>
            <a:off x="4403327" y="1166593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 Server</a:t>
            </a:r>
            <a:endParaRPr lang="en-GB" dirty="0"/>
          </a:p>
        </p:txBody>
      </p:sp>
      <p:sp>
        <p:nvSpPr>
          <p:cNvPr id="19" name="Cylinder 18"/>
          <p:cNvSpPr/>
          <p:nvPr/>
        </p:nvSpPr>
        <p:spPr>
          <a:xfrm>
            <a:off x="4403327" y="2516507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Database</a:t>
            </a:r>
            <a:endParaRPr lang="en-GB" dirty="0"/>
          </a:p>
        </p:txBody>
      </p:sp>
      <p:sp>
        <p:nvSpPr>
          <p:cNvPr id="20" name="Cylinder 19"/>
          <p:cNvSpPr/>
          <p:nvPr/>
        </p:nvSpPr>
        <p:spPr>
          <a:xfrm>
            <a:off x="7302625" y="1501663"/>
            <a:ext cx="2139518" cy="175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GB" dirty="0"/>
          </a:p>
        </p:txBody>
      </p:sp>
      <p:sp>
        <p:nvSpPr>
          <p:cNvPr id="21" name="Cylinder 20"/>
          <p:cNvSpPr/>
          <p:nvPr/>
        </p:nvSpPr>
        <p:spPr>
          <a:xfrm>
            <a:off x="7302625" y="2851577"/>
            <a:ext cx="2139518" cy="807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25" y="4832624"/>
            <a:ext cx="710335" cy="7103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904" y="5437563"/>
            <a:ext cx="275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with:</a:t>
            </a:r>
          </a:p>
          <a:p>
            <a:r>
              <a:rPr lang="en-GB" dirty="0"/>
              <a:t> read access to database1</a:t>
            </a:r>
          </a:p>
          <a:p>
            <a:r>
              <a:rPr lang="en-US" dirty="0"/>
              <a:t> write access to cache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48" y="4820333"/>
            <a:ext cx="710335" cy="7103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685627" y="5425272"/>
            <a:ext cx="275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</a:t>
            </a:r>
            <a:r>
              <a:rPr lang="en-GB" dirty="0"/>
              <a:t> with:</a:t>
            </a:r>
          </a:p>
          <a:p>
            <a:r>
              <a:rPr lang="en-GB" dirty="0"/>
              <a:t> read access to database2</a:t>
            </a:r>
          </a:p>
          <a:p>
            <a:r>
              <a:rPr lang="en-US" dirty="0"/>
              <a:t> write access to cache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0022" y="4428690"/>
            <a:ext cx="1731147" cy="33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27" name="Arrow: Left 26"/>
          <p:cNvSpPr/>
          <p:nvPr/>
        </p:nvSpPr>
        <p:spPr>
          <a:xfrm rot="5400000">
            <a:off x="2237173" y="3818247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Folded Corner 27"/>
          <p:cNvSpPr/>
          <p:nvPr/>
        </p:nvSpPr>
        <p:spPr>
          <a:xfrm>
            <a:off x="1740022" y="4173766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29" name="Arrow: Left 28"/>
          <p:cNvSpPr/>
          <p:nvPr/>
        </p:nvSpPr>
        <p:spPr>
          <a:xfrm rot="5400000">
            <a:off x="4567564" y="3828968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Folded Corner 29"/>
          <p:cNvSpPr/>
          <p:nvPr/>
        </p:nvSpPr>
        <p:spPr>
          <a:xfrm>
            <a:off x="3555508" y="4173450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32" name="Rectangle: Folded Corner 31"/>
          <p:cNvSpPr/>
          <p:nvPr/>
        </p:nvSpPr>
        <p:spPr>
          <a:xfrm>
            <a:off x="3555508" y="4456998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UNION Q1+Q2</a:t>
            </a:r>
          </a:p>
        </p:txBody>
      </p:sp>
      <p:sp>
        <p:nvSpPr>
          <p:cNvPr id="33" name="Cross 32"/>
          <p:cNvSpPr/>
          <p:nvPr/>
        </p:nvSpPr>
        <p:spPr>
          <a:xfrm rot="18900000">
            <a:off x="4567034" y="3434023"/>
            <a:ext cx="359548" cy="346229"/>
          </a:xfrm>
          <a:prstGeom prst="plus">
            <a:avLst>
              <a:gd name="adj" fmla="val 3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Left 33"/>
          <p:cNvSpPr/>
          <p:nvPr/>
        </p:nvSpPr>
        <p:spPr>
          <a:xfrm rot="8703795">
            <a:off x="2923008" y="3580145"/>
            <a:ext cx="1518829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232368" y="4721114"/>
            <a:ext cx="241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 identifiers only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7591917" y="4401645"/>
            <a:ext cx="1731147" cy="33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RDMP Software</a:t>
            </a:r>
            <a:endParaRPr lang="en-GB" dirty="0"/>
          </a:p>
        </p:txBody>
      </p:sp>
      <p:sp>
        <p:nvSpPr>
          <p:cNvPr id="37" name="Rectangle: Folded Corner 36"/>
          <p:cNvSpPr/>
          <p:nvPr/>
        </p:nvSpPr>
        <p:spPr>
          <a:xfrm>
            <a:off x="6064959" y="4216493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1</a:t>
            </a:r>
          </a:p>
        </p:txBody>
      </p:sp>
      <p:sp>
        <p:nvSpPr>
          <p:cNvPr id="38" name="Rectangle: Folded Corner 37"/>
          <p:cNvSpPr/>
          <p:nvPr/>
        </p:nvSpPr>
        <p:spPr>
          <a:xfrm>
            <a:off x="7591917" y="4138442"/>
            <a:ext cx="1198486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 2</a:t>
            </a:r>
          </a:p>
        </p:txBody>
      </p:sp>
      <p:sp>
        <p:nvSpPr>
          <p:cNvPr id="39" name="Rectangle: Folded Corner 38"/>
          <p:cNvSpPr/>
          <p:nvPr/>
        </p:nvSpPr>
        <p:spPr>
          <a:xfrm>
            <a:off x="6064959" y="4507036"/>
            <a:ext cx="1442619" cy="22999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UNION Q1+Q2</a:t>
            </a:r>
          </a:p>
        </p:txBody>
      </p:sp>
      <p:sp>
        <p:nvSpPr>
          <p:cNvPr id="40" name="Arrow: Left 39"/>
          <p:cNvSpPr/>
          <p:nvPr/>
        </p:nvSpPr>
        <p:spPr>
          <a:xfrm rot="5400000">
            <a:off x="6114071" y="3892327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ross 40"/>
          <p:cNvSpPr/>
          <p:nvPr/>
        </p:nvSpPr>
        <p:spPr>
          <a:xfrm rot="18900000">
            <a:off x="6113541" y="3497382"/>
            <a:ext cx="359548" cy="346229"/>
          </a:xfrm>
          <a:prstGeom prst="plus">
            <a:avLst>
              <a:gd name="adj" fmla="val 3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Left 41"/>
          <p:cNvSpPr/>
          <p:nvPr/>
        </p:nvSpPr>
        <p:spPr>
          <a:xfrm rot="5400000">
            <a:off x="8030534" y="3811865"/>
            <a:ext cx="346228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Left 42"/>
          <p:cNvSpPr/>
          <p:nvPr/>
        </p:nvSpPr>
        <p:spPr>
          <a:xfrm rot="2704728">
            <a:off x="6486002" y="3447010"/>
            <a:ext cx="1518829" cy="221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Case 2 - Restrictions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01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 users:</a:t>
            </a:r>
          </a:p>
          <a:p>
            <a:r>
              <a:rPr lang="en-US" dirty="0"/>
              <a:t>Share access to the same ‘query building configuration’ </a:t>
            </a:r>
          </a:p>
          <a:p>
            <a:r>
              <a:rPr lang="en-US" dirty="0"/>
              <a:t>Cannot execute queries for which they do not have access to the underlying database/server</a:t>
            </a:r>
          </a:p>
          <a:p>
            <a:r>
              <a:rPr lang="en-US" dirty="0"/>
              <a:t>Can execute queries which have cached results</a:t>
            </a:r>
          </a:p>
          <a:p>
            <a:r>
              <a:rPr lang="en-US" dirty="0"/>
              <a:t>Cannot modify any queries which are cached*</a:t>
            </a:r>
          </a:p>
          <a:p>
            <a:r>
              <a:rPr lang="en-US" dirty="0"/>
              <a:t>Cache only stores identifiers</a:t>
            </a:r>
          </a:p>
          <a:p>
            <a:pPr marL="0" indent="0">
              <a:buNone/>
            </a:pPr>
            <a:r>
              <a:rPr lang="en-US" dirty="0"/>
              <a:t>Added benefit</a:t>
            </a:r>
          </a:p>
          <a:p>
            <a:r>
              <a:rPr lang="en-US" dirty="0"/>
              <a:t>Queries can run on a ‘substitution layer’ or any magic number strategy</a:t>
            </a:r>
          </a:p>
          <a:p>
            <a:r>
              <a:rPr lang="en-US" dirty="0"/>
              <a:t>There can be multiple cache databases for different projects if required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341" y="5934670"/>
            <a:ext cx="10445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Cached queries have SQL executed stored and versioned such that any change invalidates the cached identifier list.  In future we can add read-only decorations to the UI too if we want to prevent users accidentally invalidating cached results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8057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237B3E-94EC-487A-9005-6484D12BA64B}"/>
              </a:ext>
            </a:extLst>
          </p:cNvPr>
          <p:cNvSpPr/>
          <p:nvPr/>
        </p:nvSpPr>
        <p:spPr>
          <a:xfrm>
            <a:off x="953025" y="1377949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AA9A62-B63A-4022-B575-904DF59A41D3}"/>
              </a:ext>
            </a:extLst>
          </p:cNvPr>
          <p:cNvSpPr/>
          <p:nvPr/>
        </p:nvSpPr>
        <p:spPr>
          <a:xfrm>
            <a:off x="1132949" y="3305012"/>
            <a:ext cx="1400962" cy="1400962"/>
          </a:xfrm>
          <a:prstGeom prst="ellipse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C74221-A8B5-482F-9917-4A3D5CD17F2C}"/>
              </a:ext>
            </a:extLst>
          </p:cNvPr>
          <p:cNvSpPr/>
          <p:nvPr/>
        </p:nvSpPr>
        <p:spPr>
          <a:xfrm>
            <a:off x="1132949" y="5091913"/>
            <a:ext cx="1400962" cy="1400962"/>
          </a:xfrm>
          <a:prstGeom prst="ellipse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A61D3-B596-46B7-9271-206ACBEF1C25}"/>
              </a:ext>
            </a:extLst>
          </p:cNvPr>
          <p:cNvSpPr txBox="1"/>
          <p:nvPr/>
        </p:nvSpPr>
        <p:spPr>
          <a:xfrm>
            <a:off x="1074665" y="2015404"/>
            <a:ext cx="145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Biochemistry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D8F0B-D8DD-4EE7-9F64-A3EA6AD7EEE0}"/>
              </a:ext>
            </a:extLst>
          </p:cNvPr>
          <p:cNvSpPr txBox="1"/>
          <p:nvPr/>
        </p:nvSpPr>
        <p:spPr>
          <a:xfrm>
            <a:off x="1293890" y="3851604"/>
            <a:ext cx="1137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Biochemistry</a:t>
            </a:r>
            <a:endParaRPr lang="en-GB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1D5D2-4CF8-45FB-89A1-BDAA124F156D}"/>
              </a:ext>
            </a:extLst>
          </p:cNvPr>
          <p:cNvSpPr txBox="1"/>
          <p:nvPr/>
        </p:nvSpPr>
        <p:spPr>
          <a:xfrm>
            <a:off x="1264748" y="5638505"/>
            <a:ext cx="11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Demography</a:t>
            </a:r>
            <a:endParaRPr lang="en-GB" sz="140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57A705E-24A6-4415-82CE-387A9068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Define starting dataset(s)</a:t>
            </a:r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D4A09-3F52-4B6B-8553-777DB9488CD6}"/>
              </a:ext>
            </a:extLst>
          </p:cNvPr>
          <p:cNvCxnSpPr/>
          <p:nvPr/>
        </p:nvCxnSpPr>
        <p:spPr>
          <a:xfrm>
            <a:off x="2857500" y="2143125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1F9F2F-1D06-40EB-B377-3C32E4D43417}"/>
              </a:ext>
            </a:extLst>
          </p:cNvPr>
          <p:cNvSpPr txBox="1"/>
          <p:nvPr/>
        </p:nvSpPr>
        <p:spPr>
          <a:xfrm>
            <a:off x="3105150" y="1690688"/>
            <a:ext cx="35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chi from Biochemistry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BADCB-5ED2-4A7D-8DFF-144236BD229D}"/>
              </a:ext>
            </a:extLst>
          </p:cNvPr>
          <p:cNvSpPr txBox="1"/>
          <p:nvPr/>
        </p:nvSpPr>
        <p:spPr>
          <a:xfrm>
            <a:off x="3885420" y="232779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344CBE-F08B-439B-8AE5-2737D12A3B5F}"/>
              </a:ext>
            </a:extLst>
          </p:cNvPr>
          <p:cNvCxnSpPr>
            <a:cxnSpLocks/>
          </p:cNvCxnSpPr>
          <p:nvPr/>
        </p:nvCxnSpPr>
        <p:spPr>
          <a:xfrm flipH="1" flipV="1">
            <a:off x="2847975" y="2299216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AB0E1E-21A9-49CD-BEFF-58A29C057607}"/>
              </a:ext>
            </a:extLst>
          </p:cNvPr>
          <p:cNvCxnSpPr/>
          <p:nvPr/>
        </p:nvCxnSpPr>
        <p:spPr>
          <a:xfrm>
            <a:off x="2857500" y="3990775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B691F1-DE5B-48FF-B868-68355B56B896}"/>
              </a:ext>
            </a:extLst>
          </p:cNvPr>
          <p:cNvSpPr txBox="1"/>
          <p:nvPr/>
        </p:nvSpPr>
        <p:spPr>
          <a:xfrm>
            <a:off x="3105150" y="3538338"/>
            <a:ext cx="35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chi from Biochemistry</a:t>
            </a:r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D28ED-E65D-4381-BB08-ABAA6A7F8632}"/>
              </a:ext>
            </a:extLst>
          </p:cNvPr>
          <p:cNvSpPr txBox="1"/>
          <p:nvPr/>
        </p:nvSpPr>
        <p:spPr>
          <a:xfrm>
            <a:off x="3885420" y="417544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6E31D7-9B3D-42F0-B2BA-7C8ED6B84D03}"/>
              </a:ext>
            </a:extLst>
          </p:cNvPr>
          <p:cNvCxnSpPr>
            <a:cxnSpLocks/>
          </p:cNvCxnSpPr>
          <p:nvPr/>
        </p:nvCxnSpPr>
        <p:spPr>
          <a:xfrm flipH="1" flipV="1">
            <a:off x="2847975" y="4146866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8A8A89-C0CB-4E7C-90AE-76EF6443DE9B}"/>
              </a:ext>
            </a:extLst>
          </p:cNvPr>
          <p:cNvCxnSpPr/>
          <p:nvPr/>
        </p:nvCxnSpPr>
        <p:spPr>
          <a:xfrm>
            <a:off x="2907807" y="5838425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1EA4C9-E45B-46C5-8240-84BA75E4518B}"/>
              </a:ext>
            </a:extLst>
          </p:cNvPr>
          <p:cNvSpPr txBox="1"/>
          <p:nvPr/>
        </p:nvSpPr>
        <p:spPr>
          <a:xfrm>
            <a:off x="3155457" y="5385988"/>
            <a:ext cx="35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 distinct chi from Demography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594BFE-0EBE-42A8-8B1A-E7C2249F1F83}"/>
              </a:ext>
            </a:extLst>
          </p:cNvPr>
          <p:cNvSpPr txBox="1"/>
          <p:nvPr/>
        </p:nvSpPr>
        <p:spPr>
          <a:xfrm>
            <a:off x="3935727" y="6023091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7B5FAE-5273-4DD8-92B1-3DD0B1D2AEE4}"/>
              </a:ext>
            </a:extLst>
          </p:cNvPr>
          <p:cNvCxnSpPr>
            <a:cxnSpLocks/>
          </p:cNvCxnSpPr>
          <p:nvPr/>
        </p:nvCxnSpPr>
        <p:spPr>
          <a:xfrm flipH="1" flipV="1">
            <a:off x="2898282" y="5994516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8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A266-B22A-4EA6-858E-C0BAB3C5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Create a simple graph for the dataset(s)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85112-E8F1-487B-B461-B9A2AA06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033"/>
            <a:ext cx="4900629" cy="3123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E9D06-1766-4F45-BB35-74A782094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0" y="1690688"/>
            <a:ext cx="7054077" cy="3615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C55E4-2F16-4EF6-9309-919A19FAB6E2}"/>
              </a:ext>
            </a:extLst>
          </p:cNvPr>
          <p:cNvSpPr txBox="1"/>
          <p:nvPr/>
        </p:nvSpPr>
        <p:spPr>
          <a:xfrm>
            <a:off x="1429305" y="4937125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Biochemistry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74AE7-182F-4678-A541-A5BEB3972035}"/>
              </a:ext>
            </a:extLst>
          </p:cNvPr>
          <p:cNvSpPr txBox="1"/>
          <p:nvPr/>
        </p:nvSpPr>
        <p:spPr>
          <a:xfrm>
            <a:off x="8059990" y="4937125"/>
            <a:ext cx="13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Demography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1FB6-DD4D-4946-9E79-28BED2D7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Add filters and rename set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A6D551-0431-4AF8-B205-6F99298C8CD0}"/>
              </a:ext>
            </a:extLst>
          </p:cNvPr>
          <p:cNvSpPr/>
          <p:nvPr/>
        </p:nvSpPr>
        <p:spPr>
          <a:xfrm>
            <a:off x="953025" y="1377949"/>
            <a:ext cx="1644242" cy="1644242"/>
          </a:xfrm>
          <a:prstGeom prst="ellipse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02AF69-93A6-49D3-BAC5-E959E45D20FA}"/>
              </a:ext>
            </a:extLst>
          </p:cNvPr>
          <p:cNvSpPr/>
          <p:nvPr/>
        </p:nvSpPr>
        <p:spPr>
          <a:xfrm>
            <a:off x="1132949" y="3305012"/>
            <a:ext cx="1400962" cy="1400962"/>
          </a:xfrm>
          <a:prstGeom prst="ellipse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8F8010-60C9-48D8-BC23-21CE968A6A0F}"/>
              </a:ext>
            </a:extLst>
          </p:cNvPr>
          <p:cNvSpPr/>
          <p:nvPr/>
        </p:nvSpPr>
        <p:spPr>
          <a:xfrm>
            <a:off x="1132949" y="5091913"/>
            <a:ext cx="1400962" cy="1400962"/>
          </a:xfrm>
          <a:prstGeom prst="ellipse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F034-8C15-4D7F-B04A-62EF385331E7}"/>
              </a:ext>
            </a:extLst>
          </p:cNvPr>
          <p:cNvSpPr txBox="1"/>
          <p:nvPr/>
        </p:nvSpPr>
        <p:spPr>
          <a:xfrm>
            <a:off x="1000921" y="1923720"/>
            <a:ext cx="1493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Biochemistry</a:t>
            </a:r>
          </a:p>
          <a:p>
            <a:pPr algn="ctr"/>
            <a:r>
              <a:rPr lang="en-US" sz="1400"/>
              <a:t>People with UREA</a:t>
            </a:r>
          </a:p>
          <a:p>
            <a:pPr algn="ctr"/>
            <a:r>
              <a:rPr lang="en-US" sz="1400"/>
              <a:t>Tests over 100</a:t>
            </a:r>
            <a:endParaRPr lang="en-GB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026B-B494-459A-9C43-D645942749CD}"/>
              </a:ext>
            </a:extLst>
          </p:cNvPr>
          <p:cNvSpPr txBox="1"/>
          <p:nvPr/>
        </p:nvSpPr>
        <p:spPr>
          <a:xfrm>
            <a:off x="1368398" y="3756970"/>
            <a:ext cx="9300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Biochemistry</a:t>
            </a:r>
          </a:p>
          <a:p>
            <a:r>
              <a:rPr lang="en-US" sz="1100"/>
              <a:t>People with </a:t>
            </a:r>
          </a:p>
          <a:p>
            <a:r>
              <a:rPr lang="en-US" sz="1100"/>
              <a:t>Sodium tests</a:t>
            </a:r>
            <a:endParaRPr lang="en-GB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DC4F6-A048-4E71-93E9-24600512C875}"/>
              </a:ext>
            </a:extLst>
          </p:cNvPr>
          <p:cNvSpPr txBox="1"/>
          <p:nvPr/>
        </p:nvSpPr>
        <p:spPr>
          <a:xfrm>
            <a:off x="1214319" y="5480051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People who have</a:t>
            </a:r>
          </a:p>
          <a:p>
            <a:r>
              <a:rPr lang="en-US" sz="1100"/>
              <a:t>Ever Been residents</a:t>
            </a:r>
          </a:p>
          <a:p>
            <a:pPr algn="ctr"/>
            <a:r>
              <a:rPr lang="en-US" sz="1100"/>
              <a:t>Of Fife</a:t>
            </a:r>
          </a:p>
          <a:p>
            <a:endParaRPr lang="en-GB" sz="11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DE4B30-51FC-46E9-B297-03B96B3E3EEA}"/>
              </a:ext>
            </a:extLst>
          </p:cNvPr>
          <p:cNvCxnSpPr/>
          <p:nvPr/>
        </p:nvCxnSpPr>
        <p:spPr>
          <a:xfrm>
            <a:off x="2867025" y="2751014"/>
            <a:ext cx="392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225154-A753-42FD-A5B5-6DB377AC949C}"/>
              </a:ext>
            </a:extLst>
          </p:cNvPr>
          <p:cNvSpPr txBox="1"/>
          <p:nvPr/>
        </p:nvSpPr>
        <p:spPr>
          <a:xfrm>
            <a:off x="3894945" y="2935680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List of unique chis</a:t>
            </a:r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ADF0E-40B3-4D7C-8225-EF532544CFC1}"/>
              </a:ext>
            </a:extLst>
          </p:cNvPr>
          <p:cNvCxnSpPr>
            <a:cxnSpLocks/>
          </p:cNvCxnSpPr>
          <p:nvPr/>
        </p:nvCxnSpPr>
        <p:spPr>
          <a:xfrm flipH="1" flipV="1">
            <a:off x="2857500" y="2907105"/>
            <a:ext cx="3924300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5D9917A-8419-42E5-B5B0-12DD839F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01" y="1330707"/>
            <a:ext cx="2578999" cy="13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10351</TotalTime>
  <Words>594</Words>
  <Application>Microsoft Office PowerPoint</Application>
  <PresentationFormat>Widescreen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Cohort Generation</vt:lpstr>
      <vt:lpstr>PowerPoint Presentation</vt:lpstr>
      <vt:lpstr>PowerPoint Presentation</vt:lpstr>
      <vt:lpstr>Physical Diagram - Simple Case (1 data server)</vt:lpstr>
      <vt:lpstr>Physical Diagram – Complex Case (2 servers)</vt:lpstr>
      <vt:lpstr>Complex Case 2 - Restrictions</vt:lpstr>
      <vt:lpstr>Define starting dataset(s)</vt:lpstr>
      <vt:lpstr>Create a simple graph for the dataset(s)</vt:lpstr>
      <vt:lpstr>Add filters and rename set</vt:lpstr>
      <vt:lpstr>Check each set(s) by combining with existing graph(s)</vt:lpstr>
      <vt:lpstr>Check each set(s) by viewing sample of matched records</vt:lpstr>
      <vt:lpstr>Combine sets to answer final question</vt:lpstr>
      <vt:lpstr>Run Graphs on Final Matched Patients</vt:lpstr>
      <vt:lpstr>Run Graphs on Final Matched Patients</vt:lpstr>
      <vt:lpstr>DLS Example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Thomas Nind</cp:lastModifiedBy>
  <cp:revision>61</cp:revision>
  <dcterms:created xsi:type="dcterms:W3CDTF">2015-10-22T08:46:37Z</dcterms:created>
  <dcterms:modified xsi:type="dcterms:W3CDTF">2018-07-31T08:35:41Z</dcterms:modified>
</cp:coreProperties>
</file>