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83" r:id="rId5"/>
    <p:sldId id="290" r:id="rId6"/>
    <p:sldId id="284" r:id="rId7"/>
    <p:sldId id="292" r:id="rId8"/>
    <p:sldId id="272" r:id="rId9"/>
    <p:sldId id="273" r:id="rId10"/>
    <p:sldId id="279" r:id="rId11"/>
    <p:sldId id="291" r:id="rId12"/>
    <p:sldId id="287" r:id="rId13"/>
    <p:sldId id="275" r:id="rId14"/>
    <p:sldId id="276" r:id="rId15"/>
    <p:sldId id="277" r:id="rId16"/>
    <p:sldId id="282" r:id="rId17"/>
    <p:sldId id="281" r:id="rId18"/>
    <p:sldId id="270" r:id="rId19"/>
    <p:sldId id="271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D844D-1846-4F15-95F8-3C48C34A8F9F}">
          <p14:sldIdLst>
            <p14:sldId id="256"/>
          </p14:sldIdLst>
        </p14:section>
        <p14:section name="Untitled Section" id="{DEBEEAE4-1A62-4E83-99A0-3B6328A97333}">
          <p14:sldIdLst>
            <p14:sldId id="288"/>
            <p14:sldId id="289"/>
            <p14:sldId id="283"/>
            <p14:sldId id="290"/>
            <p14:sldId id="284"/>
            <p14:sldId id="292"/>
            <p14:sldId id="272"/>
            <p14:sldId id="273"/>
            <p14:sldId id="279"/>
            <p14:sldId id="291"/>
            <p14:sldId id="287"/>
            <p14:sldId id="275"/>
            <p14:sldId id="276"/>
            <p14:sldId id="277"/>
            <p14:sldId id="282"/>
            <p14:sldId id="281"/>
            <p14:sldId id="270"/>
            <p14:sldId id="27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Galloway" initials="JG" lastIdx="7" clrIdx="0">
    <p:extLst>
      <p:ext uri="{19B8F6BF-5375-455C-9EA6-DF929625EA0E}">
        <p15:presenceInfo xmlns:p15="http://schemas.microsoft.com/office/powerpoint/2012/main" userId="S-1-5-21-854245398-1757981266-725345543-4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A7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Simple filter, graph showing wrong drug, correct and re-run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8T10:29:17.798" idx="6">
    <p:pos x="10" y="10"/>
    <p:text>Demo : File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0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98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26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4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9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1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18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5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63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630C-F9C1-4722-A787-564B801DC51B}" type="datetimeFigureOut">
              <a:rPr lang="en-GB" smtClean="0"/>
              <a:t>21/11/2018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78BA-044C-46BD-96AC-4BF0856AAFB9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37460" y="5522976"/>
            <a:ext cx="1198499" cy="11984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0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1" y="1371579"/>
            <a:ext cx="1925743" cy="19257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814" y="909722"/>
            <a:ext cx="8656320" cy="23876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l"/>
            <a:r>
              <a:rPr lang="en-US" dirty="0"/>
              <a:t>Research Data Management Platform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Health Informatics Centre</a:t>
            </a:r>
          </a:p>
        </p:txBody>
      </p:sp>
      <p:pic>
        <p:nvPicPr>
          <p:cNvPr id="5" name="Picture 4" descr="HIC Service Fl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34" y="5488308"/>
            <a:ext cx="860507" cy="11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64151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File, Configure column extracts, anonymization,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4436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Extraction Policy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707"/>
            <a:ext cx="10515600" cy="4351338"/>
          </a:xfrm>
        </p:spPr>
        <p:txBody>
          <a:bodyPr/>
          <a:lstStyle/>
          <a:p>
            <a:r>
              <a:rPr lang="en-US" dirty="0"/>
              <a:t>Dataset Extraction Rules </a:t>
            </a:r>
          </a:p>
          <a:p>
            <a:pPr lvl="1"/>
            <a:r>
              <a:rPr lang="en-US" dirty="0"/>
              <a:t>Which columns are extracted</a:t>
            </a:r>
          </a:p>
          <a:p>
            <a:pPr lvl="1"/>
            <a:r>
              <a:rPr lang="en-US" dirty="0"/>
              <a:t>Which columns require special approval</a:t>
            </a:r>
          </a:p>
          <a:p>
            <a:pPr lvl="1"/>
            <a:r>
              <a:rPr lang="en-US" dirty="0"/>
              <a:t>Which columns are Never Extractable</a:t>
            </a:r>
          </a:p>
          <a:p>
            <a:pPr lvl="1"/>
            <a:r>
              <a:rPr lang="en-US" dirty="0"/>
              <a:t>Mandatory Filtering (only extract Tayside and Fife Healthboards)</a:t>
            </a:r>
          </a:p>
          <a:p>
            <a:pPr lvl="1"/>
            <a:r>
              <a:rPr lang="en-US" dirty="0"/>
              <a:t>Predefined filter templates</a:t>
            </a:r>
          </a:p>
          <a:p>
            <a:pPr lvl="1"/>
            <a:r>
              <a:rPr lang="en-US" dirty="0"/>
              <a:t>Anonymisation Rules (project specific):</a:t>
            </a:r>
          </a:p>
          <a:p>
            <a:pPr lvl="2"/>
            <a:r>
              <a:rPr lang="en-US" dirty="0"/>
              <a:t>Dilution ( DD1 ), Hashing (fe34ga7345)  and Substitution ( T1010 -&gt; A23299)</a:t>
            </a:r>
          </a:p>
          <a:p>
            <a:pPr lvl="1"/>
            <a:r>
              <a:rPr lang="en-US" dirty="0"/>
              <a:t>Dashboard Aggregates Graphs</a:t>
            </a:r>
          </a:p>
          <a:p>
            <a:pPr lvl="1"/>
            <a:r>
              <a:rPr lang="en-US" dirty="0"/>
              <a:t>Quality Metrics (e.g. CHI 100%, Condition Codes &gt; 90%)</a:t>
            </a:r>
          </a:p>
          <a:p>
            <a:pPr lvl="1"/>
            <a:r>
              <a:rPr lang="en-US" dirty="0"/>
              <a:t>Important Meta data document attachments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6" y="0"/>
            <a:ext cx="11739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57" y="0"/>
            <a:ext cx="8095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Extraction, Data Load, Data Quality Engine run etc</a:t>
            </a:r>
          </a:p>
          <a:p>
            <a:r>
              <a:rPr lang="en-US" dirty="0"/>
              <a:t>Extraction Queries</a:t>
            </a:r>
          </a:p>
          <a:p>
            <a:r>
              <a:rPr lang="en-US" dirty="0"/>
              <a:t>Number of records extracted / loaded etc</a:t>
            </a:r>
          </a:p>
          <a:p>
            <a:r>
              <a:rPr lang="en-US" dirty="0"/>
              <a:t>Who performed action</a:t>
            </a:r>
          </a:p>
          <a:p>
            <a:r>
              <a:rPr lang="en-US" dirty="0"/>
              <a:t>Extract location</a:t>
            </a:r>
          </a:p>
          <a:p>
            <a:r>
              <a:rPr lang="en-US" dirty="0"/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5588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68"/>
            <a:ext cx="12192000" cy="62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2" y="580637"/>
            <a:ext cx="5563376" cy="5563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581150" y="1781175"/>
            <a:ext cx="5400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1826" y="1596509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PROCHI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52725" y="1965841"/>
            <a:ext cx="42291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1826" y="1965841"/>
            <a:ext cx="30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Generation Scotland ID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514475" y="2519838"/>
            <a:ext cx="5467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81826" y="2335172"/>
            <a:ext cx="23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 =&gt; eDRIS Identifier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52725" y="4459039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24150" y="3876466"/>
            <a:ext cx="4229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601" y="3691800"/>
            <a:ext cx="18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Projects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1" y="4274373"/>
            <a:ext cx="38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Projects with active extracts being built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48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66419"/>
            <a:ext cx="5068007" cy="49251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05051" y="1218991"/>
            <a:ext cx="3857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2675" y="1034325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Project: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82095" y="1607164"/>
            <a:ext cx="4023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5700" y="1422498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cohort snapshots over time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0050" y="1884163"/>
            <a:ext cx="3295650" cy="6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5700" y="1710925"/>
            <a:ext cx="35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Project/Cohort Specific Data Tables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29225" y="2619754"/>
            <a:ext cx="2276475" cy="10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5700" y="2340917"/>
            <a:ext cx="460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Configurations (which datasets were extracted)</a:t>
            </a:r>
          </a:p>
          <a:p>
            <a:r>
              <a:rPr lang="en-US" dirty="0"/>
              <a:t>Were there any filters?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20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59" name="Rectangle: Rounded Corners 58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65" name="Rectangle: Rounded Corners 64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32040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52E7C-C0A6-4256-BCD3-54C42BC85936}"/>
              </a:ext>
            </a:extLst>
          </p:cNvPr>
          <p:cNvSpPr/>
          <p:nvPr/>
        </p:nvSpPr>
        <p:spPr>
          <a:xfrm>
            <a:off x="-1737775" y="7125036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Info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2184EB-5E27-45A4-9EFF-0E980F170F4A}"/>
              </a:ext>
            </a:extLst>
          </p:cNvPr>
          <p:cNvSpPr/>
          <p:nvPr/>
        </p:nvSpPr>
        <p:spPr>
          <a:xfrm>
            <a:off x="-2820580" y="5979795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Info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2B9A2-6B2C-4BAF-B784-B54EFC6D11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-2102123" y="6603909"/>
            <a:ext cx="1082805" cy="521127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74477E9-CE2D-4CE2-BBCF-ADCF259FC3BB}"/>
              </a:ext>
            </a:extLst>
          </p:cNvPr>
          <p:cNvSpPr/>
          <p:nvPr/>
        </p:nvSpPr>
        <p:spPr>
          <a:xfrm>
            <a:off x="-3293247" y="7118549"/>
            <a:ext cx="1436914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Info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EC1AFC-17F6-4C38-A859-0C1E02B1DAB0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V="1">
            <a:off x="-2574790" y="6603909"/>
            <a:ext cx="472667" cy="514640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0AA481-D041-46DF-814A-0584132EE787}"/>
              </a:ext>
            </a:extLst>
          </p:cNvPr>
          <p:cNvSpPr/>
          <p:nvPr/>
        </p:nvSpPr>
        <p:spPr>
          <a:xfrm>
            <a:off x="-1054337" y="4686552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Information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7E7B3A-21F3-4B68-9ED2-82E05CFFBD15}"/>
              </a:ext>
            </a:extLst>
          </p:cNvPr>
          <p:cNvCxnSpPr>
            <a:cxnSpLocks/>
            <a:stCxn id="9" idx="0"/>
            <a:endCxn id="35" idx="2"/>
          </p:cNvCxnSpPr>
          <p:nvPr/>
        </p:nvCxnSpPr>
        <p:spPr>
          <a:xfrm flipV="1">
            <a:off x="-1019318" y="5310666"/>
            <a:ext cx="1180466" cy="1814370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13BAC7-6A28-4A86-904D-33D5B045AB67}"/>
              </a:ext>
            </a:extLst>
          </p:cNvPr>
          <p:cNvCxnSpPr>
            <a:cxnSpLocks/>
            <a:stCxn id="44" idx="1"/>
            <a:endCxn id="35" idx="2"/>
          </p:cNvCxnSpPr>
          <p:nvPr/>
        </p:nvCxnSpPr>
        <p:spPr>
          <a:xfrm flipH="1" flipV="1">
            <a:off x="161148" y="5310666"/>
            <a:ext cx="4507791" cy="1979806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E9178D0-F259-4907-AA4E-9D2CE89BDE31}"/>
              </a:ext>
            </a:extLst>
          </p:cNvPr>
          <p:cNvSpPr/>
          <p:nvPr/>
        </p:nvSpPr>
        <p:spPr>
          <a:xfrm>
            <a:off x="4668939" y="6978415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Filter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10069-25DE-4500-BE13-7E1456066969}"/>
              </a:ext>
            </a:extLst>
          </p:cNvPr>
          <p:cNvSpPr txBox="1"/>
          <p:nvPr/>
        </p:nvSpPr>
        <p:spPr>
          <a:xfrm>
            <a:off x="7123709" y="6978415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 the column reduce the dataset (e.g</a:t>
            </a:r>
            <a:r>
              <a:rPr lang="en-US"/>
              <a:t>. </a:t>
            </a:r>
            <a:r>
              <a:rPr lang="en-GB" dirty="0"/>
              <a:t>Health board is ‘Tayside’)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B18CCD-4031-47FD-8A3D-0423FD652748}"/>
              </a:ext>
            </a:extLst>
          </p:cNvPr>
          <p:cNvSpPr/>
          <p:nvPr/>
        </p:nvSpPr>
        <p:spPr>
          <a:xfrm>
            <a:off x="-1057335" y="3429000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Catalogue Item</a:t>
            </a:r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ABE694-C334-44AD-88B8-709E5AF62119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158150" y="4053114"/>
            <a:ext cx="2998" cy="63343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D7482B-06DD-4FC0-885B-F48875A8B30F}"/>
              </a:ext>
            </a:extLst>
          </p:cNvPr>
          <p:cNvSpPr txBox="1"/>
          <p:nvPr/>
        </p:nvSpPr>
        <p:spPr>
          <a:xfrm>
            <a:off x="1404442" y="3556391"/>
            <a:ext cx="319799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DDFAA31-080B-4573-B806-395A4731EA83}"/>
              </a:ext>
            </a:extLst>
          </p:cNvPr>
          <p:cNvSpPr/>
          <p:nvPr/>
        </p:nvSpPr>
        <p:spPr>
          <a:xfrm>
            <a:off x="-1057335" y="23607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Catalogue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3BF6A0-F0A2-434C-9F32-34BE991BD87E}"/>
              </a:ext>
            </a:extLst>
          </p:cNvPr>
          <p:cNvSpPr txBox="1"/>
          <p:nvPr/>
        </p:nvSpPr>
        <p:spPr>
          <a:xfrm>
            <a:off x="1404442" y="2488167"/>
            <a:ext cx="3197991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rules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1C8B07-6654-4FF5-A1AA-D8C6440581EA}"/>
              </a:ext>
            </a:extLst>
          </p:cNvPr>
          <p:cNvCxnSpPr>
            <a:cxnSpLocks/>
            <a:stCxn id="51" idx="0"/>
            <a:endCxn id="56" idx="2"/>
          </p:cNvCxnSpPr>
          <p:nvPr/>
        </p:nvCxnSpPr>
        <p:spPr>
          <a:xfrm flipV="1">
            <a:off x="158150" y="2984890"/>
            <a:ext cx="0" cy="444110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0E2D112-B51F-481D-9340-F68E9F059478}"/>
              </a:ext>
            </a:extLst>
          </p:cNvPr>
          <p:cNvSpPr/>
          <p:nvPr/>
        </p:nvSpPr>
        <p:spPr>
          <a:xfrm>
            <a:off x="-7229994" y="23607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Metadata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4F2360-E196-4624-9B79-BE1965B38F97}"/>
              </a:ext>
            </a:extLst>
          </p:cNvPr>
          <p:cNvCxnSpPr>
            <a:cxnSpLocks/>
            <a:stCxn id="56" idx="1"/>
            <a:endCxn id="62" idx="3"/>
          </p:cNvCxnSpPr>
          <p:nvPr/>
        </p:nvCxnSpPr>
        <p:spPr>
          <a:xfrm flipH="1">
            <a:off x="-4799025" y="2672833"/>
            <a:ext cx="3741690" cy="0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CBCE9C-32FE-4F37-AD3B-054E40C9E48B}"/>
              </a:ext>
            </a:extLst>
          </p:cNvPr>
          <p:cNvSpPr txBox="1"/>
          <p:nvPr/>
        </p:nvSpPr>
        <p:spPr>
          <a:xfrm>
            <a:off x="-7430847" y="2984890"/>
            <a:ext cx="3197991" cy="14773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one or more Catalogues are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of configurable components e.g. load CSV file to RAW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103215-107B-408A-868D-5BDCF52F2FF3}"/>
              </a:ext>
            </a:extLst>
          </p:cNvPr>
          <p:cNvSpPr/>
          <p:nvPr/>
        </p:nvSpPr>
        <p:spPr>
          <a:xfrm>
            <a:off x="-1057336" y="129255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ExtractableDataset</a:t>
            </a:r>
            <a:endParaRPr lang="en-GB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D69C26-6D8D-4A09-ADA3-740ADDDDCA75}"/>
              </a:ext>
            </a:extLst>
          </p:cNvPr>
          <p:cNvCxnSpPr>
            <a:cxnSpLocks/>
            <a:stCxn id="56" idx="0"/>
            <a:endCxn id="80" idx="2"/>
          </p:cNvCxnSpPr>
          <p:nvPr/>
        </p:nvCxnSpPr>
        <p:spPr>
          <a:xfrm flipH="1" flipV="1">
            <a:off x="158149" y="1916667"/>
            <a:ext cx="1" cy="444109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A9961D-1E7F-44C5-AE06-2A748D75F7DC}"/>
              </a:ext>
            </a:extLst>
          </p:cNvPr>
          <p:cNvSpPr/>
          <p:nvPr/>
        </p:nvSpPr>
        <p:spPr>
          <a:xfrm>
            <a:off x="-6221244" y="-313704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GB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0B09A64-07DB-46D2-BC70-F38C787E699D}"/>
              </a:ext>
            </a:extLst>
          </p:cNvPr>
          <p:cNvSpPr/>
          <p:nvPr/>
        </p:nvSpPr>
        <p:spPr>
          <a:xfrm>
            <a:off x="-6232172" y="-2108343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Configuration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9478EA-8C6D-45F3-9863-205EC4101B69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-3790275" y="-1744500"/>
            <a:ext cx="3948424" cy="3037053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E61DC0-2B71-407E-B8B9-6D957567FE1D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V="1">
            <a:off x="-5016687" y="-2512929"/>
            <a:ext cx="10928" cy="404586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4C8DAD1-9294-4C94-B736-7C981B12904B}"/>
              </a:ext>
            </a:extLst>
          </p:cNvPr>
          <p:cNvSpPr/>
          <p:nvPr/>
        </p:nvSpPr>
        <p:spPr>
          <a:xfrm>
            <a:off x="2609922" y="-2871208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 Identification Configuration</a:t>
            </a:r>
            <a:endParaRPr lang="en-GB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68DD93F-8B11-4107-8349-57D643B83876}"/>
              </a:ext>
            </a:extLst>
          </p:cNvPr>
          <p:cNvSpPr/>
          <p:nvPr/>
        </p:nvSpPr>
        <p:spPr>
          <a:xfrm>
            <a:off x="2609922" y="-191489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Cohort Aggregate Container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4869279-2A57-4BD4-BB15-2F4CD75FDC26}"/>
              </a:ext>
            </a:extLst>
          </p:cNvPr>
          <p:cNvSpPr/>
          <p:nvPr/>
        </p:nvSpPr>
        <p:spPr>
          <a:xfrm>
            <a:off x="2609922" y="-823076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Aggregate Configuration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0B6CC41-7D02-4B4C-BFA6-8C2F2745BB3B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1373633" y="-198962"/>
            <a:ext cx="2451774" cy="255973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AC4079-196F-4F24-83BB-C95683373755}"/>
              </a:ext>
            </a:extLst>
          </p:cNvPr>
          <p:cNvSpPr txBox="1"/>
          <p:nvPr/>
        </p:nvSpPr>
        <p:spPr>
          <a:xfrm>
            <a:off x="5088493" y="-856371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Catalogue to identify a subset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contain one or more filters with AND/OR logic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3DFB3D-228C-4794-9CD3-22ED5C19FF68}"/>
              </a:ext>
            </a:extLst>
          </p:cNvPr>
          <p:cNvSpPr txBox="1"/>
          <p:nvPr/>
        </p:nvSpPr>
        <p:spPr>
          <a:xfrm>
            <a:off x="5088493" y="-2154133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sets of patients e.g. exclusion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set operation e.g. INTERSECT / UNION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B6F685-B222-4BF0-85D5-287FFCA3F677}"/>
              </a:ext>
            </a:extLst>
          </p:cNvPr>
          <p:cNvSpPr txBox="1"/>
          <p:nvPr/>
        </p:nvSpPr>
        <p:spPr>
          <a:xfrm>
            <a:off x="5140880" y="-2882261"/>
            <a:ext cx="319799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E88FD4D-2F9C-458F-8C12-DA130A76D0D2}"/>
              </a:ext>
            </a:extLst>
          </p:cNvPr>
          <p:cNvCxnSpPr>
            <a:cxnSpLocks/>
            <a:stCxn id="101" idx="0"/>
            <a:endCxn id="100" idx="2"/>
          </p:cNvCxnSpPr>
          <p:nvPr/>
        </p:nvCxnSpPr>
        <p:spPr>
          <a:xfrm flipV="1">
            <a:off x="3825407" y="-1290782"/>
            <a:ext cx="0" cy="467706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6051EC-6F64-43E4-AE83-E6F4C1EB32CB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3825407" y="-2247094"/>
            <a:ext cx="0" cy="33219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AED737-D606-4220-9298-5E936299C3C5}"/>
              </a:ext>
            </a:extLst>
          </p:cNvPr>
          <p:cNvCxnSpPr>
            <a:cxnSpLocks/>
            <a:stCxn id="99" idx="1"/>
            <a:endCxn id="123" idx="3"/>
          </p:cNvCxnSpPr>
          <p:nvPr/>
        </p:nvCxnSpPr>
        <p:spPr>
          <a:xfrm flipH="1" flipV="1">
            <a:off x="2184067" y="-2570204"/>
            <a:ext cx="425855" cy="11053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08F9D77-5D9E-4395-88F1-7696BDD83B5B}"/>
              </a:ext>
            </a:extLst>
          </p:cNvPr>
          <p:cNvSpPr/>
          <p:nvPr/>
        </p:nvSpPr>
        <p:spPr>
          <a:xfrm>
            <a:off x="-246902" y="-2882261"/>
            <a:ext cx="2430969" cy="62411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Extractable Cohort</a:t>
            </a:r>
            <a:endParaRPr lang="en-GB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0D1CB9-F46E-4613-A792-698416FD8F42}"/>
              </a:ext>
            </a:extLst>
          </p:cNvPr>
          <p:cNvSpPr txBox="1"/>
          <p:nvPr/>
        </p:nvSpPr>
        <p:spPr>
          <a:xfrm>
            <a:off x="-378285" y="-2195308"/>
            <a:ext cx="319799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Finalized list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Anonymous release identifier mapping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703E59-DF21-4E6E-BB2A-F0ABAAD1CC2E}"/>
              </a:ext>
            </a:extLst>
          </p:cNvPr>
          <p:cNvCxnSpPr>
            <a:cxnSpLocks/>
            <a:stCxn id="123" idx="1"/>
            <a:endCxn id="88" idx="3"/>
          </p:cNvCxnSpPr>
          <p:nvPr/>
        </p:nvCxnSpPr>
        <p:spPr>
          <a:xfrm flipH="1">
            <a:off x="-3801203" y="-2570204"/>
            <a:ext cx="3554301" cy="773918"/>
          </a:xfrm>
          <a:prstGeom prst="straightConnector1">
            <a:avLst/>
          </a:prstGeom>
          <a:ln w="57150">
            <a:solidFill>
              <a:srgbClr val="4472C4">
                <a:alpha val="36863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6A7A6F-6795-4593-A38B-85137F64C6A4}"/>
              </a:ext>
            </a:extLst>
          </p:cNvPr>
          <p:cNvSpPr txBox="1"/>
          <p:nvPr/>
        </p:nvSpPr>
        <p:spPr>
          <a:xfrm>
            <a:off x="-6355841" y="-1411783"/>
            <a:ext cx="3197991" cy="147732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datasets are selected for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filters are applied (when extracting 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cohort is linked against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353654D-F4A8-4B99-972B-239277C115C4}"/>
              </a:ext>
            </a:extLst>
          </p:cNvPr>
          <p:cNvSpPr txBox="1"/>
          <p:nvPr/>
        </p:nvSpPr>
        <p:spPr>
          <a:xfrm>
            <a:off x="-9419235" y="-3241604"/>
            <a:ext cx="319799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readable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longitudinal record of what has been extracted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948A4-2804-491A-8FB1-DCC820A0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2573" y="8086338"/>
            <a:ext cx="1581485" cy="17682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71AFE1-3135-4565-8BFC-FF624A86AE3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-1019318" y="7749150"/>
            <a:ext cx="0" cy="372964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BCF60-7238-4D0F-AA81-C494A06EB1C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-2574790" y="7742663"/>
            <a:ext cx="1320665" cy="432962"/>
          </a:xfrm>
          <a:prstGeom prst="straightConnector1">
            <a:avLst/>
          </a:prstGeom>
          <a:ln w="57150">
            <a:solidFill>
              <a:srgbClr val="4472C4">
                <a:alpha val="38039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456DF4-7EB1-4125-A89D-35DBF657B38D}"/>
              </a:ext>
            </a:extLst>
          </p:cNvPr>
          <p:cNvSpPr txBox="1"/>
          <p:nvPr/>
        </p:nvSpPr>
        <p:spPr>
          <a:xfrm>
            <a:off x="-219595" y="8578091"/>
            <a:ext cx="2990844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/ Sql Server / Oracle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32537-416D-477E-BF87-4C16391A6358}"/>
              </a:ext>
            </a:extLst>
          </p:cNvPr>
          <p:cNvSpPr txBox="1"/>
          <p:nvPr/>
        </p:nvSpPr>
        <p:spPr>
          <a:xfrm>
            <a:off x="1404442" y="1328410"/>
            <a:ext cx="3197991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Marks a Catalogue as extractable in projects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76170-0470-4FED-8BC4-DDFEC7936D00}"/>
              </a:ext>
            </a:extLst>
          </p:cNvPr>
          <p:cNvSpPr txBox="1"/>
          <p:nvPr/>
        </p:nvSpPr>
        <p:spPr>
          <a:xfrm>
            <a:off x="-294504" y="7233197"/>
            <a:ext cx="2990844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2B6D6-D287-4BB2-B4BB-931EACBEE0A3}"/>
              </a:ext>
            </a:extLst>
          </p:cNvPr>
          <p:cNvSpPr txBox="1"/>
          <p:nvPr/>
        </p:nvSpPr>
        <p:spPr>
          <a:xfrm>
            <a:off x="-1417539" y="5871904"/>
            <a:ext cx="2246069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store access credentials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D3AE6-A9CE-44C3-BE99-DECDE18B16A0}"/>
              </a:ext>
            </a:extLst>
          </p:cNvPr>
          <p:cNvSpPr txBox="1"/>
          <p:nvPr/>
        </p:nvSpPr>
        <p:spPr>
          <a:xfrm>
            <a:off x="1404442" y="4645628"/>
            <a:ext cx="3197991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column is extracted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Governance (e.g. Special Approval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Patient Identifiers?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1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20922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2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1702227" y="2473300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Data Load &amp; Curation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3361" y="2580437"/>
            <a:ext cx="1520129" cy="1199213"/>
          </a:xfrm>
          <a:prstGeom prst="flowChartMultidocumen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Feeds </a:t>
            </a:r>
          </a:p>
          <a:p>
            <a:pPr algn="ctr"/>
            <a:r>
              <a:rPr lang="en-GB" sz="1400" dirty="0"/>
              <a:t>(e.g. SMR01, Vascular Lab)</a:t>
            </a:r>
          </a:p>
        </p:txBody>
      </p:sp>
      <p:sp>
        <p:nvSpPr>
          <p:cNvPr id="10" name="Cube 9"/>
          <p:cNvSpPr/>
          <p:nvPr/>
        </p:nvSpPr>
        <p:spPr>
          <a:xfrm>
            <a:off x="10090270" y="2580437"/>
            <a:ext cx="1855736" cy="1037369"/>
          </a:xfrm>
          <a:prstGeom prst="cub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</a:p>
          <a:p>
            <a:pPr algn="ctr"/>
            <a:r>
              <a:rPr lang="en-US" sz="1400" dirty="0"/>
              <a:t>Extract</a:t>
            </a:r>
          </a:p>
          <a:p>
            <a:pPr algn="ctr"/>
            <a:r>
              <a:rPr lang="en-US" sz="1400" dirty="0"/>
              <a:t>(Plus Metadata)</a:t>
            </a:r>
            <a:endParaRPr lang="en-GB" sz="1400" dirty="0"/>
          </a:p>
        </p:txBody>
      </p:sp>
      <p:sp>
        <p:nvSpPr>
          <p:cNvPr id="12" name="Cylinder 11"/>
          <p:cNvSpPr/>
          <p:nvPr/>
        </p:nvSpPr>
        <p:spPr>
          <a:xfrm>
            <a:off x="6810571" y="2660363"/>
            <a:ext cx="1189608" cy="8788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Cohort</a:t>
            </a:r>
            <a:endParaRPr lang="en-GB" sz="1400" dirty="0"/>
          </a:p>
        </p:txBody>
      </p:sp>
      <p:sp>
        <p:nvSpPr>
          <p:cNvPr id="14" name="Cylinder 13"/>
          <p:cNvSpPr/>
          <p:nvPr/>
        </p:nvSpPr>
        <p:spPr>
          <a:xfrm>
            <a:off x="3573987" y="2283062"/>
            <a:ext cx="1037031" cy="1594242"/>
          </a:xfrm>
          <a:prstGeom prst="can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Repository</a:t>
            </a:r>
            <a:endParaRPr lang="en-GB" sz="1400" dirty="0"/>
          </a:p>
        </p:txBody>
      </p:sp>
      <p:sp>
        <p:nvSpPr>
          <p:cNvPr id="15" name="Arrow: Right 14"/>
          <p:cNvSpPr/>
          <p:nvPr/>
        </p:nvSpPr>
        <p:spPr>
          <a:xfrm>
            <a:off x="4861315" y="2511078"/>
            <a:ext cx="1803023" cy="1253017"/>
          </a:xfrm>
          <a:prstGeom prst="rightArrow">
            <a:avLst/>
          </a:prstGeom>
          <a:solidFill>
            <a:srgbClr val="A7095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 </a:t>
            </a:r>
            <a:br>
              <a:rPr lang="en-GB" sz="1200" dirty="0"/>
            </a:br>
            <a:r>
              <a:rPr lang="en-GB" sz="1200" dirty="0"/>
              <a:t>Cohort Builder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8146412" y="2511077"/>
            <a:ext cx="1803023" cy="1253017"/>
          </a:xfrm>
          <a:prstGeom prst="rightArrow">
            <a:avLst/>
          </a:prstGeom>
          <a:solidFill>
            <a:srgbClr val="A7095C">
              <a:alpha val="20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RDMP</a:t>
            </a:r>
          </a:p>
          <a:p>
            <a:pPr algn="ctr"/>
            <a:r>
              <a:rPr lang="en-GB" sz="1200" dirty="0"/>
              <a:t>Project Extraction Services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368" y="147642"/>
            <a:ext cx="10987011" cy="106970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RDMP Data Linkage Services Core Features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724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Audit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356" y="3972854"/>
            <a:ext cx="223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064" y="4342186"/>
            <a:ext cx="1088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18553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Release</a:t>
            </a:r>
          </a:p>
          <a:p>
            <a:pPr algn="ctr"/>
            <a:r>
              <a:rPr lang="en-US" sz="1000" dirty="0"/>
              <a:t>Documents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03831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Reproducibility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212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Validation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4042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658716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Summarisation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7770117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Governance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8953067" y="4536194"/>
            <a:ext cx="1029810" cy="4857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Code Management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10136014" y="4536194"/>
            <a:ext cx="1029810" cy="48570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Extraction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12179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RDMP Demo Break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31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Cohort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65" y="767199"/>
            <a:ext cx="9316750" cy="4420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34365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57301" y="958467"/>
            <a:ext cx="2653687" cy="31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5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041864" y="452761"/>
            <a:ext cx="4252404" cy="390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6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584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Research Data Management Platform</vt:lpstr>
      <vt:lpstr>RDMP Data Linkage Services Core Features</vt:lpstr>
      <vt:lpstr>RDMP Data Linkage Services Core Features</vt:lpstr>
      <vt:lpstr>RDMP Demo Break</vt:lpstr>
      <vt:lpstr>RDMP Data Linkage Services Core Features</vt:lpstr>
      <vt:lpstr>RDMP Demo Break</vt:lpstr>
      <vt:lpstr>Advanced Cohort Example</vt:lpstr>
      <vt:lpstr>PowerPoint Presentation</vt:lpstr>
      <vt:lpstr>PowerPoint Presentation</vt:lpstr>
      <vt:lpstr>PowerPoint Presentation</vt:lpstr>
      <vt:lpstr>RDMP Data Linkage Services Core Features</vt:lpstr>
      <vt:lpstr>RDMP Demo Break</vt:lpstr>
      <vt:lpstr>Data Set and Extraction Policy Management</vt:lpstr>
      <vt:lpstr>PowerPoint Presentation</vt:lpstr>
      <vt:lpstr>PowerPoint Presentation</vt:lpstr>
      <vt:lpstr>Audit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Management Platform</dc:title>
  <dc:creator>Thomas Nind (Staff)</dc:creator>
  <cp:lastModifiedBy>Thomas Nind (Staff)</cp:lastModifiedBy>
  <cp:revision>132</cp:revision>
  <dcterms:created xsi:type="dcterms:W3CDTF">2017-07-05T11:47:44Z</dcterms:created>
  <dcterms:modified xsi:type="dcterms:W3CDTF">2018-11-21T08:34:29Z</dcterms:modified>
</cp:coreProperties>
</file>