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47A45-ED27-4883-8EE4-B7EF5596FFCB}" type="datetimeFigureOut">
              <a:rPr lang="en-GB" smtClean="0"/>
              <a:t>06/06/2018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11897-FB1D-4C63-A609-134208663F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3620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47A45-ED27-4883-8EE4-B7EF5596FFCB}" type="datetimeFigureOut">
              <a:rPr lang="en-GB" smtClean="0"/>
              <a:t>06/06/2018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11897-FB1D-4C63-A609-134208663F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8217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47A45-ED27-4883-8EE4-B7EF5596FFCB}" type="datetimeFigureOut">
              <a:rPr lang="en-GB" smtClean="0"/>
              <a:t>06/06/2018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11897-FB1D-4C63-A609-134208663F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6263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47A45-ED27-4883-8EE4-B7EF5596FFCB}" type="datetimeFigureOut">
              <a:rPr lang="en-GB" smtClean="0"/>
              <a:t>06/06/2018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11897-FB1D-4C63-A609-134208663F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2048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47A45-ED27-4883-8EE4-B7EF5596FFCB}" type="datetimeFigureOut">
              <a:rPr lang="en-GB" smtClean="0"/>
              <a:t>06/06/2018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11897-FB1D-4C63-A609-134208663F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1148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47A45-ED27-4883-8EE4-B7EF5596FFCB}" type="datetimeFigureOut">
              <a:rPr lang="en-GB" smtClean="0"/>
              <a:t>06/06/2018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11897-FB1D-4C63-A609-134208663F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2296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47A45-ED27-4883-8EE4-B7EF5596FFCB}" type="datetimeFigureOut">
              <a:rPr lang="en-GB" smtClean="0"/>
              <a:t>06/06/2018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11897-FB1D-4C63-A609-134208663F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8674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47A45-ED27-4883-8EE4-B7EF5596FFCB}" type="datetimeFigureOut">
              <a:rPr lang="en-GB" smtClean="0"/>
              <a:t>06/06/2018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11897-FB1D-4C63-A609-134208663F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9365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47A45-ED27-4883-8EE4-B7EF5596FFCB}" type="datetimeFigureOut">
              <a:rPr lang="en-GB" smtClean="0"/>
              <a:t>06/06/2018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11897-FB1D-4C63-A609-134208663F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1199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47A45-ED27-4883-8EE4-B7EF5596FFCB}" type="datetimeFigureOut">
              <a:rPr lang="en-GB" smtClean="0"/>
              <a:t>06/06/2018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11897-FB1D-4C63-A609-134208663F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3021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47A45-ED27-4883-8EE4-B7EF5596FFCB}" type="datetimeFigureOut">
              <a:rPr lang="en-GB" smtClean="0"/>
              <a:t>06/06/2018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11897-FB1D-4C63-A609-134208663F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1785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947A45-ED27-4883-8EE4-B7EF5596FFCB}" type="datetimeFigureOut">
              <a:rPr lang="en-GB" smtClean="0"/>
              <a:t>06/06/2018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D11897-FB1D-4C63-A609-134208663F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3399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RDMP Database Interoperability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8405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17499" y="3746376"/>
            <a:ext cx="6254318" cy="2947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Database Abstraction Layer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639189" y="5046955"/>
            <a:ext cx="5690586" cy="6463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Query Syntax </a:t>
            </a:r>
          </a:p>
          <a:p>
            <a:r>
              <a:rPr lang="en-US" dirty="0"/>
              <a:t>(Qualifying entities, Runtime name, Achieving Top x </a:t>
            </a:r>
            <a:r>
              <a:rPr lang="en-US" dirty="0" err="1"/>
              <a:t>etc</a:t>
            </a:r>
            <a:r>
              <a:rPr lang="en-US" dirty="0"/>
              <a:t>)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639188" y="4300363"/>
            <a:ext cx="5690587" cy="6463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Discovery and connection/transaction/command creation</a:t>
            </a:r>
          </a:p>
          <a:p>
            <a:r>
              <a:rPr lang="en-US" dirty="0"/>
              <a:t>(</a:t>
            </a:r>
            <a:r>
              <a:rPr lang="en-US" dirty="0" err="1"/>
              <a:t>Database,Tables,Cols,Native</a:t>
            </a:r>
            <a:r>
              <a:rPr lang="en-US" dirty="0"/>
              <a:t> datatypes)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639189" y="5838806"/>
            <a:ext cx="5690586" cy="6463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Datatype Translation and Bulk Insertion</a:t>
            </a:r>
          </a:p>
          <a:p>
            <a:r>
              <a:rPr lang="en-US" dirty="0"/>
              <a:t>(C# Datatype &lt;=&gt; Native database type)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217499" y="2210243"/>
            <a:ext cx="5197876" cy="7580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/>
              <a:t>IDataAccessPoint</a:t>
            </a:r>
            <a:r>
              <a:rPr lang="en-US" dirty="0"/>
              <a:t> (or array)</a:t>
            </a:r>
          </a:p>
          <a:p>
            <a:pPr algn="ctr"/>
            <a:r>
              <a:rPr lang="en-US" dirty="0"/>
              <a:t>Server, Database type, Database, (optional </a:t>
            </a:r>
            <a:r>
              <a:rPr lang="en-US" dirty="0" err="1"/>
              <a:t>uid</a:t>
            </a:r>
            <a:r>
              <a:rPr lang="en-US" dirty="0"/>
              <a:t>/</a:t>
            </a:r>
            <a:r>
              <a:rPr lang="en-US" dirty="0" err="1"/>
              <a:t>pwd</a:t>
            </a:r>
            <a:r>
              <a:rPr lang="en-US" dirty="0"/>
              <a:t>)</a:t>
            </a:r>
          </a:p>
          <a:p>
            <a:pPr algn="ctr"/>
            <a:endParaRPr lang="en-GB" dirty="0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Clients for the Abstraction Layer</a:t>
            </a:r>
            <a:endParaRPr lang="en-GB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529175" y="2968324"/>
            <a:ext cx="6658" cy="7780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3983849" y="2968324"/>
            <a:ext cx="0" cy="7780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2653309" y="3210884"/>
            <a:ext cx="2522369" cy="2930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Implementation Object</a:t>
            </a:r>
          </a:p>
        </p:txBody>
      </p:sp>
      <p:sp>
        <p:nvSpPr>
          <p:cNvPr id="35" name="Rectangle: Rounded Corners 34"/>
          <p:cNvSpPr/>
          <p:nvPr/>
        </p:nvSpPr>
        <p:spPr>
          <a:xfrm>
            <a:off x="6579456" y="1642121"/>
            <a:ext cx="5514886" cy="366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Select Query Builder (including Joins, lookup aliasing </a:t>
            </a:r>
            <a:r>
              <a:rPr lang="en-US" dirty="0" err="1"/>
              <a:t>etc</a:t>
            </a:r>
            <a:r>
              <a:rPr lang="en-US" dirty="0"/>
              <a:t>)</a:t>
            </a:r>
            <a:endParaRPr lang="en-GB" dirty="0"/>
          </a:p>
        </p:txBody>
      </p:sp>
      <p:sp>
        <p:nvSpPr>
          <p:cNvPr id="36" name="Rectangle 35"/>
          <p:cNvSpPr/>
          <p:nvPr/>
        </p:nvSpPr>
        <p:spPr>
          <a:xfrm>
            <a:off x="582593" y="3218716"/>
            <a:ext cx="1802169" cy="2930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Access</a:t>
            </a:r>
          </a:p>
        </p:txBody>
      </p:sp>
      <p:sp>
        <p:nvSpPr>
          <p:cNvPr id="38" name="Rectangle: Rounded Corners 37"/>
          <p:cNvSpPr/>
          <p:nvPr/>
        </p:nvSpPr>
        <p:spPr>
          <a:xfrm>
            <a:off x="6581675" y="3858337"/>
            <a:ext cx="4605293" cy="3391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Pipeline Components (e.g. Data Table Upload)</a:t>
            </a:r>
            <a:endParaRPr lang="en-GB" dirty="0"/>
          </a:p>
        </p:txBody>
      </p:sp>
      <p:sp>
        <p:nvSpPr>
          <p:cNvPr id="52" name="Rectangle: Rounded Corners 51"/>
          <p:cNvSpPr/>
          <p:nvPr/>
        </p:nvSpPr>
        <p:spPr>
          <a:xfrm>
            <a:off x="6603869" y="4720836"/>
            <a:ext cx="4844991" cy="6918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DLE Table Versioning</a:t>
            </a:r>
          </a:p>
          <a:p>
            <a:pPr algn="ctr"/>
            <a:r>
              <a:rPr lang="en-US" dirty="0"/>
              <a:t>(Backup Trigger &amp; Diff Calculator)</a:t>
            </a:r>
            <a:endParaRPr lang="en-GB" dirty="0"/>
          </a:p>
        </p:txBody>
      </p:sp>
      <p:sp>
        <p:nvSpPr>
          <p:cNvPr id="58" name="Rectangle: Rounded Corners 57"/>
          <p:cNvSpPr/>
          <p:nvPr/>
        </p:nvSpPr>
        <p:spPr>
          <a:xfrm>
            <a:off x="6579456" y="2064589"/>
            <a:ext cx="3753592" cy="3696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Aggregate Builder (group by pivot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</p:txBody>
      </p:sp>
      <p:sp>
        <p:nvSpPr>
          <p:cNvPr id="61" name="Rectangle: Rounded Corners 60"/>
          <p:cNvSpPr/>
          <p:nvPr/>
        </p:nvSpPr>
        <p:spPr>
          <a:xfrm>
            <a:off x="6581675" y="3389726"/>
            <a:ext cx="2485748" cy="3805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Parameter Manager</a:t>
            </a:r>
            <a:endParaRPr lang="en-GB" dirty="0"/>
          </a:p>
        </p:txBody>
      </p:sp>
      <p:sp>
        <p:nvSpPr>
          <p:cNvPr id="62" name="Rectangle: Rounded Corners 61"/>
          <p:cNvSpPr/>
          <p:nvPr/>
        </p:nvSpPr>
        <p:spPr>
          <a:xfrm>
            <a:off x="9166188" y="3382090"/>
            <a:ext cx="2050743" cy="3805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UI Autocomplete</a:t>
            </a:r>
            <a:endParaRPr lang="en-GB" dirty="0"/>
          </a:p>
        </p:txBody>
      </p:sp>
      <p:sp>
        <p:nvSpPr>
          <p:cNvPr id="65" name="Rectangle: Rounded Corners 64"/>
          <p:cNvSpPr/>
          <p:nvPr/>
        </p:nvSpPr>
        <p:spPr>
          <a:xfrm>
            <a:off x="6579456" y="4285605"/>
            <a:ext cx="4844991" cy="3805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DLE Stage Creation (RAW/STAGING)</a:t>
            </a:r>
            <a:endParaRPr lang="en-GB" dirty="0"/>
          </a:p>
        </p:txBody>
      </p:sp>
      <p:sp>
        <p:nvSpPr>
          <p:cNvPr id="66" name="Rectangle: Rounded Corners 65"/>
          <p:cNvSpPr/>
          <p:nvPr/>
        </p:nvSpPr>
        <p:spPr>
          <a:xfrm>
            <a:off x="6603869" y="5467406"/>
            <a:ext cx="4844991" cy="371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DLE Data MERGE / De duplication</a:t>
            </a:r>
            <a:endParaRPr lang="en-GB" dirty="0"/>
          </a:p>
        </p:txBody>
      </p:sp>
      <p:sp>
        <p:nvSpPr>
          <p:cNvPr id="67" name="Rectangle: Rounded Corners 66"/>
          <p:cNvSpPr/>
          <p:nvPr/>
        </p:nvSpPr>
        <p:spPr>
          <a:xfrm>
            <a:off x="6579456" y="2499564"/>
            <a:ext cx="5173464" cy="3696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Cohort Builder (SET operations, Patient Index Tables)</a:t>
            </a:r>
          </a:p>
        </p:txBody>
      </p:sp>
      <p:sp>
        <p:nvSpPr>
          <p:cNvPr id="68" name="Rectangle: Rounded Corners 67"/>
          <p:cNvSpPr/>
          <p:nvPr/>
        </p:nvSpPr>
        <p:spPr>
          <a:xfrm>
            <a:off x="6579456" y="2944645"/>
            <a:ext cx="5173464" cy="3696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Cohort / Extraction Graphing (Inception Queries)</a:t>
            </a:r>
          </a:p>
        </p:txBody>
      </p:sp>
      <p:sp>
        <p:nvSpPr>
          <p:cNvPr id="69" name="Rectangle: Rounded Corners 68"/>
          <p:cNvSpPr/>
          <p:nvPr/>
        </p:nvSpPr>
        <p:spPr>
          <a:xfrm>
            <a:off x="6603869" y="5893535"/>
            <a:ext cx="4844991" cy="371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Primary Key Collision Detection/Resolution</a:t>
            </a:r>
            <a:endParaRPr lang="en-GB" dirty="0"/>
          </a:p>
        </p:txBody>
      </p:sp>
      <p:sp>
        <p:nvSpPr>
          <p:cNvPr id="70" name="Rectangle: Rounded Corners 69"/>
          <p:cNvSpPr/>
          <p:nvPr/>
        </p:nvSpPr>
        <p:spPr>
          <a:xfrm>
            <a:off x="6603869" y="6322364"/>
            <a:ext cx="1883183" cy="371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Cohort Databases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1239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Platform Databases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Platform databases Catalogue, Data Export, Logging </a:t>
            </a:r>
            <a:r>
              <a:rPr lang="en-US" dirty="0" err="1"/>
              <a:t>etc</a:t>
            </a:r>
            <a:r>
              <a:rPr lang="en-US" dirty="0"/>
              <a:t> are created and maintained through tightly scripted and versioned SQL scripts.  These must reside on a Microsoft </a:t>
            </a:r>
            <a:r>
              <a:rPr lang="en-US" dirty="0" err="1"/>
              <a:t>Sql</a:t>
            </a:r>
            <a:r>
              <a:rPr lang="en-US" dirty="0"/>
              <a:t> Server Database.</a:t>
            </a:r>
          </a:p>
          <a:p>
            <a:r>
              <a:rPr lang="en-US" dirty="0"/>
              <a:t>Database behavior is integrated into software e.g. assumptions about CASCADE, explicit queries to run on the metadata object data model (e.g. how many catalogues contain 1+ extractable column)</a:t>
            </a:r>
          </a:p>
          <a:p>
            <a:r>
              <a:rPr lang="en-US" dirty="0"/>
              <a:t>These databases do not take up a lot of space so could potentially run in </a:t>
            </a:r>
            <a:r>
              <a:rPr lang="en-US" dirty="0" err="1"/>
              <a:t>Sql</a:t>
            </a:r>
            <a:r>
              <a:rPr lang="en-US" dirty="0"/>
              <a:t> Server Express Edition or even possibly </a:t>
            </a:r>
            <a:r>
              <a:rPr lang="en-US" dirty="0" err="1"/>
              <a:t>Sql</a:t>
            </a:r>
            <a:r>
              <a:rPr lang="en-US" dirty="0"/>
              <a:t> Server Embedded (memory only so user wouldn’t even know he had an SQL server)</a:t>
            </a:r>
          </a:p>
        </p:txBody>
      </p:sp>
    </p:spTree>
    <p:extLst>
      <p:ext uri="{BB962C8B-B14F-4D97-AF65-F5344CB8AC3E}">
        <p14:creationId xmlns:p14="http://schemas.microsoft.com/office/powerpoint/2010/main" val="3513819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Justification (reasons why we should do it)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ability to do linkage between different database types is awesome</a:t>
            </a:r>
          </a:p>
          <a:p>
            <a:r>
              <a:rPr lang="en-US" dirty="0"/>
              <a:t>Requiring people migrate existing databases/tables to a Microsoft SQL Database is not  awesome</a:t>
            </a:r>
          </a:p>
          <a:p>
            <a:r>
              <a:rPr lang="en-US" dirty="0"/>
              <a:t>Some users have ninja skills / experience in their own </a:t>
            </a:r>
            <a:r>
              <a:rPr lang="en-US"/>
              <a:t>database engine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954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320</Words>
  <Application>Microsoft Office PowerPoint</Application>
  <PresentationFormat>Widescreen</PresentationFormat>
  <Paragraphs>34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RDMP Database Interoperability</vt:lpstr>
      <vt:lpstr>Clients for the Abstraction Layer</vt:lpstr>
      <vt:lpstr>Platform Databases</vt:lpstr>
      <vt:lpstr>Justification (reasons why we should do it)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RDMP Database Interoperability</dc:title>
  <dc:creator>Thomas Nind (Staff)</dc:creator>
  <cp:lastModifiedBy>Thomas Nind</cp:lastModifiedBy>
  <cp:revision>58</cp:revision>
  <dcterms:created xsi:type="dcterms:W3CDTF">2017-08-17T11:26:15Z</dcterms:created>
  <dcterms:modified xsi:type="dcterms:W3CDTF">2018-06-06T13:57:55Z</dcterms:modified>
</cp:coreProperties>
</file>