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56" r:id="rId4"/>
    <p:sldId id="257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 snapToGrid="0">
      <p:cViewPr>
        <p:scale>
          <a:sx n="75" d="100"/>
          <a:sy n="75" d="100"/>
        </p:scale>
        <p:origin x="119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C54C7CC-88CA-4CE9-9E6E-533D98873150}">
      <dgm:prSet phldrT="[Text]" custT="1"/>
      <dgm:spPr/>
      <dgm:t>
        <a:bodyPr/>
        <a:lstStyle/>
        <a:p>
          <a:r>
            <a:rPr lang="en-US" sz="1600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 custT="1"/>
      <dgm:spPr/>
      <dgm:t>
        <a:bodyPr/>
        <a:lstStyle/>
        <a:p>
          <a:r>
            <a:rPr lang="en-GB" sz="1600" noProof="0"/>
            <a:t>Data Quality</a:t>
          </a:r>
          <a:endParaRPr lang="en-GB" sz="1600" noProof="0" dirty="0"/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 custT="1"/>
      <dgm:spPr/>
      <dgm:t>
        <a:bodyPr/>
        <a:lstStyle/>
        <a:p>
          <a:r>
            <a:rPr lang="en-US" sz="1600"/>
            <a:t>SQL Code </a:t>
          </a:r>
          <a:r>
            <a:rPr lang="en-US" sz="1600" dirty="0"/>
            <a:t>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 custT="1"/>
      <dgm:spPr/>
      <dgm:t>
        <a:bodyPr/>
        <a:lstStyle/>
        <a:p>
          <a:r>
            <a:rPr lang="en-US" sz="1600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 custT="1"/>
      <dgm:spPr/>
      <dgm:t>
        <a:bodyPr/>
        <a:lstStyle/>
        <a:p>
          <a:r>
            <a:rPr lang="en-US" sz="1600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 custT="1"/>
      <dgm:spPr/>
      <dgm:t>
        <a:bodyPr/>
        <a:lstStyle/>
        <a:p>
          <a:r>
            <a:rPr lang="en-US" sz="1600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Identifier 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Identification Criteria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Refinements of Existing Cohorts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Flat Files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/>
            <a:t>FTP</a:t>
          </a:r>
          <a:endParaRPr lang="en-US" dirty="0"/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4C2BEE1D-7FD5-408A-9732-A9264E84F553}" type="pres">
      <dgm:prSet presAssocID="{FF9A2B3A-5272-4B6E-8736-7428F0D29B72}" presName="Name0" presStyleCnt="0">
        <dgm:presLayoutVars>
          <dgm:chMax val="7"/>
          <dgm:chPref val="5"/>
        </dgm:presLayoutVars>
      </dgm:prSet>
      <dgm:spPr/>
    </dgm:pt>
    <dgm:pt modelId="{69481088-C6C1-470F-81A6-522A8EFB5A87}" type="pres">
      <dgm:prSet presAssocID="{FF9A2B3A-5272-4B6E-8736-7428F0D29B72}" presName="arrowNode" presStyleLbl="node1" presStyleIdx="0" presStyleCnt="1"/>
      <dgm:spPr/>
    </dgm:pt>
    <dgm:pt modelId="{FCFB6BC1-84FE-4B59-809A-2BEBAF81DA48}" type="pres">
      <dgm:prSet presAssocID="{F502BBF1-F190-4893-8835-CD7C352A3DBF}" presName="txNode1" presStyleLbl="revTx" presStyleIdx="0" presStyleCnt="4">
        <dgm:presLayoutVars>
          <dgm:bulletEnabled val="1"/>
        </dgm:presLayoutVars>
      </dgm:prSet>
      <dgm:spPr/>
    </dgm:pt>
    <dgm:pt modelId="{F6A8DD03-C1D8-4E86-A479-7D9BCCF53A3E}" type="pres">
      <dgm:prSet presAssocID="{193D89CF-823F-4565-8468-0B0595E01C83}" presName="txNode2" presStyleLbl="revTx" presStyleIdx="1" presStyleCnt="4">
        <dgm:presLayoutVars>
          <dgm:bulletEnabled val="1"/>
        </dgm:presLayoutVars>
      </dgm:prSet>
      <dgm:spPr/>
    </dgm:pt>
    <dgm:pt modelId="{876DADAF-1736-4F24-98F4-FB09651327B6}" type="pres">
      <dgm:prSet presAssocID="{444C0B46-A64C-4A2D-9159-50B6BE1361A2}" presName="dotNode2" presStyleCnt="0"/>
      <dgm:spPr/>
    </dgm:pt>
    <dgm:pt modelId="{8C71DB13-0672-41F2-BAE8-41EBAC4CDD42}" type="pres">
      <dgm:prSet presAssocID="{444C0B46-A64C-4A2D-9159-50B6BE1361A2}" presName="dotRepeatNode" presStyleLbl="fgShp" presStyleIdx="0" presStyleCnt="2"/>
      <dgm:spPr/>
    </dgm:pt>
    <dgm:pt modelId="{31487FD8-1785-4A1C-A803-F0F104FC7889}" type="pres">
      <dgm:prSet presAssocID="{7C7230A5-DCD9-4DD0-861D-69D07DFF52C1}" presName="txNode3" presStyleLbl="revTx" presStyleIdx="2" presStyleCnt="4">
        <dgm:presLayoutVars>
          <dgm:bulletEnabled val="1"/>
        </dgm:presLayoutVars>
      </dgm:prSet>
      <dgm:spPr/>
    </dgm:pt>
    <dgm:pt modelId="{E2CB08B1-109D-4C1B-8E8E-9A964B307A35}" type="pres">
      <dgm:prSet presAssocID="{0676B333-B7FF-4F3F-925B-6D062637C790}" presName="dotNode3" presStyleCnt="0"/>
      <dgm:spPr/>
    </dgm:pt>
    <dgm:pt modelId="{A24DE632-C160-49F2-9651-6CE36FC87A2F}" type="pres">
      <dgm:prSet presAssocID="{0676B333-B7FF-4F3F-925B-6D062637C790}" presName="dotRepeatNode" presStyleLbl="fgShp" presStyleIdx="1" presStyleCnt="2"/>
      <dgm:spPr/>
    </dgm:pt>
    <dgm:pt modelId="{29F7D51E-2A8C-4F1C-AF1D-6403F080EB51}" type="pres">
      <dgm:prSet presAssocID="{A4C51279-08F4-4F39-9B94-4F2BDAA8D782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B6B65131-8979-42A2-B66E-E632AF9D4856}" type="presOf" srcId="{A4C51279-08F4-4F39-9B94-4F2BDAA8D782}" destId="{29F7D51E-2A8C-4F1C-AF1D-6403F080EB51}" srcOrd="0" destOrd="0" presId="urn:microsoft.com/office/officeart/2009/3/layout/DescendingProcess"/>
    <dgm:cxn modelId="{53DE333B-E5DA-44E9-BF3C-2175CCB28952}" type="presOf" srcId="{FF9A2B3A-5272-4B6E-8736-7428F0D29B72}" destId="{4C2BEE1D-7FD5-408A-9732-A9264E84F553}" srcOrd="0" destOrd="0" presId="urn:microsoft.com/office/officeart/2009/3/layout/DescendingProcess"/>
    <dgm:cxn modelId="{B7AA7769-D45F-4A0A-8CD1-12248FB219CB}" type="presOf" srcId="{F502BBF1-F190-4893-8835-CD7C352A3DBF}" destId="{FCFB6BC1-84FE-4B59-809A-2BEBAF81DA48}" srcOrd="0" destOrd="0" presId="urn:microsoft.com/office/officeart/2009/3/layout/DescendingProcess"/>
    <dgm:cxn modelId="{B3E3CE71-5E4A-4742-A360-212802362C30}" type="presOf" srcId="{0676B333-B7FF-4F3F-925B-6D062637C790}" destId="{A24DE632-C160-49F2-9651-6CE36FC87A2F}" srcOrd="0" destOrd="0" presId="urn:microsoft.com/office/officeart/2009/3/layout/DescendingProcess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34A3DF5A-104D-49E7-9325-D47E89633D39}" type="presOf" srcId="{193D89CF-823F-4565-8468-0B0595E01C83}" destId="{F6A8DD03-C1D8-4E86-A479-7D9BCCF53A3E}" srcOrd="0" destOrd="0" presId="urn:microsoft.com/office/officeart/2009/3/layout/DescendingProcess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001443D3-7565-4657-8B9C-0B370654620B}" type="presOf" srcId="{7C7230A5-DCD9-4DD0-861D-69D07DFF52C1}" destId="{31487FD8-1785-4A1C-A803-F0F104FC7889}" srcOrd="0" destOrd="0" presId="urn:microsoft.com/office/officeart/2009/3/layout/DescendingProcess"/>
    <dgm:cxn modelId="{22ECF9D3-8E23-465C-AA03-0C193E8F82CE}" type="presOf" srcId="{444C0B46-A64C-4A2D-9159-50B6BE1361A2}" destId="{8C71DB13-0672-41F2-BAE8-41EBAC4CDD42}" srcOrd="0" destOrd="0" presId="urn:microsoft.com/office/officeart/2009/3/layout/DescendingProcess"/>
    <dgm:cxn modelId="{0AD47C95-43B9-44FF-AF1F-2F44E0D123C9}" type="presParOf" srcId="{4C2BEE1D-7FD5-408A-9732-A9264E84F553}" destId="{69481088-C6C1-470F-81A6-522A8EFB5A87}" srcOrd="0" destOrd="0" presId="urn:microsoft.com/office/officeart/2009/3/layout/DescendingProcess"/>
    <dgm:cxn modelId="{26514C57-BBC0-421B-A908-AAC55B7B8E41}" type="presParOf" srcId="{4C2BEE1D-7FD5-408A-9732-A9264E84F553}" destId="{FCFB6BC1-84FE-4B59-809A-2BEBAF81DA48}" srcOrd="1" destOrd="0" presId="urn:microsoft.com/office/officeart/2009/3/layout/DescendingProcess"/>
    <dgm:cxn modelId="{FC59B321-56DF-4A05-848A-2E66E41661FF}" type="presParOf" srcId="{4C2BEE1D-7FD5-408A-9732-A9264E84F553}" destId="{F6A8DD03-C1D8-4E86-A479-7D9BCCF53A3E}" srcOrd="2" destOrd="0" presId="urn:microsoft.com/office/officeart/2009/3/layout/DescendingProcess"/>
    <dgm:cxn modelId="{F6C412B5-B7BA-4707-81DB-A9F35619BF6F}" type="presParOf" srcId="{4C2BEE1D-7FD5-408A-9732-A9264E84F553}" destId="{876DADAF-1736-4F24-98F4-FB09651327B6}" srcOrd="3" destOrd="0" presId="urn:microsoft.com/office/officeart/2009/3/layout/DescendingProcess"/>
    <dgm:cxn modelId="{6E50A2A5-E331-4BB8-A299-5CF4552893F3}" type="presParOf" srcId="{876DADAF-1736-4F24-98F4-FB09651327B6}" destId="{8C71DB13-0672-41F2-BAE8-41EBAC4CDD42}" srcOrd="0" destOrd="0" presId="urn:microsoft.com/office/officeart/2009/3/layout/DescendingProcess"/>
    <dgm:cxn modelId="{2BDF4355-77C8-4CEF-BAB5-8663EDFE2528}" type="presParOf" srcId="{4C2BEE1D-7FD5-408A-9732-A9264E84F553}" destId="{31487FD8-1785-4A1C-A803-F0F104FC7889}" srcOrd="4" destOrd="0" presId="urn:microsoft.com/office/officeart/2009/3/layout/DescendingProcess"/>
    <dgm:cxn modelId="{9281665B-F69B-475C-8998-BDDAB762D118}" type="presParOf" srcId="{4C2BEE1D-7FD5-408A-9732-A9264E84F553}" destId="{E2CB08B1-109D-4C1B-8E8E-9A964B307A35}" srcOrd="5" destOrd="0" presId="urn:microsoft.com/office/officeart/2009/3/layout/DescendingProcess"/>
    <dgm:cxn modelId="{95C564DC-23B9-497B-895F-FB803328000C}" type="presParOf" srcId="{E2CB08B1-109D-4C1B-8E8E-9A964B307A35}" destId="{A24DE632-C160-49F2-9651-6CE36FC87A2F}" srcOrd="0" destOrd="0" presId="urn:microsoft.com/office/officeart/2009/3/layout/DescendingProcess"/>
    <dgm:cxn modelId="{57BCF18D-4EED-497D-BF79-FE9D3CB66681}" type="presParOf" srcId="{4C2BEE1D-7FD5-408A-9732-A9264E84F553}" destId="{29F7D51E-2A8C-4F1C-AF1D-6403F080EB51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/>
            <a:t>Anonymisation</a:t>
          </a:r>
          <a:endParaRPr lang="en-US" dirty="0"/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/>
            <a:t>Cohort </a:t>
          </a:r>
          <a:r>
            <a:rPr lang="en-US" dirty="0"/>
            <a:t>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/>
            <a:t>Inclusion Criteria</a:t>
          </a:r>
          <a:endParaRPr lang="en-US" dirty="0"/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/>
            <a:t>Cohort Refresh</a:t>
          </a:r>
          <a:endParaRPr lang="en-US" dirty="0"/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B2676D1E-ED49-4ACA-BCA9-E6085FDDBCF1}" type="pres">
      <dgm:prSet presAssocID="{FF9A2B3A-5272-4B6E-8736-7428F0D29B72}" presName="Name0" presStyleCnt="0">
        <dgm:presLayoutVars>
          <dgm:chMax val="7"/>
          <dgm:chPref val="5"/>
        </dgm:presLayoutVars>
      </dgm:prSet>
      <dgm:spPr/>
    </dgm:pt>
    <dgm:pt modelId="{73CB5B9A-58FD-47F3-869C-D350382994F6}" type="pres">
      <dgm:prSet presAssocID="{FF9A2B3A-5272-4B6E-8736-7428F0D29B72}" presName="arrowNode" presStyleLbl="node1" presStyleIdx="0" presStyleCnt="1" custFlipHor="1" custLinFactNeighborX="48828" custLinFactNeighborY="-14996"/>
      <dgm:spPr/>
    </dgm:pt>
    <dgm:pt modelId="{D77E7FED-C63C-48C9-A1BB-085CD411AC8E}" type="pres">
      <dgm:prSet presAssocID="{F502BBF1-F190-4893-8835-CD7C352A3DBF}" presName="txNode1" presStyleLbl="revTx" presStyleIdx="0" presStyleCnt="4" custFlipHor="1" custLinFactX="26072" custLinFactNeighborX="100000" custLinFactNeighborY="99453">
        <dgm:presLayoutVars>
          <dgm:bulletEnabled val="1"/>
        </dgm:presLayoutVars>
      </dgm:prSet>
      <dgm:spPr/>
    </dgm:pt>
    <dgm:pt modelId="{4DCFC195-1990-4446-987E-ED5B33D8F400}" type="pres">
      <dgm:prSet presAssocID="{193D89CF-823F-4565-8468-0B0595E01C83}" presName="txNode2" presStyleLbl="revTx" presStyleIdx="1" presStyleCnt="4" custFlipHor="1" custLinFactNeighborX="83901" custLinFactNeighborY="5727">
        <dgm:presLayoutVars>
          <dgm:bulletEnabled val="1"/>
        </dgm:presLayoutVars>
      </dgm:prSet>
      <dgm:spPr/>
    </dgm:pt>
    <dgm:pt modelId="{B788F212-085C-4BE4-8C8C-E584EDD6084F}" type="pres">
      <dgm:prSet presAssocID="{444C0B46-A64C-4A2D-9159-50B6BE1361A2}" presName="dotNode2" presStyleCnt="0"/>
      <dgm:spPr/>
    </dgm:pt>
    <dgm:pt modelId="{9CAAC12F-B7AB-41C8-ABD1-D45020F17030}" type="pres">
      <dgm:prSet presAssocID="{444C0B46-A64C-4A2D-9159-50B6BE1361A2}" presName="dotRepeatNode" presStyleLbl="fgShp" presStyleIdx="0" presStyleCnt="2" custFlipHor="1" custLinFactX="1139061" custLinFactNeighborX="1200000" custLinFactNeighborY="27398"/>
      <dgm:spPr/>
    </dgm:pt>
    <dgm:pt modelId="{6D233236-9724-43A1-90EC-1EB01A046A89}" type="pres">
      <dgm:prSet presAssocID="{7C7230A5-DCD9-4DD0-861D-69D07DFF52C1}" presName="txNode3" presStyleLbl="revTx" presStyleIdx="2" presStyleCnt="4" custFlipHor="1" custLinFactNeighborX="26072" custLinFactNeighborY="-5867">
        <dgm:presLayoutVars>
          <dgm:bulletEnabled val="1"/>
        </dgm:presLayoutVars>
      </dgm:prSet>
      <dgm:spPr/>
    </dgm:pt>
    <dgm:pt modelId="{078560FB-A571-47A1-947D-5C47EAE1B01A}" type="pres">
      <dgm:prSet presAssocID="{0676B333-B7FF-4F3F-925B-6D062637C790}" presName="dotNode3" presStyleCnt="0"/>
      <dgm:spPr/>
    </dgm:pt>
    <dgm:pt modelId="{6B863577-8D00-49FD-83C3-01500DD74F1F}" type="pres">
      <dgm:prSet presAssocID="{0676B333-B7FF-4F3F-925B-6D062637C790}" presName="dotRepeatNode" presStyleLbl="fgShp" presStyleIdx="1" presStyleCnt="2" custFlipHor="1" custLinFactX="300000" custLinFactNeighborX="357781" custLinFactNeighborY="-43057"/>
      <dgm:spPr/>
    </dgm:pt>
    <dgm:pt modelId="{984A3585-D5AA-4B98-AC58-EF5AB08EB6AD}" type="pres">
      <dgm:prSet presAssocID="{A4C51279-08F4-4F39-9B94-4F2BDAA8D782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8C14290D-2494-4738-B01F-CA36ABF1B682}" type="presOf" srcId="{7C7230A5-DCD9-4DD0-861D-69D07DFF52C1}" destId="{6D233236-9724-43A1-90EC-1EB01A046A89}" srcOrd="0" destOrd="0" presId="urn:microsoft.com/office/officeart/2009/3/layout/DescendingProcess"/>
    <dgm:cxn modelId="{E8EEE423-AD73-42C2-849C-916376B8FB00}" type="presOf" srcId="{193D89CF-823F-4565-8468-0B0595E01C83}" destId="{4DCFC195-1990-4446-987E-ED5B33D8F400}" srcOrd="0" destOrd="0" presId="urn:microsoft.com/office/officeart/2009/3/layout/DescendingProcess"/>
    <dgm:cxn modelId="{18F73949-65EA-4ABA-9526-52868661F03A}" type="presOf" srcId="{FF9A2B3A-5272-4B6E-8736-7428F0D29B72}" destId="{B2676D1E-ED49-4ACA-BCA9-E6085FDDBCF1}" srcOrd="0" destOrd="0" presId="urn:microsoft.com/office/officeart/2009/3/layout/DescendingProcess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31AEC381-AD4F-4A30-A78A-099C25BD7C62}" type="presOf" srcId="{F502BBF1-F190-4893-8835-CD7C352A3DBF}" destId="{D77E7FED-C63C-48C9-A1BB-085CD411AC8E}" srcOrd="0" destOrd="0" presId="urn:microsoft.com/office/officeart/2009/3/layout/DescendingProcess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C1DEABAB-BE1B-4330-BB57-89BA1F865163}" type="presOf" srcId="{0676B333-B7FF-4F3F-925B-6D062637C790}" destId="{6B863577-8D00-49FD-83C3-01500DD74F1F}" srcOrd="0" destOrd="0" presId="urn:microsoft.com/office/officeart/2009/3/layout/DescendingProcess"/>
    <dgm:cxn modelId="{9D8C9AC4-109C-433C-8729-32E89A4919C5}" type="presOf" srcId="{A4C51279-08F4-4F39-9B94-4F2BDAA8D782}" destId="{984A3585-D5AA-4B98-AC58-EF5AB08EB6AD}" srcOrd="0" destOrd="0" presId="urn:microsoft.com/office/officeart/2009/3/layout/DescendingProcess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CFB0B0DC-C3A0-4463-AB0A-8E9BB9622221}" type="presOf" srcId="{444C0B46-A64C-4A2D-9159-50B6BE1361A2}" destId="{9CAAC12F-B7AB-41C8-ABD1-D45020F17030}" srcOrd="0" destOrd="0" presId="urn:microsoft.com/office/officeart/2009/3/layout/DescendingProcess"/>
    <dgm:cxn modelId="{28FD13CF-D367-4ECB-8ADF-E20D0B636CA6}" type="presParOf" srcId="{B2676D1E-ED49-4ACA-BCA9-E6085FDDBCF1}" destId="{73CB5B9A-58FD-47F3-869C-D350382994F6}" srcOrd="0" destOrd="0" presId="urn:microsoft.com/office/officeart/2009/3/layout/DescendingProcess"/>
    <dgm:cxn modelId="{4459427B-2974-46F5-82A0-EDF6278954F7}" type="presParOf" srcId="{B2676D1E-ED49-4ACA-BCA9-E6085FDDBCF1}" destId="{D77E7FED-C63C-48C9-A1BB-085CD411AC8E}" srcOrd="1" destOrd="0" presId="urn:microsoft.com/office/officeart/2009/3/layout/DescendingProcess"/>
    <dgm:cxn modelId="{F46DAED7-33CD-40D9-8EAE-98A5EE409E9B}" type="presParOf" srcId="{B2676D1E-ED49-4ACA-BCA9-E6085FDDBCF1}" destId="{4DCFC195-1990-4446-987E-ED5B33D8F400}" srcOrd="2" destOrd="0" presId="urn:microsoft.com/office/officeart/2009/3/layout/DescendingProcess"/>
    <dgm:cxn modelId="{B5950CF8-99D9-4B3D-85D0-F1F4C64DC687}" type="presParOf" srcId="{B2676D1E-ED49-4ACA-BCA9-E6085FDDBCF1}" destId="{B788F212-085C-4BE4-8C8C-E584EDD6084F}" srcOrd="3" destOrd="0" presId="urn:microsoft.com/office/officeart/2009/3/layout/DescendingProcess"/>
    <dgm:cxn modelId="{58B2C7B3-3256-4CE0-A87E-CA3E95F0A2A4}" type="presParOf" srcId="{B788F212-085C-4BE4-8C8C-E584EDD6084F}" destId="{9CAAC12F-B7AB-41C8-ABD1-D45020F17030}" srcOrd="0" destOrd="0" presId="urn:microsoft.com/office/officeart/2009/3/layout/DescendingProcess"/>
    <dgm:cxn modelId="{996CD3CB-2DDD-4126-9740-F0D2A883B589}" type="presParOf" srcId="{B2676D1E-ED49-4ACA-BCA9-E6085FDDBCF1}" destId="{6D233236-9724-43A1-90EC-1EB01A046A89}" srcOrd="4" destOrd="0" presId="urn:microsoft.com/office/officeart/2009/3/layout/DescendingProcess"/>
    <dgm:cxn modelId="{23ED4F2B-E90F-407B-A25A-46519F0F1A69}" type="presParOf" srcId="{B2676D1E-ED49-4ACA-BCA9-E6085FDDBCF1}" destId="{078560FB-A571-47A1-947D-5C47EAE1B01A}" srcOrd="5" destOrd="0" presId="urn:microsoft.com/office/officeart/2009/3/layout/DescendingProcess"/>
    <dgm:cxn modelId="{2556C7C3-4AED-4A59-9384-CFF27285B7A6}" type="presParOf" srcId="{078560FB-A571-47A1-947D-5C47EAE1B01A}" destId="{6B863577-8D00-49FD-83C3-01500DD74F1F}" srcOrd="0" destOrd="0" presId="urn:microsoft.com/office/officeart/2009/3/layout/DescendingProcess"/>
    <dgm:cxn modelId="{C2F8E906-EAF0-4B58-A657-8C99AFCAE58B}" type="presParOf" srcId="{B2676D1E-ED49-4ACA-BCA9-E6085FDDBCF1}" destId="{984A3585-D5AA-4B98-AC58-EF5AB08EB6AD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GB" noProof="0" dirty="0"/>
            <a:t>Summarisation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SQL Code 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 dirty="0"/>
            <a:t>Release Identifier Allocation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Identifier 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Identification Criteria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Refinements of Existing Cohorts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GB" noProof="0" dirty="0"/>
            <a:t>Summarisation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SQL Code 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 dirty="0"/>
            <a:t>Release Identifier Allocation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/>
            <a:t>Data Quality</a:t>
          </a:r>
          <a:endParaRPr lang="en-GB" sz="1600" kern="1200" noProof="0" dirty="0"/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SQL Code </a:t>
          </a:r>
          <a:r>
            <a:rPr lang="en-US" sz="1600" kern="1200" dirty="0"/>
            <a:t>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Refinements of Existing Cohorts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 Criteria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Identifier Lists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81088-C6C1-470F-81A6-522A8EFB5A87}">
      <dsp:nvSpPr>
        <dsp:cNvPr id="0" name=""/>
        <dsp:cNvSpPr/>
      </dsp:nvSpPr>
      <dsp:spPr>
        <a:xfrm rot="4396374">
          <a:off x="1302565" y="493375"/>
          <a:ext cx="2140342" cy="14926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1DB13-0672-41F2-BAE8-41EBAC4CDD42}">
      <dsp:nvSpPr>
        <dsp:cNvPr id="0" name=""/>
        <dsp:cNvSpPr/>
      </dsp:nvSpPr>
      <dsp:spPr>
        <a:xfrm>
          <a:off x="2195709" y="754721"/>
          <a:ext cx="54050" cy="5405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DE632-C160-49F2-9651-6CE36FC87A2F}">
      <dsp:nvSpPr>
        <dsp:cNvPr id="0" name=""/>
        <dsp:cNvSpPr/>
      </dsp:nvSpPr>
      <dsp:spPr>
        <a:xfrm>
          <a:off x="2666443" y="1213653"/>
          <a:ext cx="54050" cy="5405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B6BC1-84FE-4B59-809A-2BEBAF81DA48}">
      <dsp:nvSpPr>
        <dsp:cNvPr id="0" name=""/>
        <dsp:cNvSpPr/>
      </dsp:nvSpPr>
      <dsp:spPr>
        <a:xfrm>
          <a:off x="1159082" y="0"/>
          <a:ext cx="1009105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Database</a:t>
          </a:r>
          <a:endParaRPr lang="en-US" sz="1900" kern="1200" dirty="0"/>
        </a:p>
      </dsp:txBody>
      <dsp:txXfrm>
        <a:off x="1159082" y="0"/>
        <a:ext cx="1009105" cy="396699"/>
      </dsp:txXfrm>
    </dsp:sp>
    <dsp:sp modelId="{F6A8DD03-C1D8-4E86-A479-7D9BCCF53A3E}">
      <dsp:nvSpPr>
        <dsp:cNvPr id="0" name=""/>
        <dsp:cNvSpPr/>
      </dsp:nvSpPr>
      <dsp:spPr>
        <a:xfrm>
          <a:off x="2495465" y="583396"/>
          <a:ext cx="1390928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Flat Files</a:t>
          </a:r>
        </a:p>
      </dsp:txBody>
      <dsp:txXfrm>
        <a:off x="2495465" y="583396"/>
        <a:ext cx="1390928" cy="396699"/>
      </dsp:txXfrm>
    </dsp:sp>
    <dsp:sp modelId="{31487FD8-1785-4A1C-A803-F0F104FC7889}">
      <dsp:nvSpPr>
        <dsp:cNvPr id="0" name=""/>
        <dsp:cNvSpPr/>
      </dsp:nvSpPr>
      <dsp:spPr>
        <a:xfrm>
          <a:off x="1159082" y="1042328"/>
          <a:ext cx="1363655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FTP</a:t>
          </a:r>
          <a:endParaRPr lang="en-US" sz="1900" kern="1200" dirty="0"/>
        </a:p>
      </dsp:txBody>
      <dsp:txXfrm>
        <a:off x="1159082" y="1042328"/>
        <a:ext cx="1363655" cy="396699"/>
      </dsp:txXfrm>
    </dsp:sp>
    <dsp:sp modelId="{29F7D51E-2A8C-4F1C-AF1D-6403F080EB51}">
      <dsp:nvSpPr>
        <dsp:cNvPr id="0" name=""/>
        <dsp:cNvSpPr/>
      </dsp:nvSpPr>
      <dsp:spPr>
        <a:xfrm>
          <a:off x="2522738" y="2082674"/>
          <a:ext cx="1363655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522738" y="2082674"/>
        <a:ext cx="1363655" cy="396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Anonymisation</a:t>
          </a:r>
          <a:endParaRPr lang="en-US" sz="1300" kern="1200" dirty="0"/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B5B9A-58FD-47F3-869C-D350382994F6}">
      <dsp:nvSpPr>
        <dsp:cNvPr id="0" name=""/>
        <dsp:cNvSpPr/>
      </dsp:nvSpPr>
      <dsp:spPr>
        <a:xfrm rot="17203626" flipH="1">
          <a:off x="2683384" y="575282"/>
          <a:ext cx="2495667" cy="174041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AC12F-B7AB-41C8-ABD1-D45020F17030}">
      <dsp:nvSpPr>
        <dsp:cNvPr id="0" name=""/>
        <dsp:cNvSpPr/>
      </dsp:nvSpPr>
      <dsp:spPr>
        <a:xfrm flipH="1">
          <a:off x="4034380" y="897282"/>
          <a:ext cx="63023" cy="6302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63577-8D00-49FD-83C3-01500DD74F1F}">
      <dsp:nvSpPr>
        <dsp:cNvPr id="0" name=""/>
        <dsp:cNvSpPr/>
      </dsp:nvSpPr>
      <dsp:spPr>
        <a:xfrm flipH="1">
          <a:off x="3523662" y="1387999"/>
          <a:ext cx="63023" cy="6302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E7FED-C63C-48C9-A1BB-085CD411AC8E}">
      <dsp:nvSpPr>
        <dsp:cNvPr id="0" name=""/>
        <dsp:cNvSpPr/>
      </dsp:nvSpPr>
      <dsp:spPr>
        <a:xfrm flipH="1">
          <a:off x="2834905" y="460026"/>
          <a:ext cx="1176629" cy="46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Cohort </a:t>
          </a:r>
          <a:r>
            <a:rPr lang="en-US" sz="1800" kern="1200" dirty="0"/>
            <a:t>Lists</a:t>
          </a:r>
        </a:p>
      </dsp:txBody>
      <dsp:txXfrm>
        <a:off x="2834905" y="460026"/>
        <a:ext cx="1176629" cy="462557"/>
      </dsp:txXfrm>
    </dsp:sp>
    <dsp:sp modelId="{4DCFC195-1990-4446-987E-ED5B33D8F400}">
      <dsp:nvSpPr>
        <dsp:cNvPr id="0" name=""/>
        <dsp:cNvSpPr/>
      </dsp:nvSpPr>
      <dsp:spPr>
        <a:xfrm flipH="1">
          <a:off x="4261249" y="706738"/>
          <a:ext cx="1621840" cy="46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Inclusion Criteria</a:t>
          </a:r>
          <a:endParaRPr lang="en-US" sz="1800" kern="1200" dirty="0"/>
        </a:p>
      </dsp:txBody>
      <dsp:txXfrm>
        <a:off x="4261249" y="706738"/>
        <a:ext cx="1621840" cy="462557"/>
      </dsp:txXfrm>
    </dsp:sp>
    <dsp:sp modelId="{6D233236-9724-43A1-90EC-1EB01A046A89}">
      <dsp:nvSpPr>
        <dsp:cNvPr id="0" name=""/>
        <dsp:cNvSpPr/>
      </dsp:nvSpPr>
      <dsp:spPr>
        <a:xfrm flipH="1">
          <a:off x="1766060" y="1188230"/>
          <a:ext cx="1590040" cy="46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Cohort Refresh</a:t>
          </a:r>
          <a:endParaRPr lang="en-US" sz="1800" kern="1200" dirty="0"/>
        </a:p>
      </dsp:txBody>
      <dsp:txXfrm>
        <a:off x="1766060" y="1188230"/>
        <a:ext cx="1590040" cy="462557"/>
      </dsp:txXfrm>
    </dsp:sp>
    <dsp:sp modelId="{984A3585-D5AA-4B98-AC58-EF5AB08EB6AD}">
      <dsp:nvSpPr>
        <dsp:cNvPr id="0" name=""/>
        <dsp:cNvSpPr/>
      </dsp:nvSpPr>
      <dsp:spPr>
        <a:xfrm>
          <a:off x="2941544" y="2428424"/>
          <a:ext cx="1590040" cy="46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941544" y="2428424"/>
        <a:ext cx="1590040" cy="4625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Summarisation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Code 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Identifier Allocation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Refinements of Existing Cohorts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 Criteria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Identifier Lists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Summarisation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Code 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Identifier Allocation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83554-E58E-427A-AA44-76F2B1DA92C2}" type="datetimeFigureOut">
              <a:rPr lang="en-GB" smtClean="0"/>
              <a:t>29/10/2018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BBC52-ABBD-4F4C-AF69-27CD2273FA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6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8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8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86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31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48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05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2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77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29/10/2018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58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29/10/2018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02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29/10/2018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37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2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8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E1B5-2943-42CC-8B73-D17041E08522}" type="datetimeFigureOut">
              <a:rPr lang="en-GB" smtClean="0"/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00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65401" y="1336898"/>
            <a:ext cx="10956022" cy="444311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Minimum Deployment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8651" y="1664068"/>
            <a:ext cx="4396530" cy="25098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Analyst PC</a:t>
            </a:r>
            <a:r>
              <a:rPr lang="en-GB"/>
              <a:t>/VM</a:t>
            </a:r>
          </a:p>
          <a:p>
            <a:pPr algn="ctr"/>
            <a:r>
              <a:rPr lang="en-US"/>
              <a:t>(assumed to already exist)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34842" y="3721163"/>
            <a:ext cx="1770078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RDMP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9409" y="2343271"/>
            <a:ext cx="3700944" cy="1033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Express Server</a:t>
            </a:r>
          </a:p>
          <a:p>
            <a:pPr algn="ctr"/>
            <a:r>
              <a:rPr lang="en-GB" sz="1000" dirty="0" err="1"/>
              <a:t>RDMP_Catalogue</a:t>
            </a:r>
            <a:endParaRPr lang="en-GB" sz="1000" dirty="0"/>
          </a:p>
          <a:p>
            <a:pPr algn="ctr"/>
            <a:r>
              <a:rPr lang="en-GB" sz="1000" dirty="0" err="1"/>
              <a:t>RDMP_DataExport</a:t>
            </a:r>
            <a:endParaRPr lang="en-GB" sz="1000" dirty="0"/>
          </a:p>
          <a:p>
            <a:pPr algn="ctr"/>
            <a:r>
              <a:rPr lang="en-GB" sz="1000" dirty="0"/>
              <a:t>RDMP_DQE</a:t>
            </a:r>
          </a:p>
          <a:p>
            <a:pPr algn="ctr"/>
            <a:r>
              <a:rPr lang="en-GB" sz="1000" dirty="0" err="1"/>
              <a:t>RDMP_Logging</a:t>
            </a:r>
            <a:endParaRPr lang="en-GB" sz="1000" dirty="0"/>
          </a:p>
          <a:p>
            <a:pPr algn="ctr"/>
            <a:endParaRPr lang="en-GB" sz="1000" dirty="0"/>
          </a:p>
        </p:txBody>
      </p:sp>
      <p:sp>
        <p:nvSpPr>
          <p:cNvPr id="7" name="Rectangle 6"/>
          <p:cNvSpPr/>
          <p:nvPr/>
        </p:nvSpPr>
        <p:spPr>
          <a:xfrm>
            <a:off x="6861494" y="1953182"/>
            <a:ext cx="4396530" cy="2248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Repository Server </a:t>
            </a:r>
          </a:p>
          <a:p>
            <a:pPr algn="ctr"/>
            <a:r>
              <a:rPr lang="en-GB" dirty="0"/>
              <a:t>(assumed to already exist)</a:t>
            </a:r>
          </a:p>
        </p:txBody>
      </p:sp>
      <p:sp>
        <p:nvSpPr>
          <p:cNvPr id="9" name="Rectangle 8"/>
          <p:cNvSpPr/>
          <p:nvPr/>
        </p:nvSpPr>
        <p:spPr>
          <a:xfrm>
            <a:off x="7676624" y="2687219"/>
            <a:ext cx="3010950" cy="10339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Server</a:t>
            </a:r>
          </a:p>
          <a:p>
            <a:pPr algn="ctr"/>
            <a:r>
              <a:rPr lang="en-GB" dirty="0"/>
              <a:t>Clinical Datasets</a:t>
            </a:r>
          </a:p>
          <a:p>
            <a:pPr algn="ctr"/>
            <a:r>
              <a:rPr lang="en-GB" dirty="0"/>
              <a:t>Project Cohorts</a:t>
            </a:r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4404920" y="3204191"/>
            <a:ext cx="3271704" cy="6532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6" idx="2"/>
          </p:cNvCxnSpPr>
          <p:nvPr/>
        </p:nvCxnSpPr>
        <p:spPr>
          <a:xfrm flipV="1">
            <a:off x="3519881" y="3377216"/>
            <a:ext cx="0" cy="343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36969" y="3448224"/>
            <a:ext cx="224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SQL queries and other metadata only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9983" y="3477639"/>
            <a:ext cx="17756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Queries executed as current windows user account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19881" y="4048333"/>
            <a:ext cx="3341613" cy="9606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81724" y="4464489"/>
            <a:ext cx="1775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Anonymous Project Extracts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61494" y="4582083"/>
            <a:ext cx="4392687" cy="1124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Anonymous Project Extractions File Server </a:t>
            </a:r>
          </a:p>
          <a:p>
            <a:pPr algn="ctr"/>
            <a:r>
              <a:rPr lang="en-GB" dirty="0"/>
              <a:t>(assumed to already exist)</a:t>
            </a:r>
          </a:p>
          <a:p>
            <a:pPr algn="ctr"/>
            <a:endParaRPr lang="en-GB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98924" y="5332815"/>
            <a:ext cx="22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NHS Lothian Network</a:t>
            </a:r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1065401" y="5851023"/>
            <a:ext cx="2374085" cy="1237856"/>
            <a:chOff x="7927596" y="452832"/>
            <a:chExt cx="2374085" cy="1237856"/>
          </a:xfrm>
        </p:grpSpPr>
        <p:sp>
          <p:nvSpPr>
            <p:cNvPr id="42" name="Rectangle 41"/>
            <p:cNvSpPr/>
            <p:nvPr/>
          </p:nvSpPr>
          <p:spPr>
            <a:xfrm>
              <a:off x="7927596" y="452832"/>
              <a:ext cx="2189527" cy="1237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72747" y="867132"/>
              <a:ext cx="425301" cy="3215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89631" y="452832"/>
              <a:ext cx="581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Key</a:t>
              </a:r>
              <a:endParaRPr lang="en-GB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550608" y="838899"/>
              <a:ext cx="175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Existing Assets</a:t>
              </a:r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72747" y="1253617"/>
              <a:ext cx="425301" cy="32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50608" y="1225384"/>
              <a:ext cx="175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New Assets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4405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94950" y="1291906"/>
            <a:ext cx="10956022" cy="455522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94950" y="5465349"/>
            <a:ext cx="22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NHS Lothian Network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79" y="228680"/>
            <a:ext cx="10515600" cy="1325563"/>
          </a:xfrm>
        </p:spPr>
        <p:txBody>
          <a:bodyPr/>
          <a:lstStyle/>
          <a:p>
            <a:r>
              <a:rPr lang="en-GB" dirty="0"/>
              <a:t>Recommended Deployment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533618"/>
            <a:ext cx="4396530" cy="1032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Analyst 2 - PC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4391" y="4074953"/>
            <a:ext cx="1770078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RDMP 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1036" y="1396843"/>
            <a:ext cx="4396530" cy="2848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Repository Server</a:t>
            </a:r>
          </a:p>
          <a:p>
            <a:pPr algn="ctr"/>
            <a:r>
              <a:rPr lang="en-GB" dirty="0"/>
              <a:t>(assumed to already exist)</a:t>
            </a:r>
          </a:p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246166" y="2130882"/>
            <a:ext cx="3010950" cy="8384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Server</a:t>
            </a:r>
          </a:p>
          <a:p>
            <a:pPr algn="ctr"/>
            <a:r>
              <a:rPr lang="en-GB" dirty="0"/>
              <a:t>Clinical Datasets</a:t>
            </a:r>
          </a:p>
          <a:p>
            <a:pPr algn="ctr"/>
            <a:r>
              <a:rPr lang="en-GB" dirty="0"/>
              <a:t>Project Cohorts</a:t>
            </a:r>
          </a:p>
        </p:txBody>
      </p:sp>
      <p:sp>
        <p:nvSpPr>
          <p:cNvPr id="9" name="Rectangle 8"/>
          <p:cNvSpPr/>
          <p:nvPr/>
        </p:nvSpPr>
        <p:spPr>
          <a:xfrm>
            <a:off x="6499545" y="4502964"/>
            <a:ext cx="4392687" cy="1124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Encrypted Backed Up Network Storage </a:t>
            </a:r>
            <a:br>
              <a:rPr lang="en-GB" dirty="0"/>
            </a:br>
            <a:r>
              <a:rPr lang="en-GB" dirty="0"/>
              <a:t>(assumed to already exist)</a:t>
            </a:r>
          </a:p>
          <a:p>
            <a:pPr algn="ctr"/>
            <a:endParaRPr lang="en-GB" sz="1000" dirty="0"/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 flipV="1">
            <a:off x="3834469" y="2550121"/>
            <a:ext cx="3411697" cy="16884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60684" y="3648931"/>
            <a:ext cx="3370801" cy="5965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5" idx="1"/>
          </p:cNvCxnSpPr>
          <p:nvPr/>
        </p:nvCxnSpPr>
        <p:spPr>
          <a:xfrm>
            <a:off x="3853779" y="4238538"/>
            <a:ext cx="3051588" cy="10604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05367" y="5172079"/>
            <a:ext cx="1775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Anonymous Project Extracts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8200" y="2100854"/>
            <a:ext cx="4396530" cy="1032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Analyst 1 - PC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64391" y="2642189"/>
            <a:ext cx="1770078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RDMP Software</a:t>
            </a:r>
          </a:p>
        </p:txBody>
      </p:sp>
      <p:cxnSp>
        <p:nvCxnSpPr>
          <p:cNvPr id="32" name="Straight Arrow Connector 31"/>
          <p:cNvCxnSpPr>
            <a:stCxn id="31" idx="3"/>
            <a:endCxn id="8" idx="1"/>
          </p:cNvCxnSpPr>
          <p:nvPr/>
        </p:nvCxnSpPr>
        <p:spPr>
          <a:xfrm flipV="1">
            <a:off x="3834469" y="2550121"/>
            <a:ext cx="3411697" cy="2556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4730" y="2178731"/>
            <a:ext cx="17756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Queries executed as current windows user account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31485" y="3104231"/>
            <a:ext cx="3010950" cy="1064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Server</a:t>
            </a:r>
          </a:p>
          <a:p>
            <a:pPr algn="ctr"/>
            <a:r>
              <a:rPr lang="en-GB" sz="1200" dirty="0"/>
              <a:t>(can be on same server as above)</a:t>
            </a:r>
          </a:p>
          <a:p>
            <a:pPr algn="ctr"/>
            <a:r>
              <a:rPr lang="en-GB" sz="800" dirty="0" err="1"/>
              <a:t>RDMP_Catalogue</a:t>
            </a:r>
            <a:endParaRPr lang="en-GB" sz="800" dirty="0"/>
          </a:p>
          <a:p>
            <a:pPr algn="ctr"/>
            <a:r>
              <a:rPr lang="en-GB" sz="800" dirty="0" err="1"/>
              <a:t>RDMP_DataExport</a:t>
            </a:r>
            <a:endParaRPr lang="en-GB" sz="800" dirty="0"/>
          </a:p>
          <a:p>
            <a:pPr algn="ctr"/>
            <a:r>
              <a:rPr lang="en-GB" sz="800" dirty="0"/>
              <a:t>RDMP_DQE</a:t>
            </a:r>
          </a:p>
          <a:p>
            <a:pPr algn="ctr"/>
            <a:r>
              <a:rPr lang="en-GB" sz="800" dirty="0" err="1"/>
              <a:t>RDMP_Logging</a:t>
            </a:r>
            <a:endParaRPr lang="en-GB" sz="800" dirty="0"/>
          </a:p>
        </p:txBody>
      </p:sp>
      <p:cxnSp>
        <p:nvCxnSpPr>
          <p:cNvPr id="45" name="Straight Arrow Connector 44"/>
          <p:cNvCxnSpPr>
            <a:endCxn id="43" idx="1"/>
          </p:cNvCxnSpPr>
          <p:nvPr/>
        </p:nvCxnSpPr>
        <p:spPr>
          <a:xfrm>
            <a:off x="3834469" y="2805774"/>
            <a:ext cx="3397016" cy="8306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545" y="3787784"/>
            <a:ext cx="224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SQL queries and other metadata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94950" y="5904946"/>
            <a:ext cx="2374085" cy="1237856"/>
            <a:chOff x="7927596" y="452832"/>
            <a:chExt cx="2374085" cy="1237856"/>
          </a:xfrm>
        </p:grpSpPr>
        <p:sp>
          <p:nvSpPr>
            <p:cNvPr id="52" name="Rectangle 51"/>
            <p:cNvSpPr/>
            <p:nvPr/>
          </p:nvSpPr>
          <p:spPr>
            <a:xfrm>
              <a:off x="7927596" y="452832"/>
              <a:ext cx="2189527" cy="1237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072747" y="867132"/>
              <a:ext cx="425301" cy="3215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89631" y="452832"/>
              <a:ext cx="581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Key</a:t>
              </a:r>
              <a:endParaRPr lang="en-GB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50608" y="838899"/>
              <a:ext cx="175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Existing Assets</a:t>
              </a:r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072747" y="1253617"/>
              <a:ext cx="425301" cy="32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550608" y="1225384"/>
              <a:ext cx="175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New Assets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5384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19124" y="5336959"/>
            <a:ext cx="4205156" cy="932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89421" y="3526589"/>
            <a:ext cx="3871899" cy="13235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55490" y="4164455"/>
            <a:ext cx="310515" cy="3105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81724" y="3584968"/>
            <a:ext cx="310515" cy="26924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080565" y="4174377"/>
            <a:ext cx="369570" cy="3333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2882498" y="3600606"/>
            <a:ext cx="419100" cy="419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08" y="1114699"/>
            <a:ext cx="5022847" cy="1830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38947" y="830164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Databases (SQL Server 1)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196" y="1299805"/>
            <a:ext cx="400805" cy="4202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6971" y="1653627"/>
            <a:ext cx="17812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Catalogue</a:t>
            </a:r>
          </a:p>
          <a:p>
            <a:pPr algn="ctr"/>
            <a:r>
              <a:rPr lang="en-US" sz="1100" dirty="0"/>
              <a:t>(dataset configuration data)</a:t>
            </a:r>
            <a:endParaRPr lang="en-GB" sz="11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7593" y="1233365"/>
            <a:ext cx="400805" cy="4202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37028" y="1653626"/>
            <a:ext cx="2141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DataExport</a:t>
            </a:r>
          </a:p>
          <a:p>
            <a:pPr algn="ctr"/>
            <a:r>
              <a:rPr lang="en-US" sz="1100" dirty="0"/>
              <a:t>(project extraction configurations)</a:t>
            </a:r>
            <a:endParaRPr lang="en-GB" sz="1100" dirty="0"/>
          </a:p>
        </p:txBody>
      </p:sp>
      <p:sp>
        <p:nvSpPr>
          <p:cNvPr id="18" name="Rectangle 17"/>
          <p:cNvSpPr/>
          <p:nvPr/>
        </p:nvSpPr>
        <p:spPr>
          <a:xfrm>
            <a:off x="4916523" y="5336959"/>
            <a:ext cx="3517557" cy="1399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922385" y="3201199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Analyst PC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196" y="2161312"/>
            <a:ext cx="400805" cy="42026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17470" y="2515134"/>
            <a:ext cx="1680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Logging</a:t>
            </a:r>
          </a:p>
          <a:p>
            <a:pPr algn="ctr"/>
            <a:r>
              <a:rPr lang="en-US" sz="1100" dirty="0"/>
              <a:t>(log of all RDMP activities)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320" y="5436924"/>
            <a:ext cx="400805" cy="42026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59372" y="5790746"/>
            <a:ext cx="12747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Cohorts</a:t>
            </a:r>
          </a:p>
          <a:p>
            <a:pPr algn="ctr"/>
            <a:r>
              <a:rPr lang="en-US" sz="1100" dirty="0"/>
              <a:t>(Patients you have </a:t>
            </a:r>
          </a:p>
          <a:p>
            <a:pPr algn="ctr"/>
            <a:r>
              <a:rPr lang="en-US" sz="1100" dirty="0"/>
              <a:t>Released data for)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605" y="5436924"/>
            <a:ext cx="400805" cy="42026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916524" y="5790746"/>
            <a:ext cx="990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DLE_STAGING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565" y="5484713"/>
            <a:ext cx="400805" cy="42026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676479" y="5838535"/>
            <a:ext cx="12089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RAW</a:t>
            </a:r>
          </a:p>
          <a:p>
            <a:pPr algn="ctr"/>
            <a:r>
              <a:rPr lang="en-US" sz="1100" dirty="0"/>
              <a:t>(Identifiable data)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236" y="5436924"/>
            <a:ext cx="400805" cy="42026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897639" y="5790746"/>
            <a:ext cx="1326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Agency Data</a:t>
            </a:r>
          </a:p>
          <a:p>
            <a:pPr algn="ctr"/>
            <a:r>
              <a:rPr lang="en-US" sz="1100" dirty="0"/>
              <a:t>(Your LIVE datasets)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1688" y="2126802"/>
            <a:ext cx="400805" cy="42026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734281" y="2480624"/>
            <a:ext cx="1335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 Quality Results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12505" y="1017207"/>
            <a:ext cx="3917633" cy="1356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5369029" y="706104"/>
            <a:ext cx="521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Anonymisation Databases – Optional (SQL Server 3)</a:t>
            </a:r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534" y="1199496"/>
            <a:ext cx="400805" cy="42026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369030" y="1553318"/>
            <a:ext cx="1657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Anonymisation Identifiers</a:t>
            </a:r>
          </a:p>
          <a:p>
            <a:pPr algn="ctr"/>
            <a:r>
              <a:rPr lang="en-US" sz="1100" dirty="0"/>
              <a:t>(OnLoad anonymisation)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3168" y="1199496"/>
            <a:ext cx="400805" cy="42026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124671" y="1553318"/>
            <a:ext cx="1657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Dumped Identifiable Data</a:t>
            </a:r>
          </a:p>
          <a:p>
            <a:pPr algn="ctr"/>
            <a:r>
              <a:rPr lang="en-US" sz="1100" dirty="0"/>
              <a:t>(Names/Addresses etc.)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5553985" y="5647055"/>
            <a:ext cx="918033" cy="129178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285708" y="3371683"/>
            <a:ext cx="2028305" cy="15551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142358" y="3030200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Folders (File Server 1)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8445295" y="3434779"/>
            <a:ext cx="2028305" cy="1393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8301945" y="3093295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Haven Extracts (File Server 2)</a:t>
            </a:r>
            <a:endParaRPr lang="en-GB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738" y="4274722"/>
            <a:ext cx="626466" cy="43504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654" y="3445712"/>
            <a:ext cx="626466" cy="43504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42037" y="3825240"/>
            <a:ext cx="18726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Attachments (e.g. third party </a:t>
            </a:r>
          </a:p>
          <a:p>
            <a:pPr algn="ctr"/>
            <a:r>
              <a:rPr lang="en-US" sz="1100" dirty="0"/>
              <a:t>Metadata documents)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7943" y="4645301"/>
            <a:ext cx="16962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Files you are trying to load</a:t>
            </a:r>
          </a:p>
        </p:txBody>
      </p:sp>
      <p:sp>
        <p:nvSpPr>
          <p:cNvPr id="56" name="Right Arrow 55"/>
          <p:cNvSpPr/>
          <p:nvPr/>
        </p:nvSpPr>
        <p:spPr>
          <a:xfrm rot="18532077">
            <a:off x="3636041" y="3790847"/>
            <a:ext cx="4479776" cy="172604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ight Arrow 45"/>
          <p:cNvSpPr/>
          <p:nvPr/>
        </p:nvSpPr>
        <p:spPr>
          <a:xfrm rot="1358621">
            <a:off x="1416908" y="4999609"/>
            <a:ext cx="2906750" cy="174095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539636" y="5021105"/>
            <a:ext cx="437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Identifiable Data Load Server (SQL Server 4)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3610931" y="3835632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Loading (</a:t>
            </a:r>
            <a:r>
              <a:rPr lang="en-US" sz="1100" dirty="0">
                <a:solidFill>
                  <a:schemeClr val="accent6"/>
                </a:solidFill>
              </a:rPr>
              <a:t>Green Path</a:t>
            </a:r>
            <a:r>
              <a:rPr lang="en-US" sz="1100" dirty="0"/>
              <a:t>)</a:t>
            </a:r>
          </a:p>
        </p:txBody>
      </p:sp>
      <p:sp>
        <p:nvSpPr>
          <p:cNvPr id="58" name="Right Arrow 57"/>
          <p:cNvSpPr/>
          <p:nvPr/>
        </p:nvSpPr>
        <p:spPr>
          <a:xfrm rot="19307199">
            <a:off x="7773506" y="5086268"/>
            <a:ext cx="1470156" cy="128304"/>
          </a:xfrm>
          <a:prstGeom prst="rightArrow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ight Arrow 58"/>
          <p:cNvSpPr/>
          <p:nvPr/>
        </p:nvSpPr>
        <p:spPr>
          <a:xfrm rot="20221367">
            <a:off x="6513165" y="5059167"/>
            <a:ext cx="2545682" cy="124920"/>
          </a:xfrm>
          <a:prstGeom prst="rightArrow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861081" y="5021105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Repository (SQL Server 2)</a:t>
            </a:r>
            <a:endParaRPr lang="en-GB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7449" y="3825240"/>
            <a:ext cx="626466" cy="43504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604484" y="4195819"/>
            <a:ext cx="1670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Project Extracts</a:t>
            </a:r>
          </a:p>
          <a:p>
            <a:pPr algn="ctr"/>
            <a:r>
              <a:rPr lang="en-US" sz="1100" dirty="0"/>
              <a:t>(OnExtract anonymisation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96439" y="4437005"/>
            <a:ext cx="1354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Quality Engine</a:t>
            </a:r>
          </a:p>
          <a:p>
            <a:pPr algn="ctr"/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(Orange Path)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49662" y="442707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Catalogue </a:t>
            </a:r>
          </a:p>
          <a:p>
            <a:pPr algn="ctr"/>
            <a:r>
              <a:rPr lang="en-US" sz="1100" dirty="0"/>
              <a:t>Manager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16146" y="3969810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Dashboard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72" y="2388060"/>
            <a:ext cx="566525" cy="566525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443202" y="2877633"/>
            <a:ext cx="1167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Optional on load </a:t>
            </a:r>
          </a:p>
          <a:p>
            <a:pPr algn="ctr"/>
            <a:r>
              <a:rPr lang="en-US" sz="1100" dirty="0"/>
              <a:t>anonymisation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16" y="4782229"/>
            <a:ext cx="566525" cy="566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420029" y="5271802"/>
            <a:ext cx="1612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Mandatory on extraction</a:t>
            </a:r>
          </a:p>
          <a:p>
            <a:pPr algn="ctr"/>
            <a:r>
              <a:rPr lang="en-US" sz="1100" dirty="0"/>
              <a:t>anonymisation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929" y="2329670"/>
            <a:ext cx="400805" cy="42026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3925236" y="2683492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Cached Query 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24732" y="217552"/>
            <a:ext cx="1683666" cy="47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3998" y="364608"/>
            <a:ext cx="566525" cy="566525"/>
          </a:xfrm>
          <a:prstGeom prst="rect">
            <a:avLst/>
          </a:prstGeom>
        </p:spPr>
      </p:pic>
      <p:sp>
        <p:nvSpPr>
          <p:cNvPr id="74" name="Right Arrow 73"/>
          <p:cNvSpPr/>
          <p:nvPr/>
        </p:nvSpPr>
        <p:spPr>
          <a:xfrm rot="18532077">
            <a:off x="3788441" y="3943247"/>
            <a:ext cx="4479776" cy="172604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ight Arrow 43"/>
          <p:cNvSpPr/>
          <p:nvPr/>
        </p:nvSpPr>
        <p:spPr>
          <a:xfrm rot="15838627">
            <a:off x="3713463" y="1574649"/>
            <a:ext cx="1548240" cy="1210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5" name="Right Arrow 74"/>
          <p:cNvSpPr/>
          <p:nvPr/>
        </p:nvSpPr>
        <p:spPr>
          <a:xfrm rot="17500067">
            <a:off x="3108932" y="1446399"/>
            <a:ext cx="1414664" cy="1210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6" name="Right Arrow 75"/>
          <p:cNvSpPr/>
          <p:nvPr/>
        </p:nvSpPr>
        <p:spPr>
          <a:xfrm rot="19969985">
            <a:off x="2344444" y="1083277"/>
            <a:ext cx="1805138" cy="1210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7" name="Right Arrow 76"/>
          <p:cNvSpPr/>
          <p:nvPr/>
        </p:nvSpPr>
        <p:spPr>
          <a:xfrm rot="14164671">
            <a:off x="4097680" y="4125413"/>
            <a:ext cx="3148423" cy="16610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5412505" y="3588497"/>
            <a:ext cx="318770" cy="3187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10"/>
          <a:stretch>
            <a:fillRect/>
          </a:stretch>
        </p:blipFill>
        <p:spPr>
          <a:xfrm>
            <a:off x="5308555" y="4107006"/>
            <a:ext cx="333375" cy="3333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947301" y="3847513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Extraction (</a:t>
            </a:r>
            <a:r>
              <a:rPr lang="en-US" sz="1100" dirty="0">
                <a:solidFill>
                  <a:srgbClr val="FF0000"/>
                </a:solidFill>
              </a:rPr>
              <a:t>Red Path</a:t>
            </a:r>
            <a:r>
              <a:rPr lang="en-US" sz="1100" dirty="0"/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00028" y="4398281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Cohort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13848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24582341"/>
              </p:ext>
            </p:extLst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714301538"/>
              </p:ext>
            </p:extLst>
          </p:nvPr>
        </p:nvGraphicFramePr>
        <p:xfrm>
          <a:off x="-356031" y="0"/>
          <a:ext cx="5045477" cy="2479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6708380"/>
              </p:ext>
            </p:extLst>
          </p:nvPr>
        </p:nvGraphicFramePr>
        <p:xfrm>
          <a:off x="40083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9660367"/>
              </p:ext>
            </p:extLst>
          </p:nvPr>
        </p:nvGraphicFramePr>
        <p:xfrm>
          <a:off x="4580801" y="-411608"/>
          <a:ext cx="5883090" cy="289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ectangle 19"/>
          <p:cNvSpPr/>
          <p:nvPr/>
        </p:nvSpPr>
        <p:spPr>
          <a:xfrm>
            <a:off x="1892644" y="3852908"/>
            <a:ext cx="18245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sz="3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Curation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50204" y="3852908"/>
            <a:ext cx="254428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Data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182769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97316" y="2640736"/>
            <a:ext cx="489133" cy="37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Extractability Firewall</a:t>
            </a:r>
            <a:endParaRPr lang="en-GB" dirty="0"/>
          </a:p>
        </p:txBody>
      </p:sp>
      <p:graphicFrame>
        <p:nvGraphicFramePr>
          <p:cNvPr id="18" name="Diagram 17"/>
          <p:cNvGraphicFramePr/>
          <p:nvPr>
            <p:extLst/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51640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5517104" y="0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0" name="Rectangle 19"/>
          <p:cNvSpPr/>
          <p:nvPr/>
        </p:nvSpPr>
        <p:spPr>
          <a:xfrm>
            <a:off x="1429182" y="3774103"/>
            <a:ext cx="27514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Management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14550" y="3774102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614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1721066692"/>
              </p:ext>
            </p:extLst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" name="Rectangle 37"/>
          <p:cNvSpPr/>
          <p:nvPr/>
        </p:nvSpPr>
        <p:spPr>
          <a:xfrm>
            <a:off x="1429182" y="3774103"/>
            <a:ext cx="27514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Management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97316" y="2640736"/>
            <a:ext cx="489133" cy="37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Extractability Firewall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2310469"/>
              </p:ext>
            </p:extLst>
          </p:nvPr>
        </p:nvGraphicFramePr>
        <p:xfrm>
          <a:off x="51640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97115715"/>
              </p:ext>
            </p:extLst>
          </p:nvPr>
        </p:nvGraphicFramePr>
        <p:xfrm>
          <a:off x="5517104" y="0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7614550" y="3774102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93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261" y="317933"/>
            <a:ext cx="10515600" cy="1325563"/>
          </a:xfrm>
        </p:spPr>
        <p:txBody>
          <a:bodyPr/>
          <a:lstStyle/>
          <a:p>
            <a:r>
              <a:rPr lang="en-US" dirty="0"/>
              <a:t>Cohort Lifecycle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80" y="4170828"/>
            <a:ext cx="400805" cy="420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9745" y="4572848"/>
            <a:ext cx="228324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Repository</a:t>
            </a:r>
          </a:p>
          <a:p>
            <a:pPr algn="ctr"/>
            <a:r>
              <a:rPr lang="en-US" sz="1050" dirty="0"/>
              <a:t>(Demography, Biochemistry etc.)</a:t>
            </a:r>
            <a:endParaRPr lang="en-GB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58" y="4224078"/>
            <a:ext cx="400805" cy="420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8294" y="4591090"/>
            <a:ext cx="300439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Identifier Mapping Database</a:t>
            </a:r>
          </a:p>
          <a:p>
            <a:pPr algn="ctr"/>
            <a:r>
              <a:rPr lang="en-US" sz="1050" dirty="0"/>
              <a:t>(Called a Cohort Source)</a:t>
            </a:r>
            <a:endParaRPr lang="en-GB" sz="105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52233" y="1489330"/>
            <a:ext cx="873733" cy="873733"/>
            <a:chOff x="3083278" y="196493"/>
            <a:chExt cx="873733" cy="873733"/>
          </a:xfrm>
        </p:grpSpPr>
        <p:sp>
          <p:nvSpPr>
            <p:cNvPr id="12" name="Oval 11"/>
            <p:cNvSpPr/>
            <p:nvPr/>
          </p:nvSpPr>
          <p:spPr>
            <a:xfrm>
              <a:off x="3083278" y="196493"/>
              <a:ext cx="873733" cy="8737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 txBox="1"/>
            <p:nvPr/>
          </p:nvSpPr>
          <p:spPr>
            <a:xfrm>
              <a:off x="3211233" y="324448"/>
              <a:ext cx="617823" cy="617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Identifier Lists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44428" y="2007781"/>
            <a:ext cx="873733" cy="873733"/>
            <a:chOff x="2190128" y="407742"/>
            <a:chExt cx="873733" cy="873733"/>
          </a:xfrm>
        </p:grpSpPr>
        <p:sp>
          <p:nvSpPr>
            <p:cNvPr id="18" name="Oval 17"/>
            <p:cNvSpPr/>
            <p:nvPr/>
          </p:nvSpPr>
          <p:spPr>
            <a:xfrm>
              <a:off x="2190128" y="407742"/>
              <a:ext cx="873733" cy="8737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/>
            <p:cNvSpPr txBox="1"/>
            <p:nvPr/>
          </p:nvSpPr>
          <p:spPr>
            <a:xfrm>
              <a:off x="2318083" y="535697"/>
              <a:ext cx="617823" cy="617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Identification Criteria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79745" y="2805553"/>
            <a:ext cx="2129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Cohort Identification</a:t>
            </a:r>
          </a:p>
          <a:p>
            <a:pPr algn="ctr"/>
            <a:r>
              <a:rPr lang="en-US" dirty="0"/>
              <a:t>Configuration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93" y="2180771"/>
            <a:ext cx="714475" cy="714475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>
            <a:off x="1510356" y="2198500"/>
            <a:ext cx="557294" cy="578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7641" y="2078059"/>
            <a:ext cx="1261110" cy="819721"/>
            <a:chOff x="4555265" y="2898027"/>
            <a:chExt cx="1261110" cy="819721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4555265" y="2898027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/>
            <p:cNvSpPr txBox="1"/>
            <p:nvPr/>
          </p:nvSpPr>
          <p:spPr>
            <a:xfrm>
              <a:off x="4595280" y="2938042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SQL Code Management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33084" y="2805553"/>
            <a:ext cx="15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Curated Filters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5076864" y="931591"/>
            <a:ext cx="497399" cy="50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620658" y="608534"/>
            <a:ext cx="14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Lists</a:t>
            </a:r>
            <a:endParaRPr lang="en-GB" dirty="0"/>
          </a:p>
        </p:txBody>
      </p:sp>
      <p:sp>
        <p:nvSpPr>
          <p:cNvPr id="28" name="Arrow: Down 27"/>
          <p:cNvSpPr/>
          <p:nvPr/>
        </p:nvSpPr>
        <p:spPr>
          <a:xfrm rot="12808165">
            <a:off x="3885952" y="2169852"/>
            <a:ext cx="497399" cy="220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466287" y="3100319"/>
            <a:ext cx="1483419" cy="369332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Query Results</a:t>
            </a:r>
            <a:endParaRPr lang="en-GB" dirty="0"/>
          </a:p>
        </p:txBody>
      </p:sp>
      <p:sp>
        <p:nvSpPr>
          <p:cNvPr id="30" name="Arrow: Down 29"/>
          <p:cNvSpPr/>
          <p:nvPr/>
        </p:nvSpPr>
        <p:spPr>
          <a:xfrm>
            <a:off x="2523681" y="3418250"/>
            <a:ext cx="497399" cy="699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979277" y="3590181"/>
            <a:ext cx="1729833" cy="369332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Query Execution</a:t>
            </a:r>
            <a:endParaRPr lang="en-GB" dirty="0"/>
          </a:p>
        </p:txBody>
      </p:sp>
      <p:grpSp>
        <p:nvGrpSpPr>
          <p:cNvPr id="32" name="Group 31"/>
          <p:cNvGrpSpPr/>
          <p:nvPr/>
        </p:nvGrpSpPr>
        <p:grpSpPr>
          <a:xfrm>
            <a:off x="6280695" y="2081905"/>
            <a:ext cx="1261110" cy="819721"/>
            <a:chOff x="4555265" y="967520"/>
            <a:chExt cx="1261110" cy="819721"/>
          </a:xfrm>
        </p:grpSpPr>
        <p:sp>
          <p:nvSpPr>
            <p:cNvPr id="39" name="Rectangle: Rounded Corners 38"/>
            <p:cNvSpPr/>
            <p:nvPr/>
          </p:nvSpPr>
          <p:spPr>
            <a:xfrm>
              <a:off x="4555265" y="967520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: Rounded Corners 4"/>
            <p:cNvSpPr txBox="1"/>
            <p:nvPr/>
          </p:nvSpPr>
          <p:spPr>
            <a:xfrm>
              <a:off x="4595280" y="1007535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Release Identifier Allocation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52691" y="2718857"/>
            <a:ext cx="1261110" cy="819721"/>
            <a:chOff x="4555265" y="2898027"/>
            <a:chExt cx="1261110" cy="819721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4555265" y="2898027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: Rounded Corners 6"/>
            <p:cNvSpPr txBox="1"/>
            <p:nvPr/>
          </p:nvSpPr>
          <p:spPr>
            <a:xfrm>
              <a:off x="4595280" y="2938042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Reproducibility</a:t>
              </a:r>
            </a:p>
          </p:txBody>
        </p:sp>
      </p:grpSp>
      <p:sp>
        <p:nvSpPr>
          <p:cNvPr id="41" name="Arrow: Down 40"/>
          <p:cNvSpPr/>
          <p:nvPr/>
        </p:nvSpPr>
        <p:spPr>
          <a:xfrm>
            <a:off x="6623382" y="2950049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Arrow: Down 41"/>
          <p:cNvSpPr/>
          <p:nvPr/>
        </p:nvSpPr>
        <p:spPr>
          <a:xfrm rot="17229102">
            <a:off x="5674824" y="1893442"/>
            <a:ext cx="497399" cy="50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052893" y="3049775"/>
            <a:ext cx="1856855" cy="738664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400" dirty="0"/>
              <a:t>Project Specific </a:t>
            </a:r>
          </a:p>
          <a:p>
            <a:pPr algn="ctr"/>
            <a:r>
              <a:rPr lang="en-US" sz="1400" dirty="0"/>
              <a:t>Identifier Substitutions</a:t>
            </a:r>
          </a:p>
          <a:p>
            <a:pPr algn="ctr"/>
            <a:r>
              <a:rPr lang="en-US" sz="1400" dirty="0"/>
              <a:t>Stored and Versioned</a:t>
            </a:r>
            <a:endParaRPr lang="en-GB" sz="1400" dirty="0"/>
          </a:p>
        </p:txBody>
      </p:sp>
      <p:sp>
        <p:nvSpPr>
          <p:cNvPr id="44" name="Arrow: Down 43"/>
          <p:cNvSpPr/>
          <p:nvPr/>
        </p:nvSpPr>
        <p:spPr>
          <a:xfrm rot="16200000">
            <a:off x="10068057" y="2658011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Arrow: Down 48"/>
          <p:cNvSpPr/>
          <p:nvPr/>
        </p:nvSpPr>
        <p:spPr>
          <a:xfrm rot="14283033">
            <a:off x="7673376" y="3425349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0872928" y="2881514"/>
            <a:ext cx="924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</a:t>
            </a:r>
          </a:p>
          <a:p>
            <a:r>
              <a:rPr lang="en-US" dirty="0"/>
              <a:t>Extracts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8480237" y="3234162"/>
            <a:ext cx="1261110" cy="819721"/>
            <a:chOff x="2883396" y="3863281"/>
            <a:chExt cx="1261110" cy="819721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2883396" y="3863281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: Rounded Corners 8"/>
            <p:cNvSpPr txBox="1"/>
            <p:nvPr/>
          </p:nvSpPr>
          <p:spPr>
            <a:xfrm>
              <a:off x="2923411" y="3903296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Drag and Drop Configuration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8047295" y="1349643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705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8180</TotalTime>
  <Words>499</Words>
  <Application>Microsoft Office PowerPoint</Application>
  <PresentationFormat>Widescreen</PresentationFormat>
  <Paragraphs>181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Minimum Deployment</vt:lpstr>
      <vt:lpstr>Recommended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Cohort Lifecycle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Nind (Staff)</cp:lastModifiedBy>
  <cp:revision>92</cp:revision>
  <dcterms:created xsi:type="dcterms:W3CDTF">2015-11-23T09:28:17Z</dcterms:created>
  <dcterms:modified xsi:type="dcterms:W3CDTF">2018-10-30T07:47:58Z</dcterms:modified>
</cp:coreProperties>
</file>