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1D55A43-E12C-4F49-A062-091FC0DEBE89}" type="datetimeFigureOut">
              <a:rPr lang="en-GB" smtClean="0"/>
              <a:t>08/03/2016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5412AE-DBC5-4F29-843B-76593110D8E9}" type="slidenum">
              <a:rPr lang="en-GB" smtClean="0"/>
              <a:t>‹#›</a:t>
            </a:fld>
            <a:endParaRPr lang="en-GB"/>
          </a:p>
        </p:txBody>
      </p:sp>
    </p:spTree>
    <p:extLst>
      <p:ext uri="{BB962C8B-B14F-4D97-AF65-F5344CB8AC3E}">
        <p14:creationId xmlns:p14="http://schemas.microsoft.com/office/powerpoint/2010/main" val="408364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1D55A43-E12C-4F49-A062-091FC0DEBE89}" type="datetimeFigureOut">
              <a:rPr lang="en-GB" smtClean="0"/>
              <a:t>08/03/2016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5412AE-DBC5-4F29-843B-76593110D8E9}" type="slidenum">
              <a:rPr lang="en-GB" smtClean="0"/>
              <a:t>‹#›</a:t>
            </a:fld>
            <a:endParaRPr lang="en-GB"/>
          </a:p>
        </p:txBody>
      </p:sp>
    </p:spTree>
    <p:extLst>
      <p:ext uri="{BB962C8B-B14F-4D97-AF65-F5344CB8AC3E}">
        <p14:creationId xmlns:p14="http://schemas.microsoft.com/office/powerpoint/2010/main" val="30543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1D55A43-E12C-4F49-A062-091FC0DEBE89}" type="datetimeFigureOut">
              <a:rPr lang="en-GB" smtClean="0"/>
              <a:t>08/03/2016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5412AE-DBC5-4F29-843B-76593110D8E9}" type="slidenum">
              <a:rPr lang="en-GB" smtClean="0"/>
              <a:t>‹#›</a:t>
            </a:fld>
            <a:endParaRPr lang="en-GB"/>
          </a:p>
        </p:txBody>
      </p:sp>
    </p:spTree>
    <p:extLst>
      <p:ext uri="{BB962C8B-B14F-4D97-AF65-F5344CB8AC3E}">
        <p14:creationId xmlns:p14="http://schemas.microsoft.com/office/powerpoint/2010/main" val="333022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1D55A43-E12C-4F49-A062-091FC0DEBE89}" type="datetimeFigureOut">
              <a:rPr lang="en-GB" smtClean="0"/>
              <a:t>08/03/2016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5412AE-DBC5-4F29-843B-76593110D8E9}" type="slidenum">
              <a:rPr lang="en-GB" smtClean="0"/>
              <a:t>‹#›</a:t>
            </a:fld>
            <a:endParaRPr lang="en-GB"/>
          </a:p>
        </p:txBody>
      </p:sp>
    </p:spTree>
    <p:extLst>
      <p:ext uri="{BB962C8B-B14F-4D97-AF65-F5344CB8AC3E}">
        <p14:creationId xmlns:p14="http://schemas.microsoft.com/office/powerpoint/2010/main" val="3688045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D55A43-E12C-4F49-A062-091FC0DEBE89}" type="datetimeFigureOut">
              <a:rPr lang="en-GB" smtClean="0"/>
              <a:t>08/03/2016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5412AE-DBC5-4F29-843B-76593110D8E9}" type="slidenum">
              <a:rPr lang="en-GB" smtClean="0"/>
              <a:t>‹#›</a:t>
            </a:fld>
            <a:endParaRPr lang="en-GB"/>
          </a:p>
        </p:txBody>
      </p:sp>
    </p:spTree>
    <p:extLst>
      <p:ext uri="{BB962C8B-B14F-4D97-AF65-F5344CB8AC3E}">
        <p14:creationId xmlns:p14="http://schemas.microsoft.com/office/powerpoint/2010/main" val="280104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D55A43-E12C-4F49-A062-091FC0DEBE89}" type="datetimeFigureOut">
              <a:rPr lang="en-GB" smtClean="0"/>
              <a:t>08/03/2016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5412AE-DBC5-4F29-843B-76593110D8E9}" type="slidenum">
              <a:rPr lang="en-GB" smtClean="0"/>
              <a:t>‹#›</a:t>
            </a:fld>
            <a:endParaRPr lang="en-GB"/>
          </a:p>
        </p:txBody>
      </p:sp>
    </p:spTree>
    <p:extLst>
      <p:ext uri="{BB962C8B-B14F-4D97-AF65-F5344CB8AC3E}">
        <p14:creationId xmlns:p14="http://schemas.microsoft.com/office/powerpoint/2010/main" val="2576910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1D55A43-E12C-4F49-A062-091FC0DEBE89}" type="datetimeFigureOut">
              <a:rPr lang="en-GB" smtClean="0"/>
              <a:t>08/03/2016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E5412AE-DBC5-4F29-843B-76593110D8E9}" type="slidenum">
              <a:rPr lang="en-GB" smtClean="0"/>
              <a:t>‹#›</a:t>
            </a:fld>
            <a:endParaRPr lang="en-GB"/>
          </a:p>
        </p:txBody>
      </p:sp>
    </p:spTree>
    <p:extLst>
      <p:ext uri="{BB962C8B-B14F-4D97-AF65-F5344CB8AC3E}">
        <p14:creationId xmlns:p14="http://schemas.microsoft.com/office/powerpoint/2010/main" val="3061239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1D55A43-E12C-4F49-A062-091FC0DEBE89}" type="datetimeFigureOut">
              <a:rPr lang="en-GB" smtClean="0"/>
              <a:t>08/03/2016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5412AE-DBC5-4F29-843B-76593110D8E9}" type="slidenum">
              <a:rPr lang="en-GB" smtClean="0"/>
              <a:t>‹#›</a:t>
            </a:fld>
            <a:endParaRPr lang="en-GB"/>
          </a:p>
        </p:txBody>
      </p:sp>
    </p:spTree>
    <p:extLst>
      <p:ext uri="{BB962C8B-B14F-4D97-AF65-F5344CB8AC3E}">
        <p14:creationId xmlns:p14="http://schemas.microsoft.com/office/powerpoint/2010/main" val="225454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D55A43-E12C-4F49-A062-091FC0DEBE89}" type="datetimeFigureOut">
              <a:rPr lang="en-GB" smtClean="0"/>
              <a:t>08/03/2016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E5412AE-DBC5-4F29-843B-76593110D8E9}" type="slidenum">
              <a:rPr lang="en-GB" smtClean="0"/>
              <a:t>‹#›</a:t>
            </a:fld>
            <a:endParaRPr lang="en-GB"/>
          </a:p>
        </p:txBody>
      </p:sp>
    </p:spTree>
    <p:extLst>
      <p:ext uri="{BB962C8B-B14F-4D97-AF65-F5344CB8AC3E}">
        <p14:creationId xmlns:p14="http://schemas.microsoft.com/office/powerpoint/2010/main" val="3282075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D55A43-E12C-4F49-A062-091FC0DEBE89}" type="datetimeFigureOut">
              <a:rPr lang="en-GB" smtClean="0"/>
              <a:t>08/03/2016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5412AE-DBC5-4F29-843B-76593110D8E9}" type="slidenum">
              <a:rPr lang="en-GB" smtClean="0"/>
              <a:t>‹#›</a:t>
            </a:fld>
            <a:endParaRPr lang="en-GB"/>
          </a:p>
        </p:txBody>
      </p:sp>
    </p:spTree>
    <p:extLst>
      <p:ext uri="{BB962C8B-B14F-4D97-AF65-F5344CB8AC3E}">
        <p14:creationId xmlns:p14="http://schemas.microsoft.com/office/powerpoint/2010/main" val="254287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D55A43-E12C-4F49-A062-091FC0DEBE89}" type="datetimeFigureOut">
              <a:rPr lang="en-GB" smtClean="0"/>
              <a:t>08/03/2016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5412AE-DBC5-4F29-843B-76593110D8E9}" type="slidenum">
              <a:rPr lang="en-GB" smtClean="0"/>
              <a:t>‹#›</a:t>
            </a:fld>
            <a:endParaRPr lang="en-GB"/>
          </a:p>
        </p:txBody>
      </p:sp>
    </p:spTree>
    <p:extLst>
      <p:ext uri="{BB962C8B-B14F-4D97-AF65-F5344CB8AC3E}">
        <p14:creationId xmlns:p14="http://schemas.microsoft.com/office/powerpoint/2010/main" val="379719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D55A43-E12C-4F49-A062-091FC0DEBE89}" type="datetimeFigureOut">
              <a:rPr lang="en-GB" smtClean="0"/>
              <a:t>08/03/2016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5412AE-DBC5-4F29-843B-76593110D8E9}" type="slidenum">
              <a:rPr lang="en-GB" smtClean="0"/>
              <a:t>‹#›</a:t>
            </a:fld>
            <a:endParaRPr lang="en-GB"/>
          </a:p>
        </p:txBody>
      </p:sp>
    </p:spTree>
    <p:extLst>
      <p:ext uri="{BB962C8B-B14F-4D97-AF65-F5344CB8AC3E}">
        <p14:creationId xmlns:p14="http://schemas.microsoft.com/office/powerpoint/2010/main" val="4269322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57909024"/>
              </p:ext>
            </p:extLst>
          </p:nvPr>
        </p:nvGraphicFramePr>
        <p:xfrm>
          <a:off x="2081428" y="5448185"/>
          <a:ext cx="8127999" cy="111252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dirty="0" smtClean="0"/>
                        <a:t>Patient </a:t>
                      </a:r>
                      <a:r>
                        <a:rPr lang="en-US" baseline="0" dirty="0" smtClean="0"/>
                        <a:t>Identifier</a:t>
                      </a:r>
                      <a:endParaRPr lang="en-GB" dirty="0"/>
                    </a:p>
                  </a:txBody>
                  <a:tcPr/>
                </a:tc>
                <a:tc>
                  <a:txBody>
                    <a:bodyPr/>
                    <a:lstStyle/>
                    <a:p>
                      <a:r>
                        <a:rPr lang="en-US" dirty="0" smtClean="0"/>
                        <a:t>Date Of Birth</a:t>
                      </a:r>
                      <a:endParaRPr lang="en-GB" dirty="0"/>
                    </a:p>
                  </a:txBody>
                  <a:tcPr>
                    <a:solidFill>
                      <a:schemeClr val="accent1">
                        <a:lumMod val="50000"/>
                      </a:schemeClr>
                    </a:solidFill>
                  </a:tcPr>
                </a:tc>
                <a:tc>
                  <a:txBody>
                    <a:bodyPr/>
                    <a:lstStyle/>
                    <a:p>
                      <a:r>
                        <a:rPr lang="en-US" dirty="0" err="1" smtClean="0"/>
                        <a:t>EthnicityCode</a:t>
                      </a:r>
                      <a:endParaRPr lang="en-GB" dirty="0"/>
                    </a:p>
                  </a:txBody>
                  <a:tcPr/>
                </a:tc>
              </a:tr>
              <a:tr h="370840">
                <a:tc>
                  <a:txBody>
                    <a:bodyPr/>
                    <a:lstStyle/>
                    <a:p>
                      <a:r>
                        <a:rPr lang="en-US" dirty="0" smtClean="0"/>
                        <a:t>123</a:t>
                      </a:r>
                      <a:endParaRPr lang="en-GB" dirty="0"/>
                    </a:p>
                  </a:txBody>
                  <a:tcPr/>
                </a:tc>
                <a:tc>
                  <a:txBody>
                    <a:bodyPr/>
                    <a:lstStyle/>
                    <a:p>
                      <a:r>
                        <a:rPr lang="en-US" dirty="0" smtClean="0"/>
                        <a:t>2001-01-02</a:t>
                      </a:r>
                      <a:endParaRPr lang="en-GB" dirty="0"/>
                    </a:p>
                  </a:txBody>
                  <a:tcPr/>
                </a:tc>
                <a:tc>
                  <a:txBody>
                    <a:bodyPr/>
                    <a:lstStyle/>
                    <a:p>
                      <a:r>
                        <a:rPr lang="en-US" dirty="0" smtClean="0"/>
                        <a:t>3</a:t>
                      </a:r>
                      <a:endParaRPr lang="en-GB" dirty="0"/>
                    </a:p>
                  </a:txBody>
                  <a:tcPr/>
                </a:tc>
              </a:tr>
              <a:tr h="370840">
                <a:tc>
                  <a:txBody>
                    <a:bodyPr/>
                    <a:lstStyle/>
                    <a:p>
                      <a:r>
                        <a:rPr lang="en-US" dirty="0" smtClean="0"/>
                        <a:t>124</a:t>
                      </a:r>
                      <a:endParaRPr lang="en-GB" dirty="0"/>
                    </a:p>
                  </a:txBody>
                  <a:tcPr/>
                </a:tc>
                <a:tc>
                  <a:txBody>
                    <a:bodyPr/>
                    <a:lstStyle/>
                    <a:p>
                      <a:r>
                        <a:rPr lang="en-US" dirty="0" smtClean="0"/>
                        <a:t>1982-02-05</a:t>
                      </a:r>
                      <a:endParaRPr lang="en-GB" dirty="0"/>
                    </a:p>
                  </a:txBody>
                  <a:tcPr/>
                </a:tc>
                <a:tc>
                  <a:txBody>
                    <a:bodyPr/>
                    <a:lstStyle/>
                    <a:p>
                      <a:r>
                        <a:rPr lang="en-US" dirty="0" smtClean="0"/>
                        <a:t>1</a:t>
                      </a:r>
                      <a:endParaRPr lang="en-GB" dirty="0"/>
                    </a:p>
                  </a:txBody>
                  <a:tcPr/>
                </a:tc>
              </a:tr>
            </a:tbl>
          </a:graphicData>
        </a:graphic>
      </p:graphicFrame>
      <p:sp>
        <p:nvSpPr>
          <p:cNvPr id="5" name="TextBox 4"/>
          <p:cNvSpPr txBox="1"/>
          <p:nvPr/>
        </p:nvSpPr>
        <p:spPr>
          <a:xfrm>
            <a:off x="288325" y="5078853"/>
            <a:ext cx="2290119" cy="369332"/>
          </a:xfrm>
          <a:prstGeom prst="rect">
            <a:avLst/>
          </a:prstGeom>
          <a:noFill/>
        </p:spPr>
        <p:txBody>
          <a:bodyPr wrap="square" rtlCol="0">
            <a:spAutoFit/>
          </a:bodyPr>
          <a:lstStyle/>
          <a:p>
            <a:r>
              <a:rPr lang="en-US" dirty="0" smtClean="0"/>
              <a:t>Your Database Table:</a:t>
            </a:r>
            <a:endParaRPr lang="en-GB" dirty="0"/>
          </a:p>
        </p:txBody>
      </p:sp>
      <p:sp>
        <p:nvSpPr>
          <p:cNvPr id="6" name="Rectangle 5"/>
          <p:cNvSpPr/>
          <p:nvPr/>
        </p:nvSpPr>
        <p:spPr>
          <a:xfrm>
            <a:off x="1351006" y="3880022"/>
            <a:ext cx="2454875" cy="518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Table Info </a:t>
            </a:r>
          </a:p>
          <a:p>
            <a:pPr algn="ctr"/>
            <a:r>
              <a:rPr lang="en-US" dirty="0" smtClean="0"/>
              <a:t>(reference to the table)</a:t>
            </a:r>
            <a:endParaRPr lang="en-GB" dirty="0"/>
          </a:p>
        </p:txBody>
      </p:sp>
      <p:sp>
        <p:nvSpPr>
          <p:cNvPr id="7" name="Rectangle 6"/>
          <p:cNvSpPr/>
          <p:nvPr/>
        </p:nvSpPr>
        <p:spPr>
          <a:xfrm>
            <a:off x="1820563" y="3079465"/>
            <a:ext cx="2743200" cy="518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Column Info </a:t>
            </a:r>
          </a:p>
          <a:p>
            <a:pPr algn="ctr"/>
            <a:r>
              <a:rPr lang="en-US" dirty="0" smtClean="0"/>
              <a:t>(reference to the column)</a:t>
            </a:r>
            <a:endParaRPr lang="en-GB" dirty="0"/>
          </a:p>
        </p:txBody>
      </p:sp>
      <p:sp>
        <p:nvSpPr>
          <p:cNvPr id="8" name="Rectangle 7"/>
          <p:cNvSpPr/>
          <p:nvPr/>
        </p:nvSpPr>
        <p:spPr>
          <a:xfrm>
            <a:off x="4773827" y="3079465"/>
            <a:ext cx="2743200" cy="51898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Column Info </a:t>
            </a:r>
          </a:p>
          <a:p>
            <a:pPr algn="ctr"/>
            <a:r>
              <a:rPr lang="en-US" dirty="0" smtClean="0"/>
              <a:t>(reference to the column)</a:t>
            </a:r>
            <a:endParaRPr lang="en-GB" dirty="0"/>
          </a:p>
        </p:txBody>
      </p:sp>
      <p:sp>
        <p:nvSpPr>
          <p:cNvPr id="9" name="Rectangle 8"/>
          <p:cNvSpPr/>
          <p:nvPr/>
        </p:nvSpPr>
        <p:spPr>
          <a:xfrm>
            <a:off x="7727091" y="3079465"/>
            <a:ext cx="2743200" cy="518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Column Info </a:t>
            </a:r>
          </a:p>
          <a:p>
            <a:pPr algn="ctr"/>
            <a:r>
              <a:rPr lang="en-US" dirty="0" smtClean="0"/>
              <a:t>(reference to the column)</a:t>
            </a:r>
            <a:endParaRPr lang="en-GB" dirty="0"/>
          </a:p>
        </p:txBody>
      </p:sp>
      <p:cxnSp>
        <p:nvCxnSpPr>
          <p:cNvPr id="14" name="Straight Arrow Connector 13"/>
          <p:cNvCxnSpPr>
            <a:stCxn id="8" idx="2"/>
          </p:cNvCxnSpPr>
          <p:nvPr/>
        </p:nvCxnSpPr>
        <p:spPr>
          <a:xfrm flipH="1">
            <a:off x="5346357" y="3598449"/>
            <a:ext cx="799070" cy="19456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a:xfrm flipH="1">
            <a:off x="3599936" y="3598449"/>
            <a:ext cx="450335" cy="19456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2485083" y="4399006"/>
            <a:ext cx="124939" cy="10491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p:nvPr/>
        </p:nvCxnSpPr>
        <p:spPr>
          <a:xfrm flipH="1">
            <a:off x="8176055" y="3598449"/>
            <a:ext cx="799070" cy="19456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a:xfrm>
            <a:off x="2811849" y="2062825"/>
            <a:ext cx="2743200" cy="51898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Extraction Information 1</a:t>
            </a:r>
          </a:p>
          <a:p>
            <a:pPr algn="ctr"/>
            <a:r>
              <a:rPr lang="en-US" dirty="0" smtClean="0"/>
              <a:t>(How column is extracted)</a:t>
            </a:r>
            <a:endParaRPr lang="en-GB" dirty="0"/>
          </a:p>
        </p:txBody>
      </p:sp>
      <p:sp>
        <p:nvSpPr>
          <p:cNvPr id="24" name="Rectangle 23"/>
          <p:cNvSpPr/>
          <p:nvPr/>
        </p:nvSpPr>
        <p:spPr>
          <a:xfrm>
            <a:off x="5832390" y="2035892"/>
            <a:ext cx="2743200" cy="51898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Extraction Information 2</a:t>
            </a:r>
          </a:p>
          <a:p>
            <a:pPr algn="ctr"/>
            <a:r>
              <a:rPr lang="en-US" dirty="0" smtClean="0"/>
              <a:t>(How column is extracted)</a:t>
            </a:r>
            <a:endParaRPr lang="en-GB" dirty="0"/>
          </a:p>
        </p:txBody>
      </p:sp>
      <p:cxnSp>
        <p:nvCxnSpPr>
          <p:cNvPr id="25" name="Straight Arrow Connector 24"/>
          <p:cNvCxnSpPr/>
          <p:nvPr/>
        </p:nvCxnSpPr>
        <p:spPr>
          <a:xfrm>
            <a:off x="4473147" y="2554876"/>
            <a:ext cx="1291966" cy="5245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flipH="1">
            <a:off x="6688437" y="2552074"/>
            <a:ext cx="379629" cy="510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9" name="TextBox 28"/>
          <p:cNvSpPr txBox="1"/>
          <p:nvPr/>
        </p:nvSpPr>
        <p:spPr>
          <a:xfrm>
            <a:off x="1" y="214410"/>
            <a:ext cx="2811848" cy="369332"/>
          </a:xfrm>
          <a:prstGeom prst="rect">
            <a:avLst/>
          </a:prstGeom>
          <a:noFill/>
        </p:spPr>
        <p:txBody>
          <a:bodyPr wrap="square" rtlCol="0">
            <a:spAutoFit/>
          </a:bodyPr>
          <a:lstStyle/>
          <a:p>
            <a:r>
              <a:rPr lang="en-US" dirty="0" smtClean="0"/>
              <a:t>Example Catalogue Objects:</a:t>
            </a:r>
            <a:endParaRPr lang="en-GB" dirty="0"/>
          </a:p>
        </p:txBody>
      </p:sp>
      <p:sp>
        <p:nvSpPr>
          <p:cNvPr id="30" name="Rectangle 29"/>
          <p:cNvSpPr/>
          <p:nvPr/>
        </p:nvSpPr>
        <p:spPr>
          <a:xfrm>
            <a:off x="2622380" y="1019252"/>
            <a:ext cx="2855782" cy="51898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Catalogue Item</a:t>
            </a:r>
          </a:p>
          <a:p>
            <a:pPr algn="ctr"/>
            <a:r>
              <a:rPr lang="en-US" dirty="0" smtClean="0"/>
              <a:t>(Description of transform 1)</a:t>
            </a:r>
            <a:endParaRPr lang="en-GB" dirty="0"/>
          </a:p>
        </p:txBody>
      </p:sp>
      <p:sp>
        <p:nvSpPr>
          <p:cNvPr id="31" name="Rectangle 30"/>
          <p:cNvSpPr/>
          <p:nvPr/>
        </p:nvSpPr>
        <p:spPr>
          <a:xfrm>
            <a:off x="5832390" y="970237"/>
            <a:ext cx="2855782" cy="51898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Catalogue Item</a:t>
            </a:r>
          </a:p>
          <a:p>
            <a:pPr algn="ctr"/>
            <a:r>
              <a:rPr lang="en-US" dirty="0" smtClean="0"/>
              <a:t>(Description of transform 2)</a:t>
            </a:r>
            <a:endParaRPr lang="en-GB" dirty="0"/>
          </a:p>
        </p:txBody>
      </p:sp>
      <p:sp>
        <p:nvSpPr>
          <p:cNvPr id="32" name="Rectangle 31"/>
          <p:cNvSpPr/>
          <p:nvPr/>
        </p:nvSpPr>
        <p:spPr>
          <a:xfrm>
            <a:off x="3425568" y="95976"/>
            <a:ext cx="4482756" cy="51898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Catalogue</a:t>
            </a:r>
          </a:p>
          <a:p>
            <a:pPr algn="ctr"/>
            <a:r>
              <a:rPr lang="en-US" dirty="0" smtClean="0"/>
              <a:t>(Description of dataset, validation rules </a:t>
            </a:r>
            <a:r>
              <a:rPr lang="en-US" dirty="0" err="1" smtClean="0"/>
              <a:t>etc</a:t>
            </a:r>
            <a:r>
              <a:rPr lang="en-US" dirty="0" smtClean="0"/>
              <a:t>)</a:t>
            </a:r>
            <a:endParaRPr lang="en-GB" dirty="0"/>
          </a:p>
        </p:txBody>
      </p:sp>
      <p:cxnSp>
        <p:nvCxnSpPr>
          <p:cNvPr id="33" name="Straight Arrow Connector 32"/>
          <p:cNvCxnSpPr>
            <a:endCxn id="23" idx="0"/>
          </p:cNvCxnSpPr>
          <p:nvPr/>
        </p:nvCxnSpPr>
        <p:spPr>
          <a:xfrm flipH="1">
            <a:off x="4183449" y="1538236"/>
            <a:ext cx="1373" cy="5245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p:cNvCxnSpPr/>
          <p:nvPr/>
        </p:nvCxnSpPr>
        <p:spPr>
          <a:xfrm flipH="1">
            <a:off x="7260281" y="1511303"/>
            <a:ext cx="1373" cy="5245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p:cNvCxnSpPr>
            <a:stCxn id="32" idx="2"/>
            <a:endCxn id="30" idx="0"/>
          </p:cNvCxnSpPr>
          <p:nvPr/>
        </p:nvCxnSpPr>
        <p:spPr>
          <a:xfrm flipH="1">
            <a:off x="4050271" y="614960"/>
            <a:ext cx="1616675" cy="4042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a:stCxn id="32" idx="2"/>
            <a:endCxn id="31" idx="0"/>
          </p:cNvCxnSpPr>
          <p:nvPr/>
        </p:nvCxnSpPr>
        <p:spPr>
          <a:xfrm>
            <a:off x="5666946" y="614960"/>
            <a:ext cx="1593335" cy="355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aphicFrame>
        <p:nvGraphicFramePr>
          <p:cNvPr id="43" name="Table 42"/>
          <p:cNvGraphicFramePr>
            <a:graphicFrameLocks noGrp="1"/>
          </p:cNvGraphicFramePr>
          <p:nvPr>
            <p:extLst>
              <p:ext uri="{D42A27DB-BD31-4B8C-83A1-F6EECF244321}">
                <p14:modId xmlns:p14="http://schemas.microsoft.com/office/powerpoint/2010/main" val="3833440339"/>
              </p:ext>
            </p:extLst>
          </p:nvPr>
        </p:nvGraphicFramePr>
        <p:xfrm>
          <a:off x="11900" y="1678162"/>
          <a:ext cx="2709333" cy="1107440"/>
        </p:xfrm>
        <a:graphic>
          <a:graphicData uri="http://schemas.openxmlformats.org/drawingml/2006/table">
            <a:tbl>
              <a:tblPr firstRow="1" bandRow="1">
                <a:tableStyleId>{5C22544A-7EE6-4342-B048-85BDC9FD1C3A}</a:tableStyleId>
              </a:tblPr>
              <a:tblGrid>
                <a:gridCol w="2709333"/>
              </a:tblGrid>
              <a:tr h="334714">
                <a:tc>
                  <a:txBody>
                    <a:bodyPr/>
                    <a:lstStyle/>
                    <a:p>
                      <a:r>
                        <a:rPr lang="en-US" dirty="0" smtClean="0"/>
                        <a:t>Date Of Birth</a:t>
                      </a:r>
                      <a:endParaRPr lang="en-GB" dirty="0"/>
                    </a:p>
                  </a:txBody>
                  <a:tcPr>
                    <a:solidFill>
                      <a:schemeClr val="accent1">
                        <a:lumMod val="50000"/>
                      </a:schemeClr>
                    </a:solidFill>
                  </a:tcPr>
                </a:tc>
              </a:tr>
              <a:tr h="370840">
                <a:tc>
                  <a:txBody>
                    <a:bodyPr/>
                    <a:lstStyle/>
                    <a:p>
                      <a:r>
                        <a:rPr lang="en-US" dirty="0" smtClean="0"/>
                        <a:t>2001-01-02</a:t>
                      </a:r>
                      <a:endParaRPr lang="en-GB" dirty="0"/>
                    </a:p>
                  </a:txBody>
                  <a:tcPr/>
                </a:tc>
              </a:tr>
              <a:tr h="370840">
                <a:tc>
                  <a:txBody>
                    <a:bodyPr/>
                    <a:lstStyle/>
                    <a:p>
                      <a:r>
                        <a:rPr lang="en-US" dirty="0" smtClean="0"/>
                        <a:t>1982-02-05</a:t>
                      </a:r>
                      <a:endParaRPr lang="en-GB" dirty="0"/>
                    </a:p>
                  </a:txBody>
                  <a:tcPr/>
                </a:tc>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4022989105"/>
              </p:ext>
            </p:extLst>
          </p:nvPr>
        </p:nvGraphicFramePr>
        <p:xfrm>
          <a:off x="8868491" y="1677731"/>
          <a:ext cx="2709333" cy="1107440"/>
        </p:xfrm>
        <a:graphic>
          <a:graphicData uri="http://schemas.openxmlformats.org/drawingml/2006/table">
            <a:tbl>
              <a:tblPr firstRow="1" bandRow="1">
                <a:tableStyleId>{5C22544A-7EE6-4342-B048-85BDC9FD1C3A}</a:tableStyleId>
              </a:tblPr>
              <a:tblGrid>
                <a:gridCol w="2709333"/>
              </a:tblGrid>
              <a:tr h="334714">
                <a:tc>
                  <a:txBody>
                    <a:bodyPr/>
                    <a:lstStyle/>
                    <a:p>
                      <a:r>
                        <a:rPr lang="en-US" dirty="0" smtClean="0"/>
                        <a:t>Year Of Birth</a:t>
                      </a:r>
                      <a:endParaRPr lang="en-GB" dirty="0"/>
                    </a:p>
                  </a:txBody>
                  <a:tcPr>
                    <a:solidFill>
                      <a:schemeClr val="accent1">
                        <a:lumMod val="50000"/>
                      </a:schemeClr>
                    </a:solidFill>
                  </a:tcPr>
                </a:tc>
              </a:tr>
              <a:tr h="370840">
                <a:tc>
                  <a:txBody>
                    <a:bodyPr/>
                    <a:lstStyle/>
                    <a:p>
                      <a:r>
                        <a:rPr lang="en-US" dirty="0" smtClean="0"/>
                        <a:t>2001</a:t>
                      </a:r>
                      <a:endParaRPr lang="en-GB" dirty="0"/>
                    </a:p>
                  </a:txBody>
                  <a:tcPr/>
                </a:tc>
              </a:tr>
              <a:tr h="370840">
                <a:tc>
                  <a:txBody>
                    <a:bodyPr/>
                    <a:lstStyle/>
                    <a:p>
                      <a:r>
                        <a:rPr lang="en-US" dirty="0" smtClean="0"/>
                        <a:t>1982</a:t>
                      </a:r>
                      <a:endParaRPr lang="en-GB" dirty="0"/>
                    </a:p>
                  </a:txBody>
                  <a:tcPr/>
                </a:tc>
              </a:tr>
            </a:tbl>
          </a:graphicData>
        </a:graphic>
      </p:graphicFrame>
      <p:sp>
        <p:nvSpPr>
          <p:cNvPr id="45" name="TextBox 44"/>
          <p:cNvSpPr txBox="1"/>
          <p:nvPr/>
        </p:nvSpPr>
        <p:spPr>
          <a:xfrm>
            <a:off x="11900" y="970237"/>
            <a:ext cx="2755557" cy="646331"/>
          </a:xfrm>
          <a:prstGeom prst="rect">
            <a:avLst/>
          </a:prstGeom>
          <a:noFill/>
        </p:spPr>
        <p:txBody>
          <a:bodyPr wrap="square" rtlCol="0">
            <a:spAutoFit/>
          </a:bodyPr>
          <a:lstStyle/>
          <a:p>
            <a:r>
              <a:rPr lang="en-US" sz="900" dirty="0" smtClean="0"/>
              <a:t>“Date of birth of the patient, this information is very identifiable and can only be given with special approval.  Instead you should use the ‘Year Of Birth’ transform where possible”</a:t>
            </a:r>
            <a:endParaRPr lang="en-GB" sz="900" dirty="0"/>
          </a:p>
        </p:txBody>
      </p:sp>
      <p:sp>
        <p:nvSpPr>
          <p:cNvPr id="46" name="TextBox 45"/>
          <p:cNvSpPr txBox="1"/>
          <p:nvPr/>
        </p:nvSpPr>
        <p:spPr>
          <a:xfrm>
            <a:off x="8688172" y="915365"/>
            <a:ext cx="2811848" cy="646331"/>
          </a:xfrm>
          <a:prstGeom prst="rect">
            <a:avLst/>
          </a:prstGeom>
          <a:noFill/>
        </p:spPr>
        <p:txBody>
          <a:bodyPr wrap="square" rtlCol="0">
            <a:spAutoFit/>
          </a:bodyPr>
          <a:lstStyle/>
          <a:p>
            <a:r>
              <a:rPr lang="en-US" sz="900" dirty="0" smtClean="0"/>
              <a:t>“The year the patient was born, this is the preferred method of releasing data for research since it is less identifiable than the full date of birth while still being useful for the majority of research requirements”</a:t>
            </a:r>
            <a:endParaRPr lang="en-GB" sz="900" dirty="0"/>
          </a:p>
        </p:txBody>
      </p:sp>
    </p:spTree>
    <p:extLst>
      <p:ext uri="{BB962C8B-B14F-4D97-AF65-F5344CB8AC3E}">
        <p14:creationId xmlns:p14="http://schemas.microsoft.com/office/powerpoint/2010/main" val="3305565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182</Words>
  <Application>Microsoft Office PowerPoint</Application>
  <PresentationFormat>Widescreen</PresentationFormat>
  <Paragraphs>37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dc:creator>
  <cp:lastModifiedBy>Thomas</cp:lastModifiedBy>
  <cp:revision>4</cp:revision>
  <dcterms:created xsi:type="dcterms:W3CDTF">2016-03-08T10:35:29Z</dcterms:created>
  <dcterms:modified xsi:type="dcterms:W3CDTF">2016-03-08T12:31:50Z</dcterms:modified>
</cp:coreProperties>
</file>