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99723-5C7A-4148-A580-1582FB869D21}" type="datetimeFigureOut">
              <a:rPr lang="en-GB" smtClean="0"/>
              <a:t>15/08/2017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38015-88EA-481E-8FC9-2B0FD70A3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02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920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15/08/2017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31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15/08/2017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19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15/08/2017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49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15/08/2017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84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15/08/2017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6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15/08/2017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92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15/08/2017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48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15/08/2017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68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15/08/2017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7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15/08/2017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84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15/08/2017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2E03E-B9F4-48CD-BEDC-03BA93144C1F}" type="datetimeFigureOut">
              <a:rPr lang="en-GB" smtClean="0"/>
              <a:t>15/08/2017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36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Cohort Generation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Cohort Manager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54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“I want all </a:t>
            </a:r>
            <a:r>
              <a:rPr lang="en-US" b="1" dirty="0">
                <a:solidFill>
                  <a:srgbClr val="FF0000"/>
                </a:solidFill>
              </a:rPr>
              <a:t>patients who have been prescribed Diazepam</a:t>
            </a:r>
            <a:r>
              <a:rPr lang="en-US" b="1" baseline="30000" dirty="0"/>
              <a:t>1</a:t>
            </a:r>
            <a:r>
              <a:rPr lang="en-US" b="1" dirty="0"/>
              <a:t> </a:t>
            </a:r>
            <a:r>
              <a:rPr lang="en-US" dirty="0"/>
              <a:t>for the </a:t>
            </a:r>
            <a:r>
              <a:rPr lang="en-US" b="1" dirty="0">
                <a:solidFill>
                  <a:srgbClr val="FF0000"/>
                </a:solidFill>
              </a:rPr>
              <a:t>first time after 2000</a:t>
            </a:r>
            <a:r>
              <a:rPr lang="en-US" b="1" baseline="30000" dirty="0"/>
              <a:t>2</a:t>
            </a:r>
            <a:r>
              <a:rPr lang="en-US" dirty="0"/>
              <a:t> and who are </a:t>
            </a:r>
            <a:r>
              <a:rPr lang="en-US" b="1" dirty="0">
                <a:solidFill>
                  <a:srgbClr val="FF0000"/>
                </a:solidFill>
              </a:rPr>
              <a:t>still alive today</a:t>
            </a:r>
            <a:r>
              <a:rPr lang="en-US" b="1" baseline="30000" dirty="0"/>
              <a:t>3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2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372" y="792745"/>
            <a:ext cx="4401164" cy="400105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942011" y="1611086"/>
            <a:ext cx="879566" cy="10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332753" y="1959430"/>
            <a:ext cx="2385807" cy="128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511589" y="2238103"/>
            <a:ext cx="1529188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313714" y="1828800"/>
            <a:ext cx="592183" cy="51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467355" y="3113182"/>
            <a:ext cx="322217" cy="178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72606" y="661851"/>
            <a:ext cx="119234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45919" y="277887"/>
            <a:ext cx="333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 1</a:t>
            </a:r>
          </a:p>
          <a:p>
            <a:r>
              <a:rPr lang="en-US" sz="1200" dirty="0"/>
              <a:t>People who have ever had Diazepam prescriptions</a:t>
            </a:r>
            <a:endParaRPr lang="en-GB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116143" y="505550"/>
            <a:ext cx="1143833" cy="128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33556" y="43885"/>
            <a:ext cx="3884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 2</a:t>
            </a:r>
          </a:p>
          <a:p>
            <a:r>
              <a:rPr lang="en-US" sz="1200" dirty="0"/>
              <a:t>People who collected diazepam prescriptions before 2000</a:t>
            </a:r>
            <a:endParaRPr lang="en-GB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6751216" y="1218439"/>
            <a:ext cx="150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Set 3 </a:t>
            </a:r>
          </a:p>
          <a:p>
            <a:r>
              <a:rPr lang="en-US" sz="1200" dirty="0"/>
              <a:t>People who are dead</a:t>
            </a:r>
            <a:endParaRPr lang="en-GB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821577" y="4985392"/>
            <a:ext cx="5465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Set 3 INTERSECT Set 1 EXCEPT Set 2</a:t>
            </a:r>
          </a:p>
          <a:p>
            <a:r>
              <a:rPr lang="en-US" sz="1200" dirty="0"/>
              <a:t>People who were prescribed diazepam for the first time after 2000 and are now dead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5394" y="4116259"/>
            <a:ext cx="2761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 2 INTERSECT Set 3</a:t>
            </a:r>
          </a:p>
          <a:p>
            <a:r>
              <a:rPr lang="en-US" sz="1200" dirty="0"/>
              <a:t>People who were prescribed  diazepam before 2000 and are now dead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5355" y="936117"/>
            <a:ext cx="2306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 1 EXCEPT Set 2 EXCEPT Set 3</a:t>
            </a:r>
          </a:p>
          <a:p>
            <a:r>
              <a:rPr lang="en-US" sz="1200" dirty="0"/>
              <a:t>People who were prescribed diazepam for the FIRST time after 2000 and are alive today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-4466" y="3124535"/>
            <a:ext cx="2660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 2 EXCEPT Set 3</a:t>
            </a:r>
          </a:p>
          <a:p>
            <a:r>
              <a:rPr lang="en-US" sz="1200" dirty="0"/>
              <a:t>People who were prescribed diazepam before 2000 and are still alive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5991498" y="2749731"/>
            <a:ext cx="1123405" cy="4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90723" y="2560265"/>
            <a:ext cx="1551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 3  EXCEPT Set 1</a:t>
            </a:r>
          </a:p>
          <a:p>
            <a:r>
              <a:rPr lang="en-US" sz="1200" dirty="0"/>
              <a:t>People who are dead and have never been prescribed Diazepam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2485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Diagram - Simple Case (1 data server)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395709" y="4589634"/>
            <a:ext cx="3994951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RDMP Software</a:t>
            </a:r>
            <a:endParaRPr lang="en-GB" dirty="0"/>
          </a:p>
        </p:txBody>
      </p:sp>
      <p:sp>
        <p:nvSpPr>
          <p:cNvPr id="6" name="Cylinder 5"/>
          <p:cNvSpPr/>
          <p:nvPr/>
        </p:nvSpPr>
        <p:spPr>
          <a:xfrm>
            <a:off x="3249228" y="1548645"/>
            <a:ext cx="4279036" cy="175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Server</a:t>
            </a:r>
            <a:endParaRPr lang="en-GB" dirty="0"/>
          </a:p>
        </p:txBody>
      </p:sp>
      <p:sp>
        <p:nvSpPr>
          <p:cNvPr id="8" name="Cylinder 7"/>
          <p:cNvSpPr/>
          <p:nvPr/>
        </p:nvSpPr>
        <p:spPr>
          <a:xfrm>
            <a:off x="5388746" y="2874208"/>
            <a:ext cx="2139518" cy="8078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2</a:t>
            </a:r>
            <a:endParaRPr lang="en-GB" dirty="0"/>
          </a:p>
        </p:txBody>
      </p:sp>
      <p:sp>
        <p:nvSpPr>
          <p:cNvPr id="9" name="Cylinder 8"/>
          <p:cNvSpPr/>
          <p:nvPr/>
        </p:nvSpPr>
        <p:spPr>
          <a:xfrm>
            <a:off x="3249228" y="2898559"/>
            <a:ext cx="2139518" cy="8078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1</a:t>
            </a:r>
            <a:endParaRPr lang="en-GB" dirty="0"/>
          </a:p>
        </p:txBody>
      </p:sp>
      <p:sp>
        <p:nvSpPr>
          <p:cNvPr id="10" name="Arrow: Left 9"/>
          <p:cNvSpPr/>
          <p:nvPr/>
        </p:nvSpPr>
        <p:spPr>
          <a:xfrm rot="5400000">
            <a:off x="3892860" y="3924852"/>
            <a:ext cx="346228" cy="221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Folded Corner 10"/>
          <p:cNvSpPr/>
          <p:nvPr/>
        </p:nvSpPr>
        <p:spPr>
          <a:xfrm>
            <a:off x="315095" y="5024640"/>
            <a:ext cx="2576128" cy="45263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 1 </a:t>
            </a:r>
          </a:p>
          <a:p>
            <a:pPr algn="ctr"/>
            <a:r>
              <a:rPr lang="en-US" sz="1100" dirty="0"/>
              <a:t>People on diabetic drugs</a:t>
            </a:r>
            <a:endParaRPr lang="en-GB" sz="1100" dirty="0"/>
          </a:p>
        </p:txBody>
      </p:sp>
      <p:sp>
        <p:nvSpPr>
          <p:cNvPr id="12" name="Rectangle: Folded Corner 11"/>
          <p:cNvSpPr/>
          <p:nvPr/>
        </p:nvSpPr>
        <p:spPr>
          <a:xfrm>
            <a:off x="315095" y="5530419"/>
            <a:ext cx="2576128" cy="45263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 2 </a:t>
            </a:r>
          </a:p>
          <a:p>
            <a:pPr algn="ctr"/>
            <a:r>
              <a:rPr lang="en-US" sz="1100" dirty="0"/>
              <a:t>People with a diabetic hospital admission</a:t>
            </a:r>
            <a:endParaRPr lang="en-GB" sz="1100" dirty="0"/>
          </a:p>
        </p:txBody>
      </p:sp>
      <p:sp>
        <p:nvSpPr>
          <p:cNvPr id="13" name="Rectangle: Folded Corner 12"/>
          <p:cNvSpPr/>
          <p:nvPr/>
        </p:nvSpPr>
        <p:spPr>
          <a:xfrm>
            <a:off x="3395709" y="4280371"/>
            <a:ext cx="1198486" cy="22999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 1</a:t>
            </a:r>
          </a:p>
        </p:txBody>
      </p:sp>
      <p:sp>
        <p:nvSpPr>
          <p:cNvPr id="18" name="Arrow: Left 17"/>
          <p:cNvSpPr/>
          <p:nvPr/>
        </p:nvSpPr>
        <p:spPr>
          <a:xfrm rot="5400000">
            <a:off x="5189001" y="3924852"/>
            <a:ext cx="346228" cy="221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Folded Corner 18"/>
          <p:cNvSpPr/>
          <p:nvPr/>
        </p:nvSpPr>
        <p:spPr>
          <a:xfrm>
            <a:off x="4691850" y="4280371"/>
            <a:ext cx="1198486" cy="22999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 2</a:t>
            </a:r>
          </a:p>
        </p:txBody>
      </p:sp>
      <p:sp>
        <p:nvSpPr>
          <p:cNvPr id="20" name="Arrow: Left 19"/>
          <p:cNvSpPr/>
          <p:nvPr/>
        </p:nvSpPr>
        <p:spPr>
          <a:xfrm rot="5400000">
            <a:off x="6445193" y="3924851"/>
            <a:ext cx="346228" cy="221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Folded Corner 20"/>
          <p:cNvSpPr/>
          <p:nvPr/>
        </p:nvSpPr>
        <p:spPr>
          <a:xfrm>
            <a:off x="5948041" y="4280370"/>
            <a:ext cx="1442619" cy="22999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Q1+Q2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578" y="5103910"/>
            <a:ext cx="710335" cy="71033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515557" y="5708849"/>
            <a:ext cx="399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Account</a:t>
            </a:r>
            <a:r>
              <a:rPr lang="en-GB" dirty="0"/>
              <a:t> with read access to server</a:t>
            </a:r>
            <a:endParaRPr lang="en-US" dirty="0"/>
          </a:p>
        </p:txBody>
      </p:sp>
      <p:sp>
        <p:nvSpPr>
          <p:cNvPr id="25" name="Rectangle: Folded Corner 24"/>
          <p:cNvSpPr/>
          <p:nvPr/>
        </p:nvSpPr>
        <p:spPr>
          <a:xfrm>
            <a:off x="142043" y="4745180"/>
            <a:ext cx="2476870" cy="2263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Inclusion Criteria (UNION)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90209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Diagram – Complex Case (2 servers)</a:t>
            </a:r>
            <a:endParaRPr lang="en-GB" dirty="0"/>
          </a:p>
        </p:txBody>
      </p:sp>
      <p:sp>
        <p:nvSpPr>
          <p:cNvPr id="5" name="Cylinder 4"/>
          <p:cNvSpPr/>
          <p:nvPr/>
        </p:nvSpPr>
        <p:spPr>
          <a:xfrm>
            <a:off x="1597980" y="1548645"/>
            <a:ext cx="2139518" cy="175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Server</a:t>
            </a:r>
            <a:endParaRPr lang="en-GB" dirty="0"/>
          </a:p>
        </p:txBody>
      </p:sp>
      <p:sp>
        <p:nvSpPr>
          <p:cNvPr id="7" name="Cylinder 6"/>
          <p:cNvSpPr/>
          <p:nvPr/>
        </p:nvSpPr>
        <p:spPr>
          <a:xfrm>
            <a:off x="1597980" y="2898559"/>
            <a:ext cx="2139518" cy="8078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1</a:t>
            </a:r>
            <a:endParaRPr lang="en-GB" dirty="0"/>
          </a:p>
        </p:txBody>
      </p:sp>
      <p:sp>
        <p:nvSpPr>
          <p:cNvPr id="18" name="Cylinder 17"/>
          <p:cNvSpPr/>
          <p:nvPr/>
        </p:nvSpPr>
        <p:spPr>
          <a:xfrm>
            <a:off x="4403327" y="1166593"/>
            <a:ext cx="2139518" cy="175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Caching Server</a:t>
            </a:r>
            <a:endParaRPr lang="en-GB" dirty="0"/>
          </a:p>
        </p:txBody>
      </p:sp>
      <p:sp>
        <p:nvSpPr>
          <p:cNvPr id="19" name="Cylinder 18"/>
          <p:cNvSpPr/>
          <p:nvPr/>
        </p:nvSpPr>
        <p:spPr>
          <a:xfrm>
            <a:off x="4403327" y="2516507"/>
            <a:ext cx="2139518" cy="8078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 Database</a:t>
            </a:r>
            <a:endParaRPr lang="en-GB" dirty="0"/>
          </a:p>
        </p:txBody>
      </p:sp>
      <p:sp>
        <p:nvSpPr>
          <p:cNvPr id="20" name="Cylinder 19"/>
          <p:cNvSpPr/>
          <p:nvPr/>
        </p:nvSpPr>
        <p:spPr>
          <a:xfrm>
            <a:off x="7302625" y="1501663"/>
            <a:ext cx="2139518" cy="175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Server</a:t>
            </a:r>
            <a:endParaRPr lang="en-GB" dirty="0"/>
          </a:p>
        </p:txBody>
      </p:sp>
      <p:sp>
        <p:nvSpPr>
          <p:cNvPr id="21" name="Cylinder 20"/>
          <p:cNvSpPr/>
          <p:nvPr/>
        </p:nvSpPr>
        <p:spPr>
          <a:xfrm>
            <a:off x="7302625" y="2851577"/>
            <a:ext cx="2139518" cy="8078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2</a:t>
            </a:r>
            <a:endParaRPr lang="en-GB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925" y="4832624"/>
            <a:ext cx="710335" cy="71033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14904" y="5437563"/>
            <a:ext cx="2756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Account</a:t>
            </a:r>
            <a:r>
              <a:rPr lang="en-GB" dirty="0"/>
              <a:t> with:</a:t>
            </a:r>
          </a:p>
          <a:p>
            <a:r>
              <a:rPr lang="en-GB" dirty="0"/>
              <a:t> read access to database1</a:t>
            </a:r>
          </a:p>
          <a:p>
            <a:r>
              <a:rPr lang="en-US" dirty="0"/>
              <a:t> write access to cache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48" y="4820333"/>
            <a:ext cx="710335" cy="71033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685627" y="5425272"/>
            <a:ext cx="2756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Account</a:t>
            </a:r>
            <a:r>
              <a:rPr lang="en-GB" dirty="0"/>
              <a:t> with:</a:t>
            </a:r>
          </a:p>
          <a:p>
            <a:r>
              <a:rPr lang="en-GB" dirty="0"/>
              <a:t> read access to database2</a:t>
            </a:r>
          </a:p>
          <a:p>
            <a:r>
              <a:rPr lang="en-US" dirty="0"/>
              <a:t> write access to cache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740022" y="4428690"/>
            <a:ext cx="1731147" cy="338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RDMP Software</a:t>
            </a:r>
            <a:endParaRPr lang="en-GB" dirty="0"/>
          </a:p>
        </p:txBody>
      </p:sp>
      <p:sp>
        <p:nvSpPr>
          <p:cNvPr id="27" name="Arrow: Left 26"/>
          <p:cNvSpPr/>
          <p:nvPr/>
        </p:nvSpPr>
        <p:spPr>
          <a:xfrm rot="5400000">
            <a:off x="2237173" y="3818247"/>
            <a:ext cx="346228" cy="221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: Folded Corner 27"/>
          <p:cNvSpPr/>
          <p:nvPr/>
        </p:nvSpPr>
        <p:spPr>
          <a:xfrm>
            <a:off x="1740022" y="4173766"/>
            <a:ext cx="1198486" cy="22999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 1</a:t>
            </a:r>
          </a:p>
        </p:txBody>
      </p:sp>
      <p:sp>
        <p:nvSpPr>
          <p:cNvPr id="29" name="Arrow: Left 28"/>
          <p:cNvSpPr/>
          <p:nvPr/>
        </p:nvSpPr>
        <p:spPr>
          <a:xfrm rot="5400000">
            <a:off x="4567564" y="3828968"/>
            <a:ext cx="346228" cy="221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: Folded Corner 29"/>
          <p:cNvSpPr/>
          <p:nvPr/>
        </p:nvSpPr>
        <p:spPr>
          <a:xfrm>
            <a:off x="3555508" y="4173450"/>
            <a:ext cx="1198486" cy="22999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 2</a:t>
            </a:r>
          </a:p>
        </p:txBody>
      </p:sp>
      <p:sp>
        <p:nvSpPr>
          <p:cNvPr id="32" name="Rectangle: Folded Corner 31"/>
          <p:cNvSpPr/>
          <p:nvPr/>
        </p:nvSpPr>
        <p:spPr>
          <a:xfrm>
            <a:off x="3555508" y="4456998"/>
            <a:ext cx="1442619" cy="22999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UNION Q1+Q2</a:t>
            </a:r>
          </a:p>
        </p:txBody>
      </p:sp>
      <p:sp>
        <p:nvSpPr>
          <p:cNvPr id="33" name="Cross 32"/>
          <p:cNvSpPr/>
          <p:nvPr/>
        </p:nvSpPr>
        <p:spPr>
          <a:xfrm rot="18900000">
            <a:off x="4567034" y="3434023"/>
            <a:ext cx="359548" cy="346229"/>
          </a:xfrm>
          <a:prstGeom prst="plus">
            <a:avLst>
              <a:gd name="adj" fmla="val 37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row: Left 33"/>
          <p:cNvSpPr/>
          <p:nvPr/>
        </p:nvSpPr>
        <p:spPr>
          <a:xfrm rot="8703795">
            <a:off x="2923008" y="3580145"/>
            <a:ext cx="1518829" cy="221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4232368" y="4721114"/>
            <a:ext cx="241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Cached identifiers only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7591917" y="4401645"/>
            <a:ext cx="1731147" cy="338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RDMP Software</a:t>
            </a:r>
            <a:endParaRPr lang="en-GB" dirty="0"/>
          </a:p>
        </p:txBody>
      </p:sp>
      <p:sp>
        <p:nvSpPr>
          <p:cNvPr id="37" name="Rectangle: Folded Corner 36"/>
          <p:cNvSpPr/>
          <p:nvPr/>
        </p:nvSpPr>
        <p:spPr>
          <a:xfrm>
            <a:off x="6064959" y="4216493"/>
            <a:ext cx="1198486" cy="22999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 1</a:t>
            </a:r>
          </a:p>
        </p:txBody>
      </p:sp>
      <p:sp>
        <p:nvSpPr>
          <p:cNvPr id="38" name="Rectangle: Folded Corner 37"/>
          <p:cNvSpPr/>
          <p:nvPr/>
        </p:nvSpPr>
        <p:spPr>
          <a:xfrm>
            <a:off x="7591917" y="4138442"/>
            <a:ext cx="1198486" cy="22999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 2</a:t>
            </a:r>
          </a:p>
        </p:txBody>
      </p:sp>
      <p:sp>
        <p:nvSpPr>
          <p:cNvPr id="39" name="Rectangle: Folded Corner 38"/>
          <p:cNvSpPr/>
          <p:nvPr/>
        </p:nvSpPr>
        <p:spPr>
          <a:xfrm>
            <a:off x="6064959" y="4507036"/>
            <a:ext cx="1442619" cy="22999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UNION Q1+Q2</a:t>
            </a:r>
          </a:p>
        </p:txBody>
      </p:sp>
      <p:sp>
        <p:nvSpPr>
          <p:cNvPr id="40" name="Arrow: Left 39"/>
          <p:cNvSpPr/>
          <p:nvPr/>
        </p:nvSpPr>
        <p:spPr>
          <a:xfrm rot="5400000">
            <a:off x="6114071" y="3892327"/>
            <a:ext cx="346228" cy="221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ross 40"/>
          <p:cNvSpPr/>
          <p:nvPr/>
        </p:nvSpPr>
        <p:spPr>
          <a:xfrm rot="18900000">
            <a:off x="6113541" y="3497382"/>
            <a:ext cx="359548" cy="346229"/>
          </a:xfrm>
          <a:prstGeom prst="plus">
            <a:avLst>
              <a:gd name="adj" fmla="val 37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row: Left 41"/>
          <p:cNvSpPr/>
          <p:nvPr/>
        </p:nvSpPr>
        <p:spPr>
          <a:xfrm rot="5400000">
            <a:off x="8030534" y="3811865"/>
            <a:ext cx="346228" cy="221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Arrow: Left 42"/>
          <p:cNvSpPr/>
          <p:nvPr/>
        </p:nvSpPr>
        <p:spPr>
          <a:xfrm rot="2704728">
            <a:off x="6486002" y="3447010"/>
            <a:ext cx="1518829" cy="221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76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Case 2 - Restrictions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701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All users:</a:t>
            </a:r>
          </a:p>
          <a:p>
            <a:r>
              <a:rPr lang="en-US" dirty="0"/>
              <a:t>Share access to the same ‘query building configuration’ </a:t>
            </a:r>
          </a:p>
          <a:p>
            <a:r>
              <a:rPr lang="en-US" dirty="0"/>
              <a:t>Cannot execute queries for which they do not have access to the underlying database/server</a:t>
            </a:r>
          </a:p>
          <a:p>
            <a:r>
              <a:rPr lang="en-US" dirty="0"/>
              <a:t>Can execute queries which have cached results</a:t>
            </a:r>
          </a:p>
          <a:p>
            <a:r>
              <a:rPr lang="en-US" dirty="0"/>
              <a:t>Cannot modify any queries which are cached*</a:t>
            </a:r>
          </a:p>
          <a:p>
            <a:r>
              <a:rPr lang="en-US" dirty="0"/>
              <a:t>Cache only stores identifiers</a:t>
            </a:r>
          </a:p>
          <a:p>
            <a:pPr marL="0" indent="0">
              <a:buNone/>
            </a:pPr>
            <a:r>
              <a:rPr lang="en-US" dirty="0"/>
              <a:t>Added benefit</a:t>
            </a:r>
          </a:p>
          <a:p>
            <a:r>
              <a:rPr lang="en-US" dirty="0"/>
              <a:t>Queries can run on a ‘substitution layer’ or any magic number strategy</a:t>
            </a:r>
          </a:p>
          <a:p>
            <a:r>
              <a:rPr lang="en-US" dirty="0"/>
              <a:t>There can be multiple cache databases for different projects if required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3341" y="5934670"/>
            <a:ext cx="10445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Cached queries have SQL executed stored and versioned such that any change invalidates the cached identifier list.  In future we can add read-only decorations to the UI too if we want to prevent users accidentally invalidating cached results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38057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10314</TotalTime>
  <Words>387</Words>
  <Application>Microsoft Office PowerPoint</Application>
  <PresentationFormat>Widescreen</PresentationFormat>
  <Paragraphs>67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Cohort Generation</vt:lpstr>
      <vt:lpstr>PowerPoint Presentation</vt:lpstr>
      <vt:lpstr>PowerPoint Presentation</vt:lpstr>
      <vt:lpstr>Physical Diagram - Simple Case (1 data server)</vt:lpstr>
      <vt:lpstr>Physical Diagram – Complex Case (2 servers)</vt:lpstr>
      <vt:lpstr>Complex Case 2 - Restrictions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Cohort Generation</dc:title>
  <dc:creator>Thomas</dc:creator>
  <cp:lastModifiedBy>Thomas Nind (Staff)</cp:lastModifiedBy>
  <cp:revision>43</cp:revision>
  <dcterms:created xsi:type="dcterms:W3CDTF">2015-10-22T08:46:37Z</dcterms:created>
  <dcterms:modified xsi:type="dcterms:W3CDTF">2017-08-15T10:16:47Z</dcterms:modified>
</cp:coreProperties>
</file>