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1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6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2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5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A6C5-B498-4DC5-9581-7B1A5C360387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8CDF-CF34-4767-9566-448D4582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6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/>
          <p:cNvCxnSpPr>
            <a:stCxn id="7" idx="3"/>
            <a:endCxn id="28" idx="1"/>
          </p:cNvCxnSpPr>
          <p:nvPr/>
        </p:nvCxnSpPr>
        <p:spPr>
          <a:xfrm>
            <a:off x="4353887" y="2525086"/>
            <a:ext cx="2273418" cy="10635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4911" y="2340420"/>
            <a:ext cx="2608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DLEAutomationSource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44911" y="2841781"/>
            <a:ext cx="2608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DQEAutomationSource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44911" y="3833229"/>
            <a:ext cx="2608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Source X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51893" y="4339918"/>
            <a:ext cx="2608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Source 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44911" y="3326540"/>
            <a:ext cx="2608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CacheAutomationSource</a:t>
            </a:r>
            <a:endParaRPr lang="en-GB" dirty="0"/>
          </a:p>
        </p:txBody>
      </p:sp>
      <p:cxnSp>
        <p:nvCxnSpPr>
          <p:cNvPr id="13" name="Curved Connector 12"/>
          <p:cNvCxnSpPr>
            <a:stCxn id="9" idx="3"/>
            <a:endCxn id="28" idx="1"/>
          </p:cNvCxnSpPr>
          <p:nvPr/>
        </p:nvCxnSpPr>
        <p:spPr>
          <a:xfrm>
            <a:off x="4353887" y="3026447"/>
            <a:ext cx="2273418" cy="56218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2" idx="3"/>
            <a:endCxn id="28" idx="1"/>
          </p:cNvCxnSpPr>
          <p:nvPr/>
        </p:nvCxnSpPr>
        <p:spPr>
          <a:xfrm>
            <a:off x="4353887" y="3511206"/>
            <a:ext cx="2273418" cy="774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3"/>
            <a:endCxn id="28" idx="1"/>
          </p:cNvCxnSpPr>
          <p:nvPr/>
        </p:nvCxnSpPr>
        <p:spPr>
          <a:xfrm flipV="1">
            <a:off x="4353887" y="3588634"/>
            <a:ext cx="2273418" cy="42926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3"/>
            <a:endCxn id="28" idx="1"/>
          </p:cNvCxnSpPr>
          <p:nvPr/>
        </p:nvCxnSpPr>
        <p:spPr>
          <a:xfrm flipV="1">
            <a:off x="4360869" y="3588634"/>
            <a:ext cx="2266436" cy="9359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27305" y="3403968"/>
            <a:ext cx="2441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Automation Destination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264194" y="3878817"/>
            <a:ext cx="223837" cy="9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264194" y="4057613"/>
            <a:ext cx="223837" cy="9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268159" y="4380888"/>
            <a:ext cx="223837" cy="9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268159" y="4559684"/>
            <a:ext cx="223837" cy="9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489195" y="3455815"/>
            <a:ext cx="223837" cy="9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489195" y="3634611"/>
            <a:ext cx="223837" cy="9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008091" y="2536141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Tasks (</a:t>
            </a:r>
            <a:r>
              <a:rPr lang="en-US" sz="700" dirty="0" err="1"/>
              <a:t>OnGoingAutomationTask</a:t>
            </a:r>
            <a:r>
              <a:rPr lang="en-US" sz="700" dirty="0"/>
              <a:t>)</a:t>
            </a:r>
          </a:p>
          <a:p>
            <a:endParaRPr lang="en-GB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8091" y="2934036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Tasks</a:t>
            </a:r>
            <a:endParaRPr lang="en-GB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0980" y="3426197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Tasks</a:t>
            </a:r>
            <a:endParaRPr lang="en-GB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4944188" y="3773988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Tasks</a:t>
            </a:r>
            <a:endParaRPr lang="en-GB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0980" y="4260368"/>
            <a:ext cx="3818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Tasks</a:t>
            </a:r>
            <a:endParaRPr lang="en-GB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601113" y="3731174"/>
            <a:ext cx="244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Executes all Tasks immediately as they arrive in Parallel</a:t>
            </a:r>
            <a:endParaRPr lang="en-GB" sz="1200" i="1" dirty="0"/>
          </a:p>
        </p:txBody>
      </p:sp>
      <p:sp>
        <p:nvSpPr>
          <p:cNvPr id="58" name="Curved Right Arrow 57"/>
          <p:cNvSpPr/>
          <p:nvPr/>
        </p:nvSpPr>
        <p:spPr>
          <a:xfrm>
            <a:off x="2194560" y="1493472"/>
            <a:ext cx="297180" cy="7315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urved Left Arrow 58"/>
          <p:cNvSpPr/>
          <p:nvPr/>
        </p:nvSpPr>
        <p:spPr>
          <a:xfrm flipV="1">
            <a:off x="2575560" y="1455419"/>
            <a:ext cx="320040" cy="7695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95600" y="1640433"/>
            <a:ext cx="11673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Constantly polled </a:t>
            </a:r>
          </a:p>
          <a:p>
            <a:pPr algn="ctr"/>
            <a:r>
              <a:rPr lang="en-US" sz="1050" dirty="0"/>
              <a:t>for new tasks</a:t>
            </a:r>
            <a:endParaRPr lang="en-GB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591749" y="794801"/>
            <a:ext cx="292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Automation Sources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6910723" y="808550"/>
            <a:ext cx="18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Destination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56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x, Cardboard,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52" y="4461818"/>
            <a:ext cx="1909199" cy="14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V="1">
            <a:off x="4127462" y="1047269"/>
            <a:ext cx="8343" cy="38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0277" y="1624868"/>
            <a:ext cx="8030401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IPluginAutomationSource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843923" y="2921844"/>
            <a:ext cx="803040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IAutomateable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61832" y="1817878"/>
            <a:ext cx="429419" cy="185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55" y="1428750"/>
            <a:ext cx="1619476" cy="190527"/>
          </a:xfrm>
          <a:prstGeom prst="rect">
            <a:avLst/>
          </a:prstGeom>
        </p:spPr>
      </p:pic>
      <p:pic>
        <p:nvPicPr>
          <p:cNvPr id="1028" name="Picture 4" descr="Image result for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97" y="96516"/>
            <a:ext cx="596726" cy="6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139193" y="1031847"/>
            <a:ext cx="0" cy="3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314" y="860372"/>
            <a:ext cx="1638529" cy="171474"/>
          </a:xfrm>
          <a:prstGeom prst="rect">
            <a:avLst/>
          </a:prstGeom>
        </p:spPr>
      </p:pic>
      <p:pic>
        <p:nvPicPr>
          <p:cNvPr id="1030" name="Picture 6" descr="Image result for padlo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91" y="759248"/>
            <a:ext cx="202246" cy="2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1" idx="3"/>
            <a:endCxn id="15" idx="0"/>
          </p:cNvCxnSpPr>
          <p:nvPr/>
        </p:nvCxnSpPr>
        <p:spPr>
          <a:xfrm>
            <a:off x="3089843" y="946109"/>
            <a:ext cx="2075238" cy="9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445" y="1936871"/>
            <a:ext cx="5887272" cy="1905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961832" y="2173513"/>
            <a:ext cx="429419" cy="185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1445" y="2162800"/>
            <a:ext cx="7697274" cy="161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7786" y="2266138"/>
            <a:ext cx="4553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Decide whether or not to create </a:t>
            </a:r>
            <a:r>
              <a:rPr lang="en-US" sz="1200" i="1">
                <a:solidFill>
                  <a:srgbClr val="FF0000"/>
                </a:solidFill>
              </a:rPr>
              <a:t>an ongoing task </a:t>
            </a:r>
            <a:r>
              <a:rPr lang="en-US" sz="1200" i="1" dirty="0">
                <a:solidFill>
                  <a:srgbClr val="FF0000"/>
                </a:solidFill>
              </a:rPr>
              <a:t>here (return null if no)</a:t>
            </a:r>
            <a:endParaRPr lang="en-GB" sz="1200" i="1" dirty="0">
              <a:solidFill>
                <a:srgbClr val="FF0000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6200000">
            <a:off x="4643521" y="2034240"/>
            <a:ext cx="123660" cy="7046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867" y="4234315"/>
            <a:ext cx="1152686" cy="1428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3309" y="4030730"/>
            <a:ext cx="1457528" cy="1428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8278" y="3219091"/>
            <a:ext cx="3191320" cy="20005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26206" y="3355159"/>
            <a:ext cx="626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Do your actual work in here (DO NOT CALL THIS METHOD FROM YOUR SOURCE CLASS – it will get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called on your behalf later on by the </a:t>
            </a:r>
            <a:r>
              <a:rPr lang="en-US" sz="1200" i="1" dirty="0" err="1">
                <a:solidFill>
                  <a:srgbClr val="FF0000"/>
                </a:solidFill>
              </a:rPr>
              <a:t>AutomationDestination</a:t>
            </a:r>
            <a:r>
              <a:rPr lang="en-US" sz="1200" i="1" dirty="0">
                <a:solidFill>
                  <a:srgbClr val="FF0000"/>
                </a:solidFill>
              </a:rPr>
              <a:t>).  Make sure to regularly update </a:t>
            </a:r>
          </a:p>
          <a:p>
            <a:r>
              <a:rPr lang="en-US" sz="1200" i="1" dirty="0" err="1">
                <a:solidFill>
                  <a:srgbClr val="FF0000"/>
                </a:solidFill>
              </a:rPr>
              <a:t>task.Job</a:t>
            </a:r>
            <a:r>
              <a:rPr lang="en-US" sz="1200" i="1" dirty="0">
                <a:solidFill>
                  <a:srgbClr val="FF0000"/>
                </a:solidFill>
              </a:rPr>
              <a:t> to ping it’s Lifeline and set appropriate statuses (Running, Crashed </a:t>
            </a:r>
            <a:r>
              <a:rPr lang="en-US" sz="1200" i="1" dirty="0" err="1">
                <a:solidFill>
                  <a:srgbClr val="FF0000"/>
                </a:solidFill>
              </a:rPr>
              <a:t>etc</a:t>
            </a:r>
            <a:r>
              <a:rPr lang="en-US" sz="1200" i="1" dirty="0">
                <a:solidFill>
                  <a:srgbClr val="FF0000"/>
                </a:solidFill>
              </a:rPr>
              <a:t>).</a:t>
            </a:r>
            <a:endParaRPr lang="en-GB" sz="1200" i="1" dirty="0">
              <a:solidFill>
                <a:srgbClr val="FF0000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16200000">
            <a:off x="5261941" y="3123261"/>
            <a:ext cx="123660" cy="7046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84789" y="2760579"/>
            <a:ext cx="7584" cy="120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61385" y="3842756"/>
            <a:ext cx="415804" cy="119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</p:cNvCxnSpPr>
          <p:nvPr/>
        </p:nvCxnSpPr>
        <p:spPr>
          <a:xfrm>
            <a:off x="2556210" y="4377210"/>
            <a:ext cx="1023013" cy="6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2741" y="858752"/>
            <a:ext cx="1228896" cy="171474"/>
          </a:xfrm>
          <a:prstGeom prst="rect">
            <a:avLst/>
          </a:prstGeom>
        </p:spPr>
      </p:pic>
      <p:pic>
        <p:nvPicPr>
          <p:cNvPr id="53" name="Picture 6" descr="Image result for padlo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18" y="757666"/>
            <a:ext cx="202246" cy="2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9751421" y="425762"/>
            <a:ext cx="1530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Bits you have to write</a:t>
            </a:r>
            <a:endParaRPr lang="en-GB" sz="1200" i="1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 flipH="1">
            <a:off x="9918719" y="702761"/>
            <a:ext cx="598136" cy="906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</p:cNvCxnSpPr>
          <p:nvPr/>
        </p:nvCxnSpPr>
        <p:spPr>
          <a:xfrm>
            <a:off x="10516855" y="702761"/>
            <a:ext cx="167298" cy="218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4582475" y="4806568"/>
            <a:ext cx="76803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OnGoingAutomationTask</a:t>
            </a:r>
            <a:r>
              <a:rPr lang="en-US" sz="1100" dirty="0"/>
              <a:t> Contents: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Database reference (</a:t>
            </a:r>
            <a:r>
              <a:rPr lang="en-US" sz="1100" dirty="0" err="1"/>
              <a:t>AutomationJob</a:t>
            </a:r>
            <a:r>
              <a:rPr lang="en-US" sz="1100" dirty="0"/>
              <a:t>) so everyone system wide knows how it’s getting on, if it’s still alive, Crashed </a:t>
            </a:r>
            <a:r>
              <a:rPr lang="en-US" sz="1100" dirty="0" err="1"/>
              <a:t>etc</a:t>
            </a:r>
            <a:endParaRPr lang="en-US" sz="1100" dirty="0"/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You should periodically call </a:t>
            </a:r>
            <a:r>
              <a:rPr lang="en-US" sz="1100" dirty="0" err="1"/>
              <a:t>task.Job.TickLifeline</a:t>
            </a:r>
            <a:r>
              <a:rPr lang="en-US" sz="1100" dirty="0"/>
              <a:t>(); in your </a:t>
            </a:r>
            <a:r>
              <a:rPr lang="en-US" sz="1100" dirty="0" err="1"/>
              <a:t>RunTask</a:t>
            </a:r>
            <a:r>
              <a:rPr lang="en-US" sz="1100" dirty="0"/>
              <a:t> method so people know your alive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You should call </a:t>
            </a:r>
            <a:r>
              <a:rPr lang="en-US" sz="1100" dirty="0" err="1"/>
              <a:t>task.Job.SetLastKnownStatus</a:t>
            </a:r>
            <a:r>
              <a:rPr lang="en-US" sz="1100" dirty="0"/>
              <a:t>() when you are changing statuses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At the end of your </a:t>
            </a:r>
            <a:r>
              <a:rPr lang="en-US" sz="1100" dirty="0" err="1"/>
              <a:t>RunTask</a:t>
            </a:r>
            <a:r>
              <a:rPr lang="en-US" sz="1100" dirty="0"/>
              <a:t> method if the job completed successfully then you should call </a:t>
            </a:r>
            <a:r>
              <a:rPr lang="en-US" sz="1100" dirty="0" err="1"/>
              <a:t>DeleteInDatabase</a:t>
            </a:r>
            <a:r>
              <a:rPr lang="en-US" sz="11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Cancellation Token, if someone flips the cancellation bit in the database record on </a:t>
            </a:r>
            <a:r>
              <a:rPr lang="en-US" sz="1100" dirty="0" err="1"/>
              <a:t>AutomationJob</a:t>
            </a:r>
            <a:r>
              <a:rPr lang="en-US" sz="1100" dirty="0"/>
              <a:t> then you should finish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Only applies to your </a:t>
            </a:r>
            <a:r>
              <a:rPr lang="en-US" sz="1100" dirty="0" err="1"/>
              <a:t>RunTask</a:t>
            </a:r>
            <a:r>
              <a:rPr lang="en-US" sz="1100" dirty="0"/>
              <a:t>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Only happens if someone using Dashboard.exe orders the job terminated via the database mid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You should watch this Token for cancellation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You should pass this Token into any await /</a:t>
            </a:r>
            <a:r>
              <a:rPr lang="en-US" sz="1100" dirty="0" err="1"/>
              <a:t>async</a:t>
            </a:r>
            <a:r>
              <a:rPr lang="en-US" sz="1100" dirty="0"/>
              <a:t> Tasks you run in </a:t>
            </a:r>
            <a:r>
              <a:rPr lang="en-US" sz="1100" dirty="0" err="1"/>
              <a:t>RunTask</a:t>
            </a:r>
            <a:r>
              <a:rPr lang="en-US" sz="1100" dirty="0"/>
              <a:t> so they don’t block forever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Repository.  The Catalogue database reference, lets you discover anything stored by the Data Catalogue (which is everything!)</a:t>
            </a:r>
          </a:p>
          <a:p>
            <a:pPr marL="342900" indent="-342900">
              <a:buFont typeface="+mj-lt"/>
              <a:buAutoNum type="arabicPeriod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9550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47</cp:revision>
  <dcterms:created xsi:type="dcterms:W3CDTF">2016-08-29T12:20:08Z</dcterms:created>
  <dcterms:modified xsi:type="dcterms:W3CDTF">2016-08-29T13:42:50Z</dcterms:modified>
</cp:coreProperties>
</file>