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91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8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8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2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4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6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8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3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2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5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0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54C4-7D76-47BB-9999-A630AA9E8264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20163-009F-4771-AA9B-B0BB31CFE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2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stodi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9/92/Cog_font_awesome.svg/2000px-Cog_font_awesom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5" y="3041650"/>
            <a:ext cx="7778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3/07/12/17/22/database-152091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05" y="1147763"/>
            <a:ext cx="530464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868" y="2187482"/>
            <a:ext cx="990738" cy="190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867" y="2024591"/>
            <a:ext cx="1476581" cy="181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486150" y="1767329"/>
            <a:ext cx="0" cy="18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40127" y="1768605"/>
            <a:ext cx="0" cy="18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98102" y="2481704"/>
            <a:ext cx="0" cy="55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67158" y="2481704"/>
            <a:ext cx="0" cy="55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https://pixabay.com/static/uploads/photo/2013/07/12/17/22/database-152091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85" y="492443"/>
            <a:ext cx="530464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14245" y="977059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Data Repository(s)</a:t>
            </a:r>
            <a:endParaRPr lang="en-GB" dirty="0"/>
          </a:p>
        </p:txBody>
      </p:sp>
      <p:pic>
        <p:nvPicPr>
          <p:cNvPr id="27" name="Picture 4" descr="https://pixabay.com/static/uploads/photo/2013/07/12/17/22/database-152091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29" y="1971140"/>
            <a:ext cx="530464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45" y="2581375"/>
            <a:ext cx="1609950" cy="1714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31" y="2752849"/>
            <a:ext cx="1095528" cy="1619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9218" y="3513230"/>
            <a:ext cx="1333686" cy="200053"/>
          </a:xfrm>
          <a:prstGeom prst="rect">
            <a:avLst/>
          </a:prstGeom>
        </p:spPr>
      </p:pic>
      <p:pic>
        <p:nvPicPr>
          <p:cNvPr id="1032" name="Picture 8" descr="http://res.freestockphotos.biz/pictures/16/16898-illustration-of-a-globe-p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66" y="397500"/>
            <a:ext cx="726914" cy="7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2180" y="392416"/>
            <a:ext cx="1171739" cy="2000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750" y="4572719"/>
            <a:ext cx="1219370" cy="171474"/>
          </a:xfrm>
          <a:prstGeom prst="rect">
            <a:avLst/>
          </a:prstGeom>
        </p:spPr>
      </p:pic>
      <p:pic>
        <p:nvPicPr>
          <p:cNvPr id="1034" name="Picture 10" descr="https://upload.wikimedia.org/wikipedia/commons/thumb/f/f4/Emblem-person-yellow.svg/1024px-Emblem-person-yellow.sv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92" y="4138701"/>
            <a:ext cx="476193" cy="47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1/12/User_icon_2.svg/768px-User_icon_2.sv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310" y="492442"/>
            <a:ext cx="491622" cy="49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60030" y="644307"/>
            <a:ext cx="3384170" cy="3428581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4164010" y="1147763"/>
            <a:ext cx="2281240" cy="195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62493" y="1464998"/>
            <a:ext cx="19271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 smtClean="0"/>
              <a:t>Datasets &amp; descriptions</a:t>
            </a:r>
          </a:p>
          <a:p>
            <a:pPr marL="228600" indent="-228600">
              <a:buFontTx/>
              <a:buAutoNum type="arabicPeriod"/>
            </a:pPr>
            <a:r>
              <a:rPr lang="en-US" sz="800" dirty="0" smtClean="0"/>
              <a:t>Fixed aggregates</a:t>
            </a:r>
          </a:p>
          <a:p>
            <a:pPr marL="228600" indent="-228600">
              <a:buFontTx/>
              <a:buAutoNum type="arabicPeriod"/>
            </a:pPr>
            <a:r>
              <a:rPr lang="en-US" sz="800" dirty="0" smtClean="0"/>
              <a:t>Counts</a:t>
            </a:r>
          </a:p>
          <a:p>
            <a:pPr marL="228600" indent="-228600">
              <a:buFontTx/>
              <a:buAutoNum type="arabicPeriod"/>
            </a:pPr>
            <a:r>
              <a:rPr lang="en-US" sz="800" dirty="0" smtClean="0"/>
              <a:t>Data Range</a:t>
            </a:r>
          </a:p>
          <a:p>
            <a:pPr marL="228600" indent="-228600">
              <a:buFontTx/>
              <a:buAutoNum type="arabicPeriod"/>
            </a:pPr>
            <a:r>
              <a:rPr lang="en-US" sz="800" dirty="0" smtClean="0"/>
              <a:t>Supporting Documents (Extractable)</a:t>
            </a:r>
          </a:p>
          <a:p>
            <a:pPr marL="228600" indent="-228600">
              <a:buFontTx/>
              <a:buAutoNum type="arabicPeriod"/>
            </a:pPr>
            <a:r>
              <a:rPr lang="en-US" sz="800" dirty="0" smtClean="0"/>
              <a:t>What are the available filters?</a:t>
            </a:r>
          </a:p>
          <a:p>
            <a:pPr marL="228600" indent="-228600">
              <a:buFontTx/>
              <a:buAutoNum type="arabicPeriod"/>
            </a:pPr>
            <a:r>
              <a:rPr lang="en-US" sz="800" dirty="0" smtClean="0"/>
              <a:t>What are the parameters to filter X?</a:t>
            </a:r>
          </a:p>
          <a:p>
            <a:pPr marL="228600" indent="-228600">
              <a:buFontTx/>
              <a:buAutoNum type="arabicPeriod"/>
            </a:pPr>
            <a:r>
              <a:rPr lang="en-US" sz="800" dirty="0" smtClean="0"/>
              <a:t>Schedule job ‘@</a:t>
            </a:r>
            <a:r>
              <a:rPr lang="en-US" sz="800" dirty="0" err="1" smtClean="0"/>
              <a:t>numberOfTimes</a:t>
            </a:r>
            <a:r>
              <a:rPr lang="en-US" sz="800" dirty="0" smtClean="0"/>
              <a:t> =9’</a:t>
            </a:r>
          </a:p>
          <a:p>
            <a:pPr marL="228600" indent="-228600">
              <a:buFontTx/>
              <a:buAutoNum type="arabicPeriod"/>
            </a:pPr>
            <a:r>
              <a:rPr lang="en-US" sz="800" dirty="0" smtClean="0"/>
              <a:t>Get cached answer for job Y</a:t>
            </a:r>
          </a:p>
          <a:p>
            <a:pPr marL="228600" indent="-228600">
              <a:buFontTx/>
              <a:buAutoNum type="arabicPeriod"/>
            </a:pPr>
            <a:r>
              <a:rPr lang="en-US" sz="800" dirty="0" smtClean="0"/>
              <a:t>Calculate INTERSECT </a:t>
            </a:r>
            <a:r>
              <a:rPr lang="en-US" sz="800" dirty="0" err="1" smtClean="0"/>
              <a:t>x,y,z</a:t>
            </a:r>
            <a:endParaRPr lang="en-US" sz="800" dirty="0" smtClean="0"/>
          </a:p>
          <a:p>
            <a:endParaRPr lang="en-US" sz="800" dirty="0" smtClean="0"/>
          </a:p>
          <a:p>
            <a:pPr marL="228600" indent="-228600">
              <a:buFontTx/>
              <a:buAutoNum type="arabicPeriod"/>
            </a:pPr>
            <a:endParaRPr lang="en-GB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919075" y="2511440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2. Fixed aggregates</a:t>
            </a:r>
          </a:p>
          <a:p>
            <a:r>
              <a:rPr lang="en-US" sz="800" dirty="0" smtClean="0"/>
              <a:t>9. Get cached answer for job Y</a:t>
            </a:r>
            <a:endParaRPr lang="en-GB" sz="8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516800" y="2725792"/>
            <a:ext cx="852610" cy="6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578681" y="2692400"/>
            <a:ext cx="856634" cy="6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65669" y="288335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 smtClean="0"/>
              <a:t>Datasets &amp; descriptions</a:t>
            </a:r>
          </a:p>
          <a:p>
            <a:pPr marL="228600" indent="-228600">
              <a:buAutoNum type="arabicPlain" startAt="6"/>
            </a:pPr>
            <a:r>
              <a:rPr lang="en-US" sz="800" dirty="0" smtClean="0"/>
              <a:t>Available filters</a:t>
            </a:r>
          </a:p>
          <a:p>
            <a:r>
              <a:rPr lang="en-US" sz="800" dirty="0" smtClean="0"/>
              <a:t>7.       Parameters for filters</a:t>
            </a:r>
          </a:p>
        </p:txBody>
      </p:sp>
      <p:pic>
        <p:nvPicPr>
          <p:cNvPr id="55" name="Picture 4" descr="https://pixabay.com/static/uploads/photo/2013/07/12/17/22/database-152091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68" y="3723298"/>
            <a:ext cx="530464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87260" y="4313337"/>
            <a:ext cx="1648055" cy="1428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99622" y="4468594"/>
            <a:ext cx="1162212" cy="14289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2799916" y="3605705"/>
            <a:ext cx="586219" cy="1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828039" y="3672791"/>
            <a:ext cx="558096" cy="19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/>
          <p:cNvSpPr/>
          <p:nvPr/>
        </p:nvSpPr>
        <p:spPr>
          <a:xfrm>
            <a:off x="2937846" y="3776549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3. Counts</a:t>
            </a:r>
            <a:endParaRPr lang="en-GB" sz="800" dirty="0"/>
          </a:p>
        </p:txBody>
      </p:sp>
      <p:sp>
        <p:nvSpPr>
          <p:cNvPr id="1033" name="TextBox 1032"/>
          <p:cNvSpPr txBox="1"/>
          <p:nvPr/>
        </p:nvSpPr>
        <p:spPr>
          <a:xfrm>
            <a:off x="7360030" y="4309086"/>
            <a:ext cx="3384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Identification</a:t>
            </a:r>
          </a:p>
          <a:p>
            <a:r>
              <a:rPr lang="en-US" dirty="0" smtClean="0"/>
              <a:t>Start With</a:t>
            </a:r>
          </a:p>
          <a:p>
            <a:endParaRPr lang="en-US" dirty="0"/>
          </a:p>
          <a:p>
            <a:r>
              <a:rPr lang="en-US" dirty="0" smtClean="0"/>
              <a:t>Must Also Appear In</a:t>
            </a:r>
          </a:p>
          <a:p>
            <a:endParaRPr lang="en-US" dirty="0" smtClean="0"/>
          </a:p>
          <a:p>
            <a:r>
              <a:rPr lang="en-US" dirty="0" smtClean="0"/>
              <a:t>Cannot Appear In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1035" name="TextBox 1034"/>
          <p:cNvSpPr txBox="1"/>
          <p:nvPr/>
        </p:nvSpPr>
        <p:spPr>
          <a:xfrm>
            <a:off x="7820495" y="4899660"/>
            <a:ext cx="376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SMR 01 - ‘list of ICD codes’ @</a:t>
            </a:r>
            <a:r>
              <a:rPr lang="en-US" sz="1100" dirty="0" err="1" smtClean="0"/>
              <a:t>IcdList</a:t>
            </a:r>
            <a:endParaRPr lang="en-GB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826694" y="5470942"/>
            <a:ext cx="376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Share – ‘Not contacted more than’ @</a:t>
            </a:r>
            <a:r>
              <a:rPr lang="en-US" sz="1100" dirty="0" err="1" smtClean="0"/>
              <a:t>numberOfTimes</a:t>
            </a:r>
            <a:endParaRPr lang="en-GB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7820495" y="6042224"/>
            <a:ext cx="376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GRO – ‘Anyone in GRO’</a:t>
            </a:r>
            <a:endParaRPr lang="en-GB" sz="1100" dirty="0"/>
          </a:p>
        </p:txBody>
      </p:sp>
      <p:sp>
        <p:nvSpPr>
          <p:cNvPr id="1037" name="TextBox 1036"/>
          <p:cNvSpPr txBox="1"/>
          <p:nvPr/>
        </p:nvSpPr>
        <p:spPr>
          <a:xfrm>
            <a:off x="10356461" y="484579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10,000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11364529" y="53825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1,000</a:t>
            </a:r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9594435" y="599472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16,000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6709735" y="5396492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480</a:t>
            </a:r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6739701" y="5934502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460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6388100" y="4874479"/>
            <a:ext cx="8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10,000</a:t>
            </a:r>
            <a:endParaRPr lang="en-GB" dirty="0"/>
          </a:p>
        </p:txBody>
      </p:sp>
      <p:pic>
        <p:nvPicPr>
          <p:cNvPr id="1038" name="Picture 10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42060" y="946257"/>
            <a:ext cx="1390844" cy="190527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V="1">
            <a:off x="4014313" y="1161725"/>
            <a:ext cx="886351" cy="187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052058" y="1210492"/>
            <a:ext cx="887677" cy="18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89365" y="1274485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 Calculate INTERSECT </a:t>
            </a:r>
            <a:r>
              <a:rPr lang="en-US" sz="800" dirty="0" err="1" smtClean="0"/>
              <a:t>x,y,z</a:t>
            </a:r>
            <a:endParaRPr lang="en-GB" sz="800" dirty="0"/>
          </a:p>
        </p:txBody>
      </p:sp>
      <p:sp>
        <p:nvSpPr>
          <p:cNvPr id="1045" name="Rectangle 1044"/>
          <p:cNvSpPr/>
          <p:nvPr/>
        </p:nvSpPr>
        <p:spPr>
          <a:xfrm>
            <a:off x="1061278" y="6119168"/>
            <a:ext cx="56156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6 and 7 must not pollute Aggregate or </a:t>
            </a:r>
            <a:r>
              <a:rPr lang="en-US" sz="800" dirty="0" err="1" smtClean="0"/>
              <a:t>CohortIdentificationConfiguration</a:t>
            </a:r>
            <a:r>
              <a:rPr lang="en-US" sz="800" dirty="0" smtClean="0"/>
              <a:t> in </a:t>
            </a:r>
            <a:r>
              <a:rPr lang="en-US" sz="800" dirty="0" err="1" smtClean="0"/>
              <a:t>CatalogueDatabase</a:t>
            </a:r>
            <a:r>
              <a:rPr lang="en-US" sz="800" dirty="0" smtClean="0"/>
              <a:t>.  They should be fixed life duration</a:t>
            </a:r>
          </a:p>
          <a:p>
            <a:r>
              <a:rPr lang="en-US" sz="800" dirty="0" smtClean="0"/>
              <a:t>Filter + parameters X,Y,Z + @Table valued function parameters too.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76924" y="1074258"/>
            <a:ext cx="8595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July 2001-September2014</a:t>
            </a:r>
            <a:endParaRPr lang="en-GB" sz="500" dirty="0"/>
          </a:p>
        </p:txBody>
      </p:sp>
      <p:sp>
        <p:nvSpPr>
          <p:cNvPr id="51" name="TextBox 50"/>
          <p:cNvSpPr txBox="1"/>
          <p:nvPr/>
        </p:nvSpPr>
        <p:spPr>
          <a:xfrm>
            <a:off x="8488119" y="1088268"/>
            <a:ext cx="5677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Help with SMR</a:t>
            </a:r>
            <a:endParaRPr lang="en-GB" sz="500" dirty="0"/>
          </a:p>
        </p:txBody>
      </p:sp>
      <p:sp>
        <p:nvSpPr>
          <p:cNvPr id="52" name="TextBox 51"/>
          <p:cNvSpPr txBox="1"/>
          <p:nvPr/>
        </p:nvSpPr>
        <p:spPr>
          <a:xfrm>
            <a:off x="9073486" y="1088268"/>
            <a:ext cx="8402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Lookup1 </a:t>
            </a:r>
            <a:r>
              <a:rPr lang="en-US" sz="500" dirty="0" err="1"/>
              <a:t>z_specialtyCode</a:t>
            </a:r>
            <a:endParaRPr lang="en-GB" sz="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73486" y="1139521"/>
            <a:ext cx="83553" cy="742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86553" y="1139140"/>
            <a:ext cx="82771" cy="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1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List of Catalogues</a:t>
            </a:r>
          </a:p>
          <a:p>
            <a:pPr lvl="1"/>
            <a:r>
              <a:rPr lang="en-GB" dirty="0" smtClean="0"/>
              <a:t>By Folder</a:t>
            </a:r>
          </a:p>
          <a:p>
            <a:pPr lvl="1"/>
            <a:r>
              <a:rPr lang="en-GB" dirty="0" smtClean="0"/>
              <a:t>All visible at first</a:t>
            </a:r>
          </a:p>
          <a:p>
            <a:pPr lvl="1"/>
            <a:r>
              <a:rPr lang="en-GB" dirty="0" smtClean="0"/>
              <a:t>Searchable</a:t>
            </a:r>
          </a:p>
          <a:p>
            <a:pPr lvl="1"/>
            <a:r>
              <a:rPr lang="en-GB" dirty="0" smtClean="0"/>
              <a:t>Only public/extractable/non deprecated ones</a:t>
            </a:r>
          </a:p>
          <a:p>
            <a:r>
              <a:rPr lang="en-GB" dirty="0" smtClean="0"/>
              <a:t>CatalogueItem descriptions</a:t>
            </a:r>
          </a:p>
          <a:p>
            <a:r>
              <a:rPr lang="en-GB" dirty="0" smtClean="0"/>
              <a:t>‘Extractable’ Support Documents download</a:t>
            </a:r>
          </a:p>
          <a:p>
            <a:r>
              <a:rPr lang="en-GB" dirty="0" smtClean="0"/>
              <a:t>Display dataset range discarding outliers </a:t>
            </a:r>
          </a:p>
          <a:p>
            <a:r>
              <a:rPr lang="en-GB" dirty="0" smtClean="0"/>
              <a:t>Display count and distinct count </a:t>
            </a:r>
          </a:p>
          <a:p>
            <a:r>
              <a:rPr lang="en-GB" dirty="0" smtClean="0"/>
              <a:t>Aggregate graphs</a:t>
            </a:r>
          </a:p>
          <a:p>
            <a:pPr lvl="1"/>
            <a:r>
              <a:rPr lang="en-GB" dirty="0" smtClean="0"/>
              <a:t>Only display Extractable Aggregates</a:t>
            </a:r>
          </a:p>
          <a:p>
            <a:pPr lvl="1"/>
            <a:r>
              <a:rPr lang="en-GB" dirty="0" smtClean="0"/>
              <a:t>Identifiers cannot appear in the dataset (</a:t>
            </a:r>
            <a:r>
              <a:rPr lang="en-GB" dirty="0" err="1" smtClean="0"/>
              <a:t>IsExtractionIdentifier</a:t>
            </a:r>
            <a:r>
              <a:rPr lang="en-GB" dirty="0" smtClean="0"/>
              <a:t> / </a:t>
            </a:r>
            <a:r>
              <a:rPr lang="en-GB" dirty="0" err="1" smtClean="0"/>
              <a:t>HashOnDataRelease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Results cannot come directly from the live dataset, they must be manually added to the cache by a data analyst to prevent mistakes</a:t>
            </a:r>
          </a:p>
          <a:p>
            <a:r>
              <a:rPr lang="en-GB" dirty="0" smtClean="0"/>
              <a:t>Cohort Manager (either developed in house or </a:t>
            </a:r>
            <a:r>
              <a:rPr lang="en-GB" dirty="0" err="1" smtClean="0"/>
              <a:t>InSite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https://www.custodix.com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- or alternative)</a:t>
            </a:r>
          </a:p>
        </p:txBody>
      </p:sp>
    </p:spTree>
    <p:extLst>
      <p:ext uri="{BB962C8B-B14F-4D97-AF65-F5344CB8AC3E}">
        <p14:creationId xmlns:p14="http://schemas.microsoft.com/office/powerpoint/2010/main" val="261580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250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Requirements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45</cp:revision>
  <dcterms:created xsi:type="dcterms:W3CDTF">2016-04-04T13:48:28Z</dcterms:created>
  <dcterms:modified xsi:type="dcterms:W3CDTF">2016-04-11T08:12:56Z</dcterms:modified>
</cp:coreProperties>
</file>