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2E5"/>
    <a:srgbClr val="76ABDC"/>
    <a:srgbClr val="358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486D-92B8-4A9B-8F11-AFDC5B3E78F3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2D22-14AE-41CC-9EED-1B9FD32A4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36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486D-92B8-4A9B-8F11-AFDC5B3E78F3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2D22-14AE-41CC-9EED-1B9FD32A4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24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486D-92B8-4A9B-8F11-AFDC5B3E78F3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2D22-14AE-41CC-9EED-1B9FD32A4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76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486D-92B8-4A9B-8F11-AFDC5B3E78F3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2D22-14AE-41CC-9EED-1B9FD32A4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486D-92B8-4A9B-8F11-AFDC5B3E78F3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2D22-14AE-41CC-9EED-1B9FD32A4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41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486D-92B8-4A9B-8F11-AFDC5B3E78F3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2D22-14AE-41CC-9EED-1B9FD32A4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66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486D-92B8-4A9B-8F11-AFDC5B3E78F3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2D22-14AE-41CC-9EED-1B9FD32A4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77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486D-92B8-4A9B-8F11-AFDC5B3E78F3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2D22-14AE-41CC-9EED-1B9FD32A4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43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486D-92B8-4A9B-8F11-AFDC5B3E78F3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2D22-14AE-41CC-9EED-1B9FD32A4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65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486D-92B8-4A9B-8F11-AFDC5B3E78F3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2D22-14AE-41CC-9EED-1B9FD32A4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63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3486D-92B8-4A9B-8F11-AFDC5B3E78F3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2D22-14AE-41CC-9EED-1B9FD32A4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48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3486D-92B8-4A9B-8F11-AFDC5B3E78F3}" type="datetimeFigureOut">
              <a:rPr lang="en-GB" smtClean="0"/>
              <a:t>23/06/2016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2D22-14AE-41CC-9EED-1B9FD32A4D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69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0876" y="65902"/>
            <a:ext cx="7768281" cy="4852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Super Set 1 – Study Inclusion Criteria</a:t>
            </a:r>
          </a:p>
        </p:txBody>
      </p:sp>
      <p:sp>
        <p:nvSpPr>
          <p:cNvPr id="5" name="Rectangle 4"/>
          <p:cNvSpPr/>
          <p:nvPr/>
        </p:nvSpPr>
        <p:spPr>
          <a:xfrm>
            <a:off x="930875" y="5010663"/>
            <a:ext cx="7768281" cy="1497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Super Set 2 – Study Exclusion Criteria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3871" y="469556"/>
            <a:ext cx="6214660" cy="3624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Set 1</a:t>
            </a:r>
          </a:p>
        </p:txBody>
      </p:sp>
      <p:sp>
        <p:nvSpPr>
          <p:cNvPr id="7" name="Rectangle 6"/>
          <p:cNvSpPr/>
          <p:nvPr/>
        </p:nvSpPr>
        <p:spPr>
          <a:xfrm>
            <a:off x="1103871" y="913369"/>
            <a:ext cx="7026875" cy="4922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       Set 2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8531" y="980299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Incremental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48293" y="980300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In Isolation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48294" y="469555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In Isolation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6249" y="956614"/>
            <a:ext cx="116977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UNION</a:t>
            </a:r>
            <a:endParaRPr lang="en-GB" dirty="0"/>
          </a:p>
        </p:txBody>
      </p:sp>
      <p:sp>
        <p:nvSpPr>
          <p:cNvPr id="13" name="Isosceles Triangle 12"/>
          <p:cNvSpPr/>
          <p:nvPr/>
        </p:nvSpPr>
        <p:spPr>
          <a:xfrm flipV="1">
            <a:off x="2018270" y="1074003"/>
            <a:ext cx="313038" cy="2224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103871" y="1498255"/>
            <a:ext cx="7026875" cy="4922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       Set 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18531" y="1565185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Incremental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48293" y="1565186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In Isolation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6249" y="1541500"/>
            <a:ext cx="116977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EXCEPT</a:t>
            </a:r>
            <a:endParaRPr lang="en-GB" dirty="0"/>
          </a:p>
        </p:txBody>
      </p:sp>
      <p:sp>
        <p:nvSpPr>
          <p:cNvPr id="18" name="Isosceles Triangle 17"/>
          <p:cNvSpPr/>
          <p:nvPr/>
        </p:nvSpPr>
        <p:spPr>
          <a:xfrm flipV="1">
            <a:off x="2018270" y="1658889"/>
            <a:ext cx="313038" cy="2224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251621" y="980299"/>
            <a:ext cx="116977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WHERE…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251621" y="1565185"/>
            <a:ext cx="116977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WHERE…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5251620" y="445870"/>
            <a:ext cx="116977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WHERE…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1103871" y="2107855"/>
            <a:ext cx="7026875" cy="4922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       Set 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318531" y="2174785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Incremental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48293" y="2174786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In Isolation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6249" y="2151100"/>
            <a:ext cx="116977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EXCEPT</a:t>
            </a:r>
            <a:endParaRPr lang="en-GB" dirty="0"/>
          </a:p>
        </p:txBody>
      </p:sp>
      <p:sp>
        <p:nvSpPr>
          <p:cNvPr id="27" name="Isosceles Triangle 26"/>
          <p:cNvSpPr/>
          <p:nvPr/>
        </p:nvSpPr>
        <p:spPr>
          <a:xfrm flipV="1">
            <a:off x="2018270" y="2268489"/>
            <a:ext cx="313038" cy="2224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5251621" y="2174785"/>
            <a:ext cx="116977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WHERE…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3205397" y="1565185"/>
            <a:ext cx="59969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CHI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4309268" y="2228846"/>
            <a:ext cx="867424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@</a:t>
            </a:r>
            <a:r>
              <a:rPr lang="en-US" sz="1200" dirty="0" err="1" smtClean="0"/>
              <a:t>params</a:t>
            </a:r>
            <a:endParaRPr lang="en-GB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205397" y="956614"/>
            <a:ext cx="59969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CHI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3205397" y="2177869"/>
            <a:ext cx="103949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Baby CHI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1083277" y="2717455"/>
            <a:ext cx="7302842" cy="161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Super Set 2 – Complex Inclusion Criteria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86249" y="3185983"/>
            <a:ext cx="7026875" cy="4922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            Set 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630671" y="3252914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In Isolation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86249" y="3770869"/>
            <a:ext cx="7026875" cy="4922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             Set 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400909" y="3837799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Incremental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630671" y="3837800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In Isolation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68627" y="3814114"/>
            <a:ext cx="15240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INTERSECT</a:t>
            </a:r>
            <a:endParaRPr lang="en-GB" dirty="0"/>
          </a:p>
        </p:txBody>
      </p:sp>
      <p:sp>
        <p:nvSpPr>
          <p:cNvPr id="44" name="Isosceles Triangle 43"/>
          <p:cNvSpPr/>
          <p:nvPr/>
        </p:nvSpPr>
        <p:spPr>
          <a:xfrm flipV="1">
            <a:off x="2390638" y="3926013"/>
            <a:ext cx="313038" cy="2224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5333999" y="3252913"/>
            <a:ext cx="116977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WHERE…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5333999" y="3837799"/>
            <a:ext cx="116977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WHERE…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3525838" y="3814114"/>
            <a:ext cx="59969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CHI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3505245" y="3243988"/>
            <a:ext cx="59969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CHI</a:t>
            </a:r>
            <a:endParaRPr lang="en-GB" dirty="0"/>
          </a:p>
        </p:txBody>
      </p:sp>
      <p:sp>
        <p:nvSpPr>
          <p:cNvPr id="63" name="TextBox 62"/>
          <p:cNvSpPr txBox="1"/>
          <p:nvPr/>
        </p:nvSpPr>
        <p:spPr>
          <a:xfrm>
            <a:off x="4265974" y="3898723"/>
            <a:ext cx="867424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@</a:t>
            </a:r>
            <a:r>
              <a:rPr lang="en-US" sz="1200" dirty="0" err="1" smtClean="0"/>
              <a:t>params</a:t>
            </a:r>
            <a:endParaRPr lang="en-GB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186249" y="2764475"/>
            <a:ext cx="120438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UNION</a:t>
            </a:r>
            <a:endParaRPr lang="en-GB" dirty="0"/>
          </a:p>
        </p:txBody>
      </p:sp>
      <p:sp>
        <p:nvSpPr>
          <p:cNvPr id="65" name="Isosceles Triangle 64"/>
          <p:cNvSpPr/>
          <p:nvPr/>
        </p:nvSpPr>
        <p:spPr>
          <a:xfrm flipV="1">
            <a:off x="2030627" y="2862297"/>
            <a:ext cx="313038" cy="2224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/>
          <p:cNvSpPr/>
          <p:nvPr/>
        </p:nvSpPr>
        <p:spPr>
          <a:xfrm>
            <a:off x="7420234" y="2769284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Incremental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649996" y="2769285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In Isolation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844481" y="98334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In Isolation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86479" y="5432683"/>
            <a:ext cx="7026875" cy="4922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             Set 7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430901" y="5499614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In Isolation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134229" y="5499613"/>
            <a:ext cx="116977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WHERE…</a:t>
            </a:r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3326068" y="5475928"/>
            <a:ext cx="59969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CHI</a:t>
            </a:r>
            <a:endParaRPr lang="en-GB" dirty="0"/>
          </a:p>
        </p:txBody>
      </p:sp>
      <p:sp>
        <p:nvSpPr>
          <p:cNvPr id="79" name="TextBox 78"/>
          <p:cNvSpPr txBox="1"/>
          <p:nvPr/>
        </p:nvSpPr>
        <p:spPr>
          <a:xfrm>
            <a:off x="4066204" y="5560537"/>
            <a:ext cx="867424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@</a:t>
            </a:r>
            <a:r>
              <a:rPr lang="en-US" sz="1200" dirty="0" err="1" smtClean="0"/>
              <a:t>params</a:t>
            </a:r>
            <a:endParaRPr lang="en-GB" sz="1200" dirty="0"/>
          </a:p>
        </p:txBody>
      </p:sp>
      <p:sp>
        <p:nvSpPr>
          <p:cNvPr id="80" name="Rectangle 79"/>
          <p:cNvSpPr/>
          <p:nvPr/>
        </p:nvSpPr>
        <p:spPr>
          <a:xfrm>
            <a:off x="986479" y="5986503"/>
            <a:ext cx="7026875" cy="4922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             Set 8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201139" y="6053433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Incremental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430901" y="6053434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In Isolation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134229" y="6053433"/>
            <a:ext cx="116977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WHERE…</a:t>
            </a:r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3326068" y="6029748"/>
            <a:ext cx="59969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CHI</a:t>
            </a:r>
            <a:endParaRPr lang="en-GB" dirty="0"/>
          </a:p>
        </p:txBody>
      </p:sp>
      <p:sp>
        <p:nvSpPr>
          <p:cNvPr id="85" name="TextBox 84"/>
          <p:cNvSpPr txBox="1"/>
          <p:nvPr/>
        </p:nvSpPr>
        <p:spPr>
          <a:xfrm>
            <a:off x="4066204" y="6114357"/>
            <a:ext cx="867424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@</a:t>
            </a:r>
            <a:r>
              <a:rPr lang="en-US" sz="1200" dirty="0" err="1" smtClean="0"/>
              <a:t>params</a:t>
            </a:r>
            <a:endParaRPr lang="en-GB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1072783" y="5025765"/>
            <a:ext cx="120438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EXCEPT</a:t>
            </a:r>
            <a:endParaRPr lang="en-GB" dirty="0"/>
          </a:p>
        </p:txBody>
      </p:sp>
      <p:sp>
        <p:nvSpPr>
          <p:cNvPr id="87" name="Isosceles Triangle 86"/>
          <p:cNvSpPr/>
          <p:nvPr/>
        </p:nvSpPr>
        <p:spPr>
          <a:xfrm flipV="1">
            <a:off x="1964134" y="5140408"/>
            <a:ext cx="313038" cy="22242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/>
          <p:cNvSpPr/>
          <p:nvPr/>
        </p:nvSpPr>
        <p:spPr>
          <a:xfrm>
            <a:off x="7936760" y="5031090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Incremental</a:t>
            </a:r>
          </a:p>
        </p:txBody>
      </p:sp>
      <p:sp>
        <p:nvSpPr>
          <p:cNvPr id="89" name="Rectangle 88"/>
          <p:cNvSpPr/>
          <p:nvPr/>
        </p:nvSpPr>
        <p:spPr>
          <a:xfrm>
            <a:off x="7166522" y="5031091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In Isolation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89258" y="6053433"/>
            <a:ext cx="120438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UNION</a:t>
            </a:r>
            <a:endParaRPr lang="en-GB" dirty="0"/>
          </a:p>
        </p:txBody>
      </p:sp>
      <p:sp>
        <p:nvSpPr>
          <p:cNvPr id="91" name="TextBox 90"/>
          <p:cNvSpPr txBox="1"/>
          <p:nvPr/>
        </p:nvSpPr>
        <p:spPr>
          <a:xfrm>
            <a:off x="3205396" y="462689"/>
            <a:ext cx="59969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CHI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15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5427612"/>
            <a:ext cx="11830050" cy="1401773"/>
          </a:xfrm>
          <a:prstGeom prst="rect">
            <a:avLst/>
          </a:prstGeom>
          <a:solidFill>
            <a:srgbClr val="9BC2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Exclusion Criteria</a:t>
            </a:r>
          </a:p>
        </p:txBody>
      </p:sp>
      <p:sp>
        <p:nvSpPr>
          <p:cNvPr id="73" name="Rectangle 72"/>
          <p:cNvSpPr/>
          <p:nvPr/>
        </p:nvSpPr>
        <p:spPr>
          <a:xfrm>
            <a:off x="152400" y="197707"/>
            <a:ext cx="11830050" cy="5134655"/>
          </a:xfrm>
          <a:prstGeom prst="rect">
            <a:avLst/>
          </a:prstGeom>
          <a:solidFill>
            <a:srgbClr val="76AB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Inclusion Criteria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4900" y="609708"/>
            <a:ext cx="10718968" cy="1440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Inclusion Set 1 - Volunteers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155700" y="2088869"/>
            <a:ext cx="10718968" cy="1458713"/>
          </a:xfrm>
          <a:prstGeom prst="rect">
            <a:avLst/>
          </a:prstGeom>
          <a:solidFill>
            <a:srgbClr val="3584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Exclusion Criteria For Volunteers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0943" y="1052620"/>
            <a:ext cx="6214660" cy="424602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People in SHARE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19044" y="1496433"/>
            <a:ext cx="6214660" cy="492211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People in TARDIS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63465" y="1563364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In Isolation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25366" y="1052619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In Isolation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18701" y="2405846"/>
            <a:ext cx="7026875" cy="492211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Dead People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33361" y="2472776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Decrement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63123" y="2472777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In Isolation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66793" y="1563363"/>
            <a:ext cx="116977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WHERE…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866451" y="2472776"/>
            <a:ext cx="116977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WHERE…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6128692" y="1053648"/>
            <a:ext cx="116977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Active=1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1718701" y="3015446"/>
            <a:ext cx="9012194" cy="492211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Children of Doctors In Strife (SMR02)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885729" y="3082376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Decrement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115491" y="3082377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In Isolation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18819" y="3082376"/>
            <a:ext cx="116977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CHI in Ds1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4759756" y="2467535"/>
            <a:ext cx="59969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CHI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4120567" y="1563363"/>
            <a:ext cx="59969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CHI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5772595" y="3085460"/>
            <a:ext cx="103949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Baby CHI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1168400" y="3643433"/>
            <a:ext cx="10655468" cy="1615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Inclusion Set 2 - Automatically </a:t>
            </a:r>
            <a:r>
              <a:rPr lang="en-US" dirty="0"/>
              <a:t>Volunteered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019044" y="4111961"/>
            <a:ext cx="6779886" cy="492211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People in Angus Royal Infirmary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904337" y="4194849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In Isolation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019044" y="4696847"/>
            <a:ext cx="9715582" cy="492211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SMR Conditions (neural)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955814" y="4763777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In Isolation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19805" y="4178891"/>
            <a:ext cx="116977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WHERE…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9692398" y="4763777"/>
            <a:ext cx="116977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WHERE…</a:t>
            </a:r>
            <a:endParaRPr lang="en-GB" dirty="0"/>
          </a:p>
        </p:txBody>
      </p:sp>
      <p:sp>
        <p:nvSpPr>
          <p:cNvPr id="47" name="TextBox 46"/>
          <p:cNvSpPr txBox="1"/>
          <p:nvPr/>
        </p:nvSpPr>
        <p:spPr>
          <a:xfrm>
            <a:off x="4577084" y="4740092"/>
            <a:ext cx="59969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CHI</a:t>
            </a:r>
            <a:endParaRPr lang="en-GB" dirty="0"/>
          </a:p>
        </p:txBody>
      </p:sp>
      <p:sp>
        <p:nvSpPr>
          <p:cNvPr id="48" name="TextBox 47"/>
          <p:cNvSpPr txBox="1"/>
          <p:nvPr/>
        </p:nvSpPr>
        <p:spPr>
          <a:xfrm>
            <a:off x="5194923" y="4169966"/>
            <a:ext cx="59969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CHI</a:t>
            </a:r>
            <a:endParaRPr lang="en-GB" dirty="0"/>
          </a:p>
        </p:txBody>
      </p:sp>
      <p:sp>
        <p:nvSpPr>
          <p:cNvPr id="63" name="TextBox 62"/>
          <p:cNvSpPr txBox="1"/>
          <p:nvPr/>
        </p:nvSpPr>
        <p:spPr>
          <a:xfrm>
            <a:off x="5220621" y="4800503"/>
            <a:ext cx="4389050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@conditions1 varchar(500) = ‘neural bleed, neural shock, neurosis’</a:t>
            </a:r>
            <a:endParaRPr lang="en-GB" sz="1200" dirty="0"/>
          </a:p>
        </p:txBody>
      </p:sp>
      <p:sp>
        <p:nvSpPr>
          <p:cNvPr id="67" name="Rectangle 66"/>
          <p:cNvSpPr/>
          <p:nvPr/>
        </p:nvSpPr>
        <p:spPr>
          <a:xfrm>
            <a:off x="10986506" y="3690453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In Isolation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0997341" y="650679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In Isolation</a:t>
            </a:r>
          </a:p>
        </p:txBody>
      </p:sp>
      <p:sp>
        <p:nvSpPr>
          <p:cNvPr id="72" name="Rectangle 71"/>
          <p:cNvSpPr/>
          <p:nvPr/>
        </p:nvSpPr>
        <p:spPr>
          <a:xfrm>
            <a:off x="955296" y="5751205"/>
            <a:ext cx="9185653" cy="492211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SMR Conditions (</a:t>
            </a:r>
            <a:r>
              <a:rPr lang="en-US" dirty="0" err="1" smtClean="0"/>
              <a:t>dem</a:t>
            </a:r>
            <a:r>
              <a:rPr lang="en-US" dirty="0" smtClean="0"/>
              <a:t>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469477" y="5824489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In Isolation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179390" y="5800804"/>
            <a:ext cx="116977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WHERE…</a:t>
            </a:r>
            <a:endParaRPr lang="en-GB" dirty="0"/>
          </a:p>
        </p:txBody>
      </p:sp>
      <p:sp>
        <p:nvSpPr>
          <p:cNvPr id="78" name="TextBox 77"/>
          <p:cNvSpPr txBox="1"/>
          <p:nvPr/>
        </p:nvSpPr>
        <p:spPr>
          <a:xfrm>
            <a:off x="3294885" y="5794450"/>
            <a:ext cx="59969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CHI</a:t>
            </a:r>
            <a:endParaRPr lang="en-GB" dirty="0"/>
          </a:p>
        </p:txBody>
      </p:sp>
      <p:sp>
        <p:nvSpPr>
          <p:cNvPr id="79" name="TextBox 78"/>
          <p:cNvSpPr txBox="1"/>
          <p:nvPr/>
        </p:nvSpPr>
        <p:spPr>
          <a:xfrm>
            <a:off x="4035021" y="5879059"/>
            <a:ext cx="2795915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@conditions2 varchar(500) = ‘dementia’</a:t>
            </a:r>
            <a:endParaRPr lang="en-GB" sz="1200" dirty="0" smtClean="0"/>
          </a:p>
        </p:txBody>
      </p:sp>
      <p:sp>
        <p:nvSpPr>
          <p:cNvPr id="80" name="Rectangle 79"/>
          <p:cNvSpPr/>
          <p:nvPr/>
        </p:nvSpPr>
        <p:spPr>
          <a:xfrm>
            <a:off x="955297" y="6305025"/>
            <a:ext cx="9185652" cy="492211"/>
          </a:xfrm>
          <a:prstGeom prst="rect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SMR Conditions (</a:t>
            </a:r>
            <a:r>
              <a:rPr lang="en-US" dirty="0" err="1" smtClean="0"/>
              <a:t>psyc</a:t>
            </a:r>
            <a:r>
              <a:rPr lang="en-US" dirty="0" smtClean="0"/>
              <a:t>)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427830" y="6375562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In Isolation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179390" y="6338311"/>
            <a:ext cx="1169773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WHERE…</a:t>
            </a:r>
            <a:endParaRPr lang="en-GB" dirty="0"/>
          </a:p>
        </p:txBody>
      </p:sp>
      <p:sp>
        <p:nvSpPr>
          <p:cNvPr id="84" name="TextBox 83"/>
          <p:cNvSpPr txBox="1"/>
          <p:nvPr/>
        </p:nvSpPr>
        <p:spPr>
          <a:xfrm>
            <a:off x="3294885" y="6348270"/>
            <a:ext cx="59969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CHI</a:t>
            </a:r>
            <a:endParaRPr lang="en-GB" dirty="0"/>
          </a:p>
        </p:txBody>
      </p:sp>
      <p:sp>
        <p:nvSpPr>
          <p:cNvPr id="85" name="TextBox 84"/>
          <p:cNvSpPr txBox="1"/>
          <p:nvPr/>
        </p:nvSpPr>
        <p:spPr>
          <a:xfrm>
            <a:off x="4035021" y="6432879"/>
            <a:ext cx="2919482" cy="2769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@conditions3 varchar(500) = ‘psychosis’</a:t>
            </a:r>
            <a:endParaRPr lang="en-GB" sz="1200" dirty="0" smtClean="0"/>
          </a:p>
        </p:txBody>
      </p:sp>
      <p:sp>
        <p:nvSpPr>
          <p:cNvPr id="69" name="TextBox 68"/>
          <p:cNvSpPr txBox="1"/>
          <p:nvPr/>
        </p:nvSpPr>
        <p:spPr>
          <a:xfrm>
            <a:off x="4082468" y="1020866"/>
            <a:ext cx="59969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CHI</a:t>
            </a:r>
            <a:endParaRPr lang="en-GB" dirty="0"/>
          </a:p>
        </p:txBody>
      </p:sp>
      <p:sp>
        <p:nvSpPr>
          <p:cNvPr id="91" name="Rectangle 90"/>
          <p:cNvSpPr/>
          <p:nvPr/>
        </p:nvSpPr>
        <p:spPr>
          <a:xfrm>
            <a:off x="11199772" y="227959"/>
            <a:ext cx="737285" cy="3148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Inclusion</a:t>
            </a:r>
          </a:p>
          <a:p>
            <a:pPr algn="ctr"/>
            <a:r>
              <a:rPr lang="en-US" sz="800" dirty="0" smtClean="0"/>
              <a:t>Total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1199772" y="5468017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b="1" dirty="0" smtClean="0"/>
              <a:t>Final </a:t>
            </a:r>
          </a:p>
          <a:p>
            <a:pPr algn="ctr"/>
            <a:r>
              <a:rPr lang="en-US" sz="800" b="1" dirty="0" smtClean="0"/>
              <a:t>Total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9305212" y="6366769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Decrement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9305211" y="5812646"/>
            <a:ext cx="737285" cy="3456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800" dirty="0" smtClean="0"/>
              <a:t>Decrement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992" y="811642"/>
            <a:ext cx="371527" cy="130510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057" y="1997684"/>
            <a:ext cx="371527" cy="1524213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95" y="5259080"/>
            <a:ext cx="371527" cy="152421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68" y="588244"/>
            <a:ext cx="371527" cy="479174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137" y="3649783"/>
            <a:ext cx="371527" cy="1762371"/>
          </a:xfrm>
          <a:prstGeom prst="rect">
            <a:avLst/>
          </a:prstGeom>
        </p:spPr>
      </p:pic>
      <p:sp>
        <p:nvSpPr>
          <p:cNvPr id="2" name="Left Brace 1"/>
          <p:cNvSpPr/>
          <p:nvPr/>
        </p:nvSpPr>
        <p:spPr>
          <a:xfrm>
            <a:off x="495725" y="520017"/>
            <a:ext cx="533400" cy="3027565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Left Brace 60"/>
          <p:cNvSpPr/>
          <p:nvPr/>
        </p:nvSpPr>
        <p:spPr>
          <a:xfrm>
            <a:off x="521901" y="3588007"/>
            <a:ext cx="533400" cy="1601051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Left Brace 69"/>
          <p:cNvSpPr/>
          <p:nvPr/>
        </p:nvSpPr>
        <p:spPr>
          <a:xfrm>
            <a:off x="1679046" y="1020866"/>
            <a:ext cx="533400" cy="413958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Left Brace 80"/>
          <p:cNvSpPr/>
          <p:nvPr/>
        </p:nvSpPr>
        <p:spPr>
          <a:xfrm>
            <a:off x="1688800" y="1555475"/>
            <a:ext cx="533400" cy="413958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Left Brace 89"/>
          <p:cNvSpPr/>
          <p:nvPr/>
        </p:nvSpPr>
        <p:spPr>
          <a:xfrm>
            <a:off x="1680562" y="4169966"/>
            <a:ext cx="533400" cy="413958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Left Brace 92"/>
          <p:cNvSpPr/>
          <p:nvPr/>
        </p:nvSpPr>
        <p:spPr>
          <a:xfrm>
            <a:off x="1698554" y="4704575"/>
            <a:ext cx="533400" cy="413958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23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Software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01294"/>
            <a:ext cx="5830114" cy="28769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29" y="1337113"/>
            <a:ext cx="8621328" cy="3458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459" y="1066179"/>
            <a:ext cx="3629532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9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429250" cy="3411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1" y="1613894"/>
            <a:ext cx="10065395" cy="524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8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219003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5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529954" y="1120346"/>
            <a:ext cx="1930496" cy="80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upload.wikimedia.org/wikipedia/commons/thumb/7/72/Storage_icon_of_three_disks.svg/500px-Storage_icon_of_three_disk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84" y="1227760"/>
            <a:ext cx="562455" cy="55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c/ce/Office_building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4" y="309348"/>
            <a:ext cx="810998" cy="81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upload.wikimedia.org/wikipedia/commons/c/ce/Office_building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31" y="1820563"/>
            <a:ext cx="810998" cy="81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1268627" y="972065"/>
            <a:ext cx="378940" cy="378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3584" y="1054956"/>
            <a:ext cx="882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Hospital 1</a:t>
            </a:r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34933" y="2631561"/>
            <a:ext cx="882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Hospital 2</a:t>
            </a:r>
            <a:endParaRPr lang="en-GB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043460" y="1608954"/>
            <a:ext cx="587822" cy="356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72267" y="1922784"/>
            <a:ext cx="189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 Collector </a:t>
            </a:r>
          </a:p>
          <a:p>
            <a:pPr algn="ctr"/>
            <a:r>
              <a:rPr lang="en-US" sz="1200" dirty="0" smtClean="0"/>
              <a:t>(e.g. Government agency)</a:t>
            </a:r>
            <a:endParaRPr lang="en-GB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6406" y="73932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ETL</a:t>
            </a:r>
            <a:r>
              <a:rPr lang="en-US" baseline="-25000" dirty="0" smtClean="0"/>
              <a:t>1</a:t>
            </a:r>
            <a:endParaRPr lang="en-GB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961269" y="1586451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ETL</a:t>
            </a:r>
            <a:r>
              <a:rPr lang="en-US" baseline="-25000" dirty="0" smtClean="0"/>
              <a:t>2</a:t>
            </a:r>
            <a:endParaRPr lang="en-GB" baseline="-25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28852" y="1502655"/>
            <a:ext cx="790178" cy="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90237" y="1108657"/>
            <a:ext cx="2574443" cy="80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4018829" y="1904185"/>
            <a:ext cx="319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Research Data Management Group</a:t>
            </a:r>
          </a:p>
          <a:p>
            <a:pPr algn="ctr"/>
            <a:r>
              <a:rPr lang="en-US" sz="1200" dirty="0" smtClean="0"/>
              <a:t>(i.e. You)</a:t>
            </a:r>
            <a:endParaRPr lang="en-GB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339670" y="115623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ETL</a:t>
            </a:r>
            <a:r>
              <a:rPr lang="en-US" baseline="-25000" dirty="0" smtClean="0"/>
              <a:t>3</a:t>
            </a:r>
            <a:endParaRPr lang="en-GB" baseline="-25000" dirty="0"/>
          </a:p>
        </p:txBody>
      </p:sp>
      <p:pic>
        <p:nvPicPr>
          <p:cNvPr id="5" name="Picture 2" descr="https://upload.wikimedia.org/wikipedia/commons/thumb/7/72/Storage_icon_of_three_disks.svg/500px-Storage_icon_of_three_disk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041" y="1245571"/>
            <a:ext cx="562455" cy="55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upload.wikimedia.org/wikipedia/commons/thumb/7/72/Storage_icon_of_three_disks.svg/500px-Storage_icon_of_three_disk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596" y="1234273"/>
            <a:ext cx="562455" cy="55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5382188" y="1470414"/>
            <a:ext cx="900418" cy="106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5527" y="115128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ETL</a:t>
            </a:r>
            <a:r>
              <a:rPr lang="en-US" baseline="-25000" dirty="0" smtClean="0"/>
              <a:t>5</a:t>
            </a:r>
            <a:endParaRPr lang="en-GB" baseline="-25000" dirty="0"/>
          </a:p>
        </p:txBody>
      </p:sp>
      <p:pic>
        <p:nvPicPr>
          <p:cNvPr id="1030" name="Picture 6" descr="Documents, File, Folder,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30" y="1207755"/>
            <a:ext cx="622045" cy="56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 rot="606869">
            <a:off x="2991072" y="1351005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Monthly</a:t>
            </a:r>
          </a:p>
          <a:p>
            <a:pPr algn="ctr"/>
            <a:r>
              <a:rPr lang="en-US" sz="800" dirty="0" smtClean="0"/>
              <a:t>Release</a:t>
            </a:r>
            <a:endParaRPr lang="en-GB" sz="8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813565" y="1502655"/>
            <a:ext cx="790178" cy="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93179" y="1156230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ETL</a:t>
            </a:r>
            <a:r>
              <a:rPr lang="en-US" baseline="-25000" dirty="0" smtClean="0"/>
              <a:t>4</a:t>
            </a:r>
            <a:endParaRPr lang="en-GB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4458713" y="1688741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Repository</a:t>
            </a:r>
            <a:endParaRPr lang="en-GB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6205450" y="1677757"/>
            <a:ext cx="7681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I2B2/</a:t>
            </a:r>
            <a:r>
              <a:rPr lang="en-US" sz="800" dirty="0" err="1" smtClean="0"/>
              <a:t>Qlikview</a:t>
            </a:r>
            <a:endParaRPr lang="en-GB" sz="8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807073" y="594748"/>
            <a:ext cx="1069885" cy="734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9532456">
            <a:off x="4764603" y="758406"/>
            <a:ext cx="991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Release</a:t>
            </a:r>
            <a:endParaRPr lang="en-GB" sz="1200" dirty="0"/>
          </a:p>
        </p:txBody>
      </p:sp>
      <p:pic>
        <p:nvPicPr>
          <p:cNvPr id="1032" name="Picture 8" descr="https://pixabay.com/static/uploads/photo/2012/04/01/17/55/avatar-23768_960_72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165" y="179557"/>
            <a:ext cx="506285" cy="47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5901998" y="631603"/>
            <a:ext cx="6527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Researcher</a:t>
            </a:r>
            <a:endParaRPr lang="en-GB" sz="800" dirty="0"/>
          </a:p>
        </p:txBody>
      </p:sp>
      <p:cxnSp>
        <p:nvCxnSpPr>
          <p:cNvPr id="47" name="Straight Arrow Connector 46"/>
          <p:cNvCxnSpPr>
            <a:endCxn id="6" idx="0"/>
          </p:cNvCxnSpPr>
          <p:nvPr/>
        </p:nvCxnSpPr>
        <p:spPr>
          <a:xfrm flipH="1">
            <a:off x="6563824" y="896905"/>
            <a:ext cx="15958" cy="3373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509947" y="658681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Cohort </a:t>
            </a:r>
          </a:p>
          <a:p>
            <a:pPr algn="ctr"/>
            <a:r>
              <a:rPr lang="en-US" sz="800" dirty="0" smtClean="0"/>
              <a:t>Generation</a:t>
            </a:r>
          </a:p>
          <a:p>
            <a:pPr algn="ctr"/>
            <a:r>
              <a:rPr lang="en-US" sz="800" dirty="0" smtClean="0"/>
              <a:t>Activity</a:t>
            </a:r>
            <a:endParaRPr lang="en-GB" sz="800" dirty="0"/>
          </a:p>
        </p:txBody>
      </p:sp>
      <p:sp>
        <p:nvSpPr>
          <p:cNvPr id="53" name="Rectangle 52"/>
          <p:cNvSpPr/>
          <p:nvPr/>
        </p:nvSpPr>
        <p:spPr>
          <a:xfrm>
            <a:off x="1374422" y="3935228"/>
            <a:ext cx="1930496" cy="80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4" name="Picture 2" descr="https://upload.wikimedia.org/wikipedia/commons/thumb/7/72/Storage_icon_of_three_disks.svg/500px-Storage_icon_of_three_disk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052" y="4042642"/>
            <a:ext cx="562455" cy="55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https://upload.wikimedia.org/wikipedia/commons/c/ce/Office_building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02" y="3124230"/>
            <a:ext cx="810998" cy="81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https://upload.wikimedia.org/wikipedia/commons/c/ce/Office_building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9" y="4635445"/>
            <a:ext cx="810998" cy="81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1113095" y="3786947"/>
            <a:ext cx="378940" cy="378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88052" y="3869838"/>
            <a:ext cx="882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Hospital 1</a:t>
            </a:r>
            <a:endParaRPr lang="en-GB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79401" y="5446443"/>
            <a:ext cx="882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Hospital 2</a:t>
            </a:r>
            <a:endParaRPr lang="en-GB" sz="1200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887928" y="4423836"/>
            <a:ext cx="587822" cy="356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616735" y="4737666"/>
            <a:ext cx="189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 Collector </a:t>
            </a:r>
          </a:p>
          <a:p>
            <a:pPr algn="ctr"/>
            <a:r>
              <a:rPr lang="en-US" sz="1200" dirty="0" smtClean="0"/>
              <a:t>(e.g. Government agency)</a:t>
            </a:r>
            <a:endParaRPr lang="en-GB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110874" y="355420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ETL</a:t>
            </a:r>
            <a:r>
              <a:rPr lang="en-US" baseline="-25000" dirty="0" smtClean="0"/>
              <a:t>1</a:t>
            </a:r>
            <a:endParaRPr lang="en-GB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805737" y="440133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ETL</a:t>
            </a:r>
            <a:r>
              <a:rPr lang="en-US" baseline="-25000" dirty="0" smtClean="0"/>
              <a:t>2</a:t>
            </a:r>
            <a:endParaRPr lang="en-GB" baseline="-250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073320" y="4317537"/>
            <a:ext cx="790178" cy="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34705" y="3923539"/>
            <a:ext cx="2574443" cy="80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/>
          <p:cNvSpPr txBox="1"/>
          <p:nvPr/>
        </p:nvSpPr>
        <p:spPr>
          <a:xfrm>
            <a:off x="3863297" y="4719067"/>
            <a:ext cx="319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Research Data Management Group</a:t>
            </a:r>
          </a:p>
          <a:p>
            <a:pPr algn="ctr"/>
            <a:r>
              <a:rPr lang="en-US" sz="1200" dirty="0" smtClean="0"/>
              <a:t>(i.e. You)</a:t>
            </a:r>
            <a:endParaRPr lang="en-GB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2184138" y="3971112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ETL</a:t>
            </a:r>
            <a:r>
              <a:rPr lang="en-US" baseline="-25000" dirty="0" smtClean="0"/>
              <a:t>3</a:t>
            </a:r>
            <a:endParaRPr lang="en-GB" baseline="-25000" dirty="0"/>
          </a:p>
        </p:txBody>
      </p:sp>
      <p:pic>
        <p:nvPicPr>
          <p:cNvPr id="68" name="Picture 2" descr="https://upload.wikimedia.org/wikipedia/commons/thumb/7/72/Storage_icon_of_three_disks.svg/500px-Storage_icon_of_three_disk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509" y="4060453"/>
            <a:ext cx="562455" cy="55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6" descr="Documents, File, Folder,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498" y="4022637"/>
            <a:ext cx="622045" cy="56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/>
          <p:cNvSpPr txBox="1"/>
          <p:nvPr/>
        </p:nvSpPr>
        <p:spPr>
          <a:xfrm rot="606869">
            <a:off x="2835540" y="4165887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Monthly</a:t>
            </a:r>
          </a:p>
          <a:p>
            <a:pPr algn="ctr"/>
            <a:r>
              <a:rPr lang="en-US" sz="800" dirty="0" smtClean="0"/>
              <a:t>Release</a:t>
            </a:r>
            <a:endParaRPr lang="en-GB" sz="8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3658033" y="4317537"/>
            <a:ext cx="790178" cy="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303181" y="4503623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Repository</a:t>
            </a:r>
            <a:endParaRPr lang="en-GB" sz="800" dirty="0"/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4651541" y="3409630"/>
            <a:ext cx="1069885" cy="734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19532456">
            <a:off x="4609071" y="3573288"/>
            <a:ext cx="991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Data Release</a:t>
            </a:r>
            <a:endParaRPr lang="en-GB" sz="1200" dirty="0"/>
          </a:p>
        </p:txBody>
      </p:sp>
      <p:pic>
        <p:nvPicPr>
          <p:cNvPr id="80" name="Picture 8" descr="https://pixabay.com/static/uploads/photo/2012/04/01/17/55/avatar-23768_960_72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633" y="2994439"/>
            <a:ext cx="506285" cy="47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5746466" y="3446485"/>
            <a:ext cx="6527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Researcher</a:t>
            </a:r>
            <a:endParaRPr lang="en-GB" sz="8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366" y="3402467"/>
            <a:ext cx="361856" cy="361856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 flipH="1">
            <a:off x="4590942" y="3784361"/>
            <a:ext cx="15958" cy="3373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358335" y="3125542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Cohort</a:t>
            </a:r>
          </a:p>
          <a:p>
            <a:pPr algn="ctr"/>
            <a:r>
              <a:rPr lang="en-US" sz="800" dirty="0" smtClean="0"/>
              <a:t>Manager</a:t>
            </a:r>
            <a:endParaRPr lang="en-GB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3284645" y="3403253"/>
            <a:ext cx="1226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smtClean="0"/>
              <a:t>Dataset </a:t>
            </a:r>
          </a:p>
          <a:p>
            <a:pPr algn="ctr"/>
            <a:r>
              <a:rPr lang="en-US" sz="800" dirty="0" smtClean="0"/>
              <a:t>Loader</a:t>
            </a:r>
          </a:p>
          <a:p>
            <a:pPr algn="ctr"/>
            <a:r>
              <a:rPr lang="en-US" sz="800" dirty="0" smtClean="0"/>
              <a:t>(Preserving Data Format)</a:t>
            </a:r>
            <a:endParaRPr lang="en-GB" sz="8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6425" y="3856580"/>
            <a:ext cx="459851" cy="39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6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3557" y="3468129"/>
            <a:ext cx="93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Search: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66769" y="3468129"/>
            <a:ext cx="64584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171567" y="1985317"/>
            <a:ext cx="6153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Cohort Builder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181426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313</Words>
  <Application>Microsoft Office PowerPoint</Application>
  <PresentationFormat>Widescreen</PresentationFormat>
  <Paragraphs>148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Other Software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</cp:lastModifiedBy>
  <cp:revision>71</cp:revision>
  <dcterms:created xsi:type="dcterms:W3CDTF">2016-06-22T13:55:38Z</dcterms:created>
  <dcterms:modified xsi:type="dcterms:W3CDTF">2016-06-23T13:12:13Z</dcterms:modified>
</cp:coreProperties>
</file>