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7" r:id="rId6"/>
    <p:sldId id="259" r:id="rId7"/>
  </p:sldIdLst>
  <p:sldSz cx="12192000" cy="6858000"/>
  <p:notesSz cx="9866313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E723-40E9-43DD-AF5D-3AB9D0ED7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54207-A44C-4863-AB54-EBAFC3B02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9907-42A4-4F45-9D07-03598FD5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A757-E9BF-40C1-B5F1-182BD8ADB4A0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952C-9E10-4A49-AC53-721D21D2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C693-7A0E-4312-9E1E-47B12D0B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65EE-F31F-454C-A83D-614075D27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94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3CF4-CED6-4F19-82B6-8282D2BD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BAA77-1B19-4938-9E10-25A15B4FE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E7DF5-461C-46D4-BB30-BAD00D29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A757-E9BF-40C1-B5F1-182BD8ADB4A0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02AE-0ED1-4581-9BBE-D1A780DD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ABD6-EB0E-478F-AD04-04278458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65EE-F31F-454C-A83D-614075D27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87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F94A5-8E91-4C63-90BA-C934E41E1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932FE-2345-4DDD-8C73-360EA7314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1599-623C-4EFB-9C3E-6941F1E8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A757-E9BF-40C1-B5F1-182BD8ADB4A0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267C8-646E-4CB0-A52B-044C6A03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9DF8-D4E5-4C08-9C51-3A8F15C1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65EE-F31F-454C-A83D-614075D27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BBA0-5D72-47E0-A598-38DBDDC5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B38D-3924-455A-BD23-C1F91835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9FE2-B664-43F3-8D24-F43A7016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A757-E9BF-40C1-B5F1-182BD8ADB4A0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A83A-2E21-4D74-B51A-3334FB07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A9E6-28B6-488B-9D02-08A8822F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65EE-F31F-454C-A83D-614075D27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56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D512-6642-495B-B332-0D871E71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042B9-89CC-41E4-833D-383FFC2D4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EAA39-5567-442C-93F3-46BEDF38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A757-E9BF-40C1-B5F1-182BD8ADB4A0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C84F-10D1-4DC8-89DA-C02F2502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0873-5C49-48EE-8B49-BFC4816B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65EE-F31F-454C-A83D-614075D27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98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88BA-CA65-4650-9D8F-1EE58431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66E5-3914-487D-A044-688FAD7B7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CAF25-7F6F-4517-B2A9-253CCCC54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63709-8EB2-4C82-BC3C-9DC27A9C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A757-E9BF-40C1-B5F1-182BD8ADB4A0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5867A-0699-43BF-8E4B-D77E32C8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BE6FE-2DB6-4A5C-80AE-2A9B4119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65EE-F31F-454C-A83D-614075D27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8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698E-E182-4A87-922D-7051E301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55DF3-448C-4523-9A7C-33FAE0F8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2DA4A-3609-4420-B278-47F7A77D7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182BB-D8C7-422F-9B3E-9E8A6F3EE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6EF83-64F0-4841-ACEB-F63309A98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D468B-CA3D-4CB1-8651-15BDD64A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A757-E9BF-40C1-B5F1-182BD8ADB4A0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6910E-E2D2-4A4B-8382-BB2EB97D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035F1-300D-4F18-98EB-49E1E693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65EE-F31F-454C-A83D-614075D27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04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E88D-54CC-44B3-9037-8E6C2268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CEDAD-A583-46FF-8BEC-E7FEF149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A757-E9BF-40C1-B5F1-182BD8ADB4A0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78DAC-1889-4F71-82FB-45B357C6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4281E-E1F4-4BAF-A3D0-5E8508F2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65EE-F31F-454C-A83D-614075D27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2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2AD50-D160-4043-8516-C1AE22BC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A757-E9BF-40C1-B5F1-182BD8ADB4A0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0DE48-F788-4933-87EF-DC798DDB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B692D-EFCD-4723-AAA9-10FE5EF9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65EE-F31F-454C-A83D-614075D27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1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5A52-D189-4421-8462-207FA091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8FCF4-784D-4FCE-B547-4FFC433C6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F607A-2984-49E6-A9C1-5AECD9C67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C49A1-E388-4F6B-B01F-386FB5EB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A757-E9BF-40C1-B5F1-182BD8ADB4A0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0B5F-A170-4D34-852F-18E4445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683BA-A670-4A35-B6F2-A6B6C96B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65EE-F31F-454C-A83D-614075D27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E3B7-0AE0-452E-8488-AC8F4695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5E755-35A1-4676-81CD-5C32A56F8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79640-BFD4-4843-BC42-3322F9F4C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FF5EA-D878-4C27-B4D6-5B0979D4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A757-E9BF-40C1-B5F1-182BD8ADB4A0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739EB-3397-47FE-9383-BC0AE2D8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D724-D19C-4C61-8BFC-214986B4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65EE-F31F-454C-A83D-614075D27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2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EC133-8AF8-4822-9A31-9395112C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C97D-E921-4BAF-83E7-0C3262C5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03F3-6ACF-4595-805C-5AE222C4A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A757-E9BF-40C1-B5F1-182BD8ADB4A0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EE8A5-207A-476E-A91E-2404AF66C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CD8F-DA3D-41E4-8250-005D1B3A9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365EE-F31F-454C-A83D-614075D27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00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F754-569C-48D1-B70E-71769A833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RDMP Systems Architecture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E1734-F74A-4716-B992-D89A7228F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76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F754-569C-48D1-B70E-71769A833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High Level Systems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E1734-F74A-4716-B992-D89A7228F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19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743A94-8859-4362-BDA6-9F2E5C77D22F}"/>
              </a:ext>
            </a:extLst>
          </p:cNvPr>
          <p:cNvSpPr/>
          <p:nvPr/>
        </p:nvSpPr>
        <p:spPr>
          <a:xfrm>
            <a:off x="281118" y="2509935"/>
            <a:ext cx="5783782" cy="597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User Interface – Application Container Layer</a:t>
            </a:r>
          </a:p>
          <a:p>
            <a:r>
              <a:rPr lang="en-GB" sz="800" b="1">
                <a:solidFill>
                  <a:schemeClr val="tx1"/>
                </a:solidFill>
              </a:rPr>
              <a:t>DockingInfrastructure</a:t>
            </a:r>
          </a:p>
          <a:p>
            <a:endParaRPr lang="en-GB" sz="800" b="1">
              <a:solidFill>
                <a:schemeClr val="tx1"/>
              </a:solidFill>
            </a:endParaRPr>
          </a:p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DABEF-6CE1-4AF8-960D-1DC20218627C}"/>
              </a:ext>
            </a:extLst>
          </p:cNvPr>
          <p:cNvSpPr/>
          <p:nvPr/>
        </p:nvSpPr>
        <p:spPr>
          <a:xfrm>
            <a:off x="281117" y="99298"/>
            <a:ext cx="2396769" cy="81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noProof="1">
                <a:solidFill>
                  <a:schemeClr val="accent1"/>
                </a:solidFill>
              </a:rPr>
              <a:t>MapsDirectlyToDatabaseTable</a:t>
            </a:r>
          </a:p>
          <a:p>
            <a:r>
              <a:rPr lang="en-US" sz="800"/>
              <a:t>H</a:t>
            </a:r>
            <a:r>
              <a:rPr lang="en-GB" sz="800"/>
              <a:t>andles database=&gt;memory object permanence</a:t>
            </a:r>
          </a:p>
          <a:p>
            <a:r>
              <a:rPr lang="en-GB" sz="800"/>
              <a:t>MapsDirectlyToDatabaseTable.cd</a:t>
            </a:r>
          </a:p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E8D0B-8640-4EF3-83B1-22547BDB54E5}"/>
              </a:ext>
            </a:extLst>
          </p:cNvPr>
          <p:cNvSpPr/>
          <p:nvPr/>
        </p:nvSpPr>
        <p:spPr>
          <a:xfrm>
            <a:off x="385980" y="5663681"/>
            <a:ext cx="4303552" cy="512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err="1">
                <a:solidFill>
                  <a:schemeClr val="accent1"/>
                </a:solidFill>
              </a:rPr>
              <a:t>DataLoadEngine</a:t>
            </a:r>
            <a:endParaRPr lang="en-GB" sz="800">
              <a:solidFill>
                <a:schemeClr val="accent1"/>
              </a:solidFill>
            </a:endParaRPr>
          </a:p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A1429-37D7-4435-8812-5EC862C1D55A}"/>
              </a:ext>
            </a:extLst>
          </p:cNvPr>
          <p:cNvSpPr/>
          <p:nvPr/>
        </p:nvSpPr>
        <p:spPr>
          <a:xfrm>
            <a:off x="4771538" y="5663681"/>
            <a:ext cx="2501119" cy="512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US" sz="800" err="1">
                <a:solidFill>
                  <a:schemeClr val="accent1"/>
                </a:solidFill>
              </a:rPr>
              <a:t>DataQualityEngine</a:t>
            </a:r>
            <a:endParaRPr lang="en-GB" sz="80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E0B6C-AAD4-4CD9-882E-CDCD652F4A8B}"/>
              </a:ext>
            </a:extLst>
          </p:cNvPr>
          <p:cNvSpPr/>
          <p:nvPr/>
        </p:nvSpPr>
        <p:spPr>
          <a:xfrm>
            <a:off x="7272657" y="170603"/>
            <a:ext cx="4303552" cy="1761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>
                <a:solidFill>
                  <a:schemeClr val="accent1"/>
                </a:solidFill>
              </a:rPr>
              <a:t>Discovery</a:t>
            </a:r>
          </a:p>
          <a:p>
            <a:r>
              <a:rPr lang="en-US" sz="800"/>
              <a:t>Database abstraction layer for data repositories (enumerate tables, discover columns </a:t>
            </a:r>
            <a:r>
              <a:rPr lang="en-US" sz="800" err="1"/>
              <a:t>etc</a:t>
            </a:r>
            <a:r>
              <a:rPr lang="en-US" sz="800"/>
              <a:t>)</a:t>
            </a:r>
          </a:p>
          <a:p>
            <a:r>
              <a:rPr lang="en-GB" sz="800"/>
              <a:t>DatabaseAccess.cd</a:t>
            </a:r>
          </a:p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96EEA-DD6C-459C-8E0F-8CC929A1B001}"/>
              </a:ext>
            </a:extLst>
          </p:cNvPr>
          <p:cNvSpPr/>
          <p:nvPr/>
        </p:nvSpPr>
        <p:spPr>
          <a:xfrm>
            <a:off x="1479501" y="1304616"/>
            <a:ext cx="2396769" cy="81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noProof="1">
                <a:solidFill>
                  <a:schemeClr val="accent1"/>
                </a:solidFill>
              </a:rPr>
              <a:t>Caching</a:t>
            </a:r>
          </a:p>
          <a:p>
            <a:r>
              <a:rPr lang="en-GB" sz="800" noProof="1">
                <a:solidFill>
                  <a:schemeClr val="tx1"/>
                </a:solidFill>
              </a:rPr>
              <a:t>CachingEngine.cd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CA21D3-0466-42A1-BAB4-82CE311C3E2A}"/>
              </a:ext>
            </a:extLst>
          </p:cNvPr>
          <p:cNvSpPr/>
          <p:nvPr/>
        </p:nvSpPr>
        <p:spPr>
          <a:xfrm>
            <a:off x="2821932" y="322384"/>
            <a:ext cx="1754155" cy="313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US" sz="800" err="1">
                <a:solidFill>
                  <a:schemeClr val="accent1"/>
                </a:solidFill>
              </a:rPr>
              <a:t>CatalogueLibrary</a:t>
            </a:r>
            <a:endParaRPr lang="en-US" sz="800">
              <a:solidFill>
                <a:schemeClr val="accent1"/>
              </a:solidFill>
            </a:endParaRPr>
          </a:p>
          <a:p>
            <a:r>
              <a:rPr lang="en-GB" sz="800"/>
              <a:t>Metadata objects for CatalogueManager</a:t>
            </a:r>
            <a:endParaRPr lang="en-US" sz="80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D332FF-697E-4C45-81CE-64D021F2DD50}"/>
              </a:ext>
            </a:extLst>
          </p:cNvPr>
          <p:cNvSpPr/>
          <p:nvPr/>
        </p:nvSpPr>
        <p:spPr>
          <a:xfrm>
            <a:off x="2821934" y="659466"/>
            <a:ext cx="1754154" cy="331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US" sz="800" err="1">
                <a:solidFill>
                  <a:schemeClr val="accent1"/>
                </a:solidFill>
              </a:rPr>
              <a:t>CatalogueLibrary.Database</a:t>
            </a:r>
            <a:endParaRPr lang="en-US" sz="800">
              <a:solidFill>
                <a:schemeClr val="accent1"/>
              </a:solidFill>
            </a:endParaRPr>
          </a:p>
          <a:p>
            <a:r>
              <a:rPr lang="en-GB" sz="800" err="1"/>
              <a:t>Sql</a:t>
            </a:r>
            <a:r>
              <a:rPr lang="en-GB" sz="800"/>
              <a:t> schema + patches</a:t>
            </a:r>
            <a:endParaRPr lang="en-US" sz="80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EC531-6B5A-4A5E-B3B1-F04ADB716F81}"/>
              </a:ext>
            </a:extLst>
          </p:cNvPr>
          <p:cNvSpPr/>
          <p:nvPr/>
        </p:nvSpPr>
        <p:spPr>
          <a:xfrm>
            <a:off x="4705519" y="328416"/>
            <a:ext cx="1867319" cy="313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US" sz="800">
                <a:solidFill>
                  <a:schemeClr val="accent1"/>
                </a:solidFill>
              </a:rPr>
              <a:t>DataExportLibrary</a:t>
            </a:r>
          </a:p>
          <a:p>
            <a:r>
              <a:rPr lang="en-GB" sz="800"/>
              <a:t>Metadata objects for DataExportManager</a:t>
            </a:r>
            <a:endParaRPr lang="en-US" sz="80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6B4E11-8F48-44AB-AD42-D7453DC9A501}"/>
              </a:ext>
            </a:extLst>
          </p:cNvPr>
          <p:cNvSpPr/>
          <p:nvPr/>
        </p:nvSpPr>
        <p:spPr>
          <a:xfrm>
            <a:off x="4705520" y="665498"/>
            <a:ext cx="1867317" cy="331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US" sz="800">
                <a:solidFill>
                  <a:schemeClr val="accent1"/>
                </a:solidFill>
              </a:rPr>
              <a:t>DataExportLibrary.</a:t>
            </a:r>
            <a:r>
              <a:rPr lang="en-US" sz="800" err="1">
                <a:solidFill>
                  <a:schemeClr val="accent1"/>
                </a:solidFill>
              </a:rPr>
              <a:t>Database</a:t>
            </a:r>
            <a:endParaRPr lang="en-US" sz="800">
              <a:solidFill>
                <a:schemeClr val="accent1"/>
              </a:solidFill>
            </a:endParaRPr>
          </a:p>
          <a:p>
            <a:r>
              <a:rPr lang="en-GB" sz="800" err="1"/>
              <a:t>Sql</a:t>
            </a:r>
            <a:r>
              <a:rPr lang="en-GB" sz="800"/>
              <a:t> schema + patches</a:t>
            </a:r>
            <a:endParaRPr lang="en-US" sz="80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60A08C-2B24-4318-85B8-20B1B83E14F4}"/>
              </a:ext>
            </a:extLst>
          </p:cNvPr>
          <p:cNvSpPr/>
          <p:nvPr/>
        </p:nvSpPr>
        <p:spPr>
          <a:xfrm>
            <a:off x="3563780" y="4228308"/>
            <a:ext cx="2501119" cy="512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US" sz="800">
                <a:solidFill>
                  <a:schemeClr val="accent1"/>
                </a:solidFill>
              </a:rPr>
              <a:t>Pipeline System</a:t>
            </a:r>
            <a:endParaRPr lang="en-GB" sz="80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0AFB2D-9339-4DC8-B058-3529D8F594E3}"/>
              </a:ext>
            </a:extLst>
          </p:cNvPr>
          <p:cNvSpPr/>
          <p:nvPr/>
        </p:nvSpPr>
        <p:spPr>
          <a:xfrm>
            <a:off x="7354662" y="5099522"/>
            <a:ext cx="2501119" cy="512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US" sz="800">
                <a:solidFill>
                  <a:schemeClr val="accent1"/>
                </a:solidFill>
              </a:rPr>
              <a:t>Query Builders</a:t>
            </a:r>
            <a:endParaRPr lang="en-GB" sz="80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9C3677-5085-419B-85D8-63BF405BEB49}"/>
              </a:ext>
            </a:extLst>
          </p:cNvPr>
          <p:cNvSpPr/>
          <p:nvPr/>
        </p:nvSpPr>
        <p:spPr>
          <a:xfrm>
            <a:off x="281117" y="3579489"/>
            <a:ext cx="2540816" cy="597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User Interface – Implementation / Control Layer</a:t>
            </a:r>
          </a:p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EEC9E-69D2-4A58-B1D6-245061C74F68}"/>
              </a:ext>
            </a:extLst>
          </p:cNvPr>
          <p:cNvSpPr/>
          <p:nvPr/>
        </p:nvSpPr>
        <p:spPr>
          <a:xfrm>
            <a:off x="281117" y="3158757"/>
            <a:ext cx="5783782" cy="369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User Interface – Abdication Layer</a:t>
            </a:r>
          </a:p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FD6778-BB5F-4111-812D-45DB981ECC60}"/>
              </a:ext>
            </a:extLst>
          </p:cNvPr>
          <p:cNvSpPr/>
          <p:nvPr/>
        </p:nvSpPr>
        <p:spPr>
          <a:xfrm>
            <a:off x="2863366" y="3579488"/>
            <a:ext cx="3201534" cy="597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User Interface – Plugin User Interfaces</a:t>
            </a:r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E4BC81-065B-4CEC-AA82-4DCA7D34C2CB}"/>
              </a:ext>
            </a:extLst>
          </p:cNvPr>
          <p:cNvCxnSpPr/>
          <p:nvPr/>
        </p:nvCxnSpPr>
        <p:spPr>
          <a:xfrm flipV="1">
            <a:off x="4705519" y="3424335"/>
            <a:ext cx="0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FFA55F-5CCE-40EC-A67F-E814BD417EE7}"/>
              </a:ext>
            </a:extLst>
          </p:cNvPr>
          <p:cNvCxnSpPr>
            <a:cxnSpLocks/>
          </p:cNvCxnSpPr>
          <p:nvPr/>
        </p:nvCxnSpPr>
        <p:spPr>
          <a:xfrm flipV="1">
            <a:off x="2411899" y="3424335"/>
            <a:ext cx="0" cy="29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F75D39-86FC-4659-A22A-CB7B4E295468}"/>
              </a:ext>
            </a:extLst>
          </p:cNvPr>
          <p:cNvCxnSpPr/>
          <p:nvPr/>
        </p:nvCxnSpPr>
        <p:spPr>
          <a:xfrm flipV="1">
            <a:off x="3417739" y="2995703"/>
            <a:ext cx="0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7EABCE7-7E67-451C-9079-21D9361E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62" y="2663934"/>
            <a:ext cx="129029" cy="1146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3FEF78E-8754-49F5-BECD-F52F6F7D4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67" y="374081"/>
            <a:ext cx="129029" cy="1146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9BB822-CCC8-4C8C-94E8-F89FC44CE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745" y="449503"/>
            <a:ext cx="129029" cy="11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9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F754-569C-48D1-B70E-71769A833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User Interface Layers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E1734-F74A-4716-B992-D89A7228F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34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6A1E247-479D-48A6-A102-E583A4880C0D}"/>
              </a:ext>
            </a:extLst>
          </p:cNvPr>
          <p:cNvSpPr/>
          <p:nvPr/>
        </p:nvSpPr>
        <p:spPr>
          <a:xfrm>
            <a:off x="85176" y="85318"/>
            <a:ext cx="10582824" cy="4686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User Interface Layer</a:t>
            </a:r>
          </a:p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4FC97-48A6-4AB4-9BCA-6081E920F2E1}"/>
              </a:ext>
            </a:extLst>
          </p:cNvPr>
          <p:cNvSpPr/>
          <p:nvPr/>
        </p:nvSpPr>
        <p:spPr>
          <a:xfrm>
            <a:off x="120313" y="225903"/>
            <a:ext cx="1848448" cy="25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err="1">
                <a:solidFill>
                  <a:schemeClr val="accent1"/>
                </a:solidFill>
              </a:rPr>
              <a:t>ResearchDataManagementPlatform.csproj</a:t>
            </a:r>
            <a:endParaRPr lang="en-GB" sz="800">
              <a:solidFill>
                <a:schemeClr val="accent1"/>
              </a:solidFill>
            </a:endParaRPr>
          </a:p>
          <a:p>
            <a:r>
              <a:rPr lang="en-US" sz="800"/>
              <a:t>Main Application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24DB79-C420-4767-9399-ACB65E4EE3BD}"/>
              </a:ext>
            </a:extLst>
          </p:cNvPr>
          <p:cNvSpPr/>
          <p:nvPr/>
        </p:nvSpPr>
        <p:spPr>
          <a:xfrm>
            <a:off x="121895" y="524888"/>
            <a:ext cx="3311769" cy="301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err="1">
                <a:solidFill>
                  <a:schemeClr val="accent1"/>
                </a:solidFill>
              </a:rPr>
              <a:t>RDMPCollectionUI</a:t>
            </a:r>
            <a:r>
              <a:rPr lang="en-GB" sz="800">
                <a:solidFill>
                  <a:schemeClr val="accent1"/>
                </a:solidFill>
              </a:rPr>
              <a:t> (PersistableToolboxDockContent hosts)</a:t>
            </a:r>
          </a:p>
          <a:p>
            <a:r>
              <a:rPr lang="en-US" sz="800" err="1"/>
              <a:t>Dockable</a:t>
            </a:r>
            <a:r>
              <a:rPr lang="en-US" sz="800"/>
              <a:t> trees of objects in an </a:t>
            </a:r>
            <a:r>
              <a:rPr lang="en-US" sz="800" err="1"/>
              <a:t>RDMPCollection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17B6FE-C982-4104-A22A-30B1063A38AC}"/>
              </a:ext>
            </a:extLst>
          </p:cNvPr>
          <p:cNvSpPr/>
          <p:nvPr/>
        </p:nvSpPr>
        <p:spPr>
          <a:xfrm>
            <a:off x="121895" y="850202"/>
            <a:ext cx="3311769" cy="1156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Document Tabs</a:t>
            </a:r>
          </a:p>
          <a:p>
            <a:endParaRPr lang="en-GB" sz="800"/>
          </a:p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410FD7-269A-41AC-A7B1-124776248C20}"/>
              </a:ext>
            </a:extLst>
          </p:cNvPr>
          <p:cNvSpPr/>
          <p:nvPr/>
        </p:nvSpPr>
        <p:spPr>
          <a:xfrm>
            <a:off x="159543" y="983219"/>
            <a:ext cx="3019010" cy="28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err="1">
                <a:solidFill>
                  <a:schemeClr val="accent1"/>
                </a:solidFill>
              </a:rPr>
              <a:t>RDMPSingleObjectControl</a:t>
            </a:r>
            <a:r>
              <a:rPr lang="en-GB" sz="800">
                <a:solidFill>
                  <a:schemeClr val="accent1"/>
                </a:solidFill>
              </a:rPr>
              <a:t>&lt;T&gt; (</a:t>
            </a:r>
            <a:r>
              <a:rPr lang="en-GB" sz="800" err="1">
                <a:solidFill>
                  <a:schemeClr val="accent1"/>
                </a:solidFill>
              </a:rPr>
              <a:t>RDMPSingleControlTab</a:t>
            </a:r>
            <a:r>
              <a:rPr lang="en-GB" sz="800">
                <a:solidFill>
                  <a:schemeClr val="accent1"/>
                </a:solidFill>
              </a:rPr>
              <a:t> hosts)</a:t>
            </a:r>
          </a:p>
          <a:p>
            <a:r>
              <a:rPr lang="en-US" sz="800"/>
              <a:t>D</a:t>
            </a:r>
            <a:r>
              <a:rPr lang="en-GB" sz="800" err="1"/>
              <a:t>isplays</a:t>
            </a:r>
            <a:r>
              <a:rPr lang="en-GB" sz="800"/>
              <a:t> a single </a:t>
            </a:r>
            <a:r>
              <a:rPr lang="en-GB" sz="800" err="1"/>
              <a:t>MapsDirectlyToDatabaseTable</a:t>
            </a:r>
            <a:r>
              <a:rPr lang="en-GB" sz="800"/>
              <a:t> object</a:t>
            </a:r>
          </a:p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E853D7-812C-41E3-B43A-A54C327061E8}"/>
              </a:ext>
            </a:extLst>
          </p:cNvPr>
          <p:cNvSpPr/>
          <p:nvPr/>
        </p:nvSpPr>
        <p:spPr>
          <a:xfrm>
            <a:off x="7113433" y="534991"/>
            <a:ext cx="2629293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Emphasis</a:t>
            </a:r>
          </a:p>
          <a:p>
            <a:r>
              <a:rPr lang="en-US" sz="800"/>
              <a:t>Request system for bringing a tree object to users attention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BED6FE-B703-4F10-8C7B-0A2C17F70FFB}"/>
              </a:ext>
            </a:extLst>
          </p:cNvPr>
          <p:cNvSpPr/>
          <p:nvPr/>
        </p:nvSpPr>
        <p:spPr>
          <a:xfrm>
            <a:off x="7113433" y="878052"/>
            <a:ext cx="2956954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Arranging</a:t>
            </a:r>
          </a:p>
          <a:p>
            <a:r>
              <a:rPr lang="en-US" sz="800"/>
              <a:t>System for closing/opening multiple tabs in a known configuration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163371-693E-41B7-BA65-85F27335481F}"/>
              </a:ext>
            </a:extLst>
          </p:cNvPr>
          <p:cNvSpPr/>
          <p:nvPr/>
        </p:nvSpPr>
        <p:spPr>
          <a:xfrm>
            <a:off x="3470383" y="520189"/>
            <a:ext cx="3606331" cy="2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err="1">
                <a:solidFill>
                  <a:schemeClr val="accent1"/>
                </a:solidFill>
              </a:rPr>
              <a:t>IActivateItems</a:t>
            </a:r>
            <a:endParaRPr lang="en-GB" sz="800">
              <a:solidFill>
                <a:schemeClr val="accent1"/>
              </a:solidFill>
            </a:endParaRPr>
          </a:p>
          <a:p>
            <a:r>
              <a:rPr lang="en-US" sz="800"/>
              <a:t>API layer for UI.  And spawning point for tabs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4508A0-A831-4C8B-A6D6-1F2CAD8FBB57}"/>
              </a:ext>
            </a:extLst>
          </p:cNvPr>
          <p:cNvSpPr/>
          <p:nvPr/>
        </p:nvSpPr>
        <p:spPr>
          <a:xfrm>
            <a:off x="120313" y="4905043"/>
            <a:ext cx="3042143" cy="2888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>
                <a:solidFill>
                  <a:schemeClr val="accent1"/>
                </a:solidFill>
              </a:rPr>
              <a:t>DataExportManager, CohortManager, CatalogueManager</a:t>
            </a:r>
          </a:p>
          <a:p>
            <a:r>
              <a:rPr lang="en-US" sz="800"/>
              <a:t>RDMP main tabs, collections and commands associated with each of the core areas of functionality in RDMP </a:t>
            </a:r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B28904-EF87-4D61-AF3A-7975D9C58C7C}"/>
              </a:ext>
            </a:extLst>
          </p:cNvPr>
          <p:cNvSpPr/>
          <p:nvPr/>
        </p:nvSpPr>
        <p:spPr>
          <a:xfrm>
            <a:off x="159543" y="1345885"/>
            <a:ext cx="3019010" cy="28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err="1">
                <a:solidFill>
                  <a:schemeClr val="accent1"/>
                </a:solidFill>
              </a:rPr>
              <a:t>RDMPSingleObjectControl</a:t>
            </a:r>
            <a:r>
              <a:rPr lang="en-GB" sz="800">
                <a:solidFill>
                  <a:schemeClr val="accent1"/>
                </a:solidFill>
              </a:rPr>
              <a:t>&lt;T&gt; (</a:t>
            </a:r>
            <a:r>
              <a:rPr lang="en-GB" sz="800" err="1">
                <a:solidFill>
                  <a:schemeClr val="accent1"/>
                </a:solidFill>
              </a:rPr>
              <a:t>RDMPSingleControlTab</a:t>
            </a:r>
            <a:r>
              <a:rPr lang="en-GB" sz="800">
                <a:solidFill>
                  <a:schemeClr val="accent1"/>
                </a:solidFill>
              </a:rPr>
              <a:t> hosts)</a:t>
            </a:r>
          </a:p>
          <a:p>
            <a:r>
              <a:rPr lang="en-US" sz="800"/>
              <a:t>D</a:t>
            </a:r>
            <a:r>
              <a:rPr lang="en-GB" sz="800" err="1"/>
              <a:t>isplays</a:t>
            </a:r>
            <a:r>
              <a:rPr lang="en-GB" sz="800"/>
              <a:t> a single </a:t>
            </a:r>
            <a:r>
              <a:rPr lang="en-GB" sz="800" err="1"/>
              <a:t>MapsDirectlyToDatabaseTable</a:t>
            </a:r>
            <a:r>
              <a:rPr lang="en-GB" sz="800"/>
              <a:t> object</a:t>
            </a:r>
          </a:p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78CC6D-FFA4-4F37-B973-6E30F9323C5E}"/>
              </a:ext>
            </a:extLst>
          </p:cNvPr>
          <p:cNvSpPr/>
          <p:nvPr/>
        </p:nvSpPr>
        <p:spPr>
          <a:xfrm>
            <a:off x="3505241" y="1494213"/>
            <a:ext cx="3543480" cy="1059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>
                <a:solidFill>
                  <a:schemeClr val="accent1"/>
                </a:solidFill>
              </a:rPr>
              <a:t>ICoreIconProvider</a:t>
            </a:r>
          </a:p>
          <a:p>
            <a:r>
              <a:rPr lang="en-US" sz="800"/>
              <a:t>Turns RDMPConcept or object instance into 19x19 bitmap with optional overlays</a:t>
            </a:r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57FD5-F780-4A4F-A886-E178BB642E41}"/>
              </a:ext>
            </a:extLst>
          </p:cNvPr>
          <p:cNvSpPr/>
          <p:nvPr/>
        </p:nvSpPr>
        <p:spPr>
          <a:xfrm>
            <a:off x="3514572" y="787164"/>
            <a:ext cx="3080316" cy="65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err="1">
                <a:solidFill>
                  <a:schemeClr val="accent1"/>
                </a:solidFill>
              </a:rPr>
              <a:t>ICoreChildProvider</a:t>
            </a:r>
            <a:endParaRPr lang="en-GB" sz="800">
              <a:solidFill>
                <a:schemeClr val="accent1"/>
              </a:solidFill>
            </a:endParaRPr>
          </a:p>
          <a:p>
            <a:r>
              <a:rPr lang="en-US" sz="800"/>
              <a:t>Fetches all persisted objects from all databases and knows descendance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61B7D5-DCF1-4B1D-B5AD-02F7958905F3}"/>
              </a:ext>
            </a:extLst>
          </p:cNvPr>
          <p:cNvSpPr/>
          <p:nvPr/>
        </p:nvSpPr>
        <p:spPr>
          <a:xfrm>
            <a:off x="3542481" y="1051162"/>
            <a:ext cx="2394799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err="1">
                <a:solidFill>
                  <a:schemeClr val="accent1"/>
                </a:solidFill>
              </a:rPr>
              <a:t>DescendancyList</a:t>
            </a:r>
            <a:endParaRPr lang="en-GB" sz="800">
              <a:solidFill>
                <a:schemeClr val="accent1"/>
              </a:solidFill>
            </a:endParaRPr>
          </a:p>
          <a:p>
            <a:r>
              <a:rPr lang="en-US" sz="800"/>
              <a:t>Knows the parental hierarchy of an object in a collection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5B115F-BFD4-473B-9817-C0B31C908BBD}"/>
              </a:ext>
            </a:extLst>
          </p:cNvPr>
          <p:cNvSpPr/>
          <p:nvPr/>
        </p:nvSpPr>
        <p:spPr>
          <a:xfrm>
            <a:off x="134874" y="5306112"/>
            <a:ext cx="2794316" cy="694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Menus</a:t>
            </a:r>
          </a:p>
          <a:p>
            <a:r>
              <a:rPr lang="en-US" sz="800"/>
              <a:t>Right click context menus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3454D-489F-4CB8-AEC6-57FF28FDA072}"/>
              </a:ext>
            </a:extLst>
          </p:cNvPr>
          <p:cNvSpPr/>
          <p:nvPr/>
        </p:nvSpPr>
        <p:spPr>
          <a:xfrm>
            <a:off x="171592" y="5588991"/>
            <a:ext cx="2634633" cy="31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b="1">
                <a:solidFill>
                  <a:schemeClr val="tx1"/>
                </a:solidFill>
              </a:rPr>
              <a:t>MenuItems</a:t>
            </a:r>
          </a:p>
          <a:p>
            <a:r>
              <a:rPr lang="en-US" sz="800"/>
              <a:t>Right click context menu items with bespoke functionality</a:t>
            </a:r>
            <a:endParaRPr lang="en-GB" sz="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D34B4E-C611-4EEF-9E6B-B96F5B147BC6}"/>
              </a:ext>
            </a:extLst>
          </p:cNvPr>
          <p:cNvSpPr/>
          <p:nvPr/>
        </p:nvSpPr>
        <p:spPr>
          <a:xfrm>
            <a:off x="120314" y="2763758"/>
            <a:ext cx="4376186" cy="1853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Command System</a:t>
            </a:r>
          </a:p>
          <a:p>
            <a:r>
              <a:rPr lang="en-US" sz="800"/>
              <a:t>Drop Right click context menus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E4987C-541E-4197-9344-BE4BA6846946}"/>
              </a:ext>
            </a:extLst>
          </p:cNvPr>
          <p:cNvSpPr/>
          <p:nvPr/>
        </p:nvSpPr>
        <p:spPr>
          <a:xfrm>
            <a:off x="157636" y="3030655"/>
            <a:ext cx="1615181" cy="309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>
                <a:solidFill>
                  <a:schemeClr val="accent1"/>
                </a:solidFill>
              </a:rPr>
              <a:t>ICommandFactory</a:t>
            </a:r>
          </a:p>
          <a:p>
            <a:r>
              <a:rPr lang="en-US" sz="800"/>
              <a:t>Drag (and copy) initiation system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59633D-C435-4254-8485-02E284588E66}"/>
              </a:ext>
            </a:extLst>
          </p:cNvPr>
          <p:cNvSpPr/>
          <p:nvPr/>
        </p:nvSpPr>
        <p:spPr>
          <a:xfrm>
            <a:off x="1813831" y="3040195"/>
            <a:ext cx="2608879" cy="1084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CommandExecution</a:t>
            </a:r>
          </a:p>
          <a:p>
            <a:r>
              <a:rPr lang="en-US" sz="800"/>
              <a:t>Bespoke actions on one or more objects.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574C12-E09A-4F59-BE4F-C6B50FAC0566}"/>
              </a:ext>
            </a:extLst>
          </p:cNvPr>
          <p:cNvSpPr/>
          <p:nvPr/>
        </p:nvSpPr>
        <p:spPr>
          <a:xfrm>
            <a:off x="157636" y="3387752"/>
            <a:ext cx="1615181" cy="309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>
                <a:solidFill>
                  <a:schemeClr val="accent1"/>
                </a:solidFill>
              </a:rPr>
              <a:t>RDMPCommandExecutionFactory</a:t>
            </a:r>
          </a:p>
          <a:p>
            <a:r>
              <a:rPr lang="en-US" sz="800"/>
              <a:t>Drop (and paste) completion system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22D1F9-F0C0-43B8-89B2-56BAF4B259EF}"/>
              </a:ext>
            </a:extLst>
          </p:cNvPr>
          <p:cNvSpPr/>
          <p:nvPr/>
        </p:nvSpPr>
        <p:spPr>
          <a:xfrm>
            <a:off x="1867260" y="3328392"/>
            <a:ext cx="2502020" cy="309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>
                <a:solidFill>
                  <a:schemeClr val="accent1"/>
                </a:solidFill>
              </a:rPr>
              <a:t>IAtomicCommand</a:t>
            </a:r>
          </a:p>
          <a:p>
            <a:r>
              <a:rPr lang="en-US" sz="800"/>
              <a:t>Command that requires no initialization post construction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0B5E7E-59F6-4520-B406-C767787A32CD}"/>
              </a:ext>
            </a:extLst>
          </p:cNvPr>
          <p:cNvSpPr/>
          <p:nvPr/>
        </p:nvSpPr>
        <p:spPr>
          <a:xfrm>
            <a:off x="1863939" y="3656758"/>
            <a:ext cx="2502020" cy="309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>
                <a:solidFill>
                  <a:schemeClr val="accent1"/>
                </a:solidFill>
              </a:rPr>
              <a:t>IAtomicCommandWithTarget</a:t>
            </a:r>
          </a:p>
          <a:p>
            <a:r>
              <a:rPr lang="en-US" sz="800"/>
              <a:t>Command that requires a post construction target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69AD4A-DE0E-48B4-B37F-3FEB509B2B94}"/>
              </a:ext>
            </a:extLst>
          </p:cNvPr>
          <p:cNvSpPr/>
          <p:nvPr/>
        </p:nvSpPr>
        <p:spPr>
          <a:xfrm>
            <a:off x="1814090" y="4173997"/>
            <a:ext cx="2608620" cy="309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>
                <a:solidFill>
                  <a:schemeClr val="accent1"/>
                </a:solidFill>
              </a:rPr>
              <a:t>AtomicCommandUIFactory</a:t>
            </a:r>
          </a:p>
          <a:p>
            <a:r>
              <a:rPr lang="en-US" sz="800"/>
              <a:t>Turns commands into menu items and link labels etc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36E19A-84DB-4DD7-9E51-5B865F2F61C0}"/>
              </a:ext>
            </a:extLst>
          </p:cNvPr>
          <p:cNvSpPr/>
          <p:nvPr/>
        </p:nvSpPr>
        <p:spPr>
          <a:xfrm>
            <a:off x="7120903" y="1224996"/>
            <a:ext cx="2806591" cy="309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>
                <a:solidFill>
                  <a:schemeClr val="accent1"/>
                </a:solidFill>
              </a:rPr>
              <a:t>ContentWindowTracker</a:t>
            </a:r>
          </a:p>
          <a:p>
            <a:r>
              <a:rPr lang="en-US" sz="800"/>
              <a:t>Events system for closing tabs / preventing double activation etc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4BE2AB-9E76-40E3-9DA5-6BB05569FAB2}"/>
              </a:ext>
            </a:extLst>
          </p:cNvPr>
          <p:cNvSpPr/>
          <p:nvPr/>
        </p:nvSpPr>
        <p:spPr>
          <a:xfrm>
            <a:off x="7120903" y="1563173"/>
            <a:ext cx="2806591" cy="309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>
                <a:solidFill>
                  <a:schemeClr val="accent1"/>
                </a:solidFill>
              </a:rPr>
              <a:t>WindowFactory</a:t>
            </a:r>
          </a:p>
          <a:p>
            <a:r>
              <a:rPr lang="en-US" sz="800"/>
              <a:t>Creates new tabs and wires up basic events like tab changed/close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73EF56-489E-4108-A2BA-57D4C1316D61}"/>
              </a:ext>
            </a:extLst>
          </p:cNvPr>
          <p:cNvSpPr/>
          <p:nvPr/>
        </p:nvSpPr>
        <p:spPr>
          <a:xfrm>
            <a:off x="7135874" y="1922571"/>
            <a:ext cx="3407828" cy="1262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Refresh system</a:t>
            </a:r>
          </a:p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C9B971-00DA-4F96-BE50-201110C1F4E9}"/>
              </a:ext>
            </a:extLst>
          </p:cNvPr>
          <p:cNvSpPr/>
          <p:nvPr/>
        </p:nvSpPr>
        <p:spPr>
          <a:xfrm>
            <a:off x="7199509" y="2102970"/>
            <a:ext cx="2502020" cy="309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>
                <a:solidFill>
                  <a:schemeClr val="accent1"/>
                </a:solidFill>
              </a:rPr>
              <a:t>RefreshBus</a:t>
            </a:r>
          </a:p>
          <a:p>
            <a:r>
              <a:rPr lang="en-US" sz="800"/>
              <a:t>Records publish event listeners and pushes publish events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B6624A-E142-4AA5-92A7-4FB883FCA56D}"/>
              </a:ext>
            </a:extLst>
          </p:cNvPr>
          <p:cNvSpPr/>
          <p:nvPr/>
        </p:nvSpPr>
        <p:spPr>
          <a:xfrm>
            <a:off x="7199508" y="2462368"/>
            <a:ext cx="3259829" cy="309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>
                <a:solidFill>
                  <a:schemeClr val="accent1"/>
                </a:solidFill>
              </a:rPr>
              <a:t>SelfDestructProtocol&lt;T&gt;</a:t>
            </a:r>
          </a:p>
          <a:p>
            <a:r>
              <a:rPr lang="en-US" sz="800"/>
              <a:t>A control whose existence revolves around a single database object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320E58-F78C-49AF-8395-AE30D524721F}"/>
              </a:ext>
            </a:extLst>
          </p:cNvPr>
          <p:cNvSpPr/>
          <p:nvPr/>
        </p:nvSpPr>
        <p:spPr>
          <a:xfrm>
            <a:off x="7199507" y="2797619"/>
            <a:ext cx="3259830" cy="309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>
                <a:solidFill>
                  <a:schemeClr val="accent1"/>
                </a:solidFill>
              </a:rPr>
              <a:t>ISaveableUI</a:t>
            </a:r>
          </a:p>
          <a:p>
            <a:r>
              <a:rPr lang="en-US" sz="800"/>
              <a:t>A control whose existence revolves around a single saveable database object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282249-5196-41BE-810F-837DCA63C65E}"/>
              </a:ext>
            </a:extLst>
          </p:cNvPr>
          <p:cNvSpPr/>
          <p:nvPr/>
        </p:nvSpPr>
        <p:spPr>
          <a:xfrm>
            <a:off x="3531440" y="1755776"/>
            <a:ext cx="3475537" cy="30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>
                <a:solidFill>
                  <a:schemeClr val="accent1"/>
                </a:solidFill>
              </a:rPr>
              <a:t>EnumImageCollection&lt;T&gt;</a:t>
            </a:r>
          </a:p>
          <a:p>
            <a:r>
              <a:rPr lang="en-US" sz="800"/>
              <a:t>Maps Enum values 1 to 1 with image files in a resource resx file of the same name</a:t>
            </a:r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D3B2F3-278E-4810-BCF0-36C7876E9412}"/>
              </a:ext>
            </a:extLst>
          </p:cNvPr>
          <p:cNvSpPr/>
          <p:nvPr/>
        </p:nvSpPr>
        <p:spPr>
          <a:xfrm>
            <a:off x="7135874" y="3233471"/>
            <a:ext cx="3407828" cy="328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Tutorials</a:t>
            </a:r>
          </a:p>
          <a:p>
            <a:r>
              <a:rPr lang="en-US" sz="800"/>
              <a:t>Handles highlighting sections of the UI and displaying hover text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7682B2-402B-4E43-9F03-B8FA6CDB5BB8}"/>
              </a:ext>
            </a:extLst>
          </p:cNvPr>
          <p:cNvSpPr/>
          <p:nvPr/>
        </p:nvSpPr>
        <p:spPr>
          <a:xfrm>
            <a:off x="7135874" y="3623399"/>
            <a:ext cx="3407828" cy="328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ExceptionViewer</a:t>
            </a:r>
          </a:p>
          <a:p>
            <a:r>
              <a:rPr lang="en-US" sz="800"/>
              <a:t>Displays Exceptions, keyword help text and stack traces / source code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89F25D-F210-4A9D-99A6-2FDF9E915611}"/>
              </a:ext>
            </a:extLst>
          </p:cNvPr>
          <p:cNvSpPr/>
          <p:nvPr/>
        </p:nvSpPr>
        <p:spPr>
          <a:xfrm>
            <a:off x="134721" y="6054630"/>
            <a:ext cx="2794316" cy="612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CommandExecution</a:t>
            </a:r>
          </a:p>
          <a:p>
            <a:r>
              <a:rPr lang="en-US" sz="800"/>
              <a:t>Bespoke actions on one or more objects</a:t>
            </a:r>
            <a:endParaRPr lang="en-GB" sz="800"/>
          </a:p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64FAD8-3A9E-43A8-869D-AB3CA6115DF2}"/>
              </a:ext>
            </a:extLst>
          </p:cNvPr>
          <p:cNvSpPr/>
          <p:nvPr/>
        </p:nvSpPr>
        <p:spPr>
          <a:xfrm>
            <a:off x="184579" y="6323775"/>
            <a:ext cx="2680591" cy="292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AtomicCommands</a:t>
            </a:r>
          </a:p>
          <a:p>
            <a:r>
              <a:rPr lang="en-US" sz="800"/>
              <a:t>Implementations of IAtomicCommand</a:t>
            </a:r>
            <a:endParaRPr lang="en-GB" sz="800"/>
          </a:p>
          <a:p>
            <a:pPr algn="ctr"/>
            <a:endParaRPr lang="en-GB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BDB0E00-AD22-43FD-A6EC-BEBAB77E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26" y="4930598"/>
            <a:ext cx="161948" cy="13336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C95C283-7FA1-46CC-B2E3-E308E558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245" y="5327234"/>
            <a:ext cx="151864" cy="1333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49BCA78-9003-4275-AEDC-230F0F063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244" y="5623093"/>
            <a:ext cx="151864" cy="13336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6ADE2C0-62EF-4809-A21A-66A89BDC9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922" y="6076706"/>
            <a:ext cx="151864" cy="13336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57D064F-1B6E-4D30-B2C8-1D8889987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68" y="6337447"/>
            <a:ext cx="151864" cy="13336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F63B2767-B17D-4EC2-85CC-E502AAE601BE}"/>
              </a:ext>
            </a:extLst>
          </p:cNvPr>
          <p:cNvSpPr/>
          <p:nvPr/>
        </p:nvSpPr>
        <p:spPr>
          <a:xfrm>
            <a:off x="150858" y="6690221"/>
            <a:ext cx="2794316" cy="1028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Icons</a:t>
            </a:r>
          </a:p>
          <a:p>
            <a:r>
              <a:rPr lang="en-US" sz="800"/>
              <a:t>All 19x19 png icon files</a:t>
            </a:r>
            <a:endParaRPr lang="en-GB" sz="800"/>
          </a:p>
          <a:p>
            <a:pPr algn="ctr"/>
            <a:endParaRPr lang="en-GB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5A74A15-0F4E-41C1-B1FE-6E9D8B41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065" y="6702966"/>
            <a:ext cx="151864" cy="133369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6C1A002-F2F8-4B8D-8289-C7D6CEBA55D5}"/>
              </a:ext>
            </a:extLst>
          </p:cNvPr>
          <p:cNvSpPr/>
          <p:nvPr/>
        </p:nvSpPr>
        <p:spPr>
          <a:xfrm>
            <a:off x="203242" y="6951234"/>
            <a:ext cx="2680590" cy="73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IconProvision</a:t>
            </a:r>
          </a:p>
          <a:p>
            <a:r>
              <a:rPr lang="en-US" sz="800"/>
              <a:t>Implementations of </a:t>
            </a:r>
            <a:r>
              <a:rPr lang="en-GB" sz="800">
                <a:solidFill>
                  <a:schemeClr val="accent1"/>
                </a:solidFill>
              </a:rPr>
              <a:t>ICoreIconProvider</a:t>
            </a:r>
            <a:endParaRPr lang="en-GB" sz="800"/>
          </a:p>
          <a:p>
            <a:pPr algn="ctr"/>
            <a:endParaRPr lang="en-GB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74320FF6-B492-42C3-B386-1833B6BE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490" y="6973310"/>
            <a:ext cx="151864" cy="133369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3D40C900-23BD-404D-BCCF-7EDFD237EA60}"/>
              </a:ext>
            </a:extLst>
          </p:cNvPr>
          <p:cNvSpPr/>
          <p:nvPr/>
        </p:nvSpPr>
        <p:spPr>
          <a:xfrm>
            <a:off x="267510" y="7250157"/>
            <a:ext cx="2557378" cy="34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 b="1">
                <a:solidFill>
                  <a:schemeClr val="tx1"/>
                </a:solidFill>
              </a:rPr>
              <a:t>StateBasedIconProviders</a:t>
            </a:r>
          </a:p>
          <a:p>
            <a:r>
              <a:rPr lang="en-US" sz="800"/>
              <a:t>Implementations of </a:t>
            </a:r>
            <a:r>
              <a:rPr lang="en-GB" sz="800">
                <a:solidFill>
                  <a:schemeClr val="accent1"/>
                </a:solidFill>
              </a:rPr>
              <a:t>IObjectStateBasedIconProvider</a:t>
            </a:r>
            <a:endParaRPr lang="en-GB" sz="800"/>
          </a:p>
          <a:p>
            <a:pPr algn="ctr"/>
            <a:endParaRPr lang="en-GB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696D0A8A-D006-4283-A26F-608527165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87" y="7280363"/>
            <a:ext cx="151864" cy="13336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DE81893-3FF3-477D-81AB-1D52D9B6F739}"/>
              </a:ext>
            </a:extLst>
          </p:cNvPr>
          <p:cNvSpPr/>
          <p:nvPr/>
        </p:nvSpPr>
        <p:spPr>
          <a:xfrm>
            <a:off x="3531440" y="2081469"/>
            <a:ext cx="3475537" cy="416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r>
              <a:rPr lang="en-GB" sz="800">
                <a:solidFill>
                  <a:schemeClr val="accent1"/>
                </a:solidFill>
              </a:rPr>
              <a:t>IObjectStateBasedIconProvider</a:t>
            </a:r>
          </a:p>
          <a:p>
            <a:r>
              <a:rPr lang="en-US" sz="800"/>
              <a:t>Serves icons for a specific kind of object where the image/overlay depends on the state of the object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1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ED44-6F8C-4B69-862F-52FCA250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F659-33EA-4121-96B8-6E524DAF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91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465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RDMP Systems Architecture</vt:lpstr>
      <vt:lpstr>High Level Systems</vt:lpstr>
      <vt:lpstr>PowerPoint Presentation</vt:lpstr>
      <vt:lpstr>User Interface Layers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RDMP Systems Architecture</dc:title>
  <dc:creator>Thomas Nind (Staff)</dc:creator>
  <cp:lastModifiedBy>Thomas Nind (Staff)</cp:lastModifiedBy>
  <cp:revision>108</cp:revision>
  <cp:lastPrinted>2017-10-03T13:59:22Z</cp:lastPrinted>
  <dcterms:created xsi:type="dcterms:W3CDTF">2017-10-03T12:59:15Z</dcterms:created>
  <dcterms:modified xsi:type="dcterms:W3CDTF">2017-10-04T08:07:55Z</dcterms:modified>
</cp:coreProperties>
</file>