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8" r:id="rId5"/>
    <p:sldId id="295" r:id="rId6"/>
    <p:sldId id="296" r:id="rId7"/>
    <p:sldId id="297" r:id="rId8"/>
    <p:sldId id="288" r:id="rId9"/>
    <p:sldId id="289" r:id="rId10"/>
    <p:sldId id="283" r:id="rId11"/>
    <p:sldId id="290" r:id="rId12"/>
    <p:sldId id="284" r:id="rId13"/>
    <p:sldId id="292" r:id="rId14"/>
    <p:sldId id="272" r:id="rId15"/>
    <p:sldId id="273" r:id="rId16"/>
    <p:sldId id="279" r:id="rId17"/>
    <p:sldId id="291" r:id="rId18"/>
    <p:sldId id="287" r:id="rId19"/>
    <p:sldId id="275" r:id="rId20"/>
    <p:sldId id="276" r:id="rId21"/>
    <p:sldId id="277" r:id="rId22"/>
    <p:sldId id="282" r:id="rId23"/>
    <p:sldId id="281" r:id="rId24"/>
    <p:sldId id="270" r:id="rId25"/>
    <p:sldId id="271" r:id="rId26"/>
    <p:sldId id="2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ED844D-1846-4F15-95F8-3C48C34A8F9F}">
          <p14:sldIdLst>
            <p14:sldId id="256"/>
            <p14:sldId id="257"/>
            <p14:sldId id="258"/>
          </p14:sldIdLst>
        </p14:section>
        <p14:section name="Untitled Section" id="{DEBEEAE4-1A62-4E83-99A0-3B6328A97333}">
          <p14:sldIdLst>
            <p14:sldId id="298"/>
            <p14:sldId id="295"/>
            <p14:sldId id="296"/>
            <p14:sldId id="297"/>
            <p14:sldId id="288"/>
            <p14:sldId id="289"/>
            <p14:sldId id="283"/>
            <p14:sldId id="290"/>
            <p14:sldId id="284"/>
            <p14:sldId id="292"/>
            <p14:sldId id="272"/>
            <p14:sldId id="273"/>
            <p14:sldId id="279"/>
            <p14:sldId id="291"/>
            <p14:sldId id="287"/>
            <p14:sldId id="275"/>
            <p14:sldId id="276"/>
            <p14:sldId id="277"/>
            <p14:sldId id="282"/>
            <p14:sldId id="281"/>
            <p14:sldId id="270"/>
            <p14:sldId id="271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m Galloway" initials="JG" lastIdx="7" clrIdx="0">
    <p:extLst>
      <p:ext uri="{19B8F6BF-5375-455C-9EA6-DF929625EA0E}">
        <p15:presenceInfo xmlns:p15="http://schemas.microsoft.com/office/powerpoint/2012/main" userId="S-1-5-21-854245398-1757981266-725345543-42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A70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rjefferson\Documents\Papers\RDMP%20Core\Data%20and%20Analysis%20for%20Submitted%20Paper\Summary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AnalysisReleaseType!$J$1</c:f>
              <c:strCache>
                <c:ptCount val="1"/>
                <c:pt idx="0">
                  <c:v>Mean No of Releases Per Month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7.1562010825556473E-3"/>
                  <c:y val="-7.03893571994969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EC1-482D-8ACF-52B03ADF62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AnalysisReleaseType!$A$2:$A$6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xVal>
          <c:yVal>
            <c:numRef>
              <c:f>AnalysisReleaseType!$J$2:$J$6</c:f>
              <c:numCache>
                <c:formatCode>0.0</c:formatCode>
                <c:ptCount val="5"/>
                <c:pt idx="0">
                  <c:v>17.75</c:v>
                </c:pt>
                <c:pt idx="1">
                  <c:v>26.333333333333332</c:v>
                </c:pt>
                <c:pt idx="2">
                  <c:v>25.666666666666668</c:v>
                </c:pt>
                <c:pt idx="3">
                  <c:v>35.416666666666664</c:v>
                </c:pt>
                <c:pt idx="4">
                  <c:v>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EC1-482D-8ACF-52B03ADF6279}"/>
            </c:ext>
          </c:extLst>
        </c:ser>
        <c:ser>
          <c:idx val="1"/>
          <c:order val="1"/>
          <c:tx>
            <c:v>Mean No of Releases Per Month Per FTE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7518103598627383E-3"/>
                  <c:y val="-3.53384236061401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EC1-482D-8ACF-52B03ADF62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'\Users\erjefferson\Documents\Papers\RDMP Core\Data &amp; Analysis Dec 2017\[ExcelAnalysisToNov2017WitBrucesGraphChanges.xlsx]AnalysisReleaseType'!$A$2:$A$6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xVal>
          <c:yVal>
            <c:numRef>
              <c:f>AnalysisReleaseType!$L$2:$L$6</c:f>
              <c:numCache>
                <c:formatCode>0.0</c:formatCode>
                <c:ptCount val="5"/>
                <c:pt idx="0">
                  <c:v>7.1</c:v>
                </c:pt>
                <c:pt idx="1">
                  <c:v>10.533333333333333</c:v>
                </c:pt>
                <c:pt idx="2">
                  <c:v>12.833333333333334</c:v>
                </c:pt>
                <c:pt idx="3">
                  <c:v>20.833333333333332</c:v>
                </c:pt>
                <c:pt idx="4">
                  <c:v>25.333333333333332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EC1-482D-8ACF-52B03ADF627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226849896"/>
        <c:axId val="226850288"/>
      </c:scatterChart>
      <c:valAx>
        <c:axId val="226849896"/>
        <c:scaling>
          <c:orientation val="minMax"/>
          <c:max val="2017"/>
          <c:min val="201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850288"/>
        <c:crosses val="autoZero"/>
        <c:crossBetween val="midCat"/>
        <c:majorUnit val="1"/>
      </c:valAx>
      <c:valAx>
        <c:axId val="226850288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8498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percentStacked"/>
        <c:varyColors val="0"/>
        <c:ser>
          <c:idx val="0"/>
          <c:order val="0"/>
          <c:tx>
            <c:strRef>
              <c:f>AnalysisReleaseType!$B$9</c:f>
              <c:strCache>
                <c:ptCount val="1"/>
                <c:pt idx="0">
                  <c:v>First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cat>
            <c:numRef>
              <c:f>'\Users\erjefferson\Documents\Papers\RDMP Core\Data &amp; Analysis Dec 2017\[ExcelAnalysisToNov2017WitBrucesGraphChanges.xlsx]AnalysisReleaseType'!$A$10:$A$14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AnalysisReleaseType!$B$10:$B$14</c:f>
              <c:numCache>
                <c:formatCode>0.0</c:formatCode>
                <c:ptCount val="5"/>
                <c:pt idx="0">
                  <c:v>54.225352112676063</c:v>
                </c:pt>
                <c:pt idx="1">
                  <c:v>37.974683544303801</c:v>
                </c:pt>
                <c:pt idx="2">
                  <c:v>38.311688311688314</c:v>
                </c:pt>
                <c:pt idx="3">
                  <c:v>41.647058823529406</c:v>
                </c:pt>
                <c:pt idx="4">
                  <c:v>30.043859649122805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7F-48B5-8DD2-0EF200A5B864}"/>
            </c:ext>
          </c:extLst>
        </c:ser>
        <c:ser>
          <c:idx val="1"/>
          <c:order val="1"/>
          <c:tx>
            <c:strRef>
              <c:f>AnalysisReleaseType!$C$9</c:f>
              <c:strCache>
                <c:ptCount val="1"/>
                <c:pt idx="0">
                  <c:v>Refresh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cat>
            <c:numRef>
              <c:f>'\Users\erjefferson\Documents\Papers\RDMP Core\Data &amp; Analysis Dec 2017\[ExcelAnalysisToNov2017WitBrucesGraphChanges.xlsx]AnalysisReleaseType'!$A$10:$A$14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AnalysisReleaseType!$C$10:$C$14</c:f>
              <c:numCache>
                <c:formatCode>0.0</c:formatCode>
                <c:ptCount val="5"/>
                <c:pt idx="0">
                  <c:v>33.098591549295776</c:v>
                </c:pt>
                <c:pt idx="1">
                  <c:v>50.949367088607602</c:v>
                </c:pt>
                <c:pt idx="2">
                  <c:v>55.519480519480524</c:v>
                </c:pt>
                <c:pt idx="3">
                  <c:v>52.941176470588239</c:v>
                </c:pt>
                <c:pt idx="4">
                  <c:v>66.885964912280699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7F-48B5-8DD2-0EF200A5B864}"/>
            </c:ext>
          </c:extLst>
        </c:ser>
        <c:ser>
          <c:idx val="2"/>
          <c:order val="2"/>
          <c:tx>
            <c:strRef>
              <c:f>AnalysisReleaseType!$D$9</c:f>
              <c:strCache>
                <c:ptCount val="1"/>
                <c:pt idx="0">
                  <c:v>HIC Error</c:v>
                </c:pt>
              </c:strCache>
            </c:strRef>
          </c:tx>
          <c:spPr>
            <a:solidFill>
              <a:srgbClr val="FF0000">
                <a:alpha val="54118"/>
              </a:srgbClr>
            </a:solidFill>
            <a:ln>
              <a:noFill/>
            </a:ln>
            <a:effectLst/>
          </c:spPr>
          <c:cat>
            <c:numRef>
              <c:f>'\Users\erjefferson\Documents\Papers\RDMP Core\Data &amp; Analysis Dec 2017\[ExcelAnalysisToNov2017WitBrucesGraphChanges.xlsx]AnalysisReleaseType'!$A$10:$A$14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AnalysisReleaseType!$D$10:$D$14</c:f>
              <c:numCache>
                <c:formatCode>0.0</c:formatCode>
                <c:ptCount val="5"/>
                <c:pt idx="0">
                  <c:v>4.929577464788732</c:v>
                </c:pt>
                <c:pt idx="1">
                  <c:v>4.4303797468354427</c:v>
                </c:pt>
                <c:pt idx="2">
                  <c:v>2.5974025974025974</c:v>
                </c:pt>
                <c:pt idx="3">
                  <c:v>2.1176470588235294</c:v>
                </c:pt>
                <c:pt idx="4">
                  <c:v>2.1929824561403506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7F-48B5-8DD2-0EF200A5B864}"/>
            </c:ext>
          </c:extLst>
        </c:ser>
        <c:ser>
          <c:idx val="3"/>
          <c:order val="3"/>
          <c:tx>
            <c:strRef>
              <c:f>AnalysisReleaseType!$E$9</c:f>
              <c:strCache>
                <c:ptCount val="1"/>
                <c:pt idx="0">
                  <c:v>Change Request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numRef>
              <c:f>'\Users\erjefferson\Documents\Papers\RDMP Core\Data &amp; Analysis Dec 2017\[ExcelAnalysisToNov2017WitBrucesGraphChanges.xlsx]AnalysisReleaseType'!$A$10:$A$14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AnalysisReleaseType!$E$10:$E$14</c:f>
              <c:numCache>
                <c:formatCode>0.0</c:formatCode>
                <c:ptCount val="5"/>
                <c:pt idx="0">
                  <c:v>6.3380281690140841</c:v>
                </c:pt>
                <c:pt idx="1">
                  <c:v>4.7468354430379751</c:v>
                </c:pt>
                <c:pt idx="2">
                  <c:v>1.6233766233766231</c:v>
                </c:pt>
                <c:pt idx="3">
                  <c:v>1.411764705882353</c:v>
                </c:pt>
                <c:pt idx="4">
                  <c:v>0.43859649122807015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47F-48B5-8DD2-0EF200A5B864}"/>
            </c:ext>
          </c:extLst>
        </c:ser>
        <c:ser>
          <c:idx val="4"/>
          <c:order val="4"/>
          <c:tx>
            <c:strRef>
              <c:f>AnalysisReleaseType!$F$9</c:f>
              <c:strCache>
                <c:ptCount val="1"/>
                <c:pt idx="0">
                  <c:v>Researcher Error</c:v>
                </c:pt>
              </c:strCache>
            </c:strRef>
          </c:tx>
          <c:spPr>
            <a:solidFill>
              <a:srgbClr val="FFFF00">
                <a:alpha val="52157"/>
              </a:srgbClr>
            </a:solidFill>
            <a:ln>
              <a:noFill/>
            </a:ln>
            <a:effectLst/>
          </c:spPr>
          <c:cat>
            <c:numRef>
              <c:f>'\Users\erjefferson\Documents\Papers\RDMP Core\Data &amp; Analysis Dec 2017\[ExcelAnalysisToNov2017WitBrucesGraphChanges.xlsx]AnalysisReleaseType'!$A$10:$A$14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AnalysisReleaseType!$F$10:$F$14</c:f>
              <c:numCache>
                <c:formatCode>0.0</c:formatCode>
                <c:ptCount val="5"/>
                <c:pt idx="0">
                  <c:v>1.4084507042253522</c:v>
                </c:pt>
                <c:pt idx="1">
                  <c:v>1.89873417721519</c:v>
                </c:pt>
                <c:pt idx="2">
                  <c:v>1.948051948051948</c:v>
                </c:pt>
                <c:pt idx="3">
                  <c:v>1.8823529411764703</c:v>
                </c:pt>
                <c:pt idx="4">
                  <c:v>0.43859649122807015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7F-48B5-8DD2-0EF200A5B8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592840"/>
        <c:axId val="510593232"/>
      </c:areaChart>
      <c:catAx>
        <c:axId val="510592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593232"/>
        <c:crosses val="autoZero"/>
        <c:auto val="1"/>
        <c:lblAlgn val="ctr"/>
        <c:lblOffset val="100"/>
        <c:noMultiLvlLbl val="0"/>
      </c:catAx>
      <c:valAx>
        <c:axId val="51059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5928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8T10:29:17.798" idx="6">
    <p:pos x="10" y="10"/>
    <p:text>Demo : Simple filter, graph showing wrong drug, correct and re-run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8T10:29:17.798" idx="6">
    <p:pos x="10" y="10"/>
    <p:text>Demo : File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26/03/2019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52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26/03/2019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00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26/03/2019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983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4593" y="83719"/>
            <a:ext cx="8236297" cy="857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85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26/03/2019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226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26/03/2019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45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26/03/2019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891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26/03/2019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13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26/03/2019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818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26/03/2019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1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26/03/2019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54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26/03/2019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63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A630C-F9C1-4722-A787-564B801DC51B}" type="datetimeFigureOut">
              <a:rPr lang="en-GB" smtClean="0"/>
              <a:t>26/03/2019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837460" y="5522976"/>
            <a:ext cx="1198499" cy="1198499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405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ezi.com/view/NMxTfqLnaNgrN3pnVizl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9790950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9790950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71" y="1371579"/>
            <a:ext cx="1925743" cy="192574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4814" y="909722"/>
            <a:ext cx="8656320" cy="23876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l"/>
            <a:r>
              <a:rPr lang="en-US" dirty="0"/>
              <a:t>Research Data Management Platform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Health Informatics Centre</a:t>
            </a:r>
          </a:p>
        </p:txBody>
      </p:sp>
      <p:pic>
        <p:nvPicPr>
          <p:cNvPr id="5" name="Picture 4" descr="HIC Service Flo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134" y="5488308"/>
            <a:ext cx="860507" cy="11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86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RDMP Demo Break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928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/>
          <p:cNvSpPr/>
          <p:nvPr/>
        </p:nvSpPr>
        <p:spPr>
          <a:xfrm>
            <a:off x="1702227" y="2473300"/>
            <a:ext cx="1803023" cy="1253017"/>
          </a:xfrm>
          <a:prstGeom prst="rightArrow">
            <a:avLst/>
          </a:prstGeom>
          <a:solidFill>
            <a:srgbClr val="A7095C">
              <a:alpha val="20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 </a:t>
            </a:r>
            <a:br>
              <a:rPr lang="en-GB" sz="1200" dirty="0"/>
            </a:br>
            <a:r>
              <a:rPr lang="en-GB" sz="1200" dirty="0"/>
              <a:t>Data Load &amp; Curation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113361" y="2580437"/>
            <a:ext cx="1520129" cy="1199213"/>
          </a:xfrm>
          <a:prstGeom prst="flowChartMultidocumen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Feeds </a:t>
            </a:r>
          </a:p>
          <a:p>
            <a:pPr algn="ctr"/>
            <a:r>
              <a:rPr lang="en-GB" sz="1400" dirty="0"/>
              <a:t>(e.g. SMR01, Vascular Lab)</a:t>
            </a:r>
          </a:p>
        </p:txBody>
      </p:sp>
      <p:sp>
        <p:nvSpPr>
          <p:cNvPr id="10" name="Cube 9"/>
          <p:cNvSpPr/>
          <p:nvPr/>
        </p:nvSpPr>
        <p:spPr>
          <a:xfrm>
            <a:off x="10090270" y="2580437"/>
            <a:ext cx="1855736" cy="1037369"/>
          </a:xfrm>
          <a:prstGeom prst="cub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Anonymous </a:t>
            </a:r>
          </a:p>
          <a:p>
            <a:pPr algn="ctr"/>
            <a:r>
              <a:rPr lang="en-US" sz="1400" dirty="0"/>
              <a:t>Extract</a:t>
            </a:r>
          </a:p>
          <a:p>
            <a:pPr algn="ctr"/>
            <a:r>
              <a:rPr lang="en-US" sz="1400" dirty="0"/>
              <a:t>(Plus Metadata)</a:t>
            </a:r>
            <a:endParaRPr lang="en-GB" sz="1400" dirty="0"/>
          </a:p>
        </p:txBody>
      </p:sp>
      <p:sp>
        <p:nvSpPr>
          <p:cNvPr id="12" name="Cylinder 11"/>
          <p:cNvSpPr/>
          <p:nvPr/>
        </p:nvSpPr>
        <p:spPr>
          <a:xfrm>
            <a:off x="6810571" y="2660363"/>
            <a:ext cx="1189608" cy="8788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Cohort</a:t>
            </a:r>
            <a:endParaRPr lang="en-GB" sz="1400" dirty="0"/>
          </a:p>
        </p:txBody>
      </p:sp>
      <p:sp>
        <p:nvSpPr>
          <p:cNvPr id="14" name="Cylinder 13"/>
          <p:cNvSpPr/>
          <p:nvPr/>
        </p:nvSpPr>
        <p:spPr>
          <a:xfrm>
            <a:off x="3573987" y="2283062"/>
            <a:ext cx="1037031" cy="1594242"/>
          </a:xfrm>
          <a:prstGeom prst="can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Repository</a:t>
            </a:r>
            <a:endParaRPr lang="en-GB" sz="1400" dirty="0"/>
          </a:p>
        </p:txBody>
      </p:sp>
      <p:sp>
        <p:nvSpPr>
          <p:cNvPr id="15" name="Arrow: Right 14"/>
          <p:cNvSpPr/>
          <p:nvPr/>
        </p:nvSpPr>
        <p:spPr>
          <a:xfrm>
            <a:off x="4861315" y="2511078"/>
            <a:ext cx="1803023" cy="1253017"/>
          </a:xfrm>
          <a:prstGeom prst="rightArrow">
            <a:avLst/>
          </a:prstGeom>
          <a:solidFill>
            <a:srgbClr val="A7095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 </a:t>
            </a:r>
            <a:br>
              <a:rPr lang="en-GB" sz="1200" dirty="0"/>
            </a:br>
            <a:r>
              <a:rPr lang="en-GB" sz="1200" dirty="0"/>
              <a:t>Cohort Builder</a:t>
            </a:r>
          </a:p>
        </p:txBody>
      </p:sp>
      <p:sp>
        <p:nvSpPr>
          <p:cNvPr id="16" name="Arrow: Right 15"/>
          <p:cNvSpPr/>
          <p:nvPr/>
        </p:nvSpPr>
        <p:spPr>
          <a:xfrm>
            <a:off x="8146412" y="2511077"/>
            <a:ext cx="1803023" cy="1253017"/>
          </a:xfrm>
          <a:prstGeom prst="rightArrow">
            <a:avLst/>
          </a:prstGeom>
          <a:solidFill>
            <a:srgbClr val="A7095C">
              <a:alpha val="20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</a:t>
            </a:r>
          </a:p>
          <a:p>
            <a:pPr algn="ctr"/>
            <a:r>
              <a:rPr lang="en-GB" sz="1200" dirty="0"/>
              <a:t>Project Extraction Services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48368" y="147642"/>
            <a:ext cx="10987011" cy="106970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RDMP Data Linkage Services Core Features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67241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Audit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3356" y="3972854"/>
            <a:ext cx="223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  <a:endParaRPr lang="en-GB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064" y="4342186"/>
            <a:ext cx="10884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/>
          <p:cNvSpPr/>
          <p:nvPr/>
        </p:nvSpPr>
        <p:spPr>
          <a:xfrm>
            <a:off x="185536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Release</a:t>
            </a:r>
          </a:p>
          <a:p>
            <a:pPr algn="ctr"/>
            <a:r>
              <a:rPr lang="en-US" sz="1000" dirty="0"/>
              <a:t>Documents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303831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Reproducibility</a:t>
            </a:r>
          </a:p>
        </p:txBody>
      </p:sp>
      <p:sp>
        <p:nvSpPr>
          <p:cNvPr id="26" name="Rectangle: Rounded Corners 25"/>
          <p:cNvSpPr/>
          <p:nvPr/>
        </p:nvSpPr>
        <p:spPr>
          <a:xfrm>
            <a:off x="422126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Validation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540421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Drag and Drop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658716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Summarisation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777011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Governance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895306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Code Management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10136014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Extraction Policy Management</a:t>
            </a:r>
          </a:p>
        </p:txBody>
      </p:sp>
    </p:spTree>
    <p:extLst>
      <p:ext uri="{BB962C8B-B14F-4D97-AF65-F5344CB8AC3E}">
        <p14:creationId xmlns:p14="http://schemas.microsoft.com/office/powerpoint/2010/main" val="1217926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RDMP Demo Break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9310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Cohort Example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070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365" y="767199"/>
            <a:ext cx="9316750" cy="44202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734365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257301" y="958467"/>
            <a:ext cx="2653687" cy="315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053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041864" y="452761"/>
            <a:ext cx="4252404" cy="390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764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69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/>
          <p:cNvSpPr/>
          <p:nvPr/>
        </p:nvSpPr>
        <p:spPr>
          <a:xfrm>
            <a:off x="1702227" y="2473300"/>
            <a:ext cx="1803023" cy="1253017"/>
          </a:xfrm>
          <a:prstGeom prst="rightArrow">
            <a:avLst/>
          </a:prstGeom>
          <a:solidFill>
            <a:srgbClr val="A7095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 </a:t>
            </a:r>
            <a:br>
              <a:rPr lang="en-GB" sz="1200" dirty="0"/>
            </a:br>
            <a:r>
              <a:rPr lang="en-GB" sz="1200" dirty="0"/>
              <a:t>Data Load &amp; Curation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113361" y="2580437"/>
            <a:ext cx="1520129" cy="1199213"/>
          </a:xfrm>
          <a:prstGeom prst="flowChartMultidocumen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Feeds </a:t>
            </a:r>
          </a:p>
          <a:p>
            <a:pPr algn="ctr"/>
            <a:r>
              <a:rPr lang="en-GB" sz="1400" dirty="0"/>
              <a:t>(e.g. SMR01, Vascular Lab)</a:t>
            </a:r>
          </a:p>
        </p:txBody>
      </p:sp>
      <p:sp>
        <p:nvSpPr>
          <p:cNvPr id="10" name="Cube 9"/>
          <p:cNvSpPr/>
          <p:nvPr/>
        </p:nvSpPr>
        <p:spPr>
          <a:xfrm>
            <a:off x="10090270" y="2580437"/>
            <a:ext cx="1855736" cy="1037369"/>
          </a:xfrm>
          <a:prstGeom prst="cub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Anonymous </a:t>
            </a:r>
          </a:p>
          <a:p>
            <a:pPr algn="ctr"/>
            <a:r>
              <a:rPr lang="en-US" sz="1400" dirty="0"/>
              <a:t>Extract</a:t>
            </a:r>
          </a:p>
          <a:p>
            <a:pPr algn="ctr"/>
            <a:r>
              <a:rPr lang="en-US" sz="1400" dirty="0"/>
              <a:t>(Plus Metadata)</a:t>
            </a:r>
            <a:endParaRPr lang="en-GB" sz="1400" dirty="0"/>
          </a:p>
        </p:txBody>
      </p:sp>
      <p:sp>
        <p:nvSpPr>
          <p:cNvPr id="12" name="Cylinder 11"/>
          <p:cNvSpPr/>
          <p:nvPr/>
        </p:nvSpPr>
        <p:spPr>
          <a:xfrm>
            <a:off x="6810571" y="2660363"/>
            <a:ext cx="1189608" cy="878889"/>
          </a:xfrm>
          <a:prstGeom prst="can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Cohort</a:t>
            </a:r>
            <a:endParaRPr lang="en-GB" sz="1400" dirty="0"/>
          </a:p>
        </p:txBody>
      </p:sp>
      <p:sp>
        <p:nvSpPr>
          <p:cNvPr id="14" name="Cylinder 13"/>
          <p:cNvSpPr/>
          <p:nvPr/>
        </p:nvSpPr>
        <p:spPr>
          <a:xfrm>
            <a:off x="3573987" y="2283062"/>
            <a:ext cx="1037031" cy="1594242"/>
          </a:xfrm>
          <a:prstGeom prst="can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Repository</a:t>
            </a:r>
            <a:endParaRPr lang="en-GB" sz="1400" dirty="0"/>
          </a:p>
        </p:txBody>
      </p:sp>
      <p:sp>
        <p:nvSpPr>
          <p:cNvPr id="15" name="Arrow: Right 14"/>
          <p:cNvSpPr/>
          <p:nvPr/>
        </p:nvSpPr>
        <p:spPr>
          <a:xfrm>
            <a:off x="4861315" y="2511078"/>
            <a:ext cx="1803023" cy="1253017"/>
          </a:xfrm>
          <a:prstGeom prst="rightArrow">
            <a:avLst/>
          </a:prstGeom>
          <a:solidFill>
            <a:srgbClr val="A7095C">
              <a:alpha val="20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 </a:t>
            </a:r>
            <a:br>
              <a:rPr lang="en-GB" sz="1200" dirty="0"/>
            </a:br>
            <a:r>
              <a:rPr lang="en-GB" sz="1200" dirty="0"/>
              <a:t>Cohort Builder</a:t>
            </a:r>
          </a:p>
        </p:txBody>
      </p:sp>
      <p:sp>
        <p:nvSpPr>
          <p:cNvPr id="16" name="Arrow: Right 15"/>
          <p:cNvSpPr/>
          <p:nvPr/>
        </p:nvSpPr>
        <p:spPr>
          <a:xfrm>
            <a:off x="8146412" y="2511077"/>
            <a:ext cx="1803023" cy="1253017"/>
          </a:xfrm>
          <a:prstGeom prst="rightArrow">
            <a:avLst/>
          </a:prstGeom>
          <a:solidFill>
            <a:srgbClr val="A7095C">
              <a:alpha val="20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</a:t>
            </a:r>
          </a:p>
          <a:p>
            <a:pPr algn="ctr"/>
            <a:r>
              <a:rPr lang="en-GB" sz="1200" dirty="0"/>
              <a:t>Project Extraction Services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48368" y="147642"/>
            <a:ext cx="10987011" cy="106970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RDMP Data Linkage Services Core Features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67241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Audit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3356" y="3972854"/>
            <a:ext cx="223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  <a:endParaRPr lang="en-GB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064" y="4342186"/>
            <a:ext cx="10884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/>
          <p:cNvSpPr/>
          <p:nvPr/>
        </p:nvSpPr>
        <p:spPr>
          <a:xfrm>
            <a:off x="185536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Release</a:t>
            </a:r>
          </a:p>
          <a:p>
            <a:pPr algn="ctr"/>
            <a:r>
              <a:rPr lang="en-US" sz="1000" dirty="0"/>
              <a:t>Documents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303831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Reproducibility</a:t>
            </a:r>
          </a:p>
        </p:txBody>
      </p:sp>
      <p:sp>
        <p:nvSpPr>
          <p:cNvPr id="26" name="Rectangle: Rounded Corners 25"/>
          <p:cNvSpPr/>
          <p:nvPr/>
        </p:nvSpPr>
        <p:spPr>
          <a:xfrm>
            <a:off x="422126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Validation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540421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Drag and Drop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658716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Summarisation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777011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Governance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895306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Code Management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10136014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Extraction Policy Management</a:t>
            </a:r>
          </a:p>
        </p:txBody>
      </p:sp>
    </p:spTree>
    <p:extLst>
      <p:ext uri="{BB962C8B-B14F-4D97-AF65-F5344CB8AC3E}">
        <p14:creationId xmlns:p14="http://schemas.microsoft.com/office/powerpoint/2010/main" val="641510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RDMP Demo Break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Import File, Configure column extracts, anonymization,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144368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and Extraction Policy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9707"/>
            <a:ext cx="10515600" cy="4351338"/>
          </a:xfrm>
        </p:spPr>
        <p:txBody>
          <a:bodyPr/>
          <a:lstStyle/>
          <a:p>
            <a:r>
              <a:rPr lang="en-US" dirty="0"/>
              <a:t>Dataset Extraction Rules </a:t>
            </a:r>
          </a:p>
          <a:p>
            <a:pPr lvl="1"/>
            <a:r>
              <a:rPr lang="en-US" dirty="0"/>
              <a:t>Which columns are extracted</a:t>
            </a:r>
          </a:p>
          <a:p>
            <a:pPr lvl="1"/>
            <a:r>
              <a:rPr lang="en-US" dirty="0"/>
              <a:t>Which columns require special approval</a:t>
            </a:r>
          </a:p>
          <a:p>
            <a:pPr lvl="1"/>
            <a:r>
              <a:rPr lang="en-US" dirty="0"/>
              <a:t>Which columns are Never Extractable</a:t>
            </a:r>
          </a:p>
          <a:p>
            <a:pPr lvl="1"/>
            <a:r>
              <a:rPr lang="en-US" dirty="0"/>
              <a:t>Mandatory Filtering (only extract Tayside and Fife Healthboards)</a:t>
            </a:r>
          </a:p>
          <a:p>
            <a:pPr lvl="1"/>
            <a:r>
              <a:rPr lang="en-US" dirty="0"/>
              <a:t>Predefined filter templates</a:t>
            </a:r>
          </a:p>
          <a:p>
            <a:pPr lvl="1"/>
            <a:r>
              <a:rPr lang="en-US" dirty="0"/>
              <a:t>Anonymisation Rules (project specific):</a:t>
            </a:r>
          </a:p>
          <a:p>
            <a:pPr lvl="2"/>
            <a:r>
              <a:rPr lang="en-US" dirty="0"/>
              <a:t>Dilution ( DD1 ), Hashing (fe34ga7345)  and Substitution ( T1010 -&gt; A23299)</a:t>
            </a:r>
          </a:p>
          <a:p>
            <a:pPr lvl="1"/>
            <a:r>
              <a:rPr lang="en-US" dirty="0"/>
              <a:t>Dashboard Aggregates Graphs</a:t>
            </a:r>
          </a:p>
          <a:p>
            <a:pPr lvl="1"/>
            <a:r>
              <a:rPr lang="en-US" dirty="0"/>
              <a:t>Quality Metrics (e.g. CHI 100%, Condition Codes &gt; 90%)</a:t>
            </a:r>
          </a:p>
          <a:p>
            <a:pPr lvl="1"/>
            <a:r>
              <a:rPr lang="en-US" dirty="0"/>
              <a:t>Important Meta data document attachments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9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BF1C-B133-4454-86B7-EF117A35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Health Record (EHR)</a:t>
            </a:r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DE5379-546E-47EF-881C-38A39DB7AFC9}"/>
              </a:ext>
            </a:extLst>
          </p:cNvPr>
          <p:cNvGraphicFramePr>
            <a:graphicFrameLocks noGrp="1"/>
          </p:cNvGraphicFramePr>
          <p:nvPr/>
        </p:nvGraphicFramePr>
        <p:xfrm>
          <a:off x="183628" y="1690688"/>
          <a:ext cx="1182474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598">
                  <a:extLst>
                    <a:ext uri="{9D8B030D-6E8A-4147-A177-3AD203B41FA5}">
                      <a16:colId xmlns:a16="http://schemas.microsoft.com/office/drawing/2014/main" val="4205521292"/>
                    </a:ext>
                  </a:extLst>
                </a:gridCol>
                <a:gridCol w="1325849">
                  <a:extLst>
                    <a:ext uri="{9D8B030D-6E8A-4147-A177-3AD203B41FA5}">
                      <a16:colId xmlns:a16="http://schemas.microsoft.com/office/drawing/2014/main" val="1397271433"/>
                    </a:ext>
                  </a:extLst>
                </a:gridCol>
                <a:gridCol w="1170013">
                  <a:extLst>
                    <a:ext uri="{9D8B030D-6E8A-4147-A177-3AD203B41FA5}">
                      <a16:colId xmlns:a16="http://schemas.microsoft.com/office/drawing/2014/main" val="2240553685"/>
                    </a:ext>
                  </a:extLst>
                </a:gridCol>
                <a:gridCol w="1290820">
                  <a:extLst>
                    <a:ext uri="{9D8B030D-6E8A-4147-A177-3AD203B41FA5}">
                      <a16:colId xmlns:a16="http://schemas.microsoft.com/office/drawing/2014/main" val="4239395925"/>
                    </a:ext>
                  </a:extLst>
                </a:gridCol>
                <a:gridCol w="1290820">
                  <a:extLst>
                    <a:ext uri="{9D8B030D-6E8A-4147-A177-3AD203B41FA5}">
                      <a16:colId xmlns:a16="http://schemas.microsoft.com/office/drawing/2014/main" val="4016325846"/>
                    </a:ext>
                  </a:extLst>
                </a:gridCol>
                <a:gridCol w="1290820">
                  <a:extLst>
                    <a:ext uri="{9D8B030D-6E8A-4147-A177-3AD203B41FA5}">
                      <a16:colId xmlns:a16="http://schemas.microsoft.com/office/drawing/2014/main" val="3234101803"/>
                    </a:ext>
                  </a:extLst>
                </a:gridCol>
                <a:gridCol w="1290820">
                  <a:extLst>
                    <a:ext uri="{9D8B030D-6E8A-4147-A177-3AD203B41FA5}">
                      <a16:colId xmlns:a16="http://schemas.microsoft.com/office/drawing/2014/main" val="2529345839"/>
                    </a:ext>
                  </a:extLst>
                </a:gridCol>
                <a:gridCol w="1289986">
                  <a:extLst>
                    <a:ext uri="{9D8B030D-6E8A-4147-A177-3AD203B41FA5}">
                      <a16:colId xmlns:a16="http://schemas.microsoft.com/office/drawing/2014/main" val="958586784"/>
                    </a:ext>
                  </a:extLst>
                </a:gridCol>
                <a:gridCol w="1499017">
                  <a:extLst>
                    <a:ext uri="{9D8B030D-6E8A-4147-A177-3AD203B41FA5}">
                      <a16:colId xmlns:a16="http://schemas.microsoft.com/office/drawing/2014/main" val="3866094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CHI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Sample Date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Test Code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Result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Lab Number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Units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ReadCode Value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ReadCode 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Healthboard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54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0101010101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25/11/2012 21:35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BI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579.39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BC64610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umol/L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0101010101</a:t>
                      </a:r>
                      <a:endParaRPr lang="en-GB"/>
                    </a:p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09/04/2017 13:02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UREA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828.59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CC503181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mmol/L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44J9.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UREA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777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0101010102</a:t>
                      </a:r>
                      <a:endParaRPr lang="en-GB"/>
                    </a:p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05/02/2000 09:25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217.90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BC182027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44I4.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Serum potassium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76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0101010102</a:t>
                      </a:r>
                      <a:endParaRPr lang="en-GB"/>
                    </a:p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12/01/2001 06:24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SODIUM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172.99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CC483728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44I5.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Sodium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218241"/>
                  </a:ext>
                </a:extLst>
              </a:tr>
            </a:tbl>
          </a:graphicData>
        </a:graphic>
      </p:graphicFrame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9C76B2A4-724E-441C-B3BC-D064FBE66445}"/>
              </a:ext>
            </a:extLst>
          </p:cNvPr>
          <p:cNvSpPr/>
          <p:nvPr/>
        </p:nvSpPr>
        <p:spPr>
          <a:xfrm>
            <a:off x="9990803" y="5167312"/>
            <a:ext cx="2017568" cy="947738"/>
          </a:xfrm>
          <a:prstGeom prst="wedgeEllipseCallout">
            <a:avLst>
              <a:gd name="adj1" fmla="val -14696"/>
              <a:gd name="adj2" fmla="val -1777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When does Fife data start?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256D5EC3-5EDE-4329-9D8C-6A56342C0832}"/>
              </a:ext>
            </a:extLst>
          </p:cNvPr>
          <p:cNvSpPr/>
          <p:nvPr/>
        </p:nvSpPr>
        <p:spPr>
          <a:xfrm>
            <a:off x="7828628" y="5248275"/>
            <a:ext cx="2017568" cy="1340644"/>
          </a:xfrm>
          <a:prstGeom prst="wedgeEllipseCallout">
            <a:avLst>
              <a:gd name="adj1" fmla="val 85862"/>
              <a:gd name="adj2" fmla="val -1457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Does project have governance for Fife data?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017732C9-FC13-4332-AE9A-F2576FEEC04E}"/>
              </a:ext>
            </a:extLst>
          </p:cNvPr>
          <p:cNvSpPr/>
          <p:nvPr/>
        </p:nvSpPr>
        <p:spPr>
          <a:xfrm>
            <a:off x="5087215" y="5167312"/>
            <a:ext cx="2017568" cy="1340644"/>
          </a:xfrm>
          <a:prstGeom prst="wedgeEllipseCallout">
            <a:avLst>
              <a:gd name="adj1" fmla="val 104746"/>
              <a:gd name="adj2" fmla="val -2260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What is BI?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What other codes exist for this test?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1A57F356-9B80-4904-A471-91C21D3FEF38}"/>
              </a:ext>
            </a:extLst>
          </p:cNvPr>
          <p:cNvSpPr/>
          <p:nvPr/>
        </p:nvSpPr>
        <p:spPr>
          <a:xfrm>
            <a:off x="174073" y="5176043"/>
            <a:ext cx="2369101" cy="1340644"/>
          </a:xfrm>
          <a:prstGeom prst="wedgeEllipseCallout">
            <a:avLst>
              <a:gd name="adj1" fmla="val -19889"/>
              <a:gd name="adj2" fmla="val -18764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Identifiers, -substitute for project specific Ids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C0894BA2-C674-433E-8EA8-39E9EFF1463E}"/>
              </a:ext>
            </a:extLst>
          </p:cNvPr>
          <p:cNvSpPr/>
          <p:nvPr/>
        </p:nvSpPr>
        <p:spPr>
          <a:xfrm>
            <a:off x="2635421" y="5046267"/>
            <a:ext cx="2017568" cy="1340644"/>
          </a:xfrm>
          <a:prstGeom prst="wedgeEllipseCallout">
            <a:avLst>
              <a:gd name="adj1" fmla="val -57185"/>
              <a:gd name="adj2" fmla="val -803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Should we round to nearest Quarter?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96" y="0"/>
            <a:ext cx="117392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84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157" y="0"/>
            <a:ext cx="8095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74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Extraction, Data Load, Data Quality Engine run etc</a:t>
            </a:r>
          </a:p>
          <a:p>
            <a:r>
              <a:rPr lang="en-US" dirty="0"/>
              <a:t>Extraction Queries</a:t>
            </a:r>
          </a:p>
          <a:p>
            <a:r>
              <a:rPr lang="en-US" dirty="0"/>
              <a:t>Number of records extracted / loaded etc</a:t>
            </a:r>
          </a:p>
          <a:p>
            <a:r>
              <a:rPr lang="en-US" dirty="0"/>
              <a:t>Who performed action</a:t>
            </a:r>
          </a:p>
          <a:p>
            <a:r>
              <a:rPr lang="en-US" dirty="0"/>
              <a:t>Extract location</a:t>
            </a:r>
          </a:p>
          <a:p>
            <a:r>
              <a:rPr lang="en-US" dirty="0"/>
              <a:t>MD5</a:t>
            </a:r>
          </a:p>
        </p:txBody>
      </p:sp>
    </p:spTree>
    <p:extLst>
      <p:ext uri="{BB962C8B-B14F-4D97-AF65-F5344CB8AC3E}">
        <p14:creationId xmlns:p14="http://schemas.microsoft.com/office/powerpoint/2010/main" val="55882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568"/>
            <a:ext cx="12192000" cy="626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07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12" y="580637"/>
            <a:ext cx="5563376" cy="556337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581150" y="1781175"/>
            <a:ext cx="5400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81826" y="1596509"/>
            <a:ext cx="156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 =&gt; PROCHI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752725" y="1965841"/>
            <a:ext cx="422910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81826" y="1965841"/>
            <a:ext cx="3016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 =&gt; Generation Scotland ID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514475" y="2519838"/>
            <a:ext cx="54673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81826" y="2335172"/>
            <a:ext cx="230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 =&gt; eDRIS Identifier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752725" y="4459039"/>
            <a:ext cx="42291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724150" y="3876466"/>
            <a:ext cx="42291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86601" y="3691800"/>
            <a:ext cx="183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Released Projects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7086601" y="4274373"/>
            <a:ext cx="385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Projects with active extracts being built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483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766419"/>
            <a:ext cx="5068007" cy="492511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305051" y="1218991"/>
            <a:ext cx="38576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62675" y="1034325"/>
            <a:ext cx="175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a Project: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482095" y="1607164"/>
            <a:ext cx="40236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05700" y="1422498"/>
            <a:ext cx="359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cohort snapshots over time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210050" y="1884163"/>
            <a:ext cx="3295650" cy="68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05700" y="1710925"/>
            <a:ext cx="352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Project/Cohort Specific Data Tables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229225" y="2619754"/>
            <a:ext cx="2276475" cy="107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05700" y="2340917"/>
            <a:ext cx="4605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Configurations (which datasets were extracted)</a:t>
            </a:r>
          </a:p>
          <a:p>
            <a:r>
              <a:rPr lang="en-US" dirty="0"/>
              <a:t>Were there any filters?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206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F52E7C-C0A6-4256-BCD3-54C42BC85936}"/>
              </a:ext>
            </a:extLst>
          </p:cNvPr>
          <p:cNvSpPr/>
          <p:nvPr/>
        </p:nvSpPr>
        <p:spPr>
          <a:xfrm>
            <a:off x="-1737775" y="7125036"/>
            <a:ext cx="1436914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Info</a:t>
            </a:r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2184EB-5E27-45A4-9EFF-0E980F170F4A}"/>
              </a:ext>
            </a:extLst>
          </p:cNvPr>
          <p:cNvSpPr/>
          <p:nvPr/>
        </p:nvSpPr>
        <p:spPr>
          <a:xfrm>
            <a:off x="-2820580" y="5979795"/>
            <a:ext cx="1436914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Info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22B9A2-6B2C-4BAF-B784-B54EFC6D1176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-2102123" y="6603909"/>
            <a:ext cx="1082805" cy="521127"/>
          </a:xfrm>
          <a:prstGeom prst="straightConnector1">
            <a:avLst/>
          </a:prstGeom>
          <a:ln w="57150">
            <a:solidFill>
              <a:srgbClr val="4472C4">
                <a:alpha val="38039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74477E9-CE2D-4CE2-BBCF-ADCF259FC3BB}"/>
              </a:ext>
            </a:extLst>
          </p:cNvPr>
          <p:cNvSpPr/>
          <p:nvPr/>
        </p:nvSpPr>
        <p:spPr>
          <a:xfrm>
            <a:off x="-3293247" y="7118549"/>
            <a:ext cx="1436914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Info</a:t>
            </a:r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EC1AFC-17F6-4C38-A859-0C1E02B1DAB0}"/>
              </a:ext>
            </a:extLst>
          </p:cNvPr>
          <p:cNvCxnSpPr>
            <a:cxnSpLocks/>
            <a:stCxn id="26" idx="0"/>
            <a:endCxn id="10" idx="2"/>
          </p:cNvCxnSpPr>
          <p:nvPr/>
        </p:nvCxnSpPr>
        <p:spPr>
          <a:xfrm flipV="1">
            <a:off x="-2574790" y="6603909"/>
            <a:ext cx="472667" cy="514640"/>
          </a:xfrm>
          <a:prstGeom prst="straightConnector1">
            <a:avLst/>
          </a:prstGeom>
          <a:ln w="57150">
            <a:solidFill>
              <a:srgbClr val="4472C4">
                <a:alpha val="38039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40AA481-D041-46DF-814A-0584132EE787}"/>
              </a:ext>
            </a:extLst>
          </p:cNvPr>
          <p:cNvSpPr/>
          <p:nvPr/>
        </p:nvSpPr>
        <p:spPr>
          <a:xfrm>
            <a:off x="-1054337" y="4686552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Extraction Information</a:t>
            </a:r>
            <a:endParaRPr lang="en-GB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7E7B3A-21F3-4B68-9ED2-82E05CFFBD15}"/>
              </a:ext>
            </a:extLst>
          </p:cNvPr>
          <p:cNvCxnSpPr>
            <a:cxnSpLocks/>
            <a:stCxn id="9" idx="0"/>
            <a:endCxn id="35" idx="2"/>
          </p:cNvCxnSpPr>
          <p:nvPr/>
        </p:nvCxnSpPr>
        <p:spPr>
          <a:xfrm flipV="1">
            <a:off x="-1019318" y="5310666"/>
            <a:ext cx="1180466" cy="1814370"/>
          </a:xfrm>
          <a:prstGeom prst="straightConnector1">
            <a:avLst/>
          </a:prstGeom>
          <a:ln w="57150">
            <a:solidFill>
              <a:srgbClr val="4472C4">
                <a:alpha val="38039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13BAC7-6A28-4A86-904D-33D5B045AB67}"/>
              </a:ext>
            </a:extLst>
          </p:cNvPr>
          <p:cNvCxnSpPr>
            <a:cxnSpLocks/>
            <a:stCxn id="44" idx="1"/>
            <a:endCxn id="35" idx="2"/>
          </p:cNvCxnSpPr>
          <p:nvPr/>
        </p:nvCxnSpPr>
        <p:spPr>
          <a:xfrm flipH="1" flipV="1">
            <a:off x="161148" y="5310666"/>
            <a:ext cx="4507791" cy="1979806"/>
          </a:xfrm>
          <a:prstGeom prst="straightConnector1">
            <a:avLst/>
          </a:prstGeom>
          <a:ln w="57150">
            <a:solidFill>
              <a:srgbClr val="4472C4">
                <a:alpha val="38039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E9178D0-F259-4907-AA4E-9D2CE89BDE31}"/>
              </a:ext>
            </a:extLst>
          </p:cNvPr>
          <p:cNvSpPr/>
          <p:nvPr/>
        </p:nvSpPr>
        <p:spPr>
          <a:xfrm>
            <a:off x="4668939" y="6978415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Extraction Filter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F10069-25DE-4500-BE13-7E1456066969}"/>
              </a:ext>
            </a:extLst>
          </p:cNvPr>
          <p:cNvSpPr txBox="1"/>
          <p:nvPr/>
        </p:nvSpPr>
        <p:spPr>
          <a:xfrm>
            <a:off x="7123709" y="6978415"/>
            <a:ext cx="3197991" cy="120032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use the column reduce the dataset (e.g</a:t>
            </a:r>
            <a:r>
              <a:rPr lang="en-US"/>
              <a:t>. </a:t>
            </a:r>
            <a:r>
              <a:rPr lang="en-GB" dirty="0"/>
              <a:t>Health board is ‘Tayside’)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readable description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4B18CCD-4031-47FD-8A3D-0423FD652748}"/>
              </a:ext>
            </a:extLst>
          </p:cNvPr>
          <p:cNvSpPr/>
          <p:nvPr/>
        </p:nvSpPr>
        <p:spPr>
          <a:xfrm>
            <a:off x="-1057335" y="3429000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Catalogue Item</a:t>
            </a:r>
            <a:endParaRPr lang="en-GB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7ABE694-C334-44AD-88B8-709E5AF62119}"/>
              </a:ext>
            </a:extLst>
          </p:cNvPr>
          <p:cNvCxnSpPr>
            <a:cxnSpLocks/>
            <a:stCxn id="35" idx="0"/>
            <a:endCxn id="51" idx="2"/>
          </p:cNvCxnSpPr>
          <p:nvPr/>
        </p:nvCxnSpPr>
        <p:spPr>
          <a:xfrm flipH="1" flipV="1">
            <a:off x="158150" y="4053114"/>
            <a:ext cx="2998" cy="633438"/>
          </a:xfrm>
          <a:prstGeom prst="straightConnector1">
            <a:avLst/>
          </a:prstGeom>
          <a:ln w="57150">
            <a:solidFill>
              <a:srgbClr val="4472C4">
                <a:alpha val="36863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DD7482B-06DD-4FC0-885B-F48875A8B30F}"/>
              </a:ext>
            </a:extLst>
          </p:cNvPr>
          <p:cNvSpPr txBox="1"/>
          <p:nvPr/>
        </p:nvSpPr>
        <p:spPr>
          <a:xfrm>
            <a:off x="1404442" y="3556391"/>
            <a:ext cx="3197991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readable description</a:t>
            </a:r>
            <a:endParaRPr lang="en-GB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DDFAA31-080B-4573-B806-395A4731EA83}"/>
              </a:ext>
            </a:extLst>
          </p:cNvPr>
          <p:cNvSpPr/>
          <p:nvPr/>
        </p:nvSpPr>
        <p:spPr>
          <a:xfrm>
            <a:off x="-1057335" y="2360776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Catalogue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3BF6A0-F0A2-434C-9F32-34BE991BD87E}"/>
              </a:ext>
            </a:extLst>
          </p:cNvPr>
          <p:cNvSpPr txBox="1"/>
          <p:nvPr/>
        </p:nvSpPr>
        <p:spPr>
          <a:xfrm>
            <a:off x="1404442" y="2488167"/>
            <a:ext cx="3197991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readable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 rules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B1C8B07-6654-4FF5-A1AA-D8C6440581EA}"/>
              </a:ext>
            </a:extLst>
          </p:cNvPr>
          <p:cNvCxnSpPr>
            <a:cxnSpLocks/>
            <a:stCxn id="51" idx="0"/>
            <a:endCxn id="56" idx="2"/>
          </p:cNvCxnSpPr>
          <p:nvPr/>
        </p:nvCxnSpPr>
        <p:spPr>
          <a:xfrm flipV="1">
            <a:off x="158150" y="2984890"/>
            <a:ext cx="0" cy="444110"/>
          </a:xfrm>
          <a:prstGeom prst="straightConnector1">
            <a:avLst/>
          </a:prstGeom>
          <a:ln w="57150">
            <a:solidFill>
              <a:srgbClr val="4472C4">
                <a:alpha val="36863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0E2D112-B51F-481D-9340-F68E9F059478}"/>
              </a:ext>
            </a:extLst>
          </p:cNvPr>
          <p:cNvSpPr/>
          <p:nvPr/>
        </p:nvSpPr>
        <p:spPr>
          <a:xfrm>
            <a:off x="-7229994" y="2360776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Metadata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74F2360-E196-4624-9B79-BE1965B38F97}"/>
              </a:ext>
            </a:extLst>
          </p:cNvPr>
          <p:cNvCxnSpPr>
            <a:cxnSpLocks/>
            <a:stCxn id="56" idx="1"/>
            <a:endCxn id="62" idx="3"/>
          </p:cNvCxnSpPr>
          <p:nvPr/>
        </p:nvCxnSpPr>
        <p:spPr>
          <a:xfrm flipH="1">
            <a:off x="-4799025" y="2672833"/>
            <a:ext cx="3741690" cy="0"/>
          </a:xfrm>
          <a:prstGeom prst="straightConnector1">
            <a:avLst/>
          </a:prstGeom>
          <a:ln w="57150">
            <a:solidFill>
              <a:srgbClr val="4472C4">
                <a:alpha val="36863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CCBCE9C-32FE-4F37-AD3B-054E40C9E48B}"/>
              </a:ext>
            </a:extLst>
          </p:cNvPr>
          <p:cNvSpPr txBox="1"/>
          <p:nvPr/>
        </p:nvSpPr>
        <p:spPr>
          <a:xfrm>
            <a:off x="-7430847" y="2984890"/>
            <a:ext cx="3197991" cy="1477328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one or more Catalogues are loaded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Sequence of configurable components e.g. load CSV file to RAW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63103215-107B-408A-868D-5BDCF52F2FF3}"/>
              </a:ext>
            </a:extLst>
          </p:cNvPr>
          <p:cNvSpPr/>
          <p:nvPr/>
        </p:nvSpPr>
        <p:spPr>
          <a:xfrm>
            <a:off x="-1057336" y="1292553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ExtractableDataset</a:t>
            </a:r>
            <a:endParaRPr lang="en-GB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D69C26-6D8D-4A09-ADA3-740ADDDDCA75}"/>
              </a:ext>
            </a:extLst>
          </p:cNvPr>
          <p:cNvCxnSpPr>
            <a:cxnSpLocks/>
            <a:stCxn id="56" idx="0"/>
            <a:endCxn id="80" idx="2"/>
          </p:cNvCxnSpPr>
          <p:nvPr/>
        </p:nvCxnSpPr>
        <p:spPr>
          <a:xfrm flipH="1" flipV="1">
            <a:off x="158149" y="1916667"/>
            <a:ext cx="1" cy="444109"/>
          </a:xfrm>
          <a:prstGeom prst="straightConnector1">
            <a:avLst/>
          </a:prstGeom>
          <a:ln w="57150">
            <a:solidFill>
              <a:srgbClr val="4472C4">
                <a:alpha val="36863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FA9961D-1E7F-44C5-AE06-2A748D75F7DC}"/>
              </a:ext>
            </a:extLst>
          </p:cNvPr>
          <p:cNvSpPr/>
          <p:nvPr/>
        </p:nvSpPr>
        <p:spPr>
          <a:xfrm>
            <a:off x="-6221244" y="-3137043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</a:t>
            </a:r>
            <a:endParaRPr lang="en-GB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30B09A64-07DB-46D2-BC70-F38C787E699D}"/>
              </a:ext>
            </a:extLst>
          </p:cNvPr>
          <p:cNvSpPr/>
          <p:nvPr/>
        </p:nvSpPr>
        <p:spPr>
          <a:xfrm>
            <a:off x="-6232172" y="-2108343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Extraction Configuration</a:t>
            </a:r>
            <a:endParaRPr lang="en-GB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D9478EA-8C6D-45F3-9863-205EC4101B69}"/>
              </a:ext>
            </a:extLst>
          </p:cNvPr>
          <p:cNvCxnSpPr>
            <a:cxnSpLocks/>
            <a:stCxn id="80" idx="0"/>
          </p:cNvCxnSpPr>
          <p:nvPr/>
        </p:nvCxnSpPr>
        <p:spPr>
          <a:xfrm flipH="1" flipV="1">
            <a:off x="-3790275" y="-1744500"/>
            <a:ext cx="3948424" cy="3037053"/>
          </a:xfrm>
          <a:prstGeom prst="straightConnector1">
            <a:avLst/>
          </a:prstGeom>
          <a:ln w="57150">
            <a:solidFill>
              <a:srgbClr val="4472C4">
                <a:alpha val="36863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7E61DC0-2B71-407E-B8B9-6D957567FE1D}"/>
              </a:ext>
            </a:extLst>
          </p:cNvPr>
          <p:cNvCxnSpPr>
            <a:cxnSpLocks/>
            <a:stCxn id="88" idx="0"/>
            <a:endCxn id="87" idx="2"/>
          </p:cNvCxnSpPr>
          <p:nvPr/>
        </p:nvCxnSpPr>
        <p:spPr>
          <a:xfrm flipV="1">
            <a:off x="-5016687" y="-2512929"/>
            <a:ext cx="10928" cy="404586"/>
          </a:xfrm>
          <a:prstGeom prst="straightConnector1">
            <a:avLst/>
          </a:prstGeom>
          <a:ln w="57150">
            <a:solidFill>
              <a:srgbClr val="4472C4">
                <a:alpha val="36863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4C8DAD1-9294-4C94-B736-7C981B12904B}"/>
              </a:ext>
            </a:extLst>
          </p:cNvPr>
          <p:cNvSpPr/>
          <p:nvPr/>
        </p:nvSpPr>
        <p:spPr>
          <a:xfrm>
            <a:off x="2609922" y="-2871208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Cohort Identification Configuration</a:t>
            </a:r>
            <a:endParaRPr lang="en-GB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F68DD93F-8B11-4107-8349-57D643B83876}"/>
              </a:ext>
            </a:extLst>
          </p:cNvPr>
          <p:cNvSpPr/>
          <p:nvPr/>
        </p:nvSpPr>
        <p:spPr>
          <a:xfrm>
            <a:off x="2609922" y="-1914896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Cohort Aggregate Container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84869279-2A57-4BD4-BB15-2F4CD75FDC26}"/>
              </a:ext>
            </a:extLst>
          </p:cNvPr>
          <p:cNvSpPr/>
          <p:nvPr/>
        </p:nvSpPr>
        <p:spPr>
          <a:xfrm>
            <a:off x="2609922" y="-823076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Aggregate Configuration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0B6CC41-7D02-4B4C-BFA6-8C2F2745BB3B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1373633" y="-198962"/>
            <a:ext cx="2451774" cy="2559738"/>
          </a:xfrm>
          <a:prstGeom prst="straightConnector1">
            <a:avLst/>
          </a:prstGeom>
          <a:ln w="57150">
            <a:solidFill>
              <a:srgbClr val="4472C4">
                <a:alpha val="36863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EAC4079-196F-4F24-83BB-C95683373755}"/>
              </a:ext>
            </a:extLst>
          </p:cNvPr>
          <p:cNvSpPr txBox="1"/>
          <p:nvPr/>
        </p:nvSpPr>
        <p:spPr>
          <a:xfrm>
            <a:off x="5088493" y="-856371"/>
            <a:ext cx="3197991" cy="120032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a Catalogue to identify a subset of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contain one or more filters with AND/OR logic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E3DFB3D-228C-4794-9CD3-22ED5C19FF68}"/>
              </a:ext>
            </a:extLst>
          </p:cNvPr>
          <p:cNvSpPr txBox="1"/>
          <p:nvPr/>
        </p:nvSpPr>
        <p:spPr>
          <a:xfrm>
            <a:off x="5088493" y="-2154133"/>
            <a:ext cx="3197991" cy="120032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Groups sets of patients e.g. exclusion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Includes set operation e.g. INTERSECT / UNION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2B6F685-B222-4BF0-85D5-287FFCA3F677}"/>
              </a:ext>
            </a:extLst>
          </p:cNvPr>
          <p:cNvSpPr txBox="1"/>
          <p:nvPr/>
        </p:nvSpPr>
        <p:spPr>
          <a:xfrm>
            <a:off x="5140880" y="-2882261"/>
            <a:ext cx="3197991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readable description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E88FD4D-2F9C-458F-8C12-DA130A76D0D2}"/>
              </a:ext>
            </a:extLst>
          </p:cNvPr>
          <p:cNvCxnSpPr>
            <a:cxnSpLocks/>
            <a:stCxn id="101" idx="0"/>
            <a:endCxn id="100" idx="2"/>
          </p:cNvCxnSpPr>
          <p:nvPr/>
        </p:nvCxnSpPr>
        <p:spPr>
          <a:xfrm flipV="1">
            <a:off x="3825407" y="-1290782"/>
            <a:ext cx="0" cy="467706"/>
          </a:xfrm>
          <a:prstGeom prst="straightConnector1">
            <a:avLst/>
          </a:prstGeom>
          <a:ln w="57150">
            <a:solidFill>
              <a:srgbClr val="4472C4">
                <a:alpha val="36863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46051EC-6F64-43E4-AE83-E6F4C1EB32CB}"/>
              </a:ext>
            </a:extLst>
          </p:cNvPr>
          <p:cNvCxnSpPr>
            <a:cxnSpLocks/>
            <a:stCxn id="100" idx="0"/>
            <a:endCxn id="99" idx="2"/>
          </p:cNvCxnSpPr>
          <p:nvPr/>
        </p:nvCxnSpPr>
        <p:spPr>
          <a:xfrm flipV="1">
            <a:off x="3825407" y="-2247094"/>
            <a:ext cx="0" cy="332198"/>
          </a:xfrm>
          <a:prstGeom prst="straightConnector1">
            <a:avLst/>
          </a:prstGeom>
          <a:ln w="57150">
            <a:solidFill>
              <a:srgbClr val="4472C4">
                <a:alpha val="36863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4AED737-D606-4220-9298-5E936299C3C5}"/>
              </a:ext>
            </a:extLst>
          </p:cNvPr>
          <p:cNvCxnSpPr>
            <a:cxnSpLocks/>
            <a:stCxn id="99" idx="1"/>
            <a:endCxn id="123" idx="3"/>
          </p:cNvCxnSpPr>
          <p:nvPr/>
        </p:nvCxnSpPr>
        <p:spPr>
          <a:xfrm flipH="1" flipV="1">
            <a:off x="2184067" y="-2570204"/>
            <a:ext cx="425855" cy="11053"/>
          </a:xfrm>
          <a:prstGeom prst="straightConnector1">
            <a:avLst/>
          </a:prstGeom>
          <a:ln w="57150">
            <a:solidFill>
              <a:srgbClr val="4472C4">
                <a:alpha val="36863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508F9D77-5D9E-4395-88F1-7696BDD83B5B}"/>
              </a:ext>
            </a:extLst>
          </p:cNvPr>
          <p:cNvSpPr/>
          <p:nvPr/>
        </p:nvSpPr>
        <p:spPr>
          <a:xfrm>
            <a:off x="-246902" y="-2882261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Extractable Cohort</a:t>
            </a:r>
            <a:endParaRPr lang="en-GB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0D1CB9-F46E-4613-A792-698416FD8F42}"/>
              </a:ext>
            </a:extLst>
          </p:cNvPr>
          <p:cNvSpPr txBox="1"/>
          <p:nvPr/>
        </p:nvSpPr>
        <p:spPr>
          <a:xfrm>
            <a:off x="-378285" y="-2195308"/>
            <a:ext cx="3197991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Finalized list of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Anonymous release identifier mapping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B703E59-DF21-4E6E-BB2A-F0ABAAD1CC2E}"/>
              </a:ext>
            </a:extLst>
          </p:cNvPr>
          <p:cNvCxnSpPr>
            <a:cxnSpLocks/>
            <a:stCxn id="123" idx="1"/>
            <a:endCxn id="88" idx="3"/>
          </p:cNvCxnSpPr>
          <p:nvPr/>
        </p:nvCxnSpPr>
        <p:spPr>
          <a:xfrm flipH="1">
            <a:off x="-3801203" y="-2570204"/>
            <a:ext cx="3554301" cy="773918"/>
          </a:xfrm>
          <a:prstGeom prst="straightConnector1">
            <a:avLst/>
          </a:prstGeom>
          <a:ln w="57150">
            <a:solidFill>
              <a:srgbClr val="4472C4">
                <a:alpha val="36863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56A7A6F-6795-4593-A38B-85137F64C6A4}"/>
              </a:ext>
            </a:extLst>
          </p:cNvPr>
          <p:cNvSpPr txBox="1"/>
          <p:nvPr/>
        </p:nvSpPr>
        <p:spPr>
          <a:xfrm>
            <a:off x="-6355841" y="-1411783"/>
            <a:ext cx="3197991" cy="1477328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datasets are selected for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filters are applied (when extracting records)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cohort is linked against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353654D-F4A8-4B99-972B-239277C115C4}"/>
              </a:ext>
            </a:extLst>
          </p:cNvPr>
          <p:cNvSpPr txBox="1"/>
          <p:nvPr/>
        </p:nvSpPr>
        <p:spPr>
          <a:xfrm>
            <a:off x="-9419235" y="-3241604"/>
            <a:ext cx="3197991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readable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Groups longitudinal record of what has been extracted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C948A4-2804-491A-8FB1-DCC820A0B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2573" y="8086338"/>
            <a:ext cx="1581485" cy="176826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71AFE1-3135-4565-8BFC-FF624A86AE38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-1019318" y="7749150"/>
            <a:ext cx="0" cy="372964"/>
          </a:xfrm>
          <a:prstGeom prst="straightConnector1">
            <a:avLst/>
          </a:prstGeom>
          <a:ln w="57150">
            <a:solidFill>
              <a:srgbClr val="4472C4">
                <a:alpha val="38039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3BCF60-7238-4D0F-AA81-C494A06EB1C2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-2574790" y="7742663"/>
            <a:ext cx="1320665" cy="432962"/>
          </a:xfrm>
          <a:prstGeom prst="straightConnector1">
            <a:avLst/>
          </a:prstGeom>
          <a:ln w="57150">
            <a:solidFill>
              <a:srgbClr val="4472C4">
                <a:alpha val="38039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7456DF4-7EB1-4125-A89D-35DBF657B38D}"/>
              </a:ext>
            </a:extLst>
          </p:cNvPr>
          <p:cNvSpPr txBox="1"/>
          <p:nvPr/>
        </p:nvSpPr>
        <p:spPr>
          <a:xfrm>
            <a:off x="-219595" y="8578091"/>
            <a:ext cx="2990844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MySql / Sql Server / Oracle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5A32537-416D-477E-BF87-4C16391A6358}"/>
              </a:ext>
            </a:extLst>
          </p:cNvPr>
          <p:cNvSpPr txBox="1"/>
          <p:nvPr/>
        </p:nvSpPr>
        <p:spPr>
          <a:xfrm>
            <a:off x="1404442" y="1328410"/>
            <a:ext cx="3197991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Marks a Catalogue as extractable in projects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E76170-0470-4FED-8BC4-DDFEC7936D00}"/>
              </a:ext>
            </a:extLst>
          </p:cNvPr>
          <p:cNvSpPr txBox="1"/>
          <p:nvPr/>
        </p:nvSpPr>
        <p:spPr>
          <a:xfrm>
            <a:off x="-294504" y="7233197"/>
            <a:ext cx="2990844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Caches 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D2B6D6-D287-4BB2-B4BB-931EACBEE0A3}"/>
              </a:ext>
            </a:extLst>
          </p:cNvPr>
          <p:cNvSpPr txBox="1"/>
          <p:nvPr/>
        </p:nvSpPr>
        <p:spPr>
          <a:xfrm>
            <a:off x="-1417539" y="5871904"/>
            <a:ext cx="2246069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Caches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store access credentials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7D3AE6-A9CE-44C3-BE99-DECDE18B16A0}"/>
              </a:ext>
            </a:extLst>
          </p:cNvPr>
          <p:cNvSpPr txBox="1"/>
          <p:nvPr/>
        </p:nvSpPr>
        <p:spPr>
          <a:xfrm>
            <a:off x="1404442" y="4645628"/>
            <a:ext cx="3197991" cy="120032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column is extracted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Governance (e.g. Special Approval Required)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Patient Identifiers?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11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84EF-4221-442A-B289-50FE8149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Analyst Lifecycle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1CABC-3876-4A4C-A8D5-867BFA0E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474" y="1825625"/>
            <a:ext cx="7553325" cy="4351338"/>
          </a:xfrm>
        </p:spPr>
        <p:txBody>
          <a:bodyPr/>
          <a:lstStyle/>
          <a:p>
            <a:r>
              <a:rPr lang="en-US"/>
              <a:t>Views</a:t>
            </a:r>
          </a:p>
          <a:p>
            <a:r>
              <a:rPr lang="en-US"/>
              <a:t>Descriptions in Excel / Word</a:t>
            </a:r>
          </a:p>
          <a:p>
            <a:r>
              <a:rPr lang="en-US"/>
              <a:t>Extraction Scripts</a:t>
            </a:r>
          </a:p>
          <a:p>
            <a:r>
              <a:rPr lang="en-US"/>
              <a:t>Project Cohorts</a:t>
            </a:r>
          </a:p>
          <a:p>
            <a:r>
              <a:rPr lang="en-US"/>
              <a:t>Cleaning Proceedures / Scripts</a:t>
            </a:r>
          </a:p>
          <a:p>
            <a:r>
              <a:rPr lang="en-US"/>
              <a:t>Lookup Tables</a:t>
            </a:r>
          </a:p>
          <a:p>
            <a:r>
              <a:rPr lang="en-US"/>
              <a:t>Data Load jobs e.g. SSIS</a:t>
            </a:r>
          </a:p>
          <a:p>
            <a:r>
              <a:rPr lang="en-US"/>
              <a:t>Data Quality Dashboards e.g QlickView</a:t>
            </a:r>
          </a:p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2770AB-B834-40C0-83AA-497420C55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428691"/>
            <a:ext cx="2915057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4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146A-F31B-46F0-B3A7-A401574D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A06DB-59CE-42F9-92C2-17F329F2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81533-692E-4505-A2A1-C253B6FD2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0" y="0"/>
            <a:ext cx="1195569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B6496B-4C1E-48CB-A06D-63BAEB3EC680}"/>
              </a:ext>
            </a:extLst>
          </p:cNvPr>
          <p:cNvSpPr txBox="1"/>
          <p:nvPr/>
        </p:nvSpPr>
        <p:spPr>
          <a:xfrm>
            <a:off x="118150" y="6492875"/>
            <a:ext cx="3432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hlinkClick r:id="rId3"/>
              </a:rPr>
              <a:t>https://prezi.com/view/NMxTfqLnaNgrN3pnVizl/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399058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Benefits of RDMP #1:</a:t>
            </a:r>
            <a:br>
              <a:rPr lang="en-GB" dirty="0"/>
            </a:br>
            <a:r>
              <a:rPr lang="en-GB" dirty="0"/>
              <a:t>Mean number of data releases per month</a:t>
            </a:r>
          </a:p>
        </p:txBody>
      </p:sp>
      <p:graphicFrame>
        <p:nvGraphicFramePr>
          <p:cNvPr id="3" name="Chart 2"/>
          <p:cNvGraphicFramePr/>
          <p:nvPr>
            <p:extLst/>
          </p:nvPr>
        </p:nvGraphicFramePr>
        <p:xfrm>
          <a:off x="2734147" y="1249378"/>
          <a:ext cx="5920966" cy="4838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8878432" y="2933819"/>
            <a:ext cx="28729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Tripled Productivity of Data Analysts producing data releases for researchers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59122" y="2271888"/>
            <a:ext cx="22633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 past 5 years 1,321 </a:t>
            </a:r>
            <a:r>
              <a:rPr lang="en-GB" dirty="0"/>
              <a:t>data extracts for research have been produced with the largest extract linking data from 70 different datasets. 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394853" y="5049430"/>
            <a:ext cx="254899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*</a:t>
            </a:r>
            <a:r>
              <a:rPr lang="en-US" sz="1050" dirty="0"/>
              <a:t>The research data management platform (RDMP): A novel, process driven, open-source tool for the management of longitudinal cohorts of clinical data</a:t>
            </a:r>
          </a:p>
          <a:p>
            <a:r>
              <a:rPr lang="en-US" sz="1050" dirty="0"/>
              <a:t>Nind T, </a:t>
            </a:r>
            <a:r>
              <a:rPr lang="en-US" sz="1050" i="1" dirty="0"/>
              <a:t>et al. </a:t>
            </a:r>
            <a:r>
              <a:rPr lang="fr-FR" sz="1050" u="sng" dirty="0" err="1">
                <a:hlinkClick r:id="rId3" tooltip="GigaScience."/>
              </a:rPr>
              <a:t>Gigascience</a:t>
            </a:r>
            <a:r>
              <a:rPr lang="fr-FR" sz="1050" u="sng" dirty="0">
                <a:hlinkClick r:id="rId3" tooltip="GigaScience."/>
              </a:rPr>
              <a:t>.</a:t>
            </a:r>
            <a:r>
              <a:rPr lang="fr-FR" sz="1050" dirty="0"/>
              <a:t> 2018 </a:t>
            </a:r>
            <a:r>
              <a:rPr lang="fr-FR" sz="1050" dirty="0" err="1"/>
              <a:t>Jul</a:t>
            </a:r>
            <a:r>
              <a:rPr lang="fr-FR" sz="1050" dirty="0"/>
              <a:t> 1;7(7). </a:t>
            </a:r>
            <a:r>
              <a:rPr lang="fr-FR" sz="1050" dirty="0" err="1"/>
              <a:t>doi</a:t>
            </a:r>
            <a:r>
              <a:rPr lang="fr-FR" sz="1050" dirty="0"/>
              <a:t>: 10.1093/</a:t>
            </a:r>
            <a:r>
              <a:rPr lang="fr-FR" sz="1050" dirty="0" err="1"/>
              <a:t>gigascience</a:t>
            </a:r>
            <a:r>
              <a:rPr lang="fr-FR" sz="1050" dirty="0"/>
              <a:t>/giy060</a:t>
            </a:r>
            <a:endParaRPr lang="en-GB" sz="1050" i="1" dirty="0"/>
          </a:p>
        </p:txBody>
      </p:sp>
    </p:spTree>
    <p:extLst>
      <p:ext uri="{BB962C8B-B14F-4D97-AF65-F5344CB8AC3E}">
        <p14:creationId xmlns:p14="http://schemas.microsoft.com/office/powerpoint/2010/main" val="270305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RDMP #2: Reduction of error rates</a:t>
            </a:r>
          </a:p>
        </p:txBody>
      </p:sp>
      <p:graphicFrame>
        <p:nvGraphicFramePr>
          <p:cNvPr id="3" name="Chart 2"/>
          <p:cNvGraphicFramePr/>
          <p:nvPr>
            <p:extLst/>
          </p:nvPr>
        </p:nvGraphicFramePr>
        <p:xfrm>
          <a:off x="2353901" y="1394749"/>
          <a:ext cx="6545656" cy="4562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394853" y="5049430"/>
            <a:ext cx="254899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*</a:t>
            </a:r>
            <a:r>
              <a:rPr lang="en-US" sz="1050" dirty="0"/>
              <a:t>The research data management platform (RDMP): A novel, process driven, open-source tool for the management of longitudinal cohorts of clinical data</a:t>
            </a:r>
          </a:p>
          <a:p>
            <a:r>
              <a:rPr lang="en-US" sz="1050" dirty="0"/>
              <a:t>Nind T, </a:t>
            </a:r>
            <a:r>
              <a:rPr lang="en-US" sz="1050" i="1" dirty="0"/>
              <a:t>et al. </a:t>
            </a:r>
            <a:r>
              <a:rPr lang="fr-FR" sz="1050" u="sng" dirty="0" err="1">
                <a:hlinkClick r:id="rId3" tooltip="GigaScience."/>
              </a:rPr>
              <a:t>Gigascience</a:t>
            </a:r>
            <a:r>
              <a:rPr lang="fr-FR" sz="1050" u="sng" dirty="0">
                <a:hlinkClick r:id="rId3" tooltip="GigaScience."/>
              </a:rPr>
              <a:t>.</a:t>
            </a:r>
            <a:r>
              <a:rPr lang="fr-FR" sz="1050" dirty="0"/>
              <a:t> 2018 </a:t>
            </a:r>
            <a:r>
              <a:rPr lang="fr-FR" sz="1050" dirty="0" err="1"/>
              <a:t>Jul</a:t>
            </a:r>
            <a:r>
              <a:rPr lang="fr-FR" sz="1050" dirty="0"/>
              <a:t> 1;7(7). </a:t>
            </a:r>
            <a:r>
              <a:rPr lang="fr-FR" sz="1050" dirty="0" err="1"/>
              <a:t>doi</a:t>
            </a:r>
            <a:r>
              <a:rPr lang="fr-FR" sz="1050" dirty="0"/>
              <a:t>: 10.1093/</a:t>
            </a:r>
            <a:r>
              <a:rPr lang="fr-FR" sz="1050" dirty="0" err="1"/>
              <a:t>gigascience</a:t>
            </a:r>
            <a:r>
              <a:rPr lang="fr-FR" sz="1050" dirty="0"/>
              <a:t>/giy060</a:t>
            </a:r>
            <a:endParaRPr lang="en-GB" sz="1050" i="1" dirty="0"/>
          </a:p>
        </p:txBody>
      </p:sp>
    </p:spTree>
    <p:extLst>
      <p:ext uri="{BB962C8B-B14F-4D97-AF65-F5344CB8AC3E}">
        <p14:creationId xmlns:p14="http://schemas.microsoft.com/office/powerpoint/2010/main" val="45648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RDMP #3: advantage for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for management of longitudinal research cohorts of datasets from multiple sources i.e. by research groups to manage their data</a:t>
            </a:r>
          </a:p>
          <a:p>
            <a:r>
              <a:rPr lang="en-GB" dirty="0"/>
              <a:t>Use by other Safe Havens providing a similar service to HIC</a:t>
            </a:r>
          </a:p>
          <a:p>
            <a:r>
              <a:rPr lang="en-GB" dirty="0"/>
              <a:t>Metadata, transforms and information capture</a:t>
            </a:r>
          </a:p>
          <a:p>
            <a:r>
              <a:rPr lang="en-GB" dirty="0"/>
              <a:t>Audit, logging, data cleaning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82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/>
          <p:cNvSpPr/>
          <p:nvPr/>
        </p:nvSpPr>
        <p:spPr>
          <a:xfrm>
            <a:off x="1702227" y="2473300"/>
            <a:ext cx="1803023" cy="1253017"/>
          </a:xfrm>
          <a:prstGeom prst="rightArrow">
            <a:avLst/>
          </a:prstGeom>
          <a:solidFill>
            <a:srgbClr val="A709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 </a:t>
            </a:r>
            <a:br>
              <a:rPr lang="en-GB" sz="1200" dirty="0"/>
            </a:br>
            <a:r>
              <a:rPr lang="en-GB" sz="1200" dirty="0"/>
              <a:t>Data Load &amp; Curation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113361" y="2580437"/>
            <a:ext cx="1520129" cy="119921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Feeds </a:t>
            </a:r>
          </a:p>
          <a:p>
            <a:pPr algn="ctr"/>
            <a:r>
              <a:rPr lang="en-GB" sz="1400" dirty="0"/>
              <a:t>(e.g. SMR01, Vascular Lab)</a:t>
            </a:r>
          </a:p>
        </p:txBody>
      </p:sp>
      <p:sp>
        <p:nvSpPr>
          <p:cNvPr id="10" name="Cube 9"/>
          <p:cNvSpPr/>
          <p:nvPr/>
        </p:nvSpPr>
        <p:spPr>
          <a:xfrm>
            <a:off x="10090270" y="2580437"/>
            <a:ext cx="1855736" cy="103736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Anonymous </a:t>
            </a:r>
          </a:p>
          <a:p>
            <a:pPr algn="ctr"/>
            <a:r>
              <a:rPr lang="en-US" sz="1400" dirty="0"/>
              <a:t>Extract</a:t>
            </a:r>
          </a:p>
          <a:p>
            <a:pPr algn="ctr"/>
            <a:r>
              <a:rPr lang="en-US" sz="1400" dirty="0"/>
              <a:t>(Plus Metadata)</a:t>
            </a:r>
            <a:endParaRPr lang="en-GB" sz="1400" dirty="0"/>
          </a:p>
        </p:txBody>
      </p:sp>
      <p:sp>
        <p:nvSpPr>
          <p:cNvPr id="12" name="Cylinder 11"/>
          <p:cNvSpPr/>
          <p:nvPr/>
        </p:nvSpPr>
        <p:spPr>
          <a:xfrm>
            <a:off x="6810571" y="2660363"/>
            <a:ext cx="1189608" cy="8788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Cohort</a:t>
            </a:r>
            <a:endParaRPr lang="en-GB" sz="1400" dirty="0"/>
          </a:p>
        </p:txBody>
      </p:sp>
      <p:sp>
        <p:nvSpPr>
          <p:cNvPr id="14" name="Cylinder 13"/>
          <p:cNvSpPr/>
          <p:nvPr/>
        </p:nvSpPr>
        <p:spPr>
          <a:xfrm>
            <a:off x="3573987" y="2283062"/>
            <a:ext cx="1037031" cy="15942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Repository</a:t>
            </a:r>
            <a:endParaRPr lang="en-GB" sz="1400" dirty="0"/>
          </a:p>
        </p:txBody>
      </p:sp>
      <p:sp>
        <p:nvSpPr>
          <p:cNvPr id="15" name="Arrow: Right 14"/>
          <p:cNvSpPr/>
          <p:nvPr/>
        </p:nvSpPr>
        <p:spPr>
          <a:xfrm>
            <a:off x="4861315" y="2511078"/>
            <a:ext cx="1803023" cy="1253017"/>
          </a:xfrm>
          <a:prstGeom prst="rightArrow">
            <a:avLst/>
          </a:prstGeom>
          <a:solidFill>
            <a:srgbClr val="A709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 </a:t>
            </a:r>
            <a:br>
              <a:rPr lang="en-GB" sz="1200" dirty="0"/>
            </a:br>
            <a:r>
              <a:rPr lang="en-GB" sz="1200" dirty="0"/>
              <a:t>Cohort Builder</a:t>
            </a:r>
          </a:p>
        </p:txBody>
      </p:sp>
      <p:sp>
        <p:nvSpPr>
          <p:cNvPr id="16" name="Arrow: Right 15"/>
          <p:cNvSpPr/>
          <p:nvPr/>
        </p:nvSpPr>
        <p:spPr>
          <a:xfrm>
            <a:off x="8146412" y="2511077"/>
            <a:ext cx="1803023" cy="1253017"/>
          </a:xfrm>
          <a:prstGeom prst="rightArrow">
            <a:avLst/>
          </a:prstGeom>
          <a:solidFill>
            <a:srgbClr val="A709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</a:t>
            </a:r>
          </a:p>
          <a:p>
            <a:pPr algn="ctr"/>
            <a:r>
              <a:rPr lang="en-GB" sz="1200" dirty="0"/>
              <a:t>Project Extraction Services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48368" y="147642"/>
            <a:ext cx="10987011" cy="106970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RDMP Data Linkage Services Core Features</a:t>
            </a:r>
          </a:p>
        </p:txBody>
      </p:sp>
      <p:sp>
        <p:nvSpPr>
          <p:cNvPr id="59" name="Rectangle: Rounded Corners 58"/>
          <p:cNvSpPr/>
          <p:nvPr/>
        </p:nvSpPr>
        <p:spPr>
          <a:xfrm>
            <a:off x="67241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Audit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3356" y="3972854"/>
            <a:ext cx="223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  <a:endParaRPr lang="en-GB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213064" y="4342186"/>
            <a:ext cx="10884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/>
          <p:cNvSpPr/>
          <p:nvPr/>
        </p:nvSpPr>
        <p:spPr>
          <a:xfrm>
            <a:off x="185536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Release</a:t>
            </a:r>
          </a:p>
          <a:p>
            <a:pPr algn="ctr"/>
            <a:r>
              <a:rPr lang="en-US" sz="1000" dirty="0"/>
              <a:t>Documents</a:t>
            </a:r>
          </a:p>
        </p:txBody>
      </p:sp>
      <p:sp>
        <p:nvSpPr>
          <p:cNvPr id="63" name="Rectangle: Rounded Corners 62"/>
          <p:cNvSpPr/>
          <p:nvPr/>
        </p:nvSpPr>
        <p:spPr>
          <a:xfrm>
            <a:off x="303831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Reproducibility</a:t>
            </a:r>
          </a:p>
        </p:txBody>
      </p:sp>
      <p:sp>
        <p:nvSpPr>
          <p:cNvPr id="64" name="Rectangle: Rounded Corners 63"/>
          <p:cNvSpPr/>
          <p:nvPr/>
        </p:nvSpPr>
        <p:spPr>
          <a:xfrm>
            <a:off x="422126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Validation</a:t>
            </a:r>
          </a:p>
        </p:txBody>
      </p:sp>
      <p:sp>
        <p:nvSpPr>
          <p:cNvPr id="65" name="Rectangle: Rounded Corners 64"/>
          <p:cNvSpPr/>
          <p:nvPr/>
        </p:nvSpPr>
        <p:spPr>
          <a:xfrm>
            <a:off x="540421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Drag and Drop</a:t>
            </a:r>
          </a:p>
        </p:txBody>
      </p:sp>
      <p:sp>
        <p:nvSpPr>
          <p:cNvPr id="66" name="Rectangle: Rounded Corners 65"/>
          <p:cNvSpPr/>
          <p:nvPr/>
        </p:nvSpPr>
        <p:spPr>
          <a:xfrm>
            <a:off x="658716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Summarisation</a:t>
            </a:r>
          </a:p>
        </p:txBody>
      </p:sp>
      <p:sp>
        <p:nvSpPr>
          <p:cNvPr id="67" name="Rectangle: Rounded Corners 66"/>
          <p:cNvSpPr/>
          <p:nvPr/>
        </p:nvSpPr>
        <p:spPr>
          <a:xfrm>
            <a:off x="777011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Governance</a:t>
            </a:r>
          </a:p>
        </p:txBody>
      </p:sp>
      <p:sp>
        <p:nvSpPr>
          <p:cNvPr id="68" name="Rectangle: Rounded Corners 67"/>
          <p:cNvSpPr/>
          <p:nvPr/>
        </p:nvSpPr>
        <p:spPr>
          <a:xfrm>
            <a:off x="895306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Code Management</a:t>
            </a:r>
          </a:p>
        </p:txBody>
      </p:sp>
      <p:sp>
        <p:nvSpPr>
          <p:cNvPr id="69" name="Rectangle: Rounded Corners 68"/>
          <p:cNvSpPr/>
          <p:nvPr/>
        </p:nvSpPr>
        <p:spPr>
          <a:xfrm>
            <a:off x="10136014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Extraction Policy Management</a:t>
            </a:r>
          </a:p>
        </p:txBody>
      </p:sp>
    </p:spTree>
    <p:extLst>
      <p:ext uri="{BB962C8B-B14F-4D97-AF65-F5344CB8AC3E}">
        <p14:creationId xmlns:p14="http://schemas.microsoft.com/office/powerpoint/2010/main" val="232040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/>
          <p:cNvSpPr/>
          <p:nvPr/>
        </p:nvSpPr>
        <p:spPr>
          <a:xfrm>
            <a:off x="1702227" y="2473300"/>
            <a:ext cx="1803023" cy="1253017"/>
          </a:xfrm>
          <a:prstGeom prst="rightArrow">
            <a:avLst/>
          </a:prstGeom>
          <a:solidFill>
            <a:srgbClr val="A7095C">
              <a:alpha val="20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 </a:t>
            </a:r>
            <a:br>
              <a:rPr lang="en-GB" sz="1200" dirty="0"/>
            </a:br>
            <a:r>
              <a:rPr lang="en-GB" sz="1200" dirty="0"/>
              <a:t>Data Load &amp; Curation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113361" y="2580437"/>
            <a:ext cx="1520129" cy="1199213"/>
          </a:xfrm>
          <a:prstGeom prst="flowChartMultidocumen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Feeds </a:t>
            </a:r>
          </a:p>
          <a:p>
            <a:pPr algn="ctr"/>
            <a:r>
              <a:rPr lang="en-GB" sz="1400" dirty="0"/>
              <a:t>(e.g. SMR01, Vascular Lab)</a:t>
            </a:r>
          </a:p>
        </p:txBody>
      </p:sp>
      <p:sp>
        <p:nvSpPr>
          <p:cNvPr id="10" name="Cube 9"/>
          <p:cNvSpPr/>
          <p:nvPr/>
        </p:nvSpPr>
        <p:spPr>
          <a:xfrm>
            <a:off x="10090270" y="2580437"/>
            <a:ext cx="1855736" cy="103736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Anonymous </a:t>
            </a:r>
          </a:p>
          <a:p>
            <a:pPr algn="ctr"/>
            <a:r>
              <a:rPr lang="en-US" sz="1400" dirty="0"/>
              <a:t>Extract</a:t>
            </a:r>
          </a:p>
          <a:p>
            <a:pPr algn="ctr"/>
            <a:r>
              <a:rPr lang="en-US" sz="1400" dirty="0"/>
              <a:t>(Plus Metadata)</a:t>
            </a:r>
            <a:endParaRPr lang="en-GB" sz="1400" dirty="0"/>
          </a:p>
        </p:txBody>
      </p:sp>
      <p:sp>
        <p:nvSpPr>
          <p:cNvPr id="12" name="Cylinder 11"/>
          <p:cNvSpPr/>
          <p:nvPr/>
        </p:nvSpPr>
        <p:spPr>
          <a:xfrm>
            <a:off x="6810571" y="2660363"/>
            <a:ext cx="1189608" cy="8788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Cohort</a:t>
            </a:r>
            <a:endParaRPr lang="en-GB" sz="1400" dirty="0"/>
          </a:p>
        </p:txBody>
      </p:sp>
      <p:sp>
        <p:nvSpPr>
          <p:cNvPr id="14" name="Cylinder 13"/>
          <p:cNvSpPr/>
          <p:nvPr/>
        </p:nvSpPr>
        <p:spPr>
          <a:xfrm>
            <a:off x="3573987" y="2283062"/>
            <a:ext cx="1037031" cy="1594242"/>
          </a:xfrm>
          <a:prstGeom prst="can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Repository</a:t>
            </a:r>
            <a:endParaRPr lang="en-GB" sz="1400" dirty="0"/>
          </a:p>
        </p:txBody>
      </p:sp>
      <p:sp>
        <p:nvSpPr>
          <p:cNvPr id="15" name="Arrow: Right 14"/>
          <p:cNvSpPr/>
          <p:nvPr/>
        </p:nvSpPr>
        <p:spPr>
          <a:xfrm>
            <a:off x="4861315" y="2511078"/>
            <a:ext cx="1803023" cy="1253017"/>
          </a:xfrm>
          <a:prstGeom prst="rightArrow">
            <a:avLst/>
          </a:prstGeom>
          <a:solidFill>
            <a:srgbClr val="A7095C">
              <a:alpha val="20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 </a:t>
            </a:r>
            <a:br>
              <a:rPr lang="en-GB" sz="1200" dirty="0"/>
            </a:br>
            <a:r>
              <a:rPr lang="en-GB" sz="1200" dirty="0"/>
              <a:t>Cohort Builder</a:t>
            </a:r>
          </a:p>
        </p:txBody>
      </p:sp>
      <p:sp>
        <p:nvSpPr>
          <p:cNvPr id="16" name="Arrow: Right 15"/>
          <p:cNvSpPr/>
          <p:nvPr/>
        </p:nvSpPr>
        <p:spPr>
          <a:xfrm>
            <a:off x="8146412" y="2511077"/>
            <a:ext cx="1803023" cy="1253017"/>
          </a:xfrm>
          <a:prstGeom prst="rightArrow">
            <a:avLst/>
          </a:prstGeom>
          <a:solidFill>
            <a:srgbClr val="A709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</a:t>
            </a:r>
          </a:p>
          <a:p>
            <a:pPr algn="ctr"/>
            <a:r>
              <a:rPr lang="en-GB" sz="1200" dirty="0"/>
              <a:t>Project Extraction Services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48368" y="147642"/>
            <a:ext cx="10987011" cy="106970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RDMP Data Linkage Services Core Features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67241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Audit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3356" y="3972854"/>
            <a:ext cx="223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  <a:endParaRPr lang="en-GB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064" y="4342186"/>
            <a:ext cx="10884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/>
          <p:cNvSpPr/>
          <p:nvPr/>
        </p:nvSpPr>
        <p:spPr>
          <a:xfrm>
            <a:off x="1855367" y="4536194"/>
            <a:ext cx="1029810" cy="485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Release</a:t>
            </a:r>
          </a:p>
          <a:p>
            <a:pPr algn="ctr"/>
            <a:r>
              <a:rPr lang="en-US" sz="1000" dirty="0"/>
              <a:t>Documents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3038317" y="4536194"/>
            <a:ext cx="1029810" cy="485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Reproducibility</a:t>
            </a:r>
          </a:p>
        </p:txBody>
      </p:sp>
      <p:sp>
        <p:nvSpPr>
          <p:cNvPr id="26" name="Rectangle: Rounded Corners 25"/>
          <p:cNvSpPr/>
          <p:nvPr/>
        </p:nvSpPr>
        <p:spPr>
          <a:xfrm>
            <a:off x="422126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Validation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540421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Drag and Drop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658716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Summarisation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777011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Governance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895306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Code Management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10136014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Extraction Policy Management</a:t>
            </a:r>
          </a:p>
        </p:txBody>
      </p:sp>
    </p:spTree>
    <p:extLst>
      <p:ext uri="{BB962C8B-B14F-4D97-AF65-F5344CB8AC3E}">
        <p14:creationId xmlns:p14="http://schemas.microsoft.com/office/powerpoint/2010/main" val="20922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8560</TotalTime>
  <Words>908</Words>
  <Application>Microsoft Office PowerPoint</Application>
  <PresentationFormat>Widescreen</PresentationFormat>
  <Paragraphs>249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Research Data Management Platform</vt:lpstr>
      <vt:lpstr>Electronic Health Record (EHR)</vt:lpstr>
      <vt:lpstr>Data Analyst Lifecycle</vt:lpstr>
      <vt:lpstr>PowerPoint Presentation</vt:lpstr>
      <vt:lpstr>Benefits of RDMP #1: Mean number of data releases per month</vt:lpstr>
      <vt:lpstr>Benefits of RDMP #2: Reduction of error rates</vt:lpstr>
      <vt:lpstr>Benefits of RDMP #3: advantage for Research</vt:lpstr>
      <vt:lpstr>RDMP Data Linkage Services Core Features</vt:lpstr>
      <vt:lpstr>RDMP Data Linkage Services Core Features</vt:lpstr>
      <vt:lpstr>RDMP Demo Break</vt:lpstr>
      <vt:lpstr>RDMP Data Linkage Services Core Features</vt:lpstr>
      <vt:lpstr>RDMP Demo Break</vt:lpstr>
      <vt:lpstr>Advanced Cohort Example</vt:lpstr>
      <vt:lpstr>PowerPoint Presentation</vt:lpstr>
      <vt:lpstr>PowerPoint Presentation</vt:lpstr>
      <vt:lpstr>PowerPoint Presentation</vt:lpstr>
      <vt:lpstr>RDMP Data Linkage Services Core Features</vt:lpstr>
      <vt:lpstr>RDMP Demo Break</vt:lpstr>
      <vt:lpstr>Data Set and Extraction Policy Management</vt:lpstr>
      <vt:lpstr>PowerPoint Presentation</vt:lpstr>
      <vt:lpstr>PowerPoint Presentation</vt:lpstr>
      <vt:lpstr>Audit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Data Management Platform</dc:title>
  <dc:creator>Thomas Nind (Staff)</dc:creator>
  <cp:lastModifiedBy>Thomas Nind (Staff)</cp:lastModifiedBy>
  <cp:revision>134</cp:revision>
  <dcterms:created xsi:type="dcterms:W3CDTF">2017-07-05T11:47:44Z</dcterms:created>
  <dcterms:modified xsi:type="dcterms:W3CDTF">2019-03-26T10:08:14Z</dcterms:modified>
</cp:coreProperties>
</file>