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6"/>
  </p:notesMasterIdLst>
  <p:sldIdLst>
    <p:sldId id="261" r:id="rId2"/>
    <p:sldId id="265" r:id="rId3"/>
    <p:sldId id="279" r:id="rId4"/>
    <p:sldId id="345" r:id="rId5"/>
    <p:sldId id="346" r:id="rId6"/>
    <p:sldId id="347" r:id="rId7"/>
    <p:sldId id="348" r:id="rId8"/>
    <p:sldId id="349" r:id="rId9"/>
    <p:sldId id="350" r:id="rId10"/>
    <p:sldId id="361" r:id="rId11"/>
    <p:sldId id="351" r:id="rId12"/>
    <p:sldId id="353" r:id="rId13"/>
    <p:sldId id="295" r:id="rId14"/>
    <p:sldId id="355" r:id="rId15"/>
    <p:sldId id="356" r:id="rId16"/>
    <p:sldId id="357" r:id="rId17"/>
    <p:sldId id="358" r:id="rId18"/>
    <p:sldId id="359" r:id="rId19"/>
    <p:sldId id="360" r:id="rId20"/>
    <p:sldId id="363" r:id="rId21"/>
    <p:sldId id="365" r:id="rId22"/>
    <p:sldId id="364" r:id="rId23"/>
    <p:sldId id="366" r:id="rId24"/>
    <p:sldId id="328" r:id="rId25"/>
  </p:sldIdLst>
  <p:sldSz cx="9144000" cy="5143500" type="screen16x9"/>
  <p:notesSz cx="6858000" cy="9144000"/>
  <p:embeddedFontLst>
    <p:embeddedFont>
      <p:font typeface="Bebas Neue" panose="020B0606020202050201" pitchFamily="34" charset="0"/>
      <p:regular r:id="rId27"/>
    </p:embeddedFont>
    <p:embeddedFont>
      <p:font typeface="Calibri" panose="020F0502020204030204" pitchFamily="34" charset="0"/>
      <p:regular r:id="rId28"/>
      <p:bold r:id="rId29"/>
      <p:italic r:id="rId30"/>
      <p:boldItalic r:id="rId31"/>
    </p:embeddedFont>
    <p:embeddedFont>
      <p:font typeface="Livvic" pitchFamily="2" charset="0"/>
      <p:regular r:id="rId32"/>
      <p:bold r:id="rId33"/>
      <p:italic r:id="rId34"/>
      <p:boldItalic r:id="rId35"/>
    </p:embeddedFont>
    <p:embeddedFont>
      <p:font typeface="Quicksand" panose="020B0604020202020204" charset="0"/>
      <p:regular r:id="rId36"/>
      <p:bold r:id="rId37"/>
    </p:embeddedFont>
    <p:embeddedFont>
      <p:font typeface="Roboto Condensed Light" panose="02000000000000000000"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8D0B4F-EC17-45DE-965B-A5B0F245F989}">
  <a:tblStyle styleId="{358D0B4F-EC17-45DE-965B-A5B0F245F9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371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10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6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5"/>
        <p:cNvGrpSpPr/>
        <p:nvPr/>
      </p:nvGrpSpPr>
      <p:grpSpPr>
        <a:xfrm>
          <a:off x="0" y="0"/>
          <a:ext cx="0" cy="0"/>
          <a:chOff x="0" y="0"/>
          <a:chExt cx="0" cy="0"/>
        </a:xfrm>
      </p:grpSpPr>
      <p:sp>
        <p:nvSpPr>
          <p:cNvPr id="4416" name="Google Shape;4416;gaf55115641_0_1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7" name="Google Shape;4417;gaf55115641_0_1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gdcdb6fa7cc_2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0" name="Google Shape;2270;gdcdb6fa7cc_2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06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dcdb6fa7c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dcdb6fa7c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301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76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8"/>
        <p:cNvGrpSpPr/>
        <p:nvPr/>
      </p:nvGrpSpPr>
      <p:grpSpPr>
        <a:xfrm>
          <a:off x="0" y="0"/>
          <a:ext cx="0" cy="0"/>
          <a:chOff x="0" y="0"/>
          <a:chExt cx="0" cy="0"/>
        </a:xfrm>
      </p:grpSpPr>
      <p:sp>
        <p:nvSpPr>
          <p:cNvPr id="2169" name="Google Shape;2169;gdcdb6fa7cc_2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0" name="Google Shape;2170;gdcdb6fa7cc_2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655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dcdb6fa7c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dcdb6fa7c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990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719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dcdb6fa7cc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dcdb6fa7cc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6"/>
        <p:cNvGrpSpPr/>
        <p:nvPr/>
      </p:nvGrpSpPr>
      <p:grpSpPr>
        <a:xfrm>
          <a:off x="0" y="0"/>
          <a:ext cx="0" cy="0"/>
          <a:chOff x="0" y="0"/>
          <a:chExt cx="0" cy="0"/>
        </a:xfrm>
      </p:grpSpPr>
      <p:sp>
        <p:nvSpPr>
          <p:cNvPr id="3467" name="Google Shape;3467;gdd05aefd11_0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8" name="Google Shape;3468;gdd05aefd11_0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571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50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6"/>
        <p:cNvGrpSpPr/>
        <p:nvPr/>
      </p:nvGrpSpPr>
      <p:grpSpPr>
        <a:xfrm>
          <a:off x="0" y="0"/>
          <a:ext cx="0" cy="0"/>
          <a:chOff x="0" y="0"/>
          <a:chExt cx="0" cy="0"/>
        </a:xfrm>
      </p:grpSpPr>
      <p:sp>
        <p:nvSpPr>
          <p:cNvPr id="3467" name="Google Shape;3467;gdd05aefd11_0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8" name="Google Shape;3468;gdd05aefd11_0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76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168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54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64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19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dcdb6fa7c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dcdb6fa7c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1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44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226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51484" y="10274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4"/>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lt2"/>
              </a:buClr>
              <a:buSzPts val="1200"/>
              <a:buFont typeface="Livvic"/>
              <a:buChar char="●"/>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28">
    <p:spTree>
      <p:nvGrpSpPr>
        <p:cNvPr id="1" name="Shape 570"/>
        <p:cNvGrpSpPr/>
        <p:nvPr/>
      </p:nvGrpSpPr>
      <p:grpSpPr>
        <a:xfrm>
          <a:off x="0" y="0"/>
          <a:ext cx="0" cy="0"/>
          <a:chOff x="0" y="0"/>
          <a:chExt cx="0" cy="0"/>
        </a:xfrm>
      </p:grpSpPr>
      <p:sp>
        <p:nvSpPr>
          <p:cNvPr id="571" name="Google Shape;571;p21"/>
          <p:cNvSpPr txBox="1">
            <a:spLocks noGrp="1"/>
          </p:cNvSpPr>
          <p:nvPr>
            <p:ph type="title"/>
          </p:nvPr>
        </p:nvSpPr>
        <p:spPr>
          <a:xfrm>
            <a:off x="3156375" y="2615400"/>
            <a:ext cx="2729400" cy="7026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72" name="Google Shape;572;p21"/>
          <p:cNvSpPr txBox="1">
            <a:spLocks noGrp="1"/>
          </p:cNvSpPr>
          <p:nvPr>
            <p:ph type="subTitle" idx="1"/>
          </p:nvPr>
        </p:nvSpPr>
        <p:spPr>
          <a:xfrm>
            <a:off x="3156375" y="3418275"/>
            <a:ext cx="2729400" cy="598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3" name="Google Shape;573;p21"/>
          <p:cNvSpPr txBox="1">
            <a:spLocks noGrp="1"/>
          </p:cNvSpPr>
          <p:nvPr>
            <p:ph type="title" idx="2" hasCustomPrompt="1"/>
          </p:nvPr>
        </p:nvSpPr>
        <p:spPr>
          <a:xfrm>
            <a:off x="4059975" y="1211488"/>
            <a:ext cx="922200" cy="1284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6000">
                <a:solidFill>
                  <a:schemeClr val="dk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574" name="Google Shape;574;p21"/>
          <p:cNvGrpSpPr/>
          <p:nvPr/>
        </p:nvGrpSpPr>
        <p:grpSpPr>
          <a:xfrm rot="10800000">
            <a:off x="6398900" y="111123"/>
            <a:ext cx="2758303" cy="193976"/>
            <a:chOff x="-344350" y="4817800"/>
            <a:chExt cx="2758303" cy="193976"/>
          </a:xfrm>
        </p:grpSpPr>
        <p:sp>
          <p:nvSpPr>
            <p:cNvPr id="575" name="Google Shape;575;p2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1"/>
          <p:cNvGrpSpPr/>
          <p:nvPr/>
        </p:nvGrpSpPr>
        <p:grpSpPr>
          <a:xfrm rot="5400000" flipH="1">
            <a:off x="6554770" y="2554284"/>
            <a:ext cx="1101268" cy="4077170"/>
            <a:chOff x="-7" y="0"/>
            <a:chExt cx="1101268" cy="4077170"/>
          </a:xfrm>
        </p:grpSpPr>
        <p:sp>
          <p:nvSpPr>
            <p:cNvPr id="580" name="Google Shape;580;p21"/>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1"/>
          <p:cNvGrpSpPr/>
          <p:nvPr/>
        </p:nvGrpSpPr>
        <p:grpSpPr>
          <a:xfrm flipH="1">
            <a:off x="714797" y="4815763"/>
            <a:ext cx="425883" cy="216100"/>
            <a:chOff x="259675" y="4807625"/>
            <a:chExt cx="425883" cy="216100"/>
          </a:xfrm>
        </p:grpSpPr>
        <p:sp>
          <p:nvSpPr>
            <p:cNvPr id="593" name="Google Shape;593;p21"/>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21"/>
          <p:cNvGrpSpPr/>
          <p:nvPr/>
        </p:nvGrpSpPr>
        <p:grpSpPr>
          <a:xfrm rot="10800000" flipH="1">
            <a:off x="-8" y="-4"/>
            <a:ext cx="2468054" cy="4015243"/>
            <a:chOff x="-8" y="1128260"/>
            <a:chExt cx="2468054" cy="4015243"/>
          </a:xfrm>
        </p:grpSpPr>
        <p:sp>
          <p:nvSpPr>
            <p:cNvPr id="597" name="Google Shape;597;p21"/>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16">
    <p:spTree>
      <p:nvGrpSpPr>
        <p:cNvPr id="1" name="Shape 738"/>
        <p:cNvGrpSpPr/>
        <p:nvPr/>
      </p:nvGrpSpPr>
      <p:grpSpPr>
        <a:xfrm>
          <a:off x="0" y="0"/>
          <a:ext cx="0" cy="0"/>
          <a:chOff x="0" y="0"/>
          <a:chExt cx="0" cy="0"/>
        </a:xfrm>
      </p:grpSpPr>
      <p:sp>
        <p:nvSpPr>
          <p:cNvPr id="739" name="Google Shape;739;p27"/>
          <p:cNvSpPr txBox="1">
            <a:spLocks noGrp="1"/>
          </p:cNvSpPr>
          <p:nvPr>
            <p:ph type="subTitle" idx="1"/>
          </p:nvPr>
        </p:nvSpPr>
        <p:spPr>
          <a:xfrm>
            <a:off x="1133900" y="3344032"/>
            <a:ext cx="2175600" cy="29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accent5"/>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40" name="Google Shape;740;p27"/>
          <p:cNvSpPr txBox="1">
            <a:spLocks noGrp="1"/>
          </p:cNvSpPr>
          <p:nvPr>
            <p:ph type="subTitle" idx="2"/>
          </p:nvPr>
        </p:nvSpPr>
        <p:spPr>
          <a:xfrm>
            <a:off x="1133900" y="3737632"/>
            <a:ext cx="21756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1" name="Google Shape;741;p27"/>
          <p:cNvSpPr txBox="1">
            <a:spLocks noGrp="1"/>
          </p:cNvSpPr>
          <p:nvPr>
            <p:ph type="subTitle" idx="3"/>
          </p:nvPr>
        </p:nvSpPr>
        <p:spPr>
          <a:xfrm>
            <a:off x="5824100" y="3328950"/>
            <a:ext cx="2175600" cy="29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accent5"/>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42" name="Google Shape;742;p27"/>
          <p:cNvSpPr txBox="1">
            <a:spLocks noGrp="1"/>
          </p:cNvSpPr>
          <p:nvPr>
            <p:ph type="subTitle" idx="4"/>
          </p:nvPr>
        </p:nvSpPr>
        <p:spPr>
          <a:xfrm>
            <a:off x="5824100" y="3722550"/>
            <a:ext cx="21756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3" name="Google Shape;743;p27"/>
          <p:cNvSpPr txBox="1">
            <a:spLocks noGrp="1"/>
          </p:cNvSpPr>
          <p:nvPr>
            <p:ph type="subTitle" idx="5"/>
          </p:nvPr>
        </p:nvSpPr>
        <p:spPr>
          <a:xfrm>
            <a:off x="3484200" y="1501000"/>
            <a:ext cx="21756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accent5"/>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44" name="Google Shape;744;p27"/>
          <p:cNvSpPr txBox="1">
            <a:spLocks noGrp="1"/>
          </p:cNvSpPr>
          <p:nvPr>
            <p:ph type="subTitle" idx="6"/>
          </p:nvPr>
        </p:nvSpPr>
        <p:spPr>
          <a:xfrm>
            <a:off x="3484200" y="1894600"/>
            <a:ext cx="21756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5" name="Google Shape;745;p27"/>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17">
    <p:spTree>
      <p:nvGrpSpPr>
        <p:cNvPr id="1" name="Shape 793"/>
        <p:cNvGrpSpPr/>
        <p:nvPr/>
      </p:nvGrpSpPr>
      <p:grpSpPr>
        <a:xfrm>
          <a:off x="0" y="0"/>
          <a:ext cx="0" cy="0"/>
          <a:chOff x="0" y="0"/>
          <a:chExt cx="0" cy="0"/>
        </a:xfrm>
      </p:grpSpPr>
      <p:sp>
        <p:nvSpPr>
          <p:cNvPr id="794" name="Google Shape;794;p29"/>
          <p:cNvSpPr txBox="1">
            <a:spLocks noGrp="1"/>
          </p:cNvSpPr>
          <p:nvPr>
            <p:ph type="subTitle" idx="1"/>
          </p:nvPr>
        </p:nvSpPr>
        <p:spPr>
          <a:xfrm>
            <a:off x="6248400" y="3370786"/>
            <a:ext cx="2175600" cy="295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accent5"/>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95" name="Google Shape;795;p29"/>
          <p:cNvSpPr txBox="1">
            <a:spLocks noGrp="1"/>
          </p:cNvSpPr>
          <p:nvPr>
            <p:ph type="subTitle" idx="2"/>
          </p:nvPr>
        </p:nvSpPr>
        <p:spPr>
          <a:xfrm>
            <a:off x="6248400" y="3764386"/>
            <a:ext cx="21756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96" name="Google Shape;796;p29"/>
          <p:cNvSpPr txBox="1">
            <a:spLocks noGrp="1"/>
          </p:cNvSpPr>
          <p:nvPr>
            <p:ph type="subTitle" idx="3"/>
          </p:nvPr>
        </p:nvSpPr>
        <p:spPr>
          <a:xfrm>
            <a:off x="6248400" y="1344273"/>
            <a:ext cx="2175600" cy="295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accent5"/>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97" name="Google Shape;797;p29"/>
          <p:cNvSpPr txBox="1">
            <a:spLocks noGrp="1"/>
          </p:cNvSpPr>
          <p:nvPr>
            <p:ph type="subTitle" idx="4"/>
          </p:nvPr>
        </p:nvSpPr>
        <p:spPr>
          <a:xfrm>
            <a:off x="6248400" y="1737873"/>
            <a:ext cx="21756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98" name="Google Shape;798;p29"/>
          <p:cNvSpPr txBox="1">
            <a:spLocks noGrp="1"/>
          </p:cNvSpPr>
          <p:nvPr>
            <p:ph type="subTitle" idx="5"/>
          </p:nvPr>
        </p:nvSpPr>
        <p:spPr>
          <a:xfrm>
            <a:off x="6248400" y="2348062"/>
            <a:ext cx="2175600" cy="295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accent5"/>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99" name="Google Shape;799;p29"/>
          <p:cNvSpPr txBox="1">
            <a:spLocks noGrp="1"/>
          </p:cNvSpPr>
          <p:nvPr>
            <p:ph type="subTitle" idx="6"/>
          </p:nvPr>
        </p:nvSpPr>
        <p:spPr>
          <a:xfrm>
            <a:off x="6248400" y="2741662"/>
            <a:ext cx="21756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00" name="Google Shape;800;p29"/>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CUSTOM_4">
    <p:spTree>
      <p:nvGrpSpPr>
        <p:cNvPr id="1" name="Shape 852"/>
        <p:cNvGrpSpPr/>
        <p:nvPr/>
      </p:nvGrpSpPr>
      <p:grpSpPr>
        <a:xfrm>
          <a:off x="0" y="0"/>
          <a:ext cx="0" cy="0"/>
          <a:chOff x="0" y="0"/>
          <a:chExt cx="0" cy="0"/>
        </a:xfrm>
      </p:grpSpPr>
      <p:sp>
        <p:nvSpPr>
          <p:cNvPr id="853" name="Google Shape;853;p33"/>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33"/>
          <p:cNvGrpSpPr/>
          <p:nvPr/>
        </p:nvGrpSpPr>
        <p:grpSpPr>
          <a:xfrm>
            <a:off x="-7" y="1128258"/>
            <a:ext cx="584466" cy="3281784"/>
            <a:chOff x="8559523" y="1128258"/>
            <a:chExt cx="584466" cy="3281784"/>
          </a:xfrm>
        </p:grpSpPr>
        <p:sp>
          <p:nvSpPr>
            <p:cNvPr id="857" name="Google Shape;857;p3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33"/>
          <p:cNvGrpSpPr/>
          <p:nvPr/>
        </p:nvGrpSpPr>
        <p:grpSpPr>
          <a:xfrm flipH="1">
            <a:off x="7848585" y="0"/>
            <a:ext cx="1295404" cy="3623066"/>
            <a:chOff x="-7" y="0"/>
            <a:chExt cx="1295404" cy="3623066"/>
          </a:xfrm>
        </p:grpSpPr>
        <p:grpSp>
          <p:nvGrpSpPr>
            <p:cNvPr id="867" name="Google Shape;867;p33"/>
            <p:cNvGrpSpPr/>
            <p:nvPr/>
          </p:nvGrpSpPr>
          <p:grpSpPr>
            <a:xfrm>
              <a:off x="-7" y="0"/>
              <a:ext cx="643914" cy="3623066"/>
              <a:chOff x="-7" y="0"/>
              <a:chExt cx="643914" cy="3623066"/>
            </a:xfrm>
          </p:grpSpPr>
          <p:sp>
            <p:nvSpPr>
              <p:cNvPr id="868" name="Google Shape;868;p3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33"/>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a:off x="294125" y="111775"/>
            <a:ext cx="425883" cy="216100"/>
            <a:chOff x="259675" y="4807625"/>
            <a:chExt cx="425883" cy="216100"/>
          </a:xfrm>
        </p:grpSpPr>
        <p:sp>
          <p:nvSpPr>
            <p:cNvPr id="883" name="Google Shape;883;p3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33"/>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82"/>
        <p:cNvGrpSpPr/>
        <p:nvPr/>
      </p:nvGrpSpPr>
      <p:grpSpPr>
        <a:xfrm>
          <a:off x="0" y="0"/>
          <a:ext cx="0" cy="0"/>
          <a:chOff x="0" y="0"/>
          <a:chExt cx="0" cy="0"/>
        </a:xfrm>
      </p:grpSpPr>
      <p:grpSp>
        <p:nvGrpSpPr>
          <p:cNvPr id="383" name="Google Shape;383;p16"/>
          <p:cNvGrpSpPr/>
          <p:nvPr/>
        </p:nvGrpSpPr>
        <p:grpSpPr>
          <a:xfrm flipH="1">
            <a:off x="6398900" y="4838400"/>
            <a:ext cx="2758303" cy="193976"/>
            <a:chOff x="-344350" y="4817800"/>
            <a:chExt cx="2758303" cy="193976"/>
          </a:xfrm>
        </p:grpSpPr>
        <p:sp>
          <p:nvSpPr>
            <p:cNvPr id="384" name="Google Shape;384;p1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400000">
            <a:off x="6554770" y="-1487956"/>
            <a:ext cx="1101268" cy="4077170"/>
            <a:chOff x="-7" y="0"/>
            <a:chExt cx="1101268" cy="4077170"/>
          </a:xfrm>
        </p:grpSpPr>
        <p:sp>
          <p:nvSpPr>
            <p:cNvPr id="389" name="Google Shape;389;p16"/>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6"/>
          <p:cNvGrpSpPr/>
          <p:nvPr/>
        </p:nvGrpSpPr>
        <p:grpSpPr>
          <a:xfrm rot="10800000">
            <a:off x="714797" y="111636"/>
            <a:ext cx="425883" cy="216100"/>
            <a:chOff x="259675" y="4807625"/>
            <a:chExt cx="425883" cy="216100"/>
          </a:xfrm>
        </p:grpSpPr>
        <p:sp>
          <p:nvSpPr>
            <p:cNvPr id="402" name="Google Shape;402;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6"/>
          <p:cNvGrpSpPr/>
          <p:nvPr/>
        </p:nvGrpSpPr>
        <p:grpSpPr>
          <a:xfrm>
            <a:off x="-8" y="1128260"/>
            <a:ext cx="2468054" cy="4015243"/>
            <a:chOff x="-8" y="1128260"/>
            <a:chExt cx="2468054" cy="4015243"/>
          </a:xfrm>
        </p:grpSpPr>
        <p:sp>
          <p:nvSpPr>
            <p:cNvPr id="406" name="Google Shape;406;p16"/>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txBox="1">
            <a:spLocks noGrp="1"/>
          </p:cNvSpPr>
          <p:nvPr>
            <p:ph type="title"/>
          </p:nvPr>
        </p:nvSpPr>
        <p:spPr>
          <a:xfrm>
            <a:off x="1638750" y="1817850"/>
            <a:ext cx="5866500" cy="12096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423" name="Google Shape;423;p16"/>
          <p:cNvSpPr txBox="1">
            <a:spLocks noGrp="1"/>
          </p:cNvSpPr>
          <p:nvPr>
            <p:ph type="title" idx="2"/>
          </p:nvPr>
        </p:nvSpPr>
        <p:spPr>
          <a:xfrm>
            <a:off x="1638750" y="3133902"/>
            <a:ext cx="5866500" cy="4065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17564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3" name="Google Shape;83;p5"/>
          <p:cNvSpPr txBox="1">
            <a:spLocks noGrp="1"/>
          </p:cNvSpPr>
          <p:nvPr>
            <p:ph type="subTitle" idx="2"/>
          </p:nvPr>
        </p:nvSpPr>
        <p:spPr>
          <a:xfrm>
            <a:off x="1354425"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4" name="Google Shape;84;p5"/>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5" name="Google Shape;85;p5"/>
          <p:cNvSpPr txBox="1">
            <a:spLocks noGrp="1"/>
          </p:cNvSpPr>
          <p:nvPr>
            <p:ph type="subTitle" idx="4"/>
          </p:nvPr>
        </p:nvSpPr>
        <p:spPr>
          <a:xfrm>
            <a:off x="5271100"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 name="Google Shape;86;p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0"/>
        <p:cNvGrpSpPr/>
        <p:nvPr/>
      </p:nvGrpSpPr>
      <p:grpSpPr>
        <a:xfrm>
          <a:off x="0" y="0"/>
          <a:ext cx="0" cy="0"/>
          <a:chOff x="0" y="0"/>
          <a:chExt cx="0" cy="0"/>
        </a:xfrm>
      </p:grpSpPr>
      <p:grpSp>
        <p:nvGrpSpPr>
          <p:cNvPr id="211" name="Google Shape;211;p11"/>
          <p:cNvGrpSpPr/>
          <p:nvPr/>
        </p:nvGrpSpPr>
        <p:grpSpPr>
          <a:xfrm>
            <a:off x="8589197" y="11222"/>
            <a:ext cx="584466" cy="3946393"/>
            <a:chOff x="8559523" y="791447"/>
            <a:chExt cx="584466" cy="3946393"/>
          </a:xfrm>
        </p:grpSpPr>
        <p:sp>
          <p:nvSpPr>
            <p:cNvPr id="212" name="Google Shape;212;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flipH="1">
            <a:off x="-29671" y="1261388"/>
            <a:ext cx="1758614" cy="3882110"/>
            <a:chOff x="7444711" y="1171313"/>
            <a:chExt cx="1758614" cy="3882110"/>
          </a:xfrm>
        </p:grpSpPr>
        <p:sp>
          <p:nvSpPr>
            <p:cNvPr id="224" name="Google Shape;224;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1"/>
          <p:cNvGrpSpPr/>
          <p:nvPr/>
        </p:nvGrpSpPr>
        <p:grpSpPr>
          <a:xfrm>
            <a:off x="-13250" y="110887"/>
            <a:ext cx="2758303" cy="193976"/>
            <a:chOff x="-344350" y="4817800"/>
            <a:chExt cx="2758303" cy="193976"/>
          </a:xfrm>
        </p:grpSpPr>
        <p:sp>
          <p:nvSpPr>
            <p:cNvPr id="241" name="Google Shape;241;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46" name="Google Shape;246;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4"/>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93" name="Google Shape;293;p14"/>
          <p:cNvSpPr txBox="1">
            <a:spLocks noGrp="1"/>
          </p:cNvSpPr>
          <p:nvPr>
            <p:ph type="subTitle" idx="2"/>
          </p:nvPr>
        </p:nvSpPr>
        <p:spPr>
          <a:xfrm>
            <a:off x="73512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4" name="Google Shape;294;p14"/>
          <p:cNvSpPr txBox="1">
            <a:spLocks noGrp="1"/>
          </p:cNvSpPr>
          <p:nvPr>
            <p:ph type="title" idx="3" hasCustomPrompt="1"/>
          </p:nvPr>
        </p:nvSpPr>
        <p:spPr>
          <a:xfrm>
            <a:off x="163077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5" name="Google Shape;295;p14"/>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96" name="Google Shape;296;p14"/>
          <p:cNvSpPr txBox="1">
            <a:spLocks noGrp="1"/>
          </p:cNvSpPr>
          <p:nvPr>
            <p:ph type="subTitle" idx="5"/>
          </p:nvPr>
        </p:nvSpPr>
        <p:spPr>
          <a:xfrm>
            <a:off x="601790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 name="Google Shape;297;p14"/>
          <p:cNvSpPr txBox="1">
            <a:spLocks noGrp="1"/>
          </p:cNvSpPr>
          <p:nvPr>
            <p:ph type="title" idx="6" hasCustomPrompt="1"/>
          </p:nvPr>
        </p:nvSpPr>
        <p:spPr>
          <a:xfrm>
            <a:off x="691355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8" name="Google Shape;298;p14"/>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4"/>
          <p:cNvGrpSpPr/>
          <p:nvPr/>
        </p:nvGrpSpPr>
        <p:grpSpPr>
          <a:xfrm>
            <a:off x="-7" y="1128258"/>
            <a:ext cx="584466" cy="3281784"/>
            <a:chOff x="8559523" y="1128258"/>
            <a:chExt cx="584466" cy="3281784"/>
          </a:xfrm>
        </p:grpSpPr>
        <p:sp>
          <p:nvSpPr>
            <p:cNvPr id="302" name="Google Shape;302;p1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flipH="1">
            <a:off x="7848585" y="0"/>
            <a:ext cx="1295404" cy="3623066"/>
            <a:chOff x="-7" y="0"/>
            <a:chExt cx="1295404" cy="3623066"/>
          </a:xfrm>
        </p:grpSpPr>
        <p:grpSp>
          <p:nvGrpSpPr>
            <p:cNvPr id="312" name="Google Shape;312;p14"/>
            <p:cNvGrpSpPr/>
            <p:nvPr/>
          </p:nvGrpSpPr>
          <p:grpSpPr>
            <a:xfrm>
              <a:off x="-7" y="0"/>
              <a:ext cx="643914" cy="3623066"/>
              <a:chOff x="-7" y="0"/>
              <a:chExt cx="643914" cy="3623066"/>
            </a:xfrm>
          </p:grpSpPr>
          <p:sp>
            <p:nvSpPr>
              <p:cNvPr id="313" name="Google Shape;313;p1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a:off x="294125" y="111775"/>
            <a:ext cx="425883" cy="216100"/>
            <a:chOff x="259675" y="4807625"/>
            <a:chExt cx="425883" cy="216100"/>
          </a:xfrm>
        </p:grpSpPr>
        <p:sp>
          <p:nvSpPr>
            <p:cNvPr id="328" name="Google Shape;328;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2" name="Google Shape;332;p14"/>
          <p:cNvSpPr txBox="1">
            <a:spLocks noGrp="1"/>
          </p:cNvSpPr>
          <p:nvPr>
            <p:ph type="subTitle" idx="8"/>
          </p:nvPr>
        </p:nvSpPr>
        <p:spPr>
          <a:xfrm>
            <a:off x="3376512"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3" name="Google Shape;333;p14"/>
          <p:cNvSpPr txBox="1">
            <a:spLocks noGrp="1"/>
          </p:cNvSpPr>
          <p:nvPr>
            <p:ph type="title" idx="9" hasCustomPrompt="1"/>
          </p:nvPr>
        </p:nvSpPr>
        <p:spPr>
          <a:xfrm>
            <a:off x="4272162"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2">
  <p:cSld name="CUSTOM_10">
    <p:spTree>
      <p:nvGrpSpPr>
        <p:cNvPr id="1" name="Shape 334"/>
        <p:cNvGrpSpPr/>
        <p:nvPr/>
      </p:nvGrpSpPr>
      <p:grpSpPr>
        <a:xfrm>
          <a:off x="0" y="0"/>
          <a:ext cx="0" cy="0"/>
          <a:chOff x="0" y="0"/>
          <a:chExt cx="0" cy="0"/>
        </a:xfrm>
      </p:grpSpPr>
      <p:sp>
        <p:nvSpPr>
          <p:cNvPr id="335" name="Google Shape;335;p15"/>
          <p:cNvSpPr txBox="1">
            <a:spLocks noGrp="1"/>
          </p:cNvSpPr>
          <p:nvPr>
            <p:ph type="subTitle" idx="1"/>
          </p:nvPr>
        </p:nvSpPr>
        <p:spPr>
          <a:xfrm>
            <a:off x="1548175" y="1555543"/>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6" name="Google Shape;336;p15"/>
          <p:cNvSpPr txBox="1">
            <a:spLocks noGrp="1"/>
          </p:cNvSpPr>
          <p:nvPr>
            <p:ph type="subTitle" idx="2"/>
          </p:nvPr>
        </p:nvSpPr>
        <p:spPr>
          <a:xfrm>
            <a:off x="1548175" y="1938625"/>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7" name="Google Shape;337;p15"/>
          <p:cNvSpPr txBox="1">
            <a:spLocks noGrp="1"/>
          </p:cNvSpPr>
          <p:nvPr>
            <p:ph type="title" hasCustomPrompt="1"/>
          </p:nvPr>
        </p:nvSpPr>
        <p:spPr>
          <a:xfrm>
            <a:off x="855222" y="174090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8" name="Google Shape;338;p15"/>
          <p:cNvSpPr txBox="1">
            <a:spLocks noGrp="1"/>
          </p:cNvSpPr>
          <p:nvPr>
            <p:ph type="subTitle" idx="3"/>
          </p:nvPr>
        </p:nvSpPr>
        <p:spPr>
          <a:xfrm>
            <a:off x="4092150"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9" name="Google Shape;339;p15"/>
          <p:cNvSpPr txBox="1">
            <a:spLocks noGrp="1"/>
          </p:cNvSpPr>
          <p:nvPr>
            <p:ph type="subTitle" idx="4"/>
          </p:nvPr>
        </p:nvSpPr>
        <p:spPr>
          <a:xfrm>
            <a:off x="4092158"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0" name="Google Shape;340;p15"/>
          <p:cNvSpPr txBox="1">
            <a:spLocks noGrp="1"/>
          </p:cNvSpPr>
          <p:nvPr>
            <p:ph type="title" idx="5" hasCustomPrompt="1"/>
          </p:nvPr>
        </p:nvSpPr>
        <p:spPr>
          <a:xfrm>
            <a:off x="3398341"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1" name="Google Shape;341;p15"/>
          <p:cNvSpPr txBox="1">
            <a:spLocks noGrp="1"/>
          </p:cNvSpPr>
          <p:nvPr>
            <p:ph type="subTitle" idx="6"/>
          </p:nvPr>
        </p:nvSpPr>
        <p:spPr>
          <a:xfrm>
            <a:off x="6725125"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42" name="Google Shape;342;p15"/>
          <p:cNvSpPr txBox="1">
            <a:spLocks noGrp="1"/>
          </p:cNvSpPr>
          <p:nvPr>
            <p:ph type="subTitle" idx="7"/>
          </p:nvPr>
        </p:nvSpPr>
        <p:spPr>
          <a:xfrm>
            <a:off x="6725133"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3" name="Google Shape;343;p15"/>
          <p:cNvSpPr txBox="1">
            <a:spLocks noGrp="1"/>
          </p:cNvSpPr>
          <p:nvPr>
            <p:ph type="title" idx="8" hasCustomPrompt="1"/>
          </p:nvPr>
        </p:nvSpPr>
        <p:spPr>
          <a:xfrm>
            <a:off x="6032173"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4" name="Google Shape;344;p15"/>
          <p:cNvSpPr txBox="1">
            <a:spLocks noGrp="1"/>
          </p:cNvSpPr>
          <p:nvPr>
            <p:ph type="subTitle" idx="9"/>
          </p:nvPr>
        </p:nvSpPr>
        <p:spPr>
          <a:xfrm>
            <a:off x="1548050" y="3214518"/>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45" name="Google Shape;345;p15"/>
          <p:cNvSpPr txBox="1">
            <a:spLocks noGrp="1"/>
          </p:cNvSpPr>
          <p:nvPr>
            <p:ph type="subTitle" idx="13"/>
          </p:nvPr>
        </p:nvSpPr>
        <p:spPr>
          <a:xfrm>
            <a:off x="1548070" y="3586493"/>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6" name="Google Shape;346;p15"/>
          <p:cNvSpPr txBox="1">
            <a:spLocks noGrp="1"/>
          </p:cNvSpPr>
          <p:nvPr>
            <p:ph type="title" idx="14" hasCustomPrompt="1"/>
          </p:nvPr>
        </p:nvSpPr>
        <p:spPr>
          <a:xfrm>
            <a:off x="855214" y="339971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7" name="Google Shape;347;p15"/>
          <p:cNvSpPr txBox="1">
            <a:spLocks noGrp="1"/>
          </p:cNvSpPr>
          <p:nvPr>
            <p:ph type="subTitle" idx="15"/>
          </p:nvPr>
        </p:nvSpPr>
        <p:spPr>
          <a:xfrm>
            <a:off x="409214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48" name="Google Shape;348;p15"/>
          <p:cNvSpPr txBox="1">
            <a:spLocks noGrp="1"/>
          </p:cNvSpPr>
          <p:nvPr>
            <p:ph type="subTitle" idx="16"/>
          </p:nvPr>
        </p:nvSpPr>
        <p:spPr>
          <a:xfrm>
            <a:off x="4092158"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9" name="Google Shape;349;p15"/>
          <p:cNvSpPr txBox="1">
            <a:spLocks noGrp="1"/>
          </p:cNvSpPr>
          <p:nvPr>
            <p:ph type="title" idx="17" hasCustomPrompt="1"/>
          </p:nvPr>
        </p:nvSpPr>
        <p:spPr>
          <a:xfrm>
            <a:off x="3398341"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50" name="Google Shape;350;p15"/>
          <p:cNvSpPr txBox="1">
            <a:spLocks noGrp="1"/>
          </p:cNvSpPr>
          <p:nvPr>
            <p:ph type="subTitle" idx="18"/>
          </p:nvPr>
        </p:nvSpPr>
        <p:spPr>
          <a:xfrm>
            <a:off x="672512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51" name="Google Shape;351;p15"/>
          <p:cNvSpPr txBox="1">
            <a:spLocks noGrp="1"/>
          </p:cNvSpPr>
          <p:nvPr>
            <p:ph type="subTitle" idx="19"/>
          </p:nvPr>
        </p:nvSpPr>
        <p:spPr>
          <a:xfrm>
            <a:off x="6725133"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52" name="Google Shape;352;p15"/>
          <p:cNvSpPr txBox="1">
            <a:spLocks noGrp="1"/>
          </p:cNvSpPr>
          <p:nvPr>
            <p:ph type="title" idx="20" hasCustomPrompt="1"/>
          </p:nvPr>
        </p:nvSpPr>
        <p:spPr>
          <a:xfrm>
            <a:off x="6032173"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353" name="Google Shape;353;p15"/>
          <p:cNvGrpSpPr/>
          <p:nvPr/>
        </p:nvGrpSpPr>
        <p:grpSpPr>
          <a:xfrm>
            <a:off x="-7" y="0"/>
            <a:ext cx="625763" cy="3288755"/>
            <a:chOff x="-7" y="0"/>
            <a:chExt cx="625763" cy="3288755"/>
          </a:xfrm>
        </p:grpSpPr>
        <p:sp>
          <p:nvSpPr>
            <p:cNvPr id="354" name="Google Shape;354;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5"/>
          <p:cNvGrpSpPr/>
          <p:nvPr/>
        </p:nvGrpSpPr>
        <p:grpSpPr>
          <a:xfrm>
            <a:off x="8431104" y="1818952"/>
            <a:ext cx="712884" cy="3324549"/>
            <a:chOff x="8431104" y="1818952"/>
            <a:chExt cx="712884" cy="3324549"/>
          </a:xfrm>
        </p:grpSpPr>
        <p:sp>
          <p:nvSpPr>
            <p:cNvPr id="364" name="Google Shape;364;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5"/>
          <p:cNvGrpSpPr/>
          <p:nvPr/>
        </p:nvGrpSpPr>
        <p:grpSpPr>
          <a:xfrm>
            <a:off x="818699" y="4915675"/>
            <a:ext cx="616750" cy="78715"/>
            <a:chOff x="818699" y="4915675"/>
            <a:chExt cx="616750" cy="78715"/>
          </a:xfrm>
        </p:grpSpPr>
        <p:sp>
          <p:nvSpPr>
            <p:cNvPr id="374" name="Google Shape;374;p15"/>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259675" y="4807625"/>
            <a:ext cx="425883" cy="216100"/>
            <a:chOff x="259675" y="4807625"/>
            <a:chExt cx="425883" cy="216100"/>
          </a:xfrm>
        </p:grpSpPr>
        <p:sp>
          <p:nvSpPr>
            <p:cNvPr id="378" name="Google Shape;378;p1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5"/>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33">
    <p:spTree>
      <p:nvGrpSpPr>
        <p:cNvPr id="1" name="Shape 536"/>
        <p:cNvGrpSpPr/>
        <p:nvPr/>
      </p:nvGrpSpPr>
      <p:grpSpPr>
        <a:xfrm>
          <a:off x="0" y="0"/>
          <a:ext cx="0" cy="0"/>
          <a:chOff x="0" y="0"/>
          <a:chExt cx="0" cy="0"/>
        </a:xfrm>
      </p:grpSpPr>
      <p:sp>
        <p:nvSpPr>
          <p:cNvPr id="537" name="Google Shape;537;p20"/>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8" name="Google Shape;538;p20"/>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20"/>
          <p:cNvSpPr txBox="1">
            <a:spLocks noGrp="1"/>
          </p:cNvSpPr>
          <p:nvPr>
            <p:ph type="title" idx="2" hasCustomPrompt="1"/>
          </p:nvPr>
        </p:nvSpPr>
        <p:spPr>
          <a:xfrm>
            <a:off x="2246013" y="19294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540" name="Google Shape;540;p20"/>
          <p:cNvGrpSpPr/>
          <p:nvPr/>
        </p:nvGrpSpPr>
        <p:grpSpPr>
          <a:xfrm flipH="1">
            <a:off x="8559523" y="1128258"/>
            <a:ext cx="584466" cy="3281784"/>
            <a:chOff x="8559523" y="1128258"/>
            <a:chExt cx="584466" cy="3281784"/>
          </a:xfrm>
        </p:grpSpPr>
        <p:sp>
          <p:nvSpPr>
            <p:cNvPr id="541" name="Google Shape;541;p2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0"/>
          <p:cNvGrpSpPr/>
          <p:nvPr/>
        </p:nvGrpSpPr>
        <p:grpSpPr>
          <a:xfrm>
            <a:off x="-7" y="0"/>
            <a:ext cx="1295404" cy="3623066"/>
            <a:chOff x="-7" y="0"/>
            <a:chExt cx="1295404" cy="3623066"/>
          </a:xfrm>
        </p:grpSpPr>
        <p:grpSp>
          <p:nvGrpSpPr>
            <p:cNvPr id="551" name="Google Shape;551;p20"/>
            <p:cNvGrpSpPr/>
            <p:nvPr/>
          </p:nvGrpSpPr>
          <p:grpSpPr>
            <a:xfrm>
              <a:off x="-7" y="0"/>
              <a:ext cx="643914" cy="3623066"/>
              <a:chOff x="-7" y="0"/>
              <a:chExt cx="643914" cy="3623066"/>
            </a:xfrm>
          </p:grpSpPr>
          <p:sp>
            <p:nvSpPr>
              <p:cNvPr id="552" name="Google Shape;552;p20"/>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20"/>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0"/>
          <p:cNvGrpSpPr/>
          <p:nvPr/>
        </p:nvGrpSpPr>
        <p:grpSpPr>
          <a:xfrm>
            <a:off x="294125" y="4807625"/>
            <a:ext cx="425883" cy="216100"/>
            <a:chOff x="259675" y="4807625"/>
            <a:chExt cx="425883" cy="216100"/>
          </a:xfrm>
        </p:grpSpPr>
        <p:sp>
          <p:nvSpPr>
            <p:cNvPr id="567" name="Google Shape;567;p2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7" r:id="rId4"/>
    <p:sldLayoutId id="2147483658" r:id="rId5"/>
    <p:sldLayoutId id="2147483659" r:id="rId6"/>
    <p:sldLayoutId id="2147483660" r:id="rId7"/>
    <p:sldLayoutId id="2147483661" r:id="rId8"/>
    <p:sldLayoutId id="2147483666" r:id="rId9"/>
    <p:sldLayoutId id="2147483667" r:id="rId10"/>
    <p:sldLayoutId id="2147483673" r:id="rId11"/>
    <p:sldLayoutId id="2147483675" r:id="rId12"/>
    <p:sldLayoutId id="2147483679" r:id="rId13"/>
    <p:sldLayoutId id="2147483690" r:id="rId14"/>
    <p:sldLayoutId id="2147483691" r:id="rId15"/>
    <p:sldLayoutId id="2147483692" r:id="rId16"/>
    <p:sldLayoutId id="2147483693" r:id="rId17"/>
    <p:sldLayoutId id="214748369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14800" y="496500"/>
            <a:ext cx="7704000" cy="4155600"/>
          </a:xfrm>
          <a:prstGeom prst="roundRect">
            <a:avLst>
              <a:gd name="adj" fmla="val 1850"/>
            </a:avLst>
          </a:prstGeom>
          <a:solidFill>
            <a:schemeClr val="accen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w="38100">
                <a:solidFill>
                  <a:schemeClr val="tx1"/>
                </a:solidFill>
              </a:ln>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Hộp Văn bản 6">
            <a:extLst>
              <a:ext uri="{FF2B5EF4-FFF2-40B4-BE49-F238E27FC236}">
                <a16:creationId xmlns:a16="http://schemas.microsoft.com/office/drawing/2014/main" id="{FD3B57FF-A5DC-B4E0-F8F9-11DBACCFE058}"/>
              </a:ext>
            </a:extLst>
          </p:cNvPr>
          <p:cNvSpPr txBox="1"/>
          <p:nvPr/>
        </p:nvSpPr>
        <p:spPr>
          <a:xfrm>
            <a:off x="1539967" y="1786920"/>
            <a:ext cx="6053666" cy="1569660"/>
          </a:xfrm>
          <a:prstGeom prst="rect">
            <a:avLst/>
          </a:prstGeom>
          <a:noFill/>
        </p:spPr>
        <p:txBody>
          <a:bodyPr wrap="square">
            <a:spAutoFit/>
          </a:bodyPr>
          <a:lstStyle/>
          <a:p>
            <a:pPr algn="ctr"/>
            <a:r>
              <a:rPr lang="en" sz="9600" b="1">
                <a:solidFill>
                  <a:schemeClr val="bg2"/>
                </a:solidFill>
                <a:latin typeface="Calibri" panose="020F0502020204030204" pitchFamily="34" charset="0"/>
                <a:cs typeface="Calibri" panose="020F0502020204030204" pitchFamily="34" charset="0"/>
              </a:rPr>
              <a:t>FUNCTION</a:t>
            </a:r>
            <a:endParaRPr lang="en-US" sz="9600">
              <a:solidFill>
                <a:schemeClr val="bg2"/>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64"/>
          <p:cNvGrpSpPr/>
          <p:nvPr/>
        </p:nvGrpSpPr>
        <p:grpSpPr>
          <a:xfrm>
            <a:off x="7631947" y="633263"/>
            <a:ext cx="636814" cy="120078"/>
            <a:chOff x="8209059" y="198000"/>
            <a:chExt cx="636814" cy="120078"/>
          </a:xfrm>
        </p:grpSpPr>
        <p:sp>
          <p:nvSpPr>
            <p:cNvPr id="1996" name="Google Shape;1996;p6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6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lvl="0"/>
            <a:r>
              <a:rPr lang="en" b="1">
                <a:latin typeface="Calibri" panose="020F0502020204030204" pitchFamily="34" charset="0"/>
                <a:cs typeface="Calibri" panose="020F0502020204030204" pitchFamily="34" charset="0"/>
              </a:rPr>
              <a:t>Miêu tả các thuộc tính</a:t>
            </a:r>
            <a:endParaRPr/>
          </a:p>
        </p:txBody>
      </p:sp>
      <p:sp>
        <p:nvSpPr>
          <p:cNvPr id="11" name="Hộp Văn bản 10">
            <a:extLst>
              <a:ext uri="{FF2B5EF4-FFF2-40B4-BE49-F238E27FC236}">
                <a16:creationId xmlns:a16="http://schemas.microsoft.com/office/drawing/2014/main" id="{DFF913E6-52E5-EC50-6589-C3D627D36491}"/>
              </a:ext>
            </a:extLst>
          </p:cNvPr>
          <p:cNvSpPr txBox="1"/>
          <p:nvPr/>
        </p:nvSpPr>
        <p:spPr>
          <a:xfrm>
            <a:off x="579332" y="1649646"/>
            <a:ext cx="8028381" cy="2031325"/>
          </a:xfrm>
          <a:prstGeom prst="rect">
            <a:avLst/>
          </a:prstGeom>
          <a:noFill/>
        </p:spPr>
        <p:txBody>
          <a:bodyPr wrap="square">
            <a:spAutoFit/>
          </a:bodyPr>
          <a:lstStyle/>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Các thuộc tính này thông báo cho trình tối ưu hóa truy vấn hành vi của mình. Có nhiều nhất một lựa chọn được chỉ định. Nếu không có cái nào trong số này được xuất hiện, VOLATILE sẽ xuất hiện.</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IMMUTABLE:</a:t>
            </a:r>
            <a:r>
              <a:rPr lang="en-US" sz="1800" kern="100">
                <a:solidFill>
                  <a:srgbClr val="002060"/>
                </a:solidFill>
                <a:effectLst/>
                <a:latin typeface="Calibri" panose="020F0502020204030204" pitchFamily="34" charset="0"/>
                <a:ea typeface="Noto Serif CJK SC"/>
                <a:cs typeface="Calibri" panose="020F0502020204030204" pitchFamily="34" charset="0"/>
              </a:rPr>
              <a:t> chỉ ra rằng hàm không thể sửa đổi cơ sở dữ liệu và luôn trả về cùng một kết quả khi được cung cấp cùng các giá trị đối số; nghĩa là, nó không thực hiện tra cứu cơ sở dữ liệu hoặc sử dụng thông tin không trực tiếp có trong danh sách đối số của nó.</a:t>
            </a:r>
          </a:p>
        </p:txBody>
      </p:sp>
      <p:sp>
        <p:nvSpPr>
          <p:cNvPr id="3" name="Hộp Văn bản 2">
            <a:extLst>
              <a:ext uri="{FF2B5EF4-FFF2-40B4-BE49-F238E27FC236}">
                <a16:creationId xmlns:a16="http://schemas.microsoft.com/office/drawing/2014/main" id="{B1EAB748-421C-1416-52E4-34F4DBF93F3F}"/>
              </a:ext>
            </a:extLst>
          </p:cNvPr>
          <p:cNvSpPr txBox="1"/>
          <p:nvPr/>
        </p:nvSpPr>
        <p:spPr>
          <a:xfrm>
            <a:off x="579332" y="1088887"/>
            <a:ext cx="3629378" cy="400110"/>
          </a:xfrm>
          <a:prstGeom prst="rect">
            <a:avLst/>
          </a:prstGeom>
          <a:noFill/>
        </p:spPr>
        <p:txBody>
          <a:bodyPr wrap="square">
            <a:spAutoFit/>
          </a:bodyPr>
          <a:lstStyle/>
          <a:p>
            <a:pPr algn="ctr"/>
            <a:r>
              <a:rPr lang="en-US" sz="2000" b="1" kern="100">
                <a:solidFill>
                  <a:srgbClr val="002060"/>
                </a:solidFill>
                <a:effectLst/>
                <a:latin typeface="Calibri" panose="020F0502020204030204" pitchFamily="34" charset="0"/>
                <a:ea typeface="Noto Serif CJK SC"/>
                <a:cs typeface="Calibri" panose="020F0502020204030204" pitchFamily="34" charset="0"/>
              </a:rPr>
              <a:t>IMMUTABLE </a:t>
            </a:r>
            <a:r>
              <a:rPr lang="en-US" sz="2000" b="1" kern="100">
                <a:solidFill>
                  <a:srgbClr val="002060"/>
                </a:solidFill>
                <a:latin typeface="Calibri" panose="020F0502020204030204" pitchFamily="34" charset="0"/>
                <a:ea typeface="Noto Serif CJK SC"/>
                <a:cs typeface="Calibri" panose="020F0502020204030204" pitchFamily="34" charset="0"/>
              </a:rPr>
              <a:t>, </a:t>
            </a:r>
            <a:r>
              <a:rPr lang="en-US" sz="2000" b="1" kern="100">
                <a:solidFill>
                  <a:srgbClr val="002060"/>
                </a:solidFill>
                <a:effectLst/>
                <a:latin typeface="Calibri" panose="020F0502020204030204" pitchFamily="34" charset="0"/>
                <a:ea typeface="Noto Serif CJK SC"/>
                <a:cs typeface="Calibri" panose="020F0502020204030204" pitchFamily="34" charset="0"/>
              </a:rPr>
              <a:t>STABLE</a:t>
            </a:r>
            <a:r>
              <a:rPr lang="en-US" sz="2000" b="1" kern="100">
                <a:solidFill>
                  <a:srgbClr val="002060"/>
                </a:solidFill>
                <a:latin typeface="Calibri" panose="020F0502020204030204" pitchFamily="34" charset="0"/>
                <a:ea typeface="Noto Serif CJK SC"/>
                <a:cs typeface="Calibri" panose="020F0502020204030204" pitchFamily="34" charset="0"/>
              </a:rPr>
              <a:t>, </a:t>
            </a:r>
            <a:r>
              <a:rPr lang="en-US" sz="2000" b="1" kern="100">
                <a:solidFill>
                  <a:srgbClr val="002060"/>
                </a:solidFill>
                <a:effectLst/>
                <a:latin typeface="Calibri" panose="020F0502020204030204" pitchFamily="34" charset="0"/>
                <a:ea typeface="Noto Serif CJK SC"/>
                <a:cs typeface="Calibri" panose="020F0502020204030204" pitchFamily="34" charset="0"/>
              </a:rPr>
              <a:t>VOLATILE</a:t>
            </a:r>
          </a:p>
        </p:txBody>
      </p:sp>
    </p:spTree>
    <p:extLst>
      <p:ext uri="{BB962C8B-B14F-4D97-AF65-F5344CB8AC3E}">
        <p14:creationId xmlns:p14="http://schemas.microsoft.com/office/powerpoint/2010/main" val="3688787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94"/>
                                        </p:tgtEl>
                                        <p:attrNameLst>
                                          <p:attrName>style.visibility</p:attrName>
                                        </p:attrNameLst>
                                      </p:cBhvr>
                                      <p:to>
                                        <p:strVal val="visible"/>
                                      </p:to>
                                    </p:set>
                                    <p:anim calcmode="lin" valueType="num">
                                      <p:cBhvr additive="base">
                                        <p:cTn id="7" dur="1000"/>
                                        <p:tgtEl>
                                          <p:spTgt spid="199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995"/>
                                        </p:tgtEl>
                                        <p:attrNameLst>
                                          <p:attrName>style.visibility</p:attrName>
                                        </p:attrNameLst>
                                      </p:cBhvr>
                                      <p:to>
                                        <p:strVal val="visible"/>
                                      </p:to>
                                    </p:set>
                                    <p:animEffect transition="in" filter="fade">
                                      <p:cBhvr>
                                        <p:cTn id="10" dur="1000"/>
                                        <p:tgtEl>
                                          <p:spTgt spid="1995"/>
                                        </p:tgtEl>
                                      </p:cBhvr>
                                    </p:animEffect>
                                  </p:childTnLst>
                                </p:cTn>
                              </p:par>
                              <p:par>
                                <p:cTn id="11" presetID="10" presetClass="entr" presetSubtype="0" fill="hold" nodeType="withEffect">
                                  <p:stCondLst>
                                    <p:cond delay="0"/>
                                  </p:stCondLst>
                                  <p:childTnLst>
                                    <p:set>
                                      <p:cBhvr>
                                        <p:cTn id="12" dur="1" fill="hold">
                                          <p:stCondLst>
                                            <p:cond delay="0"/>
                                          </p:stCondLst>
                                        </p:cTn>
                                        <p:tgtEl>
                                          <p:spTgt spid="1999"/>
                                        </p:tgtEl>
                                        <p:attrNameLst>
                                          <p:attrName>style.visibility</p:attrName>
                                        </p:attrNameLst>
                                      </p:cBhvr>
                                      <p:to>
                                        <p:strVal val="visible"/>
                                      </p:to>
                                    </p:set>
                                    <p:animEffect transition="in" filter="fade">
                                      <p:cBhvr>
                                        <p:cTn id="13" dur="1000"/>
                                        <p:tgtEl>
                                          <p:spTgt spid="1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64"/>
          <p:cNvGrpSpPr/>
          <p:nvPr/>
        </p:nvGrpSpPr>
        <p:grpSpPr>
          <a:xfrm>
            <a:off x="7631947" y="633263"/>
            <a:ext cx="636814" cy="120078"/>
            <a:chOff x="8209059" y="198000"/>
            <a:chExt cx="636814" cy="120078"/>
          </a:xfrm>
        </p:grpSpPr>
        <p:sp>
          <p:nvSpPr>
            <p:cNvPr id="1996" name="Google Shape;1996;p6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6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lvl="0"/>
            <a:r>
              <a:rPr lang="en" b="1">
                <a:latin typeface="Calibri" panose="020F0502020204030204" pitchFamily="34" charset="0"/>
                <a:cs typeface="Calibri" panose="020F0502020204030204" pitchFamily="34" charset="0"/>
              </a:rPr>
              <a:t>Miêu tả các thuộc tính</a:t>
            </a:r>
            <a:endParaRPr/>
          </a:p>
        </p:txBody>
      </p:sp>
      <p:sp>
        <p:nvSpPr>
          <p:cNvPr id="11" name="Hộp Văn bản 10">
            <a:extLst>
              <a:ext uri="{FF2B5EF4-FFF2-40B4-BE49-F238E27FC236}">
                <a16:creationId xmlns:a16="http://schemas.microsoft.com/office/drawing/2014/main" id="{DFF913E6-52E5-EC50-6589-C3D627D36491}"/>
              </a:ext>
            </a:extLst>
          </p:cNvPr>
          <p:cNvSpPr txBox="1"/>
          <p:nvPr/>
        </p:nvSpPr>
        <p:spPr>
          <a:xfrm>
            <a:off x="714799" y="1334567"/>
            <a:ext cx="8028381" cy="2308324"/>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STABLE:</a:t>
            </a:r>
            <a:r>
              <a:rPr lang="en-US" sz="1800" kern="100">
                <a:solidFill>
                  <a:srgbClr val="002060"/>
                </a:solidFill>
                <a:effectLst/>
                <a:latin typeface="Calibri" panose="020F0502020204030204" pitchFamily="34" charset="0"/>
                <a:ea typeface="Noto Serif CJK SC"/>
                <a:cs typeface="Calibri" panose="020F0502020204030204" pitchFamily="34" charset="0"/>
              </a:rPr>
              <a:t> chỉ ra rằng hàm không thể sửa đổi cơ sở dữ liệu và trong một lần quét bảng, hàm sẽ luôn trả về cùng một kết quả cho cùng các giá trị đối số, nhưng kết quả của nó có thể thay đổi qua các câu lệnh SQL.</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VOLATILE:</a:t>
            </a:r>
            <a:r>
              <a:rPr lang="en-US" sz="1800" kern="100">
                <a:solidFill>
                  <a:srgbClr val="002060"/>
                </a:solidFill>
                <a:effectLst/>
                <a:latin typeface="Calibri" panose="020F0502020204030204" pitchFamily="34" charset="0"/>
                <a:ea typeface="Noto Serif CJK SC"/>
                <a:cs typeface="Calibri" panose="020F0502020204030204" pitchFamily="34" charset="0"/>
              </a:rPr>
              <a:t> chỉ ra rằng giá trị hàm có thể thay đổi ngay cả trong một lần quét bảng, do đó không thể thực hiện tối ưu hóa. </a:t>
            </a:r>
          </a:p>
          <a:p>
            <a:pPr algn="just"/>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LEAKPROOF</a:t>
            </a:r>
            <a:r>
              <a:rPr lang="en-US" sz="1800" kern="100">
                <a:solidFill>
                  <a:srgbClr val="002060"/>
                </a:solidFill>
                <a:effectLst/>
                <a:latin typeface="Calibri" panose="020F0502020204030204" pitchFamily="34" charset="0"/>
                <a:ea typeface="Noto Serif CJK SC"/>
                <a:cs typeface="Calibri" panose="020F0502020204030204" pitchFamily="34" charset="0"/>
              </a:rPr>
              <a:t>: Nó không tiết lộ thông tin nào về các đối số của nó ngoài giá trị trả về của nó.</a:t>
            </a:r>
          </a:p>
        </p:txBody>
      </p:sp>
    </p:spTree>
    <p:extLst>
      <p:ext uri="{BB962C8B-B14F-4D97-AF65-F5344CB8AC3E}">
        <p14:creationId xmlns:p14="http://schemas.microsoft.com/office/powerpoint/2010/main" val="3817925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94"/>
                                        </p:tgtEl>
                                        <p:attrNameLst>
                                          <p:attrName>style.visibility</p:attrName>
                                        </p:attrNameLst>
                                      </p:cBhvr>
                                      <p:to>
                                        <p:strVal val="visible"/>
                                      </p:to>
                                    </p:set>
                                    <p:anim calcmode="lin" valueType="num">
                                      <p:cBhvr additive="base">
                                        <p:cTn id="7" dur="1000"/>
                                        <p:tgtEl>
                                          <p:spTgt spid="199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995"/>
                                        </p:tgtEl>
                                        <p:attrNameLst>
                                          <p:attrName>style.visibility</p:attrName>
                                        </p:attrNameLst>
                                      </p:cBhvr>
                                      <p:to>
                                        <p:strVal val="visible"/>
                                      </p:to>
                                    </p:set>
                                    <p:animEffect transition="in" filter="fade">
                                      <p:cBhvr>
                                        <p:cTn id="10" dur="1000"/>
                                        <p:tgtEl>
                                          <p:spTgt spid="1995"/>
                                        </p:tgtEl>
                                      </p:cBhvr>
                                    </p:animEffect>
                                  </p:childTnLst>
                                </p:cTn>
                              </p:par>
                              <p:par>
                                <p:cTn id="11" presetID="10" presetClass="entr" presetSubtype="0" fill="hold" nodeType="withEffect">
                                  <p:stCondLst>
                                    <p:cond delay="0"/>
                                  </p:stCondLst>
                                  <p:childTnLst>
                                    <p:set>
                                      <p:cBhvr>
                                        <p:cTn id="12" dur="1" fill="hold">
                                          <p:stCondLst>
                                            <p:cond delay="0"/>
                                          </p:stCondLst>
                                        </p:cTn>
                                        <p:tgtEl>
                                          <p:spTgt spid="1999"/>
                                        </p:tgtEl>
                                        <p:attrNameLst>
                                          <p:attrName>style.visibility</p:attrName>
                                        </p:attrNameLst>
                                      </p:cBhvr>
                                      <p:to>
                                        <p:strVal val="visible"/>
                                      </p:to>
                                    </p:set>
                                    <p:animEffect transition="in" filter="fade">
                                      <p:cBhvr>
                                        <p:cTn id="13" dur="1000"/>
                                        <p:tgtEl>
                                          <p:spTgt spid="1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31" name="Google Shape;2431;p70"/>
          <p:cNvSpPr/>
          <p:nvPr/>
        </p:nvSpPr>
        <p:spPr>
          <a:xfrm>
            <a:off x="714799" y="45695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lvl="0"/>
            <a:r>
              <a:rPr lang="en" b="1">
                <a:latin typeface="Calibri" panose="020F0502020204030204" pitchFamily="34" charset="0"/>
                <a:cs typeface="Calibri" panose="020F0502020204030204" pitchFamily="34" charset="0"/>
              </a:rPr>
              <a:t>Miêu tả các thuộc tính</a:t>
            </a:r>
            <a:endParaRPr/>
          </a:p>
        </p:txBody>
      </p:sp>
      <p:sp>
        <p:nvSpPr>
          <p:cNvPr id="3" name="Hộp Văn bản 2">
            <a:extLst>
              <a:ext uri="{FF2B5EF4-FFF2-40B4-BE49-F238E27FC236}">
                <a16:creationId xmlns:a16="http://schemas.microsoft.com/office/drawing/2014/main" id="{7B1A543A-58AC-6232-2991-87D511E83F3E}"/>
              </a:ext>
            </a:extLst>
          </p:cNvPr>
          <p:cNvSpPr txBox="1"/>
          <p:nvPr/>
        </p:nvSpPr>
        <p:spPr>
          <a:xfrm>
            <a:off x="714799" y="1761214"/>
            <a:ext cx="7704000" cy="2031325"/>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CALLED ON NULL INPUT</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the default</a:t>
            </a:r>
            <a:r>
              <a:rPr lang="en-US" sz="1800" kern="100">
                <a:solidFill>
                  <a:srgbClr val="002060"/>
                </a:solidFill>
                <a:effectLst/>
                <a:latin typeface="Calibri" panose="020F0502020204030204" pitchFamily="34" charset="0"/>
                <a:ea typeface="Noto Serif CJK SC"/>
                <a:cs typeface="Calibri" panose="020F0502020204030204" pitchFamily="34" charset="0"/>
              </a:rPr>
              <a:t>): chỉ ra rằng hàm sẽ được gọi bình thường khi một đối số của nó là null. Sau đó, kiểm tra các giá trị null nếu cần và phản hồi một cách thích hợp.</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RETURNS NULL ON NULL INPUT </a:t>
            </a:r>
            <a:r>
              <a:rPr lang="en-US" sz="1800" kern="100">
                <a:solidFill>
                  <a:srgbClr val="002060"/>
                </a:solidFill>
                <a:effectLst/>
                <a:latin typeface="Calibri" panose="020F0502020204030204" pitchFamily="34" charset="0"/>
                <a:ea typeface="Noto Serif CJK SC"/>
                <a:cs typeface="Calibri" panose="020F0502020204030204" pitchFamily="34" charset="0"/>
              </a:rPr>
              <a:t>or </a:t>
            </a:r>
            <a:r>
              <a:rPr lang="en-US" sz="1800" b="1" kern="100">
                <a:solidFill>
                  <a:srgbClr val="002060"/>
                </a:solidFill>
                <a:effectLst/>
                <a:latin typeface="Calibri" panose="020F0502020204030204" pitchFamily="34" charset="0"/>
                <a:ea typeface="Noto Serif CJK SC"/>
                <a:cs typeface="Calibri" panose="020F0502020204030204" pitchFamily="34" charset="0"/>
              </a:rPr>
              <a:t>STRICT</a:t>
            </a:r>
            <a:r>
              <a:rPr lang="en-US" sz="1800" kern="100">
                <a:solidFill>
                  <a:srgbClr val="002060"/>
                </a:solidFill>
                <a:effectLst/>
                <a:latin typeface="Calibri" panose="020F0502020204030204" pitchFamily="34" charset="0"/>
                <a:ea typeface="Noto Serif CJK SC"/>
                <a:cs typeface="Calibri" panose="020F0502020204030204" pitchFamily="34" charset="0"/>
              </a:rPr>
              <a:t>: chỉ ra rằng hàm luôn trả về null bất cứ khi nào bất kỳ đối số nào của nó là null. Nếu tham số này được chỉ định, hàm sẽ không được thực thi khi có đối số null; thay vào đó, một kết quả null được giả định tự động.</a:t>
            </a:r>
          </a:p>
        </p:txBody>
      </p:sp>
      <p:sp>
        <p:nvSpPr>
          <p:cNvPr id="5" name="Hộp Văn bản 4">
            <a:extLst>
              <a:ext uri="{FF2B5EF4-FFF2-40B4-BE49-F238E27FC236}">
                <a16:creationId xmlns:a16="http://schemas.microsoft.com/office/drawing/2014/main" id="{6F4E8150-1292-9496-8B05-8DBEC020EC56}"/>
              </a:ext>
            </a:extLst>
          </p:cNvPr>
          <p:cNvSpPr txBox="1"/>
          <p:nvPr/>
        </p:nvSpPr>
        <p:spPr>
          <a:xfrm>
            <a:off x="523521" y="1057019"/>
            <a:ext cx="7168445" cy="400110"/>
          </a:xfrm>
          <a:prstGeom prst="rect">
            <a:avLst/>
          </a:prstGeom>
          <a:noFill/>
        </p:spPr>
        <p:txBody>
          <a:bodyPr wrap="square">
            <a:spAutoFit/>
          </a:bodyPr>
          <a:lstStyle/>
          <a:p>
            <a:pPr algn="ctr"/>
            <a:r>
              <a:rPr lang="en-US" sz="2000" b="1" kern="100">
                <a:solidFill>
                  <a:srgbClr val="002060"/>
                </a:solidFill>
                <a:effectLst/>
                <a:latin typeface="Calibri" panose="020F0502020204030204" pitchFamily="34" charset="0"/>
                <a:ea typeface="Noto Serif CJK SC"/>
                <a:cs typeface="Calibri" panose="020F0502020204030204" pitchFamily="34" charset="0"/>
              </a:rPr>
              <a:t>CALLED ON NULL INPUT</a:t>
            </a:r>
            <a:r>
              <a:rPr lang="en-US" sz="2000" kern="100">
                <a:solidFill>
                  <a:srgbClr val="002060"/>
                </a:solidFill>
                <a:latin typeface="Calibri" panose="020F0502020204030204" pitchFamily="34" charset="0"/>
                <a:ea typeface="Noto Serif CJK SC"/>
                <a:cs typeface="Calibri" panose="020F0502020204030204" pitchFamily="34" charset="0"/>
              </a:rPr>
              <a:t>, </a:t>
            </a:r>
            <a:r>
              <a:rPr lang="en-US" sz="2000" b="1" kern="100">
                <a:solidFill>
                  <a:srgbClr val="002060"/>
                </a:solidFill>
                <a:effectLst/>
                <a:latin typeface="Calibri" panose="020F0502020204030204" pitchFamily="34" charset="0"/>
                <a:ea typeface="Noto Serif CJK SC"/>
                <a:cs typeface="Calibri" panose="020F0502020204030204" pitchFamily="34" charset="0"/>
              </a:rPr>
              <a:t>RETURNS NULL ON NULL INPUT</a:t>
            </a:r>
            <a:r>
              <a:rPr lang="en-US" sz="2000" kern="100">
                <a:solidFill>
                  <a:srgbClr val="002060"/>
                </a:solidFill>
                <a:latin typeface="Calibri" panose="020F0502020204030204" pitchFamily="34" charset="0"/>
                <a:ea typeface="Noto Serif CJK SC"/>
                <a:cs typeface="Calibri" panose="020F0502020204030204" pitchFamily="34" charset="0"/>
              </a:rPr>
              <a:t>, </a:t>
            </a:r>
            <a:r>
              <a:rPr lang="en-US" sz="2000" b="1" kern="100">
                <a:solidFill>
                  <a:srgbClr val="002060"/>
                </a:solidFill>
                <a:effectLst/>
                <a:latin typeface="Calibri" panose="020F0502020204030204" pitchFamily="34" charset="0"/>
                <a:ea typeface="Noto Serif CJK SC"/>
                <a:cs typeface="Calibri" panose="020F0502020204030204" pitchFamily="34" charset="0"/>
              </a:rPr>
              <a:t>STRICT</a:t>
            </a:r>
            <a:endParaRPr lang="en-US" sz="2000" kern="100">
              <a:solidFill>
                <a:srgbClr val="002060"/>
              </a:solidFill>
              <a:effectLst/>
              <a:latin typeface="Calibri" panose="020F0502020204030204" pitchFamily="34" charset="0"/>
              <a:ea typeface="Noto Serif CJK SC"/>
              <a:cs typeface="Calibri" panose="020F0502020204030204" pitchFamily="34" charset="0"/>
            </a:endParaRPr>
          </a:p>
        </p:txBody>
      </p:sp>
    </p:spTree>
    <p:extLst>
      <p:ext uri="{BB962C8B-B14F-4D97-AF65-F5344CB8AC3E}">
        <p14:creationId xmlns:p14="http://schemas.microsoft.com/office/powerpoint/2010/main" val="2978878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1"/>
                                        </p:tgtEl>
                                        <p:attrNameLst>
                                          <p:attrName>style.visibility</p:attrName>
                                        </p:attrNameLst>
                                      </p:cBhvr>
                                      <p:to>
                                        <p:strVal val="visible"/>
                                      </p:to>
                                    </p:set>
                                    <p:anim calcmode="lin" valueType="num">
                                      <p:cBhvr additive="base">
                                        <p:cTn id="7" dur="1000"/>
                                        <p:tgtEl>
                                          <p:spTgt spid="243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432"/>
                                        </p:tgtEl>
                                        <p:attrNameLst>
                                          <p:attrName>style.visibility</p:attrName>
                                        </p:attrNameLst>
                                      </p:cBhvr>
                                      <p:to>
                                        <p:strVal val="visible"/>
                                      </p:to>
                                    </p:set>
                                    <p:animEffect transition="in" filter="fade">
                                      <p:cBhvr>
                                        <p:cTn id="10" dur="1000"/>
                                        <p:tgtEl>
                                          <p:spTgt spid="2432"/>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8"/>
        <p:cNvGrpSpPr/>
        <p:nvPr/>
      </p:nvGrpSpPr>
      <p:grpSpPr>
        <a:xfrm>
          <a:off x="0" y="0"/>
          <a:ext cx="0" cy="0"/>
          <a:chOff x="0" y="0"/>
          <a:chExt cx="0" cy="0"/>
        </a:xfrm>
      </p:grpSpPr>
      <p:sp>
        <p:nvSpPr>
          <p:cNvPr id="4419" name="Google Shape;4419;p91"/>
          <p:cNvSpPr/>
          <p:nvPr/>
        </p:nvSpPr>
        <p:spPr>
          <a:xfrm>
            <a:off x="714799" y="46074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91"/>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Miêu tả các thuộc tính</a:t>
            </a:r>
            <a:endParaRPr/>
          </a:p>
        </p:txBody>
      </p:sp>
      <p:grpSp>
        <p:nvGrpSpPr>
          <p:cNvPr id="4421" name="Google Shape;4421;p91"/>
          <p:cNvGrpSpPr/>
          <p:nvPr/>
        </p:nvGrpSpPr>
        <p:grpSpPr>
          <a:xfrm>
            <a:off x="7631947" y="646716"/>
            <a:ext cx="636814" cy="120078"/>
            <a:chOff x="8209059" y="198000"/>
            <a:chExt cx="636814" cy="120078"/>
          </a:xfrm>
        </p:grpSpPr>
        <p:sp>
          <p:nvSpPr>
            <p:cNvPr id="4422" name="Google Shape;4422;p9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9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9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Hộp Văn bản 2">
            <a:extLst>
              <a:ext uri="{FF2B5EF4-FFF2-40B4-BE49-F238E27FC236}">
                <a16:creationId xmlns:a16="http://schemas.microsoft.com/office/drawing/2014/main" id="{C24342DC-873B-19BF-ACEB-509C3629CE15}"/>
              </a:ext>
            </a:extLst>
          </p:cNvPr>
          <p:cNvSpPr txBox="1"/>
          <p:nvPr/>
        </p:nvSpPr>
        <p:spPr>
          <a:xfrm>
            <a:off x="1106311" y="1947958"/>
            <a:ext cx="5729111" cy="2308324"/>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SECURITY INVOKER:</a:t>
            </a:r>
            <a:r>
              <a:rPr lang="en-US" sz="1800" kern="100">
                <a:solidFill>
                  <a:srgbClr val="002060"/>
                </a:solidFill>
                <a:effectLst/>
                <a:latin typeface="Calibri" panose="020F0502020204030204" pitchFamily="34" charset="0"/>
                <a:ea typeface="Noto Serif CJK SC"/>
                <a:cs typeface="Calibri" panose="020F0502020204030204" pitchFamily="34" charset="0"/>
              </a:rPr>
              <a:t> chỉ ra rằng hàm sẽ được thực thi với các đặc quyền của người dùng gọi nó.</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SECURITY DEFINER:</a:t>
            </a:r>
            <a:r>
              <a:rPr lang="en-US" sz="1800" kern="100">
                <a:solidFill>
                  <a:srgbClr val="002060"/>
                </a:solidFill>
                <a:effectLst/>
                <a:latin typeface="Calibri" panose="020F0502020204030204" pitchFamily="34" charset="0"/>
                <a:ea typeface="Noto Serif CJK SC"/>
                <a:cs typeface="Calibri" panose="020F0502020204030204" pitchFamily="34" charset="0"/>
              </a:rPr>
              <a:t> chỉ định rằng hàm sẽ được thực thi với các đặc quyền của người dùng sở hữu nó.</a:t>
            </a: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Từ khóa </a:t>
            </a:r>
            <a:r>
              <a:rPr lang="en-US" sz="1800" b="1" kern="100">
                <a:solidFill>
                  <a:srgbClr val="002060"/>
                </a:solidFill>
                <a:effectLst/>
                <a:latin typeface="Calibri" panose="020F0502020204030204" pitchFamily="34" charset="0"/>
                <a:ea typeface="Noto Serif CJK SC"/>
                <a:cs typeface="Calibri" panose="020F0502020204030204" pitchFamily="34" charset="0"/>
              </a:rPr>
              <a:t>EXTERNAL</a:t>
            </a:r>
            <a:r>
              <a:rPr lang="en-US" sz="1800" kern="100">
                <a:solidFill>
                  <a:srgbClr val="002060"/>
                </a:solidFill>
                <a:effectLst/>
                <a:latin typeface="Calibri" panose="020F0502020204030204" pitchFamily="34" charset="0"/>
                <a:ea typeface="Noto Serif CJK SC"/>
                <a:cs typeface="Calibri" panose="020F0502020204030204" pitchFamily="34" charset="0"/>
              </a:rPr>
              <a:t> được cho phép để tuân thủ SQL, nhưng nó là tùy chọn vì không giống như trong SQL, tính năng này áp dụng cho tất cả các chức năng không chỉ các chức năng bên ngoài.</a:t>
            </a:r>
          </a:p>
        </p:txBody>
      </p:sp>
      <p:sp>
        <p:nvSpPr>
          <p:cNvPr id="5" name="Hộp Văn bản 4">
            <a:extLst>
              <a:ext uri="{FF2B5EF4-FFF2-40B4-BE49-F238E27FC236}">
                <a16:creationId xmlns:a16="http://schemas.microsoft.com/office/drawing/2014/main" id="{AFBD608E-48A3-656B-C574-C0963D0E9CD7}"/>
              </a:ext>
            </a:extLst>
          </p:cNvPr>
          <p:cNvSpPr txBox="1"/>
          <p:nvPr/>
        </p:nvSpPr>
        <p:spPr>
          <a:xfrm>
            <a:off x="593325" y="1083779"/>
            <a:ext cx="7038622" cy="400110"/>
          </a:xfrm>
          <a:prstGeom prst="rect">
            <a:avLst/>
          </a:prstGeom>
          <a:noFill/>
        </p:spPr>
        <p:txBody>
          <a:bodyPr wrap="square">
            <a:spAutoFit/>
          </a:bodyPr>
          <a:lstStyle/>
          <a:p>
            <a:pPr algn="ctr"/>
            <a:r>
              <a:rPr lang="en-US" sz="2000" b="1" kern="100">
                <a:solidFill>
                  <a:srgbClr val="002060"/>
                </a:solidFill>
                <a:effectLst/>
                <a:latin typeface="Calibri" panose="020F0502020204030204" pitchFamily="34" charset="0"/>
                <a:ea typeface="Noto Serif CJK SC"/>
                <a:cs typeface="Calibri" panose="020F0502020204030204" pitchFamily="34" charset="0"/>
              </a:rPr>
              <a:t>[EXTERNAL] SECURITY INVOKER, </a:t>
            </a:r>
            <a:r>
              <a:rPr lang="en-US" sz="2000" kern="100">
                <a:solidFill>
                  <a:srgbClr val="002060"/>
                </a:solidFill>
                <a:latin typeface="Calibri" panose="020F0502020204030204" pitchFamily="34" charset="0"/>
                <a:ea typeface="Noto Serif CJK SC"/>
                <a:cs typeface="Calibri" panose="020F0502020204030204" pitchFamily="34" charset="0"/>
              </a:rPr>
              <a:t> </a:t>
            </a:r>
            <a:r>
              <a:rPr lang="en-US" sz="2000" b="1" kern="100">
                <a:solidFill>
                  <a:srgbClr val="002060"/>
                </a:solidFill>
                <a:effectLst/>
                <a:latin typeface="Calibri" panose="020F0502020204030204" pitchFamily="34" charset="0"/>
                <a:ea typeface="Noto Serif CJK SC"/>
                <a:cs typeface="Calibri" panose="020F0502020204030204" pitchFamily="34" charset="0"/>
              </a:rPr>
              <a:t>[EXTERNAL] SECURITY DEFINER</a:t>
            </a:r>
            <a:endParaRPr lang="en-US" sz="2000" kern="100">
              <a:solidFill>
                <a:srgbClr val="002060"/>
              </a:solidFill>
              <a:effectLst/>
              <a:latin typeface="Calibri" panose="020F0502020204030204" pitchFamily="34" charset="0"/>
              <a:ea typeface="Noto Serif CJK SC"/>
              <a:cs typeface="Calibri" panose="020F050202020403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419"/>
                                        </p:tgtEl>
                                        <p:attrNameLst>
                                          <p:attrName>style.visibility</p:attrName>
                                        </p:attrNameLst>
                                      </p:cBhvr>
                                      <p:to>
                                        <p:strVal val="visible"/>
                                      </p:to>
                                    </p:set>
                                    <p:anim calcmode="lin" valueType="num">
                                      <p:cBhvr additive="base">
                                        <p:cTn id="7" dur="1000"/>
                                        <p:tgtEl>
                                          <p:spTgt spid="441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4421"/>
                                        </p:tgtEl>
                                        <p:attrNameLst>
                                          <p:attrName>style.visibility</p:attrName>
                                        </p:attrNameLst>
                                      </p:cBhvr>
                                      <p:to>
                                        <p:strVal val="visible"/>
                                      </p:to>
                                    </p:set>
                                    <p:animEffect transition="in" filter="fade">
                                      <p:cBhvr>
                                        <p:cTn id="10" dur="1000"/>
                                        <p:tgtEl>
                                          <p:spTgt spid="4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1"/>
        <p:cNvGrpSpPr/>
        <p:nvPr/>
      </p:nvGrpSpPr>
      <p:grpSpPr>
        <a:xfrm>
          <a:off x="0" y="0"/>
          <a:ext cx="0" cy="0"/>
          <a:chOff x="0" y="0"/>
          <a:chExt cx="0" cy="0"/>
        </a:xfrm>
      </p:grpSpPr>
      <p:sp>
        <p:nvSpPr>
          <p:cNvPr id="2272" name="Google Shape;2272;p69"/>
          <p:cNvSpPr/>
          <p:nvPr/>
        </p:nvSpPr>
        <p:spPr>
          <a:xfrm>
            <a:off x="714799" y="4584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3" name="Google Shape;2273;p69"/>
          <p:cNvGrpSpPr/>
          <p:nvPr/>
        </p:nvGrpSpPr>
        <p:grpSpPr>
          <a:xfrm>
            <a:off x="7631947" y="633263"/>
            <a:ext cx="636814" cy="120078"/>
            <a:chOff x="8209059" y="198000"/>
            <a:chExt cx="636814" cy="120078"/>
          </a:xfrm>
        </p:grpSpPr>
        <p:sp>
          <p:nvSpPr>
            <p:cNvPr id="2274" name="Google Shape;2274;p6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1" name="Google Shape;2281;p69"/>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lvl="0"/>
            <a:r>
              <a:rPr lang="en" b="1">
                <a:latin typeface="Calibri" panose="020F0502020204030204" pitchFamily="34" charset="0"/>
                <a:cs typeface="Calibri" panose="020F0502020204030204" pitchFamily="34" charset="0"/>
              </a:rPr>
              <a:t>Miêu tả các thuộc tính</a:t>
            </a:r>
            <a:endParaRPr/>
          </a:p>
        </p:txBody>
      </p:sp>
      <p:sp>
        <p:nvSpPr>
          <p:cNvPr id="15" name="Hộp Văn bản 14">
            <a:extLst>
              <a:ext uri="{FF2B5EF4-FFF2-40B4-BE49-F238E27FC236}">
                <a16:creationId xmlns:a16="http://schemas.microsoft.com/office/drawing/2014/main" id="{7953B649-3C9E-7865-6E29-07F31FC49B31}"/>
              </a:ext>
            </a:extLst>
          </p:cNvPr>
          <p:cNvSpPr txBox="1"/>
          <p:nvPr/>
        </p:nvSpPr>
        <p:spPr>
          <a:xfrm>
            <a:off x="714799" y="1712663"/>
            <a:ext cx="8127774" cy="2031325"/>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PARALLEL UNSAFE</a:t>
            </a:r>
            <a:r>
              <a:rPr lang="en-US" sz="1800" kern="100">
                <a:solidFill>
                  <a:srgbClr val="002060"/>
                </a:solidFill>
                <a:effectLst/>
                <a:latin typeface="Calibri" panose="020F0502020204030204" pitchFamily="34" charset="0"/>
                <a:ea typeface="Noto Serif CJK SC"/>
                <a:cs typeface="Calibri" panose="020F0502020204030204" pitchFamily="34" charset="0"/>
              </a:rPr>
              <a:t> chỉ ra rằng hàm không thể được thực thi ở chế độ song song và sự hiện diện của một chức năng như vậy trong câu lệnh SQL buộc một kế hoạch thực hiện nối tiếp</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PARALLEL RESTRICTED</a:t>
            </a:r>
            <a:r>
              <a:rPr lang="en-US" sz="1800" kern="100">
                <a:solidFill>
                  <a:srgbClr val="002060"/>
                </a:solidFill>
                <a:effectLst/>
                <a:latin typeface="Calibri" panose="020F0502020204030204" pitchFamily="34" charset="0"/>
                <a:ea typeface="Noto Serif CJK SC"/>
                <a:cs typeface="Calibri" panose="020F0502020204030204" pitchFamily="34" charset="0"/>
              </a:rPr>
              <a:t> chỉ ra rằng hàm có thể được thực thi ở chế độ song song, nhưng việc thực thi sẽ bị hạn chế.</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PARALLEL SAFE </a:t>
            </a:r>
            <a:r>
              <a:rPr lang="en-US" sz="1800" kern="100">
                <a:solidFill>
                  <a:srgbClr val="002060"/>
                </a:solidFill>
                <a:effectLst/>
                <a:latin typeface="Calibri" panose="020F0502020204030204" pitchFamily="34" charset="0"/>
                <a:ea typeface="Noto Serif CJK SC"/>
                <a:cs typeface="Calibri" panose="020F0502020204030204" pitchFamily="34" charset="0"/>
              </a:rPr>
              <a:t>chỉ ra rằng hàm an toàn để chạy ở chế độ song song mà không bị hạn chế.</a:t>
            </a:r>
          </a:p>
        </p:txBody>
      </p:sp>
      <p:sp>
        <p:nvSpPr>
          <p:cNvPr id="17" name="Hộp Văn bản 16">
            <a:extLst>
              <a:ext uri="{FF2B5EF4-FFF2-40B4-BE49-F238E27FC236}">
                <a16:creationId xmlns:a16="http://schemas.microsoft.com/office/drawing/2014/main" id="{432802BC-C8CA-28C4-23A1-EF4A4B54B274}"/>
              </a:ext>
            </a:extLst>
          </p:cNvPr>
          <p:cNvSpPr txBox="1"/>
          <p:nvPr/>
        </p:nvSpPr>
        <p:spPr>
          <a:xfrm>
            <a:off x="624488" y="1048650"/>
            <a:ext cx="1226890" cy="400110"/>
          </a:xfrm>
          <a:prstGeom prst="rect">
            <a:avLst/>
          </a:prstGeom>
          <a:noFill/>
        </p:spPr>
        <p:txBody>
          <a:bodyPr wrap="square">
            <a:spAutoFit/>
          </a:bodyPr>
          <a:lstStyle/>
          <a:p>
            <a:pPr algn="ctr"/>
            <a:r>
              <a:rPr lang="en-US" sz="2000" b="1" kern="100">
                <a:solidFill>
                  <a:srgbClr val="002060"/>
                </a:solidFill>
                <a:effectLst/>
                <a:latin typeface="Calibri" panose="020F0502020204030204" pitchFamily="34" charset="0"/>
                <a:ea typeface="Noto Serif CJK SC"/>
                <a:cs typeface="Calibri" panose="020F0502020204030204" pitchFamily="34" charset="0"/>
              </a:rPr>
              <a:t>PARALLEL</a:t>
            </a:r>
            <a:endParaRPr lang="en-US"/>
          </a:p>
        </p:txBody>
      </p:sp>
    </p:spTree>
    <p:extLst>
      <p:ext uri="{BB962C8B-B14F-4D97-AF65-F5344CB8AC3E}">
        <p14:creationId xmlns:p14="http://schemas.microsoft.com/office/powerpoint/2010/main" val="87026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72"/>
                                        </p:tgtEl>
                                        <p:attrNameLst>
                                          <p:attrName>style.visibility</p:attrName>
                                        </p:attrNameLst>
                                      </p:cBhvr>
                                      <p:to>
                                        <p:strVal val="visible"/>
                                      </p:to>
                                    </p:set>
                                    <p:anim calcmode="lin" valueType="num">
                                      <p:cBhvr additive="base">
                                        <p:cTn id="7" dur="1000"/>
                                        <p:tgtEl>
                                          <p:spTgt spid="227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273"/>
                                        </p:tgtEl>
                                        <p:attrNameLst>
                                          <p:attrName>style.visibility</p:attrName>
                                        </p:attrNameLst>
                                      </p:cBhvr>
                                      <p:to>
                                        <p:strVal val="visible"/>
                                      </p:to>
                                    </p:set>
                                    <p:animEffect transition="in" filter="fade">
                                      <p:cBhvr>
                                        <p:cTn id="10" dur="1000"/>
                                        <p:tgtEl>
                                          <p:spTgt spid="2273"/>
                                        </p:tgtEl>
                                      </p:cBhvr>
                                    </p:animEffect>
                                  </p:childTnLst>
                                </p:cTn>
                              </p:par>
                              <p:par>
                                <p:cTn id="11" presetID="10" presetClass="entr" presetSubtype="0" fill="hold" nodeType="withEffect">
                                  <p:stCondLst>
                                    <p:cond delay="0"/>
                                  </p:stCondLst>
                                  <p:childTnLst>
                                    <p:set>
                                      <p:cBhvr>
                                        <p:cTn id="12" dur="1" fill="hold">
                                          <p:stCondLst>
                                            <p:cond delay="0"/>
                                          </p:stCondLst>
                                        </p:cTn>
                                        <p:tgtEl>
                                          <p:spTgt spid="2281"/>
                                        </p:tgtEl>
                                        <p:attrNameLst>
                                          <p:attrName>style.visibility</p:attrName>
                                        </p:attrNameLst>
                                      </p:cBhvr>
                                      <p:to>
                                        <p:strVal val="visible"/>
                                      </p:to>
                                    </p:set>
                                    <p:animEffect transition="in" filter="fade">
                                      <p:cBhvr>
                                        <p:cTn id="13" dur="1000"/>
                                        <p:tgtEl>
                                          <p:spTgt spid="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6"/>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Miêu tả các thuộc tính</a:t>
            </a:r>
            <a:endParaRPr/>
          </a:p>
        </p:txBody>
      </p:sp>
      <p:grpSp>
        <p:nvGrpSpPr>
          <p:cNvPr id="1524" name="Google Shape;1524;p56"/>
          <p:cNvGrpSpPr/>
          <p:nvPr/>
        </p:nvGrpSpPr>
        <p:grpSpPr>
          <a:xfrm>
            <a:off x="7631947" y="649694"/>
            <a:ext cx="636814" cy="120078"/>
            <a:chOff x="8209059" y="198000"/>
            <a:chExt cx="636814" cy="120078"/>
          </a:xfrm>
        </p:grpSpPr>
        <p:sp>
          <p:nvSpPr>
            <p:cNvPr id="1525" name="Google Shape;1525;p5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Hộp Văn bản 2">
            <a:extLst>
              <a:ext uri="{FF2B5EF4-FFF2-40B4-BE49-F238E27FC236}">
                <a16:creationId xmlns:a16="http://schemas.microsoft.com/office/drawing/2014/main" id="{3EDA62C6-B8BE-BD44-2922-6757BBA01030}"/>
              </a:ext>
            </a:extLst>
          </p:cNvPr>
          <p:cNvSpPr txBox="1"/>
          <p:nvPr/>
        </p:nvSpPr>
        <p:spPr>
          <a:xfrm>
            <a:off x="1179694" y="1112026"/>
            <a:ext cx="6598356" cy="3139321"/>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COST</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i="1" kern="100">
                <a:solidFill>
                  <a:srgbClr val="002060"/>
                </a:solidFill>
                <a:effectLst/>
                <a:latin typeface="Calibri" panose="020F0502020204030204" pitchFamily="34" charset="0"/>
                <a:ea typeface="Noto Serif CJK SC"/>
                <a:cs typeface="Calibri" panose="020F0502020204030204" pitchFamily="34" charset="0"/>
              </a:rPr>
              <a:t>execution_cost</a:t>
            </a:r>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	Một số dương cho biết chi phí thực thi ước tính cho hàm, theo đơn vị </a:t>
            </a:r>
            <a:r>
              <a:rPr lang="en-US" sz="1800" b="1" i="1" kern="100">
                <a:solidFill>
                  <a:srgbClr val="002060"/>
                </a:solidFill>
                <a:effectLst/>
                <a:latin typeface="Calibri" panose="020F0502020204030204" pitchFamily="34" charset="0"/>
                <a:ea typeface="Noto Serif CJK SC"/>
                <a:cs typeface="Calibri" panose="020F0502020204030204" pitchFamily="34" charset="0"/>
              </a:rPr>
              <a:t>cpu_operator_cost.</a:t>
            </a:r>
            <a:r>
              <a:rPr lang="en-US" sz="1800" kern="100">
                <a:solidFill>
                  <a:srgbClr val="002060"/>
                </a:solidFill>
                <a:effectLst/>
                <a:latin typeface="Calibri" panose="020F0502020204030204" pitchFamily="34" charset="0"/>
                <a:ea typeface="Noto Serif CJK SC"/>
                <a:cs typeface="Calibri" panose="020F0502020204030204" pitchFamily="34" charset="0"/>
              </a:rPr>
              <a:t> Nếu hàm trả về một tập hợp, thì đây là chi phí cho mỗi hàng được trả về.</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ROW</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i="1" kern="100">
                <a:solidFill>
                  <a:srgbClr val="002060"/>
                </a:solidFill>
                <a:effectLst/>
                <a:latin typeface="Calibri" panose="020F0502020204030204" pitchFamily="34" charset="0"/>
                <a:ea typeface="Noto Serif CJK SC"/>
                <a:cs typeface="Calibri" panose="020F0502020204030204" pitchFamily="34" charset="0"/>
              </a:rPr>
              <a:t>result_rows</a:t>
            </a:r>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	Một số dương cho biết số hàng ước tính mà người lập kế hoạch sẽ mong đợi hàm trả về. Điều này chỉ được phép khi hàm được khai báo trả về một tập hợp.</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SUPPORT</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i="1" kern="100">
                <a:solidFill>
                  <a:srgbClr val="002060"/>
                </a:solidFill>
                <a:effectLst/>
                <a:latin typeface="Calibri" panose="020F0502020204030204" pitchFamily="34" charset="0"/>
                <a:ea typeface="Noto Serif CJK SC"/>
                <a:cs typeface="Calibri" panose="020F0502020204030204" pitchFamily="34" charset="0"/>
              </a:rPr>
              <a:t>support_function</a:t>
            </a:r>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	Tên của hàm hỗ trợ trình lập kế hoạch để sử dụng cho hàm này. </a:t>
            </a:r>
            <a:r>
              <a:rPr lang="en-US" sz="1800" kern="100">
                <a:solidFill>
                  <a:srgbClr val="002060"/>
                </a:solidFill>
                <a:latin typeface="Calibri" panose="020F0502020204030204" pitchFamily="34" charset="0"/>
                <a:ea typeface="Noto Serif CJK SC"/>
                <a:cs typeface="Calibri" panose="020F0502020204030204" pitchFamily="34" charset="0"/>
              </a:rPr>
              <a:t>Để sử dụng được chức năng này bạn phải là siêu người dùng.</a:t>
            </a:r>
            <a:endParaRPr lang="en-US" sz="1800" kern="100">
              <a:solidFill>
                <a:srgbClr val="002060"/>
              </a:solidFill>
              <a:effectLst/>
              <a:latin typeface="Calibri" panose="020F0502020204030204" pitchFamily="34" charset="0"/>
              <a:ea typeface="Noto Serif CJK SC"/>
              <a:cs typeface="Calibri" panose="020F0502020204030204" pitchFamily="34" charset="0"/>
            </a:endParaRPr>
          </a:p>
        </p:txBody>
      </p:sp>
    </p:spTree>
    <p:extLst>
      <p:ext uri="{BB962C8B-B14F-4D97-AF65-F5344CB8AC3E}">
        <p14:creationId xmlns:p14="http://schemas.microsoft.com/office/powerpoint/2010/main" val="2662836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lvl="0"/>
            <a:r>
              <a:rPr lang="en" b="1">
                <a:latin typeface="Calibri" panose="020F0502020204030204" pitchFamily="34" charset="0"/>
                <a:cs typeface="Calibri" panose="020F0502020204030204" pitchFamily="34" charset="0"/>
              </a:rPr>
              <a:t>Miêu tả các thuộc tính</a:t>
            </a:r>
            <a:endParaRP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Hộp Văn bản 2">
            <a:extLst>
              <a:ext uri="{FF2B5EF4-FFF2-40B4-BE49-F238E27FC236}">
                <a16:creationId xmlns:a16="http://schemas.microsoft.com/office/drawing/2014/main" id="{F43E07BD-482F-40FB-B10F-E2BA4E6B850E}"/>
              </a:ext>
            </a:extLst>
          </p:cNvPr>
          <p:cNvSpPr txBox="1"/>
          <p:nvPr/>
        </p:nvSpPr>
        <p:spPr>
          <a:xfrm>
            <a:off x="1039020" y="1047532"/>
            <a:ext cx="7704000" cy="2862322"/>
          </a:xfrm>
          <a:prstGeom prst="rect">
            <a:avLst/>
          </a:prstGeom>
          <a:noFill/>
        </p:spPr>
        <p:txBody>
          <a:bodyPr wrap="square">
            <a:spAutoFit/>
          </a:bodyPr>
          <a:lstStyle/>
          <a:p>
            <a:pPr algn="just"/>
            <a:r>
              <a:rPr lang="en-US" sz="1800" b="1" i="1" kern="100">
                <a:solidFill>
                  <a:srgbClr val="002060"/>
                </a:solidFill>
                <a:effectLst/>
                <a:latin typeface="Calibri" panose="020F0502020204030204" pitchFamily="34" charset="0"/>
                <a:ea typeface="Noto Serif CJK SC"/>
                <a:cs typeface="Calibri" panose="020F0502020204030204" pitchFamily="34" charset="0"/>
              </a:rPr>
              <a:t>configuration_parameter</a:t>
            </a:r>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b="1" i="1" kern="100">
                <a:solidFill>
                  <a:srgbClr val="002060"/>
                </a:solidFill>
                <a:effectLst/>
                <a:latin typeface="Calibri" panose="020F0502020204030204" pitchFamily="34" charset="0"/>
                <a:ea typeface="Noto Serif CJK SC"/>
                <a:cs typeface="Calibri" panose="020F0502020204030204" pitchFamily="34" charset="0"/>
              </a:rPr>
              <a:t>value</a:t>
            </a:r>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	Mệnh đề </a:t>
            </a:r>
            <a:r>
              <a:rPr lang="en-US" sz="1800" b="1" kern="100">
                <a:solidFill>
                  <a:srgbClr val="002060"/>
                </a:solidFill>
                <a:effectLst/>
                <a:latin typeface="Calibri" panose="020F0502020204030204" pitchFamily="34" charset="0"/>
                <a:ea typeface="Noto Serif CJK SC"/>
                <a:cs typeface="Calibri" panose="020F0502020204030204" pitchFamily="34" charset="0"/>
              </a:rPr>
              <a:t>SET</a:t>
            </a:r>
            <a:r>
              <a:rPr lang="en-US" sz="1800" kern="100">
                <a:solidFill>
                  <a:srgbClr val="002060"/>
                </a:solidFill>
                <a:effectLst/>
                <a:latin typeface="Calibri" panose="020F0502020204030204" pitchFamily="34" charset="0"/>
                <a:ea typeface="Noto Serif CJK SC"/>
                <a:cs typeface="Calibri" panose="020F0502020204030204" pitchFamily="34" charset="0"/>
              </a:rPr>
              <a:t> làm cho tham số cấu hình đã chỉ định được đặt thành giá trị đã chỉ định khi hàm được nhập, sau đó được khôi phục về giá trị trước đó khi hàm thoát. </a:t>
            </a:r>
            <a:r>
              <a:rPr lang="en-US" sz="1800" b="1" kern="100">
                <a:solidFill>
                  <a:srgbClr val="002060"/>
                </a:solidFill>
                <a:effectLst/>
                <a:latin typeface="Calibri" panose="020F0502020204030204" pitchFamily="34" charset="0"/>
                <a:ea typeface="Noto Serif CJK SC"/>
                <a:cs typeface="Calibri" panose="020F0502020204030204" pitchFamily="34" charset="0"/>
              </a:rPr>
              <a:t>SET FROM</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CURRENT</a:t>
            </a:r>
            <a:r>
              <a:rPr lang="en-US" sz="1800" kern="100">
                <a:solidFill>
                  <a:srgbClr val="002060"/>
                </a:solidFill>
                <a:effectLst/>
                <a:latin typeface="Calibri" panose="020F0502020204030204" pitchFamily="34" charset="0"/>
                <a:ea typeface="Noto Serif CJK SC"/>
                <a:cs typeface="Calibri" panose="020F0502020204030204" pitchFamily="34" charset="0"/>
              </a:rPr>
              <a:t> lưu giá trị của tham số hiện tại khi </a:t>
            </a:r>
            <a:r>
              <a:rPr lang="en-US" sz="1800" b="1" kern="100">
                <a:solidFill>
                  <a:srgbClr val="002060"/>
                </a:solidFill>
                <a:effectLst/>
                <a:latin typeface="Calibri" panose="020F0502020204030204" pitchFamily="34" charset="0"/>
                <a:ea typeface="Noto Serif CJK SC"/>
                <a:cs typeface="Calibri" panose="020F0502020204030204" pitchFamily="34" charset="0"/>
              </a:rPr>
              <a:t>CREATE FUNCTION</a:t>
            </a:r>
            <a:r>
              <a:rPr lang="en-US" sz="1800" kern="100">
                <a:solidFill>
                  <a:srgbClr val="002060"/>
                </a:solidFill>
                <a:effectLst/>
                <a:latin typeface="Calibri" panose="020F0502020204030204" pitchFamily="34" charset="0"/>
                <a:ea typeface="Noto Serif CJK SC"/>
                <a:cs typeface="Calibri" panose="020F0502020204030204" pitchFamily="34" charset="0"/>
              </a:rPr>
              <a:t> được thực thi dưới dạng giá trị sẽ được áp dụng khi hàm được nhập.</a:t>
            </a: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	Nếu một mệnh đề </a:t>
            </a:r>
            <a:r>
              <a:rPr lang="en-US" sz="1800" b="1" kern="100">
                <a:solidFill>
                  <a:srgbClr val="002060"/>
                </a:solidFill>
                <a:effectLst/>
                <a:latin typeface="Calibri" panose="020F0502020204030204" pitchFamily="34" charset="0"/>
                <a:ea typeface="Noto Serif CJK SC"/>
                <a:cs typeface="Calibri" panose="020F0502020204030204" pitchFamily="34" charset="0"/>
              </a:rPr>
              <a:t>SET</a:t>
            </a:r>
            <a:r>
              <a:rPr lang="en-US" sz="1800" kern="100">
                <a:solidFill>
                  <a:srgbClr val="002060"/>
                </a:solidFill>
                <a:effectLst/>
                <a:latin typeface="Calibri" panose="020F0502020204030204" pitchFamily="34" charset="0"/>
                <a:ea typeface="Noto Serif CJK SC"/>
                <a:cs typeface="Calibri" panose="020F0502020204030204" pitchFamily="34" charset="0"/>
              </a:rPr>
              <a:t> được gắn vào một hàm, thì hiệu ứng của lệnh </a:t>
            </a:r>
            <a:r>
              <a:rPr lang="en-US" sz="1800" b="1" kern="100">
                <a:solidFill>
                  <a:srgbClr val="002060"/>
                </a:solidFill>
                <a:effectLst/>
                <a:latin typeface="Calibri" panose="020F0502020204030204" pitchFamily="34" charset="0"/>
                <a:ea typeface="Noto Serif CJK SC"/>
                <a:cs typeface="Calibri" panose="020F0502020204030204" pitchFamily="34" charset="0"/>
              </a:rPr>
              <a:t>SET</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LOCAL</a:t>
            </a:r>
            <a:r>
              <a:rPr lang="en-US" sz="1800" kern="100">
                <a:solidFill>
                  <a:srgbClr val="002060"/>
                </a:solidFill>
                <a:effectLst/>
                <a:latin typeface="Calibri" panose="020F0502020204030204" pitchFamily="34" charset="0"/>
                <a:ea typeface="Noto Serif CJK SC"/>
                <a:cs typeface="Calibri" panose="020F0502020204030204" pitchFamily="34" charset="0"/>
              </a:rPr>
              <a:t> được thực thi bên trong hàm đối với cùng một biến sẽ bị hạn chế đối với hàm: giá trị trước đó của tham số cấu hình vẫn được khôi phục khi thoát chức năng.</a:t>
            </a:r>
          </a:p>
        </p:txBody>
      </p:sp>
    </p:spTree>
    <p:extLst>
      <p:ext uri="{BB962C8B-B14F-4D97-AF65-F5344CB8AC3E}">
        <p14:creationId xmlns:p14="http://schemas.microsoft.com/office/powerpoint/2010/main" val="4108220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1"/>
        <p:cNvGrpSpPr/>
        <p:nvPr/>
      </p:nvGrpSpPr>
      <p:grpSpPr>
        <a:xfrm>
          <a:off x="0" y="0"/>
          <a:ext cx="0" cy="0"/>
          <a:chOff x="0" y="0"/>
          <a:chExt cx="0" cy="0"/>
        </a:xfrm>
      </p:grpSpPr>
      <p:sp>
        <p:nvSpPr>
          <p:cNvPr id="2175" name="Google Shape;2175;p67"/>
          <p:cNvSpPr/>
          <p:nvPr/>
        </p:nvSpPr>
        <p:spPr>
          <a:xfrm>
            <a:off x="714799" y="4584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6" name="Google Shape;2176;p67"/>
          <p:cNvGrpSpPr/>
          <p:nvPr/>
        </p:nvGrpSpPr>
        <p:grpSpPr>
          <a:xfrm>
            <a:off x="7631947" y="633263"/>
            <a:ext cx="636814" cy="120078"/>
            <a:chOff x="8209059" y="198000"/>
            <a:chExt cx="636814" cy="120078"/>
          </a:xfrm>
        </p:grpSpPr>
        <p:sp>
          <p:nvSpPr>
            <p:cNvPr id="2177" name="Google Shape;2177;p6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0" name="Google Shape;2180;p67"/>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lvl="0"/>
            <a:r>
              <a:rPr lang="en" b="1">
                <a:latin typeface="Calibri" panose="020F0502020204030204" pitchFamily="34" charset="0"/>
                <a:cs typeface="Calibri" panose="020F0502020204030204" pitchFamily="34" charset="0"/>
              </a:rPr>
              <a:t>Miêu tả các thuộc tính</a:t>
            </a:r>
            <a:endParaRPr/>
          </a:p>
        </p:txBody>
      </p:sp>
      <p:sp>
        <p:nvSpPr>
          <p:cNvPr id="3" name="Hộp Văn bản 2">
            <a:extLst>
              <a:ext uri="{FF2B5EF4-FFF2-40B4-BE49-F238E27FC236}">
                <a16:creationId xmlns:a16="http://schemas.microsoft.com/office/drawing/2014/main" id="{D6544092-5151-D293-4FDB-58654E2C87A8}"/>
              </a:ext>
            </a:extLst>
          </p:cNvPr>
          <p:cNvSpPr txBox="1"/>
          <p:nvPr/>
        </p:nvSpPr>
        <p:spPr>
          <a:xfrm>
            <a:off x="993422" y="1446080"/>
            <a:ext cx="5864578" cy="2862322"/>
          </a:xfrm>
          <a:prstGeom prst="rect">
            <a:avLst/>
          </a:prstGeom>
          <a:noFill/>
        </p:spPr>
        <p:txBody>
          <a:bodyPr wrap="square">
            <a:spAutoFit/>
          </a:bodyPr>
          <a:lstStyle/>
          <a:p>
            <a:pPr algn="just"/>
            <a:r>
              <a:rPr lang="en-US" sz="1800" b="1" i="1" kern="100">
                <a:solidFill>
                  <a:srgbClr val="002060"/>
                </a:solidFill>
                <a:effectLst/>
                <a:latin typeface="Calibri" panose="020F0502020204030204" pitchFamily="34" charset="0"/>
                <a:ea typeface="Noto Serif CJK SC"/>
                <a:cs typeface="Calibri" panose="020F0502020204030204" pitchFamily="34" charset="0"/>
              </a:rPr>
              <a:t>Definition</a:t>
            </a:r>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	Một hằng chuỗi xác định hàm; ý nghĩa phụ thuộc vào ngôn ngữ. Nó có thể là tên hàm bên trong, đường dẫn đến tệp đối tượng, lệnh SQL hoặc văn bản bằng ngôn ngữ thủ tục.</a:t>
            </a: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	Việc sử dụng trích dẫn đô la để viết chuỗi định nghĩa hàm thường hữu ích, thay vì cú pháp trích dẫn đơn thông thường. Không có trích dẫn đô la, bất kỳ dấu ngoặc đơn hoặc dấu gạch chéo ngược nào trong định nghĩa hàm phải được thoát bằng cách nhân đôi chúng.</a:t>
            </a:r>
          </a:p>
        </p:txBody>
      </p:sp>
    </p:spTree>
    <p:extLst>
      <p:ext uri="{BB962C8B-B14F-4D97-AF65-F5344CB8AC3E}">
        <p14:creationId xmlns:p14="http://schemas.microsoft.com/office/powerpoint/2010/main" val="452833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75"/>
                                        </p:tgtEl>
                                        <p:attrNameLst>
                                          <p:attrName>style.visibility</p:attrName>
                                        </p:attrNameLst>
                                      </p:cBhvr>
                                      <p:to>
                                        <p:strVal val="visible"/>
                                      </p:to>
                                    </p:set>
                                    <p:anim calcmode="lin" valueType="num">
                                      <p:cBhvr additive="base">
                                        <p:cTn id="7" dur="1000"/>
                                        <p:tgtEl>
                                          <p:spTgt spid="2175"/>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176"/>
                                        </p:tgtEl>
                                        <p:attrNameLst>
                                          <p:attrName>style.visibility</p:attrName>
                                        </p:attrNameLst>
                                      </p:cBhvr>
                                      <p:to>
                                        <p:strVal val="visible"/>
                                      </p:to>
                                    </p:set>
                                    <p:animEffect transition="in" filter="fade">
                                      <p:cBhvr>
                                        <p:cTn id="10" dur="1000"/>
                                        <p:tgtEl>
                                          <p:spTgt spid="2176"/>
                                        </p:tgtEl>
                                      </p:cBhvr>
                                    </p:animEffect>
                                  </p:childTnLst>
                                </p:cTn>
                              </p:par>
                              <p:par>
                                <p:cTn id="11" presetID="10" presetClass="entr" presetSubtype="0" fill="hold" nodeType="withEffect">
                                  <p:stCondLst>
                                    <p:cond delay="0"/>
                                  </p:stCondLst>
                                  <p:childTnLst>
                                    <p:set>
                                      <p:cBhvr>
                                        <p:cTn id="12" dur="1" fill="hold">
                                          <p:stCondLst>
                                            <p:cond delay="0"/>
                                          </p:stCondLst>
                                        </p:cTn>
                                        <p:tgtEl>
                                          <p:spTgt spid="2180"/>
                                        </p:tgtEl>
                                        <p:attrNameLst>
                                          <p:attrName>style.visibility</p:attrName>
                                        </p:attrNameLst>
                                      </p:cBhvr>
                                      <p:to>
                                        <p:strVal val="visible"/>
                                      </p:to>
                                    </p:set>
                                    <p:animEffect transition="in" filter="fade">
                                      <p:cBhvr>
                                        <p:cTn id="13" dur="1000"/>
                                        <p:tgtEl>
                                          <p:spTgt spid="2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6"/>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Miêu tả các thuộc tính</a:t>
            </a:r>
            <a:endParaRPr/>
          </a:p>
        </p:txBody>
      </p:sp>
      <p:grpSp>
        <p:nvGrpSpPr>
          <p:cNvPr id="1524" name="Google Shape;1524;p56"/>
          <p:cNvGrpSpPr/>
          <p:nvPr/>
        </p:nvGrpSpPr>
        <p:grpSpPr>
          <a:xfrm>
            <a:off x="7631947" y="649694"/>
            <a:ext cx="636814" cy="120078"/>
            <a:chOff x="8209059" y="198000"/>
            <a:chExt cx="636814" cy="120078"/>
          </a:xfrm>
        </p:grpSpPr>
        <p:sp>
          <p:nvSpPr>
            <p:cNvPr id="1525" name="Google Shape;1525;p5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Hộp Văn bản 2">
            <a:extLst>
              <a:ext uri="{FF2B5EF4-FFF2-40B4-BE49-F238E27FC236}">
                <a16:creationId xmlns:a16="http://schemas.microsoft.com/office/drawing/2014/main" id="{5A0A18CF-3E23-393B-AAE5-D92DC596C678}"/>
              </a:ext>
            </a:extLst>
          </p:cNvPr>
          <p:cNvSpPr txBox="1"/>
          <p:nvPr/>
        </p:nvSpPr>
        <p:spPr>
          <a:xfrm>
            <a:off x="1480259" y="1204033"/>
            <a:ext cx="6530622" cy="3139321"/>
          </a:xfrm>
          <a:prstGeom prst="rect">
            <a:avLst/>
          </a:prstGeom>
          <a:noFill/>
        </p:spPr>
        <p:txBody>
          <a:bodyPr wrap="square">
            <a:spAutoFit/>
          </a:bodyPr>
          <a:lstStyle/>
          <a:p>
            <a:pPr algn="just"/>
            <a:r>
              <a:rPr lang="en-US" sz="1800" b="1" i="1" kern="100">
                <a:solidFill>
                  <a:srgbClr val="002060"/>
                </a:solidFill>
                <a:effectLst/>
                <a:latin typeface="Calibri" panose="020F0502020204030204" pitchFamily="34" charset="0"/>
                <a:ea typeface="Noto Serif CJK SC"/>
                <a:cs typeface="Calibri" panose="020F0502020204030204" pitchFamily="34" charset="0"/>
              </a:rPr>
              <a:t>obj_file, link_symbol</a:t>
            </a:r>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	Dạng mệnh đề </a:t>
            </a:r>
            <a:r>
              <a:rPr lang="en-US" sz="1800" b="1" kern="100">
                <a:solidFill>
                  <a:srgbClr val="002060"/>
                </a:solidFill>
                <a:effectLst/>
                <a:latin typeface="Calibri" panose="020F0502020204030204" pitchFamily="34" charset="0"/>
                <a:ea typeface="Noto Serif CJK SC"/>
                <a:cs typeface="Calibri" panose="020F0502020204030204" pitchFamily="34" charset="0"/>
              </a:rPr>
              <a:t>AS</a:t>
            </a:r>
            <a:r>
              <a:rPr lang="en-US" sz="1800" kern="100">
                <a:solidFill>
                  <a:srgbClr val="002060"/>
                </a:solidFill>
                <a:effectLst/>
                <a:latin typeface="Calibri" panose="020F0502020204030204" pitchFamily="34" charset="0"/>
                <a:ea typeface="Noto Serif CJK SC"/>
                <a:cs typeface="Calibri" panose="020F0502020204030204" pitchFamily="34" charset="0"/>
              </a:rPr>
              <a:t> này được sử dụng cho các hàm ngôn ngữ C có thể tải động khi tên hàm trong mã nguồn ngôn ngữ C không giống với tên của hàm SQL. Chuỗi </a:t>
            </a:r>
            <a:r>
              <a:rPr lang="en-US" sz="1800" b="1" kern="100">
                <a:solidFill>
                  <a:srgbClr val="002060"/>
                </a:solidFill>
                <a:effectLst/>
                <a:latin typeface="Calibri" panose="020F0502020204030204" pitchFamily="34" charset="0"/>
                <a:ea typeface="Noto Serif CJK SC"/>
                <a:cs typeface="Calibri" panose="020F0502020204030204" pitchFamily="34" charset="0"/>
              </a:rPr>
              <a:t>obj_file</a:t>
            </a:r>
            <a:r>
              <a:rPr lang="en-US" sz="1800" kern="100">
                <a:solidFill>
                  <a:srgbClr val="002060"/>
                </a:solidFill>
                <a:effectLst/>
                <a:latin typeface="Calibri" panose="020F0502020204030204" pitchFamily="34" charset="0"/>
                <a:ea typeface="Noto Serif CJK SC"/>
                <a:cs typeface="Calibri" panose="020F0502020204030204" pitchFamily="34" charset="0"/>
              </a:rPr>
              <a:t> là tên của tệp thư viện chia sẻ chứa hàm C đã biên dịch và được hiểu là đối với lệnh </a:t>
            </a:r>
            <a:r>
              <a:rPr lang="en-US" sz="1800" b="1" kern="100">
                <a:solidFill>
                  <a:srgbClr val="002060"/>
                </a:solidFill>
                <a:effectLst/>
                <a:latin typeface="Calibri" panose="020F0502020204030204" pitchFamily="34" charset="0"/>
                <a:ea typeface="Noto Serif CJK SC"/>
                <a:cs typeface="Calibri" panose="020F0502020204030204" pitchFamily="34" charset="0"/>
              </a:rPr>
              <a:t>LOAD</a:t>
            </a:r>
            <a:r>
              <a:rPr lang="en-US" sz="1800" kern="100">
                <a:solidFill>
                  <a:srgbClr val="002060"/>
                </a:solidFill>
                <a:effectLst/>
                <a:latin typeface="Calibri" panose="020F0502020204030204" pitchFamily="34" charset="0"/>
                <a:ea typeface="Noto Serif CJK SC"/>
                <a:cs typeface="Calibri" panose="020F0502020204030204" pitchFamily="34" charset="0"/>
              </a:rPr>
              <a:t>. Chuỗi </a:t>
            </a:r>
            <a:r>
              <a:rPr lang="en-US" sz="1800" b="1" kern="100">
                <a:solidFill>
                  <a:srgbClr val="002060"/>
                </a:solidFill>
                <a:effectLst/>
                <a:latin typeface="Calibri" panose="020F0502020204030204" pitchFamily="34" charset="0"/>
                <a:ea typeface="Noto Serif CJK SC"/>
                <a:cs typeface="Calibri" panose="020F0502020204030204" pitchFamily="34" charset="0"/>
              </a:rPr>
              <a:t>link_symbol</a:t>
            </a:r>
            <a:r>
              <a:rPr lang="en-US" sz="1800" kern="100">
                <a:solidFill>
                  <a:srgbClr val="002060"/>
                </a:solidFill>
                <a:effectLst/>
                <a:latin typeface="Calibri" panose="020F0502020204030204" pitchFamily="34" charset="0"/>
                <a:ea typeface="Noto Serif CJK SC"/>
                <a:cs typeface="Calibri" panose="020F0502020204030204" pitchFamily="34" charset="0"/>
              </a:rPr>
              <a:t> là ký hiệu liên kết của hàm, nghĩa là tên của hàm trong mã nguồn ngôn ngữ C. Nếu biểu tượng liên kết bị bỏ qua, nó được coi là giống với tên của hàm SQL được xác định. Tên C của tất cả các hàm phải khác nhau, vì vậy bạn phải đặt cho các hàm C quá tải các tên C khác nhau (ví dụ: sử dụng các loại đối số như một phần của tên C).</a:t>
            </a:r>
          </a:p>
        </p:txBody>
      </p:sp>
    </p:spTree>
    <p:extLst>
      <p:ext uri="{BB962C8B-B14F-4D97-AF65-F5344CB8AC3E}">
        <p14:creationId xmlns:p14="http://schemas.microsoft.com/office/powerpoint/2010/main" val="4005064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31" name="Google Shape;2431;p70"/>
          <p:cNvSpPr/>
          <p:nvPr/>
        </p:nvSpPr>
        <p:spPr>
          <a:xfrm>
            <a:off x="714799" y="45695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lvl="0"/>
            <a:r>
              <a:rPr lang="en" b="1">
                <a:latin typeface="Calibri" panose="020F0502020204030204" pitchFamily="34" charset="0"/>
                <a:cs typeface="Calibri" panose="020F0502020204030204" pitchFamily="34" charset="0"/>
              </a:rPr>
              <a:t>Miêu tả các thuộc tính</a:t>
            </a:r>
            <a:endParaRPr/>
          </a:p>
        </p:txBody>
      </p:sp>
      <p:sp>
        <p:nvSpPr>
          <p:cNvPr id="6" name="Hộp Văn bản 5">
            <a:extLst>
              <a:ext uri="{FF2B5EF4-FFF2-40B4-BE49-F238E27FC236}">
                <a16:creationId xmlns:a16="http://schemas.microsoft.com/office/drawing/2014/main" id="{0234B3E6-CE1A-3B44-9066-8D75DB0F6975}"/>
              </a:ext>
            </a:extLst>
          </p:cNvPr>
          <p:cNvSpPr txBox="1"/>
          <p:nvPr/>
        </p:nvSpPr>
        <p:spPr>
          <a:xfrm>
            <a:off x="714799" y="1179395"/>
            <a:ext cx="4599432" cy="923330"/>
          </a:xfrm>
          <a:prstGeom prst="rect">
            <a:avLst/>
          </a:prstGeom>
          <a:noFill/>
        </p:spPr>
        <p:txBody>
          <a:bodyPr wrap="square">
            <a:spAutoFit/>
          </a:bodyPr>
          <a:lstStyle/>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sql_body</a:t>
            </a: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Phần thân của hàm LANGUAGE SQL. Đây có thể là một tuyên bố duy nhất</a:t>
            </a:r>
          </a:p>
        </p:txBody>
      </p:sp>
      <p:pic>
        <p:nvPicPr>
          <p:cNvPr id="7" name="Image2">
            <a:extLst>
              <a:ext uri="{FF2B5EF4-FFF2-40B4-BE49-F238E27FC236}">
                <a16:creationId xmlns:a16="http://schemas.microsoft.com/office/drawing/2014/main" id="{0EF5E458-17C9-ADB7-5FEE-A4ADF0F7DE2F}"/>
              </a:ext>
            </a:extLst>
          </p:cNvPr>
          <p:cNvPicPr>
            <a:picLocks noChangeAspect="1"/>
          </p:cNvPicPr>
          <p:nvPr/>
        </p:nvPicPr>
        <p:blipFill>
          <a:blip r:embed="rId3"/>
          <a:stretch>
            <a:fillRect/>
          </a:stretch>
        </p:blipFill>
        <p:spPr bwMode="auto">
          <a:xfrm>
            <a:off x="421287" y="2355366"/>
            <a:ext cx="2095500" cy="2657475"/>
          </a:xfrm>
          <a:prstGeom prst="rect">
            <a:avLst/>
          </a:prstGeom>
          <a:ln w="635">
            <a:solidFill>
              <a:srgbClr val="2A6099"/>
            </a:solidFill>
          </a:ln>
        </p:spPr>
      </p:pic>
      <p:sp>
        <p:nvSpPr>
          <p:cNvPr id="9" name="Hộp Văn bản 8">
            <a:extLst>
              <a:ext uri="{FF2B5EF4-FFF2-40B4-BE49-F238E27FC236}">
                <a16:creationId xmlns:a16="http://schemas.microsoft.com/office/drawing/2014/main" id="{89F57461-A972-7C66-B579-C117B883618F}"/>
              </a:ext>
            </a:extLst>
          </p:cNvPr>
          <p:cNvSpPr txBox="1"/>
          <p:nvPr/>
        </p:nvSpPr>
        <p:spPr>
          <a:xfrm>
            <a:off x="3178618" y="2170700"/>
            <a:ext cx="5863782" cy="3416320"/>
          </a:xfrm>
          <a:prstGeom prst="rect">
            <a:avLst/>
          </a:prstGeom>
          <a:noFill/>
        </p:spPr>
        <p:txBody>
          <a:bodyPr wrap="square">
            <a:spAutoFit/>
          </a:bodyPr>
          <a:lstStyle/>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Điều này tương tự như viết văn bản của thân hàm dưới dạng hằng chuỗi, nhưng có một số điểm khác biệt: Biểu mẫu này chỉ hoạt động đối với NGÔN NGỮ SQL, dạng hằng chuỗi hoạt động đối với tất cả các ngôn ngữ. Dạng này được phân tích cú pháp tại thời điểm định nghĩa hàm, dạng hằng chuỗi được phân tích cú pháp tại thời điểm thực thi; do đó, biểu mẫu này không thể hỗ trợ các loại đối số đa hình và các cấu trúc khác không thể giải quyết được tại thời điểm định nghĩa hàm. Biểu mẫu này theo dõi các phụ thuộc giữa hàm và các đối tượng được sử dụng trong thân hàm, do đó, DROP ... CASCADE sẽ hoạt động chính xác, trong khi biểu mẫu sử dụng chuỗi ký tự có thể để lại các hàm lơ lửng. </a:t>
            </a:r>
          </a:p>
        </p:txBody>
      </p:sp>
    </p:spTree>
    <p:extLst>
      <p:ext uri="{BB962C8B-B14F-4D97-AF65-F5344CB8AC3E}">
        <p14:creationId xmlns:p14="http://schemas.microsoft.com/office/powerpoint/2010/main" val="250122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1"/>
                                        </p:tgtEl>
                                        <p:attrNameLst>
                                          <p:attrName>style.visibility</p:attrName>
                                        </p:attrNameLst>
                                      </p:cBhvr>
                                      <p:to>
                                        <p:strVal val="visible"/>
                                      </p:to>
                                    </p:set>
                                    <p:anim calcmode="lin" valueType="num">
                                      <p:cBhvr additive="base">
                                        <p:cTn id="7" dur="1000"/>
                                        <p:tgtEl>
                                          <p:spTgt spid="243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432"/>
                                        </p:tgtEl>
                                        <p:attrNameLst>
                                          <p:attrName>style.visibility</p:attrName>
                                        </p:attrNameLst>
                                      </p:cBhvr>
                                      <p:to>
                                        <p:strVal val="visible"/>
                                      </p:to>
                                    </p:set>
                                    <p:animEffect transition="in" filter="fade">
                                      <p:cBhvr>
                                        <p:cTn id="10" dur="1000"/>
                                        <p:tgtEl>
                                          <p:spTgt spid="2432"/>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1" name="Google Shape;1841;p61"/>
          <p:cNvSpPr txBox="1">
            <a:spLocks noGrp="1"/>
          </p:cNvSpPr>
          <p:nvPr>
            <p:ph type="title"/>
          </p:nvPr>
        </p:nvSpPr>
        <p:spPr>
          <a:xfrm>
            <a:off x="2298913" y="1929450"/>
            <a:ext cx="4546173" cy="128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8800" b="1">
                <a:solidFill>
                  <a:schemeClr val="bg2"/>
                </a:solidFill>
                <a:latin typeface="Calibri" panose="020F0502020204030204" pitchFamily="34" charset="0"/>
                <a:cs typeface="Calibri" panose="020F0502020204030204" pitchFamily="34" charset="0"/>
              </a:rPr>
              <a:t>TÓM TẮT</a:t>
            </a:r>
            <a:endParaRPr sz="8800" b="1">
              <a:solidFill>
                <a:schemeClr val="bg2"/>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1"/>
                                        </p:tgtEl>
                                        <p:attrNameLst>
                                          <p:attrName>style.visibility</p:attrName>
                                        </p:attrNameLst>
                                      </p:cBhvr>
                                      <p:to>
                                        <p:strVal val="visible"/>
                                      </p:to>
                                    </p:set>
                                    <p:anim calcmode="lin" valueType="num">
                                      <p:cBhvr additive="base">
                                        <p:cTn id="7" dur="1000"/>
                                        <p:tgtEl>
                                          <p:spTgt spid="18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9"/>
        <p:cNvGrpSpPr/>
        <p:nvPr/>
      </p:nvGrpSpPr>
      <p:grpSpPr>
        <a:xfrm>
          <a:off x="0" y="0"/>
          <a:ext cx="0" cy="0"/>
          <a:chOff x="0" y="0"/>
          <a:chExt cx="0" cy="0"/>
        </a:xfrm>
      </p:grpSpPr>
      <p:sp>
        <p:nvSpPr>
          <p:cNvPr id="3471" name="Google Shape;3471;p81"/>
          <p:cNvSpPr txBox="1">
            <a:spLocks noGrp="1"/>
          </p:cNvSpPr>
          <p:nvPr>
            <p:ph type="title"/>
          </p:nvPr>
        </p:nvSpPr>
        <p:spPr>
          <a:xfrm>
            <a:off x="999066" y="1183216"/>
            <a:ext cx="7145867" cy="2777067"/>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8800" b="1">
                <a:solidFill>
                  <a:schemeClr val="bg2"/>
                </a:solidFill>
                <a:latin typeface="Calibri" panose="020F0502020204030204" pitchFamily="34" charset="0"/>
                <a:cs typeface="Calibri" panose="020F0502020204030204" pitchFamily="34" charset="0"/>
              </a:rPr>
              <a:t>VÍ DỤ VỀ FUNCTION</a:t>
            </a:r>
          </a:p>
        </p:txBody>
      </p:sp>
    </p:spTree>
    <p:extLst>
      <p:ext uri="{BB962C8B-B14F-4D97-AF65-F5344CB8AC3E}">
        <p14:creationId xmlns:p14="http://schemas.microsoft.com/office/powerpoint/2010/main" val="2579198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1"/>
                                        </p:tgtEl>
                                        <p:attrNameLst>
                                          <p:attrName>style.visibility</p:attrName>
                                        </p:attrNameLst>
                                      </p:cBhvr>
                                      <p:to>
                                        <p:strVal val="visible"/>
                                      </p:to>
                                    </p:set>
                                    <p:animEffect transition="in" filter="fade">
                                      <p:cBhvr>
                                        <p:cTn id="7" dur="1000"/>
                                        <p:tgtEl>
                                          <p:spTgt spid="3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Hình ảnh 15">
            <a:extLst>
              <a:ext uri="{FF2B5EF4-FFF2-40B4-BE49-F238E27FC236}">
                <a16:creationId xmlns:a16="http://schemas.microsoft.com/office/drawing/2014/main" id="{78E2689D-79E0-E370-CF02-F0D908BE1240}"/>
              </a:ext>
            </a:extLst>
          </p:cNvPr>
          <p:cNvPicPr>
            <a:picLocks noChangeAspect="1"/>
          </p:cNvPicPr>
          <p:nvPr/>
        </p:nvPicPr>
        <p:blipFill>
          <a:blip r:embed="rId2"/>
          <a:stretch>
            <a:fillRect/>
          </a:stretch>
        </p:blipFill>
        <p:spPr>
          <a:xfrm>
            <a:off x="2924618" y="464633"/>
            <a:ext cx="3294764" cy="4214233"/>
          </a:xfrm>
          <a:prstGeom prst="rect">
            <a:avLst/>
          </a:prstGeom>
        </p:spPr>
      </p:pic>
    </p:spTree>
    <p:extLst>
      <p:ext uri="{BB962C8B-B14F-4D97-AF65-F5344CB8AC3E}">
        <p14:creationId xmlns:p14="http://schemas.microsoft.com/office/powerpoint/2010/main" val="980397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720000" y="493950"/>
            <a:ext cx="7704000" cy="4155600"/>
          </a:xfrm>
          <a:prstGeom prst="roundRect">
            <a:avLst>
              <a:gd name="adj" fmla="val 1850"/>
            </a:avLst>
          </a:prstGeom>
          <a:blipFill dpi="0" rotWithShape="1">
            <a:blip r:embed="rId3">
              <a:extLst>
                <a:ext uri="{28A0092B-C50C-407E-A947-70E740481C1C}">
                  <a14:useLocalDpi xmlns:a14="http://schemas.microsoft.com/office/drawing/2010/main" val="0"/>
                </a:ext>
              </a:extLst>
            </a:blip>
            <a:srcRect/>
            <a:stretch>
              <a:fillRect/>
            </a:stretch>
          </a:blip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9821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716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Ảnh có chứa văn bản&#10;&#10;Mô tả được tạo tự động">
            <a:extLst>
              <a:ext uri="{FF2B5EF4-FFF2-40B4-BE49-F238E27FC236}">
                <a16:creationId xmlns:a16="http://schemas.microsoft.com/office/drawing/2014/main" id="{74188536-CA80-D0D8-C471-AB8A73185855}"/>
              </a:ext>
            </a:extLst>
          </p:cNvPr>
          <p:cNvPicPr>
            <a:picLocks noChangeAspect="1"/>
          </p:cNvPicPr>
          <p:nvPr/>
        </p:nvPicPr>
        <p:blipFill>
          <a:blip r:embed="rId2"/>
          <a:stretch>
            <a:fillRect/>
          </a:stretch>
        </p:blipFill>
        <p:spPr>
          <a:xfrm>
            <a:off x="2193851" y="193601"/>
            <a:ext cx="4756298" cy="4756298"/>
          </a:xfrm>
          <a:prstGeom prst="rect">
            <a:avLst/>
          </a:prstGeom>
        </p:spPr>
      </p:pic>
    </p:spTree>
    <p:extLst>
      <p:ext uri="{BB962C8B-B14F-4D97-AF65-F5344CB8AC3E}">
        <p14:creationId xmlns:p14="http://schemas.microsoft.com/office/powerpoint/2010/main" val="3181267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714800" y="496500"/>
            <a:ext cx="7704000" cy="4155600"/>
          </a:xfrm>
          <a:prstGeom prst="roundRect">
            <a:avLst>
              <a:gd name="adj" fmla="val 1850"/>
            </a:avLst>
          </a:prstGeom>
          <a:blipFill dpi="0" rotWithShape="1">
            <a:blip r:embed="rId3">
              <a:extLst>
                <a:ext uri="{28A0092B-C50C-407E-A947-70E740481C1C}">
                  <a14:useLocalDpi xmlns:a14="http://schemas.microsoft.com/office/drawing/2010/main" val="0"/>
                </a:ext>
              </a:extLst>
            </a:blip>
            <a:srcRect/>
            <a:stretch>
              <a:fillRect/>
            </a:stretch>
          </a:blip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9"/>
        <p:cNvGrpSpPr/>
        <p:nvPr/>
      </p:nvGrpSpPr>
      <p:grpSpPr>
        <a:xfrm>
          <a:off x="0" y="0"/>
          <a:ext cx="0" cy="0"/>
          <a:chOff x="0" y="0"/>
          <a:chExt cx="0" cy="0"/>
        </a:xfrm>
      </p:grpSpPr>
      <p:sp>
        <p:nvSpPr>
          <p:cNvPr id="3471" name="Google Shape;3471;p81"/>
          <p:cNvSpPr txBox="1">
            <a:spLocks noGrp="1"/>
          </p:cNvSpPr>
          <p:nvPr>
            <p:ph type="title"/>
          </p:nvPr>
        </p:nvSpPr>
        <p:spPr>
          <a:xfrm>
            <a:off x="999066" y="1183216"/>
            <a:ext cx="7145867" cy="2777067"/>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8800" b="1">
                <a:solidFill>
                  <a:schemeClr val="bg2"/>
                </a:solidFill>
                <a:latin typeface="Calibri" panose="020F0502020204030204" pitchFamily="34" charset="0"/>
                <a:cs typeface="Calibri" panose="020F0502020204030204" pitchFamily="34" charset="0"/>
              </a:rPr>
              <a:t>MIÊU TẢ CÁC THUỘC TÍNH</a:t>
            </a:r>
          </a:p>
        </p:txBody>
      </p:sp>
    </p:spTree>
    <p:extLst>
      <p:ext uri="{BB962C8B-B14F-4D97-AF65-F5344CB8AC3E}">
        <p14:creationId xmlns:p14="http://schemas.microsoft.com/office/powerpoint/2010/main" val="3766870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1"/>
                                        </p:tgtEl>
                                        <p:attrNameLst>
                                          <p:attrName>style.visibility</p:attrName>
                                        </p:attrNameLst>
                                      </p:cBhvr>
                                      <p:to>
                                        <p:strVal val="visible"/>
                                      </p:to>
                                    </p:set>
                                    <p:animEffect transition="in" filter="fade">
                                      <p:cBhvr>
                                        <p:cTn id="7" dur="1000"/>
                                        <p:tgtEl>
                                          <p:spTgt spid="3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54"/>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a:latin typeface="Calibri" panose="020F0502020204030204" pitchFamily="34" charset="0"/>
                <a:cs typeface="Calibri" panose="020F0502020204030204" pitchFamily="34" charset="0"/>
              </a:rPr>
              <a:t>Miêu</a:t>
            </a:r>
            <a:r>
              <a:rPr lang="en" b="1">
                <a:latin typeface="Calibri" panose="020F0502020204030204" pitchFamily="34" charset="0"/>
                <a:cs typeface="Calibri" panose="020F0502020204030204" pitchFamily="34" charset="0"/>
              </a:rPr>
              <a:t> tả các thuộc tính</a:t>
            </a:r>
            <a:endParaRPr b="1">
              <a:latin typeface="Calibri" panose="020F0502020204030204" pitchFamily="34" charset="0"/>
              <a:cs typeface="Calibri" panose="020F0502020204030204" pitchFamily="34" charset="0"/>
            </a:endParaRPr>
          </a:p>
        </p:txBody>
      </p:sp>
      <p:grpSp>
        <p:nvGrpSpPr>
          <p:cNvPr id="1468" name="Google Shape;1468;p54"/>
          <p:cNvGrpSpPr/>
          <p:nvPr/>
        </p:nvGrpSpPr>
        <p:grpSpPr>
          <a:xfrm>
            <a:off x="7631947" y="649694"/>
            <a:ext cx="636814" cy="120078"/>
            <a:chOff x="8209059" y="198000"/>
            <a:chExt cx="636814" cy="120078"/>
          </a:xfrm>
        </p:grpSpPr>
        <p:sp>
          <p:nvSpPr>
            <p:cNvPr id="1469" name="Google Shape;1469;p5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Hộp Văn bản 26">
            <a:extLst>
              <a:ext uri="{FF2B5EF4-FFF2-40B4-BE49-F238E27FC236}">
                <a16:creationId xmlns:a16="http://schemas.microsoft.com/office/drawing/2014/main" id="{5507DE8D-AAFC-F768-C412-4E5114F638F8}"/>
              </a:ext>
            </a:extLst>
          </p:cNvPr>
          <p:cNvSpPr txBox="1"/>
          <p:nvPr/>
        </p:nvSpPr>
        <p:spPr>
          <a:xfrm>
            <a:off x="714799" y="1357927"/>
            <a:ext cx="7704000" cy="2308324"/>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CREATE</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FUNCTION</a:t>
            </a:r>
            <a:r>
              <a:rPr lang="en-US" sz="1800" kern="100">
                <a:solidFill>
                  <a:srgbClr val="002060"/>
                </a:solidFill>
                <a:effectLst/>
                <a:latin typeface="Calibri" panose="020F0502020204030204" pitchFamily="34" charset="0"/>
                <a:ea typeface="Noto Serif CJK SC"/>
                <a:cs typeface="Calibri" panose="020F0502020204030204" pitchFamily="34" charset="0"/>
              </a:rPr>
              <a:t>: dùng để tạo một function mới</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CREATE</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OR</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REPLACE</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FUNCTION</a:t>
            </a:r>
            <a:r>
              <a:rPr lang="en-US" sz="1800" kern="100">
                <a:solidFill>
                  <a:srgbClr val="002060"/>
                </a:solidFill>
                <a:effectLst/>
                <a:latin typeface="Calibri" panose="020F0502020204030204" pitchFamily="34" charset="0"/>
                <a:ea typeface="Noto Serif CJK SC"/>
                <a:cs typeface="Calibri" panose="020F0502020204030204" pitchFamily="34" charset="0"/>
              </a:rPr>
              <a:t>: dùng để tạo mới 1 function hoặc thay thế 1 function hiện có. </a:t>
            </a:r>
          </a:p>
          <a:p>
            <a:pPr algn="just"/>
            <a:r>
              <a:rPr lang="vi-VN" sz="1800">
                <a:solidFill>
                  <a:srgbClr val="002060"/>
                </a:solidFill>
                <a:latin typeface="Calibri" panose="020F0502020204030204" pitchFamily="34" charset="0"/>
                <a:cs typeface="Calibri" panose="020F0502020204030204" pitchFamily="34" charset="0"/>
              </a:rPr>
              <a:t>Nếu tên lược đồ được bao gồm, thì hàm được tạo trong lược đồ được chỉ định</a:t>
            </a:r>
            <a:r>
              <a:rPr lang="en-US" sz="1800">
                <a:solidFill>
                  <a:srgbClr val="002060"/>
                </a:solidFill>
                <a:latin typeface="Calibri" panose="020F0502020204030204" pitchFamily="34" charset="0"/>
                <a:cs typeface="Calibri" panose="020F0502020204030204" pitchFamily="34" charset="0"/>
              </a:rPr>
              <a:t>.</a:t>
            </a:r>
          </a:p>
          <a:p>
            <a:pPr algn="just"/>
            <a:r>
              <a:rPr lang="vi-VN" sz="1800" b="0" i="0">
                <a:solidFill>
                  <a:srgbClr val="002060"/>
                </a:solidFill>
                <a:effectLst/>
                <a:latin typeface="Calibri" panose="020F0502020204030204" pitchFamily="34" charset="0"/>
                <a:cs typeface="Calibri" panose="020F0502020204030204" pitchFamily="34" charset="0"/>
              </a:rPr>
              <a:t>Tên của hàm mới không được khớp với bất kỳ hàm hoặc </a:t>
            </a:r>
            <a:r>
              <a:rPr lang="en-US" sz="1800" b="0" i="0">
                <a:solidFill>
                  <a:srgbClr val="002060"/>
                </a:solidFill>
                <a:effectLst/>
                <a:latin typeface="Calibri" panose="020F0502020204030204" pitchFamily="34" charset="0"/>
                <a:cs typeface="Calibri" panose="020F0502020204030204" pitchFamily="34" charset="0"/>
              </a:rPr>
              <a:t>thủ tục</a:t>
            </a:r>
            <a:r>
              <a:rPr lang="vi-VN" sz="1800" b="0" i="0">
                <a:solidFill>
                  <a:srgbClr val="002060"/>
                </a:solidFill>
                <a:effectLst/>
                <a:latin typeface="Calibri" panose="020F0502020204030204" pitchFamily="34" charset="0"/>
                <a:cs typeface="Calibri" panose="020F0502020204030204" pitchFamily="34" charset="0"/>
              </a:rPr>
              <a:t> hiện có nào có cùng kiểu đối số đầu vào trong cùng một lược đồ.</a:t>
            </a:r>
            <a:r>
              <a:rPr lang="en-US" sz="1800" b="0" i="0">
                <a:solidFill>
                  <a:srgbClr val="002060"/>
                </a:solidFill>
                <a:effectLst/>
                <a:latin typeface="Calibri" panose="020F0502020204030204" pitchFamily="34" charset="0"/>
                <a:cs typeface="Calibri" panose="020F0502020204030204" pitchFamily="34" charset="0"/>
              </a:rPr>
              <a:t> Tuy nhiên, các hàm và thủ tục của các loại đối số khác nhau có thể dung chung một tên (overloading)</a:t>
            </a:r>
            <a:endParaRPr lang="en-US" sz="1800">
              <a:solidFill>
                <a:srgbClr val="002060"/>
              </a:solidFill>
              <a:latin typeface="Calibri" panose="020F0502020204030204" pitchFamily="34" charset="0"/>
              <a:cs typeface="Calibri" panose="020F0502020204030204" pitchFamily="34" charset="0"/>
            </a:endParaRPr>
          </a:p>
          <a:p>
            <a:pPr algn="just"/>
            <a:endParaRPr lang="en-US" sz="1800" kern="100">
              <a:effectLst/>
              <a:latin typeface="Calibri" panose="020F0502020204030204" pitchFamily="34" charset="0"/>
              <a:ea typeface="Noto Serif CJK SC"/>
              <a:cs typeface="Calibri" panose="020F0502020204030204" pitchFamily="34" charset="0"/>
            </a:endParaRPr>
          </a:p>
        </p:txBody>
      </p:sp>
    </p:spTree>
    <p:extLst>
      <p:ext uri="{BB962C8B-B14F-4D97-AF65-F5344CB8AC3E}">
        <p14:creationId xmlns:p14="http://schemas.microsoft.com/office/powerpoint/2010/main" val="535250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458"/>
                                        </p:tgtEl>
                                        <p:attrNameLst>
                                          <p:attrName>style.visibility</p:attrName>
                                        </p:attrNameLst>
                                      </p:cBhvr>
                                      <p:to>
                                        <p:strVal val="visible"/>
                                      </p:to>
                                    </p:set>
                                    <p:anim calcmode="lin" valueType="num">
                                      <p:cBhvr additive="base">
                                        <p:cTn id="7" dur="1000"/>
                                        <p:tgtEl>
                                          <p:spTgt spid="14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Miêu tả các thuộc tính</a:t>
            </a:r>
            <a:endParaRPr b="1">
              <a:latin typeface="Calibri" panose="020F0502020204030204" pitchFamily="34" charset="0"/>
              <a:cs typeface="Calibri" panose="020F0502020204030204" pitchFamily="34" charset="0"/>
            </a:endParaRP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Hộp Văn bản 6">
            <a:extLst>
              <a:ext uri="{FF2B5EF4-FFF2-40B4-BE49-F238E27FC236}">
                <a16:creationId xmlns:a16="http://schemas.microsoft.com/office/drawing/2014/main" id="{FFF738C4-A597-81DA-043F-377A733C8FE6}"/>
              </a:ext>
            </a:extLst>
          </p:cNvPr>
          <p:cNvSpPr txBox="1"/>
          <p:nvPr/>
        </p:nvSpPr>
        <p:spPr>
          <a:xfrm>
            <a:off x="1759172" y="1727454"/>
            <a:ext cx="6389550" cy="2308324"/>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Name</a:t>
            </a:r>
            <a:r>
              <a:rPr lang="en-US" sz="1800" kern="100">
                <a:solidFill>
                  <a:srgbClr val="002060"/>
                </a:solidFill>
                <a:effectLst/>
                <a:latin typeface="Calibri" panose="020F0502020204030204" pitchFamily="34" charset="0"/>
                <a:ea typeface="Noto Serif CJK SC"/>
                <a:cs typeface="Calibri" panose="020F0502020204030204" pitchFamily="34" charset="0"/>
              </a:rPr>
              <a:t>: Tên của hàm cần tạo.</a:t>
            </a:r>
            <a:endParaRPr lang="en-US" sz="1800" b="1" i="1" kern="100">
              <a:solidFill>
                <a:srgbClr val="002060"/>
              </a:solidFill>
              <a:effectLst/>
              <a:latin typeface="Calibri" panose="020F0502020204030204" pitchFamily="34" charset="0"/>
              <a:ea typeface="Noto Serif CJK SC"/>
              <a:cs typeface="Calibri" panose="020F0502020204030204" pitchFamily="34" charset="0"/>
            </a:endParaRP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Argmode</a:t>
            </a:r>
            <a:r>
              <a:rPr lang="en-US" sz="1800" kern="100">
                <a:solidFill>
                  <a:srgbClr val="002060"/>
                </a:solidFill>
                <a:effectLst/>
                <a:latin typeface="Calibri" panose="020F0502020204030204" pitchFamily="34" charset="0"/>
                <a:ea typeface="Noto Serif CJK SC"/>
                <a:cs typeface="Calibri" panose="020F0502020204030204" pitchFamily="34" charset="0"/>
              </a:rPr>
              <a:t>: Chế độ của một đối số: </a:t>
            </a:r>
            <a:r>
              <a:rPr lang="en-US" sz="1800" b="1" kern="100">
                <a:solidFill>
                  <a:srgbClr val="002060"/>
                </a:solidFill>
                <a:effectLst/>
                <a:latin typeface="Calibri" panose="020F0502020204030204" pitchFamily="34" charset="0"/>
                <a:ea typeface="Noto Serif CJK SC"/>
                <a:cs typeface="Calibri" panose="020F0502020204030204" pitchFamily="34" charset="0"/>
              </a:rPr>
              <a:t>IN</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OUT</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INOUT</a:t>
            </a:r>
            <a:r>
              <a:rPr lang="en-US" sz="1800" kern="100">
                <a:solidFill>
                  <a:srgbClr val="002060"/>
                </a:solidFill>
                <a:effectLst/>
                <a:latin typeface="Calibri" panose="020F0502020204030204" pitchFamily="34" charset="0"/>
                <a:ea typeface="Noto Serif CJK SC"/>
                <a:cs typeface="Calibri" panose="020F0502020204030204" pitchFamily="34" charset="0"/>
              </a:rPr>
              <a:t> hoặc </a:t>
            </a:r>
            <a:r>
              <a:rPr lang="en-US" sz="1800" b="1" kern="100">
                <a:solidFill>
                  <a:srgbClr val="002060"/>
                </a:solidFill>
                <a:effectLst/>
                <a:latin typeface="Calibri" panose="020F0502020204030204" pitchFamily="34" charset="0"/>
                <a:ea typeface="Noto Serif CJK SC"/>
                <a:cs typeface="Calibri" panose="020F0502020204030204" pitchFamily="34" charset="0"/>
              </a:rPr>
              <a:t>VARIADIC</a:t>
            </a:r>
            <a:r>
              <a:rPr lang="en-US" sz="1800" kern="100">
                <a:solidFill>
                  <a:srgbClr val="002060"/>
                </a:solidFill>
                <a:effectLst/>
                <a:latin typeface="Calibri" panose="020F0502020204030204" pitchFamily="34" charset="0"/>
                <a:ea typeface="Noto Serif CJK SC"/>
                <a:cs typeface="Calibri" panose="020F0502020204030204" pitchFamily="34" charset="0"/>
              </a:rPr>
              <a:t>. Nếu bỏ qua, mặc định là </a:t>
            </a:r>
            <a:r>
              <a:rPr lang="en-US" sz="1800" b="1" kern="100">
                <a:solidFill>
                  <a:srgbClr val="002060"/>
                </a:solidFill>
                <a:effectLst/>
                <a:latin typeface="Calibri" panose="020F0502020204030204" pitchFamily="34" charset="0"/>
                <a:ea typeface="Noto Serif CJK SC"/>
                <a:cs typeface="Calibri" panose="020F0502020204030204" pitchFamily="34" charset="0"/>
              </a:rPr>
              <a:t>IN</a:t>
            </a:r>
            <a:r>
              <a:rPr lang="en-US" sz="1800" kern="100">
                <a:solidFill>
                  <a:srgbClr val="002060"/>
                </a:solidFill>
                <a:effectLst/>
                <a:latin typeface="Calibri" panose="020F0502020204030204" pitchFamily="34" charset="0"/>
                <a:ea typeface="Noto Serif CJK SC"/>
                <a:cs typeface="Calibri" panose="020F0502020204030204" pitchFamily="34" charset="0"/>
              </a:rPr>
              <a:t>. Chỉ các đối số </a:t>
            </a:r>
            <a:r>
              <a:rPr lang="en-US" sz="1800" b="1" kern="100">
                <a:solidFill>
                  <a:srgbClr val="002060"/>
                </a:solidFill>
                <a:effectLst/>
                <a:latin typeface="Calibri" panose="020F0502020204030204" pitchFamily="34" charset="0"/>
                <a:ea typeface="Noto Serif CJK SC"/>
                <a:cs typeface="Calibri" panose="020F0502020204030204" pitchFamily="34" charset="0"/>
              </a:rPr>
              <a:t>OUT</a:t>
            </a:r>
            <a:r>
              <a:rPr lang="en-US" sz="1800" kern="100">
                <a:solidFill>
                  <a:srgbClr val="002060"/>
                </a:solidFill>
                <a:effectLst/>
                <a:latin typeface="Calibri" panose="020F0502020204030204" pitchFamily="34" charset="0"/>
                <a:ea typeface="Noto Serif CJK SC"/>
                <a:cs typeface="Calibri" panose="020F0502020204030204" pitchFamily="34" charset="0"/>
              </a:rPr>
              <a:t> mới có thể tuân theo đối số </a:t>
            </a:r>
            <a:r>
              <a:rPr lang="en-US" sz="1800" b="1" kern="100">
                <a:solidFill>
                  <a:srgbClr val="002060"/>
                </a:solidFill>
                <a:effectLst/>
                <a:latin typeface="Calibri" panose="020F0502020204030204" pitchFamily="34" charset="0"/>
                <a:ea typeface="Noto Serif CJK SC"/>
                <a:cs typeface="Calibri" panose="020F0502020204030204" pitchFamily="34" charset="0"/>
              </a:rPr>
              <a:t>VARIADIC</a:t>
            </a:r>
            <a:r>
              <a:rPr lang="en-US" sz="1800" kern="100">
                <a:solidFill>
                  <a:srgbClr val="002060"/>
                </a:solidFill>
                <a:effectLst/>
                <a:latin typeface="Calibri" panose="020F0502020204030204" pitchFamily="34" charset="0"/>
                <a:ea typeface="Noto Serif CJK SC"/>
                <a:cs typeface="Calibri" panose="020F0502020204030204" pitchFamily="34" charset="0"/>
              </a:rPr>
              <a:t>. Ngoài ra, không thể sử dụng các đối số </a:t>
            </a:r>
            <a:r>
              <a:rPr lang="en-US" sz="1800" b="1" kern="100">
                <a:solidFill>
                  <a:srgbClr val="002060"/>
                </a:solidFill>
                <a:effectLst/>
                <a:latin typeface="Calibri" panose="020F0502020204030204" pitchFamily="34" charset="0"/>
                <a:ea typeface="Noto Serif CJK SC"/>
                <a:cs typeface="Calibri" panose="020F0502020204030204" pitchFamily="34" charset="0"/>
              </a:rPr>
              <a:t>OUT</a:t>
            </a:r>
            <a:r>
              <a:rPr lang="en-US" sz="1800" kern="100">
                <a:solidFill>
                  <a:srgbClr val="002060"/>
                </a:solidFill>
                <a:effectLst/>
                <a:latin typeface="Calibri" panose="020F0502020204030204" pitchFamily="34" charset="0"/>
                <a:ea typeface="Noto Serif CJK SC"/>
                <a:cs typeface="Calibri" panose="020F0502020204030204" pitchFamily="34" charset="0"/>
              </a:rPr>
              <a:t> và </a:t>
            </a:r>
            <a:r>
              <a:rPr lang="en-US" sz="1800" b="1" kern="100">
                <a:solidFill>
                  <a:srgbClr val="002060"/>
                </a:solidFill>
                <a:effectLst/>
                <a:latin typeface="Calibri" panose="020F0502020204030204" pitchFamily="34" charset="0"/>
                <a:ea typeface="Noto Serif CJK SC"/>
                <a:cs typeface="Calibri" panose="020F0502020204030204" pitchFamily="34" charset="0"/>
              </a:rPr>
              <a:t>INOUT</a:t>
            </a:r>
            <a:r>
              <a:rPr lang="en-US" sz="1800" kern="100">
                <a:solidFill>
                  <a:srgbClr val="002060"/>
                </a:solidFill>
                <a:effectLst/>
                <a:latin typeface="Calibri" panose="020F0502020204030204" pitchFamily="34" charset="0"/>
                <a:ea typeface="Noto Serif CJK SC"/>
                <a:cs typeface="Calibri" panose="020F0502020204030204" pitchFamily="34" charset="0"/>
              </a:rPr>
              <a:t> cùng với ký hiệu </a:t>
            </a:r>
            <a:r>
              <a:rPr lang="en-US" sz="1800" b="1" kern="100">
                <a:solidFill>
                  <a:srgbClr val="002060"/>
                </a:solidFill>
                <a:effectLst/>
                <a:latin typeface="Calibri" panose="020F0502020204030204" pitchFamily="34" charset="0"/>
                <a:ea typeface="Noto Serif CJK SC"/>
                <a:cs typeface="Calibri" panose="020F0502020204030204" pitchFamily="34" charset="0"/>
              </a:rPr>
              <a:t>RETURNS</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TABLE</a:t>
            </a:r>
            <a:r>
              <a:rPr lang="en-US" sz="1800" kern="100">
                <a:solidFill>
                  <a:srgbClr val="002060"/>
                </a:solidFill>
                <a:effectLst/>
                <a:latin typeface="Calibri" panose="020F0502020204030204" pitchFamily="34" charset="0"/>
                <a:ea typeface="Noto Serif CJK SC"/>
                <a:cs typeface="Calibri" panose="020F0502020204030204" pitchFamily="34" charset="0"/>
              </a:rPr>
              <a:t>.</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Argname</a:t>
            </a:r>
            <a:r>
              <a:rPr lang="en-US" sz="1800" kern="100">
                <a:solidFill>
                  <a:srgbClr val="002060"/>
                </a:solidFill>
                <a:effectLst/>
                <a:latin typeface="Calibri" panose="020F0502020204030204" pitchFamily="34" charset="0"/>
                <a:ea typeface="Noto Serif CJK SC"/>
                <a:cs typeface="Calibri" panose="020F0502020204030204" pitchFamily="34" charset="0"/>
              </a:rPr>
              <a:t>: Tên của một đối số. Tên của một đối số đầu ra là quan trọng, bởi vì nó xác định tên cột trong loại hàng kết quả. (Nếu bạn bỏ qua tên cho đối số đầu ra, hệ thống sẽ chọn tên cột mặc định).</a:t>
            </a:r>
          </a:p>
        </p:txBody>
      </p:sp>
    </p:spTree>
    <p:extLst>
      <p:ext uri="{BB962C8B-B14F-4D97-AF65-F5344CB8AC3E}">
        <p14:creationId xmlns:p14="http://schemas.microsoft.com/office/powerpoint/2010/main" val="21596901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lvl="0"/>
            <a:r>
              <a:rPr lang="en" b="1">
                <a:latin typeface="Calibri" panose="020F0502020204030204" pitchFamily="34" charset="0"/>
                <a:cs typeface="Calibri" panose="020F0502020204030204" pitchFamily="34" charset="0"/>
              </a:rPr>
              <a:t>Miêu tả các thuộc tính</a:t>
            </a:r>
            <a:endParaRP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Hộp Văn bản 20">
            <a:extLst>
              <a:ext uri="{FF2B5EF4-FFF2-40B4-BE49-F238E27FC236}">
                <a16:creationId xmlns:a16="http://schemas.microsoft.com/office/drawing/2014/main" id="{6B8304BD-DC3C-7D87-1F01-B14F2ED09D0A}"/>
              </a:ext>
            </a:extLst>
          </p:cNvPr>
          <p:cNvSpPr txBox="1"/>
          <p:nvPr/>
        </p:nvSpPr>
        <p:spPr>
          <a:xfrm>
            <a:off x="1087146" y="2101037"/>
            <a:ext cx="6863201" cy="1477328"/>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Default_expr</a:t>
            </a:r>
            <a:r>
              <a:rPr lang="en-US" sz="1800" kern="100">
                <a:solidFill>
                  <a:srgbClr val="002060"/>
                </a:solidFill>
                <a:effectLst/>
                <a:latin typeface="Calibri" panose="020F0502020204030204" pitchFamily="34" charset="0"/>
                <a:ea typeface="Noto Serif CJK SC"/>
                <a:cs typeface="Calibri" panose="020F0502020204030204" pitchFamily="34" charset="0"/>
              </a:rPr>
              <a:t>: Một biểu thức được sử dụng làm giá trị mặc định nếu tham số không được chỉ định.</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Rettype</a:t>
            </a:r>
            <a:r>
              <a:rPr lang="en-US" sz="1800" kern="100">
                <a:solidFill>
                  <a:srgbClr val="002060"/>
                </a:solidFill>
                <a:effectLst/>
                <a:latin typeface="Calibri" panose="020F0502020204030204" pitchFamily="34" charset="0"/>
                <a:ea typeface="Noto Serif CJK SC"/>
                <a:cs typeface="Calibri" panose="020F0502020204030204" pitchFamily="34" charset="0"/>
              </a:rPr>
              <a:t>: Loại dữ liệu trả về. Loại trả về có thể là loại cơ sở, hỗn hợp hoặc miền hoặc có thể tham chiếu loại cột trong bảng. Nếu hàm không được phép trả về một giá trị, hãy chỉ định void làm kiểu trả về.</a:t>
            </a:r>
          </a:p>
        </p:txBody>
      </p:sp>
    </p:spTree>
    <p:extLst>
      <p:ext uri="{BB962C8B-B14F-4D97-AF65-F5344CB8AC3E}">
        <p14:creationId xmlns:p14="http://schemas.microsoft.com/office/powerpoint/2010/main" val="3920937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Miêu tả các thuộc tính</a:t>
            </a:r>
            <a:endParaRP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Hộp Văn bản 4">
            <a:extLst>
              <a:ext uri="{FF2B5EF4-FFF2-40B4-BE49-F238E27FC236}">
                <a16:creationId xmlns:a16="http://schemas.microsoft.com/office/drawing/2014/main" id="{BDD997CC-8309-6A98-A331-B477773E7121}"/>
              </a:ext>
            </a:extLst>
          </p:cNvPr>
          <p:cNvSpPr txBox="1"/>
          <p:nvPr/>
        </p:nvSpPr>
        <p:spPr>
          <a:xfrm>
            <a:off x="2030105" y="1772384"/>
            <a:ext cx="4742596" cy="1754326"/>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Column_name</a:t>
            </a:r>
            <a:r>
              <a:rPr lang="en-US" sz="1800" kern="100">
                <a:solidFill>
                  <a:srgbClr val="002060"/>
                </a:solidFill>
                <a:effectLst/>
                <a:latin typeface="Calibri" panose="020F0502020204030204" pitchFamily="34" charset="0"/>
                <a:ea typeface="Noto Serif CJK SC"/>
                <a:cs typeface="Calibri" panose="020F0502020204030204" pitchFamily="34" charset="0"/>
              </a:rPr>
              <a:t>: Tên của một cột đầu ra trong cú pháp </a:t>
            </a:r>
            <a:r>
              <a:rPr lang="en-US" sz="1800" b="1" kern="100">
                <a:solidFill>
                  <a:srgbClr val="002060"/>
                </a:solidFill>
                <a:effectLst/>
                <a:latin typeface="Calibri" panose="020F0502020204030204" pitchFamily="34" charset="0"/>
                <a:ea typeface="Noto Serif CJK SC"/>
                <a:cs typeface="Calibri" panose="020F0502020204030204" pitchFamily="34" charset="0"/>
              </a:rPr>
              <a:t>RETURN</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TABLE</a:t>
            </a:r>
            <a:r>
              <a:rPr lang="en-US" sz="1800" kern="100">
                <a:solidFill>
                  <a:srgbClr val="002060"/>
                </a:solidFill>
                <a:effectLst/>
                <a:latin typeface="Calibri" panose="020F0502020204030204" pitchFamily="34" charset="0"/>
                <a:ea typeface="Noto Serif CJK SC"/>
                <a:cs typeface="Calibri" panose="020F0502020204030204" pitchFamily="34" charset="0"/>
              </a:rPr>
              <a:t>. </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Column_type</a:t>
            </a:r>
            <a:r>
              <a:rPr lang="en-US" sz="1800" kern="100">
                <a:solidFill>
                  <a:srgbClr val="002060"/>
                </a:solidFill>
                <a:effectLst/>
                <a:latin typeface="Calibri" panose="020F0502020204030204" pitchFamily="34" charset="0"/>
                <a:ea typeface="Noto Serif CJK SC"/>
                <a:cs typeface="Calibri" panose="020F0502020204030204" pitchFamily="34" charset="0"/>
              </a:rPr>
              <a:t>: Kiểu dữ liệu của một cột đầu ra trong cú pháp </a:t>
            </a:r>
            <a:r>
              <a:rPr lang="en-US" sz="1800" b="1" kern="100">
                <a:solidFill>
                  <a:srgbClr val="002060"/>
                </a:solidFill>
                <a:effectLst/>
                <a:latin typeface="Calibri" panose="020F0502020204030204" pitchFamily="34" charset="0"/>
                <a:ea typeface="Noto Serif CJK SC"/>
                <a:cs typeface="Calibri" panose="020F0502020204030204" pitchFamily="34" charset="0"/>
              </a:rPr>
              <a:t>RETURNS</a:t>
            </a:r>
            <a:r>
              <a:rPr lang="en-US" sz="1800" kern="100">
                <a:solidFill>
                  <a:srgbClr val="002060"/>
                </a:solidFill>
                <a:effectLst/>
                <a:latin typeface="Calibri" panose="020F0502020204030204" pitchFamily="34" charset="0"/>
                <a:ea typeface="Noto Serif CJK SC"/>
                <a:cs typeface="Calibri" panose="020F0502020204030204" pitchFamily="34" charset="0"/>
              </a:rPr>
              <a:t> </a:t>
            </a:r>
            <a:r>
              <a:rPr lang="en-US" sz="1800" b="1" kern="100">
                <a:solidFill>
                  <a:srgbClr val="002060"/>
                </a:solidFill>
                <a:effectLst/>
                <a:latin typeface="Calibri" panose="020F0502020204030204" pitchFamily="34" charset="0"/>
                <a:ea typeface="Noto Serif CJK SC"/>
                <a:cs typeface="Calibri" panose="020F0502020204030204" pitchFamily="34" charset="0"/>
              </a:rPr>
              <a:t>TABLE</a:t>
            </a:r>
            <a:r>
              <a:rPr lang="en-US" sz="1800" kern="100">
                <a:solidFill>
                  <a:srgbClr val="002060"/>
                </a:solidFill>
                <a:effectLst/>
                <a:latin typeface="Calibri" panose="020F0502020204030204" pitchFamily="34" charset="0"/>
                <a:ea typeface="Noto Serif CJK SC"/>
                <a:cs typeface="Calibri" panose="020F0502020204030204" pitchFamily="34" charset="0"/>
              </a:rPr>
              <a:t>.</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Lang_name</a:t>
            </a:r>
            <a:r>
              <a:rPr lang="en-US" sz="1800" kern="100">
                <a:solidFill>
                  <a:srgbClr val="002060"/>
                </a:solidFill>
                <a:effectLst/>
                <a:latin typeface="Calibri" panose="020F0502020204030204" pitchFamily="34" charset="0"/>
                <a:ea typeface="Noto Serif CJK SC"/>
                <a:cs typeface="Calibri" panose="020F0502020204030204" pitchFamily="34" charset="0"/>
              </a:rPr>
              <a:t>: Tên của ngôn ngữ mà hàm được triển khai.</a:t>
            </a:r>
          </a:p>
        </p:txBody>
      </p:sp>
    </p:spTree>
    <p:extLst>
      <p:ext uri="{BB962C8B-B14F-4D97-AF65-F5344CB8AC3E}">
        <p14:creationId xmlns:p14="http://schemas.microsoft.com/office/powerpoint/2010/main" val="3541890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6"/>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Miêu tả các thuộc tính</a:t>
            </a:r>
            <a:endParaRPr/>
          </a:p>
        </p:txBody>
      </p:sp>
      <p:grpSp>
        <p:nvGrpSpPr>
          <p:cNvPr id="1524" name="Google Shape;1524;p56"/>
          <p:cNvGrpSpPr/>
          <p:nvPr/>
        </p:nvGrpSpPr>
        <p:grpSpPr>
          <a:xfrm>
            <a:off x="7631947" y="649694"/>
            <a:ext cx="636814" cy="120078"/>
            <a:chOff x="8209059" y="198000"/>
            <a:chExt cx="636814" cy="120078"/>
          </a:xfrm>
        </p:grpSpPr>
        <p:sp>
          <p:nvSpPr>
            <p:cNvPr id="1525" name="Google Shape;1525;p5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Hộp Văn bản 38">
            <a:extLst>
              <a:ext uri="{FF2B5EF4-FFF2-40B4-BE49-F238E27FC236}">
                <a16:creationId xmlns:a16="http://schemas.microsoft.com/office/drawing/2014/main" id="{BAAB0FB9-F490-501E-847C-50641F3A4C6A}"/>
              </a:ext>
            </a:extLst>
          </p:cNvPr>
          <p:cNvSpPr txBox="1"/>
          <p:nvPr/>
        </p:nvSpPr>
        <p:spPr>
          <a:xfrm>
            <a:off x="955769" y="1359678"/>
            <a:ext cx="7055112" cy="2862322"/>
          </a:xfrm>
          <a:prstGeom prst="rect">
            <a:avLst/>
          </a:prstGeom>
          <a:noFill/>
        </p:spPr>
        <p:txBody>
          <a:bodyPr wrap="square">
            <a:spAutoFit/>
          </a:bodyPr>
          <a:lstStyle/>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TRANSFORM { FOR TYPE type_name} [,…]}</a:t>
            </a:r>
            <a:r>
              <a:rPr lang="en-US" sz="1800" kern="100">
                <a:solidFill>
                  <a:srgbClr val="002060"/>
                </a:solidFill>
                <a:effectLst/>
                <a:latin typeface="Calibri" panose="020F0502020204030204" pitchFamily="34" charset="0"/>
                <a:ea typeface="Noto Serif CJK SC"/>
                <a:cs typeface="Calibri" panose="020F0502020204030204" pitchFamily="34" charset="0"/>
              </a:rPr>
              <a:t>: Transform chuyển đổi giữa các loại SQL và các loại dữ liệu dành riêng cho ngôn ngữ; </a:t>
            </a:r>
          </a:p>
          <a:p>
            <a:pPr algn="just"/>
            <a:r>
              <a:rPr lang="en-US" sz="1800" b="1" kern="100">
                <a:solidFill>
                  <a:srgbClr val="002060"/>
                </a:solidFill>
                <a:effectLst/>
                <a:latin typeface="Calibri" panose="020F0502020204030204" pitchFamily="34" charset="0"/>
                <a:ea typeface="Noto Serif CJK SC"/>
                <a:cs typeface="Calibri" panose="020F0502020204030204" pitchFamily="34" charset="0"/>
              </a:rPr>
              <a:t>WINDOW</a:t>
            </a:r>
            <a:r>
              <a:rPr lang="en-US" sz="1800" kern="100">
                <a:solidFill>
                  <a:srgbClr val="002060"/>
                </a:solidFill>
                <a:effectLst/>
                <a:latin typeface="Calibri" panose="020F0502020204030204" pitchFamily="34" charset="0"/>
                <a:ea typeface="Noto Serif CJK SC"/>
                <a:cs typeface="Calibri" panose="020F0502020204030204" pitchFamily="34" charset="0"/>
              </a:rPr>
              <a:t>: WINDOW chỉ ra rằng chức năng này là một chức năng cửa sổ chứ không phải là một chức năng đơn giản. Điều này hiện chỉ hữu ích cho các hàm được viết bằng C. Không thể thay đổi thuộc tính </a:t>
            </a:r>
            <a:r>
              <a:rPr lang="en-US" sz="1800" b="1" kern="100">
                <a:solidFill>
                  <a:srgbClr val="002060"/>
                </a:solidFill>
                <a:effectLst/>
                <a:latin typeface="Calibri" panose="020F0502020204030204" pitchFamily="34" charset="0"/>
                <a:ea typeface="Noto Serif CJK SC"/>
                <a:cs typeface="Calibri" panose="020F0502020204030204" pitchFamily="34" charset="0"/>
              </a:rPr>
              <a:t>WINDOW</a:t>
            </a:r>
            <a:r>
              <a:rPr lang="en-US" sz="1800" kern="100">
                <a:solidFill>
                  <a:srgbClr val="002060"/>
                </a:solidFill>
                <a:effectLst/>
                <a:latin typeface="Calibri" panose="020F0502020204030204" pitchFamily="34" charset="0"/>
                <a:ea typeface="Noto Serif CJK SC"/>
                <a:cs typeface="Calibri" panose="020F0502020204030204" pitchFamily="34" charset="0"/>
              </a:rPr>
              <a:t> khi thay thế một định nghĩa hàm hiện có.</a:t>
            </a:r>
          </a:p>
          <a:p>
            <a:pPr algn="just"/>
            <a:endParaRPr lang="en-US" sz="1800" kern="100">
              <a:solidFill>
                <a:srgbClr val="002060"/>
              </a:solidFill>
              <a:latin typeface="Calibri" panose="020F0502020204030204" pitchFamily="34" charset="0"/>
              <a:ea typeface="Noto Serif CJK SC"/>
              <a:cs typeface="Calibri" panose="020F0502020204030204" pitchFamily="34" charset="0"/>
            </a:endParaRPr>
          </a:p>
          <a:p>
            <a:pPr algn="just"/>
            <a:endParaRPr lang="en-US" sz="1800" kern="100">
              <a:solidFill>
                <a:srgbClr val="002060"/>
              </a:solidFill>
              <a:effectLst/>
              <a:latin typeface="Calibri" panose="020F0502020204030204" pitchFamily="34" charset="0"/>
              <a:ea typeface="Noto Serif CJK SC"/>
              <a:cs typeface="Calibri" panose="020F0502020204030204" pitchFamily="34" charset="0"/>
            </a:endParaRPr>
          </a:p>
          <a:p>
            <a:pPr algn="just"/>
            <a:endParaRPr lang="en-US" sz="1800" kern="100">
              <a:solidFill>
                <a:srgbClr val="002060"/>
              </a:solidFill>
              <a:latin typeface="Calibri" panose="020F0502020204030204" pitchFamily="34" charset="0"/>
              <a:ea typeface="Noto Serif CJK SC"/>
              <a:cs typeface="Calibri" panose="020F0502020204030204" pitchFamily="34" charset="0"/>
            </a:endParaRPr>
          </a:p>
          <a:p>
            <a:pPr algn="just"/>
            <a:r>
              <a:rPr lang="en-US" sz="1800" kern="100">
                <a:solidFill>
                  <a:srgbClr val="002060"/>
                </a:solidFill>
                <a:effectLst/>
                <a:latin typeface="Calibri" panose="020F0502020204030204" pitchFamily="34" charset="0"/>
                <a:ea typeface="Noto Serif CJK SC"/>
                <a:cs typeface="Calibri" panose="020F0502020204030204" pitchFamily="34" charset="0"/>
              </a:rPr>
              <a:t>******</a:t>
            </a:r>
          </a:p>
        </p:txBody>
      </p:sp>
    </p:spTree>
    <p:extLst>
      <p:ext uri="{BB962C8B-B14F-4D97-AF65-F5344CB8AC3E}">
        <p14:creationId xmlns:p14="http://schemas.microsoft.com/office/powerpoint/2010/main" val="30956477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1737</Words>
  <Application>Microsoft Office PowerPoint</Application>
  <PresentationFormat>Trình chiếu Trên màn hình (16:9)</PresentationFormat>
  <Paragraphs>73</Paragraphs>
  <Slides>24</Slides>
  <Notes>21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24</vt:i4>
      </vt:variant>
    </vt:vector>
  </HeadingPairs>
  <TitlesOfParts>
    <vt:vector size="31" baseType="lpstr">
      <vt:lpstr>Bebas Neue</vt:lpstr>
      <vt:lpstr>Livvic</vt:lpstr>
      <vt:lpstr>Arial</vt:lpstr>
      <vt:lpstr>Roboto Condensed Light</vt:lpstr>
      <vt:lpstr>Quicksand</vt:lpstr>
      <vt:lpstr>Calibri</vt:lpstr>
      <vt:lpstr>International Programmers Day XL by Slidesgo</vt:lpstr>
      <vt:lpstr>Bản trình bày PowerPoint</vt:lpstr>
      <vt:lpstr>TÓM TẮT </vt:lpstr>
      <vt:lpstr>Bản trình bày PowerPoint</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Miêu tả các thuộc tính</vt:lpstr>
      <vt:lpstr>VÍ DỤ VỀ FUNCTION</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cp:lastModifiedBy>Nguyễn Ngọc Quí</cp:lastModifiedBy>
  <cp:revision>5</cp:revision>
  <dcterms:modified xsi:type="dcterms:W3CDTF">2023-04-04T05:51:00Z</dcterms:modified>
</cp:coreProperties>
</file>