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33"/>
  </p:notesMasterIdLst>
  <p:sldIdLst>
    <p:sldId id="300" r:id="rId2"/>
    <p:sldId id="301" r:id="rId3"/>
    <p:sldId id="269" r:id="rId4"/>
    <p:sldId id="303" r:id="rId5"/>
    <p:sldId id="304" r:id="rId6"/>
    <p:sldId id="305" r:id="rId7"/>
    <p:sldId id="268" r:id="rId8"/>
    <p:sldId id="308" r:id="rId9"/>
    <p:sldId id="309" r:id="rId10"/>
    <p:sldId id="330" r:id="rId11"/>
    <p:sldId id="329" r:id="rId12"/>
    <p:sldId id="310" r:id="rId13"/>
    <p:sldId id="311" r:id="rId14"/>
    <p:sldId id="312" r:id="rId15"/>
    <p:sldId id="313" r:id="rId16"/>
    <p:sldId id="314" r:id="rId17"/>
    <p:sldId id="273" r:id="rId18"/>
    <p:sldId id="315" r:id="rId19"/>
    <p:sldId id="316" r:id="rId20"/>
    <p:sldId id="317" r:id="rId21"/>
    <p:sldId id="318" r:id="rId22"/>
    <p:sldId id="319" r:id="rId23"/>
    <p:sldId id="320" r:id="rId24"/>
    <p:sldId id="322" r:id="rId25"/>
    <p:sldId id="321" r:id="rId26"/>
    <p:sldId id="323" r:id="rId27"/>
    <p:sldId id="324" r:id="rId28"/>
    <p:sldId id="331" r:id="rId29"/>
    <p:sldId id="325" r:id="rId30"/>
    <p:sldId id="326" r:id="rId31"/>
    <p:sldId id="328" r:id="rId32"/>
  </p:sldIdLst>
  <p:sldSz cx="9144000" cy="5143500" type="screen16x9"/>
  <p:notesSz cx="6858000" cy="9144000"/>
  <p:embeddedFontLst>
    <p:embeddedFont>
      <p:font typeface="Cabin" panose="020B0604020202020204" charset="0"/>
      <p:regular r:id="rId34"/>
      <p:bold r:id="rId35"/>
      <p:italic r:id="rId36"/>
      <p:boldItalic r:id="rId37"/>
    </p:embeddedFont>
    <p:embeddedFont>
      <p:font typeface="Epilogue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A47"/>
    <a:srgbClr val="EB5358"/>
    <a:srgbClr val="FF9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F9DECC-65E3-416D-8B7A-F7EADAAECDB1}">
  <a:tblStyle styleId="{60F9DECC-65E3-416D-8B7A-F7EADAAECD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541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8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15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36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80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6932aa48a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6932aa48a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6932aa48a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6932aa48a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811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834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927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4c2555d3ae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4c2555d3ae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904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185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21fa792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21fa792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5" name="Google Shape;45;p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1436675" y="2384025"/>
            <a:ext cx="2420100" cy="10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2"/>
          </p:nvPr>
        </p:nvSpPr>
        <p:spPr>
          <a:xfrm>
            <a:off x="5121272" y="2383425"/>
            <a:ext cx="24231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 idx="3"/>
          </p:nvPr>
        </p:nvSpPr>
        <p:spPr>
          <a:xfrm>
            <a:off x="1441859" y="338902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 idx="4"/>
          </p:nvPr>
        </p:nvSpPr>
        <p:spPr>
          <a:xfrm>
            <a:off x="5125772" y="338902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7943850" y="714375"/>
            <a:ext cx="1128900" cy="112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5"/>
          <p:cNvGrpSpPr/>
          <p:nvPr/>
        </p:nvGrpSpPr>
        <p:grpSpPr>
          <a:xfrm rot="-846281">
            <a:off x="7879557" y="690583"/>
            <a:ext cx="1078052" cy="1078403"/>
            <a:chOff x="5759760" y="3433415"/>
            <a:chExt cx="583422" cy="583612"/>
          </a:xfrm>
        </p:grpSpPr>
        <p:sp>
          <p:nvSpPr>
            <p:cNvPr id="56" name="Google Shape;56;p5"/>
            <p:cNvSpPr/>
            <p:nvPr/>
          </p:nvSpPr>
          <p:spPr>
            <a:xfrm>
              <a:off x="5759760" y="3433415"/>
              <a:ext cx="583422" cy="583612"/>
            </a:xfrm>
            <a:custGeom>
              <a:avLst/>
              <a:gdLst/>
              <a:ahLst/>
              <a:cxnLst/>
              <a:rect l="l" t="t" r="r" b="b"/>
              <a:pathLst>
                <a:path w="12302" h="12306" extrusionOk="0">
                  <a:moveTo>
                    <a:pt x="6540" y="217"/>
                  </a:moveTo>
                  <a:cubicBezTo>
                    <a:pt x="9818" y="430"/>
                    <a:pt x="12302" y="3262"/>
                    <a:pt x="12090" y="6542"/>
                  </a:cubicBezTo>
                  <a:cubicBezTo>
                    <a:pt x="11876" y="9820"/>
                    <a:pt x="9042" y="12306"/>
                    <a:pt x="5762" y="12092"/>
                  </a:cubicBezTo>
                  <a:cubicBezTo>
                    <a:pt x="2487" y="11878"/>
                    <a:pt x="1" y="9047"/>
                    <a:pt x="214" y="5767"/>
                  </a:cubicBezTo>
                  <a:cubicBezTo>
                    <a:pt x="426" y="2487"/>
                    <a:pt x="3260" y="1"/>
                    <a:pt x="6540" y="217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5834360" y="3463578"/>
              <a:ext cx="315613" cy="339421"/>
            </a:xfrm>
            <a:custGeom>
              <a:avLst/>
              <a:gdLst/>
              <a:ahLst/>
              <a:cxnLst/>
              <a:rect l="l" t="t" r="r" b="b"/>
              <a:pathLst>
                <a:path w="6655" h="7157" extrusionOk="0">
                  <a:moveTo>
                    <a:pt x="5732" y="251"/>
                  </a:moveTo>
                  <a:cubicBezTo>
                    <a:pt x="5999" y="269"/>
                    <a:pt x="6233" y="393"/>
                    <a:pt x="6398" y="580"/>
                  </a:cubicBezTo>
                  <a:cubicBezTo>
                    <a:pt x="6562" y="769"/>
                    <a:pt x="6655" y="1016"/>
                    <a:pt x="6636" y="1283"/>
                  </a:cubicBezTo>
                  <a:cubicBezTo>
                    <a:pt x="6620" y="1551"/>
                    <a:pt x="6497" y="1783"/>
                    <a:pt x="6307" y="1947"/>
                  </a:cubicBezTo>
                  <a:cubicBezTo>
                    <a:pt x="6122" y="2112"/>
                    <a:pt x="5874" y="2205"/>
                    <a:pt x="5606" y="2188"/>
                  </a:cubicBezTo>
                  <a:cubicBezTo>
                    <a:pt x="5339" y="2170"/>
                    <a:pt x="5104" y="2046"/>
                    <a:pt x="4940" y="1859"/>
                  </a:cubicBezTo>
                  <a:cubicBezTo>
                    <a:pt x="4775" y="1674"/>
                    <a:pt x="4683" y="1423"/>
                    <a:pt x="4701" y="1156"/>
                  </a:cubicBezTo>
                  <a:cubicBezTo>
                    <a:pt x="4720" y="888"/>
                    <a:pt x="4843" y="656"/>
                    <a:pt x="5030" y="492"/>
                  </a:cubicBezTo>
                  <a:cubicBezTo>
                    <a:pt x="5216" y="329"/>
                    <a:pt x="5464" y="237"/>
                    <a:pt x="5732" y="251"/>
                  </a:cubicBezTo>
                  <a:close/>
                  <a:moveTo>
                    <a:pt x="1535" y="4298"/>
                  </a:moveTo>
                  <a:cubicBezTo>
                    <a:pt x="1925" y="4323"/>
                    <a:pt x="2271" y="4506"/>
                    <a:pt x="2509" y="4777"/>
                  </a:cubicBezTo>
                  <a:cubicBezTo>
                    <a:pt x="2748" y="5051"/>
                    <a:pt x="2884" y="5417"/>
                    <a:pt x="2859" y="5805"/>
                  </a:cubicBezTo>
                  <a:cubicBezTo>
                    <a:pt x="2832" y="6196"/>
                    <a:pt x="2651" y="6541"/>
                    <a:pt x="2378" y="6780"/>
                  </a:cubicBezTo>
                  <a:cubicBezTo>
                    <a:pt x="2106" y="7018"/>
                    <a:pt x="1740" y="7156"/>
                    <a:pt x="1350" y="7129"/>
                  </a:cubicBezTo>
                  <a:cubicBezTo>
                    <a:pt x="959" y="7105"/>
                    <a:pt x="616" y="6922"/>
                    <a:pt x="375" y="6650"/>
                  </a:cubicBezTo>
                  <a:cubicBezTo>
                    <a:pt x="136" y="6377"/>
                    <a:pt x="1" y="6009"/>
                    <a:pt x="25" y="5622"/>
                  </a:cubicBezTo>
                  <a:cubicBezTo>
                    <a:pt x="52" y="5231"/>
                    <a:pt x="235" y="4886"/>
                    <a:pt x="507" y="4647"/>
                  </a:cubicBezTo>
                  <a:cubicBezTo>
                    <a:pt x="780" y="4409"/>
                    <a:pt x="1144" y="4271"/>
                    <a:pt x="1535" y="4298"/>
                  </a:cubicBezTo>
                  <a:close/>
                  <a:moveTo>
                    <a:pt x="2333" y="4937"/>
                  </a:moveTo>
                  <a:cubicBezTo>
                    <a:pt x="2133" y="4711"/>
                    <a:pt x="1845" y="4559"/>
                    <a:pt x="1522" y="4538"/>
                  </a:cubicBezTo>
                  <a:cubicBezTo>
                    <a:pt x="1195" y="4518"/>
                    <a:pt x="893" y="4629"/>
                    <a:pt x="667" y="4830"/>
                  </a:cubicBezTo>
                  <a:cubicBezTo>
                    <a:pt x="441" y="5028"/>
                    <a:pt x="289" y="5316"/>
                    <a:pt x="268" y="5639"/>
                  </a:cubicBezTo>
                  <a:cubicBezTo>
                    <a:pt x="247" y="5966"/>
                    <a:pt x="358" y="6270"/>
                    <a:pt x="558" y="6496"/>
                  </a:cubicBezTo>
                  <a:cubicBezTo>
                    <a:pt x="759" y="6722"/>
                    <a:pt x="1043" y="6872"/>
                    <a:pt x="1368" y="6893"/>
                  </a:cubicBezTo>
                  <a:cubicBezTo>
                    <a:pt x="1695" y="6914"/>
                    <a:pt x="1997" y="6805"/>
                    <a:pt x="2224" y="6603"/>
                  </a:cubicBezTo>
                  <a:cubicBezTo>
                    <a:pt x="2452" y="6406"/>
                    <a:pt x="2602" y="6118"/>
                    <a:pt x="2622" y="5793"/>
                  </a:cubicBezTo>
                  <a:cubicBezTo>
                    <a:pt x="2643" y="5468"/>
                    <a:pt x="2530" y="5164"/>
                    <a:pt x="2333" y="4937"/>
                  </a:cubicBezTo>
                  <a:close/>
                  <a:moveTo>
                    <a:pt x="3468" y="12"/>
                  </a:moveTo>
                  <a:cubicBezTo>
                    <a:pt x="3638" y="23"/>
                    <a:pt x="3788" y="103"/>
                    <a:pt x="3891" y="220"/>
                  </a:cubicBezTo>
                  <a:cubicBezTo>
                    <a:pt x="3998" y="339"/>
                    <a:pt x="4056" y="498"/>
                    <a:pt x="4043" y="668"/>
                  </a:cubicBezTo>
                  <a:cubicBezTo>
                    <a:pt x="4033" y="837"/>
                    <a:pt x="3953" y="987"/>
                    <a:pt x="3836" y="1092"/>
                  </a:cubicBezTo>
                  <a:cubicBezTo>
                    <a:pt x="3716" y="1197"/>
                    <a:pt x="3558" y="1257"/>
                    <a:pt x="3387" y="1244"/>
                  </a:cubicBezTo>
                  <a:cubicBezTo>
                    <a:pt x="3219" y="1234"/>
                    <a:pt x="3069" y="1154"/>
                    <a:pt x="2964" y="1034"/>
                  </a:cubicBezTo>
                  <a:cubicBezTo>
                    <a:pt x="2859" y="917"/>
                    <a:pt x="2799" y="757"/>
                    <a:pt x="2812" y="588"/>
                  </a:cubicBezTo>
                  <a:cubicBezTo>
                    <a:pt x="2826" y="420"/>
                    <a:pt x="2902" y="269"/>
                    <a:pt x="3021" y="165"/>
                  </a:cubicBezTo>
                  <a:cubicBezTo>
                    <a:pt x="3139" y="60"/>
                    <a:pt x="3299" y="0"/>
                    <a:pt x="3468" y="12"/>
                  </a:cubicBezTo>
                  <a:close/>
                  <a:moveTo>
                    <a:pt x="3756" y="339"/>
                  </a:moveTo>
                  <a:cubicBezTo>
                    <a:pt x="3682" y="253"/>
                    <a:pt x="3577" y="198"/>
                    <a:pt x="3455" y="193"/>
                  </a:cubicBezTo>
                  <a:cubicBezTo>
                    <a:pt x="3334" y="185"/>
                    <a:pt x="3221" y="226"/>
                    <a:pt x="3139" y="300"/>
                  </a:cubicBezTo>
                  <a:cubicBezTo>
                    <a:pt x="3054" y="374"/>
                    <a:pt x="2997" y="481"/>
                    <a:pt x="2993" y="601"/>
                  </a:cubicBezTo>
                  <a:cubicBezTo>
                    <a:pt x="2984" y="722"/>
                    <a:pt x="3026" y="835"/>
                    <a:pt x="3100" y="917"/>
                  </a:cubicBezTo>
                  <a:cubicBezTo>
                    <a:pt x="3176" y="1002"/>
                    <a:pt x="3281" y="1055"/>
                    <a:pt x="3402" y="1063"/>
                  </a:cubicBezTo>
                  <a:cubicBezTo>
                    <a:pt x="3521" y="1071"/>
                    <a:pt x="3634" y="1030"/>
                    <a:pt x="3716" y="956"/>
                  </a:cubicBezTo>
                  <a:cubicBezTo>
                    <a:pt x="3803" y="882"/>
                    <a:pt x="3856" y="775"/>
                    <a:pt x="3865" y="656"/>
                  </a:cubicBezTo>
                  <a:cubicBezTo>
                    <a:pt x="3871" y="537"/>
                    <a:pt x="3830" y="424"/>
                    <a:pt x="3756" y="339"/>
                  </a:cubicBezTo>
                  <a:close/>
                  <a:moveTo>
                    <a:pt x="5719" y="432"/>
                  </a:moveTo>
                  <a:cubicBezTo>
                    <a:pt x="5503" y="415"/>
                    <a:pt x="5300" y="492"/>
                    <a:pt x="5150" y="627"/>
                  </a:cubicBezTo>
                  <a:cubicBezTo>
                    <a:pt x="4998" y="761"/>
                    <a:pt x="4895" y="950"/>
                    <a:pt x="4882" y="1170"/>
                  </a:cubicBezTo>
                  <a:cubicBezTo>
                    <a:pt x="4866" y="1386"/>
                    <a:pt x="4944" y="1588"/>
                    <a:pt x="5078" y="1740"/>
                  </a:cubicBezTo>
                  <a:cubicBezTo>
                    <a:pt x="5211" y="1892"/>
                    <a:pt x="5401" y="1995"/>
                    <a:pt x="5619" y="2007"/>
                  </a:cubicBezTo>
                  <a:cubicBezTo>
                    <a:pt x="5834" y="2024"/>
                    <a:pt x="6038" y="1945"/>
                    <a:pt x="6190" y="1812"/>
                  </a:cubicBezTo>
                  <a:cubicBezTo>
                    <a:pt x="6342" y="1678"/>
                    <a:pt x="6445" y="1487"/>
                    <a:pt x="6458" y="1269"/>
                  </a:cubicBezTo>
                  <a:cubicBezTo>
                    <a:pt x="6486" y="835"/>
                    <a:pt x="6157" y="459"/>
                    <a:pt x="5719" y="43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5815058" y="3536707"/>
              <a:ext cx="519161" cy="470788"/>
            </a:xfrm>
            <a:custGeom>
              <a:avLst/>
              <a:gdLst/>
              <a:ahLst/>
              <a:cxnLst/>
              <a:rect l="l" t="t" r="r" b="b"/>
              <a:pathLst>
                <a:path w="10947" h="9927" extrusionOk="0">
                  <a:moveTo>
                    <a:pt x="9412" y="0"/>
                  </a:moveTo>
                  <a:cubicBezTo>
                    <a:pt x="10165" y="837"/>
                    <a:pt x="10679" y="1886"/>
                    <a:pt x="10860" y="3038"/>
                  </a:cubicBezTo>
                  <a:lnTo>
                    <a:pt x="10887" y="3219"/>
                  </a:lnTo>
                  <a:cubicBezTo>
                    <a:pt x="10934" y="3591"/>
                    <a:pt x="10946" y="3973"/>
                    <a:pt x="10922" y="4364"/>
                  </a:cubicBezTo>
                  <a:cubicBezTo>
                    <a:pt x="10899" y="4714"/>
                    <a:pt x="10848" y="5053"/>
                    <a:pt x="10768" y="5380"/>
                  </a:cubicBezTo>
                  <a:lnTo>
                    <a:pt x="10722" y="5555"/>
                  </a:lnTo>
                  <a:cubicBezTo>
                    <a:pt x="10054" y="7998"/>
                    <a:pt x="7878" y="9778"/>
                    <a:pt x="5316" y="9916"/>
                  </a:cubicBezTo>
                  <a:cubicBezTo>
                    <a:pt x="5324" y="9875"/>
                    <a:pt x="5326" y="9834"/>
                    <a:pt x="5328" y="9793"/>
                  </a:cubicBezTo>
                  <a:cubicBezTo>
                    <a:pt x="5355" y="9408"/>
                    <a:pt x="5222" y="9048"/>
                    <a:pt x="4985" y="8779"/>
                  </a:cubicBezTo>
                  <a:cubicBezTo>
                    <a:pt x="4749" y="8507"/>
                    <a:pt x="4409" y="8329"/>
                    <a:pt x="4023" y="8302"/>
                  </a:cubicBezTo>
                  <a:cubicBezTo>
                    <a:pt x="3638" y="8277"/>
                    <a:pt x="3278" y="8411"/>
                    <a:pt x="3009" y="8647"/>
                  </a:cubicBezTo>
                  <a:cubicBezTo>
                    <a:pt x="2785" y="8843"/>
                    <a:pt x="2626" y="9106"/>
                    <a:pt x="2561" y="9410"/>
                  </a:cubicBezTo>
                  <a:cubicBezTo>
                    <a:pt x="1508" y="8939"/>
                    <a:pt x="622" y="8174"/>
                    <a:pt x="0" y="7222"/>
                  </a:cubicBezTo>
                  <a:cubicBezTo>
                    <a:pt x="2532" y="7506"/>
                    <a:pt x="3509" y="7043"/>
                    <a:pt x="4434" y="5147"/>
                  </a:cubicBezTo>
                  <a:cubicBezTo>
                    <a:pt x="5417" y="3138"/>
                    <a:pt x="7218" y="5590"/>
                    <a:pt x="8004" y="2400"/>
                  </a:cubicBezTo>
                  <a:cubicBezTo>
                    <a:pt x="8370" y="893"/>
                    <a:pt x="8929" y="253"/>
                    <a:pt x="9412" y="0"/>
                  </a:cubicBezTo>
                  <a:close/>
                  <a:moveTo>
                    <a:pt x="5131" y="9922"/>
                  </a:moveTo>
                  <a:cubicBezTo>
                    <a:pt x="5139" y="9875"/>
                    <a:pt x="5148" y="9828"/>
                    <a:pt x="5150" y="9778"/>
                  </a:cubicBezTo>
                  <a:cubicBezTo>
                    <a:pt x="5170" y="9441"/>
                    <a:pt x="5055" y="9126"/>
                    <a:pt x="4849" y="8894"/>
                  </a:cubicBezTo>
                  <a:cubicBezTo>
                    <a:pt x="4644" y="8660"/>
                    <a:pt x="4348" y="8503"/>
                    <a:pt x="4010" y="8479"/>
                  </a:cubicBezTo>
                  <a:cubicBezTo>
                    <a:pt x="3673" y="8458"/>
                    <a:pt x="3361" y="8575"/>
                    <a:pt x="3124" y="8781"/>
                  </a:cubicBezTo>
                  <a:cubicBezTo>
                    <a:pt x="2921" y="8958"/>
                    <a:pt x="2777" y="9203"/>
                    <a:pt x="2729" y="9482"/>
                  </a:cubicBezTo>
                  <a:cubicBezTo>
                    <a:pt x="3309" y="9719"/>
                    <a:pt x="3936" y="9871"/>
                    <a:pt x="4594" y="9912"/>
                  </a:cubicBezTo>
                  <a:cubicBezTo>
                    <a:pt x="4777" y="9924"/>
                    <a:pt x="4954" y="9926"/>
                    <a:pt x="5131" y="992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6114357" y="3762165"/>
              <a:ext cx="55724" cy="55630"/>
            </a:xfrm>
            <a:custGeom>
              <a:avLst/>
              <a:gdLst/>
              <a:ahLst/>
              <a:cxnLst/>
              <a:rect l="l" t="t" r="r" b="b"/>
              <a:pathLst>
                <a:path w="1175" h="1173" extrusionOk="0">
                  <a:moveTo>
                    <a:pt x="626" y="19"/>
                  </a:moveTo>
                  <a:cubicBezTo>
                    <a:pt x="936" y="40"/>
                    <a:pt x="1175" y="309"/>
                    <a:pt x="1154" y="624"/>
                  </a:cubicBezTo>
                  <a:cubicBezTo>
                    <a:pt x="1133" y="934"/>
                    <a:pt x="864" y="1173"/>
                    <a:pt x="552" y="1152"/>
                  </a:cubicBezTo>
                  <a:cubicBezTo>
                    <a:pt x="237" y="1132"/>
                    <a:pt x="0" y="862"/>
                    <a:pt x="21" y="550"/>
                  </a:cubicBezTo>
                  <a:cubicBezTo>
                    <a:pt x="42" y="237"/>
                    <a:pt x="311" y="1"/>
                    <a:pt x="62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4">
    <p:bg>
      <p:bgPr>
        <a:solidFill>
          <a:schemeClr val="lt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1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44" name="Google Shape;244;p1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18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6588757" y="1127899"/>
            <a:ext cx="268332" cy="246951"/>
          </a:xfrm>
          <a:custGeom>
            <a:avLst/>
            <a:gdLst/>
            <a:ahLst/>
            <a:cxnLst/>
            <a:rect l="l" t="t" r="r" b="b"/>
            <a:pathLst>
              <a:path w="1255" h="1155" extrusionOk="0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6935134" y="1149922"/>
            <a:ext cx="642713" cy="202478"/>
          </a:xfrm>
          <a:custGeom>
            <a:avLst/>
            <a:gdLst/>
            <a:ahLst/>
            <a:cxnLst/>
            <a:rect l="l" t="t" r="r" b="b"/>
            <a:pathLst>
              <a:path w="3006" h="947" extrusionOk="0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7751259" y="1149922"/>
            <a:ext cx="440235" cy="202478"/>
          </a:xfrm>
          <a:custGeom>
            <a:avLst/>
            <a:gdLst/>
            <a:ahLst/>
            <a:cxnLst/>
            <a:rect l="l" t="t" r="r" b="b"/>
            <a:pathLst>
              <a:path w="2059" h="947" extrusionOk="0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18"/>
          <p:cNvGrpSpPr/>
          <p:nvPr/>
        </p:nvGrpSpPr>
        <p:grpSpPr>
          <a:xfrm rot="675683">
            <a:off x="311829" y="3969087"/>
            <a:ext cx="912771" cy="1009337"/>
            <a:chOff x="1191357" y="3451057"/>
            <a:chExt cx="597555" cy="660773"/>
          </a:xfrm>
        </p:grpSpPr>
        <p:sp>
          <p:nvSpPr>
            <p:cNvPr id="253" name="Google Shape;253;p18"/>
            <p:cNvSpPr/>
            <p:nvPr/>
          </p:nvSpPr>
          <p:spPr>
            <a:xfrm>
              <a:off x="1244473" y="3764632"/>
              <a:ext cx="544439" cy="347198"/>
            </a:xfrm>
            <a:custGeom>
              <a:avLst/>
              <a:gdLst/>
              <a:ahLst/>
              <a:cxnLst/>
              <a:rect l="l" t="t" r="r" b="b"/>
              <a:pathLst>
                <a:path w="11480" h="7321" extrusionOk="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1191357" y="3683393"/>
              <a:ext cx="567535" cy="387889"/>
            </a:xfrm>
            <a:custGeom>
              <a:avLst/>
              <a:gdLst/>
              <a:ahLst/>
              <a:cxnLst/>
              <a:rect l="l" t="t" r="r" b="b"/>
              <a:pathLst>
                <a:path w="11967" h="8179" extrusionOk="0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192211" y="3683487"/>
              <a:ext cx="566349" cy="386324"/>
            </a:xfrm>
            <a:custGeom>
              <a:avLst/>
              <a:gdLst/>
              <a:ahLst/>
              <a:cxnLst/>
              <a:rect l="l" t="t" r="r" b="b"/>
              <a:pathLst>
                <a:path w="11942" h="8146" extrusionOk="0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1242624" y="3451057"/>
              <a:ext cx="149057" cy="204070"/>
            </a:xfrm>
            <a:custGeom>
              <a:avLst/>
              <a:gdLst/>
              <a:ahLst/>
              <a:cxnLst/>
              <a:rect l="l" t="t" r="r" b="b"/>
              <a:pathLst>
                <a:path w="3143" h="4303" extrusionOk="0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1398273" y="3495732"/>
              <a:ext cx="103434" cy="118657"/>
            </a:xfrm>
            <a:custGeom>
              <a:avLst/>
              <a:gdLst/>
              <a:ahLst/>
              <a:cxnLst/>
              <a:rect l="l" t="t" r="r" b="b"/>
              <a:pathLst>
                <a:path w="2181" h="2502" extrusionOk="0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Google Shape;468;p2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69" name="Google Shape;469;p2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9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474" name="Google Shape;474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76" name="Google Shape;476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0" name="Google Shape;480;p29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481" name="Google Shape;481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" name="Google Shape;482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83" name="Google Shape;483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3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90" name="Google Shape;490;p3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30"/>
          <p:cNvSpPr/>
          <p:nvPr/>
        </p:nvSpPr>
        <p:spPr>
          <a:xfrm>
            <a:off x="7946263" y="1248225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7946263" y="2237190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0"/>
          <p:cNvSpPr/>
          <p:nvPr/>
        </p:nvSpPr>
        <p:spPr>
          <a:xfrm>
            <a:off x="7946263" y="3226156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0"/>
          <p:cNvSpPr/>
          <p:nvPr/>
        </p:nvSpPr>
        <p:spPr>
          <a:xfrm rot="10800000" flipH="1">
            <a:off x="114300" y="3735032"/>
            <a:ext cx="2476802" cy="1326193"/>
          </a:xfrm>
          <a:custGeom>
            <a:avLst/>
            <a:gdLst/>
            <a:ahLst/>
            <a:cxnLst/>
            <a:rect l="l" t="t" r="r" b="b"/>
            <a:pathLst>
              <a:path w="54058" h="27964" extrusionOk="0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0"/>
          <p:cNvSpPr/>
          <p:nvPr/>
        </p:nvSpPr>
        <p:spPr>
          <a:xfrm>
            <a:off x="816373" y="3806482"/>
            <a:ext cx="217527" cy="217109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0"/>
          <p:cNvSpPr/>
          <p:nvPr/>
        </p:nvSpPr>
        <p:spPr>
          <a:xfrm rot="5400000">
            <a:off x="937346" y="4366700"/>
            <a:ext cx="236782" cy="236826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62" name="Google Shape;62;p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697000" y="930800"/>
            <a:ext cx="7727022" cy="3340403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72" name="Google Shape;72;p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1016088" y="1227200"/>
            <a:ext cx="3975300" cy="5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subTitle" idx="1"/>
          </p:nvPr>
        </p:nvSpPr>
        <p:spPr>
          <a:xfrm rot="-259">
            <a:off x="1016087" y="1874950"/>
            <a:ext cx="39753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7197192" y="1089921"/>
            <a:ext cx="780642" cy="123424"/>
          </a:xfrm>
          <a:custGeom>
            <a:avLst/>
            <a:gdLst/>
            <a:ahLst/>
            <a:cxnLst/>
            <a:rect l="l" t="t" r="r" b="b"/>
            <a:pathLst>
              <a:path w="6186" h="978" extrusionOk="0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5967911" y="1162865"/>
            <a:ext cx="627568" cy="119511"/>
          </a:xfrm>
          <a:custGeom>
            <a:avLst/>
            <a:gdLst/>
            <a:ahLst/>
            <a:cxnLst/>
            <a:rect l="l" t="t" r="r" b="b"/>
            <a:pathLst>
              <a:path w="4973" h="947" extrusionOk="0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651770" y="1162865"/>
            <a:ext cx="431587" cy="119511"/>
          </a:xfrm>
          <a:custGeom>
            <a:avLst/>
            <a:gdLst/>
            <a:ahLst/>
            <a:cxnLst/>
            <a:rect l="l" t="t" r="r" b="b"/>
            <a:pathLst>
              <a:path w="3420" h="947" extrusionOk="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7139015" y="1162865"/>
            <a:ext cx="592107" cy="119511"/>
          </a:xfrm>
          <a:custGeom>
            <a:avLst/>
            <a:gdLst/>
            <a:ahLst/>
            <a:cxnLst/>
            <a:rect l="l" t="t" r="r" b="b"/>
            <a:pathLst>
              <a:path w="4692" h="947" extrusionOk="0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/>
          <p:nvPr/>
        </p:nvSpPr>
        <p:spPr>
          <a:xfrm>
            <a:off x="7824893" y="1144692"/>
            <a:ext cx="158249" cy="145761"/>
          </a:xfrm>
          <a:custGeom>
            <a:avLst/>
            <a:gdLst/>
            <a:ahLst/>
            <a:cxnLst/>
            <a:rect l="l" t="t" r="r" b="b"/>
            <a:pathLst>
              <a:path w="1254" h="1155" extrusionOk="0">
                <a:moveTo>
                  <a:pt x="725" y="50"/>
                </a:moveTo>
                <a:lnTo>
                  <a:pt x="87" y="1154"/>
                </a:lnTo>
                <a:lnTo>
                  <a:pt x="1" y="1105"/>
                </a:lnTo>
                <a:lnTo>
                  <a:pt x="638" y="1"/>
                </a:lnTo>
                <a:close/>
                <a:moveTo>
                  <a:pt x="1253" y="50"/>
                </a:moveTo>
                <a:lnTo>
                  <a:pt x="1169" y="1"/>
                </a:lnTo>
                <a:lnTo>
                  <a:pt x="531" y="1105"/>
                </a:lnTo>
                <a:lnTo>
                  <a:pt x="616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5967911" y="1420820"/>
            <a:ext cx="119507" cy="119259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6182824" y="1420820"/>
            <a:ext cx="119759" cy="119511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6408842" y="1420820"/>
            <a:ext cx="387040" cy="119259"/>
          </a:xfrm>
          <a:custGeom>
            <a:avLst/>
            <a:gdLst/>
            <a:ahLst/>
            <a:cxnLst/>
            <a:rect l="l" t="t" r="r" b="b"/>
            <a:pathLst>
              <a:path w="3067" h="945" extrusionOk="0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697000" y="1027900"/>
            <a:ext cx="7727022" cy="3134510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90" name="Google Shape;90;p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1442700" y="1323975"/>
            <a:ext cx="6258600" cy="25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95" name="Google Shape;95;p8"/>
          <p:cNvGrpSpPr/>
          <p:nvPr/>
        </p:nvGrpSpPr>
        <p:grpSpPr>
          <a:xfrm>
            <a:off x="6180562" y="4095502"/>
            <a:ext cx="2148254" cy="426910"/>
            <a:chOff x="2633694" y="2674236"/>
            <a:chExt cx="1790958" cy="355877"/>
          </a:xfrm>
        </p:grpSpPr>
        <p:sp>
          <p:nvSpPr>
            <p:cNvPr id="96" name="Google Shape;96;p8"/>
            <p:cNvSpPr/>
            <p:nvPr/>
          </p:nvSpPr>
          <p:spPr>
            <a:xfrm>
              <a:off x="2633694" y="2808212"/>
              <a:ext cx="1790958" cy="221902"/>
            </a:xfrm>
            <a:custGeom>
              <a:avLst/>
              <a:gdLst/>
              <a:ahLst/>
              <a:cxnLst/>
              <a:rect l="l" t="t" r="r" b="b"/>
              <a:pathLst>
                <a:path w="37764" h="4679" extrusionOk="0">
                  <a:moveTo>
                    <a:pt x="2339" y="0"/>
                  </a:moveTo>
                  <a:lnTo>
                    <a:pt x="35423" y="0"/>
                  </a:lnTo>
                  <a:cubicBezTo>
                    <a:pt x="36710" y="0"/>
                    <a:pt x="37763" y="1053"/>
                    <a:pt x="37763" y="2339"/>
                  </a:cubicBezTo>
                  <a:lnTo>
                    <a:pt x="37763" y="2339"/>
                  </a:lnTo>
                  <a:cubicBezTo>
                    <a:pt x="37763" y="3628"/>
                    <a:pt x="36708" y="4679"/>
                    <a:pt x="35423" y="4679"/>
                  </a:cubicBezTo>
                  <a:lnTo>
                    <a:pt x="2339" y="4679"/>
                  </a:lnTo>
                  <a:cubicBezTo>
                    <a:pt x="1051" y="4679"/>
                    <a:pt x="0" y="3624"/>
                    <a:pt x="0" y="2339"/>
                  </a:cubicBezTo>
                  <a:lnTo>
                    <a:pt x="0" y="2339"/>
                  </a:lnTo>
                  <a:cubicBezTo>
                    <a:pt x="0" y="1051"/>
                    <a:pt x="1051" y="0"/>
                    <a:pt x="2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2661675" y="2831592"/>
              <a:ext cx="1369065" cy="175141"/>
            </a:xfrm>
            <a:custGeom>
              <a:avLst/>
              <a:gdLst/>
              <a:ahLst/>
              <a:cxnLst/>
              <a:rect l="l" t="t" r="r" b="b"/>
              <a:pathLst>
                <a:path w="28868" h="3693" extrusionOk="0">
                  <a:moveTo>
                    <a:pt x="1847" y="1"/>
                  </a:moveTo>
                  <a:lnTo>
                    <a:pt x="27021" y="1"/>
                  </a:lnTo>
                  <a:cubicBezTo>
                    <a:pt x="28037" y="1"/>
                    <a:pt x="28868" y="832"/>
                    <a:pt x="28868" y="1846"/>
                  </a:cubicBezTo>
                  <a:lnTo>
                    <a:pt x="28868" y="1846"/>
                  </a:lnTo>
                  <a:cubicBezTo>
                    <a:pt x="28868" y="2861"/>
                    <a:pt x="28037" y="3692"/>
                    <a:pt x="27021" y="3692"/>
                  </a:cubicBezTo>
                  <a:lnTo>
                    <a:pt x="1847" y="3692"/>
                  </a:lnTo>
                  <a:cubicBezTo>
                    <a:pt x="831" y="3692"/>
                    <a:pt x="1" y="2861"/>
                    <a:pt x="1" y="1846"/>
                  </a:cubicBezTo>
                  <a:lnTo>
                    <a:pt x="1" y="1846"/>
                  </a:lnTo>
                  <a:cubicBezTo>
                    <a:pt x="1" y="830"/>
                    <a:pt x="831" y="1"/>
                    <a:pt x="1847" y="1"/>
                  </a:cubicBezTo>
                  <a:close/>
                </a:path>
              </a:pathLst>
            </a:custGeom>
            <a:solidFill>
              <a:srgbClr val="92D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2661675" y="2831592"/>
              <a:ext cx="104904" cy="167885"/>
            </a:xfrm>
            <a:custGeom>
              <a:avLst/>
              <a:gdLst/>
              <a:ahLst/>
              <a:cxnLst/>
              <a:rect l="l" t="t" r="r" b="b"/>
              <a:pathLst>
                <a:path w="2212" h="3540" extrusionOk="0">
                  <a:moveTo>
                    <a:pt x="1115" y="3540"/>
                  </a:moveTo>
                  <a:lnTo>
                    <a:pt x="2211" y="1"/>
                  </a:lnTo>
                  <a:lnTo>
                    <a:pt x="1847" y="1"/>
                  </a:lnTo>
                  <a:cubicBezTo>
                    <a:pt x="831" y="1"/>
                    <a:pt x="1" y="832"/>
                    <a:pt x="1" y="1846"/>
                  </a:cubicBezTo>
                  <a:cubicBezTo>
                    <a:pt x="1" y="2602"/>
                    <a:pt x="461" y="3254"/>
                    <a:pt x="1115" y="354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883434" y="2831592"/>
              <a:ext cx="225316" cy="175141"/>
            </a:xfrm>
            <a:custGeom>
              <a:avLst/>
              <a:gdLst/>
              <a:ahLst/>
              <a:cxnLst/>
              <a:rect l="l" t="t" r="r" b="b"/>
              <a:pathLst>
                <a:path w="4751" h="3693" extrusionOk="0">
                  <a:moveTo>
                    <a:pt x="1144" y="1"/>
                  </a:moveTo>
                  <a:lnTo>
                    <a:pt x="1" y="3692"/>
                  </a:lnTo>
                  <a:lnTo>
                    <a:pt x="3610" y="369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225653" y="2831592"/>
              <a:ext cx="225411" cy="175141"/>
            </a:xfrm>
            <a:custGeom>
              <a:avLst/>
              <a:gdLst/>
              <a:ahLst/>
              <a:cxnLst/>
              <a:rect l="l" t="t" r="r" b="b"/>
              <a:pathLst>
                <a:path w="4753" h="3693" extrusionOk="0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3567966" y="2831592"/>
              <a:ext cx="225316" cy="175141"/>
            </a:xfrm>
            <a:custGeom>
              <a:avLst/>
              <a:gdLst/>
              <a:ahLst/>
              <a:cxnLst/>
              <a:rect l="l" t="t" r="r" b="b"/>
              <a:pathLst>
                <a:path w="4751" h="3693" extrusionOk="0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3910138" y="2834058"/>
              <a:ext cx="120697" cy="172674"/>
            </a:xfrm>
            <a:custGeom>
              <a:avLst/>
              <a:gdLst/>
              <a:ahLst/>
              <a:cxnLst/>
              <a:rect l="l" t="t" r="r" b="b"/>
              <a:pathLst>
                <a:path w="2545" h="3641" extrusionOk="0">
                  <a:moveTo>
                    <a:pt x="1128" y="0"/>
                  </a:moveTo>
                  <a:lnTo>
                    <a:pt x="1" y="3640"/>
                  </a:lnTo>
                  <a:lnTo>
                    <a:pt x="696" y="3640"/>
                  </a:lnTo>
                  <a:cubicBezTo>
                    <a:pt x="1712" y="3640"/>
                    <a:pt x="2543" y="2809"/>
                    <a:pt x="2543" y="1794"/>
                  </a:cubicBezTo>
                  <a:cubicBezTo>
                    <a:pt x="2545" y="928"/>
                    <a:pt x="1938" y="196"/>
                    <a:pt x="1128" y="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3915923" y="2674236"/>
              <a:ext cx="99877" cy="70806"/>
            </a:xfrm>
            <a:custGeom>
              <a:avLst/>
              <a:gdLst/>
              <a:ahLst/>
              <a:cxnLst/>
              <a:rect l="l" t="t" r="r" b="b"/>
              <a:pathLst>
                <a:path w="2106" h="1493" extrusionOk="0">
                  <a:moveTo>
                    <a:pt x="163" y="740"/>
                  </a:moveTo>
                  <a:lnTo>
                    <a:pt x="747" y="1324"/>
                  </a:lnTo>
                  <a:cubicBezTo>
                    <a:pt x="917" y="1493"/>
                    <a:pt x="1191" y="1493"/>
                    <a:pt x="1362" y="1324"/>
                  </a:cubicBezTo>
                  <a:lnTo>
                    <a:pt x="1944" y="740"/>
                  </a:lnTo>
                  <a:cubicBezTo>
                    <a:pt x="2073" y="613"/>
                    <a:pt x="2106" y="434"/>
                    <a:pt x="2036" y="267"/>
                  </a:cubicBezTo>
                  <a:cubicBezTo>
                    <a:pt x="1968" y="101"/>
                    <a:pt x="1814" y="0"/>
                    <a:pt x="1635" y="0"/>
                  </a:cubicBezTo>
                  <a:lnTo>
                    <a:pt x="469" y="0"/>
                  </a:lnTo>
                  <a:cubicBezTo>
                    <a:pt x="288" y="0"/>
                    <a:pt x="138" y="103"/>
                    <a:pt x="68" y="267"/>
                  </a:cubicBezTo>
                  <a:cubicBezTo>
                    <a:pt x="0" y="432"/>
                    <a:pt x="37" y="615"/>
                    <a:pt x="163" y="740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8"/>
          <p:cNvSpPr/>
          <p:nvPr/>
        </p:nvSpPr>
        <p:spPr>
          <a:xfrm>
            <a:off x="719991" y="4282275"/>
            <a:ext cx="260940" cy="240148"/>
          </a:xfrm>
          <a:custGeom>
            <a:avLst/>
            <a:gdLst/>
            <a:ahLst/>
            <a:cxnLst/>
            <a:rect l="l" t="t" r="r" b="b"/>
            <a:pathLst>
              <a:path w="1255" h="1155" extrusionOk="0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1056825" y="4303691"/>
            <a:ext cx="625008" cy="196900"/>
          </a:xfrm>
          <a:custGeom>
            <a:avLst/>
            <a:gdLst/>
            <a:ahLst/>
            <a:cxnLst/>
            <a:rect l="l" t="t" r="r" b="b"/>
            <a:pathLst>
              <a:path w="3006" h="947" extrusionOk="0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"/>
          <p:cNvSpPr/>
          <p:nvPr/>
        </p:nvSpPr>
        <p:spPr>
          <a:xfrm>
            <a:off x="1850464" y="4303691"/>
            <a:ext cx="428107" cy="196900"/>
          </a:xfrm>
          <a:custGeom>
            <a:avLst/>
            <a:gdLst/>
            <a:ahLst/>
            <a:cxnLst/>
            <a:rect l="l" t="t" r="r" b="b"/>
            <a:pathLst>
              <a:path w="2059" h="947" extrusionOk="0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>
            <a:spLocks noGrp="1"/>
          </p:cNvSpPr>
          <p:nvPr>
            <p:ph type="title"/>
          </p:nvPr>
        </p:nvSpPr>
        <p:spPr>
          <a:xfrm>
            <a:off x="1052775" y="1880325"/>
            <a:ext cx="2404800" cy="18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54" name="Google Shape;154;p1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22404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2079550" y="2426200"/>
            <a:ext cx="222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2" hasCustomPrompt="1"/>
          </p:nvPr>
        </p:nvSpPr>
        <p:spPr>
          <a:xfrm rot="1296">
            <a:off x="4795982" y="3370397"/>
            <a:ext cx="795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 hasCustomPrompt="1"/>
          </p:nvPr>
        </p:nvSpPr>
        <p:spPr>
          <a:xfrm>
            <a:off x="881056" y="3370847"/>
            <a:ext cx="795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4"/>
          </p:nvPr>
        </p:nvSpPr>
        <p:spPr>
          <a:xfrm>
            <a:off x="2242402" y="3341825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5"/>
          </p:nvPr>
        </p:nvSpPr>
        <p:spPr>
          <a:xfrm>
            <a:off x="2087410" y="3782550"/>
            <a:ext cx="22296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6"/>
          </p:nvPr>
        </p:nvSpPr>
        <p:spPr>
          <a:xfrm>
            <a:off x="6109156" y="333972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7"/>
          </p:nvPr>
        </p:nvSpPr>
        <p:spPr>
          <a:xfrm>
            <a:off x="5932350" y="3782554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8"/>
          </p:nvPr>
        </p:nvSpPr>
        <p:spPr>
          <a:xfrm>
            <a:off x="61091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9"/>
          </p:nvPr>
        </p:nvSpPr>
        <p:spPr>
          <a:xfrm>
            <a:off x="5932362" y="2424850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13" hasCustomPrompt="1"/>
          </p:nvPr>
        </p:nvSpPr>
        <p:spPr>
          <a:xfrm rot="1296">
            <a:off x="4795981" y="1964342"/>
            <a:ext cx="7956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 hasCustomPrompt="1"/>
          </p:nvPr>
        </p:nvSpPr>
        <p:spPr>
          <a:xfrm rot="1302">
            <a:off x="882700" y="1964200"/>
            <a:ext cx="792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5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13"/>
          <p:cNvGrpSpPr/>
          <p:nvPr/>
        </p:nvGrpSpPr>
        <p:grpSpPr>
          <a:xfrm>
            <a:off x="7764407" y="575481"/>
            <a:ext cx="1308352" cy="1308606"/>
            <a:chOff x="7764407" y="575481"/>
            <a:chExt cx="1308352" cy="1308606"/>
          </a:xfrm>
        </p:grpSpPr>
        <p:sp>
          <p:nvSpPr>
            <p:cNvPr id="173" name="Google Shape;173;p13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3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175" name="Google Shape;175;p13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3"/>
          <p:cNvSpPr/>
          <p:nvPr/>
        </p:nvSpPr>
        <p:spPr>
          <a:xfrm>
            <a:off x="7455971" y="575487"/>
            <a:ext cx="593886" cy="593996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4"/>
          <p:cNvGrpSpPr/>
          <p:nvPr/>
        </p:nvGrpSpPr>
        <p:grpSpPr>
          <a:xfrm>
            <a:off x="1160658" y="717681"/>
            <a:ext cx="6822668" cy="360474"/>
            <a:chOff x="552450" y="401675"/>
            <a:chExt cx="8079900" cy="426900"/>
          </a:xfrm>
        </p:grpSpPr>
        <p:sp>
          <p:nvSpPr>
            <p:cNvPr id="182" name="Google Shape;182;p1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14"/>
          <p:cNvSpPr/>
          <p:nvPr/>
        </p:nvSpPr>
        <p:spPr>
          <a:xfrm>
            <a:off x="1160653" y="1133608"/>
            <a:ext cx="6822600" cy="32922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title"/>
          </p:nvPr>
        </p:nvSpPr>
        <p:spPr>
          <a:xfrm rot="-732">
            <a:off x="2457400" y="3203847"/>
            <a:ext cx="42291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subTitle" idx="1"/>
          </p:nvPr>
        </p:nvSpPr>
        <p:spPr>
          <a:xfrm>
            <a:off x="2457400" y="1533250"/>
            <a:ext cx="4229100" cy="1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1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92" name="Google Shape;192;p1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5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6706361" y="974537"/>
            <a:ext cx="699681" cy="197401"/>
          </a:xfrm>
          <a:custGeom>
            <a:avLst/>
            <a:gdLst/>
            <a:ahLst/>
            <a:cxnLst/>
            <a:rect l="l" t="t" r="r" b="b"/>
            <a:pathLst>
              <a:path w="5508" h="1554" extrusionOk="0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15"/>
          <p:cNvGrpSpPr/>
          <p:nvPr/>
        </p:nvGrpSpPr>
        <p:grpSpPr>
          <a:xfrm rot="1454574">
            <a:off x="7429934" y="440631"/>
            <a:ext cx="1199725" cy="1169337"/>
            <a:chOff x="7352643" y="433005"/>
            <a:chExt cx="1199742" cy="1169354"/>
          </a:xfrm>
        </p:grpSpPr>
        <p:sp>
          <p:nvSpPr>
            <p:cNvPr id="199" name="Google Shape;199;p15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avLst/>
              <a:gdLst/>
              <a:ahLst/>
              <a:cxnLst/>
              <a:rect l="l" t="t" r="r" b="b"/>
              <a:pathLst>
                <a:path w="18323" h="18323" extrusionOk="0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avLst/>
              <a:gdLst/>
              <a:ahLst/>
              <a:cxnLst/>
              <a:rect l="l" t="t" r="r" b="b"/>
              <a:pathLst>
                <a:path w="10014" h="10263" extrusionOk="0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avLst/>
              <a:gdLst/>
              <a:ahLst/>
              <a:cxnLst/>
              <a:rect l="l" t="t" r="r" b="b"/>
              <a:pathLst>
                <a:path w="16857" h="15283" extrusionOk="0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5"/>
          <p:cNvSpPr/>
          <p:nvPr/>
        </p:nvSpPr>
        <p:spPr>
          <a:xfrm>
            <a:off x="5887211" y="974537"/>
            <a:ext cx="699681" cy="197401"/>
          </a:xfrm>
          <a:custGeom>
            <a:avLst/>
            <a:gdLst/>
            <a:ahLst/>
            <a:cxnLst/>
            <a:rect l="l" t="t" r="r" b="b"/>
            <a:pathLst>
              <a:path w="5508" h="1554" extrusionOk="0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15"/>
          <p:cNvGrpSpPr/>
          <p:nvPr/>
        </p:nvGrpSpPr>
        <p:grpSpPr>
          <a:xfrm rot="2954896">
            <a:off x="168653" y="4078555"/>
            <a:ext cx="862337" cy="840495"/>
            <a:chOff x="7352643" y="433005"/>
            <a:chExt cx="1199742" cy="1169354"/>
          </a:xfrm>
        </p:grpSpPr>
        <p:sp>
          <p:nvSpPr>
            <p:cNvPr id="205" name="Google Shape;205;p15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avLst/>
              <a:gdLst/>
              <a:ahLst/>
              <a:cxnLst/>
              <a:rect l="l" t="t" r="r" b="b"/>
              <a:pathLst>
                <a:path w="18323" h="18323" extrusionOk="0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avLst/>
              <a:gdLst/>
              <a:ahLst/>
              <a:cxnLst/>
              <a:rect l="l" t="t" r="r" b="b"/>
              <a:pathLst>
                <a:path w="10014" h="10263" extrusionOk="0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avLst/>
              <a:gdLst/>
              <a:ahLst/>
              <a:cxnLst/>
              <a:rect l="l" t="t" r="r" b="b"/>
              <a:pathLst>
                <a:path w="16857" h="15283" extrusionOk="0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9250"/>
            <a:ext cx="7704000" cy="29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4" r:id="rId10"/>
    <p:sldLayoutId id="2147483675" r:id="rId11"/>
    <p:sldLayoutId id="214748367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2"/>
          <p:cNvSpPr txBox="1">
            <a:spLocks noGrp="1"/>
          </p:cNvSpPr>
          <p:nvPr>
            <p:ph type="title"/>
          </p:nvPr>
        </p:nvSpPr>
        <p:spPr>
          <a:xfrm>
            <a:off x="1442700" y="1323975"/>
            <a:ext cx="6258600" cy="25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" sz="4800"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" sz="4800">
                <a:solidFill>
                  <a:srgbClr val="EB5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endParaRPr sz="4800">
              <a:solidFill>
                <a:srgbClr val="EB53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422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07575287-A995-D37B-CE49-3CBCC160C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436215"/>
              </p:ext>
            </p:extLst>
          </p:nvPr>
        </p:nvGraphicFramePr>
        <p:xfrm>
          <a:off x="698147" y="1088538"/>
          <a:ext cx="7702549" cy="3369945"/>
        </p:xfrm>
        <a:graphic>
          <a:graphicData uri="http://schemas.openxmlformats.org/drawingml/2006/table">
            <a:tbl>
              <a:tblPr>
                <a:tableStyleId>{60F9DECC-65E3-416D-8B7A-F7EADAAECDB1}</a:tableStyleId>
              </a:tblPr>
              <a:tblGrid>
                <a:gridCol w="1909586">
                  <a:extLst>
                    <a:ext uri="{9D8B030D-6E8A-4147-A177-3AD203B41FA5}">
                      <a16:colId xmlns:a16="http://schemas.microsoft.com/office/drawing/2014/main" val="397738780"/>
                    </a:ext>
                  </a:extLst>
                </a:gridCol>
                <a:gridCol w="3225222">
                  <a:extLst>
                    <a:ext uri="{9D8B030D-6E8A-4147-A177-3AD203B41FA5}">
                      <a16:colId xmlns:a16="http://schemas.microsoft.com/office/drawing/2014/main" val="4003979433"/>
                    </a:ext>
                  </a:extLst>
                </a:gridCol>
                <a:gridCol w="2567741">
                  <a:extLst>
                    <a:ext uri="{9D8B030D-6E8A-4147-A177-3AD203B41FA5}">
                      <a16:colId xmlns:a16="http://schemas.microsoft.com/office/drawing/2014/main" val="36326572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800" b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Noto Serif CJK SC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Key</a:t>
                      </a:r>
                      <a:endParaRPr lang="en-US" sz="1800" b="1" kern="10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Noto Serif CJK SC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>
                          <a:solidFill>
                            <a:srgbClr val="EB5358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Unique Key</a:t>
                      </a:r>
                      <a:endParaRPr lang="en-US" sz="1800" b="1" kern="100">
                        <a:solidFill>
                          <a:srgbClr val="EB5358"/>
                        </a:solidFill>
                        <a:effectLst/>
                        <a:latin typeface="Arial" panose="020B0604020202020204" pitchFamily="34" charset="0"/>
                        <a:ea typeface="Noto Serif CJK SC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2547482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i="1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 dụng</a:t>
                      </a:r>
                      <a:endParaRPr lang="en-US" sz="1800" i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Noto Serif CJK SC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Nó được sử dụng để làm định danh duy nhất cho mỗi hàng trong bảng.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Noto Serif CJK SC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Xác định tính duy nhất của một hàng, nhưng không là khóa chính.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Noto Serif CJK SC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2108250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i="1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lang="en-US" sz="1800" i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Noto Serif CJK SC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 chấp nhận giá trị Null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Noto Serif CJK SC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Chấp nhận giá trị NULL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Noto Serif CJK SC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854306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i="1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 lượng khóa có thể được xác định trong bảng</a:t>
                      </a:r>
                      <a:endParaRPr lang="en-US" sz="1800" i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Noto Serif CJK SC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 có duy nhất 1 primary key trong 1 bảng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Noto Serif CJK SC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 thể nhiều hơn 1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Noto Serif CJK SC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2336592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i="1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en-US" sz="1800" i="1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Noto Serif CJK SC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Tạo chỉ mục theo nhóm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Noto Serif CJK SC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Tạo chỉ mục không phân cụm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Noto Serif CJK SC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4273455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407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2"/>
          <p:cNvSpPr txBox="1">
            <a:spLocks noGrp="1"/>
          </p:cNvSpPr>
          <p:nvPr>
            <p:ph type="title"/>
          </p:nvPr>
        </p:nvSpPr>
        <p:spPr>
          <a:xfrm>
            <a:off x="1442700" y="1323975"/>
            <a:ext cx="6258600" cy="25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SEVER </a:t>
            </a:r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sz="4800">
                <a:solidFill>
                  <a:srgbClr val="EB5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3823250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744E6944-06F2-75B2-1558-A7C706CBA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53185"/>
              </p:ext>
            </p:extLst>
          </p:nvPr>
        </p:nvGraphicFramePr>
        <p:xfrm>
          <a:off x="1044222" y="1941195"/>
          <a:ext cx="7055555" cy="2199640"/>
        </p:xfrm>
        <a:graphic>
          <a:graphicData uri="http://schemas.openxmlformats.org/drawingml/2006/table">
            <a:tbl>
              <a:tblPr>
                <a:tableStyleId>{60F9DECC-65E3-416D-8B7A-F7EADAAECDB1}</a:tableStyleId>
              </a:tblPr>
              <a:tblGrid>
                <a:gridCol w="3527468">
                  <a:extLst>
                    <a:ext uri="{9D8B030D-6E8A-4147-A177-3AD203B41FA5}">
                      <a16:colId xmlns:a16="http://schemas.microsoft.com/office/drawing/2014/main" val="142543256"/>
                    </a:ext>
                  </a:extLst>
                </a:gridCol>
                <a:gridCol w="3528087">
                  <a:extLst>
                    <a:ext uri="{9D8B030D-6E8A-4147-A177-3AD203B41FA5}">
                      <a16:colId xmlns:a16="http://schemas.microsoft.com/office/drawing/2014/main" val="35297290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solidFill>
                            <a:srgbClr val="FFFF00"/>
                          </a:solidFill>
                          <a:effectLst/>
                        </a:rPr>
                        <a:t>SQL SEVER</a:t>
                      </a:r>
                      <a:endParaRPr lang="en-US" sz="1800" b="1" kern="100">
                        <a:solidFill>
                          <a:srgbClr val="FFFF00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solidFill>
                            <a:srgbClr val="EB5358"/>
                          </a:solidFill>
                          <a:effectLst/>
                        </a:rPr>
                        <a:t>POSTGRESQL</a:t>
                      </a:r>
                      <a:endParaRPr lang="en-US" sz="1800" b="1" kern="100">
                        <a:solidFill>
                          <a:srgbClr val="EB5358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31562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solidFill>
                            <a:srgbClr val="FFFF00"/>
                          </a:solidFill>
                          <a:effectLst/>
                        </a:rPr>
                        <a:t>Hệ thống quản lý cơ sở dữ liệu quan hệ</a:t>
                      </a:r>
                      <a:endParaRPr lang="en-US" sz="1800" kern="100">
                        <a:solidFill>
                          <a:srgbClr val="FFFF00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solidFill>
                            <a:srgbClr val="EB5358"/>
                          </a:solidFill>
                          <a:effectLst/>
                        </a:rPr>
                        <a:t>Hệ quản trị cơ sở dữ liệu quan hệ đối tượng</a:t>
                      </a:r>
                      <a:endParaRPr lang="en-US" sz="1800" kern="100">
                        <a:solidFill>
                          <a:srgbClr val="EB5358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842292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solidFill>
                            <a:srgbClr val="FFFF00"/>
                          </a:solidFill>
                          <a:effectLst/>
                        </a:rPr>
                        <a:t>Sản phẩm thương mại của Microsoft</a:t>
                      </a:r>
                      <a:endParaRPr lang="en-US" sz="1800" kern="100">
                        <a:solidFill>
                          <a:srgbClr val="FFFF00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solidFill>
                            <a:srgbClr val="EB5358"/>
                          </a:solidFill>
                          <a:effectLst/>
                        </a:rPr>
                        <a:t>Mã nguồn mở </a:t>
                      </a:r>
                    </a:p>
                    <a:p>
                      <a:pPr algn="ctr"/>
                      <a:r>
                        <a:rPr lang="en-US" sz="1800" kern="100">
                          <a:solidFill>
                            <a:srgbClr val="EB5358"/>
                          </a:solidFill>
                          <a:effectLst/>
                        </a:rPr>
                        <a:t>(Hoàn toàn miễn phí)</a:t>
                      </a:r>
                      <a:endParaRPr lang="en-US" sz="1800" kern="100">
                        <a:solidFill>
                          <a:srgbClr val="EB5358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4047622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solidFill>
                            <a:srgbClr val="FFFF00"/>
                          </a:solidFill>
                          <a:effectLst/>
                        </a:rPr>
                        <a:t>Chỉ chạy trên Microsoft hoặc Linux</a:t>
                      </a:r>
                      <a:endParaRPr lang="en-US" sz="1800" kern="100">
                        <a:solidFill>
                          <a:srgbClr val="FFFF00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solidFill>
                            <a:srgbClr val="EB5358"/>
                          </a:solidFill>
                          <a:effectLst/>
                        </a:rPr>
                        <a:t>Chạy trên hầu hết các hệ điều hành</a:t>
                      </a:r>
                      <a:endParaRPr lang="en-US" sz="1800" kern="100">
                        <a:solidFill>
                          <a:srgbClr val="EB5358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401683324"/>
                  </a:ext>
                </a:extLst>
              </a:tr>
            </a:tbl>
          </a:graphicData>
        </a:graphic>
      </p:graphicFrame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71D0EE3-8F5D-D60B-8C60-C743D01FF28E}"/>
              </a:ext>
            </a:extLst>
          </p:cNvPr>
          <p:cNvSpPr txBox="1"/>
          <p:nvPr/>
        </p:nvSpPr>
        <p:spPr>
          <a:xfrm>
            <a:off x="3344110" y="989330"/>
            <a:ext cx="24557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>
                <a:solidFill>
                  <a:schemeClr val="tx1"/>
                </a:solidFill>
                <a:effectLst/>
              </a:rPr>
              <a:t>VỀ LÝ THUYẾT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44827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744E6944-06F2-75B2-1558-A7C706CBA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506741"/>
              </p:ext>
            </p:extLst>
          </p:nvPr>
        </p:nvGraphicFramePr>
        <p:xfrm>
          <a:off x="1044220" y="1715417"/>
          <a:ext cx="7055555" cy="1032510"/>
        </p:xfrm>
        <a:graphic>
          <a:graphicData uri="http://schemas.openxmlformats.org/drawingml/2006/table">
            <a:tbl>
              <a:tblPr>
                <a:tableStyleId>{60F9DECC-65E3-416D-8B7A-F7EADAAECDB1}</a:tableStyleId>
              </a:tblPr>
              <a:tblGrid>
                <a:gridCol w="3527468">
                  <a:extLst>
                    <a:ext uri="{9D8B030D-6E8A-4147-A177-3AD203B41FA5}">
                      <a16:colId xmlns:a16="http://schemas.microsoft.com/office/drawing/2014/main" val="142543256"/>
                    </a:ext>
                  </a:extLst>
                </a:gridCol>
                <a:gridCol w="3528087">
                  <a:extLst>
                    <a:ext uri="{9D8B030D-6E8A-4147-A177-3AD203B41FA5}">
                      <a16:colId xmlns:a16="http://schemas.microsoft.com/office/drawing/2014/main" val="352972907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TẠO DATABASE</a:t>
                      </a:r>
                      <a:endParaRPr lang="en-US" sz="2400" b="1" kern="10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00">
                        <a:solidFill>
                          <a:srgbClr val="EB5358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320041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solidFill>
                            <a:srgbClr val="FFFF00"/>
                          </a:solidFill>
                          <a:effectLst/>
                        </a:rPr>
                        <a:t>SQL SEVER</a:t>
                      </a:r>
                      <a:endParaRPr lang="en-US" sz="1800" b="1" kern="100">
                        <a:solidFill>
                          <a:srgbClr val="FFFF00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solidFill>
                            <a:srgbClr val="EB5358"/>
                          </a:solidFill>
                          <a:effectLst/>
                        </a:rPr>
                        <a:t>POSTGRESQL</a:t>
                      </a:r>
                      <a:endParaRPr lang="en-US" sz="1800" b="1" kern="100">
                        <a:solidFill>
                          <a:srgbClr val="EB5358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31562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CREATE DATABASE </a:t>
                      </a:r>
                      <a:r>
                        <a:rPr lang="en-US" sz="1800" b="0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mydb</a:t>
                      </a:r>
                      <a:endParaRPr lang="en-US" sz="2400" kern="10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 createdb </a:t>
                      </a:r>
                      <a:r>
                        <a:rPr lang="en-US" sz="1800" b="0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mydb </a:t>
                      </a: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842292427"/>
                  </a:ext>
                </a:extLst>
              </a:tr>
            </a:tbl>
          </a:graphicData>
        </a:graphic>
      </p:graphicFrame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71D0EE3-8F5D-D60B-8C60-C743D01FF28E}"/>
              </a:ext>
            </a:extLst>
          </p:cNvPr>
          <p:cNvSpPr txBox="1"/>
          <p:nvPr/>
        </p:nvSpPr>
        <p:spPr>
          <a:xfrm>
            <a:off x="3416187" y="1002665"/>
            <a:ext cx="23116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>
                <a:solidFill>
                  <a:schemeClr val="tx1"/>
                </a:solidFill>
                <a:effectLst/>
              </a:rPr>
              <a:t>VỀ CÂU LỆNH</a:t>
            </a:r>
            <a:endParaRPr lang="en-US" sz="2400"/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85363222-809B-4D99-0660-CB4AC17C6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302439"/>
              </p:ext>
            </p:extLst>
          </p:nvPr>
        </p:nvGraphicFramePr>
        <p:xfrm>
          <a:off x="1044219" y="3108325"/>
          <a:ext cx="7055555" cy="1032510"/>
        </p:xfrm>
        <a:graphic>
          <a:graphicData uri="http://schemas.openxmlformats.org/drawingml/2006/table">
            <a:tbl>
              <a:tblPr>
                <a:tableStyleId>{60F9DECC-65E3-416D-8B7A-F7EADAAECDB1}</a:tableStyleId>
              </a:tblPr>
              <a:tblGrid>
                <a:gridCol w="3527468">
                  <a:extLst>
                    <a:ext uri="{9D8B030D-6E8A-4147-A177-3AD203B41FA5}">
                      <a16:colId xmlns:a16="http://schemas.microsoft.com/office/drawing/2014/main" val="142543256"/>
                    </a:ext>
                  </a:extLst>
                </a:gridCol>
                <a:gridCol w="3528087">
                  <a:extLst>
                    <a:ext uri="{9D8B030D-6E8A-4147-A177-3AD203B41FA5}">
                      <a16:colId xmlns:a16="http://schemas.microsoft.com/office/drawing/2014/main" val="352972907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XÓA DATABASE</a:t>
                      </a:r>
                      <a:endParaRPr lang="en-US" sz="2400" b="1" kern="10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00">
                        <a:solidFill>
                          <a:srgbClr val="EB5358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320041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solidFill>
                            <a:srgbClr val="FFFF00"/>
                          </a:solidFill>
                          <a:effectLst/>
                        </a:rPr>
                        <a:t>SQL SEVER</a:t>
                      </a:r>
                      <a:endParaRPr lang="en-US" sz="1800" b="1" kern="100">
                        <a:solidFill>
                          <a:srgbClr val="FFFF00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solidFill>
                            <a:srgbClr val="EB5358"/>
                          </a:solidFill>
                          <a:effectLst/>
                        </a:rPr>
                        <a:t>POSTGRESQL</a:t>
                      </a:r>
                      <a:endParaRPr lang="en-US" sz="1800" b="1" kern="100">
                        <a:solidFill>
                          <a:srgbClr val="EB5358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31562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DROP DATABASE </a:t>
                      </a:r>
                      <a:r>
                        <a:rPr lang="en-US" sz="1800" b="0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mydb</a:t>
                      </a:r>
                      <a:endParaRPr lang="en-US" sz="2400" kern="10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 dropdb </a:t>
                      </a:r>
                      <a:r>
                        <a:rPr lang="en-US" sz="1800" b="0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mydb </a:t>
                      </a: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842292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937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744E6944-06F2-75B2-1558-A7C706CBA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126520"/>
              </p:ext>
            </p:extLst>
          </p:nvPr>
        </p:nvGraphicFramePr>
        <p:xfrm>
          <a:off x="778933" y="1150969"/>
          <a:ext cx="7560729" cy="1306830"/>
        </p:xfrm>
        <a:graphic>
          <a:graphicData uri="http://schemas.openxmlformats.org/drawingml/2006/table">
            <a:tbl>
              <a:tblPr>
                <a:tableStyleId>{60F9DECC-65E3-416D-8B7A-F7EADAAECDB1}</a:tableStyleId>
              </a:tblPr>
              <a:tblGrid>
                <a:gridCol w="3780032">
                  <a:extLst>
                    <a:ext uri="{9D8B030D-6E8A-4147-A177-3AD203B41FA5}">
                      <a16:colId xmlns:a16="http://schemas.microsoft.com/office/drawing/2014/main" val="142543256"/>
                    </a:ext>
                  </a:extLst>
                </a:gridCol>
                <a:gridCol w="3780697">
                  <a:extLst>
                    <a:ext uri="{9D8B030D-6E8A-4147-A177-3AD203B41FA5}">
                      <a16:colId xmlns:a16="http://schemas.microsoft.com/office/drawing/2014/main" val="352972907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00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Noto Serif CJK SC"/>
                          <a:cs typeface="Arial"/>
                          <a:sym typeface="Arial"/>
                        </a:rPr>
                        <a:t>ĐỔI TÊN TABLE</a:t>
                      </a:r>
                      <a:endParaRPr lang="en-US" sz="2400" b="1" kern="10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00">
                        <a:solidFill>
                          <a:srgbClr val="EB5358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320041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solidFill>
                            <a:srgbClr val="FFFF00"/>
                          </a:solidFill>
                          <a:effectLst/>
                        </a:rPr>
                        <a:t>SQL SEVER</a:t>
                      </a:r>
                      <a:endParaRPr lang="en-US" sz="1800" b="1" kern="100">
                        <a:solidFill>
                          <a:srgbClr val="FFFF00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solidFill>
                            <a:srgbClr val="EB5358"/>
                          </a:solidFill>
                          <a:effectLst/>
                        </a:rPr>
                        <a:t>POSTGRESQL</a:t>
                      </a:r>
                      <a:endParaRPr lang="en-US" sz="1800" b="1" kern="100">
                        <a:solidFill>
                          <a:srgbClr val="EB5358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31562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EXEC sp_rename '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SinhVien</a:t>
                      </a: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',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'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HocSinh</a:t>
                      </a: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'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;</a:t>
                      </a: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ALTER TABLE  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SinhVien</a:t>
                      </a:r>
                    </a:p>
                    <a:p>
                      <a:pPr algn="l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RENAME TO  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HocSinh</a:t>
                      </a: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842292427"/>
                  </a:ext>
                </a:extLst>
              </a:tr>
            </a:tbl>
          </a:graphicData>
        </a:graphic>
      </p:graphicFrame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85363222-809B-4D99-0660-CB4AC17C6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483387"/>
              </p:ext>
            </p:extLst>
          </p:nvPr>
        </p:nvGraphicFramePr>
        <p:xfrm>
          <a:off x="778933" y="2848680"/>
          <a:ext cx="7560729" cy="1581150"/>
        </p:xfrm>
        <a:graphic>
          <a:graphicData uri="http://schemas.openxmlformats.org/drawingml/2006/table">
            <a:tbl>
              <a:tblPr>
                <a:tableStyleId>{60F9DECC-65E3-416D-8B7A-F7EADAAECDB1}</a:tableStyleId>
              </a:tblPr>
              <a:tblGrid>
                <a:gridCol w="3780032">
                  <a:extLst>
                    <a:ext uri="{9D8B030D-6E8A-4147-A177-3AD203B41FA5}">
                      <a16:colId xmlns:a16="http://schemas.microsoft.com/office/drawing/2014/main" val="142543256"/>
                    </a:ext>
                  </a:extLst>
                </a:gridCol>
                <a:gridCol w="3780697">
                  <a:extLst>
                    <a:ext uri="{9D8B030D-6E8A-4147-A177-3AD203B41FA5}">
                      <a16:colId xmlns:a16="http://schemas.microsoft.com/office/drawing/2014/main" val="352972907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ĐỔI TÊN COLUMN TRONG TABLE</a:t>
                      </a:r>
                      <a:endParaRPr lang="en-US" sz="2400" b="1" kern="10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00">
                        <a:solidFill>
                          <a:srgbClr val="EB5358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320041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solidFill>
                            <a:srgbClr val="FFFF00"/>
                          </a:solidFill>
                          <a:effectLst/>
                        </a:rPr>
                        <a:t>SQL SEVER</a:t>
                      </a:r>
                      <a:endParaRPr lang="en-US" sz="1800" b="1" kern="100">
                        <a:solidFill>
                          <a:srgbClr val="FFFF00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solidFill>
                            <a:srgbClr val="EB5358"/>
                          </a:solidFill>
                          <a:effectLst/>
                        </a:rPr>
                        <a:t>POSTGRESQL</a:t>
                      </a:r>
                      <a:endParaRPr lang="en-US" sz="1800" b="1" kern="100">
                        <a:solidFill>
                          <a:srgbClr val="EB5358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31562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EXEC sp_rename 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'HocSinh.MaSV’,  'MaHS', 'COLUMN';</a:t>
                      </a: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ALTER TABLE 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HocSinh </a:t>
                      </a:r>
                    </a:p>
                    <a:p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RENAME COLUMN 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MaSV </a:t>
                      </a:r>
                    </a:p>
                    <a:p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TO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 MaHS;</a:t>
                      </a: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842292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574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744E6944-06F2-75B2-1558-A7C706CBA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625926"/>
              </p:ext>
            </p:extLst>
          </p:nvPr>
        </p:nvGraphicFramePr>
        <p:xfrm>
          <a:off x="774693" y="1113508"/>
          <a:ext cx="7594606" cy="1581150"/>
        </p:xfrm>
        <a:graphic>
          <a:graphicData uri="http://schemas.openxmlformats.org/drawingml/2006/table">
            <a:tbl>
              <a:tblPr>
                <a:tableStyleId>{60F9DECC-65E3-416D-8B7A-F7EADAAECDB1}</a:tableStyleId>
              </a:tblPr>
              <a:tblGrid>
                <a:gridCol w="3796969">
                  <a:extLst>
                    <a:ext uri="{9D8B030D-6E8A-4147-A177-3AD203B41FA5}">
                      <a16:colId xmlns:a16="http://schemas.microsoft.com/office/drawing/2014/main" val="142543256"/>
                    </a:ext>
                  </a:extLst>
                </a:gridCol>
                <a:gridCol w="3797637">
                  <a:extLst>
                    <a:ext uri="{9D8B030D-6E8A-4147-A177-3AD203B41FA5}">
                      <a16:colId xmlns:a16="http://schemas.microsoft.com/office/drawing/2014/main" val="352972907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THAY ĐỔI KIỂU DỮ LIỆU</a:t>
                      </a:r>
                      <a:endParaRPr lang="en-US" sz="2400" b="1" kern="10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00">
                        <a:solidFill>
                          <a:srgbClr val="EB5358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320041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solidFill>
                            <a:srgbClr val="FFFF00"/>
                          </a:solidFill>
                          <a:effectLst/>
                        </a:rPr>
                        <a:t>SQL SEVER</a:t>
                      </a:r>
                      <a:endParaRPr lang="en-US" sz="1800" b="1" kern="100">
                        <a:solidFill>
                          <a:srgbClr val="FFFF00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solidFill>
                            <a:srgbClr val="EB5358"/>
                          </a:solidFill>
                          <a:effectLst/>
                        </a:rPr>
                        <a:t>POSTGRESQL</a:t>
                      </a:r>
                      <a:endParaRPr lang="en-US" sz="1800" b="1" kern="100">
                        <a:solidFill>
                          <a:srgbClr val="EB5358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31562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ALTER TABLE </a:t>
                      </a:r>
                      <a:r>
                        <a:rPr lang="en-US" sz="1800" b="0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SinhVien</a:t>
                      </a:r>
                    </a:p>
                    <a:p>
                      <a:pPr algn="l"/>
                      <a:r>
                        <a:rPr lang="en-US" sz="1800" b="1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ALTER COLUMN </a:t>
                      </a:r>
                      <a:r>
                        <a:rPr lang="en-US" sz="1800" b="0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MaHS char(10)</a:t>
                      </a: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ALTER TABLE </a:t>
                      </a:r>
                      <a:r>
                        <a:rPr lang="en-US" sz="1800" b="0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SinhVien </a:t>
                      </a:r>
                    </a:p>
                    <a:p>
                      <a:pPr algn="l"/>
                      <a:r>
                        <a:rPr lang="en-US" sz="1800" b="1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ALTER COLUMN </a:t>
                      </a:r>
                      <a:r>
                        <a:rPr lang="en-US" sz="1800" b="0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MaHS</a:t>
                      </a:r>
                      <a:r>
                        <a:rPr lang="en-US" sz="1800" b="1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TYPE </a:t>
                      </a:r>
                      <a:r>
                        <a:rPr lang="en-US" sz="1800" b="0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char(10)</a:t>
                      </a: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842292427"/>
                  </a:ext>
                </a:extLst>
              </a:tr>
            </a:tbl>
          </a:graphicData>
        </a:graphic>
      </p:graphicFrame>
      <p:graphicFrame>
        <p:nvGraphicFramePr>
          <p:cNvPr id="2" name="Bảng 1">
            <a:extLst>
              <a:ext uri="{FF2B5EF4-FFF2-40B4-BE49-F238E27FC236}">
                <a16:creationId xmlns:a16="http://schemas.microsoft.com/office/drawing/2014/main" id="{15B9CA36-D452-6A72-1B12-BE3E46644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436546"/>
              </p:ext>
            </p:extLst>
          </p:nvPr>
        </p:nvGraphicFramePr>
        <p:xfrm>
          <a:off x="774693" y="3072130"/>
          <a:ext cx="7594606" cy="1306830"/>
        </p:xfrm>
        <a:graphic>
          <a:graphicData uri="http://schemas.openxmlformats.org/drawingml/2006/table">
            <a:tbl>
              <a:tblPr>
                <a:tableStyleId>{60F9DECC-65E3-416D-8B7A-F7EADAAECDB1}</a:tableStyleId>
              </a:tblPr>
              <a:tblGrid>
                <a:gridCol w="3796968">
                  <a:extLst>
                    <a:ext uri="{9D8B030D-6E8A-4147-A177-3AD203B41FA5}">
                      <a16:colId xmlns:a16="http://schemas.microsoft.com/office/drawing/2014/main" val="142543256"/>
                    </a:ext>
                  </a:extLst>
                </a:gridCol>
                <a:gridCol w="3797638">
                  <a:extLst>
                    <a:ext uri="{9D8B030D-6E8A-4147-A177-3AD203B41FA5}">
                      <a16:colId xmlns:a16="http://schemas.microsoft.com/office/drawing/2014/main" val="352972907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THÊM MỘT COLUMN VÀO  TABLE</a:t>
                      </a:r>
                      <a:endParaRPr lang="en-US" sz="2400" b="1" kern="10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00">
                        <a:solidFill>
                          <a:srgbClr val="EB5358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320041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solidFill>
                            <a:srgbClr val="FFFF00"/>
                          </a:solidFill>
                          <a:effectLst/>
                        </a:rPr>
                        <a:t>SQL SEVER</a:t>
                      </a:r>
                      <a:endParaRPr lang="en-US" sz="1800" b="1" kern="100">
                        <a:solidFill>
                          <a:srgbClr val="FFFF00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solidFill>
                            <a:srgbClr val="EB5358"/>
                          </a:solidFill>
                          <a:effectLst/>
                        </a:rPr>
                        <a:t>POSTGRESQL</a:t>
                      </a:r>
                      <a:endParaRPr lang="en-US" sz="1800" b="1" kern="100">
                        <a:solidFill>
                          <a:srgbClr val="EB5358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31562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ALTER TABLE </a:t>
                      </a:r>
                      <a:r>
                        <a:rPr lang="en-US" sz="1800" b="0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HocSinh</a:t>
                      </a:r>
                    </a:p>
                    <a:p>
                      <a:pPr algn="l"/>
                      <a:r>
                        <a:rPr lang="en-US" sz="1800" b="1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ADD </a:t>
                      </a:r>
                      <a:r>
                        <a:rPr lang="en-US" sz="1800" b="0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DiaChi</a:t>
                      </a:r>
                      <a:r>
                        <a:rPr lang="en-US" sz="1800" b="1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nvarchar(50)</a:t>
                      </a: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ALTER TABLE </a:t>
                      </a:r>
                      <a:r>
                        <a:rPr lang="en-US" sz="1800" b="0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HocSinh </a:t>
                      </a:r>
                    </a:p>
                    <a:p>
                      <a:pPr algn="l"/>
                      <a:r>
                        <a:rPr lang="en-US" sz="1800" b="1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ADD COLUMN </a:t>
                      </a:r>
                      <a:r>
                        <a:rPr lang="en-US" sz="1800" b="0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DiaChi nvarchar(50)</a:t>
                      </a: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842292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238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744E6944-06F2-75B2-1558-A7C706CBA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21104"/>
              </p:ext>
            </p:extLst>
          </p:nvPr>
        </p:nvGraphicFramePr>
        <p:xfrm>
          <a:off x="1044218" y="1381760"/>
          <a:ext cx="7055555" cy="1306830"/>
        </p:xfrm>
        <a:graphic>
          <a:graphicData uri="http://schemas.openxmlformats.org/drawingml/2006/table">
            <a:tbl>
              <a:tblPr>
                <a:tableStyleId>{60F9DECC-65E3-416D-8B7A-F7EADAAECDB1}</a:tableStyleId>
              </a:tblPr>
              <a:tblGrid>
                <a:gridCol w="3527468">
                  <a:extLst>
                    <a:ext uri="{9D8B030D-6E8A-4147-A177-3AD203B41FA5}">
                      <a16:colId xmlns:a16="http://schemas.microsoft.com/office/drawing/2014/main" val="142543256"/>
                    </a:ext>
                  </a:extLst>
                </a:gridCol>
                <a:gridCol w="3528087">
                  <a:extLst>
                    <a:ext uri="{9D8B030D-6E8A-4147-A177-3AD203B41FA5}">
                      <a16:colId xmlns:a16="http://schemas.microsoft.com/office/drawing/2014/main" val="352972907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XÓA MỘT COLUMN KHỎI TABLE</a:t>
                      </a:r>
                      <a:endParaRPr lang="en-US" sz="2400" b="1" kern="10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00">
                        <a:solidFill>
                          <a:srgbClr val="EB5358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320041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solidFill>
                            <a:srgbClr val="FFFF00"/>
                          </a:solidFill>
                          <a:effectLst/>
                        </a:rPr>
                        <a:t>SQL SEVER</a:t>
                      </a:r>
                      <a:endParaRPr lang="en-US" sz="1800" b="1" kern="100">
                        <a:solidFill>
                          <a:srgbClr val="FFFF00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solidFill>
                            <a:srgbClr val="EB5358"/>
                          </a:solidFill>
                          <a:effectLst/>
                        </a:rPr>
                        <a:t>POSTGRESQL</a:t>
                      </a:r>
                      <a:endParaRPr lang="en-US" sz="1800" b="1" kern="100">
                        <a:solidFill>
                          <a:srgbClr val="EB5358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31562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ALTER TABLE 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HocSinh</a:t>
                      </a:r>
                    </a:p>
                    <a:p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DROP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 DiaChi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ALTER TABLE 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HocSinh</a:t>
                      </a:r>
                    </a:p>
                    <a:p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DROP COLUMN 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DiaChi</a:t>
                      </a: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842292427"/>
                  </a:ext>
                </a:extLst>
              </a:tr>
            </a:tbl>
          </a:graphicData>
        </a:graphic>
      </p:graphicFrame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85363222-809B-4D99-0660-CB4AC17C6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909936"/>
              </p:ext>
            </p:extLst>
          </p:nvPr>
        </p:nvGraphicFramePr>
        <p:xfrm>
          <a:off x="1044219" y="3108325"/>
          <a:ext cx="7055555" cy="1306830"/>
        </p:xfrm>
        <a:graphic>
          <a:graphicData uri="http://schemas.openxmlformats.org/drawingml/2006/table">
            <a:tbl>
              <a:tblPr>
                <a:tableStyleId>{60F9DECC-65E3-416D-8B7A-F7EADAAECDB1}</a:tableStyleId>
              </a:tblPr>
              <a:tblGrid>
                <a:gridCol w="3527468">
                  <a:extLst>
                    <a:ext uri="{9D8B030D-6E8A-4147-A177-3AD203B41FA5}">
                      <a16:colId xmlns:a16="http://schemas.microsoft.com/office/drawing/2014/main" val="142543256"/>
                    </a:ext>
                  </a:extLst>
                </a:gridCol>
                <a:gridCol w="3528087">
                  <a:extLst>
                    <a:ext uri="{9D8B030D-6E8A-4147-A177-3AD203B41FA5}">
                      <a16:colId xmlns:a16="http://schemas.microsoft.com/office/drawing/2014/main" val="352972907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XÓA DỮ LIỆU TABLE</a:t>
                      </a:r>
                      <a:endParaRPr lang="en-US" sz="2400" b="1" kern="10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00">
                        <a:solidFill>
                          <a:srgbClr val="EB5358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320041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solidFill>
                            <a:srgbClr val="FFFF00"/>
                          </a:solidFill>
                          <a:effectLst/>
                        </a:rPr>
                        <a:t>SQL SEVER</a:t>
                      </a:r>
                      <a:endParaRPr lang="en-US" sz="1800" b="1" kern="100">
                        <a:solidFill>
                          <a:srgbClr val="FFFF00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solidFill>
                            <a:srgbClr val="EB5358"/>
                          </a:solidFill>
                          <a:effectLst/>
                        </a:rPr>
                        <a:t>POSTGRESQL</a:t>
                      </a:r>
                      <a:endParaRPr lang="en-US" sz="1800" b="1" kern="100">
                        <a:solidFill>
                          <a:srgbClr val="EB5358"/>
                        </a:solidFill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31562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DELETE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 HocSinh</a:t>
                      </a:r>
                    </a:p>
                    <a:p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WHERE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 MaHS = ‘CK101’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DELETE FROM 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HocSinh </a:t>
                      </a:r>
                    </a:p>
                    <a:p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WHERE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 MaHS = ‘CK101’;</a:t>
                      </a: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842292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055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1"/>
          <p:cNvSpPr/>
          <p:nvPr/>
        </p:nvSpPr>
        <p:spPr>
          <a:xfrm>
            <a:off x="397704" y="1406472"/>
            <a:ext cx="3714942" cy="2781306"/>
          </a:xfrm>
          <a:prstGeom prst="roundRect">
            <a:avLst>
              <a:gd name="adj" fmla="val 697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51"/>
          <p:cNvSpPr/>
          <p:nvPr/>
        </p:nvSpPr>
        <p:spPr>
          <a:xfrm>
            <a:off x="514434" y="1470448"/>
            <a:ext cx="3483549" cy="2582792"/>
          </a:xfrm>
          <a:custGeom>
            <a:avLst/>
            <a:gdLst/>
            <a:ahLst/>
            <a:cxnLst/>
            <a:rect l="l" t="t" r="r" b="b"/>
            <a:pathLst>
              <a:path w="13231" h="14291" extrusionOk="0">
                <a:moveTo>
                  <a:pt x="368" y="1054"/>
                </a:moveTo>
                <a:cubicBezTo>
                  <a:pt x="368" y="1054"/>
                  <a:pt x="0" y="13182"/>
                  <a:pt x="685" y="13708"/>
                </a:cubicBezTo>
                <a:cubicBezTo>
                  <a:pt x="1368" y="14237"/>
                  <a:pt x="12496" y="14290"/>
                  <a:pt x="12863" y="13499"/>
                </a:cubicBezTo>
                <a:cubicBezTo>
                  <a:pt x="13231" y="12707"/>
                  <a:pt x="13128" y="683"/>
                  <a:pt x="12071" y="581"/>
                </a:cubicBezTo>
                <a:cubicBezTo>
                  <a:pt x="11018" y="474"/>
                  <a:pt x="578" y="1"/>
                  <a:pt x="368" y="10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8" name="Google Shape;868;p51"/>
          <p:cNvGrpSpPr/>
          <p:nvPr/>
        </p:nvGrpSpPr>
        <p:grpSpPr>
          <a:xfrm>
            <a:off x="397704" y="781248"/>
            <a:ext cx="3714942" cy="516549"/>
            <a:chOff x="552455" y="401675"/>
            <a:chExt cx="3070200" cy="426900"/>
          </a:xfrm>
        </p:grpSpPr>
        <p:sp>
          <p:nvSpPr>
            <p:cNvPr id="869" name="Google Shape;869;p51"/>
            <p:cNvSpPr/>
            <p:nvPr/>
          </p:nvSpPr>
          <p:spPr>
            <a:xfrm>
              <a:off x="552455" y="401675"/>
              <a:ext cx="30702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51"/>
          <p:cNvSpPr txBox="1">
            <a:spLocks noGrp="1"/>
          </p:cNvSpPr>
          <p:nvPr>
            <p:ph type="title"/>
          </p:nvPr>
        </p:nvSpPr>
        <p:spPr>
          <a:xfrm>
            <a:off x="583190" y="1741601"/>
            <a:ext cx="3339597" cy="1562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 KẾT NỐI JOIN</a:t>
            </a:r>
            <a:endParaRPr sz="480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4" name="Google Shape;874;p51"/>
          <p:cNvSpPr/>
          <p:nvPr/>
        </p:nvSpPr>
        <p:spPr>
          <a:xfrm>
            <a:off x="2473088" y="3384997"/>
            <a:ext cx="1138400" cy="867488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86D0FE5-811F-418D-1B85-E89716D8CC3F}"/>
              </a:ext>
            </a:extLst>
          </p:cNvPr>
          <p:cNvSpPr txBox="1"/>
          <p:nvPr/>
        </p:nvSpPr>
        <p:spPr>
          <a:xfrm>
            <a:off x="1444976" y="1929931"/>
            <a:ext cx="625404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1800" b="1">
                <a:solidFill>
                  <a:srgbClr val="0E2A47"/>
                </a:solidFill>
              </a:rPr>
              <a:t>Join</a:t>
            </a:r>
            <a:r>
              <a:rPr lang="vi-VN" sz="1800">
                <a:solidFill>
                  <a:srgbClr val="0E2A47"/>
                </a:solidFill>
              </a:rPr>
              <a:t> dùng để </a:t>
            </a:r>
            <a:r>
              <a:rPr lang="vi-VN" sz="1800" b="1">
                <a:solidFill>
                  <a:srgbClr val="0E2A47"/>
                </a:solidFill>
              </a:rPr>
              <a:t>kết nối nhiều bản ghi từ 2 bảng dữ liệu trong 1 cơ sở dữ liệu quan hệ </a:t>
            </a:r>
            <a:r>
              <a:rPr lang="vi-VN" sz="1800">
                <a:solidFill>
                  <a:srgbClr val="0E2A47"/>
                </a:solidFill>
              </a:rPr>
              <a:t>và </a:t>
            </a:r>
            <a:r>
              <a:rPr lang="vi-VN" sz="1800" b="1">
                <a:solidFill>
                  <a:srgbClr val="0E2A47"/>
                </a:solidFill>
              </a:rPr>
              <a:t>kết quả </a:t>
            </a:r>
            <a:r>
              <a:rPr lang="vi-VN" sz="1800">
                <a:solidFill>
                  <a:srgbClr val="0E2A47"/>
                </a:solidFill>
              </a:rPr>
              <a:t>được </a:t>
            </a:r>
            <a:r>
              <a:rPr lang="vi-VN" sz="1800" b="1">
                <a:solidFill>
                  <a:srgbClr val="0E2A47"/>
                </a:solidFill>
              </a:rPr>
              <a:t>đưa vào một bảng </a:t>
            </a:r>
            <a:r>
              <a:rPr lang="vi-VN" sz="1800">
                <a:solidFill>
                  <a:srgbClr val="0E2A47"/>
                </a:solidFill>
              </a:rPr>
              <a:t>(tạm). Trong ngôn ngữ truy vấn theo cấu trúc (SQL) </a:t>
            </a:r>
            <a:r>
              <a:rPr lang="vi-VN" sz="1800" b="1">
                <a:solidFill>
                  <a:srgbClr val="0E2A47"/>
                </a:solidFill>
              </a:rPr>
              <a:t>có ba loại kết hợp</a:t>
            </a:r>
            <a:r>
              <a:rPr lang="vi-VN" sz="1800">
                <a:solidFill>
                  <a:srgbClr val="0E2A47"/>
                </a:solidFill>
              </a:rPr>
              <a:t> sau: </a:t>
            </a:r>
            <a:r>
              <a:rPr lang="vi-VN" sz="1800" b="1">
                <a:solidFill>
                  <a:srgbClr val="0E2A47"/>
                </a:solidFill>
              </a:rPr>
              <a:t>nội, ngoại</a:t>
            </a:r>
            <a:r>
              <a:rPr lang="vi-VN" sz="1800">
                <a:solidFill>
                  <a:srgbClr val="0E2A47"/>
                </a:solidFill>
              </a:rPr>
              <a:t> và </a:t>
            </a:r>
            <a:r>
              <a:rPr lang="vi-VN" sz="1800" b="1">
                <a:solidFill>
                  <a:srgbClr val="0E2A47"/>
                </a:solidFill>
              </a:rPr>
              <a:t>chéo.</a:t>
            </a:r>
            <a:r>
              <a:rPr lang="vi-VN" sz="1800">
                <a:solidFill>
                  <a:srgbClr val="0E2A47"/>
                </a:solidFill>
              </a:rPr>
              <a:t> </a:t>
            </a:r>
            <a:r>
              <a:rPr lang="vi-VN" sz="1800" b="1">
                <a:solidFill>
                  <a:srgbClr val="0E2A47"/>
                </a:solidFill>
              </a:rPr>
              <a:t>Kết ngoại được chia ra </a:t>
            </a:r>
            <a:r>
              <a:rPr lang="vi-VN" sz="1800">
                <a:solidFill>
                  <a:srgbClr val="0E2A47"/>
                </a:solidFill>
              </a:rPr>
              <a:t>thêm thành </a:t>
            </a:r>
            <a:r>
              <a:rPr lang="vi-VN" sz="1800" b="1">
                <a:solidFill>
                  <a:srgbClr val="0E2A47"/>
                </a:solidFill>
              </a:rPr>
              <a:t>kết ngoại bên trái </a:t>
            </a:r>
            <a:r>
              <a:rPr lang="vi-VN" sz="1800">
                <a:solidFill>
                  <a:srgbClr val="0E2A47"/>
                </a:solidFill>
              </a:rPr>
              <a:t>(left outer join), </a:t>
            </a:r>
            <a:r>
              <a:rPr lang="vi-VN" sz="1800" b="1">
                <a:solidFill>
                  <a:srgbClr val="0E2A47"/>
                </a:solidFill>
              </a:rPr>
              <a:t>kết ngoại bên phải </a:t>
            </a:r>
            <a:r>
              <a:rPr lang="vi-VN" sz="1800">
                <a:solidFill>
                  <a:srgbClr val="0E2A47"/>
                </a:solidFill>
              </a:rPr>
              <a:t>(right outer join), và </a:t>
            </a:r>
            <a:r>
              <a:rPr lang="vi-VN" sz="1800" b="1">
                <a:solidFill>
                  <a:srgbClr val="0E2A47"/>
                </a:solidFill>
              </a:rPr>
              <a:t>kết ngoại đủ </a:t>
            </a:r>
            <a:r>
              <a:rPr lang="vi-VN" sz="1800">
                <a:solidFill>
                  <a:srgbClr val="0E2A47"/>
                </a:solidFill>
              </a:rPr>
              <a:t>(full outer join).</a:t>
            </a:r>
            <a:endParaRPr lang="en-US" sz="1800">
              <a:solidFill>
                <a:srgbClr val="0E2A47"/>
              </a:solidFill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A2FCB28D-553D-C2AE-943A-C2FEF7A3467C}"/>
              </a:ext>
            </a:extLst>
          </p:cNvPr>
          <p:cNvSpPr txBox="1"/>
          <p:nvPr/>
        </p:nvSpPr>
        <p:spPr>
          <a:xfrm>
            <a:off x="3445931" y="1166912"/>
            <a:ext cx="22521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2400" b="1">
                <a:solidFill>
                  <a:srgbClr val="0E2A47"/>
                </a:solidFill>
              </a:rPr>
              <a:t>ĐỊNH NGHĨA</a:t>
            </a:r>
            <a:endParaRPr lang="en-US" sz="2400" b="1">
              <a:solidFill>
                <a:srgbClr val="0E2A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61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16CDDDE-D69F-472A-E46F-6FCC7644927A}"/>
              </a:ext>
            </a:extLst>
          </p:cNvPr>
          <p:cNvSpPr txBox="1"/>
          <p:nvPr/>
        </p:nvSpPr>
        <p:spPr>
          <a:xfrm>
            <a:off x="1078089" y="115562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CÁC HÌNH THỨC KẾT HỢP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C73531A8-8D03-EE55-0D65-D04E611823DC}"/>
              </a:ext>
            </a:extLst>
          </p:cNvPr>
          <p:cNvSpPr txBox="1"/>
          <p:nvPr/>
        </p:nvSpPr>
        <p:spPr>
          <a:xfrm>
            <a:off x="1605844" y="2076836"/>
            <a:ext cx="59323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1800" b="1">
                <a:solidFill>
                  <a:schemeClr val="tx1"/>
                </a:solidFill>
              </a:rPr>
              <a:t>Phép kết nội </a:t>
            </a:r>
            <a:r>
              <a:rPr lang="vi-VN" sz="1800">
                <a:solidFill>
                  <a:schemeClr val="tx1"/>
                </a:solidFill>
              </a:rPr>
              <a:t>(inner join) thực chất là </a:t>
            </a:r>
            <a:r>
              <a:rPr lang="vi-VN" sz="1800" b="1">
                <a:solidFill>
                  <a:schemeClr val="tx1"/>
                </a:solidFill>
              </a:rPr>
              <a:t>tìm giao của hai bảng dữ liệu. </a:t>
            </a:r>
            <a:r>
              <a:rPr lang="vi-VN" sz="1800">
                <a:solidFill>
                  <a:schemeClr val="tx1"/>
                </a:solidFill>
              </a:rPr>
              <a:t>Đây là loại kết hợp thường được dùng nhất và được xem như là phép kết hợp mặc định. </a:t>
            </a:r>
            <a:endParaRPr lang="en-US" sz="1800">
              <a:solidFill>
                <a:schemeClr val="tx1"/>
              </a:solidFill>
            </a:endParaRPr>
          </a:p>
          <a:p>
            <a:pPr algn="just"/>
            <a:endParaRPr lang="en-US" sz="1800">
              <a:solidFill>
                <a:schemeClr val="tx1"/>
              </a:solidFill>
            </a:endParaRPr>
          </a:p>
          <a:p>
            <a:pPr algn="just"/>
            <a:r>
              <a:rPr lang="vi-VN" sz="1800">
                <a:solidFill>
                  <a:schemeClr val="tx1"/>
                </a:solidFill>
              </a:rPr>
              <a:t>Cần đặc biệt chú ý khi kết hợp những bảng trên những cột mà có thể là NULL vì giá trị NULL sẽ không bao giờ có tương ứng. 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44115541-3828-0CDB-A57C-F2986FF34089}"/>
              </a:ext>
            </a:extLst>
          </p:cNvPr>
          <p:cNvSpPr txBox="1"/>
          <p:nvPr/>
        </p:nvSpPr>
        <p:spPr>
          <a:xfrm>
            <a:off x="3891843" y="1690992"/>
            <a:ext cx="1360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b="1">
                <a:solidFill>
                  <a:srgbClr val="EB5358"/>
                </a:solidFill>
              </a:rPr>
              <a:t>KẾT NỘI</a:t>
            </a:r>
          </a:p>
        </p:txBody>
      </p:sp>
    </p:spTree>
    <p:extLst>
      <p:ext uri="{BB962C8B-B14F-4D97-AF65-F5344CB8AC3E}">
        <p14:creationId xmlns:p14="http://schemas.microsoft.com/office/powerpoint/2010/main" val="3608317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Bảng 14">
            <a:extLst>
              <a:ext uri="{FF2B5EF4-FFF2-40B4-BE49-F238E27FC236}">
                <a16:creationId xmlns:a16="http://schemas.microsoft.com/office/drawing/2014/main" id="{490CA8E5-88AA-409D-1618-4990C8284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69630"/>
              </p:ext>
            </p:extLst>
          </p:nvPr>
        </p:nvGraphicFramePr>
        <p:xfrm>
          <a:off x="2119489" y="2173836"/>
          <a:ext cx="4905021" cy="1693730"/>
        </p:xfrm>
        <a:graphic>
          <a:graphicData uri="http://schemas.openxmlformats.org/drawingml/2006/table">
            <a:tbl>
              <a:tblPr>
                <a:tableStyleId>{60F9DECC-65E3-416D-8B7A-F7EADAAECDB1}</a:tableStyleId>
              </a:tblPr>
              <a:tblGrid>
                <a:gridCol w="1634721">
                  <a:extLst>
                    <a:ext uri="{9D8B030D-6E8A-4147-A177-3AD203B41FA5}">
                      <a16:colId xmlns:a16="http://schemas.microsoft.com/office/drawing/2014/main" val="4290567258"/>
                    </a:ext>
                  </a:extLst>
                </a:gridCol>
                <a:gridCol w="1635150">
                  <a:extLst>
                    <a:ext uri="{9D8B030D-6E8A-4147-A177-3AD203B41FA5}">
                      <a16:colId xmlns:a16="http://schemas.microsoft.com/office/drawing/2014/main" val="793566200"/>
                    </a:ext>
                  </a:extLst>
                </a:gridCol>
                <a:gridCol w="1635150">
                  <a:extLst>
                    <a:ext uri="{9D8B030D-6E8A-4147-A177-3AD203B41FA5}">
                      <a16:colId xmlns:a16="http://schemas.microsoft.com/office/drawing/2014/main" val="4115795931"/>
                    </a:ext>
                  </a:extLst>
                </a:gridCol>
              </a:tblGrid>
              <a:tr h="3387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Noto Serif CJK SC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Môn học</a:t>
                      </a:r>
                      <a:endParaRPr lang="en-US" sz="1800" b="1" kern="100">
                        <a:effectLst/>
                        <a:latin typeface="Arial" panose="020B0604020202020204" pitchFamily="34" charset="0"/>
                        <a:ea typeface="Noto Serif CJK SC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Điểm</a:t>
                      </a: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5689001"/>
                  </a:ext>
                </a:extLst>
              </a:tr>
              <a:tr h="3387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800" kern="100">
                        <a:effectLst/>
                        <a:latin typeface="Arial" panose="020B0604020202020204" pitchFamily="34" charset="0"/>
                        <a:ea typeface="Noto Serif CJK SC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Toán</a:t>
                      </a:r>
                      <a:endParaRPr lang="en-US" sz="1800" kern="100">
                        <a:effectLst/>
                        <a:latin typeface="Arial" panose="020B0604020202020204" pitchFamily="34" charset="0"/>
                        <a:ea typeface="Noto Serif CJK SC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</a:t>
                      </a:r>
                      <a:endParaRPr lang="en-US" sz="1800" kern="100">
                        <a:effectLst/>
                        <a:latin typeface="Arial" panose="020B0604020202020204" pitchFamily="34" charset="0"/>
                        <a:ea typeface="Noto Serif CJK SC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7900302"/>
                  </a:ext>
                </a:extLst>
              </a:tr>
              <a:tr h="3387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800" kern="100">
                        <a:effectLst/>
                        <a:latin typeface="Arial" panose="020B0604020202020204" pitchFamily="34" charset="0"/>
                        <a:ea typeface="Noto Serif CJK SC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Vật lý</a:t>
                      </a:r>
                      <a:endParaRPr lang="en-US" sz="1800" kern="100">
                        <a:effectLst/>
                        <a:latin typeface="Arial" panose="020B0604020202020204" pitchFamily="34" charset="0"/>
                        <a:ea typeface="Noto Serif CJK SC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</a:t>
                      </a:r>
                      <a:endParaRPr lang="en-US" sz="1800" kern="100">
                        <a:effectLst/>
                        <a:latin typeface="Arial" panose="020B0604020202020204" pitchFamily="34" charset="0"/>
                        <a:ea typeface="Noto Serif CJK SC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2133362"/>
                  </a:ext>
                </a:extLst>
              </a:tr>
              <a:tr h="3387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800" kern="100">
                        <a:effectLst/>
                        <a:latin typeface="Arial" panose="020B0604020202020204" pitchFamily="34" charset="0"/>
                        <a:ea typeface="Noto Serif CJK SC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Toán</a:t>
                      </a:r>
                      <a:endParaRPr lang="en-US" sz="1800" kern="100">
                        <a:effectLst/>
                        <a:latin typeface="Arial" panose="020B0604020202020204" pitchFamily="34" charset="0"/>
                        <a:ea typeface="Noto Serif CJK SC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</a:t>
                      </a:r>
                      <a:endParaRPr lang="en-US" sz="1800" kern="100">
                        <a:effectLst/>
                        <a:latin typeface="Arial" panose="020B0604020202020204" pitchFamily="34" charset="0"/>
                        <a:ea typeface="Noto Serif CJK SC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981038"/>
                  </a:ext>
                </a:extLst>
              </a:tr>
              <a:tr h="3387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800" kern="100">
                        <a:effectLst/>
                        <a:latin typeface="Arial" panose="020B0604020202020204" pitchFamily="34" charset="0"/>
                        <a:ea typeface="Noto Serif CJK SC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Vật lý</a:t>
                      </a:r>
                      <a:endParaRPr lang="en-US" sz="1800" kern="100">
                        <a:effectLst/>
                        <a:latin typeface="Arial" panose="020B0604020202020204" pitchFamily="34" charset="0"/>
                        <a:ea typeface="Noto Serif CJK SC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</a:t>
                      </a:r>
                      <a:endParaRPr lang="en-US" sz="1800" kern="100">
                        <a:effectLst/>
                        <a:latin typeface="Arial" panose="020B0604020202020204" pitchFamily="34" charset="0"/>
                        <a:ea typeface="Noto Serif CJK SC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1633723"/>
                  </a:ext>
                </a:extLst>
              </a:tr>
            </a:tbl>
          </a:graphicData>
        </a:graphic>
      </p:graphicFrame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4921339E-3D72-B837-9AA7-C5830C007E1A}"/>
              </a:ext>
            </a:extLst>
          </p:cNvPr>
          <p:cNvSpPr txBox="1"/>
          <p:nvPr/>
        </p:nvSpPr>
        <p:spPr>
          <a:xfrm>
            <a:off x="603956" y="12120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effectLst/>
                <a:latin typeface="Arial" panose="020B0604020202020204" pitchFamily="34" charset="0"/>
                <a:ea typeface="Noto Serif CJK SC"/>
                <a:cs typeface="Arial" panose="020B0604020202020204" pitchFamily="34" charset="0"/>
              </a:rPr>
              <a:t>Cho bảng </a:t>
            </a:r>
            <a:r>
              <a:rPr lang="en-US" sz="1800" b="1">
                <a:effectLst/>
                <a:latin typeface="Arial" panose="020B0604020202020204" pitchFamily="34" charset="0"/>
                <a:ea typeface="Noto Serif CJK SC"/>
                <a:cs typeface="Arial" panose="020B0604020202020204" pitchFamily="34" charset="0"/>
              </a:rPr>
              <a:t>KetQuaHocTap</a:t>
            </a:r>
            <a:r>
              <a:rPr lang="en-US" sz="1800">
                <a:effectLst/>
                <a:latin typeface="Arial" panose="020B0604020202020204" pitchFamily="34" charset="0"/>
                <a:ea typeface="Noto Serif CJK SC"/>
                <a:cs typeface="Arial" panose="020B0604020202020204" pitchFamily="34" charset="0"/>
              </a:rPr>
              <a:t> như sau: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39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6">
            <a:extLst>
              <a:ext uri="{FF2B5EF4-FFF2-40B4-BE49-F238E27FC236}">
                <a16:creationId xmlns:a16="http://schemas.microsoft.com/office/drawing/2014/main" id="{852EA107-AC91-23B9-53E4-EDCA52E28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97378" y="972960"/>
            <a:ext cx="6549243" cy="35463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19207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96239E0-AAFA-24AD-63FC-977EC4238199}"/>
              </a:ext>
            </a:extLst>
          </p:cNvPr>
          <p:cNvSpPr txBox="1"/>
          <p:nvPr/>
        </p:nvSpPr>
        <p:spPr>
          <a:xfrm>
            <a:off x="1583266" y="960847"/>
            <a:ext cx="59774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>
                <a:solidFill>
                  <a:srgbClr val="EB5358"/>
                </a:solidFill>
              </a:rPr>
              <a:t>Ví dụ về phép kết nội</a:t>
            </a:r>
          </a:p>
          <a:p>
            <a:endParaRPr lang="en-US" sz="1800">
              <a:solidFill>
                <a:schemeClr val="tx1"/>
              </a:solidFill>
            </a:endParaRPr>
          </a:p>
          <a:p>
            <a:r>
              <a:rPr lang="en-US" sz="1800" b="1">
                <a:solidFill>
                  <a:schemeClr val="tx1"/>
                </a:solidFill>
              </a:rPr>
              <a:t>SELECT</a:t>
            </a:r>
            <a:r>
              <a:rPr lang="en-US" sz="1800">
                <a:solidFill>
                  <a:schemeClr val="tx1"/>
                </a:solidFill>
              </a:rPr>
              <a:t> * </a:t>
            </a:r>
          </a:p>
          <a:p>
            <a:r>
              <a:rPr lang="en-US" sz="1800" b="1">
                <a:solidFill>
                  <a:schemeClr val="tx1"/>
                </a:solidFill>
              </a:rPr>
              <a:t>FROM</a:t>
            </a:r>
            <a:r>
              <a:rPr lang="en-US" sz="1800">
                <a:solidFill>
                  <a:schemeClr val="tx1"/>
                </a:solidFill>
              </a:rPr>
              <a:t> employee </a:t>
            </a:r>
          </a:p>
          <a:p>
            <a:r>
              <a:rPr lang="en-US" sz="1800" b="1">
                <a:solidFill>
                  <a:schemeClr val="tx1"/>
                </a:solidFill>
              </a:rPr>
              <a:t>INNER JOIN </a:t>
            </a:r>
            <a:r>
              <a:rPr lang="en-US" sz="1800">
                <a:solidFill>
                  <a:schemeClr val="tx1"/>
                </a:solidFill>
              </a:rPr>
              <a:t>department </a:t>
            </a:r>
          </a:p>
          <a:p>
            <a:r>
              <a:rPr lang="en-US" sz="1800" b="1">
                <a:solidFill>
                  <a:schemeClr val="tx1"/>
                </a:solidFill>
              </a:rPr>
              <a:t>ON</a:t>
            </a:r>
            <a:r>
              <a:rPr lang="en-US" sz="1800">
                <a:solidFill>
                  <a:schemeClr val="tx1"/>
                </a:solidFill>
              </a:rPr>
              <a:t> employee.DepartmentID = department.DepartmentID</a:t>
            </a:r>
          </a:p>
        </p:txBody>
      </p:sp>
      <p:pic>
        <p:nvPicPr>
          <p:cNvPr id="5" name="Image7">
            <a:extLst>
              <a:ext uri="{FF2B5EF4-FFF2-40B4-BE49-F238E27FC236}">
                <a16:creationId xmlns:a16="http://schemas.microsoft.com/office/drawing/2014/main" id="{45E49226-FC68-8A6D-2648-2C79CF98C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8349" y="2831570"/>
            <a:ext cx="5067300" cy="16478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14269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C73531A8-8D03-EE55-0D65-D04E611823DC}"/>
              </a:ext>
            </a:extLst>
          </p:cNvPr>
          <p:cNvSpPr txBox="1"/>
          <p:nvPr/>
        </p:nvSpPr>
        <p:spPr>
          <a:xfrm>
            <a:off x="1021645" y="1626853"/>
            <a:ext cx="710071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 kết ngoại bên trái </a:t>
            </a:r>
            <a:r>
              <a:rPr lang="vi-VN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(left outer join) khác rất nhiều với phép kết nội. Thay vì giới hạn những kết quả thu được trong cả hai bảng, nó </a:t>
            </a:r>
            <a:r>
              <a:rPr lang="vi-VN"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 giới hạn đối với những kết quả ở bảng bên trái (A). </a:t>
            </a:r>
            <a:r>
              <a:rPr lang="vi-VN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 là </a:t>
            </a:r>
            <a:r>
              <a:rPr lang="vi-VN"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 mệnh đề ON không có bản ghi tương ứng bên bảng B</a:t>
            </a:r>
            <a:r>
              <a:rPr lang="vi-VN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dòng trong kết quả vẫn được trả về nhưng với giá trị NULL cho mỗi cột trong bảng B.</a:t>
            </a:r>
            <a:endParaRPr lang="en-US" sz="18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vi-VN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 </a:t>
            </a:r>
            <a:r>
              <a:rPr lang="vi-VN"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 về tất cả những giá trị từ bản bên trái </a:t>
            </a:r>
            <a:r>
              <a:rPr lang="vi-VN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vi-VN"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 giá trị tương ứng với bảng bên phải hoặc là null</a:t>
            </a:r>
            <a:r>
              <a:rPr lang="vi-VN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(khi những giá trị ở bảng bên phải không tương ứng)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44115541-3828-0CDB-A57C-F2986FF34089}"/>
              </a:ext>
            </a:extLst>
          </p:cNvPr>
          <p:cNvSpPr txBox="1"/>
          <p:nvPr/>
        </p:nvSpPr>
        <p:spPr>
          <a:xfrm>
            <a:off x="1972731" y="1114362"/>
            <a:ext cx="3016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b="1">
                <a:solidFill>
                  <a:srgbClr val="EB5358"/>
                </a:solidFill>
              </a:rPr>
              <a:t>KẾT </a:t>
            </a:r>
            <a:r>
              <a:rPr lang="en-US" sz="2000" b="1">
                <a:solidFill>
                  <a:srgbClr val="EB5358"/>
                </a:solidFill>
              </a:rPr>
              <a:t>NGOẠI BÊN TRÁI</a:t>
            </a:r>
            <a:endParaRPr lang="vi-VN" sz="2000" b="1">
              <a:solidFill>
                <a:srgbClr val="EB53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796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96239E0-AAFA-24AD-63FC-977EC4238199}"/>
              </a:ext>
            </a:extLst>
          </p:cNvPr>
          <p:cNvSpPr txBox="1"/>
          <p:nvPr/>
        </p:nvSpPr>
        <p:spPr>
          <a:xfrm>
            <a:off x="1583266" y="960847"/>
            <a:ext cx="59774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>
                <a:solidFill>
                  <a:srgbClr val="EB5358"/>
                </a:solidFill>
              </a:rPr>
              <a:t>Ví dụ về phép kết ngoại bên trái </a:t>
            </a:r>
          </a:p>
          <a:p>
            <a:endParaRPr lang="en-US" sz="1800">
              <a:solidFill>
                <a:schemeClr val="tx1"/>
              </a:solidFill>
            </a:endParaRPr>
          </a:p>
          <a:p>
            <a:r>
              <a:rPr lang="en-US" sz="1800" b="1">
                <a:solidFill>
                  <a:schemeClr val="tx1"/>
                </a:solidFill>
              </a:rPr>
              <a:t>SELECT distinct </a:t>
            </a:r>
            <a:r>
              <a:rPr lang="en-US" sz="1800">
                <a:solidFill>
                  <a:schemeClr val="tx1"/>
                </a:solidFill>
              </a:rPr>
              <a:t>* </a:t>
            </a:r>
          </a:p>
          <a:p>
            <a:r>
              <a:rPr lang="en-US" sz="1800" b="1">
                <a:solidFill>
                  <a:schemeClr val="tx1"/>
                </a:solidFill>
              </a:rPr>
              <a:t>FROM </a:t>
            </a:r>
            <a:r>
              <a:rPr lang="en-US" sz="1800">
                <a:solidFill>
                  <a:schemeClr val="tx1"/>
                </a:solidFill>
              </a:rPr>
              <a:t>employee </a:t>
            </a:r>
          </a:p>
          <a:p>
            <a:r>
              <a:rPr lang="en-US" sz="1800" b="1">
                <a:solidFill>
                  <a:schemeClr val="tx1"/>
                </a:solidFill>
              </a:rPr>
              <a:t>LEFT OUTER JOIN </a:t>
            </a:r>
            <a:r>
              <a:rPr lang="en-US" sz="1800">
                <a:solidFill>
                  <a:schemeClr val="tx1"/>
                </a:solidFill>
              </a:rPr>
              <a:t>department </a:t>
            </a:r>
          </a:p>
          <a:p>
            <a:r>
              <a:rPr lang="en-US" sz="1800" b="1">
                <a:solidFill>
                  <a:schemeClr val="tx1"/>
                </a:solidFill>
              </a:rPr>
              <a:t>ON </a:t>
            </a:r>
            <a:r>
              <a:rPr lang="en-US" sz="1800">
                <a:solidFill>
                  <a:schemeClr val="tx1"/>
                </a:solidFill>
              </a:rPr>
              <a:t>employee.DepartmentID = department.DepartmentID</a:t>
            </a:r>
          </a:p>
        </p:txBody>
      </p:sp>
      <p:pic>
        <p:nvPicPr>
          <p:cNvPr id="2" name="Image8">
            <a:extLst>
              <a:ext uri="{FF2B5EF4-FFF2-40B4-BE49-F238E27FC236}">
                <a16:creationId xmlns:a16="http://schemas.microsoft.com/office/drawing/2014/main" id="{C150C85A-E902-95D6-1649-F34276025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95486" y="2737751"/>
            <a:ext cx="5153025" cy="18383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19857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C73531A8-8D03-EE55-0D65-D04E611823DC}"/>
              </a:ext>
            </a:extLst>
          </p:cNvPr>
          <p:cNvSpPr txBox="1"/>
          <p:nvPr/>
        </p:nvSpPr>
        <p:spPr>
          <a:xfrm>
            <a:off x="1021645" y="1796188"/>
            <a:ext cx="71007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1800" b="1">
                <a:solidFill>
                  <a:schemeClr val="tx1"/>
                </a:solidFill>
              </a:rPr>
              <a:t>Phép kết ngoại bên phải </a:t>
            </a:r>
            <a:r>
              <a:rPr lang="vi-VN" sz="1800">
                <a:solidFill>
                  <a:schemeClr val="tx1"/>
                </a:solidFill>
              </a:rPr>
              <a:t>(right outer join) </a:t>
            </a:r>
            <a:r>
              <a:rPr lang="vi-VN" sz="1800" b="1">
                <a:solidFill>
                  <a:schemeClr val="tx1"/>
                </a:solidFill>
              </a:rPr>
              <a:t>hầu như tương tự </a:t>
            </a:r>
            <a:r>
              <a:rPr lang="vi-VN" sz="1800">
                <a:solidFill>
                  <a:schemeClr val="tx1"/>
                </a:solidFill>
              </a:rPr>
              <a:t>với </a:t>
            </a:r>
            <a:r>
              <a:rPr lang="vi-VN" sz="1800" b="1">
                <a:solidFill>
                  <a:schemeClr val="tx1"/>
                </a:solidFill>
              </a:rPr>
              <a:t>phép kết ngoại bên trái, trừ 1 điều </a:t>
            </a:r>
            <a:r>
              <a:rPr lang="vi-VN" sz="1800">
                <a:solidFill>
                  <a:schemeClr val="tx1"/>
                </a:solidFill>
              </a:rPr>
              <a:t>là</a:t>
            </a:r>
            <a:r>
              <a:rPr lang="vi-VN" sz="1800" b="1">
                <a:solidFill>
                  <a:schemeClr val="tx1"/>
                </a:solidFill>
              </a:rPr>
              <a:t> thứ tự các bảng đổi lại. Mỗi bản ghi từ bảng bên phải</a:t>
            </a:r>
            <a:r>
              <a:rPr lang="en-US" sz="1800" b="1">
                <a:solidFill>
                  <a:schemeClr val="tx1"/>
                </a:solidFill>
              </a:rPr>
              <a:t> (</a:t>
            </a:r>
            <a:r>
              <a:rPr lang="vi-VN" sz="1800" b="1">
                <a:solidFill>
                  <a:schemeClr val="tx1"/>
                </a:solidFill>
              </a:rPr>
              <a:t>B</a:t>
            </a:r>
            <a:r>
              <a:rPr lang="en-US" sz="1800" b="1">
                <a:solidFill>
                  <a:schemeClr val="tx1"/>
                </a:solidFill>
              </a:rPr>
              <a:t>)</a:t>
            </a:r>
            <a:r>
              <a:rPr lang="vi-VN" sz="1800" b="1">
                <a:solidFill>
                  <a:schemeClr val="tx1"/>
                </a:solidFill>
              </a:rPr>
              <a:t> sẽ được trả về và giá trị NULL sẽ được trả về cho những dòng mà không có bản ghi tương ứng bên bảng A.</a:t>
            </a:r>
            <a:endParaRPr lang="en-US" sz="1800" b="1">
              <a:solidFill>
                <a:schemeClr val="tx1"/>
              </a:solidFill>
            </a:endParaRPr>
          </a:p>
          <a:p>
            <a:pPr algn="just"/>
            <a:r>
              <a:rPr lang="vi-VN" sz="1800">
                <a:solidFill>
                  <a:schemeClr val="tx1"/>
                </a:solidFill>
              </a:rPr>
              <a:t>Nó </a:t>
            </a:r>
            <a:r>
              <a:rPr lang="vi-VN" sz="1800" b="1">
                <a:solidFill>
                  <a:schemeClr val="tx1"/>
                </a:solidFill>
              </a:rPr>
              <a:t>trả về tất cả những giá trị</a:t>
            </a:r>
            <a:r>
              <a:rPr lang="vi-VN" sz="1800">
                <a:solidFill>
                  <a:schemeClr val="tx1"/>
                </a:solidFill>
              </a:rPr>
              <a:t> từ </a:t>
            </a:r>
            <a:r>
              <a:rPr lang="vi-VN" sz="1800" b="1">
                <a:solidFill>
                  <a:schemeClr val="tx1"/>
                </a:solidFill>
              </a:rPr>
              <a:t>bảng bên phải </a:t>
            </a:r>
            <a:r>
              <a:rPr lang="vi-VN" sz="1800">
                <a:solidFill>
                  <a:schemeClr val="tx1"/>
                </a:solidFill>
              </a:rPr>
              <a:t>+ </a:t>
            </a:r>
            <a:r>
              <a:rPr lang="vi-VN" sz="1800" b="1">
                <a:solidFill>
                  <a:schemeClr val="tx1"/>
                </a:solidFill>
              </a:rPr>
              <a:t>giá trị tương ứng </a:t>
            </a:r>
            <a:r>
              <a:rPr lang="vi-VN" sz="1800">
                <a:solidFill>
                  <a:schemeClr val="tx1"/>
                </a:solidFill>
              </a:rPr>
              <a:t>từ </a:t>
            </a:r>
            <a:r>
              <a:rPr lang="vi-VN" sz="1800" b="1">
                <a:solidFill>
                  <a:schemeClr val="tx1"/>
                </a:solidFill>
              </a:rPr>
              <a:t>bảng bên trái (hoặc null)</a:t>
            </a:r>
            <a:endParaRPr lang="en-US" sz="1800" b="1">
              <a:solidFill>
                <a:schemeClr val="tx1"/>
              </a:solidFill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44115541-3828-0CDB-A57C-F2986FF34089}"/>
              </a:ext>
            </a:extLst>
          </p:cNvPr>
          <p:cNvSpPr txBox="1"/>
          <p:nvPr/>
        </p:nvSpPr>
        <p:spPr>
          <a:xfrm>
            <a:off x="1972731" y="1114362"/>
            <a:ext cx="3016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b="1">
                <a:solidFill>
                  <a:srgbClr val="EB5358"/>
                </a:solidFill>
              </a:rPr>
              <a:t>KẾT </a:t>
            </a:r>
            <a:r>
              <a:rPr lang="en-US" sz="2000" b="1">
                <a:solidFill>
                  <a:srgbClr val="EB5358"/>
                </a:solidFill>
              </a:rPr>
              <a:t>NGOẠI BÊN PHẢI</a:t>
            </a:r>
            <a:endParaRPr lang="vi-VN" sz="2000" b="1">
              <a:solidFill>
                <a:srgbClr val="EB53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328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96239E0-AAFA-24AD-63FC-977EC4238199}"/>
              </a:ext>
            </a:extLst>
          </p:cNvPr>
          <p:cNvSpPr txBox="1"/>
          <p:nvPr/>
        </p:nvSpPr>
        <p:spPr>
          <a:xfrm>
            <a:off x="1583266" y="960847"/>
            <a:ext cx="59774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>
                <a:solidFill>
                  <a:srgbClr val="EB5358"/>
                </a:solidFill>
              </a:rPr>
              <a:t>Ví dụ về phép kết ngoại bên phải </a:t>
            </a:r>
          </a:p>
          <a:p>
            <a:endParaRPr lang="en-US" sz="1800">
              <a:solidFill>
                <a:schemeClr val="tx1"/>
              </a:solidFill>
            </a:endParaRPr>
          </a:p>
          <a:p>
            <a:r>
              <a:rPr lang="en-US" sz="1800" b="1">
                <a:solidFill>
                  <a:schemeClr val="tx1"/>
                </a:solidFill>
              </a:rPr>
              <a:t>SELECT </a:t>
            </a:r>
            <a:r>
              <a:rPr lang="en-US" sz="1800">
                <a:solidFill>
                  <a:schemeClr val="tx1"/>
                </a:solidFill>
              </a:rPr>
              <a:t>*</a:t>
            </a:r>
            <a:r>
              <a:rPr lang="en-US" sz="1800" b="1">
                <a:solidFill>
                  <a:schemeClr val="tx1"/>
                </a:solidFill>
              </a:rPr>
              <a:t> </a:t>
            </a:r>
          </a:p>
          <a:p>
            <a:r>
              <a:rPr lang="en-US" sz="1800" b="1">
                <a:solidFill>
                  <a:schemeClr val="tx1"/>
                </a:solidFill>
              </a:rPr>
              <a:t>FROM </a:t>
            </a:r>
            <a:r>
              <a:rPr lang="en-US" sz="1800">
                <a:solidFill>
                  <a:schemeClr val="tx1"/>
                </a:solidFill>
              </a:rPr>
              <a:t>employee </a:t>
            </a:r>
          </a:p>
          <a:p>
            <a:r>
              <a:rPr lang="en-US" sz="1800" b="1">
                <a:solidFill>
                  <a:schemeClr val="tx1"/>
                </a:solidFill>
              </a:rPr>
              <a:t>RIGHT OUTER JOIN </a:t>
            </a:r>
            <a:r>
              <a:rPr lang="en-US" sz="1800">
                <a:solidFill>
                  <a:schemeClr val="tx1"/>
                </a:solidFill>
              </a:rPr>
              <a:t>department </a:t>
            </a:r>
          </a:p>
          <a:p>
            <a:r>
              <a:rPr lang="en-US" sz="1800" b="1">
                <a:solidFill>
                  <a:schemeClr val="tx1"/>
                </a:solidFill>
              </a:rPr>
              <a:t>ON </a:t>
            </a:r>
            <a:r>
              <a:rPr lang="en-US" sz="1800">
                <a:solidFill>
                  <a:schemeClr val="tx1"/>
                </a:solidFill>
              </a:rPr>
              <a:t>employee.DepartmentID = department.DepartmentID</a:t>
            </a:r>
          </a:p>
        </p:txBody>
      </p:sp>
      <p:pic>
        <p:nvPicPr>
          <p:cNvPr id="3" name="Image9">
            <a:extLst>
              <a:ext uri="{FF2B5EF4-FFF2-40B4-BE49-F238E27FC236}">
                <a16:creationId xmlns:a16="http://schemas.microsoft.com/office/drawing/2014/main" id="{0EF809BA-362F-7837-404E-6B67EB906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95486" y="2715173"/>
            <a:ext cx="5153025" cy="18383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13162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C73531A8-8D03-EE55-0D65-D04E611823DC}"/>
              </a:ext>
            </a:extLst>
          </p:cNvPr>
          <p:cNvSpPr txBox="1"/>
          <p:nvPr/>
        </p:nvSpPr>
        <p:spPr>
          <a:xfrm>
            <a:off x="2187222" y="1897281"/>
            <a:ext cx="47695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1800" b="1">
                <a:solidFill>
                  <a:schemeClr val="tx1"/>
                </a:solidFill>
              </a:rPr>
              <a:t>Phép kết ngoại đủ </a:t>
            </a:r>
            <a:r>
              <a:rPr lang="vi-VN" sz="1800">
                <a:solidFill>
                  <a:schemeClr val="tx1"/>
                </a:solidFill>
              </a:rPr>
              <a:t>(full outer join) </a:t>
            </a:r>
            <a:r>
              <a:rPr lang="vi-VN" sz="1800" b="1">
                <a:solidFill>
                  <a:schemeClr val="tx1"/>
                </a:solidFill>
              </a:rPr>
              <a:t>kết hợp </a:t>
            </a:r>
            <a:r>
              <a:rPr lang="vi-VN" sz="1800">
                <a:solidFill>
                  <a:schemeClr val="tx1"/>
                </a:solidFill>
              </a:rPr>
              <a:t>cả </a:t>
            </a:r>
            <a:r>
              <a:rPr lang="vi-VN" sz="1800" b="1">
                <a:solidFill>
                  <a:schemeClr val="tx1"/>
                </a:solidFill>
              </a:rPr>
              <a:t>kết quả của cả phép kết ngoại bên trái và phép kết ngoại bên phải. </a:t>
            </a:r>
            <a:r>
              <a:rPr lang="vi-VN" sz="1800">
                <a:solidFill>
                  <a:schemeClr val="tx1"/>
                </a:solidFill>
              </a:rPr>
              <a:t>Những phép kết này</a:t>
            </a:r>
            <a:r>
              <a:rPr lang="vi-VN" sz="1800" b="1">
                <a:solidFill>
                  <a:schemeClr val="tx1"/>
                </a:solidFill>
              </a:rPr>
              <a:t> đưa ra bản ghi của cả hai bảng dữ liệu, </a:t>
            </a:r>
            <a:r>
              <a:rPr lang="vi-VN" sz="1800">
                <a:solidFill>
                  <a:schemeClr val="tx1"/>
                </a:solidFill>
              </a:rPr>
              <a:t>và</a:t>
            </a:r>
            <a:r>
              <a:rPr lang="vi-VN" sz="1800" b="1">
                <a:solidFill>
                  <a:schemeClr val="tx1"/>
                </a:solidFill>
              </a:rPr>
              <a:t> lấp đầy những dòng tương ứng bị thiếu của cả hai phía bằng NULLs.</a:t>
            </a:r>
            <a:endParaRPr lang="en-US" sz="1800" b="1">
              <a:solidFill>
                <a:schemeClr val="tx1"/>
              </a:solidFill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44115541-3828-0CDB-A57C-F2986FF34089}"/>
              </a:ext>
            </a:extLst>
          </p:cNvPr>
          <p:cNvSpPr txBox="1"/>
          <p:nvPr/>
        </p:nvSpPr>
        <p:spPr>
          <a:xfrm>
            <a:off x="2514598" y="1091784"/>
            <a:ext cx="21477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b="1">
                <a:solidFill>
                  <a:srgbClr val="EB5358"/>
                </a:solidFill>
              </a:rPr>
              <a:t>KẾT </a:t>
            </a:r>
            <a:r>
              <a:rPr lang="en-US" sz="2000" b="1">
                <a:solidFill>
                  <a:srgbClr val="EB5358"/>
                </a:solidFill>
              </a:rPr>
              <a:t>NGOẠI ĐỦ</a:t>
            </a:r>
            <a:endParaRPr lang="vi-VN" sz="2000" b="1">
              <a:solidFill>
                <a:srgbClr val="EB53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77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96239E0-AAFA-24AD-63FC-977EC4238199}"/>
              </a:ext>
            </a:extLst>
          </p:cNvPr>
          <p:cNvSpPr txBox="1"/>
          <p:nvPr/>
        </p:nvSpPr>
        <p:spPr>
          <a:xfrm>
            <a:off x="1583266" y="960847"/>
            <a:ext cx="5977467" cy="1616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>
                <a:solidFill>
                  <a:srgbClr val="EB5358"/>
                </a:solidFill>
              </a:rPr>
              <a:t>Ví dụ về phép kết ngoại đủ</a:t>
            </a:r>
            <a:endParaRPr lang="en-US" sz="180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en-US" sz="1800" b="1" kern="100">
                <a:solidFill>
                  <a:schemeClr val="tx1"/>
                </a:solidFill>
                <a:effectLst/>
                <a:latin typeface="Arial" panose="020B0604020202020204" pitchFamily="34" charset="0"/>
                <a:ea typeface="Noto Serif CJK SC"/>
                <a:cs typeface="Arial" panose="020B0604020202020204" pitchFamily="34" charset="0"/>
              </a:rPr>
              <a:t>SELECT</a:t>
            </a:r>
            <a:r>
              <a:rPr lang="en-US" sz="1800" kern="100">
                <a:solidFill>
                  <a:schemeClr val="tx1"/>
                </a:solidFill>
                <a:effectLst/>
                <a:latin typeface="Arial" panose="020B0604020202020204" pitchFamily="34" charset="0"/>
                <a:ea typeface="Noto Serif CJK SC"/>
                <a:cs typeface="Arial" panose="020B0604020202020204" pitchFamily="34" charset="0"/>
              </a:rPr>
              <a:t> * </a:t>
            </a:r>
          </a:p>
          <a:p>
            <a:pPr>
              <a:lnSpc>
                <a:spcPct val="115000"/>
              </a:lnSpc>
            </a:pPr>
            <a:r>
              <a:rPr lang="en-US" sz="1800" b="1" kern="100">
                <a:solidFill>
                  <a:schemeClr val="tx1"/>
                </a:solidFill>
                <a:effectLst/>
                <a:latin typeface="Arial" panose="020B0604020202020204" pitchFamily="34" charset="0"/>
                <a:ea typeface="Noto Serif CJK SC"/>
                <a:cs typeface="Arial" panose="020B0604020202020204" pitchFamily="34" charset="0"/>
              </a:rPr>
              <a:t>FROM</a:t>
            </a:r>
            <a:r>
              <a:rPr lang="en-US" sz="1800" kern="100">
                <a:solidFill>
                  <a:schemeClr val="tx1"/>
                </a:solidFill>
                <a:effectLst/>
                <a:latin typeface="Arial" panose="020B0604020202020204" pitchFamily="34" charset="0"/>
                <a:ea typeface="Noto Serif CJK SC"/>
                <a:cs typeface="Arial" panose="020B0604020202020204" pitchFamily="34" charset="0"/>
              </a:rPr>
              <a:t> employee </a:t>
            </a:r>
          </a:p>
          <a:p>
            <a:pPr>
              <a:lnSpc>
                <a:spcPct val="115000"/>
              </a:lnSpc>
            </a:pPr>
            <a:r>
              <a:rPr lang="en-US" sz="1800" b="1" kern="100">
                <a:solidFill>
                  <a:schemeClr val="tx1"/>
                </a:solidFill>
                <a:effectLst/>
                <a:latin typeface="Arial" panose="020B0604020202020204" pitchFamily="34" charset="0"/>
                <a:ea typeface="Noto Serif CJK SC"/>
                <a:cs typeface="Arial" panose="020B0604020202020204" pitchFamily="34" charset="0"/>
              </a:rPr>
              <a:t>FULL OUTER JOIN</a:t>
            </a:r>
            <a:r>
              <a:rPr lang="en-US" sz="1800" kern="100">
                <a:solidFill>
                  <a:schemeClr val="tx1"/>
                </a:solidFill>
                <a:effectLst/>
                <a:latin typeface="Arial" panose="020B0604020202020204" pitchFamily="34" charset="0"/>
                <a:ea typeface="Noto Serif CJK SC"/>
                <a:cs typeface="Arial" panose="020B0604020202020204" pitchFamily="34" charset="0"/>
              </a:rPr>
              <a:t> department </a:t>
            </a:r>
          </a:p>
          <a:p>
            <a:pPr>
              <a:lnSpc>
                <a:spcPct val="115000"/>
              </a:lnSpc>
            </a:pPr>
            <a:r>
              <a:rPr lang="en-US" sz="1800" b="1" kern="100">
                <a:solidFill>
                  <a:schemeClr val="tx1"/>
                </a:solidFill>
                <a:effectLst/>
                <a:latin typeface="Arial" panose="020B0604020202020204" pitchFamily="34" charset="0"/>
                <a:ea typeface="Noto Serif CJK SC"/>
                <a:cs typeface="Arial" panose="020B0604020202020204" pitchFamily="34" charset="0"/>
              </a:rPr>
              <a:t>ON</a:t>
            </a:r>
            <a:r>
              <a:rPr lang="en-US" sz="1800" kern="100">
                <a:solidFill>
                  <a:schemeClr val="tx1"/>
                </a:solidFill>
                <a:effectLst/>
                <a:latin typeface="Arial" panose="020B0604020202020204" pitchFamily="34" charset="0"/>
                <a:ea typeface="Noto Serif CJK SC"/>
                <a:cs typeface="Arial" panose="020B0604020202020204" pitchFamily="34" charset="0"/>
              </a:rPr>
              <a:t> employee.DepartmentID = department.DepartmentID</a:t>
            </a:r>
          </a:p>
        </p:txBody>
      </p:sp>
      <p:pic>
        <p:nvPicPr>
          <p:cNvPr id="2" name="Image10">
            <a:extLst>
              <a:ext uri="{FF2B5EF4-FFF2-40B4-BE49-F238E27FC236}">
                <a16:creationId xmlns:a16="http://schemas.microsoft.com/office/drawing/2014/main" id="{44DDA735-F6DC-33BF-2F9A-E90EF834D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95486" y="2571750"/>
            <a:ext cx="5153025" cy="20383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27020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319E14A-FD35-9A51-49E3-7CF30E5A1D79}"/>
              </a:ext>
            </a:extLst>
          </p:cNvPr>
          <p:cNvSpPr txBox="1"/>
          <p:nvPr/>
        </p:nvSpPr>
        <p:spPr>
          <a:xfrm>
            <a:off x="1501422" y="1032924"/>
            <a:ext cx="67959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0E2A47"/>
                </a:solidFill>
              </a:rPr>
              <a:t>SELECT</a:t>
            </a:r>
            <a:r>
              <a:rPr lang="en-US" sz="1800">
                <a:solidFill>
                  <a:srgbClr val="0E2A47"/>
                </a:solidFill>
              </a:rPr>
              <a:t> employee.LastName, employee.DepartmentID, department.DepartmentName, department.DepartmentID</a:t>
            </a:r>
          </a:p>
          <a:p>
            <a:r>
              <a:rPr lang="en-US" sz="1800" b="1">
                <a:solidFill>
                  <a:srgbClr val="0E2A47"/>
                </a:solidFill>
              </a:rPr>
              <a:t>FROM</a:t>
            </a:r>
            <a:r>
              <a:rPr lang="en-US" sz="1800">
                <a:solidFill>
                  <a:srgbClr val="0E2A47"/>
                </a:solidFill>
              </a:rPr>
              <a:t> employee </a:t>
            </a:r>
          </a:p>
          <a:p>
            <a:r>
              <a:rPr lang="en-US" sz="1800" b="1">
                <a:solidFill>
                  <a:srgbClr val="0E2A47"/>
                </a:solidFill>
              </a:rPr>
              <a:t>LEFT JOIN </a:t>
            </a:r>
            <a:r>
              <a:rPr lang="en-US" sz="1800">
                <a:solidFill>
                  <a:srgbClr val="0E2A47"/>
                </a:solidFill>
              </a:rPr>
              <a:t>department </a:t>
            </a:r>
          </a:p>
          <a:p>
            <a:r>
              <a:rPr lang="en-US" sz="1800" b="1">
                <a:solidFill>
                  <a:srgbClr val="0E2A47"/>
                </a:solidFill>
              </a:rPr>
              <a:t>ON</a:t>
            </a:r>
            <a:r>
              <a:rPr lang="en-US" sz="1800">
                <a:solidFill>
                  <a:srgbClr val="0E2A47"/>
                </a:solidFill>
              </a:rPr>
              <a:t> employee.DepartmentID = department.DepartmentID</a:t>
            </a:r>
          </a:p>
          <a:p>
            <a:r>
              <a:rPr lang="en-US" sz="1800" b="1">
                <a:solidFill>
                  <a:srgbClr val="0E2A47"/>
                </a:solidFill>
              </a:rPr>
              <a:t>UNION</a:t>
            </a:r>
          </a:p>
          <a:p>
            <a:r>
              <a:rPr lang="en-US" sz="1800" b="1">
                <a:solidFill>
                  <a:srgbClr val="0E2A47"/>
                </a:solidFill>
              </a:rPr>
              <a:t>SELECT</a:t>
            </a:r>
            <a:r>
              <a:rPr lang="en-US" sz="1800">
                <a:solidFill>
                  <a:srgbClr val="0E2A47"/>
                </a:solidFill>
              </a:rPr>
              <a:t> employee.LastName, employee.DepartmentID, department.DepartmentName, department.DepartmentID</a:t>
            </a:r>
          </a:p>
          <a:p>
            <a:r>
              <a:rPr lang="en-US" sz="1800" b="1">
                <a:solidFill>
                  <a:srgbClr val="0E2A47"/>
                </a:solidFill>
              </a:rPr>
              <a:t>FROM</a:t>
            </a:r>
            <a:r>
              <a:rPr lang="en-US" sz="1800">
                <a:solidFill>
                  <a:srgbClr val="0E2A47"/>
                </a:solidFill>
              </a:rPr>
              <a:t> employee</a:t>
            </a:r>
          </a:p>
          <a:p>
            <a:r>
              <a:rPr lang="en-US" sz="1800" b="1">
                <a:solidFill>
                  <a:srgbClr val="0E2A47"/>
                </a:solidFill>
              </a:rPr>
              <a:t>RIGHT JOIN </a:t>
            </a:r>
            <a:r>
              <a:rPr lang="en-US" sz="1800">
                <a:solidFill>
                  <a:srgbClr val="0E2A47"/>
                </a:solidFill>
              </a:rPr>
              <a:t>department</a:t>
            </a:r>
          </a:p>
          <a:p>
            <a:r>
              <a:rPr lang="en-US" sz="1800" b="1">
                <a:solidFill>
                  <a:srgbClr val="0E2A47"/>
                </a:solidFill>
              </a:rPr>
              <a:t>ON</a:t>
            </a:r>
            <a:r>
              <a:rPr lang="en-US" sz="1800">
                <a:solidFill>
                  <a:srgbClr val="0E2A47"/>
                </a:solidFill>
              </a:rPr>
              <a:t> employee.DepartmentID = department.DepartmentID</a:t>
            </a:r>
          </a:p>
          <a:p>
            <a:r>
              <a:rPr lang="en-US" sz="1800" b="1">
                <a:solidFill>
                  <a:srgbClr val="0E2A47"/>
                </a:solidFill>
              </a:rPr>
              <a:t>WHERE</a:t>
            </a:r>
            <a:r>
              <a:rPr lang="en-US" sz="1800">
                <a:solidFill>
                  <a:srgbClr val="0E2A47"/>
                </a:solidFill>
              </a:rPr>
              <a:t> employee.DepartmentID IS NULL</a:t>
            </a:r>
          </a:p>
        </p:txBody>
      </p:sp>
    </p:spTree>
    <p:extLst>
      <p:ext uri="{BB962C8B-B14F-4D97-AF65-F5344CB8AC3E}">
        <p14:creationId xmlns:p14="http://schemas.microsoft.com/office/powerpoint/2010/main" val="4138665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C73531A8-8D03-EE55-0D65-D04E611823DC}"/>
              </a:ext>
            </a:extLst>
          </p:cNvPr>
          <p:cNvSpPr txBox="1"/>
          <p:nvPr/>
        </p:nvSpPr>
        <p:spPr>
          <a:xfrm>
            <a:off x="1483077" y="1716659"/>
            <a:ext cx="61778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1800">
                <a:solidFill>
                  <a:schemeClr val="tx1"/>
                </a:solidFill>
              </a:rPr>
              <a:t>Mặc dù không được sử dụng thường xuyên, </a:t>
            </a:r>
            <a:r>
              <a:rPr lang="vi-VN" sz="1800" b="1">
                <a:solidFill>
                  <a:schemeClr val="tx1"/>
                </a:solidFill>
              </a:rPr>
              <a:t>phép kết chéo (cross join) là cơ sở </a:t>
            </a:r>
            <a:r>
              <a:rPr lang="vi-VN" sz="1800">
                <a:solidFill>
                  <a:schemeClr val="tx1"/>
                </a:solidFill>
              </a:rPr>
              <a:t>mà dựa trên đó</a:t>
            </a:r>
            <a:r>
              <a:rPr lang="vi-VN" sz="1800" b="1">
                <a:solidFill>
                  <a:schemeClr val="tx1"/>
                </a:solidFill>
              </a:rPr>
              <a:t> phép kết nội được tạo nên. </a:t>
            </a:r>
            <a:r>
              <a:rPr lang="en-US" sz="1800" b="1">
                <a:solidFill>
                  <a:schemeClr val="tx1"/>
                </a:solidFill>
              </a:rPr>
              <a:t>P</a:t>
            </a:r>
            <a:r>
              <a:rPr lang="vi-VN" sz="1800" b="1">
                <a:solidFill>
                  <a:schemeClr val="tx1"/>
                </a:solidFill>
              </a:rPr>
              <a:t>hép kết chéo trả về tích Descartes của những tập hợp các dòng từ những bảng được kết.</a:t>
            </a:r>
            <a:endParaRPr lang="en-US" sz="1800" b="1">
              <a:solidFill>
                <a:schemeClr val="tx1"/>
              </a:solidFill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44115541-3828-0CDB-A57C-F2986FF34089}"/>
              </a:ext>
            </a:extLst>
          </p:cNvPr>
          <p:cNvSpPr txBox="1"/>
          <p:nvPr/>
        </p:nvSpPr>
        <p:spPr>
          <a:xfrm>
            <a:off x="2706511" y="1091784"/>
            <a:ext cx="15719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b="1">
                <a:solidFill>
                  <a:srgbClr val="EB5358"/>
                </a:solidFill>
              </a:rPr>
              <a:t>KẾT </a:t>
            </a:r>
            <a:r>
              <a:rPr lang="en-US" sz="2000" b="1">
                <a:solidFill>
                  <a:srgbClr val="EB5358"/>
                </a:solidFill>
              </a:rPr>
              <a:t>CHÉO</a:t>
            </a:r>
            <a:endParaRPr lang="vi-VN" sz="2000" b="1">
              <a:solidFill>
                <a:srgbClr val="EB5358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D05BBEC-FC27-8CDB-FD14-46EE11787F9E}"/>
              </a:ext>
            </a:extLst>
          </p:cNvPr>
          <p:cNvSpPr txBox="1"/>
          <p:nvPr/>
        </p:nvSpPr>
        <p:spPr>
          <a:xfrm>
            <a:off x="1483077" y="3141753"/>
            <a:ext cx="4961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chemeClr val="tx1"/>
                </a:solidFill>
              </a:rPr>
              <a:t>SELECT</a:t>
            </a:r>
            <a:r>
              <a:rPr lang="en-US" sz="1800">
                <a:solidFill>
                  <a:schemeClr val="tx1"/>
                </a:solidFill>
              </a:rPr>
              <a:t> *</a:t>
            </a:r>
          </a:p>
          <a:p>
            <a:r>
              <a:rPr lang="en-US" sz="1800" b="1">
                <a:solidFill>
                  <a:schemeClr val="tx1"/>
                </a:solidFill>
              </a:rPr>
              <a:t>FROM</a:t>
            </a:r>
            <a:r>
              <a:rPr lang="en-US" sz="1800">
                <a:solidFill>
                  <a:schemeClr val="tx1"/>
                </a:solidFill>
              </a:rPr>
              <a:t> employee </a:t>
            </a:r>
            <a:r>
              <a:rPr lang="en-US" sz="1800" b="1">
                <a:solidFill>
                  <a:schemeClr val="tx1"/>
                </a:solidFill>
              </a:rPr>
              <a:t>CROSS JOIN </a:t>
            </a:r>
            <a:r>
              <a:rPr lang="en-US" sz="1800">
                <a:solidFill>
                  <a:schemeClr val="tx1"/>
                </a:solidFill>
              </a:rPr>
              <a:t>department;</a:t>
            </a:r>
          </a:p>
        </p:txBody>
      </p:sp>
    </p:spTree>
    <p:extLst>
      <p:ext uri="{BB962C8B-B14F-4D97-AF65-F5344CB8AC3E}">
        <p14:creationId xmlns:p14="http://schemas.microsoft.com/office/powerpoint/2010/main" val="3261678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815;p47"/>
          <p:cNvGrpSpPr/>
          <p:nvPr/>
        </p:nvGrpSpPr>
        <p:grpSpPr>
          <a:xfrm>
            <a:off x="4682575" y="1615525"/>
            <a:ext cx="3452900" cy="2943047"/>
            <a:chOff x="1052025" y="1789250"/>
            <a:chExt cx="3139000" cy="2675497"/>
          </a:xfrm>
        </p:grpSpPr>
        <p:sp>
          <p:nvSpPr>
            <p:cNvPr id="816" name="Google Shape;816;p47"/>
            <p:cNvSpPr/>
            <p:nvPr/>
          </p:nvSpPr>
          <p:spPr>
            <a:xfrm>
              <a:off x="1273067" y="2096693"/>
              <a:ext cx="2917958" cy="236805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2017932" y="1798697"/>
              <a:ext cx="954386" cy="298816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1066185" y="1800807"/>
              <a:ext cx="2917958" cy="2522782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1052025" y="1789250"/>
              <a:ext cx="2946279" cy="25455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47"/>
          <p:cNvSpPr txBox="1">
            <a:spLocks noGrp="1"/>
          </p:cNvSpPr>
          <p:nvPr>
            <p:ph type="subTitle" idx="2"/>
          </p:nvPr>
        </p:nvSpPr>
        <p:spPr>
          <a:xfrm>
            <a:off x="4713728" y="2254950"/>
            <a:ext cx="3178601" cy="179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>
                <a:solidFill>
                  <a:srgbClr val="EB5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Tên, sum(Điểm) as Tổng điểm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B5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>
                <a:solidFill>
                  <a:srgbClr val="EB5358"/>
                </a:solidFill>
                <a:effectLst/>
                <a:latin typeface="Arial" panose="020B0604020202020204" pitchFamily="34" charset="0"/>
                <a:ea typeface="Noto Serif CJK SC"/>
                <a:cs typeface="Arial" panose="020B0604020202020204" pitchFamily="34" charset="0"/>
              </a:rPr>
              <a:t>KetQuaHocTap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1800">
                <a:solidFill>
                  <a:srgbClr val="EB5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 &gt; 5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1800">
                <a:solidFill>
                  <a:srgbClr val="EB5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</a:p>
          <a:p>
            <a:pPr marL="0" indent="0" algn="l"/>
            <a:r>
              <a:rPr lang="en-US" sz="1800" b="1" kern="100">
                <a:effectLst/>
                <a:latin typeface="Arial" panose="020B0604020202020204" pitchFamily="34" charset="0"/>
                <a:ea typeface="Noto Serif CJK SC"/>
                <a:cs typeface="Arial" panose="020B0604020202020204" pitchFamily="34" charset="0"/>
              </a:rPr>
              <a:t>HAVING </a:t>
            </a:r>
            <a:r>
              <a:rPr lang="en-US" sz="1800">
                <a:solidFill>
                  <a:srgbClr val="EB5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sum(Điểm)</a:t>
            </a:r>
            <a:r>
              <a:rPr lang="en-US" sz="1800" b="1" kern="100">
                <a:solidFill>
                  <a:srgbClr val="EB5358"/>
                </a:solidFill>
                <a:effectLst/>
                <a:latin typeface="Arial" panose="020B0604020202020204" pitchFamily="34" charset="0"/>
                <a:ea typeface="Noto Serif CJK SC"/>
                <a:cs typeface="Arial" panose="020B0604020202020204" pitchFamily="34" charset="0"/>
              </a:rPr>
              <a:t> </a:t>
            </a:r>
            <a:r>
              <a:rPr lang="en-US" sz="1800" kern="100">
                <a:solidFill>
                  <a:srgbClr val="EB5358"/>
                </a:solidFill>
                <a:effectLst/>
                <a:latin typeface="Arial" panose="020B0604020202020204" pitchFamily="34" charset="0"/>
                <a:ea typeface="Noto Serif CJK SC"/>
                <a:cs typeface="Arial" panose="020B0604020202020204" pitchFamily="34" charset="0"/>
              </a:rPr>
              <a:t>&gt; 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1" name="Google Shape;821;p47"/>
          <p:cNvSpPr txBox="1">
            <a:spLocks noGrp="1"/>
          </p:cNvSpPr>
          <p:nvPr>
            <p:ph type="title"/>
          </p:nvPr>
        </p:nvSpPr>
        <p:spPr>
          <a:xfrm>
            <a:off x="1863492" y="986276"/>
            <a:ext cx="1585157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  <a:sym typeface="Epilogue"/>
            </a:endParaRPr>
          </a:p>
        </p:txBody>
      </p:sp>
      <p:grpSp>
        <p:nvGrpSpPr>
          <p:cNvPr id="823" name="Google Shape;823;p47"/>
          <p:cNvGrpSpPr/>
          <p:nvPr/>
        </p:nvGrpSpPr>
        <p:grpSpPr>
          <a:xfrm>
            <a:off x="1008525" y="1615525"/>
            <a:ext cx="3452900" cy="2943047"/>
            <a:chOff x="1052025" y="1789250"/>
            <a:chExt cx="3139000" cy="2675497"/>
          </a:xfrm>
        </p:grpSpPr>
        <p:sp>
          <p:nvSpPr>
            <p:cNvPr id="824" name="Google Shape;824;p47"/>
            <p:cNvSpPr/>
            <p:nvPr/>
          </p:nvSpPr>
          <p:spPr>
            <a:xfrm>
              <a:off x="1273067" y="2096693"/>
              <a:ext cx="2917958" cy="236805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2017932" y="1798697"/>
              <a:ext cx="954386" cy="298816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1066185" y="1800807"/>
              <a:ext cx="2917958" cy="2522782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1052025" y="1789250"/>
              <a:ext cx="2946279" cy="25455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Google Shape;828;p47"/>
          <p:cNvSpPr txBox="1">
            <a:spLocks noGrp="1"/>
          </p:cNvSpPr>
          <p:nvPr>
            <p:ph type="subTitle" idx="1"/>
          </p:nvPr>
        </p:nvSpPr>
        <p:spPr>
          <a:xfrm>
            <a:off x="1051194" y="2396623"/>
            <a:ext cx="3209754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Tên, sum(Điểm) as Tổng điểm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>
                <a:solidFill>
                  <a:srgbClr val="FFFF00"/>
                </a:solidFill>
                <a:effectLst/>
                <a:latin typeface="Arial" panose="020B0604020202020204" pitchFamily="34" charset="0"/>
                <a:ea typeface="Noto Serif CJK SC"/>
                <a:cs typeface="Arial" panose="020B0604020202020204" pitchFamily="34" charset="0"/>
              </a:rPr>
              <a:t>KetQuaHocTap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 &gt; 5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</a:p>
        </p:txBody>
      </p:sp>
      <p:sp>
        <p:nvSpPr>
          <p:cNvPr id="6" name="Google Shape;821;p47">
            <a:extLst>
              <a:ext uri="{FF2B5EF4-FFF2-40B4-BE49-F238E27FC236}">
                <a16:creationId xmlns:a16="http://schemas.microsoft.com/office/drawing/2014/main" id="{815547C0-DCAC-CF5E-24AF-A22627E09ED6}"/>
              </a:ext>
            </a:extLst>
          </p:cNvPr>
          <p:cNvSpPr txBox="1">
            <a:spLocks/>
          </p:cNvSpPr>
          <p:nvPr/>
        </p:nvSpPr>
        <p:spPr>
          <a:xfrm>
            <a:off x="5510449" y="986276"/>
            <a:ext cx="1585158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ctr"/>
            <a:r>
              <a:rPr lang="en-US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1">
            <a:extLst>
              <a:ext uri="{FF2B5EF4-FFF2-40B4-BE49-F238E27FC236}">
                <a16:creationId xmlns:a16="http://schemas.microsoft.com/office/drawing/2014/main" id="{4602FB9B-C426-D96C-0816-716D7A21E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1699" y="0"/>
            <a:ext cx="59406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10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 descr="Ảnh có chứa văn bản&#10;&#10;Mô tả được tạo tự động">
            <a:extLst>
              <a:ext uri="{FF2B5EF4-FFF2-40B4-BE49-F238E27FC236}">
                <a16:creationId xmlns:a16="http://schemas.microsoft.com/office/drawing/2014/main" id="{74188536-CA80-D0D8-C471-AB8A73185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851" y="193601"/>
            <a:ext cx="4756298" cy="475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67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815;p47"/>
          <p:cNvGrpSpPr/>
          <p:nvPr/>
        </p:nvGrpSpPr>
        <p:grpSpPr>
          <a:xfrm>
            <a:off x="4682575" y="1615525"/>
            <a:ext cx="3452900" cy="2943047"/>
            <a:chOff x="1052025" y="1789250"/>
            <a:chExt cx="3139000" cy="2675497"/>
          </a:xfrm>
        </p:grpSpPr>
        <p:sp>
          <p:nvSpPr>
            <p:cNvPr id="816" name="Google Shape;816;p47"/>
            <p:cNvSpPr/>
            <p:nvPr/>
          </p:nvSpPr>
          <p:spPr>
            <a:xfrm>
              <a:off x="1273067" y="2096693"/>
              <a:ext cx="2917958" cy="236805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2017932" y="1798697"/>
              <a:ext cx="954386" cy="298816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1066185" y="1800807"/>
              <a:ext cx="2917958" cy="2522782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1052025" y="1789250"/>
              <a:ext cx="2946279" cy="25455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1" name="Google Shape;821;p47"/>
          <p:cNvSpPr txBox="1">
            <a:spLocks noGrp="1"/>
          </p:cNvSpPr>
          <p:nvPr>
            <p:ph type="title"/>
          </p:nvPr>
        </p:nvSpPr>
        <p:spPr>
          <a:xfrm>
            <a:off x="1836399" y="955482"/>
            <a:ext cx="1585157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  <a:sym typeface="Epilogue"/>
            </a:endParaRPr>
          </a:p>
        </p:txBody>
      </p:sp>
      <p:grpSp>
        <p:nvGrpSpPr>
          <p:cNvPr id="823" name="Google Shape;823;p47"/>
          <p:cNvGrpSpPr/>
          <p:nvPr/>
        </p:nvGrpSpPr>
        <p:grpSpPr>
          <a:xfrm>
            <a:off x="1008525" y="1615525"/>
            <a:ext cx="3452900" cy="2943047"/>
            <a:chOff x="1052025" y="1789250"/>
            <a:chExt cx="3139000" cy="2675497"/>
          </a:xfrm>
        </p:grpSpPr>
        <p:sp>
          <p:nvSpPr>
            <p:cNvPr id="824" name="Google Shape;824;p47"/>
            <p:cNvSpPr/>
            <p:nvPr/>
          </p:nvSpPr>
          <p:spPr>
            <a:xfrm>
              <a:off x="1273067" y="2096693"/>
              <a:ext cx="2917958" cy="236805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2017932" y="1798697"/>
              <a:ext cx="954386" cy="298816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1066185" y="1800807"/>
              <a:ext cx="2917958" cy="2522782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1052025" y="1789250"/>
              <a:ext cx="2946279" cy="25455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21;p47">
            <a:extLst>
              <a:ext uri="{FF2B5EF4-FFF2-40B4-BE49-F238E27FC236}">
                <a16:creationId xmlns:a16="http://schemas.microsoft.com/office/drawing/2014/main" id="{815547C0-DCAC-CF5E-24AF-A22627E09ED6}"/>
              </a:ext>
            </a:extLst>
          </p:cNvPr>
          <p:cNvSpPr txBox="1">
            <a:spLocks/>
          </p:cNvSpPr>
          <p:nvPr/>
        </p:nvSpPr>
        <p:spPr>
          <a:xfrm>
            <a:off x="5510449" y="955482"/>
            <a:ext cx="1585158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ctr"/>
            <a:r>
              <a:rPr lang="en-US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974BDD64-B462-7A78-1366-EF88628F3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73492"/>
              </p:ext>
            </p:extLst>
          </p:nvPr>
        </p:nvGraphicFramePr>
        <p:xfrm>
          <a:off x="1189373" y="2120140"/>
          <a:ext cx="2813124" cy="1790850"/>
        </p:xfrm>
        <a:graphic>
          <a:graphicData uri="http://schemas.openxmlformats.org/drawingml/2006/table">
            <a:tbl>
              <a:tblPr firstRow="1" bandRow="1">
                <a:tableStyleId>{60F9DECC-65E3-416D-8B7A-F7EADAAECDB1}</a:tableStyleId>
              </a:tblPr>
              <a:tblGrid>
                <a:gridCol w="1406562">
                  <a:extLst>
                    <a:ext uri="{9D8B030D-6E8A-4147-A177-3AD203B41FA5}">
                      <a16:colId xmlns:a16="http://schemas.microsoft.com/office/drawing/2014/main" val="2633219412"/>
                    </a:ext>
                  </a:extLst>
                </a:gridCol>
                <a:gridCol w="1406562">
                  <a:extLst>
                    <a:ext uri="{9D8B030D-6E8A-4147-A177-3AD203B41FA5}">
                      <a16:colId xmlns:a16="http://schemas.microsoft.com/office/drawing/2014/main" val="2105576841"/>
                    </a:ext>
                  </a:extLst>
                </a:gridCol>
              </a:tblGrid>
              <a:tr h="83573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FF00"/>
                          </a:solidFill>
                        </a:rPr>
                        <a:t>Tên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FF00"/>
                          </a:solidFill>
                        </a:rPr>
                        <a:t>Tổng điểm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967638"/>
                  </a:ext>
                </a:extLst>
              </a:tr>
              <a:tr h="47756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8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3599282"/>
                  </a:ext>
                </a:extLst>
              </a:tr>
              <a:tr h="47756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C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9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1482459"/>
                  </a:ext>
                </a:extLst>
              </a:tr>
            </a:tbl>
          </a:graphicData>
        </a:graphic>
      </p:graphicFrame>
      <p:graphicFrame>
        <p:nvGraphicFramePr>
          <p:cNvPr id="8" name="Bảng 4">
            <a:extLst>
              <a:ext uri="{FF2B5EF4-FFF2-40B4-BE49-F238E27FC236}">
                <a16:creationId xmlns:a16="http://schemas.microsoft.com/office/drawing/2014/main" id="{D2C058BA-E8FC-C92F-54F0-9C6131A94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422116"/>
              </p:ext>
            </p:extLst>
          </p:nvPr>
        </p:nvGraphicFramePr>
        <p:xfrm>
          <a:off x="4894568" y="2358920"/>
          <a:ext cx="2813124" cy="1313290"/>
        </p:xfrm>
        <a:graphic>
          <a:graphicData uri="http://schemas.openxmlformats.org/drawingml/2006/table">
            <a:tbl>
              <a:tblPr firstRow="1" bandRow="1">
                <a:tableStyleId>{60F9DECC-65E3-416D-8B7A-F7EADAAECDB1}</a:tableStyleId>
              </a:tblPr>
              <a:tblGrid>
                <a:gridCol w="1406562">
                  <a:extLst>
                    <a:ext uri="{9D8B030D-6E8A-4147-A177-3AD203B41FA5}">
                      <a16:colId xmlns:a16="http://schemas.microsoft.com/office/drawing/2014/main" val="2633219412"/>
                    </a:ext>
                  </a:extLst>
                </a:gridCol>
                <a:gridCol w="1406562">
                  <a:extLst>
                    <a:ext uri="{9D8B030D-6E8A-4147-A177-3AD203B41FA5}">
                      <a16:colId xmlns:a16="http://schemas.microsoft.com/office/drawing/2014/main" val="2105576841"/>
                    </a:ext>
                  </a:extLst>
                </a:gridCol>
              </a:tblGrid>
              <a:tr h="83573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EB5358"/>
                          </a:solidFill>
                        </a:rPr>
                        <a:t>Tên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EB5358"/>
                          </a:solidFill>
                        </a:rPr>
                        <a:t>Tổng điểm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967638"/>
                  </a:ext>
                </a:extLst>
              </a:tr>
              <a:tr h="47756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EB5358"/>
                          </a:solidFill>
                        </a:rPr>
                        <a:t>C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EB5358"/>
                          </a:solidFill>
                        </a:rPr>
                        <a:t>9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1482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513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" name="Google Shape;532;p35"/>
          <p:cNvGraphicFramePr/>
          <p:nvPr>
            <p:extLst>
              <p:ext uri="{D42A27DB-BD31-4B8C-83A1-F6EECF244321}">
                <p14:modId xmlns:p14="http://schemas.microsoft.com/office/powerpoint/2010/main" val="708719080"/>
              </p:ext>
            </p:extLst>
          </p:nvPr>
        </p:nvGraphicFramePr>
        <p:xfrm>
          <a:off x="581377" y="1122668"/>
          <a:ext cx="7958667" cy="3315342"/>
        </p:xfrm>
        <a:graphic>
          <a:graphicData uri="http://schemas.openxmlformats.org/drawingml/2006/table">
            <a:tbl>
              <a:tblPr>
                <a:noFill/>
                <a:tableStyleId>{60F9DECC-65E3-416D-8B7A-F7EADAAECDB1}</a:tableStyleId>
              </a:tblPr>
              <a:tblGrid>
                <a:gridCol w="3967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Cabin"/>
                          <a:cs typeface="Arial" panose="020B0604020202020204" pitchFamily="34" charset="0"/>
                          <a:sym typeface="Cabin"/>
                        </a:rPr>
                        <a:t>WHERE</a:t>
                      </a:r>
                      <a:endParaRPr sz="1400" b="1" i="0">
                        <a:solidFill>
                          <a:srgbClr val="FFFF00"/>
                        </a:solidFill>
                        <a:latin typeface="Arial" panose="020B0604020202020204" pitchFamily="34" charset="0"/>
                        <a:ea typeface="Cabin"/>
                        <a:cs typeface="Arial" panose="020B0604020202020204" pitchFamily="34" charset="0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cap="none">
                          <a:solidFill>
                            <a:srgbClr val="EB5358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HAVING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801625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Kiểm tra các điều kiện cho các thuộc tính của bảng, trả kết quả đối chiếu với từng dòng</a:t>
                      </a:r>
                      <a:endParaRPr sz="1400" b="0" i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bin"/>
                        <a:cs typeface="Arial" panose="020B0604020202020204" pitchFamily="34" charset="0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Giới hạn nhóm các hàng trả về trong bảng, trả kết quả đối chiếu cho các nhóm (Sum, Count, Avg,…) được tạo bởi GROUP BY.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Không thể sử dụng được với các Aggregate Functions.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Dùng với các điều kiện Aggregate Functions được define trên 1 tập hợp</a:t>
                      </a:r>
                      <a:endParaRPr sz="1100" i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bin"/>
                        <a:cs typeface="Arial" panose="020B0604020202020204" pitchFamily="34" charset="0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rial" panose="020B0604020202020204" pitchFamily="34" charset="0"/>
                          <a:ea typeface="Cabin"/>
                          <a:cs typeface="Arial" panose="020B0604020202020204" pitchFamily="34" charset="0"/>
                          <a:sym typeface="Cabin"/>
                        </a:rPr>
                        <a:t>Đứng trước GROUP BY</a:t>
                      </a:r>
                      <a:endParaRPr sz="1800" b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bin"/>
                        <a:cs typeface="Arial" panose="020B0604020202020204" pitchFamily="34" charset="0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b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rial" panose="020B0604020202020204" pitchFamily="34" charset="0"/>
                          <a:ea typeface="Cabin"/>
                          <a:cs typeface="Arial" panose="020B0604020202020204" pitchFamily="34" charset="0"/>
                          <a:sym typeface="Cabin"/>
                        </a:rPr>
                        <a:t>Đứng </a:t>
                      </a:r>
                      <a:r>
                        <a:rPr lang="en-US" sz="1800" b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rial" panose="020B0604020202020204" pitchFamily="34" charset="0"/>
                          <a:ea typeface="Cabin"/>
                          <a:cs typeface="Arial" panose="020B0604020202020204" pitchFamily="34" charset="0"/>
                          <a:sym typeface="Cabin"/>
                        </a:rPr>
                        <a:t>sau</a:t>
                      </a:r>
                      <a:r>
                        <a:rPr lang="vi-VN" sz="1800" b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rial" panose="020B0604020202020204" pitchFamily="34" charset="0"/>
                          <a:ea typeface="Cabin"/>
                          <a:cs typeface="Arial" panose="020B0604020202020204" pitchFamily="34" charset="0"/>
                          <a:sym typeface="Cabin"/>
                        </a:rPr>
                        <a:t> GROUP BY</a:t>
                      </a:r>
                      <a:endParaRPr lang="vi-VN" sz="1800" b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bin"/>
                        <a:cs typeface="Arial" panose="020B0604020202020204" pitchFamily="34" charset="0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Dùng được với Select, Update, Delete</a:t>
                      </a:r>
                    </a:p>
                  </a:txBody>
                  <a:tcPr marL="34925" marR="34925" marT="34925" marB="349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Chỉ dùng với Select</a:t>
                      </a: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395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160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2"/>
          <p:cNvSpPr txBox="1">
            <a:spLocks noGrp="1"/>
          </p:cNvSpPr>
          <p:nvPr>
            <p:ph type="title"/>
          </p:nvPr>
        </p:nvSpPr>
        <p:spPr>
          <a:xfrm>
            <a:off x="1442700" y="1323975"/>
            <a:ext cx="6258600" cy="25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DISTINCT </a:t>
            </a:r>
            <a:r>
              <a:rPr lang="en" sz="4800"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sz="4800">
                <a:solidFill>
                  <a:srgbClr val="EB5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endParaRPr sz="4800">
              <a:solidFill>
                <a:srgbClr val="EB53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395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oogle Shape;794;p46"/>
          <p:cNvGrpSpPr/>
          <p:nvPr/>
        </p:nvGrpSpPr>
        <p:grpSpPr>
          <a:xfrm rot="-6614059">
            <a:off x="33214" y="2281709"/>
            <a:ext cx="1877486" cy="1877271"/>
            <a:chOff x="277881" y="2901316"/>
            <a:chExt cx="1900344" cy="1900126"/>
          </a:xfrm>
        </p:grpSpPr>
        <p:sp>
          <p:nvSpPr>
            <p:cNvPr id="795" name="Google Shape;795;p46"/>
            <p:cNvSpPr/>
            <p:nvPr/>
          </p:nvSpPr>
          <p:spPr>
            <a:xfrm>
              <a:off x="402450" y="3248988"/>
              <a:ext cx="1354500" cy="135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6" name="Google Shape;796;p46"/>
            <p:cNvGrpSpPr/>
            <p:nvPr/>
          </p:nvGrpSpPr>
          <p:grpSpPr>
            <a:xfrm rot="2322109">
              <a:off x="551788" y="3175815"/>
              <a:ext cx="1352529" cy="1351128"/>
              <a:chOff x="200055" y="3556746"/>
              <a:chExt cx="869964" cy="869063"/>
            </a:xfrm>
          </p:grpSpPr>
          <p:sp>
            <p:nvSpPr>
              <p:cNvPr id="797" name="Google Shape;797;p46"/>
              <p:cNvSpPr/>
              <p:nvPr/>
            </p:nvSpPr>
            <p:spPr>
              <a:xfrm>
                <a:off x="200055" y="3556746"/>
                <a:ext cx="868968" cy="868968"/>
              </a:xfrm>
              <a:custGeom>
                <a:avLst/>
                <a:gdLst/>
                <a:ahLst/>
                <a:cxnLst/>
                <a:rect l="l" t="t" r="r" b="b"/>
                <a:pathLst>
                  <a:path w="18323" h="18323" extrusionOk="0">
                    <a:moveTo>
                      <a:pt x="15639" y="2684"/>
                    </a:moveTo>
                    <a:cubicBezTo>
                      <a:pt x="17358" y="4401"/>
                      <a:pt x="18323" y="6731"/>
                      <a:pt x="18323" y="9162"/>
                    </a:cubicBezTo>
                    <a:cubicBezTo>
                      <a:pt x="18323" y="11590"/>
                      <a:pt x="17358" y="13920"/>
                      <a:pt x="15639" y="15639"/>
                    </a:cubicBezTo>
                    <a:cubicBezTo>
                      <a:pt x="13922" y="17356"/>
                      <a:pt x="11592" y="18323"/>
                      <a:pt x="9162" y="18323"/>
                    </a:cubicBezTo>
                    <a:cubicBezTo>
                      <a:pt x="6733" y="18323"/>
                      <a:pt x="4403" y="17356"/>
                      <a:pt x="2684" y="15639"/>
                    </a:cubicBezTo>
                    <a:cubicBezTo>
                      <a:pt x="967" y="13920"/>
                      <a:pt x="1" y="11590"/>
                      <a:pt x="1" y="9162"/>
                    </a:cubicBezTo>
                    <a:cubicBezTo>
                      <a:pt x="1" y="6731"/>
                      <a:pt x="967" y="4401"/>
                      <a:pt x="2684" y="2684"/>
                    </a:cubicBezTo>
                    <a:cubicBezTo>
                      <a:pt x="4403" y="965"/>
                      <a:pt x="6733" y="1"/>
                      <a:pt x="9162" y="1"/>
                    </a:cubicBezTo>
                    <a:cubicBezTo>
                      <a:pt x="11592" y="1"/>
                      <a:pt x="13922" y="965"/>
                      <a:pt x="15639" y="26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6"/>
              <p:cNvSpPr/>
              <p:nvPr/>
            </p:nvSpPr>
            <p:spPr>
              <a:xfrm>
                <a:off x="311314" y="3605499"/>
                <a:ext cx="474914" cy="486723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10263" extrusionOk="0">
                    <a:moveTo>
                      <a:pt x="8596" y="30"/>
                    </a:moveTo>
                    <a:cubicBezTo>
                      <a:pt x="9008" y="54"/>
                      <a:pt x="9368" y="246"/>
                      <a:pt x="9620" y="536"/>
                    </a:cubicBezTo>
                    <a:cubicBezTo>
                      <a:pt x="9871" y="823"/>
                      <a:pt x="10013" y="1206"/>
                      <a:pt x="9986" y="1617"/>
                    </a:cubicBezTo>
                    <a:cubicBezTo>
                      <a:pt x="9962" y="2028"/>
                      <a:pt x="9769" y="2388"/>
                      <a:pt x="9481" y="2641"/>
                    </a:cubicBezTo>
                    <a:cubicBezTo>
                      <a:pt x="9193" y="2892"/>
                      <a:pt x="8810" y="3034"/>
                      <a:pt x="8401" y="3009"/>
                    </a:cubicBezTo>
                    <a:cubicBezTo>
                      <a:pt x="7990" y="2983"/>
                      <a:pt x="7630" y="2789"/>
                      <a:pt x="7379" y="2501"/>
                    </a:cubicBezTo>
                    <a:cubicBezTo>
                      <a:pt x="7126" y="2214"/>
                      <a:pt x="6984" y="1831"/>
                      <a:pt x="7011" y="1420"/>
                    </a:cubicBezTo>
                    <a:cubicBezTo>
                      <a:pt x="7036" y="1009"/>
                      <a:pt x="7229" y="649"/>
                      <a:pt x="7517" y="398"/>
                    </a:cubicBezTo>
                    <a:cubicBezTo>
                      <a:pt x="7805" y="145"/>
                      <a:pt x="8187" y="1"/>
                      <a:pt x="8596" y="30"/>
                    </a:cubicBezTo>
                    <a:close/>
                    <a:moveTo>
                      <a:pt x="3032" y="6968"/>
                    </a:moveTo>
                    <a:cubicBezTo>
                      <a:pt x="3482" y="6995"/>
                      <a:pt x="3879" y="7206"/>
                      <a:pt x="4155" y="7519"/>
                    </a:cubicBezTo>
                    <a:cubicBezTo>
                      <a:pt x="4432" y="7836"/>
                      <a:pt x="4587" y="8255"/>
                      <a:pt x="4558" y="8707"/>
                    </a:cubicBezTo>
                    <a:cubicBezTo>
                      <a:pt x="4531" y="9158"/>
                      <a:pt x="4319" y="9555"/>
                      <a:pt x="4007" y="9830"/>
                    </a:cubicBezTo>
                    <a:cubicBezTo>
                      <a:pt x="3690" y="10108"/>
                      <a:pt x="3270" y="10262"/>
                      <a:pt x="2818" y="10233"/>
                    </a:cubicBezTo>
                    <a:cubicBezTo>
                      <a:pt x="2368" y="10205"/>
                      <a:pt x="1971" y="9995"/>
                      <a:pt x="1695" y="9680"/>
                    </a:cubicBezTo>
                    <a:cubicBezTo>
                      <a:pt x="1418" y="9366"/>
                      <a:pt x="1263" y="8946"/>
                      <a:pt x="1292" y="8496"/>
                    </a:cubicBezTo>
                    <a:cubicBezTo>
                      <a:pt x="1319" y="8045"/>
                      <a:pt x="1531" y="7648"/>
                      <a:pt x="1843" y="7373"/>
                    </a:cubicBezTo>
                    <a:cubicBezTo>
                      <a:pt x="2160" y="7093"/>
                      <a:pt x="2582" y="6937"/>
                      <a:pt x="3032" y="6968"/>
                    </a:cubicBezTo>
                    <a:close/>
                    <a:moveTo>
                      <a:pt x="3949" y="7702"/>
                    </a:moveTo>
                    <a:cubicBezTo>
                      <a:pt x="3721" y="7441"/>
                      <a:pt x="3392" y="7268"/>
                      <a:pt x="3015" y="7241"/>
                    </a:cubicBezTo>
                    <a:cubicBezTo>
                      <a:pt x="2641" y="7217"/>
                      <a:pt x="2292" y="7348"/>
                      <a:pt x="2033" y="7576"/>
                    </a:cubicBezTo>
                    <a:cubicBezTo>
                      <a:pt x="1769" y="7805"/>
                      <a:pt x="1597" y="8134"/>
                      <a:pt x="1572" y="8510"/>
                    </a:cubicBezTo>
                    <a:cubicBezTo>
                      <a:pt x="1545" y="8884"/>
                      <a:pt x="1677" y="9234"/>
                      <a:pt x="1905" y="9493"/>
                    </a:cubicBezTo>
                    <a:cubicBezTo>
                      <a:pt x="2135" y="9756"/>
                      <a:pt x="2464" y="9929"/>
                      <a:pt x="2839" y="9954"/>
                    </a:cubicBezTo>
                    <a:cubicBezTo>
                      <a:pt x="3215" y="9980"/>
                      <a:pt x="3565" y="9849"/>
                      <a:pt x="3824" y="9621"/>
                    </a:cubicBezTo>
                    <a:cubicBezTo>
                      <a:pt x="4085" y="9390"/>
                      <a:pt x="4258" y="9061"/>
                      <a:pt x="4284" y="8687"/>
                    </a:cubicBezTo>
                    <a:cubicBezTo>
                      <a:pt x="4307" y="8313"/>
                      <a:pt x="4177" y="7965"/>
                      <a:pt x="3949" y="7702"/>
                    </a:cubicBezTo>
                    <a:close/>
                    <a:moveTo>
                      <a:pt x="1027" y="4124"/>
                    </a:moveTo>
                    <a:cubicBezTo>
                      <a:pt x="1288" y="4142"/>
                      <a:pt x="1518" y="4262"/>
                      <a:pt x="1679" y="4445"/>
                    </a:cubicBezTo>
                    <a:cubicBezTo>
                      <a:pt x="1841" y="4628"/>
                      <a:pt x="1932" y="4872"/>
                      <a:pt x="1913" y="5134"/>
                    </a:cubicBezTo>
                    <a:cubicBezTo>
                      <a:pt x="1895" y="5397"/>
                      <a:pt x="1776" y="5625"/>
                      <a:pt x="1592" y="5787"/>
                    </a:cubicBezTo>
                    <a:cubicBezTo>
                      <a:pt x="1409" y="5946"/>
                      <a:pt x="1165" y="6038"/>
                      <a:pt x="904" y="6022"/>
                    </a:cubicBezTo>
                    <a:cubicBezTo>
                      <a:pt x="640" y="6003"/>
                      <a:pt x="412" y="5882"/>
                      <a:pt x="254" y="5699"/>
                    </a:cubicBezTo>
                    <a:cubicBezTo>
                      <a:pt x="91" y="5516"/>
                      <a:pt x="1" y="5273"/>
                      <a:pt x="19" y="5010"/>
                    </a:cubicBezTo>
                    <a:cubicBezTo>
                      <a:pt x="36" y="4749"/>
                      <a:pt x="157" y="4519"/>
                      <a:pt x="340" y="4360"/>
                    </a:cubicBezTo>
                    <a:cubicBezTo>
                      <a:pt x="523" y="4196"/>
                      <a:pt x="768" y="4105"/>
                      <a:pt x="1027" y="4124"/>
                    </a:cubicBezTo>
                    <a:close/>
                    <a:moveTo>
                      <a:pt x="1471" y="4628"/>
                    </a:moveTo>
                    <a:cubicBezTo>
                      <a:pt x="1358" y="4496"/>
                      <a:pt x="1196" y="4412"/>
                      <a:pt x="1008" y="4399"/>
                    </a:cubicBezTo>
                    <a:cubicBezTo>
                      <a:pt x="823" y="4387"/>
                      <a:pt x="651" y="4451"/>
                      <a:pt x="521" y="4566"/>
                    </a:cubicBezTo>
                    <a:cubicBezTo>
                      <a:pt x="390" y="4679"/>
                      <a:pt x="305" y="4842"/>
                      <a:pt x="291" y="5029"/>
                    </a:cubicBezTo>
                    <a:cubicBezTo>
                      <a:pt x="278" y="5214"/>
                      <a:pt x="342" y="5389"/>
                      <a:pt x="455" y="5518"/>
                    </a:cubicBezTo>
                    <a:cubicBezTo>
                      <a:pt x="568" y="5646"/>
                      <a:pt x="733" y="5734"/>
                      <a:pt x="918" y="5746"/>
                    </a:cubicBezTo>
                    <a:cubicBezTo>
                      <a:pt x="1103" y="5759"/>
                      <a:pt x="1278" y="5695"/>
                      <a:pt x="1407" y="5582"/>
                    </a:cubicBezTo>
                    <a:cubicBezTo>
                      <a:pt x="1535" y="5469"/>
                      <a:pt x="1623" y="5304"/>
                      <a:pt x="1636" y="5119"/>
                    </a:cubicBezTo>
                    <a:cubicBezTo>
                      <a:pt x="1648" y="4928"/>
                      <a:pt x="1584" y="4757"/>
                      <a:pt x="1471" y="4628"/>
                    </a:cubicBezTo>
                    <a:close/>
                    <a:moveTo>
                      <a:pt x="8578" y="305"/>
                    </a:moveTo>
                    <a:cubicBezTo>
                      <a:pt x="8245" y="285"/>
                      <a:pt x="7930" y="400"/>
                      <a:pt x="7700" y="603"/>
                    </a:cubicBezTo>
                    <a:cubicBezTo>
                      <a:pt x="7465" y="809"/>
                      <a:pt x="7311" y="1101"/>
                      <a:pt x="7289" y="1436"/>
                    </a:cubicBezTo>
                    <a:cubicBezTo>
                      <a:pt x="7268" y="1769"/>
                      <a:pt x="7383" y="2080"/>
                      <a:pt x="7587" y="2314"/>
                    </a:cubicBezTo>
                    <a:cubicBezTo>
                      <a:pt x="7790" y="2549"/>
                      <a:pt x="8084" y="2703"/>
                      <a:pt x="8420" y="2726"/>
                    </a:cubicBezTo>
                    <a:cubicBezTo>
                      <a:pt x="8753" y="2746"/>
                      <a:pt x="9065" y="2631"/>
                      <a:pt x="9298" y="2427"/>
                    </a:cubicBezTo>
                    <a:cubicBezTo>
                      <a:pt x="9532" y="2224"/>
                      <a:pt x="9686" y="1930"/>
                      <a:pt x="9709" y="1595"/>
                    </a:cubicBezTo>
                    <a:cubicBezTo>
                      <a:pt x="9756" y="926"/>
                      <a:pt x="9250" y="348"/>
                      <a:pt x="8578" y="305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6"/>
              <p:cNvSpPr/>
              <p:nvPr/>
            </p:nvSpPr>
            <p:spPr>
              <a:xfrm>
                <a:off x="270576" y="3701013"/>
                <a:ext cx="799443" cy="724796"/>
              </a:xfrm>
              <a:custGeom>
                <a:avLst/>
                <a:gdLst/>
                <a:ahLst/>
                <a:cxnLst/>
                <a:rect l="l" t="t" r="r" b="b"/>
                <a:pathLst>
                  <a:path w="16857" h="15283" extrusionOk="0">
                    <a:moveTo>
                      <a:pt x="14493" y="0"/>
                    </a:moveTo>
                    <a:cubicBezTo>
                      <a:pt x="15653" y="1289"/>
                      <a:pt x="16445" y="2904"/>
                      <a:pt x="16725" y="4676"/>
                    </a:cubicBezTo>
                    <a:cubicBezTo>
                      <a:pt x="16272" y="4697"/>
                      <a:pt x="15859" y="4874"/>
                      <a:pt x="15534" y="5159"/>
                    </a:cubicBezTo>
                    <a:cubicBezTo>
                      <a:pt x="15160" y="5488"/>
                      <a:pt x="14911" y="5961"/>
                      <a:pt x="14874" y="6498"/>
                    </a:cubicBezTo>
                    <a:cubicBezTo>
                      <a:pt x="14839" y="7035"/>
                      <a:pt x="15026" y="7537"/>
                      <a:pt x="15355" y="7911"/>
                    </a:cubicBezTo>
                    <a:cubicBezTo>
                      <a:pt x="15645" y="8244"/>
                      <a:pt x="16048" y="8476"/>
                      <a:pt x="16509" y="8552"/>
                    </a:cubicBezTo>
                    <a:cubicBezTo>
                      <a:pt x="15478" y="12311"/>
                      <a:pt x="12131" y="15053"/>
                      <a:pt x="8187" y="15266"/>
                    </a:cubicBezTo>
                    <a:cubicBezTo>
                      <a:pt x="8195" y="15201"/>
                      <a:pt x="8201" y="15139"/>
                      <a:pt x="8207" y="15075"/>
                    </a:cubicBezTo>
                    <a:cubicBezTo>
                      <a:pt x="8244" y="14479"/>
                      <a:pt x="8039" y="13926"/>
                      <a:pt x="7677" y="13510"/>
                    </a:cubicBezTo>
                    <a:cubicBezTo>
                      <a:pt x="7313" y="13093"/>
                      <a:pt x="6790" y="12819"/>
                      <a:pt x="6196" y="12780"/>
                    </a:cubicBezTo>
                    <a:cubicBezTo>
                      <a:pt x="5602" y="12741"/>
                      <a:pt x="5047" y="12947"/>
                      <a:pt x="4631" y="13309"/>
                    </a:cubicBezTo>
                    <a:cubicBezTo>
                      <a:pt x="4288" y="13611"/>
                      <a:pt x="4043" y="14016"/>
                      <a:pt x="3942" y="14485"/>
                    </a:cubicBezTo>
                    <a:cubicBezTo>
                      <a:pt x="2320" y="13759"/>
                      <a:pt x="954" y="12583"/>
                      <a:pt x="0" y="11117"/>
                    </a:cubicBezTo>
                    <a:cubicBezTo>
                      <a:pt x="3899" y="11551"/>
                      <a:pt x="5402" y="10839"/>
                      <a:pt x="6829" y="7921"/>
                    </a:cubicBezTo>
                    <a:cubicBezTo>
                      <a:pt x="8343" y="4826"/>
                      <a:pt x="11113" y="8604"/>
                      <a:pt x="12322" y="3691"/>
                    </a:cubicBezTo>
                    <a:cubicBezTo>
                      <a:pt x="12892" y="1372"/>
                      <a:pt x="13749" y="391"/>
                      <a:pt x="14493" y="0"/>
                    </a:cubicBezTo>
                    <a:close/>
                    <a:moveTo>
                      <a:pt x="16764" y="4954"/>
                    </a:moveTo>
                    <a:cubicBezTo>
                      <a:pt x="16365" y="4966"/>
                      <a:pt x="16001" y="5120"/>
                      <a:pt x="15717" y="5367"/>
                    </a:cubicBezTo>
                    <a:cubicBezTo>
                      <a:pt x="15396" y="5649"/>
                      <a:pt x="15180" y="6056"/>
                      <a:pt x="15151" y="6513"/>
                    </a:cubicBezTo>
                    <a:cubicBezTo>
                      <a:pt x="15123" y="6973"/>
                      <a:pt x="15283" y="7403"/>
                      <a:pt x="15563" y="7724"/>
                    </a:cubicBezTo>
                    <a:cubicBezTo>
                      <a:pt x="15818" y="8014"/>
                      <a:pt x="16171" y="8217"/>
                      <a:pt x="16579" y="8277"/>
                    </a:cubicBezTo>
                    <a:cubicBezTo>
                      <a:pt x="16700" y="7771"/>
                      <a:pt x="16782" y="7251"/>
                      <a:pt x="16815" y="6714"/>
                    </a:cubicBezTo>
                    <a:cubicBezTo>
                      <a:pt x="16856" y="6118"/>
                      <a:pt x="16838" y="5528"/>
                      <a:pt x="16764" y="4954"/>
                    </a:cubicBezTo>
                    <a:close/>
                    <a:moveTo>
                      <a:pt x="7905" y="15277"/>
                    </a:moveTo>
                    <a:cubicBezTo>
                      <a:pt x="7919" y="15205"/>
                      <a:pt x="7930" y="15133"/>
                      <a:pt x="7932" y="15055"/>
                    </a:cubicBezTo>
                    <a:cubicBezTo>
                      <a:pt x="7965" y="14536"/>
                      <a:pt x="7786" y="14053"/>
                      <a:pt x="7469" y="13693"/>
                    </a:cubicBezTo>
                    <a:cubicBezTo>
                      <a:pt x="7150" y="13329"/>
                      <a:pt x="6696" y="13091"/>
                      <a:pt x="6178" y="13056"/>
                    </a:cubicBezTo>
                    <a:cubicBezTo>
                      <a:pt x="5659" y="13021"/>
                      <a:pt x="5176" y="13200"/>
                      <a:pt x="4816" y="13518"/>
                    </a:cubicBezTo>
                    <a:cubicBezTo>
                      <a:pt x="4506" y="13790"/>
                      <a:pt x="4284" y="14164"/>
                      <a:pt x="4208" y="14594"/>
                    </a:cubicBezTo>
                    <a:cubicBezTo>
                      <a:pt x="5098" y="14960"/>
                      <a:pt x="6064" y="15190"/>
                      <a:pt x="7082" y="15258"/>
                    </a:cubicBezTo>
                    <a:cubicBezTo>
                      <a:pt x="7358" y="15279"/>
                      <a:pt x="7633" y="15283"/>
                      <a:pt x="7905" y="15277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6"/>
              <p:cNvSpPr/>
              <p:nvPr/>
            </p:nvSpPr>
            <p:spPr>
              <a:xfrm>
                <a:off x="731547" y="4048069"/>
                <a:ext cx="85887" cy="85697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07" extrusionOk="0">
                    <a:moveTo>
                      <a:pt x="961" y="31"/>
                    </a:moveTo>
                    <a:cubicBezTo>
                      <a:pt x="1442" y="64"/>
                      <a:pt x="1810" y="478"/>
                      <a:pt x="1777" y="959"/>
                    </a:cubicBezTo>
                    <a:cubicBezTo>
                      <a:pt x="1747" y="1440"/>
                      <a:pt x="1329" y="1806"/>
                      <a:pt x="848" y="1773"/>
                    </a:cubicBezTo>
                    <a:cubicBezTo>
                      <a:pt x="369" y="1740"/>
                      <a:pt x="1" y="1327"/>
                      <a:pt x="34" y="846"/>
                    </a:cubicBezTo>
                    <a:cubicBezTo>
                      <a:pt x="64" y="365"/>
                      <a:pt x="482" y="1"/>
                      <a:pt x="96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1" name="Google Shape;801;p46"/>
          <p:cNvSpPr/>
          <p:nvPr/>
        </p:nvSpPr>
        <p:spPr>
          <a:xfrm>
            <a:off x="970850" y="3388174"/>
            <a:ext cx="1594883" cy="1215327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6"/>
          <p:cNvSpPr/>
          <p:nvPr/>
        </p:nvSpPr>
        <p:spPr>
          <a:xfrm>
            <a:off x="1945126" y="4198902"/>
            <a:ext cx="809044" cy="80920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6"/>
          <p:cNvSpPr/>
          <p:nvPr/>
        </p:nvSpPr>
        <p:spPr>
          <a:xfrm>
            <a:off x="6003950" y="4183125"/>
            <a:ext cx="147271" cy="360475"/>
          </a:xfrm>
          <a:custGeom>
            <a:avLst/>
            <a:gdLst/>
            <a:ahLst/>
            <a:cxnLst/>
            <a:rect l="l" t="t" r="r" b="b"/>
            <a:pathLst>
              <a:path w="702" h="1718" extrusionOk="0">
                <a:moveTo>
                  <a:pt x="701" y="281"/>
                </a:moveTo>
                <a:lnTo>
                  <a:pt x="278" y="281"/>
                </a:lnTo>
                <a:lnTo>
                  <a:pt x="278" y="1438"/>
                </a:lnTo>
                <a:lnTo>
                  <a:pt x="701" y="1438"/>
                </a:lnTo>
                <a:lnTo>
                  <a:pt x="701" y="1718"/>
                </a:lnTo>
                <a:lnTo>
                  <a:pt x="0" y="1718"/>
                </a:lnTo>
                <a:lnTo>
                  <a:pt x="0" y="1"/>
                </a:lnTo>
                <a:lnTo>
                  <a:pt x="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6"/>
          <p:cNvSpPr/>
          <p:nvPr/>
        </p:nvSpPr>
        <p:spPr>
          <a:xfrm>
            <a:off x="6259688" y="4263907"/>
            <a:ext cx="984323" cy="198702"/>
          </a:xfrm>
          <a:custGeom>
            <a:avLst/>
            <a:gdLst/>
            <a:ahLst/>
            <a:cxnLst/>
            <a:rect l="l" t="t" r="r" b="b"/>
            <a:pathLst>
              <a:path w="4692" h="947" extrusionOk="0">
                <a:moveTo>
                  <a:pt x="473" y="0"/>
                </a:moveTo>
                <a:lnTo>
                  <a:pt x="4218" y="0"/>
                </a:lnTo>
                <a:cubicBezTo>
                  <a:pt x="4477" y="0"/>
                  <a:pt x="4691" y="214"/>
                  <a:pt x="4691" y="473"/>
                </a:cubicBezTo>
                <a:lnTo>
                  <a:pt x="4691" y="473"/>
                </a:lnTo>
                <a:cubicBezTo>
                  <a:pt x="4691" y="735"/>
                  <a:pt x="4477" y="946"/>
                  <a:pt x="4218" y="946"/>
                </a:cubicBezTo>
                <a:lnTo>
                  <a:pt x="473" y="946"/>
                </a:lnTo>
                <a:cubicBezTo>
                  <a:pt x="212" y="946"/>
                  <a:pt x="1" y="735"/>
                  <a:pt x="1" y="473"/>
                </a:cubicBezTo>
                <a:lnTo>
                  <a:pt x="1" y="473"/>
                </a:lnTo>
                <a:cubicBezTo>
                  <a:pt x="1" y="214"/>
                  <a:pt x="212" y="0"/>
                  <a:pt x="473" y="0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6"/>
          <p:cNvSpPr/>
          <p:nvPr/>
        </p:nvSpPr>
        <p:spPr>
          <a:xfrm>
            <a:off x="7351657" y="4263907"/>
            <a:ext cx="492371" cy="198702"/>
          </a:xfrm>
          <a:custGeom>
            <a:avLst/>
            <a:gdLst/>
            <a:ahLst/>
            <a:cxnLst/>
            <a:rect l="l" t="t" r="r" b="b"/>
            <a:pathLst>
              <a:path w="2347" h="947" extrusionOk="0">
                <a:moveTo>
                  <a:pt x="475" y="0"/>
                </a:moveTo>
                <a:lnTo>
                  <a:pt x="1873" y="0"/>
                </a:lnTo>
                <a:cubicBezTo>
                  <a:pt x="2133" y="0"/>
                  <a:pt x="2346" y="214"/>
                  <a:pt x="2346" y="473"/>
                </a:cubicBezTo>
                <a:lnTo>
                  <a:pt x="2346" y="473"/>
                </a:lnTo>
                <a:cubicBezTo>
                  <a:pt x="2346" y="735"/>
                  <a:pt x="2133" y="946"/>
                  <a:pt x="1873" y="946"/>
                </a:cubicBezTo>
                <a:lnTo>
                  <a:pt x="475" y="946"/>
                </a:lnTo>
                <a:cubicBezTo>
                  <a:pt x="216" y="946"/>
                  <a:pt x="2" y="735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EB53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6"/>
          <p:cNvSpPr/>
          <p:nvPr/>
        </p:nvSpPr>
        <p:spPr>
          <a:xfrm>
            <a:off x="7952084" y="4183125"/>
            <a:ext cx="147690" cy="360475"/>
          </a:xfrm>
          <a:custGeom>
            <a:avLst/>
            <a:gdLst/>
            <a:ahLst/>
            <a:cxnLst/>
            <a:rect l="l" t="t" r="r" b="b"/>
            <a:pathLst>
              <a:path w="704" h="1718" extrusionOk="0">
                <a:moveTo>
                  <a:pt x="1" y="1"/>
                </a:moveTo>
                <a:lnTo>
                  <a:pt x="704" y="1"/>
                </a:lnTo>
                <a:lnTo>
                  <a:pt x="704" y="1718"/>
                </a:lnTo>
                <a:lnTo>
                  <a:pt x="1" y="1718"/>
                </a:lnTo>
                <a:lnTo>
                  <a:pt x="1" y="1438"/>
                </a:lnTo>
                <a:lnTo>
                  <a:pt x="426" y="1438"/>
                </a:lnTo>
                <a:lnTo>
                  <a:pt x="426" y="281"/>
                </a:lnTo>
                <a:lnTo>
                  <a:pt x="1" y="2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6"/>
          <p:cNvSpPr/>
          <p:nvPr/>
        </p:nvSpPr>
        <p:spPr>
          <a:xfrm>
            <a:off x="630111" y="4051139"/>
            <a:ext cx="492380" cy="492458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6"/>
          <p:cNvSpPr/>
          <p:nvPr/>
        </p:nvSpPr>
        <p:spPr>
          <a:xfrm>
            <a:off x="1492113" y="4683972"/>
            <a:ext cx="247928" cy="24795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2C3BC2AB-D9DF-14ED-8F4C-CBD4CCB95E46}"/>
              </a:ext>
            </a:extLst>
          </p:cNvPr>
          <p:cNvSpPr txBox="1"/>
          <p:nvPr/>
        </p:nvSpPr>
        <p:spPr>
          <a:xfrm>
            <a:off x="2195767" y="1933515"/>
            <a:ext cx="5180801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800">
                <a:solidFill>
                  <a:srgbClr val="0E2A47"/>
                </a:solidFill>
              </a:rPr>
              <a:t>Cả hai mệnh đề </a:t>
            </a:r>
            <a:r>
              <a:rPr lang="vi-VN" sz="1800" b="1">
                <a:solidFill>
                  <a:srgbClr val="0E2A47"/>
                </a:solidFill>
              </a:rPr>
              <a:t>DISTINCT</a:t>
            </a:r>
            <a:r>
              <a:rPr lang="vi-VN" sz="1800">
                <a:solidFill>
                  <a:srgbClr val="0E2A47"/>
                </a:solidFill>
              </a:rPr>
              <a:t> và </a:t>
            </a:r>
            <a:r>
              <a:rPr lang="vi-VN" sz="1800" b="1">
                <a:solidFill>
                  <a:srgbClr val="0E2A47"/>
                </a:solidFill>
              </a:rPr>
              <a:t>GROUP BY </a:t>
            </a:r>
            <a:r>
              <a:rPr lang="vi-VN" sz="1800">
                <a:solidFill>
                  <a:srgbClr val="0E2A47"/>
                </a:solidFill>
              </a:rPr>
              <a:t>đều </a:t>
            </a:r>
            <a:r>
              <a:rPr lang="vi-VN" sz="1800" b="1">
                <a:solidFill>
                  <a:srgbClr val="0E2A47"/>
                </a:solidFill>
              </a:rPr>
              <a:t>làm giảm số lượng bản ghi trả về </a:t>
            </a:r>
            <a:r>
              <a:rPr lang="vi-VN" sz="1800">
                <a:solidFill>
                  <a:srgbClr val="0E2A47"/>
                </a:solidFill>
              </a:rPr>
              <a:t>trong tập kết quả </a:t>
            </a:r>
            <a:r>
              <a:rPr lang="vi-VN" sz="1800" b="1">
                <a:solidFill>
                  <a:srgbClr val="0E2A47"/>
                </a:solidFill>
              </a:rPr>
              <a:t>bằng cách loại bỏ các bản ghi trùng lặp. </a:t>
            </a:r>
            <a:endParaRPr lang="en-US" sz="1800" b="1">
              <a:solidFill>
                <a:srgbClr val="0E2A47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FF60CF9-6494-6159-F3E3-B1845BFD4A44}"/>
              </a:ext>
            </a:extLst>
          </p:cNvPr>
          <p:cNvSpPr txBox="1"/>
          <p:nvPr/>
        </p:nvSpPr>
        <p:spPr>
          <a:xfrm>
            <a:off x="1196622" y="1522220"/>
            <a:ext cx="67507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1800">
                <a:solidFill>
                  <a:srgbClr val="0E2A47"/>
                </a:solidFill>
              </a:rPr>
              <a:t>Nếu bạn muốn </a:t>
            </a:r>
            <a:r>
              <a:rPr lang="vi-VN" sz="1800" b="1">
                <a:solidFill>
                  <a:srgbClr val="0E2A47"/>
                </a:solidFill>
              </a:rPr>
              <a:t>nhóm các kết quả </a:t>
            </a:r>
            <a:r>
              <a:rPr lang="vi-VN" sz="1800">
                <a:solidFill>
                  <a:srgbClr val="0E2A47"/>
                </a:solidFill>
              </a:rPr>
              <a:t>của mình, hãy sử dụng </a:t>
            </a:r>
            <a:r>
              <a:rPr lang="vi-VN" sz="1800" b="1">
                <a:solidFill>
                  <a:srgbClr val="0E2A47"/>
                </a:solidFill>
              </a:rPr>
              <a:t>GROUP BY</a:t>
            </a:r>
            <a:r>
              <a:rPr lang="vi-VN" sz="1800">
                <a:solidFill>
                  <a:srgbClr val="0E2A47"/>
                </a:solidFill>
              </a:rPr>
              <a:t>, nếu bạn </a:t>
            </a:r>
            <a:r>
              <a:rPr lang="vi-VN" sz="1800" b="1">
                <a:solidFill>
                  <a:srgbClr val="0E2A47"/>
                </a:solidFill>
              </a:rPr>
              <a:t>chỉ</a:t>
            </a:r>
            <a:r>
              <a:rPr lang="vi-VN" sz="1800">
                <a:solidFill>
                  <a:srgbClr val="0E2A47"/>
                </a:solidFill>
              </a:rPr>
              <a:t> muốn </a:t>
            </a:r>
            <a:r>
              <a:rPr lang="vi-VN" sz="1800" b="1">
                <a:solidFill>
                  <a:srgbClr val="0E2A47"/>
                </a:solidFill>
              </a:rPr>
              <a:t>một danh sách duy nhất </a:t>
            </a:r>
            <a:r>
              <a:rPr lang="vi-VN" sz="1800">
                <a:solidFill>
                  <a:srgbClr val="0E2A47"/>
                </a:solidFill>
              </a:rPr>
              <a:t>của </a:t>
            </a:r>
            <a:r>
              <a:rPr lang="vi-VN" sz="1800" b="1">
                <a:solidFill>
                  <a:srgbClr val="0E2A47"/>
                </a:solidFill>
              </a:rPr>
              <a:t>một cột cụ thể</a:t>
            </a:r>
            <a:r>
              <a:rPr lang="vi-VN" sz="1800">
                <a:solidFill>
                  <a:srgbClr val="0E2A47"/>
                </a:solidFill>
              </a:rPr>
              <a:t>, hãy sử dụng </a:t>
            </a:r>
            <a:r>
              <a:rPr lang="vi-VN" sz="1800" b="1">
                <a:solidFill>
                  <a:srgbClr val="0E2A47"/>
                </a:solidFill>
              </a:rPr>
              <a:t>DISTINCT</a:t>
            </a:r>
            <a:r>
              <a:rPr lang="vi-VN" sz="1800">
                <a:solidFill>
                  <a:srgbClr val="0E2A47"/>
                </a:solidFill>
              </a:rPr>
              <a:t>. Điều này sẽ giúp cơ sở dữ liệu của bạn có cơ hội tối ưu hóa truy vấn cho nhu cầu của bạn.</a:t>
            </a:r>
          </a:p>
          <a:p>
            <a:pPr algn="just"/>
            <a:endParaRPr lang="vi-VN" sz="1800">
              <a:solidFill>
                <a:srgbClr val="0E2A47"/>
              </a:solidFill>
            </a:endParaRPr>
          </a:p>
          <a:p>
            <a:pPr algn="just"/>
            <a:r>
              <a:rPr lang="vi-VN" sz="1800" b="1">
                <a:solidFill>
                  <a:srgbClr val="0E2A47"/>
                </a:solidFill>
              </a:rPr>
              <a:t>GROUP BY </a:t>
            </a:r>
            <a:r>
              <a:rPr lang="vi-VN" sz="1800">
                <a:solidFill>
                  <a:srgbClr val="0E2A47"/>
                </a:solidFill>
              </a:rPr>
              <a:t>được sử dụng để </a:t>
            </a:r>
            <a:r>
              <a:rPr lang="vi-VN" sz="1800" b="1">
                <a:solidFill>
                  <a:srgbClr val="0E2A47"/>
                </a:solidFill>
              </a:rPr>
              <a:t>nhóm các hàng mà bạn muốn tính toán</a:t>
            </a:r>
            <a:r>
              <a:rPr lang="vi-VN" sz="1800">
                <a:solidFill>
                  <a:srgbClr val="0E2A47"/>
                </a:solidFill>
              </a:rPr>
              <a:t>. </a:t>
            </a:r>
            <a:r>
              <a:rPr lang="vi-VN" sz="1800" b="1">
                <a:solidFill>
                  <a:srgbClr val="0E2A47"/>
                </a:solidFill>
              </a:rPr>
              <a:t>DISTINCT</a:t>
            </a:r>
            <a:r>
              <a:rPr lang="vi-VN" sz="1800">
                <a:solidFill>
                  <a:srgbClr val="0E2A47"/>
                </a:solidFill>
              </a:rPr>
              <a:t> sẽ </a:t>
            </a:r>
            <a:r>
              <a:rPr lang="en-US" sz="1800" b="1">
                <a:solidFill>
                  <a:srgbClr val="0E2A47"/>
                </a:solidFill>
              </a:rPr>
              <a:t>KHÔNG</a:t>
            </a:r>
            <a:r>
              <a:rPr lang="vi-VN" sz="1800" b="1">
                <a:solidFill>
                  <a:srgbClr val="0E2A47"/>
                </a:solidFill>
              </a:rPr>
              <a:t> thực hiện bất kỳ phép tính nào.</a:t>
            </a:r>
          </a:p>
        </p:txBody>
      </p:sp>
    </p:spTree>
    <p:extLst>
      <p:ext uri="{BB962C8B-B14F-4D97-AF65-F5344CB8AC3E}">
        <p14:creationId xmlns:p14="http://schemas.microsoft.com/office/powerpoint/2010/main" val="5898135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2"/>
          <p:cNvSpPr txBox="1">
            <a:spLocks noGrp="1"/>
          </p:cNvSpPr>
          <p:nvPr>
            <p:ph type="title"/>
          </p:nvPr>
        </p:nvSpPr>
        <p:spPr>
          <a:xfrm>
            <a:off x="1442700" y="1323975"/>
            <a:ext cx="6258600" cy="25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 </a:t>
            </a:r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lang="en-US" sz="4800">
                <a:solidFill>
                  <a:srgbClr val="EB5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KEY</a:t>
            </a:r>
          </a:p>
        </p:txBody>
      </p:sp>
    </p:spTree>
    <p:extLst>
      <p:ext uri="{BB962C8B-B14F-4D97-AF65-F5344CB8AC3E}">
        <p14:creationId xmlns:p14="http://schemas.microsoft.com/office/powerpoint/2010/main" val="3239503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1313</Words>
  <Application>Microsoft Office PowerPoint</Application>
  <PresentationFormat>Trình chiếu Trên màn hình (16:9)</PresentationFormat>
  <Paragraphs>186</Paragraphs>
  <Slides>31</Slides>
  <Notes>14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31</vt:i4>
      </vt:variant>
    </vt:vector>
  </HeadingPairs>
  <TitlesOfParts>
    <vt:vector size="36" baseType="lpstr">
      <vt:lpstr>Arial</vt:lpstr>
      <vt:lpstr>Epilogue</vt:lpstr>
      <vt:lpstr>Cabin</vt:lpstr>
      <vt:lpstr>Liberation Serif</vt:lpstr>
      <vt:lpstr>Software Development Agency by Slidesgo</vt:lpstr>
      <vt:lpstr>WHERE VS HAVING</vt:lpstr>
      <vt:lpstr>Bản trình bày PowerPoint</vt:lpstr>
      <vt:lpstr>WHERE</vt:lpstr>
      <vt:lpstr>WHERE</vt:lpstr>
      <vt:lpstr>Bản trình bày PowerPoint</vt:lpstr>
      <vt:lpstr>DISTINCT  VS GROUP BY </vt:lpstr>
      <vt:lpstr>Bản trình bày PowerPoint</vt:lpstr>
      <vt:lpstr>Bản trình bày PowerPoint</vt:lpstr>
      <vt:lpstr>PRIMARY KEY VS UNIQUE KEY</vt:lpstr>
      <vt:lpstr>Bản trình bày PowerPoint</vt:lpstr>
      <vt:lpstr>SQL SEVER  VS POSTGRESQL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PHÉP KẾT NỐI JOIN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VS HAVING</dc:title>
  <cp:lastModifiedBy>Nguyễn Ngọc Quí</cp:lastModifiedBy>
  <cp:revision>10</cp:revision>
  <dcterms:modified xsi:type="dcterms:W3CDTF">2023-03-16T00:43:03Z</dcterms:modified>
</cp:coreProperties>
</file>