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2"/>
  </p:notesMasterIdLst>
  <p:sldIdLst>
    <p:sldId id="300" r:id="rId2"/>
    <p:sldId id="301" r:id="rId3"/>
    <p:sldId id="269" r:id="rId4"/>
    <p:sldId id="303" r:id="rId5"/>
    <p:sldId id="304" r:id="rId6"/>
    <p:sldId id="305" r:id="rId7"/>
    <p:sldId id="268" r:id="rId8"/>
    <p:sldId id="308" r:id="rId9"/>
    <p:sldId id="309" r:id="rId10"/>
    <p:sldId id="330" r:id="rId11"/>
    <p:sldId id="329" r:id="rId12"/>
    <p:sldId id="310" r:id="rId13"/>
    <p:sldId id="311" r:id="rId14"/>
    <p:sldId id="312" r:id="rId15"/>
    <p:sldId id="313" r:id="rId16"/>
    <p:sldId id="314" r:id="rId17"/>
    <p:sldId id="273" r:id="rId18"/>
    <p:sldId id="315" r:id="rId19"/>
    <p:sldId id="316" r:id="rId20"/>
    <p:sldId id="317" r:id="rId21"/>
    <p:sldId id="318" r:id="rId22"/>
    <p:sldId id="319" r:id="rId23"/>
    <p:sldId id="320" r:id="rId24"/>
    <p:sldId id="322" r:id="rId25"/>
    <p:sldId id="321" r:id="rId26"/>
    <p:sldId id="323" r:id="rId27"/>
    <p:sldId id="324" r:id="rId28"/>
    <p:sldId id="325" r:id="rId29"/>
    <p:sldId id="326" r:id="rId30"/>
    <p:sldId id="328" r:id="rId31"/>
  </p:sldIdLst>
  <p:sldSz cx="9144000" cy="5143500" type="screen16x9"/>
  <p:notesSz cx="6858000" cy="9144000"/>
  <p:embeddedFontLst>
    <p:embeddedFont>
      <p:font typeface="Cabin" panose="020B0604020202020204" charset="0"/>
      <p:regular r:id="rId33"/>
      <p:bold r:id="rId34"/>
      <p:italic r:id="rId35"/>
      <p:boldItalic r:id="rId36"/>
    </p:embeddedFont>
    <p:embeddedFont>
      <p:font typeface="Epilogue"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DA"/>
    <a:srgbClr val="0E2A47"/>
    <a:srgbClr val="EB53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F9DECC-65E3-416D-8B7A-F7EADAAECDB1}">
  <a:tblStyle styleId="{60F9DECC-65E3-416D-8B7A-F7EADAAECD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541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1998618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1217815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2941836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140589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425268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6932aa48a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6932aa48a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6932aa48a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6932aa48a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81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83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92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4c2555d3a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4c2555d3a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90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18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5"/>
          <p:cNvGrpSpPr/>
          <p:nvPr/>
        </p:nvGrpSpPr>
        <p:grpSpPr>
          <a:xfrm>
            <a:off x="520563" y="326550"/>
            <a:ext cx="8079900" cy="426900"/>
            <a:chOff x="552450" y="401675"/>
            <a:chExt cx="8079900" cy="426900"/>
          </a:xfrm>
        </p:grpSpPr>
        <p:sp>
          <p:nvSpPr>
            <p:cNvPr id="45" name="Google Shape;45;p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txBox="1">
            <a:spLocks noGrp="1"/>
          </p:cNvSpPr>
          <p:nvPr>
            <p:ph type="subTitle" idx="1"/>
          </p:nvPr>
        </p:nvSpPr>
        <p:spPr>
          <a:xfrm>
            <a:off x="1436675" y="2384025"/>
            <a:ext cx="2420100" cy="100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5"/>
          <p:cNvSpPr txBox="1">
            <a:spLocks noGrp="1"/>
          </p:cNvSpPr>
          <p:nvPr>
            <p:ph type="subTitle" idx="2"/>
          </p:nvPr>
        </p:nvSpPr>
        <p:spPr>
          <a:xfrm>
            <a:off x="5121272" y="2383425"/>
            <a:ext cx="24231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 name="Google Shape;51;p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5"/>
          <p:cNvSpPr txBox="1">
            <a:spLocks noGrp="1"/>
          </p:cNvSpPr>
          <p:nvPr>
            <p:ph type="title" idx="3"/>
          </p:nvPr>
        </p:nvSpPr>
        <p:spPr>
          <a:xfrm>
            <a:off x="1441859" y="338902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3" name="Google Shape;53;p5"/>
          <p:cNvSpPr txBox="1">
            <a:spLocks noGrp="1"/>
          </p:cNvSpPr>
          <p:nvPr>
            <p:ph type="title" idx="4"/>
          </p:nvPr>
        </p:nvSpPr>
        <p:spPr>
          <a:xfrm>
            <a:off x="5125772" y="33890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5"/>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5"/>
          <p:cNvGrpSpPr/>
          <p:nvPr/>
        </p:nvGrpSpPr>
        <p:grpSpPr>
          <a:xfrm rot="-846281">
            <a:off x="7879557" y="690583"/>
            <a:ext cx="1078052" cy="1078403"/>
            <a:chOff x="5759760" y="3433415"/>
            <a:chExt cx="583422" cy="583612"/>
          </a:xfrm>
        </p:grpSpPr>
        <p:sp>
          <p:nvSpPr>
            <p:cNvPr id="56" name="Google Shape;56;p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4">
  <p:cSld name="TITLE_ONLY_1_4">
    <p:bg>
      <p:bgPr>
        <a:solidFill>
          <a:schemeClr val="lt1"/>
        </a:solidFill>
        <a:effectLst/>
      </p:bgPr>
    </p:bg>
    <p:spTree>
      <p:nvGrpSpPr>
        <p:cNvPr id="1" name="Shape 241"/>
        <p:cNvGrpSpPr/>
        <p:nvPr/>
      </p:nvGrpSpPr>
      <p:grpSpPr>
        <a:xfrm>
          <a:off x="0" y="0"/>
          <a:ext cx="0" cy="0"/>
          <a:chOff x="0" y="0"/>
          <a:chExt cx="0" cy="0"/>
        </a:xfrm>
      </p:grpSpPr>
      <p:sp>
        <p:nvSpPr>
          <p:cNvPr id="242" name="Google Shape;242;p1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8"/>
          <p:cNvGrpSpPr/>
          <p:nvPr/>
        </p:nvGrpSpPr>
        <p:grpSpPr>
          <a:xfrm>
            <a:off x="520563" y="326550"/>
            <a:ext cx="8079900" cy="426900"/>
            <a:chOff x="552450" y="401675"/>
            <a:chExt cx="8079900" cy="426900"/>
          </a:xfrm>
        </p:grpSpPr>
        <p:sp>
          <p:nvSpPr>
            <p:cNvPr id="244" name="Google Shape;244;p1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8"/>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8"/>
          <p:cNvSpPr/>
          <p:nvPr/>
        </p:nvSpPr>
        <p:spPr>
          <a:xfrm>
            <a:off x="6588757" y="1127899"/>
            <a:ext cx="268332" cy="246951"/>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935134" y="1149922"/>
            <a:ext cx="642713" cy="202478"/>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7751259" y="1149922"/>
            <a:ext cx="440235" cy="202478"/>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18"/>
          <p:cNvGrpSpPr/>
          <p:nvPr/>
        </p:nvGrpSpPr>
        <p:grpSpPr>
          <a:xfrm rot="675683">
            <a:off x="311829" y="3969087"/>
            <a:ext cx="912771" cy="1009337"/>
            <a:chOff x="1191357" y="3451057"/>
            <a:chExt cx="597555" cy="660773"/>
          </a:xfrm>
        </p:grpSpPr>
        <p:sp>
          <p:nvSpPr>
            <p:cNvPr id="253" name="Google Shape;253;p1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2"/>
        </a:solidFill>
        <a:effectLst/>
      </p:bgPr>
    </p:bg>
    <p:spTree>
      <p:nvGrpSpPr>
        <p:cNvPr id="1" name="Shape 60"/>
        <p:cNvGrpSpPr/>
        <p:nvPr/>
      </p:nvGrpSpPr>
      <p:grpSpPr>
        <a:xfrm>
          <a:off x="0" y="0"/>
          <a:ext cx="0" cy="0"/>
          <a:chOff x="0" y="0"/>
          <a:chExt cx="0" cy="0"/>
        </a:xfrm>
      </p:grpSpPr>
      <p:grpSp>
        <p:nvGrpSpPr>
          <p:cNvPr id="61" name="Google Shape;61;p6"/>
          <p:cNvGrpSpPr/>
          <p:nvPr/>
        </p:nvGrpSpPr>
        <p:grpSpPr>
          <a:xfrm>
            <a:off x="520563" y="326550"/>
            <a:ext cx="8079900" cy="426900"/>
            <a:chOff x="552450" y="401675"/>
            <a:chExt cx="8079900" cy="426900"/>
          </a:xfrm>
        </p:grpSpPr>
        <p:sp>
          <p:nvSpPr>
            <p:cNvPr id="62" name="Google Shape;62;p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6"/>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97000" y="930800"/>
            <a:ext cx="7727022" cy="3340403"/>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7"/>
          <p:cNvGrpSpPr/>
          <p:nvPr/>
        </p:nvGrpSpPr>
        <p:grpSpPr>
          <a:xfrm>
            <a:off x="520563" y="326550"/>
            <a:ext cx="8079900" cy="426900"/>
            <a:chOff x="552450" y="401675"/>
            <a:chExt cx="8079900" cy="426900"/>
          </a:xfrm>
        </p:grpSpPr>
        <p:sp>
          <p:nvSpPr>
            <p:cNvPr id="72" name="Google Shape;72;p7"/>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7"/>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7"/>
          <p:cNvSpPr txBox="1">
            <a:spLocks noGrp="1"/>
          </p:cNvSpPr>
          <p:nvPr>
            <p:ph type="subTitle" idx="1"/>
          </p:nvPr>
        </p:nvSpPr>
        <p:spPr>
          <a:xfrm rot="-259">
            <a:off x="1016087" y="1874950"/>
            <a:ext cx="3975300" cy="2041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78" name="Google Shape;78;p7"/>
          <p:cNvSpPr/>
          <p:nvPr/>
        </p:nvSpPr>
        <p:spPr>
          <a:xfrm>
            <a:off x="7197192" y="1089921"/>
            <a:ext cx="780642" cy="123424"/>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5967911" y="1162865"/>
            <a:ext cx="627568" cy="119511"/>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6651770" y="1162865"/>
            <a:ext cx="431587" cy="119511"/>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7139015" y="1162865"/>
            <a:ext cx="592107" cy="119511"/>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7824893" y="1144692"/>
            <a:ext cx="158249" cy="145761"/>
          </a:xfrm>
          <a:custGeom>
            <a:avLst/>
            <a:gdLst/>
            <a:ahLst/>
            <a:cxnLst/>
            <a:rect l="l" t="t" r="r" b="b"/>
            <a:pathLst>
              <a:path w="1254" h="1155" extrusionOk="0">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967911" y="1420820"/>
            <a:ext cx="119507" cy="119259"/>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6182824" y="1420820"/>
            <a:ext cx="119759" cy="119511"/>
          </a:xfrm>
          <a:custGeom>
            <a:avLst/>
            <a:gdLst/>
            <a:ahLst/>
            <a:cxnLst/>
            <a:rect l="l" t="t" r="r" b="b"/>
            <a:pathLst>
              <a:path w="949" h="947" extrusionOk="0">
                <a:moveTo>
                  <a:pt x="473" y="1"/>
                </a:moveTo>
                <a:lnTo>
                  <a:pt x="948" y="947"/>
                </a:lnTo>
                <a:lnTo>
                  <a:pt x="0" y="947"/>
                </a:ln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408842" y="1420820"/>
            <a:ext cx="387040" cy="119259"/>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1052775" y="1880325"/>
            <a:ext cx="2404800" cy="183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0"/>
        <p:cNvGrpSpPr/>
        <p:nvPr/>
      </p:nvGrpSpPr>
      <p:grpSpPr>
        <a:xfrm>
          <a:off x="0" y="0"/>
          <a:ext cx="0" cy="0"/>
          <a:chOff x="0" y="0"/>
          <a:chExt cx="0" cy="0"/>
        </a:xfrm>
      </p:grpSpPr>
      <p:grpSp>
        <p:nvGrpSpPr>
          <p:cNvPr id="181" name="Google Shape;181;p14"/>
          <p:cNvGrpSpPr/>
          <p:nvPr/>
        </p:nvGrpSpPr>
        <p:grpSpPr>
          <a:xfrm>
            <a:off x="1160658" y="717681"/>
            <a:ext cx="6822668" cy="360474"/>
            <a:chOff x="552450" y="401675"/>
            <a:chExt cx="8079900" cy="426900"/>
          </a:xfrm>
        </p:grpSpPr>
        <p:sp>
          <p:nvSpPr>
            <p:cNvPr id="182" name="Google Shape;182;p1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4"/>
          <p:cNvSpPr/>
          <p:nvPr/>
        </p:nvSpPr>
        <p:spPr>
          <a:xfrm>
            <a:off x="1160653" y="1133608"/>
            <a:ext cx="6822600" cy="32922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txBox="1">
            <a:spLocks noGrp="1"/>
          </p:cNvSpPr>
          <p:nvPr>
            <p:ph type="title"/>
          </p:nvPr>
        </p:nvSpPr>
        <p:spPr>
          <a:xfrm rot="-732">
            <a:off x="2457400" y="3203847"/>
            <a:ext cx="4229100" cy="6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8" name="Google Shape;188;p14"/>
          <p:cNvSpPr txBox="1">
            <a:spLocks noGrp="1"/>
          </p:cNvSpPr>
          <p:nvPr>
            <p:ph type="subTitle" idx="1"/>
          </p:nvPr>
        </p:nvSpPr>
        <p:spPr>
          <a:xfrm>
            <a:off x="2457400" y="1533250"/>
            <a:ext cx="4229100" cy="15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189"/>
        <p:cNvGrpSpPr/>
        <p:nvPr/>
      </p:nvGrpSpPr>
      <p:grpSpPr>
        <a:xfrm>
          <a:off x="0" y="0"/>
          <a:ext cx="0" cy="0"/>
          <a:chOff x="0" y="0"/>
          <a:chExt cx="0" cy="0"/>
        </a:xfrm>
      </p:grpSpPr>
      <p:sp>
        <p:nvSpPr>
          <p:cNvPr id="190" name="Google Shape;190;p1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5"/>
          <p:cNvGrpSpPr/>
          <p:nvPr/>
        </p:nvGrpSpPr>
        <p:grpSpPr>
          <a:xfrm>
            <a:off x="520563" y="326550"/>
            <a:ext cx="8079900" cy="426900"/>
            <a:chOff x="552450" y="401675"/>
            <a:chExt cx="8079900" cy="426900"/>
          </a:xfrm>
        </p:grpSpPr>
        <p:sp>
          <p:nvSpPr>
            <p:cNvPr id="192" name="Google Shape;192;p1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5"/>
          <p:cNvSpPr/>
          <p:nvPr/>
        </p:nvSpPr>
        <p:spPr>
          <a:xfrm>
            <a:off x="670636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5"/>
          <p:cNvGrpSpPr/>
          <p:nvPr/>
        </p:nvGrpSpPr>
        <p:grpSpPr>
          <a:xfrm rot="1454574">
            <a:off x="7429934" y="440631"/>
            <a:ext cx="1199725" cy="1169337"/>
            <a:chOff x="7352643" y="433005"/>
            <a:chExt cx="1199742" cy="1169354"/>
          </a:xfrm>
        </p:grpSpPr>
        <p:sp>
          <p:nvSpPr>
            <p:cNvPr id="199" name="Google Shape;199;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5"/>
          <p:cNvSpPr/>
          <p:nvPr/>
        </p:nvSpPr>
        <p:spPr>
          <a:xfrm>
            <a:off x="588721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5"/>
          <p:cNvGrpSpPr/>
          <p:nvPr/>
        </p:nvGrpSpPr>
        <p:grpSpPr>
          <a:xfrm rot="2954896">
            <a:off x="168653" y="4078555"/>
            <a:ext cx="862337" cy="840495"/>
            <a:chOff x="7352643" y="433005"/>
            <a:chExt cx="1199742" cy="1169354"/>
          </a:xfrm>
        </p:grpSpPr>
        <p:sp>
          <p:nvSpPr>
            <p:cNvPr id="205" name="Google Shape;205;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6" r:id="rId5"/>
    <p:sldLayoutId id="2147483658" r:id="rId6"/>
    <p:sldLayoutId id="2147483659" r:id="rId7"/>
    <p:sldLayoutId id="2147483660" r:id="rId8"/>
    <p:sldLayoutId id="2147483661" r:id="rId9"/>
    <p:sldLayoutId id="2147483664"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4800">
                <a:solidFill>
                  <a:srgbClr val="FFFF00"/>
                </a:solidFill>
                <a:latin typeface="Arial" panose="020B0604020202020204" pitchFamily="34" charset="0"/>
                <a:cs typeface="Arial" panose="020B0604020202020204" pitchFamily="34" charset="0"/>
              </a:rPr>
              <a:t>WHERE</a:t>
            </a:r>
            <a:br>
              <a:rPr lang="en" sz="4800">
                <a:solidFill>
                  <a:srgbClr val="FFFF00"/>
                </a:solidFill>
                <a:latin typeface="Arial" panose="020B0604020202020204" pitchFamily="34" charset="0"/>
                <a:cs typeface="Arial" panose="020B0604020202020204" pitchFamily="34" charset="0"/>
              </a:rPr>
            </a:br>
            <a:r>
              <a:rPr lang="en" sz="4800">
                <a:latin typeface="Arial" panose="020B0604020202020204" pitchFamily="34" charset="0"/>
                <a:cs typeface="Arial" panose="020B0604020202020204" pitchFamily="34" charset="0"/>
              </a:rPr>
              <a:t>VS</a:t>
            </a:r>
            <a:br>
              <a:rPr lang="en" sz="4800">
                <a:latin typeface="Arial" panose="020B0604020202020204" pitchFamily="34" charset="0"/>
                <a:cs typeface="Arial" panose="020B0604020202020204" pitchFamily="34" charset="0"/>
              </a:rPr>
            </a:br>
            <a:r>
              <a:rPr lang="en" sz="4800">
                <a:solidFill>
                  <a:srgbClr val="EB5358"/>
                </a:solidFill>
                <a:latin typeface="Arial" panose="020B0604020202020204" pitchFamily="34" charset="0"/>
                <a:cs typeface="Arial" panose="020B0604020202020204" pitchFamily="34" charset="0"/>
              </a:rPr>
              <a:t>HAVING</a:t>
            </a:r>
            <a:endParaRPr sz="4800">
              <a:solidFill>
                <a:srgbClr val="EB535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5422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Bảng 4">
            <a:extLst>
              <a:ext uri="{FF2B5EF4-FFF2-40B4-BE49-F238E27FC236}">
                <a16:creationId xmlns:a16="http://schemas.microsoft.com/office/drawing/2014/main" id="{07575287-A995-D37B-CE49-3CBCC160CEF8}"/>
              </a:ext>
            </a:extLst>
          </p:cNvPr>
          <p:cNvGraphicFramePr>
            <a:graphicFrameLocks noGrp="1"/>
          </p:cNvGraphicFramePr>
          <p:nvPr>
            <p:extLst>
              <p:ext uri="{D42A27DB-BD31-4B8C-83A1-F6EECF244321}">
                <p14:modId xmlns:p14="http://schemas.microsoft.com/office/powerpoint/2010/main" val="171318869"/>
              </p:ext>
            </p:extLst>
          </p:nvPr>
        </p:nvGraphicFramePr>
        <p:xfrm>
          <a:off x="698147" y="1088538"/>
          <a:ext cx="7702549" cy="3369945"/>
        </p:xfrm>
        <a:graphic>
          <a:graphicData uri="http://schemas.openxmlformats.org/drawingml/2006/table">
            <a:tbl>
              <a:tblPr>
                <a:tableStyleId>{60F9DECC-65E3-416D-8B7A-F7EADAAECDB1}</a:tableStyleId>
              </a:tblPr>
              <a:tblGrid>
                <a:gridCol w="1909586">
                  <a:extLst>
                    <a:ext uri="{9D8B030D-6E8A-4147-A177-3AD203B41FA5}">
                      <a16:colId xmlns:a16="http://schemas.microsoft.com/office/drawing/2014/main" val="397738780"/>
                    </a:ext>
                  </a:extLst>
                </a:gridCol>
                <a:gridCol w="3225222">
                  <a:extLst>
                    <a:ext uri="{9D8B030D-6E8A-4147-A177-3AD203B41FA5}">
                      <a16:colId xmlns:a16="http://schemas.microsoft.com/office/drawing/2014/main" val="4003979433"/>
                    </a:ext>
                  </a:extLst>
                </a:gridCol>
                <a:gridCol w="2567741">
                  <a:extLst>
                    <a:ext uri="{9D8B030D-6E8A-4147-A177-3AD203B41FA5}">
                      <a16:colId xmlns:a16="http://schemas.microsoft.com/office/drawing/2014/main" val="3632657291"/>
                    </a:ext>
                  </a:extLst>
                </a:gridCol>
              </a:tblGrid>
              <a:tr h="0">
                <a:tc>
                  <a:txBody>
                    <a:bodyPr/>
                    <a:lstStyle/>
                    <a:p>
                      <a:pPr algn="ctr">
                        <a:lnSpc>
                          <a:spcPct val="115000"/>
                        </a:lnSpc>
                      </a:pPr>
                      <a:endParaRPr lang="en-US" sz="1800" b="1"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b="1" kern="100">
                          <a:solidFill>
                            <a:srgbClr val="FFFF00"/>
                          </a:solidFill>
                          <a:effectLst/>
                          <a:latin typeface="Arial" panose="020B0604020202020204" pitchFamily="34" charset="0"/>
                          <a:cs typeface="Arial" panose="020B0604020202020204" pitchFamily="34" charset="0"/>
                        </a:rPr>
                        <a:t>Primary Key</a:t>
                      </a:r>
                      <a:endParaRPr lang="en-US" sz="1800" b="1" kern="100">
                        <a:solidFill>
                          <a:srgbClr val="FFFF00"/>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b="1" kern="100">
                          <a:solidFill>
                            <a:srgbClr val="EB5358"/>
                          </a:solidFill>
                          <a:effectLst/>
                          <a:latin typeface="Arial" panose="020B0604020202020204" pitchFamily="34" charset="0"/>
                          <a:cs typeface="Arial" panose="020B0604020202020204" pitchFamily="34" charset="0"/>
                        </a:rPr>
                        <a:t>Unique Key</a:t>
                      </a:r>
                      <a:endParaRPr lang="en-US" sz="1800" b="1" kern="100">
                        <a:solidFill>
                          <a:srgbClr val="EB5358"/>
                        </a:solidFill>
                        <a:effectLst/>
                        <a:latin typeface="Arial" panose="020B0604020202020204" pitchFamily="34" charset="0"/>
                        <a:ea typeface="Noto Serif CJK SC"/>
                        <a:cs typeface="Arial" panose="020B0604020202020204" pitchFamily="34" charset="0"/>
                      </a:endParaRPr>
                    </a:p>
                  </a:txBody>
                  <a:tcPr marL="34925" marR="34925" marT="34925" marB="34925" anchor="ctr"/>
                </a:tc>
                <a:extLst>
                  <a:ext uri="{0D108BD9-81ED-4DB2-BD59-A6C34878D82A}">
                    <a16:rowId xmlns:a16="http://schemas.microsoft.com/office/drawing/2014/main" val="2547482557"/>
                  </a:ext>
                </a:extLst>
              </a:tr>
              <a:tr h="0">
                <a:tc>
                  <a:txBody>
                    <a:bodyPr/>
                    <a:lstStyle/>
                    <a:p>
                      <a:pPr algn="ctr">
                        <a:lnSpc>
                          <a:spcPct val="115000"/>
                        </a:lnSpc>
                      </a:pPr>
                      <a:r>
                        <a:rPr lang="en-US" sz="1800" b="1" i="0" kern="100">
                          <a:solidFill>
                            <a:schemeClr val="tx1"/>
                          </a:solidFill>
                          <a:effectLst/>
                          <a:latin typeface="Arial" panose="020B0604020202020204" pitchFamily="34" charset="0"/>
                          <a:cs typeface="Arial" panose="020B0604020202020204" pitchFamily="34" charset="0"/>
                        </a:rPr>
                        <a:t>Công dụng</a:t>
                      </a:r>
                      <a:endParaRPr lang="en-US" sz="1800" b="1" i="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kern="100">
                          <a:solidFill>
                            <a:schemeClr val="tx1"/>
                          </a:solidFill>
                          <a:effectLst/>
                          <a:latin typeface="Arial" panose="020B0604020202020204" pitchFamily="34" charset="0"/>
                          <a:cs typeface="Arial" panose="020B0604020202020204" pitchFamily="34" charset="0"/>
                        </a:rPr>
                        <a:t>Nó được sử dụng để làm định danh duy nhất cho mỗi hàng trong bảng.</a:t>
                      </a:r>
                      <a:endParaRPr lang="en-US" sz="180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kern="100">
                          <a:solidFill>
                            <a:schemeClr val="tx1"/>
                          </a:solidFill>
                          <a:effectLst/>
                          <a:latin typeface="Arial" panose="020B0604020202020204" pitchFamily="34" charset="0"/>
                          <a:cs typeface="Arial" panose="020B0604020202020204" pitchFamily="34" charset="0"/>
                        </a:rPr>
                        <a:t>Xác định tính duy nhất của một hàng, nhưng không là khóa chính.</a:t>
                      </a:r>
                      <a:endParaRPr lang="en-US" sz="180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extLst>
                  <a:ext uri="{0D108BD9-81ED-4DB2-BD59-A6C34878D82A}">
                    <a16:rowId xmlns:a16="http://schemas.microsoft.com/office/drawing/2014/main" val="2108250275"/>
                  </a:ext>
                </a:extLst>
              </a:tr>
              <a:tr h="0">
                <a:tc>
                  <a:txBody>
                    <a:bodyPr/>
                    <a:lstStyle/>
                    <a:p>
                      <a:pPr algn="ctr">
                        <a:lnSpc>
                          <a:spcPct val="115000"/>
                        </a:lnSpc>
                      </a:pPr>
                      <a:r>
                        <a:rPr lang="en-US" sz="1800" b="1" i="0" kern="100">
                          <a:solidFill>
                            <a:schemeClr val="tx1"/>
                          </a:solidFill>
                          <a:effectLst/>
                          <a:latin typeface="Arial" panose="020B0604020202020204" pitchFamily="34" charset="0"/>
                          <a:cs typeface="Arial" panose="020B0604020202020204" pitchFamily="34" charset="0"/>
                        </a:rPr>
                        <a:t>NULL</a:t>
                      </a:r>
                      <a:endParaRPr lang="en-US" sz="1800" b="1" i="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kern="100">
                          <a:solidFill>
                            <a:schemeClr val="tx1"/>
                          </a:solidFill>
                          <a:effectLst/>
                          <a:latin typeface="Arial" panose="020B0604020202020204" pitchFamily="34" charset="0"/>
                          <a:cs typeface="Arial" panose="020B0604020202020204" pitchFamily="34" charset="0"/>
                        </a:rPr>
                        <a:t>Không chấp nhận giá trị Null</a:t>
                      </a:r>
                      <a:endParaRPr lang="en-US" sz="180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kern="100">
                          <a:solidFill>
                            <a:schemeClr val="tx1"/>
                          </a:solidFill>
                          <a:effectLst/>
                          <a:latin typeface="Arial" panose="020B0604020202020204" pitchFamily="34" charset="0"/>
                          <a:cs typeface="Arial" panose="020B0604020202020204" pitchFamily="34" charset="0"/>
                        </a:rPr>
                        <a:t>Chấp nhận giá trị NULL</a:t>
                      </a:r>
                      <a:endParaRPr lang="en-US" sz="180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extLst>
                  <a:ext uri="{0D108BD9-81ED-4DB2-BD59-A6C34878D82A}">
                    <a16:rowId xmlns:a16="http://schemas.microsoft.com/office/drawing/2014/main" val="854306073"/>
                  </a:ext>
                </a:extLst>
              </a:tr>
              <a:tr h="0">
                <a:tc>
                  <a:txBody>
                    <a:bodyPr/>
                    <a:lstStyle/>
                    <a:p>
                      <a:pPr algn="ctr">
                        <a:lnSpc>
                          <a:spcPct val="115000"/>
                        </a:lnSpc>
                      </a:pPr>
                      <a:r>
                        <a:rPr lang="en-US" sz="1800" b="1" i="0" kern="100">
                          <a:solidFill>
                            <a:schemeClr val="tx1"/>
                          </a:solidFill>
                          <a:effectLst/>
                          <a:latin typeface="Arial" panose="020B0604020202020204" pitchFamily="34" charset="0"/>
                          <a:cs typeface="Arial" panose="020B0604020202020204" pitchFamily="34" charset="0"/>
                        </a:rPr>
                        <a:t>Số lượng khóa có thể được xác định trong bảng</a:t>
                      </a:r>
                      <a:endParaRPr lang="en-US" sz="1800" b="1" i="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kern="100">
                          <a:solidFill>
                            <a:schemeClr val="tx1"/>
                          </a:solidFill>
                          <a:effectLst/>
                          <a:latin typeface="Arial" panose="020B0604020202020204" pitchFamily="34" charset="0"/>
                          <a:cs typeface="Arial" panose="020B0604020202020204" pitchFamily="34" charset="0"/>
                        </a:rPr>
                        <a:t>Chỉ có duy nhất 1 primary key trong 1 bảng</a:t>
                      </a:r>
                      <a:endParaRPr lang="en-US" sz="180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kern="100">
                          <a:solidFill>
                            <a:schemeClr val="tx1"/>
                          </a:solidFill>
                          <a:effectLst/>
                          <a:latin typeface="Arial" panose="020B0604020202020204" pitchFamily="34" charset="0"/>
                          <a:cs typeface="Arial" panose="020B0604020202020204" pitchFamily="34" charset="0"/>
                        </a:rPr>
                        <a:t>Có thể nhiều hơn 1</a:t>
                      </a:r>
                      <a:endParaRPr lang="en-US" sz="180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extLst>
                  <a:ext uri="{0D108BD9-81ED-4DB2-BD59-A6C34878D82A}">
                    <a16:rowId xmlns:a16="http://schemas.microsoft.com/office/drawing/2014/main" val="2336592831"/>
                  </a:ext>
                </a:extLst>
              </a:tr>
              <a:tr h="0">
                <a:tc>
                  <a:txBody>
                    <a:bodyPr/>
                    <a:lstStyle/>
                    <a:p>
                      <a:pPr algn="ctr">
                        <a:lnSpc>
                          <a:spcPct val="115000"/>
                        </a:lnSpc>
                      </a:pPr>
                      <a:r>
                        <a:rPr lang="en-US" sz="1800" b="1" i="0" kern="100">
                          <a:solidFill>
                            <a:schemeClr val="tx1"/>
                          </a:solidFill>
                          <a:effectLst/>
                          <a:latin typeface="Arial" panose="020B0604020202020204" pitchFamily="34" charset="0"/>
                          <a:cs typeface="Arial" panose="020B0604020202020204" pitchFamily="34" charset="0"/>
                        </a:rPr>
                        <a:t>Index</a:t>
                      </a:r>
                      <a:endParaRPr lang="en-US" sz="1800" b="1" i="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kern="100">
                          <a:solidFill>
                            <a:schemeClr val="tx1"/>
                          </a:solidFill>
                          <a:effectLst/>
                          <a:latin typeface="Arial" panose="020B0604020202020204" pitchFamily="34" charset="0"/>
                          <a:cs typeface="Arial" panose="020B0604020202020204" pitchFamily="34" charset="0"/>
                        </a:rPr>
                        <a:t>Tạo chỉ mục theo nhóm</a:t>
                      </a:r>
                      <a:endParaRPr lang="en-US" sz="180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tc>
                  <a:txBody>
                    <a:bodyPr/>
                    <a:lstStyle/>
                    <a:p>
                      <a:pPr algn="ctr">
                        <a:lnSpc>
                          <a:spcPct val="115000"/>
                        </a:lnSpc>
                      </a:pPr>
                      <a:r>
                        <a:rPr lang="en-US" sz="1800" kern="100">
                          <a:solidFill>
                            <a:schemeClr val="tx1"/>
                          </a:solidFill>
                          <a:effectLst/>
                          <a:latin typeface="Arial" panose="020B0604020202020204" pitchFamily="34" charset="0"/>
                          <a:cs typeface="Arial" panose="020B0604020202020204" pitchFamily="34" charset="0"/>
                        </a:rPr>
                        <a:t>Tạo chỉ mục không phân cụm</a:t>
                      </a:r>
                      <a:endParaRPr lang="en-US" sz="1800" kern="100">
                        <a:solidFill>
                          <a:schemeClr val="tx1"/>
                        </a:solidFill>
                        <a:effectLst/>
                        <a:latin typeface="Arial" panose="020B0604020202020204" pitchFamily="34" charset="0"/>
                        <a:ea typeface="Noto Serif CJK SC"/>
                        <a:cs typeface="Arial" panose="020B0604020202020204" pitchFamily="34" charset="0"/>
                      </a:endParaRPr>
                    </a:p>
                  </a:txBody>
                  <a:tcPr marL="34925" marR="34925" marT="34925" marB="34925" anchor="ctr"/>
                </a:tc>
                <a:extLst>
                  <a:ext uri="{0D108BD9-81ED-4DB2-BD59-A6C34878D82A}">
                    <a16:rowId xmlns:a16="http://schemas.microsoft.com/office/drawing/2014/main" val="4273455932"/>
                  </a:ext>
                </a:extLst>
              </a:tr>
            </a:tbl>
          </a:graphicData>
        </a:graphic>
      </p:graphicFrame>
    </p:spTree>
    <p:extLst>
      <p:ext uri="{BB962C8B-B14F-4D97-AF65-F5344CB8AC3E}">
        <p14:creationId xmlns:p14="http://schemas.microsoft.com/office/powerpoint/2010/main" val="1415407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sz="4800">
                <a:solidFill>
                  <a:srgbClr val="FFFF00"/>
                </a:solidFill>
                <a:latin typeface="Arial" panose="020B0604020202020204" pitchFamily="34" charset="0"/>
                <a:cs typeface="Arial" panose="020B0604020202020204" pitchFamily="34" charset="0"/>
              </a:rPr>
              <a:t>SQL SEVER </a:t>
            </a:r>
            <a:br>
              <a:rPr lang="en-US" sz="4800">
                <a:solidFill>
                  <a:srgbClr val="FFFF00"/>
                </a:solidFill>
                <a:latin typeface="Arial" panose="020B0604020202020204" pitchFamily="34" charset="0"/>
                <a:cs typeface="Arial" panose="020B0604020202020204" pitchFamily="34" charset="0"/>
              </a:rPr>
            </a:br>
            <a:r>
              <a:rPr lang="en-US" sz="4800">
                <a:latin typeface="Arial" panose="020B0604020202020204" pitchFamily="34" charset="0"/>
                <a:cs typeface="Arial" panose="020B0604020202020204" pitchFamily="34" charset="0"/>
              </a:rPr>
              <a:t>VS</a:t>
            </a:r>
            <a:br>
              <a:rPr lang="en-US" sz="4800">
                <a:latin typeface="Arial" panose="020B0604020202020204" pitchFamily="34" charset="0"/>
                <a:cs typeface="Arial" panose="020B0604020202020204" pitchFamily="34" charset="0"/>
              </a:rPr>
            </a:br>
            <a:r>
              <a:rPr lang="en-US" sz="4800">
                <a:solidFill>
                  <a:srgbClr val="EB5358"/>
                </a:solidFill>
                <a:latin typeface="Arial" panose="020B0604020202020204" pitchFamily="34" charset="0"/>
                <a:cs typeface="Arial" panose="020B0604020202020204" pitchFamily="34" charset="0"/>
              </a:rPr>
              <a:t>POSTGRESQL</a:t>
            </a:r>
          </a:p>
        </p:txBody>
      </p:sp>
    </p:spTree>
    <p:extLst>
      <p:ext uri="{BB962C8B-B14F-4D97-AF65-F5344CB8AC3E}">
        <p14:creationId xmlns:p14="http://schemas.microsoft.com/office/powerpoint/2010/main" val="382325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Bảng 2">
            <a:extLst>
              <a:ext uri="{FF2B5EF4-FFF2-40B4-BE49-F238E27FC236}">
                <a16:creationId xmlns:a16="http://schemas.microsoft.com/office/drawing/2014/main" id="{744E6944-06F2-75B2-1558-A7C706CBA8F9}"/>
              </a:ext>
            </a:extLst>
          </p:cNvPr>
          <p:cNvGraphicFramePr>
            <a:graphicFrameLocks noGrp="1"/>
          </p:cNvGraphicFramePr>
          <p:nvPr>
            <p:extLst>
              <p:ext uri="{D42A27DB-BD31-4B8C-83A1-F6EECF244321}">
                <p14:modId xmlns:p14="http://schemas.microsoft.com/office/powerpoint/2010/main" val="3566274999"/>
              </p:ext>
            </p:extLst>
          </p:nvPr>
        </p:nvGraphicFramePr>
        <p:xfrm>
          <a:off x="1044222" y="1941195"/>
          <a:ext cx="7055555" cy="2199640"/>
        </p:xfrm>
        <a:graphic>
          <a:graphicData uri="http://schemas.openxmlformats.org/drawingml/2006/table">
            <a:tbl>
              <a:tblPr>
                <a:tableStyleId>{60F9DECC-65E3-416D-8B7A-F7EADAAECDB1}</a:tableStyleId>
              </a:tblPr>
              <a:tblGrid>
                <a:gridCol w="3527468">
                  <a:extLst>
                    <a:ext uri="{9D8B030D-6E8A-4147-A177-3AD203B41FA5}">
                      <a16:colId xmlns:a16="http://schemas.microsoft.com/office/drawing/2014/main" val="142543256"/>
                    </a:ext>
                  </a:extLst>
                </a:gridCol>
                <a:gridCol w="3528087">
                  <a:extLst>
                    <a:ext uri="{9D8B030D-6E8A-4147-A177-3AD203B41FA5}">
                      <a16:colId xmlns:a16="http://schemas.microsoft.com/office/drawing/2014/main" val="3529729070"/>
                    </a:ext>
                  </a:extLst>
                </a:gridCol>
              </a:tblGrid>
              <a:tr h="0">
                <a:tc>
                  <a:txBody>
                    <a:bodyPr/>
                    <a:lstStyle/>
                    <a:p>
                      <a:pPr algn="ctr"/>
                      <a:r>
                        <a:rPr lang="en-US" sz="1800" b="1" kern="100">
                          <a:solidFill>
                            <a:srgbClr val="FFFF00"/>
                          </a:solidFill>
                          <a:effectLst/>
                        </a:rPr>
                        <a:t>SQL SEVER</a:t>
                      </a:r>
                      <a:endParaRPr lang="en-US" sz="1800" b="1"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b="1" kern="100">
                          <a:solidFill>
                            <a:srgbClr val="EB5358"/>
                          </a:solidFill>
                          <a:effectLst/>
                        </a:rPr>
                        <a:t>POSTGRESQL</a:t>
                      </a: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31562721"/>
                  </a:ext>
                </a:extLst>
              </a:tr>
              <a:tr h="0">
                <a:tc>
                  <a:txBody>
                    <a:bodyPr/>
                    <a:lstStyle/>
                    <a:p>
                      <a:pPr algn="ctr"/>
                      <a:r>
                        <a:rPr lang="en-US" sz="1800" kern="100">
                          <a:solidFill>
                            <a:srgbClr val="FFFF00"/>
                          </a:solidFill>
                          <a:effectLst/>
                        </a:rPr>
                        <a:t>Hệ thống quản trị cơ sở dữ liệu quan hệ</a:t>
                      </a:r>
                      <a:endParaRPr lang="en-US" sz="1800"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kern="100">
                          <a:solidFill>
                            <a:srgbClr val="EB5358"/>
                          </a:solidFill>
                          <a:effectLst/>
                        </a:rPr>
                        <a:t>Hệ thống quản trị cơ sở dữ liệu quan hệ đối tượng</a:t>
                      </a:r>
                      <a:endParaRPr lang="en-US" sz="1800"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842292427"/>
                  </a:ext>
                </a:extLst>
              </a:tr>
              <a:tr h="0">
                <a:tc>
                  <a:txBody>
                    <a:bodyPr/>
                    <a:lstStyle/>
                    <a:p>
                      <a:pPr algn="ctr"/>
                      <a:r>
                        <a:rPr lang="en-US" sz="1800" kern="100">
                          <a:solidFill>
                            <a:srgbClr val="FFFF00"/>
                          </a:solidFill>
                          <a:effectLst/>
                        </a:rPr>
                        <a:t>Sản phẩm thương mại của Microsoft</a:t>
                      </a:r>
                      <a:endParaRPr lang="en-US" sz="1800"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kern="100">
                          <a:solidFill>
                            <a:srgbClr val="EB5358"/>
                          </a:solidFill>
                          <a:effectLst/>
                        </a:rPr>
                        <a:t>Mã nguồn mở </a:t>
                      </a:r>
                    </a:p>
                    <a:p>
                      <a:pPr algn="ctr"/>
                      <a:r>
                        <a:rPr lang="en-US" sz="1800" kern="100">
                          <a:solidFill>
                            <a:srgbClr val="EB5358"/>
                          </a:solidFill>
                          <a:effectLst/>
                        </a:rPr>
                        <a:t>(Hoàn toàn miễn phí)</a:t>
                      </a:r>
                      <a:endParaRPr lang="en-US" sz="1800"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4047622613"/>
                  </a:ext>
                </a:extLst>
              </a:tr>
              <a:tr h="0">
                <a:tc>
                  <a:txBody>
                    <a:bodyPr/>
                    <a:lstStyle/>
                    <a:p>
                      <a:pPr algn="ctr"/>
                      <a:r>
                        <a:rPr lang="en-US" sz="1800" kern="100">
                          <a:solidFill>
                            <a:srgbClr val="FFFF00"/>
                          </a:solidFill>
                          <a:effectLst/>
                        </a:rPr>
                        <a:t>Chỉ chạy trên Microsoft hoặc Linux</a:t>
                      </a:r>
                      <a:endParaRPr lang="en-US" sz="1800"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kern="100">
                          <a:solidFill>
                            <a:srgbClr val="EB5358"/>
                          </a:solidFill>
                          <a:effectLst/>
                        </a:rPr>
                        <a:t>Chạy trên hầu hết các hệ điều hành</a:t>
                      </a:r>
                      <a:endParaRPr lang="en-US" sz="1800"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401683324"/>
                  </a:ext>
                </a:extLst>
              </a:tr>
            </a:tbl>
          </a:graphicData>
        </a:graphic>
      </p:graphicFrame>
      <p:sp>
        <p:nvSpPr>
          <p:cNvPr id="5" name="Hộp Văn bản 4">
            <a:extLst>
              <a:ext uri="{FF2B5EF4-FFF2-40B4-BE49-F238E27FC236}">
                <a16:creationId xmlns:a16="http://schemas.microsoft.com/office/drawing/2014/main" id="{A71D0EE3-8F5D-D60B-8C60-C743D01FF28E}"/>
              </a:ext>
            </a:extLst>
          </p:cNvPr>
          <p:cNvSpPr txBox="1"/>
          <p:nvPr/>
        </p:nvSpPr>
        <p:spPr>
          <a:xfrm>
            <a:off x="3344110" y="989330"/>
            <a:ext cx="2455777" cy="461665"/>
          </a:xfrm>
          <a:prstGeom prst="rect">
            <a:avLst/>
          </a:prstGeom>
          <a:noFill/>
        </p:spPr>
        <p:txBody>
          <a:bodyPr wrap="square">
            <a:spAutoFit/>
          </a:bodyPr>
          <a:lstStyle/>
          <a:p>
            <a:r>
              <a:rPr lang="en-US" sz="2400" b="1" kern="100">
                <a:solidFill>
                  <a:schemeClr val="tx1"/>
                </a:solidFill>
                <a:effectLst/>
              </a:rPr>
              <a:t>VỀ LÝ THUYẾT</a:t>
            </a:r>
            <a:endParaRPr lang="en-US" sz="2400"/>
          </a:p>
        </p:txBody>
      </p:sp>
    </p:spTree>
    <p:extLst>
      <p:ext uri="{BB962C8B-B14F-4D97-AF65-F5344CB8AC3E}">
        <p14:creationId xmlns:p14="http://schemas.microsoft.com/office/powerpoint/2010/main" val="4144827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Bảng 2">
            <a:extLst>
              <a:ext uri="{FF2B5EF4-FFF2-40B4-BE49-F238E27FC236}">
                <a16:creationId xmlns:a16="http://schemas.microsoft.com/office/drawing/2014/main" id="{744E6944-06F2-75B2-1558-A7C706CBA8F9}"/>
              </a:ext>
            </a:extLst>
          </p:cNvPr>
          <p:cNvGraphicFramePr>
            <a:graphicFrameLocks noGrp="1"/>
          </p:cNvGraphicFramePr>
          <p:nvPr>
            <p:extLst>
              <p:ext uri="{D42A27DB-BD31-4B8C-83A1-F6EECF244321}">
                <p14:modId xmlns:p14="http://schemas.microsoft.com/office/powerpoint/2010/main" val="3390506741"/>
              </p:ext>
            </p:extLst>
          </p:nvPr>
        </p:nvGraphicFramePr>
        <p:xfrm>
          <a:off x="1044220" y="1715417"/>
          <a:ext cx="7055555" cy="1032510"/>
        </p:xfrm>
        <a:graphic>
          <a:graphicData uri="http://schemas.openxmlformats.org/drawingml/2006/table">
            <a:tbl>
              <a:tblPr>
                <a:tableStyleId>{60F9DECC-65E3-416D-8B7A-F7EADAAECDB1}</a:tableStyleId>
              </a:tblPr>
              <a:tblGrid>
                <a:gridCol w="3527468">
                  <a:extLst>
                    <a:ext uri="{9D8B030D-6E8A-4147-A177-3AD203B41FA5}">
                      <a16:colId xmlns:a16="http://schemas.microsoft.com/office/drawing/2014/main" val="142543256"/>
                    </a:ext>
                  </a:extLst>
                </a:gridCol>
                <a:gridCol w="3528087">
                  <a:extLst>
                    <a:ext uri="{9D8B030D-6E8A-4147-A177-3AD203B41FA5}">
                      <a16:colId xmlns:a16="http://schemas.microsoft.com/office/drawing/2014/main" val="3529729070"/>
                    </a:ext>
                  </a:extLst>
                </a:gridCol>
              </a:tblGrid>
              <a:tr h="0">
                <a:tc gridSpan="2">
                  <a:txBody>
                    <a:bodyPr/>
                    <a:lstStyle/>
                    <a:p>
                      <a:pPr algn="ctr"/>
                      <a:r>
                        <a:rPr lang="en-US" sz="1800" b="1" i="0" u="none" strike="noStrike" cap="none">
                          <a:solidFill>
                            <a:schemeClr val="tx1"/>
                          </a:solidFill>
                          <a:effectLst/>
                          <a:latin typeface="Arial"/>
                          <a:ea typeface="Arial"/>
                          <a:cs typeface="Arial"/>
                          <a:sym typeface="Arial"/>
                        </a:rPr>
                        <a:t>TẠO DATABASE</a:t>
                      </a:r>
                      <a:endParaRPr lang="en-US" sz="2400" b="1" kern="100">
                        <a:solidFill>
                          <a:schemeClr val="tx1"/>
                        </a:solidFill>
                        <a:effectLst/>
                        <a:latin typeface="Liberation Serif"/>
                        <a:ea typeface="Noto Serif CJK SC"/>
                        <a:cs typeface="Lohit Devanagari"/>
                      </a:endParaRPr>
                    </a:p>
                  </a:txBody>
                  <a:tcPr marL="34925" marR="34925" marT="34925" marB="34925" anchor="ctr"/>
                </a:tc>
                <a:tc hMerge="1">
                  <a:txBody>
                    <a:bodyPr/>
                    <a:lstStyle/>
                    <a:p>
                      <a:pPr algn="ct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320041341"/>
                  </a:ext>
                </a:extLst>
              </a:tr>
              <a:tr h="0">
                <a:tc>
                  <a:txBody>
                    <a:bodyPr/>
                    <a:lstStyle/>
                    <a:p>
                      <a:pPr algn="ctr"/>
                      <a:r>
                        <a:rPr lang="en-US" sz="1800" b="1" kern="100">
                          <a:solidFill>
                            <a:srgbClr val="FFFF00"/>
                          </a:solidFill>
                          <a:effectLst/>
                        </a:rPr>
                        <a:t>SQL SEVER</a:t>
                      </a:r>
                      <a:endParaRPr lang="en-US" sz="1800" b="1"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b="1" kern="100">
                          <a:solidFill>
                            <a:srgbClr val="EB5358"/>
                          </a:solidFill>
                          <a:effectLst/>
                        </a:rPr>
                        <a:t>POSTGRESQL</a:t>
                      </a: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31562721"/>
                  </a:ext>
                </a:extLst>
              </a:tr>
              <a:tr h="0">
                <a:tc>
                  <a:txBody>
                    <a:bodyPr/>
                    <a:lstStyle/>
                    <a:p>
                      <a:pPr algn="ctr"/>
                      <a:r>
                        <a:rPr lang="en-US" sz="1800" b="1" i="0" u="none" strike="noStrike" cap="none">
                          <a:solidFill>
                            <a:schemeClr val="tx1"/>
                          </a:solidFill>
                          <a:effectLst/>
                          <a:latin typeface="Arial"/>
                          <a:ea typeface="Arial"/>
                          <a:cs typeface="Arial"/>
                          <a:sym typeface="Arial"/>
                        </a:rPr>
                        <a:t>CREATE DATABASE </a:t>
                      </a:r>
                      <a:r>
                        <a:rPr lang="en-US" sz="1800" b="0" i="0" u="none" strike="noStrike" cap="none">
                          <a:solidFill>
                            <a:schemeClr val="tx1"/>
                          </a:solidFill>
                          <a:effectLst/>
                          <a:latin typeface="Arial"/>
                          <a:ea typeface="Arial"/>
                          <a:cs typeface="Arial"/>
                          <a:sym typeface="Arial"/>
                        </a:rPr>
                        <a:t>mydb</a:t>
                      </a:r>
                      <a:endParaRPr lang="en-US" sz="2400" kern="100">
                        <a:solidFill>
                          <a:schemeClr val="tx1"/>
                        </a:solidFill>
                        <a:effectLst/>
                        <a:latin typeface="Liberation Serif"/>
                        <a:ea typeface="Noto Serif CJK SC"/>
                        <a:cs typeface="Lohit Devanagari"/>
                      </a:endParaRPr>
                    </a:p>
                  </a:txBody>
                  <a:tcPr marL="34925" marR="34925" marT="34925" marB="34925" anchor="ctr"/>
                </a:tc>
                <a:tc>
                  <a:txBody>
                    <a:bodyPr/>
                    <a:lstStyle/>
                    <a:p>
                      <a:pPr algn="ctr"/>
                      <a:r>
                        <a:rPr lang="en-US" sz="1800" b="1" i="0" u="none" strike="noStrike" cap="none">
                          <a:solidFill>
                            <a:schemeClr val="tx1"/>
                          </a:solidFill>
                          <a:effectLst/>
                          <a:latin typeface="Arial"/>
                          <a:ea typeface="Arial"/>
                          <a:cs typeface="Arial"/>
                          <a:sym typeface="Arial"/>
                        </a:rPr>
                        <a:t>$ createdb </a:t>
                      </a:r>
                      <a:r>
                        <a:rPr lang="en-US" sz="1800" b="0" i="0" u="none" strike="noStrike" cap="none">
                          <a:solidFill>
                            <a:schemeClr val="tx1"/>
                          </a:solidFill>
                          <a:effectLst/>
                          <a:latin typeface="Arial"/>
                          <a:ea typeface="Arial"/>
                          <a:cs typeface="Arial"/>
                          <a:sym typeface="Arial"/>
                        </a:rPr>
                        <a:t>mydb </a:t>
                      </a:r>
                    </a:p>
                  </a:txBody>
                  <a:tcPr marL="34925" marR="34925" marT="34925" marB="34925" anchor="ctr"/>
                </a:tc>
                <a:extLst>
                  <a:ext uri="{0D108BD9-81ED-4DB2-BD59-A6C34878D82A}">
                    <a16:rowId xmlns:a16="http://schemas.microsoft.com/office/drawing/2014/main" val="1842292427"/>
                  </a:ext>
                </a:extLst>
              </a:tr>
            </a:tbl>
          </a:graphicData>
        </a:graphic>
      </p:graphicFrame>
      <p:sp>
        <p:nvSpPr>
          <p:cNvPr id="5" name="Hộp Văn bản 4">
            <a:extLst>
              <a:ext uri="{FF2B5EF4-FFF2-40B4-BE49-F238E27FC236}">
                <a16:creationId xmlns:a16="http://schemas.microsoft.com/office/drawing/2014/main" id="{A71D0EE3-8F5D-D60B-8C60-C743D01FF28E}"/>
              </a:ext>
            </a:extLst>
          </p:cNvPr>
          <p:cNvSpPr txBox="1"/>
          <p:nvPr/>
        </p:nvSpPr>
        <p:spPr>
          <a:xfrm>
            <a:off x="3416187" y="1002665"/>
            <a:ext cx="2311623" cy="461665"/>
          </a:xfrm>
          <a:prstGeom prst="rect">
            <a:avLst/>
          </a:prstGeom>
          <a:noFill/>
        </p:spPr>
        <p:txBody>
          <a:bodyPr wrap="square">
            <a:spAutoFit/>
          </a:bodyPr>
          <a:lstStyle/>
          <a:p>
            <a:r>
              <a:rPr lang="en-US" sz="2400" b="1" kern="100">
                <a:solidFill>
                  <a:schemeClr val="tx1"/>
                </a:solidFill>
                <a:effectLst/>
              </a:rPr>
              <a:t>VỀ CÂU LỆNH</a:t>
            </a:r>
            <a:endParaRPr lang="en-US" sz="2400"/>
          </a:p>
        </p:txBody>
      </p:sp>
      <p:graphicFrame>
        <p:nvGraphicFramePr>
          <p:cNvPr id="4" name="Bảng 3">
            <a:extLst>
              <a:ext uri="{FF2B5EF4-FFF2-40B4-BE49-F238E27FC236}">
                <a16:creationId xmlns:a16="http://schemas.microsoft.com/office/drawing/2014/main" id="{85363222-809B-4D99-0660-CB4AC17C6CF1}"/>
              </a:ext>
            </a:extLst>
          </p:cNvPr>
          <p:cNvGraphicFramePr>
            <a:graphicFrameLocks noGrp="1"/>
          </p:cNvGraphicFramePr>
          <p:nvPr>
            <p:extLst>
              <p:ext uri="{D42A27DB-BD31-4B8C-83A1-F6EECF244321}">
                <p14:modId xmlns:p14="http://schemas.microsoft.com/office/powerpoint/2010/main" val="2434302439"/>
              </p:ext>
            </p:extLst>
          </p:nvPr>
        </p:nvGraphicFramePr>
        <p:xfrm>
          <a:off x="1044219" y="3108325"/>
          <a:ext cx="7055555" cy="1032510"/>
        </p:xfrm>
        <a:graphic>
          <a:graphicData uri="http://schemas.openxmlformats.org/drawingml/2006/table">
            <a:tbl>
              <a:tblPr>
                <a:tableStyleId>{60F9DECC-65E3-416D-8B7A-F7EADAAECDB1}</a:tableStyleId>
              </a:tblPr>
              <a:tblGrid>
                <a:gridCol w="3527468">
                  <a:extLst>
                    <a:ext uri="{9D8B030D-6E8A-4147-A177-3AD203B41FA5}">
                      <a16:colId xmlns:a16="http://schemas.microsoft.com/office/drawing/2014/main" val="142543256"/>
                    </a:ext>
                  </a:extLst>
                </a:gridCol>
                <a:gridCol w="3528087">
                  <a:extLst>
                    <a:ext uri="{9D8B030D-6E8A-4147-A177-3AD203B41FA5}">
                      <a16:colId xmlns:a16="http://schemas.microsoft.com/office/drawing/2014/main" val="3529729070"/>
                    </a:ext>
                  </a:extLst>
                </a:gridCol>
              </a:tblGrid>
              <a:tr h="0">
                <a:tc gridSpan="2">
                  <a:txBody>
                    <a:bodyPr/>
                    <a:lstStyle/>
                    <a:p>
                      <a:pPr algn="ctr"/>
                      <a:r>
                        <a:rPr lang="en-US" sz="1800" b="1" i="0" u="none" strike="noStrike" cap="none">
                          <a:solidFill>
                            <a:schemeClr val="tx1"/>
                          </a:solidFill>
                          <a:effectLst/>
                          <a:latin typeface="Arial"/>
                          <a:ea typeface="Arial"/>
                          <a:cs typeface="Arial"/>
                          <a:sym typeface="Arial"/>
                        </a:rPr>
                        <a:t>XÓA DATABASE</a:t>
                      </a:r>
                      <a:endParaRPr lang="en-US" sz="2400" b="1" kern="100">
                        <a:solidFill>
                          <a:schemeClr val="tx1"/>
                        </a:solidFill>
                        <a:effectLst/>
                        <a:latin typeface="Liberation Serif"/>
                        <a:ea typeface="Noto Serif CJK SC"/>
                        <a:cs typeface="Lohit Devanagari"/>
                      </a:endParaRPr>
                    </a:p>
                  </a:txBody>
                  <a:tcPr marL="34925" marR="34925" marT="34925" marB="34925" anchor="ctr"/>
                </a:tc>
                <a:tc hMerge="1">
                  <a:txBody>
                    <a:bodyPr/>
                    <a:lstStyle/>
                    <a:p>
                      <a:pPr algn="ct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320041341"/>
                  </a:ext>
                </a:extLst>
              </a:tr>
              <a:tr h="0">
                <a:tc>
                  <a:txBody>
                    <a:bodyPr/>
                    <a:lstStyle/>
                    <a:p>
                      <a:pPr algn="ctr"/>
                      <a:r>
                        <a:rPr lang="en-US" sz="1800" b="1" kern="100">
                          <a:solidFill>
                            <a:srgbClr val="FFFF00"/>
                          </a:solidFill>
                          <a:effectLst/>
                        </a:rPr>
                        <a:t>SQL SEVER</a:t>
                      </a:r>
                      <a:endParaRPr lang="en-US" sz="1800" b="1"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b="1" kern="100">
                          <a:solidFill>
                            <a:srgbClr val="EB5358"/>
                          </a:solidFill>
                          <a:effectLst/>
                        </a:rPr>
                        <a:t>POSTGRESQL</a:t>
                      </a: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31562721"/>
                  </a:ext>
                </a:extLst>
              </a:tr>
              <a:tr h="0">
                <a:tc>
                  <a:txBody>
                    <a:bodyPr/>
                    <a:lstStyle/>
                    <a:p>
                      <a:pPr algn="ctr"/>
                      <a:r>
                        <a:rPr lang="en-US" sz="1800" b="1" i="0" u="none" strike="noStrike" cap="none">
                          <a:solidFill>
                            <a:schemeClr val="tx1"/>
                          </a:solidFill>
                          <a:effectLst/>
                          <a:latin typeface="Arial"/>
                          <a:ea typeface="Arial"/>
                          <a:cs typeface="Arial"/>
                          <a:sym typeface="Arial"/>
                        </a:rPr>
                        <a:t>DROP DATABASE </a:t>
                      </a:r>
                      <a:r>
                        <a:rPr lang="en-US" sz="1800" b="0" i="0" u="none" strike="noStrike" cap="none">
                          <a:solidFill>
                            <a:schemeClr val="tx1"/>
                          </a:solidFill>
                          <a:effectLst/>
                          <a:latin typeface="Arial"/>
                          <a:ea typeface="Arial"/>
                          <a:cs typeface="Arial"/>
                          <a:sym typeface="Arial"/>
                        </a:rPr>
                        <a:t>mydb</a:t>
                      </a:r>
                      <a:endParaRPr lang="en-US" sz="2400" kern="100">
                        <a:solidFill>
                          <a:schemeClr val="tx1"/>
                        </a:solidFill>
                        <a:effectLst/>
                        <a:latin typeface="Liberation Serif"/>
                        <a:ea typeface="Noto Serif CJK SC"/>
                        <a:cs typeface="Lohit Devanagari"/>
                      </a:endParaRPr>
                    </a:p>
                  </a:txBody>
                  <a:tcPr marL="34925" marR="34925" marT="34925" marB="34925" anchor="ctr"/>
                </a:tc>
                <a:tc>
                  <a:txBody>
                    <a:bodyPr/>
                    <a:lstStyle/>
                    <a:p>
                      <a:pPr algn="ctr"/>
                      <a:r>
                        <a:rPr lang="en-US" sz="1800" b="1" i="0" u="none" strike="noStrike" cap="none">
                          <a:solidFill>
                            <a:schemeClr val="tx1"/>
                          </a:solidFill>
                          <a:effectLst/>
                          <a:latin typeface="Arial"/>
                          <a:ea typeface="Arial"/>
                          <a:cs typeface="Arial"/>
                          <a:sym typeface="Arial"/>
                        </a:rPr>
                        <a:t>$ dropdb </a:t>
                      </a:r>
                      <a:r>
                        <a:rPr lang="en-US" sz="1800" b="0" i="0" u="none" strike="noStrike" cap="none">
                          <a:solidFill>
                            <a:schemeClr val="tx1"/>
                          </a:solidFill>
                          <a:effectLst/>
                          <a:latin typeface="Arial"/>
                          <a:ea typeface="Arial"/>
                          <a:cs typeface="Arial"/>
                          <a:sym typeface="Arial"/>
                        </a:rPr>
                        <a:t>mydb </a:t>
                      </a:r>
                    </a:p>
                  </a:txBody>
                  <a:tcPr marL="34925" marR="34925" marT="34925" marB="34925" anchor="ctr"/>
                </a:tc>
                <a:extLst>
                  <a:ext uri="{0D108BD9-81ED-4DB2-BD59-A6C34878D82A}">
                    <a16:rowId xmlns:a16="http://schemas.microsoft.com/office/drawing/2014/main" val="1842292427"/>
                  </a:ext>
                </a:extLst>
              </a:tr>
            </a:tbl>
          </a:graphicData>
        </a:graphic>
      </p:graphicFrame>
    </p:spTree>
    <p:extLst>
      <p:ext uri="{BB962C8B-B14F-4D97-AF65-F5344CB8AC3E}">
        <p14:creationId xmlns:p14="http://schemas.microsoft.com/office/powerpoint/2010/main" val="193893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Bảng 2">
            <a:extLst>
              <a:ext uri="{FF2B5EF4-FFF2-40B4-BE49-F238E27FC236}">
                <a16:creationId xmlns:a16="http://schemas.microsoft.com/office/drawing/2014/main" id="{744E6944-06F2-75B2-1558-A7C706CBA8F9}"/>
              </a:ext>
            </a:extLst>
          </p:cNvPr>
          <p:cNvGraphicFramePr>
            <a:graphicFrameLocks noGrp="1"/>
          </p:cNvGraphicFramePr>
          <p:nvPr>
            <p:extLst>
              <p:ext uri="{D42A27DB-BD31-4B8C-83A1-F6EECF244321}">
                <p14:modId xmlns:p14="http://schemas.microsoft.com/office/powerpoint/2010/main" val="709126520"/>
              </p:ext>
            </p:extLst>
          </p:nvPr>
        </p:nvGraphicFramePr>
        <p:xfrm>
          <a:off x="778933" y="1150969"/>
          <a:ext cx="7560729" cy="1306830"/>
        </p:xfrm>
        <a:graphic>
          <a:graphicData uri="http://schemas.openxmlformats.org/drawingml/2006/table">
            <a:tbl>
              <a:tblPr>
                <a:tableStyleId>{60F9DECC-65E3-416D-8B7A-F7EADAAECDB1}</a:tableStyleId>
              </a:tblPr>
              <a:tblGrid>
                <a:gridCol w="3780032">
                  <a:extLst>
                    <a:ext uri="{9D8B030D-6E8A-4147-A177-3AD203B41FA5}">
                      <a16:colId xmlns:a16="http://schemas.microsoft.com/office/drawing/2014/main" val="142543256"/>
                    </a:ext>
                  </a:extLst>
                </a:gridCol>
                <a:gridCol w="3780697">
                  <a:extLst>
                    <a:ext uri="{9D8B030D-6E8A-4147-A177-3AD203B41FA5}">
                      <a16:colId xmlns:a16="http://schemas.microsoft.com/office/drawing/2014/main" val="3529729070"/>
                    </a:ext>
                  </a:extLst>
                </a:gridCol>
              </a:tblGrid>
              <a:tr h="0">
                <a:tc gridSpan="2">
                  <a:txBody>
                    <a:bodyPr/>
                    <a:lstStyle/>
                    <a:p>
                      <a:pPr algn="ctr"/>
                      <a:r>
                        <a:rPr lang="en-US" sz="1800" b="1" i="0" u="none" strike="noStrike" kern="100" cap="none">
                          <a:solidFill>
                            <a:schemeClr val="tx1"/>
                          </a:solidFill>
                          <a:effectLst/>
                          <a:latin typeface="Arial"/>
                          <a:ea typeface="Noto Serif CJK SC"/>
                          <a:cs typeface="Arial"/>
                          <a:sym typeface="Arial"/>
                        </a:rPr>
                        <a:t>ĐỔI TÊN TABLE</a:t>
                      </a:r>
                      <a:endParaRPr lang="en-US" sz="2400" b="1" kern="100">
                        <a:solidFill>
                          <a:schemeClr val="tx1"/>
                        </a:solidFill>
                        <a:effectLst/>
                        <a:latin typeface="Liberation Serif"/>
                        <a:ea typeface="Noto Serif CJK SC"/>
                        <a:cs typeface="Lohit Devanagari"/>
                      </a:endParaRPr>
                    </a:p>
                  </a:txBody>
                  <a:tcPr marL="34925" marR="34925" marT="34925" marB="34925" anchor="ctr"/>
                </a:tc>
                <a:tc hMerge="1">
                  <a:txBody>
                    <a:bodyPr/>
                    <a:lstStyle/>
                    <a:p>
                      <a:pPr algn="ct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320041341"/>
                  </a:ext>
                </a:extLst>
              </a:tr>
              <a:tr h="0">
                <a:tc>
                  <a:txBody>
                    <a:bodyPr/>
                    <a:lstStyle/>
                    <a:p>
                      <a:pPr algn="ctr"/>
                      <a:r>
                        <a:rPr lang="en-US" sz="1800" b="1" kern="100">
                          <a:solidFill>
                            <a:srgbClr val="FFFF00"/>
                          </a:solidFill>
                          <a:effectLst/>
                        </a:rPr>
                        <a:t>SQL SEVER</a:t>
                      </a:r>
                      <a:endParaRPr lang="en-US" sz="1800" b="1"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b="1" kern="100">
                          <a:solidFill>
                            <a:srgbClr val="EB5358"/>
                          </a:solidFill>
                          <a:effectLst/>
                        </a:rPr>
                        <a:t>POSTGRESQL</a:t>
                      </a: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31562721"/>
                  </a:ext>
                </a:extLst>
              </a:tr>
              <a:tr h="0">
                <a:tc>
                  <a:txBody>
                    <a:bodyPr/>
                    <a:lstStyle/>
                    <a:p>
                      <a:pPr algn="l"/>
                      <a:r>
                        <a:rPr lang="en-US" sz="1800" b="1" kern="100">
                          <a:solidFill>
                            <a:schemeClr val="tx1"/>
                          </a:solidFill>
                          <a:effectLst/>
                          <a:latin typeface="Arial" panose="020B0604020202020204" pitchFamily="34" charset="0"/>
                          <a:ea typeface="Noto Serif CJK SC"/>
                          <a:cs typeface="Arial" panose="020B0604020202020204" pitchFamily="34" charset="0"/>
                        </a:rPr>
                        <a:t>EXEC sp_rename '</a:t>
                      </a:r>
                      <a:r>
                        <a:rPr lang="en-US" sz="1800" kern="100">
                          <a:solidFill>
                            <a:schemeClr val="tx1"/>
                          </a:solidFill>
                          <a:effectLst/>
                          <a:latin typeface="Arial" panose="020B0604020202020204" pitchFamily="34" charset="0"/>
                          <a:ea typeface="Noto Serif CJK SC"/>
                          <a:cs typeface="Arial" panose="020B0604020202020204" pitchFamily="34" charset="0"/>
                        </a:rPr>
                        <a:t>SinhVien</a:t>
                      </a:r>
                      <a:r>
                        <a:rPr lang="en-US" sz="1800" b="1" kern="100">
                          <a:solidFill>
                            <a:schemeClr val="tx1"/>
                          </a:solidFill>
                          <a:effectLst/>
                          <a:latin typeface="Arial" panose="020B0604020202020204" pitchFamily="34" charset="0"/>
                          <a:ea typeface="Noto Serif CJK SC"/>
                          <a:cs typeface="Arial" panose="020B0604020202020204" pitchFamily="34" charset="0"/>
                        </a:rPr>
                        <a:t>',</a:t>
                      </a:r>
                      <a:r>
                        <a:rPr lang="en-US" sz="1800" kern="100">
                          <a:solidFill>
                            <a:schemeClr val="tx1"/>
                          </a:solidFill>
                          <a:effectLst/>
                          <a:latin typeface="Arial" panose="020B0604020202020204" pitchFamily="34" charset="0"/>
                          <a:ea typeface="Noto Serif CJK SC"/>
                          <a:cs typeface="Arial" panose="020B0604020202020204" pitchFamily="34" charset="0"/>
                        </a:rPr>
                        <a:t> </a:t>
                      </a:r>
                      <a:r>
                        <a:rPr lang="en-US" sz="1800" b="1" kern="100">
                          <a:solidFill>
                            <a:schemeClr val="tx1"/>
                          </a:solidFill>
                          <a:effectLst/>
                          <a:latin typeface="Arial" panose="020B0604020202020204" pitchFamily="34" charset="0"/>
                          <a:ea typeface="Noto Serif CJK SC"/>
                          <a:cs typeface="Arial" panose="020B0604020202020204" pitchFamily="34" charset="0"/>
                        </a:rPr>
                        <a:t>'</a:t>
                      </a:r>
                      <a:r>
                        <a:rPr lang="en-US" sz="1800" kern="100">
                          <a:solidFill>
                            <a:schemeClr val="tx1"/>
                          </a:solidFill>
                          <a:effectLst/>
                          <a:latin typeface="Arial" panose="020B0604020202020204" pitchFamily="34" charset="0"/>
                          <a:ea typeface="Noto Serif CJK SC"/>
                          <a:cs typeface="Arial" panose="020B0604020202020204" pitchFamily="34" charset="0"/>
                        </a:rPr>
                        <a:t>HocSinh</a:t>
                      </a:r>
                      <a:r>
                        <a:rPr lang="en-US" sz="1800" b="1" kern="100">
                          <a:solidFill>
                            <a:schemeClr val="tx1"/>
                          </a:solidFill>
                          <a:effectLst/>
                          <a:latin typeface="Arial" panose="020B0604020202020204" pitchFamily="34" charset="0"/>
                          <a:ea typeface="Noto Serif CJK SC"/>
                          <a:cs typeface="Arial" panose="020B0604020202020204" pitchFamily="34" charset="0"/>
                        </a:rPr>
                        <a:t>'</a:t>
                      </a:r>
                      <a:r>
                        <a:rPr lang="en-US" sz="1800" kern="100">
                          <a:solidFill>
                            <a:schemeClr val="tx1"/>
                          </a:solidFill>
                          <a:effectLst/>
                          <a:latin typeface="Arial" panose="020B0604020202020204" pitchFamily="34" charset="0"/>
                          <a:ea typeface="Noto Serif CJK SC"/>
                          <a:cs typeface="Arial" panose="020B0604020202020204" pitchFamily="34" charset="0"/>
                        </a:rPr>
                        <a:t>;</a:t>
                      </a:r>
                    </a:p>
                  </a:txBody>
                  <a:tcPr marL="34925" marR="34925" marT="34925" marB="34925" anchor="ctr"/>
                </a:tc>
                <a:tc>
                  <a:txBody>
                    <a:bodyPr/>
                    <a:lstStyle/>
                    <a:p>
                      <a:pPr algn="l"/>
                      <a:r>
                        <a:rPr lang="en-US" sz="1800" b="1" kern="100">
                          <a:solidFill>
                            <a:schemeClr val="tx1"/>
                          </a:solidFill>
                          <a:effectLst/>
                          <a:latin typeface="Arial" panose="020B0604020202020204" pitchFamily="34" charset="0"/>
                          <a:ea typeface="Noto Serif CJK SC"/>
                          <a:cs typeface="Arial" panose="020B0604020202020204" pitchFamily="34" charset="0"/>
                        </a:rPr>
                        <a:t>ALTER TABLE  </a:t>
                      </a:r>
                      <a:r>
                        <a:rPr lang="en-US" sz="1800" kern="100">
                          <a:solidFill>
                            <a:schemeClr val="tx1"/>
                          </a:solidFill>
                          <a:effectLst/>
                          <a:latin typeface="Arial" panose="020B0604020202020204" pitchFamily="34" charset="0"/>
                          <a:ea typeface="Noto Serif CJK SC"/>
                          <a:cs typeface="Arial" panose="020B0604020202020204" pitchFamily="34" charset="0"/>
                        </a:rPr>
                        <a:t>SinhVien</a:t>
                      </a:r>
                    </a:p>
                    <a:p>
                      <a:pPr algn="l"/>
                      <a:r>
                        <a:rPr lang="en-US" sz="1800" b="1" kern="100">
                          <a:solidFill>
                            <a:schemeClr val="tx1"/>
                          </a:solidFill>
                          <a:effectLst/>
                          <a:latin typeface="Arial" panose="020B0604020202020204" pitchFamily="34" charset="0"/>
                          <a:ea typeface="Noto Serif CJK SC"/>
                          <a:cs typeface="Arial" panose="020B0604020202020204" pitchFamily="34" charset="0"/>
                        </a:rPr>
                        <a:t>RENAME TO  </a:t>
                      </a:r>
                      <a:r>
                        <a:rPr lang="en-US" sz="1800" kern="100">
                          <a:solidFill>
                            <a:schemeClr val="tx1"/>
                          </a:solidFill>
                          <a:effectLst/>
                          <a:latin typeface="Arial" panose="020B0604020202020204" pitchFamily="34" charset="0"/>
                          <a:ea typeface="Noto Serif CJK SC"/>
                          <a:cs typeface="Arial" panose="020B0604020202020204" pitchFamily="34" charset="0"/>
                        </a:rPr>
                        <a:t>HocSinh</a:t>
                      </a:r>
                    </a:p>
                  </a:txBody>
                  <a:tcPr marL="34925" marR="34925" marT="34925" marB="34925" anchor="ctr"/>
                </a:tc>
                <a:extLst>
                  <a:ext uri="{0D108BD9-81ED-4DB2-BD59-A6C34878D82A}">
                    <a16:rowId xmlns:a16="http://schemas.microsoft.com/office/drawing/2014/main" val="1842292427"/>
                  </a:ext>
                </a:extLst>
              </a:tr>
            </a:tbl>
          </a:graphicData>
        </a:graphic>
      </p:graphicFrame>
      <p:graphicFrame>
        <p:nvGraphicFramePr>
          <p:cNvPr id="4" name="Bảng 3">
            <a:extLst>
              <a:ext uri="{FF2B5EF4-FFF2-40B4-BE49-F238E27FC236}">
                <a16:creationId xmlns:a16="http://schemas.microsoft.com/office/drawing/2014/main" id="{85363222-809B-4D99-0660-CB4AC17C6CF1}"/>
              </a:ext>
            </a:extLst>
          </p:cNvPr>
          <p:cNvGraphicFramePr>
            <a:graphicFrameLocks noGrp="1"/>
          </p:cNvGraphicFramePr>
          <p:nvPr>
            <p:extLst>
              <p:ext uri="{D42A27DB-BD31-4B8C-83A1-F6EECF244321}">
                <p14:modId xmlns:p14="http://schemas.microsoft.com/office/powerpoint/2010/main" val="1540483387"/>
              </p:ext>
            </p:extLst>
          </p:nvPr>
        </p:nvGraphicFramePr>
        <p:xfrm>
          <a:off x="778933" y="2848680"/>
          <a:ext cx="7560729" cy="1581150"/>
        </p:xfrm>
        <a:graphic>
          <a:graphicData uri="http://schemas.openxmlformats.org/drawingml/2006/table">
            <a:tbl>
              <a:tblPr>
                <a:tableStyleId>{60F9DECC-65E3-416D-8B7A-F7EADAAECDB1}</a:tableStyleId>
              </a:tblPr>
              <a:tblGrid>
                <a:gridCol w="3780032">
                  <a:extLst>
                    <a:ext uri="{9D8B030D-6E8A-4147-A177-3AD203B41FA5}">
                      <a16:colId xmlns:a16="http://schemas.microsoft.com/office/drawing/2014/main" val="142543256"/>
                    </a:ext>
                  </a:extLst>
                </a:gridCol>
                <a:gridCol w="3780697">
                  <a:extLst>
                    <a:ext uri="{9D8B030D-6E8A-4147-A177-3AD203B41FA5}">
                      <a16:colId xmlns:a16="http://schemas.microsoft.com/office/drawing/2014/main" val="3529729070"/>
                    </a:ext>
                  </a:extLst>
                </a:gridCol>
              </a:tblGrid>
              <a:tr h="0">
                <a:tc gridSpan="2">
                  <a:txBody>
                    <a:bodyPr/>
                    <a:lstStyle/>
                    <a:p>
                      <a:pPr algn="ctr"/>
                      <a:r>
                        <a:rPr lang="en-US" sz="1800" b="1" i="0" u="none" strike="noStrike" cap="none">
                          <a:solidFill>
                            <a:schemeClr val="tx1"/>
                          </a:solidFill>
                          <a:effectLst/>
                          <a:latin typeface="Arial"/>
                          <a:ea typeface="Arial"/>
                          <a:cs typeface="Arial"/>
                          <a:sym typeface="Arial"/>
                        </a:rPr>
                        <a:t>ĐỔI TÊN COLUMN TRONG TABLE</a:t>
                      </a:r>
                      <a:endParaRPr lang="en-US" sz="2400" b="1" kern="100">
                        <a:solidFill>
                          <a:schemeClr val="tx1"/>
                        </a:solidFill>
                        <a:effectLst/>
                        <a:latin typeface="Liberation Serif"/>
                        <a:ea typeface="Noto Serif CJK SC"/>
                        <a:cs typeface="Lohit Devanagari"/>
                      </a:endParaRPr>
                    </a:p>
                  </a:txBody>
                  <a:tcPr marL="34925" marR="34925" marT="34925" marB="34925" anchor="ctr"/>
                </a:tc>
                <a:tc hMerge="1">
                  <a:txBody>
                    <a:bodyPr/>
                    <a:lstStyle/>
                    <a:p>
                      <a:pPr algn="ct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320041341"/>
                  </a:ext>
                </a:extLst>
              </a:tr>
              <a:tr h="0">
                <a:tc>
                  <a:txBody>
                    <a:bodyPr/>
                    <a:lstStyle/>
                    <a:p>
                      <a:pPr algn="ctr"/>
                      <a:r>
                        <a:rPr lang="en-US" sz="1800" b="1" kern="100">
                          <a:solidFill>
                            <a:srgbClr val="FFFF00"/>
                          </a:solidFill>
                          <a:effectLst/>
                        </a:rPr>
                        <a:t>SQL SEVER</a:t>
                      </a:r>
                      <a:endParaRPr lang="en-US" sz="1800" b="1"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b="1" kern="100">
                          <a:solidFill>
                            <a:srgbClr val="EB5358"/>
                          </a:solidFill>
                          <a:effectLst/>
                        </a:rPr>
                        <a:t>POSTGRESQL</a:t>
                      </a: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31562721"/>
                  </a:ext>
                </a:extLst>
              </a:tr>
              <a:tr h="0">
                <a:tc>
                  <a:txBody>
                    <a:bodyPr/>
                    <a:lstStyle/>
                    <a:p>
                      <a:r>
                        <a:rPr lang="en-US" sz="1800" b="1" kern="100">
                          <a:solidFill>
                            <a:schemeClr val="tx1"/>
                          </a:solidFill>
                          <a:effectLst/>
                          <a:latin typeface="Arial" panose="020B0604020202020204" pitchFamily="34" charset="0"/>
                          <a:ea typeface="Noto Serif CJK SC"/>
                          <a:cs typeface="Arial" panose="020B0604020202020204" pitchFamily="34" charset="0"/>
                        </a:rPr>
                        <a:t>EXEC sp_rename </a:t>
                      </a:r>
                      <a:r>
                        <a:rPr lang="en-US" sz="1800" kern="100">
                          <a:solidFill>
                            <a:schemeClr val="tx1"/>
                          </a:solidFill>
                          <a:effectLst/>
                          <a:latin typeface="Arial" panose="020B0604020202020204" pitchFamily="34" charset="0"/>
                          <a:ea typeface="Noto Serif CJK SC"/>
                          <a:cs typeface="Arial" panose="020B0604020202020204" pitchFamily="34" charset="0"/>
                        </a:rPr>
                        <a:t>'HocSinh.MaSV’,  'MaHS', 'COLUMN';</a:t>
                      </a:r>
                    </a:p>
                  </a:txBody>
                  <a:tcPr marL="34925" marR="34925" marT="34925" marB="34925" anchor="ctr"/>
                </a:tc>
                <a:tc>
                  <a:txBody>
                    <a:bodyPr/>
                    <a:lstStyle/>
                    <a:p>
                      <a:r>
                        <a:rPr lang="en-US" sz="1800" b="1" kern="100">
                          <a:solidFill>
                            <a:schemeClr val="tx1"/>
                          </a:solidFill>
                          <a:effectLst/>
                          <a:latin typeface="Arial" panose="020B0604020202020204" pitchFamily="34" charset="0"/>
                          <a:ea typeface="Noto Serif CJK SC"/>
                          <a:cs typeface="Arial" panose="020B0604020202020204" pitchFamily="34" charset="0"/>
                        </a:rPr>
                        <a:t>ALTER TABLE </a:t>
                      </a:r>
                      <a:r>
                        <a:rPr lang="en-US" sz="1800" kern="100">
                          <a:solidFill>
                            <a:schemeClr val="tx1"/>
                          </a:solidFill>
                          <a:effectLst/>
                          <a:latin typeface="Arial" panose="020B0604020202020204" pitchFamily="34" charset="0"/>
                          <a:ea typeface="Noto Serif CJK SC"/>
                          <a:cs typeface="Arial" panose="020B0604020202020204" pitchFamily="34" charset="0"/>
                        </a:rPr>
                        <a:t>HocSinh </a:t>
                      </a:r>
                    </a:p>
                    <a:p>
                      <a:r>
                        <a:rPr lang="en-US" sz="1800" b="1" kern="100">
                          <a:solidFill>
                            <a:schemeClr val="tx1"/>
                          </a:solidFill>
                          <a:effectLst/>
                          <a:latin typeface="Arial" panose="020B0604020202020204" pitchFamily="34" charset="0"/>
                          <a:ea typeface="Noto Serif CJK SC"/>
                          <a:cs typeface="Arial" panose="020B0604020202020204" pitchFamily="34" charset="0"/>
                        </a:rPr>
                        <a:t>RENAME COLUMN </a:t>
                      </a:r>
                      <a:r>
                        <a:rPr lang="en-US" sz="1800" kern="100">
                          <a:solidFill>
                            <a:schemeClr val="tx1"/>
                          </a:solidFill>
                          <a:effectLst/>
                          <a:latin typeface="Arial" panose="020B0604020202020204" pitchFamily="34" charset="0"/>
                          <a:ea typeface="Noto Serif CJK SC"/>
                          <a:cs typeface="Arial" panose="020B0604020202020204" pitchFamily="34" charset="0"/>
                        </a:rPr>
                        <a:t>MaSV </a:t>
                      </a:r>
                    </a:p>
                    <a:p>
                      <a:r>
                        <a:rPr lang="en-US" sz="1800" b="1" kern="100">
                          <a:solidFill>
                            <a:schemeClr val="tx1"/>
                          </a:solidFill>
                          <a:effectLst/>
                          <a:latin typeface="Arial" panose="020B0604020202020204" pitchFamily="34" charset="0"/>
                          <a:ea typeface="Noto Serif CJK SC"/>
                          <a:cs typeface="Arial" panose="020B0604020202020204" pitchFamily="34" charset="0"/>
                        </a:rPr>
                        <a:t>TO</a:t>
                      </a:r>
                      <a:r>
                        <a:rPr lang="en-US" sz="1800" kern="100">
                          <a:solidFill>
                            <a:schemeClr val="tx1"/>
                          </a:solidFill>
                          <a:effectLst/>
                          <a:latin typeface="Arial" panose="020B0604020202020204" pitchFamily="34" charset="0"/>
                          <a:ea typeface="Noto Serif CJK SC"/>
                          <a:cs typeface="Arial" panose="020B0604020202020204" pitchFamily="34" charset="0"/>
                        </a:rPr>
                        <a:t> MaHS;</a:t>
                      </a:r>
                    </a:p>
                  </a:txBody>
                  <a:tcPr marL="34925" marR="34925" marT="34925" marB="34925" anchor="ctr"/>
                </a:tc>
                <a:extLst>
                  <a:ext uri="{0D108BD9-81ED-4DB2-BD59-A6C34878D82A}">
                    <a16:rowId xmlns:a16="http://schemas.microsoft.com/office/drawing/2014/main" val="1842292427"/>
                  </a:ext>
                </a:extLst>
              </a:tr>
            </a:tbl>
          </a:graphicData>
        </a:graphic>
      </p:graphicFrame>
    </p:spTree>
    <p:extLst>
      <p:ext uri="{BB962C8B-B14F-4D97-AF65-F5344CB8AC3E}">
        <p14:creationId xmlns:p14="http://schemas.microsoft.com/office/powerpoint/2010/main" val="2543574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Bảng 2">
            <a:extLst>
              <a:ext uri="{FF2B5EF4-FFF2-40B4-BE49-F238E27FC236}">
                <a16:creationId xmlns:a16="http://schemas.microsoft.com/office/drawing/2014/main" id="{744E6944-06F2-75B2-1558-A7C706CBA8F9}"/>
              </a:ext>
            </a:extLst>
          </p:cNvPr>
          <p:cNvGraphicFramePr>
            <a:graphicFrameLocks noGrp="1"/>
          </p:cNvGraphicFramePr>
          <p:nvPr>
            <p:extLst>
              <p:ext uri="{D42A27DB-BD31-4B8C-83A1-F6EECF244321}">
                <p14:modId xmlns:p14="http://schemas.microsoft.com/office/powerpoint/2010/main" val="2263491256"/>
              </p:ext>
            </p:extLst>
          </p:nvPr>
        </p:nvGraphicFramePr>
        <p:xfrm>
          <a:off x="774693" y="1113508"/>
          <a:ext cx="7594606" cy="1581150"/>
        </p:xfrm>
        <a:graphic>
          <a:graphicData uri="http://schemas.openxmlformats.org/drawingml/2006/table">
            <a:tbl>
              <a:tblPr>
                <a:tableStyleId>{60F9DECC-65E3-416D-8B7A-F7EADAAECDB1}</a:tableStyleId>
              </a:tblPr>
              <a:tblGrid>
                <a:gridCol w="3796969">
                  <a:extLst>
                    <a:ext uri="{9D8B030D-6E8A-4147-A177-3AD203B41FA5}">
                      <a16:colId xmlns:a16="http://schemas.microsoft.com/office/drawing/2014/main" val="142543256"/>
                    </a:ext>
                  </a:extLst>
                </a:gridCol>
                <a:gridCol w="3797637">
                  <a:extLst>
                    <a:ext uri="{9D8B030D-6E8A-4147-A177-3AD203B41FA5}">
                      <a16:colId xmlns:a16="http://schemas.microsoft.com/office/drawing/2014/main" val="3529729070"/>
                    </a:ext>
                  </a:extLst>
                </a:gridCol>
              </a:tblGrid>
              <a:tr h="0">
                <a:tc gridSpan="2">
                  <a:txBody>
                    <a:bodyPr/>
                    <a:lstStyle/>
                    <a:p>
                      <a:pPr algn="ctr"/>
                      <a:r>
                        <a:rPr lang="en-US" sz="1800" b="1" i="0" u="none" strike="noStrike" cap="none">
                          <a:solidFill>
                            <a:schemeClr val="tx1"/>
                          </a:solidFill>
                          <a:effectLst/>
                          <a:latin typeface="Arial"/>
                          <a:ea typeface="Arial"/>
                          <a:cs typeface="Arial"/>
                          <a:sym typeface="Arial"/>
                        </a:rPr>
                        <a:t>THAY ĐỔI KIỂU DỮ LIỆU</a:t>
                      </a:r>
                      <a:endParaRPr lang="en-US" sz="2400" b="1" kern="100">
                        <a:solidFill>
                          <a:schemeClr val="tx1"/>
                        </a:solidFill>
                        <a:effectLst/>
                        <a:latin typeface="Liberation Serif"/>
                        <a:ea typeface="Noto Serif CJK SC"/>
                        <a:cs typeface="Lohit Devanagari"/>
                      </a:endParaRPr>
                    </a:p>
                  </a:txBody>
                  <a:tcPr marL="34925" marR="34925" marT="34925" marB="34925" anchor="ctr"/>
                </a:tc>
                <a:tc hMerge="1">
                  <a:txBody>
                    <a:bodyPr/>
                    <a:lstStyle/>
                    <a:p>
                      <a:pPr algn="ct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320041341"/>
                  </a:ext>
                </a:extLst>
              </a:tr>
              <a:tr h="0">
                <a:tc>
                  <a:txBody>
                    <a:bodyPr/>
                    <a:lstStyle/>
                    <a:p>
                      <a:pPr algn="ctr"/>
                      <a:r>
                        <a:rPr lang="en-US" sz="1800" b="1" kern="100">
                          <a:solidFill>
                            <a:srgbClr val="FFFF00"/>
                          </a:solidFill>
                          <a:effectLst/>
                        </a:rPr>
                        <a:t>SQL SEVER</a:t>
                      </a:r>
                      <a:endParaRPr lang="en-US" sz="1800" b="1"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b="1" kern="100">
                          <a:solidFill>
                            <a:srgbClr val="EB5358"/>
                          </a:solidFill>
                          <a:effectLst/>
                        </a:rPr>
                        <a:t>POSTGRESQL</a:t>
                      </a: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31562721"/>
                  </a:ext>
                </a:extLst>
              </a:tr>
              <a:tr h="0">
                <a:tc>
                  <a:txBody>
                    <a:bodyPr/>
                    <a:lstStyle/>
                    <a:p>
                      <a:pPr algn="l"/>
                      <a:r>
                        <a:rPr lang="en-US" sz="1800" b="1" i="0" u="none" strike="noStrike" cap="none">
                          <a:solidFill>
                            <a:schemeClr val="tx1"/>
                          </a:solidFill>
                          <a:effectLst/>
                          <a:latin typeface="Arial"/>
                          <a:ea typeface="Arial"/>
                          <a:cs typeface="Arial"/>
                          <a:sym typeface="Arial"/>
                        </a:rPr>
                        <a:t>ALTER TABLE </a:t>
                      </a:r>
                      <a:r>
                        <a:rPr lang="en-US" sz="1800" b="0" i="0" u="none" strike="noStrike" cap="none">
                          <a:solidFill>
                            <a:schemeClr val="tx1"/>
                          </a:solidFill>
                          <a:effectLst/>
                          <a:latin typeface="Arial"/>
                          <a:ea typeface="Arial"/>
                          <a:cs typeface="Arial"/>
                          <a:sym typeface="Arial"/>
                        </a:rPr>
                        <a:t>SinhVien</a:t>
                      </a:r>
                    </a:p>
                    <a:p>
                      <a:pPr algn="l"/>
                      <a:r>
                        <a:rPr lang="en-US" sz="1800" b="1" i="0" u="none" strike="noStrike" cap="none">
                          <a:solidFill>
                            <a:schemeClr val="tx1"/>
                          </a:solidFill>
                          <a:effectLst/>
                          <a:latin typeface="Arial"/>
                          <a:ea typeface="Arial"/>
                          <a:cs typeface="Arial"/>
                          <a:sym typeface="Arial"/>
                        </a:rPr>
                        <a:t>ALTER COLUMN </a:t>
                      </a:r>
                      <a:r>
                        <a:rPr lang="en-US" sz="1800" b="0" i="0" u="none" strike="noStrike" cap="none">
                          <a:solidFill>
                            <a:schemeClr val="tx1"/>
                          </a:solidFill>
                          <a:effectLst/>
                          <a:latin typeface="Arial"/>
                          <a:ea typeface="Arial"/>
                          <a:cs typeface="Arial"/>
                          <a:sym typeface="Arial"/>
                        </a:rPr>
                        <a:t>MaHS char(10)</a:t>
                      </a:r>
                    </a:p>
                  </a:txBody>
                  <a:tcPr marL="34925" marR="34925" marT="34925" marB="34925" anchor="ctr"/>
                </a:tc>
                <a:tc>
                  <a:txBody>
                    <a:bodyPr/>
                    <a:lstStyle/>
                    <a:p>
                      <a:pPr algn="l"/>
                      <a:r>
                        <a:rPr lang="en-US" sz="1800" b="1" i="0" u="none" strike="noStrike" cap="none">
                          <a:solidFill>
                            <a:schemeClr val="tx1"/>
                          </a:solidFill>
                          <a:effectLst/>
                          <a:latin typeface="Arial"/>
                          <a:ea typeface="Arial"/>
                          <a:cs typeface="Arial"/>
                          <a:sym typeface="Arial"/>
                        </a:rPr>
                        <a:t>ALTER TABLE </a:t>
                      </a:r>
                      <a:r>
                        <a:rPr lang="en-US" sz="1800" b="0" i="0" u="none" strike="noStrike" cap="none">
                          <a:solidFill>
                            <a:schemeClr val="tx1"/>
                          </a:solidFill>
                          <a:effectLst/>
                          <a:latin typeface="Arial"/>
                          <a:ea typeface="Arial"/>
                          <a:cs typeface="Arial"/>
                          <a:sym typeface="Arial"/>
                        </a:rPr>
                        <a:t>SinhVien </a:t>
                      </a:r>
                    </a:p>
                    <a:p>
                      <a:pPr algn="l"/>
                      <a:r>
                        <a:rPr lang="en-US" sz="1800" b="1" i="0" u="none" strike="noStrike" cap="none">
                          <a:solidFill>
                            <a:schemeClr val="tx1"/>
                          </a:solidFill>
                          <a:effectLst/>
                          <a:latin typeface="Arial"/>
                          <a:ea typeface="Arial"/>
                          <a:cs typeface="Arial"/>
                          <a:sym typeface="Arial"/>
                        </a:rPr>
                        <a:t>ALTER COLUMN </a:t>
                      </a:r>
                      <a:r>
                        <a:rPr lang="en-US" sz="1800" b="0" i="0" u="none" strike="noStrike" cap="none">
                          <a:solidFill>
                            <a:schemeClr val="tx1"/>
                          </a:solidFill>
                          <a:effectLst/>
                          <a:latin typeface="Arial"/>
                          <a:ea typeface="Arial"/>
                          <a:cs typeface="Arial"/>
                          <a:sym typeface="Arial"/>
                        </a:rPr>
                        <a:t>MaHS</a:t>
                      </a:r>
                      <a:r>
                        <a:rPr lang="en-US" sz="1800" b="1" i="0" u="none" strike="noStrike" cap="none">
                          <a:solidFill>
                            <a:schemeClr val="tx1"/>
                          </a:solidFill>
                          <a:effectLst/>
                          <a:latin typeface="Arial"/>
                          <a:ea typeface="Arial"/>
                          <a:cs typeface="Arial"/>
                          <a:sym typeface="Arial"/>
                        </a:rPr>
                        <a:t> </a:t>
                      </a:r>
                      <a:r>
                        <a:rPr lang="en-US" sz="1800" b="1" i="0" u="none" strike="noStrike" cap="none">
                          <a:solidFill>
                            <a:srgbClr val="FF9BDA"/>
                          </a:solidFill>
                          <a:effectLst/>
                          <a:latin typeface="Arial"/>
                          <a:ea typeface="Arial"/>
                          <a:cs typeface="Arial"/>
                          <a:sym typeface="Arial"/>
                        </a:rPr>
                        <a:t>TYPE</a:t>
                      </a:r>
                      <a:r>
                        <a:rPr lang="en-US" sz="1800" b="1" i="0" u="none" strike="noStrike" cap="none">
                          <a:solidFill>
                            <a:schemeClr val="tx1"/>
                          </a:solidFill>
                          <a:effectLst/>
                          <a:latin typeface="Arial"/>
                          <a:ea typeface="Arial"/>
                          <a:cs typeface="Arial"/>
                          <a:sym typeface="Arial"/>
                        </a:rPr>
                        <a:t> </a:t>
                      </a:r>
                      <a:r>
                        <a:rPr lang="en-US" sz="1800" b="0" i="0" u="none" strike="noStrike" cap="none">
                          <a:solidFill>
                            <a:schemeClr val="tx1"/>
                          </a:solidFill>
                          <a:effectLst/>
                          <a:latin typeface="Arial"/>
                          <a:ea typeface="Arial"/>
                          <a:cs typeface="Arial"/>
                          <a:sym typeface="Arial"/>
                        </a:rPr>
                        <a:t>char(10)</a:t>
                      </a:r>
                    </a:p>
                  </a:txBody>
                  <a:tcPr marL="34925" marR="34925" marT="34925" marB="34925" anchor="ctr"/>
                </a:tc>
                <a:extLst>
                  <a:ext uri="{0D108BD9-81ED-4DB2-BD59-A6C34878D82A}">
                    <a16:rowId xmlns:a16="http://schemas.microsoft.com/office/drawing/2014/main" val="1842292427"/>
                  </a:ext>
                </a:extLst>
              </a:tr>
            </a:tbl>
          </a:graphicData>
        </a:graphic>
      </p:graphicFrame>
      <p:graphicFrame>
        <p:nvGraphicFramePr>
          <p:cNvPr id="2" name="Bảng 1">
            <a:extLst>
              <a:ext uri="{FF2B5EF4-FFF2-40B4-BE49-F238E27FC236}">
                <a16:creationId xmlns:a16="http://schemas.microsoft.com/office/drawing/2014/main" id="{15B9CA36-D452-6A72-1B12-BE3E466446EA}"/>
              </a:ext>
            </a:extLst>
          </p:cNvPr>
          <p:cNvGraphicFramePr>
            <a:graphicFrameLocks noGrp="1"/>
          </p:cNvGraphicFramePr>
          <p:nvPr>
            <p:extLst>
              <p:ext uri="{D42A27DB-BD31-4B8C-83A1-F6EECF244321}">
                <p14:modId xmlns:p14="http://schemas.microsoft.com/office/powerpoint/2010/main" val="888017759"/>
              </p:ext>
            </p:extLst>
          </p:nvPr>
        </p:nvGraphicFramePr>
        <p:xfrm>
          <a:off x="774693" y="3072130"/>
          <a:ext cx="7594606" cy="1306830"/>
        </p:xfrm>
        <a:graphic>
          <a:graphicData uri="http://schemas.openxmlformats.org/drawingml/2006/table">
            <a:tbl>
              <a:tblPr>
                <a:tableStyleId>{60F9DECC-65E3-416D-8B7A-F7EADAAECDB1}</a:tableStyleId>
              </a:tblPr>
              <a:tblGrid>
                <a:gridCol w="3796968">
                  <a:extLst>
                    <a:ext uri="{9D8B030D-6E8A-4147-A177-3AD203B41FA5}">
                      <a16:colId xmlns:a16="http://schemas.microsoft.com/office/drawing/2014/main" val="142543256"/>
                    </a:ext>
                  </a:extLst>
                </a:gridCol>
                <a:gridCol w="3797638">
                  <a:extLst>
                    <a:ext uri="{9D8B030D-6E8A-4147-A177-3AD203B41FA5}">
                      <a16:colId xmlns:a16="http://schemas.microsoft.com/office/drawing/2014/main" val="3529729070"/>
                    </a:ext>
                  </a:extLst>
                </a:gridCol>
              </a:tblGrid>
              <a:tr h="0">
                <a:tc gridSpan="2">
                  <a:txBody>
                    <a:bodyPr/>
                    <a:lstStyle/>
                    <a:p>
                      <a:pPr algn="ctr"/>
                      <a:r>
                        <a:rPr lang="en-US" sz="1800" b="1" i="0" u="none" strike="noStrike" cap="none">
                          <a:solidFill>
                            <a:schemeClr val="tx1"/>
                          </a:solidFill>
                          <a:effectLst/>
                          <a:latin typeface="Arial"/>
                          <a:ea typeface="Arial"/>
                          <a:cs typeface="Arial"/>
                          <a:sym typeface="Arial"/>
                        </a:rPr>
                        <a:t>THÊM MỘT COLUMN VÀO  TABLE</a:t>
                      </a:r>
                      <a:endParaRPr lang="en-US" sz="2400" b="1" kern="100">
                        <a:solidFill>
                          <a:schemeClr val="tx1"/>
                        </a:solidFill>
                        <a:effectLst/>
                        <a:latin typeface="Liberation Serif"/>
                        <a:ea typeface="Noto Serif CJK SC"/>
                        <a:cs typeface="Lohit Devanagari"/>
                      </a:endParaRPr>
                    </a:p>
                  </a:txBody>
                  <a:tcPr marL="34925" marR="34925" marT="34925" marB="34925" anchor="ctr"/>
                </a:tc>
                <a:tc hMerge="1">
                  <a:txBody>
                    <a:bodyPr/>
                    <a:lstStyle/>
                    <a:p>
                      <a:pPr algn="ct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320041341"/>
                  </a:ext>
                </a:extLst>
              </a:tr>
              <a:tr h="0">
                <a:tc>
                  <a:txBody>
                    <a:bodyPr/>
                    <a:lstStyle/>
                    <a:p>
                      <a:pPr algn="ctr"/>
                      <a:r>
                        <a:rPr lang="en-US" sz="1800" b="1" kern="100">
                          <a:solidFill>
                            <a:srgbClr val="FFFF00"/>
                          </a:solidFill>
                          <a:effectLst/>
                        </a:rPr>
                        <a:t>SQL SEVER</a:t>
                      </a:r>
                      <a:endParaRPr lang="en-US" sz="1800" b="1"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b="1" kern="100">
                          <a:solidFill>
                            <a:srgbClr val="EB5358"/>
                          </a:solidFill>
                          <a:effectLst/>
                        </a:rPr>
                        <a:t>POSTGRESQL</a:t>
                      </a: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31562721"/>
                  </a:ext>
                </a:extLst>
              </a:tr>
              <a:tr h="0">
                <a:tc>
                  <a:txBody>
                    <a:bodyPr/>
                    <a:lstStyle/>
                    <a:p>
                      <a:pPr algn="l"/>
                      <a:r>
                        <a:rPr lang="en-US" sz="1800" b="1" i="0" u="none" strike="noStrike" cap="none">
                          <a:solidFill>
                            <a:schemeClr val="tx1"/>
                          </a:solidFill>
                          <a:effectLst/>
                          <a:latin typeface="Arial"/>
                          <a:ea typeface="Arial"/>
                          <a:cs typeface="Arial"/>
                          <a:sym typeface="Arial"/>
                        </a:rPr>
                        <a:t>ALTER TABLE </a:t>
                      </a:r>
                      <a:r>
                        <a:rPr lang="en-US" sz="1800" b="0" i="0" u="none" strike="noStrike" cap="none">
                          <a:solidFill>
                            <a:schemeClr val="tx1"/>
                          </a:solidFill>
                          <a:effectLst/>
                          <a:latin typeface="Arial"/>
                          <a:ea typeface="Arial"/>
                          <a:cs typeface="Arial"/>
                          <a:sym typeface="Arial"/>
                        </a:rPr>
                        <a:t>HocSinh</a:t>
                      </a:r>
                    </a:p>
                    <a:p>
                      <a:pPr algn="l"/>
                      <a:r>
                        <a:rPr lang="en-US" sz="1800" b="1" i="0" u="none" strike="noStrike" cap="none">
                          <a:solidFill>
                            <a:schemeClr val="tx1"/>
                          </a:solidFill>
                          <a:effectLst/>
                          <a:latin typeface="Arial"/>
                          <a:ea typeface="Arial"/>
                          <a:cs typeface="Arial"/>
                          <a:sym typeface="Arial"/>
                        </a:rPr>
                        <a:t>ADD </a:t>
                      </a:r>
                      <a:r>
                        <a:rPr lang="en-US" sz="1800" b="0" i="0" u="none" strike="noStrike" cap="none">
                          <a:solidFill>
                            <a:schemeClr val="tx1"/>
                          </a:solidFill>
                          <a:effectLst/>
                          <a:latin typeface="Arial"/>
                          <a:ea typeface="Arial"/>
                          <a:cs typeface="Arial"/>
                          <a:sym typeface="Arial"/>
                        </a:rPr>
                        <a:t>DiaChi</a:t>
                      </a:r>
                      <a:r>
                        <a:rPr lang="en-US" sz="1800" b="1" i="0" u="none" strike="noStrike" cap="none">
                          <a:solidFill>
                            <a:schemeClr val="tx1"/>
                          </a:solidFill>
                          <a:effectLst/>
                          <a:latin typeface="Arial"/>
                          <a:ea typeface="Arial"/>
                          <a:cs typeface="Arial"/>
                          <a:sym typeface="Arial"/>
                        </a:rPr>
                        <a:t> </a:t>
                      </a:r>
                      <a:r>
                        <a:rPr lang="en-US" sz="1800" b="0" i="0" u="none" strike="noStrike" cap="none">
                          <a:solidFill>
                            <a:schemeClr val="tx1"/>
                          </a:solidFill>
                          <a:effectLst/>
                          <a:latin typeface="Arial"/>
                          <a:ea typeface="Arial"/>
                          <a:cs typeface="Arial"/>
                          <a:sym typeface="Arial"/>
                        </a:rPr>
                        <a:t>nvarchar(50)</a:t>
                      </a:r>
                    </a:p>
                  </a:txBody>
                  <a:tcPr marL="34925" marR="34925" marT="34925" marB="34925" anchor="ctr"/>
                </a:tc>
                <a:tc>
                  <a:txBody>
                    <a:bodyPr/>
                    <a:lstStyle/>
                    <a:p>
                      <a:pPr algn="l"/>
                      <a:r>
                        <a:rPr lang="en-US" sz="1800" b="1" i="0" u="none" strike="noStrike" cap="none">
                          <a:solidFill>
                            <a:schemeClr val="tx1"/>
                          </a:solidFill>
                          <a:effectLst/>
                          <a:latin typeface="Arial"/>
                          <a:ea typeface="Arial"/>
                          <a:cs typeface="Arial"/>
                          <a:sym typeface="Arial"/>
                        </a:rPr>
                        <a:t>ALTER TABLE </a:t>
                      </a:r>
                      <a:r>
                        <a:rPr lang="en-US" sz="1800" b="0" i="0" u="none" strike="noStrike" cap="none">
                          <a:solidFill>
                            <a:schemeClr val="tx1"/>
                          </a:solidFill>
                          <a:effectLst/>
                          <a:latin typeface="Arial"/>
                          <a:ea typeface="Arial"/>
                          <a:cs typeface="Arial"/>
                          <a:sym typeface="Arial"/>
                        </a:rPr>
                        <a:t>HocSinh </a:t>
                      </a:r>
                    </a:p>
                    <a:p>
                      <a:pPr algn="l"/>
                      <a:r>
                        <a:rPr lang="en-US" sz="1800" b="1" i="0" u="none" strike="noStrike" cap="none">
                          <a:solidFill>
                            <a:schemeClr val="tx1"/>
                          </a:solidFill>
                          <a:effectLst/>
                          <a:latin typeface="Arial"/>
                          <a:ea typeface="Arial"/>
                          <a:cs typeface="Arial"/>
                          <a:sym typeface="Arial"/>
                        </a:rPr>
                        <a:t>ADD </a:t>
                      </a:r>
                      <a:r>
                        <a:rPr lang="en-US" sz="1800" b="1" i="0" u="none" strike="noStrike" cap="none">
                          <a:solidFill>
                            <a:srgbClr val="FF9BDA"/>
                          </a:solidFill>
                          <a:effectLst/>
                          <a:latin typeface="Arial"/>
                          <a:ea typeface="Arial"/>
                          <a:cs typeface="Arial"/>
                          <a:sym typeface="Arial"/>
                        </a:rPr>
                        <a:t>COLUMN</a:t>
                      </a:r>
                      <a:r>
                        <a:rPr lang="en-US" sz="1800" b="1" i="0" u="none" strike="noStrike" cap="none">
                          <a:solidFill>
                            <a:schemeClr val="tx1"/>
                          </a:solidFill>
                          <a:effectLst/>
                          <a:latin typeface="Arial"/>
                          <a:ea typeface="Arial"/>
                          <a:cs typeface="Arial"/>
                          <a:sym typeface="Arial"/>
                        </a:rPr>
                        <a:t> </a:t>
                      </a:r>
                      <a:r>
                        <a:rPr lang="en-US" sz="1800" b="0" i="0" u="none" strike="noStrike" cap="none">
                          <a:solidFill>
                            <a:schemeClr val="tx1"/>
                          </a:solidFill>
                          <a:effectLst/>
                          <a:latin typeface="Arial"/>
                          <a:ea typeface="Arial"/>
                          <a:cs typeface="Arial"/>
                          <a:sym typeface="Arial"/>
                        </a:rPr>
                        <a:t>DiaChi nvarchar(50)</a:t>
                      </a:r>
                    </a:p>
                  </a:txBody>
                  <a:tcPr marL="34925" marR="34925" marT="34925" marB="34925" anchor="ctr"/>
                </a:tc>
                <a:extLst>
                  <a:ext uri="{0D108BD9-81ED-4DB2-BD59-A6C34878D82A}">
                    <a16:rowId xmlns:a16="http://schemas.microsoft.com/office/drawing/2014/main" val="1842292427"/>
                  </a:ext>
                </a:extLst>
              </a:tr>
            </a:tbl>
          </a:graphicData>
        </a:graphic>
      </p:graphicFrame>
    </p:spTree>
    <p:extLst>
      <p:ext uri="{BB962C8B-B14F-4D97-AF65-F5344CB8AC3E}">
        <p14:creationId xmlns:p14="http://schemas.microsoft.com/office/powerpoint/2010/main" val="2856238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Bảng 2">
            <a:extLst>
              <a:ext uri="{FF2B5EF4-FFF2-40B4-BE49-F238E27FC236}">
                <a16:creationId xmlns:a16="http://schemas.microsoft.com/office/drawing/2014/main" id="{744E6944-06F2-75B2-1558-A7C706CBA8F9}"/>
              </a:ext>
            </a:extLst>
          </p:cNvPr>
          <p:cNvGraphicFramePr>
            <a:graphicFrameLocks noGrp="1"/>
          </p:cNvGraphicFramePr>
          <p:nvPr>
            <p:extLst>
              <p:ext uri="{D42A27DB-BD31-4B8C-83A1-F6EECF244321}">
                <p14:modId xmlns:p14="http://schemas.microsoft.com/office/powerpoint/2010/main" val="3807979217"/>
              </p:ext>
            </p:extLst>
          </p:nvPr>
        </p:nvGraphicFramePr>
        <p:xfrm>
          <a:off x="1044218" y="1381760"/>
          <a:ext cx="7055555" cy="1306830"/>
        </p:xfrm>
        <a:graphic>
          <a:graphicData uri="http://schemas.openxmlformats.org/drawingml/2006/table">
            <a:tbl>
              <a:tblPr>
                <a:tableStyleId>{60F9DECC-65E3-416D-8B7A-F7EADAAECDB1}</a:tableStyleId>
              </a:tblPr>
              <a:tblGrid>
                <a:gridCol w="3527468">
                  <a:extLst>
                    <a:ext uri="{9D8B030D-6E8A-4147-A177-3AD203B41FA5}">
                      <a16:colId xmlns:a16="http://schemas.microsoft.com/office/drawing/2014/main" val="142543256"/>
                    </a:ext>
                  </a:extLst>
                </a:gridCol>
                <a:gridCol w="3528087">
                  <a:extLst>
                    <a:ext uri="{9D8B030D-6E8A-4147-A177-3AD203B41FA5}">
                      <a16:colId xmlns:a16="http://schemas.microsoft.com/office/drawing/2014/main" val="3529729070"/>
                    </a:ext>
                  </a:extLst>
                </a:gridCol>
              </a:tblGrid>
              <a:tr h="0">
                <a:tc gridSpan="2">
                  <a:txBody>
                    <a:bodyPr/>
                    <a:lstStyle/>
                    <a:p>
                      <a:pPr algn="ctr"/>
                      <a:r>
                        <a:rPr lang="en-US" sz="1800" b="1" i="0" u="none" strike="noStrike" cap="none">
                          <a:solidFill>
                            <a:schemeClr val="tx1"/>
                          </a:solidFill>
                          <a:effectLst/>
                          <a:latin typeface="Arial"/>
                          <a:ea typeface="Arial"/>
                          <a:cs typeface="Arial"/>
                          <a:sym typeface="Arial"/>
                        </a:rPr>
                        <a:t>XÓA MỘT COLUMN KHỎI TABLE</a:t>
                      </a:r>
                      <a:endParaRPr lang="en-US" sz="2400" b="1" kern="100">
                        <a:solidFill>
                          <a:schemeClr val="tx1"/>
                        </a:solidFill>
                        <a:effectLst/>
                        <a:latin typeface="Liberation Serif"/>
                        <a:ea typeface="Noto Serif CJK SC"/>
                        <a:cs typeface="Lohit Devanagari"/>
                      </a:endParaRPr>
                    </a:p>
                  </a:txBody>
                  <a:tcPr marL="34925" marR="34925" marT="34925" marB="34925" anchor="ctr"/>
                </a:tc>
                <a:tc hMerge="1">
                  <a:txBody>
                    <a:bodyPr/>
                    <a:lstStyle/>
                    <a:p>
                      <a:pPr algn="ct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320041341"/>
                  </a:ext>
                </a:extLst>
              </a:tr>
              <a:tr h="0">
                <a:tc>
                  <a:txBody>
                    <a:bodyPr/>
                    <a:lstStyle/>
                    <a:p>
                      <a:pPr algn="ctr"/>
                      <a:r>
                        <a:rPr lang="en-US" sz="1800" b="1" kern="100">
                          <a:solidFill>
                            <a:srgbClr val="FFFF00"/>
                          </a:solidFill>
                          <a:effectLst/>
                        </a:rPr>
                        <a:t>SQL SEVER</a:t>
                      </a:r>
                      <a:endParaRPr lang="en-US" sz="1800" b="1"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b="1" kern="100">
                          <a:solidFill>
                            <a:srgbClr val="EB5358"/>
                          </a:solidFill>
                          <a:effectLst/>
                        </a:rPr>
                        <a:t>POSTGRESQL</a:t>
                      </a: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31562721"/>
                  </a:ext>
                </a:extLst>
              </a:tr>
              <a:tr h="0">
                <a:tc>
                  <a:txBody>
                    <a:bodyPr/>
                    <a:lstStyle/>
                    <a:p>
                      <a:r>
                        <a:rPr lang="en-US" sz="1800" b="1" kern="100">
                          <a:solidFill>
                            <a:schemeClr val="tx1"/>
                          </a:solidFill>
                          <a:effectLst/>
                          <a:latin typeface="Arial" panose="020B0604020202020204" pitchFamily="34" charset="0"/>
                          <a:ea typeface="Noto Serif CJK SC"/>
                          <a:cs typeface="Arial" panose="020B0604020202020204" pitchFamily="34" charset="0"/>
                        </a:rPr>
                        <a:t>ALTER TABLE </a:t>
                      </a:r>
                      <a:r>
                        <a:rPr lang="en-US" sz="1800" kern="100">
                          <a:solidFill>
                            <a:schemeClr val="tx1"/>
                          </a:solidFill>
                          <a:effectLst/>
                          <a:latin typeface="Arial" panose="020B0604020202020204" pitchFamily="34" charset="0"/>
                          <a:ea typeface="Noto Serif CJK SC"/>
                          <a:cs typeface="Arial" panose="020B0604020202020204" pitchFamily="34" charset="0"/>
                        </a:rPr>
                        <a:t>HocSinh</a:t>
                      </a:r>
                    </a:p>
                    <a:p>
                      <a:r>
                        <a:rPr lang="en-US" sz="1800" b="1" kern="100">
                          <a:solidFill>
                            <a:schemeClr val="tx1"/>
                          </a:solidFill>
                          <a:effectLst/>
                          <a:latin typeface="Arial" panose="020B0604020202020204" pitchFamily="34" charset="0"/>
                          <a:ea typeface="Noto Serif CJK SC"/>
                          <a:cs typeface="Arial" panose="020B0604020202020204" pitchFamily="34" charset="0"/>
                        </a:rPr>
                        <a:t>DROP</a:t>
                      </a:r>
                      <a:r>
                        <a:rPr lang="en-US" sz="1800" kern="100">
                          <a:solidFill>
                            <a:schemeClr val="tx1"/>
                          </a:solidFill>
                          <a:effectLst/>
                          <a:latin typeface="Arial" panose="020B0604020202020204" pitchFamily="34" charset="0"/>
                          <a:ea typeface="Noto Serif CJK SC"/>
                          <a:cs typeface="Arial" panose="020B0604020202020204" pitchFamily="34" charset="0"/>
                        </a:rPr>
                        <a:t> DiaChi</a:t>
                      </a:r>
                    </a:p>
                  </a:txBody>
                  <a:tcPr marL="34925" marR="34925" marT="34925" marB="34925"/>
                </a:tc>
                <a:tc>
                  <a:txBody>
                    <a:bodyPr/>
                    <a:lstStyle/>
                    <a:p>
                      <a:r>
                        <a:rPr lang="en-US" sz="1800" b="1" kern="100">
                          <a:solidFill>
                            <a:schemeClr val="tx1"/>
                          </a:solidFill>
                          <a:effectLst/>
                          <a:latin typeface="Arial" panose="020B0604020202020204" pitchFamily="34" charset="0"/>
                          <a:ea typeface="Noto Serif CJK SC"/>
                          <a:cs typeface="Arial" panose="020B0604020202020204" pitchFamily="34" charset="0"/>
                        </a:rPr>
                        <a:t>ALTER TABLE </a:t>
                      </a:r>
                      <a:r>
                        <a:rPr lang="en-US" sz="1800" kern="100">
                          <a:solidFill>
                            <a:schemeClr val="tx1"/>
                          </a:solidFill>
                          <a:effectLst/>
                          <a:latin typeface="Arial" panose="020B0604020202020204" pitchFamily="34" charset="0"/>
                          <a:ea typeface="Noto Serif CJK SC"/>
                          <a:cs typeface="Arial" panose="020B0604020202020204" pitchFamily="34" charset="0"/>
                        </a:rPr>
                        <a:t>HocSinh</a:t>
                      </a:r>
                    </a:p>
                    <a:p>
                      <a:r>
                        <a:rPr lang="en-US" sz="1800" b="1" kern="100">
                          <a:solidFill>
                            <a:schemeClr val="tx1"/>
                          </a:solidFill>
                          <a:effectLst/>
                          <a:latin typeface="Arial" panose="020B0604020202020204" pitchFamily="34" charset="0"/>
                          <a:ea typeface="Noto Serif CJK SC"/>
                          <a:cs typeface="Arial" panose="020B0604020202020204" pitchFamily="34" charset="0"/>
                        </a:rPr>
                        <a:t>DROP </a:t>
                      </a:r>
                      <a:r>
                        <a:rPr lang="en-US" sz="1800" b="1" kern="100">
                          <a:solidFill>
                            <a:srgbClr val="FF9BDA"/>
                          </a:solidFill>
                          <a:effectLst/>
                          <a:latin typeface="Arial" panose="020B0604020202020204" pitchFamily="34" charset="0"/>
                          <a:ea typeface="Noto Serif CJK SC"/>
                          <a:cs typeface="Arial" panose="020B0604020202020204" pitchFamily="34" charset="0"/>
                        </a:rPr>
                        <a:t>COLUMN</a:t>
                      </a:r>
                      <a:r>
                        <a:rPr lang="en-US" sz="1800" b="1" kern="100">
                          <a:solidFill>
                            <a:schemeClr val="tx1"/>
                          </a:solidFill>
                          <a:effectLst/>
                          <a:latin typeface="Arial" panose="020B0604020202020204" pitchFamily="34" charset="0"/>
                          <a:ea typeface="Noto Serif CJK SC"/>
                          <a:cs typeface="Arial" panose="020B0604020202020204" pitchFamily="34" charset="0"/>
                        </a:rPr>
                        <a:t> </a:t>
                      </a:r>
                      <a:r>
                        <a:rPr lang="en-US" sz="1800" kern="100">
                          <a:solidFill>
                            <a:schemeClr val="tx1"/>
                          </a:solidFill>
                          <a:effectLst/>
                          <a:latin typeface="Arial" panose="020B0604020202020204" pitchFamily="34" charset="0"/>
                          <a:ea typeface="Noto Serif CJK SC"/>
                          <a:cs typeface="Arial" panose="020B0604020202020204" pitchFamily="34" charset="0"/>
                        </a:rPr>
                        <a:t>DiaChi</a:t>
                      </a:r>
                    </a:p>
                  </a:txBody>
                  <a:tcPr marL="34925" marR="34925" marT="34925" marB="34925"/>
                </a:tc>
                <a:extLst>
                  <a:ext uri="{0D108BD9-81ED-4DB2-BD59-A6C34878D82A}">
                    <a16:rowId xmlns:a16="http://schemas.microsoft.com/office/drawing/2014/main" val="1842292427"/>
                  </a:ext>
                </a:extLst>
              </a:tr>
            </a:tbl>
          </a:graphicData>
        </a:graphic>
      </p:graphicFrame>
      <p:graphicFrame>
        <p:nvGraphicFramePr>
          <p:cNvPr id="4" name="Bảng 3">
            <a:extLst>
              <a:ext uri="{FF2B5EF4-FFF2-40B4-BE49-F238E27FC236}">
                <a16:creationId xmlns:a16="http://schemas.microsoft.com/office/drawing/2014/main" id="{85363222-809B-4D99-0660-CB4AC17C6CF1}"/>
              </a:ext>
            </a:extLst>
          </p:cNvPr>
          <p:cNvGraphicFramePr>
            <a:graphicFrameLocks noGrp="1"/>
          </p:cNvGraphicFramePr>
          <p:nvPr>
            <p:extLst>
              <p:ext uri="{D42A27DB-BD31-4B8C-83A1-F6EECF244321}">
                <p14:modId xmlns:p14="http://schemas.microsoft.com/office/powerpoint/2010/main" val="3346881803"/>
              </p:ext>
            </p:extLst>
          </p:nvPr>
        </p:nvGraphicFramePr>
        <p:xfrm>
          <a:off x="1044219" y="3108325"/>
          <a:ext cx="7055555" cy="1306830"/>
        </p:xfrm>
        <a:graphic>
          <a:graphicData uri="http://schemas.openxmlformats.org/drawingml/2006/table">
            <a:tbl>
              <a:tblPr>
                <a:tableStyleId>{60F9DECC-65E3-416D-8B7A-F7EADAAECDB1}</a:tableStyleId>
              </a:tblPr>
              <a:tblGrid>
                <a:gridCol w="3527468">
                  <a:extLst>
                    <a:ext uri="{9D8B030D-6E8A-4147-A177-3AD203B41FA5}">
                      <a16:colId xmlns:a16="http://schemas.microsoft.com/office/drawing/2014/main" val="142543256"/>
                    </a:ext>
                  </a:extLst>
                </a:gridCol>
                <a:gridCol w="3528087">
                  <a:extLst>
                    <a:ext uri="{9D8B030D-6E8A-4147-A177-3AD203B41FA5}">
                      <a16:colId xmlns:a16="http://schemas.microsoft.com/office/drawing/2014/main" val="3529729070"/>
                    </a:ext>
                  </a:extLst>
                </a:gridCol>
              </a:tblGrid>
              <a:tr h="0">
                <a:tc gridSpan="2">
                  <a:txBody>
                    <a:bodyPr/>
                    <a:lstStyle/>
                    <a:p>
                      <a:pPr algn="ctr"/>
                      <a:r>
                        <a:rPr lang="en-US" sz="1800" b="1" i="0" u="none" strike="noStrike" cap="none">
                          <a:solidFill>
                            <a:schemeClr val="tx1"/>
                          </a:solidFill>
                          <a:effectLst/>
                          <a:latin typeface="Arial"/>
                          <a:ea typeface="Arial"/>
                          <a:cs typeface="Arial"/>
                          <a:sym typeface="Arial"/>
                        </a:rPr>
                        <a:t>XÓA DỮ LIỆU TABLE</a:t>
                      </a:r>
                      <a:endParaRPr lang="en-US" sz="2400" b="1" kern="100">
                        <a:solidFill>
                          <a:schemeClr val="tx1"/>
                        </a:solidFill>
                        <a:effectLst/>
                        <a:latin typeface="Liberation Serif"/>
                        <a:ea typeface="Noto Serif CJK SC"/>
                        <a:cs typeface="Lohit Devanagari"/>
                      </a:endParaRPr>
                    </a:p>
                  </a:txBody>
                  <a:tcPr marL="34925" marR="34925" marT="34925" marB="34925" anchor="ctr"/>
                </a:tc>
                <a:tc hMerge="1">
                  <a:txBody>
                    <a:bodyPr/>
                    <a:lstStyle/>
                    <a:p>
                      <a:pPr algn="ct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320041341"/>
                  </a:ext>
                </a:extLst>
              </a:tr>
              <a:tr h="0">
                <a:tc>
                  <a:txBody>
                    <a:bodyPr/>
                    <a:lstStyle/>
                    <a:p>
                      <a:pPr algn="ctr"/>
                      <a:r>
                        <a:rPr lang="en-US" sz="1800" b="1" kern="100">
                          <a:solidFill>
                            <a:srgbClr val="FFFF00"/>
                          </a:solidFill>
                          <a:effectLst/>
                        </a:rPr>
                        <a:t>SQL SEVER</a:t>
                      </a:r>
                      <a:endParaRPr lang="en-US" sz="1800" b="1" kern="100">
                        <a:solidFill>
                          <a:srgbClr val="FFFF00"/>
                        </a:solidFill>
                        <a:effectLst/>
                        <a:latin typeface="Liberation Serif"/>
                        <a:ea typeface="Noto Serif CJK SC"/>
                        <a:cs typeface="Lohit Devanagari"/>
                      </a:endParaRPr>
                    </a:p>
                  </a:txBody>
                  <a:tcPr marL="34925" marR="34925" marT="34925" marB="34925" anchor="ctr"/>
                </a:tc>
                <a:tc>
                  <a:txBody>
                    <a:bodyPr/>
                    <a:lstStyle/>
                    <a:p>
                      <a:pPr algn="ctr"/>
                      <a:r>
                        <a:rPr lang="en-US" sz="1800" b="1" kern="100">
                          <a:solidFill>
                            <a:srgbClr val="EB5358"/>
                          </a:solidFill>
                          <a:effectLst/>
                        </a:rPr>
                        <a:t>POSTGRESQL</a:t>
                      </a:r>
                      <a:endParaRPr lang="en-US" sz="1800" b="1" kern="100">
                        <a:solidFill>
                          <a:srgbClr val="EB5358"/>
                        </a:solidFill>
                        <a:effectLst/>
                        <a:latin typeface="Liberation Serif"/>
                        <a:ea typeface="Noto Serif CJK SC"/>
                        <a:cs typeface="Lohit Devanagari"/>
                      </a:endParaRPr>
                    </a:p>
                  </a:txBody>
                  <a:tcPr marL="34925" marR="34925" marT="34925" marB="34925" anchor="ctr"/>
                </a:tc>
                <a:extLst>
                  <a:ext uri="{0D108BD9-81ED-4DB2-BD59-A6C34878D82A}">
                    <a16:rowId xmlns:a16="http://schemas.microsoft.com/office/drawing/2014/main" val="131562721"/>
                  </a:ext>
                </a:extLst>
              </a:tr>
              <a:tr h="0">
                <a:tc>
                  <a:txBody>
                    <a:bodyPr/>
                    <a:lstStyle/>
                    <a:p>
                      <a:r>
                        <a:rPr lang="en-US" sz="1800" b="1" kern="100">
                          <a:solidFill>
                            <a:schemeClr val="tx1"/>
                          </a:solidFill>
                          <a:effectLst/>
                          <a:latin typeface="Arial" panose="020B0604020202020204" pitchFamily="34" charset="0"/>
                          <a:ea typeface="Noto Serif CJK SC"/>
                          <a:cs typeface="Arial" panose="020B0604020202020204" pitchFamily="34" charset="0"/>
                        </a:rPr>
                        <a:t>DELETE</a:t>
                      </a:r>
                      <a:r>
                        <a:rPr lang="en-US" sz="1800" kern="100">
                          <a:solidFill>
                            <a:schemeClr val="tx1"/>
                          </a:solidFill>
                          <a:effectLst/>
                          <a:latin typeface="Arial" panose="020B0604020202020204" pitchFamily="34" charset="0"/>
                          <a:ea typeface="Noto Serif CJK SC"/>
                          <a:cs typeface="Arial" panose="020B0604020202020204" pitchFamily="34" charset="0"/>
                        </a:rPr>
                        <a:t> HocSinh</a:t>
                      </a:r>
                    </a:p>
                    <a:p>
                      <a:r>
                        <a:rPr lang="en-US" sz="1800" b="1" kern="100">
                          <a:solidFill>
                            <a:schemeClr val="tx1"/>
                          </a:solidFill>
                          <a:effectLst/>
                          <a:latin typeface="Arial" panose="020B0604020202020204" pitchFamily="34" charset="0"/>
                          <a:ea typeface="Noto Serif CJK SC"/>
                          <a:cs typeface="Arial" panose="020B0604020202020204" pitchFamily="34" charset="0"/>
                        </a:rPr>
                        <a:t>WHERE</a:t>
                      </a:r>
                      <a:r>
                        <a:rPr lang="en-US" sz="1800" kern="100">
                          <a:solidFill>
                            <a:schemeClr val="tx1"/>
                          </a:solidFill>
                          <a:effectLst/>
                          <a:latin typeface="Arial" panose="020B0604020202020204" pitchFamily="34" charset="0"/>
                          <a:ea typeface="Noto Serif CJK SC"/>
                          <a:cs typeface="Arial" panose="020B0604020202020204" pitchFamily="34" charset="0"/>
                        </a:rPr>
                        <a:t> MaHS = ‘CK101’</a:t>
                      </a:r>
                    </a:p>
                  </a:txBody>
                  <a:tcPr marL="34925" marR="34925" marT="34925" marB="34925"/>
                </a:tc>
                <a:tc>
                  <a:txBody>
                    <a:bodyPr/>
                    <a:lstStyle/>
                    <a:p>
                      <a:r>
                        <a:rPr lang="en-US" sz="1800" b="1" kern="100">
                          <a:solidFill>
                            <a:schemeClr val="tx1"/>
                          </a:solidFill>
                          <a:effectLst/>
                          <a:latin typeface="Arial" panose="020B0604020202020204" pitchFamily="34" charset="0"/>
                          <a:ea typeface="Noto Serif CJK SC"/>
                          <a:cs typeface="Arial" panose="020B0604020202020204" pitchFamily="34" charset="0"/>
                        </a:rPr>
                        <a:t>DELETE </a:t>
                      </a:r>
                      <a:r>
                        <a:rPr lang="en-US" sz="1800" b="1" kern="100">
                          <a:solidFill>
                            <a:srgbClr val="FF9BDA"/>
                          </a:solidFill>
                          <a:effectLst/>
                          <a:latin typeface="Arial" panose="020B0604020202020204" pitchFamily="34" charset="0"/>
                          <a:ea typeface="Noto Serif CJK SC"/>
                          <a:cs typeface="Arial" panose="020B0604020202020204" pitchFamily="34" charset="0"/>
                        </a:rPr>
                        <a:t>FROM</a:t>
                      </a:r>
                      <a:r>
                        <a:rPr lang="en-US" sz="1800" b="1" kern="100">
                          <a:solidFill>
                            <a:schemeClr val="tx1"/>
                          </a:solidFill>
                          <a:effectLst/>
                          <a:latin typeface="Arial" panose="020B0604020202020204" pitchFamily="34" charset="0"/>
                          <a:ea typeface="Noto Serif CJK SC"/>
                          <a:cs typeface="Arial" panose="020B0604020202020204" pitchFamily="34" charset="0"/>
                        </a:rPr>
                        <a:t> </a:t>
                      </a:r>
                      <a:r>
                        <a:rPr lang="en-US" sz="1800" kern="100">
                          <a:solidFill>
                            <a:schemeClr val="tx1"/>
                          </a:solidFill>
                          <a:effectLst/>
                          <a:latin typeface="Arial" panose="020B0604020202020204" pitchFamily="34" charset="0"/>
                          <a:ea typeface="Noto Serif CJK SC"/>
                          <a:cs typeface="Arial" panose="020B0604020202020204" pitchFamily="34" charset="0"/>
                        </a:rPr>
                        <a:t>HocSinh </a:t>
                      </a:r>
                    </a:p>
                    <a:p>
                      <a:r>
                        <a:rPr lang="en-US" sz="1800" b="1" kern="100">
                          <a:solidFill>
                            <a:schemeClr val="tx1"/>
                          </a:solidFill>
                          <a:effectLst/>
                          <a:latin typeface="Arial" panose="020B0604020202020204" pitchFamily="34" charset="0"/>
                          <a:ea typeface="Noto Serif CJK SC"/>
                          <a:cs typeface="Arial" panose="020B0604020202020204" pitchFamily="34" charset="0"/>
                        </a:rPr>
                        <a:t>WHERE</a:t>
                      </a:r>
                      <a:r>
                        <a:rPr lang="en-US" sz="1800" kern="100">
                          <a:solidFill>
                            <a:schemeClr val="tx1"/>
                          </a:solidFill>
                          <a:effectLst/>
                          <a:latin typeface="Arial" panose="020B0604020202020204" pitchFamily="34" charset="0"/>
                          <a:ea typeface="Noto Serif CJK SC"/>
                          <a:cs typeface="Arial" panose="020B0604020202020204" pitchFamily="34" charset="0"/>
                        </a:rPr>
                        <a:t> MaHS = ‘CK101’;</a:t>
                      </a:r>
                    </a:p>
                  </a:txBody>
                  <a:tcPr marL="34925" marR="34925" marT="34925" marB="34925"/>
                </a:tc>
                <a:extLst>
                  <a:ext uri="{0D108BD9-81ED-4DB2-BD59-A6C34878D82A}">
                    <a16:rowId xmlns:a16="http://schemas.microsoft.com/office/drawing/2014/main" val="1842292427"/>
                  </a:ext>
                </a:extLst>
              </a:tr>
            </a:tbl>
          </a:graphicData>
        </a:graphic>
      </p:graphicFrame>
    </p:spTree>
    <p:extLst>
      <p:ext uri="{BB962C8B-B14F-4D97-AF65-F5344CB8AC3E}">
        <p14:creationId xmlns:p14="http://schemas.microsoft.com/office/powerpoint/2010/main" val="1091055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5"/>
        <p:cNvGrpSpPr/>
        <p:nvPr/>
      </p:nvGrpSpPr>
      <p:grpSpPr>
        <a:xfrm>
          <a:off x="0" y="0"/>
          <a:ext cx="0" cy="0"/>
          <a:chOff x="0" y="0"/>
          <a:chExt cx="0" cy="0"/>
        </a:xfrm>
      </p:grpSpPr>
      <p:sp>
        <p:nvSpPr>
          <p:cNvPr id="866" name="Google Shape;866;p51"/>
          <p:cNvSpPr/>
          <p:nvPr/>
        </p:nvSpPr>
        <p:spPr>
          <a:xfrm>
            <a:off x="397704" y="1406472"/>
            <a:ext cx="3714942" cy="2781306"/>
          </a:xfrm>
          <a:prstGeom prst="roundRect">
            <a:avLst>
              <a:gd name="adj" fmla="val 697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1"/>
          <p:cNvSpPr/>
          <p:nvPr/>
        </p:nvSpPr>
        <p:spPr>
          <a:xfrm>
            <a:off x="514434" y="1470448"/>
            <a:ext cx="3483549" cy="2582792"/>
          </a:xfrm>
          <a:custGeom>
            <a:avLst/>
            <a:gdLst/>
            <a:ahLst/>
            <a:cxnLst/>
            <a:rect l="l" t="t" r="r" b="b"/>
            <a:pathLst>
              <a:path w="13231" h="14291" extrusionOk="0">
                <a:moveTo>
                  <a:pt x="368" y="1054"/>
                </a:moveTo>
                <a:cubicBezTo>
                  <a:pt x="368" y="1054"/>
                  <a:pt x="0" y="13182"/>
                  <a:pt x="685" y="13708"/>
                </a:cubicBezTo>
                <a:cubicBezTo>
                  <a:pt x="1368" y="14237"/>
                  <a:pt x="12496" y="14290"/>
                  <a:pt x="12863" y="13499"/>
                </a:cubicBezTo>
                <a:cubicBezTo>
                  <a:pt x="13231" y="12707"/>
                  <a:pt x="13128" y="683"/>
                  <a:pt x="12071" y="581"/>
                </a:cubicBezTo>
                <a:cubicBezTo>
                  <a:pt x="11018" y="474"/>
                  <a:pt x="578" y="1"/>
                  <a:pt x="368" y="10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51"/>
          <p:cNvGrpSpPr/>
          <p:nvPr/>
        </p:nvGrpSpPr>
        <p:grpSpPr>
          <a:xfrm>
            <a:off x="397704" y="781248"/>
            <a:ext cx="3714942" cy="516549"/>
            <a:chOff x="552455" y="401675"/>
            <a:chExt cx="3070200" cy="426900"/>
          </a:xfrm>
        </p:grpSpPr>
        <p:sp>
          <p:nvSpPr>
            <p:cNvPr id="869" name="Google Shape;869;p51"/>
            <p:cNvSpPr/>
            <p:nvPr/>
          </p:nvSpPr>
          <p:spPr>
            <a:xfrm>
              <a:off x="552455" y="401675"/>
              <a:ext cx="30702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51"/>
          <p:cNvSpPr txBox="1">
            <a:spLocks noGrp="1"/>
          </p:cNvSpPr>
          <p:nvPr>
            <p:ph type="title"/>
          </p:nvPr>
        </p:nvSpPr>
        <p:spPr>
          <a:xfrm>
            <a:off x="583190" y="1741601"/>
            <a:ext cx="3339597" cy="15626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a:solidFill>
                  <a:schemeClr val="lt1"/>
                </a:solidFill>
                <a:latin typeface="Arial" panose="020B0604020202020204" pitchFamily="34" charset="0"/>
                <a:cs typeface="Arial" panose="020B0604020202020204" pitchFamily="34" charset="0"/>
              </a:rPr>
              <a:t>PHÉP KẾT NỐI JOIN</a:t>
            </a:r>
            <a:endParaRPr sz="4800">
              <a:solidFill>
                <a:schemeClr val="lt1"/>
              </a:solidFill>
              <a:latin typeface="Arial" panose="020B0604020202020204" pitchFamily="34" charset="0"/>
              <a:cs typeface="Arial" panose="020B0604020202020204" pitchFamily="34" charset="0"/>
            </a:endParaRPr>
          </a:p>
        </p:txBody>
      </p:sp>
      <p:sp>
        <p:nvSpPr>
          <p:cNvPr id="874" name="Google Shape;874;p51"/>
          <p:cNvSpPr/>
          <p:nvPr/>
        </p:nvSpPr>
        <p:spPr>
          <a:xfrm>
            <a:off x="2473088" y="3384997"/>
            <a:ext cx="1138400" cy="867488"/>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A86D0FE5-811F-418D-1B85-E89716D8CC3F}"/>
              </a:ext>
            </a:extLst>
          </p:cNvPr>
          <p:cNvSpPr txBox="1"/>
          <p:nvPr/>
        </p:nvSpPr>
        <p:spPr>
          <a:xfrm>
            <a:off x="1281285" y="1929931"/>
            <a:ext cx="6581424" cy="1754326"/>
          </a:xfrm>
          <a:prstGeom prst="rect">
            <a:avLst/>
          </a:prstGeom>
          <a:noFill/>
        </p:spPr>
        <p:txBody>
          <a:bodyPr wrap="square">
            <a:spAutoFit/>
          </a:bodyPr>
          <a:lstStyle/>
          <a:p>
            <a:pPr algn="just"/>
            <a:r>
              <a:rPr lang="en-US" sz="1800" b="1">
                <a:solidFill>
                  <a:srgbClr val="0E2A47"/>
                </a:solidFill>
              </a:rPr>
              <a:t>Phép kết nối </a:t>
            </a:r>
            <a:r>
              <a:rPr lang="en-US" sz="1800">
                <a:solidFill>
                  <a:srgbClr val="0E2A47"/>
                </a:solidFill>
              </a:rPr>
              <a:t>(</a:t>
            </a:r>
            <a:r>
              <a:rPr lang="vi-VN" sz="1800">
                <a:solidFill>
                  <a:srgbClr val="0E2A47"/>
                </a:solidFill>
              </a:rPr>
              <a:t>JOIN</a:t>
            </a:r>
            <a:r>
              <a:rPr lang="en-US" sz="1800">
                <a:solidFill>
                  <a:srgbClr val="0E2A47"/>
                </a:solidFill>
              </a:rPr>
              <a:t>)</a:t>
            </a:r>
            <a:r>
              <a:rPr lang="vi-VN" sz="1800">
                <a:solidFill>
                  <a:srgbClr val="0E2A47"/>
                </a:solidFill>
              </a:rPr>
              <a:t> được dùng để </a:t>
            </a:r>
            <a:r>
              <a:rPr lang="vi-VN" sz="1800" b="1">
                <a:solidFill>
                  <a:srgbClr val="0E2A47"/>
                </a:solidFill>
              </a:rPr>
              <a:t>lấy dữ liệu từ nhiều bảng</a:t>
            </a:r>
            <a:r>
              <a:rPr lang="vi-VN" sz="1800">
                <a:solidFill>
                  <a:srgbClr val="0E2A47"/>
                </a:solidFill>
              </a:rPr>
              <a:t>, </a:t>
            </a:r>
            <a:r>
              <a:rPr lang="vi-VN" sz="1800" b="1">
                <a:solidFill>
                  <a:srgbClr val="0E2A47"/>
                </a:solidFill>
              </a:rPr>
              <a:t>xảy ra khi 2 hoặc nhiều bảng được kết nối với nhau trong một lệnh SQL</a:t>
            </a:r>
            <a:r>
              <a:rPr lang="vi-VN" sz="1800">
                <a:solidFill>
                  <a:srgbClr val="0E2A47"/>
                </a:solidFill>
              </a:rPr>
              <a:t>. </a:t>
            </a:r>
            <a:r>
              <a:rPr lang="en-US" sz="1800" b="1">
                <a:solidFill>
                  <a:srgbClr val="0E2A47"/>
                </a:solidFill>
              </a:rPr>
              <a:t>C</a:t>
            </a:r>
            <a:r>
              <a:rPr lang="vi-VN" sz="1800" b="1">
                <a:solidFill>
                  <a:srgbClr val="0E2A47"/>
                </a:solidFill>
              </a:rPr>
              <a:t>ó ba loại kết </a:t>
            </a:r>
            <a:r>
              <a:rPr lang="en-US" sz="1800" b="1">
                <a:solidFill>
                  <a:srgbClr val="0E2A47"/>
                </a:solidFill>
              </a:rPr>
              <a:t>nối</a:t>
            </a:r>
            <a:r>
              <a:rPr lang="vi-VN" sz="1800">
                <a:solidFill>
                  <a:srgbClr val="0E2A47"/>
                </a:solidFill>
              </a:rPr>
              <a:t> sau: </a:t>
            </a:r>
            <a:r>
              <a:rPr lang="vi-VN" sz="1800" b="1">
                <a:solidFill>
                  <a:srgbClr val="0E2A47"/>
                </a:solidFill>
              </a:rPr>
              <a:t>nội</a:t>
            </a:r>
            <a:r>
              <a:rPr lang="en-US" sz="1800" b="1">
                <a:solidFill>
                  <a:srgbClr val="0E2A47"/>
                </a:solidFill>
              </a:rPr>
              <a:t> (inner join)</a:t>
            </a:r>
            <a:r>
              <a:rPr lang="vi-VN" sz="1800" b="1">
                <a:solidFill>
                  <a:srgbClr val="0E2A47"/>
                </a:solidFill>
              </a:rPr>
              <a:t>, ngoại</a:t>
            </a:r>
            <a:r>
              <a:rPr lang="en-US" sz="1800" b="1">
                <a:solidFill>
                  <a:srgbClr val="0E2A47"/>
                </a:solidFill>
              </a:rPr>
              <a:t> (outer join)</a:t>
            </a:r>
            <a:r>
              <a:rPr lang="vi-VN" sz="1800">
                <a:solidFill>
                  <a:srgbClr val="0E2A47"/>
                </a:solidFill>
              </a:rPr>
              <a:t> và </a:t>
            </a:r>
            <a:r>
              <a:rPr lang="vi-VN" sz="1800" b="1">
                <a:solidFill>
                  <a:srgbClr val="0E2A47"/>
                </a:solidFill>
              </a:rPr>
              <a:t>chéo</a:t>
            </a:r>
            <a:r>
              <a:rPr lang="en-US" sz="1800" b="1">
                <a:solidFill>
                  <a:srgbClr val="0E2A47"/>
                </a:solidFill>
              </a:rPr>
              <a:t>(cross join)</a:t>
            </a:r>
            <a:r>
              <a:rPr lang="vi-VN" sz="1800" b="1">
                <a:solidFill>
                  <a:srgbClr val="0E2A47"/>
                </a:solidFill>
              </a:rPr>
              <a:t>.</a:t>
            </a:r>
            <a:r>
              <a:rPr lang="vi-VN" sz="1800">
                <a:solidFill>
                  <a:srgbClr val="0E2A47"/>
                </a:solidFill>
              </a:rPr>
              <a:t> </a:t>
            </a:r>
            <a:r>
              <a:rPr lang="vi-VN" sz="1800" b="1">
                <a:solidFill>
                  <a:srgbClr val="0E2A47"/>
                </a:solidFill>
              </a:rPr>
              <a:t>Kết ngoại được chia ra </a:t>
            </a:r>
            <a:r>
              <a:rPr lang="vi-VN" sz="1800">
                <a:solidFill>
                  <a:srgbClr val="0E2A47"/>
                </a:solidFill>
              </a:rPr>
              <a:t>thêm thành </a:t>
            </a:r>
            <a:r>
              <a:rPr lang="vi-VN" sz="1800" b="1">
                <a:solidFill>
                  <a:srgbClr val="0E2A47"/>
                </a:solidFill>
              </a:rPr>
              <a:t>kết ngoại bên trái </a:t>
            </a:r>
            <a:r>
              <a:rPr lang="vi-VN" sz="1800">
                <a:solidFill>
                  <a:srgbClr val="0E2A47"/>
                </a:solidFill>
              </a:rPr>
              <a:t>(left outer join), </a:t>
            </a:r>
            <a:r>
              <a:rPr lang="vi-VN" sz="1800" b="1">
                <a:solidFill>
                  <a:srgbClr val="0E2A47"/>
                </a:solidFill>
              </a:rPr>
              <a:t>kết ngoại bên phải </a:t>
            </a:r>
            <a:r>
              <a:rPr lang="vi-VN" sz="1800">
                <a:solidFill>
                  <a:srgbClr val="0E2A47"/>
                </a:solidFill>
              </a:rPr>
              <a:t>(right outer join), và </a:t>
            </a:r>
            <a:r>
              <a:rPr lang="vi-VN" sz="1800" b="1">
                <a:solidFill>
                  <a:srgbClr val="0E2A47"/>
                </a:solidFill>
              </a:rPr>
              <a:t>kết ngoại đủ </a:t>
            </a:r>
            <a:r>
              <a:rPr lang="vi-VN" sz="1800">
                <a:solidFill>
                  <a:srgbClr val="0E2A47"/>
                </a:solidFill>
              </a:rPr>
              <a:t>(full outer join).</a:t>
            </a:r>
            <a:endParaRPr lang="en-US" sz="1800">
              <a:solidFill>
                <a:srgbClr val="0E2A47"/>
              </a:solidFill>
            </a:endParaRPr>
          </a:p>
        </p:txBody>
      </p:sp>
      <p:sp>
        <p:nvSpPr>
          <p:cNvPr id="6" name="Hộp Văn bản 5">
            <a:extLst>
              <a:ext uri="{FF2B5EF4-FFF2-40B4-BE49-F238E27FC236}">
                <a16:creationId xmlns:a16="http://schemas.microsoft.com/office/drawing/2014/main" id="{A2FCB28D-553D-C2AE-943A-C2FEF7A3467C}"/>
              </a:ext>
            </a:extLst>
          </p:cNvPr>
          <p:cNvSpPr txBox="1"/>
          <p:nvPr/>
        </p:nvSpPr>
        <p:spPr>
          <a:xfrm>
            <a:off x="3445931" y="1166912"/>
            <a:ext cx="2252133" cy="461665"/>
          </a:xfrm>
          <a:prstGeom prst="rect">
            <a:avLst/>
          </a:prstGeom>
          <a:noFill/>
        </p:spPr>
        <p:txBody>
          <a:bodyPr wrap="square">
            <a:spAutoFit/>
          </a:bodyPr>
          <a:lstStyle/>
          <a:p>
            <a:pPr algn="ctr"/>
            <a:r>
              <a:rPr lang="vi-VN" sz="2400" b="1">
                <a:solidFill>
                  <a:srgbClr val="0E2A47"/>
                </a:solidFill>
              </a:rPr>
              <a:t>ĐỊNH NGHĨA</a:t>
            </a:r>
            <a:endParaRPr lang="en-US" sz="2400" b="1">
              <a:solidFill>
                <a:srgbClr val="0E2A47"/>
              </a:solidFill>
            </a:endParaRPr>
          </a:p>
        </p:txBody>
      </p:sp>
    </p:spTree>
    <p:extLst>
      <p:ext uri="{BB962C8B-B14F-4D97-AF65-F5344CB8AC3E}">
        <p14:creationId xmlns:p14="http://schemas.microsoft.com/office/powerpoint/2010/main" val="145136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C73531A8-8D03-EE55-0D65-D04E611823DC}"/>
              </a:ext>
            </a:extLst>
          </p:cNvPr>
          <p:cNvSpPr txBox="1"/>
          <p:nvPr/>
        </p:nvSpPr>
        <p:spPr>
          <a:xfrm>
            <a:off x="1605843" y="1839770"/>
            <a:ext cx="5932311" cy="2031325"/>
          </a:xfrm>
          <a:prstGeom prst="rect">
            <a:avLst/>
          </a:prstGeom>
          <a:noFill/>
        </p:spPr>
        <p:txBody>
          <a:bodyPr wrap="square">
            <a:spAutoFit/>
          </a:bodyPr>
          <a:lstStyle/>
          <a:p>
            <a:pPr algn="just"/>
            <a:r>
              <a:rPr lang="vi-VN" sz="1800" b="1">
                <a:solidFill>
                  <a:schemeClr val="tx1"/>
                </a:solidFill>
              </a:rPr>
              <a:t>Phép kết nội </a:t>
            </a:r>
            <a:r>
              <a:rPr lang="vi-VN" sz="1800">
                <a:solidFill>
                  <a:schemeClr val="tx1"/>
                </a:solidFill>
              </a:rPr>
              <a:t>(inner join) thực chất là </a:t>
            </a:r>
            <a:r>
              <a:rPr lang="vi-VN" sz="1800" b="1">
                <a:solidFill>
                  <a:schemeClr val="tx1"/>
                </a:solidFill>
              </a:rPr>
              <a:t>tìm giao của hai bảng dữ liệu. </a:t>
            </a:r>
            <a:r>
              <a:rPr lang="vi-VN" sz="1800">
                <a:solidFill>
                  <a:schemeClr val="tx1"/>
                </a:solidFill>
              </a:rPr>
              <a:t>Đây là loại kết hợp thường được dùng nhất và được xem như là phép kết hợp mặc định. </a:t>
            </a:r>
            <a:endParaRPr lang="en-US" sz="1800">
              <a:solidFill>
                <a:schemeClr val="tx1"/>
              </a:solidFill>
            </a:endParaRPr>
          </a:p>
          <a:p>
            <a:pPr algn="just"/>
            <a:endParaRPr lang="en-US" sz="1800">
              <a:solidFill>
                <a:schemeClr val="tx1"/>
              </a:solidFill>
            </a:endParaRPr>
          </a:p>
          <a:p>
            <a:pPr algn="just"/>
            <a:r>
              <a:rPr lang="vi-VN" sz="1800">
                <a:solidFill>
                  <a:schemeClr val="tx1"/>
                </a:solidFill>
              </a:rPr>
              <a:t>Cần đặc biệt chú ý khi kết hợp những bảng trên những cột mà có thể là NULL vì giá trị NULL sẽ không bao giờ có tương ứng. </a:t>
            </a:r>
          </a:p>
        </p:txBody>
      </p:sp>
      <p:sp>
        <p:nvSpPr>
          <p:cNvPr id="9" name="Hộp Văn bản 8">
            <a:extLst>
              <a:ext uri="{FF2B5EF4-FFF2-40B4-BE49-F238E27FC236}">
                <a16:creationId xmlns:a16="http://schemas.microsoft.com/office/drawing/2014/main" id="{44115541-3828-0CDB-A57C-F2986FF34089}"/>
              </a:ext>
            </a:extLst>
          </p:cNvPr>
          <p:cNvSpPr txBox="1"/>
          <p:nvPr/>
        </p:nvSpPr>
        <p:spPr>
          <a:xfrm>
            <a:off x="2573866" y="1171703"/>
            <a:ext cx="1998132" cy="400110"/>
          </a:xfrm>
          <a:prstGeom prst="rect">
            <a:avLst/>
          </a:prstGeom>
          <a:noFill/>
        </p:spPr>
        <p:txBody>
          <a:bodyPr wrap="square">
            <a:spAutoFit/>
          </a:bodyPr>
          <a:lstStyle/>
          <a:p>
            <a:r>
              <a:rPr lang="en-US" sz="2000" b="1">
                <a:solidFill>
                  <a:srgbClr val="EB5358"/>
                </a:solidFill>
              </a:rPr>
              <a:t>PHÉP </a:t>
            </a:r>
            <a:r>
              <a:rPr lang="vi-VN" sz="2000" b="1">
                <a:solidFill>
                  <a:srgbClr val="EB5358"/>
                </a:solidFill>
              </a:rPr>
              <a:t>KẾT NỘI</a:t>
            </a:r>
          </a:p>
        </p:txBody>
      </p:sp>
    </p:spTree>
    <p:extLst>
      <p:ext uri="{BB962C8B-B14F-4D97-AF65-F5344CB8AC3E}">
        <p14:creationId xmlns:p14="http://schemas.microsoft.com/office/powerpoint/2010/main" val="360831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Bảng 14">
            <a:extLst>
              <a:ext uri="{FF2B5EF4-FFF2-40B4-BE49-F238E27FC236}">
                <a16:creationId xmlns:a16="http://schemas.microsoft.com/office/drawing/2014/main" id="{490CA8E5-88AA-409D-1618-4990C82845B9}"/>
              </a:ext>
            </a:extLst>
          </p:cNvPr>
          <p:cNvGraphicFramePr>
            <a:graphicFrameLocks noGrp="1"/>
          </p:cNvGraphicFramePr>
          <p:nvPr>
            <p:extLst>
              <p:ext uri="{D42A27DB-BD31-4B8C-83A1-F6EECF244321}">
                <p14:modId xmlns:p14="http://schemas.microsoft.com/office/powerpoint/2010/main" val="3753769630"/>
              </p:ext>
            </p:extLst>
          </p:nvPr>
        </p:nvGraphicFramePr>
        <p:xfrm>
          <a:off x="2119489" y="2173836"/>
          <a:ext cx="4905021" cy="1693730"/>
        </p:xfrm>
        <a:graphic>
          <a:graphicData uri="http://schemas.openxmlformats.org/drawingml/2006/table">
            <a:tbl>
              <a:tblPr>
                <a:tableStyleId>{60F9DECC-65E3-416D-8B7A-F7EADAAECDB1}</a:tableStyleId>
              </a:tblPr>
              <a:tblGrid>
                <a:gridCol w="1634721">
                  <a:extLst>
                    <a:ext uri="{9D8B030D-6E8A-4147-A177-3AD203B41FA5}">
                      <a16:colId xmlns:a16="http://schemas.microsoft.com/office/drawing/2014/main" val="4290567258"/>
                    </a:ext>
                  </a:extLst>
                </a:gridCol>
                <a:gridCol w="1635150">
                  <a:extLst>
                    <a:ext uri="{9D8B030D-6E8A-4147-A177-3AD203B41FA5}">
                      <a16:colId xmlns:a16="http://schemas.microsoft.com/office/drawing/2014/main" val="793566200"/>
                    </a:ext>
                  </a:extLst>
                </a:gridCol>
                <a:gridCol w="1635150">
                  <a:extLst>
                    <a:ext uri="{9D8B030D-6E8A-4147-A177-3AD203B41FA5}">
                      <a16:colId xmlns:a16="http://schemas.microsoft.com/office/drawing/2014/main" val="4115795931"/>
                    </a:ext>
                  </a:extLst>
                </a:gridCol>
              </a:tblGrid>
              <a:tr h="338746">
                <a:tc>
                  <a:txBody>
                    <a:bodyPr/>
                    <a:lstStyle/>
                    <a:p>
                      <a:pPr algn="ctr">
                        <a:lnSpc>
                          <a:spcPct val="115000"/>
                        </a:lnSpc>
                      </a:pPr>
                      <a:r>
                        <a:rPr lang="en-US" sz="1800" b="1" kern="100">
                          <a:effectLst/>
                          <a:latin typeface="Arial" panose="020B0604020202020204" pitchFamily="34" charset="0"/>
                          <a:cs typeface="Arial" panose="020B0604020202020204" pitchFamily="34" charset="0"/>
                        </a:rPr>
                        <a:t>Tên</a:t>
                      </a:r>
                      <a:endParaRPr lang="en-US" sz="1800" b="1"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b="1" kern="100">
                          <a:effectLst/>
                          <a:latin typeface="Arial" panose="020B0604020202020204" pitchFamily="34" charset="0"/>
                          <a:cs typeface="Arial" panose="020B0604020202020204" pitchFamily="34" charset="0"/>
                        </a:rPr>
                        <a:t>Môn học</a:t>
                      </a:r>
                      <a:endParaRPr lang="en-US" sz="1800" b="1"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b="1" kern="100">
                          <a:effectLst/>
                          <a:latin typeface="Arial" panose="020B0604020202020204" pitchFamily="34" charset="0"/>
                          <a:ea typeface="Noto Serif CJK SC"/>
                          <a:cs typeface="Arial" panose="020B0604020202020204" pitchFamily="34" charset="0"/>
                        </a:rPr>
                        <a:t>Điểm</a:t>
                      </a: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95689001"/>
                  </a:ext>
                </a:extLst>
              </a:tr>
              <a:tr h="338746">
                <a:tc>
                  <a:txBody>
                    <a:bodyPr/>
                    <a:lstStyle/>
                    <a:p>
                      <a:pPr algn="ctr">
                        <a:lnSpc>
                          <a:spcPct val="115000"/>
                        </a:lnSpc>
                      </a:pPr>
                      <a:r>
                        <a:rPr lang="en-US" sz="1800" kern="100">
                          <a:effectLst/>
                          <a:latin typeface="Arial" panose="020B0604020202020204" pitchFamily="34" charset="0"/>
                          <a:cs typeface="Arial" panose="020B0604020202020204" pitchFamily="34" charset="0"/>
                        </a:rPr>
                        <a:t>A</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kern="100">
                          <a:effectLst/>
                          <a:latin typeface="Arial" panose="020B0604020202020204" pitchFamily="34" charset="0"/>
                          <a:cs typeface="Arial" panose="020B0604020202020204" pitchFamily="34" charset="0"/>
                        </a:rPr>
                        <a:t> Toán</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kern="100">
                          <a:effectLst/>
                          <a:latin typeface="Arial" panose="020B0604020202020204" pitchFamily="34" charset="0"/>
                          <a:cs typeface="Arial" panose="020B0604020202020204" pitchFamily="34" charset="0"/>
                        </a:rPr>
                        <a:t> 8</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507900302"/>
                  </a:ext>
                </a:extLst>
              </a:tr>
              <a:tr h="338746">
                <a:tc>
                  <a:txBody>
                    <a:bodyPr/>
                    <a:lstStyle/>
                    <a:p>
                      <a:pPr algn="ctr">
                        <a:lnSpc>
                          <a:spcPct val="115000"/>
                        </a:lnSpc>
                      </a:pPr>
                      <a:r>
                        <a:rPr lang="en-US" sz="1800" kern="100">
                          <a:effectLst/>
                          <a:latin typeface="Arial" panose="020B0604020202020204" pitchFamily="34" charset="0"/>
                          <a:cs typeface="Arial" panose="020B0604020202020204" pitchFamily="34" charset="0"/>
                        </a:rPr>
                        <a:t>A</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kern="100">
                          <a:effectLst/>
                          <a:latin typeface="Arial" panose="020B0604020202020204" pitchFamily="34" charset="0"/>
                          <a:cs typeface="Arial" panose="020B0604020202020204" pitchFamily="34" charset="0"/>
                        </a:rPr>
                        <a:t> Vật lý</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kern="100">
                          <a:effectLst/>
                          <a:latin typeface="Arial" panose="020B0604020202020204" pitchFamily="34" charset="0"/>
                          <a:cs typeface="Arial" panose="020B0604020202020204" pitchFamily="34" charset="0"/>
                        </a:rPr>
                        <a:t> 5</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12133362"/>
                  </a:ext>
                </a:extLst>
              </a:tr>
              <a:tr h="338746">
                <a:tc>
                  <a:txBody>
                    <a:bodyPr/>
                    <a:lstStyle/>
                    <a:p>
                      <a:pPr algn="ctr">
                        <a:lnSpc>
                          <a:spcPct val="115000"/>
                        </a:lnSpc>
                      </a:pPr>
                      <a:r>
                        <a:rPr lang="en-US" sz="1800" kern="100">
                          <a:effectLst/>
                          <a:latin typeface="Arial" panose="020B0604020202020204" pitchFamily="34" charset="0"/>
                          <a:cs typeface="Arial" panose="020B0604020202020204" pitchFamily="34" charset="0"/>
                        </a:rPr>
                        <a:t>B</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kern="100">
                          <a:effectLst/>
                          <a:latin typeface="Arial" panose="020B0604020202020204" pitchFamily="34" charset="0"/>
                          <a:cs typeface="Arial" panose="020B0604020202020204" pitchFamily="34" charset="0"/>
                        </a:rPr>
                        <a:t> Toán</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kern="100">
                          <a:effectLst/>
                          <a:latin typeface="Arial" panose="020B0604020202020204" pitchFamily="34" charset="0"/>
                          <a:cs typeface="Arial" panose="020B0604020202020204" pitchFamily="34" charset="0"/>
                        </a:rPr>
                        <a:t> 4</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32981038"/>
                  </a:ext>
                </a:extLst>
              </a:tr>
              <a:tr h="338746">
                <a:tc>
                  <a:txBody>
                    <a:bodyPr/>
                    <a:lstStyle/>
                    <a:p>
                      <a:pPr algn="ctr">
                        <a:lnSpc>
                          <a:spcPct val="115000"/>
                        </a:lnSpc>
                      </a:pPr>
                      <a:r>
                        <a:rPr lang="en-US" sz="1800" kern="100">
                          <a:effectLst/>
                          <a:latin typeface="Arial" panose="020B0604020202020204" pitchFamily="34" charset="0"/>
                          <a:cs typeface="Arial" panose="020B0604020202020204" pitchFamily="34" charset="0"/>
                        </a:rPr>
                        <a:t>C</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kern="100">
                          <a:effectLst/>
                          <a:latin typeface="Arial" panose="020B0604020202020204" pitchFamily="34" charset="0"/>
                          <a:cs typeface="Arial" panose="020B0604020202020204" pitchFamily="34" charset="0"/>
                        </a:rPr>
                        <a:t> Vật lý</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pPr>
                      <a:r>
                        <a:rPr lang="en-US" sz="1800" kern="100">
                          <a:effectLst/>
                          <a:latin typeface="Arial" panose="020B0604020202020204" pitchFamily="34" charset="0"/>
                          <a:cs typeface="Arial" panose="020B0604020202020204" pitchFamily="34" charset="0"/>
                        </a:rPr>
                        <a:t> 9</a:t>
                      </a:r>
                      <a:endParaRPr lang="en-US" sz="1800" kern="100">
                        <a:effectLst/>
                        <a:latin typeface="Arial" panose="020B0604020202020204" pitchFamily="34" charset="0"/>
                        <a:ea typeface="Noto Serif CJK SC"/>
                        <a:cs typeface="Arial" panose="020B0604020202020204" pitchFamily="34"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21633723"/>
                  </a:ext>
                </a:extLst>
              </a:tr>
            </a:tbl>
          </a:graphicData>
        </a:graphic>
      </p:graphicFrame>
      <p:sp>
        <p:nvSpPr>
          <p:cNvPr id="17" name="Hộp Văn bản 16">
            <a:extLst>
              <a:ext uri="{FF2B5EF4-FFF2-40B4-BE49-F238E27FC236}">
                <a16:creationId xmlns:a16="http://schemas.microsoft.com/office/drawing/2014/main" id="{4921339E-3D72-B837-9AA7-C5830C007E1A}"/>
              </a:ext>
            </a:extLst>
          </p:cNvPr>
          <p:cNvSpPr txBox="1"/>
          <p:nvPr/>
        </p:nvSpPr>
        <p:spPr>
          <a:xfrm>
            <a:off x="603956" y="1212068"/>
            <a:ext cx="4572000" cy="369332"/>
          </a:xfrm>
          <a:prstGeom prst="rect">
            <a:avLst/>
          </a:prstGeom>
          <a:noFill/>
        </p:spPr>
        <p:txBody>
          <a:bodyPr wrap="square">
            <a:spAutoFit/>
          </a:bodyPr>
          <a:lstStyle/>
          <a:p>
            <a:r>
              <a:rPr lang="en-US" sz="1800">
                <a:effectLst/>
                <a:latin typeface="Arial" panose="020B0604020202020204" pitchFamily="34" charset="0"/>
                <a:ea typeface="Noto Serif CJK SC"/>
                <a:cs typeface="Arial" panose="020B0604020202020204" pitchFamily="34" charset="0"/>
              </a:rPr>
              <a:t>Cho bảng </a:t>
            </a:r>
            <a:r>
              <a:rPr lang="en-US" sz="1800" b="1">
                <a:effectLst/>
                <a:latin typeface="Arial" panose="020B0604020202020204" pitchFamily="34" charset="0"/>
                <a:ea typeface="Noto Serif CJK SC"/>
                <a:cs typeface="Arial" panose="020B0604020202020204" pitchFamily="34" charset="0"/>
              </a:rPr>
              <a:t>KetQuaHocTap</a:t>
            </a:r>
            <a:r>
              <a:rPr lang="en-US" sz="1800">
                <a:effectLst/>
                <a:latin typeface="Arial" panose="020B0604020202020204" pitchFamily="34" charset="0"/>
                <a:ea typeface="Noto Serif CJK SC"/>
                <a:cs typeface="Arial" panose="020B0604020202020204" pitchFamily="34" charset="0"/>
              </a:rPr>
              <a:t> như sau:</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9039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6">
            <a:extLst>
              <a:ext uri="{FF2B5EF4-FFF2-40B4-BE49-F238E27FC236}">
                <a16:creationId xmlns:a16="http://schemas.microsoft.com/office/drawing/2014/main" id="{852EA107-AC91-23B9-53E4-EDCA52E28AFF}"/>
              </a:ext>
            </a:extLst>
          </p:cNvPr>
          <p:cNvPicPr>
            <a:picLocks noChangeAspect="1"/>
          </p:cNvPicPr>
          <p:nvPr/>
        </p:nvPicPr>
        <p:blipFill>
          <a:blip r:embed="rId2"/>
          <a:stretch>
            <a:fillRect/>
          </a:stretch>
        </p:blipFill>
        <p:spPr bwMode="auto">
          <a:xfrm>
            <a:off x="1297378" y="972960"/>
            <a:ext cx="6549243" cy="35463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19207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996239E0-AAFA-24AD-63FC-977EC4238199}"/>
              </a:ext>
            </a:extLst>
          </p:cNvPr>
          <p:cNvSpPr txBox="1"/>
          <p:nvPr/>
        </p:nvSpPr>
        <p:spPr>
          <a:xfrm>
            <a:off x="1583266" y="960847"/>
            <a:ext cx="5977467" cy="1785104"/>
          </a:xfrm>
          <a:prstGeom prst="rect">
            <a:avLst/>
          </a:prstGeom>
          <a:noFill/>
        </p:spPr>
        <p:txBody>
          <a:bodyPr wrap="square">
            <a:spAutoFit/>
          </a:bodyPr>
          <a:lstStyle/>
          <a:p>
            <a:pPr algn="ctr"/>
            <a:r>
              <a:rPr lang="en-US" sz="2000" b="1">
                <a:solidFill>
                  <a:srgbClr val="EB5358"/>
                </a:solidFill>
              </a:rPr>
              <a:t>VÍ DỤ VỀ PHÉP KẾT NỘI</a:t>
            </a:r>
          </a:p>
          <a:p>
            <a:endParaRPr lang="en-US" sz="1800">
              <a:solidFill>
                <a:schemeClr val="tx1"/>
              </a:solidFill>
            </a:endParaRPr>
          </a:p>
          <a:p>
            <a:r>
              <a:rPr lang="en-US" sz="1800" b="1">
                <a:solidFill>
                  <a:schemeClr val="tx1"/>
                </a:solidFill>
              </a:rPr>
              <a:t>SELECT</a:t>
            </a:r>
            <a:r>
              <a:rPr lang="en-US" sz="1800">
                <a:solidFill>
                  <a:schemeClr val="tx1"/>
                </a:solidFill>
              </a:rPr>
              <a:t> * </a:t>
            </a:r>
          </a:p>
          <a:p>
            <a:r>
              <a:rPr lang="en-US" sz="1800" b="1">
                <a:solidFill>
                  <a:schemeClr val="tx1"/>
                </a:solidFill>
              </a:rPr>
              <a:t>FROM</a:t>
            </a:r>
            <a:r>
              <a:rPr lang="en-US" sz="1800">
                <a:solidFill>
                  <a:schemeClr val="tx1"/>
                </a:solidFill>
              </a:rPr>
              <a:t> employee </a:t>
            </a:r>
          </a:p>
          <a:p>
            <a:r>
              <a:rPr lang="en-US" sz="1800" b="1">
                <a:solidFill>
                  <a:schemeClr val="tx1"/>
                </a:solidFill>
              </a:rPr>
              <a:t>INNER JOIN </a:t>
            </a:r>
            <a:r>
              <a:rPr lang="en-US" sz="1800">
                <a:solidFill>
                  <a:schemeClr val="tx1"/>
                </a:solidFill>
              </a:rPr>
              <a:t>department </a:t>
            </a:r>
          </a:p>
          <a:p>
            <a:r>
              <a:rPr lang="en-US" sz="1800" b="1">
                <a:solidFill>
                  <a:schemeClr val="tx1"/>
                </a:solidFill>
              </a:rPr>
              <a:t>ON</a:t>
            </a:r>
            <a:r>
              <a:rPr lang="en-US" sz="1800">
                <a:solidFill>
                  <a:schemeClr val="tx1"/>
                </a:solidFill>
              </a:rPr>
              <a:t> employee.DepartmentID = department.DepartmentID</a:t>
            </a:r>
          </a:p>
        </p:txBody>
      </p:sp>
      <p:pic>
        <p:nvPicPr>
          <p:cNvPr id="5" name="Image7">
            <a:extLst>
              <a:ext uri="{FF2B5EF4-FFF2-40B4-BE49-F238E27FC236}">
                <a16:creationId xmlns:a16="http://schemas.microsoft.com/office/drawing/2014/main" id="{45E49226-FC68-8A6D-2648-2C79CF98C22F}"/>
              </a:ext>
            </a:extLst>
          </p:cNvPr>
          <p:cNvPicPr>
            <a:picLocks noChangeAspect="1"/>
          </p:cNvPicPr>
          <p:nvPr/>
        </p:nvPicPr>
        <p:blipFill>
          <a:blip r:embed="rId2"/>
          <a:stretch>
            <a:fillRect/>
          </a:stretch>
        </p:blipFill>
        <p:spPr bwMode="auto">
          <a:xfrm>
            <a:off x="2038349" y="2831570"/>
            <a:ext cx="5067300" cy="1647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14269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C73531A8-8D03-EE55-0D65-D04E611823DC}"/>
              </a:ext>
            </a:extLst>
          </p:cNvPr>
          <p:cNvSpPr txBox="1"/>
          <p:nvPr/>
        </p:nvSpPr>
        <p:spPr>
          <a:xfrm>
            <a:off x="1021645" y="1626853"/>
            <a:ext cx="7100710" cy="2585323"/>
          </a:xfrm>
          <a:prstGeom prst="rect">
            <a:avLst/>
          </a:prstGeom>
          <a:noFill/>
        </p:spPr>
        <p:txBody>
          <a:bodyPr wrap="square">
            <a:spAutoFit/>
          </a:bodyPr>
          <a:lstStyle/>
          <a:p>
            <a:pPr algn="just"/>
            <a:r>
              <a:rPr lang="vi-VN" sz="1800" b="1">
                <a:solidFill>
                  <a:schemeClr val="tx1"/>
                </a:solidFill>
                <a:latin typeface="Arial" panose="020B0604020202020204" pitchFamily="34" charset="0"/>
                <a:cs typeface="Arial" panose="020B0604020202020204" pitchFamily="34" charset="0"/>
              </a:rPr>
              <a:t>Phép kết ngoại bên trái </a:t>
            </a:r>
            <a:r>
              <a:rPr lang="vi-VN" sz="1800">
                <a:solidFill>
                  <a:schemeClr val="tx1"/>
                </a:solidFill>
                <a:latin typeface="Arial" panose="020B0604020202020204" pitchFamily="34" charset="0"/>
                <a:cs typeface="Arial" panose="020B0604020202020204" pitchFamily="34" charset="0"/>
              </a:rPr>
              <a:t>(left outer join) trả về tất cả các bản ghi từ bảng bên trái và các bản ghi phù hợp từ bảng bên phải</a:t>
            </a:r>
            <a:r>
              <a:rPr lang="en-US" sz="1800">
                <a:solidFill>
                  <a:schemeClr val="tx1"/>
                </a:solidFill>
                <a:latin typeface="Arial" panose="020B0604020202020204" pitchFamily="34" charset="0"/>
                <a:cs typeface="Arial" panose="020B0604020202020204" pitchFamily="34" charset="0"/>
              </a:rPr>
              <a:t>. </a:t>
            </a:r>
            <a:r>
              <a:rPr lang="vi-VN" sz="1800">
                <a:solidFill>
                  <a:schemeClr val="tx1"/>
                </a:solidFill>
                <a:latin typeface="Arial" panose="020B0604020202020204" pitchFamily="34" charset="0"/>
                <a:cs typeface="Arial" panose="020B0604020202020204" pitchFamily="34" charset="0"/>
              </a:rPr>
              <a:t>Nếu mệnh đề ON không khớp với bản ghi nào trong bảng bên phải thì LEFT JOIN sẽ vẫn trả về một hàng trong kết quả, nhưng giá trị là NULL trong mỗi cột từ bảng bên phải.</a:t>
            </a:r>
            <a:endParaRPr lang="en-US" sz="1800">
              <a:solidFill>
                <a:schemeClr val="tx1"/>
              </a:solidFill>
              <a:latin typeface="Arial" panose="020B0604020202020204" pitchFamily="34" charset="0"/>
              <a:cs typeface="Arial" panose="020B0604020202020204" pitchFamily="34" charset="0"/>
            </a:endParaRPr>
          </a:p>
          <a:p>
            <a:pPr algn="just"/>
            <a:endParaRPr lang="en-US" sz="1800">
              <a:solidFill>
                <a:schemeClr val="tx1"/>
              </a:solidFill>
              <a:latin typeface="Arial" panose="020B0604020202020204" pitchFamily="34" charset="0"/>
              <a:cs typeface="Arial" panose="020B0604020202020204" pitchFamily="34" charset="0"/>
            </a:endParaRPr>
          </a:p>
          <a:p>
            <a:pPr algn="just"/>
            <a:r>
              <a:rPr lang="vi-VN" sz="1800">
                <a:solidFill>
                  <a:schemeClr val="tx1"/>
                </a:solidFill>
                <a:latin typeface="Arial" panose="020B0604020202020204" pitchFamily="34" charset="0"/>
                <a:cs typeface="Arial" panose="020B0604020202020204" pitchFamily="34" charset="0"/>
              </a:rPr>
              <a:t>Nó </a:t>
            </a:r>
            <a:r>
              <a:rPr lang="vi-VN" sz="1800" b="1">
                <a:solidFill>
                  <a:schemeClr val="tx1"/>
                </a:solidFill>
                <a:latin typeface="Arial" panose="020B0604020202020204" pitchFamily="34" charset="0"/>
                <a:cs typeface="Arial" panose="020B0604020202020204" pitchFamily="34" charset="0"/>
              </a:rPr>
              <a:t>trả về tất cả những giá trị từ bản bên trái </a:t>
            </a:r>
            <a:r>
              <a:rPr lang="vi-VN" sz="1800">
                <a:solidFill>
                  <a:schemeClr val="tx1"/>
                </a:solidFill>
                <a:latin typeface="Arial" panose="020B0604020202020204" pitchFamily="34" charset="0"/>
                <a:cs typeface="Arial" panose="020B0604020202020204" pitchFamily="34" charset="0"/>
              </a:rPr>
              <a:t>+ </a:t>
            </a:r>
            <a:r>
              <a:rPr lang="vi-VN" sz="1800" b="1">
                <a:solidFill>
                  <a:schemeClr val="tx1"/>
                </a:solidFill>
                <a:latin typeface="Arial" panose="020B0604020202020204" pitchFamily="34" charset="0"/>
                <a:cs typeface="Arial" panose="020B0604020202020204" pitchFamily="34" charset="0"/>
              </a:rPr>
              <a:t>những giá trị tương ứng với bảng bên phải hoặc là null</a:t>
            </a:r>
            <a:r>
              <a:rPr lang="vi-VN" sz="1800">
                <a:solidFill>
                  <a:schemeClr val="tx1"/>
                </a:solidFill>
                <a:latin typeface="Arial" panose="020B0604020202020204" pitchFamily="34" charset="0"/>
                <a:cs typeface="Arial" panose="020B0604020202020204" pitchFamily="34" charset="0"/>
              </a:rPr>
              <a:t> (khi những giá trị ở bảng bên phải không tương ứng)</a:t>
            </a:r>
            <a:endParaRPr lang="en-US" sz="1800">
              <a:solidFill>
                <a:schemeClr val="tx1"/>
              </a:solidFill>
              <a:latin typeface="Arial" panose="020B0604020202020204" pitchFamily="34" charset="0"/>
              <a:cs typeface="Arial" panose="020B0604020202020204" pitchFamily="34" charset="0"/>
            </a:endParaRPr>
          </a:p>
        </p:txBody>
      </p:sp>
      <p:sp>
        <p:nvSpPr>
          <p:cNvPr id="9" name="Hộp Văn bản 8">
            <a:extLst>
              <a:ext uri="{FF2B5EF4-FFF2-40B4-BE49-F238E27FC236}">
                <a16:creationId xmlns:a16="http://schemas.microsoft.com/office/drawing/2014/main" id="{44115541-3828-0CDB-A57C-F2986FF34089}"/>
              </a:ext>
            </a:extLst>
          </p:cNvPr>
          <p:cNvSpPr txBox="1"/>
          <p:nvPr/>
        </p:nvSpPr>
        <p:spPr>
          <a:xfrm>
            <a:off x="1490133" y="1114362"/>
            <a:ext cx="3680178" cy="400110"/>
          </a:xfrm>
          <a:prstGeom prst="rect">
            <a:avLst/>
          </a:prstGeom>
          <a:noFill/>
        </p:spPr>
        <p:txBody>
          <a:bodyPr wrap="square">
            <a:spAutoFit/>
          </a:bodyPr>
          <a:lstStyle/>
          <a:p>
            <a:r>
              <a:rPr lang="en-US" sz="2000" b="1">
                <a:solidFill>
                  <a:srgbClr val="EB5358"/>
                </a:solidFill>
              </a:rPr>
              <a:t>PHÉP </a:t>
            </a:r>
            <a:r>
              <a:rPr lang="vi-VN" sz="2000" b="1">
                <a:solidFill>
                  <a:srgbClr val="EB5358"/>
                </a:solidFill>
              </a:rPr>
              <a:t>KẾT </a:t>
            </a:r>
            <a:r>
              <a:rPr lang="en-US" sz="2000" b="1">
                <a:solidFill>
                  <a:srgbClr val="EB5358"/>
                </a:solidFill>
              </a:rPr>
              <a:t>NGOẠI BÊN TRÁI</a:t>
            </a:r>
            <a:endParaRPr lang="vi-VN" sz="2000" b="1">
              <a:solidFill>
                <a:srgbClr val="EB5358"/>
              </a:solidFill>
            </a:endParaRPr>
          </a:p>
        </p:txBody>
      </p:sp>
    </p:spTree>
    <p:extLst>
      <p:ext uri="{BB962C8B-B14F-4D97-AF65-F5344CB8AC3E}">
        <p14:creationId xmlns:p14="http://schemas.microsoft.com/office/powerpoint/2010/main" val="1270796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996239E0-AAFA-24AD-63FC-977EC4238199}"/>
              </a:ext>
            </a:extLst>
          </p:cNvPr>
          <p:cNvSpPr txBox="1"/>
          <p:nvPr/>
        </p:nvSpPr>
        <p:spPr>
          <a:xfrm>
            <a:off x="1583266" y="938269"/>
            <a:ext cx="5977467" cy="1785104"/>
          </a:xfrm>
          <a:prstGeom prst="rect">
            <a:avLst/>
          </a:prstGeom>
          <a:noFill/>
        </p:spPr>
        <p:txBody>
          <a:bodyPr wrap="square">
            <a:spAutoFit/>
          </a:bodyPr>
          <a:lstStyle/>
          <a:p>
            <a:pPr algn="ctr"/>
            <a:r>
              <a:rPr lang="en-US" sz="2000" b="1">
                <a:solidFill>
                  <a:srgbClr val="EB5358"/>
                </a:solidFill>
              </a:rPr>
              <a:t>VÍ DỤ VỀ PHÉP KẾT NGOẠI BÊN TRÁI </a:t>
            </a:r>
          </a:p>
          <a:p>
            <a:endParaRPr lang="en-US" sz="1800">
              <a:solidFill>
                <a:schemeClr val="tx1"/>
              </a:solidFill>
            </a:endParaRPr>
          </a:p>
          <a:p>
            <a:r>
              <a:rPr lang="en-US" sz="1800" b="1">
                <a:solidFill>
                  <a:schemeClr val="tx1"/>
                </a:solidFill>
              </a:rPr>
              <a:t>SELECT </a:t>
            </a:r>
            <a:r>
              <a:rPr lang="en-US" sz="1800">
                <a:solidFill>
                  <a:schemeClr val="tx1"/>
                </a:solidFill>
              </a:rPr>
              <a:t>* </a:t>
            </a:r>
          </a:p>
          <a:p>
            <a:r>
              <a:rPr lang="en-US" sz="1800" b="1">
                <a:solidFill>
                  <a:schemeClr val="tx1"/>
                </a:solidFill>
              </a:rPr>
              <a:t>FROM </a:t>
            </a:r>
            <a:r>
              <a:rPr lang="en-US" sz="1800">
                <a:solidFill>
                  <a:schemeClr val="tx1"/>
                </a:solidFill>
              </a:rPr>
              <a:t>employee </a:t>
            </a:r>
          </a:p>
          <a:p>
            <a:r>
              <a:rPr lang="en-US" sz="1800" b="1">
                <a:solidFill>
                  <a:schemeClr val="tx1"/>
                </a:solidFill>
              </a:rPr>
              <a:t>LEFT OUTER JOIN </a:t>
            </a:r>
            <a:r>
              <a:rPr lang="en-US" sz="1800">
                <a:solidFill>
                  <a:schemeClr val="tx1"/>
                </a:solidFill>
              </a:rPr>
              <a:t>department </a:t>
            </a:r>
          </a:p>
          <a:p>
            <a:r>
              <a:rPr lang="en-US" sz="1800" b="1">
                <a:solidFill>
                  <a:schemeClr val="tx1"/>
                </a:solidFill>
              </a:rPr>
              <a:t>ON </a:t>
            </a:r>
            <a:r>
              <a:rPr lang="en-US" sz="1800">
                <a:solidFill>
                  <a:schemeClr val="tx1"/>
                </a:solidFill>
              </a:rPr>
              <a:t>employee.DepartmentID = department.DepartmentID</a:t>
            </a:r>
          </a:p>
        </p:txBody>
      </p:sp>
      <p:pic>
        <p:nvPicPr>
          <p:cNvPr id="2" name="Image8">
            <a:extLst>
              <a:ext uri="{FF2B5EF4-FFF2-40B4-BE49-F238E27FC236}">
                <a16:creationId xmlns:a16="http://schemas.microsoft.com/office/drawing/2014/main" id="{C150C85A-E902-95D6-1649-F3427602545A}"/>
              </a:ext>
            </a:extLst>
          </p:cNvPr>
          <p:cNvPicPr>
            <a:picLocks noChangeAspect="1"/>
          </p:cNvPicPr>
          <p:nvPr/>
        </p:nvPicPr>
        <p:blipFill>
          <a:blip r:embed="rId2"/>
          <a:stretch>
            <a:fillRect/>
          </a:stretch>
        </p:blipFill>
        <p:spPr bwMode="auto">
          <a:xfrm>
            <a:off x="1995486" y="2760329"/>
            <a:ext cx="5153025" cy="18383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19857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C73531A8-8D03-EE55-0D65-D04E611823DC}"/>
              </a:ext>
            </a:extLst>
          </p:cNvPr>
          <p:cNvSpPr txBox="1"/>
          <p:nvPr/>
        </p:nvSpPr>
        <p:spPr>
          <a:xfrm>
            <a:off x="1021645" y="1796188"/>
            <a:ext cx="7100710" cy="2308324"/>
          </a:xfrm>
          <a:prstGeom prst="rect">
            <a:avLst/>
          </a:prstGeom>
          <a:noFill/>
        </p:spPr>
        <p:txBody>
          <a:bodyPr wrap="square">
            <a:spAutoFit/>
          </a:bodyPr>
          <a:lstStyle/>
          <a:p>
            <a:pPr algn="just"/>
            <a:r>
              <a:rPr lang="vi-VN" sz="1800" b="1">
                <a:solidFill>
                  <a:schemeClr val="tx1"/>
                </a:solidFill>
              </a:rPr>
              <a:t>Phép kết ngoại bên phải </a:t>
            </a:r>
            <a:r>
              <a:rPr lang="vi-VN" sz="1800">
                <a:solidFill>
                  <a:schemeClr val="tx1"/>
                </a:solidFill>
              </a:rPr>
              <a:t>(right outer join) trả về tất cả các bản ghi từ bảng bên PHẢI và các bản ghi phù hợp từ bảng bên TRÁI. Nếu mệnh đề ON không khớp với bản ghi nào trong bảng bên trái thì RIGHT JOIN sẽ vẫn trả về một hàng trong kết quả, nhưng giá trị là NULL trong mỗi cột từ bảng bên trái.</a:t>
            </a:r>
            <a:endParaRPr lang="en-US" sz="1800">
              <a:solidFill>
                <a:schemeClr val="tx1"/>
              </a:solidFill>
            </a:endParaRPr>
          </a:p>
          <a:p>
            <a:pPr algn="just"/>
            <a:endParaRPr lang="en-US" sz="1800" b="1">
              <a:solidFill>
                <a:schemeClr val="tx1"/>
              </a:solidFill>
            </a:endParaRPr>
          </a:p>
          <a:p>
            <a:pPr algn="just"/>
            <a:r>
              <a:rPr lang="vi-VN" sz="1800">
                <a:solidFill>
                  <a:schemeClr val="tx1"/>
                </a:solidFill>
              </a:rPr>
              <a:t>Nó </a:t>
            </a:r>
            <a:r>
              <a:rPr lang="vi-VN" sz="1800" b="1">
                <a:solidFill>
                  <a:schemeClr val="tx1"/>
                </a:solidFill>
              </a:rPr>
              <a:t>trả về tất cả những giá trị</a:t>
            </a:r>
            <a:r>
              <a:rPr lang="vi-VN" sz="1800">
                <a:solidFill>
                  <a:schemeClr val="tx1"/>
                </a:solidFill>
              </a:rPr>
              <a:t> từ </a:t>
            </a:r>
            <a:r>
              <a:rPr lang="vi-VN" sz="1800" b="1">
                <a:solidFill>
                  <a:schemeClr val="tx1"/>
                </a:solidFill>
              </a:rPr>
              <a:t>bảng bên phải </a:t>
            </a:r>
            <a:r>
              <a:rPr lang="vi-VN" sz="1800">
                <a:solidFill>
                  <a:schemeClr val="tx1"/>
                </a:solidFill>
              </a:rPr>
              <a:t>+ </a:t>
            </a:r>
            <a:r>
              <a:rPr lang="vi-VN" sz="1800" b="1">
                <a:solidFill>
                  <a:schemeClr val="tx1"/>
                </a:solidFill>
              </a:rPr>
              <a:t>giá trị tương ứng </a:t>
            </a:r>
            <a:r>
              <a:rPr lang="vi-VN" sz="1800">
                <a:solidFill>
                  <a:schemeClr val="tx1"/>
                </a:solidFill>
              </a:rPr>
              <a:t>từ </a:t>
            </a:r>
            <a:r>
              <a:rPr lang="vi-VN" sz="1800" b="1">
                <a:solidFill>
                  <a:schemeClr val="tx1"/>
                </a:solidFill>
              </a:rPr>
              <a:t>bảng bên trái (hoặc null)</a:t>
            </a:r>
            <a:endParaRPr lang="en-US" sz="1800" b="1">
              <a:solidFill>
                <a:schemeClr val="tx1"/>
              </a:solidFill>
            </a:endParaRPr>
          </a:p>
        </p:txBody>
      </p:sp>
      <p:sp>
        <p:nvSpPr>
          <p:cNvPr id="9" name="Hộp Văn bản 8">
            <a:extLst>
              <a:ext uri="{FF2B5EF4-FFF2-40B4-BE49-F238E27FC236}">
                <a16:creationId xmlns:a16="http://schemas.microsoft.com/office/drawing/2014/main" id="{44115541-3828-0CDB-A57C-F2986FF34089}"/>
              </a:ext>
            </a:extLst>
          </p:cNvPr>
          <p:cNvSpPr txBox="1"/>
          <p:nvPr/>
        </p:nvSpPr>
        <p:spPr>
          <a:xfrm>
            <a:off x="1546577" y="1125651"/>
            <a:ext cx="3657600" cy="400110"/>
          </a:xfrm>
          <a:prstGeom prst="rect">
            <a:avLst/>
          </a:prstGeom>
          <a:noFill/>
        </p:spPr>
        <p:txBody>
          <a:bodyPr wrap="square">
            <a:spAutoFit/>
          </a:bodyPr>
          <a:lstStyle/>
          <a:p>
            <a:r>
              <a:rPr lang="en-US" sz="2000" b="1">
                <a:solidFill>
                  <a:srgbClr val="EB5358"/>
                </a:solidFill>
              </a:rPr>
              <a:t>PHÉP </a:t>
            </a:r>
            <a:r>
              <a:rPr lang="vi-VN" sz="2000" b="1">
                <a:solidFill>
                  <a:srgbClr val="EB5358"/>
                </a:solidFill>
              </a:rPr>
              <a:t>KẾT </a:t>
            </a:r>
            <a:r>
              <a:rPr lang="en-US" sz="2000" b="1">
                <a:solidFill>
                  <a:srgbClr val="EB5358"/>
                </a:solidFill>
              </a:rPr>
              <a:t>NGOẠI BÊN PHẢI</a:t>
            </a:r>
            <a:endParaRPr lang="vi-VN" sz="2000" b="1">
              <a:solidFill>
                <a:srgbClr val="EB5358"/>
              </a:solidFill>
            </a:endParaRPr>
          </a:p>
        </p:txBody>
      </p:sp>
    </p:spTree>
    <p:extLst>
      <p:ext uri="{BB962C8B-B14F-4D97-AF65-F5344CB8AC3E}">
        <p14:creationId xmlns:p14="http://schemas.microsoft.com/office/powerpoint/2010/main" val="1614328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996239E0-AAFA-24AD-63FC-977EC4238199}"/>
              </a:ext>
            </a:extLst>
          </p:cNvPr>
          <p:cNvSpPr txBox="1"/>
          <p:nvPr/>
        </p:nvSpPr>
        <p:spPr>
          <a:xfrm>
            <a:off x="1583266" y="938269"/>
            <a:ext cx="5977467" cy="1785104"/>
          </a:xfrm>
          <a:prstGeom prst="rect">
            <a:avLst/>
          </a:prstGeom>
          <a:noFill/>
        </p:spPr>
        <p:txBody>
          <a:bodyPr wrap="square">
            <a:spAutoFit/>
          </a:bodyPr>
          <a:lstStyle/>
          <a:p>
            <a:pPr algn="ctr"/>
            <a:r>
              <a:rPr lang="en-US" sz="2000" b="1">
                <a:solidFill>
                  <a:srgbClr val="EB5358"/>
                </a:solidFill>
              </a:rPr>
              <a:t>VÍ DỤ VỀ PHÉP KẾT NGOẠI BÊN PHẢI </a:t>
            </a:r>
          </a:p>
          <a:p>
            <a:endParaRPr lang="en-US" sz="1800">
              <a:solidFill>
                <a:schemeClr val="tx1"/>
              </a:solidFill>
            </a:endParaRPr>
          </a:p>
          <a:p>
            <a:r>
              <a:rPr lang="en-US" sz="1800" b="1">
                <a:solidFill>
                  <a:schemeClr val="tx1"/>
                </a:solidFill>
              </a:rPr>
              <a:t>SELECT </a:t>
            </a:r>
            <a:r>
              <a:rPr lang="en-US" sz="1800">
                <a:solidFill>
                  <a:schemeClr val="tx1"/>
                </a:solidFill>
              </a:rPr>
              <a:t>*</a:t>
            </a:r>
            <a:r>
              <a:rPr lang="en-US" sz="1800" b="1">
                <a:solidFill>
                  <a:schemeClr val="tx1"/>
                </a:solidFill>
              </a:rPr>
              <a:t> </a:t>
            </a:r>
          </a:p>
          <a:p>
            <a:r>
              <a:rPr lang="en-US" sz="1800" b="1">
                <a:solidFill>
                  <a:schemeClr val="tx1"/>
                </a:solidFill>
              </a:rPr>
              <a:t>FROM </a:t>
            </a:r>
            <a:r>
              <a:rPr lang="en-US" sz="1800">
                <a:solidFill>
                  <a:schemeClr val="tx1"/>
                </a:solidFill>
              </a:rPr>
              <a:t>employee </a:t>
            </a:r>
          </a:p>
          <a:p>
            <a:r>
              <a:rPr lang="en-US" sz="1800" b="1">
                <a:solidFill>
                  <a:schemeClr val="tx1"/>
                </a:solidFill>
              </a:rPr>
              <a:t>RIGHT OUTER JOIN </a:t>
            </a:r>
            <a:r>
              <a:rPr lang="en-US" sz="1800">
                <a:solidFill>
                  <a:schemeClr val="tx1"/>
                </a:solidFill>
              </a:rPr>
              <a:t>department </a:t>
            </a:r>
          </a:p>
          <a:p>
            <a:r>
              <a:rPr lang="en-US" sz="1800" b="1">
                <a:solidFill>
                  <a:schemeClr val="tx1"/>
                </a:solidFill>
              </a:rPr>
              <a:t>ON </a:t>
            </a:r>
            <a:r>
              <a:rPr lang="en-US" sz="1800">
                <a:solidFill>
                  <a:schemeClr val="tx1"/>
                </a:solidFill>
              </a:rPr>
              <a:t>employee.DepartmentID = department.DepartmentID</a:t>
            </a:r>
          </a:p>
        </p:txBody>
      </p:sp>
      <p:pic>
        <p:nvPicPr>
          <p:cNvPr id="3" name="Image9">
            <a:extLst>
              <a:ext uri="{FF2B5EF4-FFF2-40B4-BE49-F238E27FC236}">
                <a16:creationId xmlns:a16="http://schemas.microsoft.com/office/drawing/2014/main" id="{0EF809BA-362F-7837-404E-6B67EB9062BC}"/>
              </a:ext>
            </a:extLst>
          </p:cNvPr>
          <p:cNvPicPr>
            <a:picLocks noChangeAspect="1"/>
          </p:cNvPicPr>
          <p:nvPr/>
        </p:nvPicPr>
        <p:blipFill>
          <a:blip r:embed="rId2"/>
          <a:stretch>
            <a:fillRect/>
          </a:stretch>
        </p:blipFill>
        <p:spPr bwMode="auto">
          <a:xfrm>
            <a:off x="1995486" y="2771618"/>
            <a:ext cx="5153025" cy="18383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13162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C73531A8-8D03-EE55-0D65-D04E611823DC}"/>
              </a:ext>
            </a:extLst>
          </p:cNvPr>
          <p:cNvSpPr txBox="1"/>
          <p:nvPr/>
        </p:nvSpPr>
        <p:spPr>
          <a:xfrm>
            <a:off x="1478844" y="1965015"/>
            <a:ext cx="5904089" cy="1477328"/>
          </a:xfrm>
          <a:prstGeom prst="rect">
            <a:avLst/>
          </a:prstGeom>
          <a:noFill/>
        </p:spPr>
        <p:txBody>
          <a:bodyPr wrap="square">
            <a:spAutoFit/>
          </a:bodyPr>
          <a:lstStyle/>
          <a:p>
            <a:pPr algn="just"/>
            <a:r>
              <a:rPr lang="vi-VN" sz="1800" b="1">
                <a:solidFill>
                  <a:schemeClr val="tx1"/>
                </a:solidFill>
              </a:rPr>
              <a:t>Phép kết ngoại đủ </a:t>
            </a:r>
            <a:r>
              <a:rPr lang="vi-VN" sz="1800">
                <a:solidFill>
                  <a:schemeClr val="tx1"/>
                </a:solidFill>
              </a:rPr>
              <a:t>(full outer join)</a:t>
            </a:r>
            <a:r>
              <a:rPr lang="en-US" sz="1800">
                <a:solidFill>
                  <a:schemeClr val="tx1"/>
                </a:solidFill>
              </a:rPr>
              <a:t> sự</a:t>
            </a:r>
            <a:r>
              <a:rPr lang="vi-VN" sz="1800">
                <a:solidFill>
                  <a:schemeClr val="tx1"/>
                </a:solidFill>
              </a:rPr>
              <a:t> </a:t>
            </a:r>
            <a:r>
              <a:rPr lang="vi-VN" sz="1800" b="1">
                <a:solidFill>
                  <a:schemeClr val="tx1"/>
                </a:solidFill>
              </a:rPr>
              <a:t>kết hợp </a:t>
            </a:r>
            <a:r>
              <a:rPr lang="en-US" sz="1800">
                <a:solidFill>
                  <a:schemeClr val="tx1"/>
                </a:solidFill>
              </a:rPr>
              <a:t>của</a:t>
            </a:r>
            <a:r>
              <a:rPr lang="en-US" sz="1800" b="1">
                <a:solidFill>
                  <a:schemeClr val="tx1"/>
                </a:solidFill>
              </a:rPr>
              <a:t> </a:t>
            </a:r>
            <a:r>
              <a:rPr lang="vi-VN" sz="1800">
                <a:solidFill>
                  <a:schemeClr val="tx1"/>
                </a:solidFill>
              </a:rPr>
              <a:t>cả </a:t>
            </a:r>
            <a:r>
              <a:rPr lang="vi-VN" sz="1800" b="1">
                <a:solidFill>
                  <a:schemeClr val="tx1"/>
                </a:solidFill>
              </a:rPr>
              <a:t>kết quả của cả phép kết ngoại bên trái và phép kết ngoại bên phải. </a:t>
            </a:r>
            <a:r>
              <a:rPr lang="en-US" sz="1800">
                <a:solidFill>
                  <a:schemeClr val="tx1"/>
                </a:solidFill>
              </a:rPr>
              <a:t>P</a:t>
            </a:r>
            <a:r>
              <a:rPr lang="vi-VN" sz="1800">
                <a:solidFill>
                  <a:schemeClr val="tx1"/>
                </a:solidFill>
              </a:rPr>
              <a:t>hép kết </a:t>
            </a:r>
            <a:r>
              <a:rPr lang="en-US" sz="1800">
                <a:solidFill>
                  <a:schemeClr val="tx1"/>
                </a:solidFill>
              </a:rPr>
              <a:t>nối </a:t>
            </a:r>
            <a:r>
              <a:rPr lang="vi-VN" sz="1800">
                <a:solidFill>
                  <a:schemeClr val="tx1"/>
                </a:solidFill>
              </a:rPr>
              <a:t>này</a:t>
            </a:r>
            <a:r>
              <a:rPr lang="vi-VN" sz="1800" b="1">
                <a:solidFill>
                  <a:schemeClr val="tx1"/>
                </a:solidFill>
              </a:rPr>
              <a:t> đưa ra bản ghi của cả hai bảng dữ liệu, </a:t>
            </a:r>
            <a:r>
              <a:rPr lang="vi-VN" sz="1800">
                <a:solidFill>
                  <a:schemeClr val="tx1"/>
                </a:solidFill>
              </a:rPr>
              <a:t>và</a:t>
            </a:r>
            <a:r>
              <a:rPr lang="vi-VN" sz="1800" b="1">
                <a:solidFill>
                  <a:schemeClr val="tx1"/>
                </a:solidFill>
              </a:rPr>
              <a:t> lấp đầy những dòng tương ứng bị thiếu của cả hai phía bằng </a:t>
            </a:r>
            <a:r>
              <a:rPr lang="en-US" sz="1800">
                <a:solidFill>
                  <a:schemeClr val="tx1"/>
                </a:solidFill>
              </a:rPr>
              <a:t>giá trị </a:t>
            </a:r>
            <a:r>
              <a:rPr lang="vi-VN" sz="1800" b="1">
                <a:solidFill>
                  <a:schemeClr val="tx1"/>
                </a:solidFill>
              </a:rPr>
              <a:t>NULL.</a:t>
            </a:r>
            <a:endParaRPr lang="en-US" sz="1800" b="1">
              <a:solidFill>
                <a:schemeClr val="tx1"/>
              </a:solidFill>
            </a:endParaRPr>
          </a:p>
        </p:txBody>
      </p:sp>
      <p:sp>
        <p:nvSpPr>
          <p:cNvPr id="9" name="Hộp Văn bản 8">
            <a:extLst>
              <a:ext uri="{FF2B5EF4-FFF2-40B4-BE49-F238E27FC236}">
                <a16:creationId xmlns:a16="http://schemas.microsoft.com/office/drawing/2014/main" id="{44115541-3828-0CDB-A57C-F2986FF34089}"/>
              </a:ext>
            </a:extLst>
          </p:cNvPr>
          <p:cNvSpPr txBox="1"/>
          <p:nvPr/>
        </p:nvSpPr>
        <p:spPr>
          <a:xfrm>
            <a:off x="1919112" y="1114362"/>
            <a:ext cx="2810933" cy="400110"/>
          </a:xfrm>
          <a:prstGeom prst="rect">
            <a:avLst/>
          </a:prstGeom>
          <a:noFill/>
        </p:spPr>
        <p:txBody>
          <a:bodyPr wrap="square">
            <a:spAutoFit/>
          </a:bodyPr>
          <a:lstStyle/>
          <a:p>
            <a:r>
              <a:rPr lang="en-US" sz="2000" b="1">
                <a:solidFill>
                  <a:srgbClr val="EB5358"/>
                </a:solidFill>
              </a:rPr>
              <a:t>PHÉP </a:t>
            </a:r>
            <a:r>
              <a:rPr lang="vi-VN" sz="2000" b="1">
                <a:solidFill>
                  <a:srgbClr val="EB5358"/>
                </a:solidFill>
              </a:rPr>
              <a:t>KẾT </a:t>
            </a:r>
            <a:r>
              <a:rPr lang="en-US" sz="2000" b="1">
                <a:solidFill>
                  <a:srgbClr val="EB5358"/>
                </a:solidFill>
              </a:rPr>
              <a:t>NGOẠI ĐỦ</a:t>
            </a:r>
            <a:endParaRPr lang="vi-VN" sz="2000" b="1">
              <a:solidFill>
                <a:srgbClr val="EB5358"/>
              </a:solidFill>
            </a:endParaRPr>
          </a:p>
        </p:txBody>
      </p:sp>
    </p:spTree>
    <p:extLst>
      <p:ext uri="{BB962C8B-B14F-4D97-AF65-F5344CB8AC3E}">
        <p14:creationId xmlns:p14="http://schemas.microsoft.com/office/powerpoint/2010/main" val="330907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996239E0-AAFA-24AD-63FC-977EC4238199}"/>
              </a:ext>
            </a:extLst>
          </p:cNvPr>
          <p:cNvSpPr txBox="1"/>
          <p:nvPr/>
        </p:nvSpPr>
        <p:spPr>
          <a:xfrm>
            <a:off x="1583266" y="938269"/>
            <a:ext cx="5977467" cy="1647246"/>
          </a:xfrm>
          <a:prstGeom prst="rect">
            <a:avLst/>
          </a:prstGeom>
          <a:noFill/>
        </p:spPr>
        <p:txBody>
          <a:bodyPr wrap="square">
            <a:spAutoFit/>
          </a:bodyPr>
          <a:lstStyle/>
          <a:p>
            <a:pPr algn="ctr"/>
            <a:r>
              <a:rPr lang="en-US" sz="2000" b="1">
                <a:solidFill>
                  <a:srgbClr val="EB5358"/>
                </a:solidFill>
              </a:rPr>
              <a:t>VÍ DỤ VỀ PHÉP KẾT NGOẠI ĐỦ</a:t>
            </a:r>
            <a:endParaRPr lang="en-US" sz="2000">
              <a:solidFill>
                <a:schemeClr val="tx1"/>
              </a:solidFill>
            </a:endParaRPr>
          </a:p>
          <a:p>
            <a:pPr>
              <a:lnSpc>
                <a:spcPct val="115000"/>
              </a:lnSpc>
            </a:pPr>
            <a:r>
              <a:rPr lang="en-US" sz="1800" b="1" kern="100">
                <a:solidFill>
                  <a:schemeClr val="tx1"/>
                </a:solidFill>
                <a:effectLst/>
                <a:latin typeface="Arial" panose="020B0604020202020204" pitchFamily="34" charset="0"/>
                <a:ea typeface="Noto Serif CJK SC"/>
                <a:cs typeface="Arial" panose="020B0604020202020204" pitchFamily="34" charset="0"/>
              </a:rPr>
              <a:t>SELECT</a:t>
            </a:r>
            <a:r>
              <a:rPr lang="en-US" sz="1800" kern="100">
                <a:solidFill>
                  <a:schemeClr val="tx1"/>
                </a:solidFill>
                <a:effectLst/>
                <a:latin typeface="Arial" panose="020B0604020202020204" pitchFamily="34" charset="0"/>
                <a:ea typeface="Noto Serif CJK SC"/>
                <a:cs typeface="Arial" panose="020B0604020202020204" pitchFamily="34" charset="0"/>
              </a:rPr>
              <a:t> * </a:t>
            </a:r>
          </a:p>
          <a:p>
            <a:pPr>
              <a:lnSpc>
                <a:spcPct val="115000"/>
              </a:lnSpc>
            </a:pPr>
            <a:r>
              <a:rPr lang="en-US" sz="1800" b="1" kern="100">
                <a:solidFill>
                  <a:schemeClr val="tx1"/>
                </a:solidFill>
                <a:effectLst/>
                <a:latin typeface="Arial" panose="020B0604020202020204" pitchFamily="34" charset="0"/>
                <a:ea typeface="Noto Serif CJK SC"/>
                <a:cs typeface="Arial" panose="020B0604020202020204" pitchFamily="34" charset="0"/>
              </a:rPr>
              <a:t>FROM</a:t>
            </a:r>
            <a:r>
              <a:rPr lang="en-US" sz="1800" kern="100">
                <a:solidFill>
                  <a:schemeClr val="tx1"/>
                </a:solidFill>
                <a:effectLst/>
                <a:latin typeface="Arial" panose="020B0604020202020204" pitchFamily="34" charset="0"/>
                <a:ea typeface="Noto Serif CJK SC"/>
                <a:cs typeface="Arial" panose="020B0604020202020204" pitchFamily="34" charset="0"/>
              </a:rPr>
              <a:t> employee </a:t>
            </a:r>
          </a:p>
          <a:p>
            <a:pPr>
              <a:lnSpc>
                <a:spcPct val="115000"/>
              </a:lnSpc>
            </a:pPr>
            <a:r>
              <a:rPr lang="en-US" sz="1800" b="1" kern="100">
                <a:solidFill>
                  <a:schemeClr val="tx1"/>
                </a:solidFill>
                <a:effectLst/>
                <a:latin typeface="Arial" panose="020B0604020202020204" pitchFamily="34" charset="0"/>
                <a:ea typeface="Noto Serif CJK SC"/>
                <a:cs typeface="Arial" panose="020B0604020202020204" pitchFamily="34" charset="0"/>
              </a:rPr>
              <a:t>FULL OUTER JOIN</a:t>
            </a:r>
            <a:r>
              <a:rPr lang="en-US" sz="1800" kern="100">
                <a:solidFill>
                  <a:schemeClr val="tx1"/>
                </a:solidFill>
                <a:effectLst/>
                <a:latin typeface="Arial" panose="020B0604020202020204" pitchFamily="34" charset="0"/>
                <a:ea typeface="Noto Serif CJK SC"/>
                <a:cs typeface="Arial" panose="020B0604020202020204" pitchFamily="34" charset="0"/>
              </a:rPr>
              <a:t> department </a:t>
            </a:r>
          </a:p>
          <a:p>
            <a:pPr>
              <a:lnSpc>
                <a:spcPct val="115000"/>
              </a:lnSpc>
            </a:pPr>
            <a:r>
              <a:rPr lang="en-US" sz="1800" b="1" kern="100">
                <a:solidFill>
                  <a:schemeClr val="tx1"/>
                </a:solidFill>
                <a:effectLst/>
                <a:latin typeface="Arial" panose="020B0604020202020204" pitchFamily="34" charset="0"/>
                <a:ea typeface="Noto Serif CJK SC"/>
                <a:cs typeface="Arial" panose="020B0604020202020204" pitchFamily="34" charset="0"/>
              </a:rPr>
              <a:t>ON</a:t>
            </a:r>
            <a:r>
              <a:rPr lang="en-US" sz="1800" kern="100">
                <a:solidFill>
                  <a:schemeClr val="tx1"/>
                </a:solidFill>
                <a:effectLst/>
                <a:latin typeface="Arial" panose="020B0604020202020204" pitchFamily="34" charset="0"/>
                <a:ea typeface="Noto Serif CJK SC"/>
                <a:cs typeface="Arial" panose="020B0604020202020204" pitchFamily="34" charset="0"/>
              </a:rPr>
              <a:t> employee.DepartmentID = department.DepartmentID</a:t>
            </a:r>
          </a:p>
        </p:txBody>
      </p:sp>
      <p:pic>
        <p:nvPicPr>
          <p:cNvPr id="2" name="Image10">
            <a:extLst>
              <a:ext uri="{FF2B5EF4-FFF2-40B4-BE49-F238E27FC236}">
                <a16:creationId xmlns:a16="http://schemas.microsoft.com/office/drawing/2014/main" id="{44DDA735-F6DC-33BF-2F9A-E90EF834DEF5}"/>
              </a:ext>
            </a:extLst>
          </p:cNvPr>
          <p:cNvPicPr>
            <a:picLocks noChangeAspect="1"/>
          </p:cNvPicPr>
          <p:nvPr/>
        </p:nvPicPr>
        <p:blipFill>
          <a:blip r:embed="rId2"/>
          <a:stretch>
            <a:fillRect/>
          </a:stretch>
        </p:blipFill>
        <p:spPr bwMode="auto">
          <a:xfrm>
            <a:off x="1995486" y="2594328"/>
            <a:ext cx="5153025" cy="2038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27020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C73531A8-8D03-EE55-0D65-D04E611823DC}"/>
              </a:ext>
            </a:extLst>
          </p:cNvPr>
          <p:cNvSpPr txBox="1"/>
          <p:nvPr/>
        </p:nvSpPr>
        <p:spPr>
          <a:xfrm>
            <a:off x="1313742" y="1590029"/>
            <a:ext cx="6656212" cy="1754326"/>
          </a:xfrm>
          <a:prstGeom prst="rect">
            <a:avLst/>
          </a:prstGeom>
          <a:noFill/>
        </p:spPr>
        <p:txBody>
          <a:bodyPr wrap="square">
            <a:spAutoFit/>
          </a:bodyPr>
          <a:lstStyle/>
          <a:p>
            <a:pPr algn="just"/>
            <a:r>
              <a:rPr lang="en-US" sz="1800">
                <a:solidFill>
                  <a:schemeClr val="tx1"/>
                </a:solidFill>
              </a:rPr>
              <a:t>Phép kết chéo (cross join) sẽ nối mỗi bản ghi từ bảng đầu tiên với mỗi bản ghi từ bản thứ hai. Nói cách khác cross join trả về tích Descartes các bản ghi từ cả 2 bảng.</a:t>
            </a:r>
          </a:p>
          <a:p>
            <a:pPr algn="just"/>
            <a:endParaRPr lang="en-US" sz="1800">
              <a:solidFill>
                <a:schemeClr val="tx1"/>
              </a:solidFill>
            </a:endParaRPr>
          </a:p>
          <a:p>
            <a:pPr algn="just"/>
            <a:r>
              <a:rPr lang="en-US" sz="1800">
                <a:solidFill>
                  <a:schemeClr val="tx1"/>
                </a:solidFill>
              </a:rPr>
              <a:t>Không giống như các phép nối đã đề cập ở trên, cross join không thiết lặp mối quan hệ giữa các bảng được join. </a:t>
            </a:r>
          </a:p>
        </p:txBody>
      </p:sp>
      <p:sp>
        <p:nvSpPr>
          <p:cNvPr id="9" name="Hộp Văn bản 8">
            <a:extLst>
              <a:ext uri="{FF2B5EF4-FFF2-40B4-BE49-F238E27FC236}">
                <a16:creationId xmlns:a16="http://schemas.microsoft.com/office/drawing/2014/main" id="{44115541-3828-0CDB-A57C-F2986FF34089}"/>
              </a:ext>
            </a:extLst>
          </p:cNvPr>
          <p:cNvSpPr txBox="1"/>
          <p:nvPr/>
        </p:nvSpPr>
        <p:spPr>
          <a:xfrm>
            <a:off x="2333978" y="1091784"/>
            <a:ext cx="2339622" cy="400110"/>
          </a:xfrm>
          <a:prstGeom prst="rect">
            <a:avLst/>
          </a:prstGeom>
          <a:noFill/>
        </p:spPr>
        <p:txBody>
          <a:bodyPr wrap="square">
            <a:spAutoFit/>
          </a:bodyPr>
          <a:lstStyle/>
          <a:p>
            <a:r>
              <a:rPr lang="en-US" sz="2000" b="1">
                <a:solidFill>
                  <a:srgbClr val="EB5358"/>
                </a:solidFill>
              </a:rPr>
              <a:t>PHÉP </a:t>
            </a:r>
            <a:r>
              <a:rPr lang="vi-VN" sz="2000" b="1">
                <a:solidFill>
                  <a:srgbClr val="EB5358"/>
                </a:solidFill>
              </a:rPr>
              <a:t>KẾT </a:t>
            </a:r>
            <a:r>
              <a:rPr lang="en-US" sz="2000" b="1">
                <a:solidFill>
                  <a:srgbClr val="EB5358"/>
                </a:solidFill>
              </a:rPr>
              <a:t>CHÉO</a:t>
            </a:r>
            <a:endParaRPr lang="vi-VN" sz="2000" b="1">
              <a:solidFill>
                <a:srgbClr val="EB5358"/>
              </a:solidFill>
            </a:endParaRPr>
          </a:p>
        </p:txBody>
      </p:sp>
      <p:sp>
        <p:nvSpPr>
          <p:cNvPr id="3" name="Hộp Văn bản 2">
            <a:extLst>
              <a:ext uri="{FF2B5EF4-FFF2-40B4-BE49-F238E27FC236}">
                <a16:creationId xmlns:a16="http://schemas.microsoft.com/office/drawing/2014/main" id="{7D05BBEC-FC27-8CDB-FD14-46EE11787F9E}"/>
              </a:ext>
            </a:extLst>
          </p:cNvPr>
          <p:cNvSpPr txBox="1"/>
          <p:nvPr/>
        </p:nvSpPr>
        <p:spPr>
          <a:xfrm>
            <a:off x="1313742" y="3570731"/>
            <a:ext cx="4961466" cy="646331"/>
          </a:xfrm>
          <a:prstGeom prst="rect">
            <a:avLst/>
          </a:prstGeom>
          <a:noFill/>
        </p:spPr>
        <p:txBody>
          <a:bodyPr wrap="square">
            <a:spAutoFit/>
          </a:bodyPr>
          <a:lstStyle/>
          <a:p>
            <a:r>
              <a:rPr lang="en-US" sz="1800" b="1">
                <a:solidFill>
                  <a:schemeClr val="tx1"/>
                </a:solidFill>
              </a:rPr>
              <a:t>SELECT</a:t>
            </a:r>
            <a:r>
              <a:rPr lang="en-US" sz="1800">
                <a:solidFill>
                  <a:schemeClr val="tx1"/>
                </a:solidFill>
              </a:rPr>
              <a:t> *</a:t>
            </a:r>
          </a:p>
          <a:p>
            <a:r>
              <a:rPr lang="en-US" sz="1800" b="1">
                <a:solidFill>
                  <a:schemeClr val="tx1"/>
                </a:solidFill>
              </a:rPr>
              <a:t>FROM</a:t>
            </a:r>
            <a:r>
              <a:rPr lang="en-US" sz="1800">
                <a:solidFill>
                  <a:schemeClr val="tx1"/>
                </a:solidFill>
              </a:rPr>
              <a:t> employee </a:t>
            </a:r>
            <a:r>
              <a:rPr lang="en-US" sz="1800" b="1">
                <a:solidFill>
                  <a:schemeClr val="tx1"/>
                </a:solidFill>
              </a:rPr>
              <a:t>CROSS JOIN </a:t>
            </a:r>
            <a:r>
              <a:rPr lang="en-US" sz="1800">
                <a:solidFill>
                  <a:schemeClr val="tx1"/>
                </a:solidFill>
              </a:rPr>
              <a:t>department;</a:t>
            </a:r>
          </a:p>
        </p:txBody>
      </p:sp>
    </p:spTree>
    <p:extLst>
      <p:ext uri="{BB962C8B-B14F-4D97-AF65-F5344CB8AC3E}">
        <p14:creationId xmlns:p14="http://schemas.microsoft.com/office/powerpoint/2010/main" val="3261678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1">
            <a:extLst>
              <a:ext uri="{FF2B5EF4-FFF2-40B4-BE49-F238E27FC236}">
                <a16:creationId xmlns:a16="http://schemas.microsoft.com/office/drawing/2014/main" id="{4602FB9B-C426-D96C-0816-716D7A21E1B5}"/>
              </a:ext>
            </a:extLst>
          </p:cNvPr>
          <p:cNvPicPr>
            <a:picLocks noChangeAspect="1"/>
          </p:cNvPicPr>
          <p:nvPr/>
        </p:nvPicPr>
        <p:blipFill>
          <a:blip r:embed="rId2"/>
          <a:stretch>
            <a:fillRect/>
          </a:stretch>
        </p:blipFill>
        <p:spPr bwMode="auto">
          <a:xfrm>
            <a:off x="1601699" y="0"/>
            <a:ext cx="5940602" cy="5143500"/>
          </a:xfrm>
          <a:prstGeom prst="rect">
            <a:avLst/>
          </a:prstGeom>
        </p:spPr>
      </p:pic>
    </p:spTree>
    <p:extLst>
      <p:ext uri="{BB962C8B-B14F-4D97-AF65-F5344CB8AC3E}">
        <p14:creationId xmlns:p14="http://schemas.microsoft.com/office/powerpoint/2010/main" val="1924410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grpSp>
        <p:nvGrpSpPr>
          <p:cNvPr id="815" name="Google Shape;815;p47"/>
          <p:cNvGrpSpPr/>
          <p:nvPr/>
        </p:nvGrpSpPr>
        <p:grpSpPr>
          <a:xfrm>
            <a:off x="4682575" y="1615525"/>
            <a:ext cx="3452900" cy="2943047"/>
            <a:chOff x="1052025" y="1789250"/>
            <a:chExt cx="3139000" cy="2675497"/>
          </a:xfrm>
        </p:grpSpPr>
        <p:sp>
          <p:nvSpPr>
            <p:cNvPr id="816" name="Google Shape;816;p47"/>
            <p:cNvSpPr/>
            <p:nvPr/>
          </p:nvSpPr>
          <p:spPr>
            <a:xfrm>
              <a:off x="1273067" y="209669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7"/>
            <p:cNvSpPr/>
            <p:nvPr/>
          </p:nvSpPr>
          <p:spPr>
            <a:xfrm>
              <a:off x="2017932" y="179869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7"/>
            <p:cNvSpPr/>
            <p:nvPr/>
          </p:nvSpPr>
          <p:spPr>
            <a:xfrm>
              <a:off x="1066185" y="180080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7"/>
            <p:cNvSpPr/>
            <p:nvPr/>
          </p:nvSpPr>
          <p:spPr>
            <a:xfrm>
              <a:off x="1052025" y="178925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47"/>
          <p:cNvSpPr txBox="1">
            <a:spLocks noGrp="1"/>
          </p:cNvSpPr>
          <p:nvPr>
            <p:ph type="subTitle" idx="2"/>
          </p:nvPr>
        </p:nvSpPr>
        <p:spPr>
          <a:xfrm>
            <a:off x="4713728" y="2254950"/>
            <a:ext cx="3178601" cy="1790850"/>
          </a:xfrm>
          <a:prstGeom prst="rect">
            <a:avLst/>
          </a:prstGeom>
        </p:spPr>
        <p:txBody>
          <a:bodyPr spcFirstLastPara="1" wrap="square" lIns="91425" tIns="91425" rIns="91425" bIns="91425" anchor="t" anchorCtr="0">
            <a:noAutofit/>
          </a:bodyPr>
          <a:lstStyle/>
          <a:p>
            <a:pPr marL="0" indent="0" algn="l"/>
            <a:r>
              <a:rPr lang="en-US" sz="1800" b="1">
                <a:latin typeface="Arial" panose="020B0604020202020204" pitchFamily="34" charset="0"/>
                <a:cs typeface="Arial" panose="020B0604020202020204" pitchFamily="34" charset="0"/>
              </a:rPr>
              <a:t>SELECT</a:t>
            </a:r>
            <a:r>
              <a:rPr lang="en-US" sz="1800">
                <a:latin typeface="Arial" panose="020B0604020202020204" pitchFamily="34" charset="0"/>
                <a:cs typeface="Arial" panose="020B0604020202020204" pitchFamily="34" charset="0"/>
              </a:rPr>
              <a:t> </a:t>
            </a:r>
            <a:r>
              <a:rPr lang="en-US" sz="1800">
                <a:solidFill>
                  <a:srgbClr val="EB5358"/>
                </a:solidFill>
                <a:latin typeface="Arial" panose="020B0604020202020204" pitchFamily="34" charset="0"/>
                <a:cs typeface="Arial" panose="020B0604020202020204" pitchFamily="34" charset="0"/>
              </a:rPr>
              <a:t>Tên, sum(Điểm) as Tổng điểm </a:t>
            </a:r>
          </a:p>
          <a:p>
            <a:pPr marL="0" lvl="0" indent="0" algn="l" rtl="0">
              <a:spcBef>
                <a:spcPts val="0"/>
              </a:spcBef>
              <a:spcAft>
                <a:spcPts val="0"/>
              </a:spcAft>
              <a:buNone/>
            </a:pPr>
            <a:r>
              <a:rPr lang="en-US" sz="1800">
                <a:solidFill>
                  <a:srgbClr val="EB5358"/>
                </a:solidFill>
                <a:latin typeface="Arial" panose="020B0604020202020204" pitchFamily="34" charset="0"/>
                <a:cs typeface="Arial" panose="020B0604020202020204" pitchFamily="34" charset="0"/>
              </a:rPr>
              <a:t> </a:t>
            </a:r>
            <a:r>
              <a:rPr lang="en-US" sz="1800" b="1">
                <a:latin typeface="Arial" panose="020B0604020202020204" pitchFamily="34" charset="0"/>
                <a:cs typeface="Arial" panose="020B0604020202020204" pitchFamily="34" charset="0"/>
              </a:rPr>
              <a:t>FROM</a:t>
            </a:r>
            <a:r>
              <a:rPr lang="en-US" sz="1800">
                <a:latin typeface="Arial" panose="020B0604020202020204" pitchFamily="34" charset="0"/>
                <a:cs typeface="Arial" panose="020B0604020202020204" pitchFamily="34" charset="0"/>
              </a:rPr>
              <a:t> </a:t>
            </a:r>
            <a:r>
              <a:rPr lang="en-US" sz="1800">
                <a:solidFill>
                  <a:srgbClr val="EB5358"/>
                </a:solidFill>
                <a:effectLst/>
                <a:latin typeface="Arial" panose="020B0604020202020204" pitchFamily="34" charset="0"/>
                <a:ea typeface="Noto Serif CJK SC"/>
                <a:cs typeface="Arial" panose="020B0604020202020204" pitchFamily="34" charset="0"/>
              </a:rPr>
              <a:t>KetQuaHocTap</a:t>
            </a:r>
            <a:r>
              <a:rPr lang="en-US" sz="1800">
                <a:latin typeface="Arial" panose="020B0604020202020204" pitchFamily="34" charset="0"/>
                <a:cs typeface="Arial" panose="020B0604020202020204" pitchFamily="34" charset="0"/>
              </a:rPr>
              <a:t> </a:t>
            </a:r>
          </a:p>
          <a:p>
            <a:pPr marL="0" lvl="0" indent="0" algn="l" rtl="0">
              <a:spcBef>
                <a:spcPts val="0"/>
              </a:spcBef>
              <a:spcAft>
                <a:spcPts val="0"/>
              </a:spcAft>
              <a:buNone/>
            </a:pPr>
            <a:r>
              <a:rPr lang="en-US" sz="1800" b="1">
                <a:latin typeface="Arial" panose="020B0604020202020204" pitchFamily="34" charset="0"/>
                <a:cs typeface="Arial" panose="020B0604020202020204" pitchFamily="34" charset="0"/>
              </a:rPr>
              <a:t>WHERE </a:t>
            </a:r>
            <a:r>
              <a:rPr lang="en-US" sz="1800">
                <a:solidFill>
                  <a:srgbClr val="EB5358"/>
                </a:solidFill>
                <a:latin typeface="Arial" panose="020B0604020202020204" pitchFamily="34" charset="0"/>
                <a:cs typeface="Arial" panose="020B0604020202020204" pitchFamily="34" charset="0"/>
              </a:rPr>
              <a:t>Điểm &gt; 5 </a:t>
            </a:r>
          </a:p>
          <a:p>
            <a:pPr marL="0" lvl="0" indent="0" algn="l" rtl="0">
              <a:spcBef>
                <a:spcPts val="0"/>
              </a:spcBef>
              <a:spcAft>
                <a:spcPts val="0"/>
              </a:spcAft>
              <a:buNone/>
            </a:pPr>
            <a:r>
              <a:rPr lang="en-US" sz="1800" b="1">
                <a:latin typeface="Arial" panose="020B0604020202020204" pitchFamily="34" charset="0"/>
                <a:cs typeface="Arial" panose="020B0604020202020204" pitchFamily="34" charset="0"/>
              </a:rPr>
              <a:t>GROUP BY </a:t>
            </a:r>
            <a:r>
              <a:rPr lang="en-US" sz="1800">
                <a:solidFill>
                  <a:srgbClr val="EB5358"/>
                </a:solidFill>
                <a:latin typeface="Arial" panose="020B0604020202020204" pitchFamily="34" charset="0"/>
                <a:cs typeface="Arial" panose="020B0604020202020204" pitchFamily="34" charset="0"/>
              </a:rPr>
              <a:t>Tên</a:t>
            </a:r>
          </a:p>
          <a:p>
            <a:pPr marL="0" indent="0" algn="l"/>
            <a:r>
              <a:rPr lang="en-US" sz="1800" b="1" kern="100">
                <a:effectLst/>
                <a:latin typeface="Arial" panose="020B0604020202020204" pitchFamily="34" charset="0"/>
                <a:ea typeface="Noto Serif CJK SC"/>
                <a:cs typeface="Arial" panose="020B0604020202020204" pitchFamily="34" charset="0"/>
              </a:rPr>
              <a:t>HAVING </a:t>
            </a:r>
            <a:r>
              <a:rPr lang="en-US" sz="1800">
                <a:solidFill>
                  <a:srgbClr val="EB5358"/>
                </a:solidFill>
                <a:latin typeface="Arial" panose="020B0604020202020204" pitchFamily="34" charset="0"/>
                <a:cs typeface="Arial" panose="020B0604020202020204" pitchFamily="34" charset="0"/>
              </a:rPr>
              <a:t>sum(Điểm)</a:t>
            </a:r>
            <a:r>
              <a:rPr lang="en-US" sz="1800" b="1" kern="100">
                <a:solidFill>
                  <a:srgbClr val="EB5358"/>
                </a:solidFill>
                <a:effectLst/>
                <a:latin typeface="Arial" panose="020B0604020202020204" pitchFamily="34" charset="0"/>
                <a:ea typeface="Noto Serif CJK SC"/>
                <a:cs typeface="Arial" panose="020B0604020202020204" pitchFamily="34" charset="0"/>
              </a:rPr>
              <a:t> </a:t>
            </a:r>
            <a:r>
              <a:rPr lang="en-US" sz="1800" kern="100">
                <a:solidFill>
                  <a:srgbClr val="EB5358"/>
                </a:solidFill>
                <a:effectLst/>
                <a:latin typeface="Arial" panose="020B0604020202020204" pitchFamily="34" charset="0"/>
                <a:ea typeface="Noto Serif CJK SC"/>
                <a:cs typeface="Arial" panose="020B0604020202020204" pitchFamily="34" charset="0"/>
              </a:rPr>
              <a:t>&gt; 8</a:t>
            </a:r>
          </a:p>
          <a:p>
            <a:pPr marL="0" lvl="0" indent="0" algn="l" rtl="0">
              <a:spcBef>
                <a:spcPts val="0"/>
              </a:spcBef>
              <a:spcAft>
                <a:spcPts val="0"/>
              </a:spcAft>
              <a:buNone/>
            </a:pPr>
            <a:endParaRPr lang="en-US" sz="1800">
              <a:solidFill>
                <a:srgbClr val="FFFF00"/>
              </a:solidFill>
              <a:latin typeface="Arial" panose="020B0604020202020204" pitchFamily="34" charset="0"/>
              <a:cs typeface="Arial" panose="020B0604020202020204" pitchFamily="34" charset="0"/>
            </a:endParaRPr>
          </a:p>
        </p:txBody>
      </p:sp>
      <p:sp>
        <p:nvSpPr>
          <p:cNvPr id="821" name="Google Shape;821;p47"/>
          <p:cNvSpPr txBox="1">
            <a:spLocks noGrp="1"/>
          </p:cNvSpPr>
          <p:nvPr>
            <p:ph type="title"/>
          </p:nvPr>
        </p:nvSpPr>
        <p:spPr>
          <a:xfrm>
            <a:off x="1863492" y="986276"/>
            <a:ext cx="1585157"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Arial" panose="020B0604020202020204" pitchFamily="34" charset="0"/>
                <a:cs typeface="Arial" panose="020B0604020202020204" pitchFamily="34" charset="0"/>
              </a:rPr>
              <a:t>WHERE</a:t>
            </a:r>
            <a:endParaRPr>
              <a:solidFill>
                <a:schemeClr val="lt1"/>
              </a:solidFill>
              <a:latin typeface="Arial" panose="020B0604020202020204" pitchFamily="34" charset="0"/>
              <a:cs typeface="Arial" panose="020B0604020202020204" pitchFamily="34" charset="0"/>
              <a:sym typeface="Epilogue"/>
            </a:endParaRPr>
          </a:p>
        </p:txBody>
      </p:sp>
      <p:grpSp>
        <p:nvGrpSpPr>
          <p:cNvPr id="823" name="Google Shape;823;p47"/>
          <p:cNvGrpSpPr/>
          <p:nvPr/>
        </p:nvGrpSpPr>
        <p:grpSpPr>
          <a:xfrm>
            <a:off x="1008525" y="1615525"/>
            <a:ext cx="3452900" cy="2943047"/>
            <a:chOff x="1052025" y="1789250"/>
            <a:chExt cx="3139000" cy="2675497"/>
          </a:xfrm>
        </p:grpSpPr>
        <p:sp>
          <p:nvSpPr>
            <p:cNvPr id="824" name="Google Shape;824;p47"/>
            <p:cNvSpPr/>
            <p:nvPr/>
          </p:nvSpPr>
          <p:spPr>
            <a:xfrm>
              <a:off x="1273067" y="209669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2017932" y="179869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7"/>
            <p:cNvSpPr/>
            <p:nvPr/>
          </p:nvSpPr>
          <p:spPr>
            <a:xfrm>
              <a:off x="1066185" y="180080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7"/>
            <p:cNvSpPr/>
            <p:nvPr/>
          </p:nvSpPr>
          <p:spPr>
            <a:xfrm>
              <a:off x="1052025" y="178925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47"/>
          <p:cNvSpPr txBox="1">
            <a:spLocks noGrp="1"/>
          </p:cNvSpPr>
          <p:nvPr>
            <p:ph type="subTitle" idx="1"/>
          </p:nvPr>
        </p:nvSpPr>
        <p:spPr>
          <a:xfrm>
            <a:off x="1051194" y="2396623"/>
            <a:ext cx="3209754" cy="153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Arial" panose="020B0604020202020204" pitchFamily="34" charset="0"/>
                <a:cs typeface="Arial" panose="020B0604020202020204" pitchFamily="34" charset="0"/>
              </a:rPr>
              <a:t>SELECT</a:t>
            </a:r>
            <a:r>
              <a:rPr lang="en-US" sz="1800">
                <a:latin typeface="Arial" panose="020B0604020202020204" pitchFamily="34" charset="0"/>
                <a:cs typeface="Arial" panose="020B0604020202020204" pitchFamily="34" charset="0"/>
              </a:rPr>
              <a:t> </a:t>
            </a:r>
            <a:r>
              <a:rPr lang="en-US" sz="1800">
                <a:solidFill>
                  <a:srgbClr val="FFFF00"/>
                </a:solidFill>
                <a:latin typeface="Arial" panose="020B0604020202020204" pitchFamily="34" charset="0"/>
                <a:cs typeface="Arial" panose="020B0604020202020204" pitchFamily="34" charset="0"/>
              </a:rPr>
              <a:t>Tên, sum(Điểm) as Tổng điểm</a:t>
            </a:r>
            <a:r>
              <a:rPr lang="en-US" sz="1800">
                <a:latin typeface="Arial" panose="020B0604020202020204" pitchFamily="34" charset="0"/>
                <a:cs typeface="Arial" panose="020B0604020202020204" pitchFamily="34" charset="0"/>
              </a:rPr>
              <a:t> </a:t>
            </a:r>
          </a:p>
          <a:p>
            <a:pPr marL="0" lvl="0" indent="0" algn="l" rtl="0">
              <a:spcBef>
                <a:spcPts val="0"/>
              </a:spcBef>
              <a:spcAft>
                <a:spcPts val="0"/>
              </a:spcAft>
              <a:buNone/>
            </a:pPr>
            <a:r>
              <a:rPr lang="en-US" sz="1800" b="1">
                <a:latin typeface="Arial" panose="020B0604020202020204" pitchFamily="34" charset="0"/>
                <a:cs typeface="Arial" panose="020B0604020202020204" pitchFamily="34" charset="0"/>
              </a:rPr>
              <a:t>FROM</a:t>
            </a:r>
            <a:r>
              <a:rPr lang="en-US" sz="1800">
                <a:latin typeface="Arial" panose="020B0604020202020204" pitchFamily="34" charset="0"/>
                <a:cs typeface="Arial" panose="020B0604020202020204" pitchFamily="34" charset="0"/>
              </a:rPr>
              <a:t> </a:t>
            </a:r>
            <a:r>
              <a:rPr lang="en-US" sz="1800">
                <a:solidFill>
                  <a:srgbClr val="FFFF00"/>
                </a:solidFill>
                <a:effectLst/>
                <a:latin typeface="Arial" panose="020B0604020202020204" pitchFamily="34" charset="0"/>
                <a:ea typeface="Noto Serif CJK SC"/>
                <a:cs typeface="Arial" panose="020B0604020202020204" pitchFamily="34" charset="0"/>
              </a:rPr>
              <a:t>KetQuaHocTap</a:t>
            </a:r>
            <a:r>
              <a:rPr lang="en-US" sz="1800">
                <a:latin typeface="Arial" panose="020B0604020202020204" pitchFamily="34" charset="0"/>
                <a:cs typeface="Arial" panose="020B0604020202020204" pitchFamily="34" charset="0"/>
              </a:rPr>
              <a:t> </a:t>
            </a:r>
          </a:p>
          <a:p>
            <a:pPr marL="0" lvl="0" indent="0" algn="l" rtl="0">
              <a:spcBef>
                <a:spcPts val="0"/>
              </a:spcBef>
              <a:spcAft>
                <a:spcPts val="0"/>
              </a:spcAft>
              <a:buNone/>
            </a:pPr>
            <a:r>
              <a:rPr lang="en-US" sz="1800" b="1">
                <a:latin typeface="Arial" panose="020B0604020202020204" pitchFamily="34" charset="0"/>
                <a:cs typeface="Arial" panose="020B0604020202020204" pitchFamily="34" charset="0"/>
              </a:rPr>
              <a:t>WHERE </a:t>
            </a:r>
            <a:r>
              <a:rPr lang="en-US" sz="1800">
                <a:solidFill>
                  <a:srgbClr val="FFFF00"/>
                </a:solidFill>
                <a:latin typeface="Arial" panose="020B0604020202020204" pitchFamily="34" charset="0"/>
                <a:cs typeface="Arial" panose="020B0604020202020204" pitchFamily="34" charset="0"/>
              </a:rPr>
              <a:t>Điểm &gt; 5 </a:t>
            </a:r>
          </a:p>
          <a:p>
            <a:pPr marL="0" lvl="0" indent="0" algn="l" rtl="0">
              <a:spcBef>
                <a:spcPts val="0"/>
              </a:spcBef>
              <a:spcAft>
                <a:spcPts val="0"/>
              </a:spcAft>
              <a:buNone/>
            </a:pPr>
            <a:r>
              <a:rPr lang="en-US" sz="1800" b="1">
                <a:latin typeface="Arial" panose="020B0604020202020204" pitchFamily="34" charset="0"/>
                <a:cs typeface="Arial" panose="020B0604020202020204" pitchFamily="34" charset="0"/>
              </a:rPr>
              <a:t>GROUP BY </a:t>
            </a:r>
            <a:r>
              <a:rPr lang="en-US" sz="1800">
                <a:solidFill>
                  <a:srgbClr val="FFFF00"/>
                </a:solidFill>
                <a:latin typeface="Arial" panose="020B0604020202020204" pitchFamily="34" charset="0"/>
                <a:cs typeface="Arial" panose="020B0604020202020204" pitchFamily="34" charset="0"/>
              </a:rPr>
              <a:t>Tên</a:t>
            </a:r>
          </a:p>
        </p:txBody>
      </p:sp>
      <p:sp>
        <p:nvSpPr>
          <p:cNvPr id="6" name="Google Shape;821;p47">
            <a:extLst>
              <a:ext uri="{FF2B5EF4-FFF2-40B4-BE49-F238E27FC236}">
                <a16:creationId xmlns:a16="http://schemas.microsoft.com/office/drawing/2014/main" id="{815547C0-DCAC-CF5E-24AF-A22627E09ED6}"/>
              </a:ext>
            </a:extLst>
          </p:cNvPr>
          <p:cNvSpPr txBox="1">
            <a:spLocks/>
          </p:cNvSpPr>
          <p:nvPr/>
        </p:nvSpPr>
        <p:spPr>
          <a:xfrm>
            <a:off x="5510449" y="986276"/>
            <a:ext cx="1585158"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algn="ctr"/>
            <a:r>
              <a:rPr lang="en-US">
                <a:solidFill>
                  <a:schemeClr val="lt1"/>
                </a:solidFill>
                <a:latin typeface="Arial" panose="020B0604020202020204" pitchFamily="34" charset="0"/>
                <a:cs typeface="Arial" panose="020B0604020202020204" pitchFamily="34" charset="0"/>
              </a:rPr>
              <a:t>HAVING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Ảnh có chứa văn bản&#10;&#10;Mô tả được tạo tự động">
            <a:extLst>
              <a:ext uri="{FF2B5EF4-FFF2-40B4-BE49-F238E27FC236}">
                <a16:creationId xmlns:a16="http://schemas.microsoft.com/office/drawing/2014/main" id="{74188536-CA80-D0D8-C471-AB8A73185855}"/>
              </a:ext>
            </a:extLst>
          </p:cNvPr>
          <p:cNvPicPr>
            <a:picLocks noChangeAspect="1"/>
          </p:cNvPicPr>
          <p:nvPr/>
        </p:nvPicPr>
        <p:blipFill>
          <a:blip r:embed="rId2"/>
          <a:stretch>
            <a:fillRect/>
          </a:stretch>
        </p:blipFill>
        <p:spPr>
          <a:xfrm>
            <a:off x="2193851" y="193601"/>
            <a:ext cx="4756298" cy="4756298"/>
          </a:xfrm>
          <a:prstGeom prst="rect">
            <a:avLst/>
          </a:prstGeom>
        </p:spPr>
      </p:pic>
    </p:spTree>
    <p:extLst>
      <p:ext uri="{BB962C8B-B14F-4D97-AF65-F5344CB8AC3E}">
        <p14:creationId xmlns:p14="http://schemas.microsoft.com/office/powerpoint/2010/main" val="3181267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grpSp>
        <p:nvGrpSpPr>
          <p:cNvPr id="815" name="Google Shape;815;p47"/>
          <p:cNvGrpSpPr/>
          <p:nvPr/>
        </p:nvGrpSpPr>
        <p:grpSpPr>
          <a:xfrm>
            <a:off x="4682575" y="1615525"/>
            <a:ext cx="3452900" cy="2943047"/>
            <a:chOff x="1052025" y="1789250"/>
            <a:chExt cx="3139000" cy="2675497"/>
          </a:xfrm>
        </p:grpSpPr>
        <p:sp>
          <p:nvSpPr>
            <p:cNvPr id="816" name="Google Shape;816;p47"/>
            <p:cNvSpPr/>
            <p:nvPr/>
          </p:nvSpPr>
          <p:spPr>
            <a:xfrm>
              <a:off x="1273067" y="209669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7"/>
            <p:cNvSpPr/>
            <p:nvPr/>
          </p:nvSpPr>
          <p:spPr>
            <a:xfrm>
              <a:off x="2017932" y="179869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7"/>
            <p:cNvSpPr/>
            <p:nvPr/>
          </p:nvSpPr>
          <p:spPr>
            <a:xfrm>
              <a:off x="1066185" y="180080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7"/>
            <p:cNvSpPr/>
            <p:nvPr/>
          </p:nvSpPr>
          <p:spPr>
            <a:xfrm>
              <a:off x="1052025" y="178925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47"/>
          <p:cNvSpPr txBox="1">
            <a:spLocks noGrp="1"/>
          </p:cNvSpPr>
          <p:nvPr>
            <p:ph type="title"/>
          </p:nvPr>
        </p:nvSpPr>
        <p:spPr>
          <a:xfrm>
            <a:off x="1836399" y="955482"/>
            <a:ext cx="1585157"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Arial" panose="020B0604020202020204" pitchFamily="34" charset="0"/>
                <a:cs typeface="Arial" panose="020B0604020202020204" pitchFamily="34" charset="0"/>
              </a:rPr>
              <a:t>WHERE</a:t>
            </a:r>
            <a:endParaRPr>
              <a:solidFill>
                <a:schemeClr val="lt1"/>
              </a:solidFill>
              <a:latin typeface="Arial" panose="020B0604020202020204" pitchFamily="34" charset="0"/>
              <a:cs typeface="Arial" panose="020B0604020202020204" pitchFamily="34" charset="0"/>
              <a:sym typeface="Epilogue"/>
            </a:endParaRPr>
          </a:p>
        </p:txBody>
      </p:sp>
      <p:grpSp>
        <p:nvGrpSpPr>
          <p:cNvPr id="823" name="Google Shape;823;p47"/>
          <p:cNvGrpSpPr/>
          <p:nvPr/>
        </p:nvGrpSpPr>
        <p:grpSpPr>
          <a:xfrm>
            <a:off x="1008525" y="1615525"/>
            <a:ext cx="3452900" cy="2943047"/>
            <a:chOff x="1052025" y="1789250"/>
            <a:chExt cx="3139000" cy="2675497"/>
          </a:xfrm>
        </p:grpSpPr>
        <p:sp>
          <p:nvSpPr>
            <p:cNvPr id="824" name="Google Shape;824;p47"/>
            <p:cNvSpPr/>
            <p:nvPr/>
          </p:nvSpPr>
          <p:spPr>
            <a:xfrm>
              <a:off x="1273067" y="209669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2017932" y="179869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7"/>
            <p:cNvSpPr/>
            <p:nvPr/>
          </p:nvSpPr>
          <p:spPr>
            <a:xfrm>
              <a:off x="1066185" y="180080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7"/>
            <p:cNvSpPr/>
            <p:nvPr/>
          </p:nvSpPr>
          <p:spPr>
            <a:xfrm>
              <a:off x="1052025" y="178925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21;p47">
            <a:extLst>
              <a:ext uri="{FF2B5EF4-FFF2-40B4-BE49-F238E27FC236}">
                <a16:creationId xmlns:a16="http://schemas.microsoft.com/office/drawing/2014/main" id="{815547C0-DCAC-CF5E-24AF-A22627E09ED6}"/>
              </a:ext>
            </a:extLst>
          </p:cNvPr>
          <p:cNvSpPr txBox="1">
            <a:spLocks/>
          </p:cNvSpPr>
          <p:nvPr/>
        </p:nvSpPr>
        <p:spPr>
          <a:xfrm>
            <a:off x="5510449" y="955482"/>
            <a:ext cx="1585158"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algn="ctr"/>
            <a:r>
              <a:rPr lang="en-US">
                <a:solidFill>
                  <a:schemeClr val="lt1"/>
                </a:solidFill>
                <a:latin typeface="Arial" panose="020B0604020202020204" pitchFamily="34" charset="0"/>
                <a:cs typeface="Arial" panose="020B0604020202020204" pitchFamily="34" charset="0"/>
              </a:rPr>
              <a:t>HAVING</a:t>
            </a:r>
          </a:p>
        </p:txBody>
      </p:sp>
      <p:graphicFrame>
        <p:nvGraphicFramePr>
          <p:cNvPr id="4" name="Bảng 4">
            <a:extLst>
              <a:ext uri="{FF2B5EF4-FFF2-40B4-BE49-F238E27FC236}">
                <a16:creationId xmlns:a16="http://schemas.microsoft.com/office/drawing/2014/main" id="{974BDD64-B462-7A78-1366-EF88628F3979}"/>
              </a:ext>
            </a:extLst>
          </p:cNvPr>
          <p:cNvGraphicFramePr>
            <a:graphicFrameLocks noGrp="1"/>
          </p:cNvGraphicFramePr>
          <p:nvPr>
            <p:extLst>
              <p:ext uri="{D42A27DB-BD31-4B8C-83A1-F6EECF244321}">
                <p14:modId xmlns:p14="http://schemas.microsoft.com/office/powerpoint/2010/main" val="1323673492"/>
              </p:ext>
            </p:extLst>
          </p:nvPr>
        </p:nvGraphicFramePr>
        <p:xfrm>
          <a:off x="1189373" y="2120140"/>
          <a:ext cx="2813124" cy="1790850"/>
        </p:xfrm>
        <a:graphic>
          <a:graphicData uri="http://schemas.openxmlformats.org/drawingml/2006/table">
            <a:tbl>
              <a:tblPr firstRow="1" bandRow="1">
                <a:tableStyleId>{60F9DECC-65E3-416D-8B7A-F7EADAAECDB1}</a:tableStyleId>
              </a:tblPr>
              <a:tblGrid>
                <a:gridCol w="1406562">
                  <a:extLst>
                    <a:ext uri="{9D8B030D-6E8A-4147-A177-3AD203B41FA5}">
                      <a16:colId xmlns:a16="http://schemas.microsoft.com/office/drawing/2014/main" val="2633219412"/>
                    </a:ext>
                  </a:extLst>
                </a:gridCol>
                <a:gridCol w="1406562">
                  <a:extLst>
                    <a:ext uri="{9D8B030D-6E8A-4147-A177-3AD203B41FA5}">
                      <a16:colId xmlns:a16="http://schemas.microsoft.com/office/drawing/2014/main" val="2105576841"/>
                    </a:ext>
                  </a:extLst>
                </a:gridCol>
              </a:tblGrid>
              <a:tr h="835730">
                <a:tc>
                  <a:txBody>
                    <a:bodyPr/>
                    <a:lstStyle/>
                    <a:p>
                      <a:pPr algn="ctr"/>
                      <a:r>
                        <a:rPr lang="en-US" sz="1800" b="1">
                          <a:solidFill>
                            <a:srgbClr val="FFFF00"/>
                          </a:solidFill>
                        </a:rPr>
                        <a:t>Tên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b="1">
                          <a:solidFill>
                            <a:srgbClr val="FFFF00"/>
                          </a:solidFill>
                        </a:rPr>
                        <a:t>Tổng điểm</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18967638"/>
                  </a:ext>
                </a:extLst>
              </a:tr>
              <a:tr h="477560">
                <a:tc>
                  <a:txBody>
                    <a:bodyPr/>
                    <a:lstStyle/>
                    <a:p>
                      <a:pPr algn="ctr"/>
                      <a:r>
                        <a:rPr lang="en-US" sz="1800">
                          <a:solidFill>
                            <a:srgbClr val="FFFF00"/>
                          </a:solidFill>
                        </a:rPr>
                        <a:t>A</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a:solidFill>
                            <a:srgbClr val="FFFF00"/>
                          </a:solidFill>
                        </a:rPr>
                        <a:t>8</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703599282"/>
                  </a:ext>
                </a:extLst>
              </a:tr>
              <a:tr h="477560">
                <a:tc>
                  <a:txBody>
                    <a:bodyPr/>
                    <a:lstStyle/>
                    <a:p>
                      <a:pPr algn="ctr"/>
                      <a:r>
                        <a:rPr lang="en-US" sz="1800">
                          <a:solidFill>
                            <a:srgbClr val="FFFF00"/>
                          </a:solidFill>
                        </a:rPr>
                        <a:t>C</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a:solidFill>
                            <a:srgbClr val="FFFF00"/>
                          </a:solidFill>
                        </a:rPr>
                        <a:t>9</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81482459"/>
                  </a:ext>
                </a:extLst>
              </a:tr>
            </a:tbl>
          </a:graphicData>
        </a:graphic>
      </p:graphicFrame>
      <p:graphicFrame>
        <p:nvGraphicFramePr>
          <p:cNvPr id="8" name="Bảng 4">
            <a:extLst>
              <a:ext uri="{FF2B5EF4-FFF2-40B4-BE49-F238E27FC236}">
                <a16:creationId xmlns:a16="http://schemas.microsoft.com/office/drawing/2014/main" id="{D2C058BA-E8FC-C92F-54F0-9C6131A944F7}"/>
              </a:ext>
            </a:extLst>
          </p:cNvPr>
          <p:cNvGraphicFramePr>
            <a:graphicFrameLocks noGrp="1"/>
          </p:cNvGraphicFramePr>
          <p:nvPr>
            <p:extLst>
              <p:ext uri="{D42A27DB-BD31-4B8C-83A1-F6EECF244321}">
                <p14:modId xmlns:p14="http://schemas.microsoft.com/office/powerpoint/2010/main" val="3737422116"/>
              </p:ext>
            </p:extLst>
          </p:nvPr>
        </p:nvGraphicFramePr>
        <p:xfrm>
          <a:off x="4894568" y="2358920"/>
          <a:ext cx="2813124" cy="1313290"/>
        </p:xfrm>
        <a:graphic>
          <a:graphicData uri="http://schemas.openxmlformats.org/drawingml/2006/table">
            <a:tbl>
              <a:tblPr firstRow="1" bandRow="1">
                <a:tableStyleId>{60F9DECC-65E3-416D-8B7A-F7EADAAECDB1}</a:tableStyleId>
              </a:tblPr>
              <a:tblGrid>
                <a:gridCol w="1406562">
                  <a:extLst>
                    <a:ext uri="{9D8B030D-6E8A-4147-A177-3AD203B41FA5}">
                      <a16:colId xmlns:a16="http://schemas.microsoft.com/office/drawing/2014/main" val="2633219412"/>
                    </a:ext>
                  </a:extLst>
                </a:gridCol>
                <a:gridCol w="1406562">
                  <a:extLst>
                    <a:ext uri="{9D8B030D-6E8A-4147-A177-3AD203B41FA5}">
                      <a16:colId xmlns:a16="http://schemas.microsoft.com/office/drawing/2014/main" val="2105576841"/>
                    </a:ext>
                  </a:extLst>
                </a:gridCol>
              </a:tblGrid>
              <a:tr h="835730">
                <a:tc>
                  <a:txBody>
                    <a:bodyPr/>
                    <a:lstStyle/>
                    <a:p>
                      <a:pPr algn="ctr"/>
                      <a:r>
                        <a:rPr lang="en-US" sz="1800" b="1">
                          <a:solidFill>
                            <a:srgbClr val="EB5358"/>
                          </a:solidFill>
                        </a:rPr>
                        <a:t>Tên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b="1">
                          <a:solidFill>
                            <a:srgbClr val="EB5358"/>
                          </a:solidFill>
                        </a:rPr>
                        <a:t>Tổng điểm</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18967638"/>
                  </a:ext>
                </a:extLst>
              </a:tr>
              <a:tr h="477560">
                <a:tc>
                  <a:txBody>
                    <a:bodyPr/>
                    <a:lstStyle/>
                    <a:p>
                      <a:pPr algn="ctr"/>
                      <a:r>
                        <a:rPr lang="en-US" sz="1800">
                          <a:solidFill>
                            <a:srgbClr val="EB5358"/>
                          </a:solidFill>
                        </a:rPr>
                        <a:t>C</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800">
                          <a:solidFill>
                            <a:srgbClr val="EB5358"/>
                          </a:solidFill>
                        </a:rPr>
                        <a:t>9</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81482459"/>
                  </a:ext>
                </a:extLst>
              </a:tr>
            </a:tbl>
          </a:graphicData>
        </a:graphic>
      </p:graphicFrame>
    </p:spTree>
    <p:extLst>
      <p:ext uri="{BB962C8B-B14F-4D97-AF65-F5344CB8AC3E}">
        <p14:creationId xmlns:p14="http://schemas.microsoft.com/office/powerpoint/2010/main" val="1656513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30"/>
        <p:cNvGrpSpPr/>
        <p:nvPr/>
      </p:nvGrpSpPr>
      <p:grpSpPr>
        <a:xfrm>
          <a:off x="0" y="0"/>
          <a:ext cx="0" cy="0"/>
          <a:chOff x="0" y="0"/>
          <a:chExt cx="0" cy="0"/>
        </a:xfrm>
      </p:grpSpPr>
      <p:graphicFrame>
        <p:nvGraphicFramePr>
          <p:cNvPr id="532" name="Google Shape;532;p35"/>
          <p:cNvGraphicFramePr/>
          <p:nvPr>
            <p:extLst>
              <p:ext uri="{D42A27DB-BD31-4B8C-83A1-F6EECF244321}">
                <p14:modId xmlns:p14="http://schemas.microsoft.com/office/powerpoint/2010/main" val="708719080"/>
              </p:ext>
            </p:extLst>
          </p:nvPr>
        </p:nvGraphicFramePr>
        <p:xfrm>
          <a:off x="581377" y="1122668"/>
          <a:ext cx="7958667" cy="3315342"/>
        </p:xfrm>
        <a:graphic>
          <a:graphicData uri="http://schemas.openxmlformats.org/drawingml/2006/table">
            <a:tbl>
              <a:tblPr>
                <a:noFill/>
                <a:tableStyleId>{60F9DECC-65E3-416D-8B7A-F7EADAAECDB1}</a:tableStyleId>
              </a:tblPr>
              <a:tblGrid>
                <a:gridCol w="3967671">
                  <a:extLst>
                    <a:ext uri="{9D8B030D-6E8A-4147-A177-3AD203B41FA5}">
                      <a16:colId xmlns:a16="http://schemas.microsoft.com/office/drawing/2014/main" val="20000"/>
                    </a:ext>
                  </a:extLst>
                </a:gridCol>
                <a:gridCol w="3990996">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US" sz="1800" b="1" i="0">
                          <a:solidFill>
                            <a:srgbClr val="FFFF00"/>
                          </a:solidFill>
                          <a:latin typeface="Arial" panose="020B0604020202020204" pitchFamily="34" charset="0"/>
                          <a:ea typeface="Cabin"/>
                          <a:cs typeface="Arial" panose="020B0604020202020204" pitchFamily="34" charset="0"/>
                          <a:sym typeface="Cabin"/>
                        </a:rPr>
                        <a:t>WHERE</a:t>
                      </a:r>
                      <a:endParaRPr sz="1400" b="1" i="0">
                        <a:solidFill>
                          <a:srgbClr val="FFFF00"/>
                        </a:solidFill>
                        <a:latin typeface="Arial" panose="020B0604020202020204" pitchFamily="34" charset="0"/>
                        <a:ea typeface="Cabin"/>
                        <a:cs typeface="Arial" panose="020B0604020202020204" pitchFamily="34" charset="0"/>
                        <a:sym typeface="Cabin"/>
                      </a:endParaRPr>
                    </a:p>
                  </a:txBody>
                  <a:tcPr marL="91425" marR="91425" marT="91425" marB="9142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r>
                        <a:rPr lang="en-US" sz="1800" b="1" i="0" u="none" strike="noStrike" cap="none">
                          <a:solidFill>
                            <a:srgbClr val="EB5358"/>
                          </a:solidFill>
                          <a:effectLst/>
                          <a:latin typeface="Arial" panose="020B0604020202020204" pitchFamily="34" charset="0"/>
                          <a:ea typeface="Arial"/>
                          <a:cs typeface="Arial" panose="020B0604020202020204" pitchFamily="34" charset="0"/>
                          <a:sym typeface="Arial"/>
                        </a:rPr>
                        <a:t>HAVING</a:t>
                      </a:r>
                    </a:p>
                  </a:txBody>
                  <a:tcPr marL="91425" marR="91425" marT="91425" marB="9142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524801625"/>
                  </a:ext>
                </a:extLst>
              </a:tr>
              <a:tr h="350500">
                <a:tc>
                  <a:txBody>
                    <a:bodyPr/>
                    <a:lstStyle/>
                    <a:p>
                      <a:pPr marL="0" lvl="0" indent="0" algn="ctr" rtl="0">
                        <a:spcBef>
                          <a:spcPts val="0"/>
                        </a:spcBef>
                        <a:spcAft>
                          <a:spcPts val="0"/>
                        </a:spcAft>
                        <a:buNone/>
                      </a:pPr>
                      <a:r>
                        <a:rPr lang="en-US" sz="1800" b="0" i="0" u="none" strike="noStrike" cap="none">
                          <a:solidFill>
                            <a:schemeClr val="tx1"/>
                          </a:solidFill>
                          <a:effectLst/>
                          <a:latin typeface="Arial" panose="020B0604020202020204" pitchFamily="34" charset="0"/>
                          <a:ea typeface="Arial"/>
                          <a:cs typeface="Arial" panose="020B0604020202020204" pitchFamily="34" charset="0"/>
                          <a:sym typeface="Arial"/>
                        </a:rPr>
                        <a:t>Kiểm tra các điều kiện cho các thuộc tính của bảng, trả kết quả đối chiếu với từng dòng</a:t>
                      </a:r>
                      <a:endParaRPr sz="1400" b="0" i="0">
                        <a:solidFill>
                          <a:schemeClr val="tx1"/>
                        </a:solidFill>
                        <a:latin typeface="Arial" panose="020B0604020202020204" pitchFamily="34" charset="0"/>
                        <a:ea typeface="Cabin"/>
                        <a:cs typeface="Arial" panose="020B0604020202020204" pitchFamily="34" charset="0"/>
                        <a:sym typeface="Cabin"/>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r>
                        <a:rPr lang="en-US" sz="1800" b="0" i="0" u="none" strike="noStrike" cap="none">
                          <a:solidFill>
                            <a:schemeClr val="tx1"/>
                          </a:solidFill>
                          <a:effectLst/>
                          <a:latin typeface="Arial" panose="020B0604020202020204" pitchFamily="34" charset="0"/>
                          <a:ea typeface="Arial"/>
                          <a:cs typeface="Arial" panose="020B0604020202020204" pitchFamily="34" charset="0"/>
                          <a:sym typeface="Arial"/>
                        </a:rPr>
                        <a:t>Giới hạn nhóm các hàng trả về trong bảng, trả kết quả đối chiếu cho các nhóm (Sum, Count, Avg,…) được tạo bởi GROUP BY.</a:t>
                      </a: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a:solidFill>
                            <a:schemeClr val="tx1"/>
                          </a:solidFill>
                          <a:effectLst/>
                          <a:latin typeface="Arial" panose="020B0604020202020204" pitchFamily="34" charset="0"/>
                          <a:ea typeface="Arial"/>
                          <a:cs typeface="Arial" panose="020B0604020202020204" pitchFamily="34" charset="0"/>
                          <a:sym typeface="Arial"/>
                        </a:rPr>
                        <a:t>Không thể sử dụng được với các Aggregate Functions.</a:t>
                      </a: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1800" b="0" i="0" u="none" strike="noStrike" cap="none">
                          <a:solidFill>
                            <a:schemeClr val="tx1"/>
                          </a:solidFill>
                          <a:effectLst/>
                          <a:latin typeface="Arial" panose="020B0604020202020204" pitchFamily="34" charset="0"/>
                          <a:ea typeface="Arial"/>
                          <a:cs typeface="Arial" panose="020B0604020202020204" pitchFamily="34" charset="0"/>
                          <a:sym typeface="Arial"/>
                        </a:rPr>
                        <a:t>Dùng với các điều kiện Aggregate Functions được define trên 1 tập hợp</a:t>
                      </a:r>
                      <a:endParaRPr sz="1100" i="0">
                        <a:solidFill>
                          <a:schemeClr val="tx1"/>
                        </a:solidFill>
                        <a:latin typeface="Arial" panose="020B0604020202020204" pitchFamily="34" charset="0"/>
                        <a:ea typeface="Cabin"/>
                        <a:cs typeface="Arial" panose="020B0604020202020204" pitchFamily="34" charset="0"/>
                        <a:sym typeface="Cabin"/>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 sz="1800" b="0">
                          <a:solidFill>
                            <a:schemeClr val="dk1"/>
                          </a:solidFill>
                          <a:uFill>
                            <a:noFill/>
                          </a:uFill>
                          <a:latin typeface="Arial" panose="020B0604020202020204" pitchFamily="34" charset="0"/>
                          <a:ea typeface="Cabin"/>
                          <a:cs typeface="Arial" panose="020B0604020202020204" pitchFamily="34" charset="0"/>
                          <a:sym typeface="Cabin"/>
                        </a:rPr>
                        <a:t>Đứng trước GROUP BY</a:t>
                      </a:r>
                      <a:endParaRPr sz="1800" b="0">
                        <a:solidFill>
                          <a:schemeClr val="dk1"/>
                        </a:solidFill>
                        <a:latin typeface="Arial" panose="020B0604020202020204" pitchFamily="34" charset="0"/>
                        <a:ea typeface="Cabin"/>
                        <a:cs typeface="Arial" panose="020B0604020202020204" pitchFamily="34" charset="0"/>
                        <a:sym typeface="Cabin"/>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vi-VN" sz="1800" b="0">
                          <a:solidFill>
                            <a:schemeClr val="dk1"/>
                          </a:solidFill>
                          <a:uFill>
                            <a:noFill/>
                          </a:uFill>
                          <a:latin typeface="Arial" panose="020B0604020202020204" pitchFamily="34" charset="0"/>
                          <a:ea typeface="Cabin"/>
                          <a:cs typeface="Arial" panose="020B0604020202020204" pitchFamily="34" charset="0"/>
                          <a:sym typeface="Cabin"/>
                        </a:rPr>
                        <a:t>Đứng </a:t>
                      </a:r>
                      <a:r>
                        <a:rPr lang="en-US" sz="1800" b="0">
                          <a:solidFill>
                            <a:schemeClr val="dk1"/>
                          </a:solidFill>
                          <a:uFill>
                            <a:noFill/>
                          </a:uFill>
                          <a:latin typeface="Arial" panose="020B0604020202020204" pitchFamily="34" charset="0"/>
                          <a:ea typeface="Cabin"/>
                          <a:cs typeface="Arial" panose="020B0604020202020204" pitchFamily="34" charset="0"/>
                          <a:sym typeface="Cabin"/>
                        </a:rPr>
                        <a:t>sau</a:t>
                      </a:r>
                      <a:r>
                        <a:rPr lang="vi-VN" sz="1800" b="0">
                          <a:solidFill>
                            <a:schemeClr val="dk1"/>
                          </a:solidFill>
                          <a:uFill>
                            <a:noFill/>
                          </a:uFill>
                          <a:latin typeface="Arial" panose="020B0604020202020204" pitchFamily="34" charset="0"/>
                          <a:ea typeface="Cabin"/>
                          <a:cs typeface="Arial" panose="020B0604020202020204" pitchFamily="34" charset="0"/>
                          <a:sym typeface="Cabin"/>
                        </a:rPr>
                        <a:t> GROUP BY</a:t>
                      </a:r>
                      <a:endParaRPr lang="vi-VN" sz="1800" b="0">
                        <a:solidFill>
                          <a:schemeClr val="dk1"/>
                        </a:solidFill>
                        <a:latin typeface="Arial" panose="020B0604020202020204" pitchFamily="34" charset="0"/>
                        <a:ea typeface="Cabin"/>
                        <a:cs typeface="Arial" panose="020B0604020202020204" pitchFamily="34" charset="0"/>
                        <a:sym typeface="Cabin"/>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algn="ctr">
                        <a:lnSpc>
                          <a:spcPct val="130000"/>
                        </a:lnSpc>
                        <a:spcBef>
                          <a:spcPts val="285"/>
                        </a:spcBef>
                        <a:spcAft>
                          <a:spcPts val="285"/>
                        </a:spcAft>
                      </a:pPr>
                      <a:r>
                        <a:rPr lang="en-US" sz="1800" kern="100">
                          <a:solidFill>
                            <a:schemeClr val="tx1"/>
                          </a:solidFill>
                          <a:effectLst/>
                          <a:latin typeface="Arial" panose="020B0604020202020204" pitchFamily="34" charset="0"/>
                          <a:ea typeface="Noto Serif CJK SC"/>
                          <a:cs typeface="Arial" panose="020B0604020202020204" pitchFamily="34" charset="0"/>
                        </a:rPr>
                        <a:t>Dùng được với Select, Update, Delete</a:t>
                      </a:r>
                    </a:p>
                  </a:txBody>
                  <a:tcPr marL="34925" marR="34925" marT="34925" marB="3492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30000"/>
                        </a:lnSpc>
                        <a:spcBef>
                          <a:spcPts val="285"/>
                        </a:spcBef>
                        <a:spcAft>
                          <a:spcPts val="285"/>
                        </a:spcAft>
                      </a:pPr>
                      <a:r>
                        <a:rPr lang="en-US" sz="1800" kern="100">
                          <a:solidFill>
                            <a:schemeClr val="tx1"/>
                          </a:solidFill>
                          <a:effectLst/>
                          <a:latin typeface="Arial" panose="020B0604020202020204" pitchFamily="34" charset="0"/>
                          <a:ea typeface="Noto Serif CJK SC"/>
                          <a:cs typeface="Arial" panose="020B0604020202020204" pitchFamily="34" charset="0"/>
                        </a:rPr>
                        <a:t>Chỉ dùng với Select</a:t>
                      </a:r>
                    </a:p>
                  </a:txBody>
                  <a:tcPr marL="34925" marR="34925" marT="34925" marB="3492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3850395517"/>
                  </a:ext>
                </a:extLst>
              </a:tr>
            </a:tbl>
          </a:graphicData>
        </a:graphic>
      </p:graphicFrame>
    </p:spTree>
    <p:extLst>
      <p:ext uri="{BB962C8B-B14F-4D97-AF65-F5344CB8AC3E}">
        <p14:creationId xmlns:p14="http://schemas.microsoft.com/office/powerpoint/2010/main" val="2819160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sz="4800">
                <a:solidFill>
                  <a:srgbClr val="FFFF00"/>
                </a:solidFill>
                <a:latin typeface="Arial" panose="020B0604020202020204" pitchFamily="34" charset="0"/>
                <a:cs typeface="Arial" panose="020B0604020202020204" pitchFamily="34" charset="0"/>
              </a:rPr>
              <a:t>DISTINCT </a:t>
            </a:r>
            <a:br>
              <a:rPr lang="en" sz="4800">
                <a:solidFill>
                  <a:srgbClr val="FFFF00"/>
                </a:solidFill>
                <a:latin typeface="Arial" panose="020B0604020202020204" pitchFamily="34" charset="0"/>
                <a:cs typeface="Arial" panose="020B0604020202020204" pitchFamily="34" charset="0"/>
              </a:rPr>
            </a:br>
            <a:r>
              <a:rPr lang="en" sz="4800">
                <a:latin typeface="Arial" panose="020B0604020202020204" pitchFamily="34" charset="0"/>
                <a:cs typeface="Arial" panose="020B0604020202020204" pitchFamily="34" charset="0"/>
              </a:rPr>
              <a:t>VS</a:t>
            </a:r>
            <a:br>
              <a:rPr lang="en" sz="4800">
                <a:latin typeface="Arial" panose="020B0604020202020204" pitchFamily="34" charset="0"/>
                <a:cs typeface="Arial" panose="020B0604020202020204" pitchFamily="34" charset="0"/>
              </a:rPr>
            </a:br>
            <a:r>
              <a:rPr lang="en-US" sz="4800">
                <a:solidFill>
                  <a:srgbClr val="EB5358"/>
                </a:solidFill>
                <a:latin typeface="Arial" panose="020B0604020202020204" pitchFamily="34" charset="0"/>
                <a:cs typeface="Arial" panose="020B0604020202020204" pitchFamily="34" charset="0"/>
              </a:rPr>
              <a:t>GROUP BY </a:t>
            </a:r>
            <a:endParaRPr sz="4800">
              <a:solidFill>
                <a:srgbClr val="EB535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395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grpSp>
        <p:nvGrpSpPr>
          <p:cNvPr id="794" name="Google Shape;794;p46"/>
          <p:cNvGrpSpPr/>
          <p:nvPr/>
        </p:nvGrpSpPr>
        <p:grpSpPr>
          <a:xfrm rot="-6614059">
            <a:off x="33214" y="2281709"/>
            <a:ext cx="1877486" cy="1877271"/>
            <a:chOff x="277881" y="2901316"/>
            <a:chExt cx="1900344" cy="1900126"/>
          </a:xfrm>
        </p:grpSpPr>
        <p:sp>
          <p:nvSpPr>
            <p:cNvPr id="795" name="Google Shape;795;p46"/>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96;p46"/>
            <p:cNvGrpSpPr/>
            <p:nvPr/>
          </p:nvGrpSpPr>
          <p:grpSpPr>
            <a:xfrm rot="2322109">
              <a:off x="551788" y="3175815"/>
              <a:ext cx="1352529" cy="1351128"/>
              <a:chOff x="200055" y="3556746"/>
              <a:chExt cx="869964" cy="869063"/>
            </a:xfrm>
          </p:grpSpPr>
          <p:sp>
            <p:nvSpPr>
              <p:cNvPr id="797" name="Google Shape;797;p46"/>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6"/>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1" name="Google Shape;801;p46"/>
          <p:cNvSpPr/>
          <p:nvPr/>
        </p:nvSpPr>
        <p:spPr>
          <a:xfrm>
            <a:off x="970850" y="3388174"/>
            <a:ext cx="1594883" cy="1215327"/>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6"/>
          <p:cNvSpPr/>
          <p:nvPr/>
        </p:nvSpPr>
        <p:spPr>
          <a:xfrm>
            <a:off x="1945126" y="4198902"/>
            <a:ext cx="809044" cy="80920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6"/>
          <p:cNvSpPr/>
          <p:nvPr/>
        </p:nvSpPr>
        <p:spPr>
          <a:xfrm>
            <a:off x="6003950" y="4183125"/>
            <a:ext cx="147271" cy="360475"/>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6259688" y="4263907"/>
            <a:ext cx="984323" cy="198702"/>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7351657" y="4263907"/>
            <a:ext cx="492371" cy="198702"/>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7952084" y="4183125"/>
            <a:ext cx="147690" cy="360475"/>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630111" y="4051139"/>
            <a:ext cx="492380" cy="49245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1492113" y="4683972"/>
            <a:ext cx="247928" cy="2479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Hộp Văn bản 5">
            <a:extLst>
              <a:ext uri="{FF2B5EF4-FFF2-40B4-BE49-F238E27FC236}">
                <a16:creationId xmlns:a16="http://schemas.microsoft.com/office/drawing/2014/main" id="{2C3BC2AB-D9DF-14ED-8F4C-CBD4CCB95E46}"/>
              </a:ext>
            </a:extLst>
          </p:cNvPr>
          <p:cNvSpPr txBox="1"/>
          <p:nvPr/>
        </p:nvSpPr>
        <p:spPr>
          <a:xfrm>
            <a:off x="2195767" y="1933515"/>
            <a:ext cx="5180801" cy="1287532"/>
          </a:xfrm>
          <a:prstGeom prst="rect">
            <a:avLst/>
          </a:prstGeom>
          <a:noFill/>
        </p:spPr>
        <p:txBody>
          <a:bodyPr wrap="square">
            <a:spAutoFit/>
          </a:bodyPr>
          <a:lstStyle/>
          <a:p>
            <a:pPr algn="just">
              <a:lnSpc>
                <a:spcPct val="150000"/>
              </a:lnSpc>
            </a:pPr>
            <a:r>
              <a:rPr lang="vi-VN" sz="1800">
                <a:solidFill>
                  <a:srgbClr val="0E2A47"/>
                </a:solidFill>
              </a:rPr>
              <a:t>Cả hai mệnh đề </a:t>
            </a:r>
            <a:r>
              <a:rPr lang="vi-VN" sz="1800" b="1">
                <a:solidFill>
                  <a:srgbClr val="0E2A47"/>
                </a:solidFill>
              </a:rPr>
              <a:t>DISTINCT</a:t>
            </a:r>
            <a:r>
              <a:rPr lang="vi-VN" sz="1800">
                <a:solidFill>
                  <a:srgbClr val="0E2A47"/>
                </a:solidFill>
              </a:rPr>
              <a:t> và </a:t>
            </a:r>
            <a:r>
              <a:rPr lang="vi-VN" sz="1800" b="1">
                <a:solidFill>
                  <a:srgbClr val="0E2A47"/>
                </a:solidFill>
              </a:rPr>
              <a:t>GROUP BY </a:t>
            </a:r>
            <a:r>
              <a:rPr lang="vi-VN" sz="1800">
                <a:solidFill>
                  <a:srgbClr val="0E2A47"/>
                </a:solidFill>
              </a:rPr>
              <a:t>đều </a:t>
            </a:r>
            <a:r>
              <a:rPr lang="vi-VN" sz="1800" b="1">
                <a:solidFill>
                  <a:srgbClr val="0E2A47"/>
                </a:solidFill>
              </a:rPr>
              <a:t>làm giảm số lượng bản ghi trả về </a:t>
            </a:r>
            <a:r>
              <a:rPr lang="vi-VN" sz="1800">
                <a:solidFill>
                  <a:srgbClr val="0E2A47"/>
                </a:solidFill>
              </a:rPr>
              <a:t>trong tập kết quả </a:t>
            </a:r>
            <a:r>
              <a:rPr lang="vi-VN" sz="1800" b="1">
                <a:solidFill>
                  <a:srgbClr val="0E2A47"/>
                </a:solidFill>
              </a:rPr>
              <a:t>bằng cách loại bỏ các bản ghi trùng lặp. </a:t>
            </a:r>
            <a:endParaRPr lang="en-US" sz="1800" b="1">
              <a:solidFill>
                <a:srgbClr val="0E2A47"/>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EFF60CF9-6494-6159-F3E3-B1845BFD4A44}"/>
              </a:ext>
            </a:extLst>
          </p:cNvPr>
          <p:cNvSpPr txBox="1"/>
          <p:nvPr/>
        </p:nvSpPr>
        <p:spPr>
          <a:xfrm>
            <a:off x="1196622" y="1714131"/>
            <a:ext cx="6750756" cy="2031325"/>
          </a:xfrm>
          <a:prstGeom prst="rect">
            <a:avLst/>
          </a:prstGeom>
          <a:noFill/>
        </p:spPr>
        <p:txBody>
          <a:bodyPr wrap="square">
            <a:spAutoFit/>
          </a:bodyPr>
          <a:lstStyle/>
          <a:p>
            <a:pPr algn="just"/>
            <a:r>
              <a:rPr lang="vi-VN" sz="1800">
                <a:solidFill>
                  <a:srgbClr val="0E2A47"/>
                </a:solidFill>
              </a:rPr>
              <a:t>Nếu bạn muốn </a:t>
            </a:r>
            <a:r>
              <a:rPr lang="vi-VN" sz="1800" b="1">
                <a:solidFill>
                  <a:srgbClr val="0E2A47"/>
                </a:solidFill>
              </a:rPr>
              <a:t>nhóm các kết quả </a:t>
            </a:r>
            <a:r>
              <a:rPr lang="vi-VN" sz="1800">
                <a:solidFill>
                  <a:srgbClr val="0E2A47"/>
                </a:solidFill>
              </a:rPr>
              <a:t>của mình, hãy sử dụng </a:t>
            </a:r>
            <a:r>
              <a:rPr lang="vi-VN" sz="1800" b="1">
                <a:solidFill>
                  <a:srgbClr val="0E2A47"/>
                </a:solidFill>
              </a:rPr>
              <a:t>GROUP BY</a:t>
            </a:r>
            <a:r>
              <a:rPr lang="vi-VN" sz="1800">
                <a:solidFill>
                  <a:srgbClr val="0E2A47"/>
                </a:solidFill>
              </a:rPr>
              <a:t>, nếu bạn </a:t>
            </a:r>
            <a:r>
              <a:rPr lang="vi-VN" sz="1800" b="1">
                <a:solidFill>
                  <a:srgbClr val="0E2A47"/>
                </a:solidFill>
              </a:rPr>
              <a:t>chỉ</a:t>
            </a:r>
            <a:r>
              <a:rPr lang="vi-VN" sz="1800">
                <a:solidFill>
                  <a:srgbClr val="0E2A47"/>
                </a:solidFill>
              </a:rPr>
              <a:t> muốn </a:t>
            </a:r>
            <a:r>
              <a:rPr lang="vi-VN" sz="1800" b="1">
                <a:solidFill>
                  <a:srgbClr val="0E2A47"/>
                </a:solidFill>
              </a:rPr>
              <a:t>một danh sách duy nhất </a:t>
            </a:r>
            <a:r>
              <a:rPr lang="vi-VN" sz="1800">
                <a:solidFill>
                  <a:srgbClr val="0E2A47"/>
                </a:solidFill>
              </a:rPr>
              <a:t>của </a:t>
            </a:r>
            <a:r>
              <a:rPr lang="vi-VN" sz="1800" b="1">
                <a:solidFill>
                  <a:srgbClr val="0E2A47"/>
                </a:solidFill>
              </a:rPr>
              <a:t>một cột cụ thể</a:t>
            </a:r>
            <a:r>
              <a:rPr lang="vi-VN" sz="1800">
                <a:solidFill>
                  <a:srgbClr val="0E2A47"/>
                </a:solidFill>
              </a:rPr>
              <a:t>, hãy sử dụng </a:t>
            </a:r>
            <a:r>
              <a:rPr lang="vi-VN" sz="1800" b="1">
                <a:solidFill>
                  <a:srgbClr val="0E2A47"/>
                </a:solidFill>
              </a:rPr>
              <a:t>DISTINCT</a:t>
            </a:r>
            <a:r>
              <a:rPr lang="en-US" sz="1800" b="1">
                <a:solidFill>
                  <a:srgbClr val="0E2A47"/>
                </a:solidFill>
              </a:rPr>
              <a:t>.</a:t>
            </a:r>
          </a:p>
          <a:p>
            <a:pPr algn="just"/>
            <a:endParaRPr lang="vi-VN" sz="1800">
              <a:solidFill>
                <a:srgbClr val="0E2A47"/>
              </a:solidFill>
            </a:endParaRPr>
          </a:p>
          <a:p>
            <a:pPr algn="just"/>
            <a:r>
              <a:rPr lang="vi-VN" sz="1800" b="1">
                <a:solidFill>
                  <a:srgbClr val="0E2A47"/>
                </a:solidFill>
              </a:rPr>
              <a:t>GROUP BY </a:t>
            </a:r>
            <a:r>
              <a:rPr lang="vi-VN" sz="1800">
                <a:solidFill>
                  <a:srgbClr val="0E2A47"/>
                </a:solidFill>
              </a:rPr>
              <a:t>được sử dụng để </a:t>
            </a:r>
            <a:r>
              <a:rPr lang="vi-VN" sz="1800" b="1">
                <a:solidFill>
                  <a:srgbClr val="0E2A47"/>
                </a:solidFill>
              </a:rPr>
              <a:t>nhóm các hàng mà bạn muốn tính toán</a:t>
            </a:r>
            <a:r>
              <a:rPr lang="vi-VN" sz="1800">
                <a:solidFill>
                  <a:srgbClr val="0E2A47"/>
                </a:solidFill>
              </a:rPr>
              <a:t>. </a:t>
            </a:r>
            <a:r>
              <a:rPr lang="vi-VN" sz="1800" b="1">
                <a:solidFill>
                  <a:srgbClr val="0E2A47"/>
                </a:solidFill>
              </a:rPr>
              <a:t>DISTINCT</a:t>
            </a:r>
            <a:r>
              <a:rPr lang="vi-VN" sz="1800">
                <a:solidFill>
                  <a:srgbClr val="0E2A47"/>
                </a:solidFill>
              </a:rPr>
              <a:t> sẽ </a:t>
            </a:r>
            <a:r>
              <a:rPr lang="en-US" sz="1800" b="1">
                <a:solidFill>
                  <a:srgbClr val="0E2A47"/>
                </a:solidFill>
              </a:rPr>
              <a:t>KHÔNG</a:t>
            </a:r>
            <a:r>
              <a:rPr lang="vi-VN" sz="1800" b="1">
                <a:solidFill>
                  <a:srgbClr val="0E2A47"/>
                </a:solidFill>
              </a:rPr>
              <a:t> thực hiện bất kỳ phép tính nào.</a:t>
            </a:r>
          </a:p>
        </p:txBody>
      </p:sp>
    </p:spTree>
    <p:extLst>
      <p:ext uri="{BB962C8B-B14F-4D97-AF65-F5344CB8AC3E}">
        <p14:creationId xmlns:p14="http://schemas.microsoft.com/office/powerpoint/2010/main" val="589813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sz="4800">
                <a:solidFill>
                  <a:srgbClr val="FFFF00"/>
                </a:solidFill>
                <a:latin typeface="Arial" panose="020B0604020202020204" pitchFamily="34" charset="0"/>
                <a:cs typeface="Arial" panose="020B0604020202020204" pitchFamily="34" charset="0"/>
              </a:rPr>
              <a:t>PRIMARY KEY</a:t>
            </a:r>
            <a:br>
              <a:rPr lang="en-US" sz="4800">
                <a:solidFill>
                  <a:srgbClr val="FFFF00"/>
                </a:solidFill>
                <a:latin typeface="Arial" panose="020B0604020202020204" pitchFamily="34" charset="0"/>
                <a:cs typeface="Arial" panose="020B0604020202020204" pitchFamily="34" charset="0"/>
              </a:rPr>
            </a:br>
            <a:r>
              <a:rPr lang="en-US" sz="4800">
                <a:latin typeface="Arial" panose="020B0604020202020204" pitchFamily="34" charset="0"/>
                <a:cs typeface="Arial" panose="020B0604020202020204" pitchFamily="34" charset="0"/>
              </a:rPr>
              <a:t>VS</a:t>
            </a:r>
            <a:br>
              <a:rPr lang="en-US" sz="4800">
                <a:latin typeface="Arial" panose="020B0604020202020204" pitchFamily="34" charset="0"/>
                <a:cs typeface="Arial" panose="020B0604020202020204" pitchFamily="34" charset="0"/>
              </a:rPr>
            </a:br>
            <a:r>
              <a:rPr lang="en-US" sz="4800">
                <a:solidFill>
                  <a:srgbClr val="EB5358"/>
                </a:solidFill>
                <a:latin typeface="Arial" panose="020B0604020202020204" pitchFamily="34" charset="0"/>
                <a:cs typeface="Arial" panose="020B0604020202020204" pitchFamily="34" charset="0"/>
              </a:rPr>
              <a:t>UNIQUE KEY</a:t>
            </a:r>
          </a:p>
        </p:txBody>
      </p:sp>
    </p:spTree>
    <p:extLst>
      <p:ext uri="{BB962C8B-B14F-4D97-AF65-F5344CB8AC3E}">
        <p14:creationId xmlns:p14="http://schemas.microsoft.com/office/powerpoint/2010/main" val="3239503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1249</Words>
  <Application>Microsoft Office PowerPoint</Application>
  <PresentationFormat>Trình chiếu Trên màn hình (16:9)</PresentationFormat>
  <Paragraphs>179</Paragraphs>
  <Slides>30</Slides>
  <Notes>14</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30</vt:i4>
      </vt:variant>
    </vt:vector>
  </HeadingPairs>
  <TitlesOfParts>
    <vt:vector size="35" baseType="lpstr">
      <vt:lpstr>Cabin</vt:lpstr>
      <vt:lpstr>Arial</vt:lpstr>
      <vt:lpstr>Epilogue</vt:lpstr>
      <vt:lpstr>Liberation Serif</vt:lpstr>
      <vt:lpstr>Software Development Agency by Slidesgo</vt:lpstr>
      <vt:lpstr>WHERE VS HAVING</vt:lpstr>
      <vt:lpstr>Bản trình bày PowerPoint</vt:lpstr>
      <vt:lpstr>WHERE</vt:lpstr>
      <vt:lpstr>WHERE</vt:lpstr>
      <vt:lpstr>Bản trình bày PowerPoint</vt:lpstr>
      <vt:lpstr>DISTINCT  VS GROUP BY </vt:lpstr>
      <vt:lpstr>Bản trình bày PowerPoint</vt:lpstr>
      <vt:lpstr>Bản trình bày PowerPoint</vt:lpstr>
      <vt:lpstr>PRIMARY KEY VS UNIQUE KEY</vt:lpstr>
      <vt:lpstr>Bản trình bày PowerPoint</vt:lpstr>
      <vt:lpstr>SQL SEVER  VS POSTGRESQL</vt:lpstr>
      <vt:lpstr>Bản trình bày PowerPoint</vt:lpstr>
      <vt:lpstr>Bản trình bày PowerPoint</vt:lpstr>
      <vt:lpstr>Bản trình bày PowerPoint</vt:lpstr>
      <vt:lpstr>Bản trình bày PowerPoint</vt:lpstr>
      <vt:lpstr>Bản trình bày PowerPoint</vt:lpstr>
      <vt:lpstr>PHÉP KẾT NỐI JOIN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VS HAVING</dc:title>
  <cp:lastModifiedBy>Nguyễn Ngọc Quí</cp:lastModifiedBy>
  <cp:revision>11</cp:revision>
  <dcterms:modified xsi:type="dcterms:W3CDTF">2023-03-16T14:16:20Z</dcterms:modified>
</cp:coreProperties>
</file>