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302" r:id="rId2"/>
    <p:sldId id="301" r:id="rId3"/>
    <p:sldId id="303" r:id="rId4"/>
    <p:sldId id="304" r:id="rId5"/>
    <p:sldId id="305" r:id="rId6"/>
    <p:sldId id="306" r:id="rId7"/>
    <p:sldId id="307" r:id="rId8"/>
    <p:sldId id="309" r:id="rId9"/>
    <p:sldId id="308" r:id="rId10"/>
    <p:sldId id="310" r:id="rId11"/>
    <p:sldId id="311" r:id="rId12"/>
    <p:sldId id="313" r:id="rId13"/>
    <p:sldId id="315" r:id="rId14"/>
    <p:sldId id="312" r:id="rId15"/>
    <p:sldId id="316" r:id="rId16"/>
    <p:sldId id="318" r:id="rId17"/>
    <p:sldId id="319" r:id="rId18"/>
    <p:sldId id="320" r:id="rId19"/>
  </p:sldIdLst>
  <p:sldSz cx="9144000" cy="5143500" type="screen16x9"/>
  <p:notesSz cx="6858000" cy="9144000"/>
  <p:embeddedFontLst>
    <p:embeddedFont>
      <p:font typeface="Cabin" panose="020B0604020202020204" charset="0"/>
      <p:regular r:id="rId21"/>
      <p:bold r:id="rId22"/>
      <p:italic r:id="rId23"/>
      <p:boldItalic r:id="rId24"/>
    </p:embeddedFont>
    <p:embeddedFont>
      <p:font typeface="Epilogue"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F9DECC-65E3-416D-8B7A-F7EADAAECDB1}">
  <a:tblStyle styleId="{60F9DECC-65E3-416D-8B7A-F7EADAAECD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2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520563" y="326550"/>
            <a:ext cx="8079900" cy="426900"/>
            <a:chOff x="552450" y="401675"/>
            <a:chExt cx="8079900" cy="426900"/>
          </a:xfrm>
        </p:grpSpPr>
        <p:sp>
          <p:nvSpPr>
            <p:cNvPr id="34" name="Google Shape;34;p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720000" y="1533525"/>
            <a:ext cx="7704000" cy="1454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40" name="Google Shape;40;p4"/>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subTitle" idx="1"/>
          </p:nvPr>
        </p:nvSpPr>
        <p:spPr>
          <a:xfrm>
            <a:off x="1436675" y="2384025"/>
            <a:ext cx="2420100" cy="100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5"/>
          <p:cNvSpPr txBox="1">
            <a:spLocks noGrp="1"/>
          </p:cNvSpPr>
          <p:nvPr>
            <p:ph type="subTitle" idx="2"/>
          </p:nvPr>
        </p:nvSpPr>
        <p:spPr>
          <a:xfrm>
            <a:off x="5121272" y="2383425"/>
            <a:ext cx="24231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 name="Google Shape;51;p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5"/>
          <p:cNvSpPr txBox="1">
            <a:spLocks noGrp="1"/>
          </p:cNvSpPr>
          <p:nvPr>
            <p:ph type="title" idx="3"/>
          </p:nvPr>
        </p:nvSpPr>
        <p:spPr>
          <a:xfrm>
            <a:off x="1441859" y="338902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3" name="Google Shape;53;p5"/>
          <p:cNvSpPr txBox="1">
            <a:spLocks noGrp="1"/>
          </p:cNvSpPr>
          <p:nvPr>
            <p:ph type="title" idx="4"/>
          </p:nvPr>
        </p:nvSpPr>
        <p:spPr>
          <a:xfrm>
            <a:off x="5125772" y="33890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5"/>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4"/>
          <p:cNvSpPr/>
          <p:nvPr/>
        </p:nvSpPr>
        <p:spPr>
          <a:xfrm>
            <a:off x="1160653" y="1133608"/>
            <a:ext cx="6822600" cy="32922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txBox="1">
            <a:spLocks noGrp="1"/>
          </p:cNvSpPr>
          <p:nvPr>
            <p:ph type="title"/>
          </p:nvPr>
        </p:nvSpPr>
        <p:spPr>
          <a:xfrm rot="-732">
            <a:off x="2457400" y="3203847"/>
            <a:ext cx="42291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8" name="Google Shape;188;p14"/>
          <p:cNvSpPr txBox="1">
            <a:spLocks noGrp="1"/>
          </p:cNvSpPr>
          <p:nvPr>
            <p:ph type="subTitle" idx="1"/>
          </p:nvPr>
        </p:nvSpPr>
        <p:spPr>
          <a:xfrm>
            <a:off x="2457400" y="1533250"/>
            <a:ext cx="4229100" cy="1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8"/>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8"/>
          <p:cNvSpPr/>
          <p:nvPr/>
        </p:nvSpPr>
        <p:spPr>
          <a:xfrm>
            <a:off x="6588757" y="1127899"/>
            <a:ext cx="268332" cy="246951"/>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935134" y="1149922"/>
            <a:ext cx="642713" cy="202478"/>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7751259" y="1149922"/>
            <a:ext cx="440235" cy="202478"/>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5"/>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4" name="Google Shape;364;p25"/>
          <p:cNvSpPr txBox="1">
            <a:spLocks noGrp="1"/>
          </p:cNvSpPr>
          <p:nvPr>
            <p:ph type="title" idx="2"/>
          </p:nvPr>
        </p:nvSpPr>
        <p:spPr>
          <a:xfrm>
            <a:off x="2163750" y="180832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5" name="Google Shape;365;p25"/>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6" name="Google Shape;366;p25"/>
          <p:cNvSpPr txBox="1">
            <a:spLocks noGrp="1"/>
          </p:cNvSpPr>
          <p:nvPr>
            <p:ph type="title" idx="3"/>
          </p:nvPr>
        </p:nvSpPr>
        <p:spPr>
          <a:xfrm>
            <a:off x="5261384" y="1807500"/>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7" name="Google Shape;367;p25"/>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8" name="Google Shape;368;p25"/>
          <p:cNvSpPr txBox="1">
            <a:spLocks noGrp="1"/>
          </p:cNvSpPr>
          <p:nvPr>
            <p:ph type="title" idx="5"/>
          </p:nvPr>
        </p:nvSpPr>
        <p:spPr>
          <a:xfrm>
            <a:off x="2163802"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69" name="Google Shape;369;p25"/>
          <p:cNvSpPr txBox="1">
            <a:spLocks noGrp="1"/>
          </p:cNvSpPr>
          <p:nvPr>
            <p:ph type="subTitle" idx="6"/>
          </p:nvPr>
        </p:nvSpPr>
        <p:spPr>
          <a:xfrm>
            <a:off x="1815700"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0" name="Google Shape;370;p25"/>
          <p:cNvSpPr txBox="1">
            <a:spLocks noGrp="1"/>
          </p:cNvSpPr>
          <p:nvPr>
            <p:ph type="title" idx="7"/>
          </p:nvPr>
        </p:nvSpPr>
        <p:spPr>
          <a:xfrm>
            <a:off x="5261375"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71" name="Google Shape;371;p25"/>
          <p:cNvSpPr txBox="1">
            <a:spLocks noGrp="1"/>
          </p:cNvSpPr>
          <p:nvPr>
            <p:ph type="subTitle" idx="8"/>
          </p:nvPr>
        </p:nvSpPr>
        <p:spPr>
          <a:xfrm>
            <a:off x="4957202"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2" name="Google Shape;372;p25"/>
          <p:cNvSpPr/>
          <p:nvPr/>
        </p:nvSpPr>
        <p:spPr>
          <a:xfrm>
            <a:off x="6966975" y="1083425"/>
            <a:ext cx="986749"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0" name="Google Shape;380;p25"/>
          <p:cNvSpPr/>
          <p:nvPr/>
        </p:nvSpPr>
        <p:spPr>
          <a:xfrm>
            <a:off x="276638" y="4345000"/>
            <a:ext cx="886720"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8" r:id="rId5"/>
    <p:sldLayoutId id="2147483660" r:id="rId6"/>
    <p:sldLayoutId id="2147483663" r:id="rId7"/>
    <p:sldLayoutId id="2147483664" r:id="rId8"/>
    <p:sldLayoutId id="2147483671"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2" name="Google Shape;435;p25">
            <a:extLst>
              <a:ext uri="{FF2B5EF4-FFF2-40B4-BE49-F238E27FC236}">
                <a16:creationId xmlns:a16="http://schemas.microsoft.com/office/drawing/2014/main" id="{B6C8755C-820D-283C-E4E5-9948922C440B}"/>
              </a:ext>
            </a:extLst>
          </p:cNvPr>
          <p:cNvSpPr txBox="1">
            <a:spLocks/>
          </p:cNvSpPr>
          <p:nvPr/>
        </p:nvSpPr>
        <p:spPr>
          <a:xfrm>
            <a:off x="2238341" y="1545450"/>
            <a:ext cx="4667317" cy="205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Epilogue"/>
              <a:buNone/>
              <a:defRPr sz="96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4800"/>
              <a:buFont typeface="Epilogue"/>
              <a:buNone/>
              <a:defRPr sz="4800" b="1" i="0" u="none" strike="noStrike" cap="none">
                <a:solidFill>
                  <a:schemeClr val="dk1"/>
                </a:solidFill>
                <a:latin typeface="Epilogue"/>
                <a:ea typeface="Epilogue"/>
                <a:cs typeface="Epilogue"/>
                <a:sym typeface="Epilogue"/>
              </a:defRPr>
            </a:lvl9pPr>
          </a:lstStyle>
          <a:p>
            <a:r>
              <a:rPr lang="en-US" sz="5400">
                <a:latin typeface="Arial" panose="020B0604020202020204" pitchFamily="34" charset="0"/>
                <a:cs typeface="Arial" panose="020B0604020202020204" pitchFamily="34" charset="0"/>
              </a:rPr>
              <a:t>TÌM HIỂU VỀ SQL SEVER</a:t>
            </a:r>
          </a:p>
        </p:txBody>
      </p:sp>
    </p:spTree>
    <p:extLst>
      <p:ext uri="{BB962C8B-B14F-4D97-AF65-F5344CB8AC3E}">
        <p14:creationId xmlns:p14="http://schemas.microsoft.com/office/powerpoint/2010/main" val="3157352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B90F40E-6FAA-03F3-020C-3DD236C8F7BD}"/>
              </a:ext>
            </a:extLst>
          </p:cNvPr>
          <p:cNvSpPr txBox="1"/>
          <p:nvPr/>
        </p:nvSpPr>
        <p:spPr>
          <a:xfrm>
            <a:off x="931333" y="1281709"/>
            <a:ext cx="7281333" cy="2918748"/>
          </a:xfrm>
          <a:prstGeom prst="rect">
            <a:avLst/>
          </a:prstGeom>
          <a:noFill/>
        </p:spPr>
        <p:txBody>
          <a:bodyPr wrap="square">
            <a:spAutoFit/>
          </a:bodyPr>
          <a:lstStyle/>
          <a:p>
            <a:pPr algn="ctr">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TRUY VẤN ĐƠN GIẢN</a:t>
            </a:r>
          </a:p>
          <a:p>
            <a:r>
              <a:rPr lang="en-US" sz="1800" kern="100">
                <a:solidFill>
                  <a:schemeClr val="bg1"/>
                </a:solidFill>
                <a:effectLst/>
                <a:latin typeface="Arial" panose="020B0604020202020204" pitchFamily="34" charset="0"/>
                <a:ea typeface="Noto Sans Mono CJK SC"/>
                <a:cs typeface="Arial" panose="020B0604020202020204" pitchFamily="34" charset="0"/>
              </a:rPr>
              <a:t>SELECT &lt;Danh sách các cột&gt;</a:t>
            </a:r>
          </a:p>
          <a:p>
            <a:r>
              <a:rPr lang="en-US" sz="1800" kern="100">
                <a:solidFill>
                  <a:schemeClr val="bg1"/>
                </a:solidFill>
                <a:effectLst/>
                <a:latin typeface="Arial" panose="020B0604020202020204" pitchFamily="34" charset="0"/>
                <a:ea typeface="Noto Sans Mono CJK SC"/>
                <a:cs typeface="Arial" panose="020B0604020202020204" pitchFamily="34" charset="0"/>
              </a:rPr>
              <a:t>FROM &lt;Danh sách Bảng&gt;</a:t>
            </a:r>
          </a:p>
          <a:p>
            <a:endParaRPr lang="en-US" sz="1800" kern="100">
              <a:solidFill>
                <a:schemeClr val="bg1"/>
              </a:solidFill>
              <a:effectLst/>
              <a:latin typeface="Arial" panose="020B0604020202020204" pitchFamily="34" charset="0"/>
              <a:ea typeface="Noto Sans Mono CJK SC"/>
              <a:cs typeface="Arial" panose="020B0604020202020204" pitchFamily="34" charset="0"/>
            </a:endParaRPr>
          </a:p>
          <a:p>
            <a:pPr>
              <a:spcAft>
                <a:spcPts val="700"/>
              </a:spcAft>
            </a:pPr>
            <a:r>
              <a:rPr lang="en-US" sz="1800" i="1" kern="100">
                <a:solidFill>
                  <a:schemeClr val="bg1"/>
                </a:solidFill>
                <a:effectLst/>
                <a:latin typeface="Arial" panose="020B0604020202020204" pitchFamily="34" charset="0"/>
                <a:ea typeface="Noto Serif CJK SC"/>
                <a:cs typeface="Arial" panose="020B0604020202020204" pitchFamily="34" charset="0"/>
              </a:rPr>
              <a:t>=&gt; Lấy ra một số cột trong một bảng nào đó.</a:t>
            </a:r>
          </a:p>
          <a:p>
            <a:pPr algn="just">
              <a:spcBef>
                <a:spcPts val="700"/>
              </a:spcBef>
              <a:spcAft>
                <a:spcPts val="600"/>
              </a:spcAft>
            </a:pPr>
            <a:r>
              <a:rPr lang="en-US" sz="1800" b="0" kern="100">
                <a:solidFill>
                  <a:schemeClr val="bg1"/>
                </a:solidFill>
                <a:effectLst/>
                <a:latin typeface="Arial" panose="020B0604020202020204" pitchFamily="34" charset="0"/>
                <a:cs typeface="Arial" panose="020B0604020202020204" pitchFamily="34" charset="0"/>
              </a:rPr>
              <a:t>Ví dụ: Lấy ra mã sinh viên, họ đệm và tên của các sinh viên trong bảng SINHVIEN</a:t>
            </a:r>
            <a:endParaRPr lang="en-US" sz="1800" b="1" kern="100">
              <a:solidFill>
                <a:schemeClr val="bg1"/>
              </a:solidFill>
              <a:effectLst/>
              <a:latin typeface="Arial" panose="020B0604020202020204" pitchFamily="34" charset="0"/>
              <a:cs typeface="Arial" panose="020B0604020202020204" pitchFamily="34" charset="0"/>
            </a:endParaRPr>
          </a:p>
          <a:p>
            <a:r>
              <a:rPr lang="en-US" sz="1800" kern="100">
                <a:solidFill>
                  <a:schemeClr val="bg1"/>
                </a:solidFill>
                <a:effectLst/>
                <a:latin typeface="Arial" panose="020B0604020202020204" pitchFamily="34" charset="0"/>
                <a:ea typeface="Noto Sans Mono CJK SC"/>
                <a:cs typeface="Arial" panose="020B0604020202020204" pitchFamily="34" charset="0"/>
              </a:rPr>
              <a:t>SELECT MaSV, Hodem, Ten</a:t>
            </a:r>
          </a:p>
          <a:p>
            <a:r>
              <a:rPr lang="en-US" sz="1800" kern="100">
                <a:solidFill>
                  <a:schemeClr val="bg1"/>
                </a:solidFill>
                <a:effectLst/>
                <a:latin typeface="Arial" panose="020B0604020202020204" pitchFamily="34" charset="0"/>
                <a:ea typeface="Noto Sans Mono CJK SC"/>
                <a:cs typeface="Arial" panose="020B0604020202020204" pitchFamily="34" charset="0"/>
              </a:rPr>
              <a:t>FROM SINHVIEN</a:t>
            </a:r>
          </a:p>
        </p:txBody>
      </p:sp>
    </p:spTree>
    <p:extLst>
      <p:ext uri="{BB962C8B-B14F-4D97-AF65-F5344CB8AC3E}">
        <p14:creationId xmlns:p14="http://schemas.microsoft.com/office/powerpoint/2010/main" val="1874893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456A9A3A-DDC4-CE3A-90DF-A79E7E06AD58}"/>
              </a:ext>
            </a:extLst>
          </p:cNvPr>
          <p:cNvSpPr txBox="1"/>
          <p:nvPr/>
        </p:nvSpPr>
        <p:spPr>
          <a:xfrm>
            <a:off x="1258711" y="916168"/>
            <a:ext cx="6626578" cy="3588162"/>
          </a:xfrm>
          <a:prstGeom prst="rect">
            <a:avLst/>
          </a:prstGeom>
          <a:noFill/>
        </p:spPr>
        <p:txBody>
          <a:bodyPr wrap="square">
            <a:spAutoFit/>
          </a:bodyPr>
          <a:lstStyle/>
          <a:p>
            <a:pPr algn="ctr">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MỆNH ĐỀ WHERE</a:t>
            </a:r>
          </a:p>
          <a:p>
            <a:pPr>
              <a:spcBef>
                <a:spcPts val="1000"/>
              </a:spcBef>
              <a:spcAft>
                <a:spcPts val="600"/>
              </a:spcAft>
            </a:pPr>
            <a:r>
              <a:rPr lang="en-US" sz="1800" i="1" kern="100">
                <a:solidFill>
                  <a:schemeClr val="bg1"/>
                </a:solidFill>
                <a:effectLst/>
                <a:latin typeface="Arial" panose="020B0604020202020204" pitchFamily="34" charset="0"/>
                <a:ea typeface="Noto Serif CJK SC"/>
                <a:cs typeface="Arial" panose="020B0604020202020204" pitchFamily="34" charset="0"/>
              </a:rPr>
              <a:t>=&gt; Dùng để thiết lập điều kiện lấy dữ liệu</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&lt;Danh sách các cột&gt;</a:t>
            </a:r>
          </a:p>
          <a:p>
            <a:r>
              <a:rPr lang="en-US" sz="1800" kern="100">
                <a:solidFill>
                  <a:schemeClr val="bg1"/>
                </a:solidFill>
                <a:effectLst/>
                <a:latin typeface="Arial" panose="020B0604020202020204" pitchFamily="34" charset="0"/>
                <a:ea typeface="Noto Sans Mono CJK SC"/>
                <a:cs typeface="Arial" panose="020B0604020202020204" pitchFamily="34" charset="0"/>
              </a:rPr>
              <a:t>FROM &lt;Tên bảng&gt;</a:t>
            </a:r>
          </a:p>
          <a:p>
            <a:r>
              <a:rPr lang="en-US" sz="1800" kern="100">
                <a:solidFill>
                  <a:schemeClr val="bg1"/>
                </a:solidFill>
                <a:effectLst/>
                <a:latin typeface="Arial" panose="020B0604020202020204" pitchFamily="34" charset="0"/>
                <a:ea typeface="Noto Sans Mono CJK SC"/>
                <a:cs typeface="Arial" panose="020B0604020202020204" pitchFamily="34" charset="0"/>
              </a:rPr>
              <a:t>WHERE  &lt;Các điều kiện&gt;</a:t>
            </a:r>
          </a:p>
          <a:p>
            <a:endParaRPr lang="en-US" sz="1800" kern="100">
              <a:solidFill>
                <a:schemeClr val="bg1"/>
              </a:solidFill>
              <a:effectLst/>
              <a:latin typeface="Arial" panose="020B0604020202020204" pitchFamily="34" charset="0"/>
              <a:ea typeface="Noto Sans Mono CJK SC"/>
              <a:cs typeface="Arial" panose="020B0604020202020204" pitchFamily="34" charset="0"/>
            </a:endParaRPr>
          </a:p>
          <a:p>
            <a:pPr>
              <a:spcBef>
                <a:spcPts val="700"/>
              </a:spcBef>
              <a:spcAft>
                <a:spcPts val="600"/>
              </a:spcAft>
            </a:pPr>
            <a:r>
              <a:rPr lang="en-US" sz="1800" b="0" kern="100">
                <a:solidFill>
                  <a:schemeClr val="bg1"/>
                </a:solidFill>
                <a:effectLst/>
                <a:latin typeface="Arial" panose="020B0604020202020204" pitchFamily="34" charset="0"/>
                <a:cs typeface="Arial" panose="020B0604020202020204" pitchFamily="34" charset="0"/>
              </a:rPr>
              <a:t>Ví dụ: lấy ra mã sinh viên, họ đệm và tên của các sinh viên nữ</a:t>
            </a:r>
            <a:endParaRPr lang="en-US" sz="1800" b="1" kern="100">
              <a:solidFill>
                <a:schemeClr val="bg1"/>
              </a:solidFill>
              <a:effectLst/>
              <a:latin typeface="Arial" panose="020B0604020202020204" pitchFamily="34" charset="0"/>
              <a:cs typeface="Arial" panose="020B0604020202020204" pitchFamily="34" charset="0"/>
            </a:endParaRP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MaSV, HoDem, Ten</a:t>
            </a:r>
          </a:p>
          <a:p>
            <a:r>
              <a:rPr lang="en-US" sz="1800" kern="100">
                <a:solidFill>
                  <a:schemeClr val="bg1"/>
                </a:solidFill>
                <a:effectLst/>
                <a:latin typeface="Arial" panose="020B0604020202020204" pitchFamily="34" charset="0"/>
                <a:ea typeface="Noto Sans Mono CJK SC"/>
                <a:cs typeface="Arial" panose="020B0604020202020204" pitchFamily="34" charset="0"/>
              </a:rPr>
              <a:t>FROM SINHVIEN</a:t>
            </a:r>
          </a:p>
          <a:p>
            <a:r>
              <a:rPr lang="en-US" sz="1800" kern="100">
                <a:solidFill>
                  <a:schemeClr val="bg1"/>
                </a:solidFill>
                <a:effectLst/>
                <a:latin typeface="Arial" panose="020B0604020202020204" pitchFamily="34" charset="0"/>
                <a:ea typeface="Noto Sans Mono CJK SC"/>
                <a:cs typeface="Arial" panose="020B0604020202020204" pitchFamily="34" charset="0"/>
              </a:rPr>
              <a:t>WHERE GioiTinh = "Nữ"</a:t>
            </a:r>
          </a:p>
        </p:txBody>
      </p:sp>
    </p:spTree>
    <p:extLst>
      <p:ext uri="{BB962C8B-B14F-4D97-AF65-F5344CB8AC3E}">
        <p14:creationId xmlns:p14="http://schemas.microsoft.com/office/powerpoint/2010/main" val="3562978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35354C02-82B4-C8DA-744F-C74C0D9F032B}"/>
              </a:ext>
            </a:extLst>
          </p:cNvPr>
          <p:cNvSpPr txBox="1"/>
          <p:nvPr/>
        </p:nvSpPr>
        <p:spPr>
          <a:xfrm>
            <a:off x="1104899" y="1375466"/>
            <a:ext cx="6934201" cy="3057247"/>
          </a:xfrm>
          <a:prstGeom prst="rect">
            <a:avLst/>
          </a:prstGeom>
          <a:noFill/>
        </p:spPr>
        <p:txBody>
          <a:bodyPr wrap="square">
            <a:spAutoFit/>
          </a:bodyPr>
          <a:lstStyle/>
          <a:p>
            <a:pPr algn="ctr">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TRUY VẤN DỮ LIỆU TỪ NHIỀU BẢNG</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&lt;Danh sách các cột&gt; </a:t>
            </a:r>
          </a:p>
          <a:p>
            <a:r>
              <a:rPr lang="en-US" sz="1800" kern="100">
                <a:solidFill>
                  <a:schemeClr val="bg1"/>
                </a:solidFill>
                <a:effectLst/>
                <a:latin typeface="Arial" panose="020B0604020202020204" pitchFamily="34" charset="0"/>
                <a:ea typeface="Noto Sans Mono CJK SC"/>
                <a:cs typeface="Arial" panose="020B0604020202020204" pitchFamily="34" charset="0"/>
              </a:rPr>
              <a:t>FROM &lt;Danh sách các Bảng&gt; </a:t>
            </a:r>
          </a:p>
          <a:p>
            <a:r>
              <a:rPr lang="en-US" sz="1800" kern="100">
                <a:solidFill>
                  <a:schemeClr val="bg1"/>
                </a:solidFill>
                <a:effectLst/>
                <a:latin typeface="Arial" panose="020B0604020202020204" pitchFamily="34" charset="0"/>
                <a:ea typeface="Noto Sans Mono CJK SC"/>
                <a:cs typeface="Arial" panose="020B0604020202020204" pitchFamily="34" charset="0"/>
              </a:rPr>
              <a:t>WHERE &lt;Các điều kiện&gt;</a:t>
            </a:r>
          </a:p>
          <a:p>
            <a:endParaRPr lang="en-US" sz="1800" kern="100">
              <a:solidFill>
                <a:schemeClr val="bg1"/>
              </a:solidFill>
              <a:effectLst/>
              <a:latin typeface="Arial" panose="020B0604020202020204" pitchFamily="34" charset="0"/>
              <a:ea typeface="Noto Sans Mono CJK SC"/>
              <a:cs typeface="Arial" panose="020B0604020202020204" pitchFamily="34" charset="0"/>
            </a:endParaRPr>
          </a:p>
          <a:p>
            <a:pPr algn="just">
              <a:spcBef>
                <a:spcPts val="700"/>
              </a:spcBef>
              <a:spcAft>
                <a:spcPts val="600"/>
              </a:spcAft>
            </a:pPr>
            <a:r>
              <a:rPr lang="en-US" sz="1800" b="0" kern="100">
                <a:solidFill>
                  <a:schemeClr val="bg1"/>
                </a:solidFill>
                <a:effectLst/>
                <a:latin typeface="Arial" panose="020B0604020202020204" pitchFamily="34" charset="0"/>
                <a:cs typeface="Arial" panose="020B0604020202020204" pitchFamily="34" charset="0"/>
              </a:rPr>
              <a:t>Ví dụ: Hiển thị thông tin về các sinh viên với các kết quả học tập của họ. Thông tin hiển thị cần (Mã sinh viên, Họ tên, Ngày sinh, Giới tính, Tên môn học, Kết quả)</a:t>
            </a:r>
            <a:endParaRPr lang="en-US" sz="1800" b="1" kern="100">
              <a:solidFill>
                <a:schemeClr val="bg1"/>
              </a:solidFill>
              <a:latin typeface="Arial" panose="020B0604020202020204" pitchFamily="34" charset="0"/>
              <a:cs typeface="Arial" panose="020B0604020202020204" pitchFamily="34" charset="0"/>
            </a:endParaRPr>
          </a:p>
          <a:p>
            <a:pPr algn="just">
              <a:spcBef>
                <a:spcPts val="700"/>
              </a:spcBef>
              <a:spcAft>
                <a:spcPts val="600"/>
              </a:spcAft>
            </a:pPr>
            <a:endParaRPr lang="en-US" sz="1800" kern="100">
              <a:solidFill>
                <a:schemeClr val="bg1"/>
              </a:solidFill>
              <a:effectLst/>
              <a:latin typeface="Arial" panose="020B0604020202020204" pitchFamily="34" charset="0"/>
              <a:ea typeface="Noto Serif CJK SC"/>
              <a:cs typeface="Arial" panose="020B0604020202020204" pitchFamily="34" charset="0"/>
            </a:endParaRPr>
          </a:p>
        </p:txBody>
      </p:sp>
    </p:spTree>
    <p:extLst>
      <p:ext uri="{BB962C8B-B14F-4D97-AF65-F5344CB8AC3E}">
        <p14:creationId xmlns:p14="http://schemas.microsoft.com/office/powerpoint/2010/main" val="3004018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6F83C760-67E7-AB12-8680-3E08875BD1C4}"/>
              </a:ext>
            </a:extLst>
          </p:cNvPr>
          <p:cNvSpPr txBox="1"/>
          <p:nvPr/>
        </p:nvSpPr>
        <p:spPr>
          <a:xfrm>
            <a:off x="1698977" y="1673002"/>
            <a:ext cx="5746045" cy="2118529"/>
          </a:xfrm>
          <a:prstGeom prst="rect">
            <a:avLst/>
          </a:prstGeom>
          <a:noFill/>
        </p:spPr>
        <p:txBody>
          <a:bodyPr wrap="square">
            <a:spAutoFit/>
          </a:bodyPr>
          <a:lstStyle/>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SINHVIEN.MaSV, Hodem, Ten, NgaySinh, GioiTinh, TenMH, KetQua</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FROM SINHVIEN, KETQUA, MONHOC</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WHERE SINHVIEN.MaSV = KETQUA.MaSV </a:t>
            </a:r>
          </a:p>
          <a:p>
            <a:pPr>
              <a:lnSpc>
                <a:spcPct val="150000"/>
              </a:lnSpc>
            </a:pPr>
            <a:r>
              <a:rPr lang="en-US" sz="1800" kern="100">
                <a:solidFill>
                  <a:schemeClr val="bg1"/>
                </a:solidFill>
                <a:latin typeface="Arial" panose="020B0604020202020204" pitchFamily="34" charset="0"/>
                <a:ea typeface="Noto Sans Mono CJK SC"/>
                <a:cs typeface="Arial" panose="020B0604020202020204" pitchFamily="34" charset="0"/>
              </a:rPr>
              <a:t>	</a:t>
            </a:r>
            <a:r>
              <a:rPr lang="en-US" sz="1800" kern="100">
                <a:solidFill>
                  <a:schemeClr val="bg1"/>
                </a:solidFill>
                <a:effectLst/>
                <a:latin typeface="Arial" panose="020B0604020202020204" pitchFamily="34" charset="0"/>
                <a:ea typeface="Noto Sans Mono CJK SC"/>
                <a:cs typeface="Arial" panose="020B0604020202020204" pitchFamily="34" charset="0"/>
              </a:rPr>
              <a:t>AND KETQUA.MaMH = MONHOC.MaMH</a:t>
            </a:r>
          </a:p>
        </p:txBody>
      </p:sp>
    </p:spTree>
    <p:extLst>
      <p:ext uri="{BB962C8B-B14F-4D97-AF65-F5344CB8AC3E}">
        <p14:creationId xmlns:p14="http://schemas.microsoft.com/office/powerpoint/2010/main" val="3230952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42BDCA04-85DA-8DE8-2182-DEDC5CF4A520}"/>
              </a:ext>
            </a:extLst>
          </p:cNvPr>
          <p:cNvSpPr txBox="1"/>
          <p:nvPr/>
        </p:nvSpPr>
        <p:spPr>
          <a:xfrm>
            <a:off x="1396999" y="1181626"/>
            <a:ext cx="6350001" cy="3144451"/>
          </a:xfrm>
          <a:prstGeom prst="rect">
            <a:avLst/>
          </a:prstGeom>
          <a:noFill/>
        </p:spPr>
        <p:txBody>
          <a:bodyPr wrap="square">
            <a:spAutoFit/>
          </a:bodyPr>
          <a:lstStyle/>
          <a:p>
            <a:pPr algn="ctr">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MỆNH ĐỀ ORDER BY</a:t>
            </a:r>
          </a:p>
          <a:p>
            <a:pPr algn="just">
              <a:spcAft>
                <a:spcPts val="700"/>
              </a:spcAft>
            </a:pPr>
            <a:r>
              <a:rPr lang="en-US" sz="1800" i="1" kern="100">
                <a:solidFill>
                  <a:schemeClr val="bg1"/>
                </a:solidFill>
                <a:effectLst/>
                <a:latin typeface="Arial" panose="020B0604020202020204" pitchFamily="34" charset="0"/>
                <a:ea typeface="Noto Serif CJK SC"/>
                <a:cs typeface="Arial" panose="020B0604020202020204" pitchFamily="34" charset="0"/>
              </a:rPr>
              <a:t>=&gt; Sắp xếp kết quả theo thứ tự mong muốn</a:t>
            </a:r>
          </a:p>
          <a:p>
            <a:pPr algn="just">
              <a:spcBef>
                <a:spcPts val="700"/>
              </a:spcBef>
              <a:spcAft>
                <a:spcPts val="600"/>
              </a:spcAft>
            </a:pPr>
            <a:r>
              <a:rPr lang="en-US" sz="1800" b="0" kern="100">
                <a:solidFill>
                  <a:schemeClr val="bg1"/>
                </a:solidFill>
                <a:effectLst/>
                <a:latin typeface="Arial" panose="020B0604020202020204" pitchFamily="34" charset="0"/>
                <a:cs typeface="Arial" panose="020B0604020202020204" pitchFamily="34" charset="0"/>
              </a:rPr>
              <a:t>Ví dụ: Lấy ra các sinh viên nữ học lớp K55CNSHA, được sắp xếp theo vần alphabet của họ và tên.</a:t>
            </a:r>
            <a:endParaRPr lang="en-US" sz="1800" b="1" kern="100">
              <a:solidFill>
                <a:schemeClr val="bg1"/>
              </a:solidFill>
              <a:effectLst/>
              <a:latin typeface="Arial" panose="020B0604020202020204" pitchFamily="34" charset="0"/>
              <a:cs typeface="Arial" panose="020B0604020202020204" pitchFamily="34" charset="0"/>
            </a:endParaRP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MaSV, HoDem, Ten</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FROM SINHVIEN</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WHERE GioiTinh = "Nữ" and MaLop = “K55"</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ORDER BY Ten, HoDem</a:t>
            </a:r>
          </a:p>
        </p:txBody>
      </p:sp>
    </p:spTree>
    <p:extLst>
      <p:ext uri="{BB962C8B-B14F-4D97-AF65-F5344CB8AC3E}">
        <p14:creationId xmlns:p14="http://schemas.microsoft.com/office/powerpoint/2010/main" val="3539046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B077CF14-4E39-F256-DC18-9B7B676E8952}"/>
              </a:ext>
            </a:extLst>
          </p:cNvPr>
          <p:cNvSpPr txBox="1"/>
          <p:nvPr/>
        </p:nvSpPr>
        <p:spPr>
          <a:xfrm>
            <a:off x="705556" y="880261"/>
            <a:ext cx="7732888" cy="3747180"/>
          </a:xfrm>
          <a:prstGeom prst="rect">
            <a:avLst/>
          </a:prstGeom>
          <a:noFill/>
        </p:spPr>
        <p:txBody>
          <a:bodyPr wrap="square">
            <a:spAutoFit/>
          </a:bodyPr>
          <a:lstStyle/>
          <a:p>
            <a:pPr algn="ctr">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MỆNH ĐỀ GROUP BY</a:t>
            </a:r>
          </a:p>
          <a:p>
            <a:r>
              <a:rPr lang="en-US" sz="1800" kern="100">
                <a:solidFill>
                  <a:schemeClr val="bg1"/>
                </a:solidFill>
                <a:effectLst/>
                <a:latin typeface="Arial" panose="020B0604020202020204" pitchFamily="34" charset="0"/>
                <a:ea typeface="Noto Sans Mono CJK SC"/>
                <a:cs typeface="Arial" panose="020B0604020202020204" pitchFamily="34" charset="0"/>
              </a:rPr>
              <a:t>GROUP BY &lt;Danh sách Tên cột&gt; </a:t>
            </a:r>
          </a:p>
          <a:p>
            <a:pPr>
              <a:lnSpc>
                <a:spcPct val="150000"/>
              </a:lnSpc>
              <a:spcBef>
                <a:spcPts val="700"/>
              </a:spcBef>
              <a:spcAft>
                <a:spcPts val="600"/>
              </a:spcAft>
            </a:pPr>
            <a:r>
              <a:rPr lang="en-US" sz="1800" kern="100">
                <a:solidFill>
                  <a:schemeClr val="bg1"/>
                </a:solidFill>
                <a:effectLst/>
                <a:latin typeface="Arial" panose="020B0604020202020204" pitchFamily="34" charset="0"/>
                <a:cs typeface="Arial" panose="020B0604020202020204" pitchFamily="34" charset="0"/>
              </a:rPr>
              <a:t>Ví dụ: In ra danh sách các lớp và số sinh viên trong mỗi lớp từ bảng SinhVien</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SINHVIEN.MaLop, LOP.TenLop, COUNT(SINHVIEN.MaSV) AS 'Số sinh viên'</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FROM SINHVIEN, LOP</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WHERE SINHVIEN.MaLop = LOP.MaLop</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GROUP BY SINHVIEN.MaLop, LOP.TenLop</a:t>
            </a:r>
          </a:p>
        </p:txBody>
      </p:sp>
    </p:spTree>
    <p:extLst>
      <p:ext uri="{BB962C8B-B14F-4D97-AF65-F5344CB8AC3E}">
        <p14:creationId xmlns:p14="http://schemas.microsoft.com/office/powerpoint/2010/main" val="348790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A99982DF-74D1-A6B3-9F51-406317C9DC63}"/>
              </a:ext>
            </a:extLst>
          </p:cNvPr>
          <p:cNvSpPr txBox="1"/>
          <p:nvPr/>
        </p:nvSpPr>
        <p:spPr>
          <a:xfrm>
            <a:off x="626533" y="941780"/>
            <a:ext cx="7890934" cy="3813865"/>
          </a:xfrm>
          <a:prstGeom prst="rect">
            <a:avLst/>
          </a:prstGeom>
          <a:noFill/>
        </p:spPr>
        <p:txBody>
          <a:bodyPr wrap="square">
            <a:spAutoFit/>
          </a:bodyPr>
          <a:lstStyle/>
          <a:p>
            <a:pPr algn="ctr">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MỆNH ĐỀ HAVING</a:t>
            </a:r>
          </a:p>
          <a:p>
            <a:pPr>
              <a:spcBef>
                <a:spcPts val="1000"/>
              </a:spcBef>
              <a:spcAft>
                <a:spcPts val="600"/>
              </a:spcAft>
            </a:pPr>
            <a:r>
              <a:rPr lang="en-US" sz="1800" kern="100">
                <a:solidFill>
                  <a:schemeClr val="bg1"/>
                </a:solidFill>
                <a:effectLst/>
                <a:latin typeface="Arial" panose="020B0604020202020204" pitchFamily="34" charset="0"/>
                <a:ea typeface="Noto Serif CJK SC"/>
                <a:cs typeface="Arial" panose="020B0604020202020204" pitchFamily="34" charset="0"/>
              </a:rPr>
              <a:t>Đặt điều kiện chọn sau khi đã nhóm dữ liệu bằng mệnh đề GROUP BY.</a:t>
            </a:r>
          </a:p>
          <a:p>
            <a:pPr algn="just">
              <a:spcBef>
                <a:spcPts val="700"/>
              </a:spcBef>
              <a:spcAft>
                <a:spcPts val="600"/>
              </a:spcAft>
            </a:pPr>
            <a:r>
              <a:rPr lang="en-US" sz="1800" kern="100">
                <a:solidFill>
                  <a:schemeClr val="bg1"/>
                </a:solidFill>
                <a:effectLst/>
                <a:latin typeface="Arial" panose="020B0604020202020204" pitchFamily="34" charset="0"/>
                <a:cs typeface="Arial" panose="020B0604020202020204" pitchFamily="34" charset="0"/>
              </a:rPr>
              <a:t>Ví dụ: In ra danh sách các lớp có số sinh viên &gt; 2 từ bảng SINHVIEN</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SINHVIEN.MaLop, LOP.TenLop, COUNT(SINHVIEN.MaSV) AS 'Số sinh viên'</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FROM SINHVIEN, LOP</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WHERE SINHVIEN.MaLop = LOP.MaLop</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GROUP BY SINHVIEN.MaLop, LOP.TenLop</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HAVING  COUNT(SINHVIEN.MaSV) &gt;= 2</a:t>
            </a:r>
          </a:p>
        </p:txBody>
      </p:sp>
    </p:spTree>
    <p:extLst>
      <p:ext uri="{BB962C8B-B14F-4D97-AF65-F5344CB8AC3E}">
        <p14:creationId xmlns:p14="http://schemas.microsoft.com/office/powerpoint/2010/main" val="4208049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02D1C21D-77D0-47B4-78AA-6673B9864008}"/>
              </a:ext>
            </a:extLst>
          </p:cNvPr>
          <p:cNvSpPr txBox="1"/>
          <p:nvPr/>
        </p:nvSpPr>
        <p:spPr>
          <a:xfrm>
            <a:off x="1274233" y="1470166"/>
            <a:ext cx="6595534" cy="2341667"/>
          </a:xfrm>
          <a:prstGeom prst="rect">
            <a:avLst/>
          </a:prstGeom>
          <a:noFill/>
        </p:spPr>
        <p:txBody>
          <a:bodyPr wrap="square">
            <a:spAutoFit/>
          </a:bodyPr>
          <a:lstStyle/>
          <a:p>
            <a:pPr algn="ctr">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MỆNH ĐỀ DISTINCT</a:t>
            </a:r>
          </a:p>
          <a:p>
            <a:pPr algn="just">
              <a:spcBef>
                <a:spcPts val="1000"/>
              </a:spcBef>
              <a:spcAft>
                <a:spcPts val="600"/>
              </a:spcAft>
            </a:pPr>
            <a:r>
              <a:rPr lang="en-US" sz="1800" kern="100">
                <a:solidFill>
                  <a:schemeClr val="bg1"/>
                </a:solidFill>
                <a:effectLst/>
                <a:latin typeface="Arial" panose="020B0604020202020204" pitchFamily="34" charset="0"/>
                <a:ea typeface="Noto Serif CJK SC"/>
                <a:cs typeface="Arial" panose="020B0604020202020204" pitchFamily="34" charset="0"/>
              </a:rPr>
              <a:t>Nếu kết quả truy vấn có nhiều bản ghi trùng nhau, để chỉ các bản tin duy nhất (không trùng nhau) ta dùng từ khoá DISTINCT</a:t>
            </a:r>
          </a:p>
          <a:p>
            <a:pPr>
              <a:spcBef>
                <a:spcPts val="700"/>
              </a:spcBef>
              <a:spcAft>
                <a:spcPts val="600"/>
              </a:spcAft>
            </a:pPr>
            <a:r>
              <a:rPr lang="en-US" sz="1800" kern="100">
                <a:solidFill>
                  <a:schemeClr val="bg1"/>
                </a:solidFill>
                <a:effectLst/>
                <a:latin typeface="Arial" panose="020B0604020202020204" pitchFamily="34" charset="0"/>
                <a:cs typeface="Arial" panose="020B0604020202020204" pitchFamily="34" charset="0"/>
              </a:rPr>
              <a:t>Ví dụ: In ra danh sách các lớp trong bảng SINHVIEN</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DISTINCT MaLop</a:t>
            </a:r>
          </a:p>
          <a:p>
            <a:r>
              <a:rPr lang="en-US" sz="1800" kern="100">
                <a:solidFill>
                  <a:schemeClr val="bg1"/>
                </a:solidFill>
                <a:effectLst/>
                <a:latin typeface="Arial" panose="020B0604020202020204" pitchFamily="34" charset="0"/>
                <a:ea typeface="Noto Sans Mono CJK SC"/>
                <a:cs typeface="Arial" panose="020B0604020202020204" pitchFamily="34" charset="0"/>
              </a:rPr>
              <a:t>FROM SINHVIEN;</a:t>
            </a:r>
          </a:p>
        </p:txBody>
      </p:sp>
    </p:spTree>
    <p:extLst>
      <p:ext uri="{BB962C8B-B14F-4D97-AF65-F5344CB8AC3E}">
        <p14:creationId xmlns:p14="http://schemas.microsoft.com/office/powerpoint/2010/main" val="152722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văn bản&#10;&#10;Mô tả được tạo tự động">
            <a:extLst>
              <a:ext uri="{FF2B5EF4-FFF2-40B4-BE49-F238E27FC236}">
                <a16:creationId xmlns:a16="http://schemas.microsoft.com/office/drawing/2014/main" id="{74188536-CA80-D0D8-C471-AB8A73185855}"/>
              </a:ext>
            </a:extLst>
          </p:cNvPr>
          <p:cNvPicPr>
            <a:picLocks noChangeAspect="1"/>
          </p:cNvPicPr>
          <p:nvPr/>
        </p:nvPicPr>
        <p:blipFill>
          <a:blip r:embed="rId2"/>
          <a:stretch>
            <a:fillRect/>
          </a:stretch>
        </p:blipFill>
        <p:spPr>
          <a:xfrm>
            <a:off x="2193851" y="193601"/>
            <a:ext cx="4756298" cy="4756298"/>
          </a:xfrm>
          <a:prstGeom prst="rect">
            <a:avLst/>
          </a:prstGeom>
        </p:spPr>
      </p:pic>
    </p:spTree>
    <p:extLst>
      <p:ext uri="{BB962C8B-B14F-4D97-AF65-F5344CB8AC3E}">
        <p14:creationId xmlns:p14="http://schemas.microsoft.com/office/powerpoint/2010/main" val="3181267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819E270-D9A3-C7B7-A9C8-322A8C739E19}"/>
              </a:ext>
            </a:extLst>
          </p:cNvPr>
          <p:cNvSpPr txBox="1"/>
          <p:nvPr/>
        </p:nvSpPr>
        <p:spPr>
          <a:xfrm>
            <a:off x="1159933" y="1109811"/>
            <a:ext cx="6824133" cy="2923877"/>
          </a:xfrm>
          <a:prstGeom prst="rect">
            <a:avLst/>
          </a:prstGeom>
          <a:noFill/>
        </p:spPr>
        <p:txBody>
          <a:bodyPr wrap="square">
            <a:spAutoFit/>
          </a:bodyPr>
          <a:lstStyle/>
          <a:p>
            <a:pPr algn="just">
              <a:spcBef>
                <a:spcPts val="1000"/>
              </a:spcBef>
              <a:spcAft>
                <a:spcPts val="600"/>
              </a:spcAft>
            </a:pPr>
            <a:r>
              <a:rPr lang="en-US" sz="1800" b="1">
                <a:solidFill>
                  <a:srgbClr val="002060"/>
                </a:solidFill>
              </a:rPr>
              <a:t>KHÁI NIỆM</a:t>
            </a:r>
          </a:p>
          <a:p>
            <a:pPr algn="just">
              <a:spcBef>
                <a:spcPts val="1000"/>
              </a:spcBef>
              <a:spcAft>
                <a:spcPts val="600"/>
              </a:spcAft>
            </a:pPr>
            <a:r>
              <a:rPr lang="en-US" sz="1800">
                <a:solidFill>
                  <a:schemeClr val="bg1"/>
                </a:solidFill>
              </a:rPr>
              <a:t>SQL server là một hệ quản trị cơ sở dữ liệu quan hệ được phát triển bởi Microsoft.</a:t>
            </a:r>
          </a:p>
          <a:p>
            <a:pPr algn="just">
              <a:spcBef>
                <a:spcPts val="1000"/>
              </a:spcBef>
              <a:spcAft>
                <a:spcPts val="600"/>
              </a:spcAft>
            </a:pPr>
            <a:r>
              <a:rPr lang="en-US" sz="1800" b="1">
                <a:solidFill>
                  <a:srgbClr val="002060"/>
                </a:solidFill>
              </a:rPr>
              <a:t>CHỨC NĂNG</a:t>
            </a:r>
          </a:p>
          <a:p>
            <a:pPr algn="just">
              <a:spcBef>
                <a:spcPts val="1000"/>
              </a:spcBef>
              <a:spcAft>
                <a:spcPts val="600"/>
              </a:spcAft>
            </a:pPr>
            <a:r>
              <a:rPr lang="en-US" sz="1800">
                <a:solidFill>
                  <a:schemeClr val="bg1"/>
                </a:solidFill>
              </a:rPr>
              <a:t>Chức năng chính của SQL Sever lưu trữ và truy xuất dữ liệu theo yêu cầu của các ứng dụng phần mềm khác. Chúng ta sẽ lưu trữ dữ liệu vào đó và sử dụng các câu lệnh  truy vấn để tìm kiếm dữ liệu khi cần.</a:t>
            </a:r>
          </a:p>
        </p:txBody>
      </p:sp>
    </p:spTree>
    <p:extLst>
      <p:ext uri="{BB962C8B-B14F-4D97-AF65-F5344CB8AC3E}">
        <p14:creationId xmlns:p14="http://schemas.microsoft.com/office/powerpoint/2010/main" val="23912411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ộp Văn bản 6">
            <a:extLst>
              <a:ext uri="{FF2B5EF4-FFF2-40B4-BE49-F238E27FC236}">
                <a16:creationId xmlns:a16="http://schemas.microsoft.com/office/drawing/2014/main" id="{1BA4049B-B400-17B7-9BE1-ACF260AE6689}"/>
              </a:ext>
            </a:extLst>
          </p:cNvPr>
          <p:cNvSpPr txBox="1"/>
          <p:nvPr/>
        </p:nvSpPr>
        <p:spPr>
          <a:xfrm>
            <a:off x="2192161" y="1084726"/>
            <a:ext cx="4759678" cy="3267561"/>
          </a:xfrm>
          <a:prstGeom prst="rect">
            <a:avLst/>
          </a:prstGeom>
          <a:noFill/>
        </p:spPr>
        <p:txBody>
          <a:bodyPr wrap="square">
            <a:spAutoFit/>
          </a:bodyPr>
          <a:lstStyle/>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KHỞI TẠO DATABASE </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CREATE DATABASE </a:t>
            </a:r>
            <a:r>
              <a:rPr lang="en-US" sz="1800" i="1" kern="100">
                <a:solidFill>
                  <a:schemeClr val="bg1"/>
                </a:solidFill>
                <a:effectLst/>
                <a:latin typeface="Arial" panose="020B0604020202020204" pitchFamily="34" charset="0"/>
                <a:ea typeface="Noto Serif CJK SC"/>
                <a:cs typeface="Arial" panose="020B0604020202020204" pitchFamily="34" charset="0"/>
              </a:rPr>
              <a:t>&lt;Tên database&gt;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ĐỔI TÊN DATABASE</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ALTER DATABASE </a:t>
            </a:r>
            <a:r>
              <a:rPr lang="en-US" sz="1800" i="1" kern="100">
                <a:solidFill>
                  <a:schemeClr val="bg1"/>
                </a:solidFill>
                <a:effectLst/>
                <a:latin typeface="Arial" panose="020B0604020202020204" pitchFamily="34" charset="0"/>
                <a:ea typeface="Noto Serif CJK SC"/>
                <a:cs typeface="Arial" panose="020B0604020202020204" pitchFamily="34" charset="0"/>
              </a:rPr>
              <a:t>&lt;Tên database cũ&gt;</a:t>
            </a: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MODIFY NAME = </a:t>
            </a:r>
            <a:r>
              <a:rPr lang="en-US" sz="1800" i="1" kern="100">
                <a:solidFill>
                  <a:schemeClr val="bg1"/>
                </a:solidFill>
                <a:effectLst/>
                <a:latin typeface="Arial" panose="020B0604020202020204" pitchFamily="34" charset="0"/>
                <a:ea typeface="Noto Serif CJK SC"/>
                <a:cs typeface="Arial" panose="020B0604020202020204" pitchFamily="34" charset="0"/>
              </a:rPr>
              <a:t>&lt;Tên database mới&gt; </a:t>
            </a:r>
            <a:r>
              <a:rPr lang="en-US" sz="1800" kern="100">
                <a:solidFill>
                  <a:schemeClr val="bg1"/>
                </a:solidFill>
                <a:effectLst/>
                <a:latin typeface="Arial" panose="020B0604020202020204" pitchFamily="34" charset="0"/>
                <a:ea typeface="Noto Serif CJK SC"/>
                <a:cs typeface="Arial" panose="020B0604020202020204" pitchFamily="34" charset="0"/>
              </a:rPr>
              <a:t>;</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XÓA DATABASE</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ctr">
              <a:spcBef>
                <a:spcPts val="1000"/>
              </a:spcBef>
              <a:spcAft>
                <a:spcPts val="600"/>
              </a:spcAft>
            </a:pPr>
            <a:r>
              <a:rPr lang="en-US" sz="1800" kern="100">
                <a:solidFill>
                  <a:schemeClr val="bg1"/>
                </a:solidFill>
                <a:effectLst/>
                <a:latin typeface="Arial" panose="020B0604020202020204" pitchFamily="34" charset="0"/>
                <a:ea typeface="Noto Serif CJK SC"/>
                <a:cs typeface="Arial" panose="020B0604020202020204" pitchFamily="34" charset="0"/>
              </a:rPr>
              <a:t>DROP DATABASE </a:t>
            </a:r>
            <a:r>
              <a:rPr lang="en-US" sz="1800" i="1" kern="100">
                <a:solidFill>
                  <a:schemeClr val="bg1"/>
                </a:solidFill>
                <a:effectLst/>
                <a:latin typeface="Arial" panose="020B0604020202020204" pitchFamily="34" charset="0"/>
                <a:ea typeface="Noto Serif CJK SC"/>
                <a:cs typeface="Arial" panose="020B0604020202020204" pitchFamily="34" charset="0"/>
              </a:rPr>
              <a:t>&lt;Tên database cần xóa&gt;</a:t>
            </a:r>
            <a:endParaRPr lang="en-US" sz="1800" kern="100">
              <a:solidFill>
                <a:schemeClr val="bg1"/>
              </a:solidFill>
              <a:effectLst/>
              <a:latin typeface="Arial" panose="020B0604020202020204" pitchFamily="34" charset="0"/>
              <a:ea typeface="Noto Serif CJK SC"/>
              <a:cs typeface="Arial" panose="020B0604020202020204" pitchFamily="34" charset="0"/>
            </a:endParaRPr>
          </a:p>
        </p:txBody>
      </p:sp>
    </p:spTree>
    <p:extLst>
      <p:ext uri="{BB962C8B-B14F-4D97-AF65-F5344CB8AC3E}">
        <p14:creationId xmlns:p14="http://schemas.microsoft.com/office/powerpoint/2010/main" val="3038564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A5ECA6D8-FA11-7A09-CBC8-D5689FF07046}"/>
              </a:ext>
            </a:extLst>
          </p:cNvPr>
          <p:cNvSpPr txBox="1"/>
          <p:nvPr/>
        </p:nvSpPr>
        <p:spPr>
          <a:xfrm>
            <a:off x="1676753" y="849849"/>
            <a:ext cx="5790494" cy="3821559"/>
          </a:xfrm>
          <a:prstGeom prst="rect">
            <a:avLst/>
          </a:prstGeom>
          <a:noFill/>
        </p:spPr>
        <p:txBody>
          <a:bodyPr wrap="square">
            <a:spAutoFit/>
          </a:bodyPr>
          <a:lstStyle/>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TẠO BẢNG TRONG DATABASE</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just"/>
            <a:r>
              <a:rPr lang="en-US" sz="1800" b="1" kern="100">
                <a:solidFill>
                  <a:schemeClr val="bg1"/>
                </a:solidFill>
                <a:effectLst/>
                <a:latin typeface="Arial" panose="020B0604020202020204" pitchFamily="34" charset="0"/>
                <a:ea typeface="Noto Serif CJK SC"/>
                <a:cs typeface="Arial" panose="020B0604020202020204" pitchFamily="34" charset="0"/>
              </a:rPr>
              <a:t> </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just"/>
            <a:r>
              <a:rPr lang="en-US" sz="1800" kern="100">
                <a:solidFill>
                  <a:schemeClr val="bg1"/>
                </a:solidFill>
                <a:effectLst/>
                <a:latin typeface="Arial" panose="020B0604020202020204" pitchFamily="34" charset="0"/>
                <a:ea typeface="Noto Serif CJK SC"/>
                <a:cs typeface="Arial" panose="020B0604020202020204" pitchFamily="34" charset="0"/>
              </a:rPr>
              <a:t>CREATE TABLE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just"/>
            <a:r>
              <a:rPr lang="en-US" sz="1800" kern="100">
                <a:solidFill>
                  <a:schemeClr val="bg1"/>
                </a:solidFill>
                <a:effectLst/>
                <a:latin typeface="Arial" panose="020B0604020202020204" pitchFamily="34" charset="0"/>
                <a:ea typeface="Noto Serif CJK SC"/>
                <a:cs typeface="Arial" panose="020B0604020202020204" pitchFamily="34" charset="0"/>
              </a:rPr>
              <a:t>(</a:t>
            </a:r>
          </a:p>
          <a:p>
            <a:pPr algn="just"/>
            <a:r>
              <a:rPr lang="en-US" sz="1800" i="1" kern="100">
                <a:solidFill>
                  <a:schemeClr val="bg1"/>
                </a:solidFill>
                <a:latin typeface="Arial" panose="020B0604020202020204" pitchFamily="34" charset="0"/>
                <a:ea typeface="Noto Serif CJK SC"/>
                <a:cs typeface="Arial" panose="020B0604020202020204" pitchFamily="34" charset="0"/>
              </a:rPr>
              <a:t>	</a:t>
            </a:r>
            <a:r>
              <a:rPr lang="en-US" sz="1800" i="1" kern="100">
                <a:solidFill>
                  <a:schemeClr val="bg1"/>
                </a:solidFill>
                <a:effectLst/>
                <a:latin typeface="Arial" panose="020B0604020202020204" pitchFamily="34" charset="0"/>
                <a:ea typeface="Noto Serif CJK SC"/>
                <a:cs typeface="Arial" panose="020B0604020202020204" pitchFamily="34" charset="0"/>
              </a:rPr>
              <a:t>&lt;Tên cột&gt; &lt;Kiểu dữ liệu&gt; (kích cỡ)</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just"/>
            <a:r>
              <a:rPr lang="en-US" sz="1800" kern="100">
                <a:solidFill>
                  <a:schemeClr val="bg1"/>
                </a:solidFill>
                <a:effectLst/>
                <a:latin typeface="Arial" panose="020B0604020202020204" pitchFamily="34" charset="0"/>
                <a:ea typeface="Noto Serif CJK SC"/>
                <a:cs typeface="Arial" panose="020B0604020202020204" pitchFamily="34" charset="0"/>
              </a:rPr>
              <a:t>)</a:t>
            </a:r>
          </a:p>
          <a:p>
            <a:pPr algn="ctr"/>
            <a:br>
              <a:rPr lang="en-US" sz="1800" kern="100">
                <a:solidFill>
                  <a:srgbClr val="002060"/>
                </a:solidFill>
                <a:effectLst/>
                <a:latin typeface="Arial" panose="020B0604020202020204" pitchFamily="34" charset="0"/>
                <a:ea typeface="Noto Serif CJK SC"/>
                <a:cs typeface="Arial" panose="020B0604020202020204" pitchFamily="34" charset="0"/>
              </a:rPr>
            </a:br>
            <a:r>
              <a:rPr lang="en-US" sz="1800" b="1" kern="100">
                <a:solidFill>
                  <a:srgbClr val="002060"/>
                </a:solidFill>
                <a:effectLst/>
                <a:latin typeface="Arial" panose="020B0604020202020204" pitchFamily="34" charset="0"/>
                <a:ea typeface="Noto Serif CJK SC"/>
                <a:cs typeface="Arial" panose="020B0604020202020204" pitchFamily="34" charset="0"/>
              </a:rPr>
              <a:t>ĐỔI TÊN BẢNG</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EXEC sp_rename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 cũ&gt;</a:t>
            </a:r>
            <a:r>
              <a:rPr lang="en-US" sz="1800" kern="100">
                <a:solidFill>
                  <a:schemeClr val="bg1"/>
                </a:solidFill>
                <a:effectLst/>
                <a:latin typeface="Arial" panose="020B0604020202020204" pitchFamily="34" charset="0"/>
                <a:ea typeface="Noto Serif CJK SC"/>
                <a:cs typeface="Arial" panose="020B0604020202020204" pitchFamily="34" charset="0"/>
              </a:rPr>
              <a:t>',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 mới&gt;</a:t>
            </a:r>
            <a:r>
              <a:rPr lang="en-US" sz="1800" kern="100">
                <a:solidFill>
                  <a:schemeClr val="bg1"/>
                </a:solidFill>
                <a:effectLst/>
                <a:latin typeface="Arial" panose="020B0604020202020204" pitchFamily="34" charset="0"/>
                <a:ea typeface="Noto Serif CJK SC"/>
                <a:cs typeface="Arial" panose="020B0604020202020204" pitchFamily="34" charset="0"/>
              </a:rPr>
              <a:t>'</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XÓA BẢNG</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ctr">
              <a:spcBef>
                <a:spcPts val="1000"/>
              </a:spcBef>
              <a:spcAft>
                <a:spcPts val="600"/>
              </a:spcAft>
            </a:pPr>
            <a:r>
              <a:rPr lang="en-US" sz="1800" kern="100">
                <a:solidFill>
                  <a:schemeClr val="bg1"/>
                </a:solidFill>
                <a:effectLst/>
                <a:latin typeface="Arial" panose="020B0604020202020204" pitchFamily="34" charset="0"/>
                <a:ea typeface="Noto Serif CJK SC"/>
                <a:cs typeface="Arial" panose="020B0604020202020204" pitchFamily="34" charset="0"/>
              </a:rPr>
              <a:t>DROP TABLE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 cần xóa&gt;</a:t>
            </a:r>
            <a:r>
              <a:rPr lang="en-US" sz="1800" kern="100">
                <a:solidFill>
                  <a:schemeClr val="bg1"/>
                </a:solidFill>
                <a:effectLst/>
                <a:latin typeface="Arial" panose="020B0604020202020204" pitchFamily="34" charset="0"/>
                <a:ea typeface="Noto Serif CJK SC"/>
                <a:cs typeface="Arial" panose="020B0604020202020204" pitchFamily="34" charset="0"/>
              </a:rPr>
              <a:t>;</a:t>
            </a:r>
          </a:p>
        </p:txBody>
      </p:sp>
    </p:spTree>
    <p:extLst>
      <p:ext uri="{BB962C8B-B14F-4D97-AF65-F5344CB8AC3E}">
        <p14:creationId xmlns:p14="http://schemas.microsoft.com/office/powerpoint/2010/main" val="2190038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E1559195-6770-CCD1-9C6A-9A41224545F8}"/>
              </a:ext>
            </a:extLst>
          </p:cNvPr>
          <p:cNvSpPr txBox="1"/>
          <p:nvPr/>
        </p:nvSpPr>
        <p:spPr>
          <a:xfrm>
            <a:off x="1038578" y="1414558"/>
            <a:ext cx="7066844" cy="2585323"/>
          </a:xfrm>
          <a:prstGeom prst="rect">
            <a:avLst/>
          </a:prstGeom>
          <a:noFill/>
        </p:spPr>
        <p:txBody>
          <a:bodyPr wrap="square">
            <a:spAutoFit/>
          </a:bodyPr>
          <a:lstStyle/>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THÊM MỘT CỘT MỚI VÀO BẢNG</a:t>
            </a:r>
          </a:p>
          <a:p>
            <a:pPr algn="ct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ALTER TABLE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ADD </a:t>
            </a:r>
            <a:r>
              <a:rPr lang="en-US" sz="1800" i="1" kern="100">
                <a:solidFill>
                  <a:schemeClr val="bg1"/>
                </a:solidFill>
                <a:effectLst/>
                <a:latin typeface="Arial" panose="020B0604020202020204" pitchFamily="34" charset="0"/>
                <a:ea typeface="Noto Serif CJK SC"/>
                <a:cs typeface="Arial" panose="020B0604020202020204" pitchFamily="34" charset="0"/>
              </a:rPr>
              <a:t>&lt;Tên cột mới&gt;</a:t>
            </a:r>
            <a:r>
              <a:rPr lang="en-US" sz="1800" kern="100">
                <a:solidFill>
                  <a:schemeClr val="bg1"/>
                </a:solidFill>
                <a:effectLst/>
                <a:latin typeface="Arial" panose="020B0604020202020204" pitchFamily="34" charset="0"/>
                <a:ea typeface="Noto Serif CJK SC"/>
                <a:cs typeface="Arial" panose="020B0604020202020204" pitchFamily="34" charset="0"/>
              </a:rPr>
              <a:t> </a:t>
            </a:r>
            <a:r>
              <a:rPr lang="en-US" sz="1800" i="1" kern="100">
                <a:solidFill>
                  <a:schemeClr val="bg1"/>
                </a:solidFill>
                <a:effectLst/>
                <a:latin typeface="Arial" panose="020B0604020202020204" pitchFamily="34" charset="0"/>
                <a:ea typeface="Noto Serif CJK SC"/>
                <a:cs typeface="Arial" panose="020B0604020202020204" pitchFamily="34" charset="0"/>
              </a:rPr>
              <a:t>&lt;Kiểu dữ liệu của cột mới&gt;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THAY ĐỔI KIỂU DỮ LIỆU CỦA MỘT CỘT BẰNG ALTER TABLE </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ALTER TABLE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ALTER COLUMN </a:t>
            </a:r>
            <a:r>
              <a:rPr lang="en-US" sz="1800" i="1" kern="100">
                <a:solidFill>
                  <a:schemeClr val="bg1"/>
                </a:solidFill>
                <a:effectLst/>
                <a:latin typeface="Arial" panose="020B0604020202020204" pitchFamily="34" charset="0"/>
                <a:ea typeface="Noto Serif CJK SC"/>
                <a:cs typeface="Arial" panose="020B0604020202020204" pitchFamily="34" charset="0"/>
              </a:rPr>
              <a:t>&lt;Tên cột&gt; &lt;Kiểu dữ liệu mới&gt;</a:t>
            </a:r>
            <a:endParaRPr lang="en-US" sz="1800" kern="100">
              <a:solidFill>
                <a:schemeClr val="bg1"/>
              </a:solidFill>
              <a:effectLst/>
              <a:latin typeface="Arial" panose="020B0604020202020204" pitchFamily="34" charset="0"/>
              <a:ea typeface="Noto Serif CJK SC"/>
              <a:cs typeface="Arial" panose="020B0604020202020204" pitchFamily="34" charset="0"/>
            </a:endParaRPr>
          </a:p>
        </p:txBody>
      </p:sp>
    </p:spTree>
    <p:extLst>
      <p:ext uri="{BB962C8B-B14F-4D97-AF65-F5344CB8AC3E}">
        <p14:creationId xmlns:p14="http://schemas.microsoft.com/office/powerpoint/2010/main" val="1659238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FDC7A1CC-75EE-7D52-6576-FCBD55BE8260}"/>
              </a:ext>
            </a:extLst>
          </p:cNvPr>
          <p:cNvSpPr txBox="1"/>
          <p:nvPr/>
        </p:nvSpPr>
        <p:spPr>
          <a:xfrm>
            <a:off x="547511" y="1541766"/>
            <a:ext cx="8048978" cy="2308324"/>
          </a:xfrm>
          <a:prstGeom prst="rect">
            <a:avLst/>
          </a:prstGeom>
          <a:noFill/>
        </p:spPr>
        <p:txBody>
          <a:bodyPr wrap="square">
            <a:spAutoFit/>
          </a:bodyPr>
          <a:lstStyle/>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ĐỔI TÊN CỘT BẰNG ALTER TABLE</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EXEC sp_rename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bảng&gt;</a:t>
            </a:r>
            <a:r>
              <a:rPr lang="en-US" sz="1800" kern="100">
                <a:solidFill>
                  <a:schemeClr val="bg1"/>
                </a:solidFill>
                <a:effectLst/>
                <a:latin typeface="Arial" panose="020B0604020202020204" pitchFamily="34" charset="0"/>
                <a:ea typeface="Noto Serif CJK SC"/>
                <a:cs typeface="Arial" panose="020B0604020202020204" pitchFamily="34" charset="0"/>
              </a:rPr>
              <a:t>.</a:t>
            </a:r>
            <a:r>
              <a:rPr lang="en-US" sz="1800" i="1" kern="100">
                <a:solidFill>
                  <a:schemeClr val="bg1"/>
                </a:solidFill>
                <a:effectLst/>
                <a:latin typeface="Arial" panose="020B0604020202020204" pitchFamily="34" charset="0"/>
                <a:ea typeface="Noto Serif CJK SC"/>
                <a:cs typeface="Arial" panose="020B0604020202020204" pitchFamily="34" charset="0"/>
              </a:rPr>
              <a:t>&lt;Tên cột cũ&gt;</a:t>
            </a:r>
            <a:r>
              <a:rPr lang="en-US" sz="1800" kern="100">
                <a:solidFill>
                  <a:schemeClr val="bg1"/>
                </a:solidFill>
                <a:effectLst/>
                <a:latin typeface="Arial" panose="020B0604020202020204" pitchFamily="34" charset="0"/>
                <a:ea typeface="Noto Serif CJK SC"/>
                <a:cs typeface="Arial" panose="020B0604020202020204" pitchFamily="34" charset="0"/>
              </a:rPr>
              <a:t>', '</a:t>
            </a:r>
            <a:r>
              <a:rPr lang="en-US" sz="1800" i="1" kern="100">
                <a:solidFill>
                  <a:schemeClr val="bg1"/>
                </a:solidFill>
                <a:effectLst/>
                <a:latin typeface="Arial" panose="020B0604020202020204" pitchFamily="34" charset="0"/>
                <a:ea typeface="Noto Serif CJK SC"/>
                <a:cs typeface="Arial" panose="020B0604020202020204" pitchFamily="34" charset="0"/>
              </a:rPr>
              <a:t>&lt;Tên cột mới&gt;</a:t>
            </a:r>
            <a:r>
              <a:rPr lang="en-US" sz="1800" kern="100">
                <a:solidFill>
                  <a:schemeClr val="bg1"/>
                </a:solidFill>
                <a:effectLst/>
                <a:latin typeface="Arial" panose="020B0604020202020204" pitchFamily="34" charset="0"/>
                <a:ea typeface="Noto Serif CJK SC"/>
                <a:cs typeface="Arial" panose="020B0604020202020204" pitchFamily="34" charset="0"/>
              </a:rPr>
              <a:t>', 'COLUMN';</a:t>
            </a: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XÓA 1 CỘT TRONG BẢNG</a:t>
            </a:r>
            <a:r>
              <a:rPr lang="en-US" sz="1800" kern="100">
                <a:solidFill>
                  <a:srgbClr val="002060"/>
                </a:solidFill>
                <a:effectLst/>
                <a:latin typeface="Arial" panose="020B0604020202020204" pitchFamily="34" charset="0"/>
                <a:ea typeface="Noto Serif CJK SC"/>
                <a:cs typeface="Arial" panose="020B0604020202020204" pitchFamily="34" charset="0"/>
              </a:rPr>
              <a:t> </a:t>
            </a:r>
          </a:p>
          <a:p>
            <a:pPr algn="ct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ALTER TABLE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pPr algn="ctr"/>
            <a:r>
              <a:rPr lang="en-US" sz="1800" kern="100">
                <a:solidFill>
                  <a:schemeClr val="bg1"/>
                </a:solidFill>
                <a:effectLst/>
                <a:latin typeface="Arial" panose="020B0604020202020204" pitchFamily="34" charset="0"/>
                <a:ea typeface="Noto Serif CJK SC"/>
                <a:cs typeface="Arial" panose="020B0604020202020204" pitchFamily="34" charset="0"/>
              </a:rPr>
              <a:t>DROP COLUMN </a:t>
            </a:r>
            <a:r>
              <a:rPr lang="en-US" sz="1800" i="1" kern="100">
                <a:solidFill>
                  <a:schemeClr val="bg1"/>
                </a:solidFill>
                <a:effectLst/>
                <a:latin typeface="Arial" panose="020B0604020202020204" pitchFamily="34" charset="0"/>
                <a:ea typeface="Noto Serif CJK SC"/>
                <a:cs typeface="Arial" panose="020B0604020202020204" pitchFamily="34" charset="0"/>
              </a:rPr>
              <a:t>&lt;Tên cột cần xóa&gt;</a:t>
            </a:r>
            <a:endParaRPr lang="en-US" sz="1800"/>
          </a:p>
        </p:txBody>
      </p:sp>
    </p:spTree>
    <p:extLst>
      <p:ext uri="{BB962C8B-B14F-4D97-AF65-F5344CB8AC3E}">
        <p14:creationId xmlns:p14="http://schemas.microsoft.com/office/powerpoint/2010/main" val="1046648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ộp Văn bản 10">
            <a:extLst>
              <a:ext uri="{FF2B5EF4-FFF2-40B4-BE49-F238E27FC236}">
                <a16:creationId xmlns:a16="http://schemas.microsoft.com/office/drawing/2014/main" id="{E0210D93-72D2-3F77-D299-79B03A199063}"/>
              </a:ext>
            </a:extLst>
          </p:cNvPr>
          <p:cNvSpPr txBox="1"/>
          <p:nvPr/>
        </p:nvSpPr>
        <p:spPr>
          <a:xfrm>
            <a:off x="1721556" y="1148002"/>
            <a:ext cx="5700888" cy="3416320"/>
          </a:xfrm>
          <a:prstGeom prst="rect">
            <a:avLst/>
          </a:prstGeom>
          <a:noFill/>
        </p:spPr>
        <p:txBody>
          <a:bodyPr wrap="square">
            <a:spAutoFit/>
          </a:bodyPr>
          <a:lstStyle/>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THÊM DỮ LIỆU VÀO BẢNG</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r>
              <a:rPr lang="en-US" sz="1800" kern="100">
                <a:solidFill>
                  <a:schemeClr val="bg1"/>
                </a:solidFill>
                <a:effectLst/>
                <a:latin typeface="Arial" panose="020B0604020202020204" pitchFamily="34" charset="0"/>
                <a:ea typeface="Noto Serif CJK SC"/>
                <a:cs typeface="Arial" panose="020B0604020202020204" pitchFamily="34" charset="0"/>
              </a:rPr>
              <a:t>INSERT INTO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bảng&gt;</a:t>
            </a:r>
            <a:r>
              <a:rPr lang="en-US" sz="1800" kern="100">
                <a:solidFill>
                  <a:schemeClr val="bg1"/>
                </a:solidFill>
                <a:effectLst/>
                <a:latin typeface="Arial" panose="020B0604020202020204" pitchFamily="34" charset="0"/>
                <a:ea typeface="Noto Serif CJK SC"/>
                <a:cs typeface="Arial" panose="020B0604020202020204" pitchFamily="34" charset="0"/>
              </a:rPr>
              <a:t> (</a:t>
            </a:r>
            <a:r>
              <a:rPr lang="en-US" sz="1800" i="1" kern="100">
                <a:solidFill>
                  <a:schemeClr val="bg1"/>
                </a:solidFill>
                <a:effectLst/>
                <a:latin typeface="Arial" panose="020B0604020202020204" pitchFamily="34" charset="0"/>
                <a:ea typeface="Noto Serif CJK SC"/>
                <a:cs typeface="Arial" panose="020B0604020202020204" pitchFamily="34" charset="0"/>
              </a:rPr>
              <a:t>&lt;Cột 1&gt;</a:t>
            </a:r>
            <a:r>
              <a:rPr lang="en-US" sz="1800" kern="100">
                <a:solidFill>
                  <a:schemeClr val="bg1"/>
                </a:solidFill>
                <a:effectLst/>
                <a:latin typeface="Arial" panose="020B0604020202020204" pitchFamily="34" charset="0"/>
                <a:ea typeface="Noto Serif CJK SC"/>
                <a:cs typeface="Arial" panose="020B0604020202020204" pitchFamily="34" charset="0"/>
              </a:rPr>
              <a:t>, </a:t>
            </a:r>
            <a:r>
              <a:rPr lang="en-US" sz="1800" i="1" kern="100">
                <a:solidFill>
                  <a:schemeClr val="bg1"/>
                </a:solidFill>
                <a:effectLst/>
                <a:latin typeface="Arial" panose="020B0604020202020204" pitchFamily="34" charset="0"/>
                <a:ea typeface="Noto Serif CJK SC"/>
                <a:cs typeface="Arial" panose="020B0604020202020204" pitchFamily="34" charset="0"/>
              </a:rPr>
              <a:t>&lt;Cột 2&gt;</a:t>
            </a:r>
            <a:r>
              <a:rPr lang="en-US" sz="1800" kern="100">
                <a:solidFill>
                  <a:schemeClr val="bg1"/>
                </a:solidFill>
                <a:effectLst/>
                <a:latin typeface="Arial" panose="020B0604020202020204" pitchFamily="34" charset="0"/>
                <a:ea typeface="Noto Serif CJK SC"/>
                <a:cs typeface="Arial" panose="020B0604020202020204" pitchFamily="34" charset="0"/>
              </a:rPr>
              <a:t>,…)</a:t>
            </a:r>
          </a:p>
          <a:p>
            <a:r>
              <a:rPr lang="en-US" sz="1800" kern="100">
                <a:solidFill>
                  <a:schemeClr val="bg1"/>
                </a:solidFill>
                <a:effectLst/>
                <a:latin typeface="Arial" panose="020B0604020202020204" pitchFamily="34" charset="0"/>
                <a:ea typeface="Noto Serif CJK SC"/>
                <a:cs typeface="Arial" panose="020B0604020202020204" pitchFamily="34" charset="0"/>
              </a:rPr>
              <a:t>VALUES (</a:t>
            </a:r>
            <a:r>
              <a:rPr lang="en-US" sz="1800" i="1" kern="100">
                <a:solidFill>
                  <a:schemeClr val="bg1"/>
                </a:solidFill>
                <a:effectLst/>
                <a:latin typeface="Arial" panose="020B0604020202020204" pitchFamily="34" charset="0"/>
                <a:ea typeface="Noto Serif CJK SC"/>
                <a:cs typeface="Arial" panose="020B0604020202020204" pitchFamily="34" charset="0"/>
              </a:rPr>
              <a:t>&lt;Giá trị 1&gt;</a:t>
            </a:r>
            <a:r>
              <a:rPr lang="en-US" sz="1800" kern="100">
                <a:solidFill>
                  <a:schemeClr val="bg1"/>
                </a:solidFill>
                <a:effectLst/>
                <a:latin typeface="Arial" panose="020B0604020202020204" pitchFamily="34" charset="0"/>
                <a:ea typeface="Noto Serif CJK SC"/>
                <a:cs typeface="Arial" panose="020B0604020202020204" pitchFamily="34" charset="0"/>
              </a:rPr>
              <a:t>, </a:t>
            </a:r>
            <a:r>
              <a:rPr lang="en-US" sz="1800" i="1" kern="100">
                <a:solidFill>
                  <a:schemeClr val="bg1"/>
                </a:solidFill>
                <a:effectLst/>
                <a:latin typeface="Arial" panose="020B0604020202020204" pitchFamily="34" charset="0"/>
                <a:ea typeface="Noto Serif CJK SC"/>
                <a:cs typeface="Arial" panose="020B0604020202020204" pitchFamily="34" charset="0"/>
              </a:rPr>
              <a:t>&lt;Giá trị 2&gt;</a:t>
            </a:r>
            <a:r>
              <a:rPr lang="en-US" sz="1800" kern="100">
                <a:solidFill>
                  <a:schemeClr val="bg1"/>
                </a:solidFill>
                <a:effectLst/>
                <a:latin typeface="Arial" panose="020B0604020202020204" pitchFamily="34" charset="0"/>
                <a:ea typeface="Noto Serif CJK SC"/>
                <a:cs typeface="Arial" panose="020B0604020202020204" pitchFamily="34" charset="0"/>
              </a:rPr>
              <a:t>,…)</a:t>
            </a:r>
          </a:p>
          <a:p>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CẬP NHẬT DỮ LIỆU TRONG BẢNG</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r>
              <a:rPr lang="en-US" sz="1800" kern="100">
                <a:solidFill>
                  <a:schemeClr val="bg1"/>
                </a:solidFill>
                <a:effectLst/>
                <a:latin typeface="Arial" panose="020B0604020202020204" pitchFamily="34" charset="0"/>
                <a:ea typeface="Noto Serif CJK SC"/>
                <a:cs typeface="Arial" panose="020B0604020202020204" pitchFamily="34" charset="0"/>
              </a:rPr>
              <a:t>UPDATE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r>
              <a:rPr lang="en-US" sz="1800" kern="100">
                <a:solidFill>
                  <a:schemeClr val="bg1"/>
                </a:solidFill>
                <a:effectLst/>
                <a:latin typeface="Arial" panose="020B0604020202020204" pitchFamily="34" charset="0"/>
                <a:ea typeface="Noto Serif CJK SC"/>
                <a:cs typeface="Arial" panose="020B0604020202020204" pitchFamily="34" charset="0"/>
              </a:rPr>
              <a:t>SET </a:t>
            </a:r>
            <a:r>
              <a:rPr lang="en-US" sz="1800" i="1" kern="100">
                <a:solidFill>
                  <a:schemeClr val="bg1"/>
                </a:solidFill>
                <a:effectLst/>
                <a:latin typeface="Arial" panose="020B0604020202020204" pitchFamily="34" charset="0"/>
                <a:ea typeface="Noto Serif CJK SC"/>
                <a:cs typeface="Arial" panose="020B0604020202020204" pitchFamily="34" charset="0"/>
              </a:rPr>
              <a:t>&lt;Cột cần cập nhật dữ liệu&gt;</a:t>
            </a:r>
            <a:r>
              <a:rPr lang="en-US" sz="1800" kern="100">
                <a:solidFill>
                  <a:schemeClr val="bg1"/>
                </a:solidFill>
                <a:effectLst/>
                <a:latin typeface="Arial" panose="020B0604020202020204" pitchFamily="34" charset="0"/>
                <a:ea typeface="Noto Serif CJK SC"/>
                <a:cs typeface="Arial" panose="020B0604020202020204" pitchFamily="34" charset="0"/>
              </a:rPr>
              <a:t> = </a:t>
            </a:r>
            <a:r>
              <a:rPr lang="en-US" sz="1800" i="1" kern="100">
                <a:solidFill>
                  <a:schemeClr val="bg1"/>
                </a:solidFill>
                <a:effectLst/>
                <a:latin typeface="Arial" panose="020B0604020202020204" pitchFamily="34" charset="0"/>
                <a:ea typeface="Noto Serif CJK SC"/>
                <a:cs typeface="Arial" panose="020B0604020202020204" pitchFamily="34" charset="0"/>
              </a:rPr>
              <a:t>&lt;Dữ liệu cập nhật&gt;</a:t>
            </a:r>
            <a:r>
              <a:rPr lang="en-US" sz="1800" kern="100">
                <a:solidFill>
                  <a:schemeClr val="bg1"/>
                </a:solidFill>
                <a:effectLst/>
                <a:latin typeface="Arial" panose="020B0604020202020204" pitchFamily="34" charset="0"/>
                <a:ea typeface="Noto Serif CJK SC"/>
                <a:cs typeface="Arial" panose="020B0604020202020204" pitchFamily="34" charset="0"/>
              </a:rPr>
              <a:t> </a:t>
            </a:r>
          </a:p>
          <a:p>
            <a:r>
              <a:rPr lang="en-US" sz="1800" kern="100">
                <a:solidFill>
                  <a:schemeClr val="bg1"/>
                </a:solidFill>
                <a:effectLst/>
                <a:latin typeface="Arial" panose="020B0604020202020204" pitchFamily="34" charset="0"/>
                <a:ea typeface="Noto Serif CJK SC"/>
                <a:cs typeface="Arial" panose="020B0604020202020204" pitchFamily="34" charset="0"/>
              </a:rPr>
              <a:t>WHERE</a:t>
            </a:r>
            <a:r>
              <a:rPr lang="en-US" sz="1800" i="1" kern="100">
                <a:solidFill>
                  <a:schemeClr val="bg1"/>
                </a:solidFill>
                <a:effectLst/>
                <a:latin typeface="Arial" panose="020B0604020202020204" pitchFamily="34" charset="0"/>
                <a:ea typeface="Noto Serif CJK SC"/>
                <a:cs typeface="Arial" panose="020B0604020202020204" pitchFamily="34" charset="0"/>
              </a:rPr>
              <a:t> &lt;Điều kiện&gt;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r>
              <a:rPr lang="en-US" sz="1800" kern="100">
                <a:solidFill>
                  <a:schemeClr val="bg1"/>
                </a:solidFill>
                <a:effectLst/>
                <a:latin typeface="Arial" panose="020B0604020202020204" pitchFamily="34" charset="0"/>
                <a:ea typeface="Noto Serif CJK SC"/>
                <a:cs typeface="Arial" panose="020B0604020202020204" pitchFamily="34" charset="0"/>
              </a:rPr>
              <a:t> </a:t>
            </a:r>
          </a:p>
          <a:p>
            <a:pPr algn="ctr"/>
            <a:r>
              <a:rPr lang="en-US" sz="1800" b="1" kern="100">
                <a:solidFill>
                  <a:srgbClr val="002060"/>
                </a:solidFill>
                <a:effectLst/>
                <a:latin typeface="Arial" panose="020B0604020202020204" pitchFamily="34" charset="0"/>
                <a:ea typeface="Noto Serif CJK SC"/>
                <a:cs typeface="Arial" panose="020B0604020202020204" pitchFamily="34" charset="0"/>
              </a:rPr>
              <a:t>XÓA DỮ LIỆU BẢNG </a:t>
            </a:r>
            <a:endParaRPr lang="en-US" sz="1800" kern="100">
              <a:solidFill>
                <a:srgbClr val="002060"/>
              </a:solidFill>
              <a:effectLst/>
              <a:latin typeface="Arial" panose="020B0604020202020204" pitchFamily="34" charset="0"/>
              <a:ea typeface="Noto Serif CJK SC"/>
              <a:cs typeface="Arial" panose="020B0604020202020204" pitchFamily="34" charset="0"/>
            </a:endParaRPr>
          </a:p>
          <a:p>
            <a:r>
              <a:rPr lang="en-US" sz="1800" kern="100">
                <a:solidFill>
                  <a:schemeClr val="bg1"/>
                </a:solidFill>
                <a:effectLst/>
                <a:latin typeface="Arial" panose="020B0604020202020204" pitchFamily="34" charset="0"/>
                <a:ea typeface="Noto Serif CJK SC"/>
                <a:cs typeface="Arial" panose="020B0604020202020204" pitchFamily="34" charset="0"/>
              </a:rPr>
              <a:t>DELETE FROM </a:t>
            </a:r>
            <a:r>
              <a:rPr lang="en-US" sz="1800" i="1" kern="100">
                <a:solidFill>
                  <a:schemeClr val="bg1"/>
                </a:solidFill>
                <a:effectLst/>
                <a:latin typeface="Arial" panose="020B0604020202020204" pitchFamily="34" charset="0"/>
                <a:ea typeface="Noto Serif CJK SC"/>
                <a:cs typeface="Arial" panose="020B0604020202020204" pitchFamily="34" charset="0"/>
              </a:rPr>
              <a:t>&lt;Tên bảng &gt;</a:t>
            </a:r>
            <a:endParaRPr lang="en-US" sz="1800" kern="100">
              <a:solidFill>
                <a:schemeClr val="bg1"/>
              </a:solidFill>
              <a:effectLst/>
              <a:latin typeface="Arial" panose="020B0604020202020204" pitchFamily="34" charset="0"/>
              <a:ea typeface="Noto Serif CJK SC"/>
              <a:cs typeface="Arial" panose="020B0604020202020204" pitchFamily="34" charset="0"/>
            </a:endParaRPr>
          </a:p>
          <a:p>
            <a:r>
              <a:rPr lang="en-US" sz="1800" kern="100">
                <a:solidFill>
                  <a:schemeClr val="bg1"/>
                </a:solidFill>
                <a:effectLst/>
                <a:latin typeface="Arial" panose="020B0604020202020204" pitchFamily="34" charset="0"/>
                <a:ea typeface="Noto Serif CJK SC"/>
                <a:cs typeface="Arial" panose="020B0604020202020204" pitchFamily="34" charset="0"/>
              </a:rPr>
              <a:t>WHERE </a:t>
            </a:r>
            <a:r>
              <a:rPr lang="en-US" sz="1800" i="1" kern="100">
                <a:solidFill>
                  <a:schemeClr val="bg1"/>
                </a:solidFill>
                <a:effectLst/>
                <a:latin typeface="Arial" panose="020B0604020202020204" pitchFamily="34" charset="0"/>
                <a:ea typeface="Noto Serif CJK SC"/>
                <a:cs typeface="Arial" panose="020B0604020202020204" pitchFamily="34" charset="0"/>
              </a:rPr>
              <a:t>&lt;Điều kiện xóa&gt;</a:t>
            </a:r>
            <a:endParaRPr lang="en-US" sz="1800" kern="100">
              <a:solidFill>
                <a:schemeClr val="bg1"/>
              </a:solidFill>
              <a:effectLst/>
              <a:latin typeface="Arial" panose="020B0604020202020204" pitchFamily="34" charset="0"/>
              <a:ea typeface="Noto Serif CJK SC"/>
              <a:cs typeface="Arial" panose="020B0604020202020204" pitchFamily="34" charset="0"/>
            </a:endParaRPr>
          </a:p>
        </p:txBody>
      </p:sp>
    </p:spTree>
    <p:extLst>
      <p:ext uri="{BB962C8B-B14F-4D97-AF65-F5344CB8AC3E}">
        <p14:creationId xmlns:p14="http://schemas.microsoft.com/office/powerpoint/2010/main" val="3078828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143365A3-1B75-CD95-AE06-F4570D31D278}"/>
              </a:ext>
            </a:extLst>
          </p:cNvPr>
          <p:cNvPicPr>
            <a:picLocks noChangeAspect="1"/>
          </p:cNvPicPr>
          <p:nvPr/>
        </p:nvPicPr>
        <p:blipFill>
          <a:blip r:embed="rId2"/>
          <a:stretch>
            <a:fillRect/>
          </a:stretch>
        </p:blipFill>
        <p:spPr>
          <a:xfrm>
            <a:off x="948267" y="824088"/>
            <a:ext cx="7191022" cy="3894667"/>
          </a:xfrm>
          <a:prstGeom prst="rect">
            <a:avLst/>
          </a:prstGeom>
        </p:spPr>
      </p:pic>
    </p:spTree>
    <p:extLst>
      <p:ext uri="{BB962C8B-B14F-4D97-AF65-F5344CB8AC3E}">
        <p14:creationId xmlns:p14="http://schemas.microsoft.com/office/powerpoint/2010/main" val="1873701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45BEA5E3-9432-30AE-3650-2F71CA5F3032}"/>
              </a:ext>
            </a:extLst>
          </p:cNvPr>
          <p:cNvSpPr txBox="1"/>
          <p:nvPr/>
        </p:nvSpPr>
        <p:spPr>
          <a:xfrm>
            <a:off x="1054100" y="1238465"/>
            <a:ext cx="7035800" cy="3026470"/>
          </a:xfrm>
          <a:prstGeom prst="rect">
            <a:avLst/>
          </a:prstGeom>
          <a:noFill/>
        </p:spPr>
        <p:txBody>
          <a:bodyPr wrap="square">
            <a:spAutoFit/>
          </a:bodyPr>
          <a:lstStyle/>
          <a:p>
            <a:pPr algn="ctr">
              <a:lnSpc>
                <a:spcPct val="150000"/>
              </a:lnSpc>
              <a:spcBef>
                <a:spcPts val="1000"/>
              </a:spcBef>
              <a:spcAft>
                <a:spcPts val="600"/>
              </a:spcAft>
            </a:pPr>
            <a:r>
              <a:rPr lang="en-US" sz="1800" b="1" kern="100">
                <a:solidFill>
                  <a:srgbClr val="002060"/>
                </a:solidFill>
                <a:effectLst/>
                <a:latin typeface="Arial" panose="020B0604020202020204" pitchFamily="34" charset="0"/>
                <a:ea typeface="Noto Serif CJK SC"/>
                <a:cs typeface="Arial" panose="020B0604020202020204" pitchFamily="34" charset="0"/>
              </a:rPr>
              <a:t>CÚ PHÁP VÀ THỨ TỰ CÁC CÂU LỆNH TRUY VẤN  </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SELECT &lt;Danh sách các cột&gt;</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FROM &lt;Danh sách Bảng&gt;</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WHERE &lt;Các điều kiện&gt;</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GROUP BY &lt;Tên cột&gt;</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HAVING &lt;Điều kiện dựa trên GROUP BY&gt;</a:t>
            </a:r>
          </a:p>
          <a:p>
            <a:pPr>
              <a:lnSpc>
                <a:spcPct val="150000"/>
              </a:lnSpc>
            </a:pPr>
            <a:r>
              <a:rPr lang="en-US" sz="1800" kern="100">
                <a:solidFill>
                  <a:schemeClr val="bg1"/>
                </a:solidFill>
                <a:effectLst/>
                <a:latin typeface="Arial" panose="020B0604020202020204" pitchFamily="34" charset="0"/>
                <a:ea typeface="Noto Sans Mono CJK SC"/>
                <a:cs typeface="Arial" panose="020B0604020202020204" pitchFamily="34" charset="0"/>
              </a:rPr>
              <a:t>ORDER BY &lt;Danh sách cột&gt;</a:t>
            </a:r>
          </a:p>
        </p:txBody>
      </p:sp>
    </p:spTree>
    <p:extLst>
      <p:ext uri="{BB962C8B-B14F-4D97-AF65-F5344CB8AC3E}">
        <p14:creationId xmlns:p14="http://schemas.microsoft.com/office/powerpoint/2010/main" val="3496275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914</Words>
  <Application>Microsoft Office PowerPoint</Application>
  <PresentationFormat>Trình chiếu Trên màn hình (16:9)</PresentationFormat>
  <Paragraphs>119</Paragraphs>
  <Slides>18</Slides>
  <Notes>1</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18</vt:i4>
      </vt:variant>
    </vt:vector>
  </HeadingPairs>
  <TitlesOfParts>
    <vt:vector size="22" baseType="lpstr">
      <vt:lpstr>Cabin</vt:lpstr>
      <vt:lpstr>Epilogue</vt:lpstr>
      <vt:lpstr>Arial</vt:lpstr>
      <vt:lpstr>Software Development Agency by Slidesgo</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Nguyễn Ngọc Quí</cp:lastModifiedBy>
  <cp:revision>3</cp:revision>
  <dcterms:modified xsi:type="dcterms:W3CDTF">2023-03-09T16:18:57Z</dcterms:modified>
</cp:coreProperties>
</file>