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2"/>
  </p:handoutMasterIdLst>
  <p:sldIdLst>
    <p:sldId id="381" r:id="rId4"/>
    <p:sldId id="881" r:id="rId5"/>
    <p:sldId id="1062" r:id="rId7"/>
    <p:sldId id="1078" r:id="rId8"/>
    <p:sldId id="1091" r:id="rId9"/>
    <p:sldId id="1079" r:id="rId10"/>
    <p:sldId id="1080" r:id="rId11"/>
    <p:sldId id="1081" r:id="rId12"/>
    <p:sldId id="1082" r:id="rId13"/>
    <p:sldId id="1083" r:id="rId14"/>
    <p:sldId id="1084" r:id="rId15"/>
    <p:sldId id="1085" r:id="rId16"/>
    <p:sldId id="1086" r:id="rId17"/>
    <p:sldId id="1087" r:id="rId18"/>
    <p:sldId id="1088" r:id="rId19"/>
    <p:sldId id="1089" r:id="rId20"/>
    <p:sldId id="1090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1814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7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138680" y="169100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 事件机制</a:t>
            </a:r>
            <a:endParaRPr lang="zh-CN" altLang="en-US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r>
              <a:rPr lang="zh-CN" altLang="en-US" dirty="0"/>
              <a:t>的记忆机制</a:t>
            </a:r>
            <a:endParaRPr lang="en-US" altLang="zh-CN" dirty="0" smtClean="0"/>
          </a:p>
        </p:txBody>
      </p:sp>
      <p:sp>
        <p:nvSpPr>
          <p:cNvPr id="26" name="椭圆 25"/>
          <p:cNvSpPr/>
          <p:nvPr/>
        </p:nvSpPr>
        <p:spPr>
          <a:xfrm>
            <a:off x="4799635" y="2061079"/>
            <a:ext cx="1296365" cy="64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098157" y="3450040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019554" y="3450040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114572" y="3450039"/>
            <a:ext cx="1296365" cy="64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199909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600446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035707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906947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523546" y="4792703"/>
            <a:ext cx="1296365" cy="64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924083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26" idx="4"/>
            <a:endCxn id="27" idx="0"/>
          </p:cNvCxnSpPr>
          <p:nvPr/>
        </p:nvCxnSpPr>
        <p:spPr>
          <a:xfrm flipH="1">
            <a:off x="3746340" y="2709262"/>
            <a:ext cx="1701478" cy="7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4"/>
            <a:endCxn id="28" idx="0"/>
          </p:cNvCxnSpPr>
          <p:nvPr/>
        </p:nvCxnSpPr>
        <p:spPr>
          <a:xfrm>
            <a:off x="5447818" y="2709262"/>
            <a:ext cx="219919" cy="7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4"/>
            <a:endCxn id="29" idx="0"/>
          </p:cNvCxnSpPr>
          <p:nvPr/>
        </p:nvCxnSpPr>
        <p:spPr>
          <a:xfrm>
            <a:off x="5447818" y="2709262"/>
            <a:ext cx="2314937" cy="74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4"/>
            <a:endCxn id="30" idx="0"/>
          </p:cNvCxnSpPr>
          <p:nvPr/>
        </p:nvCxnSpPr>
        <p:spPr>
          <a:xfrm flipH="1">
            <a:off x="1848092" y="4098223"/>
            <a:ext cx="1898248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4"/>
            <a:endCxn id="31" idx="0"/>
          </p:cNvCxnSpPr>
          <p:nvPr/>
        </p:nvCxnSpPr>
        <p:spPr>
          <a:xfrm flipH="1">
            <a:off x="3248629" y="4098223"/>
            <a:ext cx="497711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4"/>
            <a:endCxn id="32" idx="0"/>
          </p:cNvCxnSpPr>
          <p:nvPr/>
        </p:nvCxnSpPr>
        <p:spPr>
          <a:xfrm>
            <a:off x="3746340" y="4098223"/>
            <a:ext cx="937550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4"/>
            <a:endCxn id="33" idx="0"/>
          </p:cNvCxnSpPr>
          <p:nvPr/>
        </p:nvCxnSpPr>
        <p:spPr>
          <a:xfrm>
            <a:off x="5667737" y="4098223"/>
            <a:ext cx="887393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4"/>
            <a:endCxn id="34" idx="0"/>
          </p:cNvCxnSpPr>
          <p:nvPr/>
        </p:nvCxnSpPr>
        <p:spPr>
          <a:xfrm>
            <a:off x="7762755" y="4098222"/>
            <a:ext cx="408974" cy="6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" idx="4"/>
            <a:endCxn id="35" idx="0"/>
          </p:cNvCxnSpPr>
          <p:nvPr/>
        </p:nvCxnSpPr>
        <p:spPr>
          <a:xfrm>
            <a:off x="7762755" y="4098222"/>
            <a:ext cx="1809511" cy="6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事件的记忆机制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含义：窗口内的某个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消费了事件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则后续事件会直接发给此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不会再经过其他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原理：路径记忆是用分层记忆实现的。每个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都是分发的关键节点，其维护一个</a:t>
            </a:r>
            <a:r>
              <a:rPr lang="en-US" altLang="zh-CN" dirty="0" err="1" smtClean="0"/>
              <a:t>TouchTarget</a:t>
            </a:r>
            <a:r>
              <a:rPr lang="zh-CN" altLang="en-US" dirty="0" smtClean="0"/>
              <a:t>链表、记录哪个子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消费该事件。上层只关注其直接子节点。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事件的截获机制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928640" y="2448968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568064" y="3420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ViewParent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68064" y="2529990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ViewGrandParent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97306" y="4347215"/>
            <a:ext cx="112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ViewChild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28640" y="3379278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28640" y="4294600"/>
            <a:ext cx="1018572" cy="47456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280720" y="4294992"/>
            <a:ext cx="1557760" cy="47456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280720" y="3379278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280720" y="2477375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1" idx="2"/>
            <a:endCxn id="25" idx="0"/>
          </p:cNvCxnSpPr>
          <p:nvPr/>
        </p:nvCxnSpPr>
        <p:spPr>
          <a:xfrm>
            <a:off x="4437926" y="2923530"/>
            <a:ext cx="0" cy="4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0"/>
            <a:endCxn id="29" idx="2"/>
          </p:cNvCxnSpPr>
          <p:nvPr/>
        </p:nvCxnSpPr>
        <p:spPr>
          <a:xfrm flipV="1">
            <a:off x="9059600" y="2951937"/>
            <a:ext cx="0" cy="4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359080" y="3379278"/>
            <a:ext cx="247023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onInterceptTouchEvent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5" idx="3"/>
            <a:endCxn id="39" idx="1"/>
          </p:cNvCxnSpPr>
          <p:nvPr/>
        </p:nvCxnSpPr>
        <p:spPr>
          <a:xfrm>
            <a:off x="4947212" y="3616559"/>
            <a:ext cx="41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3"/>
            <a:endCxn id="28" idx="1"/>
          </p:cNvCxnSpPr>
          <p:nvPr/>
        </p:nvCxnSpPr>
        <p:spPr>
          <a:xfrm>
            <a:off x="7829310" y="3616559"/>
            <a:ext cx="451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事件的截获机制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如果截获</a:t>
            </a:r>
            <a:r>
              <a:rPr lang="en-US" altLang="zh-CN" dirty="0" smtClean="0"/>
              <a:t>ACTION_DOWN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true)</a:t>
            </a:r>
            <a:r>
              <a:rPr lang="zh-CN" altLang="en-US" dirty="0" smtClean="0"/>
              <a:t>，则事件不会再分发给子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dispatchTouchEvent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if(</a:t>
            </a:r>
            <a:r>
              <a:rPr lang="en-US" altLang="zh-CN" dirty="0" err="1" smtClean="0"/>
              <a:t>onInterceptTouchEvent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this.onTouchEvent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child.onTouchEvent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事件的截获机制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两种情况可截获：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1.ACTION_DOWN</a:t>
            </a:r>
            <a:r>
              <a:rPr lang="zh-CN" altLang="en-US" dirty="0" smtClean="0"/>
              <a:t>事件一定可截获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非</a:t>
            </a:r>
            <a:r>
              <a:rPr lang="en-US" altLang="zh-CN" dirty="0" smtClean="0"/>
              <a:t>ACTION_DOWN</a:t>
            </a:r>
            <a:r>
              <a:rPr lang="zh-CN" altLang="en-US" dirty="0" smtClean="0"/>
              <a:t>事件，若子类消费了事件，且自身标志位允许截获，则可截获。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事件的分裂机制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4799635" y="2061079"/>
            <a:ext cx="1296365" cy="64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98157" y="3450040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019554" y="3450040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114572" y="3450039"/>
            <a:ext cx="1296365" cy="64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199909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600446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035707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906947" y="4792703"/>
            <a:ext cx="1296365" cy="64818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523546" y="4792703"/>
            <a:ext cx="1296365" cy="64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924083" y="4792703"/>
            <a:ext cx="1296365" cy="6481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4"/>
            <a:endCxn id="6" idx="0"/>
          </p:cNvCxnSpPr>
          <p:nvPr/>
        </p:nvCxnSpPr>
        <p:spPr>
          <a:xfrm flipH="1">
            <a:off x="3746340" y="2709262"/>
            <a:ext cx="1701478" cy="7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7" idx="0"/>
          </p:cNvCxnSpPr>
          <p:nvPr/>
        </p:nvCxnSpPr>
        <p:spPr>
          <a:xfrm>
            <a:off x="5447818" y="2709262"/>
            <a:ext cx="219919" cy="7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4"/>
            <a:endCxn id="8" idx="0"/>
          </p:cNvCxnSpPr>
          <p:nvPr/>
        </p:nvCxnSpPr>
        <p:spPr>
          <a:xfrm>
            <a:off x="5447818" y="2709262"/>
            <a:ext cx="2314937" cy="74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  <a:endCxn id="9" idx="0"/>
          </p:cNvCxnSpPr>
          <p:nvPr/>
        </p:nvCxnSpPr>
        <p:spPr>
          <a:xfrm flipH="1">
            <a:off x="1848092" y="4098223"/>
            <a:ext cx="1898248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10" idx="0"/>
          </p:cNvCxnSpPr>
          <p:nvPr/>
        </p:nvCxnSpPr>
        <p:spPr>
          <a:xfrm flipH="1">
            <a:off x="3248629" y="4098223"/>
            <a:ext cx="497711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4"/>
            <a:endCxn id="11" idx="0"/>
          </p:cNvCxnSpPr>
          <p:nvPr/>
        </p:nvCxnSpPr>
        <p:spPr>
          <a:xfrm>
            <a:off x="3746340" y="4098223"/>
            <a:ext cx="937550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4"/>
            <a:endCxn id="12" idx="0"/>
          </p:cNvCxnSpPr>
          <p:nvPr/>
        </p:nvCxnSpPr>
        <p:spPr>
          <a:xfrm>
            <a:off x="5667737" y="4098223"/>
            <a:ext cx="887393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4"/>
            <a:endCxn id="13" idx="0"/>
          </p:cNvCxnSpPr>
          <p:nvPr/>
        </p:nvCxnSpPr>
        <p:spPr>
          <a:xfrm>
            <a:off x="7762755" y="4098222"/>
            <a:ext cx="408974" cy="6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4"/>
            <a:endCxn id="14" idx="0"/>
          </p:cNvCxnSpPr>
          <p:nvPr/>
        </p:nvCxnSpPr>
        <p:spPr>
          <a:xfrm>
            <a:off x="7762755" y="4098222"/>
            <a:ext cx="1809511" cy="6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事件的分裂机制</a:t>
            </a:r>
            <a:endParaRPr lang="en-US" altLang="zh-CN" dirty="0" smtClean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含义：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当某个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消费一次事件</a:t>
            </a:r>
            <a:r>
              <a:rPr lang="en-US" altLang="zh-CN" dirty="0" smtClean="0"/>
              <a:t>(ACTION_DOWN)</a:t>
            </a:r>
            <a:r>
              <a:rPr lang="zh-CN" altLang="en-US" dirty="0" smtClean="0"/>
              <a:t>后，后续点击到其旁系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的多指触摸事件将被分裂为单独的事件</a:t>
            </a:r>
            <a:r>
              <a:rPr lang="en-US" altLang="zh-CN" dirty="0" smtClean="0"/>
              <a:t>(ACTION_DOWN)</a:t>
            </a:r>
            <a:r>
              <a:rPr lang="zh-CN" altLang="en-US" dirty="0" smtClean="0"/>
              <a:t>，且其旁系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可消费、记忆此单独事件。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Android 3.0 </a:t>
            </a:r>
            <a:r>
              <a:rPr lang="zh-CN" altLang="en-US" dirty="0" smtClean="0"/>
              <a:t>以上默认开启此机制，可在主题中配置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关闭此功能。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都可以被监听。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负责记忆。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直系节点间可截获。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旁系节点间可分裂。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ym typeface="+mn-ea"/>
              </a:rPr>
              <a:t>目录</a:t>
            </a:r>
            <a:endParaRPr lang="zh-CN" altLang="en-US" sz="2660" dirty="0" smtClean="0"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83710" y="959485"/>
            <a:ext cx="3625215" cy="681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事件的分发流程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283710" y="2023745"/>
            <a:ext cx="3625215" cy="681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事件的监听机制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283710" y="3087370"/>
            <a:ext cx="3625215" cy="681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事件的记忆机制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283710" y="4150995"/>
            <a:ext cx="3625215" cy="681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事件的截获机制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4283710" y="5215255"/>
            <a:ext cx="3625215" cy="681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事件的分裂机制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ym typeface="+mn-ea"/>
              </a:rPr>
              <a:t>事件的分发流程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795512" y="2651598"/>
            <a:ext cx="6636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latin typeface="+mn-ea"/>
              </a:rPr>
              <a:t>事件分发流程就是</a:t>
            </a:r>
            <a:r>
              <a:rPr lang="en-US" altLang="zh-CN" sz="1600" dirty="0" smtClean="0">
                <a:latin typeface="+mn-ea"/>
              </a:rPr>
              <a:t>view</a:t>
            </a:r>
            <a:r>
              <a:rPr lang="zh-CN" altLang="en-US" sz="1600" dirty="0" smtClean="0">
                <a:latin typeface="+mn-ea"/>
              </a:rPr>
              <a:t>树的</a:t>
            </a:r>
            <a:r>
              <a:rPr lang="en-US" altLang="zh-CN" sz="1600" dirty="0" err="1" smtClean="0">
                <a:latin typeface="+mn-ea"/>
              </a:rPr>
              <a:t>dispatchTouchEvent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的递归调用过程。</a:t>
            </a:r>
            <a:r>
              <a:rPr lang="en-US" altLang="zh-CN" sz="1600" dirty="0" err="1" smtClean="0">
                <a:latin typeface="+mn-ea"/>
              </a:rPr>
              <a:t>onTouchEvent</a:t>
            </a:r>
            <a:r>
              <a:rPr lang="zh-CN" altLang="en-US" sz="1600" dirty="0" smtClean="0">
                <a:latin typeface="+mn-ea"/>
              </a:rPr>
              <a:t>是在递归后进行。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即分发是由父</a:t>
            </a:r>
            <a:r>
              <a:rPr lang="en-US" altLang="zh-CN" sz="1600" dirty="0" smtClean="0">
                <a:latin typeface="+mn-ea"/>
              </a:rPr>
              <a:t>view</a:t>
            </a:r>
            <a:r>
              <a:rPr lang="zh-CN" altLang="en-US" sz="1600" dirty="0" smtClean="0">
                <a:latin typeface="+mn-ea"/>
              </a:rPr>
              <a:t>传至子</a:t>
            </a:r>
            <a:r>
              <a:rPr lang="en-US" altLang="zh-CN" sz="1600" dirty="0" smtClean="0">
                <a:latin typeface="+mn-ea"/>
              </a:rPr>
              <a:t>view</a:t>
            </a:r>
            <a:r>
              <a:rPr lang="zh-CN" altLang="en-US" sz="1600" dirty="0" smtClean="0">
                <a:latin typeface="+mn-ea"/>
              </a:rPr>
              <a:t>。处理则是子</a:t>
            </a:r>
            <a:r>
              <a:rPr lang="en-US" altLang="zh-CN" sz="1600" dirty="0" smtClean="0">
                <a:latin typeface="+mn-ea"/>
              </a:rPr>
              <a:t>view</a:t>
            </a:r>
            <a:r>
              <a:rPr lang="zh-CN" altLang="en-US" sz="1600" dirty="0" smtClean="0">
                <a:latin typeface="+mn-ea"/>
              </a:rPr>
              <a:t>先进行，</a:t>
            </a:r>
            <a:endParaRPr lang="zh-CN" altLang="en-US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父</a:t>
            </a:r>
            <a:r>
              <a:rPr lang="en-US" altLang="zh-CN" sz="1600" dirty="0" smtClean="0">
                <a:latin typeface="+mn-ea"/>
              </a:rPr>
              <a:t>view</a:t>
            </a:r>
            <a:r>
              <a:rPr lang="zh-CN" altLang="en-US" sz="1600" dirty="0" smtClean="0">
                <a:latin typeface="+mn-ea"/>
              </a:rPr>
              <a:t>后进行。</a:t>
            </a:r>
            <a:endParaRPr lang="zh-CN" altLang="en-US" sz="1600" dirty="0" smtClean="0">
              <a:latin typeface="+mn-ea"/>
            </a:endParaRPr>
          </a:p>
        </p:txBody>
      </p:sp>
      <p:pic>
        <p:nvPicPr>
          <p:cNvPr id="2" name="图片 1" descr="V~LG7IZD76VFAA$M5QK`8Z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855980"/>
            <a:ext cx="6325235" cy="5565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事件的类型</a:t>
            </a:r>
            <a:endParaRPr lang="zh-CN" altLang="en-US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88670" y="1691005"/>
            <a:ext cx="97040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ACTION_DOWN: 表示用户开始触摸.</a:t>
            </a:r>
            <a:endParaRPr lang="zh-CN" altLang="en-US"/>
          </a:p>
          <a:p>
            <a:r>
              <a:rPr lang="zh-CN" altLang="en-US"/>
              <a:t>ACTION_MOVE: 表示用户在移动(手指或者其他)</a:t>
            </a:r>
            <a:endParaRPr lang="zh-CN" altLang="en-US"/>
          </a:p>
          <a:p>
            <a:r>
              <a:rPr lang="zh-CN" altLang="en-US"/>
              <a:t>ACTION_UP:表示用户抬起了手指</a:t>
            </a:r>
            <a:endParaRPr lang="zh-CN" altLang="en-US"/>
          </a:p>
          <a:p>
            <a:r>
              <a:rPr lang="zh-CN" altLang="en-US"/>
              <a:t>ACTION_CANCEL:表示手势被取消了,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还有一个不常见的:</a:t>
            </a:r>
            <a:endParaRPr lang="zh-CN" altLang="en-US"/>
          </a:p>
          <a:p>
            <a:r>
              <a:rPr lang="zh-CN" altLang="en-US"/>
              <a:t>ACTION_OUTSIDE: 表示用户触碰超出了正常的UI边界.</a:t>
            </a:r>
            <a:endParaRPr lang="zh-CN" altLang="en-US"/>
          </a:p>
          <a:p>
            <a:r>
              <a:rPr lang="zh-CN" altLang="en-US"/>
              <a:t>但是对于多点触控的支持,Android加入了以下一些事件类型.来处理,如另外有手指按下了,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ACTION_POINTER_DOWN:有一个非主要的手指按下了.</a:t>
            </a:r>
            <a:endParaRPr lang="zh-CN" altLang="en-US"/>
          </a:p>
          <a:p>
            <a:r>
              <a:rPr lang="zh-CN" altLang="en-US"/>
              <a:t>ACTION_POINTER_UP:一个非主要的手指抬起来了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事件的分发流程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4799635" y="2061079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098157" y="3450040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019554" y="3450040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114572" y="3450039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199909" y="4792703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600446" y="4792703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035707" y="4792703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906947" y="4792703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523546" y="4792703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8924083" y="4792703"/>
            <a:ext cx="1296365" cy="648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dipatch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4"/>
            <a:endCxn id="19" idx="0"/>
          </p:cNvCxnSpPr>
          <p:nvPr/>
        </p:nvCxnSpPr>
        <p:spPr>
          <a:xfrm flipH="1">
            <a:off x="3746340" y="2709262"/>
            <a:ext cx="1701478" cy="7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4"/>
            <a:endCxn id="21" idx="0"/>
          </p:cNvCxnSpPr>
          <p:nvPr/>
        </p:nvCxnSpPr>
        <p:spPr>
          <a:xfrm>
            <a:off x="5447818" y="2709262"/>
            <a:ext cx="219919" cy="7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4"/>
            <a:endCxn id="23" idx="0"/>
          </p:cNvCxnSpPr>
          <p:nvPr/>
        </p:nvCxnSpPr>
        <p:spPr>
          <a:xfrm>
            <a:off x="5447818" y="2709262"/>
            <a:ext cx="2314937" cy="74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4"/>
            <a:endCxn id="25" idx="0"/>
          </p:cNvCxnSpPr>
          <p:nvPr/>
        </p:nvCxnSpPr>
        <p:spPr>
          <a:xfrm flipH="1">
            <a:off x="1848092" y="4098223"/>
            <a:ext cx="1898248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4"/>
            <a:endCxn id="27" idx="0"/>
          </p:cNvCxnSpPr>
          <p:nvPr/>
        </p:nvCxnSpPr>
        <p:spPr>
          <a:xfrm flipH="1">
            <a:off x="3248629" y="4098223"/>
            <a:ext cx="497711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4"/>
            <a:endCxn id="28" idx="0"/>
          </p:cNvCxnSpPr>
          <p:nvPr/>
        </p:nvCxnSpPr>
        <p:spPr>
          <a:xfrm>
            <a:off x="3746340" y="4098223"/>
            <a:ext cx="937550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4"/>
            <a:endCxn id="29" idx="0"/>
          </p:cNvCxnSpPr>
          <p:nvPr/>
        </p:nvCxnSpPr>
        <p:spPr>
          <a:xfrm>
            <a:off x="5667737" y="4098223"/>
            <a:ext cx="887393" cy="6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3" idx="4"/>
            <a:endCxn id="30" idx="0"/>
          </p:cNvCxnSpPr>
          <p:nvPr/>
        </p:nvCxnSpPr>
        <p:spPr>
          <a:xfrm>
            <a:off x="7762755" y="4098222"/>
            <a:ext cx="408974" cy="6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3" idx="4"/>
            <a:endCxn id="31" idx="0"/>
          </p:cNvCxnSpPr>
          <p:nvPr/>
        </p:nvCxnSpPr>
        <p:spPr>
          <a:xfrm>
            <a:off x="7762755" y="4098222"/>
            <a:ext cx="1809511" cy="6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事件的分发流程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928640" y="2448968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8064" y="3420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ViewParent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8064" y="2529990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ViewGrandParent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97306" y="4347215"/>
            <a:ext cx="112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ViewChild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8640" y="3379278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28640" y="4294600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76012" y="4294992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76012" y="3379278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6012" y="2477375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8" idx="0"/>
          </p:cNvCxnSpPr>
          <p:nvPr/>
        </p:nvCxnSpPr>
        <p:spPr>
          <a:xfrm>
            <a:off x="4437926" y="2923530"/>
            <a:ext cx="0" cy="4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4437926" y="3853840"/>
            <a:ext cx="0" cy="44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1"/>
          </p:cNvCxnSpPr>
          <p:nvPr/>
        </p:nvCxnSpPr>
        <p:spPr>
          <a:xfrm>
            <a:off x="4947212" y="4531881"/>
            <a:ext cx="1828800" cy="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0"/>
            <a:endCxn id="11" idx="2"/>
          </p:cNvCxnSpPr>
          <p:nvPr/>
        </p:nvCxnSpPr>
        <p:spPr>
          <a:xfrm flipV="1">
            <a:off x="7554892" y="3853840"/>
            <a:ext cx="0" cy="44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0"/>
            <a:endCxn id="12" idx="2"/>
          </p:cNvCxnSpPr>
          <p:nvPr/>
        </p:nvCxnSpPr>
        <p:spPr>
          <a:xfrm flipV="1">
            <a:off x="7554892" y="2951937"/>
            <a:ext cx="0" cy="4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事件的分发流程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</a:t>
            </a:r>
            <a:r>
              <a:rPr lang="zh-CN" altLang="en-US" dirty="0" smtClean="0"/>
              <a:t>个重要方法：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dispatchTouchEvent</a:t>
            </a:r>
            <a:endParaRPr lang="en-US" altLang="zh-CN" dirty="0" smtClean="0"/>
          </a:p>
          <a:p>
            <a:r>
              <a:rPr lang="en-US" altLang="zh-CN" dirty="0" err="1" smtClean="0"/>
              <a:t>onInterceptTouchEvent</a:t>
            </a:r>
            <a:endParaRPr lang="en-US" altLang="zh-CN" dirty="0" smtClean="0"/>
          </a:p>
          <a:p>
            <a:r>
              <a:rPr lang="en-US" altLang="zh-CN" dirty="0" err="1" smtClean="0"/>
              <a:t>onTouchEvent</a:t>
            </a:r>
            <a:endParaRPr lang="en-US" altLang="zh-CN" dirty="0" smtClean="0"/>
          </a:p>
          <a:p>
            <a:r>
              <a:rPr lang="en-US" altLang="zh-CN" dirty="0" err="1" smtClean="0"/>
              <a:t>setOnTouchListener</a:t>
            </a:r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事件的监听机制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928640" y="2448968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8064" y="3420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ViewParent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68064" y="2529990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ViewGrandParent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97306" y="4347215"/>
            <a:ext cx="112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ViewChild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28640" y="3379278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28640" y="4294600"/>
            <a:ext cx="1018572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80720" y="4294992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80720" y="3379278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80720" y="2477375"/>
            <a:ext cx="155776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onTouchEvent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4437926" y="2923530"/>
            <a:ext cx="0" cy="4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4437926" y="3853840"/>
            <a:ext cx="0" cy="44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0"/>
            <a:endCxn id="12" idx="2"/>
          </p:cNvCxnSpPr>
          <p:nvPr/>
        </p:nvCxnSpPr>
        <p:spPr>
          <a:xfrm flipV="1">
            <a:off x="9059600" y="3853840"/>
            <a:ext cx="0" cy="44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  <a:endCxn id="13" idx="2"/>
          </p:cNvCxnSpPr>
          <p:nvPr/>
        </p:nvCxnSpPr>
        <p:spPr>
          <a:xfrm flipV="1">
            <a:off x="9059600" y="2951937"/>
            <a:ext cx="0" cy="4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88284" y="4294992"/>
            <a:ext cx="1822500" cy="4745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Listener.onTouch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0" idx="3"/>
            <a:endCxn id="20" idx="1"/>
          </p:cNvCxnSpPr>
          <p:nvPr/>
        </p:nvCxnSpPr>
        <p:spPr>
          <a:xfrm>
            <a:off x="4947212" y="4531881"/>
            <a:ext cx="1141072" cy="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  <a:endCxn id="11" idx="1"/>
          </p:cNvCxnSpPr>
          <p:nvPr/>
        </p:nvCxnSpPr>
        <p:spPr>
          <a:xfrm>
            <a:off x="7910784" y="4532273"/>
            <a:ext cx="36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事件的监听机制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View.dispatchTouchEvent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if( ! </a:t>
            </a:r>
            <a:r>
              <a:rPr lang="en-US" altLang="zh-CN" dirty="0" err="1" smtClean="0"/>
              <a:t>Listener.onTouch</a:t>
            </a:r>
            <a:r>
              <a:rPr lang="en-US" altLang="zh-CN" dirty="0" smtClean="0"/>
              <a:t>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this.onTouchEvent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onTouchListener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onTouch</a:t>
            </a:r>
            <a:r>
              <a:rPr lang="zh-CN" altLang="en-US" dirty="0" smtClean="0"/>
              <a:t>方法每次都会先于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本身的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调用，且有优先消费权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14259"/>
            <a:ext cx="316590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View</a:t>
            </a:r>
            <a:r>
              <a:rPr lang="zh-CN" altLang="en-US" sz="2400" dirty="0"/>
              <a:t>事件机制</a:t>
            </a:r>
            <a:endParaRPr lang="zh-CN" altLang="en-US" sz="2400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977900" y="54737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KSO_WM_SLIDE_ITEM_CNT" val="4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DOC_GUID" val="{ebae741e-f6be-4508-b345-b70f422bb642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15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815_5*l_h_f*1_1_1"/>
  <p:tag name="KSO_WM_UNIT_TEXT_FILL_FORE_SCHEMECOLOR_INDEX" val="14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15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815_5*l_h_f*1_2_1"/>
  <p:tag name="KSO_WM_UNIT_TEXT_FILL_FORE_SCHEMECOLOR_INDEX" val="14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15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815_5*l_h_f*1_3_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15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815_5*l_h_f*1_4_1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15"/>
  <p:tag name="KSO_WM_UNIT_TYPE" val="l_h_f"/>
  <p:tag name="KSO_WM_UNIT_INDEX" val="1_5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815_5*l_h_f*1_5_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TEM_CNT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演示</Application>
  <PresentationFormat>宽屏</PresentationFormat>
  <Paragraphs>259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等线</vt:lpstr>
      <vt:lpstr>微软雅黑</vt:lpstr>
      <vt:lpstr>Yu Gothic UI Light</vt:lpstr>
      <vt:lpstr>Times New Roman</vt:lpstr>
      <vt:lpstr>Arial Unicode MS</vt:lpstr>
      <vt:lpstr>Roboto condensed</vt:lpstr>
      <vt:lpstr>Segoe Print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事件的类型</vt:lpstr>
      <vt:lpstr>事件的分发流程</vt:lpstr>
      <vt:lpstr>事件的分发流程</vt:lpstr>
      <vt:lpstr>事件的分发流程</vt:lpstr>
      <vt:lpstr>事件的监听机制</vt:lpstr>
      <vt:lpstr>事件的监听机制</vt:lpstr>
      <vt:lpstr>事件的记忆机制</vt:lpstr>
      <vt:lpstr>事件的记忆机制</vt:lpstr>
      <vt:lpstr>事件的截获机制</vt:lpstr>
      <vt:lpstr>事件的截获机制</vt:lpstr>
      <vt:lpstr>事件的截获机制</vt:lpstr>
      <vt:lpstr>事件的分裂机制</vt:lpstr>
      <vt:lpstr>事件的分裂机制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5137</cp:revision>
  <dcterms:created xsi:type="dcterms:W3CDTF">2016-08-30T15:34:00Z</dcterms:created>
  <dcterms:modified xsi:type="dcterms:W3CDTF">2019-06-27T01:25:27Z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