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UihhBYKMP3mujIk+2RRKsRjne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2e10716f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2e1071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8117405" y="1764786"/>
            <a:ext cx="3551013" cy="968986"/>
          </a:xfrm>
          <a:prstGeom prst="rect">
            <a:avLst/>
          </a:prstGeom>
          <a:noFill/>
          <a:ln>
            <a:noFill/>
          </a:ln>
        </p:spPr>
      </p:pic>
      <p:cxnSp>
        <p:nvCxnSpPr>
          <p:cNvPr id="85" name="Google Shape;85;p1"/>
          <p:cNvCxnSpPr/>
          <p:nvPr/>
        </p:nvCxnSpPr>
        <p:spPr>
          <a:xfrm>
            <a:off x="329949" y="2801690"/>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86" name="Google Shape;86;p1"/>
          <p:cNvSpPr txBox="1"/>
          <p:nvPr/>
        </p:nvSpPr>
        <p:spPr>
          <a:xfrm>
            <a:off x="254641" y="1408209"/>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Arial"/>
              <a:buNone/>
            </a:pPr>
            <a:r>
              <a:rPr b="0" i="0" lang="en-US" sz="4000" u="none" cap="none" strike="noStrike">
                <a:solidFill>
                  <a:schemeClr val="dk1"/>
                </a:solidFill>
                <a:latin typeface="Arial"/>
                <a:ea typeface="Arial"/>
                <a:cs typeface="Arial"/>
                <a:sym typeface="Arial"/>
              </a:rPr>
              <a:t>Allez</a:t>
            </a:r>
            <a:endParaRPr b="0" i="0" sz="4000" u="none" cap="none" strike="noStrike">
              <a:solidFill>
                <a:schemeClr val="dk1"/>
              </a:solidFill>
              <a:latin typeface="Arial"/>
              <a:ea typeface="Arial"/>
              <a:cs typeface="Arial"/>
              <a:sym typeface="Arial"/>
            </a:endParaRPr>
          </a:p>
        </p:txBody>
      </p:sp>
      <p:sp>
        <p:nvSpPr>
          <p:cNvPr id="87" name="Google Shape;87;p1"/>
          <p:cNvSpPr txBox="1"/>
          <p:nvPr/>
        </p:nvSpPr>
        <p:spPr>
          <a:xfrm>
            <a:off x="254641" y="3090349"/>
            <a:ext cx="5101130" cy="328528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Doesn’t reverse-engineering and debugging code feel like something huge is constantly chasing you?</a:t>
            </a:r>
            <a:endParaRPr/>
          </a:p>
        </p:txBody>
      </p:sp>
      <p:pic>
        <p:nvPicPr>
          <p:cNvPr descr="A white object in a black background&#10;&#10;Description automatically generated" id="88" name="Google Shape;88;p1"/>
          <p:cNvPicPr preferRelativeResize="0"/>
          <p:nvPr/>
        </p:nvPicPr>
        <p:blipFill rotWithShape="1">
          <a:blip r:embed="rId4">
            <a:alphaModFix/>
          </a:blip>
          <a:srcRect b="0" l="0" r="0" t="0"/>
          <a:stretch/>
        </p:blipFill>
        <p:spPr>
          <a:xfrm>
            <a:off x="2440214" y="163743"/>
            <a:ext cx="4895293" cy="2570029"/>
          </a:xfrm>
          <a:prstGeom prst="rect">
            <a:avLst/>
          </a:prstGeom>
          <a:noFill/>
          <a:ln>
            <a:noFill/>
          </a:ln>
        </p:spPr>
      </p:pic>
      <p:pic>
        <p:nvPicPr>
          <p:cNvPr descr="A cartoon bull in a circus&#10;&#10;Description automatically generated" id="89" name="Google Shape;89;p1"/>
          <p:cNvPicPr preferRelativeResize="0"/>
          <p:nvPr/>
        </p:nvPicPr>
        <p:blipFill rotWithShape="1">
          <a:blip r:embed="rId5">
            <a:alphaModFix/>
          </a:blip>
          <a:srcRect b="0" l="0" r="0" t="0"/>
          <a:stretch/>
        </p:blipFill>
        <p:spPr>
          <a:xfrm>
            <a:off x="6429829" y="2962728"/>
            <a:ext cx="4349750" cy="33216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9"/>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75" name="Google Shape;175;p9"/>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76" name="Google Shape;176;p9"/>
          <p:cNvSpPr txBox="1"/>
          <p:nvPr/>
        </p:nvSpPr>
        <p:spPr>
          <a:xfrm>
            <a:off x="254640" y="1158796"/>
            <a:ext cx="11607410" cy="132343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“multiple_tissues”</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Will have “YES” if it has multiple tissues/compartments/categories in a module, or “NO” if it’s all a single value</a:t>
            </a:r>
            <a:endParaRPr/>
          </a:p>
        </p:txBody>
      </p:sp>
      <p:pic>
        <p:nvPicPr>
          <p:cNvPr id="177" name="Google Shape;177;p9"/>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78" name="Google Shape;178;p9"/>
          <p:cNvSpPr/>
          <p:nvPr/>
        </p:nvSpPr>
        <p:spPr>
          <a:xfrm rot="3836851">
            <a:off x="5808252" y="3947000"/>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9"/>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5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5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500"/>
                                        <p:tgtEl>
                                          <p:spTgt spid="1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0"/>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85" name="Google Shape;185;p10"/>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86" name="Google Shape;186;p10"/>
          <p:cNvSpPr txBox="1"/>
          <p:nvPr/>
        </p:nvSpPr>
        <p:spPr>
          <a:xfrm>
            <a:off x="254640" y="1158796"/>
            <a:ext cx="11607410" cy="193899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“transcript”</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 actually use Ensembl gene IDs more than transcript IDs but the ensembl annotation is what I put here</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Can be left blank, but don’t delete the column</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187" name="Google Shape;187;p10"/>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88" name="Google Shape;188;p10"/>
          <p:cNvSpPr/>
          <p:nvPr/>
        </p:nvSpPr>
        <p:spPr>
          <a:xfrm rot="3836851">
            <a:off x="6185475" y="3946999"/>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0"/>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500"/>
                                        <p:tgtEl>
                                          <p:spTgt spid="1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1"/>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95" name="Google Shape;195;p11"/>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96" name="Google Shape;196;p11"/>
          <p:cNvSpPr txBox="1"/>
          <p:nvPr/>
        </p:nvSpPr>
        <p:spPr>
          <a:xfrm>
            <a:off x="254640" y="1158796"/>
            <a:ext cx="11607410" cy="132343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“gene_symbol”</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is the gene symbol you’ll put into Allez that goes with your Accession ID</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197" name="Google Shape;197;p11"/>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98" name="Google Shape;198;p11"/>
          <p:cNvSpPr/>
          <p:nvPr/>
        </p:nvSpPr>
        <p:spPr>
          <a:xfrm rot="3836851">
            <a:off x="6982644" y="3947000"/>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11"/>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animEffect filter="fade" transition="in">
                                      <p:cBhvr>
                                        <p:cTn dur="500"/>
                                        <p:tgtEl>
                                          <p:spTgt spid="1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animEffect filter="fade" transition="in">
                                      <p:cBhvr>
                                        <p:cTn dur="500"/>
                                        <p:tgtEl>
                                          <p:spTgt spid="1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animEffect filter="fade" transition="in">
                                      <p:cBhvr>
                                        <p:cTn dur="500"/>
                                        <p:tgtEl>
                                          <p:spTgt spid="1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12"/>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205" name="Google Shape;205;p12"/>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06" name="Google Shape;206;p12"/>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“entrez_ID”</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is the entrez ID value for the gene. </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Can be left blank, but don’t delete the column</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207" name="Google Shape;207;p12"/>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208" name="Google Shape;208;p12"/>
          <p:cNvSpPr/>
          <p:nvPr/>
        </p:nvSpPr>
        <p:spPr>
          <a:xfrm rot="3836851">
            <a:off x="7732921" y="3947000"/>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12"/>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500"/>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500"/>
                                        <p:tgtEl>
                                          <p:spTgt spid="2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2" st="2"/>
                                            </p:txEl>
                                          </p:spTgt>
                                        </p:tgtEl>
                                        <p:attrNameLst>
                                          <p:attrName>style.visibility</p:attrName>
                                        </p:attrNameLst>
                                      </p:cBhvr>
                                      <p:to>
                                        <p:strVal val="visible"/>
                                      </p:to>
                                    </p:set>
                                    <p:animEffect filter="fade" transition="in">
                                      <p:cBhvr>
                                        <p:cTn dur="500"/>
                                        <p:tgtEl>
                                          <p:spTgt spid="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3" st="3"/>
                                            </p:txEl>
                                          </p:spTgt>
                                        </p:tgtEl>
                                        <p:attrNameLst>
                                          <p:attrName>style.visibility</p:attrName>
                                        </p:attrNameLst>
                                      </p:cBhvr>
                                      <p:to>
                                        <p:strVal val="visible"/>
                                      </p:to>
                                    </p:set>
                                    <p:animEffect filter="fade" transition="in">
                                      <p:cBhvr>
                                        <p:cTn dur="500"/>
                                        <p:tgtEl>
                                          <p:spTgt spid="20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4" st="4"/>
                                            </p:txEl>
                                          </p:spTgt>
                                        </p:tgtEl>
                                        <p:attrNameLst>
                                          <p:attrName>style.visibility</p:attrName>
                                        </p:attrNameLst>
                                      </p:cBhvr>
                                      <p:to>
                                        <p:strVal val="visible"/>
                                      </p:to>
                                    </p:set>
                                    <p:animEffect filter="fade" transition="in">
                                      <p:cBhvr>
                                        <p:cTn dur="500"/>
                                        <p:tgtEl>
                                          <p:spTgt spid="20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3"/>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215" name="Google Shape;215;p13"/>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16" name="Google Shape;216;p13"/>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“numb_tissues”</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is the number of unique tissues/compartments/categories in the module. If you’re not using that sort of annotation, set it to 1</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pic>
        <p:nvPicPr>
          <p:cNvPr id="217" name="Google Shape;217;p13"/>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218" name="Google Shape;218;p13"/>
          <p:cNvSpPr/>
          <p:nvPr/>
        </p:nvSpPr>
        <p:spPr>
          <a:xfrm rot="3836851">
            <a:off x="8446045" y="3947001"/>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13"/>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5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5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5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5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4"/>
          <p:cNvPicPr preferRelativeResize="0"/>
          <p:nvPr/>
        </p:nvPicPr>
        <p:blipFill rotWithShape="1">
          <a:blip r:embed="rId3">
            <a:alphaModFix/>
          </a:blip>
          <a:srcRect b="0" l="0" r="0" t="0"/>
          <a:stretch/>
        </p:blipFill>
        <p:spPr>
          <a:xfrm>
            <a:off x="625558" y="3372702"/>
            <a:ext cx="7777903" cy="3375027"/>
          </a:xfrm>
          <a:prstGeom prst="rect">
            <a:avLst/>
          </a:prstGeom>
          <a:noFill/>
          <a:ln>
            <a:noFill/>
          </a:ln>
        </p:spPr>
      </p:pic>
      <p:pic>
        <p:nvPicPr>
          <p:cNvPr id="225" name="Google Shape;225;p14"/>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226" name="Google Shape;226;p14"/>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27" name="Google Shape;227;p14"/>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universe file is a list of all genes you measured in your tissue of interest</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universe”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“X”</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Is just the row number. Don’t delete the column</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28" name="Google Shape;228;p14"/>
          <p:cNvSpPr/>
          <p:nvPr/>
        </p:nvSpPr>
        <p:spPr>
          <a:xfrm rot="3836851">
            <a:off x="1529430" y="3642202"/>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4"/>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“universe”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5"/>
          <p:cNvPicPr preferRelativeResize="0"/>
          <p:nvPr/>
        </p:nvPicPr>
        <p:blipFill rotWithShape="1">
          <a:blip r:embed="rId3">
            <a:alphaModFix/>
          </a:blip>
          <a:srcRect b="0" l="0" r="0" t="0"/>
          <a:stretch/>
        </p:blipFill>
        <p:spPr>
          <a:xfrm>
            <a:off x="625558" y="3372702"/>
            <a:ext cx="7777903" cy="3375027"/>
          </a:xfrm>
          <a:prstGeom prst="rect">
            <a:avLst/>
          </a:prstGeom>
          <a:noFill/>
          <a:ln>
            <a:noFill/>
          </a:ln>
        </p:spPr>
      </p:pic>
      <p:pic>
        <p:nvPicPr>
          <p:cNvPr id="235" name="Google Shape;235;p15"/>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236" name="Google Shape;236;p15"/>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37" name="Google Shape;237;p15"/>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universe”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“gene.id”</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Ensembl gene ID. It can be blank, but I don’t recommend it. It’s useful since gene symbols change regularly. Don’t delete the column</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38" name="Google Shape;238;p15"/>
          <p:cNvSpPr/>
          <p:nvPr/>
        </p:nvSpPr>
        <p:spPr>
          <a:xfrm rot="3836851">
            <a:off x="2123400" y="3650018"/>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5"/>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“universe”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5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5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5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500"/>
                                        <p:tgtEl>
                                          <p:spTgt spid="2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16"/>
          <p:cNvPicPr preferRelativeResize="0"/>
          <p:nvPr/>
        </p:nvPicPr>
        <p:blipFill rotWithShape="1">
          <a:blip r:embed="rId3">
            <a:alphaModFix/>
          </a:blip>
          <a:srcRect b="0" l="0" r="0" t="0"/>
          <a:stretch/>
        </p:blipFill>
        <p:spPr>
          <a:xfrm>
            <a:off x="625558" y="3372702"/>
            <a:ext cx="7777903" cy="3375027"/>
          </a:xfrm>
          <a:prstGeom prst="rect">
            <a:avLst/>
          </a:prstGeom>
          <a:noFill/>
          <a:ln>
            <a:noFill/>
          </a:ln>
        </p:spPr>
      </p:pic>
      <p:pic>
        <p:nvPicPr>
          <p:cNvPr id="245" name="Google Shape;245;p16"/>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246" name="Google Shape;246;p16"/>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47" name="Google Shape;247;p16"/>
          <p:cNvSpPr txBox="1"/>
          <p:nvPr/>
        </p:nvSpPr>
        <p:spPr>
          <a:xfrm>
            <a:off x="254640" y="1158796"/>
            <a:ext cx="11607410" cy="132343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universe”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“symbol”</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gene symbols. This will be what Allez uses. </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48" name="Google Shape;248;p16"/>
          <p:cNvSpPr/>
          <p:nvPr/>
        </p:nvSpPr>
        <p:spPr>
          <a:xfrm rot="3836851">
            <a:off x="2826783" y="3650018"/>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16"/>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“universe”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5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5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500"/>
                                        <p:tgtEl>
                                          <p:spTgt spid="2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7"/>
          <p:cNvPicPr preferRelativeResize="0"/>
          <p:nvPr/>
        </p:nvPicPr>
        <p:blipFill rotWithShape="1">
          <a:blip r:embed="rId3">
            <a:alphaModFix/>
          </a:blip>
          <a:srcRect b="0" l="0" r="0" t="0"/>
          <a:stretch/>
        </p:blipFill>
        <p:spPr>
          <a:xfrm>
            <a:off x="625558" y="3372702"/>
            <a:ext cx="7777903" cy="3375027"/>
          </a:xfrm>
          <a:prstGeom prst="rect">
            <a:avLst/>
          </a:prstGeom>
          <a:noFill/>
          <a:ln>
            <a:noFill/>
          </a:ln>
        </p:spPr>
      </p:pic>
      <p:pic>
        <p:nvPicPr>
          <p:cNvPr id="255" name="Google Shape;255;p17"/>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256" name="Google Shape;256;p17"/>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57" name="Google Shape;257;p17"/>
          <p:cNvSpPr txBox="1"/>
          <p:nvPr/>
        </p:nvSpPr>
        <p:spPr>
          <a:xfrm>
            <a:off x="254640" y="1158796"/>
            <a:ext cx="11607410" cy="132343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universe”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“entrez_id”</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 entrez ID for the gene. It can be left blank but don’t delete the column. </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58" name="Google Shape;258;p17"/>
          <p:cNvSpPr/>
          <p:nvPr/>
        </p:nvSpPr>
        <p:spPr>
          <a:xfrm rot="3836851">
            <a:off x="3381674" y="3665649"/>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7"/>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“universe”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5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5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5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500"/>
                                        <p:tgtEl>
                                          <p:spTgt spid="2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18"/>
          <p:cNvPicPr preferRelativeResize="0"/>
          <p:nvPr/>
        </p:nvPicPr>
        <p:blipFill rotWithShape="1">
          <a:blip r:embed="rId3">
            <a:alphaModFix/>
          </a:blip>
          <a:srcRect b="0" l="0" r="0" t="0"/>
          <a:stretch/>
        </p:blipFill>
        <p:spPr>
          <a:xfrm>
            <a:off x="625558" y="3372702"/>
            <a:ext cx="7777903" cy="3375027"/>
          </a:xfrm>
          <a:prstGeom prst="rect">
            <a:avLst/>
          </a:prstGeom>
          <a:noFill/>
          <a:ln>
            <a:noFill/>
          </a:ln>
        </p:spPr>
      </p:pic>
      <p:pic>
        <p:nvPicPr>
          <p:cNvPr id="265" name="Google Shape;265;p18"/>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266" name="Google Shape;266;p18"/>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67" name="Google Shape;267;p18"/>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universe”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 gene position &amp; strand columns</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These columns contain the relevant gene position info. They can be left blank but don’t delete the columns. </a:t>
            </a:r>
            <a:endParaRPr/>
          </a:p>
          <a:p>
            <a:pPr indent="-330200" lvl="0" marL="4572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68" name="Google Shape;268;p18"/>
          <p:cNvSpPr/>
          <p:nvPr/>
        </p:nvSpPr>
        <p:spPr>
          <a:xfrm rot="3836851">
            <a:off x="5726592" y="3338103"/>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8"/>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“universe” file</a:t>
            </a:r>
            <a:endParaRPr/>
          </a:p>
        </p:txBody>
      </p:sp>
      <p:sp>
        <p:nvSpPr>
          <p:cNvPr id="270" name="Google Shape;270;p18"/>
          <p:cNvSpPr/>
          <p:nvPr/>
        </p:nvSpPr>
        <p:spPr>
          <a:xfrm rot="5400000">
            <a:off x="6026982" y="2165539"/>
            <a:ext cx="260171" cy="3410416"/>
          </a:xfrm>
          <a:prstGeom prst="leftBrace">
            <a:avLst>
              <a:gd fmla="val 8333" name="adj1"/>
              <a:gd fmla="val 50000" name="adj2"/>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500"/>
                                        <p:tgtEl>
                                          <p:spTgt spid="2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animEffect filter="fade" transition="in">
                                      <p:cBhvr>
                                        <p:cTn dur="500"/>
                                        <p:tgtEl>
                                          <p:spTgt spid="2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animEffect filter="fade" transition="in">
                                      <p:cBhvr>
                                        <p:cTn dur="500"/>
                                        <p:tgtEl>
                                          <p:spTgt spid="2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animEffect filter="fade" transition="in">
                                      <p:cBhvr>
                                        <p:cTn dur="500"/>
                                        <p:tgtEl>
                                          <p:spTgt spid="26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82e10716f4_0_0"/>
          <p:cNvSpPr txBox="1"/>
          <p:nvPr>
            <p:ph type="ctrTitle"/>
          </p:nvPr>
        </p:nvSpPr>
        <p:spPr>
          <a:xfrm>
            <a:off x="1524000" y="617502"/>
            <a:ext cx="9144000" cy="5976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File Structure</a:t>
            </a:r>
            <a:endParaRPr/>
          </a:p>
        </p:txBody>
      </p:sp>
      <p:sp>
        <p:nvSpPr>
          <p:cNvPr id="95" name="Google Shape;95;g282e10716f4_0_0"/>
          <p:cNvSpPr txBox="1"/>
          <p:nvPr>
            <p:ph idx="1" type="subTitle"/>
          </p:nvPr>
        </p:nvSpPr>
        <p:spPr>
          <a:xfrm>
            <a:off x="285775" y="1664750"/>
            <a:ext cx="6563400" cy="470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adipose/</a:t>
            </a:r>
            <a:endParaRPr/>
          </a:p>
          <a:p>
            <a:pPr indent="0" lvl="0" marL="0" rtl="0" algn="l">
              <a:spcBef>
                <a:spcPts val="1000"/>
              </a:spcBef>
              <a:spcAft>
                <a:spcPts val="0"/>
              </a:spcAft>
              <a:buNone/>
            </a:pPr>
            <a:r>
              <a:rPr lang="en-US"/>
              <a:t>gastroc/</a:t>
            </a:r>
            <a:endParaRPr/>
          </a:p>
          <a:p>
            <a:pPr indent="0" lvl="0" marL="0" rtl="0" algn="l">
              <a:spcBef>
                <a:spcPts val="1000"/>
              </a:spcBef>
              <a:spcAft>
                <a:spcPts val="0"/>
              </a:spcAft>
              <a:buNone/>
            </a:pPr>
            <a:r>
              <a:rPr lang="en-US"/>
              <a:t>liver/</a:t>
            </a:r>
            <a:endParaRPr/>
          </a:p>
          <a:p>
            <a:pPr indent="0" lvl="0" marL="0" rtl="0" algn="l">
              <a:spcBef>
                <a:spcPts val="1000"/>
              </a:spcBef>
              <a:spcAft>
                <a:spcPts val="0"/>
              </a:spcAft>
              <a:buNone/>
            </a:pPr>
            <a:r>
              <a:rPr lang="en-US"/>
              <a:t>kidney/</a:t>
            </a:r>
            <a:endParaRPr/>
          </a:p>
          <a:p>
            <a:pPr indent="0" lvl="0" marL="0" rtl="0" algn="l">
              <a:spcBef>
                <a:spcPts val="1000"/>
              </a:spcBef>
              <a:spcAft>
                <a:spcPts val="0"/>
              </a:spcAft>
              <a:buNone/>
            </a:pPr>
            <a:r>
              <a:rPr lang="en-US"/>
              <a:t>liver/</a:t>
            </a:r>
            <a:endParaRPr/>
          </a:p>
          <a:p>
            <a:pPr indent="0" lvl="0" marL="0" rtl="0" algn="l">
              <a:spcBef>
                <a:spcPts val="1000"/>
              </a:spcBef>
              <a:spcAft>
                <a:spcPts val="0"/>
              </a:spcAft>
              <a:buNone/>
            </a:pPr>
            <a:r>
              <a:rPr lang="en-US"/>
              <a:t>Gene Universe Data</a:t>
            </a:r>
            <a:endParaRPr/>
          </a:p>
          <a:p>
            <a:pPr indent="0" lvl="0" marL="0" rtl="0" algn="l">
              <a:spcBef>
                <a:spcPts val="1000"/>
              </a:spcBef>
              <a:spcAft>
                <a:spcPts val="0"/>
              </a:spcAft>
              <a:buNone/>
            </a:pPr>
            <a:r>
              <a:rPr lang="en-US"/>
              <a:t>Base Gene Expression Data (module_dict.pickle)</a:t>
            </a:r>
            <a:endParaRPr/>
          </a:p>
          <a:p>
            <a:pPr indent="0" lvl="0" marL="0" rtl="0" algn="l">
              <a:spcBef>
                <a:spcPts val="1000"/>
              </a:spcBef>
              <a:spcAft>
                <a:spcPts val="0"/>
              </a:spcAft>
              <a:buNone/>
            </a:pPr>
            <a:r>
              <a:rPr lang="en-US"/>
              <a:t>Python script to generate Gene Set Data</a:t>
            </a:r>
            <a:endParaRPr/>
          </a:p>
          <a:p>
            <a:pPr indent="0" lvl="0" marL="0" rtl="0" algn="l">
              <a:spcBef>
                <a:spcPts val="1000"/>
              </a:spcBef>
              <a:spcAft>
                <a:spcPts val="0"/>
              </a:spcAft>
              <a:buNone/>
            </a:pPr>
            <a:r>
              <a:rPr lang="en-US"/>
              <a:t>Python script to generate Gene Universe Data</a:t>
            </a:r>
            <a:endParaRPr/>
          </a:p>
          <a:p>
            <a:pPr indent="0" lvl="0" marL="0" rtl="0" algn="l">
              <a:spcBef>
                <a:spcPts val="1000"/>
              </a:spcBef>
              <a:spcAft>
                <a:spcPts val="0"/>
              </a:spcAft>
              <a:buNone/>
            </a:pPr>
            <a:r>
              <a:t/>
            </a:r>
            <a:endParaRPr/>
          </a:p>
        </p:txBody>
      </p:sp>
      <p:sp>
        <p:nvSpPr>
          <p:cNvPr id="96" name="Google Shape;96;g282e10716f4_0_0"/>
          <p:cNvSpPr/>
          <p:nvPr/>
        </p:nvSpPr>
        <p:spPr>
          <a:xfrm>
            <a:off x="1539113" y="1750125"/>
            <a:ext cx="825300" cy="2077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82e10716f4_0_0"/>
          <p:cNvSpPr txBox="1"/>
          <p:nvPr/>
        </p:nvSpPr>
        <p:spPr>
          <a:xfrm>
            <a:off x="2364413" y="2120050"/>
            <a:ext cx="1935000" cy="10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SIGNED/</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UNSIGNED/</a:t>
            </a:r>
            <a:endParaRPr sz="2400">
              <a:latin typeface="Calibri"/>
              <a:ea typeface="Calibri"/>
              <a:cs typeface="Calibri"/>
              <a:sym typeface="Calibri"/>
            </a:endParaRPr>
          </a:p>
        </p:txBody>
      </p:sp>
      <p:sp>
        <p:nvSpPr>
          <p:cNvPr id="98" name="Google Shape;98;g282e10716f4_0_0"/>
          <p:cNvSpPr/>
          <p:nvPr/>
        </p:nvSpPr>
        <p:spPr>
          <a:xfrm>
            <a:off x="4100222" y="2248100"/>
            <a:ext cx="640500" cy="882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82e10716f4_0_0"/>
          <p:cNvSpPr txBox="1"/>
          <p:nvPr/>
        </p:nvSpPr>
        <p:spPr>
          <a:xfrm>
            <a:off x="5049452" y="1750125"/>
            <a:ext cx="6633000" cy="13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All erichments data</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Enrichment Looks Normal Data</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Enrichment Looks Abnormal Data</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Gene Set Data (named either SIGNED or UNSIGNED)</a:t>
            </a:r>
            <a:endParaRPr sz="2400">
              <a:latin typeface="Calibri"/>
              <a:ea typeface="Calibri"/>
              <a:cs typeface="Calibri"/>
              <a:sym typeface="Calibri"/>
            </a:endParaRPr>
          </a:p>
        </p:txBody>
      </p:sp>
      <p:sp>
        <p:nvSpPr>
          <p:cNvPr id="100" name="Google Shape;100;g282e10716f4_0_0"/>
          <p:cNvSpPr txBox="1"/>
          <p:nvPr/>
        </p:nvSpPr>
        <p:spPr>
          <a:xfrm>
            <a:off x="9374825" y="1664750"/>
            <a:ext cx="1935000" cy="1215000"/>
          </a:xfrm>
          <a:prstGeom prst="rect">
            <a:avLst/>
          </a:prstGeom>
          <a:noFill/>
          <a:ln cap="flat" cmpd="sng" w="11430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Allez</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Enrichment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Results</a:t>
            </a: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9"/>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276" name="Google Shape;276;p19"/>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77" name="Google Shape;277;p19"/>
          <p:cNvSpPr txBox="1"/>
          <p:nvPr/>
        </p:nvSpPr>
        <p:spPr>
          <a:xfrm>
            <a:off x="254640" y="1158796"/>
            <a:ext cx="5388068" cy="526297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 recommend using a script to do this, but you can enter all of this from the command line.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top of each script has the relevant information about the parameters and the input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Help info has the #’ designation in front of the line, as you can see to the right</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278" name="Google Shape;278;p19"/>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a:t>
            </a:r>
            <a:endParaRPr/>
          </a:p>
        </p:txBody>
      </p:sp>
      <p:pic>
        <p:nvPicPr>
          <p:cNvPr id="279" name="Google Shape;279;p19"/>
          <p:cNvPicPr preferRelativeResize="0"/>
          <p:nvPr/>
        </p:nvPicPr>
        <p:blipFill rotWithShape="1">
          <a:blip r:embed="rId4">
            <a:alphaModFix/>
          </a:blip>
          <a:srcRect b="0" l="0" r="0" t="0"/>
          <a:stretch/>
        </p:blipFill>
        <p:spPr>
          <a:xfrm>
            <a:off x="5750635" y="1226150"/>
            <a:ext cx="6286546" cy="290514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5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1" st="1"/>
                                            </p:txEl>
                                          </p:spTgt>
                                        </p:tgtEl>
                                        <p:attrNameLst>
                                          <p:attrName>style.visibility</p:attrName>
                                        </p:attrNameLst>
                                      </p:cBhvr>
                                      <p:to>
                                        <p:strVal val="visible"/>
                                      </p:to>
                                    </p:set>
                                    <p:animEffect filter="fade" transition="in">
                                      <p:cBhvr>
                                        <p:cTn dur="500"/>
                                        <p:tgtEl>
                                          <p:spTgt spid="2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2" st="2"/>
                                            </p:txEl>
                                          </p:spTgt>
                                        </p:tgtEl>
                                        <p:attrNameLst>
                                          <p:attrName>style.visibility</p:attrName>
                                        </p:attrNameLst>
                                      </p:cBhvr>
                                      <p:to>
                                        <p:strVal val="visible"/>
                                      </p:to>
                                    </p:set>
                                    <p:animEffect filter="fade" transition="in">
                                      <p:cBhvr>
                                        <p:cTn dur="500"/>
                                        <p:tgtEl>
                                          <p:spTgt spid="2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3" st="3"/>
                                            </p:txEl>
                                          </p:spTgt>
                                        </p:tgtEl>
                                        <p:attrNameLst>
                                          <p:attrName>style.visibility</p:attrName>
                                        </p:attrNameLst>
                                      </p:cBhvr>
                                      <p:to>
                                        <p:strVal val="visible"/>
                                      </p:to>
                                    </p:set>
                                    <p:animEffect filter="fade" transition="in">
                                      <p:cBhvr>
                                        <p:cTn dur="500"/>
                                        <p:tgtEl>
                                          <p:spTgt spid="2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20"/>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285" name="Google Shape;285;p20"/>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86" name="Google Shape;286;p20"/>
          <p:cNvSpPr txBox="1"/>
          <p:nvPr/>
        </p:nvSpPr>
        <p:spPr>
          <a:xfrm>
            <a:off x="254639" y="1158796"/>
            <a:ext cx="5671049" cy="569386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general, to run this you’ll set the variables you need and then run the function with these variables</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this example, gene_set1 is a character vector showing the filepath for the “gene set” input file. You can either use ‘file.choose()’ from rstudioapi to graphically select it or you can set it to the path character string by typing it in </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287" name="Google Shape;287;p20"/>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 set your variables</a:t>
            </a:r>
            <a:endParaRPr/>
          </a:p>
        </p:txBody>
      </p:sp>
      <p:pic>
        <p:nvPicPr>
          <p:cNvPr id="288" name="Google Shape;288;p20"/>
          <p:cNvPicPr preferRelativeResize="0"/>
          <p:nvPr/>
        </p:nvPicPr>
        <p:blipFill rotWithShape="1">
          <a:blip r:embed="rId4">
            <a:alphaModFix/>
          </a:blip>
          <a:srcRect b="0" l="0" r="0" t="0"/>
          <a:stretch/>
        </p:blipFill>
        <p:spPr>
          <a:xfrm>
            <a:off x="5925689" y="1226944"/>
            <a:ext cx="5576928" cy="2700357"/>
          </a:xfrm>
          <a:prstGeom prst="rect">
            <a:avLst/>
          </a:prstGeom>
          <a:noFill/>
          <a:ln>
            <a:noFill/>
          </a:ln>
        </p:spPr>
      </p:pic>
      <p:sp>
        <p:nvSpPr>
          <p:cNvPr id="289" name="Google Shape;289;p20"/>
          <p:cNvSpPr/>
          <p:nvPr/>
        </p:nvSpPr>
        <p:spPr>
          <a:xfrm>
            <a:off x="5925688" y="1579642"/>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5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500"/>
                                        <p:tgtEl>
                                          <p:spTgt spid="28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21"/>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295" name="Google Shape;295;p21"/>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296" name="Google Shape;296;p21"/>
          <p:cNvSpPr txBox="1"/>
          <p:nvPr/>
        </p:nvSpPr>
        <p:spPr>
          <a:xfrm>
            <a:off x="254639" y="1158796"/>
            <a:ext cx="5671049" cy="440120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Similarly, gene_universe1 in this example is the path to your “gene universe” file, either chosen graphically or manually entered. </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variables below it in this example are optional to enter directly.</a:t>
            </a:r>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297" name="Google Shape;297;p21"/>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 set your variables</a:t>
            </a:r>
            <a:endParaRPr/>
          </a:p>
        </p:txBody>
      </p:sp>
      <p:pic>
        <p:nvPicPr>
          <p:cNvPr id="298" name="Google Shape;298;p21"/>
          <p:cNvPicPr preferRelativeResize="0"/>
          <p:nvPr/>
        </p:nvPicPr>
        <p:blipFill rotWithShape="1">
          <a:blip r:embed="rId4">
            <a:alphaModFix/>
          </a:blip>
          <a:srcRect b="0" l="0" r="0" t="0"/>
          <a:stretch/>
        </p:blipFill>
        <p:spPr>
          <a:xfrm>
            <a:off x="5925689" y="1226944"/>
            <a:ext cx="5576928" cy="2700357"/>
          </a:xfrm>
          <a:prstGeom prst="rect">
            <a:avLst/>
          </a:prstGeom>
          <a:noFill/>
          <a:ln>
            <a:noFill/>
          </a:ln>
        </p:spPr>
      </p:pic>
      <p:sp>
        <p:nvSpPr>
          <p:cNvPr id="299" name="Google Shape;299;p21"/>
          <p:cNvSpPr/>
          <p:nvPr/>
        </p:nvSpPr>
        <p:spPr>
          <a:xfrm>
            <a:off x="5910057" y="1720319"/>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5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5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500"/>
                                        <p:tgtEl>
                                          <p:spTgt spid="2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500"/>
                                        <p:tgtEl>
                                          <p:spTgt spid="2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22"/>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05" name="Google Shape;305;p22"/>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06" name="Google Shape;306;p22"/>
          <p:cNvSpPr txBox="1"/>
          <p:nvPr/>
        </p:nvSpPr>
        <p:spPr>
          <a:xfrm>
            <a:off x="151735" y="1179259"/>
            <a:ext cx="6114579"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 any function, default options are visible in the function’s script. For example, in the Attie_olev3 script, you can see the defaults entered after it is defined as a function name.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means if you type only ‘Attie_Ole_v3()’, the function will assume its essential variables are set to the values you see here.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You can do it this way on your own computers, but I prefer not to because defaults use graphical input (choosing the files for example). That doesn’t work on the CHTC and I’m trying to make this compatible with the CHTC</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07" name="Google Shape;307;p22"/>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 set your variables</a:t>
            </a:r>
            <a:endParaRPr/>
          </a:p>
        </p:txBody>
      </p:sp>
      <p:pic>
        <p:nvPicPr>
          <p:cNvPr id="308" name="Google Shape;308;p22"/>
          <p:cNvPicPr preferRelativeResize="0"/>
          <p:nvPr/>
        </p:nvPicPr>
        <p:blipFill rotWithShape="1">
          <a:blip r:embed="rId4">
            <a:alphaModFix/>
          </a:blip>
          <a:srcRect b="0" l="0" r="0" t="0"/>
          <a:stretch/>
        </p:blipFill>
        <p:spPr>
          <a:xfrm>
            <a:off x="6266314" y="1179259"/>
            <a:ext cx="5489052" cy="4587864"/>
          </a:xfrm>
          <a:prstGeom prst="rect">
            <a:avLst/>
          </a:prstGeom>
          <a:noFill/>
          <a:ln>
            <a:noFill/>
          </a:ln>
        </p:spPr>
      </p:pic>
      <p:sp>
        <p:nvSpPr>
          <p:cNvPr id="309" name="Google Shape;309;p22"/>
          <p:cNvSpPr/>
          <p:nvPr/>
        </p:nvSpPr>
        <p:spPr>
          <a:xfrm>
            <a:off x="6699411" y="3429000"/>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22"/>
          <p:cNvSpPr/>
          <p:nvPr/>
        </p:nvSpPr>
        <p:spPr>
          <a:xfrm>
            <a:off x="7405725" y="2268325"/>
            <a:ext cx="237722" cy="3007060"/>
          </a:xfrm>
          <a:prstGeom prst="leftBrace">
            <a:avLst>
              <a:gd fmla="val 8333" name="adj1"/>
              <a:gd fmla="val 50000" name="adj2"/>
            </a:avLst>
          </a:prstGeom>
          <a:noFill/>
          <a:ln cap="flat" cmpd="sng" w="571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5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5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animEffect filter="fade" transition="in">
                                      <p:cBhvr>
                                        <p:cTn dur="500"/>
                                        <p:tgtEl>
                                          <p:spTgt spid="3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animEffect filter="fade" transition="in">
                                      <p:cBhvr>
                                        <p:cTn dur="500"/>
                                        <p:tgtEl>
                                          <p:spTgt spid="30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23"/>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16" name="Google Shape;316;p23"/>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17" name="Google Shape;317;p23"/>
          <p:cNvSpPr txBox="1"/>
          <p:nvPr/>
        </p:nvSpPr>
        <p:spPr>
          <a:xfrm>
            <a:off x="151735" y="1179259"/>
            <a:ext cx="6114579" cy="378565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To set any value to the option you choose, when you type the function command into the command line or run it from a script, you can set the specific parameter you want by typing ‘name_of_function_parameter = your_choice’ (as seen below). The option you select doing this must still be the type of input the function expects for that variable</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this example, I’ve typed the command in the terminal and set the gene_set variable. I can see the other variables and their defaults in the little yellow window </a:t>
            </a:r>
            <a:endParaRPr/>
          </a:p>
        </p:txBody>
      </p:sp>
      <p:sp>
        <p:nvSpPr>
          <p:cNvPr id="318" name="Google Shape;318;p23"/>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 set your variables</a:t>
            </a:r>
            <a:endParaRPr/>
          </a:p>
        </p:txBody>
      </p:sp>
      <p:pic>
        <p:nvPicPr>
          <p:cNvPr id="319" name="Google Shape;319;p23"/>
          <p:cNvPicPr preferRelativeResize="0"/>
          <p:nvPr/>
        </p:nvPicPr>
        <p:blipFill rotWithShape="1">
          <a:blip r:embed="rId4">
            <a:alphaModFix/>
          </a:blip>
          <a:srcRect b="0" l="0" r="0" t="0"/>
          <a:stretch/>
        </p:blipFill>
        <p:spPr>
          <a:xfrm>
            <a:off x="6266314" y="1247178"/>
            <a:ext cx="5576928" cy="2700357"/>
          </a:xfrm>
          <a:prstGeom prst="rect">
            <a:avLst/>
          </a:prstGeom>
          <a:noFill/>
          <a:ln>
            <a:noFill/>
          </a:ln>
        </p:spPr>
      </p:pic>
      <p:pic>
        <p:nvPicPr>
          <p:cNvPr id="320" name="Google Shape;320;p23"/>
          <p:cNvPicPr preferRelativeResize="0"/>
          <p:nvPr/>
        </p:nvPicPr>
        <p:blipFill rotWithShape="1">
          <a:blip r:embed="rId5">
            <a:alphaModFix/>
          </a:blip>
          <a:srcRect b="0" l="0" r="0" t="0"/>
          <a:stretch/>
        </p:blipFill>
        <p:spPr>
          <a:xfrm>
            <a:off x="791284" y="5328159"/>
            <a:ext cx="9019561" cy="138180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24"/>
          <p:cNvPicPr preferRelativeResize="0"/>
          <p:nvPr/>
        </p:nvPicPr>
        <p:blipFill rotWithShape="1">
          <a:blip r:embed="rId3">
            <a:alphaModFix/>
          </a:blip>
          <a:srcRect b="0" l="0" r="0" t="0"/>
          <a:stretch/>
        </p:blipFill>
        <p:spPr>
          <a:xfrm>
            <a:off x="2618558" y="4098088"/>
            <a:ext cx="5850096" cy="2705935"/>
          </a:xfrm>
          <a:prstGeom prst="rect">
            <a:avLst/>
          </a:prstGeom>
          <a:noFill/>
          <a:ln>
            <a:noFill/>
          </a:ln>
        </p:spPr>
      </p:pic>
      <p:pic>
        <p:nvPicPr>
          <p:cNvPr id="326" name="Google Shape;326;p24"/>
          <p:cNvPicPr preferRelativeResize="0"/>
          <p:nvPr/>
        </p:nvPicPr>
        <p:blipFill rotWithShape="1">
          <a:blip r:embed="rId4">
            <a:alphaModFix/>
          </a:blip>
          <a:srcRect b="0" l="0" r="0" t="0"/>
          <a:stretch/>
        </p:blipFill>
        <p:spPr>
          <a:xfrm>
            <a:off x="8117405" y="53973"/>
            <a:ext cx="3551013" cy="968986"/>
          </a:xfrm>
          <a:prstGeom prst="rect">
            <a:avLst/>
          </a:prstGeom>
          <a:noFill/>
          <a:ln>
            <a:noFill/>
          </a:ln>
        </p:spPr>
      </p:pic>
      <p:cxnSp>
        <p:nvCxnSpPr>
          <p:cNvPr id="327" name="Google Shape;327;p24"/>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28" name="Google Shape;328;p24"/>
          <p:cNvSpPr txBox="1"/>
          <p:nvPr/>
        </p:nvSpPr>
        <p:spPr>
          <a:xfrm>
            <a:off x="151735" y="1179259"/>
            <a:ext cx="4217065" cy="317009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When you’ve set your variables, run the function with the parameters set as you’ve chosen. The example using the variables I’d shown previously is to the right. </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When the function runs, it should spit out messages at you as it goes to show you what it’s doing:</a:t>
            </a:r>
            <a:endParaRPr/>
          </a:p>
        </p:txBody>
      </p:sp>
      <p:sp>
        <p:nvSpPr>
          <p:cNvPr id="329" name="Google Shape;329;p24"/>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Running the scripts- set your variables</a:t>
            </a:r>
            <a:endParaRPr/>
          </a:p>
        </p:txBody>
      </p:sp>
      <p:pic>
        <p:nvPicPr>
          <p:cNvPr id="330" name="Google Shape;330;p24"/>
          <p:cNvPicPr preferRelativeResize="0"/>
          <p:nvPr/>
        </p:nvPicPr>
        <p:blipFill rotWithShape="1">
          <a:blip r:embed="rId5">
            <a:alphaModFix/>
          </a:blip>
          <a:srcRect b="0" l="0" r="0" t="0"/>
          <a:stretch/>
        </p:blipFill>
        <p:spPr>
          <a:xfrm>
            <a:off x="7268307" y="1193100"/>
            <a:ext cx="4306277" cy="31562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500"/>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500"/>
                                        <p:tgtEl>
                                          <p:spTgt spid="3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5"/>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36" name="Google Shape;336;p25"/>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37" name="Google Shape;337;p25"/>
          <p:cNvSpPr txBox="1"/>
          <p:nvPr/>
        </p:nvSpPr>
        <p:spPr>
          <a:xfrm>
            <a:off x="151735" y="1179259"/>
            <a:ext cx="8249803" cy="397031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 script should always produce 3 .csv files:</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“All_enrichments.csv”</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“enriched_looks_normal.csv”</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“enriched_seems_abnormal.csv”</a:t>
            </a:r>
            <a:endParaRPr/>
          </a:p>
          <a:p>
            <a:pPr indent="-457200" lvl="0" marL="457200" marR="0" rtl="0" algn="l">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In cases where you’re running modules with annotations for multiple tissues or categories in them for the genes you’re scanning, there’s a fourth file “enriched_looks_normal_no_all.csv”</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338" name="Google Shape;338;p25"/>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The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500"/>
                                        <p:tgtEl>
                                          <p:spTgt spid="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500"/>
                                        <p:tgtEl>
                                          <p:spTgt spid="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500"/>
                                        <p:tgtEl>
                                          <p:spTgt spid="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500"/>
                                        <p:tgtEl>
                                          <p:spTgt spid="3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4" st="4"/>
                                            </p:txEl>
                                          </p:spTgt>
                                        </p:tgtEl>
                                        <p:attrNameLst>
                                          <p:attrName>style.visibility</p:attrName>
                                        </p:attrNameLst>
                                      </p:cBhvr>
                                      <p:to>
                                        <p:strVal val="visible"/>
                                      </p:to>
                                    </p:set>
                                    <p:animEffect filter="fade" transition="in">
                                      <p:cBhvr>
                                        <p:cTn dur="500"/>
                                        <p:tgtEl>
                                          <p:spTgt spid="3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5" st="5"/>
                                            </p:txEl>
                                          </p:spTgt>
                                        </p:tgtEl>
                                        <p:attrNameLst>
                                          <p:attrName>style.visibility</p:attrName>
                                        </p:attrNameLst>
                                      </p:cBhvr>
                                      <p:to>
                                        <p:strVal val="visible"/>
                                      </p:to>
                                    </p:set>
                                    <p:animEffect filter="fade" transition="in">
                                      <p:cBhvr>
                                        <p:cTn dur="500"/>
                                        <p:tgtEl>
                                          <p:spTgt spid="33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26"/>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44" name="Google Shape;344;p26"/>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45" name="Google Shape;345;p26"/>
          <p:cNvSpPr txBox="1"/>
          <p:nvPr/>
        </p:nvSpPr>
        <p:spPr>
          <a:xfrm>
            <a:off x="151735" y="1179259"/>
            <a:ext cx="11915219" cy="267765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file is every enrichment that Allez considered significant according to the options you set</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For each term, in addition to the standard output (GO annotation, term, p-value, z score, set size, etc), you’ll know the module that enrichment refers to and the tissue/category in the module that was scanned (if it’s all the tissues/categories it will say “all” as in below)</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46" name="Google Shape;346;p26"/>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The output- All_enrichments.csv</a:t>
            </a:r>
            <a:endParaRPr/>
          </a:p>
        </p:txBody>
      </p:sp>
      <p:pic>
        <p:nvPicPr>
          <p:cNvPr id="347" name="Google Shape;347;p26"/>
          <p:cNvPicPr preferRelativeResize="0"/>
          <p:nvPr/>
        </p:nvPicPr>
        <p:blipFill rotWithShape="1">
          <a:blip r:embed="rId4">
            <a:alphaModFix/>
          </a:blip>
          <a:srcRect b="0" l="0" r="0" t="0"/>
          <a:stretch/>
        </p:blipFill>
        <p:spPr>
          <a:xfrm>
            <a:off x="398584" y="3428999"/>
            <a:ext cx="8101981" cy="33750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500"/>
                                        <p:tgtEl>
                                          <p:spTgt spid="3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500"/>
                                        <p:tgtEl>
                                          <p:spTgt spid="3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500"/>
                                        <p:tgtEl>
                                          <p:spTgt spid="3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27"/>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53" name="Google Shape;353;p27"/>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54" name="Google Shape;354;p27"/>
          <p:cNvSpPr txBox="1"/>
          <p:nvPr/>
        </p:nvSpPr>
        <p:spPr>
          <a:xfrm>
            <a:off x="151735" y="1179259"/>
            <a:ext cx="11915219" cy="526297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is more of a personal preference thing but I noticed that there were huge p-values for modules that were small and had small numbers of overlapping genes or modules that had large numbers of genes but few overlapping genes. This made me uncomfortable and, since some of the parameters the graphical Allez uses are invisible to me and therefore may not be implemented, I set up a user-defined “normal” threshold using two terms: the frxn_overlap and numb.overlap settings.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This means that the user can weed out all of the enrichments that fall below their minimum number of overlapping genes (e.g. 3 genes) with the term’s whole list or with a small fraction of overlapping genes (max is 1 where all genes in the term appear in the module, default is 0.05)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enriched_looks_normal.csv is all of the terms that are above those thresholds. The enriched_seems_abnormal.csv is every term that doesn’t meet either or both of those thresholds.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355" name="Google Shape;355;p27"/>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The output- Normal vs Abnormal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0" st="0"/>
                                            </p:txEl>
                                          </p:spTgt>
                                        </p:tgtEl>
                                        <p:attrNameLst>
                                          <p:attrName>style.visibility</p:attrName>
                                        </p:attrNameLst>
                                      </p:cBhvr>
                                      <p:to>
                                        <p:strVal val="visible"/>
                                      </p:to>
                                    </p:set>
                                    <p:animEffect filter="fade" transition="in">
                                      <p:cBhvr>
                                        <p:cTn dur="500"/>
                                        <p:tgtEl>
                                          <p:spTgt spid="3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1" st="1"/>
                                            </p:txEl>
                                          </p:spTgt>
                                        </p:tgtEl>
                                        <p:attrNameLst>
                                          <p:attrName>style.visibility</p:attrName>
                                        </p:attrNameLst>
                                      </p:cBhvr>
                                      <p:to>
                                        <p:strVal val="visible"/>
                                      </p:to>
                                    </p:set>
                                    <p:animEffect filter="fade" transition="in">
                                      <p:cBhvr>
                                        <p:cTn dur="500"/>
                                        <p:tgtEl>
                                          <p:spTgt spid="3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2" st="2"/>
                                            </p:txEl>
                                          </p:spTgt>
                                        </p:tgtEl>
                                        <p:attrNameLst>
                                          <p:attrName>style.visibility</p:attrName>
                                        </p:attrNameLst>
                                      </p:cBhvr>
                                      <p:to>
                                        <p:strVal val="visible"/>
                                      </p:to>
                                    </p:set>
                                    <p:animEffect filter="fade" transition="in">
                                      <p:cBhvr>
                                        <p:cTn dur="500"/>
                                        <p:tgtEl>
                                          <p:spTgt spid="3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xEl>
                                              <p:pRg end="3" st="3"/>
                                            </p:txEl>
                                          </p:spTgt>
                                        </p:tgtEl>
                                        <p:attrNameLst>
                                          <p:attrName>style.visibility</p:attrName>
                                        </p:attrNameLst>
                                      </p:cBhvr>
                                      <p:to>
                                        <p:strVal val="visible"/>
                                      </p:to>
                                    </p:set>
                                    <p:animEffect filter="fade" transition="in">
                                      <p:cBhvr>
                                        <p:cTn dur="500"/>
                                        <p:tgtEl>
                                          <p:spTgt spid="3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8"/>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61" name="Google Shape;361;p28"/>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62" name="Google Shape;362;p28"/>
          <p:cNvSpPr txBox="1"/>
          <p:nvPr/>
        </p:nvSpPr>
        <p:spPr>
          <a:xfrm>
            <a:off x="151735" y="1179259"/>
            <a:ext cx="11915219"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enriched_looks_normal.csv is all of the terms that are above those thresholds.</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You can see here that the file includes the whole module “all” as well as the specific sub-categories</a:t>
            </a:r>
            <a:endParaRPr/>
          </a:p>
        </p:txBody>
      </p:sp>
      <p:sp>
        <p:nvSpPr>
          <p:cNvPr id="363" name="Google Shape;363;p28"/>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The output- Normal vs Abnormal</a:t>
            </a:r>
            <a:endParaRPr/>
          </a:p>
        </p:txBody>
      </p:sp>
      <p:pic>
        <p:nvPicPr>
          <p:cNvPr id="364" name="Google Shape;364;p28"/>
          <p:cNvPicPr preferRelativeResize="0"/>
          <p:nvPr/>
        </p:nvPicPr>
        <p:blipFill rotWithShape="1">
          <a:blip r:embed="rId4">
            <a:alphaModFix/>
          </a:blip>
          <a:srcRect b="0" l="0" r="0" t="0"/>
          <a:stretch/>
        </p:blipFill>
        <p:spPr>
          <a:xfrm>
            <a:off x="437662" y="2523885"/>
            <a:ext cx="11134458" cy="315485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5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animEffect filter="fade" transition="in">
                                      <p:cBhvr>
                                        <p:cTn dur="500"/>
                                        <p:tgtEl>
                                          <p:spTgt spid="36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06" name="Google Shape;106;p2"/>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07" name="Google Shape;107;p2"/>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How to use the auto-Allez scripts</a:t>
            </a:r>
            <a:endParaRPr/>
          </a:p>
        </p:txBody>
      </p:sp>
      <p:sp>
        <p:nvSpPr>
          <p:cNvPr id="108" name="Google Shape;108;p2"/>
          <p:cNvSpPr txBox="1"/>
          <p:nvPr/>
        </p:nvSpPr>
        <p:spPr>
          <a:xfrm>
            <a:off x="254640" y="1158796"/>
            <a:ext cx="11937360" cy="563231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These are designed to be CHTC-compatible automated ways to scan modules from WGCNA analysis and even compartmentalize them to specific subsets of their components using the Allez package. </a:t>
            </a:r>
            <a:endParaRPr/>
          </a:p>
          <a:p>
            <a:pPr indent="-457200" lvl="0"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run them you’ll need the following packages. Use ‘library(package)’ in the command line to load them and if you can’t then install/reinstall them</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rstudioapi (comes with Rstudio)</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WGCNA (from BioConductor) </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dplyr (from CRAN)</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tidyverse (from CRAN)</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shiny (from CRAN)</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shinyFiles (probably from CRAN)</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DT (from CRAN)</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Allez (probably from Bioconductor, if not that then try Github)</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org.Mm.eg.db (from Bioconductor)</a:t>
            </a:r>
            <a:endParaRPr/>
          </a:p>
          <a:p>
            <a:pPr indent="-457200" lvl="1" marL="9144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BiocManager (the Bioconductor base package, from CRAN)</a:t>
            </a:r>
            <a:endParaRPr/>
          </a:p>
          <a:p>
            <a:pPr indent="-457200" lvl="0"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install from CRAN, use ‘install.packages(“package_name”)’ </a:t>
            </a:r>
            <a:endParaRPr/>
          </a:p>
          <a:p>
            <a:pPr indent="-457200" lvl="0"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install from Bioconductor, use ‘BiocManager::install(“package name”)</a:t>
            </a:r>
            <a:endParaRPr/>
          </a:p>
          <a:p>
            <a:pPr indent="-457200" lvl="0" marL="4572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To install from github, there are several options that use a package called devtools </a:t>
            </a:r>
            <a:endParaRPr/>
          </a:p>
          <a:p>
            <a:pPr indent="-330200" lvl="0" marL="457200" marR="0" rtl="0" algn="l">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5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5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5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5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500"/>
                                        <p:tgtEl>
                                          <p:spTgt spid="1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animEffect filter="fade" transition="in">
                                      <p:cBhvr>
                                        <p:cTn dur="500"/>
                                        <p:tgtEl>
                                          <p:spTgt spid="1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animEffect filter="fade" transition="in">
                                      <p:cBhvr>
                                        <p:cTn dur="500"/>
                                        <p:tgtEl>
                                          <p:spTgt spid="10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animEffect filter="fade" transition="in">
                                      <p:cBhvr>
                                        <p:cTn dur="500"/>
                                        <p:tgtEl>
                                          <p:spTgt spid="10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animEffect filter="fade" transition="in">
                                      <p:cBhvr>
                                        <p:cTn dur="500"/>
                                        <p:tgtEl>
                                          <p:spTgt spid="10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animEffect filter="fade" transition="in">
                                      <p:cBhvr>
                                        <p:cTn dur="500"/>
                                        <p:tgtEl>
                                          <p:spTgt spid="10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0" st="10"/>
                                            </p:txEl>
                                          </p:spTgt>
                                        </p:tgtEl>
                                        <p:attrNameLst>
                                          <p:attrName>style.visibility</p:attrName>
                                        </p:attrNameLst>
                                      </p:cBhvr>
                                      <p:to>
                                        <p:strVal val="visible"/>
                                      </p:to>
                                    </p:set>
                                    <p:animEffect filter="fade" transition="in">
                                      <p:cBhvr>
                                        <p:cTn dur="500"/>
                                        <p:tgtEl>
                                          <p:spTgt spid="10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1" st="11"/>
                                            </p:txEl>
                                          </p:spTgt>
                                        </p:tgtEl>
                                        <p:attrNameLst>
                                          <p:attrName>style.visibility</p:attrName>
                                        </p:attrNameLst>
                                      </p:cBhvr>
                                      <p:to>
                                        <p:strVal val="visible"/>
                                      </p:to>
                                    </p:set>
                                    <p:animEffect filter="fade" transition="in">
                                      <p:cBhvr>
                                        <p:cTn dur="500"/>
                                        <p:tgtEl>
                                          <p:spTgt spid="10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2" st="12"/>
                                            </p:txEl>
                                          </p:spTgt>
                                        </p:tgtEl>
                                        <p:attrNameLst>
                                          <p:attrName>style.visibility</p:attrName>
                                        </p:attrNameLst>
                                      </p:cBhvr>
                                      <p:to>
                                        <p:strVal val="visible"/>
                                      </p:to>
                                    </p:set>
                                    <p:animEffect filter="fade" transition="in">
                                      <p:cBhvr>
                                        <p:cTn dur="500"/>
                                        <p:tgtEl>
                                          <p:spTgt spid="108">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3" st="13"/>
                                            </p:txEl>
                                          </p:spTgt>
                                        </p:tgtEl>
                                        <p:attrNameLst>
                                          <p:attrName>style.visibility</p:attrName>
                                        </p:attrNameLst>
                                      </p:cBhvr>
                                      <p:to>
                                        <p:strVal val="visible"/>
                                      </p:to>
                                    </p:set>
                                    <p:animEffect filter="fade" transition="in">
                                      <p:cBhvr>
                                        <p:cTn dur="500"/>
                                        <p:tgtEl>
                                          <p:spTgt spid="108">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4" st="14"/>
                                            </p:txEl>
                                          </p:spTgt>
                                        </p:tgtEl>
                                        <p:attrNameLst>
                                          <p:attrName>style.visibility</p:attrName>
                                        </p:attrNameLst>
                                      </p:cBhvr>
                                      <p:to>
                                        <p:strVal val="visible"/>
                                      </p:to>
                                    </p:set>
                                    <p:animEffect filter="fade" transition="in">
                                      <p:cBhvr>
                                        <p:cTn dur="500"/>
                                        <p:tgtEl>
                                          <p:spTgt spid="108">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5" st="15"/>
                                            </p:txEl>
                                          </p:spTgt>
                                        </p:tgtEl>
                                        <p:attrNameLst>
                                          <p:attrName>style.visibility</p:attrName>
                                        </p:attrNameLst>
                                      </p:cBhvr>
                                      <p:to>
                                        <p:strVal val="visible"/>
                                      </p:to>
                                    </p:set>
                                    <p:animEffect filter="fade" transition="in">
                                      <p:cBhvr>
                                        <p:cTn dur="500"/>
                                        <p:tgtEl>
                                          <p:spTgt spid="108">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9"/>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370" name="Google Shape;370;p29"/>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371" name="Google Shape;371;p29"/>
          <p:cNvSpPr txBox="1"/>
          <p:nvPr/>
        </p:nvSpPr>
        <p:spPr>
          <a:xfrm>
            <a:off x="151735" y="1179259"/>
            <a:ext cx="11915219" cy="230832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enriched_looks_normal_no_all.csv is the same, except that it is displaying only the individual subgroups of genes within a module associated with a specific tissue/category, such as in this example where the GO on line 2 is for the subset of genes in the blue module from the adipose tissue only</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If no module in your input file has multiple tissues annotated in it in the “tissue_origin” column, this file will not be generated. </a:t>
            </a:r>
            <a:endParaRPr/>
          </a:p>
        </p:txBody>
      </p:sp>
      <p:sp>
        <p:nvSpPr>
          <p:cNvPr id="372" name="Google Shape;372;p29"/>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The output- Normal vs Abnormal</a:t>
            </a:r>
            <a:endParaRPr/>
          </a:p>
        </p:txBody>
      </p:sp>
      <p:pic>
        <p:nvPicPr>
          <p:cNvPr id="373" name="Google Shape;373;p29"/>
          <p:cNvPicPr preferRelativeResize="0"/>
          <p:nvPr/>
        </p:nvPicPr>
        <p:blipFill rotWithShape="1">
          <a:blip r:embed="rId4">
            <a:alphaModFix/>
          </a:blip>
          <a:srcRect b="0" l="0" r="0" t="0"/>
          <a:stretch/>
        </p:blipFill>
        <p:spPr>
          <a:xfrm>
            <a:off x="329949" y="3487583"/>
            <a:ext cx="11163382" cy="32813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0" st="0"/>
                                            </p:txEl>
                                          </p:spTgt>
                                        </p:tgtEl>
                                        <p:attrNameLst>
                                          <p:attrName>style.visibility</p:attrName>
                                        </p:attrNameLst>
                                      </p:cBhvr>
                                      <p:to>
                                        <p:strVal val="visible"/>
                                      </p:to>
                                    </p:set>
                                    <p:animEffect filter="fade" transition="in">
                                      <p:cBhvr>
                                        <p:cTn dur="500"/>
                                        <p:tgtEl>
                                          <p:spTgt spid="3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xEl>
                                              <p:pRg end="1" st="1"/>
                                            </p:txEl>
                                          </p:spTgt>
                                        </p:tgtEl>
                                        <p:attrNameLst>
                                          <p:attrName>style.visibility</p:attrName>
                                        </p:attrNameLst>
                                      </p:cBhvr>
                                      <p:to>
                                        <p:strVal val="visible"/>
                                      </p:to>
                                    </p:set>
                                    <p:animEffect filter="fade" transition="in">
                                      <p:cBhvr>
                                        <p:cTn dur="500"/>
                                        <p:tgtEl>
                                          <p:spTgt spid="3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3"/>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14" name="Google Shape;114;p3"/>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15" name="Google Shape;115;p3"/>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b="0" i="0" lang="en-US" sz="3600" u="none" cap="none" strike="noStrike">
                <a:solidFill>
                  <a:schemeClr val="dk1"/>
                </a:solidFill>
                <a:latin typeface="Arial"/>
                <a:ea typeface="Arial"/>
                <a:cs typeface="Arial"/>
                <a:sym typeface="Arial"/>
              </a:rPr>
              <a:t>Set your directory and source the functions</a:t>
            </a:r>
            <a:endParaRPr/>
          </a:p>
        </p:txBody>
      </p:sp>
      <p:sp>
        <p:nvSpPr>
          <p:cNvPr id="116" name="Google Shape;116;p3"/>
          <p:cNvSpPr txBox="1"/>
          <p:nvPr/>
        </p:nvSpPr>
        <p:spPr>
          <a:xfrm>
            <a:off x="353639" y="1090876"/>
            <a:ext cx="6419697" cy="517064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This uses 2 scripts:</a:t>
            </a:r>
            <a:endParaRPr/>
          </a:p>
          <a:p>
            <a:pPr indent="-457200" lvl="1" marL="9144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Attie_olev3.R</a:t>
            </a:r>
            <a:endParaRPr/>
          </a:p>
          <a:p>
            <a:pPr indent="-457200" lvl="1" marL="9144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Allez_attie_v3.R</a:t>
            </a:r>
            <a:endParaRPr/>
          </a:p>
          <a:p>
            <a:pPr indent="-457200" lvl="0" marL="4572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First, set your directory to where you want to save everything. You can do this by typing library(rustioapi) in the command line to activate the rstudioapi package and then typing setwd(selectDirectory()), which will prompt you to pick the folder you want. </a:t>
            </a:r>
            <a:endParaRPr/>
          </a:p>
          <a:p>
            <a:pPr indent="-457200" lvl="0" marL="457200" marR="0" rtl="0" algn="l">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Then activate both functions. This is done either by typing ‘source(“file/path/to/the/relevant/file”) in the terminal or clicking “source on save” at the top of the scripts when you open them in R Studio (see right) and clicking save after</a:t>
            </a:r>
            <a:endParaRPr/>
          </a:p>
        </p:txBody>
      </p:sp>
      <p:pic>
        <p:nvPicPr>
          <p:cNvPr id="117" name="Google Shape;117;p3"/>
          <p:cNvPicPr preferRelativeResize="0"/>
          <p:nvPr/>
        </p:nvPicPr>
        <p:blipFill rotWithShape="1">
          <a:blip r:embed="rId4">
            <a:alphaModFix/>
          </a:blip>
          <a:srcRect b="0" l="0" r="0" t="0"/>
          <a:stretch/>
        </p:blipFill>
        <p:spPr>
          <a:xfrm>
            <a:off x="6773336" y="1203672"/>
            <a:ext cx="5948406" cy="2476518"/>
          </a:xfrm>
          <a:prstGeom prst="rect">
            <a:avLst/>
          </a:prstGeom>
          <a:noFill/>
          <a:ln>
            <a:noFill/>
          </a:ln>
        </p:spPr>
      </p:pic>
      <p:sp>
        <p:nvSpPr>
          <p:cNvPr id="118" name="Google Shape;118;p3"/>
          <p:cNvSpPr/>
          <p:nvPr/>
        </p:nvSpPr>
        <p:spPr>
          <a:xfrm rot="3836851">
            <a:off x="7760677" y="1201425"/>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3"/>
          <p:cNvSpPr txBox="1"/>
          <p:nvPr/>
        </p:nvSpPr>
        <p:spPr>
          <a:xfrm>
            <a:off x="8010769" y="3706159"/>
            <a:ext cx="26589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Source-on-save will let Rstudio see the function in the environment:</a:t>
            </a:r>
            <a:endParaRPr/>
          </a:p>
        </p:txBody>
      </p:sp>
      <p:pic>
        <p:nvPicPr>
          <p:cNvPr id="120" name="Google Shape;120;p3"/>
          <p:cNvPicPr preferRelativeResize="0"/>
          <p:nvPr/>
        </p:nvPicPr>
        <p:blipFill rotWithShape="1">
          <a:blip r:embed="rId5">
            <a:alphaModFix/>
          </a:blip>
          <a:srcRect b="0" l="0" r="0" t="0"/>
          <a:stretch/>
        </p:blipFill>
        <p:spPr>
          <a:xfrm>
            <a:off x="7192322" y="4695552"/>
            <a:ext cx="4295806" cy="2143141"/>
          </a:xfrm>
          <a:prstGeom prst="rect">
            <a:avLst/>
          </a:prstGeom>
          <a:noFill/>
          <a:ln>
            <a:noFill/>
          </a:ln>
        </p:spPr>
      </p:pic>
      <p:sp>
        <p:nvSpPr>
          <p:cNvPr id="121" name="Google Shape;121;p3"/>
          <p:cNvSpPr/>
          <p:nvPr/>
        </p:nvSpPr>
        <p:spPr>
          <a:xfrm>
            <a:off x="6842369" y="6117082"/>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500"/>
                                        <p:tgtEl>
                                          <p:spTgt spid="11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4"/>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27" name="Google Shape;127;p4"/>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28" name="Google Shape;128;p4"/>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a:t>
            </a:r>
            <a:endParaRPr/>
          </a:p>
        </p:txBody>
      </p:sp>
      <p:sp>
        <p:nvSpPr>
          <p:cNvPr id="129" name="Google Shape;129;p4"/>
          <p:cNvSpPr txBox="1"/>
          <p:nvPr/>
        </p:nvSpPr>
        <p:spPr>
          <a:xfrm>
            <a:off x="254640" y="1158796"/>
            <a:ext cx="11607410"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To use Allez, you need your input files: the “gene set” and “gene universe” files.</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“gene set” files have the list of genes in the modules you want to scan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“gene universe” files have all of the genes in the set you want to scan. To increase power, the universe isn’t all of the mouse or human genome, but the set of all genes/proteins in your tissue you measured.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Allez uses Official Gene Symbols (e.g. Abcc8, Zfp148) which makes it difficult sometimes to use since these can change so always check the Ensemble or Entrez IDs for your gene to make sure you’re using the up-to-date one.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These scripts can handle modules with multiple compartments/tissues/types of transcript surveyed. It was initially written to do this</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All input files are comma separated files (the .csv extension) </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Make sure there are no empty cells. Avoid this by using ‘delete’ on any row that lacks data so that it doesn’t import as empty cells. It will cause errors otherwise</a:t>
            </a:r>
            <a:endParaRPr/>
          </a:p>
          <a:p>
            <a:pPr indent="-457200" lvl="0" marL="457200" marR="0" rtl="0" algn="l">
              <a:spcBef>
                <a:spcPts val="0"/>
              </a:spcBef>
              <a:spcAft>
                <a:spcPts val="0"/>
              </a:spcAft>
              <a:buClr>
                <a:schemeClr val="dk1"/>
              </a:buClr>
              <a:buSzPts val="2400"/>
              <a:buFont typeface="Arial"/>
              <a:buChar char="•"/>
            </a:pPr>
            <a:r>
              <a:rPr b="1" i="1" lang="en-US" sz="2400">
                <a:solidFill>
                  <a:schemeClr val="dk1"/>
                </a:solidFill>
                <a:latin typeface="Arial"/>
                <a:ea typeface="Arial"/>
                <a:cs typeface="Arial"/>
                <a:sym typeface="Arial"/>
              </a:rPr>
              <a:t>While the user interface Allez just takes lists of symbols, the files I’ll describe were formatted to work with the scripts I wrote. </a:t>
            </a:r>
            <a:endParaRPr/>
          </a:p>
          <a:p>
            <a:pPr indent="-304800" lvl="0" marL="45720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500"/>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500"/>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500"/>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500"/>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500"/>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500"/>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500"/>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500"/>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500"/>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5"/>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35" name="Google Shape;135;p5"/>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36" name="Google Shape;136;p5"/>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
        <p:nvSpPr>
          <p:cNvPr id="137" name="Google Shape;137;p5"/>
          <p:cNvSpPr txBox="1"/>
          <p:nvPr/>
        </p:nvSpPr>
        <p:spPr>
          <a:xfrm>
            <a:off x="254640" y="1158796"/>
            <a:ext cx="11607410" cy="230832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Accession (the </a:t>
            </a:r>
            <a:r>
              <a:rPr b="1" i="1" lang="en-US" sz="2400" u="sng" cap="none" strike="noStrike">
                <a:solidFill>
                  <a:schemeClr val="dk1"/>
                </a:solidFill>
                <a:latin typeface="Arial"/>
                <a:ea typeface="Arial"/>
                <a:cs typeface="Arial"/>
                <a:sym typeface="Arial"/>
              </a:rPr>
              <a:t>unique</a:t>
            </a:r>
            <a:r>
              <a:rPr b="0" i="0" lang="en-US" sz="2400" u="none" cap="none" strike="noStrike">
                <a:solidFill>
                  <a:schemeClr val="dk1"/>
                </a:solidFill>
                <a:latin typeface="Arial"/>
                <a:ea typeface="Arial"/>
                <a:cs typeface="Arial"/>
                <a:sym typeface="Arial"/>
              </a:rPr>
              <a:t> identifier associated with your transcript of interest. Usually this is to avoid redundant gene annotations (scanning multiple tissues or looking at isoforms) which will cause errors with how the scripts curate the data before sending it to Allez</a:t>
            </a:r>
            <a:endParaRPr b="0" i="0" sz="2400" u="none" cap="none" strike="noStrike">
              <a:solidFill>
                <a:schemeClr val="dk1"/>
              </a:solidFill>
              <a:latin typeface="Arial"/>
              <a:ea typeface="Arial"/>
              <a:cs typeface="Arial"/>
              <a:sym typeface="Arial"/>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DO NOT RENAME THE COLUMNS</a:t>
            </a:r>
            <a:endParaRPr/>
          </a:p>
        </p:txBody>
      </p:sp>
      <p:pic>
        <p:nvPicPr>
          <p:cNvPr id="138" name="Google Shape;138;p5"/>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39" name="Google Shape;139;p5"/>
          <p:cNvSpPr/>
          <p:nvPr/>
        </p:nvSpPr>
        <p:spPr>
          <a:xfrm rot="3836851">
            <a:off x="2008553" y="3947001"/>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5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5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500"/>
                                        <p:tgtEl>
                                          <p:spTgt spid="13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6"/>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45" name="Google Shape;145;p6"/>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46" name="Google Shape;146;p6"/>
          <p:cNvSpPr txBox="1"/>
          <p:nvPr/>
        </p:nvSpPr>
        <p:spPr>
          <a:xfrm>
            <a:off x="254640" y="1158796"/>
            <a:ext cx="11607410" cy="120032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Module colors</a:t>
            </a:r>
            <a:endParaRPr/>
          </a:p>
          <a:p>
            <a:pPr indent="-457200" lvl="0" marL="457200" marR="0" rtl="0" algn="l">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The module colors are generated by the WGCNA package</a:t>
            </a:r>
            <a:endParaRPr/>
          </a:p>
        </p:txBody>
      </p:sp>
      <p:pic>
        <p:nvPicPr>
          <p:cNvPr id="147" name="Google Shape;147;p6"/>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48" name="Google Shape;148;p6"/>
          <p:cNvSpPr/>
          <p:nvPr/>
        </p:nvSpPr>
        <p:spPr>
          <a:xfrm rot="3836851">
            <a:off x="3767014" y="3947000"/>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6"/>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5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5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5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7"/>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55" name="Google Shape;155;p7"/>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56" name="Google Shape;156;p7"/>
          <p:cNvSpPr txBox="1"/>
          <p:nvPr/>
        </p:nvSpPr>
        <p:spPr>
          <a:xfrm>
            <a:off x="1" y="1158796"/>
            <a:ext cx="12098214" cy="286232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tissue_origin </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modules that have more than one tissue, it will have the tissue associated with each gene (accession) </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modules that look at different gene categories within a module (or isoforms) it will contain their annotations (e.g. protein coding, miRNA, etc) but it will still have “tissue_origin” as the header. You can change the output file annotations but leave the input files’ column names alone</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For modules without these concerns, it will just be the tissue it came from and all will have the same annotation (e.g. “islet” for transcripts only from islets)</a:t>
            </a:r>
            <a:endParaRPr/>
          </a:p>
        </p:txBody>
      </p:sp>
      <p:pic>
        <p:nvPicPr>
          <p:cNvPr id="157" name="Google Shape;157;p7"/>
          <p:cNvPicPr preferRelativeResize="0"/>
          <p:nvPr/>
        </p:nvPicPr>
        <p:blipFill rotWithShape="1">
          <a:blip r:embed="rId4">
            <a:alphaModFix/>
          </a:blip>
          <a:srcRect b="0" l="0" r="0" t="0"/>
          <a:stretch/>
        </p:blipFill>
        <p:spPr>
          <a:xfrm>
            <a:off x="726371" y="3914606"/>
            <a:ext cx="8691626" cy="2814658"/>
          </a:xfrm>
          <a:prstGeom prst="rect">
            <a:avLst/>
          </a:prstGeom>
          <a:noFill/>
          <a:ln>
            <a:noFill/>
          </a:ln>
        </p:spPr>
      </p:pic>
      <p:sp>
        <p:nvSpPr>
          <p:cNvPr id="158" name="Google Shape;158;p7"/>
          <p:cNvSpPr/>
          <p:nvPr/>
        </p:nvSpPr>
        <p:spPr>
          <a:xfrm rot="3836851">
            <a:off x="4298461" y="3947001"/>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7"/>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5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500"/>
                                        <p:tgtEl>
                                          <p:spTgt spid="1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2" st="2"/>
                                            </p:txEl>
                                          </p:spTgt>
                                        </p:tgtEl>
                                        <p:attrNameLst>
                                          <p:attrName>style.visibility</p:attrName>
                                        </p:attrNameLst>
                                      </p:cBhvr>
                                      <p:to>
                                        <p:strVal val="visible"/>
                                      </p:to>
                                    </p:set>
                                    <p:animEffect filter="fade" transition="in">
                                      <p:cBhvr>
                                        <p:cTn dur="500"/>
                                        <p:tgtEl>
                                          <p:spTgt spid="1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3" st="3"/>
                                            </p:txEl>
                                          </p:spTgt>
                                        </p:tgtEl>
                                        <p:attrNameLst>
                                          <p:attrName>style.visibility</p:attrName>
                                        </p:attrNameLst>
                                      </p:cBhvr>
                                      <p:to>
                                        <p:strVal val="visible"/>
                                      </p:to>
                                    </p:set>
                                    <p:animEffect filter="fade" transition="in">
                                      <p:cBhvr>
                                        <p:cTn dur="500"/>
                                        <p:tgtEl>
                                          <p:spTgt spid="1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4" st="4"/>
                                            </p:txEl>
                                          </p:spTgt>
                                        </p:tgtEl>
                                        <p:attrNameLst>
                                          <p:attrName>style.visibility</p:attrName>
                                        </p:attrNameLst>
                                      </p:cBhvr>
                                      <p:to>
                                        <p:strVal val="visible"/>
                                      </p:to>
                                    </p:set>
                                    <p:animEffect filter="fade" transition="in">
                                      <p:cBhvr>
                                        <p:cTn dur="500"/>
                                        <p:tgtEl>
                                          <p:spTgt spid="15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8"/>
          <p:cNvPicPr preferRelativeResize="0"/>
          <p:nvPr/>
        </p:nvPicPr>
        <p:blipFill rotWithShape="1">
          <a:blip r:embed="rId3">
            <a:alphaModFix/>
          </a:blip>
          <a:srcRect b="0" l="0" r="0" t="0"/>
          <a:stretch/>
        </p:blipFill>
        <p:spPr>
          <a:xfrm>
            <a:off x="8117405" y="53973"/>
            <a:ext cx="3551013" cy="968986"/>
          </a:xfrm>
          <a:prstGeom prst="rect">
            <a:avLst/>
          </a:prstGeom>
          <a:noFill/>
          <a:ln>
            <a:noFill/>
          </a:ln>
        </p:spPr>
      </p:pic>
      <p:cxnSp>
        <p:nvCxnSpPr>
          <p:cNvPr id="165" name="Google Shape;165;p8"/>
          <p:cNvCxnSpPr/>
          <p:nvPr/>
        </p:nvCxnSpPr>
        <p:spPr>
          <a:xfrm>
            <a:off x="329949" y="1090877"/>
            <a:ext cx="11532101" cy="0"/>
          </a:xfrm>
          <a:prstGeom prst="straightConnector1">
            <a:avLst/>
          </a:prstGeom>
          <a:noFill/>
          <a:ln cap="flat" cmpd="sng" w="50800">
            <a:solidFill>
              <a:schemeClr val="dk1"/>
            </a:solidFill>
            <a:prstDash val="solid"/>
            <a:miter lim="800000"/>
            <a:headEnd len="sm" w="sm" type="none"/>
            <a:tailEnd len="sm" w="sm" type="none"/>
          </a:ln>
        </p:spPr>
      </p:cxnSp>
      <p:sp>
        <p:nvSpPr>
          <p:cNvPr id="166" name="Google Shape;166;p8"/>
          <p:cNvSpPr txBox="1"/>
          <p:nvPr/>
        </p:nvSpPr>
        <p:spPr>
          <a:xfrm>
            <a:off x="254640" y="1158796"/>
            <a:ext cx="11607410" cy="163121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 your “gene set” file you’ll need the following columns:</a:t>
            </a:r>
            <a:endParaRPr/>
          </a:p>
          <a:p>
            <a:pPr indent="-457200" lvl="1" marL="914400" marR="0" rtl="0" algn="l">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“kME_module”</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has the kME value for the module it’s assigned to. </a:t>
            </a:r>
            <a:endParaRPr/>
          </a:p>
          <a:p>
            <a:pPr indent="-457200" lvl="0" marL="457200" marR="0" rtl="0" algn="l">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This can be blank. I used it in some of my further scripts but you don’t need it. </a:t>
            </a:r>
            <a:r>
              <a:rPr lang="en-US" sz="2000" u="sng">
                <a:solidFill>
                  <a:schemeClr val="dk1"/>
                </a:solidFill>
                <a:latin typeface="Arial"/>
                <a:ea typeface="Arial"/>
                <a:cs typeface="Arial"/>
                <a:sym typeface="Arial"/>
              </a:rPr>
              <a:t>Don’t delete the column </a:t>
            </a:r>
            <a:r>
              <a:rPr lang="en-US" sz="2000">
                <a:solidFill>
                  <a:schemeClr val="dk1"/>
                </a:solidFill>
                <a:latin typeface="Arial"/>
                <a:ea typeface="Arial"/>
                <a:cs typeface="Arial"/>
                <a:sym typeface="Arial"/>
              </a:rPr>
              <a:t>though if you choose not to have information here. </a:t>
            </a:r>
            <a:endParaRPr/>
          </a:p>
        </p:txBody>
      </p:sp>
      <p:pic>
        <p:nvPicPr>
          <p:cNvPr id="167" name="Google Shape;167;p8"/>
          <p:cNvPicPr preferRelativeResize="0"/>
          <p:nvPr/>
        </p:nvPicPr>
        <p:blipFill rotWithShape="1">
          <a:blip r:embed="rId4">
            <a:alphaModFix/>
          </a:blip>
          <a:srcRect b="0" l="0" r="0" t="0"/>
          <a:stretch/>
        </p:blipFill>
        <p:spPr>
          <a:xfrm>
            <a:off x="726371" y="3836452"/>
            <a:ext cx="8691626" cy="2814658"/>
          </a:xfrm>
          <a:prstGeom prst="rect">
            <a:avLst/>
          </a:prstGeom>
          <a:noFill/>
          <a:ln>
            <a:noFill/>
          </a:ln>
        </p:spPr>
      </p:pic>
      <p:sp>
        <p:nvSpPr>
          <p:cNvPr id="168" name="Google Shape;168;p8"/>
          <p:cNvSpPr/>
          <p:nvPr/>
        </p:nvSpPr>
        <p:spPr>
          <a:xfrm rot="3836851">
            <a:off x="5181600" y="3947001"/>
            <a:ext cx="500184" cy="407031"/>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8"/>
          <p:cNvSpPr txBox="1"/>
          <p:nvPr/>
        </p:nvSpPr>
        <p:spPr>
          <a:xfrm>
            <a:off x="254641" y="-302604"/>
            <a:ext cx="8734173" cy="132556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Set up your input files- the “gene set” file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5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5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5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500"/>
                                        <p:tgtEl>
                                          <p:spTgt spid="1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2023-07-27T18:54:59Z</dcterms:created>
  <dc:creator>Chris Emfinger</dc:creator>
</cp:coreProperties>
</file>