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74" r:id="rId2"/>
    <p:sldId id="1171" r:id="rId3"/>
    <p:sldId id="1172" r:id="rId4"/>
    <p:sldId id="1173" r:id="rId5"/>
    <p:sldId id="1174" r:id="rId6"/>
    <p:sldId id="1175" r:id="rId7"/>
    <p:sldId id="1176" r:id="rId8"/>
    <p:sldId id="1177" r:id="rId9"/>
    <p:sldId id="1178" r:id="rId10"/>
    <p:sldId id="1179" r:id="rId11"/>
    <p:sldId id="1180" r:id="rId12"/>
    <p:sldId id="1181" r:id="rId13"/>
    <p:sldId id="1182" r:id="rId14"/>
    <p:sldId id="1183" r:id="rId15"/>
    <p:sldId id="1184" r:id="rId16"/>
    <p:sldId id="1185" r:id="rId17"/>
    <p:sldId id="1186" r:id="rId18"/>
    <p:sldId id="1187" r:id="rId19"/>
    <p:sldId id="1188" r:id="rId20"/>
    <p:sldId id="1189" r:id="rId21"/>
    <p:sldId id="1190" r:id="rId22"/>
    <p:sldId id="1191" r:id="rId23"/>
    <p:sldId id="1192" r:id="rId24"/>
    <p:sldId id="1193" r:id="rId25"/>
    <p:sldId id="1194" r:id="rId26"/>
    <p:sldId id="1195" r:id="rId27"/>
    <p:sldId id="1196" r:id="rId28"/>
    <p:sldId id="1197" r:id="rId29"/>
    <p:sldId id="1198" r:id="rId30"/>
    <p:sldId id="11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3F190-1A19-44F4-9548-ABFB67E15C28}" v="11587" dt="2023-07-27T20:32:34.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napToGrid="0">
      <p:cViewPr varScale="1">
        <p:scale>
          <a:sx n="61" d="100"/>
          <a:sy n="61" d="100"/>
        </p:scale>
        <p:origin x="21" y="4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DBDB-52AD-093C-593C-E766ABADE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6A23F-9BC9-B676-496C-2B2719870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4DF92-6083-AB7E-40BF-E16C5A31C85B}"/>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CEBD6D66-5AE6-5BBD-FC80-B1CC91E02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34E6A-7189-D57E-6E7D-9BF9E670AB7B}"/>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345505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2C9E-9C80-2D23-758C-20E613099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EB8556-BB0A-EB0B-96B5-A0F8B492D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4413-6BCF-5A5E-5AC8-BA2465C92E8F}"/>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00F736AE-D255-F4DF-161A-7ED47492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305A7-A191-1002-4212-DD006B48859C}"/>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32245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CA7AB-3388-62E3-4409-55CA0291D0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27EFB-7A41-83E7-581F-318F5FFB3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214C7-B66D-CEF6-59A8-5F6DC39ADF4A}"/>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8EB71C1A-BE0E-066A-0A44-FDE5296F2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8DF2F-EF4D-9C1F-2C0D-3936E368BE20}"/>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1006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B78-FC00-344C-FF8A-BA8DF61CC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7420C-1F48-5F18-1039-88A739E40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3F132-20C0-CDE7-CFB4-0D27ECEF51FC}"/>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441342E0-3794-94CC-7CCD-A34533CF2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14726-FFB8-6EC1-AD93-24358C7AE9D0}"/>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87043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0CC5-A316-3390-3F9B-4FA65ED08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40724-8440-1F1B-6882-284A4B1A0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823A9-266B-9858-EAB7-0293466C5CD7}"/>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0AC84523-9950-865E-CCAD-14F3D80FB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E396-8FF1-BDD7-00FB-5831EDAF8916}"/>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32330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0F79-E1A4-CC5E-C6F1-D8CF6D8A1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1C67E-1572-EC0B-449B-01494E4E3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78596-FB8B-72B2-54C8-FD3C2D94BE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A2E34-BFC2-45D7-F311-E655A97ACEE6}"/>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6" name="Footer Placeholder 5">
            <a:extLst>
              <a:ext uri="{FF2B5EF4-FFF2-40B4-BE49-F238E27FC236}">
                <a16:creationId xmlns:a16="http://schemas.microsoft.com/office/drawing/2014/main" id="{6DD77B2F-BD0A-1D4C-E9DA-12E0BCA6C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570EF-5BA9-1FD9-BC45-4FA78730A748}"/>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33014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1DA-2A69-0B64-0439-96E18DA0B6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3C92-263D-D577-2499-4B9457710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982F7-9B5A-9D0A-7A22-1131149C7F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15AC51-2477-A802-5B66-695791F21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59F1D-A072-E1C1-08E0-1BAACB276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7FC6A9-9F67-8D2B-FF4D-50C4199A3163}"/>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8" name="Footer Placeholder 7">
            <a:extLst>
              <a:ext uri="{FF2B5EF4-FFF2-40B4-BE49-F238E27FC236}">
                <a16:creationId xmlns:a16="http://schemas.microsoft.com/office/drawing/2014/main" id="{A98D821B-7B76-89A2-B9FB-AD57218DB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D79C86-2A58-5087-89B4-A53142681921}"/>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62657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D068-C1EC-5CF7-49EE-CE2954494B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3339E2-3087-9651-C208-363532E2ECAA}"/>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4" name="Footer Placeholder 3">
            <a:extLst>
              <a:ext uri="{FF2B5EF4-FFF2-40B4-BE49-F238E27FC236}">
                <a16:creationId xmlns:a16="http://schemas.microsoft.com/office/drawing/2014/main" id="{79C4F086-C9FB-E03A-BEF6-7123B60D20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96675-B36F-38D4-2AD8-4724BC5C9CC7}"/>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29971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82BFE-E24B-69A7-F7C4-43A14584957D}"/>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3" name="Footer Placeholder 2">
            <a:extLst>
              <a:ext uri="{FF2B5EF4-FFF2-40B4-BE49-F238E27FC236}">
                <a16:creationId xmlns:a16="http://schemas.microsoft.com/office/drawing/2014/main" id="{59A8EAB9-807B-1252-1424-A606E2120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90CF9A-4030-D64B-8A1B-2D51C5E68E5C}"/>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123448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1C1E-AD71-77E2-127C-F9BB5CED4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45696-0AAD-50B5-D2B8-E2B0DC6CE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9502B-939F-0A57-E016-0CD9C8B5D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EC22E-2794-8417-6B04-42009B954E84}"/>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6" name="Footer Placeholder 5">
            <a:extLst>
              <a:ext uri="{FF2B5EF4-FFF2-40B4-BE49-F238E27FC236}">
                <a16:creationId xmlns:a16="http://schemas.microsoft.com/office/drawing/2014/main" id="{E833B8FB-E012-4415-6B73-C48D4633B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4A6F0-29AF-4512-E7A5-4197AA90592D}"/>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317643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A2A7-54E0-3A71-E690-D549EC4DA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B2A9B-A05E-8ED3-11FC-72FE79308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EAF3CC-30FB-4C21-5416-27BE48516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36128-516C-92D6-0214-08DEAC339C52}"/>
              </a:ext>
            </a:extLst>
          </p:cNvPr>
          <p:cNvSpPr>
            <a:spLocks noGrp="1"/>
          </p:cNvSpPr>
          <p:nvPr>
            <p:ph type="dt" sz="half" idx="10"/>
          </p:nvPr>
        </p:nvSpPr>
        <p:spPr/>
        <p:txBody>
          <a:bodyPr/>
          <a:lstStyle/>
          <a:p>
            <a:fld id="{F8EC7564-AF04-4BF0-8C1F-FBE3139FBCE6}" type="datetimeFigureOut">
              <a:rPr lang="en-US" smtClean="0"/>
              <a:t>7/27/2023</a:t>
            </a:fld>
            <a:endParaRPr lang="en-US"/>
          </a:p>
        </p:txBody>
      </p:sp>
      <p:sp>
        <p:nvSpPr>
          <p:cNvPr id="6" name="Footer Placeholder 5">
            <a:extLst>
              <a:ext uri="{FF2B5EF4-FFF2-40B4-BE49-F238E27FC236}">
                <a16:creationId xmlns:a16="http://schemas.microsoft.com/office/drawing/2014/main" id="{2CB891FB-063F-859D-3E1A-E82476E59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33155-648D-FB7D-D1CA-43E03FE37E92}"/>
              </a:ext>
            </a:extLst>
          </p:cNvPr>
          <p:cNvSpPr>
            <a:spLocks noGrp="1"/>
          </p:cNvSpPr>
          <p:nvPr>
            <p:ph type="sldNum" sz="quarter" idx="12"/>
          </p:nvPr>
        </p:nvSpPr>
        <p:spPr/>
        <p:txBody>
          <a:bodyPr/>
          <a:lstStyle/>
          <a:p>
            <a:fld id="{B2663B5D-89DF-4B57-8397-FA662393B345}" type="slidenum">
              <a:rPr lang="en-US" smtClean="0"/>
              <a:t>‹#›</a:t>
            </a:fld>
            <a:endParaRPr lang="en-US"/>
          </a:p>
        </p:txBody>
      </p:sp>
    </p:spTree>
    <p:extLst>
      <p:ext uri="{BB962C8B-B14F-4D97-AF65-F5344CB8AC3E}">
        <p14:creationId xmlns:p14="http://schemas.microsoft.com/office/powerpoint/2010/main" val="228484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FA6BA-881B-400F-9BB3-91F55E98C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027AC0-1CC2-9BD1-F092-86CB73B9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5F537-DF71-F7F9-8D8B-8726D1132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C7564-AF04-4BF0-8C1F-FBE3139FBCE6}" type="datetimeFigureOut">
              <a:rPr lang="en-US" smtClean="0"/>
              <a:t>7/27/2023</a:t>
            </a:fld>
            <a:endParaRPr lang="en-US"/>
          </a:p>
        </p:txBody>
      </p:sp>
      <p:sp>
        <p:nvSpPr>
          <p:cNvPr id="5" name="Footer Placeholder 4">
            <a:extLst>
              <a:ext uri="{FF2B5EF4-FFF2-40B4-BE49-F238E27FC236}">
                <a16:creationId xmlns:a16="http://schemas.microsoft.com/office/drawing/2014/main" id="{5BD33B8A-8EF1-5EF3-ADE3-3162E52C5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E4B5D-4D32-8237-4D49-E45105B7D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63B5D-89DF-4B57-8397-FA662393B345}" type="slidenum">
              <a:rPr lang="en-US" smtClean="0"/>
              <a:t>‹#›</a:t>
            </a:fld>
            <a:endParaRPr lang="en-US"/>
          </a:p>
        </p:txBody>
      </p:sp>
    </p:spTree>
    <p:extLst>
      <p:ext uri="{BB962C8B-B14F-4D97-AF65-F5344CB8AC3E}">
        <p14:creationId xmlns:p14="http://schemas.microsoft.com/office/powerpoint/2010/main" val="378640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1764786"/>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2801690"/>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91E1363-CD9B-4ED3-87F0-14AB7DB31A59}"/>
              </a:ext>
            </a:extLst>
          </p:cNvPr>
          <p:cNvSpPr txBox="1">
            <a:spLocks/>
          </p:cNvSpPr>
          <p:nvPr/>
        </p:nvSpPr>
        <p:spPr>
          <a:xfrm>
            <a:off x="254641" y="1408209"/>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err="1">
                <a:latin typeface="Arial" panose="020B0604020202020204" pitchFamily="34" charset="0"/>
                <a:cs typeface="Arial" panose="020B0604020202020204" pitchFamily="34" charset="0"/>
              </a:rPr>
              <a:t>Allez</a:t>
            </a:r>
            <a:endParaRPr lang="en-US" sz="40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043A4D8-FAF0-A92D-3703-8A9F5CA90CFB}"/>
              </a:ext>
            </a:extLst>
          </p:cNvPr>
          <p:cNvSpPr txBox="1">
            <a:spLocks/>
          </p:cNvSpPr>
          <p:nvPr/>
        </p:nvSpPr>
        <p:spPr>
          <a:xfrm>
            <a:off x="254641" y="3090349"/>
            <a:ext cx="5101130" cy="32852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latin typeface="Arial" panose="020B0604020202020204" pitchFamily="34" charset="0"/>
                <a:cs typeface="Arial" panose="020B0604020202020204" pitchFamily="34" charset="0"/>
              </a:rPr>
              <a:t>Doesn’t reverse-engineering and debugging code feel like something huge is constantly chasing you?</a:t>
            </a:r>
          </a:p>
        </p:txBody>
      </p:sp>
      <p:pic>
        <p:nvPicPr>
          <p:cNvPr id="6" name="Picture 5" descr="A white object in a black background&#10;&#10;Description automatically generated">
            <a:extLst>
              <a:ext uri="{FF2B5EF4-FFF2-40B4-BE49-F238E27FC236}">
                <a16:creationId xmlns:a16="http://schemas.microsoft.com/office/drawing/2014/main" id="{0878ED3F-F05F-00EC-0AA9-BBC5F893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214" y="163743"/>
            <a:ext cx="4895293" cy="2570029"/>
          </a:xfrm>
          <a:prstGeom prst="rect">
            <a:avLst/>
          </a:prstGeom>
        </p:spPr>
      </p:pic>
      <p:pic>
        <p:nvPicPr>
          <p:cNvPr id="9" name="Picture 8" descr="A cartoon bull in a circus&#10;&#10;Description automatically generated">
            <a:extLst>
              <a:ext uri="{FF2B5EF4-FFF2-40B4-BE49-F238E27FC236}">
                <a16:creationId xmlns:a16="http://schemas.microsoft.com/office/drawing/2014/main" id="{93700661-443C-10B4-B276-82CF49335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829" y="2962728"/>
            <a:ext cx="4349750" cy="3321627"/>
          </a:xfrm>
          <a:prstGeom prst="rect">
            <a:avLst/>
          </a:prstGeom>
        </p:spPr>
      </p:pic>
    </p:spTree>
    <p:extLst>
      <p:ext uri="{BB962C8B-B14F-4D97-AF65-F5344CB8AC3E}">
        <p14:creationId xmlns:p14="http://schemas.microsoft.com/office/powerpoint/2010/main" val="3253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938992"/>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“transcript”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 actually use </a:t>
            </a:r>
            <a:r>
              <a:rPr lang="en-US" sz="2000" dirty="0" err="1">
                <a:latin typeface="Arial" panose="020B0604020202020204" pitchFamily="34" charset="0"/>
                <a:cs typeface="Arial" panose="020B0604020202020204" pitchFamily="34" charset="0"/>
              </a:rPr>
              <a:t>Ensembl</a:t>
            </a:r>
            <a:r>
              <a:rPr lang="en-US" sz="2000" dirty="0">
                <a:latin typeface="Arial" panose="020B0604020202020204" pitchFamily="34" charset="0"/>
                <a:cs typeface="Arial" panose="020B0604020202020204" pitchFamily="34" charset="0"/>
              </a:rPr>
              <a:t> gene IDs more than transcript IDs but the </a:t>
            </a:r>
            <a:r>
              <a:rPr lang="en-US" sz="2000" dirty="0" err="1">
                <a:latin typeface="Arial" panose="020B0604020202020204" pitchFamily="34" charset="0"/>
                <a:cs typeface="Arial" panose="020B0604020202020204" pitchFamily="34" charset="0"/>
              </a:rPr>
              <a:t>ensembl</a:t>
            </a:r>
            <a:r>
              <a:rPr lang="en-US" sz="2000" dirty="0">
                <a:latin typeface="Arial" panose="020B0604020202020204" pitchFamily="34" charset="0"/>
                <a:cs typeface="Arial" panose="020B0604020202020204" pitchFamily="34" charset="0"/>
              </a:rPr>
              <a:t> annotation is what I put here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Can be left blank, but don’t delete the column</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6185475" y="3946999"/>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2BAB8-A2EA-28EF-8DD6-4295E28CC434}"/>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199674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gene_symbol</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This is the gene symbol you’ll put into </a:t>
            </a:r>
            <a:r>
              <a:rPr lang="en-US" sz="2000" dirty="0" err="1">
                <a:latin typeface="Arial" panose="020B0604020202020204" pitchFamily="34" charset="0"/>
                <a:cs typeface="Arial" panose="020B0604020202020204" pitchFamily="34" charset="0"/>
              </a:rPr>
              <a:t>Allez</a:t>
            </a:r>
            <a:r>
              <a:rPr lang="en-US" sz="2000" dirty="0">
                <a:latin typeface="Arial" panose="020B0604020202020204" pitchFamily="34" charset="0"/>
                <a:cs typeface="Arial" panose="020B0604020202020204" pitchFamily="34" charset="0"/>
              </a:rPr>
              <a:t> that goes with your Accession ID</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6982644" y="3947000"/>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B721F-55D7-AB58-61E9-BD6F933F99C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266044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entrez_ID</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This is the entrez ID value for the gene.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Can be left blank, but don’t delete the column</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7732921" y="3947000"/>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920C-BC8E-5580-5DA5-0E35B7587B10}"/>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40972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numb_tissues</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This is the number of unique tissues/compartments/categories in the module. If you’re not using that sort of annotation, set it to 1</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8446045" y="3947001"/>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19576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6CE761-CBAD-4116-F2F1-33F95578033B}"/>
              </a:ext>
            </a:extLst>
          </p:cNvPr>
          <p:cNvPicPr>
            <a:picLocks noChangeAspect="1"/>
          </p:cNvPicPr>
          <p:nvPr/>
        </p:nvPicPr>
        <p:blipFill>
          <a:blip r:embed="rId2"/>
          <a:stretch>
            <a:fillRect/>
          </a:stretch>
        </p:blipFill>
        <p:spPr>
          <a:xfrm>
            <a:off x="625558" y="3372702"/>
            <a:ext cx="7777903" cy="3375027"/>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universe file is a list of all genes you measured in your tissue of interest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universe”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“X”</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Is just the row number. Don’t delete the column</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79996D53-D6CB-2FF9-E013-4D58E4E6D30F}"/>
              </a:ext>
            </a:extLst>
          </p:cNvPr>
          <p:cNvSpPr/>
          <p:nvPr/>
        </p:nvSpPr>
        <p:spPr>
          <a:xfrm rot="3836851">
            <a:off x="1529430" y="3642202"/>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“universe” file</a:t>
            </a:r>
          </a:p>
        </p:txBody>
      </p:sp>
    </p:spTree>
    <p:extLst>
      <p:ext uri="{BB962C8B-B14F-4D97-AF65-F5344CB8AC3E}">
        <p14:creationId xmlns:p14="http://schemas.microsoft.com/office/powerpoint/2010/main" val="23098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6CE761-CBAD-4116-F2F1-33F95578033B}"/>
              </a:ext>
            </a:extLst>
          </p:cNvPr>
          <p:cNvPicPr>
            <a:picLocks noChangeAspect="1"/>
          </p:cNvPicPr>
          <p:nvPr/>
        </p:nvPicPr>
        <p:blipFill>
          <a:blip r:embed="rId2"/>
          <a:stretch>
            <a:fillRect/>
          </a:stretch>
        </p:blipFill>
        <p:spPr>
          <a:xfrm>
            <a:off x="625558" y="3372702"/>
            <a:ext cx="7777903" cy="3375027"/>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universe”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“gene.id”</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Ensembl</a:t>
            </a:r>
            <a:r>
              <a:rPr lang="en-US" sz="2000" dirty="0">
                <a:latin typeface="Arial" panose="020B0604020202020204" pitchFamily="34" charset="0"/>
                <a:cs typeface="Arial" panose="020B0604020202020204" pitchFamily="34" charset="0"/>
              </a:rPr>
              <a:t> gene ID. It can be blank, but I don’t recommend it. It’s useful since gene symbols change regularly. Don’t delete the column</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79996D53-D6CB-2FF9-E013-4D58E4E6D30F}"/>
              </a:ext>
            </a:extLst>
          </p:cNvPr>
          <p:cNvSpPr/>
          <p:nvPr/>
        </p:nvSpPr>
        <p:spPr>
          <a:xfrm rot="3836851">
            <a:off x="2123400" y="3650018"/>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“universe” file</a:t>
            </a:r>
          </a:p>
        </p:txBody>
      </p:sp>
    </p:spTree>
    <p:extLst>
      <p:ext uri="{BB962C8B-B14F-4D97-AF65-F5344CB8AC3E}">
        <p14:creationId xmlns:p14="http://schemas.microsoft.com/office/powerpoint/2010/main" val="211690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6CE761-CBAD-4116-F2F1-33F95578033B}"/>
              </a:ext>
            </a:extLst>
          </p:cNvPr>
          <p:cNvPicPr>
            <a:picLocks noChangeAspect="1"/>
          </p:cNvPicPr>
          <p:nvPr/>
        </p:nvPicPr>
        <p:blipFill>
          <a:blip r:embed="rId2"/>
          <a:stretch>
            <a:fillRect/>
          </a:stretch>
        </p:blipFill>
        <p:spPr>
          <a:xfrm>
            <a:off x="625558" y="3372702"/>
            <a:ext cx="7777903" cy="3375027"/>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universe”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“symbol”</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gene symbols. This will be what </a:t>
            </a:r>
            <a:r>
              <a:rPr lang="en-US" sz="2000" dirty="0" err="1">
                <a:latin typeface="Arial" panose="020B0604020202020204" pitchFamily="34" charset="0"/>
                <a:cs typeface="Arial" panose="020B0604020202020204" pitchFamily="34" charset="0"/>
              </a:rPr>
              <a:t>Allez</a:t>
            </a:r>
            <a:r>
              <a:rPr lang="en-US" sz="2000" dirty="0">
                <a:latin typeface="Arial" panose="020B0604020202020204" pitchFamily="34" charset="0"/>
                <a:cs typeface="Arial" panose="020B0604020202020204" pitchFamily="34" charset="0"/>
              </a:rPr>
              <a:t> uses. </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79996D53-D6CB-2FF9-E013-4D58E4E6D30F}"/>
              </a:ext>
            </a:extLst>
          </p:cNvPr>
          <p:cNvSpPr/>
          <p:nvPr/>
        </p:nvSpPr>
        <p:spPr>
          <a:xfrm rot="3836851">
            <a:off x="2826783" y="3650018"/>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“universe” file</a:t>
            </a:r>
          </a:p>
        </p:txBody>
      </p:sp>
    </p:spTree>
    <p:extLst>
      <p:ext uri="{BB962C8B-B14F-4D97-AF65-F5344CB8AC3E}">
        <p14:creationId xmlns:p14="http://schemas.microsoft.com/office/powerpoint/2010/main" val="30496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6CE761-CBAD-4116-F2F1-33F95578033B}"/>
              </a:ext>
            </a:extLst>
          </p:cNvPr>
          <p:cNvPicPr>
            <a:picLocks noChangeAspect="1"/>
          </p:cNvPicPr>
          <p:nvPr/>
        </p:nvPicPr>
        <p:blipFill>
          <a:blip r:embed="rId2"/>
          <a:stretch>
            <a:fillRect/>
          </a:stretch>
        </p:blipFill>
        <p:spPr>
          <a:xfrm>
            <a:off x="625558" y="3372702"/>
            <a:ext cx="7777903" cy="3375027"/>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universe”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entrez_id</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entrez ID for the gene. It can be left blank but don’t delete the column. </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79996D53-D6CB-2FF9-E013-4D58E4E6D30F}"/>
              </a:ext>
            </a:extLst>
          </p:cNvPr>
          <p:cNvSpPr/>
          <p:nvPr/>
        </p:nvSpPr>
        <p:spPr>
          <a:xfrm rot="3836851">
            <a:off x="3381674" y="3665649"/>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“universe” file</a:t>
            </a:r>
          </a:p>
        </p:txBody>
      </p:sp>
    </p:spTree>
    <p:extLst>
      <p:ext uri="{BB962C8B-B14F-4D97-AF65-F5344CB8AC3E}">
        <p14:creationId xmlns:p14="http://schemas.microsoft.com/office/powerpoint/2010/main" val="137289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6CE761-CBAD-4116-F2F1-33F95578033B}"/>
              </a:ext>
            </a:extLst>
          </p:cNvPr>
          <p:cNvPicPr>
            <a:picLocks noChangeAspect="1"/>
          </p:cNvPicPr>
          <p:nvPr/>
        </p:nvPicPr>
        <p:blipFill>
          <a:blip r:embed="rId2"/>
          <a:stretch>
            <a:fillRect/>
          </a:stretch>
        </p:blipFill>
        <p:spPr>
          <a:xfrm>
            <a:off x="625558" y="3372702"/>
            <a:ext cx="7777903" cy="3375027"/>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universe”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gene position &amp; strand columns</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These columns contain the relevant gene position info. They can be left blank but don’t delete the columns. </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79996D53-D6CB-2FF9-E013-4D58E4E6D30F}"/>
              </a:ext>
            </a:extLst>
          </p:cNvPr>
          <p:cNvSpPr/>
          <p:nvPr/>
        </p:nvSpPr>
        <p:spPr>
          <a:xfrm rot="3836851">
            <a:off x="5726592" y="3338103"/>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“universe” file</a:t>
            </a:r>
          </a:p>
        </p:txBody>
      </p:sp>
      <p:sp>
        <p:nvSpPr>
          <p:cNvPr id="3" name="Left Brace 2">
            <a:extLst>
              <a:ext uri="{FF2B5EF4-FFF2-40B4-BE49-F238E27FC236}">
                <a16:creationId xmlns:a16="http://schemas.microsoft.com/office/drawing/2014/main" id="{3FE7BF95-249F-3AEA-6234-61EEE7F7BB70}"/>
              </a:ext>
            </a:extLst>
          </p:cNvPr>
          <p:cNvSpPr/>
          <p:nvPr/>
        </p:nvSpPr>
        <p:spPr>
          <a:xfrm rot="5400000">
            <a:off x="6026982" y="2165539"/>
            <a:ext cx="260171" cy="341041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62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5388068"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 recommend using a script to do this, but you can enter all of this from the command line.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top of each script has the relevant information about the parameters and the input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Help info has the #’ designation in front of the line, as you can see to the right</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a:t>
            </a:r>
          </a:p>
        </p:txBody>
      </p:sp>
      <p:pic>
        <p:nvPicPr>
          <p:cNvPr id="11" name="Picture 10">
            <a:extLst>
              <a:ext uri="{FF2B5EF4-FFF2-40B4-BE49-F238E27FC236}">
                <a16:creationId xmlns:a16="http://schemas.microsoft.com/office/drawing/2014/main" id="{0AE1A326-8AFD-5488-C531-96FB1441966E}"/>
              </a:ext>
            </a:extLst>
          </p:cNvPr>
          <p:cNvPicPr>
            <a:picLocks noChangeAspect="1"/>
          </p:cNvPicPr>
          <p:nvPr/>
        </p:nvPicPr>
        <p:blipFill>
          <a:blip r:embed="rId3"/>
          <a:stretch>
            <a:fillRect/>
          </a:stretch>
        </p:blipFill>
        <p:spPr>
          <a:xfrm>
            <a:off x="5750635" y="1226150"/>
            <a:ext cx="6286546" cy="2905146"/>
          </a:xfrm>
          <a:prstGeom prst="rect">
            <a:avLst/>
          </a:prstGeom>
        </p:spPr>
      </p:pic>
    </p:spTree>
    <p:extLst>
      <p:ext uri="{BB962C8B-B14F-4D97-AF65-F5344CB8AC3E}">
        <p14:creationId xmlns:p14="http://schemas.microsoft.com/office/powerpoint/2010/main" val="178367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91E1363-CD9B-4ED3-87F0-14AB7DB31A5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How to use the auto-</a:t>
            </a:r>
            <a:r>
              <a:rPr lang="en-US" sz="3600" dirty="0" err="1">
                <a:latin typeface="Arial" panose="020B0604020202020204" pitchFamily="34" charset="0"/>
                <a:cs typeface="Arial" panose="020B0604020202020204" pitchFamily="34" charset="0"/>
              </a:rPr>
              <a:t>Allez</a:t>
            </a:r>
            <a:r>
              <a:rPr lang="en-US" sz="3600" dirty="0">
                <a:latin typeface="Arial" panose="020B0604020202020204" pitchFamily="34" charset="0"/>
                <a:cs typeface="Arial" panose="020B0604020202020204" pitchFamily="34" charset="0"/>
              </a:rPr>
              <a:t> scripts</a:t>
            </a:r>
          </a:p>
        </p:txBody>
      </p: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937360" cy="563231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These are designed to be CHTC-compatible automated ways to scan modules from WGCNA analysis and even compartmentalize them to specific subsets of their components using the </a:t>
            </a:r>
            <a:r>
              <a:rPr lang="en-US" sz="2000" dirty="0" err="1">
                <a:latin typeface="Arial" panose="020B0604020202020204" pitchFamily="34" charset="0"/>
                <a:cs typeface="Arial" panose="020B0604020202020204" pitchFamily="34" charset="0"/>
              </a:rPr>
              <a:t>Allez</a:t>
            </a:r>
            <a:r>
              <a:rPr lang="en-US" sz="2000" dirty="0">
                <a:latin typeface="Arial" panose="020B0604020202020204" pitchFamily="34" charset="0"/>
                <a:cs typeface="Arial" panose="020B0604020202020204" pitchFamily="34" charset="0"/>
              </a:rPr>
              <a:t> package.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To run them you’ll need the following packages. Use ‘library(package)’ in the command line to load them and if you can’t then install/reinstall them</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rstudioapi</a:t>
            </a:r>
            <a:r>
              <a:rPr lang="en-US" dirty="0">
                <a:latin typeface="Arial" panose="020B0604020202020204" pitchFamily="34" charset="0"/>
                <a:cs typeface="Arial" panose="020B0604020202020204" pitchFamily="34" charset="0"/>
              </a:rPr>
              <a:t> (comes with </a:t>
            </a:r>
            <a:r>
              <a:rPr lang="en-US" dirty="0" err="1">
                <a:latin typeface="Arial" panose="020B0604020202020204" pitchFamily="34" charset="0"/>
                <a:cs typeface="Arial" panose="020B0604020202020204" pitchFamily="34" charset="0"/>
              </a:rPr>
              <a:t>Rstudio</a:t>
            </a:r>
            <a:r>
              <a:rPr lang="en-US" dirty="0">
                <a:latin typeface="Arial" panose="020B0604020202020204" pitchFamily="34" charset="0"/>
                <a:cs typeface="Arial" panose="020B0604020202020204" pitchFamily="34" charset="0"/>
              </a:rPr>
              <a:t>)</a:t>
            </a: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WGCNA (from </a:t>
            </a:r>
            <a:r>
              <a:rPr lang="en-US" dirty="0" err="1">
                <a:latin typeface="Arial" panose="020B0604020202020204" pitchFamily="34" charset="0"/>
                <a:cs typeface="Arial" panose="020B0604020202020204" pitchFamily="34" charset="0"/>
              </a:rPr>
              <a:t>BioConductor</a:t>
            </a:r>
            <a:r>
              <a:rPr lang="en-US" dirty="0">
                <a:latin typeface="Arial" panose="020B0604020202020204" pitchFamily="34" charset="0"/>
                <a:cs typeface="Arial" panose="020B0604020202020204" pitchFamily="34" charset="0"/>
              </a:rPr>
              <a:t>) </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dplyr</a:t>
            </a:r>
            <a:r>
              <a:rPr lang="en-US" dirty="0">
                <a:latin typeface="Arial" panose="020B0604020202020204" pitchFamily="34" charset="0"/>
                <a:cs typeface="Arial" panose="020B0604020202020204" pitchFamily="34" charset="0"/>
              </a:rPr>
              <a:t> (from CRAN)</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tidyverse</a:t>
            </a:r>
            <a:r>
              <a:rPr lang="en-US" dirty="0">
                <a:latin typeface="Arial" panose="020B0604020202020204" pitchFamily="34" charset="0"/>
                <a:cs typeface="Arial" panose="020B0604020202020204" pitchFamily="34" charset="0"/>
              </a:rPr>
              <a:t> (from CRAN)</a:t>
            </a: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shiny (from CRAN)</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shinyFiles</a:t>
            </a:r>
            <a:r>
              <a:rPr lang="en-US" dirty="0">
                <a:latin typeface="Arial" panose="020B0604020202020204" pitchFamily="34" charset="0"/>
                <a:cs typeface="Arial" panose="020B0604020202020204" pitchFamily="34" charset="0"/>
              </a:rPr>
              <a:t> (probably from CRAN)</a:t>
            </a: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DT (from CRAN)</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Allez</a:t>
            </a:r>
            <a:r>
              <a:rPr lang="en-US" dirty="0">
                <a:latin typeface="Arial" panose="020B0604020202020204" pitchFamily="34" charset="0"/>
                <a:cs typeface="Arial" panose="020B0604020202020204" pitchFamily="34" charset="0"/>
              </a:rPr>
              <a:t> (probably from Bioconductor, if not that then try </a:t>
            </a: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org.Mm.eg.db</a:t>
            </a:r>
            <a:r>
              <a:rPr lang="en-US" dirty="0">
                <a:latin typeface="Arial" panose="020B0604020202020204" pitchFamily="34" charset="0"/>
                <a:cs typeface="Arial" panose="020B0604020202020204" pitchFamily="34" charset="0"/>
              </a:rPr>
              <a:t> (from Bioconductor)</a:t>
            </a:r>
          </a:p>
          <a:p>
            <a:pPr marL="914400" lvl="1" indent="-457200">
              <a:buFont typeface="Arial" panose="020B0604020202020204" pitchFamily="34" charset="0"/>
              <a:buChar char="•"/>
            </a:pPr>
            <a:r>
              <a:rPr lang="en-US" dirty="0" err="1">
                <a:latin typeface="Arial" panose="020B0604020202020204" pitchFamily="34" charset="0"/>
                <a:cs typeface="Arial" panose="020B0604020202020204" pitchFamily="34" charset="0"/>
              </a:rPr>
              <a:t>BiocManager</a:t>
            </a:r>
            <a:r>
              <a:rPr lang="en-US" dirty="0">
                <a:latin typeface="Arial" panose="020B0604020202020204" pitchFamily="34" charset="0"/>
                <a:cs typeface="Arial" panose="020B0604020202020204" pitchFamily="34" charset="0"/>
              </a:rPr>
              <a:t> (the Bioconductor base package, from CRAN)</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To install from CRAN, use ‘</a:t>
            </a:r>
            <a:r>
              <a:rPr lang="en-US" sz="2000" dirty="0" err="1">
                <a:latin typeface="Arial" panose="020B0604020202020204" pitchFamily="34" charset="0"/>
                <a:cs typeface="Arial" panose="020B0604020202020204" pitchFamily="34" charset="0"/>
              </a:rPr>
              <a:t>install.packages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package_name</a:t>
            </a:r>
            <a:r>
              <a:rPr lang="en-US" sz="20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To install from Bioconductor, use ‘</a:t>
            </a:r>
            <a:r>
              <a:rPr lang="en-US" sz="2000" dirty="0" err="1">
                <a:latin typeface="Arial" panose="020B0604020202020204" pitchFamily="34" charset="0"/>
                <a:cs typeface="Arial" panose="020B0604020202020204" pitchFamily="34" charset="0"/>
              </a:rPr>
              <a:t>BiocManager</a:t>
            </a:r>
            <a:r>
              <a:rPr lang="en-US" sz="2000" dirty="0">
                <a:latin typeface="Arial" panose="020B0604020202020204" pitchFamily="34" charset="0"/>
                <a:cs typeface="Arial" panose="020B0604020202020204" pitchFamily="34" charset="0"/>
              </a:rPr>
              <a:t>::install(“package name”)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To install from </a:t>
            </a: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there are several options that use a package called </a:t>
            </a:r>
            <a:r>
              <a:rPr lang="en-US" sz="2000" dirty="0" err="1">
                <a:latin typeface="Arial" panose="020B0604020202020204" pitchFamily="34" charset="0"/>
                <a:cs typeface="Arial" panose="020B0604020202020204" pitchFamily="34" charset="0"/>
              </a:rPr>
              <a:t>devtools</a:t>
            </a:r>
            <a:r>
              <a:rPr lang="en-US" sz="20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293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xEl>
                                              <p:pRg st="3" end="3"/>
                                            </p:txEl>
                                          </p:spTgt>
                                        </p:tgtEl>
                                        <p:attrNameLst>
                                          <p:attrName>style.visibility</p:attrName>
                                        </p:attrNameLst>
                                      </p:cBhvr>
                                      <p:to>
                                        <p:strVal val="visible"/>
                                      </p:to>
                                    </p:set>
                                    <p:animEffect transition="in" filter="fade">
                                      <p:cBhvr>
                                        <p:cTn id="18" dur="500"/>
                                        <p:tgtEl>
                                          <p:spTgt spid="2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animEffect transition="in" filter="fade">
                                      <p:cBhvr>
                                        <p:cTn id="21" dur="500"/>
                                        <p:tgtEl>
                                          <p:spTgt spid="2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xEl>
                                              <p:pRg st="5" end="5"/>
                                            </p:txEl>
                                          </p:spTgt>
                                        </p:tgtEl>
                                        <p:attrNameLst>
                                          <p:attrName>style.visibility</p:attrName>
                                        </p:attrNameLst>
                                      </p:cBhvr>
                                      <p:to>
                                        <p:strVal val="visible"/>
                                      </p:to>
                                    </p:set>
                                    <p:animEffect transition="in" filter="fade">
                                      <p:cBhvr>
                                        <p:cTn id="24" dur="500"/>
                                        <p:tgtEl>
                                          <p:spTgt spid="2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xEl>
                                              <p:pRg st="6" end="6"/>
                                            </p:txEl>
                                          </p:spTgt>
                                        </p:tgtEl>
                                        <p:attrNameLst>
                                          <p:attrName>style.visibility</p:attrName>
                                        </p:attrNameLst>
                                      </p:cBhvr>
                                      <p:to>
                                        <p:strVal val="visible"/>
                                      </p:to>
                                    </p:set>
                                    <p:animEffect transition="in" filter="fade">
                                      <p:cBhvr>
                                        <p:cTn id="27" dur="500"/>
                                        <p:tgtEl>
                                          <p:spTgt spid="2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xEl>
                                              <p:pRg st="8" end="8"/>
                                            </p:txEl>
                                          </p:spTgt>
                                        </p:tgtEl>
                                        <p:attrNameLst>
                                          <p:attrName>style.visibility</p:attrName>
                                        </p:attrNameLst>
                                      </p:cBhvr>
                                      <p:to>
                                        <p:strVal val="visible"/>
                                      </p:to>
                                    </p:set>
                                    <p:animEffect transition="in" filter="fade">
                                      <p:cBhvr>
                                        <p:cTn id="33" dur="500"/>
                                        <p:tgtEl>
                                          <p:spTgt spid="2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xEl>
                                              <p:pRg st="9" end="9"/>
                                            </p:txEl>
                                          </p:spTgt>
                                        </p:tgtEl>
                                        <p:attrNameLst>
                                          <p:attrName>style.visibility</p:attrName>
                                        </p:attrNameLst>
                                      </p:cBhvr>
                                      <p:to>
                                        <p:strVal val="visible"/>
                                      </p:to>
                                    </p:set>
                                    <p:animEffect transition="in" filter="fade">
                                      <p:cBhvr>
                                        <p:cTn id="36" dur="500"/>
                                        <p:tgtEl>
                                          <p:spTgt spid="21">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xEl>
                                              <p:pRg st="10" end="10"/>
                                            </p:txEl>
                                          </p:spTgt>
                                        </p:tgtEl>
                                        <p:attrNameLst>
                                          <p:attrName>style.visibility</p:attrName>
                                        </p:attrNameLst>
                                      </p:cBhvr>
                                      <p:to>
                                        <p:strVal val="visible"/>
                                      </p:to>
                                    </p:set>
                                    <p:animEffect transition="in" filter="fade">
                                      <p:cBhvr>
                                        <p:cTn id="39" dur="500"/>
                                        <p:tgtEl>
                                          <p:spTgt spid="21">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xEl>
                                              <p:pRg st="11" end="11"/>
                                            </p:txEl>
                                          </p:spTgt>
                                        </p:tgtEl>
                                        <p:attrNameLst>
                                          <p:attrName>style.visibility</p:attrName>
                                        </p:attrNameLst>
                                      </p:cBhvr>
                                      <p:to>
                                        <p:strVal val="visible"/>
                                      </p:to>
                                    </p:set>
                                    <p:animEffect transition="in" filter="fade">
                                      <p:cBhvr>
                                        <p:cTn id="42" dur="500"/>
                                        <p:tgtEl>
                                          <p:spTgt spid="21">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xEl>
                                              <p:pRg st="12" end="12"/>
                                            </p:txEl>
                                          </p:spTgt>
                                        </p:tgtEl>
                                        <p:attrNameLst>
                                          <p:attrName>style.visibility</p:attrName>
                                        </p:attrNameLst>
                                      </p:cBhvr>
                                      <p:to>
                                        <p:strVal val="visible"/>
                                      </p:to>
                                    </p:set>
                                    <p:animEffect transition="in" filter="fade">
                                      <p:cBhvr>
                                        <p:cTn id="47" dur="500"/>
                                        <p:tgtEl>
                                          <p:spTgt spid="21">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xEl>
                                              <p:pRg st="13" end="13"/>
                                            </p:txEl>
                                          </p:spTgt>
                                        </p:tgtEl>
                                        <p:attrNameLst>
                                          <p:attrName>style.visibility</p:attrName>
                                        </p:attrNameLst>
                                      </p:cBhvr>
                                      <p:to>
                                        <p:strVal val="visible"/>
                                      </p:to>
                                    </p:set>
                                    <p:animEffect transition="in" filter="fade">
                                      <p:cBhvr>
                                        <p:cTn id="52" dur="500"/>
                                        <p:tgtEl>
                                          <p:spTgt spid="21">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xEl>
                                              <p:pRg st="14" end="14"/>
                                            </p:txEl>
                                          </p:spTgt>
                                        </p:tgtEl>
                                        <p:attrNameLst>
                                          <p:attrName>style.visibility</p:attrName>
                                        </p:attrNameLst>
                                      </p:cBhvr>
                                      <p:to>
                                        <p:strVal val="visible"/>
                                      </p:to>
                                    </p:set>
                                    <p:animEffect transition="in" filter="fade">
                                      <p:cBhvr>
                                        <p:cTn id="57" dur="500"/>
                                        <p:tgtEl>
                                          <p:spTgt spid="2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39" y="1158796"/>
            <a:ext cx="5671049"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general, to run this you’ll set the variables you need and then run the function with these variables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this example, gene_set1 is a character vector showing the </a:t>
            </a:r>
            <a:r>
              <a:rPr lang="en-US" sz="2800" dirty="0" err="1">
                <a:latin typeface="Arial" panose="020B0604020202020204" pitchFamily="34" charset="0"/>
                <a:cs typeface="Arial" panose="020B0604020202020204" pitchFamily="34" charset="0"/>
              </a:rPr>
              <a:t>filepath</a:t>
            </a:r>
            <a:r>
              <a:rPr lang="en-US" sz="2800" dirty="0">
                <a:latin typeface="Arial" panose="020B0604020202020204" pitchFamily="34" charset="0"/>
                <a:cs typeface="Arial" panose="020B0604020202020204" pitchFamily="34" charset="0"/>
              </a:rPr>
              <a:t> for the “gene set” input file. You can either use ‘</a:t>
            </a:r>
            <a:r>
              <a:rPr lang="en-US" sz="2800" dirty="0" err="1">
                <a:latin typeface="Arial" panose="020B0604020202020204" pitchFamily="34" charset="0"/>
                <a:cs typeface="Arial" panose="020B0604020202020204" pitchFamily="34" charset="0"/>
              </a:rPr>
              <a:t>file.choose</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rstudioapi</a:t>
            </a:r>
            <a:r>
              <a:rPr lang="en-US" sz="2800" dirty="0">
                <a:latin typeface="Arial" panose="020B0604020202020204" pitchFamily="34" charset="0"/>
                <a:cs typeface="Arial" panose="020B0604020202020204" pitchFamily="34" charset="0"/>
              </a:rPr>
              <a:t> to graphically select it or you can set it to the path character string by typing it in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 set your variables</a:t>
            </a:r>
          </a:p>
        </p:txBody>
      </p:sp>
      <p:pic>
        <p:nvPicPr>
          <p:cNvPr id="6" name="Picture 5">
            <a:extLst>
              <a:ext uri="{FF2B5EF4-FFF2-40B4-BE49-F238E27FC236}">
                <a16:creationId xmlns:a16="http://schemas.microsoft.com/office/drawing/2014/main" id="{CF94E84B-4D91-99B1-20BC-E2F0FEF5660D}"/>
              </a:ext>
            </a:extLst>
          </p:cNvPr>
          <p:cNvPicPr>
            <a:picLocks noChangeAspect="1"/>
          </p:cNvPicPr>
          <p:nvPr/>
        </p:nvPicPr>
        <p:blipFill>
          <a:blip r:embed="rId3"/>
          <a:stretch>
            <a:fillRect/>
          </a:stretch>
        </p:blipFill>
        <p:spPr>
          <a:xfrm>
            <a:off x="5925689" y="1226944"/>
            <a:ext cx="5576928" cy="2700357"/>
          </a:xfrm>
          <a:prstGeom prst="rect">
            <a:avLst/>
          </a:prstGeom>
        </p:spPr>
      </p:pic>
      <p:sp>
        <p:nvSpPr>
          <p:cNvPr id="7" name="Arrow: Right 6">
            <a:extLst>
              <a:ext uri="{FF2B5EF4-FFF2-40B4-BE49-F238E27FC236}">
                <a16:creationId xmlns:a16="http://schemas.microsoft.com/office/drawing/2014/main" id="{8EF7F063-5652-515A-9FC3-8C0A217FF423}"/>
              </a:ext>
            </a:extLst>
          </p:cNvPr>
          <p:cNvSpPr/>
          <p:nvPr/>
        </p:nvSpPr>
        <p:spPr>
          <a:xfrm>
            <a:off x="5925688" y="1579642"/>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16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39" y="1158796"/>
            <a:ext cx="5671049"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Similarly, gene_universe1 in this example is the path to your “gene universe” file, either chosen graphically or manually entered.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variables below it in this example are optional to enter directly.</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 set your variables</a:t>
            </a:r>
          </a:p>
        </p:txBody>
      </p:sp>
      <p:pic>
        <p:nvPicPr>
          <p:cNvPr id="6" name="Picture 5">
            <a:extLst>
              <a:ext uri="{FF2B5EF4-FFF2-40B4-BE49-F238E27FC236}">
                <a16:creationId xmlns:a16="http://schemas.microsoft.com/office/drawing/2014/main" id="{CF94E84B-4D91-99B1-20BC-E2F0FEF5660D}"/>
              </a:ext>
            </a:extLst>
          </p:cNvPr>
          <p:cNvPicPr>
            <a:picLocks noChangeAspect="1"/>
          </p:cNvPicPr>
          <p:nvPr/>
        </p:nvPicPr>
        <p:blipFill>
          <a:blip r:embed="rId3"/>
          <a:stretch>
            <a:fillRect/>
          </a:stretch>
        </p:blipFill>
        <p:spPr>
          <a:xfrm>
            <a:off x="5925689" y="1226944"/>
            <a:ext cx="5576928" cy="2700357"/>
          </a:xfrm>
          <a:prstGeom prst="rect">
            <a:avLst/>
          </a:prstGeom>
        </p:spPr>
      </p:pic>
      <p:sp>
        <p:nvSpPr>
          <p:cNvPr id="3" name="Arrow: Right 2">
            <a:extLst>
              <a:ext uri="{FF2B5EF4-FFF2-40B4-BE49-F238E27FC236}">
                <a16:creationId xmlns:a16="http://schemas.microsoft.com/office/drawing/2014/main" id="{8BB9F983-B4A5-5F27-0D7D-6A4739F3200C}"/>
              </a:ext>
            </a:extLst>
          </p:cNvPr>
          <p:cNvSpPr/>
          <p:nvPr/>
        </p:nvSpPr>
        <p:spPr>
          <a:xfrm>
            <a:off x="5910057" y="1720319"/>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1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6114579" cy="6001643"/>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any function, default options are visible in the function’s script. For example, in the Attie_olev3 script, you can see the defaults entered after it is defined as a function name.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means if you type only ‘Attie_Ole_v3()’, the function will assume its essential variables are set to the values you see here.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You can do it this way on your own computers, but I prefer not to because defaults use graphical input (choosing the files for example). That doesn’t work on the CHTC and I’m trying to make this compatible with the CHTC</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 set your variables</a:t>
            </a:r>
          </a:p>
        </p:txBody>
      </p:sp>
      <p:pic>
        <p:nvPicPr>
          <p:cNvPr id="8" name="Picture 7">
            <a:extLst>
              <a:ext uri="{FF2B5EF4-FFF2-40B4-BE49-F238E27FC236}">
                <a16:creationId xmlns:a16="http://schemas.microsoft.com/office/drawing/2014/main" id="{FEFB5BBA-0351-7369-F131-971BF9A6DA9D}"/>
              </a:ext>
            </a:extLst>
          </p:cNvPr>
          <p:cNvPicPr>
            <a:picLocks noChangeAspect="1"/>
          </p:cNvPicPr>
          <p:nvPr/>
        </p:nvPicPr>
        <p:blipFill>
          <a:blip r:embed="rId3"/>
          <a:stretch>
            <a:fillRect/>
          </a:stretch>
        </p:blipFill>
        <p:spPr>
          <a:xfrm>
            <a:off x="6266314" y="1179259"/>
            <a:ext cx="5489052" cy="4587864"/>
          </a:xfrm>
          <a:prstGeom prst="rect">
            <a:avLst/>
          </a:prstGeom>
        </p:spPr>
      </p:pic>
      <p:sp>
        <p:nvSpPr>
          <p:cNvPr id="3" name="Arrow: Right 2">
            <a:extLst>
              <a:ext uri="{FF2B5EF4-FFF2-40B4-BE49-F238E27FC236}">
                <a16:creationId xmlns:a16="http://schemas.microsoft.com/office/drawing/2014/main" id="{8BB9F983-B4A5-5F27-0D7D-6A4739F3200C}"/>
              </a:ext>
            </a:extLst>
          </p:cNvPr>
          <p:cNvSpPr/>
          <p:nvPr/>
        </p:nvSpPr>
        <p:spPr>
          <a:xfrm>
            <a:off x="6699411" y="3429000"/>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Brace 8">
            <a:extLst>
              <a:ext uri="{FF2B5EF4-FFF2-40B4-BE49-F238E27FC236}">
                <a16:creationId xmlns:a16="http://schemas.microsoft.com/office/drawing/2014/main" id="{C7171A37-37A0-C84E-2925-8A7E00C88BBC}"/>
              </a:ext>
            </a:extLst>
          </p:cNvPr>
          <p:cNvSpPr/>
          <p:nvPr/>
        </p:nvSpPr>
        <p:spPr>
          <a:xfrm>
            <a:off x="7405725" y="2268325"/>
            <a:ext cx="237722" cy="3007060"/>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14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6114579" cy="3785652"/>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To set any value to the option you choose, when you type the function command into the command line or run it from a script, you can set the specific parameter you want by typing ‘</a:t>
            </a:r>
            <a:r>
              <a:rPr lang="en-US" sz="2000" dirty="0" err="1">
                <a:latin typeface="Arial" panose="020B0604020202020204" pitchFamily="34" charset="0"/>
                <a:cs typeface="Arial" panose="020B0604020202020204" pitchFamily="34" charset="0"/>
              </a:rPr>
              <a:t>name_of_function_parameter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your_choice</a:t>
            </a:r>
            <a:r>
              <a:rPr lang="en-US" sz="2000" dirty="0">
                <a:latin typeface="Arial" panose="020B0604020202020204" pitchFamily="34" charset="0"/>
                <a:cs typeface="Arial" panose="020B0604020202020204" pitchFamily="34" charset="0"/>
              </a:rPr>
              <a:t>’ (as seen below). The option you select doing this must still be the type of input the function expects for that variable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this example, I’ve typed the command in the terminal and set the </a:t>
            </a:r>
            <a:r>
              <a:rPr lang="en-US" sz="2000" dirty="0" err="1">
                <a:latin typeface="Arial" panose="020B0604020202020204" pitchFamily="34" charset="0"/>
                <a:cs typeface="Arial" panose="020B0604020202020204" pitchFamily="34" charset="0"/>
              </a:rPr>
              <a:t>gene_set</a:t>
            </a:r>
            <a:r>
              <a:rPr lang="en-US" sz="2000" dirty="0">
                <a:latin typeface="Arial" panose="020B0604020202020204" pitchFamily="34" charset="0"/>
                <a:cs typeface="Arial" panose="020B0604020202020204" pitchFamily="34" charset="0"/>
              </a:rPr>
              <a:t> variable. I can see the other variables and their defaults in the little yellow window </a:t>
            </a: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 set your variables</a:t>
            </a:r>
          </a:p>
        </p:txBody>
      </p:sp>
      <p:pic>
        <p:nvPicPr>
          <p:cNvPr id="6" name="Picture 5">
            <a:extLst>
              <a:ext uri="{FF2B5EF4-FFF2-40B4-BE49-F238E27FC236}">
                <a16:creationId xmlns:a16="http://schemas.microsoft.com/office/drawing/2014/main" id="{EDB81969-0C08-BEFD-85F0-90433EAC7CCD}"/>
              </a:ext>
            </a:extLst>
          </p:cNvPr>
          <p:cNvPicPr>
            <a:picLocks noChangeAspect="1"/>
          </p:cNvPicPr>
          <p:nvPr/>
        </p:nvPicPr>
        <p:blipFill>
          <a:blip r:embed="rId3"/>
          <a:stretch>
            <a:fillRect/>
          </a:stretch>
        </p:blipFill>
        <p:spPr>
          <a:xfrm>
            <a:off x="6266314" y="1247178"/>
            <a:ext cx="5576928" cy="2700357"/>
          </a:xfrm>
          <a:prstGeom prst="rect">
            <a:avLst/>
          </a:prstGeom>
        </p:spPr>
      </p:pic>
      <p:pic>
        <p:nvPicPr>
          <p:cNvPr id="10" name="Picture 9">
            <a:extLst>
              <a:ext uri="{FF2B5EF4-FFF2-40B4-BE49-F238E27FC236}">
                <a16:creationId xmlns:a16="http://schemas.microsoft.com/office/drawing/2014/main" id="{00C7BD27-3307-F825-23B2-6773891C8C5E}"/>
              </a:ext>
            </a:extLst>
          </p:cNvPr>
          <p:cNvPicPr>
            <a:picLocks noChangeAspect="1"/>
          </p:cNvPicPr>
          <p:nvPr/>
        </p:nvPicPr>
        <p:blipFill>
          <a:blip r:embed="rId4"/>
          <a:stretch>
            <a:fillRect/>
          </a:stretch>
        </p:blipFill>
        <p:spPr>
          <a:xfrm>
            <a:off x="791284" y="5328159"/>
            <a:ext cx="9019561" cy="1381807"/>
          </a:xfrm>
          <a:prstGeom prst="rect">
            <a:avLst/>
          </a:prstGeom>
        </p:spPr>
      </p:pic>
    </p:spTree>
    <p:extLst>
      <p:ext uri="{BB962C8B-B14F-4D97-AF65-F5344CB8AC3E}">
        <p14:creationId xmlns:p14="http://schemas.microsoft.com/office/powerpoint/2010/main" val="28446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E62CEC-D5BD-0E60-C827-F0739B54E7C4}"/>
              </a:ext>
            </a:extLst>
          </p:cNvPr>
          <p:cNvPicPr>
            <a:picLocks noChangeAspect="1"/>
          </p:cNvPicPr>
          <p:nvPr/>
        </p:nvPicPr>
        <p:blipFill>
          <a:blip r:embed="rId2"/>
          <a:stretch>
            <a:fillRect/>
          </a:stretch>
        </p:blipFill>
        <p:spPr>
          <a:xfrm>
            <a:off x="2618558" y="4098088"/>
            <a:ext cx="5850096" cy="2705935"/>
          </a:xfrm>
          <a:prstGeom prst="rect">
            <a:avLst/>
          </a:prstGeom>
        </p:spPr>
      </p:pic>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3"/>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4217065" cy="317009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When you’ve set your variables, run the function with the parameters set as you’ve chosen. The example using the variables I’d shown previously is to the right.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When the function runs, it should spit out messages at you as it goes to show you what it’s doing:</a:t>
            </a: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Running the scripts- set your variables</a:t>
            </a:r>
          </a:p>
        </p:txBody>
      </p:sp>
      <p:pic>
        <p:nvPicPr>
          <p:cNvPr id="7" name="Picture 6">
            <a:extLst>
              <a:ext uri="{FF2B5EF4-FFF2-40B4-BE49-F238E27FC236}">
                <a16:creationId xmlns:a16="http://schemas.microsoft.com/office/drawing/2014/main" id="{B27E9C4D-8CFE-AE49-4B1A-D4A9D1D1534F}"/>
              </a:ext>
            </a:extLst>
          </p:cNvPr>
          <p:cNvPicPr>
            <a:picLocks noChangeAspect="1"/>
          </p:cNvPicPr>
          <p:nvPr/>
        </p:nvPicPr>
        <p:blipFill>
          <a:blip r:embed="rId4"/>
          <a:stretch>
            <a:fillRect/>
          </a:stretch>
        </p:blipFill>
        <p:spPr>
          <a:xfrm>
            <a:off x="7268307" y="1193100"/>
            <a:ext cx="4306277" cy="3156258"/>
          </a:xfrm>
          <a:prstGeom prst="rect">
            <a:avLst/>
          </a:prstGeom>
        </p:spPr>
      </p:pic>
    </p:spTree>
    <p:extLst>
      <p:ext uri="{BB962C8B-B14F-4D97-AF65-F5344CB8AC3E}">
        <p14:creationId xmlns:p14="http://schemas.microsoft.com/office/powerpoint/2010/main" val="35518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824980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script should always produce 3 .csv files:</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“All_enrichments.csv”</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“enriched_looks_normal.csv”</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“enriched_seems_abnormal.csv”</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cases where you’re running modules with annotations for multiple tissues or categories in them for the genes you’re scanning, there’s a fourth file “enriched_looks_normal_no_all.csv”</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The output</a:t>
            </a:r>
          </a:p>
        </p:txBody>
      </p:sp>
    </p:spTree>
    <p:extLst>
      <p:ext uri="{BB962C8B-B14F-4D97-AF65-F5344CB8AC3E}">
        <p14:creationId xmlns:p14="http://schemas.microsoft.com/office/powerpoint/2010/main" val="10148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animEffect transition="in" filter="fade">
                                      <p:cBhvr>
                                        <p:cTn id="21"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11915219"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file is every enrichment that </a:t>
            </a:r>
            <a:r>
              <a:rPr lang="en-US" sz="2400" dirty="0" err="1">
                <a:latin typeface="Arial" panose="020B0604020202020204" pitchFamily="34" charset="0"/>
                <a:cs typeface="Arial" panose="020B0604020202020204" pitchFamily="34" charset="0"/>
              </a:rPr>
              <a:t>Allez</a:t>
            </a:r>
            <a:r>
              <a:rPr lang="en-US" sz="2400" dirty="0">
                <a:latin typeface="Arial" panose="020B0604020202020204" pitchFamily="34" charset="0"/>
                <a:cs typeface="Arial" panose="020B0604020202020204" pitchFamily="34" charset="0"/>
              </a:rPr>
              <a:t> considered significant according to the options you set</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For each term, in addition to the standard output (GO annotation, term, p-value, z score, set size, </a:t>
            </a:r>
            <a:r>
              <a:rPr lang="en-US" sz="2400" dirty="0" err="1">
                <a:latin typeface="Arial" panose="020B0604020202020204" pitchFamily="34" charset="0"/>
                <a:cs typeface="Arial" panose="020B0604020202020204" pitchFamily="34" charset="0"/>
              </a:rPr>
              <a:t>etc</a:t>
            </a:r>
            <a:r>
              <a:rPr lang="en-US" sz="2400" dirty="0">
                <a:latin typeface="Arial" panose="020B0604020202020204" pitchFamily="34" charset="0"/>
                <a:cs typeface="Arial" panose="020B0604020202020204" pitchFamily="34" charset="0"/>
              </a:rPr>
              <a:t>), you’ll know the module that enrichment refers to and the tissue/category in the module that was scanned (if it’s all the tissues/categories it will say “all” as in below)</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The output- All_enrichments.csv</a:t>
            </a:r>
          </a:p>
        </p:txBody>
      </p:sp>
      <p:pic>
        <p:nvPicPr>
          <p:cNvPr id="6" name="Picture 5">
            <a:extLst>
              <a:ext uri="{FF2B5EF4-FFF2-40B4-BE49-F238E27FC236}">
                <a16:creationId xmlns:a16="http://schemas.microsoft.com/office/drawing/2014/main" id="{77EC74E4-3105-FE95-145E-4D26FE3FB82B}"/>
              </a:ext>
            </a:extLst>
          </p:cNvPr>
          <p:cNvPicPr>
            <a:picLocks noChangeAspect="1"/>
          </p:cNvPicPr>
          <p:nvPr/>
        </p:nvPicPr>
        <p:blipFill>
          <a:blip r:embed="rId3"/>
          <a:stretch>
            <a:fillRect/>
          </a:stretch>
        </p:blipFill>
        <p:spPr>
          <a:xfrm>
            <a:off x="398584" y="3428999"/>
            <a:ext cx="8101981" cy="3375027"/>
          </a:xfrm>
          <a:prstGeom prst="rect">
            <a:avLst/>
          </a:prstGeom>
        </p:spPr>
      </p:pic>
    </p:spTree>
    <p:extLst>
      <p:ext uri="{BB962C8B-B14F-4D97-AF65-F5344CB8AC3E}">
        <p14:creationId xmlns:p14="http://schemas.microsoft.com/office/powerpoint/2010/main" val="195577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11915219"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is more of a personal preference thing but I noticed that there were huge p-values for modules that were small and had small numbers of overlapping genes or modules that had large numbers of genes but few overlapping genes. This made me uncomfortable and, since some of the parameters the graphical </a:t>
            </a:r>
            <a:r>
              <a:rPr lang="en-US" sz="2400" dirty="0" err="1">
                <a:latin typeface="Arial" panose="020B0604020202020204" pitchFamily="34" charset="0"/>
                <a:cs typeface="Arial" panose="020B0604020202020204" pitchFamily="34" charset="0"/>
              </a:rPr>
              <a:t>Allez</a:t>
            </a:r>
            <a:r>
              <a:rPr lang="en-US" sz="2400" dirty="0">
                <a:latin typeface="Arial" panose="020B0604020202020204" pitchFamily="34" charset="0"/>
                <a:cs typeface="Arial" panose="020B0604020202020204" pitchFamily="34" charset="0"/>
              </a:rPr>
              <a:t> uses are invisible to me and therefore may not be implemented, I set up a user-defined “normal” threshold using two terms: the </a:t>
            </a:r>
            <a:r>
              <a:rPr lang="en-US" sz="2400" dirty="0" err="1">
                <a:latin typeface="Arial" panose="020B0604020202020204" pitchFamily="34" charset="0"/>
                <a:cs typeface="Arial" panose="020B0604020202020204" pitchFamily="34" charset="0"/>
              </a:rPr>
              <a:t>frxn_overlap</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numb.overlap</a:t>
            </a:r>
            <a:r>
              <a:rPr lang="en-US" sz="2400" dirty="0">
                <a:latin typeface="Arial" panose="020B0604020202020204" pitchFamily="34" charset="0"/>
                <a:cs typeface="Arial" panose="020B0604020202020204" pitchFamily="34" charset="0"/>
              </a:rPr>
              <a:t> settings.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means that the user can weed out all of the enrichments that fall below their minimum number of overlapping genes (e.g. 3 genes) with the term’s whole list or with a small fraction of overlapping genes (max is 1 where all genes in the term appear in the module, default is 0.05)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enriched_looks_normal.csv is all of the terms that are above those thresholds. The enriched_seems_abnormal.csv is every term that doesn’t meet either or both of those thresholds. </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The output- Normal vs Abnormal</a:t>
            </a:r>
          </a:p>
        </p:txBody>
      </p:sp>
    </p:spTree>
    <p:extLst>
      <p:ext uri="{BB962C8B-B14F-4D97-AF65-F5344CB8AC3E}">
        <p14:creationId xmlns:p14="http://schemas.microsoft.com/office/powerpoint/2010/main" val="196822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11915219"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enriched_looks_normal.csv is all of the terms that are above those thresholds.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You can see here that the file includes the whole module “all” as well as the specific sub-categories</a:t>
            </a: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The output- Normal vs Abnormal</a:t>
            </a:r>
          </a:p>
        </p:txBody>
      </p:sp>
      <p:pic>
        <p:nvPicPr>
          <p:cNvPr id="6" name="Picture 5">
            <a:extLst>
              <a:ext uri="{FF2B5EF4-FFF2-40B4-BE49-F238E27FC236}">
                <a16:creationId xmlns:a16="http://schemas.microsoft.com/office/drawing/2014/main" id="{0145B319-6019-3FDF-637F-5ABE335D7BA8}"/>
              </a:ext>
            </a:extLst>
          </p:cNvPr>
          <p:cNvPicPr>
            <a:picLocks noChangeAspect="1"/>
          </p:cNvPicPr>
          <p:nvPr/>
        </p:nvPicPr>
        <p:blipFill>
          <a:blip r:embed="rId3"/>
          <a:stretch>
            <a:fillRect/>
          </a:stretch>
        </p:blipFill>
        <p:spPr>
          <a:xfrm>
            <a:off x="437662" y="2523885"/>
            <a:ext cx="11134458" cy="3154856"/>
          </a:xfrm>
          <a:prstGeom prst="rect">
            <a:avLst/>
          </a:prstGeom>
        </p:spPr>
      </p:pic>
    </p:spTree>
    <p:extLst>
      <p:ext uri="{BB962C8B-B14F-4D97-AF65-F5344CB8AC3E}">
        <p14:creationId xmlns:p14="http://schemas.microsoft.com/office/powerpoint/2010/main" val="379953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11915219"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enriched_looks_normal_no_all.csv is the same, except that it is displaying only the individual subgroups of genes within a module associated with a specific tissue/category, such as in this example where the GO on line 2 is for the subset of genes in the blue module from the adipose tissue only</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If no module in your input file has multiple tissues annotated in it in the “</a:t>
            </a:r>
            <a:r>
              <a:rPr lang="en-US" sz="2400" dirty="0" err="1">
                <a:latin typeface="Arial" panose="020B0604020202020204" pitchFamily="34" charset="0"/>
                <a:cs typeface="Arial" panose="020B0604020202020204" pitchFamily="34" charset="0"/>
              </a:rPr>
              <a:t>tissue_origin</a:t>
            </a:r>
            <a:r>
              <a:rPr lang="en-US" sz="2400" dirty="0">
                <a:latin typeface="Arial" panose="020B0604020202020204" pitchFamily="34" charset="0"/>
                <a:cs typeface="Arial" panose="020B0604020202020204" pitchFamily="34" charset="0"/>
              </a:rPr>
              <a:t>” column, this file will not be generated. </a:t>
            </a: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The output- Normal vs Abnormal</a:t>
            </a:r>
          </a:p>
        </p:txBody>
      </p:sp>
      <p:pic>
        <p:nvPicPr>
          <p:cNvPr id="7" name="Picture 6">
            <a:extLst>
              <a:ext uri="{FF2B5EF4-FFF2-40B4-BE49-F238E27FC236}">
                <a16:creationId xmlns:a16="http://schemas.microsoft.com/office/drawing/2014/main" id="{67E4A705-0769-A5D4-B6B5-6049F2D0CE44}"/>
              </a:ext>
            </a:extLst>
          </p:cNvPr>
          <p:cNvPicPr>
            <a:picLocks noChangeAspect="1"/>
          </p:cNvPicPr>
          <p:nvPr/>
        </p:nvPicPr>
        <p:blipFill>
          <a:blip r:embed="rId3"/>
          <a:stretch>
            <a:fillRect/>
          </a:stretch>
        </p:blipFill>
        <p:spPr>
          <a:xfrm>
            <a:off x="329949" y="3487583"/>
            <a:ext cx="11163382" cy="3281386"/>
          </a:xfrm>
          <a:prstGeom prst="rect">
            <a:avLst/>
          </a:prstGeom>
        </p:spPr>
      </p:pic>
    </p:spTree>
    <p:extLst>
      <p:ext uri="{BB962C8B-B14F-4D97-AF65-F5344CB8AC3E}">
        <p14:creationId xmlns:p14="http://schemas.microsoft.com/office/powerpoint/2010/main" val="90520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91E1363-CD9B-4ED3-87F0-14AB7DB31A5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your directory and source the functions</a:t>
            </a:r>
          </a:p>
        </p:txBody>
      </p:sp>
      <p:sp>
        <p:nvSpPr>
          <p:cNvPr id="21" name="TextBox 20">
            <a:extLst>
              <a:ext uri="{FF2B5EF4-FFF2-40B4-BE49-F238E27FC236}">
                <a16:creationId xmlns:a16="http://schemas.microsoft.com/office/drawing/2014/main" id="{CAF4E526-2E17-FBDF-394D-8A4F2C7C322D}"/>
              </a:ext>
            </a:extLst>
          </p:cNvPr>
          <p:cNvSpPr txBox="1"/>
          <p:nvPr/>
        </p:nvSpPr>
        <p:spPr>
          <a:xfrm>
            <a:off x="353639" y="1090876"/>
            <a:ext cx="6419697" cy="5170646"/>
          </a:xfrm>
          <a:prstGeom prst="rect">
            <a:avLst/>
          </a:prstGeom>
          <a:noFill/>
        </p:spPr>
        <p:txBody>
          <a:bodyPr wrap="square" rtlCol="0">
            <a:spAutoFit/>
          </a:bodyPr>
          <a:lstStyle/>
          <a:p>
            <a:pPr marL="457200" indent="-457200">
              <a:buFont typeface="Arial" panose="020B0604020202020204" pitchFamily="34" charset="0"/>
              <a:buChar char="•"/>
            </a:pPr>
            <a:r>
              <a:rPr lang="en-US" sz="2200" dirty="0">
                <a:latin typeface="Arial" panose="020B0604020202020204" pitchFamily="34" charset="0"/>
                <a:cs typeface="Arial" panose="020B0604020202020204" pitchFamily="34" charset="0"/>
              </a:rPr>
              <a:t>This uses 2 scripts:</a:t>
            </a:r>
          </a:p>
          <a:p>
            <a:pPr marL="914400" lvl="1" indent="-457200">
              <a:buFont typeface="Arial" panose="020B0604020202020204" pitchFamily="34" charset="0"/>
              <a:buChar char="•"/>
            </a:pPr>
            <a:r>
              <a:rPr lang="en-US" sz="2200" dirty="0">
                <a:latin typeface="Arial" panose="020B0604020202020204" pitchFamily="34" charset="0"/>
                <a:cs typeface="Arial" panose="020B0604020202020204" pitchFamily="34" charset="0"/>
              </a:rPr>
              <a:t>Attie_olev3.R</a:t>
            </a:r>
          </a:p>
          <a:p>
            <a:pPr marL="914400" lvl="1" indent="-457200">
              <a:buFont typeface="Arial" panose="020B0604020202020204" pitchFamily="34" charset="0"/>
              <a:buChar char="•"/>
            </a:pPr>
            <a:r>
              <a:rPr lang="en-US" sz="2200" dirty="0">
                <a:latin typeface="Arial" panose="020B0604020202020204" pitchFamily="34" charset="0"/>
                <a:cs typeface="Arial" panose="020B0604020202020204" pitchFamily="34" charset="0"/>
              </a:rPr>
              <a:t>Allez_attie_v3.R</a:t>
            </a:r>
          </a:p>
          <a:p>
            <a:pPr marL="457200" indent="-457200">
              <a:buFont typeface="Arial" panose="020B0604020202020204" pitchFamily="34" charset="0"/>
              <a:buChar char="•"/>
            </a:pPr>
            <a:r>
              <a:rPr lang="en-US" sz="2200" dirty="0">
                <a:latin typeface="Arial" panose="020B0604020202020204" pitchFamily="34" charset="0"/>
                <a:cs typeface="Arial" panose="020B0604020202020204" pitchFamily="34" charset="0"/>
              </a:rPr>
              <a:t>First, set your directory to where you want to save everything. You can do this by typing library(</a:t>
            </a:r>
            <a:r>
              <a:rPr lang="en-US" sz="2200" dirty="0" err="1">
                <a:latin typeface="Arial" panose="020B0604020202020204" pitchFamily="34" charset="0"/>
                <a:cs typeface="Arial" panose="020B0604020202020204" pitchFamily="34" charset="0"/>
              </a:rPr>
              <a:t>rustioapi</a:t>
            </a:r>
            <a:r>
              <a:rPr lang="en-US" sz="2200" dirty="0">
                <a:latin typeface="Arial" panose="020B0604020202020204" pitchFamily="34" charset="0"/>
                <a:cs typeface="Arial" panose="020B0604020202020204" pitchFamily="34" charset="0"/>
              </a:rPr>
              <a:t>) in the command line to activate the </a:t>
            </a:r>
            <a:r>
              <a:rPr lang="en-US" sz="2200" dirty="0" err="1">
                <a:latin typeface="Arial" panose="020B0604020202020204" pitchFamily="34" charset="0"/>
                <a:cs typeface="Arial" panose="020B0604020202020204" pitchFamily="34" charset="0"/>
              </a:rPr>
              <a:t>rstudioapi</a:t>
            </a:r>
            <a:r>
              <a:rPr lang="en-US" sz="2200" dirty="0">
                <a:latin typeface="Arial" panose="020B0604020202020204" pitchFamily="34" charset="0"/>
                <a:cs typeface="Arial" panose="020B0604020202020204" pitchFamily="34" charset="0"/>
              </a:rPr>
              <a:t> package and then typing </a:t>
            </a:r>
            <a:r>
              <a:rPr lang="en-US" sz="2200" dirty="0" err="1">
                <a:latin typeface="Arial" panose="020B0604020202020204" pitchFamily="34" charset="0"/>
                <a:cs typeface="Arial" panose="020B0604020202020204" pitchFamily="34" charset="0"/>
              </a:rPr>
              <a:t>setwd</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selectDirectory</a:t>
            </a:r>
            <a:r>
              <a:rPr lang="en-US" sz="2200" dirty="0">
                <a:latin typeface="Arial" panose="020B0604020202020204" pitchFamily="34" charset="0"/>
                <a:cs typeface="Arial" panose="020B0604020202020204" pitchFamily="34" charset="0"/>
              </a:rPr>
              <a:t>()), which will prompt you to pick the folder you want. </a:t>
            </a:r>
          </a:p>
          <a:p>
            <a:pPr marL="457200" indent="-457200">
              <a:buFont typeface="Arial" panose="020B0604020202020204" pitchFamily="34" charset="0"/>
              <a:buChar char="•"/>
            </a:pPr>
            <a:r>
              <a:rPr lang="en-US" sz="2200" dirty="0">
                <a:latin typeface="Arial" panose="020B0604020202020204" pitchFamily="34" charset="0"/>
                <a:cs typeface="Arial" panose="020B0604020202020204" pitchFamily="34" charset="0"/>
              </a:rPr>
              <a:t>Then activate both functions. This is done either by typing ‘source(“file/path/to/the/relevant/file”) in the terminal or clicking “source on save” at the top of the scripts when you open them in R Studio (see right) and clicking save after</a:t>
            </a:r>
          </a:p>
        </p:txBody>
      </p:sp>
      <p:pic>
        <p:nvPicPr>
          <p:cNvPr id="3" name="Picture 2">
            <a:extLst>
              <a:ext uri="{FF2B5EF4-FFF2-40B4-BE49-F238E27FC236}">
                <a16:creationId xmlns:a16="http://schemas.microsoft.com/office/drawing/2014/main" id="{96BC2366-6F0C-284D-5817-74F398778B75}"/>
              </a:ext>
            </a:extLst>
          </p:cNvPr>
          <p:cNvPicPr>
            <a:picLocks noChangeAspect="1"/>
          </p:cNvPicPr>
          <p:nvPr/>
        </p:nvPicPr>
        <p:blipFill>
          <a:blip r:embed="rId3"/>
          <a:stretch>
            <a:fillRect/>
          </a:stretch>
        </p:blipFill>
        <p:spPr>
          <a:xfrm>
            <a:off x="6773336" y="1203672"/>
            <a:ext cx="5948406" cy="2476518"/>
          </a:xfrm>
          <a:prstGeom prst="rect">
            <a:avLst/>
          </a:prstGeom>
        </p:spPr>
      </p:pic>
      <p:sp>
        <p:nvSpPr>
          <p:cNvPr id="6" name="Arrow: Right 5">
            <a:extLst>
              <a:ext uri="{FF2B5EF4-FFF2-40B4-BE49-F238E27FC236}">
                <a16:creationId xmlns:a16="http://schemas.microsoft.com/office/drawing/2014/main" id="{92BFA85A-3876-4655-B708-5807E677B47A}"/>
              </a:ext>
            </a:extLst>
          </p:cNvPr>
          <p:cNvSpPr/>
          <p:nvPr/>
        </p:nvSpPr>
        <p:spPr>
          <a:xfrm rot="3836851">
            <a:off x="7760677" y="1201425"/>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2C23A8-F758-4337-32AE-45CB176915EA}"/>
              </a:ext>
            </a:extLst>
          </p:cNvPr>
          <p:cNvSpPr txBox="1"/>
          <p:nvPr/>
        </p:nvSpPr>
        <p:spPr>
          <a:xfrm>
            <a:off x="8010769" y="3706159"/>
            <a:ext cx="2658912"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Source-on-save will let </a:t>
            </a:r>
            <a:r>
              <a:rPr lang="en-US" dirty="0" err="1">
                <a:latin typeface="Arial" panose="020B0604020202020204" pitchFamily="34" charset="0"/>
                <a:cs typeface="Arial" panose="020B0604020202020204" pitchFamily="34" charset="0"/>
              </a:rPr>
              <a:t>Rstudio</a:t>
            </a:r>
            <a:r>
              <a:rPr lang="en-US" dirty="0">
                <a:latin typeface="Arial" panose="020B0604020202020204" pitchFamily="34" charset="0"/>
                <a:cs typeface="Arial" panose="020B0604020202020204" pitchFamily="34" charset="0"/>
              </a:rPr>
              <a:t> see the function in the environment:</a:t>
            </a:r>
          </a:p>
        </p:txBody>
      </p:sp>
      <p:pic>
        <p:nvPicPr>
          <p:cNvPr id="10" name="Picture 9">
            <a:extLst>
              <a:ext uri="{FF2B5EF4-FFF2-40B4-BE49-F238E27FC236}">
                <a16:creationId xmlns:a16="http://schemas.microsoft.com/office/drawing/2014/main" id="{A9A95807-5455-3E6F-49E9-8EC4D8995695}"/>
              </a:ext>
            </a:extLst>
          </p:cNvPr>
          <p:cNvPicPr>
            <a:picLocks noChangeAspect="1"/>
          </p:cNvPicPr>
          <p:nvPr/>
        </p:nvPicPr>
        <p:blipFill>
          <a:blip r:embed="rId4"/>
          <a:stretch>
            <a:fillRect/>
          </a:stretch>
        </p:blipFill>
        <p:spPr>
          <a:xfrm>
            <a:off x="7192322" y="4695552"/>
            <a:ext cx="4295806" cy="2143141"/>
          </a:xfrm>
          <a:prstGeom prst="rect">
            <a:avLst/>
          </a:prstGeom>
        </p:spPr>
      </p:pic>
      <p:sp>
        <p:nvSpPr>
          <p:cNvPr id="11" name="Arrow: Right 10">
            <a:extLst>
              <a:ext uri="{FF2B5EF4-FFF2-40B4-BE49-F238E27FC236}">
                <a16:creationId xmlns:a16="http://schemas.microsoft.com/office/drawing/2014/main" id="{BC23A9A8-A083-F971-5B74-F11B3FBDCA9E}"/>
              </a:ext>
            </a:extLst>
          </p:cNvPr>
          <p:cNvSpPr/>
          <p:nvPr/>
        </p:nvSpPr>
        <p:spPr>
          <a:xfrm>
            <a:off x="6842369" y="6117082"/>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32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3" end="3"/>
                                            </p:txEl>
                                          </p:spTgt>
                                        </p:tgtEl>
                                        <p:attrNameLst>
                                          <p:attrName>style.visibility</p:attrName>
                                        </p:attrNameLst>
                                      </p:cBhvr>
                                      <p:to>
                                        <p:strVal val="visible"/>
                                      </p:to>
                                    </p:set>
                                    <p:animEffect transition="in" filter="fade">
                                      <p:cBhvr>
                                        <p:cTn id="18" dur="500"/>
                                        <p:tgtEl>
                                          <p:spTgt spid="2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fade">
                                      <p:cBhvr>
                                        <p:cTn id="23"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51735" y="1179259"/>
            <a:ext cx="11915219"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You can test this by looking at the enrichments and seeing if they match up to what you get running a module through the graphical </a:t>
            </a:r>
            <a:r>
              <a:rPr lang="en-US" sz="3200" dirty="0" err="1">
                <a:latin typeface="Arial" panose="020B0604020202020204" pitchFamily="34" charset="0"/>
                <a:cs typeface="Arial" panose="020B0604020202020204" pitchFamily="34" charset="0"/>
              </a:rPr>
              <a:t>Allez</a:t>
            </a:r>
            <a:r>
              <a:rPr lang="en-US" sz="32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My explanation was perfectly clear… as mud. But you can still run the code!</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If you believe you can do it eventually you will! </a:t>
            </a:r>
            <a:r>
              <a:rPr lang="en-US" sz="3200" i="1" dirty="0">
                <a:latin typeface="Arial" panose="020B0604020202020204" pitchFamily="34" charset="0"/>
                <a:cs typeface="Arial" panose="020B0604020202020204" pitchFamily="34" charset="0"/>
              </a:rPr>
              <a:t>That’s the unstoppable power of self-delusion! </a:t>
            </a:r>
          </a:p>
        </p:txBody>
      </p:sp>
      <p:sp>
        <p:nvSpPr>
          <p:cNvPr id="2" name="Title 1">
            <a:extLst>
              <a:ext uri="{FF2B5EF4-FFF2-40B4-BE49-F238E27FC236}">
                <a16:creationId xmlns:a16="http://schemas.microsoft.com/office/drawing/2014/main" id="{1CE3AB7D-9B34-19CE-FB7C-17F796E1E60D}"/>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Now you can run it! </a:t>
            </a:r>
          </a:p>
        </p:txBody>
      </p:sp>
    </p:spTree>
    <p:extLst>
      <p:ext uri="{BB962C8B-B14F-4D97-AF65-F5344CB8AC3E}">
        <p14:creationId xmlns:p14="http://schemas.microsoft.com/office/powerpoint/2010/main" val="8022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91E1363-CD9B-4ED3-87F0-14AB7DB31A5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a:t>
            </a:r>
          </a:p>
        </p:txBody>
      </p: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6001643"/>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To use </a:t>
            </a:r>
            <a:r>
              <a:rPr lang="en-US" sz="2400" dirty="0" err="1">
                <a:latin typeface="Arial" panose="020B0604020202020204" pitchFamily="34" charset="0"/>
                <a:cs typeface="Arial" panose="020B0604020202020204" pitchFamily="34" charset="0"/>
              </a:rPr>
              <a:t>Allez</a:t>
            </a:r>
            <a:r>
              <a:rPr lang="en-US" sz="2400" dirty="0">
                <a:latin typeface="Arial" panose="020B0604020202020204" pitchFamily="34" charset="0"/>
                <a:cs typeface="Arial" panose="020B0604020202020204" pitchFamily="34" charset="0"/>
              </a:rPr>
              <a:t>, you need your input files: the “gene set” and “gene universe” files.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“gene set” files have the list of genes in the modules you want to scan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“gene universe” files have all of the genes in the set you want to scan. To increase power, the universe isn’t all of the mouse or human genome, but the set of all genes/proteins in your tissue you measured. </a:t>
            </a:r>
          </a:p>
          <a:p>
            <a:pPr marL="457200" indent="-457200">
              <a:buFont typeface="Arial" panose="020B0604020202020204" pitchFamily="34" charset="0"/>
              <a:buChar char="•"/>
            </a:pPr>
            <a:r>
              <a:rPr lang="en-US" sz="2400" dirty="0" err="1">
                <a:latin typeface="Arial" panose="020B0604020202020204" pitchFamily="34" charset="0"/>
                <a:cs typeface="Arial" panose="020B0604020202020204" pitchFamily="34" charset="0"/>
              </a:rPr>
              <a:t>Allez</a:t>
            </a:r>
            <a:r>
              <a:rPr lang="en-US" sz="2400" dirty="0">
                <a:latin typeface="Arial" panose="020B0604020202020204" pitchFamily="34" charset="0"/>
                <a:cs typeface="Arial" panose="020B0604020202020204" pitchFamily="34" charset="0"/>
              </a:rPr>
              <a:t> uses Official Gene Symbols (e.g. Abcc8, Zfp148) which makes it difficult sometimes to use since these can change so always check the Ensemble or Entrez IDs for your gene to make sure you’re using the up-to-date one.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These scripts can handle modules with multiple compartments/tissues/types of transcript surveyed. It was initially written to do this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All input files are comma separated files (the .csv extension)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Make sure there are no empty cells. Avoid this by using ‘delete’ on any row that lacks data so that it doesn’t import as empty cells. It will cause errors otherwise</a:t>
            </a:r>
          </a:p>
          <a:p>
            <a:pPr marL="457200" indent="-457200">
              <a:buFont typeface="Arial" panose="020B0604020202020204" pitchFamily="34" charset="0"/>
              <a:buChar char="•"/>
            </a:pPr>
            <a:r>
              <a:rPr lang="en-US" sz="2400" b="1" i="1" dirty="0">
                <a:latin typeface="Arial" panose="020B0604020202020204" pitchFamily="34" charset="0"/>
                <a:cs typeface="Arial" panose="020B0604020202020204" pitchFamily="34" charset="0"/>
              </a:rPr>
              <a:t>While the user interface </a:t>
            </a:r>
            <a:r>
              <a:rPr lang="en-US" sz="2400" b="1" i="1" dirty="0" err="1">
                <a:latin typeface="Arial" panose="020B0604020202020204" pitchFamily="34" charset="0"/>
                <a:cs typeface="Arial" panose="020B0604020202020204" pitchFamily="34" charset="0"/>
              </a:rPr>
              <a:t>Allez</a:t>
            </a:r>
            <a:r>
              <a:rPr lang="en-US" sz="2400" b="1" i="1" dirty="0">
                <a:latin typeface="Arial" panose="020B0604020202020204" pitchFamily="34" charset="0"/>
                <a:cs typeface="Arial" panose="020B0604020202020204" pitchFamily="34" charset="0"/>
              </a:rPr>
              <a:t> just takes lists of symbols, the files I’ll describe were formatted to work with the scripts I wrote. </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6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fade">
                                      <p:cBhvr>
                                        <p:cTn id="42"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91E1363-CD9B-4ED3-87F0-14AB7DB31A5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Accession (the </a:t>
            </a:r>
            <a:r>
              <a:rPr lang="en-US" sz="2400" b="1" i="1" u="sng" dirty="0">
                <a:latin typeface="Arial" panose="020B0604020202020204" pitchFamily="34" charset="0"/>
                <a:cs typeface="Arial" panose="020B0604020202020204" pitchFamily="34" charset="0"/>
              </a:rPr>
              <a:t>unique</a:t>
            </a:r>
            <a:r>
              <a:rPr lang="en-US" sz="2400" dirty="0">
                <a:latin typeface="Arial" panose="020B0604020202020204" pitchFamily="34" charset="0"/>
                <a:cs typeface="Arial" panose="020B0604020202020204" pitchFamily="34" charset="0"/>
              </a:rPr>
              <a:t> identifier associated with your transcript of interest. Usually this is to avoid redundant gene annotations (scanning multiple tissues or looking at isoforms) which will cause errors with how the scripts curate the data before sending it to </a:t>
            </a:r>
            <a:r>
              <a:rPr lang="en-US" sz="2400" dirty="0" err="1">
                <a:latin typeface="Arial" panose="020B0604020202020204" pitchFamily="34" charset="0"/>
                <a:cs typeface="Arial" panose="020B0604020202020204" pitchFamily="34" charset="0"/>
              </a:rPr>
              <a:t>Allez</a:t>
            </a: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DO NOT RENAME THE COLUMNS</a:t>
            </a: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2008553" y="3947001"/>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86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Module colors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module colors are generated by the WGCNA package</a:t>
            </a: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3767014" y="3947000"/>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62CA0-913D-E707-207B-5F7994C59379}"/>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4931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1" y="1158796"/>
            <a:ext cx="12098214"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err="1">
                <a:latin typeface="Arial" panose="020B0604020202020204" pitchFamily="34" charset="0"/>
                <a:cs typeface="Arial" panose="020B0604020202020204" pitchFamily="34" charset="0"/>
              </a:rPr>
              <a:t>tissue_origin</a:t>
            </a:r>
            <a:r>
              <a:rPr lang="en-US" sz="20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For modules that have more than one tissue, it will have the tissue associated with each gene (accession)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For modules that look at different gene categories within a module (or isoforms) it will contain their annotations (e.g. protein coding, miRNA, </a:t>
            </a:r>
            <a:r>
              <a:rPr lang="en-US" sz="2000" dirty="0" err="1">
                <a:latin typeface="Arial" panose="020B0604020202020204" pitchFamily="34" charset="0"/>
                <a:cs typeface="Arial" panose="020B0604020202020204" pitchFamily="34" charset="0"/>
              </a:rPr>
              <a:t>etc</a:t>
            </a:r>
            <a:r>
              <a:rPr lang="en-US" sz="2000" dirty="0">
                <a:latin typeface="Arial" panose="020B0604020202020204" pitchFamily="34" charset="0"/>
                <a:cs typeface="Arial" panose="020B0604020202020204" pitchFamily="34" charset="0"/>
              </a:rPr>
              <a:t>) but it will still have “</a:t>
            </a:r>
            <a:r>
              <a:rPr lang="en-US" sz="2000" dirty="0" err="1">
                <a:latin typeface="Arial" panose="020B0604020202020204" pitchFamily="34" charset="0"/>
                <a:cs typeface="Arial" panose="020B0604020202020204" pitchFamily="34" charset="0"/>
              </a:rPr>
              <a:t>tissue_origin</a:t>
            </a:r>
            <a:r>
              <a:rPr lang="en-US" sz="2000" dirty="0">
                <a:latin typeface="Arial" panose="020B0604020202020204" pitchFamily="34" charset="0"/>
                <a:cs typeface="Arial" panose="020B0604020202020204" pitchFamily="34" charset="0"/>
              </a:rPr>
              <a:t>” as the header. You can change the output file annotations but leave the input files’ column names alone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For modules without these concerns, it will just be the tissue it came from and all will have the same annotation (e.g. “islet” for transcripts only from islets)</a:t>
            </a: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914606"/>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4298461" y="3947001"/>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C22DA-8EEB-3C5B-5766-E3F5D6081BA3}"/>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19800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4" end="4"/>
                                            </p:txEl>
                                          </p:spTgt>
                                        </p:tgtEl>
                                        <p:attrNameLst>
                                          <p:attrName>style.visibility</p:attrName>
                                        </p:attrNameLst>
                                      </p:cBhvr>
                                      <p:to>
                                        <p:strVal val="visible"/>
                                      </p:to>
                                    </p:set>
                                    <p:animEffect transition="in" filter="fade">
                                      <p:cBhvr>
                                        <p:cTn id="25"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kME_module</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This has the </a:t>
            </a:r>
            <a:r>
              <a:rPr lang="en-US" sz="2000" dirty="0" err="1">
                <a:latin typeface="Arial" panose="020B0604020202020204" pitchFamily="34" charset="0"/>
                <a:cs typeface="Arial" panose="020B0604020202020204" pitchFamily="34" charset="0"/>
              </a:rPr>
              <a:t>kME</a:t>
            </a:r>
            <a:r>
              <a:rPr lang="en-US" sz="2000" dirty="0">
                <a:latin typeface="Arial" panose="020B0604020202020204" pitchFamily="34" charset="0"/>
                <a:cs typeface="Arial" panose="020B0604020202020204" pitchFamily="34" charset="0"/>
              </a:rPr>
              <a:t> value for the module it’s assigned to.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This can be blank. I used it in some of my further scripts but you don’t need it. </a:t>
            </a:r>
            <a:r>
              <a:rPr lang="en-US" sz="2000" u="sng" dirty="0">
                <a:latin typeface="Arial" panose="020B0604020202020204" pitchFamily="34" charset="0"/>
                <a:cs typeface="Arial" panose="020B0604020202020204" pitchFamily="34" charset="0"/>
              </a:rPr>
              <a:t>Don’t delete the column </a:t>
            </a:r>
            <a:r>
              <a:rPr lang="en-US" sz="2000" dirty="0">
                <a:latin typeface="Arial" panose="020B0604020202020204" pitchFamily="34" charset="0"/>
                <a:cs typeface="Arial" panose="020B0604020202020204" pitchFamily="34" charset="0"/>
              </a:rPr>
              <a:t>though if you choose not to have information here. </a:t>
            </a: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5181600" y="3947001"/>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AAE9E-1BEA-7E7C-C64E-D22B43F0DD12}"/>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32399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D76FB-B872-4ADB-99A1-6EC3DB057179}"/>
              </a:ext>
            </a:extLst>
          </p:cNvPr>
          <p:cNvPicPr>
            <a:picLocks noChangeAspect="1"/>
          </p:cNvPicPr>
          <p:nvPr/>
        </p:nvPicPr>
        <p:blipFill>
          <a:blip r:embed="rId2"/>
          <a:stretch>
            <a:fillRect/>
          </a:stretch>
        </p:blipFill>
        <p:spPr>
          <a:xfrm>
            <a:off x="8117405" y="53973"/>
            <a:ext cx="3551013" cy="968986"/>
          </a:xfrm>
          <a:prstGeom prst="rect">
            <a:avLst/>
          </a:prstGeom>
        </p:spPr>
      </p:pic>
      <p:cxnSp>
        <p:nvCxnSpPr>
          <p:cNvPr id="5" name="Straight Connector 4">
            <a:extLst>
              <a:ext uri="{FF2B5EF4-FFF2-40B4-BE49-F238E27FC236}">
                <a16:creationId xmlns:a16="http://schemas.microsoft.com/office/drawing/2014/main" id="{89DF88A0-3430-4DEA-A399-AA5A2D022B7D}"/>
              </a:ext>
            </a:extLst>
          </p:cNvPr>
          <p:cNvCxnSpPr>
            <a:cxnSpLocks/>
          </p:cNvCxnSpPr>
          <p:nvPr/>
        </p:nvCxnSpPr>
        <p:spPr>
          <a:xfrm>
            <a:off x="329949" y="1090877"/>
            <a:ext cx="1153210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F4E526-2E17-FBDF-394D-8A4F2C7C322D}"/>
              </a:ext>
            </a:extLst>
          </p:cNvPr>
          <p:cNvSpPr txBox="1"/>
          <p:nvPr/>
        </p:nvSpPr>
        <p:spPr>
          <a:xfrm>
            <a:off x="254640" y="1158796"/>
            <a:ext cx="11607410"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In your “gene set” file you’ll need the following columns:</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multiple_tissues</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Will have “YES” if it has multiple tissues/compartments/categories in a module, or “NO” if it’s all a single value</a:t>
            </a:r>
          </a:p>
        </p:txBody>
      </p:sp>
      <p:pic>
        <p:nvPicPr>
          <p:cNvPr id="3" name="Picture 2">
            <a:extLst>
              <a:ext uri="{FF2B5EF4-FFF2-40B4-BE49-F238E27FC236}">
                <a16:creationId xmlns:a16="http://schemas.microsoft.com/office/drawing/2014/main" id="{AFD591C0-35C0-6CD2-CBF1-213F99C27BAD}"/>
              </a:ext>
            </a:extLst>
          </p:cNvPr>
          <p:cNvPicPr>
            <a:picLocks noChangeAspect="1"/>
          </p:cNvPicPr>
          <p:nvPr/>
        </p:nvPicPr>
        <p:blipFill>
          <a:blip r:embed="rId3"/>
          <a:stretch>
            <a:fillRect/>
          </a:stretch>
        </p:blipFill>
        <p:spPr>
          <a:xfrm>
            <a:off x="726371" y="3836452"/>
            <a:ext cx="8691626" cy="2814658"/>
          </a:xfrm>
          <a:prstGeom prst="rect">
            <a:avLst/>
          </a:prstGeom>
        </p:spPr>
      </p:pic>
      <p:sp>
        <p:nvSpPr>
          <p:cNvPr id="6" name="Arrow: Right 5">
            <a:extLst>
              <a:ext uri="{FF2B5EF4-FFF2-40B4-BE49-F238E27FC236}">
                <a16:creationId xmlns:a16="http://schemas.microsoft.com/office/drawing/2014/main" id="{79996D53-D6CB-2FF9-E013-4D58E4E6D30F}"/>
              </a:ext>
            </a:extLst>
          </p:cNvPr>
          <p:cNvSpPr/>
          <p:nvPr/>
        </p:nvSpPr>
        <p:spPr>
          <a:xfrm rot="3836851">
            <a:off x="5808252" y="3947000"/>
            <a:ext cx="500184" cy="407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A92B7-5737-9B31-8089-00ADB9A10887}"/>
              </a:ext>
            </a:extLst>
          </p:cNvPr>
          <p:cNvSpPr txBox="1">
            <a:spLocks/>
          </p:cNvSpPr>
          <p:nvPr/>
        </p:nvSpPr>
        <p:spPr>
          <a:xfrm>
            <a:off x="254641" y="-302604"/>
            <a:ext cx="87341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rial" panose="020B0604020202020204" pitchFamily="34" charset="0"/>
                <a:cs typeface="Arial" panose="020B0604020202020204" pitchFamily="34" charset="0"/>
              </a:rPr>
              <a:t>Set up your input files- the “gene set” file</a:t>
            </a:r>
          </a:p>
        </p:txBody>
      </p:sp>
    </p:spTree>
    <p:extLst>
      <p:ext uri="{BB962C8B-B14F-4D97-AF65-F5344CB8AC3E}">
        <p14:creationId xmlns:p14="http://schemas.microsoft.com/office/powerpoint/2010/main" val="211791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2437</Words>
  <Application>Microsoft Office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Emfinger</dc:creator>
  <cp:lastModifiedBy>Chris Emfinger</cp:lastModifiedBy>
  <cp:revision>2</cp:revision>
  <dcterms:created xsi:type="dcterms:W3CDTF">2023-07-27T18:54:59Z</dcterms:created>
  <dcterms:modified xsi:type="dcterms:W3CDTF">2023-07-27T20:54:50Z</dcterms:modified>
</cp:coreProperties>
</file>