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78"/>
  </p:notesMasterIdLst>
  <p:handoutMasterIdLst>
    <p:handoutMasterId r:id="rId79"/>
  </p:handoutMasterIdLst>
  <p:sldIdLst>
    <p:sldId id="455" r:id="rId5"/>
    <p:sldId id="378" r:id="rId6"/>
    <p:sldId id="587" r:id="rId7"/>
    <p:sldId id="574" r:id="rId8"/>
    <p:sldId id="575" r:id="rId9"/>
    <p:sldId id="580" r:id="rId10"/>
    <p:sldId id="601" r:id="rId11"/>
    <p:sldId id="602" r:id="rId12"/>
    <p:sldId id="576" r:id="rId13"/>
    <p:sldId id="586" r:id="rId14"/>
    <p:sldId id="600" r:id="rId15"/>
    <p:sldId id="588" r:id="rId16"/>
    <p:sldId id="585" r:id="rId17"/>
    <p:sldId id="579" r:id="rId18"/>
    <p:sldId id="583" r:id="rId19"/>
    <p:sldId id="584" r:id="rId20"/>
    <p:sldId id="419" r:id="rId21"/>
    <p:sldId id="465" r:id="rId22"/>
    <p:sldId id="507" r:id="rId23"/>
    <p:sldId id="521" r:id="rId24"/>
    <p:sldId id="510" r:id="rId25"/>
    <p:sldId id="511" r:id="rId26"/>
    <p:sldId id="512" r:id="rId27"/>
    <p:sldId id="513" r:id="rId28"/>
    <p:sldId id="514" r:id="rId29"/>
    <p:sldId id="515" r:id="rId30"/>
    <p:sldId id="516" r:id="rId31"/>
    <p:sldId id="517" r:id="rId32"/>
    <p:sldId id="518" r:id="rId33"/>
    <p:sldId id="519" r:id="rId34"/>
    <p:sldId id="520" r:id="rId35"/>
    <p:sldId id="503" r:id="rId36"/>
    <p:sldId id="466" r:id="rId37"/>
    <p:sldId id="504" r:id="rId38"/>
    <p:sldId id="505" r:id="rId39"/>
    <p:sldId id="508" r:id="rId40"/>
    <p:sldId id="509" r:id="rId41"/>
    <p:sldId id="525" r:id="rId42"/>
    <p:sldId id="522" r:id="rId43"/>
    <p:sldId id="526" r:id="rId44"/>
    <p:sldId id="527" r:id="rId45"/>
    <p:sldId id="523" r:id="rId46"/>
    <p:sldId id="524" r:id="rId47"/>
    <p:sldId id="528" r:id="rId48"/>
    <p:sldId id="529" r:id="rId49"/>
    <p:sldId id="530" r:id="rId50"/>
    <p:sldId id="531" r:id="rId51"/>
    <p:sldId id="532" r:id="rId52"/>
    <p:sldId id="533" r:id="rId53"/>
    <p:sldId id="534" r:id="rId54"/>
    <p:sldId id="535" r:id="rId55"/>
    <p:sldId id="536" r:id="rId56"/>
    <p:sldId id="537" r:id="rId57"/>
    <p:sldId id="538" r:id="rId58"/>
    <p:sldId id="558" r:id="rId59"/>
    <p:sldId id="568" r:id="rId60"/>
    <p:sldId id="569" r:id="rId61"/>
    <p:sldId id="564" r:id="rId62"/>
    <p:sldId id="570" r:id="rId63"/>
    <p:sldId id="571" r:id="rId64"/>
    <p:sldId id="572" r:id="rId65"/>
    <p:sldId id="573" r:id="rId66"/>
    <p:sldId id="599" r:id="rId67"/>
    <p:sldId id="589" r:id="rId68"/>
    <p:sldId id="590" r:id="rId69"/>
    <p:sldId id="591" r:id="rId70"/>
    <p:sldId id="592" r:id="rId71"/>
    <p:sldId id="593" r:id="rId72"/>
    <p:sldId id="594" r:id="rId73"/>
    <p:sldId id="595" r:id="rId74"/>
    <p:sldId id="596" r:id="rId75"/>
    <p:sldId id="597" r:id="rId76"/>
    <p:sldId id="506" r:id="rId77"/>
  </p:sldIdLst>
  <p:sldSz cx="12198350" cy="6859588"/>
  <p:notesSz cx="6858000" cy="9144000"/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5">
          <p15:clr>
            <a:srgbClr val="A4A3A4"/>
          </p15:clr>
        </p15:guide>
        <p15:guide id="2" pos="3859">
          <p15:clr>
            <a:srgbClr val="A4A3A4"/>
          </p15:clr>
        </p15:guide>
        <p15:guide id="3" pos="304">
          <p15:clr>
            <a:srgbClr val="A4A3A4"/>
          </p15:clr>
        </p15:guide>
        <p15:guide id="4" pos="1764">
          <p15:clr>
            <a:srgbClr val="A4A3A4"/>
          </p15:clr>
        </p15:guide>
        <p15:guide id="5" pos="12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400"/>
    <a:srgbClr val="DA9694"/>
    <a:srgbClr val="FF9999"/>
    <a:srgbClr val="FFFFFF"/>
    <a:srgbClr val="34396D"/>
    <a:srgbClr val="1E1F43"/>
    <a:srgbClr val="34396F"/>
    <a:srgbClr val="272954"/>
    <a:srgbClr val="2F3567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8" autoAdjust="0"/>
    <p:restoredTop sz="96196" autoAdjust="0"/>
  </p:normalViewPr>
  <p:slideViewPr>
    <p:cSldViewPr>
      <p:cViewPr varScale="1">
        <p:scale>
          <a:sx n="66" d="100"/>
          <a:sy n="66" d="100"/>
        </p:scale>
        <p:origin x="916" y="40"/>
      </p:cViewPr>
      <p:guideLst>
        <p:guide orient="horz" pos="2045"/>
        <p:guide pos="3859"/>
        <p:guide pos="304"/>
        <p:guide pos="1764"/>
        <p:guide pos="128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894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2AE03-6EE8-41FD-8A37-86C6BC5E264F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1FD59-C920-460C-B1C9-0346C5942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699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QQ:2635243521</a:t>
            </a:r>
          </a:p>
        </p:txBody>
      </p:sp>
    </p:spTree>
    <p:extLst>
      <p:ext uri="{BB962C8B-B14F-4D97-AF65-F5344CB8AC3E}">
        <p14:creationId xmlns:p14="http://schemas.microsoft.com/office/powerpoint/2010/main" val="4273818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aPaaS</a:t>
            </a:r>
            <a:r>
              <a:rPr lang="zh-CN" altLang="en-US" dirty="0" smtClean="0"/>
              <a:t>：应用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iPaaS</a:t>
            </a:r>
            <a:r>
              <a:rPr lang="zh-CN" altLang="en-US" dirty="0" smtClean="0"/>
              <a:t>：集成</a:t>
            </a:r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413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aPaaS</a:t>
            </a:r>
            <a:r>
              <a:rPr lang="zh-CN" altLang="en-US" dirty="0" smtClean="0"/>
              <a:t>：应用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iPaaS</a:t>
            </a:r>
            <a:r>
              <a:rPr lang="zh-CN" altLang="en-US" dirty="0" smtClean="0"/>
              <a:t>：集成</a:t>
            </a:r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576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aPaaS</a:t>
            </a:r>
            <a:r>
              <a:rPr lang="zh-CN" altLang="en-US" dirty="0" smtClean="0"/>
              <a:t>：应用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iPaaS</a:t>
            </a:r>
            <a:r>
              <a:rPr lang="zh-CN" altLang="en-US" dirty="0" smtClean="0"/>
              <a:t>：集成</a:t>
            </a:r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881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aPaaS</a:t>
            </a:r>
            <a:r>
              <a:rPr lang="zh-CN" altLang="en-US" dirty="0" smtClean="0"/>
              <a:t>：应用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iPaaS</a:t>
            </a:r>
            <a:r>
              <a:rPr lang="zh-CN" altLang="en-US" dirty="0" smtClean="0"/>
              <a:t>：集成</a:t>
            </a:r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376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aPaaS</a:t>
            </a:r>
            <a:r>
              <a:rPr lang="zh-CN" altLang="en-US" dirty="0" smtClean="0"/>
              <a:t>：应用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iPaaS</a:t>
            </a:r>
            <a:r>
              <a:rPr lang="zh-CN" altLang="en-US" dirty="0" smtClean="0"/>
              <a:t>：集成</a:t>
            </a:r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381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aPaaS</a:t>
            </a:r>
            <a:r>
              <a:rPr lang="zh-CN" altLang="en-US" dirty="0" smtClean="0"/>
              <a:t>：应用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iPaaS</a:t>
            </a:r>
            <a:r>
              <a:rPr lang="zh-CN" altLang="en-US" dirty="0" smtClean="0"/>
              <a:t>：集成</a:t>
            </a:r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314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aPaaS</a:t>
            </a:r>
            <a:r>
              <a:rPr lang="zh-CN" altLang="en-US" dirty="0" smtClean="0"/>
              <a:t>：应用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iPaaS</a:t>
            </a:r>
            <a:r>
              <a:rPr lang="zh-CN" altLang="en-US" dirty="0" smtClean="0"/>
              <a:t>：集成</a:t>
            </a:r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6646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aPaaS</a:t>
            </a:r>
            <a:r>
              <a:rPr lang="zh-CN" altLang="en-US" dirty="0" smtClean="0"/>
              <a:t>：应用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iPaaS</a:t>
            </a:r>
            <a:r>
              <a:rPr lang="zh-CN" altLang="en-US" dirty="0" smtClean="0"/>
              <a:t>：集成</a:t>
            </a:r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216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aPaaS</a:t>
            </a:r>
            <a:r>
              <a:rPr lang="zh-CN" altLang="en-US" dirty="0" smtClean="0"/>
              <a:t>：应用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iPaaS</a:t>
            </a:r>
            <a:r>
              <a:rPr lang="zh-CN" altLang="en-US" dirty="0" smtClean="0"/>
              <a:t>：集成</a:t>
            </a:r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8251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aPaaS</a:t>
            </a:r>
            <a:r>
              <a:rPr lang="zh-CN" altLang="en-US" dirty="0" smtClean="0"/>
              <a:t>：应用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iPaaS</a:t>
            </a:r>
            <a:r>
              <a:rPr lang="zh-CN" altLang="en-US" dirty="0" smtClean="0"/>
              <a:t>：集成</a:t>
            </a:r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106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245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aPaaS</a:t>
            </a:r>
            <a:r>
              <a:rPr lang="zh-CN" altLang="en-US" dirty="0" smtClean="0"/>
              <a:t>：应用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iPaaS</a:t>
            </a:r>
            <a:r>
              <a:rPr lang="zh-CN" altLang="en-US" dirty="0" smtClean="0"/>
              <a:t>：集成</a:t>
            </a:r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2144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aPaaS</a:t>
            </a:r>
            <a:r>
              <a:rPr lang="zh-CN" altLang="en-US" dirty="0" smtClean="0"/>
              <a:t>：应用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iPaaS</a:t>
            </a:r>
            <a:r>
              <a:rPr lang="zh-CN" altLang="en-US" dirty="0" smtClean="0"/>
              <a:t>：集成</a:t>
            </a:r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9330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aPaaS</a:t>
            </a:r>
            <a:r>
              <a:rPr lang="zh-CN" altLang="en-US" dirty="0" smtClean="0"/>
              <a:t>：应用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iPaaS</a:t>
            </a:r>
            <a:r>
              <a:rPr lang="zh-CN" altLang="en-US" dirty="0" smtClean="0"/>
              <a:t>：集成</a:t>
            </a:r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3293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aPaaS</a:t>
            </a:r>
            <a:r>
              <a:rPr lang="zh-CN" altLang="en-US" dirty="0" smtClean="0"/>
              <a:t>：应用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iPaaS</a:t>
            </a:r>
            <a:r>
              <a:rPr lang="zh-CN" altLang="en-US" dirty="0" smtClean="0"/>
              <a:t>：集成</a:t>
            </a:r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7834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aPaaS</a:t>
            </a:r>
            <a:r>
              <a:rPr lang="zh-CN" altLang="en-US" dirty="0" smtClean="0"/>
              <a:t>：应用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iPaaS</a:t>
            </a:r>
            <a:r>
              <a:rPr lang="zh-CN" altLang="en-US" dirty="0" smtClean="0"/>
              <a:t>：集成</a:t>
            </a:r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3436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aPaaS</a:t>
            </a:r>
            <a:r>
              <a:rPr lang="zh-CN" altLang="en-US" dirty="0" smtClean="0"/>
              <a:t>：应用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iPaaS</a:t>
            </a:r>
            <a:r>
              <a:rPr lang="zh-CN" altLang="en-US" dirty="0" smtClean="0"/>
              <a:t>：集成</a:t>
            </a:r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7465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aPaaS</a:t>
            </a:r>
            <a:r>
              <a:rPr lang="zh-CN" altLang="en-US" dirty="0" smtClean="0"/>
              <a:t>：应用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iPaaS</a:t>
            </a:r>
            <a:r>
              <a:rPr lang="zh-CN" altLang="en-US" dirty="0" smtClean="0"/>
              <a:t>：集成</a:t>
            </a:r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9496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aPaaS</a:t>
            </a:r>
            <a:r>
              <a:rPr lang="zh-CN" altLang="en-US" dirty="0" smtClean="0"/>
              <a:t>：应用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iPaaS</a:t>
            </a:r>
            <a:r>
              <a:rPr lang="zh-CN" altLang="en-US" dirty="0" smtClean="0"/>
              <a:t>：集成</a:t>
            </a:r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8010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aPaaS</a:t>
            </a:r>
            <a:r>
              <a:rPr lang="zh-CN" altLang="en-US" dirty="0" smtClean="0"/>
              <a:t>：应用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iPaaS</a:t>
            </a:r>
            <a:r>
              <a:rPr lang="zh-CN" altLang="en-US" dirty="0" smtClean="0"/>
              <a:t>：集成</a:t>
            </a:r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0829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aPaaS</a:t>
            </a:r>
            <a:r>
              <a:rPr lang="zh-CN" altLang="en-US" dirty="0" smtClean="0"/>
              <a:t>：应用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iPaaS</a:t>
            </a:r>
            <a:r>
              <a:rPr lang="zh-CN" altLang="en-US" dirty="0" smtClean="0"/>
              <a:t>：集成</a:t>
            </a:r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51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aPaaS</a:t>
            </a:r>
            <a:r>
              <a:rPr lang="zh-CN" altLang="en-US" dirty="0" smtClean="0"/>
              <a:t>：应用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iPaaS</a:t>
            </a:r>
            <a:r>
              <a:rPr lang="zh-CN" altLang="en-US" dirty="0" smtClean="0"/>
              <a:t>：集成</a:t>
            </a:r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844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aPaaS</a:t>
            </a:r>
            <a:r>
              <a:rPr lang="zh-CN" altLang="en-US" dirty="0" smtClean="0"/>
              <a:t>：应用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iPaaS</a:t>
            </a:r>
            <a:r>
              <a:rPr lang="zh-CN" altLang="en-US" dirty="0" smtClean="0"/>
              <a:t>：集成</a:t>
            </a:r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1031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aPaaS</a:t>
            </a:r>
            <a:r>
              <a:rPr lang="zh-CN" altLang="en-US" dirty="0" smtClean="0"/>
              <a:t>：应用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iPaaS</a:t>
            </a:r>
            <a:r>
              <a:rPr lang="zh-CN" altLang="en-US" dirty="0" smtClean="0"/>
              <a:t>：集成</a:t>
            </a:r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034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aPaaS</a:t>
            </a:r>
            <a:r>
              <a:rPr lang="zh-CN" altLang="en-US" dirty="0" smtClean="0"/>
              <a:t>：应用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iPaaS</a:t>
            </a:r>
            <a:r>
              <a:rPr lang="zh-CN" altLang="en-US" dirty="0" smtClean="0"/>
              <a:t>：集成</a:t>
            </a:r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3604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aPaaS</a:t>
            </a:r>
            <a:r>
              <a:rPr lang="zh-CN" altLang="en-US" dirty="0" smtClean="0"/>
              <a:t>：应用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iPaaS</a:t>
            </a:r>
            <a:r>
              <a:rPr lang="zh-CN" altLang="en-US" dirty="0" smtClean="0"/>
              <a:t>：集成</a:t>
            </a:r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3532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aPaaS</a:t>
            </a:r>
            <a:r>
              <a:rPr lang="zh-CN" altLang="en-US" dirty="0" smtClean="0"/>
              <a:t>：应用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iPaaS</a:t>
            </a:r>
            <a:r>
              <a:rPr lang="zh-CN" altLang="en-US" dirty="0" smtClean="0"/>
              <a:t>：集成</a:t>
            </a:r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5393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aPaaS</a:t>
            </a:r>
            <a:r>
              <a:rPr lang="zh-CN" altLang="en-US" dirty="0" smtClean="0"/>
              <a:t>：应用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iPaaS</a:t>
            </a:r>
            <a:r>
              <a:rPr lang="zh-CN" altLang="en-US" dirty="0" smtClean="0"/>
              <a:t>：集成</a:t>
            </a:r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001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aPaaS</a:t>
            </a:r>
            <a:r>
              <a:rPr lang="zh-CN" altLang="en-US" dirty="0" smtClean="0"/>
              <a:t>：应用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iPaaS</a:t>
            </a:r>
            <a:r>
              <a:rPr lang="zh-CN" altLang="en-US" dirty="0" smtClean="0"/>
              <a:t>：集成</a:t>
            </a:r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942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aPaaS</a:t>
            </a:r>
            <a:r>
              <a:rPr lang="zh-CN" altLang="en-US" dirty="0" smtClean="0"/>
              <a:t>：应用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iPaaS</a:t>
            </a:r>
            <a:r>
              <a:rPr lang="zh-CN" altLang="en-US" dirty="0" smtClean="0"/>
              <a:t>：集成</a:t>
            </a:r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4856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aPaaS</a:t>
            </a:r>
            <a:r>
              <a:rPr lang="zh-CN" altLang="en-US" dirty="0" smtClean="0"/>
              <a:t>：应用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iPaaS</a:t>
            </a:r>
            <a:r>
              <a:rPr lang="zh-CN" altLang="en-US" dirty="0" smtClean="0"/>
              <a:t>：集成</a:t>
            </a:r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9265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aPaaS</a:t>
            </a:r>
            <a:r>
              <a:rPr lang="zh-CN" altLang="en-US" dirty="0" smtClean="0"/>
              <a:t>：应用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iPaaS</a:t>
            </a:r>
            <a:r>
              <a:rPr lang="zh-CN" altLang="en-US" dirty="0" smtClean="0"/>
              <a:t>：集成</a:t>
            </a:r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632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aPaaS</a:t>
            </a:r>
            <a:r>
              <a:rPr lang="zh-CN" altLang="en-US" dirty="0" smtClean="0"/>
              <a:t>：应用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iPaaS</a:t>
            </a:r>
            <a:r>
              <a:rPr lang="zh-CN" altLang="en-US" dirty="0" smtClean="0"/>
              <a:t>：集成</a:t>
            </a:r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2483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aPaaS</a:t>
            </a:r>
            <a:r>
              <a:rPr lang="zh-CN" altLang="en-US" dirty="0" smtClean="0"/>
              <a:t>：应用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iPaaS</a:t>
            </a:r>
            <a:r>
              <a:rPr lang="zh-CN" altLang="en-US" dirty="0" smtClean="0"/>
              <a:t>：集成</a:t>
            </a:r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2171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aPaaS</a:t>
            </a:r>
            <a:r>
              <a:rPr lang="zh-CN" altLang="en-US" dirty="0" smtClean="0"/>
              <a:t>：应用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iPaaS</a:t>
            </a:r>
            <a:r>
              <a:rPr lang="zh-CN" altLang="en-US" dirty="0" smtClean="0"/>
              <a:t>：集成</a:t>
            </a:r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5095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aPaaS</a:t>
            </a:r>
            <a:r>
              <a:rPr lang="zh-CN" altLang="en-US" dirty="0" smtClean="0"/>
              <a:t>：应用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iPaaS</a:t>
            </a:r>
            <a:r>
              <a:rPr lang="zh-CN" altLang="en-US" dirty="0" smtClean="0"/>
              <a:t>：集成</a:t>
            </a:r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3933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aPaaS</a:t>
            </a:r>
            <a:r>
              <a:rPr lang="zh-CN" altLang="en-US" dirty="0" smtClean="0"/>
              <a:t>：应用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iPaaS</a:t>
            </a:r>
            <a:r>
              <a:rPr lang="zh-CN" altLang="en-US" dirty="0" smtClean="0"/>
              <a:t>：集成</a:t>
            </a:r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6907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aPaaS</a:t>
            </a:r>
            <a:r>
              <a:rPr lang="zh-CN" altLang="en-US" dirty="0" smtClean="0"/>
              <a:t>：应用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iPaaS</a:t>
            </a:r>
            <a:r>
              <a:rPr lang="zh-CN" altLang="en-US" dirty="0" smtClean="0"/>
              <a:t>：集成</a:t>
            </a:r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3356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aPaaS</a:t>
            </a:r>
            <a:r>
              <a:rPr lang="zh-CN" altLang="en-US" dirty="0" smtClean="0"/>
              <a:t>：应用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iPaaS</a:t>
            </a:r>
            <a:r>
              <a:rPr lang="zh-CN" altLang="en-US" dirty="0" smtClean="0"/>
              <a:t>：集成</a:t>
            </a:r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984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aPaaS</a:t>
            </a:r>
            <a:r>
              <a:rPr lang="zh-CN" altLang="en-US" dirty="0" smtClean="0"/>
              <a:t>：应用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iPaaS</a:t>
            </a:r>
            <a:r>
              <a:rPr lang="zh-CN" altLang="en-US" dirty="0" smtClean="0"/>
              <a:t>：集成</a:t>
            </a:r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2395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aPaaS</a:t>
            </a:r>
            <a:r>
              <a:rPr lang="zh-CN" altLang="en-US" dirty="0" smtClean="0"/>
              <a:t>：应用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iPaaS</a:t>
            </a:r>
            <a:r>
              <a:rPr lang="zh-CN" altLang="en-US" dirty="0" smtClean="0"/>
              <a:t>：集成</a:t>
            </a:r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94378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aPaaS</a:t>
            </a:r>
            <a:r>
              <a:rPr lang="zh-CN" altLang="en-US" dirty="0" smtClean="0"/>
              <a:t>：应用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iPaaS</a:t>
            </a:r>
            <a:r>
              <a:rPr lang="zh-CN" altLang="en-US" dirty="0" smtClean="0"/>
              <a:t>：集成</a:t>
            </a:r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84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aPaaS</a:t>
            </a:r>
            <a:r>
              <a:rPr lang="zh-CN" altLang="en-US" dirty="0" smtClean="0"/>
              <a:t>：应用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iPaaS</a:t>
            </a:r>
            <a:r>
              <a:rPr lang="zh-CN" altLang="en-US" dirty="0" smtClean="0"/>
              <a:t>：集成</a:t>
            </a:r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926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aPaaS</a:t>
            </a:r>
            <a:r>
              <a:rPr lang="zh-CN" altLang="en-US" dirty="0" smtClean="0"/>
              <a:t>：应用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iPaaS</a:t>
            </a:r>
            <a:r>
              <a:rPr lang="zh-CN" altLang="en-US" dirty="0" smtClean="0"/>
              <a:t>：集成</a:t>
            </a:r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77024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aPaaS</a:t>
            </a:r>
            <a:r>
              <a:rPr lang="zh-CN" altLang="en-US" dirty="0" smtClean="0"/>
              <a:t>：应用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iPaaS</a:t>
            </a:r>
            <a:r>
              <a:rPr lang="zh-CN" altLang="en-US" dirty="0" smtClean="0"/>
              <a:t>：集成</a:t>
            </a:r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3047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aPaaS</a:t>
            </a:r>
            <a:r>
              <a:rPr lang="zh-CN" altLang="en-US" dirty="0" smtClean="0"/>
              <a:t>：应用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iPaaS</a:t>
            </a:r>
            <a:r>
              <a:rPr lang="zh-CN" altLang="en-US" dirty="0" smtClean="0"/>
              <a:t>：集成</a:t>
            </a:r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1307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aPaaS</a:t>
            </a:r>
            <a:r>
              <a:rPr lang="zh-CN" altLang="en-US" dirty="0" smtClean="0"/>
              <a:t>：应用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iPaaS</a:t>
            </a:r>
            <a:r>
              <a:rPr lang="zh-CN" altLang="en-US" dirty="0" smtClean="0"/>
              <a:t>：集成</a:t>
            </a:r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49321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aPaaS</a:t>
            </a:r>
            <a:r>
              <a:rPr lang="zh-CN" altLang="en-US" dirty="0" smtClean="0"/>
              <a:t>：应用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iPaaS</a:t>
            </a:r>
            <a:r>
              <a:rPr lang="zh-CN" altLang="en-US" dirty="0" smtClean="0"/>
              <a:t>：集成</a:t>
            </a:r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44184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aPaaS</a:t>
            </a:r>
            <a:r>
              <a:rPr lang="zh-CN" altLang="en-US" dirty="0" smtClean="0"/>
              <a:t>：应用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iPaaS</a:t>
            </a:r>
            <a:r>
              <a:rPr lang="zh-CN" altLang="en-US" dirty="0" smtClean="0"/>
              <a:t>：集成</a:t>
            </a:r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9371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aPaaS</a:t>
            </a:r>
            <a:r>
              <a:rPr lang="zh-CN" altLang="en-US" dirty="0" smtClean="0"/>
              <a:t>：应用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iPaaS</a:t>
            </a:r>
            <a:r>
              <a:rPr lang="zh-CN" altLang="en-US" dirty="0" smtClean="0"/>
              <a:t>：集成</a:t>
            </a:r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67559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aPaaS</a:t>
            </a:r>
            <a:r>
              <a:rPr lang="zh-CN" altLang="en-US" dirty="0" smtClean="0"/>
              <a:t>：应用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iPaaS</a:t>
            </a:r>
            <a:r>
              <a:rPr lang="zh-CN" altLang="en-US" dirty="0" smtClean="0"/>
              <a:t>：集成</a:t>
            </a:r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30874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aPaaS</a:t>
            </a:r>
            <a:r>
              <a:rPr lang="zh-CN" altLang="en-US" dirty="0" smtClean="0"/>
              <a:t>：应用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iPaaS</a:t>
            </a:r>
            <a:r>
              <a:rPr lang="zh-CN" altLang="en-US" dirty="0" smtClean="0"/>
              <a:t>：集成</a:t>
            </a:r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30838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aPaaS</a:t>
            </a:r>
            <a:r>
              <a:rPr lang="zh-CN" altLang="en-US" dirty="0" smtClean="0"/>
              <a:t>：应用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iPaaS</a:t>
            </a:r>
            <a:r>
              <a:rPr lang="zh-CN" altLang="en-US" dirty="0" smtClean="0"/>
              <a:t>：集成</a:t>
            </a:r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90635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aPaaS</a:t>
            </a:r>
            <a:r>
              <a:rPr lang="zh-CN" altLang="en-US" dirty="0" smtClean="0"/>
              <a:t>：应用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iPaaS</a:t>
            </a:r>
            <a:r>
              <a:rPr lang="zh-CN" altLang="en-US" dirty="0" smtClean="0"/>
              <a:t>：集成</a:t>
            </a:r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069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aPaaS</a:t>
            </a:r>
            <a:r>
              <a:rPr lang="zh-CN" altLang="en-US" dirty="0" smtClean="0"/>
              <a:t>：应用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iPaaS</a:t>
            </a:r>
            <a:r>
              <a:rPr lang="zh-CN" altLang="en-US" dirty="0" smtClean="0"/>
              <a:t>：集成</a:t>
            </a:r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8092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aPaaS</a:t>
            </a:r>
            <a:r>
              <a:rPr lang="zh-CN" altLang="en-US" dirty="0" smtClean="0"/>
              <a:t>：应用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iPaaS</a:t>
            </a:r>
            <a:r>
              <a:rPr lang="zh-CN" altLang="en-US" dirty="0" smtClean="0"/>
              <a:t>：集成</a:t>
            </a:r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92625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/>
              <a:t>http://www.ypppt.com</a:t>
            </a:r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charset="0"/>
                <a:ea typeface="宋体" panose="02010600030101010101" pitchFamily="2" charset="-122"/>
              </a:rPr>
              <a:t>73</a:t>
            </a:fld>
            <a:endParaRPr lang="zh-CN" altLang="en-US">
              <a:solidFill>
                <a:prstClr val="black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022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aPaaS</a:t>
            </a:r>
            <a:r>
              <a:rPr lang="zh-CN" altLang="en-US" dirty="0" smtClean="0"/>
              <a:t>：应用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iPaaS</a:t>
            </a:r>
            <a:r>
              <a:rPr lang="zh-CN" altLang="en-US" dirty="0" smtClean="0"/>
              <a:t>：集成</a:t>
            </a:r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806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aPaaS</a:t>
            </a:r>
            <a:r>
              <a:rPr lang="zh-CN" altLang="en-US" dirty="0" smtClean="0"/>
              <a:t>：应用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iPaaS</a:t>
            </a:r>
            <a:r>
              <a:rPr lang="zh-CN" altLang="en-US" dirty="0" smtClean="0"/>
              <a:t>：集成</a:t>
            </a:r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012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aPaaS</a:t>
            </a:r>
            <a:r>
              <a:rPr lang="zh-CN" altLang="en-US" dirty="0" smtClean="0"/>
              <a:t>：应用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iPaaS</a:t>
            </a:r>
            <a:r>
              <a:rPr lang="zh-CN" altLang="en-US" dirty="0" smtClean="0"/>
              <a:t>：集成</a:t>
            </a:r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752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Q:263524352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" y="-62230"/>
            <a:ext cx="12186285" cy="6952615"/>
          </a:xfrm>
          <a:prstGeom prst="rect">
            <a:avLst/>
          </a:prstGeom>
        </p:spPr>
      </p:pic>
    </p:spTree>
  </p:cSld>
  <p:clrMapOvr>
    <a:masterClrMapping/>
  </p:clrMapOvr>
  <p:transition spd="slow" advTm="0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" y="-62230"/>
            <a:ext cx="12186285" cy="6952615"/>
          </a:xfrm>
          <a:prstGeom prst="rect">
            <a:avLst/>
          </a:prstGeom>
        </p:spPr>
      </p:pic>
      <p:sp>
        <p:nvSpPr>
          <p:cNvPr id="6" name="任意多边形 5"/>
          <p:cNvSpPr/>
          <p:nvPr userDrawn="1"/>
        </p:nvSpPr>
        <p:spPr>
          <a:xfrm>
            <a:off x="-2540" y="304800"/>
            <a:ext cx="1058545" cy="529590"/>
          </a:xfrm>
          <a:custGeom>
            <a:avLst/>
            <a:gdLst>
              <a:gd name="connsiteX0" fmla="*/ 4 w 1667"/>
              <a:gd name="connsiteY0" fmla="*/ 2 h 834"/>
              <a:gd name="connsiteX1" fmla="*/ 1325 w 1667"/>
              <a:gd name="connsiteY1" fmla="*/ 0 h 834"/>
              <a:gd name="connsiteX2" fmla="*/ 1667 w 1667"/>
              <a:gd name="connsiteY2" fmla="*/ 417 h 834"/>
              <a:gd name="connsiteX3" fmla="*/ 1667 w 1667"/>
              <a:gd name="connsiteY3" fmla="*/ 417 h 834"/>
              <a:gd name="connsiteX4" fmla="*/ 1325 w 1667"/>
              <a:gd name="connsiteY4" fmla="*/ 834 h 834"/>
              <a:gd name="connsiteX5" fmla="*/ 0 w 1667"/>
              <a:gd name="connsiteY5" fmla="*/ 832 h 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" h="834">
                <a:moveTo>
                  <a:pt x="4" y="2"/>
                </a:moveTo>
                <a:lnTo>
                  <a:pt x="1325" y="0"/>
                </a:lnTo>
                <a:cubicBezTo>
                  <a:pt x="1513" y="0"/>
                  <a:pt x="1667" y="187"/>
                  <a:pt x="1667" y="417"/>
                </a:cubicBezTo>
                <a:lnTo>
                  <a:pt x="1667" y="417"/>
                </a:lnTo>
                <a:cubicBezTo>
                  <a:pt x="1667" y="647"/>
                  <a:pt x="1513" y="834"/>
                  <a:pt x="1325" y="834"/>
                </a:cubicBezTo>
                <a:lnTo>
                  <a:pt x="0" y="832"/>
                </a:lnTo>
              </a:path>
            </a:pathLst>
          </a:custGeom>
          <a:solidFill>
            <a:srgbClr val="3439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598805" y="384810"/>
            <a:ext cx="370205" cy="37020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0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20" y="273112"/>
            <a:ext cx="4013173" cy="1162320"/>
          </a:xfrm>
          <a:prstGeom prst="rect">
            <a:avLst/>
          </a:prstGeom>
        </p:spPr>
        <p:txBody>
          <a:bodyPr lIns="121963" tIns="60981" rIns="121963" bIns="60981"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216" y="273114"/>
            <a:ext cx="6819216" cy="5854469"/>
          </a:xfrm>
          <a:prstGeom prst="rect">
            <a:avLst/>
          </a:prstGeom>
        </p:spPr>
        <p:txBody>
          <a:bodyPr lIns="121963" tIns="60981" rIns="121963" bIns="60981"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920" y="1435434"/>
            <a:ext cx="4013173" cy="4692149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962" y="4801712"/>
            <a:ext cx="7319010" cy="566870"/>
          </a:xfrm>
          <a:prstGeom prst="rect">
            <a:avLst/>
          </a:prstGeom>
        </p:spPr>
        <p:txBody>
          <a:bodyPr lIns="121963" tIns="60981" rIns="121963" bIns="60981"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962" y="612916"/>
            <a:ext cx="7319010" cy="4115753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835" indent="0">
              <a:buNone/>
              <a:defRPr sz="3200"/>
            </a:lvl3pPr>
            <a:lvl4pPr marL="1829435" indent="0">
              <a:buNone/>
              <a:defRPr sz="2700"/>
            </a:lvl4pPr>
            <a:lvl5pPr marL="2439035" indent="0">
              <a:buNone/>
              <a:defRPr sz="2700"/>
            </a:lvl5pPr>
            <a:lvl6pPr marL="3049270" indent="0">
              <a:buNone/>
              <a:defRPr sz="2700"/>
            </a:lvl6pPr>
            <a:lvl7pPr marL="3658870" indent="0">
              <a:buNone/>
              <a:defRPr sz="2700"/>
            </a:lvl7pPr>
            <a:lvl8pPr marL="4268470" indent="0">
              <a:buNone/>
              <a:defRPr sz="2700"/>
            </a:lvl8pPr>
            <a:lvl9pPr marL="4878705" indent="0">
              <a:buNone/>
              <a:defRPr sz="2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962" y="5368581"/>
            <a:ext cx="7319010" cy="805049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702"/>
            <a:ext cx="10978515" cy="1143265"/>
          </a:xfrm>
          <a:prstGeom prst="rect">
            <a:avLst/>
          </a:prstGeom>
        </p:spPr>
        <p:txBody>
          <a:bodyPr lIns="121963" tIns="60981" rIns="121963" bIns="6098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918" y="1600572"/>
            <a:ext cx="10978515" cy="4527011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804" y="206422"/>
            <a:ext cx="2744629" cy="4388867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918" y="206422"/>
            <a:ext cx="8030580" cy="4388867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slow" advTm="0">
    <p:wipe dir="d"/>
  </p:transition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1235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6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2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44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40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6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file:///E:\&#32032;&#26448;\&#38899;&#20048;\88150894302.mp3" TargetMode="External"/><Relationship Id="rId1" Type="http://schemas.microsoft.com/office/2007/relationships/media" Target="file:///E:\&#32032;&#26448;\&#38899;&#20048;\88150894302.mp3" TargetMode="Externa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10.10.1.68:8082/repository/npm-all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10.156.128.36/logi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loud.tencent.com/document/product/649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paas.piccit.com.cn/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6.wmf"/><Relationship Id="rId4" Type="http://schemas.openxmlformats.org/officeDocument/2006/relationships/hyperlink" Target="http://tfssp.piccnet.com.cn/sites/PICCCollection/&#26032;&#26550;&#26500;&#33853;&#22320;&#23454;&#26045;&#39033;&#30446;/DocLib6/Forms/AllItems.aspx?RootFolder=/sites/PICCCollection/%E6%96%B0%E6%9E%B6%E6%9E%84%E8%90%BD%E5%9C%B0%E5%AE%9E%E6%96%BD%E9%A1%B9%E7%9B%AE/DocLib6/%E6%96%B0%E6%9E%B6%E6%9E%84%E5%BE%AE%E6%9C%8D%E5%8A%A1%E6%B8%85%E5%8D%95&amp;FolderCTID=0x012000E332B10D9D83E943BAA91537EE79AAC6&amp;View=%7b5AB70CE6-B781-44C3-940A-48CC58D8C152%7d" TargetMode="External"/><Relationship Id="rId9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fssp.piccnet.com.cn/sites/PICCCollection/%E8%BD%AF%E4%BB%B6%E7%A0%94%E5%8F%91%E4%B8%AD%E5%BF%83%E9%A1%B9%E7%9B%AE%E7%AE%A1%E7%90%86/Lists/01/Allitemsg.aspx#InplviewHash91f1d0c6-dd0d-44c7-ab00-5d4e7e0623b5=ShowInGrid%3DTru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tfssp.piccnet.com.cn/sites/PICCCollection/%E8%BD%AF%E4%BB%B6%E7%A0%94%E5%8F%91%E4%B8%AD%E5%BF%83%E9%A1%B9%E7%9B%AE%E7%AE%A1%E7%90%86/Lists/List33/Allitemsg.aspx#InplviewHash2341ee4c-349c-4fd3-a8a9-d8ba00103d00=ShowInGrid%3DTrue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___2.xlsx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package" Target="../embeddings/Microsoft_Word___1.docx"/><Relationship Id="rId4" Type="http://schemas.openxmlformats.org/officeDocument/2006/relationships/oleObject" Target="../embeddings/oleObject4.bin"/><Relationship Id="rId9" Type="http://schemas.openxmlformats.org/officeDocument/2006/relationships/image" Target="../media/image8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tfssp.piccnet.com.cn/sites/PICCCollection/%E8%BD%AF%E4%BB%B6%E7%A0%94%E5%8F%91%E4%B8%AD%E5%BF%83%E9%A1%B9%E7%9B%AE%E7%AE%A1%E7%90%86/Lists/List33/Allitemsg.aspx#InplviewHash2341ee4c-349c-4fd3-a8a9-d8ba00103d00=ShowInGrid%3DTru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tfssp.piccnet.com.cn/sites/PICCCollection/%E8%BD%AF%E4%BB%B6%E7%A0%94%E5%8F%91%E4%B8%AD%E5%BF%83%E9%A1%B9%E7%9B%AE%E7%AE%A1%E7%90%86/Lists/01/Allitemsg.aspx#InplviewHash91f1d0c6-dd0d-44c7-ab00-5d4e7e0623b5=ShowInGrid%3DTru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2 QQ2635243521"/>
          <p:cNvSpPr/>
          <p:nvPr/>
        </p:nvSpPr>
        <p:spPr>
          <a:xfrm>
            <a:off x="-385445" y="5039995"/>
            <a:ext cx="6713855" cy="6713855"/>
          </a:xfrm>
          <a:prstGeom prst="ellipse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68" name="3 QQ2635243521"/>
          <p:cNvSpPr/>
          <p:nvPr/>
        </p:nvSpPr>
        <p:spPr>
          <a:xfrm>
            <a:off x="-2334895" y="4785995"/>
            <a:ext cx="6713855" cy="6713855"/>
          </a:xfrm>
          <a:prstGeom prst="ellipse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69" name="4 QQ2635243521"/>
          <p:cNvSpPr/>
          <p:nvPr/>
        </p:nvSpPr>
        <p:spPr>
          <a:xfrm>
            <a:off x="-5534660" y="946785"/>
            <a:ext cx="8777605" cy="8777605"/>
          </a:xfrm>
          <a:prstGeom prst="ellipse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70" name="5 QQ2635243521"/>
          <p:cNvSpPr/>
          <p:nvPr/>
        </p:nvSpPr>
        <p:spPr>
          <a:xfrm flipH="1">
            <a:off x="2800350" y="4944745"/>
            <a:ext cx="781685" cy="781685"/>
          </a:xfrm>
          <a:prstGeom prst="ellipse">
            <a:avLst/>
          </a:prstGeom>
          <a:solidFill>
            <a:srgbClr val="34396D"/>
          </a:solidFill>
          <a:ln w="9525" cap="flat" cmpd="sng"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0">
                  <a:schemeClr val="bg1">
                    <a:lumMod val="0"/>
                    <a:lumOff val="100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7800000" scaled="0"/>
              <a:tileRect/>
            </a:gradFill>
            <a:prstDash val="solid"/>
            <a:round/>
          </a:ln>
          <a:effectLst>
            <a:outerShdw blurRad="177800" dist="63500" dir="7800000" sx="105000" sy="105000" algn="r" rotWithShape="0">
              <a:prstClr val="black">
                <a:alpha val="22000"/>
              </a:prstClr>
            </a:outerShdw>
            <a:softEdge rad="0"/>
          </a:effectLst>
          <a:scene3d>
            <a:camera prst="orthographicFront"/>
            <a:lightRig rig="fla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71" name="6 QQ2635243521"/>
          <p:cNvSpPr/>
          <p:nvPr/>
        </p:nvSpPr>
        <p:spPr>
          <a:xfrm>
            <a:off x="1409065" y="4617085"/>
            <a:ext cx="713105" cy="713105"/>
          </a:xfrm>
          <a:prstGeom prst="ellipse">
            <a:avLst/>
          </a:prstGeom>
          <a:solidFill>
            <a:srgbClr val="34396F"/>
          </a:solidFill>
          <a:ln w="9525" cap="flat" cmpd="sng"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0">
                  <a:schemeClr val="bg1">
                    <a:lumMod val="0"/>
                    <a:lumOff val="100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7800000" scaled="0"/>
              <a:tileRect/>
            </a:gradFill>
            <a:prstDash val="solid"/>
            <a:round/>
          </a:ln>
          <a:effectLst>
            <a:outerShdw blurRad="177800" dist="63500" dir="7800000" sx="105000" sy="105000" algn="r" rotWithShape="0">
              <a:prstClr val="black">
                <a:alpha val="22000"/>
              </a:prstClr>
            </a:outerShdw>
            <a:softEdge rad="0"/>
          </a:effectLst>
          <a:scene3d>
            <a:camera prst="orthographicFront"/>
            <a:lightRig rig="fla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72" name="_7QQ2635243521"/>
          <p:cNvSpPr/>
          <p:nvPr/>
        </p:nvSpPr>
        <p:spPr>
          <a:xfrm>
            <a:off x="1694815" y="3442970"/>
            <a:ext cx="1887220" cy="1887220"/>
          </a:xfrm>
          <a:prstGeom prst="ellipse">
            <a:avLst/>
          </a:prstGeom>
          <a:gradFill flip="none" rotWithShape="1">
            <a:gsLst>
              <a:gs pos="18000">
                <a:srgbClr val="C6C6C6"/>
              </a:gs>
              <a:gs pos="0">
                <a:schemeClr val="bg1">
                  <a:lumMod val="75000"/>
                </a:schemeClr>
              </a:gs>
              <a:gs pos="61000">
                <a:srgbClr val="EEEEEE"/>
              </a:gs>
              <a:gs pos="100000">
                <a:schemeClr val="bg1">
                  <a:tint val="23500"/>
                  <a:satMod val="160000"/>
                  <a:lumMod val="96000"/>
                </a:schemeClr>
              </a:gs>
            </a:gsLst>
            <a:lin ang="7800000" scaled="0"/>
            <a:tileRect/>
          </a:gradFill>
          <a:ln w="9525" cap="flat" cmpd="sng"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0">
                  <a:schemeClr val="bg1">
                    <a:lumMod val="0"/>
                    <a:lumOff val="100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7800000" scaled="0"/>
              <a:tileRect/>
            </a:gradFill>
            <a:prstDash val="solid"/>
            <a:round/>
          </a:ln>
          <a:effectLst>
            <a:outerShdw blurRad="177800" dist="63500" dir="7800000" sx="105000" sy="105000" algn="r" rotWithShape="0">
              <a:prstClr val="black">
                <a:alpha val="22000"/>
              </a:prstClr>
            </a:outerShdw>
            <a:softEdge rad="0"/>
          </a:effectLst>
          <a:scene3d>
            <a:camera prst="orthographicFront"/>
            <a:lightRig rig="fla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b="1" dirty="0">
              <a:solidFill>
                <a:srgbClr val="1E1F43"/>
              </a:solidFill>
              <a:ea typeface="微软雅黑" panose="020B0503020204020204" pitchFamily="34" charset="-122"/>
            </a:endParaRPr>
          </a:p>
        </p:txBody>
      </p:sp>
      <p:sp>
        <p:nvSpPr>
          <p:cNvPr id="52" name="4 QQ2635243521"/>
          <p:cNvSpPr/>
          <p:nvPr/>
        </p:nvSpPr>
        <p:spPr>
          <a:xfrm>
            <a:off x="4226967" y="3058249"/>
            <a:ext cx="64163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err="1" smtClean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DevOps</a:t>
            </a:r>
            <a:r>
              <a:rPr lang="zh-CN" altLang="en-US" sz="4400" b="1" dirty="0" smtClean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管理和平台介绍</a:t>
            </a:r>
            <a:endParaRPr lang="zh-CN" altLang="en-US" sz="4400" b="1" dirty="0">
              <a:ln w="63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88150894302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97265" y="7437120"/>
            <a:ext cx="619125" cy="619125"/>
          </a:xfrm>
          <a:prstGeom prst="rect">
            <a:avLst/>
          </a:prstGeom>
        </p:spPr>
      </p:pic>
      <p:pic>
        <p:nvPicPr>
          <p:cNvPr id="11" name="图片 10" descr="图片包含 剪贴画&#10;&#10;已生成高可信度的说明">
            <a:extLst>
              <a:ext uri="{FF2B5EF4-FFF2-40B4-BE49-F238E27FC236}">
                <a16:creationId xmlns:a16="http://schemas.microsoft.com/office/drawing/2014/main" xmlns="" id="{447B2712-E5C5-44D5-B221-A59BD3CC23B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3" t="7957" r="5905" b="4453"/>
          <a:stretch/>
        </p:blipFill>
        <p:spPr>
          <a:xfrm>
            <a:off x="9847699" y="405458"/>
            <a:ext cx="1591178" cy="765690"/>
          </a:xfrm>
          <a:prstGeom prst="rect">
            <a:avLst/>
          </a:prstGeom>
        </p:spPr>
      </p:pic>
    </p:spTree>
  </p:cSld>
  <p:clrMapOvr>
    <a:masterClrMapping/>
  </p:clrMapOvr>
  <p:transition spd="slow" advTm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37" repeatCount="indefinite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67" grpId="0" bldLvl="0" animBg="1"/>
      <p:bldP spid="68" grpId="0" bldLvl="0" animBg="1"/>
      <p:bldP spid="69" grpId="0" bldLvl="0" animBg="1"/>
      <p:bldP spid="70" grpId="0" bldLvl="0" animBg="1"/>
      <p:bldP spid="71" grpId="0" bldLvl="0" animBg="1"/>
      <p:bldP spid="72" grpId="0" bldLvl="0" animBg="1"/>
      <p:bldP spid="5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6647" y="33345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</a:t>
            </a:r>
            <a:r>
              <a:rPr lang="zh-CN" altLang="en-US" dirty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endParaRPr lang="en-US" altLang="zh-CN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0583" y="981522"/>
            <a:ext cx="10513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2</a:t>
            </a:r>
            <a:r>
              <a:rPr lang="zh-CN" altLang="zh-CN" sz="2000" b="1" dirty="0" smtClean="0"/>
              <a:t>、</a:t>
            </a:r>
            <a:r>
              <a:rPr lang="zh-CN" altLang="en-US" sz="2000" b="1" dirty="0" smtClean="0"/>
              <a:t>测试发布流水线申请</a:t>
            </a:r>
            <a:endParaRPr lang="en-US" altLang="zh-CN" sz="2000" b="1" dirty="0" smtClean="0"/>
          </a:p>
          <a:p>
            <a:r>
              <a:rPr lang="zh-CN" altLang="en-US" sz="2000" dirty="0" smtClean="0">
                <a:latin typeface="+mj-ea"/>
                <a:ea typeface="+mj-ea"/>
              </a:rPr>
              <a:t>使用</a:t>
            </a:r>
            <a:r>
              <a:rPr lang="en-US" altLang="zh-CN" sz="2000" dirty="0">
                <a:latin typeface="+mj-ea"/>
                <a:ea typeface="+mj-ea"/>
              </a:rPr>
              <a:t>TFS</a:t>
            </a:r>
            <a:r>
              <a:rPr lang="zh-CN" altLang="en-US" sz="2000" dirty="0">
                <a:latin typeface="+mj-ea"/>
                <a:ea typeface="+mj-ea"/>
              </a:rPr>
              <a:t>“软件版本申请”、“发布版本”提测</a:t>
            </a:r>
            <a:r>
              <a:rPr lang="zh-CN" altLang="en-US" sz="2000" dirty="0" smtClean="0">
                <a:latin typeface="+mj-ea"/>
                <a:ea typeface="+mj-ea"/>
              </a:rPr>
              <a:t>流程</a:t>
            </a:r>
            <a:r>
              <a:rPr lang="zh-CN" altLang="en-US" sz="2000" dirty="0">
                <a:latin typeface="+mj-ea"/>
                <a:ea typeface="+mj-ea"/>
              </a:rPr>
              <a:t>。</a:t>
            </a:r>
            <a:endParaRPr lang="en-US" altLang="zh-CN" sz="2000" dirty="0">
              <a:latin typeface="+mj-ea"/>
              <a:ea typeface="+mj-ea"/>
            </a:endParaRPr>
          </a:p>
          <a:p>
            <a:r>
              <a:rPr lang="zh-CN" altLang="en-US" sz="2000" dirty="0">
                <a:latin typeface="+mj-ea"/>
                <a:ea typeface="+mj-ea"/>
              </a:rPr>
              <a:t>微服务软件版本提测校验合格后，自动流转至测试中心，测试中心人员收到提测后，创建并执行</a:t>
            </a:r>
            <a:r>
              <a:rPr lang="en-US" altLang="zh-CN" sz="2000" dirty="0" err="1">
                <a:latin typeface="+mj-ea"/>
                <a:ea typeface="+mj-ea"/>
              </a:rPr>
              <a:t>DevOps</a:t>
            </a:r>
            <a:r>
              <a:rPr lang="zh-CN" altLang="en-US" sz="2000" dirty="0">
                <a:latin typeface="+mj-ea"/>
                <a:ea typeface="+mj-ea"/>
              </a:rPr>
              <a:t>流水线进行测试环节自动部署并测试。</a:t>
            </a:r>
          </a:p>
        </p:txBody>
      </p:sp>
      <p:pic>
        <p:nvPicPr>
          <p:cNvPr id="7" name="图片 1" descr="cid:image001.jpg@01D51B8D.72378EC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671" y="2304961"/>
            <a:ext cx="9001000" cy="435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0297919"/>
      </p:ext>
    </p:extLst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6647" y="33345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en-US" altLang="zh-CN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0583" y="981522"/>
            <a:ext cx="105131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zh-CN" sz="2000" b="1" dirty="0" smtClean="0"/>
              <a:t>、</a:t>
            </a:r>
            <a:r>
              <a:rPr lang="en-US" altLang="zh-CN" sz="2000" b="1" dirty="0" smtClean="0"/>
              <a:t>MVN</a:t>
            </a:r>
            <a:r>
              <a:rPr lang="zh-CN" altLang="en-US" sz="2000" b="1" dirty="0" smtClean="0"/>
              <a:t>和</a:t>
            </a:r>
            <a:r>
              <a:rPr lang="en-US" altLang="zh-CN" sz="2000" b="1" dirty="0" err="1" smtClean="0"/>
              <a:t>npm</a:t>
            </a:r>
            <a:r>
              <a:rPr lang="zh-CN" altLang="en-US" sz="2000" b="1" dirty="0" smtClean="0"/>
              <a:t>库</a:t>
            </a:r>
            <a:endParaRPr lang="en-US" altLang="zh-CN" sz="2000" b="1" dirty="0" smtClean="0"/>
          </a:p>
          <a:p>
            <a:r>
              <a:rPr lang="en-US" altLang="zh-CN" sz="2000" dirty="0" err="1" smtClean="0">
                <a:latin typeface="+mj-ea"/>
                <a:ea typeface="+mj-ea"/>
              </a:rPr>
              <a:t>mvn</a:t>
            </a:r>
            <a:endParaRPr lang="en-US" altLang="zh-CN" sz="2000" dirty="0" smtClean="0">
              <a:latin typeface="+mj-ea"/>
              <a:ea typeface="+mj-ea"/>
            </a:endParaRPr>
          </a:p>
          <a:p>
            <a:r>
              <a:rPr lang="en-US" altLang="zh-CN" sz="2000" dirty="0">
                <a:latin typeface="+mj-ea"/>
                <a:ea typeface="+mj-ea"/>
              </a:rPr>
              <a:t>http://</a:t>
            </a:r>
            <a:r>
              <a:rPr lang="en-US" altLang="zh-CN" sz="2000" dirty="0" smtClean="0">
                <a:latin typeface="+mj-ea"/>
                <a:ea typeface="+mj-ea"/>
              </a:rPr>
              <a:t>10.10.1.68:8081/nexus/content/groups/public</a:t>
            </a:r>
          </a:p>
          <a:p>
            <a:r>
              <a:rPr lang="en-US" altLang="zh-CN" sz="2000" dirty="0" err="1" smtClean="0">
                <a:latin typeface="+mj-ea"/>
                <a:ea typeface="+mj-ea"/>
              </a:rPr>
              <a:t>npm</a:t>
            </a:r>
            <a:endParaRPr lang="en-US" altLang="zh-CN" sz="2000" dirty="0">
              <a:latin typeface="+mj-ea"/>
              <a:ea typeface="+mj-ea"/>
            </a:endParaRPr>
          </a:p>
          <a:p>
            <a:r>
              <a:rPr lang="en-US" altLang="zh-CN" sz="2000" dirty="0">
                <a:latin typeface="+mj-ea"/>
                <a:ea typeface="+mj-ea"/>
                <a:hlinkClick r:id="rId3"/>
              </a:rPr>
              <a:t>http://10.10.1.68:8082/repository/npm-all</a:t>
            </a:r>
            <a:r>
              <a:rPr lang="en-US" altLang="zh-CN" sz="2000" dirty="0" smtClean="0">
                <a:latin typeface="+mj-ea"/>
                <a:ea typeface="+mj-ea"/>
                <a:hlinkClick r:id="rId3"/>
              </a:rPr>
              <a:t>/</a:t>
            </a:r>
            <a:endParaRPr lang="en-US" altLang="zh-CN" sz="2000" dirty="0" smtClean="0">
              <a:latin typeface="+mj-ea"/>
              <a:ea typeface="+mj-ea"/>
            </a:endParaRPr>
          </a:p>
          <a:p>
            <a:endParaRPr lang="en-US" altLang="zh-CN" sz="2000" dirty="0">
              <a:latin typeface="+mj-ea"/>
              <a:ea typeface="+mj-ea"/>
            </a:endParaRPr>
          </a:p>
          <a:p>
            <a:r>
              <a:rPr lang="en-US" altLang="zh-CN" sz="2000" b="1" dirty="0"/>
              <a:t>2</a:t>
            </a:r>
            <a:r>
              <a:rPr lang="zh-CN" altLang="en-US" sz="2000" b="1" dirty="0"/>
              <a:t>、</a:t>
            </a:r>
            <a:r>
              <a:rPr lang="en-US" altLang="zh-CN" sz="2000" b="1" dirty="0" err="1" smtClean="0"/>
              <a:t>docker</a:t>
            </a:r>
            <a:r>
              <a:rPr lang="zh-CN" altLang="en-US" sz="2000" b="1" dirty="0" smtClean="0"/>
              <a:t>验证环境</a:t>
            </a:r>
            <a:endParaRPr lang="en-US" altLang="zh-CN" sz="2000" b="1" dirty="0"/>
          </a:p>
          <a:p>
            <a:r>
              <a:rPr lang="zh-CN" altLang="en-US" sz="2000" dirty="0" smtClean="0">
                <a:latin typeface="+mj-ea"/>
                <a:ea typeface="+mj-ea"/>
              </a:rPr>
              <a:t>正在建设，计划用于项目组验证构建镜像。</a:t>
            </a:r>
            <a:endParaRPr lang="zh-CN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95780247"/>
      </p:ext>
    </p:extLst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QQ2635243521"/>
          <p:cNvSpPr txBox="1"/>
          <p:nvPr/>
        </p:nvSpPr>
        <p:spPr>
          <a:xfrm>
            <a:off x="4415955" y="4221882"/>
            <a:ext cx="31534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4000" b="1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TSF</a:t>
            </a:r>
            <a:r>
              <a:rPr lang="zh-CN" altLang="en-US" sz="4000" b="1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常用操作</a:t>
            </a:r>
            <a:endParaRPr lang="zh-CN" altLang="zh-CN" sz="4000" b="1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QQ2635243521"/>
          <p:cNvGrpSpPr/>
          <p:nvPr/>
        </p:nvGrpSpPr>
        <p:grpSpPr>
          <a:xfrm>
            <a:off x="4456430" y="1335405"/>
            <a:ext cx="2778760" cy="2395855"/>
            <a:chOff x="7018" y="2103"/>
            <a:chExt cx="4376" cy="3773"/>
          </a:xfrm>
        </p:grpSpPr>
        <p:grpSp>
          <p:nvGrpSpPr>
            <p:cNvPr id="13" name="组合 12"/>
            <p:cNvGrpSpPr/>
            <p:nvPr/>
          </p:nvGrpSpPr>
          <p:grpSpPr>
            <a:xfrm>
              <a:off x="7018" y="2103"/>
              <a:ext cx="4376" cy="3773"/>
              <a:chOff x="6401" y="1967"/>
              <a:chExt cx="5392" cy="4648"/>
            </a:xfrm>
          </p:grpSpPr>
          <p:sp>
            <p:nvSpPr>
              <p:cNvPr id="4" name="六边形 3"/>
              <p:cNvSpPr/>
              <p:nvPr/>
            </p:nvSpPr>
            <p:spPr>
              <a:xfrm>
                <a:off x="6401" y="1967"/>
                <a:ext cx="5392" cy="4649"/>
              </a:xfrm>
              <a:prstGeom prst="hexagon">
                <a:avLst/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622300" dist="317500" dir="2400000" algn="tl" rotWithShape="0">
                  <a:srgbClr val="696969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sz="2200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六边形 4"/>
              <p:cNvSpPr/>
              <p:nvPr/>
            </p:nvSpPr>
            <p:spPr>
              <a:xfrm>
                <a:off x="6401" y="1967"/>
                <a:ext cx="5392" cy="4649"/>
              </a:xfrm>
              <a:prstGeom prst="hexagon">
                <a:avLst/>
              </a:prstGeom>
              <a:gradFill>
                <a:gsLst>
                  <a:gs pos="64000">
                    <a:srgbClr val="F3F3F3"/>
                  </a:gs>
                  <a:gs pos="32000">
                    <a:srgbClr val="DEDEDE"/>
                  </a:gs>
                  <a:gs pos="0">
                    <a:srgbClr val="CBCBCB"/>
                  </a:gs>
                  <a:gs pos="100000">
                    <a:srgbClr val="F9F9F9"/>
                  </a:gs>
                </a:gsLst>
                <a:lin ang="2700000" scaled="1"/>
              </a:gradFill>
              <a:ln w="19050">
                <a:noFill/>
              </a:ln>
              <a:effectLst>
                <a:softEdge rad="381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sz="22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8083" y="3046"/>
              <a:ext cx="2270" cy="2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8800" b="1" dirty="0" smtClean="0">
                  <a:solidFill>
                    <a:srgbClr val="34396D"/>
                  </a:solidFill>
                  <a:latin typeface="Arial" panose="020B0604020202020204" pitchFamily="34" charset="0"/>
                </a:rPr>
                <a:t>0</a:t>
              </a:r>
              <a:r>
                <a:rPr lang="en-US" altLang="zh-CN" sz="8800" b="1" dirty="0" smtClean="0">
                  <a:solidFill>
                    <a:srgbClr val="34396D"/>
                  </a:solidFill>
                  <a:latin typeface="Arial" panose="020B0604020202020204" pitchFamily="34" charset="0"/>
                </a:rPr>
                <a:t>2</a:t>
              </a:r>
              <a:endParaRPr lang="zh-CN" altLang="en-US" sz="8800" b="1" dirty="0">
                <a:solidFill>
                  <a:srgbClr val="34396D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8488897"/>
      </p:ext>
    </p:extLst>
  </p:cSld>
  <p:clrMapOvr>
    <a:masterClrMapping/>
  </p:clrMapOvr>
  <p:transition spd="slow" advTm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6647" y="33345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TSF</a:t>
            </a:r>
            <a:r>
              <a:rPr lang="zh-CN" altLang="en-US" dirty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41499" y="1629594"/>
            <a:ext cx="105131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一、登录页面</a:t>
            </a:r>
            <a:endParaRPr lang="en-US" altLang="zh-CN" sz="2000" b="1" dirty="0" smtClean="0"/>
          </a:p>
          <a:p>
            <a:r>
              <a:rPr lang="en-US" altLang="zh-CN" sz="2000" dirty="0" smtClean="0">
                <a:hlinkClick r:id="rId3"/>
              </a:rPr>
              <a:t>http</a:t>
            </a:r>
            <a:r>
              <a:rPr lang="en-US" altLang="zh-CN" sz="2000" dirty="0">
                <a:hlinkClick r:id="rId3"/>
              </a:rPr>
              <a:t>://</a:t>
            </a:r>
            <a:r>
              <a:rPr lang="en-US" altLang="zh-CN" sz="2000" dirty="0" smtClean="0">
                <a:hlinkClick r:id="rId3"/>
              </a:rPr>
              <a:t>10.156.128.36/login</a:t>
            </a:r>
            <a:endParaRPr lang="en-US" altLang="zh-CN" sz="2000" dirty="0" smtClean="0"/>
          </a:p>
          <a:p>
            <a:endParaRPr lang="en-US" altLang="zh-CN" sz="2000" b="1" dirty="0"/>
          </a:p>
          <a:p>
            <a:endParaRPr lang="en-US" altLang="zh-CN" sz="2000" b="1" dirty="0" smtClean="0"/>
          </a:p>
          <a:p>
            <a:r>
              <a:rPr lang="zh-CN" altLang="en-US" sz="2000" b="1" dirty="0" smtClean="0"/>
              <a:t>二、官方文档</a:t>
            </a:r>
            <a:endParaRPr lang="en-US" altLang="zh-CN" sz="2000" b="1" dirty="0" smtClean="0"/>
          </a:p>
          <a:p>
            <a:r>
              <a:rPr lang="en-US" altLang="zh-CN" sz="2000" dirty="0">
                <a:hlinkClick r:id="rId4"/>
              </a:rPr>
              <a:t>https://</a:t>
            </a:r>
            <a:r>
              <a:rPr lang="en-US" altLang="zh-CN" sz="2000" dirty="0" smtClean="0">
                <a:hlinkClick r:id="rId4"/>
              </a:rPr>
              <a:t>cloud.tencent.com/document/product/649</a:t>
            </a:r>
            <a:endParaRPr lang="en-US" altLang="zh-CN" sz="2000" dirty="0" smtClean="0"/>
          </a:p>
          <a:p>
            <a:endParaRPr lang="en-US" altLang="zh-CN" sz="2000" b="1" dirty="0"/>
          </a:p>
          <a:p>
            <a:endParaRPr lang="en-US" altLang="zh-CN" sz="2000" b="1" dirty="0" smtClean="0"/>
          </a:p>
          <a:p>
            <a:r>
              <a:rPr lang="zh-CN" altLang="en-US" sz="2000" b="1" dirty="0" smtClean="0"/>
              <a:t>三、常用操作</a:t>
            </a:r>
            <a:endParaRPr lang="en-US" altLang="zh-CN" sz="2000" b="1" dirty="0" smtClean="0"/>
          </a:p>
          <a:p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81193723"/>
      </p:ext>
    </p:extLst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6647" y="33345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TSF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常用操作</a:t>
            </a:r>
            <a:endParaRPr lang="en-US" altLang="zh-CN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0583" y="1053530"/>
            <a:ext cx="10513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、创建</a:t>
            </a:r>
            <a:r>
              <a:rPr lang="zh-CN" altLang="en-US" sz="2000" b="1" dirty="0"/>
              <a:t>命名</a:t>
            </a:r>
            <a:r>
              <a:rPr lang="zh-CN" altLang="en-US" sz="2000" b="1" dirty="0" smtClean="0"/>
              <a:t>空间</a:t>
            </a:r>
            <a:endParaRPr lang="zh-CN" altLang="en-US" sz="2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671" y="1453640"/>
            <a:ext cx="87153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97178"/>
      </p:ext>
    </p:extLst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6647" y="33345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TSF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常用操作</a:t>
            </a:r>
            <a:endParaRPr lang="en-US" altLang="zh-CN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0583" y="1053530"/>
            <a:ext cx="10513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2</a:t>
            </a:r>
            <a:r>
              <a:rPr lang="zh-CN" altLang="en-US" sz="2000" b="1" dirty="0" smtClean="0"/>
              <a:t>、创建应用</a:t>
            </a:r>
            <a:endParaRPr lang="zh-CN" altLang="en-US" sz="20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51" y="1449104"/>
            <a:ext cx="114204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0472"/>
      </p:ext>
    </p:extLst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6647" y="33345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TSF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常用操作</a:t>
            </a:r>
            <a:endParaRPr lang="en-US" altLang="zh-CN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0583" y="1053530"/>
            <a:ext cx="10513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3</a:t>
            </a:r>
            <a:r>
              <a:rPr lang="zh-CN" altLang="en-US" sz="2000" b="1" dirty="0" smtClean="0"/>
              <a:t>、创建部署组</a:t>
            </a:r>
            <a:endParaRPr lang="zh-CN" altLang="en-US" sz="20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719" y="1437710"/>
            <a:ext cx="7202101" cy="527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84515"/>
      </p:ext>
    </p:extLst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QQ2635243521"/>
          <p:cNvSpPr txBox="1"/>
          <p:nvPr/>
        </p:nvSpPr>
        <p:spPr>
          <a:xfrm>
            <a:off x="1850703" y="4221882"/>
            <a:ext cx="83551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4000" b="1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蓝盾</a:t>
            </a:r>
            <a:r>
              <a:rPr lang="en-US" altLang="zh-CN" sz="4000" b="1" dirty="0" err="1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zh-CN" sz="4000" b="1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zh-CN" sz="4000" b="1" dirty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蓝鲸平台的关系介绍</a:t>
            </a:r>
          </a:p>
        </p:txBody>
      </p:sp>
      <p:grpSp>
        <p:nvGrpSpPr>
          <p:cNvPr id="2" name="QQ2635243521"/>
          <p:cNvGrpSpPr/>
          <p:nvPr/>
        </p:nvGrpSpPr>
        <p:grpSpPr>
          <a:xfrm>
            <a:off x="4456430" y="1335405"/>
            <a:ext cx="2778760" cy="2395855"/>
            <a:chOff x="7018" y="2103"/>
            <a:chExt cx="4376" cy="3773"/>
          </a:xfrm>
        </p:grpSpPr>
        <p:grpSp>
          <p:nvGrpSpPr>
            <p:cNvPr id="13" name="组合 12"/>
            <p:cNvGrpSpPr/>
            <p:nvPr/>
          </p:nvGrpSpPr>
          <p:grpSpPr>
            <a:xfrm>
              <a:off x="7018" y="2103"/>
              <a:ext cx="4376" cy="3773"/>
              <a:chOff x="6401" y="1967"/>
              <a:chExt cx="5392" cy="4648"/>
            </a:xfrm>
          </p:grpSpPr>
          <p:sp>
            <p:nvSpPr>
              <p:cNvPr id="4" name="六边形 3"/>
              <p:cNvSpPr/>
              <p:nvPr/>
            </p:nvSpPr>
            <p:spPr>
              <a:xfrm>
                <a:off x="6401" y="1967"/>
                <a:ext cx="5392" cy="4649"/>
              </a:xfrm>
              <a:prstGeom prst="hexagon">
                <a:avLst/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622300" dist="317500" dir="2400000" algn="tl" rotWithShape="0">
                  <a:srgbClr val="696969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sz="2200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六边形 4"/>
              <p:cNvSpPr/>
              <p:nvPr/>
            </p:nvSpPr>
            <p:spPr>
              <a:xfrm>
                <a:off x="6401" y="1967"/>
                <a:ext cx="5392" cy="4649"/>
              </a:xfrm>
              <a:prstGeom prst="hexagon">
                <a:avLst/>
              </a:prstGeom>
              <a:gradFill>
                <a:gsLst>
                  <a:gs pos="64000">
                    <a:srgbClr val="F3F3F3"/>
                  </a:gs>
                  <a:gs pos="32000">
                    <a:srgbClr val="DEDEDE"/>
                  </a:gs>
                  <a:gs pos="0">
                    <a:srgbClr val="CBCBCB"/>
                  </a:gs>
                  <a:gs pos="100000">
                    <a:srgbClr val="F9F9F9"/>
                  </a:gs>
                </a:gsLst>
                <a:lin ang="2700000" scaled="1"/>
              </a:gradFill>
              <a:ln w="19050">
                <a:noFill/>
              </a:ln>
              <a:effectLst>
                <a:softEdge rad="381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sz="22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8083" y="3046"/>
              <a:ext cx="2270" cy="2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8800" b="1" dirty="0" smtClean="0">
                  <a:solidFill>
                    <a:srgbClr val="34396D"/>
                  </a:solidFill>
                  <a:latin typeface="Arial" panose="020B0604020202020204" pitchFamily="34" charset="0"/>
                </a:rPr>
                <a:t>0</a:t>
              </a:r>
              <a:r>
                <a:rPr lang="en-US" altLang="zh-CN" sz="8800" b="1" dirty="0" smtClean="0">
                  <a:solidFill>
                    <a:srgbClr val="34396D"/>
                  </a:solidFill>
                  <a:latin typeface="Arial" panose="020B0604020202020204" pitchFamily="34" charset="0"/>
                </a:rPr>
                <a:t>3</a:t>
              </a:r>
              <a:endParaRPr lang="zh-CN" altLang="en-US" sz="8800" b="1" dirty="0">
                <a:solidFill>
                  <a:srgbClr val="34396D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 advTm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6647" y="33345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蓝盾</a:t>
            </a:r>
            <a:r>
              <a:rPr lang="en-US" altLang="zh-CN" dirty="0" err="1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dirty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蓝鲸平台的关系介绍</a:t>
            </a:r>
            <a:endParaRPr lang="en-US" altLang="zh-CN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2591" y="1341562"/>
            <a:ext cx="105131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什么是蓝鲸？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——</a:t>
            </a:r>
            <a:r>
              <a:rPr lang="zh-CN" altLang="en-US" sz="2000" dirty="0"/>
              <a:t>蓝鲸智云，简称蓝鲸，是一</a:t>
            </a:r>
            <a:r>
              <a:rPr lang="zh-CN" altLang="en-US" sz="2000" dirty="0" smtClean="0"/>
              <a:t>套用于构建企业研发运营一体化体系的</a:t>
            </a:r>
            <a:r>
              <a:rPr lang="en-US" altLang="zh-CN" sz="2000" dirty="0" err="1" smtClean="0"/>
              <a:t>PaaS</a:t>
            </a:r>
            <a:r>
              <a:rPr lang="zh-CN" altLang="en-US" sz="2000" dirty="0" smtClean="0"/>
              <a:t>开发框架，提供了</a:t>
            </a:r>
            <a:r>
              <a:rPr lang="en-US" altLang="zh-CN" sz="2000" dirty="0" err="1" smtClean="0"/>
              <a:t>aPaaS</a:t>
            </a:r>
            <a:r>
              <a:rPr lang="zh-CN" altLang="en-US" sz="2000" dirty="0" smtClean="0"/>
              <a:t>（蓝盾</a:t>
            </a:r>
            <a:r>
              <a:rPr lang="en-US" altLang="zh-CN" sz="2000" dirty="0" err="1" smtClean="0"/>
              <a:t>DevOps</a:t>
            </a:r>
            <a:r>
              <a:rPr lang="zh-CN" altLang="en-US" sz="2000" dirty="0" smtClean="0"/>
              <a:t>、前后台框架）和</a:t>
            </a:r>
            <a:r>
              <a:rPr lang="en-US" altLang="zh-CN" sz="2000" dirty="0" err="1" smtClean="0"/>
              <a:t>iPaaS</a:t>
            </a:r>
            <a:r>
              <a:rPr lang="zh-CN" altLang="en-US" sz="2000" dirty="0" smtClean="0"/>
              <a:t>（持续集成、</a:t>
            </a:r>
            <a:r>
              <a:rPr lang="en-US" altLang="zh-CN" sz="2000" dirty="0" smtClean="0"/>
              <a:t>CMDB</a:t>
            </a:r>
            <a:r>
              <a:rPr lang="zh-CN" altLang="en-US" sz="2000" dirty="0" smtClean="0"/>
              <a:t>、作业平台、容器管理）等模块，帮助</a:t>
            </a:r>
            <a:r>
              <a:rPr lang="zh-CN" altLang="en-US" sz="2000" dirty="0"/>
              <a:t>业务的产品和技术人员快速构建低成本、免运维</a:t>
            </a:r>
            <a:r>
              <a:rPr lang="zh-CN" altLang="en-US" sz="2000" dirty="0" smtClean="0"/>
              <a:t>的研发运营一体化平台。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什么是</a:t>
            </a:r>
            <a:r>
              <a:rPr lang="en-US" altLang="zh-CN" sz="2000" dirty="0" err="1"/>
              <a:t>DevOps</a:t>
            </a:r>
            <a:r>
              <a:rPr lang="zh-CN" altLang="en-US" sz="2000" dirty="0"/>
              <a:t>？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         ——</a:t>
            </a:r>
            <a:r>
              <a:rPr lang="en-US" altLang="zh-CN" sz="2000" dirty="0" err="1"/>
              <a:t>DevOps</a:t>
            </a:r>
            <a:r>
              <a:rPr lang="zh-CN" altLang="en-US" sz="2000" dirty="0"/>
              <a:t>是一组过程、方法与系统的统称。用于促进开发、技术运营和质量保障部门之间的沟通、协作与整合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什么</a:t>
            </a:r>
            <a:r>
              <a:rPr lang="zh-CN" altLang="en-US" sz="2000" dirty="0" smtClean="0"/>
              <a:t>是蓝盾</a:t>
            </a:r>
            <a:r>
              <a:rPr lang="en-US" altLang="zh-CN" sz="2000" dirty="0" err="1" smtClean="0"/>
              <a:t>DevOps</a:t>
            </a:r>
            <a:r>
              <a:rPr lang="zh-CN" altLang="en-US" sz="2000" dirty="0" smtClean="0"/>
              <a:t>？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         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蓝盾</a:t>
            </a:r>
            <a:r>
              <a:rPr lang="en-US" altLang="zh-CN" sz="2000" dirty="0" err="1" smtClean="0"/>
              <a:t>DevOps</a:t>
            </a:r>
            <a:r>
              <a:rPr lang="zh-CN" altLang="en-US" sz="2000" dirty="0" smtClean="0"/>
              <a:t>平台是腾讯蓝鲸团队打造的一站式</a:t>
            </a:r>
            <a:r>
              <a:rPr lang="en-US" altLang="zh-CN" sz="2000" dirty="0" err="1" smtClean="0"/>
              <a:t>DevOps</a:t>
            </a:r>
            <a:r>
              <a:rPr lang="zh-CN" altLang="en-US" sz="2000" dirty="0" smtClean="0"/>
              <a:t>研发平台，贯穿产品研发、测试和运营的全生命周期。</a:t>
            </a:r>
            <a:endParaRPr lang="en-US" altLang="zh-CN" sz="2000" dirty="0"/>
          </a:p>
        </p:txBody>
      </p:sp>
    </p:spTree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QQ2635243521"/>
          <p:cNvSpPr txBox="1"/>
          <p:nvPr/>
        </p:nvSpPr>
        <p:spPr>
          <a:xfrm>
            <a:off x="1922711" y="4304782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zh-CN" altLang="en-US" sz="4000" b="1" spc="300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蓝盾</a:t>
            </a:r>
            <a:r>
              <a:rPr lang="en-US" altLang="zh-CN" sz="4000" b="1" spc="300" dirty="0" err="1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sz="4000" b="1" spc="300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zh-CN" altLang="en-US" sz="4000" b="1" spc="300" dirty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现有功能介绍</a:t>
            </a:r>
          </a:p>
        </p:txBody>
      </p:sp>
      <p:grpSp>
        <p:nvGrpSpPr>
          <p:cNvPr id="2" name="QQ2635243521"/>
          <p:cNvGrpSpPr/>
          <p:nvPr/>
        </p:nvGrpSpPr>
        <p:grpSpPr>
          <a:xfrm>
            <a:off x="4456430" y="1335405"/>
            <a:ext cx="2778760" cy="2395855"/>
            <a:chOff x="7018" y="2103"/>
            <a:chExt cx="4376" cy="3773"/>
          </a:xfrm>
        </p:grpSpPr>
        <p:grpSp>
          <p:nvGrpSpPr>
            <p:cNvPr id="13" name="组合 12"/>
            <p:cNvGrpSpPr/>
            <p:nvPr/>
          </p:nvGrpSpPr>
          <p:grpSpPr>
            <a:xfrm>
              <a:off x="7018" y="2103"/>
              <a:ext cx="4376" cy="3773"/>
              <a:chOff x="6401" y="1967"/>
              <a:chExt cx="5392" cy="4648"/>
            </a:xfrm>
          </p:grpSpPr>
          <p:sp>
            <p:nvSpPr>
              <p:cNvPr id="4" name="六边形 3"/>
              <p:cNvSpPr/>
              <p:nvPr/>
            </p:nvSpPr>
            <p:spPr>
              <a:xfrm>
                <a:off x="6401" y="1967"/>
                <a:ext cx="5392" cy="4649"/>
              </a:xfrm>
              <a:prstGeom prst="hexagon">
                <a:avLst/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622300" dist="317500" dir="2400000" algn="tl" rotWithShape="0">
                  <a:srgbClr val="696969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sz="2200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六边形 4"/>
              <p:cNvSpPr/>
              <p:nvPr/>
            </p:nvSpPr>
            <p:spPr>
              <a:xfrm>
                <a:off x="6401" y="1967"/>
                <a:ext cx="5392" cy="4649"/>
              </a:xfrm>
              <a:prstGeom prst="hexagon">
                <a:avLst/>
              </a:prstGeom>
              <a:gradFill>
                <a:gsLst>
                  <a:gs pos="64000">
                    <a:srgbClr val="F3F3F3"/>
                  </a:gs>
                  <a:gs pos="32000">
                    <a:srgbClr val="DEDEDE"/>
                  </a:gs>
                  <a:gs pos="0">
                    <a:srgbClr val="CBCBCB"/>
                  </a:gs>
                  <a:gs pos="100000">
                    <a:srgbClr val="F9F9F9"/>
                  </a:gs>
                </a:gsLst>
                <a:lin ang="2700000" scaled="1"/>
              </a:gradFill>
              <a:ln w="19050">
                <a:noFill/>
              </a:ln>
              <a:effectLst>
                <a:softEdge rad="381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sz="22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8083" y="3046"/>
              <a:ext cx="2270" cy="2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8800" b="1" dirty="0" smtClean="0">
                  <a:solidFill>
                    <a:srgbClr val="34396D"/>
                  </a:solidFill>
                  <a:latin typeface="Arial" panose="020B0604020202020204" pitchFamily="34" charset="0"/>
                </a:rPr>
                <a:t>0</a:t>
              </a:r>
              <a:r>
                <a:rPr lang="en-US" altLang="zh-CN" sz="8800" b="1" dirty="0" smtClean="0">
                  <a:solidFill>
                    <a:srgbClr val="34396D"/>
                  </a:solidFill>
                  <a:latin typeface="Arial" panose="020B0604020202020204" pitchFamily="34" charset="0"/>
                </a:rPr>
                <a:t>4</a:t>
              </a:r>
              <a:endParaRPr lang="zh-CN" altLang="en-US" sz="8800" b="1" dirty="0">
                <a:solidFill>
                  <a:srgbClr val="34396D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 advTm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Q2635243521"/>
          <p:cNvSpPr/>
          <p:nvPr/>
        </p:nvSpPr>
        <p:spPr>
          <a:xfrm>
            <a:off x="-72008" y="-98598"/>
            <a:ext cx="3722911" cy="6859588"/>
          </a:xfrm>
          <a:prstGeom prst="rect">
            <a:avLst/>
          </a:prstGeom>
          <a:solidFill>
            <a:srgbClr val="3439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QQ2635243521"/>
          <p:cNvSpPr/>
          <p:nvPr/>
        </p:nvSpPr>
        <p:spPr>
          <a:xfrm>
            <a:off x="4614250" y="2048053"/>
            <a:ext cx="512927" cy="511504"/>
          </a:xfrm>
          <a:prstGeom prst="roundRect">
            <a:avLst/>
          </a:prstGeom>
          <a:solidFill>
            <a:srgbClr val="2F356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9" name="QQ2635243521"/>
          <p:cNvSpPr/>
          <p:nvPr/>
        </p:nvSpPr>
        <p:spPr>
          <a:xfrm>
            <a:off x="5538269" y="2098641"/>
            <a:ext cx="5212783" cy="511810"/>
          </a:xfrm>
          <a:prstGeom prst="roundRect">
            <a:avLst/>
          </a:prstGeom>
          <a:solidFill>
            <a:srgbClr val="34396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0" name="QQ2635243521"/>
          <p:cNvSpPr/>
          <p:nvPr/>
        </p:nvSpPr>
        <p:spPr>
          <a:xfrm>
            <a:off x="6090524" y="2163118"/>
            <a:ext cx="4586401" cy="430928"/>
          </a:xfrm>
          <a:prstGeom prst="rect">
            <a:avLst/>
          </a:prstGeom>
        </p:spPr>
        <p:txBody>
          <a:bodyPr wrap="square" lIns="121960" tIns="60980" rIns="121960" bIns="60980">
            <a:spAutoFit/>
          </a:bodyPr>
          <a:lstStyle/>
          <a:p>
            <a:pPr>
              <a:defRPr/>
            </a:pPr>
            <a:r>
              <a:rPr lang="zh-CN" altLang="en-US" sz="20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蓝盾</a:t>
            </a:r>
            <a:r>
              <a:rPr lang="en-US" altLang="zh-CN" sz="2000" b="1" kern="1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DevOps</a:t>
            </a:r>
            <a:r>
              <a:rPr lang="zh-CN" altLang="en-US" sz="20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zh-CN" altLang="en-US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蓝鲸平台的关系介绍</a:t>
            </a:r>
          </a:p>
        </p:txBody>
      </p:sp>
      <p:sp>
        <p:nvSpPr>
          <p:cNvPr id="75" name="QQ2635243521"/>
          <p:cNvSpPr/>
          <p:nvPr/>
        </p:nvSpPr>
        <p:spPr>
          <a:xfrm>
            <a:off x="4614249" y="2907771"/>
            <a:ext cx="512927" cy="511504"/>
          </a:xfrm>
          <a:prstGeom prst="roundRect">
            <a:avLst/>
          </a:prstGeom>
          <a:solidFill>
            <a:srgbClr val="34396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6" name="QQ2635243521            _7"/>
          <p:cNvGrpSpPr/>
          <p:nvPr/>
        </p:nvGrpSpPr>
        <p:grpSpPr>
          <a:xfrm>
            <a:off x="5574069" y="2907771"/>
            <a:ext cx="5212783" cy="511504"/>
            <a:chOff x="5250684" y="3344840"/>
            <a:chExt cx="5216175" cy="511504"/>
          </a:xfrm>
          <a:solidFill>
            <a:srgbClr val="34396D"/>
          </a:solidFill>
        </p:grpSpPr>
        <p:sp>
          <p:nvSpPr>
            <p:cNvPr id="77" name="圆角矩形 76"/>
            <p:cNvSpPr/>
            <p:nvPr/>
          </p:nvSpPr>
          <p:spPr>
            <a:xfrm>
              <a:off x="5250684" y="3344840"/>
              <a:ext cx="5216175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5825834" y="3376607"/>
              <a:ext cx="4183431" cy="430928"/>
            </a:xfrm>
            <a:prstGeom prst="rect">
              <a:avLst/>
            </a:prstGeom>
            <a:grpFill/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蓝盾</a:t>
              </a:r>
              <a:r>
                <a:rPr lang="en-US" altLang="zh-CN" sz="2000" b="1" kern="1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DevOps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平台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现有功能介绍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9" name="QQ2635243521"/>
          <p:cNvSpPr/>
          <p:nvPr/>
        </p:nvSpPr>
        <p:spPr>
          <a:xfrm>
            <a:off x="4636040" y="3774938"/>
            <a:ext cx="512927" cy="511504"/>
          </a:xfrm>
          <a:prstGeom prst="roundRect">
            <a:avLst/>
          </a:prstGeom>
          <a:solidFill>
            <a:srgbClr val="34396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80" name="QQ2635243521"/>
          <p:cNvGrpSpPr/>
          <p:nvPr/>
        </p:nvGrpSpPr>
        <p:grpSpPr>
          <a:xfrm>
            <a:off x="5574069" y="3804763"/>
            <a:ext cx="5233840" cy="511503"/>
            <a:chOff x="6339097" y="4180903"/>
            <a:chExt cx="3744416" cy="511504"/>
          </a:xfrm>
          <a:solidFill>
            <a:srgbClr val="34396D"/>
          </a:solidFill>
        </p:grpSpPr>
        <p:sp>
          <p:nvSpPr>
            <p:cNvPr id="81" name="圆角矩形 80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7128478" y="4221190"/>
              <a:ext cx="2180717" cy="430929"/>
            </a:xfrm>
            <a:prstGeom prst="rect">
              <a:avLst/>
            </a:prstGeom>
            <a:grpFill/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蓝盾</a:t>
              </a:r>
              <a:r>
                <a:rPr lang="en-US" altLang="zh-CN" sz="2000" b="1" kern="1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DevOps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使用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基础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7" name="QQ2635243521"/>
          <p:cNvSpPr txBox="1"/>
          <p:nvPr/>
        </p:nvSpPr>
        <p:spPr>
          <a:xfrm>
            <a:off x="338535" y="2219568"/>
            <a:ext cx="2806485" cy="1351280"/>
          </a:xfrm>
          <a:prstGeom prst="rect">
            <a:avLst/>
          </a:prstGeom>
          <a:noFill/>
        </p:spPr>
        <p:txBody>
          <a:bodyPr wrap="square" lIns="121880" tIns="60938" rIns="121880" bIns="60938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defRPr/>
            </a:pPr>
            <a:r>
              <a:rPr lang="en-US" altLang="zh-CN" sz="32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QQ2635243521"/>
          <p:cNvSpPr/>
          <p:nvPr/>
        </p:nvSpPr>
        <p:spPr>
          <a:xfrm>
            <a:off x="4636040" y="4679322"/>
            <a:ext cx="512927" cy="511504"/>
          </a:xfrm>
          <a:prstGeom prst="roundRect">
            <a:avLst/>
          </a:prstGeom>
          <a:solidFill>
            <a:srgbClr val="34396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6" name="QQ2635243521"/>
          <p:cNvGrpSpPr/>
          <p:nvPr/>
        </p:nvGrpSpPr>
        <p:grpSpPr>
          <a:xfrm>
            <a:off x="5553012" y="4679323"/>
            <a:ext cx="5233840" cy="511503"/>
            <a:chOff x="6339097" y="4180903"/>
            <a:chExt cx="3744416" cy="511504"/>
          </a:xfrm>
          <a:solidFill>
            <a:srgbClr val="34396D"/>
          </a:solidFill>
        </p:grpSpPr>
        <p:sp>
          <p:nvSpPr>
            <p:cNvPr id="17" name="圆角矩形 16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997964" y="4221190"/>
              <a:ext cx="2180717" cy="430929"/>
            </a:xfrm>
            <a:prstGeom prst="rect">
              <a:avLst/>
            </a:prstGeom>
            <a:grpFill/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配置蓝盾</a:t>
              </a:r>
              <a:r>
                <a:rPr lang="en-US" altLang="zh-CN" sz="2000" b="1" kern="1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DevOps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流水线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QQ2635243521"/>
          <p:cNvSpPr/>
          <p:nvPr/>
        </p:nvSpPr>
        <p:spPr>
          <a:xfrm>
            <a:off x="4614252" y="304965"/>
            <a:ext cx="512927" cy="511504"/>
          </a:xfrm>
          <a:prstGeom prst="roundRect">
            <a:avLst/>
          </a:prstGeom>
          <a:solidFill>
            <a:srgbClr val="2F356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QQ2635243521"/>
          <p:cNvSpPr/>
          <p:nvPr/>
        </p:nvSpPr>
        <p:spPr>
          <a:xfrm>
            <a:off x="5538269" y="264371"/>
            <a:ext cx="5212783" cy="511810"/>
          </a:xfrm>
          <a:prstGeom prst="roundRect">
            <a:avLst/>
          </a:prstGeom>
          <a:solidFill>
            <a:srgbClr val="34396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" name="QQ2635243521"/>
          <p:cNvSpPr/>
          <p:nvPr/>
        </p:nvSpPr>
        <p:spPr>
          <a:xfrm>
            <a:off x="5847523" y="345253"/>
            <a:ext cx="4586401" cy="430928"/>
          </a:xfrm>
          <a:prstGeom prst="rect">
            <a:avLst/>
          </a:prstGeom>
        </p:spPr>
        <p:txBody>
          <a:bodyPr wrap="square" lIns="121960" tIns="60980" rIns="121960" bIns="60980">
            <a:spAutoFit/>
          </a:bodyPr>
          <a:lstStyle/>
          <a:p>
            <a:pPr algn="ctr">
              <a:defRPr/>
            </a:pPr>
            <a:r>
              <a:rPr lang="en-US" altLang="zh-CN" sz="2000" b="1" kern="1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DevOps</a:t>
            </a:r>
            <a:r>
              <a:rPr lang="zh-CN" altLang="en-US" sz="20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管理要求</a:t>
            </a:r>
            <a:endParaRPr lang="zh-CN" altLang="en-US" sz="20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QQ2635243521"/>
          <p:cNvSpPr/>
          <p:nvPr/>
        </p:nvSpPr>
        <p:spPr>
          <a:xfrm>
            <a:off x="4614251" y="1176509"/>
            <a:ext cx="512927" cy="511504"/>
          </a:xfrm>
          <a:prstGeom prst="roundRect">
            <a:avLst/>
          </a:prstGeom>
          <a:solidFill>
            <a:srgbClr val="2F356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6" name="QQ2635243521"/>
          <p:cNvSpPr/>
          <p:nvPr/>
        </p:nvSpPr>
        <p:spPr>
          <a:xfrm>
            <a:off x="5531299" y="1169086"/>
            <a:ext cx="5212783" cy="511810"/>
          </a:xfrm>
          <a:prstGeom prst="roundRect">
            <a:avLst/>
          </a:prstGeom>
          <a:solidFill>
            <a:srgbClr val="34396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7" name="QQ2635243521"/>
          <p:cNvSpPr/>
          <p:nvPr/>
        </p:nvSpPr>
        <p:spPr>
          <a:xfrm>
            <a:off x="5839646" y="1192171"/>
            <a:ext cx="4586401" cy="430928"/>
          </a:xfrm>
          <a:prstGeom prst="rect">
            <a:avLst/>
          </a:prstGeom>
        </p:spPr>
        <p:txBody>
          <a:bodyPr wrap="square" lIns="121960" tIns="60980" rIns="121960" bIns="60980">
            <a:spAutoFit/>
          </a:bodyPr>
          <a:lstStyle/>
          <a:p>
            <a:pPr algn="ctr">
              <a:defRPr/>
            </a:pPr>
            <a:r>
              <a:rPr lang="en-US" altLang="zh-CN" sz="20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TSF</a:t>
            </a:r>
            <a:r>
              <a:rPr lang="zh-CN" altLang="en-US" sz="20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常用操作</a:t>
            </a:r>
            <a:endParaRPr lang="zh-CN" altLang="en-US" sz="20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QQ2635243521"/>
          <p:cNvSpPr/>
          <p:nvPr/>
        </p:nvSpPr>
        <p:spPr>
          <a:xfrm>
            <a:off x="4642644" y="5501823"/>
            <a:ext cx="512927" cy="511504"/>
          </a:xfrm>
          <a:prstGeom prst="roundRect">
            <a:avLst/>
          </a:prstGeom>
          <a:solidFill>
            <a:srgbClr val="34396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7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9" name="QQ2635243521"/>
          <p:cNvGrpSpPr/>
          <p:nvPr/>
        </p:nvGrpSpPr>
        <p:grpSpPr>
          <a:xfrm>
            <a:off x="5544562" y="5506500"/>
            <a:ext cx="5233840" cy="511503"/>
            <a:chOff x="6339097" y="4180903"/>
            <a:chExt cx="3744416" cy="511504"/>
          </a:xfrm>
          <a:solidFill>
            <a:srgbClr val="34396D"/>
          </a:solidFill>
        </p:grpSpPr>
        <p:sp>
          <p:nvSpPr>
            <p:cNvPr id="30" name="圆角矩形 29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997964" y="4221190"/>
              <a:ext cx="2180717" cy="430929"/>
            </a:xfrm>
            <a:prstGeom prst="rect">
              <a:avLst/>
            </a:prstGeom>
            <a:grpFill/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流水线常见问题</a:t>
              </a:r>
              <a:r>
                <a:rPr lang="en-US" alt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FAQ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QQ2635243521"/>
          <p:cNvSpPr/>
          <p:nvPr/>
        </p:nvSpPr>
        <p:spPr>
          <a:xfrm>
            <a:off x="4636039" y="6249486"/>
            <a:ext cx="512927" cy="511504"/>
          </a:xfrm>
          <a:prstGeom prst="roundRect">
            <a:avLst/>
          </a:prstGeom>
          <a:solidFill>
            <a:srgbClr val="34396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8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3" name="QQ2635243521"/>
          <p:cNvGrpSpPr/>
          <p:nvPr/>
        </p:nvGrpSpPr>
        <p:grpSpPr>
          <a:xfrm>
            <a:off x="5544562" y="6261179"/>
            <a:ext cx="5233840" cy="511503"/>
            <a:chOff x="6339097" y="4180903"/>
            <a:chExt cx="3744416" cy="511504"/>
          </a:xfrm>
          <a:solidFill>
            <a:srgbClr val="34396D"/>
          </a:solidFill>
        </p:grpSpPr>
        <p:sp>
          <p:nvSpPr>
            <p:cNvPr id="34" name="圆角矩形 33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997964" y="4221190"/>
              <a:ext cx="2180717" cy="430929"/>
            </a:xfrm>
            <a:prstGeom prst="rect">
              <a:avLst/>
            </a:prstGeom>
            <a:grpFill/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实际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应用分析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 advTm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49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58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71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83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91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7" grpId="0" bldLvl="0" animBg="1"/>
      <p:bldP spid="67" grpId="1" bldLvl="0" animBg="1"/>
      <p:bldP spid="67" grpId="2" bldLvl="0" animBg="1"/>
      <p:bldP spid="69" grpId="0" animBg="1"/>
      <p:bldP spid="69" grpId="1" animBg="1"/>
      <p:bldP spid="75" grpId="0" bldLvl="0" animBg="1"/>
      <p:bldP spid="75" grpId="1" bldLvl="0" animBg="1"/>
      <p:bldP spid="79" grpId="0" bldLvl="0" animBg="1"/>
      <p:bldP spid="79" grpId="1" bldLvl="0" animBg="1"/>
      <p:bldP spid="87" grpId="0"/>
      <p:bldP spid="15" grpId="0" bldLvl="0" animBg="1"/>
      <p:bldP spid="15" grpId="1" bldLvl="0" animBg="1"/>
      <p:bldP spid="22" grpId="0" bldLvl="0" animBg="1"/>
      <p:bldP spid="22" grpId="1" bldLvl="0" animBg="1"/>
      <p:bldP spid="22" grpId="2" bldLvl="0" animBg="1"/>
      <p:bldP spid="23" grpId="0" animBg="1"/>
      <p:bldP spid="23" grpId="1" animBg="1"/>
      <p:bldP spid="25" grpId="0" bldLvl="0" animBg="1"/>
      <p:bldP spid="25" grpId="1" bldLvl="0" animBg="1"/>
      <p:bldP spid="25" grpId="2" bldLvl="0" animBg="1"/>
      <p:bldP spid="26" grpId="0" animBg="1"/>
      <p:bldP spid="26" grpId="1" animBg="1"/>
      <p:bldP spid="28" grpId="0" bldLvl="0" animBg="1"/>
      <p:bldP spid="28" grpId="1" bldLvl="0" animBg="1"/>
      <p:bldP spid="32" grpId="0" bldLvl="0" animBg="1"/>
      <p:bldP spid="32" grpId="1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6647" y="33345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蓝盾</a:t>
            </a:r>
            <a:r>
              <a:rPr lang="en-US" altLang="zh-CN" dirty="0" err="1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平台现有功能总览</a:t>
            </a:r>
            <a:endParaRPr lang="en-US" altLang="zh-CN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2591" y="1341562"/>
            <a:ext cx="105131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流水线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代码库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凭证</a:t>
            </a:r>
            <a:r>
              <a:rPr lang="zh-CN" altLang="en-US" sz="2000" dirty="0" smtClean="0"/>
              <a:t>管理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版本仓库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研发</a:t>
            </a:r>
            <a:r>
              <a:rPr lang="zh-CN" altLang="en-US" sz="2000" dirty="0" smtClean="0"/>
              <a:t>商店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代码检查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度量</a:t>
            </a:r>
            <a:r>
              <a:rPr lang="zh-CN" altLang="en-US" sz="2000" dirty="0" smtClean="0"/>
              <a:t>数据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质量红线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敏捷开发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环境管理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权限中心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dirty="0"/>
          </a:p>
        </p:txBody>
      </p:sp>
    </p:spTree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6647" y="33345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蓝盾</a:t>
            </a:r>
            <a:r>
              <a:rPr lang="en-US" altLang="zh-CN" dirty="0" err="1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平台现有功能介绍</a:t>
            </a:r>
            <a:r>
              <a:rPr lang="en-US" altLang="zh-CN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</a:t>
            </a:r>
            <a:endParaRPr lang="en-US" altLang="zh-CN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2591" y="1341562"/>
            <a:ext cx="105131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什么是流水线？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——</a:t>
            </a:r>
            <a:r>
              <a:rPr lang="zh-CN" altLang="en-US" sz="2000" dirty="0" smtClean="0"/>
              <a:t>流水线是拥有可视化的图形界面，并进行任务流程编排的功能系统。流水线包括插件、作业、阶段、材料和触发等多个内容，通过编排，可以构建</a:t>
            </a:r>
            <a:r>
              <a:rPr lang="en-US" altLang="zh-CN" sz="2000" dirty="0" smtClean="0"/>
              <a:t>CI/CD</a:t>
            </a:r>
            <a:r>
              <a:rPr lang="zh-CN" altLang="en-US" sz="2000" dirty="0" smtClean="0"/>
              <a:t>的自动化执行过程。</a:t>
            </a:r>
            <a:endParaRPr lang="en-US" altLang="zh-CN" sz="2000" dirty="0" smtClean="0"/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1130623" y="2997746"/>
            <a:ext cx="9361040" cy="3672408"/>
          </a:xfrm>
          <a:prstGeom prst="rect">
            <a:avLst/>
          </a:prstGeom>
        </p:spPr>
      </p:pic>
    </p:spTree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6647" y="33345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蓝盾</a:t>
            </a:r>
            <a:r>
              <a:rPr lang="en-US" altLang="zh-CN" dirty="0" err="1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平台现有功能介绍</a:t>
            </a:r>
            <a:r>
              <a:rPr lang="en-US" altLang="zh-CN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代码库</a:t>
            </a:r>
            <a:endParaRPr lang="en-US" altLang="zh-CN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2591" y="1341562"/>
            <a:ext cx="105131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什么是代码库？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——</a:t>
            </a:r>
            <a:r>
              <a:rPr lang="zh-CN" altLang="en-US" sz="2000" dirty="0" smtClean="0"/>
              <a:t>代码库是用于管理蓝盾</a:t>
            </a:r>
            <a:r>
              <a:rPr lang="en-US" altLang="zh-CN" sz="2000" dirty="0" err="1" smtClean="0"/>
              <a:t>DevOps</a:t>
            </a:r>
            <a:r>
              <a:rPr lang="zh-CN" altLang="en-US" sz="2000" dirty="0" smtClean="0"/>
              <a:t>平台项目中所用到的代码仓库的访问地址及访问凭证信息，允许在同一个项目中同时关联到不同类型的代仓库例如：</a:t>
            </a:r>
            <a:r>
              <a:rPr lang="en-US" altLang="zh-CN" sz="2000" dirty="0" smtClean="0"/>
              <a:t>SVN</a:t>
            </a:r>
            <a:r>
              <a:rPr lang="zh-CN" altLang="en-US" sz="2000" dirty="0" smtClean="0"/>
              <a:t>代码库、</a:t>
            </a:r>
            <a:r>
              <a:rPr lang="en-US" altLang="zh-CN" sz="2000" dirty="0" err="1" smtClean="0"/>
              <a:t>Git</a:t>
            </a:r>
            <a:r>
              <a:rPr lang="zh-CN" altLang="en-US" sz="2000" dirty="0"/>
              <a:t>代码</a:t>
            </a:r>
            <a:r>
              <a:rPr lang="zh-CN" altLang="en-US" sz="2000" dirty="0" smtClean="0"/>
              <a:t>库、</a:t>
            </a:r>
            <a:r>
              <a:rPr lang="en-US" altLang="zh-CN" sz="2000" dirty="0" err="1" smtClean="0"/>
              <a:t>GitLab</a:t>
            </a:r>
            <a:r>
              <a:rPr lang="zh-CN" altLang="en-US" sz="2000" dirty="0" smtClean="0"/>
              <a:t>代码库、</a:t>
            </a:r>
            <a:r>
              <a:rPr lang="en-US" altLang="zh-CN" sz="2000" dirty="0" err="1" smtClean="0"/>
              <a:t>GitHub</a:t>
            </a:r>
            <a:r>
              <a:rPr lang="zh-CN" altLang="en-US" sz="2000" dirty="0" smtClean="0"/>
              <a:t>代码库、</a:t>
            </a:r>
            <a:r>
              <a:rPr lang="en-US" altLang="zh-CN" sz="2000" dirty="0" smtClean="0"/>
              <a:t>TFS-</a:t>
            </a:r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代码库、</a:t>
            </a:r>
            <a:r>
              <a:rPr lang="en-US" altLang="zh-CN" sz="2000" dirty="0" smtClean="0"/>
              <a:t>TFS-TFVC</a:t>
            </a:r>
            <a:r>
              <a:rPr lang="zh-CN" altLang="en-US" sz="2000" dirty="0" smtClean="0"/>
              <a:t>代码库。</a:t>
            </a:r>
            <a:endParaRPr lang="en-US" altLang="zh-CN" sz="2000" dirty="0" smtClean="0"/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75" y="3501802"/>
            <a:ext cx="9001000" cy="3141762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6647" y="33345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蓝盾</a:t>
            </a:r>
            <a:r>
              <a:rPr lang="en-US" altLang="zh-CN" dirty="0" err="1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平台现有功能介绍</a:t>
            </a:r>
            <a:r>
              <a:rPr lang="en-US" altLang="zh-CN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凭证管理</a:t>
            </a:r>
            <a:endParaRPr lang="en-US" altLang="zh-CN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2591" y="1341562"/>
            <a:ext cx="105131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什么是凭证管理？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——</a:t>
            </a:r>
            <a:r>
              <a:rPr lang="zh-CN" altLang="en-US" sz="2000" dirty="0"/>
              <a:t>凭证管理</a:t>
            </a:r>
            <a:r>
              <a:rPr lang="zh-CN" altLang="en-US" sz="2000" dirty="0" smtClean="0"/>
              <a:t>是为用户统一管理密码、私钥、证书等信息的服务，以便在蓝盾</a:t>
            </a:r>
            <a:r>
              <a:rPr lang="en-US" altLang="zh-CN" sz="2000" dirty="0" err="1" smtClean="0"/>
              <a:t>DevOps</a:t>
            </a:r>
            <a:r>
              <a:rPr lang="zh-CN" altLang="en-US" sz="2000" dirty="0" smtClean="0"/>
              <a:t>平台使用时可直接选择，免去重复及临时填写。</a:t>
            </a:r>
            <a:endParaRPr lang="en-US" altLang="zh-CN" sz="2000" dirty="0" smtClean="0"/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2426767" y="3213770"/>
            <a:ext cx="7488832" cy="3312368"/>
          </a:xfrm>
          <a:prstGeom prst="rect">
            <a:avLst/>
          </a:prstGeom>
        </p:spPr>
      </p:pic>
    </p:spTree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6647" y="33345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蓝盾</a:t>
            </a:r>
            <a:r>
              <a:rPr lang="en-US" altLang="zh-CN" dirty="0" err="1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平台现有功能介绍</a:t>
            </a:r>
            <a:r>
              <a:rPr lang="en-US" altLang="zh-CN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版本仓库</a:t>
            </a:r>
            <a:endParaRPr lang="en-US" altLang="zh-CN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2591" y="1341562"/>
            <a:ext cx="1051316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什么是版本仓库？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              ——</a:t>
            </a:r>
            <a:r>
              <a:rPr lang="zh-CN" altLang="en-US" sz="2000" dirty="0"/>
              <a:t>版本仓库是指提供文件存储的服务。版本仓库又分为自定义仓库和流水线仓库，自定义仓库是用户可以自由操作的目录，可以在管理界面查看文件、删除文件等操作，也可以在流水线中将文件归档至自定义仓库；流水线仓库是存储流水线构件的目录，流水线生成的构件都会存放到对应的子目录中，在管理界面只能进行查看操作。</a:t>
            </a: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711" y="3742219"/>
            <a:ext cx="7704856" cy="2927935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6647" y="33345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蓝盾</a:t>
            </a:r>
            <a:r>
              <a:rPr lang="en-US" altLang="zh-CN" dirty="0" err="1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平台现有功能介绍</a:t>
            </a:r>
            <a:r>
              <a:rPr lang="en-US" altLang="zh-CN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研发商店</a:t>
            </a:r>
            <a:endParaRPr lang="en-US" altLang="zh-CN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2591" y="1341562"/>
            <a:ext cx="10513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什么是研发商店？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              ——</a:t>
            </a:r>
            <a:r>
              <a:rPr lang="zh-CN" altLang="en-US" sz="2000" dirty="0"/>
              <a:t>研发商店是支持流水线插件及流水线</a:t>
            </a:r>
            <a:r>
              <a:rPr lang="zh-CN" altLang="en-US" sz="2000" dirty="0" smtClean="0"/>
              <a:t>模板扩展</a:t>
            </a:r>
            <a:r>
              <a:rPr lang="zh-CN" altLang="en-US" sz="2000" dirty="0"/>
              <a:t>与</a:t>
            </a:r>
            <a:r>
              <a:rPr lang="zh-CN" altLang="en-US" sz="2000" dirty="0" smtClean="0"/>
              <a:t>共享的服务。</a:t>
            </a:r>
            <a:endParaRPr lang="zh-CN" altLang="en-US" sz="2000" dirty="0"/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3355975" y="3501802"/>
            <a:ext cx="5486400" cy="1696720"/>
          </a:xfrm>
          <a:prstGeom prst="rect">
            <a:avLst/>
          </a:prstGeom>
        </p:spPr>
      </p:pic>
    </p:spTree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6647" y="33345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蓝盾</a:t>
            </a:r>
            <a:r>
              <a:rPr lang="en-US" altLang="zh-CN" dirty="0" err="1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平台现有功能介绍</a:t>
            </a:r>
            <a:r>
              <a:rPr lang="en-US" altLang="zh-CN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代码检查</a:t>
            </a:r>
            <a:endParaRPr lang="en-US" altLang="zh-CN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2591" y="1341562"/>
            <a:ext cx="1051316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什么是代码检查？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              ——</a:t>
            </a:r>
            <a:r>
              <a:rPr lang="zh-CN" altLang="en-US" sz="2000" dirty="0" smtClean="0"/>
              <a:t>代码</a:t>
            </a:r>
            <a:r>
              <a:rPr lang="zh-CN" altLang="en-US" sz="2000" dirty="0"/>
              <a:t>检查</a:t>
            </a:r>
            <a:r>
              <a:rPr lang="zh-CN" altLang="en-US" sz="2000" dirty="0" smtClean="0"/>
              <a:t>是</a:t>
            </a:r>
            <a:r>
              <a:rPr lang="zh-CN" altLang="en-US" sz="2000" dirty="0"/>
              <a:t>一个</a:t>
            </a:r>
            <a:r>
              <a:rPr lang="zh-CN" altLang="en-US" sz="2000" dirty="0" smtClean="0"/>
              <a:t>开放</a:t>
            </a:r>
            <a:r>
              <a:rPr lang="zh-CN" altLang="en-US" sz="2000" dirty="0"/>
              <a:t>的代码检查平台，提供专业的代码检查解决方案及服务。集成九款含商用、开源、自研的代码检查工具，行业首创规则可配置，覆盖公司编程语言</a:t>
            </a:r>
            <a:r>
              <a:rPr lang="en-US" altLang="zh-CN" sz="2000" dirty="0"/>
              <a:t>TOP10</a:t>
            </a:r>
            <a:r>
              <a:rPr lang="zh-CN" altLang="en-US" sz="2000" dirty="0"/>
              <a:t>的八种。通过快速准确地分析源代码，找出质量问题和安全漏洞，并提供自助接入、实时扫描、告警展示等功能。</a:t>
            </a: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814699" y="3742219"/>
            <a:ext cx="8568952" cy="3048248"/>
          </a:xfrm>
          <a:prstGeom prst="rect">
            <a:avLst/>
          </a:prstGeom>
        </p:spPr>
      </p:pic>
    </p:spTree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6647" y="33345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蓝盾</a:t>
            </a:r>
            <a:r>
              <a:rPr lang="en-US" altLang="zh-CN" dirty="0" err="1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平台现有功能介绍</a:t>
            </a:r>
            <a:r>
              <a:rPr lang="en-US" altLang="zh-CN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度量数据</a:t>
            </a:r>
            <a:endParaRPr lang="en-US" altLang="zh-CN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2591" y="1341562"/>
            <a:ext cx="105131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什么是度量数据？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              ——</a:t>
            </a:r>
            <a:r>
              <a:rPr lang="zh-CN" altLang="en-US" sz="2000" dirty="0"/>
              <a:t>度量数据是为企业</a:t>
            </a:r>
            <a:r>
              <a:rPr lang="zh-CN" altLang="en-US" sz="2000" dirty="0" smtClean="0"/>
              <a:t>使用蓝盾</a:t>
            </a:r>
            <a:r>
              <a:rPr lang="en-US" altLang="zh-CN" sz="2000" dirty="0" err="1" smtClean="0"/>
              <a:t>DevOps</a:t>
            </a:r>
            <a:r>
              <a:rPr lang="zh-CN" altLang="en-US" sz="2000" dirty="0" smtClean="0"/>
              <a:t>平台</a:t>
            </a:r>
            <a:r>
              <a:rPr lang="zh-CN" altLang="en-US" sz="2000" dirty="0"/>
              <a:t>进行生产的一系列活动提供度量报表功能，收集过程数据并以可视化视图方式直观展现，协助团队及时发现持续交付中的瓶颈以及支撑后续持续精益</a:t>
            </a:r>
            <a:r>
              <a:rPr lang="zh-CN" altLang="en-US" sz="2000" dirty="0" smtClean="0"/>
              <a:t>改进。</a:t>
            </a:r>
            <a:endParaRPr lang="zh-CN" altLang="en-US" sz="2000" dirty="0"/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2786807" y="3717826"/>
            <a:ext cx="6624736" cy="2808312"/>
          </a:xfrm>
          <a:prstGeom prst="rect">
            <a:avLst/>
          </a:prstGeom>
        </p:spPr>
      </p:pic>
    </p:spTree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6647" y="33345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蓝盾</a:t>
            </a:r>
            <a:r>
              <a:rPr lang="en-US" altLang="zh-CN" dirty="0" err="1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平台现有功能介绍</a:t>
            </a:r>
            <a:r>
              <a:rPr lang="en-US" altLang="zh-CN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质量红线</a:t>
            </a:r>
            <a:endParaRPr lang="en-US" altLang="zh-CN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2591" y="1341562"/>
            <a:ext cx="105131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什么是质量红线？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              ——</a:t>
            </a:r>
            <a:r>
              <a:rPr lang="zh-CN" altLang="en-US" sz="2000" dirty="0"/>
              <a:t>质量红线是通过设置质量标准，控制流水线的行为，使得其产出物必须符合质量标准的一种服务。它能够支持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Merge Request</a:t>
            </a:r>
            <a:r>
              <a:rPr lang="zh-CN" altLang="en-US" sz="2000" dirty="0"/>
              <a:t>、日常构建、版本转测、版本发布等场景下对软件产品质量的保证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grpSp>
        <p:nvGrpSpPr>
          <p:cNvPr id="5" name="组合 4"/>
          <p:cNvGrpSpPr/>
          <p:nvPr/>
        </p:nvGrpSpPr>
        <p:grpSpPr>
          <a:xfrm>
            <a:off x="3370580" y="3280554"/>
            <a:ext cx="5457190" cy="3579034"/>
            <a:chOff x="0" y="0"/>
            <a:chExt cx="6329059" cy="3901104"/>
          </a:xfrm>
        </p:grpSpPr>
        <p:sp>
          <p:nvSpPr>
            <p:cNvPr id="7" name="圆角矩形 6"/>
            <p:cNvSpPr/>
            <p:nvPr/>
          </p:nvSpPr>
          <p:spPr>
            <a:xfrm>
              <a:off x="0" y="0"/>
              <a:ext cx="6252429" cy="81915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sz="8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通知组</a:t>
              </a:r>
              <a:endParaRPr lang="zh-C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948029" y="48258"/>
              <a:ext cx="5182887" cy="316865"/>
            </a:xfrm>
            <a:prstGeom prst="rect">
              <a:avLst/>
            </a:prstGeom>
            <a:solidFill>
              <a:srgbClr val="A4BE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800" kern="120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</a:rPr>
                <a:t>人员分组</a:t>
              </a:r>
              <a:endParaRPr lang="zh-C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47935" y="460982"/>
              <a:ext cx="5182816" cy="320040"/>
            </a:xfrm>
            <a:prstGeom prst="rect">
              <a:avLst/>
            </a:prstGeom>
            <a:solidFill>
              <a:srgbClr val="A4BE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800" kern="120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微软雅黑" panose="020B0503020204020204" pitchFamily="34" charset="-122"/>
                </a:rPr>
                <a:t>组管理</a:t>
              </a:r>
              <a:endParaRPr lang="zh-C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859849" y="1201765"/>
              <a:ext cx="1469210" cy="2699339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zh-CN" sz="8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总览</a:t>
              </a:r>
              <a:endParaRPr lang="zh-C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右箭头 10"/>
            <p:cNvSpPr/>
            <p:nvPr/>
          </p:nvSpPr>
          <p:spPr>
            <a:xfrm rot="5400000">
              <a:off x="1969768" y="794412"/>
              <a:ext cx="266748" cy="413882"/>
            </a:xfrm>
            <a:prstGeom prst="rightArrow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1047" y="1226893"/>
              <a:ext cx="4241930" cy="1018846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sz="8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拦截规则</a:t>
              </a:r>
              <a:endParaRPr lang="zh-C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3139" y="2720132"/>
              <a:ext cx="4241930" cy="1111516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sz="8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拦截记录</a:t>
              </a:r>
              <a:endParaRPr lang="zh-C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992189" y="1379420"/>
              <a:ext cx="1139823" cy="316865"/>
            </a:xfrm>
            <a:prstGeom prst="rect">
              <a:avLst/>
            </a:prstGeom>
            <a:solidFill>
              <a:srgbClr val="A4BE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80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</a:rPr>
                <a:t>拦截对象</a:t>
              </a:r>
              <a:endParaRPr lang="zh-C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593960" y="1379424"/>
              <a:ext cx="1139823" cy="316865"/>
            </a:xfrm>
            <a:prstGeom prst="rect">
              <a:avLst/>
            </a:prstGeom>
            <a:solidFill>
              <a:srgbClr val="A4BE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80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</a:rPr>
                <a:t>拦截阀值</a:t>
              </a:r>
              <a:endParaRPr lang="zh-C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92189" y="1807731"/>
              <a:ext cx="1139823" cy="316865"/>
            </a:xfrm>
            <a:prstGeom prst="rect">
              <a:avLst/>
            </a:prstGeom>
            <a:solidFill>
              <a:srgbClr val="A4BE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80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</a:rPr>
                <a:t>通知告警</a:t>
              </a:r>
              <a:endParaRPr lang="zh-C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582913" y="1807708"/>
              <a:ext cx="1139823" cy="316865"/>
            </a:xfrm>
            <a:prstGeom prst="rect">
              <a:avLst/>
            </a:prstGeom>
            <a:solidFill>
              <a:srgbClr val="A4BE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80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</a:rPr>
                <a:t>规则管理</a:t>
              </a:r>
              <a:endParaRPr lang="zh-C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92183" y="2930601"/>
              <a:ext cx="2984627" cy="316865"/>
            </a:xfrm>
            <a:prstGeom prst="rect">
              <a:avLst/>
            </a:prstGeom>
            <a:solidFill>
              <a:srgbClr val="A4BE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80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</a:rPr>
                <a:t>记录拦截历史</a:t>
              </a:r>
              <a:endParaRPr lang="zh-C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992194" y="3393640"/>
              <a:ext cx="2984592" cy="316865"/>
            </a:xfrm>
            <a:prstGeom prst="rect">
              <a:avLst/>
            </a:prstGeom>
            <a:solidFill>
              <a:srgbClr val="A4BE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80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</a:rPr>
                <a:t>数据查询</a:t>
              </a:r>
              <a:endParaRPr lang="zh-C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046259" y="2305501"/>
              <a:ext cx="1139823" cy="316865"/>
            </a:xfrm>
            <a:prstGeom prst="rect">
              <a:avLst/>
            </a:prstGeom>
            <a:solidFill>
              <a:srgbClr val="A4BE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80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</a:rPr>
                <a:t>指标统计</a:t>
              </a:r>
              <a:endParaRPr lang="zh-C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057371" y="2930685"/>
              <a:ext cx="1139823" cy="316865"/>
            </a:xfrm>
            <a:prstGeom prst="rect">
              <a:avLst/>
            </a:prstGeom>
            <a:solidFill>
              <a:srgbClr val="A4BE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80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</a:rPr>
                <a:t>流水线统计</a:t>
              </a:r>
              <a:endParaRPr lang="zh-C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068377" y="3486248"/>
              <a:ext cx="1139823" cy="316865"/>
            </a:xfrm>
            <a:prstGeom prst="rect">
              <a:avLst/>
            </a:prstGeom>
            <a:solidFill>
              <a:srgbClr val="A4BE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80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</a:rPr>
                <a:t>拦截统计</a:t>
              </a:r>
              <a:endParaRPr lang="zh-C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046324" y="1726699"/>
              <a:ext cx="1139823" cy="316865"/>
            </a:xfrm>
            <a:prstGeom prst="rect">
              <a:avLst/>
            </a:prstGeom>
            <a:solidFill>
              <a:srgbClr val="A4BE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80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</a:rPr>
                <a:t>规则统计</a:t>
              </a:r>
              <a:endParaRPr lang="zh-C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" name="右箭头 23"/>
            <p:cNvSpPr/>
            <p:nvPr/>
          </p:nvSpPr>
          <p:spPr>
            <a:xfrm rot="5400000">
              <a:off x="1969768" y="2281953"/>
              <a:ext cx="266748" cy="413882"/>
            </a:xfrm>
            <a:prstGeom prst="rightArrow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5" name="右箭头 24"/>
            <p:cNvSpPr/>
            <p:nvPr/>
          </p:nvSpPr>
          <p:spPr>
            <a:xfrm>
              <a:off x="4406141" y="1542753"/>
              <a:ext cx="254552" cy="433712"/>
            </a:xfrm>
            <a:prstGeom prst="rightArrow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6" name="右箭头 25"/>
            <p:cNvSpPr/>
            <p:nvPr/>
          </p:nvSpPr>
          <p:spPr>
            <a:xfrm>
              <a:off x="4406141" y="2989750"/>
              <a:ext cx="254552" cy="433712"/>
            </a:xfrm>
            <a:prstGeom prst="rightArrow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6647" y="33345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蓝盾</a:t>
            </a:r>
            <a:r>
              <a:rPr lang="en-US" altLang="zh-CN" dirty="0" err="1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平台现有功能介绍</a:t>
            </a:r>
            <a:r>
              <a:rPr lang="en-US" altLang="zh-CN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敏捷开发</a:t>
            </a:r>
            <a:endParaRPr lang="en-US" altLang="zh-CN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2591" y="1341562"/>
            <a:ext cx="105131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什么是敏捷开发？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              ——</a:t>
            </a:r>
            <a:r>
              <a:rPr lang="zh-CN" altLang="en-US" sz="2000" dirty="0"/>
              <a:t>敏捷</a:t>
            </a:r>
            <a:r>
              <a:rPr lang="zh-CN" altLang="en-US" sz="2000" dirty="0" smtClean="0"/>
              <a:t>开发是支持</a:t>
            </a:r>
            <a:r>
              <a:rPr lang="zh-CN" altLang="en-US" sz="2000" dirty="0"/>
              <a:t>项目任务进度、团队沟通与协作的产品，集成看板管理、版本管理、迭代管理、任务管理、功能日志等功能，并支持工作流、消息通知及插件扩展的自定义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pic>
        <p:nvPicPr>
          <p:cNvPr id="27" name="图片 26"/>
          <p:cNvPicPr/>
          <p:nvPr/>
        </p:nvPicPr>
        <p:blipFill>
          <a:blip r:embed="rId3"/>
          <a:stretch>
            <a:fillRect/>
          </a:stretch>
        </p:blipFill>
        <p:spPr>
          <a:xfrm>
            <a:off x="3074839" y="3069754"/>
            <a:ext cx="5486400" cy="3592849"/>
          </a:xfrm>
          <a:prstGeom prst="rect">
            <a:avLst/>
          </a:prstGeom>
        </p:spPr>
      </p:pic>
    </p:spTree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QQ2635243521"/>
          <p:cNvSpPr txBox="1"/>
          <p:nvPr/>
        </p:nvSpPr>
        <p:spPr>
          <a:xfrm>
            <a:off x="3866927" y="4221882"/>
            <a:ext cx="4251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4000" b="1" dirty="0" err="1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sz="4000" b="1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管理要求</a:t>
            </a:r>
            <a:endParaRPr lang="zh-CN" altLang="zh-CN" sz="4000" b="1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QQ2635243521"/>
          <p:cNvGrpSpPr/>
          <p:nvPr/>
        </p:nvGrpSpPr>
        <p:grpSpPr>
          <a:xfrm>
            <a:off x="4456430" y="1335405"/>
            <a:ext cx="2778760" cy="2395855"/>
            <a:chOff x="7018" y="2103"/>
            <a:chExt cx="4376" cy="3773"/>
          </a:xfrm>
        </p:grpSpPr>
        <p:grpSp>
          <p:nvGrpSpPr>
            <p:cNvPr id="13" name="组合 12"/>
            <p:cNvGrpSpPr/>
            <p:nvPr/>
          </p:nvGrpSpPr>
          <p:grpSpPr>
            <a:xfrm>
              <a:off x="7018" y="2103"/>
              <a:ext cx="4376" cy="3773"/>
              <a:chOff x="6401" y="1967"/>
              <a:chExt cx="5392" cy="4648"/>
            </a:xfrm>
          </p:grpSpPr>
          <p:sp>
            <p:nvSpPr>
              <p:cNvPr id="4" name="六边形 3"/>
              <p:cNvSpPr/>
              <p:nvPr/>
            </p:nvSpPr>
            <p:spPr>
              <a:xfrm>
                <a:off x="6401" y="1967"/>
                <a:ext cx="5392" cy="4649"/>
              </a:xfrm>
              <a:prstGeom prst="hexagon">
                <a:avLst/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622300" dist="317500" dir="2400000" algn="tl" rotWithShape="0">
                  <a:srgbClr val="696969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sz="2200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六边形 4"/>
              <p:cNvSpPr/>
              <p:nvPr/>
            </p:nvSpPr>
            <p:spPr>
              <a:xfrm>
                <a:off x="6401" y="1967"/>
                <a:ext cx="5392" cy="4649"/>
              </a:xfrm>
              <a:prstGeom prst="hexagon">
                <a:avLst/>
              </a:prstGeom>
              <a:gradFill>
                <a:gsLst>
                  <a:gs pos="64000">
                    <a:srgbClr val="F3F3F3"/>
                  </a:gs>
                  <a:gs pos="32000">
                    <a:srgbClr val="DEDEDE"/>
                  </a:gs>
                  <a:gs pos="0">
                    <a:srgbClr val="CBCBCB"/>
                  </a:gs>
                  <a:gs pos="100000">
                    <a:srgbClr val="F9F9F9"/>
                  </a:gs>
                </a:gsLst>
                <a:lin ang="2700000" scaled="1"/>
              </a:gradFill>
              <a:ln w="19050">
                <a:noFill/>
              </a:ln>
              <a:effectLst>
                <a:softEdge rad="381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sz="22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8083" y="3046"/>
              <a:ext cx="2270" cy="2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8800" b="1" dirty="0" smtClean="0">
                  <a:solidFill>
                    <a:srgbClr val="34396D"/>
                  </a:solidFill>
                  <a:latin typeface="Arial" panose="020B0604020202020204" pitchFamily="34" charset="0"/>
                </a:rPr>
                <a:t>0</a:t>
              </a:r>
              <a:r>
                <a:rPr lang="en-US" altLang="zh-CN" sz="8800" b="1" dirty="0" smtClean="0">
                  <a:solidFill>
                    <a:srgbClr val="34396D"/>
                  </a:solidFill>
                  <a:latin typeface="Arial" panose="020B0604020202020204" pitchFamily="34" charset="0"/>
                </a:rPr>
                <a:t>1</a:t>
              </a:r>
              <a:endParaRPr lang="zh-CN" altLang="en-US" sz="8800" b="1" dirty="0">
                <a:solidFill>
                  <a:srgbClr val="34396D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6824138"/>
      </p:ext>
    </p:extLst>
  </p:cSld>
  <p:clrMapOvr>
    <a:masterClrMapping/>
  </p:clrMapOvr>
  <p:transition spd="slow" advTm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6647" y="33345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蓝盾</a:t>
            </a:r>
            <a:r>
              <a:rPr lang="en-US" altLang="zh-CN" dirty="0" err="1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平台现有功能介绍</a:t>
            </a:r>
            <a:r>
              <a:rPr lang="en-US" altLang="zh-CN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环境管理</a:t>
            </a:r>
            <a:endParaRPr lang="en-US" altLang="zh-CN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2591" y="1341562"/>
            <a:ext cx="10513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什么是环境管理？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              ——</a:t>
            </a:r>
            <a:r>
              <a:rPr lang="zh-CN" altLang="en-US" sz="2000" dirty="0" smtClean="0"/>
              <a:t>环境管理</a:t>
            </a:r>
            <a:r>
              <a:rPr lang="zh-CN" altLang="en-US" sz="2000" dirty="0"/>
              <a:t>是提供对构建环境及单个构建节点的</a:t>
            </a:r>
            <a:r>
              <a:rPr lang="zh-CN" altLang="en-US" sz="2000" dirty="0" smtClean="0"/>
              <a:t>管理模块。</a:t>
            </a:r>
            <a:endParaRPr lang="zh-CN" altLang="en-US" sz="2000" dirty="0"/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167" y="2917757"/>
            <a:ext cx="4946015" cy="3608381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6647" y="33345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蓝盾</a:t>
            </a:r>
            <a:r>
              <a:rPr lang="en-US" altLang="zh-CN" dirty="0" err="1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平台现有功能介绍</a:t>
            </a:r>
            <a:r>
              <a:rPr lang="en-US" altLang="zh-CN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权限中心</a:t>
            </a:r>
            <a:endParaRPr lang="en-US" altLang="zh-CN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2591" y="1341562"/>
            <a:ext cx="105131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什么是权限中心？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              ——</a:t>
            </a:r>
            <a:r>
              <a:rPr lang="zh-CN" altLang="en-US" sz="2000" dirty="0" smtClean="0"/>
              <a:t>权限中心是蓝盾</a:t>
            </a:r>
            <a:r>
              <a:rPr lang="en-US" altLang="zh-CN" sz="2000" dirty="0" err="1" smtClean="0"/>
              <a:t>DevOps</a:t>
            </a:r>
            <a:r>
              <a:rPr lang="zh-CN" altLang="en-US" sz="2000" dirty="0" smtClean="0"/>
              <a:t>提供</a:t>
            </a:r>
            <a:r>
              <a:rPr lang="zh-CN" altLang="en-US" sz="2000" dirty="0"/>
              <a:t>的可以将权限细化到具体资源的</a:t>
            </a:r>
            <a:r>
              <a:rPr lang="en-US" altLang="zh-CN" sz="2000" dirty="0"/>
              <a:t>Web</a:t>
            </a:r>
            <a:r>
              <a:rPr lang="zh-CN" altLang="en-US" sz="2000" dirty="0"/>
              <a:t>服务，主要用于帮助客户</a:t>
            </a:r>
            <a:r>
              <a:rPr lang="zh-CN" altLang="en-US" sz="2000" dirty="0" smtClean="0"/>
              <a:t>安全管理蓝盾</a:t>
            </a:r>
            <a:r>
              <a:rPr lang="en-US" altLang="zh-CN" sz="2000" dirty="0" err="1" smtClean="0"/>
              <a:t>DevOps</a:t>
            </a:r>
            <a:r>
              <a:rPr lang="zh-CN" altLang="en-US" sz="2000" dirty="0" smtClean="0"/>
              <a:t>项目</a:t>
            </a:r>
            <a:r>
              <a:rPr lang="zh-CN" altLang="en-US" sz="2000" dirty="0"/>
              <a:t>中的资源访问权限。普通用户可以通过权限中心服务申请加入指定</a:t>
            </a:r>
            <a:r>
              <a:rPr lang="zh-CN" altLang="en-US" sz="2000" dirty="0" smtClean="0"/>
              <a:t>的蓝盾</a:t>
            </a:r>
            <a:r>
              <a:rPr lang="en-US" altLang="zh-CN" sz="2000" dirty="0" err="1" smtClean="0"/>
              <a:t>DevOps</a:t>
            </a:r>
            <a:r>
              <a:rPr lang="zh-CN" altLang="en-US" sz="2000" dirty="0" smtClean="0"/>
              <a:t>项目</a:t>
            </a:r>
            <a:r>
              <a:rPr lang="zh-CN" altLang="en-US" sz="2000" dirty="0"/>
              <a:t>，和通过申请权限页面获得对应项目的特定权限。</a:t>
            </a:r>
          </a:p>
        </p:txBody>
      </p:sp>
      <p:pic>
        <p:nvPicPr>
          <p:cNvPr id="5" name="图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847" y="3280554"/>
            <a:ext cx="5448300" cy="3558961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QQ2635243521"/>
          <p:cNvSpPr txBox="1"/>
          <p:nvPr/>
        </p:nvSpPr>
        <p:spPr>
          <a:xfrm>
            <a:off x="3218855" y="4221882"/>
            <a:ext cx="5729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zh-CN" altLang="en-US" sz="4000" b="1" spc="300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蓝盾</a:t>
            </a:r>
            <a:r>
              <a:rPr lang="en-US" altLang="zh-CN" sz="4000" b="1" spc="300" dirty="0" err="1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sz="4000" b="1" spc="300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使用基础</a:t>
            </a:r>
            <a:endParaRPr lang="zh-CN" altLang="en-US" sz="4000" b="1" spc="300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QQ2635243521"/>
          <p:cNvGrpSpPr/>
          <p:nvPr/>
        </p:nvGrpSpPr>
        <p:grpSpPr>
          <a:xfrm>
            <a:off x="4456430" y="1335405"/>
            <a:ext cx="2778760" cy="2395855"/>
            <a:chOff x="7018" y="2103"/>
            <a:chExt cx="4376" cy="3773"/>
          </a:xfrm>
        </p:grpSpPr>
        <p:grpSp>
          <p:nvGrpSpPr>
            <p:cNvPr id="13" name="组合 12"/>
            <p:cNvGrpSpPr/>
            <p:nvPr/>
          </p:nvGrpSpPr>
          <p:grpSpPr>
            <a:xfrm>
              <a:off x="7018" y="2103"/>
              <a:ext cx="4376" cy="3773"/>
              <a:chOff x="6401" y="1967"/>
              <a:chExt cx="5392" cy="4648"/>
            </a:xfrm>
          </p:grpSpPr>
          <p:sp>
            <p:nvSpPr>
              <p:cNvPr id="4" name="六边形 3"/>
              <p:cNvSpPr/>
              <p:nvPr/>
            </p:nvSpPr>
            <p:spPr>
              <a:xfrm>
                <a:off x="6401" y="1967"/>
                <a:ext cx="5392" cy="4649"/>
              </a:xfrm>
              <a:prstGeom prst="hexagon">
                <a:avLst/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622300" dist="317500" dir="2400000" algn="tl" rotWithShape="0">
                  <a:srgbClr val="696969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sz="2200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六边形 4"/>
              <p:cNvSpPr/>
              <p:nvPr/>
            </p:nvSpPr>
            <p:spPr>
              <a:xfrm>
                <a:off x="6401" y="1967"/>
                <a:ext cx="5392" cy="4649"/>
              </a:xfrm>
              <a:prstGeom prst="hexagon">
                <a:avLst/>
              </a:prstGeom>
              <a:gradFill>
                <a:gsLst>
                  <a:gs pos="64000">
                    <a:srgbClr val="F3F3F3"/>
                  </a:gs>
                  <a:gs pos="32000">
                    <a:srgbClr val="DEDEDE"/>
                  </a:gs>
                  <a:gs pos="0">
                    <a:srgbClr val="CBCBCB"/>
                  </a:gs>
                  <a:gs pos="100000">
                    <a:srgbClr val="F9F9F9"/>
                  </a:gs>
                </a:gsLst>
                <a:lin ang="2700000" scaled="1"/>
              </a:gradFill>
              <a:ln w="19050">
                <a:noFill/>
              </a:ln>
              <a:effectLst>
                <a:softEdge rad="381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sz="22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8083" y="3046"/>
              <a:ext cx="2270" cy="2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8800" b="1" dirty="0" smtClean="0">
                  <a:solidFill>
                    <a:srgbClr val="34396D"/>
                  </a:solidFill>
                  <a:latin typeface="Arial" panose="020B0604020202020204" pitchFamily="34" charset="0"/>
                </a:rPr>
                <a:t>0</a:t>
              </a:r>
              <a:r>
                <a:rPr lang="en-US" altLang="zh-CN" sz="8800" b="1" dirty="0" smtClean="0">
                  <a:solidFill>
                    <a:srgbClr val="34396D"/>
                  </a:solidFill>
                  <a:latin typeface="Arial" panose="020B0604020202020204" pitchFamily="34" charset="0"/>
                </a:rPr>
                <a:t>5</a:t>
              </a:r>
              <a:endParaRPr lang="zh-CN" altLang="en-US" sz="8800" b="1" dirty="0">
                <a:solidFill>
                  <a:srgbClr val="34396D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 advTm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6647" y="33345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蓝盾</a:t>
            </a:r>
            <a:r>
              <a:rPr lang="en-US" altLang="zh-CN" dirty="0" err="1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使用基础</a:t>
            </a:r>
            <a:endParaRPr lang="en-US" altLang="zh-CN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2591" y="1341562"/>
            <a:ext cx="105131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n-ea"/>
              </a:rPr>
              <a:t>登录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pPr marL="10668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蓝盾</a:t>
            </a:r>
            <a:r>
              <a:rPr lang="en-US" altLang="zh-CN" sz="2000" dirty="0" err="1" smtClean="0">
                <a:latin typeface="+mn-ea"/>
              </a:rPr>
              <a:t>DevOps</a:t>
            </a:r>
            <a:r>
              <a:rPr lang="zh-CN" altLang="en-US" sz="2000" dirty="0" smtClean="0">
                <a:latin typeface="+mn-ea"/>
              </a:rPr>
              <a:t>平台</a:t>
            </a:r>
            <a:r>
              <a:rPr lang="zh-CN" altLang="en-US" sz="2000" dirty="0">
                <a:latin typeface="+mn-ea"/>
              </a:rPr>
              <a:t>与蓝鲸使用同一套用户体系，以蓝鲸管理员账号登录蓝鲸进行用户创建</a:t>
            </a:r>
            <a:endParaRPr lang="en-US" altLang="zh-CN" sz="2000" dirty="0">
              <a:latin typeface="+mn-ea"/>
            </a:endParaRPr>
          </a:p>
          <a:p>
            <a:pPr marL="10668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+mn-ea"/>
              </a:rPr>
              <a:t>平台信息：域名</a:t>
            </a:r>
            <a:r>
              <a:rPr lang="en-US" altLang="zh-CN" sz="2000" dirty="0">
                <a:latin typeface="+mn-ea"/>
                <a:hlinkClick r:id="rId2"/>
              </a:rPr>
              <a:t>https://paas.piccit.com.cn</a:t>
            </a:r>
            <a:r>
              <a:rPr lang="zh-CN" altLang="en-US" sz="2000" dirty="0" smtClean="0">
                <a:latin typeface="+mn-ea"/>
              </a:rPr>
              <a:t>，登录账号</a:t>
            </a:r>
            <a:r>
              <a:rPr lang="en-US" altLang="zh-CN" sz="2000" dirty="0" err="1" smtClean="0">
                <a:latin typeface="+mn-ea"/>
              </a:rPr>
              <a:t>devops</a:t>
            </a:r>
            <a:endParaRPr lang="en-US" altLang="zh-CN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+mn-ea"/>
              </a:rPr>
              <a:t>用户：</a:t>
            </a:r>
            <a:endParaRPr lang="en-US" altLang="zh-CN" sz="20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+mn-ea"/>
              </a:rPr>
              <a:t>在用户管理创建用户</a:t>
            </a: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+mn-ea"/>
              </a:rPr>
              <a:t>授权：</a:t>
            </a:r>
            <a:endParaRPr lang="en-US" altLang="zh-CN" sz="20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+mn-ea"/>
              </a:rPr>
              <a:t>在蓝鲸权限中心对创建的用户进行授权操作</a:t>
            </a:r>
            <a:endParaRPr lang="en-US" altLang="zh-CN" sz="2000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 smtClean="0"/>
          </a:p>
        </p:txBody>
      </p:sp>
    </p:spTree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46647" y="33345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蓝盾</a:t>
            </a:r>
            <a:r>
              <a:rPr lang="en-US" altLang="zh-CN" dirty="0" err="1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使用基础</a:t>
            </a:r>
            <a:r>
              <a:rPr lang="en-US" altLang="zh-CN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en-US" altLang="zh-CN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93213"/>
            <a:ext cx="12198351" cy="5566375"/>
          </a:xfrm>
          <a:prstGeom prst="rect">
            <a:avLst/>
          </a:prstGeom>
        </p:spPr>
      </p:pic>
    </p:spTree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46647" y="33345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蓝盾</a:t>
            </a:r>
            <a:r>
              <a:rPr lang="en-US" altLang="zh-CN" dirty="0" err="1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使用基础</a:t>
            </a:r>
            <a:r>
              <a:rPr lang="en-US" altLang="zh-CN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altLang="zh-CN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554"/>
            <a:ext cx="12198350" cy="5734050"/>
          </a:xfrm>
          <a:prstGeom prst="rect">
            <a:avLst/>
          </a:prstGeom>
        </p:spPr>
      </p:pic>
    </p:spTree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46647" y="33345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蓝盾</a:t>
            </a:r>
            <a:r>
              <a:rPr lang="en-US" altLang="zh-CN" dirty="0" err="1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使用基础</a:t>
            </a:r>
            <a:r>
              <a:rPr lang="en-US" altLang="zh-CN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授权</a:t>
            </a:r>
            <a:endParaRPr lang="en-US" altLang="zh-CN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6988"/>
            <a:ext cx="12198350" cy="5562600"/>
          </a:xfrm>
          <a:prstGeom prst="rect">
            <a:avLst/>
          </a:prstGeom>
        </p:spPr>
      </p:pic>
    </p:spTree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QQ2635243521"/>
          <p:cNvSpPr txBox="1"/>
          <p:nvPr/>
        </p:nvSpPr>
        <p:spPr>
          <a:xfrm>
            <a:off x="2958246" y="4320009"/>
            <a:ext cx="57903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4000" b="1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配置蓝盾</a:t>
            </a:r>
            <a:r>
              <a:rPr lang="en-US" altLang="zh-CN" sz="4000" b="1" dirty="0" err="1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sz="4000" b="1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</a:t>
            </a:r>
            <a:endParaRPr lang="zh-CN" altLang="zh-CN" sz="4000" b="1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QQ2635243521"/>
          <p:cNvGrpSpPr/>
          <p:nvPr/>
        </p:nvGrpSpPr>
        <p:grpSpPr>
          <a:xfrm>
            <a:off x="4456430" y="1335405"/>
            <a:ext cx="2778760" cy="2395855"/>
            <a:chOff x="7018" y="2103"/>
            <a:chExt cx="4376" cy="3773"/>
          </a:xfrm>
        </p:grpSpPr>
        <p:grpSp>
          <p:nvGrpSpPr>
            <p:cNvPr id="13" name="组合 12"/>
            <p:cNvGrpSpPr/>
            <p:nvPr/>
          </p:nvGrpSpPr>
          <p:grpSpPr>
            <a:xfrm>
              <a:off x="7018" y="2103"/>
              <a:ext cx="4376" cy="3773"/>
              <a:chOff x="6401" y="1967"/>
              <a:chExt cx="5392" cy="4648"/>
            </a:xfrm>
          </p:grpSpPr>
          <p:sp>
            <p:nvSpPr>
              <p:cNvPr id="4" name="六边形 3"/>
              <p:cNvSpPr/>
              <p:nvPr/>
            </p:nvSpPr>
            <p:spPr>
              <a:xfrm>
                <a:off x="6401" y="1967"/>
                <a:ext cx="5392" cy="4649"/>
              </a:xfrm>
              <a:prstGeom prst="hexagon">
                <a:avLst/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622300" dist="317500" dir="2400000" algn="tl" rotWithShape="0">
                  <a:srgbClr val="696969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sz="2200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六边形 4"/>
              <p:cNvSpPr/>
              <p:nvPr/>
            </p:nvSpPr>
            <p:spPr>
              <a:xfrm>
                <a:off x="6401" y="1967"/>
                <a:ext cx="5392" cy="4649"/>
              </a:xfrm>
              <a:prstGeom prst="hexagon">
                <a:avLst/>
              </a:prstGeom>
              <a:gradFill>
                <a:gsLst>
                  <a:gs pos="64000">
                    <a:srgbClr val="F3F3F3"/>
                  </a:gs>
                  <a:gs pos="32000">
                    <a:srgbClr val="DEDEDE"/>
                  </a:gs>
                  <a:gs pos="0">
                    <a:srgbClr val="CBCBCB"/>
                  </a:gs>
                  <a:gs pos="100000">
                    <a:srgbClr val="F9F9F9"/>
                  </a:gs>
                </a:gsLst>
                <a:lin ang="2700000" scaled="1"/>
              </a:gradFill>
              <a:ln w="19050">
                <a:noFill/>
              </a:ln>
              <a:effectLst>
                <a:softEdge rad="381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sz="22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8083" y="3046"/>
              <a:ext cx="2270" cy="2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8800" b="1" dirty="0" smtClean="0">
                  <a:solidFill>
                    <a:srgbClr val="34396D"/>
                  </a:solidFill>
                  <a:latin typeface="Arial" panose="020B0604020202020204" pitchFamily="34" charset="0"/>
                </a:rPr>
                <a:t>0</a:t>
              </a:r>
              <a:r>
                <a:rPr lang="en-US" altLang="zh-CN" sz="8800" b="1" dirty="0" smtClean="0">
                  <a:solidFill>
                    <a:srgbClr val="34396D"/>
                  </a:solidFill>
                  <a:latin typeface="Arial" panose="020B0604020202020204" pitchFamily="34" charset="0"/>
                </a:rPr>
                <a:t>6</a:t>
              </a:r>
              <a:endParaRPr lang="zh-CN" altLang="en-US" sz="8800" b="1" dirty="0">
                <a:solidFill>
                  <a:srgbClr val="34396D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 advTm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6647" y="33345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配置蓝盾</a:t>
            </a:r>
            <a:r>
              <a:rPr lang="en-US" altLang="zh-CN" dirty="0" err="1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</a:t>
            </a:r>
            <a:r>
              <a:rPr lang="en-US" altLang="zh-CN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创建凭证</a:t>
            </a:r>
            <a:endParaRPr lang="en-US" altLang="zh-CN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2591" y="1341562"/>
            <a:ext cx="105131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流水线中拉取的代码需要关联代码库，关联代码库又先需要代码库凭证。因此我们需要先保存对应的代码库凭证，才可以实现拉取代码。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如果不知道代码仓库对应的凭证类型，可以直接在代码库页面选择要关联的代码库类型根据提示进行操作。</a:t>
            </a:r>
            <a:endParaRPr lang="en-US" altLang="zh-CN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807" y="3645818"/>
            <a:ext cx="6781800" cy="2809875"/>
          </a:xfrm>
          <a:prstGeom prst="rect">
            <a:avLst/>
          </a:prstGeom>
        </p:spPr>
      </p:pic>
    </p:spTree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6647" y="33345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配置蓝盾</a:t>
            </a:r>
            <a:r>
              <a:rPr lang="en-US" altLang="zh-CN" dirty="0" err="1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</a:t>
            </a:r>
            <a:r>
              <a:rPr lang="en-US" altLang="zh-CN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创建凭证</a:t>
            </a:r>
            <a:endParaRPr lang="en-US" altLang="zh-CN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2591" y="1341562"/>
            <a:ext cx="10513168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填写相关的凭证信息。</a:t>
            </a:r>
            <a:endParaRPr lang="en-US" altLang="zh-CN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787" y="2133650"/>
            <a:ext cx="10010775" cy="4114800"/>
          </a:xfrm>
          <a:prstGeom prst="rect">
            <a:avLst/>
          </a:prstGeom>
        </p:spPr>
      </p:pic>
    </p:spTree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6647" y="33345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前期准备</a:t>
            </a:r>
            <a:endParaRPr lang="en-US" altLang="zh-CN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2591" y="1341562"/>
            <a:ext cx="1051316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、完成微服务</a:t>
            </a:r>
            <a:r>
              <a:rPr lang="zh-CN" altLang="en-US" sz="2000" b="1" dirty="0" smtClean="0"/>
              <a:t>注册（架构中心应用架构处涂彦）</a:t>
            </a:r>
            <a:endParaRPr lang="en-US" altLang="zh-CN" sz="2000" b="1" dirty="0"/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新架构落地实施项目门户中公布的最新微服务清单为准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/>
              <a:t>2</a:t>
            </a:r>
            <a:r>
              <a:rPr lang="zh-CN" altLang="en-US" sz="2000" b="1" dirty="0"/>
              <a:t>、</a:t>
            </a:r>
            <a:r>
              <a:rPr lang="zh-CN" altLang="en-US" sz="2000" b="1" dirty="0" smtClean="0"/>
              <a:t>确定</a:t>
            </a:r>
            <a:r>
              <a:rPr lang="en-US" altLang="zh-CN" sz="2000" b="1" dirty="0" smtClean="0"/>
              <a:t>TFVC</a:t>
            </a:r>
            <a:r>
              <a:rPr lang="zh-CN" altLang="en-US" sz="2000" b="1" dirty="0" smtClean="0"/>
              <a:t>或</a:t>
            </a:r>
            <a:r>
              <a:rPr lang="en-US" altLang="zh-CN" sz="2000" b="1" dirty="0" err="1" smtClean="0"/>
              <a:t>Git</a:t>
            </a:r>
            <a:r>
              <a:rPr lang="zh-CN" altLang="en-US" sz="2000" b="1" dirty="0" smtClean="0"/>
              <a:t>的代码分支，作为流水线的源程序来源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en-US" altLang="zh-CN" sz="2000" b="1" dirty="0"/>
              <a:t>3</a:t>
            </a:r>
            <a:r>
              <a:rPr lang="zh-CN" altLang="en-US" sz="2000" b="1" dirty="0" smtClean="0"/>
              <a:t>、接口测试代码管理</a:t>
            </a:r>
            <a:endParaRPr lang="en-US" altLang="zh-CN" sz="2000" b="1" dirty="0" smtClean="0"/>
          </a:p>
          <a:p>
            <a:r>
              <a:rPr lang="zh-CN" altLang="en-US" sz="2000" dirty="0" smtClean="0">
                <a:latin typeface="+mj-ea"/>
              </a:rPr>
              <a:t>    接口</a:t>
            </a:r>
            <a:r>
              <a:rPr lang="zh-CN" altLang="en-US" sz="2000" dirty="0">
                <a:latin typeface="+mj-ea"/>
              </a:rPr>
              <a:t>脚本统一上传到</a:t>
            </a:r>
            <a:r>
              <a:rPr lang="en-US" altLang="zh-CN" sz="2000" dirty="0">
                <a:latin typeface="+mj-ea"/>
              </a:rPr>
              <a:t>TFS</a:t>
            </a:r>
            <a:r>
              <a:rPr lang="zh-CN" altLang="en-US" sz="2000" dirty="0">
                <a:latin typeface="+mj-ea"/>
              </a:rPr>
              <a:t>上，和开发代码统一管理，在每一个软件版本目录下建</a:t>
            </a:r>
            <a:r>
              <a:rPr lang="en-US" altLang="zh-CN" sz="2000" dirty="0" err="1">
                <a:latin typeface="+mj-ea"/>
              </a:rPr>
              <a:t>DevApiScript</a:t>
            </a:r>
            <a:r>
              <a:rPr lang="zh-CN" altLang="en-US" sz="2000" dirty="0">
                <a:latin typeface="+mj-ea"/>
              </a:rPr>
              <a:t>和</a:t>
            </a:r>
            <a:r>
              <a:rPr lang="en-US" altLang="zh-CN" sz="2000" dirty="0" err="1">
                <a:latin typeface="+mj-ea"/>
              </a:rPr>
              <a:t>TestApiScript</a:t>
            </a:r>
            <a:r>
              <a:rPr lang="zh-CN" altLang="en-US" sz="2000" dirty="0">
                <a:latin typeface="+mj-ea"/>
              </a:rPr>
              <a:t>两个目录，分别存放项目组和测试中心编写的适用于</a:t>
            </a:r>
            <a:r>
              <a:rPr lang="zh-CN" altLang="en-US" sz="2000" dirty="0"/>
              <a:t>本版本的接口脚本，版本号与开发代码的版本号相同。</a:t>
            </a:r>
            <a:endParaRPr lang="en-US" altLang="zh-CN" sz="2000" dirty="0"/>
          </a:p>
          <a:p>
            <a:endParaRPr lang="en-US" altLang="zh-CN" sz="2000" b="1" dirty="0"/>
          </a:p>
          <a:p>
            <a:r>
              <a:rPr lang="en-US" altLang="zh-CN" sz="2000" b="1" dirty="0"/>
              <a:t>4</a:t>
            </a:r>
            <a:r>
              <a:rPr lang="zh-CN" altLang="en-US" sz="2000" b="1" dirty="0"/>
              <a:t>、编写</a:t>
            </a:r>
            <a:r>
              <a:rPr lang="en-US" altLang="zh-CN" sz="2000" b="1" dirty="0" err="1"/>
              <a:t>dockerfile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824576"/>
              </p:ext>
            </p:extLst>
          </p:nvPr>
        </p:nvGraphicFramePr>
        <p:xfrm>
          <a:off x="1274763" y="5056188"/>
          <a:ext cx="91440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包装程序外壳对象" showAsIcon="1" r:id="rId5" imgW="914400" imgH="678240" progId="Package">
                  <p:embed/>
                </p:oleObj>
              </mc:Choice>
              <mc:Fallback>
                <p:oleObj name="包装程序外壳对象" showAsIcon="1" r:id="rId5" imgW="914400" imgH="6782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74763" y="5056188"/>
                        <a:ext cx="914400" cy="677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333047"/>
              </p:ext>
            </p:extLst>
          </p:nvPr>
        </p:nvGraphicFramePr>
        <p:xfrm>
          <a:off x="2498775" y="5056188"/>
          <a:ext cx="91440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包装程序外壳对象" showAsIcon="1" r:id="rId7" imgW="914400" imgH="678240" progId="Package">
                  <p:embed/>
                </p:oleObj>
              </mc:Choice>
              <mc:Fallback>
                <p:oleObj name="包装程序外壳对象" showAsIcon="1" r:id="rId7" imgW="914400" imgH="6782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98775" y="5056188"/>
                        <a:ext cx="914400" cy="677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859893"/>
              </p:ext>
            </p:extLst>
          </p:nvPr>
        </p:nvGraphicFramePr>
        <p:xfrm>
          <a:off x="3672607" y="5056188"/>
          <a:ext cx="91440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包装程序外壳对象" showAsIcon="1" r:id="rId9" imgW="914400" imgH="678240" progId="Package">
                  <p:embed/>
                </p:oleObj>
              </mc:Choice>
              <mc:Fallback>
                <p:oleObj name="包装程序外壳对象" showAsIcon="1" r:id="rId9" imgW="914400" imgH="6782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72607" y="5056188"/>
                        <a:ext cx="914400" cy="677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2483227"/>
      </p:ext>
    </p:extLst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6647" y="33345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配置蓝盾</a:t>
            </a:r>
            <a:r>
              <a:rPr lang="en-US" altLang="zh-CN" dirty="0" err="1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</a:t>
            </a:r>
            <a:r>
              <a:rPr lang="en-US" altLang="zh-CN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创建凭证</a:t>
            </a:r>
            <a:endParaRPr lang="en-US" altLang="zh-CN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2591" y="1341562"/>
            <a:ext cx="10513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凭证</a:t>
            </a:r>
            <a:r>
              <a:rPr lang="en-US" altLang="zh-CN" sz="2000" dirty="0" smtClean="0"/>
              <a:t>Token</a:t>
            </a:r>
            <a:r>
              <a:rPr lang="zh-CN" altLang="en-US" sz="2000" dirty="0" smtClean="0"/>
              <a:t>可以在代码库中生成。以</a:t>
            </a:r>
            <a:r>
              <a:rPr lang="en-US" altLang="zh-CN" sz="2000" dirty="0" err="1" smtClean="0"/>
              <a:t>GitLab</a:t>
            </a:r>
            <a:r>
              <a:rPr lang="zh-CN" altLang="en-US" sz="2000" dirty="0" smtClean="0"/>
              <a:t>为例：</a:t>
            </a: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184" y="1895560"/>
            <a:ext cx="10315575" cy="4791075"/>
          </a:xfrm>
          <a:prstGeom prst="rect">
            <a:avLst/>
          </a:prstGeom>
        </p:spPr>
      </p:pic>
    </p:spTree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6647" y="33345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配置蓝盾</a:t>
            </a:r>
            <a:r>
              <a:rPr lang="en-US" altLang="zh-CN" dirty="0" err="1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</a:t>
            </a:r>
            <a:r>
              <a:rPr lang="en-US" altLang="zh-CN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创建凭证</a:t>
            </a:r>
            <a:endParaRPr lang="en-US" altLang="zh-CN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2591" y="1341562"/>
            <a:ext cx="10513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凭证</a:t>
            </a:r>
            <a:r>
              <a:rPr lang="en-US" altLang="zh-CN" sz="2000" dirty="0" smtClean="0"/>
              <a:t>Token</a:t>
            </a:r>
            <a:r>
              <a:rPr lang="zh-CN" altLang="en-US" sz="2000" dirty="0" smtClean="0"/>
              <a:t>可以在代码库中生成。以</a:t>
            </a:r>
            <a:r>
              <a:rPr lang="en-US" altLang="zh-CN" sz="2000" dirty="0" smtClean="0"/>
              <a:t>TFS</a:t>
            </a:r>
            <a:r>
              <a:rPr lang="zh-CN" altLang="en-US" sz="2000" dirty="0" smtClean="0"/>
              <a:t>为例：（至少需要读取代码的权限）</a:t>
            </a:r>
            <a:endParaRPr lang="en-US" altLang="zh-CN" sz="2000" dirty="0" smtClean="0"/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914599" y="1856433"/>
            <a:ext cx="10441160" cy="1652270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842591" y="3783013"/>
            <a:ext cx="10513168" cy="3076575"/>
          </a:xfrm>
          <a:prstGeom prst="rect">
            <a:avLst/>
          </a:prstGeom>
        </p:spPr>
      </p:pic>
    </p:spTree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6647" y="33345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配置蓝盾</a:t>
            </a:r>
            <a:r>
              <a:rPr lang="en-US" altLang="zh-CN" dirty="0" err="1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</a:t>
            </a:r>
            <a:r>
              <a:rPr lang="en-US" altLang="zh-CN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关联代码库</a:t>
            </a:r>
            <a:endParaRPr lang="en-US" altLang="zh-CN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2591" y="1341562"/>
            <a:ext cx="10513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创建好需要的凭据后，我们就可以在代码库中输入代码库地址，并选择访问凭据，从而实现关联代码库。</a:t>
            </a: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647" y="2357226"/>
            <a:ext cx="9577063" cy="4168912"/>
          </a:xfrm>
          <a:prstGeom prst="rect">
            <a:avLst/>
          </a:prstGeom>
        </p:spPr>
      </p:pic>
    </p:spTree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6647" y="33345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配置蓝盾</a:t>
            </a:r>
            <a:r>
              <a:rPr lang="en-US" altLang="zh-CN" dirty="0" err="1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</a:t>
            </a:r>
            <a:r>
              <a:rPr lang="en-US" altLang="zh-CN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创建流水线</a:t>
            </a:r>
            <a:endParaRPr lang="en-US" altLang="zh-CN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2591" y="1341562"/>
            <a:ext cx="10513168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将代码库设置好后即可开始我们的流水线配置，首先新增一条流水线。</a:t>
            </a: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67" y="1989634"/>
            <a:ext cx="10817671" cy="4606276"/>
          </a:xfrm>
          <a:prstGeom prst="rect">
            <a:avLst/>
          </a:prstGeom>
        </p:spPr>
      </p:pic>
    </p:spTree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6647" y="33345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配置蓝盾</a:t>
            </a:r>
            <a:r>
              <a:rPr lang="en-US" altLang="zh-CN" dirty="0" err="1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</a:t>
            </a:r>
            <a:r>
              <a:rPr lang="en-US" altLang="zh-CN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创建流水线</a:t>
            </a:r>
            <a:endParaRPr lang="en-US" altLang="zh-CN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2591" y="1341562"/>
            <a:ext cx="10513168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新增流水线阶段时，首先要确定流水线的构建环境，这里我们以</a:t>
            </a:r>
            <a:r>
              <a:rPr lang="en-US" altLang="zh-CN" sz="2000" dirty="0" smtClean="0"/>
              <a:t>Linux</a:t>
            </a:r>
            <a:r>
              <a:rPr lang="zh-CN" altLang="en-US" sz="2000" dirty="0" smtClean="0"/>
              <a:t>为例。</a:t>
            </a:r>
            <a:endParaRPr lang="en-US" altLang="zh-CN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23" y="1847854"/>
            <a:ext cx="9401175" cy="4866576"/>
          </a:xfrm>
          <a:prstGeom prst="rect">
            <a:avLst/>
          </a:prstGeom>
        </p:spPr>
      </p:pic>
    </p:spTree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6647" y="33345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配置蓝盾</a:t>
            </a:r>
            <a:r>
              <a:rPr lang="en-US" altLang="zh-CN" dirty="0" err="1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</a:t>
            </a:r>
            <a:r>
              <a:rPr lang="en-US" altLang="zh-CN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创建流水线</a:t>
            </a:r>
            <a:endParaRPr lang="en-US" altLang="zh-CN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2591" y="1341562"/>
            <a:ext cx="10513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选择构建环境后，首先要设置好编译环境，这里我们用默认的构建镜像为例。如有需要，可以在默认构建镜像机器中新增编译环境，或者添加第三方构建机。</a:t>
            </a: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23" y="2637706"/>
            <a:ext cx="10851703" cy="3850806"/>
          </a:xfrm>
          <a:prstGeom prst="rect">
            <a:avLst/>
          </a:prstGeom>
        </p:spPr>
      </p:pic>
    </p:spTree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6647" y="33345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配置蓝盾</a:t>
            </a:r>
            <a:r>
              <a:rPr lang="en-US" altLang="zh-CN" dirty="0" err="1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</a:t>
            </a:r>
            <a:r>
              <a:rPr lang="en-US" altLang="zh-CN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创建流水线</a:t>
            </a:r>
            <a:endParaRPr lang="en-US" altLang="zh-CN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2591" y="1341562"/>
            <a:ext cx="10513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设置</a:t>
            </a:r>
            <a:r>
              <a:rPr lang="zh-CN" altLang="en-US" sz="2000" dirty="0" smtClean="0"/>
              <a:t>好编译环境后，要执行</a:t>
            </a:r>
            <a:r>
              <a:rPr lang="en-US" altLang="zh-CN" sz="2000" dirty="0" smtClean="0"/>
              <a:t>CI/CD</a:t>
            </a:r>
            <a:r>
              <a:rPr lang="zh-CN" altLang="en-US" sz="2000" dirty="0" smtClean="0"/>
              <a:t>的过程，首先需要拉取代码，这里我们以</a:t>
            </a:r>
            <a:r>
              <a:rPr lang="en-US" altLang="zh-CN" sz="2000" dirty="0" err="1" smtClean="0"/>
              <a:t>GitLab</a:t>
            </a:r>
            <a:r>
              <a:rPr lang="zh-CN" altLang="en-US" sz="2000" dirty="0" smtClean="0"/>
              <a:t>为例，代码库需要在上一步中做好关联。</a:t>
            </a: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60" y="2493690"/>
            <a:ext cx="10870629" cy="4124325"/>
          </a:xfrm>
          <a:prstGeom prst="rect">
            <a:avLst/>
          </a:prstGeom>
        </p:spPr>
      </p:pic>
    </p:spTree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6647" y="33345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配置蓝盾</a:t>
            </a:r>
            <a:r>
              <a:rPr lang="en-US" altLang="zh-CN" dirty="0" err="1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</a:t>
            </a:r>
            <a:r>
              <a:rPr lang="en-US" altLang="zh-CN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创建流水线</a:t>
            </a:r>
            <a:endParaRPr lang="en-US" altLang="zh-CN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2591" y="1341562"/>
            <a:ext cx="10513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拉取代码后，我们需要对代码进行一次代码检查，看看是否有一些</a:t>
            </a:r>
            <a:r>
              <a:rPr lang="en-US" altLang="zh-CN" sz="2000" dirty="0" smtClean="0"/>
              <a:t>bug</a:t>
            </a:r>
            <a:r>
              <a:rPr lang="zh-CN" altLang="en-US" sz="2000" dirty="0" smtClean="0"/>
              <a:t>，并设置质量红线门槛。</a:t>
            </a:r>
            <a:endParaRPr lang="en-US" altLang="zh-CN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67" y="2357225"/>
            <a:ext cx="10945216" cy="4372744"/>
          </a:xfrm>
          <a:prstGeom prst="rect">
            <a:avLst/>
          </a:prstGeom>
        </p:spPr>
      </p:pic>
    </p:spTree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6647" y="33345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配置蓝盾</a:t>
            </a:r>
            <a:r>
              <a:rPr lang="en-US" altLang="zh-CN" dirty="0" err="1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</a:t>
            </a:r>
            <a:r>
              <a:rPr lang="en-US" altLang="zh-CN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创建流水线</a:t>
            </a:r>
            <a:endParaRPr lang="en-US" altLang="zh-CN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2591" y="1341562"/>
            <a:ext cx="10513168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在质量红线中可以对代码检查结果的指标进行设置。</a:t>
            </a: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711" y="2061642"/>
            <a:ext cx="7867650" cy="4633714"/>
          </a:xfrm>
          <a:prstGeom prst="rect">
            <a:avLst/>
          </a:prstGeom>
        </p:spPr>
      </p:pic>
    </p:spTree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6647" y="33345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配置蓝盾</a:t>
            </a:r>
            <a:r>
              <a:rPr lang="en-US" altLang="zh-CN" dirty="0" err="1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</a:t>
            </a:r>
            <a:r>
              <a:rPr lang="en-US" altLang="zh-CN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创建流水线</a:t>
            </a:r>
            <a:endParaRPr lang="en-US" altLang="zh-CN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2591" y="1341562"/>
            <a:ext cx="10513168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确认代码没有问题后，我们需要对代码进行打包编译，选择</a:t>
            </a:r>
            <a:r>
              <a:rPr lang="en-US" altLang="zh-CN" sz="2000" dirty="0" smtClean="0"/>
              <a:t>bash</a:t>
            </a:r>
            <a:r>
              <a:rPr lang="zh-CN" altLang="en-US" sz="2000" dirty="0" smtClean="0"/>
              <a:t>脚本原子。</a:t>
            </a:r>
            <a:endParaRPr lang="en-US" altLang="zh-CN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59" y="1989634"/>
            <a:ext cx="11089232" cy="4695825"/>
          </a:xfrm>
          <a:prstGeom prst="rect">
            <a:avLst/>
          </a:prstGeom>
        </p:spPr>
      </p:pic>
    </p:spTree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6647" y="33345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资源申请</a:t>
            </a:r>
            <a:endParaRPr lang="en-US" altLang="zh-CN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2591" y="924610"/>
            <a:ext cx="1051316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zh-CN" sz="2000" b="1" dirty="0" smtClean="0"/>
              <a:t>、</a:t>
            </a:r>
            <a:r>
              <a:rPr lang="zh-CN" altLang="en-US" sz="2000" b="1" dirty="0"/>
              <a:t>开发资源</a:t>
            </a:r>
            <a:endParaRPr lang="en-US" altLang="zh-CN" sz="2000" b="1" dirty="0"/>
          </a:p>
          <a:p>
            <a:r>
              <a:rPr lang="zh-CN" altLang="en-US" sz="2000" dirty="0" smtClean="0">
                <a:latin typeface="+mn-ea"/>
              </a:rPr>
              <a:t>    对于以容器形式运行的前端</a:t>
            </a:r>
            <a:r>
              <a:rPr lang="zh-CN" altLang="en-US" sz="2000" dirty="0">
                <a:latin typeface="+mn-ea"/>
              </a:rPr>
              <a:t>静态</a:t>
            </a:r>
            <a:r>
              <a:rPr lang="zh-CN" altLang="en-US" sz="2000" dirty="0" smtClean="0">
                <a:latin typeface="+mn-ea"/>
              </a:rPr>
              <a:t>页面和微服务，项目</a:t>
            </a:r>
            <a:r>
              <a:rPr lang="zh-CN" altLang="en-US" sz="2000" dirty="0">
                <a:latin typeface="+mn-ea"/>
              </a:rPr>
              <a:t>组暂不需要</a:t>
            </a:r>
            <a:r>
              <a:rPr lang="zh-CN" altLang="en-US" sz="2000" dirty="0" smtClean="0">
                <a:latin typeface="+mn-ea"/>
              </a:rPr>
              <a:t>申请</a:t>
            </a:r>
            <a:r>
              <a:rPr lang="zh-CN" altLang="en-US" sz="2000" dirty="0">
                <a:latin typeface="+mn-ea"/>
              </a:rPr>
              <a:t>，</a:t>
            </a:r>
            <a:r>
              <a:rPr lang="zh-CN" altLang="en-US" sz="2000" dirty="0" smtClean="0">
                <a:latin typeface="+mn-ea"/>
              </a:rPr>
              <a:t>其他资源的申请方式请见下表。</a:t>
            </a:r>
            <a:endParaRPr lang="en-US" altLang="zh-CN" sz="2000" dirty="0">
              <a:latin typeface="+mn-ea"/>
            </a:endParaRPr>
          </a:p>
          <a:p>
            <a:endParaRPr lang="en-US" altLang="zh-CN" sz="2000" b="1" dirty="0" smtClean="0"/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576294"/>
              </p:ext>
            </p:extLst>
          </p:nvPr>
        </p:nvGraphicFramePr>
        <p:xfrm>
          <a:off x="986607" y="1917626"/>
          <a:ext cx="10513168" cy="4602107"/>
        </p:xfrm>
        <a:graphic>
          <a:graphicData uri="http://schemas.openxmlformats.org/drawingml/2006/table">
            <a:tbl>
              <a:tblPr/>
              <a:tblGrid>
                <a:gridCol w="491299"/>
                <a:gridCol w="1380909"/>
                <a:gridCol w="3960440"/>
                <a:gridCol w="1008112"/>
                <a:gridCol w="1368152"/>
                <a:gridCol w="2304256"/>
              </a:tblGrid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资源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服务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作用描述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处理</a:t>
                      </a:r>
                      <a:r>
                        <a:rPr lang="zh-CN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人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申请途径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工具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</a:tr>
              <a:tr h="31038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TSF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微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服务平台账号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账号可配置微服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务使用的资源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赖恩东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张轩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TFS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共享表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38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DevOps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平台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账号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账号可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配置、运行微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服务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流水线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蓝盾支持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TFS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共享表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 smtClean="0">
                          <a:hlinkClick r:id="rId3"/>
                        </a:rPr>
                        <a:t>DevOps</a:t>
                      </a:r>
                      <a:r>
                        <a:rPr lang="zh-CN" altLang="en-US" sz="1200" b="1" dirty="0" smtClean="0">
                          <a:hlinkClick r:id="rId3"/>
                        </a:rPr>
                        <a:t>平台账户申请</a:t>
                      </a:r>
                      <a:endParaRPr lang="en-US" altLang="zh-CN" sz="1200" b="1" dirty="0" smtClean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70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流水线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DevOps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平台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蓝盾支持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TFS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共享表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hlinkClick r:id="rId4"/>
                        </a:rPr>
                        <a:t>流水线初始化申请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前端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按一个独立的微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服务申请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20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Tbase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分布式数据库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工单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运维平台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腾讯处理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adichen@tencent.com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20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分布式数据库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工单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运维平台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70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Redis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支持网络、可基于内存亦可持久化的日志型、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Key-Value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数据库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工单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运维平台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开发申请南中心环境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47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CMQ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分布式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消息队列服务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工单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运维平台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开发申请南中心环境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42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COS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对象存储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(Cloud Object 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Storage,COS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是腾讯云提供的面向非结构化数据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支持 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HTTP/HTTPS 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协议访问的分布式存储服务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工单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运维平台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开发申请南中心环境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20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CFS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NFS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协议文件存储系统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工单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运维平台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开发申请南中心环境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20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Kafka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高吞吐量的分布式发布订阅消息系统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工单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运维平台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42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基于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Lucene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的搜索服务器。它提供了一个分布式多用户能力的全文搜索引擎，基于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RESTful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web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接口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刘皓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邮件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20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网关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管理第三方网关，智能中心、工具中心、对外服务中心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工单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运维平台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腾讯处理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20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TSF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微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服务网关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TSF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架构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的微服务网关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工单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运维平台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腾讯处理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20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裸金属服务器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工单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运维平台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腾讯处理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932997"/>
      </p:ext>
    </p:extLst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6647" y="33345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配置蓝盾</a:t>
            </a:r>
            <a:r>
              <a:rPr lang="en-US" altLang="zh-CN" dirty="0" err="1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</a:t>
            </a:r>
            <a:r>
              <a:rPr lang="en-US" altLang="zh-CN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创建流水线</a:t>
            </a:r>
            <a:endParaRPr lang="en-US" altLang="zh-CN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2591" y="1341562"/>
            <a:ext cx="10513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将代码打包编译好后，如有需要，我们可以将代码归档到版本仓库。</a:t>
            </a: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79" y="2061642"/>
            <a:ext cx="10729192" cy="4305300"/>
          </a:xfrm>
          <a:prstGeom prst="rect">
            <a:avLst/>
          </a:prstGeom>
        </p:spPr>
      </p:pic>
    </p:spTree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6647" y="33345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配置蓝盾</a:t>
            </a:r>
            <a:r>
              <a:rPr lang="en-US" altLang="zh-CN" dirty="0" err="1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</a:t>
            </a:r>
            <a:r>
              <a:rPr lang="en-US" altLang="zh-CN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创建流水线</a:t>
            </a:r>
            <a:endParaRPr lang="en-US" altLang="zh-CN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2591" y="1341562"/>
            <a:ext cx="10513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将代码打包编译好后，如有需要，我们可以将代码归档到版本仓库。</a:t>
            </a: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79" y="2061642"/>
            <a:ext cx="10729192" cy="4305300"/>
          </a:xfrm>
          <a:prstGeom prst="rect">
            <a:avLst/>
          </a:prstGeom>
        </p:spPr>
      </p:pic>
    </p:spTree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6647" y="33345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配置蓝盾</a:t>
            </a:r>
            <a:r>
              <a:rPr lang="en-US" altLang="zh-CN" dirty="0" err="1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</a:t>
            </a:r>
            <a:r>
              <a:rPr lang="en-US" altLang="zh-CN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创建流水线</a:t>
            </a:r>
            <a:endParaRPr lang="en-US" altLang="zh-CN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2591" y="1341562"/>
            <a:ext cx="10513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如有需要，我们也可以将代码中生成的报告文件归档。</a:t>
            </a:r>
            <a:endParaRPr lang="en-US" altLang="zh-CN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67" y="2061642"/>
            <a:ext cx="10657184" cy="4495800"/>
          </a:xfrm>
          <a:prstGeom prst="rect">
            <a:avLst/>
          </a:prstGeom>
        </p:spPr>
      </p:pic>
    </p:spTree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6647" y="33345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配置蓝盾</a:t>
            </a:r>
            <a:r>
              <a:rPr lang="en-US" altLang="zh-CN" dirty="0" err="1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</a:t>
            </a:r>
            <a:r>
              <a:rPr lang="en-US" altLang="zh-CN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创建流水线</a:t>
            </a:r>
            <a:endParaRPr lang="en-US" altLang="zh-CN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2591" y="1341562"/>
            <a:ext cx="10513168" cy="142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如有需要使用</a:t>
            </a:r>
            <a:r>
              <a:rPr lang="en-US" altLang="zh-CN" sz="2000" dirty="0" err="1" smtClean="0"/>
              <a:t>SonarQube</a:t>
            </a:r>
            <a:r>
              <a:rPr lang="zh-CN" altLang="en-US" sz="2000" dirty="0" smtClean="0"/>
              <a:t>代码检查工具，需在本地额外配置</a:t>
            </a:r>
            <a:r>
              <a:rPr lang="en-US" altLang="zh-CN" sz="2000" dirty="0" smtClean="0"/>
              <a:t>hosts</a:t>
            </a:r>
            <a:r>
              <a:rPr lang="zh-CN" altLang="en-US" sz="2000" dirty="0" smtClean="0"/>
              <a:t>（</a:t>
            </a:r>
            <a:r>
              <a:rPr lang="en-US" altLang="zh-CN" sz="2000" dirty="0"/>
              <a:t>10.157.208.81 </a:t>
            </a:r>
            <a:r>
              <a:rPr lang="en-US" altLang="zh-CN" sz="2000" dirty="0" smtClean="0"/>
              <a:t>sonarqube.piccit.com.cn</a:t>
            </a:r>
            <a:r>
              <a:rPr lang="zh-CN" altLang="en-US" sz="2000" dirty="0" smtClean="0"/>
              <a:t>），选择</a:t>
            </a:r>
            <a:r>
              <a:rPr lang="en-US" altLang="zh-CN" sz="2000" dirty="0" err="1" smtClean="0"/>
              <a:t>SonarQube</a:t>
            </a:r>
            <a:r>
              <a:rPr lang="zh-CN" altLang="en-US" sz="2000" dirty="0" smtClean="0"/>
              <a:t>代码检查原子后，执行流水线时会将拉取的所有代码都扫描</a:t>
            </a:r>
            <a:r>
              <a:rPr lang="zh-CN" altLang="en-US" sz="2000" dirty="0"/>
              <a:t>一</a:t>
            </a:r>
            <a:r>
              <a:rPr lang="zh-CN" altLang="en-US" sz="2000" dirty="0" smtClean="0"/>
              <a:t>次，检查结果</a:t>
            </a:r>
            <a:r>
              <a:rPr lang="zh-CN" altLang="en-US" sz="2000" dirty="0"/>
              <a:t>会在产出物报告中展示</a:t>
            </a:r>
            <a:r>
              <a:rPr lang="zh-CN" altLang="en-US" sz="2000" dirty="0" smtClean="0"/>
              <a:t>。</a:t>
            </a:r>
            <a:endParaRPr lang="en-US" altLang="zh-CN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281" y="2925737"/>
            <a:ext cx="10153129" cy="3865349"/>
          </a:xfrm>
          <a:prstGeom prst="rect">
            <a:avLst/>
          </a:prstGeom>
        </p:spPr>
      </p:pic>
    </p:spTree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6647" y="33345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配置蓝盾</a:t>
            </a:r>
            <a:r>
              <a:rPr lang="en-US" altLang="zh-CN" dirty="0" err="1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</a:t>
            </a:r>
            <a:r>
              <a:rPr lang="en-US" altLang="zh-CN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创建流水线</a:t>
            </a:r>
            <a:endParaRPr lang="en-US" altLang="zh-CN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2591" y="1341562"/>
            <a:ext cx="105131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如有需要使用</a:t>
            </a:r>
            <a:r>
              <a:rPr lang="en-US" altLang="zh-CN" sz="2000" dirty="0" err="1" smtClean="0"/>
              <a:t>Jmeter</a:t>
            </a:r>
            <a:r>
              <a:rPr lang="zh-CN" altLang="en-US" sz="2000" dirty="0" smtClean="0"/>
              <a:t>自动化测试，需确保代码中存在</a:t>
            </a:r>
            <a:r>
              <a:rPr lang="en-US" altLang="zh-CN" sz="2000" dirty="0" err="1" smtClean="0"/>
              <a:t>jmx</a:t>
            </a:r>
            <a:r>
              <a:rPr lang="zh-CN" altLang="en-US" sz="2000" dirty="0" smtClean="0"/>
              <a:t>文件用于测试，选择</a:t>
            </a:r>
            <a:r>
              <a:rPr lang="en-US" altLang="zh-CN" sz="2000" dirty="0" err="1" smtClean="0"/>
              <a:t>Jmeter</a:t>
            </a:r>
            <a:r>
              <a:rPr lang="zh-CN" altLang="en-US" sz="2000" dirty="0" smtClean="0"/>
              <a:t>自动化测试原子并输入</a:t>
            </a:r>
            <a:r>
              <a:rPr lang="en-US" altLang="zh-CN" sz="2000" dirty="0" err="1" smtClean="0"/>
              <a:t>jmx</a:t>
            </a:r>
            <a:r>
              <a:rPr lang="zh-CN" altLang="en-US" sz="2000" dirty="0" smtClean="0"/>
              <a:t>文件路径后，执行流水线时会获取对应</a:t>
            </a:r>
            <a:r>
              <a:rPr lang="en-US" altLang="zh-CN" sz="2000" dirty="0" err="1" smtClean="0"/>
              <a:t>jmx</a:t>
            </a:r>
            <a:r>
              <a:rPr lang="zh-CN" altLang="en-US" sz="2000" dirty="0" smtClean="0"/>
              <a:t>文件并测试，测试结果会在产出物报告中展示。</a:t>
            </a: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51" y="2818890"/>
            <a:ext cx="11288390" cy="3825623"/>
          </a:xfrm>
          <a:prstGeom prst="rect">
            <a:avLst/>
          </a:prstGeom>
        </p:spPr>
      </p:pic>
    </p:spTree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6647" y="33345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配置蓝盾</a:t>
            </a:r>
            <a:r>
              <a:rPr lang="en-US" altLang="zh-CN" dirty="0" err="1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</a:t>
            </a:r>
            <a:r>
              <a:rPr lang="en-US" altLang="zh-CN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创建流水线</a:t>
            </a:r>
            <a:endParaRPr lang="en-US" altLang="zh-CN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2591" y="1341562"/>
            <a:ext cx="10513168" cy="501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虚拟机部署</a:t>
            </a:r>
            <a:r>
              <a:rPr lang="en-US" altLang="zh-CN" sz="2000" dirty="0" smtClean="0"/>
              <a:t>-TSF</a:t>
            </a:r>
            <a:r>
              <a:rPr lang="zh-CN" altLang="en-US" sz="2000" dirty="0" smtClean="0"/>
              <a:t>测试环境</a:t>
            </a:r>
            <a:endParaRPr lang="en-US" altLang="zh-CN" sz="20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67" y="2061642"/>
            <a:ext cx="10467340" cy="4423190"/>
          </a:xfrm>
          <a:prstGeom prst="rect">
            <a:avLst/>
          </a:prstGeom>
        </p:spPr>
      </p:pic>
    </p:spTree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6647" y="33345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配置蓝盾</a:t>
            </a:r>
            <a:r>
              <a:rPr lang="en-US" altLang="zh-CN" dirty="0" err="1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</a:t>
            </a:r>
            <a:r>
              <a:rPr lang="en-US" altLang="zh-CN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创建流水线</a:t>
            </a:r>
            <a:endParaRPr lang="en-US" altLang="zh-CN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2591" y="1341562"/>
            <a:ext cx="10513168" cy="501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查看程序包上传情况</a:t>
            </a:r>
            <a:endParaRPr lang="en-US" altLang="zh-CN" sz="20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70" y="2205658"/>
            <a:ext cx="11332210" cy="386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45395"/>
      </p:ext>
    </p:extLst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6647" y="33345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配置蓝盾</a:t>
            </a:r>
            <a:r>
              <a:rPr lang="en-US" altLang="zh-CN" dirty="0" err="1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</a:t>
            </a:r>
            <a:r>
              <a:rPr lang="en-US" altLang="zh-CN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创建流水线</a:t>
            </a:r>
            <a:endParaRPr lang="en-US" altLang="zh-CN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2591" y="1341562"/>
            <a:ext cx="10513168" cy="501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查看程序部署情况</a:t>
            </a:r>
            <a:endParaRPr lang="en-US" altLang="zh-CN" sz="20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388308"/>
            <a:ext cx="1105535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58662"/>
      </p:ext>
    </p:extLst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6647" y="33345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配置蓝盾</a:t>
            </a:r>
            <a:r>
              <a:rPr lang="en-US" altLang="zh-CN" dirty="0" err="1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</a:t>
            </a:r>
            <a:r>
              <a:rPr lang="en-US" altLang="zh-CN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创建流水线</a:t>
            </a:r>
            <a:endParaRPr lang="en-US" altLang="zh-CN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2591" y="1341562"/>
            <a:ext cx="10513168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如有需要</a:t>
            </a:r>
            <a:r>
              <a:rPr sz="2000" smtClean="0"/>
              <a:t>TSF</a:t>
            </a:r>
            <a:r>
              <a:rPr lang="zh-CN" sz="2000" smtClean="0"/>
              <a:t>实现构建推送镜像</a:t>
            </a:r>
            <a:r>
              <a:rPr lang="en-US" altLang="zh-CN" sz="2000" smtClean="0"/>
              <a:t>-</a:t>
            </a:r>
            <a:r>
              <a:rPr lang="zh-CN" altLang="en-US" sz="2000" smtClean="0"/>
              <a:t>容器部署</a:t>
            </a:r>
            <a:r>
              <a:rPr lang="zh-CN" sz="2000" smtClean="0"/>
              <a:t>，</a:t>
            </a:r>
            <a:r>
              <a:rPr lang="en-US" altLang="zh-CN" sz="2000" smtClean="0"/>
              <a:t>TSF</a:t>
            </a:r>
            <a:r>
              <a:rPr lang="zh-CN" altLang="en-US" sz="2000" smtClean="0"/>
              <a:t>分为两个环境，生产环境和测试环境，都需要关联用户信息，操作基本一致，以测试环境举例</a:t>
            </a:r>
            <a:r>
              <a:rPr lang="zh-CN" altLang="en-US" sz="2000" dirty="0" smtClean="0"/>
              <a:t>，选择对应的信息后保存，执行流水线后再</a:t>
            </a:r>
            <a:r>
              <a:rPr lang="en-US" altLang="zh-CN" sz="2000" dirty="0" smtClean="0"/>
              <a:t>TSF</a:t>
            </a:r>
            <a:r>
              <a:rPr lang="zh-CN" altLang="en-US" sz="2000" dirty="0" smtClean="0"/>
              <a:t>可以查看推送的镜像和部署情况。</a:t>
            </a: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671" y="2925738"/>
            <a:ext cx="9081135" cy="3744560"/>
          </a:xfrm>
          <a:prstGeom prst="rect">
            <a:avLst/>
          </a:prstGeom>
        </p:spPr>
      </p:pic>
    </p:spTree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6647" y="33345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配置蓝盾</a:t>
            </a:r>
            <a:r>
              <a:rPr lang="en-US" altLang="zh-CN" dirty="0" err="1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</a:t>
            </a:r>
            <a:r>
              <a:rPr lang="en-US" altLang="zh-CN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创建流水线</a:t>
            </a:r>
            <a:endParaRPr lang="en-US" altLang="zh-CN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2591" y="1341562"/>
            <a:ext cx="10513168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容器部署</a:t>
            </a:r>
            <a:r>
              <a:rPr lang="en-US" altLang="zh-CN" sz="2000" dirty="0" smtClean="0"/>
              <a:t>-TSF</a:t>
            </a:r>
            <a:r>
              <a:rPr lang="zh-CN" altLang="en-US" sz="2000" dirty="0" smtClean="0"/>
              <a:t>测试环境</a:t>
            </a:r>
            <a:endParaRPr lang="en-US" altLang="zh-CN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590" y="2061642"/>
            <a:ext cx="9361170" cy="408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485567"/>
      </p:ext>
    </p:extLst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6647" y="33345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资源申请</a:t>
            </a:r>
            <a:endParaRPr lang="en-US" altLang="zh-CN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2591" y="909514"/>
            <a:ext cx="105131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、</a:t>
            </a:r>
            <a:r>
              <a:rPr lang="zh-CN" altLang="en-US" sz="2000" b="1" dirty="0"/>
              <a:t>测试资源</a:t>
            </a:r>
            <a:endParaRPr lang="en-US" altLang="zh-CN" sz="2000" b="1" dirty="0"/>
          </a:p>
          <a:p>
            <a:r>
              <a:rPr lang="zh-CN" altLang="en-US" sz="2000" dirty="0" smtClean="0">
                <a:latin typeface="+mj-ea"/>
                <a:ea typeface="+mj-ea"/>
              </a:rPr>
              <a:t>    指验收测试使用的资源，通过工单申请。测试</a:t>
            </a:r>
            <a:r>
              <a:rPr lang="zh-CN" altLang="en-US" sz="2000" dirty="0">
                <a:latin typeface="+mj-ea"/>
                <a:ea typeface="+mj-ea"/>
              </a:rPr>
              <a:t>中心进行</a:t>
            </a:r>
            <a:r>
              <a:rPr lang="zh-CN" altLang="en-US" sz="2000" dirty="0" smtClean="0">
                <a:latin typeface="+mj-ea"/>
                <a:ea typeface="+mj-ea"/>
              </a:rPr>
              <a:t>评估，通常除</a:t>
            </a:r>
            <a:r>
              <a:rPr lang="zh-CN" altLang="en-US" sz="2000" dirty="0">
                <a:latin typeface="+mj-ea"/>
                <a:ea typeface="+mj-ea"/>
              </a:rPr>
              <a:t>应用以外的资源，约为生产环境资源</a:t>
            </a:r>
            <a:r>
              <a:rPr lang="en-US" altLang="zh-CN" sz="2000" dirty="0" smtClean="0">
                <a:latin typeface="+mj-ea"/>
                <a:ea typeface="+mj-ea"/>
              </a:rPr>
              <a:t>10%</a:t>
            </a:r>
            <a:r>
              <a:rPr lang="zh-CN" altLang="en-US" sz="2000" dirty="0" smtClean="0">
                <a:latin typeface="+mj-ea"/>
                <a:ea typeface="+mj-ea"/>
              </a:rPr>
              <a:t>。</a:t>
            </a:r>
            <a:endParaRPr lang="en-US" altLang="zh-CN" sz="2000" dirty="0">
              <a:latin typeface="+mj-ea"/>
              <a:ea typeface="+mj-ea"/>
            </a:endParaRPr>
          </a:p>
          <a:p>
            <a:endParaRPr lang="en-US" altLang="zh-CN" sz="2000" b="1" dirty="0" smtClean="0"/>
          </a:p>
          <a:p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、</a:t>
            </a:r>
            <a:r>
              <a:rPr lang="zh-CN" altLang="en-US" sz="2000" b="1" dirty="0"/>
              <a:t>生产资源</a:t>
            </a:r>
            <a:endParaRPr lang="en-US" altLang="zh-CN" sz="2000" b="1" dirty="0"/>
          </a:p>
          <a:p>
            <a:r>
              <a:rPr lang="zh-CN" altLang="en-US" sz="2000" dirty="0" smtClean="0">
                <a:latin typeface="+mj-ea"/>
                <a:ea typeface="+mj-ea"/>
              </a:rPr>
              <a:t>    通过</a:t>
            </a:r>
            <a:r>
              <a:rPr lang="zh-CN" altLang="en-US" sz="2000" dirty="0">
                <a:latin typeface="+mj-ea"/>
                <a:ea typeface="+mj-ea"/>
              </a:rPr>
              <a:t>工单</a:t>
            </a:r>
            <a:r>
              <a:rPr lang="zh-CN" altLang="en-US" sz="2000" dirty="0" smtClean="0">
                <a:latin typeface="+mj-ea"/>
                <a:ea typeface="+mj-ea"/>
              </a:rPr>
              <a:t>申请。</a:t>
            </a:r>
            <a:endParaRPr lang="en-US" altLang="zh-CN" sz="2000" dirty="0" smtClean="0">
              <a:latin typeface="+mj-ea"/>
              <a:ea typeface="+mj-ea"/>
            </a:endParaRPr>
          </a:p>
          <a:p>
            <a:endParaRPr lang="en-US" altLang="zh-CN" sz="2000" b="1" dirty="0"/>
          </a:p>
          <a:p>
            <a:r>
              <a:rPr lang="en-US" altLang="zh-CN" sz="2000" b="1" dirty="0" smtClean="0"/>
              <a:t>4</a:t>
            </a:r>
            <a:r>
              <a:rPr lang="zh-CN" altLang="en-US" sz="2000" b="1" dirty="0" smtClean="0"/>
              <a:t>、其他</a:t>
            </a:r>
            <a:endParaRPr lang="en-US" altLang="zh-CN" sz="2000" b="1" dirty="0" smtClean="0"/>
          </a:p>
          <a:p>
            <a:r>
              <a:rPr lang="zh-CN" altLang="en-US" sz="2000" dirty="0" smtClean="0">
                <a:latin typeface="+mj-ea"/>
                <a:ea typeface="+mj-ea"/>
              </a:rPr>
              <a:t>关于容器集群的</a:t>
            </a:r>
            <a:r>
              <a:rPr lang="en-US" altLang="zh-CN" sz="2000" dirty="0" smtClean="0">
                <a:latin typeface="+mj-ea"/>
                <a:ea typeface="+mj-ea"/>
              </a:rPr>
              <a:t>master</a:t>
            </a:r>
            <a:r>
              <a:rPr lang="zh-CN" altLang="en-US" sz="2000" dirty="0">
                <a:latin typeface="+mj-ea"/>
                <a:ea typeface="+mj-ea"/>
              </a:rPr>
              <a:t>节点的配置和对应管</a:t>
            </a:r>
            <a:r>
              <a:rPr lang="zh-CN" altLang="en-US" sz="2000" dirty="0" smtClean="0">
                <a:latin typeface="+mj-ea"/>
                <a:ea typeface="+mj-ea"/>
              </a:rPr>
              <a:t>控计算节点的数量：</a:t>
            </a:r>
            <a:endParaRPr lang="zh-CN" altLang="zh-CN" sz="2000" dirty="0">
              <a:latin typeface="+mj-ea"/>
              <a:ea typeface="+mj-ea"/>
            </a:endParaRPr>
          </a:p>
          <a:p>
            <a:r>
              <a:rPr lang="zh-CN" altLang="en-US" sz="2000" dirty="0">
                <a:latin typeface="+mj-ea"/>
                <a:ea typeface="+mj-ea"/>
              </a:rPr>
              <a:t> </a:t>
            </a:r>
            <a:r>
              <a:rPr lang="zh-CN" altLang="en-US" sz="2000" dirty="0" smtClean="0">
                <a:latin typeface="+mj-ea"/>
                <a:ea typeface="+mj-ea"/>
              </a:rPr>
              <a:t>   </a:t>
            </a:r>
            <a:r>
              <a:rPr lang="en-US" altLang="zh-CN" sz="2000" dirty="0" smtClean="0">
                <a:latin typeface="+mj-ea"/>
                <a:ea typeface="+mj-ea"/>
              </a:rPr>
              <a:t>3</a:t>
            </a:r>
            <a:r>
              <a:rPr lang="zh-CN" altLang="en-US" sz="2000" dirty="0" smtClean="0">
                <a:latin typeface="+mj-ea"/>
                <a:ea typeface="+mj-ea"/>
              </a:rPr>
              <a:t>台</a:t>
            </a:r>
            <a:r>
              <a:rPr lang="en-US" altLang="zh-CN" sz="2000" dirty="0" smtClean="0">
                <a:latin typeface="+mj-ea"/>
                <a:ea typeface="+mj-ea"/>
              </a:rPr>
              <a:t>4C8G </a:t>
            </a:r>
            <a:r>
              <a:rPr lang="zh-CN" altLang="en-US" sz="2000" dirty="0">
                <a:latin typeface="+mj-ea"/>
                <a:ea typeface="+mj-ea"/>
              </a:rPr>
              <a:t>可管理</a:t>
            </a:r>
            <a:r>
              <a:rPr lang="en-US" altLang="zh-CN" sz="2000" dirty="0">
                <a:latin typeface="+mj-ea"/>
                <a:ea typeface="+mj-ea"/>
              </a:rPr>
              <a:t>&lt;=20</a:t>
            </a:r>
            <a:r>
              <a:rPr lang="zh-CN" altLang="en-US" sz="2000" dirty="0">
                <a:latin typeface="+mj-ea"/>
                <a:ea typeface="+mj-ea"/>
              </a:rPr>
              <a:t>个计算节点；</a:t>
            </a:r>
          </a:p>
          <a:p>
            <a:r>
              <a:rPr lang="zh-CN" altLang="en-US" sz="2000" dirty="0">
                <a:latin typeface="+mj-ea"/>
                <a:ea typeface="+mj-ea"/>
              </a:rPr>
              <a:t> </a:t>
            </a:r>
            <a:r>
              <a:rPr lang="zh-CN" altLang="en-US" sz="2000" dirty="0" smtClean="0">
                <a:latin typeface="+mj-ea"/>
                <a:ea typeface="+mj-ea"/>
              </a:rPr>
              <a:t>   </a:t>
            </a:r>
            <a:r>
              <a:rPr lang="en-US" altLang="zh-CN" sz="2000" dirty="0" smtClean="0">
                <a:latin typeface="+mj-ea"/>
                <a:ea typeface="+mj-ea"/>
              </a:rPr>
              <a:t>3</a:t>
            </a:r>
            <a:r>
              <a:rPr lang="zh-CN" altLang="en-US" sz="2000" dirty="0">
                <a:latin typeface="+mj-ea"/>
                <a:ea typeface="+mj-ea"/>
              </a:rPr>
              <a:t>台</a:t>
            </a:r>
            <a:r>
              <a:rPr lang="en-US" altLang="zh-CN" sz="2000" dirty="0" smtClean="0">
                <a:latin typeface="+mj-ea"/>
                <a:ea typeface="+mj-ea"/>
              </a:rPr>
              <a:t>8C32G </a:t>
            </a:r>
            <a:r>
              <a:rPr lang="zh-CN" altLang="en-US" sz="2000" dirty="0">
                <a:latin typeface="+mj-ea"/>
                <a:ea typeface="+mj-ea"/>
              </a:rPr>
              <a:t>可管理</a:t>
            </a:r>
            <a:r>
              <a:rPr lang="en-US" altLang="zh-CN" sz="2000" dirty="0">
                <a:latin typeface="+mj-ea"/>
                <a:ea typeface="+mj-ea"/>
              </a:rPr>
              <a:t>&lt;=50</a:t>
            </a:r>
            <a:r>
              <a:rPr lang="zh-CN" altLang="en-US" sz="2000" dirty="0">
                <a:latin typeface="+mj-ea"/>
                <a:ea typeface="+mj-ea"/>
              </a:rPr>
              <a:t>个计算节点；</a:t>
            </a:r>
          </a:p>
          <a:p>
            <a:r>
              <a:rPr lang="zh-CN" altLang="en-US" sz="2000" dirty="0">
                <a:latin typeface="+mj-ea"/>
                <a:ea typeface="+mj-ea"/>
              </a:rPr>
              <a:t> </a:t>
            </a:r>
            <a:r>
              <a:rPr lang="zh-CN" altLang="en-US" sz="2000" dirty="0" smtClean="0">
                <a:latin typeface="+mj-ea"/>
                <a:ea typeface="+mj-ea"/>
              </a:rPr>
              <a:t>   </a:t>
            </a:r>
            <a:r>
              <a:rPr lang="en-US" altLang="zh-CN" sz="2000" dirty="0" smtClean="0">
                <a:latin typeface="+mj-ea"/>
                <a:ea typeface="+mj-ea"/>
              </a:rPr>
              <a:t>3</a:t>
            </a:r>
            <a:r>
              <a:rPr lang="zh-CN" altLang="en-US" sz="2000" dirty="0">
                <a:latin typeface="+mj-ea"/>
                <a:ea typeface="+mj-ea"/>
              </a:rPr>
              <a:t>台</a:t>
            </a:r>
            <a:r>
              <a:rPr lang="en-US" altLang="zh-CN" sz="2000" dirty="0" smtClean="0">
                <a:latin typeface="+mj-ea"/>
                <a:ea typeface="+mj-ea"/>
              </a:rPr>
              <a:t>32C64G </a:t>
            </a:r>
            <a:r>
              <a:rPr lang="zh-CN" altLang="en-US" sz="2000" dirty="0">
                <a:latin typeface="+mj-ea"/>
                <a:ea typeface="+mj-ea"/>
              </a:rPr>
              <a:t>可管理</a:t>
            </a:r>
            <a:r>
              <a:rPr lang="en-US" altLang="zh-CN" sz="2000" dirty="0">
                <a:latin typeface="+mj-ea"/>
                <a:ea typeface="+mj-ea"/>
              </a:rPr>
              <a:t>&lt;=200</a:t>
            </a:r>
            <a:r>
              <a:rPr lang="zh-CN" altLang="en-US" sz="2000" dirty="0">
                <a:latin typeface="+mj-ea"/>
                <a:ea typeface="+mj-ea"/>
              </a:rPr>
              <a:t>个计算节点；</a:t>
            </a:r>
          </a:p>
          <a:p>
            <a:r>
              <a:rPr lang="zh-CN" altLang="en-US" sz="2000" dirty="0">
                <a:latin typeface="+mj-ea"/>
                <a:ea typeface="+mj-ea"/>
              </a:rPr>
              <a:t> </a:t>
            </a:r>
            <a:r>
              <a:rPr lang="zh-CN" altLang="en-US" sz="2000" dirty="0" smtClean="0">
                <a:latin typeface="+mj-ea"/>
                <a:ea typeface="+mj-ea"/>
              </a:rPr>
              <a:t>   </a:t>
            </a:r>
            <a:r>
              <a:rPr lang="en-US" altLang="zh-CN" sz="2000" dirty="0" smtClean="0">
                <a:latin typeface="+mj-ea"/>
                <a:ea typeface="+mj-ea"/>
              </a:rPr>
              <a:t>3</a:t>
            </a:r>
            <a:r>
              <a:rPr lang="zh-CN" altLang="en-US" sz="2000" dirty="0">
                <a:latin typeface="+mj-ea"/>
                <a:ea typeface="+mj-ea"/>
              </a:rPr>
              <a:t>台</a:t>
            </a:r>
            <a:r>
              <a:rPr lang="en-US" altLang="zh-CN" sz="2000" dirty="0" smtClean="0">
                <a:latin typeface="+mj-ea"/>
                <a:ea typeface="+mj-ea"/>
              </a:rPr>
              <a:t>64C128G </a:t>
            </a:r>
            <a:r>
              <a:rPr lang="zh-CN" altLang="en-US" sz="2000" dirty="0">
                <a:latin typeface="+mj-ea"/>
                <a:ea typeface="+mj-ea"/>
              </a:rPr>
              <a:t>可管理</a:t>
            </a:r>
            <a:r>
              <a:rPr lang="en-US" altLang="zh-CN" sz="2000" dirty="0">
                <a:latin typeface="+mj-ea"/>
                <a:ea typeface="+mj-ea"/>
              </a:rPr>
              <a:t>&lt;=1000</a:t>
            </a:r>
            <a:r>
              <a:rPr lang="zh-CN" altLang="en-US" sz="2000" dirty="0">
                <a:latin typeface="+mj-ea"/>
                <a:ea typeface="+mj-ea"/>
              </a:rPr>
              <a:t>个计算节点</a:t>
            </a:r>
            <a:r>
              <a:rPr lang="zh-CN" altLang="en-US" sz="2000" dirty="0" smtClean="0">
                <a:latin typeface="+mj-ea"/>
                <a:ea typeface="+mj-ea"/>
              </a:rPr>
              <a:t>。</a:t>
            </a:r>
            <a:endParaRPr lang="en-US" altLang="zh-CN" sz="2000" dirty="0" smtClean="0">
              <a:latin typeface="+mj-ea"/>
              <a:ea typeface="+mj-ea"/>
            </a:endParaRPr>
          </a:p>
          <a:p>
            <a:r>
              <a:rPr lang="zh-CN" altLang="en-US" sz="2000" dirty="0" smtClean="0">
                <a:latin typeface="+mj-ea"/>
                <a:ea typeface="+mj-ea"/>
              </a:rPr>
              <a:t>此外，每个纳管到容器集群的计算节点至少存在</a:t>
            </a:r>
            <a:r>
              <a:rPr lang="en-US" altLang="zh-CN" sz="2000" dirty="0" smtClean="0">
                <a:latin typeface="+mj-ea"/>
                <a:ea typeface="+mj-ea"/>
              </a:rPr>
              <a:t>1C1G</a:t>
            </a:r>
            <a:r>
              <a:rPr lang="zh-CN" altLang="en-US" sz="2000" dirty="0" smtClean="0">
                <a:latin typeface="+mj-ea"/>
                <a:ea typeface="+mj-ea"/>
              </a:rPr>
              <a:t>的管控损耗</a:t>
            </a:r>
            <a:r>
              <a:rPr lang="zh-CN" altLang="en-US" sz="2000" dirty="0">
                <a:latin typeface="+mj-ea"/>
                <a:ea typeface="+mj-ea"/>
              </a:rPr>
              <a:t>。</a:t>
            </a:r>
            <a:endParaRPr lang="en-US" altLang="zh-CN" sz="2000" dirty="0" smtClean="0">
              <a:latin typeface="+mj-ea"/>
              <a:ea typeface="+mj-ea"/>
            </a:endParaRPr>
          </a:p>
          <a:p>
            <a:endParaRPr lang="en-US" altLang="zh-CN" sz="2000" dirty="0"/>
          </a:p>
          <a:p>
            <a:r>
              <a:rPr lang="en-US" altLang="zh-CN" sz="2000" b="1" dirty="0" smtClean="0"/>
              <a:t>5</a:t>
            </a:r>
            <a:r>
              <a:rPr lang="zh-CN" altLang="en-US" sz="2000" b="1" dirty="0" smtClean="0"/>
              <a:t>、云资源申请指引和表格模板</a:t>
            </a:r>
            <a:endParaRPr lang="en-US" altLang="zh-CN" sz="2000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078871"/>
              </p:ext>
            </p:extLst>
          </p:nvPr>
        </p:nvGraphicFramePr>
        <p:xfrm>
          <a:off x="2282751" y="5911258"/>
          <a:ext cx="91440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文档" showAsIcon="1" r:id="rId5" imgW="914400" imgH="678240" progId="Word.Document.12">
                  <p:embed/>
                </p:oleObj>
              </mc:Choice>
              <mc:Fallback>
                <p:oleObj name="文档" showAsIcon="1" r:id="rId5" imgW="914400" imgH="6782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2751" y="5911258"/>
                        <a:ext cx="914400" cy="677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583847"/>
              </p:ext>
            </p:extLst>
          </p:nvPr>
        </p:nvGraphicFramePr>
        <p:xfrm>
          <a:off x="3938935" y="5911258"/>
          <a:ext cx="91440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工作表" showAsIcon="1" r:id="rId8" imgW="914400" imgH="678240" progId="Excel.Sheet.12">
                  <p:embed/>
                </p:oleObj>
              </mc:Choice>
              <mc:Fallback>
                <p:oleObj name="工作表" showAsIcon="1" r:id="rId8" imgW="914400" imgH="67824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38935" y="5911258"/>
                        <a:ext cx="914400" cy="677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7080794"/>
      </p:ext>
    </p:extLst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6647" y="33345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配置蓝盾</a:t>
            </a:r>
            <a:r>
              <a:rPr lang="en-US" altLang="zh-CN" dirty="0" err="1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</a:t>
            </a:r>
            <a:r>
              <a:rPr lang="en-US" altLang="zh-CN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创建流水线</a:t>
            </a:r>
            <a:endParaRPr lang="en-US" altLang="zh-CN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2591" y="1341562"/>
            <a:ext cx="10513168" cy="501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查看推送镜像</a:t>
            </a:r>
            <a:endParaRPr lang="en-US" altLang="zh-CN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615" y="1842853"/>
            <a:ext cx="10547350" cy="483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59740"/>
      </p:ext>
    </p:extLst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6647" y="33345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配置蓝盾</a:t>
            </a:r>
            <a:r>
              <a:rPr lang="en-US" altLang="zh-CN" dirty="0" err="1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</a:t>
            </a:r>
            <a:r>
              <a:rPr lang="en-US" altLang="zh-CN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创建流水线</a:t>
            </a:r>
            <a:endParaRPr lang="en-US" altLang="zh-CN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2591" y="1341562"/>
            <a:ext cx="10513168" cy="501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查看容器部署情况</a:t>
            </a:r>
            <a:endParaRPr lang="en-US" altLang="zh-CN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615" y="2061642"/>
            <a:ext cx="10646410" cy="451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61382"/>
      </p:ext>
    </p:extLst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6647" y="33345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配置蓝盾</a:t>
            </a:r>
            <a:r>
              <a:rPr lang="en-US" altLang="zh-CN" dirty="0" err="1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</a:t>
            </a:r>
            <a:r>
              <a:rPr lang="en-US" altLang="zh-CN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创建流水线</a:t>
            </a:r>
            <a:endParaRPr lang="en-US" altLang="zh-CN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2591" y="1341562"/>
            <a:ext cx="105131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至此，创建流水线从</a:t>
            </a:r>
            <a:r>
              <a:rPr lang="en-US" altLang="zh-CN" sz="2000" dirty="0" smtClean="0"/>
              <a:t>CI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CD</a:t>
            </a:r>
            <a:r>
              <a:rPr lang="zh-CN" altLang="en-US" sz="2000" dirty="0" smtClean="0"/>
              <a:t>（虚拟机部署和容器部署）也都逐一介绍，具体在实际业务运用中，并不一定需要用到所有的原子节点。在以后的使用中，根据业务场景实际需求灵活搭建流水线，从而最大化提高研运效率。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511966284"/>
      </p:ext>
    </p:extLst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6647" y="33345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配置蓝盾</a:t>
            </a:r>
            <a:r>
              <a:rPr lang="en-US" altLang="zh-CN" dirty="0" err="1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</a:t>
            </a:r>
            <a:r>
              <a:rPr lang="en-US" altLang="zh-CN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演示流水线</a:t>
            </a:r>
            <a:endParaRPr lang="en-US" altLang="zh-CN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06687" y="1989634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配置流水线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执行流水线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1355720"/>
      </p:ext>
    </p:extLst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QQ2635243521"/>
          <p:cNvSpPr txBox="1"/>
          <p:nvPr/>
        </p:nvSpPr>
        <p:spPr>
          <a:xfrm>
            <a:off x="3218855" y="4221882"/>
            <a:ext cx="5729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zh-CN" altLang="en-US" sz="4000" b="1" spc="300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流水线常见问题</a:t>
            </a:r>
            <a:r>
              <a:rPr lang="en-US" altLang="zh-CN" sz="4000" b="1" spc="300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endParaRPr lang="zh-CN" altLang="en-US" sz="4000" b="1" spc="300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QQ2635243521"/>
          <p:cNvGrpSpPr/>
          <p:nvPr/>
        </p:nvGrpSpPr>
        <p:grpSpPr>
          <a:xfrm>
            <a:off x="4456430" y="1335405"/>
            <a:ext cx="2778760" cy="2395855"/>
            <a:chOff x="7018" y="2103"/>
            <a:chExt cx="4376" cy="3773"/>
          </a:xfrm>
        </p:grpSpPr>
        <p:grpSp>
          <p:nvGrpSpPr>
            <p:cNvPr id="13" name="组合 12"/>
            <p:cNvGrpSpPr/>
            <p:nvPr/>
          </p:nvGrpSpPr>
          <p:grpSpPr>
            <a:xfrm>
              <a:off x="7018" y="2103"/>
              <a:ext cx="4376" cy="3773"/>
              <a:chOff x="6401" y="1967"/>
              <a:chExt cx="5392" cy="4648"/>
            </a:xfrm>
          </p:grpSpPr>
          <p:sp>
            <p:nvSpPr>
              <p:cNvPr id="4" name="六边形 3"/>
              <p:cNvSpPr/>
              <p:nvPr/>
            </p:nvSpPr>
            <p:spPr>
              <a:xfrm>
                <a:off x="6401" y="1967"/>
                <a:ext cx="5392" cy="4649"/>
              </a:xfrm>
              <a:prstGeom prst="hexagon">
                <a:avLst/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622300" dist="317500" dir="2400000" algn="tl" rotWithShape="0">
                  <a:srgbClr val="696969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sz="2200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六边形 4"/>
              <p:cNvSpPr/>
              <p:nvPr/>
            </p:nvSpPr>
            <p:spPr>
              <a:xfrm>
                <a:off x="6401" y="1967"/>
                <a:ext cx="5392" cy="4649"/>
              </a:xfrm>
              <a:prstGeom prst="hexagon">
                <a:avLst/>
              </a:prstGeom>
              <a:gradFill>
                <a:gsLst>
                  <a:gs pos="64000">
                    <a:srgbClr val="F3F3F3"/>
                  </a:gs>
                  <a:gs pos="32000">
                    <a:srgbClr val="DEDEDE"/>
                  </a:gs>
                  <a:gs pos="0">
                    <a:srgbClr val="CBCBCB"/>
                  </a:gs>
                  <a:gs pos="100000">
                    <a:srgbClr val="F9F9F9"/>
                  </a:gs>
                </a:gsLst>
                <a:lin ang="2700000" scaled="1"/>
              </a:gradFill>
              <a:ln w="19050">
                <a:noFill/>
              </a:ln>
              <a:effectLst>
                <a:softEdge rad="381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sz="22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8083" y="3046"/>
              <a:ext cx="2270" cy="2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8800" b="1" dirty="0" smtClean="0">
                  <a:solidFill>
                    <a:srgbClr val="34396D"/>
                  </a:solidFill>
                  <a:latin typeface="Arial" panose="020B0604020202020204" pitchFamily="34" charset="0"/>
                </a:rPr>
                <a:t>0</a:t>
              </a:r>
              <a:r>
                <a:rPr lang="en-US" altLang="zh-CN" sz="8800" b="1" dirty="0">
                  <a:solidFill>
                    <a:srgbClr val="34396D"/>
                  </a:solidFill>
                  <a:latin typeface="Arial" panose="020B0604020202020204" pitchFamily="34" charset="0"/>
                </a:rPr>
                <a:t>7</a:t>
              </a:r>
              <a:endParaRPr lang="zh-CN" altLang="en-US" sz="8800" b="1" dirty="0">
                <a:solidFill>
                  <a:srgbClr val="34396D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8023977"/>
      </p:ext>
    </p:extLst>
  </p:cSld>
  <p:clrMapOvr>
    <a:masterClrMapping/>
  </p:clrMapOvr>
  <p:transition spd="slow" advTm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6647" y="33345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流水线常见问题</a:t>
            </a:r>
            <a:r>
              <a:rPr lang="en-US" altLang="zh-CN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endParaRPr lang="en-US" altLang="zh-CN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2591" y="1341562"/>
            <a:ext cx="105131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问：其他同事可以看到</a:t>
            </a:r>
            <a:r>
              <a:rPr lang="en-US" altLang="zh-CN" sz="2000" dirty="0" smtClean="0"/>
              <a:t>XX</a:t>
            </a:r>
            <a:r>
              <a:rPr lang="zh-CN" altLang="en-US" sz="2000" dirty="0"/>
              <a:t>项目</a:t>
            </a:r>
            <a:r>
              <a:rPr lang="zh-CN" altLang="en-US" sz="2000" dirty="0" smtClean="0"/>
              <a:t>，我看不到，这是为什么？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答：您的用户没有该项目权限，需要联系蓝盾管理员授权。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问：如何验证容器是否部署成功？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答：流水线页面提示执行成功后，登录到对应的</a:t>
            </a:r>
            <a:r>
              <a:rPr lang="en-US" altLang="zh-CN" sz="2000" dirty="0" smtClean="0"/>
              <a:t>TSF</a:t>
            </a:r>
            <a:r>
              <a:rPr lang="zh-CN" altLang="en-US" sz="2000" dirty="0" smtClean="0"/>
              <a:t>环境，查看对应部署组的部署情况。实例节点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即为容器服务的访问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，点击基本信息拉到底部即为容器服务的访问端口。如果容器已正常启动且</a:t>
            </a:r>
            <a:r>
              <a:rPr lang="en-US" altLang="zh-CN" sz="2000" dirty="0" err="1" smtClean="0"/>
              <a:t>Dockerfile</a:t>
            </a:r>
            <a:r>
              <a:rPr lang="zh-CN" altLang="en-US" sz="2000" dirty="0" smtClean="0"/>
              <a:t>正确无误，此时可以通过节点</a:t>
            </a:r>
            <a:r>
              <a:rPr lang="en-US" altLang="zh-CN" sz="2000" dirty="0" smtClean="0"/>
              <a:t>IP+</a:t>
            </a:r>
            <a:r>
              <a:rPr lang="zh-CN" altLang="en-US" sz="2000" dirty="0" smtClean="0"/>
              <a:t>节点端口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程序上下文根进行访问。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问：流水线拉取代码怎么也会失败？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答：原因有多个，检查代码库地址拼写、个人令牌是否过期、令牌权限是否包括读取代码的权限等都有可能。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767444497"/>
      </p:ext>
    </p:extLst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6647" y="33345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流水线常见问题</a:t>
            </a:r>
            <a:r>
              <a:rPr lang="en-US" altLang="zh-CN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endParaRPr lang="en-US" altLang="zh-CN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2591" y="1341562"/>
            <a:ext cx="105131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问：构建编译代码失败了，如何排查？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答：可以找一个干净的虚拟机环境（最好是</a:t>
            </a:r>
            <a:r>
              <a:rPr lang="en-US" altLang="zh-CN" sz="2000" dirty="0" smtClean="0"/>
              <a:t>CentOS7.0+</a:t>
            </a:r>
            <a:r>
              <a:rPr lang="zh-CN" altLang="en-US" sz="2000" dirty="0" smtClean="0"/>
              <a:t>），克隆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检出代码库地址，执行同样的编译命令，查看报错情况再去排查。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问：归档失败了，如何排查？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答：在上一步（构建代码成功后）检查程序包相对代码库的路径，对应流水线原子配置是否正确。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问：构建并推送</a:t>
            </a:r>
            <a:r>
              <a:rPr lang="en-US" altLang="zh-CN" sz="2000" dirty="0" smtClean="0"/>
              <a:t>TSF</a:t>
            </a:r>
            <a:r>
              <a:rPr lang="zh-CN" altLang="en-US" sz="2000" dirty="0" smtClean="0"/>
              <a:t>镜像失败，如何排查？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在装有</a:t>
            </a:r>
            <a:r>
              <a:rPr lang="en-US" altLang="zh-CN" sz="2000" dirty="0" err="1" smtClean="0"/>
              <a:t>Docker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Linux</a:t>
            </a:r>
            <a:r>
              <a:rPr lang="zh-CN" altLang="en-US" sz="2000" dirty="0" smtClean="0"/>
              <a:t>环境上，克隆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检出代码库地址的代码，执行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docker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build . -t </a:t>
            </a:r>
            <a:r>
              <a:rPr lang="en-US" altLang="zh-CN" sz="2000" dirty="0" err="1"/>
              <a:t>some_name:some_tag</a:t>
            </a:r>
            <a:r>
              <a:rPr lang="en-US" altLang="zh-CN" sz="2000" dirty="0"/>
              <a:t> -f </a:t>
            </a:r>
            <a:r>
              <a:rPr lang="en-US" altLang="zh-CN" sz="2000" dirty="0" err="1" smtClean="0"/>
              <a:t>dockerfile_name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      查看构建情况，确保</a:t>
            </a:r>
            <a:r>
              <a:rPr lang="en-US" altLang="zh-CN" sz="2000" dirty="0" err="1" smtClean="0"/>
              <a:t>Dockerfile</a:t>
            </a:r>
            <a:r>
              <a:rPr lang="zh-CN" altLang="en-US" sz="2000" dirty="0" smtClean="0"/>
              <a:t>准确无误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354047653"/>
      </p:ext>
    </p:extLst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6647" y="33345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流水线常见问题</a:t>
            </a:r>
            <a:r>
              <a:rPr lang="en-US" altLang="zh-CN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endParaRPr lang="en-US" altLang="zh-CN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2591" y="1341562"/>
            <a:ext cx="105131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问：</a:t>
            </a:r>
            <a:r>
              <a:rPr lang="en-US" altLang="zh-CN" sz="2000" dirty="0" smtClean="0"/>
              <a:t>TSF</a:t>
            </a:r>
            <a:r>
              <a:rPr lang="zh-CN" altLang="en-US" sz="2000" dirty="0" smtClean="0"/>
              <a:t>容器部署后一直重启或者更新中，这是哪里出了问题？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答：检查打出来的镜像是否可以正常</a:t>
            </a:r>
            <a:r>
              <a:rPr lang="en-US" altLang="zh-CN" sz="2000" dirty="0" err="1"/>
              <a:t>docker</a:t>
            </a:r>
            <a:r>
              <a:rPr lang="en-US" altLang="zh-CN" sz="2000" dirty="0"/>
              <a:t> run</a:t>
            </a:r>
            <a:r>
              <a:rPr lang="zh-CN" altLang="en-US" sz="2000" dirty="0"/>
              <a:t>起来，如果可以成功</a:t>
            </a:r>
            <a:r>
              <a:rPr lang="en-US" altLang="zh-CN" sz="2000" dirty="0"/>
              <a:t>run</a:t>
            </a:r>
            <a:r>
              <a:rPr lang="zh-CN" altLang="en-US" sz="2000" dirty="0"/>
              <a:t>起来，检查容器内服务依赖的数据库、缓存等中间件连接是否正常可用，检查容器的内存、</a:t>
            </a:r>
            <a:r>
              <a:rPr lang="en-US" altLang="zh-CN" sz="2000" dirty="0"/>
              <a:t>CPU</a:t>
            </a:r>
            <a:r>
              <a:rPr lang="zh-CN" altLang="en-US" sz="2000" dirty="0"/>
              <a:t>是否满足程序运行要求。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问：</a:t>
            </a:r>
            <a:r>
              <a:rPr lang="en-US" altLang="zh-CN" sz="2000" dirty="0"/>
              <a:t>TSF</a:t>
            </a:r>
            <a:r>
              <a:rPr lang="zh-CN" altLang="en-US" sz="2000" dirty="0"/>
              <a:t>容器部署后已正常运行中，服务不能正常</a:t>
            </a:r>
            <a:r>
              <a:rPr lang="zh-CN" altLang="en-US" sz="2000" dirty="0" smtClean="0"/>
              <a:t>访问，这是哪里出了问题？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答：检查容器的端口映射是否与部署组一致，检查镜像</a:t>
            </a:r>
            <a:r>
              <a:rPr lang="en-US" altLang="zh-CN" sz="2000" dirty="0" err="1"/>
              <a:t>Dockerfile</a:t>
            </a:r>
            <a:r>
              <a:rPr lang="zh-CN" altLang="en-US" sz="2000" dirty="0"/>
              <a:t>是否有</a:t>
            </a:r>
            <a:r>
              <a:rPr lang="en-US" altLang="zh-CN" sz="2000" dirty="0"/>
              <a:t>ENTRYPOINT</a:t>
            </a:r>
            <a:r>
              <a:rPr lang="zh-CN" altLang="en-US" sz="2000" dirty="0"/>
              <a:t>或</a:t>
            </a:r>
            <a:r>
              <a:rPr lang="en-US" altLang="zh-CN" sz="2000" dirty="0"/>
              <a:t>CMD</a:t>
            </a:r>
            <a:r>
              <a:rPr lang="zh-CN" altLang="en-US" sz="2000" dirty="0"/>
              <a:t>来引导镜像的启动，检查网络限制、防火墙等。</a:t>
            </a:r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139308478"/>
      </p:ext>
    </p:extLst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QQ2635243521"/>
          <p:cNvSpPr txBox="1"/>
          <p:nvPr/>
        </p:nvSpPr>
        <p:spPr>
          <a:xfrm>
            <a:off x="3218855" y="4221882"/>
            <a:ext cx="5729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zh-CN" altLang="en-US" sz="4000" b="1" spc="300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实际应用分析</a:t>
            </a:r>
            <a:endParaRPr lang="zh-CN" altLang="en-US" sz="4000" b="1" spc="300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QQ2635243521"/>
          <p:cNvGrpSpPr/>
          <p:nvPr/>
        </p:nvGrpSpPr>
        <p:grpSpPr>
          <a:xfrm>
            <a:off x="4456430" y="1335405"/>
            <a:ext cx="2778760" cy="2395855"/>
            <a:chOff x="7018" y="2103"/>
            <a:chExt cx="4376" cy="3773"/>
          </a:xfrm>
        </p:grpSpPr>
        <p:grpSp>
          <p:nvGrpSpPr>
            <p:cNvPr id="13" name="组合 12"/>
            <p:cNvGrpSpPr/>
            <p:nvPr/>
          </p:nvGrpSpPr>
          <p:grpSpPr>
            <a:xfrm>
              <a:off x="7018" y="2103"/>
              <a:ext cx="4376" cy="3773"/>
              <a:chOff x="6401" y="1967"/>
              <a:chExt cx="5392" cy="4648"/>
            </a:xfrm>
          </p:grpSpPr>
          <p:sp>
            <p:nvSpPr>
              <p:cNvPr id="4" name="六边形 3"/>
              <p:cNvSpPr/>
              <p:nvPr/>
            </p:nvSpPr>
            <p:spPr>
              <a:xfrm>
                <a:off x="6401" y="1967"/>
                <a:ext cx="5392" cy="4649"/>
              </a:xfrm>
              <a:prstGeom prst="hexagon">
                <a:avLst/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622300" dist="317500" dir="2400000" algn="tl" rotWithShape="0">
                  <a:srgbClr val="696969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sz="2200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六边形 4"/>
              <p:cNvSpPr/>
              <p:nvPr/>
            </p:nvSpPr>
            <p:spPr>
              <a:xfrm>
                <a:off x="6401" y="1967"/>
                <a:ext cx="5392" cy="4649"/>
              </a:xfrm>
              <a:prstGeom prst="hexagon">
                <a:avLst/>
              </a:prstGeom>
              <a:gradFill>
                <a:gsLst>
                  <a:gs pos="64000">
                    <a:srgbClr val="F3F3F3"/>
                  </a:gs>
                  <a:gs pos="32000">
                    <a:srgbClr val="DEDEDE"/>
                  </a:gs>
                  <a:gs pos="0">
                    <a:srgbClr val="CBCBCB"/>
                  </a:gs>
                  <a:gs pos="100000">
                    <a:srgbClr val="F9F9F9"/>
                  </a:gs>
                </a:gsLst>
                <a:lin ang="2700000" scaled="1"/>
              </a:gradFill>
              <a:ln w="19050">
                <a:noFill/>
              </a:ln>
              <a:effectLst>
                <a:softEdge rad="381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sz="22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8083" y="3046"/>
              <a:ext cx="2270" cy="2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8800" b="1" dirty="0" smtClean="0">
                  <a:solidFill>
                    <a:srgbClr val="34396D"/>
                  </a:solidFill>
                  <a:latin typeface="Arial" panose="020B0604020202020204" pitchFamily="34" charset="0"/>
                </a:rPr>
                <a:t>0</a:t>
              </a:r>
              <a:r>
                <a:rPr lang="en-US" altLang="zh-CN" sz="8800" b="1" dirty="0" smtClean="0">
                  <a:solidFill>
                    <a:srgbClr val="34396D"/>
                  </a:solidFill>
                  <a:latin typeface="Arial" panose="020B0604020202020204" pitchFamily="34" charset="0"/>
                </a:rPr>
                <a:t>8</a:t>
              </a:r>
              <a:endParaRPr lang="zh-CN" altLang="en-US" sz="8800" b="1" dirty="0">
                <a:solidFill>
                  <a:srgbClr val="34396D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789783"/>
      </p:ext>
    </p:extLst>
  </p:cSld>
  <p:clrMapOvr>
    <a:masterClrMapping/>
  </p:clrMapOvr>
  <p:transition spd="slow" advTm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6647" y="33345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实际应用分析</a:t>
            </a:r>
            <a:endParaRPr lang="en-US" altLang="zh-CN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2591" y="1341562"/>
            <a:ext cx="105131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在流水线的实际应用中，理论上流水线不需要关注任何的业务逻辑，这些大多数应由对应应用的开发、部署人员，在平常不使用流水线时积累的脚本、</a:t>
            </a:r>
            <a:r>
              <a:rPr lang="en-US" altLang="zh-CN" sz="2000" dirty="0" err="1" smtClean="0"/>
              <a:t>Dockerfile</a:t>
            </a:r>
            <a:r>
              <a:rPr lang="zh-CN" altLang="en-US" sz="2000" dirty="0" smtClean="0"/>
              <a:t>等拼凑完成。我们以一个实际应用举例。</a:t>
            </a: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942" y="2565698"/>
            <a:ext cx="68008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12481"/>
      </p:ext>
    </p:extLst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6647" y="33345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流水线创建规范</a:t>
            </a:r>
            <a:endParaRPr lang="en-US" altLang="zh-CN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2591" y="1156310"/>
            <a:ext cx="1051316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dirty="0"/>
              <a:t>一、流水线分类</a:t>
            </a:r>
            <a:endParaRPr lang="zh-CN" altLang="zh-CN" sz="2000" dirty="0"/>
          </a:p>
          <a:p>
            <a:r>
              <a:rPr lang="en-US" altLang="zh-CN" sz="2000" dirty="0"/>
              <a:t>1</a:t>
            </a:r>
            <a:r>
              <a:rPr lang="zh-CN" altLang="zh-CN" sz="2000" dirty="0"/>
              <a:t>、开发流水线</a:t>
            </a:r>
          </a:p>
          <a:p>
            <a:r>
              <a:rPr lang="zh-CN" altLang="zh-CN" sz="2000" dirty="0"/>
              <a:t>用于项目组的持续集成、自测环境部署和自动化测试。</a:t>
            </a:r>
          </a:p>
          <a:p>
            <a:r>
              <a:rPr lang="en-US" altLang="zh-CN" sz="2000" dirty="0" smtClean="0"/>
              <a:t>2</a:t>
            </a:r>
            <a:r>
              <a:rPr lang="zh-CN" altLang="zh-CN" sz="2000" dirty="0" smtClean="0"/>
              <a:t>、</a:t>
            </a:r>
            <a:r>
              <a:rPr lang="zh-CN" altLang="zh-CN" sz="2000" dirty="0"/>
              <a:t>测试发布流水线</a:t>
            </a:r>
          </a:p>
          <a:p>
            <a:r>
              <a:rPr lang="zh-CN" altLang="zh-CN" sz="2000" dirty="0"/>
              <a:t>用于测试中心部署测试环境，开展测试，并最终发布到生产环境。</a:t>
            </a:r>
            <a:endParaRPr lang="en-US" altLang="zh-CN" sz="2000" dirty="0"/>
          </a:p>
          <a:p>
            <a:endParaRPr lang="en-US" altLang="zh-CN" sz="2000" b="1" dirty="0" smtClean="0"/>
          </a:p>
          <a:p>
            <a:r>
              <a:rPr lang="zh-CN" altLang="zh-CN" sz="2000" b="1" dirty="0" smtClean="0"/>
              <a:t>二</a:t>
            </a:r>
            <a:r>
              <a:rPr lang="zh-CN" altLang="zh-CN" sz="2000" b="1" dirty="0"/>
              <a:t>、开发流水线</a:t>
            </a:r>
            <a:endParaRPr lang="zh-CN" altLang="zh-CN" sz="2000" dirty="0"/>
          </a:p>
          <a:p>
            <a:r>
              <a:rPr lang="en-US" altLang="zh-CN" sz="2000" dirty="0"/>
              <a:t>1</a:t>
            </a:r>
            <a:r>
              <a:rPr lang="zh-CN" altLang="zh-CN" sz="2000" dirty="0"/>
              <a:t>、创建人：项目组</a:t>
            </a:r>
            <a:r>
              <a:rPr lang="zh-CN" altLang="zh-CN" sz="2000" dirty="0" smtClean="0"/>
              <a:t>成员</a:t>
            </a:r>
            <a:r>
              <a:rPr lang="zh-CN" altLang="en-US" sz="2000" dirty="0" smtClean="0"/>
              <a:t>或蓝盾支持人员</a:t>
            </a:r>
            <a:endParaRPr lang="en-US" altLang="zh-CN" sz="2000" dirty="0" smtClean="0"/>
          </a:p>
          <a:p>
            <a:r>
              <a:rPr lang="en-US" altLang="zh-CN" sz="2000" dirty="0" smtClean="0"/>
              <a:t>2</a:t>
            </a:r>
            <a:r>
              <a:rPr lang="zh-CN" altLang="zh-CN" sz="2000" dirty="0"/>
              <a:t>、必须环节：构建、代码扫描、单元测试、测试部署、自动化测试</a:t>
            </a:r>
          </a:p>
          <a:p>
            <a:r>
              <a:rPr lang="en-US" altLang="zh-CN" sz="2000" dirty="0"/>
              <a:t>3</a:t>
            </a:r>
            <a:r>
              <a:rPr lang="zh-CN" altLang="zh-CN" sz="2000" dirty="0"/>
              <a:t>、权限：项目组自行</a:t>
            </a:r>
            <a:r>
              <a:rPr lang="zh-CN" altLang="zh-CN" sz="2000" dirty="0" smtClean="0"/>
              <a:t>分配</a:t>
            </a:r>
            <a:endParaRPr lang="en-US" altLang="zh-CN" sz="2000" dirty="0"/>
          </a:p>
          <a:p>
            <a:r>
              <a:rPr lang="en-US" altLang="zh-CN" sz="2000" dirty="0" smtClean="0"/>
              <a:t>4</a:t>
            </a:r>
            <a:r>
              <a:rPr lang="zh-CN" altLang="en-US" sz="2000" dirty="0" smtClean="0"/>
              <a:t>、执行人：项目</a:t>
            </a:r>
            <a:r>
              <a:rPr lang="zh-CN" altLang="en-US" sz="2000" dirty="0"/>
              <a:t>组</a:t>
            </a:r>
            <a:r>
              <a:rPr lang="zh-CN" altLang="en-US" sz="2000" dirty="0" smtClean="0"/>
              <a:t>成员</a:t>
            </a:r>
            <a:endParaRPr lang="zh-CN" altLang="zh-CN" sz="2000" dirty="0"/>
          </a:p>
          <a:p>
            <a:r>
              <a:rPr lang="en-US" altLang="zh-CN" sz="2000" dirty="0" smtClean="0"/>
              <a:t>5</a:t>
            </a:r>
            <a:r>
              <a:rPr lang="zh-CN" altLang="zh-CN" sz="2000" dirty="0"/>
              <a:t>、命名：项目组</a:t>
            </a:r>
            <a:r>
              <a:rPr lang="en-US" altLang="zh-CN" sz="2000" dirty="0"/>
              <a:t>ID-</a:t>
            </a:r>
            <a:r>
              <a:rPr lang="zh-CN" altLang="en-US" sz="2000" dirty="0"/>
              <a:t>微服务标识</a:t>
            </a:r>
            <a:r>
              <a:rPr lang="en-US" altLang="zh-CN" sz="2000" dirty="0"/>
              <a:t>(+</a:t>
            </a:r>
            <a:r>
              <a:rPr lang="zh-CN" altLang="en-US" sz="2000" dirty="0"/>
              <a:t>序号</a:t>
            </a:r>
            <a:r>
              <a:rPr lang="en-US" altLang="zh-CN" sz="2000" dirty="0" smtClean="0"/>
              <a:t>)-</a:t>
            </a:r>
            <a:r>
              <a:rPr lang="en-US" altLang="zh-CN" sz="2000" dirty="0" err="1" smtClean="0"/>
              <a:t>dev</a:t>
            </a:r>
            <a:endParaRPr lang="en-US" altLang="zh-CN" sz="2000" dirty="0"/>
          </a:p>
          <a:p>
            <a:r>
              <a:rPr lang="en-US" altLang="zh-CN" sz="2000" dirty="0"/>
              <a:t>    </a:t>
            </a:r>
            <a:r>
              <a:rPr lang="en-US" altLang="zh-CN" sz="2000" dirty="0" smtClean="0"/>
              <a:t>sfzt-ms100001-dev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25365431"/>
      </p:ext>
    </p:extLst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6647" y="33345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实际应用分析</a:t>
            </a:r>
            <a:endParaRPr lang="en-US" altLang="zh-CN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2591" y="1341562"/>
            <a:ext cx="105131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上图中我们可以看到，流水线一共只用了四部就完成：拉代码、编译、构建并推送镜像、部署。当然实际应用中还要增加代码检查、人工审核等节点。我们着重看一下后三步中流水线都做了什么操作：</a:t>
            </a:r>
            <a:endParaRPr lang="en-US" altLang="zh-CN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917" y="2565698"/>
            <a:ext cx="7962900" cy="3952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6567" y="4207066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一个简单的编译命令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5983646"/>
      </p:ext>
    </p:extLst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6647" y="33345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实际应用分析</a:t>
            </a:r>
            <a:endParaRPr lang="en-US" altLang="zh-CN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2591" y="1341562"/>
            <a:ext cx="10513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选择</a:t>
            </a:r>
            <a:r>
              <a:rPr lang="en-US" altLang="zh-CN" sz="2000" dirty="0" smtClean="0"/>
              <a:t>TSF</a:t>
            </a:r>
            <a:r>
              <a:rPr lang="zh-CN" altLang="en-US" sz="2000" dirty="0" smtClean="0"/>
              <a:t>正式环境的用户和蓝盾</a:t>
            </a:r>
            <a:r>
              <a:rPr lang="en-US" altLang="zh-CN" sz="2000" dirty="0" err="1" smtClean="0"/>
              <a:t>DevOps</a:t>
            </a:r>
            <a:r>
              <a:rPr lang="zh-CN" altLang="en-US" sz="2000" dirty="0" smtClean="0"/>
              <a:t>用户，输入镜像</a:t>
            </a:r>
            <a:r>
              <a:rPr lang="en-US" altLang="zh-CN" sz="2000" dirty="0" smtClean="0"/>
              <a:t>tag</a:t>
            </a:r>
            <a:r>
              <a:rPr lang="zh-CN" altLang="en-US" sz="2000" dirty="0" smtClean="0"/>
              <a:t>和</a:t>
            </a:r>
            <a:r>
              <a:rPr lang="en-US" altLang="zh-CN" sz="2000" dirty="0" err="1"/>
              <a:t>D</a:t>
            </a:r>
            <a:r>
              <a:rPr lang="en-US" altLang="zh-CN" sz="2000" dirty="0" err="1" smtClean="0"/>
              <a:t>ockerfile</a:t>
            </a:r>
            <a:r>
              <a:rPr lang="zh-CN" altLang="en-US" sz="2000" dirty="0" smtClean="0"/>
              <a:t>的目录、名称，要推送的地域、应用</a:t>
            </a:r>
            <a:endParaRPr lang="en-US" altLang="zh-CN" sz="2000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23" y="2493690"/>
            <a:ext cx="9533904" cy="419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24647"/>
      </p:ext>
    </p:extLst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6647" y="33345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实际应用分析</a:t>
            </a:r>
            <a:endParaRPr lang="en-US" altLang="zh-CN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2591" y="1341562"/>
            <a:ext cx="10513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正式部署的机器信息，</a:t>
            </a:r>
            <a:r>
              <a:rPr lang="en-US" altLang="zh-CN" sz="2000" dirty="0" smtClean="0"/>
              <a:t>TSF</a:t>
            </a:r>
            <a:r>
              <a:rPr lang="zh-CN" altLang="en-US" sz="2000" dirty="0" smtClean="0"/>
              <a:t>用户和蓝盾</a:t>
            </a:r>
            <a:r>
              <a:rPr lang="en-US" altLang="zh-CN" sz="2000" dirty="0" err="1" smtClean="0"/>
              <a:t>DevOps</a:t>
            </a:r>
            <a:r>
              <a:rPr lang="zh-CN" altLang="en-US" sz="2000" dirty="0" smtClean="0"/>
              <a:t>用户信息，部署应用和部署组信息</a:t>
            </a: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607" y="2205658"/>
            <a:ext cx="9942140" cy="441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65439"/>
      </p:ext>
    </p:extLst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2 QQ2635243521"/>
          <p:cNvSpPr/>
          <p:nvPr/>
        </p:nvSpPr>
        <p:spPr>
          <a:xfrm>
            <a:off x="-385445" y="5039995"/>
            <a:ext cx="6713855" cy="6713855"/>
          </a:xfrm>
          <a:prstGeom prst="ellipse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68" name="3 QQ2635243521"/>
          <p:cNvSpPr/>
          <p:nvPr/>
        </p:nvSpPr>
        <p:spPr>
          <a:xfrm>
            <a:off x="-2334895" y="4785995"/>
            <a:ext cx="6713855" cy="6713855"/>
          </a:xfrm>
          <a:prstGeom prst="ellipse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69" name="4 QQ2635243521"/>
          <p:cNvSpPr/>
          <p:nvPr/>
        </p:nvSpPr>
        <p:spPr>
          <a:xfrm>
            <a:off x="-5534660" y="946785"/>
            <a:ext cx="8777605" cy="8777605"/>
          </a:xfrm>
          <a:prstGeom prst="ellipse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70" name="5 QQ2635243521"/>
          <p:cNvSpPr/>
          <p:nvPr/>
        </p:nvSpPr>
        <p:spPr>
          <a:xfrm flipH="1">
            <a:off x="2800350" y="4944745"/>
            <a:ext cx="781685" cy="781685"/>
          </a:xfrm>
          <a:prstGeom prst="ellipse">
            <a:avLst/>
          </a:prstGeom>
          <a:solidFill>
            <a:srgbClr val="34396D"/>
          </a:solidFill>
          <a:ln w="9525" cap="flat" cmpd="sng"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0">
                  <a:schemeClr val="bg1">
                    <a:lumMod val="0"/>
                    <a:lumOff val="100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7800000" scaled="0"/>
              <a:tileRect/>
            </a:gradFill>
            <a:prstDash val="solid"/>
            <a:round/>
          </a:ln>
          <a:effectLst>
            <a:outerShdw blurRad="177800" dist="63500" dir="7800000" sx="105000" sy="105000" algn="r" rotWithShape="0">
              <a:prstClr val="black">
                <a:alpha val="22000"/>
              </a:prstClr>
            </a:outerShdw>
            <a:softEdge rad="0"/>
          </a:effectLst>
          <a:scene3d>
            <a:camera prst="orthographicFront"/>
            <a:lightRig rig="fla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71" name="6 QQ2635243521"/>
          <p:cNvSpPr/>
          <p:nvPr/>
        </p:nvSpPr>
        <p:spPr>
          <a:xfrm>
            <a:off x="1409065" y="4617085"/>
            <a:ext cx="713105" cy="713105"/>
          </a:xfrm>
          <a:prstGeom prst="ellipse">
            <a:avLst/>
          </a:prstGeom>
          <a:solidFill>
            <a:srgbClr val="34396F"/>
          </a:solidFill>
          <a:ln w="9525" cap="flat" cmpd="sng"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0">
                  <a:schemeClr val="bg1">
                    <a:lumMod val="0"/>
                    <a:lumOff val="100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7800000" scaled="0"/>
              <a:tileRect/>
            </a:gradFill>
            <a:prstDash val="solid"/>
            <a:round/>
          </a:ln>
          <a:effectLst>
            <a:outerShdw blurRad="177800" dist="63500" dir="7800000" sx="105000" sy="105000" algn="r" rotWithShape="0">
              <a:prstClr val="black">
                <a:alpha val="22000"/>
              </a:prstClr>
            </a:outerShdw>
            <a:softEdge rad="0"/>
          </a:effectLst>
          <a:scene3d>
            <a:camera prst="orthographicFront"/>
            <a:lightRig rig="fla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72" name="_7QQ2635243521"/>
          <p:cNvSpPr/>
          <p:nvPr/>
        </p:nvSpPr>
        <p:spPr>
          <a:xfrm>
            <a:off x="1694815" y="3442970"/>
            <a:ext cx="1887220" cy="1887220"/>
          </a:xfrm>
          <a:prstGeom prst="ellipse">
            <a:avLst/>
          </a:prstGeom>
          <a:gradFill flip="none" rotWithShape="1">
            <a:gsLst>
              <a:gs pos="18000">
                <a:srgbClr val="C6C6C6"/>
              </a:gs>
              <a:gs pos="0">
                <a:schemeClr val="bg1">
                  <a:lumMod val="75000"/>
                </a:schemeClr>
              </a:gs>
              <a:gs pos="61000">
                <a:srgbClr val="EEEEEE"/>
              </a:gs>
              <a:gs pos="100000">
                <a:schemeClr val="bg1">
                  <a:tint val="23500"/>
                  <a:satMod val="160000"/>
                  <a:lumMod val="96000"/>
                </a:schemeClr>
              </a:gs>
            </a:gsLst>
            <a:lin ang="7800000" scaled="0"/>
            <a:tileRect/>
          </a:gradFill>
          <a:ln w="9525" cap="flat" cmpd="sng"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0">
                  <a:schemeClr val="bg1">
                    <a:lumMod val="0"/>
                    <a:lumOff val="100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7800000" scaled="0"/>
              <a:tileRect/>
            </a:gradFill>
            <a:prstDash val="solid"/>
            <a:round/>
          </a:ln>
          <a:effectLst>
            <a:outerShdw blurRad="177800" dist="63500" dir="7800000" sx="105000" sy="105000" algn="r" rotWithShape="0">
              <a:prstClr val="black">
                <a:alpha val="22000"/>
              </a:prstClr>
            </a:outerShdw>
            <a:softEdge rad="0"/>
          </a:effectLst>
          <a:scene3d>
            <a:camera prst="orthographicFront"/>
            <a:lightRig rig="fla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b="1" dirty="0">
              <a:solidFill>
                <a:srgbClr val="1E1F43"/>
              </a:solidFill>
              <a:ea typeface="微软雅黑" panose="020B0503020204020204" pitchFamily="34" charset="-122"/>
            </a:endParaRPr>
          </a:p>
        </p:txBody>
      </p:sp>
      <p:sp>
        <p:nvSpPr>
          <p:cNvPr id="74" name="9- QQ2635243521"/>
          <p:cNvSpPr txBox="1"/>
          <p:nvPr/>
        </p:nvSpPr>
        <p:spPr>
          <a:xfrm>
            <a:off x="5806331" y="2238368"/>
            <a:ext cx="4637443" cy="100861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bg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600" dirty="0">
              <a:solidFill>
                <a:srgbClr val="34396D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2" name="4 QQ2635243521"/>
          <p:cNvSpPr/>
          <p:nvPr/>
        </p:nvSpPr>
        <p:spPr>
          <a:xfrm>
            <a:off x="5484495" y="4973637"/>
            <a:ext cx="641632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谢谢聆听  </a:t>
            </a:r>
            <a:r>
              <a:rPr lang="zh-CN" altLang="en-US" sz="5400" b="1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请多指教</a:t>
            </a:r>
          </a:p>
        </p:txBody>
      </p:sp>
    </p:spTree>
  </p:cSld>
  <p:clrMapOvr>
    <a:masterClrMapping/>
  </p:clrMapOvr>
  <p:transition spd="slow" advTm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3" presetClass="entr" presetSubtype="3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ldLvl="0" animBg="1"/>
      <p:bldP spid="68" grpId="0" bldLvl="0" animBg="1"/>
      <p:bldP spid="69" grpId="0" bldLvl="0" animBg="1"/>
      <p:bldP spid="70" grpId="0" bldLvl="0" animBg="1"/>
      <p:bldP spid="71" grpId="0" bldLvl="0" animBg="1"/>
      <p:bldP spid="72" grpId="0" bldLvl="0" animBg="1"/>
      <p:bldP spid="74" grpId="0"/>
      <p:bldP spid="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6647" y="33345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流水线创建规范</a:t>
            </a:r>
            <a:endParaRPr lang="en-US" altLang="zh-CN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2591" y="1269554"/>
            <a:ext cx="105131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dirty="0" smtClean="0"/>
              <a:t>三</a:t>
            </a:r>
            <a:r>
              <a:rPr lang="zh-CN" altLang="zh-CN" sz="2000" b="1" dirty="0"/>
              <a:t>、测试发布流水线</a:t>
            </a:r>
            <a:endParaRPr lang="zh-CN" altLang="zh-CN" sz="2000" dirty="0"/>
          </a:p>
          <a:p>
            <a:r>
              <a:rPr lang="en-US" altLang="zh-CN" sz="2000" dirty="0"/>
              <a:t>1</a:t>
            </a:r>
            <a:r>
              <a:rPr lang="zh-CN" altLang="zh-CN" sz="2000" dirty="0"/>
              <a:t>、创建人：测试中心测试项目配置处</a:t>
            </a:r>
          </a:p>
          <a:p>
            <a:r>
              <a:rPr lang="en-US" altLang="zh-CN" sz="2000" dirty="0"/>
              <a:t>2</a:t>
            </a:r>
            <a:r>
              <a:rPr lang="zh-CN" altLang="zh-CN" sz="2000" dirty="0"/>
              <a:t>、必须环节：构建、代码扫描、单元测试、测试部署、自动化测试、运维人员</a:t>
            </a:r>
            <a:r>
              <a:rPr lang="zh-CN" altLang="en-US" sz="2000" dirty="0"/>
              <a:t>审核</a:t>
            </a:r>
            <a:r>
              <a:rPr lang="zh-CN" altLang="zh-CN" sz="2000" dirty="0"/>
              <a:t>、发布</a:t>
            </a:r>
          </a:p>
          <a:p>
            <a:r>
              <a:rPr lang="en-US" altLang="zh-CN" sz="2000" dirty="0"/>
              <a:t>3</a:t>
            </a:r>
            <a:r>
              <a:rPr lang="zh-CN" altLang="zh-CN" sz="2000" dirty="0"/>
              <a:t>、权限：应用维护处分配</a:t>
            </a:r>
            <a:r>
              <a:rPr lang="zh-CN" altLang="en-US" sz="2000" dirty="0"/>
              <a:t>运维人员审核和发布环节的权限，</a:t>
            </a:r>
            <a:r>
              <a:rPr lang="zh-CN" altLang="zh-CN" sz="2000" dirty="0"/>
              <a:t>测试项目配置处</a:t>
            </a:r>
            <a:r>
              <a:rPr lang="zh-CN" altLang="en-US" sz="2000" dirty="0"/>
              <a:t>分配其他环节的</a:t>
            </a:r>
            <a:r>
              <a:rPr lang="zh-CN" altLang="en-US" sz="2000" dirty="0" smtClean="0"/>
              <a:t>权限</a:t>
            </a:r>
            <a:endParaRPr lang="en-US" altLang="zh-CN" sz="2000" dirty="0" smtClean="0"/>
          </a:p>
          <a:p>
            <a:r>
              <a:rPr lang="en-US" altLang="zh-CN" sz="2000" dirty="0" smtClean="0"/>
              <a:t>4</a:t>
            </a:r>
            <a:r>
              <a:rPr lang="zh-CN" altLang="en-US" sz="2000" dirty="0" smtClean="0"/>
              <a:t>、执行人：验收测试人员</a:t>
            </a:r>
            <a:endParaRPr lang="zh-CN" altLang="zh-CN" sz="2000" dirty="0"/>
          </a:p>
          <a:p>
            <a:r>
              <a:rPr lang="en-US" altLang="zh-CN" sz="2000" dirty="0" smtClean="0"/>
              <a:t>5</a:t>
            </a:r>
            <a:r>
              <a:rPr lang="zh-CN" altLang="zh-CN" sz="2000" dirty="0" smtClean="0"/>
              <a:t>、</a:t>
            </a:r>
            <a:r>
              <a:rPr lang="zh-CN" altLang="zh-CN" sz="2000" dirty="0"/>
              <a:t>命名</a:t>
            </a:r>
            <a:r>
              <a:rPr lang="zh-CN" altLang="zh-CN" sz="2000" dirty="0" smtClean="0"/>
              <a:t>：项目</a:t>
            </a:r>
            <a:r>
              <a:rPr lang="zh-CN" altLang="zh-CN" sz="2000" dirty="0"/>
              <a:t>组</a:t>
            </a:r>
            <a:r>
              <a:rPr lang="en-US" altLang="zh-CN" sz="2000" dirty="0" smtClean="0"/>
              <a:t>ID-</a:t>
            </a:r>
            <a:r>
              <a:rPr lang="zh-CN" altLang="en-US" sz="2000" dirty="0" smtClean="0"/>
              <a:t>微服务标识</a:t>
            </a:r>
            <a:r>
              <a:rPr lang="en-US" altLang="zh-CN" sz="2000" dirty="0" smtClean="0"/>
              <a:t>-prod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sfzt-ms1000-prod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15730666"/>
      </p:ext>
    </p:extLst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6647" y="33345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</a:t>
            </a:r>
            <a:r>
              <a:rPr lang="zh-CN" altLang="en-US" dirty="0">
                <a:solidFill>
                  <a:srgbClr val="3439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endParaRPr lang="en-US" altLang="zh-CN" dirty="0">
              <a:solidFill>
                <a:srgbClr val="3439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0583" y="981522"/>
            <a:ext cx="1051316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1</a:t>
            </a:r>
            <a:r>
              <a:rPr lang="zh-CN" altLang="zh-CN" sz="2000" b="1" dirty="0" smtClean="0"/>
              <a:t>、</a:t>
            </a:r>
            <a:r>
              <a:rPr lang="zh-CN" altLang="en-US" sz="2000" b="1" dirty="0"/>
              <a:t>开发流水线初始化</a:t>
            </a:r>
            <a:endParaRPr lang="en-US" altLang="zh-CN" sz="2000" b="1" dirty="0"/>
          </a:p>
          <a:p>
            <a:r>
              <a:rPr lang="zh-CN" altLang="en-US" sz="2000" dirty="0"/>
              <a:t>填写以下两个链接的</a:t>
            </a:r>
            <a:r>
              <a:rPr lang="zh-CN" altLang="en-US" sz="2000" dirty="0" smtClean="0"/>
              <a:t>表格申请</a:t>
            </a:r>
            <a:endParaRPr lang="en-US" altLang="zh-CN" sz="2000" dirty="0"/>
          </a:p>
          <a:p>
            <a:r>
              <a:rPr lang="zh-CN" altLang="en-US" sz="2000" b="1" dirty="0" smtClean="0">
                <a:hlinkClick r:id="rId3"/>
              </a:rPr>
              <a:t>流水线</a:t>
            </a:r>
            <a:r>
              <a:rPr lang="zh-CN" altLang="en-US" sz="2000" b="1" dirty="0">
                <a:hlinkClick r:id="rId3"/>
              </a:rPr>
              <a:t>初始化</a:t>
            </a:r>
            <a:r>
              <a:rPr lang="zh-CN" altLang="en-US" sz="2000" b="1" dirty="0" smtClean="0">
                <a:hlinkClick r:id="rId3"/>
              </a:rPr>
              <a:t>申请</a:t>
            </a:r>
            <a:r>
              <a:rPr lang="zh-CN" altLang="en-US" sz="2000" b="1" dirty="0" smtClean="0"/>
              <a:t>                                                            </a:t>
            </a:r>
            <a:r>
              <a:rPr lang="en-US" altLang="zh-CN" sz="2000" b="1" dirty="0" err="1" smtClean="0">
                <a:hlinkClick r:id="rId4"/>
              </a:rPr>
              <a:t>DevOps</a:t>
            </a:r>
            <a:r>
              <a:rPr lang="zh-CN" altLang="en-US" sz="2000" b="1" dirty="0">
                <a:hlinkClick r:id="rId4"/>
              </a:rPr>
              <a:t>平台账户申请</a:t>
            </a:r>
            <a:endParaRPr lang="en-US" altLang="zh-CN" sz="2000" b="1" dirty="0"/>
          </a:p>
          <a:p>
            <a:endParaRPr lang="en-US" altLang="zh-CN" sz="2000" b="1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301901"/>
              </p:ext>
            </p:extLst>
          </p:nvPr>
        </p:nvGraphicFramePr>
        <p:xfrm>
          <a:off x="842591" y="2061643"/>
          <a:ext cx="4608512" cy="4320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8152"/>
                <a:gridCol w="1944216"/>
                <a:gridCol w="1296144"/>
              </a:tblGrid>
              <a:tr h="3345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  <a:latin typeface="+mj-ea"/>
                          <a:ea typeface="+mj-ea"/>
                        </a:rPr>
                        <a:t>填写项目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+mj-ea"/>
                          <a:ea typeface="+mj-ea"/>
                        </a:rPr>
                        <a:t>说明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+mj-ea"/>
                          <a:ea typeface="+mj-ea"/>
                        </a:rPr>
                        <a:t>举例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</a:tr>
              <a:tr h="3135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+mj-ea"/>
                          <a:ea typeface="+mj-ea"/>
                        </a:rPr>
                        <a:t>项目编号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 dirty="0">
                          <a:effectLst/>
                          <a:latin typeface="+mj-ea"/>
                          <a:ea typeface="+mj-ea"/>
                        </a:rPr>
                        <a:t>PMO</a:t>
                      </a:r>
                      <a:r>
                        <a:rPr lang="zh-CN" altLang="en-US" sz="1200" u="none" strike="noStrike" dirty="0">
                          <a:effectLst/>
                          <a:latin typeface="+mj-ea"/>
                          <a:ea typeface="+mj-ea"/>
                        </a:rPr>
                        <a:t>发布的新架构项目编号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j-ea"/>
                          <a:ea typeface="+mj-ea"/>
                        </a:rPr>
                        <a:t>p10-1-1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+mj-ea"/>
                          <a:ea typeface="+mj-ea"/>
                        </a:rPr>
                        <a:t>项目组英文简称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+mj-ea"/>
                          <a:ea typeface="+mj-ea"/>
                        </a:rPr>
                        <a:t>四个汉字的拼音首字母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  <a:latin typeface="+mj-ea"/>
                          <a:ea typeface="+mj-ea"/>
                        </a:rPr>
                        <a:t>csxm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+mj-ea"/>
                          <a:ea typeface="+mj-ea"/>
                        </a:rPr>
                        <a:t>项目名称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 dirty="0">
                          <a:effectLst/>
                          <a:latin typeface="+mj-ea"/>
                          <a:ea typeface="+mj-ea"/>
                        </a:rPr>
                        <a:t>PMO</a:t>
                      </a:r>
                      <a:r>
                        <a:rPr lang="zh-CN" altLang="en-US" sz="1200" u="none" strike="noStrike" dirty="0">
                          <a:effectLst/>
                          <a:latin typeface="+mj-ea"/>
                          <a:ea typeface="+mj-ea"/>
                        </a:rPr>
                        <a:t>发布的新架构项目名称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+mj-ea"/>
                          <a:ea typeface="+mj-ea"/>
                        </a:rPr>
                        <a:t>测试项目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j-ea"/>
                          <a:ea typeface="+mj-ea"/>
                        </a:rPr>
                        <a:t>PICC</a:t>
                      </a:r>
                      <a:r>
                        <a:rPr lang="zh-CN" altLang="en-US" sz="1200" u="none" strike="noStrike">
                          <a:effectLst/>
                          <a:latin typeface="+mj-ea"/>
                          <a:ea typeface="+mj-ea"/>
                        </a:rPr>
                        <a:t>项目经理姓名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j-ea"/>
                          <a:ea typeface="+mj-ea"/>
                        </a:rPr>
                        <a:t>PICC</a:t>
                      </a:r>
                      <a:r>
                        <a:rPr lang="zh-CN" altLang="en-US" sz="1200" u="none" strike="noStrike" dirty="0">
                          <a:effectLst/>
                          <a:latin typeface="+mj-ea"/>
                          <a:ea typeface="+mj-ea"/>
                        </a:rPr>
                        <a:t>项目经理姓名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+mj-ea"/>
                          <a:ea typeface="+mj-ea"/>
                        </a:rPr>
                        <a:t>张三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+mj-ea"/>
                          <a:ea typeface="+mj-ea"/>
                        </a:rPr>
                        <a:t>微服务名称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+mj-ea"/>
                          <a:ea typeface="+mj-ea"/>
                        </a:rPr>
                        <a:t>注册的微服务名称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+mj-ea"/>
                          <a:ea typeface="+mj-ea"/>
                        </a:rPr>
                        <a:t>测试微服务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+mj-ea"/>
                          <a:ea typeface="+mj-ea"/>
                        </a:rPr>
                        <a:t>微服务编号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+mj-ea"/>
                          <a:ea typeface="+mj-ea"/>
                        </a:rPr>
                        <a:t>注册的微服务编号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 dirty="0">
                          <a:effectLst/>
                          <a:latin typeface="+mj-ea"/>
                          <a:ea typeface="+mj-ea"/>
                        </a:rPr>
                        <a:t>56101000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+mj-ea"/>
                          <a:ea typeface="+mj-ea"/>
                        </a:rPr>
                        <a:t>微服务英文</a:t>
                      </a:r>
                      <a:r>
                        <a:rPr lang="zh-CN" altLang="en-US" sz="1200" u="none" strike="noStrike" dirty="0" smtClean="0">
                          <a:effectLst/>
                          <a:latin typeface="+mj-ea"/>
                          <a:ea typeface="+mj-ea"/>
                        </a:rPr>
                        <a:t>简称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+mj-ea"/>
                          <a:ea typeface="+mj-ea"/>
                        </a:rPr>
                        <a:t>项目组自定义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j-ea"/>
                          <a:ea typeface="+mj-ea"/>
                        </a:rPr>
                        <a:t>test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+mj-ea"/>
                          <a:ea typeface="+mj-ea"/>
                        </a:rPr>
                        <a:t>部署组英文名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+mj-ea"/>
                          <a:ea typeface="+mj-ea"/>
                        </a:rPr>
                        <a:t>默认是微服务英文简称</a:t>
                      </a:r>
                      <a:r>
                        <a:rPr lang="en-US" altLang="zh-CN" sz="120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  <a:r>
                        <a:rPr lang="en-US" altLang="zh-CN" sz="1200" u="none" strike="noStrike" dirty="0" err="1">
                          <a:effectLst/>
                          <a:latin typeface="+mj-ea"/>
                          <a:ea typeface="+mj-ea"/>
                        </a:rPr>
                        <a:t>dev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j-ea"/>
                          <a:ea typeface="+mj-ea"/>
                        </a:rPr>
                        <a:t>test-</a:t>
                      </a:r>
                      <a:r>
                        <a:rPr lang="en-US" sz="1200" u="none" strike="noStrike" dirty="0" err="1">
                          <a:effectLst/>
                          <a:latin typeface="+mj-ea"/>
                          <a:ea typeface="+mj-ea"/>
                        </a:rPr>
                        <a:t>dev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j-ea"/>
                          <a:ea typeface="+mj-ea"/>
                        </a:rPr>
                        <a:t>TFS</a:t>
                      </a:r>
                      <a:r>
                        <a:rPr lang="zh-CN" altLang="en-US" sz="1200" u="none" strike="noStrike">
                          <a:effectLst/>
                          <a:latin typeface="+mj-ea"/>
                          <a:ea typeface="+mj-ea"/>
                        </a:rPr>
                        <a:t>代码库地址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j-ea"/>
                          <a:ea typeface="+mj-ea"/>
                        </a:rPr>
                        <a:t>TFS</a:t>
                      </a:r>
                      <a:r>
                        <a:rPr lang="zh-CN" altLang="en-US" sz="1200" u="none" strike="noStrike" dirty="0">
                          <a:effectLst/>
                          <a:latin typeface="+mj-ea"/>
                          <a:ea typeface="+mj-ea"/>
                        </a:rPr>
                        <a:t>代码库地址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j-ea"/>
                          <a:ea typeface="+mj-ea"/>
                        </a:rPr>
                        <a:t>$/P10-1-1</a:t>
                      </a:r>
                      <a:r>
                        <a:rPr lang="zh-CN" altLang="en-US" sz="1200" u="none" strike="noStrike" dirty="0">
                          <a:effectLst/>
                          <a:latin typeface="+mj-ea"/>
                          <a:ea typeface="+mj-ea"/>
                        </a:rPr>
                        <a:t>测试项目</a:t>
                      </a:r>
                      <a:r>
                        <a:rPr lang="en-US" altLang="zh-CN" sz="1200" u="none" strike="noStrike" dirty="0"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en-US" sz="1200" u="none" strike="noStrike" dirty="0">
                          <a:effectLst/>
                          <a:latin typeface="+mj-ea"/>
                          <a:ea typeface="+mj-ea"/>
                        </a:rPr>
                        <a:t>Releases/test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j-ea"/>
                          <a:ea typeface="+mj-ea"/>
                        </a:rPr>
                        <a:t>git</a:t>
                      </a:r>
                      <a:r>
                        <a:rPr lang="zh-CN" altLang="en-US" sz="1200" u="none" strike="noStrike">
                          <a:effectLst/>
                          <a:latin typeface="+mj-ea"/>
                          <a:ea typeface="+mj-ea"/>
                        </a:rPr>
                        <a:t>代码库地址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  <a:latin typeface="+mj-ea"/>
                          <a:ea typeface="+mj-ea"/>
                        </a:rPr>
                        <a:t>git</a:t>
                      </a:r>
                      <a:r>
                        <a:rPr lang="zh-CN" altLang="en-US" sz="1200" u="none" strike="noStrike" dirty="0">
                          <a:effectLst/>
                          <a:latin typeface="+mj-ea"/>
                          <a:ea typeface="+mj-ea"/>
                        </a:rPr>
                        <a:t>代码库地址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+mj-ea"/>
                          <a:ea typeface="+mj-ea"/>
                        </a:rPr>
                        <a:t>微服务的端口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+mj-ea"/>
                          <a:ea typeface="+mj-ea"/>
                        </a:rPr>
                        <a:t>微服务的服务端口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 dirty="0">
                          <a:effectLst/>
                          <a:latin typeface="+mj-ea"/>
                          <a:ea typeface="+mj-ea"/>
                        </a:rPr>
                        <a:t>1000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009950"/>
              </p:ext>
            </p:extLst>
          </p:nvPr>
        </p:nvGraphicFramePr>
        <p:xfrm>
          <a:off x="6315199" y="2061643"/>
          <a:ext cx="5112568" cy="37219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8152"/>
                <a:gridCol w="1944216"/>
                <a:gridCol w="1800200"/>
              </a:tblGrid>
              <a:tr h="3345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  <a:latin typeface="+mj-ea"/>
                          <a:ea typeface="+mj-ea"/>
                        </a:rPr>
                        <a:t>填写项目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+mj-ea"/>
                          <a:ea typeface="+mj-ea"/>
                        </a:rPr>
                        <a:t>说明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+mj-ea"/>
                          <a:ea typeface="+mj-ea"/>
                        </a:rPr>
                        <a:t>举例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</a:tr>
              <a:tr h="31355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项目编号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PMO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发布的新架构项目编号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p10-1-1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项目名称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PMO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发布的新架构项目名称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测试系统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项目组英文简称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四个汉字的拼音首字母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csxt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操作人员姓名 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操作人员姓名 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张三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内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外部 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内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外部区分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内部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操作人员电话 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操作人员电话 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18601000000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操作人员邮箱 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操作人员邮箱 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zhangsan@picc.com.cn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DevOps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平台账号 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外部用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71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开头账号，内部用员工号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10000001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826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初始密码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不需填写，反馈用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password@1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031104"/>
      </p:ext>
    </p:extLst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绿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9900"/>
      </a:accent1>
      <a:accent2>
        <a:srgbClr val="7BC043"/>
      </a:accent2>
      <a:accent3>
        <a:srgbClr val="009900"/>
      </a:accent3>
      <a:accent4>
        <a:srgbClr val="7BC043"/>
      </a:accent4>
      <a:accent5>
        <a:srgbClr val="009900"/>
      </a:accent5>
      <a:accent6>
        <a:srgbClr val="7BC043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noFill/>
        <a:noFill/>
        <a:no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53A0DCEAE6EB0B48920D91D74F80AEE8" ma:contentTypeVersion="0" ma:contentTypeDescription="新建文档。" ma:contentTypeScope="" ma:versionID="98f78586eb7e1853fc533da594e071f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8f872aa5919130a473c1c9447df837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6DC4A6-4B64-4CB2-BE7C-0B718D7AD1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EE31AEE-D2FA-4FF9-AABA-C97CC8BF4FCC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003E752-B7BC-4F5D-AFB3-B1ECC14CCC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4328</Words>
  <Application>Microsoft Office PowerPoint</Application>
  <PresentationFormat>自定义</PresentationFormat>
  <Paragraphs>566</Paragraphs>
  <Slides>73</Slides>
  <Notes>61</Notes>
  <HiddenSlides>0</HiddenSlides>
  <MMClips>1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73</vt:i4>
      </vt:variant>
    </vt:vector>
  </HeadingPairs>
  <TitlesOfParts>
    <vt:vector size="88" baseType="lpstr">
      <vt:lpstr>Arial Unicode MS</vt:lpstr>
      <vt:lpstr>宋体</vt:lpstr>
      <vt:lpstr>微软雅黑</vt:lpstr>
      <vt:lpstr>Agency FB</vt:lpstr>
      <vt:lpstr>Arial</vt:lpstr>
      <vt:lpstr>Calibri</vt:lpstr>
      <vt:lpstr>Impact</vt:lpstr>
      <vt:lpstr>Tahoma</vt:lpstr>
      <vt:lpstr>Times New Roman</vt:lpstr>
      <vt:lpstr>Wingdings</vt:lpstr>
      <vt:lpstr>Office 主题​​</vt:lpstr>
      <vt:lpstr>包装程序外壳对象</vt:lpstr>
      <vt:lpstr>程序包</vt:lpstr>
      <vt:lpstr>文档</vt:lpstr>
      <vt:lpstr>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刘婉萌</cp:lastModifiedBy>
  <cp:revision>340</cp:revision>
  <dcterms:created xsi:type="dcterms:W3CDTF">2014-08-23T07:50:00Z</dcterms:created>
  <dcterms:modified xsi:type="dcterms:W3CDTF">2019-09-04T02:24:18Z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  <property fmtid="{D5CDD505-2E9C-101B-9397-08002B2CF9AE}" pid="3" name="ContentTypeId">
    <vt:lpwstr>0x01010053A0DCEAE6EB0B48920D91D74F80AEE8</vt:lpwstr>
  </property>
</Properties>
</file>