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3" r:id="rId4"/>
    <p:sldId id="267" r:id="rId5"/>
    <p:sldId id="264" r:id="rId6"/>
    <p:sldId id="268" r:id="rId7"/>
    <p:sldId id="261" r:id="rId8"/>
    <p:sldId id="279" r:id="rId9"/>
    <p:sldId id="266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62" r:id="rId23"/>
    <p:sldId id="301" r:id="rId24"/>
    <p:sldId id="288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9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57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0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2019/5/31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 smtClean="0">
                <a:solidFill>
                  <a:srgbClr val="1B4367"/>
                </a:solidFill>
                <a:cs typeface="+mn-ea"/>
                <a:sym typeface="+mn-lt"/>
              </a:rPr>
              <a:t>工业实训答辩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58668" y="3194005"/>
            <a:ext cx="3461808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：第四组  汇报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2446056"/>
            <a:ext cx="3336584" cy="51077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计算机科学与工程学院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2016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级软件工程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班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四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组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登录界面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2" y="946298"/>
            <a:ext cx="8442251" cy="357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04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主界面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8" y="774376"/>
            <a:ext cx="7593345" cy="397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43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人员管理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员工信息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8" y="781493"/>
            <a:ext cx="7682826" cy="407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8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人员管理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添加员工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6" y="757238"/>
            <a:ext cx="7600950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50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职位管理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添加职位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6" y="871870"/>
            <a:ext cx="7593346" cy="397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4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职位管理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职位查询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6" y="861237"/>
            <a:ext cx="7421526" cy="400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9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用户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管理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用户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查询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6" y="776177"/>
            <a:ext cx="7488316" cy="401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1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用户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管理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添加用户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9" y="935666"/>
            <a:ext cx="8123274" cy="390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53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部门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管理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部门查询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7" y="818707"/>
            <a:ext cx="7289422" cy="40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5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部门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管理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添加部门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11265" name="Picture 1" descr="C:\Users\Administrator\Documents\Tencent Files\1904125572\Image\Group\2Z6{6`7@TYP8GYR8I5LA(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7" y="786809"/>
            <a:ext cx="7076770" cy="38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33878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系统</a:t>
            </a:r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简介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17825" y="351550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56584" y="111285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需求分析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4" y="1094218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8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56584" y="1834174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组</a:t>
            </a:r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内分工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28434" y="18159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2594864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设计与实现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17824" y="2585368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105878" y="3346024"/>
            <a:ext cx="478533" cy="393570"/>
            <a:chOff x="5640108" y="966369"/>
            <a:chExt cx="476097" cy="391567"/>
          </a:xfrm>
        </p:grpSpPr>
        <p:sp>
          <p:nvSpPr>
            <p:cNvPr id="22" name="椭圆 21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10"/>
          <p:cNvSpPr txBox="1"/>
          <p:nvPr/>
        </p:nvSpPr>
        <p:spPr>
          <a:xfrm>
            <a:off x="5645032" y="333325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系统存在的不足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26789" y="4109600"/>
            <a:ext cx="478533" cy="393570"/>
            <a:chOff x="5640108" y="966369"/>
            <a:chExt cx="476097" cy="391567"/>
          </a:xfrm>
        </p:grpSpPr>
        <p:sp>
          <p:nvSpPr>
            <p:cNvPr id="28" name="椭圆 27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10"/>
          <p:cNvSpPr txBox="1"/>
          <p:nvPr/>
        </p:nvSpPr>
        <p:spPr>
          <a:xfrm>
            <a:off x="5656584" y="4074898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  <p:bldP spid="24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公告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管理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公告查询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3" y="922375"/>
            <a:ext cx="82296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4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公告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管理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添加公告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86" y="935665"/>
            <a:ext cx="7764763" cy="386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64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系统存在的不足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06937" y="1137684"/>
            <a:ext cx="67355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●  </a:t>
            </a:r>
            <a:r>
              <a:rPr lang="zh-CN" altLang="en-US" dirty="0" smtClean="0"/>
              <a:t>整体界面不够美观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●  </a:t>
            </a:r>
            <a:r>
              <a:rPr lang="zh-CN" altLang="en-US" dirty="0" smtClean="0"/>
              <a:t>用户登录界面：记住密码和前台检测密码没有完善，只是完善通过和数据库的密              码匹配则登录进主界面。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●  </a:t>
            </a:r>
            <a:r>
              <a:rPr lang="zh-CN" altLang="en-US" dirty="0" smtClean="0"/>
              <a:t>整个功能模块：对数据的输入没有对空的检测和格式的检测。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●  </a:t>
            </a:r>
            <a:r>
              <a:rPr lang="zh-CN" altLang="en-US" dirty="0" smtClean="0"/>
              <a:t>权限的管理没有实现。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5"/>
          <p:cNvSpPr txBox="1"/>
          <p:nvPr/>
        </p:nvSpPr>
        <p:spPr>
          <a:xfrm>
            <a:off x="4281926" y="311226"/>
            <a:ext cx="651582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8316" y="1031359"/>
            <a:ext cx="710254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通过这次实训，我们小组的成员都受益匪浅。我们不仅学会了团队协作能力，还深刻的体会到了软件工程思想在软件开发中的重要性。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在这里，我们组想感谢下杰哥的教导与三哥的陪伴，因为有了你们，我们此次实训不仅收获了很多的知识，还获得了很多的快乐。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时间过得很快，眨眼之间，三周的实训时光就此结束，尽管我们组的系统还有很多的不足之处，但是我们已经尽了自己的最大的能力去完成，希望老师能够给予批评和指正。最后，再次感谢两位老师的指导和陪伴，谢谢你们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23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感谢恩师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885010" y="964351"/>
            <a:ext cx="7362767" cy="3225812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系统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简介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4737" y="1212188"/>
            <a:ext cx="64912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zh-CN" altLang="zh-CN" dirty="0" smtClean="0">
                <a:solidFill>
                  <a:schemeClr val="bg1"/>
                </a:solidFill>
              </a:rPr>
              <a:t>人力资源</a:t>
            </a:r>
            <a:r>
              <a:rPr lang="zh-CN" altLang="zh-CN" dirty="0">
                <a:solidFill>
                  <a:schemeClr val="bg1"/>
                </a:solidFill>
              </a:rPr>
              <a:t>管理系统，是指一个由具有内部联系的各模块组成的，能够用来搜集、处理、储存和发布人力资源管理信息的系统，该系统能够为一个组织的人力资源管理活动的开展提供决策、协调、控制、分析以及可视化等方面的支持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2241" y="2731145"/>
            <a:ext cx="6359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       本系统分为</a:t>
            </a:r>
            <a:r>
              <a:rPr lang="zh-CN" altLang="en-US" dirty="0">
                <a:solidFill>
                  <a:schemeClr val="bg1"/>
                </a:solidFill>
              </a:rPr>
              <a:t>五</a:t>
            </a:r>
            <a:r>
              <a:rPr lang="zh-CN" altLang="en-US" dirty="0" smtClean="0">
                <a:solidFill>
                  <a:schemeClr val="bg1"/>
                </a:solidFill>
              </a:rPr>
              <a:t>大模块：人员管理、职位管理、用户管理、部门管理以及公告管理。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需求分析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4478" y="930832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92326" y="1382233"/>
            <a:ext cx="53907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●  具有良好的人机界面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  </a:t>
            </a:r>
            <a:r>
              <a:rPr lang="zh-CN" altLang="en-US" dirty="0" smtClean="0"/>
              <a:t>良好的权限管理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方便查询和修改数据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  </a:t>
            </a:r>
            <a:r>
              <a:rPr lang="zh-CN" altLang="en-US" dirty="0" smtClean="0"/>
              <a:t>数据稳定性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●</a:t>
            </a:r>
            <a:r>
              <a:rPr lang="zh-CN" altLang="en-US" dirty="0" smtClean="0"/>
              <a:t>  实用性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AutoShape 25"/>
          <p:cNvSpPr/>
          <p:nvPr/>
        </p:nvSpPr>
        <p:spPr>
          <a:xfrm rot="21558471">
            <a:off x="3373906" y="2449161"/>
            <a:ext cx="2459831" cy="2236425"/>
          </a:xfrm>
          <a:custGeom>
            <a:avLst/>
            <a:gdLst/>
            <a:ahLst/>
            <a:cxnLst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</a:cxnLst>
            <a:rect l="0" t="0" r="0" b="0"/>
            <a:pathLst>
              <a:path w="21600" h="21600">
                <a:moveTo>
                  <a:pt x="15608" y="8670"/>
                </a:moveTo>
                <a:cubicBezTo>
                  <a:pt x="21599" y="8670"/>
                  <a:pt x="21599" y="8670"/>
                  <a:pt x="21599" y="8670"/>
                </a:cubicBezTo>
                <a:cubicBezTo>
                  <a:pt x="20496" y="4411"/>
                  <a:pt x="16554" y="1064"/>
                  <a:pt x="11982" y="608"/>
                </a:cubicBezTo>
                <a:cubicBezTo>
                  <a:pt x="11667" y="304"/>
                  <a:pt x="11351" y="0"/>
                  <a:pt x="10878" y="0"/>
                </a:cubicBezTo>
                <a:cubicBezTo>
                  <a:pt x="10405" y="0"/>
                  <a:pt x="10090" y="304"/>
                  <a:pt x="9775" y="608"/>
                </a:cubicBezTo>
                <a:cubicBezTo>
                  <a:pt x="5045" y="1064"/>
                  <a:pt x="1103" y="4259"/>
                  <a:pt x="0" y="8670"/>
                </a:cubicBezTo>
                <a:cubicBezTo>
                  <a:pt x="6148" y="8670"/>
                  <a:pt x="6148" y="8670"/>
                  <a:pt x="6148" y="8670"/>
                </a:cubicBezTo>
                <a:cubicBezTo>
                  <a:pt x="6148" y="3650"/>
                  <a:pt x="9144" y="1216"/>
                  <a:pt x="9775" y="760"/>
                </a:cubicBezTo>
                <a:cubicBezTo>
                  <a:pt x="9775" y="760"/>
                  <a:pt x="9775" y="760"/>
                  <a:pt x="9775" y="912"/>
                </a:cubicBezTo>
                <a:cubicBezTo>
                  <a:pt x="6464" y="4867"/>
                  <a:pt x="6937" y="8670"/>
                  <a:pt x="6937" y="8670"/>
                </a:cubicBezTo>
                <a:cubicBezTo>
                  <a:pt x="10090" y="8670"/>
                  <a:pt x="10090" y="8670"/>
                  <a:pt x="10090" y="8670"/>
                </a:cubicBezTo>
                <a:cubicBezTo>
                  <a:pt x="10090" y="18709"/>
                  <a:pt x="10090" y="18709"/>
                  <a:pt x="10090" y="18709"/>
                </a:cubicBezTo>
                <a:cubicBezTo>
                  <a:pt x="10090" y="19014"/>
                  <a:pt x="10090" y="19014"/>
                  <a:pt x="10090" y="19014"/>
                </a:cubicBezTo>
                <a:cubicBezTo>
                  <a:pt x="10090" y="19774"/>
                  <a:pt x="10090" y="19774"/>
                  <a:pt x="10090" y="19774"/>
                </a:cubicBezTo>
                <a:cubicBezTo>
                  <a:pt x="10090" y="20839"/>
                  <a:pt x="10878" y="21599"/>
                  <a:pt x="11982" y="21599"/>
                </a:cubicBezTo>
                <a:cubicBezTo>
                  <a:pt x="12928" y="21599"/>
                  <a:pt x="13874" y="20839"/>
                  <a:pt x="13874" y="19774"/>
                </a:cubicBezTo>
                <a:cubicBezTo>
                  <a:pt x="13874" y="19014"/>
                  <a:pt x="13874" y="19014"/>
                  <a:pt x="13874" y="19014"/>
                </a:cubicBezTo>
                <a:cubicBezTo>
                  <a:pt x="12455" y="19014"/>
                  <a:pt x="12455" y="19014"/>
                  <a:pt x="12455" y="19014"/>
                </a:cubicBezTo>
                <a:cubicBezTo>
                  <a:pt x="12455" y="19318"/>
                  <a:pt x="12455" y="19318"/>
                  <a:pt x="12455" y="19318"/>
                </a:cubicBezTo>
                <a:cubicBezTo>
                  <a:pt x="12455" y="19774"/>
                  <a:pt x="12455" y="19774"/>
                  <a:pt x="12455" y="19774"/>
                </a:cubicBezTo>
                <a:cubicBezTo>
                  <a:pt x="12455" y="20078"/>
                  <a:pt x="12297" y="20383"/>
                  <a:pt x="11982" y="20383"/>
                </a:cubicBezTo>
                <a:cubicBezTo>
                  <a:pt x="11667" y="20383"/>
                  <a:pt x="11351" y="20078"/>
                  <a:pt x="11351" y="19774"/>
                </a:cubicBezTo>
                <a:cubicBezTo>
                  <a:pt x="11351" y="19318"/>
                  <a:pt x="11351" y="19318"/>
                  <a:pt x="11351" y="19318"/>
                </a:cubicBezTo>
                <a:cubicBezTo>
                  <a:pt x="11351" y="19014"/>
                  <a:pt x="11351" y="19014"/>
                  <a:pt x="11351" y="19014"/>
                </a:cubicBezTo>
                <a:cubicBezTo>
                  <a:pt x="11351" y="17036"/>
                  <a:pt x="11351" y="17036"/>
                  <a:pt x="11351" y="17036"/>
                </a:cubicBezTo>
                <a:cubicBezTo>
                  <a:pt x="11351" y="8670"/>
                  <a:pt x="11351" y="8670"/>
                  <a:pt x="11351" y="8670"/>
                </a:cubicBezTo>
                <a:cubicBezTo>
                  <a:pt x="14820" y="8670"/>
                  <a:pt x="14820" y="8670"/>
                  <a:pt x="14820" y="8670"/>
                </a:cubicBezTo>
                <a:cubicBezTo>
                  <a:pt x="14820" y="8670"/>
                  <a:pt x="15293" y="4867"/>
                  <a:pt x="11982" y="912"/>
                </a:cubicBezTo>
                <a:cubicBezTo>
                  <a:pt x="11982" y="760"/>
                  <a:pt x="11982" y="760"/>
                  <a:pt x="11982" y="760"/>
                </a:cubicBezTo>
                <a:cubicBezTo>
                  <a:pt x="12613" y="1216"/>
                  <a:pt x="15608" y="3650"/>
                  <a:pt x="15608" y="8670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237555" y="3687967"/>
            <a:ext cx="503873" cy="504825"/>
            <a:chOff x="5202" y="5131"/>
            <a:chExt cx="1058" cy="1060"/>
          </a:xfrm>
          <a:solidFill>
            <a:srgbClr val="1B4367"/>
          </a:solidFill>
        </p:grpSpPr>
        <p:sp>
          <p:nvSpPr>
            <p:cNvPr id="175117" name="Freeform 12"/>
            <p:cNvSpPr/>
            <p:nvPr/>
          </p:nvSpPr>
          <p:spPr>
            <a:xfrm>
              <a:off x="5202" y="5131"/>
              <a:ext cx="1058" cy="1061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104722" y="74794"/>
                </a:cxn>
                <a:cxn ang="0">
                  <a:pos x="406465" y="103287"/>
                </a:cxn>
                <a:cxn ang="0">
                  <a:pos x="378066" y="406025"/>
                </a:cxn>
                <a:cxn ang="0">
                  <a:pos x="76323" y="377532"/>
                </a:cxn>
                <a:cxn ang="0">
                  <a:pos x="104722" y="74794"/>
                </a:cxn>
              </a:cxnLst>
              <a:rect l="txL" t="txT" r="txR" b="txB"/>
              <a:pathLst>
                <a:path w="271" h="271">
                  <a:moveTo>
                    <a:pt x="59" y="42"/>
                  </a:moveTo>
                  <a:cubicBezTo>
                    <a:pt x="110" y="0"/>
                    <a:pt x="186" y="7"/>
                    <a:pt x="229" y="58"/>
                  </a:cubicBezTo>
                  <a:cubicBezTo>
                    <a:pt x="271" y="110"/>
                    <a:pt x="264" y="186"/>
                    <a:pt x="213" y="228"/>
                  </a:cubicBezTo>
                  <a:cubicBezTo>
                    <a:pt x="161" y="271"/>
                    <a:pt x="85" y="264"/>
                    <a:pt x="43" y="212"/>
                  </a:cubicBezTo>
                  <a:cubicBezTo>
                    <a:pt x="0" y="161"/>
                    <a:pt x="7" y="85"/>
                    <a:pt x="59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48" name="Freeform 43"/>
            <p:cNvSpPr/>
            <p:nvPr/>
          </p:nvSpPr>
          <p:spPr>
            <a:xfrm>
              <a:off x="5394" y="5396"/>
              <a:ext cx="628" cy="562"/>
            </a:xfrm>
            <a:custGeom>
              <a:avLst/>
              <a:gdLst>
                <a:gd name="txL" fmla="*/ 0 w 161"/>
                <a:gd name="txT" fmla="*/ 0 h 144"/>
                <a:gd name="txR" fmla="*/ 161 w 161"/>
                <a:gd name="txB" fmla="*/ 144 h 144"/>
              </a:gdLst>
              <a:ahLst/>
              <a:cxnLst>
                <a:cxn ang="0">
                  <a:pos x="141988" y="55022"/>
                </a:cxn>
                <a:cxn ang="0">
                  <a:pos x="70994" y="1775"/>
                </a:cxn>
                <a:cxn ang="0">
                  <a:pos x="5325" y="88746"/>
                </a:cxn>
                <a:cxn ang="0">
                  <a:pos x="140213" y="255588"/>
                </a:cxn>
                <a:cxn ang="0">
                  <a:pos x="280425" y="90521"/>
                </a:cxn>
                <a:cxn ang="0">
                  <a:pos x="214756" y="3550"/>
                </a:cxn>
                <a:cxn ang="0">
                  <a:pos x="141988" y="55022"/>
                </a:cxn>
              </a:cxnLst>
              <a:rect l="txL" t="txT" r="txR" b="txB"/>
              <a:pathLst>
                <a:path w="161" h="144">
                  <a:moveTo>
                    <a:pt x="80" y="31"/>
                  </a:moveTo>
                  <a:cubicBezTo>
                    <a:pt x="73" y="11"/>
                    <a:pt x="60" y="0"/>
                    <a:pt x="40" y="1"/>
                  </a:cubicBezTo>
                  <a:cubicBezTo>
                    <a:pt x="11" y="3"/>
                    <a:pt x="0" y="23"/>
                    <a:pt x="3" y="50"/>
                  </a:cubicBezTo>
                  <a:cubicBezTo>
                    <a:pt x="6" y="83"/>
                    <a:pt x="49" y="103"/>
                    <a:pt x="79" y="144"/>
                  </a:cubicBezTo>
                  <a:cubicBezTo>
                    <a:pt x="110" y="103"/>
                    <a:pt x="154" y="84"/>
                    <a:pt x="158" y="51"/>
                  </a:cubicBezTo>
                  <a:cubicBezTo>
                    <a:pt x="161" y="24"/>
                    <a:pt x="150" y="4"/>
                    <a:pt x="121" y="2"/>
                  </a:cubicBezTo>
                  <a:cubicBezTo>
                    <a:pt x="101" y="0"/>
                    <a:pt x="89" y="11"/>
                    <a:pt x="80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19552" y="2809205"/>
            <a:ext cx="506730" cy="506730"/>
            <a:chOff x="9978" y="7833"/>
            <a:chExt cx="1064" cy="1064"/>
          </a:xfrm>
          <a:solidFill>
            <a:srgbClr val="1B4367"/>
          </a:solidFill>
        </p:grpSpPr>
        <p:sp>
          <p:nvSpPr>
            <p:cNvPr id="175123" name="Freeform 18"/>
            <p:cNvSpPr/>
            <p:nvPr/>
          </p:nvSpPr>
          <p:spPr>
            <a:xfrm>
              <a:off x="9978" y="7833"/>
              <a:ext cx="1065" cy="1065"/>
            </a:xfrm>
            <a:custGeom>
              <a:avLst/>
              <a:gdLst>
                <a:gd name="txL" fmla="*/ 0 w 273"/>
                <a:gd name="txT" fmla="*/ 0 h 273"/>
                <a:gd name="txR" fmla="*/ 273 w 273"/>
                <a:gd name="txB" fmla="*/ 273 h 273"/>
              </a:gdLst>
              <a:ahLst/>
              <a:cxnLst>
                <a:cxn ang="0">
                  <a:pos x="168490" y="443396"/>
                </a:cxn>
                <a:cxn ang="0">
                  <a:pos x="40792" y="168490"/>
                </a:cxn>
                <a:cxn ang="0">
                  <a:pos x="317471" y="40792"/>
                </a:cxn>
                <a:cxn ang="0">
                  <a:pos x="443396" y="317471"/>
                </a:cxn>
                <a:cxn ang="0">
                  <a:pos x="168490" y="443396"/>
                </a:cxn>
              </a:cxnLst>
              <a:rect l="txL" t="txT" r="txR" b="txB"/>
              <a:pathLst>
                <a:path w="273" h="273">
                  <a:moveTo>
                    <a:pt x="95" y="250"/>
                  </a:moveTo>
                  <a:cubicBezTo>
                    <a:pt x="32" y="227"/>
                    <a:pt x="0" y="157"/>
                    <a:pt x="23" y="95"/>
                  </a:cubicBezTo>
                  <a:cubicBezTo>
                    <a:pt x="47" y="32"/>
                    <a:pt x="116" y="0"/>
                    <a:pt x="179" y="23"/>
                  </a:cubicBezTo>
                  <a:cubicBezTo>
                    <a:pt x="241" y="47"/>
                    <a:pt x="273" y="116"/>
                    <a:pt x="250" y="179"/>
                  </a:cubicBezTo>
                  <a:cubicBezTo>
                    <a:pt x="227" y="241"/>
                    <a:pt x="157" y="273"/>
                    <a:pt x="95" y="25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8" name="Freeform 53"/>
            <p:cNvSpPr/>
            <p:nvPr/>
          </p:nvSpPr>
          <p:spPr>
            <a:xfrm>
              <a:off x="10251" y="8102"/>
              <a:ext cx="478" cy="321"/>
            </a:xfrm>
            <a:custGeom>
              <a:avLst/>
              <a:gdLst>
                <a:gd name="txL" fmla="*/ 0 w 123"/>
                <a:gd name="txT" fmla="*/ 0 h 82"/>
                <a:gd name="txR" fmla="*/ 123 w 123"/>
                <a:gd name="txB" fmla="*/ 82 h 82"/>
              </a:gdLst>
              <a:ahLst/>
              <a:cxnLst>
                <a:cxn ang="0">
                  <a:pos x="205111" y="46309"/>
                </a:cxn>
                <a:cxn ang="0">
                  <a:pos x="38900" y="46309"/>
                </a:cxn>
                <a:cxn ang="0">
                  <a:pos x="5305" y="146050"/>
                </a:cxn>
                <a:cxn ang="0">
                  <a:pos x="31828" y="94398"/>
                </a:cxn>
                <a:cxn ang="0">
                  <a:pos x="166210" y="85493"/>
                </a:cxn>
                <a:cxn ang="0">
                  <a:pos x="152065" y="99741"/>
                </a:cxn>
                <a:cxn ang="0">
                  <a:pos x="217488" y="99741"/>
                </a:cxn>
                <a:cxn ang="0">
                  <a:pos x="217488" y="32060"/>
                </a:cxn>
                <a:cxn ang="0">
                  <a:pos x="205111" y="46309"/>
                </a:cxn>
              </a:cxnLst>
              <a:rect l="txL" t="txT" r="txR" b="txB"/>
              <a:pathLst>
                <a:path w="123" h="82">
                  <a:moveTo>
                    <a:pt x="116" y="26"/>
                  </a:moveTo>
                  <a:cubicBezTo>
                    <a:pt x="90" y="0"/>
                    <a:pt x="48" y="0"/>
                    <a:pt x="22" y="26"/>
                  </a:cubicBezTo>
                  <a:cubicBezTo>
                    <a:pt x="7" y="41"/>
                    <a:pt x="0" y="62"/>
                    <a:pt x="3" y="82"/>
                  </a:cubicBezTo>
                  <a:cubicBezTo>
                    <a:pt x="5" y="71"/>
                    <a:pt x="10" y="61"/>
                    <a:pt x="18" y="53"/>
                  </a:cubicBezTo>
                  <a:cubicBezTo>
                    <a:pt x="39" y="33"/>
                    <a:pt x="71" y="31"/>
                    <a:pt x="94" y="48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3" y="18"/>
                    <a:pt x="123" y="18"/>
                    <a:pt x="123" y="18"/>
                  </a:cubicBezTo>
                  <a:lnTo>
                    <a:pt x="116" y="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9" name="Freeform 54"/>
            <p:cNvSpPr/>
            <p:nvPr/>
          </p:nvSpPr>
          <p:spPr>
            <a:xfrm>
              <a:off x="10303" y="8357"/>
              <a:ext cx="478" cy="318"/>
            </a:xfrm>
            <a:custGeom>
              <a:avLst/>
              <a:gdLst>
                <a:gd name="txL" fmla="*/ 0 w 123"/>
                <a:gd name="txT" fmla="*/ 0 h 81"/>
                <a:gd name="txR" fmla="*/ 123 w 123"/>
                <a:gd name="txB" fmla="*/ 81 h 81"/>
              </a:gdLst>
              <a:ahLst/>
              <a:cxnLst>
                <a:cxn ang="0">
                  <a:pos x="14145" y="98092"/>
                </a:cxn>
                <a:cxn ang="0">
                  <a:pos x="180355" y="98092"/>
                </a:cxn>
                <a:cxn ang="0">
                  <a:pos x="213951" y="0"/>
                </a:cxn>
                <a:cxn ang="0">
                  <a:pos x="185660" y="49938"/>
                </a:cxn>
                <a:cxn ang="0">
                  <a:pos x="53046" y="58855"/>
                </a:cxn>
                <a:cxn ang="0">
                  <a:pos x="67191" y="44587"/>
                </a:cxn>
                <a:cxn ang="0">
                  <a:pos x="0" y="44587"/>
                </a:cxn>
                <a:cxn ang="0">
                  <a:pos x="0" y="112360"/>
                </a:cxn>
                <a:cxn ang="0">
                  <a:pos x="14145" y="98092"/>
                </a:cxn>
              </a:cxnLst>
              <a:rect l="txL" t="txT" r="txR" b="txB"/>
              <a:pathLst>
                <a:path w="123" h="81">
                  <a:moveTo>
                    <a:pt x="8" y="55"/>
                  </a:moveTo>
                  <a:cubicBezTo>
                    <a:pt x="34" y="81"/>
                    <a:pt x="76" y="81"/>
                    <a:pt x="102" y="55"/>
                  </a:cubicBezTo>
                  <a:cubicBezTo>
                    <a:pt x="117" y="40"/>
                    <a:pt x="123" y="19"/>
                    <a:pt x="121" y="0"/>
                  </a:cubicBezTo>
                  <a:cubicBezTo>
                    <a:pt x="118" y="10"/>
                    <a:pt x="113" y="20"/>
                    <a:pt x="105" y="28"/>
                  </a:cubicBezTo>
                  <a:cubicBezTo>
                    <a:pt x="85" y="48"/>
                    <a:pt x="52" y="50"/>
                    <a:pt x="30" y="3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8" y="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82514" y="1406665"/>
            <a:ext cx="504825" cy="501968"/>
            <a:chOff x="8470" y="2554"/>
            <a:chExt cx="1060" cy="1054"/>
          </a:xfrm>
          <a:solidFill>
            <a:srgbClr val="1B4367"/>
          </a:solidFill>
        </p:grpSpPr>
        <p:sp>
          <p:nvSpPr>
            <p:cNvPr id="175113" name="Freeform 8"/>
            <p:cNvSpPr/>
            <p:nvPr/>
          </p:nvSpPr>
          <p:spPr>
            <a:xfrm>
              <a:off x="8470" y="2554"/>
              <a:ext cx="1061" cy="1054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381094" y="77840"/>
                </a:cxn>
                <a:cxn ang="0">
                  <a:pos x="406025" y="378587"/>
                </a:cxn>
                <a:cxn ang="0">
                  <a:pos x="101506" y="403354"/>
                </a:cxn>
                <a:cxn ang="0">
                  <a:pos x="78356" y="100838"/>
                </a:cxn>
                <a:cxn ang="0">
                  <a:pos x="381094" y="77840"/>
                </a:cxn>
              </a:cxnLst>
              <a:rect l="txL" t="txT" r="txR" b="txB"/>
              <a:pathLst>
                <a:path w="271" h="271">
                  <a:moveTo>
                    <a:pt x="214" y="44"/>
                  </a:moveTo>
                  <a:cubicBezTo>
                    <a:pt x="265" y="87"/>
                    <a:pt x="271" y="163"/>
                    <a:pt x="228" y="214"/>
                  </a:cubicBezTo>
                  <a:cubicBezTo>
                    <a:pt x="184" y="265"/>
                    <a:pt x="108" y="271"/>
                    <a:pt x="57" y="228"/>
                  </a:cubicBezTo>
                  <a:cubicBezTo>
                    <a:pt x="7" y="184"/>
                    <a:pt x="0" y="108"/>
                    <a:pt x="44" y="57"/>
                  </a:cubicBezTo>
                  <a:cubicBezTo>
                    <a:pt x="87" y="7"/>
                    <a:pt x="163" y="0"/>
                    <a:pt x="214" y="4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79" name="Freeform 87"/>
            <p:cNvSpPr>
              <a:spLocks noEditPoints="1"/>
            </p:cNvSpPr>
            <p:nvPr/>
          </p:nvSpPr>
          <p:spPr>
            <a:xfrm>
              <a:off x="8669" y="2847"/>
              <a:ext cx="712" cy="468"/>
            </a:xfrm>
            <a:custGeom>
              <a:avLst/>
              <a:gdLst>
                <a:gd name="txL" fmla="*/ 0 w 162"/>
                <a:gd name="txT" fmla="*/ 0 h 106"/>
                <a:gd name="txR" fmla="*/ 162 w 162"/>
                <a:gd name="txB" fmla="*/ 106 h 106"/>
              </a:gdLst>
              <a:ahLst/>
              <a:cxnLst>
                <a:cxn ang="0">
                  <a:pos x="323850" y="24082"/>
                </a:cxn>
                <a:cxn ang="0">
                  <a:pos x="173919" y="0"/>
                </a:cxn>
                <a:cxn ang="0">
                  <a:pos x="9995" y="24082"/>
                </a:cxn>
                <a:cxn ang="0">
                  <a:pos x="9995" y="110376"/>
                </a:cxn>
                <a:cxn ang="0">
                  <a:pos x="5997" y="120410"/>
                </a:cxn>
                <a:cxn ang="0">
                  <a:pos x="15993" y="132451"/>
                </a:cxn>
                <a:cxn ang="0">
                  <a:pos x="27987" y="120410"/>
                </a:cxn>
                <a:cxn ang="0">
                  <a:pos x="21990" y="110376"/>
                </a:cxn>
                <a:cxn ang="0">
                  <a:pos x="21990" y="56192"/>
                </a:cxn>
                <a:cxn ang="0">
                  <a:pos x="173919" y="78267"/>
                </a:cxn>
                <a:cxn ang="0">
                  <a:pos x="323850" y="54185"/>
                </a:cxn>
                <a:cxn ang="0">
                  <a:pos x="323850" y="24082"/>
                </a:cxn>
                <a:cxn ang="0">
                  <a:pos x="25988" y="136465"/>
                </a:cxn>
                <a:cxn ang="0">
                  <a:pos x="7996" y="136465"/>
                </a:cxn>
                <a:cxn ang="0">
                  <a:pos x="0" y="188643"/>
                </a:cxn>
                <a:cxn ang="0">
                  <a:pos x="5997" y="190650"/>
                </a:cxn>
                <a:cxn ang="0">
                  <a:pos x="7996" y="184629"/>
                </a:cxn>
                <a:cxn ang="0">
                  <a:pos x="7996" y="190650"/>
                </a:cxn>
                <a:cxn ang="0">
                  <a:pos x="17992" y="192657"/>
                </a:cxn>
                <a:cxn ang="0">
                  <a:pos x="19991" y="186636"/>
                </a:cxn>
                <a:cxn ang="0">
                  <a:pos x="21990" y="190650"/>
                </a:cxn>
                <a:cxn ang="0">
                  <a:pos x="23989" y="190650"/>
                </a:cxn>
                <a:cxn ang="0">
                  <a:pos x="25988" y="166568"/>
                </a:cxn>
                <a:cxn ang="0">
                  <a:pos x="27987" y="190650"/>
                </a:cxn>
                <a:cxn ang="0">
                  <a:pos x="33984" y="188643"/>
                </a:cxn>
                <a:cxn ang="0">
                  <a:pos x="25988" y="136465"/>
                </a:cxn>
                <a:cxn ang="0">
                  <a:pos x="59972" y="188643"/>
                </a:cxn>
                <a:cxn ang="0">
                  <a:pos x="59972" y="74253"/>
                </a:cxn>
                <a:cxn ang="0">
                  <a:pos x="173919" y="90308"/>
                </a:cxn>
                <a:cxn ang="0">
                  <a:pos x="281869" y="74253"/>
                </a:cxn>
                <a:cxn ang="0">
                  <a:pos x="281869" y="186636"/>
                </a:cxn>
                <a:cxn ang="0">
                  <a:pos x="171920" y="212725"/>
                </a:cxn>
                <a:cxn ang="0">
                  <a:pos x="59972" y="188643"/>
                </a:cxn>
              </a:cxnLst>
              <a:rect l="txL" t="txT" r="txR" b="txB"/>
              <a:pathLst>
                <a:path w="162" h="106">
                  <a:moveTo>
                    <a:pt x="162" y="12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27"/>
                    <a:pt x="5" y="41"/>
                    <a:pt x="5" y="55"/>
                  </a:cubicBezTo>
                  <a:cubicBezTo>
                    <a:pt x="4" y="56"/>
                    <a:pt x="3" y="58"/>
                    <a:pt x="3" y="60"/>
                  </a:cubicBezTo>
                  <a:cubicBezTo>
                    <a:pt x="3" y="63"/>
                    <a:pt x="5" y="66"/>
                    <a:pt x="8" y="66"/>
                  </a:cubicBezTo>
                  <a:cubicBezTo>
                    <a:pt x="12" y="66"/>
                    <a:pt x="14" y="63"/>
                    <a:pt x="14" y="60"/>
                  </a:cubicBezTo>
                  <a:cubicBezTo>
                    <a:pt x="14" y="58"/>
                    <a:pt x="13" y="56"/>
                    <a:pt x="11" y="55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2" y="12"/>
                    <a:pt x="162" y="12"/>
                    <a:pt x="162" y="12"/>
                  </a:cubicBezTo>
                  <a:close/>
                  <a:moveTo>
                    <a:pt x="13" y="68"/>
                  </a:moveTo>
                  <a:cubicBezTo>
                    <a:pt x="10" y="69"/>
                    <a:pt x="7" y="69"/>
                    <a:pt x="4" y="68"/>
                  </a:cubicBezTo>
                  <a:cubicBezTo>
                    <a:pt x="3" y="77"/>
                    <a:pt x="1" y="85"/>
                    <a:pt x="0" y="94"/>
                  </a:cubicBezTo>
                  <a:cubicBezTo>
                    <a:pt x="1" y="94"/>
                    <a:pt x="2" y="94"/>
                    <a:pt x="3" y="95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6" y="95"/>
                    <a:pt x="8" y="96"/>
                    <a:pt x="9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4"/>
                    <a:pt x="16" y="94"/>
                    <a:pt x="17" y="94"/>
                  </a:cubicBezTo>
                  <a:cubicBezTo>
                    <a:pt x="16" y="85"/>
                    <a:pt x="14" y="77"/>
                    <a:pt x="13" y="68"/>
                  </a:cubicBezTo>
                  <a:close/>
                  <a:moveTo>
                    <a:pt x="30" y="94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141" y="37"/>
                    <a:pt x="141" y="37"/>
                    <a:pt x="141" y="37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22" y="93"/>
                    <a:pt x="104" y="98"/>
                    <a:pt x="86" y="106"/>
                  </a:cubicBezTo>
                  <a:cubicBezTo>
                    <a:pt x="68" y="97"/>
                    <a:pt x="49" y="94"/>
                    <a:pt x="30" y="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80046" y="1957724"/>
            <a:ext cx="504349" cy="506254"/>
            <a:chOff x="4030" y="4930"/>
            <a:chExt cx="840" cy="843"/>
          </a:xfrm>
          <a:solidFill>
            <a:srgbClr val="1B4367"/>
          </a:solidFill>
        </p:grpSpPr>
        <p:sp>
          <p:nvSpPr>
            <p:cNvPr id="93246" name="Freeform 1819"/>
            <p:cNvSpPr/>
            <p:nvPr/>
          </p:nvSpPr>
          <p:spPr>
            <a:xfrm>
              <a:off x="4030" y="4930"/>
              <a:ext cx="840" cy="843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82657" y="63966"/>
                </a:cxn>
                <a:cxn ang="0">
                  <a:pos x="469624" y="383796"/>
                </a:cxn>
                <a:cxn ang="0">
                  <a:pos x="150743" y="471022"/>
                </a:cxn>
                <a:cxn ang="0">
                  <a:pos x="69574" y="151192"/>
                </a:cxn>
                <a:cxn ang="0">
                  <a:pos x="382657" y="63966"/>
                </a:cxn>
              </a:cxnLst>
              <a:rect l="txL" t="txT" r="txR" b="txB"/>
              <a:pathLst>
                <a:path w="92" h="92">
                  <a:moveTo>
                    <a:pt x="66" y="11"/>
                  </a:moveTo>
                  <a:cubicBezTo>
                    <a:pt x="85" y="23"/>
                    <a:pt x="92" y="47"/>
                    <a:pt x="81" y="66"/>
                  </a:cubicBezTo>
                  <a:cubicBezTo>
                    <a:pt x="70" y="85"/>
                    <a:pt x="45" y="92"/>
                    <a:pt x="26" y="81"/>
                  </a:cubicBezTo>
                  <a:cubicBezTo>
                    <a:pt x="7" y="70"/>
                    <a:pt x="0" y="45"/>
                    <a:pt x="12" y="26"/>
                  </a:cubicBezTo>
                  <a:cubicBezTo>
                    <a:pt x="23" y="7"/>
                    <a:pt x="47" y="0"/>
                    <a:pt x="66" y="11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717" name="稻壳儿小白白(http://dwz.cn/Wu2UP)"/>
            <p:cNvSpPr>
              <a:spLocks noEditPoints="1"/>
            </p:cNvSpPr>
            <p:nvPr/>
          </p:nvSpPr>
          <p:spPr>
            <a:xfrm>
              <a:off x="4214" y="5125"/>
              <a:ext cx="425" cy="425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962" name="TextBox 1210"/>
          <p:cNvSpPr/>
          <p:nvPr/>
        </p:nvSpPr>
        <p:spPr>
          <a:xfrm>
            <a:off x="961551" y="2336925"/>
            <a:ext cx="67710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陈富银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7325" y="2747104"/>
            <a:ext cx="1840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职位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界面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相关数据库表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zw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静态网页的设计，文档。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7794179" y="3731558"/>
            <a:ext cx="67710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王翔宁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8072" y="4081826"/>
            <a:ext cx="1840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部门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界面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相关数据库表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bm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,html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静态网页的设计，文档。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4282514" y="475214"/>
            <a:ext cx="67710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吴永攀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79443" y="761181"/>
            <a:ext cx="2015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主要负责总体数据库的设计，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JDBC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的操作，控制数据等后台操作和前台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JavaScript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的编写。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1210"/>
          <p:cNvSpPr/>
          <p:nvPr/>
        </p:nvSpPr>
        <p:spPr>
          <a:xfrm>
            <a:off x="7077091" y="984235"/>
            <a:ext cx="550472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徐 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82684" y="2759050"/>
            <a:ext cx="1840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界面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相关数据库表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静态网页的设计，文档。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组内分工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6515717" y="3711824"/>
            <a:ext cx="503873" cy="504825"/>
            <a:chOff x="5202" y="5131"/>
            <a:chExt cx="1058" cy="1060"/>
          </a:xfrm>
          <a:solidFill>
            <a:srgbClr val="1B4367"/>
          </a:solidFill>
        </p:grpSpPr>
        <p:sp>
          <p:nvSpPr>
            <p:cNvPr id="34" name="Freeform 12"/>
            <p:cNvSpPr/>
            <p:nvPr/>
          </p:nvSpPr>
          <p:spPr>
            <a:xfrm>
              <a:off x="5202" y="5131"/>
              <a:ext cx="1058" cy="1061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104722" y="74794"/>
                </a:cxn>
                <a:cxn ang="0">
                  <a:pos x="406465" y="103287"/>
                </a:cxn>
                <a:cxn ang="0">
                  <a:pos x="378066" y="406025"/>
                </a:cxn>
                <a:cxn ang="0">
                  <a:pos x="76323" y="377532"/>
                </a:cxn>
                <a:cxn ang="0">
                  <a:pos x="104722" y="74794"/>
                </a:cxn>
              </a:cxnLst>
              <a:rect l="txL" t="txT" r="txR" b="txB"/>
              <a:pathLst>
                <a:path w="271" h="271">
                  <a:moveTo>
                    <a:pt x="59" y="42"/>
                  </a:moveTo>
                  <a:cubicBezTo>
                    <a:pt x="110" y="0"/>
                    <a:pt x="186" y="7"/>
                    <a:pt x="229" y="58"/>
                  </a:cubicBezTo>
                  <a:cubicBezTo>
                    <a:pt x="271" y="110"/>
                    <a:pt x="264" y="186"/>
                    <a:pt x="213" y="228"/>
                  </a:cubicBezTo>
                  <a:cubicBezTo>
                    <a:pt x="161" y="271"/>
                    <a:pt x="85" y="264"/>
                    <a:pt x="43" y="212"/>
                  </a:cubicBezTo>
                  <a:cubicBezTo>
                    <a:pt x="0" y="161"/>
                    <a:pt x="7" y="85"/>
                    <a:pt x="59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43"/>
            <p:cNvSpPr/>
            <p:nvPr/>
          </p:nvSpPr>
          <p:spPr>
            <a:xfrm>
              <a:off x="5394" y="5396"/>
              <a:ext cx="628" cy="562"/>
            </a:xfrm>
            <a:custGeom>
              <a:avLst/>
              <a:gdLst>
                <a:gd name="txL" fmla="*/ 0 w 161"/>
                <a:gd name="txT" fmla="*/ 0 h 144"/>
                <a:gd name="txR" fmla="*/ 161 w 161"/>
                <a:gd name="txB" fmla="*/ 144 h 144"/>
              </a:gdLst>
              <a:ahLst/>
              <a:cxnLst>
                <a:cxn ang="0">
                  <a:pos x="141988" y="55022"/>
                </a:cxn>
                <a:cxn ang="0">
                  <a:pos x="70994" y="1775"/>
                </a:cxn>
                <a:cxn ang="0">
                  <a:pos x="5325" y="88746"/>
                </a:cxn>
                <a:cxn ang="0">
                  <a:pos x="140213" y="255588"/>
                </a:cxn>
                <a:cxn ang="0">
                  <a:pos x="280425" y="90521"/>
                </a:cxn>
                <a:cxn ang="0">
                  <a:pos x="214756" y="3550"/>
                </a:cxn>
                <a:cxn ang="0">
                  <a:pos x="141988" y="55022"/>
                </a:cxn>
              </a:cxnLst>
              <a:rect l="txL" t="txT" r="txR" b="txB"/>
              <a:pathLst>
                <a:path w="161" h="144">
                  <a:moveTo>
                    <a:pt x="80" y="31"/>
                  </a:moveTo>
                  <a:cubicBezTo>
                    <a:pt x="73" y="11"/>
                    <a:pt x="60" y="0"/>
                    <a:pt x="40" y="1"/>
                  </a:cubicBezTo>
                  <a:cubicBezTo>
                    <a:pt x="11" y="3"/>
                    <a:pt x="0" y="23"/>
                    <a:pt x="3" y="50"/>
                  </a:cubicBezTo>
                  <a:cubicBezTo>
                    <a:pt x="6" y="83"/>
                    <a:pt x="49" y="103"/>
                    <a:pt x="79" y="144"/>
                  </a:cubicBezTo>
                  <a:cubicBezTo>
                    <a:pt x="110" y="103"/>
                    <a:pt x="154" y="84"/>
                    <a:pt x="158" y="51"/>
                  </a:cubicBezTo>
                  <a:cubicBezTo>
                    <a:pt x="161" y="24"/>
                    <a:pt x="150" y="4"/>
                    <a:pt x="121" y="2"/>
                  </a:cubicBezTo>
                  <a:cubicBezTo>
                    <a:pt x="101" y="0"/>
                    <a:pt x="89" y="11"/>
                    <a:pt x="80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20"/>
          <p:cNvSpPr txBox="1"/>
          <p:nvPr/>
        </p:nvSpPr>
        <p:spPr>
          <a:xfrm>
            <a:off x="7130768" y="4105683"/>
            <a:ext cx="1840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公告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界面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相关数据库表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的设计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,html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静态网页的设计，文档，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1210"/>
          <p:cNvSpPr/>
          <p:nvPr/>
        </p:nvSpPr>
        <p:spPr>
          <a:xfrm>
            <a:off x="709386" y="3712885"/>
            <a:ext cx="67710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张令娟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18139" y="2729715"/>
            <a:ext cx="506730" cy="506730"/>
            <a:chOff x="9978" y="7833"/>
            <a:chExt cx="1064" cy="1064"/>
          </a:xfrm>
          <a:solidFill>
            <a:srgbClr val="1B4367"/>
          </a:solidFill>
        </p:grpSpPr>
        <p:sp>
          <p:nvSpPr>
            <p:cNvPr id="39" name="Freeform 18"/>
            <p:cNvSpPr/>
            <p:nvPr/>
          </p:nvSpPr>
          <p:spPr>
            <a:xfrm>
              <a:off x="9978" y="7833"/>
              <a:ext cx="1065" cy="1065"/>
            </a:xfrm>
            <a:custGeom>
              <a:avLst/>
              <a:gdLst>
                <a:gd name="txL" fmla="*/ 0 w 273"/>
                <a:gd name="txT" fmla="*/ 0 h 273"/>
                <a:gd name="txR" fmla="*/ 273 w 273"/>
                <a:gd name="txB" fmla="*/ 273 h 273"/>
              </a:gdLst>
              <a:ahLst/>
              <a:cxnLst>
                <a:cxn ang="0">
                  <a:pos x="168490" y="443396"/>
                </a:cxn>
                <a:cxn ang="0">
                  <a:pos x="40792" y="168490"/>
                </a:cxn>
                <a:cxn ang="0">
                  <a:pos x="317471" y="40792"/>
                </a:cxn>
                <a:cxn ang="0">
                  <a:pos x="443396" y="317471"/>
                </a:cxn>
                <a:cxn ang="0">
                  <a:pos x="168490" y="443396"/>
                </a:cxn>
              </a:cxnLst>
              <a:rect l="txL" t="txT" r="txR" b="txB"/>
              <a:pathLst>
                <a:path w="273" h="273">
                  <a:moveTo>
                    <a:pt x="95" y="250"/>
                  </a:moveTo>
                  <a:cubicBezTo>
                    <a:pt x="32" y="227"/>
                    <a:pt x="0" y="157"/>
                    <a:pt x="23" y="95"/>
                  </a:cubicBezTo>
                  <a:cubicBezTo>
                    <a:pt x="47" y="32"/>
                    <a:pt x="116" y="0"/>
                    <a:pt x="179" y="23"/>
                  </a:cubicBezTo>
                  <a:cubicBezTo>
                    <a:pt x="241" y="47"/>
                    <a:pt x="273" y="116"/>
                    <a:pt x="250" y="179"/>
                  </a:cubicBezTo>
                  <a:cubicBezTo>
                    <a:pt x="227" y="241"/>
                    <a:pt x="157" y="273"/>
                    <a:pt x="95" y="25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53"/>
            <p:cNvSpPr/>
            <p:nvPr/>
          </p:nvSpPr>
          <p:spPr>
            <a:xfrm>
              <a:off x="10251" y="8102"/>
              <a:ext cx="478" cy="321"/>
            </a:xfrm>
            <a:custGeom>
              <a:avLst/>
              <a:gdLst>
                <a:gd name="txL" fmla="*/ 0 w 123"/>
                <a:gd name="txT" fmla="*/ 0 h 82"/>
                <a:gd name="txR" fmla="*/ 123 w 123"/>
                <a:gd name="txB" fmla="*/ 82 h 82"/>
              </a:gdLst>
              <a:ahLst/>
              <a:cxnLst>
                <a:cxn ang="0">
                  <a:pos x="205111" y="46309"/>
                </a:cxn>
                <a:cxn ang="0">
                  <a:pos x="38900" y="46309"/>
                </a:cxn>
                <a:cxn ang="0">
                  <a:pos x="5305" y="146050"/>
                </a:cxn>
                <a:cxn ang="0">
                  <a:pos x="31828" y="94398"/>
                </a:cxn>
                <a:cxn ang="0">
                  <a:pos x="166210" y="85493"/>
                </a:cxn>
                <a:cxn ang="0">
                  <a:pos x="152065" y="99741"/>
                </a:cxn>
                <a:cxn ang="0">
                  <a:pos x="217488" y="99741"/>
                </a:cxn>
                <a:cxn ang="0">
                  <a:pos x="217488" y="32060"/>
                </a:cxn>
                <a:cxn ang="0">
                  <a:pos x="205111" y="46309"/>
                </a:cxn>
              </a:cxnLst>
              <a:rect l="txL" t="txT" r="txR" b="txB"/>
              <a:pathLst>
                <a:path w="123" h="82">
                  <a:moveTo>
                    <a:pt x="116" y="26"/>
                  </a:moveTo>
                  <a:cubicBezTo>
                    <a:pt x="90" y="0"/>
                    <a:pt x="48" y="0"/>
                    <a:pt x="22" y="26"/>
                  </a:cubicBezTo>
                  <a:cubicBezTo>
                    <a:pt x="7" y="41"/>
                    <a:pt x="0" y="62"/>
                    <a:pt x="3" y="82"/>
                  </a:cubicBezTo>
                  <a:cubicBezTo>
                    <a:pt x="5" y="71"/>
                    <a:pt x="10" y="61"/>
                    <a:pt x="18" y="53"/>
                  </a:cubicBezTo>
                  <a:cubicBezTo>
                    <a:pt x="39" y="33"/>
                    <a:pt x="71" y="31"/>
                    <a:pt x="94" y="48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3" y="18"/>
                    <a:pt x="123" y="18"/>
                    <a:pt x="123" y="18"/>
                  </a:cubicBezTo>
                  <a:lnTo>
                    <a:pt x="116" y="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54"/>
            <p:cNvSpPr/>
            <p:nvPr/>
          </p:nvSpPr>
          <p:spPr>
            <a:xfrm>
              <a:off x="10303" y="8357"/>
              <a:ext cx="478" cy="318"/>
            </a:xfrm>
            <a:custGeom>
              <a:avLst/>
              <a:gdLst>
                <a:gd name="txL" fmla="*/ 0 w 123"/>
                <a:gd name="txT" fmla="*/ 0 h 81"/>
                <a:gd name="txR" fmla="*/ 123 w 123"/>
                <a:gd name="txB" fmla="*/ 81 h 81"/>
              </a:gdLst>
              <a:ahLst/>
              <a:cxnLst>
                <a:cxn ang="0">
                  <a:pos x="14145" y="98092"/>
                </a:cxn>
                <a:cxn ang="0">
                  <a:pos x="180355" y="98092"/>
                </a:cxn>
                <a:cxn ang="0">
                  <a:pos x="213951" y="0"/>
                </a:cxn>
                <a:cxn ang="0">
                  <a:pos x="185660" y="49938"/>
                </a:cxn>
                <a:cxn ang="0">
                  <a:pos x="53046" y="58855"/>
                </a:cxn>
                <a:cxn ang="0">
                  <a:pos x="67191" y="44587"/>
                </a:cxn>
                <a:cxn ang="0">
                  <a:pos x="0" y="44587"/>
                </a:cxn>
                <a:cxn ang="0">
                  <a:pos x="0" y="112360"/>
                </a:cxn>
                <a:cxn ang="0">
                  <a:pos x="14145" y="98092"/>
                </a:cxn>
              </a:cxnLst>
              <a:rect l="txL" t="txT" r="txR" b="txB"/>
              <a:pathLst>
                <a:path w="123" h="81">
                  <a:moveTo>
                    <a:pt x="8" y="55"/>
                  </a:moveTo>
                  <a:cubicBezTo>
                    <a:pt x="34" y="81"/>
                    <a:pt x="76" y="81"/>
                    <a:pt x="102" y="55"/>
                  </a:cubicBezTo>
                  <a:cubicBezTo>
                    <a:pt x="117" y="40"/>
                    <a:pt x="123" y="19"/>
                    <a:pt x="121" y="0"/>
                  </a:cubicBezTo>
                  <a:cubicBezTo>
                    <a:pt x="118" y="10"/>
                    <a:pt x="113" y="20"/>
                    <a:pt x="105" y="28"/>
                  </a:cubicBezTo>
                  <a:cubicBezTo>
                    <a:pt x="85" y="48"/>
                    <a:pt x="52" y="50"/>
                    <a:pt x="30" y="3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8" y="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175094" y="1941539"/>
            <a:ext cx="504349" cy="506254"/>
            <a:chOff x="4030" y="4930"/>
            <a:chExt cx="840" cy="843"/>
          </a:xfrm>
          <a:solidFill>
            <a:srgbClr val="1B4367"/>
          </a:solidFill>
        </p:grpSpPr>
        <p:sp>
          <p:nvSpPr>
            <p:cNvPr id="43" name="Freeform 1819"/>
            <p:cNvSpPr/>
            <p:nvPr/>
          </p:nvSpPr>
          <p:spPr>
            <a:xfrm>
              <a:off x="4030" y="4930"/>
              <a:ext cx="840" cy="843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82657" y="63966"/>
                </a:cxn>
                <a:cxn ang="0">
                  <a:pos x="469624" y="383796"/>
                </a:cxn>
                <a:cxn ang="0">
                  <a:pos x="150743" y="471022"/>
                </a:cxn>
                <a:cxn ang="0">
                  <a:pos x="69574" y="151192"/>
                </a:cxn>
                <a:cxn ang="0">
                  <a:pos x="382657" y="63966"/>
                </a:cxn>
              </a:cxnLst>
              <a:rect l="txL" t="txT" r="txR" b="txB"/>
              <a:pathLst>
                <a:path w="92" h="92">
                  <a:moveTo>
                    <a:pt x="66" y="11"/>
                  </a:moveTo>
                  <a:cubicBezTo>
                    <a:pt x="85" y="23"/>
                    <a:pt x="92" y="47"/>
                    <a:pt x="81" y="66"/>
                  </a:cubicBezTo>
                  <a:cubicBezTo>
                    <a:pt x="70" y="85"/>
                    <a:pt x="45" y="92"/>
                    <a:pt x="26" y="81"/>
                  </a:cubicBezTo>
                  <a:cubicBezTo>
                    <a:pt x="7" y="70"/>
                    <a:pt x="0" y="45"/>
                    <a:pt x="12" y="26"/>
                  </a:cubicBezTo>
                  <a:cubicBezTo>
                    <a:pt x="23" y="7"/>
                    <a:pt x="47" y="0"/>
                    <a:pt x="66" y="11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稻壳儿小白白(http://dwz.cn/Wu2UP)"/>
            <p:cNvSpPr>
              <a:spLocks noEditPoints="1"/>
            </p:cNvSpPr>
            <p:nvPr/>
          </p:nvSpPr>
          <p:spPr>
            <a:xfrm>
              <a:off x="4214" y="5125"/>
              <a:ext cx="425" cy="425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TextBox 1210"/>
          <p:cNvSpPr/>
          <p:nvPr/>
        </p:nvSpPr>
        <p:spPr>
          <a:xfrm>
            <a:off x="1583124" y="988831"/>
            <a:ext cx="850356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罗 洁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6" name="文本框 11"/>
          <p:cNvSpPr txBox="1"/>
          <p:nvPr/>
        </p:nvSpPr>
        <p:spPr>
          <a:xfrm>
            <a:off x="6292503" y="1343605"/>
            <a:ext cx="1840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人员界面相关数据库表（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）的设计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html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静态网页的设计，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文档。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17"/>
          <p:cNvSpPr txBox="1"/>
          <p:nvPr/>
        </p:nvSpPr>
        <p:spPr>
          <a:xfrm>
            <a:off x="855637" y="1445925"/>
            <a:ext cx="1840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登录界面相关数据库表（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）的设计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,html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静态网页的设计，文档，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1210"/>
          <p:cNvSpPr/>
          <p:nvPr/>
        </p:nvSpPr>
        <p:spPr>
          <a:xfrm>
            <a:off x="7522484" y="2330058"/>
            <a:ext cx="67710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蓝春梅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2154107" y="1426040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系统功能模块图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2158720" y="3079340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数据库设计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设计与实现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790459" y="1367133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en-US" altLang="zh-CN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E-R</a:t>
            </a:r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790459" y="3122774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界面展示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2" grpId="0"/>
      <p:bldP spid="37" grpId="0"/>
      <p:bldP spid="48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系统功能模块图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448" y="771303"/>
            <a:ext cx="55435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646399" y="0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E-R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图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329058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C:\Users\Administrator\Documents\Tencent Files\1904125572\Image\Group\QON7Z[93R6C)]8[{7ACZFL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34" y="384025"/>
            <a:ext cx="8273829" cy="460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数据库设计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C:\Users\Administrator\AppData\Roaming\Tencent\Users\1904125572\TIM\WinTemp\RichOle\~2Z5O57C0I8NA7NB)NEG{K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79" y="850605"/>
            <a:ext cx="7907902" cy="385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612</Words>
  <Application>Microsoft Office PowerPoint</Application>
  <PresentationFormat>全屏显示(16:9)</PresentationFormat>
  <Paragraphs>94</Paragraphs>
  <Slides>24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微软用户</cp:lastModifiedBy>
  <cp:revision>105</cp:revision>
  <dcterms:created xsi:type="dcterms:W3CDTF">2018-11-08T00:27:20Z</dcterms:created>
  <dcterms:modified xsi:type="dcterms:W3CDTF">2019-05-31T03:44:25Z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