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sldIdLst>
    <p:sldId id="289" r:id="rId2"/>
    <p:sldId id="300" r:id="rId3"/>
    <p:sldId id="262" r:id="rId4"/>
    <p:sldId id="265" r:id="rId5"/>
    <p:sldId id="291" r:id="rId6"/>
    <p:sldId id="292" r:id="rId7"/>
    <p:sldId id="294" r:id="rId8"/>
    <p:sldId id="340" r:id="rId9"/>
    <p:sldId id="342" r:id="rId10"/>
    <p:sldId id="306" r:id="rId11"/>
    <p:sldId id="343" r:id="rId12"/>
    <p:sldId id="345" r:id="rId13"/>
    <p:sldId id="349" r:id="rId14"/>
    <p:sldId id="350" r:id="rId15"/>
    <p:sldId id="286" r:id="rId16"/>
    <p:sldId id="308" r:id="rId17"/>
    <p:sldId id="329" r:id="rId18"/>
    <p:sldId id="331" r:id="rId19"/>
    <p:sldId id="328" r:id="rId20"/>
    <p:sldId id="311" r:id="rId21"/>
    <p:sldId id="332" r:id="rId22"/>
    <p:sldId id="333" r:id="rId23"/>
    <p:sldId id="334" r:id="rId24"/>
    <p:sldId id="327" r:id="rId25"/>
    <p:sldId id="335" r:id="rId26"/>
    <p:sldId id="336" r:id="rId27"/>
    <p:sldId id="338" r:id="rId28"/>
    <p:sldId id="337" r:id="rId29"/>
    <p:sldId id="330" r:id="rId30"/>
    <p:sldId id="339" r:id="rId31"/>
    <p:sldId id="312" r:id="rId32"/>
    <p:sldId id="278" r:id="rId33"/>
    <p:sldId id="313" r:id="rId34"/>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8" userDrawn="1">
          <p15:clr>
            <a:srgbClr val="A4A3A4"/>
          </p15:clr>
        </p15:guide>
        <p15:guide id="2" pos="3817" userDrawn="1">
          <p15:clr>
            <a:srgbClr val="A4A3A4"/>
          </p15:clr>
        </p15:guide>
        <p15:guide id="3" pos="393" userDrawn="1">
          <p15:clr>
            <a:srgbClr val="A4A3A4"/>
          </p15:clr>
        </p15:guide>
        <p15:guide id="4" pos="7256" userDrawn="1">
          <p15:clr>
            <a:srgbClr val="A4A3A4"/>
          </p15:clr>
        </p15:guide>
        <p15:guide id="5" orient="horz" pos="648" userDrawn="1">
          <p15:clr>
            <a:srgbClr val="A4A3A4"/>
          </p15:clr>
        </p15:guide>
        <p15:guide id="6" orient="horz" pos="712" userDrawn="1">
          <p15:clr>
            <a:srgbClr val="A4A3A4"/>
          </p15:clr>
        </p15:guide>
        <p15:guide id="7" orient="horz" pos="3929" userDrawn="1">
          <p15:clr>
            <a:srgbClr val="A4A3A4"/>
          </p15:clr>
        </p15:guide>
        <p15:guide id="8" orient="horz" pos="2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A6A6A6"/>
    <a:srgbClr val="7F7F7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34" autoAdjust="0"/>
    <p:restoredTop sz="96000" autoAdjust="0"/>
  </p:normalViewPr>
  <p:slideViewPr>
    <p:cSldViewPr snapToGrid="0" showGuides="1">
      <p:cViewPr varScale="1">
        <p:scale>
          <a:sx n="68" d="100"/>
          <a:sy n="68" d="100"/>
        </p:scale>
        <p:origin x="144" y="48"/>
      </p:cViewPr>
      <p:guideLst>
        <p:guide orient="horz" pos="2288"/>
        <p:guide pos="3817"/>
        <p:guide pos="393"/>
        <p:guide pos="7256"/>
        <p:guide orient="horz" pos="648"/>
        <p:guide orient="horz" pos="712"/>
        <p:guide orient="horz" pos="3929"/>
        <p:guide orient="horz" pos="2024"/>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1CFD3A-2909-4B8E-B8DE-835CD3610F7B}" type="doc">
      <dgm:prSet loTypeId="urn:microsoft.com/office/officeart/2008/layout/IncreasingCircleProcess" loCatId="process" qsTypeId="urn:microsoft.com/office/officeart/2005/8/quickstyle/simple1" qsCatId="simple" csTypeId="urn:microsoft.com/office/officeart/2005/8/colors/accent1_2" csCatId="accent1" phldr="1"/>
      <dgm:spPr/>
      <dgm:t>
        <a:bodyPr/>
        <a:lstStyle/>
        <a:p>
          <a:endParaRPr lang="zh-CN" altLang="en-US"/>
        </a:p>
      </dgm:t>
    </dgm:pt>
    <dgm:pt modelId="{49186E5A-8B98-4A0B-A10D-594B1830B646}">
      <dgm:prSet phldrT="[文本]"/>
      <dgm:spPr/>
      <dgm:t>
        <a:bodyPr/>
        <a:lstStyle/>
        <a:p>
          <a:r>
            <a:rPr lang="zh-CN" altLang="en-US" dirty="0" smtClean="0"/>
            <a:t>十七大</a:t>
          </a:r>
          <a:endParaRPr lang="zh-CN" altLang="en-US" dirty="0"/>
        </a:p>
      </dgm:t>
    </dgm:pt>
    <dgm:pt modelId="{B011B815-BAC6-402E-AD10-CACC4E90D44E}" type="parTrans" cxnId="{CF7B6787-8717-4949-85CE-820B21AD547F}">
      <dgm:prSet/>
      <dgm:spPr/>
      <dgm:t>
        <a:bodyPr/>
        <a:lstStyle/>
        <a:p>
          <a:endParaRPr lang="zh-CN" altLang="en-US"/>
        </a:p>
      </dgm:t>
    </dgm:pt>
    <dgm:pt modelId="{08F2B7E6-F881-41C2-81B5-24C38F56835B}" type="sibTrans" cxnId="{CF7B6787-8717-4949-85CE-820B21AD547F}">
      <dgm:prSet/>
      <dgm:spPr/>
      <dgm:t>
        <a:bodyPr/>
        <a:lstStyle/>
        <a:p>
          <a:endParaRPr lang="zh-CN" altLang="en-US"/>
        </a:p>
      </dgm:t>
    </dgm:pt>
    <dgm:pt modelId="{46EFC745-D215-4A78-B2DF-D9389C1419A5}">
      <dgm:prSet phldrT="[文本]"/>
      <dgm:spPr/>
      <dgm:t>
        <a:bodyPr/>
        <a:lstStyle/>
        <a:p>
          <a:r>
            <a:rPr lang="zh-CN" altLang="en-US" dirty="0" smtClean="0"/>
            <a:t>党的十七大首次提出建设生态文明，把生态建设上升到文明的高度</a:t>
          </a:r>
          <a:endParaRPr lang="zh-CN" altLang="en-US" dirty="0"/>
        </a:p>
      </dgm:t>
    </dgm:pt>
    <dgm:pt modelId="{43FB71D5-5ED2-415E-9BC5-BFDF8EF46D5B}" type="parTrans" cxnId="{6F122278-4DDD-43A0-AFE9-D75C301FD98A}">
      <dgm:prSet/>
      <dgm:spPr/>
      <dgm:t>
        <a:bodyPr/>
        <a:lstStyle/>
        <a:p>
          <a:endParaRPr lang="zh-CN" altLang="en-US"/>
        </a:p>
      </dgm:t>
    </dgm:pt>
    <dgm:pt modelId="{B71D2392-0494-4088-AAFC-13A629A13A5F}" type="sibTrans" cxnId="{6F122278-4DDD-43A0-AFE9-D75C301FD98A}">
      <dgm:prSet/>
      <dgm:spPr/>
      <dgm:t>
        <a:bodyPr/>
        <a:lstStyle/>
        <a:p>
          <a:endParaRPr lang="zh-CN" altLang="en-US"/>
        </a:p>
      </dgm:t>
    </dgm:pt>
    <dgm:pt modelId="{8FDFE658-C27C-4ECA-8156-3B50DCC45E22}">
      <dgm:prSet phldrT="[文本]"/>
      <dgm:spPr/>
      <dgm:t>
        <a:bodyPr/>
        <a:lstStyle/>
        <a:p>
          <a:r>
            <a:rPr lang="zh-CN" altLang="en-US" dirty="0" smtClean="0"/>
            <a:t>十八大</a:t>
          </a:r>
          <a:endParaRPr lang="zh-CN" altLang="en-US" dirty="0"/>
        </a:p>
      </dgm:t>
    </dgm:pt>
    <dgm:pt modelId="{8BF47EFD-13C8-411C-A87F-1B10E0066748}" type="parTrans" cxnId="{BA36D9A8-7921-4C41-982A-F5EB353DEB0A}">
      <dgm:prSet/>
      <dgm:spPr/>
      <dgm:t>
        <a:bodyPr/>
        <a:lstStyle/>
        <a:p>
          <a:endParaRPr lang="zh-CN" altLang="en-US"/>
        </a:p>
      </dgm:t>
    </dgm:pt>
    <dgm:pt modelId="{A58BF89F-B54A-4916-8062-98C363C374C3}" type="sibTrans" cxnId="{BA36D9A8-7921-4C41-982A-F5EB353DEB0A}">
      <dgm:prSet/>
      <dgm:spPr/>
      <dgm:t>
        <a:bodyPr/>
        <a:lstStyle/>
        <a:p>
          <a:endParaRPr lang="zh-CN" altLang="en-US"/>
        </a:p>
      </dgm:t>
    </dgm:pt>
    <dgm:pt modelId="{53C58CF2-112A-4C8D-A5BF-7357D1546E94}">
      <dgm:prSet phldrT="[文本]"/>
      <dgm:spPr/>
      <dgm:t>
        <a:bodyPr/>
        <a:lstStyle/>
        <a:p>
          <a:r>
            <a:rPr lang="zh-CN" altLang="en-US" b="0" i="0" dirty="0" smtClean="0"/>
            <a:t>党的十八大从新的历史起点出发，做出“大力推进生态文明建设”的战略决策，从</a:t>
          </a:r>
          <a:r>
            <a:rPr lang="en-US" altLang="zh-CN" b="0" i="0" dirty="0" smtClean="0"/>
            <a:t>10</a:t>
          </a:r>
          <a:r>
            <a:rPr lang="zh-CN" altLang="en-US" b="0" i="0" dirty="0" smtClean="0"/>
            <a:t>个方面绘出生态文明建设的宏伟蓝图。</a:t>
          </a:r>
          <a:endParaRPr lang="zh-CN" altLang="en-US" dirty="0"/>
        </a:p>
      </dgm:t>
    </dgm:pt>
    <dgm:pt modelId="{215B208E-CE90-49CD-95F6-112C43C53458}" type="parTrans" cxnId="{19CA00C3-1EA8-44F1-A110-D9BD0CC48755}">
      <dgm:prSet/>
      <dgm:spPr/>
      <dgm:t>
        <a:bodyPr/>
        <a:lstStyle/>
        <a:p>
          <a:endParaRPr lang="zh-CN" altLang="en-US"/>
        </a:p>
      </dgm:t>
    </dgm:pt>
    <dgm:pt modelId="{D52CDED0-1B13-4004-BAB4-9F38A7446478}" type="sibTrans" cxnId="{19CA00C3-1EA8-44F1-A110-D9BD0CC48755}">
      <dgm:prSet/>
      <dgm:spPr/>
      <dgm:t>
        <a:bodyPr/>
        <a:lstStyle/>
        <a:p>
          <a:endParaRPr lang="zh-CN" altLang="en-US"/>
        </a:p>
      </dgm:t>
    </dgm:pt>
    <dgm:pt modelId="{0E5FA920-C17E-4F57-AC69-199C951F7BCB}">
      <dgm:prSet phldrT="[文本]"/>
      <dgm:spPr/>
      <dgm:t>
        <a:bodyPr/>
        <a:lstStyle/>
        <a:p>
          <a:r>
            <a:rPr lang="zh-CN" altLang="en-US" b="0" i="0" dirty="0" smtClean="0"/>
            <a:t>以习近平同志为总书记的党中央站在战略和全局的高度，对生态文明建设和生态环境保护提出一系列新思想新论断新要求</a:t>
          </a:r>
          <a:endParaRPr lang="zh-CN" altLang="en-US" dirty="0"/>
        </a:p>
      </dgm:t>
    </dgm:pt>
    <dgm:pt modelId="{11E325F5-83CD-49CE-A271-A1A682CF578C}" type="parTrans" cxnId="{A27DA3C3-BB5D-4F9B-BC25-21CABD6438A6}">
      <dgm:prSet/>
      <dgm:spPr/>
      <dgm:t>
        <a:bodyPr/>
        <a:lstStyle/>
        <a:p>
          <a:endParaRPr lang="zh-CN" altLang="en-US"/>
        </a:p>
      </dgm:t>
    </dgm:pt>
    <dgm:pt modelId="{B4809F67-7497-47F5-8E0B-EF2260D069AC}" type="sibTrans" cxnId="{A27DA3C3-BB5D-4F9B-BC25-21CABD6438A6}">
      <dgm:prSet/>
      <dgm:spPr/>
      <dgm:t>
        <a:bodyPr/>
        <a:lstStyle/>
        <a:p>
          <a:endParaRPr lang="zh-CN" altLang="en-US"/>
        </a:p>
      </dgm:t>
    </dgm:pt>
    <dgm:pt modelId="{4A50F5B8-0549-493C-8017-C36BD70B7A7D}">
      <dgm:prSet phldrT="[文本]"/>
      <dgm:spPr/>
      <dgm:t>
        <a:bodyPr/>
        <a:lstStyle/>
        <a:p>
          <a:r>
            <a:rPr lang="zh-CN" altLang="en-US" dirty="0" smtClean="0">
              <a:cs typeface="+mn-ea"/>
              <a:sym typeface="+mn-lt"/>
            </a:rPr>
            <a:t>十九大</a:t>
          </a:r>
          <a:endParaRPr lang="zh-CN" altLang="en-US" dirty="0"/>
        </a:p>
      </dgm:t>
    </dgm:pt>
    <dgm:pt modelId="{ACB9B485-A4DF-4430-BDE9-C1170F9EF586}" type="sibTrans" cxnId="{DAEB5F98-6750-4202-B446-C62A145D377B}">
      <dgm:prSet/>
      <dgm:spPr/>
      <dgm:t>
        <a:bodyPr/>
        <a:lstStyle/>
        <a:p>
          <a:endParaRPr lang="zh-CN" altLang="en-US"/>
        </a:p>
      </dgm:t>
    </dgm:pt>
    <dgm:pt modelId="{3F124C05-AA2A-4605-9BC1-77A23F346617}" type="parTrans" cxnId="{DAEB5F98-6750-4202-B446-C62A145D377B}">
      <dgm:prSet/>
      <dgm:spPr/>
      <dgm:t>
        <a:bodyPr/>
        <a:lstStyle/>
        <a:p>
          <a:endParaRPr lang="zh-CN" altLang="en-US"/>
        </a:p>
      </dgm:t>
    </dgm:pt>
    <dgm:pt modelId="{8580665F-5876-482A-86D3-3ED4F159C060}" type="pres">
      <dgm:prSet presAssocID="{E11CFD3A-2909-4B8E-B8DE-835CD3610F7B}" presName="Name0" presStyleCnt="0">
        <dgm:presLayoutVars>
          <dgm:chMax val="7"/>
          <dgm:chPref val="7"/>
          <dgm:dir/>
          <dgm:animOne val="branch"/>
          <dgm:animLvl val="lvl"/>
        </dgm:presLayoutVars>
      </dgm:prSet>
      <dgm:spPr/>
      <dgm:t>
        <a:bodyPr/>
        <a:lstStyle/>
        <a:p>
          <a:endParaRPr lang="zh-CN" altLang="en-US"/>
        </a:p>
      </dgm:t>
    </dgm:pt>
    <dgm:pt modelId="{7B4A837D-8BD0-45CC-837F-3FF63A91F4C5}" type="pres">
      <dgm:prSet presAssocID="{49186E5A-8B98-4A0B-A10D-594B1830B646}" presName="composite" presStyleCnt="0"/>
      <dgm:spPr/>
    </dgm:pt>
    <dgm:pt modelId="{B25F29F6-DCAC-46E6-B4CC-6C296AE07A83}" type="pres">
      <dgm:prSet presAssocID="{49186E5A-8B98-4A0B-A10D-594B1830B646}" presName="BackAccent" presStyleLbl="bgShp" presStyleIdx="0" presStyleCnt="3"/>
      <dgm:spPr/>
    </dgm:pt>
    <dgm:pt modelId="{F0B2C599-DF5F-468D-9512-C9B39D4666D8}" type="pres">
      <dgm:prSet presAssocID="{49186E5A-8B98-4A0B-A10D-594B1830B646}" presName="Accent" presStyleLbl="alignNode1" presStyleIdx="0" presStyleCnt="3"/>
      <dgm:spPr/>
    </dgm:pt>
    <dgm:pt modelId="{7CAA1E9E-D1C4-4F99-A769-44B6A292C126}" type="pres">
      <dgm:prSet presAssocID="{49186E5A-8B98-4A0B-A10D-594B1830B646}" presName="Child" presStyleLbl="revTx" presStyleIdx="0" presStyleCnt="6">
        <dgm:presLayoutVars>
          <dgm:chMax val="0"/>
          <dgm:chPref val="0"/>
          <dgm:bulletEnabled val="1"/>
        </dgm:presLayoutVars>
      </dgm:prSet>
      <dgm:spPr/>
      <dgm:t>
        <a:bodyPr/>
        <a:lstStyle/>
        <a:p>
          <a:endParaRPr lang="zh-CN" altLang="en-US"/>
        </a:p>
      </dgm:t>
    </dgm:pt>
    <dgm:pt modelId="{9E38B3FE-F2B3-45A6-89C0-33A32542DA8D}" type="pres">
      <dgm:prSet presAssocID="{49186E5A-8B98-4A0B-A10D-594B1830B646}" presName="Parent" presStyleLbl="revTx" presStyleIdx="1" presStyleCnt="6">
        <dgm:presLayoutVars>
          <dgm:chMax val="1"/>
          <dgm:chPref val="1"/>
          <dgm:bulletEnabled val="1"/>
        </dgm:presLayoutVars>
      </dgm:prSet>
      <dgm:spPr/>
      <dgm:t>
        <a:bodyPr/>
        <a:lstStyle/>
        <a:p>
          <a:endParaRPr lang="zh-CN" altLang="en-US"/>
        </a:p>
      </dgm:t>
    </dgm:pt>
    <dgm:pt modelId="{CFD70B4C-DE0C-40DD-91A5-E0A3AEEDC415}" type="pres">
      <dgm:prSet presAssocID="{08F2B7E6-F881-41C2-81B5-24C38F56835B}" presName="sibTrans" presStyleCnt="0"/>
      <dgm:spPr/>
    </dgm:pt>
    <dgm:pt modelId="{E5E35D67-E112-463D-9CB1-331DB00D595C}" type="pres">
      <dgm:prSet presAssocID="{8FDFE658-C27C-4ECA-8156-3B50DCC45E22}" presName="composite" presStyleCnt="0"/>
      <dgm:spPr/>
    </dgm:pt>
    <dgm:pt modelId="{80FC8811-B29E-40E2-8765-47B6DEB6A787}" type="pres">
      <dgm:prSet presAssocID="{8FDFE658-C27C-4ECA-8156-3B50DCC45E22}" presName="BackAccent" presStyleLbl="bgShp" presStyleIdx="1" presStyleCnt="3"/>
      <dgm:spPr/>
    </dgm:pt>
    <dgm:pt modelId="{254F70A5-20CD-4D53-B49B-13D2AC197F47}" type="pres">
      <dgm:prSet presAssocID="{8FDFE658-C27C-4ECA-8156-3B50DCC45E22}" presName="Accent" presStyleLbl="alignNode1" presStyleIdx="1" presStyleCnt="3"/>
      <dgm:spPr/>
    </dgm:pt>
    <dgm:pt modelId="{E8289C0D-67D3-47DC-A5D1-FBF8A604A150}" type="pres">
      <dgm:prSet presAssocID="{8FDFE658-C27C-4ECA-8156-3B50DCC45E22}" presName="Child" presStyleLbl="revTx" presStyleIdx="2" presStyleCnt="6">
        <dgm:presLayoutVars>
          <dgm:chMax val="0"/>
          <dgm:chPref val="0"/>
          <dgm:bulletEnabled val="1"/>
        </dgm:presLayoutVars>
      </dgm:prSet>
      <dgm:spPr/>
      <dgm:t>
        <a:bodyPr/>
        <a:lstStyle/>
        <a:p>
          <a:endParaRPr lang="zh-CN" altLang="en-US"/>
        </a:p>
      </dgm:t>
    </dgm:pt>
    <dgm:pt modelId="{714E6BC2-7B59-4C0A-B75D-912C67A526D6}" type="pres">
      <dgm:prSet presAssocID="{8FDFE658-C27C-4ECA-8156-3B50DCC45E22}" presName="Parent" presStyleLbl="revTx" presStyleIdx="3" presStyleCnt="6">
        <dgm:presLayoutVars>
          <dgm:chMax val="1"/>
          <dgm:chPref val="1"/>
          <dgm:bulletEnabled val="1"/>
        </dgm:presLayoutVars>
      </dgm:prSet>
      <dgm:spPr/>
      <dgm:t>
        <a:bodyPr/>
        <a:lstStyle/>
        <a:p>
          <a:endParaRPr lang="zh-CN" altLang="en-US"/>
        </a:p>
      </dgm:t>
    </dgm:pt>
    <dgm:pt modelId="{C469C308-9570-4308-803A-B0EE65BB1AE6}" type="pres">
      <dgm:prSet presAssocID="{A58BF89F-B54A-4916-8062-98C363C374C3}" presName="sibTrans" presStyleCnt="0"/>
      <dgm:spPr/>
    </dgm:pt>
    <dgm:pt modelId="{86777D9F-DCA2-4C03-B36D-6EE3E8EF09A4}" type="pres">
      <dgm:prSet presAssocID="{4A50F5B8-0549-493C-8017-C36BD70B7A7D}" presName="composite" presStyleCnt="0"/>
      <dgm:spPr/>
    </dgm:pt>
    <dgm:pt modelId="{5601EC7C-51C0-42E2-8F51-0132F6208575}" type="pres">
      <dgm:prSet presAssocID="{4A50F5B8-0549-493C-8017-C36BD70B7A7D}" presName="BackAccent" presStyleLbl="bgShp" presStyleIdx="2" presStyleCnt="3"/>
      <dgm:spPr/>
    </dgm:pt>
    <dgm:pt modelId="{F69A1799-9182-4DFB-9B9B-99BDD679EADC}" type="pres">
      <dgm:prSet presAssocID="{4A50F5B8-0549-493C-8017-C36BD70B7A7D}" presName="Accent" presStyleLbl="alignNode1" presStyleIdx="2" presStyleCnt="3"/>
      <dgm:spPr/>
    </dgm:pt>
    <dgm:pt modelId="{EB55B15F-EA19-4E09-9DE5-59BC5FD0D00A}" type="pres">
      <dgm:prSet presAssocID="{4A50F5B8-0549-493C-8017-C36BD70B7A7D}" presName="Child" presStyleLbl="revTx" presStyleIdx="4" presStyleCnt="6">
        <dgm:presLayoutVars>
          <dgm:chMax val="0"/>
          <dgm:chPref val="0"/>
          <dgm:bulletEnabled val="1"/>
        </dgm:presLayoutVars>
      </dgm:prSet>
      <dgm:spPr/>
      <dgm:t>
        <a:bodyPr/>
        <a:lstStyle/>
        <a:p>
          <a:endParaRPr lang="zh-CN" altLang="en-US"/>
        </a:p>
      </dgm:t>
    </dgm:pt>
    <dgm:pt modelId="{189C895B-75CE-4AA3-927B-8B166E68BA55}" type="pres">
      <dgm:prSet presAssocID="{4A50F5B8-0549-493C-8017-C36BD70B7A7D}" presName="Parent" presStyleLbl="revTx" presStyleIdx="5" presStyleCnt="6">
        <dgm:presLayoutVars>
          <dgm:chMax val="1"/>
          <dgm:chPref val="1"/>
          <dgm:bulletEnabled val="1"/>
        </dgm:presLayoutVars>
      </dgm:prSet>
      <dgm:spPr/>
      <dgm:t>
        <a:bodyPr/>
        <a:lstStyle/>
        <a:p>
          <a:endParaRPr lang="zh-CN" altLang="en-US"/>
        </a:p>
      </dgm:t>
    </dgm:pt>
  </dgm:ptLst>
  <dgm:cxnLst>
    <dgm:cxn modelId="{C184AD76-CF12-44EF-97C1-566CCA2E53FB}" type="presOf" srcId="{46EFC745-D215-4A78-B2DF-D9389C1419A5}" destId="{7CAA1E9E-D1C4-4F99-A769-44B6A292C126}" srcOrd="0" destOrd="0" presId="urn:microsoft.com/office/officeart/2008/layout/IncreasingCircleProcess"/>
    <dgm:cxn modelId="{BA36D9A8-7921-4C41-982A-F5EB353DEB0A}" srcId="{E11CFD3A-2909-4B8E-B8DE-835CD3610F7B}" destId="{8FDFE658-C27C-4ECA-8156-3B50DCC45E22}" srcOrd="1" destOrd="0" parTransId="{8BF47EFD-13C8-411C-A87F-1B10E0066748}" sibTransId="{A58BF89F-B54A-4916-8062-98C363C374C3}"/>
    <dgm:cxn modelId="{6F122278-4DDD-43A0-AFE9-D75C301FD98A}" srcId="{49186E5A-8B98-4A0B-A10D-594B1830B646}" destId="{46EFC745-D215-4A78-B2DF-D9389C1419A5}" srcOrd="0" destOrd="0" parTransId="{43FB71D5-5ED2-415E-9BC5-BFDF8EF46D5B}" sibTransId="{B71D2392-0494-4088-AAFC-13A629A13A5F}"/>
    <dgm:cxn modelId="{CF7B6787-8717-4949-85CE-820B21AD547F}" srcId="{E11CFD3A-2909-4B8E-B8DE-835CD3610F7B}" destId="{49186E5A-8B98-4A0B-A10D-594B1830B646}" srcOrd="0" destOrd="0" parTransId="{B011B815-BAC6-402E-AD10-CACC4E90D44E}" sibTransId="{08F2B7E6-F881-41C2-81B5-24C38F56835B}"/>
    <dgm:cxn modelId="{A9A69691-515B-4A20-8D62-6ECA929823C6}" type="presOf" srcId="{E11CFD3A-2909-4B8E-B8DE-835CD3610F7B}" destId="{8580665F-5876-482A-86D3-3ED4F159C060}" srcOrd="0" destOrd="0" presId="urn:microsoft.com/office/officeart/2008/layout/IncreasingCircleProcess"/>
    <dgm:cxn modelId="{DAEB5F98-6750-4202-B446-C62A145D377B}" srcId="{E11CFD3A-2909-4B8E-B8DE-835CD3610F7B}" destId="{4A50F5B8-0549-493C-8017-C36BD70B7A7D}" srcOrd="2" destOrd="0" parTransId="{3F124C05-AA2A-4605-9BC1-77A23F346617}" sibTransId="{ACB9B485-A4DF-4430-BDE9-C1170F9EF586}"/>
    <dgm:cxn modelId="{A27DA3C3-BB5D-4F9B-BC25-21CABD6438A6}" srcId="{4A50F5B8-0549-493C-8017-C36BD70B7A7D}" destId="{0E5FA920-C17E-4F57-AC69-199C951F7BCB}" srcOrd="0" destOrd="0" parTransId="{11E325F5-83CD-49CE-A271-A1A682CF578C}" sibTransId="{B4809F67-7497-47F5-8E0B-EF2260D069AC}"/>
    <dgm:cxn modelId="{7140248C-732F-4A0E-8F8B-9F20B50979C8}" type="presOf" srcId="{4A50F5B8-0549-493C-8017-C36BD70B7A7D}" destId="{189C895B-75CE-4AA3-927B-8B166E68BA55}" srcOrd="0" destOrd="0" presId="urn:microsoft.com/office/officeart/2008/layout/IncreasingCircleProcess"/>
    <dgm:cxn modelId="{C65B259B-BF08-4ECE-B0E8-E8C0804C5B93}" type="presOf" srcId="{0E5FA920-C17E-4F57-AC69-199C951F7BCB}" destId="{EB55B15F-EA19-4E09-9DE5-59BC5FD0D00A}" srcOrd="0" destOrd="0" presId="urn:microsoft.com/office/officeart/2008/layout/IncreasingCircleProcess"/>
    <dgm:cxn modelId="{19CA00C3-1EA8-44F1-A110-D9BD0CC48755}" srcId="{8FDFE658-C27C-4ECA-8156-3B50DCC45E22}" destId="{53C58CF2-112A-4C8D-A5BF-7357D1546E94}" srcOrd="0" destOrd="0" parTransId="{215B208E-CE90-49CD-95F6-112C43C53458}" sibTransId="{D52CDED0-1B13-4004-BAB4-9F38A7446478}"/>
    <dgm:cxn modelId="{8927E02A-1E0F-4788-9340-16E4D483387F}" type="presOf" srcId="{49186E5A-8B98-4A0B-A10D-594B1830B646}" destId="{9E38B3FE-F2B3-45A6-89C0-33A32542DA8D}" srcOrd="0" destOrd="0" presId="urn:microsoft.com/office/officeart/2008/layout/IncreasingCircleProcess"/>
    <dgm:cxn modelId="{C051880C-D526-4015-94DD-80ED659FF18B}" type="presOf" srcId="{53C58CF2-112A-4C8D-A5BF-7357D1546E94}" destId="{E8289C0D-67D3-47DC-A5D1-FBF8A604A150}" srcOrd="0" destOrd="0" presId="urn:microsoft.com/office/officeart/2008/layout/IncreasingCircleProcess"/>
    <dgm:cxn modelId="{08020131-C50C-4BE3-BB0F-A5C12402A0E1}" type="presOf" srcId="{8FDFE658-C27C-4ECA-8156-3B50DCC45E22}" destId="{714E6BC2-7B59-4C0A-B75D-912C67A526D6}" srcOrd="0" destOrd="0" presId="urn:microsoft.com/office/officeart/2008/layout/IncreasingCircleProcess"/>
    <dgm:cxn modelId="{95B1945E-DB23-4518-A47B-4DB864E5EC74}" type="presParOf" srcId="{8580665F-5876-482A-86D3-3ED4F159C060}" destId="{7B4A837D-8BD0-45CC-837F-3FF63A91F4C5}" srcOrd="0" destOrd="0" presId="urn:microsoft.com/office/officeart/2008/layout/IncreasingCircleProcess"/>
    <dgm:cxn modelId="{A429BEBF-CF64-40F4-B07D-BA3C0E7C8C6F}" type="presParOf" srcId="{7B4A837D-8BD0-45CC-837F-3FF63A91F4C5}" destId="{B25F29F6-DCAC-46E6-B4CC-6C296AE07A83}" srcOrd="0" destOrd="0" presId="urn:microsoft.com/office/officeart/2008/layout/IncreasingCircleProcess"/>
    <dgm:cxn modelId="{FEA46757-FAE4-487A-91D3-7333A594134E}" type="presParOf" srcId="{7B4A837D-8BD0-45CC-837F-3FF63A91F4C5}" destId="{F0B2C599-DF5F-468D-9512-C9B39D4666D8}" srcOrd="1" destOrd="0" presId="urn:microsoft.com/office/officeart/2008/layout/IncreasingCircleProcess"/>
    <dgm:cxn modelId="{8F579CEE-B0A4-4568-825E-ED02DE4F54DE}" type="presParOf" srcId="{7B4A837D-8BD0-45CC-837F-3FF63A91F4C5}" destId="{7CAA1E9E-D1C4-4F99-A769-44B6A292C126}" srcOrd="2" destOrd="0" presId="urn:microsoft.com/office/officeart/2008/layout/IncreasingCircleProcess"/>
    <dgm:cxn modelId="{11E70A04-A9A8-4954-809F-5A4531761508}" type="presParOf" srcId="{7B4A837D-8BD0-45CC-837F-3FF63A91F4C5}" destId="{9E38B3FE-F2B3-45A6-89C0-33A32542DA8D}" srcOrd="3" destOrd="0" presId="urn:microsoft.com/office/officeart/2008/layout/IncreasingCircleProcess"/>
    <dgm:cxn modelId="{48562556-30F8-43D0-9453-A4D8F46C1450}" type="presParOf" srcId="{8580665F-5876-482A-86D3-3ED4F159C060}" destId="{CFD70B4C-DE0C-40DD-91A5-E0A3AEEDC415}" srcOrd="1" destOrd="0" presId="urn:microsoft.com/office/officeart/2008/layout/IncreasingCircleProcess"/>
    <dgm:cxn modelId="{FAC6215D-2E6E-41D9-9699-85D049D31F25}" type="presParOf" srcId="{8580665F-5876-482A-86D3-3ED4F159C060}" destId="{E5E35D67-E112-463D-9CB1-331DB00D595C}" srcOrd="2" destOrd="0" presId="urn:microsoft.com/office/officeart/2008/layout/IncreasingCircleProcess"/>
    <dgm:cxn modelId="{6B21CD16-978F-4349-905B-B8B6FC9CAC3E}" type="presParOf" srcId="{E5E35D67-E112-463D-9CB1-331DB00D595C}" destId="{80FC8811-B29E-40E2-8765-47B6DEB6A787}" srcOrd="0" destOrd="0" presId="urn:microsoft.com/office/officeart/2008/layout/IncreasingCircleProcess"/>
    <dgm:cxn modelId="{FD1D0C4A-47C8-47AC-B472-2C67C9AE7727}" type="presParOf" srcId="{E5E35D67-E112-463D-9CB1-331DB00D595C}" destId="{254F70A5-20CD-4D53-B49B-13D2AC197F47}" srcOrd="1" destOrd="0" presId="urn:microsoft.com/office/officeart/2008/layout/IncreasingCircleProcess"/>
    <dgm:cxn modelId="{2CF74D51-9B78-474A-84C6-7FA3EB946796}" type="presParOf" srcId="{E5E35D67-E112-463D-9CB1-331DB00D595C}" destId="{E8289C0D-67D3-47DC-A5D1-FBF8A604A150}" srcOrd="2" destOrd="0" presId="urn:microsoft.com/office/officeart/2008/layout/IncreasingCircleProcess"/>
    <dgm:cxn modelId="{898B27D0-9C2E-4E3B-B091-6B6E53DDDC2C}" type="presParOf" srcId="{E5E35D67-E112-463D-9CB1-331DB00D595C}" destId="{714E6BC2-7B59-4C0A-B75D-912C67A526D6}" srcOrd="3" destOrd="0" presId="urn:microsoft.com/office/officeart/2008/layout/IncreasingCircleProcess"/>
    <dgm:cxn modelId="{1C9EDF0B-0493-4554-BBBF-27FCF4F4FA59}" type="presParOf" srcId="{8580665F-5876-482A-86D3-3ED4F159C060}" destId="{C469C308-9570-4308-803A-B0EE65BB1AE6}" srcOrd="3" destOrd="0" presId="urn:microsoft.com/office/officeart/2008/layout/IncreasingCircleProcess"/>
    <dgm:cxn modelId="{A69CAA30-5163-4233-91C4-95C191CE74C0}" type="presParOf" srcId="{8580665F-5876-482A-86D3-3ED4F159C060}" destId="{86777D9F-DCA2-4C03-B36D-6EE3E8EF09A4}" srcOrd="4" destOrd="0" presId="urn:microsoft.com/office/officeart/2008/layout/IncreasingCircleProcess"/>
    <dgm:cxn modelId="{C3DFF68F-E926-4AF7-832B-2D976F6E3319}" type="presParOf" srcId="{86777D9F-DCA2-4C03-B36D-6EE3E8EF09A4}" destId="{5601EC7C-51C0-42E2-8F51-0132F6208575}" srcOrd="0" destOrd="0" presId="urn:microsoft.com/office/officeart/2008/layout/IncreasingCircleProcess"/>
    <dgm:cxn modelId="{3C8C3174-AFA7-4F50-A209-B374C0C5D22E}" type="presParOf" srcId="{86777D9F-DCA2-4C03-B36D-6EE3E8EF09A4}" destId="{F69A1799-9182-4DFB-9B9B-99BDD679EADC}" srcOrd="1" destOrd="0" presId="urn:microsoft.com/office/officeart/2008/layout/IncreasingCircleProcess"/>
    <dgm:cxn modelId="{B1BADAC9-A986-4F1A-84D0-AA7F30161189}" type="presParOf" srcId="{86777D9F-DCA2-4C03-B36D-6EE3E8EF09A4}" destId="{EB55B15F-EA19-4E09-9DE5-59BC5FD0D00A}" srcOrd="2" destOrd="0" presId="urn:microsoft.com/office/officeart/2008/layout/IncreasingCircleProcess"/>
    <dgm:cxn modelId="{45E4E50C-967E-4055-B5D4-9AA7B857113B}" type="presParOf" srcId="{86777D9F-DCA2-4C03-B36D-6EE3E8EF09A4}" destId="{189C895B-75CE-4AA3-927B-8B166E68BA55}" srcOrd="3" destOrd="0" presId="urn:microsoft.com/office/officeart/2008/layout/Increasing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4DE0BF-96DE-43E0-885D-AA410B604559}" type="doc">
      <dgm:prSet loTypeId="urn:microsoft.com/office/officeart/2005/8/layout/hList6" loCatId="list" qsTypeId="urn:microsoft.com/office/officeart/2005/8/quickstyle/3d2" qsCatId="3D" csTypeId="urn:microsoft.com/office/officeart/2005/8/colors/accent3_1" csCatId="accent3" phldr="1"/>
      <dgm:spPr/>
      <dgm:t>
        <a:bodyPr/>
        <a:lstStyle/>
        <a:p>
          <a:endParaRPr lang="zh-CN" altLang="en-US"/>
        </a:p>
      </dgm:t>
    </dgm:pt>
    <dgm:pt modelId="{6D60447C-A673-4C97-AF87-4CCE4668A662}">
      <dgm:prSet phldrT="[文本]" custT="1"/>
      <dgm:spPr/>
      <dgm:t>
        <a:bodyPr/>
        <a:lstStyle/>
        <a:p>
          <a:pPr algn="ctr"/>
          <a:r>
            <a:rPr lang="zh-CN" altLang="en-US" sz="2400" b="0" i="0" dirty="0" smtClean="0"/>
            <a:t>既要绿水青山，又要金山银山：生态环境要保护，经济要发展</a:t>
          </a:r>
          <a:endParaRPr lang="zh-CN" altLang="en-US" sz="2400" b="0" dirty="0">
            <a:solidFill>
              <a:schemeClr val="tx1"/>
            </a:solidFill>
            <a:latin typeface="+mn-lt"/>
            <a:ea typeface="+mn-ea"/>
            <a:cs typeface="+mn-ea"/>
            <a:sym typeface="+mn-lt"/>
          </a:endParaRPr>
        </a:p>
      </dgm:t>
    </dgm:pt>
    <dgm:pt modelId="{87476BC8-1D69-4EA5-B08D-4F6CBB2A30AC}" type="parTrans" cxnId="{309261CA-9D9B-4CED-8ACA-2A39BBBEA951}">
      <dgm:prSet/>
      <dgm:spPr/>
      <dgm:t>
        <a:bodyPr/>
        <a:lstStyle/>
        <a:p>
          <a:endParaRPr lang="zh-CN" altLang="en-US"/>
        </a:p>
      </dgm:t>
    </dgm:pt>
    <dgm:pt modelId="{CEE96BE6-D3A1-4DAA-AD95-C6635898BA12}" type="sibTrans" cxnId="{309261CA-9D9B-4CED-8ACA-2A39BBBEA951}">
      <dgm:prSet/>
      <dgm:spPr/>
      <dgm:t>
        <a:bodyPr/>
        <a:lstStyle/>
        <a:p>
          <a:endParaRPr lang="zh-CN" altLang="en-US"/>
        </a:p>
      </dgm:t>
    </dgm:pt>
    <dgm:pt modelId="{0E04B8C4-80F9-4A70-AC1E-1D1B127D95E1}">
      <dgm:prSet phldrT="[文本]" custT="1"/>
      <dgm:spPr/>
      <dgm:t>
        <a:bodyPr/>
        <a:lstStyle/>
        <a:p>
          <a:r>
            <a:rPr lang="zh-CN" altLang="en-US" sz="2400" b="0" i="0" dirty="0" smtClean="0"/>
            <a:t>绿水青山就是金山银山：把生态文明建设融入经济、政治、文化和社会建设的全过程</a:t>
          </a:r>
          <a:endParaRPr lang="zh-CN" altLang="en-US" sz="2400" b="0" dirty="0">
            <a:latin typeface="+mn-lt"/>
            <a:ea typeface="+mn-ea"/>
            <a:cs typeface="+mn-ea"/>
            <a:sym typeface="+mn-lt"/>
          </a:endParaRPr>
        </a:p>
      </dgm:t>
    </dgm:pt>
    <dgm:pt modelId="{48901B2A-AFAE-4B1F-94CE-6C194D6B0805}" type="parTrans" cxnId="{89E627EB-E4B8-45FF-95B8-1E41118C6788}">
      <dgm:prSet/>
      <dgm:spPr/>
      <dgm:t>
        <a:bodyPr/>
        <a:lstStyle/>
        <a:p>
          <a:endParaRPr lang="zh-CN" altLang="en-US"/>
        </a:p>
      </dgm:t>
    </dgm:pt>
    <dgm:pt modelId="{5F83714C-270B-4827-99D8-115FAEF311B3}" type="sibTrans" cxnId="{89E627EB-E4B8-45FF-95B8-1E41118C6788}">
      <dgm:prSet/>
      <dgm:spPr/>
      <dgm:t>
        <a:bodyPr/>
        <a:lstStyle/>
        <a:p>
          <a:endParaRPr lang="zh-CN" altLang="en-US"/>
        </a:p>
      </dgm:t>
    </dgm:pt>
    <dgm:pt modelId="{DFE46EE1-A03F-432D-A633-DBB609369CD0}">
      <dgm:prSet phldrT="[文本]" custT="1"/>
      <dgm:spPr/>
      <dgm:t>
        <a:bodyPr/>
        <a:lstStyle/>
        <a:p>
          <a:r>
            <a:rPr lang="zh-CN" altLang="en-US" sz="2400" b="0" i="0" dirty="0" smtClean="0"/>
            <a:t>宁要绿色青山，不要金山银山：经济要发展，但不能以破坏生态环境为代价</a:t>
          </a:r>
          <a:endParaRPr lang="zh-CN" altLang="en-US" sz="2400" b="0" dirty="0">
            <a:solidFill>
              <a:schemeClr val="tx1"/>
            </a:solidFill>
            <a:latin typeface="+mn-lt"/>
            <a:ea typeface="+mn-ea"/>
            <a:cs typeface="+mn-ea"/>
            <a:sym typeface="+mn-lt"/>
          </a:endParaRPr>
        </a:p>
      </dgm:t>
    </dgm:pt>
    <dgm:pt modelId="{DA87C613-D4EB-4A82-BD72-7A3B89E2B0D2}" type="sibTrans" cxnId="{44FF21F3-7B00-4907-9E7B-F987C4C73B75}">
      <dgm:prSet/>
      <dgm:spPr/>
      <dgm:t>
        <a:bodyPr/>
        <a:lstStyle/>
        <a:p>
          <a:endParaRPr lang="zh-CN" altLang="en-US"/>
        </a:p>
      </dgm:t>
    </dgm:pt>
    <dgm:pt modelId="{F9D72D3A-ED38-4274-BE11-BA11F1F81E8B}" type="parTrans" cxnId="{44FF21F3-7B00-4907-9E7B-F987C4C73B75}">
      <dgm:prSet/>
      <dgm:spPr/>
      <dgm:t>
        <a:bodyPr/>
        <a:lstStyle/>
        <a:p>
          <a:endParaRPr lang="zh-CN" altLang="en-US"/>
        </a:p>
      </dgm:t>
    </dgm:pt>
    <dgm:pt modelId="{F93FFDDF-5E05-4084-B471-4614817D43F0}" type="pres">
      <dgm:prSet presAssocID="{224DE0BF-96DE-43E0-885D-AA410B604559}" presName="Name0" presStyleCnt="0">
        <dgm:presLayoutVars>
          <dgm:dir/>
          <dgm:resizeHandles val="exact"/>
        </dgm:presLayoutVars>
      </dgm:prSet>
      <dgm:spPr/>
      <dgm:t>
        <a:bodyPr/>
        <a:lstStyle/>
        <a:p>
          <a:endParaRPr lang="zh-CN" altLang="en-US"/>
        </a:p>
      </dgm:t>
    </dgm:pt>
    <dgm:pt modelId="{03937A31-BB28-4F87-B4DA-C9C148FC9EAD}" type="pres">
      <dgm:prSet presAssocID="{6D60447C-A673-4C97-AF87-4CCE4668A662}" presName="node" presStyleLbl="node1" presStyleIdx="0" presStyleCnt="3">
        <dgm:presLayoutVars>
          <dgm:bulletEnabled val="1"/>
        </dgm:presLayoutVars>
      </dgm:prSet>
      <dgm:spPr/>
      <dgm:t>
        <a:bodyPr/>
        <a:lstStyle/>
        <a:p>
          <a:endParaRPr lang="zh-CN" altLang="en-US"/>
        </a:p>
      </dgm:t>
    </dgm:pt>
    <dgm:pt modelId="{C5B51F97-7DFB-444C-89C3-B4CBA735414E}" type="pres">
      <dgm:prSet presAssocID="{CEE96BE6-D3A1-4DAA-AD95-C6635898BA12}" presName="sibTrans" presStyleCnt="0"/>
      <dgm:spPr/>
    </dgm:pt>
    <dgm:pt modelId="{212189B2-64D9-4DFC-A879-5DB10A6A48ED}" type="pres">
      <dgm:prSet presAssocID="{DFE46EE1-A03F-432D-A633-DBB609369CD0}" presName="node" presStyleLbl="node1" presStyleIdx="1" presStyleCnt="3">
        <dgm:presLayoutVars>
          <dgm:bulletEnabled val="1"/>
        </dgm:presLayoutVars>
      </dgm:prSet>
      <dgm:spPr/>
      <dgm:t>
        <a:bodyPr/>
        <a:lstStyle/>
        <a:p>
          <a:endParaRPr lang="zh-CN" altLang="en-US"/>
        </a:p>
      </dgm:t>
    </dgm:pt>
    <dgm:pt modelId="{A984D05C-FF5B-4C29-82B2-228F220D5C62}" type="pres">
      <dgm:prSet presAssocID="{DA87C613-D4EB-4A82-BD72-7A3B89E2B0D2}" presName="sibTrans" presStyleCnt="0"/>
      <dgm:spPr/>
    </dgm:pt>
    <dgm:pt modelId="{9E1B79AA-CF71-4C91-ACC3-6249C573F0F6}" type="pres">
      <dgm:prSet presAssocID="{0E04B8C4-80F9-4A70-AC1E-1D1B127D95E1}" presName="node" presStyleLbl="node1" presStyleIdx="2" presStyleCnt="3">
        <dgm:presLayoutVars>
          <dgm:bulletEnabled val="1"/>
        </dgm:presLayoutVars>
      </dgm:prSet>
      <dgm:spPr/>
      <dgm:t>
        <a:bodyPr/>
        <a:lstStyle/>
        <a:p>
          <a:endParaRPr lang="zh-CN" altLang="en-US"/>
        </a:p>
      </dgm:t>
    </dgm:pt>
  </dgm:ptLst>
  <dgm:cxnLst>
    <dgm:cxn modelId="{D63855E6-07FC-4565-A4DA-3A8CDBA8B22B}" type="presOf" srcId="{DFE46EE1-A03F-432D-A633-DBB609369CD0}" destId="{212189B2-64D9-4DFC-A879-5DB10A6A48ED}" srcOrd="0" destOrd="0" presId="urn:microsoft.com/office/officeart/2005/8/layout/hList6"/>
    <dgm:cxn modelId="{3314BD40-1FC1-46B0-A328-E742191DCB68}" type="presOf" srcId="{0E04B8C4-80F9-4A70-AC1E-1D1B127D95E1}" destId="{9E1B79AA-CF71-4C91-ACC3-6249C573F0F6}" srcOrd="0" destOrd="0" presId="urn:microsoft.com/office/officeart/2005/8/layout/hList6"/>
    <dgm:cxn modelId="{89E627EB-E4B8-45FF-95B8-1E41118C6788}" srcId="{224DE0BF-96DE-43E0-885D-AA410B604559}" destId="{0E04B8C4-80F9-4A70-AC1E-1D1B127D95E1}" srcOrd="2" destOrd="0" parTransId="{48901B2A-AFAE-4B1F-94CE-6C194D6B0805}" sibTransId="{5F83714C-270B-4827-99D8-115FAEF311B3}"/>
    <dgm:cxn modelId="{44FF21F3-7B00-4907-9E7B-F987C4C73B75}" srcId="{224DE0BF-96DE-43E0-885D-AA410B604559}" destId="{DFE46EE1-A03F-432D-A633-DBB609369CD0}" srcOrd="1" destOrd="0" parTransId="{F9D72D3A-ED38-4274-BE11-BA11F1F81E8B}" sibTransId="{DA87C613-D4EB-4A82-BD72-7A3B89E2B0D2}"/>
    <dgm:cxn modelId="{A65BFC7B-0EAE-424C-B3D2-36CC887C20DD}" type="presOf" srcId="{224DE0BF-96DE-43E0-885D-AA410B604559}" destId="{F93FFDDF-5E05-4084-B471-4614817D43F0}" srcOrd="0" destOrd="0" presId="urn:microsoft.com/office/officeart/2005/8/layout/hList6"/>
    <dgm:cxn modelId="{A8A9E22B-48C6-4D55-A308-FE5212D137C0}" type="presOf" srcId="{6D60447C-A673-4C97-AF87-4CCE4668A662}" destId="{03937A31-BB28-4F87-B4DA-C9C148FC9EAD}" srcOrd="0" destOrd="0" presId="urn:microsoft.com/office/officeart/2005/8/layout/hList6"/>
    <dgm:cxn modelId="{309261CA-9D9B-4CED-8ACA-2A39BBBEA951}" srcId="{224DE0BF-96DE-43E0-885D-AA410B604559}" destId="{6D60447C-A673-4C97-AF87-4CCE4668A662}" srcOrd="0" destOrd="0" parTransId="{87476BC8-1D69-4EA5-B08D-4F6CBB2A30AC}" sibTransId="{CEE96BE6-D3A1-4DAA-AD95-C6635898BA12}"/>
    <dgm:cxn modelId="{9117D0BC-87A8-4199-A1FE-4DEEF2727BA6}" type="presParOf" srcId="{F93FFDDF-5E05-4084-B471-4614817D43F0}" destId="{03937A31-BB28-4F87-B4DA-C9C148FC9EAD}" srcOrd="0" destOrd="0" presId="urn:microsoft.com/office/officeart/2005/8/layout/hList6"/>
    <dgm:cxn modelId="{65049F13-381D-4A0B-817C-05FAAEBEF6EB}" type="presParOf" srcId="{F93FFDDF-5E05-4084-B471-4614817D43F0}" destId="{C5B51F97-7DFB-444C-89C3-B4CBA735414E}" srcOrd="1" destOrd="0" presId="urn:microsoft.com/office/officeart/2005/8/layout/hList6"/>
    <dgm:cxn modelId="{5770D3CF-0C47-40D9-96C4-C3360DC1087C}" type="presParOf" srcId="{F93FFDDF-5E05-4084-B471-4614817D43F0}" destId="{212189B2-64D9-4DFC-A879-5DB10A6A48ED}" srcOrd="2" destOrd="0" presId="urn:microsoft.com/office/officeart/2005/8/layout/hList6"/>
    <dgm:cxn modelId="{66A88AF5-20C9-4838-9F17-91E1E6EE1122}" type="presParOf" srcId="{F93FFDDF-5E05-4084-B471-4614817D43F0}" destId="{A984D05C-FF5B-4C29-82B2-228F220D5C62}" srcOrd="3" destOrd="0" presId="urn:microsoft.com/office/officeart/2005/8/layout/hList6"/>
    <dgm:cxn modelId="{5BAF873C-19C1-4B43-AB4B-D5DDAB2BB42B}" type="presParOf" srcId="{F93FFDDF-5E05-4084-B471-4614817D43F0}" destId="{9E1B79AA-CF71-4C91-ACC3-6249C573F0F6}"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27278A-D289-4A63-B150-C17B7CD2E30B}" type="doc">
      <dgm:prSet loTypeId="urn:microsoft.com/office/officeart/2005/8/layout/matrix3" loCatId="matrix" qsTypeId="urn:microsoft.com/office/officeart/2005/8/quickstyle/3d2" qsCatId="3D" csTypeId="urn:microsoft.com/office/officeart/2005/8/colors/accent0_2" csCatId="mainScheme" phldr="1"/>
      <dgm:spPr/>
      <dgm:t>
        <a:bodyPr/>
        <a:lstStyle/>
        <a:p>
          <a:endParaRPr lang="zh-CN" altLang="en-US"/>
        </a:p>
      </dgm:t>
    </dgm:pt>
    <dgm:pt modelId="{040B4864-AFDD-44A7-A54D-702051291701}">
      <dgm:prSet phldrT="[文本]"/>
      <dgm:spPr/>
      <dgm:t>
        <a:bodyPr/>
        <a:lstStyle/>
        <a:p>
          <a:r>
            <a:rPr lang="zh-CN" altLang="en-US" b="1" dirty="0" smtClean="0">
              <a:cs typeface="+mn-ea"/>
              <a:sym typeface="+mn-lt"/>
            </a:rPr>
            <a:t>基本形成节约能源资源和保护生态环境的产业结构、增长方式、消费模式</a:t>
          </a:r>
          <a:endParaRPr lang="zh-CN" altLang="en-US" b="1" dirty="0"/>
        </a:p>
      </dgm:t>
    </dgm:pt>
    <dgm:pt modelId="{F96047C2-FC99-4F12-9783-B2373BE6FB3B}" type="parTrans" cxnId="{D6CB113E-5B2B-4E21-BB68-5ADCD9712BD9}">
      <dgm:prSet/>
      <dgm:spPr/>
      <dgm:t>
        <a:bodyPr/>
        <a:lstStyle/>
        <a:p>
          <a:endParaRPr lang="zh-CN" altLang="en-US"/>
        </a:p>
      </dgm:t>
    </dgm:pt>
    <dgm:pt modelId="{34E45C07-CCEB-4BDC-B2AE-923FAA352200}" type="sibTrans" cxnId="{D6CB113E-5B2B-4E21-BB68-5ADCD9712BD9}">
      <dgm:prSet/>
      <dgm:spPr/>
      <dgm:t>
        <a:bodyPr/>
        <a:lstStyle/>
        <a:p>
          <a:endParaRPr lang="zh-CN" altLang="en-US"/>
        </a:p>
      </dgm:t>
    </dgm:pt>
    <dgm:pt modelId="{9D637FB5-177E-4460-8642-ED08B98B0B68}">
      <dgm:prSet phldrT="[文本]"/>
      <dgm:spPr/>
      <dgm:t>
        <a:bodyPr/>
        <a:lstStyle/>
        <a:p>
          <a:r>
            <a:rPr lang="zh-CN" altLang="en-US" b="1" dirty="0" smtClean="0">
              <a:cs typeface="+mn-ea"/>
              <a:sym typeface="+mn-lt"/>
            </a:rPr>
            <a:t>循环经济形成较大规模，可再生能源比重显著上升</a:t>
          </a:r>
          <a:endParaRPr lang="zh-CN" altLang="en-US" b="1" dirty="0"/>
        </a:p>
      </dgm:t>
    </dgm:pt>
    <dgm:pt modelId="{E18AE7E0-F5CF-4BE0-A935-ABE0595EE05E}" type="parTrans" cxnId="{3E55C8AE-522A-46C8-90E9-98E5C4258828}">
      <dgm:prSet/>
      <dgm:spPr/>
      <dgm:t>
        <a:bodyPr/>
        <a:lstStyle/>
        <a:p>
          <a:endParaRPr lang="zh-CN" altLang="en-US"/>
        </a:p>
      </dgm:t>
    </dgm:pt>
    <dgm:pt modelId="{06CEE57D-ED20-4AD9-80F8-F951CCEA5808}" type="sibTrans" cxnId="{3E55C8AE-522A-46C8-90E9-98E5C4258828}">
      <dgm:prSet/>
      <dgm:spPr/>
      <dgm:t>
        <a:bodyPr/>
        <a:lstStyle/>
        <a:p>
          <a:endParaRPr lang="zh-CN" altLang="en-US"/>
        </a:p>
      </dgm:t>
    </dgm:pt>
    <dgm:pt modelId="{56C82FA0-3CFF-4CC4-8948-953AB987D021}">
      <dgm:prSet phldrT="[文本]"/>
      <dgm:spPr/>
      <dgm:t>
        <a:bodyPr/>
        <a:lstStyle/>
        <a:p>
          <a:r>
            <a:rPr lang="zh-CN" altLang="en-US" b="1" dirty="0" smtClean="0">
              <a:cs typeface="+mn-ea"/>
              <a:sym typeface="+mn-lt"/>
            </a:rPr>
            <a:t>主要污染物排放得到有效控制，生态环境质量明显改善</a:t>
          </a:r>
          <a:endParaRPr lang="zh-CN" altLang="en-US" b="1" dirty="0"/>
        </a:p>
      </dgm:t>
    </dgm:pt>
    <dgm:pt modelId="{D1A08AD3-C992-4199-BDA1-8EAA6C99957C}" type="parTrans" cxnId="{F1B7971B-22BA-4D9D-BCEA-1C0111430C86}">
      <dgm:prSet/>
      <dgm:spPr/>
      <dgm:t>
        <a:bodyPr/>
        <a:lstStyle/>
        <a:p>
          <a:endParaRPr lang="zh-CN" altLang="en-US"/>
        </a:p>
      </dgm:t>
    </dgm:pt>
    <dgm:pt modelId="{55B1444B-5702-4285-90DA-9E7DEA11B648}" type="sibTrans" cxnId="{F1B7971B-22BA-4D9D-BCEA-1C0111430C86}">
      <dgm:prSet/>
      <dgm:spPr/>
      <dgm:t>
        <a:bodyPr/>
        <a:lstStyle/>
        <a:p>
          <a:endParaRPr lang="zh-CN" altLang="en-US"/>
        </a:p>
      </dgm:t>
    </dgm:pt>
    <dgm:pt modelId="{6216DF7B-016C-493B-B850-57B51AEADC06}">
      <dgm:prSet phldrT="[文本]"/>
      <dgm:spPr/>
      <dgm:t>
        <a:bodyPr/>
        <a:lstStyle/>
        <a:p>
          <a:r>
            <a:rPr lang="zh-CN" altLang="en-US" b="1" dirty="0" smtClean="0">
              <a:cs typeface="+mn-ea"/>
              <a:sym typeface="+mn-lt"/>
            </a:rPr>
            <a:t>生态文明观念在全社会牢固树立</a:t>
          </a:r>
          <a:endParaRPr lang="zh-CN" altLang="en-US" b="1" dirty="0"/>
        </a:p>
      </dgm:t>
    </dgm:pt>
    <dgm:pt modelId="{778C2D32-8812-460B-85D0-4F57856A0D49}" type="parTrans" cxnId="{C99ED8B7-5F48-4C57-8D44-4F5AD5CA50F0}">
      <dgm:prSet/>
      <dgm:spPr/>
      <dgm:t>
        <a:bodyPr/>
        <a:lstStyle/>
        <a:p>
          <a:endParaRPr lang="zh-CN" altLang="en-US"/>
        </a:p>
      </dgm:t>
    </dgm:pt>
    <dgm:pt modelId="{1736A8D3-BE78-47B6-A432-2602154F6F12}" type="sibTrans" cxnId="{C99ED8B7-5F48-4C57-8D44-4F5AD5CA50F0}">
      <dgm:prSet/>
      <dgm:spPr/>
      <dgm:t>
        <a:bodyPr/>
        <a:lstStyle/>
        <a:p>
          <a:endParaRPr lang="zh-CN" altLang="en-US"/>
        </a:p>
      </dgm:t>
    </dgm:pt>
    <dgm:pt modelId="{5F0F976D-2B7C-481C-93C9-39D143EB51B0}" type="pres">
      <dgm:prSet presAssocID="{0027278A-D289-4A63-B150-C17B7CD2E30B}" presName="matrix" presStyleCnt="0">
        <dgm:presLayoutVars>
          <dgm:chMax val="1"/>
          <dgm:dir/>
          <dgm:resizeHandles val="exact"/>
        </dgm:presLayoutVars>
      </dgm:prSet>
      <dgm:spPr/>
      <dgm:t>
        <a:bodyPr/>
        <a:lstStyle/>
        <a:p>
          <a:endParaRPr lang="zh-CN" altLang="en-US"/>
        </a:p>
      </dgm:t>
    </dgm:pt>
    <dgm:pt modelId="{DB7C50C8-81A9-47B4-8EEE-1495F050EAE5}" type="pres">
      <dgm:prSet presAssocID="{0027278A-D289-4A63-B150-C17B7CD2E30B}" presName="diamond" presStyleLbl="bgShp" presStyleIdx="0" presStyleCnt="1"/>
      <dgm:spPr/>
    </dgm:pt>
    <dgm:pt modelId="{9072D3D3-836B-4F79-95D6-65101DF08487}" type="pres">
      <dgm:prSet presAssocID="{0027278A-D289-4A63-B150-C17B7CD2E30B}" presName="quad1" presStyleLbl="node1" presStyleIdx="0" presStyleCnt="4">
        <dgm:presLayoutVars>
          <dgm:chMax val="0"/>
          <dgm:chPref val="0"/>
          <dgm:bulletEnabled val="1"/>
        </dgm:presLayoutVars>
      </dgm:prSet>
      <dgm:spPr/>
      <dgm:t>
        <a:bodyPr/>
        <a:lstStyle/>
        <a:p>
          <a:endParaRPr lang="zh-CN" altLang="en-US"/>
        </a:p>
      </dgm:t>
    </dgm:pt>
    <dgm:pt modelId="{FD9B5206-17CB-4E54-9611-0CDB7DF718AB}" type="pres">
      <dgm:prSet presAssocID="{0027278A-D289-4A63-B150-C17B7CD2E30B}" presName="quad2" presStyleLbl="node1" presStyleIdx="1" presStyleCnt="4">
        <dgm:presLayoutVars>
          <dgm:chMax val="0"/>
          <dgm:chPref val="0"/>
          <dgm:bulletEnabled val="1"/>
        </dgm:presLayoutVars>
      </dgm:prSet>
      <dgm:spPr/>
      <dgm:t>
        <a:bodyPr/>
        <a:lstStyle/>
        <a:p>
          <a:endParaRPr lang="zh-CN" altLang="en-US"/>
        </a:p>
      </dgm:t>
    </dgm:pt>
    <dgm:pt modelId="{A6F9CC87-C277-4EF0-B85F-6CEA4DF51EA7}" type="pres">
      <dgm:prSet presAssocID="{0027278A-D289-4A63-B150-C17B7CD2E30B}" presName="quad3" presStyleLbl="node1" presStyleIdx="2" presStyleCnt="4">
        <dgm:presLayoutVars>
          <dgm:chMax val="0"/>
          <dgm:chPref val="0"/>
          <dgm:bulletEnabled val="1"/>
        </dgm:presLayoutVars>
      </dgm:prSet>
      <dgm:spPr/>
      <dgm:t>
        <a:bodyPr/>
        <a:lstStyle/>
        <a:p>
          <a:endParaRPr lang="zh-CN" altLang="en-US"/>
        </a:p>
      </dgm:t>
    </dgm:pt>
    <dgm:pt modelId="{B08507C8-82F8-46BE-A0CA-F14A4AF62959}" type="pres">
      <dgm:prSet presAssocID="{0027278A-D289-4A63-B150-C17B7CD2E30B}" presName="quad4" presStyleLbl="node1" presStyleIdx="3" presStyleCnt="4">
        <dgm:presLayoutVars>
          <dgm:chMax val="0"/>
          <dgm:chPref val="0"/>
          <dgm:bulletEnabled val="1"/>
        </dgm:presLayoutVars>
      </dgm:prSet>
      <dgm:spPr/>
      <dgm:t>
        <a:bodyPr/>
        <a:lstStyle/>
        <a:p>
          <a:endParaRPr lang="zh-CN" altLang="en-US"/>
        </a:p>
      </dgm:t>
    </dgm:pt>
  </dgm:ptLst>
  <dgm:cxnLst>
    <dgm:cxn modelId="{33365C5D-EA1B-4CEA-A628-04CC0E0D71FD}" type="presOf" srcId="{040B4864-AFDD-44A7-A54D-702051291701}" destId="{9072D3D3-836B-4F79-95D6-65101DF08487}" srcOrd="0" destOrd="0" presId="urn:microsoft.com/office/officeart/2005/8/layout/matrix3"/>
    <dgm:cxn modelId="{12DF4033-28BA-4F17-B7FA-5309F8FD6994}" type="presOf" srcId="{0027278A-D289-4A63-B150-C17B7CD2E30B}" destId="{5F0F976D-2B7C-481C-93C9-39D143EB51B0}" srcOrd="0" destOrd="0" presId="urn:microsoft.com/office/officeart/2005/8/layout/matrix3"/>
    <dgm:cxn modelId="{F4B4E5F7-ECB5-496C-9ED2-CA1A5DBB82C7}" type="presOf" srcId="{9D637FB5-177E-4460-8642-ED08B98B0B68}" destId="{FD9B5206-17CB-4E54-9611-0CDB7DF718AB}" srcOrd="0" destOrd="0" presId="urn:microsoft.com/office/officeart/2005/8/layout/matrix3"/>
    <dgm:cxn modelId="{3E55C8AE-522A-46C8-90E9-98E5C4258828}" srcId="{0027278A-D289-4A63-B150-C17B7CD2E30B}" destId="{9D637FB5-177E-4460-8642-ED08B98B0B68}" srcOrd="1" destOrd="0" parTransId="{E18AE7E0-F5CF-4BE0-A935-ABE0595EE05E}" sibTransId="{06CEE57D-ED20-4AD9-80F8-F951CCEA5808}"/>
    <dgm:cxn modelId="{022132B8-E3CD-4D50-A4A4-FDE5F6BC6797}" type="presOf" srcId="{56C82FA0-3CFF-4CC4-8948-953AB987D021}" destId="{A6F9CC87-C277-4EF0-B85F-6CEA4DF51EA7}" srcOrd="0" destOrd="0" presId="urn:microsoft.com/office/officeart/2005/8/layout/matrix3"/>
    <dgm:cxn modelId="{EA928541-ED72-4BE3-98BD-1CD107344D5A}" type="presOf" srcId="{6216DF7B-016C-493B-B850-57B51AEADC06}" destId="{B08507C8-82F8-46BE-A0CA-F14A4AF62959}" srcOrd="0" destOrd="0" presId="urn:microsoft.com/office/officeart/2005/8/layout/matrix3"/>
    <dgm:cxn modelId="{D6CB113E-5B2B-4E21-BB68-5ADCD9712BD9}" srcId="{0027278A-D289-4A63-B150-C17B7CD2E30B}" destId="{040B4864-AFDD-44A7-A54D-702051291701}" srcOrd="0" destOrd="0" parTransId="{F96047C2-FC99-4F12-9783-B2373BE6FB3B}" sibTransId="{34E45C07-CCEB-4BDC-B2AE-923FAA352200}"/>
    <dgm:cxn modelId="{F1B7971B-22BA-4D9D-BCEA-1C0111430C86}" srcId="{0027278A-D289-4A63-B150-C17B7CD2E30B}" destId="{56C82FA0-3CFF-4CC4-8948-953AB987D021}" srcOrd="2" destOrd="0" parTransId="{D1A08AD3-C992-4199-BDA1-8EAA6C99957C}" sibTransId="{55B1444B-5702-4285-90DA-9E7DEA11B648}"/>
    <dgm:cxn modelId="{C99ED8B7-5F48-4C57-8D44-4F5AD5CA50F0}" srcId="{0027278A-D289-4A63-B150-C17B7CD2E30B}" destId="{6216DF7B-016C-493B-B850-57B51AEADC06}" srcOrd="3" destOrd="0" parTransId="{778C2D32-8812-460B-85D0-4F57856A0D49}" sibTransId="{1736A8D3-BE78-47B6-A432-2602154F6F12}"/>
    <dgm:cxn modelId="{445F22DC-67EA-49E7-93C1-3669DDFD0552}" type="presParOf" srcId="{5F0F976D-2B7C-481C-93C9-39D143EB51B0}" destId="{DB7C50C8-81A9-47B4-8EEE-1495F050EAE5}" srcOrd="0" destOrd="0" presId="urn:microsoft.com/office/officeart/2005/8/layout/matrix3"/>
    <dgm:cxn modelId="{0D2EC59B-0F6D-4007-B6B3-FFC742D65D74}" type="presParOf" srcId="{5F0F976D-2B7C-481C-93C9-39D143EB51B0}" destId="{9072D3D3-836B-4F79-95D6-65101DF08487}" srcOrd="1" destOrd="0" presId="urn:microsoft.com/office/officeart/2005/8/layout/matrix3"/>
    <dgm:cxn modelId="{9B00E069-606E-4FA6-B993-07CAD288617C}" type="presParOf" srcId="{5F0F976D-2B7C-481C-93C9-39D143EB51B0}" destId="{FD9B5206-17CB-4E54-9611-0CDB7DF718AB}" srcOrd="2" destOrd="0" presId="urn:microsoft.com/office/officeart/2005/8/layout/matrix3"/>
    <dgm:cxn modelId="{F4FCAD49-513B-4B03-96F2-263BEE781A2B}" type="presParOf" srcId="{5F0F976D-2B7C-481C-93C9-39D143EB51B0}" destId="{A6F9CC87-C277-4EF0-B85F-6CEA4DF51EA7}" srcOrd="3" destOrd="0" presId="urn:microsoft.com/office/officeart/2005/8/layout/matrix3"/>
    <dgm:cxn modelId="{29DF132E-CF62-45E0-8624-69D20562F85E}" type="presParOf" srcId="{5F0F976D-2B7C-481C-93C9-39D143EB51B0}" destId="{B08507C8-82F8-46BE-A0CA-F14A4AF62959}"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5F29F6-DCAC-46E6-B4CC-6C296AE07A83}">
      <dsp:nvSpPr>
        <dsp:cNvPr id="0" name=""/>
        <dsp:cNvSpPr/>
      </dsp:nvSpPr>
      <dsp:spPr>
        <a:xfrm>
          <a:off x="2655" y="0"/>
          <a:ext cx="628853" cy="62885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B2C599-DF5F-468D-9512-C9B39D4666D8}">
      <dsp:nvSpPr>
        <dsp:cNvPr id="0" name=""/>
        <dsp:cNvSpPr/>
      </dsp:nvSpPr>
      <dsp:spPr>
        <a:xfrm>
          <a:off x="65540" y="62885"/>
          <a:ext cx="503082" cy="503082"/>
        </a:xfrm>
        <a:prstGeom prst="chord">
          <a:avLst>
            <a:gd name="adj1" fmla="val 1168272"/>
            <a:gd name="adj2" fmla="val 9631728"/>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AA1E9E-D1C4-4F99-A769-44B6A292C126}">
      <dsp:nvSpPr>
        <dsp:cNvPr id="0" name=""/>
        <dsp:cNvSpPr/>
      </dsp:nvSpPr>
      <dsp:spPr>
        <a:xfrm>
          <a:off x="762519" y="628853"/>
          <a:ext cx="1860357" cy="2646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43180" rIns="43180" bIns="43180" numCol="1" spcCol="1270" anchor="t" anchorCtr="0">
          <a:noAutofit/>
        </a:bodyPr>
        <a:lstStyle/>
        <a:p>
          <a:pPr lvl="0" algn="l" defTabSz="755650">
            <a:lnSpc>
              <a:spcPct val="90000"/>
            </a:lnSpc>
            <a:spcBef>
              <a:spcPct val="0"/>
            </a:spcBef>
            <a:spcAft>
              <a:spcPct val="35000"/>
            </a:spcAft>
          </a:pPr>
          <a:r>
            <a:rPr lang="zh-CN" altLang="en-US" sz="1700" kern="1200" dirty="0" smtClean="0"/>
            <a:t>党的十七大首次提出建设生态文明，把生态建设上升到文明的高度</a:t>
          </a:r>
          <a:endParaRPr lang="zh-CN" altLang="en-US" sz="1700" kern="1200" dirty="0"/>
        </a:p>
      </dsp:txBody>
      <dsp:txXfrm>
        <a:off x="762519" y="628853"/>
        <a:ext cx="1860357" cy="2646424"/>
      </dsp:txXfrm>
    </dsp:sp>
    <dsp:sp modelId="{9E38B3FE-F2B3-45A6-89C0-33A32542DA8D}">
      <dsp:nvSpPr>
        <dsp:cNvPr id="0" name=""/>
        <dsp:cNvSpPr/>
      </dsp:nvSpPr>
      <dsp:spPr>
        <a:xfrm>
          <a:off x="762519" y="0"/>
          <a:ext cx="1860357" cy="628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lvl="0" algn="l" defTabSz="1066800">
            <a:lnSpc>
              <a:spcPct val="90000"/>
            </a:lnSpc>
            <a:spcBef>
              <a:spcPct val="0"/>
            </a:spcBef>
            <a:spcAft>
              <a:spcPct val="35000"/>
            </a:spcAft>
          </a:pPr>
          <a:r>
            <a:rPr lang="zh-CN" altLang="en-US" sz="2400" kern="1200" dirty="0" smtClean="0"/>
            <a:t>十七大</a:t>
          </a:r>
          <a:endParaRPr lang="zh-CN" altLang="en-US" sz="2400" kern="1200" dirty="0"/>
        </a:p>
      </dsp:txBody>
      <dsp:txXfrm>
        <a:off x="762519" y="0"/>
        <a:ext cx="1860357" cy="628853"/>
      </dsp:txXfrm>
    </dsp:sp>
    <dsp:sp modelId="{80FC8811-B29E-40E2-8765-47B6DEB6A787}">
      <dsp:nvSpPr>
        <dsp:cNvPr id="0" name=""/>
        <dsp:cNvSpPr/>
      </dsp:nvSpPr>
      <dsp:spPr>
        <a:xfrm>
          <a:off x="2753888" y="0"/>
          <a:ext cx="628853" cy="62885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4F70A5-20CD-4D53-B49B-13D2AC197F47}">
      <dsp:nvSpPr>
        <dsp:cNvPr id="0" name=""/>
        <dsp:cNvSpPr/>
      </dsp:nvSpPr>
      <dsp:spPr>
        <a:xfrm>
          <a:off x="2816774" y="62885"/>
          <a:ext cx="503082" cy="503082"/>
        </a:xfrm>
        <a:prstGeom prst="chord">
          <a:avLst>
            <a:gd name="adj1" fmla="val 20431728"/>
            <a:gd name="adj2" fmla="val 11968272"/>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289C0D-67D3-47DC-A5D1-FBF8A604A150}">
      <dsp:nvSpPr>
        <dsp:cNvPr id="0" name=""/>
        <dsp:cNvSpPr/>
      </dsp:nvSpPr>
      <dsp:spPr>
        <a:xfrm>
          <a:off x="3513753" y="628853"/>
          <a:ext cx="1860357" cy="2646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43180" rIns="43180" bIns="43180" numCol="1" spcCol="1270" anchor="t" anchorCtr="0">
          <a:noAutofit/>
        </a:bodyPr>
        <a:lstStyle/>
        <a:p>
          <a:pPr lvl="0" algn="l" defTabSz="755650">
            <a:lnSpc>
              <a:spcPct val="90000"/>
            </a:lnSpc>
            <a:spcBef>
              <a:spcPct val="0"/>
            </a:spcBef>
            <a:spcAft>
              <a:spcPct val="35000"/>
            </a:spcAft>
          </a:pPr>
          <a:r>
            <a:rPr lang="zh-CN" altLang="en-US" sz="1700" b="0" i="0" kern="1200" dirty="0" smtClean="0"/>
            <a:t>党的十八大从新的历史起点出发，做出“大力推进生态文明建设”的战略决策，从</a:t>
          </a:r>
          <a:r>
            <a:rPr lang="en-US" altLang="zh-CN" sz="1700" b="0" i="0" kern="1200" dirty="0" smtClean="0"/>
            <a:t>10</a:t>
          </a:r>
          <a:r>
            <a:rPr lang="zh-CN" altLang="en-US" sz="1700" b="0" i="0" kern="1200" dirty="0" smtClean="0"/>
            <a:t>个方面绘出生态文明建设的宏伟蓝图。</a:t>
          </a:r>
          <a:endParaRPr lang="zh-CN" altLang="en-US" sz="1700" kern="1200" dirty="0"/>
        </a:p>
      </dsp:txBody>
      <dsp:txXfrm>
        <a:off x="3513753" y="628853"/>
        <a:ext cx="1860357" cy="2646424"/>
      </dsp:txXfrm>
    </dsp:sp>
    <dsp:sp modelId="{714E6BC2-7B59-4C0A-B75D-912C67A526D6}">
      <dsp:nvSpPr>
        <dsp:cNvPr id="0" name=""/>
        <dsp:cNvSpPr/>
      </dsp:nvSpPr>
      <dsp:spPr>
        <a:xfrm>
          <a:off x="3513753" y="0"/>
          <a:ext cx="1860357" cy="628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lvl="0" algn="l" defTabSz="1066800">
            <a:lnSpc>
              <a:spcPct val="90000"/>
            </a:lnSpc>
            <a:spcBef>
              <a:spcPct val="0"/>
            </a:spcBef>
            <a:spcAft>
              <a:spcPct val="35000"/>
            </a:spcAft>
          </a:pPr>
          <a:r>
            <a:rPr lang="zh-CN" altLang="en-US" sz="2400" kern="1200" dirty="0" smtClean="0"/>
            <a:t>十八大</a:t>
          </a:r>
          <a:endParaRPr lang="zh-CN" altLang="en-US" sz="2400" kern="1200" dirty="0"/>
        </a:p>
      </dsp:txBody>
      <dsp:txXfrm>
        <a:off x="3513753" y="0"/>
        <a:ext cx="1860357" cy="628853"/>
      </dsp:txXfrm>
    </dsp:sp>
    <dsp:sp modelId="{5601EC7C-51C0-42E2-8F51-0132F6208575}">
      <dsp:nvSpPr>
        <dsp:cNvPr id="0" name=""/>
        <dsp:cNvSpPr/>
      </dsp:nvSpPr>
      <dsp:spPr>
        <a:xfrm>
          <a:off x="5505122" y="0"/>
          <a:ext cx="628853" cy="62885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9A1799-9182-4DFB-9B9B-99BDD679EADC}">
      <dsp:nvSpPr>
        <dsp:cNvPr id="0" name=""/>
        <dsp:cNvSpPr/>
      </dsp:nvSpPr>
      <dsp:spPr>
        <a:xfrm>
          <a:off x="5568007" y="62885"/>
          <a:ext cx="503082" cy="503082"/>
        </a:xfrm>
        <a:prstGeom prst="chord">
          <a:avLst>
            <a:gd name="adj1" fmla="val 16200000"/>
            <a:gd name="adj2" fmla="val 162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55B15F-EA19-4E09-9DE5-59BC5FD0D00A}">
      <dsp:nvSpPr>
        <dsp:cNvPr id="0" name=""/>
        <dsp:cNvSpPr/>
      </dsp:nvSpPr>
      <dsp:spPr>
        <a:xfrm>
          <a:off x="6264986" y="628853"/>
          <a:ext cx="1860357" cy="2646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43180" rIns="43180" bIns="43180" numCol="1" spcCol="1270" anchor="t" anchorCtr="0">
          <a:noAutofit/>
        </a:bodyPr>
        <a:lstStyle/>
        <a:p>
          <a:pPr lvl="0" algn="l" defTabSz="755650">
            <a:lnSpc>
              <a:spcPct val="90000"/>
            </a:lnSpc>
            <a:spcBef>
              <a:spcPct val="0"/>
            </a:spcBef>
            <a:spcAft>
              <a:spcPct val="35000"/>
            </a:spcAft>
          </a:pPr>
          <a:r>
            <a:rPr lang="zh-CN" altLang="en-US" sz="1700" b="0" i="0" kern="1200" dirty="0" smtClean="0"/>
            <a:t>以习近平同志为总书记的党中央站在战略和全局的高度，对生态文明建设和生态环境保护提出一系列新思想新论断新要求</a:t>
          </a:r>
          <a:endParaRPr lang="zh-CN" altLang="en-US" sz="1700" kern="1200" dirty="0"/>
        </a:p>
      </dsp:txBody>
      <dsp:txXfrm>
        <a:off x="6264986" y="628853"/>
        <a:ext cx="1860357" cy="2646424"/>
      </dsp:txXfrm>
    </dsp:sp>
    <dsp:sp modelId="{189C895B-75CE-4AA3-927B-8B166E68BA55}">
      <dsp:nvSpPr>
        <dsp:cNvPr id="0" name=""/>
        <dsp:cNvSpPr/>
      </dsp:nvSpPr>
      <dsp:spPr>
        <a:xfrm>
          <a:off x="6264986" y="0"/>
          <a:ext cx="1860357" cy="628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lvl="0" algn="l" defTabSz="1066800">
            <a:lnSpc>
              <a:spcPct val="90000"/>
            </a:lnSpc>
            <a:spcBef>
              <a:spcPct val="0"/>
            </a:spcBef>
            <a:spcAft>
              <a:spcPct val="35000"/>
            </a:spcAft>
          </a:pPr>
          <a:r>
            <a:rPr lang="zh-CN" altLang="en-US" sz="2400" kern="1200" dirty="0" smtClean="0">
              <a:cs typeface="+mn-ea"/>
              <a:sym typeface="+mn-lt"/>
            </a:rPr>
            <a:t>十九大</a:t>
          </a:r>
          <a:endParaRPr lang="zh-CN" altLang="en-US" sz="2400" kern="1200" dirty="0"/>
        </a:p>
      </dsp:txBody>
      <dsp:txXfrm>
        <a:off x="6264986" y="0"/>
        <a:ext cx="1860357" cy="6288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937A31-BB28-4F87-B4DA-C9C148FC9EAD}">
      <dsp:nvSpPr>
        <dsp:cNvPr id="0" name=""/>
        <dsp:cNvSpPr/>
      </dsp:nvSpPr>
      <dsp:spPr>
        <a:xfrm rot="16200000">
          <a:off x="-981872" y="982849"/>
          <a:ext cx="4506816" cy="2541116"/>
        </a:xfrm>
        <a:prstGeom prst="flowChartManualOperati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0" tIns="0" rIns="152400" bIns="0" numCol="1" spcCol="1270" anchor="ctr" anchorCtr="0">
          <a:noAutofit/>
        </a:bodyPr>
        <a:lstStyle/>
        <a:p>
          <a:pPr lvl="0" algn="ctr" defTabSz="1066800">
            <a:lnSpc>
              <a:spcPct val="90000"/>
            </a:lnSpc>
            <a:spcBef>
              <a:spcPct val="0"/>
            </a:spcBef>
            <a:spcAft>
              <a:spcPct val="35000"/>
            </a:spcAft>
          </a:pPr>
          <a:r>
            <a:rPr lang="zh-CN" altLang="en-US" sz="2400" b="0" i="0" kern="1200" dirty="0" smtClean="0"/>
            <a:t>既要绿水青山，又要金山银山：生态环境要保护，经济要发展</a:t>
          </a:r>
          <a:endParaRPr lang="zh-CN" altLang="en-US" sz="2400" b="0" kern="1200" dirty="0">
            <a:solidFill>
              <a:schemeClr val="tx1"/>
            </a:solidFill>
            <a:latin typeface="+mn-lt"/>
            <a:ea typeface="+mn-ea"/>
            <a:cs typeface="+mn-ea"/>
            <a:sym typeface="+mn-lt"/>
          </a:endParaRPr>
        </a:p>
      </dsp:txBody>
      <dsp:txXfrm rot="5400000">
        <a:off x="978" y="901362"/>
        <a:ext cx="2541116" cy="2704090"/>
      </dsp:txXfrm>
    </dsp:sp>
    <dsp:sp modelId="{212189B2-64D9-4DFC-A879-5DB10A6A48ED}">
      <dsp:nvSpPr>
        <dsp:cNvPr id="0" name=""/>
        <dsp:cNvSpPr/>
      </dsp:nvSpPr>
      <dsp:spPr>
        <a:xfrm rot="16200000">
          <a:off x="1749827" y="982849"/>
          <a:ext cx="4506816" cy="2541116"/>
        </a:xfrm>
        <a:prstGeom prst="flowChartManualOperati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0" tIns="0" rIns="152400" bIns="0" numCol="1" spcCol="1270" anchor="ctr" anchorCtr="0">
          <a:noAutofit/>
        </a:bodyPr>
        <a:lstStyle/>
        <a:p>
          <a:pPr lvl="0" algn="ctr" defTabSz="1066800">
            <a:lnSpc>
              <a:spcPct val="90000"/>
            </a:lnSpc>
            <a:spcBef>
              <a:spcPct val="0"/>
            </a:spcBef>
            <a:spcAft>
              <a:spcPct val="35000"/>
            </a:spcAft>
          </a:pPr>
          <a:r>
            <a:rPr lang="zh-CN" altLang="en-US" sz="2400" b="0" i="0" kern="1200" dirty="0" smtClean="0"/>
            <a:t>宁要绿色青山，不要金山银山：经济要发展，但不能以破坏生态环境为代价</a:t>
          </a:r>
          <a:endParaRPr lang="zh-CN" altLang="en-US" sz="2400" b="0" kern="1200" dirty="0">
            <a:solidFill>
              <a:schemeClr val="tx1"/>
            </a:solidFill>
            <a:latin typeface="+mn-lt"/>
            <a:ea typeface="+mn-ea"/>
            <a:cs typeface="+mn-ea"/>
            <a:sym typeface="+mn-lt"/>
          </a:endParaRPr>
        </a:p>
      </dsp:txBody>
      <dsp:txXfrm rot="5400000">
        <a:off x="2732677" y="901362"/>
        <a:ext cx="2541116" cy="2704090"/>
      </dsp:txXfrm>
    </dsp:sp>
    <dsp:sp modelId="{9E1B79AA-CF71-4C91-ACC3-6249C573F0F6}">
      <dsp:nvSpPr>
        <dsp:cNvPr id="0" name=""/>
        <dsp:cNvSpPr/>
      </dsp:nvSpPr>
      <dsp:spPr>
        <a:xfrm rot="16200000">
          <a:off x="4481527" y="982849"/>
          <a:ext cx="4506816" cy="2541116"/>
        </a:xfrm>
        <a:prstGeom prst="flowChartManualOperati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0" tIns="0" rIns="152400" bIns="0" numCol="1" spcCol="1270" anchor="ctr" anchorCtr="0">
          <a:noAutofit/>
        </a:bodyPr>
        <a:lstStyle/>
        <a:p>
          <a:pPr lvl="0" algn="ctr" defTabSz="1066800">
            <a:lnSpc>
              <a:spcPct val="90000"/>
            </a:lnSpc>
            <a:spcBef>
              <a:spcPct val="0"/>
            </a:spcBef>
            <a:spcAft>
              <a:spcPct val="35000"/>
            </a:spcAft>
          </a:pPr>
          <a:r>
            <a:rPr lang="zh-CN" altLang="en-US" sz="2400" b="0" i="0" kern="1200" dirty="0" smtClean="0"/>
            <a:t>绿水青山就是金山银山：把生态文明建设融入经济、政治、文化和社会建设的全过程</a:t>
          </a:r>
          <a:endParaRPr lang="zh-CN" altLang="en-US" sz="2400" b="0" kern="1200" dirty="0">
            <a:latin typeface="+mn-lt"/>
            <a:ea typeface="+mn-ea"/>
            <a:cs typeface="+mn-ea"/>
            <a:sym typeface="+mn-lt"/>
          </a:endParaRPr>
        </a:p>
      </dsp:txBody>
      <dsp:txXfrm rot="5400000">
        <a:off x="5464377" y="901362"/>
        <a:ext cx="2541116" cy="27040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C50C8-81A9-47B4-8EEE-1495F050EAE5}">
      <dsp:nvSpPr>
        <dsp:cNvPr id="0" name=""/>
        <dsp:cNvSpPr/>
      </dsp:nvSpPr>
      <dsp:spPr>
        <a:xfrm>
          <a:off x="1369580" y="0"/>
          <a:ext cx="4823004" cy="4823004"/>
        </a:xfrm>
        <a:prstGeom prst="diamond">
          <a:avLst/>
        </a:prstGeom>
        <a:gradFill rotWithShape="0">
          <a:gsLst>
            <a:gs pos="0">
              <a:schemeClr val="dk2">
                <a:tint val="40000"/>
                <a:hueOff val="0"/>
                <a:satOff val="0"/>
                <a:lumOff val="0"/>
                <a:alphaOff val="0"/>
                <a:satMod val="103000"/>
                <a:lumMod val="102000"/>
                <a:tint val="94000"/>
              </a:schemeClr>
            </a:gs>
            <a:gs pos="50000">
              <a:schemeClr val="dk2">
                <a:tint val="40000"/>
                <a:hueOff val="0"/>
                <a:satOff val="0"/>
                <a:lumOff val="0"/>
                <a:alphaOff val="0"/>
                <a:satMod val="110000"/>
                <a:lumMod val="100000"/>
                <a:shade val="100000"/>
              </a:schemeClr>
            </a:gs>
            <a:gs pos="100000">
              <a:schemeClr val="dk2">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9072D3D3-836B-4F79-95D6-65101DF08487}">
      <dsp:nvSpPr>
        <dsp:cNvPr id="0" name=""/>
        <dsp:cNvSpPr/>
      </dsp:nvSpPr>
      <dsp:spPr>
        <a:xfrm>
          <a:off x="1827765" y="458185"/>
          <a:ext cx="1880971" cy="1880971"/>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1" kern="1200" dirty="0" smtClean="0">
              <a:cs typeface="+mn-ea"/>
              <a:sym typeface="+mn-lt"/>
            </a:rPr>
            <a:t>基本形成节约能源资源和保护生态环境的产业结构、增长方式、消费模式</a:t>
          </a:r>
          <a:endParaRPr lang="zh-CN" altLang="en-US" sz="1500" b="1" kern="1200" dirty="0"/>
        </a:p>
      </dsp:txBody>
      <dsp:txXfrm>
        <a:off x="1919586" y="550006"/>
        <a:ext cx="1697329" cy="1697329"/>
      </dsp:txXfrm>
    </dsp:sp>
    <dsp:sp modelId="{FD9B5206-17CB-4E54-9611-0CDB7DF718AB}">
      <dsp:nvSpPr>
        <dsp:cNvPr id="0" name=""/>
        <dsp:cNvSpPr/>
      </dsp:nvSpPr>
      <dsp:spPr>
        <a:xfrm>
          <a:off x="3853428" y="458185"/>
          <a:ext cx="1880971" cy="1880971"/>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1" kern="1200" dirty="0" smtClean="0">
              <a:cs typeface="+mn-ea"/>
              <a:sym typeface="+mn-lt"/>
            </a:rPr>
            <a:t>循环经济形成较大规模，可再生能源比重显著上升</a:t>
          </a:r>
          <a:endParaRPr lang="zh-CN" altLang="en-US" sz="1500" b="1" kern="1200" dirty="0"/>
        </a:p>
      </dsp:txBody>
      <dsp:txXfrm>
        <a:off x="3945249" y="550006"/>
        <a:ext cx="1697329" cy="1697329"/>
      </dsp:txXfrm>
    </dsp:sp>
    <dsp:sp modelId="{A6F9CC87-C277-4EF0-B85F-6CEA4DF51EA7}">
      <dsp:nvSpPr>
        <dsp:cNvPr id="0" name=""/>
        <dsp:cNvSpPr/>
      </dsp:nvSpPr>
      <dsp:spPr>
        <a:xfrm>
          <a:off x="1827765" y="2483847"/>
          <a:ext cx="1880971" cy="1880971"/>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1" kern="1200" dirty="0" smtClean="0">
              <a:cs typeface="+mn-ea"/>
              <a:sym typeface="+mn-lt"/>
            </a:rPr>
            <a:t>主要污染物排放得到有效控制，生态环境质量明显改善</a:t>
          </a:r>
          <a:endParaRPr lang="zh-CN" altLang="en-US" sz="1500" b="1" kern="1200" dirty="0"/>
        </a:p>
      </dsp:txBody>
      <dsp:txXfrm>
        <a:off x="1919586" y="2575668"/>
        <a:ext cx="1697329" cy="1697329"/>
      </dsp:txXfrm>
    </dsp:sp>
    <dsp:sp modelId="{B08507C8-82F8-46BE-A0CA-F14A4AF62959}">
      <dsp:nvSpPr>
        <dsp:cNvPr id="0" name=""/>
        <dsp:cNvSpPr/>
      </dsp:nvSpPr>
      <dsp:spPr>
        <a:xfrm>
          <a:off x="3853428" y="2483847"/>
          <a:ext cx="1880971" cy="1880971"/>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1" kern="1200" dirty="0" smtClean="0">
              <a:cs typeface="+mn-ea"/>
              <a:sym typeface="+mn-lt"/>
            </a:rPr>
            <a:t>生态文明观念在全社会牢固树立</a:t>
          </a:r>
          <a:endParaRPr lang="zh-CN" altLang="en-US" sz="1500" b="1" kern="1200" dirty="0"/>
        </a:p>
      </dsp:txBody>
      <dsp:txXfrm>
        <a:off x="3945249" y="2575668"/>
        <a:ext cx="1697329" cy="1697329"/>
      </dsp:txXfrm>
    </dsp:sp>
  </dsp:spTree>
</dsp:drawing>
</file>

<file path=ppt/diagrams/layout1.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E4171D-43C6-4085-BF2F-F2154AB497FE}" type="datetimeFigureOut">
              <a:rPr lang="zh-CN" altLang="en-US" smtClean="0"/>
              <a:t>2018/11/15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906096-3A33-4C69-8792-D6E1DFB7B2B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t>11</a:t>
            </a:fld>
            <a:endParaRPr lang="zh-CN" altLang="en-US"/>
          </a:p>
        </p:txBody>
      </p:sp>
    </p:spTree>
    <p:extLst>
      <p:ext uri="{BB962C8B-B14F-4D97-AF65-F5344CB8AC3E}">
        <p14:creationId xmlns:p14="http://schemas.microsoft.com/office/powerpoint/2010/main" val="389036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t>12</a:t>
            </a:fld>
            <a:endParaRPr lang="zh-CN" altLang="en-US"/>
          </a:p>
        </p:txBody>
      </p:sp>
    </p:spTree>
    <p:extLst>
      <p:ext uri="{BB962C8B-B14F-4D97-AF65-F5344CB8AC3E}">
        <p14:creationId xmlns:p14="http://schemas.microsoft.com/office/powerpoint/2010/main" val="1746003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t>13</a:t>
            </a:fld>
            <a:endParaRPr lang="zh-CN" altLang="en-US"/>
          </a:p>
        </p:txBody>
      </p:sp>
    </p:spTree>
    <p:extLst>
      <p:ext uri="{BB962C8B-B14F-4D97-AF65-F5344CB8AC3E}">
        <p14:creationId xmlns:p14="http://schemas.microsoft.com/office/powerpoint/2010/main" val="19695503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t>14</a:t>
            </a:fld>
            <a:endParaRPr lang="zh-CN" altLang="en-US"/>
          </a:p>
        </p:txBody>
      </p:sp>
    </p:spTree>
    <p:extLst>
      <p:ext uri="{BB962C8B-B14F-4D97-AF65-F5344CB8AC3E}">
        <p14:creationId xmlns:p14="http://schemas.microsoft.com/office/powerpoint/2010/main" val="30359094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t>33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t>8</a:t>
            </a:fld>
            <a:endParaRPr lang="zh-CN" altLang="en-US"/>
          </a:p>
        </p:txBody>
      </p:sp>
    </p:spTree>
    <p:extLst>
      <p:ext uri="{BB962C8B-B14F-4D97-AF65-F5344CB8AC3E}">
        <p14:creationId xmlns:p14="http://schemas.microsoft.com/office/powerpoint/2010/main" val="3038908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906096-3A33-4C69-8792-D6E1DFB7B2B2}" type="slidenum">
              <a:rPr lang="zh-CN" altLang="en-US" smtClean="0"/>
              <a:t>9</a:t>
            </a:fld>
            <a:endParaRPr lang="zh-CN" altLang="en-US"/>
          </a:p>
        </p:txBody>
      </p:sp>
    </p:spTree>
    <p:extLst>
      <p:ext uri="{BB962C8B-B14F-4D97-AF65-F5344CB8AC3E}">
        <p14:creationId xmlns:p14="http://schemas.microsoft.com/office/powerpoint/2010/main" val="3005248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082674" y="1803400"/>
            <a:ext cx="3125522" cy="2242220"/>
          </a:xfrm>
          <a:custGeom>
            <a:avLst/>
            <a:gdLst>
              <a:gd name="connsiteX0" fmla="*/ 0 w 3125522"/>
              <a:gd name="connsiteY0" fmla="*/ 0 h 2242220"/>
              <a:gd name="connsiteX1" fmla="*/ 2480637 w 3125522"/>
              <a:gd name="connsiteY1" fmla="*/ 0 h 2242220"/>
              <a:gd name="connsiteX2" fmla="*/ 3125522 w 3125522"/>
              <a:gd name="connsiteY2" fmla="*/ 644885 h 2242220"/>
              <a:gd name="connsiteX3" fmla="*/ 3125522 w 3125522"/>
              <a:gd name="connsiteY3" fmla="*/ 2242220 h 2242220"/>
              <a:gd name="connsiteX4" fmla="*/ 0 w 3125522"/>
              <a:gd name="connsiteY4" fmla="*/ 2242220 h 2242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5522" h="2242220">
                <a:moveTo>
                  <a:pt x="0" y="0"/>
                </a:moveTo>
                <a:lnTo>
                  <a:pt x="2480637" y="0"/>
                </a:lnTo>
                <a:lnTo>
                  <a:pt x="3125522" y="644885"/>
                </a:lnTo>
                <a:lnTo>
                  <a:pt x="3125522" y="2242220"/>
                </a:lnTo>
                <a:lnTo>
                  <a:pt x="0" y="2242220"/>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532806" y="1803400"/>
            <a:ext cx="3125522" cy="2242220"/>
          </a:xfrm>
          <a:custGeom>
            <a:avLst/>
            <a:gdLst>
              <a:gd name="connsiteX0" fmla="*/ 0 w 3125522"/>
              <a:gd name="connsiteY0" fmla="*/ 0 h 2242220"/>
              <a:gd name="connsiteX1" fmla="*/ 2480637 w 3125522"/>
              <a:gd name="connsiteY1" fmla="*/ 0 h 2242220"/>
              <a:gd name="connsiteX2" fmla="*/ 3125522 w 3125522"/>
              <a:gd name="connsiteY2" fmla="*/ 644885 h 2242220"/>
              <a:gd name="connsiteX3" fmla="*/ 3125522 w 3125522"/>
              <a:gd name="connsiteY3" fmla="*/ 2242220 h 2242220"/>
              <a:gd name="connsiteX4" fmla="*/ 0 w 3125522"/>
              <a:gd name="connsiteY4" fmla="*/ 2242220 h 2242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5522" h="2242220">
                <a:moveTo>
                  <a:pt x="0" y="0"/>
                </a:moveTo>
                <a:lnTo>
                  <a:pt x="2480637" y="0"/>
                </a:lnTo>
                <a:lnTo>
                  <a:pt x="3125522" y="644885"/>
                </a:lnTo>
                <a:lnTo>
                  <a:pt x="3125522" y="2242220"/>
                </a:lnTo>
                <a:lnTo>
                  <a:pt x="0" y="2242220"/>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7982939" y="1803400"/>
            <a:ext cx="3125522" cy="2242220"/>
          </a:xfrm>
          <a:custGeom>
            <a:avLst/>
            <a:gdLst>
              <a:gd name="connsiteX0" fmla="*/ 0 w 3125522"/>
              <a:gd name="connsiteY0" fmla="*/ 0 h 2242220"/>
              <a:gd name="connsiteX1" fmla="*/ 2480637 w 3125522"/>
              <a:gd name="connsiteY1" fmla="*/ 0 h 2242220"/>
              <a:gd name="connsiteX2" fmla="*/ 3125522 w 3125522"/>
              <a:gd name="connsiteY2" fmla="*/ 644885 h 2242220"/>
              <a:gd name="connsiteX3" fmla="*/ 3125522 w 3125522"/>
              <a:gd name="connsiteY3" fmla="*/ 2242220 h 2242220"/>
              <a:gd name="connsiteX4" fmla="*/ 0 w 3125522"/>
              <a:gd name="connsiteY4" fmla="*/ 2242220 h 2242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5522" h="2242220">
                <a:moveTo>
                  <a:pt x="0" y="0"/>
                </a:moveTo>
                <a:lnTo>
                  <a:pt x="2480637" y="0"/>
                </a:lnTo>
                <a:lnTo>
                  <a:pt x="3125522" y="644885"/>
                </a:lnTo>
                <a:lnTo>
                  <a:pt x="3125522" y="2242220"/>
                </a:lnTo>
                <a:lnTo>
                  <a:pt x="0" y="2242220"/>
                </a:lnTo>
                <a:close/>
              </a:path>
            </a:pathLst>
          </a:custGeom>
        </p:spPr>
        <p:txBody>
          <a:bodyPr wrap="square">
            <a:noAutofit/>
          </a:bodyPr>
          <a:lstStyle/>
          <a:p>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456753" y="1873696"/>
            <a:ext cx="1610868" cy="1610868"/>
          </a:xfrm>
          <a:custGeom>
            <a:avLst/>
            <a:gdLst>
              <a:gd name="connsiteX0" fmla="*/ 805434 w 1610868"/>
              <a:gd name="connsiteY0" fmla="*/ 0 h 1610868"/>
              <a:gd name="connsiteX1" fmla="*/ 1610868 w 1610868"/>
              <a:gd name="connsiteY1" fmla="*/ 805434 h 1610868"/>
              <a:gd name="connsiteX2" fmla="*/ 805434 w 1610868"/>
              <a:gd name="connsiteY2" fmla="*/ 1610868 h 1610868"/>
              <a:gd name="connsiteX3" fmla="*/ 0 w 1610868"/>
              <a:gd name="connsiteY3" fmla="*/ 805434 h 1610868"/>
              <a:gd name="connsiteX4" fmla="*/ 805434 w 1610868"/>
              <a:gd name="connsiteY4" fmla="*/ 0 h 1610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0868" h="1610868">
                <a:moveTo>
                  <a:pt x="805434" y="0"/>
                </a:moveTo>
                <a:cubicBezTo>
                  <a:pt x="1250263" y="0"/>
                  <a:pt x="1610868" y="360605"/>
                  <a:pt x="1610868" y="805434"/>
                </a:cubicBezTo>
                <a:cubicBezTo>
                  <a:pt x="1610868" y="1250263"/>
                  <a:pt x="1250263" y="1610868"/>
                  <a:pt x="805434" y="1610868"/>
                </a:cubicBezTo>
                <a:cubicBezTo>
                  <a:pt x="360605" y="1610868"/>
                  <a:pt x="0" y="1250263"/>
                  <a:pt x="0" y="805434"/>
                </a:cubicBezTo>
                <a:cubicBezTo>
                  <a:pt x="0" y="360605"/>
                  <a:pt x="360605" y="0"/>
                  <a:pt x="805434" y="0"/>
                </a:cubicBezTo>
                <a:close/>
              </a:path>
            </a:pathLst>
          </a:custGeom>
        </p:spPr>
        <p:txBody>
          <a:bodyPr wrap="square">
            <a:noAutofit/>
          </a:bodyPr>
          <a:lstStyle/>
          <a:p>
            <a:endParaRPr lang="zh-CN" altLang="en-US"/>
          </a:p>
        </p:txBody>
      </p:sp>
      <p:sp>
        <p:nvSpPr>
          <p:cNvPr id="14" name="图片占位符 13"/>
          <p:cNvSpPr>
            <a:spLocks noGrp="1"/>
          </p:cNvSpPr>
          <p:nvPr>
            <p:ph type="pic" sz="quarter" idx="11"/>
          </p:nvPr>
        </p:nvSpPr>
        <p:spPr>
          <a:xfrm>
            <a:off x="4022153" y="3484562"/>
            <a:ext cx="1610868" cy="1610868"/>
          </a:xfrm>
          <a:custGeom>
            <a:avLst/>
            <a:gdLst>
              <a:gd name="connsiteX0" fmla="*/ 805434 w 1610868"/>
              <a:gd name="connsiteY0" fmla="*/ 0 h 1610868"/>
              <a:gd name="connsiteX1" fmla="*/ 1610868 w 1610868"/>
              <a:gd name="connsiteY1" fmla="*/ 805434 h 1610868"/>
              <a:gd name="connsiteX2" fmla="*/ 805434 w 1610868"/>
              <a:gd name="connsiteY2" fmla="*/ 1610868 h 1610868"/>
              <a:gd name="connsiteX3" fmla="*/ 0 w 1610868"/>
              <a:gd name="connsiteY3" fmla="*/ 805434 h 1610868"/>
              <a:gd name="connsiteX4" fmla="*/ 805434 w 1610868"/>
              <a:gd name="connsiteY4" fmla="*/ 0 h 1610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0868" h="1610868">
                <a:moveTo>
                  <a:pt x="805434" y="0"/>
                </a:moveTo>
                <a:cubicBezTo>
                  <a:pt x="1250263" y="0"/>
                  <a:pt x="1610868" y="360605"/>
                  <a:pt x="1610868" y="805434"/>
                </a:cubicBezTo>
                <a:cubicBezTo>
                  <a:pt x="1610868" y="1250263"/>
                  <a:pt x="1250263" y="1610868"/>
                  <a:pt x="805434" y="1610868"/>
                </a:cubicBezTo>
                <a:cubicBezTo>
                  <a:pt x="360605" y="1610868"/>
                  <a:pt x="0" y="1250263"/>
                  <a:pt x="0" y="805434"/>
                </a:cubicBezTo>
                <a:cubicBezTo>
                  <a:pt x="0" y="360605"/>
                  <a:pt x="360605" y="0"/>
                  <a:pt x="805434" y="0"/>
                </a:cubicBezTo>
                <a:close/>
              </a:path>
            </a:pathLst>
          </a:custGeom>
        </p:spPr>
        <p:txBody>
          <a:bodyPr wrap="square">
            <a:noAutofit/>
          </a:bodyPr>
          <a:lstStyle/>
          <a:p>
            <a:endParaRPr lang="zh-CN" altLang="en-US"/>
          </a:p>
        </p:txBody>
      </p:sp>
      <p:sp>
        <p:nvSpPr>
          <p:cNvPr id="13" name="图片占位符 12"/>
          <p:cNvSpPr>
            <a:spLocks noGrp="1"/>
          </p:cNvSpPr>
          <p:nvPr>
            <p:ph type="pic" sz="quarter" idx="12"/>
          </p:nvPr>
        </p:nvSpPr>
        <p:spPr>
          <a:xfrm>
            <a:off x="6587553" y="1873696"/>
            <a:ext cx="1610868" cy="1610868"/>
          </a:xfrm>
          <a:custGeom>
            <a:avLst/>
            <a:gdLst>
              <a:gd name="connsiteX0" fmla="*/ 805434 w 1610868"/>
              <a:gd name="connsiteY0" fmla="*/ 0 h 1610868"/>
              <a:gd name="connsiteX1" fmla="*/ 1610868 w 1610868"/>
              <a:gd name="connsiteY1" fmla="*/ 805434 h 1610868"/>
              <a:gd name="connsiteX2" fmla="*/ 805434 w 1610868"/>
              <a:gd name="connsiteY2" fmla="*/ 1610868 h 1610868"/>
              <a:gd name="connsiteX3" fmla="*/ 0 w 1610868"/>
              <a:gd name="connsiteY3" fmla="*/ 805434 h 1610868"/>
              <a:gd name="connsiteX4" fmla="*/ 805434 w 1610868"/>
              <a:gd name="connsiteY4" fmla="*/ 0 h 1610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0868" h="1610868">
                <a:moveTo>
                  <a:pt x="805434" y="0"/>
                </a:moveTo>
                <a:cubicBezTo>
                  <a:pt x="1250263" y="0"/>
                  <a:pt x="1610868" y="360605"/>
                  <a:pt x="1610868" y="805434"/>
                </a:cubicBezTo>
                <a:cubicBezTo>
                  <a:pt x="1610868" y="1250263"/>
                  <a:pt x="1250263" y="1610868"/>
                  <a:pt x="805434" y="1610868"/>
                </a:cubicBezTo>
                <a:cubicBezTo>
                  <a:pt x="360605" y="1610868"/>
                  <a:pt x="0" y="1250263"/>
                  <a:pt x="0" y="805434"/>
                </a:cubicBezTo>
                <a:cubicBezTo>
                  <a:pt x="0" y="360605"/>
                  <a:pt x="360605" y="0"/>
                  <a:pt x="805434" y="0"/>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9152953" y="3484562"/>
            <a:ext cx="1610868" cy="1610868"/>
          </a:xfrm>
          <a:custGeom>
            <a:avLst/>
            <a:gdLst>
              <a:gd name="connsiteX0" fmla="*/ 805434 w 1610868"/>
              <a:gd name="connsiteY0" fmla="*/ 0 h 1610868"/>
              <a:gd name="connsiteX1" fmla="*/ 1610868 w 1610868"/>
              <a:gd name="connsiteY1" fmla="*/ 805434 h 1610868"/>
              <a:gd name="connsiteX2" fmla="*/ 805434 w 1610868"/>
              <a:gd name="connsiteY2" fmla="*/ 1610868 h 1610868"/>
              <a:gd name="connsiteX3" fmla="*/ 0 w 1610868"/>
              <a:gd name="connsiteY3" fmla="*/ 805434 h 1610868"/>
              <a:gd name="connsiteX4" fmla="*/ 805434 w 1610868"/>
              <a:gd name="connsiteY4" fmla="*/ 0 h 1610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0868" h="1610868">
                <a:moveTo>
                  <a:pt x="805434" y="0"/>
                </a:moveTo>
                <a:cubicBezTo>
                  <a:pt x="1250263" y="0"/>
                  <a:pt x="1610868" y="360605"/>
                  <a:pt x="1610868" y="805434"/>
                </a:cubicBezTo>
                <a:cubicBezTo>
                  <a:pt x="1610868" y="1250263"/>
                  <a:pt x="1250263" y="1610868"/>
                  <a:pt x="805434" y="1610868"/>
                </a:cubicBezTo>
                <a:cubicBezTo>
                  <a:pt x="360605" y="1610868"/>
                  <a:pt x="0" y="1250263"/>
                  <a:pt x="0" y="805434"/>
                </a:cubicBezTo>
                <a:cubicBezTo>
                  <a:pt x="0" y="360605"/>
                  <a:pt x="360605" y="0"/>
                  <a:pt x="805434" y="0"/>
                </a:cubicBezTo>
                <a:close/>
              </a:path>
            </a:pathLst>
          </a:custGeom>
        </p:spPr>
        <p:txBody>
          <a:bodyPr wrap="square">
            <a:noAutofit/>
          </a:bodyPr>
          <a:lstStyle/>
          <a:p>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14" name="图片占位符 13"/>
          <p:cNvSpPr>
            <a:spLocks noGrp="1"/>
          </p:cNvSpPr>
          <p:nvPr>
            <p:ph type="pic" sz="quarter" idx="10"/>
          </p:nvPr>
        </p:nvSpPr>
        <p:spPr>
          <a:xfrm>
            <a:off x="874712" y="1947518"/>
            <a:ext cx="1993311" cy="1993311"/>
          </a:xfrm>
          <a:custGeom>
            <a:avLst/>
            <a:gdLst>
              <a:gd name="connsiteX0" fmla="*/ 0 w 1993311"/>
              <a:gd name="connsiteY0" fmla="*/ 0 h 1993311"/>
              <a:gd name="connsiteX1" fmla="*/ 1993311 w 1993311"/>
              <a:gd name="connsiteY1" fmla="*/ 0 h 1993311"/>
              <a:gd name="connsiteX2" fmla="*/ 1993311 w 1993311"/>
              <a:gd name="connsiteY2" fmla="*/ 1993311 h 1993311"/>
              <a:gd name="connsiteX3" fmla="*/ 0 w 1993311"/>
              <a:gd name="connsiteY3" fmla="*/ 1993311 h 1993311"/>
            </a:gdLst>
            <a:ahLst/>
            <a:cxnLst>
              <a:cxn ang="0">
                <a:pos x="connsiteX0" y="connsiteY0"/>
              </a:cxn>
              <a:cxn ang="0">
                <a:pos x="connsiteX1" y="connsiteY1"/>
              </a:cxn>
              <a:cxn ang="0">
                <a:pos x="connsiteX2" y="connsiteY2"/>
              </a:cxn>
              <a:cxn ang="0">
                <a:pos x="connsiteX3" y="connsiteY3"/>
              </a:cxn>
            </a:cxnLst>
            <a:rect l="l" t="t" r="r" b="b"/>
            <a:pathLst>
              <a:path w="1993311" h="1993311">
                <a:moveTo>
                  <a:pt x="0" y="0"/>
                </a:moveTo>
                <a:lnTo>
                  <a:pt x="1993311" y="0"/>
                </a:lnTo>
                <a:lnTo>
                  <a:pt x="1993311" y="1993311"/>
                </a:lnTo>
                <a:lnTo>
                  <a:pt x="0" y="1993311"/>
                </a:lnTo>
                <a:close/>
              </a:path>
            </a:pathLst>
          </a:custGeom>
        </p:spPr>
        <p:txBody>
          <a:bodyPr wrap="square">
            <a:noAutofit/>
          </a:bodyPr>
          <a:lstStyle/>
          <a:p>
            <a:endParaRPr lang="zh-CN" altLang="en-US"/>
          </a:p>
        </p:txBody>
      </p:sp>
      <p:sp>
        <p:nvSpPr>
          <p:cNvPr id="15" name="图片占位符 14"/>
          <p:cNvSpPr>
            <a:spLocks noGrp="1"/>
          </p:cNvSpPr>
          <p:nvPr>
            <p:ph type="pic" sz="quarter" idx="11"/>
          </p:nvPr>
        </p:nvSpPr>
        <p:spPr>
          <a:xfrm>
            <a:off x="2987028" y="1947518"/>
            <a:ext cx="1993311" cy="1993311"/>
          </a:xfrm>
          <a:custGeom>
            <a:avLst/>
            <a:gdLst>
              <a:gd name="connsiteX0" fmla="*/ 0 w 1993311"/>
              <a:gd name="connsiteY0" fmla="*/ 0 h 1993311"/>
              <a:gd name="connsiteX1" fmla="*/ 1993311 w 1993311"/>
              <a:gd name="connsiteY1" fmla="*/ 0 h 1993311"/>
              <a:gd name="connsiteX2" fmla="*/ 1993311 w 1993311"/>
              <a:gd name="connsiteY2" fmla="*/ 1993311 h 1993311"/>
              <a:gd name="connsiteX3" fmla="*/ 0 w 1993311"/>
              <a:gd name="connsiteY3" fmla="*/ 1993311 h 1993311"/>
            </a:gdLst>
            <a:ahLst/>
            <a:cxnLst>
              <a:cxn ang="0">
                <a:pos x="connsiteX0" y="connsiteY0"/>
              </a:cxn>
              <a:cxn ang="0">
                <a:pos x="connsiteX1" y="connsiteY1"/>
              </a:cxn>
              <a:cxn ang="0">
                <a:pos x="connsiteX2" y="connsiteY2"/>
              </a:cxn>
              <a:cxn ang="0">
                <a:pos x="connsiteX3" y="connsiteY3"/>
              </a:cxn>
            </a:cxnLst>
            <a:rect l="l" t="t" r="r" b="b"/>
            <a:pathLst>
              <a:path w="1993311" h="1993311">
                <a:moveTo>
                  <a:pt x="0" y="0"/>
                </a:moveTo>
                <a:lnTo>
                  <a:pt x="1993311" y="0"/>
                </a:lnTo>
                <a:lnTo>
                  <a:pt x="1993311" y="1993311"/>
                </a:lnTo>
                <a:lnTo>
                  <a:pt x="0" y="1993311"/>
                </a:lnTo>
                <a:close/>
              </a:path>
            </a:pathLst>
          </a:custGeom>
        </p:spPr>
        <p:txBody>
          <a:bodyPr wrap="square">
            <a:noAutofit/>
          </a:bodyPr>
          <a:lstStyle/>
          <a:p>
            <a:endParaRPr lang="zh-CN" altLang="en-US"/>
          </a:p>
        </p:txBody>
      </p:sp>
      <p:sp>
        <p:nvSpPr>
          <p:cNvPr id="16" name="图片占位符 15"/>
          <p:cNvSpPr>
            <a:spLocks noGrp="1"/>
          </p:cNvSpPr>
          <p:nvPr>
            <p:ph type="pic" sz="quarter" idx="12"/>
          </p:nvPr>
        </p:nvSpPr>
        <p:spPr>
          <a:xfrm>
            <a:off x="5099344" y="1947518"/>
            <a:ext cx="1993311" cy="1993311"/>
          </a:xfrm>
          <a:custGeom>
            <a:avLst/>
            <a:gdLst>
              <a:gd name="connsiteX0" fmla="*/ 0 w 1993311"/>
              <a:gd name="connsiteY0" fmla="*/ 0 h 1993311"/>
              <a:gd name="connsiteX1" fmla="*/ 1993311 w 1993311"/>
              <a:gd name="connsiteY1" fmla="*/ 0 h 1993311"/>
              <a:gd name="connsiteX2" fmla="*/ 1993311 w 1993311"/>
              <a:gd name="connsiteY2" fmla="*/ 1993311 h 1993311"/>
              <a:gd name="connsiteX3" fmla="*/ 0 w 1993311"/>
              <a:gd name="connsiteY3" fmla="*/ 1993311 h 1993311"/>
            </a:gdLst>
            <a:ahLst/>
            <a:cxnLst>
              <a:cxn ang="0">
                <a:pos x="connsiteX0" y="connsiteY0"/>
              </a:cxn>
              <a:cxn ang="0">
                <a:pos x="connsiteX1" y="connsiteY1"/>
              </a:cxn>
              <a:cxn ang="0">
                <a:pos x="connsiteX2" y="connsiteY2"/>
              </a:cxn>
              <a:cxn ang="0">
                <a:pos x="connsiteX3" y="connsiteY3"/>
              </a:cxn>
            </a:cxnLst>
            <a:rect l="l" t="t" r="r" b="b"/>
            <a:pathLst>
              <a:path w="1993311" h="1993311">
                <a:moveTo>
                  <a:pt x="0" y="0"/>
                </a:moveTo>
                <a:lnTo>
                  <a:pt x="1993311" y="0"/>
                </a:lnTo>
                <a:lnTo>
                  <a:pt x="1993311" y="1993311"/>
                </a:lnTo>
                <a:lnTo>
                  <a:pt x="0" y="1993311"/>
                </a:lnTo>
                <a:close/>
              </a:path>
            </a:pathLst>
          </a:custGeom>
        </p:spPr>
        <p:txBody>
          <a:bodyPr wrap="square">
            <a:noAutofit/>
          </a:bodyPr>
          <a:lstStyle/>
          <a:p>
            <a:endParaRPr lang="zh-CN" altLang="en-US" dirty="0"/>
          </a:p>
        </p:txBody>
      </p:sp>
      <p:sp>
        <p:nvSpPr>
          <p:cNvPr id="17" name="图片占位符 16"/>
          <p:cNvSpPr>
            <a:spLocks noGrp="1"/>
          </p:cNvSpPr>
          <p:nvPr>
            <p:ph type="pic" sz="quarter" idx="13"/>
          </p:nvPr>
        </p:nvSpPr>
        <p:spPr>
          <a:xfrm>
            <a:off x="7211660" y="1947518"/>
            <a:ext cx="1993311" cy="1993311"/>
          </a:xfrm>
          <a:custGeom>
            <a:avLst/>
            <a:gdLst>
              <a:gd name="connsiteX0" fmla="*/ 0 w 1993311"/>
              <a:gd name="connsiteY0" fmla="*/ 0 h 1993311"/>
              <a:gd name="connsiteX1" fmla="*/ 1993311 w 1993311"/>
              <a:gd name="connsiteY1" fmla="*/ 0 h 1993311"/>
              <a:gd name="connsiteX2" fmla="*/ 1993311 w 1993311"/>
              <a:gd name="connsiteY2" fmla="*/ 1993311 h 1993311"/>
              <a:gd name="connsiteX3" fmla="*/ 0 w 1993311"/>
              <a:gd name="connsiteY3" fmla="*/ 1993311 h 1993311"/>
            </a:gdLst>
            <a:ahLst/>
            <a:cxnLst>
              <a:cxn ang="0">
                <a:pos x="connsiteX0" y="connsiteY0"/>
              </a:cxn>
              <a:cxn ang="0">
                <a:pos x="connsiteX1" y="connsiteY1"/>
              </a:cxn>
              <a:cxn ang="0">
                <a:pos x="connsiteX2" y="connsiteY2"/>
              </a:cxn>
              <a:cxn ang="0">
                <a:pos x="connsiteX3" y="connsiteY3"/>
              </a:cxn>
            </a:cxnLst>
            <a:rect l="l" t="t" r="r" b="b"/>
            <a:pathLst>
              <a:path w="1993311" h="1993311">
                <a:moveTo>
                  <a:pt x="0" y="0"/>
                </a:moveTo>
                <a:lnTo>
                  <a:pt x="1993311" y="0"/>
                </a:lnTo>
                <a:lnTo>
                  <a:pt x="1993311" y="1993311"/>
                </a:lnTo>
                <a:lnTo>
                  <a:pt x="0" y="1993311"/>
                </a:lnTo>
                <a:close/>
              </a:path>
            </a:pathLst>
          </a:custGeom>
        </p:spPr>
        <p:txBody>
          <a:bodyPr wrap="square">
            <a:noAutofit/>
          </a:bodyPr>
          <a:lstStyle/>
          <a:p>
            <a:endParaRPr lang="zh-CN" altLang="en-US"/>
          </a:p>
        </p:txBody>
      </p:sp>
      <p:sp>
        <p:nvSpPr>
          <p:cNvPr id="18" name="图片占位符 17"/>
          <p:cNvSpPr>
            <a:spLocks noGrp="1"/>
          </p:cNvSpPr>
          <p:nvPr>
            <p:ph type="pic" sz="quarter" idx="14"/>
          </p:nvPr>
        </p:nvSpPr>
        <p:spPr>
          <a:xfrm>
            <a:off x="9323976" y="1947518"/>
            <a:ext cx="1993311" cy="1993311"/>
          </a:xfrm>
          <a:custGeom>
            <a:avLst/>
            <a:gdLst>
              <a:gd name="connsiteX0" fmla="*/ 0 w 1993311"/>
              <a:gd name="connsiteY0" fmla="*/ 0 h 1993311"/>
              <a:gd name="connsiteX1" fmla="*/ 1993311 w 1993311"/>
              <a:gd name="connsiteY1" fmla="*/ 0 h 1993311"/>
              <a:gd name="connsiteX2" fmla="*/ 1993311 w 1993311"/>
              <a:gd name="connsiteY2" fmla="*/ 1993311 h 1993311"/>
              <a:gd name="connsiteX3" fmla="*/ 0 w 1993311"/>
              <a:gd name="connsiteY3" fmla="*/ 1993311 h 1993311"/>
            </a:gdLst>
            <a:ahLst/>
            <a:cxnLst>
              <a:cxn ang="0">
                <a:pos x="connsiteX0" y="connsiteY0"/>
              </a:cxn>
              <a:cxn ang="0">
                <a:pos x="connsiteX1" y="connsiteY1"/>
              </a:cxn>
              <a:cxn ang="0">
                <a:pos x="connsiteX2" y="connsiteY2"/>
              </a:cxn>
              <a:cxn ang="0">
                <a:pos x="connsiteX3" y="connsiteY3"/>
              </a:cxn>
            </a:cxnLst>
            <a:rect l="l" t="t" r="r" b="b"/>
            <a:pathLst>
              <a:path w="1993311" h="1993311">
                <a:moveTo>
                  <a:pt x="0" y="0"/>
                </a:moveTo>
                <a:lnTo>
                  <a:pt x="1993311" y="0"/>
                </a:lnTo>
                <a:lnTo>
                  <a:pt x="1993311" y="1993311"/>
                </a:lnTo>
                <a:lnTo>
                  <a:pt x="0" y="1993311"/>
                </a:lnTo>
                <a:close/>
              </a:path>
            </a:pathLst>
          </a:custGeom>
        </p:spPr>
        <p:txBody>
          <a:bodyPr wrap="square">
            <a:noAutofit/>
          </a:bodyPr>
          <a:lstStyle/>
          <a:p>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14" name="图片占位符 13"/>
          <p:cNvSpPr>
            <a:spLocks noGrp="1"/>
          </p:cNvSpPr>
          <p:nvPr>
            <p:ph type="pic" sz="quarter" idx="10"/>
          </p:nvPr>
        </p:nvSpPr>
        <p:spPr>
          <a:xfrm>
            <a:off x="874712" y="2207306"/>
            <a:ext cx="1993312" cy="1993312"/>
          </a:xfrm>
          <a:custGeom>
            <a:avLst/>
            <a:gdLst>
              <a:gd name="connsiteX0" fmla="*/ 996656 w 1993312"/>
              <a:gd name="connsiteY0" fmla="*/ 0 h 1993312"/>
              <a:gd name="connsiteX1" fmla="*/ 1993312 w 1993312"/>
              <a:gd name="connsiteY1" fmla="*/ 996656 h 1993312"/>
              <a:gd name="connsiteX2" fmla="*/ 996656 w 1993312"/>
              <a:gd name="connsiteY2" fmla="*/ 1993312 h 1993312"/>
              <a:gd name="connsiteX3" fmla="*/ 0 w 1993312"/>
              <a:gd name="connsiteY3" fmla="*/ 996656 h 1993312"/>
              <a:gd name="connsiteX4" fmla="*/ 996656 w 1993312"/>
              <a:gd name="connsiteY4" fmla="*/ 0 h 1993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312" h="1993312">
                <a:moveTo>
                  <a:pt x="996656" y="0"/>
                </a:moveTo>
                <a:cubicBezTo>
                  <a:pt x="1547094" y="0"/>
                  <a:pt x="1993312" y="446218"/>
                  <a:pt x="1993312" y="996656"/>
                </a:cubicBezTo>
                <a:cubicBezTo>
                  <a:pt x="1993312" y="1547094"/>
                  <a:pt x="1547094" y="1993312"/>
                  <a:pt x="996656" y="1993312"/>
                </a:cubicBezTo>
                <a:cubicBezTo>
                  <a:pt x="446218" y="1993312"/>
                  <a:pt x="0" y="1547094"/>
                  <a:pt x="0" y="996656"/>
                </a:cubicBezTo>
                <a:cubicBezTo>
                  <a:pt x="0" y="446218"/>
                  <a:pt x="446218" y="0"/>
                  <a:pt x="996656" y="0"/>
                </a:cubicBezTo>
                <a:close/>
              </a:path>
            </a:pathLst>
          </a:custGeom>
        </p:spPr>
        <p:txBody>
          <a:bodyPr wrap="square">
            <a:noAutofit/>
          </a:bodyPr>
          <a:lstStyle/>
          <a:p>
            <a:endParaRPr lang="zh-CN" altLang="en-US"/>
          </a:p>
        </p:txBody>
      </p:sp>
      <p:sp>
        <p:nvSpPr>
          <p:cNvPr id="15" name="图片占位符 14"/>
          <p:cNvSpPr>
            <a:spLocks noGrp="1"/>
          </p:cNvSpPr>
          <p:nvPr>
            <p:ph type="pic" sz="quarter" idx="11"/>
          </p:nvPr>
        </p:nvSpPr>
        <p:spPr>
          <a:xfrm>
            <a:off x="2987028" y="2207306"/>
            <a:ext cx="1993312" cy="1993312"/>
          </a:xfrm>
          <a:custGeom>
            <a:avLst/>
            <a:gdLst>
              <a:gd name="connsiteX0" fmla="*/ 996656 w 1993312"/>
              <a:gd name="connsiteY0" fmla="*/ 0 h 1993312"/>
              <a:gd name="connsiteX1" fmla="*/ 1993312 w 1993312"/>
              <a:gd name="connsiteY1" fmla="*/ 996656 h 1993312"/>
              <a:gd name="connsiteX2" fmla="*/ 996656 w 1993312"/>
              <a:gd name="connsiteY2" fmla="*/ 1993312 h 1993312"/>
              <a:gd name="connsiteX3" fmla="*/ 0 w 1993312"/>
              <a:gd name="connsiteY3" fmla="*/ 996656 h 1993312"/>
              <a:gd name="connsiteX4" fmla="*/ 996656 w 1993312"/>
              <a:gd name="connsiteY4" fmla="*/ 0 h 1993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312" h="1993312">
                <a:moveTo>
                  <a:pt x="996656" y="0"/>
                </a:moveTo>
                <a:cubicBezTo>
                  <a:pt x="1547094" y="0"/>
                  <a:pt x="1993312" y="446218"/>
                  <a:pt x="1993312" y="996656"/>
                </a:cubicBezTo>
                <a:cubicBezTo>
                  <a:pt x="1993312" y="1547094"/>
                  <a:pt x="1547094" y="1993312"/>
                  <a:pt x="996656" y="1993312"/>
                </a:cubicBezTo>
                <a:cubicBezTo>
                  <a:pt x="446218" y="1993312"/>
                  <a:pt x="0" y="1547094"/>
                  <a:pt x="0" y="996656"/>
                </a:cubicBezTo>
                <a:cubicBezTo>
                  <a:pt x="0" y="446218"/>
                  <a:pt x="446218" y="0"/>
                  <a:pt x="996656" y="0"/>
                </a:cubicBezTo>
                <a:close/>
              </a:path>
            </a:pathLst>
          </a:custGeom>
        </p:spPr>
        <p:txBody>
          <a:bodyPr wrap="square">
            <a:noAutofit/>
          </a:bodyPr>
          <a:lstStyle/>
          <a:p>
            <a:endParaRPr lang="zh-CN" altLang="en-US"/>
          </a:p>
        </p:txBody>
      </p:sp>
      <p:sp>
        <p:nvSpPr>
          <p:cNvPr id="16" name="图片占位符 15"/>
          <p:cNvSpPr>
            <a:spLocks noGrp="1"/>
          </p:cNvSpPr>
          <p:nvPr>
            <p:ph type="pic" sz="quarter" idx="12"/>
          </p:nvPr>
        </p:nvSpPr>
        <p:spPr>
          <a:xfrm>
            <a:off x="5099344" y="2207306"/>
            <a:ext cx="1993312" cy="1993312"/>
          </a:xfrm>
          <a:custGeom>
            <a:avLst/>
            <a:gdLst>
              <a:gd name="connsiteX0" fmla="*/ 996656 w 1993312"/>
              <a:gd name="connsiteY0" fmla="*/ 0 h 1993312"/>
              <a:gd name="connsiteX1" fmla="*/ 1993312 w 1993312"/>
              <a:gd name="connsiteY1" fmla="*/ 996656 h 1993312"/>
              <a:gd name="connsiteX2" fmla="*/ 996656 w 1993312"/>
              <a:gd name="connsiteY2" fmla="*/ 1993312 h 1993312"/>
              <a:gd name="connsiteX3" fmla="*/ 0 w 1993312"/>
              <a:gd name="connsiteY3" fmla="*/ 996656 h 1993312"/>
              <a:gd name="connsiteX4" fmla="*/ 996656 w 1993312"/>
              <a:gd name="connsiteY4" fmla="*/ 0 h 1993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312" h="1993312">
                <a:moveTo>
                  <a:pt x="996656" y="0"/>
                </a:moveTo>
                <a:cubicBezTo>
                  <a:pt x="1547094" y="0"/>
                  <a:pt x="1993312" y="446218"/>
                  <a:pt x="1993312" y="996656"/>
                </a:cubicBezTo>
                <a:cubicBezTo>
                  <a:pt x="1993312" y="1547094"/>
                  <a:pt x="1547094" y="1993312"/>
                  <a:pt x="996656" y="1993312"/>
                </a:cubicBezTo>
                <a:cubicBezTo>
                  <a:pt x="446218" y="1993312"/>
                  <a:pt x="0" y="1547094"/>
                  <a:pt x="0" y="996656"/>
                </a:cubicBezTo>
                <a:cubicBezTo>
                  <a:pt x="0" y="446218"/>
                  <a:pt x="446218" y="0"/>
                  <a:pt x="996656" y="0"/>
                </a:cubicBezTo>
                <a:close/>
              </a:path>
            </a:pathLst>
          </a:custGeom>
        </p:spPr>
        <p:txBody>
          <a:bodyPr wrap="square">
            <a:noAutofit/>
          </a:bodyPr>
          <a:lstStyle/>
          <a:p>
            <a:endParaRPr lang="zh-CN" altLang="en-US"/>
          </a:p>
        </p:txBody>
      </p:sp>
      <p:sp>
        <p:nvSpPr>
          <p:cNvPr id="17" name="图片占位符 16"/>
          <p:cNvSpPr>
            <a:spLocks noGrp="1"/>
          </p:cNvSpPr>
          <p:nvPr>
            <p:ph type="pic" sz="quarter" idx="13"/>
          </p:nvPr>
        </p:nvSpPr>
        <p:spPr>
          <a:xfrm>
            <a:off x="7211660" y="2207306"/>
            <a:ext cx="1993312" cy="1993312"/>
          </a:xfrm>
          <a:custGeom>
            <a:avLst/>
            <a:gdLst>
              <a:gd name="connsiteX0" fmla="*/ 996656 w 1993312"/>
              <a:gd name="connsiteY0" fmla="*/ 0 h 1993312"/>
              <a:gd name="connsiteX1" fmla="*/ 1993312 w 1993312"/>
              <a:gd name="connsiteY1" fmla="*/ 996656 h 1993312"/>
              <a:gd name="connsiteX2" fmla="*/ 996656 w 1993312"/>
              <a:gd name="connsiteY2" fmla="*/ 1993312 h 1993312"/>
              <a:gd name="connsiteX3" fmla="*/ 0 w 1993312"/>
              <a:gd name="connsiteY3" fmla="*/ 996656 h 1993312"/>
              <a:gd name="connsiteX4" fmla="*/ 996656 w 1993312"/>
              <a:gd name="connsiteY4" fmla="*/ 0 h 1993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312" h="1993312">
                <a:moveTo>
                  <a:pt x="996656" y="0"/>
                </a:moveTo>
                <a:cubicBezTo>
                  <a:pt x="1547094" y="0"/>
                  <a:pt x="1993312" y="446218"/>
                  <a:pt x="1993312" y="996656"/>
                </a:cubicBezTo>
                <a:cubicBezTo>
                  <a:pt x="1993312" y="1547094"/>
                  <a:pt x="1547094" y="1993312"/>
                  <a:pt x="996656" y="1993312"/>
                </a:cubicBezTo>
                <a:cubicBezTo>
                  <a:pt x="446218" y="1993312"/>
                  <a:pt x="0" y="1547094"/>
                  <a:pt x="0" y="996656"/>
                </a:cubicBezTo>
                <a:cubicBezTo>
                  <a:pt x="0" y="446218"/>
                  <a:pt x="446218" y="0"/>
                  <a:pt x="996656" y="0"/>
                </a:cubicBezTo>
                <a:close/>
              </a:path>
            </a:pathLst>
          </a:custGeom>
        </p:spPr>
        <p:txBody>
          <a:bodyPr wrap="square">
            <a:noAutofit/>
          </a:bodyPr>
          <a:lstStyle/>
          <a:p>
            <a:endParaRPr lang="zh-CN" altLang="en-US"/>
          </a:p>
        </p:txBody>
      </p:sp>
      <p:sp>
        <p:nvSpPr>
          <p:cNvPr id="18" name="图片占位符 17"/>
          <p:cNvSpPr>
            <a:spLocks noGrp="1"/>
          </p:cNvSpPr>
          <p:nvPr>
            <p:ph type="pic" sz="quarter" idx="14"/>
          </p:nvPr>
        </p:nvSpPr>
        <p:spPr>
          <a:xfrm>
            <a:off x="9323976" y="2207306"/>
            <a:ext cx="1993312" cy="1993312"/>
          </a:xfrm>
          <a:custGeom>
            <a:avLst/>
            <a:gdLst>
              <a:gd name="connsiteX0" fmla="*/ 996656 w 1993312"/>
              <a:gd name="connsiteY0" fmla="*/ 0 h 1993312"/>
              <a:gd name="connsiteX1" fmla="*/ 1993312 w 1993312"/>
              <a:gd name="connsiteY1" fmla="*/ 996656 h 1993312"/>
              <a:gd name="connsiteX2" fmla="*/ 996656 w 1993312"/>
              <a:gd name="connsiteY2" fmla="*/ 1993312 h 1993312"/>
              <a:gd name="connsiteX3" fmla="*/ 0 w 1993312"/>
              <a:gd name="connsiteY3" fmla="*/ 996656 h 1993312"/>
              <a:gd name="connsiteX4" fmla="*/ 996656 w 1993312"/>
              <a:gd name="connsiteY4" fmla="*/ 0 h 1993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312" h="1993312">
                <a:moveTo>
                  <a:pt x="996656" y="0"/>
                </a:moveTo>
                <a:cubicBezTo>
                  <a:pt x="1547094" y="0"/>
                  <a:pt x="1993312" y="446218"/>
                  <a:pt x="1993312" y="996656"/>
                </a:cubicBezTo>
                <a:cubicBezTo>
                  <a:pt x="1993312" y="1547094"/>
                  <a:pt x="1547094" y="1993312"/>
                  <a:pt x="996656" y="1993312"/>
                </a:cubicBezTo>
                <a:cubicBezTo>
                  <a:pt x="446218" y="1993312"/>
                  <a:pt x="0" y="1547094"/>
                  <a:pt x="0" y="996656"/>
                </a:cubicBezTo>
                <a:cubicBezTo>
                  <a:pt x="0" y="446218"/>
                  <a:pt x="446218" y="0"/>
                  <a:pt x="996656" y="0"/>
                </a:cubicBezTo>
                <a:close/>
              </a:path>
            </a:pathLst>
          </a:custGeom>
        </p:spPr>
        <p:txBody>
          <a:bodyPr wrap="square">
            <a:noAutofit/>
          </a:bodyPr>
          <a:lstStyle/>
          <a:p>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874713" y="1873478"/>
            <a:ext cx="5221287" cy="3831771"/>
          </a:xfrm>
          <a:custGeom>
            <a:avLst/>
            <a:gdLst>
              <a:gd name="connsiteX0" fmla="*/ 0 w 5221287"/>
              <a:gd name="connsiteY0" fmla="*/ 0 h 3831771"/>
              <a:gd name="connsiteX1" fmla="*/ 5221287 w 5221287"/>
              <a:gd name="connsiteY1" fmla="*/ 0 h 3831771"/>
              <a:gd name="connsiteX2" fmla="*/ 5221287 w 5221287"/>
              <a:gd name="connsiteY2" fmla="*/ 3831771 h 3831771"/>
              <a:gd name="connsiteX3" fmla="*/ 0 w 5221287"/>
              <a:gd name="connsiteY3" fmla="*/ 3831771 h 3831771"/>
            </a:gdLst>
            <a:ahLst/>
            <a:cxnLst>
              <a:cxn ang="0">
                <a:pos x="connsiteX0" y="connsiteY0"/>
              </a:cxn>
              <a:cxn ang="0">
                <a:pos x="connsiteX1" y="connsiteY1"/>
              </a:cxn>
              <a:cxn ang="0">
                <a:pos x="connsiteX2" y="connsiteY2"/>
              </a:cxn>
              <a:cxn ang="0">
                <a:pos x="connsiteX3" y="connsiteY3"/>
              </a:cxn>
            </a:cxnLst>
            <a:rect l="l" t="t" r="r" b="b"/>
            <a:pathLst>
              <a:path w="5221287" h="3831771">
                <a:moveTo>
                  <a:pt x="0" y="0"/>
                </a:moveTo>
                <a:lnTo>
                  <a:pt x="5221287" y="0"/>
                </a:lnTo>
                <a:lnTo>
                  <a:pt x="5221287" y="3831771"/>
                </a:lnTo>
                <a:lnTo>
                  <a:pt x="0" y="3831771"/>
                </a:lnTo>
                <a:close/>
              </a:path>
            </a:pathLst>
          </a:custGeom>
        </p:spPr>
        <p:txBody>
          <a:bodyPr wrap="square">
            <a:noAutofit/>
          </a:bodyPr>
          <a:lstStyle/>
          <a:p>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874713" y="1886856"/>
            <a:ext cx="2303916" cy="1306286"/>
          </a:xfrm>
          <a:custGeom>
            <a:avLst/>
            <a:gdLst>
              <a:gd name="connsiteX0" fmla="*/ 0 w 2303916"/>
              <a:gd name="connsiteY0" fmla="*/ 0 h 1306286"/>
              <a:gd name="connsiteX1" fmla="*/ 2303916 w 2303916"/>
              <a:gd name="connsiteY1" fmla="*/ 0 h 1306286"/>
              <a:gd name="connsiteX2" fmla="*/ 2303916 w 2303916"/>
              <a:gd name="connsiteY2" fmla="*/ 1306286 h 1306286"/>
              <a:gd name="connsiteX3" fmla="*/ 0 w 2303916"/>
              <a:gd name="connsiteY3" fmla="*/ 1306286 h 1306286"/>
            </a:gdLst>
            <a:ahLst/>
            <a:cxnLst>
              <a:cxn ang="0">
                <a:pos x="connsiteX0" y="connsiteY0"/>
              </a:cxn>
              <a:cxn ang="0">
                <a:pos x="connsiteX1" y="connsiteY1"/>
              </a:cxn>
              <a:cxn ang="0">
                <a:pos x="connsiteX2" y="connsiteY2"/>
              </a:cxn>
              <a:cxn ang="0">
                <a:pos x="connsiteX3" y="connsiteY3"/>
              </a:cxn>
            </a:cxnLst>
            <a:rect l="l" t="t" r="r" b="b"/>
            <a:pathLst>
              <a:path w="2303916" h="1306286">
                <a:moveTo>
                  <a:pt x="0" y="0"/>
                </a:moveTo>
                <a:lnTo>
                  <a:pt x="2303916" y="0"/>
                </a:lnTo>
                <a:lnTo>
                  <a:pt x="2303916" y="1306286"/>
                </a:lnTo>
                <a:lnTo>
                  <a:pt x="0" y="1306286"/>
                </a:ln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3587599" y="1886856"/>
            <a:ext cx="2303916" cy="1306286"/>
          </a:xfrm>
          <a:custGeom>
            <a:avLst/>
            <a:gdLst>
              <a:gd name="connsiteX0" fmla="*/ 0 w 2303916"/>
              <a:gd name="connsiteY0" fmla="*/ 0 h 1306286"/>
              <a:gd name="connsiteX1" fmla="*/ 2303916 w 2303916"/>
              <a:gd name="connsiteY1" fmla="*/ 0 h 1306286"/>
              <a:gd name="connsiteX2" fmla="*/ 2303916 w 2303916"/>
              <a:gd name="connsiteY2" fmla="*/ 1306286 h 1306286"/>
              <a:gd name="connsiteX3" fmla="*/ 0 w 2303916"/>
              <a:gd name="connsiteY3" fmla="*/ 1306286 h 1306286"/>
            </a:gdLst>
            <a:ahLst/>
            <a:cxnLst>
              <a:cxn ang="0">
                <a:pos x="connsiteX0" y="connsiteY0"/>
              </a:cxn>
              <a:cxn ang="0">
                <a:pos x="connsiteX1" y="connsiteY1"/>
              </a:cxn>
              <a:cxn ang="0">
                <a:pos x="connsiteX2" y="connsiteY2"/>
              </a:cxn>
              <a:cxn ang="0">
                <a:pos x="connsiteX3" y="connsiteY3"/>
              </a:cxn>
            </a:cxnLst>
            <a:rect l="l" t="t" r="r" b="b"/>
            <a:pathLst>
              <a:path w="2303916" h="1306286">
                <a:moveTo>
                  <a:pt x="0" y="0"/>
                </a:moveTo>
                <a:lnTo>
                  <a:pt x="2303916" y="0"/>
                </a:lnTo>
                <a:lnTo>
                  <a:pt x="2303916" y="1306286"/>
                </a:lnTo>
                <a:lnTo>
                  <a:pt x="0" y="1306286"/>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300485" y="1886856"/>
            <a:ext cx="2303916" cy="1306286"/>
          </a:xfrm>
          <a:custGeom>
            <a:avLst/>
            <a:gdLst>
              <a:gd name="connsiteX0" fmla="*/ 0 w 2303916"/>
              <a:gd name="connsiteY0" fmla="*/ 0 h 1306286"/>
              <a:gd name="connsiteX1" fmla="*/ 2303916 w 2303916"/>
              <a:gd name="connsiteY1" fmla="*/ 0 h 1306286"/>
              <a:gd name="connsiteX2" fmla="*/ 2303916 w 2303916"/>
              <a:gd name="connsiteY2" fmla="*/ 1306286 h 1306286"/>
              <a:gd name="connsiteX3" fmla="*/ 0 w 2303916"/>
              <a:gd name="connsiteY3" fmla="*/ 1306286 h 1306286"/>
            </a:gdLst>
            <a:ahLst/>
            <a:cxnLst>
              <a:cxn ang="0">
                <a:pos x="connsiteX0" y="connsiteY0"/>
              </a:cxn>
              <a:cxn ang="0">
                <a:pos x="connsiteX1" y="connsiteY1"/>
              </a:cxn>
              <a:cxn ang="0">
                <a:pos x="connsiteX2" y="connsiteY2"/>
              </a:cxn>
              <a:cxn ang="0">
                <a:pos x="connsiteX3" y="connsiteY3"/>
              </a:cxn>
            </a:cxnLst>
            <a:rect l="l" t="t" r="r" b="b"/>
            <a:pathLst>
              <a:path w="2303916" h="1306286">
                <a:moveTo>
                  <a:pt x="0" y="0"/>
                </a:moveTo>
                <a:lnTo>
                  <a:pt x="2303916" y="0"/>
                </a:lnTo>
                <a:lnTo>
                  <a:pt x="2303916" y="1306286"/>
                </a:lnTo>
                <a:lnTo>
                  <a:pt x="0" y="1306286"/>
                </a:ln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9013372" y="1886856"/>
            <a:ext cx="2303916" cy="1306286"/>
          </a:xfrm>
          <a:custGeom>
            <a:avLst/>
            <a:gdLst>
              <a:gd name="connsiteX0" fmla="*/ 0 w 2303916"/>
              <a:gd name="connsiteY0" fmla="*/ 0 h 1306286"/>
              <a:gd name="connsiteX1" fmla="*/ 2303916 w 2303916"/>
              <a:gd name="connsiteY1" fmla="*/ 0 h 1306286"/>
              <a:gd name="connsiteX2" fmla="*/ 2303916 w 2303916"/>
              <a:gd name="connsiteY2" fmla="*/ 1306286 h 1306286"/>
              <a:gd name="connsiteX3" fmla="*/ 0 w 2303916"/>
              <a:gd name="connsiteY3" fmla="*/ 1306286 h 1306286"/>
            </a:gdLst>
            <a:ahLst/>
            <a:cxnLst>
              <a:cxn ang="0">
                <a:pos x="connsiteX0" y="connsiteY0"/>
              </a:cxn>
              <a:cxn ang="0">
                <a:pos x="connsiteX1" y="connsiteY1"/>
              </a:cxn>
              <a:cxn ang="0">
                <a:pos x="connsiteX2" y="connsiteY2"/>
              </a:cxn>
              <a:cxn ang="0">
                <a:pos x="connsiteX3" y="connsiteY3"/>
              </a:cxn>
            </a:cxnLst>
            <a:rect l="l" t="t" r="r" b="b"/>
            <a:pathLst>
              <a:path w="2303916" h="1306286">
                <a:moveTo>
                  <a:pt x="0" y="0"/>
                </a:moveTo>
                <a:lnTo>
                  <a:pt x="2303916" y="0"/>
                </a:lnTo>
                <a:lnTo>
                  <a:pt x="2303916" y="1306286"/>
                </a:lnTo>
                <a:lnTo>
                  <a:pt x="0" y="1306286"/>
                </a:lnTo>
                <a:close/>
              </a:path>
            </a:pathLst>
          </a:custGeom>
        </p:spPr>
        <p:txBody>
          <a:bodyPr wrap="square">
            <a:noAutofit/>
          </a:bodyPr>
          <a:lstStyle/>
          <a:p>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190171" y="2148115"/>
            <a:ext cx="5050972" cy="3282496"/>
          </a:xfrm>
          <a:custGeom>
            <a:avLst/>
            <a:gdLst>
              <a:gd name="connsiteX0" fmla="*/ 0 w 5050972"/>
              <a:gd name="connsiteY0" fmla="*/ 0 h 3282496"/>
              <a:gd name="connsiteX1" fmla="*/ 5050972 w 5050972"/>
              <a:gd name="connsiteY1" fmla="*/ 0 h 3282496"/>
              <a:gd name="connsiteX2" fmla="*/ 5050972 w 5050972"/>
              <a:gd name="connsiteY2" fmla="*/ 3282496 h 3282496"/>
              <a:gd name="connsiteX3" fmla="*/ 0 w 5050972"/>
              <a:gd name="connsiteY3" fmla="*/ 3282496 h 3282496"/>
            </a:gdLst>
            <a:ahLst/>
            <a:cxnLst>
              <a:cxn ang="0">
                <a:pos x="connsiteX0" y="connsiteY0"/>
              </a:cxn>
              <a:cxn ang="0">
                <a:pos x="connsiteX1" y="connsiteY1"/>
              </a:cxn>
              <a:cxn ang="0">
                <a:pos x="connsiteX2" y="connsiteY2"/>
              </a:cxn>
              <a:cxn ang="0">
                <a:pos x="connsiteX3" y="connsiteY3"/>
              </a:cxn>
            </a:cxnLst>
            <a:rect l="l" t="t" r="r" b="b"/>
            <a:pathLst>
              <a:path w="5050972" h="3282496">
                <a:moveTo>
                  <a:pt x="0" y="0"/>
                </a:moveTo>
                <a:lnTo>
                  <a:pt x="5050972" y="0"/>
                </a:lnTo>
                <a:lnTo>
                  <a:pt x="5050972" y="3282496"/>
                </a:lnTo>
                <a:lnTo>
                  <a:pt x="0" y="3282496"/>
                </a:lnTo>
                <a:close/>
              </a:path>
            </a:pathLst>
          </a:custGeom>
        </p:spPr>
        <p:txBody>
          <a:bodyPr wrap="square">
            <a:noAutofit/>
          </a:bodyPr>
          <a:lstStyle/>
          <a:p>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3938286" y="3055178"/>
            <a:ext cx="1501982" cy="1501982"/>
          </a:xfrm>
          <a:custGeom>
            <a:avLst/>
            <a:gdLst>
              <a:gd name="connsiteX0" fmla="*/ 750991 w 1501982"/>
              <a:gd name="connsiteY0" fmla="*/ 0 h 1501982"/>
              <a:gd name="connsiteX1" fmla="*/ 1501982 w 1501982"/>
              <a:gd name="connsiteY1" fmla="*/ 750991 h 1501982"/>
              <a:gd name="connsiteX2" fmla="*/ 750991 w 1501982"/>
              <a:gd name="connsiteY2" fmla="*/ 1501982 h 1501982"/>
              <a:gd name="connsiteX3" fmla="*/ 0 w 1501982"/>
              <a:gd name="connsiteY3" fmla="*/ 750991 h 1501982"/>
              <a:gd name="connsiteX4" fmla="*/ 750991 w 1501982"/>
              <a:gd name="connsiteY4" fmla="*/ 0 h 1501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1982" h="1501982">
                <a:moveTo>
                  <a:pt x="750991" y="0"/>
                </a:moveTo>
                <a:cubicBezTo>
                  <a:pt x="1165752" y="0"/>
                  <a:pt x="1501982" y="336230"/>
                  <a:pt x="1501982" y="750991"/>
                </a:cubicBezTo>
                <a:cubicBezTo>
                  <a:pt x="1501982" y="1165752"/>
                  <a:pt x="1165752" y="1501982"/>
                  <a:pt x="750991" y="1501982"/>
                </a:cubicBezTo>
                <a:cubicBezTo>
                  <a:pt x="336230" y="1501982"/>
                  <a:pt x="0" y="1165752"/>
                  <a:pt x="0" y="750991"/>
                </a:cubicBezTo>
                <a:cubicBezTo>
                  <a:pt x="0" y="336230"/>
                  <a:pt x="336230" y="0"/>
                  <a:pt x="750991" y="0"/>
                </a:cubicBez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6756461" y="3055178"/>
            <a:ext cx="1501982" cy="1501982"/>
          </a:xfrm>
          <a:custGeom>
            <a:avLst/>
            <a:gdLst>
              <a:gd name="connsiteX0" fmla="*/ 750991 w 1501982"/>
              <a:gd name="connsiteY0" fmla="*/ 0 h 1501982"/>
              <a:gd name="connsiteX1" fmla="*/ 1501982 w 1501982"/>
              <a:gd name="connsiteY1" fmla="*/ 750991 h 1501982"/>
              <a:gd name="connsiteX2" fmla="*/ 750991 w 1501982"/>
              <a:gd name="connsiteY2" fmla="*/ 1501982 h 1501982"/>
              <a:gd name="connsiteX3" fmla="*/ 0 w 1501982"/>
              <a:gd name="connsiteY3" fmla="*/ 750991 h 1501982"/>
              <a:gd name="connsiteX4" fmla="*/ 750991 w 1501982"/>
              <a:gd name="connsiteY4" fmla="*/ 0 h 1501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1982" h="1501982">
                <a:moveTo>
                  <a:pt x="750991" y="0"/>
                </a:moveTo>
                <a:cubicBezTo>
                  <a:pt x="1165752" y="0"/>
                  <a:pt x="1501982" y="336230"/>
                  <a:pt x="1501982" y="750991"/>
                </a:cubicBezTo>
                <a:cubicBezTo>
                  <a:pt x="1501982" y="1165752"/>
                  <a:pt x="1165752" y="1501982"/>
                  <a:pt x="750991" y="1501982"/>
                </a:cubicBezTo>
                <a:cubicBezTo>
                  <a:pt x="336230" y="1501982"/>
                  <a:pt x="0" y="1165752"/>
                  <a:pt x="0" y="750991"/>
                </a:cubicBezTo>
                <a:cubicBezTo>
                  <a:pt x="0" y="336230"/>
                  <a:pt x="336230" y="0"/>
                  <a:pt x="750991" y="0"/>
                </a:cubicBezTo>
                <a:close/>
              </a:path>
            </a:pathLst>
          </a:custGeom>
        </p:spPr>
        <p:txBody>
          <a:bodyPr wrap="square">
            <a:noAutofit/>
          </a:bodyPr>
          <a:lstStyle/>
          <a:p>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333500" y="1494434"/>
            <a:ext cx="3848100" cy="1514473"/>
          </a:xfrm>
          <a:custGeom>
            <a:avLst/>
            <a:gdLst>
              <a:gd name="connsiteX0" fmla="*/ 0 w 3848100"/>
              <a:gd name="connsiteY0" fmla="*/ 0 h 1514473"/>
              <a:gd name="connsiteX1" fmla="*/ 3848100 w 3848100"/>
              <a:gd name="connsiteY1" fmla="*/ 0 h 1514473"/>
              <a:gd name="connsiteX2" fmla="*/ 3848100 w 3848100"/>
              <a:gd name="connsiteY2" fmla="*/ 1514473 h 1514473"/>
              <a:gd name="connsiteX3" fmla="*/ 0 w 3848100"/>
              <a:gd name="connsiteY3" fmla="*/ 1514473 h 1514473"/>
            </a:gdLst>
            <a:ahLst/>
            <a:cxnLst>
              <a:cxn ang="0">
                <a:pos x="connsiteX0" y="connsiteY0"/>
              </a:cxn>
              <a:cxn ang="0">
                <a:pos x="connsiteX1" y="connsiteY1"/>
              </a:cxn>
              <a:cxn ang="0">
                <a:pos x="connsiteX2" y="connsiteY2"/>
              </a:cxn>
              <a:cxn ang="0">
                <a:pos x="connsiteX3" y="connsiteY3"/>
              </a:cxn>
            </a:cxnLst>
            <a:rect l="l" t="t" r="r" b="b"/>
            <a:pathLst>
              <a:path w="3848100" h="1514473">
                <a:moveTo>
                  <a:pt x="0" y="0"/>
                </a:moveTo>
                <a:lnTo>
                  <a:pt x="3848100" y="0"/>
                </a:lnTo>
                <a:lnTo>
                  <a:pt x="3848100" y="1514473"/>
                </a:lnTo>
                <a:lnTo>
                  <a:pt x="0" y="1514473"/>
                </a:lnTo>
                <a:close/>
              </a:path>
            </a:pathLst>
          </a:custGeom>
        </p:spPr>
        <p:txBody>
          <a:bodyPr wrap="square">
            <a:noAutofit/>
          </a:bodyPr>
          <a:lstStyle/>
          <a:p>
            <a:endParaRPr lang="zh-CN" altLang="en-US"/>
          </a:p>
        </p:txBody>
      </p:sp>
      <p:sp>
        <p:nvSpPr>
          <p:cNvPr id="12" name="图片占位符 11"/>
          <p:cNvSpPr>
            <a:spLocks noGrp="1"/>
          </p:cNvSpPr>
          <p:nvPr>
            <p:ph type="pic" sz="quarter" idx="11"/>
          </p:nvPr>
        </p:nvSpPr>
        <p:spPr>
          <a:xfrm>
            <a:off x="1333500" y="4620537"/>
            <a:ext cx="3848100" cy="1514473"/>
          </a:xfrm>
          <a:custGeom>
            <a:avLst/>
            <a:gdLst>
              <a:gd name="connsiteX0" fmla="*/ 0 w 3848100"/>
              <a:gd name="connsiteY0" fmla="*/ 0 h 1514473"/>
              <a:gd name="connsiteX1" fmla="*/ 3848100 w 3848100"/>
              <a:gd name="connsiteY1" fmla="*/ 0 h 1514473"/>
              <a:gd name="connsiteX2" fmla="*/ 3848100 w 3848100"/>
              <a:gd name="connsiteY2" fmla="*/ 1514473 h 1514473"/>
              <a:gd name="connsiteX3" fmla="*/ 0 w 3848100"/>
              <a:gd name="connsiteY3" fmla="*/ 1514473 h 1514473"/>
            </a:gdLst>
            <a:ahLst/>
            <a:cxnLst>
              <a:cxn ang="0">
                <a:pos x="connsiteX0" y="connsiteY0"/>
              </a:cxn>
              <a:cxn ang="0">
                <a:pos x="connsiteX1" y="connsiteY1"/>
              </a:cxn>
              <a:cxn ang="0">
                <a:pos x="connsiteX2" y="connsiteY2"/>
              </a:cxn>
              <a:cxn ang="0">
                <a:pos x="connsiteX3" y="connsiteY3"/>
              </a:cxn>
            </a:cxnLst>
            <a:rect l="l" t="t" r="r" b="b"/>
            <a:pathLst>
              <a:path w="3848100" h="1514473">
                <a:moveTo>
                  <a:pt x="0" y="0"/>
                </a:moveTo>
                <a:lnTo>
                  <a:pt x="3848100" y="0"/>
                </a:lnTo>
                <a:lnTo>
                  <a:pt x="3848100" y="1514473"/>
                </a:lnTo>
                <a:lnTo>
                  <a:pt x="0" y="1514473"/>
                </a:lnTo>
                <a:close/>
              </a:path>
            </a:pathLst>
          </a:custGeom>
        </p:spPr>
        <p:txBody>
          <a:bodyPr wrap="square">
            <a:noAutofit/>
          </a:bodyPr>
          <a:lstStyle/>
          <a:p>
            <a:endParaRPr lang="zh-CN" altLang="en-US"/>
          </a:p>
        </p:txBody>
      </p:sp>
      <p:sp>
        <p:nvSpPr>
          <p:cNvPr id="11" name="图片占位符 10"/>
          <p:cNvSpPr>
            <a:spLocks noGrp="1"/>
          </p:cNvSpPr>
          <p:nvPr>
            <p:ph type="pic" sz="quarter" idx="12"/>
          </p:nvPr>
        </p:nvSpPr>
        <p:spPr>
          <a:xfrm>
            <a:off x="7010400" y="2624135"/>
            <a:ext cx="3848100" cy="2100264"/>
          </a:xfrm>
          <a:custGeom>
            <a:avLst/>
            <a:gdLst>
              <a:gd name="connsiteX0" fmla="*/ 0 w 3848100"/>
              <a:gd name="connsiteY0" fmla="*/ 0 h 2100264"/>
              <a:gd name="connsiteX1" fmla="*/ 3848100 w 3848100"/>
              <a:gd name="connsiteY1" fmla="*/ 0 h 2100264"/>
              <a:gd name="connsiteX2" fmla="*/ 3848100 w 3848100"/>
              <a:gd name="connsiteY2" fmla="*/ 2100264 h 2100264"/>
              <a:gd name="connsiteX3" fmla="*/ 0 w 3848100"/>
              <a:gd name="connsiteY3" fmla="*/ 2100264 h 2100264"/>
            </a:gdLst>
            <a:ahLst/>
            <a:cxnLst>
              <a:cxn ang="0">
                <a:pos x="connsiteX0" y="connsiteY0"/>
              </a:cxn>
              <a:cxn ang="0">
                <a:pos x="connsiteX1" y="connsiteY1"/>
              </a:cxn>
              <a:cxn ang="0">
                <a:pos x="connsiteX2" y="connsiteY2"/>
              </a:cxn>
              <a:cxn ang="0">
                <a:pos x="connsiteX3" y="connsiteY3"/>
              </a:cxn>
            </a:cxnLst>
            <a:rect l="l" t="t" r="r" b="b"/>
            <a:pathLst>
              <a:path w="3848100" h="2100264">
                <a:moveTo>
                  <a:pt x="0" y="0"/>
                </a:moveTo>
                <a:lnTo>
                  <a:pt x="3848100" y="0"/>
                </a:lnTo>
                <a:lnTo>
                  <a:pt x="3848100" y="2100264"/>
                </a:lnTo>
                <a:lnTo>
                  <a:pt x="0" y="2100264"/>
                </a:lnTo>
                <a:close/>
              </a:path>
            </a:pathLst>
          </a:custGeom>
        </p:spPr>
        <p:txBody>
          <a:bodyPr wrap="square">
            <a:noAutofit/>
          </a:bodyPr>
          <a:lstStyle/>
          <a:p>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矩形 1"/>
          <p:cNvSpPr/>
          <p:nvPr userDrawn="1"/>
        </p:nvSpPr>
        <p:spPr>
          <a:xfrm>
            <a:off x="8244409" y="6240380"/>
            <a:ext cx="775136" cy="230832"/>
          </a:xfrm>
          <a:prstGeom prst="rect">
            <a:avLst/>
          </a:prstGeom>
        </p:spPr>
        <p:txBody>
          <a:bodyPr wrap="square">
            <a:spAutoFit/>
          </a:bodyPr>
          <a:lstStyle/>
          <a:p>
            <a:pPr lvl="0"/>
            <a:r>
              <a:rPr lang="en-US" altLang="zh-CN" sz="100" dirty="0">
                <a:solidFill>
                  <a:schemeClr val="bg1">
                    <a:lumMod val="95000"/>
                  </a:schemeClr>
                </a:solidFill>
              </a:rPr>
              <a:t>PPT</a:t>
            </a:r>
            <a:r>
              <a:rPr lang="zh-CN" altLang="en-US" sz="100" dirty="0">
                <a:solidFill>
                  <a:schemeClr val="bg1">
                    <a:lumMod val="95000"/>
                  </a:schemeClr>
                </a:solidFill>
              </a:rPr>
              <a:t>模板下载：</a:t>
            </a:r>
            <a:r>
              <a:rPr lang="en-US" altLang="zh-CN" sz="100" dirty="0">
                <a:solidFill>
                  <a:schemeClr val="bg1">
                    <a:lumMod val="95000"/>
                  </a:schemeClr>
                </a:solidFill>
              </a:rPr>
              <a:t>www.1ppt.com/moban/     </a:t>
            </a:r>
            <a:r>
              <a:rPr lang="zh-CN" altLang="en-US" sz="100" dirty="0">
                <a:solidFill>
                  <a:schemeClr val="bg1">
                    <a:lumMod val="95000"/>
                  </a:schemeClr>
                </a:solidFill>
              </a:rPr>
              <a:t>行业</a:t>
            </a:r>
            <a:r>
              <a:rPr lang="en-US" altLang="zh-CN" sz="100" dirty="0">
                <a:solidFill>
                  <a:schemeClr val="bg1">
                    <a:lumMod val="95000"/>
                  </a:schemeClr>
                </a:solidFill>
              </a:rPr>
              <a:t>PPT</a:t>
            </a:r>
            <a:r>
              <a:rPr lang="zh-CN" altLang="en-US" sz="100" dirty="0">
                <a:solidFill>
                  <a:schemeClr val="bg1">
                    <a:lumMod val="95000"/>
                  </a:schemeClr>
                </a:solidFill>
              </a:rPr>
              <a:t>模板：</a:t>
            </a:r>
            <a:r>
              <a:rPr lang="en-US" altLang="zh-CN" sz="100" dirty="0">
                <a:solidFill>
                  <a:schemeClr val="bg1">
                    <a:lumMod val="95000"/>
                  </a:schemeClr>
                </a:solidFill>
              </a:rPr>
              <a:t>www.1ppt.com/hangye/ </a:t>
            </a:r>
          </a:p>
          <a:p>
            <a:pPr lvl="0"/>
            <a:r>
              <a:rPr lang="zh-CN" altLang="en-US" sz="100" dirty="0">
                <a:solidFill>
                  <a:schemeClr val="bg1">
                    <a:lumMod val="95000"/>
                  </a:schemeClr>
                </a:solidFill>
              </a:rPr>
              <a:t>节日</a:t>
            </a:r>
            <a:r>
              <a:rPr lang="en-US" altLang="zh-CN" sz="100" dirty="0">
                <a:solidFill>
                  <a:schemeClr val="bg1">
                    <a:lumMod val="95000"/>
                  </a:schemeClr>
                </a:solidFill>
              </a:rPr>
              <a:t>PPT</a:t>
            </a:r>
            <a:r>
              <a:rPr lang="zh-CN" altLang="en-US" sz="100" dirty="0">
                <a:solidFill>
                  <a:schemeClr val="bg1">
                    <a:lumMod val="95000"/>
                  </a:schemeClr>
                </a:solidFill>
              </a:rPr>
              <a:t>模板：</a:t>
            </a:r>
            <a:r>
              <a:rPr lang="en-US" altLang="zh-CN" sz="100" dirty="0">
                <a:solidFill>
                  <a:schemeClr val="bg1">
                    <a:lumMod val="95000"/>
                  </a:schemeClr>
                </a:solidFill>
              </a:rPr>
              <a:t>www.1ppt.com/jieri/           PPT</a:t>
            </a:r>
            <a:r>
              <a:rPr lang="zh-CN" altLang="en-US" sz="100" dirty="0">
                <a:solidFill>
                  <a:schemeClr val="bg1">
                    <a:lumMod val="95000"/>
                  </a:schemeClr>
                </a:solidFill>
              </a:rPr>
              <a:t>素材下载：</a:t>
            </a:r>
            <a:r>
              <a:rPr lang="en-US" altLang="zh-CN" sz="100" dirty="0">
                <a:solidFill>
                  <a:schemeClr val="bg1">
                    <a:lumMod val="95000"/>
                  </a:schemeClr>
                </a:solidFill>
              </a:rPr>
              <a:t>www.1ppt.com/sucai/</a:t>
            </a:r>
          </a:p>
          <a:p>
            <a:pPr lvl="0"/>
            <a:r>
              <a:rPr lang="en-US" altLang="zh-CN" sz="100" dirty="0">
                <a:solidFill>
                  <a:schemeClr val="bg1">
                    <a:lumMod val="95000"/>
                  </a:schemeClr>
                </a:solidFill>
              </a:rPr>
              <a:t>PPT</a:t>
            </a:r>
            <a:r>
              <a:rPr lang="zh-CN" altLang="en-US" sz="100" dirty="0">
                <a:solidFill>
                  <a:schemeClr val="bg1">
                    <a:lumMod val="95000"/>
                  </a:schemeClr>
                </a:solidFill>
              </a:rPr>
              <a:t>背景图片：</a:t>
            </a:r>
            <a:r>
              <a:rPr lang="en-US" altLang="zh-CN" sz="100" dirty="0">
                <a:solidFill>
                  <a:schemeClr val="bg1">
                    <a:lumMod val="95000"/>
                  </a:schemeClr>
                </a:solidFill>
              </a:rPr>
              <a:t>www.1ppt.com/beijing/      PPT</a:t>
            </a:r>
            <a:r>
              <a:rPr lang="zh-CN" altLang="en-US" sz="100" dirty="0">
                <a:solidFill>
                  <a:schemeClr val="bg1">
                    <a:lumMod val="95000"/>
                  </a:schemeClr>
                </a:solidFill>
              </a:rPr>
              <a:t>图表下载：</a:t>
            </a:r>
            <a:r>
              <a:rPr lang="en-US" altLang="zh-CN" sz="100" dirty="0">
                <a:solidFill>
                  <a:schemeClr val="bg1">
                    <a:lumMod val="95000"/>
                  </a:schemeClr>
                </a:solidFill>
              </a:rPr>
              <a:t>www.1ppt.com/tubiao/      </a:t>
            </a:r>
          </a:p>
          <a:p>
            <a:pPr lvl="0"/>
            <a:r>
              <a:rPr lang="zh-CN" altLang="en-US" sz="100" dirty="0">
                <a:solidFill>
                  <a:schemeClr val="bg1">
                    <a:lumMod val="95000"/>
                  </a:schemeClr>
                </a:solidFill>
              </a:rPr>
              <a:t>优秀</a:t>
            </a:r>
            <a:r>
              <a:rPr lang="en-US" altLang="zh-CN" sz="100" dirty="0">
                <a:solidFill>
                  <a:schemeClr val="bg1">
                    <a:lumMod val="95000"/>
                  </a:schemeClr>
                </a:solidFill>
              </a:rPr>
              <a:t>PPT</a:t>
            </a:r>
            <a:r>
              <a:rPr lang="zh-CN" altLang="en-US" sz="100" dirty="0">
                <a:solidFill>
                  <a:schemeClr val="bg1">
                    <a:lumMod val="95000"/>
                  </a:schemeClr>
                </a:solidFill>
              </a:rPr>
              <a:t>下载：</a:t>
            </a:r>
            <a:r>
              <a:rPr lang="en-US" altLang="zh-CN" sz="100" dirty="0">
                <a:solidFill>
                  <a:schemeClr val="bg1">
                    <a:lumMod val="95000"/>
                  </a:schemeClr>
                </a:solidFill>
              </a:rPr>
              <a:t>www.1ppt.com/xiazai/        PPT</a:t>
            </a:r>
            <a:r>
              <a:rPr lang="zh-CN" altLang="en-US" sz="100" dirty="0">
                <a:solidFill>
                  <a:schemeClr val="bg1">
                    <a:lumMod val="95000"/>
                  </a:schemeClr>
                </a:solidFill>
              </a:rPr>
              <a:t>教程： </a:t>
            </a:r>
            <a:r>
              <a:rPr lang="en-US" altLang="zh-CN" sz="100" dirty="0">
                <a:solidFill>
                  <a:schemeClr val="bg1">
                    <a:lumMod val="95000"/>
                  </a:schemeClr>
                </a:solidFill>
              </a:rPr>
              <a:t>www.1ppt.com/powerpoint/      </a:t>
            </a:r>
          </a:p>
          <a:p>
            <a:pPr lvl="0"/>
            <a:r>
              <a:rPr lang="en-US" altLang="zh-CN" sz="100" dirty="0">
                <a:solidFill>
                  <a:schemeClr val="bg1">
                    <a:lumMod val="95000"/>
                  </a:schemeClr>
                </a:solidFill>
              </a:rPr>
              <a:t>Word</a:t>
            </a:r>
            <a:r>
              <a:rPr lang="zh-CN" altLang="en-US" sz="100" dirty="0">
                <a:solidFill>
                  <a:schemeClr val="bg1">
                    <a:lumMod val="95000"/>
                  </a:schemeClr>
                </a:solidFill>
              </a:rPr>
              <a:t>教程： </a:t>
            </a:r>
            <a:r>
              <a:rPr lang="en-US" altLang="zh-CN" sz="100" dirty="0">
                <a:solidFill>
                  <a:schemeClr val="bg1">
                    <a:lumMod val="95000"/>
                  </a:schemeClr>
                </a:solidFill>
              </a:rPr>
              <a:t>www.1ppt.com/word/              Excel</a:t>
            </a:r>
            <a:r>
              <a:rPr lang="zh-CN" altLang="en-US" sz="100" dirty="0">
                <a:solidFill>
                  <a:schemeClr val="bg1">
                    <a:lumMod val="95000"/>
                  </a:schemeClr>
                </a:solidFill>
              </a:rPr>
              <a:t>教程：</a:t>
            </a:r>
            <a:r>
              <a:rPr lang="en-US" altLang="zh-CN" sz="100" dirty="0">
                <a:solidFill>
                  <a:schemeClr val="bg1">
                    <a:lumMod val="95000"/>
                  </a:schemeClr>
                </a:solidFill>
              </a:rPr>
              <a:t>www.1ppt.com/excel/  </a:t>
            </a:r>
          </a:p>
          <a:p>
            <a:pPr lvl="0"/>
            <a:r>
              <a:rPr lang="zh-CN" altLang="en-US" sz="100" dirty="0">
                <a:solidFill>
                  <a:schemeClr val="bg1">
                    <a:lumMod val="95000"/>
                  </a:schemeClr>
                </a:solidFill>
              </a:rPr>
              <a:t>资料下载：</a:t>
            </a:r>
            <a:r>
              <a:rPr lang="en-US" altLang="zh-CN" sz="100" dirty="0">
                <a:solidFill>
                  <a:schemeClr val="bg1">
                    <a:lumMod val="95000"/>
                  </a:schemeClr>
                </a:solidFill>
              </a:rPr>
              <a:t>www.1ppt.com/ziliao/                PPT</a:t>
            </a:r>
            <a:r>
              <a:rPr lang="zh-CN" altLang="en-US" sz="100" dirty="0">
                <a:solidFill>
                  <a:schemeClr val="bg1">
                    <a:lumMod val="95000"/>
                  </a:schemeClr>
                </a:solidFill>
              </a:rPr>
              <a:t>课件下载：</a:t>
            </a:r>
            <a:r>
              <a:rPr lang="en-US" altLang="zh-CN" sz="100" dirty="0">
                <a:solidFill>
                  <a:schemeClr val="bg1">
                    <a:lumMod val="95000"/>
                  </a:schemeClr>
                </a:solidFill>
              </a:rPr>
              <a:t>www.1ppt.com/kejian/ </a:t>
            </a:r>
          </a:p>
          <a:p>
            <a:pPr lvl="0"/>
            <a:r>
              <a:rPr lang="zh-CN" altLang="en-US" sz="100" dirty="0">
                <a:solidFill>
                  <a:schemeClr val="bg1">
                    <a:lumMod val="95000"/>
                  </a:schemeClr>
                </a:solidFill>
              </a:rPr>
              <a:t>范文下载：</a:t>
            </a:r>
            <a:r>
              <a:rPr lang="en-US" altLang="zh-CN" sz="100" dirty="0">
                <a:solidFill>
                  <a:schemeClr val="bg1">
                    <a:lumMod val="95000"/>
                  </a:schemeClr>
                </a:solidFill>
              </a:rPr>
              <a:t>www.1ppt.com/fanwen/             </a:t>
            </a:r>
            <a:r>
              <a:rPr lang="zh-CN" altLang="en-US" sz="100" dirty="0">
                <a:solidFill>
                  <a:schemeClr val="bg1">
                    <a:lumMod val="95000"/>
                  </a:schemeClr>
                </a:solidFill>
              </a:rPr>
              <a:t>试卷下载：</a:t>
            </a:r>
            <a:r>
              <a:rPr lang="en-US" altLang="zh-CN" sz="100" dirty="0">
                <a:solidFill>
                  <a:schemeClr val="bg1">
                    <a:lumMod val="95000"/>
                  </a:schemeClr>
                </a:solidFill>
              </a:rPr>
              <a:t>www.1ppt.com/shiti/  </a:t>
            </a:r>
          </a:p>
          <a:p>
            <a:pPr lvl="0"/>
            <a:r>
              <a:rPr lang="zh-CN" altLang="en-US" sz="100" dirty="0">
                <a:solidFill>
                  <a:schemeClr val="bg1">
                    <a:lumMod val="95000"/>
                  </a:schemeClr>
                </a:solidFill>
              </a:rPr>
              <a:t>教案下载：</a:t>
            </a:r>
            <a:r>
              <a:rPr lang="en-US" altLang="zh-CN" sz="100" dirty="0">
                <a:solidFill>
                  <a:schemeClr val="bg1">
                    <a:lumMod val="95000"/>
                  </a:schemeClr>
                </a:solidFill>
              </a:rPr>
              <a:t>www.1ppt.com/jiaoan/  </a:t>
            </a:r>
            <a:r>
              <a:rPr lang="en-US" altLang="zh-CN" sz="100" dirty="0" smtClean="0">
                <a:solidFill>
                  <a:schemeClr val="bg1">
                    <a:lumMod val="95000"/>
                  </a:schemeClr>
                </a:solidFill>
              </a:rPr>
              <a:t>      PPT</a:t>
            </a:r>
            <a:r>
              <a:rPr lang="zh-CN" altLang="en-US" sz="100" dirty="0" smtClean="0">
                <a:solidFill>
                  <a:schemeClr val="bg1">
                    <a:lumMod val="95000"/>
                  </a:schemeClr>
                </a:solidFill>
              </a:rPr>
              <a:t>论坛：</a:t>
            </a:r>
            <a:r>
              <a:rPr lang="en-US" altLang="zh-CN" sz="100" dirty="0" smtClean="0">
                <a:solidFill>
                  <a:schemeClr val="bg1">
                    <a:lumMod val="95000"/>
                  </a:schemeClr>
                </a:solidFill>
              </a:rPr>
              <a:t>www.1ppt.cn</a:t>
            </a:r>
            <a:endParaRPr lang="en-US" altLang="zh-CN" sz="100" dirty="0">
              <a:solidFill>
                <a:schemeClr val="bg1">
                  <a:lumMod val="95000"/>
                </a:schemeClr>
              </a:solidFill>
            </a:endParaRPr>
          </a:p>
          <a:p>
            <a:pPr lvl="0"/>
            <a:r>
              <a:rPr lang="en-US" altLang="zh-CN" sz="100" dirty="0">
                <a:solidFill>
                  <a:schemeClr val="bg1">
                    <a:lumMod val="95000"/>
                  </a:schemeClr>
                </a:solidFill>
              </a:rPr>
              <a:t> </a:t>
            </a:r>
            <a:endParaRPr lang="zh-CN" altLang="en-US" sz="100" dirty="0">
              <a:solidFill>
                <a:schemeClr val="bg1">
                  <a:lumMod val="9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88" userDrawn="1">
          <p15:clr>
            <a:srgbClr val="F26B43"/>
          </p15:clr>
        </p15:guide>
        <p15:guide id="2" pos="3840" userDrawn="1">
          <p15:clr>
            <a:srgbClr val="F26B43"/>
          </p15:clr>
        </p15:guide>
        <p15:guide id="3" pos="416" userDrawn="1">
          <p15:clr>
            <a:srgbClr val="F26B43"/>
          </p15:clr>
        </p15:guide>
        <p15:guide id="4" pos="7256" userDrawn="1">
          <p15:clr>
            <a:srgbClr val="F26B43"/>
          </p15:clr>
        </p15:guide>
        <p15:guide id="5" orient="horz" pos="648" userDrawn="1">
          <p15:clr>
            <a:srgbClr val="F26B43"/>
          </p15:clr>
        </p15:guide>
        <p15:guide id="6" orient="horz" pos="712" userDrawn="1">
          <p15:clr>
            <a:srgbClr val="F26B43"/>
          </p15:clr>
        </p15:guide>
        <p15:guide id="7" orient="horz" pos="3928" userDrawn="1">
          <p15:clr>
            <a:srgbClr val="F26B43"/>
          </p15:clr>
        </p15:guide>
        <p15:guide id="8"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3592513" y="925513"/>
            <a:ext cx="7827263" cy="6392257"/>
            <a:chOff x="3592513" y="925513"/>
            <a:chExt cx="7827263" cy="6392257"/>
          </a:xfrm>
        </p:grpSpPr>
        <p:sp>
          <p:nvSpPr>
            <p:cNvPr id="7" name="矩形 6"/>
            <p:cNvSpPr/>
            <p:nvPr/>
          </p:nvSpPr>
          <p:spPr>
            <a:xfrm rot="1751457">
              <a:off x="5786431" y="2326797"/>
              <a:ext cx="5633345" cy="4990973"/>
            </a:xfrm>
            <a:custGeom>
              <a:avLst/>
              <a:gdLst>
                <a:gd name="connsiteX0" fmla="*/ 0 w 7527400"/>
                <a:gd name="connsiteY0" fmla="*/ 0 h 4983421"/>
                <a:gd name="connsiteX1" fmla="*/ 7527400 w 7527400"/>
                <a:gd name="connsiteY1" fmla="*/ 0 h 4983421"/>
                <a:gd name="connsiteX2" fmla="*/ 7527400 w 7527400"/>
                <a:gd name="connsiteY2" fmla="*/ 4983421 h 4983421"/>
                <a:gd name="connsiteX3" fmla="*/ 0 w 7527400"/>
                <a:gd name="connsiteY3" fmla="*/ 4983421 h 4983421"/>
                <a:gd name="connsiteX4" fmla="*/ 0 w 7527400"/>
                <a:gd name="connsiteY4" fmla="*/ 0 h 4983421"/>
                <a:gd name="connsiteX0-1" fmla="*/ 0 w 7527400"/>
                <a:gd name="connsiteY0-2" fmla="*/ 7552 h 4990973"/>
                <a:gd name="connsiteX1-3" fmla="*/ 3002820 w 7527400"/>
                <a:gd name="connsiteY1-4" fmla="*/ 0 h 4990973"/>
                <a:gd name="connsiteX2-5" fmla="*/ 7527400 w 7527400"/>
                <a:gd name="connsiteY2-6" fmla="*/ 7552 h 4990973"/>
                <a:gd name="connsiteX3-7" fmla="*/ 7527400 w 7527400"/>
                <a:gd name="connsiteY3-8" fmla="*/ 4990973 h 4990973"/>
                <a:gd name="connsiteX4-9" fmla="*/ 0 w 7527400"/>
                <a:gd name="connsiteY4-10" fmla="*/ 4990973 h 4990973"/>
                <a:gd name="connsiteX5" fmla="*/ 0 w 7527400"/>
                <a:gd name="connsiteY5" fmla="*/ 7552 h 4990973"/>
                <a:gd name="connsiteX0-11" fmla="*/ 0 w 7527400"/>
                <a:gd name="connsiteY0-12" fmla="*/ 7552 h 4990973"/>
                <a:gd name="connsiteX1-13" fmla="*/ 3002820 w 7527400"/>
                <a:gd name="connsiteY1-14" fmla="*/ 0 h 4990973"/>
                <a:gd name="connsiteX2-15" fmla="*/ 7527400 w 7527400"/>
                <a:gd name="connsiteY2-16" fmla="*/ 7552 h 4990973"/>
                <a:gd name="connsiteX3-17" fmla="*/ 7527400 w 7527400"/>
                <a:gd name="connsiteY3-18" fmla="*/ 4990973 h 4990973"/>
                <a:gd name="connsiteX4-19" fmla="*/ 2924646 w 7527400"/>
                <a:gd name="connsiteY4-20" fmla="*/ 4989841 h 4990973"/>
                <a:gd name="connsiteX5-21" fmla="*/ 0 w 7527400"/>
                <a:gd name="connsiteY5-22" fmla="*/ 4990973 h 4990973"/>
                <a:gd name="connsiteX6" fmla="*/ 0 w 7527400"/>
                <a:gd name="connsiteY6" fmla="*/ 7552 h 4990973"/>
                <a:gd name="connsiteX0-23" fmla="*/ 0 w 7527400"/>
                <a:gd name="connsiteY0-24" fmla="*/ 7552 h 4990973"/>
                <a:gd name="connsiteX1-25" fmla="*/ 3002820 w 7527400"/>
                <a:gd name="connsiteY1-26" fmla="*/ 0 h 4990973"/>
                <a:gd name="connsiteX2-27" fmla="*/ 7527400 w 7527400"/>
                <a:gd name="connsiteY2-28" fmla="*/ 7552 h 4990973"/>
                <a:gd name="connsiteX3-29" fmla="*/ 7527400 w 7527400"/>
                <a:gd name="connsiteY3-30" fmla="*/ 4990973 h 4990973"/>
                <a:gd name="connsiteX4-31" fmla="*/ 2924646 w 7527400"/>
                <a:gd name="connsiteY4-32" fmla="*/ 4989841 h 4990973"/>
                <a:gd name="connsiteX5-33" fmla="*/ 0 w 7527400"/>
                <a:gd name="connsiteY5-34" fmla="*/ 7552 h 4990973"/>
                <a:gd name="connsiteX0-35" fmla="*/ 0 w 4602754"/>
                <a:gd name="connsiteY0-36" fmla="*/ 4989841 h 4990973"/>
                <a:gd name="connsiteX1-37" fmla="*/ 78174 w 4602754"/>
                <a:gd name="connsiteY1-38" fmla="*/ 0 h 4990973"/>
                <a:gd name="connsiteX2-39" fmla="*/ 4602754 w 4602754"/>
                <a:gd name="connsiteY2-40" fmla="*/ 7552 h 4990973"/>
                <a:gd name="connsiteX3-41" fmla="*/ 4602754 w 4602754"/>
                <a:gd name="connsiteY3-42" fmla="*/ 4990973 h 4990973"/>
                <a:gd name="connsiteX4-43" fmla="*/ 0 w 4602754"/>
                <a:gd name="connsiteY4-44" fmla="*/ 4989841 h 49909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02754" h="4990973">
                  <a:moveTo>
                    <a:pt x="0" y="4989841"/>
                  </a:moveTo>
                  <a:lnTo>
                    <a:pt x="78174" y="0"/>
                  </a:lnTo>
                  <a:lnTo>
                    <a:pt x="4602754" y="7552"/>
                  </a:lnTo>
                  <a:lnTo>
                    <a:pt x="4602754" y="4990973"/>
                  </a:lnTo>
                  <a:lnTo>
                    <a:pt x="0" y="4989841"/>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prstClr val="white"/>
                </a:solidFill>
                <a:effectLst/>
                <a:uLnTx/>
                <a:uFillTx/>
                <a:cs typeface="+mn-ea"/>
                <a:sym typeface="+mn-lt"/>
              </a:endParaRPr>
            </a:p>
          </p:txBody>
        </p:sp>
        <p:sp>
          <p:nvSpPr>
            <p:cNvPr id="2" name="椭圆 1"/>
            <p:cNvSpPr/>
            <p:nvPr/>
          </p:nvSpPr>
          <p:spPr>
            <a:xfrm>
              <a:off x="3592513" y="925513"/>
              <a:ext cx="5006974" cy="50069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prstClr val="white"/>
                </a:solidFill>
                <a:effectLst/>
                <a:uLnTx/>
                <a:uFillTx/>
                <a:cs typeface="+mn-ea"/>
                <a:sym typeface="+mn-lt"/>
              </a:endParaRPr>
            </a:p>
          </p:txBody>
        </p:sp>
      </p:grpSp>
      <p:cxnSp>
        <p:nvCxnSpPr>
          <p:cNvPr id="4" name="直接连接符 3"/>
          <p:cNvCxnSpPr/>
          <p:nvPr/>
        </p:nvCxnSpPr>
        <p:spPr>
          <a:xfrm>
            <a:off x="3924300" y="2159000"/>
            <a:ext cx="1484620" cy="0"/>
          </a:xfrm>
          <a:prstGeom prst="line">
            <a:avLst/>
          </a:prstGeom>
          <a:ln>
            <a:prstDash val="sysDash"/>
            <a:tailEnd type="ova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09489" y="2612390"/>
            <a:ext cx="11563643" cy="1015663"/>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6000" dirty="0" smtClean="0">
                <a:solidFill>
                  <a:srgbClr val="E6332A"/>
                </a:solidFill>
                <a:cs typeface="+mn-ea"/>
                <a:sym typeface="+mn-lt"/>
              </a:rPr>
              <a:t>中国特色社会主义</a:t>
            </a:r>
            <a:r>
              <a:rPr lang="zh-CN" altLang="en-US" sz="6000" noProof="0" dirty="0" smtClean="0">
                <a:solidFill>
                  <a:srgbClr val="E6332A"/>
                </a:solidFill>
                <a:cs typeface="+mn-ea"/>
                <a:sym typeface="+mn-lt"/>
              </a:rPr>
              <a:t>生态文明建设</a:t>
            </a:r>
            <a:endParaRPr kumimoji="0" lang="zh-CN" altLang="en-US" sz="6000" b="0" i="0" u="none" strike="noStrike" kern="1200" cap="none" spc="0" normalizeH="0" baseline="0" noProof="0" dirty="0" smtClean="0">
              <a:ln>
                <a:noFill/>
              </a:ln>
              <a:solidFill>
                <a:srgbClr val="E6332A"/>
              </a:solidFill>
              <a:effectLst/>
              <a:uLnTx/>
              <a:uFillTx/>
              <a:cs typeface="+mn-ea"/>
              <a:sym typeface="+mn-lt"/>
            </a:endParaRPr>
          </a:p>
        </p:txBody>
      </p:sp>
      <p:grpSp>
        <p:nvGrpSpPr>
          <p:cNvPr id="3" name="组合 2"/>
          <p:cNvGrpSpPr/>
          <p:nvPr/>
        </p:nvGrpSpPr>
        <p:grpSpPr>
          <a:xfrm>
            <a:off x="5174652" y="4572808"/>
            <a:ext cx="3367933" cy="1237265"/>
            <a:chOff x="5276850" y="4800600"/>
            <a:chExt cx="3367933" cy="1237265"/>
          </a:xfrm>
        </p:grpSpPr>
        <p:sp>
          <p:nvSpPr>
            <p:cNvPr id="8" name="矩形 7"/>
            <p:cNvSpPr/>
            <p:nvPr/>
          </p:nvSpPr>
          <p:spPr>
            <a:xfrm rot="1751457">
              <a:off x="5350355" y="4927417"/>
              <a:ext cx="3294428" cy="1110448"/>
            </a:xfrm>
            <a:custGeom>
              <a:avLst/>
              <a:gdLst>
                <a:gd name="connsiteX0" fmla="*/ 0 w 3809086"/>
                <a:gd name="connsiteY0" fmla="*/ 0 h 1097819"/>
                <a:gd name="connsiteX1" fmla="*/ 3809086 w 3809086"/>
                <a:gd name="connsiteY1" fmla="*/ 0 h 1097819"/>
                <a:gd name="connsiteX2" fmla="*/ 3809086 w 3809086"/>
                <a:gd name="connsiteY2" fmla="*/ 1097819 h 1097819"/>
                <a:gd name="connsiteX3" fmla="*/ 0 w 3809086"/>
                <a:gd name="connsiteY3" fmla="*/ 1097819 h 1097819"/>
                <a:gd name="connsiteX4" fmla="*/ 0 w 3809086"/>
                <a:gd name="connsiteY4" fmla="*/ 0 h 1097819"/>
                <a:gd name="connsiteX0-1" fmla="*/ 0 w 3809086"/>
                <a:gd name="connsiteY0-2" fmla="*/ 12629 h 1110448"/>
                <a:gd name="connsiteX1-3" fmla="*/ 1757274 w 3809086"/>
                <a:gd name="connsiteY1-4" fmla="*/ 0 h 1110448"/>
                <a:gd name="connsiteX2-5" fmla="*/ 3809086 w 3809086"/>
                <a:gd name="connsiteY2-6" fmla="*/ 12629 h 1110448"/>
                <a:gd name="connsiteX3-7" fmla="*/ 3809086 w 3809086"/>
                <a:gd name="connsiteY3-8" fmla="*/ 1110448 h 1110448"/>
                <a:gd name="connsiteX4-9" fmla="*/ 0 w 3809086"/>
                <a:gd name="connsiteY4-10" fmla="*/ 1110448 h 1110448"/>
                <a:gd name="connsiteX5" fmla="*/ 0 w 3809086"/>
                <a:gd name="connsiteY5" fmla="*/ 12629 h 1110448"/>
                <a:gd name="connsiteX0-11" fmla="*/ 0 w 3809086"/>
                <a:gd name="connsiteY0-12" fmla="*/ 12629 h 1110448"/>
                <a:gd name="connsiteX1-13" fmla="*/ 1757274 w 3809086"/>
                <a:gd name="connsiteY1-14" fmla="*/ 0 h 1110448"/>
                <a:gd name="connsiteX2-15" fmla="*/ 3809086 w 3809086"/>
                <a:gd name="connsiteY2-16" fmla="*/ 12629 h 1110448"/>
                <a:gd name="connsiteX3-17" fmla="*/ 3809086 w 3809086"/>
                <a:gd name="connsiteY3-18" fmla="*/ 1110448 h 1110448"/>
                <a:gd name="connsiteX4-19" fmla="*/ 514658 w 3809086"/>
                <a:gd name="connsiteY4-20" fmla="*/ 1108823 h 1110448"/>
                <a:gd name="connsiteX5-21" fmla="*/ 0 w 3809086"/>
                <a:gd name="connsiteY5-22" fmla="*/ 1110448 h 1110448"/>
                <a:gd name="connsiteX6" fmla="*/ 0 w 3809086"/>
                <a:gd name="connsiteY6" fmla="*/ 12629 h 1110448"/>
                <a:gd name="connsiteX0-23" fmla="*/ 0 w 3809086"/>
                <a:gd name="connsiteY0-24" fmla="*/ 12629 h 1110448"/>
                <a:gd name="connsiteX1-25" fmla="*/ 1757274 w 3809086"/>
                <a:gd name="connsiteY1-26" fmla="*/ 0 h 1110448"/>
                <a:gd name="connsiteX2-27" fmla="*/ 3809086 w 3809086"/>
                <a:gd name="connsiteY2-28" fmla="*/ 12629 h 1110448"/>
                <a:gd name="connsiteX3-29" fmla="*/ 3809086 w 3809086"/>
                <a:gd name="connsiteY3-30" fmla="*/ 1110448 h 1110448"/>
                <a:gd name="connsiteX4-31" fmla="*/ 514658 w 3809086"/>
                <a:gd name="connsiteY4-32" fmla="*/ 1108823 h 1110448"/>
                <a:gd name="connsiteX5-33" fmla="*/ 0 w 3809086"/>
                <a:gd name="connsiteY5-34" fmla="*/ 12629 h 1110448"/>
                <a:gd name="connsiteX0-35" fmla="*/ 0 w 3294428"/>
                <a:gd name="connsiteY0-36" fmla="*/ 1108823 h 1110448"/>
                <a:gd name="connsiteX1-37" fmla="*/ 1242616 w 3294428"/>
                <a:gd name="connsiteY1-38" fmla="*/ 0 h 1110448"/>
                <a:gd name="connsiteX2-39" fmla="*/ 3294428 w 3294428"/>
                <a:gd name="connsiteY2-40" fmla="*/ 12629 h 1110448"/>
                <a:gd name="connsiteX3-41" fmla="*/ 3294428 w 3294428"/>
                <a:gd name="connsiteY3-42" fmla="*/ 1110448 h 1110448"/>
                <a:gd name="connsiteX4-43" fmla="*/ 0 w 3294428"/>
                <a:gd name="connsiteY4-44" fmla="*/ 1108823 h 11104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94428" h="1110448">
                  <a:moveTo>
                    <a:pt x="0" y="1108823"/>
                  </a:moveTo>
                  <a:lnTo>
                    <a:pt x="1242616" y="0"/>
                  </a:lnTo>
                  <a:lnTo>
                    <a:pt x="3294428" y="12629"/>
                  </a:lnTo>
                  <a:lnTo>
                    <a:pt x="3294428" y="1110448"/>
                  </a:lnTo>
                  <a:lnTo>
                    <a:pt x="0" y="1108823"/>
                  </a:lnTo>
                  <a:close/>
                </a:path>
              </a:pathLst>
            </a:custGeom>
            <a:gradFill flip="none" rotWithShape="1">
              <a:gsLst>
                <a:gs pos="0">
                  <a:schemeClr val="tx1">
                    <a:alpha val="30000"/>
                  </a:schemeClr>
                </a:gs>
                <a:gs pos="100000">
                  <a:srgbClr val="F2F2F2">
                    <a:alpha val="0"/>
                  </a:srgbClr>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prstClr val="white"/>
                </a:solidFill>
                <a:effectLst/>
                <a:uLnTx/>
                <a:uFillTx/>
                <a:cs typeface="+mn-ea"/>
                <a:sym typeface="+mn-lt"/>
              </a:endParaRPr>
            </a:p>
          </p:txBody>
        </p:sp>
        <p:grpSp>
          <p:nvGrpSpPr>
            <p:cNvPr id="15" name="组合 14"/>
            <p:cNvGrpSpPr/>
            <p:nvPr/>
          </p:nvGrpSpPr>
          <p:grpSpPr>
            <a:xfrm>
              <a:off x="5276850" y="4800600"/>
              <a:ext cx="1638300" cy="368300"/>
              <a:chOff x="5276850" y="4800600"/>
              <a:chExt cx="1638300" cy="368300"/>
            </a:xfrm>
          </p:grpSpPr>
          <p:sp>
            <p:nvSpPr>
              <p:cNvPr id="6" name="矩形 5"/>
              <p:cNvSpPr/>
              <p:nvPr/>
            </p:nvSpPr>
            <p:spPr>
              <a:xfrm>
                <a:off x="5276850" y="4800600"/>
                <a:ext cx="1638300" cy="368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prstClr val="white"/>
                  </a:solidFill>
                  <a:effectLst/>
                  <a:uLnTx/>
                  <a:uFillTx/>
                  <a:cs typeface="+mn-ea"/>
                  <a:sym typeface="+mn-lt"/>
                </a:endParaRPr>
              </a:p>
            </p:txBody>
          </p:sp>
          <p:sp>
            <p:nvSpPr>
              <p:cNvPr id="13" name="文本框 12"/>
              <p:cNvSpPr txBox="1"/>
              <p:nvPr/>
            </p:nvSpPr>
            <p:spPr>
              <a:xfrm>
                <a:off x="5532655" y="4836666"/>
                <a:ext cx="1117615" cy="307777"/>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smtClean="0">
                    <a:solidFill>
                      <a:prstClr val="white"/>
                    </a:solidFill>
                    <a:cs typeface="+mn-ea"/>
                    <a:sym typeface="+mn-lt"/>
                  </a:rPr>
                  <a:t>2018.11.19</a:t>
                </a:r>
                <a:endParaRPr kumimoji="0" lang="zh-CN" altLang="en-US" sz="1400" b="0" i="0" u="none" strike="noStrike" kern="1200" cap="none" spc="0" normalizeH="0" baseline="0" noProof="0" dirty="0" smtClean="0">
                  <a:ln>
                    <a:noFill/>
                  </a:ln>
                  <a:solidFill>
                    <a:prstClr val="white"/>
                  </a:solidFill>
                  <a:effectLst/>
                  <a:uLnTx/>
                  <a:uFillTx/>
                  <a:cs typeface="+mn-ea"/>
                  <a:sym typeface="+mn-lt"/>
                </a:endParaRPr>
              </a:p>
            </p:txBody>
          </p:sp>
        </p:grpSp>
      </p:grpSp>
    </p:spTree>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250"/>
                                        <p:tgtEl>
                                          <p:spTgt spid="4"/>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5"/>
          <p:cNvSpPr/>
          <p:nvPr/>
        </p:nvSpPr>
        <p:spPr>
          <a:xfrm rot="1751457">
            <a:off x="5480321" y="862031"/>
            <a:ext cx="1975237" cy="827926"/>
          </a:xfrm>
          <a:custGeom>
            <a:avLst/>
            <a:gdLst>
              <a:gd name="connsiteX0" fmla="*/ 0 w 4093320"/>
              <a:gd name="connsiteY0" fmla="*/ 0 h 827332"/>
              <a:gd name="connsiteX1" fmla="*/ 4093320 w 4093320"/>
              <a:gd name="connsiteY1" fmla="*/ 0 h 827332"/>
              <a:gd name="connsiteX2" fmla="*/ 4093320 w 4093320"/>
              <a:gd name="connsiteY2" fmla="*/ 827332 h 827332"/>
              <a:gd name="connsiteX3" fmla="*/ 0 w 4093320"/>
              <a:gd name="connsiteY3" fmla="*/ 827332 h 827332"/>
              <a:gd name="connsiteX4" fmla="*/ 0 w 4093320"/>
              <a:gd name="connsiteY4" fmla="*/ 0 h 827332"/>
              <a:gd name="connsiteX0-1" fmla="*/ 0 w 4093320"/>
              <a:gd name="connsiteY0-2" fmla="*/ 898 h 828230"/>
              <a:gd name="connsiteX1-3" fmla="*/ 1209356 w 4093320"/>
              <a:gd name="connsiteY1-4" fmla="*/ 0 h 828230"/>
              <a:gd name="connsiteX2-5" fmla="*/ 4093320 w 4093320"/>
              <a:gd name="connsiteY2-6" fmla="*/ 898 h 828230"/>
              <a:gd name="connsiteX3-7" fmla="*/ 4093320 w 4093320"/>
              <a:gd name="connsiteY3-8" fmla="*/ 828230 h 828230"/>
              <a:gd name="connsiteX4-9" fmla="*/ 0 w 4093320"/>
              <a:gd name="connsiteY4-10" fmla="*/ 828230 h 828230"/>
              <a:gd name="connsiteX5" fmla="*/ 0 w 4093320"/>
              <a:gd name="connsiteY5" fmla="*/ 898 h 828230"/>
              <a:gd name="connsiteX0-11" fmla="*/ 0 w 4093320"/>
              <a:gd name="connsiteY0-12" fmla="*/ 898 h 828824"/>
              <a:gd name="connsiteX1-13" fmla="*/ 1209356 w 4093320"/>
              <a:gd name="connsiteY1-14" fmla="*/ 0 h 828824"/>
              <a:gd name="connsiteX2-15" fmla="*/ 4093320 w 4093320"/>
              <a:gd name="connsiteY2-16" fmla="*/ 898 h 828824"/>
              <a:gd name="connsiteX3-17" fmla="*/ 4093320 w 4093320"/>
              <a:gd name="connsiteY3-18" fmla="*/ 828230 h 828824"/>
              <a:gd name="connsiteX4-19" fmla="*/ 90352 w 4093320"/>
              <a:gd name="connsiteY4-20" fmla="*/ 828824 h 828824"/>
              <a:gd name="connsiteX5-21" fmla="*/ 0 w 4093320"/>
              <a:gd name="connsiteY5-22" fmla="*/ 828230 h 828824"/>
              <a:gd name="connsiteX6" fmla="*/ 0 w 4093320"/>
              <a:gd name="connsiteY6" fmla="*/ 898 h 828824"/>
              <a:gd name="connsiteX0-23" fmla="*/ 0 w 4093320"/>
              <a:gd name="connsiteY0-24" fmla="*/ 898 h 828824"/>
              <a:gd name="connsiteX1-25" fmla="*/ 1209356 w 4093320"/>
              <a:gd name="connsiteY1-26" fmla="*/ 0 h 828824"/>
              <a:gd name="connsiteX2-27" fmla="*/ 4093320 w 4093320"/>
              <a:gd name="connsiteY2-28" fmla="*/ 898 h 828824"/>
              <a:gd name="connsiteX3-29" fmla="*/ 4093320 w 4093320"/>
              <a:gd name="connsiteY3-30" fmla="*/ 828230 h 828824"/>
              <a:gd name="connsiteX4-31" fmla="*/ 90352 w 4093320"/>
              <a:gd name="connsiteY4-32" fmla="*/ 828824 h 828824"/>
              <a:gd name="connsiteX5-33" fmla="*/ 0 w 4093320"/>
              <a:gd name="connsiteY5-34" fmla="*/ 898 h 828824"/>
              <a:gd name="connsiteX0-35" fmla="*/ 0 w 4002968"/>
              <a:gd name="connsiteY0-36" fmla="*/ 828824 h 828824"/>
              <a:gd name="connsiteX1-37" fmla="*/ 1119004 w 4002968"/>
              <a:gd name="connsiteY1-38" fmla="*/ 0 h 828824"/>
              <a:gd name="connsiteX2-39" fmla="*/ 4002968 w 4002968"/>
              <a:gd name="connsiteY2-40" fmla="*/ 898 h 828824"/>
              <a:gd name="connsiteX3-41" fmla="*/ 4002968 w 4002968"/>
              <a:gd name="connsiteY3-42" fmla="*/ 828230 h 828824"/>
              <a:gd name="connsiteX4-43" fmla="*/ 0 w 4002968"/>
              <a:gd name="connsiteY4-44" fmla="*/ 828824 h 828824"/>
              <a:gd name="connsiteX0-45" fmla="*/ 0 w 4002968"/>
              <a:gd name="connsiteY0-46" fmla="*/ 828824 h 828824"/>
              <a:gd name="connsiteX1-47" fmla="*/ 1119004 w 4002968"/>
              <a:gd name="connsiteY1-48" fmla="*/ 0 h 828824"/>
              <a:gd name="connsiteX2-49" fmla="*/ 2276502 w 4002968"/>
              <a:gd name="connsiteY2-50" fmla="*/ 1223 h 828824"/>
              <a:gd name="connsiteX3-51" fmla="*/ 4002968 w 4002968"/>
              <a:gd name="connsiteY3-52" fmla="*/ 898 h 828824"/>
              <a:gd name="connsiteX4-53" fmla="*/ 4002968 w 4002968"/>
              <a:gd name="connsiteY4-54" fmla="*/ 828230 h 828824"/>
              <a:gd name="connsiteX5-55" fmla="*/ 0 w 4002968"/>
              <a:gd name="connsiteY5-56" fmla="*/ 828824 h 828824"/>
              <a:gd name="connsiteX0-57" fmla="*/ 0 w 4002968"/>
              <a:gd name="connsiteY0-58" fmla="*/ 827926 h 827926"/>
              <a:gd name="connsiteX1-59" fmla="*/ 2276502 w 4002968"/>
              <a:gd name="connsiteY1-60" fmla="*/ 325 h 827926"/>
              <a:gd name="connsiteX2-61" fmla="*/ 4002968 w 4002968"/>
              <a:gd name="connsiteY2-62" fmla="*/ 0 h 827926"/>
              <a:gd name="connsiteX3-63" fmla="*/ 4002968 w 4002968"/>
              <a:gd name="connsiteY3-64" fmla="*/ 827332 h 827926"/>
              <a:gd name="connsiteX4-65" fmla="*/ 0 w 4002968"/>
              <a:gd name="connsiteY4-66" fmla="*/ 827926 h 8279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002968" h="827926">
                <a:moveTo>
                  <a:pt x="0" y="827926"/>
                </a:moveTo>
                <a:lnTo>
                  <a:pt x="2276502" y="325"/>
                </a:lnTo>
                <a:lnTo>
                  <a:pt x="4002968" y="0"/>
                </a:lnTo>
                <a:lnTo>
                  <a:pt x="4002968" y="827332"/>
                </a:lnTo>
                <a:lnTo>
                  <a:pt x="0" y="827926"/>
                </a:lnTo>
                <a:close/>
              </a:path>
            </a:pathLst>
          </a:custGeom>
          <a:gradFill flip="none" rotWithShape="1">
            <a:gsLst>
              <a:gs pos="0">
                <a:schemeClr val="tx1">
                  <a:alpha val="30000"/>
                </a:schemeClr>
              </a:gs>
              <a:gs pos="100000">
                <a:srgbClr val="F2F2F2">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a:off x="5403850" y="979935"/>
            <a:ext cx="1384300" cy="17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3474720" y="326088"/>
            <a:ext cx="5458265" cy="523220"/>
          </a:xfrm>
          <a:prstGeom prst="rect">
            <a:avLst/>
          </a:prstGeom>
          <a:noFill/>
        </p:spPr>
        <p:txBody>
          <a:bodyPr wrap="square" rtlCol="0">
            <a:spAutoFit/>
            <a:scene3d>
              <a:camera prst="orthographicFront"/>
              <a:lightRig rig="threePt" dir="t"/>
            </a:scene3d>
            <a:sp3d contourW="12700"/>
          </a:bodyPr>
          <a:lstStyle/>
          <a:p>
            <a:pPr algn="ctr">
              <a:defRPr/>
            </a:pPr>
            <a:r>
              <a:rPr lang="zh-CN" altLang="en-US" sz="2800" dirty="0" smtClean="0">
                <a:cs typeface="+mn-ea"/>
                <a:sym typeface="+mn-lt"/>
              </a:rPr>
              <a:t>原则</a:t>
            </a:r>
            <a:endParaRPr lang="zh-CN" altLang="en-US" sz="2800" dirty="0">
              <a:cs typeface="+mn-ea"/>
              <a:sym typeface="+mn-lt"/>
            </a:endParaRPr>
          </a:p>
        </p:txBody>
      </p:sp>
      <p:sp>
        <p:nvSpPr>
          <p:cNvPr id="16" name="矩形 15"/>
          <p:cNvSpPr/>
          <p:nvPr/>
        </p:nvSpPr>
        <p:spPr>
          <a:xfrm>
            <a:off x="855115" y="1425697"/>
            <a:ext cx="4548735" cy="369332"/>
          </a:xfrm>
          <a:prstGeom prst="rect">
            <a:avLst/>
          </a:prstGeom>
          <a:solidFill>
            <a:schemeClr val="bg1">
              <a:lumMod val="95000"/>
            </a:schemeClr>
          </a:solidFill>
        </p:spPr>
        <p:txBody>
          <a:bodyPr wrap="square">
            <a:spAutoFit/>
          </a:bodyPr>
          <a:lstStyle/>
          <a:p>
            <a:r>
              <a:rPr lang="en-US" altLang="zh-CN" b="1" dirty="0">
                <a:cs typeface="+mn-ea"/>
                <a:sym typeface="+mn-lt"/>
              </a:rPr>
              <a:t>2</a:t>
            </a:r>
            <a:r>
              <a:rPr lang="en-US" altLang="zh-CN" b="1" dirty="0" smtClean="0">
                <a:cs typeface="+mn-ea"/>
                <a:sym typeface="+mn-lt"/>
              </a:rPr>
              <a:t>.</a:t>
            </a:r>
            <a:r>
              <a:rPr lang="zh-CN" altLang="en-US" b="1" dirty="0">
                <a:cs typeface="+mn-ea"/>
                <a:sym typeface="+mn-lt"/>
              </a:rPr>
              <a:t>以“绿水青山就是金山银山”为基本内核</a:t>
            </a:r>
          </a:p>
        </p:txBody>
      </p:sp>
      <p:graphicFrame>
        <p:nvGraphicFramePr>
          <p:cNvPr id="5" name="图示 4"/>
          <p:cNvGraphicFramePr/>
          <p:nvPr>
            <p:extLst>
              <p:ext uri="{D42A27DB-BD31-4B8C-83A1-F6EECF244321}">
                <p14:modId xmlns:p14="http://schemas.microsoft.com/office/powerpoint/2010/main" val="506524718"/>
              </p:ext>
            </p:extLst>
          </p:nvPr>
        </p:nvGraphicFramePr>
        <p:xfrm>
          <a:off x="2092764" y="2043769"/>
          <a:ext cx="8006471" cy="45068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animBg="1"/>
      <p:bldGraphic spid="5"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5"/>
          <p:cNvSpPr/>
          <p:nvPr/>
        </p:nvSpPr>
        <p:spPr>
          <a:xfrm rot="1751457">
            <a:off x="5480321" y="862031"/>
            <a:ext cx="1975237" cy="827926"/>
          </a:xfrm>
          <a:custGeom>
            <a:avLst/>
            <a:gdLst>
              <a:gd name="connsiteX0" fmla="*/ 0 w 4093320"/>
              <a:gd name="connsiteY0" fmla="*/ 0 h 827332"/>
              <a:gd name="connsiteX1" fmla="*/ 4093320 w 4093320"/>
              <a:gd name="connsiteY1" fmla="*/ 0 h 827332"/>
              <a:gd name="connsiteX2" fmla="*/ 4093320 w 4093320"/>
              <a:gd name="connsiteY2" fmla="*/ 827332 h 827332"/>
              <a:gd name="connsiteX3" fmla="*/ 0 w 4093320"/>
              <a:gd name="connsiteY3" fmla="*/ 827332 h 827332"/>
              <a:gd name="connsiteX4" fmla="*/ 0 w 4093320"/>
              <a:gd name="connsiteY4" fmla="*/ 0 h 827332"/>
              <a:gd name="connsiteX0-1" fmla="*/ 0 w 4093320"/>
              <a:gd name="connsiteY0-2" fmla="*/ 898 h 828230"/>
              <a:gd name="connsiteX1-3" fmla="*/ 1209356 w 4093320"/>
              <a:gd name="connsiteY1-4" fmla="*/ 0 h 828230"/>
              <a:gd name="connsiteX2-5" fmla="*/ 4093320 w 4093320"/>
              <a:gd name="connsiteY2-6" fmla="*/ 898 h 828230"/>
              <a:gd name="connsiteX3-7" fmla="*/ 4093320 w 4093320"/>
              <a:gd name="connsiteY3-8" fmla="*/ 828230 h 828230"/>
              <a:gd name="connsiteX4-9" fmla="*/ 0 w 4093320"/>
              <a:gd name="connsiteY4-10" fmla="*/ 828230 h 828230"/>
              <a:gd name="connsiteX5" fmla="*/ 0 w 4093320"/>
              <a:gd name="connsiteY5" fmla="*/ 898 h 828230"/>
              <a:gd name="connsiteX0-11" fmla="*/ 0 w 4093320"/>
              <a:gd name="connsiteY0-12" fmla="*/ 898 h 828824"/>
              <a:gd name="connsiteX1-13" fmla="*/ 1209356 w 4093320"/>
              <a:gd name="connsiteY1-14" fmla="*/ 0 h 828824"/>
              <a:gd name="connsiteX2-15" fmla="*/ 4093320 w 4093320"/>
              <a:gd name="connsiteY2-16" fmla="*/ 898 h 828824"/>
              <a:gd name="connsiteX3-17" fmla="*/ 4093320 w 4093320"/>
              <a:gd name="connsiteY3-18" fmla="*/ 828230 h 828824"/>
              <a:gd name="connsiteX4-19" fmla="*/ 90352 w 4093320"/>
              <a:gd name="connsiteY4-20" fmla="*/ 828824 h 828824"/>
              <a:gd name="connsiteX5-21" fmla="*/ 0 w 4093320"/>
              <a:gd name="connsiteY5-22" fmla="*/ 828230 h 828824"/>
              <a:gd name="connsiteX6" fmla="*/ 0 w 4093320"/>
              <a:gd name="connsiteY6" fmla="*/ 898 h 828824"/>
              <a:gd name="connsiteX0-23" fmla="*/ 0 w 4093320"/>
              <a:gd name="connsiteY0-24" fmla="*/ 898 h 828824"/>
              <a:gd name="connsiteX1-25" fmla="*/ 1209356 w 4093320"/>
              <a:gd name="connsiteY1-26" fmla="*/ 0 h 828824"/>
              <a:gd name="connsiteX2-27" fmla="*/ 4093320 w 4093320"/>
              <a:gd name="connsiteY2-28" fmla="*/ 898 h 828824"/>
              <a:gd name="connsiteX3-29" fmla="*/ 4093320 w 4093320"/>
              <a:gd name="connsiteY3-30" fmla="*/ 828230 h 828824"/>
              <a:gd name="connsiteX4-31" fmla="*/ 90352 w 4093320"/>
              <a:gd name="connsiteY4-32" fmla="*/ 828824 h 828824"/>
              <a:gd name="connsiteX5-33" fmla="*/ 0 w 4093320"/>
              <a:gd name="connsiteY5-34" fmla="*/ 898 h 828824"/>
              <a:gd name="connsiteX0-35" fmla="*/ 0 w 4002968"/>
              <a:gd name="connsiteY0-36" fmla="*/ 828824 h 828824"/>
              <a:gd name="connsiteX1-37" fmla="*/ 1119004 w 4002968"/>
              <a:gd name="connsiteY1-38" fmla="*/ 0 h 828824"/>
              <a:gd name="connsiteX2-39" fmla="*/ 4002968 w 4002968"/>
              <a:gd name="connsiteY2-40" fmla="*/ 898 h 828824"/>
              <a:gd name="connsiteX3-41" fmla="*/ 4002968 w 4002968"/>
              <a:gd name="connsiteY3-42" fmla="*/ 828230 h 828824"/>
              <a:gd name="connsiteX4-43" fmla="*/ 0 w 4002968"/>
              <a:gd name="connsiteY4-44" fmla="*/ 828824 h 828824"/>
              <a:gd name="connsiteX0-45" fmla="*/ 0 w 4002968"/>
              <a:gd name="connsiteY0-46" fmla="*/ 828824 h 828824"/>
              <a:gd name="connsiteX1-47" fmla="*/ 1119004 w 4002968"/>
              <a:gd name="connsiteY1-48" fmla="*/ 0 h 828824"/>
              <a:gd name="connsiteX2-49" fmla="*/ 2276502 w 4002968"/>
              <a:gd name="connsiteY2-50" fmla="*/ 1223 h 828824"/>
              <a:gd name="connsiteX3-51" fmla="*/ 4002968 w 4002968"/>
              <a:gd name="connsiteY3-52" fmla="*/ 898 h 828824"/>
              <a:gd name="connsiteX4-53" fmla="*/ 4002968 w 4002968"/>
              <a:gd name="connsiteY4-54" fmla="*/ 828230 h 828824"/>
              <a:gd name="connsiteX5-55" fmla="*/ 0 w 4002968"/>
              <a:gd name="connsiteY5-56" fmla="*/ 828824 h 828824"/>
              <a:gd name="connsiteX0-57" fmla="*/ 0 w 4002968"/>
              <a:gd name="connsiteY0-58" fmla="*/ 827926 h 827926"/>
              <a:gd name="connsiteX1-59" fmla="*/ 2276502 w 4002968"/>
              <a:gd name="connsiteY1-60" fmla="*/ 325 h 827926"/>
              <a:gd name="connsiteX2-61" fmla="*/ 4002968 w 4002968"/>
              <a:gd name="connsiteY2-62" fmla="*/ 0 h 827926"/>
              <a:gd name="connsiteX3-63" fmla="*/ 4002968 w 4002968"/>
              <a:gd name="connsiteY3-64" fmla="*/ 827332 h 827926"/>
              <a:gd name="connsiteX4-65" fmla="*/ 0 w 4002968"/>
              <a:gd name="connsiteY4-66" fmla="*/ 827926 h 8279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002968" h="827926">
                <a:moveTo>
                  <a:pt x="0" y="827926"/>
                </a:moveTo>
                <a:lnTo>
                  <a:pt x="2276502" y="325"/>
                </a:lnTo>
                <a:lnTo>
                  <a:pt x="4002968" y="0"/>
                </a:lnTo>
                <a:lnTo>
                  <a:pt x="4002968" y="827332"/>
                </a:lnTo>
                <a:lnTo>
                  <a:pt x="0" y="827926"/>
                </a:lnTo>
                <a:close/>
              </a:path>
            </a:pathLst>
          </a:custGeom>
          <a:gradFill flip="none" rotWithShape="1">
            <a:gsLst>
              <a:gs pos="0">
                <a:schemeClr val="tx1">
                  <a:alpha val="30000"/>
                </a:schemeClr>
              </a:gs>
              <a:gs pos="100000">
                <a:srgbClr val="F2F2F2">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a:off x="5403850" y="979935"/>
            <a:ext cx="1384300" cy="17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3474720" y="326088"/>
            <a:ext cx="5458265" cy="523220"/>
          </a:xfrm>
          <a:prstGeom prst="rect">
            <a:avLst/>
          </a:prstGeom>
          <a:noFill/>
        </p:spPr>
        <p:txBody>
          <a:bodyPr wrap="square" rtlCol="0">
            <a:spAutoFit/>
            <a:scene3d>
              <a:camera prst="orthographicFront"/>
              <a:lightRig rig="threePt" dir="t"/>
            </a:scene3d>
            <a:sp3d contourW="12700"/>
          </a:bodyPr>
          <a:lstStyle/>
          <a:p>
            <a:pPr algn="ctr">
              <a:defRPr/>
            </a:pPr>
            <a:r>
              <a:rPr lang="zh-CN" altLang="en-US" sz="2800" dirty="0">
                <a:cs typeface="+mn-ea"/>
                <a:sym typeface="+mn-lt"/>
              </a:rPr>
              <a:t>原则</a:t>
            </a:r>
          </a:p>
        </p:txBody>
      </p:sp>
      <p:sp>
        <p:nvSpPr>
          <p:cNvPr id="16" name="矩形 15"/>
          <p:cNvSpPr/>
          <p:nvPr/>
        </p:nvSpPr>
        <p:spPr>
          <a:xfrm>
            <a:off x="855115" y="1425697"/>
            <a:ext cx="5728565" cy="369332"/>
          </a:xfrm>
          <a:prstGeom prst="rect">
            <a:avLst/>
          </a:prstGeom>
          <a:solidFill>
            <a:schemeClr val="bg1">
              <a:lumMod val="95000"/>
            </a:schemeClr>
          </a:solidFill>
        </p:spPr>
        <p:txBody>
          <a:bodyPr wrap="square">
            <a:spAutoFit/>
          </a:bodyPr>
          <a:lstStyle/>
          <a:p>
            <a:r>
              <a:rPr lang="en-US" altLang="zh-CN" b="1" dirty="0">
                <a:cs typeface="+mn-ea"/>
                <a:sym typeface="+mn-lt"/>
              </a:rPr>
              <a:t>3</a:t>
            </a:r>
            <a:r>
              <a:rPr lang="en-US" altLang="zh-CN" b="1" dirty="0" smtClean="0">
                <a:cs typeface="+mn-ea"/>
                <a:sym typeface="+mn-lt"/>
              </a:rPr>
              <a:t>.</a:t>
            </a:r>
            <a:r>
              <a:rPr lang="zh-CN" altLang="en-US" b="1" dirty="0">
                <a:cs typeface="+mn-ea"/>
                <a:sym typeface="+mn-lt"/>
              </a:rPr>
              <a:t>以“良好生态环境是最普惠的民生福祉”为宗旨要义</a:t>
            </a:r>
          </a:p>
        </p:txBody>
      </p:sp>
      <p:sp>
        <p:nvSpPr>
          <p:cNvPr id="7" name="矩形 6"/>
          <p:cNvSpPr/>
          <p:nvPr/>
        </p:nvSpPr>
        <p:spPr>
          <a:xfrm>
            <a:off x="934560" y="1861016"/>
            <a:ext cx="10322879" cy="1754326"/>
          </a:xfrm>
          <a:prstGeom prst="rect">
            <a:avLst/>
          </a:prstGeom>
          <a:ln>
            <a:solidFill>
              <a:srgbClr val="C00000"/>
            </a:solidFill>
          </a:ln>
        </p:spPr>
        <p:txBody>
          <a:bodyPr wrap="square">
            <a:spAutoFit/>
          </a:bodyPr>
          <a:lstStyle/>
          <a:p>
            <a:pPr marL="285750" indent="-285750">
              <a:lnSpc>
                <a:spcPct val="120000"/>
              </a:lnSpc>
              <a:buClr>
                <a:srgbClr val="C00000"/>
              </a:buClr>
              <a:buFont typeface="Wingdings" panose="05000000000000000000" pitchFamily="2" charset="2"/>
              <a:buChar char="u"/>
            </a:pPr>
            <a:r>
              <a:rPr lang="zh-CN" altLang="en-US" dirty="0">
                <a:cs typeface="+mn-ea"/>
                <a:sym typeface="+mn-lt"/>
              </a:rPr>
              <a:t>生态环境质量影响着人类健康与安全。建设生态文明，既是民意，也是民生，既能增进民生福祉，也能让群众公平享受发展</a:t>
            </a:r>
            <a:r>
              <a:rPr lang="zh-CN" altLang="en-US" dirty="0" smtClean="0">
                <a:cs typeface="+mn-ea"/>
                <a:sym typeface="+mn-lt"/>
              </a:rPr>
              <a:t>成果；</a:t>
            </a:r>
            <a:endParaRPr lang="en-US" altLang="zh-CN" dirty="0" smtClean="0">
              <a:cs typeface="+mn-ea"/>
              <a:sym typeface="+mn-lt"/>
            </a:endParaRPr>
          </a:p>
          <a:p>
            <a:pPr marL="285750" indent="-285750">
              <a:lnSpc>
                <a:spcPct val="120000"/>
              </a:lnSpc>
              <a:buClr>
                <a:srgbClr val="C00000"/>
              </a:buClr>
              <a:buFont typeface="Wingdings" panose="05000000000000000000" pitchFamily="2" charset="2"/>
              <a:buChar char="u"/>
            </a:pPr>
            <a:endParaRPr lang="en-US" altLang="zh-CN" dirty="0" smtClean="0">
              <a:cs typeface="+mn-ea"/>
              <a:sym typeface="+mn-lt"/>
            </a:endParaRPr>
          </a:p>
          <a:p>
            <a:pPr marL="285750" indent="-285750">
              <a:lnSpc>
                <a:spcPct val="120000"/>
              </a:lnSpc>
              <a:buClr>
                <a:srgbClr val="C00000"/>
              </a:buClr>
              <a:buFont typeface="Wingdings" panose="05000000000000000000" pitchFamily="2" charset="2"/>
              <a:buChar char="u"/>
            </a:pPr>
            <a:r>
              <a:rPr lang="zh-CN" altLang="en-US" dirty="0">
                <a:cs typeface="+mn-ea"/>
                <a:sym typeface="+mn-lt"/>
              </a:rPr>
              <a:t>随着物质文化生活水平不断提高，人民群众需求在升级，不仅关注“吃饱穿暖”，还增加了对良好生态环境的</a:t>
            </a:r>
            <a:r>
              <a:rPr lang="zh-CN" altLang="en-US" dirty="0" smtClean="0">
                <a:cs typeface="+mn-ea"/>
                <a:sym typeface="+mn-lt"/>
              </a:rPr>
              <a:t>需求。</a:t>
            </a:r>
            <a:endParaRPr lang="en-US" altLang="zh-CN" dirty="0" smtClean="0">
              <a:cs typeface="+mn-ea"/>
              <a:sym typeface="+mn-lt"/>
            </a:endParaRPr>
          </a:p>
        </p:txBody>
      </p:sp>
      <p:sp>
        <p:nvSpPr>
          <p:cNvPr id="9" name="矩形 8"/>
          <p:cNvSpPr/>
          <p:nvPr/>
        </p:nvSpPr>
        <p:spPr>
          <a:xfrm>
            <a:off x="855115" y="3752514"/>
            <a:ext cx="4968911" cy="369332"/>
          </a:xfrm>
          <a:prstGeom prst="rect">
            <a:avLst/>
          </a:prstGeom>
          <a:solidFill>
            <a:schemeClr val="bg1">
              <a:lumMod val="95000"/>
            </a:schemeClr>
          </a:solidFill>
        </p:spPr>
        <p:txBody>
          <a:bodyPr wrap="square">
            <a:spAutoFit/>
          </a:bodyPr>
          <a:lstStyle/>
          <a:p>
            <a:r>
              <a:rPr lang="en-US" altLang="zh-CN" b="1" dirty="0">
                <a:cs typeface="+mn-ea"/>
                <a:sym typeface="+mn-lt"/>
              </a:rPr>
              <a:t>4</a:t>
            </a:r>
            <a:r>
              <a:rPr lang="en-US" altLang="zh-CN" b="1" dirty="0" smtClean="0">
                <a:cs typeface="+mn-ea"/>
                <a:sym typeface="+mn-lt"/>
              </a:rPr>
              <a:t>.</a:t>
            </a:r>
            <a:r>
              <a:rPr lang="zh-CN" altLang="en-US" b="1" dirty="0">
                <a:cs typeface="+mn-ea"/>
                <a:sym typeface="+mn-lt"/>
              </a:rPr>
              <a:t>以“山水林田湖草是生命共同体”为方法论</a:t>
            </a:r>
          </a:p>
        </p:txBody>
      </p:sp>
      <p:sp>
        <p:nvSpPr>
          <p:cNvPr id="10" name="矩形 9"/>
          <p:cNvSpPr/>
          <p:nvPr/>
        </p:nvSpPr>
        <p:spPr>
          <a:xfrm>
            <a:off x="934559" y="4259018"/>
            <a:ext cx="10322879" cy="1393779"/>
          </a:xfrm>
          <a:prstGeom prst="rect">
            <a:avLst/>
          </a:prstGeom>
          <a:ln>
            <a:solidFill>
              <a:srgbClr val="C00000"/>
            </a:solidFill>
          </a:ln>
        </p:spPr>
        <p:txBody>
          <a:bodyPr wrap="square">
            <a:spAutoFit/>
          </a:bodyPr>
          <a:lstStyle/>
          <a:p>
            <a:pPr marL="285750" indent="-285750">
              <a:lnSpc>
                <a:spcPct val="120000"/>
              </a:lnSpc>
              <a:buClr>
                <a:srgbClr val="C00000"/>
              </a:buClr>
              <a:buFont typeface="Wingdings" panose="05000000000000000000" pitchFamily="2" charset="2"/>
              <a:buChar char="u"/>
            </a:pPr>
            <a:r>
              <a:rPr lang="zh-CN" altLang="en-US" dirty="0">
                <a:cs typeface="+mn-ea"/>
                <a:sym typeface="+mn-lt"/>
              </a:rPr>
              <a:t>人类生存的自然系统，是社会、经济和自然的复合系统，是普遍联系的有机整体；</a:t>
            </a:r>
            <a:endParaRPr lang="en-US" altLang="zh-CN" dirty="0">
              <a:cs typeface="+mn-ea"/>
              <a:sym typeface="+mn-lt"/>
            </a:endParaRPr>
          </a:p>
          <a:p>
            <a:pPr marL="285750" indent="-285750">
              <a:lnSpc>
                <a:spcPct val="120000"/>
              </a:lnSpc>
              <a:buClr>
                <a:srgbClr val="C00000"/>
              </a:buClr>
              <a:buFont typeface="Wingdings" panose="05000000000000000000" pitchFamily="2" charset="2"/>
              <a:buChar char="u"/>
            </a:pPr>
            <a:endParaRPr lang="en-US" altLang="zh-CN" dirty="0">
              <a:cs typeface="+mn-ea"/>
              <a:sym typeface="+mn-lt"/>
            </a:endParaRPr>
          </a:p>
          <a:p>
            <a:pPr marL="285750" indent="-285750">
              <a:lnSpc>
                <a:spcPct val="120000"/>
              </a:lnSpc>
              <a:buClr>
                <a:srgbClr val="C00000"/>
              </a:buClr>
              <a:buFont typeface="Wingdings" panose="05000000000000000000" pitchFamily="2" charset="2"/>
              <a:buChar char="u"/>
            </a:pPr>
            <a:r>
              <a:rPr lang="zh-CN" altLang="en-US" dirty="0">
                <a:cs typeface="+mn-ea"/>
                <a:sym typeface="+mn-lt"/>
              </a:rPr>
              <a:t>要自觉运用系统工程思路和生态学原理，协调人与自然、发展与保护、局部与整体的关系，对国土空间用途进行统一管制，全方位、全地域、全过程建设生态文明。</a:t>
            </a:r>
            <a:endParaRPr lang="en-US" altLang="zh-CN" dirty="0">
              <a:cs typeface="+mn-ea"/>
              <a:sym typeface="+mn-lt"/>
            </a:endParaRPr>
          </a:p>
        </p:txBody>
      </p:sp>
    </p:spTree>
    <p:extLst>
      <p:ext uri="{BB962C8B-B14F-4D97-AF65-F5344CB8AC3E}">
        <p14:creationId xmlns:p14="http://schemas.microsoft.com/office/powerpoint/2010/main" val="170956775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animBg="1"/>
      <p:bldP spid="7" grpId="0" animBg="1"/>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5"/>
          <p:cNvSpPr/>
          <p:nvPr/>
        </p:nvSpPr>
        <p:spPr>
          <a:xfrm rot="1751457">
            <a:off x="5480321" y="862031"/>
            <a:ext cx="1975237" cy="827926"/>
          </a:xfrm>
          <a:custGeom>
            <a:avLst/>
            <a:gdLst>
              <a:gd name="connsiteX0" fmla="*/ 0 w 4093320"/>
              <a:gd name="connsiteY0" fmla="*/ 0 h 827332"/>
              <a:gd name="connsiteX1" fmla="*/ 4093320 w 4093320"/>
              <a:gd name="connsiteY1" fmla="*/ 0 h 827332"/>
              <a:gd name="connsiteX2" fmla="*/ 4093320 w 4093320"/>
              <a:gd name="connsiteY2" fmla="*/ 827332 h 827332"/>
              <a:gd name="connsiteX3" fmla="*/ 0 w 4093320"/>
              <a:gd name="connsiteY3" fmla="*/ 827332 h 827332"/>
              <a:gd name="connsiteX4" fmla="*/ 0 w 4093320"/>
              <a:gd name="connsiteY4" fmla="*/ 0 h 827332"/>
              <a:gd name="connsiteX0-1" fmla="*/ 0 w 4093320"/>
              <a:gd name="connsiteY0-2" fmla="*/ 898 h 828230"/>
              <a:gd name="connsiteX1-3" fmla="*/ 1209356 w 4093320"/>
              <a:gd name="connsiteY1-4" fmla="*/ 0 h 828230"/>
              <a:gd name="connsiteX2-5" fmla="*/ 4093320 w 4093320"/>
              <a:gd name="connsiteY2-6" fmla="*/ 898 h 828230"/>
              <a:gd name="connsiteX3-7" fmla="*/ 4093320 w 4093320"/>
              <a:gd name="connsiteY3-8" fmla="*/ 828230 h 828230"/>
              <a:gd name="connsiteX4-9" fmla="*/ 0 w 4093320"/>
              <a:gd name="connsiteY4-10" fmla="*/ 828230 h 828230"/>
              <a:gd name="connsiteX5" fmla="*/ 0 w 4093320"/>
              <a:gd name="connsiteY5" fmla="*/ 898 h 828230"/>
              <a:gd name="connsiteX0-11" fmla="*/ 0 w 4093320"/>
              <a:gd name="connsiteY0-12" fmla="*/ 898 h 828824"/>
              <a:gd name="connsiteX1-13" fmla="*/ 1209356 w 4093320"/>
              <a:gd name="connsiteY1-14" fmla="*/ 0 h 828824"/>
              <a:gd name="connsiteX2-15" fmla="*/ 4093320 w 4093320"/>
              <a:gd name="connsiteY2-16" fmla="*/ 898 h 828824"/>
              <a:gd name="connsiteX3-17" fmla="*/ 4093320 w 4093320"/>
              <a:gd name="connsiteY3-18" fmla="*/ 828230 h 828824"/>
              <a:gd name="connsiteX4-19" fmla="*/ 90352 w 4093320"/>
              <a:gd name="connsiteY4-20" fmla="*/ 828824 h 828824"/>
              <a:gd name="connsiteX5-21" fmla="*/ 0 w 4093320"/>
              <a:gd name="connsiteY5-22" fmla="*/ 828230 h 828824"/>
              <a:gd name="connsiteX6" fmla="*/ 0 w 4093320"/>
              <a:gd name="connsiteY6" fmla="*/ 898 h 828824"/>
              <a:gd name="connsiteX0-23" fmla="*/ 0 w 4093320"/>
              <a:gd name="connsiteY0-24" fmla="*/ 898 h 828824"/>
              <a:gd name="connsiteX1-25" fmla="*/ 1209356 w 4093320"/>
              <a:gd name="connsiteY1-26" fmla="*/ 0 h 828824"/>
              <a:gd name="connsiteX2-27" fmla="*/ 4093320 w 4093320"/>
              <a:gd name="connsiteY2-28" fmla="*/ 898 h 828824"/>
              <a:gd name="connsiteX3-29" fmla="*/ 4093320 w 4093320"/>
              <a:gd name="connsiteY3-30" fmla="*/ 828230 h 828824"/>
              <a:gd name="connsiteX4-31" fmla="*/ 90352 w 4093320"/>
              <a:gd name="connsiteY4-32" fmla="*/ 828824 h 828824"/>
              <a:gd name="connsiteX5-33" fmla="*/ 0 w 4093320"/>
              <a:gd name="connsiteY5-34" fmla="*/ 898 h 828824"/>
              <a:gd name="connsiteX0-35" fmla="*/ 0 w 4002968"/>
              <a:gd name="connsiteY0-36" fmla="*/ 828824 h 828824"/>
              <a:gd name="connsiteX1-37" fmla="*/ 1119004 w 4002968"/>
              <a:gd name="connsiteY1-38" fmla="*/ 0 h 828824"/>
              <a:gd name="connsiteX2-39" fmla="*/ 4002968 w 4002968"/>
              <a:gd name="connsiteY2-40" fmla="*/ 898 h 828824"/>
              <a:gd name="connsiteX3-41" fmla="*/ 4002968 w 4002968"/>
              <a:gd name="connsiteY3-42" fmla="*/ 828230 h 828824"/>
              <a:gd name="connsiteX4-43" fmla="*/ 0 w 4002968"/>
              <a:gd name="connsiteY4-44" fmla="*/ 828824 h 828824"/>
              <a:gd name="connsiteX0-45" fmla="*/ 0 w 4002968"/>
              <a:gd name="connsiteY0-46" fmla="*/ 828824 h 828824"/>
              <a:gd name="connsiteX1-47" fmla="*/ 1119004 w 4002968"/>
              <a:gd name="connsiteY1-48" fmla="*/ 0 h 828824"/>
              <a:gd name="connsiteX2-49" fmla="*/ 2276502 w 4002968"/>
              <a:gd name="connsiteY2-50" fmla="*/ 1223 h 828824"/>
              <a:gd name="connsiteX3-51" fmla="*/ 4002968 w 4002968"/>
              <a:gd name="connsiteY3-52" fmla="*/ 898 h 828824"/>
              <a:gd name="connsiteX4-53" fmla="*/ 4002968 w 4002968"/>
              <a:gd name="connsiteY4-54" fmla="*/ 828230 h 828824"/>
              <a:gd name="connsiteX5-55" fmla="*/ 0 w 4002968"/>
              <a:gd name="connsiteY5-56" fmla="*/ 828824 h 828824"/>
              <a:gd name="connsiteX0-57" fmla="*/ 0 w 4002968"/>
              <a:gd name="connsiteY0-58" fmla="*/ 827926 h 827926"/>
              <a:gd name="connsiteX1-59" fmla="*/ 2276502 w 4002968"/>
              <a:gd name="connsiteY1-60" fmla="*/ 325 h 827926"/>
              <a:gd name="connsiteX2-61" fmla="*/ 4002968 w 4002968"/>
              <a:gd name="connsiteY2-62" fmla="*/ 0 h 827926"/>
              <a:gd name="connsiteX3-63" fmla="*/ 4002968 w 4002968"/>
              <a:gd name="connsiteY3-64" fmla="*/ 827332 h 827926"/>
              <a:gd name="connsiteX4-65" fmla="*/ 0 w 4002968"/>
              <a:gd name="connsiteY4-66" fmla="*/ 827926 h 8279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002968" h="827926">
                <a:moveTo>
                  <a:pt x="0" y="827926"/>
                </a:moveTo>
                <a:lnTo>
                  <a:pt x="2276502" y="325"/>
                </a:lnTo>
                <a:lnTo>
                  <a:pt x="4002968" y="0"/>
                </a:lnTo>
                <a:lnTo>
                  <a:pt x="4002968" y="827332"/>
                </a:lnTo>
                <a:lnTo>
                  <a:pt x="0" y="827926"/>
                </a:lnTo>
                <a:close/>
              </a:path>
            </a:pathLst>
          </a:custGeom>
          <a:gradFill flip="none" rotWithShape="1">
            <a:gsLst>
              <a:gs pos="0">
                <a:schemeClr val="tx1">
                  <a:alpha val="30000"/>
                </a:schemeClr>
              </a:gs>
              <a:gs pos="100000">
                <a:srgbClr val="F2F2F2">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a:off x="5403850" y="979935"/>
            <a:ext cx="1384300" cy="17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3474720" y="326088"/>
            <a:ext cx="5458265" cy="523220"/>
          </a:xfrm>
          <a:prstGeom prst="rect">
            <a:avLst/>
          </a:prstGeom>
          <a:noFill/>
        </p:spPr>
        <p:txBody>
          <a:bodyPr wrap="square" rtlCol="0">
            <a:spAutoFit/>
            <a:scene3d>
              <a:camera prst="orthographicFront"/>
              <a:lightRig rig="threePt" dir="t"/>
            </a:scene3d>
            <a:sp3d contourW="12700"/>
          </a:bodyPr>
          <a:lstStyle/>
          <a:p>
            <a:pPr algn="ctr">
              <a:defRPr/>
            </a:pPr>
            <a:r>
              <a:rPr lang="zh-CN" altLang="en-US" sz="2800" dirty="0">
                <a:cs typeface="+mn-ea"/>
                <a:sym typeface="+mn-lt"/>
              </a:rPr>
              <a:t>原则</a:t>
            </a:r>
          </a:p>
        </p:txBody>
      </p:sp>
      <p:sp>
        <p:nvSpPr>
          <p:cNvPr id="16" name="矩形 15"/>
          <p:cNvSpPr/>
          <p:nvPr/>
        </p:nvSpPr>
        <p:spPr>
          <a:xfrm>
            <a:off x="855115" y="1425697"/>
            <a:ext cx="6249070" cy="369332"/>
          </a:xfrm>
          <a:prstGeom prst="rect">
            <a:avLst/>
          </a:prstGeom>
          <a:solidFill>
            <a:schemeClr val="bg1">
              <a:lumMod val="95000"/>
            </a:schemeClr>
          </a:solidFill>
        </p:spPr>
        <p:txBody>
          <a:bodyPr wrap="square">
            <a:spAutoFit/>
          </a:bodyPr>
          <a:lstStyle/>
          <a:p>
            <a:r>
              <a:rPr lang="en-US" altLang="zh-CN" b="1" dirty="0">
                <a:cs typeface="+mn-ea"/>
                <a:sym typeface="+mn-lt"/>
              </a:rPr>
              <a:t>5</a:t>
            </a:r>
            <a:r>
              <a:rPr lang="en-US" altLang="zh-CN" b="1" dirty="0" smtClean="0">
                <a:cs typeface="+mn-ea"/>
                <a:sym typeface="+mn-lt"/>
              </a:rPr>
              <a:t>.</a:t>
            </a:r>
            <a:r>
              <a:rPr lang="zh-CN" altLang="en-US" b="1" dirty="0">
                <a:cs typeface="+mn-ea"/>
                <a:sym typeface="+mn-lt"/>
              </a:rPr>
              <a:t>以“用最严格制度最严密法治保护生态环境”为重要抓手</a:t>
            </a:r>
          </a:p>
        </p:txBody>
      </p:sp>
      <p:sp>
        <p:nvSpPr>
          <p:cNvPr id="7" name="矩形 6"/>
          <p:cNvSpPr/>
          <p:nvPr/>
        </p:nvSpPr>
        <p:spPr>
          <a:xfrm>
            <a:off x="934560" y="1861016"/>
            <a:ext cx="10322879" cy="728982"/>
          </a:xfrm>
          <a:prstGeom prst="rect">
            <a:avLst/>
          </a:prstGeom>
          <a:ln>
            <a:solidFill>
              <a:srgbClr val="C00000"/>
            </a:solidFill>
          </a:ln>
        </p:spPr>
        <p:txBody>
          <a:bodyPr wrap="square">
            <a:spAutoFit/>
          </a:bodyPr>
          <a:lstStyle/>
          <a:p>
            <a:pPr marL="285750" indent="-285750">
              <a:lnSpc>
                <a:spcPct val="120000"/>
              </a:lnSpc>
              <a:buClr>
                <a:srgbClr val="C00000"/>
              </a:buClr>
              <a:buFont typeface="Wingdings" panose="05000000000000000000" pitchFamily="2" charset="2"/>
              <a:buChar char="u"/>
            </a:pPr>
            <a:r>
              <a:rPr lang="zh-CN" altLang="en-US" dirty="0">
                <a:cs typeface="+mn-ea"/>
                <a:sym typeface="+mn-lt"/>
              </a:rPr>
              <a:t>党的十八大以来，以习近平同志为核心的党中央，统筹推进“五位一体”总体布局和协调推进“四个全面”战略</a:t>
            </a:r>
            <a:r>
              <a:rPr lang="zh-CN" altLang="en-US" dirty="0" smtClean="0">
                <a:cs typeface="+mn-ea"/>
                <a:sym typeface="+mn-lt"/>
              </a:rPr>
              <a:t>布局，加快</a:t>
            </a:r>
            <a:r>
              <a:rPr lang="zh-CN" altLang="en-US" dirty="0">
                <a:cs typeface="+mn-ea"/>
                <a:sym typeface="+mn-lt"/>
              </a:rPr>
              <a:t>推进生态文明顶层设计和制度体系建设，加强法治</a:t>
            </a:r>
            <a:r>
              <a:rPr lang="zh-CN" altLang="en-US" dirty="0" smtClean="0">
                <a:cs typeface="+mn-ea"/>
                <a:sym typeface="+mn-lt"/>
              </a:rPr>
              <a:t>建设。</a:t>
            </a:r>
            <a:endParaRPr lang="en-US" altLang="zh-CN" dirty="0" smtClean="0">
              <a:cs typeface="+mn-ea"/>
              <a:sym typeface="+mn-lt"/>
            </a:endParaRPr>
          </a:p>
        </p:txBody>
      </p:sp>
      <p:sp>
        <p:nvSpPr>
          <p:cNvPr id="9" name="矩形 8"/>
          <p:cNvSpPr/>
          <p:nvPr/>
        </p:nvSpPr>
        <p:spPr>
          <a:xfrm>
            <a:off x="855115" y="3788087"/>
            <a:ext cx="4968911" cy="369332"/>
          </a:xfrm>
          <a:prstGeom prst="rect">
            <a:avLst/>
          </a:prstGeom>
          <a:solidFill>
            <a:schemeClr val="bg1">
              <a:lumMod val="95000"/>
            </a:schemeClr>
          </a:solidFill>
        </p:spPr>
        <p:txBody>
          <a:bodyPr wrap="square">
            <a:spAutoFit/>
          </a:bodyPr>
          <a:lstStyle/>
          <a:p>
            <a:r>
              <a:rPr lang="en-US" altLang="zh-CN" b="1" dirty="0">
                <a:cs typeface="+mn-ea"/>
                <a:sym typeface="+mn-lt"/>
              </a:rPr>
              <a:t>6</a:t>
            </a:r>
            <a:r>
              <a:rPr lang="en-US" altLang="zh-CN" b="1" dirty="0" smtClean="0">
                <a:cs typeface="+mn-ea"/>
                <a:sym typeface="+mn-lt"/>
              </a:rPr>
              <a:t>.</a:t>
            </a:r>
            <a:r>
              <a:rPr lang="zh-CN" altLang="en-US" b="1" dirty="0">
                <a:cs typeface="+mn-ea"/>
                <a:sym typeface="+mn-lt"/>
              </a:rPr>
              <a:t>以“共谋全球生态文明建设”彰显大国担当</a:t>
            </a:r>
          </a:p>
        </p:txBody>
      </p:sp>
      <p:sp>
        <p:nvSpPr>
          <p:cNvPr id="10" name="矩形 9"/>
          <p:cNvSpPr/>
          <p:nvPr/>
        </p:nvSpPr>
        <p:spPr>
          <a:xfrm>
            <a:off x="934559" y="4259018"/>
            <a:ext cx="10322879" cy="728982"/>
          </a:xfrm>
          <a:prstGeom prst="rect">
            <a:avLst/>
          </a:prstGeom>
          <a:ln>
            <a:solidFill>
              <a:srgbClr val="C00000"/>
            </a:solidFill>
          </a:ln>
        </p:spPr>
        <p:txBody>
          <a:bodyPr wrap="square">
            <a:spAutoFit/>
          </a:bodyPr>
          <a:lstStyle/>
          <a:p>
            <a:pPr marL="285750" indent="-285750">
              <a:lnSpc>
                <a:spcPct val="120000"/>
              </a:lnSpc>
              <a:buClr>
                <a:srgbClr val="C00000"/>
              </a:buClr>
              <a:buFont typeface="Wingdings" panose="05000000000000000000" pitchFamily="2" charset="2"/>
              <a:buChar char="u"/>
            </a:pPr>
            <a:r>
              <a:rPr lang="zh-CN" altLang="en-US" dirty="0" smtClean="0">
                <a:cs typeface="+mn-ea"/>
                <a:sym typeface="+mn-lt"/>
              </a:rPr>
              <a:t>习近平主席的生态</a:t>
            </a:r>
            <a:r>
              <a:rPr lang="zh-CN" altLang="en-US" dirty="0">
                <a:cs typeface="+mn-ea"/>
                <a:sym typeface="+mn-lt"/>
              </a:rPr>
              <a:t>文明思想，不但在中国大地生根、解决国内生态文明问题，也在全球治理中发挥积极作用。保护生态环境，应对气候变化，是人类面临的共同挑战。</a:t>
            </a:r>
            <a:endParaRPr lang="en-US" altLang="zh-CN" dirty="0">
              <a:cs typeface="+mn-ea"/>
              <a:sym typeface="+mn-lt"/>
            </a:endParaRPr>
          </a:p>
        </p:txBody>
      </p:sp>
    </p:spTree>
    <p:extLst>
      <p:ext uri="{BB962C8B-B14F-4D97-AF65-F5344CB8AC3E}">
        <p14:creationId xmlns:p14="http://schemas.microsoft.com/office/powerpoint/2010/main" val="254811561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animBg="1"/>
      <p:bldP spid="7" grpId="0" animBg="1"/>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5"/>
          <p:cNvSpPr/>
          <p:nvPr/>
        </p:nvSpPr>
        <p:spPr>
          <a:xfrm rot="1751457">
            <a:off x="5480321" y="862031"/>
            <a:ext cx="1975237" cy="827926"/>
          </a:xfrm>
          <a:custGeom>
            <a:avLst/>
            <a:gdLst>
              <a:gd name="connsiteX0" fmla="*/ 0 w 4093320"/>
              <a:gd name="connsiteY0" fmla="*/ 0 h 827332"/>
              <a:gd name="connsiteX1" fmla="*/ 4093320 w 4093320"/>
              <a:gd name="connsiteY1" fmla="*/ 0 h 827332"/>
              <a:gd name="connsiteX2" fmla="*/ 4093320 w 4093320"/>
              <a:gd name="connsiteY2" fmla="*/ 827332 h 827332"/>
              <a:gd name="connsiteX3" fmla="*/ 0 w 4093320"/>
              <a:gd name="connsiteY3" fmla="*/ 827332 h 827332"/>
              <a:gd name="connsiteX4" fmla="*/ 0 w 4093320"/>
              <a:gd name="connsiteY4" fmla="*/ 0 h 827332"/>
              <a:gd name="connsiteX0-1" fmla="*/ 0 w 4093320"/>
              <a:gd name="connsiteY0-2" fmla="*/ 898 h 828230"/>
              <a:gd name="connsiteX1-3" fmla="*/ 1209356 w 4093320"/>
              <a:gd name="connsiteY1-4" fmla="*/ 0 h 828230"/>
              <a:gd name="connsiteX2-5" fmla="*/ 4093320 w 4093320"/>
              <a:gd name="connsiteY2-6" fmla="*/ 898 h 828230"/>
              <a:gd name="connsiteX3-7" fmla="*/ 4093320 w 4093320"/>
              <a:gd name="connsiteY3-8" fmla="*/ 828230 h 828230"/>
              <a:gd name="connsiteX4-9" fmla="*/ 0 w 4093320"/>
              <a:gd name="connsiteY4-10" fmla="*/ 828230 h 828230"/>
              <a:gd name="connsiteX5" fmla="*/ 0 w 4093320"/>
              <a:gd name="connsiteY5" fmla="*/ 898 h 828230"/>
              <a:gd name="connsiteX0-11" fmla="*/ 0 w 4093320"/>
              <a:gd name="connsiteY0-12" fmla="*/ 898 h 828824"/>
              <a:gd name="connsiteX1-13" fmla="*/ 1209356 w 4093320"/>
              <a:gd name="connsiteY1-14" fmla="*/ 0 h 828824"/>
              <a:gd name="connsiteX2-15" fmla="*/ 4093320 w 4093320"/>
              <a:gd name="connsiteY2-16" fmla="*/ 898 h 828824"/>
              <a:gd name="connsiteX3-17" fmla="*/ 4093320 w 4093320"/>
              <a:gd name="connsiteY3-18" fmla="*/ 828230 h 828824"/>
              <a:gd name="connsiteX4-19" fmla="*/ 90352 w 4093320"/>
              <a:gd name="connsiteY4-20" fmla="*/ 828824 h 828824"/>
              <a:gd name="connsiteX5-21" fmla="*/ 0 w 4093320"/>
              <a:gd name="connsiteY5-22" fmla="*/ 828230 h 828824"/>
              <a:gd name="connsiteX6" fmla="*/ 0 w 4093320"/>
              <a:gd name="connsiteY6" fmla="*/ 898 h 828824"/>
              <a:gd name="connsiteX0-23" fmla="*/ 0 w 4093320"/>
              <a:gd name="connsiteY0-24" fmla="*/ 898 h 828824"/>
              <a:gd name="connsiteX1-25" fmla="*/ 1209356 w 4093320"/>
              <a:gd name="connsiteY1-26" fmla="*/ 0 h 828824"/>
              <a:gd name="connsiteX2-27" fmla="*/ 4093320 w 4093320"/>
              <a:gd name="connsiteY2-28" fmla="*/ 898 h 828824"/>
              <a:gd name="connsiteX3-29" fmla="*/ 4093320 w 4093320"/>
              <a:gd name="connsiteY3-30" fmla="*/ 828230 h 828824"/>
              <a:gd name="connsiteX4-31" fmla="*/ 90352 w 4093320"/>
              <a:gd name="connsiteY4-32" fmla="*/ 828824 h 828824"/>
              <a:gd name="connsiteX5-33" fmla="*/ 0 w 4093320"/>
              <a:gd name="connsiteY5-34" fmla="*/ 898 h 828824"/>
              <a:gd name="connsiteX0-35" fmla="*/ 0 w 4002968"/>
              <a:gd name="connsiteY0-36" fmla="*/ 828824 h 828824"/>
              <a:gd name="connsiteX1-37" fmla="*/ 1119004 w 4002968"/>
              <a:gd name="connsiteY1-38" fmla="*/ 0 h 828824"/>
              <a:gd name="connsiteX2-39" fmla="*/ 4002968 w 4002968"/>
              <a:gd name="connsiteY2-40" fmla="*/ 898 h 828824"/>
              <a:gd name="connsiteX3-41" fmla="*/ 4002968 w 4002968"/>
              <a:gd name="connsiteY3-42" fmla="*/ 828230 h 828824"/>
              <a:gd name="connsiteX4-43" fmla="*/ 0 w 4002968"/>
              <a:gd name="connsiteY4-44" fmla="*/ 828824 h 828824"/>
              <a:gd name="connsiteX0-45" fmla="*/ 0 w 4002968"/>
              <a:gd name="connsiteY0-46" fmla="*/ 828824 h 828824"/>
              <a:gd name="connsiteX1-47" fmla="*/ 1119004 w 4002968"/>
              <a:gd name="connsiteY1-48" fmla="*/ 0 h 828824"/>
              <a:gd name="connsiteX2-49" fmla="*/ 2276502 w 4002968"/>
              <a:gd name="connsiteY2-50" fmla="*/ 1223 h 828824"/>
              <a:gd name="connsiteX3-51" fmla="*/ 4002968 w 4002968"/>
              <a:gd name="connsiteY3-52" fmla="*/ 898 h 828824"/>
              <a:gd name="connsiteX4-53" fmla="*/ 4002968 w 4002968"/>
              <a:gd name="connsiteY4-54" fmla="*/ 828230 h 828824"/>
              <a:gd name="connsiteX5-55" fmla="*/ 0 w 4002968"/>
              <a:gd name="connsiteY5-56" fmla="*/ 828824 h 828824"/>
              <a:gd name="connsiteX0-57" fmla="*/ 0 w 4002968"/>
              <a:gd name="connsiteY0-58" fmla="*/ 827926 h 827926"/>
              <a:gd name="connsiteX1-59" fmla="*/ 2276502 w 4002968"/>
              <a:gd name="connsiteY1-60" fmla="*/ 325 h 827926"/>
              <a:gd name="connsiteX2-61" fmla="*/ 4002968 w 4002968"/>
              <a:gd name="connsiteY2-62" fmla="*/ 0 h 827926"/>
              <a:gd name="connsiteX3-63" fmla="*/ 4002968 w 4002968"/>
              <a:gd name="connsiteY3-64" fmla="*/ 827332 h 827926"/>
              <a:gd name="connsiteX4-65" fmla="*/ 0 w 4002968"/>
              <a:gd name="connsiteY4-66" fmla="*/ 827926 h 8279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002968" h="827926">
                <a:moveTo>
                  <a:pt x="0" y="827926"/>
                </a:moveTo>
                <a:lnTo>
                  <a:pt x="2276502" y="325"/>
                </a:lnTo>
                <a:lnTo>
                  <a:pt x="4002968" y="0"/>
                </a:lnTo>
                <a:lnTo>
                  <a:pt x="4002968" y="827332"/>
                </a:lnTo>
                <a:lnTo>
                  <a:pt x="0" y="827926"/>
                </a:lnTo>
                <a:close/>
              </a:path>
            </a:pathLst>
          </a:custGeom>
          <a:gradFill flip="none" rotWithShape="1">
            <a:gsLst>
              <a:gs pos="0">
                <a:schemeClr val="tx1">
                  <a:alpha val="30000"/>
                </a:schemeClr>
              </a:gs>
              <a:gs pos="100000">
                <a:srgbClr val="F2F2F2">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a:off x="5403850" y="979935"/>
            <a:ext cx="1384300" cy="17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3474720" y="326088"/>
            <a:ext cx="5458265" cy="523220"/>
          </a:xfrm>
          <a:prstGeom prst="rect">
            <a:avLst/>
          </a:prstGeom>
          <a:noFill/>
        </p:spPr>
        <p:txBody>
          <a:bodyPr wrap="square" rtlCol="0">
            <a:spAutoFit/>
            <a:scene3d>
              <a:camera prst="orthographicFront"/>
              <a:lightRig rig="threePt" dir="t"/>
            </a:scene3d>
            <a:sp3d contourW="12700"/>
          </a:bodyPr>
          <a:lstStyle/>
          <a:p>
            <a:pPr algn="ctr">
              <a:defRPr/>
            </a:pPr>
            <a:r>
              <a:rPr lang="zh-CN" altLang="en-US" sz="2800" dirty="0" smtClean="0">
                <a:cs typeface="+mn-ea"/>
                <a:sym typeface="+mn-lt"/>
              </a:rPr>
              <a:t>目标及意义</a:t>
            </a:r>
            <a:endParaRPr lang="zh-CN" altLang="en-US" sz="2800" dirty="0">
              <a:cs typeface="+mn-ea"/>
              <a:sym typeface="+mn-lt"/>
            </a:endParaRPr>
          </a:p>
        </p:txBody>
      </p:sp>
      <p:sp>
        <p:nvSpPr>
          <p:cNvPr id="16" name="矩形 15"/>
          <p:cNvSpPr/>
          <p:nvPr/>
        </p:nvSpPr>
        <p:spPr>
          <a:xfrm>
            <a:off x="855115" y="1425697"/>
            <a:ext cx="4548735" cy="369332"/>
          </a:xfrm>
          <a:prstGeom prst="rect">
            <a:avLst/>
          </a:prstGeom>
          <a:solidFill>
            <a:schemeClr val="bg1">
              <a:lumMod val="95000"/>
            </a:schemeClr>
          </a:solidFill>
        </p:spPr>
        <p:txBody>
          <a:bodyPr wrap="square">
            <a:spAutoFit/>
          </a:bodyPr>
          <a:lstStyle/>
          <a:p>
            <a:r>
              <a:rPr lang="en-US" altLang="zh-CN" b="1" dirty="0">
                <a:cs typeface="+mn-ea"/>
                <a:sym typeface="+mn-lt"/>
              </a:rPr>
              <a:t>1</a:t>
            </a:r>
            <a:r>
              <a:rPr lang="en-US" altLang="zh-CN" b="1" dirty="0" smtClean="0">
                <a:cs typeface="+mn-ea"/>
                <a:sym typeface="+mn-lt"/>
              </a:rPr>
              <a:t>.</a:t>
            </a:r>
            <a:r>
              <a:rPr lang="zh-CN" altLang="en-US" b="1" dirty="0">
                <a:cs typeface="+mn-ea"/>
                <a:sym typeface="+mn-lt"/>
              </a:rPr>
              <a:t>中国特色社会主义生态文明建设的目标</a:t>
            </a:r>
          </a:p>
        </p:txBody>
      </p:sp>
      <p:graphicFrame>
        <p:nvGraphicFramePr>
          <p:cNvPr id="4" name="图示 3"/>
          <p:cNvGraphicFramePr/>
          <p:nvPr>
            <p:extLst>
              <p:ext uri="{D42A27DB-BD31-4B8C-83A1-F6EECF244321}">
                <p14:modId xmlns:p14="http://schemas.microsoft.com/office/powerpoint/2010/main" val="2761759315"/>
              </p:ext>
            </p:extLst>
          </p:nvPr>
        </p:nvGraphicFramePr>
        <p:xfrm>
          <a:off x="2314917" y="1795029"/>
          <a:ext cx="7562166" cy="48230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745997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animBg="1"/>
      <p:bldGraphic spid="4"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5"/>
          <p:cNvSpPr/>
          <p:nvPr/>
        </p:nvSpPr>
        <p:spPr>
          <a:xfrm rot="1751457">
            <a:off x="5480321" y="862031"/>
            <a:ext cx="1975237" cy="827926"/>
          </a:xfrm>
          <a:custGeom>
            <a:avLst/>
            <a:gdLst>
              <a:gd name="connsiteX0" fmla="*/ 0 w 4093320"/>
              <a:gd name="connsiteY0" fmla="*/ 0 h 827332"/>
              <a:gd name="connsiteX1" fmla="*/ 4093320 w 4093320"/>
              <a:gd name="connsiteY1" fmla="*/ 0 h 827332"/>
              <a:gd name="connsiteX2" fmla="*/ 4093320 w 4093320"/>
              <a:gd name="connsiteY2" fmla="*/ 827332 h 827332"/>
              <a:gd name="connsiteX3" fmla="*/ 0 w 4093320"/>
              <a:gd name="connsiteY3" fmla="*/ 827332 h 827332"/>
              <a:gd name="connsiteX4" fmla="*/ 0 w 4093320"/>
              <a:gd name="connsiteY4" fmla="*/ 0 h 827332"/>
              <a:gd name="connsiteX0-1" fmla="*/ 0 w 4093320"/>
              <a:gd name="connsiteY0-2" fmla="*/ 898 h 828230"/>
              <a:gd name="connsiteX1-3" fmla="*/ 1209356 w 4093320"/>
              <a:gd name="connsiteY1-4" fmla="*/ 0 h 828230"/>
              <a:gd name="connsiteX2-5" fmla="*/ 4093320 w 4093320"/>
              <a:gd name="connsiteY2-6" fmla="*/ 898 h 828230"/>
              <a:gd name="connsiteX3-7" fmla="*/ 4093320 w 4093320"/>
              <a:gd name="connsiteY3-8" fmla="*/ 828230 h 828230"/>
              <a:gd name="connsiteX4-9" fmla="*/ 0 w 4093320"/>
              <a:gd name="connsiteY4-10" fmla="*/ 828230 h 828230"/>
              <a:gd name="connsiteX5" fmla="*/ 0 w 4093320"/>
              <a:gd name="connsiteY5" fmla="*/ 898 h 828230"/>
              <a:gd name="connsiteX0-11" fmla="*/ 0 w 4093320"/>
              <a:gd name="connsiteY0-12" fmla="*/ 898 h 828824"/>
              <a:gd name="connsiteX1-13" fmla="*/ 1209356 w 4093320"/>
              <a:gd name="connsiteY1-14" fmla="*/ 0 h 828824"/>
              <a:gd name="connsiteX2-15" fmla="*/ 4093320 w 4093320"/>
              <a:gd name="connsiteY2-16" fmla="*/ 898 h 828824"/>
              <a:gd name="connsiteX3-17" fmla="*/ 4093320 w 4093320"/>
              <a:gd name="connsiteY3-18" fmla="*/ 828230 h 828824"/>
              <a:gd name="connsiteX4-19" fmla="*/ 90352 w 4093320"/>
              <a:gd name="connsiteY4-20" fmla="*/ 828824 h 828824"/>
              <a:gd name="connsiteX5-21" fmla="*/ 0 w 4093320"/>
              <a:gd name="connsiteY5-22" fmla="*/ 828230 h 828824"/>
              <a:gd name="connsiteX6" fmla="*/ 0 w 4093320"/>
              <a:gd name="connsiteY6" fmla="*/ 898 h 828824"/>
              <a:gd name="connsiteX0-23" fmla="*/ 0 w 4093320"/>
              <a:gd name="connsiteY0-24" fmla="*/ 898 h 828824"/>
              <a:gd name="connsiteX1-25" fmla="*/ 1209356 w 4093320"/>
              <a:gd name="connsiteY1-26" fmla="*/ 0 h 828824"/>
              <a:gd name="connsiteX2-27" fmla="*/ 4093320 w 4093320"/>
              <a:gd name="connsiteY2-28" fmla="*/ 898 h 828824"/>
              <a:gd name="connsiteX3-29" fmla="*/ 4093320 w 4093320"/>
              <a:gd name="connsiteY3-30" fmla="*/ 828230 h 828824"/>
              <a:gd name="connsiteX4-31" fmla="*/ 90352 w 4093320"/>
              <a:gd name="connsiteY4-32" fmla="*/ 828824 h 828824"/>
              <a:gd name="connsiteX5-33" fmla="*/ 0 w 4093320"/>
              <a:gd name="connsiteY5-34" fmla="*/ 898 h 828824"/>
              <a:gd name="connsiteX0-35" fmla="*/ 0 w 4002968"/>
              <a:gd name="connsiteY0-36" fmla="*/ 828824 h 828824"/>
              <a:gd name="connsiteX1-37" fmla="*/ 1119004 w 4002968"/>
              <a:gd name="connsiteY1-38" fmla="*/ 0 h 828824"/>
              <a:gd name="connsiteX2-39" fmla="*/ 4002968 w 4002968"/>
              <a:gd name="connsiteY2-40" fmla="*/ 898 h 828824"/>
              <a:gd name="connsiteX3-41" fmla="*/ 4002968 w 4002968"/>
              <a:gd name="connsiteY3-42" fmla="*/ 828230 h 828824"/>
              <a:gd name="connsiteX4-43" fmla="*/ 0 w 4002968"/>
              <a:gd name="connsiteY4-44" fmla="*/ 828824 h 828824"/>
              <a:gd name="connsiteX0-45" fmla="*/ 0 w 4002968"/>
              <a:gd name="connsiteY0-46" fmla="*/ 828824 h 828824"/>
              <a:gd name="connsiteX1-47" fmla="*/ 1119004 w 4002968"/>
              <a:gd name="connsiteY1-48" fmla="*/ 0 h 828824"/>
              <a:gd name="connsiteX2-49" fmla="*/ 2276502 w 4002968"/>
              <a:gd name="connsiteY2-50" fmla="*/ 1223 h 828824"/>
              <a:gd name="connsiteX3-51" fmla="*/ 4002968 w 4002968"/>
              <a:gd name="connsiteY3-52" fmla="*/ 898 h 828824"/>
              <a:gd name="connsiteX4-53" fmla="*/ 4002968 w 4002968"/>
              <a:gd name="connsiteY4-54" fmla="*/ 828230 h 828824"/>
              <a:gd name="connsiteX5-55" fmla="*/ 0 w 4002968"/>
              <a:gd name="connsiteY5-56" fmla="*/ 828824 h 828824"/>
              <a:gd name="connsiteX0-57" fmla="*/ 0 w 4002968"/>
              <a:gd name="connsiteY0-58" fmla="*/ 827926 h 827926"/>
              <a:gd name="connsiteX1-59" fmla="*/ 2276502 w 4002968"/>
              <a:gd name="connsiteY1-60" fmla="*/ 325 h 827926"/>
              <a:gd name="connsiteX2-61" fmla="*/ 4002968 w 4002968"/>
              <a:gd name="connsiteY2-62" fmla="*/ 0 h 827926"/>
              <a:gd name="connsiteX3-63" fmla="*/ 4002968 w 4002968"/>
              <a:gd name="connsiteY3-64" fmla="*/ 827332 h 827926"/>
              <a:gd name="connsiteX4-65" fmla="*/ 0 w 4002968"/>
              <a:gd name="connsiteY4-66" fmla="*/ 827926 h 8279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002968" h="827926">
                <a:moveTo>
                  <a:pt x="0" y="827926"/>
                </a:moveTo>
                <a:lnTo>
                  <a:pt x="2276502" y="325"/>
                </a:lnTo>
                <a:lnTo>
                  <a:pt x="4002968" y="0"/>
                </a:lnTo>
                <a:lnTo>
                  <a:pt x="4002968" y="827332"/>
                </a:lnTo>
                <a:lnTo>
                  <a:pt x="0" y="827926"/>
                </a:lnTo>
                <a:close/>
              </a:path>
            </a:pathLst>
          </a:custGeom>
          <a:gradFill flip="none" rotWithShape="1">
            <a:gsLst>
              <a:gs pos="0">
                <a:schemeClr val="tx1">
                  <a:alpha val="30000"/>
                </a:schemeClr>
              </a:gs>
              <a:gs pos="100000">
                <a:srgbClr val="F2F2F2">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a:off x="5403850" y="979935"/>
            <a:ext cx="1384300" cy="17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3474720" y="326088"/>
            <a:ext cx="5458265" cy="523220"/>
          </a:xfrm>
          <a:prstGeom prst="rect">
            <a:avLst/>
          </a:prstGeom>
          <a:noFill/>
        </p:spPr>
        <p:txBody>
          <a:bodyPr wrap="square" rtlCol="0">
            <a:spAutoFit/>
            <a:scene3d>
              <a:camera prst="orthographicFront"/>
              <a:lightRig rig="threePt" dir="t"/>
            </a:scene3d>
            <a:sp3d contourW="12700"/>
          </a:bodyPr>
          <a:lstStyle/>
          <a:p>
            <a:pPr algn="ctr">
              <a:defRPr/>
            </a:pPr>
            <a:r>
              <a:rPr lang="zh-CN" altLang="en-US" sz="2800" dirty="0" smtClean="0">
                <a:cs typeface="+mn-ea"/>
                <a:sym typeface="+mn-lt"/>
              </a:rPr>
              <a:t>目标及意义</a:t>
            </a:r>
            <a:endParaRPr lang="zh-CN" altLang="en-US" sz="2800" dirty="0">
              <a:cs typeface="+mn-ea"/>
              <a:sym typeface="+mn-lt"/>
            </a:endParaRPr>
          </a:p>
        </p:txBody>
      </p:sp>
      <p:sp>
        <p:nvSpPr>
          <p:cNvPr id="16" name="矩形 15"/>
          <p:cNvSpPr/>
          <p:nvPr/>
        </p:nvSpPr>
        <p:spPr>
          <a:xfrm>
            <a:off x="855115" y="1425697"/>
            <a:ext cx="4548735" cy="369332"/>
          </a:xfrm>
          <a:prstGeom prst="rect">
            <a:avLst/>
          </a:prstGeom>
          <a:solidFill>
            <a:schemeClr val="bg1">
              <a:lumMod val="95000"/>
            </a:schemeClr>
          </a:solidFill>
        </p:spPr>
        <p:txBody>
          <a:bodyPr wrap="square">
            <a:spAutoFit/>
          </a:bodyPr>
          <a:lstStyle/>
          <a:p>
            <a:r>
              <a:rPr lang="en-US" altLang="zh-CN" b="1" dirty="0">
                <a:cs typeface="+mn-ea"/>
                <a:sym typeface="+mn-lt"/>
              </a:rPr>
              <a:t>2</a:t>
            </a:r>
            <a:r>
              <a:rPr lang="en-US" altLang="zh-CN" b="1" dirty="0" smtClean="0">
                <a:cs typeface="+mn-ea"/>
                <a:sym typeface="+mn-lt"/>
              </a:rPr>
              <a:t>.</a:t>
            </a:r>
            <a:r>
              <a:rPr lang="zh-CN" altLang="en-US" b="1" dirty="0">
                <a:cs typeface="+mn-ea"/>
                <a:sym typeface="+mn-lt"/>
              </a:rPr>
              <a:t>中国特色社会主义生态文明建设</a:t>
            </a:r>
            <a:r>
              <a:rPr lang="zh-CN" altLang="en-US" b="1" dirty="0" smtClean="0">
                <a:cs typeface="+mn-ea"/>
                <a:sym typeface="+mn-lt"/>
              </a:rPr>
              <a:t>的意义</a:t>
            </a:r>
            <a:endParaRPr lang="zh-CN" altLang="en-US" b="1" dirty="0">
              <a:cs typeface="+mn-ea"/>
              <a:sym typeface="+mn-lt"/>
            </a:endParaRPr>
          </a:p>
        </p:txBody>
      </p:sp>
      <p:sp>
        <p:nvSpPr>
          <p:cNvPr id="10" name="矩形 9"/>
          <p:cNvSpPr/>
          <p:nvPr/>
        </p:nvSpPr>
        <p:spPr>
          <a:xfrm>
            <a:off x="934560" y="1861016"/>
            <a:ext cx="10322879" cy="2086725"/>
          </a:xfrm>
          <a:prstGeom prst="rect">
            <a:avLst/>
          </a:prstGeom>
          <a:ln>
            <a:solidFill>
              <a:srgbClr val="C00000"/>
            </a:solidFill>
          </a:ln>
        </p:spPr>
        <p:txBody>
          <a:bodyPr wrap="square">
            <a:spAutoFit/>
          </a:bodyPr>
          <a:lstStyle/>
          <a:p>
            <a:pPr marL="285750" indent="-285750">
              <a:lnSpc>
                <a:spcPct val="120000"/>
              </a:lnSpc>
              <a:buClr>
                <a:srgbClr val="C00000"/>
              </a:buClr>
              <a:buFont typeface="Wingdings" panose="05000000000000000000" pitchFamily="2" charset="2"/>
              <a:buChar char="u"/>
            </a:pPr>
            <a:r>
              <a:rPr lang="zh-CN" altLang="en-US" dirty="0">
                <a:cs typeface="+mn-ea"/>
                <a:sym typeface="+mn-lt"/>
              </a:rPr>
              <a:t>有利于克服资源短缺、环境污染和生态破坏造成的矛盾，实现节约发展、清洁发展、安全</a:t>
            </a:r>
            <a:r>
              <a:rPr lang="zh-CN" altLang="en-US" dirty="0" smtClean="0">
                <a:cs typeface="+mn-ea"/>
                <a:sym typeface="+mn-lt"/>
              </a:rPr>
              <a:t>发展；</a:t>
            </a:r>
            <a:endParaRPr lang="en-US" altLang="zh-CN" dirty="0" smtClean="0">
              <a:cs typeface="+mn-ea"/>
              <a:sym typeface="+mn-lt"/>
            </a:endParaRPr>
          </a:p>
          <a:p>
            <a:pPr marL="285750" indent="-285750">
              <a:lnSpc>
                <a:spcPct val="120000"/>
              </a:lnSpc>
              <a:buClr>
                <a:srgbClr val="C00000"/>
              </a:buClr>
              <a:buFont typeface="Wingdings" panose="05000000000000000000" pitchFamily="2" charset="2"/>
              <a:buChar char="u"/>
            </a:pPr>
            <a:endParaRPr lang="en-US" altLang="zh-CN" dirty="0" smtClean="0">
              <a:cs typeface="+mn-ea"/>
              <a:sym typeface="+mn-lt"/>
            </a:endParaRPr>
          </a:p>
          <a:p>
            <a:pPr marL="285750" indent="-285750">
              <a:lnSpc>
                <a:spcPct val="120000"/>
              </a:lnSpc>
              <a:buClr>
                <a:srgbClr val="C00000"/>
              </a:buClr>
              <a:buFont typeface="Wingdings" panose="05000000000000000000" pitchFamily="2" charset="2"/>
              <a:buChar char="u"/>
            </a:pPr>
            <a:r>
              <a:rPr lang="zh-CN" altLang="en-US" dirty="0">
                <a:cs typeface="+mn-ea"/>
                <a:sym typeface="+mn-lt"/>
              </a:rPr>
              <a:t>有利于在保护自然与生态的基础上为经济社会可持续发展创造良好条件，为人民群众的生产生活创造良好</a:t>
            </a:r>
            <a:r>
              <a:rPr lang="zh-CN" altLang="en-US" dirty="0" smtClean="0">
                <a:cs typeface="+mn-ea"/>
                <a:sym typeface="+mn-lt"/>
              </a:rPr>
              <a:t>环境；</a:t>
            </a:r>
            <a:endParaRPr lang="en-US" altLang="zh-CN" dirty="0" smtClean="0">
              <a:cs typeface="+mn-ea"/>
              <a:sym typeface="+mn-lt"/>
            </a:endParaRPr>
          </a:p>
          <a:p>
            <a:pPr marL="285750" indent="-285750">
              <a:lnSpc>
                <a:spcPct val="120000"/>
              </a:lnSpc>
              <a:buClr>
                <a:srgbClr val="C00000"/>
              </a:buClr>
              <a:buFont typeface="Wingdings" panose="05000000000000000000" pitchFamily="2" charset="2"/>
              <a:buChar char="u"/>
            </a:pPr>
            <a:endParaRPr lang="zh-CN" altLang="en-US" dirty="0">
              <a:cs typeface="+mn-ea"/>
              <a:sym typeface="+mn-lt"/>
            </a:endParaRPr>
          </a:p>
          <a:p>
            <a:pPr marL="285750" indent="-285750">
              <a:lnSpc>
                <a:spcPct val="120000"/>
              </a:lnSpc>
              <a:buClr>
                <a:srgbClr val="C00000"/>
              </a:buClr>
              <a:buFont typeface="Wingdings" panose="05000000000000000000" pitchFamily="2" charset="2"/>
              <a:buChar char="u"/>
            </a:pPr>
            <a:r>
              <a:rPr lang="zh-CN" altLang="en-US" dirty="0">
                <a:cs typeface="+mn-ea"/>
                <a:sym typeface="+mn-lt"/>
              </a:rPr>
              <a:t>建设生态文明是关系中华民族生存和发展的根本大计</a:t>
            </a:r>
            <a:r>
              <a:rPr lang="zh-CN" altLang="en-US" dirty="0" smtClean="0">
                <a:cs typeface="+mn-ea"/>
                <a:sym typeface="+mn-lt"/>
              </a:rPr>
              <a:t>。</a:t>
            </a:r>
            <a:endParaRPr lang="zh-CN" altLang="en-US" dirty="0">
              <a:cs typeface="+mn-ea"/>
              <a:sym typeface="+mn-lt"/>
            </a:endParaRPr>
          </a:p>
        </p:txBody>
      </p:sp>
    </p:spTree>
    <p:extLst>
      <p:ext uri="{BB962C8B-B14F-4D97-AF65-F5344CB8AC3E}">
        <p14:creationId xmlns:p14="http://schemas.microsoft.com/office/powerpoint/2010/main" val="117704328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857826" y="2414358"/>
            <a:ext cx="4143198" cy="2691434"/>
            <a:chOff x="1857826" y="2414358"/>
            <a:chExt cx="4143198" cy="2691434"/>
          </a:xfrm>
        </p:grpSpPr>
        <p:sp>
          <p:nvSpPr>
            <p:cNvPr id="3" name="矩形 2"/>
            <p:cNvSpPr/>
            <p:nvPr/>
          </p:nvSpPr>
          <p:spPr>
            <a:xfrm rot="1751457">
              <a:off x="2542213" y="3232597"/>
              <a:ext cx="3458811" cy="1873195"/>
            </a:xfrm>
            <a:custGeom>
              <a:avLst/>
              <a:gdLst>
                <a:gd name="connsiteX0" fmla="*/ 0 w 4244944"/>
                <a:gd name="connsiteY0" fmla="*/ 0 h 1852979"/>
                <a:gd name="connsiteX1" fmla="*/ 4244944 w 4244944"/>
                <a:gd name="connsiteY1" fmla="*/ 0 h 1852979"/>
                <a:gd name="connsiteX2" fmla="*/ 4244944 w 4244944"/>
                <a:gd name="connsiteY2" fmla="*/ 1852979 h 1852979"/>
                <a:gd name="connsiteX3" fmla="*/ 0 w 4244944"/>
                <a:gd name="connsiteY3" fmla="*/ 1852979 h 1852979"/>
                <a:gd name="connsiteX4" fmla="*/ 0 w 4244944"/>
                <a:gd name="connsiteY4" fmla="*/ 0 h 1852979"/>
                <a:gd name="connsiteX0-1" fmla="*/ 0 w 4244944"/>
                <a:gd name="connsiteY0-2" fmla="*/ 0 h 1852979"/>
                <a:gd name="connsiteX1-3" fmla="*/ 866804 w 4244944"/>
                <a:gd name="connsiteY1-4" fmla="*/ 6046 h 1852979"/>
                <a:gd name="connsiteX2-5" fmla="*/ 4244944 w 4244944"/>
                <a:gd name="connsiteY2-6" fmla="*/ 0 h 1852979"/>
                <a:gd name="connsiteX3-7" fmla="*/ 4244944 w 4244944"/>
                <a:gd name="connsiteY3-8" fmla="*/ 1852979 h 1852979"/>
                <a:gd name="connsiteX4-9" fmla="*/ 0 w 4244944"/>
                <a:gd name="connsiteY4-10" fmla="*/ 1852979 h 1852979"/>
                <a:gd name="connsiteX5" fmla="*/ 0 w 4244944"/>
                <a:gd name="connsiteY5" fmla="*/ 0 h 1852979"/>
                <a:gd name="connsiteX0-11" fmla="*/ 0 w 4244944"/>
                <a:gd name="connsiteY0-12" fmla="*/ 0 h 1873195"/>
                <a:gd name="connsiteX1-13" fmla="*/ 866804 w 4244944"/>
                <a:gd name="connsiteY1-14" fmla="*/ 6046 h 1873195"/>
                <a:gd name="connsiteX2-15" fmla="*/ 4244944 w 4244944"/>
                <a:gd name="connsiteY2-16" fmla="*/ 0 h 1873195"/>
                <a:gd name="connsiteX3-17" fmla="*/ 4244944 w 4244944"/>
                <a:gd name="connsiteY3-18" fmla="*/ 1852979 h 1873195"/>
                <a:gd name="connsiteX4-19" fmla="*/ 786133 w 4244944"/>
                <a:gd name="connsiteY4-20" fmla="*/ 1873195 h 1873195"/>
                <a:gd name="connsiteX5-21" fmla="*/ 0 w 4244944"/>
                <a:gd name="connsiteY5-22" fmla="*/ 1852979 h 1873195"/>
                <a:gd name="connsiteX6" fmla="*/ 0 w 4244944"/>
                <a:gd name="connsiteY6" fmla="*/ 0 h 1873195"/>
                <a:gd name="connsiteX0-23" fmla="*/ 0 w 4244944"/>
                <a:gd name="connsiteY0-24" fmla="*/ 1852979 h 1873195"/>
                <a:gd name="connsiteX1-25" fmla="*/ 866804 w 4244944"/>
                <a:gd name="connsiteY1-26" fmla="*/ 6046 h 1873195"/>
                <a:gd name="connsiteX2-27" fmla="*/ 4244944 w 4244944"/>
                <a:gd name="connsiteY2-28" fmla="*/ 0 h 1873195"/>
                <a:gd name="connsiteX3-29" fmla="*/ 4244944 w 4244944"/>
                <a:gd name="connsiteY3-30" fmla="*/ 1852979 h 1873195"/>
                <a:gd name="connsiteX4-31" fmla="*/ 786133 w 4244944"/>
                <a:gd name="connsiteY4-32" fmla="*/ 1873195 h 1873195"/>
                <a:gd name="connsiteX5-33" fmla="*/ 0 w 4244944"/>
                <a:gd name="connsiteY5-34" fmla="*/ 1852979 h 1873195"/>
                <a:gd name="connsiteX0-35" fmla="*/ 0 w 3458811"/>
                <a:gd name="connsiteY0-36" fmla="*/ 1873195 h 1873195"/>
                <a:gd name="connsiteX1-37" fmla="*/ 80671 w 3458811"/>
                <a:gd name="connsiteY1-38" fmla="*/ 6046 h 1873195"/>
                <a:gd name="connsiteX2-39" fmla="*/ 3458811 w 3458811"/>
                <a:gd name="connsiteY2-40" fmla="*/ 0 h 1873195"/>
                <a:gd name="connsiteX3-41" fmla="*/ 3458811 w 3458811"/>
                <a:gd name="connsiteY3-42" fmla="*/ 1852979 h 1873195"/>
                <a:gd name="connsiteX4-43" fmla="*/ 0 w 3458811"/>
                <a:gd name="connsiteY4-44" fmla="*/ 1873195 h 187319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458811" h="1873195">
                  <a:moveTo>
                    <a:pt x="0" y="1873195"/>
                  </a:moveTo>
                  <a:lnTo>
                    <a:pt x="80671" y="6046"/>
                  </a:lnTo>
                  <a:lnTo>
                    <a:pt x="3458811" y="0"/>
                  </a:lnTo>
                  <a:lnTo>
                    <a:pt x="3458811" y="1852979"/>
                  </a:lnTo>
                  <a:lnTo>
                    <a:pt x="0" y="1873195"/>
                  </a:lnTo>
                  <a:close/>
                </a:path>
              </a:pathLst>
            </a:custGeom>
            <a:gradFill flip="none" rotWithShape="1">
              <a:gsLst>
                <a:gs pos="0">
                  <a:schemeClr val="tx1">
                    <a:alpha val="3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prstClr val="white"/>
                </a:solidFill>
                <a:effectLst/>
                <a:uLnTx/>
                <a:uFillTx/>
                <a:cs typeface="+mn-ea"/>
                <a:sym typeface="+mn-lt"/>
              </a:endParaRPr>
            </a:p>
          </p:txBody>
        </p:sp>
        <p:sp>
          <p:nvSpPr>
            <p:cNvPr id="2" name="椭圆 1"/>
            <p:cNvSpPr/>
            <p:nvPr/>
          </p:nvSpPr>
          <p:spPr>
            <a:xfrm>
              <a:off x="1857826" y="2414358"/>
              <a:ext cx="1872346" cy="187234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prstClr val="white"/>
                </a:solidFill>
                <a:effectLst/>
                <a:uLnTx/>
                <a:uFillTx/>
                <a:cs typeface="+mn-ea"/>
                <a:sym typeface="+mn-lt"/>
              </a:endParaRPr>
            </a:p>
          </p:txBody>
        </p:sp>
      </p:grpSp>
      <p:sp>
        <p:nvSpPr>
          <p:cNvPr id="4" name="矩形 3"/>
          <p:cNvSpPr/>
          <p:nvPr/>
        </p:nvSpPr>
        <p:spPr>
          <a:xfrm>
            <a:off x="2006597" y="2877881"/>
            <a:ext cx="1574804" cy="902363"/>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4800" b="1" i="0" u="none" strike="noStrike" kern="1200" cap="none" spc="0" normalizeH="0" baseline="0" noProof="0" dirty="0" smtClean="0">
                <a:ln>
                  <a:noFill/>
                </a:ln>
                <a:solidFill>
                  <a:srgbClr val="E6332A"/>
                </a:solidFill>
                <a:effectLst/>
                <a:uLnTx/>
                <a:uFillTx/>
                <a:cs typeface="+mn-ea"/>
                <a:sym typeface="+mn-lt"/>
              </a:rPr>
              <a:t>二</a:t>
            </a:r>
            <a:endParaRPr kumimoji="0" lang="zh-CN" altLang="en-US" sz="4800" b="1" i="0" u="none" strike="noStrike" kern="1200" cap="none" spc="0" normalizeH="0" baseline="0" noProof="0" dirty="0">
              <a:ln>
                <a:noFill/>
              </a:ln>
              <a:solidFill>
                <a:srgbClr val="E6332A"/>
              </a:solidFill>
              <a:effectLst/>
              <a:uLnTx/>
              <a:uFillTx/>
              <a:cs typeface="+mn-ea"/>
              <a:sym typeface="+mn-lt"/>
            </a:endParaRPr>
          </a:p>
        </p:txBody>
      </p:sp>
      <p:sp>
        <p:nvSpPr>
          <p:cNvPr id="7" name="矩形 6"/>
          <p:cNvSpPr/>
          <p:nvPr/>
        </p:nvSpPr>
        <p:spPr>
          <a:xfrm>
            <a:off x="4977593" y="2802577"/>
            <a:ext cx="4752699" cy="633187"/>
          </a:xfrm>
          <a:prstGeom prst="rect">
            <a:avLst/>
          </a:prstGeom>
        </p:spPr>
        <p:txBody>
          <a:bodyPr wrap="square">
            <a:spAutoFit/>
            <a:scene3d>
              <a:camera prst="orthographicFront"/>
              <a:lightRig rig="threePt" dir="t"/>
            </a:scene3d>
            <a:sp3d contourW="12700"/>
          </a:bodyPr>
          <a:lstStyle/>
          <a:p>
            <a:pPr lvl="0">
              <a:lnSpc>
                <a:spcPct val="120000"/>
              </a:lnSpc>
              <a:defRPr/>
            </a:pPr>
            <a:r>
              <a:rPr lang="zh-CN" altLang="en-US" sz="3200" b="1" dirty="0" smtClean="0">
                <a:solidFill>
                  <a:srgbClr val="E6332A"/>
                </a:solidFill>
                <a:cs typeface="+mn-ea"/>
                <a:sym typeface="+mn-lt"/>
              </a:rPr>
              <a:t>如何推进生态文明建设</a:t>
            </a:r>
            <a:endParaRPr lang="zh-CN" altLang="en-US" sz="3200" b="1" dirty="0">
              <a:solidFill>
                <a:srgbClr val="E6332A"/>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ppt_w</p:attrName>
                                        </p:attrNameLst>
                                      </p:cBhvr>
                                      <p:tavLst>
                                        <p:tav tm="0">
                                          <p:val>
                                            <p:fltVal val="0"/>
                                          </p:val>
                                        </p:tav>
                                        <p:tav tm="100000">
                                          <p:val>
                                            <p:strVal val="#ppt_w"/>
                                          </p:val>
                                        </p:tav>
                                      </p:tavLst>
                                    </p:anim>
                                    <p:anim calcmode="lin" valueType="num">
                                      <p:cBhvr>
                                        <p:cTn id="13" dur="250" fill="hold"/>
                                        <p:tgtEl>
                                          <p:spTgt spid="4"/>
                                        </p:tgtEl>
                                        <p:attrNameLst>
                                          <p:attrName>ppt_h</p:attrName>
                                        </p:attrNameLst>
                                      </p:cBhvr>
                                      <p:tavLst>
                                        <p:tav tm="0">
                                          <p:val>
                                            <p:fltVal val="0"/>
                                          </p:val>
                                        </p:tav>
                                        <p:tav tm="100000">
                                          <p:val>
                                            <p:strVal val="#ppt_h"/>
                                          </p:val>
                                        </p:tav>
                                      </p:tavLst>
                                    </p:anim>
                                    <p:animEffect transition="in" filter="fade">
                                      <p:cBhvr>
                                        <p:cTn id="14" dur="250"/>
                                        <p:tgtEl>
                                          <p:spTgt spid="4"/>
                                        </p:tgtEl>
                                      </p:cBhvr>
                                    </p:animEffect>
                                  </p:childTnLst>
                                </p:cTn>
                              </p:par>
                            </p:childTnLst>
                          </p:cTn>
                        </p:par>
                        <p:par>
                          <p:cTn id="15" fill="hold">
                            <p:stCondLst>
                              <p:cond delay="1000"/>
                            </p:stCondLst>
                            <p:childTnLst>
                              <p:par>
                                <p:cTn id="16" presetID="12" presetClass="entr" presetSubtype="8"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250"/>
                                        <p:tgtEl>
                                          <p:spTgt spid="7"/>
                                        </p:tgtEl>
                                        <p:attrNameLst>
                                          <p:attrName>ppt_x</p:attrName>
                                        </p:attrNameLst>
                                      </p:cBhvr>
                                      <p:tavLst>
                                        <p:tav tm="0">
                                          <p:val>
                                            <p:strVal val="#ppt_x-#ppt_w*1.125000"/>
                                          </p:val>
                                        </p:tav>
                                        <p:tav tm="100000">
                                          <p:val>
                                            <p:strVal val="#ppt_x"/>
                                          </p:val>
                                        </p:tav>
                                      </p:tavLst>
                                    </p:anim>
                                    <p:animEffect transition="in" filter="wipe(right)">
                                      <p:cBhvr>
                                        <p:cTn id="19"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5"/>
          <p:cNvSpPr/>
          <p:nvPr/>
        </p:nvSpPr>
        <p:spPr>
          <a:xfrm rot="1751457">
            <a:off x="5480321" y="862031"/>
            <a:ext cx="1975237" cy="827926"/>
          </a:xfrm>
          <a:custGeom>
            <a:avLst/>
            <a:gdLst>
              <a:gd name="connsiteX0" fmla="*/ 0 w 4093320"/>
              <a:gd name="connsiteY0" fmla="*/ 0 h 827332"/>
              <a:gd name="connsiteX1" fmla="*/ 4093320 w 4093320"/>
              <a:gd name="connsiteY1" fmla="*/ 0 h 827332"/>
              <a:gd name="connsiteX2" fmla="*/ 4093320 w 4093320"/>
              <a:gd name="connsiteY2" fmla="*/ 827332 h 827332"/>
              <a:gd name="connsiteX3" fmla="*/ 0 w 4093320"/>
              <a:gd name="connsiteY3" fmla="*/ 827332 h 827332"/>
              <a:gd name="connsiteX4" fmla="*/ 0 w 4093320"/>
              <a:gd name="connsiteY4" fmla="*/ 0 h 827332"/>
              <a:gd name="connsiteX0-1" fmla="*/ 0 w 4093320"/>
              <a:gd name="connsiteY0-2" fmla="*/ 898 h 828230"/>
              <a:gd name="connsiteX1-3" fmla="*/ 1209356 w 4093320"/>
              <a:gd name="connsiteY1-4" fmla="*/ 0 h 828230"/>
              <a:gd name="connsiteX2-5" fmla="*/ 4093320 w 4093320"/>
              <a:gd name="connsiteY2-6" fmla="*/ 898 h 828230"/>
              <a:gd name="connsiteX3-7" fmla="*/ 4093320 w 4093320"/>
              <a:gd name="connsiteY3-8" fmla="*/ 828230 h 828230"/>
              <a:gd name="connsiteX4-9" fmla="*/ 0 w 4093320"/>
              <a:gd name="connsiteY4-10" fmla="*/ 828230 h 828230"/>
              <a:gd name="connsiteX5" fmla="*/ 0 w 4093320"/>
              <a:gd name="connsiteY5" fmla="*/ 898 h 828230"/>
              <a:gd name="connsiteX0-11" fmla="*/ 0 w 4093320"/>
              <a:gd name="connsiteY0-12" fmla="*/ 898 h 828824"/>
              <a:gd name="connsiteX1-13" fmla="*/ 1209356 w 4093320"/>
              <a:gd name="connsiteY1-14" fmla="*/ 0 h 828824"/>
              <a:gd name="connsiteX2-15" fmla="*/ 4093320 w 4093320"/>
              <a:gd name="connsiteY2-16" fmla="*/ 898 h 828824"/>
              <a:gd name="connsiteX3-17" fmla="*/ 4093320 w 4093320"/>
              <a:gd name="connsiteY3-18" fmla="*/ 828230 h 828824"/>
              <a:gd name="connsiteX4-19" fmla="*/ 90352 w 4093320"/>
              <a:gd name="connsiteY4-20" fmla="*/ 828824 h 828824"/>
              <a:gd name="connsiteX5-21" fmla="*/ 0 w 4093320"/>
              <a:gd name="connsiteY5-22" fmla="*/ 828230 h 828824"/>
              <a:gd name="connsiteX6" fmla="*/ 0 w 4093320"/>
              <a:gd name="connsiteY6" fmla="*/ 898 h 828824"/>
              <a:gd name="connsiteX0-23" fmla="*/ 0 w 4093320"/>
              <a:gd name="connsiteY0-24" fmla="*/ 898 h 828824"/>
              <a:gd name="connsiteX1-25" fmla="*/ 1209356 w 4093320"/>
              <a:gd name="connsiteY1-26" fmla="*/ 0 h 828824"/>
              <a:gd name="connsiteX2-27" fmla="*/ 4093320 w 4093320"/>
              <a:gd name="connsiteY2-28" fmla="*/ 898 h 828824"/>
              <a:gd name="connsiteX3-29" fmla="*/ 4093320 w 4093320"/>
              <a:gd name="connsiteY3-30" fmla="*/ 828230 h 828824"/>
              <a:gd name="connsiteX4-31" fmla="*/ 90352 w 4093320"/>
              <a:gd name="connsiteY4-32" fmla="*/ 828824 h 828824"/>
              <a:gd name="connsiteX5-33" fmla="*/ 0 w 4093320"/>
              <a:gd name="connsiteY5-34" fmla="*/ 898 h 828824"/>
              <a:gd name="connsiteX0-35" fmla="*/ 0 w 4002968"/>
              <a:gd name="connsiteY0-36" fmla="*/ 828824 h 828824"/>
              <a:gd name="connsiteX1-37" fmla="*/ 1119004 w 4002968"/>
              <a:gd name="connsiteY1-38" fmla="*/ 0 h 828824"/>
              <a:gd name="connsiteX2-39" fmla="*/ 4002968 w 4002968"/>
              <a:gd name="connsiteY2-40" fmla="*/ 898 h 828824"/>
              <a:gd name="connsiteX3-41" fmla="*/ 4002968 w 4002968"/>
              <a:gd name="connsiteY3-42" fmla="*/ 828230 h 828824"/>
              <a:gd name="connsiteX4-43" fmla="*/ 0 w 4002968"/>
              <a:gd name="connsiteY4-44" fmla="*/ 828824 h 828824"/>
              <a:gd name="connsiteX0-45" fmla="*/ 0 w 4002968"/>
              <a:gd name="connsiteY0-46" fmla="*/ 828824 h 828824"/>
              <a:gd name="connsiteX1-47" fmla="*/ 1119004 w 4002968"/>
              <a:gd name="connsiteY1-48" fmla="*/ 0 h 828824"/>
              <a:gd name="connsiteX2-49" fmla="*/ 2276502 w 4002968"/>
              <a:gd name="connsiteY2-50" fmla="*/ 1223 h 828824"/>
              <a:gd name="connsiteX3-51" fmla="*/ 4002968 w 4002968"/>
              <a:gd name="connsiteY3-52" fmla="*/ 898 h 828824"/>
              <a:gd name="connsiteX4-53" fmla="*/ 4002968 w 4002968"/>
              <a:gd name="connsiteY4-54" fmla="*/ 828230 h 828824"/>
              <a:gd name="connsiteX5-55" fmla="*/ 0 w 4002968"/>
              <a:gd name="connsiteY5-56" fmla="*/ 828824 h 828824"/>
              <a:gd name="connsiteX0-57" fmla="*/ 0 w 4002968"/>
              <a:gd name="connsiteY0-58" fmla="*/ 827926 h 827926"/>
              <a:gd name="connsiteX1-59" fmla="*/ 2276502 w 4002968"/>
              <a:gd name="connsiteY1-60" fmla="*/ 325 h 827926"/>
              <a:gd name="connsiteX2-61" fmla="*/ 4002968 w 4002968"/>
              <a:gd name="connsiteY2-62" fmla="*/ 0 h 827926"/>
              <a:gd name="connsiteX3-63" fmla="*/ 4002968 w 4002968"/>
              <a:gd name="connsiteY3-64" fmla="*/ 827332 h 827926"/>
              <a:gd name="connsiteX4-65" fmla="*/ 0 w 4002968"/>
              <a:gd name="connsiteY4-66" fmla="*/ 827926 h 8279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002968" h="827926">
                <a:moveTo>
                  <a:pt x="0" y="827926"/>
                </a:moveTo>
                <a:lnTo>
                  <a:pt x="2276502" y="325"/>
                </a:lnTo>
                <a:lnTo>
                  <a:pt x="4002968" y="0"/>
                </a:lnTo>
                <a:lnTo>
                  <a:pt x="4002968" y="827332"/>
                </a:lnTo>
                <a:lnTo>
                  <a:pt x="0" y="827926"/>
                </a:lnTo>
                <a:close/>
              </a:path>
            </a:pathLst>
          </a:custGeom>
          <a:gradFill flip="none" rotWithShape="1">
            <a:gsLst>
              <a:gs pos="0">
                <a:schemeClr val="tx1">
                  <a:alpha val="30000"/>
                </a:schemeClr>
              </a:gs>
              <a:gs pos="100000">
                <a:srgbClr val="F2F2F2">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p:cNvSpPr/>
          <p:nvPr/>
        </p:nvSpPr>
        <p:spPr>
          <a:xfrm>
            <a:off x="5403850" y="979935"/>
            <a:ext cx="1384300" cy="17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文本框 17"/>
          <p:cNvSpPr txBox="1"/>
          <p:nvPr/>
        </p:nvSpPr>
        <p:spPr>
          <a:xfrm>
            <a:off x="5105988" y="326088"/>
            <a:ext cx="1980029" cy="523220"/>
          </a:xfrm>
          <a:prstGeom prst="rect">
            <a:avLst/>
          </a:prstGeom>
          <a:noFill/>
        </p:spPr>
        <p:txBody>
          <a:bodyPr wrap="none" rtlCol="0">
            <a:spAutoFit/>
            <a:scene3d>
              <a:camera prst="orthographicFront"/>
              <a:lightRig rig="threePt" dir="t"/>
            </a:scene3d>
            <a:sp3d contourW="12700"/>
          </a:bodyPr>
          <a:lstStyle/>
          <a:p>
            <a:pPr algn="ctr"/>
            <a:r>
              <a:rPr lang="zh-CN" altLang="en-US" sz="2800" dirty="0" smtClean="0">
                <a:cs typeface="+mn-ea"/>
                <a:sym typeface="+mn-lt"/>
              </a:rPr>
              <a:t>过去的错误</a:t>
            </a:r>
            <a:endParaRPr lang="zh-CN" altLang="en-US" sz="2800" dirty="0">
              <a:cs typeface="+mn-ea"/>
              <a:sym typeface="+mn-lt"/>
            </a:endParaRPr>
          </a:p>
        </p:txBody>
      </p:sp>
      <p:grpSp>
        <p:nvGrpSpPr>
          <p:cNvPr id="34" name="组合 33"/>
          <p:cNvGrpSpPr/>
          <p:nvPr/>
        </p:nvGrpSpPr>
        <p:grpSpPr>
          <a:xfrm>
            <a:off x="2770989" y="1810844"/>
            <a:ext cx="1857945" cy="1344946"/>
            <a:chOff x="2513462" y="1778000"/>
            <a:chExt cx="1857945" cy="1344946"/>
          </a:xfrm>
        </p:grpSpPr>
        <p:sp>
          <p:nvSpPr>
            <p:cNvPr id="30" name="矩形 60"/>
            <p:cNvSpPr/>
            <p:nvPr/>
          </p:nvSpPr>
          <p:spPr>
            <a:xfrm rot="1751457">
              <a:off x="2877023" y="2161615"/>
              <a:ext cx="1494384" cy="961331"/>
            </a:xfrm>
            <a:custGeom>
              <a:avLst/>
              <a:gdLst>
                <a:gd name="connsiteX0" fmla="*/ 0 w 4093320"/>
                <a:gd name="connsiteY0" fmla="*/ 0 h 933316"/>
                <a:gd name="connsiteX1" fmla="*/ 4093320 w 4093320"/>
                <a:gd name="connsiteY1" fmla="*/ 0 h 933316"/>
                <a:gd name="connsiteX2" fmla="*/ 4093320 w 4093320"/>
                <a:gd name="connsiteY2" fmla="*/ 933316 h 933316"/>
                <a:gd name="connsiteX3" fmla="*/ 0 w 4093320"/>
                <a:gd name="connsiteY3" fmla="*/ 933316 h 933316"/>
                <a:gd name="connsiteX4" fmla="*/ 0 w 4093320"/>
                <a:gd name="connsiteY4" fmla="*/ 0 h 933316"/>
                <a:gd name="connsiteX0-1" fmla="*/ 0 w 4093320"/>
                <a:gd name="connsiteY0-2" fmla="*/ 20385 h 953701"/>
                <a:gd name="connsiteX1-3" fmla="*/ 1272771 w 4093320"/>
                <a:gd name="connsiteY1-4" fmla="*/ 0 h 953701"/>
                <a:gd name="connsiteX2-5" fmla="*/ 4093320 w 4093320"/>
                <a:gd name="connsiteY2-6" fmla="*/ 20385 h 953701"/>
                <a:gd name="connsiteX3-7" fmla="*/ 4093320 w 4093320"/>
                <a:gd name="connsiteY3-8" fmla="*/ 953701 h 953701"/>
                <a:gd name="connsiteX4-9" fmla="*/ 0 w 4093320"/>
                <a:gd name="connsiteY4-10" fmla="*/ 953701 h 953701"/>
                <a:gd name="connsiteX5" fmla="*/ 0 w 4093320"/>
                <a:gd name="connsiteY5" fmla="*/ 20385 h 953701"/>
                <a:gd name="connsiteX0-11" fmla="*/ 0 w 4093320"/>
                <a:gd name="connsiteY0-12" fmla="*/ 20385 h 961331"/>
                <a:gd name="connsiteX1-13" fmla="*/ 1272771 w 4093320"/>
                <a:gd name="connsiteY1-14" fmla="*/ 0 h 961331"/>
                <a:gd name="connsiteX2-15" fmla="*/ 4093320 w 4093320"/>
                <a:gd name="connsiteY2-16" fmla="*/ 20385 h 961331"/>
                <a:gd name="connsiteX3-17" fmla="*/ 4093320 w 4093320"/>
                <a:gd name="connsiteY3-18" fmla="*/ 953701 h 961331"/>
                <a:gd name="connsiteX4-19" fmla="*/ 1231577 w 4093320"/>
                <a:gd name="connsiteY4-20" fmla="*/ 961331 h 961331"/>
                <a:gd name="connsiteX5-21" fmla="*/ 0 w 4093320"/>
                <a:gd name="connsiteY5-22" fmla="*/ 953701 h 961331"/>
                <a:gd name="connsiteX6" fmla="*/ 0 w 4093320"/>
                <a:gd name="connsiteY6" fmla="*/ 20385 h 961331"/>
                <a:gd name="connsiteX0-23" fmla="*/ 0 w 4093320"/>
                <a:gd name="connsiteY0-24" fmla="*/ 20385 h 961331"/>
                <a:gd name="connsiteX1-25" fmla="*/ 1272771 w 4093320"/>
                <a:gd name="connsiteY1-26" fmla="*/ 0 h 961331"/>
                <a:gd name="connsiteX2-27" fmla="*/ 4093320 w 4093320"/>
                <a:gd name="connsiteY2-28" fmla="*/ 20385 h 961331"/>
                <a:gd name="connsiteX3-29" fmla="*/ 4093320 w 4093320"/>
                <a:gd name="connsiteY3-30" fmla="*/ 953701 h 961331"/>
                <a:gd name="connsiteX4-31" fmla="*/ 1231577 w 4093320"/>
                <a:gd name="connsiteY4-32" fmla="*/ 961331 h 961331"/>
                <a:gd name="connsiteX5-33" fmla="*/ 0 w 4093320"/>
                <a:gd name="connsiteY5-34" fmla="*/ 20385 h 961331"/>
                <a:gd name="connsiteX0-35" fmla="*/ 0 w 2861743"/>
                <a:gd name="connsiteY0-36" fmla="*/ 961331 h 961331"/>
                <a:gd name="connsiteX1-37" fmla="*/ 41194 w 2861743"/>
                <a:gd name="connsiteY1-38" fmla="*/ 0 h 961331"/>
                <a:gd name="connsiteX2-39" fmla="*/ 2861743 w 2861743"/>
                <a:gd name="connsiteY2-40" fmla="*/ 20385 h 961331"/>
                <a:gd name="connsiteX3-41" fmla="*/ 2861743 w 2861743"/>
                <a:gd name="connsiteY3-42" fmla="*/ 953701 h 961331"/>
                <a:gd name="connsiteX4-43" fmla="*/ 0 w 2861743"/>
                <a:gd name="connsiteY4-44" fmla="*/ 961331 h 96133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61743" h="961331">
                  <a:moveTo>
                    <a:pt x="0" y="961331"/>
                  </a:moveTo>
                  <a:lnTo>
                    <a:pt x="41194" y="0"/>
                  </a:lnTo>
                  <a:lnTo>
                    <a:pt x="2861743" y="20385"/>
                  </a:lnTo>
                  <a:lnTo>
                    <a:pt x="2861743" y="953701"/>
                  </a:lnTo>
                  <a:lnTo>
                    <a:pt x="0" y="961331"/>
                  </a:lnTo>
                  <a:close/>
                </a:path>
              </a:pathLst>
            </a:custGeom>
            <a:gradFill flip="none" rotWithShape="1">
              <a:gsLst>
                <a:gs pos="0">
                  <a:schemeClr val="tx1">
                    <a:alpha val="3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1" name="Group 13"/>
            <p:cNvGrpSpPr/>
            <p:nvPr/>
          </p:nvGrpSpPr>
          <p:grpSpPr>
            <a:xfrm>
              <a:off x="2513462" y="1778000"/>
              <a:ext cx="903838" cy="903839"/>
              <a:chOff x="911424" y="1244624"/>
              <a:chExt cx="1084974" cy="1084975"/>
            </a:xfrm>
          </p:grpSpPr>
          <p:sp>
            <p:nvSpPr>
              <p:cNvPr id="32" name="Freeform: Shape 6"/>
              <p:cNvSpPr/>
              <p:nvPr/>
            </p:nvSpPr>
            <p:spPr bwMode="auto">
              <a:xfrm flipH="1">
                <a:off x="911424" y="1244624"/>
                <a:ext cx="1084974" cy="1084975"/>
              </a:xfrm>
              <a:custGeom>
                <a:avLst/>
                <a:gdLst>
                  <a:gd name="connsiteX0" fmla="*/ 508910 w 1084974"/>
                  <a:gd name="connsiteY0" fmla="*/ 0 h 1084975"/>
                  <a:gd name="connsiteX1" fmla="*/ 31229 w 1084974"/>
                  <a:gd name="connsiteY1" fmla="*/ 253981 h 1084975"/>
                  <a:gd name="connsiteX2" fmla="*/ 0 w 1084974"/>
                  <a:gd name="connsiteY2" fmla="*/ 311517 h 1084975"/>
                  <a:gd name="connsiteX3" fmla="*/ 773457 w 1084974"/>
                  <a:gd name="connsiteY3" fmla="*/ 1084975 h 1084975"/>
                  <a:gd name="connsiteX4" fmla="*/ 830993 w 1084974"/>
                  <a:gd name="connsiteY4" fmla="*/ 1053745 h 1084975"/>
                  <a:gd name="connsiteX5" fmla="*/ 1084974 w 1084974"/>
                  <a:gd name="connsiteY5" fmla="*/ 576064 h 1084975"/>
                  <a:gd name="connsiteX6" fmla="*/ 508910 w 1084974"/>
                  <a:gd name="connsiteY6" fmla="*/ 0 h 108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4974" h="1084975">
                    <a:moveTo>
                      <a:pt x="508910" y="0"/>
                    </a:moveTo>
                    <a:cubicBezTo>
                      <a:pt x="310066" y="0"/>
                      <a:pt x="134752" y="100747"/>
                      <a:pt x="31229" y="253981"/>
                    </a:cubicBezTo>
                    <a:lnTo>
                      <a:pt x="0" y="311517"/>
                    </a:lnTo>
                    <a:lnTo>
                      <a:pt x="773457" y="1084975"/>
                    </a:lnTo>
                    <a:lnTo>
                      <a:pt x="830993" y="1053745"/>
                    </a:lnTo>
                    <a:cubicBezTo>
                      <a:pt x="984227" y="950222"/>
                      <a:pt x="1084974" y="774908"/>
                      <a:pt x="1084974" y="576064"/>
                    </a:cubicBezTo>
                    <a:cubicBezTo>
                      <a:pt x="1084974" y="257913"/>
                      <a:pt x="827061" y="0"/>
                      <a:pt x="508910" y="0"/>
                    </a:cubicBezTo>
                    <a:close/>
                  </a:path>
                </a:pathLst>
              </a:custGeom>
              <a:solidFill>
                <a:schemeClr val="accent1"/>
              </a:solidFill>
              <a:ln w="19050">
                <a:noFill/>
                <a:round/>
              </a:ln>
            </p:spPr>
            <p:txBody>
              <a:bodyPr anchor="ctr"/>
              <a:lstStyle/>
              <a:p>
                <a:pPr algn="ctr"/>
                <a:endParaRPr>
                  <a:cs typeface="+mn-ea"/>
                  <a:sym typeface="+mn-lt"/>
                </a:endParaRPr>
              </a:p>
            </p:txBody>
          </p:sp>
          <p:sp>
            <p:nvSpPr>
              <p:cNvPr id="33" name="TextBox 9"/>
              <p:cNvSpPr txBox="1"/>
              <p:nvPr/>
            </p:nvSpPr>
            <p:spPr>
              <a:xfrm>
                <a:off x="997495" y="1340768"/>
                <a:ext cx="655949" cy="707886"/>
              </a:xfrm>
              <a:prstGeom prst="rect">
                <a:avLst/>
              </a:prstGeom>
              <a:noFill/>
            </p:spPr>
            <p:txBody>
              <a:bodyPr wrap="none" anchor="ctr">
                <a:normAutofit/>
              </a:bodyPr>
              <a:lstStyle/>
              <a:p>
                <a:pPr algn="ctr"/>
                <a:r>
                  <a:rPr lang="en-US" altLang="zh-CN" sz="2400" dirty="0">
                    <a:solidFill>
                      <a:schemeClr val="bg1"/>
                    </a:solidFill>
                    <a:cs typeface="+mn-ea"/>
                    <a:sym typeface="+mn-lt"/>
                  </a:rPr>
                  <a:t>1</a:t>
                </a:r>
              </a:p>
            </p:txBody>
          </p:sp>
        </p:grpSp>
      </p:grpSp>
      <p:sp>
        <p:nvSpPr>
          <p:cNvPr id="35" name="矩形 34"/>
          <p:cNvSpPr/>
          <p:nvPr/>
        </p:nvSpPr>
        <p:spPr>
          <a:xfrm>
            <a:off x="4926477" y="1928742"/>
            <a:ext cx="6463554" cy="43037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dirty="0" smtClean="0">
                <a:cs typeface="+mn-ea"/>
                <a:sym typeface="+mn-lt"/>
              </a:rPr>
              <a:t>生产方式</a:t>
            </a:r>
            <a:r>
              <a:rPr lang="zh-CN" altLang="en-US" sz="2000" dirty="0">
                <a:cs typeface="+mn-ea"/>
                <a:sym typeface="+mn-lt"/>
              </a:rPr>
              <a:t>、生产结构不合理</a:t>
            </a:r>
            <a:endParaRPr lang="zh-CN" altLang="en-US" sz="2000" b="1" dirty="0">
              <a:cs typeface="+mn-ea"/>
              <a:sym typeface="+mn-lt"/>
            </a:endParaRPr>
          </a:p>
        </p:txBody>
      </p:sp>
      <p:grpSp>
        <p:nvGrpSpPr>
          <p:cNvPr id="36" name="组合 35"/>
          <p:cNvGrpSpPr/>
          <p:nvPr/>
        </p:nvGrpSpPr>
        <p:grpSpPr>
          <a:xfrm>
            <a:off x="2770989" y="3307866"/>
            <a:ext cx="1857945" cy="1344946"/>
            <a:chOff x="2513462" y="1778000"/>
            <a:chExt cx="1857945" cy="1344946"/>
          </a:xfrm>
        </p:grpSpPr>
        <p:sp>
          <p:nvSpPr>
            <p:cNvPr id="37" name="矩形 60"/>
            <p:cNvSpPr/>
            <p:nvPr/>
          </p:nvSpPr>
          <p:spPr>
            <a:xfrm rot="1751457">
              <a:off x="2877023" y="2161615"/>
              <a:ext cx="1494384" cy="961331"/>
            </a:xfrm>
            <a:custGeom>
              <a:avLst/>
              <a:gdLst>
                <a:gd name="connsiteX0" fmla="*/ 0 w 4093320"/>
                <a:gd name="connsiteY0" fmla="*/ 0 h 933316"/>
                <a:gd name="connsiteX1" fmla="*/ 4093320 w 4093320"/>
                <a:gd name="connsiteY1" fmla="*/ 0 h 933316"/>
                <a:gd name="connsiteX2" fmla="*/ 4093320 w 4093320"/>
                <a:gd name="connsiteY2" fmla="*/ 933316 h 933316"/>
                <a:gd name="connsiteX3" fmla="*/ 0 w 4093320"/>
                <a:gd name="connsiteY3" fmla="*/ 933316 h 933316"/>
                <a:gd name="connsiteX4" fmla="*/ 0 w 4093320"/>
                <a:gd name="connsiteY4" fmla="*/ 0 h 933316"/>
                <a:gd name="connsiteX0-1" fmla="*/ 0 w 4093320"/>
                <a:gd name="connsiteY0-2" fmla="*/ 20385 h 953701"/>
                <a:gd name="connsiteX1-3" fmla="*/ 1272771 w 4093320"/>
                <a:gd name="connsiteY1-4" fmla="*/ 0 h 953701"/>
                <a:gd name="connsiteX2-5" fmla="*/ 4093320 w 4093320"/>
                <a:gd name="connsiteY2-6" fmla="*/ 20385 h 953701"/>
                <a:gd name="connsiteX3-7" fmla="*/ 4093320 w 4093320"/>
                <a:gd name="connsiteY3-8" fmla="*/ 953701 h 953701"/>
                <a:gd name="connsiteX4-9" fmla="*/ 0 w 4093320"/>
                <a:gd name="connsiteY4-10" fmla="*/ 953701 h 953701"/>
                <a:gd name="connsiteX5" fmla="*/ 0 w 4093320"/>
                <a:gd name="connsiteY5" fmla="*/ 20385 h 953701"/>
                <a:gd name="connsiteX0-11" fmla="*/ 0 w 4093320"/>
                <a:gd name="connsiteY0-12" fmla="*/ 20385 h 961331"/>
                <a:gd name="connsiteX1-13" fmla="*/ 1272771 w 4093320"/>
                <a:gd name="connsiteY1-14" fmla="*/ 0 h 961331"/>
                <a:gd name="connsiteX2-15" fmla="*/ 4093320 w 4093320"/>
                <a:gd name="connsiteY2-16" fmla="*/ 20385 h 961331"/>
                <a:gd name="connsiteX3-17" fmla="*/ 4093320 w 4093320"/>
                <a:gd name="connsiteY3-18" fmla="*/ 953701 h 961331"/>
                <a:gd name="connsiteX4-19" fmla="*/ 1231577 w 4093320"/>
                <a:gd name="connsiteY4-20" fmla="*/ 961331 h 961331"/>
                <a:gd name="connsiteX5-21" fmla="*/ 0 w 4093320"/>
                <a:gd name="connsiteY5-22" fmla="*/ 953701 h 961331"/>
                <a:gd name="connsiteX6" fmla="*/ 0 w 4093320"/>
                <a:gd name="connsiteY6" fmla="*/ 20385 h 961331"/>
                <a:gd name="connsiteX0-23" fmla="*/ 0 w 4093320"/>
                <a:gd name="connsiteY0-24" fmla="*/ 20385 h 961331"/>
                <a:gd name="connsiteX1-25" fmla="*/ 1272771 w 4093320"/>
                <a:gd name="connsiteY1-26" fmla="*/ 0 h 961331"/>
                <a:gd name="connsiteX2-27" fmla="*/ 4093320 w 4093320"/>
                <a:gd name="connsiteY2-28" fmla="*/ 20385 h 961331"/>
                <a:gd name="connsiteX3-29" fmla="*/ 4093320 w 4093320"/>
                <a:gd name="connsiteY3-30" fmla="*/ 953701 h 961331"/>
                <a:gd name="connsiteX4-31" fmla="*/ 1231577 w 4093320"/>
                <a:gd name="connsiteY4-32" fmla="*/ 961331 h 961331"/>
                <a:gd name="connsiteX5-33" fmla="*/ 0 w 4093320"/>
                <a:gd name="connsiteY5-34" fmla="*/ 20385 h 961331"/>
                <a:gd name="connsiteX0-35" fmla="*/ 0 w 2861743"/>
                <a:gd name="connsiteY0-36" fmla="*/ 961331 h 961331"/>
                <a:gd name="connsiteX1-37" fmla="*/ 41194 w 2861743"/>
                <a:gd name="connsiteY1-38" fmla="*/ 0 h 961331"/>
                <a:gd name="connsiteX2-39" fmla="*/ 2861743 w 2861743"/>
                <a:gd name="connsiteY2-40" fmla="*/ 20385 h 961331"/>
                <a:gd name="connsiteX3-41" fmla="*/ 2861743 w 2861743"/>
                <a:gd name="connsiteY3-42" fmla="*/ 953701 h 961331"/>
                <a:gd name="connsiteX4-43" fmla="*/ 0 w 2861743"/>
                <a:gd name="connsiteY4-44" fmla="*/ 961331 h 96133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61743" h="961331">
                  <a:moveTo>
                    <a:pt x="0" y="961331"/>
                  </a:moveTo>
                  <a:lnTo>
                    <a:pt x="41194" y="0"/>
                  </a:lnTo>
                  <a:lnTo>
                    <a:pt x="2861743" y="20385"/>
                  </a:lnTo>
                  <a:lnTo>
                    <a:pt x="2861743" y="953701"/>
                  </a:lnTo>
                  <a:lnTo>
                    <a:pt x="0" y="961331"/>
                  </a:lnTo>
                  <a:close/>
                </a:path>
              </a:pathLst>
            </a:custGeom>
            <a:gradFill flip="none" rotWithShape="1">
              <a:gsLst>
                <a:gs pos="0">
                  <a:schemeClr val="tx1">
                    <a:alpha val="3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8" name="Group 13"/>
            <p:cNvGrpSpPr/>
            <p:nvPr/>
          </p:nvGrpSpPr>
          <p:grpSpPr>
            <a:xfrm>
              <a:off x="2513462" y="1778000"/>
              <a:ext cx="903838" cy="903839"/>
              <a:chOff x="911424" y="1244624"/>
              <a:chExt cx="1084974" cy="1084975"/>
            </a:xfrm>
          </p:grpSpPr>
          <p:sp>
            <p:nvSpPr>
              <p:cNvPr id="39" name="Freeform: Shape 6"/>
              <p:cNvSpPr/>
              <p:nvPr/>
            </p:nvSpPr>
            <p:spPr bwMode="auto">
              <a:xfrm flipH="1">
                <a:off x="911424" y="1244624"/>
                <a:ext cx="1084974" cy="1084975"/>
              </a:xfrm>
              <a:custGeom>
                <a:avLst/>
                <a:gdLst>
                  <a:gd name="connsiteX0" fmla="*/ 508910 w 1084974"/>
                  <a:gd name="connsiteY0" fmla="*/ 0 h 1084975"/>
                  <a:gd name="connsiteX1" fmla="*/ 31229 w 1084974"/>
                  <a:gd name="connsiteY1" fmla="*/ 253981 h 1084975"/>
                  <a:gd name="connsiteX2" fmla="*/ 0 w 1084974"/>
                  <a:gd name="connsiteY2" fmla="*/ 311517 h 1084975"/>
                  <a:gd name="connsiteX3" fmla="*/ 773457 w 1084974"/>
                  <a:gd name="connsiteY3" fmla="*/ 1084975 h 1084975"/>
                  <a:gd name="connsiteX4" fmla="*/ 830993 w 1084974"/>
                  <a:gd name="connsiteY4" fmla="*/ 1053745 h 1084975"/>
                  <a:gd name="connsiteX5" fmla="*/ 1084974 w 1084974"/>
                  <a:gd name="connsiteY5" fmla="*/ 576064 h 1084975"/>
                  <a:gd name="connsiteX6" fmla="*/ 508910 w 1084974"/>
                  <a:gd name="connsiteY6" fmla="*/ 0 h 108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4974" h="1084975">
                    <a:moveTo>
                      <a:pt x="508910" y="0"/>
                    </a:moveTo>
                    <a:cubicBezTo>
                      <a:pt x="310066" y="0"/>
                      <a:pt x="134752" y="100747"/>
                      <a:pt x="31229" y="253981"/>
                    </a:cubicBezTo>
                    <a:lnTo>
                      <a:pt x="0" y="311517"/>
                    </a:lnTo>
                    <a:lnTo>
                      <a:pt x="773457" y="1084975"/>
                    </a:lnTo>
                    <a:lnTo>
                      <a:pt x="830993" y="1053745"/>
                    </a:lnTo>
                    <a:cubicBezTo>
                      <a:pt x="984227" y="950222"/>
                      <a:pt x="1084974" y="774908"/>
                      <a:pt x="1084974" y="576064"/>
                    </a:cubicBezTo>
                    <a:cubicBezTo>
                      <a:pt x="1084974" y="257913"/>
                      <a:pt x="827061" y="0"/>
                      <a:pt x="508910" y="0"/>
                    </a:cubicBezTo>
                    <a:close/>
                  </a:path>
                </a:pathLst>
              </a:custGeom>
              <a:solidFill>
                <a:schemeClr val="accent1"/>
              </a:solidFill>
              <a:ln w="19050">
                <a:noFill/>
                <a:round/>
              </a:ln>
            </p:spPr>
            <p:txBody>
              <a:bodyPr anchor="ctr"/>
              <a:lstStyle/>
              <a:p>
                <a:pPr algn="ctr"/>
                <a:endParaRPr>
                  <a:cs typeface="+mn-ea"/>
                  <a:sym typeface="+mn-lt"/>
                </a:endParaRPr>
              </a:p>
            </p:txBody>
          </p:sp>
          <p:sp>
            <p:nvSpPr>
              <p:cNvPr id="40" name="TextBox 9"/>
              <p:cNvSpPr txBox="1"/>
              <p:nvPr/>
            </p:nvSpPr>
            <p:spPr>
              <a:xfrm>
                <a:off x="997495" y="1340768"/>
                <a:ext cx="655949" cy="707886"/>
              </a:xfrm>
              <a:prstGeom prst="rect">
                <a:avLst/>
              </a:prstGeom>
              <a:noFill/>
            </p:spPr>
            <p:txBody>
              <a:bodyPr wrap="none" anchor="ctr">
                <a:normAutofit/>
              </a:bodyPr>
              <a:lstStyle/>
              <a:p>
                <a:pPr algn="ctr"/>
                <a:r>
                  <a:rPr lang="en-US" altLang="zh-CN" sz="2400" dirty="0">
                    <a:solidFill>
                      <a:schemeClr val="bg1"/>
                    </a:solidFill>
                    <a:cs typeface="+mn-ea"/>
                    <a:sym typeface="+mn-lt"/>
                  </a:rPr>
                  <a:t>2</a:t>
                </a:r>
              </a:p>
            </p:txBody>
          </p:sp>
        </p:grpSp>
      </p:grpSp>
      <p:sp>
        <p:nvSpPr>
          <p:cNvPr id="41" name="矩形 40"/>
          <p:cNvSpPr/>
          <p:nvPr/>
        </p:nvSpPr>
        <p:spPr>
          <a:xfrm>
            <a:off x="4926477" y="3515859"/>
            <a:ext cx="6463554" cy="43037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dirty="0" smtClean="0">
                <a:cs typeface="+mn-ea"/>
                <a:sym typeface="+mn-lt"/>
              </a:rPr>
              <a:t>技术</a:t>
            </a:r>
            <a:r>
              <a:rPr lang="zh-CN" altLang="en-US" sz="2000" dirty="0">
                <a:cs typeface="+mn-ea"/>
                <a:sym typeface="+mn-lt"/>
              </a:rPr>
              <a:t>相对落后，市场不</a:t>
            </a:r>
            <a:r>
              <a:rPr lang="zh-CN" altLang="en-US" sz="2000" dirty="0" smtClean="0">
                <a:cs typeface="+mn-ea"/>
                <a:sym typeface="+mn-lt"/>
              </a:rPr>
              <a:t>完善</a:t>
            </a:r>
            <a:endParaRPr lang="zh-CN" altLang="en-US" sz="2000" b="1" dirty="0">
              <a:cs typeface="+mn-ea"/>
              <a:sym typeface="+mn-lt"/>
            </a:endParaRPr>
          </a:p>
        </p:txBody>
      </p:sp>
      <p:grpSp>
        <p:nvGrpSpPr>
          <p:cNvPr id="19" name="组合 18"/>
          <p:cNvGrpSpPr/>
          <p:nvPr/>
        </p:nvGrpSpPr>
        <p:grpSpPr>
          <a:xfrm>
            <a:off x="2770989" y="4941256"/>
            <a:ext cx="1857945" cy="1344946"/>
            <a:chOff x="2513462" y="1778000"/>
            <a:chExt cx="1857945" cy="1344946"/>
          </a:xfrm>
        </p:grpSpPr>
        <p:sp>
          <p:nvSpPr>
            <p:cNvPr id="20" name="矩形 60"/>
            <p:cNvSpPr/>
            <p:nvPr/>
          </p:nvSpPr>
          <p:spPr>
            <a:xfrm rot="1751457">
              <a:off x="2877023" y="2161615"/>
              <a:ext cx="1494384" cy="961331"/>
            </a:xfrm>
            <a:custGeom>
              <a:avLst/>
              <a:gdLst>
                <a:gd name="connsiteX0" fmla="*/ 0 w 4093320"/>
                <a:gd name="connsiteY0" fmla="*/ 0 h 933316"/>
                <a:gd name="connsiteX1" fmla="*/ 4093320 w 4093320"/>
                <a:gd name="connsiteY1" fmla="*/ 0 h 933316"/>
                <a:gd name="connsiteX2" fmla="*/ 4093320 w 4093320"/>
                <a:gd name="connsiteY2" fmla="*/ 933316 h 933316"/>
                <a:gd name="connsiteX3" fmla="*/ 0 w 4093320"/>
                <a:gd name="connsiteY3" fmla="*/ 933316 h 933316"/>
                <a:gd name="connsiteX4" fmla="*/ 0 w 4093320"/>
                <a:gd name="connsiteY4" fmla="*/ 0 h 933316"/>
                <a:gd name="connsiteX0-1" fmla="*/ 0 w 4093320"/>
                <a:gd name="connsiteY0-2" fmla="*/ 20385 h 953701"/>
                <a:gd name="connsiteX1-3" fmla="*/ 1272771 w 4093320"/>
                <a:gd name="connsiteY1-4" fmla="*/ 0 h 953701"/>
                <a:gd name="connsiteX2-5" fmla="*/ 4093320 w 4093320"/>
                <a:gd name="connsiteY2-6" fmla="*/ 20385 h 953701"/>
                <a:gd name="connsiteX3-7" fmla="*/ 4093320 w 4093320"/>
                <a:gd name="connsiteY3-8" fmla="*/ 953701 h 953701"/>
                <a:gd name="connsiteX4-9" fmla="*/ 0 w 4093320"/>
                <a:gd name="connsiteY4-10" fmla="*/ 953701 h 953701"/>
                <a:gd name="connsiteX5" fmla="*/ 0 w 4093320"/>
                <a:gd name="connsiteY5" fmla="*/ 20385 h 953701"/>
                <a:gd name="connsiteX0-11" fmla="*/ 0 w 4093320"/>
                <a:gd name="connsiteY0-12" fmla="*/ 20385 h 961331"/>
                <a:gd name="connsiteX1-13" fmla="*/ 1272771 w 4093320"/>
                <a:gd name="connsiteY1-14" fmla="*/ 0 h 961331"/>
                <a:gd name="connsiteX2-15" fmla="*/ 4093320 w 4093320"/>
                <a:gd name="connsiteY2-16" fmla="*/ 20385 h 961331"/>
                <a:gd name="connsiteX3-17" fmla="*/ 4093320 w 4093320"/>
                <a:gd name="connsiteY3-18" fmla="*/ 953701 h 961331"/>
                <a:gd name="connsiteX4-19" fmla="*/ 1231577 w 4093320"/>
                <a:gd name="connsiteY4-20" fmla="*/ 961331 h 961331"/>
                <a:gd name="connsiteX5-21" fmla="*/ 0 w 4093320"/>
                <a:gd name="connsiteY5-22" fmla="*/ 953701 h 961331"/>
                <a:gd name="connsiteX6" fmla="*/ 0 w 4093320"/>
                <a:gd name="connsiteY6" fmla="*/ 20385 h 961331"/>
                <a:gd name="connsiteX0-23" fmla="*/ 0 w 4093320"/>
                <a:gd name="connsiteY0-24" fmla="*/ 20385 h 961331"/>
                <a:gd name="connsiteX1-25" fmla="*/ 1272771 w 4093320"/>
                <a:gd name="connsiteY1-26" fmla="*/ 0 h 961331"/>
                <a:gd name="connsiteX2-27" fmla="*/ 4093320 w 4093320"/>
                <a:gd name="connsiteY2-28" fmla="*/ 20385 h 961331"/>
                <a:gd name="connsiteX3-29" fmla="*/ 4093320 w 4093320"/>
                <a:gd name="connsiteY3-30" fmla="*/ 953701 h 961331"/>
                <a:gd name="connsiteX4-31" fmla="*/ 1231577 w 4093320"/>
                <a:gd name="connsiteY4-32" fmla="*/ 961331 h 961331"/>
                <a:gd name="connsiteX5-33" fmla="*/ 0 w 4093320"/>
                <a:gd name="connsiteY5-34" fmla="*/ 20385 h 961331"/>
                <a:gd name="connsiteX0-35" fmla="*/ 0 w 2861743"/>
                <a:gd name="connsiteY0-36" fmla="*/ 961331 h 961331"/>
                <a:gd name="connsiteX1-37" fmla="*/ 41194 w 2861743"/>
                <a:gd name="connsiteY1-38" fmla="*/ 0 h 961331"/>
                <a:gd name="connsiteX2-39" fmla="*/ 2861743 w 2861743"/>
                <a:gd name="connsiteY2-40" fmla="*/ 20385 h 961331"/>
                <a:gd name="connsiteX3-41" fmla="*/ 2861743 w 2861743"/>
                <a:gd name="connsiteY3-42" fmla="*/ 953701 h 961331"/>
                <a:gd name="connsiteX4-43" fmla="*/ 0 w 2861743"/>
                <a:gd name="connsiteY4-44" fmla="*/ 961331 h 96133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61743" h="961331">
                  <a:moveTo>
                    <a:pt x="0" y="961331"/>
                  </a:moveTo>
                  <a:lnTo>
                    <a:pt x="41194" y="0"/>
                  </a:lnTo>
                  <a:lnTo>
                    <a:pt x="2861743" y="20385"/>
                  </a:lnTo>
                  <a:lnTo>
                    <a:pt x="2861743" y="953701"/>
                  </a:lnTo>
                  <a:lnTo>
                    <a:pt x="0" y="961331"/>
                  </a:lnTo>
                  <a:close/>
                </a:path>
              </a:pathLst>
            </a:custGeom>
            <a:gradFill flip="none" rotWithShape="1">
              <a:gsLst>
                <a:gs pos="0">
                  <a:schemeClr val="tx1">
                    <a:alpha val="3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Group 13"/>
            <p:cNvGrpSpPr/>
            <p:nvPr/>
          </p:nvGrpSpPr>
          <p:grpSpPr>
            <a:xfrm>
              <a:off x="2513462" y="1778000"/>
              <a:ext cx="903838" cy="903839"/>
              <a:chOff x="911424" y="1244624"/>
              <a:chExt cx="1084974" cy="1084975"/>
            </a:xfrm>
          </p:grpSpPr>
          <p:sp>
            <p:nvSpPr>
              <p:cNvPr id="22" name="Freeform: Shape 6"/>
              <p:cNvSpPr/>
              <p:nvPr/>
            </p:nvSpPr>
            <p:spPr bwMode="auto">
              <a:xfrm flipH="1">
                <a:off x="911424" y="1244624"/>
                <a:ext cx="1084974" cy="1084975"/>
              </a:xfrm>
              <a:custGeom>
                <a:avLst/>
                <a:gdLst>
                  <a:gd name="connsiteX0" fmla="*/ 508910 w 1084974"/>
                  <a:gd name="connsiteY0" fmla="*/ 0 h 1084975"/>
                  <a:gd name="connsiteX1" fmla="*/ 31229 w 1084974"/>
                  <a:gd name="connsiteY1" fmla="*/ 253981 h 1084975"/>
                  <a:gd name="connsiteX2" fmla="*/ 0 w 1084974"/>
                  <a:gd name="connsiteY2" fmla="*/ 311517 h 1084975"/>
                  <a:gd name="connsiteX3" fmla="*/ 773457 w 1084974"/>
                  <a:gd name="connsiteY3" fmla="*/ 1084975 h 1084975"/>
                  <a:gd name="connsiteX4" fmla="*/ 830993 w 1084974"/>
                  <a:gd name="connsiteY4" fmla="*/ 1053745 h 1084975"/>
                  <a:gd name="connsiteX5" fmla="*/ 1084974 w 1084974"/>
                  <a:gd name="connsiteY5" fmla="*/ 576064 h 1084975"/>
                  <a:gd name="connsiteX6" fmla="*/ 508910 w 1084974"/>
                  <a:gd name="connsiteY6" fmla="*/ 0 h 108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4974" h="1084975">
                    <a:moveTo>
                      <a:pt x="508910" y="0"/>
                    </a:moveTo>
                    <a:cubicBezTo>
                      <a:pt x="310066" y="0"/>
                      <a:pt x="134752" y="100747"/>
                      <a:pt x="31229" y="253981"/>
                    </a:cubicBezTo>
                    <a:lnTo>
                      <a:pt x="0" y="311517"/>
                    </a:lnTo>
                    <a:lnTo>
                      <a:pt x="773457" y="1084975"/>
                    </a:lnTo>
                    <a:lnTo>
                      <a:pt x="830993" y="1053745"/>
                    </a:lnTo>
                    <a:cubicBezTo>
                      <a:pt x="984227" y="950222"/>
                      <a:pt x="1084974" y="774908"/>
                      <a:pt x="1084974" y="576064"/>
                    </a:cubicBezTo>
                    <a:cubicBezTo>
                      <a:pt x="1084974" y="257913"/>
                      <a:pt x="827061" y="0"/>
                      <a:pt x="508910" y="0"/>
                    </a:cubicBezTo>
                    <a:close/>
                  </a:path>
                </a:pathLst>
              </a:custGeom>
              <a:solidFill>
                <a:schemeClr val="accent1"/>
              </a:solidFill>
              <a:ln w="19050">
                <a:noFill/>
                <a:round/>
              </a:ln>
            </p:spPr>
            <p:txBody>
              <a:bodyPr anchor="ctr"/>
              <a:lstStyle/>
              <a:p>
                <a:pPr algn="ctr"/>
                <a:endParaRPr>
                  <a:cs typeface="+mn-ea"/>
                  <a:sym typeface="+mn-lt"/>
                </a:endParaRPr>
              </a:p>
            </p:txBody>
          </p:sp>
          <p:sp>
            <p:nvSpPr>
              <p:cNvPr id="23" name="TextBox 9"/>
              <p:cNvSpPr txBox="1"/>
              <p:nvPr/>
            </p:nvSpPr>
            <p:spPr>
              <a:xfrm>
                <a:off x="997495" y="1340768"/>
                <a:ext cx="655949" cy="707886"/>
              </a:xfrm>
              <a:prstGeom prst="rect">
                <a:avLst/>
              </a:prstGeom>
              <a:noFill/>
            </p:spPr>
            <p:txBody>
              <a:bodyPr wrap="none" anchor="ctr">
                <a:normAutofit/>
              </a:bodyPr>
              <a:lstStyle/>
              <a:p>
                <a:pPr algn="ctr"/>
                <a:r>
                  <a:rPr lang="en-US" altLang="zh-CN" sz="2400" dirty="0">
                    <a:solidFill>
                      <a:schemeClr val="bg1"/>
                    </a:solidFill>
                    <a:cs typeface="+mn-ea"/>
                    <a:sym typeface="+mn-lt"/>
                  </a:rPr>
                  <a:t>3</a:t>
                </a:r>
              </a:p>
            </p:txBody>
          </p:sp>
        </p:grpSp>
      </p:grpSp>
      <p:sp>
        <p:nvSpPr>
          <p:cNvPr id="24" name="矩形 23"/>
          <p:cNvSpPr/>
          <p:nvPr/>
        </p:nvSpPr>
        <p:spPr>
          <a:xfrm>
            <a:off x="4926477" y="5102976"/>
            <a:ext cx="6463554" cy="43037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dirty="0" smtClean="0">
                <a:cs typeface="+mn-ea"/>
                <a:sym typeface="+mn-lt"/>
              </a:rPr>
              <a:t>法制</a:t>
            </a:r>
            <a:r>
              <a:rPr lang="zh-CN" altLang="en-US" sz="2000" dirty="0">
                <a:cs typeface="+mn-ea"/>
                <a:sym typeface="+mn-lt"/>
              </a:rPr>
              <a:t>不完善，政府监管不严</a:t>
            </a:r>
            <a:endParaRPr lang="zh-CN" altLang="en-US" sz="2000" b="1"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250"/>
                                        <p:tgtEl>
                                          <p:spTgt spid="16"/>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250"/>
                                        <p:tgtEl>
                                          <p:spTgt spid="18"/>
                                        </p:tgtEl>
                                        <p:attrNameLst>
                                          <p:attrName>ppt_y</p:attrName>
                                        </p:attrNameLst>
                                      </p:cBhvr>
                                      <p:tavLst>
                                        <p:tav tm="0">
                                          <p:val>
                                            <p:strVal val="#ppt_y+#ppt_h*1.125000"/>
                                          </p:val>
                                        </p:tav>
                                        <p:tav tm="100000">
                                          <p:val>
                                            <p:strVal val="#ppt_y"/>
                                          </p:val>
                                        </p:tav>
                                      </p:tavLst>
                                    </p:anim>
                                    <p:animEffect transition="in" filter="wipe(up)">
                                      <p:cBhvr>
                                        <p:cTn id="17"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092409" y="1444572"/>
            <a:ext cx="5596255" cy="368300"/>
          </a:xfrm>
          <a:prstGeom prst="rect">
            <a:avLst/>
          </a:prstGeom>
          <a:solidFill>
            <a:schemeClr val="bg1">
              <a:lumMod val="95000"/>
            </a:schemeClr>
          </a:solidFill>
        </p:spPr>
        <p:txBody>
          <a:bodyPr wrap="none">
            <a:spAutoFit/>
          </a:bodyPr>
          <a:lstStyle/>
          <a:p>
            <a:pPr algn="l"/>
            <a:r>
              <a:rPr lang="en-US" altLang="zh-CN" b="1" dirty="0">
                <a:cs typeface="+mn-ea"/>
                <a:sym typeface="+mn-lt"/>
              </a:rPr>
              <a:t>1.</a:t>
            </a:r>
            <a:r>
              <a:rPr lang="zh-CN" altLang="en-US" b="1" dirty="0">
                <a:cs typeface="+mn-ea"/>
                <a:sym typeface="+mn-lt"/>
              </a:rPr>
              <a:t>对生态文明建设中存在的问题具有清醒的认识</a:t>
            </a:r>
            <a:r>
              <a:rPr lang="en-US" altLang="zh-CN" b="1" dirty="0" smtClean="0">
                <a:cs typeface="+mn-ea"/>
                <a:sym typeface="+mn-lt"/>
              </a:rPr>
              <a:t>(</a:t>
            </a:r>
            <a:r>
              <a:rPr lang="zh-CN" altLang="en-US" b="1" dirty="0" smtClean="0">
                <a:cs typeface="+mn-ea"/>
                <a:sym typeface="+mn-lt"/>
              </a:rPr>
              <a:t>政府</a:t>
            </a:r>
            <a:r>
              <a:rPr lang="en-US" altLang="zh-CN" b="1" dirty="0" smtClean="0">
                <a:cs typeface="+mn-ea"/>
                <a:sym typeface="+mn-lt"/>
              </a:rPr>
              <a:t>)</a:t>
            </a:r>
          </a:p>
        </p:txBody>
      </p:sp>
      <p:sp>
        <p:nvSpPr>
          <p:cNvPr id="13" name="矩形 5"/>
          <p:cNvSpPr/>
          <p:nvPr/>
        </p:nvSpPr>
        <p:spPr>
          <a:xfrm rot="1751457">
            <a:off x="5480321" y="862031"/>
            <a:ext cx="1975237" cy="827926"/>
          </a:xfrm>
          <a:custGeom>
            <a:avLst/>
            <a:gdLst>
              <a:gd name="connsiteX0" fmla="*/ 0 w 4093320"/>
              <a:gd name="connsiteY0" fmla="*/ 0 h 827332"/>
              <a:gd name="connsiteX1" fmla="*/ 4093320 w 4093320"/>
              <a:gd name="connsiteY1" fmla="*/ 0 h 827332"/>
              <a:gd name="connsiteX2" fmla="*/ 4093320 w 4093320"/>
              <a:gd name="connsiteY2" fmla="*/ 827332 h 827332"/>
              <a:gd name="connsiteX3" fmla="*/ 0 w 4093320"/>
              <a:gd name="connsiteY3" fmla="*/ 827332 h 827332"/>
              <a:gd name="connsiteX4" fmla="*/ 0 w 4093320"/>
              <a:gd name="connsiteY4" fmla="*/ 0 h 827332"/>
              <a:gd name="connsiteX0-1" fmla="*/ 0 w 4093320"/>
              <a:gd name="connsiteY0-2" fmla="*/ 898 h 828230"/>
              <a:gd name="connsiteX1-3" fmla="*/ 1209356 w 4093320"/>
              <a:gd name="connsiteY1-4" fmla="*/ 0 h 828230"/>
              <a:gd name="connsiteX2-5" fmla="*/ 4093320 w 4093320"/>
              <a:gd name="connsiteY2-6" fmla="*/ 898 h 828230"/>
              <a:gd name="connsiteX3-7" fmla="*/ 4093320 w 4093320"/>
              <a:gd name="connsiteY3-8" fmla="*/ 828230 h 828230"/>
              <a:gd name="connsiteX4-9" fmla="*/ 0 w 4093320"/>
              <a:gd name="connsiteY4-10" fmla="*/ 828230 h 828230"/>
              <a:gd name="connsiteX5" fmla="*/ 0 w 4093320"/>
              <a:gd name="connsiteY5" fmla="*/ 898 h 828230"/>
              <a:gd name="connsiteX0-11" fmla="*/ 0 w 4093320"/>
              <a:gd name="connsiteY0-12" fmla="*/ 898 h 828824"/>
              <a:gd name="connsiteX1-13" fmla="*/ 1209356 w 4093320"/>
              <a:gd name="connsiteY1-14" fmla="*/ 0 h 828824"/>
              <a:gd name="connsiteX2-15" fmla="*/ 4093320 w 4093320"/>
              <a:gd name="connsiteY2-16" fmla="*/ 898 h 828824"/>
              <a:gd name="connsiteX3-17" fmla="*/ 4093320 w 4093320"/>
              <a:gd name="connsiteY3-18" fmla="*/ 828230 h 828824"/>
              <a:gd name="connsiteX4-19" fmla="*/ 90352 w 4093320"/>
              <a:gd name="connsiteY4-20" fmla="*/ 828824 h 828824"/>
              <a:gd name="connsiteX5-21" fmla="*/ 0 w 4093320"/>
              <a:gd name="connsiteY5-22" fmla="*/ 828230 h 828824"/>
              <a:gd name="connsiteX6" fmla="*/ 0 w 4093320"/>
              <a:gd name="connsiteY6" fmla="*/ 898 h 828824"/>
              <a:gd name="connsiteX0-23" fmla="*/ 0 w 4093320"/>
              <a:gd name="connsiteY0-24" fmla="*/ 898 h 828824"/>
              <a:gd name="connsiteX1-25" fmla="*/ 1209356 w 4093320"/>
              <a:gd name="connsiteY1-26" fmla="*/ 0 h 828824"/>
              <a:gd name="connsiteX2-27" fmla="*/ 4093320 w 4093320"/>
              <a:gd name="connsiteY2-28" fmla="*/ 898 h 828824"/>
              <a:gd name="connsiteX3-29" fmla="*/ 4093320 w 4093320"/>
              <a:gd name="connsiteY3-30" fmla="*/ 828230 h 828824"/>
              <a:gd name="connsiteX4-31" fmla="*/ 90352 w 4093320"/>
              <a:gd name="connsiteY4-32" fmla="*/ 828824 h 828824"/>
              <a:gd name="connsiteX5-33" fmla="*/ 0 w 4093320"/>
              <a:gd name="connsiteY5-34" fmla="*/ 898 h 828824"/>
              <a:gd name="connsiteX0-35" fmla="*/ 0 w 4002968"/>
              <a:gd name="connsiteY0-36" fmla="*/ 828824 h 828824"/>
              <a:gd name="connsiteX1-37" fmla="*/ 1119004 w 4002968"/>
              <a:gd name="connsiteY1-38" fmla="*/ 0 h 828824"/>
              <a:gd name="connsiteX2-39" fmla="*/ 4002968 w 4002968"/>
              <a:gd name="connsiteY2-40" fmla="*/ 898 h 828824"/>
              <a:gd name="connsiteX3-41" fmla="*/ 4002968 w 4002968"/>
              <a:gd name="connsiteY3-42" fmla="*/ 828230 h 828824"/>
              <a:gd name="connsiteX4-43" fmla="*/ 0 w 4002968"/>
              <a:gd name="connsiteY4-44" fmla="*/ 828824 h 828824"/>
              <a:gd name="connsiteX0-45" fmla="*/ 0 w 4002968"/>
              <a:gd name="connsiteY0-46" fmla="*/ 828824 h 828824"/>
              <a:gd name="connsiteX1-47" fmla="*/ 1119004 w 4002968"/>
              <a:gd name="connsiteY1-48" fmla="*/ 0 h 828824"/>
              <a:gd name="connsiteX2-49" fmla="*/ 2276502 w 4002968"/>
              <a:gd name="connsiteY2-50" fmla="*/ 1223 h 828824"/>
              <a:gd name="connsiteX3-51" fmla="*/ 4002968 w 4002968"/>
              <a:gd name="connsiteY3-52" fmla="*/ 898 h 828824"/>
              <a:gd name="connsiteX4-53" fmla="*/ 4002968 w 4002968"/>
              <a:gd name="connsiteY4-54" fmla="*/ 828230 h 828824"/>
              <a:gd name="connsiteX5-55" fmla="*/ 0 w 4002968"/>
              <a:gd name="connsiteY5-56" fmla="*/ 828824 h 828824"/>
              <a:gd name="connsiteX0-57" fmla="*/ 0 w 4002968"/>
              <a:gd name="connsiteY0-58" fmla="*/ 827926 h 827926"/>
              <a:gd name="connsiteX1-59" fmla="*/ 2276502 w 4002968"/>
              <a:gd name="connsiteY1-60" fmla="*/ 325 h 827926"/>
              <a:gd name="connsiteX2-61" fmla="*/ 4002968 w 4002968"/>
              <a:gd name="connsiteY2-62" fmla="*/ 0 h 827926"/>
              <a:gd name="connsiteX3-63" fmla="*/ 4002968 w 4002968"/>
              <a:gd name="connsiteY3-64" fmla="*/ 827332 h 827926"/>
              <a:gd name="connsiteX4-65" fmla="*/ 0 w 4002968"/>
              <a:gd name="connsiteY4-66" fmla="*/ 827926 h 8279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002968" h="827926">
                <a:moveTo>
                  <a:pt x="0" y="827926"/>
                </a:moveTo>
                <a:lnTo>
                  <a:pt x="2276502" y="325"/>
                </a:lnTo>
                <a:lnTo>
                  <a:pt x="4002968" y="0"/>
                </a:lnTo>
                <a:lnTo>
                  <a:pt x="4002968" y="827332"/>
                </a:lnTo>
                <a:lnTo>
                  <a:pt x="0" y="827926"/>
                </a:lnTo>
                <a:close/>
              </a:path>
            </a:pathLst>
          </a:custGeom>
          <a:gradFill flip="none" rotWithShape="1">
            <a:gsLst>
              <a:gs pos="0">
                <a:schemeClr val="tx1">
                  <a:alpha val="30000"/>
                </a:schemeClr>
              </a:gs>
              <a:gs pos="100000">
                <a:srgbClr val="F2F2F2">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a:off x="5403850" y="979935"/>
            <a:ext cx="1384300" cy="17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3402037" y="432921"/>
            <a:ext cx="5387925" cy="523220"/>
          </a:xfrm>
          <a:prstGeom prst="rect">
            <a:avLst/>
          </a:prstGeom>
          <a:noFill/>
        </p:spPr>
        <p:txBody>
          <a:bodyPr wrap="square" rtlCol="0">
            <a:spAutoFit/>
            <a:scene3d>
              <a:camera prst="orthographicFront"/>
              <a:lightRig rig="threePt" dir="t"/>
            </a:scene3d>
            <a:sp3d contourW="12700"/>
          </a:bodyPr>
          <a:lstStyle/>
          <a:p>
            <a:pPr algn="ctr">
              <a:defRPr/>
            </a:pPr>
            <a:r>
              <a:rPr lang="zh-CN" altLang="en-US" sz="2800" dirty="0">
                <a:cs typeface="+mn-ea"/>
                <a:sym typeface="+mn-lt"/>
              </a:rPr>
              <a:t>怎么做</a:t>
            </a:r>
          </a:p>
        </p:txBody>
      </p:sp>
      <p:sp>
        <p:nvSpPr>
          <p:cNvPr id="8" name="矩形 7"/>
          <p:cNvSpPr/>
          <p:nvPr/>
        </p:nvSpPr>
        <p:spPr>
          <a:xfrm>
            <a:off x="1092200" y="1965960"/>
            <a:ext cx="10350500" cy="2416175"/>
          </a:xfrm>
          <a:prstGeom prst="rect">
            <a:avLst/>
          </a:prstGeom>
          <a:ln>
            <a:solidFill>
              <a:srgbClr val="C00000"/>
            </a:solidFill>
          </a:ln>
        </p:spPr>
        <p:txBody>
          <a:bodyPr wrap="square">
            <a:spAutoFit/>
          </a:bodyPr>
          <a:lstStyle/>
          <a:p>
            <a:pPr marL="285750" indent="-285750">
              <a:lnSpc>
                <a:spcPct val="120000"/>
              </a:lnSpc>
              <a:buClr>
                <a:srgbClr val="C00000"/>
              </a:buClr>
              <a:buFont typeface="Wingdings" panose="05000000000000000000" pitchFamily="2" charset="2"/>
              <a:buChar char="u"/>
            </a:pPr>
            <a:r>
              <a:rPr dirty="0">
                <a:cs typeface="+mn-ea"/>
                <a:sym typeface="+mn-lt"/>
              </a:rPr>
              <a:t>从马克思主义认识论的基本原理来看，问题总是会伴着实践的推进而不断地出现。因此问题的存在并不可怕，可怕的是问题存在了，我们对问题却没有清醒的意识。</a:t>
            </a:r>
          </a:p>
          <a:p>
            <a:pPr marL="285750" indent="-285750">
              <a:lnSpc>
                <a:spcPct val="120000"/>
              </a:lnSpc>
              <a:buClr>
                <a:srgbClr val="C00000"/>
              </a:buClr>
              <a:buFont typeface="Wingdings" panose="05000000000000000000" pitchFamily="2" charset="2"/>
              <a:buChar char="u"/>
            </a:pPr>
            <a:r>
              <a:rPr lang="zh-CN" altLang="en-US" dirty="0" smtClean="0">
                <a:cs typeface="+mn-ea"/>
                <a:sym typeface="+mn-lt"/>
              </a:rPr>
              <a:t>十九大报告在总结以往实践的基础上提出了构成新时代坚持和发展中国特色社会主义基本方略的“十四条坚持”，其中就明确地提出“坚持人与自然和谐共生”。</a:t>
            </a:r>
          </a:p>
          <a:p>
            <a:pPr marL="285750" indent="-285750">
              <a:lnSpc>
                <a:spcPct val="120000"/>
              </a:lnSpc>
              <a:buClr>
                <a:srgbClr val="C00000"/>
              </a:buClr>
              <a:buFont typeface="Wingdings" panose="05000000000000000000" pitchFamily="2" charset="2"/>
              <a:buChar char="u"/>
            </a:pPr>
            <a:r>
              <a:rPr lang="zh-CN" altLang="en-US" dirty="0" smtClean="0">
                <a:cs typeface="+mn-ea"/>
                <a:sym typeface="+mn-lt"/>
              </a:rPr>
              <a:t>在具体论述生态文明建设的重要性时，十九大报告提出了“像对待生命一样对待生态环境”“实行最严格的生态环境保护制度”等论断，报告在论及着力解决突出环境问题时，更是提出了“打赢蓝天保卫战”的理念。</a:t>
            </a:r>
          </a:p>
        </p:txBody>
      </p:sp>
      <p:pic>
        <p:nvPicPr>
          <p:cNvPr id="2" name="图片 1"/>
          <p:cNvPicPr>
            <a:picLocks noChangeAspect="1"/>
          </p:cNvPicPr>
          <p:nvPr/>
        </p:nvPicPr>
        <p:blipFill>
          <a:blip r:embed="rId3"/>
          <a:stretch>
            <a:fillRect/>
          </a:stretch>
        </p:blipFill>
        <p:spPr>
          <a:xfrm>
            <a:off x="2816860" y="4382135"/>
            <a:ext cx="6901180" cy="2342515"/>
          </a:xfrm>
          <a:prstGeom prst="rect">
            <a:avLst/>
          </a:prstGeom>
        </p:spPr>
      </p:pic>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250"/>
                                        <p:tgtEl>
                                          <p:spTgt spid="13"/>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250"/>
                                        <p:tgtEl>
                                          <p:spTgt spid="15"/>
                                        </p:tgtEl>
                                        <p:attrNameLst>
                                          <p:attrName>ppt_y</p:attrName>
                                        </p:attrNameLst>
                                      </p:cBhvr>
                                      <p:tavLst>
                                        <p:tav tm="0">
                                          <p:val>
                                            <p:strVal val="#ppt_y+#ppt_h*1.125000"/>
                                          </p:val>
                                        </p:tav>
                                        <p:tav tm="100000">
                                          <p:val>
                                            <p:strVal val="#ppt_y"/>
                                          </p:val>
                                        </p:tav>
                                      </p:tavLst>
                                    </p:anim>
                                    <p:animEffect transition="in" filter="wipe(up)">
                                      <p:cBhvr>
                                        <p:cTn id="17" dur="250"/>
                                        <p:tgtEl>
                                          <p:spTgt spid="15"/>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3" grpId="0" bldLvl="0" animBg="1"/>
      <p:bldP spid="14" grpId="0" bldLvl="0" animBg="1"/>
      <p:bldP spid="15" grpId="0"/>
      <p:bldP spid="8"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092409" y="1444572"/>
            <a:ext cx="3996055" cy="368300"/>
          </a:xfrm>
          <a:prstGeom prst="rect">
            <a:avLst/>
          </a:prstGeom>
          <a:solidFill>
            <a:schemeClr val="bg1">
              <a:lumMod val="95000"/>
            </a:schemeClr>
          </a:solidFill>
        </p:spPr>
        <p:txBody>
          <a:bodyPr wrap="none">
            <a:spAutoFit/>
          </a:bodyPr>
          <a:lstStyle/>
          <a:p>
            <a:r>
              <a:rPr lang="en-US" altLang="zh-CN" b="1" dirty="0">
                <a:cs typeface="+mn-ea"/>
                <a:sym typeface="+mn-lt"/>
              </a:rPr>
              <a:t>2.</a:t>
            </a:r>
            <a:r>
              <a:rPr lang="zh-CN" altLang="en-US" b="1" dirty="0" smtClean="0">
                <a:cs typeface="+mn-ea"/>
                <a:sym typeface="+mn-lt"/>
              </a:rPr>
              <a:t>变更</a:t>
            </a:r>
            <a:r>
              <a:rPr lang="zh-CN" altLang="en-US" b="1" dirty="0">
                <a:cs typeface="+mn-ea"/>
                <a:sym typeface="+mn-lt"/>
              </a:rPr>
              <a:t>生产方式</a:t>
            </a:r>
            <a:r>
              <a:rPr lang="zh-CN" altLang="en-US" b="1" dirty="0" smtClean="0">
                <a:cs typeface="+mn-ea"/>
                <a:sym typeface="+mn-lt"/>
              </a:rPr>
              <a:t>，</a:t>
            </a:r>
            <a:r>
              <a:rPr lang="zh-CN" altLang="en-US" b="1" dirty="0">
                <a:cs typeface="+mn-ea"/>
                <a:sym typeface="+mn-lt"/>
              </a:rPr>
              <a:t>发展</a:t>
            </a:r>
            <a:r>
              <a:rPr lang="zh-CN" altLang="en-US" b="1" dirty="0" smtClean="0">
                <a:cs typeface="+mn-ea"/>
                <a:sym typeface="+mn-lt"/>
              </a:rPr>
              <a:t>绿色产业</a:t>
            </a:r>
            <a:r>
              <a:rPr lang="en-US" altLang="zh-CN" b="1" dirty="0" smtClean="0">
                <a:cs typeface="+mn-ea"/>
                <a:sym typeface="+mn-lt"/>
              </a:rPr>
              <a:t>(</a:t>
            </a:r>
            <a:r>
              <a:rPr lang="zh-CN" altLang="en-US" b="1" dirty="0" smtClean="0">
                <a:cs typeface="+mn-ea"/>
                <a:sym typeface="+mn-lt"/>
              </a:rPr>
              <a:t>政府</a:t>
            </a:r>
            <a:r>
              <a:rPr lang="en-US" altLang="zh-CN" b="1" dirty="0" smtClean="0">
                <a:cs typeface="+mn-ea"/>
                <a:sym typeface="+mn-lt"/>
              </a:rPr>
              <a:t>)</a:t>
            </a:r>
          </a:p>
        </p:txBody>
      </p:sp>
      <p:sp>
        <p:nvSpPr>
          <p:cNvPr id="13" name="矩形 5"/>
          <p:cNvSpPr/>
          <p:nvPr/>
        </p:nvSpPr>
        <p:spPr>
          <a:xfrm rot="1751457">
            <a:off x="5480321" y="862031"/>
            <a:ext cx="1975237" cy="827926"/>
          </a:xfrm>
          <a:custGeom>
            <a:avLst/>
            <a:gdLst>
              <a:gd name="connsiteX0" fmla="*/ 0 w 4093320"/>
              <a:gd name="connsiteY0" fmla="*/ 0 h 827332"/>
              <a:gd name="connsiteX1" fmla="*/ 4093320 w 4093320"/>
              <a:gd name="connsiteY1" fmla="*/ 0 h 827332"/>
              <a:gd name="connsiteX2" fmla="*/ 4093320 w 4093320"/>
              <a:gd name="connsiteY2" fmla="*/ 827332 h 827332"/>
              <a:gd name="connsiteX3" fmla="*/ 0 w 4093320"/>
              <a:gd name="connsiteY3" fmla="*/ 827332 h 827332"/>
              <a:gd name="connsiteX4" fmla="*/ 0 w 4093320"/>
              <a:gd name="connsiteY4" fmla="*/ 0 h 827332"/>
              <a:gd name="connsiteX0-1" fmla="*/ 0 w 4093320"/>
              <a:gd name="connsiteY0-2" fmla="*/ 898 h 828230"/>
              <a:gd name="connsiteX1-3" fmla="*/ 1209356 w 4093320"/>
              <a:gd name="connsiteY1-4" fmla="*/ 0 h 828230"/>
              <a:gd name="connsiteX2-5" fmla="*/ 4093320 w 4093320"/>
              <a:gd name="connsiteY2-6" fmla="*/ 898 h 828230"/>
              <a:gd name="connsiteX3-7" fmla="*/ 4093320 w 4093320"/>
              <a:gd name="connsiteY3-8" fmla="*/ 828230 h 828230"/>
              <a:gd name="connsiteX4-9" fmla="*/ 0 w 4093320"/>
              <a:gd name="connsiteY4-10" fmla="*/ 828230 h 828230"/>
              <a:gd name="connsiteX5" fmla="*/ 0 w 4093320"/>
              <a:gd name="connsiteY5" fmla="*/ 898 h 828230"/>
              <a:gd name="connsiteX0-11" fmla="*/ 0 w 4093320"/>
              <a:gd name="connsiteY0-12" fmla="*/ 898 h 828824"/>
              <a:gd name="connsiteX1-13" fmla="*/ 1209356 w 4093320"/>
              <a:gd name="connsiteY1-14" fmla="*/ 0 h 828824"/>
              <a:gd name="connsiteX2-15" fmla="*/ 4093320 w 4093320"/>
              <a:gd name="connsiteY2-16" fmla="*/ 898 h 828824"/>
              <a:gd name="connsiteX3-17" fmla="*/ 4093320 w 4093320"/>
              <a:gd name="connsiteY3-18" fmla="*/ 828230 h 828824"/>
              <a:gd name="connsiteX4-19" fmla="*/ 90352 w 4093320"/>
              <a:gd name="connsiteY4-20" fmla="*/ 828824 h 828824"/>
              <a:gd name="connsiteX5-21" fmla="*/ 0 w 4093320"/>
              <a:gd name="connsiteY5-22" fmla="*/ 828230 h 828824"/>
              <a:gd name="connsiteX6" fmla="*/ 0 w 4093320"/>
              <a:gd name="connsiteY6" fmla="*/ 898 h 828824"/>
              <a:gd name="connsiteX0-23" fmla="*/ 0 w 4093320"/>
              <a:gd name="connsiteY0-24" fmla="*/ 898 h 828824"/>
              <a:gd name="connsiteX1-25" fmla="*/ 1209356 w 4093320"/>
              <a:gd name="connsiteY1-26" fmla="*/ 0 h 828824"/>
              <a:gd name="connsiteX2-27" fmla="*/ 4093320 w 4093320"/>
              <a:gd name="connsiteY2-28" fmla="*/ 898 h 828824"/>
              <a:gd name="connsiteX3-29" fmla="*/ 4093320 w 4093320"/>
              <a:gd name="connsiteY3-30" fmla="*/ 828230 h 828824"/>
              <a:gd name="connsiteX4-31" fmla="*/ 90352 w 4093320"/>
              <a:gd name="connsiteY4-32" fmla="*/ 828824 h 828824"/>
              <a:gd name="connsiteX5-33" fmla="*/ 0 w 4093320"/>
              <a:gd name="connsiteY5-34" fmla="*/ 898 h 828824"/>
              <a:gd name="connsiteX0-35" fmla="*/ 0 w 4002968"/>
              <a:gd name="connsiteY0-36" fmla="*/ 828824 h 828824"/>
              <a:gd name="connsiteX1-37" fmla="*/ 1119004 w 4002968"/>
              <a:gd name="connsiteY1-38" fmla="*/ 0 h 828824"/>
              <a:gd name="connsiteX2-39" fmla="*/ 4002968 w 4002968"/>
              <a:gd name="connsiteY2-40" fmla="*/ 898 h 828824"/>
              <a:gd name="connsiteX3-41" fmla="*/ 4002968 w 4002968"/>
              <a:gd name="connsiteY3-42" fmla="*/ 828230 h 828824"/>
              <a:gd name="connsiteX4-43" fmla="*/ 0 w 4002968"/>
              <a:gd name="connsiteY4-44" fmla="*/ 828824 h 828824"/>
              <a:gd name="connsiteX0-45" fmla="*/ 0 w 4002968"/>
              <a:gd name="connsiteY0-46" fmla="*/ 828824 h 828824"/>
              <a:gd name="connsiteX1-47" fmla="*/ 1119004 w 4002968"/>
              <a:gd name="connsiteY1-48" fmla="*/ 0 h 828824"/>
              <a:gd name="connsiteX2-49" fmla="*/ 2276502 w 4002968"/>
              <a:gd name="connsiteY2-50" fmla="*/ 1223 h 828824"/>
              <a:gd name="connsiteX3-51" fmla="*/ 4002968 w 4002968"/>
              <a:gd name="connsiteY3-52" fmla="*/ 898 h 828824"/>
              <a:gd name="connsiteX4-53" fmla="*/ 4002968 w 4002968"/>
              <a:gd name="connsiteY4-54" fmla="*/ 828230 h 828824"/>
              <a:gd name="connsiteX5-55" fmla="*/ 0 w 4002968"/>
              <a:gd name="connsiteY5-56" fmla="*/ 828824 h 828824"/>
              <a:gd name="connsiteX0-57" fmla="*/ 0 w 4002968"/>
              <a:gd name="connsiteY0-58" fmla="*/ 827926 h 827926"/>
              <a:gd name="connsiteX1-59" fmla="*/ 2276502 w 4002968"/>
              <a:gd name="connsiteY1-60" fmla="*/ 325 h 827926"/>
              <a:gd name="connsiteX2-61" fmla="*/ 4002968 w 4002968"/>
              <a:gd name="connsiteY2-62" fmla="*/ 0 h 827926"/>
              <a:gd name="connsiteX3-63" fmla="*/ 4002968 w 4002968"/>
              <a:gd name="connsiteY3-64" fmla="*/ 827332 h 827926"/>
              <a:gd name="connsiteX4-65" fmla="*/ 0 w 4002968"/>
              <a:gd name="connsiteY4-66" fmla="*/ 827926 h 8279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002968" h="827926">
                <a:moveTo>
                  <a:pt x="0" y="827926"/>
                </a:moveTo>
                <a:lnTo>
                  <a:pt x="2276502" y="325"/>
                </a:lnTo>
                <a:lnTo>
                  <a:pt x="4002968" y="0"/>
                </a:lnTo>
                <a:lnTo>
                  <a:pt x="4002968" y="827332"/>
                </a:lnTo>
                <a:lnTo>
                  <a:pt x="0" y="827926"/>
                </a:lnTo>
                <a:close/>
              </a:path>
            </a:pathLst>
          </a:custGeom>
          <a:gradFill flip="none" rotWithShape="1">
            <a:gsLst>
              <a:gs pos="0">
                <a:schemeClr val="tx1">
                  <a:alpha val="30000"/>
                </a:schemeClr>
              </a:gs>
              <a:gs pos="100000">
                <a:srgbClr val="F2F2F2">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a:off x="5403850" y="979935"/>
            <a:ext cx="1384300" cy="17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3402037" y="432921"/>
            <a:ext cx="5387925" cy="523220"/>
          </a:xfrm>
          <a:prstGeom prst="rect">
            <a:avLst/>
          </a:prstGeom>
          <a:noFill/>
        </p:spPr>
        <p:txBody>
          <a:bodyPr wrap="square" rtlCol="0">
            <a:spAutoFit/>
            <a:scene3d>
              <a:camera prst="orthographicFront"/>
              <a:lightRig rig="threePt" dir="t"/>
            </a:scene3d>
            <a:sp3d contourW="12700"/>
          </a:bodyPr>
          <a:lstStyle/>
          <a:p>
            <a:pPr algn="ctr">
              <a:defRPr/>
            </a:pPr>
            <a:r>
              <a:rPr lang="zh-CN" altLang="en-US" sz="2800" dirty="0">
                <a:cs typeface="+mn-ea"/>
                <a:sym typeface="+mn-lt"/>
              </a:rPr>
              <a:t>怎么做</a:t>
            </a:r>
          </a:p>
        </p:txBody>
      </p:sp>
      <p:sp>
        <p:nvSpPr>
          <p:cNvPr id="8" name="矩形 7"/>
          <p:cNvSpPr/>
          <p:nvPr/>
        </p:nvSpPr>
        <p:spPr>
          <a:xfrm>
            <a:off x="1092200" y="2118995"/>
            <a:ext cx="10350500" cy="2748280"/>
          </a:xfrm>
          <a:prstGeom prst="rect">
            <a:avLst/>
          </a:prstGeom>
          <a:ln>
            <a:solidFill>
              <a:srgbClr val="C00000"/>
            </a:solidFill>
          </a:ln>
        </p:spPr>
        <p:txBody>
          <a:bodyPr wrap="square">
            <a:spAutoFit/>
          </a:bodyPr>
          <a:lstStyle/>
          <a:p>
            <a:pPr marL="285750" indent="-285750">
              <a:lnSpc>
                <a:spcPct val="120000"/>
              </a:lnSpc>
              <a:buClr>
                <a:srgbClr val="C00000"/>
              </a:buClr>
              <a:buFont typeface="Wingdings" panose="05000000000000000000" pitchFamily="2" charset="2"/>
              <a:buChar char="u"/>
            </a:pPr>
            <a:r>
              <a:rPr lang="zh-CN" altLang="en-US" dirty="0">
                <a:cs typeface="+mn-ea"/>
                <a:sym typeface="+mn-lt"/>
              </a:rPr>
              <a:t>绿色产业</a:t>
            </a:r>
            <a:r>
              <a:rPr lang="en-US" altLang="zh-CN" dirty="0">
                <a:cs typeface="+mn-ea"/>
                <a:sym typeface="+mn-lt"/>
              </a:rPr>
              <a:t>:  </a:t>
            </a:r>
            <a:r>
              <a:rPr lang="zh-CN" altLang="en-US" dirty="0">
                <a:cs typeface="+mn-ea"/>
                <a:sym typeface="+mn-lt"/>
              </a:rPr>
              <a:t>指积极采用清洁生产技术，采用无害或低害的新工艺、新技术，大力降低原材料和能源消耗，实现少投入、高产出、低污染，尽可能把对环境污染物的排放消除在生产过程之中的产业。 生产环保设备的有关产业，它们的产品称为绿色产品</a:t>
            </a:r>
            <a:r>
              <a:rPr lang="zh-CN" altLang="en-US" dirty="0" smtClean="0">
                <a:cs typeface="+mn-ea"/>
                <a:sym typeface="+mn-lt"/>
              </a:rPr>
              <a:t>。</a:t>
            </a:r>
            <a:endParaRPr lang="en-US" altLang="zh-CN" dirty="0">
              <a:cs typeface="+mn-ea"/>
              <a:sym typeface="+mn-lt"/>
            </a:endParaRPr>
          </a:p>
          <a:p>
            <a:pPr marL="285750" indent="-285750">
              <a:lnSpc>
                <a:spcPct val="120000"/>
              </a:lnSpc>
              <a:buClr>
                <a:srgbClr val="C00000"/>
              </a:buClr>
              <a:buFont typeface="Wingdings" panose="05000000000000000000" pitchFamily="2" charset="2"/>
              <a:buChar char="u"/>
            </a:pPr>
            <a:r>
              <a:rPr lang="zh-CN" altLang="en-US" dirty="0" smtClean="0">
                <a:cs typeface="+mn-ea"/>
                <a:sym typeface="+mn-lt"/>
              </a:rPr>
              <a:t>特点：</a:t>
            </a:r>
            <a:endParaRPr lang="en-US" altLang="zh-CN" dirty="0" smtClean="0">
              <a:cs typeface="+mn-ea"/>
              <a:sym typeface="+mn-lt"/>
            </a:endParaRPr>
          </a:p>
          <a:p>
            <a:pPr marL="742950" lvl="1" indent="-285750">
              <a:lnSpc>
                <a:spcPct val="120000"/>
              </a:lnSpc>
              <a:buClr>
                <a:srgbClr val="C00000"/>
              </a:buClr>
              <a:buFont typeface="Wingdings" panose="05000000000000000000" pitchFamily="2" charset="2"/>
              <a:buChar char="u"/>
            </a:pPr>
            <a:r>
              <a:rPr lang="zh-CN" altLang="en-US" dirty="0" smtClean="0">
                <a:cs typeface="+mn-ea"/>
                <a:sym typeface="+mn-lt"/>
              </a:rPr>
              <a:t>第一</a:t>
            </a:r>
            <a:r>
              <a:rPr lang="zh-CN" altLang="en-US" dirty="0">
                <a:cs typeface="+mn-ea"/>
                <a:sym typeface="+mn-lt"/>
              </a:rPr>
              <a:t>必须是绿色生产力，生产力的诸要素必须是绿色</a:t>
            </a:r>
            <a:r>
              <a:rPr lang="zh-CN" altLang="en-US" dirty="0" smtClean="0">
                <a:cs typeface="+mn-ea"/>
                <a:sym typeface="+mn-lt"/>
              </a:rPr>
              <a:t>的。</a:t>
            </a:r>
            <a:endParaRPr lang="en-US" altLang="zh-CN" dirty="0" smtClean="0">
              <a:cs typeface="+mn-ea"/>
              <a:sym typeface="+mn-lt"/>
            </a:endParaRPr>
          </a:p>
          <a:p>
            <a:pPr marL="742950" lvl="1" indent="-285750">
              <a:lnSpc>
                <a:spcPct val="120000"/>
              </a:lnSpc>
              <a:buClr>
                <a:srgbClr val="C00000"/>
              </a:buClr>
              <a:buFont typeface="Wingdings" panose="05000000000000000000" pitchFamily="2" charset="2"/>
              <a:buChar char="u"/>
            </a:pPr>
            <a:r>
              <a:rPr lang="zh-CN" altLang="en-US" dirty="0" smtClean="0">
                <a:cs typeface="+mn-ea"/>
                <a:sym typeface="+mn-lt"/>
              </a:rPr>
              <a:t>第二</a:t>
            </a:r>
            <a:r>
              <a:rPr lang="zh-CN" altLang="en-US" dirty="0">
                <a:cs typeface="+mn-ea"/>
                <a:sym typeface="+mn-lt"/>
              </a:rPr>
              <a:t>必须是绿色的生产方式，其生产过程必须是绿色</a:t>
            </a:r>
            <a:r>
              <a:rPr lang="zh-CN" altLang="en-US" dirty="0" smtClean="0">
                <a:cs typeface="+mn-ea"/>
                <a:sym typeface="+mn-lt"/>
              </a:rPr>
              <a:t>的。</a:t>
            </a:r>
            <a:endParaRPr lang="en-US" altLang="zh-CN" dirty="0" smtClean="0">
              <a:cs typeface="+mn-ea"/>
              <a:sym typeface="+mn-lt"/>
            </a:endParaRPr>
          </a:p>
          <a:p>
            <a:pPr marL="742950" lvl="1" indent="-285750">
              <a:lnSpc>
                <a:spcPct val="120000"/>
              </a:lnSpc>
              <a:buClr>
                <a:srgbClr val="C00000"/>
              </a:buClr>
              <a:buFont typeface="Wingdings" panose="05000000000000000000" pitchFamily="2" charset="2"/>
              <a:buChar char="u"/>
            </a:pPr>
            <a:r>
              <a:rPr lang="zh-CN" altLang="en-US" dirty="0" smtClean="0">
                <a:cs typeface="+mn-ea"/>
                <a:sym typeface="+mn-lt"/>
              </a:rPr>
              <a:t>第三</a:t>
            </a:r>
            <a:r>
              <a:rPr lang="zh-CN" altLang="en-US" dirty="0">
                <a:cs typeface="+mn-ea"/>
                <a:sym typeface="+mn-lt"/>
              </a:rPr>
              <a:t>生产的环境必须是绿色</a:t>
            </a:r>
            <a:r>
              <a:rPr lang="zh-CN" altLang="en-US" dirty="0" smtClean="0">
                <a:cs typeface="+mn-ea"/>
                <a:sym typeface="+mn-lt"/>
              </a:rPr>
              <a:t>的。</a:t>
            </a:r>
            <a:endParaRPr lang="en-US" altLang="zh-CN" dirty="0" smtClean="0">
              <a:cs typeface="+mn-ea"/>
              <a:sym typeface="+mn-lt"/>
            </a:endParaRPr>
          </a:p>
          <a:p>
            <a:pPr marL="742950" lvl="1" indent="-285750">
              <a:lnSpc>
                <a:spcPct val="120000"/>
              </a:lnSpc>
              <a:buClr>
                <a:srgbClr val="C00000"/>
              </a:buClr>
              <a:buFont typeface="Wingdings" panose="05000000000000000000" pitchFamily="2" charset="2"/>
              <a:buChar char="u"/>
            </a:pPr>
            <a:r>
              <a:rPr lang="zh-CN" altLang="en-US" dirty="0" smtClean="0">
                <a:cs typeface="+mn-ea"/>
                <a:sym typeface="+mn-lt"/>
              </a:rPr>
              <a:t>第四</a:t>
            </a:r>
            <a:r>
              <a:rPr lang="zh-CN" altLang="en-US" dirty="0">
                <a:cs typeface="+mn-ea"/>
                <a:sym typeface="+mn-lt"/>
              </a:rPr>
              <a:t>生产的结果</a:t>
            </a:r>
            <a:r>
              <a:rPr lang="en-US" altLang="zh-CN" dirty="0">
                <a:cs typeface="+mn-ea"/>
                <a:sym typeface="+mn-lt"/>
              </a:rPr>
              <a:t>——</a:t>
            </a:r>
            <a:r>
              <a:rPr lang="zh-CN" altLang="en-US" dirty="0">
                <a:cs typeface="+mn-ea"/>
                <a:sym typeface="+mn-lt"/>
              </a:rPr>
              <a:t>产品和劳务必须是绿色</a:t>
            </a:r>
            <a:r>
              <a:rPr lang="zh-CN" altLang="en-US" dirty="0" smtClean="0">
                <a:cs typeface="+mn-ea"/>
                <a:sym typeface="+mn-lt"/>
              </a:rPr>
              <a:t>的。</a:t>
            </a:r>
            <a:endParaRPr lang="zh-CN" altLang="en-US">
              <a:cs typeface="+mn-ea"/>
              <a:sym typeface="+mn-lt"/>
            </a:endParaRPr>
          </a:p>
        </p:txBody>
      </p:sp>
      <p:pic>
        <p:nvPicPr>
          <p:cNvPr id="2" name="图片 1"/>
          <p:cNvPicPr>
            <a:picLocks noChangeAspect="1"/>
          </p:cNvPicPr>
          <p:nvPr/>
        </p:nvPicPr>
        <p:blipFill>
          <a:blip r:embed="rId3"/>
          <a:stretch>
            <a:fillRect/>
          </a:stretch>
        </p:blipFill>
        <p:spPr>
          <a:xfrm>
            <a:off x="7531735" y="3384550"/>
            <a:ext cx="4384675" cy="3097530"/>
          </a:xfrm>
          <a:prstGeom prst="rect">
            <a:avLst/>
          </a:prstGeom>
        </p:spPr>
      </p:pic>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250"/>
                                        <p:tgtEl>
                                          <p:spTgt spid="13"/>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250"/>
                                        <p:tgtEl>
                                          <p:spTgt spid="15"/>
                                        </p:tgtEl>
                                        <p:attrNameLst>
                                          <p:attrName>ppt_y</p:attrName>
                                        </p:attrNameLst>
                                      </p:cBhvr>
                                      <p:tavLst>
                                        <p:tav tm="0">
                                          <p:val>
                                            <p:strVal val="#ppt_y+#ppt_h*1.125000"/>
                                          </p:val>
                                        </p:tav>
                                        <p:tav tm="100000">
                                          <p:val>
                                            <p:strVal val="#ppt_y"/>
                                          </p:val>
                                        </p:tav>
                                      </p:tavLst>
                                    </p:anim>
                                    <p:animEffect transition="in" filter="wipe(up)">
                                      <p:cBhvr>
                                        <p:cTn id="17" dur="250"/>
                                        <p:tgtEl>
                                          <p:spTgt spid="15"/>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ppt_x"/>
                                          </p:val>
                                        </p:tav>
                                        <p:tav tm="100000">
                                          <p:val>
                                            <p:strVal val="#ppt_x"/>
                                          </p:val>
                                        </p:tav>
                                      </p:tavLst>
                                    </p:anim>
                                    <p:anim calcmode="lin" valueType="num">
                                      <p:cBhvr additive="base">
                                        <p:cTn id="3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3" grpId="0" bldLvl="0" animBg="1"/>
      <p:bldP spid="14" grpId="0" bldLvl="0" animBg="1"/>
      <p:bldP spid="15" grpId="0"/>
      <p:bldP spid="8"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092409" y="1459177"/>
            <a:ext cx="3996055" cy="368300"/>
          </a:xfrm>
          <a:prstGeom prst="rect">
            <a:avLst/>
          </a:prstGeom>
          <a:solidFill>
            <a:schemeClr val="bg1">
              <a:lumMod val="95000"/>
            </a:schemeClr>
          </a:solidFill>
        </p:spPr>
        <p:txBody>
          <a:bodyPr wrap="none">
            <a:spAutoFit/>
          </a:bodyPr>
          <a:lstStyle/>
          <a:p>
            <a:pPr algn="l"/>
            <a:r>
              <a:rPr lang="en-US" altLang="zh-CN" b="1" dirty="0">
                <a:cs typeface="+mn-ea"/>
                <a:sym typeface="+mn-lt"/>
              </a:rPr>
              <a:t>2.</a:t>
            </a:r>
            <a:r>
              <a:rPr lang="zh-CN" altLang="en-US" b="1" dirty="0" smtClean="0">
                <a:cs typeface="+mn-ea"/>
                <a:sym typeface="+mn-lt"/>
              </a:rPr>
              <a:t>变更</a:t>
            </a:r>
            <a:r>
              <a:rPr lang="zh-CN" altLang="en-US" b="1" dirty="0">
                <a:cs typeface="+mn-ea"/>
                <a:sym typeface="+mn-lt"/>
              </a:rPr>
              <a:t>生产方式</a:t>
            </a:r>
            <a:r>
              <a:rPr lang="zh-CN" altLang="en-US" b="1" dirty="0" smtClean="0">
                <a:cs typeface="+mn-ea"/>
                <a:sym typeface="+mn-lt"/>
              </a:rPr>
              <a:t>，</a:t>
            </a:r>
            <a:r>
              <a:rPr lang="zh-CN" altLang="en-US" b="1" dirty="0">
                <a:cs typeface="+mn-ea"/>
                <a:sym typeface="+mn-lt"/>
              </a:rPr>
              <a:t>发展</a:t>
            </a:r>
            <a:r>
              <a:rPr lang="zh-CN" altLang="en-US" b="1" dirty="0" smtClean="0">
                <a:cs typeface="+mn-ea"/>
                <a:sym typeface="+mn-lt"/>
              </a:rPr>
              <a:t>绿色产业</a:t>
            </a:r>
            <a:r>
              <a:rPr lang="en-US" altLang="zh-CN" b="1" dirty="0" smtClean="0">
                <a:cs typeface="+mn-ea"/>
                <a:sym typeface="+mn-lt"/>
              </a:rPr>
              <a:t>(</a:t>
            </a:r>
            <a:r>
              <a:rPr lang="zh-CN" altLang="en-US" b="1" dirty="0" smtClean="0">
                <a:cs typeface="+mn-ea"/>
                <a:sym typeface="+mn-lt"/>
              </a:rPr>
              <a:t>政府</a:t>
            </a:r>
            <a:r>
              <a:rPr lang="en-US" altLang="zh-CN" b="1" dirty="0" smtClean="0">
                <a:cs typeface="+mn-ea"/>
                <a:sym typeface="+mn-lt"/>
              </a:rPr>
              <a:t>)</a:t>
            </a:r>
          </a:p>
        </p:txBody>
      </p:sp>
      <p:sp>
        <p:nvSpPr>
          <p:cNvPr id="13" name="矩形 5"/>
          <p:cNvSpPr/>
          <p:nvPr/>
        </p:nvSpPr>
        <p:spPr>
          <a:xfrm rot="1751457">
            <a:off x="5480321" y="862031"/>
            <a:ext cx="1975237" cy="827926"/>
          </a:xfrm>
          <a:custGeom>
            <a:avLst/>
            <a:gdLst>
              <a:gd name="connsiteX0" fmla="*/ 0 w 4093320"/>
              <a:gd name="connsiteY0" fmla="*/ 0 h 827332"/>
              <a:gd name="connsiteX1" fmla="*/ 4093320 w 4093320"/>
              <a:gd name="connsiteY1" fmla="*/ 0 h 827332"/>
              <a:gd name="connsiteX2" fmla="*/ 4093320 w 4093320"/>
              <a:gd name="connsiteY2" fmla="*/ 827332 h 827332"/>
              <a:gd name="connsiteX3" fmla="*/ 0 w 4093320"/>
              <a:gd name="connsiteY3" fmla="*/ 827332 h 827332"/>
              <a:gd name="connsiteX4" fmla="*/ 0 w 4093320"/>
              <a:gd name="connsiteY4" fmla="*/ 0 h 827332"/>
              <a:gd name="connsiteX0-1" fmla="*/ 0 w 4093320"/>
              <a:gd name="connsiteY0-2" fmla="*/ 898 h 828230"/>
              <a:gd name="connsiteX1-3" fmla="*/ 1209356 w 4093320"/>
              <a:gd name="connsiteY1-4" fmla="*/ 0 h 828230"/>
              <a:gd name="connsiteX2-5" fmla="*/ 4093320 w 4093320"/>
              <a:gd name="connsiteY2-6" fmla="*/ 898 h 828230"/>
              <a:gd name="connsiteX3-7" fmla="*/ 4093320 w 4093320"/>
              <a:gd name="connsiteY3-8" fmla="*/ 828230 h 828230"/>
              <a:gd name="connsiteX4-9" fmla="*/ 0 w 4093320"/>
              <a:gd name="connsiteY4-10" fmla="*/ 828230 h 828230"/>
              <a:gd name="connsiteX5" fmla="*/ 0 w 4093320"/>
              <a:gd name="connsiteY5" fmla="*/ 898 h 828230"/>
              <a:gd name="connsiteX0-11" fmla="*/ 0 w 4093320"/>
              <a:gd name="connsiteY0-12" fmla="*/ 898 h 828824"/>
              <a:gd name="connsiteX1-13" fmla="*/ 1209356 w 4093320"/>
              <a:gd name="connsiteY1-14" fmla="*/ 0 h 828824"/>
              <a:gd name="connsiteX2-15" fmla="*/ 4093320 w 4093320"/>
              <a:gd name="connsiteY2-16" fmla="*/ 898 h 828824"/>
              <a:gd name="connsiteX3-17" fmla="*/ 4093320 w 4093320"/>
              <a:gd name="connsiteY3-18" fmla="*/ 828230 h 828824"/>
              <a:gd name="connsiteX4-19" fmla="*/ 90352 w 4093320"/>
              <a:gd name="connsiteY4-20" fmla="*/ 828824 h 828824"/>
              <a:gd name="connsiteX5-21" fmla="*/ 0 w 4093320"/>
              <a:gd name="connsiteY5-22" fmla="*/ 828230 h 828824"/>
              <a:gd name="connsiteX6" fmla="*/ 0 w 4093320"/>
              <a:gd name="connsiteY6" fmla="*/ 898 h 828824"/>
              <a:gd name="connsiteX0-23" fmla="*/ 0 w 4093320"/>
              <a:gd name="connsiteY0-24" fmla="*/ 898 h 828824"/>
              <a:gd name="connsiteX1-25" fmla="*/ 1209356 w 4093320"/>
              <a:gd name="connsiteY1-26" fmla="*/ 0 h 828824"/>
              <a:gd name="connsiteX2-27" fmla="*/ 4093320 w 4093320"/>
              <a:gd name="connsiteY2-28" fmla="*/ 898 h 828824"/>
              <a:gd name="connsiteX3-29" fmla="*/ 4093320 w 4093320"/>
              <a:gd name="connsiteY3-30" fmla="*/ 828230 h 828824"/>
              <a:gd name="connsiteX4-31" fmla="*/ 90352 w 4093320"/>
              <a:gd name="connsiteY4-32" fmla="*/ 828824 h 828824"/>
              <a:gd name="connsiteX5-33" fmla="*/ 0 w 4093320"/>
              <a:gd name="connsiteY5-34" fmla="*/ 898 h 828824"/>
              <a:gd name="connsiteX0-35" fmla="*/ 0 w 4002968"/>
              <a:gd name="connsiteY0-36" fmla="*/ 828824 h 828824"/>
              <a:gd name="connsiteX1-37" fmla="*/ 1119004 w 4002968"/>
              <a:gd name="connsiteY1-38" fmla="*/ 0 h 828824"/>
              <a:gd name="connsiteX2-39" fmla="*/ 4002968 w 4002968"/>
              <a:gd name="connsiteY2-40" fmla="*/ 898 h 828824"/>
              <a:gd name="connsiteX3-41" fmla="*/ 4002968 w 4002968"/>
              <a:gd name="connsiteY3-42" fmla="*/ 828230 h 828824"/>
              <a:gd name="connsiteX4-43" fmla="*/ 0 w 4002968"/>
              <a:gd name="connsiteY4-44" fmla="*/ 828824 h 828824"/>
              <a:gd name="connsiteX0-45" fmla="*/ 0 w 4002968"/>
              <a:gd name="connsiteY0-46" fmla="*/ 828824 h 828824"/>
              <a:gd name="connsiteX1-47" fmla="*/ 1119004 w 4002968"/>
              <a:gd name="connsiteY1-48" fmla="*/ 0 h 828824"/>
              <a:gd name="connsiteX2-49" fmla="*/ 2276502 w 4002968"/>
              <a:gd name="connsiteY2-50" fmla="*/ 1223 h 828824"/>
              <a:gd name="connsiteX3-51" fmla="*/ 4002968 w 4002968"/>
              <a:gd name="connsiteY3-52" fmla="*/ 898 h 828824"/>
              <a:gd name="connsiteX4-53" fmla="*/ 4002968 w 4002968"/>
              <a:gd name="connsiteY4-54" fmla="*/ 828230 h 828824"/>
              <a:gd name="connsiteX5-55" fmla="*/ 0 w 4002968"/>
              <a:gd name="connsiteY5-56" fmla="*/ 828824 h 828824"/>
              <a:gd name="connsiteX0-57" fmla="*/ 0 w 4002968"/>
              <a:gd name="connsiteY0-58" fmla="*/ 827926 h 827926"/>
              <a:gd name="connsiteX1-59" fmla="*/ 2276502 w 4002968"/>
              <a:gd name="connsiteY1-60" fmla="*/ 325 h 827926"/>
              <a:gd name="connsiteX2-61" fmla="*/ 4002968 w 4002968"/>
              <a:gd name="connsiteY2-62" fmla="*/ 0 h 827926"/>
              <a:gd name="connsiteX3-63" fmla="*/ 4002968 w 4002968"/>
              <a:gd name="connsiteY3-64" fmla="*/ 827332 h 827926"/>
              <a:gd name="connsiteX4-65" fmla="*/ 0 w 4002968"/>
              <a:gd name="connsiteY4-66" fmla="*/ 827926 h 8279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002968" h="827926">
                <a:moveTo>
                  <a:pt x="0" y="827926"/>
                </a:moveTo>
                <a:lnTo>
                  <a:pt x="2276502" y="325"/>
                </a:lnTo>
                <a:lnTo>
                  <a:pt x="4002968" y="0"/>
                </a:lnTo>
                <a:lnTo>
                  <a:pt x="4002968" y="827332"/>
                </a:lnTo>
                <a:lnTo>
                  <a:pt x="0" y="827926"/>
                </a:lnTo>
                <a:close/>
              </a:path>
            </a:pathLst>
          </a:custGeom>
          <a:gradFill flip="none" rotWithShape="1">
            <a:gsLst>
              <a:gs pos="0">
                <a:schemeClr val="tx1">
                  <a:alpha val="30000"/>
                </a:schemeClr>
              </a:gs>
              <a:gs pos="100000">
                <a:srgbClr val="F2F2F2">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a:off x="5403850" y="979935"/>
            <a:ext cx="1384300" cy="17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3402037" y="432921"/>
            <a:ext cx="5387925" cy="523220"/>
          </a:xfrm>
          <a:prstGeom prst="rect">
            <a:avLst/>
          </a:prstGeom>
          <a:noFill/>
        </p:spPr>
        <p:txBody>
          <a:bodyPr wrap="square" rtlCol="0">
            <a:spAutoFit/>
            <a:scene3d>
              <a:camera prst="orthographicFront"/>
              <a:lightRig rig="threePt" dir="t"/>
            </a:scene3d>
            <a:sp3d contourW="12700"/>
          </a:bodyPr>
          <a:lstStyle/>
          <a:p>
            <a:pPr algn="ctr">
              <a:defRPr/>
            </a:pPr>
            <a:r>
              <a:rPr lang="zh-CN" altLang="en-US" sz="2800" dirty="0">
                <a:cs typeface="+mn-ea"/>
                <a:sym typeface="+mn-lt"/>
              </a:rPr>
              <a:t>怎么做</a:t>
            </a:r>
          </a:p>
        </p:txBody>
      </p:sp>
      <p:sp>
        <p:nvSpPr>
          <p:cNvPr id="8" name="矩形 7"/>
          <p:cNvSpPr/>
          <p:nvPr/>
        </p:nvSpPr>
        <p:spPr>
          <a:xfrm>
            <a:off x="1092200" y="2118995"/>
            <a:ext cx="10350500" cy="4076700"/>
          </a:xfrm>
          <a:prstGeom prst="rect">
            <a:avLst/>
          </a:prstGeom>
          <a:ln>
            <a:solidFill>
              <a:srgbClr val="C00000"/>
            </a:solidFill>
          </a:ln>
        </p:spPr>
        <p:txBody>
          <a:bodyPr wrap="square">
            <a:spAutoFit/>
          </a:bodyPr>
          <a:lstStyle/>
          <a:p>
            <a:pPr marL="285750" indent="-285750">
              <a:lnSpc>
                <a:spcPct val="120000"/>
              </a:lnSpc>
              <a:buClr>
                <a:srgbClr val="C00000"/>
              </a:buClr>
              <a:buFont typeface="Wingdings" panose="05000000000000000000" pitchFamily="2" charset="2"/>
              <a:buChar char="u"/>
            </a:pPr>
            <a:r>
              <a:rPr lang="zh-CN" altLang="en-US" dirty="0" smtClean="0">
                <a:cs typeface="+mn-ea"/>
                <a:sym typeface="+mn-lt"/>
              </a:rPr>
              <a:t>优势：</a:t>
            </a:r>
            <a:endParaRPr lang="en-US" altLang="zh-CN" dirty="0" smtClean="0">
              <a:cs typeface="+mn-ea"/>
              <a:sym typeface="+mn-lt"/>
            </a:endParaRPr>
          </a:p>
          <a:p>
            <a:pPr marL="742950" lvl="1" indent="-285750">
              <a:lnSpc>
                <a:spcPct val="120000"/>
              </a:lnSpc>
              <a:buClr>
                <a:srgbClr val="C00000"/>
              </a:buClr>
              <a:buFont typeface="Wingdings" panose="05000000000000000000" pitchFamily="2" charset="2"/>
              <a:buChar char="u"/>
            </a:pPr>
            <a:r>
              <a:rPr lang="en-US" altLang="zh-CN" dirty="0">
                <a:cs typeface="+mn-ea"/>
                <a:sym typeface="+mn-lt"/>
              </a:rPr>
              <a:t>1.</a:t>
            </a:r>
            <a:r>
              <a:rPr lang="zh-CN" altLang="en-US" dirty="0">
                <a:cs typeface="+mn-ea"/>
                <a:sym typeface="+mn-lt"/>
              </a:rPr>
              <a:t>绿色产业具有高科技性。绿色产业发展需要投入高科技，并且高科技和高投入贯穿于产业发展的全部过程中，以科技创新实现产业的发展。科技含量高不仅可以改善产业发展过程中存在瓶颈问题，不断优化产业自身结构，而且可以使生产出来的产品在品质方面更具备绿色属性。</a:t>
            </a:r>
          </a:p>
          <a:p>
            <a:pPr marL="742950" lvl="1" indent="-285750">
              <a:lnSpc>
                <a:spcPct val="120000"/>
              </a:lnSpc>
              <a:buClr>
                <a:srgbClr val="C00000"/>
              </a:buClr>
              <a:buFont typeface="Wingdings" panose="05000000000000000000" pitchFamily="2" charset="2"/>
              <a:buChar char="u"/>
            </a:pPr>
            <a:r>
              <a:rPr lang="en-US" altLang="zh-CN" dirty="0">
                <a:cs typeface="+mn-ea"/>
                <a:sym typeface="+mn-lt"/>
              </a:rPr>
              <a:t>2.</a:t>
            </a:r>
            <a:r>
              <a:rPr lang="zh-CN" altLang="en-US" dirty="0">
                <a:cs typeface="+mn-ea"/>
                <a:sym typeface="+mn-lt"/>
              </a:rPr>
              <a:t>绿色产业具有强竞争性。与其他产业相比，绿色产业具有明显的竞争优势。一方面走绿色产品的路线吸引消费者进行绿色消费，另一方面绿色产业本身的综合实力是其他普通产业所无法比拟的。</a:t>
            </a:r>
          </a:p>
          <a:p>
            <a:pPr marL="742950" lvl="1" indent="-285750">
              <a:lnSpc>
                <a:spcPct val="120000"/>
              </a:lnSpc>
              <a:buClr>
                <a:srgbClr val="C00000"/>
              </a:buClr>
              <a:buFont typeface="Wingdings" panose="05000000000000000000" pitchFamily="2" charset="2"/>
              <a:buChar char="u"/>
            </a:pPr>
            <a:r>
              <a:rPr lang="en-US" altLang="zh-CN" dirty="0">
                <a:cs typeface="+mn-ea"/>
                <a:sym typeface="+mn-lt"/>
              </a:rPr>
              <a:t>3.</a:t>
            </a:r>
            <a:r>
              <a:rPr lang="zh-CN" altLang="en-US" dirty="0">
                <a:cs typeface="+mn-ea"/>
                <a:sym typeface="+mn-lt"/>
              </a:rPr>
              <a:t>绿色产业具有可持续发展性。绿色产业能够使经济、社会、资源和环境协调发展，既满足当代人的需求，又能给后代需要创造持续性。</a:t>
            </a:r>
          </a:p>
          <a:p>
            <a:pPr marL="742950" lvl="1" indent="-285750">
              <a:lnSpc>
                <a:spcPct val="120000"/>
              </a:lnSpc>
              <a:buClr>
                <a:srgbClr val="C00000"/>
              </a:buClr>
              <a:buFont typeface="Wingdings" panose="05000000000000000000" pitchFamily="2" charset="2"/>
              <a:buChar char="u"/>
            </a:pPr>
            <a:r>
              <a:rPr lang="en-US" dirty="0">
                <a:cs typeface="+mn-ea"/>
                <a:sym typeface="+mn-lt"/>
              </a:rPr>
              <a:t>4.</a:t>
            </a:r>
            <a:r>
              <a:rPr dirty="0">
                <a:cs typeface="+mn-ea"/>
                <a:sym typeface="+mn-lt"/>
              </a:rPr>
              <a:t>绿色产业具有正外部性。绿色产业的发展改善了社会公共环境，所有社会主体和公众均可以无偿的享受到这种福利。因此绿色产业的发展不仅使自身受益，还使社会其他主体受益，具有明显的正外部性。 </a:t>
            </a:r>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250"/>
                                        <p:tgtEl>
                                          <p:spTgt spid="13"/>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250"/>
                                        <p:tgtEl>
                                          <p:spTgt spid="15"/>
                                        </p:tgtEl>
                                        <p:attrNameLst>
                                          <p:attrName>ppt_y</p:attrName>
                                        </p:attrNameLst>
                                      </p:cBhvr>
                                      <p:tavLst>
                                        <p:tav tm="0">
                                          <p:val>
                                            <p:strVal val="#ppt_y+#ppt_h*1.125000"/>
                                          </p:val>
                                        </p:tav>
                                        <p:tav tm="100000">
                                          <p:val>
                                            <p:strVal val="#ppt_y"/>
                                          </p:val>
                                        </p:tav>
                                      </p:tavLst>
                                    </p:anim>
                                    <p:animEffect transition="in" filter="wipe(up)">
                                      <p:cBhvr>
                                        <p:cTn id="17" dur="250"/>
                                        <p:tgtEl>
                                          <p:spTgt spid="15"/>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3" grpId="0" bldLvl="0" animBg="1"/>
      <p:bldP spid="14" grpId="0" bldLvl="0" animBg="1"/>
      <p:bldP spid="15" grpId="0"/>
      <p:bldP spid="8"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文本框 53"/>
          <p:cNvSpPr txBox="1"/>
          <p:nvPr/>
        </p:nvSpPr>
        <p:spPr>
          <a:xfrm>
            <a:off x="5490706" y="679783"/>
            <a:ext cx="1210588" cy="707886"/>
          </a:xfrm>
          <a:prstGeom prst="rect">
            <a:avLst/>
          </a:prstGeom>
          <a:noFill/>
        </p:spPr>
        <p:txBody>
          <a:bodyPr wrap="none" rtlCol="0">
            <a:spAutoFit/>
            <a:scene3d>
              <a:camera prst="orthographicFront"/>
              <a:lightRig rig="threePt" dir="t"/>
            </a:scene3d>
            <a:sp3d contourW="12700"/>
          </a:bodyPr>
          <a:lstStyle/>
          <a:p>
            <a:pPr algn="ctr"/>
            <a:r>
              <a:rPr lang="zh-CN" altLang="en-US" sz="4000" b="1" dirty="0" smtClean="0">
                <a:cs typeface="+mn-ea"/>
                <a:sym typeface="+mn-lt"/>
              </a:rPr>
              <a:t>目录</a:t>
            </a:r>
          </a:p>
        </p:txBody>
      </p:sp>
      <p:sp>
        <p:nvSpPr>
          <p:cNvPr id="5" name="矩形 4"/>
          <p:cNvSpPr/>
          <p:nvPr/>
        </p:nvSpPr>
        <p:spPr>
          <a:xfrm>
            <a:off x="-13970" y="1714500"/>
            <a:ext cx="12221210" cy="5372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p:cNvGrpSpPr/>
          <p:nvPr/>
        </p:nvGrpSpPr>
        <p:grpSpPr>
          <a:xfrm>
            <a:off x="958293" y="4526215"/>
            <a:ext cx="4165905" cy="1344946"/>
            <a:chOff x="917072" y="996950"/>
            <a:chExt cx="4165905" cy="1344946"/>
          </a:xfrm>
        </p:grpSpPr>
        <p:sp>
          <p:nvSpPr>
            <p:cNvPr id="26" name="矩形 60"/>
            <p:cNvSpPr/>
            <p:nvPr/>
          </p:nvSpPr>
          <p:spPr>
            <a:xfrm rot="1751457">
              <a:off x="1323178" y="1380565"/>
              <a:ext cx="1494384" cy="961331"/>
            </a:xfrm>
            <a:custGeom>
              <a:avLst/>
              <a:gdLst>
                <a:gd name="connsiteX0" fmla="*/ 0 w 4093320"/>
                <a:gd name="connsiteY0" fmla="*/ 0 h 933316"/>
                <a:gd name="connsiteX1" fmla="*/ 4093320 w 4093320"/>
                <a:gd name="connsiteY1" fmla="*/ 0 h 933316"/>
                <a:gd name="connsiteX2" fmla="*/ 4093320 w 4093320"/>
                <a:gd name="connsiteY2" fmla="*/ 933316 h 933316"/>
                <a:gd name="connsiteX3" fmla="*/ 0 w 4093320"/>
                <a:gd name="connsiteY3" fmla="*/ 933316 h 933316"/>
                <a:gd name="connsiteX4" fmla="*/ 0 w 4093320"/>
                <a:gd name="connsiteY4" fmla="*/ 0 h 933316"/>
                <a:gd name="connsiteX0-1" fmla="*/ 0 w 4093320"/>
                <a:gd name="connsiteY0-2" fmla="*/ 20385 h 953701"/>
                <a:gd name="connsiteX1-3" fmla="*/ 1272771 w 4093320"/>
                <a:gd name="connsiteY1-4" fmla="*/ 0 h 953701"/>
                <a:gd name="connsiteX2-5" fmla="*/ 4093320 w 4093320"/>
                <a:gd name="connsiteY2-6" fmla="*/ 20385 h 953701"/>
                <a:gd name="connsiteX3-7" fmla="*/ 4093320 w 4093320"/>
                <a:gd name="connsiteY3-8" fmla="*/ 953701 h 953701"/>
                <a:gd name="connsiteX4-9" fmla="*/ 0 w 4093320"/>
                <a:gd name="connsiteY4-10" fmla="*/ 953701 h 953701"/>
                <a:gd name="connsiteX5" fmla="*/ 0 w 4093320"/>
                <a:gd name="connsiteY5" fmla="*/ 20385 h 953701"/>
                <a:gd name="connsiteX0-11" fmla="*/ 0 w 4093320"/>
                <a:gd name="connsiteY0-12" fmla="*/ 20385 h 961331"/>
                <a:gd name="connsiteX1-13" fmla="*/ 1272771 w 4093320"/>
                <a:gd name="connsiteY1-14" fmla="*/ 0 h 961331"/>
                <a:gd name="connsiteX2-15" fmla="*/ 4093320 w 4093320"/>
                <a:gd name="connsiteY2-16" fmla="*/ 20385 h 961331"/>
                <a:gd name="connsiteX3-17" fmla="*/ 4093320 w 4093320"/>
                <a:gd name="connsiteY3-18" fmla="*/ 953701 h 961331"/>
                <a:gd name="connsiteX4-19" fmla="*/ 1231577 w 4093320"/>
                <a:gd name="connsiteY4-20" fmla="*/ 961331 h 961331"/>
                <a:gd name="connsiteX5-21" fmla="*/ 0 w 4093320"/>
                <a:gd name="connsiteY5-22" fmla="*/ 953701 h 961331"/>
                <a:gd name="connsiteX6" fmla="*/ 0 w 4093320"/>
                <a:gd name="connsiteY6" fmla="*/ 20385 h 961331"/>
                <a:gd name="connsiteX0-23" fmla="*/ 0 w 4093320"/>
                <a:gd name="connsiteY0-24" fmla="*/ 20385 h 961331"/>
                <a:gd name="connsiteX1-25" fmla="*/ 1272771 w 4093320"/>
                <a:gd name="connsiteY1-26" fmla="*/ 0 h 961331"/>
                <a:gd name="connsiteX2-27" fmla="*/ 4093320 w 4093320"/>
                <a:gd name="connsiteY2-28" fmla="*/ 20385 h 961331"/>
                <a:gd name="connsiteX3-29" fmla="*/ 4093320 w 4093320"/>
                <a:gd name="connsiteY3-30" fmla="*/ 953701 h 961331"/>
                <a:gd name="connsiteX4-31" fmla="*/ 1231577 w 4093320"/>
                <a:gd name="connsiteY4-32" fmla="*/ 961331 h 961331"/>
                <a:gd name="connsiteX5-33" fmla="*/ 0 w 4093320"/>
                <a:gd name="connsiteY5-34" fmla="*/ 20385 h 961331"/>
                <a:gd name="connsiteX0-35" fmla="*/ 0 w 2861743"/>
                <a:gd name="connsiteY0-36" fmla="*/ 961331 h 961331"/>
                <a:gd name="connsiteX1-37" fmla="*/ 41194 w 2861743"/>
                <a:gd name="connsiteY1-38" fmla="*/ 0 h 961331"/>
                <a:gd name="connsiteX2-39" fmla="*/ 2861743 w 2861743"/>
                <a:gd name="connsiteY2-40" fmla="*/ 20385 h 961331"/>
                <a:gd name="connsiteX3-41" fmla="*/ 2861743 w 2861743"/>
                <a:gd name="connsiteY3-42" fmla="*/ 953701 h 961331"/>
                <a:gd name="connsiteX4-43" fmla="*/ 0 w 2861743"/>
                <a:gd name="connsiteY4-44" fmla="*/ 961331 h 96133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61743" h="961331">
                  <a:moveTo>
                    <a:pt x="0" y="961331"/>
                  </a:moveTo>
                  <a:lnTo>
                    <a:pt x="41194" y="0"/>
                  </a:lnTo>
                  <a:lnTo>
                    <a:pt x="2861743" y="20385"/>
                  </a:lnTo>
                  <a:lnTo>
                    <a:pt x="2861743" y="953701"/>
                  </a:lnTo>
                  <a:lnTo>
                    <a:pt x="0" y="961331"/>
                  </a:lnTo>
                  <a:close/>
                </a:path>
              </a:pathLst>
            </a:custGeom>
            <a:gradFill flip="none" rotWithShape="1">
              <a:gsLst>
                <a:gs pos="0">
                  <a:schemeClr val="tx1">
                    <a:alpha val="3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7" name="Group 13"/>
            <p:cNvGrpSpPr/>
            <p:nvPr/>
          </p:nvGrpSpPr>
          <p:grpSpPr>
            <a:xfrm>
              <a:off x="917072" y="996950"/>
              <a:ext cx="903838" cy="903839"/>
              <a:chOff x="911424" y="1244624"/>
              <a:chExt cx="1084974" cy="1084975"/>
            </a:xfrm>
          </p:grpSpPr>
          <p:sp>
            <p:nvSpPr>
              <p:cNvPr id="28" name="Freeform: Shape 6"/>
              <p:cNvSpPr/>
              <p:nvPr/>
            </p:nvSpPr>
            <p:spPr bwMode="auto">
              <a:xfrm flipH="1">
                <a:off x="911424" y="1244624"/>
                <a:ext cx="1084974" cy="1084975"/>
              </a:xfrm>
              <a:custGeom>
                <a:avLst/>
                <a:gdLst>
                  <a:gd name="connsiteX0" fmla="*/ 508910 w 1084974"/>
                  <a:gd name="connsiteY0" fmla="*/ 0 h 1084975"/>
                  <a:gd name="connsiteX1" fmla="*/ 31229 w 1084974"/>
                  <a:gd name="connsiteY1" fmla="*/ 253981 h 1084975"/>
                  <a:gd name="connsiteX2" fmla="*/ 0 w 1084974"/>
                  <a:gd name="connsiteY2" fmla="*/ 311517 h 1084975"/>
                  <a:gd name="connsiteX3" fmla="*/ 773457 w 1084974"/>
                  <a:gd name="connsiteY3" fmla="*/ 1084975 h 1084975"/>
                  <a:gd name="connsiteX4" fmla="*/ 830993 w 1084974"/>
                  <a:gd name="connsiteY4" fmla="*/ 1053745 h 1084975"/>
                  <a:gd name="connsiteX5" fmla="*/ 1084974 w 1084974"/>
                  <a:gd name="connsiteY5" fmla="*/ 576064 h 1084975"/>
                  <a:gd name="connsiteX6" fmla="*/ 508910 w 1084974"/>
                  <a:gd name="connsiteY6" fmla="*/ 0 h 108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4974" h="1084975">
                    <a:moveTo>
                      <a:pt x="508910" y="0"/>
                    </a:moveTo>
                    <a:cubicBezTo>
                      <a:pt x="310066" y="0"/>
                      <a:pt x="134752" y="100747"/>
                      <a:pt x="31229" y="253981"/>
                    </a:cubicBezTo>
                    <a:lnTo>
                      <a:pt x="0" y="311517"/>
                    </a:lnTo>
                    <a:lnTo>
                      <a:pt x="773457" y="1084975"/>
                    </a:lnTo>
                    <a:lnTo>
                      <a:pt x="830993" y="1053745"/>
                    </a:lnTo>
                    <a:cubicBezTo>
                      <a:pt x="984227" y="950222"/>
                      <a:pt x="1084974" y="774908"/>
                      <a:pt x="1084974" y="576064"/>
                    </a:cubicBezTo>
                    <a:cubicBezTo>
                      <a:pt x="1084974" y="257913"/>
                      <a:pt x="827061" y="0"/>
                      <a:pt x="508910" y="0"/>
                    </a:cubicBezTo>
                    <a:close/>
                  </a:path>
                </a:pathLst>
              </a:custGeom>
              <a:solidFill>
                <a:schemeClr val="accent1"/>
              </a:solidFill>
              <a:ln w="19050">
                <a:noFill/>
                <a:round/>
              </a:ln>
            </p:spPr>
            <p:txBody>
              <a:bodyPr anchor="ctr"/>
              <a:lstStyle/>
              <a:p>
                <a:pPr algn="ctr"/>
                <a:endParaRPr>
                  <a:cs typeface="+mn-ea"/>
                  <a:sym typeface="+mn-lt"/>
                </a:endParaRPr>
              </a:p>
            </p:txBody>
          </p:sp>
          <p:sp>
            <p:nvSpPr>
              <p:cNvPr id="29" name="TextBox 9"/>
              <p:cNvSpPr txBox="1"/>
              <p:nvPr/>
            </p:nvSpPr>
            <p:spPr>
              <a:xfrm>
                <a:off x="997495" y="1340768"/>
                <a:ext cx="655949" cy="707886"/>
              </a:xfrm>
              <a:prstGeom prst="rect">
                <a:avLst/>
              </a:prstGeom>
              <a:noFill/>
            </p:spPr>
            <p:txBody>
              <a:bodyPr wrap="none" anchor="ctr">
                <a:normAutofit/>
              </a:bodyPr>
              <a:lstStyle/>
              <a:p>
                <a:pPr algn="ctr"/>
                <a:r>
                  <a:rPr lang="zh-CN" altLang="en-US" sz="2400" dirty="0">
                    <a:solidFill>
                      <a:schemeClr val="bg1"/>
                    </a:solidFill>
                    <a:cs typeface="+mn-ea"/>
                    <a:sym typeface="+mn-lt"/>
                  </a:rPr>
                  <a:t>二</a:t>
                </a:r>
                <a:endParaRPr lang="en-US" altLang="zh-CN" sz="2400" dirty="0">
                  <a:solidFill>
                    <a:schemeClr val="bg1"/>
                  </a:solidFill>
                  <a:cs typeface="+mn-ea"/>
                  <a:sym typeface="+mn-lt"/>
                </a:endParaRPr>
              </a:p>
            </p:txBody>
          </p:sp>
        </p:grpSp>
        <p:sp>
          <p:nvSpPr>
            <p:cNvPr id="30" name="文本框 29"/>
            <p:cNvSpPr txBox="1"/>
            <p:nvPr/>
          </p:nvSpPr>
          <p:spPr>
            <a:xfrm>
              <a:off x="1820545" y="1218565"/>
              <a:ext cx="3262432" cy="461665"/>
            </a:xfrm>
            <a:prstGeom prst="rect">
              <a:avLst/>
            </a:prstGeom>
            <a:noFill/>
          </p:spPr>
          <p:txBody>
            <a:bodyPr wrap="none" rtlCol="0" anchor="t">
              <a:spAutoFit/>
            </a:bodyPr>
            <a:lstStyle/>
            <a:p>
              <a:r>
                <a:rPr lang="zh-CN" altLang="en-US" sz="2400" b="1" dirty="0" smtClean="0">
                  <a:solidFill>
                    <a:schemeClr val="accent1"/>
                  </a:solidFill>
                  <a:cs typeface="+mn-ea"/>
                  <a:sym typeface="+mn-lt"/>
                </a:rPr>
                <a:t>如何推进生态文明建设</a:t>
              </a:r>
              <a:endParaRPr lang="zh-CN" altLang="en-US" sz="2400" b="1" dirty="0">
                <a:solidFill>
                  <a:schemeClr val="accent1"/>
                </a:solidFill>
                <a:cs typeface="+mn-ea"/>
                <a:sym typeface="+mn-lt"/>
              </a:endParaRPr>
            </a:p>
          </p:txBody>
        </p:sp>
      </p:grpSp>
      <p:grpSp>
        <p:nvGrpSpPr>
          <p:cNvPr id="32" name="组合 31"/>
          <p:cNvGrpSpPr/>
          <p:nvPr/>
        </p:nvGrpSpPr>
        <p:grpSpPr>
          <a:xfrm>
            <a:off x="886592" y="2526329"/>
            <a:ext cx="6012564" cy="1344946"/>
            <a:chOff x="917072" y="996950"/>
            <a:chExt cx="6012564" cy="1344946"/>
          </a:xfrm>
        </p:grpSpPr>
        <p:sp>
          <p:nvSpPr>
            <p:cNvPr id="33" name="矩形 60"/>
            <p:cNvSpPr/>
            <p:nvPr/>
          </p:nvSpPr>
          <p:spPr>
            <a:xfrm rot="1751457">
              <a:off x="1323178" y="1380565"/>
              <a:ext cx="1494384" cy="961331"/>
            </a:xfrm>
            <a:custGeom>
              <a:avLst/>
              <a:gdLst>
                <a:gd name="connsiteX0" fmla="*/ 0 w 4093320"/>
                <a:gd name="connsiteY0" fmla="*/ 0 h 933316"/>
                <a:gd name="connsiteX1" fmla="*/ 4093320 w 4093320"/>
                <a:gd name="connsiteY1" fmla="*/ 0 h 933316"/>
                <a:gd name="connsiteX2" fmla="*/ 4093320 w 4093320"/>
                <a:gd name="connsiteY2" fmla="*/ 933316 h 933316"/>
                <a:gd name="connsiteX3" fmla="*/ 0 w 4093320"/>
                <a:gd name="connsiteY3" fmla="*/ 933316 h 933316"/>
                <a:gd name="connsiteX4" fmla="*/ 0 w 4093320"/>
                <a:gd name="connsiteY4" fmla="*/ 0 h 933316"/>
                <a:gd name="connsiteX0-1" fmla="*/ 0 w 4093320"/>
                <a:gd name="connsiteY0-2" fmla="*/ 20385 h 953701"/>
                <a:gd name="connsiteX1-3" fmla="*/ 1272771 w 4093320"/>
                <a:gd name="connsiteY1-4" fmla="*/ 0 h 953701"/>
                <a:gd name="connsiteX2-5" fmla="*/ 4093320 w 4093320"/>
                <a:gd name="connsiteY2-6" fmla="*/ 20385 h 953701"/>
                <a:gd name="connsiteX3-7" fmla="*/ 4093320 w 4093320"/>
                <a:gd name="connsiteY3-8" fmla="*/ 953701 h 953701"/>
                <a:gd name="connsiteX4-9" fmla="*/ 0 w 4093320"/>
                <a:gd name="connsiteY4-10" fmla="*/ 953701 h 953701"/>
                <a:gd name="connsiteX5" fmla="*/ 0 w 4093320"/>
                <a:gd name="connsiteY5" fmla="*/ 20385 h 953701"/>
                <a:gd name="connsiteX0-11" fmla="*/ 0 w 4093320"/>
                <a:gd name="connsiteY0-12" fmla="*/ 20385 h 961331"/>
                <a:gd name="connsiteX1-13" fmla="*/ 1272771 w 4093320"/>
                <a:gd name="connsiteY1-14" fmla="*/ 0 h 961331"/>
                <a:gd name="connsiteX2-15" fmla="*/ 4093320 w 4093320"/>
                <a:gd name="connsiteY2-16" fmla="*/ 20385 h 961331"/>
                <a:gd name="connsiteX3-17" fmla="*/ 4093320 w 4093320"/>
                <a:gd name="connsiteY3-18" fmla="*/ 953701 h 961331"/>
                <a:gd name="connsiteX4-19" fmla="*/ 1231577 w 4093320"/>
                <a:gd name="connsiteY4-20" fmla="*/ 961331 h 961331"/>
                <a:gd name="connsiteX5-21" fmla="*/ 0 w 4093320"/>
                <a:gd name="connsiteY5-22" fmla="*/ 953701 h 961331"/>
                <a:gd name="connsiteX6" fmla="*/ 0 w 4093320"/>
                <a:gd name="connsiteY6" fmla="*/ 20385 h 961331"/>
                <a:gd name="connsiteX0-23" fmla="*/ 0 w 4093320"/>
                <a:gd name="connsiteY0-24" fmla="*/ 20385 h 961331"/>
                <a:gd name="connsiteX1-25" fmla="*/ 1272771 w 4093320"/>
                <a:gd name="connsiteY1-26" fmla="*/ 0 h 961331"/>
                <a:gd name="connsiteX2-27" fmla="*/ 4093320 w 4093320"/>
                <a:gd name="connsiteY2-28" fmla="*/ 20385 h 961331"/>
                <a:gd name="connsiteX3-29" fmla="*/ 4093320 w 4093320"/>
                <a:gd name="connsiteY3-30" fmla="*/ 953701 h 961331"/>
                <a:gd name="connsiteX4-31" fmla="*/ 1231577 w 4093320"/>
                <a:gd name="connsiteY4-32" fmla="*/ 961331 h 961331"/>
                <a:gd name="connsiteX5-33" fmla="*/ 0 w 4093320"/>
                <a:gd name="connsiteY5-34" fmla="*/ 20385 h 961331"/>
                <a:gd name="connsiteX0-35" fmla="*/ 0 w 2861743"/>
                <a:gd name="connsiteY0-36" fmla="*/ 961331 h 961331"/>
                <a:gd name="connsiteX1-37" fmla="*/ 41194 w 2861743"/>
                <a:gd name="connsiteY1-38" fmla="*/ 0 h 961331"/>
                <a:gd name="connsiteX2-39" fmla="*/ 2861743 w 2861743"/>
                <a:gd name="connsiteY2-40" fmla="*/ 20385 h 961331"/>
                <a:gd name="connsiteX3-41" fmla="*/ 2861743 w 2861743"/>
                <a:gd name="connsiteY3-42" fmla="*/ 953701 h 961331"/>
                <a:gd name="connsiteX4-43" fmla="*/ 0 w 2861743"/>
                <a:gd name="connsiteY4-44" fmla="*/ 961331 h 96133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61743" h="961331">
                  <a:moveTo>
                    <a:pt x="0" y="961331"/>
                  </a:moveTo>
                  <a:lnTo>
                    <a:pt x="41194" y="0"/>
                  </a:lnTo>
                  <a:lnTo>
                    <a:pt x="2861743" y="20385"/>
                  </a:lnTo>
                  <a:lnTo>
                    <a:pt x="2861743" y="953701"/>
                  </a:lnTo>
                  <a:lnTo>
                    <a:pt x="0" y="961331"/>
                  </a:lnTo>
                  <a:close/>
                </a:path>
              </a:pathLst>
            </a:custGeom>
            <a:gradFill flip="none" rotWithShape="1">
              <a:gsLst>
                <a:gs pos="0">
                  <a:schemeClr val="tx1">
                    <a:alpha val="3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4" name="Group 13"/>
            <p:cNvGrpSpPr/>
            <p:nvPr/>
          </p:nvGrpSpPr>
          <p:grpSpPr>
            <a:xfrm>
              <a:off x="917072" y="996950"/>
              <a:ext cx="903838" cy="903839"/>
              <a:chOff x="911424" y="1244624"/>
              <a:chExt cx="1084974" cy="1084975"/>
            </a:xfrm>
          </p:grpSpPr>
          <p:sp>
            <p:nvSpPr>
              <p:cNvPr id="37" name="Freeform: Shape 6"/>
              <p:cNvSpPr/>
              <p:nvPr/>
            </p:nvSpPr>
            <p:spPr bwMode="auto">
              <a:xfrm flipH="1">
                <a:off x="911424" y="1244624"/>
                <a:ext cx="1084974" cy="1084975"/>
              </a:xfrm>
              <a:custGeom>
                <a:avLst/>
                <a:gdLst>
                  <a:gd name="connsiteX0" fmla="*/ 508910 w 1084974"/>
                  <a:gd name="connsiteY0" fmla="*/ 0 h 1084975"/>
                  <a:gd name="connsiteX1" fmla="*/ 31229 w 1084974"/>
                  <a:gd name="connsiteY1" fmla="*/ 253981 h 1084975"/>
                  <a:gd name="connsiteX2" fmla="*/ 0 w 1084974"/>
                  <a:gd name="connsiteY2" fmla="*/ 311517 h 1084975"/>
                  <a:gd name="connsiteX3" fmla="*/ 773457 w 1084974"/>
                  <a:gd name="connsiteY3" fmla="*/ 1084975 h 1084975"/>
                  <a:gd name="connsiteX4" fmla="*/ 830993 w 1084974"/>
                  <a:gd name="connsiteY4" fmla="*/ 1053745 h 1084975"/>
                  <a:gd name="connsiteX5" fmla="*/ 1084974 w 1084974"/>
                  <a:gd name="connsiteY5" fmla="*/ 576064 h 1084975"/>
                  <a:gd name="connsiteX6" fmla="*/ 508910 w 1084974"/>
                  <a:gd name="connsiteY6" fmla="*/ 0 h 108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4974" h="1084975">
                    <a:moveTo>
                      <a:pt x="508910" y="0"/>
                    </a:moveTo>
                    <a:cubicBezTo>
                      <a:pt x="310066" y="0"/>
                      <a:pt x="134752" y="100747"/>
                      <a:pt x="31229" y="253981"/>
                    </a:cubicBezTo>
                    <a:lnTo>
                      <a:pt x="0" y="311517"/>
                    </a:lnTo>
                    <a:lnTo>
                      <a:pt x="773457" y="1084975"/>
                    </a:lnTo>
                    <a:lnTo>
                      <a:pt x="830993" y="1053745"/>
                    </a:lnTo>
                    <a:cubicBezTo>
                      <a:pt x="984227" y="950222"/>
                      <a:pt x="1084974" y="774908"/>
                      <a:pt x="1084974" y="576064"/>
                    </a:cubicBezTo>
                    <a:cubicBezTo>
                      <a:pt x="1084974" y="257913"/>
                      <a:pt x="827061" y="0"/>
                      <a:pt x="508910" y="0"/>
                    </a:cubicBezTo>
                    <a:close/>
                  </a:path>
                </a:pathLst>
              </a:custGeom>
              <a:solidFill>
                <a:schemeClr val="accent1"/>
              </a:solidFill>
              <a:ln w="19050">
                <a:noFill/>
                <a:round/>
              </a:ln>
            </p:spPr>
            <p:txBody>
              <a:bodyPr anchor="ctr"/>
              <a:lstStyle/>
              <a:p>
                <a:pPr algn="ctr"/>
                <a:endParaRPr>
                  <a:cs typeface="+mn-ea"/>
                  <a:sym typeface="+mn-lt"/>
                </a:endParaRPr>
              </a:p>
            </p:txBody>
          </p:sp>
          <p:sp>
            <p:nvSpPr>
              <p:cNvPr id="38" name="TextBox 9"/>
              <p:cNvSpPr txBox="1"/>
              <p:nvPr/>
            </p:nvSpPr>
            <p:spPr>
              <a:xfrm>
                <a:off x="997495" y="1340768"/>
                <a:ext cx="655949" cy="707886"/>
              </a:xfrm>
              <a:prstGeom prst="rect">
                <a:avLst/>
              </a:prstGeom>
              <a:noFill/>
            </p:spPr>
            <p:txBody>
              <a:bodyPr wrap="none" anchor="ctr">
                <a:normAutofit/>
              </a:bodyPr>
              <a:lstStyle/>
              <a:p>
                <a:pPr algn="ctr"/>
                <a:r>
                  <a:rPr lang="zh-CN" altLang="en-US" sz="2400" dirty="0">
                    <a:solidFill>
                      <a:schemeClr val="bg1"/>
                    </a:solidFill>
                    <a:cs typeface="+mn-ea"/>
                    <a:sym typeface="+mn-lt"/>
                  </a:rPr>
                  <a:t>一</a:t>
                </a:r>
                <a:endParaRPr lang="en-US" altLang="zh-CN" sz="2400" dirty="0">
                  <a:solidFill>
                    <a:schemeClr val="bg1"/>
                  </a:solidFill>
                  <a:cs typeface="+mn-ea"/>
                  <a:sym typeface="+mn-lt"/>
                </a:endParaRPr>
              </a:p>
            </p:txBody>
          </p:sp>
        </p:grpSp>
        <p:sp>
          <p:nvSpPr>
            <p:cNvPr id="36" name="文本框 35"/>
            <p:cNvSpPr txBox="1"/>
            <p:nvPr/>
          </p:nvSpPr>
          <p:spPr>
            <a:xfrm>
              <a:off x="1820545" y="1218565"/>
              <a:ext cx="5109091" cy="461665"/>
            </a:xfrm>
            <a:prstGeom prst="rect">
              <a:avLst/>
            </a:prstGeom>
            <a:noFill/>
          </p:spPr>
          <p:txBody>
            <a:bodyPr wrap="none" rtlCol="0" anchor="t">
              <a:spAutoFit/>
            </a:bodyPr>
            <a:lstStyle/>
            <a:p>
              <a:r>
                <a:rPr lang="zh-CN" altLang="en-US" sz="2400" b="1" dirty="0" smtClean="0">
                  <a:solidFill>
                    <a:schemeClr val="accent1"/>
                  </a:solidFill>
                  <a:cs typeface="+mn-ea"/>
                  <a:sym typeface="+mn-lt"/>
                </a:rPr>
                <a:t>中国特色社会主义生态文明建设概述</a:t>
              </a:r>
              <a:endParaRPr lang="zh-CN" altLang="en-US" sz="2400" b="1" dirty="0">
                <a:solidFill>
                  <a:schemeClr val="accent1"/>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5"/>
          <p:cNvSpPr/>
          <p:nvPr/>
        </p:nvSpPr>
        <p:spPr>
          <a:xfrm rot="1751457">
            <a:off x="5480321" y="862031"/>
            <a:ext cx="1975237" cy="827926"/>
          </a:xfrm>
          <a:custGeom>
            <a:avLst/>
            <a:gdLst>
              <a:gd name="connsiteX0" fmla="*/ 0 w 4093320"/>
              <a:gd name="connsiteY0" fmla="*/ 0 h 827332"/>
              <a:gd name="connsiteX1" fmla="*/ 4093320 w 4093320"/>
              <a:gd name="connsiteY1" fmla="*/ 0 h 827332"/>
              <a:gd name="connsiteX2" fmla="*/ 4093320 w 4093320"/>
              <a:gd name="connsiteY2" fmla="*/ 827332 h 827332"/>
              <a:gd name="connsiteX3" fmla="*/ 0 w 4093320"/>
              <a:gd name="connsiteY3" fmla="*/ 827332 h 827332"/>
              <a:gd name="connsiteX4" fmla="*/ 0 w 4093320"/>
              <a:gd name="connsiteY4" fmla="*/ 0 h 827332"/>
              <a:gd name="connsiteX0-1" fmla="*/ 0 w 4093320"/>
              <a:gd name="connsiteY0-2" fmla="*/ 898 h 828230"/>
              <a:gd name="connsiteX1-3" fmla="*/ 1209356 w 4093320"/>
              <a:gd name="connsiteY1-4" fmla="*/ 0 h 828230"/>
              <a:gd name="connsiteX2-5" fmla="*/ 4093320 w 4093320"/>
              <a:gd name="connsiteY2-6" fmla="*/ 898 h 828230"/>
              <a:gd name="connsiteX3-7" fmla="*/ 4093320 w 4093320"/>
              <a:gd name="connsiteY3-8" fmla="*/ 828230 h 828230"/>
              <a:gd name="connsiteX4-9" fmla="*/ 0 w 4093320"/>
              <a:gd name="connsiteY4-10" fmla="*/ 828230 h 828230"/>
              <a:gd name="connsiteX5" fmla="*/ 0 w 4093320"/>
              <a:gd name="connsiteY5" fmla="*/ 898 h 828230"/>
              <a:gd name="connsiteX0-11" fmla="*/ 0 w 4093320"/>
              <a:gd name="connsiteY0-12" fmla="*/ 898 h 828824"/>
              <a:gd name="connsiteX1-13" fmla="*/ 1209356 w 4093320"/>
              <a:gd name="connsiteY1-14" fmla="*/ 0 h 828824"/>
              <a:gd name="connsiteX2-15" fmla="*/ 4093320 w 4093320"/>
              <a:gd name="connsiteY2-16" fmla="*/ 898 h 828824"/>
              <a:gd name="connsiteX3-17" fmla="*/ 4093320 w 4093320"/>
              <a:gd name="connsiteY3-18" fmla="*/ 828230 h 828824"/>
              <a:gd name="connsiteX4-19" fmla="*/ 90352 w 4093320"/>
              <a:gd name="connsiteY4-20" fmla="*/ 828824 h 828824"/>
              <a:gd name="connsiteX5-21" fmla="*/ 0 w 4093320"/>
              <a:gd name="connsiteY5-22" fmla="*/ 828230 h 828824"/>
              <a:gd name="connsiteX6" fmla="*/ 0 w 4093320"/>
              <a:gd name="connsiteY6" fmla="*/ 898 h 828824"/>
              <a:gd name="connsiteX0-23" fmla="*/ 0 w 4093320"/>
              <a:gd name="connsiteY0-24" fmla="*/ 898 h 828824"/>
              <a:gd name="connsiteX1-25" fmla="*/ 1209356 w 4093320"/>
              <a:gd name="connsiteY1-26" fmla="*/ 0 h 828824"/>
              <a:gd name="connsiteX2-27" fmla="*/ 4093320 w 4093320"/>
              <a:gd name="connsiteY2-28" fmla="*/ 898 h 828824"/>
              <a:gd name="connsiteX3-29" fmla="*/ 4093320 w 4093320"/>
              <a:gd name="connsiteY3-30" fmla="*/ 828230 h 828824"/>
              <a:gd name="connsiteX4-31" fmla="*/ 90352 w 4093320"/>
              <a:gd name="connsiteY4-32" fmla="*/ 828824 h 828824"/>
              <a:gd name="connsiteX5-33" fmla="*/ 0 w 4093320"/>
              <a:gd name="connsiteY5-34" fmla="*/ 898 h 828824"/>
              <a:gd name="connsiteX0-35" fmla="*/ 0 w 4002968"/>
              <a:gd name="connsiteY0-36" fmla="*/ 828824 h 828824"/>
              <a:gd name="connsiteX1-37" fmla="*/ 1119004 w 4002968"/>
              <a:gd name="connsiteY1-38" fmla="*/ 0 h 828824"/>
              <a:gd name="connsiteX2-39" fmla="*/ 4002968 w 4002968"/>
              <a:gd name="connsiteY2-40" fmla="*/ 898 h 828824"/>
              <a:gd name="connsiteX3-41" fmla="*/ 4002968 w 4002968"/>
              <a:gd name="connsiteY3-42" fmla="*/ 828230 h 828824"/>
              <a:gd name="connsiteX4-43" fmla="*/ 0 w 4002968"/>
              <a:gd name="connsiteY4-44" fmla="*/ 828824 h 828824"/>
              <a:gd name="connsiteX0-45" fmla="*/ 0 w 4002968"/>
              <a:gd name="connsiteY0-46" fmla="*/ 828824 h 828824"/>
              <a:gd name="connsiteX1-47" fmla="*/ 1119004 w 4002968"/>
              <a:gd name="connsiteY1-48" fmla="*/ 0 h 828824"/>
              <a:gd name="connsiteX2-49" fmla="*/ 2276502 w 4002968"/>
              <a:gd name="connsiteY2-50" fmla="*/ 1223 h 828824"/>
              <a:gd name="connsiteX3-51" fmla="*/ 4002968 w 4002968"/>
              <a:gd name="connsiteY3-52" fmla="*/ 898 h 828824"/>
              <a:gd name="connsiteX4-53" fmla="*/ 4002968 w 4002968"/>
              <a:gd name="connsiteY4-54" fmla="*/ 828230 h 828824"/>
              <a:gd name="connsiteX5-55" fmla="*/ 0 w 4002968"/>
              <a:gd name="connsiteY5-56" fmla="*/ 828824 h 828824"/>
              <a:gd name="connsiteX0-57" fmla="*/ 0 w 4002968"/>
              <a:gd name="connsiteY0-58" fmla="*/ 827926 h 827926"/>
              <a:gd name="connsiteX1-59" fmla="*/ 2276502 w 4002968"/>
              <a:gd name="connsiteY1-60" fmla="*/ 325 h 827926"/>
              <a:gd name="connsiteX2-61" fmla="*/ 4002968 w 4002968"/>
              <a:gd name="connsiteY2-62" fmla="*/ 0 h 827926"/>
              <a:gd name="connsiteX3-63" fmla="*/ 4002968 w 4002968"/>
              <a:gd name="connsiteY3-64" fmla="*/ 827332 h 827926"/>
              <a:gd name="connsiteX4-65" fmla="*/ 0 w 4002968"/>
              <a:gd name="connsiteY4-66" fmla="*/ 827926 h 8279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002968" h="827926">
                <a:moveTo>
                  <a:pt x="0" y="827926"/>
                </a:moveTo>
                <a:lnTo>
                  <a:pt x="2276502" y="325"/>
                </a:lnTo>
                <a:lnTo>
                  <a:pt x="4002968" y="0"/>
                </a:lnTo>
                <a:lnTo>
                  <a:pt x="4002968" y="827332"/>
                </a:lnTo>
                <a:lnTo>
                  <a:pt x="0" y="827926"/>
                </a:lnTo>
                <a:close/>
              </a:path>
            </a:pathLst>
          </a:custGeom>
          <a:gradFill flip="none" rotWithShape="1">
            <a:gsLst>
              <a:gs pos="0">
                <a:schemeClr val="tx1">
                  <a:alpha val="30000"/>
                </a:schemeClr>
              </a:gs>
              <a:gs pos="100000">
                <a:srgbClr val="F2F2F2">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a:off x="5403850" y="979935"/>
            <a:ext cx="1384300" cy="17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3402037" y="432921"/>
            <a:ext cx="5387925" cy="523220"/>
          </a:xfrm>
          <a:prstGeom prst="rect">
            <a:avLst/>
          </a:prstGeom>
          <a:noFill/>
        </p:spPr>
        <p:txBody>
          <a:bodyPr wrap="square" rtlCol="0">
            <a:spAutoFit/>
            <a:scene3d>
              <a:camera prst="orthographicFront"/>
              <a:lightRig rig="threePt" dir="t"/>
            </a:scene3d>
            <a:sp3d contourW="12700"/>
          </a:bodyPr>
          <a:lstStyle/>
          <a:p>
            <a:pPr algn="ctr">
              <a:defRPr/>
            </a:pPr>
            <a:r>
              <a:rPr lang="zh-CN" altLang="en-US" sz="2800" dirty="0">
                <a:cs typeface="+mn-ea"/>
                <a:sym typeface="+mn-lt"/>
              </a:rPr>
              <a:t>怎么做</a:t>
            </a:r>
          </a:p>
        </p:txBody>
      </p:sp>
      <p:sp>
        <p:nvSpPr>
          <p:cNvPr id="7" name="矩形 6"/>
          <p:cNvSpPr/>
          <p:nvPr/>
        </p:nvSpPr>
        <p:spPr>
          <a:xfrm>
            <a:off x="1128101" y="1578776"/>
            <a:ext cx="4275455" cy="368300"/>
          </a:xfrm>
          <a:prstGeom prst="rect">
            <a:avLst/>
          </a:prstGeom>
          <a:solidFill>
            <a:schemeClr val="bg1">
              <a:lumMod val="95000"/>
            </a:schemeClr>
          </a:solidFill>
        </p:spPr>
        <p:txBody>
          <a:bodyPr wrap="none">
            <a:spAutoFit/>
          </a:bodyPr>
          <a:lstStyle/>
          <a:p>
            <a:pPr algn="l"/>
            <a:r>
              <a:rPr lang="en-US" altLang="zh-CN" b="1" dirty="0">
                <a:cs typeface="+mn-ea"/>
                <a:sym typeface="+mn-lt"/>
              </a:rPr>
              <a:t>3.</a:t>
            </a:r>
            <a:r>
              <a:rPr lang="zh-CN" altLang="en-US" b="1" dirty="0">
                <a:cs typeface="+mn-ea"/>
                <a:sym typeface="+mn-lt"/>
              </a:rPr>
              <a:t>鼓励公众监督，学习先进经验（</a:t>
            </a:r>
            <a:r>
              <a:rPr lang="zh-CN" altLang="en-US" b="1" dirty="0" smtClean="0">
                <a:cs typeface="+mn-ea"/>
                <a:sym typeface="+mn-lt"/>
              </a:rPr>
              <a:t>政府</a:t>
            </a:r>
            <a:r>
              <a:rPr lang="zh-CN" altLang="en-US" b="1" dirty="0">
                <a:cs typeface="+mn-ea"/>
                <a:sym typeface="+mn-lt"/>
              </a:rPr>
              <a:t>）</a:t>
            </a:r>
          </a:p>
        </p:txBody>
      </p:sp>
      <p:sp>
        <p:nvSpPr>
          <p:cNvPr id="10" name="矩形 9"/>
          <p:cNvSpPr/>
          <p:nvPr/>
        </p:nvSpPr>
        <p:spPr>
          <a:xfrm>
            <a:off x="1133713" y="1947039"/>
            <a:ext cx="10350500" cy="1751965"/>
          </a:xfrm>
          <a:prstGeom prst="rect">
            <a:avLst/>
          </a:prstGeom>
          <a:ln>
            <a:solidFill>
              <a:srgbClr val="C00000"/>
            </a:solidFill>
          </a:ln>
        </p:spPr>
        <p:txBody>
          <a:bodyPr wrap="square">
            <a:spAutoFit/>
          </a:bodyPr>
          <a:lstStyle/>
          <a:p>
            <a:pPr marL="285750" indent="-285750">
              <a:lnSpc>
                <a:spcPct val="120000"/>
              </a:lnSpc>
              <a:buClr>
                <a:srgbClr val="C00000"/>
              </a:buClr>
              <a:buFont typeface="Wingdings" panose="05000000000000000000" pitchFamily="2" charset="2"/>
              <a:buChar char="u"/>
            </a:pPr>
            <a:r>
              <a:rPr lang="zh-CN" altLang="en-US" dirty="0" smtClean="0">
                <a:cs typeface="+mn-ea"/>
                <a:sym typeface="+mn-lt"/>
              </a:rPr>
              <a:t>公众</a:t>
            </a:r>
            <a:r>
              <a:rPr lang="zh-CN" altLang="en-US" dirty="0">
                <a:cs typeface="+mn-ea"/>
                <a:sym typeface="+mn-lt"/>
              </a:rPr>
              <a:t>是环境保护的第一</a:t>
            </a:r>
            <a:r>
              <a:rPr lang="zh-CN" altLang="en-US" dirty="0" smtClean="0">
                <a:cs typeface="+mn-ea"/>
                <a:sym typeface="+mn-lt"/>
              </a:rPr>
              <a:t>受益者。</a:t>
            </a:r>
            <a:endParaRPr lang="en-US" altLang="zh-CN" dirty="0" smtClean="0">
              <a:cs typeface="+mn-ea"/>
              <a:sym typeface="+mn-lt"/>
            </a:endParaRPr>
          </a:p>
          <a:p>
            <a:pPr marL="285750" indent="-285750">
              <a:lnSpc>
                <a:spcPct val="120000"/>
              </a:lnSpc>
              <a:buClr>
                <a:srgbClr val="C00000"/>
              </a:buClr>
              <a:buFont typeface="Wingdings" panose="05000000000000000000" pitchFamily="2" charset="2"/>
              <a:buChar char="u"/>
            </a:pPr>
            <a:endParaRPr lang="en-US" altLang="zh-CN" dirty="0" smtClean="0">
              <a:cs typeface="+mn-ea"/>
              <a:sym typeface="+mn-lt"/>
            </a:endParaRPr>
          </a:p>
          <a:p>
            <a:pPr marL="285750" indent="-285750">
              <a:lnSpc>
                <a:spcPct val="120000"/>
              </a:lnSpc>
              <a:buClr>
                <a:srgbClr val="C00000"/>
              </a:buClr>
              <a:buFont typeface="Wingdings" panose="05000000000000000000" pitchFamily="2" charset="2"/>
              <a:buChar char="u"/>
            </a:pPr>
            <a:r>
              <a:rPr lang="zh-CN" altLang="zh-CN" dirty="0">
                <a:cs typeface="+mn-ea"/>
                <a:sym typeface="+mn-lt"/>
              </a:rPr>
              <a:t>学习国内外各地的成功</a:t>
            </a:r>
            <a:r>
              <a:rPr lang="zh-CN" altLang="zh-CN" dirty="0" smtClean="0">
                <a:cs typeface="+mn-ea"/>
                <a:sym typeface="+mn-lt"/>
              </a:rPr>
              <a:t>案例</a:t>
            </a:r>
            <a:r>
              <a:rPr lang="zh-CN" altLang="en-US" dirty="0" smtClean="0">
                <a:cs typeface="+mn-ea"/>
                <a:sym typeface="+mn-lt"/>
              </a:rPr>
              <a:t>。</a:t>
            </a:r>
          </a:p>
          <a:p>
            <a:pPr marL="285750" indent="-285750">
              <a:lnSpc>
                <a:spcPct val="120000"/>
              </a:lnSpc>
              <a:buClr>
                <a:srgbClr val="C00000"/>
              </a:buClr>
              <a:buFont typeface="Wingdings" panose="05000000000000000000" pitchFamily="2" charset="2"/>
              <a:buChar char="u"/>
            </a:pPr>
            <a:endParaRPr lang="zh-CN" altLang="en-US" dirty="0">
              <a:cs typeface="+mn-ea"/>
              <a:sym typeface="+mn-lt"/>
            </a:endParaRPr>
          </a:p>
          <a:p>
            <a:pPr marL="285750" indent="-285750">
              <a:lnSpc>
                <a:spcPct val="120000"/>
              </a:lnSpc>
              <a:buClr>
                <a:srgbClr val="C00000"/>
              </a:buClr>
              <a:buFont typeface="Wingdings" panose="05000000000000000000" pitchFamily="2" charset="2"/>
              <a:buChar char="u"/>
            </a:pPr>
            <a:r>
              <a:rPr lang="zh-CN" altLang="en-US" dirty="0">
                <a:cs typeface="+mn-ea"/>
                <a:sym typeface="+mn-lt"/>
              </a:rPr>
              <a:t>鼓励公众监督，对农村地区生态破坏和环境污染事件进行举报。</a:t>
            </a:r>
          </a:p>
        </p:txBody>
      </p:sp>
      <p:sp>
        <p:nvSpPr>
          <p:cNvPr id="2" name="矩形 1"/>
          <p:cNvSpPr/>
          <p:nvPr/>
        </p:nvSpPr>
        <p:spPr>
          <a:xfrm>
            <a:off x="1128101" y="3912401"/>
            <a:ext cx="4616970" cy="369332"/>
          </a:xfrm>
          <a:prstGeom prst="rect">
            <a:avLst/>
          </a:prstGeom>
          <a:solidFill>
            <a:schemeClr val="bg1">
              <a:lumMod val="95000"/>
            </a:schemeClr>
          </a:solidFill>
        </p:spPr>
        <p:txBody>
          <a:bodyPr wrap="none">
            <a:spAutoFit/>
          </a:bodyPr>
          <a:lstStyle/>
          <a:p>
            <a:pPr algn="l"/>
            <a:r>
              <a:rPr lang="en-US" altLang="zh-CN" b="1" dirty="0">
                <a:cs typeface="+mn-ea"/>
                <a:sym typeface="+mn-lt"/>
              </a:rPr>
              <a:t>4.</a:t>
            </a:r>
            <a:r>
              <a:rPr lang="zh-CN" altLang="en-US" b="1" dirty="0">
                <a:cs typeface="+mn-ea"/>
                <a:sym typeface="+mn-lt"/>
              </a:rPr>
              <a:t> 发挥环境保护对经济的优化作用（</a:t>
            </a:r>
            <a:r>
              <a:rPr lang="zh-CN" altLang="en-US" b="1" dirty="0" smtClean="0">
                <a:cs typeface="+mn-ea"/>
                <a:sym typeface="+mn-lt"/>
              </a:rPr>
              <a:t>政府</a:t>
            </a:r>
            <a:r>
              <a:rPr lang="zh-CN" altLang="en-US" b="1" dirty="0">
                <a:cs typeface="+mn-ea"/>
                <a:sym typeface="+mn-lt"/>
              </a:rPr>
              <a:t>）</a:t>
            </a:r>
          </a:p>
        </p:txBody>
      </p:sp>
      <p:sp>
        <p:nvSpPr>
          <p:cNvPr id="3" name="矩形 2"/>
          <p:cNvSpPr/>
          <p:nvPr/>
        </p:nvSpPr>
        <p:spPr>
          <a:xfrm>
            <a:off x="1128633" y="4464814"/>
            <a:ext cx="10350500" cy="1419860"/>
          </a:xfrm>
          <a:prstGeom prst="rect">
            <a:avLst/>
          </a:prstGeom>
          <a:ln>
            <a:solidFill>
              <a:srgbClr val="C00000"/>
            </a:solidFill>
          </a:ln>
        </p:spPr>
        <p:txBody>
          <a:bodyPr wrap="square">
            <a:spAutoFit/>
          </a:bodyPr>
          <a:lstStyle/>
          <a:p>
            <a:pPr marL="285750" indent="-285750">
              <a:lnSpc>
                <a:spcPct val="120000"/>
              </a:lnSpc>
              <a:buClr>
                <a:srgbClr val="C00000"/>
              </a:buClr>
              <a:buFont typeface="Wingdings" panose="05000000000000000000" pitchFamily="2" charset="2"/>
              <a:buChar char="u"/>
            </a:pPr>
            <a:r>
              <a:rPr lang="en-US" altLang="zh-CN" dirty="0" smtClean="0">
                <a:cs typeface="+mn-ea"/>
                <a:sym typeface="+mn-lt"/>
              </a:rPr>
              <a:t>1.正确处理好环境保护在经济发展中的定位，增强绿色定力。</a:t>
            </a:r>
          </a:p>
          <a:p>
            <a:pPr indent="0">
              <a:lnSpc>
                <a:spcPct val="120000"/>
              </a:lnSpc>
              <a:buClr>
                <a:srgbClr val="C00000"/>
              </a:buClr>
              <a:buFont typeface="Wingdings" panose="05000000000000000000" pitchFamily="2" charset="2"/>
              <a:buNone/>
            </a:pPr>
            <a:endParaRPr lang="en-US" altLang="zh-CN" dirty="0" smtClean="0">
              <a:cs typeface="+mn-ea"/>
              <a:sym typeface="+mn-lt"/>
            </a:endParaRPr>
          </a:p>
          <a:p>
            <a:pPr marL="285750" indent="-285750">
              <a:lnSpc>
                <a:spcPct val="120000"/>
              </a:lnSpc>
              <a:buClr>
                <a:srgbClr val="C00000"/>
              </a:buClr>
              <a:buFont typeface="Wingdings" panose="05000000000000000000" pitchFamily="2" charset="2"/>
              <a:buChar char="u"/>
            </a:pPr>
            <a:r>
              <a:rPr lang="zh-CN" dirty="0">
                <a:cs typeface="+mn-ea"/>
                <a:sym typeface="+mn-lt"/>
              </a:rPr>
              <a:t>正确处理好环境保护在经济发展中的定位，越是经济增速下行，越不能放松环保工作，要增强绿色定力，坚定不移地将环境保护置于优先地位，坚持“在保护中发展，在发展中保护”。</a:t>
            </a:r>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250"/>
                                        <p:tgtEl>
                                          <p:spTgt spid="13"/>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250"/>
                                        <p:tgtEl>
                                          <p:spTgt spid="15"/>
                                        </p:tgtEl>
                                        <p:attrNameLst>
                                          <p:attrName>ppt_y</p:attrName>
                                        </p:attrNameLst>
                                      </p:cBhvr>
                                      <p:tavLst>
                                        <p:tav tm="0">
                                          <p:val>
                                            <p:strVal val="#ppt_y+#ppt_h*1.125000"/>
                                          </p:val>
                                        </p:tav>
                                        <p:tav tm="100000">
                                          <p:val>
                                            <p:strVal val="#ppt_y"/>
                                          </p:val>
                                        </p:tav>
                                      </p:tavLst>
                                    </p:anim>
                                    <p:animEffect transition="in" filter="wipe(up)">
                                      <p:cBhvr>
                                        <p:cTn id="17" dur="250"/>
                                        <p:tgtEl>
                                          <p:spTgt spid="15"/>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7" grpId="0" bldLvl="0" animBg="1"/>
      <p:bldP spid="10" grpId="0" bldLvl="0" animBg="1"/>
      <p:bldP spid="2" grpId="0" bldLvl="0" animBg="1"/>
      <p:bldP spid="3"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5"/>
          <p:cNvSpPr/>
          <p:nvPr/>
        </p:nvSpPr>
        <p:spPr>
          <a:xfrm rot="1751457">
            <a:off x="5480321" y="862031"/>
            <a:ext cx="1975237" cy="827926"/>
          </a:xfrm>
          <a:custGeom>
            <a:avLst/>
            <a:gdLst>
              <a:gd name="connsiteX0" fmla="*/ 0 w 4093320"/>
              <a:gd name="connsiteY0" fmla="*/ 0 h 827332"/>
              <a:gd name="connsiteX1" fmla="*/ 4093320 w 4093320"/>
              <a:gd name="connsiteY1" fmla="*/ 0 h 827332"/>
              <a:gd name="connsiteX2" fmla="*/ 4093320 w 4093320"/>
              <a:gd name="connsiteY2" fmla="*/ 827332 h 827332"/>
              <a:gd name="connsiteX3" fmla="*/ 0 w 4093320"/>
              <a:gd name="connsiteY3" fmla="*/ 827332 h 827332"/>
              <a:gd name="connsiteX4" fmla="*/ 0 w 4093320"/>
              <a:gd name="connsiteY4" fmla="*/ 0 h 827332"/>
              <a:gd name="connsiteX0-1" fmla="*/ 0 w 4093320"/>
              <a:gd name="connsiteY0-2" fmla="*/ 898 h 828230"/>
              <a:gd name="connsiteX1-3" fmla="*/ 1209356 w 4093320"/>
              <a:gd name="connsiteY1-4" fmla="*/ 0 h 828230"/>
              <a:gd name="connsiteX2-5" fmla="*/ 4093320 w 4093320"/>
              <a:gd name="connsiteY2-6" fmla="*/ 898 h 828230"/>
              <a:gd name="connsiteX3-7" fmla="*/ 4093320 w 4093320"/>
              <a:gd name="connsiteY3-8" fmla="*/ 828230 h 828230"/>
              <a:gd name="connsiteX4-9" fmla="*/ 0 w 4093320"/>
              <a:gd name="connsiteY4-10" fmla="*/ 828230 h 828230"/>
              <a:gd name="connsiteX5" fmla="*/ 0 w 4093320"/>
              <a:gd name="connsiteY5" fmla="*/ 898 h 828230"/>
              <a:gd name="connsiteX0-11" fmla="*/ 0 w 4093320"/>
              <a:gd name="connsiteY0-12" fmla="*/ 898 h 828824"/>
              <a:gd name="connsiteX1-13" fmla="*/ 1209356 w 4093320"/>
              <a:gd name="connsiteY1-14" fmla="*/ 0 h 828824"/>
              <a:gd name="connsiteX2-15" fmla="*/ 4093320 w 4093320"/>
              <a:gd name="connsiteY2-16" fmla="*/ 898 h 828824"/>
              <a:gd name="connsiteX3-17" fmla="*/ 4093320 w 4093320"/>
              <a:gd name="connsiteY3-18" fmla="*/ 828230 h 828824"/>
              <a:gd name="connsiteX4-19" fmla="*/ 90352 w 4093320"/>
              <a:gd name="connsiteY4-20" fmla="*/ 828824 h 828824"/>
              <a:gd name="connsiteX5-21" fmla="*/ 0 w 4093320"/>
              <a:gd name="connsiteY5-22" fmla="*/ 828230 h 828824"/>
              <a:gd name="connsiteX6" fmla="*/ 0 w 4093320"/>
              <a:gd name="connsiteY6" fmla="*/ 898 h 828824"/>
              <a:gd name="connsiteX0-23" fmla="*/ 0 w 4093320"/>
              <a:gd name="connsiteY0-24" fmla="*/ 898 h 828824"/>
              <a:gd name="connsiteX1-25" fmla="*/ 1209356 w 4093320"/>
              <a:gd name="connsiteY1-26" fmla="*/ 0 h 828824"/>
              <a:gd name="connsiteX2-27" fmla="*/ 4093320 w 4093320"/>
              <a:gd name="connsiteY2-28" fmla="*/ 898 h 828824"/>
              <a:gd name="connsiteX3-29" fmla="*/ 4093320 w 4093320"/>
              <a:gd name="connsiteY3-30" fmla="*/ 828230 h 828824"/>
              <a:gd name="connsiteX4-31" fmla="*/ 90352 w 4093320"/>
              <a:gd name="connsiteY4-32" fmla="*/ 828824 h 828824"/>
              <a:gd name="connsiteX5-33" fmla="*/ 0 w 4093320"/>
              <a:gd name="connsiteY5-34" fmla="*/ 898 h 828824"/>
              <a:gd name="connsiteX0-35" fmla="*/ 0 w 4002968"/>
              <a:gd name="connsiteY0-36" fmla="*/ 828824 h 828824"/>
              <a:gd name="connsiteX1-37" fmla="*/ 1119004 w 4002968"/>
              <a:gd name="connsiteY1-38" fmla="*/ 0 h 828824"/>
              <a:gd name="connsiteX2-39" fmla="*/ 4002968 w 4002968"/>
              <a:gd name="connsiteY2-40" fmla="*/ 898 h 828824"/>
              <a:gd name="connsiteX3-41" fmla="*/ 4002968 w 4002968"/>
              <a:gd name="connsiteY3-42" fmla="*/ 828230 h 828824"/>
              <a:gd name="connsiteX4-43" fmla="*/ 0 w 4002968"/>
              <a:gd name="connsiteY4-44" fmla="*/ 828824 h 828824"/>
              <a:gd name="connsiteX0-45" fmla="*/ 0 w 4002968"/>
              <a:gd name="connsiteY0-46" fmla="*/ 828824 h 828824"/>
              <a:gd name="connsiteX1-47" fmla="*/ 1119004 w 4002968"/>
              <a:gd name="connsiteY1-48" fmla="*/ 0 h 828824"/>
              <a:gd name="connsiteX2-49" fmla="*/ 2276502 w 4002968"/>
              <a:gd name="connsiteY2-50" fmla="*/ 1223 h 828824"/>
              <a:gd name="connsiteX3-51" fmla="*/ 4002968 w 4002968"/>
              <a:gd name="connsiteY3-52" fmla="*/ 898 h 828824"/>
              <a:gd name="connsiteX4-53" fmla="*/ 4002968 w 4002968"/>
              <a:gd name="connsiteY4-54" fmla="*/ 828230 h 828824"/>
              <a:gd name="connsiteX5-55" fmla="*/ 0 w 4002968"/>
              <a:gd name="connsiteY5-56" fmla="*/ 828824 h 828824"/>
              <a:gd name="connsiteX0-57" fmla="*/ 0 w 4002968"/>
              <a:gd name="connsiteY0-58" fmla="*/ 827926 h 827926"/>
              <a:gd name="connsiteX1-59" fmla="*/ 2276502 w 4002968"/>
              <a:gd name="connsiteY1-60" fmla="*/ 325 h 827926"/>
              <a:gd name="connsiteX2-61" fmla="*/ 4002968 w 4002968"/>
              <a:gd name="connsiteY2-62" fmla="*/ 0 h 827926"/>
              <a:gd name="connsiteX3-63" fmla="*/ 4002968 w 4002968"/>
              <a:gd name="connsiteY3-64" fmla="*/ 827332 h 827926"/>
              <a:gd name="connsiteX4-65" fmla="*/ 0 w 4002968"/>
              <a:gd name="connsiteY4-66" fmla="*/ 827926 h 8279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002968" h="827926">
                <a:moveTo>
                  <a:pt x="0" y="827926"/>
                </a:moveTo>
                <a:lnTo>
                  <a:pt x="2276502" y="325"/>
                </a:lnTo>
                <a:lnTo>
                  <a:pt x="4002968" y="0"/>
                </a:lnTo>
                <a:lnTo>
                  <a:pt x="4002968" y="827332"/>
                </a:lnTo>
                <a:lnTo>
                  <a:pt x="0" y="827926"/>
                </a:lnTo>
                <a:close/>
              </a:path>
            </a:pathLst>
          </a:custGeom>
          <a:gradFill flip="none" rotWithShape="1">
            <a:gsLst>
              <a:gs pos="0">
                <a:schemeClr val="tx1">
                  <a:alpha val="30000"/>
                </a:schemeClr>
              </a:gs>
              <a:gs pos="100000">
                <a:srgbClr val="F2F2F2">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a:off x="5403850" y="979935"/>
            <a:ext cx="1384300" cy="17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3402037" y="432921"/>
            <a:ext cx="5387925" cy="523220"/>
          </a:xfrm>
          <a:prstGeom prst="rect">
            <a:avLst/>
          </a:prstGeom>
          <a:noFill/>
        </p:spPr>
        <p:txBody>
          <a:bodyPr wrap="square" rtlCol="0">
            <a:spAutoFit/>
            <a:scene3d>
              <a:camera prst="orthographicFront"/>
              <a:lightRig rig="threePt" dir="t"/>
            </a:scene3d>
            <a:sp3d contourW="12700"/>
          </a:bodyPr>
          <a:lstStyle/>
          <a:p>
            <a:pPr algn="ctr">
              <a:defRPr/>
            </a:pPr>
            <a:r>
              <a:rPr lang="zh-CN" altLang="en-US" sz="2800" dirty="0">
                <a:cs typeface="+mn-ea"/>
                <a:sym typeface="+mn-lt"/>
              </a:rPr>
              <a:t>怎么做</a:t>
            </a:r>
          </a:p>
        </p:txBody>
      </p:sp>
      <p:sp>
        <p:nvSpPr>
          <p:cNvPr id="2" name="矩形 1"/>
          <p:cNvSpPr/>
          <p:nvPr/>
        </p:nvSpPr>
        <p:spPr>
          <a:xfrm>
            <a:off x="1138261" y="1514006"/>
            <a:ext cx="4616970" cy="369332"/>
          </a:xfrm>
          <a:prstGeom prst="rect">
            <a:avLst/>
          </a:prstGeom>
          <a:solidFill>
            <a:schemeClr val="bg1">
              <a:lumMod val="95000"/>
            </a:schemeClr>
          </a:solidFill>
        </p:spPr>
        <p:txBody>
          <a:bodyPr wrap="none">
            <a:spAutoFit/>
          </a:bodyPr>
          <a:lstStyle/>
          <a:p>
            <a:pPr algn="l"/>
            <a:r>
              <a:rPr lang="en-US" altLang="zh-CN" b="1" dirty="0">
                <a:cs typeface="+mn-ea"/>
                <a:sym typeface="+mn-lt"/>
              </a:rPr>
              <a:t>4.</a:t>
            </a:r>
            <a:r>
              <a:rPr lang="zh-CN" altLang="en-US" b="1" dirty="0">
                <a:cs typeface="+mn-ea"/>
                <a:sym typeface="+mn-lt"/>
              </a:rPr>
              <a:t> 发挥环境保护对经济的优化作用（</a:t>
            </a:r>
            <a:r>
              <a:rPr lang="zh-CN" altLang="en-US" b="1" dirty="0" smtClean="0">
                <a:cs typeface="+mn-ea"/>
                <a:sym typeface="+mn-lt"/>
              </a:rPr>
              <a:t>政府</a:t>
            </a:r>
            <a:r>
              <a:rPr lang="zh-CN" altLang="en-US" b="1" dirty="0">
                <a:cs typeface="+mn-ea"/>
                <a:sym typeface="+mn-lt"/>
              </a:rPr>
              <a:t>）</a:t>
            </a:r>
          </a:p>
        </p:txBody>
      </p:sp>
      <p:sp>
        <p:nvSpPr>
          <p:cNvPr id="3" name="矩形 2"/>
          <p:cNvSpPr/>
          <p:nvPr/>
        </p:nvSpPr>
        <p:spPr>
          <a:xfrm>
            <a:off x="1138793" y="1882269"/>
            <a:ext cx="10350500" cy="4741545"/>
          </a:xfrm>
          <a:prstGeom prst="rect">
            <a:avLst/>
          </a:prstGeom>
          <a:ln>
            <a:solidFill>
              <a:srgbClr val="C00000"/>
            </a:solidFill>
          </a:ln>
        </p:spPr>
        <p:txBody>
          <a:bodyPr wrap="square">
            <a:spAutoFit/>
          </a:bodyPr>
          <a:lstStyle/>
          <a:p>
            <a:pPr marL="285750" indent="-285750">
              <a:lnSpc>
                <a:spcPct val="120000"/>
              </a:lnSpc>
              <a:buClr>
                <a:srgbClr val="C00000"/>
              </a:buClr>
              <a:buFont typeface="Wingdings" panose="05000000000000000000" pitchFamily="2" charset="2"/>
              <a:buChar char="u"/>
            </a:pPr>
            <a:r>
              <a:rPr lang="en-US" altLang="zh-CN" dirty="0" smtClean="0">
                <a:cs typeface="+mn-ea"/>
                <a:sym typeface="+mn-lt"/>
              </a:rPr>
              <a:t>2.大力发展节能环保产业，增强绿色驱动力。</a:t>
            </a:r>
          </a:p>
          <a:p>
            <a:pPr marL="285750" indent="-285750">
              <a:lnSpc>
                <a:spcPct val="120000"/>
              </a:lnSpc>
              <a:buClr>
                <a:srgbClr val="C00000"/>
              </a:buClr>
              <a:buFont typeface="Wingdings" panose="05000000000000000000" pitchFamily="2" charset="2"/>
              <a:buChar char="u"/>
            </a:pPr>
            <a:endParaRPr lang="en-US" altLang="zh-CN" dirty="0" smtClean="0">
              <a:cs typeface="+mn-ea"/>
              <a:sym typeface="+mn-lt"/>
            </a:endParaRPr>
          </a:p>
          <a:p>
            <a:pPr marL="285750" indent="-285750">
              <a:lnSpc>
                <a:spcPct val="120000"/>
              </a:lnSpc>
              <a:buClr>
                <a:srgbClr val="C00000"/>
              </a:buClr>
              <a:buFont typeface="Wingdings" panose="05000000000000000000" pitchFamily="2" charset="2"/>
              <a:buChar char="u"/>
            </a:pPr>
            <a:r>
              <a:rPr lang="zh-CN" altLang="en-US" dirty="0">
                <a:cs typeface="+mn-ea"/>
                <a:sym typeface="+mn-lt"/>
              </a:rPr>
              <a:t>环保项目短期投资大，见效时间</a:t>
            </a:r>
            <a:r>
              <a:rPr lang="zh-CN" altLang="en-US" dirty="0" smtClean="0">
                <a:cs typeface="+mn-ea"/>
                <a:sym typeface="+mn-lt"/>
              </a:rPr>
              <a:t>长。</a:t>
            </a:r>
            <a:endParaRPr lang="en-US" altLang="zh-CN" dirty="0" smtClean="0">
              <a:cs typeface="+mn-ea"/>
              <a:sym typeface="+mn-lt"/>
            </a:endParaRPr>
          </a:p>
          <a:p>
            <a:pPr marL="285750" indent="-285750">
              <a:lnSpc>
                <a:spcPct val="120000"/>
              </a:lnSpc>
              <a:buClr>
                <a:srgbClr val="C00000"/>
              </a:buClr>
              <a:buFont typeface="Wingdings" panose="05000000000000000000" pitchFamily="2" charset="2"/>
              <a:buChar char="u"/>
            </a:pPr>
            <a:endParaRPr lang="zh-CN" dirty="0">
              <a:cs typeface="+mn-ea"/>
              <a:sym typeface="+mn-lt"/>
            </a:endParaRPr>
          </a:p>
          <a:p>
            <a:pPr marL="285750" indent="-285750">
              <a:lnSpc>
                <a:spcPct val="120000"/>
              </a:lnSpc>
              <a:buClr>
                <a:srgbClr val="C00000"/>
              </a:buClr>
              <a:buFont typeface="Wingdings" panose="05000000000000000000" pitchFamily="2" charset="2"/>
              <a:buChar char="u"/>
            </a:pPr>
            <a:r>
              <a:rPr lang="zh-CN" dirty="0">
                <a:cs typeface="+mn-ea"/>
                <a:sym typeface="+mn-lt"/>
              </a:rPr>
              <a:t>不断增强绿色技术创新能力。加强制造业绿色技术研发，推进工业产品生态设计，开展有毒有害原料替代，加快源头预防生产技术的研发与应用，推动绿色“中国制造2025”。</a:t>
            </a:r>
          </a:p>
          <a:p>
            <a:pPr marL="285750" indent="-285750">
              <a:lnSpc>
                <a:spcPct val="120000"/>
              </a:lnSpc>
              <a:buClr>
                <a:srgbClr val="C00000"/>
              </a:buClr>
              <a:buFont typeface="Wingdings" panose="05000000000000000000" pitchFamily="2" charset="2"/>
              <a:buChar char="u"/>
            </a:pPr>
            <a:endParaRPr lang="zh-CN" dirty="0">
              <a:cs typeface="+mn-ea"/>
              <a:sym typeface="+mn-lt"/>
            </a:endParaRPr>
          </a:p>
          <a:p>
            <a:pPr marL="285750" indent="-285750">
              <a:lnSpc>
                <a:spcPct val="120000"/>
              </a:lnSpc>
              <a:buClr>
                <a:srgbClr val="C00000"/>
              </a:buClr>
              <a:buFont typeface="Wingdings" panose="05000000000000000000" pitchFamily="2" charset="2"/>
              <a:buChar char="u"/>
            </a:pPr>
            <a:r>
              <a:rPr lang="zh-CN" dirty="0">
                <a:cs typeface="+mn-ea"/>
                <a:sym typeface="+mn-lt"/>
              </a:rPr>
              <a:t>实施绿色产业重大工程。结合“一带一路”、京津冀区域协同发展、长江经济带等国家重大战略布局，以大气十条、水十条、土十条及“十三五”规划为抓手，制定和实施针对性强的国家绿色清洁能源、大气污染防治、水污染防治等八大工程体系，以绿色大投入带动产业大发展，创造新的经济增长点。</a:t>
            </a:r>
          </a:p>
          <a:p>
            <a:pPr marL="285750" indent="-285750">
              <a:lnSpc>
                <a:spcPct val="120000"/>
              </a:lnSpc>
              <a:buClr>
                <a:srgbClr val="C00000"/>
              </a:buClr>
              <a:buFont typeface="Wingdings" panose="05000000000000000000" pitchFamily="2" charset="2"/>
              <a:buChar char="u"/>
            </a:pPr>
            <a:endParaRPr lang="zh-CN" dirty="0">
              <a:cs typeface="+mn-ea"/>
              <a:sym typeface="+mn-lt"/>
            </a:endParaRPr>
          </a:p>
          <a:p>
            <a:pPr marL="285750" indent="-285750">
              <a:lnSpc>
                <a:spcPct val="120000"/>
              </a:lnSpc>
              <a:buClr>
                <a:srgbClr val="C00000"/>
              </a:buClr>
              <a:buFont typeface="Wingdings" panose="05000000000000000000" pitchFamily="2" charset="2"/>
              <a:buChar char="u"/>
            </a:pPr>
            <a:r>
              <a:rPr lang="zh-CN" dirty="0">
                <a:cs typeface="+mn-ea"/>
                <a:sym typeface="+mn-lt"/>
              </a:rPr>
              <a:t>推进绿色产业市场化改革。环保市场化是加强生态文明建设的必然要求，是培育新经济增长点的需要。</a:t>
            </a:r>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250"/>
                                        <p:tgtEl>
                                          <p:spTgt spid="13"/>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250"/>
                                        <p:tgtEl>
                                          <p:spTgt spid="15"/>
                                        </p:tgtEl>
                                        <p:attrNameLst>
                                          <p:attrName>ppt_y</p:attrName>
                                        </p:attrNameLst>
                                      </p:cBhvr>
                                      <p:tavLst>
                                        <p:tav tm="0">
                                          <p:val>
                                            <p:strVal val="#ppt_y+#ppt_h*1.125000"/>
                                          </p:val>
                                        </p:tav>
                                        <p:tav tm="100000">
                                          <p:val>
                                            <p:strVal val="#ppt_y"/>
                                          </p:val>
                                        </p:tav>
                                      </p:tavLst>
                                    </p:anim>
                                    <p:animEffect transition="in" filter="wipe(up)">
                                      <p:cBhvr>
                                        <p:cTn id="17" dur="250"/>
                                        <p:tgtEl>
                                          <p:spTgt spid="15"/>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5" grpId="0"/>
      <p:bldP spid="2" grpId="0" bldLvl="0" animBg="1"/>
      <p:bldP spid="3"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5"/>
          <p:cNvSpPr/>
          <p:nvPr/>
        </p:nvSpPr>
        <p:spPr>
          <a:xfrm rot="1751457">
            <a:off x="5480321" y="862031"/>
            <a:ext cx="1975237" cy="827926"/>
          </a:xfrm>
          <a:custGeom>
            <a:avLst/>
            <a:gdLst>
              <a:gd name="connsiteX0" fmla="*/ 0 w 4093320"/>
              <a:gd name="connsiteY0" fmla="*/ 0 h 827332"/>
              <a:gd name="connsiteX1" fmla="*/ 4093320 w 4093320"/>
              <a:gd name="connsiteY1" fmla="*/ 0 h 827332"/>
              <a:gd name="connsiteX2" fmla="*/ 4093320 w 4093320"/>
              <a:gd name="connsiteY2" fmla="*/ 827332 h 827332"/>
              <a:gd name="connsiteX3" fmla="*/ 0 w 4093320"/>
              <a:gd name="connsiteY3" fmla="*/ 827332 h 827332"/>
              <a:gd name="connsiteX4" fmla="*/ 0 w 4093320"/>
              <a:gd name="connsiteY4" fmla="*/ 0 h 827332"/>
              <a:gd name="connsiteX0-1" fmla="*/ 0 w 4093320"/>
              <a:gd name="connsiteY0-2" fmla="*/ 898 h 828230"/>
              <a:gd name="connsiteX1-3" fmla="*/ 1209356 w 4093320"/>
              <a:gd name="connsiteY1-4" fmla="*/ 0 h 828230"/>
              <a:gd name="connsiteX2-5" fmla="*/ 4093320 w 4093320"/>
              <a:gd name="connsiteY2-6" fmla="*/ 898 h 828230"/>
              <a:gd name="connsiteX3-7" fmla="*/ 4093320 w 4093320"/>
              <a:gd name="connsiteY3-8" fmla="*/ 828230 h 828230"/>
              <a:gd name="connsiteX4-9" fmla="*/ 0 w 4093320"/>
              <a:gd name="connsiteY4-10" fmla="*/ 828230 h 828230"/>
              <a:gd name="connsiteX5" fmla="*/ 0 w 4093320"/>
              <a:gd name="connsiteY5" fmla="*/ 898 h 828230"/>
              <a:gd name="connsiteX0-11" fmla="*/ 0 w 4093320"/>
              <a:gd name="connsiteY0-12" fmla="*/ 898 h 828824"/>
              <a:gd name="connsiteX1-13" fmla="*/ 1209356 w 4093320"/>
              <a:gd name="connsiteY1-14" fmla="*/ 0 h 828824"/>
              <a:gd name="connsiteX2-15" fmla="*/ 4093320 w 4093320"/>
              <a:gd name="connsiteY2-16" fmla="*/ 898 h 828824"/>
              <a:gd name="connsiteX3-17" fmla="*/ 4093320 w 4093320"/>
              <a:gd name="connsiteY3-18" fmla="*/ 828230 h 828824"/>
              <a:gd name="connsiteX4-19" fmla="*/ 90352 w 4093320"/>
              <a:gd name="connsiteY4-20" fmla="*/ 828824 h 828824"/>
              <a:gd name="connsiteX5-21" fmla="*/ 0 w 4093320"/>
              <a:gd name="connsiteY5-22" fmla="*/ 828230 h 828824"/>
              <a:gd name="connsiteX6" fmla="*/ 0 w 4093320"/>
              <a:gd name="connsiteY6" fmla="*/ 898 h 828824"/>
              <a:gd name="connsiteX0-23" fmla="*/ 0 w 4093320"/>
              <a:gd name="connsiteY0-24" fmla="*/ 898 h 828824"/>
              <a:gd name="connsiteX1-25" fmla="*/ 1209356 w 4093320"/>
              <a:gd name="connsiteY1-26" fmla="*/ 0 h 828824"/>
              <a:gd name="connsiteX2-27" fmla="*/ 4093320 w 4093320"/>
              <a:gd name="connsiteY2-28" fmla="*/ 898 h 828824"/>
              <a:gd name="connsiteX3-29" fmla="*/ 4093320 w 4093320"/>
              <a:gd name="connsiteY3-30" fmla="*/ 828230 h 828824"/>
              <a:gd name="connsiteX4-31" fmla="*/ 90352 w 4093320"/>
              <a:gd name="connsiteY4-32" fmla="*/ 828824 h 828824"/>
              <a:gd name="connsiteX5-33" fmla="*/ 0 w 4093320"/>
              <a:gd name="connsiteY5-34" fmla="*/ 898 h 828824"/>
              <a:gd name="connsiteX0-35" fmla="*/ 0 w 4002968"/>
              <a:gd name="connsiteY0-36" fmla="*/ 828824 h 828824"/>
              <a:gd name="connsiteX1-37" fmla="*/ 1119004 w 4002968"/>
              <a:gd name="connsiteY1-38" fmla="*/ 0 h 828824"/>
              <a:gd name="connsiteX2-39" fmla="*/ 4002968 w 4002968"/>
              <a:gd name="connsiteY2-40" fmla="*/ 898 h 828824"/>
              <a:gd name="connsiteX3-41" fmla="*/ 4002968 w 4002968"/>
              <a:gd name="connsiteY3-42" fmla="*/ 828230 h 828824"/>
              <a:gd name="connsiteX4-43" fmla="*/ 0 w 4002968"/>
              <a:gd name="connsiteY4-44" fmla="*/ 828824 h 828824"/>
              <a:gd name="connsiteX0-45" fmla="*/ 0 w 4002968"/>
              <a:gd name="connsiteY0-46" fmla="*/ 828824 h 828824"/>
              <a:gd name="connsiteX1-47" fmla="*/ 1119004 w 4002968"/>
              <a:gd name="connsiteY1-48" fmla="*/ 0 h 828824"/>
              <a:gd name="connsiteX2-49" fmla="*/ 2276502 w 4002968"/>
              <a:gd name="connsiteY2-50" fmla="*/ 1223 h 828824"/>
              <a:gd name="connsiteX3-51" fmla="*/ 4002968 w 4002968"/>
              <a:gd name="connsiteY3-52" fmla="*/ 898 h 828824"/>
              <a:gd name="connsiteX4-53" fmla="*/ 4002968 w 4002968"/>
              <a:gd name="connsiteY4-54" fmla="*/ 828230 h 828824"/>
              <a:gd name="connsiteX5-55" fmla="*/ 0 w 4002968"/>
              <a:gd name="connsiteY5-56" fmla="*/ 828824 h 828824"/>
              <a:gd name="connsiteX0-57" fmla="*/ 0 w 4002968"/>
              <a:gd name="connsiteY0-58" fmla="*/ 827926 h 827926"/>
              <a:gd name="connsiteX1-59" fmla="*/ 2276502 w 4002968"/>
              <a:gd name="connsiteY1-60" fmla="*/ 325 h 827926"/>
              <a:gd name="connsiteX2-61" fmla="*/ 4002968 w 4002968"/>
              <a:gd name="connsiteY2-62" fmla="*/ 0 h 827926"/>
              <a:gd name="connsiteX3-63" fmla="*/ 4002968 w 4002968"/>
              <a:gd name="connsiteY3-64" fmla="*/ 827332 h 827926"/>
              <a:gd name="connsiteX4-65" fmla="*/ 0 w 4002968"/>
              <a:gd name="connsiteY4-66" fmla="*/ 827926 h 8279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002968" h="827926">
                <a:moveTo>
                  <a:pt x="0" y="827926"/>
                </a:moveTo>
                <a:lnTo>
                  <a:pt x="2276502" y="325"/>
                </a:lnTo>
                <a:lnTo>
                  <a:pt x="4002968" y="0"/>
                </a:lnTo>
                <a:lnTo>
                  <a:pt x="4002968" y="827332"/>
                </a:lnTo>
                <a:lnTo>
                  <a:pt x="0" y="827926"/>
                </a:lnTo>
                <a:close/>
              </a:path>
            </a:pathLst>
          </a:custGeom>
          <a:gradFill flip="none" rotWithShape="1">
            <a:gsLst>
              <a:gs pos="0">
                <a:schemeClr val="tx1">
                  <a:alpha val="30000"/>
                </a:schemeClr>
              </a:gs>
              <a:gs pos="100000">
                <a:srgbClr val="F2F2F2">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a:off x="5403850" y="979935"/>
            <a:ext cx="1384300" cy="17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3402037" y="432921"/>
            <a:ext cx="5387925" cy="523220"/>
          </a:xfrm>
          <a:prstGeom prst="rect">
            <a:avLst/>
          </a:prstGeom>
          <a:noFill/>
        </p:spPr>
        <p:txBody>
          <a:bodyPr wrap="square" rtlCol="0">
            <a:spAutoFit/>
            <a:scene3d>
              <a:camera prst="orthographicFront"/>
              <a:lightRig rig="threePt" dir="t"/>
            </a:scene3d>
            <a:sp3d contourW="12700"/>
          </a:bodyPr>
          <a:lstStyle/>
          <a:p>
            <a:pPr algn="ctr">
              <a:defRPr/>
            </a:pPr>
            <a:r>
              <a:rPr lang="zh-CN" altLang="en-US" sz="2800" dirty="0">
                <a:cs typeface="+mn-ea"/>
                <a:sym typeface="+mn-lt"/>
              </a:rPr>
              <a:t>怎么做</a:t>
            </a:r>
          </a:p>
        </p:txBody>
      </p:sp>
      <p:sp>
        <p:nvSpPr>
          <p:cNvPr id="2" name="矩形 1"/>
          <p:cNvSpPr/>
          <p:nvPr/>
        </p:nvSpPr>
        <p:spPr>
          <a:xfrm>
            <a:off x="1138261" y="1750861"/>
            <a:ext cx="4616970" cy="369332"/>
          </a:xfrm>
          <a:prstGeom prst="rect">
            <a:avLst/>
          </a:prstGeom>
          <a:solidFill>
            <a:schemeClr val="bg1">
              <a:lumMod val="95000"/>
            </a:schemeClr>
          </a:solidFill>
        </p:spPr>
        <p:txBody>
          <a:bodyPr wrap="none">
            <a:spAutoFit/>
          </a:bodyPr>
          <a:lstStyle/>
          <a:p>
            <a:pPr algn="l"/>
            <a:r>
              <a:rPr lang="en-US" altLang="zh-CN" b="1" dirty="0">
                <a:cs typeface="+mn-ea"/>
                <a:sym typeface="+mn-lt"/>
              </a:rPr>
              <a:t>4.</a:t>
            </a:r>
            <a:r>
              <a:rPr lang="zh-CN" altLang="en-US" b="1" dirty="0">
                <a:cs typeface="+mn-ea"/>
                <a:sym typeface="+mn-lt"/>
              </a:rPr>
              <a:t> 发挥环境保护对经济的优化作用（</a:t>
            </a:r>
            <a:r>
              <a:rPr lang="zh-CN" altLang="en-US" b="1" dirty="0" smtClean="0">
                <a:cs typeface="+mn-ea"/>
                <a:sym typeface="+mn-lt"/>
              </a:rPr>
              <a:t>政府</a:t>
            </a:r>
            <a:r>
              <a:rPr lang="zh-CN" altLang="en-US" b="1" dirty="0">
                <a:cs typeface="+mn-ea"/>
                <a:sym typeface="+mn-lt"/>
              </a:rPr>
              <a:t>）</a:t>
            </a:r>
          </a:p>
        </p:txBody>
      </p:sp>
      <p:sp>
        <p:nvSpPr>
          <p:cNvPr id="3" name="矩形 2"/>
          <p:cNvSpPr/>
          <p:nvPr/>
        </p:nvSpPr>
        <p:spPr>
          <a:xfrm>
            <a:off x="1138793" y="2238504"/>
            <a:ext cx="10350500" cy="2748280"/>
          </a:xfrm>
          <a:prstGeom prst="rect">
            <a:avLst/>
          </a:prstGeom>
          <a:ln>
            <a:solidFill>
              <a:srgbClr val="C00000"/>
            </a:solidFill>
          </a:ln>
        </p:spPr>
        <p:txBody>
          <a:bodyPr wrap="square">
            <a:spAutoFit/>
          </a:bodyPr>
          <a:lstStyle/>
          <a:p>
            <a:pPr marL="285750" indent="-285750">
              <a:lnSpc>
                <a:spcPct val="120000"/>
              </a:lnSpc>
              <a:buClr>
                <a:srgbClr val="C00000"/>
              </a:buClr>
              <a:buFont typeface="Wingdings" panose="05000000000000000000" pitchFamily="2" charset="2"/>
              <a:buChar char="u"/>
            </a:pPr>
            <a:r>
              <a:rPr lang="en-US" altLang="zh-CN" dirty="0" smtClean="0">
                <a:cs typeface="+mn-ea"/>
                <a:sym typeface="+mn-lt"/>
              </a:rPr>
              <a:t>3.严格环境标准法规，建立公平竞争环境。</a:t>
            </a:r>
          </a:p>
          <a:p>
            <a:pPr indent="0">
              <a:lnSpc>
                <a:spcPct val="120000"/>
              </a:lnSpc>
              <a:buClr>
                <a:srgbClr val="C00000"/>
              </a:buClr>
              <a:buFont typeface="Wingdings" panose="05000000000000000000" pitchFamily="2" charset="2"/>
              <a:buNone/>
            </a:pPr>
            <a:endParaRPr lang="en-US" altLang="zh-CN" dirty="0" smtClean="0">
              <a:cs typeface="+mn-ea"/>
              <a:sym typeface="+mn-lt"/>
            </a:endParaRPr>
          </a:p>
          <a:p>
            <a:pPr marL="285750" indent="-285750">
              <a:lnSpc>
                <a:spcPct val="120000"/>
              </a:lnSpc>
              <a:buClr>
                <a:srgbClr val="C00000"/>
              </a:buClr>
              <a:buFont typeface="Wingdings" panose="05000000000000000000" pitchFamily="2" charset="2"/>
              <a:buChar char="u"/>
            </a:pPr>
            <a:r>
              <a:rPr lang="zh-CN" dirty="0">
                <a:cs typeface="+mn-ea"/>
                <a:sym typeface="+mn-lt"/>
              </a:rPr>
              <a:t>加大环境监督执法力度。加强在线监测、网格化执法等基础能力建设，完善相关的财政、税收方面的激励政策，对大中小企业一律公平对待，切实解决违法成本低、守法成本高、执法不严、违法不究的问题，建立公平竞争环境，提高企业治污的积极性。</a:t>
            </a:r>
          </a:p>
          <a:p>
            <a:pPr marL="285750" indent="-285750">
              <a:lnSpc>
                <a:spcPct val="120000"/>
              </a:lnSpc>
              <a:buClr>
                <a:srgbClr val="C00000"/>
              </a:buClr>
              <a:buFont typeface="Wingdings" panose="05000000000000000000" pitchFamily="2" charset="2"/>
              <a:buChar char="u"/>
            </a:pPr>
            <a:endParaRPr lang="zh-CN" dirty="0">
              <a:cs typeface="+mn-ea"/>
              <a:sym typeface="+mn-lt"/>
            </a:endParaRPr>
          </a:p>
          <a:p>
            <a:pPr marL="285750" indent="-285750">
              <a:lnSpc>
                <a:spcPct val="120000"/>
              </a:lnSpc>
              <a:buClr>
                <a:srgbClr val="C00000"/>
              </a:buClr>
              <a:buFont typeface="Wingdings" panose="05000000000000000000" pitchFamily="2" charset="2"/>
              <a:buChar char="u"/>
            </a:pPr>
            <a:r>
              <a:rPr lang="zh-CN" dirty="0">
                <a:cs typeface="+mn-ea"/>
                <a:sym typeface="+mn-lt"/>
              </a:rPr>
              <a:t>严格环保标准的执行。在经济新常态下，应正确认识环境保护的难度和长期性，加强环保政策和标准制定的科学性，适度加严，在可行性基础上有序推进。</a:t>
            </a:r>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250"/>
                                        <p:tgtEl>
                                          <p:spTgt spid="13"/>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250"/>
                                        <p:tgtEl>
                                          <p:spTgt spid="15"/>
                                        </p:tgtEl>
                                        <p:attrNameLst>
                                          <p:attrName>ppt_y</p:attrName>
                                        </p:attrNameLst>
                                      </p:cBhvr>
                                      <p:tavLst>
                                        <p:tav tm="0">
                                          <p:val>
                                            <p:strVal val="#ppt_y+#ppt_h*1.125000"/>
                                          </p:val>
                                        </p:tav>
                                        <p:tav tm="100000">
                                          <p:val>
                                            <p:strVal val="#ppt_y"/>
                                          </p:val>
                                        </p:tav>
                                      </p:tavLst>
                                    </p:anim>
                                    <p:animEffect transition="in" filter="wipe(up)">
                                      <p:cBhvr>
                                        <p:cTn id="17" dur="250"/>
                                        <p:tgtEl>
                                          <p:spTgt spid="15"/>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5" grpId="0"/>
      <p:bldP spid="2" grpId="0" bldLvl="0" animBg="1"/>
      <p:bldP spid="3"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5"/>
          <p:cNvSpPr/>
          <p:nvPr/>
        </p:nvSpPr>
        <p:spPr>
          <a:xfrm rot="1751457">
            <a:off x="5480321" y="862031"/>
            <a:ext cx="1975237" cy="827926"/>
          </a:xfrm>
          <a:custGeom>
            <a:avLst/>
            <a:gdLst>
              <a:gd name="connsiteX0" fmla="*/ 0 w 4093320"/>
              <a:gd name="connsiteY0" fmla="*/ 0 h 827332"/>
              <a:gd name="connsiteX1" fmla="*/ 4093320 w 4093320"/>
              <a:gd name="connsiteY1" fmla="*/ 0 h 827332"/>
              <a:gd name="connsiteX2" fmla="*/ 4093320 w 4093320"/>
              <a:gd name="connsiteY2" fmla="*/ 827332 h 827332"/>
              <a:gd name="connsiteX3" fmla="*/ 0 w 4093320"/>
              <a:gd name="connsiteY3" fmla="*/ 827332 h 827332"/>
              <a:gd name="connsiteX4" fmla="*/ 0 w 4093320"/>
              <a:gd name="connsiteY4" fmla="*/ 0 h 827332"/>
              <a:gd name="connsiteX0-1" fmla="*/ 0 w 4093320"/>
              <a:gd name="connsiteY0-2" fmla="*/ 898 h 828230"/>
              <a:gd name="connsiteX1-3" fmla="*/ 1209356 w 4093320"/>
              <a:gd name="connsiteY1-4" fmla="*/ 0 h 828230"/>
              <a:gd name="connsiteX2-5" fmla="*/ 4093320 w 4093320"/>
              <a:gd name="connsiteY2-6" fmla="*/ 898 h 828230"/>
              <a:gd name="connsiteX3-7" fmla="*/ 4093320 w 4093320"/>
              <a:gd name="connsiteY3-8" fmla="*/ 828230 h 828230"/>
              <a:gd name="connsiteX4-9" fmla="*/ 0 w 4093320"/>
              <a:gd name="connsiteY4-10" fmla="*/ 828230 h 828230"/>
              <a:gd name="connsiteX5" fmla="*/ 0 w 4093320"/>
              <a:gd name="connsiteY5" fmla="*/ 898 h 828230"/>
              <a:gd name="connsiteX0-11" fmla="*/ 0 w 4093320"/>
              <a:gd name="connsiteY0-12" fmla="*/ 898 h 828824"/>
              <a:gd name="connsiteX1-13" fmla="*/ 1209356 w 4093320"/>
              <a:gd name="connsiteY1-14" fmla="*/ 0 h 828824"/>
              <a:gd name="connsiteX2-15" fmla="*/ 4093320 w 4093320"/>
              <a:gd name="connsiteY2-16" fmla="*/ 898 h 828824"/>
              <a:gd name="connsiteX3-17" fmla="*/ 4093320 w 4093320"/>
              <a:gd name="connsiteY3-18" fmla="*/ 828230 h 828824"/>
              <a:gd name="connsiteX4-19" fmla="*/ 90352 w 4093320"/>
              <a:gd name="connsiteY4-20" fmla="*/ 828824 h 828824"/>
              <a:gd name="connsiteX5-21" fmla="*/ 0 w 4093320"/>
              <a:gd name="connsiteY5-22" fmla="*/ 828230 h 828824"/>
              <a:gd name="connsiteX6" fmla="*/ 0 w 4093320"/>
              <a:gd name="connsiteY6" fmla="*/ 898 h 828824"/>
              <a:gd name="connsiteX0-23" fmla="*/ 0 w 4093320"/>
              <a:gd name="connsiteY0-24" fmla="*/ 898 h 828824"/>
              <a:gd name="connsiteX1-25" fmla="*/ 1209356 w 4093320"/>
              <a:gd name="connsiteY1-26" fmla="*/ 0 h 828824"/>
              <a:gd name="connsiteX2-27" fmla="*/ 4093320 w 4093320"/>
              <a:gd name="connsiteY2-28" fmla="*/ 898 h 828824"/>
              <a:gd name="connsiteX3-29" fmla="*/ 4093320 w 4093320"/>
              <a:gd name="connsiteY3-30" fmla="*/ 828230 h 828824"/>
              <a:gd name="connsiteX4-31" fmla="*/ 90352 w 4093320"/>
              <a:gd name="connsiteY4-32" fmla="*/ 828824 h 828824"/>
              <a:gd name="connsiteX5-33" fmla="*/ 0 w 4093320"/>
              <a:gd name="connsiteY5-34" fmla="*/ 898 h 828824"/>
              <a:gd name="connsiteX0-35" fmla="*/ 0 w 4002968"/>
              <a:gd name="connsiteY0-36" fmla="*/ 828824 h 828824"/>
              <a:gd name="connsiteX1-37" fmla="*/ 1119004 w 4002968"/>
              <a:gd name="connsiteY1-38" fmla="*/ 0 h 828824"/>
              <a:gd name="connsiteX2-39" fmla="*/ 4002968 w 4002968"/>
              <a:gd name="connsiteY2-40" fmla="*/ 898 h 828824"/>
              <a:gd name="connsiteX3-41" fmla="*/ 4002968 w 4002968"/>
              <a:gd name="connsiteY3-42" fmla="*/ 828230 h 828824"/>
              <a:gd name="connsiteX4-43" fmla="*/ 0 w 4002968"/>
              <a:gd name="connsiteY4-44" fmla="*/ 828824 h 828824"/>
              <a:gd name="connsiteX0-45" fmla="*/ 0 w 4002968"/>
              <a:gd name="connsiteY0-46" fmla="*/ 828824 h 828824"/>
              <a:gd name="connsiteX1-47" fmla="*/ 1119004 w 4002968"/>
              <a:gd name="connsiteY1-48" fmla="*/ 0 h 828824"/>
              <a:gd name="connsiteX2-49" fmla="*/ 2276502 w 4002968"/>
              <a:gd name="connsiteY2-50" fmla="*/ 1223 h 828824"/>
              <a:gd name="connsiteX3-51" fmla="*/ 4002968 w 4002968"/>
              <a:gd name="connsiteY3-52" fmla="*/ 898 h 828824"/>
              <a:gd name="connsiteX4-53" fmla="*/ 4002968 w 4002968"/>
              <a:gd name="connsiteY4-54" fmla="*/ 828230 h 828824"/>
              <a:gd name="connsiteX5-55" fmla="*/ 0 w 4002968"/>
              <a:gd name="connsiteY5-56" fmla="*/ 828824 h 828824"/>
              <a:gd name="connsiteX0-57" fmla="*/ 0 w 4002968"/>
              <a:gd name="connsiteY0-58" fmla="*/ 827926 h 827926"/>
              <a:gd name="connsiteX1-59" fmla="*/ 2276502 w 4002968"/>
              <a:gd name="connsiteY1-60" fmla="*/ 325 h 827926"/>
              <a:gd name="connsiteX2-61" fmla="*/ 4002968 w 4002968"/>
              <a:gd name="connsiteY2-62" fmla="*/ 0 h 827926"/>
              <a:gd name="connsiteX3-63" fmla="*/ 4002968 w 4002968"/>
              <a:gd name="connsiteY3-64" fmla="*/ 827332 h 827926"/>
              <a:gd name="connsiteX4-65" fmla="*/ 0 w 4002968"/>
              <a:gd name="connsiteY4-66" fmla="*/ 827926 h 8279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002968" h="827926">
                <a:moveTo>
                  <a:pt x="0" y="827926"/>
                </a:moveTo>
                <a:lnTo>
                  <a:pt x="2276502" y="325"/>
                </a:lnTo>
                <a:lnTo>
                  <a:pt x="4002968" y="0"/>
                </a:lnTo>
                <a:lnTo>
                  <a:pt x="4002968" y="827332"/>
                </a:lnTo>
                <a:lnTo>
                  <a:pt x="0" y="827926"/>
                </a:lnTo>
                <a:close/>
              </a:path>
            </a:pathLst>
          </a:custGeom>
          <a:gradFill flip="none" rotWithShape="1">
            <a:gsLst>
              <a:gs pos="0">
                <a:schemeClr val="tx1">
                  <a:alpha val="30000"/>
                </a:schemeClr>
              </a:gs>
              <a:gs pos="100000">
                <a:srgbClr val="F2F2F2">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a:off x="5403850" y="979935"/>
            <a:ext cx="1384300" cy="17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3402037" y="432921"/>
            <a:ext cx="5387925" cy="523220"/>
          </a:xfrm>
          <a:prstGeom prst="rect">
            <a:avLst/>
          </a:prstGeom>
          <a:noFill/>
        </p:spPr>
        <p:txBody>
          <a:bodyPr wrap="square" rtlCol="0">
            <a:spAutoFit/>
            <a:scene3d>
              <a:camera prst="orthographicFront"/>
              <a:lightRig rig="threePt" dir="t"/>
            </a:scene3d>
            <a:sp3d contourW="12700"/>
          </a:bodyPr>
          <a:lstStyle/>
          <a:p>
            <a:pPr algn="ctr">
              <a:defRPr/>
            </a:pPr>
            <a:r>
              <a:rPr lang="zh-CN" altLang="en-US" sz="2800" dirty="0">
                <a:cs typeface="+mn-ea"/>
                <a:sym typeface="+mn-lt"/>
              </a:rPr>
              <a:t>怎么做</a:t>
            </a:r>
          </a:p>
        </p:txBody>
      </p:sp>
      <p:sp>
        <p:nvSpPr>
          <p:cNvPr id="2" name="矩形 1"/>
          <p:cNvSpPr/>
          <p:nvPr/>
        </p:nvSpPr>
        <p:spPr>
          <a:xfrm>
            <a:off x="1138261" y="1750861"/>
            <a:ext cx="4616970" cy="369332"/>
          </a:xfrm>
          <a:prstGeom prst="rect">
            <a:avLst/>
          </a:prstGeom>
          <a:solidFill>
            <a:schemeClr val="bg1">
              <a:lumMod val="95000"/>
            </a:schemeClr>
          </a:solidFill>
        </p:spPr>
        <p:txBody>
          <a:bodyPr wrap="none">
            <a:spAutoFit/>
          </a:bodyPr>
          <a:lstStyle/>
          <a:p>
            <a:pPr algn="l"/>
            <a:r>
              <a:rPr lang="en-US" altLang="zh-CN" b="1" dirty="0">
                <a:cs typeface="+mn-ea"/>
                <a:sym typeface="+mn-lt"/>
              </a:rPr>
              <a:t>4.</a:t>
            </a:r>
            <a:r>
              <a:rPr lang="zh-CN" altLang="en-US" b="1" dirty="0">
                <a:cs typeface="+mn-ea"/>
                <a:sym typeface="+mn-lt"/>
              </a:rPr>
              <a:t> 发挥环境保护对经济的优化作用（</a:t>
            </a:r>
            <a:r>
              <a:rPr lang="zh-CN" altLang="en-US" b="1" dirty="0" smtClean="0">
                <a:cs typeface="+mn-ea"/>
                <a:sym typeface="+mn-lt"/>
              </a:rPr>
              <a:t>政府</a:t>
            </a:r>
            <a:r>
              <a:rPr lang="zh-CN" altLang="en-US" b="1" dirty="0">
                <a:cs typeface="+mn-ea"/>
                <a:sym typeface="+mn-lt"/>
              </a:rPr>
              <a:t>）</a:t>
            </a:r>
          </a:p>
        </p:txBody>
      </p:sp>
      <p:sp>
        <p:nvSpPr>
          <p:cNvPr id="3" name="矩形 2"/>
          <p:cNvSpPr/>
          <p:nvPr/>
        </p:nvSpPr>
        <p:spPr>
          <a:xfrm>
            <a:off x="1138793" y="2238504"/>
            <a:ext cx="10350500" cy="3412490"/>
          </a:xfrm>
          <a:prstGeom prst="rect">
            <a:avLst/>
          </a:prstGeom>
          <a:ln>
            <a:solidFill>
              <a:srgbClr val="C00000"/>
            </a:solidFill>
          </a:ln>
        </p:spPr>
        <p:txBody>
          <a:bodyPr wrap="square">
            <a:spAutoFit/>
          </a:bodyPr>
          <a:lstStyle/>
          <a:p>
            <a:pPr marL="285750" indent="-285750">
              <a:lnSpc>
                <a:spcPct val="120000"/>
              </a:lnSpc>
              <a:buClr>
                <a:srgbClr val="C00000"/>
              </a:buClr>
              <a:buFont typeface="Wingdings" panose="05000000000000000000" pitchFamily="2" charset="2"/>
              <a:buChar char="u"/>
            </a:pPr>
            <a:r>
              <a:rPr lang="en-US" altLang="zh-CN" dirty="0" smtClean="0">
                <a:cs typeface="+mn-ea"/>
                <a:sym typeface="+mn-lt"/>
              </a:rPr>
              <a:t>4.疏堵结合，建立和完善相关保障政策。</a:t>
            </a:r>
          </a:p>
          <a:p>
            <a:pPr indent="0">
              <a:lnSpc>
                <a:spcPct val="120000"/>
              </a:lnSpc>
              <a:buClr>
                <a:srgbClr val="C00000"/>
              </a:buClr>
              <a:buFont typeface="Wingdings" panose="05000000000000000000" pitchFamily="2" charset="2"/>
              <a:buNone/>
            </a:pPr>
            <a:endParaRPr lang="en-US" altLang="zh-CN" dirty="0" smtClean="0">
              <a:cs typeface="+mn-ea"/>
              <a:sym typeface="+mn-lt"/>
            </a:endParaRPr>
          </a:p>
          <a:p>
            <a:pPr marL="285750" indent="-285750">
              <a:lnSpc>
                <a:spcPct val="120000"/>
              </a:lnSpc>
              <a:buClr>
                <a:srgbClr val="C00000"/>
              </a:buClr>
              <a:buFont typeface="Wingdings" panose="05000000000000000000" pitchFamily="2" charset="2"/>
              <a:buChar char="u"/>
            </a:pPr>
            <a:r>
              <a:rPr lang="zh-CN" dirty="0">
                <a:cs typeface="+mn-ea"/>
                <a:sym typeface="+mn-lt"/>
              </a:rPr>
              <a:t>依法落实环保税收优惠政策，对生产和使用先进环保设备的企业实施减免税、低息贷款、折旧优惠等鼓励政策。</a:t>
            </a:r>
          </a:p>
          <a:p>
            <a:pPr marL="285750" indent="-285750">
              <a:lnSpc>
                <a:spcPct val="120000"/>
              </a:lnSpc>
              <a:buClr>
                <a:srgbClr val="C00000"/>
              </a:buClr>
              <a:buFont typeface="Wingdings" panose="05000000000000000000" pitchFamily="2" charset="2"/>
              <a:buChar char="u"/>
            </a:pPr>
            <a:endParaRPr lang="zh-CN" dirty="0">
              <a:cs typeface="+mn-ea"/>
              <a:sym typeface="+mn-lt"/>
            </a:endParaRPr>
          </a:p>
          <a:p>
            <a:pPr marL="285750" indent="-285750">
              <a:lnSpc>
                <a:spcPct val="120000"/>
              </a:lnSpc>
              <a:buClr>
                <a:srgbClr val="C00000"/>
              </a:buClr>
              <a:buFont typeface="Wingdings" panose="05000000000000000000" pitchFamily="2" charset="2"/>
              <a:buChar char="u"/>
            </a:pPr>
            <a:r>
              <a:rPr lang="zh-CN" dirty="0">
                <a:cs typeface="+mn-ea"/>
                <a:sym typeface="+mn-lt"/>
              </a:rPr>
              <a:t>实行环保第三方治理项目增值税即征即退政策，环境服务企业专利、特许权等无形资产增值税抵扣政策，环保企业向国外输出产品或服务出口退税政策。</a:t>
            </a:r>
          </a:p>
          <a:p>
            <a:pPr marL="285750" indent="-285750">
              <a:lnSpc>
                <a:spcPct val="120000"/>
              </a:lnSpc>
              <a:buClr>
                <a:srgbClr val="C00000"/>
              </a:buClr>
              <a:buFont typeface="Wingdings" panose="05000000000000000000" pitchFamily="2" charset="2"/>
              <a:buChar char="u"/>
            </a:pPr>
            <a:endParaRPr lang="zh-CN" dirty="0">
              <a:cs typeface="+mn-ea"/>
              <a:sym typeface="+mn-lt"/>
            </a:endParaRPr>
          </a:p>
          <a:p>
            <a:pPr marL="285750" indent="-285750">
              <a:lnSpc>
                <a:spcPct val="120000"/>
              </a:lnSpc>
              <a:buClr>
                <a:srgbClr val="C00000"/>
              </a:buClr>
              <a:buFont typeface="Wingdings" panose="05000000000000000000" pitchFamily="2" charset="2"/>
              <a:buChar char="u"/>
            </a:pPr>
            <a:r>
              <a:rPr lang="zh-CN" dirty="0">
                <a:cs typeface="+mn-ea"/>
                <a:sym typeface="+mn-lt"/>
              </a:rPr>
              <a:t>完善绿色信贷机制，鼓励和引导金融机构加大对循环经济、低碳经济、环境保护及治污减排技术改造项目的信贷支持。</a:t>
            </a:r>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250"/>
                                        <p:tgtEl>
                                          <p:spTgt spid="13"/>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250"/>
                                        <p:tgtEl>
                                          <p:spTgt spid="15"/>
                                        </p:tgtEl>
                                        <p:attrNameLst>
                                          <p:attrName>ppt_y</p:attrName>
                                        </p:attrNameLst>
                                      </p:cBhvr>
                                      <p:tavLst>
                                        <p:tav tm="0">
                                          <p:val>
                                            <p:strVal val="#ppt_y+#ppt_h*1.125000"/>
                                          </p:val>
                                        </p:tav>
                                        <p:tav tm="100000">
                                          <p:val>
                                            <p:strVal val="#ppt_y"/>
                                          </p:val>
                                        </p:tav>
                                      </p:tavLst>
                                    </p:anim>
                                    <p:animEffect transition="in" filter="wipe(up)">
                                      <p:cBhvr>
                                        <p:cTn id="17" dur="250"/>
                                        <p:tgtEl>
                                          <p:spTgt spid="15"/>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5" grpId="0"/>
      <p:bldP spid="2" grpId="0" bldLvl="0" animBg="1"/>
      <p:bldP spid="3"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5"/>
          <p:cNvSpPr/>
          <p:nvPr/>
        </p:nvSpPr>
        <p:spPr>
          <a:xfrm rot="1751457">
            <a:off x="5480321" y="862031"/>
            <a:ext cx="1975237" cy="827926"/>
          </a:xfrm>
          <a:custGeom>
            <a:avLst/>
            <a:gdLst>
              <a:gd name="connsiteX0" fmla="*/ 0 w 4093320"/>
              <a:gd name="connsiteY0" fmla="*/ 0 h 827332"/>
              <a:gd name="connsiteX1" fmla="*/ 4093320 w 4093320"/>
              <a:gd name="connsiteY1" fmla="*/ 0 h 827332"/>
              <a:gd name="connsiteX2" fmla="*/ 4093320 w 4093320"/>
              <a:gd name="connsiteY2" fmla="*/ 827332 h 827332"/>
              <a:gd name="connsiteX3" fmla="*/ 0 w 4093320"/>
              <a:gd name="connsiteY3" fmla="*/ 827332 h 827332"/>
              <a:gd name="connsiteX4" fmla="*/ 0 w 4093320"/>
              <a:gd name="connsiteY4" fmla="*/ 0 h 827332"/>
              <a:gd name="connsiteX0-1" fmla="*/ 0 w 4093320"/>
              <a:gd name="connsiteY0-2" fmla="*/ 898 h 828230"/>
              <a:gd name="connsiteX1-3" fmla="*/ 1209356 w 4093320"/>
              <a:gd name="connsiteY1-4" fmla="*/ 0 h 828230"/>
              <a:gd name="connsiteX2-5" fmla="*/ 4093320 w 4093320"/>
              <a:gd name="connsiteY2-6" fmla="*/ 898 h 828230"/>
              <a:gd name="connsiteX3-7" fmla="*/ 4093320 w 4093320"/>
              <a:gd name="connsiteY3-8" fmla="*/ 828230 h 828230"/>
              <a:gd name="connsiteX4-9" fmla="*/ 0 w 4093320"/>
              <a:gd name="connsiteY4-10" fmla="*/ 828230 h 828230"/>
              <a:gd name="connsiteX5" fmla="*/ 0 w 4093320"/>
              <a:gd name="connsiteY5" fmla="*/ 898 h 828230"/>
              <a:gd name="connsiteX0-11" fmla="*/ 0 w 4093320"/>
              <a:gd name="connsiteY0-12" fmla="*/ 898 h 828824"/>
              <a:gd name="connsiteX1-13" fmla="*/ 1209356 w 4093320"/>
              <a:gd name="connsiteY1-14" fmla="*/ 0 h 828824"/>
              <a:gd name="connsiteX2-15" fmla="*/ 4093320 w 4093320"/>
              <a:gd name="connsiteY2-16" fmla="*/ 898 h 828824"/>
              <a:gd name="connsiteX3-17" fmla="*/ 4093320 w 4093320"/>
              <a:gd name="connsiteY3-18" fmla="*/ 828230 h 828824"/>
              <a:gd name="connsiteX4-19" fmla="*/ 90352 w 4093320"/>
              <a:gd name="connsiteY4-20" fmla="*/ 828824 h 828824"/>
              <a:gd name="connsiteX5-21" fmla="*/ 0 w 4093320"/>
              <a:gd name="connsiteY5-22" fmla="*/ 828230 h 828824"/>
              <a:gd name="connsiteX6" fmla="*/ 0 w 4093320"/>
              <a:gd name="connsiteY6" fmla="*/ 898 h 828824"/>
              <a:gd name="connsiteX0-23" fmla="*/ 0 w 4093320"/>
              <a:gd name="connsiteY0-24" fmla="*/ 898 h 828824"/>
              <a:gd name="connsiteX1-25" fmla="*/ 1209356 w 4093320"/>
              <a:gd name="connsiteY1-26" fmla="*/ 0 h 828824"/>
              <a:gd name="connsiteX2-27" fmla="*/ 4093320 w 4093320"/>
              <a:gd name="connsiteY2-28" fmla="*/ 898 h 828824"/>
              <a:gd name="connsiteX3-29" fmla="*/ 4093320 w 4093320"/>
              <a:gd name="connsiteY3-30" fmla="*/ 828230 h 828824"/>
              <a:gd name="connsiteX4-31" fmla="*/ 90352 w 4093320"/>
              <a:gd name="connsiteY4-32" fmla="*/ 828824 h 828824"/>
              <a:gd name="connsiteX5-33" fmla="*/ 0 w 4093320"/>
              <a:gd name="connsiteY5-34" fmla="*/ 898 h 828824"/>
              <a:gd name="connsiteX0-35" fmla="*/ 0 w 4002968"/>
              <a:gd name="connsiteY0-36" fmla="*/ 828824 h 828824"/>
              <a:gd name="connsiteX1-37" fmla="*/ 1119004 w 4002968"/>
              <a:gd name="connsiteY1-38" fmla="*/ 0 h 828824"/>
              <a:gd name="connsiteX2-39" fmla="*/ 4002968 w 4002968"/>
              <a:gd name="connsiteY2-40" fmla="*/ 898 h 828824"/>
              <a:gd name="connsiteX3-41" fmla="*/ 4002968 w 4002968"/>
              <a:gd name="connsiteY3-42" fmla="*/ 828230 h 828824"/>
              <a:gd name="connsiteX4-43" fmla="*/ 0 w 4002968"/>
              <a:gd name="connsiteY4-44" fmla="*/ 828824 h 828824"/>
              <a:gd name="connsiteX0-45" fmla="*/ 0 w 4002968"/>
              <a:gd name="connsiteY0-46" fmla="*/ 828824 h 828824"/>
              <a:gd name="connsiteX1-47" fmla="*/ 1119004 w 4002968"/>
              <a:gd name="connsiteY1-48" fmla="*/ 0 h 828824"/>
              <a:gd name="connsiteX2-49" fmla="*/ 2276502 w 4002968"/>
              <a:gd name="connsiteY2-50" fmla="*/ 1223 h 828824"/>
              <a:gd name="connsiteX3-51" fmla="*/ 4002968 w 4002968"/>
              <a:gd name="connsiteY3-52" fmla="*/ 898 h 828824"/>
              <a:gd name="connsiteX4-53" fmla="*/ 4002968 w 4002968"/>
              <a:gd name="connsiteY4-54" fmla="*/ 828230 h 828824"/>
              <a:gd name="connsiteX5-55" fmla="*/ 0 w 4002968"/>
              <a:gd name="connsiteY5-56" fmla="*/ 828824 h 828824"/>
              <a:gd name="connsiteX0-57" fmla="*/ 0 w 4002968"/>
              <a:gd name="connsiteY0-58" fmla="*/ 827926 h 827926"/>
              <a:gd name="connsiteX1-59" fmla="*/ 2276502 w 4002968"/>
              <a:gd name="connsiteY1-60" fmla="*/ 325 h 827926"/>
              <a:gd name="connsiteX2-61" fmla="*/ 4002968 w 4002968"/>
              <a:gd name="connsiteY2-62" fmla="*/ 0 h 827926"/>
              <a:gd name="connsiteX3-63" fmla="*/ 4002968 w 4002968"/>
              <a:gd name="connsiteY3-64" fmla="*/ 827332 h 827926"/>
              <a:gd name="connsiteX4-65" fmla="*/ 0 w 4002968"/>
              <a:gd name="connsiteY4-66" fmla="*/ 827926 h 8279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002968" h="827926">
                <a:moveTo>
                  <a:pt x="0" y="827926"/>
                </a:moveTo>
                <a:lnTo>
                  <a:pt x="2276502" y="325"/>
                </a:lnTo>
                <a:lnTo>
                  <a:pt x="4002968" y="0"/>
                </a:lnTo>
                <a:lnTo>
                  <a:pt x="4002968" y="827332"/>
                </a:lnTo>
                <a:lnTo>
                  <a:pt x="0" y="827926"/>
                </a:lnTo>
                <a:close/>
              </a:path>
            </a:pathLst>
          </a:custGeom>
          <a:gradFill flip="none" rotWithShape="1">
            <a:gsLst>
              <a:gs pos="0">
                <a:schemeClr val="tx1">
                  <a:alpha val="30000"/>
                </a:schemeClr>
              </a:gs>
              <a:gs pos="100000">
                <a:srgbClr val="F2F2F2">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a:off x="5403850" y="979935"/>
            <a:ext cx="1384300" cy="17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3402037" y="432921"/>
            <a:ext cx="5387925" cy="523220"/>
          </a:xfrm>
          <a:prstGeom prst="rect">
            <a:avLst/>
          </a:prstGeom>
          <a:noFill/>
        </p:spPr>
        <p:txBody>
          <a:bodyPr wrap="square" rtlCol="0">
            <a:spAutoFit/>
            <a:scene3d>
              <a:camera prst="orthographicFront"/>
              <a:lightRig rig="threePt" dir="t"/>
            </a:scene3d>
            <a:sp3d contourW="12700"/>
          </a:bodyPr>
          <a:lstStyle/>
          <a:p>
            <a:pPr algn="ctr">
              <a:defRPr/>
            </a:pPr>
            <a:r>
              <a:rPr lang="zh-CN" altLang="en-US" sz="2800" dirty="0">
                <a:cs typeface="+mn-ea"/>
                <a:sym typeface="+mn-lt"/>
              </a:rPr>
              <a:t>怎么做</a:t>
            </a:r>
          </a:p>
        </p:txBody>
      </p:sp>
      <p:sp>
        <p:nvSpPr>
          <p:cNvPr id="7" name="矩形 6"/>
          <p:cNvSpPr/>
          <p:nvPr/>
        </p:nvSpPr>
        <p:spPr>
          <a:xfrm>
            <a:off x="1034756" y="1750861"/>
            <a:ext cx="3693640" cy="369332"/>
          </a:xfrm>
          <a:prstGeom prst="rect">
            <a:avLst/>
          </a:prstGeom>
          <a:solidFill>
            <a:schemeClr val="bg1">
              <a:lumMod val="95000"/>
            </a:schemeClr>
          </a:solidFill>
        </p:spPr>
        <p:txBody>
          <a:bodyPr wrap="none">
            <a:spAutoFit/>
          </a:bodyPr>
          <a:lstStyle/>
          <a:p>
            <a:pPr algn="l"/>
            <a:r>
              <a:rPr lang="en-US" altLang="zh-CN" b="1" dirty="0">
                <a:cs typeface="+mn-ea"/>
                <a:sym typeface="+mn-lt"/>
              </a:rPr>
              <a:t>5.</a:t>
            </a:r>
            <a:r>
              <a:rPr lang="zh-CN" altLang="en-US" b="1" dirty="0">
                <a:cs typeface="+mn-ea"/>
                <a:sym typeface="+mn-lt"/>
              </a:rPr>
              <a:t>刚性制度 呵护生态文明（政府）</a:t>
            </a:r>
          </a:p>
        </p:txBody>
      </p:sp>
      <p:sp>
        <p:nvSpPr>
          <p:cNvPr id="10" name="矩形 9"/>
          <p:cNvSpPr/>
          <p:nvPr/>
        </p:nvSpPr>
        <p:spPr>
          <a:xfrm>
            <a:off x="1035288" y="2360424"/>
            <a:ext cx="10350500" cy="3412490"/>
          </a:xfrm>
          <a:prstGeom prst="rect">
            <a:avLst/>
          </a:prstGeom>
          <a:ln>
            <a:solidFill>
              <a:srgbClr val="C00000"/>
            </a:solidFill>
          </a:ln>
        </p:spPr>
        <p:txBody>
          <a:bodyPr wrap="square">
            <a:spAutoFit/>
          </a:bodyPr>
          <a:lstStyle/>
          <a:p>
            <a:pPr marL="285750" indent="-285750">
              <a:lnSpc>
                <a:spcPct val="120000"/>
              </a:lnSpc>
              <a:buClr>
                <a:srgbClr val="C00000"/>
              </a:buClr>
              <a:buFont typeface="Wingdings" panose="05000000000000000000" pitchFamily="2" charset="2"/>
              <a:buChar char="u"/>
            </a:pPr>
            <a:r>
              <a:rPr lang="zh-CN" altLang="zh-CN" dirty="0">
                <a:cs typeface="+mn-ea"/>
                <a:sym typeface="+mn-lt"/>
              </a:rPr>
              <a:t>“只有实施最严格的制度、最严密的法治，才能为生态文明建设提供可靠保障。要建立责任</a:t>
            </a:r>
            <a:r>
              <a:rPr lang="zh-CN" altLang="zh-CN" dirty="0" smtClean="0">
                <a:cs typeface="+mn-ea"/>
                <a:sym typeface="+mn-lt"/>
              </a:rPr>
              <a:t>追究制度</a:t>
            </a:r>
            <a:r>
              <a:rPr lang="zh-CN" altLang="zh-CN" dirty="0">
                <a:cs typeface="+mn-ea"/>
                <a:sym typeface="+mn-lt"/>
              </a:rPr>
              <a:t>，对那些不顾生态环境盲目决策、造成严重后果的人，必须追究其责任，而且应该终身追究。</a:t>
            </a:r>
            <a:r>
              <a:rPr lang="zh-CN" altLang="zh-CN" dirty="0" smtClean="0">
                <a:cs typeface="+mn-ea"/>
                <a:sym typeface="+mn-lt"/>
              </a:rPr>
              <a:t>”</a:t>
            </a:r>
            <a:endParaRPr lang="en-US" altLang="zh-CN" dirty="0" smtClean="0">
              <a:cs typeface="+mn-ea"/>
              <a:sym typeface="+mn-lt"/>
            </a:endParaRPr>
          </a:p>
          <a:p>
            <a:pPr marL="3943350" lvl="8" indent="-285750">
              <a:lnSpc>
                <a:spcPct val="120000"/>
              </a:lnSpc>
              <a:buClr>
                <a:srgbClr val="C00000"/>
              </a:buClr>
              <a:buFont typeface="Wingdings" panose="05000000000000000000" pitchFamily="2" charset="2"/>
              <a:buChar char="u"/>
            </a:pPr>
            <a:endParaRPr lang="en-US" altLang="zh-CN" dirty="0">
              <a:cs typeface="+mn-ea"/>
              <a:sym typeface="+mn-lt"/>
            </a:endParaRPr>
          </a:p>
          <a:p>
            <a:pPr lvl="8">
              <a:lnSpc>
                <a:spcPct val="120000"/>
              </a:lnSpc>
              <a:buClr>
                <a:srgbClr val="C00000"/>
              </a:buClr>
            </a:pPr>
            <a:r>
              <a:rPr lang="en-US" altLang="zh-CN" dirty="0" smtClean="0">
                <a:cs typeface="+mn-ea"/>
                <a:sym typeface="+mn-lt"/>
              </a:rPr>
              <a:t>				</a:t>
            </a:r>
            <a:r>
              <a:rPr lang="en-US" altLang="zh-CN" dirty="0">
                <a:cs typeface="+mn-ea"/>
                <a:sym typeface="+mn-lt"/>
              </a:rPr>
              <a:t>	 </a:t>
            </a:r>
            <a:r>
              <a:rPr lang="en-US" altLang="zh-CN" dirty="0" smtClean="0">
                <a:cs typeface="+mn-ea"/>
                <a:sym typeface="+mn-lt"/>
              </a:rPr>
              <a:t>          ——</a:t>
            </a:r>
            <a:r>
              <a:rPr lang="zh-CN" altLang="en-US" dirty="0" smtClean="0">
                <a:cs typeface="+mn-ea"/>
                <a:sym typeface="+mn-lt"/>
              </a:rPr>
              <a:t>习近平</a:t>
            </a:r>
            <a:endParaRPr lang="zh-CN" altLang="en-US" dirty="0">
              <a:cs typeface="+mn-ea"/>
              <a:sym typeface="+mn-lt"/>
            </a:endParaRPr>
          </a:p>
          <a:p>
            <a:pPr marL="285750" indent="-285750">
              <a:lnSpc>
                <a:spcPct val="120000"/>
              </a:lnSpc>
              <a:buClr>
                <a:srgbClr val="C00000"/>
              </a:buClr>
              <a:buFont typeface="Wingdings" panose="05000000000000000000" pitchFamily="2" charset="2"/>
              <a:buChar char="u"/>
            </a:pPr>
            <a:r>
              <a:rPr lang="zh-CN" altLang="en-US" dirty="0">
                <a:cs typeface="+mn-ea"/>
                <a:sym typeface="+mn-lt"/>
              </a:rPr>
              <a:t>党的十九大报告提出，加强对生态文明建设的总体设计和组织领导，设立国有自然资源资产管理和自然生态监管机构，完善生态环境管理制度。市环保部门将建立健全生态环境保护责任目标体系，用一系列刚性制度呵护生态文明</a:t>
            </a:r>
            <a:r>
              <a:rPr lang="zh-CN" altLang="en-US" dirty="0" smtClean="0">
                <a:cs typeface="+mn-ea"/>
                <a:sym typeface="+mn-lt"/>
              </a:rPr>
              <a:t>。</a:t>
            </a:r>
          </a:p>
          <a:p>
            <a:pPr marL="285750" indent="-285750">
              <a:lnSpc>
                <a:spcPct val="120000"/>
              </a:lnSpc>
              <a:buClr>
                <a:srgbClr val="C00000"/>
              </a:buClr>
              <a:buFont typeface="Wingdings" panose="05000000000000000000" pitchFamily="2" charset="2"/>
              <a:buChar char="u"/>
            </a:pPr>
            <a:endParaRPr lang="en-US" altLang="zh-CN" dirty="0" smtClean="0">
              <a:cs typeface="+mn-ea"/>
              <a:sym typeface="+mn-lt"/>
            </a:endParaRPr>
          </a:p>
          <a:p>
            <a:pPr marL="285750" indent="-285750">
              <a:lnSpc>
                <a:spcPct val="120000"/>
              </a:lnSpc>
              <a:buClr>
                <a:srgbClr val="C00000"/>
              </a:buClr>
              <a:buFont typeface="Wingdings" panose="05000000000000000000" pitchFamily="2" charset="2"/>
              <a:buChar char="u"/>
            </a:pPr>
            <a:r>
              <a:rPr lang="zh-CN" altLang="zh-CN" dirty="0">
                <a:cs typeface="+mn-ea"/>
                <a:sym typeface="+mn-lt"/>
              </a:rPr>
              <a:t>环境保护需要不断加强法治建设，强化制度执行，让制度成为刚性约束和不可触碰的高压线，不断完善生态文明制度体系。</a:t>
            </a: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250"/>
                                        <p:tgtEl>
                                          <p:spTgt spid="13"/>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250"/>
                                        <p:tgtEl>
                                          <p:spTgt spid="15"/>
                                        </p:tgtEl>
                                        <p:attrNameLst>
                                          <p:attrName>ppt_y</p:attrName>
                                        </p:attrNameLst>
                                      </p:cBhvr>
                                      <p:tavLst>
                                        <p:tav tm="0">
                                          <p:val>
                                            <p:strVal val="#ppt_y+#ppt_h*1.125000"/>
                                          </p:val>
                                        </p:tav>
                                        <p:tav tm="100000">
                                          <p:val>
                                            <p:strVal val="#ppt_y"/>
                                          </p:val>
                                        </p:tav>
                                      </p:tavLst>
                                    </p:anim>
                                    <p:animEffect transition="in" filter="wipe(up)">
                                      <p:cBhvr>
                                        <p:cTn id="17" dur="250"/>
                                        <p:tgtEl>
                                          <p:spTgt spid="15"/>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5" grpId="0"/>
      <p:bldP spid="7" grpId="0" bldLvl="0" animBg="1"/>
      <p:bldP spid="10"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5"/>
          <p:cNvSpPr/>
          <p:nvPr/>
        </p:nvSpPr>
        <p:spPr>
          <a:xfrm rot="1751457">
            <a:off x="5480321" y="862031"/>
            <a:ext cx="1975237" cy="827926"/>
          </a:xfrm>
          <a:custGeom>
            <a:avLst/>
            <a:gdLst>
              <a:gd name="connsiteX0" fmla="*/ 0 w 4093320"/>
              <a:gd name="connsiteY0" fmla="*/ 0 h 827332"/>
              <a:gd name="connsiteX1" fmla="*/ 4093320 w 4093320"/>
              <a:gd name="connsiteY1" fmla="*/ 0 h 827332"/>
              <a:gd name="connsiteX2" fmla="*/ 4093320 w 4093320"/>
              <a:gd name="connsiteY2" fmla="*/ 827332 h 827332"/>
              <a:gd name="connsiteX3" fmla="*/ 0 w 4093320"/>
              <a:gd name="connsiteY3" fmla="*/ 827332 h 827332"/>
              <a:gd name="connsiteX4" fmla="*/ 0 w 4093320"/>
              <a:gd name="connsiteY4" fmla="*/ 0 h 827332"/>
              <a:gd name="connsiteX0-1" fmla="*/ 0 w 4093320"/>
              <a:gd name="connsiteY0-2" fmla="*/ 898 h 828230"/>
              <a:gd name="connsiteX1-3" fmla="*/ 1209356 w 4093320"/>
              <a:gd name="connsiteY1-4" fmla="*/ 0 h 828230"/>
              <a:gd name="connsiteX2-5" fmla="*/ 4093320 w 4093320"/>
              <a:gd name="connsiteY2-6" fmla="*/ 898 h 828230"/>
              <a:gd name="connsiteX3-7" fmla="*/ 4093320 w 4093320"/>
              <a:gd name="connsiteY3-8" fmla="*/ 828230 h 828230"/>
              <a:gd name="connsiteX4-9" fmla="*/ 0 w 4093320"/>
              <a:gd name="connsiteY4-10" fmla="*/ 828230 h 828230"/>
              <a:gd name="connsiteX5" fmla="*/ 0 w 4093320"/>
              <a:gd name="connsiteY5" fmla="*/ 898 h 828230"/>
              <a:gd name="connsiteX0-11" fmla="*/ 0 w 4093320"/>
              <a:gd name="connsiteY0-12" fmla="*/ 898 h 828824"/>
              <a:gd name="connsiteX1-13" fmla="*/ 1209356 w 4093320"/>
              <a:gd name="connsiteY1-14" fmla="*/ 0 h 828824"/>
              <a:gd name="connsiteX2-15" fmla="*/ 4093320 w 4093320"/>
              <a:gd name="connsiteY2-16" fmla="*/ 898 h 828824"/>
              <a:gd name="connsiteX3-17" fmla="*/ 4093320 w 4093320"/>
              <a:gd name="connsiteY3-18" fmla="*/ 828230 h 828824"/>
              <a:gd name="connsiteX4-19" fmla="*/ 90352 w 4093320"/>
              <a:gd name="connsiteY4-20" fmla="*/ 828824 h 828824"/>
              <a:gd name="connsiteX5-21" fmla="*/ 0 w 4093320"/>
              <a:gd name="connsiteY5-22" fmla="*/ 828230 h 828824"/>
              <a:gd name="connsiteX6" fmla="*/ 0 w 4093320"/>
              <a:gd name="connsiteY6" fmla="*/ 898 h 828824"/>
              <a:gd name="connsiteX0-23" fmla="*/ 0 w 4093320"/>
              <a:gd name="connsiteY0-24" fmla="*/ 898 h 828824"/>
              <a:gd name="connsiteX1-25" fmla="*/ 1209356 w 4093320"/>
              <a:gd name="connsiteY1-26" fmla="*/ 0 h 828824"/>
              <a:gd name="connsiteX2-27" fmla="*/ 4093320 w 4093320"/>
              <a:gd name="connsiteY2-28" fmla="*/ 898 h 828824"/>
              <a:gd name="connsiteX3-29" fmla="*/ 4093320 w 4093320"/>
              <a:gd name="connsiteY3-30" fmla="*/ 828230 h 828824"/>
              <a:gd name="connsiteX4-31" fmla="*/ 90352 w 4093320"/>
              <a:gd name="connsiteY4-32" fmla="*/ 828824 h 828824"/>
              <a:gd name="connsiteX5-33" fmla="*/ 0 w 4093320"/>
              <a:gd name="connsiteY5-34" fmla="*/ 898 h 828824"/>
              <a:gd name="connsiteX0-35" fmla="*/ 0 w 4002968"/>
              <a:gd name="connsiteY0-36" fmla="*/ 828824 h 828824"/>
              <a:gd name="connsiteX1-37" fmla="*/ 1119004 w 4002968"/>
              <a:gd name="connsiteY1-38" fmla="*/ 0 h 828824"/>
              <a:gd name="connsiteX2-39" fmla="*/ 4002968 w 4002968"/>
              <a:gd name="connsiteY2-40" fmla="*/ 898 h 828824"/>
              <a:gd name="connsiteX3-41" fmla="*/ 4002968 w 4002968"/>
              <a:gd name="connsiteY3-42" fmla="*/ 828230 h 828824"/>
              <a:gd name="connsiteX4-43" fmla="*/ 0 w 4002968"/>
              <a:gd name="connsiteY4-44" fmla="*/ 828824 h 828824"/>
              <a:gd name="connsiteX0-45" fmla="*/ 0 w 4002968"/>
              <a:gd name="connsiteY0-46" fmla="*/ 828824 h 828824"/>
              <a:gd name="connsiteX1-47" fmla="*/ 1119004 w 4002968"/>
              <a:gd name="connsiteY1-48" fmla="*/ 0 h 828824"/>
              <a:gd name="connsiteX2-49" fmla="*/ 2276502 w 4002968"/>
              <a:gd name="connsiteY2-50" fmla="*/ 1223 h 828824"/>
              <a:gd name="connsiteX3-51" fmla="*/ 4002968 w 4002968"/>
              <a:gd name="connsiteY3-52" fmla="*/ 898 h 828824"/>
              <a:gd name="connsiteX4-53" fmla="*/ 4002968 w 4002968"/>
              <a:gd name="connsiteY4-54" fmla="*/ 828230 h 828824"/>
              <a:gd name="connsiteX5-55" fmla="*/ 0 w 4002968"/>
              <a:gd name="connsiteY5-56" fmla="*/ 828824 h 828824"/>
              <a:gd name="connsiteX0-57" fmla="*/ 0 w 4002968"/>
              <a:gd name="connsiteY0-58" fmla="*/ 827926 h 827926"/>
              <a:gd name="connsiteX1-59" fmla="*/ 2276502 w 4002968"/>
              <a:gd name="connsiteY1-60" fmla="*/ 325 h 827926"/>
              <a:gd name="connsiteX2-61" fmla="*/ 4002968 w 4002968"/>
              <a:gd name="connsiteY2-62" fmla="*/ 0 h 827926"/>
              <a:gd name="connsiteX3-63" fmla="*/ 4002968 w 4002968"/>
              <a:gd name="connsiteY3-64" fmla="*/ 827332 h 827926"/>
              <a:gd name="connsiteX4-65" fmla="*/ 0 w 4002968"/>
              <a:gd name="connsiteY4-66" fmla="*/ 827926 h 8279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002968" h="827926">
                <a:moveTo>
                  <a:pt x="0" y="827926"/>
                </a:moveTo>
                <a:lnTo>
                  <a:pt x="2276502" y="325"/>
                </a:lnTo>
                <a:lnTo>
                  <a:pt x="4002968" y="0"/>
                </a:lnTo>
                <a:lnTo>
                  <a:pt x="4002968" y="827332"/>
                </a:lnTo>
                <a:lnTo>
                  <a:pt x="0" y="827926"/>
                </a:lnTo>
                <a:close/>
              </a:path>
            </a:pathLst>
          </a:custGeom>
          <a:gradFill flip="none" rotWithShape="1">
            <a:gsLst>
              <a:gs pos="0">
                <a:schemeClr val="tx1">
                  <a:alpha val="30000"/>
                </a:schemeClr>
              </a:gs>
              <a:gs pos="100000">
                <a:srgbClr val="F2F2F2">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a:off x="5403850" y="979935"/>
            <a:ext cx="1384300" cy="17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3402037" y="432921"/>
            <a:ext cx="5387925" cy="523220"/>
          </a:xfrm>
          <a:prstGeom prst="rect">
            <a:avLst/>
          </a:prstGeom>
          <a:noFill/>
        </p:spPr>
        <p:txBody>
          <a:bodyPr wrap="square" rtlCol="0">
            <a:spAutoFit/>
            <a:scene3d>
              <a:camera prst="orthographicFront"/>
              <a:lightRig rig="threePt" dir="t"/>
            </a:scene3d>
            <a:sp3d contourW="12700"/>
          </a:bodyPr>
          <a:lstStyle/>
          <a:p>
            <a:pPr algn="ctr">
              <a:defRPr/>
            </a:pPr>
            <a:r>
              <a:rPr lang="zh-CN" altLang="en-US" sz="2800" dirty="0">
                <a:cs typeface="+mn-ea"/>
                <a:sym typeface="+mn-lt"/>
              </a:rPr>
              <a:t>怎么做</a:t>
            </a:r>
          </a:p>
        </p:txBody>
      </p:sp>
      <p:sp>
        <p:nvSpPr>
          <p:cNvPr id="7" name="矩形 6"/>
          <p:cNvSpPr/>
          <p:nvPr/>
        </p:nvSpPr>
        <p:spPr>
          <a:xfrm>
            <a:off x="1034756" y="1750861"/>
            <a:ext cx="3589655" cy="368300"/>
          </a:xfrm>
          <a:prstGeom prst="rect">
            <a:avLst/>
          </a:prstGeom>
          <a:solidFill>
            <a:schemeClr val="bg1">
              <a:lumMod val="95000"/>
            </a:schemeClr>
          </a:solidFill>
        </p:spPr>
        <p:txBody>
          <a:bodyPr wrap="none">
            <a:spAutoFit/>
          </a:bodyPr>
          <a:lstStyle/>
          <a:p>
            <a:pPr algn="l"/>
            <a:r>
              <a:rPr lang="en-US" altLang="zh-CN" b="1" dirty="0">
                <a:cs typeface="+mn-ea"/>
                <a:sym typeface="+mn-lt"/>
              </a:rPr>
              <a:t>6.</a:t>
            </a:r>
            <a:r>
              <a:rPr lang="zh-CN" altLang="en-US" b="1" dirty="0">
                <a:cs typeface="+mn-ea"/>
                <a:sym typeface="+mn-lt"/>
              </a:rPr>
              <a:t>设置环境污染问责机制（政府）</a:t>
            </a:r>
          </a:p>
        </p:txBody>
      </p:sp>
      <p:sp>
        <p:nvSpPr>
          <p:cNvPr id="10" name="矩形 9"/>
          <p:cNvSpPr/>
          <p:nvPr/>
        </p:nvSpPr>
        <p:spPr>
          <a:xfrm>
            <a:off x="1035288" y="2360424"/>
            <a:ext cx="10350500" cy="1751965"/>
          </a:xfrm>
          <a:prstGeom prst="rect">
            <a:avLst/>
          </a:prstGeom>
          <a:ln>
            <a:solidFill>
              <a:srgbClr val="C00000"/>
            </a:solidFill>
          </a:ln>
        </p:spPr>
        <p:txBody>
          <a:bodyPr wrap="square">
            <a:spAutoFit/>
          </a:bodyPr>
          <a:lstStyle/>
          <a:p>
            <a:pPr marL="285750" indent="-285750">
              <a:lnSpc>
                <a:spcPct val="120000"/>
              </a:lnSpc>
              <a:buClr>
                <a:srgbClr val="C00000"/>
              </a:buClr>
              <a:buFont typeface="Wingdings" panose="05000000000000000000" pitchFamily="2" charset="2"/>
              <a:buChar char="u"/>
            </a:pPr>
            <a:r>
              <a:rPr lang="zh-CN" altLang="zh-CN" dirty="0">
                <a:cs typeface="+mn-ea"/>
                <a:sym typeface="+mn-lt"/>
              </a:rPr>
              <a:t>《乡村振兴战略规划(2018-2022年)》要求将农业农村污染治理工作纳入本省（区、市）污染防治攻坚战的考核范围，作为本省（区、市）党委和政府目标责任考核、市县干部政绩考核的重要内容。</a:t>
            </a:r>
          </a:p>
          <a:p>
            <a:pPr marL="285750" indent="-285750">
              <a:lnSpc>
                <a:spcPct val="120000"/>
              </a:lnSpc>
              <a:buClr>
                <a:srgbClr val="C00000"/>
              </a:buClr>
              <a:buFont typeface="Wingdings" panose="05000000000000000000" pitchFamily="2" charset="2"/>
              <a:buChar char="u"/>
            </a:pPr>
            <a:endParaRPr lang="zh-CN" altLang="zh-CN" dirty="0">
              <a:cs typeface="+mn-ea"/>
              <a:sym typeface="+mn-lt"/>
            </a:endParaRPr>
          </a:p>
          <a:p>
            <a:pPr marL="285750" indent="-285750">
              <a:lnSpc>
                <a:spcPct val="120000"/>
              </a:lnSpc>
              <a:buClr>
                <a:srgbClr val="C00000"/>
              </a:buClr>
              <a:buFont typeface="Wingdings" panose="05000000000000000000" pitchFamily="2" charset="2"/>
              <a:buChar char="u"/>
            </a:pPr>
            <a:r>
              <a:rPr lang="zh-CN" altLang="zh-CN" dirty="0">
                <a:cs typeface="+mn-ea"/>
                <a:sym typeface="+mn-lt"/>
              </a:rPr>
              <a:t>将农业农村污染治理突出问题纳入中央生态环保督察范畴，对污染问题严重、治理工作推进不力的地区进行严肃问责。</a:t>
            </a:r>
          </a:p>
        </p:txBody>
      </p:sp>
      <p:sp>
        <p:nvSpPr>
          <p:cNvPr id="2" name="矩形 1"/>
          <p:cNvSpPr/>
          <p:nvPr/>
        </p:nvSpPr>
        <p:spPr>
          <a:xfrm>
            <a:off x="1034756" y="4319436"/>
            <a:ext cx="4046855" cy="368300"/>
          </a:xfrm>
          <a:prstGeom prst="rect">
            <a:avLst/>
          </a:prstGeom>
          <a:solidFill>
            <a:schemeClr val="bg1">
              <a:lumMod val="95000"/>
            </a:schemeClr>
          </a:solidFill>
        </p:spPr>
        <p:txBody>
          <a:bodyPr wrap="none">
            <a:spAutoFit/>
          </a:bodyPr>
          <a:lstStyle/>
          <a:p>
            <a:pPr algn="l"/>
            <a:r>
              <a:rPr lang="en-US" altLang="zh-CN" b="1" dirty="0">
                <a:cs typeface="+mn-ea"/>
                <a:sym typeface="+mn-lt"/>
              </a:rPr>
              <a:t>7.</a:t>
            </a:r>
            <a:r>
              <a:rPr lang="zh-CN" altLang="en-US" b="1" dirty="0">
                <a:cs typeface="+mn-ea"/>
                <a:sym typeface="+mn-lt"/>
              </a:rPr>
              <a:t>创新监管手段巩固生态保护（政府）</a:t>
            </a:r>
          </a:p>
        </p:txBody>
      </p:sp>
      <p:sp>
        <p:nvSpPr>
          <p:cNvPr id="3" name="矩形 2"/>
          <p:cNvSpPr/>
          <p:nvPr/>
        </p:nvSpPr>
        <p:spPr>
          <a:xfrm>
            <a:off x="1035288" y="4928999"/>
            <a:ext cx="10350500" cy="1087755"/>
          </a:xfrm>
          <a:prstGeom prst="rect">
            <a:avLst/>
          </a:prstGeom>
          <a:ln>
            <a:solidFill>
              <a:srgbClr val="C00000"/>
            </a:solidFill>
          </a:ln>
        </p:spPr>
        <p:txBody>
          <a:bodyPr wrap="square">
            <a:spAutoFit/>
          </a:bodyPr>
          <a:lstStyle/>
          <a:p>
            <a:pPr marL="285750" indent="-285750">
              <a:lnSpc>
                <a:spcPct val="120000"/>
              </a:lnSpc>
              <a:buClr>
                <a:srgbClr val="C00000"/>
              </a:buClr>
              <a:buFont typeface="Wingdings" panose="05000000000000000000" pitchFamily="2" charset="2"/>
              <a:buChar char="u"/>
            </a:pPr>
            <a:r>
              <a:rPr lang="zh-CN" altLang="zh-CN" dirty="0">
                <a:cs typeface="+mn-ea"/>
                <a:sym typeface="+mn-lt"/>
              </a:rPr>
              <a:t>《乡村振兴战略规划(2018-2022年)》要求使用创新监管手段，运用卫星遥感、大数据、APP等技术装备，充分利用治安网格化管理平台，及时发现环境问题。鼓励公众监督，对地区生态破坏和环境污染事件进行举报</a:t>
            </a:r>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250"/>
                                        <p:tgtEl>
                                          <p:spTgt spid="13"/>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250"/>
                                        <p:tgtEl>
                                          <p:spTgt spid="15"/>
                                        </p:tgtEl>
                                        <p:attrNameLst>
                                          <p:attrName>ppt_y</p:attrName>
                                        </p:attrNameLst>
                                      </p:cBhvr>
                                      <p:tavLst>
                                        <p:tav tm="0">
                                          <p:val>
                                            <p:strVal val="#ppt_y+#ppt_h*1.125000"/>
                                          </p:val>
                                        </p:tav>
                                        <p:tav tm="100000">
                                          <p:val>
                                            <p:strVal val="#ppt_y"/>
                                          </p:val>
                                        </p:tav>
                                      </p:tavLst>
                                    </p:anim>
                                    <p:animEffect transition="in" filter="wipe(up)">
                                      <p:cBhvr>
                                        <p:cTn id="17" dur="250"/>
                                        <p:tgtEl>
                                          <p:spTgt spid="15"/>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5" grpId="0"/>
      <p:bldP spid="7" grpId="0" bldLvl="0" animBg="1"/>
      <p:bldP spid="10" grpId="0" bldLvl="0" animBg="1"/>
      <p:bldP spid="2" grpId="0" bldLvl="0" animBg="1"/>
      <p:bldP spid="3"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5"/>
          <p:cNvSpPr/>
          <p:nvPr/>
        </p:nvSpPr>
        <p:spPr>
          <a:xfrm rot="1751457">
            <a:off x="5480321" y="862031"/>
            <a:ext cx="1975237" cy="827926"/>
          </a:xfrm>
          <a:custGeom>
            <a:avLst/>
            <a:gdLst>
              <a:gd name="connsiteX0" fmla="*/ 0 w 4093320"/>
              <a:gd name="connsiteY0" fmla="*/ 0 h 827332"/>
              <a:gd name="connsiteX1" fmla="*/ 4093320 w 4093320"/>
              <a:gd name="connsiteY1" fmla="*/ 0 h 827332"/>
              <a:gd name="connsiteX2" fmla="*/ 4093320 w 4093320"/>
              <a:gd name="connsiteY2" fmla="*/ 827332 h 827332"/>
              <a:gd name="connsiteX3" fmla="*/ 0 w 4093320"/>
              <a:gd name="connsiteY3" fmla="*/ 827332 h 827332"/>
              <a:gd name="connsiteX4" fmla="*/ 0 w 4093320"/>
              <a:gd name="connsiteY4" fmla="*/ 0 h 827332"/>
              <a:gd name="connsiteX0-1" fmla="*/ 0 w 4093320"/>
              <a:gd name="connsiteY0-2" fmla="*/ 898 h 828230"/>
              <a:gd name="connsiteX1-3" fmla="*/ 1209356 w 4093320"/>
              <a:gd name="connsiteY1-4" fmla="*/ 0 h 828230"/>
              <a:gd name="connsiteX2-5" fmla="*/ 4093320 w 4093320"/>
              <a:gd name="connsiteY2-6" fmla="*/ 898 h 828230"/>
              <a:gd name="connsiteX3-7" fmla="*/ 4093320 w 4093320"/>
              <a:gd name="connsiteY3-8" fmla="*/ 828230 h 828230"/>
              <a:gd name="connsiteX4-9" fmla="*/ 0 w 4093320"/>
              <a:gd name="connsiteY4-10" fmla="*/ 828230 h 828230"/>
              <a:gd name="connsiteX5" fmla="*/ 0 w 4093320"/>
              <a:gd name="connsiteY5" fmla="*/ 898 h 828230"/>
              <a:gd name="connsiteX0-11" fmla="*/ 0 w 4093320"/>
              <a:gd name="connsiteY0-12" fmla="*/ 898 h 828824"/>
              <a:gd name="connsiteX1-13" fmla="*/ 1209356 w 4093320"/>
              <a:gd name="connsiteY1-14" fmla="*/ 0 h 828824"/>
              <a:gd name="connsiteX2-15" fmla="*/ 4093320 w 4093320"/>
              <a:gd name="connsiteY2-16" fmla="*/ 898 h 828824"/>
              <a:gd name="connsiteX3-17" fmla="*/ 4093320 w 4093320"/>
              <a:gd name="connsiteY3-18" fmla="*/ 828230 h 828824"/>
              <a:gd name="connsiteX4-19" fmla="*/ 90352 w 4093320"/>
              <a:gd name="connsiteY4-20" fmla="*/ 828824 h 828824"/>
              <a:gd name="connsiteX5-21" fmla="*/ 0 w 4093320"/>
              <a:gd name="connsiteY5-22" fmla="*/ 828230 h 828824"/>
              <a:gd name="connsiteX6" fmla="*/ 0 w 4093320"/>
              <a:gd name="connsiteY6" fmla="*/ 898 h 828824"/>
              <a:gd name="connsiteX0-23" fmla="*/ 0 w 4093320"/>
              <a:gd name="connsiteY0-24" fmla="*/ 898 h 828824"/>
              <a:gd name="connsiteX1-25" fmla="*/ 1209356 w 4093320"/>
              <a:gd name="connsiteY1-26" fmla="*/ 0 h 828824"/>
              <a:gd name="connsiteX2-27" fmla="*/ 4093320 w 4093320"/>
              <a:gd name="connsiteY2-28" fmla="*/ 898 h 828824"/>
              <a:gd name="connsiteX3-29" fmla="*/ 4093320 w 4093320"/>
              <a:gd name="connsiteY3-30" fmla="*/ 828230 h 828824"/>
              <a:gd name="connsiteX4-31" fmla="*/ 90352 w 4093320"/>
              <a:gd name="connsiteY4-32" fmla="*/ 828824 h 828824"/>
              <a:gd name="connsiteX5-33" fmla="*/ 0 w 4093320"/>
              <a:gd name="connsiteY5-34" fmla="*/ 898 h 828824"/>
              <a:gd name="connsiteX0-35" fmla="*/ 0 w 4002968"/>
              <a:gd name="connsiteY0-36" fmla="*/ 828824 h 828824"/>
              <a:gd name="connsiteX1-37" fmla="*/ 1119004 w 4002968"/>
              <a:gd name="connsiteY1-38" fmla="*/ 0 h 828824"/>
              <a:gd name="connsiteX2-39" fmla="*/ 4002968 w 4002968"/>
              <a:gd name="connsiteY2-40" fmla="*/ 898 h 828824"/>
              <a:gd name="connsiteX3-41" fmla="*/ 4002968 w 4002968"/>
              <a:gd name="connsiteY3-42" fmla="*/ 828230 h 828824"/>
              <a:gd name="connsiteX4-43" fmla="*/ 0 w 4002968"/>
              <a:gd name="connsiteY4-44" fmla="*/ 828824 h 828824"/>
              <a:gd name="connsiteX0-45" fmla="*/ 0 w 4002968"/>
              <a:gd name="connsiteY0-46" fmla="*/ 828824 h 828824"/>
              <a:gd name="connsiteX1-47" fmla="*/ 1119004 w 4002968"/>
              <a:gd name="connsiteY1-48" fmla="*/ 0 h 828824"/>
              <a:gd name="connsiteX2-49" fmla="*/ 2276502 w 4002968"/>
              <a:gd name="connsiteY2-50" fmla="*/ 1223 h 828824"/>
              <a:gd name="connsiteX3-51" fmla="*/ 4002968 w 4002968"/>
              <a:gd name="connsiteY3-52" fmla="*/ 898 h 828824"/>
              <a:gd name="connsiteX4-53" fmla="*/ 4002968 w 4002968"/>
              <a:gd name="connsiteY4-54" fmla="*/ 828230 h 828824"/>
              <a:gd name="connsiteX5-55" fmla="*/ 0 w 4002968"/>
              <a:gd name="connsiteY5-56" fmla="*/ 828824 h 828824"/>
              <a:gd name="connsiteX0-57" fmla="*/ 0 w 4002968"/>
              <a:gd name="connsiteY0-58" fmla="*/ 827926 h 827926"/>
              <a:gd name="connsiteX1-59" fmla="*/ 2276502 w 4002968"/>
              <a:gd name="connsiteY1-60" fmla="*/ 325 h 827926"/>
              <a:gd name="connsiteX2-61" fmla="*/ 4002968 w 4002968"/>
              <a:gd name="connsiteY2-62" fmla="*/ 0 h 827926"/>
              <a:gd name="connsiteX3-63" fmla="*/ 4002968 w 4002968"/>
              <a:gd name="connsiteY3-64" fmla="*/ 827332 h 827926"/>
              <a:gd name="connsiteX4-65" fmla="*/ 0 w 4002968"/>
              <a:gd name="connsiteY4-66" fmla="*/ 827926 h 8279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002968" h="827926">
                <a:moveTo>
                  <a:pt x="0" y="827926"/>
                </a:moveTo>
                <a:lnTo>
                  <a:pt x="2276502" y="325"/>
                </a:lnTo>
                <a:lnTo>
                  <a:pt x="4002968" y="0"/>
                </a:lnTo>
                <a:lnTo>
                  <a:pt x="4002968" y="827332"/>
                </a:lnTo>
                <a:lnTo>
                  <a:pt x="0" y="827926"/>
                </a:lnTo>
                <a:close/>
              </a:path>
            </a:pathLst>
          </a:custGeom>
          <a:gradFill flip="none" rotWithShape="1">
            <a:gsLst>
              <a:gs pos="0">
                <a:schemeClr val="tx1">
                  <a:alpha val="30000"/>
                </a:schemeClr>
              </a:gs>
              <a:gs pos="100000">
                <a:srgbClr val="F2F2F2">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a:off x="5403850" y="979935"/>
            <a:ext cx="1384300" cy="17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3402037" y="432921"/>
            <a:ext cx="5387925" cy="523220"/>
          </a:xfrm>
          <a:prstGeom prst="rect">
            <a:avLst/>
          </a:prstGeom>
          <a:noFill/>
        </p:spPr>
        <p:txBody>
          <a:bodyPr wrap="square" rtlCol="0">
            <a:spAutoFit/>
            <a:scene3d>
              <a:camera prst="orthographicFront"/>
              <a:lightRig rig="threePt" dir="t"/>
            </a:scene3d>
            <a:sp3d contourW="12700"/>
          </a:bodyPr>
          <a:lstStyle/>
          <a:p>
            <a:pPr algn="ctr">
              <a:defRPr/>
            </a:pPr>
            <a:r>
              <a:rPr lang="zh-CN" altLang="en-US" sz="2800" dirty="0">
                <a:cs typeface="+mn-ea"/>
                <a:sym typeface="+mn-lt"/>
              </a:rPr>
              <a:t>怎么做</a:t>
            </a:r>
          </a:p>
        </p:txBody>
      </p:sp>
      <p:sp>
        <p:nvSpPr>
          <p:cNvPr id="2" name="矩形 1"/>
          <p:cNvSpPr/>
          <p:nvPr/>
        </p:nvSpPr>
        <p:spPr>
          <a:xfrm>
            <a:off x="899501" y="1750861"/>
            <a:ext cx="4504055" cy="368300"/>
          </a:xfrm>
          <a:prstGeom prst="rect">
            <a:avLst/>
          </a:prstGeom>
          <a:solidFill>
            <a:schemeClr val="bg1">
              <a:lumMod val="95000"/>
            </a:schemeClr>
          </a:solidFill>
        </p:spPr>
        <p:txBody>
          <a:bodyPr wrap="none">
            <a:spAutoFit/>
          </a:bodyPr>
          <a:lstStyle/>
          <a:p>
            <a:pPr algn="l"/>
            <a:r>
              <a:rPr lang="en-US" altLang="zh-CN" b="1" dirty="0">
                <a:cs typeface="+mn-ea"/>
                <a:sym typeface="+mn-lt"/>
              </a:rPr>
              <a:t>8.</a:t>
            </a:r>
            <a:r>
              <a:rPr lang="zh-CN" altLang="en-US" b="1" dirty="0">
                <a:cs typeface="+mn-ea"/>
                <a:sym typeface="+mn-lt"/>
              </a:rPr>
              <a:t>环境污染地区因地制宜治理发展（政府）</a:t>
            </a:r>
          </a:p>
        </p:txBody>
      </p:sp>
      <p:sp>
        <p:nvSpPr>
          <p:cNvPr id="3" name="矩形 2"/>
          <p:cNvSpPr/>
          <p:nvPr/>
        </p:nvSpPr>
        <p:spPr>
          <a:xfrm>
            <a:off x="900033" y="2119124"/>
            <a:ext cx="10350500" cy="2084070"/>
          </a:xfrm>
          <a:prstGeom prst="rect">
            <a:avLst/>
          </a:prstGeom>
          <a:ln>
            <a:solidFill>
              <a:srgbClr val="C00000"/>
            </a:solidFill>
          </a:ln>
        </p:spPr>
        <p:txBody>
          <a:bodyPr wrap="square">
            <a:spAutoFit/>
          </a:bodyPr>
          <a:lstStyle/>
          <a:p>
            <a:pPr marL="285750" indent="-285750">
              <a:lnSpc>
                <a:spcPct val="120000"/>
              </a:lnSpc>
              <a:buClr>
                <a:srgbClr val="C00000"/>
              </a:buClr>
              <a:buFont typeface="Wingdings" panose="05000000000000000000" pitchFamily="2" charset="2"/>
              <a:buChar char="u"/>
            </a:pPr>
            <a:r>
              <a:rPr lang="zh-CN" altLang="zh-CN" dirty="0">
                <a:cs typeface="+mn-ea"/>
                <a:sym typeface="+mn-lt"/>
              </a:rPr>
              <a:t>《乡村振兴战略规划(2018-2022年)》提出根据土壤污染状况和农产品超标情况，安全利用类耕地集中的县（市、区）要结合当地主要作物品种和种植习惯，制定实施受污染耕地安全利用方案，采取农艺调控、替代种植等措施，降低农产品超标风险。</a:t>
            </a:r>
          </a:p>
          <a:p>
            <a:pPr marL="285750" indent="-285750">
              <a:lnSpc>
                <a:spcPct val="120000"/>
              </a:lnSpc>
              <a:buClr>
                <a:srgbClr val="C00000"/>
              </a:buClr>
              <a:buFont typeface="Wingdings" panose="05000000000000000000" pitchFamily="2" charset="2"/>
              <a:buChar char="u"/>
            </a:pPr>
            <a:endParaRPr lang="zh-CN" altLang="zh-CN" dirty="0">
              <a:cs typeface="+mn-ea"/>
              <a:sym typeface="+mn-lt"/>
            </a:endParaRPr>
          </a:p>
          <a:p>
            <a:pPr marL="285750" indent="-285750">
              <a:lnSpc>
                <a:spcPct val="120000"/>
              </a:lnSpc>
              <a:buClr>
                <a:srgbClr val="C00000"/>
              </a:buClr>
              <a:buFont typeface="Wingdings" panose="05000000000000000000" pitchFamily="2" charset="2"/>
              <a:buChar char="u"/>
            </a:pPr>
            <a:r>
              <a:rPr lang="zh-CN" altLang="zh-CN" dirty="0">
                <a:cs typeface="+mn-ea"/>
                <a:sym typeface="+mn-lt"/>
              </a:rPr>
              <a:t>同时，以耕地重金属污染问题突出区域和铅、锌、铜等有色金属采选及冶炼集中区域为重点，聚焦涉镉等重金属重点行业企业，开展排查整治行动，切断污染物进入农田的途径。</a:t>
            </a:r>
          </a:p>
        </p:txBody>
      </p:sp>
      <p:sp>
        <p:nvSpPr>
          <p:cNvPr id="4" name="矩形 3"/>
          <p:cNvSpPr/>
          <p:nvPr/>
        </p:nvSpPr>
        <p:spPr>
          <a:xfrm>
            <a:off x="899501" y="4418496"/>
            <a:ext cx="6104255" cy="368300"/>
          </a:xfrm>
          <a:prstGeom prst="rect">
            <a:avLst/>
          </a:prstGeom>
          <a:solidFill>
            <a:schemeClr val="bg1">
              <a:lumMod val="95000"/>
            </a:schemeClr>
          </a:solidFill>
        </p:spPr>
        <p:txBody>
          <a:bodyPr wrap="none">
            <a:spAutoFit/>
          </a:bodyPr>
          <a:lstStyle/>
          <a:p>
            <a:pPr algn="l"/>
            <a:r>
              <a:rPr lang="en-US" altLang="zh-CN" b="1" dirty="0">
                <a:cs typeface="+mn-ea"/>
                <a:sym typeface="+mn-lt"/>
              </a:rPr>
              <a:t>9.</a:t>
            </a:r>
            <a:r>
              <a:rPr lang="zh-CN" altLang="en-US" b="1" dirty="0">
                <a:cs typeface="+mn-ea"/>
                <a:sym typeface="+mn-lt"/>
              </a:rPr>
              <a:t>拓展多元共治路径，实施智慧环保推动绿色发展（政府）</a:t>
            </a:r>
          </a:p>
        </p:txBody>
      </p:sp>
      <p:sp>
        <p:nvSpPr>
          <p:cNvPr id="5" name="矩形 4"/>
          <p:cNvSpPr/>
          <p:nvPr/>
        </p:nvSpPr>
        <p:spPr>
          <a:xfrm>
            <a:off x="900033" y="4786759"/>
            <a:ext cx="10350500" cy="1419860"/>
          </a:xfrm>
          <a:prstGeom prst="rect">
            <a:avLst/>
          </a:prstGeom>
          <a:ln>
            <a:solidFill>
              <a:srgbClr val="C00000"/>
            </a:solidFill>
          </a:ln>
        </p:spPr>
        <p:txBody>
          <a:bodyPr wrap="square">
            <a:spAutoFit/>
          </a:bodyPr>
          <a:lstStyle/>
          <a:p>
            <a:pPr marL="285750" indent="-285750">
              <a:lnSpc>
                <a:spcPct val="120000"/>
              </a:lnSpc>
              <a:buClr>
                <a:srgbClr val="C00000"/>
              </a:buClr>
              <a:buFont typeface="Wingdings" panose="05000000000000000000" pitchFamily="2" charset="2"/>
              <a:buChar char="u"/>
            </a:pPr>
            <a:r>
              <a:rPr lang="zh-CN" altLang="zh-CN" dirty="0">
                <a:cs typeface="+mn-ea"/>
                <a:sym typeface="+mn-lt"/>
              </a:rPr>
              <a:t>党的十九大报告提出，“构建政府为主导、企业为主体、社会组织和公众共同参与的环境治理体系。</a:t>
            </a:r>
          </a:p>
          <a:p>
            <a:pPr marL="285750" indent="-285750">
              <a:lnSpc>
                <a:spcPct val="120000"/>
              </a:lnSpc>
              <a:buClr>
                <a:srgbClr val="C00000"/>
              </a:buClr>
              <a:buFont typeface="Wingdings" panose="05000000000000000000" pitchFamily="2" charset="2"/>
              <a:buChar char="u"/>
            </a:pPr>
            <a:endParaRPr lang="zh-CN" altLang="zh-CN" dirty="0">
              <a:cs typeface="+mn-ea"/>
              <a:sym typeface="+mn-lt"/>
            </a:endParaRPr>
          </a:p>
          <a:p>
            <a:pPr marL="285750" indent="-285750">
              <a:lnSpc>
                <a:spcPct val="120000"/>
              </a:lnSpc>
              <a:buClr>
                <a:srgbClr val="C00000"/>
              </a:buClr>
              <a:buFont typeface="Wingdings" panose="05000000000000000000" pitchFamily="2" charset="2"/>
              <a:buChar char="u"/>
            </a:pPr>
            <a:r>
              <a:rPr lang="zh-CN" altLang="zh-CN" dirty="0">
                <a:cs typeface="+mn-ea"/>
                <a:sym typeface="+mn-lt"/>
              </a:rPr>
              <a:t>以资源集约利用和环境友好为导向，采用先进适用节能低碳环保技术改造提升传统产业，加快发展环保产业，推动建立绿色低碳循环发展产业体系。</a:t>
            </a:r>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250"/>
                                        <p:tgtEl>
                                          <p:spTgt spid="13"/>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250"/>
                                        <p:tgtEl>
                                          <p:spTgt spid="15"/>
                                        </p:tgtEl>
                                        <p:attrNameLst>
                                          <p:attrName>ppt_y</p:attrName>
                                        </p:attrNameLst>
                                      </p:cBhvr>
                                      <p:tavLst>
                                        <p:tav tm="0">
                                          <p:val>
                                            <p:strVal val="#ppt_y+#ppt_h*1.125000"/>
                                          </p:val>
                                        </p:tav>
                                        <p:tav tm="100000">
                                          <p:val>
                                            <p:strVal val="#ppt_y"/>
                                          </p:val>
                                        </p:tav>
                                      </p:tavLst>
                                    </p:anim>
                                    <p:animEffect transition="in" filter="wipe(up)">
                                      <p:cBhvr>
                                        <p:cTn id="17" dur="250"/>
                                        <p:tgtEl>
                                          <p:spTgt spid="15"/>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5" grpId="0"/>
      <p:bldP spid="2" grpId="0" bldLvl="0" animBg="1"/>
      <p:bldP spid="3" grpId="0" bldLvl="0" animBg="1"/>
      <p:bldP spid="4" grpId="0" bldLvl="0" animBg="1"/>
      <p:bldP spid="5"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5"/>
          <p:cNvSpPr/>
          <p:nvPr/>
        </p:nvSpPr>
        <p:spPr>
          <a:xfrm rot="1751457">
            <a:off x="5480321" y="862031"/>
            <a:ext cx="1975237" cy="827926"/>
          </a:xfrm>
          <a:custGeom>
            <a:avLst/>
            <a:gdLst>
              <a:gd name="connsiteX0" fmla="*/ 0 w 4093320"/>
              <a:gd name="connsiteY0" fmla="*/ 0 h 827332"/>
              <a:gd name="connsiteX1" fmla="*/ 4093320 w 4093320"/>
              <a:gd name="connsiteY1" fmla="*/ 0 h 827332"/>
              <a:gd name="connsiteX2" fmla="*/ 4093320 w 4093320"/>
              <a:gd name="connsiteY2" fmla="*/ 827332 h 827332"/>
              <a:gd name="connsiteX3" fmla="*/ 0 w 4093320"/>
              <a:gd name="connsiteY3" fmla="*/ 827332 h 827332"/>
              <a:gd name="connsiteX4" fmla="*/ 0 w 4093320"/>
              <a:gd name="connsiteY4" fmla="*/ 0 h 827332"/>
              <a:gd name="connsiteX0-1" fmla="*/ 0 w 4093320"/>
              <a:gd name="connsiteY0-2" fmla="*/ 898 h 828230"/>
              <a:gd name="connsiteX1-3" fmla="*/ 1209356 w 4093320"/>
              <a:gd name="connsiteY1-4" fmla="*/ 0 h 828230"/>
              <a:gd name="connsiteX2-5" fmla="*/ 4093320 w 4093320"/>
              <a:gd name="connsiteY2-6" fmla="*/ 898 h 828230"/>
              <a:gd name="connsiteX3-7" fmla="*/ 4093320 w 4093320"/>
              <a:gd name="connsiteY3-8" fmla="*/ 828230 h 828230"/>
              <a:gd name="connsiteX4-9" fmla="*/ 0 w 4093320"/>
              <a:gd name="connsiteY4-10" fmla="*/ 828230 h 828230"/>
              <a:gd name="connsiteX5" fmla="*/ 0 w 4093320"/>
              <a:gd name="connsiteY5" fmla="*/ 898 h 828230"/>
              <a:gd name="connsiteX0-11" fmla="*/ 0 w 4093320"/>
              <a:gd name="connsiteY0-12" fmla="*/ 898 h 828824"/>
              <a:gd name="connsiteX1-13" fmla="*/ 1209356 w 4093320"/>
              <a:gd name="connsiteY1-14" fmla="*/ 0 h 828824"/>
              <a:gd name="connsiteX2-15" fmla="*/ 4093320 w 4093320"/>
              <a:gd name="connsiteY2-16" fmla="*/ 898 h 828824"/>
              <a:gd name="connsiteX3-17" fmla="*/ 4093320 w 4093320"/>
              <a:gd name="connsiteY3-18" fmla="*/ 828230 h 828824"/>
              <a:gd name="connsiteX4-19" fmla="*/ 90352 w 4093320"/>
              <a:gd name="connsiteY4-20" fmla="*/ 828824 h 828824"/>
              <a:gd name="connsiteX5-21" fmla="*/ 0 w 4093320"/>
              <a:gd name="connsiteY5-22" fmla="*/ 828230 h 828824"/>
              <a:gd name="connsiteX6" fmla="*/ 0 w 4093320"/>
              <a:gd name="connsiteY6" fmla="*/ 898 h 828824"/>
              <a:gd name="connsiteX0-23" fmla="*/ 0 w 4093320"/>
              <a:gd name="connsiteY0-24" fmla="*/ 898 h 828824"/>
              <a:gd name="connsiteX1-25" fmla="*/ 1209356 w 4093320"/>
              <a:gd name="connsiteY1-26" fmla="*/ 0 h 828824"/>
              <a:gd name="connsiteX2-27" fmla="*/ 4093320 w 4093320"/>
              <a:gd name="connsiteY2-28" fmla="*/ 898 h 828824"/>
              <a:gd name="connsiteX3-29" fmla="*/ 4093320 w 4093320"/>
              <a:gd name="connsiteY3-30" fmla="*/ 828230 h 828824"/>
              <a:gd name="connsiteX4-31" fmla="*/ 90352 w 4093320"/>
              <a:gd name="connsiteY4-32" fmla="*/ 828824 h 828824"/>
              <a:gd name="connsiteX5-33" fmla="*/ 0 w 4093320"/>
              <a:gd name="connsiteY5-34" fmla="*/ 898 h 828824"/>
              <a:gd name="connsiteX0-35" fmla="*/ 0 w 4002968"/>
              <a:gd name="connsiteY0-36" fmla="*/ 828824 h 828824"/>
              <a:gd name="connsiteX1-37" fmla="*/ 1119004 w 4002968"/>
              <a:gd name="connsiteY1-38" fmla="*/ 0 h 828824"/>
              <a:gd name="connsiteX2-39" fmla="*/ 4002968 w 4002968"/>
              <a:gd name="connsiteY2-40" fmla="*/ 898 h 828824"/>
              <a:gd name="connsiteX3-41" fmla="*/ 4002968 w 4002968"/>
              <a:gd name="connsiteY3-42" fmla="*/ 828230 h 828824"/>
              <a:gd name="connsiteX4-43" fmla="*/ 0 w 4002968"/>
              <a:gd name="connsiteY4-44" fmla="*/ 828824 h 828824"/>
              <a:gd name="connsiteX0-45" fmla="*/ 0 w 4002968"/>
              <a:gd name="connsiteY0-46" fmla="*/ 828824 h 828824"/>
              <a:gd name="connsiteX1-47" fmla="*/ 1119004 w 4002968"/>
              <a:gd name="connsiteY1-48" fmla="*/ 0 h 828824"/>
              <a:gd name="connsiteX2-49" fmla="*/ 2276502 w 4002968"/>
              <a:gd name="connsiteY2-50" fmla="*/ 1223 h 828824"/>
              <a:gd name="connsiteX3-51" fmla="*/ 4002968 w 4002968"/>
              <a:gd name="connsiteY3-52" fmla="*/ 898 h 828824"/>
              <a:gd name="connsiteX4-53" fmla="*/ 4002968 w 4002968"/>
              <a:gd name="connsiteY4-54" fmla="*/ 828230 h 828824"/>
              <a:gd name="connsiteX5-55" fmla="*/ 0 w 4002968"/>
              <a:gd name="connsiteY5-56" fmla="*/ 828824 h 828824"/>
              <a:gd name="connsiteX0-57" fmla="*/ 0 w 4002968"/>
              <a:gd name="connsiteY0-58" fmla="*/ 827926 h 827926"/>
              <a:gd name="connsiteX1-59" fmla="*/ 2276502 w 4002968"/>
              <a:gd name="connsiteY1-60" fmla="*/ 325 h 827926"/>
              <a:gd name="connsiteX2-61" fmla="*/ 4002968 w 4002968"/>
              <a:gd name="connsiteY2-62" fmla="*/ 0 h 827926"/>
              <a:gd name="connsiteX3-63" fmla="*/ 4002968 w 4002968"/>
              <a:gd name="connsiteY3-64" fmla="*/ 827332 h 827926"/>
              <a:gd name="connsiteX4-65" fmla="*/ 0 w 4002968"/>
              <a:gd name="connsiteY4-66" fmla="*/ 827926 h 8279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002968" h="827926">
                <a:moveTo>
                  <a:pt x="0" y="827926"/>
                </a:moveTo>
                <a:lnTo>
                  <a:pt x="2276502" y="325"/>
                </a:lnTo>
                <a:lnTo>
                  <a:pt x="4002968" y="0"/>
                </a:lnTo>
                <a:lnTo>
                  <a:pt x="4002968" y="827332"/>
                </a:lnTo>
                <a:lnTo>
                  <a:pt x="0" y="827926"/>
                </a:lnTo>
                <a:close/>
              </a:path>
            </a:pathLst>
          </a:custGeom>
          <a:gradFill flip="none" rotWithShape="1">
            <a:gsLst>
              <a:gs pos="0">
                <a:schemeClr val="tx1">
                  <a:alpha val="30000"/>
                </a:schemeClr>
              </a:gs>
              <a:gs pos="100000">
                <a:srgbClr val="F2F2F2">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a:off x="5403850" y="979935"/>
            <a:ext cx="1384300" cy="17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3402037" y="432921"/>
            <a:ext cx="5387925" cy="523220"/>
          </a:xfrm>
          <a:prstGeom prst="rect">
            <a:avLst/>
          </a:prstGeom>
          <a:noFill/>
        </p:spPr>
        <p:txBody>
          <a:bodyPr wrap="square" rtlCol="0">
            <a:spAutoFit/>
            <a:scene3d>
              <a:camera prst="orthographicFront"/>
              <a:lightRig rig="threePt" dir="t"/>
            </a:scene3d>
            <a:sp3d contourW="12700"/>
          </a:bodyPr>
          <a:lstStyle/>
          <a:p>
            <a:pPr algn="ctr">
              <a:defRPr/>
            </a:pPr>
            <a:r>
              <a:rPr lang="zh-CN" altLang="en-US" sz="2800" dirty="0">
                <a:cs typeface="+mn-ea"/>
                <a:sym typeface="+mn-lt"/>
              </a:rPr>
              <a:t>怎么做</a:t>
            </a:r>
          </a:p>
        </p:txBody>
      </p:sp>
      <p:sp>
        <p:nvSpPr>
          <p:cNvPr id="2" name="矩形 1"/>
          <p:cNvSpPr/>
          <p:nvPr/>
        </p:nvSpPr>
        <p:spPr>
          <a:xfrm>
            <a:off x="899501" y="1750861"/>
            <a:ext cx="5152373" cy="369332"/>
          </a:xfrm>
          <a:prstGeom prst="rect">
            <a:avLst/>
          </a:prstGeom>
          <a:solidFill>
            <a:schemeClr val="bg1">
              <a:lumMod val="95000"/>
            </a:schemeClr>
          </a:solidFill>
        </p:spPr>
        <p:txBody>
          <a:bodyPr wrap="none">
            <a:spAutoFit/>
          </a:bodyPr>
          <a:lstStyle/>
          <a:p>
            <a:pPr algn="l"/>
            <a:r>
              <a:rPr lang="en-US" altLang="zh-CN" b="1" dirty="0">
                <a:cs typeface="+mn-ea"/>
                <a:sym typeface="+mn-lt"/>
              </a:rPr>
              <a:t>10.</a:t>
            </a:r>
            <a:r>
              <a:rPr lang="zh-CN" altLang="en-US" b="1" dirty="0">
                <a:cs typeface="+mn-ea"/>
                <a:sym typeface="+mn-lt"/>
              </a:rPr>
              <a:t>加强环境保护理念、知识和技能宣传（政府）</a:t>
            </a:r>
          </a:p>
        </p:txBody>
      </p:sp>
      <p:sp>
        <p:nvSpPr>
          <p:cNvPr id="3" name="矩形 2"/>
          <p:cNvSpPr/>
          <p:nvPr/>
        </p:nvSpPr>
        <p:spPr>
          <a:xfrm>
            <a:off x="900033" y="2119124"/>
            <a:ext cx="10350500" cy="3412490"/>
          </a:xfrm>
          <a:prstGeom prst="rect">
            <a:avLst/>
          </a:prstGeom>
          <a:ln>
            <a:solidFill>
              <a:srgbClr val="C00000"/>
            </a:solidFill>
          </a:ln>
        </p:spPr>
        <p:txBody>
          <a:bodyPr wrap="square">
            <a:spAutoFit/>
          </a:bodyPr>
          <a:lstStyle/>
          <a:p>
            <a:pPr marL="285750" indent="-285750">
              <a:lnSpc>
                <a:spcPct val="120000"/>
              </a:lnSpc>
              <a:buClr>
                <a:srgbClr val="C00000"/>
              </a:buClr>
              <a:buFont typeface="Wingdings" panose="05000000000000000000" pitchFamily="2" charset="2"/>
              <a:buChar char="u"/>
            </a:pPr>
            <a:r>
              <a:rPr lang="zh-CN" altLang="zh-CN" dirty="0">
                <a:cs typeface="+mn-ea"/>
                <a:sym typeface="+mn-lt"/>
              </a:rPr>
              <a:t>环境保护不是政府的独角戏，而是自上而下与自下而上相结合的全民行动。</a:t>
            </a:r>
          </a:p>
          <a:p>
            <a:pPr marL="285750" indent="-285750">
              <a:lnSpc>
                <a:spcPct val="120000"/>
              </a:lnSpc>
              <a:buClr>
                <a:srgbClr val="C00000"/>
              </a:buClr>
              <a:buFont typeface="Wingdings" panose="05000000000000000000" pitchFamily="2" charset="2"/>
              <a:buChar char="u"/>
            </a:pPr>
            <a:endParaRPr lang="zh-CN" altLang="zh-CN" dirty="0">
              <a:cs typeface="+mn-ea"/>
              <a:sym typeface="+mn-lt"/>
            </a:endParaRPr>
          </a:p>
          <a:p>
            <a:pPr marL="285750" indent="-285750">
              <a:lnSpc>
                <a:spcPct val="120000"/>
              </a:lnSpc>
              <a:buClr>
                <a:srgbClr val="C00000"/>
              </a:buClr>
              <a:buFont typeface="Wingdings" panose="05000000000000000000" pitchFamily="2" charset="2"/>
              <a:buChar char="u"/>
            </a:pPr>
            <a:r>
              <a:rPr lang="zh-CN" altLang="zh-CN" dirty="0">
                <a:cs typeface="+mn-ea"/>
                <a:sym typeface="+mn-lt"/>
              </a:rPr>
              <a:t>扩大环保宣传教育层面，提高全社会环保意识。</a:t>
            </a:r>
          </a:p>
          <a:p>
            <a:pPr marL="285750" indent="-285750">
              <a:lnSpc>
                <a:spcPct val="120000"/>
              </a:lnSpc>
              <a:buClr>
                <a:srgbClr val="C00000"/>
              </a:buClr>
              <a:buFont typeface="Wingdings" panose="05000000000000000000" pitchFamily="2" charset="2"/>
              <a:buChar char="u"/>
            </a:pPr>
            <a:endParaRPr lang="zh-CN" altLang="zh-CN" dirty="0">
              <a:cs typeface="+mn-ea"/>
              <a:sym typeface="+mn-lt"/>
            </a:endParaRPr>
          </a:p>
          <a:p>
            <a:pPr marL="285750" indent="-285750">
              <a:lnSpc>
                <a:spcPct val="120000"/>
              </a:lnSpc>
              <a:buClr>
                <a:srgbClr val="C00000"/>
              </a:buClr>
              <a:buFont typeface="Wingdings" panose="05000000000000000000" pitchFamily="2" charset="2"/>
              <a:buChar char="u"/>
            </a:pPr>
            <a:r>
              <a:rPr lang="zh-CN" altLang="zh-CN" dirty="0">
                <a:cs typeface="+mn-ea"/>
                <a:sym typeface="+mn-lt"/>
              </a:rPr>
              <a:t>开展环保宣传活动，营造珍爱环境的良好社会氛围和珍爱环境的良好社会氛围。</a:t>
            </a:r>
          </a:p>
          <a:p>
            <a:pPr marL="285750" indent="-285750">
              <a:lnSpc>
                <a:spcPct val="120000"/>
              </a:lnSpc>
              <a:buClr>
                <a:srgbClr val="C00000"/>
              </a:buClr>
              <a:buFont typeface="Wingdings" panose="05000000000000000000" pitchFamily="2" charset="2"/>
              <a:buChar char="u"/>
            </a:pPr>
            <a:endParaRPr lang="zh-CN" altLang="zh-CN" dirty="0">
              <a:cs typeface="+mn-ea"/>
              <a:sym typeface="+mn-lt"/>
            </a:endParaRPr>
          </a:p>
          <a:p>
            <a:pPr marL="285750" indent="-285750">
              <a:lnSpc>
                <a:spcPct val="120000"/>
              </a:lnSpc>
              <a:buClr>
                <a:srgbClr val="C00000"/>
              </a:buClr>
              <a:buFont typeface="Wingdings" panose="05000000000000000000" pitchFamily="2" charset="2"/>
              <a:buChar char="u"/>
            </a:pPr>
            <a:r>
              <a:rPr lang="zh-CN" altLang="zh-CN" dirty="0">
                <a:cs typeface="+mn-ea"/>
                <a:sym typeface="+mn-lt"/>
              </a:rPr>
              <a:t>开展号环保渗透教育，把学校环境专题教育和绿色学校创建工作结合起来。</a:t>
            </a:r>
          </a:p>
          <a:p>
            <a:pPr marL="285750" indent="-285750">
              <a:lnSpc>
                <a:spcPct val="120000"/>
              </a:lnSpc>
              <a:buClr>
                <a:srgbClr val="C00000"/>
              </a:buClr>
              <a:buFont typeface="Wingdings" panose="05000000000000000000" pitchFamily="2" charset="2"/>
              <a:buChar char="u"/>
            </a:pPr>
            <a:endParaRPr lang="zh-CN" altLang="zh-CN" dirty="0">
              <a:cs typeface="+mn-ea"/>
              <a:sym typeface="+mn-lt"/>
            </a:endParaRPr>
          </a:p>
          <a:p>
            <a:pPr marL="285750" indent="-285750">
              <a:lnSpc>
                <a:spcPct val="120000"/>
              </a:lnSpc>
              <a:buClr>
                <a:srgbClr val="C00000"/>
              </a:buClr>
              <a:buFont typeface="Wingdings" panose="05000000000000000000" pitchFamily="2" charset="2"/>
              <a:buChar char="u"/>
            </a:pPr>
            <a:r>
              <a:rPr lang="zh-CN" altLang="zh-CN" dirty="0">
                <a:cs typeface="+mn-ea"/>
                <a:sym typeface="+mn-lt"/>
              </a:rPr>
              <a:t>加大新闻媒体宣传报道力度，及时报道宣传生态建设和环境保护的先进典型和成功经验，调动群众参与农村环境保护的积极性和主动性。</a:t>
            </a:r>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250"/>
                                        <p:tgtEl>
                                          <p:spTgt spid="13"/>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250"/>
                                        <p:tgtEl>
                                          <p:spTgt spid="15"/>
                                        </p:tgtEl>
                                        <p:attrNameLst>
                                          <p:attrName>ppt_y</p:attrName>
                                        </p:attrNameLst>
                                      </p:cBhvr>
                                      <p:tavLst>
                                        <p:tav tm="0">
                                          <p:val>
                                            <p:strVal val="#ppt_y+#ppt_h*1.125000"/>
                                          </p:val>
                                        </p:tav>
                                        <p:tav tm="100000">
                                          <p:val>
                                            <p:strVal val="#ppt_y"/>
                                          </p:val>
                                        </p:tav>
                                      </p:tavLst>
                                    </p:anim>
                                    <p:animEffect transition="in" filter="wipe(up)">
                                      <p:cBhvr>
                                        <p:cTn id="17" dur="250"/>
                                        <p:tgtEl>
                                          <p:spTgt spid="15"/>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5" grpId="0"/>
      <p:bldP spid="2" grpId="0" bldLvl="0" animBg="1"/>
      <p:bldP spid="3"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5"/>
          <p:cNvSpPr/>
          <p:nvPr/>
        </p:nvSpPr>
        <p:spPr>
          <a:xfrm rot="1751457">
            <a:off x="5480321" y="862031"/>
            <a:ext cx="1975237" cy="827926"/>
          </a:xfrm>
          <a:custGeom>
            <a:avLst/>
            <a:gdLst>
              <a:gd name="connsiteX0" fmla="*/ 0 w 4093320"/>
              <a:gd name="connsiteY0" fmla="*/ 0 h 827332"/>
              <a:gd name="connsiteX1" fmla="*/ 4093320 w 4093320"/>
              <a:gd name="connsiteY1" fmla="*/ 0 h 827332"/>
              <a:gd name="connsiteX2" fmla="*/ 4093320 w 4093320"/>
              <a:gd name="connsiteY2" fmla="*/ 827332 h 827332"/>
              <a:gd name="connsiteX3" fmla="*/ 0 w 4093320"/>
              <a:gd name="connsiteY3" fmla="*/ 827332 h 827332"/>
              <a:gd name="connsiteX4" fmla="*/ 0 w 4093320"/>
              <a:gd name="connsiteY4" fmla="*/ 0 h 827332"/>
              <a:gd name="connsiteX0-1" fmla="*/ 0 w 4093320"/>
              <a:gd name="connsiteY0-2" fmla="*/ 898 h 828230"/>
              <a:gd name="connsiteX1-3" fmla="*/ 1209356 w 4093320"/>
              <a:gd name="connsiteY1-4" fmla="*/ 0 h 828230"/>
              <a:gd name="connsiteX2-5" fmla="*/ 4093320 w 4093320"/>
              <a:gd name="connsiteY2-6" fmla="*/ 898 h 828230"/>
              <a:gd name="connsiteX3-7" fmla="*/ 4093320 w 4093320"/>
              <a:gd name="connsiteY3-8" fmla="*/ 828230 h 828230"/>
              <a:gd name="connsiteX4-9" fmla="*/ 0 w 4093320"/>
              <a:gd name="connsiteY4-10" fmla="*/ 828230 h 828230"/>
              <a:gd name="connsiteX5" fmla="*/ 0 w 4093320"/>
              <a:gd name="connsiteY5" fmla="*/ 898 h 828230"/>
              <a:gd name="connsiteX0-11" fmla="*/ 0 w 4093320"/>
              <a:gd name="connsiteY0-12" fmla="*/ 898 h 828824"/>
              <a:gd name="connsiteX1-13" fmla="*/ 1209356 w 4093320"/>
              <a:gd name="connsiteY1-14" fmla="*/ 0 h 828824"/>
              <a:gd name="connsiteX2-15" fmla="*/ 4093320 w 4093320"/>
              <a:gd name="connsiteY2-16" fmla="*/ 898 h 828824"/>
              <a:gd name="connsiteX3-17" fmla="*/ 4093320 w 4093320"/>
              <a:gd name="connsiteY3-18" fmla="*/ 828230 h 828824"/>
              <a:gd name="connsiteX4-19" fmla="*/ 90352 w 4093320"/>
              <a:gd name="connsiteY4-20" fmla="*/ 828824 h 828824"/>
              <a:gd name="connsiteX5-21" fmla="*/ 0 w 4093320"/>
              <a:gd name="connsiteY5-22" fmla="*/ 828230 h 828824"/>
              <a:gd name="connsiteX6" fmla="*/ 0 w 4093320"/>
              <a:gd name="connsiteY6" fmla="*/ 898 h 828824"/>
              <a:gd name="connsiteX0-23" fmla="*/ 0 w 4093320"/>
              <a:gd name="connsiteY0-24" fmla="*/ 898 h 828824"/>
              <a:gd name="connsiteX1-25" fmla="*/ 1209356 w 4093320"/>
              <a:gd name="connsiteY1-26" fmla="*/ 0 h 828824"/>
              <a:gd name="connsiteX2-27" fmla="*/ 4093320 w 4093320"/>
              <a:gd name="connsiteY2-28" fmla="*/ 898 h 828824"/>
              <a:gd name="connsiteX3-29" fmla="*/ 4093320 w 4093320"/>
              <a:gd name="connsiteY3-30" fmla="*/ 828230 h 828824"/>
              <a:gd name="connsiteX4-31" fmla="*/ 90352 w 4093320"/>
              <a:gd name="connsiteY4-32" fmla="*/ 828824 h 828824"/>
              <a:gd name="connsiteX5-33" fmla="*/ 0 w 4093320"/>
              <a:gd name="connsiteY5-34" fmla="*/ 898 h 828824"/>
              <a:gd name="connsiteX0-35" fmla="*/ 0 w 4002968"/>
              <a:gd name="connsiteY0-36" fmla="*/ 828824 h 828824"/>
              <a:gd name="connsiteX1-37" fmla="*/ 1119004 w 4002968"/>
              <a:gd name="connsiteY1-38" fmla="*/ 0 h 828824"/>
              <a:gd name="connsiteX2-39" fmla="*/ 4002968 w 4002968"/>
              <a:gd name="connsiteY2-40" fmla="*/ 898 h 828824"/>
              <a:gd name="connsiteX3-41" fmla="*/ 4002968 w 4002968"/>
              <a:gd name="connsiteY3-42" fmla="*/ 828230 h 828824"/>
              <a:gd name="connsiteX4-43" fmla="*/ 0 w 4002968"/>
              <a:gd name="connsiteY4-44" fmla="*/ 828824 h 828824"/>
              <a:gd name="connsiteX0-45" fmla="*/ 0 w 4002968"/>
              <a:gd name="connsiteY0-46" fmla="*/ 828824 h 828824"/>
              <a:gd name="connsiteX1-47" fmla="*/ 1119004 w 4002968"/>
              <a:gd name="connsiteY1-48" fmla="*/ 0 h 828824"/>
              <a:gd name="connsiteX2-49" fmla="*/ 2276502 w 4002968"/>
              <a:gd name="connsiteY2-50" fmla="*/ 1223 h 828824"/>
              <a:gd name="connsiteX3-51" fmla="*/ 4002968 w 4002968"/>
              <a:gd name="connsiteY3-52" fmla="*/ 898 h 828824"/>
              <a:gd name="connsiteX4-53" fmla="*/ 4002968 w 4002968"/>
              <a:gd name="connsiteY4-54" fmla="*/ 828230 h 828824"/>
              <a:gd name="connsiteX5-55" fmla="*/ 0 w 4002968"/>
              <a:gd name="connsiteY5-56" fmla="*/ 828824 h 828824"/>
              <a:gd name="connsiteX0-57" fmla="*/ 0 w 4002968"/>
              <a:gd name="connsiteY0-58" fmla="*/ 827926 h 827926"/>
              <a:gd name="connsiteX1-59" fmla="*/ 2276502 w 4002968"/>
              <a:gd name="connsiteY1-60" fmla="*/ 325 h 827926"/>
              <a:gd name="connsiteX2-61" fmla="*/ 4002968 w 4002968"/>
              <a:gd name="connsiteY2-62" fmla="*/ 0 h 827926"/>
              <a:gd name="connsiteX3-63" fmla="*/ 4002968 w 4002968"/>
              <a:gd name="connsiteY3-64" fmla="*/ 827332 h 827926"/>
              <a:gd name="connsiteX4-65" fmla="*/ 0 w 4002968"/>
              <a:gd name="connsiteY4-66" fmla="*/ 827926 h 8279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002968" h="827926">
                <a:moveTo>
                  <a:pt x="0" y="827926"/>
                </a:moveTo>
                <a:lnTo>
                  <a:pt x="2276502" y="325"/>
                </a:lnTo>
                <a:lnTo>
                  <a:pt x="4002968" y="0"/>
                </a:lnTo>
                <a:lnTo>
                  <a:pt x="4002968" y="827332"/>
                </a:lnTo>
                <a:lnTo>
                  <a:pt x="0" y="827926"/>
                </a:lnTo>
                <a:close/>
              </a:path>
            </a:pathLst>
          </a:custGeom>
          <a:gradFill flip="none" rotWithShape="1">
            <a:gsLst>
              <a:gs pos="0">
                <a:schemeClr val="tx1">
                  <a:alpha val="30000"/>
                </a:schemeClr>
              </a:gs>
              <a:gs pos="100000">
                <a:srgbClr val="F2F2F2">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a:off x="5403850" y="979935"/>
            <a:ext cx="1384300" cy="17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3402037" y="432921"/>
            <a:ext cx="5387925" cy="523220"/>
          </a:xfrm>
          <a:prstGeom prst="rect">
            <a:avLst/>
          </a:prstGeom>
          <a:noFill/>
        </p:spPr>
        <p:txBody>
          <a:bodyPr wrap="square" rtlCol="0">
            <a:spAutoFit/>
            <a:scene3d>
              <a:camera prst="orthographicFront"/>
              <a:lightRig rig="threePt" dir="t"/>
            </a:scene3d>
            <a:sp3d contourW="12700"/>
          </a:bodyPr>
          <a:lstStyle/>
          <a:p>
            <a:pPr algn="ctr">
              <a:defRPr/>
            </a:pPr>
            <a:r>
              <a:rPr lang="zh-CN" altLang="en-US" sz="2800" dirty="0">
                <a:cs typeface="+mn-ea"/>
                <a:sym typeface="+mn-lt"/>
              </a:rPr>
              <a:t>怎么做</a:t>
            </a:r>
          </a:p>
        </p:txBody>
      </p:sp>
      <p:sp>
        <p:nvSpPr>
          <p:cNvPr id="4" name="矩形 3"/>
          <p:cNvSpPr/>
          <p:nvPr/>
        </p:nvSpPr>
        <p:spPr>
          <a:xfrm>
            <a:off x="847934" y="1750809"/>
            <a:ext cx="4334841" cy="369332"/>
          </a:xfrm>
          <a:prstGeom prst="rect">
            <a:avLst/>
          </a:prstGeom>
          <a:solidFill>
            <a:schemeClr val="bg1">
              <a:lumMod val="95000"/>
            </a:schemeClr>
          </a:solidFill>
        </p:spPr>
        <p:txBody>
          <a:bodyPr wrap="none">
            <a:spAutoFit/>
          </a:bodyPr>
          <a:lstStyle/>
          <a:p>
            <a:pPr algn="l"/>
            <a:r>
              <a:rPr lang="en-US" altLang="zh-CN" b="1" dirty="0">
                <a:cs typeface="+mn-ea"/>
                <a:sym typeface="+mn-lt"/>
              </a:rPr>
              <a:t>1. </a:t>
            </a:r>
            <a:r>
              <a:rPr lang="zh-CN" altLang="en-US" b="1" dirty="0">
                <a:cs typeface="+mn-ea"/>
                <a:sym typeface="+mn-lt"/>
              </a:rPr>
              <a:t>绿色发展需要每个人拥有责任心</a:t>
            </a:r>
            <a:r>
              <a:rPr lang="en-US" altLang="zh-CN" b="1" dirty="0">
                <a:cs typeface="+mn-ea"/>
                <a:sym typeface="+mn-lt"/>
              </a:rPr>
              <a:t>(</a:t>
            </a:r>
            <a:r>
              <a:rPr lang="zh-CN" altLang="en-US" b="1" dirty="0">
                <a:cs typeface="+mn-ea"/>
                <a:sym typeface="+mn-lt"/>
              </a:rPr>
              <a:t>个人</a:t>
            </a:r>
            <a:r>
              <a:rPr lang="en-US" altLang="zh-CN" b="1" dirty="0">
                <a:cs typeface="+mn-ea"/>
                <a:sym typeface="+mn-lt"/>
              </a:rPr>
              <a:t>)</a:t>
            </a:r>
          </a:p>
        </p:txBody>
      </p:sp>
      <p:sp>
        <p:nvSpPr>
          <p:cNvPr id="5" name="矩形 4"/>
          <p:cNvSpPr/>
          <p:nvPr/>
        </p:nvSpPr>
        <p:spPr>
          <a:xfrm>
            <a:off x="847431" y="2119170"/>
            <a:ext cx="10350500" cy="1751965"/>
          </a:xfrm>
          <a:prstGeom prst="rect">
            <a:avLst/>
          </a:prstGeom>
          <a:ln>
            <a:solidFill>
              <a:srgbClr val="C00000"/>
            </a:solidFill>
          </a:ln>
        </p:spPr>
        <p:txBody>
          <a:bodyPr wrap="square">
            <a:spAutoFit/>
          </a:bodyPr>
          <a:lstStyle/>
          <a:p>
            <a:pPr marL="285750" indent="-285750">
              <a:lnSpc>
                <a:spcPct val="120000"/>
              </a:lnSpc>
              <a:buClr>
                <a:srgbClr val="C00000"/>
              </a:buClr>
              <a:buFont typeface="Wingdings" panose="05000000000000000000" pitchFamily="2" charset="2"/>
              <a:buChar char="u"/>
            </a:pPr>
            <a:r>
              <a:rPr dirty="0">
                <a:cs typeface="+mn-ea"/>
                <a:sym typeface="+mn-lt"/>
              </a:rPr>
              <a:t>生态环境问题与每个人的生活、健康息息相关，我们每个人都会成为污染的受害者，也可能是污染的制造者。</a:t>
            </a:r>
          </a:p>
          <a:p>
            <a:pPr marL="285750" indent="-285750">
              <a:lnSpc>
                <a:spcPct val="120000"/>
              </a:lnSpc>
              <a:buClr>
                <a:srgbClr val="C00000"/>
              </a:buClr>
              <a:buFont typeface="Wingdings" panose="05000000000000000000" pitchFamily="2" charset="2"/>
              <a:buChar char="u"/>
            </a:pPr>
            <a:endParaRPr lang="zh-CN" altLang="en-US" dirty="0">
              <a:cs typeface="+mn-ea"/>
              <a:sym typeface="+mn-lt"/>
            </a:endParaRPr>
          </a:p>
          <a:p>
            <a:pPr marL="285750" indent="-285750">
              <a:lnSpc>
                <a:spcPct val="120000"/>
              </a:lnSpc>
              <a:buClr>
                <a:srgbClr val="C00000"/>
              </a:buClr>
              <a:buFont typeface="Wingdings" panose="05000000000000000000" pitchFamily="2" charset="2"/>
              <a:buChar char="u"/>
            </a:pPr>
            <a:r>
              <a:rPr lang="zh-CN" altLang="en-US" dirty="0">
                <a:cs typeface="+mn-ea"/>
                <a:sym typeface="+mn-lt"/>
              </a:rPr>
              <a:t>个人要监督环境违法行为，积极倡导绿色消费、低碳节能，养成节约资源与保护环境的生活习惯，这样就能为生态文明建设贡献一份力量。 </a:t>
            </a:r>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250"/>
                                        <p:tgtEl>
                                          <p:spTgt spid="13"/>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250"/>
                                        <p:tgtEl>
                                          <p:spTgt spid="15"/>
                                        </p:tgtEl>
                                        <p:attrNameLst>
                                          <p:attrName>ppt_y</p:attrName>
                                        </p:attrNameLst>
                                      </p:cBhvr>
                                      <p:tavLst>
                                        <p:tav tm="0">
                                          <p:val>
                                            <p:strVal val="#ppt_y+#ppt_h*1.125000"/>
                                          </p:val>
                                        </p:tav>
                                        <p:tav tm="100000">
                                          <p:val>
                                            <p:strVal val="#ppt_y"/>
                                          </p:val>
                                        </p:tav>
                                      </p:tavLst>
                                    </p:anim>
                                    <p:animEffect transition="in" filter="wipe(up)">
                                      <p:cBhvr>
                                        <p:cTn id="17" dur="250"/>
                                        <p:tgtEl>
                                          <p:spTgt spid="15"/>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5" grpId="0"/>
      <p:bldP spid="4" grpId="0" bldLvl="0" animBg="1"/>
      <p:bldP spid="5"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5"/>
          <p:cNvSpPr/>
          <p:nvPr/>
        </p:nvSpPr>
        <p:spPr>
          <a:xfrm rot="1751457">
            <a:off x="5480321" y="862031"/>
            <a:ext cx="1975237" cy="827926"/>
          </a:xfrm>
          <a:custGeom>
            <a:avLst/>
            <a:gdLst>
              <a:gd name="connsiteX0" fmla="*/ 0 w 4093320"/>
              <a:gd name="connsiteY0" fmla="*/ 0 h 827332"/>
              <a:gd name="connsiteX1" fmla="*/ 4093320 w 4093320"/>
              <a:gd name="connsiteY1" fmla="*/ 0 h 827332"/>
              <a:gd name="connsiteX2" fmla="*/ 4093320 w 4093320"/>
              <a:gd name="connsiteY2" fmla="*/ 827332 h 827332"/>
              <a:gd name="connsiteX3" fmla="*/ 0 w 4093320"/>
              <a:gd name="connsiteY3" fmla="*/ 827332 h 827332"/>
              <a:gd name="connsiteX4" fmla="*/ 0 w 4093320"/>
              <a:gd name="connsiteY4" fmla="*/ 0 h 827332"/>
              <a:gd name="connsiteX0-1" fmla="*/ 0 w 4093320"/>
              <a:gd name="connsiteY0-2" fmla="*/ 898 h 828230"/>
              <a:gd name="connsiteX1-3" fmla="*/ 1209356 w 4093320"/>
              <a:gd name="connsiteY1-4" fmla="*/ 0 h 828230"/>
              <a:gd name="connsiteX2-5" fmla="*/ 4093320 w 4093320"/>
              <a:gd name="connsiteY2-6" fmla="*/ 898 h 828230"/>
              <a:gd name="connsiteX3-7" fmla="*/ 4093320 w 4093320"/>
              <a:gd name="connsiteY3-8" fmla="*/ 828230 h 828230"/>
              <a:gd name="connsiteX4-9" fmla="*/ 0 w 4093320"/>
              <a:gd name="connsiteY4-10" fmla="*/ 828230 h 828230"/>
              <a:gd name="connsiteX5" fmla="*/ 0 w 4093320"/>
              <a:gd name="connsiteY5" fmla="*/ 898 h 828230"/>
              <a:gd name="connsiteX0-11" fmla="*/ 0 w 4093320"/>
              <a:gd name="connsiteY0-12" fmla="*/ 898 h 828824"/>
              <a:gd name="connsiteX1-13" fmla="*/ 1209356 w 4093320"/>
              <a:gd name="connsiteY1-14" fmla="*/ 0 h 828824"/>
              <a:gd name="connsiteX2-15" fmla="*/ 4093320 w 4093320"/>
              <a:gd name="connsiteY2-16" fmla="*/ 898 h 828824"/>
              <a:gd name="connsiteX3-17" fmla="*/ 4093320 w 4093320"/>
              <a:gd name="connsiteY3-18" fmla="*/ 828230 h 828824"/>
              <a:gd name="connsiteX4-19" fmla="*/ 90352 w 4093320"/>
              <a:gd name="connsiteY4-20" fmla="*/ 828824 h 828824"/>
              <a:gd name="connsiteX5-21" fmla="*/ 0 w 4093320"/>
              <a:gd name="connsiteY5-22" fmla="*/ 828230 h 828824"/>
              <a:gd name="connsiteX6" fmla="*/ 0 w 4093320"/>
              <a:gd name="connsiteY6" fmla="*/ 898 h 828824"/>
              <a:gd name="connsiteX0-23" fmla="*/ 0 w 4093320"/>
              <a:gd name="connsiteY0-24" fmla="*/ 898 h 828824"/>
              <a:gd name="connsiteX1-25" fmla="*/ 1209356 w 4093320"/>
              <a:gd name="connsiteY1-26" fmla="*/ 0 h 828824"/>
              <a:gd name="connsiteX2-27" fmla="*/ 4093320 w 4093320"/>
              <a:gd name="connsiteY2-28" fmla="*/ 898 h 828824"/>
              <a:gd name="connsiteX3-29" fmla="*/ 4093320 w 4093320"/>
              <a:gd name="connsiteY3-30" fmla="*/ 828230 h 828824"/>
              <a:gd name="connsiteX4-31" fmla="*/ 90352 w 4093320"/>
              <a:gd name="connsiteY4-32" fmla="*/ 828824 h 828824"/>
              <a:gd name="connsiteX5-33" fmla="*/ 0 w 4093320"/>
              <a:gd name="connsiteY5-34" fmla="*/ 898 h 828824"/>
              <a:gd name="connsiteX0-35" fmla="*/ 0 w 4002968"/>
              <a:gd name="connsiteY0-36" fmla="*/ 828824 h 828824"/>
              <a:gd name="connsiteX1-37" fmla="*/ 1119004 w 4002968"/>
              <a:gd name="connsiteY1-38" fmla="*/ 0 h 828824"/>
              <a:gd name="connsiteX2-39" fmla="*/ 4002968 w 4002968"/>
              <a:gd name="connsiteY2-40" fmla="*/ 898 h 828824"/>
              <a:gd name="connsiteX3-41" fmla="*/ 4002968 w 4002968"/>
              <a:gd name="connsiteY3-42" fmla="*/ 828230 h 828824"/>
              <a:gd name="connsiteX4-43" fmla="*/ 0 w 4002968"/>
              <a:gd name="connsiteY4-44" fmla="*/ 828824 h 828824"/>
              <a:gd name="connsiteX0-45" fmla="*/ 0 w 4002968"/>
              <a:gd name="connsiteY0-46" fmla="*/ 828824 h 828824"/>
              <a:gd name="connsiteX1-47" fmla="*/ 1119004 w 4002968"/>
              <a:gd name="connsiteY1-48" fmla="*/ 0 h 828824"/>
              <a:gd name="connsiteX2-49" fmla="*/ 2276502 w 4002968"/>
              <a:gd name="connsiteY2-50" fmla="*/ 1223 h 828824"/>
              <a:gd name="connsiteX3-51" fmla="*/ 4002968 w 4002968"/>
              <a:gd name="connsiteY3-52" fmla="*/ 898 h 828824"/>
              <a:gd name="connsiteX4-53" fmla="*/ 4002968 w 4002968"/>
              <a:gd name="connsiteY4-54" fmla="*/ 828230 h 828824"/>
              <a:gd name="connsiteX5-55" fmla="*/ 0 w 4002968"/>
              <a:gd name="connsiteY5-56" fmla="*/ 828824 h 828824"/>
              <a:gd name="connsiteX0-57" fmla="*/ 0 w 4002968"/>
              <a:gd name="connsiteY0-58" fmla="*/ 827926 h 827926"/>
              <a:gd name="connsiteX1-59" fmla="*/ 2276502 w 4002968"/>
              <a:gd name="connsiteY1-60" fmla="*/ 325 h 827926"/>
              <a:gd name="connsiteX2-61" fmla="*/ 4002968 w 4002968"/>
              <a:gd name="connsiteY2-62" fmla="*/ 0 h 827926"/>
              <a:gd name="connsiteX3-63" fmla="*/ 4002968 w 4002968"/>
              <a:gd name="connsiteY3-64" fmla="*/ 827332 h 827926"/>
              <a:gd name="connsiteX4-65" fmla="*/ 0 w 4002968"/>
              <a:gd name="connsiteY4-66" fmla="*/ 827926 h 8279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002968" h="827926">
                <a:moveTo>
                  <a:pt x="0" y="827926"/>
                </a:moveTo>
                <a:lnTo>
                  <a:pt x="2276502" y="325"/>
                </a:lnTo>
                <a:lnTo>
                  <a:pt x="4002968" y="0"/>
                </a:lnTo>
                <a:lnTo>
                  <a:pt x="4002968" y="827332"/>
                </a:lnTo>
                <a:lnTo>
                  <a:pt x="0" y="827926"/>
                </a:lnTo>
                <a:close/>
              </a:path>
            </a:pathLst>
          </a:custGeom>
          <a:gradFill flip="none" rotWithShape="1">
            <a:gsLst>
              <a:gs pos="0">
                <a:schemeClr val="tx1">
                  <a:alpha val="30000"/>
                </a:schemeClr>
              </a:gs>
              <a:gs pos="100000">
                <a:srgbClr val="F2F2F2">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a:off x="5403850" y="979935"/>
            <a:ext cx="1384300" cy="17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3402037" y="432921"/>
            <a:ext cx="5387925" cy="523220"/>
          </a:xfrm>
          <a:prstGeom prst="rect">
            <a:avLst/>
          </a:prstGeom>
          <a:noFill/>
        </p:spPr>
        <p:txBody>
          <a:bodyPr wrap="square" rtlCol="0">
            <a:spAutoFit/>
            <a:scene3d>
              <a:camera prst="orthographicFront"/>
              <a:lightRig rig="threePt" dir="t"/>
            </a:scene3d>
            <a:sp3d contourW="12700"/>
          </a:bodyPr>
          <a:lstStyle/>
          <a:p>
            <a:pPr algn="ctr">
              <a:defRPr/>
            </a:pPr>
            <a:r>
              <a:rPr lang="zh-CN" altLang="en-US" sz="2800" dirty="0">
                <a:cs typeface="+mn-ea"/>
                <a:sym typeface="+mn-lt"/>
              </a:rPr>
              <a:t>怎么做</a:t>
            </a:r>
          </a:p>
        </p:txBody>
      </p:sp>
      <p:sp>
        <p:nvSpPr>
          <p:cNvPr id="4" name="矩形 3"/>
          <p:cNvSpPr/>
          <p:nvPr/>
        </p:nvSpPr>
        <p:spPr>
          <a:xfrm>
            <a:off x="847934" y="1750809"/>
            <a:ext cx="3480440" cy="369332"/>
          </a:xfrm>
          <a:prstGeom prst="rect">
            <a:avLst/>
          </a:prstGeom>
          <a:solidFill>
            <a:schemeClr val="bg1">
              <a:lumMod val="95000"/>
            </a:schemeClr>
          </a:solidFill>
        </p:spPr>
        <p:txBody>
          <a:bodyPr wrap="none">
            <a:spAutoFit/>
          </a:bodyPr>
          <a:lstStyle/>
          <a:p>
            <a:pPr algn="l"/>
            <a:r>
              <a:rPr lang="en-US" altLang="zh-CN" b="1" dirty="0">
                <a:cs typeface="+mn-ea"/>
                <a:sym typeface="+mn-lt"/>
              </a:rPr>
              <a:t>2. </a:t>
            </a:r>
            <a:r>
              <a:rPr lang="zh-CN" altLang="en-US" b="1" dirty="0">
                <a:cs typeface="+mn-ea"/>
                <a:sym typeface="+mn-lt"/>
              </a:rPr>
              <a:t>绿色发展 需成自觉行动</a:t>
            </a:r>
            <a:r>
              <a:rPr lang="en-US" altLang="zh-CN" b="1" dirty="0">
                <a:cs typeface="+mn-ea"/>
                <a:sym typeface="+mn-lt"/>
              </a:rPr>
              <a:t>(</a:t>
            </a:r>
            <a:r>
              <a:rPr lang="zh-CN" altLang="en-US" b="1" dirty="0">
                <a:cs typeface="+mn-ea"/>
                <a:sym typeface="+mn-lt"/>
              </a:rPr>
              <a:t>个人</a:t>
            </a:r>
            <a:r>
              <a:rPr lang="en-US" altLang="zh-CN" b="1" dirty="0">
                <a:cs typeface="+mn-ea"/>
                <a:sym typeface="+mn-lt"/>
              </a:rPr>
              <a:t>)</a:t>
            </a:r>
          </a:p>
        </p:txBody>
      </p:sp>
      <p:sp>
        <p:nvSpPr>
          <p:cNvPr id="5" name="矩形 4"/>
          <p:cNvSpPr/>
          <p:nvPr/>
        </p:nvSpPr>
        <p:spPr>
          <a:xfrm>
            <a:off x="847431" y="2119170"/>
            <a:ext cx="10350500" cy="4076700"/>
          </a:xfrm>
          <a:prstGeom prst="rect">
            <a:avLst/>
          </a:prstGeom>
          <a:ln>
            <a:solidFill>
              <a:srgbClr val="C00000"/>
            </a:solidFill>
          </a:ln>
        </p:spPr>
        <p:txBody>
          <a:bodyPr wrap="square">
            <a:spAutoFit/>
          </a:bodyPr>
          <a:lstStyle/>
          <a:p>
            <a:pPr marL="285750" indent="-285750">
              <a:lnSpc>
                <a:spcPct val="120000"/>
              </a:lnSpc>
              <a:buClr>
                <a:srgbClr val="C00000"/>
              </a:buClr>
              <a:buFont typeface="Wingdings" panose="05000000000000000000" pitchFamily="2" charset="2"/>
              <a:buChar char="u"/>
            </a:pPr>
            <a:r>
              <a:rPr lang="zh-CN" altLang="en-US" dirty="0">
                <a:cs typeface="+mn-ea"/>
                <a:sym typeface="+mn-lt"/>
              </a:rPr>
              <a:t>“全党全国贯彻绿色发展理念的自觉性和主动性显著增强，忽视生态环境保护的状况明显改变。美好的环境可以鼓励人们更自觉地保护环境。”</a:t>
            </a:r>
            <a:r>
              <a:rPr lang="en-US" altLang="zh-CN" dirty="0">
                <a:cs typeface="+mn-ea"/>
                <a:sym typeface="+mn-lt"/>
              </a:rPr>
              <a:t>——</a:t>
            </a:r>
            <a:r>
              <a:rPr lang="zh-CN" altLang="en-US" dirty="0">
                <a:cs typeface="+mn-ea"/>
                <a:sym typeface="+mn-lt"/>
              </a:rPr>
              <a:t>十九大报告</a:t>
            </a:r>
          </a:p>
          <a:p>
            <a:pPr marL="285750" indent="-285750">
              <a:lnSpc>
                <a:spcPct val="120000"/>
              </a:lnSpc>
              <a:buClr>
                <a:srgbClr val="C00000"/>
              </a:buClr>
              <a:buFont typeface="Wingdings" panose="05000000000000000000" pitchFamily="2" charset="2"/>
              <a:buChar char="u"/>
            </a:pPr>
            <a:endParaRPr lang="zh-CN" altLang="en-US" dirty="0">
              <a:cs typeface="+mn-ea"/>
              <a:sym typeface="+mn-lt"/>
            </a:endParaRPr>
          </a:p>
          <a:p>
            <a:pPr marL="285750" indent="-285750">
              <a:lnSpc>
                <a:spcPct val="120000"/>
              </a:lnSpc>
              <a:buClr>
                <a:srgbClr val="C00000"/>
              </a:buClr>
              <a:buFont typeface="Wingdings" panose="05000000000000000000" pitchFamily="2" charset="2"/>
              <a:buChar char="u"/>
            </a:pPr>
            <a:r>
              <a:rPr lang="zh-CN" altLang="en-US" dirty="0">
                <a:cs typeface="+mn-ea"/>
                <a:sym typeface="+mn-lt"/>
              </a:rPr>
              <a:t>习近平总书记指出，必须树立和践行绿水青山就是金山银山的理念。</a:t>
            </a:r>
          </a:p>
          <a:p>
            <a:pPr marL="285750" indent="-285750">
              <a:lnSpc>
                <a:spcPct val="120000"/>
              </a:lnSpc>
              <a:buClr>
                <a:srgbClr val="C00000"/>
              </a:buClr>
              <a:buFont typeface="Wingdings" panose="05000000000000000000" pitchFamily="2" charset="2"/>
              <a:buChar char="u"/>
            </a:pPr>
            <a:endParaRPr lang="zh-CN" altLang="en-US" dirty="0">
              <a:cs typeface="+mn-ea"/>
              <a:sym typeface="+mn-lt"/>
            </a:endParaRPr>
          </a:p>
          <a:p>
            <a:pPr marL="285750" indent="-285750">
              <a:lnSpc>
                <a:spcPct val="120000"/>
              </a:lnSpc>
              <a:buClr>
                <a:srgbClr val="C00000"/>
              </a:buClr>
              <a:buFont typeface="Wingdings" panose="05000000000000000000" pitchFamily="2" charset="2"/>
              <a:buChar char="u"/>
            </a:pPr>
            <a:r>
              <a:rPr lang="zh-CN" altLang="en-US" dirty="0">
                <a:cs typeface="+mn-ea"/>
                <a:sym typeface="+mn-lt"/>
              </a:rPr>
              <a:t>良好绿色的环境不仅需要政府进行强制性管控，日常民众也需培养维护良好习惯的自觉性，只有加强人们的环境保护意识，日常环境整洁才得以维持。</a:t>
            </a:r>
          </a:p>
          <a:p>
            <a:pPr marL="285750" indent="-285750">
              <a:lnSpc>
                <a:spcPct val="120000"/>
              </a:lnSpc>
              <a:buClr>
                <a:srgbClr val="C00000"/>
              </a:buClr>
              <a:buFont typeface="Wingdings" panose="05000000000000000000" pitchFamily="2" charset="2"/>
              <a:buChar char="u"/>
            </a:pPr>
            <a:endParaRPr lang="zh-CN" altLang="en-US" dirty="0">
              <a:cs typeface="+mn-ea"/>
              <a:sym typeface="+mn-lt"/>
            </a:endParaRPr>
          </a:p>
          <a:p>
            <a:pPr marL="285750" indent="-285750">
              <a:lnSpc>
                <a:spcPct val="120000"/>
              </a:lnSpc>
              <a:buClr>
                <a:srgbClr val="C00000"/>
              </a:buClr>
              <a:buFont typeface="Wingdings" panose="05000000000000000000" pitchFamily="2" charset="2"/>
              <a:buChar char="u"/>
            </a:pPr>
            <a:r>
              <a:rPr lang="zh-CN" altLang="en-US" dirty="0">
                <a:cs typeface="+mn-ea"/>
                <a:sym typeface="+mn-lt"/>
              </a:rPr>
              <a:t>群众思想观念的转变是全民参与生态文明建设的前提。</a:t>
            </a:r>
          </a:p>
          <a:p>
            <a:pPr marL="285750" indent="-285750">
              <a:lnSpc>
                <a:spcPct val="120000"/>
              </a:lnSpc>
              <a:buClr>
                <a:srgbClr val="C00000"/>
              </a:buClr>
              <a:buFont typeface="Wingdings" panose="05000000000000000000" pitchFamily="2" charset="2"/>
              <a:buChar char="u"/>
            </a:pPr>
            <a:endParaRPr lang="zh-CN" altLang="en-US" dirty="0">
              <a:cs typeface="+mn-ea"/>
              <a:sym typeface="+mn-lt"/>
            </a:endParaRPr>
          </a:p>
          <a:p>
            <a:pPr marL="285750" indent="-285750">
              <a:lnSpc>
                <a:spcPct val="120000"/>
              </a:lnSpc>
              <a:buClr>
                <a:srgbClr val="C00000"/>
              </a:buClr>
              <a:buFont typeface="Wingdings" panose="05000000000000000000" pitchFamily="2" charset="2"/>
              <a:buChar char="u"/>
            </a:pPr>
            <a:r>
              <a:rPr lang="zh-CN" altLang="en-US" dirty="0">
                <a:cs typeface="+mn-ea"/>
                <a:sym typeface="+mn-lt"/>
              </a:rPr>
              <a:t>环境保护与绿色发展是一个长期的过程，自然环境保护也非一朝一夕就能完成，这些都需要全体社会成员拿出实实在在的行动。</a:t>
            </a:r>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250"/>
                                        <p:tgtEl>
                                          <p:spTgt spid="13"/>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250"/>
                                        <p:tgtEl>
                                          <p:spTgt spid="15"/>
                                        </p:tgtEl>
                                        <p:attrNameLst>
                                          <p:attrName>ppt_y</p:attrName>
                                        </p:attrNameLst>
                                      </p:cBhvr>
                                      <p:tavLst>
                                        <p:tav tm="0">
                                          <p:val>
                                            <p:strVal val="#ppt_y+#ppt_h*1.125000"/>
                                          </p:val>
                                        </p:tav>
                                        <p:tav tm="100000">
                                          <p:val>
                                            <p:strVal val="#ppt_y"/>
                                          </p:val>
                                        </p:tav>
                                      </p:tavLst>
                                    </p:anim>
                                    <p:animEffect transition="in" filter="wipe(up)">
                                      <p:cBhvr>
                                        <p:cTn id="17" dur="250"/>
                                        <p:tgtEl>
                                          <p:spTgt spid="15"/>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5" grpId="0"/>
      <p:bldP spid="4" grpId="0" bldLvl="0" animBg="1"/>
      <p:bldP spid="5"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857826" y="2414358"/>
            <a:ext cx="4143198" cy="2691434"/>
            <a:chOff x="1857826" y="2414358"/>
            <a:chExt cx="4143198" cy="2691434"/>
          </a:xfrm>
        </p:grpSpPr>
        <p:sp>
          <p:nvSpPr>
            <p:cNvPr id="3" name="矩形 2"/>
            <p:cNvSpPr/>
            <p:nvPr/>
          </p:nvSpPr>
          <p:spPr>
            <a:xfrm rot="1751457">
              <a:off x="2542213" y="3232597"/>
              <a:ext cx="3458811" cy="1873195"/>
            </a:xfrm>
            <a:custGeom>
              <a:avLst/>
              <a:gdLst>
                <a:gd name="connsiteX0" fmla="*/ 0 w 4244944"/>
                <a:gd name="connsiteY0" fmla="*/ 0 h 1852979"/>
                <a:gd name="connsiteX1" fmla="*/ 4244944 w 4244944"/>
                <a:gd name="connsiteY1" fmla="*/ 0 h 1852979"/>
                <a:gd name="connsiteX2" fmla="*/ 4244944 w 4244944"/>
                <a:gd name="connsiteY2" fmla="*/ 1852979 h 1852979"/>
                <a:gd name="connsiteX3" fmla="*/ 0 w 4244944"/>
                <a:gd name="connsiteY3" fmla="*/ 1852979 h 1852979"/>
                <a:gd name="connsiteX4" fmla="*/ 0 w 4244944"/>
                <a:gd name="connsiteY4" fmla="*/ 0 h 1852979"/>
                <a:gd name="connsiteX0-1" fmla="*/ 0 w 4244944"/>
                <a:gd name="connsiteY0-2" fmla="*/ 0 h 1852979"/>
                <a:gd name="connsiteX1-3" fmla="*/ 866804 w 4244944"/>
                <a:gd name="connsiteY1-4" fmla="*/ 6046 h 1852979"/>
                <a:gd name="connsiteX2-5" fmla="*/ 4244944 w 4244944"/>
                <a:gd name="connsiteY2-6" fmla="*/ 0 h 1852979"/>
                <a:gd name="connsiteX3-7" fmla="*/ 4244944 w 4244944"/>
                <a:gd name="connsiteY3-8" fmla="*/ 1852979 h 1852979"/>
                <a:gd name="connsiteX4-9" fmla="*/ 0 w 4244944"/>
                <a:gd name="connsiteY4-10" fmla="*/ 1852979 h 1852979"/>
                <a:gd name="connsiteX5" fmla="*/ 0 w 4244944"/>
                <a:gd name="connsiteY5" fmla="*/ 0 h 1852979"/>
                <a:gd name="connsiteX0-11" fmla="*/ 0 w 4244944"/>
                <a:gd name="connsiteY0-12" fmla="*/ 0 h 1873195"/>
                <a:gd name="connsiteX1-13" fmla="*/ 866804 w 4244944"/>
                <a:gd name="connsiteY1-14" fmla="*/ 6046 h 1873195"/>
                <a:gd name="connsiteX2-15" fmla="*/ 4244944 w 4244944"/>
                <a:gd name="connsiteY2-16" fmla="*/ 0 h 1873195"/>
                <a:gd name="connsiteX3-17" fmla="*/ 4244944 w 4244944"/>
                <a:gd name="connsiteY3-18" fmla="*/ 1852979 h 1873195"/>
                <a:gd name="connsiteX4-19" fmla="*/ 786133 w 4244944"/>
                <a:gd name="connsiteY4-20" fmla="*/ 1873195 h 1873195"/>
                <a:gd name="connsiteX5-21" fmla="*/ 0 w 4244944"/>
                <a:gd name="connsiteY5-22" fmla="*/ 1852979 h 1873195"/>
                <a:gd name="connsiteX6" fmla="*/ 0 w 4244944"/>
                <a:gd name="connsiteY6" fmla="*/ 0 h 1873195"/>
                <a:gd name="connsiteX0-23" fmla="*/ 0 w 4244944"/>
                <a:gd name="connsiteY0-24" fmla="*/ 1852979 h 1873195"/>
                <a:gd name="connsiteX1-25" fmla="*/ 866804 w 4244944"/>
                <a:gd name="connsiteY1-26" fmla="*/ 6046 h 1873195"/>
                <a:gd name="connsiteX2-27" fmla="*/ 4244944 w 4244944"/>
                <a:gd name="connsiteY2-28" fmla="*/ 0 h 1873195"/>
                <a:gd name="connsiteX3-29" fmla="*/ 4244944 w 4244944"/>
                <a:gd name="connsiteY3-30" fmla="*/ 1852979 h 1873195"/>
                <a:gd name="connsiteX4-31" fmla="*/ 786133 w 4244944"/>
                <a:gd name="connsiteY4-32" fmla="*/ 1873195 h 1873195"/>
                <a:gd name="connsiteX5-33" fmla="*/ 0 w 4244944"/>
                <a:gd name="connsiteY5-34" fmla="*/ 1852979 h 1873195"/>
                <a:gd name="connsiteX0-35" fmla="*/ 0 w 3458811"/>
                <a:gd name="connsiteY0-36" fmla="*/ 1873195 h 1873195"/>
                <a:gd name="connsiteX1-37" fmla="*/ 80671 w 3458811"/>
                <a:gd name="connsiteY1-38" fmla="*/ 6046 h 1873195"/>
                <a:gd name="connsiteX2-39" fmla="*/ 3458811 w 3458811"/>
                <a:gd name="connsiteY2-40" fmla="*/ 0 h 1873195"/>
                <a:gd name="connsiteX3-41" fmla="*/ 3458811 w 3458811"/>
                <a:gd name="connsiteY3-42" fmla="*/ 1852979 h 1873195"/>
                <a:gd name="connsiteX4-43" fmla="*/ 0 w 3458811"/>
                <a:gd name="connsiteY4-44" fmla="*/ 1873195 h 187319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458811" h="1873195">
                  <a:moveTo>
                    <a:pt x="0" y="1873195"/>
                  </a:moveTo>
                  <a:lnTo>
                    <a:pt x="80671" y="6046"/>
                  </a:lnTo>
                  <a:lnTo>
                    <a:pt x="3458811" y="0"/>
                  </a:lnTo>
                  <a:lnTo>
                    <a:pt x="3458811" y="1852979"/>
                  </a:lnTo>
                  <a:lnTo>
                    <a:pt x="0" y="1873195"/>
                  </a:lnTo>
                  <a:close/>
                </a:path>
              </a:pathLst>
            </a:custGeom>
            <a:gradFill flip="none" rotWithShape="1">
              <a:gsLst>
                <a:gs pos="0">
                  <a:schemeClr val="tx1">
                    <a:alpha val="3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椭圆 1"/>
            <p:cNvSpPr/>
            <p:nvPr/>
          </p:nvSpPr>
          <p:spPr>
            <a:xfrm>
              <a:off x="1857826" y="2414358"/>
              <a:ext cx="1872346" cy="187234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 name="矩形 3"/>
          <p:cNvSpPr/>
          <p:nvPr/>
        </p:nvSpPr>
        <p:spPr>
          <a:xfrm>
            <a:off x="2006597" y="2877881"/>
            <a:ext cx="1574804" cy="90364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4800" b="1" dirty="0" smtClean="0">
                <a:solidFill>
                  <a:schemeClr val="accent1"/>
                </a:solidFill>
                <a:cs typeface="+mn-ea"/>
                <a:sym typeface="+mn-lt"/>
              </a:rPr>
              <a:t>一</a:t>
            </a:r>
            <a:endParaRPr lang="zh-CN" altLang="en-US" sz="4800" b="1" dirty="0">
              <a:solidFill>
                <a:schemeClr val="accent1"/>
              </a:solidFill>
              <a:cs typeface="+mn-ea"/>
              <a:sym typeface="+mn-lt"/>
            </a:endParaRPr>
          </a:p>
        </p:txBody>
      </p:sp>
      <p:sp>
        <p:nvSpPr>
          <p:cNvPr id="7" name="矩形 6"/>
          <p:cNvSpPr/>
          <p:nvPr/>
        </p:nvSpPr>
        <p:spPr>
          <a:xfrm>
            <a:off x="4981593" y="2876294"/>
            <a:ext cx="4473557" cy="1224118"/>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chemeClr val="accent1"/>
                </a:solidFill>
                <a:cs typeface="+mn-ea"/>
                <a:sym typeface="+mn-lt"/>
              </a:rPr>
              <a:t>中国特色社会主义生态文明建设概述</a:t>
            </a:r>
          </a:p>
        </p:txBody>
      </p:sp>
    </p:spTree>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ppt_w</p:attrName>
                                        </p:attrNameLst>
                                      </p:cBhvr>
                                      <p:tavLst>
                                        <p:tav tm="0">
                                          <p:val>
                                            <p:fltVal val="0"/>
                                          </p:val>
                                        </p:tav>
                                        <p:tav tm="100000">
                                          <p:val>
                                            <p:strVal val="#ppt_w"/>
                                          </p:val>
                                        </p:tav>
                                      </p:tavLst>
                                    </p:anim>
                                    <p:anim calcmode="lin" valueType="num">
                                      <p:cBhvr>
                                        <p:cTn id="13" dur="250" fill="hold"/>
                                        <p:tgtEl>
                                          <p:spTgt spid="4"/>
                                        </p:tgtEl>
                                        <p:attrNameLst>
                                          <p:attrName>ppt_h</p:attrName>
                                        </p:attrNameLst>
                                      </p:cBhvr>
                                      <p:tavLst>
                                        <p:tav tm="0">
                                          <p:val>
                                            <p:fltVal val="0"/>
                                          </p:val>
                                        </p:tav>
                                        <p:tav tm="100000">
                                          <p:val>
                                            <p:strVal val="#ppt_h"/>
                                          </p:val>
                                        </p:tav>
                                      </p:tavLst>
                                    </p:anim>
                                    <p:animEffect transition="in" filter="fade">
                                      <p:cBhvr>
                                        <p:cTn id="14" dur="250"/>
                                        <p:tgtEl>
                                          <p:spTgt spid="4"/>
                                        </p:tgtEl>
                                      </p:cBhvr>
                                    </p:animEffect>
                                  </p:childTnLst>
                                </p:cTn>
                              </p:par>
                            </p:childTnLst>
                          </p:cTn>
                        </p:par>
                        <p:par>
                          <p:cTn id="15" fill="hold">
                            <p:stCondLst>
                              <p:cond delay="1000"/>
                            </p:stCondLst>
                            <p:childTnLst>
                              <p:par>
                                <p:cTn id="16" presetID="12" presetClass="entr" presetSubtype="8"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250"/>
                                        <p:tgtEl>
                                          <p:spTgt spid="7"/>
                                        </p:tgtEl>
                                        <p:attrNameLst>
                                          <p:attrName>ppt_x</p:attrName>
                                        </p:attrNameLst>
                                      </p:cBhvr>
                                      <p:tavLst>
                                        <p:tav tm="0">
                                          <p:val>
                                            <p:strVal val="#ppt_x-#ppt_w*1.125000"/>
                                          </p:val>
                                        </p:tav>
                                        <p:tav tm="100000">
                                          <p:val>
                                            <p:strVal val="#ppt_x"/>
                                          </p:val>
                                        </p:tav>
                                      </p:tavLst>
                                    </p:anim>
                                    <p:animEffect transition="in" filter="wipe(right)">
                                      <p:cBhvr>
                                        <p:cTn id="19"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5"/>
          <p:cNvSpPr/>
          <p:nvPr/>
        </p:nvSpPr>
        <p:spPr>
          <a:xfrm rot="1751457">
            <a:off x="5480321" y="862031"/>
            <a:ext cx="1975237" cy="827926"/>
          </a:xfrm>
          <a:custGeom>
            <a:avLst/>
            <a:gdLst>
              <a:gd name="connsiteX0" fmla="*/ 0 w 4093320"/>
              <a:gd name="connsiteY0" fmla="*/ 0 h 827332"/>
              <a:gd name="connsiteX1" fmla="*/ 4093320 w 4093320"/>
              <a:gd name="connsiteY1" fmla="*/ 0 h 827332"/>
              <a:gd name="connsiteX2" fmla="*/ 4093320 w 4093320"/>
              <a:gd name="connsiteY2" fmla="*/ 827332 h 827332"/>
              <a:gd name="connsiteX3" fmla="*/ 0 w 4093320"/>
              <a:gd name="connsiteY3" fmla="*/ 827332 h 827332"/>
              <a:gd name="connsiteX4" fmla="*/ 0 w 4093320"/>
              <a:gd name="connsiteY4" fmla="*/ 0 h 827332"/>
              <a:gd name="connsiteX0-1" fmla="*/ 0 w 4093320"/>
              <a:gd name="connsiteY0-2" fmla="*/ 898 h 828230"/>
              <a:gd name="connsiteX1-3" fmla="*/ 1209356 w 4093320"/>
              <a:gd name="connsiteY1-4" fmla="*/ 0 h 828230"/>
              <a:gd name="connsiteX2-5" fmla="*/ 4093320 w 4093320"/>
              <a:gd name="connsiteY2-6" fmla="*/ 898 h 828230"/>
              <a:gd name="connsiteX3-7" fmla="*/ 4093320 w 4093320"/>
              <a:gd name="connsiteY3-8" fmla="*/ 828230 h 828230"/>
              <a:gd name="connsiteX4-9" fmla="*/ 0 w 4093320"/>
              <a:gd name="connsiteY4-10" fmla="*/ 828230 h 828230"/>
              <a:gd name="connsiteX5" fmla="*/ 0 w 4093320"/>
              <a:gd name="connsiteY5" fmla="*/ 898 h 828230"/>
              <a:gd name="connsiteX0-11" fmla="*/ 0 w 4093320"/>
              <a:gd name="connsiteY0-12" fmla="*/ 898 h 828824"/>
              <a:gd name="connsiteX1-13" fmla="*/ 1209356 w 4093320"/>
              <a:gd name="connsiteY1-14" fmla="*/ 0 h 828824"/>
              <a:gd name="connsiteX2-15" fmla="*/ 4093320 w 4093320"/>
              <a:gd name="connsiteY2-16" fmla="*/ 898 h 828824"/>
              <a:gd name="connsiteX3-17" fmla="*/ 4093320 w 4093320"/>
              <a:gd name="connsiteY3-18" fmla="*/ 828230 h 828824"/>
              <a:gd name="connsiteX4-19" fmla="*/ 90352 w 4093320"/>
              <a:gd name="connsiteY4-20" fmla="*/ 828824 h 828824"/>
              <a:gd name="connsiteX5-21" fmla="*/ 0 w 4093320"/>
              <a:gd name="connsiteY5-22" fmla="*/ 828230 h 828824"/>
              <a:gd name="connsiteX6" fmla="*/ 0 w 4093320"/>
              <a:gd name="connsiteY6" fmla="*/ 898 h 828824"/>
              <a:gd name="connsiteX0-23" fmla="*/ 0 w 4093320"/>
              <a:gd name="connsiteY0-24" fmla="*/ 898 h 828824"/>
              <a:gd name="connsiteX1-25" fmla="*/ 1209356 w 4093320"/>
              <a:gd name="connsiteY1-26" fmla="*/ 0 h 828824"/>
              <a:gd name="connsiteX2-27" fmla="*/ 4093320 w 4093320"/>
              <a:gd name="connsiteY2-28" fmla="*/ 898 h 828824"/>
              <a:gd name="connsiteX3-29" fmla="*/ 4093320 w 4093320"/>
              <a:gd name="connsiteY3-30" fmla="*/ 828230 h 828824"/>
              <a:gd name="connsiteX4-31" fmla="*/ 90352 w 4093320"/>
              <a:gd name="connsiteY4-32" fmla="*/ 828824 h 828824"/>
              <a:gd name="connsiteX5-33" fmla="*/ 0 w 4093320"/>
              <a:gd name="connsiteY5-34" fmla="*/ 898 h 828824"/>
              <a:gd name="connsiteX0-35" fmla="*/ 0 w 4002968"/>
              <a:gd name="connsiteY0-36" fmla="*/ 828824 h 828824"/>
              <a:gd name="connsiteX1-37" fmla="*/ 1119004 w 4002968"/>
              <a:gd name="connsiteY1-38" fmla="*/ 0 h 828824"/>
              <a:gd name="connsiteX2-39" fmla="*/ 4002968 w 4002968"/>
              <a:gd name="connsiteY2-40" fmla="*/ 898 h 828824"/>
              <a:gd name="connsiteX3-41" fmla="*/ 4002968 w 4002968"/>
              <a:gd name="connsiteY3-42" fmla="*/ 828230 h 828824"/>
              <a:gd name="connsiteX4-43" fmla="*/ 0 w 4002968"/>
              <a:gd name="connsiteY4-44" fmla="*/ 828824 h 828824"/>
              <a:gd name="connsiteX0-45" fmla="*/ 0 w 4002968"/>
              <a:gd name="connsiteY0-46" fmla="*/ 828824 h 828824"/>
              <a:gd name="connsiteX1-47" fmla="*/ 1119004 w 4002968"/>
              <a:gd name="connsiteY1-48" fmla="*/ 0 h 828824"/>
              <a:gd name="connsiteX2-49" fmla="*/ 2276502 w 4002968"/>
              <a:gd name="connsiteY2-50" fmla="*/ 1223 h 828824"/>
              <a:gd name="connsiteX3-51" fmla="*/ 4002968 w 4002968"/>
              <a:gd name="connsiteY3-52" fmla="*/ 898 h 828824"/>
              <a:gd name="connsiteX4-53" fmla="*/ 4002968 w 4002968"/>
              <a:gd name="connsiteY4-54" fmla="*/ 828230 h 828824"/>
              <a:gd name="connsiteX5-55" fmla="*/ 0 w 4002968"/>
              <a:gd name="connsiteY5-56" fmla="*/ 828824 h 828824"/>
              <a:gd name="connsiteX0-57" fmla="*/ 0 w 4002968"/>
              <a:gd name="connsiteY0-58" fmla="*/ 827926 h 827926"/>
              <a:gd name="connsiteX1-59" fmla="*/ 2276502 w 4002968"/>
              <a:gd name="connsiteY1-60" fmla="*/ 325 h 827926"/>
              <a:gd name="connsiteX2-61" fmla="*/ 4002968 w 4002968"/>
              <a:gd name="connsiteY2-62" fmla="*/ 0 h 827926"/>
              <a:gd name="connsiteX3-63" fmla="*/ 4002968 w 4002968"/>
              <a:gd name="connsiteY3-64" fmla="*/ 827332 h 827926"/>
              <a:gd name="connsiteX4-65" fmla="*/ 0 w 4002968"/>
              <a:gd name="connsiteY4-66" fmla="*/ 827926 h 8279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002968" h="827926">
                <a:moveTo>
                  <a:pt x="0" y="827926"/>
                </a:moveTo>
                <a:lnTo>
                  <a:pt x="2276502" y="325"/>
                </a:lnTo>
                <a:lnTo>
                  <a:pt x="4002968" y="0"/>
                </a:lnTo>
                <a:lnTo>
                  <a:pt x="4002968" y="827332"/>
                </a:lnTo>
                <a:lnTo>
                  <a:pt x="0" y="827926"/>
                </a:lnTo>
                <a:close/>
              </a:path>
            </a:pathLst>
          </a:custGeom>
          <a:gradFill flip="none" rotWithShape="1">
            <a:gsLst>
              <a:gs pos="0">
                <a:schemeClr val="tx1">
                  <a:alpha val="30000"/>
                </a:schemeClr>
              </a:gs>
              <a:gs pos="100000">
                <a:srgbClr val="F2F2F2">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a:off x="5403850" y="979935"/>
            <a:ext cx="1384300" cy="17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3402037" y="432921"/>
            <a:ext cx="5387925" cy="523220"/>
          </a:xfrm>
          <a:prstGeom prst="rect">
            <a:avLst/>
          </a:prstGeom>
          <a:noFill/>
        </p:spPr>
        <p:txBody>
          <a:bodyPr wrap="square" rtlCol="0">
            <a:spAutoFit/>
            <a:scene3d>
              <a:camera prst="orthographicFront"/>
              <a:lightRig rig="threePt" dir="t"/>
            </a:scene3d>
            <a:sp3d contourW="12700"/>
          </a:bodyPr>
          <a:lstStyle/>
          <a:p>
            <a:pPr algn="ctr">
              <a:defRPr/>
            </a:pPr>
            <a:r>
              <a:rPr lang="zh-CN" altLang="en-US" sz="2800" dirty="0">
                <a:cs typeface="+mn-ea"/>
                <a:sym typeface="+mn-lt"/>
              </a:rPr>
              <a:t>怎么做</a:t>
            </a:r>
          </a:p>
        </p:txBody>
      </p:sp>
      <p:sp>
        <p:nvSpPr>
          <p:cNvPr id="4" name="矩形 3"/>
          <p:cNvSpPr/>
          <p:nvPr/>
        </p:nvSpPr>
        <p:spPr>
          <a:xfrm>
            <a:off x="847934" y="1750809"/>
            <a:ext cx="5139055" cy="368300"/>
          </a:xfrm>
          <a:prstGeom prst="rect">
            <a:avLst/>
          </a:prstGeom>
          <a:solidFill>
            <a:schemeClr val="bg1">
              <a:lumMod val="95000"/>
            </a:schemeClr>
          </a:solidFill>
        </p:spPr>
        <p:txBody>
          <a:bodyPr wrap="none">
            <a:spAutoFit/>
          </a:bodyPr>
          <a:lstStyle/>
          <a:p>
            <a:pPr algn="l"/>
            <a:r>
              <a:rPr lang="en-US" altLang="zh-CN" b="1" dirty="0">
                <a:cs typeface="+mn-ea"/>
                <a:sym typeface="+mn-lt"/>
              </a:rPr>
              <a:t>3.</a:t>
            </a:r>
            <a:r>
              <a:rPr lang="zh-CN" altLang="en-US" b="1" dirty="0">
                <a:cs typeface="+mn-ea"/>
                <a:sym typeface="+mn-lt"/>
              </a:rPr>
              <a:t>树立</a:t>
            </a:r>
            <a:r>
              <a:rPr b="1" dirty="0">
                <a:cs typeface="+mn-ea"/>
                <a:sym typeface="+mn-lt"/>
              </a:rPr>
              <a:t>人与自然是生命共同体的科学自然观</a:t>
            </a:r>
            <a:r>
              <a:rPr lang="en-US" altLang="zh-CN" b="1" dirty="0">
                <a:cs typeface="+mn-ea"/>
                <a:sym typeface="+mn-lt"/>
              </a:rPr>
              <a:t>(</a:t>
            </a:r>
            <a:r>
              <a:rPr lang="zh-CN" altLang="en-US" b="1" dirty="0">
                <a:cs typeface="+mn-ea"/>
                <a:sym typeface="+mn-lt"/>
              </a:rPr>
              <a:t>个人</a:t>
            </a:r>
            <a:r>
              <a:rPr lang="en-US" altLang="zh-CN" b="1" dirty="0">
                <a:cs typeface="+mn-ea"/>
                <a:sym typeface="+mn-lt"/>
              </a:rPr>
              <a:t>)</a:t>
            </a:r>
          </a:p>
        </p:txBody>
      </p:sp>
      <p:sp>
        <p:nvSpPr>
          <p:cNvPr id="5" name="矩形 4"/>
          <p:cNvSpPr/>
          <p:nvPr/>
        </p:nvSpPr>
        <p:spPr>
          <a:xfrm>
            <a:off x="847431" y="2119170"/>
            <a:ext cx="10350500" cy="1419860"/>
          </a:xfrm>
          <a:prstGeom prst="rect">
            <a:avLst/>
          </a:prstGeom>
          <a:ln>
            <a:solidFill>
              <a:srgbClr val="C00000"/>
            </a:solidFill>
          </a:ln>
        </p:spPr>
        <p:txBody>
          <a:bodyPr wrap="square">
            <a:spAutoFit/>
          </a:bodyPr>
          <a:lstStyle/>
          <a:p>
            <a:pPr marL="285750" indent="-285750">
              <a:lnSpc>
                <a:spcPct val="120000"/>
              </a:lnSpc>
              <a:buClr>
                <a:srgbClr val="C00000"/>
              </a:buClr>
              <a:buFont typeface="Wingdings" panose="05000000000000000000" pitchFamily="2" charset="2"/>
              <a:buChar char="u"/>
            </a:pPr>
            <a:r>
              <a:rPr dirty="0">
                <a:cs typeface="+mn-ea"/>
                <a:sym typeface="+mn-lt"/>
              </a:rPr>
              <a:t>习近平总书记指出，人与自然是生命共同体，人类必须尊重自然、顺应自然、保护自然。</a:t>
            </a:r>
          </a:p>
          <a:p>
            <a:pPr marL="285750" indent="-285750">
              <a:lnSpc>
                <a:spcPct val="120000"/>
              </a:lnSpc>
              <a:buClr>
                <a:srgbClr val="C00000"/>
              </a:buClr>
              <a:buFont typeface="Wingdings" panose="05000000000000000000" pitchFamily="2" charset="2"/>
              <a:buChar char="u"/>
            </a:pPr>
            <a:endParaRPr dirty="0">
              <a:cs typeface="+mn-ea"/>
              <a:sym typeface="+mn-lt"/>
            </a:endParaRPr>
          </a:p>
          <a:p>
            <a:pPr marL="285750" indent="-285750">
              <a:lnSpc>
                <a:spcPct val="120000"/>
              </a:lnSpc>
              <a:buClr>
                <a:srgbClr val="C00000"/>
              </a:buClr>
              <a:buFont typeface="Wingdings" panose="05000000000000000000" pitchFamily="2" charset="2"/>
              <a:buChar char="u"/>
            </a:pPr>
            <a:r>
              <a:rPr dirty="0">
                <a:cs typeface="+mn-ea"/>
                <a:sym typeface="+mn-lt"/>
              </a:rPr>
              <a:t>人类只有遵循自然规律才能有效防止在开发利用自然上走弯路，人类对大自然的伤害最终会伤及人类自身，这是无法抗拒的规律。</a:t>
            </a:r>
          </a:p>
        </p:txBody>
      </p:sp>
      <p:sp>
        <p:nvSpPr>
          <p:cNvPr id="2" name="矩形 1"/>
          <p:cNvSpPr/>
          <p:nvPr/>
        </p:nvSpPr>
        <p:spPr>
          <a:xfrm>
            <a:off x="847934" y="3744709"/>
            <a:ext cx="4681855" cy="368300"/>
          </a:xfrm>
          <a:prstGeom prst="rect">
            <a:avLst/>
          </a:prstGeom>
          <a:solidFill>
            <a:schemeClr val="bg1">
              <a:lumMod val="95000"/>
            </a:schemeClr>
          </a:solidFill>
        </p:spPr>
        <p:txBody>
          <a:bodyPr wrap="none">
            <a:spAutoFit/>
          </a:bodyPr>
          <a:lstStyle/>
          <a:p>
            <a:pPr algn="l"/>
            <a:r>
              <a:rPr lang="en-US" altLang="zh-CN" b="1" dirty="0">
                <a:cs typeface="+mn-ea"/>
                <a:sym typeface="+mn-lt"/>
              </a:rPr>
              <a:t>4.</a:t>
            </a:r>
            <a:r>
              <a:rPr b="1" dirty="0">
                <a:cs typeface="+mn-ea"/>
                <a:sym typeface="+mn-lt"/>
              </a:rPr>
              <a:t>胸怀建设清洁美丽世界的共赢全球观</a:t>
            </a:r>
            <a:r>
              <a:rPr lang="en-US" altLang="zh-CN" b="1" dirty="0">
                <a:cs typeface="+mn-ea"/>
                <a:sym typeface="+mn-lt"/>
              </a:rPr>
              <a:t>(</a:t>
            </a:r>
            <a:r>
              <a:rPr lang="zh-CN" altLang="en-US" b="1" dirty="0">
                <a:cs typeface="+mn-ea"/>
                <a:sym typeface="+mn-lt"/>
              </a:rPr>
              <a:t>个人</a:t>
            </a:r>
            <a:r>
              <a:rPr lang="en-US" altLang="zh-CN" b="1" dirty="0">
                <a:cs typeface="+mn-ea"/>
                <a:sym typeface="+mn-lt"/>
              </a:rPr>
              <a:t>)</a:t>
            </a:r>
          </a:p>
        </p:txBody>
      </p:sp>
      <p:sp>
        <p:nvSpPr>
          <p:cNvPr id="3" name="矩形 2"/>
          <p:cNvSpPr/>
          <p:nvPr/>
        </p:nvSpPr>
        <p:spPr>
          <a:xfrm>
            <a:off x="847431" y="4113070"/>
            <a:ext cx="10350500" cy="1419860"/>
          </a:xfrm>
          <a:prstGeom prst="rect">
            <a:avLst/>
          </a:prstGeom>
          <a:ln>
            <a:solidFill>
              <a:srgbClr val="C00000"/>
            </a:solidFill>
          </a:ln>
        </p:spPr>
        <p:txBody>
          <a:bodyPr wrap="square">
            <a:spAutoFit/>
          </a:bodyPr>
          <a:lstStyle/>
          <a:p>
            <a:pPr marL="285750" indent="-285750">
              <a:lnSpc>
                <a:spcPct val="120000"/>
              </a:lnSpc>
              <a:buClr>
                <a:srgbClr val="C00000"/>
              </a:buClr>
              <a:buFont typeface="Wingdings" panose="05000000000000000000" pitchFamily="2" charset="2"/>
              <a:buChar char="u"/>
            </a:pPr>
            <a:r>
              <a:rPr dirty="0">
                <a:cs typeface="+mn-ea"/>
                <a:sym typeface="+mn-lt"/>
              </a:rPr>
              <a:t>习近平总书记强调，人类是命运共同体，建设绿色家园是人类的共同梦想。</a:t>
            </a:r>
          </a:p>
          <a:p>
            <a:pPr marL="285750" indent="-285750">
              <a:lnSpc>
                <a:spcPct val="120000"/>
              </a:lnSpc>
              <a:buClr>
                <a:srgbClr val="C00000"/>
              </a:buClr>
              <a:buFont typeface="Wingdings" panose="05000000000000000000" pitchFamily="2" charset="2"/>
              <a:buChar char="u"/>
            </a:pPr>
            <a:endParaRPr dirty="0">
              <a:cs typeface="+mn-ea"/>
              <a:sym typeface="+mn-lt"/>
            </a:endParaRPr>
          </a:p>
          <a:p>
            <a:pPr marL="285750" indent="-285750">
              <a:lnSpc>
                <a:spcPct val="120000"/>
              </a:lnSpc>
              <a:buClr>
                <a:srgbClr val="C00000"/>
              </a:buClr>
              <a:buFont typeface="Wingdings" panose="05000000000000000000" pitchFamily="2" charset="2"/>
              <a:buChar char="u"/>
            </a:pPr>
            <a:r>
              <a:rPr dirty="0">
                <a:cs typeface="+mn-ea"/>
                <a:sym typeface="+mn-lt"/>
              </a:rPr>
              <a:t>生态危机、环境危机成为全球挑战，没有</a:t>
            </a:r>
            <a:r>
              <a:rPr lang="zh-CN" dirty="0">
                <a:cs typeface="+mn-ea"/>
                <a:sym typeface="+mn-lt"/>
              </a:rPr>
              <a:t>谁</a:t>
            </a:r>
            <a:r>
              <a:rPr dirty="0">
                <a:cs typeface="+mn-ea"/>
                <a:sym typeface="+mn-lt"/>
              </a:rPr>
              <a:t>可以置身事外，独善其身。社会应该携手同行，构筑尊崇自然、绿色发展的生态体系，共谋全球生态文明建设之路，保护好人类赖以生存的地球家园。</a:t>
            </a:r>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250"/>
                                        <p:tgtEl>
                                          <p:spTgt spid="13"/>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250"/>
                                        <p:tgtEl>
                                          <p:spTgt spid="15"/>
                                        </p:tgtEl>
                                        <p:attrNameLst>
                                          <p:attrName>ppt_y</p:attrName>
                                        </p:attrNameLst>
                                      </p:cBhvr>
                                      <p:tavLst>
                                        <p:tav tm="0">
                                          <p:val>
                                            <p:strVal val="#ppt_y+#ppt_h*1.125000"/>
                                          </p:val>
                                        </p:tav>
                                        <p:tav tm="100000">
                                          <p:val>
                                            <p:strVal val="#ppt_y"/>
                                          </p:val>
                                        </p:tav>
                                      </p:tavLst>
                                    </p:anim>
                                    <p:animEffect transition="in" filter="wipe(up)">
                                      <p:cBhvr>
                                        <p:cTn id="17" dur="250"/>
                                        <p:tgtEl>
                                          <p:spTgt spid="15"/>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5" grpId="0"/>
      <p:bldP spid="4" grpId="0" bldLvl="0" animBg="1"/>
      <p:bldP spid="5" grpId="0" bldLvl="0" animBg="1"/>
      <p:bldP spid="2" grpId="0" bldLvl="0" animBg="1"/>
      <p:bldP spid="3"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5"/>
          <p:cNvSpPr/>
          <p:nvPr/>
        </p:nvSpPr>
        <p:spPr>
          <a:xfrm rot="1751457">
            <a:off x="5480321" y="862031"/>
            <a:ext cx="1975237" cy="827926"/>
          </a:xfrm>
          <a:custGeom>
            <a:avLst/>
            <a:gdLst>
              <a:gd name="connsiteX0" fmla="*/ 0 w 4093320"/>
              <a:gd name="connsiteY0" fmla="*/ 0 h 827332"/>
              <a:gd name="connsiteX1" fmla="*/ 4093320 w 4093320"/>
              <a:gd name="connsiteY1" fmla="*/ 0 h 827332"/>
              <a:gd name="connsiteX2" fmla="*/ 4093320 w 4093320"/>
              <a:gd name="connsiteY2" fmla="*/ 827332 h 827332"/>
              <a:gd name="connsiteX3" fmla="*/ 0 w 4093320"/>
              <a:gd name="connsiteY3" fmla="*/ 827332 h 827332"/>
              <a:gd name="connsiteX4" fmla="*/ 0 w 4093320"/>
              <a:gd name="connsiteY4" fmla="*/ 0 h 827332"/>
              <a:gd name="connsiteX0-1" fmla="*/ 0 w 4093320"/>
              <a:gd name="connsiteY0-2" fmla="*/ 898 h 828230"/>
              <a:gd name="connsiteX1-3" fmla="*/ 1209356 w 4093320"/>
              <a:gd name="connsiteY1-4" fmla="*/ 0 h 828230"/>
              <a:gd name="connsiteX2-5" fmla="*/ 4093320 w 4093320"/>
              <a:gd name="connsiteY2-6" fmla="*/ 898 h 828230"/>
              <a:gd name="connsiteX3-7" fmla="*/ 4093320 w 4093320"/>
              <a:gd name="connsiteY3-8" fmla="*/ 828230 h 828230"/>
              <a:gd name="connsiteX4-9" fmla="*/ 0 w 4093320"/>
              <a:gd name="connsiteY4-10" fmla="*/ 828230 h 828230"/>
              <a:gd name="connsiteX5" fmla="*/ 0 w 4093320"/>
              <a:gd name="connsiteY5" fmla="*/ 898 h 828230"/>
              <a:gd name="connsiteX0-11" fmla="*/ 0 w 4093320"/>
              <a:gd name="connsiteY0-12" fmla="*/ 898 h 828824"/>
              <a:gd name="connsiteX1-13" fmla="*/ 1209356 w 4093320"/>
              <a:gd name="connsiteY1-14" fmla="*/ 0 h 828824"/>
              <a:gd name="connsiteX2-15" fmla="*/ 4093320 w 4093320"/>
              <a:gd name="connsiteY2-16" fmla="*/ 898 h 828824"/>
              <a:gd name="connsiteX3-17" fmla="*/ 4093320 w 4093320"/>
              <a:gd name="connsiteY3-18" fmla="*/ 828230 h 828824"/>
              <a:gd name="connsiteX4-19" fmla="*/ 90352 w 4093320"/>
              <a:gd name="connsiteY4-20" fmla="*/ 828824 h 828824"/>
              <a:gd name="connsiteX5-21" fmla="*/ 0 w 4093320"/>
              <a:gd name="connsiteY5-22" fmla="*/ 828230 h 828824"/>
              <a:gd name="connsiteX6" fmla="*/ 0 w 4093320"/>
              <a:gd name="connsiteY6" fmla="*/ 898 h 828824"/>
              <a:gd name="connsiteX0-23" fmla="*/ 0 w 4093320"/>
              <a:gd name="connsiteY0-24" fmla="*/ 898 h 828824"/>
              <a:gd name="connsiteX1-25" fmla="*/ 1209356 w 4093320"/>
              <a:gd name="connsiteY1-26" fmla="*/ 0 h 828824"/>
              <a:gd name="connsiteX2-27" fmla="*/ 4093320 w 4093320"/>
              <a:gd name="connsiteY2-28" fmla="*/ 898 h 828824"/>
              <a:gd name="connsiteX3-29" fmla="*/ 4093320 w 4093320"/>
              <a:gd name="connsiteY3-30" fmla="*/ 828230 h 828824"/>
              <a:gd name="connsiteX4-31" fmla="*/ 90352 w 4093320"/>
              <a:gd name="connsiteY4-32" fmla="*/ 828824 h 828824"/>
              <a:gd name="connsiteX5-33" fmla="*/ 0 w 4093320"/>
              <a:gd name="connsiteY5-34" fmla="*/ 898 h 828824"/>
              <a:gd name="connsiteX0-35" fmla="*/ 0 w 4002968"/>
              <a:gd name="connsiteY0-36" fmla="*/ 828824 h 828824"/>
              <a:gd name="connsiteX1-37" fmla="*/ 1119004 w 4002968"/>
              <a:gd name="connsiteY1-38" fmla="*/ 0 h 828824"/>
              <a:gd name="connsiteX2-39" fmla="*/ 4002968 w 4002968"/>
              <a:gd name="connsiteY2-40" fmla="*/ 898 h 828824"/>
              <a:gd name="connsiteX3-41" fmla="*/ 4002968 w 4002968"/>
              <a:gd name="connsiteY3-42" fmla="*/ 828230 h 828824"/>
              <a:gd name="connsiteX4-43" fmla="*/ 0 w 4002968"/>
              <a:gd name="connsiteY4-44" fmla="*/ 828824 h 828824"/>
              <a:gd name="connsiteX0-45" fmla="*/ 0 w 4002968"/>
              <a:gd name="connsiteY0-46" fmla="*/ 828824 h 828824"/>
              <a:gd name="connsiteX1-47" fmla="*/ 1119004 w 4002968"/>
              <a:gd name="connsiteY1-48" fmla="*/ 0 h 828824"/>
              <a:gd name="connsiteX2-49" fmla="*/ 2276502 w 4002968"/>
              <a:gd name="connsiteY2-50" fmla="*/ 1223 h 828824"/>
              <a:gd name="connsiteX3-51" fmla="*/ 4002968 w 4002968"/>
              <a:gd name="connsiteY3-52" fmla="*/ 898 h 828824"/>
              <a:gd name="connsiteX4-53" fmla="*/ 4002968 w 4002968"/>
              <a:gd name="connsiteY4-54" fmla="*/ 828230 h 828824"/>
              <a:gd name="connsiteX5-55" fmla="*/ 0 w 4002968"/>
              <a:gd name="connsiteY5-56" fmla="*/ 828824 h 828824"/>
              <a:gd name="connsiteX0-57" fmla="*/ 0 w 4002968"/>
              <a:gd name="connsiteY0-58" fmla="*/ 827926 h 827926"/>
              <a:gd name="connsiteX1-59" fmla="*/ 2276502 w 4002968"/>
              <a:gd name="connsiteY1-60" fmla="*/ 325 h 827926"/>
              <a:gd name="connsiteX2-61" fmla="*/ 4002968 w 4002968"/>
              <a:gd name="connsiteY2-62" fmla="*/ 0 h 827926"/>
              <a:gd name="connsiteX3-63" fmla="*/ 4002968 w 4002968"/>
              <a:gd name="connsiteY3-64" fmla="*/ 827332 h 827926"/>
              <a:gd name="connsiteX4-65" fmla="*/ 0 w 4002968"/>
              <a:gd name="connsiteY4-66" fmla="*/ 827926 h 8279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002968" h="827926">
                <a:moveTo>
                  <a:pt x="0" y="827926"/>
                </a:moveTo>
                <a:lnTo>
                  <a:pt x="2276502" y="325"/>
                </a:lnTo>
                <a:lnTo>
                  <a:pt x="4002968" y="0"/>
                </a:lnTo>
                <a:lnTo>
                  <a:pt x="4002968" y="827332"/>
                </a:lnTo>
                <a:lnTo>
                  <a:pt x="0" y="827926"/>
                </a:lnTo>
                <a:close/>
              </a:path>
            </a:pathLst>
          </a:custGeom>
          <a:gradFill flip="none" rotWithShape="1">
            <a:gsLst>
              <a:gs pos="0">
                <a:schemeClr val="tx1">
                  <a:alpha val="30000"/>
                </a:schemeClr>
              </a:gs>
              <a:gs pos="100000">
                <a:srgbClr val="F2F2F2">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a:off x="5403850" y="979935"/>
            <a:ext cx="1384300" cy="17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5264996" y="371286"/>
            <a:ext cx="1662008" cy="523220"/>
          </a:xfrm>
          <a:prstGeom prst="rect">
            <a:avLst/>
          </a:prstGeom>
          <a:noFill/>
        </p:spPr>
        <p:txBody>
          <a:bodyPr wrap="square" rtlCol="0">
            <a:spAutoFit/>
            <a:scene3d>
              <a:camera prst="orthographicFront"/>
              <a:lightRig rig="threePt" dir="t"/>
            </a:scene3d>
            <a:sp3d contourW="12700"/>
          </a:bodyPr>
          <a:lstStyle/>
          <a:p>
            <a:pPr lvl="0" algn="ctr"/>
            <a:r>
              <a:rPr lang="zh-CN" altLang="en-US" sz="2800" dirty="0">
                <a:cs typeface="+mn-ea"/>
                <a:sym typeface="+mn-lt"/>
              </a:rPr>
              <a:t>总结</a:t>
            </a:r>
          </a:p>
        </p:txBody>
      </p:sp>
      <p:grpSp>
        <p:nvGrpSpPr>
          <p:cNvPr id="7" name="组合 6"/>
          <p:cNvGrpSpPr/>
          <p:nvPr/>
        </p:nvGrpSpPr>
        <p:grpSpPr>
          <a:xfrm>
            <a:off x="2308410" y="2180702"/>
            <a:ext cx="1857945" cy="1344946"/>
            <a:chOff x="2513462" y="1778000"/>
            <a:chExt cx="1857945" cy="1344946"/>
          </a:xfrm>
        </p:grpSpPr>
        <p:sp>
          <p:nvSpPr>
            <p:cNvPr id="8" name="矩形 60"/>
            <p:cNvSpPr/>
            <p:nvPr/>
          </p:nvSpPr>
          <p:spPr>
            <a:xfrm rot="1751457">
              <a:off x="2877023" y="2161615"/>
              <a:ext cx="1494384" cy="961331"/>
            </a:xfrm>
            <a:custGeom>
              <a:avLst/>
              <a:gdLst>
                <a:gd name="connsiteX0" fmla="*/ 0 w 4093320"/>
                <a:gd name="connsiteY0" fmla="*/ 0 h 933316"/>
                <a:gd name="connsiteX1" fmla="*/ 4093320 w 4093320"/>
                <a:gd name="connsiteY1" fmla="*/ 0 h 933316"/>
                <a:gd name="connsiteX2" fmla="*/ 4093320 w 4093320"/>
                <a:gd name="connsiteY2" fmla="*/ 933316 h 933316"/>
                <a:gd name="connsiteX3" fmla="*/ 0 w 4093320"/>
                <a:gd name="connsiteY3" fmla="*/ 933316 h 933316"/>
                <a:gd name="connsiteX4" fmla="*/ 0 w 4093320"/>
                <a:gd name="connsiteY4" fmla="*/ 0 h 933316"/>
                <a:gd name="connsiteX0-1" fmla="*/ 0 w 4093320"/>
                <a:gd name="connsiteY0-2" fmla="*/ 20385 h 953701"/>
                <a:gd name="connsiteX1-3" fmla="*/ 1272771 w 4093320"/>
                <a:gd name="connsiteY1-4" fmla="*/ 0 h 953701"/>
                <a:gd name="connsiteX2-5" fmla="*/ 4093320 w 4093320"/>
                <a:gd name="connsiteY2-6" fmla="*/ 20385 h 953701"/>
                <a:gd name="connsiteX3-7" fmla="*/ 4093320 w 4093320"/>
                <a:gd name="connsiteY3-8" fmla="*/ 953701 h 953701"/>
                <a:gd name="connsiteX4-9" fmla="*/ 0 w 4093320"/>
                <a:gd name="connsiteY4-10" fmla="*/ 953701 h 953701"/>
                <a:gd name="connsiteX5" fmla="*/ 0 w 4093320"/>
                <a:gd name="connsiteY5" fmla="*/ 20385 h 953701"/>
                <a:gd name="connsiteX0-11" fmla="*/ 0 w 4093320"/>
                <a:gd name="connsiteY0-12" fmla="*/ 20385 h 961331"/>
                <a:gd name="connsiteX1-13" fmla="*/ 1272771 w 4093320"/>
                <a:gd name="connsiteY1-14" fmla="*/ 0 h 961331"/>
                <a:gd name="connsiteX2-15" fmla="*/ 4093320 w 4093320"/>
                <a:gd name="connsiteY2-16" fmla="*/ 20385 h 961331"/>
                <a:gd name="connsiteX3-17" fmla="*/ 4093320 w 4093320"/>
                <a:gd name="connsiteY3-18" fmla="*/ 953701 h 961331"/>
                <a:gd name="connsiteX4-19" fmla="*/ 1231577 w 4093320"/>
                <a:gd name="connsiteY4-20" fmla="*/ 961331 h 961331"/>
                <a:gd name="connsiteX5-21" fmla="*/ 0 w 4093320"/>
                <a:gd name="connsiteY5-22" fmla="*/ 953701 h 961331"/>
                <a:gd name="connsiteX6" fmla="*/ 0 w 4093320"/>
                <a:gd name="connsiteY6" fmla="*/ 20385 h 961331"/>
                <a:gd name="connsiteX0-23" fmla="*/ 0 w 4093320"/>
                <a:gd name="connsiteY0-24" fmla="*/ 20385 h 961331"/>
                <a:gd name="connsiteX1-25" fmla="*/ 1272771 w 4093320"/>
                <a:gd name="connsiteY1-26" fmla="*/ 0 h 961331"/>
                <a:gd name="connsiteX2-27" fmla="*/ 4093320 w 4093320"/>
                <a:gd name="connsiteY2-28" fmla="*/ 20385 h 961331"/>
                <a:gd name="connsiteX3-29" fmla="*/ 4093320 w 4093320"/>
                <a:gd name="connsiteY3-30" fmla="*/ 953701 h 961331"/>
                <a:gd name="connsiteX4-31" fmla="*/ 1231577 w 4093320"/>
                <a:gd name="connsiteY4-32" fmla="*/ 961331 h 961331"/>
                <a:gd name="connsiteX5-33" fmla="*/ 0 w 4093320"/>
                <a:gd name="connsiteY5-34" fmla="*/ 20385 h 961331"/>
                <a:gd name="connsiteX0-35" fmla="*/ 0 w 2861743"/>
                <a:gd name="connsiteY0-36" fmla="*/ 961331 h 961331"/>
                <a:gd name="connsiteX1-37" fmla="*/ 41194 w 2861743"/>
                <a:gd name="connsiteY1-38" fmla="*/ 0 h 961331"/>
                <a:gd name="connsiteX2-39" fmla="*/ 2861743 w 2861743"/>
                <a:gd name="connsiteY2-40" fmla="*/ 20385 h 961331"/>
                <a:gd name="connsiteX3-41" fmla="*/ 2861743 w 2861743"/>
                <a:gd name="connsiteY3-42" fmla="*/ 953701 h 961331"/>
                <a:gd name="connsiteX4-43" fmla="*/ 0 w 2861743"/>
                <a:gd name="connsiteY4-44" fmla="*/ 961331 h 96133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61743" h="961331">
                  <a:moveTo>
                    <a:pt x="0" y="961331"/>
                  </a:moveTo>
                  <a:lnTo>
                    <a:pt x="41194" y="0"/>
                  </a:lnTo>
                  <a:lnTo>
                    <a:pt x="2861743" y="20385"/>
                  </a:lnTo>
                  <a:lnTo>
                    <a:pt x="2861743" y="953701"/>
                  </a:lnTo>
                  <a:lnTo>
                    <a:pt x="0" y="961331"/>
                  </a:lnTo>
                  <a:close/>
                </a:path>
              </a:pathLst>
            </a:custGeom>
            <a:gradFill flip="none" rotWithShape="1">
              <a:gsLst>
                <a:gs pos="0">
                  <a:schemeClr val="tx1">
                    <a:alpha val="3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Group 13"/>
            <p:cNvGrpSpPr/>
            <p:nvPr/>
          </p:nvGrpSpPr>
          <p:grpSpPr>
            <a:xfrm>
              <a:off x="2513462" y="1778000"/>
              <a:ext cx="903838" cy="903839"/>
              <a:chOff x="911424" y="1244624"/>
              <a:chExt cx="1084974" cy="1084975"/>
            </a:xfrm>
          </p:grpSpPr>
          <p:sp>
            <p:nvSpPr>
              <p:cNvPr id="10" name="Freeform: Shape 6"/>
              <p:cNvSpPr/>
              <p:nvPr/>
            </p:nvSpPr>
            <p:spPr bwMode="auto">
              <a:xfrm flipH="1">
                <a:off x="911424" y="1244624"/>
                <a:ext cx="1084974" cy="1084975"/>
              </a:xfrm>
              <a:custGeom>
                <a:avLst/>
                <a:gdLst>
                  <a:gd name="connsiteX0" fmla="*/ 508910 w 1084974"/>
                  <a:gd name="connsiteY0" fmla="*/ 0 h 1084975"/>
                  <a:gd name="connsiteX1" fmla="*/ 31229 w 1084974"/>
                  <a:gd name="connsiteY1" fmla="*/ 253981 h 1084975"/>
                  <a:gd name="connsiteX2" fmla="*/ 0 w 1084974"/>
                  <a:gd name="connsiteY2" fmla="*/ 311517 h 1084975"/>
                  <a:gd name="connsiteX3" fmla="*/ 773457 w 1084974"/>
                  <a:gd name="connsiteY3" fmla="*/ 1084975 h 1084975"/>
                  <a:gd name="connsiteX4" fmla="*/ 830993 w 1084974"/>
                  <a:gd name="connsiteY4" fmla="*/ 1053745 h 1084975"/>
                  <a:gd name="connsiteX5" fmla="*/ 1084974 w 1084974"/>
                  <a:gd name="connsiteY5" fmla="*/ 576064 h 1084975"/>
                  <a:gd name="connsiteX6" fmla="*/ 508910 w 1084974"/>
                  <a:gd name="connsiteY6" fmla="*/ 0 h 108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4974" h="1084975">
                    <a:moveTo>
                      <a:pt x="508910" y="0"/>
                    </a:moveTo>
                    <a:cubicBezTo>
                      <a:pt x="310066" y="0"/>
                      <a:pt x="134752" y="100747"/>
                      <a:pt x="31229" y="253981"/>
                    </a:cubicBezTo>
                    <a:lnTo>
                      <a:pt x="0" y="311517"/>
                    </a:lnTo>
                    <a:lnTo>
                      <a:pt x="773457" y="1084975"/>
                    </a:lnTo>
                    <a:lnTo>
                      <a:pt x="830993" y="1053745"/>
                    </a:lnTo>
                    <a:cubicBezTo>
                      <a:pt x="984227" y="950222"/>
                      <a:pt x="1084974" y="774908"/>
                      <a:pt x="1084974" y="576064"/>
                    </a:cubicBezTo>
                    <a:cubicBezTo>
                      <a:pt x="1084974" y="257913"/>
                      <a:pt x="827061" y="0"/>
                      <a:pt x="508910" y="0"/>
                    </a:cubicBezTo>
                    <a:close/>
                  </a:path>
                </a:pathLst>
              </a:custGeom>
              <a:solidFill>
                <a:schemeClr val="accent1"/>
              </a:solidFill>
              <a:ln w="19050">
                <a:noFill/>
                <a:round/>
              </a:ln>
            </p:spPr>
            <p:txBody>
              <a:bodyPr anchor="ctr"/>
              <a:lstStyle/>
              <a:p>
                <a:pPr algn="ctr"/>
                <a:endParaRPr>
                  <a:cs typeface="+mn-ea"/>
                  <a:sym typeface="+mn-lt"/>
                </a:endParaRPr>
              </a:p>
            </p:txBody>
          </p:sp>
          <p:sp>
            <p:nvSpPr>
              <p:cNvPr id="11" name="TextBox 9"/>
              <p:cNvSpPr txBox="1"/>
              <p:nvPr/>
            </p:nvSpPr>
            <p:spPr>
              <a:xfrm>
                <a:off x="997495" y="1340768"/>
                <a:ext cx="655949" cy="707886"/>
              </a:xfrm>
              <a:prstGeom prst="rect">
                <a:avLst/>
              </a:prstGeom>
              <a:noFill/>
            </p:spPr>
            <p:txBody>
              <a:bodyPr wrap="none" anchor="ctr">
                <a:normAutofit/>
              </a:bodyPr>
              <a:lstStyle/>
              <a:p>
                <a:pPr algn="ctr"/>
                <a:r>
                  <a:rPr lang="en-US" altLang="zh-CN" sz="2400" dirty="0">
                    <a:solidFill>
                      <a:schemeClr val="bg1"/>
                    </a:solidFill>
                    <a:cs typeface="+mn-ea"/>
                    <a:sym typeface="+mn-lt"/>
                  </a:rPr>
                  <a:t>1</a:t>
                </a:r>
              </a:p>
            </p:txBody>
          </p:sp>
        </p:grpSp>
      </p:grpSp>
      <p:sp>
        <p:nvSpPr>
          <p:cNvPr id="12" name="矩形 11"/>
          <p:cNvSpPr/>
          <p:nvPr/>
        </p:nvSpPr>
        <p:spPr>
          <a:xfrm>
            <a:off x="4463898" y="2270455"/>
            <a:ext cx="6463554" cy="830997"/>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dirty="0">
                <a:cs typeface="+mn-ea"/>
                <a:sym typeface="+mn-lt"/>
              </a:rPr>
              <a:t>既要绿水青山，也要金山银山。宁要绿水青山，不要金山银山</a:t>
            </a:r>
            <a:endParaRPr lang="zh-CN" altLang="en-US" sz="2000" b="1" dirty="0">
              <a:cs typeface="+mn-ea"/>
              <a:sym typeface="+mn-lt"/>
            </a:endParaRPr>
          </a:p>
        </p:txBody>
      </p:sp>
      <p:grpSp>
        <p:nvGrpSpPr>
          <p:cNvPr id="16" name="组合 15"/>
          <p:cNvGrpSpPr/>
          <p:nvPr/>
        </p:nvGrpSpPr>
        <p:grpSpPr>
          <a:xfrm>
            <a:off x="2308410" y="4207046"/>
            <a:ext cx="1857945" cy="1344946"/>
            <a:chOff x="2513462" y="1778000"/>
            <a:chExt cx="1857945" cy="1344946"/>
          </a:xfrm>
        </p:grpSpPr>
        <p:sp>
          <p:nvSpPr>
            <p:cNvPr id="17" name="矩形 60"/>
            <p:cNvSpPr/>
            <p:nvPr/>
          </p:nvSpPr>
          <p:spPr>
            <a:xfrm rot="1751457">
              <a:off x="2877023" y="2161615"/>
              <a:ext cx="1494384" cy="961331"/>
            </a:xfrm>
            <a:custGeom>
              <a:avLst/>
              <a:gdLst>
                <a:gd name="connsiteX0" fmla="*/ 0 w 4093320"/>
                <a:gd name="connsiteY0" fmla="*/ 0 h 933316"/>
                <a:gd name="connsiteX1" fmla="*/ 4093320 w 4093320"/>
                <a:gd name="connsiteY1" fmla="*/ 0 h 933316"/>
                <a:gd name="connsiteX2" fmla="*/ 4093320 w 4093320"/>
                <a:gd name="connsiteY2" fmla="*/ 933316 h 933316"/>
                <a:gd name="connsiteX3" fmla="*/ 0 w 4093320"/>
                <a:gd name="connsiteY3" fmla="*/ 933316 h 933316"/>
                <a:gd name="connsiteX4" fmla="*/ 0 w 4093320"/>
                <a:gd name="connsiteY4" fmla="*/ 0 h 933316"/>
                <a:gd name="connsiteX0-1" fmla="*/ 0 w 4093320"/>
                <a:gd name="connsiteY0-2" fmla="*/ 20385 h 953701"/>
                <a:gd name="connsiteX1-3" fmla="*/ 1272771 w 4093320"/>
                <a:gd name="connsiteY1-4" fmla="*/ 0 h 953701"/>
                <a:gd name="connsiteX2-5" fmla="*/ 4093320 w 4093320"/>
                <a:gd name="connsiteY2-6" fmla="*/ 20385 h 953701"/>
                <a:gd name="connsiteX3-7" fmla="*/ 4093320 w 4093320"/>
                <a:gd name="connsiteY3-8" fmla="*/ 953701 h 953701"/>
                <a:gd name="connsiteX4-9" fmla="*/ 0 w 4093320"/>
                <a:gd name="connsiteY4-10" fmla="*/ 953701 h 953701"/>
                <a:gd name="connsiteX5" fmla="*/ 0 w 4093320"/>
                <a:gd name="connsiteY5" fmla="*/ 20385 h 953701"/>
                <a:gd name="connsiteX0-11" fmla="*/ 0 w 4093320"/>
                <a:gd name="connsiteY0-12" fmla="*/ 20385 h 961331"/>
                <a:gd name="connsiteX1-13" fmla="*/ 1272771 w 4093320"/>
                <a:gd name="connsiteY1-14" fmla="*/ 0 h 961331"/>
                <a:gd name="connsiteX2-15" fmla="*/ 4093320 w 4093320"/>
                <a:gd name="connsiteY2-16" fmla="*/ 20385 h 961331"/>
                <a:gd name="connsiteX3-17" fmla="*/ 4093320 w 4093320"/>
                <a:gd name="connsiteY3-18" fmla="*/ 953701 h 961331"/>
                <a:gd name="connsiteX4-19" fmla="*/ 1231577 w 4093320"/>
                <a:gd name="connsiteY4-20" fmla="*/ 961331 h 961331"/>
                <a:gd name="connsiteX5-21" fmla="*/ 0 w 4093320"/>
                <a:gd name="connsiteY5-22" fmla="*/ 953701 h 961331"/>
                <a:gd name="connsiteX6" fmla="*/ 0 w 4093320"/>
                <a:gd name="connsiteY6" fmla="*/ 20385 h 961331"/>
                <a:gd name="connsiteX0-23" fmla="*/ 0 w 4093320"/>
                <a:gd name="connsiteY0-24" fmla="*/ 20385 h 961331"/>
                <a:gd name="connsiteX1-25" fmla="*/ 1272771 w 4093320"/>
                <a:gd name="connsiteY1-26" fmla="*/ 0 h 961331"/>
                <a:gd name="connsiteX2-27" fmla="*/ 4093320 w 4093320"/>
                <a:gd name="connsiteY2-28" fmla="*/ 20385 h 961331"/>
                <a:gd name="connsiteX3-29" fmla="*/ 4093320 w 4093320"/>
                <a:gd name="connsiteY3-30" fmla="*/ 953701 h 961331"/>
                <a:gd name="connsiteX4-31" fmla="*/ 1231577 w 4093320"/>
                <a:gd name="connsiteY4-32" fmla="*/ 961331 h 961331"/>
                <a:gd name="connsiteX5-33" fmla="*/ 0 w 4093320"/>
                <a:gd name="connsiteY5-34" fmla="*/ 20385 h 961331"/>
                <a:gd name="connsiteX0-35" fmla="*/ 0 w 2861743"/>
                <a:gd name="connsiteY0-36" fmla="*/ 961331 h 961331"/>
                <a:gd name="connsiteX1-37" fmla="*/ 41194 w 2861743"/>
                <a:gd name="connsiteY1-38" fmla="*/ 0 h 961331"/>
                <a:gd name="connsiteX2-39" fmla="*/ 2861743 w 2861743"/>
                <a:gd name="connsiteY2-40" fmla="*/ 20385 h 961331"/>
                <a:gd name="connsiteX3-41" fmla="*/ 2861743 w 2861743"/>
                <a:gd name="connsiteY3-42" fmla="*/ 953701 h 961331"/>
                <a:gd name="connsiteX4-43" fmla="*/ 0 w 2861743"/>
                <a:gd name="connsiteY4-44" fmla="*/ 961331 h 96133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61743" h="961331">
                  <a:moveTo>
                    <a:pt x="0" y="961331"/>
                  </a:moveTo>
                  <a:lnTo>
                    <a:pt x="41194" y="0"/>
                  </a:lnTo>
                  <a:lnTo>
                    <a:pt x="2861743" y="20385"/>
                  </a:lnTo>
                  <a:lnTo>
                    <a:pt x="2861743" y="953701"/>
                  </a:lnTo>
                  <a:lnTo>
                    <a:pt x="0" y="961331"/>
                  </a:lnTo>
                  <a:close/>
                </a:path>
              </a:pathLst>
            </a:custGeom>
            <a:gradFill flip="none" rotWithShape="1">
              <a:gsLst>
                <a:gs pos="0">
                  <a:schemeClr val="tx1">
                    <a:alpha val="3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8" name="Group 13"/>
            <p:cNvGrpSpPr/>
            <p:nvPr/>
          </p:nvGrpSpPr>
          <p:grpSpPr>
            <a:xfrm>
              <a:off x="2513462" y="1778000"/>
              <a:ext cx="903838" cy="903839"/>
              <a:chOff x="911424" y="1244624"/>
              <a:chExt cx="1084974" cy="1084975"/>
            </a:xfrm>
          </p:grpSpPr>
          <p:sp>
            <p:nvSpPr>
              <p:cNvPr id="19" name="Freeform: Shape 6"/>
              <p:cNvSpPr/>
              <p:nvPr/>
            </p:nvSpPr>
            <p:spPr bwMode="auto">
              <a:xfrm flipH="1">
                <a:off x="911424" y="1244624"/>
                <a:ext cx="1084974" cy="1084975"/>
              </a:xfrm>
              <a:custGeom>
                <a:avLst/>
                <a:gdLst>
                  <a:gd name="connsiteX0" fmla="*/ 508910 w 1084974"/>
                  <a:gd name="connsiteY0" fmla="*/ 0 h 1084975"/>
                  <a:gd name="connsiteX1" fmla="*/ 31229 w 1084974"/>
                  <a:gd name="connsiteY1" fmla="*/ 253981 h 1084975"/>
                  <a:gd name="connsiteX2" fmla="*/ 0 w 1084974"/>
                  <a:gd name="connsiteY2" fmla="*/ 311517 h 1084975"/>
                  <a:gd name="connsiteX3" fmla="*/ 773457 w 1084974"/>
                  <a:gd name="connsiteY3" fmla="*/ 1084975 h 1084975"/>
                  <a:gd name="connsiteX4" fmla="*/ 830993 w 1084974"/>
                  <a:gd name="connsiteY4" fmla="*/ 1053745 h 1084975"/>
                  <a:gd name="connsiteX5" fmla="*/ 1084974 w 1084974"/>
                  <a:gd name="connsiteY5" fmla="*/ 576064 h 1084975"/>
                  <a:gd name="connsiteX6" fmla="*/ 508910 w 1084974"/>
                  <a:gd name="connsiteY6" fmla="*/ 0 h 108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4974" h="1084975">
                    <a:moveTo>
                      <a:pt x="508910" y="0"/>
                    </a:moveTo>
                    <a:cubicBezTo>
                      <a:pt x="310066" y="0"/>
                      <a:pt x="134752" y="100747"/>
                      <a:pt x="31229" y="253981"/>
                    </a:cubicBezTo>
                    <a:lnTo>
                      <a:pt x="0" y="311517"/>
                    </a:lnTo>
                    <a:lnTo>
                      <a:pt x="773457" y="1084975"/>
                    </a:lnTo>
                    <a:lnTo>
                      <a:pt x="830993" y="1053745"/>
                    </a:lnTo>
                    <a:cubicBezTo>
                      <a:pt x="984227" y="950222"/>
                      <a:pt x="1084974" y="774908"/>
                      <a:pt x="1084974" y="576064"/>
                    </a:cubicBezTo>
                    <a:cubicBezTo>
                      <a:pt x="1084974" y="257913"/>
                      <a:pt x="827061" y="0"/>
                      <a:pt x="508910" y="0"/>
                    </a:cubicBezTo>
                    <a:close/>
                  </a:path>
                </a:pathLst>
              </a:custGeom>
              <a:solidFill>
                <a:schemeClr val="accent1"/>
              </a:solidFill>
              <a:ln w="19050">
                <a:noFill/>
                <a:round/>
              </a:ln>
            </p:spPr>
            <p:txBody>
              <a:bodyPr anchor="ctr"/>
              <a:lstStyle/>
              <a:p>
                <a:pPr algn="ctr"/>
                <a:endParaRPr>
                  <a:cs typeface="+mn-ea"/>
                  <a:sym typeface="+mn-lt"/>
                </a:endParaRPr>
              </a:p>
            </p:txBody>
          </p:sp>
          <p:sp>
            <p:nvSpPr>
              <p:cNvPr id="20" name="TextBox 9"/>
              <p:cNvSpPr txBox="1"/>
              <p:nvPr/>
            </p:nvSpPr>
            <p:spPr>
              <a:xfrm>
                <a:off x="997495" y="1340768"/>
                <a:ext cx="655949" cy="707886"/>
              </a:xfrm>
              <a:prstGeom prst="rect">
                <a:avLst/>
              </a:prstGeom>
              <a:noFill/>
            </p:spPr>
            <p:txBody>
              <a:bodyPr wrap="none" anchor="ctr">
                <a:normAutofit/>
              </a:bodyPr>
              <a:lstStyle/>
              <a:p>
                <a:pPr algn="ctr"/>
                <a:r>
                  <a:rPr lang="en-US" altLang="zh-CN" sz="2400" dirty="0">
                    <a:solidFill>
                      <a:schemeClr val="bg1"/>
                    </a:solidFill>
                    <a:cs typeface="+mn-ea"/>
                    <a:sym typeface="+mn-lt"/>
                  </a:rPr>
                  <a:t>2</a:t>
                </a:r>
              </a:p>
            </p:txBody>
          </p:sp>
        </p:grpSp>
      </p:grpSp>
      <p:sp>
        <p:nvSpPr>
          <p:cNvPr id="21" name="矩形 20"/>
          <p:cNvSpPr/>
          <p:nvPr/>
        </p:nvSpPr>
        <p:spPr>
          <a:xfrm>
            <a:off x="4463898" y="4492861"/>
            <a:ext cx="6463554" cy="43037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dirty="0">
                <a:cs typeface="+mn-ea"/>
                <a:sym typeface="+mn-lt"/>
              </a:rPr>
              <a:t>宁可牺牲一点发展速度也要守护好生态环境</a:t>
            </a:r>
            <a:endParaRPr lang="zh-CN" altLang="en-US" sz="2000" b="1"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250"/>
                                        <p:tgtEl>
                                          <p:spTgt spid="13"/>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250"/>
                                        <p:tgtEl>
                                          <p:spTgt spid="15"/>
                                        </p:tgtEl>
                                        <p:attrNameLst>
                                          <p:attrName>ppt_y</p:attrName>
                                        </p:attrNameLst>
                                      </p:cBhvr>
                                      <p:tavLst>
                                        <p:tav tm="0">
                                          <p:val>
                                            <p:strVal val="#ppt_y+#ppt_h*1.125000"/>
                                          </p:val>
                                        </p:tav>
                                        <p:tav tm="100000">
                                          <p:val>
                                            <p:strVal val="#ppt_y"/>
                                          </p:val>
                                        </p:tav>
                                      </p:tavLst>
                                    </p:anim>
                                    <p:animEffect transition="in" filter="wipe(up)">
                                      <p:cBhvr>
                                        <p:cTn id="17" dur="2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rot="1751457">
            <a:off x="7388767" y="2974603"/>
            <a:ext cx="5861262" cy="3077812"/>
          </a:xfrm>
          <a:custGeom>
            <a:avLst/>
            <a:gdLst>
              <a:gd name="connsiteX0" fmla="*/ 0 w 5700187"/>
              <a:gd name="connsiteY0" fmla="*/ 0 h 4258831"/>
              <a:gd name="connsiteX1" fmla="*/ 5700187 w 5700187"/>
              <a:gd name="connsiteY1" fmla="*/ 0 h 4258831"/>
              <a:gd name="connsiteX2" fmla="*/ 5700187 w 5700187"/>
              <a:gd name="connsiteY2" fmla="*/ 4258831 h 4258831"/>
              <a:gd name="connsiteX3" fmla="*/ 0 w 5700187"/>
              <a:gd name="connsiteY3" fmla="*/ 4258831 h 4258831"/>
              <a:gd name="connsiteX4" fmla="*/ 0 w 5700187"/>
              <a:gd name="connsiteY4" fmla="*/ 0 h 4258831"/>
              <a:gd name="connsiteX0-1" fmla="*/ 0 w 5700187"/>
              <a:gd name="connsiteY0-2" fmla="*/ 19709 h 4278540"/>
              <a:gd name="connsiteX1-3" fmla="*/ 3356002 w 5700187"/>
              <a:gd name="connsiteY1-4" fmla="*/ 0 h 4278540"/>
              <a:gd name="connsiteX2-5" fmla="*/ 5700187 w 5700187"/>
              <a:gd name="connsiteY2-6" fmla="*/ 19709 h 4278540"/>
              <a:gd name="connsiteX3-7" fmla="*/ 5700187 w 5700187"/>
              <a:gd name="connsiteY3-8" fmla="*/ 4278540 h 4278540"/>
              <a:gd name="connsiteX4-9" fmla="*/ 0 w 5700187"/>
              <a:gd name="connsiteY4-10" fmla="*/ 4278540 h 4278540"/>
              <a:gd name="connsiteX5" fmla="*/ 0 w 5700187"/>
              <a:gd name="connsiteY5" fmla="*/ 19709 h 4278540"/>
              <a:gd name="connsiteX0-11" fmla="*/ 0 w 5700187"/>
              <a:gd name="connsiteY0-12" fmla="*/ 19709 h 4298680"/>
              <a:gd name="connsiteX1-13" fmla="*/ 3356002 w 5700187"/>
              <a:gd name="connsiteY1-14" fmla="*/ 0 h 4298680"/>
              <a:gd name="connsiteX2-15" fmla="*/ 5700187 w 5700187"/>
              <a:gd name="connsiteY2-16" fmla="*/ 19709 h 4298680"/>
              <a:gd name="connsiteX3-17" fmla="*/ 5700187 w 5700187"/>
              <a:gd name="connsiteY3-18" fmla="*/ 4278540 h 4298680"/>
              <a:gd name="connsiteX4-19" fmla="*/ 1364202 w 5700187"/>
              <a:gd name="connsiteY4-20" fmla="*/ 4298680 h 4298680"/>
              <a:gd name="connsiteX5-21" fmla="*/ 0 w 5700187"/>
              <a:gd name="connsiteY5-22" fmla="*/ 4278540 h 4298680"/>
              <a:gd name="connsiteX6" fmla="*/ 0 w 5700187"/>
              <a:gd name="connsiteY6" fmla="*/ 19709 h 4298680"/>
              <a:gd name="connsiteX0-23" fmla="*/ 0 w 5700187"/>
              <a:gd name="connsiteY0-24" fmla="*/ 4278540 h 4298680"/>
              <a:gd name="connsiteX1-25" fmla="*/ 3356002 w 5700187"/>
              <a:gd name="connsiteY1-26" fmla="*/ 0 h 4298680"/>
              <a:gd name="connsiteX2-27" fmla="*/ 5700187 w 5700187"/>
              <a:gd name="connsiteY2-28" fmla="*/ 19709 h 4298680"/>
              <a:gd name="connsiteX3-29" fmla="*/ 5700187 w 5700187"/>
              <a:gd name="connsiteY3-30" fmla="*/ 4278540 h 4298680"/>
              <a:gd name="connsiteX4-31" fmla="*/ 1364202 w 5700187"/>
              <a:gd name="connsiteY4-32" fmla="*/ 4298680 h 4298680"/>
              <a:gd name="connsiteX5-33" fmla="*/ 0 w 5700187"/>
              <a:gd name="connsiteY5-34" fmla="*/ 4278540 h 4298680"/>
              <a:gd name="connsiteX0-35" fmla="*/ 0 w 4335985"/>
              <a:gd name="connsiteY0-36" fmla="*/ 4298680 h 4298680"/>
              <a:gd name="connsiteX1-37" fmla="*/ 1991800 w 4335985"/>
              <a:gd name="connsiteY1-38" fmla="*/ 0 h 4298680"/>
              <a:gd name="connsiteX2-39" fmla="*/ 4335985 w 4335985"/>
              <a:gd name="connsiteY2-40" fmla="*/ 19709 h 4298680"/>
              <a:gd name="connsiteX3-41" fmla="*/ 4335985 w 4335985"/>
              <a:gd name="connsiteY3-42" fmla="*/ 4278540 h 4298680"/>
              <a:gd name="connsiteX4-43" fmla="*/ 0 w 4335985"/>
              <a:gd name="connsiteY4-44" fmla="*/ 4298680 h 429868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335985" h="4298680">
                <a:moveTo>
                  <a:pt x="0" y="4298680"/>
                </a:moveTo>
                <a:lnTo>
                  <a:pt x="1991800" y="0"/>
                </a:lnTo>
                <a:lnTo>
                  <a:pt x="4335985" y="19709"/>
                </a:lnTo>
                <a:lnTo>
                  <a:pt x="4335985" y="4278540"/>
                </a:lnTo>
                <a:lnTo>
                  <a:pt x="0" y="4298680"/>
                </a:lnTo>
                <a:close/>
              </a:path>
            </a:pathLst>
          </a:custGeom>
          <a:gradFill flip="none" rotWithShape="1">
            <a:gsLst>
              <a:gs pos="0">
                <a:schemeClr val="tx1">
                  <a:alpha val="3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22"/>
          <p:cNvSpPr/>
          <p:nvPr/>
        </p:nvSpPr>
        <p:spPr>
          <a:xfrm rot="1751457">
            <a:off x="1715310" y="758698"/>
            <a:ext cx="6015678" cy="3049801"/>
          </a:xfrm>
          <a:custGeom>
            <a:avLst/>
            <a:gdLst>
              <a:gd name="connsiteX0" fmla="*/ 0 w 5914354"/>
              <a:gd name="connsiteY0" fmla="*/ 0 h 3734032"/>
              <a:gd name="connsiteX1" fmla="*/ 5914354 w 5914354"/>
              <a:gd name="connsiteY1" fmla="*/ 0 h 3734032"/>
              <a:gd name="connsiteX2" fmla="*/ 5914354 w 5914354"/>
              <a:gd name="connsiteY2" fmla="*/ 3734032 h 3734032"/>
              <a:gd name="connsiteX3" fmla="*/ 0 w 5914354"/>
              <a:gd name="connsiteY3" fmla="*/ 3734032 h 3734032"/>
              <a:gd name="connsiteX4" fmla="*/ 0 w 5914354"/>
              <a:gd name="connsiteY4" fmla="*/ 0 h 3734032"/>
              <a:gd name="connsiteX0-1" fmla="*/ 0 w 5914354"/>
              <a:gd name="connsiteY0-2" fmla="*/ 0 h 3734032"/>
              <a:gd name="connsiteX1-3" fmla="*/ 3118805 w 5914354"/>
              <a:gd name="connsiteY1-4" fmla="*/ 5571 h 3734032"/>
              <a:gd name="connsiteX2-5" fmla="*/ 5914354 w 5914354"/>
              <a:gd name="connsiteY2-6" fmla="*/ 0 h 3734032"/>
              <a:gd name="connsiteX3-7" fmla="*/ 5914354 w 5914354"/>
              <a:gd name="connsiteY3-8" fmla="*/ 3734032 h 3734032"/>
              <a:gd name="connsiteX4-9" fmla="*/ 0 w 5914354"/>
              <a:gd name="connsiteY4-10" fmla="*/ 3734032 h 3734032"/>
              <a:gd name="connsiteX5" fmla="*/ 0 w 5914354"/>
              <a:gd name="connsiteY5" fmla="*/ 0 h 3734032"/>
              <a:gd name="connsiteX0-11" fmla="*/ 0 w 5914354"/>
              <a:gd name="connsiteY0-12" fmla="*/ 0 h 3737509"/>
              <a:gd name="connsiteX1-13" fmla="*/ 3118805 w 5914354"/>
              <a:gd name="connsiteY1-14" fmla="*/ 5571 h 3737509"/>
              <a:gd name="connsiteX2-15" fmla="*/ 5914354 w 5914354"/>
              <a:gd name="connsiteY2-16" fmla="*/ 0 h 3737509"/>
              <a:gd name="connsiteX3-17" fmla="*/ 5914354 w 5914354"/>
              <a:gd name="connsiteY3-18" fmla="*/ 3734032 h 3737509"/>
              <a:gd name="connsiteX4-19" fmla="*/ 839475 w 5914354"/>
              <a:gd name="connsiteY4-20" fmla="*/ 3737509 h 3737509"/>
              <a:gd name="connsiteX5-21" fmla="*/ 0 w 5914354"/>
              <a:gd name="connsiteY5-22" fmla="*/ 3734032 h 3737509"/>
              <a:gd name="connsiteX6" fmla="*/ 0 w 5914354"/>
              <a:gd name="connsiteY6" fmla="*/ 0 h 3737509"/>
              <a:gd name="connsiteX0-23" fmla="*/ 0 w 5914354"/>
              <a:gd name="connsiteY0-24" fmla="*/ 0 h 3737509"/>
              <a:gd name="connsiteX1-25" fmla="*/ 3118805 w 5914354"/>
              <a:gd name="connsiteY1-26" fmla="*/ 5571 h 3737509"/>
              <a:gd name="connsiteX2-27" fmla="*/ 5914354 w 5914354"/>
              <a:gd name="connsiteY2-28" fmla="*/ 0 h 3737509"/>
              <a:gd name="connsiteX3-29" fmla="*/ 5914354 w 5914354"/>
              <a:gd name="connsiteY3-30" fmla="*/ 3734032 h 3737509"/>
              <a:gd name="connsiteX4-31" fmla="*/ 839475 w 5914354"/>
              <a:gd name="connsiteY4-32" fmla="*/ 3737509 h 3737509"/>
              <a:gd name="connsiteX5-33" fmla="*/ 0 w 5914354"/>
              <a:gd name="connsiteY5-34" fmla="*/ 0 h 3737509"/>
              <a:gd name="connsiteX0-35" fmla="*/ 0 w 5074879"/>
              <a:gd name="connsiteY0-36" fmla="*/ 3737509 h 3737509"/>
              <a:gd name="connsiteX1-37" fmla="*/ 2279330 w 5074879"/>
              <a:gd name="connsiteY1-38" fmla="*/ 5571 h 3737509"/>
              <a:gd name="connsiteX2-39" fmla="*/ 5074879 w 5074879"/>
              <a:gd name="connsiteY2-40" fmla="*/ 0 h 3737509"/>
              <a:gd name="connsiteX3-41" fmla="*/ 5074879 w 5074879"/>
              <a:gd name="connsiteY3-42" fmla="*/ 3734032 h 3737509"/>
              <a:gd name="connsiteX4-43" fmla="*/ 0 w 5074879"/>
              <a:gd name="connsiteY4-44" fmla="*/ 3737509 h 373750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074879" h="3737509">
                <a:moveTo>
                  <a:pt x="0" y="3737509"/>
                </a:moveTo>
                <a:lnTo>
                  <a:pt x="2279330" y="5571"/>
                </a:lnTo>
                <a:lnTo>
                  <a:pt x="5074879" y="0"/>
                </a:lnTo>
                <a:lnTo>
                  <a:pt x="5074879" y="3734032"/>
                </a:lnTo>
                <a:lnTo>
                  <a:pt x="0" y="3737509"/>
                </a:lnTo>
                <a:close/>
              </a:path>
            </a:pathLst>
          </a:custGeom>
          <a:gradFill flip="none" rotWithShape="1">
            <a:gsLst>
              <a:gs pos="0">
                <a:schemeClr val="tx1">
                  <a:alpha val="3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22"/>
          <p:cNvSpPr/>
          <p:nvPr/>
        </p:nvSpPr>
        <p:spPr>
          <a:xfrm rot="1751457">
            <a:off x="1724226" y="4699432"/>
            <a:ext cx="6017913" cy="3004646"/>
          </a:xfrm>
          <a:custGeom>
            <a:avLst/>
            <a:gdLst>
              <a:gd name="connsiteX0" fmla="*/ 0 w 5914354"/>
              <a:gd name="connsiteY0" fmla="*/ 0 h 3734032"/>
              <a:gd name="connsiteX1" fmla="*/ 5914354 w 5914354"/>
              <a:gd name="connsiteY1" fmla="*/ 0 h 3734032"/>
              <a:gd name="connsiteX2" fmla="*/ 5914354 w 5914354"/>
              <a:gd name="connsiteY2" fmla="*/ 3734032 h 3734032"/>
              <a:gd name="connsiteX3" fmla="*/ 0 w 5914354"/>
              <a:gd name="connsiteY3" fmla="*/ 3734032 h 3734032"/>
              <a:gd name="connsiteX4" fmla="*/ 0 w 5914354"/>
              <a:gd name="connsiteY4" fmla="*/ 0 h 3734032"/>
              <a:gd name="connsiteX0-1" fmla="*/ 0 w 5914354"/>
              <a:gd name="connsiteY0-2" fmla="*/ 0 h 3734032"/>
              <a:gd name="connsiteX1-3" fmla="*/ 3118805 w 5914354"/>
              <a:gd name="connsiteY1-4" fmla="*/ 5571 h 3734032"/>
              <a:gd name="connsiteX2-5" fmla="*/ 5914354 w 5914354"/>
              <a:gd name="connsiteY2-6" fmla="*/ 0 h 3734032"/>
              <a:gd name="connsiteX3-7" fmla="*/ 5914354 w 5914354"/>
              <a:gd name="connsiteY3-8" fmla="*/ 3734032 h 3734032"/>
              <a:gd name="connsiteX4-9" fmla="*/ 0 w 5914354"/>
              <a:gd name="connsiteY4-10" fmla="*/ 3734032 h 3734032"/>
              <a:gd name="connsiteX5" fmla="*/ 0 w 5914354"/>
              <a:gd name="connsiteY5" fmla="*/ 0 h 3734032"/>
              <a:gd name="connsiteX0-11" fmla="*/ 0 w 5914354"/>
              <a:gd name="connsiteY0-12" fmla="*/ 0 h 3737509"/>
              <a:gd name="connsiteX1-13" fmla="*/ 3118805 w 5914354"/>
              <a:gd name="connsiteY1-14" fmla="*/ 5571 h 3737509"/>
              <a:gd name="connsiteX2-15" fmla="*/ 5914354 w 5914354"/>
              <a:gd name="connsiteY2-16" fmla="*/ 0 h 3737509"/>
              <a:gd name="connsiteX3-17" fmla="*/ 5914354 w 5914354"/>
              <a:gd name="connsiteY3-18" fmla="*/ 3734032 h 3737509"/>
              <a:gd name="connsiteX4-19" fmla="*/ 839475 w 5914354"/>
              <a:gd name="connsiteY4-20" fmla="*/ 3737509 h 3737509"/>
              <a:gd name="connsiteX5-21" fmla="*/ 0 w 5914354"/>
              <a:gd name="connsiteY5-22" fmla="*/ 3734032 h 3737509"/>
              <a:gd name="connsiteX6" fmla="*/ 0 w 5914354"/>
              <a:gd name="connsiteY6" fmla="*/ 0 h 3737509"/>
              <a:gd name="connsiteX0-23" fmla="*/ 0 w 5914354"/>
              <a:gd name="connsiteY0-24" fmla="*/ 0 h 3737509"/>
              <a:gd name="connsiteX1-25" fmla="*/ 3118805 w 5914354"/>
              <a:gd name="connsiteY1-26" fmla="*/ 5571 h 3737509"/>
              <a:gd name="connsiteX2-27" fmla="*/ 5914354 w 5914354"/>
              <a:gd name="connsiteY2-28" fmla="*/ 0 h 3737509"/>
              <a:gd name="connsiteX3-29" fmla="*/ 5914354 w 5914354"/>
              <a:gd name="connsiteY3-30" fmla="*/ 3734032 h 3737509"/>
              <a:gd name="connsiteX4-31" fmla="*/ 839475 w 5914354"/>
              <a:gd name="connsiteY4-32" fmla="*/ 3737509 h 3737509"/>
              <a:gd name="connsiteX5-33" fmla="*/ 0 w 5914354"/>
              <a:gd name="connsiteY5-34" fmla="*/ 0 h 3737509"/>
              <a:gd name="connsiteX0-35" fmla="*/ 0 w 5074879"/>
              <a:gd name="connsiteY0-36" fmla="*/ 3737509 h 3737509"/>
              <a:gd name="connsiteX1-37" fmla="*/ 2279330 w 5074879"/>
              <a:gd name="connsiteY1-38" fmla="*/ 5571 h 3737509"/>
              <a:gd name="connsiteX2-39" fmla="*/ 5074879 w 5074879"/>
              <a:gd name="connsiteY2-40" fmla="*/ 0 h 3737509"/>
              <a:gd name="connsiteX3-41" fmla="*/ 5074879 w 5074879"/>
              <a:gd name="connsiteY3-42" fmla="*/ 3734032 h 3737509"/>
              <a:gd name="connsiteX4-43" fmla="*/ 0 w 5074879"/>
              <a:gd name="connsiteY4-44" fmla="*/ 3737509 h 373750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074879" h="3737509">
                <a:moveTo>
                  <a:pt x="0" y="3737509"/>
                </a:moveTo>
                <a:lnTo>
                  <a:pt x="2279330" y="5571"/>
                </a:lnTo>
                <a:lnTo>
                  <a:pt x="5074879" y="0"/>
                </a:lnTo>
                <a:lnTo>
                  <a:pt x="5074879" y="3734032"/>
                </a:lnTo>
                <a:lnTo>
                  <a:pt x="0" y="3737509"/>
                </a:lnTo>
                <a:close/>
              </a:path>
            </a:pathLst>
          </a:custGeom>
          <a:gradFill flip="none" rotWithShape="1">
            <a:gsLst>
              <a:gs pos="0">
                <a:schemeClr val="tx1">
                  <a:alpha val="3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176c8968-f3d4-4c5e-94cf-f5c52897ae6f"/>
          <p:cNvGrpSpPr>
            <a:grpSpLocks noChangeAspect="1"/>
          </p:cNvGrpSpPr>
          <p:nvPr/>
        </p:nvGrpSpPr>
        <p:grpSpPr>
          <a:xfrm>
            <a:off x="1333500" y="0"/>
            <a:ext cx="9537701" cy="6858000"/>
            <a:chOff x="1333500" y="0"/>
            <a:chExt cx="9537701" cy="6858000"/>
          </a:xfrm>
        </p:grpSpPr>
        <p:sp>
          <p:nvSpPr>
            <p:cNvPr id="7" name="矩形 6"/>
            <p:cNvSpPr/>
            <p:nvPr/>
          </p:nvSpPr>
          <p:spPr>
            <a:xfrm>
              <a:off x="6012657" y="0"/>
              <a:ext cx="16668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 name="椭圆 7"/>
            <p:cNvSpPr/>
            <p:nvPr/>
          </p:nvSpPr>
          <p:spPr>
            <a:xfrm>
              <a:off x="5867399" y="1021555"/>
              <a:ext cx="457202" cy="457202"/>
            </a:xfrm>
            <a:prstGeom prst="ellipse">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9" name="椭圆 8"/>
            <p:cNvSpPr/>
            <p:nvPr/>
          </p:nvSpPr>
          <p:spPr>
            <a:xfrm>
              <a:off x="5867399" y="3200399"/>
              <a:ext cx="457202" cy="457202"/>
            </a:xfrm>
            <a:prstGeom prst="ellipse">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0" name="椭圆 9"/>
            <p:cNvSpPr/>
            <p:nvPr/>
          </p:nvSpPr>
          <p:spPr>
            <a:xfrm>
              <a:off x="5867399" y="5286374"/>
              <a:ext cx="457202" cy="457202"/>
            </a:xfrm>
            <a:prstGeom prst="ellipse">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1" name="矩形 10"/>
            <p:cNvSpPr/>
            <p:nvPr/>
          </p:nvSpPr>
          <p:spPr>
            <a:xfrm>
              <a:off x="1333500" y="808633"/>
              <a:ext cx="3848100" cy="13270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44000" anchor="ctr">
              <a:normAutofit/>
            </a:bodyPr>
            <a:lstStyle/>
            <a:p>
              <a:pPr defTabSz="913765">
                <a:lnSpc>
                  <a:spcPct val="120000"/>
                </a:lnSpc>
                <a:defRPr/>
              </a:pPr>
              <a:endParaRPr lang="zh-CN" altLang="en-US" sz="1100" dirty="0">
                <a:solidFill>
                  <a:schemeClr val="tx1"/>
                </a:solidFill>
                <a:cs typeface="+mn-ea"/>
                <a:sym typeface="+mn-lt"/>
              </a:endParaRPr>
            </a:p>
          </p:txBody>
        </p:sp>
        <p:sp>
          <p:nvSpPr>
            <p:cNvPr id="12" name="文本框 8"/>
            <p:cNvSpPr txBox="1"/>
            <p:nvPr/>
          </p:nvSpPr>
          <p:spPr>
            <a:xfrm>
              <a:off x="1773918" y="2419350"/>
              <a:ext cx="2224314" cy="589556"/>
            </a:xfrm>
            <a:prstGeom prst="rect">
              <a:avLst/>
            </a:prstGeom>
            <a:noFill/>
          </p:spPr>
          <p:txBody>
            <a:bodyPr anchor="ctr"/>
            <a:lstStyle/>
            <a:p>
              <a:pPr algn="ctr"/>
              <a:endParaRPr>
                <a:cs typeface="+mn-ea"/>
                <a:sym typeface="+mn-lt"/>
              </a:endParaRPr>
            </a:p>
          </p:txBody>
        </p:sp>
        <p:sp>
          <p:nvSpPr>
            <p:cNvPr id="13" name="矩形 12"/>
            <p:cNvSpPr/>
            <p:nvPr/>
          </p:nvSpPr>
          <p:spPr>
            <a:xfrm>
              <a:off x="1373652" y="4738712"/>
              <a:ext cx="3807947" cy="13070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44000" anchor="ctr">
              <a:normAutofit/>
            </a:bodyPr>
            <a:lstStyle/>
            <a:p>
              <a:pPr defTabSz="913765">
                <a:lnSpc>
                  <a:spcPct val="120000"/>
                </a:lnSpc>
                <a:defRPr/>
              </a:pPr>
              <a:endParaRPr lang="zh-CN" altLang="en-US" sz="1100" dirty="0">
                <a:solidFill>
                  <a:schemeClr val="tx1"/>
                </a:solidFill>
                <a:cs typeface="+mn-ea"/>
                <a:sym typeface="+mn-lt"/>
              </a:endParaRPr>
            </a:p>
          </p:txBody>
        </p:sp>
        <p:sp>
          <p:nvSpPr>
            <p:cNvPr id="14" name="矩形 13"/>
            <p:cNvSpPr/>
            <p:nvPr/>
          </p:nvSpPr>
          <p:spPr>
            <a:xfrm>
              <a:off x="7023101" y="3062707"/>
              <a:ext cx="3848100" cy="13505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44000" anchor="ctr">
              <a:normAutofit/>
            </a:bodyPr>
            <a:lstStyle/>
            <a:p>
              <a:pPr defTabSz="913765">
                <a:lnSpc>
                  <a:spcPct val="120000"/>
                </a:lnSpc>
                <a:defRPr/>
              </a:pPr>
              <a:endParaRPr lang="zh-CN" altLang="en-US" sz="1100" dirty="0">
                <a:solidFill>
                  <a:schemeClr val="tx1"/>
                </a:solidFill>
                <a:cs typeface="+mn-ea"/>
                <a:sym typeface="+mn-lt"/>
              </a:endParaRPr>
            </a:p>
          </p:txBody>
        </p:sp>
        <p:sp>
          <p:nvSpPr>
            <p:cNvPr id="15" name="矩形 14"/>
            <p:cNvSpPr/>
            <p:nvPr/>
          </p:nvSpPr>
          <p:spPr>
            <a:xfrm>
              <a:off x="4514850" y="808633"/>
              <a:ext cx="666750" cy="28575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85000" lnSpcReduction="20000"/>
            </a:bodyPr>
            <a:lstStyle/>
            <a:p>
              <a:pPr algn="ctr"/>
              <a:r>
                <a:rPr lang="en-US" altLang="zh-CN" dirty="0" smtClean="0">
                  <a:solidFill>
                    <a:schemeClr val="bg1"/>
                  </a:solidFill>
                  <a:cs typeface="+mn-ea"/>
                  <a:sym typeface="+mn-lt"/>
                </a:rPr>
                <a:t>2012</a:t>
              </a:r>
              <a:endParaRPr lang="en-US" altLang="zh-CN" dirty="0">
                <a:solidFill>
                  <a:schemeClr val="bg1"/>
                </a:solidFill>
                <a:cs typeface="+mn-ea"/>
                <a:sym typeface="+mn-lt"/>
              </a:endParaRPr>
            </a:p>
          </p:txBody>
        </p:sp>
        <p:sp>
          <p:nvSpPr>
            <p:cNvPr id="16" name="矩形 15"/>
            <p:cNvSpPr/>
            <p:nvPr/>
          </p:nvSpPr>
          <p:spPr>
            <a:xfrm>
              <a:off x="4514850" y="4726909"/>
              <a:ext cx="666750" cy="28575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85000" lnSpcReduction="20000"/>
            </a:bodyPr>
            <a:lstStyle/>
            <a:p>
              <a:pPr algn="ctr"/>
              <a:r>
                <a:rPr lang="en-US" altLang="zh-CN" dirty="0" smtClean="0">
                  <a:cs typeface="+mn-ea"/>
                  <a:sym typeface="+mn-lt"/>
                </a:rPr>
                <a:t>2018</a:t>
              </a:r>
              <a:endParaRPr lang="en-US" altLang="zh-CN" dirty="0">
                <a:cs typeface="+mn-ea"/>
                <a:sym typeface="+mn-lt"/>
              </a:endParaRPr>
            </a:p>
          </p:txBody>
        </p:sp>
        <p:sp>
          <p:nvSpPr>
            <p:cNvPr id="17" name="矩形 16"/>
            <p:cNvSpPr/>
            <p:nvPr/>
          </p:nvSpPr>
          <p:spPr>
            <a:xfrm>
              <a:off x="10204451" y="3061712"/>
              <a:ext cx="666750" cy="28575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85000" lnSpcReduction="20000"/>
            </a:bodyPr>
            <a:lstStyle/>
            <a:p>
              <a:pPr algn="ctr"/>
              <a:r>
                <a:rPr lang="en-US" altLang="zh-CN" dirty="0" smtClean="0">
                  <a:cs typeface="+mn-ea"/>
                  <a:sym typeface="+mn-lt"/>
                </a:rPr>
                <a:t>2017</a:t>
              </a:r>
              <a:endParaRPr lang="en-US" altLang="zh-CN" dirty="0">
                <a:cs typeface="+mn-ea"/>
                <a:sym typeface="+mn-lt"/>
              </a:endParaRPr>
            </a:p>
          </p:txBody>
        </p:sp>
        <p:sp>
          <p:nvSpPr>
            <p:cNvPr id="18" name="等腰三角形 17"/>
            <p:cNvSpPr/>
            <p:nvPr/>
          </p:nvSpPr>
          <p:spPr>
            <a:xfrm rot="16200000">
              <a:off x="5419723" y="1129040"/>
              <a:ext cx="280988" cy="242232"/>
            </a:xfrm>
            <a:prstGeom prst="triangl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9" name="等腰三角形 18"/>
            <p:cNvSpPr/>
            <p:nvPr/>
          </p:nvSpPr>
          <p:spPr>
            <a:xfrm rot="16200000">
              <a:off x="5419723" y="5396238"/>
              <a:ext cx="280988" cy="242232"/>
            </a:xfrm>
            <a:prstGeom prst="triangl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0" name="等腰三角形 19"/>
            <p:cNvSpPr/>
            <p:nvPr/>
          </p:nvSpPr>
          <p:spPr>
            <a:xfrm rot="5400000" flipH="1">
              <a:off x="6478519" y="3307884"/>
              <a:ext cx="280988" cy="242232"/>
            </a:xfrm>
            <a:prstGeom prst="triangl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sp>
        <p:nvSpPr>
          <p:cNvPr id="37" name="矩形 36"/>
          <p:cNvSpPr/>
          <p:nvPr/>
        </p:nvSpPr>
        <p:spPr>
          <a:xfrm>
            <a:off x="1448404" y="854243"/>
            <a:ext cx="2880380" cy="1200329"/>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smtClean="0">
                <a:solidFill>
                  <a:srgbClr val="7F7F7F"/>
                </a:solidFill>
                <a:cs typeface="+mn-ea"/>
                <a:sym typeface="+mn-lt"/>
              </a:rPr>
              <a:t>“五位一体”总布局</a:t>
            </a:r>
            <a:endParaRPr lang="en-US" altLang="zh-CN" b="1" dirty="0" smtClean="0">
              <a:solidFill>
                <a:srgbClr val="7F7F7F"/>
              </a:solidFill>
              <a:cs typeface="+mn-ea"/>
              <a:sym typeface="+mn-lt"/>
            </a:endParaRPr>
          </a:p>
          <a:p>
            <a:pPr>
              <a:lnSpc>
                <a:spcPct val="120000"/>
              </a:lnSpc>
            </a:pPr>
            <a:endParaRPr lang="en-US" altLang="zh-CN" sz="1400" dirty="0" smtClean="0">
              <a:solidFill>
                <a:srgbClr val="7F7F7F"/>
              </a:solidFill>
              <a:cs typeface="+mn-ea"/>
              <a:sym typeface="+mn-lt"/>
            </a:endParaRPr>
          </a:p>
          <a:p>
            <a:pPr>
              <a:lnSpc>
                <a:spcPct val="120000"/>
              </a:lnSpc>
            </a:pPr>
            <a:r>
              <a:rPr lang="zh-CN" altLang="en-US" sz="1400" dirty="0">
                <a:solidFill>
                  <a:srgbClr val="7F7F7F"/>
                </a:solidFill>
                <a:cs typeface="+mn-ea"/>
                <a:sym typeface="+mn-lt"/>
              </a:rPr>
              <a:t>经济建设、政治建设、文化建设、社会建设、生态文明</a:t>
            </a:r>
            <a:r>
              <a:rPr lang="zh-CN" altLang="en-US" sz="1400" dirty="0" smtClean="0">
                <a:solidFill>
                  <a:srgbClr val="7F7F7F"/>
                </a:solidFill>
                <a:cs typeface="+mn-ea"/>
                <a:sym typeface="+mn-lt"/>
              </a:rPr>
              <a:t>建设</a:t>
            </a:r>
            <a:endParaRPr lang="en-US" altLang="zh-CN" sz="1400" dirty="0">
              <a:solidFill>
                <a:srgbClr val="7F7F7F"/>
              </a:solidFill>
              <a:cs typeface="+mn-ea"/>
              <a:sym typeface="+mn-lt"/>
            </a:endParaRPr>
          </a:p>
        </p:txBody>
      </p:sp>
      <p:sp>
        <p:nvSpPr>
          <p:cNvPr id="38" name="矩形 37"/>
          <p:cNvSpPr/>
          <p:nvPr/>
        </p:nvSpPr>
        <p:spPr>
          <a:xfrm>
            <a:off x="1376969" y="4726909"/>
            <a:ext cx="2880380" cy="1200329"/>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rgbClr val="7F7F7F"/>
                </a:solidFill>
                <a:cs typeface="+mn-ea"/>
                <a:sym typeface="+mn-lt"/>
              </a:rPr>
              <a:t>全</a:t>
            </a:r>
            <a:r>
              <a:rPr lang="zh-CN" altLang="en-US" b="1" dirty="0" smtClean="0">
                <a:solidFill>
                  <a:srgbClr val="7F7F7F"/>
                </a:solidFill>
                <a:cs typeface="+mn-ea"/>
                <a:sym typeface="+mn-lt"/>
              </a:rPr>
              <a:t>国</a:t>
            </a:r>
            <a:r>
              <a:rPr lang="zh-CN" altLang="en-US" b="1" dirty="0">
                <a:solidFill>
                  <a:srgbClr val="7F7F7F"/>
                </a:solidFill>
                <a:cs typeface="+mn-ea"/>
                <a:sym typeface="+mn-lt"/>
              </a:rPr>
              <a:t>生态环境保护</a:t>
            </a:r>
            <a:r>
              <a:rPr lang="zh-CN" altLang="en-US" b="1" dirty="0" smtClean="0">
                <a:solidFill>
                  <a:srgbClr val="7F7F7F"/>
                </a:solidFill>
                <a:cs typeface="+mn-ea"/>
                <a:sym typeface="+mn-lt"/>
              </a:rPr>
              <a:t>大会</a:t>
            </a:r>
            <a:endParaRPr lang="en-US" altLang="zh-CN" b="1" dirty="0" smtClean="0">
              <a:solidFill>
                <a:srgbClr val="7F7F7F"/>
              </a:solidFill>
              <a:cs typeface="+mn-ea"/>
              <a:sym typeface="+mn-lt"/>
            </a:endParaRPr>
          </a:p>
          <a:p>
            <a:pPr>
              <a:lnSpc>
                <a:spcPct val="120000"/>
              </a:lnSpc>
            </a:pPr>
            <a:endParaRPr lang="en-US" altLang="zh-CN" sz="1400" dirty="0">
              <a:solidFill>
                <a:srgbClr val="7F7F7F"/>
              </a:solidFill>
              <a:cs typeface="+mn-ea"/>
              <a:sym typeface="+mn-lt"/>
            </a:endParaRPr>
          </a:p>
          <a:p>
            <a:pPr>
              <a:lnSpc>
                <a:spcPct val="120000"/>
              </a:lnSpc>
            </a:pPr>
            <a:r>
              <a:rPr lang="zh-CN" altLang="en-US" sz="1400" dirty="0">
                <a:solidFill>
                  <a:srgbClr val="7F7F7F"/>
                </a:solidFill>
                <a:cs typeface="+mn-ea"/>
                <a:sym typeface="+mn-lt"/>
              </a:rPr>
              <a:t>生态文明建设是关系中华民族永续发展的根本大计，生态兴则文明兴</a:t>
            </a:r>
          </a:p>
        </p:txBody>
      </p:sp>
      <p:sp>
        <p:nvSpPr>
          <p:cNvPr id="39" name="矩形 38"/>
          <p:cNvSpPr/>
          <p:nvPr/>
        </p:nvSpPr>
        <p:spPr>
          <a:xfrm>
            <a:off x="7177561" y="3061712"/>
            <a:ext cx="2880380" cy="1200329"/>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rgbClr val="7F7F7F"/>
                </a:solidFill>
                <a:cs typeface="+mn-ea"/>
                <a:sym typeface="+mn-lt"/>
              </a:rPr>
              <a:t>十九大</a:t>
            </a:r>
            <a:r>
              <a:rPr lang="zh-CN" altLang="en-US" b="1" dirty="0" smtClean="0">
                <a:solidFill>
                  <a:srgbClr val="7F7F7F"/>
                </a:solidFill>
                <a:cs typeface="+mn-ea"/>
                <a:sym typeface="+mn-lt"/>
              </a:rPr>
              <a:t>报告</a:t>
            </a:r>
            <a:endParaRPr lang="en-US" altLang="zh-CN" b="1" dirty="0" smtClean="0">
              <a:solidFill>
                <a:srgbClr val="7F7F7F"/>
              </a:solidFill>
              <a:cs typeface="+mn-ea"/>
              <a:sym typeface="+mn-lt"/>
            </a:endParaRPr>
          </a:p>
          <a:p>
            <a:pPr>
              <a:lnSpc>
                <a:spcPct val="120000"/>
              </a:lnSpc>
            </a:pPr>
            <a:endParaRPr lang="en-US" altLang="zh-CN" sz="1400" dirty="0">
              <a:solidFill>
                <a:srgbClr val="7F7F7F"/>
              </a:solidFill>
              <a:cs typeface="+mn-ea"/>
              <a:sym typeface="+mn-lt"/>
            </a:endParaRPr>
          </a:p>
          <a:p>
            <a:pPr>
              <a:lnSpc>
                <a:spcPct val="120000"/>
              </a:lnSpc>
            </a:pPr>
            <a:r>
              <a:rPr lang="zh-CN" altLang="en-US" sz="1400" dirty="0">
                <a:solidFill>
                  <a:srgbClr val="7F7F7F"/>
                </a:solidFill>
                <a:cs typeface="+mn-ea"/>
                <a:sym typeface="+mn-lt"/>
              </a:rPr>
              <a:t>“加快生态文明体制改革，建设美丽中国”</a:t>
            </a:r>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fade">
                                      <p:cBhvr>
                                        <p:cTn id="2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4" grpId="0" animBg="1"/>
      <p:bldP spid="37" grpId="0"/>
      <p:bldP spid="38" grpId="0"/>
      <p:bldP spid="3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3567748" y="925513"/>
            <a:ext cx="6862116" cy="6140936"/>
            <a:chOff x="3592513" y="925513"/>
            <a:chExt cx="6862116" cy="6140936"/>
          </a:xfrm>
        </p:grpSpPr>
        <p:sp>
          <p:nvSpPr>
            <p:cNvPr id="7" name="矩形 6"/>
            <p:cNvSpPr/>
            <p:nvPr/>
          </p:nvSpPr>
          <p:spPr>
            <a:xfrm rot="1751457">
              <a:off x="5851875" y="2075476"/>
              <a:ext cx="4602754" cy="4990973"/>
            </a:xfrm>
            <a:custGeom>
              <a:avLst/>
              <a:gdLst>
                <a:gd name="connsiteX0" fmla="*/ 0 w 7527400"/>
                <a:gd name="connsiteY0" fmla="*/ 0 h 4983421"/>
                <a:gd name="connsiteX1" fmla="*/ 7527400 w 7527400"/>
                <a:gd name="connsiteY1" fmla="*/ 0 h 4983421"/>
                <a:gd name="connsiteX2" fmla="*/ 7527400 w 7527400"/>
                <a:gd name="connsiteY2" fmla="*/ 4983421 h 4983421"/>
                <a:gd name="connsiteX3" fmla="*/ 0 w 7527400"/>
                <a:gd name="connsiteY3" fmla="*/ 4983421 h 4983421"/>
                <a:gd name="connsiteX4" fmla="*/ 0 w 7527400"/>
                <a:gd name="connsiteY4" fmla="*/ 0 h 4983421"/>
                <a:gd name="connsiteX0-1" fmla="*/ 0 w 7527400"/>
                <a:gd name="connsiteY0-2" fmla="*/ 7552 h 4990973"/>
                <a:gd name="connsiteX1-3" fmla="*/ 3002820 w 7527400"/>
                <a:gd name="connsiteY1-4" fmla="*/ 0 h 4990973"/>
                <a:gd name="connsiteX2-5" fmla="*/ 7527400 w 7527400"/>
                <a:gd name="connsiteY2-6" fmla="*/ 7552 h 4990973"/>
                <a:gd name="connsiteX3-7" fmla="*/ 7527400 w 7527400"/>
                <a:gd name="connsiteY3-8" fmla="*/ 4990973 h 4990973"/>
                <a:gd name="connsiteX4-9" fmla="*/ 0 w 7527400"/>
                <a:gd name="connsiteY4-10" fmla="*/ 4990973 h 4990973"/>
                <a:gd name="connsiteX5" fmla="*/ 0 w 7527400"/>
                <a:gd name="connsiteY5" fmla="*/ 7552 h 4990973"/>
                <a:gd name="connsiteX0-11" fmla="*/ 0 w 7527400"/>
                <a:gd name="connsiteY0-12" fmla="*/ 7552 h 4990973"/>
                <a:gd name="connsiteX1-13" fmla="*/ 3002820 w 7527400"/>
                <a:gd name="connsiteY1-14" fmla="*/ 0 h 4990973"/>
                <a:gd name="connsiteX2-15" fmla="*/ 7527400 w 7527400"/>
                <a:gd name="connsiteY2-16" fmla="*/ 7552 h 4990973"/>
                <a:gd name="connsiteX3-17" fmla="*/ 7527400 w 7527400"/>
                <a:gd name="connsiteY3-18" fmla="*/ 4990973 h 4990973"/>
                <a:gd name="connsiteX4-19" fmla="*/ 2924646 w 7527400"/>
                <a:gd name="connsiteY4-20" fmla="*/ 4989841 h 4990973"/>
                <a:gd name="connsiteX5-21" fmla="*/ 0 w 7527400"/>
                <a:gd name="connsiteY5-22" fmla="*/ 4990973 h 4990973"/>
                <a:gd name="connsiteX6" fmla="*/ 0 w 7527400"/>
                <a:gd name="connsiteY6" fmla="*/ 7552 h 4990973"/>
                <a:gd name="connsiteX0-23" fmla="*/ 0 w 7527400"/>
                <a:gd name="connsiteY0-24" fmla="*/ 7552 h 4990973"/>
                <a:gd name="connsiteX1-25" fmla="*/ 3002820 w 7527400"/>
                <a:gd name="connsiteY1-26" fmla="*/ 0 h 4990973"/>
                <a:gd name="connsiteX2-27" fmla="*/ 7527400 w 7527400"/>
                <a:gd name="connsiteY2-28" fmla="*/ 7552 h 4990973"/>
                <a:gd name="connsiteX3-29" fmla="*/ 7527400 w 7527400"/>
                <a:gd name="connsiteY3-30" fmla="*/ 4990973 h 4990973"/>
                <a:gd name="connsiteX4-31" fmla="*/ 2924646 w 7527400"/>
                <a:gd name="connsiteY4-32" fmla="*/ 4989841 h 4990973"/>
                <a:gd name="connsiteX5-33" fmla="*/ 0 w 7527400"/>
                <a:gd name="connsiteY5-34" fmla="*/ 7552 h 4990973"/>
                <a:gd name="connsiteX0-35" fmla="*/ 0 w 4602754"/>
                <a:gd name="connsiteY0-36" fmla="*/ 4989841 h 4990973"/>
                <a:gd name="connsiteX1-37" fmla="*/ 78174 w 4602754"/>
                <a:gd name="connsiteY1-38" fmla="*/ 0 h 4990973"/>
                <a:gd name="connsiteX2-39" fmla="*/ 4602754 w 4602754"/>
                <a:gd name="connsiteY2-40" fmla="*/ 7552 h 4990973"/>
                <a:gd name="connsiteX3-41" fmla="*/ 4602754 w 4602754"/>
                <a:gd name="connsiteY3-42" fmla="*/ 4990973 h 4990973"/>
                <a:gd name="connsiteX4-43" fmla="*/ 0 w 4602754"/>
                <a:gd name="connsiteY4-44" fmla="*/ 4989841 h 49909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02754" h="4990973">
                  <a:moveTo>
                    <a:pt x="0" y="4989841"/>
                  </a:moveTo>
                  <a:lnTo>
                    <a:pt x="78174" y="0"/>
                  </a:lnTo>
                  <a:lnTo>
                    <a:pt x="4602754" y="7552"/>
                  </a:lnTo>
                  <a:lnTo>
                    <a:pt x="4602754" y="4990973"/>
                  </a:lnTo>
                  <a:lnTo>
                    <a:pt x="0" y="4989841"/>
                  </a:lnTo>
                  <a:close/>
                </a:path>
              </a:pathLst>
            </a:custGeom>
            <a:gradFill flip="none" rotWithShape="1">
              <a:gsLst>
                <a:gs pos="0">
                  <a:schemeClr val="tx1">
                    <a:alpha val="3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prstClr val="white"/>
                </a:solidFill>
                <a:effectLst/>
                <a:uLnTx/>
                <a:uFillTx/>
                <a:cs typeface="+mn-ea"/>
                <a:sym typeface="+mn-lt"/>
              </a:endParaRPr>
            </a:p>
          </p:txBody>
        </p:sp>
        <p:sp>
          <p:nvSpPr>
            <p:cNvPr id="2" name="椭圆 1"/>
            <p:cNvSpPr/>
            <p:nvPr/>
          </p:nvSpPr>
          <p:spPr>
            <a:xfrm>
              <a:off x="3592513" y="925513"/>
              <a:ext cx="5006974" cy="50069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prstClr val="white"/>
                </a:solidFill>
                <a:effectLst/>
                <a:uLnTx/>
                <a:uFillTx/>
                <a:cs typeface="+mn-ea"/>
                <a:sym typeface="+mn-lt"/>
              </a:endParaRPr>
            </a:p>
          </p:txBody>
        </p:sp>
      </p:grpSp>
      <p:cxnSp>
        <p:nvCxnSpPr>
          <p:cNvPr id="4" name="直接连接符 3"/>
          <p:cNvCxnSpPr/>
          <p:nvPr/>
        </p:nvCxnSpPr>
        <p:spPr>
          <a:xfrm>
            <a:off x="3938270" y="2151380"/>
            <a:ext cx="988060" cy="4445"/>
          </a:xfrm>
          <a:prstGeom prst="line">
            <a:avLst/>
          </a:prstGeom>
          <a:ln>
            <a:prstDash val="sysDash"/>
            <a:tailEnd type="ova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rot="1751457">
            <a:off x="5414219" y="4377519"/>
            <a:ext cx="3705989" cy="1790464"/>
          </a:xfrm>
          <a:custGeom>
            <a:avLst/>
            <a:gdLst>
              <a:gd name="connsiteX0" fmla="*/ 0 w 3809086"/>
              <a:gd name="connsiteY0" fmla="*/ 0 h 1097819"/>
              <a:gd name="connsiteX1" fmla="*/ 3809086 w 3809086"/>
              <a:gd name="connsiteY1" fmla="*/ 0 h 1097819"/>
              <a:gd name="connsiteX2" fmla="*/ 3809086 w 3809086"/>
              <a:gd name="connsiteY2" fmla="*/ 1097819 h 1097819"/>
              <a:gd name="connsiteX3" fmla="*/ 0 w 3809086"/>
              <a:gd name="connsiteY3" fmla="*/ 1097819 h 1097819"/>
              <a:gd name="connsiteX4" fmla="*/ 0 w 3809086"/>
              <a:gd name="connsiteY4" fmla="*/ 0 h 1097819"/>
              <a:gd name="connsiteX0-1" fmla="*/ 0 w 3809086"/>
              <a:gd name="connsiteY0-2" fmla="*/ 12629 h 1110448"/>
              <a:gd name="connsiteX1-3" fmla="*/ 1757274 w 3809086"/>
              <a:gd name="connsiteY1-4" fmla="*/ 0 h 1110448"/>
              <a:gd name="connsiteX2-5" fmla="*/ 3809086 w 3809086"/>
              <a:gd name="connsiteY2-6" fmla="*/ 12629 h 1110448"/>
              <a:gd name="connsiteX3-7" fmla="*/ 3809086 w 3809086"/>
              <a:gd name="connsiteY3-8" fmla="*/ 1110448 h 1110448"/>
              <a:gd name="connsiteX4-9" fmla="*/ 0 w 3809086"/>
              <a:gd name="connsiteY4-10" fmla="*/ 1110448 h 1110448"/>
              <a:gd name="connsiteX5" fmla="*/ 0 w 3809086"/>
              <a:gd name="connsiteY5" fmla="*/ 12629 h 1110448"/>
              <a:gd name="connsiteX0-11" fmla="*/ 0 w 3809086"/>
              <a:gd name="connsiteY0-12" fmla="*/ 12629 h 1110448"/>
              <a:gd name="connsiteX1-13" fmla="*/ 1757274 w 3809086"/>
              <a:gd name="connsiteY1-14" fmla="*/ 0 h 1110448"/>
              <a:gd name="connsiteX2-15" fmla="*/ 3809086 w 3809086"/>
              <a:gd name="connsiteY2-16" fmla="*/ 12629 h 1110448"/>
              <a:gd name="connsiteX3-17" fmla="*/ 3809086 w 3809086"/>
              <a:gd name="connsiteY3-18" fmla="*/ 1110448 h 1110448"/>
              <a:gd name="connsiteX4-19" fmla="*/ 514658 w 3809086"/>
              <a:gd name="connsiteY4-20" fmla="*/ 1108823 h 1110448"/>
              <a:gd name="connsiteX5-21" fmla="*/ 0 w 3809086"/>
              <a:gd name="connsiteY5-22" fmla="*/ 1110448 h 1110448"/>
              <a:gd name="connsiteX6" fmla="*/ 0 w 3809086"/>
              <a:gd name="connsiteY6" fmla="*/ 12629 h 1110448"/>
              <a:gd name="connsiteX0-23" fmla="*/ 0 w 3809086"/>
              <a:gd name="connsiteY0-24" fmla="*/ 12629 h 1110448"/>
              <a:gd name="connsiteX1-25" fmla="*/ 1757274 w 3809086"/>
              <a:gd name="connsiteY1-26" fmla="*/ 0 h 1110448"/>
              <a:gd name="connsiteX2-27" fmla="*/ 3809086 w 3809086"/>
              <a:gd name="connsiteY2-28" fmla="*/ 12629 h 1110448"/>
              <a:gd name="connsiteX3-29" fmla="*/ 3809086 w 3809086"/>
              <a:gd name="connsiteY3-30" fmla="*/ 1110448 h 1110448"/>
              <a:gd name="connsiteX4-31" fmla="*/ 514658 w 3809086"/>
              <a:gd name="connsiteY4-32" fmla="*/ 1108823 h 1110448"/>
              <a:gd name="connsiteX5-33" fmla="*/ 0 w 3809086"/>
              <a:gd name="connsiteY5-34" fmla="*/ 12629 h 1110448"/>
              <a:gd name="connsiteX0-35" fmla="*/ 0 w 3294428"/>
              <a:gd name="connsiteY0-36" fmla="*/ 1108823 h 1110448"/>
              <a:gd name="connsiteX1-37" fmla="*/ 1242616 w 3294428"/>
              <a:gd name="connsiteY1-38" fmla="*/ 0 h 1110448"/>
              <a:gd name="connsiteX2-39" fmla="*/ 3294428 w 3294428"/>
              <a:gd name="connsiteY2-40" fmla="*/ 12629 h 1110448"/>
              <a:gd name="connsiteX3-41" fmla="*/ 3294428 w 3294428"/>
              <a:gd name="connsiteY3-42" fmla="*/ 1110448 h 1110448"/>
              <a:gd name="connsiteX4-43" fmla="*/ 0 w 3294428"/>
              <a:gd name="connsiteY4-44" fmla="*/ 1108823 h 11104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94428" h="1110448">
                <a:moveTo>
                  <a:pt x="0" y="1108823"/>
                </a:moveTo>
                <a:lnTo>
                  <a:pt x="1242616" y="0"/>
                </a:lnTo>
                <a:lnTo>
                  <a:pt x="3294428" y="12629"/>
                </a:lnTo>
                <a:lnTo>
                  <a:pt x="3294428" y="1110448"/>
                </a:lnTo>
                <a:lnTo>
                  <a:pt x="0" y="1108823"/>
                </a:lnTo>
                <a:close/>
              </a:path>
            </a:pathLst>
          </a:custGeom>
          <a:gradFill flip="none" rotWithShape="1">
            <a:gsLst>
              <a:gs pos="0">
                <a:schemeClr val="tx1">
                  <a:alpha val="30000"/>
                </a:schemeClr>
              </a:gs>
              <a:gs pos="100000">
                <a:srgbClr val="F2F2F2">
                  <a:alpha val="0"/>
                </a:srgbClr>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prstClr val="white"/>
              </a:solidFill>
              <a:effectLst/>
              <a:uLnTx/>
              <a:uFillTx/>
              <a:cs typeface="+mn-ea"/>
              <a:sym typeface="+mn-lt"/>
            </a:endParaRPr>
          </a:p>
        </p:txBody>
      </p:sp>
      <p:sp>
        <p:nvSpPr>
          <p:cNvPr id="9" name="文本框 8"/>
          <p:cNvSpPr txBox="1"/>
          <p:nvPr/>
        </p:nvSpPr>
        <p:spPr>
          <a:xfrm>
            <a:off x="4222638" y="3044053"/>
            <a:ext cx="3746538" cy="769441"/>
          </a:xfrm>
          <a:prstGeom prst="rect">
            <a:avLst/>
          </a:prstGeom>
          <a:noFill/>
        </p:spPr>
        <p:txBody>
          <a:bodyPr wrap="none" rtlCol="0">
            <a:spAutoFit/>
            <a:scene3d>
              <a:camera prst="orthographicFront"/>
              <a:lightRig rig="threePt" dir="t"/>
            </a:scene3d>
            <a:sp3d contourW="12700"/>
          </a:bodyPr>
          <a:lstStyle/>
          <a:p>
            <a:pPr lvl="0" algn="ctr"/>
            <a:r>
              <a:rPr lang="zh-CN" altLang="en-US" sz="4400" dirty="0">
                <a:solidFill>
                  <a:prstClr val="black"/>
                </a:solidFill>
                <a:cs typeface="+mn-ea"/>
                <a:sym typeface="+mn-lt"/>
              </a:rPr>
              <a:t>感谢您的观看</a:t>
            </a:r>
            <a:r>
              <a:rPr lang="en-US" altLang="zh-CN" sz="4400" dirty="0">
                <a:solidFill>
                  <a:prstClr val="black"/>
                </a:solidFill>
                <a:cs typeface="+mn-ea"/>
                <a:sym typeface="+mn-lt"/>
              </a:rPr>
              <a:t>!</a:t>
            </a:r>
          </a:p>
        </p:txBody>
      </p:sp>
      <p:sp>
        <p:nvSpPr>
          <p:cNvPr id="10" name="文本框 9"/>
          <p:cNvSpPr txBox="1"/>
          <p:nvPr/>
        </p:nvSpPr>
        <p:spPr>
          <a:xfrm>
            <a:off x="4860658" y="1601252"/>
            <a:ext cx="3296095" cy="110799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600" b="0" i="0" u="none" strike="noStrike" kern="1200" cap="none" spc="0" normalizeH="0" baseline="0" noProof="0" dirty="0" smtClean="0">
                <a:ln>
                  <a:noFill/>
                </a:ln>
                <a:solidFill>
                  <a:srgbClr val="E6332A"/>
                </a:solidFill>
                <a:effectLst/>
                <a:uLnTx/>
                <a:uFillTx/>
                <a:cs typeface="+mn-ea"/>
                <a:sym typeface="+mn-lt"/>
              </a:rPr>
              <a:t>Thanks!</a:t>
            </a:r>
          </a:p>
        </p:txBody>
      </p:sp>
      <p:grpSp>
        <p:nvGrpSpPr>
          <p:cNvPr id="3" name="组合 2"/>
          <p:cNvGrpSpPr/>
          <p:nvPr/>
        </p:nvGrpSpPr>
        <p:grpSpPr>
          <a:xfrm>
            <a:off x="3938271" y="4279646"/>
            <a:ext cx="4305398" cy="1304051"/>
            <a:chOff x="5276850" y="4800600"/>
            <a:chExt cx="1638300" cy="368300"/>
          </a:xfrm>
        </p:grpSpPr>
        <p:sp>
          <p:nvSpPr>
            <p:cNvPr id="5" name="矩形 4"/>
            <p:cNvSpPr/>
            <p:nvPr/>
          </p:nvSpPr>
          <p:spPr>
            <a:xfrm>
              <a:off x="5276850" y="4800600"/>
              <a:ext cx="1638300" cy="368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prstClr val="white"/>
                </a:solidFill>
                <a:effectLst/>
                <a:uLnTx/>
                <a:uFillTx/>
                <a:cs typeface="+mn-ea"/>
                <a:sym typeface="+mn-lt"/>
              </a:endParaRPr>
            </a:p>
          </p:txBody>
        </p:sp>
        <p:sp>
          <p:nvSpPr>
            <p:cNvPr id="11" name="文本框 10"/>
            <p:cNvSpPr txBox="1"/>
            <p:nvPr/>
          </p:nvSpPr>
          <p:spPr>
            <a:xfrm>
              <a:off x="5414515" y="4840555"/>
              <a:ext cx="1362874" cy="286851"/>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smtClean="0">
                  <a:ln>
                    <a:noFill/>
                  </a:ln>
                  <a:solidFill>
                    <a:prstClr val="white"/>
                  </a:solidFill>
                  <a:effectLst/>
                  <a:uLnTx/>
                  <a:uFillTx/>
                  <a:cs typeface="+mn-ea"/>
                  <a:sym typeface="+mn-lt"/>
                </a:rPr>
                <a:t>汇报者：</a:t>
              </a:r>
              <a:endParaRPr kumimoji="0" lang="en-US" altLang="zh-CN" sz="2000" b="0" i="0" u="none" strike="noStrike" kern="1200" cap="none" spc="0" normalizeH="0" baseline="0" noProof="0" dirty="0" smtClean="0">
                <a:ln>
                  <a:noFill/>
                </a:ln>
                <a:solidFill>
                  <a:prstClr val="white"/>
                </a:solidFill>
                <a:effectLst/>
                <a:uLnTx/>
                <a:uFillTx/>
                <a:cs typeface="+mn-ea"/>
                <a:sym typeface="+mn-lt"/>
              </a:endParaRPr>
            </a:p>
            <a:p>
              <a:pPr algn="ctr">
                <a:defRPr/>
              </a:pPr>
              <a:r>
                <a:rPr lang="en-US" altLang="zh-CN" sz="2000" dirty="0" smtClean="0">
                  <a:solidFill>
                    <a:prstClr val="white"/>
                  </a:solidFill>
                  <a:cs typeface="+mn-ea"/>
                  <a:sym typeface="+mn-lt"/>
                </a:rPr>
                <a:t>1652262 </a:t>
              </a:r>
              <a:r>
                <a:rPr lang="zh-CN" altLang="en-US" sz="2000" dirty="0">
                  <a:solidFill>
                    <a:prstClr val="white"/>
                  </a:solidFill>
                  <a:cs typeface="+mn-ea"/>
                  <a:sym typeface="+mn-lt"/>
                </a:rPr>
                <a:t>涂远</a:t>
              </a:r>
              <a:r>
                <a:rPr lang="zh-CN" altLang="en-US" sz="2000" dirty="0" smtClean="0">
                  <a:solidFill>
                    <a:prstClr val="white"/>
                  </a:solidFill>
                  <a:cs typeface="+mn-ea"/>
                  <a:sym typeface="+mn-lt"/>
                </a:rPr>
                <a:t>鹏</a:t>
              </a:r>
              <a:endParaRPr kumimoji="0" lang="en-US" altLang="zh-CN" sz="2000" b="0" i="0" u="none" strike="noStrike" kern="1200" cap="none" spc="0" normalizeH="0" baseline="0" noProof="0" dirty="0" smtClean="0">
                <a:ln>
                  <a:noFill/>
                </a:ln>
                <a:solidFill>
                  <a:prstClr val="white"/>
                </a:solidFill>
                <a:effectLst/>
                <a:uLnTx/>
                <a:uFillTx/>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smtClean="0">
                  <a:ln>
                    <a:noFill/>
                  </a:ln>
                  <a:solidFill>
                    <a:prstClr val="white"/>
                  </a:solidFill>
                  <a:effectLst/>
                  <a:uLnTx/>
                  <a:uFillTx/>
                  <a:cs typeface="+mn-ea"/>
                  <a:sym typeface="+mn-lt"/>
                </a:rPr>
                <a:t>1652321 </a:t>
              </a:r>
              <a:r>
                <a:rPr kumimoji="0" lang="zh-CN" altLang="en-US" sz="2000" b="0" i="0" u="none" strike="noStrike" kern="1200" cap="none" spc="0" normalizeH="0" baseline="0" noProof="0" dirty="0" smtClean="0">
                  <a:ln>
                    <a:noFill/>
                  </a:ln>
                  <a:solidFill>
                    <a:prstClr val="white"/>
                  </a:solidFill>
                  <a:effectLst/>
                  <a:uLnTx/>
                  <a:uFillTx/>
                  <a:cs typeface="+mn-ea"/>
                  <a:sym typeface="+mn-lt"/>
                </a:rPr>
                <a:t>陈超凡</a:t>
              </a:r>
              <a:endParaRPr kumimoji="0" lang="en-US" altLang="zh-CN" sz="2000" b="0" i="0" u="none" strike="noStrike" kern="1200" cap="none" spc="0" normalizeH="0" baseline="0" noProof="0" dirty="0" smtClean="0">
                <a:ln>
                  <a:noFill/>
                </a:ln>
                <a:solidFill>
                  <a:prstClr val="white"/>
                </a:solidFill>
                <a:effectLst/>
                <a:uLnTx/>
                <a:uFillTx/>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250"/>
                                        <p:tgtEl>
                                          <p:spTgt spid="4"/>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childTnLst>
                          </p:cTn>
                        </p:par>
                        <p:par>
                          <p:cTn id="19" fill="hold">
                            <p:stCondLst>
                              <p:cond delay="1500"/>
                            </p:stCondLst>
                            <p:childTnLst>
                              <p:par>
                                <p:cTn id="20" presetID="42"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anim calcmode="lin" valueType="num">
                                      <p:cBhvr>
                                        <p:cTn id="23" dur="500" fill="hold"/>
                                        <p:tgtEl>
                                          <p:spTgt spid="9"/>
                                        </p:tgtEl>
                                        <p:attrNameLst>
                                          <p:attrName>ppt_x</p:attrName>
                                        </p:attrNameLst>
                                      </p:cBhvr>
                                      <p:tavLst>
                                        <p:tav tm="0">
                                          <p:val>
                                            <p:strVal val="#ppt_x"/>
                                          </p:val>
                                        </p:tav>
                                        <p:tav tm="100000">
                                          <p:val>
                                            <p:strVal val="#ppt_x"/>
                                          </p:val>
                                        </p:tav>
                                      </p:tavLst>
                                    </p:anim>
                                    <p:anim calcmode="lin" valueType="num">
                                      <p:cBhvr>
                                        <p:cTn id="24" dur="500" fill="hold"/>
                                        <p:tgtEl>
                                          <p:spTgt spid="9"/>
                                        </p:tgtEl>
                                        <p:attrNameLst>
                                          <p:attrName>ppt_y</p:attrName>
                                        </p:attrNameLst>
                                      </p:cBhvr>
                                      <p:tavLst>
                                        <p:tav tm="0">
                                          <p:val>
                                            <p:strVal val="#ppt_y+.1"/>
                                          </p:val>
                                        </p:tav>
                                        <p:tav tm="100000">
                                          <p:val>
                                            <p:strVal val="#ppt_y"/>
                                          </p:val>
                                        </p:tav>
                                      </p:tavLst>
                                    </p:anim>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5"/>
          <p:cNvSpPr/>
          <p:nvPr/>
        </p:nvSpPr>
        <p:spPr>
          <a:xfrm rot="1751457">
            <a:off x="5480321" y="862031"/>
            <a:ext cx="1975237" cy="827926"/>
          </a:xfrm>
          <a:custGeom>
            <a:avLst/>
            <a:gdLst>
              <a:gd name="connsiteX0" fmla="*/ 0 w 4093320"/>
              <a:gd name="connsiteY0" fmla="*/ 0 h 827332"/>
              <a:gd name="connsiteX1" fmla="*/ 4093320 w 4093320"/>
              <a:gd name="connsiteY1" fmla="*/ 0 h 827332"/>
              <a:gd name="connsiteX2" fmla="*/ 4093320 w 4093320"/>
              <a:gd name="connsiteY2" fmla="*/ 827332 h 827332"/>
              <a:gd name="connsiteX3" fmla="*/ 0 w 4093320"/>
              <a:gd name="connsiteY3" fmla="*/ 827332 h 827332"/>
              <a:gd name="connsiteX4" fmla="*/ 0 w 4093320"/>
              <a:gd name="connsiteY4" fmla="*/ 0 h 827332"/>
              <a:gd name="connsiteX0-1" fmla="*/ 0 w 4093320"/>
              <a:gd name="connsiteY0-2" fmla="*/ 898 h 828230"/>
              <a:gd name="connsiteX1-3" fmla="*/ 1209356 w 4093320"/>
              <a:gd name="connsiteY1-4" fmla="*/ 0 h 828230"/>
              <a:gd name="connsiteX2-5" fmla="*/ 4093320 w 4093320"/>
              <a:gd name="connsiteY2-6" fmla="*/ 898 h 828230"/>
              <a:gd name="connsiteX3-7" fmla="*/ 4093320 w 4093320"/>
              <a:gd name="connsiteY3-8" fmla="*/ 828230 h 828230"/>
              <a:gd name="connsiteX4-9" fmla="*/ 0 w 4093320"/>
              <a:gd name="connsiteY4-10" fmla="*/ 828230 h 828230"/>
              <a:gd name="connsiteX5" fmla="*/ 0 w 4093320"/>
              <a:gd name="connsiteY5" fmla="*/ 898 h 828230"/>
              <a:gd name="connsiteX0-11" fmla="*/ 0 w 4093320"/>
              <a:gd name="connsiteY0-12" fmla="*/ 898 h 828824"/>
              <a:gd name="connsiteX1-13" fmla="*/ 1209356 w 4093320"/>
              <a:gd name="connsiteY1-14" fmla="*/ 0 h 828824"/>
              <a:gd name="connsiteX2-15" fmla="*/ 4093320 w 4093320"/>
              <a:gd name="connsiteY2-16" fmla="*/ 898 h 828824"/>
              <a:gd name="connsiteX3-17" fmla="*/ 4093320 w 4093320"/>
              <a:gd name="connsiteY3-18" fmla="*/ 828230 h 828824"/>
              <a:gd name="connsiteX4-19" fmla="*/ 90352 w 4093320"/>
              <a:gd name="connsiteY4-20" fmla="*/ 828824 h 828824"/>
              <a:gd name="connsiteX5-21" fmla="*/ 0 w 4093320"/>
              <a:gd name="connsiteY5-22" fmla="*/ 828230 h 828824"/>
              <a:gd name="connsiteX6" fmla="*/ 0 w 4093320"/>
              <a:gd name="connsiteY6" fmla="*/ 898 h 828824"/>
              <a:gd name="connsiteX0-23" fmla="*/ 0 w 4093320"/>
              <a:gd name="connsiteY0-24" fmla="*/ 898 h 828824"/>
              <a:gd name="connsiteX1-25" fmla="*/ 1209356 w 4093320"/>
              <a:gd name="connsiteY1-26" fmla="*/ 0 h 828824"/>
              <a:gd name="connsiteX2-27" fmla="*/ 4093320 w 4093320"/>
              <a:gd name="connsiteY2-28" fmla="*/ 898 h 828824"/>
              <a:gd name="connsiteX3-29" fmla="*/ 4093320 w 4093320"/>
              <a:gd name="connsiteY3-30" fmla="*/ 828230 h 828824"/>
              <a:gd name="connsiteX4-31" fmla="*/ 90352 w 4093320"/>
              <a:gd name="connsiteY4-32" fmla="*/ 828824 h 828824"/>
              <a:gd name="connsiteX5-33" fmla="*/ 0 w 4093320"/>
              <a:gd name="connsiteY5-34" fmla="*/ 898 h 828824"/>
              <a:gd name="connsiteX0-35" fmla="*/ 0 w 4002968"/>
              <a:gd name="connsiteY0-36" fmla="*/ 828824 h 828824"/>
              <a:gd name="connsiteX1-37" fmla="*/ 1119004 w 4002968"/>
              <a:gd name="connsiteY1-38" fmla="*/ 0 h 828824"/>
              <a:gd name="connsiteX2-39" fmla="*/ 4002968 w 4002968"/>
              <a:gd name="connsiteY2-40" fmla="*/ 898 h 828824"/>
              <a:gd name="connsiteX3-41" fmla="*/ 4002968 w 4002968"/>
              <a:gd name="connsiteY3-42" fmla="*/ 828230 h 828824"/>
              <a:gd name="connsiteX4-43" fmla="*/ 0 w 4002968"/>
              <a:gd name="connsiteY4-44" fmla="*/ 828824 h 828824"/>
              <a:gd name="connsiteX0-45" fmla="*/ 0 w 4002968"/>
              <a:gd name="connsiteY0-46" fmla="*/ 828824 h 828824"/>
              <a:gd name="connsiteX1-47" fmla="*/ 1119004 w 4002968"/>
              <a:gd name="connsiteY1-48" fmla="*/ 0 h 828824"/>
              <a:gd name="connsiteX2-49" fmla="*/ 2276502 w 4002968"/>
              <a:gd name="connsiteY2-50" fmla="*/ 1223 h 828824"/>
              <a:gd name="connsiteX3-51" fmla="*/ 4002968 w 4002968"/>
              <a:gd name="connsiteY3-52" fmla="*/ 898 h 828824"/>
              <a:gd name="connsiteX4-53" fmla="*/ 4002968 w 4002968"/>
              <a:gd name="connsiteY4-54" fmla="*/ 828230 h 828824"/>
              <a:gd name="connsiteX5-55" fmla="*/ 0 w 4002968"/>
              <a:gd name="connsiteY5-56" fmla="*/ 828824 h 828824"/>
              <a:gd name="connsiteX0-57" fmla="*/ 0 w 4002968"/>
              <a:gd name="connsiteY0-58" fmla="*/ 827926 h 827926"/>
              <a:gd name="connsiteX1-59" fmla="*/ 2276502 w 4002968"/>
              <a:gd name="connsiteY1-60" fmla="*/ 325 h 827926"/>
              <a:gd name="connsiteX2-61" fmla="*/ 4002968 w 4002968"/>
              <a:gd name="connsiteY2-62" fmla="*/ 0 h 827926"/>
              <a:gd name="connsiteX3-63" fmla="*/ 4002968 w 4002968"/>
              <a:gd name="connsiteY3-64" fmla="*/ 827332 h 827926"/>
              <a:gd name="connsiteX4-65" fmla="*/ 0 w 4002968"/>
              <a:gd name="connsiteY4-66" fmla="*/ 827926 h 8279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002968" h="827926">
                <a:moveTo>
                  <a:pt x="0" y="827926"/>
                </a:moveTo>
                <a:lnTo>
                  <a:pt x="2276502" y="325"/>
                </a:lnTo>
                <a:lnTo>
                  <a:pt x="4002968" y="0"/>
                </a:lnTo>
                <a:lnTo>
                  <a:pt x="4002968" y="827332"/>
                </a:lnTo>
                <a:lnTo>
                  <a:pt x="0" y="827926"/>
                </a:lnTo>
                <a:close/>
              </a:path>
            </a:pathLst>
          </a:custGeom>
          <a:gradFill flip="none" rotWithShape="1">
            <a:gsLst>
              <a:gs pos="0">
                <a:schemeClr val="tx1">
                  <a:alpha val="30000"/>
                </a:schemeClr>
              </a:gs>
              <a:gs pos="100000">
                <a:srgbClr val="F2F2F2">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p:cNvSpPr/>
          <p:nvPr/>
        </p:nvSpPr>
        <p:spPr>
          <a:xfrm>
            <a:off x="5403850" y="979935"/>
            <a:ext cx="1384300" cy="17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文本框 17"/>
          <p:cNvSpPr txBox="1"/>
          <p:nvPr/>
        </p:nvSpPr>
        <p:spPr>
          <a:xfrm>
            <a:off x="2772016" y="326088"/>
            <a:ext cx="6647974" cy="523220"/>
          </a:xfrm>
          <a:prstGeom prst="rect">
            <a:avLst/>
          </a:prstGeom>
          <a:noFill/>
        </p:spPr>
        <p:txBody>
          <a:bodyPr wrap="none" rtlCol="0">
            <a:spAutoFit/>
            <a:scene3d>
              <a:camera prst="orthographicFront"/>
              <a:lightRig rig="threePt" dir="t"/>
            </a:scene3d>
            <a:sp3d contourW="12700"/>
          </a:bodyPr>
          <a:lstStyle/>
          <a:p>
            <a:pPr algn="ctr"/>
            <a:r>
              <a:rPr lang="zh-CN" altLang="en-US" sz="2800" dirty="0" smtClean="0">
                <a:cs typeface="+mn-ea"/>
                <a:sym typeface="+mn-lt"/>
              </a:rPr>
              <a:t>一、中国特色社会主义生态文明建设概述</a:t>
            </a:r>
            <a:endParaRPr lang="zh-CN" altLang="en-US" sz="2800" dirty="0">
              <a:cs typeface="+mn-ea"/>
              <a:sym typeface="+mn-lt"/>
            </a:endParaRPr>
          </a:p>
        </p:txBody>
      </p:sp>
      <p:grpSp>
        <p:nvGrpSpPr>
          <p:cNvPr id="20" name="组合 19"/>
          <p:cNvGrpSpPr/>
          <p:nvPr/>
        </p:nvGrpSpPr>
        <p:grpSpPr>
          <a:xfrm>
            <a:off x="2770989" y="1810844"/>
            <a:ext cx="1857945" cy="1344946"/>
            <a:chOff x="2513462" y="1778000"/>
            <a:chExt cx="1857945" cy="1344946"/>
          </a:xfrm>
        </p:grpSpPr>
        <p:sp>
          <p:nvSpPr>
            <p:cNvPr id="21" name="矩形 60"/>
            <p:cNvSpPr/>
            <p:nvPr/>
          </p:nvSpPr>
          <p:spPr>
            <a:xfrm rot="1751457">
              <a:off x="2877023" y="2161615"/>
              <a:ext cx="1494384" cy="961331"/>
            </a:xfrm>
            <a:custGeom>
              <a:avLst/>
              <a:gdLst>
                <a:gd name="connsiteX0" fmla="*/ 0 w 4093320"/>
                <a:gd name="connsiteY0" fmla="*/ 0 h 933316"/>
                <a:gd name="connsiteX1" fmla="*/ 4093320 w 4093320"/>
                <a:gd name="connsiteY1" fmla="*/ 0 h 933316"/>
                <a:gd name="connsiteX2" fmla="*/ 4093320 w 4093320"/>
                <a:gd name="connsiteY2" fmla="*/ 933316 h 933316"/>
                <a:gd name="connsiteX3" fmla="*/ 0 w 4093320"/>
                <a:gd name="connsiteY3" fmla="*/ 933316 h 933316"/>
                <a:gd name="connsiteX4" fmla="*/ 0 w 4093320"/>
                <a:gd name="connsiteY4" fmla="*/ 0 h 933316"/>
                <a:gd name="connsiteX0-1" fmla="*/ 0 w 4093320"/>
                <a:gd name="connsiteY0-2" fmla="*/ 20385 h 953701"/>
                <a:gd name="connsiteX1-3" fmla="*/ 1272771 w 4093320"/>
                <a:gd name="connsiteY1-4" fmla="*/ 0 h 953701"/>
                <a:gd name="connsiteX2-5" fmla="*/ 4093320 w 4093320"/>
                <a:gd name="connsiteY2-6" fmla="*/ 20385 h 953701"/>
                <a:gd name="connsiteX3-7" fmla="*/ 4093320 w 4093320"/>
                <a:gd name="connsiteY3-8" fmla="*/ 953701 h 953701"/>
                <a:gd name="connsiteX4-9" fmla="*/ 0 w 4093320"/>
                <a:gd name="connsiteY4-10" fmla="*/ 953701 h 953701"/>
                <a:gd name="connsiteX5" fmla="*/ 0 w 4093320"/>
                <a:gd name="connsiteY5" fmla="*/ 20385 h 953701"/>
                <a:gd name="connsiteX0-11" fmla="*/ 0 w 4093320"/>
                <a:gd name="connsiteY0-12" fmla="*/ 20385 h 961331"/>
                <a:gd name="connsiteX1-13" fmla="*/ 1272771 w 4093320"/>
                <a:gd name="connsiteY1-14" fmla="*/ 0 h 961331"/>
                <a:gd name="connsiteX2-15" fmla="*/ 4093320 w 4093320"/>
                <a:gd name="connsiteY2-16" fmla="*/ 20385 h 961331"/>
                <a:gd name="connsiteX3-17" fmla="*/ 4093320 w 4093320"/>
                <a:gd name="connsiteY3-18" fmla="*/ 953701 h 961331"/>
                <a:gd name="connsiteX4-19" fmla="*/ 1231577 w 4093320"/>
                <a:gd name="connsiteY4-20" fmla="*/ 961331 h 961331"/>
                <a:gd name="connsiteX5-21" fmla="*/ 0 w 4093320"/>
                <a:gd name="connsiteY5-22" fmla="*/ 953701 h 961331"/>
                <a:gd name="connsiteX6" fmla="*/ 0 w 4093320"/>
                <a:gd name="connsiteY6" fmla="*/ 20385 h 961331"/>
                <a:gd name="connsiteX0-23" fmla="*/ 0 w 4093320"/>
                <a:gd name="connsiteY0-24" fmla="*/ 20385 h 961331"/>
                <a:gd name="connsiteX1-25" fmla="*/ 1272771 w 4093320"/>
                <a:gd name="connsiteY1-26" fmla="*/ 0 h 961331"/>
                <a:gd name="connsiteX2-27" fmla="*/ 4093320 w 4093320"/>
                <a:gd name="connsiteY2-28" fmla="*/ 20385 h 961331"/>
                <a:gd name="connsiteX3-29" fmla="*/ 4093320 w 4093320"/>
                <a:gd name="connsiteY3-30" fmla="*/ 953701 h 961331"/>
                <a:gd name="connsiteX4-31" fmla="*/ 1231577 w 4093320"/>
                <a:gd name="connsiteY4-32" fmla="*/ 961331 h 961331"/>
                <a:gd name="connsiteX5-33" fmla="*/ 0 w 4093320"/>
                <a:gd name="connsiteY5-34" fmla="*/ 20385 h 961331"/>
                <a:gd name="connsiteX0-35" fmla="*/ 0 w 2861743"/>
                <a:gd name="connsiteY0-36" fmla="*/ 961331 h 961331"/>
                <a:gd name="connsiteX1-37" fmla="*/ 41194 w 2861743"/>
                <a:gd name="connsiteY1-38" fmla="*/ 0 h 961331"/>
                <a:gd name="connsiteX2-39" fmla="*/ 2861743 w 2861743"/>
                <a:gd name="connsiteY2-40" fmla="*/ 20385 h 961331"/>
                <a:gd name="connsiteX3-41" fmla="*/ 2861743 w 2861743"/>
                <a:gd name="connsiteY3-42" fmla="*/ 953701 h 961331"/>
                <a:gd name="connsiteX4-43" fmla="*/ 0 w 2861743"/>
                <a:gd name="connsiteY4-44" fmla="*/ 961331 h 96133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61743" h="961331">
                  <a:moveTo>
                    <a:pt x="0" y="961331"/>
                  </a:moveTo>
                  <a:lnTo>
                    <a:pt x="41194" y="0"/>
                  </a:lnTo>
                  <a:lnTo>
                    <a:pt x="2861743" y="20385"/>
                  </a:lnTo>
                  <a:lnTo>
                    <a:pt x="2861743" y="953701"/>
                  </a:lnTo>
                  <a:lnTo>
                    <a:pt x="0" y="961331"/>
                  </a:lnTo>
                  <a:close/>
                </a:path>
              </a:pathLst>
            </a:custGeom>
            <a:gradFill flip="none" rotWithShape="1">
              <a:gsLst>
                <a:gs pos="0">
                  <a:schemeClr val="tx1">
                    <a:alpha val="3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2" name="Group 13"/>
            <p:cNvGrpSpPr/>
            <p:nvPr/>
          </p:nvGrpSpPr>
          <p:grpSpPr>
            <a:xfrm>
              <a:off x="2513462" y="1778000"/>
              <a:ext cx="903838" cy="903839"/>
              <a:chOff x="911424" y="1244624"/>
              <a:chExt cx="1084974" cy="1084975"/>
            </a:xfrm>
          </p:grpSpPr>
          <p:sp>
            <p:nvSpPr>
              <p:cNvPr id="23" name="Freeform: Shape 6"/>
              <p:cNvSpPr/>
              <p:nvPr/>
            </p:nvSpPr>
            <p:spPr bwMode="auto">
              <a:xfrm flipH="1">
                <a:off x="911424" y="1244624"/>
                <a:ext cx="1084974" cy="1084975"/>
              </a:xfrm>
              <a:custGeom>
                <a:avLst/>
                <a:gdLst>
                  <a:gd name="connsiteX0" fmla="*/ 508910 w 1084974"/>
                  <a:gd name="connsiteY0" fmla="*/ 0 h 1084975"/>
                  <a:gd name="connsiteX1" fmla="*/ 31229 w 1084974"/>
                  <a:gd name="connsiteY1" fmla="*/ 253981 h 1084975"/>
                  <a:gd name="connsiteX2" fmla="*/ 0 w 1084974"/>
                  <a:gd name="connsiteY2" fmla="*/ 311517 h 1084975"/>
                  <a:gd name="connsiteX3" fmla="*/ 773457 w 1084974"/>
                  <a:gd name="connsiteY3" fmla="*/ 1084975 h 1084975"/>
                  <a:gd name="connsiteX4" fmla="*/ 830993 w 1084974"/>
                  <a:gd name="connsiteY4" fmla="*/ 1053745 h 1084975"/>
                  <a:gd name="connsiteX5" fmla="*/ 1084974 w 1084974"/>
                  <a:gd name="connsiteY5" fmla="*/ 576064 h 1084975"/>
                  <a:gd name="connsiteX6" fmla="*/ 508910 w 1084974"/>
                  <a:gd name="connsiteY6" fmla="*/ 0 h 108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4974" h="1084975">
                    <a:moveTo>
                      <a:pt x="508910" y="0"/>
                    </a:moveTo>
                    <a:cubicBezTo>
                      <a:pt x="310066" y="0"/>
                      <a:pt x="134752" y="100747"/>
                      <a:pt x="31229" y="253981"/>
                    </a:cubicBezTo>
                    <a:lnTo>
                      <a:pt x="0" y="311517"/>
                    </a:lnTo>
                    <a:lnTo>
                      <a:pt x="773457" y="1084975"/>
                    </a:lnTo>
                    <a:lnTo>
                      <a:pt x="830993" y="1053745"/>
                    </a:lnTo>
                    <a:cubicBezTo>
                      <a:pt x="984227" y="950222"/>
                      <a:pt x="1084974" y="774908"/>
                      <a:pt x="1084974" y="576064"/>
                    </a:cubicBezTo>
                    <a:cubicBezTo>
                      <a:pt x="1084974" y="257913"/>
                      <a:pt x="827061" y="0"/>
                      <a:pt x="508910" y="0"/>
                    </a:cubicBezTo>
                    <a:close/>
                  </a:path>
                </a:pathLst>
              </a:custGeom>
              <a:solidFill>
                <a:schemeClr val="accent1"/>
              </a:solidFill>
              <a:ln w="19050">
                <a:noFill/>
                <a:round/>
              </a:ln>
            </p:spPr>
            <p:txBody>
              <a:bodyPr anchor="ctr"/>
              <a:lstStyle/>
              <a:p>
                <a:pPr algn="ctr"/>
                <a:endParaRPr>
                  <a:cs typeface="+mn-ea"/>
                  <a:sym typeface="+mn-lt"/>
                </a:endParaRPr>
              </a:p>
            </p:txBody>
          </p:sp>
          <p:sp>
            <p:nvSpPr>
              <p:cNvPr id="24" name="TextBox 9"/>
              <p:cNvSpPr txBox="1"/>
              <p:nvPr/>
            </p:nvSpPr>
            <p:spPr>
              <a:xfrm>
                <a:off x="997495" y="1340768"/>
                <a:ext cx="655949" cy="707886"/>
              </a:xfrm>
              <a:prstGeom prst="rect">
                <a:avLst/>
              </a:prstGeom>
              <a:noFill/>
            </p:spPr>
            <p:txBody>
              <a:bodyPr wrap="none" anchor="ctr">
                <a:normAutofit/>
              </a:bodyPr>
              <a:lstStyle/>
              <a:p>
                <a:pPr algn="ctr"/>
                <a:r>
                  <a:rPr lang="en-US" altLang="zh-CN" sz="2400" dirty="0" smtClean="0">
                    <a:solidFill>
                      <a:schemeClr val="bg1"/>
                    </a:solidFill>
                    <a:cs typeface="+mn-ea"/>
                    <a:sym typeface="+mn-lt"/>
                  </a:rPr>
                  <a:t>1</a:t>
                </a:r>
                <a:endParaRPr lang="en-US" altLang="zh-CN" sz="2400" dirty="0">
                  <a:solidFill>
                    <a:schemeClr val="bg1"/>
                  </a:solidFill>
                  <a:cs typeface="+mn-ea"/>
                  <a:sym typeface="+mn-lt"/>
                </a:endParaRPr>
              </a:p>
            </p:txBody>
          </p:sp>
        </p:grpSp>
      </p:grpSp>
      <p:sp>
        <p:nvSpPr>
          <p:cNvPr id="25" name="矩形 24"/>
          <p:cNvSpPr/>
          <p:nvPr/>
        </p:nvSpPr>
        <p:spPr>
          <a:xfrm>
            <a:off x="4926477" y="1928742"/>
            <a:ext cx="6463554" cy="43037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dirty="0" smtClean="0">
                <a:cs typeface="+mn-ea"/>
                <a:sym typeface="+mn-lt"/>
              </a:rPr>
              <a:t>生态与生态文明</a:t>
            </a:r>
            <a:endParaRPr lang="zh-CN" altLang="en-US" sz="2000" b="1" dirty="0">
              <a:cs typeface="+mn-ea"/>
              <a:sym typeface="+mn-lt"/>
            </a:endParaRPr>
          </a:p>
        </p:txBody>
      </p:sp>
      <p:grpSp>
        <p:nvGrpSpPr>
          <p:cNvPr id="26" name="组合 25"/>
          <p:cNvGrpSpPr/>
          <p:nvPr/>
        </p:nvGrpSpPr>
        <p:grpSpPr>
          <a:xfrm>
            <a:off x="2770989" y="3307866"/>
            <a:ext cx="1857945" cy="1344946"/>
            <a:chOff x="2513462" y="1778000"/>
            <a:chExt cx="1857945" cy="1344946"/>
          </a:xfrm>
        </p:grpSpPr>
        <p:sp>
          <p:nvSpPr>
            <p:cNvPr id="27" name="矩形 60"/>
            <p:cNvSpPr/>
            <p:nvPr/>
          </p:nvSpPr>
          <p:spPr>
            <a:xfrm rot="1751457">
              <a:off x="2877023" y="2161615"/>
              <a:ext cx="1494384" cy="961331"/>
            </a:xfrm>
            <a:custGeom>
              <a:avLst/>
              <a:gdLst>
                <a:gd name="connsiteX0" fmla="*/ 0 w 4093320"/>
                <a:gd name="connsiteY0" fmla="*/ 0 h 933316"/>
                <a:gd name="connsiteX1" fmla="*/ 4093320 w 4093320"/>
                <a:gd name="connsiteY1" fmla="*/ 0 h 933316"/>
                <a:gd name="connsiteX2" fmla="*/ 4093320 w 4093320"/>
                <a:gd name="connsiteY2" fmla="*/ 933316 h 933316"/>
                <a:gd name="connsiteX3" fmla="*/ 0 w 4093320"/>
                <a:gd name="connsiteY3" fmla="*/ 933316 h 933316"/>
                <a:gd name="connsiteX4" fmla="*/ 0 w 4093320"/>
                <a:gd name="connsiteY4" fmla="*/ 0 h 933316"/>
                <a:gd name="connsiteX0-1" fmla="*/ 0 w 4093320"/>
                <a:gd name="connsiteY0-2" fmla="*/ 20385 h 953701"/>
                <a:gd name="connsiteX1-3" fmla="*/ 1272771 w 4093320"/>
                <a:gd name="connsiteY1-4" fmla="*/ 0 h 953701"/>
                <a:gd name="connsiteX2-5" fmla="*/ 4093320 w 4093320"/>
                <a:gd name="connsiteY2-6" fmla="*/ 20385 h 953701"/>
                <a:gd name="connsiteX3-7" fmla="*/ 4093320 w 4093320"/>
                <a:gd name="connsiteY3-8" fmla="*/ 953701 h 953701"/>
                <a:gd name="connsiteX4-9" fmla="*/ 0 w 4093320"/>
                <a:gd name="connsiteY4-10" fmla="*/ 953701 h 953701"/>
                <a:gd name="connsiteX5" fmla="*/ 0 w 4093320"/>
                <a:gd name="connsiteY5" fmla="*/ 20385 h 953701"/>
                <a:gd name="connsiteX0-11" fmla="*/ 0 w 4093320"/>
                <a:gd name="connsiteY0-12" fmla="*/ 20385 h 961331"/>
                <a:gd name="connsiteX1-13" fmla="*/ 1272771 w 4093320"/>
                <a:gd name="connsiteY1-14" fmla="*/ 0 h 961331"/>
                <a:gd name="connsiteX2-15" fmla="*/ 4093320 w 4093320"/>
                <a:gd name="connsiteY2-16" fmla="*/ 20385 h 961331"/>
                <a:gd name="connsiteX3-17" fmla="*/ 4093320 w 4093320"/>
                <a:gd name="connsiteY3-18" fmla="*/ 953701 h 961331"/>
                <a:gd name="connsiteX4-19" fmla="*/ 1231577 w 4093320"/>
                <a:gd name="connsiteY4-20" fmla="*/ 961331 h 961331"/>
                <a:gd name="connsiteX5-21" fmla="*/ 0 w 4093320"/>
                <a:gd name="connsiteY5-22" fmla="*/ 953701 h 961331"/>
                <a:gd name="connsiteX6" fmla="*/ 0 w 4093320"/>
                <a:gd name="connsiteY6" fmla="*/ 20385 h 961331"/>
                <a:gd name="connsiteX0-23" fmla="*/ 0 w 4093320"/>
                <a:gd name="connsiteY0-24" fmla="*/ 20385 h 961331"/>
                <a:gd name="connsiteX1-25" fmla="*/ 1272771 w 4093320"/>
                <a:gd name="connsiteY1-26" fmla="*/ 0 h 961331"/>
                <a:gd name="connsiteX2-27" fmla="*/ 4093320 w 4093320"/>
                <a:gd name="connsiteY2-28" fmla="*/ 20385 h 961331"/>
                <a:gd name="connsiteX3-29" fmla="*/ 4093320 w 4093320"/>
                <a:gd name="connsiteY3-30" fmla="*/ 953701 h 961331"/>
                <a:gd name="connsiteX4-31" fmla="*/ 1231577 w 4093320"/>
                <a:gd name="connsiteY4-32" fmla="*/ 961331 h 961331"/>
                <a:gd name="connsiteX5-33" fmla="*/ 0 w 4093320"/>
                <a:gd name="connsiteY5-34" fmla="*/ 20385 h 961331"/>
                <a:gd name="connsiteX0-35" fmla="*/ 0 w 2861743"/>
                <a:gd name="connsiteY0-36" fmla="*/ 961331 h 961331"/>
                <a:gd name="connsiteX1-37" fmla="*/ 41194 w 2861743"/>
                <a:gd name="connsiteY1-38" fmla="*/ 0 h 961331"/>
                <a:gd name="connsiteX2-39" fmla="*/ 2861743 w 2861743"/>
                <a:gd name="connsiteY2-40" fmla="*/ 20385 h 961331"/>
                <a:gd name="connsiteX3-41" fmla="*/ 2861743 w 2861743"/>
                <a:gd name="connsiteY3-42" fmla="*/ 953701 h 961331"/>
                <a:gd name="connsiteX4-43" fmla="*/ 0 w 2861743"/>
                <a:gd name="connsiteY4-44" fmla="*/ 961331 h 96133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61743" h="961331">
                  <a:moveTo>
                    <a:pt x="0" y="961331"/>
                  </a:moveTo>
                  <a:lnTo>
                    <a:pt x="41194" y="0"/>
                  </a:lnTo>
                  <a:lnTo>
                    <a:pt x="2861743" y="20385"/>
                  </a:lnTo>
                  <a:lnTo>
                    <a:pt x="2861743" y="953701"/>
                  </a:lnTo>
                  <a:lnTo>
                    <a:pt x="0" y="961331"/>
                  </a:lnTo>
                  <a:close/>
                </a:path>
              </a:pathLst>
            </a:custGeom>
            <a:gradFill flip="none" rotWithShape="1">
              <a:gsLst>
                <a:gs pos="0">
                  <a:schemeClr val="tx1">
                    <a:alpha val="3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8" name="Group 13"/>
            <p:cNvGrpSpPr/>
            <p:nvPr/>
          </p:nvGrpSpPr>
          <p:grpSpPr>
            <a:xfrm>
              <a:off x="2513462" y="1778000"/>
              <a:ext cx="903838" cy="903839"/>
              <a:chOff x="911424" y="1244624"/>
              <a:chExt cx="1084974" cy="1084975"/>
            </a:xfrm>
          </p:grpSpPr>
          <p:sp>
            <p:nvSpPr>
              <p:cNvPr id="29" name="Freeform: Shape 6"/>
              <p:cNvSpPr/>
              <p:nvPr/>
            </p:nvSpPr>
            <p:spPr bwMode="auto">
              <a:xfrm flipH="1">
                <a:off x="911424" y="1244624"/>
                <a:ext cx="1084974" cy="1084975"/>
              </a:xfrm>
              <a:custGeom>
                <a:avLst/>
                <a:gdLst>
                  <a:gd name="connsiteX0" fmla="*/ 508910 w 1084974"/>
                  <a:gd name="connsiteY0" fmla="*/ 0 h 1084975"/>
                  <a:gd name="connsiteX1" fmla="*/ 31229 w 1084974"/>
                  <a:gd name="connsiteY1" fmla="*/ 253981 h 1084975"/>
                  <a:gd name="connsiteX2" fmla="*/ 0 w 1084974"/>
                  <a:gd name="connsiteY2" fmla="*/ 311517 h 1084975"/>
                  <a:gd name="connsiteX3" fmla="*/ 773457 w 1084974"/>
                  <a:gd name="connsiteY3" fmla="*/ 1084975 h 1084975"/>
                  <a:gd name="connsiteX4" fmla="*/ 830993 w 1084974"/>
                  <a:gd name="connsiteY4" fmla="*/ 1053745 h 1084975"/>
                  <a:gd name="connsiteX5" fmla="*/ 1084974 w 1084974"/>
                  <a:gd name="connsiteY5" fmla="*/ 576064 h 1084975"/>
                  <a:gd name="connsiteX6" fmla="*/ 508910 w 1084974"/>
                  <a:gd name="connsiteY6" fmla="*/ 0 h 108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4974" h="1084975">
                    <a:moveTo>
                      <a:pt x="508910" y="0"/>
                    </a:moveTo>
                    <a:cubicBezTo>
                      <a:pt x="310066" y="0"/>
                      <a:pt x="134752" y="100747"/>
                      <a:pt x="31229" y="253981"/>
                    </a:cubicBezTo>
                    <a:lnTo>
                      <a:pt x="0" y="311517"/>
                    </a:lnTo>
                    <a:lnTo>
                      <a:pt x="773457" y="1084975"/>
                    </a:lnTo>
                    <a:lnTo>
                      <a:pt x="830993" y="1053745"/>
                    </a:lnTo>
                    <a:cubicBezTo>
                      <a:pt x="984227" y="950222"/>
                      <a:pt x="1084974" y="774908"/>
                      <a:pt x="1084974" y="576064"/>
                    </a:cubicBezTo>
                    <a:cubicBezTo>
                      <a:pt x="1084974" y="257913"/>
                      <a:pt x="827061" y="0"/>
                      <a:pt x="508910" y="0"/>
                    </a:cubicBezTo>
                    <a:close/>
                  </a:path>
                </a:pathLst>
              </a:custGeom>
              <a:solidFill>
                <a:schemeClr val="accent1"/>
              </a:solidFill>
              <a:ln w="19050">
                <a:noFill/>
                <a:round/>
              </a:ln>
            </p:spPr>
            <p:txBody>
              <a:bodyPr anchor="ctr"/>
              <a:lstStyle/>
              <a:p>
                <a:pPr algn="ctr"/>
                <a:endParaRPr>
                  <a:cs typeface="+mn-ea"/>
                  <a:sym typeface="+mn-lt"/>
                </a:endParaRPr>
              </a:p>
            </p:txBody>
          </p:sp>
          <p:sp>
            <p:nvSpPr>
              <p:cNvPr id="43" name="TextBox 9"/>
              <p:cNvSpPr txBox="1"/>
              <p:nvPr/>
            </p:nvSpPr>
            <p:spPr>
              <a:xfrm>
                <a:off x="997495" y="1340768"/>
                <a:ext cx="655949" cy="707886"/>
              </a:xfrm>
              <a:prstGeom prst="rect">
                <a:avLst/>
              </a:prstGeom>
              <a:noFill/>
            </p:spPr>
            <p:txBody>
              <a:bodyPr wrap="none" anchor="ctr">
                <a:normAutofit/>
              </a:bodyPr>
              <a:lstStyle/>
              <a:p>
                <a:pPr algn="ctr"/>
                <a:r>
                  <a:rPr lang="en-US" altLang="zh-CN" sz="2400" dirty="0">
                    <a:solidFill>
                      <a:schemeClr val="bg1"/>
                    </a:solidFill>
                    <a:cs typeface="+mn-ea"/>
                    <a:sym typeface="+mn-lt"/>
                  </a:rPr>
                  <a:t>2</a:t>
                </a:r>
              </a:p>
            </p:txBody>
          </p:sp>
        </p:grpSp>
      </p:grpSp>
      <p:sp>
        <p:nvSpPr>
          <p:cNvPr id="44" name="矩形 43"/>
          <p:cNvSpPr/>
          <p:nvPr/>
        </p:nvSpPr>
        <p:spPr>
          <a:xfrm>
            <a:off x="4926477" y="3515859"/>
            <a:ext cx="6463554" cy="46166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dirty="0" smtClean="0">
                <a:cs typeface="+mn-ea"/>
                <a:sym typeface="+mn-lt"/>
              </a:rPr>
              <a:t>中国特色社会主义生态文明建设原则</a:t>
            </a:r>
            <a:endParaRPr lang="zh-CN" altLang="en-US" sz="2000" b="1" dirty="0">
              <a:cs typeface="+mn-ea"/>
              <a:sym typeface="+mn-lt"/>
            </a:endParaRPr>
          </a:p>
        </p:txBody>
      </p:sp>
      <p:grpSp>
        <p:nvGrpSpPr>
          <p:cNvPr id="45" name="组合 44"/>
          <p:cNvGrpSpPr/>
          <p:nvPr/>
        </p:nvGrpSpPr>
        <p:grpSpPr>
          <a:xfrm>
            <a:off x="2770989" y="4941256"/>
            <a:ext cx="1857945" cy="1344946"/>
            <a:chOff x="2513462" y="1778000"/>
            <a:chExt cx="1857945" cy="1344946"/>
          </a:xfrm>
        </p:grpSpPr>
        <p:sp>
          <p:nvSpPr>
            <p:cNvPr id="46" name="矩形 60"/>
            <p:cNvSpPr/>
            <p:nvPr/>
          </p:nvSpPr>
          <p:spPr>
            <a:xfrm rot="1751457">
              <a:off x="2877023" y="2161615"/>
              <a:ext cx="1494384" cy="961331"/>
            </a:xfrm>
            <a:custGeom>
              <a:avLst/>
              <a:gdLst>
                <a:gd name="connsiteX0" fmla="*/ 0 w 4093320"/>
                <a:gd name="connsiteY0" fmla="*/ 0 h 933316"/>
                <a:gd name="connsiteX1" fmla="*/ 4093320 w 4093320"/>
                <a:gd name="connsiteY1" fmla="*/ 0 h 933316"/>
                <a:gd name="connsiteX2" fmla="*/ 4093320 w 4093320"/>
                <a:gd name="connsiteY2" fmla="*/ 933316 h 933316"/>
                <a:gd name="connsiteX3" fmla="*/ 0 w 4093320"/>
                <a:gd name="connsiteY3" fmla="*/ 933316 h 933316"/>
                <a:gd name="connsiteX4" fmla="*/ 0 w 4093320"/>
                <a:gd name="connsiteY4" fmla="*/ 0 h 933316"/>
                <a:gd name="connsiteX0-1" fmla="*/ 0 w 4093320"/>
                <a:gd name="connsiteY0-2" fmla="*/ 20385 h 953701"/>
                <a:gd name="connsiteX1-3" fmla="*/ 1272771 w 4093320"/>
                <a:gd name="connsiteY1-4" fmla="*/ 0 h 953701"/>
                <a:gd name="connsiteX2-5" fmla="*/ 4093320 w 4093320"/>
                <a:gd name="connsiteY2-6" fmla="*/ 20385 h 953701"/>
                <a:gd name="connsiteX3-7" fmla="*/ 4093320 w 4093320"/>
                <a:gd name="connsiteY3-8" fmla="*/ 953701 h 953701"/>
                <a:gd name="connsiteX4-9" fmla="*/ 0 w 4093320"/>
                <a:gd name="connsiteY4-10" fmla="*/ 953701 h 953701"/>
                <a:gd name="connsiteX5" fmla="*/ 0 w 4093320"/>
                <a:gd name="connsiteY5" fmla="*/ 20385 h 953701"/>
                <a:gd name="connsiteX0-11" fmla="*/ 0 w 4093320"/>
                <a:gd name="connsiteY0-12" fmla="*/ 20385 h 961331"/>
                <a:gd name="connsiteX1-13" fmla="*/ 1272771 w 4093320"/>
                <a:gd name="connsiteY1-14" fmla="*/ 0 h 961331"/>
                <a:gd name="connsiteX2-15" fmla="*/ 4093320 w 4093320"/>
                <a:gd name="connsiteY2-16" fmla="*/ 20385 h 961331"/>
                <a:gd name="connsiteX3-17" fmla="*/ 4093320 w 4093320"/>
                <a:gd name="connsiteY3-18" fmla="*/ 953701 h 961331"/>
                <a:gd name="connsiteX4-19" fmla="*/ 1231577 w 4093320"/>
                <a:gd name="connsiteY4-20" fmla="*/ 961331 h 961331"/>
                <a:gd name="connsiteX5-21" fmla="*/ 0 w 4093320"/>
                <a:gd name="connsiteY5-22" fmla="*/ 953701 h 961331"/>
                <a:gd name="connsiteX6" fmla="*/ 0 w 4093320"/>
                <a:gd name="connsiteY6" fmla="*/ 20385 h 961331"/>
                <a:gd name="connsiteX0-23" fmla="*/ 0 w 4093320"/>
                <a:gd name="connsiteY0-24" fmla="*/ 20385 h 961331"/>
                <a:gd name="connsiteX1-25" fmla="*/ 1272771 w 4093320"/>
                <a:gd name="connsiteY1-26" fmla="*/ 0 h 961331"/>
                <a:gd name="connsiteX2-27" fmla="*/ 4093320 w 4093320"/>
                <a:gd name="connsiteY2-28" fmla="*/ 20385 h 961331"/>
                <a:gd name="connsiteX3-29" fmla="*/ 4093320 w 4093320"/>
                <a:gd name="connsiteY3-30" fmla="*/ 953701 h 961331"/>
                <a:gd name="connsiteX4-31" fmla="*/ 1231577 w 4093320"/>
                <a:gd name="connsiteY4-32" fmla="*/ 961331 h 961331"/>
                <a:gd name="connsiteX5-33" fmla="*/ 0 w 4093320"/>
                <a:gd name="connsiteY5-34" fmla="*/ 20385 h 961331"/>
                <a:gd name="connsiteX0-35" fmla="*/ 0 w 2861743"/>
                <a:gd name="connsiteY0-36" fmla="*/ 961331 h 961331"/>
                <a:gd name="connsiteX1-37" fmla="*/ 41194 w 2861743"/>
                <a:gd name="connsiteY1-38" fmla="*/ 0 h 961331"/>
                <a:gd name="connsiteX2-39" fmla="*/ 2861743 w 2861743"/>
                <a:gd name="connsiteY2-40" fmla="*/ 20385 h 961331"/>
                <a:gd name="connsiteX3-41" fmla="*/ 2861743 w 2861743"/>
                <a:gd name="connsiteY3-42" fmla="*/ 953701 h 961331"/>
                <a:gd name="connsiteX4-43" fmla="*/ 0 w 2861743"/>
                <a:gd name="connsiteY4-44" fmla="*/ 961331 h 96133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61743" h="961331">
                  <a:moveTo>
                    <a:pt x="0" y="961331"/>
                  </a:moveTo>
                  <a:lnTo>
                    <a:pt x="41194" y="0"/>
                  </a:lnTo>
                  <a:lnTo>
                    <a:pt x="2861743" y="20385"/>
                  </a:lnTo>
                  <a:lnTo>
                    <a:pt x="2861743" y="953701"/>
                  </a:lnTo>
                  <a:lnTo>
                    <a:pt x="0" y="961331"/>
                  </a:lnTo>
                  <a:close/>
                </a:path>
              </a:pathLst>
            </a:custGeom>
            <a:gradFill flip="none" rotWithShape="1">
              <a:gsLst>
                <a:gs pos="0">
                  <a:schemeClr val="tx1">
                    <a:alpha val="3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7" name="Group 13"/>
            <p:cNvGrpSpPr/>
            <p:nvPr/>
          </p:nvGrpSpPr>
          <p:grpSpPr>
            <a:xfrm>
              <a:off x="2513462" y="1778000"/>
              <a:ext cx="903838" cy="903839"/>
              <a:chOff x="911424" y="1244624"/>
              <a:chExt cx="1084974" cy="1084975"/>
            </a:xfrm>
          </p:grpSpPr>
          <p:sp>
            <p:nvSpPr>
              <p:cNvPr id="48" name="Freeform: Shape 6"/>
              <p:cNvSpPr/>
              <p:nvPr/>
            </p:nvSpPr>
            <p:spPr bwMode="auto">
              <a:xfrm flipH="1">
                <a:off x="911424" y="1244624"/>
                <a:ext cx="1084974" cy="1084975"/>
              </a:xfrm>
              <a:custGeom>
                <a:avLst/>
                <a:gdLst>
                  <a:gd name="connsiteX0" fmla="*/ 508910 w 1084974"/>
                  <a:gd name="connsiteY0" fmla="*/ 0 h 1084975"/>
                  <a:gd name="connsiteX1" fmla="*/ 31229 w 1084974"/>
                  <a:gd name="connsiteY1" fmla="*/ 253981 h 1084975"/>
                  <a:gd name="connsiteX2" fmla="*/ 0 w 1084974"/>
                  <a:gd name="connsiteY2" fmla="*/ 311517 h 1084975"/>
                  <a:gd name="connsiteX3" fmla="*/ 773457 w 1084974"/>
                  <a:gd name="connsiteY3" fmla="*/ 1084975 h 1084975"/>
                  <a:gd name="connsiteX4" fmla="*/ 830993 w 1084974"/>
                  <a:gd name="connsiteY4" fmla="*/ 1053745 h 1084975"/>
                  <a:gd name="connsiteX5" fmla="*/ 1084974 w 1084974"/>
                  <a:gd name="connsiteY5" fmla="*/ 576064 h 1084975"/>
                  <a:gd name="connsiteX6" fmla="*/ 508910 w 1084974"/>
                  <a:gd name="connsiteY6" fmla="*/ 0 h 108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4974" h="1084975">
                    <a:moveTo>
                      <a:pt x="508910" y="0"/>
                    </a:moveTo>
                    <a:cubicBezTo>
                      <a:pt x="310066" y="0"/>
                      <a:pt x="134752" y="100747"/>
                      <a:pt x="31229" y="253981"/>
                    </a:cubicBezTo>
                    <a:lnTo>
                      <a:pt x="0" y="311517"/>
                    </a:lnTo>
                    <a:lnTo>
                      <a:pt x="773457" y="1084975"/>
                    </a:lnTo>
                    <a:lnTo>
                      <a:pt x="830993" y="1053745"/>
                    </a:lnTo>
                    <a:cubicBezTo>
                      <a:pt x="984227" y="950222"/>
                      <a:pt x="1084974" y="774908"/>
                      <a:pt x="1084974" y="576064"/>
                    </a:cubicBezTo>
                    <a:cubicBezTo>
                      <a:pt x="1084974" y="257913"/>
                      <a:pt x="827061" y="0"/>
                      <a:pt x="508910" y="0"/>
                    </a:cubicBezTo>
                    <a:close/>
                  </a:path>
                </a:pathLst>
              </a:custGeom>
              <a:solidFill>
                <a:schemeClr val="accent1"/>
              </a:solidFill>
              <a:ln w="19050">
                <a:noFill/>
                <a:round/>
              </a:ln>
            </p:spPr>
            <p:txBody>
              <a:bodyPr anchor="ctr"/>
              <a:lstStyle/>
              <a:p>
                <a:pPr algn="ctr"/>
                <a:endParaRPr>
                  <a:cs typeface="+mn-ea"/>
                  <a:sym typeface="+mn-lt"/>
                </a:endParaRPr>
              </a:p>
            </p:txBody>
          </p:sp>
          <p:sp>
            <p:nvSpPr>
              <p:cNvPr id="49" name="TextBox 9"/>
              <p:cNvSpPr txBox="1"/>
              <p:nvPr/>
            </p:nvSpPr>
            <p:spPr>
              <a:xfrm>
                <a:off x="997495" y="1340768"/>
                <a:ext cx="655949" cy="707886"/>
              </a:xfrm>
              <a:prstGeom prst="rect">
                <a:avLst/>
              </a:prstGeom>
              <a:noFill/>
            </p:spPr>
            <p:txBody>
              <a:bodyPr wrap="none" anchor="ctr">
                <a:normAutofit/>
              </a:bodyPr>
              <a:lstStyle/>
              <a:p>
                <a:pPr algn="ctr"/>
                <a:r>
                  <a:rPr lang="en-US" altLang="zh-CN" sz="2400" dirty="0">
                    <a:solidFill>
                      <a:schemeClr val="bg1"/>
                    </a:solidFill>
                    <a:cs typeface="+mn-ea"/>
                    <a:sym typeface="+mn-lt"/>
                  </a:rPr>
                  <a:t>3</a:t>
                </a:r>
              </a:p>
            </p:txBody>
          </p:sp>
        </p:grpSp>
      </p:grpSp>
      <p:sp>
        <p:nvSpPr>
          <p:cNvPr id="50" name="矩形 49"/>
          <p:cNvSpPr/>
          <p:nvPr/>
        </p:nvSpPr>
        <p:spPr>
          <a:xfrm>
            <a:off x="4926477" y="5102976"/>
            <a:ext cx="6463554" cy="43037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dirty="0" smtClean="0">
                <a:cs typeface="+mn-ea"/>
                <a:sym typeface="+mn-lt"/>
              </a:rPr>
              <a:t>中国特色社会主义生态文明建设的目标和意义</a:t>
            </a:r>
            <a:endParaRPr lang="zh-CN" altLang="en-US" sz="2000" b="1"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childTnLst>
                          </p:cTn>
                        </p:par>
                        <p:par>
                          <p:cTn id="10" fill="hold">
                            <p:stCondLst>
                              <p:cond delay="250"/>
                            </p:stCondLst>
                            <p:childTnLst>
                              <p:par>
                                <p:cTn id="11" presetID="10" presetClass="entr" presetSubtype="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250"/>
                                        <p:tgtEl>
                                          <p:spTgt spid="16"/>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250"/>
                                        <p:tgtEl>
                                          <p:spTgt spid="18"/>
                                        </p:tgtEl>
                                        <p:attrNameLst>
                                          <p:attrName>ppt_y</p:attrName>
                                        </p:attrNameLst>
                                      </p:cBhvr>
                                      <p:tavLst>
                                        <p:tav tm="0">
                                          <p:val>
                                            <p:strVal val="#ppt_y+#ppt_h*1.125000"/>
                                          </p:val>
                                        </p:tav>
                                        <p:tav tm="100000">
                                          <p:val>
                                            <p:strVal val="#ppt_y"/>
                                          </p:val>
                                        </p:tav>
                                      </p:tavLst>
                                    </p:anim>
                                    <p:animEffect transition="in" filter="wipe(up)">
                                      <p:cBhvr>
                                        <p:cTn id="17" dur="25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6"/>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5"/>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p:bldP spid="25" grpId="0"/>
      <p:bldP spid="44" grpId="0"/>
      <p:bldP spid="5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5"/>
          <p:cNvSpPr/>
          <p:nvPr/>
        </p:nvSpPr>
        <p:spPr>
          <a:xfrm rot="1751457">
            <a:off x="5480321" y="862031"/>
            <a:ext cx="1975237" cy="827926"/>
          </a:xfrm>
          <a:custGeom>
            <a:avLst/>
            <a:gdLst>
              <a:gd name="connsiteX0" fmla="*/ 0 w 4093320"/>
              <a:gd name="connsiteY0" fmla="*/ 0 h 827332"/>
              <a:gd name="connsiteX1" fmla="*/ 4093320 w 4093320"/>
              <a:gd name="connsiteY1" fmla="*/ 0 h 827332"/>
              <a:gd name="connsiteX2" fmla="*/ 4093320 w 4093320"/>
              <a:gd name="connsiteY2" fmla="*/ 827332 h 827332"/>
              <a:gd name="connsiteX3" fmla="*/ 0 w 4093320"/>
              <a:gd name="connsiteY3" fmla="*/ 827332 h 827332"/>
              <a:gd name="connsiteX4" fmla="*/ 0 w 4093320"/>
              <a:gd name="connsiteY4" fmla="*/ 0 h 827332"/>
              <a:gd name="connsiteX0-1" fmla="*/ 0 w 4093320"/>
              <a:gd name="connsiteY0-2" fmla="*/ 898 h 828230"/>
              <a:gd name="connsiteX1-3" fmla="*/ 1209356 w 4093320"/>
              <a:gd name="connsiteY1-4" fmla="*/ 0 h 828230"/>
              <a:gd name="connsiteX2-5" fmla="*/ 4093320 w 4093320"/>
              <a:gd name="connsiteY2-6" fmla="*/ 898 h 828230"/>
              <a:gd name="connsiteX3-7" fmla="*/ 4093320 w 4093320"/>
              <a:gd name="connsiteY3-8" fmla="*/ 828230 h 828230"/>
              <a:gd name="connsiteX4-9" fmla="*/ 0 w 4093320"/>
              <a:gd name="connsiteY4-10" fmla="*/ 828230 h 828230"/>
              <a:gd name="connsiteX5" fmla="*/ 0 w 4093320"/>
              <a:gd name="connsiteY5" fmla="*/ 898 h 828230"/>
              <a:gd name="connsiteX0-11" fmla="*/ 0 w 4093320"/>
              <a:gd name="connsiteY0-12" fmla="*/ 898 h 828824"/>
              <a:gd name="connsiteX1-13" fmla="*/ 1209356 w 4093320"/>
              <a:gd name="connsiteY1-14" fmla="*/ 0 h 828824"/>
              <a:gd name="connsiteX2-15" fmla="*/ 4093320 w 4093320"/>
              <a:gd name="connsiteY2-16" fmla="*/ 898 h 828824"/>
              <a:gd name="connsiteX3-17" fmla="*/ 4093320 w 4093320"/>
              <a:gd name="connsiteY3-18" fmla="*/ 828230 h 828824"/>
              <a:gd name="connsiteX4-19" fmla="*/ 90352 w 4093320"/>
              <a:gd name="connsiteY4-20" fmla="*/ 828824 h 828824"/>
              <a:gd name="connsiteX5-21" fmla="*/ 0 w 4093320"/>
              <a:gd name="connsiteY5-22" fmla="*/ 828230 h 828824"/>
              <a:gd name="connsiteX6" fmla="*/ 0 w 4093320"/>
              <a:gd name="connsiteY6" fmla="*/ 898 h 828824"/>
              <a:gd name="connsiteX0-23" fmla="*/ 0 w 4093320"/>
              <a:gd name="connsiteY0-24" fmla="*/ 898 h 828824"/>
              <a:gd name="connsiteX1-25" fmla="*/ 1209356 w 4093320"/>
              <a:gd name="connsiteY1-26" fmla="*/ 0 h 828824"/>
              <a:gd name="connsiteX2-27" fmla="*/ 4093320 w 4093320"/>
              <a:gd name="connsiteY2-28" fmla="*/ 898 h 828824"/>
              <a:gd name="connsiteX3-29" fmla="*/ 4093320 w 4093320"/>
              <a:gd name="connsiteY3-30" fmla="*/ 828230 h 828824"/>
              <a:gd name="connsiteX4-31" fmla="*/ 90352 w 4093320"/>
              <a:gd name="connsiteY4-32" fmla="*/ 828824 h 828824"/>
              <a:gd name="connsiteX5-33" fmla="*/ 0 w 4093320"/>
              <a:gd name="connsiteY5-34" fmla="*/ 898 h 828824"/>
              <a:gd name="connsiteX0-35" fmla="*/ 0 w 4002968"/>
              <a:gd name="connsiteY0-36" fmla="*/ 828824 h 828824"/>
              <a:gd name="connsiteX1-37" fmla="*/ 1119004 w 4002968"/>
              <a:gd name="connsiteY1-38" fmla="*/ 0 h 828824"/>
              <a:gd name="connsiteX2-39" fmla="*/ 4002968 w 4002968"/>
              <a:gd name="connsiteY2-40" fmla="*/ 898 h 828824"/>
              <a:gd name="connsiteX3-41" fmla="*/ 4002968 w 4002968"/>
              <a:gd name="connsiteY3-42" fmla="*/ 828230 h 828824"/>
              <a:gd name="connsiteX4-43" fmla="*/ 0 w 4002968"/>
              <a:gd name="connsiteY4-44" fmla="*/ 828824 h 828824"/>
              <a:gd name="connsiteX0-45" fmla="*/ 0 w 4002968"/>
              <a:gd name="connsiteY0-46" fmla="*/ 828824 h 828824"/>
              <a:gd name="connsiteX1-47" fmla="*/ 1119004 w 4002968"/>
              <a:gd name="connsiteY1-48" fmla="*/ 0 h 828824"/>
              <a:gd name="connsiteX2-49" fmla="*/ 2276502 w 4002968"/>
              <a:gd name="connsiteY2-50" fmla="*/ 1223 h 828824"/>
              <a:gd name="connsiteX3-51" fmla="*/ 4002968 w 4002968"/>
              <a:gd name="connsiteY3-52" fmla="*/ 898 h 828824"/>
              <a:gd name="connsiteX4-53" fmla="*/ 4002968 w 4002968"/>
              <a:gd name="connsiteY4-54" fmla="*/ 828230 h 828824"/>
              <a:gd name="connsiteX5-55" fmla="*/ 0 w 4002968"/>
              <a:gd name="connsiteY5-56" fmla="*/ 828824 h 828824"/>
              <a:gd name="connsiteX0-57" fmla="*/ 0 w 4002968"/>
              <a:gd name="connsiteY0-58" fmla="*/ 827926 h 827926"/>
              <a:gd name="connsiteX1-59" fmla="*/ 2276502 w 4002968"/>
              <a:gd name="connsiteY1-60" fmla="*/ 325 h 827926"/>
              <a:gd name="connsiteX2-61" fmla="*/ 4002968 w 4002968"/>
              <a:gd name="connsiteY2-62" fmla="*/ 0 h 827926"/>
              <a:gd name="connsiteX3-63" fmla="*/ 4002968 w 4002968"/>
              <a:gd name="connsiteY3-64" fmla="*/ 827332 h 827926"/>
              <a:gd name="connsiteX4-65" fmla="*/ 0 w 4002968"/>
              <a:gd name="connsiteY4-66" fmla="*/ 827926 h 8279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002968" h="827926">
                <a:moveTo>
                  <a:pt x="0" y="827926"/>
                </a:moveTo>
                <a:lnTo>
                  <a:pt x="2276502" y="325"/>
                </a:lnTo>
                <a:lnTo>
                  <a:pt x="4002968" y="0"/>
                </a:lnTo>
                <a:lnTo>
                  <a:pt x="4002968" y="827332"/>
                </a:lnTo>
                <a:lnTo>
                  <a:pt x="0" y="827926"/>
                </a:lnTo>
                <a:close/>
              </a:path>
            </a:pathLst>
          </a:custGeom>
          <a:gradFill flip="none" rotWithShape="1">
            <a:gsLst>
              <a:gs pos="0">
                <a:schemeClr val="tx1">
                  <a:alpha val="30000"/>
                </a:schemeClr>
              </a:gs>
              <a:gs pos="100000">
                <a:srgbClr val="F2F2F2">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a:off x="5403850" y="979935"/>
            <a:ext cx="1384300" cy="17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4020458" y="326088"/>
            <a:ext cx="4383314" cy="523220"/>
          </a:xfrm>
          <a:prstGeom prst="rect">
            <a:avLst/>
          </a:prstGeom>
          <a:noFill/>
        </p:spPr>
        <p:txBody>
          <a:bodyPr wrap="square" rtlCol="0">
            <a:spAutoFit/>
            <a:scene3d>
              <a:camera prst="orthographicFront"/>
              <a:lightRig rig="threePt" dir="t"/>
            </a:scene3d>
            <a:sp3d contourW="12700"/>
          </a:bodyPr>
          <a:lstStyle/>
          <a:p>
            <a:pPr lvl="0" algn="ctr"/>
            <a:r>
              <a:rPr lang="zh-CN" altLang="en-US" sz="2800" dirty="0" smtClean="0">
                <a:cs typeface="+mn-ea"/>
                <a:sym typeface="+mn-lt"/>
              </a:rPr>
              <a:t>生态与生态文明</a:t>
            </a:r>
            <a:endParaRPr lang="zh-CN" altLang="en-US" sz="2800" dirty="0">
              <a:cs typeface="+mn-ea"/>
              <a:sym typeface="+mn-lt"/>
            </a:endParaRPr>
          </a:p>
        </p:txBody>
      </p:sp>
      <p:sp>
        <p:nvSpPr>
          <p:cNvPr id="20" name="矩形 19">
            <a:extLst>
              <a:ext uri="{FF2B5EF4-FFF2-40B4-BE49-F238E27FC236}">
                <a16:creationId xmlns:a16="http://schemas.microsoft.com/office/drawing/2014/main" id="{C13FF9EE-C003-4222-A6E1-3F98DABFC7ED}"/>
              </a:ext>
            </a:extLst>
          </p:cNvPr>
          <p:cNvSpPr/>
          <p:nvPr/>
        </p:nvSpPr>
        <p:spPr>
          <a:xfrm>
            <a:off x="1219200" y="1842344"/>
            <a:ext cx="5930900" cy="4081117"/>
          </a:xfrm>
          <a:prstGeom prst="rect">
            <a:avLst/>
          </a:prstGeom>
          <a:ln>
            <a:solidFill>
              <a:srgbClr val="C00000"/>
            </a:solidFill>
          </a:ln>
        </p:spPr>
        <p:txBody>
          <a:bodyPr wrap="square">
            <a:spAutoFit/>
          </a:bodyPr>
          <a:lstStyle/>
          <a:p>
            <a:pPr marL="285750" indent="-285750">
              <a:lnSpc>
                <a:spcPct val="120000"/>
              </a:lnSpc>
              <a:buClr>
                <a:srgbClr val="C00000"/>
              </a:buClr>
              <a:buFont typeface="Wingdings" panose="05000000000000000000" pitchFamily="2" charset="2"/>
              <a:buChar char="u"/>
            </a:pPr>
            <a:r>
              <a:rPr lang="zh-CN" altLang="en-US" dirty="0" smtClean="0">
                <a:cs typeface="+mn-ea"/>
                <a:sym typeface="+mn-lt"/>
              </a:rPr>
              <a:t>生态</a:t>
            </a:r>
            <a:r>
              <a:rPr lang="zh-CN" altLang="en-US" dirty="0">
                <a:cs typeface="+mn-ea"/>
                <a:sym typeface="+mn-lt"/>
              </a:rPr>
              <a:t>是指生物之间以及生物与非生物环境之间的相互关系和存在</a:t>
            </a:r>
            <a:r>
              <a:rPr lang="zh-CN" altLang="en-US" dirty="0" smtClean="0">
                <a:cs typeface="+mn-ea"/>
                <a:sym typeface="+mn-lt"/>
              </a:rPr>
              <a:t>状态，也</a:t>
            </a:r>
            <a:r>
              <a:rPr lang="zh-CN" altLang="en-US" dirty="0">
                <a:cs typeface="+mn-ea"/>
                <a:sym typeface="+mn-lt"/>
              </a:rPr>
              <a:t>指生物的生理特性和生活</a:t>
            </a:r>
            <a:r>
              <a:rPr lang="zh-CN" altLang="en-US" dirty="0" smtClean="0">
                <a:cs typeface="+mn-ea"/>
                <a:sym typeface="+mn-lt"/>
              </a:rPr>
              <a:t>习性；</a:t>
            </a:r>
            <a:endParaRPr lang="en-US" altLang="zh-CN" dirty="0" smtClean="0">
              <a:cs typeface="+mn-ea"/>
              <a:sym typeface="+mn-lt"/>
            </a:endParaRPr>
          </a:p>
          <a:p>
            <a:pPr marL="285750" indent="-285750">
              <a:lnSpc>
                <a:spcPct val="120000"/>
              </a:lnSpc>
              <a:buClr>
                <a:srgbClr val="C00000"/>
              </a:buClr>
              <a:buFont typeface="Wingdings" panose="05000000000000000000" pitchFamily="2" charset="2"/>
              <a:buChar char="u"/>
            </a:pPr>
            <a:endParaRPr lang="en-US" altLang="zh-CN" dirty="0" smtClean="0">
              <a:cs typeface="+mn-ea"/>
              <a:sym typeface="+mn-lt"/>
            </a:endParaRPr>
          </a:p>
          <a:p>
            <a:pPr marL="285750" indent="-285750">
              <a:lnSpc>
                <a:spcPct val="120000"/>
              </a:lnSpc>
              <a:buClr>
                <a:srgbClr val="C00000"/>
              </a:buClr>
              <a:buFont typeface="Wingdings" panose="05000000000000000000" pitchFamily="2" charset="2"/>
              <a:buChar char="u"/>
            </a:pPr>
            <a:endParaRPr lang="en-US" altLang="zh-CN" dirty="0">
              <a:cs typeface="+mn-ea"/>
              <a:sym typeface="+mn-lt"/>
            </a:endParaRPr>
          </a:p>
          <a:p>
            <a:pPr marL="285750" indent="-285750">
              <a:lnSpc>
                <a:spcPct val="120000"/>
              </a:lnSpc>
              <a:buClr>
                <a:srgbClr val="C00000"/>
              </a:buClr>
              <a:buFont typeface="Wingdings" panose="05000000000000000000" pitchFamily="2" charset="2"/>
              <a:buChar char="u"/>
            </a:pPr>
            <a:r>
              <a:rPr lang="zh-CN" altLang="en-US" dirty="0">
                <a:cs typeface="+mn-ea"/>
                <a:sym typeface="+mn-lt"/>
              </a:rPr>
              <a:t>生态文明是指人类遵循人、自然、社会和谐发展这一客观规律而取得的物质与精神成果的总和；是指人与自然、人与人、人与社会和谐共生、良性循环、全面发展、持续繁荣为基本宗旨的文化伦理</a:t>
            </a:r>
            <a:r>
              <a:rPr lang="zh-CN" altLang="en-US" dirty="0" smtClean="0">
                <a:cs typeface="+mn-ea"/>
                <a:sym typeface="+mn-lt"/>
              </a:rPr>
              <a:t>形态；</a:t>
            </a:r>
            <a:endParaRPr lang="en-US" altLang="zh-CN" dirty="0" smtClean="0">
              <a:cs typeface="+mn-ea"/>
              <a:sym typeface="+mn-lt"/>
            </a:endParaRPr>
          </a:p>
          <a:p>
            <a:pPr marL="285750" indent="-285750">
              <a:lnSpc>
                <a:spcPct val="120000"/>
              </a:lnSpc>
              <a:buClr>
                <a:srgbClr val="C00000"/>
              </a:buClr>
              <a:buFont typeface="Wingdings" panose="05000000000000000000" pitchFamily="2" charset="2"/>
              <a:buChar char="u"/>
            </a:pPr>
            <a:endParaRPr lang="en-US" altLang="zh-CN" dirty="0">
              <a:cs typeface="+mn-ea"/>
              <a:sym typeface="+mn-lt"/>
            </a:endParaRPr>
          </a:p>
          <a:p>
            <a:pPr marL="285750" indent="-285750">
              <a:lnSpc>
                <a:spcPct val="120000"/>
              </a:lnSpc>
              <a:buClr>
                <a:srgbClr val="C00000"/>
              </a:buClr>
              <a:buFont typeface="Wingdings" panose="05000000000000000000" pitchFamily="2" charset="2"/>
              <a:buChar char="u"/>
            </a:pPr>
            <a:endParaRPr lang="en-US" altLang="zh-CN" dirty="0" smtClean="0">
              <a:cs typeface="+mn-ea"/>
              <a:sym typeface="+mn-lt"/>
            </a:endParaRPr>
          </a:p>
          <a:p>
            <a:pPr marL="285750" indent="-285750">
              <a:lnSpc>
                <a:spcPct val="120000"/>
              </a:lnSpc>
              <a:buClr>
                <a:srgbClr val="C00000"/>
              </a:buClr>
              <a:buFont typeface="Wingdings" panose="05000000000000000000" pitchFamily="2" charset="2"/>
              <a:buChar char="u"/>
            </a:pPr>
            <a:r>
              <a:rPr lang="zh-CN" altLang="en-US" dirty="0">
                <a:cs typeface="+mn-ea"/>
                <a:sym typeface="+mn-lt"/>
              </a:rPr>
              <a:t>生态文明是人类文明发展的一个新的阶段，即工业文明之后的文明</a:t>
            </a:r>
            <a:r>
              <a:rPr lang="zh-CN" altLang="en-US" dirty="0" smtClean="0">
                <a:cs typeface="+mn-ea"/>
                <a:sym typeface="+mn-lt"/>
              </a:rPr>
              <a:t>形态</a:t>
            </a:r>
            <a:r>
              <a:rPr lang="zh-CN" altLang="en-US" dirty="0">
                <a:cs typeface="+mn-ea"/>
                <a:sym typeface="+mn-lt"/>
              </a:rPr>
              <a:t>。</a:t>
            </a:r>
            <a:endParaRPr lang="en-US" altLang="zh-CN" dirty="0" smtClean="0">
              <a:cs typeface="+mn-ea"/>
              <a:sym typeface="+mn-lt"/>
            </a:endParaRPr>
          </a:p>
        </p:txBody>
      </p:sp>
      <p:sp>
        <p:nvSpPr>
          <p:cNvPr id="21" name="矩形 20">
            <a:extLst>
              <a:ext uri="{FF2B5EF4-FFF2-40B4-BE49-F238E27FC236}">
                <a16:creationId xmlns:a16="http://schemas.microsoft.com/office/drawing/2014/main" id="{0E6CB1E5-DFDC-4000-8372-7001A2923C6B}"/>
              </a:ext>
            </a:extLst>
          </p:cNvPr>
          <p:cNvSpPr/>
          <p:nvPr/>
        </p:nvSpPr>
        <p:spPr>
          <a:xfrm>
            <a:off x="1234190" y="1386429"/>
            <a:ext cx="2685351" cy="369332"/>
          </a:xfrm>
          <a:prstGeom prst="rect">
            <a:avLst/>
          </a:prstGeom>
          <a:noFill/>
          <a:ln>
            <a:noFill/>
          </a:ln>
        </p:spPr>
        <p:txBody>
          <a:bodyPr wrap="none">
            <a:spAutoFit/>
          </a:bodyPr>
          <a:lstStyle/>
          <a:p>
            <a:r>
              <a:rPr lang="en-US" altLang="zh-CN" b="1" dirty="0" smtClean="0">
                <a:cs typeface="+mn-ea"/>
                <a:sym typeface="+mn-lt"/>
              </a:rPr>
              <a:t>1.</a:t>
            </a:r>
            <a:r>
              <a:rPr lang="zh-CN" altLang="en-US" b="1" dirty="0">
                <a:cs typeface="+mn-ea"/>
                <a:sym typeface="+mn-lt"/>
              </a:rPr>
              <a:t>生态和生态文明的</a:t>
            </a:r>
            <a:r>
              <a:rPr lang="zh-CN" altLang="en-US" b="1" dirty="0" smtClean="0">
                <a:cs typeface="+mn-ea"/>
                <a:sym typeface="+mn-lt"/>
              </a:rPr>
              <a:t>涵义</a:t>
            </a:r>
            <a:endParaRPr lang="zh-CN" altLang="en-US" b="1" dirty="0">
              <a:cs typeface="+mn-ea"/>
              <a:sym typeface="+mn-lt"/>
            </a:endParaRPr>
          </a:p>
        </p:txBody>
      </p:sp>
      <p:pic>
        <p:nvPicPr>
          <p:cNvPr id="23" name="图片 22">
            <a:extLst>
              <a:ext uri="{FF2B5EF4-FFF2-40B4-BE49-F238E27FC236}">
                <a16:creationId xmlns:a16="http://schemas.microsoft.com/office/drawing/2014/main" id="{A45B1464-FBF4-43F2-BC7F-BB975C04A1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2526" y="3940831"/>
            <a:ext cx="3009900" cy="19826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4" name="图片 23">
            <a:extLst>
              <a:ext uri="{FF2B5EF4-FFF2-40B4-BE49-F238E27FC236}">
                <a16:creationId xmlns:a16="http://schemas.microsoft.com/office/drawing/2014/main" id="{A95F93EA-E9F4-4DDC-9020-3682BF5D46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2526" y="1842344"/>
            <a:ext cx="3009900" cy="17363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20" grpId="0" animBg="1"/>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5"/>
          <p:cNvSpPr/>
          <p:nvPr/>
        </p:nvSpPr>
        <p:spPr>
          <a:xfrm rot="1751457">
            <a:off x="5480321" y="862031"/>
            <a:ext cx="1975237" cy="827926"/>
          </a:xfrm>
          <a:custGeom>
            <a:avLst/>
            <a:gdLst>
              <a:gd name="connsiteX0" fmla="*/ 0 w 4093320"/>
              <a:gd name="connsiteY0" fmla="*/ 0 h 827332"/>
              <a:gd name="connsiteX1" fmla="*/ 4093320 w 4093320"/>
              <a:gd name="connsiteY1" fmla="*/ 0 h 827332"/>
              <a:gd name="connsiteX2" fmla="*/ 4093320 w 4093320"/>
              <a:gd name="connsiteY2" fmla="*/ 827332 h 827332"/>
              <a:gd name="connsiteX3" fmla="*/ 0 w 4093320"/>
              <a:gd name="connsiteY3" fmla="*/ 827332 h 827332"/>
              <a:gd name="connsiteX4" fmla="*/ 0 w 4093320"/>
              <a:gd name="connsiteY4" fmla="*/ 0 h 827332"/>
              <a:gd name="connsiteX0-1" fmla="*/ 0 w 4093320"/>
              <a:gd name="connsiteY0-2" fmla="*/ 898 h 828230"/>
              <a:gd name="connsiteX1-3" fmla="*/ 1209356 w 4093320"/>
              <a:gd name="connsiteY1-4" fmla="*/ 0 h 828230"/>
              <a:gd name="connsiteX2-5" fmla="*/ 4093320 w 4093320"/>
              <a:gd name="connsiteY2-6" fmla="*/ 898 h 828230"/>
              <a:gd name="connsiteX3-7" fmla="*/ 4093320 w 4093320"/>
              <a:gd name="connsiteY3-8" fmla="*/ 828230 h 828230"/>
              <a:gd name="connsiteX4-9" fmla="*/ 0 w 4093320"/>
              <a:gd name="connsiteY4-10" fmla="*/ 828230 h 828230"/>
              <a:gd name="connsiteX5" fmla="*/ 0 w 4093320"/>
              <a:gd name="connsiteY5" fmla="*/ 898 h 828230"/>
              <a:gd name="connsiteX0-11" fmla="*/ 0 w 4093320"/>
              <a:gd name="connsiteY0-12" fmla="*/ 898 h 828824"/>
              <a:gd name="connsiteX1-13" fmla="*/ 1209356 w 4093320"/>
              <a:gd name="connsiteY1-14" fmla="*/ 0 h 828824"/>
              <a:gd name="connsiteX2-15" fmla="*/ 4093320 w 4093320"/>
              <a:gd name="connsiteY2-16" fmla="*/ 898 h 828824"/>
              <a:gd name="connsiteX3-17" fmla="*/ 4093320 w 4093320"/>
              <a:gd name="connsiteY3-18" fmla="*/ 828230 h 828824"/>
              <a:gd name="connsiteX4-19" fmla="*/ 90352 w 4093320"/>
              <a:gd name="connsiteY4-20" fmla="*/ 828824 h 828824"/>
              <a:gd name="connsiteX5-21" fmla="*/ 0 w 4093320"/>
              <a:gd name="connsiteY5-22" fmla="*/ 828230 h 828824"/>
              <a:gd name="connsiteX6" fmla="*/ 0 w 4093320"/>
              <a:gd name="connsiteY6" fmla="*/ 898 h 828824"/>
              <a:gd name="connsiteX0-23" fmla="*/ 0 w 4093320"/>
              <a:gd name="connsiteY0-24" fmla="*/ 898 h 828824"/>
              <a:gd name="connsiteX1-25" fmla="*/ 1209356 w 4093320"/>
              <a:gd name="connsiteY1-26" fmla="*/ 0 h 828824"/>
              <a:gd name="connsiteX2-27" fmla="*/ 4093320 w 4093320"/>
              <a:gd name="connsiteY2-28" fmla="*/ 898 h 828824"/>
              <a:gd name="connsiteX3-29" fmla="*/ 4093320 w 4093320"/>
              <a:gd name="connsiteY3-30" fmla="*/ 828230 h 828824"/>
              <a:gd name="connsiteX4-31" fmla="*/ 90352 w 4093320"/>
              <a:gd name="connsiteY4-32" fmla="*/ 828824 h 828824"/>
              <a:gd name="connsiteX5-33" fmla="*/ 0 w 4093320"/>
              <a:gd name="connsiteY5-34" fmla="*/ 898 h 828824"/>
              <a:gd name="connsiteX0-35" fmla="*/ 0 w 4002968"/>
              <a:gd name="connsiteY0-36" fmla="*/ 828824 h 828824"/>
              <a:gd name="connsiteX1-37" fmla="*/ 1119004 w 4002968"/>
              <a:gd name="connsiteY1-38" fmla="*/ 0 h 828824"/>
              <a:gd name="connsiteX2-39" fmla="*/ 4002968 w 4002968"/>
              <a:gd name="connsiteY2-40" fmla="*/ 898 h 828824"/>
              <a:gd name="connsiteX3-41" fmla="*/ 4002968 w 4002968"/>
              <a:gd name="connsiteY3-42" fmla="*/ 828230 h 828824"/>
              <a:gd name="connsiteX4-43" fmla="*/ 0 w 4002968"/>
              <a:gd name="connsiteY4-44" fmla="*/ 828824 h 828824"/>
              <a:gd name="connsiteX0-45" fmla="*/ 0 w 4002968"/>
              <a:gd name="connsiteY0-46" fmla="*/ 828824 h 828824"/>
              <a:gd name="connsiteX1-47" fmla="*/ 1119004 w 4002968"/>
              <a:gd name="connsiteY1-48" fmla="*/ 0 h 828824"/>
              <a:gd name="connsiteX2-49" fmla="*/ 2276502 w 4002968"/>
              <a:gd name="connsiteY2-50" fmla="*/ 1223 h 828824"/>
              <a:gd name="connsiteX3-51" fmla="*/ 4002968 w 4002968"/>
              <a:gd name="connsiteY3-52" fmla="*/ 898 h 828824"/>
              <a:gd name="connsiteX4-53" fmla="*/ 4002968 w 4002968"/>
              <a:gd name="connsiteY4-54" fmla="*/ 828230 h 828824"/>
              <a:gd name="connsiteX5-55" fmla="*/ 0 w 4002968"/>
              <a:gd name="connsiteY5-56" fmla="*/ 828824 h 828824"/>
              <a:gd name="connsiteX0-57" fmla="*/ 0 w 4002968"/>
              <a:gd name="connsiteY0-58" fmla="*/ 827926 h 827926"/>
              <a:gd name="connsiteX1-59" fmla="*/ 2276502 w 4002968"/>
              <a:gd name="connsiteY1-60" fmla="*/ 325 h 827926"/>
              <a:gd name="connsiteX2-61" fmla="*/ 4002968 w 4002968"/>
              <a:gd name="connsiteY2-62" fmla="*/ 0 h 827926"/>
              <a:gd name="connsiteX3-63" fmla="*/ 4002968 w 4002968"/>
              <a:gd name="connsiteY3-64" fmla="*/ 827332 h 827926"/>
              <a:gd name="connsiteX4-65" fmla="*/ 0 w 4002968"/>
              <a:gd name="connsiteY4-66" fmla="*/ 827926 h 8279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002968" h="827926">
                <a:moveTo>
                  <a:pt x="0" y="827926"/>
                </a:moveTo>
                <a:lnTo>
                  <a:pt x="2276502" y="325"/>
                </a:lnTo>
                <a:lnTo>
                  <a:pt x="4002968" y="0"/>
                </a:lnTo>
                <a:lnTo>
                  <a:pt x="4002968" y="827332"/>
                </a:lnTo>
                <a:lnTo>
                  <a:pt x="0" y="827926"/>
                </a:lnTo>
                <a:close/>
              </a:path>
            </a:pathLst>
          </a:custGeom>
          <a:gradFill flip="none" rotWithShape="1">
            <a:gsLst>
              <a:gs pos="0">
                <a:schemeClr val="tx1">
                  <a:alpha val="30000"/>
                </a:schemeClr>
              </a:gs>
              <a:gs pos="100000">
                <a:srgbClr val="F2F2F2">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a:off x="5403850" y="979935"/>
            <a:ext cx="1384300" cy="17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4020458" y="326088"/>
            <a:ext cx="4383314" cy="523220"/>
          </a:xfrm>
          <a:prstGeom prst="rect">
            <a:avLst/>
          </a:prstGeom>
          <a:noFill/>
        </p:spPr>
        <p:txBody>
          <a:bodyPr wrap="square" rtlCol="0">
            <a:spAutoFit/>
            <a:scene3d>
              <a:camera prst="orthographicFront"/>
              <a:lightRig rig="threePt" dir="t"/>
            </a:scene3d>
            <a:sp3d contourW="12700"/>
          </a:bodyPr>
          <a:lstStyle/>
          <a:p>
            <a:pPr lvl="0" algn="ctr"/>
            <a:r>
              <a:rPr lang="zh-CN" altLang="en-US" sz="2800" dirty="0">
                <a:cs typeface="+mn-ea"/>
                <a:sym typeface="+mn-lt"/>
              </a:rPr>
              <a:t>生态与生态</a:t>
            </a:r>
            <a:r>
              <a:rPr lang="zh-CN" altLang="en-US" sz="2800" dirty="0" smtClean="0">
                <a:cs typeface="+mn-ea"/>
                <a:sym typeface="+mn-lt"/>
              </a:rPr>
              <a:t>文明</a:t>
            </a:r>
            <a:endParaRPr lang="zh-CN" altLang="en-US" sz="2800" dirty="0">
              <a:cs typeface="+mn-ea"/>
              <a:sym typeface="+mn-lt"/>
            </a:endParaRPr>
          </a:p>
        </p:txBody>
      </p:sp>
      <p:sp>
        <p:nvSpPr>
          <p:cNvPr id="41" name="矩形 40"/>
          <p:cNvSpPr/>
          <p:nvPr/>
        </p:nvSpPr>
        <p:spPr>
          <a:xfrm>
            <a:off x="934560" y="1861016"/>
            <a:ext cx="10322879" cy="2086725"/>
          </a:xfrm>
          <a:prstGeom prst="rect">
            <a:avLst/>
          </a:prstGeom>
          <a:ln>
            <a:solidFill>
              <a:srgbClr val="C00000"/>
            </a:solidFill>
          </a:ln>
        </p:spPr>
        <p:txBody>
          <a:bodyPr wrap="square">
            <a:spAutoFit/>
          </a:bodyPr>
          <a:lstStyle/>
          <a:p>
            <a:pPr marL="285750" indent="-285750">
              <a:lnSpc>
                <a:spcPct val="120000"/>
              </a:lnSpc>
              <a:buClr>
                <a:srgbClr val="C00000"/>
              </a:buClr>
              <a:buFont typeface="Wingdings" panose="05000000000000000000" pitchFamily="2" charset="2"/>
              <a:buChar char="u"/>
            </a:pPr>
            <a:r>
              <a:rPr lang="zh-CN" altLang="en-US" dirty="0">
                <a:cs typeface="+mn-ea"/>
                <a:sym typeface="+mn-lt"/>
              </a:rPr>
              <a:t>建设生态文明是对传统文明形态特别是工业文明进行深刻反思形成的认识</a:t>
            </a:r>
            <a:r>
              <a:rPr lang="zh-CN" altLang="en-US" dirty="0" smtClean="0">
                <a:cs typeface="+mn-ea"/>
                <a:sym typeface="+mn-lt"/>
              </a:rPr>
              <a:t>成果；</a:t>
            </a:r>
            <a:endParaRPr lang="en-US" altLang="zh-CN" dirty="0" smtClean="0">
              <a:cs typeface="+mn-ea"/>
              <a:sym typeface="+mn-lt"/>
            </a:endParaRPr>
          </a:p>
          <a:p>
            <a:pPr marL="285750" indent="-285750">
              <a:lnSpc>
                <a:spcPct val="120000"/>
              </a:lnSpc>
              <a:buClr>
                <a:srgbClr val="C00000"/>
              </a:buClr>
              <a:buFont typeface="Wingdings" panose="05000000000000000000" pitchFamily="2" charset="2"/>
              <a:buChar char="u"/>
            </a:pPr>
            <a:endParaRPr lang="zh-CN" altLang="en-US" dirty="0">
              <a:cs typeface="+mn-ea"/>
              <a:sym typeface="+mn-lt"/>
            </a:endParaRPr>
          </a:p>
          <a:p>
            <a:pPr marL="285750" indent="-285750">
              <a:lnSpc>
                <a:spcPct val="120000"/>
              </a:lnSpc>
              <a:buClr>
                <a:srgbClr val="C00000"/>
              </a:buClr>
              <a:buFont typeface="Wingdings" panose="05000000000000000000" pitchFamily="2" charset="2"/>
              <a:buChar char="u"/>
            </a:pPr>
            <a:r>
              <a:rPr lang="zh-CN" altLang="en-US" dirty="0">
                <a:cs typeface="+mn-ea"/>
                <a:sym typeface="+mn-lt"/>
              </a:rPr>
              <a:t>建设生态文明是在发展物质文明过程中保护和改善生态环境的实践</a:t>
            </a:r>
            <a:r>
              <a:rPr lang="zh-CN" altLang="en-US" dirty="0" smtClean="0">
                <a:cs typeface="+mn-ea"/>
                <a:sym typeface="+mn-lt"/>
              </a:rPr>
              <a:t>成果；</a:t>
            </a:r>
            <a:endParaRPr lang="en-US" altLang="zh-CN" dirty="0" smtClean="0">
              <a:cs typeface="+mn-ea"/>
              <a:sym typeface="+mn-lt"/>
            </a:endParaRPr>
          </a:p>
          <a:p>
            <a:pPr marL="285750" indent="-285750">
              <a:lnSpc>
                <a:spcPct val="120000"/>
              </a:lnSpc>
              <a:buClr>
                <a:srgbClr val="C00000"/>
              </a:buClr>
              <a:buFont typeface="Wingdings" panose="05000000000000000000" pitchFamily="2" charset="2"/>
              <a:buChar char="u"/>
            </a:pPr>
            <a:endParaRPr lang="en-US" altLang="zh-CN" dirty="0" smtClean="0">
              <a:cs typeface="+mn-ea"/>
              <a:sym typeface="+mn-lt"/>
            </a:endParaRPr>
          </a:p>
          <a:p>
            <a:pPr marL="285750" indent="-285750">
              <a:lnSpc>
                <a:spcPct val="120000"/>
              </a:lnSpc>
              <a:buClr>
                <a:srgbClr val="C00000"/>
              </a:buClr>
              <a:buFont typeface="Wingdings" panose="05000000000000000000" pitchFamily="2" charset="2"/>
              <a:buChar char="u"/>
            </a:pPr>
            <a:r>
              <a:rPr lang="zh-CN" altLang="en-US" dirty="0">
                <a:cs typeface="+mn-ea"/>
                <a:sym typeface="+mn-lt"/>
              </a:rPr>
              <a:t>建设生态文明不是否定工业文明，而是强调先进的工业文明必须实现人与自然的和谐，使人们在享有现代物质文明成果的同时，又能保持和享有良好的生态文明成果。</a:t>
            </a:r>
          </a:p>
        </p:txBody>
      </p:sp>
      <p:sp>
        <p:nvSpPr>
          <p:cNvPr id="43" name="矩形 42"/>
          <p:cNvSpPr/>
          <p:nvPr/>
        </p:nvSpPr>
        <p:spPr>
          <a:xfrm>
            <a:off x="861861" y="1430232"/>
            <a:ext cx="6168980" cy="369332"/>
          </a:xfrm>
          <a:prstGeom prst="rect">
            <a:avLst/>
          </a:prstGeom>
          <a:solidFill>
            <a:schemeClr val="bg1">
              <a:lumMod val="95000"/>
            </a:schemeClr>
          </a:solidFill>
        </p:spPr>
        <p:txBody>
          <a:bodyPr wrap="square">
            <a:spAutoFit/>
          </a:bodyPr>
          <a:lstStyle/>
          <a:p>
            <a:r>
              <a:rPr lang="en-US" altLang="zh-CN" b="1" dirty="0" smtClean="0">
                <a:cs typeface="+mn-ea"/>
                <a:sym typeface="+mn-lt"/>
              </a:rPr>
              <a:t>2.</a:t>
            </a:r>
            <a:r>
              <a:rPr lang="zh-CN" altLang="en-US" b="1" dirty="0" smtClean="0">
                <a:cs typeface="+mn-ea"/>
                <a:sym typeface="+mn-lt"/>
              </a:rPr>
              <a:t>生态文明建设缘由</a:t>
            </a:r>
            <a:endParaRPr lang="zh-CN" altLang="en-US" b="1" dirty="0">
              <a:cs typeface="+mn-ea"/>
              <a:sym typeface="+mn-lt"/>
            </a:endParaRPr>
          </a:p>
        </p:txBody>
      </p:sp>
      <p:pic>
        <p:nvPicPr>
          <p:cNvPr id="47" name="图片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0144" y="4174138"/>
            <a:ext cx="3565301" cy="2268000"/>
          </a:xfrm>
          <a:prstGeom prst="rect">
            <a:avLst/>
          </a:prstGeom>
          <a:ln>
            <a:noFill/>
          </a:ln>
          <a:effectLst>
            <a:outerShdw blurRad="190500" algn="tl" rotWithShape="0">
              <a:srgbClr val="000000">
                <a:alpha val="70000"/>
              </a:srgbClr>
            </a:outerShdw>
          </a:effectLst>
        </p:spPr>
      </p:pic>
      <p:pic>
        <p:nvPicPr>
          <p:cNvPr id="17" name="图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9669" y="4174138"/>
            <a:ext cx="3485015" cy="2268000"/>
          </a:xfrm>
          <a:prstGeom prst="rect">
            <a:avLst/>
          </a:prstGeom>
          <a:ln>
            <a:noFill/>
          </a:ln>
          <a:effectLst/>
        </p:spPr>
      </p:pic>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250"/>
                                        <p:tgtEl>
                                          <p:spTgt spid="13"/>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250"/>
                                        <p:tgtEl>
                                          <p:spTgt spid="15"/>
                                        </p:tgtEl>
                                        <p:attrNameLst>
                                          <p:attrName>ppt_y</p:attrName>
                                        </p:attrNameLst>
                                      </p:cBhvr>
                                      <p:tavLst>
                                        <p:tav tm="0">
                                          <p:val>
                                            <p:strVal val="#ppt_y+#ppt_h*1.125000"/>
                                          </p:val>
                                        </p:tav>
                                        <p:tav tm="100000">
                                          <p:val>
                                            <p:strVal val="#ppt_y"/>
                                          </p:val>
                                        </p:tav>
                                      </p:tavLst>
                                    </p:anim>
                                    <p:animEffect transition="in" filter="wipe(up)">
                                      <p:cBhvr>
                                        <p:cTn id="17" dur="25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fade">
                                      <p:cBhvr>
                                        <p:cTn id="26" dur="500"/>
                                        <p:tgtEl>
                                          <p:spTgt spid="4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1">
                                            <p:txEl>
                                              <p:pRg st="0" end="0"/>
                                            </p:txEl>
                                          </p:spTgt>
                                        </p:tgtEl>
                                        <p:attrNameLst>
                                          <p:attrName>style.visibility</p:attrName>
                                        </p:attrNameLst>
                                      </p:cBhvr>
                                      <p:to>
                                        <p:strVal val="visible"/>
                                      </p:to>
                                    </p:set>
                                    <p:animEffect transition="in" filter="fade">
                                      <p:cBhvr>
                                        <p:cTn id="31" dur="500"/>
                                        <p:tgtEl>
                                          <p:spTgt spid="41">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1">
                                            <p:txEl>
                                              <p:pRg st="2" end="2"/>
                                            </p:txEl>
                                          </p:spTgt>
                                        </p:tgtEl>
                                        <p:attrNameLst>
                                          <p:attrName>style.visibility</p:attrName>
                                        </p:attrNameLst>
                                      </p:cBhvr>
                                      <p:to>
                                        <p:strVal val="visible"/>
                                      </p:to>
                                    </p:set>
                                    <p:animEffect transition="in" filter="fade">
                                      <p:cBhvr>
                                        <p:cTn id="36" dur="500"/>
                                        <p:tgtEl>
                                          <p:spTgt spid="41">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1">
                                            <p:txEl>
                                              <p:pRg st="4" end="4"/>
                                            </p:txEl>
                                          </p:spTgt>
                                        </p:tgtEl>
                                        <p:attrNameLst>
                                          <p:attrName>style.visibility</p:attrName>
                                        </p:attrNameLst>
                                      </p:cBhvr>
                                      <p:to>
                                        <p:strVal val="visible"/>
                                      </p:to>
                                    </p:set>
                                    <p:animEffect transition="in" filter="fade">
                                      <p:cBhvr>
                                        <p:cTn id="41" dur="500"/>
                                        <p:tgtEl>
                                          <p:spTgt spid="41">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fade">
                                      <p:cBhvr>
                                        <p:cTn id="5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41" grpId="0" animBg="1"/>
      <p:bldP spid="4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5"/>
          <p:cNvSpPr/>
          <p:nvPr/>
        </p:nvSpPr>
        <p:spPr>
          <a:xfrm rot="1751457">
            <a:off x="5480321" y="862031"/>
            <a:ext cx="1975237" cy="827926"/>
          </a:xfrm>
          <a:custGeom>
            <a:avLst/>
            <a:gdLst>
              <a:gd name="connsiteX0" fmla="*/ 0 w 4093320"/>
              <a:gd name="connsiteY0" fmla="*/ 0 h 827332"/>
              <a:gd name="connsiteX1" fmla="*/ 4093320 w 4093320"/>
              <a:gd name="connsiteY1" fmla="*/ 0 h 827332"/>
              <a:gd name="connsiteX2" fmla="*/ 4093320 w 4093320"/>
              <a:gd name="connsiteY2" fmla="*/ 827332 h 827332"/>
              <a:gd name="connsiteX3" fmla="*/ 0 w 4093320"/>
              <a:gd name="connsiteY3" fmla="*/ 827332 h 827332"/>
              <a:gd name="connsiteX4" fmla="*/ 0 w 4093320"/>
              <a:gd name="connsiteY4" fmla="*/ 0 h 827332"/>
              <a:gd name="connsiteX0-1" fmla="*/ 0 w 4093320"/>
              <a:gd name="connsiteY0-2" fmla="*/ 898 h 828230"/>
              <a:gd name="connsiteX1-3" fmla="*/ 1209356 w 4093320"/>
              <a:gd name="connsiteY1-4" fmla="*/ 0 h 828230"/>
              <a:gd name="connsiteX2-5" fmla="*/ 4093320 w 4093320"/>
              <a:gd name="connsiteY2-6" fmla="*/ 898 h 828230"/>
              <a:gd name="connsiteX3-7" fmla="*/ 4093320 w 4093320"/>
              <a:gd name="connsiteY3-8" fmla="*/ 828230 h 828230"/>
              <a:gd name="connsiteX4-9" fmla="*/ 0 w 4093320"/>
              <a:gd name="connsiteY4-10" fmla="*/ 828230 h 828230"/>
              <a:gd name="connsiteX5" fmla="*/ 0 w 4093320"/>
              <a:gd name="connsiteY5" fmla="*/ 898 h 828230"/>
              <a:gd name="connsiteX0-11" fmla="*/ 0 w 4093320"/>
              <a:gd name="connsiteY0-12" fmla="*/ 898 h 828824"/>
              <a:gd name="connsiteX1-13" fmla="*/ 1209356 w 4093320"/>
              <a:gd name="connsiteY1-14" fmla="*/ 0 h 828824"/>
              <a:gd name="connsiteX2-15" fmla="*/ 4093320 w 4093320"/>
              <a:gd name="connsiteY2-16" fmla="*/ 898 h 828824"/>
              <a:gd name="connsiteX3-17" fmla="*/ 4093320 w 4093320"/>
              <a:gd name="connsiteY3-18" fmla="*/ 828230 h 828824"/>
              <a:gd name="connsiteX4-19" fmla="*/ 90352 w 4093320"/>
              <a:gd name="connsiteY4-20" fmla="*/ 828824 h 828824"/>
              <a:gd name="connsiteX5-21" fmla="*/ 0 w 4093320"/>
              <a:gd name="connsiteY5-22" fmla="*/ 828230 h 828824"/>
              <a:gd name="connsiteX6" fmla="*/ 0 w 4093320"/>
              <a:gd name="connsiteY6" fmla="*/ 898 h 828824"/>
              <a:gd name="connsiteX0-23" fmla="*/ 0 w 4093320"/>
              <a:gd name="connsiteY0-24" fmla="*/ 898 h 828824"/>
              <a:gd name="connsiteX1-25" fmla="*/ 1209356 w 4093320"/>
              <a:gd name="connsiteY1-26" fmla="*/ 0 h 828824"/>
              <a:gd name="connsiteX2-27" fmla="*/ 4093320 w 4093320"/>
              <a:gd name="connsiteY2-28" fmla="*/ 898 h 828824"/>
              <a:gd name="connsiteX3-29" fmla="*/ 4093320 w 4093320"/>
              <a:gd name="connsiteY3-30" fmla="*/ 828230 h 828824"/>
              <a:gd name="connsiteX4-31" fmla="*/ 90352 w 4093320"/>
              <a:gd name="connsiteY4-32" fmla="*/ 828824 h 828824"/>
              <a:gd name="connsiteX5-33" fmla="*/ 0 w 4093320"/>
              <a:gd name="connsiteY5-34" fmla="*/ 898 h 828824"/>
              <a:gd name="connsiteX0-35" fmla="*/ 0 w 4002968"/>
              <a:gd name="connsiteY0-36" fmla="*/ 828824 h 828824"/>
              <a:gd name="connsiteX1-37" fmla="*/ 1119004 w 4002968"/>
              <a:gd name="connsiteY1-38" fmla="*/ 0 h 828824"/>
              <a:gd name="connsiteX2-39" fmla="*/ 4002968 w 4002968"/>
              <a:gd name="connsiteY2-40" fmla="*/ 898 h 828824"/>
              <a:gd name="connsiteX3-41" fmla="*/ 4002968 w 4002968"/>
              <a:gd name="connsiteY3-42" fmla="*/ 828230 h 828824"/>
              <a:gd name="connsiteX4-43" fmla="*/ 0 w 4002968"/>
              <a:gd name="connsiteY4-44" fmla="*/ 828824 h 828824"/>
              <a:gd name="connsiteX0-45" fmla="*/ 0 w 4002968"/>
              <a:gd name="connsiteY0-46" fmla="*/ 828824 h 828824"/>
              <a:gd name="connsiteX1-47" fmla="*/ 1119004 w 4002968"/>
              <a:gd name="connsiteY1-48" fmla="*/ 0 h 828824"/>
              <a:gd name="connsiteX2-49" fmla="*/ 2276502 w 4002968"/>
              <a:gd name="connsiteY2-50" fmla="*/ 1223 h 828824"/>
              <a:gd name="connsiteX3-51" fmla="*/ 4002968 w 4002968"/>
              <a:gd name="connsiteY3-52" fmla="*/ 898 h 828824"/>
              <a:gd name="connsiteX4-53" fmla="*/ 4002968 w 4002968"/>
              <a:gd name="connsiteY4-54" fmla="*/ 828230 h 828824"/>
              <a:gd name="connsiteX5-55" fmla="*/ 0 w 4002968"/>
              <a:gd name="connsiteY5-56" fmla="*/ 828824 h 828824"/>
              <a:gd name="connsiteX0-57" fmla="*/ 0 w 4002968"/>
              <a:gd name="connsiteY0-58" fmla="*/ 827926 h 827926"/>
              <a:gd name="connsiteX1-59" fmla="*/ 2276502 w 4002968"/>
              <a:gd name="connsiteY1-60" fmla="*/ 325 h 827926"/>
              <a:gd name="connsiteX2-61" fmla="*/ 4002968 w 4002968"/>
              <a:gd name="connsiteY2-62" fmla="*/ 0 h 827926"/>
              <a:gd name="connsiteX3-63" fmla="*/ 4002968 w 4002968"/>
              <a:gd name="connsiteY3-64" fmla="*/ 827332 h 827926"/>
              <a:gd name="connsiteX4-65" fmla="*/ 0 w 4002968"/>
              <a:gd name="connsiteY4-66" fmla="*/ 827926 h 8279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002968" h="827926">
                <a:moveTo>
                  <a:pt x="0" y="827926"/>
                </a:moveTo>
                <a:lnTo>
                  <a:pt x="2276502" y="325"/>
                </a:lnTo>
                <a:lnTo>
                  <a:pt x="4002968" y="0"/>
                </a:lnTo>
                <a:lnTo>
                  <a:pt x="4002968" y="827332"/>
                </a:lnTo>
                <a:lnTo>
                  <a:pt x="0" y="827926"/>
                </a:lnTo>
                <a:close/>
              </a:path>
            </a:pathLst>
          </a:custGeom>
          <a:gradFill flip="none" rotWithShape="1">
            <a:gsLst>
              <a:gs pos="0">
                <a:schemeClr val="tx1">
                  <a:alpha val="30000"/>
                </a:schemeClr>
              </a:gs>
              <a:gs pos="100000">
                <a:srgbClr val="F2F2F2">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a:off x="5403850" y="979935"/>
            <a:ext cx="1384300" cy="17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3474720" y="326088"/>
            <a:ext cx="5458265" cy="523220"/>
          </a:xfrm>
          <a:prstGeom prst="rect">
            <a:avLst/>
          </a:prstGeom>
          <a:noFill/>
        </p:spPr>
        <p:txBody>
          <a:bodyPr wrap="square" rtlCol="0">
            <a:spAutoFit/>
            <a:scene3d>
              <a:camera prst="orthographicFront"/>
              <a:lightRig rig="threePt" dir="t"/>
            </a:scene3d>
            <a:sp3d contourW="12700"/>
          </a:bodyPr>
          <a:lstStyle/>
          <a:p>
            <a:pPr algn="ctr">
              <a:defRPr/>
            </a:pPr>
            <a:r>
              <a:rPr lang="zh-CN" altLang="en-US" sz="2800" dirty="0">
                <a:cs typeface="+mn-ea"/>
                <a:sym typeface="+mn-lt"/>
              </a:rPr>
              <a:t>生态与生态文明</a:t>
            </a:r>
          </a:p>
        </p:txBody>
      </p:sp>
      <p:pic>
        <p:nvPicPr>
          <p:cNvPr id="7" name="Picture 3" descr="和谐"/>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976382" y="4436382"/>
            <a:ext cx="2598738" cy="2232025"/>
          </a:xfrm>
          <a:prstGeom prst="rect">
            <a:avLst/>
          </a:prstGeom>
          <a:noFill/>
          <a:ln cap="flat">
            <a:solidFill>
              <a:srgbClr val="808000"/>
            </a:solidFill>
            <a:miter lim="800000"/>
            <a:headEnd/>
            <a:tailEnd/>
          </a:ln>
        </p:spPr>
      </p:pic>
      <p:pic>
        <p:nvPicPr>
          <p:cNvPr id="8" name="Picture 4" descr="7d1da4befeab8e4b19d81fd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3770" y="4436382"/>
            <a:ext cx="2663825"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583769" y="1412195"/>
            <a:ext cx="2663825" cy="2303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 name="Picture 6" descr="保护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76382" y="1412195"/>
            <a:ext cx="2520950" cy="2303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 name="Line 7"/>
          <p:cNvSpPr>
            <a:spLocks noChangeShapeType="1"/>
          </p:cNvSpPr>
          <p:nvPr/>
        </p:nvSpPr>
        <p:spPr bwMode="auto">
          <a:xfrm>
            <a:off x="5536520" y="2420257"/>
            <a:ext cx="12239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mn-ea"/>
              <a:sym typeface="+mn-lt"/>
            </a:endParaRPr>
          </a:p>
        </p:txBody>
      </p:sp>
      <p:sp>
        <p:nvSpPr>
          <p:cNvPr id="12" name="Line 8"/>
          <p:cNvSpPr>
            <a:spLocks noChangeShapeType="1"/>
          </p:cNvSpPr>
          <p:nvPr/>
        </p:nvSpPr>
        <p:spPr bwMode="auto">
          <a:xfrm>
            <a:off x="8271782" y="3715657"/>
            <a:ext cx="1588"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mn-ea"/>
              <a:sym typeface="+mn-lt"/>
            </a:endParaRPr>
          </a:p>
        </p:txBody>
      </p:sp>
      <p:sp>
        <p:nvSpPr>
          <p:cNvPr id="16" name="Line 9"/>
          <p:cNvSpPr>
            <a:spLocks noChangeShapeType="1"/>
          </p:cNvSpPr>
          <p:nvPr/>
        </p:nvSpPr>
        <p:spPr bwMode="auto">
          <a:xfrm flipH="1">
            <a:off x="5320620" y="5588907"/>
            <a:ext cx="15827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mn-ea"/>
              <a:sym typeface="+mn-lt"/>
            </a:endParaRPr>
          </a:p>
        </p:txBody>
      </p:sp>
      <p:sp>
        <p:nvSpPr>
          <p:cNvPr id="17" name="Line 10"/>
          <p:cNvSpPr>
            <a:spLocks noChangeShapeType="1"/>
          </p:cNvSpPr>
          <p:nvPr/>
        </p:nvSpPr>
        <p:spPr bwMode="auto">
          <a:xfrm flipV="1">
            <a:off x="3807732" y="3715657"/>
            <a:ext cx="0"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mn-ea"/>
              <a:sym typeface="+mn-lt"/>
            </a:endParaRPr>
          </a:p>
        </p:txBody>
      </p:sp>
      <p:sp>
        <p:nvSpPr>
          <p:cNvPr id="18" name="WordArt 11"/>
          <p:cNvSpPr>
            <a:spLocks noChangeArrowheads="1" noChangeShapeType="1"/>
          </p:cNvSpPr>
          <p:nvPr/>
        </p:nvSpPr>
        <p:spPr bwMode="auto">
          <a:xfrm rot="5400000">
            <a:off x="5603988" y="2208326"/>
            <a:ext cx="1042988" cy="457200"/>
          </a:xfrm>
          <a:prstGeom prst="rect">
            <a:avLst/>
          </a:prstGeom>
        </p:spPr>
        <p:txBody>
          <a:bodyPr vert="eaVert" wrap="none" fromWordArt="1">
            <a:prstTxWarp prst="textPlain">
              <a:avLst>
                <a:gd name="adj" fmla="val 50000"/>
              </a:avLst>
            </a:prstTxWarp>
          </a:bodyPr>
          <a:lstStyle/>
          <a:p>
            <a:pPr algn="ctr" fontAlgn="auto"/>
            <a:r>
              <a:rPr lang="zh-CN" altLang="en-US" sz="3600" kern="10">
                <a:ln w="9525">
                  <a:solidFill>
                    <a:srgbClr val="000000"/>
                  </a:solidFill>
                  <a:round/>
                  <a:headEnd/>
                  <a:tailEnd/>
                </a:ln>
                <a:solidFill>
                  <a:srgbClr val="000000"/>
                </a:solidFill>
                <a:cs typeface="+mn-ea"/>
                <a:sym typeface="+mn-lt"/>
              </a:rPr>
              <a:t>反思</a:t>
            </a:r>
          </a:p>
        </p:txBody>
      </p:sp>
      <p:sp>
        <p:nvSpPr>
          <p:cNvPr id="19" name="WordArt 12"/>
          <p:cNvSpPr>
            <a:spLocks noChangeArrowheads="1" noChangeShapeType="1"/>
          </p:cNvSpPr>
          <p:nvPr/>
        </p:nvSpPr>
        <p:spPr bwMode="auto">
          <a:xfrm>
            <a:off x="7697107" y="3788682"/>
            <a:ext cx="914400" cy="520700"/>
          </a:xfrm>
          <a:prstGeom prst="rect">
            <a:avLst/>
          </a:prstGeom>
        </p:spPr>
        <p:txBody>
          <a:bodyPr wrap="none" fromWordArt="1">
            <a:prstTxWarp prst="textPlain">
              <a:avLst>
                <a:gd name="adj" fmla="val 50000"/>
              </a:avLst>
            </a:prstTxWarp>
          </a:bodyPr>
          <a:lstStyle/>
          <a:p>
            <a:pPr algn="ctr"/>
            <a:r>
              <a:rPr lang="zh-CN" altLang="en-US" sz="3600" kern="10">
                <a:ln w="19050">
                  <a:solidFill>
                    <a:srgbClr val="99CCFF"/>
                  </a:solidFill>
                  <a:round/>
                  <a:headEnd/>
                  <a:tailEnd/>
                </a:ln>
                <a:solidFill>
                  <a:srgbClr val="0066CC"/>
                </a:solidFill>
                <a:effectLst>
                  <a:outerShdw dist="35921" dir="2700000" algn="ctr" rotWithShape="0">
                    <a:srgbClr val="990000"/>
                  </a:outerShdw>
                </a:effectLst>
                <a:cs typeface="+mn-ea"/>
                <a:sym typeface="+mn-lt"/>
              </a:rPr>
              <a:t>求变</a:t>
            </a:r>
          </a:p>
        </p:txBody>
      </p:sp>
      <p:sp>
        <p:nvSpPr>
          <p:cNvPr id="22" name="WordArt 13" descr="earth1"/>
          <p:cNvSpPr>
            <a:spLocks noChangeArrowheads="1" noChangeShapeType="1"/>
          </p:cNvSpPr>
          <p:nvPr/>
        </p:nvSpPr>
        <p:spPr bwMode="auto">
          <a:xfrm rot="5400000">
            <a:off x="5627007" y="5209495"/>
            <a:ext cx="914400" cy="520700"/>
          </a:xfrm>
          <a:prstGeom prst="rect">
            <a:avLst/>
          </a:prstGeom>
        </p:spPr>
        <p:txBody>
          <a:bodyPr vert="eaVert" wrap="none" fromWordArt="1">
            <a:prstTxWarp prst="textPlain">
              <a:avLst>
                <a:gd name="adj" fmla="val 50000"/>
              </a:avLst>
            </a:prstTxWarp>
          </a:bodyPr>
          <a:lstStyle/>
          <a:p>
            <a:pPr algn="ctr" fontAlgn="auto"/>
            <a:r>
              <a:rPr lang="zh-CN" altLang="en-US" sz="3600" kern="10">
                <a:ln w="12700">
                  <a:solidFill>
                    <a:srgbClr val="C4B596"/>
                  </a:solidFill>
                  <a:round/>
                  <a:headEnd/>
                  <a:tailEnd/>
                </a:ln>
                <a:blipFill dpi="0" rotWithShape="0">
                  <a:blip r:embed="rId7"/>
                  <a:srcRect/>
                  <a:tile tx="0" ty="0" sx="100000" sy="100000" flip="none" algn="tl"/>
                </a:blipFill>
                <a:effectLst>
                  <a:outerShdw dist="53882" dir="2700000" algn="ctr" rotWithShape="0">
                    <a:srgbClr val="CBCBCB">
                      <a:alpha val="75000"/>
                    </a:srgbClr>
                  </a:outerShdw>
                </a:effectLst>
                <a:cs typeface="+mn-ea"/>
                <a:sym typeface="+mn-lt"/>
              </a:rPr>
              <a:t>憧憬</a:t>
            </a:r>
          </a:p>
        </p:txBody>
      </p:sp>
      <p:pic>
        <p:nvPicPr>
          <p:cNvPr id="23" name="WordArt 14" descr="weav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66470" y="3847420"/>
            <a:ext cx="9937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250"/>
                                        <p:tgtEl>
                                          <p:spTgt spid="13"/>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250"/>
                                        <p:tgtEl>
                                          <p:spTgt spid="15"/>
                                        </p:tgtEl>
                                        <p:attrNameLst>
                                          <p:attrName>ppt_y</p:attrName>
                                        </p:attrNameLst>
                                      </p:cBhvr>
                                      <p:tavLst>
                                        <p:tav tm="0">
                                          <p:val>
                                            <p:strVal val="#ppt_y+#ppt_h*1.125000"/>
                                          </p:val>
                                        </p:tav>
                                        <p:tav tm="100000">
                                          <p:val>
                                            <p:strVal val="#ppt_y"/>
                                          </p:val>
                                        </p:tav>
                                      </p:tavLst>
                                    </p:anim>
                                    <p:animEffect transition="in" filter="wipe(up)">
                                      <p:cBhvr>
                                        <p:cTn id="17" dur="25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1000"/>
                                        <p:tgtEl>
                                          <p:spTgt spid="19"/>
                                        </p:tgtEl>
                                      </p:cBhvr>
                                    </p:animEffect>
                                    <p:anim calcmode="lin" valueType="num">
                                      <p:cBhvr>
                                        <p:cTn id="42" dur="1000" fill="hold"/>
                                        <p:tgtEl>
                                          <p:spTgt spid="19"/>
                                        </p:tgtEl>
                                        <p:attrNameLst>
                                          <p:attrName>ppt_x</p:attrName>
                                        </p:attrNameLst>
                                      </p:cBhvr>
                                      <p:tavLst>
                                        <p:tav tm="0">
                                          <p:val>
                                            <p:strVal val="#ppt_x"/>
                                          </p:val>
                                        </p:tav>
                                        <p:tav tm="100000">
                                          <p:val>
                                            <p:strVal val="#ppt_x"/>
                                          </p:val>
                                        </p:tav>
                                      </p:tavLst>
                                    </p:anim>
                                    <p:anim calcmode="lin" valueType="num">
                                      <p:cBhvr>
                                        <p:cTn id="43" dur="1000" fill="hold"/>
                                        <p:tgtEl>
                                          <p:spTgt spid="19"/>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6" presetClass="entr" presetSubtype="0"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down)">
                                      <p:cBhvr>
                                        <p:cTn id="53" dur="580">
                                          <p:stCondLst>
                                            <p:cond delay="0"/>
                                          </p:stCondLst>
                                        </p:cTn>
                                        <p:tgtEl>
                                          <p:spTgt spid="7"/>
                                        </p:tgtEl>
                                      </p:cBhvr>
                                    </p:animEffect>
                                    <p:anim calcmode="lin" valueType="num">
                                      <p:cBhvr>
                                        <p:cTn id="5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5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5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5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5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59" dur="26">
                                          <p:stCondLst>
                                            <p:cond delay="650"/>
                                          </p:stCondLst>
                                        </p:cTn>
                                        <p:tgtEl>
                                          <p:spTgt spid="7"/>
                                        </p:tgtEl>
                                      </p:cBhvr>
                                      <p:to x="100000" y="60000"/>
                                    </p:animScale>
                                    <p:animScale>
                                      <p:cBhvr>
                                        <p:cTn id="60" dur="166" decel="50000">
                                          <p:stCondLst>
                                            <p:cond delay="676"/>
                                          </p:stCondLst>
                                        </p:cTn>
                                        <p:tgtEl>
                                          <p:spTgt spid="7"/>
                                        </p:tgtEl>
                                      </p:cBhvr>
                                      <p:to x="100000" y="100000"/>
                                    </p:animScale>
                                    <p:animScale>
                                      <p:cBhvr>
                                        <p:cTn id="61" dur="26">
                                          <p:stCondLst>
                                            <p:cond delay="1312"/>
                                          </p:stCondLst>
                                        </p:cTn>
                                        <p:tgtEl>
                                          <p:spTgt spid="7"/>
                                        </p:tgtEl>
                                      </p:cBhvr>
                                      <p:to x="100000" y="80000"/>
                                    </p:animScale>
                                    <p:animScale>
                                      <p:cBhvr>
                                        <p:cTn id="62" dur="166" decel="50000">
                                          <p:stCondLst>
                                            <p:cond delay="1338"/>
                                          </p:stCondLst>
                                        </p:cTn>
                                        <p:tgtEl>
                                          <p:spTgt spid="7"/>
                                        </p:tgtEl>
                                      </p:cBhvr>
                                      <p:to x="100000" y="100000"/>
                                    </p:animScale>
                                    <p:animScale>
                                      <p:cBhvr>
                                        <p:cTn id="63" dur="26">
                                          <p:stCondLst>
                                            <p:cond delay="1642"/>
                                          </p:stCondLst>
                                        </p:cTn>
                                        <p:tgtEl>
                                          <p:spTgt spid="7"/>
                                        </p:tgtEl>
                                      </p:cBhvr>
                                      <p:to x="100000" y="90000"/>
                                    </p:animScale>
                                    <p:animScale>
                                      <p:cBhvr>
                                        <p:cTn id="64" dur="166" decel="50000">
                                          <p:stCondLst>
                                            <p:cond delay="1668"/>
                                          </p:stCondLst>
                                        </p:cTn>
                                        <p:tgtEl>
                                          <p:spTgt spid="7"/>
                                        </p:tgtEl>
                                      </p:cBhvr>
                                      <p:to x="100000" y="100000"/>
                                    </p:animScale>
                                    <p:animScale>
                                      <p:cBhvr>
                                        <p:cTn id="65" dur="26">
                                          <p:stCondLst>
                                            <p:cond delay="1808"/>
                                          </p:stCondLst>
                                        </p:cTn>
                                        <p:tgtEl>
                                          <p:spTgt spid="7"/>
                                        </p:tgtEl>
                                      </p:cBhvr>
                                      <p:to x="100000" y="95000"/>
                                    </p:animScale>
                                    <p:animScale>
                                      <p:cBhvr>
                                        <p:cTn id="66" dur="166" decel="50000">
                                          <p:stCondLst>
                                            <p:cond delay="1834"/>
                                          </p:stCondLst>
                                        </p:cTn>
                                        <p:tgtEl>
                                          <p:spTgt spid="7"/>
                                        </p:tgtEl>
                                      </p:cBhvr>
                                      <p:to x="100000" y="100000"/>
                                    </p:animScale>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fade">
                                      <p:cBhvr>
                                        <p:cTn id="71" dur="1000"/>
                                        <p:tgtEl>
                                          <p:spTgt spid="22"/>
                                        </p:tgtEl>
                                      </p:cBhvr>
                                    </p:animEffect>
                                    <p:anim calcmode="lin" valueType="num">
                                      <p:cBhvr>
                                        <p:cTn id="72" dur="1000" fill="hold"/>
                                        <p:tgtEl>
                                          <p:spTgt spid="22"/>
                                        </p:tgtEl>
                                        <p:attrNameLst>
                                          <p:attrName>ppt_x</p:attrName>
                                        </p:attrNameLst>
                                      </p:cBhvr>
                                      <p:tavLst>
                                        <p:tav tm="0">
                                          <p:val>
                                            <p:strVal val="#ppt_x"/>
                                          </p:val>
                                        </p:tav>
                                        <p:tav tm="100000">
                                          <p:val>
                                            <p:strVal val="#ppt_x"/>
                                          </p:val>
                                        </p:tav>
                                      </p:tavLst>
                                    </p:anim>
                                    <p:anim calcmode="lin" valueType="num">
                                      <p:cBhvr>
                                        <p:cTn id="73" dur="1000" fill="hold"/>
                                        <p:tgtEl>
                                          <p:spTgt spid="22"/>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16"/>
                                        </p:tgtEl>
                                        <p:attrNameLst>
                                          <p:attrName>style.visibility</p:attrName>
                                        </p:attrNameLst>
                                      </p:cBhvr>
                                      <p:to>
                                        <p:strVal val="visible"/>
                                      </p:to>
                                    </p:set>
                                    <p:animEffect transition="in" filter="fade">
                                      <p:cBhvr>
                                        <p:cTn id="76" dur="1000"/>
                                        <p:tgtEl>
                                          <p:spTgt spid="16"/>
                                        </p:tgtEl>
                                      </p:cBhvr>
                                    </p:animEffect>
                                    <p:anim calcmode="lin" valueType="num">
                                      <p:cBhvr>
                                        <p:cTn id="77" dur="1000" fill="hold"/>
                                        <p:tgtEl>
                                          <p:spTgt spid="16"/>
                                        </p:tgtEl>
                                        <p:attrNameLst>
                                          <p:attrName>ppt_x</p:attrName>
                                        </p:attrNameLst>
                                      </p:cBhvr>
                                      <p:tavLst>
                                        <p:tav tm="0">
                                          <p:val>
                                            <p:strVal val="#ppt_x"/>
                                          </p:val>
                                        </p:tav>
                                        <p:tav tm="100000">
                                          <p:val>
                                            <p:strVal val="#ppt_x"/>
                                          </p:val>
                                        </p:tav>
                                      </p:tavLst>
                                    </p:anim>
                                    <p:anim calcmode="lin" valueType="num">
                                      <p:cBhvr>
                                        <p:cTn id="7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1" presetClass="entr" presetSubtype="1" fill="hold" nodeType="clickEffect">
                                  <p:stCondLst>
                                    <p:cond delay="0"/>
                                  </p:stCondLst>
                                  <p:childTnLst>
                                    <p:set>
                                      <p:cBhvr>
                                        <p:cTn id="82" dur="1" fill="hold">
                                          <p:stCondLst>
                                            <p:cond delay="0"/>
                                          </p:stCondLst>
                                        </p:cTn>
                                        <p:tgtEl>
                                          <p:spTgt spid="8"/>
                                        </p:tgtEl>
                                        <p:attrNameLst>
                                          <p:attrName>style.visibility</p:attrName>
                                        </p:attrNameLst>
                                      </p:cBhvr>
                                      <p:to>
                                        <p:strVal val="visible"/>
                                      </p:to>
                                    </p:set>
                                    <p:animEffect transition="in" filter="wheel(1)">
                                      <p:cBhvr>
                                        <p:cTn id="83" dur="2000"/>
                                        <p:tgtEl>
                                          <p:spTgt spid="8"/>
                                        </p:tgtEl>
                                      </p:cBhvr>
                                    </p:animEffect>
                                  </p:childTnLst>
                                </p:cTn>
                              </p:par>
                            </p:childTnLst>
                          </p:cTn>
                        </p:par>
                      </p:childTnLst>
                    </p:cTn>
                  </p:par>
                  <p:par>
                    <p:cTn id="84" fill="hold">
                      <p:stCondLst>
                        <p:cond delay="indefinite"/>
                      </p:stCondLst>
                      <p:childTnLst>
                        <p:par>
                          <p:cTn id="85" fill="hold">
                            <p:stCondLst>
                              <p:cond delay="0"/>
                            </p:stCondLst>
                            <p:childTnLst>
                              <p:par>
                                <p:cTn id="86" presetID="6" presetClass="entr" presetSubtype="16" fill="hold" nodeType="click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circle(in)">
                                      <p:cBhvr>
                                        <p:cTn id="88" dur="2000"/>
                                        <p:tgtEl>
                                          <p:spTgt spid="23"/>
                                        </p:tgtEl>
                                      </p:cBhvr>
                                    </p:animEffect>
                                  </p:childTnLst>
                                </p:cTn>
                              </p:par>
                              <p:par>
                                <p:cTn id="89" presetID="6" presetClass="entr" presetSubtype="16" fill="hold" nodeType="withEffect">
                                  <p:stCondLst>
                                    <p:cond delay="0"/>
                                  </p:stCondLst>
                                  <p:childTnLst>
                                    <p:set>
                                      <p:cBhvr>
                                        <p:cTn id="90" dur="1" fill="hold">
                                          <p:stCondLst>
                                            <p:cond delay="0"/>
                                          </p:stCondLst>
                                        </p:cTn>
                                        <p:tgtEl>
                                          <p:spTgt spid="17"/>
                                        </p:tgtEl>
                                        <p:attrNameLst>
                                          <p:attrName>style.visibility</p:attrName>
                                        </p:attrNameLst>
                                      </p:cBhvr>
                                      <p:to>
                                        <p:strVal val="visible"/>
                                      </p:to>
                                    </p:set>
                                    <p:animEffect transition="in" filter="circle(in)">
                                      <p:cBhvr>
                                        <p:cTn id="91"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5"/>
          <p:cNvSpPr/>
          <p:nvPr/>
        </p:nvSpPr>
        <p:spPr>
          <a:xfrm rot="1751457">
            <a:off x="5480321" y="862031"/>
            <a:ext cx="1975237" cy="827926"/>
          </a:xfrm>
          <a:custGeom>
            <a:avLst/>
            <a:gdLst>
              <a:gd name="connsiteX0" fmla="*/ 0 w 4093320"/>
              <a:gd name="connsiteY0" fmla="*/ 0 h 827332"/>
              <a:gd name="connsiteX1" fmla="*/ 4093320 w 4093320"/>
              <a:gd name="connsiteY1" fmla="*/ 0 h 827332"/>
              <a:gd name="connsiteX2" fmla="*/ 4093320 w 4093320"/>
              <a:gd name="connsiteY2" fmla="*/ 827332 h 827332"/>
              <a:gd name="connsiteX3" fmla="*/ 0 w 4093320"/>
              <a:gd name="connsiteY3" fmla="*/ 827332 h 827332"/>
              <a:gd name="connsiteX4" fmla="*/ 0 w 4093320"/>
              <a:gd name="connsiteY4" fmla="*/ 0 h 827332"/>
              <a:gd name="connsiteX0-1" fmla="*/ 0 w 4093320"/>
              <a:gd name="connsiteY0-2" fmla="*/ 898 h 828230"/>
              <a:gd name="connsiteX1-3" fmla="*/ 1209356 w 4093320"/>
              <a:gd name="connsiteY1-4" fmla="*/ 0 h 828230"/>
              <a:gd name="connsiteX2-5" fmla="*/ 4093320 w 4093320"/>
              <a:gd name="connsiteY2-6" fmla="*/ 898 h 828230"/>
              <a:gd name="connsiteX3-7" fmla="*/ 4093320 w 4093320"/>
              <a:gd name="connsiteY3-8" fmla="*/ 828230 h 828230"/>
              <a:gd name="connsiteX4-9" fmla="*/ 0 w 4093320"/>
              <a:gd name="connsiteY4-10" fmla="*/ 828230 h 828230"/>
              <a:gd name="connsiteX5" fmla="*/ 0 w 4093320"/>
              <a:gd name="connsiteY5" fmla="*/ 898 h 828230"/>
              <a:gd name="connsiteX0-11" fmla="*/ 0 w 4093320"/>
              <a:gd name="connsiteY0-12" fmla="*/ 898 h 828824"/>
              <a:gd name="connsiteX1-13" fmla="*/ 1209356 w 4093320"/>
              <a:gd name="connsiteY1-14" fmla="*/ 0 h 828824"/>
              <a:gd name="connsiteX2-15" fmla="*/ 4093320 w 4093320"/>
              <a:gd name="connsiteY2-16" fmla="*/ 898 h 828824"/>
              <a:gd name="connsiteX3-17" fmla="*/ 4093320 w 4093320"/>
              <a:gd name="connsiteY3-18" fmla="*/ 828230 h 828824"/>
              <a:gd name="connsiteX4-19" fmla="*/ 90352 w 4093320"/>
              <a:gd name="connsiteY4-20" fmla="*/ 828824 h 828824"/>
              <a:gd name="connsiteX5-21" fmla="*/ 0 w 4093320"/>
              <a:gd name="connsiteY5-22" fmla="*/ 828230 h 828824"/>
              <a:gd name="connsiteX6" fmla="*/ 0 w 4093320"/>
              <a:gd name="connsiteY6" fmla="*/ 898 h 828824"/>
              <a:gd name="connsiteX0-23" fmla="*/ 0 w 4093320"/>
              <a:gd name="connsiteY0-24" fmla="*/ 898 h 828824"/>
              <a:gd name="connsiteX1-25" fmla="*/ 1209356 w 4093320"/>
              <a:gd name="connsiteY1-26" fmla="*/ 0 h 828824"/>
              <a:gd name="connsiteX2-27" fmla="*/ 4093320 w 4093320"/>
              <a:gd name="connsiteY2-28" fmla="*/ 898 h 828824"/>
              <a:gd name="connsiteX3-29" fmla="*/ 4093320 w 4093320"/>
              <a:gd name="connsiteY3-30" fmla="*/ 828230 h 828824"/>
              <a:gd name="connsiteX4-31" fmla="*/ 90352 w 4093320"/>
              <a:gd name="connsiteY4-32" fmla="*/ 828824 h 828824"/>
              <a:gd name="connsiteX5-33" fmla="*/ 0 w 4093320"/>
              <a:gd name="connsiteY5-34" fmla="*/ 898 h 828824"/>
              <a:gd name="connsiteX0-35" fmla="*/ 0 w 4002968"/>
              <a:gd name="connsiteY0-36" fmla="*/ 828824 h 828824"/>
              <a:gd name="connsiteX1-37" fmla="*/ 1119004 w 4002968"/>
              <a:gd name="connsiteY1-38" fmla="*/ 0 h 828824"/>
              <a:gd name="connsiteX2-39" fmla="*/ 4002968 w 4002968"/>
              <a:gd name="connsiteY2-40" fmla="*/ 898 h 828824"/>
              <a:gd name="connsiteX3-41" fmla="*/ 4002968 w 4002968"/>
              <a:gd name="connsiteY3-42" fmla="*/ 828230 h 828824"/>
              <a:gd name="connsiteX4-43" fmla="*/ 0 w 4002968"/>
              <a:gd name="connsiteY4-44" fmla="*/ 828824 h 828824"/>
              <a:gd name="connsiteX0-45" fmla="*/ 0 w 4002968"/>
              <a:gd name="connsiteY0-46" fmla="*/ 828824 h 828824"/>
              <a:gd name="connsiteX1-47" fmla="*/ 1119004 w 4002968"/>
              <a:gd name="connsiteY1-48" fmla="*/ 0 h 828824"/>
              <a:gd name="connsiteX2-49" fmla="*/ 2276502 w 4002968"/>
              <a:gd name="connsiteY2-50" fmla="*/ 1223 h 828824"/>
              <a:gd name="connsiteX3-51" fmla="*/ 4002968 w 4002968"/>
              <a:gd name="connsiteY3-52" fmla="*/ 898 h 828824"/>
              <a:gd name="connsiteX4-53" fmla="*/ 4002968 w 4002968"/>
              <a:gd name="connsiteY4-54" fmla="*/ 828230 h 828824"/>
              <a:gd name="connsiteX5-55" fmla="*/ 0 w 4002968"/>
              <a:gd name="connsiteY5-56" fmla="*/ 828824 h 828824"/>
              <a:gd name="connsiteX0-57" fmla="*/ 0 w 4002968"/>
              <a:gd name="connsiteY0-58" fmla="*/ 827926 h 827926"/>
              <a:gd name="connsiteX1-59" fmla="*/ 2276502 w 4002968"/>
              <a:gd name="connsiteY1-60" fmla="*/ 325 h 827926"/>
              <a:gd name="connsiteX2-61" fmla="*/ 4002968 w 4002968"/>
              <a:gd name="connsiteY2-62" fmla="*/ 0 h 827926"/>
              <a:gd name="connsiteX3-63" fmla="*/ 4002968 w 4002968"/>
              <a:gd name="connsiteY3-64" fmla="*/ 827332 h 827926"/>
              <a:gd name="connsiteX4-65" fmla="*/ 0 w 4002968"/>
              <a:gd name="connsiteY4-66" fmla="*/ 827926 h 8279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002968" h="827926">
                <a:moveTo>
                  <a:pt x="0" y="827926"/>
                </a:moveTo>
                <a:lnTo>
                  <a:pt x="2276502" y="325"/>
                </a:lnTo>
                <a:lnTo>
                  <a:pt x="4002968" y="0"/>
                </a:lnTo>
                <a:lnTo>
                  <a:pt x="4002968" y="827332"/>
                </a:lnTo>
                <a:lnTo>
                  <a:pt x="0" y="827926"/>
                </a:lnTo>
                <a:close/>
              </a:path>
            </a:pathLst>
          </a:custGeom>
          <a:gradFill flip="none" rotWithShape="1">
            <a:gsLst>
              <a:gs pos="0">
                <a:schemeClr val="tx1">
                  <a:alpha val="30000"/>
                </a:schemeClr>
              </a:gs>
              <a:gs pos="100000">
                <a:srgbClr val="F2F2F2">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a:off x="5403850" y="979935"/>
            <a:ext cx="1384300" cy="17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4020458" y="326088"/>
            <a:ext cx="4383314" cy="523220"/>
          </a:xfrm>
          <a:prstGeom prst="rect">
            <a:avLst/>
          </a:prstGeom>
          <a:noFill/>
        </p:spPr>
        <p:txBody>
          <a:bodyPr wrap="square" rtlCol="0">
            <a:spAutoFit/>
            <a:scene3d>
              <a:camera prst="orthographicFront"/>
              <a:lightRig rig="threePt" dir="t"/>
            </a:scene3d>
            <a:sp3d contourW="12700"/>
          </a:bodyPr>
          <a:lstStyle/>
          <a:p>
            <a:pPr lvl="0" algn="ctr"/>
            <a:r>
              <a:rPr lang="zh-CN" altLang="en-US" sz="2800" dirty="0">
                <a:cs typeface="+mn-ea"/>
                <a:sym typeface="+mn-lt"/>
              </a:rPr>
              <a:t>生态与生态</a:t>
            </a:r>
            <a:r>
              <a:rPr lang="zh-CN" altLang="en-US" sz="2800" dirty="0" smtClean="0">
                <a:cs typeface="+mn-ea"/>
                <a:sym typeface="+mn-lt"/>
              </a:rPr>
              <a:t>文明</a:t>
            </a:r>
            <a:endParaRPr lang="zh-CN" altLang="en-US" sz="2800" dirty="0">
              <a:cs typeface="+mn-ea"/>
              <a:sym typeface="+mn-lt"/>
            </a:endParaRPr>
          </a:p>
        </p:txBody>
      </p:sp>
      <p:sp>
        <p:nvSpPr>
          <p:cNvPr id="43" name="矩形 42"/>
          <p:cNvSpPr/>
          <p:nvPr/>
        </p:nvSpPr>
        <p:spPr>
          <a:xfrm>
            <a:off x="861861" y="1430232"/>
            <a:ext cx="6168980" cy="369332"/>
          </a:xfrm>
          <a:prstGeom prst="rect">
            <a:avLst/>
          </a:prstGeom>
          <a:solidFill>
            <a:schemeClr val="bg1">
              <a:lumMod val="95000"/>
            </a:schemeClr>
          </a:solidFill>
        </p:spPr>
        <p:txBody>
          <a:bodyPr wrap="square">
            <a:spAutoFit/>
          </a:bodyPr>
          <a:lstStyle/>
          <a:p>
            <a:r>
              <a:rPr lang="en-US" altLang="zh-CN" b="1" dirty="0">
                <a:cs typeface="+mn-ea"/>
                <a:sym typeface="+mn-lt"/>
              </a:rPr>
              <a:t>3</a:t>
            </a:r>
            <a:r>
              <a:rPr lang="en-US" altLang="zh-CN" b="1" dirty="0" smtClean="0">
                <a:cs typeface="+mn-ea"/>
                <a:sym typeface="+mn-lt"/>
              </a:rPr>
              <a:t>.</a:t>
            </a:r>
            <a:r>
              <a:rPr lang="zh-CN" altLang="en-US" b="1" dirty="0" smtClean="0">
                <a:cs typeface="+mn-ea"/>
                <a:sym typeface="+mn-lt"/>
              </a:rPr>
              <a:t>生态文明建设发展历程</a:t>
            </a:r>
            <a:endParaRPr lang="zh-CN" altLang="en-US" b="1" dirty="0">
              <a:cs typeface="+mn-ea"/>
              <a:sym typeface="+mn-lt"/>
            </a:endParaRPr>
          </a:p>
        </p:txBody>
      </p:sp>
      <p:graphicFrame>
        <p:nvGraphicFramePr>
          <p:cNvPr id="5" name="图示 4"/>
          <p:cNvGraphicFramePr/>
          <p:nvPr>
            <p:extLst>
              <p:ext uri="{D42A27DB-BD31-4B8C-83A1-F6EECF244321}">
                <p14:modId xmlns:p14="http://schemas.microsoft.com/office/powerpoint/2010/main" val="4044085648"/>
              </p:ext>
            </p:extLst>
          </p:nvPr>
        </p:nvGraphicFramePr>
        <p:xfrm>
          <a:off x="2032000" y="2072061"/>
          <a:ext cx="8128000" cy="39226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6237331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250"/>
                                        <p:tgtEl>
                                          <p:spTgt spid="13"/>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250"/>
                                        <p:tgtEl>
                                          <p:spTgt spid="15"/>
                                        </p:tgtEl>
                                        <p:attrNameLst>
                                          <p:attrName>ppt_y</p:attrName>
                                        </p:attrNameLst>
                                      </p:cBhvr>
                                      <p:tavLst>
                                        <p:tav tm="0">
                                          <p:val>
                                            <p:strVal val="#ppt_y+#ppt_h*1.125000"/>
                                          </p:val>
                                        </p:tav>
                                        <p:tav tm="100000">
                                          <p:val>
                                            <p:strVal val="#ppt_y"/>
                                          </p:val>
                                        </p:tav>
                                      </p:tavLst>
                                    </p:anim>
                                    <p:animEffect transition="in" filter="wipe(up)">
                                      <p:cBhvr>
                                        <p:cTn id="17" dur="25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43" grpId="0" animBg="1"/>
      <p:bldGraphic spid="5"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5"/>
          <p:cNvSpPr/>
          <p:nvPr/>
        </p:nvSpPr>
        <p:spPr>
          <a:xfrm rot="1751457">
            <a:off x="5480321" y="862031"/>
            <a:ext cx="1975237" cy="827926"/>
          </a:xfrm>
          <a:custGeom>
            <a:avLst/>
            <a:gdLst>
              <a:gd name="connsiteX0" fmla="*/ 0 w 4093320"/>
              <a:gd name="connsiteY0" fmla="*/ 0 h 827332"/>
              <a:gd name="connsiteX1" fmla="*/ 4093320 w 4093320"/>
              <a:gd name="connsiteY1" fmla="*/ 0 h 827332"/>
              <a:gd name="connsiteX2" fmla="*/ 4093320 w 4093320"/>
              <a:gd name="connsiteY2" fmla="*/ 827332 h 827332"/>
              <a:gd name="connsiteX3" fmla="*/ 0 w 4093320"/>
              <a:gd name="connsiteY3" fmla="*/ 827332 h 827332"/>
              <a:gd name="connsiteX4" fmla="*/ 0 w 4093320"/>
              <a:gd name="connsiteY4" fmla="*/ 0 h 827332"/>
              <a:gd name="connsiteX0-1" fmla="*/ 0 w 4093320"/>
              <a:gd name="connsiteY0-2" fmla="*/ 898 h 828230"/>
              <a:gd name="connsiteX1-3" fmla="*/ 1209356 w 4093320"/>
              <a:gd name="connsiteY1-4" fmla="*/ 0 h 828230"/>
              <a:gd name="connsiteX2-5" fmla="*/ 4093320 w 4093320"/>
              <a:gd name="connsiteY2-6" fmla="*/ 898 h 828230"/>
              <a:gd name="connsiteX3-7" fmla="*/ 4093320 w 4093320"/>
              <a:gd name="connsiteY3-8" fmla="*/ 828230 h 828230"/>
              <a:gd name="connsiteX4-9" fmla="*/ 0 w 4093320"/>
              <a:gd name="connsiteY4-10" fmla="*/ 828230 h 828230"/>
              <a:gd name="connsiteX5" fmla="*/ 0 w 4093320"/>
              <a:gd name="connsiteY5" fmla="*/ 898 h 828230"/>
              <a:gd name="connsiteX0-11" fmla="*/ 0 w 4093320"/>
              <a:gd name="connsiteY0-12" fmla="*/ 898 h 828824"/>
              <a:gd name="connsiteX1-13" fmla="*/ 1209356 w 4093320"/>
              <a:gd name="connsiteY1-14" fmla="*/ 0 h 828824"/>
              <a:gd name="connsiteX2-15" fmla="*/ 4093320 w 4093320"/>
              <a:gd name="connsiteY2-16" fmla="*/ 898 h 828824"/>
              <a:gd name="connsiteX3-17" fmla="*/ 4093320 w 4093320"/>
              <a:gd name="connsiteY3-18" fmla="*/ 828230 h 828824"/>
              <a:gd name="connsiteX4-19" fmla="*/ 90352 w 4093320"/>
              <a:gd name="connsiteY4-20" fmla="*/ 828824 h 828824"/>
              <a:gd name="connsiteX5-21" fmla="*/ 0 w 4093320"/>
              <a:gd name="connsiteY5-22" fmla="*/ 828230 h 828824"/>
              <a:gd name="connsiteX6" fmla="*/ 0 w 4093320"/>
              <a:gd name="connsiteY6" fmla="*/ 898 h 828824"/>
              <a:gd name="connsiteX0-23" fmla="*/ 0 w 4093320"/>
              <a:gd name="connsiteY0-24" fmla="*/ 898 h 828824"/>
              <a:gd name="connsiteX1-25" fmla="*/ 1209356 w 4093320"/>
              <a:gd name="connsiteY1-26" fmla="*/ 0 h 828824"/>
              <a:gd name="connsiteX2-27" fmla="*/ 4093320 w 4093320"/>
              <a:gd name="connsiteY2-28" fmla="*/ 898 h 828824"/>
              <a:gd name="connsiteX3-29" fmla="*/ 4093320 w 4093320"/>
              <a:gd name="connsiteY3-30" fmla="*/ 828230 h 828824"/>
              <a:gd name="connsiteX4-31" fmla="*/ 90352 w 4093320"/>
              <a:gd name="connsiteY4-32" fmla="*/ 828824 h 828824"/>
              <a:gd name="connsiteX5-33" fmla="*/ 0 w 4093320"/>
              <a:gd name="connsiteY5-34" fmla="*/ 898 h 828824"/>
              <a:gd name="connsiteX0-35" fmla="*/ 0 w 4002968"/>
              <a:gd name="connsiteY0-36" fmla="*/ 828824 h 828824"/>
              <a:gd name="connsiteX1-37" fmla="*/ 1119004 w 4002968"/>
              <a:gd name="connsiteY1-38" fmla="*/ 0 h 828824"/>
              <a:gd name="connsiteX2-39" fmla="*/ 4002968 w 4002968"/>
              <a:gd name="connsiteY2-40" fmla="*/ 898 h 828824"/>
              <a:gd name="connsiteX3-41" fmla="*/ 4002968 w 4002968"/>
              <a:gd name="connsiteY3-42" fmla="*/ 828230 h 828824"/>
              <a:gd name="connsiteX4-43" fmla="*/ 0 w 4002968"/>
              <a:gd name="connsiteY4-44" fmla="*/ 828824 h 828824"/>
              <a:gd name="connsiteX0-45" fmla="*/ 0 w 4002968"/>
              <a:gd name="connsiteY0-46" fmla="*/ 828824 h 828824"/>
              <a:gd name="connsiteX1-47" fmla="*/ 1119004 w 4002968"/>
              <a:gd name="connsiteY1-48" fmla="*/ 0 h 828824"/>
              <a:gd name="connsiteX2-49" fmla="*/ 2276502 w 4002968"/>
              <a:gd name="connsiteY2-50" fmla="*/ 1223 h 828824"/>
              <a:gd name="connsiteX3-51" fmla="*/ 4002968 w 4002968"/>
              <a:gd name="connsiteY3-52" fmla="*/ 898 h 828824"/>
              <a:gd name="connsiteX4-53" fmla="*/ 4002968 w 4002968"/>
              <a:gd name="connsiteY4-54" fmla="*/ 828230 h 828824"/>
              <a:gd name="connsiteX5-55" fmla="*/ 0 w 4002968"/>
              <a:gd name="connsiteY5-56" fmla="*/ 828824 h 828824"/>
              <a:gd name="connsiteX0-57" fmla="*/ 0 w 4002968"/>
              <a:gd name="connsiteY0-58" fmla="*/ 827926 h 827926"/>
              <a:gd name="connsiteX1-59" fmla="*/ 2276502 w 4002968"/>
              <a:gd name="connsiteY1-60" fmla="*/ 325 h 827926"/>
              <a:gd name="connsiteX2-61" fmla="*/ 4002968 w 4002968"/>
              <a:gd name="connsiteY2-62" fmla="*/ 0 h 827926"/>
              <a:gd name="connsiteX3-63" fmla="*/ 4002968 w 4002968"/>
              <a:gd name="connsiteY3-64" fmla="*/ 827332 h 827926"/>
              <a:gd name="connsiteX4-65" fmla="*/ 0 w 4002968"/>
              <a:gd name="connsiteY4-66" fmla="*/ 827926 h 82792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002968" h="827926">
                <a:moveTo>
                  <a:pt x="0" y="827926"/>
                </a:moveTo>
                <a:lnTo>
                  <a:pt x="2276502" y="325"/>
                </a:lnTo>
                <a:lnTo>
                  <a:pt x="4002968" y="0"/>
                </a:lnTo>
                <a:lnTo>
                  <a:pt x="4002968" y="827332"/>
                </a:lnTo>
                <a:lnTo>
                  <a:pt x="0" y="827926"/>
                </a:lnTo>
                <a:close/>
              </a:path>
            </a:pathLst>
          </a:custGeom>
          <a:gradFill flip="none" rotWithShape="1">
            <a:gsLst>
              <a:gs pos="0">
                <a:schemeClr val="tx1">
                  <a:alpha val="30000"/>
                </a:schemeClr>
              </a:gs>
              <a:gs pos="100000">
                <a:srgbClr val="F2F2F2">
                  <a:alpha val="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a:off x="5403850" y="979935"/>
            <a:ext cx="1384300" cy="17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3474720" y="326088"/>
            <a:ext cx="5458265" cy="523220"/>
          </a:xfrm>
          <a:prstGeom prst="rect">
            <a:avLst/>
          </a:prstGeom>
          <a:noFill/>
        </p:spPr>
        <p:txBody>
          <a:bodyPr wrap="square" rtlCol="0">
            <a:spAutoFit/>
            <a:scene3d>
              <a:camera prst="orthographicFront"/>
              <a:lightRig rig="threePt" dir="t"/>
            </a:scene3d>
            <a:sp3d contourW="12700"/>
          </a:bodyPr>
          <a:lstStyle/>
          <a:p>
            <a:pPr algn="ctr">
              <a:defRPr/>
            </a:pPr>
            <a:r>
              <a:rPr lang="zh-CN" altLang="en-US" sz="2800" dirty="0">
                <a:cs typeface="+mn-ea"/>
                <a:sym typeface="+mn-lt"/>
              </a:rPr>
              <a:t>原则</a:t>
            </a:r>
          </a:p>
        </p:txBody>
      </p:sp>
      <p:sp>
        <p:nvSpPr>
          <p:cNvPr id="16" name="矩形 15"/>
          <p:cNvSpPr/>
          <p:nvPr/>
        </p:nvSpPr>
        <p:spPr>
          <a:xfrm>
            <a:off x="855115" y="1425697"/>
            <a:ext cx="4548735" cy="369332"/>
          </a:xfrm>
          <a:prstGeom prst="rect">
            <a:avLst/>
          </a:prstGeom>
          <a:solidFill>
            <a:schemeClr val="bg1">
              <a:lumMod val="95000"/>
            </a:schemeClr>
          </a:solidFill>
        </p:spPr>
        <p:txBody>
          <a:bodyPr wrap="square">
            <a:spAutoFit/>
          </a:bodyPr>
          <a:lstStyle/>
          <a:p>
            <a:r>
              <a:rPr lang="en-US" altLang="zh-CN" b="1" dirty="0">
                <a:cs typeface="+mn-ea"/>
                <a:sym typeface="+mn-lt"/>
              </a:rPr>
              <a:t>1</a:t>
            </a:r>
            <a:r>
              <a:rPr lang="en-US" altLang="zh-CN" b="1" dirty="0" smtClean="0">
                <a:cs typeface="+mn-ea"/>
                <a:sym typeface="+mn-lt"/>
              </a:rPr>
              <a:t>.</a:t>
            </a:r>
            <a:r>
              <a:rPr lang="zh-CN" altLang="en-US" b="1" dirty="0">
                <a:cs typeface="+mn-ea"/>
                <a:sym typeface="+mn-lt"/>
              </a:rPr>
              <a:t>以“坚持人与自然和谐共生”为本质要求</a:t>
            </a:r>
          </a:p>
        </p:txBody>
      </p:sp>
      <p:sp>
        <p:nvSpPr>
          <p:cNvPr id="7" name="矩形 6"/>
          <p:cNvSpPr/>
          <p:nvPr/>
        </p:nvSpPr>
        <p:spPr>
          <a:xfrm>
            <a:off x="934560" y="1861016"/>
            <a:ext cx="10322879" cy="2751522"/>
          </a:xfrm>
          <a:prstGeom prst="rect">
            <a:avLst/>
          </a:prstGeom>
          <a:ln>
            <a:solidFill>
              <a:srgbClr val="C00000"/>
            </a:solidFill>
          </a:ln>
        </p:spPr>
        <p:txBody>
          <a:bodyPr wrap="square">
            <a:spAutoFit/>
          </a:bodyPr>
          <a:lstStyle/>
          <a:p>
            <a:pPr marL="285750" indent="-285750">
              <a:lnSpc>
                <a:spcPct val="120000"/>
              </a:lnSpc>
              <a:buClr>
                <a:srgbClr val="C00000"/>
              </a:buClr>
              <a:buFont typeface="Wingdings" panose="05000000000000000000" pitchFamily="2" charset="2"/>
              <a:buChar char="u"/>
            </a:pPr>
            <a:r>
              <a:rPr lang="zh-CN" altLang="en-US" dirty="0">
                <a:cs typeface="+mn-ea"/>
                <a:sym typeface="+mn-lt"/>
              </a:rPr>
              <a:t>我们要建设的现代化是人与自然和谐共生的现代化，既要创造更多物质财富和精神财富以满足人民日益增长的美好生活需要，也要提供更多优质生态产品以满足人民日益增长的优美生态环境</a:t>
            </a:r>
            <a:r>
              <a:rPr lang="zh-CN" altLang="en-US" dirty="0" smtClean="0">
                <a:cs typeface="+mn-ea"/>
                <a:sym typeface="+mn-lt"/>
              </a:rPr>
              <a:t>需要；</a:t>
            </a:r>
            <a:endParaRPr lang="en-US" altLang="zh-CN" dirty="0" smtClean="0">
              <a:cs typeface="+mn-ea"/>
              <a:sym typeface="+mn-lt"/>
            </a:endParaRPr>
          </a:p>
          <a:p>
            <a:pPr marL="285750" indent="-285750">
              <a:lnSpc>
                <a:spcPct val="120000"/>
              </a:lnSpc>
              <a:buClr>
                <a:srgbClr val="C00000"/>
              </a:buClr>
              <a:buFont typeface="Wingdings" panose="05000000000000000000" pitchFamily="2" charset="2"/>
              <a:buChar char="u"/>
            </a:pPr>
            <a:endParaRPr lang="en-US" altLang="zh-CN" dirty="0" smtClean="0">
              <a:cs typeface="+mn-ea"/>
              <a:sym typeface="+mn-lt"/>
            </a:endParaRPr>
          </a:p>
          <a:p>
            <a:pPr marL="285750" indent="-285750">
              <a:lnSpc>
                <a:spcPct val="120000"/>
              </a:lnSpc>
              <a:buClr>
                <a:srgbClr val="C00000"/>
              </a:buClr>
              <a:buFont typeface="Wingdings" panose="05000000000000000000" pitchFamily="2" charset="2"/>
              <a:buChar char="u"/>
            </a:pPr>
            <a:r>
              <a:rPr lang="zh-CN" altLang="en-US" dirty="0"/>
              <a:t>生态环境是关系党的使命宗旨的重大政治问题，也是关系民生的重大社会</a:t>
            </a:r>
            <a:r>
              <a:rPr lang="zh-CN" altLang="en-US" dirty="0" smtClean="0"/>
              <a:t>问题。</a:t>
            </a:r>
            <a:r>
              <a:rPr lang="zh-CN" altLang="en-US" dirty="0" smtClean="0">
                <a:cs typeface="+mn-ea"/>
                <a:sym typeface="+mn-lt"/>
              </a:rPr>
              <a:t>在</a:t>
            </a:r>
            <a:r>
              <a:rPr lang="zh-CN" altLang="en-US" dirty="0">
                <a:cs typeface="+mn-ea"/>
                <a:sym typeface="+mn-lt"/>
              </a:rPr>
              <a:t>推进中国特色</a:t>
            </a:r>
            <a:r>
              <a:rPr lang="zh-CN" altLang="en-US" dirty="0" smtClean="0">
                <a:cs typeface="+mn-ea"/>
                <a:sym typeface="+mn-lt"/>
              </a:rPr>
              <a:t>社会主义</a:t>
            </a:r>
            <a:r>
              <a:rPr lang="zh-CN" altLang="en-US" dirty="0">
                <a:cs typeface="+mn-ea"/>
                <a:sym typeface="+mn-lt"/>
              </a:rPr>
              <a:t>生态</a:t>
            </a:r>
            <a:r>
              <a:rPr lang="zh-CN" altLang="en-US" dirty="0" smtClean="0">
                <a:cs typeface="+mn-ea"/>
                <a:sym typeface="+mn-lt"/>
              </a:rPr>
              <a:t>文明的建设</a:t>
            </a:r>
            <a:r>
              <a:rPr lang="zh-CN" altLang="en-US" dirty="0">
                <a:cs typeface="+mn-ea"/>
                <a:sym typeface="+mn-lt"/>
              </a:rPr>
              <a:t>中，必须统筹好经济发展与保护自然的关系，实现人与自然的和谐</a:t>
            </a:r>
            <a:r>
              <a:rPr lang="zh-CN" altLang="en-US" dirty="0" smtClean="0">
                <a:cs typeface="+mn-ea"/>
                <a:sym typeface="+mn-lt"/>
              </a:rPr>
              <a:t>发展；</a:t>
            </a:r>
            <a:endParaRPr lang="en-US" altLang="zh-CN" dirty="0" smtClean="0">
              <a:cs typeface="+mn-ea"/>
              <a:sym typeface="+mn-lt"/>
            </a:endParaRPr>
          </a:p>
          <a:p>
            <a:pPr marL="285750" indent="-285750">
              <a:lnSpc>
                <a:spcPct val="120000"/>
              </a:lnSpc>
              <a:buClr>
                <a:srgbClr val="C00000"/>
              </a:buClr>
              <a:buFont typeface="Wingdings" panose="05000000000000000000" pitchFamily="2" charset="2"/>
              <a:buChar char="u"/>
            </a:pPr>
            <a:endParaRPr lang="en-US" altLang="zh-CN" dirty="0">
              <a:cs typeface="+mn-ea"/>
              <a:sym typeface="+mn-lt"/>
            </a:endParaRPr>
          </a:p>
          <a:p>
            <a:pPr marL="285750" indent="-285750">
              <a:lnSpc>
                <a:spcPct val="120000"/>
              </a:lnSpc>
              <a:buClr>
                <a:srgbClr val="C00000"/>
              </a:buClr>
              <a:buFont typeface="Wingdings" panose="05000000000000000000" pitchFamily="2" charset="2"/>
              <a:buChar char="u"/>
            </a:pPr>
            <a:r>
              <a:rPr lang="zh-CN" altLang="en-US" dirty="0">
                <a:cs typeface="+mn-ea"/>
                <a:sym typeface="+mn-lt"/>
              </a:rPr>
              <a:t>人类什么时候尊重自然、敬畏自然、保护自然，人类社会就会健康持续发展；什么时候试图凌驾于自然法则之上，都将遭到自然界的报复。</a:t>
            </a:r>
            <a:endParaRPr lang="en-US" altLang="zh-CN" dirty="0" smtClean="0">
              <a:cs typeface="+mn-ea"/>
              <a:sym typeface="+mn-lt"/>
            </a:endParaRPr>
          </a:p>
        </p:txBody>
      </p:sp>
    </p:spTree>
    <p:extLst>
      <p:ext uri="{BB962C8B-B14F-4D97-AF65-F5344CB8AC3E}">
        <p14:creationId xmlns:p14="http://schemas.microsoft.com/office/powerpoint/2010/main" val="104998227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fade">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fade">
                                      <p:cBhvr>
                                        <p:cTn id="32" dur="500"/>
                                        <p:tgtEl>
                                          <p:spTgt spid="7">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animEffect transition="in" filter="fade">
                                      <p:cBhvr>
                                        <p:cTn id="3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animBg="1"/>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null,&quot;Name&quot;:&quot;正常&quot;,&quot;HeaderHeight&quot;:15.0,&quot;FooterHeight&quot;:9.0,&quot;SideMargin&quot;:5.5,&quot;TopMargin&quot;:0.0,&quot;BottomMargin&quot;:0.0,&quot;IntervalMargin&quot;:1.5,&quot;SettingType&quot;:&quot;System&quot;}"/>
</p:tagLst>
</file>

<file path=ppt/theme/theme1.xml><?xml version="1.0" encoding="utf-8"?>
<a:theme xmlns:a="http://schemas.openxmlformats.org/drawingml/2006/main" name="第一PPT，www.1ppt.com">
  <a:themeElements>
    <a:clrScheme name="自定义 61">
      <a:dk1>
        <a:sysClr val="windowText" lastClr="000000"/>
      </a:dk1>
      <a:lt1>
        <a:sysClr val="window" lastClr="FFFFFF"/>
      </a:lt1>
      <a:dk2>
        <a:srgbClr val="44546A"/>
      </a:dk2>
      <a:lt2>
        <a:srgbClr val="E7E6E6"/>
      </a:lt2>
      <a:accent1>
        <a:srgbClr val="E6332A"/>
      </a:accent1>
      <a:accent2>
        <a:srgbClr val="50D14A"/>
      </a:accent2>
      <a:accent3>
        <a:srgbClr val="94D7F2"/>
      </a:accent3>
      <a:accent4>
        <a:srgbClr val="FCEA47"/>
      </a:accent4>
      <a:accent5>
        <a:srgbClr val="36A9E1"/>
      </a:accent5>
      <a:accent6>
        <a:srgbClr val="F9B233"/>
      </a:accent6>
      <a:hlink>
        <a:srgbClr val="0563C1"/>
      </a:hlink>
      <a:folHlink>
        <a:srgbClr val="954F72"/>
      </a:folHlink>
    </a:clrScheme>
    <a:fontScheme name="h3umyzu4">
      <a:majorFont>
        <a:latin typeface="Microsoft YaHei"/>
        <a:ea typeface="Microsoft YaHei"/>
        <a:cs typeface=""/>
      </a:majorFont>
      <a:minorFont>
        <a:latin typeface="Microsoft YaHei"/>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299</TotalTime>
  <Words>2925</Words>
  <Application>Microsoft Office PowerPoint</Application>
  <PresentationFormat>宽屏</PresentationFormat>
  <Paragraphs>265</Paragraphs>
  <Slides>33</Slides>
  <Notes>33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33</vt:i4>
      </vt:variant>
    </vt:vector>
  </HeadingPairs>
  <TitlesOfParts>
    <vt:vector size="38" baseType="lpstr">
      <vt:lpstr>等线</vt:lpstr>
      <vt:lpstr>微软雅黑</vt:lpstr>
      <vt:lpstr>Arial</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dc:title>
  <dc:creator>USER</dc:creator>
  <cp:keywords>USER</cp:keywords>
  <dc:description>http://www.ypppt.com/</dc:description>
  <cp:lastModifiedBy>陈 超凡</cp:lastModifiedBy>
  <cp:revision>297</cp:revision>
  <dcterms:created xsi:type="dcterms:W3CDTF">2017-07-21T00:19:00Z</dcterms:created>
  <dcterms:modified xsi:type="dcterms:W3CDTF">2018-11-15T04:43:50Z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2052-11.1.0.7932</vt:lpwstr>
  </property>
</Properties>
</file>