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2"/>
  </p:notesMasterIdLst>
  <p:sldIdLst>
    <p:sldId id="256" r:id="rId2"/>
    <p:sldId id="263" r:id="rId3"/>
    <p:sldId id="262" r:id="rId4"/>
    <p:sldId id="258" r:id="rId5"/>
    <p:sldId id="261" r:id="rId6"/>
    <p:sldId id="259" r:id="rId7"/>
    <p:sldId id="260" r:id="rId8"/>
    <p:sldId id="269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1497" autoAdjust="0"/>
    <p:restoredTop sz="94660"/>
  </p:normalViewPr>
  <p:slideViewPr>
    <p:cSldViewPr snapToObjects="1">
      <p:cViewPr>
        <p:scale>
          <a:sx n="150" d="100"/>
          <a:sy n="150" d="100"/>
        </p:scale>
        <p:origin x="-1528" y="5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5616E-DED2-E84F-BFB5-07D8E16D2807}" type="datetimeFigureOut">
              <a:rPr lang="en-US" smtClean="0"/>
              <a:t>7/8/10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810-2630-4C4B-8F5D-131F44B793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58810-2630-4C4B-8F5D-131F44B793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9814-E8DA-AA43-BEE7-6ACAFD13F44B}" type="datetimeFigureOut">
              <a:rPr lang="en-US" smtClean="0"/>
              <a:pPr/>
              <a:t>7/8/10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4178-5494-FF45-AFDD-E6A9B67CD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099" y="762794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" y="22860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67300" y="762794"/>
            <a:ext cx="18288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Tablet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2287589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" y="36576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53340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7900" y="50292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5900" y="47244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0" y="3657599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17" name="Shape 16"/>
          <p:cNvCxnSpPr>
            <a:stCxn id="7" idx="1"/>
            <a:endCxn id="6" idx="2"/>
          </p:cNvCxnSpPr>
          <p:nvPr/>
        </p:nvCxnSpPr>
        <p:spPr>
          <a:xfrm rot="10800000">
            <a:off x="5981700" y="1334295"/>
            <a:ext cx="1409700" cy="12580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1"/>
            <a:endCxn id="5" idx="3"/>
          </p:cNvCxnSpPr>
          <p:nvPr/>
        </p:nvCxnSpPr>
        <p:spPr>
          <a:xfrm rot="10800000">
            <a:off x="2324100" y="2590801"/>
            <a:ext cx="5067300" cy="15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0"/>
            <a:endCxn id="6" idx="2"/>
          </p:cNvCxnSpPr>
          <p:nvPr/>
        </p:nvCxnSpPr>
        <p:spPr>
          <a:xfrm rot="5400000" flipH="1" flipV="1">
            <a:off x="3238897" y="-456803"/>
            <a:ext cx="951706" cy="4533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4" idx="2"/>
            <a:endCxn id="5" idx="3"/>
          </p:cNvCxnSpPr>
          <p:nvPr/>
        </p:nvCxnSpPr>
        <p:spPr>
          <a:xfrm rot="5400000">
            <a:off x="2133997" y="1524398"/>
            <a:ext cx="1256506" cy="87629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2"/>
            <a:endCxn id="6" idx="2"/>
          </p:cNvCxnSpPr>
          <p:nvPr/>
        </p:nvCxnSpPr>
        <p:spPr>
          <a:xfrm rot="16200000" flipH="1">
            <a:off x="4591049" y="-56357"/>
            <a:ext cx="1588" cy="2781301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6" idx="3"/>
            <a:endCxn id="12" idx="1"/>
          </p:cNvCxnSpPr>
          <p:nvPr/>
        </p:nvCxnSpPr>
        <p:spPr>
          <a:xfrm>
            <a:off x="6896100" y="1048544"/>
            <a:ext cx="419100" cy="2913855"/>
          </a:xfrm>
          <a:prstGeom prst="curvedConnector3">
            <a:avLst>
              <a:gd name="adj1" fmla="val 50000"/>
            </a:avLst>
          </a:prstGeom>
          <a:ln>
            <a:tailEnd type="stealth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0"/>
            <a:endCxn id="6" idx="2"/>
          </p:cNvCxnSpPr>
          <p:nvPr/>
        </p:nvCxnSpPr>
        <p:spPr>
          <a:xfrm rot="16200000" flipV="1">
            <a:off x="4572397" y="2743597"/>
            <a:ext cx="3694906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0" idx="0"/>
            <a:endCxn id="8" idx="3"/>
          </p:cNvCxnSpPr>
          <p:nvPr/>
        </p:nvCxnSpPr>
        <p:spPr>
          <a:xfrm rot="16200000" flipV="1">
            <a:off x="4057650" y="2228850"/>
            <a:ext cx="1066800" cy="4533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" idx="1"/>
            <a:endCxn id="8" idx="3"/>
          </p:cNvCxnSpPr>
          <p:nvPr/>
        </p:nvCxnSpPr>
        <p:spPr>
          <a:xfrm rot="10800000" flipV="1">
            <a:off x="2324100" y="2592388"/>
            <a:ext cx="5067300" cy="13700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  <a:endCxn id="8" idx="0"/>
          </p:cNvCxnSpPr>
          <p:nvPr/>
        </p:nvCxnSpPr>
        <p:spPr>
          <a:xfrm rot="5400000">
            <a:off x="1066800" y="3276600"/>
            <a:ext cx="762000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1"/>
            <a:endCxn id="8" idx="3"/>
          </p:cNvCxnSpPr>
          <p:nvPr/>
        </p:nvCxnSpPr>
        <p:spPr>
          <a:xfrm rot="10800000" flipV="1">
            <a:off x="2324100" y="1048544"/>
            <a:ext cx="2743200" cy="291385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6" idx="2"/>
            <a:endCxn id="9" idx="0"/>
          </p:cNvCxnSpPr>
          <p:nvPr/>
        </p:nvCxnSpPr>
        <p:spPr>
          <a:xfrm rot="5400000">
            <a:off x="3277196" y="2629496"/>
            <a:ext cx="3999706" cy="14093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9" idx="1"/>
            <a:endCxn id="11" idx="3"/>
          </p:cNvCxnSpPr>
          <p:nvPr/>
        </p:nvCxnSpPr>
        <p:spPr>
          <a:xfrm rot="10800000">
            <a:off x="3314700" y="5029200"/>
            <a:ext cx="419100" cy="6096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5" idx="2"/>
            <a:endCxn id="11" idx="0"/>
          </p:cNvCxnSpPr>
          <p:nvPr/>
        </p:nvCxnSpPr>
        <p:spPr>
          <a:xfrm rot="16200000" flipH="1">
            <a:off x="1009650" y="3333750"/>
            <a:ext cx="1828800" cy="952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2"/>
            <a:endCxn id="8" idx="3"/>
          </p:cNvCxnSpPr>
          <p:nvPr/>
        </p:nvCxnSpPr>
        <p:spPr>
          <a:xfrm rot="5400000">
            <a:off x="1448197" y="2210198"/>
            <a:ext cx="2628106" cy="87629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2" idx="2"/>
            <a:endCxn id="9" idx="0"/>
          </p:cNvCxnSpPr>
          <p:nvPr/>
        </p:nvCxnSpPr>
        <p:spPr>
          <a:xfrm rot="5400000">
            <a:off x="5753299" y="3086298"/>
            <a:ext cx="1066801" cy="34286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3"/>
            <a:endCxn id="12" idx="1"/>
          </p:cNvCxnSpPr>
          <p:nvPr/>
        </p:nvCxnSpPr>
        <p:spPr>
          <a:xfrm>
            <a:off x="2324100" y="2590800"/>
            <a:ext cx="4991100" cy="13715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Std. Operations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1600"/>
            <a:ext cx="7543800" cy="475297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Tablet</a:t>
            </a:r>
          </a:p>
        </p:txBody>
      </p:sp>
      <p:sp>
        <p:nvSpPr>
          <p:cNvPr id="3" name="Can 2"/>
          <p:cNvSpPr>
            <a:spLocks noChangeArrowheads="1"/>
          </p:cNvSpPr>
          <p:nvPr/>
        </p:nvSpPr>
        <p:spPr bwMode="auto">
          <a:xfrm>
            <a:off x="1295400" y="4067176"/>
            <a:ext cx="1524000" cy="1524000"/>
          </a:xfrm>
          <a:prstGeom prst="can">
            <a:avLst>
              <a:gd name="adj" fmla="val 25000"/>
            </a:avLst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Write-Ahead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Log</a:t>
            </a:r>
          </a:p>
        </p:txBody>
      </p:sp>
      <p:sp>
        <p:nvSpPr>
          <p:cNvPr id="24" name="Circular Arrow 18"/>
          <p:cNvSpPr>
            <a:spLocks noChangeArrowheads="1"/>
          </p:cNvSpPr>
          <p:nvPr/>
        </p:nvSpPr>
        <p:spPr bwMode="auto">
          <a:xfrm rot="5669301">
            <a:off x="-713346" y="2924049"/>
            <a:ext cx="3074988" cy="2450366"/>
          </a:xfrm>
          <a:custGeom>
            <a:avLst/>
            <a:gdLst>
              <a:gd name="T0" fmla="*/ 297021 w 3074988"/>
              <a:gd name="T1" fmla="*/ 1250476 h 2325687"/>
              <a:gd name="T2" fmla="*/ 1450642 w 3074988"/>
              <a:gd name="T3" fmla="*/ 22065 h 2325687"/>
              <a:gd name="T4" fmla="*/ 1806400 w 3074988"/>
              <a:gd name="T5" fmla="*/ 311237 h 2325687"/>
              <a:gd name="T6" fmla="*/ 1275570 w 3074988"/>
              <a:gd name="T7" fmla="*/ 576503 h 2325687"/>
              <a:gd name="T8" fmla="*/ 1 60000 65536"/>
              <a:gd name="T9" fmla="*/ 3 60000 65536"/>
              <a:gd name="T10" fmla="*/ 0 60000 65536"/>
              <a:gd name="T11" fmla="*/ 1 60000 65536"/>
              <a:gd name="T12" fmla="*/ 586109 w 3074988"/>
              <a:gd name="T13" fmla="*/ 476376 h 2325687"/>
              <a:gd name="T14" fmla="*/ 2488879 w 3074988"/>
              <a:gd name="T15" fmla="*/ 1849311 h 23256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74988" h="2325687">
                <a:moveTo>
                  <a:pt x="198435" y="1257441"/>
                </a:moveTo>
                <a:lnTo>
                  <a:pt x="198434" y="1257441"/>
                </a:lnTo>
                <a:cubicBezTo>
                  <a:pt x="194168" y="1226002"/>
                  <a:pt x="192032" y="1194432"/>
                  <a:pt x="192032" y="1162844"/>
                </a:cubicBezTo>
                <a:cubicBezTo>
                  <a:pt x="192032" y="666408"/>
                  <a:pt x="711093" y="249954"/>
                  <a:pt x="1395255" y="197472"/>
                </a:cubicBezTo>
                <a:lnTo>
                  <a:pt x="1450642" y="22065"/>
                </a:lnTo>
                <a:lnTo>
                  <a:pt x="1806400" y="311237"/>
                </a:lnTo>
                <a:lnTo>
                  <a:pt x="1275570" y="576503"/>
                </a:lnTo>
                <a:lnTo>
                  <a:pt x="1330658" y="402045"/>
                </a:lnTo>
                <a:lnTo>
                  <a:pt x="1330657" y="402044"/>
                </a:lnTo>
                <a:cubicBezTo>
                  <a:pt x="785423" y="469318"/>
                  <a:pt x="389389" y="789420"/>
                  <a:pt x="389389" y="1162843"/>
                </a:cubicBezTo>
                <a:cubicBezTo>
                  <a:pt x="389389" y="1189787"/>
                  <a:pt x="391479" y="1216712"/>
                  <a:pt x="395650" y="124350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vert="eaVert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Snip Single Corner Rectangle 8"/>
          <p:cNvSpPr>
            <a:spLocks noChangeArrowheads="1"/>
          </p:cNvSpPr>
          <p:nvPr/>
        </p:nvSpPr>
        <p:spPr bwMode="auto">
          <a:xfrm>
            <a:off x="6705600" y="4600576"/>
            <a:ext cx="1371600" cy="1219200"/>
          </a:xfrm>
          <a:custGeom>
            <a:avLst/>
            <a:gdLst>
              <a:gd name="T0" fmla="*/ 1371600 w 1371600"/>
              <a:gd name="T1" fmla="*/ 609600 h 1219200"/>
              <a:gd name="T2" fmla="*/ 685800 w 1371600"/>
              <a:gd name="T3" fmla="*/ 1219200 h 1219200"/>
              <a:gd name="T4" fmla="*/ 0 w 1371600"/>
              <a:gd name="T5" fmla="*/ 609600 h 1219200"/>
              <a:gd name="T6" fmla="*/ 685800 w 1371600"/>
              <a:gd name="T7" fmla="*/ 0 h 1219200"/>
              <a:gd name="T8" fmla="*/ 0 60000 65536"/>
              <a:gd name="T9" fmla="*/ 1 60000 65536"/>
              <a:gd name="T10" fmla="*/ 2 60000 65536"/>
              <a:gd name="T11" fmla="*/ 3 60000 65536"/>
              <a:gd name="T12" fmla="*/ 0 w 1371600"/>
              <a:gd name="T13" fmla="*/ 101602 h 1219200"/>
              <a:gd name="T14" fmla="*/ 1269998 w 1371600"/>
              <a:gd name="T15" fmla="*/ 1219200 h 1219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1600" h="1219200">
                <a:moveTo>
                  <a:pt x="0" y="0"/>
                </a:moveTo>
                <a:lnTo>
                  <a:pt x="1168396" y="0"/>
                </a:lnTo>
                <a:lnTo>
                  <a:pt x="1371600" y="203204"/>
                </a:lnTo>
                <a:lnTo>
                  <a:pt x="1371600" y="1219200"/>
                </a:lnTo>
                <a:lnTo>
                  <a:pt x="0" y="121920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Map File</a:t>
            </a:r>
          </a:p>
        </p:txBody>
      </p:sp>
      <p:sp>
        <p:nvSpPr>
          <p:cNvPr id="8" name="Bent Arrow 10"/>
          <p:cNvSpPr>
            <a:spLocks noChangeArrowheads="1"/>
          </p:cNvSpPr>
          <p:nvPr/>
        </p:nvSpPr>
        <p:spPr bwMode="auto">
          <a:xfrm flipV="1">
            <a:off x="4114800" y="4981576"/>
            <a:ext cx="2590800" cy="609600"/>
          </a:xfrm>
          <a:custGeom>
            <a:avLst/>
            <a:gdLst>
              <a:gd name="T0" fmla="*/ 2438400 w 2590800"/>
              <a:gd name="T1" fmla="*/ 0 h 609600"/>
              <a:gd name="T2" fmla="*/ 2438400 w 2590800"/>
              <a:gd name="T3" fmla="*/ 434596 h 609600"/>
              <a:gd name="T4" fmla="*/ 116653 w 2590800"/>
              <a:gd name="T5" fmla="*/ 609600 h 609600"/>
              <a:gd name="T6" fmla="*/ 2590800 w 2590800"/>
              <a:gd name="T7" fmla="*/ 217298 h 609600"/>
              <a:gd name="T8" fmla="*/ 3 60000 65536"/>
              <a:gd name="T9" fmla="*/ 1 60000 65536"/>
              <a:gd name="T10" fmla="*/ 1 60000 65536"/>
              <a:gd name="T11" fmla="*/ 0 60000 65536"/>
              <a:gd name="T12" fmla="*/ 0 w 2590800"/>
              <a:gd name="T13" fmla="*/ 0 h 609600"/>
              <a:gd name="T14" fmla="*/ 2590800 w 25908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0800" h="609600">
                <a:moveTo>
                  <a:pt x="0" y="609600"/>
                </a:moveTo>
                <a:lnTo>
                  <a:pt x="0" y="367345"/>
                </a:lnTo>
                <a:lnTo>
                  <a:pt x="-1" y="367344"/>
                </a:lnTo>
                <a:cubicBezTo>
                  <a:pt x="-1" y="220050"/>
                  <a:pt x="119405" y="100644"/>
                  <a:pt x="266700" y="100644"/>
                </a:cubicBezTo>
                <a:lnTo>
                  <a:pt x="2438400" y="100645"/>
                </a:lnTo>
                <a:lnTo>
                  <a:pt x="2438400" y="0"/>
                </a:lnTo>
                <a:lnTo>
                  <a:pt x="2590800" y="217298"/>
                </a:lnTo>
                <a:lnTo>
                  <a:pt x="2438400" y="434596"/>
                </a:lnTo>
                <a:lnTo>
                  <a:pt x="2438400" y="333951"/>
                </a:lnTo>
                <a:lnTo>
                  <a:pt x="266700" y="333951"/>
                </a:lnTo>
                <a:lnTo>
                  <a:pt x="266700" y="333950"/>
                </a:lnTo>
                <a:cubicBezTo>
                  <a:pt x="248257" y="333950"/>
                  <a:pt x="233305" y="348902"/>
                  <a:pt x="233305" y="367344"/>
                </a:cubicBezTo>
                <a:lnTo>
                  <a:pt x="233306" y="6096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Bent Arrow 11"/>
          <p:cNvSpPr>
            <a:spLocks noChangeArrowheads="1"/>
          </p:cNvSpPr>
          <p:nvPr/>
        </p:nvSpPr>
        <p:spPr bwMode="auto">
          <a:xfrm flipV="1">
            <a:off x="5410200" y="4981576"/>
            <a:ext cx="1295400" cy="609600"/>
          </a:xfrm>
          <a:custGeom>
            <a:avLst/>
            <a:gdLst>
              <a:gd name="T0" fmla="*/ 1143000 w 1295400"/>
              <a:gd name="T1" fmla="*/ 0 h 609600"/>
              <a:gd name="T2" fmla="*/ 1143000 w 1295400"/>
              <a:gd name="T3" fmla="*/ 434596 h 609600"/>
              <a:gd name="T4" fmla="*/ 116653 w 1295400"/>
              <a:gd name="T5" fmla="*/ 609600 h 609600"/>
              <a:gd name="T6" fmla="*/ 1295400 w 1295400"/>
              <a:gd name="T7" fmla="*/ 217298 h 609600"/>
              <a:gd name="T8" fmla="*/ 3 60000 65536"/>
              <a:gd name="T9" fmla="*/ 1 60000 65536"/>
              <a:gd name="T10" fmla="*/ 1 60000 65536"/>
              <a:gd name="T11" fmla="*/ 0 60000 65536"/>
              <a:gd name="T12" fmla="*/ 0 w 1295400"/>
              <a:gd name="T13" fmla="*/ 0 h 609600"/>
              <a:gd name="T14" fmla="*/ 1295400 w 12954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5400" h="609600">
                <a:moveTo>
                  <a:pt x="0" y="609600"/>
                </a:moveTo>
                <a:lnTo>
                  <a:pt x="0" y="367345"/>
                </a:lnTo>
                <a:lnTo>
                  <a:pt x="-1" y="367344"/>
                </a:lnTo>
                <a:cubicBezTo>
                  <a:pt x="-1" y="220050"/>
                  <a:pt x="119405" y="100644"/>
                  <a:pt x="266700" y="100644"/>
                </a:cubicBezTo>
                <a:lnTo>
                  <a:pt x="1143000" y="100645"/>
                </a:lnTo>
                <a:lnTo>
                  <a:pt x="1143000" y="0"/>
                </a:lnTo>
                <a:lnTo>
                  <a:pt x="1295400" y="217298"/>
                </a:lnTo>
                <a:lnTo>
                  <a:pt x="1143000" y="434596"/>
                </a:lnTo>
                <a:lnTo>
                  <a:pt x="1143000" y="333951"/>
                </a:lnTo>
                <a:lnTo>
                  <a:pt x="266700" y="333951"/>
                </a:lnTo>
                <a:lnTo>
                  <a:pt x="266700" y="333950"/>
                </a:lnTo>
                <a:cubicBezTo>
                  <a:pt x="248257" y="333950"/>
                  <a:pt x="233305" y="348902"/>
                  <a:pt x="233305" y="367344"/>
                </a:cubicBezTo>
                <a:lnTo>
                  <a:pt x="233306" y="6096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3886200" y="5514976"/>
            <a:ext cx="1981200" cy="30480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rPr>
              <a:t>Major Compaction</a:t>
            </a:r>
          </a:p>
        </p:txBody>
      </p:sp>
      <p:sp>
        <p:nvSpPr>
          <p:cNvPr id="11" name="Bent Arrow 13"/>
          <p:cNvSpPr>
            <a:spLocks noChangeArrowheads="1"/>
          </p:cNvSpPr>
          <p:nvPr/>
        </p:nvSpPr>
        <p:spPr bwMode="auto">
          <a:xfrm rot="5400000">
            <a:off x="3238500" y="2809876"/>
            <a:ext cx="990600" cy="914400"/>
          </a:xfrm>
          <a:custGeom>
            <a:avLst/>
            <a:gdLst>
              <a:gd name="T0" fmla="*/ 762000 w 990600"/>
              <a:gd name="T1" fmla="*/ 0 h 914400"/>
              <a:gd name="T2" fmla="*/ 762000 w 990600"/>
              <a:gd name="T3" fmla="*/ 457200 h 914400"/>
              <a:gd name="T4" fmla="*/ 114300 w 990600"/>
              <a:gd name="T5" fmla="*/ 914400 h 914400"/>
              <a:gd name="T6" fmla="*/ 990600 w 990600"/>
              <a:gd name="T7" fmla="*/ 228600 h 914400"/>
              <a:gd name="T8" fmla="*/ 3 60000 65536"/>
              <a:gd name="T9" fmla="*/ 1 60000 65536"/>
              <a:gd name="T10" fmla="*/ 1 60000 65536"/>
              <a:gd name="T11" fmla="*/ 0 60000 65536"/>
              <a:gd name="T12" fmla="*/ 0 w 990600"/>
              <a:gd name="T13" fmla="*/ 0 h 914400"/>
              <a:gd name="T14" fmla="*/ 990600 w 9906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0600" h="914400">
                <a:moveTo>
                  <a:pt x="0" y="914400"/>
                </a:moveTo>
                <a:lnTo>
                  <a:pt x="0" y="514350"/>
                </a:lnTo>
                <a:lnTo>
                  <a:pt x="-1" y="514349"/>
                </a:lnTo>
                <a:cubicBezTo>
                  <a:pt x="-1" y="293408"/>
                  <a:pt x="179108" y="114299"/>
                  <a:pt x="400050" y="114299"/>
                </a:cubicBezTo>
                <a:lnTo>
                  <a:pt x="762000" y="114300"/>
                </a:lnTo>
                <a:lnTo>
                  <a:pt x="762000" y="0"/>
                </a:lnTo>
                <a:lnTo>
                  <a:pt x="990600" y="228600"/>
                </a:lnTo>
                <a:lnTo>
                  <a:pt x="762000" y="457200"/>
                </a:lnTo>
                <a:lnTo>
                  <a:pt x="762000" y="342900"/>
                </a:lnTo>
                <a:lnTo>
                  <a:pt x="400050" y="342900"/>
                </a:lnTo>
                <a:lnTo>
                  <a:pt x="400050" y="342899"/>
                </a:lnTo>
                <a:cubicBezTo>
                  <a:pt x="305360" y="342899"/>
                  <a:pt x="228599" y="419660"/>
                  <a:pt x="228599" y="514349"/>
                </a:cubicBezTo>
                <a:lnTo>
                  <a:pt x="228600" y="9144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vert="eaVert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2667000" y="3210581"/>
            <a:ext cx="1143000" cy="52322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rPr>
              <a:t>Minor</a:t>
            </a: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rPr>
              <a:t>Compaction</a:t>
            </a:r>
            <a:endParaRPr lang="en-US" sz="1400" dirty="0">
              <a:solidFill>
                <a:schemeClr val="tx1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4800" y="2165351"/>
            <a:ext cx="1295400" cy="835025"/>
          </a:xfrm>
          <a:prstGeom prst="rightArrow">
            <a:avLst>
              <a:gd name="adj1" fmla="val 50000"/>
              <a:gd name="adj2" fmla="val 48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cxnSpLocks noChangeShapeType="1"/>
            <a:stCxn id="14" idx="1"/>
            <a:endCxn id="4" idx="3"/>
          </p:cNvCxnSpPr>
          <p:nvPr/>
        </p:nvCxnSpPr>
        <p:spPr bwMode="auto">
          <a:xfrm rot="10800000" flipV="1">
            <a:off x="3276600" y="2486026"/>
            <a:ext cx="2133600" cy="13335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cxnSpLocks noChangeShapeType="1"/>
            <a:endCxn id="6" idx="3"/>
          </p:cNvCxnSpPr>
          <p:nvPr/>
        </p:nvCxnSpPr>
        <p:spPr bwMode="auto">
          <a:xfrm rot="5400000">
            <a:off x="5581650" y="3152776"/>
            <a:ext cx="762000" cy="457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cxnSpLocks noChangeShapeType="1"/>
            <a:endCxn id="5" idx="3"/>
          </p:cNvCxnSpPr>
          <p:nvPr/>
        </p:nvCxnSpPr>
        <p:spPr bwMode="auto">
          <a:xfrm rot="10800000" flipV="1">
            <a:off x="4133850" y="2760664"/>
            <a:ext cx="1676400" cy="100171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cxnSpLocks noChangeShapeType="1"/>
            <a:endCxn id="7" idx="3"/>
          </p:cNvCxnSpPr>
          <p:nvPr/>
        </p:nvCxnSpPr>
        <p:spPr bwMode="auto">
          <a:xfrm rot="16200000" flipH="1">
            <a:off x="6267450" y="3457576"/>
            <a:ext cx="1600200" cy="6858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Decision 20"/>
          <p:cNvSpPr>
            <a:spLocks noChangeArrowheads="1"/>
          </p:cNvSpPr>
          <p:nvPr/>
        </p:nvSpPr>
        <p:spPr bwMode="auto">
          <a:xfrm>
            <a:off x="5715000" y="5029201"/>
            <a:ext cx="838200" cy="685800"/>
          </a:xfrm>
          <a:prstGeom prst="flowChartDecision">
            <a:avLst/>
          </a:prstGeom>
          <a:ln>
            <a:solidFill>
              <a:srgbClr val="008000"/>
            </a:solidFill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rIns="0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Iterator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Tree</a:t>
            </a:r>
            <a:endParaRPr lang="en-US" sz="1200" b="1" dirty="0">
              <a:solidFill>
                <a:schemeClr val="tx1"/>
              </a:solidFill>
              <a:latin typeface="Garamond" charset="0"/>
              <a:ea typeface="Arial" charset="0"/>
              <a:cs typeface="Arial" charset="0"/>
            </a:endParaRPr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381000" y="2401889"/>
            <a:ext cx="914400" cy="36671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Ingest</a:t>
            </a:r>
          </a:p>
        </p:txBody>
      </p:sp>
      <p:sp>
        <p:nvSpPr>
          <p:cNvPr id="23" name="Decision 22"/>
          <p:cNvSpPr>
            <a:spLocks noChangeArrowheads="1"/>
          </p:cNvSpPr>
          <p:nvPr/>
        </p:nvSpPr>
        <p:spPr bwMode="auto">
          <a:xfrm>
            <a:off x="3429000" y="2657476"/>
            <a:ext cx="1028700" cy="685800"/>
          </a:xfrm>
          <a:prstGeom prst="flowChartDecision">
            <a:avLst/>
          </a:prstGeom>
          <a:ln>
            <a:solidFill>
              <a:srgbClr val="008000"/>
            </a:solidFill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Iterator</a:t>
            </a:r>
            <a:r>
              <a:rPr lang="en-US" sz="1200" b="1" dirty="0" smtClean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 Tree</a:t>
            </a:r>
            <a:endParaRPr lang="en-US" sz="1200" b="1" dirty="0">
              <a:solidFill>
                <a:schemeClr val="tx1"/>
              </a:solidFill>
              <a:latin typeface="Garamond" charset="0"/>
              <a:ea typeface="Arial" charset="0"/>
              <a:cs typeface="Arial" charset="0"/>
            </a:endParaRPr>
          </a:p>
        </p:txBody>
      </p:sp>
      <p:sp>
        <p:nvSpPr>
          <p:cNvPr id="5" name="Snip Single Corner Rectangle 6"/>
          <p:cNvSpPr>
            <a:spLocks noChangeArrowheads="1"/>
          </p:cNvSpPr>
          <p:nvPr/>
        </p:nvSpPr>
        <p:spPr bwMode="auto">
          <a:xfrm>
            <a:off x="3429000" y="3762376"/>
            <a:ext cx="1371600" cy="1219200"/>
          </a:xfrm>
          <a:custGeom>
            <a:avLst/>
            <a:gdLst>
              <a:gd name="T0" fmla="*/ 1371600 w 1371600"/>
              <a:gd name="T1" fmla="*/ 609600 h 1219200"/>
              <a:gd name="T2" fmla="*/ 685800 w 1371600"/>
              <a:gd name="T3" fmla="*/ 1219200 h 1219200"/>
              <a:gd name="T4" fmla="*/ 0 w 1371600"/>
              <a:gd name="T5" fmla="*/ 609600 h 1219200"/>
              <a:gd name="T6" fmla="*/ 685800 w 1371600"/>
              <a:gd name="T7" fmla="*/ 0 h 1219200"/>
              <a:gd name="T8" fmla="*/ 0 60000 65536"/>
              <a:gd name="T9" fmla="*/ 1 60000 65536"/>
              <a:gd name="T10" fmla="*/ 2 60000 65536"/>
              <a:gd name="T11" fmla="*/ 3 60000 65536"/>
              <a:gd name="T12" fmla="*/ 0 w 1371600"/>
              <a:gd name="T13" fmla="*/ 101602 h 1219200"/>
              <a:gd name="T14" fmla="*/ 1269998 w 1371600"/>
              <a:gd name="T15" fmla="*/ 1219200 h 1219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1600" h="1219200">
                <a:moveTo>
                  <a:pt x="0" y="0"/>
                </a:moveTo>
                <a:lnTo>
                  <a:pt x="1168396" y="0"/>
                </a:lnTo>
                <a:lnTo>
                  <a:pt x="1371600" y="203204"/>
                </a:lnTo>
                <a:lnTo>
                  <a:pt x="1371600" y="1219200"/>
                </a:lnTo>
                <a:lnTo>
                  <a:pt x="0" y="121920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Map File</a:t>
            </a:r>
          </a:p>
        </p:txBody>
      </p:sp>
      <p:sp>
        <p:nvSpPr>
          <p:cNvPr id="6" name="Snip Single Corner Rectangle 7"/>
          <p:cNvSpPr>
            <a:spLocks noChangeArrowheads="1"/>
          </p:cNvSpPr>
          <p:nvPr/>
        </p:nvSpPr>
        <p:spPr bwMode="auto">
          <a:xfrm>
            <a:off x="5029200" y="3762376"/>
            <a:ext cx="1371600" cy="1219200"/>
          </a:xfrm>
          <a:custGeom>
            <a:avLst/>
            <a:gdLst>
              <a:gd name="T0" fmla="*/ 1371600 w 1371600"/>
              <a:gd name="T1" fmla="*/ 609600 h 1219200"/>
              <a:gd name="T2" fmla="*/ 685800 w 1371600"/>
              <a:gd name="T3" fmla="*/ 1219200 h 1219200"/>
              <a:gd name="T4" fmla="*/ 0 w 1371600"/>
              <a:gd name="T5" fmla="*/ 609600 h 1219200"/>
              <a:gd name="T6" fmla="*/ 685800 w 1371600"/>
              <a:gd name="T7" fmla="*/ 0 h 1219200"/>
              <a:gd name="T8" fmla="*/ 0 60000 65536"/>
              <a:gd name="T9" fmla="*/ 1 60000 65536"/>
              <a:gd name="T10" fmla="*/ 2 60000 65536"/>
              <a:gd name="T11" fmla="*/ 3 60000 65536"/>
              <a:gd name="T12" fmla="*/ 0 w 1371600"/>
              <a:gd name="T13" fmla="*/ 101602 h 1219200"/>
              <a:gd name="T14" fmla="*/ 1269998 w 1371600"/>
              <a:gd name="T15" fmla="*/ 1219200 h 1219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1600" h="1219200">
                <a:moveTo>
                  <a:pt x="0" y="0"/>
                </a:moveTo>
                <a:lnTo>
                  <a:pt x="1168396" y="0"/>
                </a:lnTo>
                <a:lnTo>
                  <a:pt x="1371600" y="203204"/>
                </a:lnTo>
                <a:lnTo>
                  <a:pt x="1371600" y="1219200"/>
                </a:lnTo>
                <a:lnTo>
                  <a:pt x="0" y="1219200"/>
                </a:lnTo>
                <a:close/>
              </a:path>
            </a:pathLst>
          </a:cu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Map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2009776"/>
            <a:ext cx="1676400" cy="12192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In-Memory Map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086600" y="2009776"/>
            <a:ext cx="1828800" cy="99059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467600" y="2300288"/>
            <a:ext cx="990600" cy="36671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rPr>
              <a:t>Queries</a:t>
            </a:r>
          </a:p>
        </p:txBody>
      </p:sp>
      <p:sp>
        <p:nvSpPr>
          <p:cNvPr id="14" name="Decision 13"/>
          <p:cNvSpPr>
            <a:spLocks noChangeArrowheads="1"/>
          </p:cNvSpPr>
          <p:nvPr/>
        </p:nvSpPr>
        <p:spPr bwMode="auto">
          <a:xfrm>
            <a:off x="5410200" y="1781176"/>
            <a:ext cx="2057400" cy="1408113"/>
          </a:xfrm>
          <a:prstGeom prst="flowChartDecision">
            <a:avLst/>
          </a:prstGeom>
          <a:ln>
            <a:solidFill>
              <a:srgbClr val="008000"/>
            </a:solidFill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Iterator</a:t>
            </a:r>
            <a:r>
              <a:rPr lang="en-US" b="1" dirty="0" smtClean="0">
                <a:solidFill>
                  <a:schemeClr val="tx1"/>
                </a:solidFill>
                <a:latin typeface="Garamond" charset="0"/>
                <a:ea typeface="Arial" charset="0"/>
                <a:cs typeface="Arial" charset="0"/>
              </a:rPr>
              <a:t> Tree</a:t>
            </a:r>
            <a:endParaRPr lang="en-US" b="1" dirty="0">
              <a:solidFill>
                <a:schemeClr val="tx1"/>
              </a:solidFill>
              <a:latin typeface="Garamond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2100" y="419100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2228848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9100" y="2266948"/>
            <a:ext cx="18288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Tablet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6300" y="3810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480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44958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2228848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4495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91300" y="32004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17" name="Shape 16"/>
          <p:cNvCxnSpPr>
            <a:stCxn id="7" idx="2"/>
            <a:endCxn id="6" idx="0"/>
          </p:cNvCxnSpPr>
          <p:nvPr/>
        </p:nvCxnSpPr>
        <p:spPr>
          <a:xfrm rot="5400000">
            <a:off x="4619626" y="1514474"/>
            <a:ext cx="1276348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1"/>
            <a:endCxn id="5" idx="0"/>
          </p:cNvCxnSpPr>
          <p:nvPr/>
        </p:nvCxnSpPr>
        <p:spPr>
          <a:xfrm rot="10800000" flipV="1">
            <a:off x="2933700" y="685800"/>
            <a:ext cx="1752600" cy="15430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3"/>
            <a:endCxn id="6" idx="2"/>
          </p:cNvCxnSpPr>
          <p:nvPr/>
        </p:nvCxnSpPr>
        <p:spPr>
          <a:xfrm>
            <a:off x="3810000" y="2533648"/>
            <a:ext cx="1333500" cy="304800"/>
          </a:xfrm>
          <a:prstGeom prst="curvedConnector4">
            <a:avLst>
              <a:gd name="adj1" fmla="val 15714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4" idx="2"/>
            <a:endCxn id="5" idx="0"/>
          </p:cNvCxnSpPr>
          <p:nvPr/>
        </p:nvCxnSpPr>
        <p:spPr>
          <a:xfrm rot="16200000" flipH="1">
            <a:off x="2066926" y="1362074"/>
            <a:ext cx="1238248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2"/>
            <a:endCxn id="6" idx="0"/>
          </p:cNvCxnSpPr>
          <p:nvPr/>
        </p:nvCxnSpPr>
        <p:spPr>
          <a:xfrm rot="16200000" flipH="1">
            <a:off x="3152776" y="276224"/>
            <a:ext cx="1276348" cy="2705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6" idx="3"/>
            <a:endCxn id="12" idx="1"/>
          </p:cNvCxnSpPr>
          <p:nvPr/>
        </p:nvCxnSpPr>
        <p:spPr>
          <a:xfrm>
            <a:off x="6057900" y="2552698"/>
            <a:ext cx="533400" cy="952502"/>
          </a:xfrm>
          <a:prstGeom prst="curvedConnector3">
            <a:avLst>
              <a:gd name="adj1" fmla="val 50000"/>
            </a:avLst>
          </a:prstGeom>
          <a:ln>
            <a:tailEnd type="stealth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1"/>
            <a:endCxn id="6" idx="0"/>
          </p:cNvCxnSpPr>
          <p:nvPr/>
        </p:nvCxnSpPr>
        <p:spPr>
          <a:xfrm rot="10800000">
            <a:off x="5143500" y="2266948"/>
            <a:ext cx="1638300" cy="266700"/>
          </a:xfrm>
          <a:prstGeom prst="curvedConnector4">
            <a:avLst>
              <a:gd name="adj1" fmla="val 22093"/>
              <a:gd name="adj2" fmla="val 18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0" idx="1"/>
            <a:endCxn id="8" idx="3"/>
          </p:cNvCxnSpPr>
          <p:nvPr/>
        </p:nvCxnSpPr>
        <p:spPr>
          <a:xfrm rot="10800000" flipV="1">
            <a:off x="1752600" y="2533648"/>
            <a:ext cx="5029200" cy="819152"/>
          </a:xfrm>
          <a:prstGeom prst="curvedConnector3">
            <a:avLst>
              <a:gd name="adj1" fmla="val 63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" idx="1"/>
            <a:endCxn id="8" idx="0"/>
          </p:cNvCxnSpPr>
          <p:nvPr/>
        </p:nvCxnSpPr>
        <p:spPr>
          <a:xfrm rot="10800000" flipV="1">
            <a:off x="876300" y="685800"/>
            <a:ext cx="3810000" cy="2362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  <a:endCxn id="8" idx="0"/>
          </p:cNvCxnSpPr>
          <p:nvPr/>
        </p:nvCxnSpPr>
        <p:spPr>
          <a:xfrm rot="5400000">
            <a:off x="1800224" y="1914524"/>
            <a:ext cx="209552" cy="2057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1"/>
            <a:endCxn id="8" idx="3"/>
          </p:cNvCxnSpPr>
          <p:nvPr/>
        </p:nvCxnSpPr>
        <p:spPr>
          <a:xfrm rot="10800000" flipV="1">
            <a:off x="1752600" y="2552698"/>
            <a:ext cx="2476500" cy="800102"/>
          </a:xfrm>
          <a:prstGeom prst="curvedConnector3">
            <a:avLst>
              <a:gd name="adj1" fmla="val 12393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6" idx="2"/>
            <a:endCxn id="9" idx="0"/>
          </p:cNvCxnSpPr>
          <p:nvPr/>
        </p:nvCxnSpPr>
        <p:spPr>
          <a:xfrm rot="5400000">
            <a:off x="3305373" y="2657673"/>
            <a:ext cx="1657352" cy="20189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9" idx="3"/>
            <a:endCxn id="11" idx="1"/>
          </p:cNvCxnSpPr>
          <p:nvPr/>
        </p:nvCxnSpPr>
        <p:spPr>
          <a:xfrm>
            <a:off x="3963194" y="4800600"/>
            <a:ext cx="989806" cy="1588"/>
          </a:xfrm>
          <a:prstGeom prst="curvedConnector3">
            <a:avLst>
              <a:gd name="adj1" fmla="val 52567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5" idx="2"/>
            <a:endCxn id="11" idx="0"/>
          </p:cNvCxnSpPr>
          <p:nvPr/>
        </p:nvCxnSpPr>
        <p:spPr>
          <a:xfrm rot="16200000" flipH="1">
            <a:off x="3571874" y="2200274"/>
            <a:ext cx="1657352" cy="2933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2"/>
            <a:endCxn id="8" idx="0"/>
          </p:cNvCxnSpPr>
          <p:nvPr/>
        </p:nvCxnSpPr>
        <p:spPr>
          <a:xfrm rot="5400000">
            <a:off x="628650" y="1238250"/>
            <a:ext cx="20574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2" idx="2"/>
            <a:endCxn id="9" idx="0"/>
          </p:cNvCxnSpPr>
          <p:nvPr/>
        </p:nvCxnSpPr>
        <p:spPr>
          <a:xfrm rot="5400000">
            <a:off x="4857949" y="2076649"/>
            <a:ext cx="685800" cy="41525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2"/>
            <a:endCxn id="12" idx="1"/>
          </p:cNvCxnSpPr>
          <p:nvPr/>
        </p:nvCxnSpPr>
        <p:spPr>
          <a:xfrm rot="16200000" flipH="1">
            <a:off x="4429124" y="1343024"/>
            <a:ext cx="666752" cy="3657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Std. Operations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14300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9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9" y="1219200"/>
            <a:ext cx="4648201" cy="419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TabletServer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0408" y="1040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86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9436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00" y="104001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5900" y="5943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0606" y="59436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29" name="Shape 28"/>
          <p:cNvCxnSpPr>
            <a:stCxn id="152" idx="2"/>
            <a:endCxn id="12" idx="0"/>
          </p:cNvCxnSpPr>
          <p:nvPr/>
        </p:nvCxnSpPr>
        <p:spPr>
          <a:xfrm rot="16200000" flipH="1">
            <a:off x="3837780" y="5514973"/>
            <a:ext cx="533403" cy="323850"/>
          </a:xfrm>
          <a:prstGeom prst="curvedConnector3">
            <a:avLst>
              <a:gd name="adj1" fmla="val 38889"/>
            </a:avLst>
          </a:prstGeom>
          <a:ln>
            <a:tailEnd type="stealth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34" idx="2"/>
            <a:endCxn id="9" idx="0"/>
          </p:cNvCxnSpPr>
          <p:nvPr/>
        </p:nvCxnSpPr>
        <p:spPr>
          <a:xfrm rot="16200000" flipH="1">
            <a:off x="5543549" y="5467745"/>
            <a:ext cx="533401" cy="41830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Read/Write Ops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343400" y="12192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TabletClientService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 rot="16200000">
            <a:off x="2071303" y="2223700"/>
            <a:ext cx="1420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TabletMasterService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2071300" y="3948499"/>
            <a:ext cx="1420000" cy="381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ZooCache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5029200"/>
            <a:ext cx="1296192" cy="380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I/O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838700" y="4215200"/>
            <a:ext cx="1219992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TabletServer Resource Manager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29100" y="2157800"/>
            <a:ext cx="23241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914900" y="3553600"/>
            <a:ext cx="952500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Resource Manager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762499" y="2715400"/>
            <a:ext cx="800101" cy="43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In-Memory Map</a:t>
            </a:r>
            <a:endParaRPr lang="en-US" sz="1200" dirty="0"/>
          </a:p>
        </p:txBody>
      </p:sp>
      <p:sp>
        <p:nvSpPr>
          <p:cNvPr id="147" name="Diamond 146"/>
          <p:cNvSpPr/>
          <p:nvPr/>
        </p:nvSpPr>
        <p:spPr>
          <a:xfrm>
            <a:off x="4229100" y="3681800"/>
            <a:ext cx="609600" cy="481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Min. C.</a:t>
            </a:r>
            <a:endParaRPr lang="en-US" sz="1200" dirty="0"/>
          </a:p>
        </p:txBody>
      </p:sp>
      <p:sp>
        <p:nvSpPr>
          <p:cNvPr id="148" name="Diamond 147"/>
          <p:cNvSpPr/>
          <p:nvPr/>
        </p:nvSpPr>
        <p:spPr>
          <a:xfrm>
            <a:off x="5943600" y="3657600"/>
            <a:ext cx="609600" cy="545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Maj. C.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42291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9436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1" name="Diamond 150"/>
          <p:cNvSpPr/>
          <p:nvPr/>
        </p:nvSpPr>
        <p:spPr>
          <a:xfrm>
            <a:off x="5905500" y="2614999"/>
            <a:ext cx="609600" cy="53340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Iterator</a:t>
            </a:r>
          </a:p>
          <a:p>
            <a:pPr algn="ctr"/>
            <a:r>
              <a:rPr lang="en-US" sz="1200" dirty="0" smtClean="0"/>
              <a:t>Tree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6306" y="5029200"/>
            <a:ext cx="952500" cy="38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4343400" y="15518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715000" y="15657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67" name="Curved Connector 166"/>
          <p:cNvCxnSpPr>
            <a:stCxn id="7" idx="2"/>
            <a:endCxn id="165" idx="0"/>
          </p:cNvCxnSpPr>
          <p:nvPr/>
        </p:nvCxnSpPr>
        <p:spPr>
          <a:xfrm rot="5400000">
            <a:off x="5841004" y="930496"/>
            <a:ext cx="852101" cy="41830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2"/>
            <a:endCxn id="163" idx="0"/>
          </p:cNvCxnSpPr>
          <p:nvPr/>
        </p:nvCxnSpPr>
        <p:spPr>
          <a:xfrm rot="5400000">
            <a:off x="5162154" y="237746"/>
            <a:ext cx="838201" cy="1789908"/>
          </a:xfrm>
          <a:prstGeom prst="curvedConnector3">
            <a:avLst>
              <a:gd name="adj1" fmla="val 1990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163" idx="2"/>
            <a:endCxn id="149" idx="0"/>
          </p:cNvCxnSpPr>
          <p:nvPr/>
        </p:nvCxnSpPr>
        <p:spPr>
          <a:xfrm rot="5400000">
            <a:off x="4445600" y="1917100"/>
            <a:ext cx="329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149" idx="2"/>
            <a:endCxn id="139" idx="0"/>
          </p:cNvCxnSpPr>
          <p:nvPr/>
        </p:nvCxnSpPr>
        <p:spPr>
          <a:xfrm rot="16200000" flipH="1">
            <a:off x="4709725" y="2262575"/>
            <a:ext cx="277000" cy="6286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163" idx="1"/>
            <a:endCxn id="152" idx="0"/>
          </p:cNvCxnSpPr>
          <p:nvPr/>
        </p:nvCxnSpPr>
        <p:spPr>
          <a:xfrm rot="10800000" flipV="1">
            <a:off x="3942556" y="1690300"/>
            <a:ext cx="400844" cy="333889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151" idx="2"/>
            <a:endCxn id="134" idx="0"/>
          </p:cNvCxnSpPr>
          <p:nvPr/>
        </p:nvCxnSpPr>
        <p:spPr>
          <a:xfrm rot="5400000">
            <a:off x="4965298" y="3784198"/>
            <a:ext cx="1880800" cy="609204"/>
          </a:xfrm>
          <a:prstGeom prst="curvedConnector3">
            <a:avLst>
              <a:gd name="adj1" fmla="val 54051"/>
            </a:avLst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139" idx="3"/>
            <a:endCxn id="151" idx="1"/>
          </p:cNvCxnSpPr>
          <p:nvPr/>
        </p:nvCxnSpPr>
        <p:spPr>
          <a:xfrm flipV="1">
            <a:off x="5562600" y="2881700"/>
            <a:ext cx="342900" cy="50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151" idx="0"/>
            <a:endCxn id="150" idx="2"/>
          </p:cNvCxnSpPr>
          <p:nvPr/>
        </p:nvCxnSpPr>
        <p:spPr>
          <a:xfrm rot="5400000" flipH="1" flipV="1">
            <a:off x="6141051" y="2507650"/>
            <a:ext cx="176599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150" idx="0"/>
            <a:endCxn id="165" idx="2"/>
          </p:cNvCxnSpPr>
          <p:nvPr/>
        </p:nvCxnSpPr>
        <p:spPr>
          <a:xfrm rot="16200000" flipV="1">
            <a:off x="5995600" y="1905000"/>
            <a:ext cx="3151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3266678" y="3172600"/>
            <a:ext cx="627855" cy="50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9" name="Shape 208"/>
          <p:cNvCxnSpPr>
            <a:stCxn id="145" idx="0"/>
            <a:endCxn id="150" idx="1"/>
          </p:cNvCxnSpPr>
          <p:nvPr/>
        </p:nvCxnSpPr>
        <p:spPr>
          <a:xfrm rot="5400000" flipH="1" flipV="1">
            <a:off x="5039625" y="2649625"/>
            <a:ext cx="1255500" cy="5524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6" name="Diamond 215"/>
          <p:cNvSpPr/>
          <p:nvPr/>
        </p:nvSpPr>
        <p:spPr>
          <a:xfrm>
            <a:off x="3266678" y="2157800"/>
            <a:ext cx="771922" cy="814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Tablet</a:t>
            </a:r>
          </a:p>
          <a:p>
            <a:pPr algn="ctr"/>
            <a:r>
              <a:rPr lang="en-US" sz="1400" dirty="0" smtClean="0"/>
              <a:t>Loader</a:t>
            </a:r>
            <a:endParaRPr lang="en-US" sz="1400" dirty="0"/>
          </a:p>
        </p:txBody>
      </p:sp>
      <p:sp>
        <p:nvSpPr>
          <p:cNvPr id="52" name="Hexagon 51"/>
          <p:cNvSpPr/>
          <p:nvPr/>
        </p:nvSpPr>
        <p:spPr>
          <a:xfrm>
            <a:off x="6400800" y="4343400"/>
            <a:ext cx="761208" cy="6858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Tablet</a:t>
            </a:r>
          </a:p>
          <a:p>
            <a:pPr algn="ctr"/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Cache</a:t>
            </a:r>
            <a:endParaRPr lang="en-US" sz="1600" dirty="0"/>
          </a:p>
        </p:txBody>
      </p:sp>
      <p:sp>
        <p:nvSpPr>
          <p:cNvPr id="55" name="Oval 54"/>
          <p:cNvSpPr/>
          <p:nvPr/>
        </p:nvSpPr>
        <p:spPr>
          <a:xfrm>
            <a:off x="5029200" y="8382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56" name="Oval 55"/>
          <p:cNvSpPr/>
          <p:nvPr/>
        </p:nvSpPr>
        <p:spPr>
          <a:xfrm>
            <a:off x="4610100" y="19050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57" name="Oval 56"/>
          <p:cNvSpPr/>
          <p:nvPr/>
        </p:nvSpPr>
        <p:spPr>
          <a:xfrm>
            <a:off x="3924300" y="27674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58" name="Oval 57"/>
          <p:cNvSpPr/>
          <p:nvPr/>
        </p:nvSpPr>
        <p:spPr>
          <a:xfrm>
            <a:off x="4762499" y="24384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59" name="Oval 58"/>
          <p:cNvSpPr/>
          <p:nvPr/>
        </p:nvSpPr>
        <p:spPr>
          <a:xfrm>
            <a:off x="3962400" y="54864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61" name="Oval 60"/>
          <p:cNvSpPr/>
          <p:nvPr/>
        </p:nvSpPr>
        <p:spPr>
          <a:xfrm>
            <a:off x="6172200" y="1866899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9</a:t>
            </a:r>
            <a:endParaRPr lang="en-US" sz="1050" dirty="0"/>
          </a:p>
        </p:txBody>
      </p:sp>
      <p:sp>
        <p:nvSpPr>
          <p:cNvPr id="62" name="Oval 61"/>
          <p:cNvSpPr/>
          <p:nvPr/>
        </p:nvSpPr>
        <p:spPr>
          <a:xfrm>
            <a:off x="6249192" y="2476499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12</a:t>
            </a:r>
            <a:endParaRPr lang="en-US" sz="1050" dirty="0"/>
          </a:p>
        </p:txBody>
      </p:sp>
      <p:sp>
        <p:nvSpPr>
          <p:cNvPr id="63" name="Oval 62"/>
          <p:cNvSpPr/>
          <p:nvPr/>
        </p:nvSpPr>
        <p:spPr>
          <a:xfrm>
            <a:off x="5410200" y="25146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64" name="Oval 63"/>
          <p:cNvSpPr/>
          <p:nvPr/>
        </p:nvSpPr>
        <p:spPr>
          <a:xfrm>
            <a:off x="5638800" y="28956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13</a:t>
            </a:r>
            <a:endParaRPr lang="en-US" sz="1050" dirty="0"/>
          </a:p>
        </p:txBody>
      </p:sp>
      <p:sp>
        <p:nvSpPr>
          <p:cNvPr id="65" name="Oval 64"/>
          <p:cNvSpPr/>
          <p:nvPr/>
        </p:nvSpPr>
        <p:spPr>
          <a:xfrm>
            <a:off x="5715000" y="40386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6" name="Oval 65"/>
          <p:cNvSpPr/>
          <p:nvPr/>
        </p:nvSpPr>
        <p:spPr>
          <a:xfrm>
            <a:off x="5715000" y="55626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15</a:t>
            </a:r>
            <a:endParaRPr lang="en-US" sz="1050" dirty="0"/>
          </a:p>
        </p:txBody>
      </p:sp>
      <p:cxnSp>
        <p:nvCxnSpPr>
          <p:cNvPr id="68" name="Curved Connector 67"/>
          <p:cNvCxnSpPr>
            <a:stCxn id="152" idx="3"/>
            <a:endCxn id="52" idx="3"/>
          </p:cNvCxnSpPr>
          <p:nvPr/>
        </p:nvCxnSpPr>
        <p:spPr>
          <a:xfrm flipV="1">
            <a:off x="4418806" y="4686300"/>
            <a:ext cx="1981994" cy="533399"/>
          </a:xfrm>
          <a:prstGeom prst="curvedConnector3">
            <a:avLst>
              <a:gd name="adj1" fmla="val 2394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00600" y="48490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3</a:t>
            </a:r>
            <a:endParaRPr lang="en-US" sz="1050" dirty="0"/>
          </a:p>
        </p:txBody>
      </p:sp>
      <p:cxnSp>
        <p:nvCxnSpPr>
          <p:cNvPr id="73" name="Shape 72"/>
          <p:cNvCxnSpPr>
            <a:stCxn id="149" idx="3"/>
          </p:cNvCxnSpPr>
          <p:nvPr/>
        </p:nvCxnSpPr>
        <p:spPr>
          <a:xfrm>
            <a:off x="4838700" y="2298100"/>
            <a:ext cx="1943100" cy="2045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52" idx="3"/>
            <a:endCxn id="145" idx="2"/>
          </p:cNvCxnSpPr>
          <p:nvPr/>
        </p:nvCxnSpPr>
        <p:spPr>
          <a:xfrm rot="10800000">
            <a:off x="5391150" y="3910400"/>
            <a:ext cx="1009650" cy="775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172200" y="9906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8</a:t>
            </a:r>
            <a:endParaRPr lang="en-US" sz="1050" dirty="0"/>
          </a:p>
        </p:txBody>
      </p:sp>
      <p:sp>
        <p:nvSpPr>
          <p:cNvPr id="60" name="Oval 59"/>
          <p:cNvSpPr/>
          <p:nvPr/>
        </p:nvSpPr>
        <p:spPr>
          <a:xfrm>
            <a:off x="6553200" y="35433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7</a:t>
            </a:r>
            <a:endParaRPr lang="en-US" sz="1050" dirty="0"/>
          </a:p>
        </p:txBody>
      </p:sp>
      <p:sp>
        <p:nvSpPr>
          <p:cNvPr id="78" name="Oval 77"/>
          <p:cNvSpPr/>
          <p:nvPr/>
        </p:nvSpPr>
        <p:spPr>
          <a:xfrm>
            <a:off x="5334000" y="40386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cxnSp>
        <p:nvCxnSpPr>
          <p:cNvPr id="81" name="Shape 79"/>
          <p:cNvCxnSpPr/>
          <p:nvPr/>
        </p:nvCxnSpPr>
        <p:spPr>
          <a:xfrm rot="5400000" flipH="1">
            <a:off x="3609975" y="2066925"/>
            <a:ext cx="533400" cy="5391150"/>
          </a:xfrm>
          <a:prstGeom prst="curvedConnector3">
            <a:avLst>
              <a:gd name="adj1" fmla="val -14848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5372100" y="1219200"/>
            <a:ext cx="1789908" cy="3467100"/>
          </a:xfrm>
          <a:prstGeom prst="curvedConnector4">
            <a:avLst>
              <a:gd name="adj1" fmla="val -33506"/>
              <a:gd name="adj2" fmla="val 108734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124200" y="56388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84" name="Oval 83"/>
          <p:cNvSpPr/>
          <p:nvPr/>
        </p:nvSpPr>
        <p:spPr>
          <a:xfrm>
            <a:off x="7543800" y="35052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16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14300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9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9" y="1219200"/>
            <a:ext cx="4648201" cy="419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TabletServer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0408" y="1040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86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9436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00" y="104001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5900" y="5943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0606" y="59436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43" name="Curved Connector 42"/>
          <p:cNvCxnSpPr>
            <a:stCxn id="134" idx="2"/>
            <a:endCxn id="9" idx="0"/>
          </p:cNvCxnSpPr>
          <p:nvPr/>
        </p:nvCxnSpPr>
        <p:spPr>
          <a:xfrm rot="16200000" flipH="1">
            <a:off x="5543549" y="5467745"/>
            <a:ext cx="533401" cy="41830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Read/Write Ops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343400" y="12192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TabletClientService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 rot="16200000">
            <a:off x="2071303" y="2223700"/>
            <a:ext cx="1420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TabletMasterService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2071300" y="3948499"/>
            <a:ext cx="1420000" cy="381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ZooCache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5029200"/>
            <a:ext cx="1296192" cy="380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I/O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838700" y="4215200"/>
            <a:ext cx="1219992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TabletServer Resource Manager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29100" y="2157800"/>
            <a:ext cx="23241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914900" y="3553600"/>
            <a:ext cx="952500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Resource Manager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762499" y="2715400"/>
            <a:ext cx="800101" cy="43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In-Memory Map</a:t>
            </a:r>
            <a:endParaRPr lang="en-US" sz="1200" dirty="0"/>
          </a:p>
        </p:txBody>
      </p:sp>
      <p:sp>
        <p:nvSpPr>
          <p:cNvPr id="147" name="Diamond 146"/>
          <p:cNvSpPr/>
          <p:nvPr/>
        </p:nvSpPr>
        <p:spPr>
          <a:xfrm>
            <a:off x="4229100" y="3681800"/>
            <a:ext cx="609600" cy="481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Min. C.</a:t>
            </a:r>
            <a:endParaRPr lang="en-US" sz="1200" dirty="0"/>
          </a:p>
        </p:txBody>
      </p:sp>
      <p:sp>
        <p:nvSpPr>
          <p:cNvPr id="148" name="Diamond 147"/>
          <p:cNvSpPr/>
          <p:nvPr/>
        </p:nvSpPr>
        <p:spPr>
          <a:xfrm>
            <a:off x="5943600" y="3657600"/>
            <a:ext cx="609600" cy="545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Maj. C.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42291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9436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1" name="Diamond 150"/>
          <p:cNvSpPr/>
          <p:nvPr/>
        </p:nvSpPr>
        <p:spPr>
          <a:xfrm>
            <a:off x="5905500" y="2614999"/>
            <a:ext cx="609600" cy="53340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Iterator</a:t>
            </a:r>
          </a:p>
          <a:p>
            <a:pPr algn="ctr"/>
            <a:r>
              <a:rPr lang="en-US" sz="1200" dirty="0" smtClean="0"/>
              <a:t>Tree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6306" y="5029200"/>
            <a:ext cx="952500" cy="38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4343400" y="15518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715000" y="15657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87" name="Curved Connector 186"/>
          <p:cNvCxnSpPr>
            <a:stCxn id="139" idx="2"/>
            <a:endCxn id="147" idx="0"/>
          </p:cNvCxnSpPr>
          <p:nvPr/>
        </p:nvCxnSpPr>
        <p:spPr>
          <a:xfrm rot="5400000">
            <a:off x="4581525" y="3100775"/>
            <a:ext cx="533400" cy="6286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147" idx="2"/>
          </p:cNvCxnSpPr>
          <p:nvPr/>
        </p:nvCxnSpPr>
        <p:spPr>
          <a:xfrm rot="16200000" flipH="1">
            <a:off x="4520000" y="4177100"/>
            <a:ext cx="8660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148" idx="2"/>
          </p:cNvCxnSpPr>
          <p:nvPr/>
        </p:nvCxnSpPr>
        <p:spPr>
          <a:xfrm rot="5400000">
            <a:off x="5606354" y="4387154"/>
            <a:ext cx="826100" cy="45799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3266678" y="3172600"/>
            <a:ext cx="627855" cy="50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11" name="Shape 210"/>
          <p:cNvCxnSpPr>
            <a:stCxn id="145" idx="1"/>
          </p:cNvCxnSpPr>
          <p:nvPr/>
        </p:nvCxnSpPr>
        <p:spPr>
          <a:xfrm rot="10800000" flipV="1">
            <a:off x="4686300" y="3732000"/>
            <a:ext cx="228600" cy="178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5" idx="3"/>
          </p:cNvCxnSpPr>
          <p:nvPr/>
        </p:nvCxnSpPr>
        <p:spPr>
          <a:xfrm>
            <a:off x="5867400" y="3732000"/>
            <a:ext cx="191292" cy="1784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45" idx="2"/>
            <a:endCxn id="140" idx="0"/>
          </p:cNvCxnSpPr>
          <p:nvPr/>
        </p:nvCxnSpPr>
        <p:spPr>
          <a:xfrm rot="16200000" flipH="1">
            <a:off x="5267523" y="4034027"/>
            <a:ext cx="304800" cy="5754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0" idx="2"/>
            <a:endCxn id="110" idx="0"/>
          </p:cNvCxnSpPr>
          <p:nvPr/>
        </p:nvCxnSpPr>
        <p:spPr>
          <a:xfrm rot="16200000" flipH="1">
            <a:off x="4719251" y="566350"/>
            <a:ext cx="505599" cy="8001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" idx="3"/>
            <a:endCxn id="111" idx="0"/>
          </p:cNvCxnSpPr>
          <p:nvPr/>
        </p:nvCxnSpPr>
        <p:spPr>
          <a:xfrm>
            <a:off x="2057400" y="2285999"/>
            <a:ext cx="533403" cy="12820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3266678" y="2157800"/>
            <a:ext cx="771922" cy="814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Tablet</a:t>
            </a:r>
          </a:p>
          <a:p>
            <a:pPr algn="ctr"/>
            <a:r>
              <a:rPr lang="en-US" sz="1400" dirty="0" smtClean="0"/>
              <a:t>Loader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111" idx="2"/>
            <a:endCxn id="63" idx="1"/>
          </p:cNvCxnSpPr>
          <p:nvPr/>
        </p:nvCxnSpPr>
        <p:spPr>
          <a:xfrm>
            <a:off x="2971803" y="2414200"/>
            <a:ext cx="294875" cy="15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2"/>
            <a:endCxn id="207" idx="0"/>
          </p:cNvCxnSpPr>
          <p:nvPr/>
        </p:nvCxnSpPr>
        <p:spPr>
          <a:xfrm rot="5400000">
            <a:off x="3516223" y="3036184"/>
            <a:ext cx="200800" cy="72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0"/>
            <a:endCxn id="10" idx="2"/>
          </p:cNvCxnSpPr>
          <p:nvPr/>
        </p:nvCxnSpPr>
        <p:spPr>
          <a:xfrm rot="5400000" flipH="1" flipV="1">
            <a:off x="1290251" y="604451"/>
            <a:ext cx="3172599" cy="3390900"/>
          </a:xfrm>
          <a:prstGeom prst="curvedConnector3">
            <a:avLst>
              <a:gd name="adj1" fmla="val 900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0" idx="3"/>
            <a:endCxn id="9" idx="3"/>
          </p:cNvCxnSpPr>
          <p:nvPr/>
        </p:nvCxnSpPr>
        <p:spPr>
          <a:xfrm>
            <a:off x="5372100" y="408801"/>
            <a:ext cx="1485900" cy="5839599"/>
          </a:xfrm>
          <a:prstGeom prst="curvedConnector3">
            <a:avLst>
              <a:gd name="adj1" fmla="val 2003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0" idx="3"/>
            <a:endCxn id="12" idx="3"/>
          </p:cNvCxnSpPr>
          <p:nvPr/>
        </p:nvCxnSpPr>
        <p:spPr>
          <a:xfrm flipH="1">
            <a:off x="4952206" y="408801"/>
            <a:ext cx="419894" cy="5839599"/>
          </a:xfrm>
          <a:prstGeom prst="curvedConnector3">
            <a:avLst>
              <a:gd name="adj1" fmla="val -6849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47" idx="2"/>
            <a:endCxn id="152" idx="0"/>
          </p:cNvCxnSpPr>
          <p:nvPr/>
        </p:nvCxnSpPr>
        <p:spPr>
          <a:xfrm rot="5400000">
            <a:off x="3805228" y="4300528"/>
            <a:ext cx="866000" cy="5913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52" idx="2"/>
            <a:endCxn id="12" idx="0"/>
          </p:cNvCxnSpPr>
          <p:nvPr/>
        </p:nvCxnSpPr>
        <p:spPr>
          <a:xfrm rot="16200000" flipH="1">
            <a:off x="3837780" y="5514973"/>
            <a:ext cx="533403" cy="3238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147" idx="3"/>
            <a:endCxn id="74" idx="3"/>
          </p:cNvCxnSpPr>
          <p:nvPr/>
        </p:nvCxnSpPr>
        <p:spPr>
          <a:xfrm>
            <a:off x="4838700" y="3922500"/>
            <a:ext cx="1562100" cy="763800"/>
          </a:xfrm>
          <a:prstGeom prst="curvedConnector3">
            <a:avLst>
              <a:gd name="adj1" fmla="val 848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48" idx="3"/>
          </p:cNvCxnSpPr>
          <p:nvPr/>
        </p:nvCxnSpPr>
        <p:spPr>
          <a:xfrm>
            <a:off x="6553200" y="3930350"/>
            <a:ext cx="228600" cy="4130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Hexagon 73"/>
          <p:cNvSpPr/>
          <p:nvPr/>
        </p:nvSpPr>
        <p:spPr>
          <a:xfrm>
            <a:off x="6400800" y="4343400"/>
            <a:ext cx="761208" cy="6858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Tablet</a:t>
            </a:r>
          </a:p>
          <a:p>
            <a:pPr algn="ctr"/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Cache</a:t>
            </a:r>
          </a:p>
          <a:p>
            <a:pPr algn="ctr"/>
            <a:endParaRPr lang="en-US" sz="1600" dirty="0"/>
          </a:p>
        </p:txBody>
      </p:sp>
      <p:cxnSp>
        <p:nvCxnSpPr>
          <p:cNvPr id="80" name="Shape 79"/>
          <p:cNvCxnSpPr>
            <a:stCxn id="74" idx="2"/>
            <a:endCxn id="8" idx="2"/>
          </p:cNvCxnSpPr>
          <p:nvPr/>
        </p:nvCxnSpPr>
        <p:spPr>
          <a:xfrm rot="5400000" flipH="1">
            <a:off x="3609975" y="2066925"/>
            <a:ext cx="533400" cy="5391150"/>
          </a:xfrm>
          <a:prstGeom prst="curvedConnector3">
            <a:avLst>
              <a:gd name="adj1" fmla="val -12943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4" idx="0"/>
            <a:endCxn id="110" idx="0"/>
          </p:cNvCxnSpPr>
          <p:nvPr/>
        </p:nvCxnSpPr>
        <p:spPr>
          <a:xfrm flipH="1" flipV="1">
            <a:off x="5372100" y="1219200"/>
            <a:ext cx="1789908" cy="3467100"/>
          </a:xfrm>
          <a:prstGeom prst="curvedConnector4">
            <a:avLst>
              <a:gd name="adj1" fmla="val -33506"/>
              <a:gd name="adj2" fmla="val 10873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74" idx="5"/>
            <a:endCxn id="63" idx="0"/>
          </p:cNvCxnSpPr>
          <p:nvPr/>
        </p:nvCxnSpPr>
        <p:spPr>
          <a:xfrm rot="16200000" flipV="1">
            <a:off x="4228799" y="1581640"/>
            <a:ext cx="2185600" cy="3337919"/>
          </a:xfrm>
          <a:prstGeom prst="curvedConnector3">
            <a:avLst>
              <a:gd name="adj1" fmla="val 110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686300" y="3314699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</a:t>
            </a:r>
            <a:r>
              <a:rPr lang="en-US" sz="1050" dirty="0" smtClean="0"/>
              <a:t>b</a:t>
            </a:r>
            <a:endParaRPr lang="en-US" sz="1050" dirty="0"/>
          </a:p>
        </p:txBody>
      </p:sp>
      <p:sp>
        <p:nvSpPr>
          <p:cNvPr id="112" name="Oval 111"/>
          <p:cNvSpPr/>
          <p:nvPr/>
        </p:nvSpPr>
        <p:spPr>
          <a:xfrm>
            <a:off x="4686299" y="36177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</a:t>
            </a:r>
            <a:r>
              <a:rPr lang="en-US" sz="1050" dirty="0" smtClean="0"/>
              <a:t>a</a:t>
            </a:r>
            <a:endParaRPr lang="en-US" sz="1050" dirty="0"/>
          </a:p>
        </p:txBody>
      </p:sp>
      <p:sp>
        <p:nvSpPr>
          <p:cNvPr id="113" name="Oval 112"/>
          <p:cNvSpPr/>
          <p:nvPr/>
        </p:nvSpPr>
        <p:spPr>
          <a:xfrm>
            <a:off x="4610100" y="44577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</a:t>
            </a:r>
            <a:r>
              <a:rPr lang="en-US" sz="1050" dirty="0" smtClean="0"/>
              <a:t>e</a:t>
            </a:r>
            <a:endParaRPr lang="en-US" sz="1050" dirty="0"/>
          </a:p>
        </p:txBody>
      </p:sp>
      <p:sp>
        <p:nvSpPr>
          <p:cNvPr id="114" name="Oval 113"/>
          <p:cNvSpPr/>
          <p:nvPr/>
        </p:nvSpPr>
        <p:spPr>
          <a:xfrm>
            <a:off x="4114800" y="44577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2c</a:t>
            </a:r>
            <a:endParaRPr lang="en-US" sz="1050" dirty="0"/>
          </a:p>
        </p:txBody>
      </p:sp>
      <p:sp>
        <p:nvSpPr>
          <p:cNvPr id="115" name="Oval 114"/>
          <p:cNvSpPr/>
          <p:nvPr/>
        </p:nvSpPr>
        <p:spPr>
          <a:xfrm>
            <a:off x="5180806" y="39745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116" name="Oval 115"/>
          <p:cNvSpPr/>
          <p:nvPr/>
        </p:nvSpPr>
        <p:spPr>
          <a:xfrm>
            <a:off x="5867400" y="35814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3a</a:t>
            </a:r>
            <a:endParaRPr lang="en-US" sz="1050" dirty="0"/>
          </a:p>
        </p:txBody>
      </p:sp>
      <p:sp>
        <p:nvSpPr>
          <p:cNvPr id="117" name="Oval 116"/>
          <p:cNvSpPr/>
          <p:nvPr/>
        </p:nvSpPr>
        <p:spPr>
          <a:xfrm>
            <a:off x="5715000" y="39624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2f</a:t>
            </a:r>
            <a:endParaRPr lang="en-US" sz="1050" dirty="0"/>
          </a:p>
        </p:txBody>
      </p:sp>
      <p:sp>
        <p:nvSpPr>
          <p:cNvPr id="118" name="Oval 117"/>
          <p:cNvSpPr/>
          <p:nvPr/>
        </p:nvSpPr>
        <p:spPr>
          <a:xfrm>
            <a:off x="4038600" y="18288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1d</a:t>
            </a:r>
            <a:endParaRPr lang="en-US" sz="1050" dirty="0"/>
          </a:p>
        </p:txBody>
      </p:sp>
      <p:sp>
        <p:nvSpPr>
          <p:cNvPr id="119" name="Oval 118"/>
          <p:cNvSpPr/>
          <p:nvPr/>
        </p:nvSpPr>
        <p:spPr>
          <a:xfrm>
            <a:off x="5867400" y="46482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3b</a:t>
            </a:r>
            <a:endParaRPr lang="en-US" sz="1050" dirty="0"/>
          </a:p>
        </p:txBody>
      </p:sp>
      <p:sp>
        <p:nvSpPr>
          <p:cNvPr id="120" name="Oval 119"/>
          <p:cNvSpPr/>
          <p:nvPr/>
        </p:nvSpPr>
        <p:spPr>
          <a:xfrm>
            <a:off x="5638800" y="56388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3c</a:t>
            </a:r>
            <a:endParaRPr lang="en-US" sz="1050" dirty="0"/>
          </a:p>
        </p:txBody>
      </p:sp>
      <p:sp>
        <p:nvSpPr>
          <p:cNvPr id="121" name="Oval 120"/>
          <p:cNvSpPr/>
          <p:nvPr/>
        </p:nvSpPr>
        <p:spPr>
          <a:xfrm>
            <a:off x="3962400" y="54102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2</a:t>
            </a:r>
            <a:r>
              <a:rPr lang="en-US" sz="1050" dirty="0" smtClean="0"/>
              <a:t>d</a:t>
            </a:r>
            <a:endParaRPr lang="en-US" sz="1050" dirty="0"/>
          </a:p>
        </p:txBody>
      </p:sp>
      <p:sp>
        <p:nvSpPr>
          <p:cNvPr id="123" name="Oval 122"/>
          <p:cNvSpPr/>
          <p:nvPr/>
        </p:nvSpPr>
        <p:spPr>
          <a:xfrm>
            <a:off x="3124200" y="55626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6</a:t>
            </a:r>
            <a:r>
              <a:rPr lang="en-US" sz="1050" dirty="0" smtClean="0"/>
              <a:t>b</a:t>
            </a:r>
            <a:endParaRPr lang="en-US" sz="1050" dirty="0"/>
          </a:p>
        </p:txBody>
      </p:sp>
      <p:sp>
        <p:nvSpPr>
          <p:cNvPr id="124" name="Oval 123"/>
          <p:cNvSpPr/>
          <p:nvPr/>
        </p:nvSpPr>
        <p:spPr>
          <a:xfrm>
            <a:off x="3657600" y="29718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1c</a:t>
            </a:r>
            <a:endParaRPr lang="en-US" sz="1050" dirty="0"/>
          </a:p>
        </p:txBody>
      </p:sp>
      <p:sp>
        <p:nvSpPr>
          <p:cNvPr id="125" name="Oval 124"/>
          <p:cNvSpPr/>
          <p:nvPr/>
        </p:nvSpPr>
        <p:spPr>
          <a:xfrm>
            <a:off x="2971800" y="25146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1b</a:t>
            </a:r>
            <a:endParaRPr lang="en-US" sz="1050" dirty="0"/>
          </a:p>
        </p:txBody>
      </p:sp>
      <p:sp>
        <p:nvSpPr>
          <p:cNvPr id="126" name="Oval 125"/>
          <p:cNvSpPr/>
          <p:nvPr/>
        </p:nvSpPr>
        <p:spPr>
          <a:xfrm>
            <a:off x="2209800" y="23622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1a</a:t>
            </a:r>
            <a:endParaRPr lang="en-US" sz="1050" dirty="0"/>
          </a:p>
        </p:txBody>
      </p:sp>
      <p:sp>
        <p:nvSpPr>
          <p:cNvPr id="127" name="Oval 126"/>
          <p:cNvSpPr/>
          <p:nvPr/>
        </p:nvSpPr>
        <p:spPr>
          <a:xfrm>
            <a:off x="2667000" y="8382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5a</a:t>
            </a:r>
            <a:endParaRPr lang="en-US" sz="1050" dirty="0"/>
          </a:p>
        </p:txBody>
      </p:sp>
      <p:sp>
        <p:nvSpPr>
          <p:cNvPr id="128" name="Oval 127"/>
          <p:cNvSpPr/>
          <p:nvPr/>
        </p:nvSpPr>
        <p:spPr>
          <a:xfrm>
            <a:off x="7543800" y="35052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6</a:t>
            </a:r>
            <a:r>
              <a:rPr lang="en-US" sz="1050" dirty="0" smtClean="0"/>
              <a:t>a</a:t>
            </a:r>
            <a:endParaRPr lang="en-US" sz="1050" dirty="0"/>
          </a:p>
        </p:txBody>
      </p:sp>
      <p:sp>
        <p:nvSpPr>
          <p:cNvPr id="129" name="Oval 128"/>
          <p:cNvSpPr/>
          <p:nvPr/>
        </p:nvSpPr>
        <p:spPr>
          <a:xfrm>
            <a:off x="4800600" y="838200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5b</a:t>
            </a:r>
            <a:endParaRPr lang="en-US" sz="1050" dirty="0"/>
          </a:p>
        </p:txBody>
      </p:sp>
      <p:sp>
        <p:nvSpPr>
          <p:cNvPr id="130" name="Oval 129"/>
          <p:cNvSpPr/>
          <p:nvPr/>
        </p:nvSpPr>
        <p:spPr>
          <a:xfrm>
            <a:off x="7848600" y="41148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5c</a:t>
            </a:r>
            <a:endParaRPr lang="en-US" sz="1050" dirty="0"/>
          </a:p>
        </p:txBody>
      </p:sp>
      <p:sp>
        <p:nvSpPr>
          <p:cNvPr id="131" name="Oval 130"/>
          <p:cNvSpPr/>
          <p:nvPr/>
        </p:nvSpPr>
        <p:spPr>
          <a:xfrm>
            <a:off x="7924800" y="47244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5d</a:t>
            </a:r>
            <a:endParaRPr lang="en-US" sz="1050" dirty="0"/>
          </a:p>
        </p:txBody>
      </p:sp>
      <p:sp>
        <p:nvSpPr>
          <p:cNvPr id="132" name="Oval 131"/>
          <p:cNvSpPr/>
          <p:nvPr/>
        </p:nvSpPr>
        <p:spPr>
          <a:xfrm>
            <a:off x="6629400" y="3886201"/>
            <a:ext cx="228600" cy="22859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/>
              <a:t>3d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14300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9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9" y="1219200"/>
            <a:ext cx="4648201" cy="419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TabletServer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0408" y="1040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86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9436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00" y="104001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5900" y="5943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0606" y="59436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Read/Write Ops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343400" y="12192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TabletClientService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 rot="16200000">
            <a:off x="2071303" y="2223700"/>
            <a:ext cx="1420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TabletMasterService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2071300" y="3948499"/>
            <a:ext cx="1420000" cy="381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ZooCache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5029200"/>
            <a:ext cx="1296192" cy="380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I/O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838700" y="4215200"/>
            <a:ext cx="1219992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TabletServer Resource Manager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29100" y="2157800"/>
            <a:ext cx="23241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914900" y="3553600"/>
            <a:ext cx="952500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Resource Manager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762499" y="2715400"/>
            <a:ext cx="800101" cy="43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In-Memory Map</a:t>
            </a:r>
            <a:endParaRPr lang="en-US" sz="1200" dirty="0"/>
          </a:p>
        </p:txBody>
      </p:sp>
      <p:sp>
        <p:nvSpPr>
          <p:cNvPr id="147" name="Diamond 146"/>
          <p:cNvSpPr/>
          <p:nvPr/>
        </p:nvSpPr>
        <p:spPr>
          <a:xfrm>
            <a:off x="4229100" y="3681800"/>
            <a:ext cx="609600" cy="481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Min. C.</a:t>
            </a:r>
            <a:endParaRPr lang="en-US" sz="1200" dirty="0"/>
          </a:p>
        </p:txBody>
      </p:sp>
      <p:sp>
        <p:nvSpPr>
          <p:cNvPr id="148" name="Diamond 147"/>
          <p:cNvSpPr/>
          <p:nvPr/>
        </p:nvSpPr>
        <p:spPr>
          <a:xfrm>
            <a:off x="5943600" y="3657600"/>
            <a:ext cx="609600" cy="545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Maj. C.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42291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9436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1" name="Diamond 150"/>
          <p:cNvSpPr/>
          <p:nvPr/>
        </p:nvSpPr>
        <p:spPr>
          <a:xfrm>
            <a:off x="5905500" y="2614999"/>
            <a:ext cx="609600" cy="53340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Iterator</a:t>
            </a:r>
          </a:p>
          <a:p>
            <a:pPr algn="ctr"/>
            <a:r>
              <a:rPr lang="en-US" sz="1200" dirty="0" smtClean="0"/>
              <a:t>Tree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6306" y="5029200"/>
            <a:ext cx="952500" cy="38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4343400" y="15518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715000" y="15657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3266678" y="3172600"/>
            <a:ext cx="627855" cy="50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3266678" y="2157800"/>
            <a:ext cx="771922" cy="814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Tablet</a:t>
            </a:r>
          </a:p>
          <a:p>
            <a:pPr algn="ctr"/>
            <a:r>
              <a:rPr lang="en-US" sz="1400" dirty="0" smtClean="0"/>
              <a:t>Loader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40" idx="0"/>
            <a:endCxn id="49" idx="4"/>
          </p:cNvCxnSpPr>
          <p:nvPr/>
        </p:nvCxnSpPr>
        <p:spPr>
          <a:xfrm rot="16200000" flipH="1">
            <a:off x="4019644" y="1790795"/>
            <a:ext cx="2185600" cy="2919611"/>
          </a:xfrm>
          <a:prstGeom prst="curvedConnector3">
            <a:avLst>
              <a:gd name="adj1" fmla="val -36494"/>
            </a:avLst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5" idx="0"/>
          </p:cNvCxnSpPr>
          <p:nvPr/>
        </p:nvCxnSpPr>
        <p:spPr>
          <a:xfrm rot="10800000">
            <a:off x="1181100" y="1981200"/>
            <a:ext cx="2085578" cy="583601"/>
          </a:xfrm>
          <a:prstGeom prst="curvedConnector4">
            <a:avLst>
              <a:gd name="adj1" fmla="val 28991"/>
              <a:gd name="adj2" fmla="val 13917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5" idx="2"/>
            <a:endCxn id="12" idx="0"/>
          </p:cNvCxnSpPr>
          <p:nvPr/>
        </p:nvCxnSpPr>
        <p:spPr>
          <a:xfrm rot="16200000" flipH="1">
            <a:off x="1047353" y="2724546"/>
            <a:ext cx="3352801" cy="3085306"/>
          </a:xfrm>
          <a:prstGeom prst="curvedConnector3">
            <a:avLst>
              <a:gd name="adj1" fmla="val 8690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" idx="2"/>
            <a:endCxn id="11" idx="0"/>
          </p:cNvCxnSpPr>
          <p:nvPr/>
        </p:nvCxnSpPr>
        <p:spPr>
          <a:xfrm rot="16200000" flipH="1">
            <a:off x="114300" y="3657599"/>
            <a:ext cx="3352801" cy="1219200"/>
          </a:xfrm>
          <a:prstGeom prst="curvedConnector3">
            <a:avLst>
              <a:gd name="adj1" fmla="val 8225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3"/>
            <a:endCxn id="9" idx="1"/>
          </p:cNvCxnSpPr>
          <p:nvPr/>
        </p:nvCxnSpPr>
        <p:spPr>
          <a:xfrm>
            <a:off x="4952206" y="6248400"/>
            <a:ext cx="228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1" idx="2"/>
            <a:endCxn id="9" idx="2"/>
          </p:cNvCxnSpPr>
          <p:nvPr/>
        </p:nvCxnSpPr>
        <p:spPr>
          <a:xfrm rot="16200000" flipH="1">
            <a:off x="4209851" y="4743648"/>
            <a:ext cx="1588" cy="3619103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9" idx="0"/>
            <a:endCxn id="40" idx="2"/>
          </p:cNvCxnSpPr>
          <p:nvPr/>
        </p:nvCxnSpPr>
        <p:spPr>
          <a:xfrm rot="16200000" flipV="1">
            <a:off x="3350121" y="3274318"/>
            <a:ext cx="2971800" cy="2366764"/>
          </a:xfrm>
          <a:prstGeom prst="curvedConnector3">
            <a:avLst>
              <a:gd name="adj1" fmla="val 1470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0" idx="3"/>
          </p:cNvCxnSpPr>
          <p:nvPr/>
        </p:nvCxnSpPr>
        <p:spPr>
          <a:xfrm>
            <a:off x="4038600" y="2564800"/>
            <a:ext cx="723899" cy="4069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0" idx="3"/>
            <a:endCxn id="147" idx="0"/>
          </p:cNvCxnSpPr>
          <p:nvPr/>
        </p:nvCxnSpPr>
        <p:spPr>
          <a:xfrm>
            <a:off x="4038600" y="2564800"/>
            <a:ext cx="495300" cy="111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Hexagon 48"/>
          <p:cNvSpPr/>
          <p:nvPr/>
        </p:nvSpPr>
        <p:spPr>
          <a:xfrm>
            <a:off x="6400800" y="4343400"/>
            <a:ext cx="761208" cy="6858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Tablet</a:t>
            </a:r>
          </a:p>
          <a:p>
            <a:pPr algn="ctr"/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Cache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14300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9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9" y="1219200"/>
            <a:ext cx="4648201" cy="419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TabletServer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0408" y="1040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86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9436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00" y="104001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5900" y="5943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0606" y="59436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Read/Write Ops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343400" y="12192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TabletClientService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 rot="16200000">
            <a:off x="2071303" y="2223700"/>
            <a:ext cx="1420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TabletMasterService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2071300" y="3948499"/>
            <a:ext cx="1420000" cy="381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ZooCache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5029200"/>
            <a:ext cx="1296192" cy="380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I/O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838700" y="4215200"/>
            <a:ext cx="1219992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TabletServer Resource Manager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29100" y="2157800"/>
            <a:ext cx="23241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914900" y="3553600"/>
            <a:ext cx="952500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Resource Manager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762499" y="2715400"/>
            <a:ext cx="800101" cy="43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In-Memory Map</a:t>
            </a:r>
            <a:endParaRPr lang="en-US" sz="1200" dirty="0"/>
          </a:p>
        </p:txBody>
      </p:sp>
      <p:sp>
        <p:nvSpPr>
          <p:cNvPr id="147" name="Diamond 146"/>
          <p:cNvSpPr/>
          <p:nvPr/>
        </p:nvSpPr>
        <p:spPr>
          <a:xfrm>
            <a:off x="4229100" y="3681800"/>
            <a:ext cx="609600" cy="481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Min. C.</a:t>
            </a:r>
            <a:endParaRPr lang="en-US" sz="1200" dirty="0"/>
          </a:p>
        </p:txBody>
      </p:sp>
      <p:sp>
        <p:nvSpPr>
          <p:cNvPr id="148" name="Diamond 147"/>
          <p:cNvSpPr/>
          <p:nvPr/>
        </p:nvSpPr>
        <p:spPr>
          <a:xfrm>
            <a:off x="5943600" y="3657600"/>
            <a:ext cx="609600" cy="545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Maj. C.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42291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9436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1" name="Diamond 150"/>
          <p:cNvSpPr/>
          <p:nvPr/>
        </p:nvSpPr>
        <p:spPr>
          <a:xfrm>
            <a:off x="5905500" y="2614999"/>
            <a:ext cx="609600" cy="53340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Iterator</a:t>
            </a:r>
          </a:p>
          <a:p>
            <a:pPr algn="ctr"/>
            <a:r>
              <a:rPr lang="en-US" sz="1200" dirty="0" smtClean="0"/>
              <a:t>Tree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6306" y="5029200"/>
            <a:ext cx="952500" cy="38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4343400" y="15518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715000" y="15657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3266678" y="3172600"/>
            <a:ext cx="627855" cy="50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9" name="Curved Connector 48"/>
          <p:cNvCxnSpPr>
            <a:stCxn id="5" idx="2"/>
            <a:endCxn id="8" idx="0"/>
          </p:cNvCxnSpPr>
          <p:nvPr/>
        </p:nvCxnSpPr>
        <p:spPr>
          <a:xfrm rot="5400000">
            <a:off x="533400" y="3238499"/>
            <a:ext cx="1295401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3"/>
            <a:endCxn id="122" idx="0"/>
          </p:cNvCxnSpPr>
          <p:nvPr/>
        </p:nvCxnSpPr>
        <p:spPr>
          <a:xfrm flipV="1">
            <a:off x="2057400" y="4139000"/>
            <a:ext cx="533400" cy="5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22" idx="2"/>
            <a:endCxn id="147" idx="1"/>
          </p:cNvCxnSpPr>
          <p:nvPr/>
        </p:nvCxnSpPr>
        <p:spPr>
          <a:xfrm flipV="1">
            <a:off x="2971801" y="3922500"/>
            <a:ext cx="1257299" cy="21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22" idx="2"/>
            <a:endCxn id="140" idx="1"/>
          </p:cNvCxnSpPr>
          <p:nvPr/>
        </p:nvCxnSpPr>
        <p:spPr>
          <a:xfrm>
            <a:off x="2971801" y="4139000"/>
            <a:ext cx="1866899" cy="254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148" idx="1"/>
          </p:cNvCxnSpPr>
          <p:nvPr/>
        </p:nvCxnSpPr>
        <p:spPr>
          <a:xfrm flipV="1">
            <a:off x="2971803" y="3930350"/>
            <a:ext cx="2971797" cy="208650"/>
          </a:xfrm>
          <a:prstGeom prst="curvedConnector3">
            <a:avLst>
              <a:gd name="adj1" fmla="val 8336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122" idx="2"/>
            <a:endCxn id="152" idx="1"/>
          </p:cNvCxnSpPr>
          <p:nvPr/>
        </p:nvCxnSpPr>
        <p:spPr>
          <a:xfrm>
            <a:off x="2971801" y="4139000"/>
            <a:ext cx="494505" cy="1080699"/>
          </a:xfrm>
          <a:prstGeom prst="curvedConnector5">
            <a:avLst>
              <a:gd name="adj1" fmla="val 66111"/>
              <a:gd name="adj2" fmla="val 50000"/>
              <a:gd name="adj3" fmla="val 355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22" idx="2"/>
            <a:endCxn id="151" idx="1"/>
          </p:cNvCxnSpPr>
          <p:nvPr/>
        </p:nvCxnSpPr>
        <p:spPr>
          <a:xfrm flipV="1">
            <a:off x="2971801" y="2881700"/>
            <a:ext cx="2933699" cy="1257300"/>
          </a:xfrm>
          <a:prstGeom prst="curvedConnector3">
            <a:avLst>
              <a:gd name="adj1" fmla="val 8686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hape 73"/>
          <p:cNvCxnSpPr>
            <a:stCxn id="7" idx="1"/>
            <a:endCxn id="5" idx="0"/>
          </p:cNvCxnSpPr>
          <p:nvPr/>
        </p:nvCxnSpPr>
        <p:spPr>
          <a:xfrm rot="10800000" flipV="1">
            <a:off x="1181100" y="408799"/>
            <a:ext cx="4609308" cy="157239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2" idx="2"/>
            <a:endCxn id="134" idx="1"/>
          </p:cNvCxnSpPr>
          <p:nvPr/>
        </p:nvCxnSpPr>
        <p:spPr>
          <a:xfrm>
            <a:off x="2971801" y="4139000"/>
            <a:ext cx="1981199" cy="1080700"/>
          </a:xfrm>
          <a:prstGeom prst="curvedConnector3">
            <a:avLst>
              <a:gd name="adj1" fmla="val 4586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3266678" y="2157800"/>
            <a:ext cx="771922" cy="814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Tablet</a:t>
            </a:r>
          </a:p>
          <a:p>
            <a:pPr algn="ctr"/>
            <a:r>
              <a:rPr lang="en-US" sz="1400" dirty="0" smtClean="0"/>
              <a:t>Loader</a:t>
            </a:r>
            <a:endParaRPr lang="en-US" sz="1400" dirty="0"/>
          </a:p>
        </p:txBody>
      </p:sp>
      <p:sp>
        <p:nvSpPr>
          <p:cNvPr id="50" name="Hexagon 49"/>
          <p:cNvSpPr/>
          <p:nvPr/>
        </p:nvSpPr>
        <p:spPr>
          <a:xfrm>
            <a:off x="6400800" y="4343400"/>
            <a:ext cx="761208" cy="6858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Tablet</a:t>
            </a:r>
          </a:p>
          <a:p>
            <a:pPr algn="ctr"/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Cache</a:t>
            </a:r>
          </a:p>
          <a:p>
            <a:pPr algn="ctr"/>
            <a:endParaRPr lang="en-US" sz="1600" dirty="0"/>
          </a:p>
        </p:txBody>
      </p:sp>
      <p:cxnSp>
        <p:nvCxnSpPr>
          <p:cNvPr id="54" name="Curved Connector 53"/>
          <p:cNvCxnSpPr>
            <a:stCxn id="5" idx="3"/>
            <a:endCxn id="111" idx="0"/>
          </p:cNvCxnSpPr>
          <p:nvPr/>
        </p:nvCxnSpPr>
        <p:spPr>
          <a:xfrm>
            <a:off x="2057400" y="2285999"/>
            <a:ext cx="533403" cy="1282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1" idx="2"/>
          </p:cNvCxnSpPr>
          <p:nvPr/>
        </p:nvCxnSpPr>
        <p:spPr>
          <a:xfrm>
            <a:off x="2971803" y="2414200"/>
            <a:ext cx="294875" cy="176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14300"/>
            <a:ext cx="1752600" cy="57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9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799" y="1219200"/>
            <a:ext cx="4648201" cy="419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TabletServer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0408" y="1040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86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943600"/>
            <a:ext cx="167719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00" y="104001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85900" y="59436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Map-</a:t>
            </a:r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(Recovery)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0606" y="5943600"/>
            <a:ext cx="1371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91400" y="637401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391400" y="866001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91400" y="1093013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1321613"/>
            <a:ext cx="457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32308" y="713601"/>
            <a:ext cx="1008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832308" y="48500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Read/Write Ops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32308" y="9422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Recovery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832308" y="1170801"/>
            <a:ext cx="103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391400" y="1550213"/>
            <a:ext cx="4572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32308" y="1399401"/>
            <a:ext cx="88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343400" y="12192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TabletClientService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 rot="16200000">
            <a:off x="2071303" y="2223700"/>
            <a:ext cx="1420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TabletMasterService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2071300" y="3948499"/>
            <a:ext cx="1420000" cy="381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ZooCache</a:t>
            </a:r>
            <a:endParaRPr lang="en-US" sz="11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5029200"/>
            <a:ext cx="1296192" cy="380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I/O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838700" y="4215200"/>
            <a:ext cx="1219992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TabletServer Resource Manager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29100" y="2157800"/>
            <a:ext cx="23241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914900" y="3553600"/>
            <a:ext cx="952500" cy="35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Resource Manager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762499" y="2715400"/>
            <a:ext cx="800101" cy="43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In-Memory Map</a:t>
            </a:r>
            <a:endParaRPr lang="en-US" sz="1200" dirty="0"/>
          </a:p>
        </p:txBody>
      </p:sp>
      <p:sp>
        <p:nvSpPr>
          <p:cNvPr id="147" name="Diamond 146"/>
          <p:cNvSpPr/>
          <p:nvPr/>
        </p:nvSpPr>
        <p:spPr>
          <a:xfrm>
            <a:off x="4229100" y="3681800"/>
            <a:ext cx="609600" cy="481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Min. C.</a:t>
            </a:r>
            <a:endParaRPr lang="en-US" sz="1200" dirty="0"/>
          </a:p>
        </p:txBody>
      </p:sp>
      <p:sp>
        <p:nvSpPr>
          <p:cNvPr id="148" name="Diamond 147"/>
          <p:cNvSpPr/>
          <p:nvPr/>
        </p:nvSpPr>
        <p:spPr>
          <a:xfrm>
            <a:off x="5943600" y="3657600"/>
            <a:ext cx="609600" cy="545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Maj. C.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42291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5943600" y="2157800"/>
            <a:ext cx="609600" cy="28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1" name="Diamond 150"/>
          <p:cNvSpPr/>
          <p:nvPr/>
        </p:nvSpPr>
        <p:spPr>
          <a:xfrm>
            <a:off x="5905500" y="2614999"/>
            <a:ext cx="609600" cy="53340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Iterator</a:t>
            </a:r>
          </a:p>
          <a:p>
            <a:pPr algn="ctr"/>
            <a:r>
              <a:rPr lang="en-US" sz="1200" dirty="0" smtClean="0"/>
              <a:t>Tree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466306" y="5029200"/>
            <a:ext cx="952500" cy="38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4343400" y="15518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715000" y="1565701"/>
            <a:ext cx="685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3266678" y="3172600"/>
            <a:ext cx="627855" cy="50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9" name="Curved Connector 48"/>
          <p:cNvCxnSpPr>
            <a:stCxn id="4" idx="2"/>
            <a:endCxn id="165" idx="0"/>
          </p:cNvCxnSpPr>
          <p:nvPr/>
        </p:nvCxnSpPr>
        <p:spPr>
          <a:xfrm rot="16200000" flipH="1">
            <a:off x="3827250" y="-664950"/>
            <a:ext cx="879901" cy="35814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" idx="2"/>
            <a:endCxn id="5" idx="0"/>
          </p:cNvCxnSpPr>
          <p:nvPr/>
        </p:nvCxnSpPr>
        <p:spPr>
          <a:xfrm rot="5400000">
            <a:off x="1181101" y="685799"/>
            <a:ext cx="1295399" cy="12954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3266678" y="2157800"/>
            <a:ext cx="771922" cy="814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Tablet</a:t>
            </a:r>
          </a:p>
          <a:p>
            <a:pPr algn="ctr"/>
            <a:r>
              <a:rPr lang="en-US" sz="1400" dirty="0" smtClean="0"/>
              <a:t>Loader</a:t>
            </a:r>
            <a:endParaRPr lang="en-US" sz="1400" dirty="0"/>
          </a:p>
        </p:txBody>
      </p:sp>
      <p:sp>
        <p:nvSpPr>
          <p:cNvPr id="41" name="Hexagon 40"/>
          <p:cNvSpPr/>
          <p:nvPr/>
        </p:nvSpPr>
        <p:spPr>
          <a:xfrm>
            <a:off x="6400800" y="4343400"/>
            <a:ext cx="761208" cy="6858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Tablet</a:t>
            </a:r>
          </a:p>
          <a:p>
            <a:pPr algn="ctr"/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Cache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428999" y="4953000"/>
            <a:ext cx="3414713" cy="10668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Table: </a:t>
            </a:r>
            <a:r>
              <a:rPr lang="en-US" sz="14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“Encyclopedia</a:t>
            </a:r>
            <a:r>
              <a:rPr lang="en-US" sz="14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”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505200" y="5334000"/>
            <a:ext cx="1081088" cy="6492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</a:p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∞ -</a:t>
            </a:r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 “Hippo”</a:t>
            </a:r>
            <a:endParaRPr lang="en-US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602163" y="5334000"/>
            <a:ext cx="1112837" cy="6492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  <a:endParaRPr lang="en-US" sz="1200" b="1" dirty="0" smtClean="0">
              <a:latin typeface="Garamond" pitchFamily="-65" charset="0"/>
              <a:ea typeface="Arial" pitchFamily="-65" charset="0"/>
              <a:cs typeface="Arial" pitchFamily="-65" charset="0"/>
            </a:endParaRPr>
          </a:p>
          <a:p>
            <a:pPr algn="ctr" defTabSz="914400"/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“Hippo” - “Ocelot”</a:t>
            </a:r>
            <a:endParaRPr lang="en-US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700713" y="5334000"/>
            <a:ext cx="1081087" cy="6492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  <a:endParaRPr lang="en-US" sz="1200" b="1" dirty="0" smtClean="0">
              <a:latin typeface="Garamond" pitchFamily="-65" charset="0"/>
              <a:ea typeface="Arial" pitchFamily="-65" charset="0"/>
              <a:cs typeface="Arial" pitchFamily="-65" charset="0"/>
            </a:endParaRPr>
          </a:p>
          <a:p>
            <a:pPr algn="ctr" defTabSz="914400"/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“Ocelot” </a:t>
            </a:r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- ∞</a:t>
            </a:r>
            <a:endParaRPr lang="en-US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90600" y="4953000"/>
            <a:ext cx="2362200" cy="10668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Table: “</a:t>
            </a:r>
            <a:r>
              <a:rPr lang="en-US" sz="14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Adam’s </a:t>
            </a:r>
            <a:r>
              <a:rPr lang="en-US" sz="14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Table”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066800" y="5334000"/>
            <a:ext cx="1081088" cy="6492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</a:p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∞ -</a:t>
            </a:r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 “Things”</a:t>
            </a:r>
            <a:endParaRPr lang="en-US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163763" y="5334000"/>
            <a:ext cx="1112837" cy="6492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  <a:endParaRPr lang="en-US" sz="1200" b="1" dirty="0" smtClean="0">
              <a:latin typeface="Garamond" pitchFamily="-65" charset="0"/>
              <a:ea typeface="Arial" pitchFamily="-65" charset="0"/>
              <a:cs typeface="Arial" pitchFamily="-65" charset="0"/>
            </a:endParaRPr>
          </a:p>
          <a:p>
            <a:pPr algn="ctr" defTabSz="914400"/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“Things” </a:t>
            </a:r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- ∞</a:t>
            </a:r>
            <a:endParaRPr lang="en-US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934200" y="4953000"/>
            <a:ext cx="1219200" cy="10668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>
                <a:latin typeface="Garamond" pitchFamily="-65" charset="0"/>
                <a:ea typeface="Arial" pitchFamily="-65" charset="0"/>
                <a:cs typeface="Arial" pitchFamily="-65" charset="0"/>
              </a:rPr>
              <a:t>Table: “Foo”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996113" y="5334000"/>
            <a:ext cx="1081087" cy="6492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</a:p>
          <a:p>
            <a:pPr algn="ctr" defTabSz="914400"/>
            <a:r>
              <a:rPr lang="en-US" sz="1200" b="1">
                <a:latin typeface="Garamond" pitchFamily="-65" charset="0"/>
                <a:ea typeface="Arial" pitchFamily="-65" charset="0"/>
                <a:cs typeface="Arial" pitchFamily="-65" charset="0"/>
              </a:rPr>
              <a:t>∞ - ∞</a:t>
            </a:r>
            <a:endParaRPr lang="en-US" b="1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124200" y="3124200"/>
            <a:ext cx="3200400" cy="12192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Metadata </a:t>
            </a:r>
            <a:r>
              <a:rPr lang="en-US" sz="14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Tablets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00400" y="3505200"/>
            <a:ext cx="1462088" cy="762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</a:p>
          <a:p>
            <a:pPr algn="ctr" defTabSz="914400"/>
            <a:r>
              <a:rPr lang="en-US" sz="10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∞  </a:t>
            </a:r>
            <a:r>
              <a:rPr lang="en-US" sz="10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- </a:t>
            </a:r>
          </a:p>
          <a:p>
            <a:pPr algn="ctr" defTabSz="914400"/>
            <a:r>
              <a:rPr lang="en-US" sz="10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“Encyclopedia</a:t>
            </a:r>
            <a:r>
              <a:rPr lang="en-US" sz="10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: </a:t>
            </a:r>
            <a:r>
              <a:rPr lang="en-US" sz="10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Ocelot”</a:t>
            </a:r>
            <a:endParaRPr lang="en-US" sz="1200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743450" y="3505200"/>
            <a:ext cx="1504950" cy="762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  <a:endParaRPr lang="en-US" sz="1200" b="1" dirty="0" smtClean="0">
              <a:latin typeface="Garamond" pitchFamily="-65" charset="0"/>
              <a:ea typeface="Arial" pitchFamily="-65" charset="0"/>
              <a:cs typeface="Arial" pitchFamily="-65" charset="0"/>
            </a:endParaRPr>
          </a:p>
          <a:p>
            <a:pPr algn="ctr" defTabSz="914400"/>
            <a:r>
              <a:rPr lang="en-US" sz="10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“Encyclopedia</a:t>
            </a:r>
            <a:r>
              <a:rPr lang="en-US" sz="10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: </a:t>
            </a:r>
            <a:r>
              <a:rPr lang="en-US" sz="10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Ocelot” </a:t>
            </a:r>
            <a:r>
              <a:rPr lang="en-US" sz="10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- ∞</a:t>
            </a:r>
            <a:endParaRPr lang="en-US" sz="1400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931443" y="1676400"/>
            <a:ext cx="1564481" cy="9906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>
                <a:latin typeface="Garamond" pitchFamily="-65" charset="0"/>
                <a:ea typeface="Arial" pitchFamily="-65" charset="0"/>
                <a:cs typeface="Arial" pitchFamily="-65" charset="0"/>
              </a:rPr>
              <a:t>Root Tablet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038600" y="2057400"/>
            <a:ext cx="1371600" cy="4968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Tablet</a:t>
            </a:r>
            <a:endParaRPr lang="en-US" sz="1200" b="1" dirty="0" smtClean="0">
              <a:latin typeface="Garamond" pitchFamily="-65" charset="0"/>
              <a:ea typeface="Arial" pitchFamily="-65" charset="0"/>
              <a:cs typeface="Arial" pitchFamily="-65" charset="0"/>
            </a:endParaRPr>
          </a:p>
          <a:p>
            <a:pPr algn="ctr" defTabSz="914400"/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∞ </a:t>
            </a:r>
            <a:r>
              <a:rPr lang="en-US" sz="12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-</a:t>
            </a:r>
            <a:r>
              <a:rPr lang="en-US" sz="1200" b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 ∞</a:t>
            </a:r>
            <a:endParaRPr lang="en-US" b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  <p:cxnSp>
        <p:nvCxnSpPr>
          <p:cNvPr id="34" name="Curved Connector 23"/>
          <p:cNvCxnSpPr>
            <a:cxnSpLocks noChangeShapeType="1"/>
            <a:stCxn id="33" idx="2"/>
            <a:endCxn id="30" idx="0"/>
          </p:cNvCxnSpPr>
          <p:nvPr/>
        </p:nvCxnSpPr>
        <p:spPr bwMode="auto">
          <a:xfrm rot="5400000">
            <a:off x="3852466" y="2633266"/>
            <a:ext cx="950912" cy="792956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Curved Connector 25"/>
          <p:cNvCxnSpPr>
            <a:cxnSpLocks noChangeShapeType="1"/>
            <a:stCxn id="33" idx="2"/>
            <a:endCxn id="31" idx="0"/>
          </p:cNvCxnSpPr>
          <p:nvPr/>
        </p:nvCxnSpPr>
        <p:spPr bwMode="auto">
          <a:xfrm rot="16200000" flipH="1">
            <a:off x="4634706" y="2643981"/>
            <a:ext cx="950912" cy="771525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Curved Connector 27"/>
          <p:cNvCxnSpPr>
            <a:cxnSpLocks noChangeShapeType="1"/>
            <a:stCxn id="30" idx="2"/>
            <a:endCxn id="25" idx="0"/>
          </p:cNvCxnSpPr>
          <p:nvPr/>
        </p:nvCxnSpPr>
        <p:spPr bwMode="auto">
          <a:xfrm rot="5400000">
            <a:off x="2235994" y="3638550"/>
            <a:ext cx="1066800" cy="2324100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Curved Connector 29"/>
          <p:cNvCxnSpPr>
            <a:cxnSpLocks noChangeShapeType="1"/>
            <a:stCxn id="30" idx="2"/>
            <a:endCxn id="26" idx="0"/>
          </p:cNvCxnSpPr>
          <p:nvPr/>
        </p:nvCxnSpPr>
        <p:spPr bwMode="auto">
          <a:xfrm rot="5400000">
            <a:off x="2792413" y="4194969"/>
            <a:ext cx="1066800" cy="1211262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8" name="Curved Connector 31"/>
          <p:cNvCxnSpPr>
            <a:cxnSpLocks noChangeShapeType="1"/>
            <a:stCxn id="30" idx="2"/>
            <a:endCxn id="21" idx="0"/>
          </p:cNvCxnSpPr>
          <p:nvPr/>
        </p:nvCxnSpPr>
        <p:spPr bwMode="auto">
          <a:xfrm rot="16200000" flipH="1">
            <a:off x="3455194" y="4743450"/>
            <a:ext cx="1066800" cy="114300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Curved Connector 33"/>
          <p:cNvCxnSpPr>
            <a:cxnSpLocks noChangeShapeType="1"/>
            <a:stCxn id="30" idx="2"/>
            <a:endCxn id="22" idx="0"/>
          </p:cNvCxnSpPr>
          <p:nvPr/>
        </p:nvCxnSpPr>
        <p:spPr bwMode="auto">
          <a:xfrm rot="16200000" flipH="1">
            <a:off x="4011613" y="4187031"/>
            <a:ext cx="1066800" cy="1227138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0" name="Curved Connector 35"/>
          <p:cNvCxnSpPr>
            <a:cxnSpLocks noChangeShapeType="1"/>
            <a:stCxn id="31" idx="2"/>
            <a:endCxn id="23" idx="0"/>
          </p:cNvCxnSpPr>
          <p:nvPr/>
        </p:nvCxnSpPr>
        <p:spPr bwMode="auto">
          <a:xfrm rot="16200000" flipH="1">
            <a:off x="5335191" y="4427934"/>
            <a:ext cx="1066800" cy="745332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Curved Connector 37"/>
          <p:cNvCxnSpPr>
            <a:cxnSpLocks noChangeShapeType="1"/>
            <a:stCxn id="31" idx="2"/>
            <a:endCxn id="28" idx="0"/>
          </p:cNvCxnSpPr>
          <p:nvPr/>
        </p:nvCxnSpPr>
        <p:spPr bwMode="auto">
          <a:xfrm rot="16200000" flipH="1">
            <a:off x="5982891" y="3780234"/>
            <a:ext cx="1066800" cy="2040732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hape 47"/>
          <p:cNvCxnSpPr>
            <a:cxnSpLocks noChangeShapeType="1"/>
            <a:stCxn id="43" idx="3"/>
            <a:endCxn id="33" idx="0"/>
          </p:cNvCxnSpPr>
          <p:nvPr/>
        </p:nvCxnSpPr>
        <p:spPr bwMode="auto">
          <a:xfrm>
            <a:off x="3810000" y="1310481"/>
            <a:ext cx="914400" cy="746919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1752600" y="990600"/>
            <a:ext cx="2057400" cy="63976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600" b="1" i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Well-known Location</a:t>
            </a:r>
          </a:p>
          <a:p>
            <a:pPr algn="ctr" defTabSz="914400"/>
            <a:r>
              <a:rPr lang="en-US" sz="1600" b="1" i="1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(Zookeeper -or- Master)</a:t>
            </a:r>
            <a:endParaRPr lang="en-US" sz="1600" b="1" i="1" dirty="0">
              <a:latin typeface="Garamond" pitchFamily="-65" charset="0"/>
              <a:ea typeface="Arial" pitchFamily="-65" charset="0"/>
              <a:cs typeface="Arial" pitchFamily="-65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4419600" y="1588100"/>
            <a:ext cx="1447800" cy="1371741"/>
            <a:chOff x="2819400" y="2286000"/>
            <a:chExt cx="1447800" cy="1371600"/>
          </a:xfrm>
          <a:gradFill flip="none" rotWithShape="1">
            <a:gsLst>
              <a:gs pos="0">
                <a:schemeClr val="accent4"/>
              </a:gs>
              <a:gs pos="100000">
                <a:srgbClr val="996633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44" name="Rectangle 2"/>
            <p:cNvSpPr/>
            <p:nvPr/>
          </p:nvSpPr>
          <p:spPr bwMode="auto">
            <a:xfrm>
              <a:off x="2819400" y="2286000"/>
              <a:ext cx="1447800" cy="1371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Garamond" charset="0"/>
                  <a:ea typeface="+mn-ea"/>
                  <a:cs typeface="+mn-cs"/>
                </a:rPr>
                <a:t>Tablet Server</a:t>
              </a:r>
              <a:endParaRPr lang="en-US" sz="3600" b="1" dirty="0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45" name="Rectangle 3"/>
            <p:cNvSpPr/>
            <p:nvPr/>
          </p:nvSpPr>
          <p:spPr bwMode="auto">
            <a:xfrm>
              <a:off x="2971800" y="25908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i="1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46" name="Rectangle 4"/>
            <p:cNvSpPr/>
            <p:nvPr/>
          </p:nvSpPr>
          <p:spPr bwMode="auto">
            <a:xfrm>
              <a:off x="3124200" y="27432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i="1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47" name="Rectangle 5"/>
            <p:cNvSpPr/>
            <p:nvPr/>
          </p:nvSpPr>
          <p:spPr bwMode="auto">
            <a:xfrm>
              <a:off x="3276600" y="28956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Garamond" charset="0"/>
                  <a:ea typeface="+mn-ea"/>
                  <a:cs typeface="+mn-cs"/>
                </a:rPr>
                <a:t>Tablet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4419600" y="2959841"/>
            <a:ext cx="1447800" cy="1371741"/>
            <a:chOff x="2819400" y="2286000"/>
            <a:chExt cx="1447800" cy="1371600"/>
          </a:xfrm>
          <a:gradFill flip="none" rotWithShape="1">
            <a:gsLst>
              <a:gs pos="0">
                <a:schemeClr val="accent4"/>
              </a:gs>
              <a:gs pos="100000">
                <a:srgbClr val="996633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40" name="Rectangle 39"/>
            <p:cNvSpPr/>
            <p:nvPr/>
          </p:nvSpPr>
          <p:spPr bwMode="auto">
            <a:xfrm>
              <a:off x="2819400" y="2286000"/>
              <a:ext cx="1447800" cy="1371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Garamond" charset="0"/>
                  <a:ea typeface="+mn-ea"/>
                  <a:cs typeface="+mn-cs"/>
                </a:rPr>
                <a:t>Tablet Server</a:t>
              </a:r>
              <a:endParaRPr lang="en-US" sz="3600" b="1" dirty="0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971800" y="25908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i="1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124200" y="27432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i="1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76600" y="28956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Garamond" charset="0"/>
                  <a:ea typeface="+mn-ea"/>
                  <a:cs typeface="+mn-cs"/>
                </a:rPr>
                <a:t>Tablet</a:t>
              </a: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4419600" y="4331582"/>
            <a:ext cx="1447800" cy="1371741"/>
            <a:chOff x="2819400" y="2286000"/>
            <a:chExt cx="1447800" cy="1371600"/>
          </a:xfrm>
          <a:gradFill flip="none" rotWithShape="1">
            <a:gsLst>
              <a:gs pos="0">
                <a:schemeClr val="accent4"/>
              </a:gs>
              <a:gs pos="100000">
                <a:srgbClr val="996633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36" name="Rectangle 35"/>
            <p:cNvSpPr/>
            <p:nvPr/>
          </p:nvSpPr>
          <p:spPr bwMode="auto">
            <a:xfrm>
              <a:off x="2819400" y="2286000"/>
              <a:ext cx="1447800" cy="1371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Garamond" charset="0"/>
                  <a:ea typeface="+mn-ea"/>
                  <a:cs typeface="+mn-cs"/>
                </a:rPr>
                <a:t>Tablet Server</a:t>
              </a:r>
              <a:endParaRPr lang="en-US" sz="3600" b="1" dirty="0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971800" y="25908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i="1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24200" y="27432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i="1">
                <a:latin typeface="Garamond" charset="0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76600" y="2895600"/>
              <a:ext cx="762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Garamond" charset="0"/>
                  <a:ea typeface="+mn-ea"/>
                  <a:cs typeface="+mn-cs"/>
                </a:rPr>
                <a:t>Tablet</a:t>
              </a:r>
            </a:p>
          </p:txBody>
        </p:sp>
      </p:grp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09600" y="3188464"/>
            <a:ext cx="1752600" cy="3048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 dirty="0">
                <a:latin typeface="Garamond" pitchFamily="-65" charset="0"/>
                <a:ea typeface="Arial" pitchFamily="-65" charset="0"/>
                <a:cs typeface="Arial" pitchFamily="-65" charset="0"/>
              </a:rPr>
              <a:t>Zookeeper Node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09600" y="3493296"/>
            <a:ext cx="1752600" cy="3048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>
                <a:latin typeface="Garamond" pitchFamily="-65" charset="0"/>
                <a:ea typeface="Arial" pitchFamily="-65" charset="0"/>
                <a:cs typeface="Arial" pitchFamily="-65" charset="0"/>
              </a:rPr>
              <a:t>Zookeeper Node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09600" y="3798127"/>
            <a:ext cx="1752600" cy="3048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algn="ctr" defTabSz="914400"/>
            <a:r>
              <a:rPr lang="en-US" sz="1400" b="1">
                <a:latin typeface="Garamond" pitchFamily="-65" charset="0"/>
                <a:ea typeface="Arial" pitchFamily="-65" charset="0"/>
                <a:cs typeface="Arial" pitchFamily="-65" charset="0"/>
              </a:rPr>
              <a:t>Zookeeper Node</a:t>
            </a:r>
          </a:p>
        </p:txBody>
      </p:sp>
      <p:sp>
        <p:nvSpPr>
          <p:cNvPr id="10" name="Can 21"/>
          <p:cNvSpPr>
            <a:spLocks noChangeArrowheads="1"/>
          </p:cNvSpPr>
          <p:nvPr/>
        </p:nvSpPr>
        <p:spPr bwMode="auto">
          <a:xfrm>
            <a:off x="1447800" y="4788829"/>
            <a:ext cx="2057400" cy="1371741"/>
          </a:xfrm>
          <a:prstGeom prst="can">
            <a:avLst>
              <a:gd name="adj" fmla="val 25000"/>
            </a:avLst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914400"/>
            <a:r>
              <a:rPr lang="en-US" sz="2800" b="1">
                <a:latin typeface="Garamond" pitchFamily="-65" charset="0"/>
                <a:ea typeface="Arial" pitchFamily="-65" charset="0"/>
                <a:cs typeface="Arial" pitchFamily="-65" charset="0"/>
              </a:rPr>
              <a:t>HDFS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371600" y="1588100"/>
            <a:ext cx="1371600" cy="76207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Master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6934200" y="2045347"/>
            <a:ext cx="1676400" cy="60966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914400"/>
            <a:r>
              <a:rPr lang="en-US" sz="2000" b="1">
                <a:solidFill>
                  <a:srgbClr val="000000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Client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934200" y="3112257"/>
            <a:ext cx="1676400" cy="60966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914400"/>
            <a:r>
              <a:rPr lang="en-US" sz="2000" b="1">
                <a:solidFill>
                  <a:srgbClr val="000000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Client</a:t>
            </a:r>
          </a:p>
        </p:txBody>
      </p:sp>
      <p:cxnSp>
        <p:nvCxnSpPr>
          <p:cNvPr id="14" name="Curved Connector 27"/>
          <p:cNvCxnSpPr>
            <a:cxnSpLocks noChangeShapeType="1"/>
            <a:stCxn id="6" idx="3"/>
          </p:cNvCxnSpPr>
          <p:nvPr/>
        </p:nvCxnSpPr>
        <p:spPr bwMode="auto">
          <a:xfrm flipV="1">
            <a:off x="2362200" y="2273970"/>
            <a:ext cx="2057400" cy="1066910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Curved Connector 29"/>
          <p:cNvCxnSpPr>
            <a:cxnSpLocks noChangeShapeType="1"/>
            <a:stCxn id="6" idx="3"/>
          </p:cNvCxnSpPr>
          <p:nvPr/>
        </p:nvCxnSpPr>
        <p:spPr bwMode="auto">
          <a:xfrm>
            <a:off x="2362200" y="3340880"/>
            <a:ext cx="2057400" cy="304831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Curved Connector 31"/>
          <p:cNvCxnSpPr>
            <a:cxnSpLocks noChangeShapeType="1"/>
            <a:stCxn id="6" idx="3"/>
          </p:cNvCxnSpPr>
          <p:nvPr/>
        </p:nvCxnSpPr>
        <p:spPr bwMode="auto">
          <a:xfrm>
            <a:off x="2362200" y="3340880"/>
            <a:ext cx="2057400" cy="1676572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Shape 33"/>
          <p:cNvCxnSpPr>
            <a:cxnSpLocks noChangeShapeType="1"/>
            <a:stCxn id="6" idx="3"/>
            <a:endCxn id="11" idx="2"/>
          </p:cNvCxnSpPr>
          <p:nvPr/>
        </p:nvCxnSpPr>
        <p:spPr bwMode="auto">
          <a:xfrm flipH="1" flipV="1">
            <a:off x="2057400" y="2350178"/>
            <a:ext cx="304800" cy="990702"/>
          </a:xfrm>
          <a:prstGeom prst="curvedConnector4">
            <a:avLst>
              <a:gd name="adj1" fmla="val -75000"/>
              <a:gd name="adj2" fmla="val 57690"/>
            </a:avLst>
          </a:prstGeom>
          <a:ln>
            <a:headEnd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2476500" y="2850620"/>
            <a:ext cx="854421" cy="52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2700000">
              <a:schemeClr val="tx1">
                <a:alpha val="43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Garamond" pitchFamily="-65" charset="0"/>
                <a:ea typeface="Arial" pitchFamily="-65" charset="0"/>
                <a:cs typeface="Arial" pitchFamily="-65" charset="0"/>
              </a:rPr>
              <a:t>Delegate</a:t>
            </a:r>
          </a:p>
          <a:p>
            <a:r>
              <a:rPr lang="en-US" sz="1400" dirty="0">
                <a:latin typeface="Garamond" pitchFamily="-65" charset="0"/>
                <a:ea typeface="Arial" pitchFamily="-65" charset="0"/>
                <a:cs typeface="Arial" pitchFamily="-65" charset="0"/>
              </a:rPr>
              <a:t>Authority</a:t>
            </a:r>
          </a:p>
        </p:txBody>
      </p:sp>
      <p:cxnSp>
        <p:nvCxnSpPr>
          <p:cNvPr id="19" name="Curved Connector 37"/>
          <p:cNvCxnSpPr>
            <a:cxnSpLocks noChangeShapeType="1"/>
            <a:stCxn id="12" idx="1"/>
          </p:cNvCxnSpPr>
          <p:nvPr/>
        </p:nvCxnSpPr>
        <p:spPr bwMode="auto">
          <a:xfrm rot="10800000">
            <a:off x="5867400" y="2273970"/>
            <a:ext cx="1066800" cy="76208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Curved Connector 39"/>
          <p:cNvCxnSpPr>
            <a:cxnSpLocks noChangeShapeType="1"/>
            <a:stCxn id="13" idx="1"/>
          </p:cNvCxnSpPr>
          <p:nvPr/>
        </p:nvCxnSpPr>
        <p:spPr bwMode="auto">
          <a:xfrm rot="10800000">
            <a:off x="5867400" y="2273970"/>
            <a:ext cx="1066800" cy="1143118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Curved Connector 41"/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5867400" y="3417088"/>
            <a:ext cx="1066800" cy="1600365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hape 43"/>
          <p:cNvCxnSpPr>
            <a:cxnSpLocks noChangeShapeType="1"/>
            <a:stCxn id="12" idx="1"/>
            <a:endCxn id="11" idx="0"/>
          </p:cNvCxnSpPr>
          <p:nvPr/>
        </p:nvCxnSpPr>
        <p:spPr bwMode="auto">
          <a:xfrm rot="10800000">
            <a:off x="2057400" y="1588100"/>
            <a:ext cx="4876800" cy="762078"/>
          </a:xfrm>
          <a:prstGeom prst="curvedConnector4">
            <a:avLst>
              <a:gd name="adj1" fmla="val 16882"/>
              <a:gd name="adj2" fmla="val 168931"/>
            </a:avLst>
          </a:prstGeom>
          <a:ln>
            <a:headEnd/>
            <a:tailEnd type="arrow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3" name="TextBox 47"/>
          <p:cNvSpPr txBox="1">
            <a:spLocks noChangeArrowheads="1"/>
          </p:cNvSpPr>
          <p:nvPr/>
        </p:nvSpPr>
        <p:spPr bwMode="auto">
          <a:xfrm>
            <a:off x="3463260" y="685800"/>
            <a:ext cx="1184940" cy="36937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Administer</a:t>
            </a:r>
          </a:p>
        </p:txBody>
      </p:sp>
      <p:cxnSp>
        <p:nvCxnSpPr>
          <p:cNvPr id="25" name="Curved Connector 50"/>
          <p:cNvCxnSpPr>
            <a:cxnSpLocks noChangeShapeType="1"/>
            <a:stCxn id="11" idx="3"/>
          </p:cNvCxnSpPr>
          <p:nvPr/>
        </p:nvCxnSpPr>
        <p:spPr bwMode="auto">
          <a:xfrm>
            <a:off x="2743200" y="1969139"/>
            <a:ext cx="1676400" cy="304831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Curved Connector 52"/>
          <p:cNvCxnSpPr>
            <a:cxnSpLocks noChangeShapeType="1"/>
            <a:stCxn id="11" idx="3"/>
          </p:cNvCxnSpPr>
          <p:nvPr/>
        </p:nvCxnSpPr>
        <p:spPr bwMode="auto">
          <a:xfrm>
            <a:off x="2743200" y="1969139"/>
            <a:ext cx="1676400" cy="3048313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Curved Connector 54"/>
          <p:cNvCxnSpPr>
            <a:cxnSpLocks noChangeShapeType="1"/>
            <a:stCxn id="11" idx="3"/>
          </p:cNvCxnSpPr>
          <p:nvPr/>
        </p:nvCxnSpPr>
        <p:spPr bwMode="auto">
          <a:xfrm>
            <a:off x="2743200" y="1969139"/>
            <a:ext cx="1676400" cy="1676572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Shape 56"/>
          <p:cNvCxnSpPr>
            <a:cxnSpLocks noChangeShapeType="1"/>
            <a:stCxn id="11" idx="1"/>
            <a:endCxn id="6" idx="0"/>
          </p:cNvCxnSpPr>
          <p:nvPr/>
        </p:nvCxnSpPr>
        <p:spPr bwMode="auto">
          <a:xfrm rot="10800000" flipH="1" flipV="1">
            <a:off x="1371600" y="1969139"/>
            <a:ext cx="114300" cy="1219325"/>
          </a:xfrm>
          <a:prstGeom prst="curvedConnector4">
            <a:avLst>
              <a:gd name="adj1" fmla="val -200000"/>
              <a:gd name="adj2" fmla="val 65625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extBox 57"/>
          <p:cNvSpPr txBox="1">
            <a:spLocks noChangeArrowheads="1"/>
          </p:cNvSpPr>
          <p:nvPr/>
        </p:nvSpPr>
        <p:spPr bwMode="auto">
          <a:xfrm>
            <a:off x="2819400" y="1359476"/>
            <a:ext cx="877163" cy="646397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Assign,</a:t>
            </a:r>
          </a:p>
          <a:p>
            <a:r>
              <a:rPr lang="en-US" dirty="0">
                <a:solidFill>
                  <a:schemeClr val="tx1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Balance</a:t>
            </a: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609600" y="2350179"/>
            <a:ext cx="1095172" cy="36937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Configure</a:t>
            </a:r>
          </a:p>
        </p:txBody>
      </p:sp>
      <p:cxnSp>
        <p:nvCxnSpPr>
          <p:cNvPr id="31" name="Curved Connector 30"/>
          <p:cNvCxnSpPr>
            <a:endCxn id="10" idx="1"/>
          </p:cNvCxnSpPr>
          <p:nvPr/>
        </p:nvCxnSpPr>
        <p:spPr bwMode="auto">
          <a:xfrm rot="5400000">
            <a:off x="2895600" y="2541070"/>
            <a:ext cx="1828800" cy="2667000"/>
          </a:xfrm>
          <a:prstGeom prst="curvedConnector3">
            <a:avLst>
              <a:gd name="adj1" fmla="val 23395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hape 66"/>
          <p:cNvCxnSpPr>
            <a:endCxn id="10" idx="1"/>
          </p:cNvCxnSpPr>
          <p:nvPr/>
        </p:nvCxnSpPr>
        <p:spPr bwMode="auto">
          <a:xfrm rot="5400000">
            <a:off x="3581400" y="3226870"/>
            <a:ext cx="457200" cy="26670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hape 32"/>
          <p:cNvCxnSpPr>
            <a:endCxn id="10" idx="1"/>
          </p:cNvCxnSpPr>
          <p:nvPr/>
        </p:nvCxnSpPr>
        <p:spPr bwMode="auto">
          <a:xfrm rot="5400000" flipH="1">
            <a:off x="3352800" y="3912670"/>
            <a:ext cx="914400" cy="2667000"/>
          </a:xfrm>
          <a:prstGeom prst="curvedConnector5">
            <a:avLst>
              <a:gd name="adj1" fmla="val -25000"/>
              <a:gd name="adj2" fmla="val 44286"/>
              <a:gd name="adj3" fmla="val 125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4" name="TextBox 70"/>
          <p:cNvSpPr txBox="1">
            <a:spLocks noChangeArrowheads="1"/>
          </p:cNvSpPr>
          <p:nvPr/>
        </p:nvSpPr>
        <p:spPr bwMode="auto">
          <a:xfrm>
            <a:off x="2590800" y="3975594"/>
            <a:ext cx="9085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Garamond" pitchFamily="-65" charset="0"/>
                <a:ea typeface="Arial" pitchFamily="-65" charset="0"/>
                <a:cs typeface="Arial" pitchFamily="-65" charset="0"/>
              </a:rPr>
              <a:t>Store,</a:t>
            </a:r>
          </a:p>
          <a:p>
            <a:r>
              <a:rPr lang="en-US" sz="1600" dirty="0">
                <a:latin typeface="Garamond" pitchFamily="-65" charset="0"/>
                <a:ea typeface="Arial" pitchFamily="-65" charset="0"/>
                <a:cs typeface="Arial" pitchFamily="-65" charset="0"/>
              </a:rPr>
              <a:t>Replicate</a:t>
            </a:r>
          </a:p>
        </p:txBody>
      </p:sp>
      <p:cxnSp>
        <p:nvCxnSpPr>
          <p:cNvPr id="35" name="Curved Connector 71"/>
          <p:cNvCxnSpPr>
            <a:cxnSpLocks noChangeShapeType="1"/>
            <a:stCxn id="12" idx="1"/>
          </p:cNvCxnSpPr>
          <p:nvPr/>
        </p:nvCxnSpPr>
        <p:spPr bwMode="auto">
          <a:xfrm rot="10800000" flipV="1">
            <a:off x="5867400" y="2350178"/>
            <a:ext cx="1066800" cy="1295533"/>
          </a:xfrm>
          <a:prstGeom prst="curvedConnector3">
            <a:avLst>
              <a:gd name="adj1" fmla="val 50000"/>
            </a:avLst>
          </a:prstGeom>
          <a:ln>
            <a:headEnd/>
            <a:tailEnd type="arrow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4" name="TextBox 48"/>
          <p:cNvSpPr txBox="1">
            <a:spLocks noChangeArrowheads="1"/>
          </p:cNvSpPr>
          <p:nvPr/>
        </p:nvSpPr>
        <p:spPr bwMode="auto">
          <a:xfrm>
            <a:off x="6096000" y="2770973"/>
            <a:ext cx="684803" cy="646397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Read,</a:t>
            </a:r>
          </a:p>
          <a:p>
            <a:r>
              <a:rPr lang="en-US" dirty="0">
                <a:solidFill>
                  <a:srgbClr val="000000"/>
                </a:solidFill>
                <a:latin typeface="Garamond" pitchFamily="-65" charset="0"/>
                <a:ea typeface="Arial" pitchFamily="-65" charset="0"/>
                <a:cs typeface="Arial" pitchFamily="-65" charset="0"/>
              </a:rPr>
              <a:t>Write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13478</TotalTime>
  <Words>536</Words>
  <Application>Microsoft Macintosh PowerPoint</Application>
  <PresentationFormat>On-screen Show (4:3)</PresentationFormat>
  <Paragraphs>324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29</cp:revision>
  <dcterms:created xsi:type="dcterms:W3CDTF">2010-07-08T14:54:29Z</dcterms:created>
  <dcterms:modified xsi:type="dcterms:W3CDTF">2010-07-16T19:37:34Z</dcterms:modified>
</cp:coreProperties>
</file>