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a" ContentType="audio/x-ms-wma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851" r:id="rId2"/>
    <p:sldId id="844" r:id="rId3"/>
    <p:sldId id="843" r:id="rId4"/>
    <p:sldId id="574" r:id="rId5"/>
    <p:sldId id="744" r:id="rId6"/>
    <p:sldId id="764" r:id="rId7"/>
    <p:sldId id="768" r:id="rId8"/>
    <p:sldId id="845" r:id="rId9"/>
    <p:sldId id="770" r:id="rId10"/>
    <p:sldId id="838" r:id="rId11"/>
    <p:sldId id="779" r:id="rId12"/>
    <p:sldId id="846" r:id="rId13"/>
    <p:sldId id="783" r:id="rId14"/>
    <p:sldId id="839" r:id="rId15"/>
    <p:sldId id="811" r:id="rId16"/>
    <p:sldId id="796" r:id="rId17"/>
    <p:sldId id="852" r:id="rId18"/>
    <p:sldId id="791" r:id="rId19"/>
    <p:sldId id="801" r:id="rId20"/>
    <p:sldId id="850" r:id="rId21"/>
  </p:sldIdLst>
  <p:sldSz cx="9144000" cy="5143500" type="screen16x9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BC"/>
    <a:srgbClr val="4EE4D2"/>
    <a:srgbClr val="006382"/>
    <a:srgbClr val="FF3300"/>
    <a:srgbClr val="990000"/>
    <a:srgbClr val="660033"/>
    <a:srgbClr val="E6E6E6"/>
    <a:srgbClr val="F1F3F2"/>
    <a:srgbClr val="B2B2B2"/>
    <a:srgbClr val="AC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1462" autoAdjust="0"/>
  </p:normalViewPr>
  <p:slideViewPr>
    <p:cSldViewPr>
      <p:cViewPr>
        <p:scale>
          <a:sx n="100" d="100"/>
          <a:sy n="100" d="100"/>
        </p:scale>
        <p:origin x="-835" y="-514"/>
      </p:cViewPr>
      <p:guideLst>
        <p:guide orient="horz" pos="162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96D07-341D-4D88-BBFE-B431BFA04196}" type="datetimeFigureOut">
              <a:rPr lang="zh-CN" altLang="en-US" smtClean="0"/>
              <a:t>2018/5/14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0F9D-3357-4A94-85C8-3B842B870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879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9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0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7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58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458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17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43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7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9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05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03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0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7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0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7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BE7F8-4892-4B19-BE1A-C1EE4D01A63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5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9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957" y="440794"/>
            <a:ext cx="9148957" cy="393642"/>
            <a:chOff x="-1" y="1798867"/>
            <a:chExt cx="12196957" cy="54523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" y="1798867"/>
              <a:ext cx="12196957" cy="54523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1798868"/>
              <a:ext cx="12040074" cy="545229"/>
            </a:xfrm>
            <a:prstGeom prst="rect">
              <a:avLst/>
            </a:prstGeom>
            <a:gradFill>
              <a:gsLst>
                <a:gs pos="1000">
                  <a:srgbClr val="4EE4D2">
                    <a:alpha val="85000"/>
                  </a:srgbClr>
                </a:gs>
                <a:gs pos="50000">
                  <a:srgbClr val="20E2CB">
                    <a:alpha val="0"/>
                  </a:srgb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两栏内容">
    <p:bg>
      <p:bgPr>
        <a:gradFill flip="none" rotWithShape="1">
          <a:gsLst>
            <a:gs pos="0">
              <a:srgbClr val="DCDCDC"/>
            </a:gs>
            <a:gs pos="0">
              <a:srgbClr val="DCDCDC"/>
            </a:gs>
            <a:gs pos="100000">
              <a:srgbClr val="F1F1F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623697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5" r:id="rId3"/>
    <p:sldLayoutId id="2147483656" r:id="rId4"/>
  </p:sldLayoutIdLst>
  <p:transition spd="slow" advClick="0" advTm="0">
    <p:push dir="u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3.png"/><Relationship Id="rId5" Type="http://schemas.openxmlformats.org/officeDocument/2006/relationships/audio" Target="../media/audio1.wav"/><Relationship Id="rId4" Type="http://schemas.openxmlformats.org/officeDocument/2006/relationships/notesSlide" Target="../notesSlides/notesSlide1.xml"/><Relationship Id="rId9" Type="http://schemas.openxmlformats.org/officeDocument/2006/relationships/audio" Target="NUL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30303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gradFill>
            <a:gsLst>
              <a:gs pos="100000">
                <a:schemeClr val="bg1">
                  <a:lumMod val="85000"/>
                </a:schemeClr>
              </a:gs>
              <a:gs pos="23000">
                <a:schemeClr val="bg1"/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9"/>
          <p:cNvSpPr txBox="1"/>
          <p:nvPr/>
        </p:nvSpPr>
        <p:spPr>
          <a:xfrm>
            <a:off x="2593638" y="480911"/>
            <a:ext cx="3960440" cy="160813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36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effectLst>
                  <a:innerShdw blurRad="63500" dist="50800" dir="13500000">
                    <a:srgbClr val="0070C0"/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0000" b="0" dirty="0" smtClean="0">
                <a:effectLst>
                  <a:innerShdw blurRad="63500" dist="38100" dir="13500000">
                    <a:srgbClr val="0070C0"/>
                  </a:innerShdw>
                </a:effectLst>
                <a:latin typeface="华文隶书" pitchFamily="2" charset="-122"/>
                <a:ea typeface="华文隶书" pitchFamily="2" charset="-122"/>
                <a:cs typeface="Open Sans Extrabold" panose="020B0906030804020204" pitchFamily="34" charset="0"/>
              </a:rPr>
              <a:t>团队佳</a:t>
            </a:r>
            <a:endParaRPr lang="zh-CN" altLang="en-US" sz="10000" b="0" dirty="0">
              <a:effectLst>
                <a:innerShdw blurRad="63500" dist="38100" dir="13500000">
                  <a:srgbClr val="0070C0"/>
                </a:innerShdw>
              </a:effectLst>
              <a:latin typeface="华文隶书" pitchFamily="2" charset="-122"/>
              <a:ea typeface="华文隶书" pitchFamily="2" charset="-122"/>
              <a:cs typeface="Open Sans Extrabold" panose="020B0906030804020204" pitchFamily="34" charset="0"/>
            </a:endParaRPr>
          </a:p>
        </p:txBody>
      </p:sp>
      <p:sp>
        <p:nvSpPr>
          <p:cNvPr id="16" name="文本框 49"/>
          <p:cNvSpPr txBox="1"/>
          <p:nvPr/>
        </p:nvSpPr>
        <p:spPr>
          <a:xfrm>
            <a:off x="3478983" y="1923677"/>
            <a:ext cx="2189749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3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effectLst>
                  <a:innerShdw blurRad="63500" dist="38100" dir="13500000">
                    <a:srgbClr val="0070C0"/>
                  </a:innerShdw>
                </a:effectLst>
                <a:latin typeface="DFPYuanLight-B5" panose="020F0300000000000000" pitchFamily="34" charset="-120"/>
                <a:ea typeface="DFPYuanLight-B5" panose="020F0300000000000000" pitchFamily="34" charset="-120"/>
              </a:defRPr>
            </a:lvl1pPr>
          </a:lstStyle>
          <a:p>
            <a:pPr algn="ctr"/>
            <a:r>
              <a:rPr lang="en-US" altLang="zh-CN" sz="6000" b="0" dirty="0" smtClean="0">
                <a:latin typeface="方正大标宋简体" panose="03000509000000000000" pitchFamily="65" charset="-122"/>
                <a:ea typeface="方正大标宋简体" panose="03000509000000000000" pitchFamily="65" charset="-122"/>
                <a:cs typeface="Open Sans Extrabold" panose="020B0906030804020204" pitchFamily="34" charset="0"/>
              </a:rPr>
              <a:t>Team</a:t>
            </a:r>
            <a:endParaRPr lang="zh-CN" altLang="en-US" sz="6000" b="0" dirty="0">
              <a:latin typeface="方正大标宋简体" panose="03000509000000000000" pitchFamily="65" charset="-122"/>
              <a:ea typeface="方正大标宋简体" panose="03000509000000000000" pitchFamily="65" charset="-122"/>
              <a:cs typeface="Open Sans Extrabold" panose="020B09060308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5002020"/>
            <a:ext cx="9144000" cy="157096"/>
          </a:xfrm>
          <a:prstGeom prst="rect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背景音乐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97374" y="5226995"/>
            <a:ext cx="457200" cy="457200"/>
          </a:xfrm>
          <a:prstGeom prst="rect">
            <a:avLst/>
          </a:prstGeom>
        </p:spPr>
      </p:pic>
      <p:grpSp>
        <p:nvGrpSpPr>
          <p:cNvPr id="181" name="组合 180"/>
          <p:cNvGrpSpPr/>
          <p:nvPr/>
        </p:nvGrpSpPr>
        <p:grpSpPr>
          <a:xfrm>
            <a:off x="1497374" y="3179186"/>
            <a:ext cx="6152969" cy="760374"/>
            <a:chOff x="4143851" y="532568"/>
            <a:chExt cx="4142700" cy="584449"/>
          </a:xfrm>
        </p:grpSpPr>
        <p:sp>
          <p:nvSpPr>
            <p:cNvPr id="182" name="圆角矩形 181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圆角矩形 182"/>
            <p:cNvSpPr/>
            <p:nvPr/>
          </p:nvSpPr>
          <p:spPr>
            <a:xfrm>
              <a:off x="4159602" y="548816"/>
              <a:ext cx="4110966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8" name="TextBox 267"/>
          <p:cNvSpPr txBox="1"/>
          <p:nvPr/>
        </p:nvSpPr>
        <p:spPr>
          <a:xfrm>
            <a:off x="3995936" y="3200325"/>
            <a:ext cx="1375177" cy="78944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3600" b="0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 smtClean="0">
                <a:effectLst>
                  <a:innerShdw blurRad="63500" dist="50800" dir="13500000">
                    <a:srgbClr val="0070C0"/>
                  </a:innerShdw>
                </a:effectLst>
              </a:rPr>
              <a:t>2018</a:t>
            </a:r>
            <a:endParaRPr lang="zh-CN" altLang="en-US" b="1" dirty="0">
              <a:effectLst>
                <a:innerShdw blurRad="63500" dist="50800" dir="13500000">
                  <a:srgbClr val="0070C0"/>
                </a:innerShdw>
              </a:effectLst>
            </a:endParaRPr>
          </a:p>
        </p:txBody>
      </p:sp>
      <p:sp>
        <p:nvSpPr>
          <p:cNvPr id="21" name="文本框 49"/>
          <p:cNvSpPr txBox="1"/>
          <p:nvPr/>
        </p:nvSpPr>
        <p:spPr>
          <a:xfrm>
            <a:off x="5156973" y="1923678"/>
            <a:ext cx="792088" cy="99257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30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effectLst>
                  <a:innerShdw blurRad="63500" dist="38100" dir="13500000">
                    <a:srgbClr val="0070C0"/>
                  </a:innerShdw>
                </a:effectLst>
                <a:latin typeface="DFPYuanLight-B5" panose="020F0300000000000000" pitchFamily="34" charset="-120"/>
                <a:ea typeface="DFPYuanLight-B5" panose="020F0300000000000000" pitchFamily="34" charset="-120"/>
              </a:defRPr>
            </a:lvl1pPr>
          </a:lstStyle>
          <a:p>
            <a:pPr algn="ctr"/>
            <a:r>
              <a:rPr lang="en-US" altLang="zh-CN" sz="6000" b="0" dirty="0" smtClean="0">
                <a:latin typeface="方正大标宋简体" panose="03000509000000000000" pitchFamily="65" charset="-122"/>
                <a:ea typeface="方正大标宋简体" panose="03000509000000000000" pitchFamily="65" charset="-122"/>
                <a:cs typeface="Open Sans Extrabold" panose="020B0906030804020204" pitchFamily="34" charset="0"/>
              </a:rPr>
              <a:t>+</a:t>
            </a:r>
            <a:endParaRPr lang="zh-CN" altLang="en-US" sz="6000" b="0" dirty="0">
              <a:latin typeface="方正大标宋简体" panose="03000509000000000000" pitchFamily="65" charset="-122"/>
              <a:ea typeface="方正大标宋简体" panose="03000509000000000000" pitchFamily="65" charset="-122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sndAc>
          <p:stSnd>
            <p:snd r:embed="rId5" name="按钮音效.wav"/>
          </p:stSnd>
        </p:sndAc>
      </p:transition>
    </mc:Choice>
    <mc:Fallback xmlns="">
      <p:transition spd="slow" advClick="0" advTm="0">
        <p:sndAc>
          <p:stSnd>
            <p:snd r:embed="rId9" name="按钮音效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5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61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7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7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3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70" grpId="0" animBg="1"/>
      <p:bldP spid="15" grpId="0"/>
      <p:bldP spid="16" grpId="0"/>
      <p:bldP spid="268" grpId="0"/>
      <p:bldP spid="268" grpId="1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612050" y="1588582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不知道学校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有哪些好玩的活动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064" y="2516039"/>
            <a:ext cx="19351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社团活动宣传困难，没人参加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2212" y="3145780"/>
            <a:ext cx="23391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学生会的举办活动为什么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总是然我们空间转发说说，好烦啊！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36366" y="3581986"/>
            <a:ext cx="3147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最近有没有什么好的比赛啊，这次可不能再错过了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24328" y="2198719"/>
            <a:ext cx="139653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团组织生活又来了，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真想找个其它专业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的班级一起联谊啊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68791" y="1494338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跨行思维太难培养了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34702" y="4165057"/>
            <a:ext cx="6624081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综合对我所处高校的调查与需求的分析，可见高校内是比较缺乏一个沟通各类学生团队与活动、赛事消息发布的平台的。</a:t>
            </a:r>
            <a:endParaRPr lang="en-US" altLang="zh-CN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937357" y="1218103"/>
            <a:ext cx="958364" cy="958364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317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623915" y="1697284"/>
            <a:ext cx="976555" cy="9765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0" name="同心圆 5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62" name="椭圆 61"/>
          <p:cNvSpPr>
            <a:spLocks noChangeAspect="1"/>
          </p:cNvSpPr>
          <p:nvPr/>
        </p:nvSpPr>
        <p:spPr>
          <a:xfrm>
            <a:off x="3223970" y="2307779"/>
            <a:ext cx="986590" cy="986590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317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988279" y="2503624"/>
            <a:ext cx="842166" cy="84216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66" name="椭圆 65"/>
          <p:cNvSpPr>
            <a:spLocks noChangeAspect="1"/>
          </p:cNvSpPr>
          <p:nvPr/>
        </p:nvSpPr>
        <p:spPr>
          <a:xfrm>
            <a:off x="4675708" y="2283718"/>
            <a:ext cx="544364" cy="544364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317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993621" y="1818241"/>
            <a:ext cx="716450" cy="7164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70" name="椭圆 69"/>
          <p:cNvSpPr>
            <a:spLocks noChangeAspect="1"/>
          </p:cNvSpPr>
          <p:nvPr/>
        </p:nvSpPr>
        <p:spPr>
          <a:xfrm>
            <a:off x="5476546" y="1472972"/>
            <a:ext cx="834807" cy="834807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317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183298" y="1580490"/>
            <a:ext cx="583583" cy="58358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2" name="同心圆 7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74" name="椭圆 73"/>
          <p:cNvSpPr/>
          <p:nvPr/>
        </p:nvSpPr>
        <p:spPr>
          <a:xfrm>
            <a:off x="6475089" y="1750960"/>
            <a:ext cx="858542" cy="858542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317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5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25911" y="2943723"/>
            <a:ext cx="166584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好想找个文档写得好的人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algn="just"/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一起参加数学建模啊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Freeform 5"/>
          <p:cNvSpPr>
            <a:spLocks/>
          </p:cNvSpPr>
          <p:nvPr/>
        </p:nvSpPr>
        <p:spPr bwMode="auto">
          <a:xfrm>
            <a:off x="1115616" y="4218645"/>
            <a:ext cx="177720" cy="729369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 flipH="1">
            <a:off x="7983452" y="4137982"/>
            <a:ext cx="177720" cy="729369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34" name="圆角矩形 33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83839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9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100"/>
                            </p:stCondLst>
                            <p:childTnLst>
                              <p:par>
                                <p:cTn id="7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6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58" grpId="0" animBg="1"/>
      <p:bldP spid="62" grpId="0" animBg="1"/>
      <p:bldP spid="66" grpId="0" animBg="1"/>
      <p:bldP spid="70" grpId="0" animBg="1"/>
      <p:bldP spid="74" grpId="0" animBg="1"/>
      <p:bldP spid="75" grpId="0"/>
      <p:bldP spid="77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56"/>
          <p:cNvSpPr>
            <a:spLocks noChangeArrowheads="1"/>
          </p:cNvSpPr>
          <p:nvPr/>
        </p:nvSpPr>
        <p:spPr bwMode="auto">
          <a:xfrm>
            <a:off x="7196138" y="1695451"/>
            <a:ext cx="885825" cy="2774156"/>
          </a:xfrm>
          <a:custGeom>
            <a:avLst/>
            <a:gdLst>
              <a:gd name="T0" fmla="*/ 1176576 w 1181100"/>
              <a:gd name="T1" fmla="*/ 0 h 3698875"/>
              <a:gd name="T2" fmla="*/ 1181100 w 1181100"/>
              <a:gd name="T3" fmla="*/ 0 h 3698875"/>
              <a:gd name="T4" fmla="*/ 1181100 w 1181100"/>
              <a:gd name="T5" fmla="*/ 3698875 h 3698875"/>
              <a:gd name="T6" fmla="*/ 0 w 1181100"/>
              <a:gd name="T7" fmla="*/ 3698875 h 3698875"/>
              <a:gd name="T8" fmla="*/ 0 w 1181100"/>
              <a:gd name="T9" fmla="*/ 1735795 h 3698875"/>
              <a:gd name="T10" fmla="*/ 48924 w 1181100"/>
              <a:gd name="T11" fmla="*/ 1697678 h 3698875"/>
              <a:gd name="T12" fmla="*/ 278759 w 1181100"/>
              <a:gd name="T13" fmla="*/ 1500788 h 3698875"/>
              <a:gd name="T14" fmla="*/ 453153 w 1181100"/>
              <a:gd name="T15" fmla="*/ 1330349 h 3698875"/>
              <a:gd name="T16" fmla="*/ 510936 w 1181100"/>
              <a:gd name="T17" fmla="*/ 1369307 h 3698875"/>
              <a:gd name="T18" fmla="*/ 590551 w 1181100"/>
              <a:gd name="T19" fmla="*/ 1385380 h 3698875"/>
              <a:gd name="T20" fmla="*/ 795088 w 1181100"/>
              <a:gd name="T21" fmla="*/ 1180843 h 3698875"/>
              <a:gd name="T22" fmla="*/ 735181 w 1181100"/>
              <a:gd name="T23" fmla="*/ 1036213 h 3698875"/>
              <a:gd name="T24" fmla="*/ 717723 w 1181100"/>
              <a:gd name="T25" fmla="*/ 1024442 h 3698875"/>
              <a:gd name="T26" fmla="*/ 820291 w 1181100"/>
              <a:gd name="T27" fmla="*/ 886780 h 3698875"/>
              <a:gd name="T28" fmla="*/ 1174186 w 1181100"/>
              <a:gd name="T29" fmla="*/ 21448 h 3698875"/>
              <a:gd name="T30" fmla="*/ 1176576 w 1181100"/>
              <a:gd name="T31" fmla="*/ 0 h 36988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181100"/>
              <a:gd name="T49" fmla="*/ 0 h 3698875"/>
              <a:gd name="T50" fmla="*/ 1181100 w 1181100"/>
              <a:gd name="T51" fmla="*/ 3698875 h 36988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181100" h="3698875">
                <a:moveTo>
                  <a:pt x="1176576" y="0"/>
                </a:moveTo>
                <a:lnTo>
                  <a:pt x="1181100" y="0"/>
                </a:lnTo>
                <a:lnTo>
                  <a:pt x="1181100" y="3698875"/>
                </a:lnTo>
                <a:lnTo>
                  <a:pt x="0" y="3698875"/>
                </a:lnTo>
                <a:lnTo>
                  <a:pt x="0" y="1735795"/>
                </a:lnTo>
                <a:lnTo>
                  <a:pt x="48924" y="1697678"/>
                </a:lnTo>
                <a:cubicBezTo>
                  <a:pt x="129510" y="1632743"/>
                  <a:pt x="206155" y="1567101"/>
                  <a:pt x="278759" y="1500788"/>
                </a:cubicBezTo>
                <a:lnTo>
                  <a:pt x="453153" y="1330349"/>
                </a:lnTo>
                <a:lnTo>
                  <a:pt x="510936" y="1369307"/>
                </a:lnTo>
                <a:cubicBezTo>
                  <a:pt x="535406" y="1379657"/>
                  <a:pt x="562310" y="1385380"/>
                  <a:pt x="590551" y="1385380"/>
                </a:cubicBezTo>
                <a:cubicBezTo>
                  <a:pt x="703514" y="1385380"/>
                  <a:pt x="795088" y="1293806"/>
                  <a:pt x="795088" y="1180843"/>
                </a:cubicBezTo>
                <a:cubicBezTo>
                  <a:pt x="795088" y="1124362"/>
                  <a:pt x="772195" y="1073227"/>
                  <a:pt x="735181" y="1036213"/>
                </a:cubicBezTo>
                <a:lnTo>
                  <a:pt x="717723" y="1024442"/>
                </a:lnTo>
                <a:lnTo>
                  <a:pt x="820291" y="886780"/>
                </a:lnTo>
                <a:cubicBezTo>
                  <a:pt x="1010014" y="606666"/>
                  <a:pt x="1130158" y="317479"/>
                  <a:pt x="1174186" y="21448"/>
                </a:cubicBezTo>
                <a:lnTo>
                  <a:pt x="1176576" y="0"/>
                </a:lnTo>
                <a:close/>
              </a:path>
            </a:pathLst>
          </a:cu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59"/>
          <p:cNvSpPr>
            <a:spLocks noChangeArrowheads="1"/>
          </p:cNvSpPr>
          <p:nvPr/>
        </p:nvSpPr>
        <p:spPr bwMode="auto">
          <a:xfrm>
            <a:off x="6271022" y="3028951"/>
            <a:ext cx="885825" cy="1441847"/>
          </a:xfrm>
          <a:custGeom>
            <a:avLst/>
            <a:gdLst>
              <a:gd name="T0" fmla="*/ 1181100 w 1181100"/>
              <a:gd name="T1" fmla="*/ 0 h 1921854"/>
              <a:gd name="T2" fmla="*/ 1181100 w 1181100"/>
              <a:gd name="T3" fmla="*/ 1923072 h 1921854"/>
              <a:gd name="T4" fmla="*/ 0 w 1181100"/>
              <a:gd name="T5" fmla="*/ 1923072 h 1921854"/>
              <a:gd name="T6" fmla="*/ 0 w 1181100"/>
              <a:gd name="T7" fmla="*/ 732430 h 1921854"/>
              <a:gd name="T8" fmla="*/ 319230 w 1181100"/>
              <a:gd name="T9" fmla="*/ 562609 h 1921854"/>
              <a:gd name="T10" fmla="*/ 425975 w 1181100"/>
              <a:gd name="T11" fmla="*/ 500607 h 1921854"/>
              <a:gd name="T12" fmla="*/ 445921 w 1181100"/>
              <a:gd name="T13" fmla="*/ 530208 h 1921854"/>
              <a:gd name="T14" fmla="*/ 590551 w 1181100"/>
              <a:gd name="T15" fmla="*/ 590153 h 1921854"/>
              <a:gd name="T16" fmla="*/ 795088 w 1181100"/>
              <a:gd name="T17" fmla="*/ 385486 h 1921854"/>
              <a:gd name="T18" fmla="*/ 779015 w 1181100"/>
              <a:gd name="T19" fmla="*/ 305821 h 1921854"/>
              <a:gd name="T20" fmla="*/ 768996 w 1181100"/>
              <a:gd name="T21" fmla="*/ 290951 h 1921854"/>
              <a:gd name="T22" fmla="*/ 952789 w 1181100"/>
              <a:gd name="T23" fmla="*/ 167651 h 1921854"/>
              <a:gd name="T24" fmla="*/ 1140954 w 1181100"/>
              <a:gd name="T25" fmla="*/ 31296 h 1921854"/>
              <a:gd name="T26" fmla="*/ 1181100 w 1181100"/>
              <a:gd name="T27" fmla="*/ 0 h 19218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81100"/>
              <a:gd name="T43" fmla="*/ 0 h 1921854"/>
              <a:gd name="T44" fmla="*/ 1181100 w 1181100"/>
              <a:gd name="T45" fmla="*/ 1921854 h 192185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81100" h="1921854">
                <a:moveTo>
                  <a:pt x="1181100" y="0"/>
                </a:moveTo>
                <a:lnTo>
                  <a:pt x="1181100" y="1921854"/>
                </a:lnTo>
                <a:lnTo>
                  <a:pt x="0" y="1921854"/>
                </a:lnTo>
                <a:lnTo>
                  <a:pt x="0" y="731966"/>
                </a:lnTo>
                <a:lnTo>
                  <a:pt x="319230" y="562253"/>
                </a:lnTo>
                <a:lnTo>
                  <a:pt x="425975" y="500289"/>
                </a:lnTo>
                <a:lnTo>
                  <a:pt x="445921" y="529872"/>
                </a:lnTo>
                <a:cubicBezTo>
                  <a:pt x="482935" y="566886"/>
                  <a:pt x="534069" y="589779"/>
                  <a:pt x="590551" y="589779"/>
                </a:cubicBezTo>
                <a:cubicBezTo>
                  <a:pt x="703514" y="589779"/>
                  <a:pt x="795088" y="498205"/>
                  <a:pt x="795088" y="385242"/>
                </a:cubicBezTo>
                <a:cubicBezTo>
                  <a:pt x="795088" y="357001"/>
                  <a:pt x="789365" y="330097"/>
                  <a:pt x="779015" y="305627"/>
                </a:cubicBezTo>
                <a:lnTo>
                  <a:pt x="768996" y="290767"/>
                </a:lnTo>
                <a:lnTo>
                  <a:pt x="952789" y="167545"/>
                </a:lnTo>
                <a:cubicBezTo>
                  <a:pt x="1017466" y="122501"/>
                  <a:pt x="1080201" y="77074"/>
                  <a:pt x="1140954" y="31276"/>
                </a:cubicBezTo>
                <a:lnTo>
                  <a:pt x="1181100" y="0"/>
                </a:lnTo>
                <a:close/>
              </a:path>
            </a:pathLst>
          </a:cu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任意多边形 63"/>
          <p:cNvSpPr>
            <a:spLocks noChangeArrowheads="1"/>
          </p:cNvSpPr>
          <p:nvPr/>
        </p:nvSpPr>
        <p:spPr bwMode="auto">
          <a:xfrm>
            <a:off x="5344716" y="3599260"/>
            <a:ext cx="885825" cy="871538"/>
          </a:xfrm>
          <a:custGeom>
            <a:avLst/>
            <a:gdLst>
              <a:gd name="T0" fmla="*/ 1181100 w 1181100"/>
              <a:gd name="T1" fmla="*/ 0 h 1161755"/>
              <a:gd name="T2" fmla="*/ 1181100 w 1181100"/>
              <a:gd name="T3" fmla="*/ 1162346 h 1161755"/>
              <a:gd name="T4" fmla="*/ 0 w 1181100"/>
              <a:gd name="T5" fmla="*/ 1162346 h 1161755"/>
              <a:gd name="T6" fmla="*/ 0 w 1181100"/>
              <a:gd name="T7" fmla="*/ 518117 h 1161755"/>
              <a:gd name="T8" fmla="*/ 336342 w 1181100"/>
              <a:gd name="T9" fmla="*/ 385714 h 1161755"/>
              <a:gd name="T10" fmla="*/ 408490 w 1181100"/>
              <a:gd name="T11" fmla="*/ 354408 h 1161755"/>
              <a:gd name="T12" fmla="*/ 445921 w 1181100"/>
              <a:gd name="T13" fmla="*/ 409954 h 1161755"/>
              <a:gd name="T14" fmla="*/ 590551 w 1181100"/>
              <a:gd name="T15" fmla="*/ 469892 h 1161755"/>
              <a:gd name="T16" fmla="*/ 795088 w 1181100"/>
              <a:gd name="T17" fmla="*/ 265251 h 1161755"/>
              <a:gd name="T18" fmla="*/ 790933 w 1181100"/>
              <a:gd name="T19" fmla="*/ 224009 h 1161755"/>
              <a:gd name="T20" fmla="*/ 781056 w 1181100"/>
              <a:gd name="T21" fmla="*/ 192174 h 1161755"/>
              <a:gd name="T22" fmla="*/ 1174526 w 1181100"/>
              <a:gd name="T23" fmla="*/ 3497 h 1161755"/>
              <a:gd name="T24" fmla="*/ 1181100 w 1181100"/>
              <a:gd name="T25" fmla="*/ 0 h 11617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81100"/>
              <a:gd name="T40" fmla="*/ 0 h 1161755"/>
              <a:gd name="T41" fmla="*/ 1181100 w 1181100"/>
              <a:gd name="T42" fmla="*/ 1161755 h 11617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81100" h="1161755">
                <a:moveTo>
                  <a:pt x="1181100" y="0"/>
                </a:moveTo>
                <a:lnTo>
                  <a:pt x="1181100" y="1161755"/>
                </a:lnTo>
                <a:lnTo>
                  <a:pt x="0" y="1161755"/>
                </a:lnTo>
                <a:lnTo>
                  <a:pt x="0" y="517854"/>
                </a:lnTo>
                <a:lnTo>
                  <a:pt x="336342" y="385518"/>
                </a:lnTo>
                <a:lnTo>
                  <a:pt x="408490" y="354228"/>
                </a:lnTo>
                <a:lnTo>
                  <a:pt x="445921" y="409746"/>
                </a:lnTo>
                <a:cubicBezTo>
                  <a:pt x="482935" y="446760"/>
                  <a:pt x="534070" y="469653"/>
                  <a:pt x="590551" y="469653"/>
                </a:cubicBezTo>
                <a:cubicBezTo>
                  <a:pt x="703514" y="469653"/>
                  <a:pt x="795088" y="378079"/>
                  <a:pt x="795088" y="265116"/>
                </a:cubicBezTo>
                <a:cubicBezTo>
                  <a:pt x="795088" y="250996"/>
                  <a:pt x="793657" y="237210"/>
                  <a:pt x="790933" y="223895"/>
                </a:cubicBezTo>
                <a:lnTo>
                  <a:pt x="781056" y="192076"/>
                </a:lnTo>
                <a:lnTo>
                  <a:pt x="1174526" y="3495"/>
                </a:lnTo>
                <a:lnTo>
                  <a:pt x="1181100" y="0"/>
                </a:lnTo>
                <a:close/>
              </a:path>
            </a:pathLst>
          </a:cu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66"/>
          <p:cNvSpPr>
            <a:spLocks noChangeArrowheads="1"/>
          </p:cNvSpPr>
          <p:nvPr/>
        </p:nvSpPr>
        <p:spPr bwMode="auto">
          <a:xfrm>
            <a:off x="3852862" y="4002881"/>
            <a:ext cx="1452563" cy="466725"/>
          </a:xfrm>
          <a:custGeom>
            <a:avLst/>
            <a:gdLst>
              <a:gd name="T0" fmla="*/ 1936753 w 1936748"/>
              <a:gd name="T1" fmla="*/ 0 h 623080"/>
              <a:gd name="T2" fmla="*/ 1936753 w 1936748"/>
              <a:gd name="T3" fmla="*/ 621521 h 623080"/>
              <a:gd name="T4" fmla="*/ 0 w 1936748"/>
              <a:gd name="T5" fmla="*/ 621521 h 623080"/>
              <a:gd name="T6" fmla="*/ 0 w 1936748"/>
              <a:gd name="T7" fmla="*/ 612348 h 623080"/>
              <a:gd name="T8" fmla="*/ 352299 w 1936748"/>
              <a:gd name="T9" fmla="*/ 518226 h 623080"/>
              <a:gd name="T10" fmla="*/ 750619 w 1936748"/>
              <a:gd name="T11" fmla="*/ 402333 h 623080"/>
              <a:gd name="T12" fmla="*/ 791648 w 1936748"/>
              <a:gd name="T13" fmla="*/ 389503 h 623080"/>
              <a:gd name="T14" fmla="*/ 823747 w 1936748"/>
              <a:gd name="T15" fmla="*/ 436994 h 623080"/>
              <a:gd name="T16" fmla="*/ 968378 w 1936748"/>
              <a:gd name="T17" fmla="*/ 496751 h 623080"/>
              <a:gd name="T18" fmla="*/ 1172915 w 1936748"/>
              <a:gd name="T19" fmla="*/ 292726 h 623080"/>
              <a:gd name="T20" fmla="*/ 1170638 w 1936748"/>
              <a:gd name="T21" fmla="*/ 270191 h 623080"/>
              <a:gd name="T22" fmla="*/ 1509045 w 1936748"/>
              <a:gd name="T23" fmla="*/ 156507 h 623080"/>
              <a:gd name="T24" fmla="*/ 1868381 w 1936748"/>
              <a:gd name="T25" fmla="*/ 26834 h 623080"/>
              <a:gd name="T26" fmla="*/ 1936753 w 1936748"/>
              <a:gd name="T27" fmla="*/ 0 h 62308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936748"/>
              <a:gd name="T43" fmla="*/ 0 h 623080"/>
              <a:gd name="T44" fmla="*/ 1936748 w 1936748"/>
              <a:gd name="T45" fmla="*/ 623080 h 62308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936748" h="623080">
                <a:moveTo>
                  <a:pt x="1936748" y="0"/>
                </a:moveTo>
                <a:lnTo>
                  <a:pt x="1936748" y="623080"/>
                </a:lnTo>
                <a:lnTo>
                  <a:pt x="0" y="623080"/>
                </a:lnTo>
                <a:lnTo>
                  <a:pt x="0" y="613884"/>
                </a:lnTo>
                <a:lnTo>
                  <a:pt x="352298" y="519526"/>
                </a:lnTo>
                <a:cubicBezTo>
                  <a:pt x="487129" y="481602"/>
                  <a:pt x="619924" y="442867"/>
                  <a:pt x="750617" y="403342"/>
                </a:cubicBezTo>
                <a:lnTo>
                  <a:pt x="791646" y="390480"/>
                </a:lnTo>
                <a:lnTo>
                  <a:pt x="823745" y="438090"/>
                </a:lnTo>
                <a:cubicBezTo>
                  <a:pt x="860759" y="475104"/>
                  <a:pt x="911894" y="497997"/>
                  <a:pt x="968375" y="497997"/>
                </a:cubicBezTo>
                <a:cubicBezTo>
                  <a:pt x="1081338" y="497997"/>
                  <a:pt x="1172912" y="406423"/>
                  <a:pt x="1172912" y="293460"/>
                </a:cubicBezTo>
                <a:lnTo>
                  <a:pt x="1170635" y="270869"/>
                </a:lnTo>
                <a:lnTo>
                  <a:pt x="1509041" y="156899"/>
                </a:lnTo>
                <a:cubicBezTo>
                  <a:pt x="1631071" y="114305"/>
                  <a:pt x="1750871" y="70965"/>
                  <a:pt x="1868376" y="26902"/>
                </a:cubicBezTo>
                <a:lnTo>
                  <a:pt x="1936748" y="0"/>
                </a:lnTo>
                <a:close/>
              </a:path>
            </a:pathLst>
          </a:cu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51"/>
          <p:cNvSpPr>
            <a:spLocks noChangeArrowheads="1"/>
          </p:cNvSpPr>
          <p:nvPr/>
        </p:nvSpPr>
        <p:spPr bwMode="auto">
          <a:xfrm>
            <a:off x="7530704" y="2474119"/>
            <a:ext cx="216694" cy="215504"/>
          </a:xfrm>
          <a:prstGeom prst="ellipse">
            <a:avLst/>
          </a:pr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椭圆 52"/>
          <p:cNvSpPr>
            <a:spLocks noChangeArrowheads="1"/>
          </p:cNvSpPr>
          <p:nvPr/>
        </p:nvSpPr>
        <p:spPr bwMode="auto">
          <a:xfrm>
            <a:off x="6605588" y="3209925"/>
            <a:ext cx="216694" cy="216694"/>
          </a:xfrm>
          <a:prstGeom prst="ellipse">
            <a:avLst/>
          </a:pr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椭圆 53"/>
          <p:cNvSpPr>
            <a:spLocks noChangeArrowheads="1"/>
          </p:cNvSpPr>
          <p:nvPr/>
        </p:nvSpPr>
        <p:spPr bwMode="auto">
          <a:xfrm>
            <a:off x="5680473" y="3689748"/>
            <a:ext cx="215503" cy="216694"/>
          </a:xfrm>
          <a:prstGeom prst="ellipse">
            <a:avLst/>
          </a:pr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2" name="椭圆 54"/>
          <p:cNvSpPr>
            <a:spLocks noChangeArrowheads="1"/>
          </p:cNvSpPr>
          <p:nvPr/>
        </p:nvSpPr>
        <p:spPr bwMode="auto">
          <a:xfrm>
            <a:off x="4470798" y="4114800"/>
            <a:ext cx="216694" cy="216694"/>
          </a:xfrm>
          <a:prstGeom prst="ellipse">
            <a:avLst/>
          </a:prstGeom>
          <a:gradFill>
            <a:gsLst>
              <a:gs pos="100000">
                <a:srgbClr val="006382"/>
              </a:gs>
              <a:gs pos="0">
                <a:srgbClr val="4EE4D2"/>
              </a:gs>
            </a:gsLst>
            <a:lin ang="2700000" scaled="1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977503" y="1106091"/>
            <a:ext cx="7204472" cy="567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</a:t>
            </a:r>
            <a:r>
              <a:rPr lang="zh-CN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各专业、各班级、各类团队之间合作交流的不便，各类团队的组建困难，校内活动的举办困难，而导致的校园活力不强</a:t>
            </a:r>
            <a:r>
              <a:rPr lang="zh-CN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，跨学科之间合作</a:t>
            </a:r>
            <a:r>
              <a:rPr lang="zh-CN" altLang="zh-CN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创新能力差，团队的综合能力弱，学生的兴趣难以得到扩展与提升</a:t>
            </a:r>
            <a:r>
              <a:rPr lang="zh-CN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01161" y="1825228"/>
            <a:ext cx="5929543" cy="756047"/>
            <a:chOff x="1601161" y="1825228"/>
            <a:chExt cx="5929543" cy="756047"/>
          </a:xfrm>
        </p:grpSpPr>
        <p:cxnSp>
          <p:nvCxnSpPr>
            <p:cNvPr id="25" name="肘形连接符 151"/>
            <p:cNvCxnSpPr>
              <a:cxnSpLocks noChangeShapeType="1"/>
            </p:cNvCxnSpPr>
            <p:nvPr/>
          </p:nvCxnSpPr>
          <p:spPr bwMode="auto">
            <a:xfrm>
              <a:off x="3197017" y="2108689"/>
              <a:ext cx="4333687" cy="472586"/>
            </a:xfrm>
            <a:prstGeom prst="bentConnector3">
              <a:avLst>
                <a:gd name="adj1" fmla="val 46218"/>
              </a:avLst>
            </a:prstGeom>
            <a:noFill/>
            <a:ln w="12700">
              <a:solidFill>
                <a:schemeClr val="accent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椭圆 135"/>
            <p:cNvSpPr>
              <a:spLocks noChangeArrowheads="1"/>
            </p:cNvSpPr>
            <p:nvPr/>
          </p:nvSpPr>
          <p:spPr bwMode="auto">
            <a:xfrm>
              <a:off x="2630091" y="1825228"/>
              <a:ext cx="566926" cy="566922"/>
            </a:xfrm>
            <a:prstGeom prst="ellipse">
              <a:avLst/>
            </a:prstGeom>
            <a:gradFill>
              <a:gsLst>
                <a:gs pos="100000">
                  <a:srgbClr val="006382"/>
                </a:gs>
                <a:gs pos="0">
                  <a:srgbClr val="4EE4D2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27" name="组合 125"/>
            <p:cNvGrpSpPr>
              <a:grpSpLocks/>
            </p:cNvGrpSpPr>
            <p:nvPr/>
          </p:nvGrpSpPr>
          <p:grpSpPr bwMode="auto">
            <a:xfrm>
              <a:off x="2744826" y="1927786"/>
              <a:ext cx="337456" cy="325902"/>
              <a:chOff x="0" y="0"/>
              <a:chExt cx="583915" cy="496874"/>
            </a:xfrm>
            <a:solidFill>
              <a:schemeClr val="accent1"/>
            </a:solidFill>
          </p:grpSpPr>
          <p:sp>
            <p:nvSpPr>
              <p:cNvPr id="30" name="Freeform 159"/>
              <p:cNvSpPr>
                <a:spLocks noChangeArrowheads="1"/>
              </p:cNvSpPr>
              <p:nvPr/>
            </p:nvSpPr>
            <p:spPr bwMode="auto">
              <a:xfrm>
                <a:off x="61656" y="94297"/>
                <a:ext cx="460603" cy="402577"/>
              </a:xfrm>
              <a:custGeom>
                <a:avLst/>
                <a:gdLst>
                  <a:gd name="T0" fmla="*/ 2109911457 w 54"/>
                  <a:gd name="T1" fmla="*/ 73363234 h 47"/>
                  <a:gd name="T2" fmla="*/ 1746128914 w 54"/>
                  <a:gd name="T3" fmla="*/ 73363234 h 47"/>
                  <a:gd name="T4" fmla="*/ 145507900 w 54"/>
                  <a:gd name="T5" fmla="*/ 1100508471 h 47"/>
                  <a:gd name="T6" fmla="*/ 0 w 54"/>
                  <a:gd name="T7" fmla="*/ 1467341772 h 47"/>
                  <a:gd name="T8" fmla="*/ 0 w 54"/>
                  <a:gd name="T9" fmla="*/ 2147483646 h 47"/>
                  <a:gd name="T10" fmla="*/ 218266114 w 54"/>
                  <a:gd name="T11" fmla="*/ 2147483646 h 47"/>
                  <a:gd name="T12" fmla="*/ 945822671 w 54"/>
                  <a:gd name="T13" fmla="*/ 2147483646 h 47"/>
                  <a:gd name="T14" fmla="*/ 1164088786 w 54"/>
                  <a:gd name="T15" fmla="*/ 2147483646 h 47"/>
                  <a:gd name="T16" fmla="*/ 1164088786 w 54"/>
                  <a:gd name="T17" fmla="*/ 1980918673 h 47"/>
                  <a:gd name="T18" fmla="*/ 1382354900 w 54"/>
                  <a:gd name="T19" fmla="*/ 1760811840 h 47"/>
                  <a:gd name="T20" fmla="*/ 2147483646 w 54"/>
                  <a:gd name="T21" fmla="*/ 1760811840 h 47"/>
                  <a:gd name="T22" fmla="*/ 2147483646 w 54"/>
                  <a:gd name="T23" fmla="*/ 1980918673 h 47"/>
                  <a:gd name="T24" fmla="*/ 2147483646 w 54"/>
                  <a:gd name="T25" fmla="*/ 2147483646 h 47"/>
                  <a:gd name="T26" fmla="*/ 2147483646 w 54"/>
                  <a:gd name="T27" fmla="*/ 2147483646 h 47"/>
                  <a:gd name="T28" fmla="*/ 2147483646 w 54"/>
                  <a:gd name="T29" fmla="*/ 2147483646 h 47"/>
                  <a:gd name="T30" fmla="*/ 2147483646 w 54"/>
                  <a:gd name="T31" fmla="*/ 2147483646 h 47"/>
                  <a:gd name="T32" fmla="*/ 2147483646 w 54"/>
                  <a:gd name="T33" fmla="*/ 1467341772 h 47"/>
                  <a:gd name="T34" fmla="*/ 2147483646 w 54"/>
                  <a:gd name="T35" fmla="*/ 1173871705 h 47"/>
                  <a:gd name="T36" fmla="*/ 2109911457 w 54"/>
                  <a:gd name="T37" fmla="*/ 73363234 h 4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4"/>
                  <a:gd name="T58" fmla="*/ 0 h 47"/>
                  <a:gd name="T59" fmla="*/ 54 w 54"/>
                  <a:gd name="T60" fmla="*/ 47 h 4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4" h="47">
                    <a:moveTo>
                      <a:pt x="29" y="1"/>
                    </a:moveTo>
                    <a:cubicBezTo>
                      <a:pt x="28" y="0"/>
                      <a:pt x="25" y="0"/>
                      <a:pt x="24" y="1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1" y="16"/>
                      <a:pt x="0" y="18"/>
                      <a:pt x="0" y="2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1" y="47"/>
                      <a:pt x="3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7"/>
                      <a:pt x="16" y="46"/>
                      <a:pt x="16" y="44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6" y="26"/>
                      <a:pt x="17" y="24"/>
                      <a:pt x="19" y="24"/>
                    </a:cubicBezTo>
                    <a:cubicBezTo>
                      <a:pt x="35" y="24"/>
                      <a:pt x="35" y="24"/>
                      <a:pt x="35" y="24"/>
                    </a:cubicBezTo>
                    <a:cubicBezTo>
                      <a:pt x="37" y="24"/>
                      <a:pt x="38" y="26"/>
                      <a:pt x="38" y="27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8" y="46"/>
                      <a:pt x="39" y="47"/>
                      <a:pt x="4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3" y="47"/>
                      <a:pt x="54" y="46"/>
                      <a:pt x="54" y="44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4" y="19"/>
                      <a:pt x="53" y="17"/>
                      <a:pt x="52" y="16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40" tIns="45720" rIns="91440" bIns="45720"/>
              <a:lstStyle/>
              <a:p>
                <a:endPara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3915" cy="224863"/>
              </a:xfrm>
              <a:custGeom>
                <a:avLst/>
                <a:gdLst>
                  <a:gd name="T0" fmla="*/ 2147483646 w 68"/>
                  <a:gd name="T1" fmla="*/ 1495961648 h 26"/>
                  <a:gd name="T2" fmla="*/ 2147483646 w 68"/>
                  <a:gd name="T3" fmla="*/ 1121971236 h 26"/>
                  <a:gd name="T4" fmla="*/ 2147483646 w 68"/>
                  <a:gd name="T5" fmla="*/ 747980824 h 26"/>
                  <a:gd name="T6" fmla="*/ 2147483646 w 68"/>
                  <a:gd name="T7" fmla="*/ 523584847 h 26"/>
                  <a:gd name="T8" fmla="*/ 2147483646 w 68"/>
                  <a:gd name="T9" fmla="*/ 523584847 h 26"/>
                  <a:gd name="T10" fmla="*/ 2147483646 w 68"/>
                  <a:gd name="T11" fmla="*/ 747980824 h 26"/>
                  <a:gd name="T12" fmla="*/ 2147483646 w 68"/>
                  <a:gd name="T13" fmla="*/ 747980824 h 26"/>
                  <a:gd name="T14" fmla="*/ 2147483646 w 68"/>
                  <a:gd name="T15" fmla="*/ 897575259 h 26"/>
                  <a:gd name="T16" fmla="*/ 2147483646 w 68"/>
                  <a:gd name="T17" fmla="*/ 74801542 h 26"/>
                  <a:gd name="T18" fmla="*/ 2147483646 w 68"/>
                  <a:gd name="T19" fmla="*/ 0 h 26"/>
                  <a:gd name="T20" fmla="*/ 2147483646 w 68"/>
                  <a:gd name="T21" fmla="*/ 74801542 h 26"/>
                  <a:gd name="T22" fmla="*/ 147472885 w 68"/>
                  <a:gd name="T23" fmla="*/ 1495961648 h 26"/>
                  <a:gd name="T24" fmla="*/ 73736443 w 68"/>
                  <a:gd name="T25" fmla="*/ 1795150518 h 26"/>
                  <a:gd name="T26" fmla="*/ 368682214 w 68"/>
                  <a:gd name="T27" fmla="*/ 1795150518 h 26"/>
                  <a:gd name="T28" fmla="*/ 2147483646 w 68"/>
                  <a:gd name="T29" fmla="*/ 523584847 h 26"/>
                  <a:gd name="T30" fmla="*/ 2147483646 w 68"/>
                  <a:gd name="T31" fmla="*/ 523584847 h 26"/>
                  <a:gd name="T32" fmla="*/ 2147483646 w 68"/>
                  <a:gd name="T33" fmla="*/ 1869943411 h 26"/>
                  <a:gd name="T34" fmla="*/ 2147483646 w 68"/>
                  <a:gd name="T35" fmla="*/ 1869943411 h 26"/>
                  <a:gd name="T36" fmla="*/ 2147483646 w 68"/>
                  <a:gd name="T37" fmla="*/ 1570754541 h 26"/>
                  <a:gd name="T38" fmla="*/ 2147483646 w 68"/>
                  <a:gd name="T39" fmla="*/ 1495961648 h 2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68"/>
                  <a:gd name="T61" fmla="*/ 0 h 26"/>
                  <a:gd name="T62" fmla="*/ 68 w 68"/>
                  <a:gd name="T63" fmla="*/ 26 h 2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68" h="26">
                    <a:moveTo>
                      <a:pt x="64" y="20"/>
                    </a:moveTo>
                    <a:cubicBezTo>
                      <a:pt x="62" y="19"/>
                      <a:pt x="61" y="17"/>
                      <a:pt x="61" y="15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1" y="8"/>
                      <a:pt x="60" y="7"/>
                      <a:pt x="58" y="7"/>
                    </a:cubicBezTo>
                    <a:cubicBezTo>
                      <a:pt x="57" y="7"/>
                      <a:pt x="57" y="7"/>
                      <a:pt x="57" y="7"/>
                    </a:cubicBezTo>
                    <a:cubicBezTo>
                      <a:pt x="56" y="7"/>
                      <a:pt x="54" y="8"/>
                      <a:pt x="54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2"/>
                      <a:pt x="53" y="13"/>
                      <a:pt x="52" y="12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3" y="0"/>
                      <a:pt x="33" y="0"/>
                    </a:cubicBezTo>
                    <a:cubicBezTo>
                      <a:pt x="33" y="0"/>
                      <a:pt x="32" y="1"/>
                      <a:pt x="30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2" y="25"/>
                      <a:pt x="3" y="25"/>
                      <a:pt x="5" y="2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6"/>
                      <a:pt x="34" y="6"/>
                      <a:pt x="36" y="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4" y="26"/>
                      <a:pt x="66" y="26"/>
                      <a:pt x="67" y="25"/>
                    </a:cubicBezTo>
                    <a:cubicBezTo>
                      <a:pt x="68" y="24"/>
                      <a:pt x="67" y="22"/>
                      <a:pt x="66" y="21"/>
                    </a:cubicBezTo>
                    <a:lnTo>
                      <a:pt x="64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40" tIns="45720" rIns="91440" bIns="45720"/>
              <a:lstStyle/>
              <a:p>
                <a:endPara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93"/>
            <p:cNvSpPr>
              <a:spLocks noChangeArrowheads="1"/>
            </p:cNvSpPr>
            <p:nvPr/>
          </p:nvSpPr>
          <p:spPr bwMode="auto">
            <a:xfrm>
              <a:off x="1820466" y="1866900"/>
              <a:ext cx="715566" cy="30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问题</a:t>
              </a: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四</a:t>
              </a:r>
              <a:endPara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29" name="矩形 165"/>
            <p:cNvSpPr>
              <a:spLocks noChangeArrowheads="1"/>
            </p:cNvSpPr>
            <p:nvPr/>
          </p:nvSpPr>
          <p:spPr bwMode="auto">
            <a:xfrm>
              <a:off x="1601161" y="2159794"/>
              <a:ext cx="934871" cy="24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975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团队组建困难</a:t>
              </a:r>
              <a:endParaRPr lang="zh-CN" altLang="en-US" sz="97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26058" y="2528888"/>
            <a:ext cx="5379530" cy="789385"/>
            <a:chOff x="1226058" y="2528888"/>
            <a:chExt cx="5379530" cy="789385"/>
          </a:xfrm>
        </p:grpSpPr>
        <p:cxnSp>
          <p:nvCxnSpPr>
            <p:cNvPr id="33" name="肘形连接符 154"/>
            <p:cNvCxnSpPr>
              <a:cxnSpLocks noChangeShapeType="1"/>
            </p:cNvCxnSpPr>
            <p:nvPr/>
          </p:nvCxnSpPr>
          <p:spPr bwMode="auto">
            <a:xfrm>
              <a:off x="3197056" y="2812555"/>
              <a:ext cx="3408532" cy="505718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accent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椭圆 139"/>
            <p:cNvSpPr>
              <a:spLocks noChangeArrowheads="1"/>
            </p:cNvSpPr>
            <p:nvPr/>
          </p:nvSpPr>
          <p:spPr bwMode="auto">
            <a:xfrm>
              <a:off x="2630091" y="2528888"/>
              <a:ext cx="566965" cy="567333"/>
            </a:xfrm>
            <a:prstGeom prst="ellipse">
              <a:avLst/>
            </a:prstGeom>
            <a:gradFill>
              <a:gsLst>
                <a:gs pos="100000">
                  <a:srgbClr val="006382"/>
                </a:gs>
                <a:gs pos="0">
                  <a:srgbClr val="4EE4D2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35" name="Group 92"/>
            <p:cNvGrpSpPr>
              <a:grpSpLocks/>
            </p:cNvGrpSpPr>
            <p:nvPr/>
          </p:nvGrpSpPr>
          <p:grpSpPr bwMode="auto">
            <a:xfrm>
              <a:off x="2745161" y="2705683"/>
              <a:ext cx="355874" cy="221817"/>
              <a:chOff x="0" y="0"/>
              <a:chExt cx="471488" cy="293688"/>
            </a:xfrm>
            <a:solidFill>
              <a:schemeClr val="accent1"/>
            </a:solidFill>
          </p:grpSpPr>
          <p:sp>
            <p:nvSpPr>
              <p:cNvPr id="38" name="Freeform 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471488" cy="293688"/>
              </a:xfrm>
              <a:custGeom>
                <a:avLst/>
                <a:gdLst>
                  <a:gd name="T0" fmla="*/ 1607679782 w 125"/>
                  <a:gd name="T1" fmla="*/ 255184750 h 78"/>
                  <a:gd name="T2" fmla="*/ 1607679782 w 125"/>
                  <a:gd name="T3" fmla="*/ 0 h 78"/>
                  <a:gd name="T4" fmla="*/ 0 w 125"/>
                  <a:gd name="T5" fmla="*/ 0 h 78"/>
                  <a:gd name="T6" fmla="*/ 0 w 125"/>
                  <a:gd name="T7" fmla="*/ 1105803094 h 78"/>
                  <a:gd name="T8" fmla="*/ 1607679782 w 125"/>
                  <a:gd name="T9" fmla="*/ 1105803094 h 78"/>
                  <a:gd name="T10" fmla="*/ 1607679782 w 125"/>
                  <a:gd name="T11" fmla="*/ 850618344 h 78"/>
                  <a:gd name="T12" fmla="*/ 1778407473 w 125"/>
                  <a:gd name="T13" fmla="*/ 765554250 h 78"/>
                  <a:gd name="T14" fmla="*/ 1778407473 w 125"/>
                  <a:gd name="T15" fmla="*/ 368601031 h 78"/>
                  <a:gd name="T16" fmla="*/ 1607679782 w 125"/>
                  <a:gd name="T17" fmla="*/ 255184750 h 78"/>
                  <a:gd name="T18" fmla="*/ 1479634957 w 125"/>
                  <a:gd name="T19" fmla="*/ 978210719 h 78"/>
                  <a:gd name="T20" fmla="*/ 142272447 w 125"/>
                  <a:gd name="T21" fmla="*/ 978210719 h 78"/>
                  <a:gd name="T22" fmla="*/ 142272447 w 125"/>
                  <a:gd name="T23" fmla="*/ 141768469 h 78"/>
                  <a:gd name="T24" fmla="*/ 1479634957 w 125"/>
                  <a:gd name="T25" fmla="*/ 141768469 h 78"/>
                  <a:gd name="T26" fmla="*/ 1479634957 w 125"/>
                  <a:gd name="T27" fmla="*/ 978210719 h 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25"/>
                  <a:gd name="T43" fmla="*/ 0 h 78"/>
                  <a:gd name="T44" fmla="*/ 125 w 125"/>
                  <a:gd name="T45" fmla="*/ 78 h 7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40" tIns="45720" rIns="91440" bIns="45720"/>
              <a:lstStyle/>
              <a:p>
                <a:endPara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63500" y="63499"/>
                <a:ext cx="90488" cy="166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40" tIns="45720" rIns="91440" bIns="4572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75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69862" y="63499"/>
                <a:ext cx="85725" cy="166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lIns="91440" tIns="45720" rIns="91440" bIns="45720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方正兰亭黑_GBK" panose="02000000000000000000" pitchFamily="2" charset="-122"/>
                    <a:ea typeface="方正兰亭黑_GBK" panose="02000000000000000000" pitchFamily="2" charset="-122"/>
                    <a:sym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75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41"/>
            <p:cNvSpPr>
              <a:spLocks noChangeArrowheads="1"/>
            </p:cNvSpPr>
            <p:nvPr/>
          </p:nvSpPr>
          <p:spPr bwMode="auto">
            <a:xfrm>
              <a:off x="1820466" y="2563416"/>
              <a:ext cx="715566" cy="30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问题</a:t>
              </a: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三</a:t>
              </a:r>
              <a:endPara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37" name="矩形 42"/>
            <p:cNvSpPr>
              <a:spLocks noChangeArrowheads="1"/>
            </p:cNvSpPr>
            <p:nvPr/>
          </p:nvSpPr>
          <p:spPr bwMode="auto">
            <a:xfrm>
              <a:off x="1226058" y="2856310"/>
              <a:ext cx="1309974" cy="24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975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各类</a:t>
              </a:r>
              <a:r>
                <a:rPr lang="zh-CN" altLang="en-US" sz="975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活动宣传效率低</a:t>
              </a:r>
              <a:endParaRPr lang="zh-CN" altLang="en-US" sz="97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01161" y="3232547"/>
            <a:ext cx="4079312" cy="575749"/>
            <a:chOff x="1601161" y="3232547"/>
            <a:chExt cx="4079312" cy="575749"/>
          </a:xfrm>
        </p:grpSpPr>
        <p:cxnSp>
          <p:nvCxnSpPr>
            <p:cNvPr id="50" name="肘形连接符 160"/>
            <p:cNvCxnSpPr>
              <a:cxnSpLocks noChangeShapeType="1"/>
            </p:cNvCxnSpPr>
            <p:nvPr/>
          </p:nvCxnSpPr>
          <p:spPr bwMode="auto">
            <a:xfrm>
              <a:off x="3197120" y="3515916"/>
              <a:ext cx="2483353" cy="281977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accent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椭圆 140"/>
            <p:cNvSpPr>
              <a:spLocks noChangeArrowheads="1"/>
            </p:cNvSpPr>
            <p:nvPr/>
          </p:nvSpPr>
          <p:spPr bwMode="auto">
            <a:xfrm>
              <a:off x="2630092" y="3232547"/>
              <a:ext cx="567028" cy="566738"/>
            </a:xfrm>
            <a:prstGeom prst="ellipse">
              <a:avLst/>
            </a:prstGeom>
            <a:gradFill>
              <a:gsLst>
                <a:gs pos="100000">
                  <a:srgbClr val="006382"/>
                </a:gs>
                <a:gs pos="0">
                  <a:srgbClr val="4EE4D2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2" name="Freeform 277"/>
            <p:cNvSpPr>
              <a:spLocks noEditPoints="1" noChangeArrowheads="1"/>
            </p:cNvSpPr>
            <p:nvPr/>
          </p:nvSpPr>
          <p:spPr bwMode="auto">
            <a:xfrm>
              <a:off x="2772932" y="3323860"/>
              <a:ext cx="287993" cy="341712"/>
            </a:xfrm>
            <a:custGeom>
              <a:avLst/>
              <a:gdLst>
                <a:gd name="T0" fmla="*/ 1763300750 w 72"/>
                <a:gd name="T1" fmla="*/ 927075880 h 86"/>
                <a:gd name="T2" fmla="*/ 1621097786 w 72"/>
                <a:gd name="T3" fmla="*/ 927075880 h 86"/>
                <a:gd name="T4" fmla="*/ 1621097786 w 72"/>
                <a:gd name="T5" fmla="*/ 533772246 h 86"/>
                <a:gd name="T6" fmla="*/ 1080731858 w 72"/>
                <a:gd name="T7" fmla="*/ 0 h 86"/>
                <a:gd name="T8" fmla="*/ 966969487 w 72"/>
                <a:gd name="T9" fmla="*/ 0 h 86"/>
                <a:gd name="T10" fmla="*/ 426603558 w 72"/>
                <a:gd name="T11" fmla="*/ 533772246 h 86"/>
                <a:gd name="T12" fmla="*/ 426603558 w 72"/>
                <a:gd name="T13" fmla="*/ 927075880 h 86"/>
                <a:gd name="T14" fmla="*/ 284400594 w 72"/>
                <a:gd name="T15" fmla="*/ 927075880 h 86"/>
                <a:gd name="T16" fmla="*/ 0 w 72"/>
                <a:gd name="T17" fmla="*/ 1208007804 h 86"/>
                <a:gd name="T18" fmla="*/ 0 w 72"/>
                <a:gd name="T19" fmla="*/ 2135083684 h 86"/>
                <a:gd name="T20" fmla="*/ 284400594 w 72"/>
                <a:gd name="T21" fmla="*/ 2147483646 h 86"/>
                <a:gd name="T22" fmla="*/ 1763300750 w 72"/>
                <a:gd name="T23" fmla="*/ 2147483646 h 86"/>
                <a:gd name="T24" fmla="*/ 2047701344 w 72"/>
                <a:gd name="T25" fmla="*/ 2135083684 h 86"/>
                <a:gd name="T26" fmla="*/ 2047701344 w 72"/>
                <a:gd name="T27" fmla="*/ 1208007804 h 86"/>
                <a:gd name="T28" fmla="*/ 1763300750 w 72"/>
                <a:gd name="T29" fmla="*/ 927075880 h 86"/>
                <a:gd name="T30" fmla="*/ 1194494228 w 72"/>
                <a:gd name="T31" fmla="*/ 2147483646 h 86"/>
                <a:gd name="T32" fmla="*/ 881647709 w 72"/>
                <a:gd name="T33" fmla="*/ 2147483646 h 86"/>
                <a:gd name="T34" fmla="*/ 910088301 w 72"/>
                <a:gd name="T35" fmla="*/ 1797963255 h 86"/>
                <a:gd name="T36" fmla="*/ 824766523 w 72"/>
                <a:gd name="T37" fmla="*/ 1629408340 h 86"/>
                <a:gd name="T38" fmla="*/ 1023850672 w 72"/>
                <a:gd name="T39" fmla="*/ 1432751223 h 86"/>
                <a:gd name="T40" fmla="*/ 1222934821 w 72"/>
                <a:gd name="T41" fmla="*/ 1629408340 h 86"/>
                <a:gd name="T42" fmla="*/ 1137613043 w 72"/>
                <a:gd name="T43" fmla="*/ 1797963255 h 86"/>
                <a:gd name="T44" fmla="*/ 1194494228 w 72"/>
                <a:gd name="T45" fmla="*/ 2147483646 h 86"/>
                <a:gd name="T46" fmla="*/ 1422013637 w 72"/>
                <a:gd name="T47" fmla="*/ 927075880 h 86"/>
                <a:gd name="T48" fmla="*/ 625687707 w 72"/>
                <a:gd name="T49" fmla="*/ 927075880 h 86"/>
                <a:gd name="T50" fmla="*/ 625687707 w 72"/>
                <a:gd name="T51" fmla="*/ 533772246 h 86"/>
                <a:gd name="T52" fmla="*/ 966969487 w 72"/>
                <a:gd name="T53" fmla="*/ 196651817 h 86"/>
                <a:gd name="T54" fmla="*/ 1080731858 w 72"/>
                <a:gd name="T55" fmla="*/ 196651817 h 86"/>
                <a:gd name="T56" fmla="*/ 1422013637 w 72"/>
                <a:gd name="T57" fmla="*/ 533772246 h 86"/>
                <a:gd name="T58" fmla="*/ 1422013637 w 72"/>
                <a:gd name="T59" fmla="*/ 927075880 h 8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86"/>
                <a:gd name="T92" fmla="*/ 72 w 72"/>
                <a:gd name="T93" fmla="*/ 86 h 8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86">
                  <a:moveTo>
                    <a:pt x="62" y="33"/>
                  </a:moveTo>
                  <a:cubicBezTo>
                    <a:pt x="57" y="33"/>
                    <a:pt x="57" y="33"/>
                    <a:pt x="57" y="33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9"/>
                    <a:pt x="4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4" y="0"/>
                    <a:pt x="15" y="9"/>
                    <a:pt x="15" y="19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33"/>
                    <a:pt x="0" y="37"/>
                    <a:pt x="0" y="4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1"/>
                    <a:pt x="5" y="86"/>
                    <a:pt x="10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8" y="86"/>
                    <a:pt x="72" y="81"/>
                    <a:pt x="72" y="76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2" y="37"/>
                    <a:pt x="68" y="33"/>
                    <a:pt x="62" y="33"/>
                  </a:cubicBezTo>
                  <a:close/>
                  <a:moveTo>
                    <a:pt x="42" y="78"/>
                  </a:moveTo>
                  <a:cubicBezTo>
                    <a:pt x="31" y="78"/>
                    <a:pt x="31" y="78"/>
                    <a:pt x="31" y="7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0" y="63"/>
                    <a:pt x="29" y="60"/>
                    <a:pt x="29" y="58"/>
                  </a:cubicBezTo>
                  <a:cubicBezTo>
                    <a:pt x="29" y="54"/>
                    <a:pt x="32" y="51"/>
                    <a:pt x="36" y="51"/>
                  </a:cubicBezTo>
                  <a:cubicBezTo>
                    <a:pt x="40" y="51"/>
                    <a:pt x="43" y="54"/>
                    <a:pt x="43" y="58"/>
                  </a:cubicBezTo>
                  <a:cubicBezTo>
                    <a:pt x="43" y="60"/>
                    <a:pt x="42" y="63"/>
                    <a:pt x="40" y="64"/>
                  </a:cubicBezTo>
                  <a:lnTo>
                    <a:pt x="42" y="78"/>
                  </a:lnTo>
                  <a:close/>
                  <a:moveTo>
                    <a:pt x="50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8" y="7"/>
                    <a:pt x="34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5" y="7"/>
                    <a:pt x="50" y="13"/>
                    <a:pt x="50" y="19"/>
                  </a:cubicBezTo>
                  <a:lnTo>
                    <a:pt x="50" y="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lIns="91440" tIns="45720" rIns="91440" bIns="45720"/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44"/>
            <p:cNvSpPr>
              <a:spLocks noChangeArrowheads="1"/>
            </p:cNvSpPr>
            <p:nvPr/>
          </p:nvSpPr>
          <p:spPr bwMode="auto">
            <a:xfrm>
              <a:off x="1820466" y="3271838"/>
              <a:ext cx="715566" cy="30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问题</a:t>
              </a: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二</a:t>
              </a:r>
              <a:endParaRPr lang="en-US" altLang="zh-CN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54" name="矩形 45"/>
            <p:cNvSpPr>
              <a:spLocks noChangeArrowheads="1"/>
            </p:cNvSpPr>
            <p:nvPr/>
          </p:nvSpPr>
          <p:spPr bwMode="auto">
            <a:xfrm>
              <a:off x="1601161" y="3565922"/>
              <a:ext cx="934871" cy="24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975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团建活动单调</a:t>
              </a:r>
              <a:endParaRPr lang="zh-CN" altLang="en-US" sz="97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351092" y="3936206"/>
            <a:ext cx="3119706" cy="566738"/>
            <a:chOff x="1351092" y="3936206"/>
            <a:chExt cx="3119706" cy="566738"/>
          </a:xfrm>
        </p:grpSpPr>
        <p:sp>
          <p:nvSpPr>
            <p:cNvPr id="56" name="直接连接符 55"/>
            <p:cNvSpPr>
              <a:spLocks noChangeShapeType="1"/>
            </p:cNvSpPr>
            <p:nvPr/>
          </p:nvSpPr>
          <p:spPr bwMode="auto">
            <a:xfrm flipH="1">
              <a:off x="2939717" y="4219576"/>
              <a:ext cx="1531081" cy="1"/>
            </a:xfrm>
            <a:prstGeom prst="line">
              <a:avLst/>
            </a:prstGeom>
            <a:noFill/>
            <a:ln w="12700">
              <a:solidFill>
                <a:schemeClr val="accent3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椭圆 85"/>
            <p:cNvSpPr>
              <a:spLocks noChangeArrowheads="1"/>
            </p:cNvSpPr>
            <p:nvPr/>
          </p:nvSpPr>
          <p:spPr bwMode="auto">
            <a:xfrm>
              <a:off x="2630092" y="3936206"/>
              <a:ext cx="566802" cy="566738"/>
            </a:xfrm>
            <a:prstGeom prst="ellipse">
              <a:avLst/>
            </a:prstGeom>
            <a:gradFill>
              <a:gsLst>
                <a:gs pos="100000">
                  <a:srgbClr val="006382"/>
                </a:gs>
                <a:gs pos="0">
                  <a:srgbClr val="4EE4D2"/>
                </a:gs>
              </a:gsLst>
              <a:lin ang="2700000" scaled="1"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pSp>
          <p:nvGrpSpPr>
            <p:cNvPr id="58" name="Group 9"/>
            <p:cNvGrpSpPr>
              <a:grpSpLocks/>
            </p:cNvGrpSpPr>
            <p:nvPr/>
          </p:nvGrpSpPr>
          <p:grpSpPr bwMode="auto">
            <a:xfrm>
              <a:off x="2723791" y="4084898"/>
              <a:ext cx="386899" cy="286862"/>
              <a:chOff x="0" y="0"/>
              <a:chExt cx="374651" cy="277813"/>
            </a:xfrm>
            <a:solidFill>
              <a:schemeClr val="accent1"/>
            </a:solidFill>
          </p:grpSpPr>
          <p:sp>
            <p:nvSpPr>
              <p:cNvPr id="61" name="Freeform 17"/>
              <p:cNvSpPr>
                <a:spLocks noChangeArrowheads="1"/>
              </p:cNvSpPr>
              <p:nvPr/>
            </p:nvSpPr>
            <p:spPr bwMode="auto">
              <a:xfrm>
                <a:off x="141288" y="66675"/>
                <a:ext cx="233363" cy="211138"/>
              </a:xfrm>
              <a:custGeom>
                <a:avLst/>
                <a:gdLst>
                  <a:gd name="T0" fmla="*/ 611890896 w 89"/>
                  <a:gd name="T1" fmla="*/ 224220736 h 81"/>
                  <a:gd name="T2" fmla="*/ 295631590 w 89"/>
                  <a:gd name="T3" fmla="*/ 0 h 81"/>
                  <a:gd name="T4" fmla="*/ 275006496 w 89"/>
                  <a:gd name="T5" fmla="*/ 6795516 h 81"/>
                  <a:gd name="T6" fmla="*/ 295631590 w 89"/>
                  <a:gd name="T7" fmla="*/ 74740245 h 81"/>
                  <a:gd name="T8" fmla="*/ 0 w 89"/>
                  <a:gd name="T9" fmla="*/ 298960981 h 81"/>
                  <a:gd name="T10" fmla="*/ 0 w 89"/>
                  <a:gd name="T11" fmla="*/ 298960981 h 81"/>
                  <a:gd name="T12" fmla="*/ 275006496 w 89"/>
                  <a:gd name="T13" fmla="*/ 441648563 h 81"/>
                  <a:gd name="T14" fmla="*/ 508762805 w 89"/>
                  <a:gd name="T15" fmla="*/ 550361173 h 81"/>
                  <a:gd name="T16" fmla="*/ 440012492 w 89"/>
                  <a:gd name="T17" fmla="*/ 421264623 h 81"/>
                  <a:gd name="T18" fmla="*/ 611890896 w 89"/>
                  <a:gd name="T19" fmla="*/ 224220736 h 8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9"/>
                  <a:gd name="T31" fmla="*/ 0 h 81"/>
                  <a:gd name="T32" fmla="*/ 89 w 89"/>
                  <a:gd name="T33" fmla="*/ 81 h 8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9" h="81">
                    <a:moveTo>
                      <a:pt x="89" y="33"/>
                    </a:moveTo>
                    <a:cubicBezTo>
                      <a:pt x="89" y="15"/>
                      <a:pt x="68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2" y="4"/>
                      <a:pt x="43" y="8"/>
                      <a:pt x="43" y="11"/>
                    </a:cubicBezTo>
                    <a:cubicBezTo>
                      <a:pt x="43" y="29"/>
                      <a:pt x="24" y="43"/>
                      <a:pt x="0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" y="56"/>
                      <a:pt x="21" y="64"/>
                      <a:pt x="40" y="65"/>
                    </a:cubicBezTo>
                    <a:cubicBezTo>
                      <a:pt x="53" y="75"/>
                      <a:pt x="74" y="81"/>
                      <a:pt x="74" y="81"/>
                    </a:cubicBezTo>
                    <a:cubicBezTo>
                      <a:pt x="64" y="72"/>
                      <a:pt x="63" y="65"/>
                      <a:pt x="64" y="62"/>
                    </a:cubicBezTo>
                    <a:cubicBezTo>
                      <a:pt x="79" y="56"/>
                      <a:pt x="89" y="46"/>
                      <a:pt x="89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Freeform 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1300" cy="209550"/>
              </a:xfrm>
              <a:custGeom>
                <a:avLst/>
                <a:gdLst>
                  <a:gd name="T0" fmla="*/ 612251539 w 92"/>
                  <a:gd name="T1" fmla="*/ 144083961 h 80"/>
                  <a:gd name="T2" fmla="*/ 316443967 w 92"/>
                  <a:gd name="T3" fmla="*/ 0 h 80"/>
                  <a:gd name="T4" fmla="*/ 0 w 92"/>
                  <a:gd name="T5" fmla="*/ 219556013 h 80"/>
                  <a:gd name="T6" fmla="*/ 171981329 w 92"/>
                  <a:gd name="T7" fmla="*/ 418528976 h 80"/>
                  <a:gd name="T8" fmla="*/ 96310174 w 92"/>
                  <a:gd name="T9" fmla="*/ 548890031 h 80"/>
                  <a:gd name="T10" fmla="*/ 330203313 w 92"/>
                  <a:gd name="T11" fmla="*/ 445972168 h 80"/>
                  <a:gd name="T12" fmla="*/ 337080363 w 92"/>
                  <a:gd name="T13" fmla="*/ 439112025 h 80"/>
                  <a:gd name="T14" fmla="*/ 632887935 w 92"/>
                  <a:gd name="T15" fmla="*/ 219556013 h 80"/>
                  <a:gd name="T16" fmla="*/ 612251539 w 92"/>
                  <a:gd name="T17" fmla="*/ 144083961 h 8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2"/>
                  <a:gd name="T28" fmla="*/ 0 h 80"/>
                  <a:gd name="T29" fmla="*/ 92 w 92"/>
                  <a:gd name="T30" fmla="*/ 80 h 8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2" h="80">
                    <a:moveTo>
                      <a:pt x="89" y="21"/>
                    </a:moveTo>
                    <a:cubicBezTo>
                      <a:pt x="83" y="9"/>
                      <a:pt x="66" y="0"/>
                      <a:pt x="46" y="0"/>
                    </a:cubicBezTo>
                    <a:cubicBezTo>
                      <a:pt x="20" y="0"/>
                      <a:pt x="0" y="14"/>
                      <a:pt x="0" y="32"/>
                    </a:cubicBezTo>
                    <a:cubicBezTo>
                      <a:pt x="0" y="45"/>
                      <a:pt x="10" y="56"/>
                      <a:pt x="25" y="61"/>
                    </a:cubicBezTo>
                    <a:cubicBezTo>
                      <a:pt x="26" y="65"/>
                      <a:pt x="25" y="71"/>
                      <a:pt x="14" y="80"/>
                    </a:cubicBezTo>
                    <a:cubicBezTo>
                      <a:pt x="14" y="80"/>
                      <a:pt x="36" y="75"/>
                      <a:pt x="48" y="65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73" y="63"/>
                      <a:pt x="92" y="49"/>
                      <a:pt x="92" y="32"/>
                    </a:cubicBezTo>
                    <a:cubicBezTo>
                      <a:pt x="92" y="28"/>
                      <a:pt x="91" y="25"/>
                      <a:pt x="89" y="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47"/>
            <p:cNvSpPr>
              <a:spLocks noChangeArrowheads="1"/>
            </p:cNvSpPr>
            <p:nvPr/>
          </p:nvSpPr>
          <p:spPr bwMode="auto">
            <a:xfrm>
              <a:off x="1820466" y="3965973"/>
              <a:ext cx="715566" cy="300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73" tIns="34287" rIns="68573" bIns="3428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问题</a:t>
              </a:r>
              <a:r>
                <a:rPr lang="zh-CN" altLang="en-US" sz="15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一</a:t>
              </a:r>
              <a:endParaRPr 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  <p:sp>
          <p:nvSpPr>
            <p:cNvPr id="60" name="矩形 48"/>
            <p:cNvSpPr>
              <a:spLocks noChangeArrowheads="1"/>
            </p:cNvSpPr>
            <p:nvPr/>
          </p:nvSpPr>
          <p:spPr bwMode="auto">
            <a:xfrm>
              <a:off x="1351092" y="4260056"/>
              <a:ext cx="1184940" cy="24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方正兰亭黑_GBK" panose="02000000000000000000" pitchFamily="2" charset="-122"/>
                  <a:ea typeface="方正兰亭黑_GBK" panose="02000000000000000000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975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方正兰亭黑_GBK" panose="02000000000000000000" pitchFamily="2" charset="-122"/>
                </a:rPr>
                <a:t>团队合作交流不便</a:t>
              </a:r>
              <a:endParaRPr lang="zh-CN" altLang="en-US" sz="975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anose="02000000000000000000" pitchFamily="2" charset="-122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45" name="圆角矩形 4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需要解决问题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98023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4231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>
                                      <p:cBhvr>
                                        <p:cTn id="34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>
                                      <p:cBhvr>
                                        <p:cTn id="3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>
                                      <p:cBhvr>
                                        <p:cTn id="4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>
                                      <p:cBhvr>
                                        <p:cTn id="4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9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9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29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9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29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bldLvl="0" animBg="1" autoUpdateAnimBg="0"/>
      <p:bldP spid="19" grpId="1" bldLvl="0" animBg="1" autoUpdateAnimBg="0"/>
      <p:bldP spid="20" grpId="0" bldLvl="0" animBg="1" autoUpdateAnimBg="0"/>
      <p:bldP spid="20" grpId="1" bldLvl="0" animBg="1" autoUpdateAnimBg="0"/>
      <p:bldP spid="21" grpId="0" bldLvl="0" animBg="1" autoUpdateAnimBg="0"/>
      <p:bldP spid="21" grpId="1" bldLvl="0" animBg="1" autoUpdateAnimBg="0"/>
      <p:bldP spid="22" grpId="0" bldLvl="0" animBg="1" autoUpdateAnimBg="0"/>
      <p:bldP spid="22" grpId="1" bldLvl="0" animBg="1" autoUpdateAnimBg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六边形 76"/>
          <p:cNvSpPr/>
          <p:nvPr/>
        </p:nvSpPr>
        <p:spPr>
          <a:xfrm>
            <a:off x="3642591" y="627534"/>
            <a:ext cx="6683456" cy="4515966"/>
          </a:xfrm>
          <a:prstGeom prst="hexagon">
            <a:avLst/>
          </a:prstGeom>
          <a:gradFill>
            <a:gsLst>
              <a:gs pos="0">
                <a:srgbClr val="12F0DB"/>
              </a:gs>
              <a:gs pos="100000">
                <a:srgbClr val="0092C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807587" y="1419685"/>
            <a:ext cx="6349475" cy="2958482"/>
            <a:chOff x="2813666" y="2074311"/>
            <a:chExt cx="7565404" cy="3183944"/>
          </a:xfrm>
        </p:grpSpPr>
        <p:sp>
          <p:nvSpPr>
            <p:cNvPr id="79" name="六边形 78"/>
            <p:cNvSpPr/>
            <p:nvPr/>
          </p:nvSpPr>
          <p:spPr>
            <a:xfrm>
              <a:off x="2813666" y="2074311"/>
              <a:ext cx="7565404" cy="3183944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六边形 79"/>
            <p:cNvSpPr/>
            <p:nvPr/>
          </p:nvSpPr>
          <p:spPr>
            <a:xfrm>
              <a:off x="2865873" y="2108442"/>
              <a:ext cx="7454861" cy="3105815"/>
            </a:xfrm>
            <a:prstGeom prst="hexagon">
              <a:avLst/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AutoShape 2" descr="http://img4.imgtn.bdimg.com/it/u=2203143696,283936348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612890" y="1418741"/>
            <a:ext cx="2949654" cy="2949654"/>
            <a:chOff x="372609" y="2524616"/>
            <a:chExt cx="2739344" cy="2739343"/>
          </a:xfrm>
        </p:grpSpPr>
        <p:sp>
          <p:nvSpPr>
            <p:cNvPr id="110" name="椭圆 109"/>
            <p:cNvSpPr/>
            <p:nvPr/>
          </p:nvSpPr>
          <p:spPr>
            <a:xfrm>
              <a:off x="372609" y="2524616"/>
              <a:ext cx="2739344" cy="2739343"/>
            </a:xfrm>
            <a:prstGeom prst="ellipse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286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9597" y="2551604"/>
              <a:ext cx="2685369" cy="2685369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89251" y="868121"/>
            <a:ext cx="1398324" cy="1398324"/>
            <a:chOff x="6889251" y="868121"/>
            <a:chExt cx="1398324" cy="1398324"/>
          </a:xfrm>
        </p:grpSpPr>
        <p:grpSp>
          <p:nvGrpSpPr>
            <p:cNvPr id="113" name="组合 112"/>
            <p:cNvGrpSpPr/>
            <p:nvPr/>
          </p:nvGrpSpPr>
          <p:grpSpPr>
            <a:xfrm>
              <a:off x="6889251" y="868121"/>
              <a:ext cx="1398324" cy="1398324"/>
              <a:chOff x="372609" y="2524616"/>
              <a:chExt cx="2739344" cy="2739344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164288" y="1131590"/>
              <a:ext cx="936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</a:rPr>
                <a:t>03</a:t>
              </a:r>
              <a:endParaRPr lang="zh-CN" altLang="en-US" sz="5400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25232" y="2370760"/>
            <a:ext cx="2952328" cy="93596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2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 smtClean="0"/>
              <a:t>技术介绍</a:t>
            </a:r>
            <a:endParaRPr lang="en-US" altLang="zh-CN" sz="48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0" y="1704381"/>
            <a:ext cx="2408674" cy="23622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TextBox 33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20824451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" presetClass="entr" presetSubtype="2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4067944" y="2285734"/>
            <a:ext cx="4248472" cy="177279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91435" tIns="45719" rIns="91435" bIns="45719">
            <a:spAutoFit/>
          </a:bodyPr>
          <a:lstStyle/>
          <a:p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采用了目前比较流行的前后端分离开发模式开发而成，使用了基于</a:t>
            </a:r>
            <a:r>
              <a:rPr lang="en-US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python</a:t>
            </a:r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语言的网络爬虫、数据挖掘技术；后台用了基于</a:t>
            </a:r>
            <a:r>
              <a:rPr lang="en-US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python</a:t>
            </a:r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语言的</a:t>
            </a:r>
            <a:r>
              <a:rPr lang="en-US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Flask</a:t>
            </a:r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框架，前端使用了当前比较受欢迎的前端框架</a:t>
            </a:r>
            <a:r>
              <a:rPr lang="en-US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VUE</a:t>
            </a:r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，使用</a:t>
            </a:r>
            <a:r>
              <a:rPr lang="en-US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Ajax</a:t>
            </a:r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异步请求、</a:t>
            </a:r>
            <a:r>
              <a:rPr lang="en-US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bootstrap</a:t>
            </a:r>
            <a:r>
              <a:rPr lang="zh-CN" altLang="zh-CN" sz="1600" dirty="0">
                <a:solidFill>
                  <a:schemeClr val="accent3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框架美化页面。</a:t>
            </a:r>
          </a:p>
          <a:p>
            <a:pPr defTabSz="914332" fontAlgn="auto">
              <a:lnSpc>
                <a:spcPct val="12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13" name="圆角矩形 12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28658" y="41155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技术简介</a:t>
            </a:r>
          </a:p>
        </p:txBody>
      </p:sp>
      <p:pic>
        <p:nvPicPr>
          <p:cNvPr id="16" name="图片 15" descr="图3 - 前后端分离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8" y="1624923"/>
            <a:ext cx="3360492" cy="252323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186350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220460" y="1349884"/>
            <a:ext cx="3397260" cy="1643090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975" y="1887426"/>
            <a:ext cx="1295025" cy="72003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组合 12"/>
          <p:cNvGrpSpPr/>
          <p:nvPr/>
        </p:nvGrpSpPr>
        <p:grpSpPr>
          <a:xfrm>
            <a:off x="2395537" y="1866203"/>
            <a:ext cx="592287" cy="575122"/>
            <a:chOff x="2395537" y="1920118"/>
            <a:chExt cx="592287" cy="575122"/>
          </a:xfrm>
        </p:grpSpPr>
        <p:grpSp>
          <p:nvGrpSpPr>
            <p:cNvPr id="14" name="组合 13"/>
            <p:cNvGrpSpPr/>
            <p:nvPr/>
          </p:nvGrpSpPr>
          <p:grpSpPr>
            <a:xfrm>
              <a:off x="2395537" y="1920118"/>
              <a:ext cx="561653" cy="5751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440879" y="1977593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05069" y="1603272"/>
            <a:ext cx="1643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 smtClean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18900000" scaled="0"/>
                </a:gra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600" b="1" spc="300" dirty="0" smtClean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18900000" scaled="0"/>
                </a:gradFill>
                <a:latin typeface="微软雅黑" pitchFamily="34" charset="-122"/>
                <a:ea typeface="微软雅黑" pitchFamily="34" charset="-122"/>
              </a:rPr>
              <a:t>爬虫</a:t>
            </a:r>
            <a:endParaRPr lang="zh-CN" altLang="en-US" sz="1600" b="1" spc="300" dirty="0">
              <a:gradFill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189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16835" y="1999842"/>
            <a:ext cx="134217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爬虫去教务系统获取用户信息进行身份验证</a:t>
            </a:r>
            <a:endParaRPr lang="zh-CN" altLang="en-US" sz="1050" dirty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31400" y="1349884"/>
            <a:ext cx="3397260" cy="1643090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15" y="1915521"/>
            <a:ext cx="1304388" cy="728237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0" name="组合 29"/>
          <p:cNvGrpSpPr/>
          <p:nvPr/>
        </p:nvGrpSpPr>
        <p:grpSpPr>
          <a:xfrm>
            <a:off x="6086055" y="1866203"/>
            <a:ext cx="582075" cy="575122"/>
            <a:chOff x="6086055" y="1920118"/>
            <a:chExt cx="582075" cy="575122"/>
          </a:xfrm>
        </p:grpSpPr>
        <p:grpSp>
          <p:nvGrpSpPr>
            <p:cNvPr id="31" name="组合 30"/>
            <p:cNvGrpSpPr/>
            <p:nvPr/>
          </p:nvGrpSpPr>
          <p:grpSpPr>
            <a:xfrm>
              <a:off x="6106477" y="1920118"/>
              <a:ext cx="561653" cy="5751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086055" y="1947976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816009" y="1603272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18900000" scaled="0"/>
                </a:gradFill>
                <a:latin typeface="微软雅黑" pitchFamily="34" charset="-122"/>
                <a:ea typeface="微软雅黑" pitchFamily="34" charset="-122"/>
              </a:rPr>
              <a:t>产品概述</a:t>
            </a:r>
          </a:p>
        </p:txBody>
      </p:sp>
      <p:sp>
        <p:nvSpPr>
          <p:cNvPr id="36" name="矩形 35"/>
          <p:cNvSpPr/>
          <p:nvPr/>
        </p:nvSpPr>
        <p:spPr>
          <a:xfrm>
            <a:off x="6727775" y="1999842"/>
            <a:ext cx="13421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Flask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易扩展的特性，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前后端分离的开发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，使用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它写</a:t>
            </a:r>
            <a:r>
              <a:rPr lang="zh-CN" altLang="zh-CN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050" dirty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4931400" y="3209164"/>
            <a:ext cx="3397260" cy="1643090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85651"/>
            <a:ext cx="1135506" cy="1135506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39" name="组合 38"/>
          <p:cNvGrpSpPr/>
          <p:nvPr/>
        </p:nvGrpSpPr>
        <p:grpSpPr>
          <a:xfrm>
            <a:off x="6086055" y="3725483"/>
            <a:ext cx="582075" cy="575122"/>
            <a:chOff x="6086055" y="3779398"/>
            <a:chExt cx="582075" cy="575122"/>
          </a:xfrm>
        </p:grpSpPr>
        <p:grpSp>
          <p:nvGrpSpPr>
            <p:cNvPr id="40" name="组合 39"/>
            <p:cNvGrpSpPr/>
            <p:nvPr/>
          </p:nvGrpSpPr>
          <p:grpSpPr>
            <a:xfrm>
              <a:off x="6106477" y="3779398"/>
              <a:ext cx="561653" cy="5751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4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086055" y="3820184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16009" y="3462552"/>
            <a:ext cx="103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 smtClean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18900000" scaled="0"/>
                </a:gradFill>
                <a:latin typeface="微软雅黑" pitchFamily="34" charset="-122"/>
                <a:ea typeface="微软雅黑" pitchFamily="34" charset="-122"/>
              </a:rPr>
              <a:t>Vue.js</a:t>
            </a:r>
            <a:endParaRPr lang="zh-CN" altLang="en-US" sz="1600" b="1" spc="300" dirty="0">
              <a:gradFill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189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27775" y="3859122"/>
            <a:ext cx="134217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后台使用</a:t>
            </a:r>
            <a:r>
              <a:rPr lang="en-US" altLang="zh-CN" sz="105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框架发送</a:t>
            </a:r>
            <a:r>
              <a:rPr lang="en-US" altLang="zh-CN" sz="105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请求数据</a:t>
            </a:r>
            <a:endParaRPr lang="zh-CN" altLang="en-US" sz="1050" dirty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1220460" y="3209164"/>
            <a:ext cx="3397260" cy="1643090"/>
          </a:xfrm>
          <a:prstGeom prst="roundRect">
            <a:avLst>
              <a:gd name="adj" fmla="val 12535"/>
            </a:avLst>
          </a:prstGeom>
          <a:solidFill>
            <a:schemeClr val="bg1"/>
          </a:solidFill>
          <a:ln w="22225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81362"/>
            <a:ext cx="1150628" cy="1150628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8" name="组合 47"/>
          <p:cNvGrpSpPr/>
          <p:nvPr/>
        </p:nvGrpSpPr>
        <p:grpSpPr>
          <a:xfrm>
            <a:off x="2395537" y="3725483"/>
            <a:ext cx="592287" cy="575122"/>
            <a:chOff x="2395537" y="3779398"/>
            <a:chExt cx="592287" cy="575122"/>
          </a:xfrm>
        </p:grpSpPr>
        <p:grpSp>
          <p:nvGrpSpPr>
            <p:cNvPr id="49" name="组合 48"/>
            <p:cNvGrpSpPr/>
            <p:nvPr/>
          </p:nvGrpSpPr>
          <p:grpSpPr>
            <a:xfrm>
              <a:off x="2395537" y="3779398"/>
              <a:ext cx="561653" cy="57512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 flip="none" rotWithShape="1">
                <a:gsLst>
                  <a:gs pos="0">
                    <a:srgbClr val="4EE4D2"/>
                  </a:gs>
                  <a:gs pos="100000">
                    <a:srgbClr val="00638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440879" y="3849801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839669" y="3437324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300" dirty="0" err="1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18900000" scaled="0"/>
                </a:gra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zh-CN" sz="1600" b="1" spc="300" dirty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18900000" scaled="0"/>
                </a:gradFill>
                <a:latin typeface="微软雅黑" pitchFamily="34" charset="-122"/>
                <a:ea typeface="微软雅黑" pitchFamily="34" charset="-122"/>
              </a:rPr>
              <a:t>数据交互</a:t>
            </a:r>
          </a:p>
        </p:txBody>
      </p:sp>
      <p:sp>
        <p:nvSpPr>
          <p:cNvPr id="54" name="矩形 53"/>
          <p:cNvSpPr/>
          <p:nvPr/>
        </p:nvSpPr>
        <p:spPr>
          <a:xfrm>
            <a:off x="3016835" y="3859122"/>
            <a:ext cx="134217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考虑到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可读性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不错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易于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易于维护，语言</a:t>
            </a:r>
            <a:r>
              <a:rPr lang="zh-CN" altLang="zh-CN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无关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等优点，</a:t>
            </a:r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zh-CN" altLang="en-US" sz="105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05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sz="105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做数据交互</a:t>
            </a:r>
            <a:endParaRPr lang="zh-CN" altLang="en-US" sz="1050" dirty="0">
              <a:solidFill>
                <a:schemeClr val="tx2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57" name="圆角矩形 56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技术分述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1508122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9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/>
      <p:bldP spid="27" grpId="0"/>
      <p:bldP spid="28" grpId="0" animBg="1"/>
      <p:bldP spid="35" grpId="0"/>
      <p:bldP spid="36" grpId="0"/>
      <p:bldP spid="37" grpId="0" animBg="1"/>
      <p:bldP spid="44" grpId="0"/>
      <p:bldP spid="45" grpId="0"/>
      <p:bldP spid="46" grpId="0" animBg="1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>
            <a:off x="2632472" y="2780031"/>
            <a:ext cx="38933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752850" y="2769316"/>
            <a:ext cx="38933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491979" y="1948975"/>
            <a:ext cx="406003" cy="284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19338" y="3495597"/>
            <a:ext cx="401241" cy="31075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1"/>
          <p:cNvSpPr>
            <a:spLocks noChangeArrowheads="1"/>
          </p:cNvSpPr>
          <p:nvPr/>
        </p:nvSpPr>
        <p:spPr bwMode="auto">
          <a:xfrm>
            <a:off x="4346044" y="1393374"/>
            <a:ext cx="3384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查看各类活动详情，参与及评论</a:t>
            </a:r>
            <a:r>
              <a:rPr lang="zh-CN" altLang="zh-CN" sz="1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1"/>
          <p:cNvSpPr>
            <a:spLocks noChangeArrowheads="1"/>
          </p:cNvSpPr>
          <p:nvPr/>
        </p:nvSpPr>
        <p:spPr bwMode="auto">
          <a:xfrm>
            <a:off x="4532709" y="4035883"/>
            <a:ext cx="3384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查看、更改部分个人</a:t>
            </a:r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1"/>
          <p:cNvSpPr>
            <a:spLocks noChangeArrowheads="1"/>
          </p:cNvSpPr>
          <p:nvPr/>
        </p:nvSpPr>
        <p:spPr bwMode="auto">
          <a:xfrm>
            <a:off x="5004048" y="2634625"/>
            <a:ext cx="33843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查看我所参加的活动和团队的</a:t>
            </a:r>
            <a:r>
              <a:rPr lang="zh-CN" altLang="zh-CN" sz="1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zh-CN" altLang="zh-CN" sz="1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52500" y="1929330"/>
            <a:ext cx="1679972" cy="1679972"/>
            <a:chOff x="952500" y="1929330"/>
            <a:chExt cx="1679972" cy="1679972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18900000" scaled="0"/>
          </a:gradFill>
        </p:grpSpPr>
        <p:sp>
          <p:nvSpPr>
            <p:cNvPr id="24" name="椭圆 23"/>
            <p:cNvSpPr/>
            <p:nvPr/>
          </p:nvSpPr>
          <p:spPr bwMode="auto">
            <a:xfrm>
              <a:off x="952500" y="1929330"/>
              <a:ext cx="1679972" cy="1679972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1"/>
            <p:cNvSpPr>
              <a:spLocks noChangeArrowheads="1"/>
            </p:cNvSpPr>
            <p:nvPr/>
          </p:nvSpPr>
          <p:spPr bwMode="auto">
            <a:xfrm>
              <a:off x="1356257" y="2538483"/>
              <a:ext cx="872458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808685" y="905987"/>
            <a:ext cx="1157288" cy="1157288"/>
            <a:chOff x="2808685" y="905987"/>
            <a:chExt cx="1157288" cy="1157288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18900000" scaled="0"/>
          </a:gradFill>
        </p:grpSpPr>
        <p:sp>
          <p:nvSpPr>
            <p:cNvPr id="28" name="椭圆 27"/>
            <p:cNvSpPr/>
            <p:nvPr/>
          </p:nvSpPr>
          <p:spPr bwMode="auto">
            <a:xfrm>
              <a:off x="2808685" y="905987"/>
              <a:ext cx="1157288" cy="1157288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1"/>
            <p:cNvSpPr>
              <a:spLocks noChangeArrowheads="1"/>
            </p:cNvSpPr>
            <p:nvPr/>
          </p:nvSpPr>
          <p:spPr bwMode="auto">
            <a:xfrm>
              <a:off x="2987825" y="1364163"/>
              <a:ext cx="765026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留言墙</a:t>
              </a:r>
              <a:endPara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21807" y="2403794"/>
            <a:ext cx="731044" cy="731044"/>
            <a:chOff x="3021807" y="2403794"/>
            <a:chExt cx="731044" cy="731044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18900000" scaled="0"/>
          </a:gradFill>
        </p:grpSpPr>
        <p:sp>
          <p:nvSpPr>
            <p:cNvPr id="17" name="椭圆 16"/>
            <p:cNvSpPr/>
            <p:nvPr/>
          </p:nvSpPr>
          <p:spPr bwMode="auto">
            <a:xfrm>
              <a:off x="3021807" y="2403794"/>
              <a:ext cx="731044" cy="731044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1"/>
            <p:cNvSpPr>
              <a:spLocks noChangeArrowheads="1"/>
            </p:cNvSpPr>
            <p:nvPr/>
          </p:nvSpPr>
          <p:spPr bwMode="auto">
            <a:xfrm>
              <a:off x="3131840" y="2557682"/>
              <a:ext cx="567584" cy="46166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产看活动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椭圆 13"/>
          <p:cNvSpPr/>
          <p:nvPr/>
        </p:nvSpPr>
        <p:spPr bwMode="auto">
          <a:xfrm>
            <a:off x="4143375" y="2403794"/>
            <a:ext cx="729854" cy="731044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18900000" scaled="0"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016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1"/>
          <p:cNvSpPr>
            <a:spLocks noChangeArrowheads="1"/>
          </p:cNvSpPr>
          <p:nvPr/>
        </p:nvSpPr>
        <p:spPr bwMode="auto">
          <a:xfrm>
            <a:off x="4248917" y="2557682"/>
            <a:ext cx="567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参加活动</a:t>
            </a:r>
          </a:p>
          <a:p>
            <a:pPr>
              <a:spcBef>
                <a:spcPct val="0"/>
              </a:spcBef>
            </a:pP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08685" y="3475356"/>
            <a:ext cx="1157288" cy="1157288"/>
            <a:chOff x="2808685" y="3475356"/>
            <a:chExt cx="1157288" cy="1157288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18900000" scaled="0"/>
          </a:gradFill>
        </p:grpSpPr>
        <p:sp>
          <p:nvSpPr>
            <p:cNvPr id="32" name="椭圆 31"/>
            <p:cNvSpPr/>
            <p:nvPr/>
          </p:nvSpPr>
          <p:spPr bwMode="auto">
            <a:xfrm>
              <a:off x="2808685" y="3475356"/>
              <a:ext cx="1157288" cy="1157288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1"/>
            <p:cNvSpPr>
              <a:spLocks noChangeArrowheads="1"/>
            </p:cNvSpPr>
            <p:nvPr/>
          </p:nvSpPr>
          <p:spPr bwMode="auto">
            <a:xfrm>
              <a:off x="3140320" y="3840877"/>
              <a:ext cx="567584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个人中心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29" name="圆角矩形 28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功能介绍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509134199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14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341"/>
          <p:cNvSpPr>
            <a:spLocks noChangeArrowheads="1"/>
          </p:cNvSpPr>
          <p:nvPr/>
        </p:nvSpPr>
        <p:spPr bwMode="auto">
          <a:xfrm>
            <a:off x="3782025" y="2789140"/>
            <a:ext cx="13388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gradFill>
                  <a:gsLst>
                    <a:gs pos="100000">
                      <a:srgbClr val="006382"/>
                    </a:gs>
                    <a:gs pos="0">
                      <a:srgbClr val="4EE4D2"/>
                    </a:gs>
                  </a:gsLst>
                  <a:lin ang="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网站、网页</a:t>
            </a:r>
            <a:endParaRPr lang="zh-CN" altLang="en-US" b="1" dirty="0">
              <a:gradFill>
                <a:gsLst>
                  <a:gs pos="100000">
                    <a:srgbClr val="006382"/>
                  </a:gs>
                  <a:gs pos="0">
                    <a:srgbClr val="4EE4D2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"/>
          <p:cNvSpPr>
            <a:spLocks noChangeArrowheads="1"/>
          </p:cNvSpPr>
          <p:nvPr/>
        </p:nvSpPr>
        <p:spPr bwMode="auto">
          <a:xfrm>
            <a:off x="3296504" y="3795886"/>
            <a:ext cx="27156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采用网页的形式更易于传播和信息查看</a:t>
            </a:r>
            <a:endParaRPr lang="zh-CN" altLang="en-US" sz="1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65349" y="1655608"/>
            <a:ext cx="1577975" cy="787400"/>
            <a:chOff x="6986052" y="1686491"/>
            <a:chExt cx="1577975" cy="787400"/>
          </a:xfrm>
        </p:grpSpPr>
        <p:sp>
          <p:nvSpPr>
            <p:cNvPr id="15" name="Freeform 13"/>
            <p:cNvSpPr>
              <a:spLocks noChangeArrowheads="1"/>
            </p:cNvSpPr>
            <p:nvPr/>
          </p:nvSpPr>
          <p:spPr bwMode="auto">
            <a:xfrm rot="16200000">
              <a:off x="7381340" y="1291203"/>
              <a:ext cx="787400" cy="1577975"/>
            </a:xfrm>
            <a:custGeom>
              <a:avLst/>
              <a:gdLst>
                <a:gd name="T0" fmla="*/ 787400 w 496"/>
                <a:gd name="T1" fmla="*/ 1577975 h 994"/>
                <a:gd name="T2" fmla="*/ 0 w 496"/>
                <a:gd name="T3" fmla="*/ 790575 h 994"/>
                <a:gd name="T4" fmla="*/ 787400 w 496"/>
                <a:gd name="T5" fmla="*/ 0 h 994"/>
                <a:gd name="T6" fmla="*/ 787400 w 496"/>
                <a:gd name="T7" fmla="*/ 1577975 h 9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994"/>
                <a:gd name="T14" fmla="*/ 496 w 496"/>
                <a:gd name="T15" fmla="*/ 994 h 9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994">
                  <a:moveTo>
                    <a:pt x="496" y="994"/>
                  </a:moveTo>
                  <a:lnTo>
                    <a:pt x="0" y="498"/>
                  </a:lnTo>
                  <a:lnTo>
                    <a:pt x="496" y="0"/>
                  </a:lnTo>
                  <a:lnTo>
                    <a:pt x="496" y="99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6382"/>
                </a:gs>
                <a:gs pos="0">
                  <a:srgbClr val="4EE4D2"/>
                </a:gs>
              </a:gsLst>
              <a:lin ang="5400000" scaled="1"/>
              <a:tileRect/>
            </a:gradFill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564523" y="1740970"/>
              <a:ext cx="479213" cy="390974"/>
              <a:chOff x="3479800" y="1373188"/>
              <a:chExt cx="5232400" cy="4108451"/>
            </a:xfrm>
            <a:solidFill>
              <a:srgbClr val="C00000"/>
            </a:solidFill>
          </p:grpSpPr>
          <p:sp>
            <p:nvSpPr>
              <p:cNvPr id="30" name="Freeform 179"/>
              <p:cNvSpPr>
                <a:spLocks noEditPoints="1"/>
              </p:cNvSpPr>
              <p:nvPr/>
            </p:nvSpPr>
            <p:spPr bwMode="auto">
              <a:xfrm>
                <a:off x="3844925" y="1373188"/>
                <a:ext cx="4510088" cy="3240088"/>
              </a:xfrm>
              <a:custGeom>
                <a:avLst/>
                <a:gdLst>
                  <a:gd name="T0" fmla="*/ 2841 w 2841"/>
                  <a:gd name="T1" fmla="*/ 0 h 2041"/>
                  <a:gd name="T2" fmla="*/ 2841 w 2841"/>
                  <a:gd name="T3" fmla="*/ 2041 h 2041"/>
                  <a:gd name="T4" fmla="*/ 0 w 2841"/>
                  <a:gd name="T5" fmla="*/ 2041 h 2041"/>
                  <a:gd name="T6" fmla="*/ 0 w 2841"/>
                  <a:gd name="T7" fmla="*/ 0 h 2041"/>
                  <a:gd name="T8" fmla="*/ 2841 w 2841"/>
                  <a:gd name="T9" fmla="*/ 0 h 2041"/>
                  <a:gd name="T10" fmla="*/ 2711 w 2841"/>
                  <a:gd name="T11" fmla="*/ 1762 h 2041"/>
                  <a:gd name="T12" fmla="*/ 2711 w 2841"/>
                  <a:gd name="T13" fmla="*/ 123 h 2041"/>
                  <a:gd name="T14" fmla="*/ 128 w 2841"/>
                  <a:gd name="T15" fmla="*/ 123 h 2041"/>
                  <a:gd name="T16" fmla="*/ 128 w 2841"/>
                  <a:gd name="T17" fmla="*/ 1762 h 2041"/>
                  <a:gd name="T18" fmla="*/ 2711 w 2841"/>
                  <a:gd name="T19" fmla="*/ 1762 h 20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41" h="2041">
                    <a:moveTo>
                      <a:pt x="2841" y="0"/>
                    </a:moveTo>
                    <a:lnTo>
                      <a:pt x="2841" y="2041"/>
                    </a:lnTo>
                    <a:lnTo>
                      <a:pt x="0" y="2041"/>
                    </a:lnTo>
                    <a:lnTo>
                      <a:pt x="0" y="0"/>
                    </a:lnTo>
                    <a:lnTo>
                      <a:pt x="2841" y="0"/>
                    </a:lnTo>
                    <a:close/>
                    <a:moveTo>
                      <a:pt x="2711" y="1762"/>
                    </a:moveTo>
                    <a:lnTo>
                      <a:pt x="2711" y="123"/>
                    </a:lnTo>
                    <a:lnTo>
                      <a:pt x="128" y="123"/>
                    </a:lnTo>
                    <a:lnTo>
                      <a:pt x="128" y="1762"/>
                    </a:lnTo>
                    <a:lnTo>
                      <a:pt x="2711" y="17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4" name="Freeform 180"/>
              <p:cNvSpPr>
                <a:spLocks/>
              </p:cNvSpPr>
              <p:nvPr/>
            </p:nvSpPr>
            <p:spPr bwMode="auto">
              <a:xfrm>
                <a:off x="4927600" y="3165476"/>
                <a:ext cx="819150" cy="230188"/>
              </a:xfrm>
              <a:custGeom>
                <a:avLst/>
                <a:gdLst>
                  <a:gd name="T0" fmla="*/ 516 w 516"/>
                  <a:gd name="T1" fmla="*/ 145 h 145"/>
                  <a:gd name="T2" fmla="*/ 0 w 516"/>
                  <a:gd name="T3" fmla="*/ 145 h 145"/>
                  <a:gd name="T4" fmla="*/ 0 w 516"/>
                  <a:gd name="T5" fmla="*/ 0 h 145"/>
                  <a:gd name="T6" fmla="*/ 516 w 516"/>
                  <a:gd name="T7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6" h="145">
                    <a:moveTo>
                      <a:pt x="516" y="145"/>
                    </a:moveTo>
                    <a:lnTo>
                      <a:pt x="0" y="145"/>
                    </a:lnTo>
                    <a:lnTo>
                      <a:pt x="0" y="0"/>
                    </a:lnTo>
                    <a:lnTo>
                      <a:pt x="516" y="1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" name="Freeform 181"/>
              <p:cNvSpPr>
                <a:spLocks/>
              </p:cNvSpPr>
              <p:nvPr/>
            </p:nvSpPr>
            <p:spPr bwMode="auto">
              <a:xfrm>
                <a:off x="5337175" y="2417763"/>
                <a:ext cx="1927225" cy="1258888"/>
              </a:xfrm>
              <a:custGeom>
                <a:avLst/>
                <a:gdLst>
                  <a:gd name="T0" fmla="*/ 513 w 513"/>
                  <a:gd name="T1" fmla="*/ 303 h 335"/>
                  <a:gd name="T2" fmla="*/ 481 w 513"/>
                  <a:gd name="T3" fmla="*/ 335 h 335"/>
                  <a:gd name="T4" fmla="*/ 32 w 513"/>
                  <a:gd name="T5" fmla="*/ 335 h 335"/>
                  <a:gd name="T6" fmla="*/ 0 w 513"/>
                  <a:gd name="T7" fmla="*/ 303 h 335"/>
                  <a:gd name="T8" fmla="*/ 0 w 513"/>
                  <a:gd name="T9" fmla="*/ 276 h 335"/>
                  <a:gd name="T10" fmla="*/ 189 w 513"/>
                  <a:gd name="T11" fmla="*/ 276 h 335"/>
                  <a:gd name="T12" fmla="*/ 0 w 513"/>
                  <a:gd name="T13" fmla="*/ 209 h 335"/>
                  <a:gd name="T14" fmla="*/ 0 w 513"/>
                  <a:gd name="T15" fmla="*/ 0 h 335"/>
                  <a:gd name="T16" fmla="*/ 257 w 513"/>
                  <a:gd name="T17" fmla="*/ 168 h 335"/>
                  <a:gd name="T18" fmla="*/ 513 w 513"/>
                  <a:gd name="T19" fmla="*/ 0 h 335"/>
                  <a:gd name="T20" fmla="*/ 513 w 513"/>
                  <a:gd name="T21" fmla="*/ 303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3" h="335">
                    <a:moveTo>
                      <a:pt x="513" y="303"/>
                    </a:moveTo>
                    <a:cubicBezTo>
                      <a:pt x="513" y="321"/>
                      <a:pt x="499" y="335"/>
                      <a:pt x="481" y="335"/>
                    </a:cubicBezTo>
                    <a:cubicBezTo>
                      <a:pt x="32" y="335"/>
                      <a:pt x="32" y="335"/>
                      <a:pt x="32" y="335"/>
                    </a:cubicBezTo>
                    <a:cubicBezTo>
                      <a:pt x="15" y="335"/>
                      <a:pt x="0" y="321"/>
                      <a:pt x="0" y="303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189" y="276"/>
                      <a:pt x="189" y="276"/>
                      <a:pt x="189" y="276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7" y="168"/>
                      <a:pt x="257" y="168"/>
                      <a:pt x="257" y="168"/>
                    </a:cubicBezTo>
                    <a:cubicBezTo>
                      <a:pt x="513" y="0"/>
                      <a:pt x="513" y="0"/>
                      <a:pt x="513" y="0"/>
                    </a:cubicBezTo>
                    <a:lnTo>
                      <a:pt x="513" y="3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" name="Freeform 182"/>
              <p:cNvSpPr>
                <a:spLocks/>
              </p:cNvSpPr>
              <p:nvPr/>
            </p:nvSpPr>
            <p:spPr bwMode="auto">
              <a:xfrm>
                <a:off x="5337175" y="2170113"/>
                <a:ext cx="1927225" cy="773113"/>
              </a:xfrm>
              <a:custGeom>
                <a:avLst/>
                <a:gdLst>
                  <a:gd name="T0" fmla="*/ 0 w 513"/>
                  <a:gd name="T1" fmla="*/ 32 h 206"/>
                  <a:gd name="T2" fmla="*/ 32 w 513"/>
                  <a:gd name="T3" fmla="*/ 0 h 206"/>
                  <a:gd name="T4" fmla="*/ 481 w 513"/>
                  <a:gd name="T5" fmla="*/ 0 h 206"/>
                  <a:gd name="T6" fmla="*/ 513 w 513"/>
                  <a:gd name="T7" fmla="*/ 32 h 206"/>
                  <a:gd name="T8" fmla="*/ 513 w 513"/>
                  <a:gd name="T9" fmla="*/ 37 h 206"/>
                  <a:gd name="T10" fmla="*/ 257 w 513"/>
                  <a:gd name="T11" fmla="*/ 206 h 206"/>
                  <a:gd name="T12" fmla="*/ 0 w 513"/>
                  <a:gd name="T13" fmla="*/ 37 h 206"/>
                  <a:gd name="T14" fmla="*/ 0 w 513"/>
                  <a:gd name="T15" fmla="*/ 32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3" h="206">
                    <a:moveTo>
                      <a:pt x="0" y="32"/>
                    </a:moveTo>
                    <a:cubicBezTo>
                      <a:pt x="0" y="14"/>
                      <a:pt x="15" y="0"/>
                      <a:pt x="32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499" y="0"/>
                      <a:pt x="513" y="14"/>
                      <a:pt x="513" y="32"/>
                    </a:cubicBezTo>
                    <a:cubicBezTo>
                      <a:pt x="513" y="37"/>
                      <a:pt x="513" y="37"/>
                      <a:pt x="513" y="37"/>
                    </a:cubicBezTo>
                    <a:cubicBezTo>
                      <a:pt x="257" y="206"/>
                      <a:pt x="257" y="206"/>
                      <a:pt x="257" y="206"/>
                    </a:cubicBezTo>
                    <a:cubicBezTo>
                      <a:pt x="0" y="37"/>
                      <a:pt x="0" y="37"/>
                      <a:pt x="0" y="37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" name="Freeform 183"/>
              <p:cNvSpPr>
                <a:spLocks/>
              </p:cNvSpPr>
              <p:nvPr/>
            </p:nvSpPr>
            <p:spPr bwMode="auto">
              <a:xfrm>
                <a:off x="4433888" y="3395663"/>
                <a:ext cx="820738" cy="228600"/>
              </a:xfrm>
              <a:custGeom>
                <a:avLst/>
                <a:gdLst>
                  <a:gd name="T0" fmla="*/ 517 w 517"/>
                  <a:gd name="T1" fmla="*/ 144 h 144"/>
                  <a:gd name="T2" fmla="*/ 0 w 517"/>
                  <a:gd name="T3" fmla="*/ 144 h 144"/>
                  <a:gd name="T4" fmla="*/ 0 w 517"/>
                  <a:gd name="T5" fmla="*/ 0 h 144"/>
                  <a:gd name="T6" fmla="*/ 517 w 517"/>
                  <a:gd name="T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7" h="144">
                    <a:moveTo>
                      <a:pt x="517" y="144"/>
                    </a:moveTo>
                    <a:lnTo>
                      <a:pt x="0" y="144"/>
                    </a:lnTo>
                    <a:lnTo>
                      <a:pt x="0" y="0"/>
                    </a:lnTo>
                    <a:lnTo>
                      <a:pt x="517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" name="Freeform 184"/>
              <p:cNvSpPr>
                <a:spLocks noEditPoints="1"/>
              </p:cNvSpPr>
              <p:nvPr/>
            </p:nvSpPr>
            <p:spPr bwMode="auto">
              <a:xfrm>
                <a:off x="3479800" y="4756151"/>
                <a:ext cx="5232400" cy="725488"/>
              </a:xfrm>
              <a:custGeom>
                <a:avLst/>
                <a:gdLst>
                  <a:gd name="T0" fmla="*/ 2136 w 3296"/>
                  <a:gd name="T1" fmla="*/ 457 h 457"/>
                  <a:gd name="T2" fmla="*/ 1160 w 3296"/>
                  <a:gd name="T3" fmla="*/ 457 h 457"/>
                  <a:gd name="T4" fmla="*/ 0 w 3296"/>
                  <a:gd name="T5" fmla="*/ 457 h 457"/>
                  <a:gd name="T6" fmla="*/ 0 w 3296"/>
                  <a:gd name="T7" fmla="*/ 268 h 457"/>
                  <a:gd name="T8" fmla="*/ 223 w 3296"/>
                  <a:gd name="T9" fmla="*/ 0 h 457"/>
                  <a:gd name="T10" fmla="*/ 1646 w 3296"/>
                  <a:gd name="T11" fmla="*/ 0 h 457"/>
                  <a:gd name="T12" fmla="*/ 1650 w 3296"/>
                  <a:gd name="T13" fmla="*/ 0 h 457"/>
                  <a:gd name="T14" fmla="*/ 3071 w 3296"/>
                  <a:gd name="T15" fmla="*/ 0 h 457"/>
                  <a:gd name="T16" fmla="*/ 3296 w 3296"/>
                  <a:gd name="T17" fmla="*/ 268 h 457"/>
                  <a:gd name="T18" fmla="*/ 3296 w 3296"/>
                  <a:gd name="T19" fmla="*/ 457 h 457"/>
                  <a:gd name="T20" fmla="*/ 2136 w 3296"/>
                  <a:gd name="T21" fmla="*/ 457 h 457"/>
                  <a:gd name="T22" fmla="*/ 1906 w 3296"/>
                  <a:gd name="T23" fmla="*/ 327 h 457"/>
                  <a:gd name="T24" fmla="*/ 1906 w 3296"/>
                  <a:gd name="T25" fmla="*/ 208 h 457"/>
                  <a:gd name="T26" fmla="*/ 1395 w 3296"/>
                  <a:gd name="T27" fmla="*/ 208 h 457"/>
                  <a:gd name="T28" fmla="*/ 1395 w 3296"/>
                  <a:gd name="T29" fmla="*/ 327 h 457"/>
                  <a:gd name="T30" fmla="*/ 1906 w 3296"/>
                  <a:gd name="T31" fmla="*/ 327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96" h="457">
                    <a:moveTo>
                      <a:pt x="2136" y="457"/>
                    </a:moveTo>
                    <a:lnTo>
                      <a:pt x="1160" y="457"/>
                    </a:lnTo>
                    <a:lnTo>
                      <a:pt x="0" y="457"/>
                    </a:lnTo>
                    <a:lnTo>
                      <a:pt x="0" y="268"/>
                    </a:lnTo>
                    <a:lnTo>
                      <a:pt x="223" y="0"/>
                    </a:lnTo>
                    <a:lnTo>
                      <a:pt x="1646" y="0"/>
                    </a:lnTo>
                    <a:lnTo>
                      <a:pt x="1650" y="0"/>
                    </a:lnTo>
                    <a:lnTo>
                      <a:pt x="3071" y="0"/>
                    </a:lnTo>
                    <a:lnTo>
                      <a:pt x="3296" y="268"/>
                    </a:lnTo>
                    <a:lnTo>
                      <a:pt x="3296" y="457"/>
                    </a:lnTo>
                    <a:lnTo>
                      <a:pt x="2136" y="457"/>
                    </a:lnTo>
                    <a:close/>
                    <a:moveTo>
                      <a:pt x="1906" y="327"/>
                    </a:moveTo>
                    <a:lnTo>
                      <a:pt x="1906" y="208"/>
                    </a:lnTo>
                    <a:lnTo>
                      <a:pt x="1395" y="208"/>
                    </a:lnTo>
                    <a:lnTo>
                      <a:pt x="1395" y="327"/>
                    </a:lnTo>
                    <a:lnTo>
                      <a:pt x="1906" y="3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41" name="圆角矩形 40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作品形式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075687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六边形 76"/>
          <p:cNvSpPr/>
          <p:nvPr/>
        </p:nvSpPr>
        <p:spPr>
          <a:xfrm>
            <a:off x="3642591" y="627534"/>
            <a:ext cx="6683456" cy="4515966"/>
          </a:xfrm>
          <a:prstGeom prst="hexagon">
            <a:avLst/>
          </a:prstGeom>
          <a:gradFill>
            <a:gsLst>
              <a:gs pos="0">
                <a:srgbClr val="12F0DB"/>
              </a:gs>
              <a:gs pos="100000">
                <a:srgbClr val="0092C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807587" y="1419685"/>
            <a:ext cx="6349475" cy="2958482"/>
            <a:chOff x="2813666" y="2074311"/>
            <a:chExt cx="7565404" cy="3183944"/>
          </a:xfrm>
        </p:grpSpPr>
        <p:sp>
          <p:nvSpPr>
            <p:cNvPr id="79" name="六边形 78"/>
            <p:cNvSpPr/>
            <p:nvPr/>
          </p:nvSpPr>
          <p:spPr>
            <a:xfrm>
              <a:off x="2813666" y="2074311"/>
              <a:ext cx="7565404" cy="3183944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六边形 79"/>
            <p:cNvSpPr/>
            <p:nvPr/>
          </p:nvSpPr>
          <p:spPr>
            <a:xfrm>
              <a:off x="2865873" y="2108442"/>
              <a:ext cx="7454861" cy="3105815"/>
            </a:xfrm>
            <a:prstGeom prst="hexagon">
              <a:avLst/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AutoShape 2" descr="http://img4.imgtn.bdimg.com/it/u=2203143696,283936348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612890" y="1418741"/>
            <a:ext cx="2949654" cy="2949654"/>
            <a:chOff x="372609" y="2524616"/>
            <a:chExt cx="2739344" cy="2739343"/>
          </a:xfrm>
        </p:grpSpPr>
        <p:sp>
          <p:nvSpPr>
            <p:cNvPr id="110" name="椭圆 109"/>
            <p:cNvSpPr/>
            <p:nvPr/>
          </p:nvSpPr>
          <p:spPr>
            <a:xfrm>
              <a:off x="372609" y="2524616"/>
              <a:ext cx="2739344" cy="2739343"/>
            </a:xfrm>
            <a:prstGeom prst="ellipse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286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9597" y="2551604"/>
              <a:ext cx="2685369" cy="2685369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89251" y="868121"/>
            <a:ext cx="1398324" cy="1398324"/>
            <a:chOff x="6889251" y="868121"/>
            <a:chExt cx="1398324" cy="1398324"/>
          </a:xfrm>
        </p:grpSpPr>
        <p:grpSp>
          <p:nvGrpSpPr>
            <p:cNvPr id="113" name="组合 112"/>
            <p:cNvGrpSpPr/>
            <p:nvPr/>
          </p:nvGrpSpPr>
          <p:grpSpPr>
            <a:xfrm>
              <a:off x="6889251" y="868121"/>
              <a:ext cx="1398324" cy="1398324"/>
              <a:chOff x="372609" y="2524616"/>
              <a:chExt cx="2739344" cy="2739344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164288" y="1131590"/>
              <a:ext cx="936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</a:rPr>
                <a:t>03</a:t>
              </a:r>
              <a:endParaRPr lang="zh-CN" altLang="en-US" sz="5400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572000" y="2139702"/>
            <a:ext cx="2952328" cy="198977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2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 smtClean="0"/>
              <a:t>作品开发与盈利</a:t>
            </a:r>
            <a:endParaRPr lang="en-US" altLang="zh-CN" sz="48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0" y="1704381"/>
            <a:ext cx="2408674" cy="23622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2452129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" presetClass="entr" presetSubtype="2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1115616" y="1350240"/>
            <a:ext cx="3052789" cy="3052789"/>
            <a:chOff x="1076363" y="1350240"/>
            <a:chExt cx="3052789" cy="3052789"/>
          </a:xfrm>
        </p:grpSpPr>
        <p:grpSp>
          <p:nvGrpSpPr>
            <p:cNvPr id="35" name="组合 34"/>
            <p:cNvGrpSpPr/>
            <p:nvPr/>
          </p:nvGrpSpPr>
          <p:grpSpPr>
            <a:xfrm>
              <a:off x="1076363" y="1350240"/>
              <a:ext cx="3052789" cy="305278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020579" y="2931790"/>
              <a:ext cx="6190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72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/>
                      </a:gs>
                    </a:gsLst>
                    <a:lin ang="0" scaled="1"/>
                  </a:gradFill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7200" b="1" dirty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0" scaled="1"/>
                </a:gra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52053" y="913436"/>
            <a:ext cx="1559473" cy="1559473"/>
            <a:chOff x="1249566" y="1416868"/>
            <a:chExt cx="2338385" cy="2338385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0" scaled="1"/>
          </a:gradFill>
        </p:grpSpPr>
        <p:sp>
          <p:nvSpPr>
            <p:cNvPr id="41" name="椭圆 40"/>
            <p:cNvSpPr/>
            <p:nvPr/>
          </p:nvSpPr>
          <p:spPr>
            <a:xfrm>
              <a:off x="1249566" y="1416868"/>
              <a:ext cx="2338385" cy="2338385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44857" y="1685641"/>
              <a:ext cx="904256" cy="166140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66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38764" y="3086815"/>
            <a:ext cx="1186050" cy="1186050"/>
            <a:chOff x="1825442" y="2047960"/>
            <a:chExt cx="1611782" cy="1611782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0" scaled="1"/>
          </a:gradFill>
        </p:grpSpPr>
        <p:grpSp>
          <p:nvGrpSpPr>
            <p:cNvPr id="44" name="组合 43"/>
            <p:cNvGrpSpPr/>
            <p:nvPr/>
          </p:nvGrpSpPr>
          <p:grpSpPr>
            <a:xfrm>
              <a:off x="1825442" y="2047960"/>
              <a:ext cx="1611782" cy="1611782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286004" y="2461135"/>
              <a:ext cx="597318" cy="112928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48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395119" y="1475340"/>
            <a:ext cx="620695" cy="620695"/>
            <a:chOff x="1647659" y="1598714"/>
            <a:chExt cx="620695" cy="620695"/>
          </a:xfrm>
        </p:grpSpPr>
        <p:grpSp>
          <p:nvGrpSpPr>
            <p:cNvPr id="49" name="组合 48"/>
            <p:cNvGrpSpPr/>
            <p:nvPr/>
          </p:nvGrpSpPr>
          <p:grpSpPr>
            <a:xfrm>
              <a:off x="1647659" y="1598714"/>
              <a:ext cx="620695" cy="62069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1" name="同心圆 5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1781732" y="1658808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gradFill flip="none" rotWithShape="1">
                    <a:gsLst>
                      <a:gs pos="0">
                        <a:srgbClr val="4EE4D2"/>
                      </a:gs>
                      <a:gs pos="100000">
                        <a:srgbClr val="006382"/>
                      </a:gs>
                    </a:gsLst>
                    <a:lin ang="0" scaled="1"/>
                    <a:tileRect/>
                  </a:gradFill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gradFill flip="none" rotWithShape="1"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0" scaled="1"/>
                  <a:tileRect/>
                </a:gra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004460" y="3821070"/>
            <a:ext cx="717066" cy="717066"/>
            <a:chOff x="4946295" y="3821070"/>
            <a:chExt cx="717066" cy="717066"/>
          </a:xfrm>
        </p:grpSpPr>
        <p:grpSp>
          <p:nvGrpSpPr>
            <p:cNvPr id="54" name="组合 53"/>
            <p:cNvGrpSpPr/>
            <p:nvPr/>
          </p:nvGrpSpPr>
          <p:grpSpPr>
            <a:xfrm>
              <a:off x="4946295" y="3821070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6" name="同心圆 5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5098681" y="4011910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/>
                      </a:gs>
                    </a:gsLst>
                    <a:lin ang="0" scaled="1"/>
                  </a:gradFill>
                  <a:latin typeface="Watford DB" pitchFamily="2" charset="0"/>
                  <a:ea typeface="造字工房劲黑（非商用）常规体" pitchFamily="50" charset="-122"/>
                </a:rPr>
                <a:t>D</a:t>
              </a:r>
              <a:endParaRPr lang="zh-CN" altLang="en-US" sz="2400" dirty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0" scaled="1"/>
                </a:gra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004460" y="2978203"/>
            <a:ext cx="717066" cy="717066"/>
            <a:chOff x="4946295" y="2978203"/>
            <a:chExt cx="717066" cy="717066"/>
          </a:xfrm>
        </p:grpSpPr>
        <p:grpSp>
          <p:nvGrpSpPr>
            <p:cNvPr id="59" name="组合 58"/>
            <p:cNvGrpSpPr/>
            <p:nvPr/>
          </p:nvGrpSpPr>
          <p:grpSpPr>
            <a:xfrm>
              <a:off x="4946295" y="2978203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5098681" y="3105902"/>
              <a:ext cx="336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/>
                      </a:gs>
                    </a:gsLst>
                    <a:lin ang="0" scaled="1"/>
                  </a:gradFill>
                  <a:latin typeface="Watford DB" pitchFamily="2" charset="0"/>
                  <a:ea typeface="造字工房劲黑（非商用）常规体" pitchFamily="50" charset="-122"/>
                </a:rPr>
                <a:t>C</a:t>
              </a:r>
              <a:endParaRPr lang="zh-CN" altLang="en-US" sz="2400" dirty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0" scaled="1"/>
                </a:gra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04460" y="1281682"/>
            <a:ext cx="717066" cy="717066"/>
            <a:chOff x="4946295" y="1281682"/>
            <a:chExt cx="717066" cy="717066"/>
          </a:xfrm>
        </p:grpSpPr>
        <p:grpSp>
          <p:nvGrpSpPr>
            <p:cNvPr id="64" name="组合 63"/>
            <p:cNvGrpSpPr/>
            <p:nvPr/>
          </p:nvGrpSpPr>
          <p:grpSpPr>
            <a:xfrm>
              <a:off x="4946295" y="1281682"/>
              <a:ext cx="717066" cy="71706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6" name="同心圆 6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098681" y="1409382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/>
                      </a:gs>
                    </a:gsLst>
                    <a:lin ang="0" scaled="1"/>
                  </a:gradFill>
                  <a:latin typeface="Watford DB" pitchFamily="2" charset="0"/>
                  <a:ea typeface="造字工房劲黑（非商用）常规体" pitchFamily="50" charset="-122"/>
                </a:rPr>
                <a:t>A</a:t>
              </a:r>
              <a:endParaRPr lang="zh-CN" altLang="en-US" sz="2400" dirty="0">
                <a:gradFill>
                  <a:gsLst>
                    <a:gs pos="0">
                      <a:srgbClr val="4EE4D2"/>
                    </a:gs>
                    <a:gs pos="100000">
                      <a:srgbClr val="006382"/>
                    </a:gs>
                  </a:gsLst>
                  <a:lin ang="0" scaled="1"/>
                </a:gra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999068" y="2124550"/>
            <a:ext cx="727851" cy="727851"/>
            <a:chOff x="4940903" y="2124550"/>
            <a:chExt cx="727851" cy="727851"/>
          </a:xfrm>
          <a:gradFill>
            <a:gsLst>
              <a:gs pos="0">
                <a:srgbClr val="4EE4D2"/>
              </a:gs>
              <a:gs pos="100000">
                <a:srgbClr val="006382"/>
              </a:gs>
            </a:gsLst>
            <a:lin ang="0" scaled="1"/>
          </a:gradFill>
        </p:grpSpPr>
        <p:sp>
          <p:nvSpPr>
            <p:cNvPr id="69" name="椭圆 68"/>
            <p:cNvSpPr/>
            <p:nvPr/>
          </p:nvSpPr>
          <p:spPr>
            <a:xfrm>
              <a:off x="4940903" y="2124550"/>
              <a:ext cx="727851" cy="727851"/>
            </a:xfrm>
            <a:prstGeom prst="ellipse">
              <a:avLst/>
            </a:prstGeom>
            <a:grpFill/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98682" y="2257642"/>
              <a:ext cx="4122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Watford DB" pitchFamily="2" charset="0"/>
                  <a:ea typeface="造字工房劲黑（非商用）常规体" pitchFamily="50" charset="-122"/>
                </a:rPr>
                <a:t>B</a:t>
              </a:r>
              <a:endParaRPr lang="zh-CN" altLang="en-US" sz="2400" dirty="0">
                <a:solidFill>
                  <a:schemeClr val="bg1"/>
                </a:solidFill>
                <a:latin typeface="Watford DB" pitchFamily="2" charset="0"/>
                <a:ea typeface="造字工房劲黑（非商用）常规体" pitchFamily="50" charset="-122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088918" y="13368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方正兰亭细黑_GBK" pitchFamily="2" charset="-122"/>
                <a:ea typeface="方正兰亭细黑_GBK" pitchFamily="2" charset="-122"/>
              </a:rPr>
              <a:t>一</a:t>
            </a:r>
            <a:endParaRPr lang="zh-CN" altLang="en-US" sz="1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109828" y="1613840"/>
            <a:ext cx="2339102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结合现状，进行项目可行性分析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3" name="直接连接符 72"/>
          <p:cNvCxnSpPr/>
          <p:nvPr/>
        </p:nvCxnSpPr>
        <p:spPr>
          <a:xfrm flipV="1">
            <a:off x="5960297" y="1346831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088918" y="21397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方正兰亭细黑_GBK" pitchFamily="2" charset="-122"/>
                <a:ea typeface="方正兰亭细黑_GBK" pitchFamily="2" charset="-122"/>
              </a:rPr>
              <a:t>二</a:t>
            </a:r>
            <a:endParaRPr lang="zh-CN" altLang="en-US" sz="1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88918" y="2355227"/>
            <a:ext cx="1569660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讨论与设计用户交互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 flipV="1">
            <a:off x="5960297" y="220590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088918" y="29825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方正兰亭细黑_GBK" pitchFamily="2" charset="-122"/>
                <a:ea typeface="方正兰亭细黑_GBK" pitchFamily="2" charset="-122"/>
              </a:rPr>
              <a:t>三</a:t>
            </a:r>
            <a:endParaRPr lang="zh-CN" altLang="en-US" sz="1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88918" y="3198077"/>
            <a:ext cx="954107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5960297" y="3048750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088918" y="38245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方正兰亭细黑_GBK" pitchFamily="2" charset="-122"/>
                <a:ea typeface="方正兰亭细黑_GBK" pitchFamily="2" charset="-122"/>
              </a:rPr>
              <a:t>四</a:t>
            </a:r>
            <a:endParaRPr lang="zh-CN" altLang="en-US" sz="14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88918" y="4040062"/>
            <a:ext cx="800219" cy="295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软件开发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5960297" y="3890735"/>
            <a:ext cx="0" cy="57651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84" name="组合 83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85" name="圆角矩形 8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圆角矩形 8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作品开发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64189"/>
      </p:ext>
    </p:extLst>
  </p:cSld>
  <p:clrMapOvr>
    <a:masterClrMapping/>
  </p:clrMapOvr>
  <p:transition spd="slow" advClick="0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4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4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2.83951E-6 L -0.29913 0.23703 " pathEditMode="relative" rAng="0" ptsTypes="AA">
                                          <p:cBhvr>
                                            <p:cTn id="30" dur="5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965" y="1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1.66667E-6 -1.97531E-6 L -0.36997 0.22624 " pathEditMode="relative" rAng="0" ptsTypes="AA">
                                          <p:cBhvr>
                                            <p:cTn id="39" dur="5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507" y="1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44444E-6 4.5679E-6 L -0.34636 -0.30278 " pathEditMode="relative" rAng="0" ptsTypes="AA">
                                          <p:cBhvr>
                                            <p:cTn id="48" dur="500" spd="-100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26" y="-15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5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1.66667E-6 -4.32099E-6 L -0.40938 -0.46666 " pathEditMode="relative" rAng="0" ptsTypes="AA">
                                          <p:cBhvr>
                                            <p:cTn id="57" dur="500" spd="-100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469" y="-233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10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2000"/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2000" fill="hold"/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0" fill="hold"/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4" grpId="0"/>
          <p:bldP spid="75" grpId="0"/>
          <p:bldP spid="77" grpId="0"/>
          <p:bldP spid="78" grpId="0"/>
          <p:bldP spid="80" grpId="0"/>
          <p:bldP spid="8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2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66667E-6 2.83951E-6 L -0.29913 0.23703 " pathEditMode="relative" rAng="0" ptsTypes="AA">
                                          <p:cBhvr>
                                            <p:cTn id="30" dur="500" spd="-100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965" y="1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1.66667E-6 -1.97531E-6 L -0.36997 0.22624 " pathEditMode="relative" rAng="0" ptsTypes="AA">
                                          <p:cBhvr>
                                            <p:cTn id="39" dur="500" spd="-100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507" y="1129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accel="50000" decel="50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4.44444E-6 4.5679E-6 L -0.34636 -0.30278 " pathEditMode="relative" rAng="0" ptsTypes="AA">
                                          <p:cBhvr>
                                            <p:cTn id="48" dur="500" spd="-1000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326" y="-151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5" presetClass="path" presetSubtype="0" accel="50000" decel="50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Motion origin="layout" path="M 1.66667E-6 -4.32099E-6 L -0.40938 -0.46666 " pathEditMode="relative" rAng="0" ptsTypes="AA">
                                          <p:cBhvr>
                                            <p:cTn id="57" dur="500" spd="-100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0469" y="-2333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2" presetClass="entr" presetSubtype="8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1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12" presetClass="entr" presetSubtype="8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3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12" presetClass="entr" presetSubtype="8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500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0" dur="500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1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2" presetID="1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500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5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10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2000"/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2000" fill="hold"/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2000" fill="hold"/>
                                            <p:tgtEl>
                                              <p:spTgt spid="8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1" grpId="0"/>
          <p:bldP spid="72" grpId="0"/>
          <p:bldP spid="74" grpId="0"/>
          <p:bldP spid="75" grpId="0"/>
          <p:bldP spid="77" grpId="0"/>
          <p:bldP spid="78" grpId="0"/>
          <p:bldP spid="80" grpId="0"/>
          <p:bldP spid="81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419872" y="1841785"/>
            <a:ext cx="2122475" cy="1800200"/>
            <a:chOff x="3419872" y="1841785"/>
            <a:chExt cx="2122475" cy="1800200"/>
          </a:xfrm>
        </p:grpSpPr>
        <p:cxnSp>
          <p:nvCxnSpPr>
            <p:cNvPr id="5" name="直接箭头连接符 4"/>
            <p:cNvCxnSpPr>
              <a:stCxn id="25" idx="2"/>
            </p:cNvCxnSpPr>
            <p:nvPr/>
          </p:nvCxnSpPr>
          <p:spPr>
            <a:xfrm flipH="1">
              <a:off x="4932040" y="1841785"/>
              <a:ext cx="576064" cy="5760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28" idx="2"/>
            </p:cNvCxnSpPr>
            <p:nvPr/>
          </p:nvCxnSpPr>
          <p:spPr>
            <a:xfrm flipH="1" flipV="1">
              <a:off x="4932040" y="3219822"/>
              <a:ext cx="610307" cy="42216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5" idx="6"/>
            </p:cNvCxnSpPr>
            <p:nvPr/>
          </p:nvCxnSpPr>
          <p:spPr>
            <a:xfrm>
              <a:off x="3419872" y="1841785"/>
              <a:ext cx="648072" cy="576064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0" idx="6"/>
            </p:cNvCxnSpPr>
            <p:nvPr/>
          </p:nvCxnSpPr>
          <p:spPr>
            <a:xfrm flipV="1">
              <a:off x="3419872" y="3219822"/>
              <a:ext cx="648072" cy="422163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248520" y="1255836"/>
            <a:ext cx="1171352" cy="1171898"/>
            <a:chOff x="2248520" y="1255836"/>
            <a:chExt cx="1171352" cy="1171898"/>
          </a:xfrm>
          <a:gradFill>
            <a:gsLst>
              <a:gs pos="0">
                <a:srgbClr val="4EE4D2"/>
              </a:gs>
              <a:gs pos="100000">
                <a:srgbClr val="008FBC"/>
              </a:gs>
            </a:gsLst>
            <a:lin ang="5400000" scaled="0"/>
          </a:gradFill>
        </p:grpSpPr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2248520" y="1255836"/>
              <a:ext cx="1171352" cy="1171898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9" name="TextBox 682"/>
            <p:cNvSpPr>
              <a:spLocks noChangeArrowheads="1"/>
            </p:cNvSpPr>
            <p:nvPr/>
          </p:nvSpPr>
          <p:spPr bwMode="auto">
            <a:xfrm>
              <a:off x="2505198" y="1543144"/>
              <a:ext cx="726482" cy="6463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508104" y="1255836"/>
            <a:ext cx="1171352" cy="1171898"/>
            <a:chOff x="5508104" y="1255836"/>
            <a:chExt cx="1171352" cy="1171898"/>
          </a:xfrm>
          <a:gradFill>
            <a:gsLst>
              <a:gs pos="0">
                <a:srgbClr val="4EE4D2"/>
              </a:gs>
              <a:gs pos="100000">
                <a:srgbClr val="008FBC"/>
              </a:gs>
            </a:gsLst>
            <a:lin ang="5400000" scaled="0"/>
          </a:gradFill>
        </p:grpSpPr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5508104" y="1255836"/>
              <a:ext cx="1171352" cy="1171898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7" name="TextBox 682"/>
            <p:cNvSpPr>
              <a:spLocks noChangeArrowheads="1"/>
            </p:cNvSpPr>
            <p:nvPr/>
          </p:nvSpPr>
          <p:spPr bwMode="auto">
            <a:xfrm>
              <a:off x="5764782" y="1543144"/>
              <a:ext cx="726482" cy="6463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42347" y="3056036"/>
            <a:ext cx="1171352" cy="1171898"/>
            <a:chOff x="5542347" y="3056036"/>
            <a:chExt cx="1171352" cy="1171898"/>
          </a:xfrm>
          <a:gradFill>
            <a:gsLst>
              <a:gs pos="0">
                <a:srgbClr val="4EE4D2"/>
              </a:gs>
              <a:gs pos="100000">
                <a:srgbClr val="008FBC"/>
              </a:gs>
            </a:gsLst>
            <a:lin ang="5400000" scaled="0"/>
          </a:gradFill>
        </p:grpSpPr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5542347" y="3056036"/>
              <a:ext cx="1171352" cy="1171898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TextBox 682"/>
            <p:cNvSpPr>
              <a:spLocks noChangeArrowheads="1"/>
            </p:cNvSpPr>
            <p:nvPr/>
          </p:nvSpPr>
          <p:spPr bwMode="auto">
            <a:xfrm>
              <a:off x="5799025" y="3343344"/>
              <a:ext cx="726482" cy="6463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248520" y="3056036"/>
            <a:ext cx="1171352" cy="1171898"/>
            <a:chOff x="2248520" y="3056036"/>
            <a:chExt cx="1171352" cy="1171898"/>
          </a:xfrm>
          <a:gradFill>
            <a:gsLst>
              <a:gs pos="0">
                <a:srgbClr val="4EE4D2"/>
              </a:gs>
              <a:gs pos="100000">
                <a:srgbClr val="008FBC"/>
              </a:gs>
            </a:gsLst>
            <a:lin ang="5400000" scaled="0"/>
          </a:gradFill>
        </p:grpSpPr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2248520" y="3056036"/>
              <a:ext cx="1171352" cy="1171898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TextBox 682"/>
            <p:cNvSpPr>
              <a:spLocks noChangeArrowheads="1"/>
            </p:cNvSpPr>
            <p:nvPr/>
          </p:nvSpPr>
          <p:spPr bwMode="auto">
            <a:xfrm>
              <a:off x="2505198" y="3343344"/>
              <a:ext cx="726482" cy="6463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67944" y="2355323"/>
            <a:ext cx="864096" cy="864499"/>
            <a:chOff x="4067944" y="2355323"/>
            <a:chExt cx="864096" cy="864499"/>
          </a:xfrm>
          <a:gradFill>
            <a:gsLst>
              <a:gs pos="0">
                <a:srgbClr val="4EE4D2"/>
              </a:gs>
              <a:gs pos="100000">
                <a:srgbClr val="008FBC"/>
              </a:gs>
            </a:gsLst>
            <a:lin ang="5400000" scaled="0"/>
          </a:gradFill>
        </p:grpSpPr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4067944" y="2355323"/>
              <a:ext cx="864096" cy="864499"/>
            </a:xfrm>
            <a:prstGeom prst="ellipse">
              <a:avLst/>
            </a:prstGeom>
            <a:grpFill/>
            <a:ln w="317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11960" y="2499742"/>
              <a:ext cx="648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收入来源</a:t>
              </a:r>
              <a:endPara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922984" y="145693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方正兰亭细黑_GBK" pitchFamily="2" charset="-122"/>
                <a:ea typeface="方正兰亭细黑_GBK" pitchFamily="2" charset="-122"/>
              </a:rPr>
              <a:t>与企业合作</a:t>
            </a:r>
            <a:endParaRPr lang="zh-CN" altLang="en-US" sz="11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6256" y="1770496"/>
            <a:ext cx="1531188" cy="270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给企业推荐优秀的人才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55346" y="334900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方正兰亭细黑_GBK" pitchFamily="2" charset="-122"/>
                <a:ea typeface="方正兰亭细黑_GBK" pitchFamily="2" charset="-122"/>
              </a:rPr>
              <a:t>团队活动拉赞助</a:t>
            </a:r>
            <a:endParaRPr lang="zh-CN" altLang="en-US" sz="11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76256" y="3626004"/>
            <a:ext cx="1326004" cy="257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提取赞助费用的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5%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74552" y="334222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 smtClean="0">
                <a:latin typeface="方正兰亭细黑_GBK" pitchFamily="2" charset="-122"/>
                <a:ea typeface="方正兰亭细黑_GBK" pitchFamily="2" charset="-122"/>
              </a:rPr>
              <a:t>开自营网铺</a:t>
            </a:r>
            <a:endParaRPr lang="zh-CN" altLang="en-US" sz="11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1560" y="3649589"/>
            <a:ext cx="1531188" cy="43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旺铺专注于学校团建和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活动的物资方面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15616" y="150888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 dirty="0">
                <a:latin typeface="方正兰亭细黑_GBK" pitchFamily="2" charset="-122"/>
                <a:ea typeface="方正兰亭细黑_GBK" pitchFamily="2" charset="-122"/>
              </a:rPr>
              <a:t>投放</a:t>
            </a:r>
            <a:r>
              <a:rPr lang="zh-CN" altLang="en-US" sz="1100" b="1" dirty="0" smtClean="0">
                <a:latin typeface="方正兰亭细黑_GBK" pitchFamily="2" charset="-122"/>
                <a:ea typeface="方正兰亭细黑_GBK" pitchFamily="2" charset="-122"/>
              </a:rPr>
              <a:t>广告</a:t>
            </a:r>
            <a:endParaRPr lang="zh-CN" altLang="en-US" sz="1100" b="1" dirty="0">
              <a:latin typeface="方正兰亭细黑_GBK" pitchFamily="2" charset="-122"/>
              <a:ea typeface="方正兰亭细黑_GBK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8723" y="1840637"/>
            <a:ext cx="2069797" cy="43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当用户量积累到一定量之后，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defTabSz="914332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可以向学校附近商家招广告投放</a:t>
            </a:r>
            <a:endParaRPr lang="zh-CN" altLang="en-US" sz="105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34" name="圆角矩形 33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短期盈利计划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048810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3806473" y="1043044"/>
            <a:ext cx="4349966" cy="43833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53660" y="1043044"/>
            <a:ext cx="3107025" cy="438337"/>
            <a:chOff x="6204880" y="1390725"/>
            <a:chExt cx="4142700" cy="584449"/>
          </a:xfrm>
        </p:grpSpPr>
        <p:sp>
          <p:nvSpPr>
            <p:cNvPr id="52" name="圆角矩形 51"/>
            <p:cNvSpPr/>
            <p:nvPr/>
          </p:nvSpPr>
          <p:spPr>
            <a:xfrm>
              <a:off x="6204880" y="1390725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238226" y="1406973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5076057" y="1055230"/>
            <a:ext cx="1912370" cy="3761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700" b="1" dirty="0" smtClean="0">
                <a:gradFill>
                  <a:gsLst>
                    <a:gs pos="0">
                      <a:srgbClr val="4EE4D2"/>
                    </a:gs>
                    <a:gs pos="61000">
                      <a:srgbClr val="0092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作品总述</a:t>
            </a:r>
            <a:endParaRPr lang="zh-CN" altLang="en-US" sz="1700" b="1" dirty="0">
              <a:gradFill>
                <a:gsLst>
                  <a:gs pos="0">
                    <a:srgbClr val="4EE4D2"/>
                  </a:gs>
                  <a:gs pos="61000">
                    <a:srgbClr val="0092C0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79328" y="1000963"/>
            <a:ext cx="407517" cy="48936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3806471" y="1708840"/>
            <a:ext cx="4349966" cy="43833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53658" y="1708840"/>
            <a:ext cx="3107025" cy="438337"/>
            <a:chOff x="6204877" y="2278453"/>
            <a:chExt cx="4142700" cy="584449"/>
          </a:xfrm>
        </p:grpSpPr>
        <p:sp>
          <p:nvSpPr>
            <p:cNvPr id="60" name="圆角矩形 59"/>
            <p:cNvSpPr/>
            <p:nvPr/>
          </p:nvSpPr>
          <p:spPr>
            <a:xfrm>
              <a:off x="6204877" y="2278453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6238223" y="2294701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076054" y="1723896"/>
            <a:ext cx="1912370" cy="3761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700" b="1" dirty="0" smtClean="0">
                <a:gradFill>
                  <a:gsLst>
                    <a:gs pos="0">
                      <a:srgbClr val="4EE4D2"/>
                    </a:gs>
                    <a:gs pos="73000">
                      <a:srgbClr val="0092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作品背景</a:t>
            </a:r>
            <a:endParaRPr lang="zh-CN" altLang="en-US" sz="1700" b="1" dirty="0">
              <a:gradFill>
                <a:gsLst>
                  <a:gs pos="0">
                    <a:srgbClr val="4EE4D2"/>
                  </a:gs>
                  <a:gs pos="73000">
                    <a:srgbClr val="0092C0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79326" y="1676633"/>
            <a:ext cx="407517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4" name="圆角矩形 63"/>
          <p:cNvSpPr/>
          <p:nvPr/>
        </p:nvSpPr>
        <p:spPr>
          <a:xfrm>
            <a:off x="3806473" y="2378620"/>
            <a:ext cx="4349966" cy="43833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53660" y="2378620"/>
            <a:ext cx="3107025" cy="438337"/>
            <a:chOff x="6204880" y="3171493"/>
            <a:chExt cx="4142700" cy="584449"/>
          </a:xfrm>
        </p:grpSpPr>
        <p:sp>
          <p:nvSpPr>
            <p:cNvPr id="65" name="圆角矩形 64"/>
            <p:cNvSpPr/>
            <p:nvPr/>
          </p:nvSpPr>
          <p:spPr>
            <a:xfrm>
              <a:off x="6204880" y="3171493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6238226" y="3187741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5076057" y="2394634"/>
            <a:ext cx="1912370" cy="3761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700" b="1" dirty="0" smtClean="0">
                <a:gradFill>
                  <a:gsLst>
                    <a:gs pos="0">
                      <a:srgbClr val="4EE4D2"/>
                    </a:gs>
                    <a:gs pos="73000">
                      <a:srgbClr val="0092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</a:t>
            </a:r>
            <a:endParaRPr lang="zh-CN" altLang="en-US" sz="1700" b="1" dirty="0">
              <a:gradFill>
                <a:gsLst>
                  <a:gs pos="0">
                    <a:srgbClr val="4EE4D2"/>
                  </a:gs>
                  <a:gs pos="73000">
                    <a:srgbClr val="0092C0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79328" y="2345711"/>
            <a:ext cx="407517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9" name="圆角矩形 68"/>
          <p:cNvSpPr/>
          <p:nvPr/>
        </p:nvSpPr>
        <p:spPr>
          <a:xfrm>
            <a:off x="3806471" y="3048400"/>
            <a:ext cx="4349966" cy="43833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53658" y="3048400"/>
            <a:ext cx="3107025" cy="438337"/>
            <a:chOff x="6204877" y="4064533"/>
            <a:chExt cx="4142700" cy="584449"/>
          </a:xfrm>
        </p:grpSpPr>
        <p:sp>
          <p:nvSpPr>
            <p:cNvPr id="70" name="圆角矩形 69"/>
            <p:cNvSpPr/>
            <p:nvPr/>
          </p:nvSpPr>
          <p:spPr>
            <a:xfrm>
              <a:off x="6204877" y="4064533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238223" y="4080782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292080" y="3090498"/>
            <a:ext cx="1912370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gradFill>
                  <a:gsLst>
                    <a:gs pos="0">
                      <a:srgbClr val="4EE4D2"/>
                    </a:gs>
                    <a:gs pos="73000">
                      <a:srgbClr val="0092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作品开发与盈利</a:t>
            </a:r>
            <a:endParaRPr lang="en-US" altLang="zh-CN" sz="1700" b="1" dirty="0">
              <a:gradFill>
                <a:gsLst>
                  <a:gs pos="0">
                    <a:srgbClr val="4EE4D2"/>
                  </a:gs>
                  <a:gs pos="73000">
                    <a:srgbClr val="0092C0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79326" y="3006320"/>
            <a:ext cx="407517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3806473" y="3718180"/>
            <a:ext cx="4349966" cy="438337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53660" y="3718180"/>
            <a:ext cx="3107025" cy="438337"/>
            <a:chOff x="6204880" y="4957573"/>
            <a:chExt cx="4142700" cy="584449"/>
          </a:xfrm>
        </p:grpSpPr>
        <p:sp>
          <p:nvSpPr>
            <p:cNvPr id="75" name="圆角矩形 74"/>
            <p:cNvSpPr/>
            <p:nvPr/>
          </p:nvSpPr>
          <p:spPr>
            <a:xfrm>
              <a:off x="6204880" y="4957573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6238226" y="4973821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076057" y="3729045"/>
            <a:ext cx="1912370" cy="3761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700" b="1" dirty="0" smtClean="0">
                <a:gradFill>
                  <a:gsLst>
                    <a:gs pos="0">
                      <a:srgbClr val="4EE4D2"/>
                    </a:gs>
                    <a:gs pos="72000">
                      <a:srgbClr val="0092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  <a:endParaRPr lang="zh-CN" altLang="en-US" sz="1700" b="1" dirty="0">
              <a:gradFill>
                <a:gsLst>
                  <a:gs pos="0">
                    <a:srgbClr val="4EE4D2"/>
                  </a:gs>
                  <a:gs pos="72000">
                    <a:srgbClr val="0092C0"/>
                  </a:gs>
                </a:gsLst>
                <a:lin ang="27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79328" y="3690302"/>
            <a:ext cx="407517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641949" y="1371966"/>
            <a:ext cx="2471889" cy="2471889"/>
            <a:chOff x="372609" y="2524616"/>
            <a:chExt cx="2739344" cy="2739343"/>
          </a:xfrm>
        </p:grpSpPr>
        <p:sp>
          <p:nvSpPr>
            <p:cNvPr id="40" name="椭圆 39"/>
            <p:cNvSpPr/>
            <p:nvPr/>
          </p:nvSpPr>
          <p:spPr>
            <a:xfrm>
              <a:off x="372609" y="2524616"/>
              <a:ext cx="2739344" cy="2739343"/>
            </a:xfrm>
            <a:prstGeom prst="ellipse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286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9597" y="2551604"/>
              <a:ext cx="2685369" cy="2685369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14111" y="713050"/>
            <a:ext cx="1210628" cy="1210628"/>
            <a:chOff x="3060899" y="926151"/>
            <a:chExt cx="1663336" cy="1663336"/>
          </a:xfrm>
        </p:grpSpPr>
        <p:grpSp>
          <p:nvGrpSpPr>
            <p:cNvPr id="80" name="组合 79"/>
            <p:cNvGrpSpPr/>
            <p:nvPr/>
          </p:nvGrpSpPr>
          <p:grpSpPr>
            <a:xfrm>
              <a:off x="3060899" y="926151"/>
              <a:ext cx="1663336" cy="1663336"/>
              <a:chOff x="372609" y="2524616"/>
              <a:chExt cx="2739344" cy="2739344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1143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文本框 49"/>
            <p:cNvSpPr txBox="1"/>
            <p:nvPr/>
          </p:nvSpPr>
          <p:spPr>
            <a:xfrm>
              <a:off x="3201881" y="1456525"/>
              <a:ext cx="1381368" cy="803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ctr">
                <a:defRPr sz="3200">
                  <a:ln>
                    <a:solidFill>
                      <a:schemeClr val="bg1"/>
                    </a:solidFill>
                  </a:ln>
                  <a:solidFill>
                    <a:schemeClr val="accent4"/>
                  </a:solidFill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  <a:latin typeface="Impact" panose="020B0806030902050204" pitchFamily="34" charset="0"/>
                </a:defRPr>
              </a:lvl1pPr>
            </a:lstStyle>
            <a:p>
              <a:r>
                <a:rPr lang="zh-CN" altLang="en-US" b="1" dirty="0" smtClean="0">
                  <a:ln>
                    <a:noFill/>
                  </a:ln>
                  <a:gradFill>
                    <a:gsLst>
                      <a:gs pos="1000">
                        <a:schemeClr val="accent5"/>
                      </a:gs>
                      <a:gs pos="46000">
                        <a:srgbClr val="7AC672"/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3500000" scaled="1"/>
                  </a:gradFill>
                  <a:effectLst>
                    <a:outerShdw blurRad="50800" dist="50800" dir="13500000" algn="tl" rotWithShape="0">
                      <a:schemeClr val="bg1">
                        <a:alpha val="7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b="1" dirty="0">
                <a:ln>
                  <a:noFill/>
                </a:ln>
                <a:gradFill>
                  <a:gsLst>
                    <a:gs pos="1000">
                      <a:schemeClr val="accent5"/>
                    </a:gs>
                    <a:gs pos="46000">
                      <a:srgbClr val="7AC672"/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3500000" scaled="1"/>
                </a:gradFill>
                <a:effectLst>
                  <a:outerShdw blurRad="50800" dist="50800" dir="13500000" algn="tl" rotWithShape="0">
                    <a:schemeClr val="bg1">
                      <a:alpha val="7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Freeform 38"/>
          <p:cNvSpPr>
            <a:spLocks noEditPoints="1"/>
          </p:cNvSpPr>
          <p:nvPr/>
        </p:nvSpPr>
        <p:spPr bwMode="auto">
          <a:xfrm>
            <a:off x="3059832" y="3435847"/>
            <a:ext cx="519426" cy="1380182"/>
          </a:xfrm>
          <a:custGeom>
            <a:avLst/>
            <a:gdLst>
              <a:gd name="T0" fmla="*/ 206 w 211"/>
              <a:gd name="T1" fmla="*/ 80 h 558"/>
              <a:gd name="T2" fmla="*/ 207 w 211"/>
              <a:gd name="T3" fmla="*/ 64 h 558"/>
              <a:gd name="T4" fmla="*/ 204 w 211"/>
              <a:gd name="T5" fmla="*/ 39 h 558"/>
              <a:gd name="T6" fmla="*/ 199 w 211"/>
              <a:gd name="T7" fmla="*/ 20 h 558"/>
              <a:gd name="T8" fmla="*/ 197 w 211"/>
              <a:gd name="T9" fmla="*/ 45 h 558"/>
              <a:gd name="T10" fmla="*/ 186 w 211"/>
              <a:gd name="T11" fmla="*/ 38 h 558"/>
              <a:gd name="T12" fmla="*/ 170 w 211"/>
              <a:gd name="T13" fmla="*/ 56 h 558"/>
              <a:gd name="T14" fmla="*/ 182 w 211"/>
              <a:gd name="T15" fmla="*/ 54 h 558"/>
              <a:gd name="T16" fmla="*/ 178 w 211"/>
              <a:gd name="T17" fmla="*/ 68 h 558"/>
              <a:gd name="T18" fmla="*/ 179 w 211"/>
              <a:gd name="T19" fmla="*/ 80 h 558"/>
              <a:gd name="T20" fmla="*/ 173 w 211"/>
              <a:gd name="T21" fmla="*/ 111 h 558"/>
              <a:gd name="T22" fmla="*/ 163 w 211"/>
              <a:gd name="T23" fmla="*/ 95 h 558"/>
              <a:gd name="T24" fmla="*/ 123 w 211"/>
              <a:gd name="T25" fmla="*/ 86 h 558"/>
              <a:gd name="T26" fmla="*/ 114 w 211"/>
              <a:gd name="T27" fmla="*/ 80 h 558"/>
              <a:gd name="T28" fmla="*/ 99 w 211"/>
              <a:gd name="T29" fmla="*/ 92 h 558"/>
              <a:gd name="T30" fmla="*/ 110 w 211"/>
              <a:gd name="T31" fmla="*/ 74 h 558"/>
              <a:gd name="T32" fmla="*/ 112 w 211"/>
              <a:gd name="T33" fmla="*/ 53 h 558"/>
              <a:gd name="T34" fmla="*/ 115 w 211"/>
              <a:gd name="T35" fmla="*/ 37 h 558"/>
              <a:gd name="T36" fmla="*/ 108 w 211"/>
              <a:gd name="T37" fmla="*/ 7 h 558"/>
              <a:gd name="T38" fmla="*/ 99 w 211"/>
              <a:gd name="T39" fmla="*/ 1 h 558"/>
              <a:gd name="T40" fmla="*/ 87 w 211"/>
              <a:gd name="T41" fmla="*/ 0 h 558"/>
              <a:gd name="T42" fmla="*/ 75 w 211"/>
              <a:gd name="T43" fmla="*/ 2 h 558"/>
              <a:gd name="T44" fmla="*/ 68 w 211"/>
              <a:gd name="T45" fmla="*/ 8 h 558"/>
              <a:gd name="T46" fmla="*/ 66 w 211"/>
              <a:gd name="T47" fmla="*/ 19 h 558"/>
              <a:gd name="T48" fmla="*/ 65 w 211"/>
              <a:gd name="T49" fmla="*/ 49 h 558"/>
              <a:gd name="T50" fmla="*/ 74 w 211"/>
              <a:gd name="T51" fmla="*/ 70 h 558"/>
              <a:gd name="T52" fmla="*/ 89 w 211"/>
              <a:gd name="T53" fmla="*/ 87 h 558"/>
              <a:gd name="T54" fmla="*/ 80 w 211"/>
              <a:gd name="T55" fmla="*/ 114 h 558"/>
              <a:gd name="T56" fmla="*/ 71 w 211"/>
              <a:gd name="T57" fmla="*/ 82 h 558"/>
              <a:gd name="T58" fmla="*/ 27 w 211"/>
              <a:gd name="T59" fmla="*/ 108 h 558"/>
              <a:gd name="T60" fmla="*/ 22 w 211"/>
              <a:gd name="T61" fmla="*/ 124 h 558"/>
              <a:gd name="T62" fmla="*/ 12 w 211"/>
              <a:gd name="T63" fmla="*/ 141 h 558"/>
              <a:gd name="T64" fmla="*/ 3 w 211"/>
              <a:gd name="T65" fmla="*/ 180 h 558"/>
              <a:gd name="T66" fmla="*/ 11 w 211"/>
              <a:gd name="T67" fmla="*/ 228 h 558"/>
              <a:gd name="T68" fmla="*/ 29 w 211"/>
              <a:gd name="T69" fmla="*/ 214 h 558"/>
              <a:gd name="T70" fmla="*/ 34 w 211"/>
              <a:gd name="T71" fmla="*/ 272 h 558"/>
              <a:gd name="T72" fmla="*/ 38 w 211"/>
              <a:gd name="T73" fmla="*/ 462 h 558"/>
              <a:gd name="T74" fmla="*/ 42 w 211"/>
              <a:gd name="T75" fmla="*/ 510 h 558"/>
              <a:gd name="T76" fmla="*/ 19 w 211"/>
              <a:gd name="T77" fmla="*/ 539 h 558"/>
              <a:gd name="T78" fmla="*/ 55 w 211"/>
              <a:gd name="T79" fmla="*/ 538 h 558"/>
              <a:gd name="T80" fmla="*/ 80 w 211"/>
              <a:gd name="T81" fmla="*/ 517 h 558"/>
              <a:gd name="T82" fmla="*/ 80 w 211"/>
              <a:gd name="T83" fmla="*/ 491 h 558"/>
              <a:gd name="T84" fmla="*/ 74 w 211"/>
              <a:gd name="T85" fmla="*/ 473 h 558"/>
              <a:gd name="T86" fmla="*/ 96 w 211"/>
              <a:gd name="T87" fmla="*/ 371 h 558"/>
              <a:gd name="T88" fmla="*/ 104 w 211"/>
              <a:gd name="T89" fmla="*/ 450 h 558"/>
              <a:gd name="T90" fmla="*/ 103 w 211"/>
              <a:gd name="T91" fmla="*/ 496 h 558"/>
              <a:gd name="T92" fmla="*/ 112 w 211"/>
              <a:gd name="T93" fmla="*/ 532 h 558"/>
              <a:gd name="T94" fmla="*/ 131 w 211"/>
              <a:gd name="T95" fmla="*/ 558 h 558"/>
              <a:gd name="T96" fmla="*/ 137 w 211"/>
              <a:gd name="T97" fmla="*/ 521 h 558"/>
              <a:gd name="T98" fmla="*/ 145 w 211"/>
              <a:gd name="T99" fmla="*/ 431 h 558"/>
              <a:gd name="T100" fmla="*/ 166 w 211"/>
              <a:gd name="T101" fmla="*/ 282 h 558"/>
              <a:gd name="T102" fmla="*/ 152 w 211"/>
              <a:gd name="T103" fmla="*/ 208 h 558"/>
              <a:gd name="T104" fmla="*/ 158 w 211"/>
              <a:gd name="T105" fmla="*/ 153 h 558"/>
              <a:gd name="T106" fmla="*/ 207 w 211"/>
              <a:gd name="T107" fmla="*/ 135 h 558"/>
              <a:gd name="T108" fmla="*/ 38 w 211"/>
              <a:gd name="T109" fmla="*/ 204 h 558"/>
              <a:gd name="T110" fmla="*/ 50 w 211"/>
              <a:gd name="T111" fmla="*/ 195 h 558"/>
              <a:gd name="T112" fmla="*/ 30 w 211"/>
              <a:gd name="T113" fmla="*/ 180 h 558"/>
              <a:gd name="T114" fmla="*/ 17 w 211"/>
              <a:gd name="T115" fmla="*/ 140 h 558"/>
              <a:gd name="T116" fmla="*/ 88 w 211"/>
              <a:gd name="T117" fmla="*/ 212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1" h="558">
                <a:moveTo>
                  <a:pt x="209" y="115"/>
                </a:moveTo>
                <a:lnTo>
                  <a:pt x="209" y="115"/>
                </a:lnTo>
                <a:lnTo>
                  <a:pt x="211" y="111"/>
                </a:lnTo>
                <a:lnTo>
                  <a:pt x="211" y="111"/>
                </a:lnTo>
                <a:lnTo>
                  <a:pt x="211" y="106"/>
                </a:lnTo>
                <a:lnTo>
                  <a:pt x="209" y="97"/>
                </a:lnTo>
                <a:lnTo>
                  <a:pt x="209" y="97"/>
                </a:lnTo>
                <a:lnTo>
                  <a:pt x="208" y="89"/>
                </a:lnTo>
                <a:lnTo>
                  <a:pt x="208" y="89"/>
                </a:lnTo>
                <a:lnTo>
                  <a:pt x="207" y="84"/>
                </a:lnTo>
                <a:lnTo>
                  <a:pt x="207" y="84"/>
                </a:lnTo>
                <a:lnTo>
                  <a:pt x="207" y="82"/>
                </a:lnTo>
                <a:lnTo>
                  <a:pt x="207" y="82"/>
                </a:lnTo>
                <a:lnTo>
                  <a:pt x="206" y="80"/>
                </a:lnTo>
                <a:lnTo>
                  <a:pt x="206" y="80"/>
                </a:lnTo>
                <a:lnTo>
                  <a:pt x="204" y="77"/>
                </a:lnTo>
                <a:lnTo>
                  <a:pt x="204" y="77"/>
                </a:lnTo>
                <a:lnTo>
                  <a:pt x="204" y="76"/>
                </a:lnTo>
                <a:lnTo>
                  <a:pt x="204" y="76"/>
                </a:lnTo>
                <a:lnTo>
                  <a:pt x="205" y="74"/>
                </a:lnTo>
                <a:lnTo>
                  <a:pt x="205" y="74"/>
                </a:lnTo>
                <a:lnTo>
                  <a:pt x="205" y="70"/>
                </a:lnTo>
                <a:lnTo>
                  <a:pt x="205" y="70"/>
                </a:lnTo>
                <a:lnTo>
                  <a:pt x="206" y="69"/>
                </a:lnTo>
                <a:lnTo>
                  <a:pt x="206" y="69"/>
                </a:lnTo>
                <a:lnTo>
                  <a:pt x="207" y="66"/>
                </a:lnTo>
                <a:lnTo>
                  <a:pt x="207" y="66"/>
                </a:lnTo>
                <a:lnTo>
                  <a:pt x="207" y="64"/>
                </a:lnTo>
                <a:lnTo>
                  <a:pt x="207" y="64"/>
                </a:lnTo>
                <a:lnTo>
                  <a:pt x="208" y="60"/>
                </a:lnTo>
                <a:lnTo>
                  <a:pt x="208" y="60"/>
                </a:lnTo>
                <a:lnTo>
                  <a:pt x="208" y="56"/>
                </a:lnTo>
                <a:lnTo>
                  <a:pt x="208" y="56"/>
                </a:lnTo>
                <a:lnTo>
                  <a:pt x="207" y="54"/>
                </a:lnTo>
                <a:lnTo>
                  <a:pt x="207" y="54"/>
                </a:lnTo>
                <a:lnTo>
                  <a:pt x="206" y="52"/>
                </a:lnTo>
                <a:lnTo>
                  <a:pt x="206" y="52"/>
                </a:lnTo>
                <a:lnTo>
                  <a:pt x="206" y="50"/>
                </a:lnTo>
                <a:lnTo>
                  <a:pt x="206" y="50"/>
                </a:lnTo>
                <a:lnTo>
                  <a:pt x="204" y="44"/>
                </a:lnTo>
                <a:lnTo>
                  <a:pt x="204" y="44"/>
                </a:lnTo>
                <a:lnTo>
                  <a:pt x="204" y="39"/>
                </a:lnTo>
                <a:lnTo>
                  <a:pt x="204" y="39"/>
                </a:lnTo>
                <a:lnTo>
                  <a:pt x="203" y="36"/>
                </a:lnTo>
                <a:lnTo>
                  <a:pt x="203" y="36"/>
                </a:lnTo>
                <a:lnTo>
                  <a:pt x="202" y="33"/>
                </a:lnTo>
                <a:lnTo>
                  <a:pt x="202" y="33"/>
                </a:lnTo>
                <a:lnTo>
                  <a:pt x="201" y="30"/>
                </a:lnTo>
                <a:lnTo>
                  <a:pt x="201" y="30"/>
                </a:lnTo>
                <a:lnTo>
                  <a:pt x="201" y="26"/>
                </a:lnTo>
                <a:lnTo>
                  <a:pt x="201" y="26"/>
                </a:lnTo>
                <a:lnTo>
                  <a:pt x="201" y="24"/>
                </a:lnTo>
                <a:lnTo>
                  <a:pt x="201" y="24"/>
                </a:lnTo>
                <a:lnTo>
                  <a:pt x="200" y="21"/>
                </a:lnTo>
                <a:lnTo>
                  <a:pt x="200" y="21"/>
                </a:lnTo>
                <a:lnTo>
                  <a:pt x="199" y="20"/>
                </a:lnTo>
                <a:lnTo>
                  <a:pt x="198" y="21"/>
                </a:lnTo>
                <a:lnTo>
                  <a:pt x="198" y="21"/>
                </a:lnTo>
                <a:lnTo>
                  <a:pt x="196" y="22"/>
                </a:lnTo>
                <a:lnTo>
                  <a:pt x="196" y="25"/>
                </a:lnTo>
                <a:lnTo>
                  <a:pt x="196" y="25"/>
                </a:lnTo>
                <a:lnTo>
                  <a:pt x="196" y="31"/>
                </a:lnTo>
                <a:lnTo>
                  <a:pt x="196" y="31"/>
                </a:lnTo>
                <a:lnTo>
                  <a:pt x="196" y="35"/>
                </a:lnTo>
                <a:lnTo>
                  <a:pt x="196" y="35"/>
                </a:lnTo>
                <a:lnTo>
                  <a:pt x="196" y="38"/>
                </a:lnTo>
                <a:lnTo>
                  <a:pt x="196" y="38"/>
                </a:lnTo>
                <a:lnTo>
                  <a:pt x="196" y="41"/>
                </a:lnTo>
                <a:lnTo>
                  <a:pt x="196" y="41"/>
                </a:lnTo>
                <a:lnTo>
                  <a:pt x="197" y="45"/>
                </a:lnTo>
                <a:lnTo>
                  <a:pt x="197" y="45"/>
                </a:lnTo>
                <a:lnTo>
                  <a:pt x="197" y="48"/>
                </a:lnTo>
                <a:lnTo>
                  <a:pt x="197" y="48"/>
                </a:lnTo>
                <a:lnTo>
                  <a:pt x="193" y="46"/>
                </a:lnTo>
                <a:lnTo>
                  <a:pt x="193" y="46"/>
                </a:lnTo>
                <a:lnTo>
                  <a:pt x="191" y="45"/>
                </a:lnTo>
                <a:lnTo>
                  <a:pt x="191" y="45"/>
                </a:lnTo>
                <a:lnTo>
                  <a:pt x="191" y="41"/>
                </a:lnTo>
                <a:lnTo>
                  <a:pt x="191" y="41"/>
                </a:lnTo>
                <a:lnTo>
                  <a:pt x="190" y="40"/>
                </a:lnTo>
                <a:lnTo>
                  <a:pt x="189" y="38"/>
                </a:lnTo>
                <a:lnTo>
                  <a:pt x="189" y="38"/>
                </a:lnTo>
                <a:lnTo>
                  <a:pt x="187" y="38"/>
                </a:lnTo>
                <a:lnTo>
                  <a:pt x="186" y="38"/>
                </a:lnTo>
                <a:lnTo>
                  <a:pt x="184" y="40"/>
                </a:lnTo>
                <a:lnTo>
                  <a:pt x="184" y="40"/>
                </a:lnTo>
                <a:lnTo>
                  <a:pt x="183" y="46"/>
                </a:lnTo>
                <a:lnTo>
                  <a:pt x="183" y="46"/>
                </a:lnTo>
                <a:lnTo>
                  <a:pt x="183" y="47"/>
                </a:lnTo>
                <a:lnTo>
                  <a:pt x="183" y="47"/>
                </a:lnTo>
                <a:lnTo>
                  <a:pt x="178" y="49"/>
                </a:lnTo>
                <a:lnTo>
                  <a:pt x="178" y="49"/>
                </a:lnTo>
                <a:lnTo>
                  <a:pt x="175" y="50"/>
                </a:lnTo>
                <a:lnTo>
                  <a:pt x="175" y="50"/>
                </a:lnTo>
                <a:lnTo>
                  <a:pt x="173" y="52"/>
                </a:lnTo>
                <a:lnTo>
                  <a:pt x="173" y="52"/>
                </a:lnTo>
                <a:lnTo>
                  <a:pt x="173" y="53"/>
                </a:lnTo>
                <a:lnTo>
                  <a:pt x="170" y="56"/>
                </a:lnTo>
                <a:lnTo>
                  <a:pt x="170" y="56"/>
                </a:lnTo>
                <a:lnTo>
                  <a:pt x="170" y="56"/>
                </a:lnTo>
                <a:lnTo>
                  <a:pt x="170" y="57"/>
                </a:lnTo>
                <a:lnTo>
                  <a:pt x="171" y="59"/>
                </a:lnTo>
                <a:lnTo>
                  <a:pt x="171" y="59"/>
                </a:lnTo>
                <a:lnTo>
                  <a:pt x="174" y="59"/>
                </a:lnTo>
                <a:lnTo>
                  <a:pt x="174" y="59"/>
                </a:lnTo>
                <a:lnTo>
                  <a:pt x="177" y="56"/>
                </a:lnTo>
                <a:lnTo>
                  <a:pt x="177" y="56"/>
                </a:lnTo>
                <a:lnTo>
                  <a:pt x="179" y="55"/>
                </a:lnTo>
                <a:lnTo>
                  <a:pt x="179" y="55"/>
                </a:lnTo>
                <a:lnTo>
                  <a:pt x="181" y="55"/>
                </a:lnTo>
                <a:lnTo>
                  <a:pt x="181" y="55"/>
                </a:lnTo>
                <a:lnTo>
                  <a:pt x="182" y="54"/>
                </a:lnTo>
                <a:lnTo>
                  <a:pt x="182" y="54"/>
                </a:lnTo>
                <a:lnTo>
                  <a:pt x="182" y="57"/>
                </a:lnTo>
                <a:lnTo>
                  <a:pt x="182" y="57"/>
                </a:lnTo>
                <a:lnTo>
                  <a:pt x="181" y="59"/>
                </a:lnTo>
                <a:lnTo>
                  <a:pt x="181" y="60"/>
                </a:lnTo>
                <a:lnTo>
                  <a:pt x="181" y="60"/>
                </a:lnTo>
                <a:lnTo>
                  <a:pt x="179" y="61"/>
                </a:lnTo>
                <a:lnTo>
                  <a:pt x="179" y="61"/>
                </a:lnTo>
                <a:lnTo>
                  <a:pt x="178" y="63"/>
                </a:lnTo>
                <a:lnTo>
                  <a:pt x="178" y="63"/>
                </a:lnTo>
                <a:lnTo>
                  <a:pt x="178" y="65"/>
                </a:lnTo>
                <a:lnTo>
                  <a:pt x="178" y="65"/>
                </a:lnTo>
                <a:lnTo>
                  <a:pt x="178" y="68"/>
                </a:lnTo>
                <a:lnTo>
                  <a:pt x="178" y="68"/>
                </a:lnTo>
                <a:lnTo>
                  <a:pt x="178" y="69"/>
                </a:lnTo>
                <a:lnTo>
                  <a:pt x="178" y="69"/>
                </a:lnTo>
                <a:lnTo>
                  <a:pt x="179" y="70"/>
                </a:lnTo>
                <a:lnTo>
                  <a:pt x="179" y="70"/>
                </a:lnTo>
                <a:lnTo>
                  <a:pt x="179" y="72"/>
                </a:lnTo>
                <a:lnTo>
                  <a:pt x="179" y="72"/>
                </a:lnTo>
                <a:lnTo>
                  <a:pt x="181" y="74"/>
                </a:lnTo>
                <a:lnTo>
                  <a:pt x="181" y="74"/>
                </a:lnTo>
                <a:lnTo>
                  <a:pt x="181" y="75"/>
                </a:lnTo>
                <a:lnTo>
                  <a:pt x="181" y="75"/>
                </a:lnTo>
                <a:lnTo>
                  <a:pt x="179" y="76"/>
                </a:lnTo>
                <a:lnTo>
                  <a:pt x="179" y="76"/>
                </a:lnTo>
                <a:lnTo>
                  <a:pt x="179" y="80"/>
                </a:lnTo>
                <a:lnTo>
                  <a:pt x="179" y="80"/>
                </a:lnTo>
                <a:lnTo>
                  <a:pt x="179" y="83"/>
                </a:lnTo>
                <a:lnTo>
                  <a:pt x="179" y="83"/>
                </a:lnTo>
                <a:lnTo>
                  <a:pt x="179" y="84"/>
                </a:lnTo>
                <a:lnTo>
                  <a:pt x="179" y="84"/>
                </a:lnTo>
                <a:lnTo>
                  <a:pt x="179" y="86"/>
                </a:lnTo>
                <a:lnTo>
                  <a:pt x="179" y="86"/>
                </a:lnTo>
                <a:lnTo>
                  <a:pt x="178" y="96"/>
                </a:lnTo>
                <a:lnTo>
                  <a:pt x="178" y="96"/>
                </a:lnTo>
                <a:lnTo>
                  <a:pt x="177" y="101"/>
                </a:lnTo>
                <a:lnTo>
                  <a:pt x="177" y="101"/>
                </a:lnTo>
                <a:lnTo>
                  <a:pt x="175" y="105"/>
                </a:lnTo>
                <a:lnTo>
                  <a:pt x="175" y="105"/>
                </a:lnTo>
                <a:lnTo>
                  <a:pt x="173" y="111"/>
                </a:lnTo>
                <a:lnTo>
                  <a:pt x="173" y="111"/>
                </a:lnTo>
                <a:lnTo>
                  <a:pt x="173" y="112"/>
                </a:lnTo>
                <a:lnTo>
                  <a:pt x="173" y="112"/>
                </a:lnTo>
                <a:lnTo>
                  <a:pt x="171" y="110"/>
                </a:lnTo>
                <a:lnTo>
                  <a:pt x="171" y="110"/>
                </a:lnTo>
                <a:lnTo>
                  <a:pt x="169" y="109"/>
                </a:lnTo>
                <a:lnTo>
                  <a:pt x="169" y="109"/>
                </a:lnTo>
                <a:lnTo>
                  <a:pt x="167" y="106"/>
                </a:lnTo>
                <a:lnTo>
                  <a:pt x="167" y="106"/>
                </a:lnTo>
                <a:lnTo>
                  <a:pt x="167" y="100"/>
                </a:lnTo>
                <a:lnTo>
                  <a:pt x="167" y="100"/>
                </a:lnTo>
                <a:lnTo>
                  <a:pt x="166" y="98"/>
                </a:lnTo>
                <a:lnTo>
                  <a:pt x="164" y="96"/>
                </a:lnTo>
                <a:lnTo>
                  <a:pt x="164" y="96"/>
                </a:lnTo>
                <a:lnTo>
                  <a:pt x="163" y="95"/>
                </a:lnTo>
                <a:lnTo>
                  <a:pt x="161" y="94"/>
                </a:lnTo>
                <a:lnTo>
                  <a:pt x="161" y="94"/>
                </a:lnTo>
                <a:lnTo>
                  <a:pt x="157" y="94"/>
                </a:lnTo>
                <a:lnTo>
                  <a:pt x="157" y="94"/>
                </a:lnTo>
                <a:lnTo>
                  <a:pt x="142" y="91"/>
                </a:lnTo>
                <a:lnTo>
                  <a:pt x="142" y="91"/>
                </a:lnTo>
                <a:lnTo>
                  <a:pt x="130" y="90"/>
                </a:lnTo>
                <a:lnTo>
                  <a:pt x="130" y="90"/>
                </a:lnTo>
                <a:lnTo>
                  <a:pt x="127" y="89"/>
                </a:lnTo>
                <a:lnTo>
                  <a:pt x="127" y="89"/>
                </a:lnTo>
                <a:lnTo>
                  <a:pt x="126" y="87"/>
                </a:lnTo>
                <a:lnTo>
                  <a:pt x="124" y="87"/>
                </a:lnTo>
                <a:lnTo>
                  <a:pt x="124" y="87"/>
                </a:lnTo>
                <a:lnTo>
                  <a:pt x="123" y="86"/>
                </a:lnTo>
                <a:lnTo>
                  <a:pt x="123" y="86"/>
                </a:lnTo>
                <a:lnTo>
                  <a:pt x="123" y="86"/>
                </a:lnTo>
                <a:lnTo>
                  <a:pt x="119" y="84"/>
                </a:lnTo>
                <a:lnTo>
                  <a:pt x="119" y="84"/>
                </a:lnTo>
                <a:lnTo>
                  <a:pt x="117" y="81"/>
                </a:lnTo>
                <a:lnTo>
                  <a:pt x="117" y="81"/>
                </a:lnTo>
                <a:lnTo>
                  <a:pt x="116" y="80"/>
                </a:lnTo>
                <a:lnTo>
                  <a:pt x="115" y="79"/>
                </a:lnTo>
                <a:lnTo>
                  <a:pt x="115" y="79"/>
                </a:lnTo>
                <a:lnTo>
                  <a:pt x="113" y="78"/>
                </a:lnTo>
                <a:lnTo>
                  <a:pt x="113" y="78"/>
                </a:lnTo>
                <a:lnTo>
                  <a:pt x="113" y="78"/>
                </a:lnTo>
                <a:lnTo>
                  <a:pt x="113" y="78"/>
                </a:lnTo>
                <a:lnTo>
                  <a:pt x="114" y="80"/>
                </a:lnTo>
                <a:lnTo>
                  <a:pt x="114" y="80"/>
                </a:lnTo>
                <a:lnTo>
                  <a:pt x="108" y="91"/>
                </a:lnTo>
                <a:lnTo>
                  <a:pt x="108" y="91"/>
                </a:lnTo>
                <a:lnTo>
                  <a:pt x="98" y="108"/>
                </a:lnTo>
                <a:lnTo>
                  <a:pt x="98" y="108"/>
                </a:lnTo>
                <a:lnTo>
                  <a:pt x="96" y="105"/>
                </a:lnTo>
                <a:lnTo>
                  <a:pt x="96" y="105"/>
                </a:lnTo>
                <a:lnTo>
                  <a:pt x="94" y="101"/>
                </a:lnTo>
                <a:lnTo>
                  <a:pt x="95" y="97"/>
                </a:lnTo>
                <a:lnTo>
                  <a:pt x="95" y="97"/>
                </a:lnTo>
                <a:lnTo>
                  <a:pt x="95" y="96"/>
                </a:lnTo>
                <a:lnTo>
                  <a:pt x="95" y="96"/>
                </a:lnTo>
                <a:lnTo>
                  <a:pt x="100" y="93"/>
                </a:lnTo>
                <a:lnTo>
                  <a:pt x="99" y="92"/>
                </a:lnTo>
                <a:lnTo>
                  <a:pt x="99" y="92"/>
                </a:lnTo>
                <a:lnTo>
                  <a:pt x="96" y="89"/>
                </a:lnTo>
                <a:lnTo>
                  <a:pt x="96" y="89"/>
                </a:lnTo>
                <a:lnTo>
                  <a:pt x="94" y="87"/>
                </a:lnTo>
                <a:lnTo>
                  <a:pt x="93" y="87"/>
                </a:lnTo>
                <a:lnTo>
                  <a:pt x="93" y="87"/>
                </a:lnTo>
                <a:lnTo>
                  <a:pt x="95" y="85"/>
                </a:lnTo>
                <a:lnTo>
                  <a:pt x="95" y="85"/>
                </a:lnTo>
                <a:lnTo>
                  <a:pt x="98" y="82"/>
                </a:lnTo>
                <a:lnTo>
                  <a:pt x="98" y="82"/>
                </a:lnTo>
                <a:lnTo>
                  <a:pt x="105" y="78"/>
                </a:lnTo>
                <a:lnTo>
                  <a:pt x="105" y="78"/>
                </a:lnTo>
                <a:lnTo>
                  <a:pt x="110" y="74"/>
                </a:lnTo>
                <a:lnTo>
                  <a:pt x="110" y="74"/>
                </a:lnTo>
                <a:lnTo>
                  <a:pt x="109" y="70"/>
                </a:lnTo>
                <a:lnTo>
                  <a:pt x="109" y="70"/>
                </a:lnTo>
                <a:lnTo>
                  <a:pt x="109" y="70"/>
                </a:lnTo>
                <a:lnTo>
                  <a:pt x="109" y="70"/>
                </a:lnTo>
                <a:lnTo>
                  <a:pt x="109" y="65"/>
                </a:lnTo>
                <a:lnTo>
                  <a:pt x="109" y="65"/>
                </a:lnTo>
                <a:lnTo>
                  <a:pt x="110" y="60"/>
                </a:lnTo>
                <a:lnTo>
                  <a:pt x="110" y="60"/>
                </a:lnTo>
                <a:lnTo>
                  <a:pt x="111" y="54"/>
                </a:lnTo>
                <a:lnTo>
                  <a:pt x="111" y="54"/>
                </a:lnTo>
                <a:lnTo>
                  <a:pt x="111" y="53"/>
                </a:lnTo>
                <a:lnTo>
                  <a:pt x="111" y="53"/>
                </a:lnTo>
                <a:lnTo>
                  <a:pt x="111" y="53"/>
                </a:lnTo>
                <a:lnTo>
                  <a:pt x="112" y="53"/>
                </a:lnTo>
                <a:lnTo>
                  <a:pt x="112" y="53"/>
                </a:lnTo>
                <a:lnTo>
                  <a:pt x="113" y="53"/>
                </a:lnTo>
                <a:lnTo>
                  <a:pt x="113" y="53"/>
                </a:lnTo>
                <a:lnTo>
                  <a:pt x="115" y="51"/>
                </a:lnTo>
                <a:lnTo>
                  <a:pt x="115" y="51"/>
                </a:lnTo>
                <a:lnTo>
                  <a:pt x="115" y="48"/>
                </a:lnTo>
                <a:lnTo>
                  <a:pt x="115" y="48"/>
                </a:lnTo>
                <a:lnTo>
                  <a:pt x="116" y="46"/>
                </a:lnTo>
                <a:lnTo>
                  <a:pt x="116" y="46"/>
                </a:lnTo>
                <a:lnTo>
                  <a:pt x="115" y="44"/>
                </a:lnTo>
                <a:lnTo>
                  <a:pt x="115" y="44"/>
                </a:lnTo>
                <a:lnTo>
                  <a:pt x="115" y="40"/>
                </a:lnTo>
                <a:lnTo>
                  <a:pt x="115" y="40"/>
                </a:lnTo>
                <a:lnTo>
                  <a:pt x="115" y="37"/>
                </a:lnTo>
                <a:lnTo>
                  <a:pt x="115" y="37"/>
                </a:lnTo>
                <a:lnTo>
                  <a:pt x="114" y="35"/>
                </a:lnTo>
                <a:lnTo>
                  <a:pt x="114" y="35"/>
                </a:lnTo>
                <a:lnTo>
                  <a:pt x="113" y="36"/>
                </a:lnTo>
                <a:lnTo>
                  <a:pt x="113" y="36"/>
                </a:lnTo>
                <a:lnTo>
                  <a:pt x="112" y="29"/>
                </a:lnTo>
                <a:lnTo>
                  <a:pt x="112" y="29"/>
                </a:lnTo>
                <a:lnTo>
                  <a:pt x="112" y="22"/>
                </a:lnTo>
                <a:lnTo>
                  <a:pt x="112" y="22"/>
                </a:lnTo>
                <a:lnTo>
                  <a:pt x="111" y="16"/>
                </a:lnTo>
                <a:lnTo>
                  <a:pt x="111" y="16"/>
                </a:lnTo>
                <a:lnTo>
                  <a:pt x="110" y="11"/>
                </a:lnTo>
                <a:lnTo>
                  <a:pt x="110" y="11"/>
                </a:lnTo>
                <a:lnTo>
                  <a:pt x="108" y="7"/>
                </a:lnTo>
                <a:lnTo>
                  <a:pt x="108" y="7"/>
                </a:lnTo>
                <a:lnTo>
                  <a:pt x="105" y="5"/>
                </a:lnTo>
                <a:lnTo>
                  <a:pt x="105" y="5"/>
                </a:lnTo>
                <a:lnTo>
                  <a:pt x="104" y="3"/>
                </a:lnTo>
                <a:lnTo>
                  <a:pt x="104" y="3"/>
                </a:lnTo>
                <a:lnTo>
                  <a:pt x="103" y="3"/>
                </a:lnTo>
                <a:lnTo>
                  <a:pt x="103" y="3"/>
                </a:lnTo>
                <a:lnTo>
                  <a:pt x="103" y="2"/>
                </a:lnTo>
                <a:lnTo>
                  <a:pt x="103" y="2"/>
                </a:lnTo>
                <a:lnTo>
                  <a:pt x="101" y="2"/>
                </a:lnTo>
                <a:lnTo>
                  <a:pt x="101" y="2"/>
                </a:lnTo>
                <a:lnTo>
                  <a:pt x="100" y="1"/>
                </a:lnTo>
                <a:lnTo>
                  <a:pt x="100" y="1"/>
                </a:lnTo>
                <a:lnTo>
                  <a:pt x="99" y="1"/>
                </a:lnTo>
                <a:lnTo>
                  <a:pt x="99" y="1"/>
                </a:lnTo>
                <a:lnTo>
                  <a:pt x="99" y="1"/>
                </a:lnTo>
                <a:lnTo>
                  <a:pt x="99" y="1"/>
                </a:lnTo>
                <a:lnTo>
                  <a:pt x="97" y="0"/>
                </a:lnTo>
                <a:lnTo>
                  <a:pt x="95" y="0"/>
                </a:lnTo>
                <a:lnTo>
                  <a:pt x="95" y="0"/>
                </a:lnTo>
                <a:lnTo>
                  <a:pt x="93" y="0"/>
                </a:lnTo>
                <a:lnTo>
                  <a:pt x="93" y="0"/>
                </a:lnTo>
                <a:lnTo>
                  <a:pt x="93" y="0"/>
                </a:lnTo>
                <a:lnTo>
                  <a:pt x="92" y="0"/>
                </a:lnTo>
                <a:lnTo>
                  <a:pt x="92" y="0"/>
                </a:lnTo>
                <a:lnTo>
                  <a:pt x="87" y="0"/>
                </a:lnTo>
                <a:lnTo>
                  <a:pt x="87" y="0"/>
                </a:lnTo>
                <a:lnTo>
                  <a:pt x="87" y="0"/>
                </a:lnTo>
                <a:lnTo>
                  <a:pt x="87" y="0"/>
                </a:lnTo>
                <a:lnTo>
                  <a:pt x="83" y="0"/>
                </a:lnTo>
                <a:lnTo>
                  <a:pt x="83" y="0"/>
                </a:lnTo>
                <a:lnTo>
                  <a:pt x="81" y="1"/>
                </a:lnTo>
                <a:lnTo>
                  <a:pt x="80" y="1"/>
                </a:lnTo>
                <a:lnTo>
                  <a:pt x="80" y="1"/>
                </a:lnTo>
                <a:lnTo>
                  <a:pt x="79" y="1"/>
                </a:lnTo>
                <a:lnTo>
                  <a:pt x="79" y="1"/>
                </a:lnTo>
                <a:lnTo>
                  <a:pt x="79" y="1"/>
                </a:lnTo>
                <a:lnTo>
                  <a:pt x="79" y="1"/>
                </a:lnTo>
                <a:lnTo>
                  <a:pt x="79" y="0"/>
                </a:lnTo>
                <a:lnTo>
                  <a:pt x="79" y="0"/>
                </a:lnTo>
                <a:lnTo>
                  <a:pt x="75" y="2"/>
                </a:lnTo>
                <a:lnTo>
                  <a:pt x="75" y="2"/>
                </a:lnTo>
                <a:lnTo>
                  <a:pt x="75" y="2"/>
                </a:lnTo>
                <a:lnTo>
                  <a:pt x="75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4" y="2"/>
                </a:lnTo>
                <a:lnTo>
                  <a:pt x="73" y="3"/>
                </a:lnTo>
                <a:lnTo>
                  <a:pt x="73" y="3"/>
                </a:lnTo>
                <a:lnTo>
                  <a:pt x="72" y="4"/>
                </a:lnTo>
                <a:lnTo>
                  <a:pt x="70" y="5"/>
                </a:lnTo>
                <a:lnTo>
                  <a:pt x="70" y="5"/>
                </a:lnTo>
                <a:lnTo>
                  <a:pt x="68" y="7"/>
                </a:lnTo>
                <a:lnTo>
                  <a:pt x="68" y="7"/>
                </a:lnTo>
                <a:lnTo>
                  <a:pt x="68" y="8"/>
                </a:lnTo>
                <a:lnTo>
                  <a:pt x="68" y="8"/>
                </a:lnTo>
                <a:lnTo>
                  <a:pt x="68" y="8"/>
                </a:lnTo>
                <a:lnTo>
                  <a:pt x="67" y="8"/>
                </a:lnTo>
                <a:lnTo>
                  <a:pt x="67" y="8"/>
                </a:lnTo>
                <a:lnTo>
                  <a:pt x="67" y="9"/>
                </a:lnTo>
                <a:lnTo>
                  <a:pt x="67" y="9"/>
                </a:lnTo>
                <a:lnTo>
                  <a:pt x="66" y="12"/>
                </a:lnTo>
                <a:lnTo>
                  <a:pt x="66" y="12"/>
                </a:lnTo>
                <a:lnTo>
                  <a:pt x="65" y="15"/>
                </a:lnTo>
                <a:lnTo>
                  <a:pt x="65" y="15"/>
                </a:lnTo>
                <a:lnTo>
                  <a:pt x="66" y="16"/>
                </a:lnTo>
                <a:lnTo>
                  <a:pt x="66" y="16"/>
                </a:lnTo>
                <a:lnTo>
                  <a:pt x="66" y="19"/>
                </a:lnTo>
                <a:lnTo>
                  <a:pt x="66" y="19"/>
                </a:lnTo>
                <a:lnTo>
                  <a:pt x="66" y="22"/>
                </a:lnTo>
                <a:lnTo>
                  <a:pt x="66" y="22"/>
                </a:lnTo>
                <a:lnTo>
                  <a:pt x="66" y="36"/>
                </a:lnTo>
                <a:lnTo>
                  <a:pt x="66" y="36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39"/>
                </a:lnTo>
                <a:lnTo>
                  <a:pt x="66" y="42"/>
                </a:lnTo>
                <a:lnTo>
                  <a:pt x="66" y="42"/>
                </a:lnTo>
                <a:lnTo>
                  <a:pt x="66" y="46"/>
                </a:lnTo>
                <a:lnTo>
                  <a:pt x="66" y="46"/>
                </a:lnTo>
                <a:lnTo>
                  <a:pt x="65" y="49"/>
                </a:lnTo>
                <a:lnTo>
                  <a:pt x="65" y="49"/>
                </a:lnTo>
                <a:lnTo>
                  <a:pt x="65" y="51"/>
                </a:lnTo>
                <a:lnTo>
                  <a:pt x="65" y="51"/>
                </a:lnTo>
                <a:lnTo>
                  <a:pt x="65" y="53"/>
                </a:lnTo>
                <a:lnTo>
                  <a:pt x="66" y="54"/>
                </a:lnTo>
                <a:lnTo>
                  <a:pt x="66" y="54"/>
                </a:lnTo>
                <a:lnTo>
                  <a:pt x="69" y="55"/>
                </a:lnTo>
                <a:lnTo>
                  <a:pt x="69" y="55"/>
                </a:lnTo>
                <a:lnTo>
                  <a:pt x="69" y="60"/>
                </a:lnTo>
                <a:lnTo>
                  <a:pt x="69" y="60"/>
                </a:lnTo>
                <a:lnTo>
                  <a:pt x="72" y="66"/>
                </a:lnTo>
                <a:lnTo>
                  <a:pt x="72" y="66"/>
                </a:lnTo>
                <a:lnTo>
                  <a:pt x="73" y="68"/>
                </a:lnTo>
                <a:lnTo>
                  <a:pt x="73" y="68"/>
                </a:lnTo>
                <a:lnTo>
                  <a:pt x="74" y="70"/>
                </a:lnTo>
                <a:lnTo>
                  <a:pt x="74" y="70"/>
                </a:lnTo>
                <a:lnTo>
                  <a:pt x="75" y="74"/>
                </a:lnTo>
                <a:lnTo>
                  <a:pt x="75" y="74"/>
                </a:lnTo>
                <a:lnTo>
                  <a:pt x="75" y="75"/>
                </a:lnTo>
                <a:lnTo>
                  <a:pt x="75" y="75"/>
                </a:lnTo>
                <a:lnTo>
                  <a:pt x="75" y="78"/>
                </a:lnTo>
                <a:lnTo>
                  <a:pt x="75" y="78"/>
                </a:lnTo>
                <a:lnTo>
                  <a:pt x="81" y="81"/>
                </a:lnTo>
                <a:lnTo>
                  <a:pt x="81" y="81"/>
                </a:lnTo>
                <a:lnTo>
                  <a:pt x="90" y="87"/>
                </a:lnTo>
                <a:lnTo>
                  <a:pt x="90" y="87"/>
                </a:lnTo>
                <a:lnTo>
                  <a:pt x="90" y="87"/>
                </a:lnTo>
                <a:lnTo>
                  <a:pt x="90" y="87"/>
                </a:lnTo>
                <a:lnTo>
                  <a:pt x="89" y="87"/>
                </a:lnTo>
                <a:lnTo>
                  <a:pt x="87" y="90"/>
                </a:lnTo>
                <a:lnTo>
                  <a:pt x="87" y="90"/>
                </a:lnTo>
                <a:lnTo>
                  <a:pt x="84" y="93"/>
                </a:lnTo>
                <a:lnTo>
                  <a:pt x="88" y="96"/>
                </a:lnTo>
                <a:lnTo>
                  <a:pt x="88" y="96"/>
                </a:lnTo>
                <a:lnTo>
                  <a:pt x="87" y="98"/>
                </a:lnTo>
                <a:lnTo>
                  <a:pt x="87" y="98"/>
                </a:lnTo>
                <a:lnTo>
                  <a:pt x="87" y="100"/>
                </a:lnTo>
                <a:lnTo>
                  <a:pt x="87" y="100"/>
                </a:lnTo>
                <a:lnTo>
                  <a:pt x="84" y="106"/>
                </a:lnTo>
                <a:lnTo>
                  <a:pt x="84" y="106"/>
                </a:lnTo>
                <a:lnTo>
                  <a:pt x="80" y="113"/>
                </a:lnTo>
                <a:lnTo>
                  <a:pt x="80" y="113"/>
                </a:lnTo>
                <a:lnTo>
                  <a:pt x="80" y="114"/>
                </a:lnTo>
                <a:lnTo>
                  <a:pt x="80" y="114"/>
                </a:lnTo>
                <a:lnTo>
                  <a:pt x="79" y="113"/>
                </a:lnTo>
                <a:lnTo>
                  <a:pt x="78" y="110"/>
                </a:lnTo>
                <a:lnTo>
                  <a:pt x="77" y="105"/>
                </a:lnTo>
                <a:lnTo>
                  <a:pt x="77" y="105"/>
                </a:lnTo>
                <a:lnTo>
                  <a:pt x="74" y="91"/>
                </a:lnTo>
                <a:lnTo>
                  <a:pt x="74" y="91"/>
                </a:lnTo>
                <a:lnTo>
                  <a:pt x="73" y="85"/>
                </a:lnTo>
                <a:lnTo>
                  <a:pt x="73" y="85"/>
                </a:lnTo>
                <a:lnTo>
                  <a:pt x="73" y="81"/>
                </a:lnTo>
                <a:lnTo>
                  <a:pt x="73" y="81"/>
                </a:lnTo>
                <a:lnTo>
                  <a:pt x="73" y="81"/>
                </a:lnTo>
                <a:lnTo>
                  <a:pt x="73" y="81"/>
                </a:lnTo>
                <a:lnTo>
                  <a:pt x="71" y="82"/>
                </a:lnTo>
                <a:lnTo>
                  <a:pt x="71" y="82"/>
                </a:lnTo>
                <a:lnTo>
                  <a:pt x="69" y="86"/>
                </a:lnTo>
                <a:lnTo>
                  <a:pt x="69" y="86"/>
                </a:lnTo>
                <a:lnTo>
                  <a:pt x="66" y="91"/>
                </a:lnTo>
                <a:lnTo>
                  <a:pt x="66" y="91"/>
                </a:lnTo>
                <a:lnTo>
                  <a:pt x="57" y="94"/>
                </a:lnTo>
                <a:lnTo>
                  <a:pt x="57" y="94"/>
                </a:lnTo>
                <a:lnTo>
                  <a:pt x="51" y="97"/>
                </a:lnTo>
                <a:lnTo>
                  <a:pt x="51" y="97"/>
                </a:lnTo>
                <a:lnTo>
                  <a:pt x="39" y="101"/>
                </a:lnTo>
                <a:lnTo>
                  <a:pt x="39" y="101"/>
                </a:lnTo>
                <a:lnTo>
                  <a:pt x="30" y="106"/>
                </a:lnTo>
                <a:lnTo>
                  <a:pt x="30" y="106"/>
                </a:lnTo>
                <a:lnTo>
                  <a:pt x="27" y="108"/>
                </a:lnTo>
                <a:lnTo>
                  <a:pt x="27" y="108"/>
                </a:lnTo>
                <a:lnTo>
                  <a:pt x="26" y="109"/>
                </a:lnTo>
                <a:lnTo>
                  <a:pt x="26" y="109"/>
                </a:lnTo>
                <a:lnTo>
                  <a:pt x="24" y="111"/>
                </a:lnTo>
                <a:lnTo>
                  <a:pt x="24" y="111"/>
                </a:lnTo>
                <a:lnTo>
                  <a:pt x="24" y="113"/>
                </a:lnTo>
                <a:lnTo>
                  <a:pt x="24" y="113"/>
                </a:lnTo>
                <a:lnTo>
                  <a:pt x="23" y="116"/>
                </a:lnTo>
                <a:lnTo>
                  <a:pt x="23" y="116"/>
                </a:lnTo>
                <a:lnTo>
                  <a:pt x="22" y="120"/>
                </a:lnTo>
                <a:lnTo>
                  <a:pt x="22" y="120"/>
                </a:lnTo>
                <a:lnTo>
                  <a:pt x="22" y="123"/>
                </a:lnTo>
                <a:lnTo>
                  <a:pt x="22" y="123"/>
                </a:lnTo>
                <a:lnTo>
                  <a:pt x="22" y="124"/>
                </a:lnTo>
                <a:lnTo>
                  <a:pt x="22" y="124"/>
                </a:lnTo>
                <a:lnTo>
                  <a:pt x="22" y="127"/>
                </a:lnTo>
                <a:lnTo>
                  <a:pt x="22" y="127"/>
                </a:lnTo>
                <a:lnTo>
                  <a:pt x="22" y="130"/>
                </a:lnTo>
                <a:lnTo>
                  <a:pt x="22" y="130"/>
                </a:lnTo>
                <a:lnTo>
                  <a:pt x="21" y="134"/>
                </a:lnTo>
                <a:lnTo>
                  <a:pt x="21" y="134"/>
                </a:lnTo>
                <a:lnTo>
                  <a:pt x="20" y="136"/>
                </a:lnTo>
                <a:lnTo>
                  <a:pt x="15" y="136"/>
                </a:lnTo>
                <a:lnTo>
                  <a:pt x="15" y="136"/>
                </a:lnTo>
                <a:lnTo>
                  <a:pt x="13" y="136"/>
                </a:lnTo>
                <a:lnTo>
                  <a:pt x="12" y="138"/>
                </a:lnTo>
                <a:lnTo>
                  <a:pt x="12" y="141"/>
                </a:lnTo>
                <a:lnTo>
                  <a:pt x="12" y="141"/>
                </a:lnTo>
                <a:lnTo>
                  <a:pt x="13" y="154"/>
                </a:lnTo>
                <a:lnTo>
                  <a:pt x="13" y="154"/>
                </a:lnTo>
                <a:lnTo>
                  <a:pt x="14" y="157"/>
                </a:lnTo>
                <a:lnTo>
                  <a:pt x="14" y="157"/>
                </a:lnTo>
                <a:lnTo>
                  <a:pt x="12" y="160"/>
                </a:lnTo>
                <a:lnTo>
                  <a:pt x="12" y="160"/>
                </a:lnTo>
                <a:lnTo>
                  <a:pt x="11" y="163"/>
                </a:lnTo>
                <a:lnTo>
                  <a:pt x="10" y="165"/>
                </a:lnTo>
                <a:lnTo>
                  <a:pt x="10" y="165"/>
                </a:lnTo>
                <a:lnTo>
                  <a:pt x="9" y="168"/>
                </a:lnTo>
                <a:lnTo>
                  <a:pt x="9" y="168"/>
                </a:lnTo>
                <a:lnTo>
                  <a:pt x="5" y="176"/>
                </a:lnTo>
                <a:lnTo>
                  <a:pt x="5" y="176"/>
                </a:lnTo>
                <a:lnTo>
                  <a:pt x="3" y="180"/>
                </a:lnTo>
                <a:lnTo>
                  <a:pt x="2" y="183"/>
                </a:lnTo>
                <a:lnTo>
                  <a:pt x="2" y="183"/>
                </a:lnTo>
                <a:lnTo>
                  <a:pt x="0" y="189"/>
                </a:lnTo>
                <a:lnTo>
                  <a:pt x="0" y="189"/>
                </a:lnTo>
                <a:lnTo>
                  <a:pt x="0" y="195"/>
                </a:lnTo>
                <a:lnTo>
                  <a:pt x="0" y="201"/>
                </a:lnTo>
                <a:lnTo>
                  <a:pt x="0" y="201"/>
                </a:lnTo>
                <a:lnTo>
                  <a:pt x="3" y="209"/>
                </a:lnTo>
                <a:lnTo>
                  <a:pt x="3" y="209"/>
                </a:lnTo>
                <a:lnTo>
                  <a:pt x="6" y="213"/>
                </a:lnTo>
                <a:lnTo>
                  <a:pt x="8" y="217"/>
                </a:lnTo>
                <a:lnTo>
                  <a:pt x="8" y="217"/>
                </a:lnTo>
                <a:lnTo>
                  <a:pt x="11" y="228"/>
                </a:lnTo>
                <a:lnTo>
                  <a:pt x="11" y="228"/>
                </a:lnTo>
                <a:lnTo>
                  <a:pt x="11" y="229"/>
                </a:lnTo>
                <a:lnTo>
                  <a:pt x="11" y="229"/>
                </a:lnTo>
                <a:lnTo>
                  <a:pt x="13" y="227"/>
                </a:lnTo>
                <a:lnTo>
                  <a:pt x="13" y="227"/>
                </a:lnTo>
                <a:lnTo>
                  <a:pt x="14" y="226"/>
                </a:lnTo>
                <a:lnTo>
                  <a:pt x="14" y="226"/>
                </a:lnTo>
                <a:lnTo>
                  <a:pt x="15" y="227"/>
                </a:lnTo>
                <a:lnTo>
                  <a:pt x="15" y="227"/>
                </a:lnTo>
                <a:lnTo>
                  <a:pt x="15" y="227"/>
                </a:lnTo>
                <a:lnTo>
                  <a:pt x="23" y="222"/>
                </a:lnTo>
                <a:lnTo>
                  <a:pt x="23" y="222"/>
                </a:lnTo>
                <a:lnTo>
                  <a:pt x="26" y="218"/>
                </a:lnTo>
                <a:lnTo>
                  <a:pt x="26" y="218"/>
                </a:lnTo>
                <a:lnTo>
                  <a:pt x="29" y="214"/>
                </a:lnTo>
                <a:lnTo>
                  <a:pt x="29" y="214"/>
                </a:lnTo>
                <a:lnTo>
                  <a:pt x="30" y="213"/>
                </a:lnTo>
                <a:lnTo>
                  <a:pt x="30" y="213"/>
                </a:lnTo>
                <a:lnTo>
                  <a:pt x="32" y="212"/>
                </a:lnTo>
                <a:lnTo>
                  <a:pt x="32" y="212"/>
                </a:lnTo>
                <a:lnTo>
                  <a:pt x="41" y="212"/>
                </a:lnTo>
                <a:lnTo>
                  <a:pt x="41" y="212"/>
                </a:lnTo>
                <a:lnTo>
                  <a:pt x="41" y="212"/>
                </a:lnTo>
                <a:lnTo>
                  <a:pt x="41" y="212"/>
                </a:lnTo>
                <a:lnTo>
                  <a:pt x="38" y="229"/>
                </a:lnTo>
                <a:lnTo>
                  <a:pt x="38" y="229"/>
                </a:lnTo>
                <a:lnTo>
                  <a:pt x="36" y="248"/>
                </a:lnTo>
                <a:lnTo>
                  <a:pt x="36" y="248"/>
                </a:lnTo>
                <a:lnTo>
                  <a:pt x="34" y="272"/>
                </a:lnTo>
                <a:lnTo>
                  <a:pt x="34" y="272"/>
                </a:lnTo>
                <a:lnTo>
                  <a:pt x="33" y="293"/>
                </a:lnTo>
                <a:lnTo>
                  <a:pt x="33" y="293"/>
                </a:lnTo>
                <a:lnTo>
                  <a:pt x="32" y="306"/>
                </a:lnTo>
                <a:lnTo>
                  <a:pt x="36" y="307"/>
                </a:lnTo>
                <a:lnTo>
                  <a:pt x="36" y="307"/>
                </a:lnTo>
                <a:lnTo>
                  <a:pt x="36" y="341"/>
                </a:lnTo>
                <a:lnTo>
                  <a:pt x="36" y="341"/>
                </a:lnTo>
                <a:lnTo>
                  <a:pt x="38" y="407"/>
                </a:lnTo>
                <a:lnTo>
                  <a:pt x="38" y="407"/>
                </a:lnTo>
                <a:lnTo>
                  <a:pt x="38" y="439"/>
                </a:lnTo>
                <a:lnTo>
                  <a:pt x="38" y="439"/>
                </a:lnTo>
                <a:lnTo>
                  <a:pt x="38" y="462"/>
                </a:lnTo>
                <a:lnTo>
                  <a:pt x="38" y="462"/>
                </a:lnTo>
                <a:lnTo>
                  <a:pt x="36" y="486"/>
                </a:lnTo>
                <a:lnTo>
                  <a:pt x="36" y="486"/>
                </a:lnTo>
                <a:lnTo>
                  <a:pt x="36" y="491"/>
                </a:lnTo>
                <a:lnTo>
                  <a:pt x="37" y="494"/>
                </a:lnTo>
                <a:lnTo>
                  <a:pt x="37" y="494"/>
                </a:lnTo>
                <a:lnTo>
                  <a:pt x="39" y="497"/>
                </a:lnTo>
                <a:lnTo>
                  <a:pt x="42" y="499"/>
                </a:lnTo>
                <a:lnTo>
                  <a:pt x="42" y="499"/>
                </a:lnTo>
                <a:lnTo>
                  <a:pt x="43" y="501"/>
                </a:lnTo>
                <a:lnTo>
                  <a:pt x="43" y="501"/>
                </a:lnTo>
                <a:lnTo>
                  <a:pt x="42" y="507"/>
                </a:lnTo>
                <a:lnTo>
                  <a:pt x="42" y="507"/>
                </a:lnTo>
                <a:lnTo>
                  <a:pt x="41" y="509"/>
                </a:lnTo>
                <a:lnTo>
                  <a:pt x="42" y="510"/>
                </a:lnTo>
                <a:lnTo>
                  <a:pt x="42" y="510"/>
                </a:lnTo>
                <a:lnTo>
                  <a:pt x="38" y="515"/>
                </a:lnTo>
                <a:lnTo>
                  <a:pt x="38" y="515"/>
                </a:lnTo>
                <a:lnTo>
                  <a:pt x="34" y="521"/>
                </a:lnTo>
                <a:lnTo>
                  <a:pt x="34" y="521"/>
                </a:lnTo>
                <a:lnTo>
                  <a:pt x="29" y="524"/>
                </a:lnTo>
                <a:lnTo>
                  <a:pt x="29" y="524"/>
                </a:lnTo>
                <a:lnTo>
                  <a:pt x="27" y="526"/>
                </a:lnTo>
                <a:lnTo>
                  <a:pt x="24" y="529"/>
                </a:lnTo>
                <a:lnTo>
                  <a:pt x="24" y="529"/>
                </a:lnTo>
                <a:lnTo>
                  <a:pt x="20" y="536"/>
                </a:lnTo>
                <a:lnTo>
                  <a:pt x="20" y="536"/>
                </a:lnTo>
                <a:lnTo>
                  <a:pt x="19" y="539"/>
                </a:lnTo>
                <a:lnTo>
                  <a:pt x="19" y="539"/>
                </a:lnTo>
                <a:lnTo>
                  <a:pt x="18" y="540"/>
                </a:lnTo>
                <a:lnTo>
                  <a:pt x="18" y="540"/>
                </a:lnTo>
                <a:lnTo>
                  <a:pt x="17" y="544"/>
                </a:lnTo>
                <a:lnTo>
                  <a:pt x="17" y="544"/>
                </a:lnTo>
                <a:lnTo>
                  <a:pt x="20" y="545"/>
                </a:lnTo>
                <a:lnTo>
                  <a:pt x="24" y="547"/>
                </a:lnTo>
                <a:lnTo>
                  <a:pt x="24" y="547"/>
                </a:lnTo>
                <a:lnTo>
                  <a:pt x="32" y="548"/>
                </a:lnTo>
                <a:lnTo>
                  <a:pt x="38" y="547"/>
                </a:lnTo>
                <a:lnTo>
                  <a:pt x="38" y="547"/>
                </a:lnTo>
                <a:lnTo>
                  <a:pt x="47" y="544"/>
                </a:lnTo>
                <a:lnTo>
                  <a:pt x="54" y="540"/>
                </a:lnTo>
                <a:lnTo>
                  <a:pt x="54" y="540"/>
                </a:lnTo>
                <a:lnTo>
                  <a:pt x="55" y="538"/>
                </a:lnTo>
                <a:lnTo>
                  <a:pt x="57" y="535"/>
                </a:lnTo>
                <a:lnTo>
                  <a:pt x="57" y="535"/>
                </a:lnTo>
                <a:lnTo>
                  <a:pt x="62" y="529"/>
                </a:lnTo>
                <a:lnTo>
                  <a:pt x="62" y="529"/>
                </a:lnTo>
                <a:lnTo>
                  <a:pt x="63" y="529"/>
                </a:lnTo>
                <a:lnTo>
                  <a:pt x="67" y="530"/>
                </a:lnTo>
                <a:lnTo>
                  <a:pt x="67" y="530"/>
                </a:lnTo>
                <a:lnTo>
                  <a:pt x="74" y="527"/>
                </a:lnTo>
                <a:lnTo>
                  <a:pt x="74" y="527"/>
                </a:lnTo>
                <a:lnTo>
                  <a:pt x="78" y="525"/>
                </a:lnTo>
                <a:lnTo>
                  <a:pt x="79" y="524"/>
                </a:lnTo>
                <a:lnTo>
                  <a:pt x="80" y="523"/>
                </a:lnTo>
                <a:lnTo>
                  <a:pt x="80" y="523"/>
                </a:lnTo>
                <a:lnTo>
                  <a:pt x="80" y="517"/>
                </a:lnTo>
                <a:lnTo>
                  <a:pt x="80" y="517"/>
                </a:lnTo>
                <a:lnTo>
                  <a:pt x="79" y="515"/>
                </a:lnTo>
                <a:lnTo>
                  <a:pt x="79" y="515"/>
                </a:lnTo>
                <a:lnTo>
                  <a:pt x="79" y="514"/>
                </a:lnTo>
                <a:lnTo>
                  <a:pt x="79" y="514"/>
                </a:lnTo>
                <a:lnTo>
                  <a:pt x="79" y="512"/>
                </a:lnTo>
                <a:lnTo>
                  <a:pt x="79" y="510"/>
                </a:lnTo>
                <a:lnTo>
                  <a:pt x="79" y="510"/>
                </a:lnTo>
                <a:lnTo>
                  <a:pt x="81" y="507"/>
                </a:lnTo>
                <a:lnTo>
                  <a:pt x="81" y="507"/>
                </a:lnTo>
                <a:lnTo>
                  <a:pt x="81" y="497"/>
                </a:lnTo>
                <a:lnTo>
                  <a:pt x="81" y="497"/>
                </a:lnTo>
                <a:lnTo>
                  <a:pt x="81" y="494"/>
                </a:lnTo>
                <a:lnTo>
                  <a:pt x="80" y="491"/>
                </a:lnTo>
                <a:lnTo>
                  <a:pt x="80" y="491"/>
                </a:lnTo>
                <a:lnTo>
                  <a:pt x="79" y="488"/>
                </a:lnTo>
                <a:lnTo>
                  <a:pt x="77" y="486"/>
                </a:lnTo>
                <a:lnTo>
                  <a:pt x="77" y="486"/>
                </a:lnTo>
                <a:lnTo>
                  <a:pt x="74" y="484"/>
                </a:lnTo>
                <a:lnTo>
                  <a:pt x="73" y="482"/>
                </a:lnTo>
                <a:lnTo>
                  <a:pt x="73" y="482"/>
                </a:lnTo>
                <a:lnTo>
                  <a:pt x="73" y="481"/>
                </a:lnTo>
                <a:lnTo>
                  <a:pt x="73" y="479"/>
                </a:lnTo>
                <a:lnTo>
                  <a:pt x="73" y="479"/>
                </a:lnTo>
                <a:lnTo>
                  <a:pt x="74" y="478"/>
                </a:lnTo>
                <a:lnTo>
                  <a:pt x="74" y="477"/>
                </a:lnTo>
                <a:lnTo>
                  <a:pt x="74" y="477"/>
                </a:lnTo>
                <a:lnTo>
                  <a:pt x="74" y="473"/>
                </a:lnTo>
                <a:lnTo>
                  <a:pt x="74" y="469"/>
                </a:lnTo>
                <a:lnTo>
                  <a:pt x="74" y="469"/>
                </a:lnTo>
                <a:lnTo>
                  <a:pt x="78" y="448"/>
                </a:lnTo>
                <a:lnTo>
                  <a:pt x="82" y="420"/>
                </a:lnTo>
                <a:lnTo>
                  <a:pt x="82" y="420"/>
                </a:lnTo>
                <a:lnTo>
                  <a:pt x="82" y="406"/>
                </a:lnTo>
                <a:lnTo>
                  <a:pt x="81" y="399"/>
                </a:lnTo>
                <a:lnTo>
                  <a:pt x="81" y="399"/>
                </a:lnTo>
                <a:lnTo>
                  <a:pt x="85" y="359"/>
                </a:lnTo>
                <a:lnTo>
                  <a:pt x="85" y="359"/>
                </a:lnTo>
                <a:lnTo>
                  <a:pt x="89" y="335"/>
                </a:lnTo>
                <a:lnTo>
                  <a:pt x="89" y="335"/>
                </a:lnTo>
                <a:lnTo>
                  <a:pt x="96" y="371"/>
                </a:lnTo>
                <a:lnTo>
                  <a:pt x="96" y="371"/>
                </a:lnTo>
                <a:lnTo>
                  <a:pt x="97" y="389"/>
                </a:lnTo>
                <a:lnTo>
                  <a:pt x="98" y="398"/>
                </a:lnTo>
                <a:lnTo>
                  <a:pt x="99" y="405"/>
                </a:lnTo>
                <a:lnTo>
                  <a:pt x="99" y="405"/>
                </a:lnTo>
                <a:lnTo>
                  <a:pt x="102" y="417"/>
                </a:lnTo>
                <a:lnTo>
                  <a:pt x="104" y="426"/>
                </a:lnTo>
                <a:lnTo>
                  <a:pt x="104" y="426"/>
                </a:lnTo>
                <a:lnTo>
                  <a:pt x="105" y="433"/>
                </a:lnTo>
                <a:lnTo>
                  <a:pt x="105" y="437"/>
                </a:lnTo>
                <a:lnTo>
                  <a:pt x="105" y="439"/>
                </a:lnTo>
                <a:lnTo>
                  <a:pt x="105" y="439"/>
                </a:lnTo>
                <a:lnTo>
                  <a:pt x="104" y="446"/>
                </a:lnTo>
                <a:lnTo>
                  <a:pt x="104" y="450"/>
                </a:lnTo>
                <a:lnTo>
                  <a:pt x="104" y="450"/>
                </a:lnTo>
                <a:lnTo>
                  <a:pt x="105" y="455"/>
                </a:lnTo>
                <a:lnTo>
                  <a:pt x="105" y="462"/>
                </a:lnTo>
                <a:lnTo>
                  <a:pt x="105" y="462"/>
                </a:lnTo>
                <a:lnTo>
                  <a:pt x="104" y="472"/>
                </a:lnTo>
                <a:lnTo>
                  <a:pt x="104" y="472"/>
                </a:lnTo>
                <a:lnTo>
                  <a:pt x="104" y="477"/>
                </a:lnTo>
                <a:lnTo>
                  <a:pt x="107" y="481"/>
                </a:lnTo>
                <a:lnTo>
                  <a:pt x="107" y="481"/>
                </a:lnTo>
                <a:lnTo>
                  <a:pt x="109" y="484"/>
                </a:lnTo>
                <a:lnTo>
                  <a:pt x="110" y="486"/>
                </a:lnTo>
                <a:lnTo>
                  <a:pt x="110" y="487"/>
                </a:lnTo>
                <a:lnTo>
                  <a:pt x="110" y="487"/>
                </a:lnTo>
                <a:lnTo>
                  <a:pt x="103" y="496"/>
                </a:lnTo>
                <a:lnTo>
                  <a:pt x="103" y="496"/>
                </a:lnTo>
                <a:lnTo>
                  <a:pt x="100" y="505"/>
                </a:lnTo>
                <a:lnTo>
                  <a:pt x="100" y="505"/>
                </a:lnTo>
                <a:lnTo>
                  <a:pt x="100" y="507"/>
                </a:lnTo>
                <a:lnTo>
                  <a:pt x="100" y="510"/>
                </a:lnTo>
                <a:lnTo>
                  <a:pt x="101" y="512"/>
                </a:lnTo>
                <a:lnTo>
                  <a:pt x="101" y="512"/>
                </a:lnTo>
                <a:lnTo>
                  <a:pt x="104" y="515"/>
                </a:lnTo>
                <a:lnTo>
                  <a:pt x="107" y="517"/>
                </a:lnTo>
                <a:lnTo>
                  <a:pt x="107" y="517"/>
                </a:lnTo>
                <a:lnTo>
                  <a:pt x="108" y="518"/>
                </a:lnTo>
                <a:lnTo>
                  <a:pt x="108" y="518"/>
                </a:lnTo>
                <a:lnTo>
                  <a:pt x="108" y="525"/>
                </a:lnTo>
                <a:lnTo>
                  <a:pt x="108" y="525"/>
                </a:lnTo>
                <a:lnTo>
                  <a:pt x="112" y="532"/>
                </a:lnTo>
                <a:lnTo>
                  <a:pt x="113" y="532"/>
                </a:lnTo>
                <a:lnTo>
                  <a:pt x="113" y="532"/>
                </a:lnTo>
                <a:lnTo>
                  <a:pt x="112" y="537"/>
                </a:lnTo>
                <a:lnTo>
                  <a:pt x="112" y="537"/>
                </a:lnTo>
                <a:lnTo>
                  <a:pt x="111" y="543"/>
                </a:lnTo>
                <a:lnTo>
                  <a:pt x="111" y="543"/>
                </a:lnTo>
                <a:lnTo>
                  <a:pt x="111" y="546"/>
                </a:lnTo>
                <a:lnTo>
                  <a:pt x="112" y="550"/>
                </a:lnTo>
                <a:lnTo>
                  <a:pt x="114" y="554"/>
                </a:lnTo>
                <a:lnTo>
                  <a:pt x="117" y="556"/>
                </a:lnTo>
                <a:lnTo>
                  <a:pt x="117" y="556"/>
                </a:lnTo>
                <a:lnTo>
                  <a:pt x="122" y="558"/>
                </a:lnTo>
                <a:lnTo>
                  <a:pt x="126" y="558"/>
                </a:lnTo>
                <a:lnTo>
                  <a:pt x="131" y="558"/>
                </a:lnTo>
                <a:lnTo>
                  <a:pt x="131" y="558"/>
                </a:lnTo>
                <a:lnTo>
                  <a:pt x="137" y="557"/>
                </a:lnTo>
                <a:lnTo>
                  <a:pt x="140" y="556"/>
                </a:lnTo>
                <a:lnTo>
                  <a:pt x="142" y="553"/>
                </a:lnTo>
                <a:lnTo>
                  <a:pt x="142" y="553"/>
                </a:lnTo>
                <a:lnTo>
                  <a:pt x="143" y="550"/>
                </a:lnTo>
                <a:lnTo>
                  <a:pt x="143" y="546"/>
                </a:lnTo>
                <a:lnTo>
                  <a:pt x="143" y="541"/>
                </a:lnTo>
                <a:lnTo>
                  <a:pt x="143" y="541"/>
                </a:lnTo>
                <a:lnTo>
                  <a:pt x="140" y="531"/>
                </a:lnTo>
                <a:lnTo>
                  <a:pt x="140" y="531"/>
                </a:lnTo>
                <a:lnTo>
                  <a:pt x="136" y="521"/>
                </a:lnTo>
                <a:lnTo>
                  <a:pt x="137" y="521"/>
                </a:lnTo>
                <a:lnTo>
                  <a:pt x="137" y="521"/>
                </a:lnTo>
                <a:lnTo>
                  <a:pt x="140" y="514"/>
                </a:lnTo>
                <a:lnTo>
                  <a:pt x="140" y="514"/>
                </a:lnTo>
                <a:lnTo>
                  <a:pt x="143" y="507"/>
                </a:lnTo>
                <a:lnTo>
                  <a:pt x="143" y="507"/>
                </a:lnTo>
                <a:lnTo>
                  <a:pt x="144" y="505"/>
                </a:lnTo>
                <a:lnTo>
                  <a:pt x="144" y="501"/>
                </a:lnTo>
                <a:lnTo>
                  <a:pt x="144" y="501"/>
                </a:lnTo>
                <a:lnTo>
                  <a:pt x="143" y="498"/>
                </a:lnTo>
                <a:lnTo>
                  <a:pt x="141" y="494"/>
                </a:lnTo>
                <a:lnTo>
                  <a:pt x="141" y="494"/>
                </a:lnTo>
                <a:lnTo>
                  <a:pt x="142" y="482"/>
                </a:lnTo>
                <a:lnTo>
                  <a:pt x="143" y="469"/>
                </a:lnTo>
                <a:lnTo>
                  <a:pt x="143" y="469"/>
                </a:lnTo>
                <a:lnTo>
                  <a:pt x="145" y="431"/>
                </a:lnTo>
                <a:lnTo>
                  <a:pt x="145" y="431"/>
                </a:lnTo>
                <a:lnTo>
                  <a:pt x="145" y="389"/>
                </a:lnTo>
                <a:lnTo>
                  <a:pt x="145" y="389"/>
                </a:lnTo>
                <a:lnTo>
                  <a:pt x="147" y="338"/>
                </a:lnTo>
                <a:lnTo>
                  <a:pt x="147" y="338"/>
                </a:lnTo>
                <a:lnTo>
                  <a:pt x="149" y="312"/>
                </a:lnTo>
                <a:lnTo>
                  <a:pt x="149" y="312"/>
                </a:lnTo>
                <a:lnTo>
                  <a:pt x="152" y="295"/>
                </a:lnTo>
                <a:lnTo>
                  <a:pt x="152" y="295"/>
                </a:lnTo>
                <a:lnTo>
                  <a:pt x="158" y="293"/>
                </a:lnTo>
                <a:lnTo>
                  <a:pt x="163" y="291"/>
                </a:lnTo>
                <a:lnTo>
                  <a:pt x="167" y="289"/>
                </a:lnTo>
                <a:lnTo>
                  <a:pt x="167" y="289"/>
                </a:lnTo>
                <a:lnTo>
                  <a:pt x="166" y="282"/>
                </a:lnTo>
                <a:lnTo>
                  <a:pt x="163" y="270"/>
                </a:lnTo>
                <a:lnTo>
                  <a:pt x="163" y="270"/>
                </a:lnTo>
                <a:lnTo>
                  <a:pt x="160" y="255"/>
                </a:lnTo>
                <a:lnTo>
                  <a:pt x="157" y="239"/>
                </a:lnTo>
                <a:lnTo>
                  <a:pt x="157" y="239"/>
                </a:lnTo>
                <a:lnTo>
                  <a:pt x="155" y="225"/>
                </a:lnTo>
                <a:lnTo>
                  <a:pt x="153" y="215"/>
                </a:lnTo>
                <a:lnTo>
                  <a:pt x="153" y="214"/>
                </a:lnTo>
                <a:lnTo>
                  <a:pt x="153" y="214"/>
                </a:lnTo>
                <a:lnTo>
                  <a:pt x="153" y="214"/>
                </a:lnTo>
                <a:lnTo>
                  <a:pt x="153" y="214"/>
                </a:lnTo>
                <a:lnTo>
                  <a:pt x="153" y="213"/>
                </a:lnTo>
                <a:lnTo>
                  <a:pt x="153" y="213"/>
                </a:lnTo>
                <a:lnTo>
                  <a:pt x="152" y="208"/>
                </a:lnTo>
                <a:lnTo>
                  <a:pt x="149" y="200"/>
                </a:lnTo>
                <a:lnTo>
                  <a:pt x="148" y="190"/>
                </a:lnTo>
                <a:lnTo>
                  <a:pt x="148" y="190"/>
                </a:lnTo>
                <a:lnTo>
                  <a:pt x="147" y="173"/>
                </a:lnTo>
                <a:lnTo>
                  <a:pt x="148" y="164"/>
                </a:lnTo>
                <a:lnTo>
                  <a:pt x="148" y="164"/>
                </a:lnTo>
                <a:lnTo>
                  <a:pt x="148" y="159"/>
                </a:lnTo>
                <a:lnTo>
                  <a:pt x="149" y="156"/>
                </a:lnTo>
                <a:lnTo>
                  <a:pt x="149" y="156"/>
                </a:lnTo>
                <a:lnTo>
                  <a:pt x="152" y="153"/>
                </a:lnTo>
                <a:lnTo>
                  <a:pt x="154" y="150"/>
                </a:lnTo>
                <a:lnTo>
                  <a:pt x="154" y="150"/>
                </a:lnTo>
                <a:lnTo>
                  <a:pt x="158" y="153"/>
                </a:lnTo>
                <a:lnTo>
                  <a:pt x="158" y="153"/>
                </a:lnTo>
                <a:lnTo>
                  <a:pt x="163" y="154"/>
                </a:lnTo>
                <a:lnTo>
                  <a:pt x="163" y="154"/>
                </a:lnTo>
                <a:lnTo>
                  <a:pt x="171" y="156"/>
                </a:lnTo>
                <a:lnTo>
                  <a:pt x="171" y="156"/>
                </a:lnTo>
                <a:lnTo>
                  <a:pt x="178" y="157"/>
                </a:lnTo>
                <a:lnTo>
                  <a:pt x="178" y="157"/>
                </a:lnTo>
                <a:lnTo>
                  <a:pt x="189" y="155"/>
                </a:lnTo>
                <a:lnTo>
                  <a:pt x="189" y="155"/>
                </a:lnTo>
                <a:lnTo>
                  <a:pt x="194" y="154"/>
                </a:lnTo>
                <a:lnTo>
                  <a:pt x="197" y="153"/>
                </a:lnTo>
                <a:lnTo>
                  <a:pt x="199" y="151"/>
                </a:lnTo>
                <a:lnTo>
                  <a:pt x="199" y="151"/>
                </a:lnTo>
                <a:lnTo>
                  <a:pt x="204" y="142"/>
                </a:lnTo>
                <a:lnTo>
                  <a:pt x="207" y="135"/>
                </a:lnTo>
                <a:lnTo>
                  <a:pt x="207" y="135"/>
                </a:lnTo>
                <a:lnTo>
                  <a:pt x="209" y="128"/>
                </a:lnTo>
                <a:lnTo>
                  <a:pt x="211" y="125"/>
                </a:lnTo>
                <a:lnTo>
                  <a:pt x="211" y="122"/>
                </a:lnTo>
                <a:lnTo>
                  <a:pt x="211" y="122"/>
                </a:lnTo>
                <a:lnTo>
                  <a:pt x="209" y="115"/>
                </a:lnTo>
                <a:lnTo>
                  <a:pt x="209" y="115"/>
                </a:lnTo>
                <a:close/>
                <a:moveTo>
                  <a:pt x="34" y="205"/>
                </a:moveTo>
                <a:lnTo>
                  <a:pt x="34" y="205"/>
                </a:lnTo>
                <a:lnTo>
                  <a:pt x="34" y="204"/>
                </a:lnTo>
                <a:lnTo>
                  <a:pt x="34" y="204"/>
                </a:lnTo>
                <a:lnTo>
                  <a:pt x="36" y="204"/>
                </a:lnTo>
                <a:lnTo>
                  <a:pt x="36" y="204"/>
                </a:lnTo>
                <a:lnTo>
                  <a:pt x="38" y="204"/>
                </a:lnTo>
                <a:lnTo>
                  <a:pt x="38" y="204"/>
                </a:lnTo>
                <a:lnTo>
                  <a:pt x="40" y="203"/>
                </a:lnTo>
                <a:lnTo>
                  <a:pt x="40" y="203"/>
                </a:lnTo>
                <a:lnTo>
                  <a:pt x="42" y="202"/>
                </a:lnTo>
                <a:lnTo>
                  <a:pt x="43" y="201"/>
                </a:lnTo>
                <a:lnTo>
                  <a:pt x="44" y="200"/>
                </a:lnTo>
                <a:lnTo>
                  <a:pt x="44" y="200"/>
                </a:lnTo>
                <a:lnTo>
                  <a:pt x="44" y="199"/>
                </a:lnTo>
                <a:lnTo>
                  <a:pt x="44" y="199"/>
                </a:lnTo>
                <a:lnTo>
                  <a:pt x="47" y="199"/>
                </a:lnTo>
                <a:lnTo>
                  <a:pt x="47" y="199"/>
                </a:lnTo>
                <a:lnTo>
                  <a:pt x="49" y="197"/>
                </a:lnTo>
                <a:lnTo>
                  <a:pt x="50" y="195"/>
                </a:lnTo>
                <a:lnTo>
                  <a:pt x="50" y="195"/>
                </a:lnTo>
                <a:lnTo>
                  <a:pt x="49" y="191"/>
                </a:lnTo>
                <a:lnTo>
                  <a:pt x="49" y="190"/>
                </a:lnTo>
                <a:lnTo>
                  <a:pt x="47" y="189"/>
                </a:lnTo>
                <a:lnTo>
                  <a:pt x="47" y="189"/>
                </a:lnTo>
                <a:lnTo>
                  <a:pt x="41" y="188"/>
                </a:lnTo>
                <a:lnTo>
                  <a:pt x="39" y="188"/>
                </a:lnTo>
                <a:lnTo>
                  <a:pt x="39" y="188"/>
                </a:lnTo>
                <a:lnTo>
                  <a:pt x="39" y="186"/>
                </a:lnTo>
                <a:lnTo>
                  <a:pt x="39" y="186"/>
                </a:lnTo>
                <a:lnTo>
                  <a:pt x="38" y="184"/>
                </a:lnTo>
                <a:lnTo>
                  <a:pt x="36" y="182"/>
                </a:lnTo>
                <a:lnTo>
                  <a:pt x="36" y="182"/>
                </a:lnTo>
                <a:lnTo>
                  <a:pt x="30" y="180"/>
                </a:lnTo>
                <a:lnTo>
                  <a:pt x="30" y="180"/>
                </a:lnTo>
                <a:lnTo>
                  <a:pt x="30" y="180"/>
                </a:lnTo>
                <a:lnTo>
                  <a:pt x="28" y="179"/>
                </a:lnTo>
                <a:lnTo>
                  <a:pt x="28" y="179"/>
                </a:lnTo>
                <a:lnTo>
                  <a:pt x="25" y="178"/>
                </a:lnTo>
                <a:lnTo>
                  <a:pt x="25" y="178"/>
                </a:lnTo>
                <a:lnTo>
                  <a:pt x="24" y="178"/>
                </a:lnTo>
                <a:lnTo>
                  <a:pt x="24" y="178"/>
                </a:lnTo>
                <a:lnTo>
                  <a:pt x="21" y="164"/>
                </a:lnTo>
                <a:lnTo>
                  <a:pt x="21" y="164"/>
                </a:lnTo>
                <a:lnTo>
                  <a:pt x="18" y="152"/>
                </a:lnTo>
                <a:lnTo>
                  <a:pt x="18" y="152"/>
                </a:lnTo>
                <a:lnTo>
                  <a:pt x="17" y="142"/>
                </a:lnTo>
                <a:lnTo>
                  <a:pt x="17" y="142"/>
                </a:lnTo>
                <a:lnTo>
                  <a:pt x="17" y="140"/>
                </a:lnTo>
                <a:lnTo>
                  <a:pt x="29" y="140"/>
                </a:lnTo>
                <a:lnTo>
                  <a:pt x="29" y="140"/>
                </a:lnTo>
                <a:lnTo>
                  <a:pt x="57" y="142"/>
                </a:lnTo>
                <a:lnTo>
                  <a:pt x="57" y="142"/>
                </a:lnTo>
                <a:lnTo>
                  <a:pt x="93" y="145"/>
                </a:lnTo>
                <a:lnTo>
                  <a:pt x="100" y="145"/>
                </a:lnTo>
                <a:lnTo>
                  <a:pt x="100" y="145"/>
                </a:lnTo>
                <a:lnTo>
                  <a:pt x="99" y="151"/>
                </a:lnTo>
                <a:lnTo>
                  <a:pt x="99" y="151"/>
                </a:lnTo>
                <a:lnTo>
                  <a:pt x="101" y="214"/>
                </a:lnTo>
                <a:lnTo>
                  <a:pt x="101" y="214"/>
                </a:lnTo>
                <a:lnTo>
                  <a:pt x="101" y="214"/>
                </a:lnTo>
                <a:lnTo>
                  <a:pt x="96" y="213"/>
                </a:lnTo>
                <a:lnTo>
                  <a:pt x="88" y="212"/>
                </a:lnTo>
                <a:lnTo>
                  <a:pt x="88" y="212"/>
                </a:lnTo>
                <a:lnTo>
                  <a:pt x="67" y="209"/>
                </a:lnTo>
                <a:lnTo>
                  <a:pt x="50" y="208"/>
                </a:lnTo>
                <a:lnTo>
                  <a:pt x="50" y="208"/>
                </a:lnTo>
                <a:lnTo>
                  <a:pt x="50" y="208"/>
                </a:lnTo>
                <a:lnTo>
                  <a:pt x="41" y="208"/>
                </a:lnTo>
                <a:lnTo>
                  <a:pt x="41" y="208"/>
                </a:lnTo>
                <a:lnTo>
                  <a:pt x="33" y="208"/>
                </a:lnTo>
                <a:lnTo>
                  <a:pt x="33" y="208"/>
                </a:lnTo>
                <a:lnTo>
                  <a:pt x="34" y="205"/>
                </a:lnTo>
                <a:lnTo>
                  <a:pt x="34" y="205"/>
                </a:lnTo>
                <a:lnTo>
                  <a:pt x="34" y="205"/>
                </a:lnTo>
                <a:lnTo>
                  <a:pt x="34" y="2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9" y="1689765"/>
            <a:ext cx="1895349" cy="185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4648564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8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2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40"/>
                            </p:stCondLst>
                            <p:childTnLst>
                              <p:par>
                                <p:cTn id="41" presetID="2" presetClass="entr" presetSubtype="8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2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4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4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30"/>
                            </p:stCondLst>
                            <p:childTnLst>
                              <p:par>
                                <p:cTn id="68" presetID="2" presetClass="entr" presetSubtype="8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3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3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920"/>
                            </p:stCondLst>
                            <p:childTnLst>
                              <p:par>
                                <p:cTn id="95" presetID="2" presetClass="entr" presetSubtype="8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920"/>
                            </p:stCondLst>
                            <p:childTnLst>
                              <p:par>
                                <p:cTn id="1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42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900"/>
                            </p:stCondLst>
                            <p:childTnLst>
                              <p:par>
                                <p:cTn id="122" presetID="2" presetClass="entr" presetSubtype="8" decel="5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2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9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4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7" grpId="0"/>
      <p:bldP spid="58" grpId="0"/>
      <p:bldP spid="59" grpId="0" animBg="1"/>
      <p:bldP spid="59" grpId="1" animBg="1"/>
      <p:bldP spid="62" grpId="0"/>
      <p:bldP spid="63" grpId="0"/>
      <p:bldP spid="64" grpId="0" animBg="1"/>
      <p:bldP spid="64" grpId="1" animBg="1"/>
      <p:bldP spid="67" grpId="0"/>
      <p:bldP spid="68" grpId="0"/>
      <p:bldP spid="69" grpId="0" animBg="1"/>
      <p:bldP spid="69" grpId="1" animBg="1"/>
      <p:bldP spid="72" grpId="0"/>
      <p:bldP spid="73" grpId="0"/>
      <p:bldP spid="74" grpId="0" animBg="1"/>
      <p:bldP spid="74" grpId="1" animBg="1"/>
      <p:bldP spid="77" grpId="0"/>
      <p:bldP spid="78" grpId="0"/>
      <p:bldP spid="4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/>
          <p:cNvCxnSpPr/>
          <p:nvPr/>
        </p:nvCxnSpPr>
        <p:spPr>
          <a:xfrm flipH="1">
            <a:off x="1835696" y="2024633"/>
            <a:ext cx="5896628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1835696" y="2787774"/>
            <a:ext cx="5896628" cy="0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矩形 7"/>
          <p:cNvSpPr/>
          <p:nvPr/>
        </p:nvSpPr>
        <p:spPr>
          <a:xfrm>
            <a:off x="2375111" y="2081599"/>
            <a:ext cx="48013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微软雅黑" pitchFamily="34" charset="-122"/>
                <a:ea typeface="微软雅黑" pitchFamily="34" charset="-122"/>
              </a:rPr>
              <a:t>感谢您的观看与指正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760866" y="1949803"/>
            <a:ext cx="149660" cy="149660"/>
          </a:xfrm>
          <a:prstGeom prst="ellipse">
            <a:avLst/>
          </a:prstGeom>
          <a:gradFill flip="none" rotWithShape="1">
            <a:gsLst>
              <a:gs pos="0">
                <a:srgbClr val="4EE4D2"/>
              </a:gs>
              <a:gs pos="68000">
                <a:srgbClr val="1AADC6"/>
              </a:gs>
              <a:gs pos="100000">
                <a:srgbClr val="0092C0"/>
              </a:gs>
            </a:gsLst>
            <a:lin ang="2700000" scaled="1"/>
            <a:tileRect/>
          </a:gradFill>
          <a:ln w="952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20" name="椭圆 19"/>
          <p:cNvSpPr/>
          <p:nvPr/>
        </p:nvSpPr>
        <p:spPr>
          <a:xfrm>
            <a:off x="7641002" y="1949803"/>
            <a:ext cx="149660" cy="149660"/>
          </a:xfrm>
          <a:prstGeom prst="ellipse">
            <a:avLst/>
          </a:prstGeom>
          <a:gradFill flip="none" rotWithShape="1">
            <a:gsLst>
              <a:gs pos="0">
                <a:srgbClr val="4EE4D2"/>
              </a:gs>
              <a:gs pos="68000">
                <a:srgbClr val="1AADC6"/>
              </a:gs>
              <a:gs pos="100000">
                <a:srgbClr val="0092C0"/>
              </a:gs>
            </a:gsLst>
            <a:lin ang="2700000" scaled="1"/>
            <a:tileRect/>
          </a:gradFill>
          <a:ln w="952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4" name="椭圆 13"/>
          <p:cNvSpPr/>
          <p:nvPr/>
        </p:nvSpPr>
        <p:spPr>
          <a:xfrm>
            <a:off x="1760866" y="2712944"/>
            <a:ext cx="149660" cy="149660"/>
          </a:xfrm>
          <a:prstGeom prst="ellipse">
            <a:avLst/>
          </a:prstGeom>
          <a:gradFill flip="none" rotWithShape="1">
            <a:gsLst>
              <a:gs pos="0">
                <a:srgbClr val="4EE4D2"/>
              </a:gs>
              <a:gs pos="68000">
                <a:srgbClr val="1AADC6"/>
              </a:gs>
              <a:gs pos="100000">
                <a:srgbClr val="0092C0"/>
              </a:gs>
            </a:gsLst>
            <a:lin ang="2700000" scaled="1"/>
            <a:tileRect/>
          </a:gradFill>
          <a:ln w="952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5" name="椭圆 14"/>
          <p:cNvSpPr/>
          <p:nvPr/>
        </p:nvSpPr>
        <p:spPr>
          <a:xfrm>
            <a:off x="7641002" y="2712944"/>
            <a:ext cx="149660" cy="149660"/>
          </a:xfrm>
          <a:prstGeom prst="ellipse">
            <a:avLst/>
          </a:prstGeom>
          <a:gradFill flip="none" rotWithShape="1">
            <a:gsLst>
              <a:gs pos="0">
                <a:srgbClr val="4EE4D2"/>
              </a:gs>
              <a:gs pos="68000">
                <a:srgbClr val="1AADC6"/>
              </a:gs>
              <a:gs pos="100000">
                <a:srgbClr val="0092C0"/>
              </a:gs>
            </a:gsLst>
            <a:lin ang="2700000" scaled="1"/>
            <a:tileRect/>
          </a:gradFill>
          <a:ln w="9525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92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20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六边形 76"/>
          <p:cNvSpPr/>
          <p:nvPr/>
        </p:nvSpPr>
        <p:spPr>
          <a:xfrm>
            <a:off x="3642591" y="627534"/>
            <a:ext cx="6683456" cy="4515966"/>
          </a:xfrm>
          <a:prstGeom prst="hexagon">
            <a:avLst/>
          </a:prstGeom>
          <a:gradFill>
            <a:gsLst>
              <a:gs pos="0">
                <a:srgbClr val="12F0DB"/>
              </a:gs>
              <a:gs pos="100000">
                <a:srgbClr val="0092C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807587" y="1419685"/>
            <a:ext cx="6349475" cy="2958482"/>
            <a:chOff x="2813666" y="2074311"/>
            <a:chExt cx="7565404" cy="3183944"/>
          </a:xfrm>
        </p:grpSpPr>
        <p:sp>
          <p:nvSpPr>
            <p:cNvPr id="79" name="六边形 78"/>
            <p:cNvSpPr/>
            <p:nvPr/>
          </p:nvSpPr>
          <p:spPr>
            <a:xfrm>
              <a:off x="2813666" y="2074311"/>
              <a:ext cx="7565404" cy="3183944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六边形 79"/>
            <p:cNvSpPr/>
            <p:nvPr/>
          </p:nvSpPr>
          <p:spPr>
            <a:xfrm>
              <a:off x="2865873" y="2108442"/>
              <a:ext cx="7454861" cy="3105815"/>
            </a:xfrm>
            <a:prstGeom prst="hexagon">
              <a:avLst/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625232" y="2370760"/>
            <a:ext cx="2952328" cy="10295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2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/>
              <a:t>作品</a:t>
            </a:r>
            <a:r>
              <a:rPr lang="zh-CN" altLang="en-US" sz="4800" dirty="0" smtClean="0"/>
              <a:t>总述</a:t>
            </a:r>
            <a:endParaRPr lang="en-US" altLang="zh-CN" sz="4800" dirty="0"/>
          </a:p>
        </p:txBody>
      </p:sp>
      <p:sp>
        <p:nvSpPr>
          <p:cNvPr id="16" name="AutoShape 2" descr="http://img4.imgtn.bdimg.com/it/u=2203143696,283936348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612890" y="1418741"/>
            <a:ext cx="2949654" cy="2949654"/>
            <a:chOff x="372609" y="2524616"/>
            <a:chExt cx="2739344" cy="2739343"/>
          </a:xfrm>
        </p:grpSpPr>
        <p:sp>
          <p:nvSpPr>
            <p:cNvPr id="110" name="椭圆 109"/>
            <p:cNvSpPr/>
            <p:nvPr/>
          </p:nvSpPr>
          <p:spPr>
            <a:xfrm>
              <a:off x="372609" y="2524616"/>
              <a:ext cx="2739344" cy="2739343"/>
            </a:xfrm>
            <a:prstGeom prst="ellipse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286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9597" y="2551604"/>
              <a:ext cx="2685369" cy="2685369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89251" y="868121"/>
            <a:ext cx="1398324" cy="1398324"/>
            <a:chOff x="6889251" y="868121"/>
            <a:chExt cx="1398324" cy="1398324"/>
          </a:xfrm>
        </p:grpSpPr>
        <p:grpSp>
          <p:nvGrpSpPr>
            <p:cNvPr id="113" name="组合 112"/>
            <p:cNvGrpSpPr/>
            <p:nvPr/>
          </p:nvGrpSpPr>
          <p:grpSpPr>
            <a:xfrm>
              <a:off x="6889251" y="868121"/>
              <a:ext cx="1398324" cy="1398324"/>
              <a:chOff x="372609" y="2524616"/>
              <a:chExt cx="2739344" cy="2739344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164288" y="1131590"/>
              <a:ext cx="936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</a:rPr>
                <a:t>01</a:t>
              </a:r>
              <a:endParaRPr lang="zh-CN" altLang="en-US" sz="5400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6" y="1457997"/>
            <a:ext cx="2701039" cy="27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73766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" presetClass="entr" presetSubtype="2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8224" y="2373884"/>
            <a:ext cx="2082790" cy="1804707"/>
          </a:xfrm>
          <a:prstGeom prst="rect">
            <a:avLst/>
          </a:prstGeom>
          <a:noFill/>
          <a:effectLst>
            <a:outerShdw blurRad="76200" dist="38100" dir="5400000" sx="103000" sy="103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椭圆 55"/>
          <p:cNvSpPr/>
          <p:nvPr/>
        </p:nvSpPr>
        <p:spPr>
          <a:xfrm>
            <a:off x="7794388" y="4443265"/>
            <a:ext cx="500908" cy="500908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3175"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423305" y="3522698"/>
            <a:ext cx="274777" cy="274777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3175"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7183751" y="476264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316009" y="4096544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411685" y="4151249"/>
            <a:ext cx="408377" cy="408377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椭圆 77"/>
          <p:cNvSpPr/>
          <p:nvPr/>
        </p:nvSpPr>
        <p:spPr>
          <a:xfrm>
            <a:off x="6629511" y="4707644"/>
            <a:ext cx="274777" cy="274777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3175"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585278" y="4984207"/>
            <a:ext cx="137389" cy="137389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92C0"/>
              </a:gs>
            </a:gsLst>
            <a:lin ang="2700000" scaled="0"/>
          </a:gradFill>
          <a:ln w="3175">
            <a:solidFill>
              <a:schemeClr val="bg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742" y="1277144"/>
            <a:ext cx="3759360" cy="2353232"/>
          </a:xfrm>
          <a:prstGeom prst="rect">
            <a:avLst/>
          </a:prstGeom>
          <a:noFill/>
          <a:effectLst>
            <a:outerShdw blurRad="76200" dist="38100" dir="5400000" sx="103000" sy="103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矩形 81"/>
          <p:cNvSpPr/>
          <p:nvPr/>
        </p:nvSpPr>
        <p:spPr>
          <a:xfrm>
            <a:off x="4924512" y="1074792"/>
            <a:ext cx="27181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  <a:latin typeface="Impact" pitchFamily="34" charset="0"/>
              </a:rPr>
              <a:t>Introduction of</a:t>
            </a:r>
          </a:p>
          <a:p>
            <a:r>
              <a:rPr lang="en-US" altLang="zh-CN" sz="2400" dirty="0" smtClean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  <a:latin typeface="Impact" pitchFamily="34" charset="0"/>
              </a:rPr>
              <a:t> Works</a:t>
            </a:r>
            <a:endParaRPr lang="en-US" altLang="zh-CN" sz="2400" b="0" dirty="0" smtClean="0">
              <a:gradFill>
                <a:gsLst>
                  <a:gs pos="0">
                    <a:srgbClr val="4EE4D2"/>
                  </a:gs>
                  <a:gs pos="100000">
                    <a:srgbClr val="0092C0"/>
                  </a:gs>
                </a:gsLst>
                <a:lin ang="2700000" scaled="0"/>
              </a:gradFill>
              <a:latin typeface="Impact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86045" y="1916434"/>
            <a:ext cx="9541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作品</a:t>
            </a:r>
            <a:r>
              <a:rPr lang="zh-CN" altLang="en-US" sz="1500" b="0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15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877593" y="2239599"/>
            <a:ext cx="3534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Team+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’又名‘团队佳’，作为一个校内各类团队、各专业沟通与交流的桥梁，比赛组队，团队招人，组织各类活动，跨专业合作交流</a:t>
            </a: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，来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+,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轻松搞定。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24" name="圆角矩形 23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49501" y="411509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200" b="1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作品</a:t>
            </a:r>
            <a:r>
              <a:rPr lang="zh-CN" altLang="en-US" dirty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40162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9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6667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4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78" grpId="0" animBg="1"/>
      <p:bldP spid="79" grpId="0" animBg="1"/>
      <p:bldP spid="82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583590" y="2355726"/>
            <a:ext cx="509286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高校各专业、各班级、各类团队之间合作交流的不便，各类团队的组建困难，校内活动的举办困难，而导致的校园活力不强，跨学科之间合作创新能力差，团队的综合能力弱，学生的兴趣难以得到扩展与提升等问题，我们设计了《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Team+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其目的在于促进团队之间合作交流，帮助学生快速组建综合能力强的团队，助推各类活动的圆满举办。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3851920" y="1164846"/>
            <a:ext cx="1172844" cy="902720"/>
            <a:chOff x="5027106" y="2345385"/>
            <a:chExt cx="1172844" cy="902720"/>
          </a:xfrm>
        </p:grpSpPr>
        <p:grpSp>
          <p:nvGrpSpPr>
            <p:cNvPr id="38" name="组合 37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2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  <a:latin typeface="微软雅黑" pitchFamily="34" charset="-122"/>
                  <a:ea typeface="微软雅黑" pitchFamily="34" charset="-122"/>
                </a:rPr>
                <a:t>团队</a:t>
              </a:r>
              <a:endParaRPr lang="zh-CN" altLang="en-US" sz="2200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044683" y="1147646"/>
            <a:ext cx="1172844" cy="902720"/>
            <a:chOff x="5027106" y="2345385"/>
            <a:chExt cx="1172844" cy="902720"/>
          </a:xfrm>
        </p:grpSpPr>
        <p:grpSp>
          <p:nvGrpSpPr>
            <p:cNvPr id="43" name="组合 42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TextBox 33"/>
            <p:cNvSpPr>
              <a:spLocks noChangeArrowheads="1"/>
            </p:cNvSpPr>
            <p:nvPr/>
          </p:nvSpPr>
          <p:spPr bwMode="auto">
            <a:xfrm>
              <a:off x="5141166" y="2640364"/>
              <a:ext cx="67882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sz="22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  <a:latin typeface="微软雅黑" pitchFamily="34" charset="-122"/>
                  <a:ea typeface="微软雅黑" pitchFamily="34" charset="-122"/>
                </a:rPr>
                <a:t>组织</a:t>
              </a:r>
              <a:endParaRPr lang="zh-CN" altLang="en-US" sz="2200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11512" y="1177742"/>
            <a:ext cx="1172844" cy="902720"/>
            <a:chOff x="5027106" y="2345385"/>
            <a:chExt cx="1172844" cy="902720"/>
          </a:xfrm>
        </p:grpSpPr>
        <p:grpSp>
          <p:nvGrpSpPr>
            <p:cNvPr id="48" name="组合 47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0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TextBox 33"/>
            <p:cNvSpPr>
              <a:spLocks noChangeArrowheads="1"/>
            </p:cNvSpPr>
            <p:nvPr/>
          </p:nvSpPr>
          <p:spPr bwMode="auto">
            <a:xfrm>
              <a:off x="5046808" y="2656266"/>
              <a:ext cx="84249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  <a:latin typeface="微软雅黑" pitchFamily="34" charset="-122"/>
                  <a:ea typeface="微软雅黑" pitchFamily="34" charset="-122"/>
                </a:rPr>
                <a:t>活动</a:t>
              </a:r>
              <a:endParaRPr lang="zh-CN" altLang="en-US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385411" y="1189305"/>
            <a:ext cx="1172844" cy="902720"/>
            <a:chOff x="5027106" y="2345385"/>
            <a:chExt cx="1172844" cy="902720"/>
          </a:xfrm>
        </p:grpSpPr>
        <p:grpSp>
          <p:nvGrpSpPr>
            <p:cNvPr id="53" name="组合 52"/>
            <p:cNvGrpSpPr/>
            <p:nvPr/>
          </p:nvGrpSpPr>
          <p:grpSpPr>
            <a:xfrm rot="5400000">
              <a:off x="5162168" y="2210323"/>
              <a:ext cx="902720" cy="1172844"/>
              <a:chOff x="4020870" y="2194485"/>
              <a:chExt cx="1102258" cy="143209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5" name="等腰三角形 43"/>
              <p:cNvSpPr/>
              <p:nvPr/>
            </p:nvSpPr>
            <p:spPr>
              <a:xfrm>
                <a:off x="4020870" y="2194485"/>
                <a:ext cx="1102258" cy="1432090"/>
              </a:xfrm>
              <a:custGeom>
                <a:avLst/>
                <a:gdLst/>
                <a:ahLst/>
                <a:cxnLst/>
                <a:rect l="l" t="t" r="r" b="b"/>
                <a:pathLst>
                  <a:path w="1102258" h="1432090">
                    <a:moveTo>
                      <a:pt x="761620" y="431870"/>
                    </a:moveTo>
                    <a:lnTo>
                      <a:pt x="856659" y="621949"/>
                    </a:lnTo>
                    <a:lnTo>
                      <a:pt x="234710" y="621949"/>
                    </a:lnTo>
                    <a:lnTo>
                      <a:pt x="325695" y="439980"/>
                    </a:lnTo>
                    <a:cubicBezTo>
                      <a:pt x="163858" y="520416"/>
                      <a:pt x="53779" y="687834"/>
                      <a:pt x="53779" y="880961"/>
                    </a:cubicBezTo>
                    <a:cubicBezTo>
                      <a:pt x="53779" y="1155639"/>
                      <a:pt x="276450" y="1378310"/>
                      <a:pt x="551128" y="1378310"/>
                    </a:cubicBezTo>
                    <a:cubicBezTo>
                      <a:pt x="825806" y="1378310"/>
                      <a:pt x="1048477" y="1155639"/>
                      <a:pt x="1048477" y="880961"/>
                    </a:cubicBezTo>
                    <a:cubicBezTo>
                      <a:pt x="1048477" y="681767"/>
                      <a:pt x="931374" y="509923"/>
                      <a:pt x="761620" y="431870"/>
                    </a:cubicBezTo>
                    <a:close/>
                    <a:moveTo>
                      <a:pt x="545685" y="0"/>
                    </a:moveTo>
                    <a:lnTo>
                      <a:pt x="726120" y="360871"/>
                    </a:lnTo>
                    <a:cubicBezTo>
                      <a:pt x="945108" y="431845"/>
                      <a:pt x="1102258" y="638051"/>
                      <a:pt x="1102258" y="880961"/>
                    </a:cubicBezTo>
                    <a:cubicBezTo>
                      <a:pt x="1102258" y="1185341"/>
                      <a:pt x="855509" y="1432090"/>
                      <a:pt x="551129" y="1432090"/>
                    </a:cubicBezTo>
                    <a:cubicBezTo>
                      <a:pt x="246749" y="1432090"/>
                      <a:pt x="0" y="1185341"/>
                      <a:pt x="0" y="880961"/>
                    </a:cubicBezTo>
                    <a:cubicBezTo>
                      <a:pt x="0" y="642821"/>
                      <a:pt x="151038" y="439958"/>
                      <a:pt x="363249" y="36487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等腰三角形 42"/>
              <p:cNvSpPr/>
              <p:nvPr/>
            </p:nvSpPr>
            <p:spPr>
              <a:xfrm>
                <a:off x="4044926" y="2251926"/>
                <a:ext cx="1054141" cy="1350591"/>
              </a:xfrm>
              <a:custGeom>
                <a:avLst/>
                <a:gdLst/>
                <a:ahLst/>
                <a:cxnLst/>
                <a:rect l="l" t="t" r="r" b="b"/>
                <a:pathLst>
                  <a:path w="1054142" h="1350592">
                    <a:moveTo>
                      <a:pt x="521627" y="0"/>
                    </a:moveTo>
                    <a:lnTo>
                      <a:pt x="682907" y="322559"/>
                    </a:lnTo>
                    <a:cubicBezTo>
                      <a:pt x="898294" y="386795"/>
                      <a:pt x="1054142" y="586958"/>
                      <a:pt x="1054142" y="823521"/>
                    </a:cubicBezTo>
                    <a:cubicBezTo>
                      <a:pt x="1054142" y="1114614"/>
                      <a:pt x="818164" y="1350592"/>
                      <a:pt x="527071" y="1350592"/>
                    </a:cubicBezTo>
                    <a:cubicBezTo>
                      <a:pt x="235978" y="1350592"/>
                      <a:pt x="0" y="1114614"/>
                      <a:pt x="0" y="823521"/>
                    </a:cubicBezTo>
                    <a:cubicBezTo>
                      <a:pt x="0" y="591722"/>
                      <a:pt x="149634" y="394871"/>
                      <a:pt x="358347" y="3265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4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4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TextBox 33"/>
            <p:cNvSpPr>
              <a:spLocks noChangeArrowheads="1"/>
            </p:cNvSpPr>
            <p:nvPr/>
          </p:nvSpPr>
          <p:spPr bwMode="auto">
            <a:xfrm>
              <a:off x="5166023" y="2658243"/>
              <a:ext cx="67882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  <a:latin typeface="微软雅黑" pitchFamily="34" charset="-122"/>
                  <a:ea typeface="微软雅黑" pitchFamily="34" charset="-122"/>
                </a:rPr>
                <a:t>赛事</a:t>
              </a:r>
              <a:endParaRPr lang="zh-CN" altLang="en-US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31" name="圆角矩形 30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作品背景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6" y="1713051"/>
            <a:ext cx="3157407" cy="2544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斜纹 34"/>
          <p:cNvSpPr/>
          <p:nvPr/>
        </p:nvSpPr>
        <p:spPr>
          <a:xfrm>
            <a:off x="257776" y="1731952"/>
            <a:ext cx="359773" cy="359773"/>
          </a:xfrm>
          <a:prstGeom prst="diagStrip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  <p:sp>
        <p:nvSpPr>
          <p:cNvPr id="36" name="斜纹 35"/>
          <p:cNvSpPr/>
          <p:nvPr/>
        </p:nvSpPr>
        <p:spPr>
          <a:xfrm rot="10800000">
            <a:off x="3055410" y="3903684"/>
            <a:ext cx="359773" cy="359773"/>
          </a:xfrm>
          <a:prstGeom prst="diagStrip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6688118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Line 104"/>
          <p:cNvSpPr>
            <a:spLocks noChangeShapeType="1"/>
          </p:cNvSpPr>
          <p:nvPr/>
        </p:nvSpPr>
        <p:spPr bwMode="auto">
          <a:xfrm>
            <a:off x="4645297" y="2280149"/>
            <a:ext cx="0" cy="1287916"/>
          </a:xfrm>
          <a:prstGeom prst="line">
            <a:avLst/>
          </a:prstGeom>
          <a:noFill/>
          <a:ln w="12700" cap="flat">
            <a:solidFill>
              <a:schemeClr val="accent3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5" name="Line 132"/>
          <p:cNvSpPr>
            <a:spLocks noChangeShapeType="1"/>
          </p:cNvSpPr>
          <p:nvPr/>
        </p:nvSpPr>
        <p:spPr bwMode="auto">
          <a:xfrm flipH="1">
            <a:off x="3384305" y="2931813"/>
            <a:ext cx="2578187" cy="12695"/>
          </a:xfrm>
          <a:prstGeom prst="line">
            <a:avLst/>
          </a:prstGeom>
          <a:noFill/>
          <a:ln w="12700" cap="flat">
            <a:solidFill>
              <a:schemeClr val="accent3">
                <a:lumMod val="5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3862064" y="1302662"/>
            <a:ext cx="1502024" cy="1053064"/>
            <a:chOff x="5533634" y="498866"/>
            <a:chExt cx="1255713" cy="709613"/>
          </a:xfrm>
          <a:solidFill>
            <a:srgbClr val="1B323D"/>
          </a:solidFill>
        </p:grpSpPr>
        <p:sp>
          <p:nvSpPr>
            <p:cNvPr id="157" name="Freeform 76"/>
            <p:cNvSpPr>
              <a:spLocks/>
            </p:cNvSpPr>
            <p:nvPr/>
          </p:nvSpPr>
          <p:spPr bwMode="auto">
            <a:xfrm>
              <a:off x="5533634" y="498866"/>
              <a:ext cx="1255713" cy="709613"/>
            </a:xfrm>
            <a:custGeom>
              <a:avLst/>
              <a:gdLst>
                <a:gd name="T0" fmla="*/ 78 w 1516"/>
                <a:gd name="T1" fmla="*/ 0 h 858"/>
                <a:gd name="T2" fmla="*/ 1439 w 1516"/>
                <a:gd name="T3" fmla="*/ 0 h 858"/>
                <a:gd name="T4" fmla="*/ 1516 w 1516"/>
                <a:gd name="T5" fmla="*/ 77 h 858"/>
                <a:gd name="T6" fmla="*/ 1516 w 1516"/>
                <a:gd name="T7" fmla="*/ 781 h 858"/>
                <a:gd name="T8" fmla="*/ 1439 w 1516"/>
                <a:gd name="T9" fmla="*/ 858 h 858"/>
                <a:gd name="T10" fmla="*/ 78 w 1516"/>
                <a:gd name="T11" fmla="*/ 858 h 858"/>
                <a:gd name="T12" fmla="*/ 0 w 1516"/>
                <a:gd name="T13" fmla="*/ 781 h 858"/>
                <a:gd name="T14" fmla="*/ 0 w 1516"/>
                <a:gd name="T15" fmla="*/ 77 h 858"/>
                <a:gd name="T16" fmla="*/ 78 w 1516"/>
                <a:gd name="T1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6" h="858">
                  <a:moveTo>
                    <a:pt x="78" y="0"/>
                  </a:moveTo>
                  <a:lnTo>
                    <a:pt x="1439" y="0"/>
                  </a:lnTo>
                  <a:cubicBezTo>
                    <a:pt x="1481" y="0"/>
                    <a:pt x="1516" y="35"/>
                    <a:pt x="1516" y="77"/>
                  </a:cubicBezTo>
                  <a:lnTo>
                    <a:pt x="1516" y="781"/>
                  </a:lnTo>
                  <a:cubicBezTo>
                    <a:pt x="1516" y="823"/>
                    <a:pt x="1481" y="858"/>
                    <a:pt x="1439" y="858"/>
                  </a:cubicBezTo>
                  <a:lnTo>
                    <a:pt x="78" y="858"/>
                  </a:lnTo>
                  <a:cubicBezTo>
                    <a:pt x="35" y="858"/>
                    <a:pt x="0" y="823"/>
                    <a:pt x="0" y="781"/>
                  </a:cubicBezTo>
                  <a:lnTo>
                    <a:pt x="0" y="77"/>
                  </a:lnTo>
                  <a:cubicBezTo>
                    <a:pt x="0" y="35"/>
                    <a:pt x="35" y="0"/>
                    <a:pt x="7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8" name="Rectangle 15"/>
            <p:cNvSpPr>
              <a:spLocks noChangeArrowheads="1"/>
            </p:cNvSpPr>
            <p:nvPr/>
          </p:nvSpPr>
          <p:spPr bwMode="auto">
            <a:xfrm>
              <a:off x="5798064" y="694907"/>
              <a:ext cx="848615" cy="3175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负责人</a:t>
              </a:r>
              <a:endParaRPr lang="zh-CN" altLang="en-US" sz="24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1691680" y="2571750"/>
            <a:ext cx="1692626" cy="730687"/>
            <a:chOff x="3768726" y="1582738"/>
            <a:chExt cx="1704975" cy="476250"/>
          </a:xfrm>
          <a:solidFill>
            <a:srgbClr val="1B323D"/>
          </a:solidFill>
        </p:grpSpPr>
        <p:sp>
          <p:nvSpPr>
            <p:cNvPr id="160" name="Freeform 78"/>
            <p:cNvSpPr>
              <a:spLocks/>
            </p:cNvSpPr>
            <p:nvPr/>
          </p:nvSpPr>
          <p:spPr bwMode="auto">
            <a:xfrm>
              <a:off x="3768726" y="1582738"/>
              <a:ext cx="1704975" cy="476250"/>
            </a:xfrm>
            <a:custGeom>
              <a:avLst/>
              <a:gdLst>
                <a:gd name="T0" fmla="*/ 52 w 2060"/>
                <a:gd name="T1" fmla="*/ 0 h 575"/>
                <a:gd name="T2" fmla="*/ 2008 w 2060"/>
                <a:gd name="T3" fmla="*/ 0 h 575"/>
                <a:gd name="T4" fmla="*/ 2060 w 2060"/>
                <a:gd name="T5" fmla="*/ 52 h 575"/>
                <a:gd name="T6" fmla="*/ 2060 w 2060"/>
                <a:gd name="T7" fmla="*/ 523 h 575"/>
                <a:gd name="T8" fmla="*/ 2008 w 2060"/>
                <a:gd name="T9" fmla="*/ 575 h 575"/>
                <a:gd name="T10" fmla="*/ 52 w 2060"/>
                <a:gd name="T11" fmla="*/ 575 h 575"/>
                <a:gd name="T12" fmla="*/ 0 w 2060"/>
                <a:gd name="T13" fmla="*/ 523 h 575"/>
                <a:gd name="T14" fmla="*/ 0 w 2060"/>
                <a:gd name="T15" fmla="*/ 52 h 575"/>
                <a:gd name="T16" fmla="*/ 52 w 2060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0" h="575">
                  <a:moveTo>
                    <a:pt x="52" y="0"/>
                  </a:moveTo>
                  <a:lnTo>
                    <a:pt x="2008" y="0"/>
                  </a:lnTo>
                  <a:cubicBezTo>
                    <a:pt x="2036" y="0"/>
                    <a:pt x="2060" y="23"/>
                    <a:pt x="2060" y="52"/>
                  </a:cubicBezTo>
                  <a:lnTo>
                    <a:pt x="2060" y="523"/>
                  </a:lnTo>
                  <a:cubicBezTo>
                    <a:pt x="2060" y="552"/>
                    <a:pt x="2036" y="575"/>
                    <a:pt x="2008" y="575"/>
                  </a:cubicBezTo>
                  <a:lnTo>
                    <a:pt x="52" y="575"/>
                  </a:lnTo>
                  <a:cubicBezTo>
                    <a:pt x="24" y="575"/>
                    <a:pt x="0" y="552"/>
                    <a:pt x="0" y="523"/>
                  </a:cubicBezTo>
                  <a:lnTo>
                    <a:pt x="0" y="52"/>
                  </a:lnTo>
                  <a:cubicBezTo>
                    <a:pt x="0" y="23"/>
                    <a:pt x="24" y="0"/>
                    <a:pt x="5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1" name="Rectangle 15"/>
            <p:cNvSpPr>
              <a:spLocks noChangeArrowheads="1"/>
            </p:cNvSpPr>
            <p:nvPr/>
          </p:nvSpPr>
          <p:spPr bwMode="auto">
            <a:xfrm>
              <a:off x="3894138" y="1666931"/>
              <a:ext cx="1492250" cy="3175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</a:rPr>
                <a:t>后台开发</a:t>
              </a:r>
              <a:endParaRPr lang="zh-CN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5962493" y="2571750"/>
            <a:ext cx="1705851" cy="730687"/>
            <a:chOff x="7375526" y="1582738"/>
            <a:chExt cx="1704975" cy="476250"/>
          </a:xfrm>
          <a:solidFill>
            <a:srgbClr val="1B323D"/>
          </a:solidFill>
        </p:grpSpPr>
        <p:sp>
          <p:nvSpPr>
            <p:cNvPr id="163" name="Freeform 141"/>
            <p:cNvSpPr>
              <a:spLocks/>
            </p:cNvSpPr>
            <p:nvPr/>
          </p:nvSpPr>
          <p:spPr bwMode="auto">
            <a:xfrm>
              <a:off x="7375526" y="1582738"/>
              <a:ext cx="1704975" cy="476250"/>
            </a:xfrm>
            <a:custGeom>
              <a:avLst/>
              <a:gdLst>
                <a:gd name="T0" fmla="*/ 52 w 2060"/>
                <a:gd name="T1" fmla="*/ 0 h 575"/>
                <a:gd name="T2" fmla="*/ 2008 w 2060"/>
                <a:gd name="T3" fmla="*/ 0 h 575"/>
                <a:gd name="T4" fmla="*/ 2060 w 2060"/>
                <a:gd name="T5" fmla="*/ 52 h 575"/>
                <a:gd name="T6" fmla="*/ 2060 w 2060"/>
                <a:gd name="T7" fmla="*/ 523 h 575"/>
                <a:gd name="T8" fmla="*/ 2008 w 2060"/>
                <a:gd name="T9" fmla="*/ 575 h 575"/>
                <a:gd name="T10" fmla="*/ 52 w 2060"/>
                <a:gd name="T11" fmla="*/ 575 h 575"/>
                <a:gd name="T12" fmla="*/ 0 w 2060"/>
                <a:gd name="T13" fmla="*/ 523 h 575"/>
                <a:gd name="T14" fmla="*/ 0 w 2060"/>
                <a:gd name="T15" fmla="*/ 52 h 575"/>
                <a:gd name="T16" fmla="*/ 52 w 2060"/>
                <a:gd name="T17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0" h="575">
                  <a:moveTo>
                    <a:pt x="52" y="0"/>
                  </a:moveTo>
                  <a:lnTo>
                    <a:pt x="2008" y="0"/>
                  </a:lnTo>
                  <a:cubicBezTo>
                    <a:pt x="2037" y="0"/>
                    <a:pt x="2060" y="23"/>
                    <a:pt x="2060" y="52"/>
                  </a:cubicBezTo>
                  <a:lnTo>
                    <a:pt x="2060" y="523"/>
                  </a:lnTo>
                  <a:cubicBezTo>
                    <a:pt x="2060" y="552"/>
                    <a:pt x="2036" y="575"/>
                    <a:pt x="2008" y="575"/>
                  </a:cubicBezTo>
                  <a:lnTo>
                    <a:pt x="52" y="575"/>
                  </a:lnTo>
                  <a:cubicBezTo>
                    <a:pt x="24" y="575"/>
                    <a:pt x="0" y="552"/>
                    <a:pt x="0" y="523"/>
                  </a:cubicBezTo>
                  <a:lnTo>
                    <a:pt x="0" y="52"/>
                  </a:lnTo>
                  <a:cubicBezTo>
                    <a:pt x="0" y="23"/>
                    <a:pt x="24" y="0"/>
                    <a:pt x="52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4" name="Rectangle 15"/>
            <p:cNvSpPr>
              <a:spLocks noChangeArrowheads="1"/>
            </p:cNvSpPr>
            <p:nvPr/>
          </p:nvSpPr>
          <p:spPr bwMode="auto">
            <a:xfrm>
              <a:off x="7492362" y="1666931"/>
              <a:ext cx="1492250" cy="317531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+mn-ea"/>
                  <a:ea typeface="+mn-ea"/>
                </a:rPr>
                <a:t>前端开发</a:t>
              </a:r>
              <a:endParaRPr lang="zh-CN" altLang="en-US" sz="20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4120066" y="3579862"/>
            <a:ext cx="1027998" cy="637471"/>
            <a:chOff x="5686591" y="2433839"/>
            <a:chExt cx="990600" cy="560388"/>
          </a:xfrm>
          <a:solidFill>
            <a:srgbClr val="FF3300"/>
          </a:solidFill>
        </p:grpSpPr>
        <p:sp>
          <p:nvSpPr>
            <p:cNvPr id="166" name="Freeform 77"/>
            <p:cNvSpPr>
              <a:spLocks/>
            </p:cNvSpPr>
            <p:nvPr/>
          </p:nvSpPr>
          <p:spPr bwMode="auto">
            <a:xfrm>
              <a:off x="5686591" y="2433839"/>
              <a:ext cx="990600" cy="560388"/>
            </a:xfrm>
            <a:custGeom>
              <a:avLst/>
              <a:gdLst>
                <a:gd name="T0" fmla="*/ 61 w 1196"/>
                <a:gd name="T1" fmla="*/ 0 h 677"/>
                <a:gd name="T2" fmla="*/ 1135 w 1196"/>
                <a:gd name="T3" fmla="*/ 0 h 677"/>
                <a:gd name="T4" fmla="*/ 1196 w 1196"/>
                <a:gd name="T5" fmla="*/ 61 h 677"/>
                <a:gd name="T6" fmla="*/ 1196 w 1196"/>
                <a:gd name="T7" fmla="*/ 616 h 677"/>
                <a:gd name="T8" fmla="*/ 1135 w 1196"/>
                <a:gd name="T9" fmla="*/ 677 h 677"/>
                <a:gd name="T10" fmla="*/ 61 w 1196"/>
                <a:gd name="T11" fmla="*/ 677 h 677"/>
                <a:gd name="T12" fmla="*/ 0 w 1196"/>
                <a:gd name="T13" fmla="*/ 616 h 677"/>
                <a:gd name="T14" fmla="*/ 0 w 1196"/>
                <a:gd name="T15" fmla="*/ 61 h 677"/>
                <a:gd name="T16" fmla="*/ 61 w 1196"/>
                <a:gd name="T17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6" h="677">
                  <a:moveTo>
                    <a:pt x="61" y="0"/>
                  </a:moveTo>
                  <a:lnTo>
                    <a:pt x="1135" y="0"/>
                  </a:lnTo>
                  <a:cubicBezTo>
                    <a:pt x="1169" y="0"/>
                    <a:pt x="1196" y="28"/>
                    <a:pt x="1196" y="61"/>
                  </a:cubicBezTo>
                  <a:lnTo>
                    <a:pt x="1196" y="616"/>
                  </a:lnTo>
                  <a:cubicBezTo>
                    <a:pt x="1196" y="650"/>
                    <a:pt x="1169" y="677"/>
                    <a:pt x="1135" y="677"/>
                  </a:cubicBezTo>
                  <a:lnTo>
                    <a:pt x="61" y="677"/>
                  </a:lnTo>
                  <a:cubicBezTo>
                    <a:pt x="28" y="677"/>
                    <a:pt x="0" y="650"/>
                    <a:pt x="0" y="616"/>
                  </a:cubicBezTo>
                  <a:lnTo>
                    <a:pt x="0" y="61"/>
                  </a:lnTo>
                  <a:cubicBezTo>
                    <a:pt x="0" y="28"/>
                    <a:pt x="28" y="0"/>
                    <a:pt x="6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7" name="Rectangle 15"/>
            <p:cNvSpPr>
              <a:spLocks noChangeArrowheads="1"/>
            </p:cNvSpPr>
            <p:nvPr/>
          </p:nvSpPr>
          <p:spPr bwMode="auto">
            <a:xfrm>
              <a:off x="5738481" y="2532155"/>
              <a:ext cx="848615" cy="317531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sz="15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测试</a:t>
              </a:r>
              <a:endParaRPr lang="zh-CN" altLang="en-US" sz="15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0" name="TextBox 249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251" name="组合 250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252" name="圆角矩形 251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3" name="圆角矩形 252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22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分工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4675864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椭圆 34"/>
          <p:cNvSpPr/>
          <p:nvPr/>
        </p:nvSpPr>
        <p:spPr>
          <a:xfrm rot="2700000">
            <a:off x="1016012" y="911140"/>
            <a:ext cx="844900" cy="108659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6350">
            <a:solidFill>
              <a:schemeClr val="bg1"/>
            </a:soli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椭圆 34"/>
          <p:cNvSpPr/>
          <p:nvPr/>
        </p:nvSpPr>
        <p:spPr>
          <a:xfrm rot="2700000">
            <a:off x="1016012" y="1775236"/>
            <a:ext cx="844900" cy="108659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6350">
            <a:solidFill>
              <a:schemeClr val="bg1"/>
            </a:soli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34"/>
          <p:cNvSpPr/>
          <p:nvPr/>
        </p:nvSpPr>
        <p:spPr>
          <a:xfrm rot="2700000">
            <a:off x="1016012" y="2639332"/>
            <a:ext cx="844900" cy="108659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6350">
            <a:solidFill>
              <a:schemeClr val="bg1"/>
            </a:soli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椭圆 34"/>
          <p:cNvSpPr/>
          <p:nvPr/>
        </p:nvSpPr>
        <p:spPr>
          <a:xfrm rot="2700000">
            <a:off x="1016012" y="3503428"/>
            <a:ext cx="844900" cy="1086591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 w="6350">
            <a:solidFill>
              <a:schemeClr val="bg1"/>
            </a:solidFill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2050647" y="1131590"/>
            <a:ext cx="0" cy="64807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050647" y="1994495"/>
            <a:ext cx="0" cy="64807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050647" y="2885789"/>
            <a:ext cx="0" cy="64807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050647" y="3865513"/>
            <a:ext cx="0" cy="648072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05523" y="1297519"/>
            <a:ext cx="285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跨专业合作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52448" y="2201739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打破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校园活动宣传组织方式</a:t>
            </a:r>
          </a:p>
          <a:p>
            <a:pPr algn="l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42128" y="3093033"/>
            <a:ext cx="285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itchFamily="34" charset="-122"/>
              </a:rPr>
              <a:t>让学校各团队之间从此更多合作交流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342128" y="3982165"/>
            <a:ext cx="2856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方便各个团队、同学之间的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70527" y="127560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70527" y="218048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70527" y="300486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活力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70527" y="393990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25" name="圆角矩形 24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作品宗旨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224" y="1638661"/>
            <a:ext cx="3515256" cy="234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48342"/>
      </p:ext>
    </p:extLst>
  </p:cSld>
  <p:clrMapOvr>
    <a:masterClrMapping/>
  </p:clrMapOvr>
  <p:transition spd="slow" advClick="0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20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2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7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2000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0" dur="2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2000" fill="hold"/>
                                            <p:tgtEl>
                                              <p:spTgt spid="2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  <p:bldP spid="52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六边形 76"/>
          <p:cNvSpPr/>
          <p:nvPr/>
        </p:nvSpPr>
        <p:spPr>
          <a:xfrm>
            <a:off x="3642591" y="627534"/>
            <a:ext cx="6683456" cy="4515966"/>
          </a:xfrm>
          <a:prstGeom prst="hexagon">
            <a:avLst/>
          </a:prstGeom>
          <a:gradFill>
            <a:gsLst>
              <a:gs pos="0">
                <a:srgbClr val="12F0DB"/>
              </a:gs>
              <a:gs pos="100000">
                <a:srgbClr val="0092C0"/>
              </a:gs>
            </a:gsLst>
            <a:lin ang="5400000" scaled="0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3807587" y="1419685"/>
            <a:ext cx="6349475" cy="2958482"/>
            <a:chOff x="2813666" y="2074311"/>
            <a:chExt cx="7565404" cy="3183944"/>
          </a:xfrm>
        </p:grpSpPr>
        <p:sp>
          <p:nvSpPr>
            <p:cNvPr id="79" name="六边形 78"/>
            <p:cNvSpPr/>
            <p:nvPr/>
          </p:nvSpPr>
          <p:spPr>
            <a:xfrm>
              <a:off x="2813666" y="2074311"/>
              <a:ext cx="7565404" cy="3183944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六边形 79"/>
            <p:cNvSpPr/>
            <p:nvPr/>
          </p:nvSpPr>
          <p:spPr>
            <a:xfrm>
              <a:off x="2865873" y="2108442"/>
              <a:ext cx="7454861" cy="3105815"/>
            </a:xfrm>
            <a:prstGeom prst="hexagon">
              <a:avLst/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AutoShape 2" descr="http://img4.imgtn.bdimg.com/it/u=2203143696,283936348&amp;fm=21&amp;gp=0.jpg"/>
          <p:cNvSpPr>
            <a:spLocks noChangeAspect="1" noChangeArrowheads="1"/>
          </p:cNvSpPr>
          <p:nvPr/>
        </p:nvSpPr>
        <p:spPr bwMode="auto">
          <a:xfrm>
            <a:off x="116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>
            <a:off x="612890" y="1418741"/>
            <a:ext cx="2949654" cy="2949654"/>
            <a:chOff x="372609" y="2524616"/>
            <a:chExt cx="2739344" cy="2739343"/>
          </a:xfrm>
        </p:grpSpPr>
        <p:sp>
          <p:nvSpPr>
            <p:cNvPr id="110" name="椭圆 109"/>
            <p:cNvSpPr/>
            <p:nvPr/>
          </p:nvSpPr>
          <p:spPr>
            <a:xfrm>
              <a:off x="372609" y="2524616"/>
              <a:ext cx="2739344" cy="2739343"/>
            </a:xfrm>
            <a:prstGeom prst="ellipse">
              <a:avLst/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286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399597" y="2551604"/>
              <a:ext cx="2685369" cy="2685369"/>
            </a:xfrm>
            <a:prstGeom prst="ellipse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83000">
                  <a:schemeClr val="bg1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89251" y="868121"/>
            <a:ext cx="1398324" cy="1398324"/>
            <a:chOff x="6889251" y="868121"/>
            <a:chExt cx="1398324" cy="1398324"/>
          </a:xfrm>
        </p:grpSpPr>
        <p:grpSp>
          <p:nvGrpSpPr>
            <p:cNvPr id="113" name="组合 112"/>
            <p:cNvGrpSpPr/>
            <p:nvPr/>
          </p:nvGrpSpPr>
          <p:grpSpPr>
            <a:xfrm>
              <a:off x="6889251" y="868121"/>
              <a:ext cx="1398324" cy="1398324"/>
              <a:chOff x="372609" y="2524616"/>
              <a:chExt cx="2739344" cy="2739344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72609" y="2524616"/>
                <a:ext cx="2739344" cy="2739344"/>
              </a:xfrm>
              <a:prstGeom prst="ellipse">
                <a:avLst/>
              </a:prstGeom>
              <a:gradFill flip="none" rotWithShape="1">
                <a:gsLst>
                  <a:gs pos="61000">
                    <a:srgbClr val="F6F6F6"/>
                  </a:gs>
                  <a:gs pos="30000">
                    <a:srgbClr val="E0E0E0"/>
                  </a:gs>
                  <a:gs pos="1000">
                    <a:srgbClr val="DEDEDE"/>
                  </a:gs>
                  <a:gs pos="100000">
                    <a:schemeClr val="bg1"/>
                  </a:gs>
                </a:gsLst>
                <a:lin ang="13500000" scaled="1"/>
                <a:tileRect/>
              </a:gradFill>
              <a:ln w="19050">
                <a:noFill/>
              </a:ln>
              <a:effectLst>
                <a:outerShdw blurRad="2286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99597" y="2551604"/>
                <a:ext cx="2685369" cy="268536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83000">
                    <a:schemeClr val="bg1"/>
                  </a:gs>
                </a:gsLst>
                <a:lin ang="2700000" scaled="1"/>
              </a:gra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164288" y="1131590"/>
              <a:ext cx="936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92C0"/>
                      </a:gs>
                    </a:gsLst>
                    <a:lin ang="2700000" scaled="0"/>
                  </a:gradFill>
                </a:rPr>
                <a:t>02</a:t>
              </a:r>
              <a:endParaRPr lang="zh-CN" altLang="en-US" sz="5400" b="1" dirty="0">
                <a:gradFill>
                  <a:gsLst>
                    <a:gs pos="0">
                      <a:srgbClr val="4EE4D2"/>
                    </a:gs>
                    <a:gs pos="100000">
                      <a:srgbClr val="0092C0"/>
                    </a:gs>
                  </a:gsLst>
                  <a:lin ang="2700000" scaled="0"/>
                </a:gradFill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0" y="1704381"/>
            <a:ext cx="2408674" cy="236227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TextBox 25"/>
          <p:cNvSpPr txBox="1"/>
          <p:nvPr/>
        </p:nvSpPr>
        <p:spPr>
          <a:xfrm>
            <a:off x="4625232" y="2370760"/>
            <a:ext cx="2952328" cy="93596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200" b="1">
                <a:gradFill>
                  <a:gsLst>
                    <a:gs pos="1000">
                      <a:srgbClr val="4EE4D2"/>
                    </a:gs>
                    <a:gs pos="100000">
                      <a:srgbClr val="0070C0"/>
                    </a:gs>
                  </a:gsLst>
                  <a:lin ang="27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/>
              <a:t>作品背景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05262679"/>
      </p:ext>
    </p:extLst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" presetClass="entr" presetSubtype="2" de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347864" y="1419622"/>
            <a:ext cx="2702342" cy="2702342"/>
            <a:chOff x="304800" y="673100"/>
            <a:chExt cx="4000500" cy="4000500"/>
          </a:xfrm>
          <a:gradFill>
            <a:gsLst>
              <a:gs pos="0">
                <a:srgbClr val="4EE4D2"/>
              </a:gs>
              <a:gs pos="65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35912" y="2442276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>
                          <a:lumMod val="98000"/>
                          <a:lumOff val="2000"/>
                        </a:srgbClr>
                      </a:gs>
                    </a:gsLst>
                    <a:lin ang="0" scaled="1"/>
                  </a:gra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500" b="1" dirty="0">
                <a:gradFill>
                  <a:gsLst>
                    <a:gs pos="0">
                      <a:srgbClr val="4EE4D2"/>
                    </a:gs>
                    <a:gs pos="100000">
                      <a:srgbClr val="006382">
                        <a:lumMod val="98000"/>
                        <a:lumOff val="2000"/>
                      </a:srgbClr>
                    </a:gs>
                  </a:gsLst>
                  <a:lin ang="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674652" y="2442275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>
                          <a:lumMod val="98000"/>
                          <a:lumOff val="2000"/>
                        </a:srgbClr>
                      </a:gs>
                    </a:gsLst>
                    <a:lin ang="0" scaled="1"/>
                  </a:gra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500" b="1" dirty="0">
                <a:gradFill>
                  <a:gsLst>
                    <a:gs pos="0">
                      <a:srgbClr val="4EE4D2"/>
                    </a:gs>
                    <a:gs pos="100000">
                      <a:srgbClr val="006382">
                        <a:lumMod val="98000"/>
                        <a:lumOff val="2000"/>
                      </a:srgbClr>
                    </a:gs>
                  </a:gsLst>
                  <a:lin ang="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5536" y="2483467"/>
            <a:ext cx="2619652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有技术的同学得不到很好的发挥，有想法的同学却留下了技术的眼泪。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4820" y="2489098"/>
            <a:ext cx="244827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校园中各个团队组织活动的方式依然停留在传统中，效率不仅低，而且宣传方式受限于天气、地理位置、人员等</a:t>
            </a:r>
            <a:r>
              <a:rPr lang="zh-CN" altLang="zh-CN" sz="1200" dirty="0" smtClean="0">
                <a:latin typeface="微软雅黑" pitchFamily="34" charset="-122"/>
                <a:ea typeface="微软雅黑" pitchFamily="34" charset="-122"/>
              </a:rPr>
              <a:t>因素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3504" y="4574770"/>
            <a:ext cx="2552672" cy="3732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学校宣传各类比赛的方式繁琐且效率不高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28001" y="2067694"/>
            <a:ext cx="1752111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zh-CN" sz="1400" b="1" dirty="0">
                <a:solidFill>
                  <a:schemeClr val="bg1"/>
                </a:solidFill>
              </a:rPr>
              <a:t>高校各专业、各班级、各类团队之间合作交流的不便，各类团队的组建困难，校内活动的举办困难</a:t>
            </a:r>
            <a:endParaRPr lang="en-US" altLang="zh-CN" sz="13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261105" y="943993"/>
            <a:ext cx="834062" cy="806080"/>
          </a:xfrm>
          <a:prstGeom prst="ellipse">
            <a:avLst/>
          </a:prstGeo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305014" y="1089534"/>
            <a:ext cx="7181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产生背景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372658" y="3324321"/>
            <a:ext cx="623903" cy="623903"/>
            <a:chOff x="304800" y="673100"/>
            <a:chExt cx="4000500" cy="4000500"/>
          </a:xfr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26601" y="3310704"/>
            <a:ext cx="623903" cy="623903"/>
            <a:chOff x="304800" y="673100"/>
            <a:chExt cx="4000500" cy="4000500"/>
          </a:xfrm>
          <a:gradFill>
            <a:gsLst>
              <a:gs pos="0">
                <a:srgbClr val="4EE4D2"/>
              </a:gs>
              <a:gs pos="100000">
                <a:srgbClr val="006382">
                  <a:lumMod val="98000"/>
                  <a:lumOff val="2000"/>
                </a:srgbClr>
              </a:gs>
            </a:gsLst>
            <a:lin ang="0" scaled="1"/>
          </a:gra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66184" y="3751031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00" b="1" dirty="0" smtClean="0">
                  <a:gradFill>
                    <a:gsLst>
                      <a:gs pos="0">
                        <a:srgbClr val="4EE4D2"/>
                      </a:gs>
                      <a:gs pos="100000">
                        <a:srgbClr val="006382">
                          <a:lumMod val="98000"/>
                          <a:lumOff val="2000"/>
                        </a:srgbClr>
                      </a:gs>
                    </a:gsLst>
                    <a:lin ang="0" scaled="1"/>
                  </a:gra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500" b="1" dirty="0">
                <a:gradFill>
                  <a:gsLst>
                    <a:gs pos="0">
                      <a:srgbClr val="4EE4D2"/>
                    </a:gs>
                    <a:gs pos="100000">
                      <a:srgbClr val="006382">
                        <a:lumMod val="98000"/>
                        <a:lumOff val="2000"/>
                      </a:srgbClr>
                    </a:gs>
                  </a:gsLst>
                  <a:lin ang="0" scaled="1"/>
                </a:gra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83568" y="3513514"/>
            <a:ext cx="2619652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高校之中各团队之间缺乏一个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相互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交流</a:t>
            </a:r>
            <a:r>
              <a:rPr lang="zh-CN" altLang="zh-CN" sz="1200" dirty="0">
                <a:latin typeface="微软雅黑" pitchFamily="34" charset="-122"/>
                <a:ea typeface="微软雅黑" pitchFamily="34" charset="-122"/>
              </a:rPr>
              <a:t>合作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的平台。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56176" y="3586913"/>
            <a:ext cx="2448272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学科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与学科之间交集少，导致学生的创新能力弱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38159" y="5236046"/>
            <a:ext cx="17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延时文字，不要可以删除</a:t>
            </a:r>
            <a:endParaRPr lang="zh-CN" altLang="en-US" sz="110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059832" y="416067"/>
            <a:ext cx="3240360" cy="457148"/>
            <a:chOff x="4143851" y="532568"/>
            <a:chExt cx="4142700" cy="584449"/>
          </a:xfrm>
        </p:grpSpPr>
        <p:sp>
          <p:nvSpPr>
            <p:cNvPr id="43" name="圆角矩形 42"/>
            <p:cNvSpPr/>
            <p:nvPr/>
          </p:nvSpPr>
          <p:spPr>
            <a:xfrm>
              <a:off x="4143851" y="532568"/>
              <a:ext cx="4142700" cy="58444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1000">
                  <a:srgbClr val="F6F6F6"/>
                </a:gs>
                <a:gs pos="30000">
                  <a:srgbClr val="E0E0E0"/>
                </a:gs>
                <a:gs pos="1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241300" dist="177800" dir="2700000" algn="t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177197" y="548816"/>
              <a:ext cx="4088103" cy="55195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9000"/>
                  </a:schemeClr>
                </a:gs>
                <a:gs pos="67000">
                  <a:srgbClr val="F9F9F9"/>
                </a:gs>
              </a:gsLst>
              <a:lin ang="2700000" scaled="1"/>
            </a:gra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419872" y="411510"/>
            <a:ext cx="2241018" cy="48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产生的背景</a:t>
            </a:r>
            <a:endParaRPr lang="zh-CN" altLang="en-US" sz="2200" b="1" dirty="0">
              <a:solidFill>
                <a:schemeClr val="bg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51532"/>
      </p:ext>
    </p:extLst>
  </p:cSld>
  <p:clrMapOvr>
    <a:masterClrMapping/>
  </p:clrMapOvr>
  <p:transition spd="slow" advClick="0" advTm="0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000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20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0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5" grpId="0"/>
          <p:bldP spid="36" grpId="0"/>
          <p:bldP spid="37" grpId="0" animBg="1"/>
          <p:bldP spid="38" grpId="0"/>
          <p:bldP spid="55" grpId="0"/>
          <p:bldP spid="5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2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2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3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3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4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4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5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5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5" presetID="5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Scale>
                                          <p:cBhvr>
                                            <p:cTn id="67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</p:cBhvr>
                                          <p:from x="250000" y="250000"/>
                                          <p:to x="100000" y="100000"/>
                                        </p:animScale>
    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    <p:cBhvr>
                                            <p:cTn id="68" dur="500" decel="50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7" dur="2000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8" dur="20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2000" fill="hold"/>
                                            <p:tgtEl>
                                              <p:spTgt spid="5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/>
          <p:bldP spid="34" grpId="0"/>
          <p:bldP spid="35" grpId="0"/>
          <p:bldP spid="36" grpId="0"/>
          <p:bldP spid="37" grpId="0" animBg="1"/>
          <p:bldP spid="38" grpId="0"/>
          <p:bldP spid="55" grpId="0"/>
          <p:bldP spid="56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3314">
      <a:dk1>
        <a:srgbClr val="080808"/>
      </a:dk1>
      <a:lt1>
        <a:srgbClr val="F8F8F8"/>
      </a:lt1>
      <a:dk2>
        <a:srgbClr val="080808"/>
      </a:dk2>
      <a:lt2>
        <a:srgbClr val="080808"/>
      </a:lt2>
      <a:accent1>
        <a:srgbClr val="080808"/>
      </a:accent1>
      <a:accent2>
        <a:srgbClr val="FFFFFF"/>
      </a:accent2>
      <a:accent3>
        <a:srgbClr val="080808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984</Words>
  <Application>Microsoft Office PowerPoint</Application>
  <PresentationFormat>全屏显示(16:9)</PresentationFormat>
  <Paragraphs>182</Paragraphs>
  <Slides>20</Slides>
  <Notes>19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ddd</dc:creator>
  <cp:lastModifiedBy>罗忠孝</cp:lastModifiedBy>
  <cp:revision>2137</cp:revision>
  <dcterms:created xsi:type="dcterms:W3CDTF">2014-06-06T07:22:15Z</dcterms:created>
  <dcterms:modified xsi:type="dcterms:W3CDTF">2018-05-14T15:30:56Z</dcterms:modified>
</cp:coreProperties>
</file>