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29"/>
  </p:notesMasterIdLst>
  <p:sldIdLst>
    <p:sldId id="256" r:id="rId2"/>
    <p:sldId id="277" r:id="rId3"/>
    <p:sldId id="275" r:id="rId4"/>
    <p:sldId id="257" r:id="rId5"/>
    <p:sldId id="274" r:id="rId6"/>
    <p:sldId id="276" r:id="rId7"/>
    <p:sldId id="259" r:id="rId8"/>
    <p:sldId id="258" r:id="rId9"/>
    <p:sldId id="261" r:id="rId10"/>
    <p:sldId id="260" r:id="rId11"/>
    <p:sldId id="279" r:id="rId12"/>
    <p:sldId id="263" r:id="rId13"/>
    <p:sldId id="264" r:id="rId14"/>
    <p:sldId id="265" r:id="rId15"/>
    <p:sldId id="266" r:id="rId16"/>
    <p:sldId id="268" r:id="rId17"/>
    <p:sldId id="267" r:id="rId18"/>
    <p:sldId id="269" r:id="rId19"/>
    <p:sldId id="270" r:id="rId20"/>
    <p:sldId id="271" r:id="rId21"/>
    <p:sldId id="272" r:id="rId22"/>
    <p:sldId id="273" r:id="rId23"/>
    <p:sldId id="284"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A08D9-7426-42AF-B07F-0F0166517975}" v="4685" dt="2023-11-18T16:07:32.507"/>
    <p1510:client id="{B8BB0889-3789-45C9-AF1B-152DC5BFC102}" v="77" dt="2023-11-18T13:50:48.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umder,S,Siddhartha,CSC2D R" userId="7faf40e1-8aa3-437d-9728-f381edc98e35" providerId="ADAL" clId="{05EA08D9-7426-42AF-B07F-0F0166517975}"/>
    <pc:docChg chg="undo custSel addSld delSld modSld">
      <pc:chgData name="Majumder,S,Siddhartha,CSC2D R" userId="7faf40e1-8aa3-437d-9728-f381edc98e35" providerId="ADAL" clId="{05EA08D9-7426-42AF-B07F-0F0166517975}" dt="2023-11-18T16:07:32.507" v="4688" actId="20577"/>
      <pc:docMkLst>
        <pc:docMk/>
      </pc:docMkLst>
      <pc:sldChg chg="modSp mod">
        <pc:chgData name="Majumder,S,Siddhartha,CSC2D R" userId="7faf40e1-8aa3-437d-9728-f381edc98e35" providerId="ADAL" clId="{05EA08D9-7426-42AF-B07F-0F0166517975}" dt="2023-11-18T14:43:49.396" v="61" actId="207"/>
        <pc:sldMkLst>
          <pc:docMk/>
          <pc:sldMk cId="4272574169" sldId="258"/>
        </pc:sldMkLst>
        <pc:spChg chg="mod">
          <ac:chgData name="Majumder,S,Siddhartha,CSC2D R" userId="7faf40e1-8aa3-437d-9728-f381edc98e35" providerId="ADAL" clId="{05EA08D9-7426-42AF-B07F-0F0166517975}" dt="2023-11-18T14:43:49.396" v="61" actId="207"/>
          <ac:spMkLst>
            <pc:docMk/>
            <pc:sldMk cId="4272574169" sldId="258"/>
            <ac:spMk id="13" creationId="{799CD6B3-1A45-5E71-B68B-0B7DA9BFD67E}"/>
          </ac:spMkLst>
        </pc:spChg>
        <pc:spChg chg="mod">
          <ac:chgData name="Majumder,S,Siddhartha,CSC2D R" userId="7faf40e1-8aa3-437d-9728-f381edc98e35" providerId="ADAL" clId="{05EA08D9-7426-42AF-B07F-0F0166517975}" dt="2023-11-18T14:43:45.651" v="60" actId="207"/>
          <ac:spMkLst>
            <pc:docMk/>
            <pc:sldMk cId="4272574169" sldId="258"/>
            <ac:spMk id="15" creationId="{D50D3732-4F90-BDB9-C6D6-75CA99F24D66}"/>
          </ac:spMkLst>
        </pc:spChg>
      </pc:sldChg>
      <pc:sldChg chg="modSp mod">
        <pc:chgData name="Majumder,S,Siddhartha,CSC2D R" userId="7faf40e1-8aa3-437d-9728-f381edc98e35" providerId="ADAL" clId="{05EA08D9-7426-42AF-B07F-0F0166517975}" dt="2023-11-18T14:43:40.026" v="59" actId="207"/>
        <pc:sldMkLst>
          <pc:docMk/>
          <pc:sldMk cId="840975922" sldId="260"/>
        </pc:sldMkLst>
        <pc:spChg chg="mod">
          <ac:chgData name="Majumder,S,Siddhartha,CSC2D R" userId="7faf40e1-8aa3-437d-9728-f381edc98e35" providerId="ADAL" clId="{05EA08D9-7426-42AF-B07F-0F0166517975}" dt="2023-11-18T14:43:30.855" v="58" actId="207"/>
          <ac:spMkLst>
            <pc:docMk/>
            <pc:sldMk cId="840975922" sldId="260"/>
            <ac:spMk id="7" creationId="{2F0D1B01-6387-760B-59B0-DD7DD6482E33}"/>
          </ac:spMkLst>
        </pc:spChg>
        <pc:spChg chg="mod">
          <ac:chgData name="Majumder,S,Siddhartha,CSC2D R" userId="7faf40e1-8aa3-437d-9728-f381edc98e35" providerId="ADAL" clId="{05EA08D9-7426-42AF-B07F-0F0166517975}" dt="2023-11-18T14:43:40.026" v="59" actId="207"/>
          <ac:spMkLst>
            <pc:docMk/>
            <pc:sldMk cId="840975922" sldId="260"/>
            <ac:spMk id="9" creationId="{4C937CA0-0FD6-BA6E-5647-7B6330BB056B}"/>
          </ac:spMkLst>
        </pc:spChg>
      </pc:sldChg>
      <pc:sldChg chg="modSp mod">
        <pc:chgData name="Majumder,S,Siddhartha,CSC2D R" userId="7faf40e1-8aa3-437d-9728-f381edc98e35" providerId="ADAL" clId="{05EA08D9-7426-42AF-B07F-0F0166517975}" dt="2023-11-18T14:42:52.978" v="50" actId="1076"/>
        <pc:sldMkLst>
          <pc:docMk/>
          <pc:sldMk cId="1717985972" sldId="264"/>
        </pc:sldMkLst>
        <pc:spChg chg="mod">
          <ac:chgData name="Majumder,S,Siddhartha,CSC2D R" userId="7faf40e1-8aa3-437d-9728-f381edc98e35" providerId="ADAL" clId="{05EA08D9-7426-42AF-B07F-0F0166517975}" dt="2023-11-18T14:42:45.443" v="47" actId="207"/>
          <ac:spMkLst>
            <pc:docMk/>
            <pc:sldMk cId="1717985972" sldId="264"/>
            <ac:spMk id="13" creationId="{816AE1BF-4B94-D4B7-E62C-80C3DCA91B04}"/>
          </ac:spMkLst>
        </pc:spChg>
        <pc:spChg chg="mod">
          <ac:chgData name="Majumder,S,Siddhartha,CSC2D R" userId="7faf40e1-8aa3-437d-9728-f381edc98e35" providerId="ADAL" clId="{05EA08D9-7426-42AF-B07F-0F0166517975}" dt="2023-11-18T14:42:52.978" v="50" actId="1076"/>
          <ac:spMkLst>
            <pc:docMk/>
            <pc:sldMk cId="1717985972" sldId="264"/>
            <ac:spMk id="15" creationId="{BE727BB6-04A1-4D82-E02F-9A1EC281923E}"/>
          </ac:spMkLst>
        </pc:spChg>
      </pc:sldChg>
      <pc:sldChg chg="modSp mod">
        <pc:chgData name="Majumder,S,Siddhartha,CSC2D R" userId="7faf40e1-8aa3-437d-9728-f381edc98e35" providerId="ADAL" clId="{05EA08D9-7426-42AF-B07F-0F0166517975}" dt="2023-11-18T14:42:40.181" v="46" actId="1076"/>
        <pc:sldMkLst>
          <pc:docMk/>
          <pc:sldMk cId="260582847" sldId="265"/>
        </pc:sldMkLst>
        <pc:spChg chg="mod">
          <ac:chgData name="Majumder,S,Siddhartha,CSC2D R" userId="7faf40e1-8aa3-437d-9728-f381edc98e35" providerId="ADAL" clId="{05EA08D9-7426-42AF-B07F-0F0166517975}" dt="2023-11-18T14:42:40.181" v="46" actId="1076"/>
          <ac:spMkLst>
            <pc:docMk/>
            <pc:sldMk cId="260582847" sldId="265"/>
            <ac:spMk id="12" creationId="{D1049BA4-6A00-1534-524B-A94136347822}"/>
          </ac:spMkLst>
        </pc:spChg>
      </pc:sldChg>
      <pc:sldChg chg="addSp modSp mod">
        <pc:chgData name="Majumder,S,Siddhartha,CSC2D R" userId="7faf40e1-8aa3-437d-9728-f381edc98e35" providerId="ADAL" clId="{05EA08D9-7426-42AF-B07F-0F0166517975}" dt="2023-11-18T14:48:57.194" v="85" actId="1076"/>
        <pc:sldMkLst>
          <pc:docMk/>
          <pc:sldMk cId="2067068432" sldId="267"/>
        </pc:sldMkLst>
        <pc:spChg chg="add mod">
          <ac:chgData name="Majumder,S,Siddhartha,CSC2D R" userId="7faf40e1-8aa3-437d-9728-f381edc98e35" providerId="ADAL" clId="{05EA08D9-7426-42AF-B07F-0F0166517975}" dt="2023-11-18T14:41:48.777" v="37" actId="1076"/>
          <ac:spMkLst>
            <pc:docMk/>
            <pc:sldMk cId="2067068432" sldId="267"/>
            <ac:spMk id="6" creationId="{A0BAE7CB-CDA0-4BEC-9F54-3B18555B0FA1}"/>
          </ac:spMkLst>
        </pc:spChg>
        <pc:spChg chg="add mod">
          <ac:chgData name="Majumder,S,Siddhartha,CSC2D R" userId="7faf40e1-8aa3-437d-9728-f381edc98e35" providerId="ADAL" clId="{05EA08D9-7426-42AF-B07F-0F0166517975}" dt="2023-11-18T14:48:55.115" v="83" actId="1076"/>
          <ac:spMkLst>
            <pc:docMk/>
            <pc:sldMk cId="2067068432" sldId="267"/>
            <ac:spMk id="7" creationId="{6BDA9EF6-02ED-43BF-BAD6-A69BE73081A5}"/>
          </ac:spMkLst>
        </pc:spChg>
        <pc:spChg chg="add mod">
          <ac:chgData name="Majumder,S,Siddhartha,CSC2D R" userId="7faf40e1-8aa3-437d-9728-f381edc98e35" providerId="ADAL" clId="{05EA08D9-7426-42AF-B07F-0F0166517975}" dt="2023-11-18T14:48:57.194" v="85" actId="1076"/>
          <ac:spMkLst>
            <pc:docMk/>
            <pc:sldMk cId="2067068432" sldId="267"/>
            <ac:spMk id="9" creationId="{DDC94C7B-8F07-4256-93DF-7F2D9300098D}"/>
          </ac:spMkLst>
        </pc:spChg>
      </pc:sldChg>
      <pc:sldChg chg="addSp modSp mod">
        <pc:chgData name="Majumder,S,Siddhartha,CSC2D R" userId="7faf40e1-8aa3-437d-9728-f381edc98e35" providerId="ADAL" clId="{05EA08D9-7426-42AF-B07F-0F0166517975}" dt="2023-11-18T14:41:06.906" v="24" actId="14100"/>
        <pc:sldMkLst>
          <pc:docMk/>
          <pc:sldMk cId="3560576282" sldId="268"/>
        </pc:sldMkLst>
        <pc:spChg chg="add mod">
          <ac:chgData name="Majumder,S,Siddhartha,CSC2D R" userId="7faf40e1-8aa3-437d-9728-f381edc98e35" providerId="ADAL" clId="{05EA08D9-7426-42AF-B07F-0F0166517975}" dt="2023-11-18T14:40:30.165" v="10" actId="403"/>
          <ac:spMkLst>
            <pc:docMk/>
            <pc:sldMk cId="3560576282" sldId="268"/>
            <ac:spMk id="6" creationId="{34C2E856-A74D-4D92-89B6-8B707E2389D0}"/>
          </ac:spMkLst>
        </pc:spChg>
        <pc:spChg chg="add mod">
          <ac:chgData name="Majumder,S,Siddhartha,CSC2D R" userId="7faf40e1-8aa3-437d-9728-f381edc98e35" providerId="ADAL" clId="{05EA08D9-7426-42AF-B07F-0F0166517975}" dt="2023-11-18T14:41:06.906" v="24" actId="14100"/>
          <ac:spMkLst>
            <pc:docMk/>
            <pc:sldMk cId="3560576282" sldId="268"/>
            <ac:spMk id="8" creationId="{7760ECD0-1AE6-43C8-97A8-C2C187EFA436}"/>
          </ac:spMkLst>
        </pc:spChg>
        <pc:graphicFrameChg chg="mod">
          <ac:chgData name="Majumder,S,Siddhartha,CSC2D R" userId="7faf40e1-8aa3-437d-9728-f381edc98e35" providerId="ADAL" clId="{05EA08D9-7426-42AF-B07F-0F0166517975}" dt="2023-11-18T14:40:00.536" v="2" actId="1076"/>
          <ac:graphicFrameMkLst>
            <pc:docMk/>
            <pc:sldMk cId="3560576282" sldId="268"/>
            <ac:graphicFrameMk id="4" creationId="{0CEBE983-FD23-25FC-14A2-05DD4B981307}"/>
          </ac:graphicFrameMkLst>
        </pc:graphicFrameChg>
      </pc:sldChg>
      <pc:sldChg chg="modSp mod">
        <pc:chgData name="Majumder,S,Siddhartha,CSC2D R" userId="7faf40e1-8aa3-437d-9728-f381edc98e35" providerId="ADAL" clId="{05EA08D9-7426-42AF-B07F-0F0166517975}" dt="2023-11-18T14:42:00.531" v="39" actId="207"/>
        <pc:sldMkLst>
          <pc:docMk/>
          <pc:sldMk cId="3958513263" sldId="270"/>
        </pc:sldMkLst>
        <pc:spChg chg="mod">
          <ac:chgData name="Majumder,S,Siddhartha,CSC2D R" userId="7faf40e1-8aa3-437d-9728-f381edc98e35" providerId="ADAL" clId="{05EA08D9-7426-42AF-B07F-0F0166517975}" dt="2023-11-18T14:42:00.531" v="39" actId="207"/>
          <ac:spMkLst>
            <pc:docMk/>
            <pc:sldMk cId="3958513263" sldId="270"/>
            <ac:spMk id="8" creationId="{D4251F6F-1CBE-195A-E007-40290A29A515}"/>
          </ac:spMkLst>
        </pc:spChg>
        <pc:spChg chg="mod">
          <ac:chgData name="Majumder,S,Siddhartha,CSC2D R" userId="7faf40e1-8aa3-437d-9728-f381edc98e35" providerId="ADAL" clId="{05EA08D9-7426-42AF-B07F-0F0166517975}" dt="2023-11-18T14:41:55.688" v="38" actId="207"/>
          <ac:spMkLst>
            <pc:docMk/>
            <pc:sldMk cId="3958513263" sldId="270"/>
            <ac:spMk id="10" creationId="{72B24C1C-04C4-41C8-62E7-EFC737A8758F}"/>
          </ac:spMkLst>
        </pc:spChg>
      </pc:sldChg>
      <pc:sldChg chg="modSp mod">
        <pc:chgData name="Majumder,S,Siddhartha,CSC2D R" userId="7faf40e1-8aa3-437d-9728-f381edc98e35" providerId="ADAL" clId="{05EA08D9-7426-42AF-B07F-0F0166517975}" dt="2023-11-18T14:42:11.133" v="41" actId="207"/>
        <pc:sldMkLst>
          <pc:docMk/>
          <pc:sldMk cId="18131871" sldId="271"/>
        </pc:sldMkLst>
        <pc:spChg chg="mod">
          <ac:chgData name="Majumder,S,Siddhartha,CSC2D R" userId="7faf40e1-8aa3-437d-9728-f381edc98e35" providerId="ADAL" clId="{05EA08D9-7426-42AF-B07F-0F0166517975}" dt="2023-11-18T14:42:05.662" v="40" actId="207"/>
          <ac:spMkLst>
            <pc:docMk/>
            <pc:sldMk cId="18131871" sldId="271"/>
            <ac:spMk id="6" creationId="{4E778234-5C0D-0935-2330-FD3A20A87863}"/>
          </ac:spMkLst>
        </pc:spChg>
        <pc:spChg chg="mod">
          <ac:chgData name="Majumder,S,Siddhartha,CSC2D R" userId="7faf40e1-8aa3-437d-9728-f381edc98e35" providerId="ADAL" clId="{05EA08D9-7426-42AF-B07F-0F0166517975}" dt="2023-11-18T14:42:11.133" v="41" actId="207"/>
          <ac:spMkLst>
            <pc:docMk/>
            <pc:sldMk cId="18131871" sldId="271"/>
            <ac:spMk id="10" creationId="{E4B7BDBC-436C-280A-115D-10C01014EDD4}"/>
          </ac:spMkLst>
        </pc:spChg>
      </pc:sldChg>
      <pc:sldChg chg="modSp mod">
        <pc:chgData name="Majumder,S,Siddhartha,CSC2D R" userId="7faf40e1-8aa3-437d-9728-f381edc98e35" providerId="ADAL" clId="{05EA08D9-7426-42AF-B07F-0F0166517975}" dt="2023-11-18T14:49:33.430" v="88" actId="20577"/>
        <pc:sldMkLst>
          <pc:docMk/>
          <pc:sldMk cId="873638422" sldId="272"/>
        </pc:sldMkLst>
        <pc:spChg chg="mod">
          <ac:chgData name="Majumder,S,Siddhartha,CSC2D R" userId="7faf40e1-8aa3-437d-9728-f381edc98e35" providerId="ADAL" clId="{05EA08D9-7426-42AF-B07F-0F0166517975}" dt="2023-11-18T14:49:33.430" v="88" actId="20577"/>
          <ac:spMkLst>
            <pc:docMk/>
            <pc:sldMk cId="873638422" sldId="272"/>
            <ac:spMk id="5" creationId="{CDF4D08C-1EA0-24CB-CC24-C4387607238A}"/>
          </ac:spMkLst>
        </pc:spChg>
      </pc:sldChg>
      <pc:sldChg chg="modSp mod">
        <pc:chgData name="Majumder,S,Siddhartha,CSC2D R" userId="7faf40e1-8aa3-437d-9728-f381edc98e35" providerId="ADAL" clId="{05EA08D9-7426-42AF-B07F-0F0166517975}" dt="2023-11-18T14:44:18.278" v="65" actId="207"/>
        <pc:sldMkLst>
          <pc:docMk/>
          <pc:sldMk cId="1584560814" sldId="275"/>
        </pc:sldMkLst>
        <pc:spChg chg="mod">
          <ac:chgData name="Majumder,S,Siddhartha,CSC2D R" userId="7faf40e1-8aa3-437d-9728-f381edc98e35" providerId="ADAL" clId="{05EA08D9-7426-42AF-B07F-0F0166517975}" dt="2023-11-18T14:44:18.278" v="65" actId="207"/>
          <ac:spMkLst>
            <pc:docMk/>
            <pc:sldMk cId="1584560814" sldId="275"/>
            <ac:spMk id="3" creationId="{873F02C6-6BBA-6797-DAA0-7AA98CDB9A34}"/>
          </ac:spMkLst>
        </pc:spChg>
      </pc:sldChg>
      <pc:sldChg chg="modSp mod">
        <pc:chgData name="Majumder,S,Siddhartha,CSC2D R" userId="7faf40e1-8aa3-437d-9728-f381edc98e35" providerId="ADAL" clId="{05EA08D9-7426-42AF-B07F-0F0166517975}" dt="2023-11-18T14:44:11.026" v="64" actId="207"/>
        <pc:sldMkLst>
          <pc:docMk/>
          <pc:sldMk cId="870715112" sldId="276"/>
        </pc:sldMkLst>
        <pc:spChg chg="mod">
          <ac:chgData name="Majumder,S,Siddhartha,CSC2D R" userId="7faf40e1-8aa3-437d-9728-f381edc98e35" providerId="ADAL" clId="{05EA08D9-7426-42AF-B07F-0F0166517975}" dt="2023-11-18T14:44:11.026" v="64" actId="207"/>
          <ac:spMkLst>
            <pc:docMk/>
            <pc:sldMk cId="870715112" sldId="276"/>
            <ac:spMk id="3" creationId="{30D73074-9AEB-4D70-A7EF-12FA3FD43368}"/>
          </ac:spMkLst>
        </pc:spChg>
      </pc:sldChg>
      <pc:sldChg chg="modSp mod">
        <pc:chgData name="Majumder,S,Siddhartha,CSC2D R" userId="7faf40e1-8aa3-437d-9728-f381edc98e35" providerId="ADAL" clId="{05EA08D9-7426-42AF-B07F-0F0166517975}" dt="2023-11-18T14:44:24.321" v="67" actId="207"/>
        <pc:sldMkLst>
          <pc:docMk/>
          <pc:sldMk cId="685519421" sldId="277"/>
        </pc:sldMkLst>
        <pc:spChg chg="mod">
          <ac:chgData name="Majumder,S,Siddhartha,CSC2D R" userId="7faf40e1-8aa3-437d-9728-f381edc98e35" providerId="ADAL" clId="{05EA08D9-7426-42AF-B07F-0F0166517975}" dt="2023-11-18T14:44:24.321" v="67" actId="207"/>
          <ac:spMkLst>
            <pc:docMk/>
            <pc:sldMk cId="685519421" sldId="277"/>
            <ac:spMk id="3" creationId="{838C4396-E937-066D-A4F1-1B85848E50F2}"/>
          </ac:spMkLst>
        </pc:spChg>
      </pc:sldChg>
      <pc:sldChg chg="modSp mod">
        <pc:chgData name="Majumder,S,Siddhartha,CSC2D R" userId="7faf40e1-8aa3-437d-9728-f381edc98e35" providerId="ADAL" clId="{05EA08D9-7426-42AF-B07F-0F0166517975}" dt="2023-11-18T14:43:23.089" v="57" actId="120"/>
        <pc:sldMkLst>
          <pc:docMk/>
          <pc:sldMk cId="2322582293" sldId="279"/>
        </pc:sldMkLst>
        <pc:spChg chg="mod">
          <ac:chgData name="Majumder,S,Siddhartha,CSC2D R" userId="7faf40e1-8aa3-437d-9728-f381edc98e35" providerId="ADAL" clId="{05EA08D9-7426-42AF-B07F-0F0166517975}" dt="2023-11-18T14:43:01.735" v="51" actId="207"/>
          <ac:spMkLst>
            <pc:docMk/>
            <pc:sldMk cId="2322582293" sldId="279"/>
            <ac:spMk id="10" creationId="{024D6AD9-A083-1003-B84C-4DEA9B5D7358}"/>
          </ac:spMkLst>
        </pc:spChg>
        <pc:spChg chg="mod">
          <ac:chgData name="Majumder,S,Siddhartha,CSC2D R" userId="7faf40e1-8aa3-437d-9728-f381edc98e35" providerId="ADAL" clId="{05EA08D9-7426-42AF-B07F-0F0166517975}" dt="2023-11-18T14:43:23.089" v="57" actId="120"/>
          <ac:spMkLst>
            <pc:docMk/>
            <pc:sldMk cId="2322582293" sldId="279"/>
            <ac:spMk id="14" creationId="{1DB1D6AF-F12F-3DA8-7C49-799C4B5B5278}"/>
          </ac:spMkLst>
        </pc:spChg>
      </pc:sldChg>
      <pc:sldChg chg="addSp delSp modSp new mod">
        <pc:chgData name="Majumder,S,Siddhartha,CSC2D R" userId="7faf40e1-8aa3-437d-9728-f381edc98e35" providerId="ADAL" clId="{05EA08D9-7426-42AF-B07F-0F0166517975}" dt="2023-11-18T15:57:07.565" v="4126" actId="14100"/>
        <pc:sldMkLst>
          <pc:docMk/>
          <pc:sldMk cId="1008035536" sldId="280"/>
        </pc:sldMkLst>
        <pc:spChg chg="mod">
          <ac:chgData name="Majumder,S,Siddhartha,CSC2D R" userId="7faf40e1-8aa3-437d-9728-f381edc98e35" providerId="ADAL" clId="{05EA08D9-7426-42AF-B07F-0F0166517975}" dt="2023-11-18T14:51:31.026" v="112" actId="1076"/>
          <ac:spMkLst>
            <pc:docMk/>
            <pc:sldMk cId="1008035536" sldId="280"/>
            <ac:spMk id="2" creationId="{81271F92-FB7D-4BE1-9367-2FDBA5188EED}"/>
          </ac:spMkLst>
        </pc:spChg>
        <pc:spChg chg="mod">
          <ac:chgData name="Majumder,S,Siddhartha,CSC2D R" userId="7faf40e1-8aa3-437d-9728-f381edc98e35" providerId="ADAL" clId="{05EA08D9-7426-42AF-B07F-0F0166517975}" dt="2023-11-18T15:57:07.565" v="4126" actId="14100"/>
          <ac:spMkLst>
            <pc:docMk/>
            <pc:sldMk cId="1008035536" sldId="280"/>
            <ac:spMk id="3" creationId="{6A41F267-CD34-4B50-8A28-2C067079BE4F}"/>
          </ac:spMkLst>
        </pc:spChg>
        <pc:spChg chg="add del">
          <ac:chgData name="Majumder,S,Siddhartha,CSC2D R" userId="7faf40e1-8aa3-437d-9728-f381edc98e35" providerId="ADAL" clId="{05EA08D9-7426-42AF-B07F-0F0166517975}" dt="2023-11-18T14:51:07.601" v="101" actId="22"/>
          <ac:spMkLst>
            <pc:docMk/>
            <pc:sldMk cId="1008035536" sldId="280"/>
            <ac:spMk id="5" creationId="{0F697DA1-92FC-4BF3-84BE-46E2B985F114}"/>
          </ac:spMkLst>
        </pc:spChg>
      </pc:sldChg>
      <pc:sldChg chg="addSp delSp modSp new mod">
        <pc:chgData name="Majumder,S,Siddhartha,CSC2D R" userId="7faf40e1-8aa3-437d-9728-f381edc98e35" providerId="ADAL" clId="{05EA08D9-7426-42AF-B07F-0F0166517975}" dt="2023-11-18T16:03:25.895" v="4582" actId="20577"/>
        <pc:sldMkLst>
          <pc:docMk/>
          <pc:sldMk cId="2781753914" sldId="281"/>
        </pc:sldMkLst>
        <pc:spChg chg="mod">
          <ac:chgData name="Majumder,S,Siddhartha,CSC2D R" userId="7faf40e1-8aa3-437d-9728-f381edc98e35" providerId="ADAL" clId="{05EA08D9-7426-42AF-B07F-0F0166517975}" dt="2023-11-18T15:57:13.749" v="4127" actId="1076"/>
          <ac:spMkLst>
            <pc:docMk/>
            <pc:sldMk cId="2781753914" sldId="281"/>
            <ac:spMk id="2" creationId="{0D2CE303-66F9-4632-8365-1D7FAE66C4BA}"/>
          </ac:spMkLst>
        </pc:spChg>
        <pc:spChg chg="mod">
          <ac:chgData name="Majumder,S,Siddhartha,CSC2D R" userId="7faf40e1-8aa3-437d-9728-f381edc98e35" providerId="ADAL" clId="{05EA08D9-7426-42AF-B07F-0F0166517975}" dt="2023-11-18T16:03:25.895" v="4582" actId="20577"/>
          <ac:spMkLst>
            <pc:docMk/>
            <pc:sldMk cId="2781753914" sldId="281"/>
            <ac:spMk id="3" creationId="{78D285B0-F210-4A3D-B9F6-340AA1C0B330}"/>
          </ac:spMkLst>
        </pc:spChg>
        <pc:spChg chg="add del">
          <ac:chgData name="Majumder,S,Siddhartha,CSC2D R" userId="7faf40e1-8aa3-437d-9728-f381edc98e35" providerId="ADAL" clId="{05EA08D9-7426-42AF-B07F-0F0166517975}" dt="2023-11-18T14:51:10.222" v="104" actId="22"/>
          <ac:spMkLst>
            <pc:docMk/>
            <pc:sldMk cId="2781753914" sldId="281"/>
            <ac:spMk id="5" creationId="{E3018963-FDFE-4B74-A930-1E0677EC2BCC}"/>
          </ac:spMkLst>
        </pc:spChg>
        <pc:spChg chg="add del">
          <ac:chgData name="Majumder,S,Siddhartha,CSC2D R" userId="7faf40e1-8aa3-437d-9728-f381edc98e35" providerId="ADAL" clId="{05EA08D9-7426-42AF-B07F-0F0166517975}" dt="2023-11-18T15:35:40.306" v="2929" actId="22"/>
          <ac:spMkLst>
            <pc:docMk/>
            <pc:sldMk cId="2781753914" sldId="281"/>
            <ac:spMk id="7" creationId="{CF43AA7D-F93E-496B-8164-8B90B12E21D2}"/>
          </ac:spMkLst>
        </pc:spChg>
      </pc:sldChg>
      <pc:sldChg chg="modSp new mod">
        <pc:chgData name="Majumder,S,Siddhartha,CSC2D R" userId="7faf40e1-8aa3-437d-9728-f381edc98e35" providerId="ADAL" clId="{05EA08D9-7426-42AF-B07F-0F0166517975}" dt="2023-11-18T16:07:32.507" v="4688" actId="20577"/>
        <pc:sldMkLst>
          <pc:docMk/>
          <pc:sldMk cId="2568136478" sldId="282"/>
        </pc:sldMkLst>
        <pc:spChg chg="mod">
          <ac:chgData name="Majumder,S,Siddhartha,CSC2D R" userId="7faf40e1-8aa3-437d-9728-f381edc98e35" providerId="ADAL" clId="{05EA08D9-7426-42AF-B07F-0F0166517975}" dt="2023-11-18T16:07:12.313" v="4675" actId="14100"/>
          <ac:spMkLst>
            <pc:docMk/>
            <pc:sldMk cId="2568136478" sldId="282"/>
            <ac:spMk id="2" creationId="{C8E5243D-1DA6-4ABF-8305-1AE557CB2044}"/>
          </ac:spMkLst>
        </pc:spChg>
        <pc:spChg chg="mod">
          <ac:chgData name="Majumder,S,Siddhartha,CSC2D R" userId="7faf40e1-8aa3-437d-9728-f381edc98e35" providerId="ADAL" clId="{05EA08D9-7426-42AF-B07F-0F0166517975}" dt="2023-11-18T16:07:32.507" v="4688" actId="20577"/>
          <ac:spMkLst>
            <pc:docMk/>
            <pc:sldMk cId="2568136478" sldId="282"/>
            <ac:spMk id="3" creationId="{E3460052-E472-4EEC-A74C-0036F015CA24}"/>
          </ac:spMkLst>
        </pc:spChg>
      </pc:sldChg>
      <pc:sldChg chg="modSp new del mod">
        <pc:chgData name="Majumder,S,Siddhartha,CSC2D R" userId="7faf40e1-8aa3-437d-9728-f381edc98e35" providerId="ADAL" clId="{05EA08D9-7426-42AF-B07F-0F0166517975}" dt="2023-11-18T16:05:50.126" v="4613" actId="47"/>
        <pc:sldMkLst>
          <pc:docMk/>
          <pc:sldMk cId="4288388860" sldId="282"/>
        </pc:sldMkLst>
        <pc:spChg chg="mod">
          <ac:chgData name="Majumder,S,Siddhartha,CSC2D R" userId="7faf40e1-8aa3-437d-9728-f381edc98e35" providerId="ADAL" clId="{05EA08D9-7426-42AF-B07F-0F0166517975}" dt="2023-11-18T16:04:39.024" v="4586" actId="1076"/>
          <ac:spMkLst>
            <pc:docMk/>
            <pc:sldMk cId="4288388860" sldId="282"/>
            <ac:spMk id="2" creationId="{A0E6EDB5-4FCC-40F9-A60D-0D3634F458C0}"/>
          </ac:spMkLst>
        </pc:spChg>
        <pc:spChg chg="mod">
          <ac:chgData name="Majumder,S,Siddhartha,CSC2D R" userId="7faf40e1-8aa3-437d-9728-f381edc98e35" providerId="ADAL" clId="{05EA08D9-7426-42AF-B07F-0F0166517975}" dt="2023-11-18T16:05:29.850" v="4612" actId="20577"/>
          <ac:spMkLst>
            <pc:docMk/>
            <pc:sldMk cId="4288388860" sldId="282"/>
            <ac:spMk id="3" creationId="{49914511-38FA-48E4-A82A-189762884F32}"/>
          </ac:spMkLst>
        </pc:spChg>
      </pc:sldChg>
    </pc:docChg>
  </pc:docChgLst>
  <pc:docChgLst>
    <pc:chgData name="Majumder,S,Siddhartha,CSC2D R" userId="7faf40e1-8aa3-437d-9728-f381edc98e35" providerId="ADAL" clId="{B8BB0889-3789-45C9-AF1B-152DC5BFC102}"/>
    <pc:docChg chg="undo custSel modSld sldOrd">
      <pc:chgData name="Majumder,S,Siddhartha,CSC2D R" userId="7faf40e1-8aa3-437d-9728-f381edc98e35" providerId="ADAL" clId="{B8BB0889-3789-45C9-AF1B-152DC5BFC102}" dt="2023-11-18T13:50:49.229" v="215" actId="27918"/>
      <pc:docMkLst>
        <pc:docMk/>
      </pc:docMkLst>
      <pc:sldChg chg="addSp delSp modSp mod">
        <pc:chgData name="Majumder,S,Siddhartha,CSC2D R" userId="7faf40e1-8aa3-437d-9728-f381edc98e35" providerId="ADAL" clId="{B8BB0889-3789-45C9-AF1B-152DC5BFC102}" dt="2023-11-18T13:48:06.500" v="178" actId="1076"/>
        <pc:sldMkLst>
          <pc:docMk/>
          <pc:sldMk cId="2067068432" sldId="267"/>
        </pc:sldMkLst>
        <pc:spChg chg="mod">
          <ac:chgData name="Majumder,S,Siddhartha,CSC2D R" userId="7faf40e1-8aa3-437d-9728-f381edc98e35" providerId="ADAL" clId="{B8BB0889-3789-45C9-AF1B-152DC5BFC102}" dt="2023-11-18T13:48:06.500" v="178" actId="1076"/>
          <ac:spMkLst>
            <pc:docMk/>
            <pc:sldMk cId="2067068432" sldId="267"/>
            <ac:spMk id="2" creationId="{00000000-0000-0000-0000-000000000000}"/>
          </ac:spMkLst>
        </pc:spChg>
        <pc:graphicFrameChg chg="del">
          <ac:chgData name="Majumder,S,Siddhartha,CSC2D R" userId="7faf40e1-8aa3-437d-9728-f381edc98e35" providerId="ADAL" clId="{B8BB0889-3789-45C9-AF1B-152DC5BFC102}" dt="2023-11-18T13:47:31.971" v="173" actId="478"/>
          <ac:graphicFrameMkLst>
            <pc:docMk/>
            <pc:sldMk cId="2067068432" sldId="267"/>
            <ac:graphicFrameMk id="3" creationId="{1926AF45-924C-C011-7CDE-6D6196C844DA}"/>
          </ac:graphicFrameMkLst>
        </pc:graphicFrameChg>
        <pc:picChg chg="add mod">
          <ac:chgData name="Majumder,S,Siddhartha,CSC2D R" userId="7faf40e1-8aa3-437d-9728-f381edc98e35" providerId="ADAL" clId="{B8BB0889-3789-45C9-AF1B-152DC5BFC102}" dt="2023-11-18T13:48:03.926" v="177" actId="14100"/>
          <ac:picMkLst>
            <pc:docMk/>
            <pc:sldMk cId="2067068432" sldId="267"/>
            <ac:picMk id="5" creationId="{F5804384-8B74-206D-FB54-E39907CF3ED3}"/>
          </ac:picMkLst>
        </pc:picChg>
        <pc:picChg chg="del">
          <ac:chgData name="Majumder,S,Siddhartha,CSC2D R" userId="7faf40e1-8aa3-437d-9728-f381edc98e35" providerId="ADAL" clId="{B8BB0889-3789-45C9-AF1B-152DC5BFC102}" dt="2023-11-18T13:47:32.933" v="174" actId="478"/>
          <ac:picMkLst>
            <pc:docMk/>
            <pc:sldMk cId="2067068432" sldId="267"/>
            <ac:picMk id="1026" creationId="{00000000-0000-0000-0000-000000000000}"/>
          </ac:picMkLst>
        </pc:picChg>
      </pc:sldChg>
      <pc:sldChg chg="addSp delSp modSp mod ord">
        <pc:chgData name="Majumder,S,Siddhartha,CSC2D R" userId="7faf40e1-8aa3-437d-9728-f381edc98e35" providerId="ADAL" clId="{B8BB0889-3789-45C9-AF1B-152DC5BFC102}" dt="2023-11-18T13:50:49.229" v="215" actId="27918"/>
        <pc:sldMkLst>
          <pc:docMk/>
          <pc:sldMk cId="3560576282" sldId="268"/>
        </pc:sldMkLst>
        <pc:spChg chg="mod">
          <ac:chgData name="Majumder,S,Siddhartha,CSC2D R" userId="7faf40e1-8aa3-437d-9728-f381edc98e35" providerId="ADAL" clId="{B8BB0889-3789-45C9-AF1B-152DC5BFC102}" dt="2023-11-18T13:23:39.339" v="21" actId="1076"/>
          <ac:spMkLst>
            <pc:docMk/>
            <pc:sldMk cId="3560576282" sldId="268"/>
            <ac:spMk id="2" creationId="{00000000-0000-0000-0000-000000000000}"/>
          </ac:spMkLst>
        </pc:spChg>
        <pc:graphicFrameChg chg="del">
          <ac:chgData name="Majumder,S,Siddhartha,CSC2D R" userId="7faf40e1-8aa3-437d-9728-f381edc98e35" providerId="ADAL" clId="{B8BB0889-3789-45C9-AF1B-152DC5BFC102}" dt="2023-11-18T13:21:55.883" v="8" actId="478"/>
          <ac:graphicFrameMkLst>
            <pc:docMk/>
            <pc:sldMk cId="3560576282" sldId="268"/>
            <ac:graphicFrameMk id="3" creationId="{36ECE911-D1A6-4931-A7C1-302916743211}"/>
          </ac:graphicFrameMkLst>
        </pc:graphicFrameChg>
        <pc:graphicFrameChg chg="add mod">
          <ac:chgData name="Majumder,S,Siddhartha,CSC2D R" userId="7faf40e1-8aa3-437d-9728-f381edc98e35" providerId="ADAL" clId="{B8BB0889-3789-45C9-AF1B-152DC5BFC102}" dt="2023-11-18T13:47:07.200" v="167" actId="14100"/>
          <ac:graphicFrameMkLst>
            <pc:docMk/>
            <pc:sldMk cId="3560576282" sldId="268"/>
            <ac:graphicFrameMk id="4" creationId="{0CEBE983-FD23-25FC-14A2-05DD4B981307}"/>
          </ac:graphicFrameMkLst>
        </pc:graphicFrameChg>
        <pc:graphicFrameChg chg="add mod">
          <ac:chgData name="Majumder,S,Siddhartha,CSC2D R" userId="7faf40e1-8aa3-437d-9728-f381edc98e35" providerId="ADAL" clId="{B8BB0889-3789-45C9-AF1B-152DC5BFC102}" dt="2023-11-18T13:47:14.873" v="172" actId="1076"/>
          <ac:graphicFrameMkLst>
            <pc:docMk/>
            <pc:sldMk cId="3560576282" sldId="268"/>
            <ac:graphicFrameMk id="7" creationId="{D1866FEF-697A-70C0-D9C3-4B55CC180CD3}"/>
          </ac:graphicFrameMkLst>
        </pc:graphicFrameChg>
        <pc:picChg chg="add del mod">
          <ac:chgData name="Majumder,S,Siddhartha,CSC2D R" userId="7faf40e1-8aa3-437d-9728-f381edc98e35" providerId="ADAL" clId="{B8BB0889-3789-45C9-AF1B-152DC5BFC102}" dt="2023-11-18T13:46:36.603" v="152" actId="478"/>
          <ac:picMkLst>
            <pc:docMk/>
            <pc:sldMk cId="3560576282" sldId="268"/>
            <ac:picMk id="6" creationId="{F8418BB2-DCAC-3DDA-F2AD-596CE584CAE7}"/>
          </ac:picMkLst>
        </pc:picChg>
        <pc:picChg chg="del">
          <ac:chgData name="Majumder,S,Siddhartha,CSC2D R" userId="7faf40e1-8aa3-437d-9728-f381edc98e35" providerId="ADAL" clId="{B8BB0889-3789-45C9-AF1B-152DC5BFC102}" dt="2023-11-18T13:21:55.118" v="7" actId="478"/>
          <ac:picMkLst>
            <pc:docMk/>
            <pc:sldMk cId="3560576282" sldId="268"/>
            <ac:picMk id="2050" creationId="{00000000-0000-0000-0000-000000000000}"/>
          </ac:picMkLst>
        </pc:picChg>
      </pc:sldChg>
      <pc:sldChg chg="modSp mod">
        <pc:chgData name="Majumder,S,Siddhartha,CSC2D R" userId="7faf40e1-8aa3-437d-9728-f381edc98e35" providerId="ADAL" clId="{B8BB0889-3789-45C9-AF1B-152DC5BFC102}" dt="2023-11-18T12:47:09.708" v="5" actId="207"/>
        <pc:sldMkLst>
          <pc:docMk/>
          <pc:sldMk cId="873638422" sldId="272"/>
        </pc:sldMkLst>
        <pc:spChg chg="mod">
          <ac:chgData name="Majumder,S,Siddhartha,CSC2D R" userId="7faf40e1-8aa3-437d-9728-f381edc98e35" providerId="ADAL" clId="{B8BB0889-3789-45C9-AF1B-152DC5BFC102}" dt="2023-11-18T12:47:09.708" v="5" actId="207"/>
          <ac:spMkLst>
            <pc:docMk/>
            <pc:sldMk cId="873638422" sldId="272"/>
            <ac:spMk id="5" creationId="{CDF4D08C-1EA0-24CB-CC24-C4387607238A}"/>
          </ac:spMkLst>
        </pc:spChg>
      </pc:sldChg>
      <pc:sldChg chg="modSp mod">
        <pc:chgData name="Majumder,S,Siddhartha,CSC2D R" userId="7faf40e1-8aa3-437d-9728-f381edc98e35" providerId="ADAL" clId="{B8BB0889-3789-45C9-AF1B-152DC5BFC102}" dt="2023-11-18T12:47:28.713" v="6" actId="1076"/>
        <pc:sldMkLst>
          <pc:docMk/>
          <pc:sldMk cId="791538947" sldId="273"/>
        </pc:sldMkLst>
        <pc:spChg chg="mod">
          <ac:chgData name="Majumder,S,Siddhartha,CSC2D R" userId="7faf40e1-8aa3-437d-9728-f381edc98e35" providerId="ADAL" clId="{B8BB0889-3789-45C9-AF1B-152DC5BFC102}" dt="2023-11-18T12:47:28.713" v="6" actId="1076"/>
          <ac:spMkLst>
            <pc:docMk/>
            <pc:sldMk cId="791538947" sldId="273"/>
            <ac:spMk id="2" creationId="{00000000-0000-0000-0000-000000000000}"/>
          </ac:spMkLst>
        </pc:spChg>
      </pc:sldChg>
      <pc:sldChg chg="modSp mod">
        <pc:chgData name="Majumder,S,Siddhartha,CSC2D R" userId="7faf40e1-8aa3-437d-9728-f381edc98e35" providerId="ADAL" clId="{B8BB0889-3789-45C9-AF1B-152DC5BFC102}" dt="2023-11-18T12:33:36.595" v="1" actId="207"/>
        <pc:sldMkLst>
          <pc:docMk/>
          <pc:sldMk cId="685519421" sldId="277"/>
        </pc:sldMkLst>
        <pc:spChg chg="mod">
          <ac:chgData name="Majumder,S,Siddhartha,CSC2D R" userId="7faf40e1-8aa3-437d-9728-f381edc98e35" providerId="ADAL" clId="{B8BB0889-3789-45C9-AF1B-152DC5BFC102}" dt="2023-11-18T12:33:36.595" v="1" actId="207"/>
          <ac:spMkLst>
            <pc:docMk/>
            <pc:sldMk cId="685519421" sldId="277"/>
            <ac:spMk id="3" creationId="{838C4396-E937-066D-A4F1-1B85848E50F2}"/>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614407172\OneDrive%20-%20BT%20Plc\Desktop\Projec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614407172\OneDrive%20-%20BT%20Plc\Desktop\Projec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Siddhartha%20Majumder\Downloads\Copy%20of%20Project%20excel%20(3918).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Siddhartha%20Majumder\Downloads\Copy%20of%20Project%20excel%20(3918).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Siddhartha%20Majumder\Downloads\Copy%20of%20Project%20excel%20(3918).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Siddhartha%20Majumder\Downloads\Copy%20of%20Project%20excel%20(3918).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Siddhartha%20Majumder\Downloads\Copy%20of%20Project%20excel%20(3918).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Siddhartha%20Majumder\Downloads\Copy%20of%20Project%20excel%20(3918).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614407172\OneDrive%20-%20BT%20Plc\Desktop\Project.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614407172\OneDrive%20-%20BT%20Plc\Desktop\Project.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614407172\OneDrive%20-%20BT%20Plc\Desktop\Project.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614407172\OneDrive%20-%20BT%20Plc\Desktop\Project.xlsx" TargetMode="External"/></Relationships>
</file>

<file path=ppt/charts/_rels/chart6.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https://btgroupcloud-my.sharepoint.com/personal/siddhartha_majumder_bt_com/Documents/Desktop/Project.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https://btgroupcloud-my.sharepoint.com/personal/siddhartha_majumder_bt_com/Documents/Desktop/Projec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614407172\OneDrive%20-%20BT%20Plc\Desktop\Projec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614407172\OneDrive%20-%20BT%20Plc\Desktop\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 Sentiment!PivotTable1</c:name>
    <c:fmtId val="33"/>
  </c:pivotSource>
  <c:chart>
    <c:title>
      <c:layout/>
      <c:overlay val="0"/>
    </c:title>
    <c:autoTitleDeleted val="0"/>
    <c:pivotFmts>
      <c:pivotFmt>
        <c:idx val="0"/>
        <c:spPr>
          <a:solidFill>
            <a:schemeClr val="accent1"/>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3"/>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5"/>
          </a:solidFill>
          <a:ln>
            <a:noFill/>
          </a:ln>
          <a:effectLst/>
        </c:spPr>
        <c:marker>
          <c:symbol val="none"/>
        </c:marker>
      </c:pivotFmt>
      <c:pivotFmt>
        <c:idx val="5"/>
        <c:marker>
          <c:symbol val="none"/>
        </c:marker>
        <c:dLbl>
          <c:idx val="0"/>
          <c:delete val="1"/>
          <c:extLst xmlns:c16r2="http://schemas.microsoft.com/office/drawing/2015/06/chart">
            <c:ext xmlns:c15="http://schemas.microsoft.com/office/drawing/2012/chart" uri="{CE6537A1-D6FC-4f65-9D91-7224C49458BB}"/>
          </c:extLst>
        </c:dLbl>
      </c:pivotFmt>
      <c:pivotFmt>
        <c:idx val="6"/>
        <c:marker>
          <c:symbol val="none"/>
        </c:marker>
        <c:dLbl>
          <c:idx val="0"/>
          <c:delete val="1"/>
          <c:extLst xmlns:c16r2="http://schemas.microsoft.com/office/drawing/2015/06/chart">
            <c:ext xmlns:c15="http://schemas.microsoft.com/office/drawing/2012/chart" uri="{CE6537A1-D6FC-4f65-9D91-7224C49458BB}"/>
          </c:extLst>
        </c:dLbl>
      </c:pivotFmt>
      <c:pivotFmt>
        <c:idx val="7"/>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0.11761597982070424"/>
          <c:y val="0.18244265925466335"/>
          <c:w val="0.7521584655290523"/>
          <c:h val="0.58850327054758456"/>
        </c:manualLayout>
      </c:layout>
      <c:barChart>
        <c:barDir val="col"/>
        <c:grouping val="clustered"/>
        <c:varyColors val="0"/>
        <c:ser>
          <c:idx val="0"/>
          <c:order val="0"/>
          <c:tx>
            <c:strRef>
              <c:f>'Customer Sentiment'!$B$4</c:f>
              <c:strCache>
                <c:ptCount val="1"/>
                <c:pt idx="0">
                  <c:v>Total</c:v>
                </c:pt>
              </c:strCache>
            </c:strRef>
          </c:tx>
          <c:invertIfNegative val="0"/>
          <c:cat>
            <c:strRef>
              <c:f>'Customer Sentiment'!$A$5:$A$10</c:f>
              <c:strCache>
                <c:ptCount val="5"/>
                <c:pt idx="0">
                  <c:v>Negative</c:v>
                </c:pt>
                <c:pt idx="1">
                  <c:v>Neutral</c:v>
                </c:pt>
                <c:pt idx="2">
                  <c:v>Positive</c:v>
                </c:pt>
                <c:pt idx="3">
                  <c:v>Very Negative</c:v>
                </c:pt>
                <c:pt idx="4">
                  <c:v>Very Positive</c:v>
                </c:pt>
              </c:strCache>
            </c:strRef>
          </c:cat>
          <c:val>
            <c:numRef>
              <c:f>'Customer Sentiment'!$B$5:$B$10</c:f>
              <c:numCache>
                <c:formatCode>General</c:formatCode>
                <c:ptCount val="5"/>
                <c:pt idx="0">
                  <c:v>11063</c:v>
                </c:pt>
                <c:pt idx="1">
                  <c:v>8754</c:v>
                </c:pt>
                <c:pt idx="2">
                  <c:v>3928</c:v>
                </c:pt>
                <c:pt idx="3">
                  <c:v>6026</c:v>
                </c:pt>
                <c:pt idx="4">
                  <c:v>3170</c:v>
                </c:pt>
              </c:numCache>
            </c:numRef>
          </c:val>
          <c:extLst xmlns:c16r2="http://schemas.microsoft.com/office/drawing/2015/06/chart">
            <c:ext xmlns:c16="http://schemas.microsoft.com/office/drawing/2014/chart" uri="{C3380CC4-5D6E-409C-BE32-E72D297353CC}">
              <c16:uniqueId val="{00000000-6CA3-473D-8F55-DE73DBB44D7C}"/>
            </c:ext>
          </c:extLst>
        </c:ser>
        <c:dLbls>
          <c:showLegendKey val="0"/>
          <c:showVal val="0"/>
          <c:showCatName val="0"/>
          <c:showSerName val="0"/>
          <c:showPercent val="0"/>
          <c:showBubbleSize val="0"/>
        </c:dLbls>
        <c:gapWidth val="267"/>
        <c:overlap val="-43"/>
        <c:axId val="176335104"/>
        <c:axId val="176345472"/>
      </c:barChart>
      <c:catAx>
        <c:axId val="17633510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rgbClr val="002060"/>
                    </a:solidFill>
                    <a:latin typeface="+mn-lt"/>
                    <a:ea typeface="+mn-ea"/>
                    <a:cs typeface="+mn-cs"/>
                  </a:defRPr>
                </a:pPr>
                <a:r>
                  <a:rPr lang="en-GB" dirty="0" smtClean="0">
                    <a:solidFill>
                      <a:srgbClr val="002060"/>
                    </a:solidFill>
                  </a:rPr>
                  <a:t>Sentiment</a:t>
                </a:r>
                <a:endParaRPr lang="en-GB" dirty="0">
                  <a:solidFill>
                    <a:srgbClr val="002060"/>
                  </a:solidFill>
                </a:endParaRPr>
              </a:p>
            </c:rich>
          </c:tx>
          <c:layout>
            <c:manualLayout>
              <c:xMode val="edge"/>
              <c:yMode val="edge"/>
              <c:x val="0.4166835230640159"/>
              <c:y val="0.89552373117496553"/>
            </c:manualLayout>
          </c:layout>
          <c:overlay val="0"/>
          <c:spPr>
            <a:noFill/>
            <a:ln>
              <a:noFill/>
            </a:ln>
            <a:effectLst/>
          </c:sp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6345472"/>
        <c:crosses val="autoZero"/>
        <c:auto val="1"/>
        <c:lblAlgn val="ctr"/>
        <c:lblOffset val="100"/>
        <c:noMultiLvlLbl val="0"/>
      </c:catAx>
      <c:valAx>
        <c:axId val="17634547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rgbClr val="002060"/>
                    </a:solidFill>
                    <a:latin typeface="+mn-lt"/>
                    <a:ea typeface="+mn-ea"/>
                    <a:cs typeface="+mn-cs"/>
                  </a:defRPr>
                </a:pPr>
                <a:r>
                  <a:rPr lang="en-GB">
                    <a:solidFill>
                      <a:srgbClr val="002060"/>
                    </a:solidFill>
                  </a:rPr>
                  <a:t>Total</a:t>
                </a:r>
                <a:r>
                  <a:rPr lang="en-GB" baseline="0">
                    <a:solidFill>
                      <a:srgbClr val="002060"/>
                    </a:solidFill>
                  </a:rPr>
                  <a:t> Count</a:t>
                </a:r>
                <a:endParaRPr lang="en-GB">
                  <a:solidFill>
                    <a:srgbClr val="002060"/>
                  </a:solidFill>
                </a:endParaRPr>
              </a:p>
            </c:rich>
          </c:tx>
          <c:layout>
            <c:manualLayout>
              <c:xMode val="edge"/>
              <c:yMode val="edge"/>
              <c:x val="7.8493029280430858E-3"/>
              <c:y val="0.34577151119479993"/>
            </c:manualLayout>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335104"/>
        <c:crosses val="autoZero"/>
        <c:crossBetween val="between"/>
      </c:valAx>
      <c:spPr>
        <a:pattFill prst="ltDnDiag">
          <a:fgClr>
            <a:schemeClr val="dk1">
              <a:lumMod val="15000"/>
              <a:lumOff val="85000"/>
            </a:schemeClr>
          </a:fgClr>
          <a:bgClr>
            <a:schemeClr val="lt1"/>
          </a:bgClr>
        </a:patt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userShapes r:id="rId2"/>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[Project.xlsx]Trends &amp; Pattern!PivotTable2</c:name>
    <c:fmtId val="23"/>
  </c:pivotSource>
  <c:chart>
    <c:title>
      <c:tx>
        <c:rich>
          <a:bodyPr/>
          <a:lstStyle/>
          <a:p>
            <a:pPr>
              <a:defRPr/>
            </a:pPr>
            <a:r>
              <a:rPr lang="en-GB">
                <a:solidFill>
                  <a:srgbClr val="7030A0"/>
                </a:solidFill>
              </a:rPr>
              <a:t>Pattern Identification</a:t>
            </a:r>
          </a:p>
        </c:rich>
      </c:tx>
      <c:layout>
        <c:manualLayout>
          <c:xMode val="edge"/>
          <c:yMode val="edge"/>
          <c:x val="0.33293799800361928"/>
          <c:y val="7.5435674398266987E-3"/>
        </c:manualLayout>
      </c:layout>
      <c:overlay val="0"/>
    </c:title>
    <c:autoTitleDeleted val="0"/>
    <c:pivotFmts>
      <c:pivotFmt>
        <c:idx val="0"/>
      </c:pivotFmt>
      <c:pivotFmt>
        <c:idx val="1"/>
      </c:pivotFmt>
      <c:pivotFmt>
        <c:idx val="2"/>
      </c:pivotFmt>
      <c:pivotFmt>
        <c:idx val="3"/>
      </c:pivotFmt>
      <c:pivotFmt>
        <c:idx val="4"/>
        <c:dLbl>
          <c:idx val="0"/>
          <c:delete val="1"/>
          <c:extLst xmlns:c16r2="http://schemas.microsoft.com/office/drawing/2015/06/chart">
            <c:ext xmlns:c15="http://schemas.microsoft.com/office/drawing/2012/chart" uri="{CE6537A1-D6FC-4f65-9D91-7224C49458BB}"/>
          </c:extLst>
        </c:dLbl>
      </c:pivotFmt>
      <c:pivotFmt>
        <c:idx val="5"/>
        <c:dLbl>
          <c:idx val="0"/>
          <c:delete val="1"/>
          <c:extLst xmlns:c16r2="http://schemas.microsoft.com/office/drawing/2015/06/chart">
            <c:ext xmlns:c15="http://schemas.microsoft.com/office/drawing/2012/chart" uri="{CE6537A1-D6FC-4f65-9D91-7224C49458BB}"/>
          </c:extLst>
        </c:dLbl>
      </c:pivotFmt>
      <c:pivotFmt>
        <c:idx val="6"/>
        <c:dLbl>
          <c:idx val="0"/>
          <c:delete val="1"/>
          <c:extLst xmlns:c16r2="http://schemas.microsoft.com/office/drawing/2015/06/chart">
            <c:ext xmlns:c15="http://schemas.microsoft.com/office/drawing/2012/chart" uri="{CE6537A1-D6FC-4f65-9D91-7224C49458BB}"/>
          </c:extLst>
        </c:dLbl>
      </c:pivotFmt>
      <c:pivotFmt>
        <c:idx val="7"/>
        <c:dLbl>
          <c:idx val="0"/>
          <c:delete val="1"/>
          <c:extLst xmlns:c16r2="http://schemas.microsoft.com/office/drawing/2015/06/chart">
            <c:ext xmlns:c15="http://schemas.microsoft.com/office/drawing/2012/chart" uri="{CE6537A1-D6FC-4f65-9D91-7224C49458BB}"/>
          </c:extLst>
        </c:dLbl>
      </c:pivotFmt>
      <c:pivotFmt>
        <c:idx val="8"/>
        <c:dLbl>
          <c:idx val="0"/>
          <c:delete val="1"/>
          <c:extLst xmlns:c16r2="http://schemas.microsoft.com/office/drawing/2015/06/chart">
            <c:ext xmlns:c15="http://schemas.microsoft.com/office/drawing/2012/chart" uri="{CE6537A1-D6FC-4f65-9D91-7224C49458BB}"/>
          </c:extLst>
        </c:dLbl>
      </c:pivotFmt>
      <c:pivotFmt>
        <c:idx val="9"/>
        <c:dLbl>
          <c:idx val="0"/>
          <c:delete val="1"/>
          <c:extLst xmlns:c16r2="http://schemas.microsoft.com/office/drawing/2015/06/chart">
            <c:ext xmlns:c15="http://schemas.microsoft.com/office/drawing/2012/chart" uri="{CE6537A1-D6FC-4f65-9D91-7224C49458BB}"/>
          </c:extLst>
        </c:dLbl>
      </c:pivotFmt>
      <c:pivotFmt>
        <c:idx val="10"/>
        <c:dLbl>
          <c:idx val="0"/>
          <c:delete val="1"/>
          <c:extLst xmlns:c16r2="http://schemas.microsoft.com/office/drawing/2015/06/chart">
            <c:ext xmlns:c15="http://schemas.microsoft.com/office/drawing/2012/chart" uri="{CE6537A1-D6FC-4f65-9D91-7224C49458BB}"/>
          </c:extLst>
        </c:dLbl>
      </c:pivotFmt>
      <c:pivotFmt>
        <c:idx val="11"/>
        <c:dLbl>
          <c:idx val="0"/>
          <c:delete val="1"/>
          <c:extLst xmlns:c16r2="http://schemas.microsoft.com/office/drawing/2015/06/chart">
            <c:ext xmlns:c15="http://schemas.microsoft.com/office/drawing/2012/chart" uri="{CE6537A1-D6FC-4f65-9D91-7224C49458BB}"/>
          </c:extLst>
        </c:dLbl>
      </c:pivotFmt>
      <c:pivotFmt>
        <c:idx val="12"/>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7.8716646940203958E-2"/>
          <c:y val="0.13091160340862437"/>
          <c:w val="0.72953205964422507"/>
          <c:h val="0.52612043672582465"/>
        </c:manualLayout>
      </c:layout>
      <c:lineChart>
        <c:grouping val="standard"/>
        <c:varyColors val="0"/>
        <c:ser>
          <c:idx val="0"/>
          <c:order val="0"/>
          <c:tx>
            <c:strRef>
              <c:f>'Trends &amp; Pattern'!$B$21:$B$22</c:f>
              <c:strCache>
                <c:ptCount val="1"/>
                <c:pt idx="0">
                  <c:v>Billing Question</c:v>
                </c:pt>
              </c:strCache>
            </c:strRef>
          </c:tx>
          <c:cat>
            <c:strRef>
              <c:f>'Trends &amp; Pattern'!$A$23:$A$54</c:f>
              <c:strCache>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Cache>
            </c:strRef>
          </c:cat>
          <c:val>
            <c:numRef>
              <c:f>'Trends &amp; Pattern'!$B$23:$B$54</c:f>
              <c:numCache>
                <c:formatCode>0%</c:formatCode>
                <c:ptCount val="31"/>
                <c:pt idx="0">
                  <c:v>0.71074380165289253</c:v>
                </c:pt>
                <c:pt idx="1">
                  <c:v>0.72140221402214022</c:v>
                </c:pt>
                <c:pt idx="2">
                  <c:v>0.72635445362718087</c:v>
                </c:pt>
                <c:pt idx="3">
                  <c:v>0.7073403241182078</c:v>
                </c:pt>
                <c:pt idx="4">
                  <c:v>0.70825688073394499</c:v>
                </c:pt>
                <c:pt idx="5">
                  <c:v>0.68663194444444442</c:v>
                </c:pt>
                <c:pt idx="6">
                  <c:v>0.72631578947368425</c:v>
                </c:pt>
                <c:pt idx="7">
                  <c:v>0.68041237113402064</c:v>
                </c:pt>
                <c:pt idx="8">
                  <c:v>0.72840605520926094</c:v>
                </c:pt>
                <c:pt idx="9">
                  <c:v>0.71336996336996339</c:v>
                </c:pt>
                <c:pt idx="10">
                  <c:v>0.68997240110395586</c:v>
                </c:pt>
                <c:pt idx="11">
                  <c:v>0.71599264705882348</c:v>
                </c:pt>
                <c:pt idx="12">
                  <c:v>0.67770814682184422</c:v>
                </c:pt>
                <c:pt idx="13">
                  <c:v>0.74495412844036701</c:v>
                </c:pt>
                <c:pt idx="14">
                  <c:v>0.70045248868778276</c:v>
                </c:pt>
                <c:pt idx="15">
                  <c:v>0.7217314487632509</c:v>
                </c:pt>
                <c:pt idx="16">
                  <c:v>0.69723953695458596</c:v>
                </c:pt>
                <c:pt idx="17">
                  <c:v>0.72926162260711025</c:v>
                </c:pt>
                <c:pt idx="18">
                  <c:v>0.70508166969147001</c:v>
                </c:pt>
                <c:pt idx="19">
                  <c:v>0.72609099350046424</c:v>
                </c:pt>
                <c:pt idx="20">
                  <c:v>0.71452991452991454</c:v>
                </c:pt>
                <c:pt idx="21">
                  <c:v>0.70437017994858608</c:v>
                </c:pt>
                <c:pt idx="22">
                  <c:v>0.71287128712871284</c:v>
                </c:pt>
                <c:pt idx="23">
                  <c:v>0.70127504553734066</c:v>
                </c:pt>
                <c:pt idx="24">
                  <c:v>0.70649106302916276</c:v>
                </c:pt>
                <c:pt idx="25">
                  <c:v>0.73149905123339654</c:v>
                </c:pt>
                <c:pt idx="26">
                  <c:v>0.74105461393596983</c:v>
                </c:pt>
                <c:pt idx="27">
                  <c:v>0.68706293706293708</c:v>
                </c:pt>
                <c:pt idx="28">
                  <c:v>0.72364672364672367</c:v>
                </c:pt>
                <c:pt idx="29">
                  <c:v>0.73124999999999996</c:v>
                </c:pt>
                <c:pt idx="30">
                  <c:v>1</c:v>
                </c:pt>
              </c:numCache>
            </c:numRef>
          </c:val>
          <c:smooth val="0"/>
          <c:extLst xmlns:c16r2="http://schemas.microsoft.com/office/drawing/2015/06/chart">
            <c:ext xmlns:c16="http://schemas.microsoft.com/office/drawing/2014/chart" uri="{C3380CC4-5D6E-409C-BE32-E72D297353CC}">
              <c16:uniqueId val="{00000000-6DA4-41A2-A790-2A71B232FF15}"/>
            </c:ext>
          </c:extLst>
        </c:ser>
        <c:ser>
          <c:idx val="1"/>
          <c:order val="1"/>
          <c:tx>
            <c:strRef>
              <c:f>'Trends &amp; Pattern'!$C$21:$C$22</c:f>
              <c:strCache>
                <c:ptCount val="1"/>
                <c:pt idx="0">
                  <c:v>Payments</c:v>
                </c:pt>
              </c:strCache>
            </c:strRef>
          </c:tx>
          <c:cat>
            <c:strRef>
              <c:f>'Trends &amp; Pattern'!$A$23:$A$54</c:f>
              <c:strCache>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Cache>
            </c:strRef>
          </c:cat>
          <c:val>
            <c:numRef>
              <c:f>'Trends &amp; Pattern'!$C$23:$C$54</c:f>
              <c:numCache>
                <c:formatCode>0%</c:formatCode>
                <c:ptCount val="31"/>
                <c:pt idx="0">
                  <c:v>0.14049586776859505</c:v>
                </c:pt>
                <c:pt idx="1">
                  <c:v>0.1429889298892989</c:v>
                </c:pt>
                <c:pt idx="2">
                  <c:v>0.15151515151515152</c:v>
                </c:pt>
                <c:pt idx="3">
                  <c:v>0.14394661582459486</c:v>
                </c:pt>
                <c:pt idx="4">
                  <c:v>0.12935779816513762</c:v>
                </c:pt>
                <c:pt idx="5">
                  <c:v>0.18489583333333334</c:v>
                </c:pt>
                <c:pt idx="6">
                  <c:v>0.14258373205741626</c:v>
                </c:pt>
                <c:pt idx="7">
                  <c:v>0.16588566073102157</c:v>
                </c:pt>
                <c:pt idx="8">
                  <c:v>0.12377560106856635</c:v>
                </c:pt>
                <c:pt idx="9">
                  <c:v>0.14194139194139194</c:v>
                </c:pt>
                <c:pt idx="10">
                  <c:v>0.14167433302667892</c:v>
                </c:pt>
                <c:pt idx="11">
                  <c:v>0.14154411764705882</c:v>
                </c:pt>
                <c:pt idx="12">
                  <c:v>0.16472694717994629</c:v>
                </c:pt>
                <c:pt idx="13">
                  <c:v>0.12660550458715597</c:v>
                </c:pt>
                <c:pt idx="14">
                  <c:v>0.13755656108597286</c:v>
                </c:pt>
                <c:pt idx="15">
                  <c:v>0.12190812720848057</c:v>
                </c:pt>
                <c:pt idx="16">
                  <c:v>0.1647373107747106</c:v>
                </c:pt>
                <c:pt idx="17">
                  <c:v>0.13126709206927986</c:v>
                </c:pt>
                <c:pt idx="18">
                  <c:v>0.15154264972776771</c:v>
                </c:pt>
                <c:pt idx="19">
                  <c:v>0.1309192200557103</c:v>
                </c:pt>
                <c:pt idx="20">
                  <c:v>0.13846153846153847</c:v>
                </c:pt>
                <c:pt idx="21">
                  <c:v>0.14481576692373607</c:v>
                </c:pt>
                <c:pt idx="22">
                  <c:v>0.14851485148514851</c:v>
                </c:pt>
                <c:pt idx="23">
                  <c:v>0.15027322404371585</c:v>
                </c:pt>
                <c:pt idx="24">
                  <c:v>0.15428033866415805</c:v>
                </c:pt>
                <c:pt idx="25">
                  <c:v>0.14041745730550284</c:v>
                </c:pt>
                <c:pt idx="26">
                  <c:v>0.14689265536723164</c:v>
                </c:pt>
                <c:pt idx="27">
                  <c:v>0.14685314685314685</c:v>
                </c:pt>
                <c:pt idx="28">
                  <c:v>0.14719848053181386</c:v>
                </c:pt>
                <c:pt idx="29">
                  <c:v>0.12678571428571428</c:v>
                </c:pt>
                <c:pt idx="30">
                  <c:v>0</c:v>
                </c:pt>
              </c:numCache>
            </c:numRef>
          </c:val>
          <c:smooth val="0"/>
          <c:extLst xmlns:c16r2="http://schemas.microsoft.com/office/drawing/2015/06/chart">
            <c:ext xmlns:c16="http://schemas.microsoft.com/office/drawing/2014/chart" uri="{C3380CC4-5D6E-409C-BE32-E72D297353CC}">
              <c16:uniqueId val="{00000005-6DA4-41A2-A790-2A71B232FF15}"/>
            </c:ext>
          </c:extLst>
        </c:ser>
        <c:ser>
          <c:idx val="2"/>
          <c:order val="2"/>
          <c:tx>
            <c:strRef>
              <c:f>'Trends &amp; Pattern'!$D$21:$D$22</c:f>
              <c:strCache>
                <c:ptCount val="1"/>
                <c:pt idx="0">
                  <c:v>Service Outage</c:v>
                </c:pt>
              </c:strCache>
            </c:strRef>
          </c:tx>
          <c:cat>
            <c:strRef>
              <c:f>'Trends &amp; Pattern'!$A$23:$A$54</c:f>
              <c:strCache>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Cache>
            </c:strRef>
          </c:cat>
          <c:val>
            <c:numRef>
              <c:f>'Trends &amp; Pattern'!$D$23:$D$54</c:f>
              <c:numCache>
                <c:formatCode>0%</c:formatCode>
                <c:ptCount val="31"/>
                <c:pt idx="0">
                  <c:v>0.1487603305785124</c:v>
                </c:pt>
                <c:pt idx="1">
                  <c:v>0.13560885608856088</c:v>
                </c:pt>
                <c:pt idx="2">
                  <c:v>0.12213039485766758</c:v>
                </c:pt>
                <c:pt idx="3">
                  <c:v>0.14871306005719734</c:v>
                </c:pt>
                <c:pt idx="4">
                  <c:v>0.16238532110091744</c:v>
                </c:pt>
                <c:pt idx="5">
                  <c:v>0.12847222222222221</c:v>
                </c:pt>
                <c:pt idx="6">
                  <c:v>0.13110047846889952</c:v>
                </c:pt>
                <c:pt idx="7">
                  <c:v>0.15370196813495782</c:v>
                </c:pt>
                <c:pt idx="8">
                  <c:v>0.14781834372217276</c:v>
                </c:pt>
                <c:pt idx="9">
                  <c:v>0.1446886446886447</c:v>
                </c:pt>
                <c:pt idx="10">
                  <c:v>0.16835326586936522</c:v>
                </c:pt>
                <c:pt idx="11">
                  <c:v>0.14246323529411764</c:v>
                </c:pt>
                <c:pt idx="12">
                  <c:v>0.15756490599820949</c:v>
                </c:pt>
                <c:pt idx="13">
                  <c:v>0.12844036697247707</c:v>
                </c:pt>
                <c:pt idx="14">
                  <c:v>0.16199095022624435</c:v>
                </c:pt>
                <c:pt idx="15">
                  <c:v>0.15636042402826855</c:v>
                </c:pt>
                <c:pt idx="16">
                  <c:v>0.13802315227070347</c:v>
                </c:pt>
                <c:pt idx="17">
                  <c:v>0.13947128532360983</c:v>
                </c:pt>
                <c:pt idx="18">
                  <c:v>0.14337568058076225</c:v>
                </c:pt>
                <c:pt idx="19">
                  <c:v>0.14298978644382543</c:v>
                </c:pt>
                <c:pt idx="20">
                  <c:v>0.14700854700854701</c:v>
                </c:pt>
                <c:pt idx="21">
                  <c:v>0.15081405312767782</c:v>
                </c:pt>
                <c:pt idx="22">
                  <c:v>0.13861386138613863</c:v>
                </c:pt>
                <c:pt idx="23">
                  <c:v>0.14845173041894352</c:v>
                </c:pt>
                <c:pt idx="24">
                  <c:v>0.13922859830667922</c:v>
                </c:pt>
                <c:pt idx="25">
                  <c:v>0.12808349146110057</c:v>
                </c:pt>
                <c:pt idx="26">
                  <c:v>0.1120527306967985</c:v>
                </c:pt>
                <c:pt idx="27">
                  <c:v>0.16608391608391609</c:v>
                </c:pt>
                <c:pt idx="28">
                  <c:v>0.1291547958214625</c:v>
                </c:pt>
                <c:pt idx="29">
                  <c:v>0.14196428571428571</c:v>
                </c:pt>
                <c:pt idx="30">
                  <c:v>0</c:v>
                </c:pt>
              </c:numCache>
            </c:numRef>
          </c:val>
          <c:smooth val="0"/>
          <c:extLst xmlns:c16r2="http://schemas.microsoft.com/office/drawing/2015/06/chart">
            <c:ext xmlns:c16="http://schemas.microsoft.com/office/drawing/2014/chart" uri="{C3380CC4-5D6E-409C-BE32-E72D297353CC}">
              <c16:uniqueId val="{00000006-6DA4-41A2-A790-2A71B232FF15}"/>
            </c:ext>
          </c:extLst>
        </c:ser>
        <c:dLbls>
          <c:showLegendKey val="0"/>
          <c:showVal val="0"/>
          <c:showCatName val="0"/>
          <c:showSerName val="0"/>
          <c:showPercent val="0"/>
          <c:showBubbleSize val="0"/>
        </c:dLbls>
        <c:marker val="1"/>
        <c:smooth val="0"/>
        <c:axId val="175513984"/>
        <c:axId val="175515904"/>
      </c:lineChart>
      <c:catAx>
        <c:axId val="175513984"/>
        <c:scaling>
          <c:orientation val="minMax"/>
        </c:scaling>
        <c:delete val="0"/>
        <c:axPos val="b"/>
        <c:title>
          <c:tx>
            <c:rich>
              <a:bodyPr/>
              <a:lstStyle/>
              <a:p>
                <a:pPr>
                  <a:defRPr/>
                </a:pPr>
                <a:r>
                  <a:rPr lang="en-GB">
                    <a:solidFill>
                      <a:srgbClr val="7030A0"/>
                    </a:solidFill>
                  </a:rPr>
                  <a:t>Date Range</a:t>
                </a:r>
              </a:p>
            </c:rich>
          </c:tx>
          <c:layout>
            <c:manualLayout>
              <c:xMode val="edge"/>
              <c:yMode val="edge"/>
              <c:x val="0.41115395502032825"/>
              <c:y val="0.92633384368620586"/>
            </c:manualLayout>
          </c:layout>
          <c:overlay val="0"/>
        </c:title>
        <c:numFmt formatCode="General" sourceLinked="0"/>
        <c:majorTickMark val="out"/>
        <c:minorTickMark val="none"/>
        <c:tickLblPos val="nextTo"/>
        <c:crossAx val="175515904"/>
        <c:crosses val="autoZero"/>
        <c:auto val="1"/>
        <c:lblAlgn val="ctr"/>
        <c:lblOffset val="100"/>
        <c:noMultiLvlLbl val="0"/>
      </c:catAx>
      <c:valAx>
        <c:axId val="175515904"/>
        <c:scaling>
          <c:orientation val="minMax"/>
        </c:scaling>
        <c:delete val="0"/>
        <c:axPos val="l"/>
        <c:majorGridlines/>
        <c:title>
          <c:tx>
            <c:rich>
              <a:bodyPr/>
              <a:lstStyle/>
              <a:p>
                <a:pPr>
                  <a:defRPr/>
                </a:pPr>
                <a:r>
                  <a:rPr lang="en-GB">
                    <a:solidFill>
                      <a:srgbClr val="7030A0"/>
                    </a:solidFill>
                  </a:rPr>
                  <a:t>Total Perce ntage</a:t>
                </a:r>
              </a:p>
            </c:rich>
          </c:tx>
          <c:layout/>
          <c:overlay val="0"/>
        </c:title>
        <c:numFmt formatCode="0%" sourceLinked="1"/>
        <c:majorTickMark val="out"/>
        <c:minorTickMark val="none"/>
        <c:tickLblPos val="nextTo"/>
        <c:crossAx val="175513984"/>
        <c:crosses val="autoZero"/>
        <c:crossBetween val="between"/>
      </c:valAx>
    </c:plotArea>
    <c:legend>
      <c:legendPos val="r"/>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Project excel (3918).xlsx]Customer Sentiment!PivotTable1</c:name>
    <c:fmtId val="36"/>
  </c:pivotSource>
  <c:chart>
    <c:title>
      <c:tx>
        <c:rich>
          <a:bodyPr/>
          <a:lstStyle/>
          <a:p>
            <a:pPr>
              <a:defRPr/>
            </a:pPr>
            <a:r>
              <a:rPr lang="en-US">
                <a:solidFill>
                  <a:srgbClr val="7030A0"/>
                </a:solidFill>
              </a:rPr>
              <a:t>Customer Sentiment</a:t>
            </a:r>
          </a:p>
        </c:rich>
      </c:tx>
      <c:layout>
        <c:manualLayout>
          <c:xMode val="edge"/>
          <c:yMode val="edge"/>
          <c:x val="0.29576719576719579"/>
          <c:y val="3.9515489926640064E-2"/>
        </c:manualLayout>
      </c:layout>
      <c:overlay val="1"/>
    </c:title>
    <c:autoTitleDeleted val="0"/>
    <c:pivotFmts>
      <c:pivotFmt>
        <c:idx val="0"/>
        <c:spPr>
          <a:solidFill>
            <a:schemeClr val="accent1"/>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3"/>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5"/>
          </a:solidFill>
          <a:ln>
            <a:noFill/>
          </a:ln>
          <a:effectLst/>
        </c:spPr>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12009051509661148"/>
          <c:y val="0.20774172947632882"/>
          <c:w val="0.7521584655290523"/>
          <c:h val="0.58850327054758456"/>
        </c:manualLayout>
      </c:layout>
      <c:barChart>
        <c:barDir val="col"/>
        <c:grouping val="clustered"/>
        <c:varyColors val="0"/>
        <c:ser>
          <c:idx val="0"/>
          <c:order val="0"/>
          <c:tx>
            <c:strRef>
              <c:f>'Customer Sentiment'!$B$4</c:f>
              <c:strCache>
                <c:ptCount val="1"/>
                <c:pt idx="0">
                  <c:v>Total</c:v>
                </c:pt>
              </c:strCache>
            </c:strRef>
          </c:tx>
          <c:invertIfNegative val="0"/>
          <c:cat>
            <c:strRef>
              <c:f>'Customer Sentiment'!$A$5:$A$10</c:f>
              <c:strCache>
                <c:ptCount val="5"/>
                <c:pt idx="0">
                  <c:v>Negative</c:v>
                </c:pt>
                <c:pt idx="1">
                  <c:v>Neutral</c:v>
                </c:pt>
                <c:pt idx="2">
                  <c:v>Positive</c:v>
                </c:pt>
                <c:pt idx="3">
                  <c:v>Very Negative</c:v>
                </c:pt>
                <c:pt idx="4">
                  <c:v>Very Positive</c:v>
                </c:pt>
              </c:strCache>
            </c:strRef>
          </c:cat>
          <c:val>
            <c:numRef>
              <c:f>'Customer Sentiment'!$B$5:$B$10</c:f>
              <c:numCache>
                <c:formatCode>General</c:formatCode>
                <c:ptCount val="5"/>
                <c:pt idx="0">
                  <c:v>11063</c:v>
                </c:pt>
                <c:pt idx="1">
                  <c:v>8754</c:v>
                </c:pt>
                <c:pt idx="2">
                  <c:v>3928</c:v>
                </c:pt>
                <c:pt idx="3">
                  <c:v>6026</c:v>
                </c:pt>
                <c:pt idx="4">
                  <c:v>3170</c:v>
                </c:pt>
              </c:numCache>
            </c:numRef>
          </c:val>
          <c:extLst xmlns:c16r2="http://schemas.microsoft.com/office/drawing/2015/06/chart">
            <c:ext xmlns:c16="http://schemas.microsoft.com/office/drawing/2014/chart" uri="{C3380CC4-5D6E-409C-BE32-E72D297353CC}">
              <c16:uniqueId val="{00000000-97BD-4AE4-B437-B2D49D8E9FAF}"/>
            </c:ext>
          </c:extLst>
        </c:ser>
        <c:dLbls>
          <c:showLegendKey val="0"/>
          <c:showVal val="0"/>
          <c:showCatName val="0"/>
          <c:showSerName val="0"/>
          <c:showPercent val="0"/>
          <c:showBubbleSize val="0"/>
        </c:dLbls>
        <c:gapWidth val="267"/>
        <c:overlap val="-43"/>
        <c:axId val="176933504"/>
        <c:axId val="176947968"/>
      </c:barChart>
      <c:catAx>
        <c:axId val="17693350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rgbClr val="002060"/>
                    </a:solidFill>
                    <a:latin typeface="+mn-lt"/>
                    <a:ea typeface="+mn-ea"/>
                    <a:cs typeface="+mn-cs"/>
                  </a:defRPr>
                </a:pPr>
                <a:r>
                  <a:rPr lang="en-GB">
                    <a:solidFill>
                      <a:srgbClr val="002060"/>
                    </a:solidFill>
                  </a:rPr>
                  <a:t>Call</a:t>
                </a:r>
                <a:r>
                  <a:rPr lang="en-GB" baseline="0">
                    <a:solidFill>
                      <a:srgbClr val="002060"/>
                    </a:solidFill>
                  </a:rPr>
                  <a:t> Centre</a:t>
                </a:r>
                <a:endParaRPr lang="en-GB">
                  <a:solidFill>
                    <a:srgbClr val="002060"/>
                  </a:solidFill>
                </a:endParaRPr>
              </a:p>
            </c:rich>
          </c:tx>
          <c:layout>
            <c:manualLayout>
              <c:xMode val="edge"/>
              <c:yMode val="edge"/>
              <c:x val="0.4166835230640159"/>
              <c:y val="0.89552373117496553"/>
            </c:manualLayout>
          </c:layout>
          <c:overlay val="0"/>
          <c:spPr>
            <a:noFill/>
            <a:ln>
              <a:noFill/>
            </a:ln>
            <a:effectLst/>
          </c:sp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6947968"/>
        <c:crosses val="autoZero"/>
        <c:auto val="1"/>
        <c:lblAlgn val="ctr"/>
        <c:lblOffset val="100"/>
        <c:noMultiLvlLbl val="0"/>
      </c:catAx>
      <c:valAx>
        <c:axId val="17694796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rgbClr val="002060"/>
                    </a:solidFill>
                    <a:latin typeface="+mn-lt"/>
                    <a:ea typeface="+mn-ea"/>
                    <a:cs typeface="+mn-cs"/>
                  </a:defRPr>
                </a:pPr>
                <a:r>
                  <a:rPr lang="en-GB">
                    <a:solidFill>
                      <a:srgbClr val="002060"/>
                    </a:solidFill>
                  </a:rPr>
                  <a:t>Total</a:t>
                </a:r>
                <a:r>
                  <a:rPr lang="en-GB" baseline="0">
                    <a:solidFill>
                      <a:srgbClr val="002060"/>
                    </a:solidFill>
                  </a:rPr>
                  <a:t> Count</a:t>
                </a:r>
                <a:endParaRPr lang="en-GB">
                  <a:solidFill>
                    <a:srgbClr val="002060"/>
                  </a:solidFill>
                </a:endParaRPr>
              </a:p>
            </c:rich>
          </c:tx>
          <c:layout>
            <c:manualLayout>
              <c:xMode val="edge"/>
              <c:yMode val="edge"/>
              <c:x val="7.8493853957404876E-3"/>
              <c:y val="0.38873596479079536"/>
            </c:manualLayout>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933504"/>
        <c:crosses val="autoZero"/>
        <c:crossBetween val="between"/>
      </c:valAx>
      <c:spPr>
        <a:pattFill prst="ltDnDiag">
          <a:fgClr>
            <a:schemeClr val="dk1">
              <a:lumMod val="15000"/>
              <a:lumOff val="85000"/>
            </a:schemeClr>
          </a:fgClr>
          <a:bgClr>
            <a:schemeClr val="lt1"/>
          </a:bgClr>
        </a:patt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Project excel (3918).xlsx]Service Response Time!PivotTable6</c:name>
    <c:fmtId val="36"/>
  </c:pivotSource>
  <c:chart>
    <c:title>
      <c:tx>
        <c:rich>
          <a:bodyPr/>
          <a:lstStyle/>
          <a:p>
            <a:pPr>
              <a:defRPr/>
            </a:pPr>
            <a:r>
              <a:rPr lang="en-US">
                <a:solidFill>
                  <a:srgbClr val="7030A0"/>
                </a:solidFill>
              </a:rPr>
              <a:t>Servic</a:t>
            </a:r>
            <a:r>
              <a:rPr lang="en-US" baseline="0">
                <a:solidFill>
                  <a:srgbClr val="7030A0"/>
                </a:solidFill>
              </a:rPr>
              <a:t>e Response Time</a:t>
            </a:r>
            <a:endParaRPr lang="en-US">
              <a:solidFill>
                <a:srgbClr val="7030A0"/>
              </a:solidFill>
            </a:endParaRPr>
          </a:p>
        </c:rich>
      </c:tx>
      <c:layout>
        <c:manualLayout>
          <c:xMode val="edge"/>
          <c:yMode val="edge"/>
          <c:x val="0.30654246024282661"/>
          <c:y val="6.8272214501033129E-2"/>
        </c:manualLayout>
      </c:layout>
      <c:overlay val="1"/>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176169191722322"/>
          <c:y val="0.23379909881207045"/>
          <c:w val="0.56596307268522128"/>
          <c:h val="0.39311694010384923"/>
        </c:manualLayout>
      </c:layout>
      <c:bar3DChart>
        <c:barDir val="col"/>
        <c:grouping val="standard"/>
        <c:varyColors val="0"/>
        <c:ser>
          <c:idx val="0"/>
          <c:order val="0"/>
          <c:tx>
            <c:strRef>
              <c:f>'Service Response Time'!$B$5:$B$6</c:f>
              <c:strCache>
                <c:ptCount val="1"/>
                <c:pt idx="0">
                  <c:v>Above SLA</c:v>
                </c:pt>
              </c:strCache>
            </c:strRef>
          </c:tx>
          <c:invertIfNegative val="0"/>
          <c:cat>
            <c:strRef>
              <c:f>'Service Response Time'!$A$7:$A$11</c:f>
              <c:strCache>
                <c:ptCount val="4"/>
                <c:pt idx="0">
                  <c:v>Baltimore/MD</c:v>
                </c:pt>
                <c:pt idx="1">
                  <c:v>Chicago/IL</c:v>
                </c:pt>
                <c:pt idx="2">
                  <c:v>Denver/CO</c:v>
                </c:pt>
                <c:pt idx="3">
                  <c:v>Los Angeles/CA</c:v>
                </c:pt>
              </c:strCache>
            </c:strRef>
          </c:cat>
          <c:val>
            <c:numRef>
              <c:f>'Service Response Time'!$B$7:$B$11</c:f>
              <c:numCache>
                <c:formatCode>General</c:formatCode>
                <c:ptCount val="4"/>
                <c:pt idx="0">
                  <c:v>1389</c:v>
                </c:pt>
                <c:pt idx="1">
                  <c:v>697</c:v>
                </c:pt>
                <c:pt idx="2">
                  <c:v>343</c:v>
                </c:pt>
                <c:pt idx="3">
                  <c:v>1739</c:v>
                </c:pt>
              </c:numCache>
            </c:numRef>
          </c:val>
          <c:extLst xmlns:c16r2="http://schemas.microsoft.com/office/drawing/2015/06/chart">
            <c:ext xmlns:c16="http://schemas.microsoft.com/office/drawing/2014/chart" uri="{C3380CC4-5D6E-409C-BE32-E72D297353CC}">
              <c16:uniqueId val="{00000000-EF2E-47AE-80FA-30ADB4780E79}"/>
            </c:ext>
          </c:extLst>
        </c:ser>
        <c:ser>
          <c:idx val="1"/>
          <c:order val="1"/>
          <c:tx>
            <c:strRef>
              <c:f>'Service Response Time'!$C$5:$C$6</c:f>
              <c:strCache>
                <c:ptCount val="1"/>
                <c:pt idx="0">
                  <c:v>Below SLA</c:v>
                </c:pt>
              </c:strCache>
            </c:strRef>
          </c:tx>
          <c:invertIfNegative val="0"/>
          <c:cat>
            <c:strRef>
              <c:f>'Service Response Time'!$A$7:$A$11</c:f>
              <c:strCache>
                <c:ptCount val="4"/>
                <c:pt idx="0">
                  <c:v>Baltimore/MD</c:v>
                </c:pt>
                <c:pt idx="1">
                  <c:v>Chicago/IL</c:v>
                </c:pt>
                <c:pt idx="2">
                  <c:v>Denver/CO</c:v>
                </c:pt>
                <c:pt idx="3">
                  <c:v>Los Angeles/CA</c:v>
                </c:pt>
              </c:strCache>
            </c:strRef>
          </c:cat>
          <c:val>
            <c:numRef>
              <c:f>'Service Response Time'!$C$7:$C$11</c:f>
              <c:numCache>
                <c:formatCode>General</c:formatCode>
                <c:ptCount val="4"/>
                <c:pt idx="0">
                  <c:v>2768</c:v>
                </c:pt>
                <c:pt idx="1">
                  <c:v>1361</c:v>
                </c:pt>
                <c:pt idx="2">
                  <c:v>692</c:v>
                </c:pt>
                <c:pt idx="3">
                  <c:v>3327</c:v>
                </c:pt>
              </c:numCache>
            </c:numRef>
          </c:val>
          <c:extLst xmlns:c16r2="http://schemas.microsoft.com/office/drawing/2015/06/chart">
            <c:ext xmlns:c16="http://schemas.microsoft.com/office/drawing/2014/chart" uri="{C3380CC4-5D6E-409C-BE32-E72D297353CC}">
              <c16:uniqueId val="{0000000A-8603-4539-8D5D-82BCEAF71736}"/>
            </c:ext>
          </c:extLst>
        </c:ser>
        <c:ser>
          <c:idx val="2"/>
          <c:order val="2"/>
          <c:tx>
            <c:strRef>
              <c:f>'Service Response Time'!$D$5:$D$6</c:f>
              <c:strCache>
                <c:ptCount val="1"/>
                <c:pt idx="0">
                  <c:v>Within SLA</c:v>
                </c:pt>
              </c:strCache>
            </c:strRef>
          </c:tx>
          <c:invertIfNegative val="0"/>
          <c:cat>
            <c:strRef>
              <c:f>'Service Response Time'!$A$7:$A$11</c:f>
              <c:strCache>
                <c:ptCount val="4"/>
                <c:pt idx="0">
                  <c:v>Baltimore/MD</c:v>
                </c:pt>
                <c:pt idx="1">
                  <c:v>Chicago/IL</c:v>
                </c:pt>
                <c:pt idx="2">
                  <c:v>Denver/CO</c:v>
                </c:pt>
                <c:pt idx="3">
                  <c:v>Los Angeles/CA</c:v>
                </c:pt>
              </c:strCache>
            </c:strRef>
          </c:cat>
          <c:val>
            <c:numRef>
              <c:f>'Service Response Time'!$D$7:$D$11</c:f>
              <c:numCache>
                <c:formatCode>General</c:formatCode>
                <c:ptCount val="4"/>
                <c:pt idx="0">
                  <c:v>6855</c:v>
                </c:pt>
                <c:pt idx="1">
                  <c:v>3361</c:v>
                </c:pt>
                <c:pt idx="2">
                  <c:v>1741</c:v>
                </c:pt>
                <c:pt idx="3">
                  <c:v>8668</c:v>
                </c:pt>
              </c:numCache>
            </c:numRef>
          </c:val>
          <c:extLst xmlns:c16r2="http://schemas.microsoft.com/office/drawing/2015/06/chart">
            <c:ext xmlns:c16="http://schemas.microsoft.com/office/drawing/2014/chart" uri="{C3380CC4-5D6E-409C-BE32-E72D297353CC}">
              <c16:uniqueId val="{0000000B-8603-4539-8D5D-82BCEAF71736}"/>
            </c:ext>
          </c:extLst>
        </c:ser>
        <c:dLbls>
          <c:showLegendKey val="0"/>
          <c:showVal val="0"/>
          <c:showCatName val="0"/>
          <c:showSerName val="0"/>
          <c:showPercent val="0"/>
          <c:showBubbleSize val="0"/>
        </c:dLbls>
        <c:gapWidth val="150"/>
        <c:shape val="box"/>
        <c:axId val="177033984"/>
        <c:axId val="177035904"/>
        <c:axId val="175520384"/>
      </c:bar3DChart>
      <c:catAx>
        <c:axId val="1770339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b="1"/>
                  <a:t>Centre Centre</a:t>
                </a:r>
              </a:p>
            </c:rich>
          </c:tx>
          <c:layout>
            <c:manualLayout>
              <c:xMode val="edge"/>
              <c:yMode val="edge"/>
              <c:x val="0.28784665060198966"/>
              <c:y val="0.88357744299303631"/>
            </c:manualLayout>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035904"/>
        <c:crosses val="autoZero"/>
        <c:auto val="1"/>
        <c:lblAlgn val="ctr"/>
        <c:lblOffset val="100"/>
        <c:noMultiLvlLbl val="0"/>
      </c:catAx>
      <c:valAx>
        <c:axId val="177035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b="1"/>
                  <a:t>Total Count</a:t>
                </a:r>
              </a:p>
            </c:rich>
          </c:tx>
          <c:layout>
            <c:manualLayout>
              <c:xMode val="edge"/>
              <c:yMode val="edge"/>
              <c:x val="1.9173380859213298E-2"/>
              <c:y val="0.3908442947521733"/>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033984"/>
        <c:crosses val="autoZero"/>
        <c:crossBetween val="between"/>
      </c:valAx>
      <c:serAx>
        <c:axId val="175520384"/>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035904"/>
        <c:crosses val="autoZero"/>
      </c:serAx>
      <c:spPr>
        <a:noFill/>
        <a:ln>
          <a:noFill/>
        </a:ln>
        <a:effectLst/>
      </c:spPr>
    </c:plotArea>
    <c:legend>
      <c:legendPos val="r"/>
      <c:layout>
        <c:manualLayout>
          <c:xMode val="edge"/>
          <c:yMode val="edge"/>
          <c:x val="0.82938896127192729"/>
          <c:y val="0.32830298302495464"/>
          <c:w val="0.16423357664233576"/>
          <c:h val="0.391140188358808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Project excel (3918).xlsx]Trends &amp; Pattern!PivotTable3</c:name>
    <c:fmtId val="27"/>
  </c:pivotSource>
  <c:chart>
    <c:title>
      <c:tx>
        <c:rich>
          <a:bodyPr/>
          <a:lstStyle/>
          <a:p>
            <a:pPr>
              <a:defRPr/>
            </a:pPr>
            <a:r>
              <a:rPr lang="en-GB" sz="1200" dirty="0">
                <a:solidFill>
                  <a:srgbClr val="7030A0"/>
                </a:solidFill>
              </a:rPr>
              <a:t>Call Centre with Reason Analysis</a:t>
            </a:r>
          </a:p>
        </c:rich>
      </c:tx>
      <c:layout>
        <c:manualLayout>
          <c:xMode val="edge"/>
          <c:yMode val="edge"/>
          <c:x val="0.19353230488798995"/>
          <c:y val="1.968503937007874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11543884429710294"/>
          <c:y val="0.16084399606299213"/>
          <c:w val="0.65543982469103967"/>
          <c:h val="0.62649360236220475"/>
        </c:manualLayout>
      </c:layout>
      <c:barChart>
        <c:barDir val="col"/>
        <c:grouping val="clustered"/>
        <c:varyColors val="0"/>
        <c:ser>
          <c:idx val="0"/>
          <c:order val="0"/>
          <c:tx>
            <c:strRef>
              <c:f>'Trends &amp; Pattern'!$I$21:$I$22</c:f>
              <c:strCache>
                <c:ptCount val="1"/>
                <c:pt idx="0">
                  <c:v>Billing Question</c:v>
                </c:pt>
              </c:strCache>
            </c:strRef>
          </c:tx>
          <c:invertIfNegative val="0"/>
          <c:cat>
            <c:strRef>
              <c:f>'Trends &amp; Pattern'!$H$23:$H$27</c:f>
              <c:strCache>
                <c:ptCount val="4"/>
                <c:pt idx="0">
                  <c:v>Baltimore/MD</c:v>
                </c:pt>
                <c:pt idx="1">
                  <c:v>Chicago/IL</c:v>
                </c:pt>
                <c:pt idx="2">
                  <c:v>Denver/CO</c:v>
                </c:pt>
                <c:pt idx="3">
                  <c:v>Los Angeles/CA</c:v>
                </c:pt>
              </c:strCache>
            </c:strRef>
          </c:cat>
          <c:val>
            <c:numRef>
              <c:f>'Trends &amp; Pattern'!$I$23:$I$27</c:f>
              <c:numCache>
                <c:formatCode>0%</c:formatCode>
                <c:ptCount val="4"/>
                <c:pt idx="0">
                  <c:v>0.23824413345071491</c:v>
                </c:pt>
                <c:pt idx="1">
                  <c:v>0.11702741264685347</c:v>
                </c:pt>
                <c:pt idx="2">
                  <c:v>6.004675025044777E-2</c:v>
                </c:pt>
                <c:pt idx="3">
                  <c:v>0.29692480495431228</c:v>
                </c:pt>
              </c:numCache>
            </c:numRef>
          </c:val>
          <c:extLst xmlns:c16r2="http://schemas.microsoft.com/office/drawing/2015/06/chart">
            <c:ext xmlns:c16="http://schemas.microsoft.com/office/drawing/2014/chart" uri="{C3380CC4-5D6E-409C-BE32-E72D297353CC}">
              <c16:uniqueId val="{00000000-8622-42C9-B13A-4627B646FF66}"/>
            </c:ext>
          </c:extLst>
        </c:ser>
        <c:ser>
          <c:idx val="1"/>
          <c:order val="1"/>
          <c:tx>
            <c:strRef>
              <c:f>'Trends &amp; Pattern'!$J$21:$J$22</c:f>
              <c:strCache>
                <c:ptCount val="1"/>
                <c:pt idx="0">
                  <c:v>Payments</c:v>
                </c:pt>
              </c:strCache>
            </c:strRef>
          </c:tx>
          <c:invertIfNegative val="0"/>
          <c:cat>
            <c:strRef>
              <c:f>'Trends &amp; Pattern'!$H$23:$H$27</c:f>
              <c:strCache>
                <c:ptCount val="4"/>
                <c:pt idx="0">
                  <c:v>Baltimore/MD</c:v>
                </c:pt>
                <c:pt idx="1">
                  <c:v>Chicago/IL</c:v>
                </c:pt>
                <c:pt idx="2">
                  <c:v>Denver/CO</c:v>
                </c:pt>
                <c:pt idx="3">
                  <c:v>Los Angeles/CA</c:v>
                </c:pt>
              </c:strCache>
            </c:strRef>
          </c:cat>
          <c:val>
            <c:numRef>
              <c:f>'Trends &amp; Pattern'!$J$23:$J$27</c:f>
              <c:numCache>
                <c:formatCode>0%</c:formatCode>
                <c:ptCount val="4"/>
                <c:pt idx="0">
                  <c:v>4.7782398834279469E-2</c:v>
                </c:pt>
                <c:pt idx="1">
                  <c:v>2.410370055553869E-2</c:v>
                </c:pt>
                <c:pt idx="2">
                  <c:v>1.1808991833884824E-2</c:v>
                </c:pt>
                <c:pt idx="3">
                  <c:v>6.0471752527245681E-2</c:v>
                </c:pt>
              </c:numCache>
            </c:numRef>
          </c:val>
        </c:ser>
        <c:ser>
          <c:idx val="2"/>
          <c:order val="2"/>
          <c:tx>
            <c:strRef>
              <c:f>'Trends &amp; Pattern'!$K$21:$K$22</c:f>
              <c:strCache>
                <c:ptCount val="1"/>
                <c:pt idx="0">
                  <c:v>Service Outage</c:v>
                </c:pt>
              </c:strCache>
            </c:strRef>
          </c:tx>
          <c:invertIfNegative val="0"/>
          <c:cat>
            <c:strRef>
              <c:f>'Trends &amp; Pattern'!$H$23:$H$27</c:f>
              <c:strCache>
                <c:ptCount val="4"/>
                <c:pt idx="0">
                  <c:v>Baltimore/MD</c:v>
                </c:pt>
                <c:pt idx="1">
                  <c:v>Chicago/IL</c:v>
                </c:pt>
                <c:pt idx="2">
                  <c:v>Denver/CO</c:v>
                </c:pt>
                <c:pt idx="3">
                  <c:v>Los Angeles/CA</c:v>
                </c:pt>
              </c:strCache>
            </c:strRef>
          </c:cat>
          <c:val>
            <c:numRef>
              <c:f>'Trends &amp; Pattern'!$K$23:$K$27</c:f>
              <c:numCache>
                <c:formatCode>0%</c:formatCode>
                <c:ptCount val="4"/>
                <c:pt idx="0">
                  <c:v>4.8268115722048512E-2</c:v>
                </c:pt>
                <c:pt idx="1">
                  <c:v>2.3375125223885129E-2</c:v>
                </c:pt>
                <c:pt idx="2">
                  <c:v>1.2416137943596126E-2</c:v>
                </c:pt>
                <c:pt idx="3">
                  <c:v>5.9530676057193165E-2</c:v>
                </c:pt>
              </c:numCache>
            </c:numRef>
          </c:val>
        </c:ser>
        <c:dLbls>
          <c:showLegendKey val="0"/>
          <c:showVal val="0"/>
          <c:showCatName val="0"/>
          <c:showSerName val="0"/>
          <c:showPercent val="0"/>
          <c:showBubbleSize val="0"/>
        </c:dLbls>
        <c:gapWidth val="150"/>
        <c:axId val="177670400"/>
        <c:axId val="177680768"/>
      </c:barChart>
      <c:catAx>
        <c:axId val="177670400"/>
        <c:scaling>
          <c:orientation val="minMax"/>
        </c:scaling>
        <c:delete val="0"/>
        <c:axPos val="b"/>
        <c:title>
          <c:tx>
            <c:rich>
              <a:bodyPr/>
              <a:lstStyle/>
              <a:p>
                <a:pPr>
                  <a:defRPr/>
                </a:pPr>
                <a:r>
                  <a:rPr lang="en-GB" sz="900" dirty="0">
                    <a:solidFill>
                      <a:srgbClr val="7030A0"/>
                    </a:solidFill>
                  </a:rPr>
                  <a:t>Call Centre</a:t>
                </a:r>
              </a:p>
            </c:rich>
          </c:tx>
          <c:layout>
            <c:manualLayout>
              <c:xMode val="edge"/>
              <c:yMode val="edge"/>
              <c:x val="0.30881728186944574"/>
              <c:y val="0.93394691959122256"/>
            </c:manualLayout>
          </c:layout>
          <c:overlay val="0"/>
        </c:title>
        <c:numFmt formatCode="General" sourceLinked="0"/>
        <c:majorTickMark val="out"/>
        <c:minorTickMark val="none"/>
        <c:tickLblPos val="nextTo"/>
        <c:crossAx val="177680768"/>
        <c:crosses val="autoZero"/>
        <c:auto val="1"/>
        <c:lblAlgn val="ctr"/>
        <c:lblOffset val="100"/>
        <c:noMultiLvlLbl val="0"/>
      </c:catAx>
      <c:valAx>
        <c:axId val="177680768"/>
        <c:scaling>
          <c:orientation val="minMax"/>
        </c:scaling>
        <c:delete val="0"/>
        <c:axPos val="l"/>
        <c:majorGridlines/>
        <c:title>
          <c:tx>
            <c:rich>
              <a:bodyPr/>
              <a:lstStyle/>
              <a:p>
                <a:pPr>
                  <a:defRPr/>
                </a:pPr>
                <a:r>
                  <a:rPr lang="en-GB">
                    <a:solidFill>
                      <a:srgbClr val="7030A0"/>
                    </a:solidFill>
                  </a:rPr>
                  <a:t>Total</a:t>
                </a:r>
                <a:r>
                  <a:rPr lang="en-GB" baseline="0">
                    <a:solidFill>
                      <a:srgbClr val="7030A0"/>
                    </a:solidFill>
                  </a:rPr>
                  <a:t> Percentage</a:t>
                </a:r>
                <a:endParaRPr lang="en-GB">
                  <a:solidFill>
                    <a:srgbClr val="7030A0"/>
                  </a:solidFill>
                </a:endParaRPr>
              </a:p>
            </c:rich>
          </c:tx>
          <c:layout/>
          <c:overlay val="0"/>
        </c:title>
        <c:numFmt formatCode="0%" sourceLinked="1"/>
        <c:majorTickMark val="out"/>
        <c:minorTickMark val="none"/>
        <c:tickLblPos val="nextTo"/>
        <c:crossAx val="177670400"/>
        <c:crosses val="autoZero"/>
        <c:crossBetween val="between"/>
      </c:valAx>
    </c:plotArea>
    <c:legend>
      <c:legendPos val="r"/>
      <c:layout>
        <c:manualLayout>
          <c:xMode val="edge"/>
          <c:yMode val="edge"/>
          <c:x val="0.72980226532259507"/>
          <c:y val="0.30631289695232461"/>
          <c:w val="0.27019773467740493"/>
          <c:h val="0.27796354579950083"/>
        </c:manualLayout>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Project excel (3918).xlsx]Trends &amp; Pattern!PivotTable1</c:name>
    <c:fmtId val="31"/>
  </c:pivotSource>
  <c:chart>
    <c:title>
      <c:tx>
        <c:rich>
          <a:bodyPr/>
          <a:lstStyle/>
          <a:p>
            <a:pPr>
              <a:defRPr/>
            </a:pPr>
            <a:r>
              <a:rPr lang="en-GB" sz="1200" dirty="0">
                <a:solidFill>
                  <a:srgbClr val="7030A0"/>
                </a:solidFill>
              </a:rPr>
              <a:t>Call Centre with</a:t>
            </a:r>
            <a:r>
              <a:rPr lang="en-GB" sz="1200" baseline="0" dirty="0">
                <a:solidFill>
                  <a:srgbClr val="7030A0"/>
                </a:solidFill>
              </a:rPr>
              <a:t> Channel analysis</a:t>
            </a:r>
            <a:endParaRPr lang="en-GB" sz="1200" dirty="0">
              <a:solidFill>
                <a:srgbClr val="7030A0"/>
              </a:solidFill>
            </a:endParaRPr>
          </a:p>
        </c:rich>
      </c:tx>
      <c:layout>
        <c:manualLayout>
          <c:xMode val="edge"/>
          <c:yMode val="edge"/>
          <c:x val="0.23119172487051781"/>
          <c:y val="8.4058930517483133E-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plotArea>
      <c:layout>
        <c:manualLayout>
          <c:layoutTarget val="inner"/>
          <c:xMode val="edge"/>
          <c:yMode val="edge"/>
          <c:x val="8.7282896767702928E-2"/>
          <c:y val="0.14587646312751293"/>
          <c:w val="0.7458959311987281"/>
          <c:h val="0.67542168943572656"/>
        </c:manualLayout>
      </c:layout>
      <c:barChart>
        <c:barDir val="col"/>
        <c:grouping val="clustered"/>
        <c:varyColors val="0"/>
        <c:ser>
          <c:idx val="0"/>
          <c:order val="0"/>
          <c:tx>
            <c:strRef>
              <c:f>'Trends &amp; Pattern'!$B$4:$B$5</c:f>
              <c:strCache>
                <c:ptCount val="1"/>
                <c:pt idx="0">
                  <c:v>Call-Center</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Pattern'!$B$6:$B$10</c:f>
              <c:numCache>
                <c:formatCode>General</c:formatCode>
                <c:ptCount val="4"/>
                <c:pt idx="0">
                  <c:v>3501</c:v>
                </c:pt>
                <c:pt idx="1">
                  <c:v>1780</c:v>
                </c:pt>
                <c:pt idx="2">
                  <c:v>898</c:v>
                </c:pt>
                <c:pt idx="3">
                  <c:v>4460</c:v>
                </c:pt>
              </c:numCache>
            </c:numRef>
          </c:val>
          <c:extLst xmlns:c16r2="http://schemas.microsoft.com/office/drawing/2015/06/chart">
            <c:ext xmlns:c16="http://schemas.microsoft.com/office/drawing/2014/chart" uri="{C3380CC4-5D6E-409C-BE32-E72D297353CC}">
              <c16:uniqueId val="{00000000-B571-443D-A318-6A75FAEEC147}"/>
            </c:ext>
          </c:extLst>
        </c:ser>
        <c:ser>
          <c:idx val="1"/>
          <c:order val="1"/>
          <c:tx>
            <c:strRef>
              <c:f>'Trends &amp; Pattern'!$C$4:$C$5</c:f>
              <c:strCache>
                <c:ptCount val="1"/>
                <c:pt idx="0">
                  <c:v>Chatbot</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Pattern'!$C$6:$C$10</c:f>
              <c:numCache>
                <c:formatCode>General</c:formatCode>
                <c:ptCount val="4"/>
                <c:pt idx="0">
                  <c:v>2776</c:v>
                </c:pt>
                <c:pt idx="1">
                  <c:v>1363</c:v>
                </c:pt>
                <c:pt idx="2">
                  <c:v>669</c:v>
                </c:pt>
                <c:pt idx="3">
                  <c:v>3448</c:v>
                </c:pt>
              </c:numCache>
            </c:numRef>
          </c:val>
        </c:ser>
        <c:ser>
          <c:idx val="2"/>
          <c:order val="2"/>
          <c:tx>
            <c:strRef>
              <c:f>'Trends &amp; Pattern'!$D$4:$D$5</c:f>
              <c:strCache>
                <c:ptCount val="1"/>
                <c:pt idx="0">
                  <c:v>Email</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Pattern'!$D$6:$D$10</c:f>
              <c:numCache>
                <c:formatCode>General</c:formatCode>
                <c:ptCount val="4"/>
                <c:pt idx="0">
                  <c:v>2457</c:v>
                </c:pt>
                <c:pt idx="1">
                  <c:v>1222</c:v>
                </c:pt>
                <c:pt idx="2">
                  <c:v>655</c:v>
                </c:pt>
                <c:pt idx="3">
                  <c:v>3136</c:v>
                </c:pt>
              </c:numCache>
            </c:numRef>
          </c:val>
        </c:ser>
        <c:ser>
          <c:idx val="3"/>
          <c:order val="3"/>
          <c:tx>
            <c:strRef>
              <c:f>'Trends &amp; Pattern'!$E$4:$E$5</c:f>
              <c:strCache>
                <c:ptCount val="1"/>
                <c:pt idx="0">
                  <c:v>Web</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Pattern'!$E$6:$E$10</c:f>
              <c:numCache>
                <c:formatCode>General</c:formatCode>
                <c:ptCount val="4"/>
                <c:pt idx="0">
                  <c:v>2278</c:v>
                </c:pt>
                <c:pt idx="1">
                  <c:v>1054</c:v>
                </c:pt>
                <c:pt idx="2">
                  <c:v>554</c:v>
                </c:pt>
                <c:pt idx="3">
                  <c:v>2690</c:v>
                </c:pt>
              </c:numCache>
            </c:numRef>
          </c:val>
        </c:ser>
        <c:dLbls>
          <c:showLegendKey val="0"/>
          <c:showVal val="0"/>
          <c:showCatName val="0"/>
          <c:showSerName val="0"/>
          <c:showPercent val="0"/>
          <c:showBubbleSize val="0"/>
        </c:dLbls>
        <c:gapWidth val="150"/>
        <c:axId val="177737088"/>
        <c:axId val="177747456"/>
      </c:barChart>
      <c:catAx>
        <c:axId val="177737088"/>
        <c:scaling>
          <c:orientation val="minMax"/>
        </c:scaling>
        <c:delete val="0"/>
        <c:axPos val="b"/>
        <c:title>
          <c:tx>
            <c:rich>
              <a:bodyPr/>
              <a:lstStyle/>
              <a:p>
                <a:pPr>
                  <a:defRPr/>
                </a:pPr>
                <a:r>
                  <a:rPr lang="en-GB">
                    <a:solidFill>
                      <a:srgbClr val="7030A0"/>
                    </a:solidFill>
                  </a:rPr>
                  <a:t>Call</a:t>
                </a:r>
                <a:r>
                  <a:rPr lang="en-GB" baseline="0">
                    <a:solidFill>
                      <a:srgbClr val="7030A0"/>
                    </a:solidFill>
                  </a:rPr>
                  <a:t> Centre</a:t>
                </a:r>
                <a:endParaRPr lang="en-GB">
                  <a:solidFill>
                    <a:srgbClr val="7030A0"/>
                  </a:solidFill>
                </a:endParaRPr>
              </a:p>
            </c:rich>
          </c:tx>
          <c:layout/>
          <c:overlay val="0"/>
        </c:title>
        <c:numFmt formatCode="General" sourceLinked="0"/>
        <c:majorTickMark val="out"/>
        <c:minorTickMark val="none"/>
        <c:tickLblPos val="nextTo"/>
        <c:crossAx val="177747456"/>
        <c:crosses val="autoZero"/>
        <c:auto val="1"/>
        <c:lblAlgn val="ctr"/>
        <c:lblOffset val="100"/>
        <c:noMultiLvlLbl val="0"/>
      </c:catAx>
      <c:valAx>
        <c:axId val="177747456"/>
        <c:scaling>
          <c:orientation val="minMax"/>
        </c:scaling>
        <c:delete val="0"/>
        <c:axPos val="l"/>
        <c:majorGridlines/>
        <c:numFmt formatCode="General" sourceLinked="1"/>
        <c:majorTickMark val="out"/>
        <c:minorTickMark val="none"/>
        <c:tickLblPos val="nextTo"/>
        <c:crossAx val="177737088"/>
        <c:crosses val="autoZero"/>
        <c:crossBetween val="between"/>
      </c:valAx>
    </c:plotArea>
    <c:legend>
      <c:legendPos val="r"/>
      <c:layout>
        <c:manualLayout>
          <c:xMode val="edge"/>
          <c:yMode val="edge"/>
          <c:x val="0.78754342215159612"/>
          <c:y val="0.65148577139154673"/>
          <c:w val="0.21245657784840388"/>
          <c:h val="0.33859052137311291"/>
        </c:manualLayout>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Project excel (3918).xlsx]Customer Segmentation!PivotTable2</c:name>
    <c:fmtId val="9"/>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b="1">
                <a:solidFill>
                  <a:srgbClr val="7030A0"/>
                </a:solidFill>
              </a:rPr>
              <a:t>Customer Inquiry</a:t>
            </a:r>
            <a:r>
              <a:rPr lang="en-US" b="1" baseline="0">
                <a:solidFill>
                  <a:srgbClr val="7030A0"/>
                </a:solidFill>
              </a:rPr>
              <a:t> Demography</a:t>
            </a:r>
            <a:endParaRPr lang="en-US" b="1">
              <a:solidFill>
                <a:srgbClr val="7030A0"/>
              </a:solidFill>
            </a:endParaRPr>
          </a:p>
        </c:rich>
      </c:tx>
      <c:layout>
        <c:manualLayout>
          <c:xMode val="edge"/>
          <c:yMode val="edge"/>
          <c:x val="0.3291404052021587"/>
          <c:y val="3.7001320138193197E-2"/>
        </c:manualLayout>
      </c:layout>
      <c:overlay val="0"/>
      <c:spPr>
        <a:noFill/>
        <a:ln>
          <a:noFill/>
        </a:ln>
        <a:effectLst/>
      </c:spPr>
    </c:title>
    <c:autoTitleDeleted val="0"/>
    <c:pivotFmts>
      <c:pivotFmt>
        <c:idx val="0"/>
        <c:spPr>
          <a:ln w="22225" cap="rnd">
            <a:solidFill>
              <a:schemeClr val="accent1"/>
            </a:solidFill>
            <a:round/>
          </a:ln>
          <a:effectLst/>
        </c:spPr>
        <c:marker>
          <c:symbol val="circle"/>
          <c:size val="6"/>
          <c:spPr>
            <a:solidFill>
              <a:schemeClr val="lt1"/>
            </a:solidFill>
            <a:ln w="15875">
              <a:solidFill>
                <a:schemeClr val="accent1"/>
              </a:solidFill>
              <a:round/>
            </a:ln>
            <a:effectLst/>
          </c:spPr>
        </c:marker>
      </c:pivotFmt>
      <c:pivotFmt>
        <c:idx val="1"/>
        <c:spPr>
          <a:ln w="22225" cap="rnd">
            <a:solidFill>
              <a:schemeClr val="accent1"/>
            </a:solidFill>
            <a:round/>
          </a:ln>
          <a:effectLst/>
        </c:spPr>
        <c:marker>
          <c:symbol val="circle"/>
          <c:size val="6"/>
          <c:spPr>
            <a:solidFill>
              <a:schemeClr val="lt1"/>
            </a:solidFill>
            <a:ln w="15875">
              <a:solidFill>
                <a:schemeClr val="accent1"/>
              </a:solidFill>
              <a:round/>
            </a:ln>
            <a:effectLst/>
          </c:spPr>
        </c:marker>
      </c:pivotFmt>
      <c:pivotFmt>
        <c:idx val="2"/>
        <c:spPr>
          <a:ln w="22225" cap="rnd">
            <a:solidFill>
              <a:schemeClr val="accent1"/>
            </a:solidFill>
            <a:round/>
          </a:ln>
          <a:effectLst/>
        </c:spPr>
        <c:marker>
          <c:symbol val="circle"/>
          <c:size val="6"/>
          <c:spPr>
            <a:solidFill>
              <a:schemeClr val="lt1"/>
            </a:solidFill>
            <a:ln w="15875">
              <a:solidFill>
                <a:schemeClr val="accent1"/>
              </a:solidFill>
              <a:round/>
            </a:ln>
            <a:effectLst/>
          </c:spPr>
        </c:marker>
      </c:pivotFmt>
      <c:pivotFmt>
        <c:idx val="3"/>
        <c:spPr>
          <a:ln w="22225" cap="rnd">
            <a:solidFill>
              <a:schemeClr val="accent1"/>
            </a:solidFill>
            <a:round/>
          </a:ln>
          <a:effectLst/>
        </c:spPr>
        <c:marker>
          <c:symbol val="circle"/>
          <c:size val="6"/>
          <c:spPr>
            <a:solidFill>
              <a:schemeClr val="lt1"/>
            </a:solidFill>
            <a:ln w="15875">
              <a:solidFill>
                <a:schemeClr val="accent1"/>
              </a:solidFill>
              <a:round/>
            </a:ln>
            <a:effectLst/>
          </c:spPr>
        </c:marker>
      </c:pivotFmt>
      <c:pivotFmt>
        <c:idx val="4"/>
        <c:spPr>
          <a:ln w="22225" cap="rnd">
            <a:solidFill>
              <a:schemeClr val="accent1"/>
            </a:solidFill>
            <a:round/>
          </a:ln>
          <a:effectLst/>
        </c:spPr>
        <c:marker>
          <c:symbol val="circle"/>
          <c:size val="6"/>
          <c:spPr>
            <a:solidFill>
              <a:schemeClr val="lt1"/>
            </a:solidFill>
            <a:ln w="15875">
              <a:solidFill>
                <a:schemeClr val="accent1"/>
              </a:solidFill>
              <a:round/>
            </a:ln>
            <a:effectLst/>
          </c:spPr>
        </c:marker>
      </c:pivotFmt>
    </c:pivotFmts>
    <c:plotArea>
      <c:layout>
        <c:manualLayout>
          <c:layoutTarget val="inner"/>
          <c:xMode val="edge"/>
          <c:yMode val="edge"/>
          <c:x val="5.7433883418135386E-2"/>
          <c:y val="0.22864446167066882"/>
          <c:w val="0.88764135507327946"/>
          <c:h val="0.38463030811094256"/>
        </c:manualLayout>
      </c:layout>
      <c:lineChart>
        <c:grouping val="standard"/>
        <c:varyColors val="0"/>
        <c:ser>
          <c:idx val="0"/>
          <c:order val="0"/>
          <c:tx>
            <c:strRef>
              <c:f>'Customer Segmentation'!$B$5</c:f>
              <c:strCache>
                <c:ptCount val="1"/>
                <c:pt idx="0">
                  <c:v>Total</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cat>
            <c:strRef>
              <c:f>'Customer Segmentation'!$A$6:$A$57</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'Customer Segmentation'!$B$6:$B$57</c:f>
              <c:numCache>
                <c:formatCode>General</c:formatCode>
                <c:ptCount val="51"/>
                <c:pt idx="0">
                  <c:v>738</c:v>
                </c:pt>
                <c:pt idx="1">
                  <c:v>146</c:v>
                </c:pt>
                <c:pt idx="2">
                  <c:v>737</c:v>
                </c:pt>
                <c:pt idx="3">
                  <c:v>204</c:v>
                </c:pt>
                <c:pt idx="4">
                  <c:v>3631</c:v>
                </c:pt>
                <c:pt idx="5">
                  <c:v>742</c:v>
                </c:pt>
                <c:pt idx="6">
                  <c:v>408</c:v>
                </c:pt>
                <c:pt idx="7">
                  <c:v>128</c:v>
                </c:pt>
                <c:pt idx="8">
                  <c:v>1110</c:v>
                </c:pt>
                <c:pt idx="9">
                  <c:v>2834</c:v>
                </c:pt>
                <c:pt idx="10">
                  <c:v>926</c:v>
                </c:pt>
                <c:pt idx="11">
                  <c:v>149</c:v>
                </c:pt>
                <c:pt idx="12">
                  <c:v>174</c:v>
                </c:pt>
                <c:pt idx="13">
                  <c:v>848</c:v>
                </c:pt>
                <c:pt idx="14">
                  <c:v>736</c:v>
                </c:pt>
                <c:pt idx="15">
                  <c:v>366</c:v>
                </c:pt>
                <c:pt idx="16">
                  <c:v>467</c:v>
                </c:pt>
                <c:pt idx="17">
                  <c:v>411</c:v>
                </c:pt>
                <c:pt idx="18">
                  <c:v>627</c:v>
                </c:pt>
                <c:pt idx="19">
                  <c:v>16</c:v>
                </c:pt>
                <c:pt idx="20">
                  <c:v>415</c:v>
                </c:pt>
                <c:pt idx="21">
                  <c:v>493</c:v>
                </c:pt>
                <c:pt idx="22">
                  <c:v>612</c:v>
                </c:pt>
                <c:pt idx="23">
                  <c:v>712</c:v>
                </c:pt>
                <c:pt idx="24">
                  <c:v>178</c:v>
                </c:pt>
                <c:pt idx="25">
                  <c:v>682</c:v>
                </c:pt>
                <c:pt idx="26">
                  <c:v>94</c:v>
                </c:pt>
                <c:pt idx="27">
                  <c:v>243</c:v>
                </c:pt>
                <c:pt idx="28">
                  <c:v>459</c:v>
                </c:pt>
                <c:pt idx="29">
                  <c:v>51</c:v>
                </c:pt>
                <c:pt idx="30">
                  <c:v>317</c:v>
                </c:pt>
                <c:pt idx="31">
                  <c:v>212</c:v>
                </c:pt>
                <c:pt idx="32">
                  <c:v>1786</c:v>
                </c:pt>
                <c:pt idx="33">
                  <c:v>765</c:v>
                </c:pt>
                <c:pt idx="34">
                  <c:v>76</c:v>
                </c:pt>
                <c:pt idx="35">
                  <c:v>1160</c:v>
                </c:pt>
                <c:pt idx="36">
                  <c:v>538</c:v>
                </c:pt>
                <c:pt idx="37">
                  <c:v>261</c:v>
                </c:pt>
                <c:pt idx="38">
                  <c:v>1017</c:v>
                </c:pt>
                <c:pt idx="39">
                  <c:v>35</c:v>
                </c:pt>
                <c:pt idx="40">
                  <c:v>315</c:v>
                </c:pt>
                <c:pt idx="41">
                  <c:v>93</c:v>
                </c:pt>
                <c:pt idx="42">
                  <c:v>664</c:v>
                </c:pt>
                <c:pt idx="43">
                  <c:v>3572</c:v>
                </c:pt>
                <c:pt idx="44">
                  <c:v>298</c:v>
                </c:pt>
                <c:pt idx="45">
                  <c:v>14</c:v>
                </c:pt>
                <c:pt idx="46">
                  <c:v>1164</c:v>
                </c:pt>
                <c:pt idx="47">
                  <c:v>663</c:v>
                </c:pt>
                <c:pt idx="48">
                  <c:v>301</c:v>
                </c:pt>
                <c:pt idx="49">
                  <c:v>342</c:v>
                </c:pt>
                <c:pt idx="50">
                  <c:v>11</c:v>
                </c:pt>
              </c:numCache>
            </c:numRef>
          </c:val>
          <c:smooth val="0"/>
          <c:extLst xmlns:c16r2="http://schemas.microsoft.com/office/drawing/2015/06/chart">
            <c:ext xmlns:c16="http://schemas.microsoft.com/office/drawing/2014/chart" uri="{C3380CC4-5D6E-409C-BE32-E72D297353CC}">
              <c16:uniqueId val="{00000000-DFE7-42CE-A23E-5695EBD833E1}"/>
            </c:ext>
          </c:extLst>
        </c:ser>
        <c:dLbls>
          <c:showLegendKey val="0"/>
          <c:showVal val="0"/>
          <c:showCatName val="0"/>
          <c:showSerName val="0"/>
          <c:showPercent val="0"/>
          <c:showBubbleSize val="0"/>
        </c:dLbls>
        <c:marker val="1"/>
        <c:smooth val="0"/>
        <c:axId val="177410048"/>
        <c:axId val="177411584"/>
      </c:lineChart>
      <c:catAx>
        <c:axId val="177410048"/>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sz="1200">
                    <a:solidFill>
                      <a:srgbClr val="7030A0"/>
                    </a:solidFill>
                  </a:rPr>
                  <a:t>State</a:t>
                </a:r>
              </a:p>
            </c:rich>
          </c:tx>
          <c:layout>
            <c:manualLayout>
              <c:xMode val="edge"/>
              <c:yMode val="edge"/>
              <c:x val="0.4563655699922386"/>
              <c:y val="0.9061232494270316"/>
            </c:manualLayout>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7411584"/>
        <c:crosses val="autoZero"/>
        <c:auto val="1"/>
        <c:lblAlgn val="ctr"/>
        <c:lblOffset val="100"/>
        <c:noMultiLvlLbl val="0"/>
      </c:catAx>
      <c:valAx>
        <c:axId val="177411584"/>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sz="900" dirty="0">
                    <a:solidFill>
                      <a:srgbClr val="7030A0"/>
                    </a:solidFill>
                  </a:rPr>
                  <a:t>Count of id</a:t>
                </a:r>
              </a:p>
            </c:rich>
          </c:tx>
          <c:layout>
            <c:manualLayout>
              <c:xMode val="edge"/>
              <c:yMode val="edge"/>
              <c:x val="0"/>
              <c:y val="0.28502176823616432"/>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7410048"/>
        <c:crosses val="autoZero"/>
        <c:crossBetween val="between"/>
      </c:valAx>
      <c:spPr>
        <a:pattFill prst="ltDnDiag">
          <a:fgClr>
            <a:schemeClr val="dk1">
              <a:lumMod val="15000"/>
              <a:lumOff val="85000"/>
            </a:schemeClr>
          </a:fgClr>
          <a:bgClr>
            <a:schemeClr val="lt1"/>
          </a:bgClr>
        </a:patt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Project excel (3918).xlsx]Trends &amp; Pattern!PivotTable2</c:name>
    <c:fmtId val="35"/>
  </c:pivotSource>
  <c:chart>
    <c:title>
      <c:tx>
        <c:rich>
          <a:bodyPr/>
          <a:lstStyle/>
          <a:p>
            <a:pPr>
              <a:defRPr/>
            </a:pPr>
            <a:r>
              <a:rPr lang="en-US">
                <a:solidFill>
                  <a:srgbClr val="7030A0"/>
                </a:solidFill>
              </a:rPr>
              <a:t>Trends and Pattern</a:t>
            </a:r>
            <a:r>
              <a:rPr lang="en-US" baseline="0">
                <a:solidFill>
                  <a:srgbClr val="7030A0"/>
                </a:solidFill>
              </a:rPr>
              <a:t> Identification</a:t>
            </a:r>
            <a:endParaRPr lang="en-US">
              <a:solidFill>
                <a:srgbClr val="7030A0"/>
              </a:solidFill>
            </a:endParaRPr>
          </a:p>
        </c:rich>
      </c:tx>
      <c:layout>
        <c:manualLayout>
          <c:xMode val="edge"/>
          <c:yMode val="edge"/>
          <c:x val="0.20004711330675964"/>
          <c:y val="1.2063921697287839E-2"/>
        </c:manualLayout>
      </c:layout>
      <c:overlay val="1"/>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s>
    <c:plotArea>
      <c:layout>
        <c:manualLayout>
          <c:layoutTarget val="inner"/>
          <c:xMode val="edge"/>
          <c:yMode val="edge"/>
          <c:x val="5.0316064095591653E-2"/>
          <c:y val="0.11207588847804202"/>
          <c:w val="0.74145183569396167"/>
          <c:h val="0.62838052038240211"/>
        </c:manualLayout>
      </c:layout>
      <c:lineChart>
        <c:grouping val="standard"/>
        <c:varyColors val="0"/>
        <c:ser>
          <c:idx val="0"/>
          <c:order val="0"/>
          <c:tx>
            <c:strRef>
              <c:f>'Trends &amp; Pattern'!$B$21:$B$22</c:f>
              <c:strCache>
                <c:ptCount val="1"/>
                <c:pt idx="0">
                  <c:v>Billing Question</c:v>
                </c:pt>
              </c:strCache>
            </c:strRef>
          </c:tx>
          <c:cat>
            <c:strRef>
              <c:f>'Trends &amp; Pattern'!$A$23:$A$54</c:f>
              <c:strCache>
                <c:ptCount val="31"/>
                <c:pt idx="0">
                  <c:v>10/1/2020</c:v>
                </c:pt>
                <c:pt idx="1">
                  <c:v>10/2/2020</c:v>
                </c:pt>
                <c:pt idx="2">
                  <c:v>10/3/2020</c:v>
                </c:pt>
                <c:pt idx="3">
                  <c:v>10/4/2020</c:v>
                </c:pt>
                <c:pt idx="4">
                  <c:v>10/5/2020</c:v>
                </c:pt>
                <c:pt idx="5">
                  <c:v>10/6/2020</c:v>
                </c:pt>
                <c:pt idx="6">
                  <c:v>10/7/2020</c:v>
                </c:pt>
                <c:pt idx="7">
                  <c:v>10/8/2020</c:v>
                </c:pt>
                <c:pt idx="8">
                  <c:v>10/9/2020</c:v>
                </c:pt>
                <c:pt idx="9">
                  <c:v>10/10/2020</c:v>
                </c:pt>
                <c:pt idx="10">
                  <c:v>10/11/2020</c:v>
                </c:pt>
                <c:pt idx="11">
                  <c:v>10/12/2020</c:v>
                </c:pt>
                <c:pt idx="12">
                  <c:v>10/13/2020</c:v>
                </c:pt>
                <c:pt idx="13">
                  <c:v>10/14/2020</c:v>
                </c:pt>
                <c:pt idx="14">
                  <c:v>10/15/2020</c:v>
                </c:pt>
                <c:pt idx="15">
                  <c:v>10/16/2020</c:v>
                </c:pt>
                <c:pt idx="16">
                  <c:v>10/17/2020</c:v>
                </c:pt>
                <c:pt idx="17">
                  <c:v>10/18/2020</c:v>
                </c:pt>
                <c:pt idx="18">
                  <c:v>10/19/2020</c:v>
                </c:pt>
                <c:pt idx="19">
                  <c:v>10/20/2020</c:v>
                </c:pt>
                <c:pt idx="20">
                  <c:v>10/21/2020</c:v>
                </c:pt>
                <c:pt idx="21">
                  <c:v>10/22/2020</c:v>
                </c:pt>
                <c:pt idx="22">
                  <c:v>10/23/2020</c:v>
                </c:pt>
                <c:pt idx="23">
                  <c:v>10/24/2020</c:v>
                </c:pt>
                <c:pt idx="24">
                  <c:v>10/25/2020</c:v>
                </c:pt>
                <c:pt idx="25">
                  <c:v>10/26/2020</c:v>
                </c:pt>
                <c:pt idx="26">
                  <c:v>10/27/2020</c:v>
                </c:pt>
                <c:pt idx="27">
                  <c:v>10/28/2020</c:v>
                </c:pt>
                <c:pt idx="28">
                  <c:v>10/29/2020</c:v>
                </c:pt>
                <c:pt idx="29">
                  <c:v>10/30/2020</c:v>
                </c:pt>
                <c:pt idx="30">
                  <c:v>10/31/2020</c:v>
                </c:pt>
              </c:strCache>
            </c:strRef>
          </c:cat>
          <c:val>
            <c:numRef>
              <c:f>'Trends &amp; Pattern'!$B$23:$B$54</c:f>
              <c:numCache>
                <c:formatCode>0%</c:formatCode>
                <c:ptCount val="31"/>
                <c:pt idx="0">
                  <c:v>0.71074380165289253</c:v>
                </c:pt>
                <c:pt idx="1">
                  <c:v>0.72140221402214022</c:v>
                </c:pt>
                <c:pt idx="2">
                  <c:v>0.72635445362718087</c:v>
                </c:pt>
                <c:pt idx="3">
                  <c:v>0.7073403241182078</c:v>
                </c:pt>
                <c:pt idx="4">
                  <c:v>0.70825688073394499</c:v>
                </c:pt>
                <c:pt idx="5">
                  <c:v>0.68663194444444442</c:v>
                </c:pt>
                <c:pt idx="6">
                  <c:v>0.72631578947368425</c:v>
                </c:pt>
                <c:pt idx="7">
                  <c:v>0.68041237113402064</c:v>
                </c:pt>
                <c:pt idx="8">
                  <c:v>0.72840605520926094</c:v>
                </c:pt>
                <c:pt idx="9">
                  <c:v>0.71336996336996339</c:v>
                </c:pt>
                <c:pt idx="10">
                  <c:v>0.68997240110395586</c:v>
                </c:pt>
                <c:pt idx="11">
                  <c:v>0.71599264705882348</c:v>
                </c:pt>
                <c:pt idx="12">
                  <c:v>0.67770814682184422</c:v>
                </c:pt>
                <c:pt idx="13">
                  <c:v>0.74495412844036701</c:v>
                </c:pt>
                <c:pt idx="14">
                  <c:v>0.70045248868778276</c:v>
                </c:pt>
                <c:pt idx="15">
                  <c:v>0.7217314487632509</c:v>
                </c:pt>
                <c:pt idx="16">
                  <c:v>0.69723953695458596</c:v>
                </c:pt>
                <c:pt idx="17">
                  <c:v>0.72926162260711025</c:v>
                </c:pt>
                <c:pt idx="18">
                  <c:v>0.70508166969147001</c:v>
                </c:pt>
                <c:pt idx="19">
                  <c:v>0.72609099350046424</c:v>
                </c:pt>
                <c:pt idx="20">
                  <c:v>0.71452991452991454</c:v>
                </c:pt>
                <c:pt idx="21">
                  <c:v>0.70437017994858608</c:v>
                </c:pt>
                <c:pt idx="22">
                  <c:v>0.71287128712871284</c:v>
                </c:pt>
                <c:pt idx="23">
                  <c:v>0.70127504553734066</c:v>
                </c:pt>
                <c:pt idx="24">
                  <c:v>0.70649106302916276</c:v>
                </c:pt>
                <c:pt idx="25">
                  <c:v>0.73149905123339654</c:v>
                </c:pt>
                <c:pt idx="26">
                  <c:v>0.74105461393596983</c:v>
                </c:pt>
                <c:pt idx="27">
                  <c:v>0.68706293706293708</c:v>
                </c:pt>
                <c:pt idx="28">
                  <c:v>0.72364672364672367</c:v>
                </c:pt>
                <c:pt idx="29">
                  <c:v>0.73124999999999996</c:v>
                </c:pt>
                <c:pt idx="30">
                  <c:v>1</c:v>
                </c:pt>
              </c:numCache>
            </c:numRef>
          </c:val>
          <c:smooth val="0"/>
          <c:extLst xmlns:c16r2="http://schemas.microsoft.com/office/drawing/2015/06/chart">
            <c:ext xmlns:c16="http://schemas.microsoft.com/office/drawing/2014/chart" uri="{C3380CC4-5D6E-409C-BE32-E72D297353CC}">
              <c16:uniqueId val="{00000000-A916-4D24-BAEC-983EF6EA0760}"/>
            </c:ext>
          </c:extLst>
        </c:ser>
        <c:ser>
          <c:idx val="1"/>
          <c:order val="1"/>
          <c:tx>
            <c:strRef>
              <c:f>'Trends &amp; Pattern'!$C$21:$C$22</c:f>
              <c:strCache>
                <c:ptCount val="1"/>
                <c:pt idx="0">
                  <c:v>Payments</c:v>
                </c:pt>
              </c:strCache>
            </c:strRef>
          </c:tx>
          <c:cat>
            <c:strRef>
              <c:f>'Trends &amp; Pattern'!$A$23:$A$54</c:f>
              <c:strCache>
                <c:ptCount val="31"/>
                <c:pt idx="0">
                  <c:v>10/1/2020</c:v>
                </c:pt>
                <c:pt idx="1">
                  <c:v>10/2/2020</c:v>
                </c:pt>
                <c:pt idx="2">
                  <c:v>10/3/2020</c:v>
                </c:pt>
                <c:pt idx="3">
                  <c:v>10/4/2020</c:v>
                </c:pt>
                <c:pt idx="4">
                  <c:v>10/5/2020</c:v>
                </c:pt>
                <c:pt idx="5">
                  <c:v>10/6/2020</c:v>
                </c:pt>
                <c:pt idx="6">
                  <c:v>10/7/2020</c:v>
                </c:pt>
                <c:pt idx="7">
                  <c:v>10/8/2020</c:v>
                </c:pt>
                <c:pt idx="8">
                  <c:v>10/9/2020</c:v>
                </c:pt>
                <c:pt idx="9">
                  <c:v>10/10/2020</c:v>
                </c:pt>
                <c:pt idx="10">
                  <c:v>10/11/2020</c:v>
                </c:pt>
                <c:pt idx="11">
                  <c:v>10/12/2020</c:v>
                </c:pt>
                <c:pt idx="12">
                  <c:v>10/13/2020</c:v>
                </c:pt>
                <c:pt idx="13">
                  <c:v>10/14/2020</c:v>
                </c:pt>
                <c:pt idx="14">
                  <c:v>10/15/2020</c:v>
                </c:pt>
                <c:pt idx="15">
                  <c:v>10/16/2020</c:v>
                </c:pt>
                <c:pt idx="16">
                  <c:v>10/17/2020</c:v>
                </c:pt>
                <c:pt idx="17">
                  <c:v>10/18/2020</c:v>
                </c:pt>
                <c:pt idx="18">
                  <c:v>10/19/2020</c:v>
                </c:pt>
                <c:pt idx="19">
                  <c:v>10/20/2020</c:v>
                </c:pt>
                <c:pt idx="20">
                  <c:v>10/21/2020</c:v>
                </c:pt>
                <c:pt idx="21">
                  <c:v>10/22/2020</c:v>
                </c:pt>
                <c:pt idx="22">
                  <c:v>10/23/2020</c:v>
                </c:pt>
                <c:pt idx="23">
                  <c:v>10/24/2020</c:v>
                </c:pt>
                <c:pt idx="24">
                  <c:v>10/25/2020</c:v>
                </c:pt>
                <c:pt idx="25">
                  <c:v>10/26/2020</c:v>
                </c:pt>
                <c:pt idx="26">
                  <c:v>10/27/2020</c:v>
                </c:pt>
                <c:pt idx="27">
                  <c:v>10/28/2020</c:v>
                </c:pt>
                <c:pt idx="28">
                  <c:v>10/29/2020</c:v>
                </c:pt>
                <c:pt idx="29">
                  <c:v>10/30/2020</c:v>
                </c:pt>
                <c:pt idx="30">
                  <c:v>10/31/2020</c:v>
                </c:pt>
              </c:strCache>
            </c:strRef>
          </c:cat>
          <c:val>
            <c:numRef>
              <c:f>'Trends &amp; Pattern'!$C$23:$C$54</c:f>
              <c:numCache>
                <c:formatCode>0%</c:formatCode>
                <c:ptCount val="31"/>
                <c:pt idx="0">
                  <c:v>0.14049586776859505</c:v>
                </c:pt>
                <c:pt idx="1">
                  <c:v>0.1429889298892989</c:v>
                </c:pt>
                <c:pt idx="2">
                  <c:v>0.15151515151515152</c:v>
                </c:pt>
                <c:pt idx="3">
                  <c:v>0.14394661582459486</c:v>
                </c:pt>
                <c:pt idx="4">
                  <c:v>0.12935779816513762</c:v>
                </c:pt>
                <c:pt idx="5">
                  <c:v>0.18489583333333334</c:v>
                </c:pt>
                <c:pt idx="6">
                  <c:v>0.14258373205741626</c:v>
                </c:pt>
                <c:pt idx="7">
                  <c:v>0.16588566073102157</c:v>
                </c:pt>
                <c:pt idx="8">
                  <c:v>0.12377560106856635</c:v>
                </c:pt>
                <c:pt idx="9">
                  <c:v>0.14194139194139194</c:v>
                </c:pt>
                <c:pt idx="10">
                  <c:v>0.14167433302667892</c:v>
                </c:pt>
                <c:pt idx="11">
                  <c:v>0.14154411764705882</c:v>
                </c:pt>
                <c:pt idx="12">
                  <c:v>0.16472694717994629</c:v>
                </c:pt>
                <c:pt idx="13">
                  <c:v>0.12660550458715597</c:v>
                </c:pt>
                <c:pt idx="14">
                  <c:v>0.13755656108597286</c:v>
                </c:pt>
                <c:pt idx="15">
                  <c:v>0.12190812720848057</c:v>
                </c:pt>
                <c:pt idx="16">
                  <c:v>0.1647373107747106</c:v>
                </c:pt>
                <c:pt idx="17">
                  <c:v>0.13126709206927986</c:v>
                </c:pt>
                <c:pt idx="18">
                  <c:v>0.15154264972776771</c:v>
                </c:pt>
                <c:pt idx="19">
                  <c:v>0.1309192200557103</c:v>
                </c:pt>
                <c:pt idx="20">
                  <c:v>0.13846153846153847</c:v>
                </c:pt>
                <c:pt idx="21">
                  <c:v>0.14481576692373607</c:v>
                </c:pt>
                <c:pt idx="22">
                  <c:v>0.14851485148514851</c:v>
                </c:pt>
                <c:pt idx="23">
                  <c:v>0.15027322404371585</c:v>
                </c:pt>
                <c:pt idx="24">
                  <c:v>0.15428033866415805</c:v>
                </c:pt>
                <c:pt idx="25">
                  <c:v>0.14041745730550284</c:v>
                </c:pt>
                <c:pt idx="26">
                  <c:v>0.14689265536723164</c:v>
                </c:pt>
                <c:pt idx="27">
                  <c:v>0.14685314685314685</c:v>
                </c:pt>
                <c:pt idx="28">
                  <c:v>0.14719848053181386</c:v>
                </c:pt>
                <c:pt idx="29">
                  <c:v>0.12678571428571428</c:v>
                </c:pt>
                <c:pt idx="30">
                  <c:v>0</c:v>
                </c:pt>
              </c:numCache>
            </c:numRef>
          </c:val>
          <c:smooth val="0"/>
        </c:ser>
        <c:ser>
          <c:idx val="2"/>
          <c:order val="2"/>
          <c:tx>
            <c:strRef>
              <c:f>'Trends &amp; Pattern'!$D$21:$D$22</c:f>
              <c:strCache>
                <c:ptCount val="1"/>
                <c:pt idx="0">
                  <c:v>Service Outage</c:v>
                </c:pt>
              </c:strCache>
            </c:strRef>
          </c:tx>
          <c:cat>
            <c:strRef>
              <c:f>'Trends &amp; Pattern'!$A$23:$A$54</c:f>
              <c:strCache>
                <c:ptCount val="31"/>
                <c:pt idx="0">
                  <c:v>10/1/2020</c:v>
                </c:pt>
                <c:pt idx="1">
                  <c:v>10/2/2020</c:v>
                </c:pt>
                <c:pt idx="2">
                  <c:v>10/3/2020</c:v>
                </c:pt>
                <c:pt idx="3">
                  <c:v>10/4/2020</c:v>
                </c:pt>
                <c:pt idx="4">
                  <c:v>10/5/2020</c:v>
                </c:pt>
                <c:pt idx="5">
                  <c:v>10/6/2020</c:v>
                </c:pt>
                <c:pt idx="6">
                  <c:v>10/7/2020</c:v>
                </c:pt>
                <c:pt idx="7">
                  <c:v>10/8/2020</c:v>
                </c:pt>
                <c:pt idx="8">
                  <c:v>10/9/2020</c:v>
                </c:pt>
                <c:pt idx="9">
                  <c:v>10/10/2020</c:v>
                </c:pt>
                <c:pt idx="10">
                  <c:v>10/11/2020</c:v>
                </c:pt>
                <c:pt idx="11">
                  <c:v>10/12/2020</c:v>
                </c:pt>
                <c:pt idx="12">
                  <c:v>10/13/2020</c:v>
                </c:pt>
                <c:pt idx="13">
                  <c:v>10/14/2020</c:v>
                </c:pt>
                <c:pt idx="14">
                  <c:v>10/15/2020</c:v>
                </c:pt>
                <c:pt idx="15">
                  <c:v>10/16/2020</c:v>
                </c:pt>
                <c:pt idx="16">
                  <c:v>10/17/2020</c:v>
                </c:pt>
                <c:pt idx="17">
                  <c:v>10/18/2020</c:v>
                </c:pt>
                <c:pt idx="18">
                  <c:v>10/19/2020</c:v>
                </c:pt>
                <c:pt idx="19">
                  <c:v>10/20/2020</c:v>
                </c:pt>
                <c:pt idx="20">
                  <c:v>10/21/2020</c:v>
                </c:pt>
                <c:pt idx="21">
                  <c:v>10/22/2020</c:v>
                </c:pt>
                <c:pt idx="22">
                  <c:v>10/23/2020</c:v>
                </c:pt>
                <c:pt idx="23">
                  <c:v>10/24/2020</c:v>
                </c:pt>
                <c:pt idx="24">
                  <c:v>10/25/2020</c:v>
                </c:pt>
                <c:pt idx="25">
                  <c:v>10/26/2020</c:v>
                </c:pt>
                <c:pt idx="26">
                  <c:v>10/27/2020</c:v>
                </c:pt>
                <c:pt idx="27">
                  <c:v>10/28/2020</c:v>
                </c:pt>
                <c:pt idx="28">
                  <c:v>10/29/2020</c:v>
                </c:pt>
                <c:pt idx="29">
                  <c:v>10/30/2020</c:v>
                </c:pt>
                <c:pt idx="30">
                  <c:v>10/31/2020</c:v>
                </c:pt>
              </c:strCache>
            </c:strRef>
          </c:cat>
          <c:val>
            <c:numRef>
              <c:f>'Trends &amp; Pattern'!$D$23:$D$54</c:f>
              <c:numCache>
                <c:formatCode>0%</c:formatCode>
                <c:ptCount val="31"/>
                <c:pt idx="0">
                  <c:v>0.1487603305785124</c:v>
                </c:pt>
                <c:pt idx="1">
                  <c:v>0.13560885608856088</c:v>
                </c:pt>
                <c:pt idx="2">
                  <c:v>0.12213039485766758</c:v>
                </c:pt>
                <c:pt idx="3">
                  <c:v>0.14871306005719734</c:v>
                </c:pt>
                <c:pt idx="4">
                  <c:v>0.16238532110091744</c:v>
                </c:pt>
                <c:pt idx="5">
                  <c:v>0.12847222222222221</c:v>
                </c:pt>
                <c:pt idx="6">
                  <c:v>0.13110047846889952</c:v>
                </c:pt>
                <c:pt idx="7">
                  <c:v>0.15370196813495782</c:v>
                </c:pt>
                <c:pt idx="8">
                  <c:v>0.14781834372217276</c:v>
                </c:pt>
                <c:pt idx="9">
                  <c:v>0.1446886446886447</c:v>
                </c:pt>
                <c:pt idx="10">
                  <c:v>0.16835326586936522</c:v>
                </c:pt>
                <c:pt idx="11">
                  <c:v>0.14246323529411764</c:v>
                </c:pt>
                <c:pt idx="12">
                  <c:v>0.15756490599820949</c:v>
                </c:pt>
                <c:pt idx="13">
                  <c:v>0.12844036697247707</c:v>
                </c:pt>
                <c:pt idx="14">
                  <c:v>0.16199095022624435</c:v>
                </c:pt>
                <c:pt idx="15">
                  <c:v>0.15636042402826855</c:v>
                </c:pt>
                <c:pt idx="16">
                  <c:v>0.13802315227070347</c:v>
                </c:pt>
                <c:pt idx="17">
                  <c:v>0.13947128532360983</c:v>
                </c:pt>
                <c:pt idx="18">
                  <c:v>0.14337568058076225</c:v>
                </c:pt>
                <c:pt idx="19">
                  <c:v>0.14298978644382543</c:v>
                </c:pt>
                <c:pt idx="20">
                  <c:v>0.14700854700854701</c:v>
                </c:pt>
                <c:pt idx="21">
                  <c:v>0.15081405312767782</c:v>
                </c:pt>
                <c:pt idx="22">
                  <c:v>0.13861386138613863</c:v>
                </c:pt>
                <c:pt idx="23">
                  <c:v>0.14845173041894352</c:v>
                </c:pt>
                <c:pt idx="24">
                  <c:v>0.13922859830667922</c:v>
                </c:pt>
                <c:pt idx="25">
                  <c:v>0.12808349146110057</c:v>
                </c:pt>
                <c:pt idx="26">
                  <c:v>0.1120527306967985</c:v>
                </c:pt>
                <c:pt idx="27">
                  <c:v>0.16608391608391609</c:v>
                </c:pt>
                <c:pt idx="28">
                  <c:v>0.1291547958214625</c:v>
                </c:pt>
                <c:pt idx="29">
                  <c:v>0.14196428571428571</c:v>
                </c:pt>
                <c:pt idx="30">
                  <c:v>0</c:v>
                </c:pt>
              </c:numCache>
            </c:numRef>
          </c:val>
          <c:smooth val="0"/>
        </c:ser>
        <c:dLbls>
          <c:showLegendKey val="0"/>
          <c:showVal val="0"/>
          <c:showCatName val="0"/>
          <c:showSerName val="0"/>
          <c:showPercent val="0"/>
          <c:showBubbleSize val="0"/>
        </c:dLbls>
        <c:marker val="1"/>
        <c:smooth val="0"/>
        <c:axId val="177464448"/>
        <c:axId val="177465984"/>
      </c:lineChart>
      <c:catAx>
        <c:axId val="177464448"/>
        <c:scaling>
          <c:orientation val="minMax"/>
        </c:scaling>
        <c:delete val="0"/>
        <c:axPos val="b"/>
        <c:numFmt formatCode="General" sourceLinked="0"/>
        <c:majorTickMark val="out"/>
        <c:minorTickMark val="none"/>
        <c:tickLblPos val="nextTo"/>
        <c:crossAx val="177465984"/>
        <c:crosses val="autoZero"/>
        <c:auto val="1"/>
        <c:lblAlgn val="ctr"/>
        <c:lblOffset val="100"/>
        <c:noMultiLvlLbl val="0"/>
      </c:catAx>
      <c:valAx>
        <c:axId val="177465984"/>
        <c:scaling>
          <c:orientation val="minMax"/>
        </c:scaling>
        <c:delete val="0"/>
        <c:axPos val="l"/>
        <c:majorGridlines/>
        <c:numFmt formatCode="0%" sourceLinked="1"/>
        <c:majorTickMark val="out"/>
        <c:minorTickMark val="none"/>
        <c:tickLblPos val="nextTo"/>
        <c:crossAx val="177464448"/>
        <c:crosses val="autoZero"/>
        <c:crossBetween val="between"/>
      </c:valAx>
    </c:plotArea>
    <c:legend>
      <c:legendPos val="r"/>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 Sentiment!PivotTable2</c:name>
    <c:fmtId val="3"/>
  </c:pivotSource>
  <c:chart>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marker>
          <c:symbol val="none"/>
        </c:marker>
        <c:dLbl>
          <c:idx val="0"/>
          <c:delete val="1"/>
          <c:extLst xmlns:c16r2="http://schemas.microsoft.com/office/drawing/2015/06/chart">
            <c:ext xmlns:c15="http://schemas.microsoft.com/office/drawing/2012/chart" uri="{CE6537A1-D6FC-4f65-9D91-7224C49458BB}"/>
          </c:extLst>
        </c:dLbl>
      </c:pivotFmt>
      <c:pivotFmt>
        <c:idx val="2"/>
        <c:marker>
          <c:symbol val="none"/>
        </c:marker>
        <c:dLbl>
          <c:idx val="0"/>
          <c:delete val="1"/>
          <c:extLst xmlns:c16r2="http://schemas.microsoft.com/office/drawing/2015/06/chart">
            <c:ext xmlns:c15="http://schemas.microsoft.com/office/drawing/2012/chart" uri="{CE6537A1-D6FC-4f65-9D91-7224C49458BB}"/>
          </c:extLst>
        </c:dLbl>
      </c:pivotFmt>
      <c:pivotFmt>
        <c:idx val="3"/>
        <c:marker>
          <c:symbol val="none"/>
        </c:marker>
        <c:dLbl>
          <c:idx val="0"/>
          <c:delete val="1"/>
          <c:extLst xmlns:c16r2="http://schemas.microsoft.com/office/drawing/2015/06/chart">
            <c:ext xmlns:c15="http://schemas.microsoft.com/office/drawing/2012/chart" uri="{CE6537A1-D6FC-4f65-9D91-7224C49458BB}"/>
          </c:extLst>
        </c:dLbl>
      </c:pivotFmt>
      <c:pivotFmt>
        <c:idx val="4"/>
        <c:marker>
          <c:symbol val="none"/>
        </c:marker>
        <c:dLbl>
          <c:idx val="0"/>
          <c:delete val="1"/>
          <c:extLst xmlns:c16r2="http://schemas.microsoft.com/office/drawing/2015/06/chart">
            <c:ext xmlns:c15="http://schemas.microsoft.com/office/drawing/2012/chart" uri="{CE6537A1-D6FC-4f65-9D91-7224C49458BB}"/>
          </c:extLst>
        </c:dLbl>
      </c:pivotFmt>
      <c:pivotFmt>
        <c:idx val="5"/>
        <c:marker>
          <c:symbol val="none"/>
        </c:marker>
        <c:dLbl>
          <c:idx val="0"/>
          <c:delete val="1"/>
          <c:extLst xmlns:c16r2="http://schemas.microsoft.com/office/drawing/2015/06/chart">
            <c:ext xmlns:c15="http://schemas.microsoft.com/office/drawing/2012/chart" uri="{CE6537A1-D6FC-4f65-9D91-7224C49458BB}"/>
          </c:extLst>
        </c:dLbl>
      </c:pivotFmt>
      <c:pivotFmt>
        <c:idx val="6"/>
        <c:marker>
          <c:symbol val="none"/>
        </c:marker>
        <c:dLbl>
          <c:idx val="0"/>
          <c:delete val="1"/>
          <c:extLst xmlns:c16r2="http://schemas.microsoft.com/office/drawing/2015/06/chart">
            <c:ext xmlns:c15="http://schemas.microsoft.com/office/drawing/2012/chart" uri="{CE6537A1-D6FC-4f65-9D91-7224C49458BB}"/>
          </c:extLst>
        </c:dLbl>
      </c:pivotFmt>
      <c:pivotFmt>
        <c:idx val="7"/>
        <c:marker>
          <c:symbol val="none"/>
        </c:marker>
        <c:dLbl>
          <c:idx val="0"/>
          <c:delete val="1"/>
          <c:extLst xmlns:c16r2="http://schemas.microsoft.com/office/drawing/2015/06/chart">
            <c:ext xmlns:c15="http://schemas.microsoft.com/office/drawing/2012/chart" uri="{CE6537A1-D6FC-4f65-9D91-7224C49458BB}"/>
          </c:extLst>
        </c:dLbl>
      </c:pivotFmt>
      <c:pivotFmt>
        <c:idx val="8"/>
        <c:marker>
          <c:symbol val="none"/>
        </c:marker>
        <c:dLbl>
          <c:idx val="0"/>
          <c:delete val="1"/>
          <c:extLst xmlns:c16r2="http://schemas.microsoft.com/office/drawing/2015/06/chart">
            <c:ext xmlns:c15="http://schemas.microsoft.com/office/drawing/2012/chart" uri="{CE6537A1-D6FC-4f65-9D91-7224C49458BB}"/>
          </c:extLst>
        </c:dLbl>
      </c:pivotFmt>
      <c:pivotFmt>
        <c:idx val="9"/>
        <c:marker>
          <c:symbol val="none"/>
        </c:marker>
        <c:dLbl>
          <c:idx val="0"/>
          <c:delete val="1"/>
          <c:extLst xmlns:c16r2="http://schemas.microsoft.com/office/drawing/2015/06/chart">
            <c:ext xmlns:c15="http://schemas.microsoft.com/office/drawing/2012/chart" uri="{CE6537A1-D6FC-4f65-9D91-7224C49458BB}"/>
          </c:extLst>
        </c:dLbl>
      </c:pivotFmt>
      <c:pivotFmt>
        <c:idx val="10"/>
        <c:marker>
          <c:symbol val="none"/>
        </c:marker>
        <c:dLbl>
          <c:idx val="0"/>
          <c:delete val="1"/>
          <c:extLst xmlns:c16r2="http://schemas.microsoft.com/office/drawing/2015/06/chart">
            <c:ext xmlns:c15="http://schemas.microsoft.com/office/drawing/2012/chart" uri="{CE6537A1-D6FC-4f65-9D91-7224C49458BB}"/>
          </c:extLst>
        </c:dLbl>
      </c:pivotFmt>
      <c:pivotFmt>
        <c:idx val="11"/>
        <c:marker>
          <c:symbol val="none"/>
        </c:marker>
        <c:dLbl>
          <c:idx val="0"/>
          <c:delete val="1"/>
          <c:extLst xmlns:c16r2="http://schemas.microsoft.com/office/drawing/2015/06/chart">
            <c:ext xmlns:c15="http://schemas.microsoft.com/office/drawing/2012/chart" uri="{CE6537A1-D6FC-4f65-9D91-7224C49458BB}"/>
          </c:extLst>
        </c:dLbl>
      </c:pivotFmt>
      <c:pivotFmt>
        <c:idx val="12"/>
        <c:marker>
          <c:symbol val="none"/>
        </c:marker>
        <c:dLbl>
          <c:idx val="0"/>
          <c:delete val="1"/>
          <c:extLst xmlns:c16r2="http://schemas.microsoft.com/office/drawing/2015/06/chart">
            <c:ext xmlns:c15="http://schemas.microsoft.com/office/drawing/2012/chart" uri="{CE6537A1-D6FC-4f65-9D91-7224C49458BB}"/>
          </c:extLst>
        </c:dLbl>
      </c:pivotFmt>
      <c:pivotFmt>
        <c:idx val="13"/>
        <c:marker>
          <c:symbol val="none"/>
        </c:marker>
        <c:dLbl>
          <c:idx val="0"/>
          <c:delete val="1"/>
          <c:extLst xmlns:c16r2="http://schemas.microsoft.com/office/drawing/2015/06/chart">
            <c:ext xmlns:c15="http://schemas.microsoft.com/office/drawing/2012/chart" uri="{CE6537A1-D6FC-4f65-9D91-7224C49458BB}"/>
          </c:extLst>
        </c:dLbl>
      </c:pivotFmt>
      <c:pivotFmt>
        <c:idx val="14"/>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946436896117912E-2"/>
          <c:y val="0.20101688264048251"/>
          <c:w val="0.7400228940360557"/>
          <c:h val="0.32491931195491136"/>
        </c:manualLayout>
      </c:layout>
      <c:barChart>
        <c:barDir val="col"/>
        <c:grouping val="clustered"/>
        <c:varyColors val="0"/>
        <c:ser>
          <c:idx val="0"/>
          <c:order val="0"/>
          <c:tx>
            <c:strRef>
              <c:f>'Customer Sentiment'!$B$26:$B$27</c:f>
              <c:strCache>
                <c:ptCount val="1"/>
                <c:pt idx="0">
                  <c:v>Negative</c:v>
                </c:pt>
              </c:strCache>
            </c:strRef>
          </c:tx>
          <c:invertIfNegative val="0"/>
          <c:cat>
            <c:multiLvlStrRef>
              <c:f>'Customer Sentiment'!$A$28:$A$44</c:f>
              <c:multiLvlStrCache>
                <c:ptCount val="12"/>
                <c:lvl>
                  <c:pt idx="0">
                    <c:v>Billing Question</c:v>
                  </c:pt>
                  <c:pt idx="1">
                    <c:v>Payments</c:v>
                  </c:pt>
                  <c:pt idx="2">
                    <c:v>Service Outage</c:v>
                  </c:pt>
                  <c:pt idx="3">
                    <c:v>Billing Question</c:v>
                  </c:pt>
                  <c:pt idx="4">
                    <c:v>Payments</c:v>
                  </c:pt>
                  <c:pt idx="5">
                    <c:v>Service Outage</c:v>
                  </c:pt>
                  <c:pt idx="6">
                    <c:v>Billing Question</c:v>
                  </c:pt>
                  <c:pt idx="7">
                    <c:v>Payments</c:v>
                  </c:pt>
                  <c:pt idx="8">
                    <c:v>Service Outage</c:v>
                  </c:pt>
                  <c:pt idx="9">
                    <c:v>Billing Question</c:v>
                  </c:pt>
                  <c:pt idx="10">
                    <c:v>Payments</c:v>
                  </c:pt>
                  <c:pt idx="11">
                    <c:v>Service Outage</c:v>
                  </c:pt>
                </c:lvl>
                <c:lvl>
                  <c:pt idx="0">
                    <c:v>Baltimore/MD</c:v>
                  </c:pt>
                  <c:pt idx="3">
                    <c:v>Chicago/IL</c:v>
                  </c:pt>
                  <c:pt idx="6">
                    <c:v>Denver/CO</c:v>
                  </c:pt>
                  <c:pt idx="9">
                    <c:v>Los Angeles/CA</c:v>
                  </c:pt>
                </c:lvl>
              </c:multiLvlStrCache>
            </c:multiLvlStrRef>
          </c:cat>
          <c:val>
            <c:numRef>
              <c:f>'Customer Sentiment'!$B$28:$B$44</c:f>
              <c:numCache>
                <c:formatCode>General</c:formatCode>
                <c:ptCount val="12"/>
                <c:pt idx="0">
                  <c:v>2633</c:v>
                </c:pt>
                <c:pt idx="1">
                  <c:v>553</c:v>
                </c:pt>
                <c:pt idx="2">
                  <c:v>525</c:v>
                </c:pt>
                <c:pt idx="3">
                  <c:v>1312</c:v>
                </c:pt>
                <c:pt idx="4">
                  <c:v>271</c:v>
                </c:pt>
                <c:pt idx="5">
                  <c:v>256</c:v>
                </c:pt>
                <c:pt idx="6">
                  <c:v>655</c:v>
                </c:pt>
                <c:pt idx="7">
                  <c:v>118</c:v>
                </c:pt>
                <c:pt idx="8">
                  <c:v>139</c:v>
                </c:pt>
                <c:pt idx="9">
                  <c:v>3268</c:v>
                </c:pt>
                <c:pt idx="10">
                  <c:v>651</c:v>
                </c:pt>
                <c:pt idx="11">
                  <c:v>682</c:v>
                </c:pt>
              </c:numCache>
            </c:numRef>
          </c:val>
          <c:extLst xmlns:c16r2="http://schemas.microsoft.com/office/drawing/2015/06/chart">
            <c:ext xmlns:c16="http://schemas.microsoft.com/office/drawing/2014/chart" uri="{C3380CC4-5D6E-409C-BE32-E72D297353CC}">
              <c16:uniqueId val="{00000000-F5CF-422B-A64D-D652450D6F0E}"/>
            </c:ext>
          </c:extLst>
        </c:ser>
        <c:ser>
          <c:idx val="1"/>
          <c:order val="1"/>
          <c:tx>
            <c:strRef>
              <c:f>'Customer Sentiment'!$C$26:$C$27</c:f>
              <c:strCache>
                <c:ptCount val="1"/>
                <c:pt idx="0">
                  <c:v>Neutral</c:v>
                </c:pt>
              </c:strCache>
            </c:strRef>
          </c:tx>
          <c:invertIfNegative val="0"/>
          <c:cat>
            <c:multiLvlStrRef>
              <c:f>'Customer Sentiment'!$A$28:$A$44</c:f>
              <c:multiLvlStrCache>
                <c:ptCount val="12"/>
                <c:lvl>
                  <c:pt idx="0">
                    <c:v>Billing Question</c:v>
                  </c:pt>
                  <c:pt idx="1">
                    <c:v>Payments</c:v>
                  </c:pt>
                  <c:pt idx="2">
                    <c:v>Service Outage</c:v>
                  </c:pt>
                  <c:pt idx="3">
                    <c:v>Billing Question</c:v>
                  </c:pt>
                  <c:pt idx="4">
                    <c:v>Payments</c:v>
                  </c:pt>
                  <c:pt idx="5">
                    <c:v>Service Outage</c:v>
                  </c:pt>
                  <c:pt idx="6">
                    <c:v>Billing Question</c:v>
                  </c:pt>
                  <c:pt idx="7">
                    <c:v>Payments</c:v>
                  </c:pt>
                  <c:pt idx="8">
                    <c:v>Service Outage</c:v>
                  </c:pt>
                  <c:pt idx="9">
                    <c:v>Billing Question</c:v>
                  </c:pt>
                  <c:pt idx="10">
                    <c:v>Payments</c:v>
                  </c:pt>
                  <c:pt idx="11">
                    <c:v>Service Outage</c:v>
                  </c:pt>
                </c:lvl>
                <c:lvl>
                  <c:pt idx="0">
                    <c:v>Baltimore/MD</c:v>
                  </c:pt>
                  <c:pt idx="3">
                    <c:v>Chicago/IL</c:v>
                  </c:pt>
                  <c:pt idx="6">
                    <c:v>Denver/CO</c:v>
                  </c:pt>
                  <c:pt idx="9">
                    <c:v>Los Angeles/CA</c:v>
                  </c:pt>
                </c:lvl>
              </c:multiLvlStrCache>
            </c:multiLvlStrRef>
          </c:cat>
          <c:val>
            <c:numRef>
              <c:f>'Customer Sentiment'!$C$28:$C$44</c:f>
              <c:numCache>
                <c:formatCode>General</c:formatCode>
                <c:ptCount val="12"/>
                <c:pt idx="0">
                  <c:v>2077</c:v>
                </c:pt>
                <c:pt idx="1">
                  <c:v>399</c:v>
                </c:pt>
                <c:pt idx="2">
                  <c:v>451</c:v>
                </c:pt>
                <c:pt idx="3">
                  <c:v>1036</c:v>
                </c:pt>
                <c:pt idx="4">
                  <c:v>201</c:v>
                </c:pt>
                <c:pt idx="5">
                  <c:v>208</c:v>
                </c:pt>
                <c:pt idx="6">
                  <c:v>567</c:v>
                </c:pt>
                <c:pt idx="7">
                  <c:v>126</c:v>
                </c:pt>
                <c:pt idx="8">
                  <c:v>107</c:v>
                </c:pt>
                <c:pt idx="9">
                  <c:v>2552</c:v>
                </c:pt>
                <c:pt idx="10">
                  <c:v>512</c:v>
                </c:pt>
                <c:pt idx="11">
                  <c:v>518</c:v>
                </c:pt>
              </c:numCache>
            </c:numRef>
          </c:val>
          <c:extLst xmlns:c16r2="http://schemas.microsoft.com/office/drawing/2015/06/chart">
            <c:ext xmlns:c16="http://schemas.microsoft.com/office/drawing/2014/chart" uri="{C3380CC4-5D6E-409C-BE32-E72D297353CC}">
              <c16:uniqueId val="{00000001-F5CF-422B-A64D-D652450D6F0E}"/>
            </c:ext>
          </c:extLst>
        </c:ser>
        <c:ser>
          <c:idx val="2"/>
          <c:order val="2"/>
          <c:tx>
            <c:strRef>
              <c:f>'Customer Sentiment'!$D$26:$D$27</c:f>
              <c:strCache>
                <c:ptCount val="1"/>
                <c:pt idx="0">
                  <c:v>Positive</c:v>
                </c:pt>
              </c:strCache>
            </c:strRef>
          </c:tx>
          <c:invertIfNegative val="0"/>
          <c:cat>
            <c:multiLvlStrRef>
              <c:f>'Customer Sentiment'!$A$28:$A$44</c:f>
              <c:multiLvlStrCache>
                <c:ptCount val="12"/>
                <c:lvl>
                  <c:pt idx="0">
                    <c:v>Billing Question</c:v>
                  </c:pt>
                  <c:pt idx="1">
                    <c:v>Payments</c:v>
                  </c:pt>
                  <c:pt idx="2">
                    <c:v>Service Outage</c:v>
                  </c:pt>
                  <c:pt idx="3">
                    <c:v>Billing Question</c:v>
                  </c:pt>
                  <c:pt idx="4">
                    <c:v>Payments</c:v>
                  </c:pt>
                  <c:pt idx="5">
                    <c:v>Service Outage</c:v>
                  </c:pt>
                  <c:pt idx="6">
                    <c:v>Billing Question</c:v>
                  </c:pt>
                  <c:pt idx="7">
                    <c:v>Payments</c:v>
                  </c:pt>
                  <c:pt idx="8">
                    <c:v>Service Outage</c:v>
                  </c:pt>
                  <c:pt idx="9">
                    <c:v>Billing Question</c:v>
                  </c:pt>
                  <c:pt idx="10">
                    <c:v>Payments</c:v>
                  </c:pt>
                  <c:pt idx="11">
                    <c:v>Service Outage</c:v>
                  </c:pt>
                </c:lvl>
                <c:lvl>
                  <c:pt idx="0">
                    <c:v>Baltimore/MD</c:v>
                  </c:pt>
                  <c:pt idx="3">
                    <c:v>Chicago/IL</c:v>
                  </c:pt>
                  <c:pt idx="6">
                    <c:v>Denver/CO</c:v>
                  </c:pt>
                  <c:pt idx="9">
                    <c:v>Los Angeles/CA</c:v>
                  </c:pt>
                </c:lvl>
              </c:multiLvlStrCache>
            </c:multiLvlStrRef>
          </c:cat>
          <c:val>
            <c:numRef>
              <c:f>'Customer Sentiment'!$D$28:$D$44</c:f>
              <c:numCache>
                <c:formatCode>General</c:formatCode>
                <c:ptCount val="12"/>
                <c:pt idx="0">
                  <c:v>906</c:v>
                </c:pt>
                <c:pt idx="1">
                  <c:v>186</c:v>
                </c:pt>
                <c:pt idx="2">
                  <c:v>197</c:v>
                </c:pt>
                <c:pt idx="3">
                  <c:v>432</c:v>
                </c:pt>
                <c:pt idx="4">
                  <c:v>104</c:v>
                </c:pt>
                <c:pt idx="5">
                  <c:v>98</c:v>
                </c:pt>
                <c:pt idx="6">
                  <c:v>230</c:v>
                </c:pt>
                <c:pt idx="7">
                  <c:v>42</c:v>
                </c:pt>
                <c:pt idx="8">
                  <c:v>57</c:v>
                </c:pt>
                <c:pt idx="9">
                  <c:v>1207</c:v>
                </c:pt>
                <c:pt idx="10">
                  <c:v>220</c:v>
                </c:pt>
                <c:pt idx="11">
                  <c:v>249</c:v>
                </c:pt>
              </c:numCache>
            </c:numRef>
          </c:val>
          <c:extLst xmlns:c16r2="http://schemas.microsoft.com/office/drawing/2015/06/chart">
            <c:ext xmlns:c16="http://schemas.microsoft.com/office/drawing/2014/chart" uri="{C3380CC4-5D6E-409C-BE32-E72D297353CC}">
              <c16:uniqueId val="{00000002-F5CF-422B-A64D-D652450D6F0E}"/>
            </c:ext>
          </c:extLst>
        </c:ser>
        <c:ser>
          <c:idx val="3"/>
          <c:order val="3"/>
          <c:tx>
            <c:strRef>
              <c:f>'Customer Sentiment'!$E$26:$E$27</c:f>
              <c:strCache>
                <c:ptCount val="1"/>
                <c:pt idx="0">
                  <c:v>Very Negative</c:v>
                </c:pt>
              </c:strCache>
            </c:strRef>
          </c:tx>
          <c:invertIfNegative val="0"/>
          <c:cat>
            <c:multiLvlStrRef>
              <c:f>'Customer Sentiment'!$A$28:$A$44</c:f>
              <c:multiLvlStrCache>
                <c:ptCount val="12"/>
                <c:lvl>
                  <c:pt idx="0">
                    <c:v>Billing Question</c:v>
                  </c:pt>
                  <c:pt idx="1">
                    <c:v>Payments</c:v>
                  </c:pt>
                  <c:pt idx="2">
                    <c:v>Service Outage</c:v>
                  </c:pt>
                  <c:pt idx="3">
                    <c:v>Billing Question</c:v>
                  </c:pt>
                  <c:pt idx="4">
                    <c:v>Payments</c:v>
                  </c:pt>
                  <c:pt idx="5">
                    <c:v>Service Outage</c:v>
                  </c:pt>
                  <c:pt idx="6">
                    <c:v>Billing Question</c:v>
                  </c:pt>
                  <c:pt idx="7">
                    <c:v>Payments</c:v>
                  </c:pt>
                  <c:pt idx="8">
                    <c:v>Service Outage</c:v>
                  </c:pt>
                  <c:pt idx="9">
                    <c:v>Billing Question</c:v>
                  </c:pt>
                  <c:pt idx="10">
                    <c:v>Payments</c:v>
                  </c:pt>
                  <c:pt idx="11">
                    <c:v>Service Outage</c:v>
                  </c:pt>
                </c:lvl>
                <c:lvl>
                  <c:pt idx="0">
                    <c:v>Baltimore/MD</c:v>
                  </c:pt>
                  <c:pt idx="3">
                    <c:v>Chicago/IL</c:v>
                  </c:pt>
                  <c:pt idx="6">
                    <c:v>Denver/CO</c:v>
                  </c:pt>
                  <c:pt idx="9">
                    <c:v>Los Angeles/CA</c:v>
                  </c:pt>
                </c:lvl>
              </c:multiLvlStrCache>
            </c:multiLvlStrRef>
          </c:cat>
          <c:val>
            <c:numRef>
              <c:f>'Customer Sentiment'!$E$28:$E$44</c:f>
              <c:numCache>
                <c:formatCode>General</c:formatCode>
                <c:ptCount val="12"/>
                <c:pt idx="0">
                  <c:v>1461</c:v>
                </c:pt>
                <c:pt idx="1">
                  <c:v>286</c:v>
                </c:pt>
                <c:pt idx="2">
                  <c:v>278</c:v>
                </c:pt>
                <c:pt idx="3">
                  <c:v>694</c:v>
                </c:pt>
                <c:pt idx="4">
                  <c:v>139</c:v>
                </c:pt>
                <c:pt idx="5">
                  <c:v>139</c:v>
                </c:pt>
                <c:pt idx="6">
                  <c:v>355</c:v>
                </c:pt>
                <c:pt idx="7">
                  <c:v>64</c:v>
                </c:pt>
                <c:pt idx="8">
                  <c:v>73</c:v>
                </c:pt>
                <c:pt idx="9">
                  <c:v>1790</c:v>
                </c:pt>
                <c:pt idx="10">
                  <c:v>408</c:v>
                </c:pt>
                <c:pt idx="11">
                  <c:v>339</c:v>
                </c:pt>
              </c:numCache>
            </c:numRef>
          </c:val>
          <c:extLst xmlns:c16r2="http://schemas.microsoft.com/office/drawing/2015/06/chart">
            <c:ext xmlns:c16="http://schemas.microsoft.com/office/drawing/2014/chart" uri="{C3380CC4-5D6E-409C-BE32-E72D297353CC}">
              <c16:uniqueId val="{00000003-F5CF-422B-A64D-D652450D6F0E}"/>
            </c:ext>
          </c:extLst>
        </c:ser>
        <c:ser>
          <c:idx val="4"/>
          <c:order val="4"/>
          <c:tx>
            <c:strRef>
              <c:f>'Customer Sentiment'!$F$26:$F$27</c:f>
              <c:strCache>
                <c:ptCount val="1"/>
                <c:pt idx="0">
                  <c:v>Very Positive</c:v>
                </c:pt>
              </c:strCache>
            </c:strRef>
          </c:tx>
          <c:invertIfNegative val="0"/>
          <c:cat>
            <c:multiLvlStrRef>
              <c:f>'Customer Sentiment'!$A$28:$A$44</c:f>
              <c:multiLvlStrCache>
                <c:ptCount val="12"/>
                <c:lvl>
                  <c:pt idx="0">
                    <c:v>Billing Question</c:v>
                  </c:pt>
                  <c:pt idx="1">
                    <c:v>Payments</c:v>
                  </c:pt>
                  <c:pt idx="2">
                    <c:v>Service Outage</c:v>
                  </c:pt>
                  <c:pt idx="3">
                    <c:v>Billing Question</c:v>
                  </c:pt>
                  <c:pt idx="4">
                    <c:v>Payments</c:v>
                  </c:pt>
                  <c:pt idx="5">
                    <c:v>Service Outage</c:v>
                  </c:pt>
                  <c:pt idx="6">
                    <c:v>Billing Question</c:v>
                  </c:pt>
                  <c:pt idx="7">
                    <c:v>Payments</c:v>
                  </c:pt>
                  <c:pt idx="8">
                    <c:v>Service Outage</c:v>
                  </c:pt>
                  <c:pt idx="9">
                    <c:v>Billing Question</c:v>
                  </c:pt>
                  <c:pt idx="10">
                    <c:v>Payments</c:v>
                  </c:pt>
                  <c:pt idx="11">
                    <c:v>Service Outage</c:v>
                  </c:pt>
                </c:lvl>
                <c:lvl>
                  <c:pt idx="0">
                    <c:v>Baltimore/MD</c:v>
                  </c:pt>
                  <c:pt idx="3">
                    <c:v>Chicago/IL</c:v>
                  </c:pt>
                  <c:pt idx="6">
                    <c:v>Denver/CO</c:v>
                  </c:pt>
                  <c:pt idx="9">
                    <c:v>Los Angeles/CA</c:v>
                  </c:pt>
                </c:lvl>
              </c:multiLvlStrCache>
            </c:multiLvlStrRef>
          </c:cat>
          <c:val>
            <c:numRef>
              <c:f>'Customer Sentiment'!$F$28:$F$44</c:f>
              <c:numCache>
                <c:formatCode>General</c:formatCode>
                <c:ptCount val="12"/>
                <c:pt idx="0">
                  <c:v>771</c:v>
                </c:pt>
                <c:pt idx="1">
                  <c:v>150</c:v>
                </c:pt>
                <c:pt idx="2">
                  <c:v>139</c:v>
                </c:pt>
                <c:pt idx="3">
                  <c:v>381</c:v>
                </c:pt>
                <c:pt idx="4">
                  <c:v>79</c:v>
                </c:pt>
                <c:pt idx="5">
                  <c:v>69</c:v>
                </c:pt>
                <c:pt idx="6">
                  <c:v>171</c:v>
                </c:pt>
                <c:pt idx="7">
                  <c:v>39</c:v>
                </c:pt>
                <c:pt idx="8">
                  <c:v>33</c:v>
                </c:pt>
                <c:pt idx="9">
                  <c:v>964</c:v>
                </c:pt>
                <c:pt idx="10">
                  <c:v>201</c:v>
                </c:pt>
                <c:pt idx="11">
                  <c:v>173</c:v>
                </c:pt>
              </c:numCache>
            </c:numRef>
          </c:val>
          <c:extLst xmlns:c16r2="http://schemas.microsoft.com/office/drawing/2015/06/chart">
            <c:ext xmlns:c16="http://schemas.microsoft.com/office/drawing/2014/chart" uri="{C3380CC4-5D6E-409C-BE32-E72D297353CC}">
              <c16:uniqueId val="{00000004-F5CF-422B-A64D-D652450D6F0E}"/>
            </c:ext>
          </c:extLst>
        </c:ser>
        <c:dLbls>
          <c:showLegendKey val="0"/>
          <c:showVal val="0"/>
          <c:showCatName val="0"/>
          <c:showSerName val="0"/>
          <c:showPercent val="0"/>
          <c:showBubbleSize val="0"/>
        </c:dLbls>
        <c:gapWidth val="150"/>
        <c:axId val="176285568"/>
        <c:axId val="176291840"/>
      </c:barChart>
      <c:catAx>
        <c:axId val="176285568"/>
        <c:scaling>
          <c:orientation val="minMax"/>
        </c:scaling>
        <c:delete val="0"/>
        <c:axPos val="b"/>
        <c:title>
          <c:tx>
            <c:rich>
              <a:bodyPr/>
              <a:lstStyle/>
              <a:p>
                <a:pPr>
                  <a:defRPr/>
                </a:pPr>
                <a:r>
                  <a:rPr lang="en-US">
                    <a:solidFill>
                      <a:srgbClr val="7030A0"/>
                    </a:solidFill>
                  </a:rPr>
                  <a:t>Call Centre with Reason</a:t>
                </a:r>
              </a:p>
            </c:rich>
          </c:tx>
          <c:layout>
            <c:manualLayout>
              <c:xMode val="edge"/>
              <c:yMode val="edge"/>
              <c:x val="0.35943401693845362"/>
              <c:y val="0.89522102376341195"/>
            </c:manualLayout>
          </c:layout>
          <c:overlay val="0"/>
        </c:title>
        <c:numFmt formatCode="General" sourceLinked="0"/>
        <c:majorTickMark val="out"/>
        <c:minorTickMark val="none"/>
        <c:tickLblPos val="nextTo"/>
        <c:crossAx val="176291840"/>
        <c:crosses val="autoZero"/>
        <c:auto val="1"/>
        <c:lblAlgn val="ctr"/>
        <c:lblOffset val="100"/>
        <c:noMultiLvlLbl val="0"/>
      </c:catAx>
      <c:valAx>
        <c:axId val="176291840"/>
        <c:scaling>
          <c:orientation val="minMax"/>
        </c:scaling>
        <c:delete val="0"/>
        <c:axPos val="l"/>
        <c:majorGridlines/>
        <c:title>
          <c:tx>
            <c:rich>
              <a:bodyPr rot="-5400000" vert="horz"/>
              <a:lstStyle/>
              <a:p>
                <a:pPr>
                  <a:defRPr/>
                </a:pPr>
                <a:r>
                  <a:rPr lang="en-US">
                    <a:solidFill>
                      <a:srgbClr val="7030A0"/>
                    </a:solidFill>
                  </a:rPr>
                  <a:t>Total Count</a:t>
                </a:r>
              </a:p>
            </c:rich>
          </c:tx>
          <c:layout/>
          <c:overlay val="0"/>
        </c:title>
        <c:numFmt formatCode="General" sourceLinked="1"/>
        <c:majorTickMark val="out"/>
        <c:minorTickMark val="none"/>
        <c:tickLblPos val="nextTo"/>
        <c:crossAx val="176285568"/>
        <c:crosses val="autoZero"/>
        <c:crossBetween val="between"/>
      </c:valAx>
    </c:plotArea>
    <c:legend>
      <c:legendPos val="r"/>
      <c:layout>
        <c:manualLayout>
          <c:xMode val="edge"/>
          <c:yMode val="edge"/>
          <c:x val="0.84354241303778632"/>
          <c:y val="0.34648854158668951"/>
          <c:w val="0.14429213684055917"/>
          <c:h val="0.38206606893531592"/>
        </c:manualLayout>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[Project.xlsx]RCA!PivotTable2</c:name>
    <c:fmtId val="8"/>
  </c:pivotSource>
  <c:chart>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8.6159946485706684E-2"/>
          <c:y val="0.20296359095809874"/>
          <c:w val="0.74417379250316329"/>
          <c:h val="0.41529701073827802"/>
        </c:manualLayout>
      </c:layout>
      <c:barChart>
        <c:barDir val="col"/>
        <c:grouping val="clustered"/>
        <c:varyColors val="0"/>
        <c:ser>
          <c:idx val="0"/>
          <c:order val="0"/>
          <c:tx>
            <c:strRef>
              <c:f>RCA!$B$46:$B$47</c:f>
              <c:strCache>
                <c:ptCount val="1"/>
                <c:pt idx="0">
                  <c:v>Billing Question</c:v>
                </c:pt>
              </c:strCache>
            </c:strRef>
          </c:tx>
          <c:spPr>
            <a:solidFill>
              <a:schemeClr val="accent1"/>
            </a:solidFill>
            <a:ln>
              <a:noFill/>
            </a:ln>
            <a:effectLst/>
          </c:spPr>
          <c:invertIfNegative val="0"/>
          <c:cat>
            <c:multiLvlStrRef>
              <c:f>RCA!$A$48:$A$68</c:f>
              <c:multiLvlStrCache>
                <c:ptCount val="16"/>
                <c:lvl>
                  <c:pt idx="0">
                    <c:v>Call-Center</c:v>
                  </c:pt>
                  <c:pt idx="1">
                    <c:v>Chatbot</c:v>
                  </c:pt>
                  <c:pt idx="2">
                    <c:v>Email</c:v>
                  </c:pt>
                  <c:pt idx="3">
                    <c:v>Web</c:v>
                  </c:pt>
                  <c:pt idx="4">
                    <c:v>Call-Center</c:v>
                  </c:pt>
                  <c:pt idx="5">
                    <c:v>Chatbot</c:v>
                  </c:pt>
                  <c:pt idx="6">
                    <c:v>Email</c:v>
                  </c:pt>
                  <c:pt idx="7">
                    <c:v>Web</c:v>
                  </c:pt>
                  <c:pt idx="8">
                    <c:v>Call-Center</c:v>
                  </c:pt>
                  <c:pt idx="9">
                    <c:v>Chatbot</c:v>
                  </c:pt>
                  <c:pt idx="10">
                    <c:v>Email</c:v>
                  </c:pt>
                  <c:pt idx="11">
                    <c:v>Web</c:v>
                  </c:pt>
                  <c:pt idx="12">
                    <c:v>Call-Center</c:v>
                  </c:pt>
                  <c:pt idx="13">
                    <c:v>Chatbot</c:v>
                  </c:pt>
                  <c:pt idx="14">
                    <c:v>Email</c:v>
                  </c:pt>
                  <c:pt idx="15">
                    <c:v>Web</c:v>
                  </c:pt>
                </c:lvl>
                <c:lvl>
                  <c:pt idx="0">
                    <c:v>Baltimore/MD</c:v>
                  </c:pt>
                  <c:pt idx="4">
                    <c:v>Chicago/IL</c:v>
                  </c:pt>
                  <c:pt idx="8">
                    <c:v>Denver/CO</c:v>
                  </c:pt>
                  <c:pt idx="12">
                    <c:v>Los Angeles/CA</c:v>
                  </c:pt>
                </c:lvl>
              </c:multiLvlStrCache>
            </c:multiLvlStrRef>
          </c:cat>
          <c:val>
            <c:numRef>
              <c:f>RCA!$B$48:$B$68</c:f>
              <c:numCache>
                <c:formatCode>General</c:formatCode>
                <c:ptCount val="16"/>
                <c:pt idx="0">
                  <c:v>1006</c:v>
                </c:pt>
                <c:pt idx="1">
                  <c:v>1046</c:v>
                </c:pt>
                <c:pt idx="2">
                  <c:v>1023</c:v>
                </c:pt>
                <c:pt idx="3">
                  <c:v>1019</c:v>
                </c:pt>
                <c:pt idx="4">
                  <c:v>497</c:v>
                </c:pt>
                <c:pt idx="5">
                  <c:v>506</c:v>
                </c:pt>
                <c:pt idx="6">
                  <c:v>523</c:v>
                </c:pt>
                <c:pt idx="7">
                  <c:v>480</c:v>
                </c:pt>
                <c:pt idx="8">
                  <c:v>259</c:v>
                </c:pt>
                <c:pt idx="9">
                  <c:v>244</c:v>
                </c:pt>
                <c:pt idx="10">
                  <c:v>255</c:v>
                </c:pt>
                <c:pt idx="11">
                  <c:v>252</c:v>
                </c:pt>
                <c:pt idx="12">
                  <c:v>1301</c:v>
                </c:pt>
                <c:pt idx="13">
                  <c:v>1256</c:v>
                </c:pt>
                <c:pt idx="14">
                  <c:v>1289</c:v>
                </c:pt>
                <c:pt idx="15">
                  <c:v>1212</c:v>
                </c:pt>
              </c:numCache>
            </c:numRef>
          </c:val>
          <c:extLst xmlns:c16r2="http://schemas.microsoft.com/office/drawing/2015/06/chart">
            <c:ext xmlns:c16="http://schemas.microsoft.com/office/drawing/2014/chart" uri="{C3380CC4-5D6E-409C-BE32-E72D297353CC}">
              <c16:uniqueId val="{00000000-F95A-493B-9F5C-3C6010051E31}"/>
            </c:ext>
          </c:extLst>
        </c:ser>
        <c:ser>
          <c:idx val="1"/>
          <c:order val="1"/>
          <c:tx>
            <c:strRef>
              <c:f>RCA!$C$46:$C$47</c:f>
              <c:strCache>
                <c:ptCount val="1"/>
                <c:pt idx="0">
                  <c:v>Payments</c:v>
                </c:pt>
              </c:strCache>
            </c:strRef>
          </c:tx>
          <c:spPr>
            <a:solidFill>
              <a:schemeClr val="accent2"/>
            </a:solidFill>
            <a:ln>
              <a:noFill/>
            </a:ln>
            <a:effectLst/>
          </c:spPr>
          <c:invertIfNegative val="0"/>
          <c:cat>
            <c:multiLvlStrRef>
              <c:f>RCA!$A$48:$A$68</c:f>
              <c:multiLvlStrCache>
                <c:ptCount val="16"/>
                <c:lvl>
                  <c:pt idx="0">
                    <c:v>Call-Center</c:v>
                  </c:pt>
                  <c:pt idx="1">
                    <c:v>Chatbot</c:v>
                  </c:pt>
                  <c:pt idx="2">
                    <c:v>Email</c:v>
                  </c:pt>
                  <c:pt idx="3">
                    <c:v>Web</c:v>
                  </c:pt>
                  <c:pt idx="4">
                    <c:v>Call-Center</c:v>
                  </c:pt>
                  <c:pt idx="5">
                    <c:v>Chatbot</c:v>
                  </c:pt>
                  <c:pt idx="6">
                    <c:v>Email</c:v>
                  </c:pt>
                  <c:pt idx="7">
                    <c:v>Web</c:v>
                  </c:pt>
                  <c:pt idx="8">
                    <c:v>Call-Center</c:v>
                  </c:pt>
                  <c:pt idx="9">
                    <c:v>Chatbot</c:v>
                  </c:pt>
                  <c:pt idx="10">
                    <c:v>Email</c:v>
                  </c:pt>
                  <c:pt idx="11">
                    <c:v>Web</c:v>
                  </c:pt>
                  <c:pt idx="12">
                    <c:v>Call-Center</c:v>
                  </c:pt>
                  <c:pt idx="13">
                    <c:v>Chatbot</c:v>
                  </c:pt>
                  <c:pt idx="14">
                    <c:v>Email</c:v>
                  </c:pt>
                  <c:pt idx="15">
                    <c:v>Web</c:v>
                  </c:pt>
                </c:lvl>
                <c:lvl>
                  <c:pt idx="0">
                    <c:v>Baltimore/MD</c:v>
                  </c:pt>
                  <c:pt idx="4">
                    <c:v>Chicago/IL</c:v>
                  </c:pt>
                  <c:pt idx="8">
                    <c:v>Denver/CO</c:v>
                  </c:pt>
                  <c:pt idx="12">
                    <c:v>Los Angeles/CA</c:v>
                  </c:pt>
                </c:lvl>
              </c:multiLvlStrCache>
            </c:multiLvlStrRef>
          </c:cat>
          <c:val>
            <c:numRef>
              <c:f>RCA!$C$48:$C$68</c:f>
              <c:numCache>
                <c:formatCode>General</c:formatCode>
                <c:ptCount val="16"/>
                <c:pt idx="0">
                  <c:v>839</c:v>
                </c:pt>
                <c:pt idx="4">
                  <c:v>410</c:v>
                </c:pt>
                <c:pt idx="8">
                  <c:v>182</c:v>
                </c:pt>
                <c:pt idx="12">
                  <c:v>1059</c:v>
                </c:pt>
              </c:numCache>
            </c:numRef>
          </c:val>
          <c:extLst xmlns:c16r2="http://schemas.microsoft.com/office/drawing/2015/06/chart">
            <c:ext xmlns:c16="http://schemas.microsoft.com/office/drawing/2014/chart" uri="{C3380CC4-5D6E-409C-BE32-E72D297353CC}">
              <c16:uniqueId val="{00000001-F95A-493B-9F5C-3C6010051E31}"/>
            </c:ext>
          </c:extLst>
        </c:ser>
        <c:ser>
          <c:idx val="2"/>
          <c:order val="2"/>
          <c:tx>
            <c:strRef>
              <c:f>RCA!$D$46:$D$47</c:f>
              <c:strCache>
                <c:ptCount val="1"/>
                <c:pt idx="0">
                  <c:v>Service Outage</c:v>
                </c:pt>
              </c:strCache>
            </c:strRef>
          </c:tx>
          <c:spPr>
            <a:solidFill>
              <a:schemeClr val="accent3"/>
            </a:solidFill>
            <a:ln>
              <a:noFill/>
            </a:ln>
            <a:effectLst/>
          </c:spPr>
          <c:invertIfNegative val="0"/>
          <c:cat>
            <c:multiLvlStrRef>
              <c:f>RCA!$A$48:$A$68</c:f>
              <c:multiLvlStrCache>
                <c:ptCount val="16"/>
                <c:lvl>
                  <c:pt idx="0">
                    <c:v>Call-Center</c:v>
                  </c:pt>
                  <c:pt idx="1">
                    <c:v>Chatbot</c:v>
                  </c:pt>
                  <c:pt idx="2">
                    <c:v>Email</c:v>
                  </c:pt>
                  <c:pt idx="3">
                    <c:v>Web</c:v>
                  </c:pt>
                  <c:pt idx="4">
                    <c:v>Call-Center</c:v>
                  </c:pt>
                  <c:pt idx="5">
                    <c:v>Chatbot</c:v>
                  </c:pt>
                  <c:pt idx="6">
                    <c:v>Email</c:v>
                  </c:pt>
                  <c:pt idx="7">
                    <c:v>Web</c:v>
                  </c:pt>
                  <c:pt idx="8">
                    <c:v>Call-Center</c:v>
                  </c:pt>
                  <c:pt idx="9">
                    <c:v>Chatbot</c:v>
                  </c:pt>
                  <c:pt idx="10">
                    <c:v>Email</c:v>
                  </c:pt>
                  <c:pt idx="11">
                    <c:v>Web</c:v>
                  </c:pt>
                  <c:pt idx="12">
                    <c:v>Call-Center</c:v>
                  </c:pt>
                  <c:pt idx="13">
                    <c:v>Chatbot</c:v>
                  </c:pt>
                  <c:pt idx="14">
                    <c:v>Email</c:v>
                  </c:pt>
                  <c:pt idx="15">
                    <c:v>Web</c:v>
                  </c:pt>
                </c:lvl>
                <c:lvl>
                  <c:pt idx="0">
                    <c:v>Baltimore/MD</c:v>
                  </c:pt>
                  <c:pt idx="4">
                    <c:v>Chicago/IL</c:v>
                  </c:pt>
                  <c:pt idx="8">
                    <c:v>Denver/CO</c:v>
                  </c:pt>
                  <c:pt idx="12">
                    <c:v>Los Angeles/CA</c:v>
                  </c:pt>
                </c:lvl>
              </c:multiLvlStrCache>
            </c:multiLvlStrRef>
          </c:cat>
          <c:val>
            <c:numRef>
              <c:f>RCA!$D$48:$D$68</c:f>
              <c:numCache>
                <c:formatCode>General</c:formatCode>
                <c:ptCount val="16"/>
                <c:pt idx="1">
                  <c:v>417</c:v>
                </c:pt>
                <c:pt idx="2">
                  <c:v>244</c:v>
                </c:pt>
                <c:pt idx="3">
                  <c:v>142</c:v>
                </c:pt>
                <c:pt idx="5">
                  <c:v>217</c:v>
                </c:pt>
                <c:pt idx="6">
                  <c:v>126</c:v>
                </c:pt>
                <c:pt idx="7">
                  <c:v>52</c:v>
                </c:pt>
                <c:pt idx="9">
                  <c:v>104</c:v>
                </c:pt>
                <c:pt idx="10">
                  <c:v>78</c:v>
                </c:pt>
                <c:pt idx="11">
                  <c:v>30</c:v>
                </c:pt>
                <c:pt idx="13">
                  <c:v>473</c:v>
                </c:pt>
                <c:pt idx="14">
                  <c:v>371</c:v>
                </c:pt>
                <c:pt idx="15">
                  <c:v>177</c:v>
                </c:pt>
              </c:numCache>
            </c:numRef>
          </c:val>
          <c:extLst xmlns:c16r2="http://schemas.microsoft.com/office/drawing/2015/06/chart">
            <c:ext xmlns:c16="http://schemas.microsoft.com/office/drawing/2014/chart" uri="{C3380CC4-5D6E-409C-BE32-E72D297353CC}">
              <c16:uniqueId val="{00000002-F95A-493B-9F5C-3C6010051E31}"/>
            </c:ext>
          </c:extLst>
        </c:ser>
        <c:dLbls>
          <c:showLegendKey val="0"/>
          <c:showVal val="0"/>
          <c:showCatName val="0"/>
          <c:showSerName val="0"/>
          <c:showPercent val="0"/>
          <c:showBubbleSize val="0"/>
        </c:dLbls>
        <c:gapWidth val="267"/>
        <c:overlap val="-43"/>
        <c:axId val="176198784"/>
        <c:axId val="176200704"/>
      </c:barChart>
      <c:catAx>
        <c:axId val="17619878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a:solidFill>
                      <a:srgbClr val="7030A0"/>
                    </a:solidFill>
                  </a:rPr>
                  <a:t>Call Centre with Channel</a:t>
                </a:r>
              </a:p>
            </c:rich>
          </c:tx>
          <c:layout>
            <c:manualLayout>
              <c:xMode val="edge"/>
              <c:yMode val="edge"/>
              <c:x val="0.37633362140708021"/>
              <c:y val="0.92178814186688207"/>
            </c:manualLayout>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6200704"/>
        <c:crosses val="autoZero"/>
        <c:auto val="1"/>
        <c:lblAlgn val="ctr"/>
        <c:lblOffset val="100"/>
        <c:noMultiLvlLbl val="0"/>
      </c:catAx>
      <c:valAx>
        <c:axId val="17620070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a:solidFill>
                      <a:srgbClr val="7030A0"/>
                    </a:solidFill>
                  </a:rPr>
                  <a:t>Count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198784"/>
        <c:crosses val="autoZero"/>
        <c:crossBetween val="between"/>
      </c:valAx>
      <c:spPr>
        <a:pattFill prst="ltDnDiag">
          <a:fgClr>
            <a:schemeClr val="dk1">
              <a:lumMod val="15000"/>
              <a:lumOff val="85000"/>
            </a:schemeClr>
          </a:fgClr>
          <a:bgClr>
            <a:schemeClr val="lt1"/>
          </a:bgClr>
        </a:patt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[Project.xlsx]RCA!PivotTable3</c:name>
    <c:fmtId val="31"/>
  </c:pivotSource>
  <c:chart>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0.31355824374412217"/>
          <c:y val="0.16893342877594847"/>
          <c:w val="0.44924745062604882"/>
          <c:h val="0.67685729316694121"/>
        </c:manualLayout>
      </c:layout>
      <c:barChart>
        <c:barDir val="bar"/>
        <c:grouping val="clustered"/>
        <c:varyColors val="0"/>
        <c:ser>
          <c:idx val="0"/>
          <c:order val="0"/>
          <c:tx>
            <c:strRef>
              <c:f>RCA!$B$5:$B$6</c:f>
              <c:strCache>
                <c:ptCount val="1"/>
                <c:pt idx="0">
                  <c:v>Billing Question</c:v>
                </c:pt>
              </c:strCache>
            </c:strRef>
          </c:tx>
          <c:spPr>
            <a:solidFill>
              <a:schemeClr val="accent1"/>
            </a:solidFill>
            <a:ln>
              <a:noFill/>
            </a:ln>
            <a:effectLst/>
          </c:spPr>
          <c:invertIfNegative val="0"/>
          <c:cat>
            <c:strRef>
              <c:f>RCA!$A$7:$A$11</c:f>
              <c:strCache>
                <c:ptCount val="4"/>
                <c:pt idx="0">
                  <c:v>Baltimore/MD</c:v>
                </c:pt>
                <c:pt idx="1">
                  <c:v>Chicago/IL</c:v>
                </c:pt>
                <c:pt idx="2">
                  <c:v>Denver/CO</c:v>
                </c:pt>
                <c:pt idx="3">
                  <c:v>Los Angeles/CA</c:v>
                </c:pt>
              </c:strCache>
            </c:strRef>
          </c:cat>
          <c:val>
            <c:numRef>
              <c:f>RCA!$B$7:$B$11</c:f>
              <c:numCache>
                <c:formatCode>General</c:formatCode>
                <c:ptCount val="4"/>
                <c:pt idx="0">
                  <c:v>7848</c:v>
                </c:pt>
                <c:pt idx="1">
                  <c:v>3855</c:v>
                </c:pt>
                <c:pt idx="2">
                  <c:v>1978</c:v>
                </c:pt>
                <c:pt idx="3">
                  <c:v>9781</c:v>
                </c:pt>
              </c:numCache>
            </c:numRef>
          </c:val>
          <c:extLst xmlns:c16r2="http://schemas.microsoft.com/office/drawing/2015/06/chart">
            <c:ext xmlns:c16="http://schemas.microsoft.com/office/drawing/2014/chart" uri="{C3380CC4-5D6E-409C-BE32-E72D297353CC}">
              <c16:uniqueId val="{00000000-1A1E-4537-84C5-D16D7BC12716}"/>
            </c:ext>
          </c:extLst>
        </c:ser>
        <c:ser>
          <c:idx val="1"/>
          <c:order val="1"/>
          <c:tx>
            <c:strRef>
              <c:f>RCA!$C$5:$C$6</c:f>
              <c:strCache>
                <c:ptCount val="1"/>
                <c:pt idx="0">
                  <c:v>Payments</c:v>
                </c:pt>
              </c:strCache>
            </c:strRef>
          </c:tx>
          <c:spPr>
            <a:solidFill>
              <a:schemeClr val="accent2"/>
            </a:solidFill>
            <a:ln>
              <a:noFill/>
            </a:ln>
            <a:effectLst/>
          </c:spPr>
          <c:invertIfNegative val="0"/>
          <c:cat>
            <c:strRef>
              <c:f>RCA!$A$7:$A$11</c:f>
              <c:strCache>
                <c:ptCount val="4"/>
                <c:pt idx="0">
                  <c:v>Baltimore/MD</c:v>
                </c:pt>
                <c:pt idx="1">
                  <c:v>Chicago/IL</c:v>
                </c:pt>
                <c:pt idx="2">
                  <c:v>Denver/CO</c:v>
                </c:pt>
                <c:pt idx="3">
                  <c:v>Los Angeles/CA</c:v>
                </c:pt>
              </c:strCache>
            </c:strRef>
          </c:cat>
          <c:val>
            <c:numRef>
              <c:f>RCA!$C$7:$C$11</c:f>
              <c:numCache>
                <c:formatCode>General</c:formatCode>
                <c:ptCount val="4"/>
                <c:pt idx="0">
                  <c:v>1574</c:v>
                </c:pt>
                <c:pt idx="1">
                  <c:v>794</c:v>
                </c:pt>
                <c:pt idx="2">
                  <c:v>389</c:v>
                </c:pt>
                <c:pt idx="3">
                  <c:v>1992</c:v>
                </c:pt>
              </c:numCache>
            </c:numRef>
          </c:val>
          <c:extLst xmlns:c16r2="http://schemas.microsoft.com/office/drawing/2015/06/chart">
            <c:ext xmlns:c16="http://schemas.microsoft.com/office/drawing/2014/chart" uri="{C3380CC4-5D6E-409C-BE32-E72D297353CC}">
              <c16:uniqueId val="{00000001-1A1E-4537-84C5-D16D7BC12716}"/>
            </c:ext>
          </c:extLst>
        </c:ser>
        <c:ser>
          <c:idx val="2"/>
          <c:order val="2"/>
          <c:tx>
            <c:strRef>
              <c:f>RCA!$D$5:$D$6</c:f>
              <c:strCache>
                <c:ptCount val="1"/>
                <c:pt idx="0">
                  <c:v>Service Outage</c:v>
                </c:pt>
              </c:strCache>
            </c:strRef>
          </c:tx>
          <c:spPr>
            <a:solidFill>
              <a:schemeClr val="accent3"/>
            </a:solidFill>
            <a:ln>
              <a:noFill/>
            </a:ln>
            <a:effectLst/>
          </c:spPr>
          <c:invertIfNegative val="0"/>
          <c:cat>
            <c:strRef>
              <c:f>RCA!$A$7:$A$11</c:f>
              <c:strCache>
                <c:ptCount val="4"/>
                <c:pt idx="0">
                  <c:v>Baltimore/MD</c:v>
                </c:pt>
                <c:pt idx="1">
                  <c:v>Chicago/IL</c:v>
                </c:pt>
                <c:pt idx="2">
                  <c:v>Denver/CO</c:v>
                </c:pt>
                <c:pt idx="3">
                  <c:v>Los Angeles/CA</c:v>
                </c:pt>
              </c:strCache>
            </c:strRef>
          </c:cat>
          <c:val>
            <c:numRef>
              <c:f>RCA!$D$7:$D$11</c:f>
              <c:numCache>
                <c:formatCode>General</c:formatCode>
                <c:ptCount val="4"/>
                <c:pt idx="0">
                  <c:v>1590</c:v>
                </c:pt>
                <c:pt idx="1">
                  <c:v>770</c:v>
                </c:pt>
                <c:pt idx="2">
                  <c:v>409</c:v>
                </c:pt>
                <c:pt idx="3">
                  <c:v>1961</c:v>
                </c:pt>
              </c:numCache>
            </c:numRef>
          </c:val>
          <c:extLst xmlns:c16r2="http://schemas.microsoft.com/office/drawing/2015/06/chart">
            <c:ext xmlns:c16="http://schemas.microsoft.com/office/drawing/2014/chart" uri="{C3380CC4-5D6E-409C-BE32-E72D297353CC}">
              <c16:uniqueId val="{00000002-1A1E-4537-84C5-D16D7BC12716}"/>
            </c:ext>
          </c:extLst>
        </c:ser>
        <c:dLbls>
          <c:showLegendKey val="0"/>
          <c:showVal val="0"/>
          <c:showCatName val="0"/>
          <c:showSerName val="0"/>
          <c:showPercent val="0"/>
          <c:showBubbleSize val="0"/>
        </c:dLbls>
        <c:gapWidth val="247"/>
        <c:axId val="176417024"/>
        <c:axId val="176419200"/>
      </c:barChart>
      <c:catAx>
        <c:axId val="17641702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a:solidFill>
                      <a:srgbClr val="7030A0"/>
                    </a:solidFill>
                  </a:rPr>
                  <a:t>Call</a:t>
                </a:r>
                <a:r>
                  <a:rPr lang="en-GB" baseline="0">
                    <a:solidFill>
                      <a:srgbClr val="7030A0"/>
                    </a:solidFill>
                  </a:rPr>
                  <a:t> </a:t>
                </a:r>
                <a:r>
                  <a:rPr lang="en-GB">
                    <a:solidFill>
                      <a:srgbClr val="7030A0"/>
                    </a:solidFill>
                  </a:rPr>
                  <a:t>Centre</a:t>
                </a:r>
              </a:p>
            </c:rich>
          </c:tx>
          <c:layout>
            <c:manualLayout>
              <c:xMode val="edge"/>
              <c:yMode val="edge"/>
              <c:x val="0.13059709749396078"/>
              <c:y val="0.34098748609326351"/>
            </c:manualLayout>
          </c:layout>
          <c:overlay val="0"/>
          <c:spPr>
            <a:noFill/>
            <a:ln>
              <a:noFill/>
            </a:ln>
            <a:effectLst/>
          </c:sp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6419200"/>
        <c:crosses val="autoZero"/>
        <c:auto val="1"/>
        <c:lblAlgn val="ctr"/>
        <c:lblOffset val="100"/>
        <c:noMultiLvlLbl val="0"/>
      </c:catAx>
      <c:valAx>
        <c:axId val="17641920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a:solidFill>
                      <a:srgbClr val="7030A0"/>
                    </a:solidFill>
                  </a:rPr>
                  <a:t>Total Count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417024"/>
        <c:crosses val="autoZero"/>
        <c:crossBetween val="between"/>
      </c:valAx>
      <c:spPr>
        <a:pattFill prst="ltDnDiag">
          <a:fgClr>
            <a:schemeClr val="dk1">
              <a:lumMod val="15000"/>
              <a:lumOff val="85000"/>
            </a:schemeClr>
          </a:fgClr>
          <a:bgClr>
            <a:schemeClr val="lt1"/>
          </a:bgClr>
        </a:patt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[Project.xlsx]Service Response Time!PivotTable6</c:name>
    <c:fmtId val="33"/>
  </c:pivotSource>
  <c:chart>
    <c:autoTitleDeleted val="0"/>
    <c:pivotFmts>
      <c:pivotFmt>
        <c:idx val="0"/>
        <c:dLbl>
          <c:idx val="0"/>
          <c:delete val="1"/>
          <c:extLst xmlns:c16r2="http://schemas.microsoft.com/office/drawing/2015/06/chart">
            <c:ext xmlns:c15="http://schemas.microsoft.com/office/drawing/2012/chart" uri="{CE6537A1-D6FC-4f65-9D91-7224C49458BB}"/>
          </c:extLst>
        </c:dLbl>
      </c:pivotFmt>
      <c:pivotFmt>
        <c:idx val="1"/>
        <c:dLbl>
          <c:idx val="0"/>
          <c:delete val="1"/>
          <c:extLst xmlns:c16r2="http://schemas.microsoft.com/office/drawing/2015/06/chart">
            <c:ext xmlns:c15="http://schemas.microsoft.com/office/drawing/2012/chart" uri="{CE6537A1-D6FC-4f65-9D91-7224C49458BB}"/>
          </c:extLst>
        </c:dLbl>
      </c:pivotFmt>
      <c:pivotFmt>
        <c:idx val="2"/>
        <c:dLbl>
          <c:idx val="0"/>
          <c:delete val="1"/>
          <c:extLst xmlns:c16r2="http://schemas.microsoft.com/office/drawing/2015/06/chart">
            <c:ext xmlns:c15="http://schemas.microsoft.com/office/drawing/2012/chart" uri="{CE6537A1-D6FC-4f65-9D91-7224C49458BB}"/>
          </c:extLst>
        </c:dLbl>
      </c:pivotFmt>
      <c:pivotFmt>
        <c:idx val="3"/>
      </c:pivotFmt>
      <c:pivotFmt>
        <c:idx val="4"/>
        <c:dLbl>
          <c:idx val="0"/>
          <c:delete val="1"/>
          <c:extLst xmlns:c16r2="http://schemas.microsoft.com/office/drawing/2015/06/chart">
            <c:ext xmlns:c15="http://schemas.microsoft.com/office/drawing/2012/chart" uri="{CE6537A1-D6FC-4f65-9D91-7224C49458BB}"/>
          </c:extLst>
        </c:dLbl>
      </c:pivotFmt>
      <c:pivotFmt>
        <c:idx val="5"/>
        <c:dLbl>
          <c:idx val="0"/>
          <c:delete val="1"/>
          <c:extLst xmlns:c16r2="http://schemas.microsoft.com/office/drawing/2015/06/chart">
            <c:ext xmlns:c15="http://schemas.microsoft.com/office/drawing/2012/chart" uri="{CE6537A1-D6FC-4f65-9D91-7224C49458BB}"/>
          </c:extLst>
        </c:dLbl>
      </c:pivotFmt>
      <c:pivotFmt>
        <c:idx val="6"/>
        <c:dLbl>
          <c:idx val="0"/>
          <c:delete val="1"/>
          <c:extLst xmlns:c16r2="http://schemas.microsoft.com/office/drawing/2015/06/char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extrusionH="127000" prstMaterial="powder">
              <a:bevelT w="50800" h="63500"/>
            </a:sp3d>
          </c:spPr>
        </c:marker>
        <c:dLbl>
          <c:idx val="0"/>
          <c:delete val="1"/>
          <c:extLst xmlns:c16r2="http://schemas.microsoft.com/office/drawing/2015/06/char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extrusionH="127000" prstMaterial="powder">
              <a:bevelT w="50800" h="63500"/>
            </a:sp3d>
          </c:spPr>
        </c:marker>
        <c:dLbl>
          <c:idx val="0"/>
          <c:delete val="1"/>
          <c:extLst xmlns:c16r2="http://schemas.microsoft.com/office/drawing/2015/06/char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extrusionH="127000" prstMaterial="powder">
              <a:bevelT w="50800" h="63500"/>
            </a:sp3d>
          </c:spPr>
        </c:marker>
        <c:dLbl>
          <c:idx val="0"/>
          <c:delete val="1"/>
          <c:extLst xmlns:c16r2="http://schemas.microsoft.com/office/drawing/2015/06/char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none"/>
        </c:marker>
        <c:dLbl>
          <c:idx val="0"/>
          <c:delete val="1"/>
          <c:extLst xmlns:c16r2="http://schemas.microsoft.com/office/drawing/2015/06/char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marker>
          <c:symbol val="none"/>
        </c:marker>
        <c:dLbl>
          <c:idx val="0"/>
          <c:delete val="1"/>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875845901110729"/>
          <c:y val="0.23379909881207045"/>
          <c:w val="0.59896639926096673"/>
          <c:h val="0.39827700150197987"/>
        </c:manualLayout>
      </c:layout>
      <c:bar3DChart>
        <c:barDir val="col"/>
        <c:grouping val="standard"/>
        <c:varyColors val="0"/>
        <c:ser>
          <c:idx val="0"/>
          <c:order val="0"/>
          <c:tx>
            <c:strRef>
              <c:f>'Service Response Time'!$B$5:$B$6</c:f>
              <c:strCache>
                <c:ptCount val="1"/>
                <c:pt idx="0">
                  <c:v>Above SLA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invertIfNegative val="0"/>
          <c:cat>
            <c:strRef>
              <c:f>'Service Response Time'!$A$7:$A$11</c:f>
              <c:strCache>
                <c:ptCount val="4"/>
                <c:pt idx="0">
                  <c:v>Baltimore/MD</c:v>
                </c:pt>
                <c:pt idx="1">
                  <c:v>Chicago/IL</c:v>
                </c:pt>
                <c:pt idx="2">
                  <c:v>Denver/CO</c:v>
                </c:pt>
                <c:pt idx="3">
                  <c:v>Los Angeles/CA</c:v>
                </c:pt>
              </c:strCache>
            </c:strRef>
          </c:cat>
          <c:val>
            <c:numRef>
              <c:f>'Service Response Time'!$B$7:$B$11</c:f>
              <c:numCache>
                <c:formatCode>General</c:formatCode>
                <c:ptCount val="4"/>
                <c:pt idx="0">
                  <c:v>1389</c:v>
                </c:pt>
                <c:pt idx="1">
                  <c:v>697</c:v>
                </c:pt>
                <c:pt idx="2">
                  <c:v>343</c:v>
                </c:pt>
                <c:pt idx="3">
                  <c:v>1739</c:v>
                </c:pt>
              </c:numCache>
            </c:numRef>
          </c:val>
          <c:extLst xmlns:c16r2="http://schemas.microsoft.com/office/drawing/2015/06/chart">
            <c:ext xmlns:c16="http://schemas.microsoft.com/office/drawing/2014/chart" uri="{C3380CC4-5D6E-409C-BE32-E72D297353CC}">
              <c16:uniqueId val="{00000000-4966-4E2A-B03A-EA3A8B2537BB}"/>
            </c:ext>
          </c:extLst>
        </c:ser>
        <c:ser>
          <c:idx val="1"/>
          <c:order val="1"/>
          <c:tx>
            <c:strRef>
              <c:f>'Service Response Time'!$C$5:$C$6</c:f>
              <c:strCache>
                <c:ptCount val="1"/>
                <c:pt idx="0">
                  <c:v>Below SLA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fov="0">
                <a:rot lat="0" lon="0" rev="0"/>
              </a:camera>
              <a:lightRig rig="contrasting" dir="t">
                <a:rot lat="0" lon="0" rev="1500000"/>
              </a:lightRig>
            </a:scene3d>
            <a:sp3d/>
          </c:spPr>
          <c:invertIfNegative val="0"/>
          <c:cat>
            <c:strRef>
              <c:f>'Service Response Time'!$A$7:$A$11</c:f>
              <c:strCache>
                <c:ptCount val="4"/>
                <c:pt idx="0">
                  <c:v>Baltimore/MD</c:v>
                </c:pt>
                <c:pt idx="1">
                  <c:v>Chicago/IL</c:v>
                </c:pt>
                <c:pt idx="2">
                  <c:v>Denver/CO</c:v>
                </c:pt>
                <c:pt idx="3">
                  <c:v>Los Angeles/CA</c:v>
                </c:pt>
              </c:strCache>
            </c:strRef>
          </c:cat>
          <c:val>
            <c:numRef>
              <c:f>'Service Response Time'!$C$7:$C$11</c:f>
              <c:numCache>
                <c:formatCode>General</c:formatCode>
                <c:ptCount val="4"/>
                <c:pt idx="0">
                  <c:v>2768</c:v>
                </c:pt>
                <c:pt idx="1">
                  <c:v>1361</c:v>
                </c:pt>
                <c:pt idx="2">
                  <c:v>692</c:v>
                </c:pt>
                <c:pt idx="3">
                  <c:v>3327</c:v>
                </c:pt>
              </c:numCache>
            </c:numRef>
          </c:val>
          <c:extLst xmlns:c16r2="http://schemas.microsoft.com/office/drawing/2015/06/chart">
            <c:ext xmlns:c16="http://schemas.microsoft.com/office/drawing/2014/chart" uri="{C3380CC4-5D6E-409C-BE32-E72D297353CC}">
              <c16:uniqueId val="{00000001-4966-4E2A-B03A-EA3A8B2537BB}"/>
            </c:ext>
          </c:extLst>
        </c:ser>
        <c:ser>
          <c:idx val="2"/>
          <c:order val="2"/>
          <c:tx>
            <c:strRef>
              <c:f>'Service Response Time'!$D$5:$D$6</c:f>
              <c:strCache>
                <c:ptCount val="1"/>
                <c:pt idx="0">
                  <c:v>Within SLA</c:v>
                </c:pt>
              </c:strCache>
            </c:strRef>
          </c:tx>
          <c:spPr>
            <a:gradFill rotWithShape="1">
              <a:gsLst>
                <a:gs pos="0">
                  <a:schemeClr val="accent3">
                    <a:tint val="74000"/>
                  </a:schemeClr>
                </a:gs>
                <a:gs pos="49000">
                  <a:schemeClr val="accent3">
                    <a:tint val="96000"/>
                    <a:shade val="84000"/>
                    <a:satMod val="110000"/>
                  </a:schemeClr>
                </a:gs>
                <a:gs pos="49100">
                  <a:schemeClr val="accent3">
                    <a:shade val="55000"/>
                    <a:satMod val="150000"/>
                  </a:schemeClr>
                </a:gs>
                <a:gs pos="92000">
                  <a:schemeClr val="accent3">
                    <a:tint val="98000"/>
                    <a:shade val="90000"/>
                    <a:satMod val="128000"/>
                  </a:schemeClr>
                </a:gs>
                <a:gs pos="100000">
                  <a:schemeClr val="accent3">
                    <a:tint val="90000"/>
                    <a:shade val="97000"/>
                    <a:satMod val="128000"/>
                  </a:schemeClr>
                </a:gs>
              </a:gsLst>
              <a:lin ang="5400000" scaled="1"/>
            </a:gradFill>
            <a:ln>
              <a:noFill/>
            </a:ln>
            <a:effectLst>
              <a:outerShdw blurRad="39000" dist="25400" dir="5400000" rotWithShape="0">
                <a:scrgbClr r="0" g="0" b="0">
                  <a:shade val="33000"/>
                  <a:alpha val="83000"/>
                </a:scrgbClr>
              </a:outerShdw>
            </a:effectLst>
            <a:scene3d>
              <a:camera prst="orthographicFront" fov="0">
                <a:rot lat="0" lon="0" rev="0"/>
              </a:camera>
              <a:lightRig rig="contrasting" dir="t">
                <a:rot lat="0" lon="0" rev="1500000"/>
              </a:lightRig>
            </a:scene3d>
            <a:sp3d extrusionH="127000" prstMaterial="powder">
              <a:bevelT w="50800" h="63500"/>
            </a:sp3d>
          </c:spPr>
          <c:invertIfNegative val="0"/>
          <c:cat>
            <c:strRef>
              <c:f>'Service Response Time'!$A$7:$A$11</c:f>
              <c:strCache>
                <c:ptCount val="4"/>
                <c:pt idx="0">
                  <c:v>Baltimore/MD</c:v>
                </c:pt>
                <c:pt idx="1">
                  <c:v>Chicago/IL</c:v>
                </c:pt>
                <c:pt idx="2">
                  <c:v>Denver/CO</c:v>
                </c:pt>
                <c:pt idx="3">
                  <c:v>Los Angeles/CA</c:v>
                </c:pt>
              </c:strCache>
            </c:strRef>
          </c:cat>
          <c:val>
            <c:numRef>
              <c:f>'Service Response Time'!$D$7:$D$11</c:f>
              <c:numCache>
                <c:formatCode>General</c:formatCode>
                <c:ptCount val="4"/>
                <c:pt idx="0">
                  <c:v>6855</c:v>
                </c:pt>
                <c:pt idx="1">
                  <c:v>3361</c:v>
                </c:pt>
                <c:pt idx="2">
                  <c:v>1741</c:v>
                </c:pt>
                <c:pt idx="3">
                  <c:v>8668</c:v>
                </c:pt>
              </c:numCache>
            </c:numRef>
          </c:val>
          <c:extLst xmlns:c16r2="http://schemas.microsoft.com/office/drawing/2015/06/chart">
            <c:ext xmlns:c16="http://schemas.microsoft.com/office/drawing/2014/chart" uri="{C3380CC4-5D6E-409C-BE32-E72D297353CC}">
              <c16:uniqueId val="{00000004-4966-4E2A-B03A-EA3A8B2537BB}"/>
            </c:ext>
          </c:extLst>
        </c:ser>
        <c:dLbls>
          <c:showLegendKey val="0"/>
          <c:showVal val="0"/>
          <c:showCatName val="0"/>
          <c:showSerName val="0"/>
          <c:showPercent val="0"/>
          <c:showBubbleSize val="0"/>
        </c:dLbls>
        <c:gapWidth val="150"/>
        <c:shape val="box"/>
        <c:axId val="176549888"/>
        <c:axId val="176551808"/>
        <c:axId val="176290880"/>
      </c:bar3DChart>
      <c:catAx>
        <c:axId val="17654988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Centre Centre</a:t>
                </a:r>
              </a:p>
            </c:rich>
          </c:tx>
          <c:layout>
            <c:manualLayout>
              <c:xMode val="edge"/>
              <c:yMode val="edge"/>
              <c:x val="0.28784665060198966"/>
              <c:y val="0.88357744299303631"/>
            </c:manualLayout>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51808"/>
        <c:crosses val="autoZero"/>
        <c:auto val="1"/>
        <c:lblAlgn val="ctr"/>
        <c:lblOffset val="100"/>
        <c:noMultiLvlLbl val="0"/>
      </c:catAx>
      <c:valAx>
        <c:axId val="176551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Total Count</a:t>
                </a:r>
              </a:p>
            </c:rich>
          </c:tx>
          <c:layout>
            <c:manualLayout>
              <c:xMode val="edge"/>
              <c:yMode val="edge"/>
              <c:x val="1.9173380859213298E-2"/>
              <c:y val="0.3908442947521733"/>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49888"/>
        <c:crosses val="autoZero"/>
        <c:crossBetween val="between"/>
      </c:valAx>
      <c:serAx>
        <c:axId val="176290880"/>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51808"/>
        <c:crosses val="autoZero"/>
      </c:serAx>
      <c:spPr>
        <a:noFill/>
        <a:ln>
          <a:noFill/>
        </a:ln>
        <a:effectLst/>
      </c:spPr>
    </c:plotArea>
    <c:legend>
      <c:legendPos val="r"/>
      <c:layout>
        <c:manualLayout>
          <c:xMode val="edge"/>
          <c:yMode val="edge"/>
          <c:x val="0.80322784728459418"/>
          <c:y val="0.21478400455244445"/>
          <c:w val="0.12189616141732283"/>
          <c:h val="0.20955683424187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 Segmentation!PivotTable2</c:name>
    <c:fmtId val="3"/>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b="1">
                <a:solidFill>
                  <a:srgbClr val="7030A0"/>
                </a:solidFill>
              </a:rPr>
              <a:t>Customer Inquiry</a:t>
            </a:r>
            <a:r>
              <a:rPr lang="en-US" b="1" baseline="0">
                <a:solidFill>
                  <a:srgbClr val="7030A0"/>
                </a:solidFill>
              </a:rPr>
              <a:t> Demography</a:t>
            </a:r>
            <a:endParaRPr lang="en-US" b="1">
              <a:solidFill>
                <a:srgbClr val="7030A0"/>
              </a:solidFill>
            </a:endParaRPr>
          </a:p>
        </c:rich>
      </c:tx>
      <c:layout>
        <c:manualLayout>
          <c:xMode val="edge"/>
          <c:yMode val="edge"/>
          <c:x val="0.3291404052021587"/>
          <c:y val="3.7001320138193197E-2"/>
        </c:manualLayout>
      </c:layout>
      <c:overlay val="0"/>
      <c:spPr>
        <a:noFill/>
        <a:ln>
          <a:noFill/>
        </a:ln>
        <a:effectLst/>
      </c:spPr>
    </c:title>
    <c:autoTitleDeleted val="0"/>
    <c:pivotFmts>
      <c:pivotFmt>
        <c:idx val="0"/>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5.7433883418135386E-2"/>
          <c:y val="0.28209049968635014"/>
          <c:w val="0.86726257037280674"/>
          <c:h val="0.33118397259880789"/>
        </c:manualLayout>
      </c:layout>
      <c:lineChart>
        <c:grouping val="standard"/>
        <c:varyColors val="0"/>
        <c:ser>
          <c:idx val="0"/>
          <c:order val="0"/>
          <c:tx>
            <c:strRef>
              <c:f>'Customer Segmentation'!$B$5</c:f>
              <c:strCache>
                <c:ptCount val="1"/>
                <c:pt idx="0">
                  <c:v>Total</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cat>
            <c:strRef>
              <c:f>'Customer Segmentation'!$A$6:$A$57</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'Customer Segmentation'!$B$6:$B$57</c:f>
              <c:numCache>
                <c:formatCode>General</c:formatCode>
                <c:ptCount val="51"/>
                <c:pt idx="0">
                  <c:v>738</c:v>
                </c:pt>
                <c:pt idx="1">
                  <c:v>146</c:v>
                </c:pt>
                <c:pt idx="2">
                  <c:v>737</c:v>
                </c:pt>
                <c:pt idx="3">
                  <c:v>204</c:v>
                </c:pt>
                <c:pt idx="4">
                  <c:v>3631</c:v>
                </c:pt>
                <c:pt idx="5">
                  <c:v>742</c:v>
                </c:pt>
                <c:pt idx="6">
                  <c:v>408</c:v>
                </c:pt>
                <c:pt idx="7">
                  <c:v>128</c:v>
                </c:pt>
                <c:pt idx="8">
                  <c:v>1110</c:v>
                </c:pt>
                <c:pt idx="9">
                  <c:v>2834</c:v>
                </c:pt>
                <c:pt idx="10">
                  <c:v>926</c:v>
                </c:pt>
                <c:pt idx="11">
                  <c:v>149</c:v>
                </c:pt>
                <c:pt idx="12">
                  <c:v>174</c:v>
                </c:pt>
                <c:pt idx="13">
                  <c:v>848</c:v>
                </c:pt>
                <c:pt idx="14">
                  <c:v>736</c:v>
                </c:pt>
                <c:pt idx="15">
                  <c:v>366</c:v>
                </c:pt>
                <c:pt idx="16">
                  <c:v>467</c:v>
                </c:pt>
                <c:pt idx="17">
                  <c:v>411</c:v>
                </c:pt>
                <c:pt idx="18">
                  <c:v>627</c:v>
                </c:pt>
                <c:pt idx="19">
                  <c:v>16</c:v>
                </c:pt>
                <c:pt idx="20">
                  <c:v>415</c:v>
                </c:pt>
                <c:pt idx="21">
                  <c:v>493</c:v>
                </c:pt>
                <c:pt idx="22">
                  <c:v>612</c:v>
                </c:pt>
                <c:pt idx="23">
                  <c:v>712</c:v>
                </c:pt>
                <c:pt idx="24">
                  <c:v>178</c:v>
                </c:pt>
                <c:pt idx="25">
                  <c:v>682</c:v>
                </c:pt>
                <c:pt idx="26">
                  <c:v>94</c:v>
                </c:pt>
                <c:pt idx="27">
                  <c:v>243</c:v>
                </c:pt>
                <c:pt idx="28">
                  <c:v>459</c:v>
                </c:pt>
                <c:pt idx="29">
                  <c:v>51</c:v>
                </c:pt>
                <c:pt idx="30">
                  <c:v>317</c:v>
                </c:pt>
                <c:pt idx="31">
                  <c:v>212</c:v>
                </c:pt>
                <c:pt idx="32">
                  <c:v>1786</c:v>
                </c:pt>
                <c:pt idx="33">
                  <c:v>765</c:v>
                </c:pt>
                <c:pt idx="34">
                  <c:v>76</c:v>
                </c:pt>
                <c:pt idx="35">
                  <c:v>1160</c:v>
                </c:pt>
                <c:pt idx="36">
                  <c:v>538</c:v>
                </c:pt>
                <c:pt idx="37">
                  <c:v>261</c:v>
                </c:pt>
                <c:pt idx="38">
                  <c:v>1017</c:v>
                </c:pt>
                <c:pt idx="39">
                  <c:v>35</c:v>
                </c:pt>
                <c:pt idx="40">
                  <c:v>315</c:v>
                </c:pt>
                <c:pt idx="41">
                  <c:v>93</c:v>
                </c:pt>
                <c:pt idx="42">
                  <c:v>664</c:v>
                </c:pt>
                <c:pt idx="43">
                  <c:v>3572</c:v>
                </c:pt>
                <c:pt idx="44">
                  <c:v>298</c:v>
                </c:pt>
                <c:pt idx="45">
                  <c:v>14</c:v>
                </c:pt>
                <c:pt idx="46">
                  <c:v>1164</c:v>
                </c:pt>
                <c:pt idx="47">
                  <c:v>663</c:v>
                </c:pt>
                <c:pt idx="48">
                  <c:v>301</c:v>
                </c:pt>
                <c:pt idx="49">
                  <c:v>342</c:v>
                </c:pt>
                <c:pt idx="50">
                  <c:v>11</c:v>
                </c:pt>
              </c:numCache>
            </c:numRef>
          </c:val>
          <c:smooth val="0"/>
          <c:extLst xmlns:c16r2="http://schemas.microsoft.com/office/drawing/2015/06/chart">
            <c:ext xmlns:c16="http://schemas.microsoft.com/office/drawing/2014/chart" uri="{C3380CC4-5D6E-409C-BE32-E72D297353CC}">
              <c16:uniqueId val="{00000000-4074-4F40-9EDB-7838E4F2AFB2}"/>
            </c:ext>
          </c:extLst>
        </c:ser>
        <c:dLbls>
          <c:showLegendKey val="0"/>
          <c:showVal val="0"/>
          <c:showCatName val="0"/>
          <c:showSerName val="0"/>
          <c:showPercent val="0"/>
          <c:showBubbleSize val="0"/>
        </c:dLbls>
        <c:marker val="1"/>
        <c:smooth val="0"/>
        <c:axId val="176676864"/>
        <c:axId val="176679168"/>
      </c:lineChart>
      <c:catAx>
        <c:axId val="176676864"/>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sz="1200">
                    <a:solidFill>
                      <a:srgbClr val="7030A0"/>
                    </a:solidFill>
                  </a:rPr>
                  <a:t>State</a:t>
                </a:r>
              </a:p>
            </c:rich>
          </c:tx>
          <c:layout>
            <c:manualLayout>
              <c:xMode val="edge"/>
              <c:yMode val="edge"/>
              <c:x val="0.42973875929060262"/>
              <c:y val="0.90029410357727158"/>
            </c:manualLayout>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6679168"/>
        <c:crosses val="autoZero"/>
        <c:auto val="1"/>
        <c:lblAlgn val="ctr"/>
        <c:lblOffset val="100"/>
        <c:noMultiLvlLbl val="0"/>
      </c:catAx>
      <c:valAx>
        <c:axId val="176679168"/>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sz="1000">
                    <a:solidFill>
                      <a:srgbClr val="7030A0"/>
                    </a:solidFill>
                  </a:rPr>
                  <a:t>Count of id</a:t>
                </a:r>
              </a:p>
            </c:rich>
          </c:tx>
          <c:layout>
            <c:manualLayout>
              <c:xMode val="edge"/>
              <c:yMode val="edge"/>
              <c:x val="0"/>
              <c:y val="0.27044096401680046"/>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676864"/>
        <c:crosses val="autoZero"/>
        <c:crossBetween val="between"/>
      </c:valAx>
      <c:spPr>
        <a:pattFill prst="ltDnDiag">
          <a:fgClr>
            <a:schemeClr val="dk1">
              <a:lumMod val="15000"/>
              <a:lumOff val="85000"/>
            </a:schemeClr>
          </a:fgClr>
          <a:bgClr>
            <a:schemeClr val="lt1"/>
          </a:bgClr>
        </a:patt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 Segmentation!PivotTable3</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GB"/>
              <a:t>customer segmentation in terms of </a:t>
            </a:r>
            <a:r>
              <a:rPr lang="en-GB" err="1"/>
              <a:t>behavior</a:t>
            </a:r>
            <a:r>
              <a:rPr lang="en-GB"/>
              <a:t>, and preferences </a:t>
            </a:r>
          </a:p>
        </c:rich>
      </c:tx>
      <c:layout>
        <c:manualLayout>
          <c:xMode val="edge"/>
          <c:yMode val="edge"/>
          <c:x val="0.150814639905549"/>
          <c:y val="7.2262114396766455E-3"/>
        </c:manualLayout>
      </c:layout>
      <c:overlay val="0"/>
      <c:spPr>
        <a:noFill/>
        <a:ln>
          <a:noFill/>
        </a:ln>
        <a:effectLst/>
      </c:sp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5405367717465078E-2"/>
          <c:y val="0.23434092754628152"/>
          <c:w val="0.72825033234482039"/>
          <c:h val="0.57109223455990366"/>
        </c:manualLayout>
      </c:layout>
      <c:barChart>
        <c:barDir val="col"/>
        <c:grouping val="clustered"/>
        <c:varyColors val="0"/>
        <c:ser>
          <c:idx val="0"/>
          <c:order val="0"/>
          <c:tx>
            <c:strRef>
              <c:f>'Customer Segmentation'!$E$22:$E$23</c:f>
              <c:strCache>
                <c:ptCount val="1"/>
                <c:pt idx="0">
                  <c:v>Negative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Segmentation'!$D$24:$D$28</c:f>
              <c:strCache>
                <c:ptCount val="4"/>
                <c:pt idx="0">
                  <c:v>Baltimore/MD</c:v>
                </c:pt>
                <c:pt idx="1">
                  <c:v>Chicago/IL</c:v>
                </c:pt>
                <c:pt idx="2">
                  <c:v>Denver/CO</c:v>
                </c:pt>
                <c:pt idx="3">
                  <c:v>Los Angeles/CA</c:v>
                </c:pt>
              </c:strCache>
            </c:strRef>
          </c:cat>
          <c:val>
            <c:numRef>
              <c:f>'Customer Segmentation'!$E$24:$E$28</c:f>
              <c:numCache>
                <c:formatCode>0%</c:formatCode>
                <c:ptCount val="4"/>
                <c:pt idx="0">
                  <c:v>0.11265596065693209</c:v>
                </c:pt>
                <c:pt idx="1">
                  <c:v>5.5827084787954222E-2</c:v>
                </c:pt>
                <c:pt idx="2">
                  <c:v>2.7685862602835374E-2</c:v>
                </c:pt>
                <c:pt idx="3">
                  <c:v>0.13967396253908504</c:v>
                </c:pt>
              </c:numCache>
            </c:numRef>
          </c:val>
          <c:extLst xmlns:c16r2="http://schemas.microsoft.com/office/drawing/2015/06/chart">
            <c:ext xmlns:c16="http://schemas.microsoft.com/office/drawing/2014/chart" uri="{C3380CC4-5D6E-409C-BE32-E72D297353CC}">
              <c16:uniqueId val="{00000000-92EB-4556-846A-3295FB8EC63E}"/>
            </c:ext>
          </c:extLst>
        </c:ser>
        <c:ser>
          <c:idx val="1"/>
          <c:order val="1"/>
          <c:tx>
            <c:strRef>
              <c:f>'Customer Segmentation'!$F$22:$F$23</c:f>
              <c:strCache>
                <c:ptCount val="1"/>
                <c:pt idx="0">
                  <c:v>Neutral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Segmentation'!$D$24:$D$28</c:f>
              <c:strCache>
                <c:ptCount val="4"/>
                <c:pt idx="0">
                  <c:v>Baltimore/MD</c:v>
                </c:pt>
                <c:pt idx="1">
                  <c:v>Chicago/IL</c:v>
                </c:pt>
                <c:pt idx="2">
                  <c:v>Denver/CO</c:v>
                </c:pt>
                <c:pt idx="3">
                  <c:v>Los Angeles/CA</c:v>
                </c:pt>
              </c:strCache>
            </c:strRef>
          </c:cat>
          <c:val>
            <c:numRef>
              <c:f>'Customer Segmentation'!$F$24:$F$28</c:f>
              <c:numCache>
                <c:formatCode>0%</c:formatCode>
                <c:ptCount val="4"/>
                <c:pt idx="0">
                  <c:v>8.8855833156249051E-2</c:v>
                </c:pt>
                <c:pt idx="1">
                  <c:v>4.386630642664157E-2</c:v>
                </c:pt>
                <c:pt idx="2">
                  <c:v>2.428584438845208E-2</c:v>
                </c:pt>
                <c:pt idx="3">
                  <c:v>0.10873986824929419</c:v>
                </c:pt>
              </c:numCache>
            </c:numRef>
          </c:val>
          <c:extLst xmlns:c16r2="http://schemas.microsoft.com/office/drawing/2015/06/chart">
            <c:ext xmlns:c16="http://schemas.microsoft.com/office/drawing/2014/chart" uri="{C3380CC4-5D6E-409C-BE32-E72D297353CC}">
              <c16:uniqueId val="{00000001-92EB-4556-846A-3295FB8EC63E}"/>
            </c:ext>
          </c:extLst>
        </c:ser>
        <c:ser>
          <c:idx val="2"/>
          <c:order val="2"/>
          <c:tx>
            <c:strRef>
              <c:f>'Customer Segmentation'!$G$22:$G$23</c:f>
              <c:strCache>
                <c:ptCount val="1"/>
                <c:pt idx="0">
                  <c:v>Positive</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Segmentation'!$D$24:$D$28</c:f>
              <c:strCache>
                <c:ptCount val="4"/>
                <c:pt idx="0">
                  <c:v>Baltimore/MD</c:v>
                </c:pt>
                <c:pt idx="1">
                  <c:v>Chicago/IL</c:v>
                </c:pt>
                <c:pt idx="2">
                  <c:v>Denver/CO</c:v>
                </c:pt>
                <c:pt idx="3">
                  <c:v>Los Angeles/CA</c:v>
                </c:pt>
              </c:strCache>
            </c:strRef>
          </c:cat>
          <c:val>
            <c:numRef>
              <c:f>'Customer Segmentation'!$G$24:$G$28</c:f>
              <c:numCache>
                <c:formatCode>0%</c:formatCode>
                <c:ptCount val="4"/>
                <c:pt idx="0">
                  <c:v>3.9130566770893417E-2</c:v>
                </c:pt>
                <c:pt idx="1">
                  <c:v>1.9246531677848275E-2</c:v>
                </c:pt>
                <c:pt idx="2">
                  <c:v>9.9875535047509179E-3</c:v>
                </c:pt>
                <c:pt idx="3">
                  <c:v>5.0878843993807113E-2</c:v>
                </c:pt>
              </c:numCache>
            </c:numRef>
          </c:val>
          <c:extLst xmlns:c16r2="http://schemas.microsoft.com/office/drawing/2015/06/chart">
            <c:ext xmlns:c16="http://schemas.microsoft.com/office/drawing/2014/chart" uri="{C3380CC4-5D6E-409C-BE32-E72D297353CC}">
              <c16:uniqueId val="{00000002-92EB-4556-846A-3295FB8EC63E}"/>
            </c:ext>
          </c:extLst>
        </c:ser>
        <c:ser>
          <c:idx val="3"/>
          <c:order val="3"/>
          <c:tx>
            <c:strRef>
              <c:f>'Customer Segmentation'!$H$22:$H$23</c:f>
              <c:strCache>
                <c:ptCount val="1"/>
                <c:pt idx="0">
                  <c:v>Very Negative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Segmentation'!$D$24:$D$28</c:f>
              <c:strCache>
                <c:ptCount val="4"/>
                <c:pt idx="0">
                  <c:v>Baltimore/MD</c:v>
                </c:pt>
                <c:pt idx="1">
                  <c:v>Chicago/IL</c:v>
                </c:pt>
                <c:pt idx="2">
                  <c:v>Denver/CO</c:v>
                </c:pt>
                <c:pt idx="3">
                  <c:v>Los Angeles/CA</c:v>
                </c:pt>
              </c:strCache>
            </c:strRef>
          </c:cat>
          <c:val>
            <c:numRef>
              <c:f>'Customer Segmentation'!$H$24:$H$28</c:f>
              <c:numCache>
                <c:formatCode>0%</c:formatCode>
                <c:ptCount val="4"/>
                <c:pt idx="0">
                  <c:v>6.1473543608269329E-2</c:v>
                </c:pt>
                <c:pt idx="1">
                  <c:v>2.950730093196928E-2</c:v>
                </c:pt>
                <c:pt idx="2">
                  <c:v>1.493579429889803E-2</c:v>
                </c:pt>
                <c:pt idx="3">
                  <c:v>7.7016484016878661E-2</c:v>
                </c:pt>
              </c:numCache>
            </c:numRef>
          </c:val>
          <c:extLst xmlns:c16r2="http://schemas.microsoft.com/office/drawing/2015/06/chart">
            <c:ext xmlns:c16="http://schemas.microsoft.com/office/drawing/2014/chart" uri="{C3380CC4-5D6E-409C-BE32-E72D297353CC}">
              <c16:uniqueId val="{00000003-92EB-4556-846A-3295FB8EC63E}"/>
            </c:ext>
          </c:extLst>
        </c:ser>
        <c:ser>
          <c:idx val="4"/>
          <c:order val="4"/>
          <c:tx>
            <c:strRef>
              <c:f>'Customer Segmentation'!$I$22:$I$23</c:f>
              <c:strCache>
                <c:ptCount val="1"/>
                <c:pt idx="0">
                  <c:v>Very Positive</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Segmentation'!$D$24:$D$28</c:f>
              <c:strCache>
                <c:ptCount val="4"/>
                <c:pt idx="0">
                  <c:v>Baltimore/MD</c:v>
                </c:pt>
                <c:pt idx="1">
                  <c:v>Chicago/IL</c:v>
                </c:pt>
                <c:pt idx="2">
                  <c:v>Denver/CO</c:v>
                </c:pt>
                <c:pt idx="3">
                  <c:v>Los Angeles/CA</c:v>
                </c:pt>
              </c:strCache>
            </c:strRef>
          </c:cat>
          <c:val>
            <c:numRef>
              <c:f>'Customer Segmentation'!$I$24:$I$28</c:f>
              <c:numCache>
                <c:formatCode>0%</c:formatCode>
                <c:ptCount val="4"/>
                <c:pt idx="0">
                  <c:v>3.2178743814699005E-2</c:v>
                </c:pt>
                <c:pt idx="1">
                  <c:v>1.6059014601863937E-2</c:v>
                </c:pt>
                <c:pt idx="2">
                  <c:v>7.3768252329923199E-3</c:v>
                </c:pt>
                <c:pt idx="3">
                  <c:v>4.0618074739686108E-2</c:v>
                </c:pt>
              </c:numCache>
            </c:numRef>
          </c:val>
          <c:extLst xmlns:c16r2="http://schemas.microsoft.com/office/drawing/2015/06/chart">
            <c:ext xmlns:c16="http://schemas.microsoft.com/office/drawing/2014/chart" uri="{C3380CC4-5D6E-409C-BE32-E72D297353CC}">
              <c16:uniqueId val="{00000004-92EB-4556-846A-3295FB8EC63E}"/>
            </c:ext>
          </c:extLst>
        </c:ser>
        <c:dLbls>
          <c:dLblPos val="inEnd"/>
          <c:showLegendKey val="0"/>
          <c:showVal val="1"/>
          <c:showCatName val="0"/>
          <c:showSerName val="0"/>
          <c:showPercent val="0"/>
          <c:showBubbleSize val="0"/>
        </c:dLbls>
        <c:gapWidth val="65"/>
        <c:axId val="176857856"/>
        <c:axId val="176859776"/>
      </c:barChart>
      <c:catAx>
        <c:axId val="17685785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a:t>Call Centre</a:t>
                </a:r>
              </a:p>
            </c:rich>
          </c:tx>
          <c:layout>
            <c:manualLayout>
              <c:xMode val="edge"/>
              <c:yMode val="edge"/>
              <c:x val="0.397735964822579"/>
              <c:y val="0.90832200436127408"/>
            </c:manualLayout>
          </c:layout>
          <c:overlay val="0"/>
          <c:spPr>
            <a:noFill/>
            <a:ln>
              <a:noFill/>
            </a:ln>
            <a:effectLst/>
          </c:sp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6859776"/>
        <c:crosses val="autoZero"/>
        <c:auto val="1"/>
        <c:lblAlgn val="ctr"/>
        <c:lblOffset val="100"/>
        <c:noMultiLvlLbl val="0"/>
      </c:catAx>
      <c:valAx>
        <c:axId val="1768597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a:t>Total Percentage</a:t>
                </a:r>
              </a:p>
            </c:rich>
          </c:tx>
          <c:layout/>
          <c:overlay val="0"/>
          <c:spPr>
            <a:noFill/>
            <a:ln>
              <a:noFill/>
            </a:ln>
            <a:effectLst/>
          </c:spPr>
        </c:title>
        <c:numFmt formatCode="0%" sourceLinked="1"/>
        <c:majorTickMark val="none"/>
        <c:minorTickMark val="none"/>
        <c:tickLblPos val="nextTo"/>
        <c:crossAx val="176857856"/>
        <c:crosses val="autoZero"/>
        <c:crossBetween val="between"/>
      </c:valAx>
      <c:spPr>
        <a:noFill/>
        <a:ln>
          <a:noFill/>
        </a:ln>
        <a:effectLst/>
      </c:spPr>
    </c:plotArea>
    <c:legend>
      <c:legendPos val="r"/>
      <c:layout>
        <c:manualLayout>
          <c:xMode val="edge"/>
          <c:yMode val="edge"/>
          <c:x val="0.83310080041647683"/>
          <c:y val="0.31662667311429638"/>
          <c:w val="0.15273154905223624"/>
          <c:h val="0.4491546609976186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[Project.xlsx]Trends &amp; Pattern!PivotTable1</c:name>
    <c:fmtId val="15"/>
  </c:pivotSource>
  <c:chart>
    <c:title>
      <c:tx>
        <c:rich>
          <a:bodyPr/>
          <a:lstStyle/>
          <a:p>
            <a:pPr>
              <a:defRPr/>
            </a:pPr>
            <a:r>
              <a:rPr lang="en-GB">
                <a:solidFill>
                  <a:srgbClr val="7030A0"/>
                </a:solidFill>
              </a:rPr>
              <a:t>Call Centre with</a:t>
            </a:r>
            <a:r>
              <a:rPr lang="en-GB" baseline="0">
                <a:solidFill>
                  <a:srgbClr val="7030A0"/>
                </a:solidFill>
              </a:rPr>
              <a:t> Channel analysis</a:t>
            </a:r>
            <a:endParaRPr lang="en-GB">
              <a:solidFill>
                <a:srgbClr val="7030A0"/>
              </a:solidFill>
            </a:endParaRPr>
          </a:p>
        </c:rich>
      </c:tx>
      <c:layout>
        <c:manualLayout>
          <c:xMode val="edge"/>
          <c:yMode val="edge"/>
          <c:x val="0.23119172487051781"/>
          <c:y val="8.4058930517483133E-3"/>
        </c:manualLayout>
      </c:layout>
      <c:overlay val="0"/>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marker>
          <c:symbol val="none"/>
        </c:marker>
        <c:dLbl>
          <c:idx val="0"/>
          <c:delete val="1"/>
          <c:extLst xmlns:c16r2="http://schemas.microsoft.com/office/drawing/2015/06/chart">
            <c:ext xmlns:c15="http://schemas.microsoft.com/office/drawing/2012/chart" uri="{CE6537A1-D6FC-4f65-9D91-7224C49458BB}"/>
          </c:extLst>
        </c:dLbl>
      </c:pivotFmt>
      <c:pivotFmt>
        <c:idx val="2"/>
        <c:marker>
          <c:symbol val="none"/>
        </c:marker>
        <c:dLbl>
          <c:idx val="0"/>
          <c:delete val="1"/>
          <c:extLst xmlns:c16r2="http://schemas.microsoft.com/office/drawing/2015/06/chart">
            <c:ext xmlns:c15="http://schemas.microsoft.com/office/drawing/2012/chart" uri="{CE6537A1-D6FC-4f65-9D91-7224C49458BB}"/>
          </c:extLst>
        </c:dLbl>
      </c:pivotFmt>
      <c:pivotFmt>
        <c:idx val="3"/>
        <c:marker>
          <c:symbol val="none"/>
        </c:marker>
        <c:dLbl>
          <c:idx val="0"/>
          <c:delete val="1"/>
          <c:extLst xmlns:c16r2="http://schemas.microsoft.com/office/drawing/2015/06/chart">
            <c:ext xmlns:c15="http://schemas.microsoft.com/office/drawing/2012/chart" uri="{CE6537A1-D6FC-4f65-9D91-7224C49458BB}"/>
          </c:extLst>
        </c:dLbl>
      </c:pivotFmt>
      <c:pivotFmt>
        <c:idx val="4"/>
        <c:marker>
          <c:symbol val="none"/>
        </c:marker>
        <c:dLbl>
          <c:idx val="0"/>
          <c:delete val="1"/>
          <c:extLst xmlns:c16r2="http://schemas.microsoft.com/office/drawing/2015/06/chart">
            <c:ext xmlns:c15="http://schemas.microsoft.com/office/drawing/2012/chart" uri="{CE6537A1-D6FC-4f65-9D91-7224C49458BB}"/>
          </c:extLst>
        </c:dLbl>
      </c:pivotFmt>
      <c:pivotFmt>
        <c:idx val="5"/>
        <c:marker>
          <c:symbol val="none"/>
        </c:marker>
        <c:dLbl>
          <c:idx val="0"/>
          <c:delete val="1"/>
          <c:extLst xmlns:c16r2="http://schemas.microsoft.com/office/drawing/2015/06/chart">
            <c:ext xmlns:c15="http://schemas.microsoft.com/office/drawing/2012/chart" uri="{CE6537A1-D6FC-4f65-9D91-7224C49458BB}"/>
          </c:extLst>
        </c:dLbl>
      </c:pivotFmt>
      <c:pivotFmt>
        <c:idx val="6"/>
        <c:marker>
          <c:symbol val="none"/>
        </c:marker>
        <c:dLbl>
          <c:idx val="0"/>
          <c:delete val="1"/>
          <c:extLst xmlns:c16r2="http://schemas.microsoft.com/office/drawing/2015/06/chart">
            <c:ext xmlns:c15="http://schemas.microsoft.com/office/drawing/2012/chart" uri="{CE6537A1-D6FC-4f65-9D91-7224C49458BB}"/>
          </c:extLst>
        </c:dLbl>
      </c:pivotFmt>
      <c:pivotFmt>
        <c:idx val="7"/>
        <c:marker>
          <c:symbol val="none"/>
        </c:marker>
        <c:dLbl>
          <c:idx val="0"/>
          <c:delete val="1"/>
          <c:extLst xmlns:c16r2="http://schemas.microsoft.com/office/drawing/2015/06/chart">
            <c:ext xmlns:c15="http://schemas.microsoft.com/office/drawing/2012/chart" uri="{CE6537A1-D6FC-4f65-9D91-7224C49458BB}"/>
          </c:extLst>
        </c:dLbl>
      </c:pivotFmt>
      <c:pivotFmt>
        <c:idx val="8"/>
        <c:marker>
          <c:symbol val="none"/>
        </c:marker>
        <c:dLbl>
          <c:idx val="0"/>
          <c:delete val="1"/>
          <c:extLst xmlns:c16r2="http://schemas.microsoft.com/office/drawing/2015/06/chart">
            <c:ext xmlns:c15="http://schemas.microsoft.com/office/drawing/2012/chart" uri="{CE6537A1-D6FC-4f65-9D91-7224C49458BB}"/>
          </c:extLst>
        </c:dLbl>
      </c:pivotFmt>
      <c:pivotFmt>
        <c:idx val="9"/>
        <c:marker>
          <c:symbol val="none"/>
        </c:marker>
        <c:dLbl>
          <c:idx val="0"/>
          <c:delete val="1"/>
          <c:extLst xmlns:c16r2="http://schemas.microsoft.com/office/drawing/2015/06/chart">
            <c:ext xmlns:c15="http://schemas.microsoft.com/office/drawing/2012/chart" uri="{CE6537A1-D6FC-4f65-9D91-7224C49458BB}"/>
          </c:extLst>
        </c:dLbl>
      </c:pivotFmt>
      <c:pivotFmt>
        <c:idx val="10"/>
        <c:marker>
          <c:symbol val="none"/>
        </c:marker>
        <c:dLbl>
          <c:idx val="0"/>
          <c:delete val="1"/>
          <c:extLst xmlns:c16r2="http://schemas.microsoft.com/office/drawing/2015/06/chart">
            <c:ext xmlns:c15="http://schemas.microsoft.com/office/drawing/2012/chart" uri="{CE6537A1-D6FC-4f65-9D91-7224C49458BB}"/>
          </c:extLst>
        </c:dLbl>
      </c:pivotFmt>
      <c:pivotFmt>
        <c:idx val="11"/>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9697616941271536E-2"/>
          <c:y val="0.14587646312751293"/>
          <c:w val="0.73348126642456457"/>
          <c:h val="0.67542168943572656"/>
        </c:manualLayout>
      </c:layout>
      <c:barChart>
        <c:barDir val="col"/>
        <c:grouping val="clustered"/>
        <c:varyColors val="0"/>
        <c:ser>
          <c:idx val="0"/>
          <c:order val="0"/>
          <c:tx>
            <c:strRef>
              <c:f>'Trends &amp; Pattern'!$B$4:$B$5</c:f>
              <c:strCache>
                <c:ptCount val="1"/>
                <c:pt idx="0">
                  <c:v>Call-Center</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Pattern'!$B$6:$B$10</c:f>
              <c:numCache>
                <c:formatCode>General</c:formatCode>
                <c:ptCount val="4"/>
                <c:pt idx="0">
                  <c:v>3501</c:v>
                </c:pt>
                <c:pt idx="1">
                  <c:v>1780</c:v>
                </c:pt>
                <c:pt idx="2">
                  <c:v>898</c:v>
                </c:pt>
                <c:pt idx="3">
                  <c:v>4460</c:v>
                </c:pt>
              </c:numCache>
            </c:numRef>
          </c:val>
          <c:extLst xmlns:c16r2="http://schemas.microsoft.com/office/drawing/2015/06/chart">
            <c:ext xmlns:c16="http://schemas.microsoft.com/office/drawing/2014/chart" uri="{C3380CC4-5D6E-409C-BE32-E72D297353CC}">
              <c16:uniqueId val="{00000000-AB22-4162-A1B1-093F612CF504}"/>
            </c:ext>
          </c:extLst>
        </c:ser>
        <c:ser>
          <c:idx val="1"/>
          <c:order val="1"/>
          <c:tx>
            <c:strRef>
              <c:f>'Trends &amp; Pattern'!$C$4:$C$5</c:f>
              <c:strCache>
                <c:ptCount val="1"/>
                <c:pt idx="0">
                  <c:v>Chatbot</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Pattern'!$C$6:$C$10</c:f>
              <c:numCache>
                <c:formatCode>General</c:formatCode>
                <c:ptCount val="4"/>
                <c:pt idx="0">
                  <c:v>2776</c:v>
                </c:pt>
                <c:pt idx="1">
                  <c:v>1363</c:v>
                </c:pt>
                <c:pt idx="2">
                  <c:v>669</c:v>
                </c:pt>
                <c:pt idx="3">
                  <c:v>3448</c:v>
                </c:pt>
              </c:numCache>
            </c:numRef>
          </c:val>
          <c:extLst xmlns:c16r2="http://schemas.microsoft.com/office/drawing/2015/06/chart">
            <c:ext xmlns:c16="http://schemas.microsoft.com/office/drawing/2014/chart" uri="{C3380CC4-5D6E-409C-BE32-E72D297353CC}">
              <c16:uniqueId val="{00000004-AB22-4162-A1B1-093F612CF504}"/>
            </c:ext>
          </c:extLst>
        </c:ser>
        <c:ser>
          <c:idx val="2"/>
          <c:order val="2"/>
          <c:tx>
            <c:strRef>
              <c:f>'Trends &amp; Pattern'!$D$4:$D$5</c:f>
              <c:strCache>
                <c:ptCount val="1"/>
                <c:pt idx="0">
                  <c:v>Email</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Pattern'!$D$6:$D$10</c:f>
              <c:numCache>
                <c:formatCode>General</c:formatCode>
                <c:ptCount val="4"/>
                <c:pt idx="0">
                  <c:v>2457</c:v>
                </c:pt>
                <c:pt idx="1">
                  <c:v>1222</c:v>
                </c:pt>
                <c:pt idx="2">
                  <c:v>655</c:v>
                </c:pt>
                <c:pt idx="3">
                  <c:v>3136</c:v>
                </c:pt>
              </c:numCache>
            </c:numRef>
          </c:val>
          <c:extLst xmlns:c16r2="http://schemas.microsoft.com/office/drawing/2015/06/chart">
            <c:ext xmlns:c16="http://schemas.microsoft.com/office/drawing/2014/chart" uri="{C3380CC4-5D6E-409C-BE32-E72D297353CC}">
              <c16:uniqueId val="{00000005-AB22-4162-A1B1-093F612CF504}"/>
            </c:ext>
          </c:extLst>
        </c:ser>
        <c:ser>
          <c:idx val="3"/>
          <c:order val="3"/>
          <c:tx>
            <c:strRef>
              <c:f>'Trends &amp; Pattern'!$E$4:$E$5</c:f>
              <c:strCache>
                <c:ptCount val="1"/>
                <c:pt idx="0">
                  <c:v>Web</c:v>
                </c:pt>
              </c:strCache>
            </c:strRef>
          </c:tx>
          <c:invertIfNegative val="0"/>
          <c:cat>
            <c:strRef>
              <c:f>'Trends &amp; Pattern'!$A$6:$A$10</c:f>
              <c:strCache>
                <c:ptCount val="4"/>
                <c:pt idx="0">
                  <c:v>Baltimore/MD</c:v>
                </c:pt>
                <c:pt idx="1">
                  <c:v>Chicago/IL</c:v>
                </c:pt>
                <c:pt idx="2">
                  <c:v>Denver/CO</c:v>
                </c:pt>
                <c:pt idx="3">
                  <c:v>Los Angeles/CA</c:v>
                </c:pt>
              </c:strCache>
            </c:strRef>
          </c:cat>
          <c:val>
            <c:numRef>
              <c:f>'Trends &amp; Pattern'!$E$6:$E$10</c:f>
              <c:numCache>
                <c:formatCode>General</c:formatCode>
                <c:ptCount val="4"/>
                <c:pt idx="0">
                  <c:v>2278</c:v>
                </c:pt>
                <c:pt idx="1">
                  <c:v>1054</c:v>
                </c:pt>
                <c:pt idx="2">
                  <c:v>554</c:v>
                </c:pt>
                <c:pt idx="3">
                  <c:v>2690</c:v>
                </c:pt>
              </c:numCache>
            </c:numRef>
          </c:val>
          <c:extLst xmlns:c16r2="http://schemas.microsoft.com/office/drawing/2015/06/chart">
            <c:ext xmlns:c16="http://schemas.microsoft.com/office/drawing/2014/chart" uri="{C3380CC4-5D6E-409C-BE32-E72D297353CC}">
              <c16:uniqueId val="{00000006-AB22-4162-A1B1-093F612CF504}"/>
            </c:ext>
          </c:extLst>
        </c:ser>
        <c:dLbls>
          <c:showLegendKey val="0"/>
          <c:showVal val="0"/>
          <c:showCatName val="0"/>
          <c:showSerName val="0"/>
          <c:showPercent val="0"/>
          <c:showBubbleSize val="0"/>
        </c:dLbls>
        <c:gapWidth val="150"/>
        <c:axId val="175411968"/>
        <c:axId val="175413888"/>
      </c:barChart>
      <c:catAx>
        <c:axId val="175411968"/>
        <c:scaling>
          <c:orientation val="minMax"/>
        </c:scaling>
        <c:delete val="0"/>
        <c:axPos val="b"/>
        <c:title>
          <c:tx>
            <c:rich>
              <a:bodyPr/>
              <a:lstStyle/>
              <a:p>
                <a:pPr>
                  <a:defRPr/>
                </a:pPr>
                <a:r>
                  <a:rPr lang="en-GB">
                    <a:solidFill>
                      <a:srgbClr val="7030A0"/>
                    </a:solidFill>
                  </a:rPr>
                  <a:t>Call</a:t>
                </a:r>
                <a:r>
                  <a:rPr lang="en-GB" baseline="0">
                    <a:solidFill>
                      <a:srgbClr val="7030A0"/>
                    </a:solidFill>
                  </a:rPr>
                  <a:t> Centre</a:t>
                </a:r>
                <a:endParaRPr lang="en-GB">
                  <a:solidFill>
                    <a:srgbClr val="7030A0"/>
                  </a:solidFill>
                </a:endParaRPr>
              </a:p>
            </c:rich>
          </c:tx>
          <c:layout/>
          <c:overlay val="0"/>
        </c:title>
        <c:numFmt formatCode="General" sourceLinked="0"/>
        <c:majorTickMark val="out"/>
        <c:minorTickMark val="none"/>
        <c:tickLblPos val="nextTo"/>
        <c:crossAx val="175413888"/>
        <c:crosses val="autoZero"/>
        <c:auto val="1"/>
        <c:lblAlgn val="ctr"/>
        <c:lblOffset val="100"/>
        <c:noMultiLvlLbl val="0"/>
      </c:catAx>
      <c:valAx>
        <c:axId val="175413888"/>
        <c:scaling>
          <c:orientation val="minMax"/>
        </c:scaling>
        <c:delete val="0"/>
        <c:axPos val="l"/>
        <c:majorGridlines/>
        <c:title>
          <c:tx>
            <c:rich>
              <a:bodyPr/>
              <a:lstStyle/>
              <a:p>
                <a:pPr>
                  <a:defRPr/>
                </a:pPr>
                <a:r>
                  <a:rPr lang="en-GB">
                    <a:solidFill>
                      <a:srgbClr val="7030A0"/>
                    </a:solidFill>
                  </a:rPr>
                  <a:t>Total</a:t>
                </a:r>
                <a:r>
                  <a:rPr lang="en-GB" baseline="0">
                    <a:solidFill>
                      <a:srgbClr val="7030A0"/>
                    </a:solidFill>
                  </a:rPr>
                  <a:t> Count</a:t>
                </a:r>
                <a:endParaRPr lang="en-GB">
                  <a:solidFill>
                    <a:srgbClr val="7030A0"/>
                  </a:solidFill>
                </a:endParaRPr>
              </a:p>
            </c:rich>
          </c:tx>
          <c:layout>
            <c:manualLayout>
              <c:xMode val="edge"/>
              <c:yMode val="edge"/>
              <c:x val="0"/>
              <c:y val="0.26223633949393549"/>
            </c:manualLayout>
          </c:layout>
          <c:overlay val="0"/>
        </c:title>
        <c:numFmt formatCode="General" sourceLinked="1"/>
        <c:majorTickMark val="out"/>
        <c:minorTickMark val="none"/>
        <c:tickLblPos val="nextTo"/>
        <c:crossAx val="175411968"/>
        <c:crosses val="autoZero"/>
        <c:crossBetween val="between"/>
      </c:valAx>
    </c:plotArea>
    <c:legend>
      <c:legendPos val="r"/>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[Project.xlsx]Trends &amp; Pattern!PivotTable3</c:name>
    <c:fmtId val="9"/>
  </c:pivotSource>
  <c:chart>
    <c:title>
      <c:tx>
        <c:rich>
          <a:bodyPr/>
          <a:lstStyle/>
          <a:p>
            <a:pPr>
              <a:defRPr/>
            </a:pPr>
            <a:r>
              <a:rPr lang="en-GB">
                <a:solidFill>
                  <a:srgbClr val="7030A0"/>
                </a:solidFill>
              </a:rPr>
              <a:t>Call Centre with Reason Analysis</a:t>
            </a:r>
          </a:p>
        </c:rich>
      </c:tx>
      <c:layout>
        <c:manualLayout>
          <c:xMode val="edge"/>
          <c:yMode val="edge"/>
          <c:x val="0.19621103002368609"/>
          <c:y val="1.0607799025121861E-2"/>
        </c:manualLayout>
      </c:layout>
      <c:overlay val="0"/>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marker>
          <c:symbol val="none"/>
        </c:marker>
        <c:dLbl>
          <c:idx val="0"/>
          <c:delete val="1"/>
          <c:extLst xmlns:c16r2="http://schemas.microsoft.com/office/drawing/2015/06/chart">
            <c:ext xmlns:c15="http://schemas.microsoft.com/office/drawing/2012/chart" uri="{CE6537A1-D6FC-4f65-9D91-7224C49458BB}"/>
          </c:extLst>
        </c:dLbl>
      </c:pivotFmt>
      <c:pivotFmt>
        <c:idx val="2"/>
        <c:marker>
          <c:symbol val="none"/>
        </c:marker>
        <c:dLbl>
          <c:idx val="0"/>
          <c:delete val="1"/>
          <c:extLst xmlns:c16r2="http://schemas.microsoft.com/office/drawing/2015/06/chart">
            <c:ext xmlns:c15="http://schemas.microsoft.com/office/drawing/2012/chart" uri="{CE6537A1-D6FC-4f65-9D91-7224C49458BB}"/>
          </c:extLst>
        </c:dLbl>
      </c:pivotFmt>
      <c:pivotFmt>
        <c:idx val="3"/>
        <c:marker>
          <c:symbol val="none"/>
        </c:marker>
        <c:dLbl>
          <c:idx val="0"/>
          <c:delete val="1"/>
          <c:extLst xmlns:c16r2="http://schemas.microsoft.com/office/drawing/2015/06/chart">
            <c:ext xmlns:c15="http://schemas.microsoft.com/office/drawing/2012/chart" uri="{CE6537A1-D6FC-4f65-9D91-7224C49458BB}"/>
          </c:extLst>
        </c:dLbl>
      </c:pivotFmt>
      <c:pivotFmt>
        <c:idx val="4"/>
        <c:marker>
          <c:symbol val="none"/>
        </c:marker>
        <c:dLbl>
          <c:idx val="0"/>
          <c:delete val="1"/>
          <c:extLst xmlns:c16r2="http://schemas.microsoft.com/office/drawing/2015/06/chart">
            <c:ext xmlns:c15="http://schemas.microsoft.com/office/drawing/2012/chart" uri="{CE6537A1-D6FC-4f65-9D91-7224C49458BB}"/>
          </c:extLst>
        </c:dLbl>
      </c:pivotFmt>
      <c:pivotFmt>
        <c:idx val="5"/>
        <c:marker>
          <c:symbol val="none"/>
        </c:marker>
        <c:dLbl>
          <c:idx val="0"/>
          <c:delete val="1"/>
          <c:extLst xmlns:c16r2="http://schemas.microsoft.com/office/drawing/2015/06/chart">
            <c:ext xmlns:c15="http://schemas.microsoft.com/office/drawing/2012/chart" uri="{CE6537A1-D6FC-4f65-9D91-7224C49458BB}"/>
          </c:extLst>
        </c:dLbl>
      </c:pivotFmt>
      <c:pivotFmt>
        <c:idx val="6"/>
        <c:marker>
          <c:symbol val="none"/>
        </c:marker>
        <c:dLbl>
          <c:idx val="0"/>
          <c:delete val="1"/>
          <c:extLst xmlns:c16r2="http://schemas.microsoft.com/office/drawing/2015/06/chart">
            <c:ext xmlns:c15="http://schemas.microsoft.com/office/drawing/2012/chart" uri="{CE6537A1-D6FC-4f65-9D91-7224C49458BB}"/>
          </c:extLst>
        </c:dLbl>
      </c:pivotFmt>
      <c:pivotFmt>
        <c:idx val="7"/>
        <c:marker>
          <c:symbol val="none"/>
        </c:marker>
        <c:dLbl>
          <c:idx val="0"/>
          <c:delete val="1"/>
          <c:extLst xmlns:c16r2="http://schemas.microsoft.com/office/drawing/2015/06/chart">
            <c:ext xmlns:c15="http://schemas.microsoft.com/office/drawing/2012/chart" uri="{CE6537A1-D6FC-4f65-9D91-7224C49458BB}"/>
          </c:extLst>
        </c:dLbl>
      </c:pivotFmt>
      <c:pivotFmt>
        <c:idx val="8"/>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7146149414250052E-2"/>
          <c:y val="0.16084399606299213"/>
          <c:w val="0.6737324755137315"/>
          <c:h val="0.64077915260592422"/>
        </c:manualLayout>
      </c:layout>
      <c:barChart>
        <c:barDir val="col"/>
        <c:grouping val="clustered"/>
        <c:varyColors val="0"/>
        <c:ser>
          <c:idx val="0"/>
          <c:order val="0"/>
          <c:tx>
            <c:strRef>
              <c:f>'Trends &amp; Pattern'!$I$21:$I$22</c:f>
              <c:strCache>
                <c:ptCount val="1"/>
                <c:pt idx="0">
                  <c:v>Billing Question</c:v>
                </c:pt>
              </c:strCache>
            </c:strRef>
          </c:tx>
          <c:invertIfNegative val="0"/>
          <c:cat>
            <c:strRef>
              <c:f>'Trends &amp; Pattern'!$H$23:$H$27</c:f>
              <c:strCache>
                <c:ptCount val="4"/>
                <c:pt idx="0">
                  <c:v>Baltimore/MD</c:v>
                </c:pt>
                <c:pt idx="1">
                  <c:v>Chicago/IL</c:v>
                </c:pt>
                <c:pt idx="2">
                  <c:v>Denver/CO</c:v>
                </c:pt>
                <c:pt idx="3">
                  <c:v>Los Angeles/CA</c:v>
                </c:pt>
              </c:strCache>
            </c:strRef>
          </c:cat>
          <c:val>
            <c:numRef>
              <c:f>'Trends &amp; Pattern'!$I$23:$I$27</c:f>
              <c:numCache>
                <c:formatCode>0%</c:formatCode>
                <c:ptCount val="4"/>
                <c:pt idx="0">
                  <c:v>0.23824413345071491</c:v>
                </c:pt>
                <c:pt idx="1">
                  <c:v>0.11702741264685347</c:v>
                </c:pt>
                <c:pt idx="2">
                  <c:v>6.004675025044777E-2</c:v>
                </c:pt>
                <c:pt idx="3">
                  <c:v>0.29692480495431228</c:v>
                </c:pt>
              </c:numCache>
            </c:numRef>
          </c:val>
          <c:extLst xmlns:c16r2="http://schemas.microsoft.com/office/drawing/2015/06/chart">
            <c:ext xmlns:c16="http://schemas.microsoft.com/office/drawing/2014/chart" uri="{C3380CC4-5D6E-409C-BE32-E72D297353CC}">
              <c16:uniqueId val="{00000000-6154-4817-B249-A098E4DAFD67}"/>
            </c:ext>
          </c:extLst>
        </c:ser>
        <c:ser>
          <c:idx val="1"/>
          <c:order val="1"/>
          <c:tx>
            <c:strRef>
              <c:f>'Trends &amp; Pattern'!$J$21:$J$22</c:f>
              <c:strCache>
                <c:ptCount val="1"/>
                <c:pt idx="0">
                  <c:v>Payments</c:v>
                </c:pt>
              </c:strCache>
            </c:strRef>
          </c:tx>
          <c:invertIfNegative val="0"/>
          <c:cat>
            <c:strRef>
              <c:f>'Trends &amp; Pattern'!$H$23:$H$27</c:f>
              <c:strCache>
                <c:ptCount val="4"/>
                <c:pt idx="0">
                  <c:v>Baltimore/MD</c:v>
                </c:pt>
                <c:pt idx="1">
                  <c:v>Chicago/IL</c:v>
                </c:pt>
                <c:pt idx="2">
                  <c:v>Denver/CO</c:v>
                </c:pt>
                <c:pt idx="3">
                  <c:v>Los Angeles/CA</c:v>
                </c:pt>
              </c:strCache>
            </c:strRef>
          </c:cat>
          <c:val>
            <c:numRef>
              <c:f>'Trends &amp; Pattern'!$J$23:$J$27</c:f>
              <c:numCache>
                <c:formatCode>0%</c:formatCode>
                <c:ptCount val="4"/>
                <c:pt idx="0">
                  <c:v>4.7782398834279469E-2</c:v>
                </c:pt>
                <c:pt idx="1">
                  <c:v>2.410370055553869E-2</c:v>
                </c:pt>
                <c:pt idx="2">
                  <c:v>1.1808991833884824E-2</c:v>
                </c:pt>
                <c:pt idx="3">
                  <c:v>6.0471752527245681E-2</c:v>
                </c:pt>
              </c:numCache>
            </c:numRef>
          </c:val>
          <c:extLst xmlns:c16r2="http://schemas.microsoft.com/office/drawing/2015/06/chart">
            <c:ext xmlns:c16="http://schemas.microsoft.com/office/drawing/2014/chart" uri="{C3380CC4-5D6E-409C-BE32-E72D297353CC}">
              <c16:uniqueId val="{00000004-6154-4817-B249-A098E4DAFD67}"/>
            </c:ext>
          </c:extLst>
        </c:ser>
        <c:ser>
          <c:idx val="2"/>
          <c:order val="2"/>
          <c:tx>
            <c:strRef>
              <c:f>'Trends &amp; Pattern'!$K$21:$K$22</c:f>
              <c:strCache>
                <c:ptCount val="1"/>
                <c:pt idx="0">
                  <c:v>Service Outage</c:v>
                </c:pt>
              </c:strCache>
            </c:strRef>
          </c:tx>
          <c:invertIfNegative val="0"/>
          <c:cat>
            <c:strRef>
              <c:f>'Trends &amp; Pattern'!$H$23:$H$27</c:f>
              <c:strCache>
                <c:ptCount val="4"/>
                <c:pt idx="0">
                  <c:v>Baltimore/MD</c:v>
                </c:pt>
                <c:pt idx="1">
                  <c:v>Chicago/IL</c:v>
                </c:pt>
                <c:pt idx="2">
                  <c:v>Denver/CO</c:v>
                </c:pt>
                <c:pt idx="3">
                  <c:v>Los Angeles/CA</c:v>
                </c:pt>
              </c:strCache>
            </c:strRef>
          </c:cat>
          <c:val>
            <c:numRef>
              <c:f>'Trends &amp; Pattern'!$K$23:$K$27</c:f>
              <c:numCache>
                <c:formatCode>0%</c:formatCode>
                <c:ptCount val="4"/>
                <c:pt idx="0">
                  <c:v>4.8268115722048512E-2</c:v>
                </c:pt>
                <c:pt idx="1">
                  <c:v>2.3375125223885129E-2</c:v>
                </c:pt>
                <c:pt idx="2">
                  <c:v>1.2416137943596126E-2</c:v>
                </c:pt>
                <c:pt idx="3">
                  <c:v>5.9530676057193165E-2</c:v>
                </c:pt>
              </c:numCache>
            </c:numRef>
          </c:val>
          <c:extLst xmlns:c16r2="http://schemas.microsoft.com/office/drawing/2015/06/chart">
            <c:ext xmlns:c16="http://schemas.microsoft.com/office/drawing/2014/chart" uri="{C3380CC4-5D6E-409C-BE32-E72D297353CC}">
              <c16:uniqueId val="{00000005-6154-4817-B249-A098E4DAFD67}"/>
            </c:ext>
          </c:extLst>
        </c:ser>
        <c:dLbls>
          <c:showLegendKey val="0"/>
          <c:showVal val="0"/>
          <c:showCatName val="0"/>
          <c:showSerName val="0"/>
          <c:showPercent val="0"/>
          <c:showBubbleSize val="0"/>
        </c:dLbls>
        <c:gapWidth val="150"/>
        <c:axId val="175554560"/>
        <c:axId val="175556480"/>
      </c:barChart>
      <c:catAx>
        <c:axId val="175554560"/>
        <c:scaling>
          <c:orientation val="minMax"/>
        </c:scaling>
        <c:delete val="0"/>
        <c:axPos val="b"/>
        <c:title>
          <c:tx>
            <c:rich>
              <a:bodyPr/>
              <a:lstStyle/>
              <a:p>
                <a:pPr>
                  <a:defRPr/>
                </a:pPr>
                <a:r>
                  <a:rPr lang="en-GB">
                    <a:solidFill>
                      <a:srgbClr val="7030A0"/>
                    </a:solidFill>
                  </a:rPr>
                  <a:t>Call Centre</a:t>
                </a:r>
              </a:p>
            </c:rich>
          </c:tx>
          <c:layout/>
          <c:overlay val="0"/>
        </c:title>
        <c:numFmt formatCode="General" sourceLinked="0"/>
        <c:majorTickMark val="out"/>
        <c:minorTickMark val="none"/>
        <c:tickLblPos val="nextTo"/>
        <c:crossAx val="175556480"/>
        <c:crosses val="autoZero"/>
        <c:auto val="1"/>
        <c:lblAlgn val="ctr"/>
        <c:lblOffset val="100"/>
        <c:noMultiLvlLbl val="0"/>
      </c:catAx>
      <c:valAx>
        <c:axId val="175556480"/>
        <c:scaling>
          <c:orientation val="minMax"/>
        </c:scaling>
        <c:delete val="0"/>
        <c:axPos val="l"/>
        <c:majorGridlines/>
        <c:title>
          <c:tx>
            <c:rich>
              <a:bodyPr/>
              <a:lstStyle/>
              <a:p>
                <a:pPr>
                  <a:defRPr/>
                </a:pPr>
                <a:r>
                  <a:rPr lang="en-GB">
                    <a:solidFill>
                      <a:srgbClr val="7030A0"/>
                    </a:solidFill>
                  </a:rPr>
                  <a:t>Total</a:t>
                </a:r>
                <a:r>
                  <a:rPr lang="en-GB" baseline="0">
                    <a:solidFill>
                      <a:srgbClr val="7030A0"/>
                    </a:solidFill>
                  </a:rPr>
                  <a:t> Percentage</a:t>
                </a:r>
                <a:endParaRPr lang="en-GB">
                  <a:solidFill>
                    <a:srgbClr val="7030A0"/>
                  </a:solidFill>
                </a:endParaRPr>
              </a:p>
            </c:rich>
          </c:tx>
          <c:layout>
            <c:manualLayout>
              <c:xMode val="edge"/>
              <c:yMode val="edge"/>
              <c:x val="1.0692817361244479E-2"/>
              <c:y val="0.26280502437195352"/>
            </c:manualLayout>
          </c:layout>
          <c:overlay val="0"/>
        </c:title>
        <c:numFmt formatCode="0%" sourceLinked="1"/>
        <c:majorTickMark val="out"/>
        <c:minorTickMark val="none"/>
        <c:tickLblPos val="nextTo"/>
        <c:crossAx val="175554560"/>
        <c:crosses val="autoZero"/>
        <c:crossBetween val="between"/>
      </c:valAx>
    </c:plotArea>
    <c:legend>
      <c:legendPos val="r"/>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0.85067</cdr:x>
      <cdr:y>0.01735</cdr:y>
    </cdr:from>
    <cdr:to>
      <cdr:x>0.98701</cdr:x>
      <cdr:y>0.10606</cdr:y>
    </cdr:to>
    <cdr:pic>
      <cdr:nvPicPr>
        <cdr:cNvPr id="2" name="chart">
          <a:extLst xmlns:a="http://schemas.openxmlformats.org/drawingml/2006/main">
            <a:ext uri="{FF2B5EF4-FFF2-40B4-BE49-F238E27FC236}">
              <a16:creationId xmlns:a16="http://schemas.microsoft.com/office/drawing/2014/main" xmlns="" id="{7E5F11B5-F593-279E-E046-14050EF02CE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991200" y="51285"/>
          <a:ext cx="800000" cy="26222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454672-D453-440E-B3B8-5F2248910103}" type="datetimeFigureOut">
              <a:rPr lang="en-US" smtClean="0"/>
              <a:t>11/26/2023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580CB4-6E18-42D0-BC57-D4CE901DA6A4}" type="slidenum">
              <a:rPr lang="en-US" smtClean="0"/>
              <a:t>‹#›</a:t>
            </a:fld>
            <a:endParaRPr lang="en-US"/>
          </a:p>
        </p:txBody>
      </p:sp>
    </p:spTree>
    <p:extLst>
      <p:ext uri="{BB962C8B-B14F-4D97-AF65-F5344CB8AC3E}">
        <p14:creationId xmlns:p14="http://schemas.microsoft.com/office/powerpoint/2010/main" val="162032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overall Customer Sentiment Analysis and</a:t>
            </a:r>
            <a:r>
              <a:rPr lang="en-US" baseline="0"/>
              <a:t> here we got how much positive, negative, and neutral sentiments expressed by</a:t>
            </a:r>
          </a:p>
          <a:p>
            <a:r>
              <a:rPr lang="en-US" baseline="0"/>
              <a:t>Customers.</a:t>
            </a:r>
            <a:endParaRPr lang="en-US"/>
          </a:p>
        </p:txBody>
      </p:sp>
      <p:sp>
        <p:nvSpPr>
          <p:cNvPr id="4" name="Slide Number Placeholder 3"/>
          <p:cNvSpPr>
            <a:spLocks noGrp="1"/>
          </p:cNvSpPr>
          <p:nvPr>
            <p:ph type="sldNum" sz="quarter" idx="10"/>
          </p:nvPr>
        </p:nvSpPr>
        <p:spPr/>
        <p:txBody>
          <a:bodyPr/>
          <a:lstStyle/>
          <a:p>
            <a:fld id="{3B580CB4-6E18-42D0-BC57-D4CE901DA6A4}" type="slidenum">
              <a:rPr lang="en-US" smtClean="0"/>
              <a:t>8</a:t>
            </a:fld>
            <a:endParaRPr lang="en-US"/>
          </a:p>
        </p:txBody>
      </p:sp>
    </p:spTree>
    <p:extLst>
      <p:ext uri="{BB962C8B-B14F-4D97-AF65-F5344CB8AC3E}">
        <p14:creationId xmlns:p14="http://schemas.microsoft.com/office/powerpoint/2010/main" val="380058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Investigate we got Billing related</a:t>
            </a:r>
            <a:r>
              <a:rPr lang="en-US" baseline="0"/>
              <a:t> complaints are common. </a:t>
            </a:r>
            <a:endParaRPr lang="en-US"/>
          </a:p>
        </p:txBody>
      </p:sp>
      <p:sp>
        <p:nvSpPr>
          <p:cNvPr id="4" name="Slide Number Placeholder 3"/>
          <p:cNvSpPr>
            <a:spLocks noGrp="1"/>
          </p:cNvSpPr>
          <p:nvPr>
            <p:ph type="sldNum" sz="quarter" idx="10"/>
          </p:nvPr>
        </p:nvSpPr>
        <p:spPr/>
        <p:txBody>
          <a:bodyPr/>
          <a:lstStyle/>
          <a:p>
            <a:fld id="{3B580CB4-6E18-42D0-BC57-D4CE901DA6A4}" type="slidenum">
              <a:rPr lang="en-US" smtClean="0"/>
              <a:t>10</a:t>
            </a:fld>
            <a:endParaRPr lang="en-US"/>
          </a:p>
        </p:txBody>
      </p:sp>
    </p:spTree>
    <p:extLst>
      <p:ext uri="{BB962C8B-B14F-4D97-AF65-F5344CB8AC3E}">
        <p14:creationId xmlns:p14="http://schemas.microsoft.com/office/powerpoint/2010/main" val="95843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overall service response time analysis.</a:t>
            </a:r>
          </a:p>
        </p:txBody>
      </p:sp>
      <p:sp>
        <p:nvSpPr>
          <p:cNvPr id="4" name="Slide Number Placeholder 3"/>
          <p:cNvSpPr>
            <a:spLocks noGrp="1"/>
          </p:cNvSpPr>
          <p:nvPr>
            <p:ph type="sldNum" sz="quarter" idx="10"/>
          </p:nvPr>
        </p:nvSpPr>
        <p:spPr/>
        <p:txBody>
          <a:bodyPr/>
          <a:lstStyle/>
          <a:p>
            <a:fld id="{3B580CB4-6E18-42D0-BC57-D4CE901DA6A4}" type="slidenum">
              <a:rPr lang="en-US" smtClean="0"/>
              <a:t>14</a:t>
            </a:fld>
            <a:endParaRPr lang="en-US"/>
          </a:p>
        </p:txBody>
      </p:sp>
    </p:spTree>
    <p:extLst>
      <p:ext uri="{BB962C8B-B14F-4D97-AF65-F5344CB8AC3E}">
        <p14:creationId xmlns:p14="http://schemas.microsoft.com/office/powerpoint/2010/main" val="139805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580CB4-6E18-42D0-BC57-D4CE901DA6A4}" type="slidenum">
              <a:rPr lang="en-US" smtClean="0"/>
              <a:t>15</a:t>
            </a:fld>
            <a:endParaRPr lang="en-US"/>
          </a:p>
        </p:txBody>
      </p:sp>
    </p:spTree>
    <p:extLst>
      <p:ext uri="{BB962C8B-B14F-4D97-AF65-F5344CB8AC3E}">
        <p14:creationId xmlns:p14="http://schemas.microsoft.com/office/powerpoint/2010/main" val="688661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4C1B999-F8B6-4CC9-B080-26EBDF4AA9C2}" type="datetimeFigureOut">
              <a:rPr lang="en-US" smtClean="0"/>
              <a:t>11/26/2023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1F46FF9-CC03-42F3-BC21-4804E25D68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C1B999-F8B6-4CC9-B080-26EBDF4AA9C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46FF9-CC03-42F3-BC21-4804E25D68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04C1B999-F8B6-4CC9-B080-26EBDF4AA9C2}" type="datetimeFigureOut">
              <a:rPr lang="en-US" smtClean="0"/>
              <a:t>11/26/2023</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1F46FF9-CC03-42F3-BC21-4804E25D68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C1B999-F8B6-4CC9-B080-26EBDF4AA9C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46FF9-CC03-42F3-BC21-4804E25D68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4C1B999-F8B6-4CC9-B080-26EBDF4AA9C2}" type="datetimeFigureOut">
              <a:rPr lang="en-US" smtClean="0"/>
              <a:t>11/26/2023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81F46FF9-CC03-42F3-BC21-4804E25D68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C1B999-F8B6-4CC9-B080-26EBDF4AA9C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46FF9-CC03-42F3-BC21-4804E25D68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1B999-F8B6-4CC9-B080-26EBDF4AA9C2}"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46FF9-CC03-42F3-BC21-4804E25D68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4C1B999-F8B6-4CC9-B080-26EBDF4AA9C2}"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46FF9-CC03-42F3-BC21-4804E25D68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4C1B999-F8B6-4CC9-B080-26EBDF4AA9C2}" type="datetimeFigureOut">
              <a:rPr lang="en-US" smtClean="0"/>
              <a:t>11/26/2023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81F46FF9-CC03-42F3-BC21-4804E25D68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C1B999-F8B6-4CC9-B080-26EBDF4AA9C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46FF9-CC03-42F3-BC21-4804E25D68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04C1B999-F8B6-4CC9-B080-26EBDF4AA9C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46FF9-CC03-42F3-BC21-4804E25D68D4}"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4C1B999-F8B6-4CC9-B080-26EBDF4AA9C2}" type="datetimeFigureOut">
              <a:rPr lang="en-US" smtClean="0"/>
              <a:t>11/26/2023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1F46FF9-CC03-42F3-BC21-4804E25D68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blog.happyfox.com/dramatically-improve-response-time/#7" TargetMode="External"/><Relationship Id="rId3" Type="http://schemas.openxmlformats.org/officeDocument/2006/relationships/hyperlink" Target="https://blog.happyfox.com/dramatically-improve-response-time/#2" TargetMode="External"/><Relationship Id="rId7" Type="http://schemas.openxmlformats.org/officeDocument/2006/relationships/hyperlink" Target="https://blog.happyfox.com/dramatically-improve-response-time/#6" TargetMode="External"/><Relationship Id="rId2" Type="http://schemas.openxmlformats.org/officeDocument/2006/relationships/hyperlink" Target="https://blog.happyfox.com/dramatically-improve-response-time/#1" TargetMode="External"/><Relationship Id="rId1" Type="http://schemas.openxmlformats.org/officeDocument/2006/relationships/slideLayout" Target="../slideLayouts/slideLayout9.xml"/><Relationship Id="rId6" Type="http://schemas.openxmlformats.org/officeDocument/2006/relationships/hyperlink" Target="https://blog.happyfox.com/dramatically-improve-response-time/#5" TargetMode="External"/><Relationship Id="rId5" Type="http://schemas.openxmlformats.org/officeDocument/2006/relationships/hyperlink" Target="https://blog.happyfox.com/dramatically-improve-response-time/#4" TargetMode="External"/><Relationship Id="rId10" Type="http://schemas.openxmlformats.org/officeDocument/2006/relationships/image" Target="../media/image9.png"/><Relationship Id="rId4" Type="http://schemas.openxmlformats.org/officeDocument/2006/relationships/hyperlink" Target="https://blog.happyfox.com/dramatically-improve-response-time/#3" TargetMode="External"/><Relationship Id="rId9" Type="http://schemas.openxmlformats.org/officeDocument/2006/relationships/hyperlink" Target="https://blog.happyfox.com/dramatically-improve-response-time/#8"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 Id="rId5" Type="http://schemas.openxmlformats.org/officeDocument/2006/relationships/chart" Target="../charts/chart14.xml"/><Relationship Id="rId4" Type="http://schemas.openxmlformats.org/officeDocument/2006/relationships/chart" Target="../charts/chart13.xml"/></Relationships>
</file>

<file path=ppt/slides/_rels/slide2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5"/>
            <a:ext cx="7848600" cy="1222375"/>
          </a:xfrm>
        </p:spPr>
        <p:txBody>
          <a:bodyPr>
            <a:normAutofit fontScale="90000"/>
          </a:bodyPr>
          <a:lstStyle/>
          <a:p>
            <a:r>
              <a:rPr lang="en-US"/>
              <a:t>Analyses of Customer Service  Data</a:t>
            </a:r>
          </a:p>
        </p:txBody>
      </p:sp>
      <p:sp>
        <p:nvSpPr>
          <p:cNvPr id="3" name="Subtitle 2"/>
          <p:cNvSpPr>
            <a:spLocks noGrp="1"/>
          </p:cNvSpPr>
          <p:nvPr>
            <p:ph type="subTitle" idx="1"/>
          </p:nvPr>
        </p:nvSpPr>
        <p:spPr>
          <a:xfrm>
            <a:off x="533400" y="3810000"/>
            <a:ext cx="1295400" cy="381000"/>
          </a:xfrm>
        </p:spPr>
        <p:txBody>
          <a:bodyPr>
            <a:noAutofit/>
          </a:bodyPr>
          <a:lstStyle/>
          <a:p>
            <a:r>
              <a:rPr lang="en-US" sz="2000">
                <a:solidFill>
                  <a:schemeClr val="tx2"/>
                </a:solidFill>
              </a:rPr>
              <a:t>A Review</a:t>
            </a:r>
          </a:p>
        </p:txBody>
      </p:sp>
    </p:spTree>
    <p:extLst>
      <p:ext uri="{BB962C8B-B14F-4D97-AF65-F5344CB8AC3E}">
        <p14:creationId xmlns:p14="http://schemas.microsoft.com/office/powerpoint/2010/main" val="325599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105400" cy="533400"/>
          </a:xfrm>
        </p:spPr>
        <p:txBody>
          <a:bodyPr>
            <a:normAutofit fontScale="90000"/>
          </a:bodyPr>
          <a:lstStyle/>
          <a:p>
            <a:r>
              <a:rPr lang="en-US" sz="4000">
                <a:solidFill>
                  <a:schemeClr val="accent5">
                    <a:lumMod val="75000"/>
                  </a:schemeClr>
                </a:solidFill>
              </a:rPr>
              <a:t>Root Cause Analysis</a:t>
            </a:r>
            <a:endParaRPr lang="en-US">
              <a:solidFill>
                <a:schemeClr val="accent5">
                  <a:lumMod val="75000"/>
                </a:schemeClr>
              </a:solidFill>
            </a:endParaRPr>
          </a:p>
        </p:txBody>
      </p:sp>
      <p:graphicFrame>
        <p:nvGraphicFramePr>
          <p:cNvPr id="5" name="Chart 4">
            <a:extLst>
              <a:ext uri="{FF2B5EF4-FFF2-40B4-BE49-F238E27FC236}">
                <a16:creationId xmlns:a16="http://schemas.microsoft.com/office/drawing/2014/main" xmlns="" id="{BB96483C-6717-F92F-0214-841730AA9C5E}"/>
              </a:ext>
            </a:extLst>
          </p:cNvPr>
          <p:cNvGraphicFramePr>
            <a:graphicFrameLocks/>
          </p:cNvGraphicFramePr>
          <p:nvPr>
            <p:extLst>
              <p:ext uri="{D42A27DB-BD31-4B8C-83A1-F6EECF244321}">
                <p14:modId xmlns:p14="http://schemas.microsoft.com/office/powerpoint/2010/main" val="1326241997"/>
              </p:ext>
            </p:extLst>
          </p:nvPr>
        </p:nvGraphicFramePr>
        <p:xfrm>
          <a:off x="76200" y="3853543"/>
          <a:ext cx="62484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xmlns="" id="{2F0D1B01-6387-760B-59B0-DD7DD6482E33}"/>
              </a:ext>
            </a:extLst>
          </p:cNvPr>
          <p:cNvSpPr txBox="1"/>
          <p:nvPr/>
        </p:nvSpPr>
        <p:spPr>
          <a:xfrm>
            <a:off x="5715000" y="876587"/>
            <a:ext cx="2286000" cy="1200329"/>
          </a:xfrm>
          <a:prstGeom prst="rect">
            <a:avLst/>
          </a:prstGeom>
          <a:noFill/>
        </p:spPr>
        <p:txBody>
          <a:bodyPr wrap="square">
            <a:spAutoFit/>
          </a:bodyPr>
          <a:lstStyle/>
          <a:p>
            <a:r>
              <a:rPr lang="en-GB"/>
              <a:t>A. </a:t>
            </a:r>
            <a:r>
              <a:rPr lang="en-GB">
                <a:solidFill>
                  <a:schemeClr val="accent3"/>
                </a:solidFill>
              </a:rPr>
              <a:t>This is overall complaints hits under which call centre</a:t>
            </a:r>
          </a:p>
        </p:txBody>
      </p:sp>
      <p:sp>
        <p:nvSpPr>
          <p:cNvPr id="9" name="TextBox 8">
            <a:extLst>
              <a:ext uri="{FF2B5EF4-FFF2-40B4-BE49-F238E27FC236}">
                <a16:creationId xmlns:a16="http://schemas.microsoft.com/office/drawing/2014/main" xmlns="" id="{4C937CA0-0FD6-BA6E-5647-7B6330BB056B}"/>
              </a:ext>
            </a:extLst>
          </p:cNvPr>
          <p:cNvSpPr txBox="1"/>
          <p:nvPr/>
        </p:nvSpPr>
        <p:spPr>
          <a:xfrm>
            <a:off x="6324600" y="3854116"/>
            <a:ext cx="1828800" cy="2862322"/>
          </a:xfrm>
          <a:prstGeom prst="rect">
            <a:avLst/>
          </a:prstGeom>
          <a:noFill/>
        </p:spPr>
        <p:txBody>
          <a:bodyPr wrap="square">
            <a:spAutoFit/>
          </a:bodyPr>
          <a:lstStyle/>
          <a:p>
            <a:r>
              <a:rPr lang="en-GB"/>
              <a:t>B. </a:t>
            </a:r>
            <a:r>
              <a:rPr lang="en-GB">
                <a:solidFill>
                  <a:schemeClr val="accent3"/>
                </a:solidFill>
              </a:rPr>
              <a:t>This is especially present negative and very negative sentiment hits under which call centre and coming through which channel</a:t>
            </a:r>
          </a:p>
        </p:txBody>
      </p:sp>
      <p:graphicFrame>
        <p:nvGraphicFramePr>
          <p:cNvPr id="11" name="Chart 10">
            <a:extLst>
              <a:ext uri="{FF2B5EF4-FFF2-40B4-BE49-F238E27FC236}">
                <a16:creationId xmlns:a16="http://schemas.microsoft.com/office/drawing/2014/main" xmlns="" id="{45A223FA-55FB-D9FD-E332-691A0600D535}"/>
              </a:ext>
            </a:extLst>
          </p:cNvPr>
          <p:cNvGraphicFramePr>
            <a:graphicFrameLocks/>
          </p:cNvGraphicFramePr>
          <p:nvPr>
            <p:extLst>
              <p:ext uri="{D42A27DB-BD31-4B8C-83A1-F6EECF244321}">
                <p14:modId xmlns:p14="http://schemas.microsoft.com/office/powerpoint/2010/main" val="2191658645"/>
              </p:ext>
            </p:extLst>
          </p:nvPr>
        </p:nvGraphicFramePr>
        <p:xfrm>
          <a:off x="104274" y="922684"/>
          <a:ext cx="5610726" cy="28987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0975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B2229-D343-93CE-D1E5-C95EB7F60B14}"/>
              </a:ext>
            </a:extLst>
          </p:cNvPr>
          <p:cNvSpPr>
            <a:spLocks noGrp="1"/>
          </p:cNvSpPr>
          <p:nvPr>
            <p:ph type="title"/>
          </p:nvPr>
        </p:nvSpPr>
        <p:spPr>
          <a:xfrm>
            <a:off x="228600" y="58542"/>
            <a:ext cx="7242048" cy="624840"/>
          </a:xfrm>
        </p:spPr>
        <p:txBody>
          <a:bodyPr>
            <a:normAutofit/>
          </a:bodyPr>
          <a:lstStyle/>
          <a:p>
            <a:r>
              <a:rPr lang="en-US" sz="3600">
                <a:solidFill>
                  <a:schemeClr val="accent5">
                    <a:lumMod val="75000"/>
                  </a:schemeClr>
                </a:solidFill>
              </a:rPr>
              <a:t>Root Cause Analysis</a:t>
            </a:r>
            <a:endParaRPr lang="en-GB" sz="3600"/>
          </a:p>
        </p:txBody>
      </p:sp>
      <p:sp>
        <p:nvSpPr>
          <p:cNvPr id="10" name="TextBox 9">
            <a:extLst>
              <a:ext uri="{FF2B5EF4-FFF2-40B4-BE49-F238E27FC236}">
                <a16:creationId xmlns:a16="http://schemas.microsoft.com/office/drawing/2014/main" xmlns="" id="{024D6AD9-A083-1003-B84C-4DEA9B5D7358}"/>
              </a:ext>
            </a:extLst>
          </p:cNvPr>
          <p:cNvSpPr txBox="1"/>
          <p:nvPr/>
        </p:nvSpPr>
        <p:spPr>
          <a:xfrm>
            <a:off x="6500490" y="808178"/>
            <a:ext cx="1652910" cy="1754326"/>
          </a:xfrm>
          <a:prstGeom prst="rect">
            <a:avLst/>
          </a:prstGeom>
          <a:noFill/>
        </p:spPr>
        <p:txBody>
          <a:bodyPr wrap="square">
            <a:spAutoFit/>
          </a:bodyPr>
          <a:lstStyle/>
          <a:p>
            <a:r>
              <a:rPr lang="en-GB"/>
              <a:t>A. </a:t>
            </a:r>
            <a:r>
              <a:rPr lang="en-GB">
                <a:solidFill>
                  <a:schemeClr val="accent3"/>
                </a:solidFill>
              </a:rPr>
              <a:t>This is overall complaints hits under which call centre</a:t>
            </a:r>
          </a:p>
        </p:txBody>
      </p:sp>
      <p:sp>
        <p:nvSpPr>
          <p:cNvPr id="14" name="TextBox 13">
            <a:extLst>
              <a:ext uri="{FF2B5EF4-FFF2-40B4-BE49-F238E27FC236}">
                <a16:creationId xmlns:a16="http://schemas.microsoft.com/office/drawing/2014/main" xmlns="" id="{1DB1D6AF-F12F-3DA8-7C49-799C4B5B5278}"/>
              </a:ext>
            </a:extLst>
          </p:cNvPr>
          <p:cNvSpPr txBox="1"/>
          <p:nvPr/>
        </p:nvSpPr>
        <p:spPr>
          <a:xfrm>
            <a:off x="6595598" y="2895600"/>
            <a:ext cx="1557802" cy="3970318"/>
          </a:xfrm>
          <a:prstGeom prst="rect">
            <a:avLst/>
          </a:prstGeom>
          <a:noFill/>
        </p:spPr>
        <p:txBody>
          <a:bodyPr wrap="square">
            <a:spAutoFit/>
          </a:bodyPr>
          <a:lstStyle/>
          <a:p>
            <a:r>
              <a:rPr lang="en-GB"/>
              <a:t>B. </a:t>
            </a:r>
            <a:r>
              <a:rPr lang="en-GB">
                <a:solidFill>
                  <a:schemeClr val="accent3"/>
                </a:solidFill>
              </a:rPr>
              <a:t>This is especially present negative and very negative sentiment hits under which call centre and coming through which channel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32" y="808178"/>
            <a:ext cx="6248458" cy="15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8" y="2360984"/>
            <a:ext cx="5975032" cy="4497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582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110" y="23327"/>
            <a:ext cx="3407898" cy="1066800"/>
          </a:xfrm>
        </p:spPr>
        <p:txBody>
          <a:bodyPr>
            <a:normAutofit fontScale="90000"/>
          </a:bodyPr>
          <a:lstStyle/>
          <a:p>
            <a:r>
              <a:rPr lang="en-US" sz="3200">
                <a:solidFill>
                  <a:schemeClr val="accent4"/>
                </a:solidFill>
              </a:rPr>
              <a:t>Service Response Time Analysis</a:t>
            </a:r>
            <a:endParaRPr lang="en-US">
              <a:solidFill>
                <a:schemeClr val="accent4"/>
              </a:solidFill>
            </a:endParaRPr>
          </a:p>
        </p:txBody>
      </p:sp>
      <p:sp>
        <p:nvSpPr>
          <p:cNvPr id="3" name="Text Placeholder 2"/>
          <p:cNvSpPr>
            <a:spLocks noGrp="1"/>
          </p:cNvSpPr>
          <p:nvPr>
            <p:ph type="body" sz="half" idx="2"/>
          </p:nvPr>
        </p:nvSpPr>
        <p:spPr>
          <a:xfrm>
            <a:off x="5715000" y="2286000"/>
            <a:ext cx="3352800" cy="4495800"/>
          </a:xfrm>
        </p:spPr>
        <p:txBody>
          <a:bodyPr/>
          <a:lstStyle/>
          <a:p>
            <a:r>
              <a:rPr lang="en-US" dirty="0"/>
              <a:t>What is Service Response Time Analysis : It’s all about Waits, Queues and Time.</a:t>
            </a:r>
          </a:p>
          <a:p>
            <a:endParaRPr lang="en-US" dirty="0"/>
          </a:p>
          <a:p>
            <a:r>
              <a:rPr lang="en-US" dirty="0"/>
              <a:t>How to Improve Your Customer Service Response Time?</a:t>
            </a:r>
          </a:p>
          <a:p>
            <a:r>
              <a:rPr lang="en-US" dirty="0"/>
              <a:t>1. </a:t>
            </a:r>
            <a:r>
              <a:rPr lang="en-US" dirty="0">
                <a:hlinkClick r:id="rId2"/>
              </a:rPr>
              <a:t>Set up Automatic Response to Inform Customers They Will Hear Back Soon</a:t>
            </a:r>
            <a:endParaRPr lang="en-US" dirty="0"/>
          </a:p>
          <a:p>
            <a:r>
              <a:rPr lang="en-US" dirty="0"/>
              <a:t>2. </a:t>
            </a:r>
            <a:r>
              <a:rPr lang="en-US" dirty="0">
                <a:hlinkClick r:id="rId3"/>
              </a:rPr>
              <a:t>Expand Canned Responses to Fit a Vast Range of Common Tickets</a:t>
            </a:r>
            <a:endParaRPr lang="en-US" dirty="0"/>
          </a:p>
          <a:p>
            <a:r>
              <a:rPr lang="en-US" dirty="0"/>
              <a:t>3. </a:t>
            </a:r>
            <a:r>
              <a:rPr lang="en-US" dirty="0">
                <a:hlinkClick r:id="rId4"/>
              </a:rPr>
              <a:t>Categorize Tickets Based on Priority</a:t>
            </a:r>
            <a:endParaRPr lang="en-US" dirty="0"/>
          </a:p>
          <a:p>
            <a:r>
              <a:rPr lang="en-US" dirty="0"/>
              <a:t>4. </a:t>
            </a:r>
            <a:r>
              <a:rPr lang="en-US" dirty="0">
                <a:hlinkClick r:id="rId5"/>
              </a:rPr>
              <a:t>Leverage </a:t>
            </a:r>
            <a:r>
              <a:rPr lang="en-US" dirty="0" err="1">
                <a:hlinkClick r:id="rId5"/>
              </a:rPr>
              <a:t>Omnichannel</a:t>
            </a:r>
            <a:r>
              <a:rPr lang="en-US" dirty="0">
                <a:hlinkClick r:id="rId5"/>
              </a:rPr>
              <a:t> Strategy to Distribute Support Volume</a:t>
            </a:r>
            <a:endParaRPr lang="en-US" dirty="0"/>
          </a:p>
          <a:p>
            <a:r>
              <a:rPr lang="en-US" dirty="0"/>
              <a:t>5. </a:t>
            </a:r>
            <a:r>
              <a:rPr lang="en-US" dirty="0">
                <a:hlinkClick r:id="rId6"/>
              </a:rPr>
              <a:t>Automate Recurring Support Actions to Save Time</a:t>
            </a:r>
            <a:endParaRPr lang="en-US" dirty="0"/>
          </a:p>
          <a:p>
            <a:r>
              <a:rPr lang="en-US" dirty="0"/>
              <a:t>6. </a:t>
            </a:r>
            <a:r>
              <a:rPr lang="en-US" dirty="0">
                <a:hlinkClick r:id="rId7"/>
              </a:rPr>
              <a:t>Reduce Incoming Ticket Volume With Self-service Knowledge Base</a:t>
            </a:r>
            <a:endParaRPr lang="en-US" dirty="0"/>
          </a:p>
          <a:p>
            <a:r>
              <a:rPr lang="en-US" dirty="0"/>
              <a:t>7. </a:t>
            </a:r>
            <a:r>
              <a:rPr lang="en-US" dirty="0">
                <a:hlinkClick r:id="rId8"/>
              </a:rPr>
              <a:t>Utilize </a:t>
            </a:r>
            <a:r>
              <a:rPr lang="en-US" dirty="0" err="1">
                <a:hlinkClick r:id="rId8"/>
              </a:rPr>
              <a:t>Chatbots</a:t>
            </a:r>
            <a:r>
              <a:rPr lang="en-US" dirty="0">
                <a:hlinkClick r:id="rId8"/>
              </a:rPr>
              <a:t> to Provide 24×7 Support</a:t>
            </a:r>
            <a:endParaRPr lang="en-US" dirty="0"/>
          </a:p>
          <a:p>
            <a:r>
              <a:rPr lang="en-US" dirty="0"/>
              <a:t>8. </a:t>
            </a:r>
            <a:r>
              <a:rPr lang="en-US" dirty="0">
                <a:hlinkClick r:id="rId9"/>
              </a:rPr>
              <a:t>Set Realistic Goals and Track Response Time Effectively</a:t>
            </a:r>
            <a:endParaRPr lang="en-US" dirty="0"/>
          </a:p>
          <a:p>
            <a:endParaRPr lang="en-US" dirty="0"/>
          </a:p>
        </p:txBody>
      </p:sp>
      <p:pic>
        <p:nvPicPr>
          <p:cNvPr id="8" name="Picture Placeholder 7"/>
          <p:cNvPicPr>
            <a:picLocks noGrp="1" noChangeAspect="1"/>
          </p:cNvPicPr>
          <p:nvPr>
            <p:ph type="pic" idx="1"/>
          </p:nvPr>
        </p:nvPicPr>
        <p:blipFill>
          <a:blip r:embed="rId10">
            <a:extLst>
              <a:ext uri="{28A0092B-C50C-407E-A947-70E740481C1C}">
                <a14:useLocalDpi xmlns:a14="http://schemas.microsoft.com/office/drawing/2010/main" val="0"/>
              </a:ext>
            </a:extLst>
          </a:blip>
          <a:srcRect l="22667" r="22667"/>
          <a:stretch>
            <a:fillRect/>
          </a:stretch>
        </p:blipFill>
        <p:spPr>
          <a:xfrm>
            <a:off x="76200" y="115824"/>
            <a:ext cx="5486400" cy="5486400"/>
          </a:xfrm>
        </p:spPr>
      </p:pic>
    </p:spTree>
    <p:extLst>
      <p:ext uri="{BB962C8B-B14F-4D97-AF65-F5344CB8AC3E}">
        <p14:creationId xmlns:p14="http://schemas.microsoft.com/office/powerpoint/2010/main" val="803857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623048" cy="533400"/>
          </a:xfrm>
        </p:spPr>
        <p:txBody>
          <a:bodyPr>
            <a:noAutofit/>
          </a:bodyPr>
          <a:lstStyle/>
          <a:p>
            <a:r>
              <a:rPr lang="en-US" sz="3200">
                <a:solidFill>
                  <a:schemeClr val="accent5">
                    <a:lumMod val="75000"/>
                  </a:schemeClr>
                </a:solidFill>
              </a:rPr>
              <a:t>Service Response Time Analysis</a:t>
            </a:r>
          </a:p>
        </p:txBody>
      </p:sp>
      <p:pic>
        <p:nvPicPr>
          <p:cNvPr id="8" name="Picture 7">
            <a:extLst>
              <a:ext uri="{FF2B5EF4-FFF2-40B4-BE49-F238E27FC236}">
                <a16:creationId xmlns:a16="http://schemas.microsoft.com/office/drawing/2014/main" xmlns="" id="{5922B652-18B1-C20F-8B61-01064FDD8DF2}"/>
              </a:ext>
            </a:extLst>
          </p:cNvPr>
          <p:cNvPicPr>
            <a:picLocks noChangeAspect="1"/>
          </p:cNvPicPr>
          <p:nvPr/>
        </p:nvPicPr>
        <p:blipFill>
          <a:blip r:embed="rId2"/>
          <a:stretch>
            <a:fillRect/>
          </a:stretch>
        </p:blipFill>
        <p:spPr>
          <a:xfrm>
            <a:off x="76200" y="3886200"/>
            <a:ext cx="1564020" cy="2669292"/>
          </a:xfrm>
          <a:prstGeom prst="rect">
            <a:avLst/>
          </a:prstGeom>
        </p:spPr>
      </p:pic>
      <p:graphicFrame>
        <p:nvGraphicFramePr>
          <p:cNvPr id="4" name="Chart 3">
            <a:extLst>
              <a:ext uri="{FF2B5EF4-FFF2-40B4-BE49-F238E27FC236}">
                <a16:creationId xmlns:a16="http://schemas.microsoft.com/office/drawing/2014/main" xmlns="" id="{00000000-0008-0000-0300-000005000000}"/>
              </a:ext>
            </a:extLst>
          </p:cNvPr>
          <p:cNvGraphicFramePr>
            <a:graphicFrameLocks/>
          </p:cNvGraphicFramePr>
          <p:nvPr>
            <p:extLst>
              <p:ext uri="{D42A27DB-BD31-4B8C-83A1-F6EECF244321}">
                <p14:modId xmlns:p14="http://schemas.microsoft.com/office/powerpoint/2010/main" val="3505614204"/>
              </p:ext>
            </p:extLst>
          </p:nvPr>
        </p:nvGraphicFramePr>
        <p:xfrm>
          <a:off x="152400" y="838200"/>
          <a:ext cx="60960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xmlns="" id="{816AE1BF-4B94-D4B7-E62C-80C3DCA91B04}"/>
              </a:ext>
            </a:extLst>
          </p:cNvPr>
          <p:cNvSpPr txBox="1"/>
          <p:nvPr/>
        </p:nvSpPr>
        <p:spPr>
          <a:xfrm>
            <a:off x="6096000" y="1295400"/>
            <a:ext cx="2024170" cy="646331"/>
          </a:xfrm>
          <a:prstGeom prst="rect">
            <a:avLst/>
          </a:prstGeom>
          <a:noFill/>
        </p:spPr>
        <p:txBody>
          <a:bodyPr wrap="square">
            <a:spAutoFit/>
          </a:bodyPr>
          <a:lstStyle/>
          <a:p>
            <a:r>
              <a:rPr lang="en-GB" dirty="0">
                <a:solidFill>
                  <a:schemeClr val="accent3"/>
                </a:solidFill>
              </a:rPr>
              <a:t>This is Overall Report</a:t>
            </a:r>
          </a:p>
        </p:txBody>
      </p:sp>
      <p:sp>
        <p:nvSpPr>
          <p:cNvPr id="15" name="TextBox 14">
            <a:extLst>
              <a:ext uri="{FF2B5EF4-FFF2-40B4-BE49-F238E27FC236}">
                <a16:creationId xmlns:a16="http://schemas.microsoft.com/office/drawing/2014/main" xmlns="" id="{BE727BB6-04A1-4D82-E02F-9A1EC281923E}"/>
              </a:ext>
            </a:extLst>
          </p:cNvPr>
          <p:cNvSpPr txBox="1"/>
          <p:nvPr/>
        </p:nvSpPr>
        <p:spPr>
          <a:xfrm>
            <a:off x="6156400" y="3810000"/>
            <a:ext cx="1949706" cy="923330"/>
          </a:xfrm>
          <a:prstGeom prst="rect">
            <a:avLst/>
          </a:prstGeom>
          <a:noFill/>
        </p:spPr>
        <p:txBody>
          <a:bodyPr wrap="square">
            <a:spAutoFit/>
          </a:bodyPr>
          <a:lstStyle/>
          <a:p>
            <a:r>
              <a:rPr lang="en-GB" dirty="0">
                <a:solidFill>
                  <a:schemeClr val="accent3"/>
                </a:solidFill>
              </a:rPr>
              <a:t>Total Call duration in minutes </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220" y="3886200"/>
            <a:ext cx="4516180" cy="12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902" y="5299139"/>
            <a:ext cx="6364529" cy="149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985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23048" cy="565413"/>
          </a:xfrm>
        </p:spPr>
        <p:txBody>
          <a:bodyPr>
            <a:normAutofit/>
          </a:bodyPr>
          <a:lstStyle/>
          <a:p>
            <a:r>
              <a:rPr lang="en-US" sz="3200" dirty="0">
                <a:solidFill>
                  <a:schemeClr val="accent5">
                    <a:lumMod val="75000"/>
                  </a:schemeClr>
                </a:solidFill>
              </a:rPr>
              <a:t>Service Response Time Analysis</a:t>
            </a:r>
            <a:endParaRPr lang="en-US" sz="3200" dirty="0"/>
          </a:p>
        </p:txBody>
      </p:sp>
      <p:sp>
        <p:nvSpPr>
          <p:cNvPr id="12" name="TextBox 11">
            <a:extLst>
              <a:ext uri="{FF2B5EF4-FFF2-40B4-BE49-F238E27FC236}">
                <a16:creationId xmlns:a16="http://schemas.microsoft.com/office/drawing/2014/main" xmlns="" id="{D1049BA4-6A00-1534-524B-A94136347822}"/>
              </a:ext>
            </a:extLst>
          </p:cNvPr>
          <p:cNvSpPr txBox="1"/>
          <p:nvPr/>
        </p:nvSpPr>
        <p:spPr>
          <a:xfrm>
            <a:off x="6324600" y="641182"/>
            <a:ext cx="1782147" cy="1200329"/>
          </a:xfrm>
          <a:prstGeom prst="rect">
            <a:avLst/>
          </a:prstGeom>
          <a:noFill/>
        </p:spPr>
        <p:txBody>
          <a:bodyPr wrap="square">
            <a:spAutoFit/>
          </a:bodyPr>
          <a:lstStyle/>
          <a:p>
            <a:r>
              <a:rPr lang="en-US" dirty="0">
                <a:solidFill>
                  <a:schemeClr val="accent3"/>
                </a:solidFill>
              </a:rPr>
              <a:t>This is overall service response time </a:t>
            </a:r>
            <a:r>
              <a:rPr lang="en-US" dirty="0" smtClean="0">
                <a:solidFill>
                  <a:schemeClr val="accent3"/>
                </a:solidFill>
              </a:rPr>
              <a:t>analysis.</a:t>
            </a:r>
            <a:endParaRPr lang="en-US" dirty="0">
              <a:solidFill>
                <a:schemeClr val="accent3"/>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 y="641182"/>
            <a:ext cx="622401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5" y="2269957"/>
            <a:ext cx="6428231" cy="458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8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0"/>
            <a:ext cx="3029338" cy="990600"/>
          </a:xfrm>
        </p:spPr>
        <p:txBody>
          <a:bodyPr/>
          <a:lstStyle/>
          <a:p>
            <a:r>
              <a:rPr lang="en-US" sz="3200">
                <a:solidFill>
                  <a:schemeClr val="accent4"/>
                </a:solidFill>
              </a:rPr>
              <a:t>Customer Segmentation</a:t>
            </a:r>
            <a:endParaRPr lang="en-US">
              <a:solidFill>
                <a:schemeClr val="accent4"/>
              </a:solidFill>
            </a:endParaRPr>
          </a:p>
        </p:txBody>
      </p:sp>
      <p:sp>
        <p:nvSpPr>
          <p:cNvPr id="3" name="Text Placeholder 2"/>
          <p:cNvSpPr>
            <a:spLocks noGrp="1"/>
          </p:cNvSpPr>
          <p:nvPr>
            <p:ph type="body" sz="half" idx="2"/>
          </p:nvPr>
        </p:nvSpPr>
        <p:spPr>
          <a:xfrm>
            <a:off x="6019800" y="2258568"/>
            <a:ext cx="3040224" cy="4599432"/>
          </a:xfrm>
        </p:spPr>
        <p:txBody>
          <a:bodyPr>
            <a:normAutofit fontScale="92500" lnSpcReduction="10000"/>
          </a:bodyPr>
          <a:lstStyle/>
          <a:p>
            <a:r>
              <a:rPr lang="en-US" dirty="0">
                <a:solidFill>
                  <a:schemeClr val="accent4"/>
                </a:solidFill>
              </a:rPr>
              <a:t>What is Customer segmentation : </a:t>
            </a:r>
          </a:p>
          <a:p>
            <a:r>
              <a:rPr lang="en-US" dirty="0"/>
              <a:t>Customer segmentation is the practice of dividing a company's customers into groups that reflect similarity among customers in each group. The goal of segmenting customers is to decide how to relate to customers in each segment in order to maximize the value of each customer to the business.</a:t>
            </a:r>
            <a:endParaRPr lang="en-US" b="1" dirty="0"/>
          </a:p>
          <a:p>
            <a:endParaRPr lang="en-US" b="1" dirty="0"/>
          </a:p>
          <a:p>
            <a:endParaRPr lang="en-US" dirty="0" smtClean="0">
              <a:solidFill>
                <a:schemeClr val="accent4"/>
              </a:solidFill>
            </a:endParaRPr>
          </a:p>
          <a:p>
            <a:endParaRPr lang="en-US" dirty="0">
              <a:solidFill>
                <a:schemeClr val="accent4"/>
              </a:solidFill>
            </a:endParaRPr>
          </a:p>
          <a:p>
            <a:endParaRPr lang="en-US" dirty="0" smtClean="0">
              <a:solidFill>
                <a:schemeClr val="accent4"/>
              </a:solidFill>
            </a:endParaRPr>
          </a:p>
          <a:p>
            <a:endParaRPr lang="en-US" dirty="0">
              <a:solidFill>
                <a:schemeClr val="accent4"/>
              </a:solidFill>
            </a:endParaRPr>
          </a:p>
          <a:p>
            <a:r>
              <a:rPr lang="en-US" dirty="0" smtClean="0">
                <a:solidFill>
                  <a:schemeClr val="accent4"/>
                </a:solidFill>
              </a:rPr>
              <a:t>How </a:t>
            </a:r>
            <a:r>
              <a:rPr lang="en-US" dirty="0">
                <a:solidFill>
                  <a:schemeClr val="accent4"/>
                </a:solidFill>
              </a:rPr>
              <a:t>do you manage customer segmentation?</a:t>
            </a:r>
          </a:p>
          <a:p>
            <a:r>
              <a:rPr lang="en-US" dirty="0"/>
              <a:t>1. Identify Your Customer Segmentation Goals and Variables.</a:t>
            </a:r>
          </a:p>
          <a:p>
            <a:r>
              <a:rPr lang="en-US" b="1" dirty="0"/>
              <a:t>2. </a:t>
            </a:r>
            <a:r>
              <a:rPr lang="en-US" dirty="0"/>
              <a:t>Set Up Each Customer Segmentation Project. </a:t>
            </a:r>
            <a:endParaRPr lang="en-US" b="1" dirty="0"/>
          </a:p>
          <a:p>
            <a:r>
              <a:rPr lang="en-US" dirty="0"/>
              <a:t>3. Collect and Organize Customer Data.</a:t>
            </a:r>
          </a:p>
          <a:p>
            <a:r>
              <a:rPr lang="en-US" dirty="0"/>
              <a:t>4. Segment Your Customers Into Groups.</a:t>
            </a:r>
          </a:p>
          <a:p>
            <a:r>
              <a:rPr lang="en-US" dirty="0"/>
              <a:t>5. Market to Your Customer Segments.</a:t>
            </a:r>
          </a:p>
          <a:p>
            <a:endParaRPr lang="en-US" dirty="0"/>
          </a:p>
        </p:txBody>
      </p:sp>
      <p:sp>
        <p:nvSpPr>
          <p:cNvPr id="7" name="Picture Placeholder 6"/>
          <p:cNvSpPr>
            <a:spLocks noGrp="1"/>
          </p:cNvSpPr>
          <p:nvPr>
            <p:ph type="pic" idx="1"/>
          </p:nvPr>
        </p:nvSpPr>
        <p:spPr>
          <a:xfrm>
            <a:off x="76200" y="76200"/>
            <a:ext cx="5791200" cy="5486400"/>
          </a:xfrm>
        </p:spPr>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638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559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086600" cy="548640"/>
          </a:xfrm>
        </p:spPr>
        <p:txBody>
          <a:bodyPr>
            <a:normAutofit/>
          </a:bodyPr>
          <a:lstStyle/>
          <a:p>
            <a:r>
              <a:rPr lang="en-US" sz="3200">
                <a:solidFill>
                  <a:schemeClr val="accent5">
                    <a:lumMod val="75000"/>
                  </a:schemeClr>
                </a:solidFill>
              </a:rPr>
              <a:t>Customer Segmentation</a:t>
            </a:r>
            <a:endParaRPr lang="en-US" sz="3200"/>
          </a:p>
        </p:txBody>
      </p:sp>
      <p:graphicFrame>
        <p:nvGraphicFramePr>
          <p:cNvPr id="4" name="Chart 3">
            <a:extLst>
              <a:ext uri="{FF2B5EF4-FFF2-40B4-BE49-F238E27FC236}">
                <a16:creationId xmlns:a16="http://schemas.microsoft.com/office/drawing/2014/main" xmlns="" id="{0CEBE983-FD23-25FC-14A2-05DD4B981307}"/>
              </a:ext>
            </a:extLst>
          </p:cNvPr>
          <p:cNvGraphicFramePr>
            <a:graphicFrameLocks/>
          </p:cNvGraphicFramePr>
          <p:nvPr>
            <p:extLst>
              <p:ext uri="{D42A27DB-BD31-4B8C-83A1-F6EECF244321}">
                <p14:modId xmlns:p14="http://schemas.microsoft.com/office/powerpoint/2010/main" val="16989145"/>
              </p:ext>
            </p:extLst>
          </p:nvPr>
        </p:nvGraphicFramePr>
        <p:xfrm>
          <a:off x="0" y="685800"/>
          <a:ext cx="815340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xmlns="" id="{D1866FEF-697A-70C0-D9C3-4B55CC180CD3}"/>
              </a:ext>
            </a:extLst>
          </p:cNvPr>
          <p:cNvGraphicFramePr>
            <a:graphicFrameLocks/>
          </p:cNvGraphicFramePr>
          <p:nvPr>
            <p:extLst>
              <p:ext uri="{D42A27DB-BD31-4B8C-83A1-F6EECF244321}">
                <p14:modId xmlns:p14="http://schemas.microsoft.com/office/powerpoint/2010/main" val="2055102239"/>
              </p:ext>
            </p:extLst>
          </p:nvPr>
        </p:nvGraphicFramePr>
        <p:xfrm>
          <a:off x="685800" y="3642360"/>
          <a:ext cx="64008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xmlns="" id="{34C2E856-A74D-4D92-89B6-8B707E2389D0}"/>
              </a:ext>
            </a:extLst>
          </p:cNvPr>
          <p:cNvSpPr txBox="1"/>
          <p:nvPr/>
        </p:nvSpPr>
        <p:spPr>
          <a:xfrm>
            <a:off x="7543800" y="685800"/>
            <a:ext cx="609600" cy="584775"/>
          </a:xfrm>
          <a:prstGeom prst="rect">
            <a:avLst/>
          </a:prstGeom>
          <a:noFill/>
        </p:spPr>
        <p:txBody>
          <a:bodyPr wrap="square">
            <a:spAutoFit/>
          </a:bodyPr>
          <a:lstStyle/>
          <a:p>
            <a:r>
              <a:rPr lang="en-GB" sz="3200">
                <a:solidFill>
                  <a:schemeClr val="accent3"/>
                </a:solidFill>
              </a:rPr>
              <a:t>A</a:t>
            </a:r>
          </a:p>
        </p:txBody>
      </p:sp>
      <p:sp>
        <p:nvSpPr>
          <p:cNvPr id="8" name="TextBox 7">
            <a:extLst>
              <a:ext uri="{FF2B5EF4-FFF2-40B4-BE49-F238E27FC236}">
                <a16:creationId xmlns:a16="http://schemas.microsoft.com/office/drawing/2014/main" xmlns="" id="{7760ECD0-1AE6-43C8-97A8-C2C187EFA436}"/>
              </a:ext>
            </a:extLst>
          </p:cNvPr>
          <p:cNvSpPr txBox="1"/>
          <p:nvPr/>
        </p:nvSpPr>
        <p:spPr>
          <a:xfrm>
            <a:off x="7543800" y="3810000"/>
            <a:ext cx="609600" cy="584775"/>
          </a:xfrm>
          <a:prstGeom prst="rect">
            <a:avLst/>
          </a:prstGeom>
          <a:noFill/>
        </p:spPr>
        <p:txBody>
          <a:bodyPr wrap="square">
            <a:spAutoFit/>
          </a:bodyPr>
          <a:lstStyle/>
          <a:p>
            <a:r>
              <a:rPr lang="en-GB" sz="3200">
                <a:solidFill>
                  <a:schemeClr val="accent3"/>
                </a:solidFill>
              </a:rPr>
              <a:t>B</a:t>
            </a:r>
          </a:p>
        </p:txBody>
      </p:sp>
    </p:spTree>
    <p:extLst>
      <p:ext uri="{BB962C8B-B14F-4D97-AF65-F5344CB8AC3E}">
        <p14:creationId xmlns:p14="http://schemas.microsoft.com/office/powerpoint/2010/main" val="3560576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242048" cy="624840"/>
          </a:xfrm>
        </p:spPr>
        <p:txBody>
          <a:bodyPr>
            <a:normAutofit/>
          </a:bodyPr>
          <a:lstStyle/>
          <a:p>
            <a:r>
              <a:rPr lang="en-US" sz="3200">
                <a:solidFill>
                  <a:schemeClr val="accent5">
                    <a:lumMod val="75000"/>
                  </a:schemeClr>
                </a:solidFill>
              </a:rPr>
              <a:t>Customer Segmentation</a:t>
            </a:r>
          </a:p>
        </p:txBody>
      </p:sp>
      <p:sp>
        <p:nvSpPr>
          <p:cNvPr id="6" name="TextBox 5">
            <a:extLst>
              <a:ext uri="{FF2B5EF4-FFF2-40B4-BE49-F238E27FC236}">
                <a16:creationId xmlns:a16="http://schemas.microsoft.com/office/drawing/2014/main" xmlns="" id="{A0BAE7CB-CDA0-4BEC-9F54-3B18555B0FA1}"/>
              </a:ext>
            </a:extLst>
          </p:cNvPr>
          <p:cNvSpPr txBox="1"/>
          <p:nvPr/>
        </p:nvSpPr>
        <p:spPr>
          <a:xfrm>
            <a:off x="7543800" y="412239"/>
            <a:ext cx="457200" cy="584775"/>
          </a:xfrm>
          <a:prstGeom prst="rect">
            <a:avLst/>
          </a:prstGeom>
          <a:noFill/>
        </p:spPr>
        <p:txBody>
          <a:bodyPr wrap="square">
            <a:spAutoFit/>
          </a:bodyPr>
          <a:lstStyle/>
          <a:p>
            <a:r>
              <a:rPr lang="en-GB" sz="3200">
                <a:solidFill>
                  <a:schemeClr val="accent3"/>
                </a:solidFill>
              </a:rPr>
              <a:t>B</a:t>
            </a:r>
          </a:p>
        </p:txBody>
      </p:sp>
      <p:sp>
        <p:nvSpPr>
          <p:cNvPr id="7" name="TextBox 6">
            <a:extLst>
              <a:ext uri="{FF2B5EF4-FFF2-40B4-BE49-F238E27FC236}">
                <a16:creationId xmlns:a16="http://schemas.microsoft.com/office/drawing/2014/main" xmlns="" id="{6BDA9EF6-02ED-43BF-BAD6-A69BE73081A5}"/>
              </a:ext>
            </a:extLst>
          </p:cNvPr>
          <p:cNvSpPr txBox="1"/>
          <p:nvPr/>
        </p:nvSpPr>
        <p:spPr>
          <a:xfrm>
            <a:off x="76200" y="3530883"/>
            <a:ext cx="7848600" cy="707886"/>
          </a:xfrm>
          <a:prstGeom prst="rect">
            <a:avLst/>
          </a:prstGeom>
          <a:noFill/>
        </p:spPr>
        <p:txBody>
          <a:bodyPr wrap="square">
            <a:spAutoFit/>
          </a:bodyPr>
          <a:lstStyle/>
          <a:p>
            <a:r>
              <a:rPr lang="en-GB" sz="2000"/>
              <a:t>A : </a:t>
            </a:r>
            <a:r>
              <a:rPr lang="en-GB" sz="2000">
                <a:solidFill>
                  <a:schemeClr val="accent3"/>
                </a:solidFill>
              </a:rPr>
              <a:t>This is Customer Inquiry Demography and here we can check that how many customers are contacted from which state.</a:t>
            </a:r>
            <a:endParaRPr lang="en-GB">
              <a:solidFill>
                <a:schemeClr val="accent3"/>
              </a:solidFill>
            </a:endParaRPr>
          </a:p>
        </p:txBody>
      </p:sp>
      <p:sp>
        <p:nvSpPr>
          <p:cNvPr id="9" name="TextBox 8">
            <a:extLst>
              <a:ext uri="{FF2B5EF4-FFF2-40B4-BE49-F238E27FC236}">
                <a16:creationId xmlns:a16="http://schemas.microsoft.com/office/drawing/2014/main" xmlns="" id="{DDC94C7B-8F07-4256-93DF-7F2D9300098D}"/>
              </a:ext>
            </a:extLst>
          </p:cNvPr>
          <p:cNvSpPr txBox="1"/>
          <p:nvPr/>
        </p:nvSpPr>
        <p:spPr>
          <a:xfrm>
            <a:off x="101600" y="4482009"/>
            <a:ext cx="7899400" cy="707886"/>
          </a:xfrm>
          <a:prstGeom prst="rect">
            <a:avLst/>
          </a:prstGeom>
          <a:noFill/>
        </p:spPr>
        <p:txBody>
          <a:bodyPr wrap="square">
            <a:spAutoFit/>
          </a:bodyPr>
          <a:lstStyle/>
          <a:p>
            <a:r>
              <a:rPr lang="en-GB" sz="2000"/>
              <a:t>B : </a:t>
            </a:r>
            <a:r>
              <a:rPr lang="en-GB" sz="2000">
                <a:solidFill>
                  <a:schemeClr val="accent3"/>
                </a:solidFill>
              </a:rPr>
              <a:t>Here, we get the total percentage of customer's hit under which call centre and how much customer sentiment hit. </a:t>
            </a:r>
            <a:endParaRPr lang="en-GB">
              <a:solidFill>
                <a:schemeClr val="accent3"/>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7014"/>
            <a:ext cx="7844616" cy="198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068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902" y="0"/>
            <a:ext cx="3484098" cy="1524000"/>
          </a:xfrm>
        </p:spPr>
        <p:txBody>
          <a:bodyPr/>
          <a:lstStyle/>
          <a:p>
            <a:r>
              <a:rPr lang="en-US" sz="3200">
                <a:solidFill>
                  <a:schemeClr val="accent4"/>
                </a:solidFill>
              </a:rPr>
              <a:t>Trends and Patterns Identification</a:t>
            </a:r>
            <a:endParaRPr lang="en-US">
              <a:solidFill>
                <a:schemeClr val="accent4"/>
              </a:solidFill>
            </a:endParaRPr>
          </a:p>
        </p:txBody>
      </p:sp>
      <p:sp>
        <p:nvSpPr>
          <p:cNvPr id="3" name="Text Placeholder 2"/>
          <p:cNvSpPr>
            <a:spLocks noGrp="1"/>
          </p:cNvSpPr>
          <p:nvPr>
            <p:ph type="body" sz="half" idx="2"/>
          </p:nvPr>
        </p:nvSpPr>
        <p:spPr>
          <a:xfrm>
            <a:off x="5715000" y="3810000"/>
            <a:ext cx="3352800" cy="3048000"/>
          </a:xfrm>
        </p:spPr>
        <p:txBody>
          <a:bodyPr/>
          <a:lstStyle/>
          <a:p>
            <a:r>
              <a:rPr lang="en-US">
                <a:solidFill>
                  <a:schemeClr val="accent4"/>
                </a:solidFill>
              </a:rPr>
              <a:t>Trends Analysis : </a:t>
            </a:r>
            <a:r>
              <a:rPr lang="en-US"/>
              <a:t>Trend analysis is the study of data to identify patterns or trends that can be used to make investment decisions. Trend analysis is a technique used to examine and predict movements of an item based on current and historical data. </a:t>
            </a:r>
          </a:p>
          <a:p>
            <a:endParaRPr lang="en-US"/>
          </a:p>
          <a:p>
            <a:r>
              <a:rPr lang="en-US">
                <a:solidFill>
                  <a:schemeClr val="accent4"/>
                </a:solidFill>
              </a:rPr>
              <a:t>Pattern based analysis : </a:t>
            </a:r>
            <a:r>
              <a:rPr lang="en-US"/>
              <a:t>The main objective of pattern analysis is to classify the data in a set of predefined groups which is in the form of clusters or classes.</a:t>
            </a:r>
          </a:p>
          <a:p>
            <a:endParaRPr lang="en-US"/>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9826" r="19826"/>
          <a:stretch>
            <a:fillRect/>
          </a:stretch>
        </p:blipFill>
        <p:spPr>
          <a:xfrm>
            <a:off x="76200" y="76200"/>
            <a:ext cx="5486400" cy="6019800"/>
          </a:xfrm>
        </p:spPr>
      </p:pic>
    </p:spTree>
    <p:extLst>
      <p:ext uri="{BB962C8B-B14F-4D97-AF65-F5344CB8AC3E}">
        <p14:creationId xmlns:p14="http://schemas.microsoft.com/office/powerpoint/2010/main" val="749728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72" y="73679"/>
            <a:ext cx="7315200" cy="548640"/>
          </a:xfrm>
        </p:spPr>
        <p:txBody>
          <a:bodyPr>
            <a:normAutofit/>
          </a:bodyPr>
          <a:lstStyle/>
          <a:p>
            <a:r>
              <a:rPr lang="en-US" sz="2800">
                <a:solidFill>
                  <a:schemeClr val="accent5">
                    <a:lumMod val="75000"/>
                  </a:schemeClr>
                </a:solidFill>
              </a:rPr>
              <a:t>Trends and Patterns Identification</a:t>
            </a:r>
          </a:p>
        </p:txBody>
      </p:sp>
      <p:graphicFrame>
        <p:nvGraphicFramePr>
          <p:cNvPr id="4" name="Chart 3">
            <a:extLst>
              <a:ext uri="{FF2B5EF4-FFF2-40B4-BE49-F238E27FC236}">
                <a16:creationId xmlns:a16="http://schemas.microsoft.com/office/drawing/2014/main" xmlns="" id="{00000000-0008-0000-0500-000002000000}"/>
              </a:ext>
            </a:extLst>
          </p:cNvPr>
          <p:cNvGraphicFramePr>
            <a:graphicFrameLocks/>
          </p:cNvGraphicFramePr>
          <p:nvPr>
            <p:extLst>
              <p:ext uri="{D42A27DB-BD31-4B8C-83A1-F6EECF244321}">
                <p14:modId xmlns:p14="http://schemas.microsoft.com/office/powerpoint/2010/main" val="1682954192"/>
              </p:ext>
            </p:extLst>
          </p:nvPr>
        </p:nvGraphicFramePr>
        <p:xfrm>
          <a:off x="609600" y="914400"/>
          <a:ext cx="6553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xmlns="" id="{D4251F6F-1CBE-195A-E007-40290A29A515}"/>
              </a:ext>
            </a:extLst>
          </p:cNvPr>
          <p:cNvSpPr txBox="1"/>
          <p:nvPr/>
        </p:nvSpPr>
        <p:spPr>
          <a:xfrm>
            <a:off x="1143000" y="5638800"/>
            <a:ext cx="5715000" cy="923330"/>
          </a:xfrm>
          <a:prstGeom prst="rect">
            <a:avLst/>
          </a:prstGeom>
          <a:noFill/>
        </p:spPr>
        <p:txBody>
          <a:bodyPr wrap="square">
            <a:spAutoFit/>
          </a:bodyPr>
          <a:lstStyle/>
          <a:p>
            <a:r>
              <a:rPr lang="en-GB">
                <a:solidFill>
                  <a:schemeClr val="accent3"/>
                </a:solidFill>
              </a:rPr>
              <a:t>This is Call Centre with Channel analysis, where we can see under which call centre through which channel most calls hits.</a:t>
            </a:r>
          </a:p>
        </p:txBody>
      </p:sp>
      <p:sp>
        <p:nvSpPr>
          <p:cNvPr id="10" name="TextBox 9">
            <a:extLst>
              <a:ext uri="{FF2B5EF4-FFF2-40B4-BE49-F238E27FC236}">
                <a16:creationId xmlns:a16="http://schemas.microsoft.com/office/drawing/2014/main" xmlns="" id="{72B24C1C-04C4-41C8-62E7-EFC737A8758F}"/>
              </a:ext>
            </a:extLst>
          </p:cNvPr>
          <p:cNvSpPr txBox="1"/>
          <p:nvPr/>
        </p:nvSpPr>
        <p:spPr>
          <a:xfrm>
            <a:off x="5867400" y="648045"/>
            <a:ext cx="4572000" cy="461665"/>
          </a:xfrm>
          <a:prstGeom prst="rect">
            <a:avLst/>
          </a:prstGeom>
          <a:noFill/>
        </p:spPr>
        <p:txBody>
          <a:bodyPr wrap="square">
            <a:spAutoFit/>
          </a:bodyPr>
          <a:lstStyle/>
          <a:p>
            <a:r>
              <a:rPr lang="en-GB" sz="2400">
                <a:solidFill>
                  <a:schemeClr val="accent3"/>
                </a:solidFill>
              </a:rPr>
              <a:t>Trends Analysis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3" y="3672269"/>
            <a:ext cx="6656831" cy="187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51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F836B-7896-9CA0-CDDF-AF584BEEC1D7}"/>
              </a:ext>
            </a:extLst>
          </p:cNvPr>
          <p:cNvSpPr>
            <a:spLocks noGrp="1"/>
          </p:cNvSpPr>
          <p:nvPr>
            <p:ph type="title"/>
          </p:nvPr>
        </p:nvSpPr>
        <p:spPr>
          <a:xfrm>
            <a:off x="179328" y="168442"/>
            <a:ext cx="7239000" cy="898358"/>
          </a:xfrm>
        </p:spPr>
        <p:txBody>
          <a:bodyPr>
            <a:normAutofit/>
          </a:bodyPr>
          <a:lstStyle/>
          <a:p>
            <a:r>
              <a:rPr lang="en-GB" sz="4000" err="1"/>
              <a:t>iVision</a:t>
            </a:r>
            <a:r>
              <a:rPr lang="en-GB" sz="4000"/>
              <a:t> </a:t>
            </a:r>
          </a:p>
        </p:txBody>
      </p:sp>
      <p:sp>
        <p:nvSpPr>
          <p:cNvPr id="3" name="Content Placeholder 2">
            <a:extLst>
              <a:ext uri="{FF2B5EF4-FFF2-40B4-BE49-F238E27FC236}">
                <a16:creationId xmlns:a16="http://schemas.microsoft.com/office/drawing/2014/main" xmlns="" id="{838C4396-E937-066D-A4F1-1B85848E50F2}"/>
              </a:ext>
            </a:extLst>
          </p:cNvPr>
          <p:cNvSpPr>
            <a:spLocks noGrp="1"/>
          </p:cNvSpPr>
          <p:nvPr>
            <p:ph idx="1"/>
          </p:nvPr>
        </p:nvSpPr>
        <p:spPr>
          <a:xfrm>
            <a:off x="228600" y="1524000"/>
            <a:ext cx="7239000" cy="5181600"/>
          </a:xfrm>
        </p:spPr>
        <p:txBody>
          <a:bodyPr/>
          <a:lstStyle/>
          <a:p>
            <a:pPr marL="0" indent="0">
              <a:buNone/>
            </a:pPr>
            <a:r>
              <a:rPr lang="en-US">
                <a:solidFill>
                  <a:schemeClr val="accent3"/>
                </a:solidFill>
              </a:rPr>
              <a:t>Objective : </a:t>
            </a:r>
          </a:p>
          <a:p>
            <a:pPr marL="0" indent="0">
              <a:buNone/>
            </a:pPr>
            <a:r>
              <a:rPr lang="en-GB" sz="2000" b="1" err="1"/>
              <a:t>iVision</a:t>
            </a:r>
            <a:r>
              <a:rPr lang="en-GB" sz="2000"/>
              <a:t> is a well-known analytics firm. Recently, </a:t>
            </a:r>
            <a:r>
              <a:rPr lang="en-GB" sz="2000" b="1"/>
              <a:t>Nile</a:t>
            </a:r>
            <a:r>
              <a:rPr lang="en-GB" sz="2000"/>
              <a:t> is an E-commerce company collaborated with </a:t>
            </a:r>
            <a:r>
              <a:rPr lang="en-GB" sz="2000" b="1" err="1"/>
              <a:t>iVision</a:t>
            </a:r>
            <a:r>
              <a:rPr lang="en-GB" sz="2000"/>
              <a:t>, intends to improve their customer service.</a:t>
            </a:r>
          </a:p>
          <a:p>
            <a:pPr marL="0" indent="0">
              <a:buNone/>
            </a:pPr>
            <a:endParaRPr lang="en-GB" sz="2000"/>
          </a:p>
          <a:p>
            <a:pPr marL="0" indent="0">
              <a:buNone/>
            </a:pPr>
            <a:r>
              <a:rPr lang="en-GB" sz="2000" b="1" err="1"/>
              <a:t>iVision</a:t>
            </a:r>
            <a:r>
              <a:rPr lang="en-GB" sz="2000"/>
              <a:t> help Nile to make better business decisions and improve their services. </a:t>
            </a:r>
            <a:r>
              <a:rPr lang="en-GB" sz="2000" b="1" err="1"/>
              <a:t>iVision</a:t>
            </a:r>
            <a:r>
              <a:rPr lang="en-GB" sz="2000"/>
              <a:t> is engaged to provide </a:t>
            </a:r>
            <a:r>
              <a:rPr lang="en-GB" sz="2000" b="1"/>
              <a:t>Nile</a:t>
            </a:r>
            <a:r>
              <a:rPr lang="en-GB" sz="2000"/>
              <a:t> access to the analytics dashboard and report i.e., Real time dashboard monitoring. </a:t>
            </a:r>
          </a:p>
          <a:p>
            <a:pPr marL="0" indent="0">
              <a:buNone/>
            </a:pPr>
            <a:endParaRPr lang="en-GB"/>
          </a:p>
          <a:p>
            <a:pPr marL="0" indent="0">
              <a:buNone/>
            </a:pPr>
            <a:r>
              <a:rPr lang="en-GB">
                <a:solidFill>
                  <a:schemeClr val="accent3"/>
                </a:solidFill>
              </a:rPr>
              <a:t>Resource : </a:t>
            </a:r>
          </a:p>
          <a:p>
            <a:pPr marL="0" indent="0">
              <a:buNone/>
            </a:pPr>
            <a:r>
              <a:rPr lang="en-GB" sz="2000" b="1"/>
              <a:t>Nile</a:t>
            </a:r>
            <a:r>
              <a:rPr lang="en-GB" sz="2000"/>
              <a:t> has shared its customer service data with </a:t>
            </a:r>
            <a:r>
              <a:rPr lang="en-GB" sz="2000" b="1" err="1"/>
              <a:t>iVision</a:t>
            </a:r>
            <a:r>
              <a:rPr lang="en-GB" sz="2000"/>
              <a:t>.</a:t>
            </a:r>
          </a:p>
          <a:p>
            <a:pPr marL="0" indent="0">
              <a:buNone/>
            </a:pPr>
            <a:endParaRPr lang="en-GB"/>
          </a:p>
        </p:txBody>
      </p:sp>
    </p:spTree>
    <p:extLst>
      <p:ext uri="{BB962C8B-B14F-4D97-AF65-F5344CB8AC3E}">
        <p14:creationId xmlns:p14="http://schemas.microsoft.com/office/powerpoint/2010/main" val="685519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42048" cy="647700"/>
          </a:xfrm>
        </p:spPr>
        <p:txBody>
          <a:bodyPr>
            <a:normAutofit/>
          </a:bodyPr>
          <a:lstStyle/>
          <a:p>
            <a:r>
              <a:rPr lang="en-US" sz="2800">
                <a:solidFill>
                  <a:schemeClr val="accent5">
                    <a:lumMod val="75000"/>
                  </a:schemeClr>
                </a:solidFill>
              </a:rPr>
              <a:t>Trends and Patterns Identification</a:t>
            </a:r>
          </a:p>
        </p:txBody>
      </p:sp>
      <p:graphicFrame>
        <p:nvGraphicFramePr>
          <p:cNvPr id="4" name="Chart 3">
            <a:extLst>
              <a:ext uri="{FF2B5EF4-FFF2-40B4-BE49-F238E27FC236}">
                <a16:creationId xmlns:a16="http://schemas.microsoft.com/office/drawing/2014/main" xmlns="" id="{00000000-0008-0000-0500-000003000000}"/>
              </a:ext>
            </a:extLst>
          </p:cNvPr>
          <p:cNvGraphicFramePr>
            <a:graphicFrameLocks/>
          </p:cNvGraphicFramePr>
          <p:nvPr>
            <p:extLst>
              <p:ext uri="{D42A27DB-BD31-4B8C-83A1-F6EECF244321}">
                <p14:modId xmlns:p14="http://schemas.microsoft.com/office/powerpoint/2010/main" val="3334308920"/>
              </p:ext>
            </p:extLst>
          </p:nvPr>
        </p:nvGraphicFramePr>
        <p:xfrm>
          <a:off x="685800" y="753263"/>
          <a:ext cx="6400800" cy="2667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xmlns="" id="{4E778234-5C0D-0935-2330-FD3A20A87863}"/>
              </a:ext>
            </a:extLst>
          </p:cNvPr>
          <p:cNvSpPr txBox="1"/>
          <p:nvPr/>
        </p:nvSpPr>
        <p:spPr>
          <a:xfrm>
            <a:off x="5943600" y="647700"/>
            <a:ext cx="4572000" cy="461665"/>
          </a:xfrm>
          <a:prstGeom prst="rect">
            <a:avLst/>
          </a:prstGeom>
          <a:noFill/>
        </p:spPr>
        <p:txBody>
          <a:bodyPr wrap="square">
            <a:spAutoFit/>
          </a:bodyPr>
          <a:lstStyle/>
          <a:p>
            <a:r>
              <a:rPr lang="en-GB" sz="2400">
                <a:solidFill>
                  <a:schemeClr val="accent3"/>
                </a:solidFill>
              </a:rPr>
              <a:t>Trends Analysis</a:t>
            </a:r>
          </a:p>
        </p:txBody>
      </p:sp>
      <p:sp>
        <p:nvSpPr>
          <p:cNvPr id="10" name="TextBox 9">
            <a:extLst>
              <a:ext uri="{FF2B5EF4-FFF2-40B4-BE49-F238E27FC236}">
                <a16:creationId xmlns:a16="http://schemas.microsoft.com/office/drawing/2014/main" xmlns="" id="{E4B7BDBC-436C-280A-115D-10C01014EDD4}"/>
              </a:ext>
            </a:extLst>
          </p:cNvPr>
          <p:cNvSpPr txBox="1"/>
          <p:nvPr/>
        </p:nvSpPr>
        <p:spPr>
          <a:xfrm>
            <a:off x="756844" y="5562600"/>
            <a:ext cx="6096000" cy="923330"/>
          </a:xfrm>
          <a:prstGeom prst="rect">
            <a:avLst/>
          </a:prstGeom>
          <a:noFill/>
        </p:spPr>
        <p:txBody>
          <a:bodyPr wrap="square">
            <a:spAutoFit/>
          </a:bodyPr>
          <a:lstStyle/>
          <a:p>
            <a:r>
              <a:rPr lang="en-GB">
                <a:solidFill>
                  <a:schemeClr val="accent3"/>
                </a:solidFill>
              </a:rPr>
              <a:t>This is Call Centre with Reason Analysis, where we can check the total percentage of customer's hit under which call centre and their calling reasons.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44" y="3447288"/>
            <a:ext cx="6425881" cy="196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1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23"/>
            <a:ext cx="7086600" cy="519077"/>
          </a:xfrm>
        </p:spPr>
        <p:txBody>
          <a:bodyPr>
            <a:normAutofit/>
          </a:bodyPr>
          <a:lstStyle/>
          <a:p>
            <a:r>
              <a:rPr lang="en-US" sz="2800">
                <a:solidFill>
                  <a:schemeClr val="accent5">
                    <a:lumMod val="75000"/>
                  </a:schemeClr>
                </a:solidFill>
              </a:rPr>
              <a:t>Trends and Patterns Identification</a:t>
            </a:r>
          </a:p>
        </p:txBody>
      </p:sp>
      <p:graphicFrame>
        <p:nvGraphicFramePr>
          <p:cNvPr id="4" name="Chart 3">
            <a:extLst>
              <a:ext uri="{FF2B5EF4-FFF2-40B4-BE49-F238E27FC236}">
                <a16:creationId xmlns:a16="http://schemas.microsoft.com/office/drawing/2014/main" xmlns="" id="{00000000-0008-0000-0500-000007000000}"/>
              </a:ext>
            </a:extLst>
          </p:cNvPr>
          <p:cNvGraphicFramePr>
            <a:graphicFrameLocks/>
          </p:cNvGraphicFramePr>
          <p:nvPr>
            <p:extLst>
              <p:ext uri="{D42A27DB-BD31-4B8C-83A1-F6EECF244321}">
                <p14:modId xmlns:p14="http://schemas.microsoft.com/office/powerpoint/2010/main" val="900270174"/>
              </p:ext>
            </p:extLst>
          </p:nvPr>
        </p:nvGraphicFramePr>
        <p:xfrm>
          <a:off x="228600" y="533400"/>
          <a:ext cx="7696200" cy="281330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xmlns="" id="{CDF4D08C-1EA0-24CB-CC24-C4387607238A}"/>
              </a:ext>
            </a:extLst>
          </p:cNvPr>
          <p:cNvSpPr txBox="1"/>
          <p:nvPr/>
        </p:nvSpPr>
        <p:spPr>
          <a:xfrm>
            <a:off x="4076700" y="3429000"/>
            <a:ext cx="4000500" cy="1631216"/>
          </a:xfrm>
          <a:prstGeom prst="rect">
            <a:avLst/>
          </a:prstGeom>
          <a:noFill/>
        </p:spPr>
        <p:txBody>
          <a:bodyPr wrap="square">
            <a:spAutoFit/>
          </a:bodyPr>
          <a:lstStyle/>
          <a:p>
            <a:r>
              <a:rPr lang="en-GB" sz="2000" dirty="0">
                <a:solidFill>
                  <a:schemeClr val="accent3"/>
                </a:solidFill>
              </a:rPr>
              <a:t>This is Pattern Identification where we can compare the date in each date format &amp; also, we can check the total percentage of the customers calling reason.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5848"/>
            <a:ext cx="3968495" cy="350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638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0"/>
            <a:ext cx="6172200" cy="542544"/>
          </a:xfrm>
        </p:spPr>
        <p:txBody>
          <a:bodyPr>
            <a:normAutofit/>
          </a:bodyPr>
          <a:lstStyle/>
          <a:p>
            <a:r>
              <a:rPr lang="en-US" sz="3200" dirty="0" err="1"/>
              <a:t>Ivision</a:t>
            </a:r>
            <a:r>
              <a:rPr lang="en-US" sz="3200" dirty="0"/>
              <a:t> dashboard</a:t>
            </a:r>
          </a:p>
        </p:txBody>
      </p:sp>
      <p:graphicFrame>
        <p:nvGraphicFramePr>
          <p:cNvPr id="3" name="Chart 2">
            <a:extLst>
              <a:ext uri="{FF2B5EF4-FFF2-40B4-BE49-F238E27FC236}">
                <a16:creationId xmlns:lc="http://schemas.openxmlformats.org/drawingml/2006/lockedCanvas" xmlns:a16="http://schemas.microsoft.com/office/drawing/2014/main" xmlns="" xmlns:xdr="http://schemas.openxmlformats.org/drawingml/2006/spreadsheetDrawing" id="{00000000-0008-0000-0800-00000D000000}"/>
              </a:ext>
            </a:extLst>
          </p:cNvPr>
          <p:cNvGraphicFramePr>
            <a:graphicFrameLocks/>
          </p:cNvGraphicFramePr>
          <p:nvPr>
            <p:extLst>
              <p:ext uri="{D42A27DB-BD31-4B8C-83A1-F6EECF244321}">
                <p14:modId xmlns:p14="http://schemas.microsoft.com/office/powerpoint/2010/main" val="2610050498"/>
              </p:ext>
            </p:extLst>
          </p:nvPr>
        </p:nvGraphicFramePr>
        <p:xfrm>
          <a:off x="73152" y="624078"/>
          <a:ext cx="4032504" cy="26128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lc="http://schemas.openxmlformats.org/drawingml/2006/lockedCanvas" xmlns:a16="http://schemas.microsoft.com/office/drawing/2014/main" xmlns="" xmlns:xdr="http://schemas.openxmlformats.org/drawingml/2006/spreadsheetDrawing" id="{00000000-0008-0000-0800-00000E000000}"/>
              </a:ext>
            </a:extLst>
          </p:cNvPr>
          <p:cNvGraphicFramePr>
            <a:graphicFrameLocks/>
          </p:cNvGraphicFramePr>
          <p:nvPr>
            <p:extLst>
              <p:ext uri="{D42A27DB-BD31-4B8C-83A1-F6EECF244321}">
                <p14:modId xmlns:p14="http://schemas.microsoft.com/office/powerpoint/2010/main" val="2702270355"/>
              </p:ext>
            </p:extLst>
          </p:nvPr>
        </p:nvGraphicFramePr>
        <p:xfrm>
          <a:off x="4169664" y="609600"/>
          <a:ext cx="3941064"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xdr="http://schemas.openxmlformats.org/drawingml/2006/spreadsheetDrawing" xmlns="" xmlns:a16="http://schemas.microsoft.com/office/drawing/2014/main" xmlns:lc="http://schemas.openxmlformats.org/drawingml/2006/lockedCanvas" id="{00000000-0008-0000-0500-000003000000}"/>
              </a:ext>
            </a:extLst>
          </p:cNvPr>
          <p:cNvGraphicFramePr>
            <a:graphicFrameLocks/>
          </p:cNvGraphicFramePr>
          <p:nvPr>
            <p:extLst>
              <p:ext uri="{D42A27DB-BD31-4B8C-83A1-F6EECF244321}">
                <p14:modId xmlns:p14="http://schemas.microsoft.com/office/powerpoint/2010/main" val="1784838378"/>
              </p:ext>
            </p:extLst>
          </p:nvPr>
        </p:nvGraphicFramePr>
        <p:xfrm>
          <a:off x="65967" y="3383280"/>
          <a:ext cx="3975681" cy="28090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xdr="http://schemas.openxmlformats.org/drawingml/2006/spreadsheetDrawing" xmlns="" xmlns:a16="http://schemas.microsoft.com/office/drawing/2014/main" xmlns:lc="http://schemas.openxmlformats.org/drawingml/2006/lockedCanvas" id="{00000000-0008-0000-0500-000002000000}"/>
              </a:ext>
            </a:extLst>
          </p:cNvPr>
          <p:cNvGraphicFramePr>
            <a:graphicFrameLocks/>
          </p:cNvGraphicFramePr>
          <p:nvPr>
            <p:extLst>
              <p:ext uri="{D42A27DB-BD31-4B8C-83A1-F6EECF244321}">
                <p14:modId xmlns:p14="http://schemas.microsoft.com/office/powerpoint/2010/main" val="2033647318"/>
              </p:ext>
            </p:extLst>
          </p:nvPr>
        </p:nvGraphicFramePr>
        <p:xfrm>
          <a:off x="4160521" y="3511296"/>
          <a:ext cx="4032504" cy="254965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91538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 y="91440"/>
            <a:ext cx="7242048" cy="448056"/>
          </a:xfrm>
        </p:spPr>
        <p:txBody>
          <a:bodyPr>
            <a:normAutofit/>
          </a:bodyPr>
          <a:lstStyle/>
          <a:p>
            <a:r>
              <a:rPr lang="en-US" sz="2800" dirty="0" err="1"/>
              <a:t>Ivision</a:t>
            </a:r>
            <a:r>
              <a:rPr lang="en-US" sz="2800" dirty="0"/>
              <a:t> dashboard</a:t>
            </a:r>
          </a:p>
        </p:txBody>
      </p:sp>
      <p:graphicFrame>
        <p:nvGraphicFramePr>
          <p:cNvPr id="6" name="Chart 5">
            <a:extLst>
              <a:ext uri="{FF2B5EF4-FFF2-40B4-BE49-F238E27FC236}">
                <a16:creationId xmlns:lc="http://schemas.openxmlformats.org/drawingml/2006/lockedCanvas" xmlns:a16="http://schemas.microsoft.com/office/drawing/2014/main" xmlns="" xmlns:xdr="http://schemas.openxmlformats.org/drawingml/2006/spreadsheetDrawing" id="{0CEBE983-FD23-25FC-14A2-05DD4B981307}"/>
              </a:ext>
            </a:extLst>
          </p:cNvPr>
          <p:cNvGraphicFramePr>
            <a:graphicFrameLocks/>
          </p:cNvGraphicFramePr>
          <p:nvPr>
            <p:extLst>
              <p:ext uri="{D42A27DB-BD31-4B8C-83A1-F6EECF244321}">
                <p14:modId xmlns:p14="http://schemas.microsoft.com/office/powerpoint/2010/main" val="1936183802"/>
              </p:ext>
            </p:extLst>
          </p:nvPr>
        </p:nvGraphicFramePr>
        <p:xfrm>
          <a:off x="0" y="760641"/>
          <a:ext cx="8101584" cy="23762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xdr="http://schemas.openxmlformats.org/drawingml/2006/spreadsheetDrawing" xmlns="" xmlns:a16="http://schemas.microsoft.com/office/drawing/2014/main" xmlns:lc="http://schemas.openxmlformats.org/drawingml/2006/lockedCanvas" id="{00000000-0008-0000-0800-000010000000}"/>
              </a:ext>
            </a:extLst>
          </p:cNvPr>
          <p:cNvGraphicFramePr>
            <a:graphicFrameLocks/>
          </p:cNvGraphicFramePr>
          <p:nvPr>
            <p:extLst>
              <p:ext uri="{D42A27DB-BD31-4B8C-83A1-F6EECF244321}">
                <p14:modId xmlns:p14="http://schemas.microsoft.com/office/powerpoint/2010/main" val="559016204"/>
              </p:ext>
            </p:extLst>
          </p:nvPr>
        </p:nvGraphicFramePr>
        <p:xfrm>
          <a:off x="0" y="3593593"/>
          <a:ext cx="8119872" cy="29462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5500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271F92-FB7D-4BE1-9367-2FDBA5188EED}"/>
              </a:ext>
            </a:extLst>
          </p:cNvPr>
          <p:cNvSpPr>
            <a:spLocks noGrp="1"/>
          </p:cNvSpPr>
          <p:nvPr>
            <p:ph type="title"/>
          </p:nvPr>
        </p:nvSpPr>
        <p:spPr>
          <a:xfrm>
            <a:off x="228600" y="152400"/>
            <a:ext cx="7239000" cy="655320"/>
          </a:xfrm>
        </p:spPr>
        <p:txBody>
          <a:bodyPr/>
          <a:lstStyle/>
          <a:p>
            <a:r>
              <a:rPr lang="en-GB" sz="4000" err="1"/>
              <a:t>iVision</a:t>
            </a:r>
            <a:endParaRPr lang="en-GB"/>
          </a:p>
        </p:txBody>
      </p:sp>
      <p:sp>
        <p:nvSpPr>
          <p:cNvPr id="3" name="Content Placeholder 2">
            <a:extLst>
              <a:ext uri="{FF2B5EF4-FFF2-40B4-BE49-F238E27FC236}">
                <a16:creationId xmlns:a16="http://schemas.microsoft.com/office/drawing/2014/main" xmlns="" id="{6A41F267-CD34-4B50-8A28-2C067079BE4F}"/>
              </a:ext>
            </a:extLst>
          </p:cNvPr>
          <p:cNvSpPr>
            <a:spLocks noGrp="1"/>
          </p:cNvSpPr>
          <p:nvPr>
            <p:ph idx="1"/>
          </p:nvPr>
        </p:nvSpPr>
        <p:spPr>
          <a:xfrm>
            <a:off x="76200" y="914400"/>
            <a:ext cx="7924800" cy="5486400"/>
          </a:xfrm>
        </p:spPr>
        <p:txBody>
          <a:bodyPr>
            <a:normAutofit fontScale="62500" lnSpcReduction="20000"/>
          </a:bodyPr>
          <a:lstStyle/>
          <a:p>
            <a:pPr marL="0" indent="0">
              <a:buNone/>
            </a:pPr>
            <a:r>
              <a:rPr lang="en-US" sz="3800" dirty="0">
                <a:solidFill>
                  <a:schemeClr val="accent3"/>
                </a:solidFill>
              </a:rPr>
              <a:t>Recommendation : - </a:t>
            </a:r>
          </a:p>
          <a:p>
            <a:pPr marL="0" indent="0">
              <a:buNone/>
            </a:pPr>
            <a:endParaRPr lang="en-US" sz="2400" dirty="0">
              <a:solidFill>
                <a:schemeClr val="accent3"/>
              </a:solidFill>
            </a:endParaRPr>
          </a:p>
          <a:p>
            <a:r>
              <a:rPr lang="en-US" sz="2300" b="1" dirty="0">
                <a:solidFill>
                  <a:schemeClr val="accent5">
                    <a:lumMod val="50000"/>
                  </a:schemeClr>
                </a:solidFill>
              </a:rPr>
              <a:t>Customer Sentiment Analysis</a:t>
            </a:r>
            <a:r>
              <a:rPr lang="en-US" sz="2300" dirty="0">
                <a:solidFill>
                  <a:schemeClr val="accent5">
                    <a:lumMod val="50000"/>
                  </a:schemeClr>
                </a:solidFill>
              </a:rPr>
              <a:t>: As per observation customer sentiment hits most of the time in Baltimore/MD and Los Angeles/CA. As checked customer called most of the time due to Billing Questions, Payments &amp; Service Outage. So, we must look it very carefully as why these happening everyday and why customer called due to these 3 reasons. Also, billing questions are the most challenging area where customers hit the sentiment. After the analysis we got negative sentiment hits most of the time. So, Nile took care it very sensibly as why customer service agents not fulfilling the customers criteria in terms of billing related queries.</a:t>
            </a:r>
          </a:p>
          <a:p>
            <a:pPr marL="0" indent="0">
              <a:buNone/>
            </a:pPr>
            <a:endParaRPr lang="en-US" sz="2300" dirty="0">
              <a:solidFill>
                <a:schemeClr val="accent5">
                  <a:lumMod val="50000"/>
                </a:schemeClr>
              </a:solidFill>
            </a:endParaRPr>
          </a:p>
          <a:p>
            <a:r>
              <a:rPr lang="en-US" sz="2300" b="1" dirty="0">
                <a:solidFill>
                  <a:schemeClr val="accent5">
                    <a:lumMod val="50000"/>
                  </a:schemeClr>
                </a:solidFill>
              </a:rPr>
              <a:t>Root Cause Analysis: </a:t>
            </a:r>
            <a:r>
              <a:rPr lang="en-US" sz="2300" dirty="0">
                <a:solidFill>
                  <a:schemeClr val="accent5">
                    <a:lumMod val="50000"/>
                  </a:schemeClr>
                </a:solidFill>
              </a:rPr>
              <a:t>As per observation  there are 3 common complaints Billing Questions, Payments &amp; Service Outage that customer tried to reach out everyday and after all the analysis, we got Billing Questions are the most challenging area. In terms of call center Baltimore/MD, Chicago/IL, Denver/CO and Los Angeles/C, we got Baltimore/MD and Los Angeles/CA took the highest call and hit the customers sentiment. After analysis we also check there are 4 channels that customer tried to reach out everyday and call center deals most of the calls. Nile need to take extra care on call center in terms of others. As, call center is the biggest challenge here as most of the customers tried to reach out everyday. For that reason, customer sentiment hits. Another observation here is Nile need to check the connectivity, network problems, system glitch &amp; any system related issues and improve the quality part. So, if due to network problems or system related issues that customer disconnected the call and gave the negative and very negative feedback so business will go in loss. Also, not because of communication and less information sometimes due to system related issues call got disconnected or cut and customer gave as negative feedback as they don’t know the actual reason. So, during analysis I have created table in 2 parts one is overall reasons under all sentiments, and another is pinpoint only negative and very negative part.  </a:t>
            </a:r>
          </a:p>
        </p:txBody>
      </p:sp>
    </p:spTree>
    <p:extLst>
      <p:ext uri="{BB962C8B-B14F-4D97-AF65-F5344CB8AC3E}">
        <p14:creationId xmlns:p14="http://schemas.microsoft.com/office/powerpoint/2010/main" val="1008035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CE303-66F9-4632-8365-1D7FAE66C4BA}"/>
              </a:ext>
            </a:extLst>
          </p:cNvPr>
          <p:cNvSpPr>
            <a:spLocks noGrp="1"/>
          </p:cNvSpPr>
          <p:nvPr>
            <p:ph type="title"/>
          </p:nvPr>
        </p:nvSpPr>
        <p:spPr>
          <a:xfrm>
            <a:off x="152400" y="6350"/>
            <a:ext cx="7239000" cy="685800"/>
          </a:xfrm>
        </p:spPr>
        <p:txBody>
          <a:bodyPr>
            <a:noAutofit/>
          </a:bodyPr>
          <a:lstStyle/>
          <a:p>
            <a:r>
              <a:rPr lang="en-GB" sz="4000" err="1"/>
              <a:t>iVision</a:t>
            </a:r>
            <a:endParaRPr lang="en-GB" sz="4000"/>
          </a:p>
        </p:txBody>
      </p:sp>
      <p:sp>
        <p:nvSpPr>
          <p:cNvPr id="3" name="Content Placeholder 2">
            <a:extLst>
              <a:ext uri="{FF2B5EF4-FFF2-40B4-BE49-F238E27FC236}">
                <a16:creationId xmlns:a16="http://schemas.microsoft.com/office/drawing/2014/main" xmlns="" id="{78D285B0-F210-4A3D-B9F6-340AA1C0B330}"/>
              </a:ext>
            </a:extLst>
          </p:cNvPr>
          <p:cNvSpPr>
            <a:spLocks noGrp="1"/>
          </p:cNvSpPr>
          <p:nvPr>
            <p:ph idx="1"/>
          </p:nvPr>
        </p:nvSpPr>
        <p:spPr>
          <a:xfrm>
            <a:off x="76200" y="914400"/>
            <a:ext cx="8001000" cy="5867400"/>
          </a:xfrm>
        </p:spPr>
        <p:txBody>
          <a:bodyPr>
            <a:normAutofit fontScale="70000" lnSpcReduction="20000"/>
          </a:bodyPr>
          <a:lstStyle/>
          <a:p>
            <a:r>
              <a:rPr lang="en-US" sz="2800" b="1" dirty="0">
                <a:solidFill>
                  <a:schemeClr val="accent5">
                    <a:lumMod val="50000"/>
                  </a:schemeClr>
                </a:solidFill>
              </a:rPr>
              <a:t>Service Response Time Analysis: </a:t>
            </a:r>
            <a:r>
              <a:rPr lang="en-US" sz="2800" dirty="0">
                <a:solidFill>
                  <a:schemeClr val="accent5">
                    <a:lumMod val="50000"/>
                  </a:schemeClr>
                </a:solidFill>
              </a:rPr>
              <a:t>As per observation we got Baltimore/MD and Los Angeles/CA took the highest call &amp; also due to these reason above SLA hits. Also, if we checked in terms of above SLA, within SLA cases also in a good number. So, that means customer agents tried to meet the SLA but somehow due to knowledge gap or system glitch time took longer and for that reason customers sentiment hit. </a:t>
            </a:r>
          </a:p>
          <a:p>
            <a:endParaRPr lang="en-US" sz="2800" dirty="0">
              <a:solidFill>
                <a:schemeClr val="accent5">
                  <a:lumMod val="50000"/>
                </a:schemeClr>
              </a:solidFill>
            </a:endParaRPr>
          </a:p>
          <a:p>
            <a:r>
              <a:rPr lang="en-US" sz="2800" b="1" dirty="0">
                <a:solidFill>
                  <a:schemeClr val="accent5">
                    <a:lumMod val="50000"/>
                  </a:schemeClr>
                </a:solidFill>
              </a:rPr>
              <a:t>Customer Segmentation: </a:t>
            </a:r>
            <a:r>
              <a:rPr lang="en-US" sz="2800" dirty="0">
                <a:solidFill>
                  <a:schemeClr val="accent5">
                    <a:lumMod val="50000"/>
                  </a:schemeClr>
                </a:solidFill>
              </a:rPr>
              <a:t>As per observation California people calls in a highest amount &amp; also if we checked the analysis part, we got Baltimore and Los Angeles took most of the call in terms of others. For that reason, customers sentiment hit &amp; also in response time above SLA hit. Nile need to take more initiative on Baltimore and Los Angeles call center. </a:t>
            </a:r>
          </a:p>
          <a:p>
            <a:pPr marL="0" indent="0">
              <a:buNone/>
            </a:pPr>
            <a:endParaRPr lang="en-US" sz="2800" dirty="0">
              <a:solidFill>
                <a:schemeClr val="accent5">
                  <a:lumMod val="50000"/>
                </a:schemeClr>
              </a:solidFill>
            </a:endParaRPr>
          </a:p>
          <a:p>
            <a:r>
              <a:rPr lang="en-US" sz="2800" b="1" dirty="0">
                <a:solidFill>
                  <a:schemeClr val="accent5">
                    <a:lumMod val="50000"/>
                  </a:schemeClr>
                </a:solidFill>
              </a:rPr>
              <a:t>Trends and Patterns Identification: </a:t>
            </a:r>
            <a:r>
              <a:rPr lang="en-US" sz="2800" dirty="0">
                <a:solidFill>
                  <a:schemeClr val="accent5">
                    <a:lumMod val="50000"/>
                  </a:schemeClr>
                </a:solidFill>
              </a:rPr>
              <a:t>As per observation we got under which channel customer called most of the time and what reason. We checked Baltimore/MD and Los Angeles/CA dealt most of the cases everyday, so Nile need to more focus on these part. Also, we have pattern identification where we can compare the date in each format &amp; also, we can check the total percentage of the customers calling reason. </a:t>
            </a:r>
            <a:endParaRPr lang="en-GB" sz="2800" dirty="0"/>
          </a:p>
          <a:p>
            <a:endParaRPr lang="en-GB" dirty="0"/>
          </a:p>
        </p:txBody>
      </p:sp>
    </p:spTree>
    <p:extLst>
      <p:ext uri="{BB962C8B-B14F-4D97-AF65-F5344CB8AC3E}">
        <p14:creationId xmlns:p14="http://schemas.microsoft.com/office/powerpoint/2010/main" val="2781753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5243D-1DA6-4ABF-8305-1AE557CB2044}"/>
              </a:ext>
            </a:extLst>
          </p:cNvPr>
          <p:cNvSpPr>
            <a:spLocks noGrp="1"/>
          </p:cNvSpPr>
          <p:nvPr>
            <p:ph type="title"/>
          </p:nvPr>
        </p:nvSpPr>
        <p:spPr>
          <a:xfrm>
            <a:off x="310896" y="0"/>
            <a:ext cx="7315200" cy="563880"/>
          </a:xfrm>
        </p:spPr>
        <p:txBody>
          <a:bodyPr>
            <a:normAutofit/>
          </a:bodyPr>
          <a:lstStyle/>
          <a:p>
            <a:r>
              <a:rPr lang="en-GB" sz="3600" dirty="0" err="1"/>
              <a:t>iVision</a:t>
            </a:r>
            <a:endParaRPr lang="en-GB" sz="3600" dirty="0"/>
          </a:p>
        </p:txBody>
      </p:sp>
      <p:sp>
        <p:nvSpPr>
          <p:cNvPr id="3" name="Content Placeholder 2">
            <a:extLst>
              <a:ext uri="{FF2B5EF4-FFF2-40B4-BE49-F238E27FC236}">
                <a16:creationId xmlns:a16="http://schemas.microsoft.com/office/drawing/2014/main" xmlns="" id="{E3460052-E472-4EEC-A74C-0036F015CA24}"/>
              </a:ext>
            </a:extLst>
          </p:cNvPr>
          <p:cNvSpPr>
            <a:spLocks noGrp="1"/>
          </p:cNvSpPr>
          <p:nvPr>
            <p:ph idx="1"/>
          </p:nvPr>
        </p:nvSpPr>
        <p:spPr>
          <a:xfrm>
            <a:off x="118872" y="713232"/>
            <a:ext cx="7808976" cy="5907024"/>
          </a:xfrm>
        </p:spPr>
        <p:txBody>
          <a:bodyPr>
            <a:normAutofit fontScale="62500" lnSpcReduction="20000"/>
          </a:bodyPr>
          <a:lstStyle/>
          <a:p>
            <a:r>
              <a:rPr lang="en-US" sz="3200" b="1" dirty="0">
                <a:solidFill>
                  <a:schemeClr val="accent5">
                    <a:lumMod val="50000"/>
                  </a:schemeClr>
                </a:solidFill>
              </a:rPr>
              <a:t>Conclusion : </a:t>
            </a:r>
            <a:r>
              <a:rPr lang="en-US" sz="3200" b="1" dirty="0" smtClean="0">
                <a:solidFill>
                  <a:schemeClr val="accent5">
                    <a:lumMod val="50000"/>
                  </a:schemeClr>
                </a:solidFill>
              </a:rPr>
              <a:t>-</a:t>
            </a:r>
          </a:p>
          <a:p>
            <a:pPr marL="0" indent="0">
              <a:buNone/>
            </a:pPr>
            <a:r>
              <a:rPr lang="en-US" sz="2400" dirty="0" smtClean="0">
                <a:solidFill>
                  <a:schemeClr val="accent5">
                    <a:lumMod val="50000"/>
                  </a:schemeClr>
                </a:solidFill>
              </a:rPr>
              <a:t>After all the analysis of customer service data, we have all the reports in daily basis. Nile main focus is to </a:t>
            </a:r>
            <a:r>
              <a:rPr lang="en-US" sz="2400" dirty="0">
                <a:solidFill>
                  <a:schemeClr val="accent5">
                    <a:lumMod val="50000"/>
                  </a:schemeClr>
                </a:solidFill>
              </a:rPr>
              <a:t>decrease call duration in call </a:t>
            </a:r>
            <a:r>
              <a:rPr lang="en-US" sz="2400" dirty="0" err="1" smtClean="0">
                <a:solidFill>
                  <a:schemeClr val="accent5">
                    <a:lumMod val="50000"/>
                  </a:schemeClr>
                </a:solidFill>
              </a:rPr>
              <a:t>centre</a:t>
            </a:r>
            <a:r>
              <a:rPr lang="en-US" sz="2400" dirty="0" smtClean="0">
                <a:solidFill>
                  <a:schemeClr val="accent5">
                    <a:lumMod val="50000"/>
                  </a:schemeClr>
                </a:solidFill>
              </a:rPr>
              <a:t>, bring </a:t>
            </a:r>
            <a:r>
              <a:rPr lang="en-US" sz="2400" dirty="0">
                <a:solidFill>
                  <a:schemeClr val="accent5">
                    <a:lumMod val="50000"/>
                  </a:schemeClr>
                </a:solidFill>
              </a:rPr>
              <a:t>down above </a:t>
            </a:r>
            <a:r>
              <a:rPr lang="en-US" sz="2400" dirty="0" err="1">
                <a:solidFill>
                  <a:schemeClr val="accent5">
                    <a:lumMod val="50000"/>
                  </a:schemeClr>
                </a:solidFill>
              </a:rPr>
              <a:t>sla</a:t>
            </a:r>
            <a:r>
              <a:rPr lang="en-US" sz="2400" dirty="0">
                <a:solidFill>
                  <a:schemeClr val="accent5">
                    <a:lumMod val="50000"/>
                  </a:schemeClr>
                </a:solidFill>
              </a:rPr>
              <a:t> </a:t>
            </a:r>
            <a:r>
              <a:rPr lang="en-US" sz="2400" dirty="0" smtClean="0">
                <a:solidFill>
                  <a:schemeClr val="accent5">
                    <a:lumMod val="50000"/>
                  </a:schemeClr>
                </a:solidFill>
              </a:rPr>
              <a:t>and also check the complaints part. </a:t>
            </a:r>
            <a:r>
              <a:rPr lang="en-US" sz="2400" dirty="0">
                <a:solidFill>
                  <a:schemeClr val="accent5">
                    <a:lumMod val="50000"/>
                  </a:schemeClr>
                </a:solidFill>
              </a:rPr>
              <a:t>Nile need to check the connectivity, network problems, system glitch &amp; any system related issues and improve the quality </a:t>
            </a:r>
            <a:r>
              <a:rPr lang="en-US" sz="2400" dirty="0" smtClean="0">
                <a:solidFill>
                  <a:schemeClr val="accent5">
                    <a:lumMod val="50000"/>
                  </a:schemeClr>
                </a:solidFill>
              </a:rPr>
              <a:t>part also. </a:t>
            </a:r>
            <a:r>
              <a:rPr lang="en-US" sz="2400" dirty="0">
                <a:solidFill>
                  <a:schemeClr val="accent5">
                    <a:lumMod val="50000"/>
                  </a:schemeClr>
                </a:solidFill>
              </a:rPr>
              <a:t>So, if due to system glitch </a:t>
            </a:r>
            <a:r>
              <a:rPr lang="en-US" sz="2400" dirty="0" smtClean="0">
                <a:solidFill>
                  <a:schemeClr val="accent5">
                    <a:lumMod val="50000"/>
                  </a:schemeClr>
                </a:solidFill>
              </a:rPr>
              <a:t>or </a:t>
            </a:r>
            <a:r>
              <a:rPr lang="en-US" sz="2400" dirty="0">
                <a:solidFill>
                  <a:schemeClr val="accent5">
                    <a:lumMod val="50000"/>
                  </a:schemeClr>
                </a:solidFill>
              </a:rPr>
              <a:t>system related </a:t>
            </a:r>
            <a:r>
              <a:rPr lang="en-US" sz="2400" dirty="0" smtClean="0">
                <a:solidFill>
                  <a:schemeClr val="accent5">
                    <a:lumMod val="50000"/>
                  </a:schemeClr>
                </a:solidFill>
              </a:rPr>
              <a:t>issues happen and for that reason customer call or chat or any other channel may disconnected then they gave us </a:t>
            </a:r>
            <a:r>
              <a:rPr lang="en-US" sz="2400" dirty="0">
                <a:solidFill>
                  <a:schemeClr val="accent5">
                    <a:lumMod val="50000"/>
                  </a:schemeClr>
                </a:solidFill>
              </a:rPr>
              <a:t>negative and very negative feedback </a:t>
            </a:r>
            <a:r>
              <a:rPr lang="en-US" sz="2400" dirty="0" smtClean="0">
                <a:solidFill>
                  <a:schemeClr val="accent5">
                    <a:lumMod val="50000"/>
                  </a:schemeClr>
                </a:solidFill>
              </a:rPr>
              <a:t>and at the end of day business will suffer. </a:t>
            </a:r>
            <a:r>
              <a:rPr lang="en-US" sz="2400" dirty="0">
                <a:solidFill>
                  <a:schemeClr val="accent5">
                    <a:lumMod val="50000"/>
                  </a:schemeClr>
                </a:solidFill>
              </a:rPr>
              <a:t>Also, not because of communication and less information sometimes due to system related issues call got disconnected or cut and customer gave as negative feedback as they don’t know the actual </a:t>
            </a:r>
            <a:r>
              <a:rPr lang="en-US" sz="2400" dirty="0" smtClean="0">
                <a:solidFill>
                  <a:schemeClr val="accent5">
                    <a:lumMod val="50000"/>
                  </a:schemeClr>
                </a:solidFill>
              </a:rPr>
              <a:t>reason</a:t>
            </a:r>
            <a:r>
              <a:rPr lang="en-US" sz="2400" dirty="0">
                <a:solidFill>
                  <a:schemeClr val="accent5">
                    <a:lumMod val="50000"/>
                  </a:schemeClr>
                </a:solidFill>
              </a:rPr>
              <a:t> </a:t>
            </a:r>
            <a:r>
              <a:rPr lang="en-US" sz="2400" dirty="0" smtClean="0">
                <a:solidFill>
                  <a:schemeClr val="accent5">
                    <a:lumMod val="50000"/>
                  </a:schemeClr>
                </a:solidFill>
              </a:rPr>
              <a:t>so Nile need to take extra care on this and look into it. </a:t>
            </a:r>
            <a:r>
              <a:rPr lang="en-US" sz="2400" dirty="0">
                <a:solidFill>
                  <a:schemeClr val="accent5">
                    <a:lumMod val="50000"/>
                  </a:schemeClr>
                </a:solidFill>
              </a:rPr>
              <a:t>We checked Baltimore/MD and Los Angeles/CA dealt most of the cases </a:t>
            </a:r>
            <a:r>
              <a:rPr lang="en-US" sz="2400" dirty="0" smtClean="0">
                <a:solidFill>
                  <a:schemeClr val="accent5">
                    <a:lumMod val="50000"/>
                  </a:schemeClr>
                </a:solidFill>
              </a:rPr>
              <a:t>everyday in terms of Denver &amp; Chicago, </a:t>
            </a:r>
            <a:r>
              <a:rPr lang="en-US" sz="2400" dirty="0">
                <a:solidFill>
                  <a:schemeClr val="accent5">
                    <a:lumMod val="50000"/>
                  </a:schemeClr>
                </a:solidFill>
              </a:rPr>
              <a:t>so Nile need to more focus on these Baltimore/MD and Los Angeles/CA </a:t>
            </a:r>
            <a:r>
              <a:rPr lang="en-US" sz="2400" dirty="0" smtClean="0">
                <a:solidFill>
                  <a:schemeClr val="accent5">
                    <a:lumMod val="50000"/>
                  </a:schemeClr>
                </a:solidFill>
              </a:rPr>
              <a:t> call </a:t>
            </a:r>
            <a:r>
              <a:rPr lang="en-US" sz="2400" dirty="0" err="1" smtClean="0">
                <a:solidFill>
                  <a:schemeClr val="accent5">
                    <a:lumMod val="50000"/>
                  </a:schemeClr>
                </a:solidFill>
              </a:rPr>
              <a:t>centre</a:t>
            </a:r>
            <a:r>
              <a:rPr lang="en-US" sz="2400" dirty="0" smtClean="0">
                <a:solidFill>
                  <a:schemeClr val="accent5">
                    <a:lumMod val="50000"/>
                  </a:schemeClr>
                </a:solidFill>
              </a:rPr>
              <a:t>. Another observation is in terms of channel call </a:t>
            </a:r>
            <a:r>
              <a:rPr lang="en-US" sz="2400" dirty="0" err="1" smtClean="0">
                <a:solidFill>
                  <a:schemeClr val="accent5">
                    <a:lumMod val="50000"/>
                  </a:schemeClr>
                </a:solidFill>
              </a:rPr>
              <a:t>centre</a:t>
            </a:r>
            <a:r>
              <a:rPr lang="en-US" sz="2400" dirty="0" smtClean="0">
                <a:solidFill>
                  <a:schemeClr val="accent5">
                    <a:lumMod val="50000"/>
                  </a:schemeClr>
                </a:solidFill>
              </a:rPr>
              <a:t> dealt most of the cases and customer called most of the time in terms of other channels. Nile need to look into it why customer only called in terms of email or Chabot or web. So, Is there any difficulties or issues to connect for that reason customer more prefer call </a:t>
            </a:r>
            <a:r>
              <a:rPr lang="en-US" sz="2400" dirty="0" err="1" smtClean="0">
                <a:solidFill>
                  <a:schemeClr val="accent5">
                    <a:lumMod val="50000"/>
                  </a:schemeClr>
                </a:solidFill>
              </a:rPr>
              <a:t>centre</a:t>
            </a:r>
            <a:r>
              <a:rPr lang="en-US" sz="2400" dirty="0" smtClean="0">
                <a:solidFill>
                  <a:schemeClr val="accent5">
                    <a:lumMod val="50000"/>
                  </a:schemeClr>
                </a:solidFill>
              </a:rPr>
              <a:t>. Another thing is if call </a:t>
            </a:r>
            <a:r>
              <a:rPr lang="en-US" sz="2400" dirty="0" err="1" smtClean="0">
                <a:solidFill>
                  <a:schemeClr val="accent5">
                    <a:lumMod val="50000"/>
                  </a:schemeClr>
                </a:solidFill>
              </a:rPr>
              <a:t>centre</a:t>
            </a:r>
            <a:r>
              <a:rPr lang="en-US" sz="2400" dirty="0" smtClean="0">
                <a:solidFill>
                  <a:schemeClr val="accent5">
                    <a:lumMod val="50000"/>
                  </a:schemeClr>
                </a:solidFill>
              </a:rPr>
              <a:t> dealt  most of the cases and above </a:t>
            </a:r>
            <a:r>
              <a:rPr lang="en-US" sz="2400" dirty="0" err="1" smtClean="0">
                <a:solidFill>
                  <a:schemeClr val="accent5">
                    <a:lumMod val="50000"/>
                  </a:schemeClr>
                </a:solidFill>
              </a:rPr>
              <a:t>sla</a:t>
            </a:r>
            <a:r>
              <a:rPr lang="en-US" sz="2400" dirty="0" smtClean="0">
                <a:solidFill>
                  <a:schemeClr val="accent5">
                    <a:lumMod val="50000"/>
                  </a:schemeClr>
                </a:solidFill>
              </a:rPr>
              <a:t> hit also lots of  billing related queries comes up so Nile’s customer agents and quality team need to more focus on it. Nile need to set AHT &amp; target in terms of call duration. Another thing is after every successful call there will be automated </a:t>
            </a:r>
            <a:r>
              <a:rPr lang="en-US" sz="2400" dirty="0" err="1" smtClean="0">
                <a:solidFill>
                  <a:schemeClr val="accent5">
                    <a:lumMod val="50000"/>
                  </a:schemeClr>
                </a:solidFill>
              </a:rPr>
              <a:t>sms</a:t>
            </a:r>
            <a:r>
              <a:rPr lang="en-US" sz="2400" dirty="0" smtClean="0">
                <a:solidFill>
                  <a:schemeClr val="accent5">
                    <a:lumMod val="50000"/>
                  </a:schemeClr>
                </a:solidFill>
              </a:rPr>
              <a:t> send to customers phone so that will help to get the feedback from customers end. If knowledge required, regarding the reasons why customer called or tried to reach out for what reason and that time advisors are not ready to answer or not gave the right solution then sentiment will fall down. So, if required refresher training is necessary for those whose call duration is high and get random negative and very negative feedback. Quality audits also necessary. Another thing is placed as many advisors on Baltimore &amp; Los Angeles specially on call </a:t>
            </a:r>
            <a:r>
              <a:rPr lang="en-US" sz="2400" dirty="0" err="1" smtClean="0">
                <a:solidFill>
                  <a:schemeClr val="accent5">
                    <a:lumMod val="50000"/>
                  </a:schemeClr>
                </a:solidFill>
              </a:rPr>
              <a:t>centre</a:t>
            </a:r>
            <a:r>
              <a:rPr lang="en-US" sz="2400" dirty="0" smtClean="0">
                <a:solidFill>
                  <a:schemeClr val="accent5">
                    <a:lumMod val="50000"/>
                  </a:schemeClr>
                </a:solidFill>
              </a:rPr>
              <a:t> department so advisor will help each other, communicate and easy to understand. Check every day report &amp; also compare the data every time. Then Nile gets the actual real time data and understand the problems that</a:t>
            </a:r>
            <a:r>
              <a:rPr lang="en-US" sz="2400" dirty="0">
                <a:solidFill>
                  <a:schemeClr val="accent5">
                    <a:lumMod val="50000"/>
                  </a:schemeClr>
                </a:solidFill>
              </a:rPr>
              <a:t> </a:t>
            </a:r>
            <a:r>
              <a:rPr lang="en-US" sz="2400" dirty="0" smtClean="0">
                <a:solidFill>
                  <a:schemeClr val="accent5">
                    <a:lumMod val="50000"/>
                  </a:schemeClr>
                </a:solidFill>
              </a:rPr>
              <a:t>previously happened by checked with these charts and tables.</a:t>
            </a:r>
            <a:endParaRPr lang="en-GB" dirty="0"/>
          </a:p>
        </p:txBody>
      </p:sp>
    </p:spTree>
    <p:extLst>
      <p:ext uri="{BB962C8B-B14F-4D97-AF65-F5344CB8AC3E}">
        <p14:creationId xmlns:p14="http://schemas.microsoft.com/office/powerpoint/2010/main" val="2568136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1618488"/>
            <a:ext cx="6940296" cy="310896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a:ln>
            <a:solidFill>
              <a:schemeClr val="accent3">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bg1"/>
                </a:solidFill>
              </a:rPr>
              <a:t>Prepared &amp; Presented by </a:t>
            </a:r>
          </a:p>
          <a:p>
            <a:pPr algn="ctr"/>
            <a:r>
              <a:rPr lang="en-US" sz="2800" b="1" dirty="0">
                <a:solidFill>
                  <a:schemeClr val="bg1"/>
                </a:solidFill>
              </a:rPr>
              <a:t>Siddhartha </a:t>
            </a:r>
            <a:r>
              <a:rPr lang="en-US" sz="2800" b="1" dirty="0" err="1">
                <a:solidFill>
                  <a:schemeClr val="bg1"/>
                </a:solidFill>
              </a:rPr>
              <a:t>Majumder</a:t>
            </a:r>
            <a:r>
              <a:rPr lang="en-US" sz="2800" b="1" dirty="0">
                <a:solidFill>
                  <a:schemeClr val="bg1"/>
                </a:solidFill>
              </a:rPr>
              <a:t> </a:t>
            </a:r>
          </a:p>
          <a:p>
            <a:pPr algn="ctr"/>
            <a:endParaRPr lang="en-US" sz="1100" dirty="0">
              <a:solidFill>
                <a:schemeClr val="bg1"/>
              </a:solidFill>
            </a:endParaRPr>
          </a:p>
          <a:p>
            <a:pPr algn="ctr"/>
            <a:r>
              <a:rPr lang="en-US" sz="1400" b="1" dirty="0">
                <a:solidFill>
                  <a:schemeClr val="bg1"/>
                </a:solidFill>
              </a:rPr>
              <a:t>ABADS B11</a:t>
            </a:r>
          </a:p>
          <a:p>
            <a:pPr algn="ctr"/>
            <a:endParaRPr lang="en-US" sz="1200" b="1" dirty="0" smtClean="0">
              <a:solidFill>
                <a:schemeClr val="bg1"/>
              </a:solidFill>
            </a:endParaRPr>
          </a:p>
          <a:p>
            <a:pPr algn="ctr"/>
            <a:r>
              <a:rPr lang="en-US" sz="1400" b="1" dirty="0" smtClean="0">
                <a:solidFill>
                  <a:schemeClr val="bg1"/>
                </a:solidFill>
              </a:rPr>
              <a:t>Contact</a:t>
            </a:r>
            <a:r>
              <a:rPr lang="en-US" sz="1400" b="1" baseline="0" dirty="0" smtClean="0">
                <a:solidFill>
                  <a:schemeClr val="bg1"/>
                </a:solidFill>
              </a:rPr>
              <a:t> </a:t>
            </a:r>
            <a:r>
              <a:rPr lang="en-US" sz="1400" b="1" baseline="0" dirty="0">
                <a:solidFill>
                  <a:schemeClr val="bg1"/>
                </a:solidFill>
              </a:rPr>
              <a:t>- 7003902099</a:t>
            </a:r>
          </a:p>
          <a:p>
            <a:pPr algn="ctr"/>
            <a:r>
              <a:rPr lang="en-US" sz="1400" b="1" baseline="0" dirty="0">
                <a:solidFill>
                  <a:schemeClr val="bg1"/>
                </a:solidFill>
              </a:rPr>
              <a:t>Email - siddharthamajumder007@gmail.com</a:t>
            </a:r>
            <a:endParaRPr lang="en-US" sz="1400" b="1" dirty="0">
              <a:solidFill>
                <a:schemeClr val="bg1"/>
              </a:solidFill>
            </a:endParaRPr>
          </a:p>
          <a:p>
            <a:pPr algn="ctr"/>
            <a:endParaRPr lang="en-US" sz="1100" dirty="0">
              <a:solidFill>
                <a:schemeClr val="bg1"/>
              </a:solidFill>
            </a:endParaRPr>
          </a:p>
        </p:txBody>
      </p:sp>
    </p:spTree>
    <p:extLst>
      <p:ext uri="{BB962C8B-B14F-4D97-AF65-F5344CB8AC3E}">
        <p14:creationId xmlns:p14="http://schemas.microsoft.com/office/powerpoint/2010/main" val="2297702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DFC46-7D17-2E21-7031-33B145EDA939}"/>
              </a:ext>
            </a:extLst>
          </p:cNvPr>
          <p:cNvSpPr>
            <a:spLocks noGrp="1"/>
          </p:cNvSpPr>
          <p:nvPr>
            <p:ph type="title"/>
          </p:nvPr>
        </p:nvSpPr>
        <p:spPr>
          <a:xfrm>
            <a:off x="174744" y="-47553"/>
            <a:ext cx="7238999" cy="548640"/>
          </a:xfrm>
        </p:spPr>
        <p:txBody>
          <a:bodyPr>
            <a:normAutofit/>
          </a:bodyPr>
          <a:lstStyle/>
          <a:p>
            <a:r>
              <a:rPr lang="en-GB" sz="3200"/>
              <a:t> </a:t>
            </a:r>
            <a:r>
              <a:rPr lang="en-GB" sz="3200" err="1"/>
              <a:t>iVision</a:t>
            </a:r>
            <a:endParaRPr lang="en-GB" sz="3200"/>
          </a:p>
        </p:txBody>
      </p:sp>
      <p:sp>
        <p:nvSpPr>
          <p:cNvPr id="3" name="Content Placeholder 2">
            <a:extLst>
              <a:ext uri="{FF2B5EF4-FFF2-40B4-BE49-F238E27FC236}">
                <a16:creationId xmlns:a16="http://schemas.microsoft.com/office/drawing/2014/main" xmlns="" id="{873F02C6-6BBA-6797-DAA0-7AA98CDB9A34}"/>
              </a:ext>
            </a:extLst>
          </p:cNvPr>
          <p:cNvSpPr>
            <a:spLocks noGrp="1"/>
          </p:cNvSpPr>
          <p:nvPr>
            <p:ph idx="1"/>
          </p:nvPr>
        </p:nvSpPr>
        <p:spPr>
          <a:xfrm>
            <a:off x="152400" y="542338"/>
            <a:ext cx="7848600" cy="6239462"/>
          </a:xfrm>
        </p:spPr>
        <p:txBody>
          <a:bodyPr>
            <a:normAutofit fontScale="32500" lnSpcReduction="20000"/>
          </a:bodyPr>
          <a:lstStyle/>
          <a:p>
            <a:pPr marL="0" indent="0">
              <a:buNone/>
            </a:pPr>
            <a:r>
              <a:rPr lang="en-GB" sz="4900" b="1">
                <a:solidFill>
                  <a:schemeClr val="accent4"/>
                </a:solidFill>
              </a:rPr>
              <a:t> </a:t>
            </a:r>
            <a:r>
              <a:rPr lang="en-GB" sz="5500" b="1">
                <a:solidFill>
                  <a:schemeClr val="accent3"/>
                </a:solidFill>
              </a:rPr>
              <a:t>Data Description :</a:t>
            </a:r>
          </a:p>
          <a:p>
            <a:pPr marL="0" indent="0">
              <a:buNone/>
            </a:pPr>
            <a:endParaRPr lang="en-GB" sz="1600"/>
          </a:p>
          <a:p>
            <a:pPr marL="0" indent="0">
              <a:buNone/>
            </a:pPr>
            <a:r>
              <a:rPr lang="en-GB" sz="3700" b="1"/>
              <a:t>• Id: Unique Customer id </a:t>
            </a:r>
          </a:p>
          <a:p>
            <a:pPr marL="0" indent="0">
              <a:buNone/>
            </a:pPr>
            <a:endParaRPr lang="en-GB" sz="3700" b="1"/>
          </a:p>
          <a:p>
            <a:pPr marL="0" indent="0">
              <a:buNone/>
            </a:pPr>
            <a:r>
              <a:rPr lang="en-GB" sz="3700" b="1"/>
              <a:t>• </a:t>
            </a:r>
            <a:r>
              <a:rPr lang="en-GB" sz="3700" b="1" err="1"/>
              <a:t>customer_name</a:t>
            </a:r>
            <a:r>
              <a:rPr lang="en-GB" sz="3700" b="1"/>
              <a:t>: Name of the customer </a:t>
            </a:r>
          </a:p>
          <a:p>
            <a:pPr marL="0" indent="0">
              <a:buNone/>
            </a:pPr>
            <a:endParaRPr lang="en-GB" sz="3700" b="1"/>
          </a:p>
          <a:p>
            <a:pPr marL="0" indent="0">
              <a:buNone/>
            </a:pPr>
            <a:r>
              <a:rPr lang="en-GB" sz="3700" b="1"/>
              <a:t>• sentiment: Sentiment of the customer (Neutral, Positive, Very Positive, Negative, Very Negative) </a:t>
            </a:r>
          </a:p>
          <a:p>
            <a:pPr marL="0" indent="0">
              <a:buNone/>
            </a:pPr>
            <a:endParaRPr lang="en-GB" sz="3700" b="1"/>
          </a:p>
          <a:p>
            <a:pPr marL="0" indent="0">
              <a:buNone/>
            </a:pPr>
            <a:r>
              <a:rPr lang="en-GB" sz="3700" b="1"/>
              <a:t>• </a:t>
            </a:r>
            <a:r>
              <a:rPr lang="en-GB" sz="3700" b="1" err="1"/>
              <a:t>csat_score</a:t>
            </a:r>
            <a:r>
              <a:rPr lang="en-GB" sz="3700" b="1"/>
              <a:t>: Customer Satisfaction Score (Scale of 1 to 10, 1 being lowest and 10 being Highest) </a:t>
            </a:r>
          </a:p>
          <a:p>
            <a:pPr marL="0" indent="0">
              <a:buNone/>
            </a:pPr>
            <a:endParaRPr lang="en-GB" sz="3700" b="1"/>
          </a:p>
          <a:p>
            <a:pPr marL="0" indent="0">
              <a:buNone/>
            </a:pPr>
            <a:r>
              <a:rPr lang="en-GB" sz="3700" b="1"/>
              <a:t>• </a:t>
            </a:r>
            <a:r>
              <a:rPr lang="en-GB" sz="3700" b="1" err="1"/>
              <a:t>call_timestamp</a:t>
            </a:r>
            <a:r>
              <a:rPr lang="en-GB" sz="3700" b="1"/>
              <a:t>: Date on which the call was made by the customer. </a:t>
            </a:r>
          </a:p>
          <a:p>
            <a:pPr marL="0" indent="0">
              <a:buNone/>
            </a:pPr>
            <a:endParaRPr lang="en-GB" sz="3700" b="1"/>
          </a:p>
          <a:p>
            <a:pPr marL="0" indent="0">
              <a:buNone/>
            </a:pPr>
            <a:r>
              <a:rPr lang="en-GB" sz="3700" b="1"/>
              <a:t>• </a:t>
            </a:r>
            <a:r>
              <a:rPr lang="en-GB" sz="3700" b="1" err="1"/>
              <a:t>call_day</a:t>
            </a:r>
            <a:r>
              <a:rPr lang="en-GB" sz="3700" b="1"/>
              <a:t>: Day of the Call (1 represents call was made on 1st of the month, similarly for other numbers) </a:t>
            </a:r>
          </a:p>
          <a:p>
            <a:pPr marL="0" indent="0">
              <a:buNone/>
            </a:pPr>
            <a:endParaRPr lang="en-GB" sz="3700" b="1"/>
          </a:p>
          <a:p>
            <a:pPr marL="0" indent="0">
              <a:buNone/>
            </a:pPr>
            <a:r>
              <a:rPr lang="en-GB" sz="3700" b="1"/>
              <a:t>• reason: Reason why the customer called (Billing Question, Service Outage &amp; Payments) </a:t>
            </a:r>
          </a:p>
          <a:p>
            <a:pPr marL="0" indent="0">
              <a:buNone/>
            </a:pPr>
            <a:endParaRPr lang="en-GB" sz="3700" b="1"/>
          </a:p>
          <a:p>
            <a:pPr marL="0" indent="0">
              <a:buNone/>
            </a:pPr>
            <a:r>
              <a:rPr lang="en-GB" sz="3700" b="1"/>
              <a:t>• city: City to which the customer belongs </a:t>
            </a:r>
          </a:p>
          <a:p>
            <a:pPr marL="0" indent="0">
              <a:buNone/>
            </a:pPr>
            <a:endParaRPr lang="en-GB" sz="3700" b="1"/>
          </a:p>
          <a:p>
            <a:pPr marL="0" indent="0">
              <a:buNone/>
            </a:pPr>
            <a:r>
              <a:rPr lang="en-GB" sz="3700" b="1"/>
              <a:t>• state: State to which the customer belongs </a:t>
            </a:r>
          </a:p>
          <a:p>
            <a:pPr marL="0" indent="0">
              <a:buNone/>
            </a:pPr>
            <a:endParaRPr lang="en-GB" sz="3700" b="1"/>
          </a:p>
          <a:p>
            <a:pPr marL="0" indent="0">
              <a:buNone/>
            </a:pPr>
            <a:r>
              <a:rPr lang="en-GB" sz="3700" b="1"/>
              <a:t>• channel: Mode of communication that customer used (Call-</a:t>
            </a:r>
            <a:r>
              <a:rPr lang="en-GB" sz="3700" b="1" err="1"/>
              <a:t>center</a:t>
            </a:r>
            <a:r>
              <a:rPr lang="en-GB" sz="3700" b="1"/>
              <a:t>, Chatbot, Email, Web) </a:t>
            </a:r>
          </a:p>
          <a:p>
            <a:pPr marL="0" indent="0">
              <a:buNone/>
            </a:pPr>
            <a:endParaRPr lang="en-GB" sz="3700" b="1"/>
          </a:p>
          <a:p>
            <a:pPr marL="0" indent="0">
              <a:buNone/>
            </a:pPr>
            <a:r>
              <a:rPr lang="en-GB" sz="3700" b="1"/>
              <a:t>• </a:t>
            </a:r>
            <a:r>
              <a:rPr lang="en-GB" sz="3700" b="1" err="1"/>
              <a:t>response_time</a:t>
            </a:r>
            <a:r>
              <a:rPr lang="en-GB" sz="3700" b="1"/>
              <a:t>: How fast the customer request was serviced (SLA level 🡪Above SLA, Below SLA, Within SLA) </a:t>
            </a:r>
          </a:p>
          <a:p>
            <a:pPr marL="0" indent="0">
              <a:buNone/>
            </a:pPr>
            <a:endParaRPr lang="en-GB" sz="3700" b="1"/>
          </a:p>
          <a:p>
            <a:pPr marL="0" indent="0">
              <a:buNone/>
            </a:pPr>
            <a:r>
              <a:rPr lang="en-GB" sz="3700" b="1"/>
              <a:t>• call duration in minutes: Duration of the call </a:t>
            </a:r>
          </a:p>
          <a:p>
            <a:pPr marL="0" indent="0">
              <a:buNone/>
            </a:pPr>
            <a:endParaRPr lang="en-GB" sz="3700" b="1"/>
          </a:p>
          <a:p>
            <a:pPr marL="0" indent="0">
              <a:buNone/>
            </a:pPr>
            <a:r>
              <a:rPr lang="en-GB" sz="3700" b="1"/>
              <a:t>• </a:t>
            </a:r>
            <a:r>
              <a:rPr lang="en-GB" sz="3700" b="1" err="1"/>
              <a:t>call_center</a:t>
            </a:r>
            <a:r>
              <a:rPr lang="en-GB" sz="3700" b="1"/>
              <a:t>: Location of the call </a:t>
            </a:r>
            <a:r>
              <a:rPr lang="en-GB" sz="3700" b="1" err="1"/>
              <a:t>center</a:t>
            </a:r>
            <a:r>
              <a:rPr lang="en-GB" sz="3700" b="1"/>
              <a:t> where service request was handled. </a:t>
            </a:r>
          </a:p>
        </p:txBody>
      </p:sp>
    </p:spTree>
    <p:extLst>
      <p:ext uri="{BB962C8B-B14F-4D97-AF65-F5344CB8AC3E}">
        <p14:creationId xmlns:p14="http://schemas.microsoft.com/office/powerpoint/2010/main" val="1584560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4419600" cy="685800"/>
          </a:xfrm>
        </p:spPr>
        <p:txBody>
          <a:bodyPr>
            <a:normAutofit/>
          </a:bodyPr>
          <a:lstStyle/>
          <a:p>
            <a:r>
              <a:rPr lang="en-US"/>
              <a:t>Project Goals:</a:t>
            </a:r>
          </a:p>
        </p:txBody>
      </p:sp>
      <p:sp>
        <p:nvSpPr>
          <p:cNvPr id="3" name="Content Placeholder 2"/>
          <p:cNvSpPr>
            <a:spLocks noGrp="1"/>
          </p:cNvSpPr>
          <p:nvPr>
            <p:ph idx="1"/>
          </p:nvPr>
        </p:nvSpPr>
        <p:spPr>
          <a:xfrm>
            <a:off x="228600" y="1295400"/>
            <a:ext cx="7620000" cy="4953000"/>
          </a:xfrm>
        </p:spPr>
        <p:txBody>
          <a:bodyPr>
            <a:noAutofit/>
          </a:bodyPr>
          <a:lstStyle/>
          <a:p>
            <a:r>
              <a:rPr lang="en-US" sz="1600">
                <a:solidFill>
                  <a:schemeClr val="accent5">
                    <a:lumMod val="50000"/>
                  </a:schemeClr>
                </a:solidFill>
              </a:rPr>
              <a:t>Customer Sentiment Analysis: Perform sentiment analysis on customer</a:t>
            </a:r>
          </a:p>
          <a:p>
            <a:pPr marL="0" indent="0">
              <a:buNone/>
            </a:pPr>
            <a:r>
              <a:rPr lang="en-US" sz="1600">
                <a:solidFill>
                  <a:schemeClr val="accent5">
                    <a:lumMod val="50000"/>
                  </a:schemeClr>
                </a:solidFill>
              </a:rPr>
              <a:t>   interactions. Identify positive, negative, and neutral sentiments expressed by </a:t>
            </a:r>
          </a:p>
          <a:p>
            <a:pPr marL="0" indent="0">
              <a:buNone/>
            </a:pPr>
            <a:r>
              <a:rPr lang="en-US" sz="1600">
                <a:solidFill>
                  <a:schemeClr val="accent5">
                    <a:lumMod val="50000"/>
                  </a:schemeClr>
                </a:solidFill>
              </a:rPr>
              <a:t>   customers to understand overall satisfaction levels.</a:t>
            </a:r>
          </a:p>
          <a:p>
            <a:r>
              <a:rPr lang="en-US" sz="1600">
                <a:solidFill>
                  <a:schemeClr val="accent5">
                    <a:lumMod val="50000"/>
                  </a:schemeClr>
                </a:solidFill>
              </a:rPr>
              <a:t>Root Cause Analysis: Investigate common customer complaints. Pinpoint</a:t>
            </a:r>
          </a:p>
          <a:p>
            <a:pPr marL="0" indent="0">
              <a:buNone/>
            </a:pPr>
            <a:r>
              <a:rPr lang="en-US" sz="1600">
                <a:solidFill>
                  <a:schemeClr val="accent5">
                    <a:lumMod val="50000"/>
                  </a:schemeClr>
                </a:solidFill>
              </a:rPr>
              <a:t>    recurring problems to address them proactively and prevent future  </a:t>
            </a:r>
          </a:p>
          <a:p>
            <a:pPr marL="0" indent="0">
              <a:buNone/>
            </a:pPr>
            <a:r>
              <a:rPr lang="en-US" sz="1600">
                <a:solidFill>
                  <a:schemeClr val="accent5">
                    <a:lumMod val="50000"/>
                  </a:schemeClr>
                </a:solidFill>
              </a:rPr>
              <a:t>    escalations.</a:t>
            </a:r>
          </a:p>
          <a:p>
            <a:r>
              <a:rPr lang="en-US" sz="1600">
                <a:solidFill>
                  <a:schemeClr val="accent5">
                    <a:lumMod val="50000"/>
                  </a:schemeClr>
                </a:solidFill>
              </a:rPr>
              <a:t>Service Response Time Analysis: Analyze response times for customer</a:t>
            </a:r>
          </a:p>
          <a:p>
            <a:pPr marL="0" indent="0">
              <a:buNone/>
            </a:pPr>
            <a:r>
              <a:rPr lang="en-US" sz="1600">
                <a:solidFill>
                  <a:schemeClr val="accent5">
                    <a:lumMod val="50000"/>
                  </a:schemeClr>
                </a:solidFill>
              </a:rPr>
              <a:t>    queries and support requests to assess the efficiency of the customer  </a:t>
            </a:r>
          </a:p>
          <a:p>
            <a:pPr marL="0" indent="0">
              <a:buNone/>
            </a:pPr>
            <a:r>
              <a:rPr lang="en-US" sz="1600">
                <a:solidFill>
                  <a:schemeClr val="accent5">
                    <a:lumMod val="50000"/>
                  </a:schemeClr>
                </a:solidFill>
              </a:rPr>
              <a:t>    service team.</a:t>
            </a:r>
          </a:p>
          <a:p>
            <a:r>
              <a:rPr lang="en-US" sz="1600">
                <a:solidFill>
                  <a:schemeClr val="accent5">
                    <a:lumMod val="50000"/>
                  </a:schemeClr>
                </a:solidFill>
              </a:rPr>
              <a:t>Customer Segmentation: Segment customers based on their demographics,</a:t>
            </a:r>
          </a:p>
          <a:p>
            <a:pPr marL="0" indent="0">
              <a:buNone/>
            </a:pPr>
            <a:r>
              <a:rPr lang="en-US" sz="1600">
                <a:solidFill>
                  <a:schemeClr val="accent5">
                    <a:lumMod val="50000"/>
                  </a:schemeClr>
                </a:solidFill>
              </a:rPr>
              <a:t>    behavior, and preferences. Understand different customer segments' needs</a:t>
            </a:r>
          </a:p>
          <a:p>
            <a:pPr marL="0" indent="0">
              <a:buNone/>
            </a:pPr>
            <a:r>
              <a:rPr lang="en-US" sz="1600">
                <a:solidFill>
                  <a:schemeClr val="accent5">
                    <a:lumMod val="50000"/>
                  </a:schemeClr>
                </a:solidFill>
              </a:rPr>
              <a:t>    and pain points to tailor services and communications accordingly.</a:t>
            </a:r>
          </a:p>
          <a:p>
            <a:r>
              <a:rPr lang="en-US" sz="1600">
                <a:solidFill>
                  <a:schemeClr val="accent5">
                    <a:lumMod val="50000"/>
                  </a:schemeClr>
                </a:solidFill>
              </a:rPr>
              <a:t>Trends and Patterns Identification: Identify patterns and trends in customer service data to uncover opportunities for process improvements and innovative service offerings.</a:t>
            </a:r>
          </a:p>
        </p:txBody>
      </p:sp>
    </p:spTree>
    <p:extLst>
      <p:ext uri="{BB962C8B-B14F-4D97-AF65-F5344CB8AC3E}">
        <p14:creationId xmlns:p14="http://schemas.microsoft.com/office/powerpoint/2010/main" val="237532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6E362-6ADD-643D-D8C9-0F410DC5874A}"/>
              </a:ext>
            </a:extLst>
          </p:cNvPr>
          <p:cNvSpPr>
            <a:spLocks noGrp="1"/>
          </p:cNvSpPr>
          <p:nvPr>
            <p:ph type="title"/>
          </p:nvPr>
        </p:nvSpPr>
        <p:spPr>
          <a:xfrm>
            <a:off x="304800" y="381000"/>
            <a:ext cx="6400800" cy="533400"/>
          </a:xfrm>
        </p:spPr>
        <p:txBody>
          <a:bodyPr>
            <a:noAutofit/>
          </a:bodyPr>
          <a:lstStyle/>
          <a:p>
            <a:r>
              <a:rPr lang="en-GB" sz="3600" err="1"/>
              <a:t>iVision</a:t>
            </a:r>
            <a:endParaRPr lang="en-GB" sz="3600"/>
          </a:p>
        </p:txBody>
      </p:sp>
      <p:sp>
        <p:nvSpPr>
          <p:cNvPr id="3" name="Content Placeholder 2">
            <a:extLst>
              <a:ext uri="{FF2B5EF4-FFF2-40B4-BE49-F238E27FC236}">
                <a16:creationId xmlns:a16="http://schemas.microsoft.com/office/drawing/2014/main" xmlns="" id="{F23EA0EB-14F6-B942-8B8A-C4FEE38AC5CE}"/>
              </a:ext>
            </a:extLst>
          </p:cNvPr>
          <p:cNvSpPr>
            <a:spLocks noGrp="1"/>
          </p:cNvSpPr>
          <p:nvPr>
            <p:ph idx="1"/>
          </p:nvPr>
        </p:nvSpPr>
        <p:spPr>
          <a:xfrm>
            <a:off x="228600" y="1371600"/>
            <a:ext cx="7239000" cy="4693920"/>
          </a:xfrm>
        </p:spPr>
        <p:txBody>
          <a:bodyPr>
            <a:normAutofit/>
          </a:bodyPr>
          <a:lstStyle/>
          <a:p>
            <a:pPr marL="514350" indent="-514350">
              <a:buAutoNum type="arabicPeriod"/>
            </a:pPr>
            <a:r>
              <a:rPr lang="en-US" sz="1800"/>
              <a:t>Business Understanding </a:t>
            </a:r>
          </a:p>
          <a:p>
            <a:pPr marL="514350" indent="-514350">
              <a:buAutoNum type="arabicPeriod"/>
            </a:pPr>
            <a:endParaRPr lang="en-US" sz="1800"/>
          </a:p>
          <a:p>
            <a:pPr marL="514350" indent="-514350">
              <a:buAutoNum type="arabicPeriod"/>
            </a:pPr>
            <a:r>
              <a:rPr lang="en-US" sz="1800"/>
              <a:t>Data Understanding </a:t>
            </a:r>
          </a:p>
          <a:p>
            <a:pPr marL="514350" indent="-514350">
              <a:buAutoNum type="arabicPeriod"/>
            </a:pPr>
            <a:endParaRPr lang="en-US" sz="1800"/>
          </a:p>
          <a:p>
            <a:pPr marL="514350" indent="-514350">
              <a:buAutoNum type="arabicPeriod"/>
            </a:pPr>
            <a:r>
              <a:rPr lang="en-US" sz="1800"/>
              <a:t>Data Preparation </a:t>
            </a:r>
          </a:p>
          <a:p>
            <a:pPr marL="514350" indent="-514350">
              <a:buAutoNum type="arabicPeriod"/>
            </a:pPr>
            <a:endParaRPr lang="en-US" sz="1800"/>
          </a:p>
          <a:p>
            <a:pPr marL="514350" indent="-514350">
              <a:buAutoNum type="arabicPeriod"/>
            </a:pPr>
            <a:r>
              <a:rPr lang="en-US" sz="1800"/>
              <a:t>Modelling </a:t>
            </a:r>
          </a:p>
          <a:p>
            <a:pPr marL="514350" indent="-514350">
              <a:buAutoNum type="arabicPeriod"/>
            </a:pPr>
            <a:endParaRPr lang="en-US" sz="1800"/>
          </a:p>
          <a:p>
            <a:pPr marL="514350" indent="-514350">
              <a:buAutoNum type="arabicPeriod"/>
            </a:pPr>
            <a:r>
              <a:rPr lang="en-US" sz="1800"/>
              <a:t>Evaluation</a:t>
            </a:r>
          </a:p>
          <a:p>
            <a:pPr marL="514350" indent="-514350">
              <a:buAutoNum type="arabicPeriod"/>
            </a:pPr>
            <a:endParaRPr lang="en-US" sz="1800"/>
          </a:p>
          <a:p>
            <a:pPr marL="514350" indent="-514350">
              <a:buAutoNum type="arabicPeriod"/>
            </a:pPr>
            <a:r>
              <a:rPr lang="en-US" sz="1800"/>
              <a:t>Deployment</a:t>
            </a:r>
          </a:p>
        </p:txBody>
      </p:sp>
      <p:pic>
        <p:nvPicPr>
          <p:cNvPr id="5" name="Picture 4">
            <a:extLst>
              <a:ext uri="{FF2B5EF4-FFF2-40B4-BE49-F238E27FC236}">
                <a16:creationId xmlns:a16="http://schemas.microsoft.com/office/drawing/2014/main" xmlns="" id="{34CF73FD-2834-72AB-7C4B-A6A283A841DC}"/>
              </a:ext>
            </a:extLst>
          </p:cNvPr>
          <p:cNvPicPr>
            <a:picLocks noChangeAspect="1"/>
          </p:cNvPicPr>
          <p:nvPr/>
        </p:nvPicPr>
        <p:blipFill>
          <a:blip r:embed="rId2"/>
          <a:stretch>
            <a:fillRect/>
          </a:stretch>
        </p:blipFill>
        <p:spPr>
          <a:xfrm>
            <a:off x="3467100" y="1524000"/>
            <a:ext cx="3810000" cy="3810000"/>
          </a:xfrm>
          <a:prstGeom prst="rect">
            <a:avLst/>
          </a:prstGeom>
        </p:spPr>
      </p:pic>
    </p:spTree>
    <p:extLst>
      <p:ext uri="{BB962C8B-B14F-4D97-AF65-F5344CB8AC3E}">
        <p14:creationId xmlns:p14="http://schemas.microsoft.com/office/powerpoint/2010/main" val="3500842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D1A3F-0FFD-4D96-4BFA-E596D7359475}"/>
              </a:ext>
            </a:extLst>
          </p:cNvPr>
          <p:cNvSpPr>
            <a:spLocks noGrp="1"/>
          </p:cNvSpPr>
          <p:nvPr>
            <p:ph type="title"/>
          </p:nvPr>
        </p:nvSpPr>
        <p:spPr>
          <a:xfrm>
            <a:off x="152400" y="228600"/>
            <a:ext cx="7239000" cy="609600"/>
          </a:xfrm>
        </p:spPr>
        <p:txBody>
          <a:bodyPr>
            <a:normAutofit/>
          </a:bodyPr>
          <a:lstStyle/>
          <a:p>
            <a:r>
              <a:rPr lang="en-GB" sz="3600" err="1"/>
              <a:t>iVision</a:t>
            </a:r>
            <a:endParaRPr lang="en-GB" sz="3600"/>
          </a:p>
        </p:txBody>
      </p:sp>
      <p:sp>
        <p:nvSpPr>
          <p:cNvPr id="3" name="Content Placeholder 2">
            <a:extLst>
              <a:ext uri="{FF2B5EF4-FFF2-40B4-BE49-F238E27FC236}">
                <a16:creationId xmlns:a16="http://schemas.microsoft.com/office/drawing/2014/main" xmlns="" id="{30D73074-9AEB-4D70-A7EF-12FA3FD43368}"/>
              </a:ext>
            </a:extLst>
          </p:cNvPr>
          <p:cNvSpPr>
            <a:spLocks noGrp="1"/>
          </p:cNvSpPr>
          <p:nvPr>
            <p:ph idx="1"/>
          </p:nvPr>
        </p:nvSpPr>
        <p:spPr>
          <a:xfrm>
            <a:off x="152400" y="1143000"/>
            <a:ext cx="7239000" cy="5562600"/>
          </a:xfrm>
        </p:spPr>
        <p:txBody>
          <a:bodyPr/>
          <a:lstStyle/>
          <a:p>
            <a:pPr marL="0" indent="0">
              <a:buNone/>
            </a:pPr>
            <a:r>
              <a:rPr lang="en-US" sz="1600" b="1">
                <a:solidFill>
                  <a:schemeClr val="accent3"/>
                </a:solidFill>
              </a:rPr>
              <a:t>CRISP – DM :</a:t>
            </a:r>
          </a:p>
          <a:p>
            <a:pPr marL="0" indent="0">
              <a:buNone/>
            </a:pPr>
            <a:r>
              <a:rPr lang="en-GB" sz="1600" b="0" i="0">
                <a:effectLst/>
                <a:latin typeface="Google Sans"/>
              </a:rPr>
              <a:t>CRISP-DM, which stands for Cross-Industry Standard Process for Data Mining, is an industry-proven way to guide your data mining efforts.</a:t>
            </a:r>
          </a:p>
          <a:p>
            <a:pPr marL="0" indent="0">
              <a:buNone/>
            </a:pPr>
            <a:endParaRPr lang="en-GB" sz="1600">
              <a:solidFill>
                <a:srgbClr val="4D5156"/>
              </a:solidFill>
              <a:latin typeface="Google Sans"/>
            </a:endParaRPr>
          </a:p>
          <a:p>
            <a:pPr marL="0" indent="0" algn="l">
              <a:buNone/>
            </a:pPr>
            <a:r>
              <a:rPr lang="en-GB" sz="1600" b="1" i="0">
                <a:solidFill>
                  <a:schemeClr val="accent3"/>
                </a:solidFill>
                <a:effectLst/>
                <a:latin typeface="Google Sans"/>
              </a:rPr>
              <a:t>6 CRISP-DM phases : </a:t>
            </a:r>
          </a:p>
          <a:p>
            <a:pPr algn="l">
              <a:buFont typeface="Arial" panose="020B0604020202020204" pitchFamily="34" charset="0"/>
              <a:buChar char="•"/>
            </a:pPr>
            <a:r>
              <a:rPr lang="en-GB" sz="1600" b="0" i="0">
                <a:solidFill>
                  <a:srgbClr val="202124"/>
                </a:solidFill>
                <a:effectLst/>
                <a:latin typeface="Google Sans"/>
              </a:rPr>
              <a:t>Business understanding.</a:t>
            </a:r>
          </a:p>
          <a:p>
            <a:pPr algn="l">
              <a:buFont typeface="Arial" panose="020B0604020202020204" pitchFamily="34" charset="0"/>
              <a:buChar char="•"/>
            </a:pPr>
            <a:r>
              <a:rPr lang="en-GB" sz="1600" b="0" i="0">
                <a:solidFill>
                  <a:srgbClr val="202124"/>
                </a:solidFill>
                <a:effectLst/>
                <a:latin typeface="Google Sans"/>
              </a:rPr>
              <a:t>Data understanding.</a:t>
            </a:r>
          </a:p>
          <a:p>
            <a:pPr algn="l">
              <a:buFont typeface="Arial" panose="020B0604020202020204" pitchFamily="34" charset="0"/>
              <a:buChar char="•"/>
            </a:pPr>
            <a:r>
              <a:rPr lang="en-GB" sz="1600" b="0" i="0">
                <a:solidFill>
                  <a:srgbClr val="202124"/>
                </a:solidFill>
                <a:effectLst/>
                <a:latin typeface="Google Sans"/>
              </a:rPr>
              <a:t>Data preparation.</a:t>
            </a:r>
          </a:p>
          <a:p>
            <a:pPr algn="l">
              <a:buFont typeface="Arial" panose="020B0604020202020204" pitchFamily="34" charset="0"/>
              <a:buChar char="•"/>
            </a:pPr>
            <a:r>
              <a:rPr lang="en-GB" sz="1600" b="0" i="0" err="1">
                <a:solidFill>
                  <a:srgbClr val="202124"/>
                </a:solidFill>
                <a:effectLst/>
                <a:latin typeface="Google Sans"/>
              </a:rPr>
              <a:t>Modeling</a:t>
            </a:r>
            <a:r>
              <a:rPr lang="en-GB" sz="1600" b="0" i="0">
                <a:solidFill>
                  <a:srgbClr val="202124"/>
                </a:solidFill>
                <a:effectLst/>
                <a:latin typeface="Google Sans"/>
              </a:rPr>
              <a:t>.</a:t>
            </a:r>
          </a:p>
          <a:p>
            <a:pPr algn="l">
              <a:buFont typeface="Arial" panose="020B0604020202020204" pitchFamily="34" charset="0"/>
              <a:buChar char="•"/>
            </a:pPr>
            <a:r>
              <a:rPr lang="en-GB" sz="1600" b="0" i="0">
                <a:solidFill>
                  <a:srgbClr val="202124"/>
                </a:solidFill>
                <a:effectLst/>
                <a:latin typeface="Google Sans"/>
              </a:rPr>
              <a:t>Evaluation.</a:t>
            </a:r>
          </a:p>
          <a:p>
            <a:pPr algn="l">
              <a:buFont typeface="Arial" panose="020B0604020202020204" pitchFamily="34" charset="0"/>
              <a:buChar char="•"/>
            </a:pPr>
            <a:r>
              <a:rPr lang="en-GB" sz="1600" b="0" i="0">
                <a:solidFill>
                  <a:srgbClr val="202124"/>
                </a:solidFill>
                <a:effectLst/>
                <a:latin typeface="Google Sans"/>
              </a:rPr>
              <a:t>Deployment.</a:t>
            </a:r>
          </a:p>
          <a:p>
            <a:pPr marL="0" indent="0">
              <a:buNone/>
            </a:pPr>
            <a:endParaRPr lang="en-GB" sz="1600">
              <a:solidFill>
                <a:srgbClr val="202124"/>
              </a:solidFill>
              <a:latin typeface="Google Sans"/>
            </a:endParaRPr>
          </a:p>
          <a:p>
            <a:pPr marL="0" indent="0">
              <a:buNone/>
            </a:pPr>
            <a:r>
              <a:rPr lang="en-GB" sz="1600" b="1">
                <a:solidFill>
                  <a:schemeClr val="accent3"/>
                </a:solidFill>
                <a:latin typeface="Google Sans"/>
              </a:rPr>
              <a:t>B</a:t>
            </a:r>
            <a:r>
              <a:rPr lang="en-GB" sz="1600" b="1" i="0">
                <a:solidFill>
                  <a:schemeClr val="accent3"/>
                </a:solidFill>
                <a:effectLst/>
                <a:latin typeface="Google Sans"/>
              </a:rPr>
              <a:t>enefits of CRISP-DM :</a:t>
            </a:r>
          </a:p>
          <a:p>
            <a:pPr marL="0" indent="0">
              <a:buNone/>
            </a:pPr>
            <a:r>
              <a:rPr lang="en-GB" sz="1600" b="0" i="0">
                <a:effectLst/>
                <a:latin typeface="Google Sans"/>
              </a:rPr>
              <a:t>The CRISP-DM methodology provides a structured approach to data mining, from initial business understanding to final deployment. By breaking down the data mining process into specific phases, CRISP-DM</a:t>
            </a:r>
            <a:r>
              <a:rPr lang="en-GB" sz="1600" b="0" i="0">
                <a:solidFill>
                  <a:srgbClr val="4D5156"/>
                </a:solidFill>
                <a:effectLst/>
                <a:latin typeface="Google Sans"/>
              </a:rPr>
              <a:t> </a:t>
            </a:r>
            <a:r>
              <a:rPr lang="en-GB" sz="1600" b="0" i="0">
                <a:solidFill>
                  <a:srgbClr val="040C28"/>
                </a:solidFill>
                <a:effectLst/>
                <a:latin typeface="Google Sans"/>
              </a:rPr>
              <a:t>helps organizations to manage the complexity of their projects and improve their chances of success</a:t>
            </a:r>
            <a:r>
              <a:rPr lang="en-GB" sz="1600" b="0" i="0">
                <a:solidFill>
                  <a:srgbClr val="4D5156"/>
                </a:solidFill>
                <a:effectLst/>
                <a:latin typeface="Google Sans"/>
              </a:rPr>
              <a:t>.</a:t>
            </a:r>
            <a:endParaRPr lang="en-GB" sz="3600" b="0" i="0">
              <a:solidFill>
                <a:srgbClr val="202124"/>
              </a:solidFill>
              <a:effectLst/>
              <a:latin typeface="Google Sans"/>
            </a:endParaRP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870715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0" y="76200"/>
            <a:ext cx="2362200" cy="1524000"/>
          </a:xfrm>
        </p:spPr>
        <p:txBody>
          <a:bodyPr/>
          <a:lstStyle/>
          <a:p>
            <a:r>
              <a:rPr lang="en-US" sz="3200">
                <a:solidFill>
                  <a:schemeClr val="accent4"/>
                </a:solidFill>
              </a:rPr>
              <a:t>Customer Sentiment Analysis</a:t>
            </a:r>
            <a:endParaRPr lang="en-US">
              <a:solidFill>
                <a:schemeClr val="accent4"/>
              </a:solidFill>
            </a:endParaRPr>
          </a:p>
        </p:txBody>
      </p:sp>
      <p:sp>
        <p:nvSpPr>
          <p:cNvPr id="3" name="Text Placeholder 2"/>
          <p:cNvSpPr>
            <a:spLocks noGrp="1"/>
          </p:cNvSpPr>
          <p:nvPr>
            <p:ph type="body" sz="half" idx="2"/>
          </p:nvPr>
        </p:nvSpPr>
        <p:spPr>
          <a:xfrm>
            <a:off x="6629400" y="2209800"/>
            <a:ext cx="2438400" cy="4495800"/>
          </a:xfrm>
        </p:spPr>
        <p:txBody>
          <a:bodyPr>
            <a:normAutofit lnSpcReduction="10000"/>
          </a:bodyPr>
          <a:lstStyle/>
          <a:p>
            <a:r>
              <a:rPr lang="en-US">
                <a:solidFill>
                  <a:schemeClr val="accent4"/>
                </a:solidFill>
              </a:rPr>
              <a:t>Customer sentiment analysis : </a:t>
            </a:r>
            <a:r>
              <a:rPr lang="en-US"/>
              <a:t>It’s</a:t>
            </a:r>
            <a:r>
              <a:rPr lang="en-US">
                <a:solidFill>
                  <a:schemeClr val="accent4"/>
                </a:solidFill>
              </a:rPr>
              <a:t> </a:t>
            </a:r>
            <a:r>
              <a:rPr lang="en-US"/>
              <a:t>the process of using automated tools to understand and sort customer feedback.</a:t>
            </a:r>
            <a:endParaRPr lang="en-US">
              <a:solidFill>
                <a:schemeClr val="accent4"/>
              </a:solidFill>
            </a:endParaRPr>
          </a:p>
          <a:p>
            <a:endParaRPr lang="en-US">
              <a:solidFill>
                <a:schemeClr val="accent4">
                  <a:lumMod val="40000"/>
                  <a:lumOff val="60000"/>
                </a:schemeClr>
              </a:solidFill>
            </a:endParaRPr>
          </a:p>
          <a:p>
            <a:r>
              <a:rPr lang="en-US">
                <a:solidFill>
                  <a:schemeClr val="accent4">
                    <a:lumMod val="40000"/>
                    <a:lumOff val="60000"/>
                  </a:schemeClr>
                </a:solidFill>
              </a:rPr>
              <a:t>** </a:t>
            </a:r>
            <a:r>
              <a:rPr lang="en-US">
                <a:solidFill>
                  <a:schemeClr val="accent4"/>
                </a:solidFill>
              </a:rPr>
              <a:t>Points : </a:t>
            </a:r>
            <a:r>
              <a:rPr lang="en-US"/>
              <a:t>Customer sentiment is a metric that businesses use to measure how their customers think and feel about their brand.</a:t>
            </a:r>
          </a:p>
          <a:p>
            <a:endParaRPr lang="en-US">
              <a:solidFill>
                <a:schemeClr val="accent4">
                  <a:lumMod val="40000"/>
                  <a:lumOff val="60000"/>
                </a:schemeClr>
              </a:solidFill>
            </a:endParaRPr>
          </a:p>
          <a:p>
            <a:r>
              <a:rPr lang="en-US">
                <a:solidFill>
                  <a:schemeClr val="accent4"/>
                </a:solidFill>
              </a:rPr>
              <a:t>Objectives : </a:t>
            </a:r>
            <a:r>
              <a:rPr lang="en-US"/>
              <a:t>Sentiment analysis is an important way for organizations to understand how customers perceive and experience their products and brands.</a:t>
            </a:r>
            <a:endParaRPr lang="en-US">
              <a:solidFill>
                <a:schemeClr val="accent4">
                  <a:lumMod val="40000"/>
                  <a:lumOff val="60000"/>
                </a:schemeClr>
              </a:solidFill>
            </a:endParaRPr>
          </a:p>
          <a:p>
            <a:endParaRPr lang="en-US">
              <a:solidFill>
                <a:schemeClr val="accent4">
                  <a:lumMod val="40000"/>
                  <a:lumOff val="60000"/>
                </a:schemeClr>
              </a:solidFill>
            </a:endParaRPr>
          </a:p>
          <a:p>
            <a:r>
              <a:rPr lang="en-US">
                <a:solidFill>
                  <a:schemeClr val="accent4"/>
                </a:solidFill>
              </a:rPr>
              <a:t>For example:</a:t>
            </a:r>
            <a:r>
              <a:rPr lang="en-US"/>
              <a:t> “I really like the new design of your website!” → Positive.</a:t>
            </a:r>
            <a:endParaRPr lang="en-US">
              <a:solidFill>
                <a:schemeClr val="accent4">
                  <a:lumMod val="40000"/>
                  <a:lumOff val="60000"/>
                </a:schemeClr>
              </a:solidFill>
            </a:endParaRPr>
          </a:p>
          <a:p>
            <a:endParaRPr lang="en-US">
              <a:solidFill>
                <a:schemeClr val="accent4">
                  <a:lumMod val="40000"/>
                  <a:lumOff val="60000"/>
                </a:schemeClr>
              </a:solidFill>
            </a:endParaRPr>
          </a:p>
          <a:p>
            <a:endParaRPr lang="en-US">
              <a:solidFill>
                <a:schemeClr val="accent4">
                  <a:lumMod val="40000"/>
                  <a:lumOff val="60000"/>
                </a:schemeClr>
              </a:solidFill>
            </a:endParaRPr>
          </a:p>
          <a:p>
            <a:endParaRPr lang="en-US">
              <a:solidFill>
                <a:schemeClr val="accent4">
                  <a:lumMod val="40000"/>
                  <a:lumOff val="60000"/>
                </a:schemeClr>
              </a:solidFill>
            </a:endParaRPr>
          </a:p>
          <a:p>
            <a:endParaRPr lang="en-US">
              <a:solidFill>
                <a:schemeClr val="accent4">
                  <a:lumMod val="40000"/>
                  <a:lumOff val="60000"/>
                </a:schemeClr>
              </a:solidFill>
            </a:endParaRPr>
          </a:p>
          <a:p>
            <a:endParaRPr lang="en-US">
              <a:solidFill>
                <a:schemeClr val="accent4">
                  <a:lumMod val="40000"/>
                  <a:lumOff val="60000"/>
                </a:schemeClr>
              </a:solidFill>
            </a:endParaRPr>
          </a:p>
        </p:txBody>
      </p:sp>
      <p:pic>
        <p:nvPicPr>
          <p:cNvPr id="27" name="Picture Placeholder 26"/>
          <p:cNvPicPr>
            <a:picLocks noGrp="1" noChangeAspect="1"/>
          </p:cNvPicPr>
          <p:nvPr>
            <p:ph type="pic" idx="1"/>
          </p:nvPr>
        </p:nvPicPr>
        <p:blipFill>
          <a:blip r:embed="rId2">
            <a:extLst>
              <a:ext uri="{28A0092B-C50C-407E-A947-70E740481C1C}">
                <a14:useLocalDpi xmlns:a14="http://schemas.microsoft.com/office/drawing/2010/main" val="0"/>
              </a:ext>
            </a:extLst>
          </a:blip>
          <a:srcRect t="5882" b="5882"/>
          <a:stretch>
            <a:fillRect/>
          </a:stretch>
        </p:blipFill>
        <p:spPr>
          <a:xfrm>
            <a:off x="76200" y="76200"/>
            <a:ext cx="6477000" cy="5715000"/>
          </a:xfrm>
        </p:spPr>
      </p:pic>
    </p:spTree>
    <p:extLst>
      <p:ext uri="{BB962C8B-B14F-4D97-AF65-F5344CB8AC3E}">
        <p14:creationId xmlns:p14="http://schemas.microsoft.com/office/powerpoint/2010/main" val="2660484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14" y="152400"/>
            <a:ext cx="6324600" cy="548640"/>
          </a:xfrm>
        </p:spPr>
        <p:txBody>
          <a:bodyPr>
            <a:normAutofit/>
          </a:bodyPr>
          <a:lstStyle/>
          <a:p>
            <a:r>
              <a:rPr lang="en-US" sz="3200">
                <a:solidFill>
                  <a:schemeClr val="accent5">
                    <a:lumMod val="75000"/>
                  </a:schemeClr>
                </a:solidFill>
              </a:rPr>
              <a:t>Customer Sentiment Analysis</a:t>
            </a:r>
          </a:p>
        </p:txBody>
      </p:sp>
      <p:graphicFrame>
        <p:nvGraphicFramePr>
          <p:cNvPr id="5" name="Chart 4">
            <a:extLst>
              <a:ext uri="{FF2B5EF4-FFF2-40B4-BE49-F238E27FC236}">
                <a16:creationId xmlns:a16="http://schemas.microsoft.com/office/drawing/2014/main" xmlns="" id="{00000000-0008-0000-0100-000002000000}"/>
              </a:ext>
            </a:extLst>
          </p:cNvPr>
          <p:cNvGraphicFramePr>
            <a:graphicFrameLocks/>
          </p:cNvGraphicFramePr>
          <p:nvPr>
            <p:extLst>
              <p:ext uri="{D42A27DB-BD31-4B8C-83A1-F6EECF244321}">
                <p14:modId xmlns:p14="http://schemas.microsoft.com/office/powerpoint/2010/main" val="2651993337"/>
              </p:ext>
            </p:extLst>
          </p:nvPr>
        </p:nvGraphicFramePr>
        <p:xfrm>
          <a:off x="2209800" y="3801291"/>
          <a:ext cx="5867400" cy="295592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xmlns="" id="{85067B47-1AE9-E6C2-EFD8-C3AC8B1F25F2}"/>
              </a:ext>
            </a:extLst>
          </p:cNvPr>
          <p:cNvSpPr txBox="1"/>
          <p:nvPr/>
        </p:nvSpPr>
        <p:spPr>
          <a:xfrm>
            <a:off x="6329470" y="762000"/>
            <a:ext cx="414230" cy="461665"/>
          </a:xfrm>
          <a:prstGeom prst="rect">
            <a:avLst/>
          </a:prstGeom>
          <a:noFill/>
        </p:spPr>
        <p:txBody>
          <a:bodyPr wrap="square">
            <a:spAutoFit/>
          </a:bodyPr>
          <a:lstStyle/>
          <a:p>
            <a:r>
              <a:rPr lang="en-GB" sz="2400" b="0" i="0" u="none" strike="noStrike">
                <a:solidFill>
                  <a:srgbClr val="000000"/>
                </a:solidFill>
                <a:effectLst/>
                <a:latin typeface="Calibri" panose="020F0502020204030204" pitchFamily="34" charset="0"/>
              </a:rPr>
              <a:t>A</a:t>
            </a:r>
            <a:r>
              <a:rPr lang="en-GB"/>
              <a:t> </a:t>
            </a:r>
          </a:p>
        </p:txBody>
      </p:sp>
      <p:sp>
        <p:nvSpPr>
          <p:cNvPr id="9" name="TextBox 8">
            <a:extLst>
              <a:ext uri="{FF2B5EF4-FFF2-40B4-BE49-F238E27FC236}">
                <a16:creationId xmlns:a16="http://schemas.microsoft.com/office/drawing/2014/main" xmlns="" id="{769A47FE-72DD-D54D-1E61-81A876A8CE6C}"/>
              </a:ext>
            </a:extLst>
          </p:cNvPr>
          <p:cNvSpPr txBox="1"/>
          <p:nvPr/>
        </p:nvSpPr>
        <p:spPr>
          <a:xfrm>
            <a:off x="762000" y="5654283"/>
            <a:ext cx="609600" cy="400110"/>
          </a:xfrm>
          <a:prstGeom prst="rect">
            <a:avLst/>
          </a:prstGeom>
          <a:noFill/>
        </p:spPr>
        <p:txBody>
          <a:bodyPr wrap="square">
            <a:spAutoFit/>
          </a:bodyPr>
          <a:lstStyle/>
          <a:p>
            <a:r>
              <a:rPr lang="en-GB" sz="2000" b="0" i="0" u="none" strike="noStrike">
                <a:solidFill>
                  <a:srgbClr val="000000"/>
                </a:solidFill>
                <a:effectLst/>
                <a:latin typeface="Calibri" panose="020F0502020204030204" pitchFamily="34" charset="0"/>
              </a:rPr>
              <a:t>B</a:t>
            </a:r>
            <a:r>
              <a:rPr lang="en-GB"/>
              <a:t> </a:t>
            </a:r>
          </a:p>
        </p:txBody>
      </p:sp>
      <p:sp>
        <p:nvSpPr>
          <p:cNvPr id="13" name="TextBox 12">
            <a:extLst>
              <a:ext uri="{FF2B5EF4-FFF2-40B4-BE49-F238E27FC236}">
                <a16:creationId xmlns:a16="http://schemas.microsoft.com/office/drawing/2014/main" xmlns="" id="{799CD6B3-1A45-5E71-B68B-0B7DA9BFD67E}"/>
              </a:ext>
            </a:extLst>
          </p:cNvPr>
          <p:cNvSpPr txBox="1"/>
          <p:nvPr/>
        </p:nvSpPr>
        <p:spPr>
          <a:xfrm>
            <a:off x="6672370" y="762000"/>
            <a:ext cx="1481030" cy="2031325"/>
          </a:xfrm>
          <a:prstGeom prst="rect">
            <a:avLst/>
          </a:prstGeom>
          <a:noFill/>
        </p:spPr>
        <p:txBody>
          <a:bodyPr wrap="square">
            <a:spAutoFit/>
          </a:bodyPr>
          <a:lstStyle/>
          <a:p>
            <a:r>
              <a:rPr lang="en-US">
                <a:solidFill>
                  <a:schemeClr val="accent3"/>
                </a:solidFill>
              </a:rPr>
              <a:t>Customer Sentiment </a:t>
            </a:r>
          </a:p>
          <a:p>
            <a:r>
              <a:rPr lang="en-US">
                <a:solidFill>
                  <a:schemeClr val="accent3"/>
                </a:solidFill>
              </a:rPr>
              <a:t>hits under which call Centre in terms of reason</a:t>
            </a:r>
            <a:endParaRPr lang="en-GB">
              <a:solidFill>
                <a:schemeClr val="accent3"/>
              </a:solidFill>
            </a:endParaRPr>
          </a:p>
        </p:txBody>
      </p:sp>
      <p:sp>
        <p:nvSpPr>
          <p:cNvPr id="15" name="TextBox 14">
            <a:extLst>
              <a:ext uri="{FF2B5EF4-FFF2-40B4-BE49-F238E27FC236}">
                <a16:creationId xmlns:a16="http://schemas.microsoft.com/office/drawing/2014/main" xmlns="" id="{D50D3732-4F90-BDB9-C6D6-75CA99F24D66}"/>
              </a:ext>
            </a:extLst>
          </p:cNvPr>
          <p:cNvSpPr txBox="1"/>
          <p:nvPr/>
        </p:nvSpPr>
        <p:spPr>
          <a:xfrm>
            <a:off x="-76200" y="5931721"/>
            <a:ext cx="2178050" cy="646331"/>
          </a:xfrm>
          <a:prstGeom prst="rect">
            <a:avLst/>
          </a:prstGeom>
          <a:noFill/>
        </p:spPr>
        <p:txBody>
          <a:bodyPr wrap="square">
            <a:spAutoFit/>
          </a:bodyPr>
          <a:lstStyle/>
          <a:p>
            <a:r>
              <a:rPr lang="en-US">
                <a:solidFill>
                  <a:schemeClr val="accent3"/>
                </a:solidFill>
              </a:rPr>
              <a:t>overall Customer Sentiment </a:t>
            </a:r>
            <a:endParaRPr lang="en-GB">
              <a:solidFill>
                <a:schemeClr val="accent3"/>
              </a:solidFill>
            </a:endParaRPr>
          </a:p>
        </p:txBody>
      </p:sp>
      <p:graphicFrame>
        <p:nvGraphicFramePr>
          <p:cNvPr id="16" name="Chart 15">
            <a:extLst>
              <a:ext uri="{FF2B5EF4-FFF2-40B4-BE49-F238E27FC236}">
                <a16:creationId xmlns:a16="http://schemas.microsoft.com/office/drawing/2014/main" xmlns="" id="{00000000-0008-0000-0100-000004000000}"/>
              </a:ext>
            </a:extLst>
          </p:cNvPr>
          <p:cNvGraphicFramePr>
            <a:graphicFrameLocks/>
          </p:cNvGraphicFramePr>
          <p:nvPr>
            <p:extLst>
              <p:ext uri="{D42A27DB-BD31-4B8C-83A1-F6EECF244321}">
                <p14:modId xmlns:p14="http://schemas.microsoft.com/office/powerpoint/2010/main" val="629635050"/>
              </p:ext>
            </p:extLst>
          </p:nvPr>
        </p:nvGraphicFramePr>
        <p:xfrm>
          <a:off x="152295" y="279948"/>
          <a:ext cx="6384290" cy="3536950"/>
        </p:xfrm>
        <a:graphic>
          <a:graphicData uri="http://schemas.openxmlformats.org/drawingml/2006/chart">
            <c:chart xmlns:c="http://schemas.openxmlformats.org/drawingml/2006/chart" xmlns:r="http://schemas.openxmlformats.org/officeDocument/2006/relationships" r:id="rId4"/>
          </a:graphicData>
        </a:graphic>
      </p:graphicFrame>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044558"/>
            <a:ext cx="218541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574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76200"/>
            <a:ext cx="2590800" cy="990600"/>
          </a:xfrm>
        </p:spPr>
        <p:txBody>
          <a:bodyPr/>
          <a:lstStyle/>
          <a:p>
            <a:r>
              <a:rPr lang="en-US" sz="3200">
                <a:solidFill>
                  <a:schemeClr val="accent4"/>
                </a:solidFill>
              </a:rPr>
              <a:t>Root Cause Analysis</a:t>
            </a:r>
            <a:endParaRPr lang="en-US">
              <a:solidFill>
                <a:schemeClr val="accent4"/>
              </a:solidFill>
            </a:endParaRPr>
          </a:p>
        </p:txBody>
      </p:sp>
      <p:sp>
        <p:nvSpPr>
          <p:cNvPr id="3" name="Text Placeholder 2"/>
          <p:cNvSpPr>
            <a:spLocks noGrp="1"/>
          </p:cNvSpPr>
          <p:nvPr>
            <p:ph type="body" sz="half" idx="2"/>
          </p:nvPr>
        </p:nvSpPr>
        <p:spPr>
          <a:xfrm>
            <a:off x="5638800" y="2286000"/>
            <a:ext cx="3407898" cy="4495800"/>
          </a:xfrm>
        </p:spPr>
        <p:txBody>
          <a:bodyPr/>
          <a:lstStyle/>
          <a:p>
            <a:r>
              <a:rPr lang="en-US" dirty="0">
                <a:solidFill>
                  <a:schemeClr val="accent4"/>
                </a:solidFill>
              </a:rPr>
              <a:t>What is customer complaints : </a:t>
            </a:r>
            <a:r>
              <a:rPr lang="en-US" dirty="0"/>
              <a:t>when a business does not deliver on its commitment and does not meet customer expectations in terms of the product or services.</a:t>
            </a:r>
          </a:p>
          <a:p>
            <a:endParaRPr lang="en-US" dirty="0"/>
          </a:p>
          <a:p>
            <a:r>
              <a:rPr lang="en-US" b="1" dirty="0">
                <a:solidFill>
                  <a:schemeClr val="accent4"/>
                </a:solidFill>
              </a:rPr>
              <a:t>**10 Effective Ways to Reduce Customer Complaints : </a:t>
            </a:r>
            <a:endParaRPr lang="en-US" dirty="0">
              <a:solidFill>
                <a:schemeClr val="accent4"/>
              </a:solidFill>
            </a:endParaRPr>
          </a:p>
          <a:p>
            <a:r>
              <a:rPr lang="en-US" b="1" dirty="0"/>
              <a:t>1. Improve first call resolution</a:t>
            </a:r>
            <a:endParaRPr lang="en-US" dirty="0"/>
          </a:p>
          <a:p>
            <a:r>
              <a:rPr lang="en-US" b="1" dirty="0"/>
              <a:t>2. Leverage the latest technology</a:t>
            </a:r>
            <a:endParaRPr lang="en-US" dirty="0"/>
          </a:p>
          <a:p>
            <a:r>
              <a:rPr lang="en-US" b="1" dirty="0"/>
              <a:t>3. Track complaints using help desk software</a:t>
            </a:r>
            <a:endParaRPr lang="en-US" dirty="0"/>
          </a:p>
          <a:p>
            <a:r>
              <a:rPr lang="en-US" b="1" dirty="0"/>
              <a:t>4. Do not be rude and show empathy</a:t>
            </a:r>
            <a:endParaRPr lang="en-US" dirty="0"/>
          </a:p>
          <a:p>
            <a:r>
              <a:rPr lang="en-US" b="1" dirty="0"/>
              <a:t>5. Promise only what you can deliver</a:t>
            </a:r>
            <a:endParaRPr lang="en-US" dirty="0"/>
          </a:p>
          <a:p>
            <a:r>
              <a:rPr lang="en-US" b="1" dirty="0"/>
              <a:t>6. Deliver </a:t>
            </a:r>
            <a:r>
              <a:rPr lang="en-US" b="1" dirty="0" err="1" smtClean="0"/>
              <a:t>omni</a:t>
            </a:r>
            <a:r>
              <a:rPr lang="en-US" b="1" dirty="0" smtClean="0"/>
              <a:t> channel </a:t>
            </a:r>
            <a:r>
              <a:rPr lang="en-US" b="1" dirty="0"/>
              <a:t>support</a:t>
            </a:r>
            <a:endParaRPr lang="en-US" dirty="0"/>
          </a:p>
          <a:p>
            <a:r>
              <a:rPr lang="en-US" b="1" dirty="0"/>
              <a:t>7. Offer self-service</a:t>
            </a:r>
            <a:endParaRPr lang="en-US" dirty="0"/>
          </a:p>
          <a:p>
            <a:r>
              <a:rPr lang="en-US" b="1" dirty="0"/>
              <a:t>8. Optimize your channels </a:t>
            </a:r>
            <a:endParaRPr lang="en-US" dirty="0"/>
          </a:p>
          <a:p>
            <a:r>
              <a:rPr lang="en-US" b="1" dirty="0"/>
              <a:t>9. Gather customer feedback </a:t>
            </a:r>
            <a:endParaRPr lang="en-US" dirty="0"/>
          </a:p>
          <a:p>
            <a:r>
              <a:rPr lang="en-US" b="1" dirty="0"/>
              <a:t>10. Improve the internal support operations</a:t>
            </a:r>
            <a:endParaRPr lang="en-US" dirty="0"/>
          </a:p>
          <a:p>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536" r="7536"/>
          <a:stretch>
            <a:fillRect/>
          </a:stretch>
        </p:blipFill>
        <p:spPr>
          <a:xfrm>
            <a:off x="304800" y="685800"/>
            <a:ext cx="5181600" cy="4873171"/>
          </a:xfrm>
        </p:spPr>
      </p:pic>
    </p:spTree>
    <p:extLst>
      <p:ext uri="{BB962C8B-B14F-4D97-AF65-F5344CB8AC3E}">
        <p14:creationId xmlns:p14="http://schemas.microsoft.com/office/powerpoint/2010/main" val="4618493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184</TotalTime>
  <Words>2200</Words>
  <Application>Microsoft Office PowerPoint</Application>
  <PresentationFormat>On-screen Show (4:3)</PresentationFormat>
  <Paragraphs>239</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Analyses of Customer Service  Data</vt:lpstr>
      <vt:lpstr>iVision </vt:lpstr>
      <vt:lpstr> iVision</vt:lpstr>
      <vt:lpstr>Project Goals:</vt:lpstr>
      <vt:lpstr>iVision</vt:lpstr>
      <vt:lpstr>iVision</vt:lpstr>
      <vt:lpstr>Customer Sentiment Analysis</vt:lpstr>
      <vt:lpstr>Customer Sentiment Analysis</vt:lpstr>
      <vt:lpstr>Root Cause Analysis</vt:lpstr>
      <vt:lpstr>Root Cause Analysis</vt:lpstr>
      <vt:lpstr>Root Cause Analysis</vt:lpstr>
      <vt:lpstr>Service Response Time Analysis</vt:lpstr>
      <vt:lpstr>Service Response Time Analysis</vt:lpstr>
      <vt:lpstr>Service Response Time Analysis</vt:lpstr>
      <vt:lpstr>Customer Segmentation</vt:lpstr>
      <vt:lpstr>Customer Segmentation</vt:lpstr>
      <vt:lpstr>Customer Segmentation</vt:lpstr>
      <vt:lpstr>Trends and Patterns Identification</vt:lpstr>
      <vt:lpstr>Trends and Patterns Identification</vt:lpstr>
      <vt:lpstr>Trends and Patterns Identification</vt:lpstr>
      <vt:lpstr>Trends and Patterns Identification</vt:lpstr>
      <vt:lpstr>Ivision dashboard</vt:lpstr>
      <vt:lpstr>Ivision dashboard</vt:lpstr>
      <vt:lpstr>iVision</vt:lpstr>
      <vt:lpstr>iVision</vt:lpstr>
      <vt:lpstr>iVision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Siddhartha Majumder</dc:creator>
  <cp:lastModifiedBy>Siddhartha Majumder</cp:lastModifiedBy>
  <cp:revision>30</cp:revision>
  <dcterms:created xsi:type="dcterms:W3CDTF">2023-11-01T16:01:38Z</dcterms:created>
  <dcterms:modified xsi:type="dcterms:W3CDTF">2023-11-26T09:56:21Z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818d02-8d25-4bb9-b27c-e4db64670887_Enabled">
    <vt:lpwstr>true</vt:lpwstr>
  </property>
  <property fmtid="{D5CDD505-2E9C-101B-9397-08002B2CF9AE}" pid="3" name="MSIP_Label_55818d02-8d25-4bb9-b27c-e4db64670887_SetDate">
    <vt:lpwstr>2023-11-16T11:59:23Z</vt:lpwstr>
  </property>
  <property fmtid="{D5CDD505-2E9C-101B-9397-08002B2CF9AE}" pid="4" name="MSIP_Label_55818d02-8d25-4bb9-b27c-e4db64670887_Method">
    <vt:lpwstr>Standard</vt:lpwstr>
  </property>
  <property fmtid="{D5CDD505-2E9C-101B-9397-08002B2CF9AE}" pid="5" name="MSIP_Label_55818d02-8d25-4bb9-b27c-e4db64670887_Name">
    <vt:lpwstr>55818d02-8d25-4bb9-b27c-e4db64670887</vt:lpwstr>
  </property>
  <property fmtid="{D5CDD505-2E9C-101B-9397-08002B2CF9AE}" pid="6" name="MSIP_Label_55818d02-8d25-4bb9-b27c-e4db64670887_SiteId">
    <vt:lpwstr>a7f35688-9c00-4d5e-ba41-29f146377ab0</vt:lpwstr>
  </property>
  <property fmtid="{D5CDD505-2E9C-101B-9397-08002B2CF9AE}" pid="7" name="MSIP_Label_55818d02-8d25-4bb9-b27c-e4db64670887_ActionId">
    <vt:lpwstr>147796b5-fe73-4d85-877d-83e01246383f</vt:lpwstr>
  </property>
  <property fmtid="{D5CDD505-2E9C-101B-9397-08002B2CF9AE}" pid="8" name="MSIP_Label_55818d02-8d25-4bb9-b27c-e4db64670887_ContentBits">
    <vt:lpwstr>0</vt:lpwstr>
  </property>
</Properties>
</file>