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48" r:id="rId2"/>
    <p:sldId id="292" r:id="rId3"/>
    <p:sldId id="338" r:id="rId4"/>
    <p:sldId id="306" r:id="rId5"/>
    <p:sldId id="339" r:id="rId6"/>
    <p:sldId id="340" r:id="rId7"/>
    <p:sldId id="341" r:id="rId8"/>
    <p:sldId id="343" r:id="rId9"/>
    <p:sldId id="342" r:id="rId10"/>
    <p:sldId id="345" r:id="rId11"/>
    <p:sldId id="346" r:id="rId12"/>
    <p:sldId id="347" r:id="rId13"/>
    <p:sldId id="349" r:id="rId14"/>
    <p:sldId id="350" r:id="rId15"/>
    <p:sldId id="351" r:id="rId16"/>
    <p:sldId id="360" r:id="rId17"/>
    <p:sldId id="361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384" r:id="rId40"/>
    <p:sldId id="35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chana Diwan" initials="a" lastIdx="101" clrIdx="0"/>
  <p:cmAuthor id="1" name="Aditya Asija" initials="AA" lastIdx="5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68E3"/>
    <a:srgbClr val="F248DE"/>
    <a:srgbClr val="A808C8"/>
    <a:srgbClr val="BB1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2" autoAdjust="0"/>
    <p:restoredTop sz="94660"/>
  </p:normalViewPr>
  <p:slideViewPr>
    <p:cSldViewPr>
      <p:cViewPr>
        <p:scale>
          <a:sx n="70" d="100"/>
          <a:sy n="70" d="100"/>
        </p:scale>
        <p:origin x="-169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30CB48-DFEC-4A21-AC7A-C05762B12B68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27F06D51-15A4-49C0-818C-BF2F62FF2EFA}">
      <dgm:prSet phldrT="[Text]" custT="1"/>
      <dgm:spPr/>
      <dgm:t>
        <a:bodyPr/>
        <a:lstStyle/>
        <a:p>
          <a:pPr algn="ctr"/>
          <a:r>
            <a:rPr lang="en-US" sz="2000" dirty="0" smtClean="0"/>
            <a:t>In such a scenario, a developer can use an inner class. Inner classes are the classes defined inside another class.</a:t>
          </a:r>
          <a:endParaRPr lang="en-US" sz="2000" dirty="0"/>
        </a:p>
      </dgm:t>
    </dgm:pt>
    <dgm:pt modelId="{AE75185C-E7C0-43F7-B31D-7D27DBB0AFB7}" type="parTrans" cxnId="{DCD525B5-9C2D-408E-A9F5-280C18EB3F67}">
      <dgm:prSet/>
      <dgm:spPr/>
      <dgm:t>
        <a:bodyPr/>
        <a:lstStyle/>
        <a:p>
          <a:endParaRPr lang="en-US"/>
        </a:p>
      </dgm:t>
    </dgm:pt>
    <dgm:pt modelId="{5C7379D7-90B5-428A-B7FB-A007A9D5071E}" type="sibTrans" cxnId="{DCD525B5-9C2D-408E-A9F5-280C18EB3F67}">
      <dgm:prSet/>
      <dgm:spPr/>
      <dgm:t>
        <a:bodyPr/>
        <a:lstStyle/>
        <a:p>
          <a:endParaRPr lang="en-US"/>
        </a:p>
      </dgm:t>
    </dgm:pt>
    <dgm:pt modelId="{EE88EDD9-AD56-4E11-863F-A24ECA49AE4C}" type="pres">
      <dgm:prSet presAssocID="{BC30CB48-DFEC-4A21-AC7A-C05762B12B6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DE1FDD-9801-441F-9971-EF0FEFE2DB5E}" type="pres">
      <dgm:prSet presAssocID="{27F06D51-15A4-49C0-818C-BF2F62FF2EFA}" presName="parentText" presStyleLbl="node1" presStyleIdx="0" presStyleCnt="1" custScaleY="644157" custLinFactNeighborY="-7263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D525B5-9C2D-408E-A9F5-280C18EB3F67}" srcId="{BC30CB48-DFEC-4A21-AC7A-C05762B12B68}" destId="{27F06D51-15A4-49C0-818C-BF2F62FF2EFA}" srcOrd="0" destOrd="0" parTransId="{AE75185C-E7C0-43F7-B31D-7D27DBB0AFB7}" sibTransId="{5C7379D7-90B5-428A-B7FB-A007A9D5071E}"/>
    <dgm:cxn modelId="{9711B742-1B3E-428A-B193-00F078697FF7}" type="presOf" srcId="{BC30CB48-DFEC-4A21-AC7A-C05762B12B68}" destId="{EE88EDD9-AD56-4E11-863F-A24ECA49AE4C}" srcOrd="0" destOrd="0" presId="urn:microsoft.com/office/officeart/2005/8/layout/vList2"/>
    <dgm:cxn modelId="{BAE315BF-6998-427D-8A26-0B3A6ED12AC1}" type="presOf" srcId="{27F06D51-15A4-49C0-818C-BF2F62FF2EFA}" destId="{AEDE1FDD-9801-441F-9971-EF0FEFE2DB5E}" srcOrd="0" destOrd="0" presId="urn:microsoft.com/office/officeart/2005/8/layout/vList2"/>
    <dgm:cxn modelId="{4B8F8186-C885-420B-B471-1E7EBCDD7239}" type="presParOf" srcId="{EE88EDD9-AD56-4E11-863F-A24ECA49AE4C}" destId="{AEDE1FDD-9801-441F-9971-EF0FEFE2DB5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C30CB48-DFEC-4A21-AC7A-C05762B12B68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27F06D51-15A4-49C0-818C-BF2F62FF2EFA}">
      <dgm:prSet phldrT="[Text]" custT="1"/>
      <dgm:spPr/>
      <dgm:t>
        <a:bodyPr/>
        <a:lstStyle/>
        <a:p>
          <a:pPr algn="ctr"/>
          <a:r>
            <a:rPr lang="en-US" sz="2000" dirty="0" smtClean="0"/>
            <a:t>To implement this functionality, a developer needs to override the </a:t>
          </a:r>
          <a:r>
            <a:rPr lang="en-US" sz="2000" dirty="0" err="1" smtClean="0">
              <a:latin typeface="Courier New" pitchFamily="49" charset="0"/>
              <a:cs typeface="Courier New" pitchFamily="49" charset="0"/>
            </a:rPr>
            <a:t>actionPerformed</a:t>
          </a:r>
          <a:r>
            <a:rPr lang="en-US" sz="2000" dirty="0" smtClean="0">
              <a:latin typeface="Courier New" pitchFamily="49" charset="0"/>
              <a:cs typeface="Courier New" pitchFamily="49" charset="0"/>
            </a:rPr>
            <a:t>()</a:t>
          </a:r>
          <a:r>
            <a:rPr lang="en-US" sz="2000" dirty="0" smtClean="0"/>
            <a:t> method of the </a:t>
          </a:r>
          <a:r>
            <a:rPr lang="en-US" sz="2000" dirty="0" err="1" smtClean="0">
              <a:latin typeface="Courier New" pitchFamily="49" charset="0"/>
              <a:cs typeface="Courier New" pitchFamily="49" charset="0"/>
            </a:rPr>
            <a:t>ActionListener</a:t>
          </a:r>
          <a:r>
            <a:rPr lang="en-US" sz="2000" dirty="0" smtClean="0"/>
            <a:t> interface.</a:t>
          </a:r>
          <a:endParaRPr lang="en-US" sz="2000" dirty="0"/>
        </a:p>
      </dgm:t>
    </dgm:pt>
    <dgm:pt modelId="{AE75185C-E7C0-43F7-B31D-7D27DBB0AFB7}" type="parTrans" cxnId="{DCD525B5-9C2D-408E-A9F5-280C18EB3F67}">
      <dgm:prSet/>
      <dgm:spPr/>
      <dgm:t>
        <a:bodyPr/>
        <a:lstStyle/>
        <a:p>
          <a:endParaRPr lang="en-US"/>
        </a:p>
      </dgm:t>
    </dgm:pt>
    <dgm:pt modelId="{5C7379D7-90B5-428A-B7FB-A007A9D5071E}" type="sibTrans" cxnId="{DCD525B5-9C2D-408E-A9F5-280C18EB3F67}">
      <dgm:prSet/>
      <dgm:spPr/>
      <dgm:t>
        <a:bodyPr/>
        <a:lstStyle/>
        <a:p>
          <a:endParaRPr lang="en-US"/>
        </a:p>
      </dgm:t>
    </dgm:pt>
    <dgm:pt modelId="{EE88EDD9-AD56-4E11-863F-A24ECA49AE4C}" type="pres">
      <dgm:prSet presAssocID="{BC30CB48-DFEC-4A21-AC7A-C05762B12B6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DE1FDD-9801-441F-9971-EF0FEFE2DB5E}" type="pres">
      <dgm:prSet presAssocID="{27F06D51-15A4-49C0-818C-BF2F62FF2EFA}" presName="parentText" presStyleLbl="node1" presStyleIdx="0" presStyleCnt="1" custScaleY="644157" custLinFactNeighborY="-7263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D525B5-9C2D-408E-A9F5-280C18EB3F67}" srcId="{BC30CB48-DFEC-4A21-AC7A-C05762B12B68}" destId="{27F06D51-15A4-49C0-818C-BF2F62FF2EFA}" srcOrd="0" destOrd="0" parTransId="{AE75185C-E7C0-43F7-B31D-7D27DBB0AFB7}" sibTransId="{5C7379D7-90B5-428A-B7FB-A007A9D5071E}"/>
    <dgm:cxn modelId="{0C45D8B6-ED47-414C-8965-18FF42145D04}" type="presOf" srcId="{27F06D51-15A4-49C0-818C-BF2F62FF2EFA}" destId="{AEDE1FDD-9801-441F-9971-EF0FEFE2DB5E}" srcOrd="0" destOrd="0" presId="urn:microsoft.com/office/officeart/2005/8/layout/vList2"/>
    <dgm:cxn modelId="{669331AA-85DC-4EF4-B9CA-416702A53931}" type="presOf" srcId="{BC30CB48-DFEC-4A21-AC7A-C05762B12B68}" destId="{EE88EDD9-AD56-4E11-863F-A24ECA49AE4C}" srcOrd="0" destOrd="0" presId="urn:microsoft.com/office/officeart/2005/8/layout/vList2"/>
    <dgm:cxn modelId="{7371E1FD-DC34-4449-9B31-EE9768604861}" type="presParOf" srcId="{EE88EDD9-AD56-4E11-863F-A24ECA49AE4C}" destId="{AEDE1FDD-9801-441F-9971-EF0FEFE2DB5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9078607-1D99-4F75-927B-68B0045E9D38}" type="doc">
      <dgm:prSet loTypeId="urn:microsoft.com/office/officeart/2008/layout/VerticalCurv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8CFD27BB-52E9-4D1B-8A72-76E1ECFC236B}">
      <dgm:prSet phldrT="[Text]" custT="1"/>
      <dgm:spPr/>
      <dgm:t>
        <a:bodyPr/>
        <a:lstStyle/>
        <a:p>
          <a:r>
            <a:rPr lang="en-US" sz="2000" dirty="0" smtClean="0">
              <a:latin typeface="Courier New" pitchFamily="49" charset="0"/>
              <a:ea typeface="Adobe Heiti Std R" pitchFamily="34" charset="-128"/>
              <a:cs typeface="Courier New" pitchFamily="49" charset="0"/>
            </a:rPr>
            <a:t>Exception</a:t>
          </a:r>
          <a:endParaRPr lang="en-US" sz="2000" dirty="0"/>
        </a:p>
      </dgm:t>
    </dgm:pt>
    <dgm:pt modelId="{74CE9A79-828D-458E-88A9-150503D1E3DE}" type="parTrans" cxnId="{9E1CDD08-CAAE-47BD-BB4E-E57C93420D74}">
      <dgm:prSet/>
      <dgm:spPr/>
      <dgm:t>
        <a:bodyPr/>
        <a:lstStyle/>
        <a:p>
          <a:endParaRPr lang="en-US"/>
        </a:p>
      </dgm:t>
    </dgm:pt>
    <dgm:pt modelId="{9A3302F4-70A7-4AB1-AA64-355A8D386E13}" type="sibTrans" cxnId="{9E1CDD08-CAAE-47BD-BB4E-E57C93420D74}">
      <dgm:prSet/>
      <dgm:spPr/>
      <dgm:t>
        <a:bodyPr/>
        <a:lstStyle/>
        <a:p>
          <a:endParaRPr lang="en-US"/>
        </a:p>
      </dgm:t>
    </dgm:pt>
    <dgm:pt modelId="{B87359FB-0190-4F69-8934-D054E9D6DDC9}">
      <dgm:prSet phldrT="[Text]" custT="1"/>
      <dgm:spPr/>
      <dgm:t>
        <a:bodyPr/>
        <a:lstStyle/>
        <a:p>
          <a:r>
            <a:rPr lang="en-US" sz="2000" dirty="0" smtClean="0">
              <a:latin typeface="Courier New" pitchFamily="49" charset="0"/>
              <a:ea typeface="Adobe Heiti Std R" pitchFamily="34" charset="-128"/>
              <a:cs typeface="Courier New" pitchFamily="49" charset="0"/>
            </a:rPr>
            <a:t>Error</a:t>
          </a:r>
          <a:endParaRPr lang="en-US" sz="2300" dirty="0"/>
        </a:p>
      </dgm:t>
    </dgm:pt>
    <dgm:pt modelId="{C197913F-E5F3-45CE-B790-F8F7D6CCE735}" type="parTrans" cxnId="{ADB4E126-0DA1-42BD-9BB4-A5CD6D106538}">
      <dgm:prSet/>
      <dgm:spPr/>
      <dgm:t>
        <a:bodyPr/>
        <a:lstStyle/>
        <a:p>
          <a:endParaRPr lang="en-US"/>
        </a:p>
      </dgm:t>
    </dgm:pt>
    <dgm:pt modelId="{8A579125-981D-4F16-B2B1-D1A5C07DA3C6}" type="sibTrans" cxnId="{ADB4E126-0DA1-42BD-9BB4-A5CD6D106538}">
      <dgm:prSet/>
      <dgm:spPr/>
      <dgm:t>
        <a:bodyPr/>
        <a:lstStyle/>
        <a:p>
          <a:endParaRPr lang="en-US"/>
        </a:p>
      </dgm:t>
    </dgm:pt>
    <dgm:pt modelId="{F3990909-121F-4186-B6F1-B7EC2020E184}" type="pres">
      <dgm:prSet presAssocID="{D9078607-1D99-4F75-927B-68B0045E9D3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46DE027-907B-4FE8-AA6A-B1FAD476D049}" type="pres">
      <dgm:prSet presAssocID="{D9078607-1D99-4F75-927B-68B0045E9D38}" presName="Name1" presStyleCnt="0"/>
      <dgm:spPr/>
      <dgm:t>
        <a:bodyPr/>
        <a:lstStyle/>
        <a:p>
          <a:endParaRPr lang="en-US"/>
        </a:p>
      </dgm:t>
    </dgm:pt>
    <dgm:pt modelId="{6FDDE63F-CB48-4F8C-B6EE-66855847EAB6}" type="pres">
      <dgm:prSet presAssocID="{D9078607-1D99-4F75-927B-68B0045E9D38}" presName="cycle" presStyleCnt="0"/>
      <dgm:spPr/>
      <dgm:t>
        <a:bodyPr/>
        <a:lstStyle/>
        <a:p>
          <a:endParaRPr lang="en-US"/>
        </a:p>
      </dgm:t>
    </dgm:pt>
    <dgm:pt modelId="{D2A4B9C2-228C-4499-9DFF-3206C2B666AC}" type="pres">
      <dgm:prSet presAssocID="{D9078607-1D99-4F75-927B-68B0045E9D38}" presName="srcNode" presStyleLbl="node1" presStyleIdx="0" presStyleCnt="2"/>
      <dgm:spPr/>
      <dgm:t>
        <a:bodyPr/>
        <a:lstStyle/>
        <a:p>
          <a:endParaRPr lang="en-US"/>
        </a:p>
      </dgm:t>
    </dgm:pt>
    <dgm:pt modelId="{5B15C47F-F92A-41CE-B5B3-D7F11C4ABA46}" type="pres">
      <dgm:prSet presAssocID="{D9078607-1D99-4F75-927B-68B0045E9D38}" presName="conn" presStyleLbl="parChTrans1D2" presStyleIdx="0" presStyleCnt="1"/>
      <dgm:spPr/>
      <dgm:t>
        <a:bodyPr/>
        <a:lstStyle/>
        <a:p>
          <a:endParaRPr lang="en-US"/>
        </a:p>
      </dgm:t>
    </dgm:pt>
    <dgm:pt modelId="{6C395DE3-6845-4826-B8A5-0DC1C9DDCCA3}" type="pres">
      <dgm:prSet presAssocID="{D9078607-1D99-4F75-927B-68B0045E9D38}" presName="extraNode" presStyleLbl="node1" presStyleIdx="0" presStyleCnt="2"/>
      <dgm:spPr/>
      <dgm:t>
        <a:bodyPr/>
        <a:lstStyle/>
        <a:p>
          <a:endParaRPr lang="en-US"/>
        </a:p>
      </dgm:t>
    </dgm:pt>
    <dgm:pt modelId="{4BED17D9-DE88-44A0-A018-B994EE5A6D34}" type="pres">
      <dgm:prSet presAssocID="{D9078607-1D99-4F75-927B-68B0045E9D38}" presName="dstNode" presStyleLbl="node1" presStyleIdx="0" presStyleCnt="2"/>
      <dgm:spPr/>
      <dgm:t>
        <a:bodyPr/>
        <a:lstStyle/>
        <a:p>
          <a:endParaRPr lang="en-US"/>
        </a:p>
      </dgm:t>
    </dgm:pt>
    <dgm:pt modelId="{C5C78F20-FF91-45CC-8E8E-4AF822AA6C92}" type="pres">
      <dgm:prSet presAssocID="{8CFD27BB-52E9-4D1B-8A72-76E1ECFC236B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74BB51-7DE5-4AE8-94B8-52F2FEFFDFF7}" type="pres">
      <dgm:prSet presAssocID="{8CFD27BB-52E9-4D1B-8A72-76E1ECFC236B}" presName="accent_1" presStyleCnt="0"/>
      <dgm:spPr/>
      <dgm:t>
        <a:bodyPr/>
        <a:lstStyle/>
        <a:p>
          <a:endParaRPr lang="en-US"/>
        </a:p>
      </dgm:t>
    </dgm:pt>
    <dgm:pt modelId="{C580B0CF-A1C1-49BA-A27B-DD85F0CF5CD4}" type="pres">
      <dgm:prSet presAssocID="{8CFD27BB-52E9-4D1B-8A72-76E1ECFC236B}" presName="accentRepeatNode" presStyleLbl="solidFgAcc1" presStyleIdx="0" presStyleCnt="2"/>
      <dgm:spPr/>
      <dgm:t>
        <a:bodyPr/>
        <a:lstStyle/>
        <a:p>
          <a:endParaRPr lang="en-US"/>
        </a:p>
      </dgm:t>
    </dgm:pt>
    <dgm:pt modelId="{44484D8D-07F0-45EA-9ECA-2A633E78E7F4}" type="pres">
      <dgm:prSet presAssocID="{B87359FB-0190-4F69-8934-D054E9D6DDC9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1D06D-0E1B-4FFD-BF8B-D7BFBD51E5BB}" type="pres">
      <dgm:prSet presAssocID="{B87359FB-0190-4F69-8934-D054E9D6DDC9}" presName="accent_2" presStyleCnt="0"/>
      <dgm:spPr/>
      <dgm:t>
        <a:bodyPr/>
        <a:lstStyle/>
        <a:p>
          <a:endParaRPr lang="en-US"/>
        </a:p>
      </dgm:t>
    </dgm:pt>
    <dgm:pt modelId="{FD00EEEA-6C2C-444B-AA71-4B48C7E828E3}" type="pres">
      <dgm:prSet presAssocID="{B87359FB-0190-4F69-8934-D054E9D6DDC9}" presName="accentRepeatNode" presStyleLbl="solidFgAcc1" presStyleIdx="1" presStyleCnt="2"/>
      <dgm:spPr/>
      <dgm:t>
        <a:bodyPr/>
        <a:lstStyle/>
        <a:p>
          <a:endParaRPr lang="en-US"/>
        </a:p>
      </dgm:t>
    </dgm:pt>
  </dgm:ptLst>
  <dgm:cxnLst>
    <dgm:cxn modelId="{ADB4E126-0DA1-42BD-9BB4-A5CD6D106538}" srcId="{D9078607-1D99-4F75-927B-68B0045E9D38}" destId="{B87359FB-0190-4F69-8934-D054E9D6DDC9}" srcOrd="1" destOrd="0" parTransId="{C197913F-E5F3-45CE-B790-F8F7D6CCE735}" sibTransId="{8A579125-981D-4F16-B2B1-D1A5C07DA3C6}"/>
    <dgm:cxn modelId="{3C47EDD6-8105-4E4D-BDA8-4FDF1439DD38}" type="presOf" srcId="{8CFD27BB-52E9-4D1B-8A72-76E1ECFC236B}" destId="{C5C78F20-FF91-45CC-8E8E-4AF822AA6C92}" srcOrd="0" destOrd="0" presId="urn:microsoft.com/office/officeart/2008/layout/VerticalCurvedList"/>
    <dgm:cxn modelId="{9E1CDD08-CAAE-47BD-BB4E-E57C93420D74}" srcId="{D9078607-1D99-4F75-927B-68B0045E9D38}" destId="{8CFD27BB-52E9-4D1B-8A72-76E1ECFC236B}" srcOrd="0" destOrd="0" parTransId="{74CE9A79-828D-458E-88A9-150503D1E3DE}" sibTransId="{9A3302F4-70A7-4AB1-AA64-355A8D386E13}"/>
    <dgm:cxn modelId="{03943CAD-3AED-47CB-8E73-CA93F968F18F}" type="presOf" srcId="{D9078607-1D99-4F75-927B-68B0045E9D38}" destId="{F3990909-121F-4186-B6F1-B7EC2020E184}" srcOrd="0" destOrd="0" presId="urn:microsoft.com/office/officeart/2008/layout/VerticalCurvedList"/>
    <dgm:cxn modelId="{D17D6745-5F81-444C-84AD-AF4DD8730F7C}" type="presOf" srcId="{9A3302F4-70A7-4AB1-AA64-355A8D386E13}" destId="{5B15C47F-F92A-41CE-B5B3-D7F11C4ABA46}" srcOrd="0" destOrd="0" presId="urn:microsoft.com/office/officeart/2008/layout/VerticalCurvedList"/>
    <dgm:cxn modelId="{F247FEFB-AE8C-40E1-AA82-39F9E90F430C}" type="presOf" srcId="{B87359FB-0190-4F69-8934-D054E9D6DDC9}" destId="{44484D8D-07F0-45EA-9ECA-2A633E78E7F4}" srcOrd="0" destOrd="0" presId="urn:microsoft.com/office/officeart/2008/layout/VerticalCurvedList"/>
    <dgm:cxn modelId="{2E6BF2D3-C862-4783-AE88-DFF4669DDA57}" type="presParOf" srcId="{F3990909-121F-4186-B6F1-B7EC2020E184}" destId="{946DE027-907B-4FE8-AA6A-B1FAD476D049}" srcOrd="0" destOrd="0" presId="urn:microsoft.com/office/officeart/2008/layout/VerticalCurvedList"/>
    <dgm:cxn modelId="{989C8112-1AE0-45BD-A70A-C83F7AFDC491}" type="presParOf" srcId="{946DE027-907B-4FE8-AA6A-B1FAD476D049}" destId="{6FDDE63F-CB48-4F8C-B6EE-66855847EAB6}" srcOrd="0" destOrd="0" presId="urn:microsoft.com/office/officeart/2008/layout/VerticalCurvedList"/>
    <dgm:cxn modelId="{4322F8C0-E3E2-415B-A586-5033A937D675}" type="presParOf" srcId="{6FDDE63F-CB48-4F8C-B6EE-66855847EAB6}" destId="{D2A4B9C2-228C-4499-9DFF-3206C2B666AC}" srcOrd="0" destOrd="0" presId="urn:microsoft.com/office/officeart/2008/layout/VerticalCurvedList"/>
    <dgm:cxn modelId="{F77E6B94-F3A0-4D59-A8E0-C78BDBAD8475}" type="presParOf" srcId="{6FDDE63F-CB48-4F8C-B6EE-66855847EAB6}" destId="{5B15C47F-F92A-41CE-B5B3-D7F11C4ABA46}" srcOrd="1" destOrd="0" presId="urn:microsoft.com/office/officeart/2008/layout/VerticalCurvedList"/>
    <dgm:cxn modelId="{A166168D-6B95-4CE6-8BA0-D899E009CBAF}" type="presParOf" srcId="{6FDDE63F-CB48-4F8C-B6EE-66855847EAB6}" destId="{6C395DE3-6845-4826-B8A5-0DC1C9DDCCA3}" srcOrd="2" destOrd="0" presId="urn:microsoft.com/office/officeart/2008/layout/VerticalCurvedList"/>
    <dgm:cxn modelId="{70454BEF-84D8-4EE8-A55B-69740BB73E9B}" type="presParOf" srcId="{6FDDE63F-CB48-4F8C-B6EE-66855847EAB6}" destId="{4BED17D9-DE88-44A0-A018-B994EE5A6D34}" srcOrd="3" destOrd="0" presId="urn:microsoft.com/office/officeart/2008/layout/VerticalCurvedList"/>
    <dgm:cxn modelId="{F01CA1FA-DE21-4FF7-BB98-D1264E89EDB5}" type="presParOf" srcId="{946DE027-907B-4FE8-AA6A-B1FAD476D049}" destId="{C5C78F20-FF91-45CC-8E8E-4AF822AA6C92}" srcOrd="1" destOrd="0" presId="urn:microsoft.com/office/officeart/2008/layout/VerticalCurvedList"/>
    <dgm:cxn modelId="{83FE1710-D2E3-4B9F-86F9-BDEA0FE8E2EA}" type="presParOf" srcId="{946DE027-907B-4FE8-AA6A-B1FAD476D049}" destId="{E774BB51-7DE5-4AE8-94B8-52F2FEFFDFF7}" srcOrd="2" destOrd="0" presId="urn:microsoft.com/office/officeart/2008/layout/VerticalCurvedList"/>
    <dgm:cxn modelId="{F062C5D4-3355-462A-AB6F-A17A515455D5}" type="presParOf" srcId="{E774BB51-7DE5-4AE8-94B8-52F2FEFFDFF7}" destId="{C580B0CF-A1C1-49BA-A27B-DD85F0CF5CD4}" srcOrd="0" destOrd="0" presId="urn:microsoft.com/office/officeart/2008/layout/VerticalCurvedList"/>
    <dgm:cxn modelId="{D12E7D68-7633-45D3-944B-5B73821C14E5}" type="presParOf" srcId="{946DE027-907B-4FE8-AA6A-B1FAD476D049}" destId="{44484D8D-07F0-45EA-9ECA-2A633E78E7F4}" srcOrd="3" destOrd="0" presId="urn:microsoft.com/office/officeart/2008/layout/VerticalCurvedList"/>
    <dgm:cxn modelId="{921F6E82-AF68-4DC2-9036-41705EA6D06E}" type="presParOf" srcId="{946DE027-907B-4FE8-AA6A-B1FAD476D049}" destId="{9611D06D-0E1B-4FFD-BF8B-D7BFBD51E5BB}" srcOrd="4" destOrd="0" presId="urn:microsoft.com/office/officeart/2008/layout/VerticalCurvedList"/>
    <dgm:cxn modelId="{AC720E75-4813-4E89-AC9F-837256C70A2E}" type="presParOf" srcId="{9611D06D-0E1B-4FFD-BF8B-D7BFBD51E5BB}" destId="{FD00EEEA-6C2C-444B-AA71-4B48C7E828E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30CB48-DFEC-4A21-AC7A-C05762B12B68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27F06D51-15A4-49C0-818C-BF2F62FF2EFA}">
      <dgm:prSet phldrT="[Text]" custT="1"/>
      <dgm:spPr/>
      <dgm:t>
        <a:bodyPr/>
        <a:lstStyle/>
        <a:p>
          <a:pPr algn="ctr"/>
          <a:r>
            <a:rPr lang="en-US" sz="2000" dirty="0" smtClean="0"/>
            <a:t>To implement the preceding functionality, you need to create a regular inner class. A regular inner class is a class whose definition appears inside the definition of another class.</a:t>
          </a:r>
          <a:endParaRPr lang="en-US" sz="2000" dirty="0"/>
        </a:p>
      </dgm:t>
    </dgm:pt>
    <dgm:pt modelId="{AE75185C-E7C0-43F7-B31D-7D27DBB0AFB7}" type="parTrans" cxnId="{DCD525B5-9C2D-408E-A9F5-280C18EB3F67}">
      <dgm:prSet/>
      <dgm:spPr/>
      <dgm:t>
        <a:bodyPr/>
        <a:lstStyle/>
        <a:p>
          <a:endParaRPr lang="en-US"/>
        </a:p>
      </dgm:t>
    </dgm:pt>
    <dgm:pt modelId="{5C7379D7-90B5-428A-B7FB-A007A9D5071E}" type="sibTrans" cxnId="{DCD525B5-9C2D-408E-A9F5-280C18EB3F67}">
      <dgm:prSet/>
      <dgm:spPr/>
      <dgm:t>
        <a:bodyPr/>
        <a:lstStyle/>
        <a:p>
          <a:endParaRPr lang="en-US"/>
        </a:p>
      </dgm:t>
    </dgm:pt>
    <dgm:pt modelId="{EE88EDD9-AD56-4E11-863F-A24ECA49AE4C}" type="pres">
      <dgm:prSet presAssocID="{BC30CB48-DFEC-4A21-AC7A-C05762B12B6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DE1FDD-9801-441F-9971-EF0FEFE2DB5E}" type="pres">
      <dgm:prSet presAssocID="{27F06D51-15A4-49C0-818C-BF2F62FF2EFA}" presName="parentText" presStyleLbl="node1" presStyleIdx="0" presStyleCnt="1" custScaleY="644157" custLinFactNeighborX="1449" custLinFactNeighborY="413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978D77-E8CF-4931-A5BB-5FE859C2D28B}" type="presOf" srcId="{27F06D51-15A4-49C0-818C-BF2F62FF2EFA}" destId="{AEDE1FDD-9801-441F-9971-EF0FEFE2DB5E}" srcOrd="0" destOrd="0" presId="urn:microsoft.com/office/officeart/2005/8/layout/vList2"/>
    <dgm:cxn modelId="{DCD525B5-9C2D-408E-A9F5-280C18EB3F67}" srcId="{BC30CB48-DFEC-4A21-AC7A-C05762B12B68}" destId="{27F06D51-15A4-49C0-818C-BF2F62FF2EFA}" srcOrd="0" destOrd="0" parTransId="{AE75185C-E7C0-43F7-B31D-7D27DBB0AFB7}" sibTransId="{5C7379D7-90B5-428A-B7FB-A007A9D5071E}"/>
    <dgm:cxn modelId="{B5B15526-979B-4F6B-8799-8C42F366A24B}" type="presOf" srcId="{BC30CB48-DFEC-4A21-AC7A-C05762B12B68}" destId="{EE88EDD9-AD56-4E11-863F-A24ECA49AE4C}" srcOrd="0" destOrd="0" presId="urn:microsoft.com/office/officeart/2005/8/layout/vList2"/>
    <dgm:cxn modelId="{8E6A88F2-1CDB-4F0A-AE75-C75BCC47604D}" type="presParOf" srcId="{EE88EDD9-AD56-4E11-863F-A24ECA49AE4C}" destId="{AEDE1FDD-9801-441F-9971-EF0FEFE2DB5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30CB48-DFEC-4A21-AC7A-C05762B12B68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27F06D51-15A4-49C0-818C-BF2F62FF2EFA}">
      <dgm:prSet phldrT="[Text]" custT="1"/>
      <dgm:spPr/>
      <dgm:t>
        <a:bodyPr/>
        <a:lstStyle/>
        <a:p>
          <a:r>
            <a:rPr lang="en-US" sz="2000" dirty="0" smtClean="0"/>
            <a:t>Large number of users are making numerous validation requests.</a:t>
          </a:r>
        </a:p>
      </dgm:t>
    </dgm:pt>
    <dgm:pt modelId="{AE75185C-E7C0-43F7-B31D-7D27DBB0AFB7}" type="parTrans" cxnId="{DCD525B5-9C2D-408E-A9F5-280C18EB3F67}">
      <dgm:prSet/>
      <dgm:spPr/>
      <dgm:t>
        <a:bodyPr/>
        <a:lstStyle/>
        <a:p>
          <a:endParaRPr lang="en-US"/>
        </a:p>
      </dgm:t>
    </dgm:pt>
    <dgm:pt modelId="{5C7379D7-90B5-428A-B7FB-A007A9D5071E}" type="sibTrans" cxnId="{DCD525B5-9C2D-408E-A9F5-280C18EB3F67}">
      <dgm:prSet/>
      <dgm:spPr/>
      <dgm:t>
        <a:bodyPr/>
        <a:lstStyle/>
        <a:p>
          <a:endParaRPr lang="en-US"/>
        </a:p>
      </dgm:t>
    </dgm:pt>
    <dgm:pt modelId="{EE88EDD9-AD56-4E11-863F-A24ECA49AE4C}" type="pres">
      <dgm:prSet presAssocID="{BC30CB48-DFEC-4A21-AC7A-C05762B12B6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DE1FDD-9801-441F-9971-EF0FEFE2DB5E}" type="pres">
      <dgm:prSet presAssocID="{27F06D51-15A4-49C0-818C-BF2F62FF2EFA}" presName="parentText" presStyleLbl="node1" presStyleIdx="0" presStyleCnt="1" custScaleY="880839" custLinFactNeighborX="-5731" custLinFactNeighborY="59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D525B5-9C2D-408E-A9F5-280C18EB3F67}" srcId="{BC30CB48-DFEC-4A21-AC7A-C05762B12B68}" destId="{27F06D51-15A4-49C0-818C-BF2F62FF2EFA}" srcOrd="0" destOrd="0" parTransId="{AE75185C-E7C0-43F7-B31D-7D27DBB0AFB7}" sibTransId="{5C7379D7-90B5-428A-B7FB-A007A9D5071E}"/>
    <dgm:cxn modelId="{BCF1EDDD-0E84-40FE-BEA7-8BD8079C552B}" type="presOf" srcId="{27F06D51-15A4-49C0-818C-BF2F62FF2EFA}" destId="{AEDE1FDD-9801-441F-9971-EF0FEFE2DB5E}" srcOrd="0" destOrd="0" presId="urn:microsoft.com/office/officeart/2005/8/layout/vList2"/>
    <dgm:cxn modelId="{E2CB7042-9E69-45EE-9DD0-C3B00BCF7CFF}" type="presOf" srcId="{BC30CB48-DFEC-4A21-AC7A-C05762B12B68}" destId="{EE88EDD9-AD56-4E11-863F-A24ECA49AE4C}" srcOrd="0" destOrd="0" presId="urn:microsoft.com/office/officeart/2005/8/layout/vList2"/>
    <dgm:cxn modelId="{5C65AE58-B10D-44AD-81FE-51DB88D4F5F9}" type="presParOf" srcId="{EE88EDD9-AD56-4E11-863F-A24ECA49AE4C}" destId="{AEDE1FDD-9801-441F-9971-EF0FEFE2DB5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30CB48-DFEC-4A21-AC7A-C05762B12B68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9259ADA1-E654-4C44-85A0-F20BF4B6DAD9}">
      <dgm:prSet phldrT="[Text]" custT="1"/>
      <dgm:spPr/>
      <dgm:t>
        <a:bodyPr/>
        <a:lstStyle/>
        <a:p>
          <a:r>
            <a:rPr lang="en-US" sz="2000" dirty="0" smtClean="0"/>
            <a:t>If such validation is implemented using regular inner class, the amount of objects that will get assigned to the heap will increase.</a:t>
          </a:r>
        </a:p>
      </dgm:t>
    </dgm:pt>
    <dgm:pt modelId="{00B7BE75-8092-4B66-923A-62625BAB6C3D}" type="parTrans" cxnId="{059B8159-43A7-492A-955C-4020691F450B}">
      <dgm:prSet/>
      <dgm:spPr/>
      <dgm:t>
        <a:bodyPr/>
        <a:lstStyle/>
        <a:p>
          <a:endParaRPr lang="en-US"/>
        </a:p>
      </dgm:t>
    </dgm:pt>
    <dgm:pt modelId="{A21D61DB-C031-4B6D-8FFF-62B95CC7DD3E}" type="sibTrans" cxnId="{059B8159-43A7-492A-955C-4020691F450B}">
      <dgm:prSet/>
      <dgm:spPr/>
      <dgm:t>
        <a:bodyPr/>
        <a:lstStyle/>
        <a:p>
          <a:endParaRPr lang="en-US"/>
        </a:p>
      </dgm:t>
    </dgm:pt>
    <dgm:pt modelId="{EE88EDD9-AD56-4E11-863F-A24ECA49AE4C}" type="pres">
      <dgm:prSet presAssocID="{BC30CB48-DFEC-4A21-AC7A-C05762B12B6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13B7A6-D08D-4489-895B-95885FE6BF7C}" type="pres">
      <dgm:prSet presAssocID="{9259ADA1-E654-4C44-85A0-F20BF4B6DAD9}" presName="parentText" presStyleLbl="node1" presStyleIdx="0" presStyleCnt="1" custScaleY="727723" custLinFactNeighborX="0" custLinFactNeighborY="121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D7FD26-7F09-4ACE-BDF5-3CE09737EAE0}" type="presOf" srcId="{9259ADA1-E654-4C44-85A0-F20BF4B6DAD9}" destId="{3E13B7A6-D08D-4489-895B-95885FE6BF7C}" srcOrd="0" destOrd="0" presId="urn:microsoft.com/office/officeart/2005/8/layout/vList2"/>
    <dgm:cxn modelId="{7D4E7874-059A-4669-9460-843510C8B3B9}" type="presOf" srcId="{BC30CB48-DFEC-4A21-AC7A-C05762B12B68}" destId="{EE88EDD9-AD56-4E11-863F-A24ECA49AE4C}" srcOrd="0" destOrd="0" presId="urn:microsoft.com/office/officeart/2005/8/layout/vList2"/>
    <dgm:cxn modelId="{059B8159-43A7-492A-955C-4020691F450B}" srcId="{BC30CB48-DFEC-4A21-AC7A-C05762B12B68}" destId="{9259ADA1-E654-4C44-85A0-F20BF4B6DAD9}" srcOrd="0" destOrd="0" parTransId="{00B7BE75-8092-4B66-923A-62625BAB6C3D}" sibTransId="{A21D61DB-C031-4B6D-8FFF-62B95CC7DD3E}"/>
    <dgm:cxn modelId="{A01D3D17-997C-4E19-BEEE-D6824119640B}" type="presParOf" srcId="{EE88EDD9-AD56-4E11-863F-A24ECA49AE4C}" destId="{3E13B7A6-D08D-4489-895B-95885FE6BF7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30CB48-DFEC-4A21-AC7A-C05762B12B68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9259ADA1-E654-4C44-85A0-F20BF4B6DAD9}">
      <dgm:prSet phldrT="[Text]" custT="1"/>
      <dgm:spPr/>
      <dgm:t>
        <a:bodyPr/>
        <a:lstStyle/>
        <a:p>
          <a:r>
            <a:rPr lang="en-US" sz="2000" dirty="0" smtClean="0"/>
            <a:t>Consider an example of an enterprise application.</a:t>
          </a:r>
        </a:p>
      </dgm:t>
    </dgm:pt>
    <dgm:pt modelId="{00B7BE75-8092-4B66-923A-62625BAB6C3D}" type="parTrans" cxnId="{059B8159-43A7-492A-955C-4020691F450B}">
      <dgm:prSet/>
      <dgm:spPr/>
      <dgm:t>
        <a:bodyPr/>
        <a:lstStyle/>
        <a:p>
          <a:endParaRPr lang="en-US"/>
        </a:p>
      </dgm:t>
    </dgm:pt>
    <dgm:pt modelId="{A21D61DB-C031-4B6D-8FFF-62B95CC7DD3E}" type="sibTrans" cxnId="{059B8159-43A7-492A-955C-4020691F450B}">
      <dgm:prSet/>
      <dgm:spPr/>
      <dgm:t>
        <a:bodyPr/>
        <a:lstStyle/>
        <a:p>
          <a:endParaRPr lang="en-US"/>
        </a:p>
      </dgm:t>
    </dgm:pt>
    <dgm:pt modelId="{EE88EDD9-AD56-4E11-863F-A24ECA49AE4C}" type="pres">
      <dgm:prSet presAssocID="{BC30CB48-DFEC-4A21-AC7A-C05762B12B6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13B7A6-D08D-4489-895B-95885FE6BF7C}" type="pres">
      <dgm:prSet presAssocID="{9259ADA1-E654-4C44-85A0-F20BF4B6DAD9}" presName="parentText" presStyleLbl="node1" presStyleIdx="0" presStyleCnt="1" custScaleY="727723" custLinFactNeighborX="0" custLinFactNeighborY="121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9B8159-43A7-492A-955C-4020691F450B}" srcId="{BC30CB48-DFEC-4A21-AC7A-C05762B12B68}" destId="{9259ADA1-E654-4C44-85A0-F20BF4B6DAD9}" srcOrd="0" destOrd="0" parTransId="{00B7BE75-8092-4B66-923A-62625BAB6C3D}" sibTransId="{A21D61DB-C031-4B6D-8FFF-62B95CC7DD3E}"/>
    <dgm:cxn modelId="{BA47A94E-FDFC-4576-881B-0C8338122944}" type="presOf" srcId="{9259ADA1-E654-4C44-85A0-F20BF4B6DAD9}" destId="{3E13B7A6-D08D-4489-895B-95885FE6BF7C}" srcOrd="0" destOrd="0" presId="urn:microsoft.com/office/officeart/2005/8/layout/vList2"/>
    <dgm:cxn modelId="{DDFF4840-EAB3-405B-A69B-159ADF07ED90}" type="presOf" srcId="{BC30CB48-DFEC-4A21-AC7A-C05762B12B68}" destId="{EE88EDD9-AD56-4E11-863F-A24ECA49AE4C}" srcOrd="0" destOrd="0" presId="urn:microsoft.com/office/officeart/2005/8/layout/vList2"/>
    <dgm:cxn modelId="{BA60735B-B68B-4621-B7EB-8CE91B2D753F}" type="presParOf" srcId="{EE88EDD9-AD56-4E11-863F-A24ECA49AE4C}" destId="{3E13B7A6-D08D-4489-895B-95885FE6BF7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30CB48-DFEC-4A21-AC7A-C05762B12B68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27F06D51-15A4-49C0-818C-BF2F62FF2EFA}">
      <dgm:prSet phldrT="[Text]" custT="1"/>
      <dgm:spPr/>
      <dgm:t>
        <a:bodyPr/>
        <a:lstStyle/>
        <a:p>
          <a:pPr algn="ctr"/>
          <a:r>
            <a:rPr lang="en-US" sz="2000" dirty="0" smtClean="0"/>
            <a:t>This will adversely affect the performance of the application. </a:t>
          </a:r>
        </a:p>
        <a:p>
          <a:pPr algn="ctr"/>
          <a:r>
            <a:rPr lang="en-US" sz="2000" dirty="0" smtClean="0"/>
            <a:t>Therefore, to address the preceding challenge, you can create a static inner class. Static inner classes are inner classes marked with the static modifier.</a:t>
          </a:r>
          <a:endParaRPr lang="en-US" sz="2000" dirty="0"/>
        </a:p>
      </dgm:t>
    </dgm:pt>
    <dgm:pt modelId="{AE75185C-E7C0-43F7-B31D-7D27DBB0AFB7}" type="parTrans" cxnId="{DCD525B5-9C2D-408E-A9F5-280C18EB3F67}">
      <dgm:prSet/>
      <dgm:spPr/>
      <dgm:t>
        <a:bodyPr/>
        <a:lstStyle/>
        <a:p>
          <a:endParaRPr lang="en-US"/>
        </a:p>
      </dgm:t>
    </dgm:pt>
    <dgm:pt modelId="{5C7379D7-90B5-428A-B7FB-A007A9D5071E}" type="sibTrans" cxnId="{DCD525B5-9C2D-408E-A9F5-280C18EB3F67}">
      <dgm:prSet/>
      <dgm:spPr/>
      <dgm:t>
        <a:bodyPr/>
        <a:lstStyle/>
        <a:p>
          <a:endParaRPr lang="en-US"/>
        </a:p>
      </dgm:t>
    </dgm:pt>
    <dgm:pt modelId="{EE88EDD9-AD56-4E11-863F-A24ECA49AE4C}" type="pres">
      <dgm:prSet presAssocID="{BC30CB48-DFEC-4A21-AC7A-C05762B12B6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DE1FDD-9801-441F-9971-EF0FEFE2DB5E}" type="pres">
      <dgm:prSet presAssocID="{27F06D51-15A4-49C0-818C-BF2F62FF2EFA}" presName="parentText" presStyleLbl="node1" presStyleIdx="0" presStyleCnt="1" custScaleY="644157" custLinFactNeighborX="1449" custLinFactNeighborY="4137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C8C315-2CAB-4BCE-936C-39F9957448A1}" type="presOf" srcId="{BC30CB48-DFEC-4A21-AC7A-C05762B12B68}" destId="{EE88EDD9-AD56-4E11-863F-A24ECA49AE4C}" srcOrd="0" destOrd="0" presId="urn:microsoft.com/office/officeart/2005/8/layout/vList2"/>
    <dgm:cxn modelId="{DCD525B5-9C2D-408E-A9F5-280C18EB3F67}" srcId="{BC30CB48-DFEC-4A21-AC7A-C05762B12B68}" destId="{27F06D51-15A4-49C0-818C-BF2F62FF2EFA}" srcOrd="0" destOrd="0" parTransId="{AE75185C-E7C0-43F7-B31D-7D27DBB0AFB7}" sibTransId="{5C7379D7-90B5-428A-B7FB-A007A9D5071E}"/>
    <dgm:cxn modelId="{386B8540-F735-49DE-8169-7DD9783E3CF8}" type="presOf" srcId="{27F06D51-15A4-49C0-818C-BF2F62FF2EFA}" destId="{AEDE1FDD-9801-441F-9971-EF0FEFE2DB5E}" srcOrd="0" destOrd="0" presId="urn:microsoft.com/office/officeart/2005/8/layout/vList2"/>
    <dgm:cxn modelId="{366D29EB-B4DF-4B09-BACF-1C6FD841964C}" type="presParOf" srcId="{EE88EDD9-AD56-4E11-863F-A24ECA49AE4C}" destId="{AEDE1FDD-9801-441F-9971-EF0FEFE2DB5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C30CB48-DFEC-4A21-AC7A-C05762B12B68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27F06D51-15A4-49C0-818C-BF2F62FF2EFA}">
      <dgm:prSet phldrT="[Text]" custT="1"/>
      <dgm:spPr/>
      <dgm:t>
        <a:bodyPr/>
        <a:lstStyle/>
        <a:p>
          <a:pPr algn="ctr"/>
          <a:r>
            <a:rPr lang="en-US" sz="2000" dirty="0" smtClean="0"/>
            <a:t>Needs to develop a gaming application by using the Swing components.</a:t>
          </a:r>
          <a:endParaRPr lang="en-US" sz="2000" dirty="0"/>
        </a:p>
      </dgm:t>
    </dgm:pt>
    <dgm:pt modelId="{AE75185C-E7C0-43F7-B31D-7D27DBB0AFB7}" type="parTrans" cxnId="{DCD525B5-9C2D-408E-A9F5-280C18EB3F67}">
      <dgm:prSet/>
      <dgm:spPr/>
      <dgm:t>
        <a:bodyPr/>
        <a:lstStyle/>
        <a:p>
          <a:endParaRPr lang="en-US"/>
        </a:p>
      </dgm:t>
    </dgm:pt>
    <dgm:pt modelId="{5C7379D7-90B5-428A-B7FB-A007A9D5071E}" type="sibTrans" cxnId="{DCD525B5-9C2D-408E-A9F5-280C18EB3F67}">
      <dgm:prSet/>
      <dgm:spPr/>
      <dgm:t>
        <a:bodyPr/>
        <a:lstStyle/>
        <a:p>
          <a:endParaRPr lang="en-US"/>
        </a:p>
      </dgm:t>
    </dgm:pt>
    <dgm:pt modelId="{EE88EDD9-AD56-4E11-863F-A24ECA49AE4C}" type="pres">
      <dgm:prSet presAssocID="{BC30CB48-DFEC-4A21-AC7A-C05762B12B6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DE1FDD-9801-441F-9971-EF0FEFE2DB5E}" type="pres">
      <dgm:prSet presAssocID="{27F06D51-15A4-49C0-818C-BF2F62FF2EFA}" presName="parentText" presStyleLbl="node1" presStyleIdx="0" presStyleCnt="1" custScaleY="835071" custLinFactY="-8462" custLinFactNeighborX="-201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D525B5-9C2D-408E-A9F5-280C18EB3F67}" srcId="{BC30CB48-DFEC-4A21-AC7A-C05762B12B68}" destId="{27F06D51-15A4-49C0-818C-BF2F62FF2EFA}" srcOrd="0" destOrd="0" parTransId="{AE75185C-E7C0-43F7-B31D-7D27DBB0AFB7}" sibTransId="{5C7379D7-90B5-428A-B7FB-A007A9D5071E}"/>
    <dgm:cxn modelId="{A229E57D-1708-4A68-8A5E-681667CBE1C4}" type="presOf" srcId="{27F06D51-15A4-49C0-818C-BF2F62FF2EFA}" destId="{AEDE1FDD-9801-441F-9971-EF0FEFE2DB5E}" srcOrd="0" destOrd="0" presId="urn:microsoft.com/office/officeart/2005/8/layout/vList2"/>
    <dgm:cxn modelId="{9A32787C-1F42-4FFD-95B9-750F6C15C867}" type="presOf" srcId="{BC30CB48-DFEC-4A21-AC7A-C05762B12B68}" destId="{EE88EDD9-AD56-4E11-863F-A24ECA49AE4C}" srcOrd="0" destOrd="0" presId="urn:microsoft.com/office/officeart/2005/8/layout/vList2"/>
    <dgm:cxn modelId="{F06AA909-164F-4AB2-BF59-7524AA3AF173}" type="presParOf" srcId="{EE88EDD9-AD56-4E11-863F-A24ECA49AE4C}" destId="{AEDE1FDD-9801-441F-9971-EF0FEFE2DB5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8C586D4-5BF0-4FDE-A369-26EA02662925}" type="doc">
      <dgm:prSet loTypeId="urn:microsoft.com/office/officeart/2005/8/layout/vList5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23139710-36C3-422C-88D6-230069907FF2}">
      <dgm:prSet phldrT="[Text]" custT="1"/>
      <dgm:spPr/>
      <dgm:t>
        <a:bodyPr/>
        <a:lstStyle/>
        <a:p>
          <a:pPr algn="l"/>
          <a:r>
            <a:rPr lang="en-US" sz="2000" dirty="0" smtClean="0"/>
            <a:t>A developer needs to design a startup screen interface with a start button.</a:t>
          </a:r>
        </a:p>
      </dgm:t>
    </dgm:pt>
    <dgm:pt modelId="{9967A7B5-D122-4D8A-A65F-E85CD78E3FE1}" type="parTrans" cxnId="{D27D4CD3-6160-484C-861D-11FA0566FD99}">
      <dgm:prSet/>
      <dgm:spPr/>
      <dgm:t>
        <a:bodyPr/>
        <a:lstStyle/>
        <a:p>
          <a:endParaRPr lang="en-US"/>
        </a:p>
      </dgm:t>
    </dgm:pt>
    <dgm:pt modelId="{E6A5E19E-566B-4D93-A198-AA33F3B63F85}" type="sibTrans" cxnId="{D27D4CD3-6160-484C-861D-11FA0566FD99}">
      <dgm:prSet/>
      <dgm:spPr/>
      <dgm:t>
        <a:bodyPr/>
        <a:lstStyle/>
        <a:p>
          <a:endParaRPr lang="en-US"/>
        </a:p>
      </dgm:t>
    </dgm:pt>
    <dgm:pt modelId="{8773614C-5120-4AFA-9D91-A959CC73BC4B}" type="pres">
      <dgm:prSet presAssocID="{88C586D4-5BF0-4FDE-A369-26EA0266292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EF9C98-D565-407F-BDAE-26F4BEB2B3E3}" type="pres">
      <dgm:prSet presAssocID="{23139710-36C3-422C-88D6-230069907FF2}" presName="linNode" presStyleCnt="0"/>
      <dgm:spPr/>
    </dgm:pt>
    <dgm:pt modelId="{487FB7D2-B300-4C93-8E9C-B886B922BCEE}" type="pres">
      <dgm:prSet presAssocID="{23139710-36C3-422C-88D6-230069907FF2}" presName="parentText" presStyleLbl="node1" presStyleIdx="0" presStyleCnt="1" custScaleX="277778" custScaleY="99026" custLinFactNeighborX="33312" custLinFactNeighborY="-53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AF8385-27A5-41CE-BCDD-993A30F36301}" type="presOf" srcId="{23139710-36C3-422C-88D6-230069907FF2}" destId="{487FB7D2-B300-4C93-8E9C-B886B922BCEE}" srcOrd="0" destOrd="0" presId="urn:microsoft.com/office/officeart/2005/8/layout/vList5"/>
    <dgm:cxn modelId="{6BCEC8D0-7853-4AFC-AC66-B7422CF2F8A6}" type="presOf" srcId="{88C586D4-5BF0-4FDE-A369-26EA02662925}" destId="{8773614C-5120-4AFA-9D91-A959CC73BC4B}" srcOrd="0" destOrd="0" presId="urn:microsoft.com/office/officeart/2005/8/layout/vList5"/>
    <dgm:cxn modelId="{D27D4CD3-6160-484C-861D-11FA0566FD99}" srcId="{88C586D4-5BF0-4FDE-A369-26EA02662925}" destId="{23139710-36C3-422C-88D6-230069907FF2}" srcOrd="0" destOrd="0" parTransId="{9967A7B5-D122-4D8A-A65F-E85CD78E3FE1}" sibTransId="{E6A5E19E-566B-4D93-A198-AA33F3B63F85}"/>
    <dgm:cxn modelId="{4142DE1A-16F5-4B09-AEF9-9EEE7A19EEA6}" type="presParOf" srcId="{8773614C-5120-4AFA-9D91-A959CC73BC4B}" destId="{4CEF9C98-D565-407F-BDAE-26F4BEB2B3E3}" srcOrd="0" destOrd="0" presId="urn:microsoft.com/office/officeart/2005/8/layout/vList5"/>
    <dgm:cxn modelId="{4F725372-5E30-4DDC-9373-A37BCAF64066}" type="presParOf" srcId="{4CEF9C98-D565-407F-BDAE-26F4BEB2B3E3}" destId="{487FB7D2-B300-4C93-8E9C-B886B922BCE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8C586D4-5BF0-4FDE-A369-26EA02662925}" type="doc">
      <dgm:prSet loTypeId="urn:microsoft.com/office/officeart/2005/8/layout/vList5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23139710-36C3-422C-88D6-230069907FF2}">
      <dgm:prSet phldrT="[Text]" custT="1"/>
      <dgm:spPr/>
      <dgm:t>
        <a:bodyPr/>
        <a:lstStyle/>
        <a:p>
          <a:pPr algn="l"/>
          <a:r>
            <a:rPr lang="en-US" sz="2000" dirty="0" smtClean="0"/>
            <a:t>The game should begin when the start button is clicked.</a:t>
          </a:r>
          <a:endParaRPr lang="en-US" sz="2000" dirty="0"/>
        </a:p>
      </dgm:t>
    </dgm:pt>
    <dgm:pt modelId="{9967A7B5-D122-4D8A-A65F-E85CD78E3FE1}" type="parTrans" cxnId="{D27D4CD3-6160-484C-861D-11FA0566FD99}">
      <dgm:prSet/>
      <dgm:spPr/>
      <dgm:t>
        <a:bodyPr/>
        <a:lstStyle/>
        <a:p>
          <a:endParaRPr lang="en-US"/>
        </a:p>
      </dgm:t>
    </dgm:pt>
    <dgm:pt modelId="{E6A5E19E-566B-4D93-A198-AA33F3B63F85}" type="sibTrans" cxnId="{D27D4CD3-6160-484C-861D-11FA0566FD99}">
      <dgm:prSet/>
      <dgm:spPr/>
      <dgm:t>
        <a:bodyPr/>
        <a:lstStyle/>
        <a:p>
          <a:endParaRPr lang="en-US"/>
        </a:p>
      </dgm:t>
    </dgm:pt>
    <dgm:pt modelId="{8773614C-5120-4AFA-9D91-A959CC73BC4B}" type="pres">
      <dgm:prSet presAssocID="{88C586D4-5BF0-4FDE-A369-26EA0266292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EF9C98-D565-407F-BDAE-26F4BEB2B3E3}" type="pres">
      <dgm:prSet presAssocID="{23139710-36C3-422C-88D6-230069907FF2}" presName="linNode" presStyleCnt="0"/>
      <dgm:spPr/>
    </dgm:pt>
    <dgm:pt modelId="{487FB7D2-B300-4C93-8E9C-B886B922BCEE}" type="pres">
      <dgm:prSet presAssocID="{23139710-36C3-422C-88D6-230069907FF2}" presName="parentText" presStyleLbl="node1" presStyleIdx="0" presStyleCnt="1" custScaleX="277778" custScaleY="69351" custLinFactNeighborX="33312" custLinFactNeighborY="-53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7D4CD3-6160-484C-861D-11FA0566FD99}" srcId="{88C586D4-5BF0-4FDE-A369-26EA02662925}" destId="{23139710-36C3-422C-88D6-230069907FF2}" srcOrd="0" destOrd="0" parTransId="{9967A7B5-D122-4D8A-A65F-E85CD78E3FE1}" sibTransId="{E6A5E19E-566B-4D93-A198-AA33F3B63F85}"/>
    <dgm:cxn modelId="{8BF0C016-BDF3-4621-88E5-9A1D09EABBCC}" type="presOf" srcId="{88C586D4-5BF0-4FDE-A369-26EA02662925}" destId="{8773614C-5120-4AFA-9D91-A959CC73BC4B}" srcOrd="0" destOrd="0" presId="urn:microsoft.com/office/officeart/2005/8/layout/vList5"/>
    <dgm:cxn modelId="{D6AB9E69-8203-470E-A32B-9800361A4D85}" type="presOf" srcId="{23139710-36C3-422C-88D6-230069907FF2}" destId="{487FB7D2-B300-4C93-8E9C-B886B922BCEE}" srcOrd="0" destOrd="0" presId="urn:microsoft.com/office/officeart/2005/8/layout/vList5"/>
    <dgm:cxn modelId="{B6EE2EBE-2ED8-468D-A379-D17E5EA88992}" type="presParOf" srcId="{8773614C-5120-4AFA-9D91-A959CC73BC4B}" destId="{4CEF9C98-D565-407F-BDAE-26F4BEB2B3E3}" srcOrd="0" destOrd="0" presId="urn:microsoft.com/office/officeart/2005/8/layout/vList5"/>
    <dgm:cxn modelId="{F21E7E17-1FF5-4B49-8140-8D82414DD940}" type="presParOf" srcId="{4CEF9C98-D565-407F-BDAE-26F4BEB2B3E3}" destId="{487FB7D2-B300-4C93-8E9C-B886B922BCE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E1FDD-9801-441F-9971-EF0FEFE2DB5E}">
      <dsp:nvSpPr>
        <dsp:cNvPr id="0" name=""/>
        <dsp:cNvSpPr/>
      </dsp:nvSpPr>
      <dsp:spPr>
        <a:xfrm>
          <a:off x="0" y="30413"/>
          <a:ext cx="5257800" cy="161879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 such a scenario, a developer can use an inner class. Inner classes are the classes defined inside another class.</a:t>
          </a:r>
          <a:endParaRPr lang="en-US" sz="2000" kern="1200" dirty="0"/>
        </a:p>
      </dsp:txBody>
      <dsp:txXfrm>
        <a:off x="79023" y="109436"/>
        <a:ext cx="5099754" cy="146074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E1FDD-9801-441F-9971-EF0FEFE2DB5E}">
      <dsp:nvSpPr>
        <dsp:cNvPr id="0" name=""/>
        <dsp:cNvSpPr/>
      </dsp:nvSpPr>
      <dsp:spPr>
        <a:xfrm>
          <a:off x="0" y="30413"/>
          <a:ext cx="5257800" cy="161879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To implement this functionality, a developer needs to override the </a:t>
          </a:r>
          <a:r>
            <a:rPr lang="en-US" sz="2000" kern="1200" dirty="0" err="1" smtClean="0">
              <a:latin typeface="Courier New" pitchFamily="49" charset="0"/>
              <a:cs typeface="Courier New" pitchFamily="49" charset="0"/>
            </a:rPr>
            <a:t>actionPerformed</a:t>
          </a:r>
          <a:r>
            <a:rPr lang="en-US" sz="2000" kern="1200" dirty="0" smtClean="0">
              <a:latin typeface="Courier New" pitchFamily="49" charset="0"/>
              <a:cs typeface="Courier New" pitchFamily="49" charset="0"/>
            </a:rPr>
            <a:t>()</a:t>
          </a:r>
          <a:r>
            <a:rPr lang="en-US" sz="2000" kern="1200" dirty="0" smtClean="0"/>
            <a:t> method of the </a:t>
          </a:r>
          <a:r>
            <a:rPr lang="en-US" sz="2000" kern="1200" dirty="0" err="1" smtClean="0">
              <a:latin typeface="Courier New" pitchFamily="49" charset="0"/>
              <a:cs typeface="Courier New" pitchFamily="49" charset="0"/>
            </a:rPr>
            <a:t>ActionListener</a:t>
          </a:r>
          <a:r>
            <a:rPr lang="en-US" sz="2000" kern="1200" dirty="0" smtClean="0"/>
            <a:t> interface.</a:t>
          </a:r>
          <a:endParaRPr lang="en-US" sz="2000" kern="1200" dirty="0"/>
        </a:p>
      </dsp:txBody>
      <dsp:txXfrm>
        <a:off x="79023" y="109436"/>
        <a:ext cx="5099754" cy="146074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15C47F-F92A-41CE-B5B3-D7F11C4ABA46}">
      <dsp:nvSpPr>
        <dsp:cNvPr id="0" name=""/>
        <dsp:cNvSpPr/>
      </dsp:nvSpPr>
      <dsp:spPr>
        <a:xfrm>
          <a:off x="-1799004" y="-280634"/>
          <a:ext cx="2161468" cy="2161468"/>
        </a:xfrm>
        <a:prstGeom prst="blockArc">
          <a:avLst>
            <a:gd name="adj1" fmla="val 18900000"/>
            <a:gd name="adj2" fmla="val 2700000"/>
            <a:gd name="adj3" fmla="val 999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C78F20-FF91-45CC-8E8E-4AF822AA6C92}">
      <dsp:nvSpPr>
        <dsp:cNvPr id="0" name=""/>
        <dsp:cNvSpPr/>
      </dsp:nvSpPr>
      <dsp:spPr>
        <a:xfrm>
          <a:off x="294156" y="228604"/>
          <a:ext cx="4421802" cy="45714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85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ourier New" pitchFamily="49" charset="0"/>
              <a:ea typeface="Adobe Heiti Std R" pitchFamily="34" charset="-128"/>
              <a:cs typeface="Courier New" pitchFamily="49" charset="0"/>
            </a:rPr>
            <a:t>Exception</a:t>
          </a:r>
          <a:endParaRPr lang="en-US" sz="2000" kern="1200" dirty="0"/>
        </a:p>
      </dsp:txBody>
      <dsp:txXfrm>
        <a:off x="294156" y="228604"/>
        <a:ext cx="4421802" cy="457145"/>
      </dsp:txXfrm>
    </dsp:sp>
    <dsp:sp modelId="{C580B0CF-A1C1-49BA-A27B-DD85F0CF5CD4}">
      <dsp:nvSpPr>
        <dsp:cNvPr id="0" name=""/>
        <dsp:cNvSpPr/>
      </dsp:nvSpPr>
      <dsp:spPr>
        <a:xfrm>
          <a:off x="8441" y="171461"/>
          <a:ext cx="571431" cy="5714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484D8D-07F0-45EA-9ECA-2A633E78E7F4}">
      <dsp:nvSpPr>
        <dsp:cNvPr id="0" name=""/>
        <dsp:cNvSpPr/>
      </dsp:nvSpPr>
      <dsp:spPr>
        <a:xfrm>
          <a:off x="294156" y="914450"/>
          <a:ext cx="4421802" cy="45714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859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ourier New" pitchFamily="49" charset="0"/>
              <a:ea typeface="Adobe Heiti Std R" pitchFamily="34" charset="-128"/>
              <a:cs typeface="Courier New" pitchFamily="49" charset="0"/>
            </a:rPr>
            <a:t>Error</a:t>
          </a:r>
          <a:endParaRPr lang="en-US" sz="2300" kern="1200" dirty="0"/>
        </a:p>
      </dsp:txBody>
      <dsp:txXfrm>
        <a:off x="294156" y="914450"/>
        <a:ext cx="4421802" cy="457145"/>
      </dsp:txXfrm>
    </dsp:sp>
    <dsp:sp modelId="{FD00EEEA-6C2C-444B-AA71-4B48C7E828E3}">
      <dsp:nvSpPr>
        <dsp:cNvPr id="0" name=""/>
        <dsp:cNvSpPr/>
      </dsp:nvSpPr>
      <dsp:spPr>
        <a:xfrm>
          <a:off x="8441" y="857307"/>
          <a:ext cx="571431" cy="5714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E1FDD-9801-441F-9971-EF0FEFE2DB5E}">
      <dsp:nvSpPr>
        <dsp:cNvPr id="0" name=""/>
        <dsp:cNvSpPr/>
      </dsp:nvSpPr>
      <dsp:spPr>
        <a:xfrm>
          <a:off x="0" y="316922"/>
          <a:ext cx="5257800" cy="161879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To implement the preceding functionality, you need to create a regular inner class. A regular inner class is a class whose definition appears inside the definition of another class.</a:t>
          </a:r>
          <a:endParaRPr lang="en-US" sz="2000" kern="1200" dirty="0"/>
        </a:p>
      </dsp:txBody>
      <dsp:txXfrm>
        <a:off x="79023" y="395945"/>
        <a:ext cx="5099754" cy="14607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E1FDD-9801-441F-9971-EF0FEFE2DB5E}">
      <dsp:nvSpPr>
        <dsp:cNvPr id="0" name=""/>
        <dsp:cNvSpPr/>
      </dsp:nvSpPr>
      <dsp:spPr>
        <a:xfrm>
          <a:off x="0" y="150898"/>
          <a:ext cx="2171700" cy="221358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Large number of users are making numerous validation requests.</a:t>
          </a:r>
        </a:p>
      </dsp:txBody>
      <dsp:txXfrm>
        <a:off x="106014" y="256912"/>
        <a:ext cx="1959672" cy="20015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3B7A6-D08D-4489-895B-95885FE6BF7C}">
      <dsp:nvSpPr>
        <dsp:cNvPr id="0" name=""/>
        <dsp:cNvSpPr/>
      </dsp:nvSpPr>
      <dsp:spPr>
        <a:xfrm>
          <a:off x="0" y="2054"/>
          <a:ext cx="2513012" cy="21012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If such validation is implemented using regular inner class, the amount of objects that will get assigned to the heap will increase.</a:t>
          </a:r>
        </a:p>
      </dsp:txBody>
      <dsp:txXfrm>
        <a:off x="102575" y="104629"/>
        <a:ext cx="2307862" cy="18961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3B7A6-D08D-4489-895B-95885FE6BF7C}">
      <dsp:nvSpPr>
        <dsp:cNvPr id="0" name=""/>
        <dsp:cNvSpPr/>
      </dsp:nvSpPr>
      <dsp:spPr>
        <a:xfrm>
          <a:off x="0" y="93505"/>
          <a:ext cx="1751013" cy="18287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Consider an example of an enterprise application.</a:t>
          </a:r>
        </a:p>
      </dsp:txBody>
      <dsp:txXfrm>
        <a:off x="85477" y="178982"/>
        <a:ext cx="1580059" cy="16578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E1FDD-9801-441F-9971-EF0FEFE2DB5E}">
      <dsp:nvSpPr>
        <dsp:cNvPr id="0" name=""/>
        <dsp:cNvSpPr/>
      </dsp:nvSpPr>
      <dsp:spPr>
        <a:xfrm>
          <a:off x="0" y="1996"/>
          <a:ext cx="5257800" cy="204270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This will adversely affect the performance of the application.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Therefore, to address the preceding challenge, you can create a static inner class. Static inner classes are inner classes marked with the static modifier.</a:t>
          </a:r>
          <a:endParaRPr lang="en-US" sz="2000" kern="1200" dirty="0"/>
        </a:p>
      </dsp:txBody>
      <dsp:txXfrm>
        <a:off x="99717" y="101713"/>
        <a:ext cx="5058366" cy="18432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E1FDD-9801-441F-9971-EF0FEFE2DB5E}">
      <dsp:nvSpPr>
        <dsp:cNvPr id="0" name=""/>
        <dsp:cNvSpPr/>
      </dsp:nvSpPr>
      <dsp:spPr>
        <a:xfrm>
          <a:off x="0" y="0"/>
          <a:ext cx="2020094" cy="273302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Needs to develop a gaming application by using the Swing components.</a:t>
          </a:r>
          <a:endParaRPr lang="en-US" sz="2000" kern="1200" dirty="0"/>
        </a:p>
      </dsp:txBody>
      <dsp:txXfrm>
        <a:off x="98613" y="98613"/>
        <a:ext cx="1822868" cy="253579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FB7D2-B300-4C93-8E9C-B886B922BCEE}">
      <dsp:nvSpPr>
        <dsp:cNvPr id="0" name=""/>
        <dsp:cNvSpPr/>
      </dsp:nvSpPr>
      <dsp:spPr>
        <a:xfrm>
          <a:off x="2600" y="0"/>
          <a:ext cx="2662812" cy="180545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 developer needs to design a startup screen interface with a start button.</a:t>
          </a:r>
        </a:p>
      </dsp:txBody>
      <dsp:txXfrm>
        <a:off x="90735" y="88135"/>
        <a:ext cx="2486542" cy="16291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FB7D2-B300-4C93-8E9C-B886B922BCEE}">
      <dsp:nvSpPr>
        <dsp:cNvPr id="0" name=""/>
        <dsp:cNvSpPr/>
      </dsp:nvSpPr>
      <dsp:spPr>
        <a:xfrm>
          <a:off x="2600" y="249639"/>
          <a:ext cx="2662812" cy="117069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 game should begin when the start button is clicked.</a:t>
          </a:r>
          <a:endParaRPr lang="en-US" sz="2000" kern="1200" dirty="0"/>
        </a:p>
      </dsp:txBody>
      <dsp:txXfrm>
        <a:off x="59748" y="306787"/>
        <a:ext cx="2548516" cy="1056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72C6B-52BA-48F9-B3CB-71160684D0D7}" type="datetimeFigureOut">
              <a:rPr lang="en-US" smtClean="0"/>
              <a:t>05/04/2018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5F87C-57F2-4A36-B0BB-91980D943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10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2704D-9B35-45BB-B086-2DD66E7AED7A}" type="datetimeFigureOut">
              <a:rPr lang="en-US" smtClean="0"/>
              <a:t>05/04/2018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37557-3908-460F-97B2-93222C451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93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E4CE1B-EB7F-47E9-9007-8DE8E1AFE37F}" type="datetimeFigureOut">
              <a:rPr lang="en-US" smtClean="0"/>
              <a:t>05/04/2018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60FE01-1FE1-46B5-AF6E-F79075F685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64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E4CE1B-EB7F-47E9-9007-8DE8E1AFE37F}" type="datetimeFigureOut">
              <a:rPr lang="en-US" smtClean="0"/>
              <a:t>05/04/2018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60FE01-1FE1-46B5-AF6E-F79075F68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70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E4CE1B-EB7F-47E9-9007-8DE8E1AFE37F}" type="datetimeFigureOut">
              <a:rPr lang="en-US" smtClean="0"/>
              <a:t>05/04/2018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60FE01-1FE1-46B5-AF6E-F79075F68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3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400">
                <a:latin typeface="Arial" pitchFamily="34" charset="0"/>
                <a:cs typeface="Arial" pitchFamily="34" charset="0"/>
              </a:defRPr>
            </a:lvl4pPr>
            <a:lvl5pPr>
              <a:defRPr sz="12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E4CE1B-EB7F-47E9-9007-8DE8E1AFE37F}" type="datetimeFigureOut">
              <a:rPr lang="en-US" smtClean="0"/>
              <a:t>05/04/2018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60FE01-1FE1-46B5-AF6E-F79075F68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85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E4CE1B-EB7F-47E9-9007-8DE8E1AFE37F}" type="datetimeFigureOut">
              <a:rPr lang="en-US" smtClean="0"/>
              <a:t>05/04/2018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60FE01-1FE1-46B5-AF6E-F79075F68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59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E4CE1B-EB7F-47E9-9007-8DE8E1AFE37F}" type="datetimeFigureOut">
              <a:rPr lang="en-US" smtClean="0"/>
              <a:t>05/04/2018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60FE01-1FE1-46B5-AF6E-F79075F68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7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E4CE1B-EB7F-47E9-9007-8DE8E1AFE37F}" type="datetimeFigureOut">
              <a:rPr lang="en-US" smtClean="0"/>
              <a:t>05/04/2018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60FE01-1FE1-46B5-AF6E-F79075F68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96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E4CE1B-EB7F-47E9-9007-8DE8E1AFE37F}" type="datetimeFigureOut">
              <a:rPr lang="en-US" smtClean="0"/>
              <a:t>05/04/2018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60FE01-1FE1-46B5-AF6E-F79075F68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53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E4CE1B-EB7F-47E9-9007-8DE8E1AFE37F}" type="datetimeFigureOut">
              <a:rPr lang="en-US" smtClean="0"/>
              <a:t>05/04/2018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60FE01-1FE1-46B5-AF6E-F79075F68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87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E4CE1B-EB7F-47E9-9007-8DE8E1AFE37F}" type="datetimeFigureOut">
              <a:rPr lang="en-US" smtClean="0"/>
              <a:t>05/04/2018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60FE01-1FE1-46B5-AF6E-F79075F68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64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AE4CE1B-EB7F-47E9-9007-8DE8E1AFE37F}" type="datetimeFigureOut">
              <a:rPr lang="en-US" smtClean="0"/>
              <a:t>05/04/2018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60FE01-1FE1-46B5-AF6E-F79075F68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57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"/>
          <p:cNvSpPr txBox="1">
            <a:spLocks noChangeArrowheads="1"/>
          </p:cNvSpPr>
          <p:nvPr userDrawn="1"/>
        </p:nvSpPr>
        <p:spPr bwMode="auto">
          <a:xfrm>
            <a:off x="6855923" y="6596390"/>
            <a:ext cx="988867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bg1"/>
                </a:solidFill>
              </a:rPr>
              <a:t>Slide </a:t>
            </a:r>
            <a:fld id="{6EE91A64-2BCA-4CEB-9E43-6ACB4932894D}" type="slidenum">
              <a:rPr lang="en-US" sz="1100" b="1">
                <a:solidFill>
                  <a:schemeClr val="bg1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en-US" sz="1100" b="1" dirty="0">
                <a:solidFill>
                  <a:schemeClr val="bg1"/>
                </a:solidFill>
              </a:rPr>
              <a:t> of </a:t>
            </a:r>
            <a:r>
              <a:rPr lang="en-US" sz="1100" b="1" dirty="0" smtClean="0">
                <a:solidFill>
                  <a:schemeClr val="bg1"/>
                </a:solidFill>
              </a:rPr>
              <a:t>40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100" b="1" dirty="0" smtClean="0">
                <a:solidFill>
                  <a:schemeClr val="bg1"/>
                </a:solidFill>
              </a:rPr>
              <a:t> 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 userDrawn="1"/>
        </p:nvSpPr>
        <p:spPr bwMode="auto">
          <a:xfrm>
            <a:off x="533400" y="6596390"/>
            <a:ext cx="14478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b="1" dirty="0" err="1" smtClean="0">
                <a:solidFill>
                  <a:schemeClr val="bg1"/>
                </a:solidFill>
              </a:rPr>
              <a:t>Ver</a:t>
            </a:r>
            <a:r>
              <a:rPr lang="en-US" sz="1100" b="1" baseline="0" dirty="0" smtClean="0">
                <a:solidFill>
                  <a:schemeClr val="bg1"/>
                </a:solidFill>
              </a:rPr>
              <a:t> 1.0</a:t>
            </a:r>
            <a:endParaRPr 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59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13" Type="http://schemas.openxmlformats.org/officeDocument/2006/relationships/diagramQuickStyle" Target="../diagrams/quickStyle8.xml"/><Relationship Id="rId18" Type="http://schemas.openxmlformats.org/officeDocument/2006/relationships/diagramQuickStyle" Target="../diagrams/quickStyle9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7.xml"/><Relationship Id="rId12" Type="http://schemas.openxmlformats.org/officeDocument/2006/relationships/diagramLayout" Target="../diagrams/layout8.xml"/><Relationship Id="rId17" Type="http://schemas.openxmlformats.org/officeDocument/2006/relationships/diagramLayout" Target="../diagrams/layout9.xml"/><Relationship Id="rId2" Type="http://schemas.openxmlformats.org/officeDocument/2006/relationships/image" Target="../media/image2.png"/><Relationship Id="rId16" Type="http://schemas.openxmlformats.org/officeDocument/2006/relationships/diagramData" Target="../diagrams/data9.xml"/><Relationship Id="rId20" Type="http://schemas.microsoft.com/office/2007/relationships/diagramDrawing" Target="../diagrams/drawing9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7.xml"/><Relationship Id="rId11" Type="http://schemas.openxmlformats.org/officeDocument/2006/relationships/diagramData" Target="../diagrams/data8.xml"/><Relationship Id="rId5" Type="http://schemas.microsoft.com/office/2007/relationships/hdphoto" Target="../media/hdphoto1.wdp"/><Relationship Id="rId15" Type="http://schemas.microsoft.com/office/2007/relationships/diagramDrawing" Target="../diagrams/drawing8.xml"/><Relationship Id="rId10" Type="http://schemas.microsoft.com/office/2007/relationships/diagramDrawing" Target="../diagrams/drawing7.xml"/><Relationship Id="rId19" Type="http://schemas.openxmlformats.org/officeDocument/2006/relationships/diagramColors" Target="../diagrams/colors9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7.xml"/><Relationship Id="rId14" Type="http://schemas.openxmlformats.org/officeDocument/2006/relationships/diagramColors" Target="../diagrams/colors8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package" Target="../embeddings/Microsoft_Word_Document1.docx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package" Target="../embeddings/Microsoft_Word_Document2.docx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package" Target="../embeddings/Microsoft_Word_Document3.docx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image" Target="../media/image4.png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image" Target="../media/image2.png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838200" y="145175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In this session, you will learn </a:t>
            </a: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to:</a:t>
            </a:r>
          </a:p>
          <a:p>
            <a:pPr marL="742950" lvl="1" indent="-285750">
              <a:buClr>
                <a:srgbClr val="BB1597"/>
              </a:buClr>
              <a:buFont typeface="Wingdings" panose="05000000000000000000" pitchFamily="2" charset="2"/>
              <a:buChar char="§"/>
            </a:pPr>
            <a:r>
              <a:rPr lang="en-US" altLang="en-US" dirty="0" smtClean="0"/>
              <a:t>Nested class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Describe </a:t>
            </a:r>
            <a:r>
              <a:rPr lang="en-US" altLang="en-US" dirty="0"/>
              <a:t>Nested Class.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dirty="0"/>
              <a:t>Explain Member Class.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dirty="0"/>
              <a:t>Explain Local Class.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dirty="0"/>
              <a:t>Explain Anonymous </a:t>
            </a:r>
            <a:r>
              <a:rPr lang="en-US" altLang="en-US" dirty="0" smtClean="0"/>
              <a:t>Class.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 smtClean="0"/>
              <a:t>Exception </a:t>
            </a:r>
            <a:r>
              <a:rPr lang="en-US" altLang="en-US" dirty="0" smtClean="0"/>
              <a:t>handling</a:t>
            </a:r>
            <a:endParaRPr lang="en-US" altLang="en-US" dirty="0"/>
          </a:p>
          <a:p>
            <a:pPr marL="747712" lvl="2" indent="-28575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3"/>
              </a:buBlip>
            </a:pPr>
            <a:endParaRPr lang="en-US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747712" lvl="2" indent="-28575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3"/>
              </a:buBlip>
            </a:pPr>
            <a:endParaRPr lang="en-IN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461962" lvl="2">
              <a:spcBef>
                <a:spcPct val="20000"/>
              </a:spcBef>
              <a:buClr>
                <a:srgbClr val="CC0099"/>
              </a:buClr>
              <a:buSzPct val="150000"/>
            </a:pPr>
            <a:endParaRPr lang="en-IN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747712" lvl="2" indent="-285750">
              <a:spcBef>
                <a:spcPct val="20000"/>
              </a:spcBef>
              <a:buClr>
                <a:srgbClr val="CC0099"/>
              </a:buClr>
              <a:buSzPct val="150000"/>
              <a:buFont typeface="Wingdings" pitchFamily="2" charset="2"/>
              <a:buChar char="§"/>
            </a:pPr>
            <a:endParaRPr lang="en-IN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747712" lvl="2" indent="-285750">
              <a:spcBef>
                <a:spcPct val="20000"/>
              </a:spcBef>
              <a:buClr>
                <a:srgbClr val="CC0099"/>
              </a:buClr>
              <a:buSzPct val="150000"/>
              <a:buFont typeface="Wingdings" pitchFamily="2" charset="2"/>
              <a:buChar char="§"/>
            </a:pPr>
            <a:endParaRPr lang="en-IN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747712" lvl="2" indent="-285750">
              <a:spcBef>
                <a:spcPct val="20000"/>
              </a:spcBef>
              <a:buClr>
                <a:srgbClr val="CC0099"/>
              </a:buClr>
              <a:buSzPct val="150000"/>
              <a:buFont typeface="Wingdings" pitchFamily="2" charset="2"/>
              <a:buChar char="§"/>
            </a:pPr>
            <a:endParaRPr lang="en-IN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747712" lvl="2" indent="-28575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IN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736600" lvl="1" indent="-274638" algn="l">
              <a:spcBef>
                <a:spcPct val="20000"/>
              </a:spcBef>
              <a:buBlip>
                <a:blip r:embed="rId4"/>
              </a:buBlip>
            </a:pPr>
            <a:endParaRPr lang="en-US" sz="16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762000" y="1022275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SzPct val="120000"/>
            </a:pP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Objectives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32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838200" y="145175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You 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need to use the following code snippet to instantiate the </a:t>
            </a:r>
            <a:r>
              <a:rPr lang="en-US" sz="2000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ValidateNetBankingAccount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static inner class outside the </a:t>
            </a:r>
            <a:r>
              <a:rPr lang="en-US" sz="2000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PaymentDetails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class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:</a:t>
            </a:r>
          </a:p>
          <a:p>
            <a:pPr marL="461962" lvl="2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dirty="0" err="1" smtClean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PaymentDetails.ValidateNetBankingAccount</a:t>
            </a:r>
            <a:r>
              <a:rPr lang="en-US" dirty="0" smtClean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validator=new </a:t>
            </a:r>
            <a:r>
              <a:rPr lang="en-US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PaymentDetails.ValidateNetBankingAccount</a:t>
            </a: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 ();</a:t>
            </a:r>
          </a:p>
          <a:p>
            <a:pPr marL="736600" lvl="1" indent="-274638" algn="l">
              <a:spcBef>
                <a:spcPct val="20000"/>
              </a:spcBef>
              <a:buBlip>
                <a:blip r:embed="rId3"/>
              </a:buBlip>
            </a:pPr>
            <a:endParaRPr lang="en-US" sz="2000" dirty="0"/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762000" y="1022275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Static Inner Class (Contd.)</a:t>
            </a:r>
          </a:p>
        </p:txBody>
      </p:sp>
    </p:spTree>
    <p:extLst>
      <p:ext uri="{BB962C8B-B14F-4D97-AF65-F5344CB8AC3E}">
        <p14:creationId xmlns:p14="http://schemas.microsoft.com/office/powerpoint/2010/main" val="156732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838200" y="145175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A 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method-local inner </a:t>
            </a: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class:</a:t>
            </a: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Is </a:t>
            </a:r>
            <a:r>
              <a:rPr lang="en-US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defined inside the method of the enclosing class. </a:t>
            </a:r>
            <a:endParaRPr lang="en-US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N</a:t>
            </a:r>
            <a:r>
              <a:rPr lang="en-US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eeds </a:t>
            </a:r>
            <a:r>
              <a:rPr lang="en-US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to be instantiated within the same method</a:t>
            </a:r>
            <a:r>
              <a:rPr lang="en-US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.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Consider the following code snippet of the method-local inner class</a:t>
            </a: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:</a:t>
            </a:r>
          </a:p>
          <a:p>
            <a:pPr marL="461962" lvl="2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MethodLocalInner</a:t>
            </a: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 </a:t>
            </a:r>
          </a:p>
          <a:p>
            <a:pPr marL="461962" lvl="2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{</a:t>
            </a:r>
          </a:p>
          <a:p>
            <a:pPr marL="461962" lvl="2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    private String x = "</a:t>
            </a:r>
            <a:r>
              <a:rPr lang="en-US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MyOuterClass</a:t>
            </a: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";</a:t>
            </a:r>
          </a:p>
          <a:p>
            <a:pPr marL="461962" lvl="2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    void display() </a:t>
            </a:r>
          </a:p>
          <a:p>
            <a:pPr marL="461962" lvl="2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{</a:t>
            </a:r>
          </a:p>
          <a:p>
            <a:pPr marL="461962" lvl="2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        final String z = "local variable";</a:t>
            </a:r>
          </a:p>
          <a:p>
            <a:pPr marL="461962" lvl="2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System.out.println</a:t>
            </a: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(x);</a:t>
            </a:r>
          </a:p>
          <a:p>
            <a:pPr marL="461962" lvl="2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        class Inner </a:t>
            </a:r>
          </a:p>
          <a:p>
            <a:pPr marL="461962" lvl="2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 {</a:t>
            </a:r>
          </a:p>
          <a:p>
            <a:pPr marL="461962" lvl="2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            public void print() </a:t>
            </a:r>
          </a:p>
          <a:p>
            <a:pPr marL="461962" lvl="2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  </a:t>
            </a: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762000" y="1022275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Method-local 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Inner Class </a:t>
            </a:r>
          </a:p>
        </p:txBody>
      </p:sp>
    </p:spTree>
    <p:extLst>
      <p:ext uri="{BB962C8B-B14F-4D97-AF65-F5344CB8AC3E}">
        <p14:creationId xmlns:p14="http://schemas.microsoft.com/office/powerpoint/2010/main" val="224079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838200" y="145175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1962" lvl="2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("Outer x: " + x);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("Local variable z: " + z);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Inner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new Inner();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obj.print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public static void main(String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[]) 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MethodLocalInner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MethodLocalInners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m.display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latin typeface="Courier New" pitchFamily="49" charset="0"/>
              <a:ea typeface="Adobe Heiti Std R" pitchFamily="34" charset="-128"/>
              <a:cs typeface="Courier New" pitchFamily="49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/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762000" y="1022275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Method-local 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Inner Class (Contd.)</a:t>
            </a:r>
          </a:p>
        </p:txBody>
      </p:sp>
    </p:spTree>
    <p:extLst>
      <p:ext uri="{BB962C8B-B14F-4D97-AF65-F5344CB8AC3E}">
        <p14:creationId xmlns:p14="http://schemas.microsoft.com/office/powerpoint/2010/main" val="238960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838200" y="145175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Scenario:</a:t>
            </a:r>
          </a:p>
          <a:p>
            <a:pPr marL="290512" lvl="1" indent="-285750">
              <a:spcBef>
                <a:spcPct val="20000"/>
              </a:spcBef>
              <a:buClr>
                <a:srgbClr val="CC0099"/>
              </a:buClr>
              <a:buSzPct val="150000"/>
              <a:buFont typeface="Wingdings" pitchFamily="2" charset="2"/>
              <a:buChar char="§"/>
            </a:pPr>
            <a:endParaRPr lang="en-US" sz="200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endParaRPr lang="en-IN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736600" lvl="1" indent="-274638" algn="l">
              <a:spcBef>
                <a:spcPct val="20000"/>
              </a:spcBef>
              <a:buBlip>
                <a:blip r:embed="rId3"/>
              </a:buBlip>
            </a:pPr>
            <a:endParaRPr lang="en-US" sz="16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762000" y="1022275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Anonymous Inner Class</a:t>
            </a:r>
            <a:endParaRPr lang="en-US" sz="2400" b="1" dirty="0">
              <a:latin typeface="Arial" pitchFamily="34" charset="0"/>
              <a:ea typeface="Adobe Gothic Std B" pitchFamily="34" charset="-128"/>
              <a:cs typeface="Arial" pitchFamily="34" charset="0"/>
            </a:endParaRPr>
          </a:p>
        </p:txBody>
      </p:sp>
      <p:pic>
        <p:nvPicPr>
          <p:cNvPr id="6" name="Picture 2" descr="D:\IADRT\PPT\Images\PIC set 2\Picture8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58875"/>
            <a:ext cx="1813736" cy="23561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" name="Rectangle 1"/>
          <p:cNvSpPr/>
          <p:nvPr/>
        </p:nvSpPr>
        <p:spPr>
          <a:xfrm>
            <a:off x="791490" y="5117068"/>
            <a:ext cx="14937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rgbClr val="003300"/>
                </a:solidFill>
              </a:rPr>
              <a:t>A developer</a:t>
            </a:r>
            <a:r>
              <a:rPr lang="en-US" dirty="0" smtClean="0">
                <a:solidFill>
                  <a:srgbClr val="003300"/>
                </a:solidFill>
              </a:rPr>
              <a:t> </a:t>
            </a:r>
            <a:endParaRPr lang="en-US" dirty="0">
              <a:solidFill>
                <a:srgbClr val="003300"/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096310997"/>
              </p:ext>
            </p:extLst>
          </p:nvPr>
        </p:nvGraphicFramePr>
        <p:xfrm>
          <a:off x="3349336" y="2163111"/>
          <a:ext cx="2020094" cy="315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2716255790"/>
              </p:ext>
            </p:extLst>
          </p:nvPr>
        </p:nvGraphicFramePr>
        <p:xfrm>
          <a:off x="6400800" y="1643744"/>
          <a:ext cx="2665413" cy="1823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8" name="Right Arrow 17"/>
          <p:cNvSpPr/>
          <p:nvPr/>
        </p:nvSpPr>
        <p:spPr>
          <a:xfrm>
            <a:off x="2438400" y="3466956"/>
            <a:ext cx="838200" cy="27000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rot="20598850">
            <a:off x="5486400" y="2971800"/>
            <a:ext cx="838200" cy="27000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496882680"/>
              </p:ext>
            </p:extLst>
          </p:nvPr>
        </p:nvGraphicFramePr>
        <p:xfrm>
          <a:off x="6411686" y="3736956"/>
          <a:ext cx="2665413" cy="1688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sp>
        <p:nvSpPr>
          <p:cNvPr id="13" name="Right Arrow 12"/>
          <p:cNvSpPr/>
          <p:nvPr/>
        </p:nvSpPr>
        <p:spPr>
          <a:xfrm rot="1310129">
            <a:off x="5486400" y="3851605"/>
            <a:ext cx="838200" cy="27000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2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838200" y="145175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Scenario (Contd.):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endParaRPr lang="en-US" sz="200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An anonymous inner class has no name, and it is either a subclass of a class or an implementer of an interface. </a:t>
            </a:r>
            <a:endParaRPr lang="en-US" sz="200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In case of the anonymous class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, a curly brace is followed by the semicolon.</a:t>
            </a:r>
            <a:endParaRPr lang="en-IN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736600" lvl="1" indent="-274638" algn="l">
              <a:spcBef>
                <a:spcPct val="20000"/>
              </a:spcBef>
              <a:buBlip>
                <a:blip r:embed="rId3"/>
              </a:buBlip>
            </a:pPr>
            <a:endParaRPr lang="en-US" sz="16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762000" y="1022275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Anonymous Inner 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Class </a:t>
            </a: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(Contd.)</a:t>
            </a:r>
            <a:endParaRPr lang="en-US" sz="2400" b="1" dirty="0">
              <a:latin typeface="Arial" pitchFamily="34" charset="0"/>
              <a:ea typeface="Adobe Gothic Std B" pitchFamily="34" charset="-128"/>
              <a:cs typeface="Arial" pitchFamily="34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633848097"/>
              </p:ext>
            </p:extLst>
          </p:nvPr>
        </p:nvGraphicFramePr>
        <p:xfrm>
          <a:off x="2819400" y="2286000"/>
          <a:ext cx="5257800" cy="2044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Litebulb"/>
          <p:cNvSpPr>
            <a:spLocks noEditPoints="1" noChangeArrowheads="1"/>
          </p:cNvSpPr>
          <p:nvPr/>
        </p:nvSpPr>
        <p:spPr bwMode="auto">
          <a:xfrm>
            <a:off x="1128713" y="2552699"/>
            <a:ext cx="1157287" cy="1295401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2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838200" y="145175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Consider 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the following code snippet to implement an anonymous inner class:</a:t>
            </a:r>
          </a:p>
          <a:p>
            <a:r>
              <a:rPr lang="en-US" dirty="0"/>
              <a:t> </a:t>
            </a:r>
            <a:r>
              <a:rPr lang="en-US" dirty="0" smtClean="0"/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start.addActionListener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ActionListener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           public void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actionPerformed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ActionEvent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/*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code to be added here */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   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}); </a:t>
            </a:r>
            <a:endParaRPr lang="en-US" dirty="0" smtClean="0">
              <a:latin typeface="Courier New" pitchFamily="49" charset="0"/>
              <a:ea typeface="Adobe Heiti Std R" pitchFamily="34" charset="-128"/>
              <a:cs typeface="Courier New" pitchFamily="49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/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762000" y="1022275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Anonymous 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Inner Class (Contd.)</a:t>
            </a:r>
          </a:p>
        </p:txBody>
      </p:sp>
    </p:spTree>
    <p:extLst>
      <p:ext uri="{BB962C8B-B14F-4D97-AF65-F5344CB8AC3E}">
        <p14:creationId xmlns:p14="http://schemas.microsoft.com/office/powerpoint/2010/main" val="179640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838200" y="145175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When a run-time error occurs, an exception is thrown by the </a:t>
            </a: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JVM. </a:t>
            </a: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The Java run-time system proceeds with the normal execution of the program after an exception is handled. 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If no appropriate exception handler is found by the JVM, the program is terminated.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There are several built-in exceptions that have been identified in Java. </a:t>
            </a:r>
            <a:endParaRPr lang="en-US" sz="200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To 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deal with </a:t>
            </a: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the 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exceptions, Java has various built-in exception classes, which are organized in a hierarchical manner.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The </a:t>
            </a:r>
            <a:r>
              <a:rPr lang="en-US" sz="2000" dirty="0" err="1" smtClean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Throwable</a:t>
            </a: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class is the base class of exceptions in </a:t>
            </a: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Java.</a:t>
            </a: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You can throw only those exception objects that are derived from the </a:t>
            </a:r>
            <a:r>
              <a:rPr lang="en-US" sz="2000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Throwable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class.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290512" lvl="1" indent="-285750">
              <a:spcBef>
                <a:spcPct val="20000"/>
              </a:spcBef>
              <a:buClr>
                <a:srgbClr val="CC0099"/>
              </a:buClr>
              <a:buSzPct val="150000"/>
              <a:buFont typeface="Wingdings" pitchFamily="2" charset="2"/>
              <a:buChar char="§"/>
            </a:pPr>
            <a:endParaRPr lang="en-US" sz="200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endParaRPr lang="en-IN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736600" lvl="1" indent="-274638" algn="l">
              <a:spcBef>
                <a:spcPct val="20000"/>
              </a:spcBef>
              <a:buBlip>
                <a:blip r:embed="rId3"/>
              </a:buBlip>
            </a:pPr>
            <a:endParaRPr lang="en-US" sz="16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762000" y="1022275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Exploring 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Exceptions </a:t>
            </a:r>
          </a:p>
        </p:txBody>
      </p:sp>
    </p:spTree>
    <p:extLst>
      <p:ext uri="{BB962C8B-B14F-4D97-AF65-F5344CB8AC3E}">
        <p14:creationId xmlns:p14="http://schemas.microsoft.com/office/powerpoint/2010/main" val="242711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838200" y="145175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The following two classes are derived for the </a:t>
            </a:r>
            <a:r>
              <a:rPr lang="en-US" sz="2000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Throwable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class: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The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Exception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class represents the conditions that a program should handle. 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The various subclasses of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Exception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class are:</a:t>
            </a: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classNotFoundException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IllegalAccessException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RuntimeException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290512" lvl="1" indent="-285750">
              <a:spcBef>
                <a:spcPct val="20000"/>
              </a:spcBef>
              <a:buClr>
                <a:srgbClr val="CC0099"/>
              </a:buClr>
              <a:buSzPct val="150000"/>
              <a:buFont typeface="Wingdings" pitchFamily="2" charset="2"/>
              <a:buChar char="§"/>
            </a:pPr>
            <a:endParaRPr lang="en-US" sz="200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endParaRPr lang="en-IN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736600" lvl="1" indent="-274638" algn="l">
              <a:spcBef>
                <a:spcPct val="20000"/>
              </a:spcBef>
              <a:buBlip>
                <a:blip r:embed="rId3"/>
              </a:buBlip>
            </a:pPr>
            <a:endParaRPr lang="en-US" sz="16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762000" y="1022275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Exploring 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Exceptions </a:t>
            </a: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(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Contd</a:t>
            </a: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.)</a:t>
            </a:r>
            <a:endParaRPr lang="en-US" sz="2400" b="1" dirty="0">
              <a:latin typeface="Arial" pitchFamily="34" charset="0"/>
              <a:ea typeface="Adobe Gothic Std B" pitchFamily="34" charset="-128"/>
              <a:cs typeface="Arial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86346219"/>
              </p:ext>
            </p:extLst>
          </p:nvPr>
        </p:nvGraphicFramePr>
        <p:xfrm>
          <a:off x="1295400" y="1981200"/>
          <a:ext cx="47244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112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838200" y="145175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Java exceptions are categorized into the following types:</a:t>
            </a: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Arial" pitchFamily="34" charset="0"/>
                <a:cs typeface="Arial" pitchFamily="34" charset="0"/>
              </a:rPr>
              <a:t>Checked exceptions </a:t>
            </a: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Arial" pitchFamily="34" charset="0"/>
                <a:cs typeface="Arial" pitchFamily="34" charset="0"/>
              </a:rPr>
              <a:t>Unchecked exceptions 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Checked 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E</a:t>
            </a: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xceptions:</a:t>
            </a: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Arial" pitchFamily="34" charset="0"/>
                <a:cs typeface="Arial" pitchFamily="34" charset="0"/>
              </a:rPr>
              <a:t>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 </a:t>
            </a:r>
            <a:r>
              <a:rPr lang="en-US" dirty="0">
                <a:latin typeface="Arial" pitchFamily="34" charset="0"/>
                <a:cs typeface="Arial" pitchFamily="34" charset="0"/>
              </a:rPr>
              <a:t>the invalid conditions that occur in a Java program due to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certain problems. </a:t>
            </a: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Arial" pitchFamily="34" charset="0"/>
                <a:cs typeface="Arial" pitchFamily="34" charset="0"/>
              </a:rPr>
              <a:t>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 </a:t>
            </a:r>
            <a:r>
              <a:rPr lang="en-US" dirty="0">
                <a:latin typeface="Arial" pitchFamily="34" charset="0"/>
                <a:cs typeface="Arial" pitchFamily="34" charset="0"/>
              </a:rPr>
              <a:t>the objects of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 or any of its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subclasses, </a:t>
            </a:r>
            <a:r>
              <a:rPr lang="en-US" dirty="0">
                <a:latin typeface="Arial" pitchFamily="34" charset="0"/>
                <a:cs typeface="Arial" pitchFamily="34" charset="0"/>
              </a:rPr>
              <a:t>excluding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RuntimeException</a:t>
            </a:r>
            <a:r>
              <a:rPr lang="en-US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Error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classes.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Some of the most commonly used checked exceptions are:</a:t>
            </a: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ClassNotFoundException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IllegalAccessException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InstantiationException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NoSuchMethodException</a:t>
            </a:r>
            <a:endParaRPr lang="en-US" dirty="0">
              <a:latin typeface="Courier New" pitchFamily="49" charset="0"/>
              <a:ea typeface="Adobe Heiti Std R" pitchFamily="34" charset="-128"/>
              <a:cs typeface="Courier New" pitchFamily="49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endParaRPr lang="en-IN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736600" lvl="1" indent="-274638" algn="l">
              <a:spcBef>
                <a:spcPct val="20000"/>
              </a:spcBef>
              <a:buBlip>
                <a:blip r:embed="rId3"/>
              </a:buBlip>
            </a:pPr>
            <a:endParaRPr lang="en-US" sz="16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762000" y="1022275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Identifying Checked and Unchecked </a:t>
            </a: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Exceptions</a:t>
            </a:r>
            <a:endParaRPr lang="en-US" sz="2400" b="1" dirty="0">
              <a:latin typeface="Arial" pitchFamily="34" charset="0"/>
              <a:ea typeface="Adobe Gothic Std B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59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838200" y="145175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The 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unchecked exceptions occur because of programming errors.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The compiler does not force a programmer to handle these exceptions.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The various unchecked exceptions are:</a:t>
            </a: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ArithmeticException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ArrayIndexOutOfBoundsException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ArrayStoreException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ClassCastException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IllegalArgumentException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NegativeArraySizeException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NullPointerException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NumberFormatException</a:t>
            </a:r>
            <a:endParaRPr lang="en-US" dirty="0">
              <a:latin typeface="Courier New" pitchFamily="49" charset="0"/>
              <a:ea typeface="Adobe Heiti Std R" pitchFamily="34" charset="-128"/>
              <a:cs typeface="Courier New" pitchFamily="49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dirty="0"/>
          </a:p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endParaRPr lang="en-IN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736600" lvl="1" indent="-274638" algn="l">
              <a:spcBef>
                <a:spcPct val="20000"/>
              </a:spcBef>
              <a:buBlip>
                <a:blip r:embed="rId3"/>
              </a:buBlip>
            </a:pPr>
            <a:endParaRPr lang="en-US" sz="16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762000" y="1022275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Identifying Checked and Unchecked </a:t>
            </a: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Exceptions 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(Contd</a:t>
            </a: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.)</a:t>
            </a:r>
            <a:endParaRPr lang="en-US" sz="2400" b="1" dirty="0">
              <a:latin typeface="Arial" pitchFamily="34" charset="0"/>
              <a:ea typeface="Adobe Gothic Std B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53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838200" y="145175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Scenario (Contd.):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Java provides the following four types of inner classes:</a:t>
            </a: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Regular inner class</a:t>
            </a: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Static inner class</a:t>
            </a: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Method-local </a:t>
            </a:r>
            <a:r>
              <a:rPr lang="en-US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inner class</a:t>
            </a: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Anonymous inner class</a:t>
            </a:r>
          </a:p>
          <a:p>
            <a:pPr marL="290512" lvl="1" indent="-285750">
              <a:spcBef>
                <a:spcPct val="20000"/>
              </a:spcBef>
              <a:buClr>
                <a:srgbClr val="CC0099"/>
              </a:buClr>
              <a:buSzPct val="150000"/>
              <a:buFont typeface="Wingdings" pitchFamily="2" charset="2"/>
              <a:buChar char="§"/>
            </a:pPr>
            <a:endParaRPr lang="en-US" sz="200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endParaRPr lang="en-IN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736600" lvl="1" indent="-274638" algn="l">
              <a:spcBef>
                <a:spcPct val="20000"/>
              </a:spcBef>
              <a:buBlip>
                <a:blip r:embed="rId3"/>
              </a:buBlip>
            </a:pPr>
            <a:endParaRPr lang="en-US" sz="16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762000" y="1022275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Creating Inner Class </a:t>
            </a: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(Contd.)</a:t>
            </a:r>
            <a:endParaRPr lang="en-US" sz="2400" b="1" dirty="0">
              <a:latin typeface="Arial" pitchFamily="34" charset="0"/>
              <a:ea typeface="Adobe Gothic Std B" pitchFamily="34" charset="-128"/>
              <a:cs typeface="Arial" pitchFamily="34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384750456"/>
              </p:ext>
            </p:extLst>
          </p:nvPr>
        </p:nvGraphicFramePr>
        <p:xfrm>
          <a:off x="2438400" y="1917699"/>
          <a:ext cx="5257800" cy="2044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Litebulb"/>
          <p:cNvSpPr>
            <a:spLocks noEditPoints="1" noChangeArrowheads="1"/>
          </p:cNvSpPr>
          <p:nvPr/>
        </p:nvSpPr>
        <p:spPr bwMode="auto">
          <a:xfrm>
            <a:off x="1128713" y="2552699"/>
            <a:ext cx="1157287" cy="1295401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9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838200" y="145175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When an unexpected error occurs, Java creates an exception type object. 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Once created, Java sends the exception object to the program by throwing the exception.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The exception object contains information about the type of error and the state of the program when the exception occurred.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You need to handle the exception by using an exception handler and processing the exception.</a:t>
            </a: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dirty="0"/>
          </a:p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endParaRPr lang="en-IN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736600" lvl="1" indent="-274638" algn="l">
              <a:spcBef>
                <a:spcPct val="20000"/>
              </a:spcBef>
              <a:buBlip>
                <a:blip r:embed="rId3"/>
              </a:buBlip>
            </a:pPr>
            <a:endParaRPr lang="en-US" sz="16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762000" y="1022275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Implementing Exception Handling </a:t>
            </a:r>
          </a:p>
        </p:txBody>
      </p:sp>
    </p:spTree>
    <p:extLst>
      <p:ext uri="{BB962C8B-B14F-4D97-AF65-F5344CB8AC3E}">
        <p14:creationId xmlns:p14="http://schemas.microsoft.com/office/powerpoint/2010/main" val="145016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838200" y="145175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You can implement exception handling in a program by using the following keywords</a:t>
            </a: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:</a:t>
            </a: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try</a:t>
            </a: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catch</a:t>
            </a: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throw</a:t>
            </a: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throws</a:t>
            </a: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finally</a:t>
            </a: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try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-with-resources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IN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736600" lvl="1" indent="-274638" algn="l">
              <a:spcBef>
                <a:spcPct val="20000"/>
              </a:spcBef>
              <a:buBlip>
                <a:blip r:embed="rId3"/>
              </a:buBlip>
            </a:pPr>
            <a:endParaRPr lang="en-US" sz="16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762000" y="1022275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Implementing </a:t>
            </a: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Exception Handling (Contd.) </a:t>
            </a:r>
            <a:endParaRPr lang="en-US" sz="2400" b="1" dirty="0">
              <a:latin typeface="Arial" pitchFamily="34" charset="0"/>
              <a:ea typeface="Adobe Gothic Std B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76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838200" y="145175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A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try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block encloses the statements that might raise an exception and defines one or more exception handlers associated with it</a:t>
            </a: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.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If an exception is raised within the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try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block, the appropriate exception handler that is associated with the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try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block processes the exception</a:t>
            </a: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.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In Java, the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catch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block is used as an exception handler. </a:t>
            </a:r>
            <a:endParaRPr lang="en-US" sz="200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A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try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block must have at least one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catch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block that follows the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try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block, immediately</a:t>
            </a: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.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The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catch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block specifies the exception type that you need to catch.</a:t>
            </a:r>
            <a:endParaRPr lang="en-IN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762000" y="1022275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Implementing </a:t>
            </a: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Exception Handling 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(Contd</a:t>
            </a: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.)</a:t>
            </a:r>
            <a:endParaRPr lang="en-US" sz="2400" b="1" dirty="0">
              <a:latin typeface="Arial" pitchFamily="34" charset="0"/>
              <a:ea typeface="Adobe Gothic Std B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65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838200" y="145175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You 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can declare the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try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and the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catch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block by using the following syntax: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try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	// Statements that can cause an exception.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catch(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exceptionname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	// Error handling code.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400" b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762000" y="1022275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Implementing </a:t>
            </a: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Exception Handling 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(Contd</a:t>
            </a: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.)</a:t>
            </a:r>
            <a:endParaRPr lang="en-US" sz="2400" b="1" dirty="0">
              <a:latin typeface="Arial" pitchFamily="34" charset="0"/>
              <a:ea typeface="Adobe Gothic Std B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28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838200" y="145175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In case, you need 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to accept two integers from a user, </a:t>
            </a: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perform 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their addition, and </a:t>
            </a: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display 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the </a:t>
            </a: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result, you can 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use the following code: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java.util.Scanner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public class Addition {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num1, num2, result;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Scanner obj1 = new Scanner(System.in);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("Enter the 1st number");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num1 = obj1.nextInt();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("Enter the 2nd number");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num2 = obj1.nextInt();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pt-BR" dirty="0">
                <a:latin typeface="Courier New" pitchFamily="49" charset="0"/>
                <a:cs typeface="Courier New" pitchFamily="49" charset="0"/>
              </a:rPr>
              <a:t>        result = num1+num2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("The result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"+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result);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pt-BR" dirty="0">
                <a:latin typeface="Courier New" pitchFamily="49" charset="0"/>
                <a:cs typeface="Courier New" pitchFamily="49" charset="0"/>
              </a:rPr>
              <a:t>        </a:t>
            </a:r>
            <a:endParaRPr lang="en-US" sz="3600" b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762000" y="1022275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Implementing </a:t>
            </a: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Exception Handling 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(Contd</a:t>
            </a: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.)</a:t>
            </a:r>
            <a:endParaRPr lang="en-US" sz="2400" b="1" dirty="0">
              <a:latin typeface="Arial" pitchFamily="34" charset="0"/>
              <a:ea typeface="Adobe Gothic Std B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12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838200" y="145175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3"/>
              </a:buBlip>
            </a:pP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To implement exception handling </a:t>
            </a: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by 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using the try-catch </a:t>
            </a: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block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, you can use the code given in the embedded document</a:t>
            </a: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:</a:t>
            </a:r>
          </a:p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endParaRPr lang="en-US" dirty="0"/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endParaRPr lang="en-US" sz="2000" b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762000" y="1022275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Implementing </a:t>
            </a: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Exception Handling 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(Contd</a:t>
            </a: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.)</a:t>
            </a:r>
            <a:endParaRPr lang="en-US" sz="2400" b="1" dirty="0">
              <a:latin typeface="Arial" pitchFamily="34" charset="0"/>
              <a:ea typeface="Adobe Gothic Std B" pitchFamily="34" charset="-128"/>
              <a:cs typeface="Arial" pitchFamily="34" charset="0"/>
            </a:endParaRPr>
          </a:p>
        </p:txBody>
      </p:sp>
      <p:graphicFrame>
        <p:nvGraphicFramePr>
          <p:cNvPr id="4" name="Object 3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802792"/>
              </p:ext>
            </p:extLst>
          </p:nvPr>
        </p:nvGraphicFramePr>
        <p:xfrm>
          <a:off x="3999706" y="2438400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showAsIcon="1" r:id="rId4" imgW="914400" imgH="792360" progId="Word.Document.12">
                  <p:embed/>
                </p:oleObj>
              </mc:Choice>
              <mc:Fallback>
                <p:oleObj name="Document" showAsIcon="1" r:id="rId4" imgW="914400" imgH="7923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99706" y="2438400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823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838200" y="145175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A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try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block can have multiple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catch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blocks. </a:t>
            </a:r>
            <a:endParaRPr lang="en-US" sz="200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You can declare multiple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catch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blocks with a single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try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statement by using the following code snippet</a:t>
            </a: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: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try 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// statements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catch(exceptionname1 obj1)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//statements to handle the exception  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catch(&lt;exceptionname2 obj2)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//statements to handle the exception  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762000" y="1022275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Implementing </a:t>
            </a: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Exception Handling 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(Contd</a:t>
            </a: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.)</a:t>
            </a:r>
            <a:endParaRPr lang="en-US" sz="2400" b="1" dirty="0">
              <a:latin typeface="Arial" pitchFamily="34" charset="0"/>
              <a:ea typeface="Adobe Gothic Std B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64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838200" y="145175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catch(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exceptionnameN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objN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//statements to handle the exception  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3200" dirty="0">
              <a:latin typeface="Courier New" pitchFamily="49" charset="0"/>
              <a:ea typeface="Adobe Heiti Std R" pitchFamily="34" charset="-128"/>
              <a:cs typeface="Courier New" pitchFamily="49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3"/>
              </a:buBlip>
            </a:pP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While 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working with multiple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catch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statements, it is important to follow the exception hierarchy, such that the subclasses must appear prior to the </a:t>
            </a:r>
            <a:r>
              <a:rPr lang="en-US" sz="2000" dirty="0" err="1">
                <a:latin typeface="Arial" pitchFamily="34" charset="0"/>
                <a:ea typeface="Adobe Heiti Std R" pitchFamily="34" charset="-128"/>
                <a:cs typeface="Arial" pitchFamily="34" charset="0"/>
              </a:rPr>
              <a:t>superclasses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. </a:t>
            </a:r>
            <a:endParaRPr lang="en-US" sz="200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3"/>
              </a:buBlip>
            </a:pP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If 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the exception hierarchy is not followed, a compile-time error is generated</a:t>
            </a: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.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3"/>
              </a:buBlip>
            </a:pP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In order to generate a compile-time error if the exception hierarchy is not followed, you can use the code given in the embedded document: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3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lvl="2"/>
            <a:endParaRPr lang="en-US" sz="2000" b="0" dirty="0">
              <a:latin typeface="Arial" pitchFamily="34" charset="0"/>
              <a:cs typeface="Arial" pitchFamily="34" charset="0"/>
            </a:endParaRPr>
          </a:p>
          <a:p>
            <a:pPr lvl="2"/>
            <a:endParaRPr lang="en-US" sz="20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762000" y="1022275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Implementing </a:t>
            </a: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Exception Handling 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(Contd</a:t>
            </a: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.)</a:t>
            </a:r>
            <a:endParaRPr lang="en-US" sz="2400" b="1" dirty="0">
              <a:latin typeface="Arial" pitchFamily="34" charset="0"/>
              <a:ea typeface="Adobe Gothic Std B" pitchFamily="34" charset="-128"/>
              <a:cs typeface="Arial" pitchFamily="34" charset="0"/>
            </a:endParaRPr>
          </a:p>
        </p:txBody>
      </p:sp>
      <p:graphicFrame>
        <p:nvGraphicFramePr>
          <p:cNvPr id="4" name="Object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272292"/>
              </p:ext>
            </p:extLst>
          </p:nvPr>
        </p:nvGraphicFramePr>
        <p:xfrm>
          <a:off x="3999706" y="5302776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Document" showAsIcon="1" r:id="rId4" imgW="914400" imgH="792360" progId="Word.Document.12">
                  <p:embed/>
                </p:oleObj>
              </mc:Choice>
              <mc:Fallback>
                <p:oleObj name="Document" showAsIcon="1" r:id="rId4" imgW="914400" imgH="7923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99706" y="5302776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4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838200" y="145175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You can throw an exception explicitly by using the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throw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keyword.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sz="2000" i="1" dirty="0"/>
              <a:t> 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keyword  causes the termination of the normal flow of control of the Java code and stops the execution of the subsequent statements.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You can throw an exception by using the following syntax:</a:t>
            </a:r>
          </a:p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throw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ThrowableObj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Consider 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the following code that demonstrates the implementation of the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throw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statement:</a:t>
            </a:r>
          </a:p>
          <a:p>
            <a:r>
              <a:rPr lang="en-US" dirty="0"/>
              <a:t> </a:t>
            </a: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ThrowDemo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void display() 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throw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RuntimeException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762000" y="1022275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Implementing </a:t>
            </a: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Exception Handling 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(Contd</a:t>
            </a: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.)</a:t>
            </a:r>
            <a:endParaRPr lang="en-US" sz="2400" b="1" dirty="0">
              <a:latin typeface="Arial" pitchFamily="34" charset="0"/>
              <a:ea typeface="Adobe Gothic Std B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76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838200" y="145175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public static void main(String[]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ThrowDemo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obj1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ThrowDemo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try 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obj1.display();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} catch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RuntimeException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e) 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("Runtime Exception raised");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}        </a:t>
            </a:r>
            <a:endParaRPr lang="en-US" dirty="0" smtClean="0">
              <a:latin typeface="Courier New" pitchFamily="49" charset="0"/>
              <a:ea typeface="Adobe Heiti Std R" pitchFamily="34" charset="-128"/>
              <a:cs typeface="Courier New" pitchFamily="49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Courier New" pitchFamily="49" charset="0"/>
              <a:ea typeface="Adobe Heiti Std R" pitchFamily="34" charset="-128"/>
              <a:cs typeface="Courier New" pitchFamily="49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762000" y="1022275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Implementing </a:t>
            </a: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Exception Handling 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(Contd</a:t>
            </a: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.)</a:t>
            </a:r>
            <a:endParaRPr lang="en-US" sz="2400" b="1" dirty="0">
              <a:latin typeface="Arial" pitchFamily="34" charset="0"/>
              <a:ea typeface="Adobe Gothic Std B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47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838200" y="145175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Scenario (Contd.):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290512" lvl="1" indent="-285750">
              <a:spcBef>
                <a:spcPct val="20000"/>
              </a:spcBef>
              <a:buClr>
                <a:srgbClr val="CC0099"/>
              </a:buClr>
              <a:buSzPct val="150000"/>
              <a:buFont typeface="Wingdings" pitchFamily="2" charset="2"/>
              <a:buChar char="§"/>
            </a:pPr>
            <a:endParaRPr lang="en-US" sz="200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endParaRPr lang="en-IN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736600" lvl="1" indent="-274638" algn="l">
              <a:spcBef>
                <a:spcPct val="20000"/>
              </a:spcBef>
              <a:buBlip>
                <a:blip r:embed="rId3"/>
              </a:buBlip>
            </a:pPr>
            <a:endParaRPr lang="en-US" sz="16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762000" y="1022275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Regular Inner Class (Contd.)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7740039"/>
              </p:ext>
            </p:extLst>
          </p:nvPr>
        </p:nvGraphicFramePr>
        <p:xfrm>
          <a:off x="2743200" y="2178048"/>
          <a:ext cx="5257800" cy="2044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Litebulb"/>
          <p:cNvSpPr>
            <a:spLocks noEditPoints="1" noChangeArrowheads="1"/>
          </p:cNvSpPr>
          <p:nvPr/>
        </p:nvSpPr>
        <p:spPr bwMode="auto">
          <a:xfrm>
            <a:off x="1128713" y="2552699"/>
            <a:ext cx="1157287" cy="1295401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838200" y="145175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3"/>
              </a:buBlip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keyword can also be used inside a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block to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rethrow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 exception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3"/>
              </a:buBlip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You can use the following code snippet to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rethrow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 exception: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catch(Exception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("Exception Raised");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throw e;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3"/>
              </a:buBlip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catch the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RuntimeException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exception and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rethrow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the exception to the outer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handler, 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you can use the code given in the embedded document: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3"/>
              </a:buBlip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dirty="0"/>
              <a:t> 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3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762000" y="1022275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Implementing </a:t>
            </a: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Exception Handling 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(Contd</a:t>
            </a: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.)</a:t>
            </a:r>
            <a:endParaRPr lang="en-US" sz="2400" b="1" dirty="0">
              <a:latin typeface="Arial" pitchFamily="34" charset="0"/>
              <a:ea typeface="Adobe Gothic Std B" pitchFamily="34" charset="-128"/>
              <a:cs typeface="Arial" pitchFamily="34" charset="0"/>
            </a:endParaRPr>
          </a:p>
        </p:txBody>
      </p:sp>
      <p:graphicFrame>
        <p:nvGraphicFramePr>
          <p:cNvPr id="2" name="Object 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567529"/>
              </p:ext>
            </p:extLst>
          </p:nvPr>
        </p:nvGraphicFramePr>
        <p:xfrm>
          <a:off x="3276600" y="5410200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Document" showAsIcon="1" r:id="rId4" imgW="914400" imgH="792360" progId="Word.Document.12">
                  <p:embed/>
                </p:oleObj>
              </mc:Choice>
              <mc:Fallback>
                <p:oleObj name="Document" showAsIcon="1" r:id="rId4" imgW="914400" imgH="7923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76600" y="5410200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948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838200" y="145175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keyword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is used by a method to specify the types of exceptions that the method can throw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keyword lists the checked exceptions that a method can throw.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You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can use the following syntax to declare a method that specifies a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keyword: 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access_specifier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&lt;modifier&gt;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return_type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method_name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(&lt;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&gt;) throws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exception_list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Consider the following code that demonstrates the implementation of 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statement: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ThrowsDemo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void display() throws Exception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throw new Exception();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 lvl="2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747712" lvl="2" indent="-28575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762000" y="1022275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Implementing </a:t>
            </a: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Exception Handling 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(Contd</a:t>
            </a: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.)</a:t>
            </a:r>
            <a:endParaRPr lang="en-US" sz="2400" b="1" dirty="0">
              <a:latin typeface="Arial" pitchFamily="34" charset="0"/>
              <a:ea typeface="Adobe Gothic Std B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66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838200" y="145175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ThrowsDemo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obj1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ThrowsDemo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 try 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    {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    obj1.display();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 catch (Exception e) 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    {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("Runtime Exception raised");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       }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lvl="2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747712" lvl="2" indent="-28575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762000" y="1022275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Implementing </a:t>
            </a: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Exception Handling 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(Contd</a:t>
            </a: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.)</a:t>
            </a:r>
            <a:endParaRPr lang="en-US" sz="2400" b="1" dirty="0">
              <a:latin typeface="Arial" pitchFamily="34" charset="0"/>
              <a:ea typeface="Adobe Gothic Std B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6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838200" y="145175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During the execution of a java program, when an exception is raised, the rest of the statements in the </a:t>
            </a:r>
            <a:r>
              <a:rPr lang="en-US" sz="2000" dirty="0" smtClean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try</a:t>
            </a: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 block are ignored.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Sometimes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, it is necessary to execute certain statements, irrespective of whether an exception is raised. </a:t>
            </a:r>
            <a:endParaRPr lang="en-US" sz="200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The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finally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block is used to execute these required statements. The statements specified in the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finally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block are executed after the control has left the try-catch block.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lvl="2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747712" lvl="2" indent="-28575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762000" y="1022275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Implementing </a:t>
            </a: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Exception Handling 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(Contd</a:t>
            </a: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.)</a:t>
            </a:r>
            <a:endParaRPr lang="en-US" sz="2400" b="1" dirty="0">
              <a:latin typeface="Arial" pitchFamily="34" charset="0"/>
              <a:ea typeface="Adobe Gothic Std B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5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838200" y="145175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You 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can use the following syntax to declare the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try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and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finally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block</a:t>
            </a: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:</a:t>
            </a:r>
          </a:p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try</a:t>
            </a:r>
          </a:p>
          <a:p>
            <a:pPr lvl="3"/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	// Block of code 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finally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// Block of code that is always executed irrespective of an exception being raised.</a:t>
            </a:r>
          </a:p>
          <a:p>
            <a:pPr lvl="3"/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747712" lvl="2" indent="-28575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762000" y="1022275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Implementing </a:t>
            </a: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Exception Handling 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(Contd</a:t>
            </a: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.)</a:t>
            </a:r>
            <a:endParaRPr lang="en-US" sz="2400" b="1" dirty="0">
              <a:latin typeface="Arial" pitchFamily="34" charset="0"/>
              <a:ea typeface="Adobe Gothic Std B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0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838200" y="145175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If 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there is a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catch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block associated with the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try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block, the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finally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block is written after the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catch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block. </a:t>
            </a:r>
            <a:endParaRPr lang="en-US" sz="200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The 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following code snippet shows the syntax to declare the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try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,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catch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, and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finally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blocks</a:t>
            </a: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: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try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	// Block of code. 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catch(execptionname1 obj1) 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("Exception1 has been raised");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catch(exceptionname2 obj2)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762000" y="1022275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Implementing </a:t>
            </a: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Exception Handling 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(Contd</a:t>
            </a: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.)</a:t>
            </a:r>
            <a:endParaRPr lang="en-US" sz="2400" b="1" dirty="0">
              <a:latin typeface="Arial" pitchFamily="34" charset="0"/>
              <a:ea typeface="Adobe Gothic Std B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38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838200" y="145175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("Exception2 has been raised");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finally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// Block of code that is always executed irrespective of an 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 exception being raised or not.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block executes irrespective of whether or not an exception is raised. If an exception is raised, 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block executes even if none of 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blocks match the exception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The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try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-with-resources statement is similar to the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try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block. </a:t>
            </a:r>
            <a:endParaRPr lang="en-US" sz="200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747712" lvl="2" indent="-28575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762000" y="1022275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Implementing </a:t>
            </a: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Exception Handling 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(Contd</a:t>
            </a: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.)</a:t>
            </a:r>
            <a:endParaRPr lang="en-US" sz="2400" b="1" dirty="0">
              <a:latin typeface="Arial" pitchFamily="34" charset="0"/>
              <a:ea typeface="Adobe Gothic Std B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2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838200" y="145175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However, it is essentially used to declare and automatically close the objects, such as the file streams and database connections after the execution of the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try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block finishes. Such objects are known as </a:t>
            </a: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resources.</a:t>
            </a: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In 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order to be handled by the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try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-with-resources statement, the resource must implement the </a:t>
            </a:r>
            <a:r>
              <a:rPr lang="en-US" sz="2000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java.lang.AutoCloseable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interface. 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The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try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-with-resources block ensures that one or more system resources are released when they are no longer required</a:t>
            </a: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.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747712" lvl="2" indent="-28575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747712" lvl="2" indent="-28575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762000" y="1022275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Implementing </a:t>
            </a: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Exception Handling 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(Contd</a:t>
            </a: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.)</a:t>
            </a:r>
            <a:endParaRPr lang="en-US" sz="2400" b="1" dirty="0">
              <a:latin typeface="Arial" pitchFamily="34" charset="0"/>
              <a:ea typeface="Adobe Gothic Std B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30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838200" y="145175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You 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can use the following syntax to declare the </a:t>
            </a:r>
            <a:r>
              <a:rPr lang="en-US" sz="2000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try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-with-resources statement: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try( [resource-declaration 1];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[resource-declaration n];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//code to be executed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//after the try block, the resource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closed</a:t>
            </a:r>
            <a:endParaRPr lang="en-US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The 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following code snippet shows how to implement the </a:t>
            </a: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</a:br>
            <a:r>
              <a:rPr lang="en-US" sz="2000" dirty="0" smtClean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try</a:t>
            </a: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-with-resource statement:</a:t>
            </a: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try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&gt;")))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ea typeface="Adobe Heiti Std R" pitchFamily="34" charset="-128"/>
              <a:cs typeface="Courier New" pitchFamily="49" charset="0"/>
            </a:endParaRPr>
          </a:p>
          <a:p>
            <a:pPr lvl="1"/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461962" lvl="2">
              <a:spcBef>
                <a:spcPct val="20000"/>
              </a:spcBef>
              <a:buClr>
                <a:srgbClr val="CC0099"/>
              </a:buClr>
              <a:buSzPct val="150000"/>
            </a:pPr>
            <a:endParaRPr lang="en-US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747712" lvl="2" indent="-28575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762000" y="1022275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Implementing </a:t>
            </a: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Exception Handling 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(Contd</a:t>
            </a: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.)</a:t>
            </a:r>
            <a:endParaRPr lang="en-US" sz="2400" b="1" dirty="0">
              <a:latin typeface="Arial" pitchFamily="34" charset="0"/>
              <a:ea typeface="Adobe Gothic Std B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96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838200" y="145175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In addition to the built-in exceptions, you can create customized exceptions, as per the application requirements. </a:t>
            </a:r>
            <a:endParaRPr lang="en-US" sz="200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To 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create a </a:t>
            </a: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user-defined 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exception, you need to perform the following steps:</a:t>
            </a:r>
          </a:p>
          <a:p>
            <a:pPr marL="747712" lvl="2" indent="-28575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Create an exception class.</a:t>
            </a:r>
          </a:p>
          <a:p>
            <a:pPr marL="747712" lvl="2" indent="-28575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Implement user-defined exception.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If 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you want to create a new user-defined exception, the class should extend the </a:t>
            </a:r>
            <a:r>
              <a:rPr lang="en-US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Throwable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 class or </a:t>
            </a:r>
            <a:r>
              <a:rPr lang="en-US" sz="2000">
                <a:latin typeface="Arial" pitchFamily="34" charset="0"/>
                <a:ea typeface="Adobe Heiti Std R" pitchFamily="34" charset="-128"/>
                <a:cs typeface="Arial" pitchFamily="34" charset="0"/>
              </a:rPr>
              <a:t>its </a:t>
            </a:r>
            <a:r>
              <a:rPr lang="en-US" sz="200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subclasses.</a:t>
            </a: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 marL="461962" lvl="2">
              <a:spcBef>
                <a:spcPct val="20000"/>
              </a:spcBef>
              <a:buClr>
                <a:srgbClr val="CC0099"/>
              </a:buClr>
              <a:buSzPct val="150000"/>
            </a:pPr>
            <a:endParaRPr lang="en-US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747712" lvl="2" indent="-28575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804862" lvl="2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762000" y="1022275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User-defined Exceptions </a:t>
            </a:r>
          </a:p>
        </p:txBody>
      </p:sp>
    </p:spTree>
    <p:extLst>
      <p:ext uri="{BB962C8B-B14F-4D97-AF65-F5344CB8AC3E}">
        <p14:creationId xmlns:p14="http://schemas.microsoft.com/office/powerpoint/2010/main" val="198325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838200" y="145175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The 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following code snippet demonstrates an example for the regular inner class</a:t>
            </a: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:</a:t>
            </a:r>
          </a:p>
          <a:p>
            <a:pPr marL="461962" lvl="2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public class Login </a:t>
            </a:r>
          </a:p>
          <a:p>
            <a:pPr marL="461962" lvl="2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{</a:t>
            </a:r>
          </a:p>
          <a:p>
            <a:pPr marL="461962" lvl="2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	private String username;</a:t>
            </a:r>
          </a:p>
          <a:p>
            <a:pPr marL="461962" lvl="2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	private String password;</a:t>
            </a:r>
          </a:p>
          <a:p>
            <a:pPr marL="461962" lvl="2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	class </a:t>
            </a:r>
            <a:r>
              <a:rPr lang="en-US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ValidateCredentials</a:t>
            </a:r>
            <a:endParaRPr lang="en-US" dirty="0">
              <a:latin typeface="Courier New" pitchFamily="49" charset="0"/>
              <a:ea typeface="Adobe Heiti Std R" pitchFamily="34" charset="-128"/>
              <a:cs typeface="Courier New" pitchFamily="49" charset="0"/>
            </a:endParaRPr>
          </a:p>
          <a:p>
            <a:pPr marL="461962" lvl="2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	{</a:t>
            </a:r>
          </a:p>
          <a:p>
            <a:pPr marL="461962" lvl="2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    		public void validate()</a:t>
            </a:r>
          </a:p>
          <a:p>
            <a:pPr marL="461962" lvl="2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    		{</a:t>
            </a:r>
          </a:p>
          <a:p>
            <a:pPr marL="461962" lvl="2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        			// the private fields username 				   and password are accessible 				   here</a:t>
            </a:r>
          </a:p>
          <a:p>
            <a:pPr marL="461962" lvl="2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   		</a:t>
            </a:r>
            <a:r>
              <a:rPr lang="en-US" dirty="0" smtClean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}</a:t>
            </a:r>
          </a:p>
          <a:p>
            <a:pPr marL="461962" lvl="2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	}</a:t>
            </a:r>
          </a:p>
          <a:p>
            <a:pPr marL="461962" lvl="2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dirty="0" smtClean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  }</a:t>
            </a:r>
            <a:endParaRPr lang="en-US" dirty="0">
              <a:latin typeface="Courier New" pitchFamily="49" charset="0"/>
              <a:ea typeface="Adobe Heiti Std R" pitchFamily="34" charset="-128"/>
              <a:cs typeface="Courier New" pitchFamily="49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endParaRPr lang="en-IN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736600" lvl="1" indent="-274638" algn="l">
              <a:spcBef>
                <a:spcPct val="20000"/>
              </a:spcBef>
              <a:buBlip>
                <a:blip r:embed="rId3"/>
              </a:buBlip>
            </a:pPr>
            <a:endParaRPr lang="en-US" sz="2000" dirty="0"/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762000" y="1022275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Regular Inner Class (Contd.)</a:t>
            </a:r>
          </a:p>
        </p:txBody>
      </p:sp>
    </p:spTree>
    <p:extLst>
      <p:ext uri="{BB962C8B-B14F-4D97-AF65-F5344CB8AC3E}">
        <p14:creationId xmlns:p14="http://schemas.microsoft.com/office/powerpoint/2010/main" val="138616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8197"/>
            <a:ext cx="8229600" cy="1143000"/>
          </a:xfrm>
        </p:spPr>
        <p:txBody>
          <a:bodyPr/>
          <a:lstStyle/>
          <a:p>
            <a:r>
              <a:rPr lang="en-US" altLang="en-US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sz="3200" dirty="0" smtClean="0"/>
              <a:t>Inner class</a:t>
            </a:r>
          </a:p>
          <a:p>
            <a:r>
              <a:rPr lang="en-US" sz="3200" dirty="0" smtClean="0"/>
              <a:t>Exception handling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5013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838200" y="145175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You can instantiate 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an inner class outside the outer </a:t>
            </a: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class by using the following 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code snippet:</a:t>
            </a:r>
          </a:p>
          <a:p>
            <a:pPr marL="461962" lvl="2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dirty="0" smtClean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Login </a:t>
            </a:r>
            <a:r>
              <a:rPr lang="en-US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obj</a:t>
            </a: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=new Login ();</a:t>
            </a:r>
          </a:p>
          <a:p>
            <a:pPr marL="461962" lvl="2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Login.ValidateCredentials</a:t>
            </a: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cobj</a:t>
            </a: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obj.new</a:t>
            </a: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ValidateCredentials</a:t>
            </a: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 ();</a:t>
            </a:r>
          </a:p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endParaRPr lang="en-IN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736600" lvl="1" indent="-274638" algn="l">
              <a:spcBef>
                <a:spcPct val="20000"/>
              </a:spcBef>
              <a:buBlip>
                <a:blip r:embed="rId3"/>
              </a:buBlip>
            </a:pPr>
            <a:endParaRPr lang="en-US" sz="2000" dirty="0"/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762000" y="1022275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Regular Inner Class (Contd.)</a:t>
            </a:r>
          </a:p>
        </p:txBody>
      </p:sp>
    </p:spTree>
    <p:extLst>
      <p:ext uri="{BB962C8B-B14F-4D97-AF65-F5344CB8AC3E}">
        <p14:creationId xmlns:p14="http://schemas.microsoft.com/office/powerpoint/2010/main" val="44185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762000" y="1022275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Static Inner Class</a:t>
            </a:r>
            <a:endParaRPr lang="en-US" sz="2400" b="1" dirty="0">
              <a:latin typeface="Arial" pitchFamily="34" charset="0"/>
              <a:ea typeface="Adobe Gothic Std B" pitchFamily="34" charset="-128"/>
              <a:cs typeface="Arial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1981200" y="2908983"/>
            <a:ext cx="838200" cy="27000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609028428"/>
              </p:ext>
            </p:extLst>
          </p:nvPr>
        </p:nvGraphicFramePr>
        <p:xfrm>
          <a:off x="3086100" y="1927419"/>
          <a:ext cx="2171700" cy="2485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5" name="Diagram 24"/>
          <p:cNvGraphicFramePr/>
          <p:nvPr>
            <p:extLst>
              <p:ext uri="{D42A27DB-BD31-4B8C-83A1-F6EECF244321}">
                <p14:modId xmlns:p14="http://schemas.microsoft.com/office/powerpoint/2010/main" val="2482580763"/>
              </p:ext>
            </p:extLst>
          </p:nvPr>
        </p:nvGraphicFramePr>
        <p:xfrm>
          <a:off x="6324600" y="1981200"/>
          <a:ext cx="2513013" cy="2103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6" name="Right Arrow 25"/>
          <p:cNvSpPr/>
          <p:nvPr/>
        </p:nvSpPr>
        <p:spPr>
          <a:xfrm>
            <a:off x="5410200" y="2900106"/>
            <a:ext cx="838200" cy="270000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252044131"/>
              </p:ext>
            </p:extLst>
          </p:nvPr>
        </p:nvGraphicFramePr>
        <p:xfrm>
          <a:off x="153987" y="2034723"/>
          <a:ext cx="1751013" cy="1954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3" name="Rectangle 1026"/>
          <p:cNvSpPr>
            <a:spLocks noChangeArrowheads="1"/>
          </p:cNvSpPr>
          <p:nvPr/>
        </p:nvSpPr>
        <p:spPr bwMode="auto">
          <a:xfrm>
            <a:off x="838200" y="145175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17"/>
              </a:buBlip>
            </a:pP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Scenario: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17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17"/>
              </a:buBlip>
            </a:pPr>
            <a:endParaRPr lang="en-US" sz="200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17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17"/>
              </a:buBlip>
            </a:pPr>
            <a:endParaRPr lang="en-US" sz="200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17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17"/>
              </a:buBlip>
            </a:pPr>
            <a:endParaRPr lang="en-US" sz="200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290512" lvl="1" indent="-285750">
              <a:spcBef>
                <a:spcPct val="20000"/>
              </a:spcBef>
              <a:buClr>
                <a:srgbClr val="CC0099"/>
              </a:buClr>
              <a:buSzPct val="150000"/>
              <a:buFont typeface="Wingdings" pitchFamily="2" charset="2"/>
              <a:buChar char="§"/>
            </a:pPr>
            <a:endParaRPr lang="en-US" sz="200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endParaRPr lang="en-IN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736600" lvl="1" indent="-274638" algn="l">
              <a:spcBef>
                <a:spcPct val="20000"/>
              </a:spcBef>
              <a:buBlip>
                <a:blip r:embed="rId18"/>
              </a:buBlip>
            </a:pPr>
            <a:endParaRPr lang="en-US" sz="1600" b="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38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838200" y="145175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Scenario (Contd.):</a:t>
            </a: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endParaRPr lang="en-US" sz="200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290512" lvl="1" indent="-285750">
              <a:spcBef>
                <a:spcPct val="20000"/>
              </a:spcBef>
              <a:buClr>
                <a:srgbClr val="CC0099"/>
              </a:buClr>
              <a:buSzPct val="150000"/>
              <a:buFont typeface="Wingdings" pitchFamily="2" charset="2"/>
              <a:buChar char="§"/>
            </a:pPr>
            <a:endParaRPr lang="en-US" sz="2000" dirty="0" smtClean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4762" lvl="1">
              <a:spcBef>
                <a:spcPct val="20000"/>
              </a:spcBef>
              <a:buClr>
                <a:srgbClr val="CC0099"/>
              </a:buClr>
              <a:buSzPct val="150000"/>
            </a:pPr>
            <a:endParaRPr lang="en-IN" dirty="0">
              <a:latin typeface="Arial" pitchFamily="34" charset="0"/>
              <a:ea typeface="Adobe Heiti Std R" pitchFamily="34" charset="-128"/>
              <a:cs typeface="Arial" pitchFamily="34" charset="0"/>
            </a:endParaRPr>
          </a:p>
          <a:p>
            <a:pPr marL="736600" lvl="1" indent="-274638" algn="l">
              <a:spcBef>
                <a:spcPct val="20000"/>
              </a:spcBef>
              <a:buBlip>
                <a:blip r:embed="rId3"/>
              </a:buBlip>
            </a:pPr>
            <a:endParaRPr lang="en-US" sz="1600" b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762000" y="1022275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Static Inner </a:t>
            </a:r>
            <a:r>
              <a:rPr lang="en-US" sz="2400" b="1" dirty="0" smtClean="0">
                <a:latin typeface="Arial" pitchFamily="34" charset="0"/>
                <a:ea typeface="Adobe Gothic Std B" pitchFamily="34" charset="-128"/>
                <a:cs typeface="Arial" pitchFamily="34" charset="0"/>
              </a:rPr>
              <a:t>Class </a:t>
            </a: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(Contd.)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158633289"/>
              </p:ext>
            </p:extLst>
          </p:nvPr>
        </p:nvGraphicFramePr>
        <p:xfrm>
          <a:off x="2743200" y="2178048"/>
          <a:ext cx="5257800" cy="2044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Litebulb"/>
          <p:cNvSpPr>
            <a:spLocks noEditPoints="1" noChangeArrowheads="1"/>
          </p:cNvSpPr>
          <p:nvPr/>
        </p:nvSpPr>
        <p:spPr bwMode="auto">
          <a:xfrm>
            <a:off x="1128713" y="2552699"/>
            <a:ext cx="1157287" cy="1295401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5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838200" y="145175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7662" lvl="1" indent="-342900">
              <a:spcBef>
                <a:spcPct val="20000"/>
              </a:spcBef>
              <a:buClr>
                <a:srgbClr val="CC0099"/>
              </a:buClr>
              <a:buSzPct val="150000"/>
              <a:buBlip>
                <a:blip r:embed="rId2"/>
              </a:buBlip>
            </a:pP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The </a:t>
            </a:r>
            <a:r>
              <a:rPr lang="en-US" sz="2000" dirty="0">
                <a:latin typeface="Arial" pitchFamily="34" charset="0"/>
                <a:ea typeface="Adobe Heiti Std R" pitchFamily="34" charset="-128"/>
                <a:cs typeface="Arial" pitchFamily="34" charset="0"/>
              </a:rPr>
              <a:t>following code demonstrates an example for static inner classes</a:t>
            </a:r>
            <a:r>
              <a:rPr lang="en-US" sz="2000" dirty="0" smtClean="0">
                <a:latin typeface="Arial" pitchFamily="34" charset="0"/>
                <a:ea typeface="Adobe Heiti Std R" pitchFamily="34" charset="-128"/>
                <a:cs typeface="Arial" pitchFamily="34" charset="0"/>
              </a:rPr>
              <a:t>:</a:t>
            </a:r>
          </a:p>
          <a:p>
            <a:pPr marL="461962" lvl="2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PaymentDetails</a:t>
            </a: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 </a:t>
            </a:r>
          </a:p>
          <a:p>
            <a:pPr marL="461962" lvl="2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{</a:t>
            </a:r>
          </a:p>
          <a:p>
            <a:pPr marL="461962" lvl="2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private static String </a:t>
            </a:r>
            <a:r>
              <a:rPr lang="en-US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fieldToValidate</a:t>
            </a: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;</a:t>
            </a:r>
          </a:p>
          <a:p>
            <a:pPr marL="461962" lvl="2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    static class </a:t>
            </a:r>
            <a:r>
              <a:rPr lang="en-US" dirty="0" err="1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ValidateCreditCards</a:t>
            </a:r>
            <a:endParaRPr lang="en-US" dirty="0">
              <a:latin typeface="Courier New" pitchFamily="49" charset="0"/>
              <a:ea typeface="Adobe Heiti Std R" pitchFamily="34" charset="-128"/>
              <a:cs typeface="Courier New" pitchFamily="49" charset="0"/>
            </a:endParaRPr>
          </a:p>
          <a:p>
            <a:pPr marL="461962" lvl="2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{</a:t>
            </a:r>
          </a:p>
          <a:p>
            <a:pPr marL="461962" lvl="2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        void validate() </a:t>
            </a:r>
          </a:p>
          <a:p>
            <a:pPr marL="461962" lvl="2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 {</a:t>
            </a:r>
          </a:p>
          <a:p>
            <a:pPr marL="461962" lvl="2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           /* code be added */</a:t>
            </a:r>
          </a:p>
          <a:p>
            <a:pPr marL="461962" lvl="2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        }</a:t>
            </a:r>
          </a:p>
          <a:p>
            <a:pPr marL="461962" lvl="2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dirty="0">
                <a:latin typeface="Courier New" pitchFamily="49" charset="0"/>
                <a:ea typeface="Adobe Heiti Std R" pitchFamily="34" charset="-128"/>
                <a:cs typeface="Courier New" pitchFamily="49" charset="0"/>
              </a:rPr>
              <a:t>    }</a:t>
            </a:r>
          </a:p>
          <a:p>
            <a:pPr marL="736600" lvl="1" indent="-274638" algn="l">
              <a:spcBef>
                <a:spcPct val="20000"/>
              </a:spcBef>
              <a:buBlip>
                <a:blip r:embed="rId3"/>
              </a:buBlip>
            </a:pPr>
            <a:endParaRPr lang="en-US" sz="2000" dirty="0"/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762000" y="1022275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Static Inner Class (Contd.)</a:t>
            </a:r>
          </a:p>
        </p:txBody>
      </p:sp>
    </p:spTree>
    <p:extLst>
      <p:ext uri="{BB962C8B-B14F-4D97-AF65-F5344CB8AC3E}">
        <p14:creationId xmlns:p14="http://schemas.microsoft.com/office/powerpoint/2010/main" val="343028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838200" y="1451750"/>
            <a:ext cx="8151813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1962" lvl="2">
              <a:spcBef>
                <a:spcPct val="20000"/>
              </a:spcBef>
              <a:buClr>
                <a:srgbClr val="CC0099"/>
              </a:buClr>
              <a:buSzPct val="150000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ValidateDebitCards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        void validate() 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           /* code be added */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    static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ValidateNetBankingAccount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        void validate() 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           /* code be added */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endParaRPr lang="en-IN" dirty="0">
              <a:latin typeface="Courier New" pitchFamily="49" charset="0"/>
              <a:ea typeface="Adobe Heiti Std R" pitchFamily="34" charset="-128"/>
              <a:cs typeface="Courier New" pitchFamily="49" charset="0"/>
            </a:endParaRPr>
          </a:p>
          <a:p>
            <a:pPr marL="736600" lvl="1" indent="-274638" algn="l">
              <a:spcBef>
                <a:spcPct val="20000"/>
              </a:spcBef>
              <a:buBlip>
                <a:blip r:embed="rId2"/>
              </a:buBlip>
            </a:pPr>
            <a:endParaRPr lang="en-US" sz="2000" dirty="0"/>
          </a:p>
        </p:txBody>
      </p:sp>
      <p:sp>
        <p:nvSpPr>
          <p:cNvPr id="3" name="Rectangle 1026"/>
          <p:cNvSpPr>
            <a:spLocks noChangeArrowheads="1"/>
          </p:cNvSpPr>
          <p:nvPr/>
        </p:nvSpPr>
        <p:spPr bwMode="auto">
          <a:xfrm>
            <a:off x="762000" y="1022275"/>
            <a:ext cx="8380413" cy="42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Arial" pitchFamily="34" charset="0"/>
                <a:ea typeface="Adobe Gothic Std B" pitchFamily="34" charset="-128"/>
                <a:cs typeface="Arial" pitchFamily="34" charset="0"/>
              </a:rPr>
              <a:t>Static Inner Class (Contd.)</a:t>
            </a:r>
          </a:p>
        </p:txBody>
      </p:sp>
    </p:spTree>
    <p:extLst>
      <p:ext uri="{BB962C8B-B14F-4D97-AF65-F5344CB8AC3E}">
        <p14:creationId xmlns:p14="http://schemas.microsoft.com/office/powerpoint/2010/main" val="251024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8468</TotalTime>
  <Words>1973</Words>
  <Application>Microsoft Office PowerPoint</Application>
  <PresentationFormat>On-screen Show (4:3)</PresentationFormat>
  <Paragraphs>491</Paragraphs>
  <Slides>40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Office 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Kanwar Vikram Singh</dc:creator>
  <cp:lastModifiedBy>TONY HUNG CUONG</cp:lastModifiedBy>
  <cp:revision>277</cp:revision>
  <dcterms:created xsi:type="dcterms:W3CDTF">2013-02-15T09:58:26Z</dcterms:created>
  <dcterms:modified xsi:type="dcterms:W3CDTF">2018-04-05T08:59:31Z</dcterms:modified>
</cp:coreProperties>
</file>