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1"/>
  </p:notesMasterIdLst>
  <p:handoutMasterIdLst>
    <p:handoutMasterId r:id="rId22"/>
  </p:handoutMasterIdLst>
  <p:sldIdLst>
    <p:sldId id="267" r:id="rId3"/>
    <p:sldId id="260" r:id="rId4"/>
    <p:sldId id="259" r:id="rId5"/>
    <p:sldId id="268" r:id="rId6"/>
    <p:sldId id="269" r:id="rId7"/>
    <p:sldId id="263" r:id="rId8"/>
    <p:sldId id="280" r:id="rId9"/>
    <p:sldId id="281" r:id="rId10"/>
    <p:sldId id="282" r:id="rId11"/>
    <p:sldId id="271" r:id="rId12"/>
    <p:sldId id="270" r:id="rId13"/>
    <p:sldId id="272" r:id="rId14"/>
    <p:sldId id="274" r:id="rId15"/>
    <p:sldId id="275" r:id="rId16"/>
    <p:sldId id="277" r:id="rId17"/>
    <p:sldId id="278" r:id="rId18"/>
    <p:sldId id="276" r:id="rId19"/>
    <p:sldId id="279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6300"/>
    <a:srgbClr val="9E7500"/>
    <a:srgbClr val="005000"/>
    <a:srgbClr val="A50C07"/>
    <a:srgbClr val="7A3A00"/>
    <a:srgbClr val="800F00"/>
    <a:srgbClr val="C72D00"/>
    <a:srgbClr val="E6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Kiểu Có chủ đề 1 - Nhấn mạnh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 autoAdjust="0"/>
  </p:normalViewPr>
  <p:slideViewPr>
    <p:cSldViewPr>
      <p:cViewPr varScale="1">
        <p:scale>
          <a:sx n="90" d="100"/>
          <a:sy n="90" d="100"/>
        </p:scale>
        <p:origin x="10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5848F14-5F65-4EB5-BFC9-386F371E1AB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6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5062538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5734050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1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9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0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2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4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82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1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3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2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8023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93781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693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ộp_Văn_Bản 51"/>
          <p:cNvSpPr txBox="1"/>
          <p:nvPr/>
        </p:nvSpPr>
        <p:spPr>
          <a:xfrm>
            <a:off x="2300730" y="1315512"/>
            <a:ext cx="487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 CÁO CUỐI KHÓA</a:t>
            </a:r>
            <a:endParaRPr lang="en-US" sz="3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>
            <a:fillRect/>
          </a:stretch>
        </p:blipFill>
        <p:spPr>
          <a:xfrm>
            <a:off x="-21771" y="15240"/>
            <a:ext cx="9165771" cy="1300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800806" y="2090751"/>
            <a:ext cx="55206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ĐỀ TÀI:</a:t>
            </a:r>
          </a:p>
          <a:p>
            <a:pPr algn="ctr"/>
            <a:r>
              <a:rPr 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WEBSITE BÁN ĐIỆN THOẠI DI ĐỘNG</a:t>
            </a:r>
            <a:endParaRPr 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235322"/>
            <a:ext cx="610688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         	</a:t>
            </a:r>
            <a:r>
              <a:rPr lang="en-US" sz="2000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Nhóm 1 – Lớp Java-Web 7</a:t>
            </a:r>
          </a:p>
          <a:p>
            <a:pPr>
              <a:lnSpc>
                <a:spcPct val="150000"/>
              </a:lnSpc>
            </a:pPr>
            <a:endParaRPr lang="en-US" sz="20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Học viên:</a:t>
            </a:r>
          </a:p>
          <a:p>
            <a:pPr lvl="1">
              <a:lnSpc>
                <a:spcPct val="150000"/>
              </a:lnSpc>
            </a:pPr>
            <a:r>
              <a:rPr lang="en-US" sz="2000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Nguyễn Văn Lộc (nhóm trưởng)</a:t>
            </a:r>
          </a:p>
          <a:p>
            <a:pPr lvl="1">
              <a:lnSpc>
                <a:spcPct val="150000"/>
              </a:lnSpc>
            </a:pPr>
            <a:r>
              <a:rPr lang="en-US" sz="2000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Lê Minh Tuấn</a:t>
            </a:r>
          </a:p>
          <a:p>
            <a:pPr lvl="1">
              <a:lnSpc>
                <a:spcPct val="150000"/>
              </a:lnSpc>
            </a:pPr>
            <a:r>
              <a:rPr lang="en-US" sz="2000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Đào Minh Hiếu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714273"/>
            <a:ext cx="3620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Giảng viên hướng dẫn:</a:t>
            </a:r>
          </a:p>
          <a:p>
            <a:pPr>
              <a:lnSpc>
                <a:spcPct val="150000"/>
              </a:lnSpc>
            </a:pPr>
            <a:r>
              <a:rPr lang="en-US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   - Thầy Nguyễn Hùng Cường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709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:\Code Sublime\NIJ-IT\java web\Web Ban Hang\diagram_phonesho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68580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Hộp_Văn_Bản 79"/>
          <p:cNvSpPr txBox="1"/>
          <p:nvPr/>
        </p:nvSpPr>
        <p:spPr>
          <a:xfrm>
            <a:off x="2209800" y="381000"/>
            <a:ext cx="525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	Tổng quan về đề tài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12192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2.4. Cơ sở dữ liệu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ộp_Văn_Bản 79"/>
          <p:cNvSpPr txBox="1"/>
          <p:nvPr/>
        </p:nvSpPr>
        <p:spPr>
          <a:xfrm>
            <a:off x="2209800" y="381000"/>
            <a:ext cx="541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	Phân tích chức năng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1" y="121920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3.1. Đối tượng sử dụng hệ thống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Nhân viên: là người có trách nhiệm thêm sản phẩm và xử lý yêu cầu từ khách hàng,…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Khách hàng: là người tác động trực tiếp đến hệ thống,…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Admin: là người quản lý tài khoản nhân viên và tài khoản khách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ộp_Văn_Bản 79"/>
          <p:cNvSpPr txBox="1"/>
          <p:nvPr/>
        </p:nvSpPr>
        <p:spPr>
          <a:xfrm>
            <a:off x="2209800" y="381000"/>
            <a:ext cx="541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	Phân tích chức năng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1" y="1219200"/>
            <a:ext cx="6476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3.2. Chức năng của hệ thống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Tài khoản Admin: Đăng nhập, đăng xuất, đổi mật khẩu. 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+ Tài Khoản nhân viên, quản lý tài khoản nhân viên, khách  hàng: Xem thông tin, đăng nhập, đăng xuất, cập nhật thông tin.</a:t>
            </a:r>
          </a:p>
          <a:p>
            <a:pPr lvl="0">
              <a:lnSpc>
                <a:spcPct val="150000"/>
              </a:lnSpc>
            </a:pP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7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ộp_Văn_Bản 79"/>
          <p:cNvSpPr txBox="1"/>
          <p:nvPr/>
        </p:nvSpPr>
        <p:spPr>
          <a:xfrm>
            <a:off x="2209800" y="381000"/>
            <a:ext cx="541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	Phân tích chức năng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1093240"/>
            <a:ext cx="6476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3.2. Chức năng của hệ thống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Nhân viên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Tài khoản nhân viên: Đăng nhập, đăng xuất, đổi mật khẩu, cập nhật thông tin.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+ Quản lý kho hàng: Thêm, sửa, xóa, tìm kiếm, thông tin chi tiết sản phẩm.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Quản lý nguồn hang: Thêm, sửa, xóa, xem nhà cung cấp.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Quản lý hóa đơn: Xem chi tiết,duyệt  đơn hàng.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Báo cáo doanh số: Thống kê, xuất báo cáo. 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8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ộp_Văn_Bản 79"/>
          <p:cNvSpPr txBox="1"/>
          <p:nvPr/>
        </p:nvSpPr>
        <p:spPr>
          <a:xfrm>
            <a:off x="2209800" y="381000"/>
            <a:ext cx="541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	Phân tích chức năng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1088886"/>
            <a:ext cx="6476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3.2. Chức năng của hệ thống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Khách hàng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Tài khoản khách hàng: Đăng ký, đăng nhập, đăng xuất, đổi mật khẩu, cập nhật thông tin, lịch sử giao dịch.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Quản lý giỏ hàng: Xem chi tiết, xóa,thay đổi thông tin sản phẩm.</a:t>
            </a:r>
          </a:p>
          <a:p>
            <a:pPr lvl="0"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Hóa đơn mua hàng: Sửa xóa đơn hàng chưa thanh toán, nhập mã giảm giá, chọn hình thức thanh toán, đặt hàng, thanh toán,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Hộp_Văn_Bản 83"/>
          <p:cNvSpPr txBox="1"/>
          <p:nvPr/>
        </p:nvSpPr>
        <p:spPr>
          <a:xfrm>
            <a:off x="2019300" y="457200"/>
            <a:ext cx="7259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	Kết luận và hướng phát triển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9300" y="1165086"/>
            <a:ext cx="6560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4.1.  Tổng kết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Ưu điểm: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Xây dựng website responsive, thân thiện dễ sử dụng.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Sử dụng công nghệ JSP/SERVLET mô hình MVC.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Hoàn thiện tốt một số chức năng phía Admin và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8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Hộp_Văn_Bản 83"/>
          <p:cNvSpPr txBox="1"/>
          <p:nvPr/>
        </p:nvSpPr>
        <p:spPr>
          <a:xfrm>
            <a:off x="2019300" y="457200"/>
            <a:ext cx="7259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	Kết luận và hướng phát triển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9300" y="1165086"/>
            <a:ext cx="6560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4.1.  Tổng kết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Nhược điểm: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Một số chức năng nâng cao chưa được hoàn thiện.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Trong qua trinh làm việc còn gặp nhiều khó khăn do thiết kinh nghệm.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Hộp_Văn_Bản 83"/>
          <p:cNvSpPr txBox="1"/>
          <p:nvPr/>
        </p:nvSpPr>
        <p:spPr>
          <a:xfrm>
            <a:off x="2019300" y="457200"/>
            <a:ext cx="7259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	Kết luận và hướng phát triển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9300" y="1165086"/>
            <a:ext cx="6560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4.2.  Hướng phát triển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Sẽ hoàn thiện những chức năng chưa hoàn thành.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Bổ xung một số chức năng nâng cao.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Chỉnh sửa giao diện thân thiện, phù hợp với mọi người dùng.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Quảng bá website.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346200" y="1327666"/>
            <a:ext cx="5435600" cy="955160"/>
            <a:chOff x="1296" y="1824"/>
            <a:chExt cx="2976" cy="432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gray">
            <a:xfrm>
              <a:off x="1536" y="1956"/>
              <a:ext cx="216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Lý do chọn chủ đề</a:t>
              </a:r>
              <a:endPara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gray">
            <a:xfrm>
              <a:off x="1393" y="193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346200" y="2321983"/>
            <a:ext cx="5435600" cy="882650"/>
            <a:chOff x="1296" y="1824"/>
            <a:chExt cx="2976" cy="432"/>
          </a:xfrm>
        </p:grpSpPr>
        <p:sp>
          <p:nvSpPr>
            <p:cNvPr id="10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gray">
            <a:xfrm>
              <a:off x="1614" y="1928"/>
              <a:ext cx="216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Tổng quan về đề tài</a:t>
              </a:r>
              <a:endPara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gray">
            <a:xfrm>
              <a:off x="1393" y="191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1346200" y="3263900"/>
            <a:ext cx="5435600" cy="914400"/>
            <a:chOff x="1296" y="1824"/>
            <a:chExt cx="2976" cy="432"/>
          </a:xfrm>
        </p:grpSpPr>
        <p:sp>
          <p:nvSpPr>
            <p:cNvPr id="15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gray">
            <a:xfrm>
              <a:off x="1616" y="1940"/>
              <a:ext cx="2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Phân tích chức năng</a:t>
              </a:r>
              <a:endPara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gray">
            <a:xfrm>
              <a:off x="1393" y="192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1346200" y="4250267"/>
            <a:ext cx="5435600" cy="838200"/>
            <a:chOff x="1296" y="1824"/>
            <a:chExt cx="2976" cy="432"/>
          </a:xfrm>
        </p:grpSpPr>
        <p:sp>
          <p:nvSpPr>
            <p:cNvPr id="20" name="AutoShape 77"/>
            <p:cNvSpPr>
              <a:spLocks noChangeArrowheads="1"/>
            </p:cNvSpPr>
            <p:nvPr/>
          </p:nvSpPr>
          <p:spPr bwMode="gray">
            <a:xfrm>
              <a:off x="1536" y="188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  <a:lumMod val="9500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gray">
            <a:xfrm>
              <a:off x="1905" y="1921"/>
              <a:ext cx="216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Kết luận và hướng phát triển</a:t>
              </a:r>
              <a:endPara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 Box 80"/>
            <p:cNvSpPr txBox="1">
              <a:spLocks noChangeArrowheads="1"/>
            </p:cNvSpPr>
            <p:nvPr/>
          </p:nvSpPr>
          <p:spPr bwMode="gray">
            <a:xfrm>
              <a:off x="1393" y="189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6" name="Hộp_Văn_Bản 25"/>
          <p:cNvSpPr txBox="1"/>
          <p:nvPr/>
        </p:nvSpPr>
        <p:spPr>
          <a:xfrm>
            <a:off x="609600" y="467380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Hộp_Văn_Bản 83"/>
          <p:cNvSpPr txBox="1"/>
          <p:nvPr/>
        </p:nvSpPr>
        <p:spPr>
          <a:xfrm>
            <a:off x="2019300" y="457200"/>
            <a:ext cx="4705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	Lý do chọn đề tài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1600200"/>
            <a:ext cx="5867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Thương mại điện tử phát triển mạnh, dần thay thế việc buôn bán chuyền thống.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Hầu hết các cá nhân, doanh nghiệp đều có nhu cầu có website riêng.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Đam mê lập trình web</a:t>
            </a:r>
          </a:p>
          <a:p>
            <a:pPr>
              <a:lnSpc>
                <a:spcPct val="150000"/>
              </a:lnSpc>
            </a:pP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Trước nhu cầu thị trường + đam mê</a:t>
            </a:r>
          </a:p>
          <a:p>
            <a:pPr marL="285750" indent="-285750">
              <a:buFontTx/>
              <a:buChar char="-"/>
            </a:pP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ộp_Văn_Bản 79"/>
          <p:cNvSpPr txBox="1"/>
          <p:nvPr/>
        </p:nvSpPr>
        <p:spPr>
          <a:xfrm>
            <a:off x="2209800" y="381000"/>
            <a:ext cx="525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	Tổng quan về đề tài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2383" y="1088886"/>
            <a:ext cx="6570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2.1.    Công cụ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a.  Ngôn ngữ: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Thiết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kế giao diện: </a:t>
            </a: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HTML, CSS, JAVASCRIPT 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Xây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dựng chức năng: </a:t>
            </a: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JAVA – </a:t>
            </a:r>
            <a:r>
              <a:rPr lang="en-US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JSP/SERVLET theo mô hình MVC</a:t>
            </a:r>
            <a:endParaRPr lang="en-US" sz="24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Xây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đựng cơ sở dữ liệu: </a:t>
            </a:r>
            <a:r>
              <a:rPr lang="en-US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SQL-SERVER</a:t>
            </a:r>
            <a:endParaRPr lang="en-US" sz="24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b.  Công cụ: </a:t>
            </a:r>
            <a:r>
              <a:rPr lang="en-US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Netbean, SQL Studio, Sublime text…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ộp_Văn_Bản 79"/>
          <p:cNvSpPr txBox="1"/>
          <p:nvPr/>
        </p:nvSpPr>
        <p:spPr>
          <a:xfrm>
            <a:off x="2209800" y="381000"/>
            <a:ext cx="525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	Tổng quan về đề tài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8835" y="1088886"/>
            <a:ext cx="2757806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2.2.    Sơ đồ website</a:t>
            </a:r>
          </a:p>
        </p:txBody>
      </p:sp>
      <p:pic>
        <p:nvPicPr>
          <p:cNvPr id="4" name="Picture 3" descr="F:\Code Sublime\NIJ-IT\java web\Web Ban Hang\sơ đồ website bán điện thoại đi động.jf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35" y="1776730"/>
            <a:ext cx="5943600" cy="50812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ộp_Văn_Bản 79"/>
          <p:cNvSpPr txBox="1"/>
          <p:nvPr/>
        </p:nvSpPr>
        <p:spPr>
          <a:xfrm>
            <a:off x="2209800" y="381000"/>
            <a:ext cx="525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	Tổng quan về đề tài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1219200"/>
            <a:ext cx="291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2.3. Lưu đồ giải thuật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7731"/>
            <a:ext cx="35814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87731"/>
            <a:ext cx="3429000" cy="48702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231571" y="1791976"/>
            <a:ext cx="263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năng đăng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8043" y="179653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năng đăng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ký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ộp_Văn_Bản 79"/>
          <p:cNvSpPr txBox="1"/>
          <p:nvPr/>
        </p:nvSpPr>
        <p:spPr>
          <a:xfrm>
            <a:off x="2209800" y="381000"/>
            <a:ext cx="525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	Tổng quan về đề tài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1219200"/>
            <a:ext cx="291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2.3. Lưu đồ giải thuật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1571" y="1791976"/>
            <a:ext cx="263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năng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hàng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8043" y="179653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năng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 kiếm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72418"/>
            <a:ext cx="3216495" cy="4585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15962"/>
            <a:ext cx="3042557" cy="45420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29" y="1841659"/>
            <a:ext cx="4699478" cy="501634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Hộp_Văn_Bản 79"/>
          <p:cNvSpPr txBox="1"/>
          <p:nvPr/>
        </p:nvSpPr>
        <p:spPr>
          <a:xfrm>
            <a:off x="2209800" y="381000"/>
            <a:ext cx="525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	Tổng quan về đề tài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1219200"/>
            <a:ext cx="291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2.3. Lưu đồ giải thuật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7380" y="1732913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năng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đánh giá sản phẩm</a:t>
            </a:r>
            <a:endPara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66" y="1589859"/>
            <a:ext cx="5478658" cy="529209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Hộp_Văn_Bản 79"/>
          <p:cNvSpPr txBox="1"/>
          <p:nvPr/>
        </p:nvSpPr>
        <p:spPr>
          <a:xfrm>
            <a:off x="2209800" y="381000"/>
            <a:ext cx="525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A50C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	Tổng quan về đề tài</a:t>
            </a:r>
            <a:endParaRPr lang="en-US" sz="4000">
              <a:solidFill>
                <a:srgbClr val="A50C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1219200"/>
            <a:ext cx="489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2.3. Lưu đồ giải thuật: Đối với Admin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CD09-91E9-4702-B7F9-4893B2C4D52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5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451</TotalTime>
  <Words>664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Bell Gothic Std Black</vt:lpstr>
      <vt:lpstr>Calibri</vt:lpstr>
      <vt:lpstr>Wingdings</vt:lpstr>
      <vt:lpstr>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Loc Mr</cp:lastModifiedBy>
  <cp:revision>42</cp:revision>
  <dcterms:created xsi:type="dcterms:W3CDTF">2013-04-25T19:12:02Z</dcterms:created>
  <dcterms:modified xsi:type="dcterms:W3CDTF">2018-12-27T14:32:34Z</dcterms:modified>
</cp:coreProperties>
</file>