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47" r:id="rId2"/>
    <p:sldId id="346" r:id="rId3"/>
    <p:sldId id="348" r:id="rId4"/>
    <p:sldId id="349" r:id="rId5"/>
    <p:sldId id="350" r:id="rId6"/>
    <p:sldId id="351" r:id="rId7"/>
    <p:sldId id="293" r:id="rId8"/>
    <p:sldId id="294" r:id="rId9"/>
    <p:sldId id="321" r:id="rId10"/>
    <p:sldId id="345" r:id="rId11"/>
    <p:sldId id="322" r:id="rId12"/>
    <p:sldId id="323" r:id="rId13"/>
    <p:sldId id="324" r:id="rId14"/>
    <p:sldId id="325" r:id="rId15"/>
    <p:sldId id="344" r:id="rId16"/>
    <p:sldId id="331" r:id="rId17"/>
    <p:sldId id="334" r:id="rId18"/>
    <p:sldId id="335"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4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chana Diwan" initials="a" lastIdx="89" clrIdx="0"/>
  <p:cmAuthor id="1" name="Aditya Asija" initials="AA" lastIdx="5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8E3"/>
    <a:srgbClr val="F248DE"/>
    <a:srgbClr val="A808C8"/>
    <a:srgbClr val="BB1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26" autoAdjust="0"/>
    <p:restoredTop sz="99230" autoAdjust="0"/>
  </p:normalViewPr>
  <p:slideViewPr>
    <p:cSldViewPr>
      <p:cViewPr>
        <p:scale>
          <a:sx n="72" d="100"/>
          <a:sy n="72" d="100"/>
        </p:scale>
        <p:origin x="-1638"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072C6B-52BA-48F9-B3CB-71160684D0D7}" type="datetimeFigureOut">
              <a:rPr lang="en-US" smtClean="0"/>
              <a:t>21/09/2018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E5F87C-57F2-4A36-B0BB-91980D943BE1}" type="slidenum">
              <a:rPr lang="en-US" smtClean="0"/>
              <a:t>‹#›</a:t>
            </a:fld>
            <a:endParaRPr lang="en-US"/>
          </a:p>
        </p:txBody>
      </p:sp>
    </p:spTree>
    <p:extLst>
      <p:ext uri="{BB962C8B-B14F-4D97-AF65-F5344CB8AC3E}">
        <p14:creationId xmlns:p14="http://schemas.microsoft.com/office/powerpoint/2010/main" val="658910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689C7A-FF85-4989-85E4-A5F354BDA906}" type="datetimeFigureOut">
              <a:rPr lang="en-US" smtClean="0"/>
              <a:t>21/09/2018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A26484-3EA3-4792-879F-AE7621936DCA}" type="slidenum">
              <a:rPr lang="en-US" smtClean="0"/>
              <a:t>‹#›</a:t>
            </a:fld>
            <a:endParaRPr lang="en-US"/>
          </a:p>
        </p:txBody>
      </p:sp>
    </p:spTree>
    <p:extLst>
      <p:ext uri="{BB962C8B-B14F-4D97-AF65-F5344CB8AC3E}">
        <p14:creationId xmlns:p14="http://schemas.microsoft.com/office/powerpoint/2010/main" val="389748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en-US" smtClean="0"/>
          </a:p>
        </p:txBody>
      </p:sp>
      <p:sp>
        <p:nvSpPr>
          <p:cNvPr id="2458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70249832-1276-423C-9381-3E1E1E7B42AF}" type="slidenum">
              <a:rPr lang="en-US" altLang="en-US"/>
              <a:pPr algn="r" eaLnBrk="1" hangingPunct="1">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ACB908DB-2104-4E03-8809-52C855F617FF}" type="slidenum">
              <a:rPr lang="en-US" altLang="en-US" sz="1200" smtClean="0">
                <a:latin typeface="Arial" charset="0"/>
              </a:rPr>
              <a:pPr/>
              <a:t>27</a:t>
            </a:fld>
            <a:endParaRPr lang="en-US" altLang="en-US" sz="1200"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C2904D45-2AD9-4ECB-AE2F-DAA76295BCF8}" type="slidenum">
              <a:rPr lang="en-US" altLang="en-US" sz="1200" smtClean="0">
                <a:latin typeface="Arial" charset="0"/>
              </a:rPr>
              <a:pPr/>
              <a:t>28</a:t>
            </a:fld>
            <a:endParaRPr lang="en-US" altLang="en-US" sz="1200"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563A862C-0C24-43DC-A828-2CF1B179D693}" type="slidenum">
              <a:rPr lang="en-US" altLang="en-US" sz="1200" smtClean="0">
                <a:latin typeface="Arial" charset="0"/>
              </a:rPr>
              <a:pPr/>
              <a:t>29</a:t>
            </a:fld>
            <a:endParaRPr lang="en-US" altLang="en-US" sz="1200"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BF4E8F19-90B0-4F02-8970-2EB1504113E7}" type="slidenum">
              <a:rPr lang="en-US" altLang="en-US" sz="1200" smtClean="0">
                <a:latin typeface="Arial" charset="0"/>
              </a:rPr>
              <a:pPr/>
              <a:t>30</a:t>
            </a:fld>
            <a:endParaRPr lang="en-US" altLang="en-US" sz="1200" smtClean="0">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F4BFD53F-9888-47D1-B391-76D67C179CFC}" type="slidenum">
              <a:rPr lang="en-US" altLang="en-US" sz="1200" smtClean="0">
                <a:latin typeface="Arial" charset="0"/>
              </a:rPr>
              <a:pPr/>
              <a:t>31</a:t>
            </a:fld>
            <a:endParaRPr lang="en-US" altLang="en-US" sz="1200" smtClean="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8CF4AB16-C925-476A-B9EC-1903896D563C}" type="slidenum">
              <a:rPr lang="en-US" altLang="en-US" sz="1200" smtClean="0">
                <a:latin typeface="Arial" charset="0"/>
              </a:rPr>
              <a:pPr/>
              <a:t>32</a:t>
            </a:fld>
            <a:endParaRPr lang="en-US" altLang="en-US" sz="1200" smtClean="0">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24420847-D5B7-4E33-803E-1E567B3C50F9}" type="slidenum">
              <a:rPr lang="en-US" altLang="en-US" sz="1200" smtClean="0">
                <a:latin typeface="Arial" charset="0"/>
              </a:rPr>
              <a:pPr/>
              <a:t>19</a:t>
            </a:fld>
            <a:endParaRPr lang="en-US" altLang="en-US" sz="1200" smtClean="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6AAF9669-DF25-4DDB-ABEA-47B3D82A8990}" type="slidenum">
              <a:rPr lang="en-US" altLang="en-US" sz="1200" smtClean="0">
                <a:latin typeface="Arial" charset="0"/>
              </a:rPr>
              <a:pPr/>
              <a:t>20</a:t>
            </a:fld>
            <a:endParaRPr lang="en-US" altLang="en-US" sz="1200" smtClean="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C4A365A7-7D53-44DA-9AE1-B495C665060A}" type="slidenum">
              <a:rPr lang="en-US" altLang="en-US" sz="1200" smtClean="0">
                <a:latin typeface="Arial" charset="0"/>
              </a:rPr>
              <a:pPr/>
              <a:t>21</a:t>
            </a:fld>
            <a:endParaRPr lang="en-US" altLang="en-US" sz="1200" smtClean="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D80769C2-FF72-4C44-87C3-7987AB7F6AC2}" type="slidenum">
              <a:rPr lang="en-US" altLang="en-US" sz="1200" smtClean="0">
                <a:latin typeface="Arial" charset="0"/>
              </a:rPr>
              <a:pPr/>
              <a:t>22</a:t>
            </a:fld>
            <a:endParaRPr lang="en-US" altLang="en-US" sz="1200" smtClean="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DD65372F-BB55-41B6-9DD8-AFEA0A6BF949}" type="slidenum">
              <a:rPr lang="en-US" altLang="en-US" sz="1200" smtClean="0">
                <a:latin typeface="Arial" charset="0"/>
              </a:rPr>
              <a:pPr/>
              <a:t>23</a:t>
            </a:fld>
            <a:endParaRPr lang="en-US" altLang="en-US" sz="1200"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A950690D-A213-41C7-9699-7591DD1875C0}" type="slidenum">
              <a:rPr lang="en-US" altLang="en-US" sz="1200" smtClean="0">
                <a:latin typeface="Arial" charset="0"/>
              </a:rPr>
              <a:pPr/>
              <a:t>24</a:t>
            </a:fld>
            <a:endParaRPr lang="en-US" altLang="en-US" sz="1200"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3C8E0598-414B-4523-B970-F4C74C4277FF}" type="slidenum">
              <a:rPr lang="en-US" altLang="en-US" sz="1200" smtClean="0">
                <a:latin typeface="Arial" charset="0"/>
              </a:rPr>
              <a:pPr/>
              <a:t>25</a:t>
            </a:fld>
            <a:endParaRPr lang="en-US" altLang="en-US" sz="1200" smtClean="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BDA7AE59-E0F3-414B-A99A-89B2FC63F8B6}" type="slidenum">
              <a:rPr lang="en-US" altLang="en-US" sz="1200" smtClean="0">
                <a:latin typeface="Arial" charset="0"/>
              </a:rPr>
              <a:pPr/>
              <a:t>26</a:t>
            </a:fld>
            <a:endParaRPr lang="en-US" altLang="en-US" sz="1200" smtClean="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dirty="0"/>
          </a:p>
        </p:txBody>
      </p:sp>
    </p:spTree>
    <p:extLst>
      <p:ext uri="{BB962C8B-B14F-4D97-AF65-F5344CB8AC3E}">
        <p14:creationId xmlns:p14="http://schemas.microsoft.com/office/powerpoint/2010/main" val="6460644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18683709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1074231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3851885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25751592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97177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42737962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38456531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21291870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31248646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AE4CE1B-EB7F-47E9-9007-8DE8E1AFE37F}" type="datetimeFigureOut">
              <a:rPr lang="en-US" smtClean="0"/>
              <a:t>21/09/2018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260FE01-1FE1-46B5-AF6E-F79075F685AC}" type="slidenum">
              <a:rPr lang="en-US" smtClean="0"/>
              <a:t>‹#›</a:t>
            </a:fld>
            <a:endParaRPr lang="en-US"/>
          </a:p>
        </p:txBody>
      </p:sp>
    </p:spTree>
    <p:extLst>
      <p:ext uri="{BB962C8B-B14F-4D97-AF65-F5344CB8AC3E}">
        <p14:creationId xmlns:p14="http://schemas.microsoft.com/office/powerpoint/2010/main" val="5534572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Text Box 3"/>
          <p:cNvSpPr txBox="1">
            <a:spLocks noChangeArrowheads="1"/>
          </p:cNvSpPr>
          <p:nvPr userDrawn="1"/>
        </p:nvSpPr>
        <p:spPr bwMode="auto">
          <a:xfrm>
            <a:off x="6855923" y="6596390"/>
            <a:ext cx="988867" cy="261610"/>
          </a:xfrm>
          <a:prstGeom prst="rect">
            <a:avLst/>
          </a:prstGeom>
          <a:noFill/>
          <a:ln w="9525">
            <a:noFill/>
            <a:miter lim="800000"/>
            <a:headEnd/>
            <a:tailEnd/>
          </a:ln>
          <a:effectLst/>
        </p:spPr>
        <p:txBody>
          <a:bodyPr wrap="square">
            <a:spAutoFit/>
          </a:bodyPr>
          <a:lstStyle/>
          <a:p>
            <a:pPr algn="ctr">
              <a:spcBef>
                <a:spcPct val="50000"/>
              </a:spcBef>
              <a:defRPr/>
            </a:pPr>
            <a:r>
              <a:rPr lang="en-US" sz="1100" b="1" dirty="0">
                <a:solidFill>
                  <a:schemeClr val="bg1"/>
                </a:solidFill>
              </a:rPr>
              <a:t>Slide </a:t>
            </a:r>
            <a:fld id="{6EE91A64-2BCA-4CEB-9E43-6ACB4932894D}" type="slidenum">
              <a:rPr lang="en-US" sz="1100" b="1">
                <a:solidFill>
                  <a:schemeClr val="bg1"/>
                </a:solidFill>
              </a:rPr>
              <a:pPr algn="ctr">
                <a:spcBef>
                  <a:spcPct val="50000"/>
                </a:spcBef>
                <a:defRPr/>
              </a:pPr>
              <a:t>‹#›</a:t>
            </a:fld>
            <a:r>
              <a:rPr lang="en-US" sz="1100" b="1" dirty="0">
                <a:solidFill>
                  <a:schemeClr val="bg1"/>
                </a:solidFill>
              </a:rPr>
              <a:t> of </a:t>
            </a:r>
            <a:r>
              <a:rPr lang="en-US" sz="1100" b="1" dirty="0" smtClean="0">
                <a:solidFill>
                  <a:schemeClr val="bg1"/>
                </a:solidFill>
              </a:rPr>
              <a:t>33 </a:t>
            </a:r>
            <a:endParaRPr lang="en-US" sz="1100" b="1" dirty="0">
              <a:solidFill>
                <a:schemeClr val="bg1"/>
              </a:solidFill>
            </a:endParaRPr>
          </a:p>
        </p:txBody>
      </p:sp>
      <p:sp>
        <p:nvSpPr>
          <p:cNvPr id="9" name="Text Box 3"/>
          <p:cNvSpPr txBox="1">
            <a:spLocks noChangeArrowheads="1"/>
          </p:cNvSpPr>
          <p:nvPr userDrawn="1"/>
        </p:nvSpPr>
        <p:spPr bwMode="auto">
          <a:xfrm>
            <a:off x="533400" y="6596390"/>
            <a:ext cx="1447800" cy="261610"/>
          </a:xfrm>
          <a:prstGeom prst="rect">
            <a:avLst/>
          </a:prstGeom>
          <a:noFill/>
          <a:ln w="9525">
            <a:noFill/>
            <a:miter lim="800000"/>
            <a:headEnd/>
            <a:tailEnd/>
          </a:ln>
          <a:effectLst/>
        </p:spPr>
        <p:txBody>
          <a:bodyPr wrap="square">
            <a:spAutoFit/>
          </a:bodyPr>
          <a:lstStyle/>
          <a:p>
            <a:pPr algn="ctr">
              <a:spcBef>
                <a:spcPct val="50000"/>
              </a:spcBef>
              <a:defRPr/>
            </a:pPr>
            <a:r>
              <a:rPr lang="en-US" sz="1100" b="1" dirty="0" err="1" smtClean="0">
                <a:solidFill>
                  <a:schemeClr val="bg1"/>
                </a:solidFill>
              </a:rPr>
              <a:t>Ver</a:t>
            </a:r>
            <a:r>
              <a:rPr lang="en-US" sz="1100" b="1" baseline="0" dirty="0" smtClean="0">
                <a:solidFill>
                  <a:schemeClr val="bg1"/>
                </a:solidFill>
              </a:rPr>
              <a:t> 1.0</a:t>
            </a:r>
            <a:endParaRPr lang="en-US" sz="1100" b="1" dirty="0">
              <a:solidFill>
                <a:schemeClr val="bg1"/>
              </a:solidFill>
            </a:endParaRPr>
          </a:p>
        </p:txBody>
      </p:sp>
    </p:spTree>
    <p:extLst>
      <p:ext uri="{BB962C8B-B14F-4D97-AF65-F5344CB8AC3E}">
        <p14:creationId xmlns:p14="http://schemas.microsoft.com/office/powerpoint/2010/main" val="4072597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package" Target="../embeddings/Microsoft_Word_Document1.doc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609600" y="990600"/>
            <a:ext cx="7772400" cy="137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dirty="0"/>
              <a:t>Generics in </a:t>
            </a:r>
            <a:r>
              <a:rPr lang="en-US" dirty="0" smtClean="0"/>
              <a:t>Java</a:t>
            </a:r>
            <a:br>
              <a:rPr lang="en-US" dirty="0" smtClean="0"/>
            </a:br>
            <a:r>
              <a:rPr lang="en-US" dirty="0" smtClean="0"/>
              <a:t>Collection API</a:t>
            </a:r>
            <a:endParaRPr lang="en-US" altLang="en-US" dirty="0" smtClean="0">
              <a:solidFill>
                <a:srgbClr val="63177C"/>
              </a:solidFill>
              <a:latin typeface="Verdana" pitchFamily="34" charset="0"/>
            </a:endParaRPr>
          </a:p>
        </p:txBody>
      </p:sp>
      <p:sp>
        <p:nvSpPr>
          <p:cNvPr id="3075" name="Rectangle 3"/>
          <p:cNvSpPr>
            <a:spLocks noGrp="1" noChangeArrowheads="1"/>
          </p:cNvSpPr>
          <p:nvPr>
            <p:ph type="subTitle" idx="4294967295"/>
          </p:nvPr>
        </p:nvSpPr>
        <p:spPr>
          <a:xfrm>
            <a:off x="533400" y="3124200"/>
            <a:ext cx="7610475" cy="2000250"/>
          </a:xfrm>
          <a:prstGeom prst="rect">
            <a:avLst/>
          </a:prstGeom>
        </p:spPr>
        <p:txBody>
          <a:bodyPr lIns="91440" tIns="45720" rIns="91440" bIns="45720"/>
          <a:lstStyle/>
          <a:p>
            <a:pPr marL="0" indent="0" algn="ctr" eaLnBrk="1" hangingPunct="1">
              <a:buFont typeface="Wingdings" pitchFamily="2" charset="2"/>
              <a:buNone/>
            </a:pPr>
            <a:r>
              <a:rPr lang="en-US" altLang="en-US" sz="4000" b="1" dirty="0" smtClean="0">
                <a:solidFill>
                  <a:srgbClr val="74BA1A"/>
                </a:solidFill>
              </a:rPr>
              <a:t>Session 9</a:t>
            </a:r>
          </a:p>
        </p:txBody>
      </p:sp>
    </p:spTree>
    <p:extLst>
      <p:ext uri="{BB962C8B-B14F-4D97-AF65-F5344CB8AC3E}">
        <p14:creationId xmlns:p14="http://schemas.microsoft.com/office/powerpoint/2010/main" val="258122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Demo generic class</a:t>
            </a:r>
            <a:endParaRPr lang="en-US" dirty="0"/>
          </a:p>
        </p:txBody>
      </p:sp>
      <p:pic>
        <p:nvPicPr>
          <p:cNvPr id="4098"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974856"/>
            <a:ext cx="6858856" cy="504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8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In </a:t>
            </a:r>
            <a:r>
              <a:rPr lang="en-US" sz="2000" dirty="0">
                <a:latin typeface="Arial" pitchFamily="34" charset="0"/>
                <a:ea typeface="Adobe Heiti Std R" pitchFamily="34" charset="-128"/>
                <a:cs typeface="Arial" pitchFamily="34" charset="0"/>
              </a:rPr>
              <a:t>the generic class, a method can use the type parameter of the class, which automatically makes the method generic. </a:t>
            </a:r>
            <a:endParaRPr lang="en-US" sz="2000" dirty="0" smtClean="0">
              <a:latin typeface="Arial" pitchFamily="34" charset="0"/>
              <a:ea typeface="Adobe Heiti Std R" pitchFamily="34" charset="-128"/>
              <a:cs typeface="Arial" pitchFamily="34" charset="0"/>
            </a:endParaRPr>
          </a:p>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Consider </a:t>
            </a:r>
            <a:r>
              <a:rPr lang="en-US" sz="2000" dirty="0">
                <a:latin typeface="Arial" pitchFamily="34" charset="0"/>
                <a:ea typeface="Adobe Heiti Std R" pitchFamily="34" charset="-128"/>
                <a:cs typeface="Arial" pitchFamily="34" charset="0"/>
              </a:rPr>
              <a:t>the following code of the generic method inside the generic class:</a:t>
            </a:r>
          </a:p>
          <a:p>
            <a:pPr lvl="1"/>
            <a:r>
              <a:rPr lang="en-US" dirty="0"/>
              <a:t> </a:t>
            </a:r>
            <a:r>
              <a:rPr lang="en-US" dirty="0" smtClean="0"/>
              <a:t>p</a:t>
            </a:r>
            <a:r>
              <a:rPr lang="fr-FR" dirty="0" err="1" smtClean="0">
                <a:latin typeface="Courier New" pitchFamily="49" charset="0"/>
                <a:cs typeface="Courier New" pitchFamily="49" charset="0"/>
              </a:rPr>
              <a:t>ublic</a:t>
            </a:r>
            <a:r>
              <a:rPr lang="fr-FR" dirty="0" smtClean="0">
                <a:latin typeface="Courier New" pitchFamily="49" charset="0"/>
                <a:cs typeface="Courier New" pitchFamily="49" charset="0"/>
              </a:rPr>
              <a:t> </a:t>
            </a:r>
            <a:r>
              <a:rPr lang="fr-FR" dirty="0">
                <a:latin typeface="Courier New" pitchFamily="49" charset="0"/>
                <a:cs typeface="Courier New" pitchFamily="49" charset="0"/>
              </a:rPr>
              <a:t>class </a:t>
            </a:r>
            <a:r>
              <a:rPr lang="fr-FR" dirty="0" err="1">
                <a:latin typeface="Courier New" pitchFamily="49" charset="0"/>
                <a:cs typeface="Courier New" pitchFamily="49" charset="0"/>
              </a:rPr>
              <a:t>GenericClassDemo</a:t>
            </a:r>
            <a:r>
              <a:rPr lang="fr-FR" dirty="0">
                <a:latin typeface="Courier New" pitchFamily="49" charset="0"/>
                <a:cs typeface="Courier New" pitchFamily="49" charset="0"/>
              </a:rPr>
              <a:t>&lt;T&gt;</a:t>
            </a:r>
            <a:endParaRPr lang="en-US" dirty="0">
              <a:latin typeface="Courier New" pitchFamily="49" charset="0"/>
              <a:cs typeface="Courier New" pitchFamily="49" charset="0"/>
            </a:endParaRPr>
          </a:p>
          <a:p>
            <a:pPr lvl="1"/>
            <a:r>
              <a:rPr lang="fr-FR" dirty="0" smtClean="0">
                <a:latin typeface="Courier New" pitchFamily="49" charset="0"/>
                <a:cs typeface="Courier New" pitchFamily="49" charset="0"/>
              </a:rPr>
              <a:t>{</a:t>
            </a:r>
            <a:endParaRPr lang="en-US" dirty="0">
              <a:latin typeface="Courier New" pitchFamily="49" charset="0"/>
              <a:cs typeface="Courier New" pitchFamily="49" charset="0"/>
            </a:endParaRPr>
          </a:p>
          <a:p>
            <a:pPr lvl="1"/>
            <a:r>
              <a:rPr lang="fr-FR" dirty="0" smtClean="0">
                <a:latin typeface="Courier New" pitchFamily="49" charset="0"/>
                <a:cs typeface="Courier New" pitchFamily="49" charset="0"/>
              </a:rPr>
              <a:t>   </a:t>
            </a:r>
            <a:r>
              <a:rPr lang="fr-FR" dirty="0">
                <a:latin typeface="Courier New" pitchFamily="49" charset="0"/>
                <a:cs typeface="Courier New" pitchFamily="49" charset="0"/>
              </a:rPr>
              <a:t>	</a:t>
            </a:r>
            <a:r>
              <a:rPr lang="fr-FR" dirty="0" err="1">
                <a:latin typeface="Courier New" pitchFamily="49" charset="0"/>
                <a:cs typeface="Courier New" pitchFamily="49" charset="0"/>
              </a:rPr>
              <a:t>private</a:t>
            </a:r>
            <a:r>
              <a:rPr lang="fr-FR" dirty="0">
                <a:latin typeface="Courier New" pitchFamily="49" charset="0"/>
                <a:cs typeface="Courier New" pitchFamily="49" charset="0"/>
              </a:rPr>
              <a:t> T </a:t>
            </a:r>
            <a:r>
              <a:rPr lang="fr-FR" dirty="0" err="1">
                <a:latin typeface="Courier New" pitchFamily="49" charset="0"/>
                <a:cs typeface="Courier New" pitchFamily="49" charset="0"/>
              </a:rPr>
              <a:t>t</a:t>
            </a:r>
            <a:r>
              <a:rPr lang="fr-FR" dirty="0">
                <a:latin typeface="Courier New" pitchFamily="49" charset="0"/>
                <a:cs typeface="Courier New" pitchFamily="49" charset="0"/>
              </a:rPr>
              <a:t>;</a:t>
            </a:r>
            <a:endParaRPr lang="en-US" dirty="0">
              <a:latin typeface="Courier New" pitchFamily="49" charset="0"/>
              <a:cs typeface="Courier New" pitchFamily="49" charset="0"/>
            </a:endParaRPr>
          </a:p>
          <a:p>
            <a:pPr lvl="1"/>
            <a:r>
              <a:rPr lang="fr-FR" dirty="0" smtClean="0">
                <a:latin typeface="Courier New" pitchFamily="49" charset="0"/>
                <a:cs typeface="Courier New" pitchFamily="49" charset="0"/>
              </a:rPr>
              <a:t>   </a:t>
            </a:r>
            <a:r>
              <a:rPr lang="fr-FR" dirty="0">
                <a:latin typeface="Courier New" pitchFamily="49" charset="0"/>
                <a:cs typeface="Courier New" pitchFamily="49" charset="0"/>
              </a:rPr>
              <a:t>	public </a:t>
            </a:r>
            <a:r>
              <a:rPr lang="fr-FR" dirty="0" err="1">
                <a:latin typeface="Courier New" pitchFamily="49" charset="0"/>
                <a:cs typeface="Courier New" pitchFamily="49" charset="0"/>
              </a:rPr>
              <a:t>void</a:t>
            </a:r>
            <a:r>
              <a:rPr lang="fr-FR" dirty="0">
                <a:latin typeface="Courier New" pitchFamily="49" charset="0"/>
                <a:cs typeface="Courier New" pitchFamily="49" charset="0"/>
              </a:rPr>
              <a:t> </a:t>
            </a:r>
            <a:r>
              <a:rPr lang="fr-FR" dirty="0" err="1">
                <a:latin typeface="Courier New" pitchFamily="49" charset="0"/>
                <a:cs typeface="Courier New" pitchFamily="49" charset="0"/>
              </a:rPr>
              <a:t>setValue</a:t>
            </a:r>
            <a:r>
              <a:rPr lang="fr-FR" dirty="0">
                <a:latin typeface="Courier New" pitchFamily="49" charset="0"/>
                <a:cs typeface="Courier New" pitchFamily="49" charset="0"/>
              </a:rPr>
              <a:t>(T t)</a:t>
            </a:r>
            <a:endParaRPr lang="en-US" dirty="0">
              <a:latin typeface="Courier New" pitchFamily="49" charset="0"/>
              <a:cs typeface="Courier New" pitchFamily="49" charset="0"/>
            </a:endParaRPr>
          </a:p>
          <a:p>
            <a:pPr lvl="1"/>
            <a:r>
              <a:rPr lang="fr-FR" dirty="0">
                <a:latin typeface="Courier New" pitchFamily="49" charset="0"/>
                <a:cs typeface="Courier New" pitchFamily="49" charset="0"/>
              </a:rPr>
              <a:t>    	</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this.t = t;</a:t>
            </a:r>
          </a:p>
          <a:p>
            <a:pPr lvl="1"/>
            <a:r>
              <a:rPr lang="en-US" dirty="0">
                <a:latin typeface="Courier New" pitchFamily="49" charset="0"/>
                <a:cs typeface="Courier New" pitchFamily="49" charset="0"/>
              </a:rPr>
              <a:t>    	}</a:t>
            </a:r>
          </a:p>
          <a:p>
            <a:pPr lvl="1"/>
            <a:r>
              <a:rPr lang="en-US" dirty="0" smtClean="0">
                <a:latin typeface="Courier New" pitchFamily="49" charset="0"/>
                <a:cs typeface="Courier New" pitchFamily="49" charset="0"/>
              </a:rPr>
              <a:t>   </a:t>
            </a:r>
            <a:r>
              <a:rPr lang="en-US" dirty="0">
                <a:latin typeface="Courier New" pitchFamily="49" charset="0"/>
                <a:cs typeface="Courier New" pitchFamily="49" charset="0"/>
              </a:rPr>
              <a:t>	public T </a:t>
            </a:r>
            <a:r>
              <a:rPr lang="en-US" dirty="0" err="1">
                <a:latin typeface="Courier New" pitchFamily="49" charset="0"/>
                <a:cs typeface="Courier New" pitchFamily="49" charset="0"/>
              </a:rPr>
              <a:t>getValue</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return 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 </a:t>
            </a:r>
          </a:p>
          <a:p>
            <a:pPr lvl="1"/>
            <a:r>
              <a:rPr lang="en-US" dirty="0">
                <a:latin typeface="Courier New" pitchFamily="49" charset="0"/>
                <a:cs typeface="Courier New" pitchFamily="49" charset="0"/>
              </a:rPr>
              <a:t>    </a:t>
            </a: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smtClean="0">
                <a:latin typeface="Arial" pitchFamily="34" charset="0"/>
                <a:ea typeface="Adobe Gothic Std B" pitchFamily="34" charset="-128"/>
                <a:cs typeface="Arial" pitchFamily="34" charset="0"/>
              </a:rPr>
              <a:t>Creating a Generic Method</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2380312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The </a:t>
            </a:r>
            <a:r>
              <a:rPr lang="en-US" sz="2000" dirty="0">
                <a:latin typeface="Arial" pitchFamily="34" charset="0"/>
                <a:ea typeface="Adobe Heiti Std R" pitchFamily="34" charset="-128"/>
                <a:cs typeface="Arial" pitchFamily="34" charset="0"/>
              </a:rPr>
              <a:t>declaration of a generic method contains the type parameter that is represented by angular brackets, </a:t>
            </a:r>
            <a:r>
              <a:rPr lang="en-US" sz="2000" dirty="0">
                <a:latin typeface="Courier New" pitchFamily="49" charset="0"/>
                <a:ea typeface="Adobe Heiti Std R" pitchFamily="34" charset="-128"/>
                <a:cs typeface="Courier New" pitchFamily="49" charset="0"/>
              </a:rPr>
              <a:t>&lt; &gt;</a:t>
            </a:r>
            <a:r>
              <a:rPr lang="en-US" sz="2000" dirty="0">
                <a:latin typeface="Arial" pitchFamily="34" charset="0"/>
                <a:ea typeface="Adobe Heiti Std R" pitchFamily="34" charset="-128"/>
                <a:cs typeface="Arial" pitchFamily="34" charset="0"/>
              </a:rPr>
              <a:t>. </a:t>
            </a:r>
            <a:endParaRPr lang="en-US" sz="2000" dirty="0" smtClean="0">
              <a:latin typeface="Arial" pitchFamily="34" charset="0"/>
              <a:ea typeface="Adobe Heiti Std R" pitchFamily="34" charset="-128"/>
              <a:cs typeface="Arial" pitchFamily="34" charset="0"/>
            </a:endParaRPr>
          </a:p>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The </a:t>
            </a:r>
            <a:r>
              <a:rPr lang="en-US" sz="2000" dirty="0">
                <a:latin typeface="Arial" pitchFamily="34" charset="0"/>
                <a:ea typeface="Adobe Heiti Std R" pitchFamily="34" charset="-128"/>
                <a:cs typeface="Arial" pitchFamily="34" charset="0"/>
              </a:rPr>
              <a:t>following syntax is used to create a generic method:</a:t>
            </a:r>
          </a:p>
          <a:p>
            <a:r>
              <a:rPr lang="en-US" dirty="0"/>
              <a:t>  </a:t>
            </a:r>
            <a:r>
              <a:rPr lang="en-US" dirty="0" smtClean="0"/>
              <a:t>           </a:t>
            </a:r>
            <a:r>
              <a:rPr lang="en-US" dirty="0" smtClean="0">
                <a:latin typeface="Courier New" pitchFamily="49" charset="0"/>
                <a:cs typeface="Courier New" pitchFamily="49" charset="0"/>
              </a:rPr>
              <a:t>public </a:t>
            </a:r>
            <a:r>
              <a:rPr lang="en-US" dirty="0">
                <a:latin typeface="Courier New" pitchFamily="49" charset="0"/>
                <a:cs typeface="Courier New" pitchFamily="49" charset="0"/>
              </a:rPr>
              <a:t>&lt;Type Parameter&gt; [Return Type]  </a:t>
            </a:r>
            <a:r>
              <a:rPr lang="en-US" dirty="0" smtClean="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MethodName</a:t>
            </a:r>
            <a:r>
              <a:rPr lang="en-US" dirty="0">
                <a:latin typeface="Courier New" pitchFamily="49" charset="0"/>
                <a:cs typeface="Courier New" pitchFamily="49" charset="0"/>
              </a:rPr>
              <a:t>](Argument list…)</a:t>
            </a:r>
          </a:p>
          <a:p>
            <a:pPr lvl="1"/>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lvl="1"/>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347662" lvl="1" indent="-342900">
              <a:spcBef>
                <a:spcPct val="20000"/>
              </a:spcBef>
              <a:buClr>
                <a:srgbClr val="CC0099"/>
              </a:buClr>
              <a:buSzPct val="150000"/>
              <a:buBlip>
                <a:blip r:embed="rId2"/>
              </a:buBlip>
            </a:pPr>
            <a:r>
              <a:rPr lang="en-US" sz="2000" dirty="0">
                <a:latin typeface="Arial" pitchFamily="34" charset="0"/>
                <a:ea typeface="Adobe Heiti Std R" pitchFamily="34" charset="-128"/>
                <a:cs typeface="Arial" pitchFamily="34" charset="0"/>
              </a:rPr>
              <a:t>You can create a generic method, as shown in the following code snippet:</a:t>
            </a:r>
          </a:p>
          <a:p>
            <a:r>
              <a:rPr lang="en-US" dirty="0"/>
              <a:t> </a:t>
            </a:r>
            <a:r>
              <a:rPr lang="en-US" dirty="0" smtClean="0"/>
              <a:t>           </a:t>
            </a:r>
            <a:r>
              <a:rPr lang="fr-FR" dirty="0" smtClean="0">
                <a:latin typeface="Courier New" pitchFamily="49" charset="0"/>
                <a:cs typeface="Courier New" pitchFamily="49" charset="0"/>
              </a:rPr>
              <a:t>public </a:t>
            </a:r>
            <a:r>
              <a:rPr lang="fr-FR" dirty="0">
                <a:latin typeface="Courier New" pitchFamily="49" charset="0"/>
                <a:cs typeface="Courier New" pitchFamily="49" charset="0"/>
              </a:rPr>
              <a:t>&lt;T&gt; T </a:t>
            </a:r>
            <a:r>
              <a:rPr lang="fr-FR" dirty="0" err="1">
                <a:latin typeface="Courier New" pitchFamily="49" charset="0"/>
                <a:cs typeface="Courier New" pitchFamily="49" charset="0"/>
              </a:rPr>
              <a:t>showValue</a:t>
            </a:r>
            <a:r>
              <a:rPr lang="fr-FR" dirty="0">
                <a:latin typeface="Courier New" pitchFamily="49" charset="0"/>
                <a:cs typeface="Courier New" pitchFamily="49" charset="0"/>
              </a:rPr>
              <a:t>(T val)</a:t>
            </a:r>
            <a:endParaRPr lang="en-US" dirty="0">
              <a:latin typeface="Courier New" pitchFamily="49" charset="0"/>
              <a:cs typeface="Courier New" pitchFamily="49" charset="0"/>
            </a:endParaRPr>
          </a:p>
          <a:p>
            <a:pPr lvl="1"/>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lvl="1"/>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    </a:t>
            </a: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smtClean="0">
                <a:latin typeface="Arial" pitchFamily="34" charset="0"/>
                <a:ea typeface="Adobe Gothic Std B" pitchFamily="34" charset="-128"/>
                <a:cs typeface="Arial" pitchFamily="34" charset="0"/>
              </a:rPr>
              <a:t>Creating a Generic Method (Contd.)</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1786265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Consider </a:t>
            </a:r>
            <a:r>
              <a:rPr lang="en-US" sz="2000" dirty="0">
                <a:latin typeface="Arial" pitchFamily="34" charset="0"/>
                <a:ea typeface="Adobe Heiti Std R" pitchFamily="34" charset="-128"/>
                <a:cs typeface="Arial" pitchFamily="34" charset="0"/>
              </a:rPr>
              <a:t>the following code of the generic method inside the </a:t>
            </a:r>
            <a:r>
              <a:rPr lang="en-US" sz="2000" dirty="0" smtClean="0">
                <a:latin typeface="Arial" pitchFamily="34" charset="0"/>
                <a:ea typeface="Adobe Heiti Std R" pitchFamily="34" charset="-128"/>
                <a:cs typeface="Arial" pitchFamily="34" charset="0"/>
              </a:rPr>
              <a:t/>
            </a:r>
            <a:br>
              <a:rPr lang="en-US" sz="2000" dirty="0" smtClean="0">
                <a:latin typeface="Arial" pitchFamily="34" charset="0"/>
                <a:ea typeface="Adobe Heiti Std R" pitchFamily="34" charset="-128"/>
                <a:cs typeface="Arial" pitchFamily="34" charset="0"/>
              </a:rPr>
            </a:br>
            <a:r>
              <a:rPr lang="en-US" sz="2000" dirty="0" smtClean="0">
                <a:latin typeface="Arial" pitchFamily="34" charset="0"/>
                <a:ea typeface="Adobe Heiti Std R" pitchFamily="34" charset="-128"/>
                <a:cs typeface="Arial" pitchFamily="34" charset="0"/>
              </a:rPr>
              <a:t>non-generic </a:t>
            </a:r>
            <a:r>
              <a:rPr lang="en-US" sz="2000" dirty="0">
                <a:latin typeface="Arial" pitchFamily="34" charset="0"/>
                <a:ea typeface="Adobe Heiti Std R" pitchFamily="34" charset="-128"/>
                <a:cs typeface="Arial" pitchFamily="34" charset="0"/>
              </a:rPr>
              <a:t>class:</a:t>
            </a:r>
          </a:p>
          <a:p>
            <a:r>
              <a:rPr lang="en-US" dirty="0"/>
              <a:t> </a:t>
            </a:r>
            <a:r>
              <a:rPr lang="en-US" dirty="0" smtClean="0"/>
              <a:t>            </a:t>
            </a:r>
            <a:r>
              <a:rPr lang="en-US" dirty="0" smtClean="0">
                <a:latin typeface="Courier New" pitchFamily="49" charset="0"/>
                <a:cs typeface="Courier New" pitchFamily="49" charset="0"/>
              </a:rPr>
              <a:t>public </a:t>
            </a:r>
            <a:r>
              <a:rPr lang="en-US" dirty="0">
                <a:latin typeface="Courier New" pitchFamily="49" charset="0"/>
                <a:cs typeface="Courier New" pitchFamily="49" charset="0"/>
              </a:rPr>
              <a:t>class </a:t>
            </a:r>
            <a:r>
              <a:rPr lang="en-US" dirty="0" err="1">
                <a:latin typeface="Courier New" pitchFamily="49" charset="0"/>
                <a:cs typeface="Courier New" pitchFamily="49" charset="0"/>
              </a:rPr>
              <a:t>GenericMethodDemo</a:t>
            </a:r>
            <a:r>
              <a:rPr lang="en-US" dirty="0">
                <a:latin typeface="Courier New" pitchFamily="49" charset="0"/>
                <a:cs typeface="Courier New" pitchFamily="49" charset="0"/>
              </a:rPr>
              <a:t> </a:t>
            </a:r>
          </a:p>
          <a:p>
            <a:pPr lvl="1"/>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    public &lt;M&gt; M display(M </a:t>
            </a:r>
            <a:r>
              <a:rPr lang="en-US" dirty="0" err="1">
                <a:latin typeface="Courier New" pitchFamily="49" charset="0"/>
                <a:cs typeface="Courier New" pitchFamily="49" charset="0"/>
              </a:rPr>
              <a:t>val</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return </a:t>
            </a:r>
            <a:r>
              <a:rPr lang="en-US" dirty="0" err="1">
                <a:latin typeface="Courier New" pitchFamily="49" charset="0"/>
                <a:cs typeface="Courier New" pitchFamily="49" charset="0"/>
              </a:rPr>
              <a:t>val</a:t>
            </a:r>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GenericMethodDemo</a:t>
            </a:r>
            <a:r>
              <a:rPr lang="en-US" dirty="0">
                <a:latin typeface="Courier New" pitchFamily="49" charset="0"/>
                <a:cs typeface="Courier New" pitchFamily="49" charset="0"/>
              </a:rPr>
              <a:t> </a:t>
            </a:r>
            <a:r>
              <a:rPr lang="en-US" dirty="0" err="1">
                <a:latin typeface="Courier New" pitchFamily="49" charset="0"/>
                <a:cs typeface="Courier New" pitchFamily="49" charset="0"/>
              </a:rPr>
              <a:t>obj</a:t>
            </a:r>
            <a:r>
              <a:rPr lang="en-US" dirty="0">
                <a:latin typeface="Courier New" pitchFamily="49" charset="0"/>
                <a:cs typeface="Courier New" pitchFamily="49" charset="0"/>
              </a:rPr>
              <a:t> = new </a:t>
            </a:r>
            <a:r>
              <a:rPr lang="en-US" dirty="0" smtClean="0">
                <a:latin typeface="Courier New" pitchFamily="49" charset="0"/>
                <a:cs typeface="Courier New" pitchFamily="49" charset="0"/>
              </a:rPr>
              <a:t>   </a:t>
            </a:r>
          </a:p>
          <a:p>
            <a:pPr lvl="1"/>
            <a:r>
              <a:rPr lang="en-US" dirty="0">
                <a:latin typeface="Courier New" pitchFamily="49" charset="0"/>
                <a:cs typeface="Courier New" pitchFamily="49" charset="0"/>
              </a:rPr>
              <a:t> </a:t>
            </a:r>
            <a:r>
              <a:rPr lang="en-US" dirty="0" err="1" smtClean="0">
                <a:latin typeface="Courier New" pitchFamily="49" charset="0"/>
                <a:cs typeface="Courier New" pitchFamily="49" charset="0"/>
              </a:rPr>
              <a:t>GenericMethodDemo</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smtClean="0">
                <a:latin typeface="Arial" pitchFamily="34" charset="0"/>
                <a:ea typeface="Adobe Gothic Std B" pitchFamily="34" charset="-128"/>
                <a:cs typeface="Arial" pitchFamily="34" charset="0"/>
              </a:rPr>
              <a:t>Creating a Generic Method (Contd.)</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3483852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lvl="1"/>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("The generic method is called with String value: " + </a:t>
            </a:r>
            <a:r>
              <a:rPr lang="en-US" dirty="0" err="1">
                <a:latin typeface="Courier New" pitchFamily="49" charset="0"/>
                <a:cs typeface="Courier New" pitchFamily="49" charset="0"/>
              </a:rPr>
              <a:t>obj.display</a:t>
            </a:r>
            <a:r>
              <a:rPr lang="en-US" dirty="0">
                <a:latin typeface="Courier New" pitchFamily="49" charset="0"/>
                <a:cs typeface="Courier New" pitchFamily="49" charset="0"/>
              </a:rPr>
              <a:t>("Test"));</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("The generic method is called with Double value: " + </a:t>
            </a:r>
            <a:r>
              <a:rPr lang="en-US" dirty="0" err="1">
                <a:latin typeface="Courier New" pitchFamily="49" charset="0"/>
                <a:cs typeface="Courier New" pitchFamily="49" charset="0"/>
              </a:rPr>
              <a:t>obj.display</a:t>
            </a:r>
            <a:r>
              <a:rPr lang="en-US" dirty="0">
                <a:latin typeface="Courier New" pitchFamily="49" charset="0"/>
                <a:cs typeface="Courier New" pitchFamily="49" charset="0"/>
              </a:rPr>
              <a:t>(7.5));</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("The generic method is called with Boolean value: " + </a:t>
            </a:r>
            <a:r>
              <a:rPr lang="en-US" dirty="0" err="1">
                <a:latin typeface="Courier New" pitchFamily="49" charset="0"/>
                <a:cs typeface="Courier New" pitchFamily="49" charset="0"/>
              </a:rPr>
              <a:t>obj.display</a:t>
            </a:r>
            <a:r>
              <a:rPr lang="en-US" dirty="0">
                <a:latin typeface="Courier New" pitchFamily="49" charset="0"/>
                <a:cs typeface="Courier New" pitchFamily="49" charset="0"/>
              </a:rPr>
              <a:t>(true));</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("The generic method is called with Integer value: " + </a:t>
            </a:r>
            <a:r>
              <a:rPr lang="en-US" dirty="0" err="1">
                <a:latin typeface="Courier New" pitchFamily="49" charset="0"/>
                <a:cs typeface="Courier New" pitchFamily="49" charset="0"/>
              </a:rPr>
              <a:t>obj.display</a:t>
            </a:r>
            <a:r>
              <a:rPr lang="en-US" dirty="0">
                <a:latin typeface="Courier New" pitchFamily="49" charset="0"/>
                <a:cs typeface="Courier New" pitchFamily="49" charset="0"/>
              </a:rPr>
              <a:t>(10));</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a:t>
            </a: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smtClean="0">
                <a:latin typeface="Arial" pitchFamily="34" charset="0"/>
                <a:ea typeface="Adobe Gothic Std B" pitchFamily="34" charset="-128"/>
                <a:cs typeface="Arial" pitchFamily="34" charset="0"/>
              </a:rPr>
              <a:t>Creating a Generic Method (Contd.)</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2112715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Demo generic method</a:t>
            </a:r>
            <a:endParaRPr lang="en-US" dirty="0"/>
          </a:p>
        </p:txBody>
      </p:sp>
      <p:pic>
        <p:nvPicPr>
          <p:cNvPr id="3074" name="Picture 2" descr="C:\Users\TONY HUNG CUONG\Desktop\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914340"/>
            <a:ext cx="5381625" cy="495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0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To </a:t>
            </a:r>
            <a:r>
              <a:rPr lang="en-US" sz="2000" dirty="0">
                <a:latin typeface="Arial" pitchFamily="34" charset="0"/>
                <a:ea typeface="Adobe Heiti Std R" pitchFamily="34" charset="-128"/>
                <a:cs typeface="Arial" pitchFamily="34" charset="0"/>
              </a:rPr>
              <a:t>create </a:t>
            </a:r>
            <a:r>
              <a:rPr lang="en-US" sz="2000" dirty="0" smtClean="0">
                <a:latin typeface="Arial" pitchFamily="34" charset="0"/>
                <a:ea typeface="Adobe Heiti Std R" pitchFamily="34" charset="-128"/>
                <a:cs typeface="Arial" pitchFamily="34" charset="0"/>
              </a:rPr>
              <a:t>an object of a generic class, </a:t>
            </a:r>
            <a:r>
              <a:rPr lang="en-US" sz="2000" dirty="0">
                <a:latin typeface="Arial" pitchFamily="34" charset="0"/>
                <a:ea typeface="Adobe Heiti Std R" pitchFamily="34" charset="-128"/>
                <a:cs typeface="Arial" pitchFamily="34" charset="0"/>
              </a:rPr>
              <a:t>you need to invoke the constructor of a generic class with the required type of </a:t>
            </a:r>
            <a:r>
              <a:rPr lang="en-US" sz="2000" dirty="0" smtClean="0">
                <a:latin typeface="Arial" pitchFamily="34" charset="0"/>
                <a:ea typeface="Adobe Heiti Std R" pitchFamily="34" charset="-128"/>
                <a:cs typeface="Arial" pitchFamily="34" charset="0"/>
              </a:rPr>
              <a:t>parameters.</a:t>
            </a:r>
          </a:p>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Java </a:t>
            </a:r>
            <a:r>
              <a:rPr lang="en-US" sz="2000" dirty="0">
                <a:latin typeface="Arial" pitchFamily="34" charset="0"/>
                <a:ea typeface="Adobe Heiti Std R" pitchFamily="34" charset="-128"/>
                <a:cs typeface="Arial" pitchFamily="34" charset="0"/>
              </a:rPr>
              <a:t>provides the flexibility to leave the type parameters empty as long as the compiler can guess or judge the type of the argument from the context</a:t>
            </a:r>
            <a:r>
              <a:rPr lang="en-US" sz="2000" dirty="0" smtClean="0">
                <a:latin typeface="Arial" pitchFamily="34" charset="0"/>
                <a:ea typeface="Adobe Heiti Std R" pitchFamily="34" charset="-128"/>
                <a:cs typeface="Arial" pitchFamily="34" charset="0"/>
              </a:rPr>
              <a:t>.</a:t>
            </a:r>
          </a:p>
          <a:p>
            <a:pPr marL="347662" lvl="1" indent="-342900">
              <a:spcBef>
                <a:spcPct val="20000"/>
              </a:spcBef>
              <a:buClr>
                <a:srgbClr val="CC0099"/>
              </a:buClr>
              <a:buSzPct val="150000"/>
              <a:buBlip>
                <a:blip r:embed="rId2"/>
              </a:buBlip>
            </a:pPr>
            <a:r>
              <a:rPr lang="en-US" sz="2000" dirty="0">
                <a:latin typeface="Arial" pitchFamily="34" charset="0"/>
                <a:ea typeface="Adobe Heiti Std R" pitchFamily="34" charset="-128"/>
                <a:cs typeface="Arial" pitchFamily="34" charset="0"/>
              </a:rPr>
              <a:t>Java provides wildcards that allow you to achieve inheritance in a type parameter.</a:t>
            </a:r>
          </a:p>
          <a:p>
            <a:pPr lvl="1"/>
            <a:r>
              <a:rPr lang="en-US" dirty="0">
                <a:latin typeface="Courier New" pitchFamily="49" charset="0"/>
                <a:cs typeface="Courier New" pitchFamily="49" charset="0"/>
              </a:rPr>
              <a:t>        </a:t>
            </a: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smtClean="0">
                <a:latin typeface="Arial" pitchFamily="34" charset="0"/>
                <a:ea typeface="Adobe Gothic Std B" pitchFamily="34" charset="-128"/>
                <a:cs typeface="Arial" pitchFamily="34" charset="0"/>
              </a:rPr>
              <a:t>Implementing Type-safety</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1297540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In </a:t>
            </a:r>
            <a:r>
              <a:rPr lang="en-US" sz="2000" dirty="0">
                <a:latin typeface="Arial" pitchFamily="34" charset="0"/>
                <a:ea typeface="Adobe Heiti Std R" pitchFamily="34" charset="-128"/>
                <a:cs typeface="Arial" pitchFamily="34" charset="0"/>
              </a:rPr>
              <a:t>generics, a subclass cannot be passed as a subtype of a superclass, as shown in the following code snippet:  </a:t>
            </a:r>
            <a:r>
              <a:rPr lang="en-US" dirty="0"/>
              <a:t> </a:t>
            </a:r>
          </a:p>
          <a:p>
            <a:pPr lvl="1"/>
            <a:r>
              <a:rPr lang="en-US" dirty="0" err="1">
                <a:latin typeface="Courier New" pitchFamily="49" charset="0"/>
                <a:cs typeface="Courier New" pitchFamily="49" charset="0"/>
              </a:rPr>
              <a:t>WildCardDemo</a:t>
            </a:r>
            <a:r>
              <a:rPr lang="en-US" dirty="0">
                <a:latin typeface="Courier New" pitchFamily="49" charset="0"/>
                <a:cs typeface="Courier New" pitchFamily="49" charset="0"/>
              </a:rPr>
              <a:t>&lt;Number&gt; </a:t>
            </a:r>
            <a:r>
              <a:rPr lang="en-US" dirty="0" err="1">
                <a:latin typeface="Courier New" pitchFamily="49" charset="0"/>
                <a:cs typeface="Courier New" pitchFamily="49" charset="0"/>
              </a:rPr>
              <a:t>obj</a:t>
            </a:r>
            <a:r>
              <a:rPr lang="en-US" dirty="0">
                <a:latin typeface="Courier New" pitchFamily="49" charset="0"/>
                <a:cs typeface="Courier New" pitchFamily="49" charset="0"/>
              </a:rPr>
              <a:t> = new </a:t>
            </a:r>
            <a:r>
              <a:rPr lang="en-US" dirty="0" err="1">
                <a:latin typeface="Courier New" pitchFamily="49" charset="0"/>
                <a:cs typeface="Courier New" pitchFamily="49" charset="0"/>
              </a:rPr>
              <a:t>WildCardDemo</a:t>
            </a:r>
            <a:r>
              <a:rPr lang="en-US" dirty="0">
                <a:latin typeface="Courier New" pitchFamily="49" charset="0"/>
                <a:cs typeface="Courier New" pitchFamily="49" charset="0"/>
              </a:rPr>
              <a:t>&lt;Integer&gt;();</a:t>
            </a:r>
          </a:p>
          <a:p>
            <a:pPr marL="347662" lvl="1" indent="-342900">
              <a:spcBef>
                <a:spcPct val="20000"/>
              </a:spcBef>
              <a:buClr>
                <a:srgbClr val="CC0099"/>
              </a:buClr>
              <a:buSzPct val="150000"/>
              <a:buBlip>
                <a:blip r:embed="rId2"/>
              </a:buBlip>
            </a:pPr>
            <a:r>
              <a:rPr lang="en-US" sz="2000" dirty="0">
                <a:latin typeface="Arial" pitchFamily="34" charset="0"/>
                <a:ea typeface="Adobe Heiti Std R" pitchFamily="34" charset="-128"/>
                <a:cs typeface="Arial" pitchFamily="34" charset="0"/>
              </a:rPr>
              <a:t>Generics only allow the following type of declaration: </a:t>
            </a:r>
            <a:r>
              <a:rPr lang="en-US" dirty="0"/>
              <a:t> </a:t>
            </a:r>
          </a:p>
          <a:p>
            <a:pPr lvl="1"/>
            <a:r>
              <a:rPr lang="en-US" dirty="0" err="1">
                <a:latin typeface="Courier New" pitchFamily="49" charset="0"/>
                <a:cs typeface="Courier New" pitchFamily="49" charset="0"/>
              </a:rPr>
              <a:t>WildCardDemo</a:t>
            </a:r>
            <a:r>
              <a:rPr lang="en-US" dirty="0">
                <a:latin typeface="Courier New" pitchFamily="49" charset="0"/>
                <a:cs typeface="Courier New" pitchFamily="49" charset="0"/>
              </a:rPr>
              <a:t>&lt;Integer&gt; </a:t>
            </a:r>
            <a:r>
              <a:rPr lang="en-US" dirty="0" err="1">
                <a:latin typeface="Courier New" pitchFamily="49" charset="0"/>
                <a:cs typeface="Courier New" pitchFamily="49" charset="0"/>
              </a:rPr>
              <a:t>obj</a:t>
            </a:r>
            <a:r>
              <a:rPr lang="en-US" dirty="0">
                <a:latin typeface="Courier New" pitchFamily="49" charset="0"/>
                <a:cs typeface="Courier New" pitchFamily="49" charset="0"/>
              </a:rPr>
              <a:t> = new </a:t>
            </a:r>
            <a:r>
              <a:rPr lang="en-US" dirty="0" err="1">
                <a:latin typeface="Courier New" pitchFamily="49" charset="0"/>
                <a:cs typeface="Courier New" pitchFamily="49" charset="0"/>
              </a:rPr>
              <a:t>WildCardDemo</a:t>
            </a:r>
            <a:r>
              <a:rPr lang="en-US" dirty="0">
                <a:latin typeface="Courier New" pitchFamily="49" charset="0"/>
                <a:cs typeface="Courier New" pitchFamily="49" charset="0"/>
              </a:rPr>
              <a:t>&lt;Integer&gt;();</a:t>
            </a:r>
          </a:p>
          <a:p>
            <a:pPr lvl="1"/>
            <a:r>
              <a:rPr lang="en-US" dirty="0" smtClean="0">
                <a:latin typeface="Arial" pitchFamily="34" charset="0"/>
                <a:cs typeface="Arial" pitchFamily="34" charset="0"/>
              </a:rPr>
              <a:t>Or,</a:t>
            </a:r>
            <a:endParaRPr lang="en-US" dirty="0">
              <a:latin typeface="Arial" pitchFamily="34" charset="0"/>
              <a:cs typeface="Arial" pitchFamily="34" charset="0"/>
            </a:endParaRPr>
          </a:p>
          <a:p>
            <a:pPr lvl="1"/>
            <a:r>
              <a:rPr lang="en-US" dirty="0" err="1">
                <a:latin typeface="Courier New" pitchFamily="49" charset="0"/>
                <a:cs typeface="Courier New" pitchFamily="49" charset="0"/>
              </a:rPr>
              <a:t>WildCardDemo</a:t>
            </a:r>
            <a:r>
              <a:rPr lang="en-US" dirty="0">
                <a:latin typeface="Courier New" pitchFamily="49" charset="0"/>
                <a:cs typeface="Courier New" pitchFamily="49" charset="0"/>
              </a:rPr>
              <a:t>&lt;Number&gt; </a:t>
            </a:r>
            <a:r>
              <a:rPr lang="en-US" dirty="0" err="1">
                <a:latin typeface="Courier New" pitchFamily="49" charset="0"/>
                <a:cs typeface="Courier New" pitchFamily="49" charset="0"/>
              </a:rPr>
              <a:t>obj</a:t>
            </a:r>
            <a:r>
              <a:rPr lang="en-US" dirty="0">
                <a:latin typeface="Courier New" pitchFamily="49" charset="0"/>
                <a:cs typeface="Courier New" pitchFamily="49" charset="0"/>
              </a:rPr>
              <a:t> = new </a:t>
            </a:r>
            <a:r>
              <a:rPr lang="en-US" dirty="0" err="1">
                <a:latin typeface="Courier New" pitchFamily="49" charset="0"/>
                <a:cs typeface="Courier New" pitchFamily="49" charset="0"/>
              </a:rPr>
              <a:t>WildCardDemo</a:t>
            </a:r>
            <a:r>
              <a:rPr lang="en-US" dirty="0">
                <a:latin typeface="Courier New" pitchFamily="49" charset="0"/>
                <a:cs typeface="Courier New" pitchFamily="49" charset="0"/>
              </a:rPr>
              <a:t>&lt;Number&gt;();</a:t>
            </a:r>
          </a:p>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Some of the </a:t>
            </a:r>
            <a:r>
              <a:rPr lang="en-US" sz="2000" dirty="0">
                <a:latin typeface="Arial" pitchFamily="34" charset="0"/>
                <a:ea typeface="Adobe Heiti Std R" pitchFamily="34" charset="-128"/>
                <a:cs typeface="Arial" pitchFamily="34" charset="0"/>
              </a:rPr>
              <a:t>most commonly used wildcard </a:t>
            </a:r>
            <a:r>
              <a:rPr lang="en-US" sz="2000" dirty="0" smtClean="0">
                <a:latin typeface="Arial" pitchFamily="34" charset="0"/>
                <a:ea typeface="Adobe Heiti Std R" pitchFamily="34" charset="-128"/>
                <a:cs typeface="Arial" pitchFamily="34" charset="0"/>
              </a:rPr>
              <a:t>arguments are:</a:t>
            </a:r>
          </a:p>
          <a:p>
            <a:pPr marL="804862" lvl="2" indent="-342900">
              <a:spcBef>
                <a:spcPct val="20000"/>
              </a:spcBef>
              <a:buClr>
                <a:srgbClr val="CC0099"/>
              </a:buClr>
              <a:buSzPct val="150000"/>
              <a:buBlip>
                <a:blip r:embed="rId2"/>
              </a:buBlip>
            </a:pPr>
            <a:r>
              <a:rPr lang="en-US" dirty="0">
                <a:latin typeface="Courier New" pitchFamily="49" charset="0"/>
                <a:cs typeface="Courier New" pitchFamily="49" charset="0"/>
              </a:rPr>
              <a:t>? e</a:t>
            </a:r>
            <a:r>
              <a:rPr lang="en-US" dirty="0" smtClean="0">
                <a:latin typeface="Courier New" pitchFamily="49" charset="0"/>
                <a:cs typeface="Courier New" pitchFamily="49" charset="0"/>
              </a:rPr>
              <a:t>xtends</a:t>
            </a:r>
          </a:p>
          <a:p>
            <a:pPr marL="804862" lvl="2" indent="-342900">
              <a:spcBef>
                <a:spcPct val="20000"/>
              </a:spcBef>
              <a:buClr>
                <a:srgbClr val="CC0099"/>
              </a:buClr>
              <a:buSzPct val="150000"/>
              <a:buBlip>
                <a:blip r:embed="rId2"/>
              </a:buBlip>
            </a:pPr>
            <a:r>
              <a:rPr lang="en-US" dirty="0">
                <a:latin typeface="Courier New" pitchFamily="49" charset="0"/>
                <a:cs typeface="Courier New" pitchFamily="49" charset="0"/>
              </a:rPr>
              <a:t>? s</a:t>
            </a:r>
            <a:r>
              <a:rPr lang="en-US" dirty="0" smtClean="0">
                <a:latin typeface="Courier New" pitchFamily="49" charset="0"/>
                <a:cs typeface="Courier New" pitchFamily="49" charset="0"/>
              </a:rPr>
              <a:t>uper</a:t>
            </a:r>
          </a:p>
          <a:p>
            <a:pPr marL="804862" lvl="2" indent="-342900">
              <a:spcBef>
                <a:spcPct val="20000"/>
              </a:spcBef>
              <a:buClr>
                <a:srgbClr val="CC0099"/>
              </a:buClr>
              <a:buSzPct val="150000"/>
              <a:buBlip>
                <a:blip r:embed="rId2"/>
              </a:buBlip>
            </a:pPr>
            <a:r>
              <a:rPr lang="en-US" dirty="0">
                <a:latin typeface="Courier New" pitchFamily="49" charset="0"/>
                <a:cs typeface="Courier New" pitchFamily="49" charset="0"/>
              </a:rPr>
              <a:t>?</a:t>
            </a:r>
            <a:endParaRPr lang="en-US" dirty="0">
              <a:latin typeface="Courier New" pitchFamily="49" charset="0"/>
              <a:ea typeface="Adobe Heiti Std R" pitchFamily="34" charset="-128"/>
              <a:cs typeface="Courier New" pitchFamily="49" charset="0"/>
            </a:endParaRPr>
          </a:p>
          <a:p>
            <a:pPr marL="347662" lvl="1" indent="-342900">
              <a:spcBef>
                <a:spcPct val="20000"/>
              </a:spcBef>
              <a:buClr>
                <a:srgbClr val="CC0099"/>
              </a:buClr>
              <a:buSzPct val="150000"/>
              <a:buBlip>
                <a:blip r:embed="rId2"/>
              </a:buBlip>
            </a:pPr>
            <a:endParaRPr lang="en-US" sz="2000" dirty="0">
              <a:latin typeface="Arial" pitchFamily="34" charset="0"/>
              <a:ea typeface="Adobe Heiti Std R" pitchFamily="34" charset="-128"/>
              <a:cs typeface="Arial" pitchFamily="34" charset="0"/>
            </a:endParaRPr>
          </a:p>
          <a:p>
            <a:pPr marL="4762" lvl="1">
              <a:spcBef>
                <a:spcPct val="20000"/>
              </a:spcBef>
              <a:buClr>
                <a:srgbClr val="CC0099"/>
              </a:buClr>
              <a:buSzPct val="150000"/>
            </a:pPr>
            <a:endParaRPr lang="en-US" sz="2000" dirty="0" smtClean="0">
              <a:latin typeface="Arial" pitchFamily="34" charset="0"/>
              <a:ea typeface="Adobe Heiti Std R" pitchFamily="34" charset="-128"/>
              <a:cs typeface="Arial" pitchFamily="34" charset="0"/>
            </a:endParaRP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endParaRPr lang="en-US" sz="3200" dirty="0">
              <a:latin typeface="Courier New" pitchFamily="49" charset="0"/>
              <a:ea typeface="Adobe Heiti Std R" pitchFamily="34" charset="-128"/>
              <a:cs typeface="Courier New" pitchFamily="49" charset="0"/>
            </a:endParaRP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a:latin typeface="Arial" pitchFamily="34" charset="0"/>
                <a:ea typeface="Adobe Gothic Std B" pitchFamily="34" charset="-128"/>
                <a:cs typeface="Arial" pitchFamily="34" charset="0"/>
              </a:rPr>
              <a:t>Using </a:t>
            </a:r>
            <a:r>
              <a:rPr lang="en-US" sz="2400" b="1" dirty="0" smtClean="0">
                <a:latin typeface="Arial" pitchFamily="34" charset="0"/>
                <a:ea typeface="Adobe Gothic Std B" pitchFamily="34" charset="-128"/>
                <a:cs typeface="Arial" pitchFamily="34" charset="0"/>
              </a:rPr>
              <a:t>Wildcards</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3100386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3"/>
              </a:buBlip>
            </a:pPr>
            <a:r>
              <a:rPr lang="en-US" sz="2000" dirty="0">
                <a:latin typeface="Arial" pitchFamily="34" charset="0"/>
                <a:ea typeface="Adobe Heiti Std R" pitchFamily="34" charset="-128"/>
                <a:cs typeface="Arial" pitchFamily="34" charset="0"/>
              </a:rPr>
              <a:t>Y</a:t>
            </a:r>
            <a:r>
              <a:rPr lang="en-US" sz="2000" dirty="0" smtClean="0">
                <a:latin typeface="Arial" pitchFamily="34" charset="0"/>
                <a:ea typeface="Adobe Heiti Std R" pitchFamily="34" charset="-128"/>
                <a:cs typeface="Arial" pitchFamily="34" charset="0"/>
              </a:rPr>
              <a:t>ou </a:t>
            </a:r>
            <a:r>
              <a:rPr lang="en-US" sz="2000" dirty="0">
                <a:latin typeface="Arial" pitchFamily="34" charset="0"/>
                <a:ea typeface="Adobe Heiti Std R" pitchFamily="34" charset="-128"/>
                <a:cs typeface="Arial" pitchFamily="34" charset="0"/>
              </a:rPr>
              <a:t>can use the following </a:t>
            </a:r>
            <a:r>
              <a:rPr lang="en-US" sz="2000" dirty="0" smtClean="0">
                <a:latin typeface="Arial" pitchFamily="34" charset="0"/>
                <a:ea typeface="Adobe Heiti Std R" pitchFamily="34" charset="-128"/>
                <a:cs typeface="Arial" pitchFamily="34" charset="0"/>
              </a:rPr>
              <a:t>code, given in the embedded document, to </a:t>
            </a:r>
            <a:r>
              <a:rPr lang="en-US" sz="2000" dirty="0">
                <a:latin typeface="Arial" pitchFamily="34" charset="0"/>
                <a:ea typeface="Adobe Heiti Std R" pitchFamily="34" charset="-128"/>
                <a:cs typeface="Arial" pitchFamily="34" charset="0"/>
              </a:rPr>
              <a:t>compare only the numeric </a:t>
            </a:r>
            <a:r>
              <a:rPr lang="en-US" sz="2000" dirty="0" smtClean="0">
                <a:latin typeface="Arial" pitchFamily="34" charset="0"/>
                <a:ea typeface="Adobe Heiti Std R" pitchFamily="34" charset="-128"/>
                <a:cs typeface="Arial" pitchFamily="34" charset="0"/>
              </a:rPr>
              <a:t>objects:</a:t>
            </a:r>
          </a:p>
          <a:p>
            <a:pPr marL="347662" lvl="1" indent="-342900">
              <a:spcBef>
                <a:spcPct val="20000"/>
              </a:spcBef>
              <a:buClr>
                <a:srgbClr val="CC0099"/>
              </a:buClr>
              <a:buSzPct val="150000"/>
              <a:buBlip>
                <a:blip r:embed="rId3"/>
              </a:buBlip>
            </a:pPr>
            <a:endParaRPr lang="en-US" sz="2000" dirty="0">
              <a:latin typeface="Arial" pitchFamily="34" charset="0"/>
              <a:ea typeface="Adobe Heiti Std R" pitchFamily="34" charset="-128"/>
              <a:cs typeface="Arial" pitchFamily="34" charset="0"/>
            </a:endParaRPr>
          </a:p>
          <a:p>
            <a:pPr marL="4762" lvl="1">
              <a:spcBef>
                <a:spcPct val="20000"/>
              </a:spcBef>
              <a:buClr>
                <a:srgbClr val="CC0099"/>
              </a:buClr>
              <a:buSzPct val="150000"/>
            </a:pPr>
            <a:endParaRPr lang="en-US" sz="2000" dirty="0" smtClean="0">
              <a:latin typeface="Arial" pitchFamily="34" charset="0"/>
              <a:ea typeface="Adobe Heiti Std R" pitchFamily="34" charset="-128"/>
              <a:cs typeface="Arial" pitchFamily="34" charset="0"/>
            </a:endParaRP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endParaRPr lang="en-US" sz="3200" dirty="0">
              <a:latin typeface="Courier New" pitchFamily="49" charset="0"/>
              <a:ea typeface="Adobe Heiti Std R" pitchFamily="34" charset="-128"/>
              <a:cs typeface="Courier New" pitchFamily="49" charset="0"/>
            </a:endParaRP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a:latin typeface="Arial" pitchFamily="34" charset="0"/>
                <a:ea typeface="Adobe Gothic Std B" pitchFamily="34" charset="-128"/>
                <a:cs typeface="Arial" pitchFamily="34" charset="0"/>
              </a:rPr>
              <a:t>Using </a:t>
            </a:r>
            <a:r>
              <a:rPr lang="en-US" sz="2400" b="1" dirty="0" smtClean="0">
                <a:latin typeface="Arial" pitchFamily="34" charset="0"/>
                <a:ea typeface="Adobe Gothic Std B" pitchFamily="34" charset="-128"/>
                <a:cs typeface="Arial" pitchFamily="34" charset="0"/>
              </a:rPr>
              <a:t>Wildcards (Contd.)</a:t>
            </a:r>
            <a:endParaRPr lang="en-US" sz="2400" b="1" dirty="0">
              <a:latin typeface="Arial" pitchFamily="34" charset="0"/>
              <a:ea typeface="Adobe Gothic Std B" pitchFamily="34" charset="-128"/>
              <a:cs typeface="Arial" pitchFamily="34" charset="0"/>
            </a:endParaRP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972595042"/>
              </p:ext>
            </p:extLst>
          </p:nvPr>
        </p:nvGraphicFramePr>
        <p:xfrm>
          <a:off x="3810000" y="2133600"/>
          <a:ext cx="914400" cy="792163"/>
        </p:xfrm>
        <a:graphic>
          <a:graphicData uri="http://schemas.openxmlformats.org/presentationml/2006/ole">
            <mc:AlternateContent xmlns:mc="http://schemas.openxmlformats.org/markup-compatibility/2006">
              <mc:Choice xmlns:v="urn:schemas-microsoft-com:vml" Requires="v">
                <p:oleObj spid="_x0000_s2089" name="Document" showAsIcon="1" r:id="rId4" imgW="914400" imgH="792360" progId="Word.Document.12">
                  <p:embed/>
                </p:oleObj>
              </mc:Choice>
              <mc:Fallback>
                <p:oleObj name="Document" showAsIcon="1" r:id="rId4" imgW="914400" imgH="792360" progId="Word.Document.12">
                  <p:embed/>
                  <p:pic>
                    <p:nvPicPr>
                      <p:cNvPr id="0" name=""/>
                      <p:cNvPicPr/>
                      <p:nvPr/>
                    </p:nvPicPr>
                    <p:blipFill>
                      <a:blip r:embed="rId5"/>
                      <a:stretch>
                        <a:fillRect/>
                      </a:stretch>
                    </p:blipFill>
                    <p:spPr>
                      <a:xfrm>
                        <a:off x="3810000" y="21336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579464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4000" smtClean="0"/>
              <a:t>Introduction to java.util package</a:t>
            </a:r>
          </a:p>
        </p:txBody>
      </p:sp>
      <p:sp>
        <p:nvSpPr>
          <p:cNvPr id="15364"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a:t>
            </a:r>
            <a:r>
              <a:rPr lang="en-US" altLang="en-US" b="1" smtClean="0"/>
              <a:t>java.util</a:t>
            </a:r>
            <a:r>
              <a:rPr lang="en-US" altLang="en-US" smtClean="0"/>
              <a:t> package contains the definition of number of useful classes providing a broad range of functionality. </a:t>
            </a:r>
          </a:p>
          <a:p>
            <a:pPr eaLnBrk="1" hangingPunct="1"/>
            <a:r>
              <a:rPr lang="en-US" altLang="en-US" smtClean="0"/>
              <a:t>The package mainly contains collection classes that are useful for working with groups of objects. </a:t>
            </a:r>
          </a:p>
          <a:p>
            <a:pPr eaLnBrk="1" hangingPunct="1"/>
            <a:r>
              <a:rPr lang="en-US" altLang="en-US" smtClean="0"/>
              <a:t>It also contains a list of classes and interfaces to manage a collection of data in memory</a:t>
            </a:r>
          </a:p>
        </p:txBody>
      </p:sp>
    </p:spTree>
    <p:extLst>
      <p:ext uri="{BB962C8B-B14F-4D97-AF65-F5344CB8AC3E}">
        <p14:creationId xmlns:p14="http://schemas.microsoft.com/office/powerpoint/2010/main" val="2268387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52"/>
            <a:ext cx="8229600" cy="1143000"/>
          </a:xfrm>
        </p:spPr>
        <p:txBody>
          <a:bodyPr/>
          <a:lstStyle/>
          <a:p>
            <a:r>
              <a:rPr lang="en-US" dirty="0"/>
              <a:t>Objectives</a:t>
            </a:r>
            <a:br>
              <a:rPr lang="en-US" dirty="0"/>
            </a:br>
            <a:endParaRPr lang="en-US" dirty="0"/>
          </a:p>
        </p:txBody>
      </p:sp>
      <p:sp>
        <p:nvSpPr>
          <p:cNvPr id="3" name="Content Placeholder 2"/>
          <p:cNvSpPr>
            <a:spLocks noGrp="1"/>
          </p:cNvSpPr>
          <p:nvPr>
            <p:ph idx="1"/>
          </p:nvPr>
        </p:nvSpPr>
        <p:spPr>
          <a:xfrm>
            <a:off x="457200" y="1219200"/>
            <a:ext cx="8229600" cy="4525963"/>
          </a:xfrm>
        </p:spPr>
        <p:txBody>
          <a:bodyPr/>
          <a:lstStyle/>
          <a:p>
            <a:pPr lvl="1">
              <a:buFont typeface="Arial" panose="020B0604020202020204" pitchFamily="34" charset="0"/>
              <a:buChar char="•"/>
            </a:pPr>
            <a:r>
              <a:rPr lang="en-US" sz="2800" dirty="0" smtClean="0"/>
              <a:t>Introduction to generic</a:t>
            </a:r>
          </a:p>
          <a:p>
            <a:pPr lvl="1">
              <a:buFont typeface="Arial" panose="020B0604020202020204" pitchFamily="34" charset="0"/>
              <a:buChar char="•"/>
            </a:pPr>
            <a:r>
              <a:rPr lang="en-US" sz="2800" dirty="0" smtClean="0"/>
              <a:t>Generic class</a:t>
            </a:r>
          </a:p>
          <a:p>
            <a:pPr lvl="1">
              <a:buFont typeface="Arial" panose="020B0604020202020204" pitchFamily="34" charset="0"/>
              <a:buChar char="•"/>
            </a:pPr>
            <a:r>
              <a:rPr lang="en-US" sz="2800" dirty="0" smtClean="0"/>
              <a:t>Generic method</a:t>
            </a:r>
          </a:p>
          <a:p>
            <a:pPr lvl="1">
              <a:buFont typeface="Arial" panose="020B0604020202020204" pitchFamily="34" charset="0"/>
              <a:buChar char="•"/>
            </a:pPr>
            <a:r>
              <a:rPr lang="en-US" altLang="en-US" sz="2600" dirty="0" smtClean="0"/>
              <a:t>Introduction </a:t>
            </a:r>
            <a:r>
              <a:rPr lang="en-US" altLang="en-US" sz="2600" dirty="0"/>
              <a:t>to </a:t>
            </a:r>
            <a:r>
              <a:rPr lang="en-US" altLang="en-US" sz="2600" dirty="0" err="1"/>
              <a:t>java.util</a:t>
            </a:r>
            <a:r>
              <a:rPr lang="en-US" altLang="en-US" sz="2600" dirty="0"/>
              <a:t> </a:t>
            </a:r>
            <a:r>
              <a:rPr lang="en-US" altLang="en-US" sz="2600" dirty="0" smtClean="0"/>
              <a:t>Packages</a:t>
            </a:r>
          </a:p>
          <a:p>
            <a:pPr lvl="1">
              <a:buFont typeface="Arial" panose="020B0604020202020204" pitchFamily="34" charset="0"/>
              <a:buChar char="•"/>
            </a:pPr>
            <a:r>
              <a:rPr lang="en-US" altLang="en-US" sz="2600" dirty="0" smtClean="0"/>
              <a:t>Lists</a:t>
            </a:r>
          </a:p>
          <a:p>
            <a:pPr lvl="1">
              <a:buFont typeface="Arial" panose="020B0604020202020204" pitchFamily="34" charset="0"/>
              <a:buChar char="•"/>
            </a:pPr>
            <a:r>
              <a:rPr lang="en-US" altLang="en-US" sz="2600" dirty="0" smtClean="0"/>
              <a:t>Sets</a:t>
            </a:r>
          </a:p>
          <a:p>
            <a:pPr lvl="1">
              <a:buFont typeface="Arial" panose="020B0604020202020204" pitchFamily="34" charset="0"/>
              <a:buChar char="•"/>
            </a:pPr>
            <a:r>
              <a:rPr lang="en-US" altLang="en-US" sz="2600" dirty="0" smtClean="0"/>
              <a:t>Maps</a:t>
            </a:r>
            <a:endParaRPr lang="en-US" altLang="en-US" sz="2600" dirty="0"/>
          </a:p>
          <a:p>
            <a:pPr lvl="1">
              <a:buFont typeface="Arial" panose="020B0604020202020204" pitchFamily="34" charset="0"/>
              <a:buChar char="•"/>
            </a:pPr>
            <a:endParaRPr lang="en-US" sz="2800" dirty="0" smtClean="0"/>
          </a:p>
          <a:p>
            <a:pPr lvl="1"/>
            <a:endParaRPr lang="en-US" sz="2800" dirty="0"/>
          </a:p>
        </p:txBody>
      </p:sp>
    </p:spTree>
    <p:extLst>
      <p:ext uri="{BB962C8B-B14F-4D97-AF65-F5344CB8AC3E}">
        <p14:creationId xmlns:p14="http://schemas.microsoft.com/office/powerpoint/2010/main" val="1812734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B7DF0452-5B98-4E35-B3B4-75261D3021D5}" type="slidenum">
              <a:rPr lang="en-US" altLang="en-US" sz="1000" smtClean="0">
                <a:solidFill>
                  <a:schemeClr val="bg2"/>
                </a:solidFill>
              </a:rPr>
              <a:pPr eaLnBrk="1" hangingPunct="1"/>
              <a:t>20</a:t>
            </a:fld>
            <a:r>
              <a:rPr lang="en-US" altLang="en-US" sz="1000" smtClean="0">
                <a:solidFill>
                  <a:schemeClr val="bg2"/>
                </a:solidFill>
              </a:rPr>
              <a:t>/45</a:t>
            </a:r>
          </a:p>
        </p:txBody>
      </p:sp>
      <p:sp>
        <p:nvSpPr>
          <p:cNvPr id="16387"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Collection Interface</a:t>
            </a:r>
          </a:p>
        </p:txBody>
      </p:sp>
      <p:sp>
        <p:nvSpPr>
          <p:cNvPr id="16388"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Collection framework consists of interface and classes for working with group of objects. </a:t>
            </a:r>
          </a:p>
          <a:p>
            <a:pPr eaLnBrk="1" hangingPunct="1"/>
            <a:endParaRPr lang="en-US" altLang="en-US" smtClean="0"/>
          </a:p>
        </p:txBody>
      </p:sp>
      <p:pic>
        <p:nvPicPr>
          <p:cNvPr id="16389" name="Picture 6" descr="C:\Users\TONY HUNG CUONG\Desktop\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38" y="1981200"/>
            <a:ext cx="61626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320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938621B0-2127-4EDB-91EF-A1C29AD6D447}" type="slidenum">
              <a:rPr lang="en-US" altLang="en-US" sz="1000" smtClean="0">
                <a:solidFill>
                  <a:schemeClr val="bg2"/>
                </a:solidFill>
              </a:rPr>
              <a:pPr eaLnBrk="1" hangingPunct="1"/>
              <a:t>21</a:t>
            </a:fld>
            <a:r>
              <a:rPr lang="en-US" altLang="en-US" sz="1000" smtClean="0">
                <a:solidFill>
                  <a:schemeClr val="bg2"/>
                </a:solidFill>
              </a:rPr>
              <a:t>/45</a:t>
            </a:r>
          </a:p>
        </p:txBody>
      </p:sp>
      <p:sp>
        <p:nvSpPr>
          <p:cNvPr id="17411"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4000" smtClean="0"/>
              <a:t>Methods of Collection Interface</a:t>
            </a:r>
          </a:p>
        </p:txBody>
      </p:sp>
      <p:sp>
        <p:nvSpPr>
          <p:cNvPr id="17412"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important methods in the Collection interface are:</a:t>
            </a:r>
          </a:p>
          <a:p>
            <a:pPr lvl="1" eaLnBrk="1" hangingPunct="1"/>
            <a:r>
              <a:rPr lang="en-US" altLang="en-US" smtClean="0"/>
              <a:t>add(E obj)</a:t>
            </a:r>
          </a:p>
          <a:p>
            <a:pPr lvl="1" eaLnBrk="1" hangingPunct="1"/>
            <a:r>
              <a:rPr lang="en-US" altLang="en-US" smtClean="0"/>
              <a:t>contains(Object obj)</a:t>
            </a:r>
          </a:p>
          <a:p>
            <a:pPr lvl="1" eaLnBrk="1" hangingPunct="1"/>
            <a:r>
              <a:rPr lang="en-US" altLang="en-US" smtClean="0"/>
              <a:t>isEmpty()</a:t>
            </a:r>
          </a:p>
          <a:p>
            <a:pPr lvl="1" eaLnBrk="1" hangingPunct="1"/>
            <a:r>
              <a:rPr lang="en-US" altLang="en-US" smtClean="0"/>
              <a:t>size()</a:t>
            </a:r>
          </a:p>
        </p:txBody>
      </p:sp>
    </p:spTree>
    <p:extLst>
      <p:ext uri="{BB962C8B-B14F-4D97-AF65-F5344CB8AC3E}">
        <p14:creationId xmlns:p14="http://schemas.microsoft.com/office/powerpoint/2010/main" val="50174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31B2E513-39AB-4D9A-8A77-B22128D7B3A8}" type="slidenum">
              <a:rPr lang="en-US" altLang="en-US" sz="1000" smtClean="0">
                <a:solidFill>
                  <a:schemeClr val="bg2"/>
                </a:solidFill>
              </a:rPr>
              <a:pPr eaLnBrk="1" hangingPunct="1"/>
              <a:t>22</a:t>
            </a:fld>
            <a:r>
              <a:rPr lang="en-US" altLang="en-US" sz="1000" smtClean="0">
                <a:solidFill>
                  <a:schemeClr val="bg2"/>
                </a:solidFill>
              </a:rPr>
              <a:t>/45</a:t>
            </a:r>
          </a:p>
        </p:txBody>
      </p:sp>
      <p:sp>
        <p:nvSpPr>
          <p:cNvPr id="18435"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List Interface</a:t>
            </a:r>
          </a:p>
        </p:txBody>
      </p:sp>
      <p:sp>
        <p:nvSpPr>
          <p:cNvPr id="18436" name="Rectangle 3"/>
          <p:cNvSpPr>
            <a:spLocks noGrp="1" noChangeArrowheads="1"/>
          </p:cNvSpPr>
          <p:nvPr>
            <p:ph type="body" idx="4294967295"/>
          </p:nvPr>
        </p:nvSpPr>
        <p:spPr bwMode="auto">
          <a:xfrm>
            <a:off x="0" y="762000"/>
            <a:ext cx="9144000" cy="510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a:t>
            </a:r>
            <a:r>
              <a:rPr lang="en-US" altLang="en-US" b="1" smtClean="0"/>
              <a:t>List</a:t>
            </a:r>
            <a:r>
              <a:rPr lang="en-US" altLang="en-US" smtClean="0"/>
              <a:t> interface is an extension of the </a:t>
            </a:r>
            <a:r>
              <a:rPr lang="en-US" altLang="en-US" b="1" smtClean="0"/>
              <a:t>Collection</a:t>
            </a:r>
            <a:r>
              <a:rPr lang="en-US" altLang="en-US" smtClean="0"/>
              <a:t> Interface. It defines an ordered collection of data and allows duplicate objects to be added to a list.The List interface uses  an index for ordering the elements while storing them in a list.</a:t>
            </a:r>
          </a:p>
          <a:p>
            <a:pPr eaLnBrk="1" hangingPunct="1"/>
            <a:r>
              <a:rPr lang="en-US" altLang="en-US" smtClean="0"/>
              <a:t>Some methods</a:t>
            </a:r>
          </a:p>
          <a:p>
            <a:pPr lvl="1" eaLnBrk="1" hangingPunct="1"/>
            <a:r>
              <a:rPr lang="en-US" altLang="en-US" sz="2600" smtClean="0"/>
              <a:t>add(int index, Object o)</a:t>
            </a:r>
          </a:p>
          <a:p>
            <a:pPr lvl="1" eaLnBrk="1" hangingPunct="1"/>
            <a:r>
              <a:rPr lang="en-US" altLang="en-US" sz="2600" smtClean="0"/>
              <a:t>addAll(int index, Collection c)</a:t>
            </a:r>
          </a:p>
          <a:p>
            <a:pPr lvl="1" eaLnBrk="1" hangingPunct="1"/>
            <a:r>
              <a:rPr lang="en-US" altLang="en-US" sz="2600" smtClean="0"/>
              <a:t>get(int index)</a:t>
            </a:r>
          </a:p>
          <a:p>
            <a:pPr lvl="1" eaLnBrk="1" hangingPunct="1"/>
            <a:r>
              <a:rPr lang="en-US" altLang="en-US" sz="2600" smtClean="0"/>
              <a:t>set(int index)</a:t>
            </a:r>
          </a:p>
          <a:p>
            <a:pPr lvl="1" eaLnBrk="1" hangingPunct="1"/>
            <a:r>
              <a:rPr lang="en-US" altLang="en-US" sz="2600" smtClean="0"/>
              <a:t>remove(int index)</a:t>
            </a:r>
          </a:p>
          <a:p>
            <a:pPr lvl="1" eaLnBrk="1" hangingPunct="1"/>
            <a:r>
              <a:rPr lang="en-US" altLang="en-US" sz="2600" smtClean="0"/>
              <a:t>subList(int start, int end)</a:t>
            </a:r>
          </a:p>
        </p:txBody>
      </p:sp>
    </p:spTree>
    <p:extLst>
      <p:ext uri="{BB962C8B-B14F-4D97-AF65-F5344CB8AC3E}">
        <p14:creationId xmlns:p14="http://schemas.microsoft.com/office/powerpoint/2010/main" val="2334325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17A55572-76E0-42CF-9C9F-60A977EA0183}" type="slidenum">
              <a:rPr lang="en-US" altLang="en-US" sz="1000" smtClean="0">
                <a:solidFill>
                  <a:schemeClr val="bg2"/>
                </a:solidFill>
              </a:rPr>
              <a:pPr eaLnBrk="1" hangingPunct="1"/>
              <a:t>23</a:t>
            </a:fld>
            <a:r>
              <a:rPr lang="en-US" altLang="en-US" sz="1000" smtClean="0">
                <a:solidFill>
                  <a:schemeClr val="bg2"/>
                </a:solidFill>
              </a:rPr>
              <a:t>/45</a:t>
            </a:r>
          </a:p>
        </p:txBody>
      </p:sp>
      <p:sp>
        <p:nvSpPr>
          <p:cNvPr id="19459"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ArrayList Class</a:t>
            </a:r>
          </a:p>
        </p:txBody>
      </p:sp>
      <p:sp>
        <p:nvSpPr>
          <p:cNvPr id="19460"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ArrayList class is an implementation of the List interface in the Collections Framework.</a:t>
            </a:r>
          </a:p>
          <a:p>
            <a:pPr eaLnBrk="1" hangingPunct="1"/>
            <a:r>
              <a:rPr lang="en-US" altLang="en-US" smtClean="0"/>
              <a:t>The ArrayList class creates a variable-length array of object references. </a:t>
            </a:r>
          </a:p>
          <a:p>
            <a:pPr eaLnBrk="1" hangingPunct="1"/>
            <a:r>
              <a:rPr lang="en-US" altLang="en-US" smtClean="0"/>
              <a:t>Array lists are created with an initial size. Later as elements are added, the size increase and the array  grow as needed.</a:t>
            </a:r>
          </a:p>
          <a:p>
            <a:pPr eaLnBrk="1" hangingPunct="1"/>
            <a:r>
              <a:rPr lang="en-US" altLang="en-US" smtClean="0"/>
              <a:t>ArrayList class is suited for random access without inserting or removing elements from any place other than the end.</a:t>
            </a:r>
          </a:p>
          <a:p>
            <a:pPr eaLnBrk="1" hangingPunct="1"/>
            <a:endParaRPr lang="en-US" altLang="en-US" smtClean="0"/>
          </a:p>
        </p:txBody>
      </p:sp>
    </p:spTree>
    <p:extLst>
      <p:ext uri="{BB962C8B-B14F-4D97-AF65-F5344CB8AC3E}">
        <p14:creationId xmlns:p14="http://schemas.microsoft.com/office/powerpoint/2010/main" val="1257490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2F7D857B-3673-4433-BD7F-1E2D3C63231B}" type="slidenum">
              <a:rPr lang="en-US" altLang="en-US" sz="1000" smtClean="0">
                <a:solidFill>
                  <a:schemeClr val="bg2"/>
                </a:solidFill>
              </a:rPr>
              <a:pPr eaLnBrk="1" hangingPunct="1"/>
              <a:t>24</a:t>
            </a:fld>
            <a:r>
              <a:rPr lang="en-US" altLang="en-US" sz="1000" smtClean="0">
                <a:solidFill>
                  <a:schemeClr val="bg2"/>
                </a:solidFill>
              </a:rPr>
              <a:t>/45</a:t>
            </a:r>
          </a:p>
        </p:txBody>
      </p:sp>
      <p:sp>
        <p:nvSpPr>
          <p:cNvPr id="20483"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ArrayList class…</a:t>
            </a:r>
          </a:p>
        </p:txBody>
      </p:sp>
      <p:sp>
        <p:nvSpPr>
          <p:cNvPr id="22532" name="Rectangle 3"/>
          <p:cNvSpPr>
            <a:spLocks noGrp="1" noChangeArrowheads="1"/>
          </p:cNvSpPr>
          <p:nvPr>
            <p:ph type="body" idx="4294967295"/>
          </p:nvPr>
        </p:nvSpPr>
        <p:spPr bwMode="auto">
          <a:xfrm>
            <a:off x="0" y="762000"/>
            <a:ext cx="9144000" cy="54864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defRPr/>
            </a:pPr>
            <a:r>
              <a:rPr lang="en-US" altLang="en-US" dirty="0" smtClean="0"/>
              <a:t>Constructors</a:t>
            </a:r>
          </a:p>
          <a:p>
            <a:pPr lvl="1" eaLnBrk="1" hangingPunct="1">
              <a:lnSpc>
                <a:spcPct val="90000"/>
              </a:lnSpc>
              <a:defRPr/>
            </a:pPr>
            <a:r>
              <a:rPr lang="en-US" altLang="en-US" sz="2400" dirty="0" err="1" smtClean="0"/>
              <a:t>ArrayList</a:t>
            </a:r>
            <a:r>
              <a:rPr lang="en-US" altLang="en-US" sz="2400" dirty="0" smtClean="0"/>
              <a:t>()</a:t>
            </a:r>
          </a:p>
          <a:p>
            <a:pPr lvl="1" eaLnBrk="1" hangingPunct="1">
              <a:lnSpc>
                <a:spcPct val="90000"/>
              </a:lnSpc>
              <a:defRPr/>
            </a:pPr>
            <a:r>
              <a:rPr lang="en-US" altLang="en-US" sz="2400" dirty="0" err="1" smtClean="0"/>
              <a:t>ArrayList</a:t>
            </a:r>
            <a:r>
              <a:rPr lang="en-US" altLang="en-US" sz="2400" dirty="0" smtClean="0"/>
              <a:t>(Collection &lt;? Extends E&gt; c)</a:t>
            </a:r>
          </a:p>
          <a:p>
            <a:pPr lvl="1" eaLnBrk="1" hangingPunct="1">
              <a:lnSpc>
                <a:spcPct val="90000"/>
              </a:lnSpc>
              <a:defRPr/>
            </a:pPr>
            <a:r>
              <a:rPr lang="en-US" altLang="en-US" sz="2400" dirty="0" err="1" smtClean="0"/>
              <a:t>ArrayList</a:t>
            </a:r>
            <a:r>
              <a:rPr lang="en-US" altLang="en-US" sz="2400" dirty="0" smtClean="0"/>
              <a:t>(</a:t>
            </a:r>
            <a:r>
              <a:rPr lang="en-US" altLang="en-US" sz="2400" dirty="0" err="1" smtClean="0"/>
              <a:t>int</a:t>
            </a:r>
            <a:r>
              <a:rPr lang="en-US" altLang="en-US" sz="2400" dirty="0" smtClean="0"/>
              <a:t> </a:t>
            </a:r>
            <a:r>
              <a:rPr lang="en-US" altLang="en-US" sz="2400" dirty="0" err="1" smtClean="0"/>
              <a:t>initialCapacity</a:t>
            </a:r>
            <a:r>
              <a:rPr lang="en-US" altLang="en-US" sz="2400" dirty="0" smtClean="0"/>
              <a:t>)</a:t>
            </a:r>
          </a:p>
          <a:p>
            <a:pPr eaLnBrk="1" hangingPunct="1">
              <a:lnSpc>
                <a:spcPct val="90000"/>
              </a:lnSpc>
              <a:defRPr/>
            </a:pPr>
            <a:r>
              <a:rPr lang="en-US" altLang="en-US" dirty="0" smtClean="0"/>
              <a:t>Methods</a:t>
            </a:r>
          </a:p>
          <a:p>
            <a:pPr lvl="1" eaLnBrk="1" hangingPunct="1">
              <a:lnSpc>
                <a:spcPct val="90000"/>
              </a:lnSpc>
              <a:defRPr/>
            </a:pPr>
            <a:r>
              <a:rPr lang="en-US" altLang="en-US" sz="2400" dirty="0" smtClean="0"/>
              <a:t>add(E </a:t>
            </a:r>
            <a:r>
              <a:rPr lang="en-US" altLang="en-US" sz="2400" dirty="0" err="1" smtClean="0"/>
              <a:t>obj</a:t>
            </a:r>
            <a:r>
              <a:rPr lang="en-US" altLang="en-US" sz="2400" dirty="0" smtClean="0"/>
              <a:t>)</a:t>
            </a:r>
          </a:p>
          <a:p>
            <a:pPr lvl="1" eaLnBrk="1" hangingPunct="1">
              <a:lnSpc>
                <a:spcPct val="90000"/>
              </a:lnSpc>
              <a:defRPr/>
            </a:pPr>
            <a:r>
              <a:rPr lang="en-US" altLang="en-US" sz="2400" dirty="0" err="1" smtClean="0"/>
              <a:t>trimToSize</a:t>
            </a:r>
            <a:r>
              <a:rPr lang="en-US" altLang="en-US" sz="2400" dirty="0" smtClean="0"/>
              <a:t>()</a:t>
            </a:r>
          </a:p>
          <a:p>
            <a:pPr lvl="1" eaLnBrk="1" hangingPunct="1">
              <a:lnSpc>
                <a:spcPct val="90000"/>
              </a:lnSpc>
              <a:defRPr/>
            </a:pPr>
            <a:r>
              <a:rPr lang="en-US" altLang="en-US" sz="2400" dirty="0" err="1" smtClean="0"/>
              <a:t>ensureCapacity</a:t>
            </a:r>
            <a:r>
              <a:rPr lang="en-US" altLang="en-US" sz="2400" dirty="0" smtClean="0"/>
              <a:t>(</a:t>
            </a:r>
            <a:r>
              <a:rPr lang="en-US" altLang="en-US" sz="2400" dirty="0" err="1" smtClean="0"/>
              <a:t>int</a:t>
            </a:r>
            <a:r>
              <a:rPr lang="en-US" altLang="en-US" sz="2400" dirty="0" smtClean="0"/>
              <a:t> </a:t>
            </a:r>
            <a:r>
              <a:rPr lang="en-US" altLang="en-US" sz="2400" dirty="0" err="1" smtClean="0"/>
              <a:t>minCap</a:t>
            </a:r>
            <a:r>
              <a:rPr lang="en-US" altLang="en-US" sz="2400" dirty="0" smtClean="0"/>
              <a:t>)</a:t>
            </a:r>
          </a:p>
          <a:p>
            <a:pPr lvl="1" eaLnBrk="1" hangingPunct="1">
              <a:lnSpc>
                <a:spcPct val="90000"/>
              </a:lnSpc>
              <a:defRPr/>
            </a:pPr>
            <a:r>
              <a:rPr lang="en-US" altLang="en-US" sz="2400" dirty="0" smtClean="0"/>
              <a:t>clear()</a:t>
            </a:r>
          </a:p>
          <a:p>
            <a:pPr lvl="1" eaLnBrk="1" hangingPunct="1">
              <a:lnSpc>
                <a:spcPct val="90000"/>
              </a:lnSpc>
              <a:defRPr/>
            </a:pPr>
            <a:r>
              <a:rPr lang="en-US" altLang="en-US" sz="2400" dirty="0" smtClean="0"/>
              <a:t>contains()</a:t>
            </a:r>
          </a:p>
          <a:p>
            <a:pPr lvl="1" eaLnBrk="1" hangingPunct="1">
              <a:lnSpc>
                <a:spcPct val="90000"/>
              </a:lnSpc>
              <a:defRPr/>
            </a:pPr>
            <a:r>
              <a:rPr lang="en-US" altLang="en-US" sz="2400" dirty="0" smtClean="0"/>
              <a:t>size()</a:t>
            </a:r>
          </a:p>
          <a:p>
            <a:pPr lvl="1" eaLnBrk="1" hangingPunct="1">
              <a:lnSpc>
                <a:spcPct val="90000"/>
              </a:lnSpc>
              <a:defRPr/>
            </a:pPr>
            <a:r>
              <a:rPr lang="en-US" altLang="en-US" sz="2400" dirty="0" smtClean="0"/>
              <a:t>remove(</a:t>
            </a:r>
            <a:r>
              <a:rPr lang="en-US" altLang="en-US" sz="2400" dirty="0" err="1" smtClean="0"/>
              <a:t>int</a:t>
            </a:r>
            <a:r>
              <a:rPr lang="en-US" altLang="en-US" sz="2400" dirty="0" smtClean="0"/>
              <a:t> index)</a:t>
            </a:r>
          </a:p>
          <a:p>
            <a:pPr marL="0" indent="0" eaLnBrk="1" hangingPunct="1">
              <a:lnSpc>
                <a:spcPct val="90000"/>
              </a:lnSpc>
              <a:buFont typeface="Arial" charset="0"/>
              <a:buNone/>
              <a:defRPr/>
            </a:pPr>
            <a:endParaRPr lang="en-US" altLang="en-US" dirty="0" smtClean="0"/>
          </a:p>
        </p:txBody>
      </p:sp>
    </p:spTree>
    <p:extLst>
      <p:ext uri="{BB962C8B-B14F-4D97-AF65-F5344CB8AC3E}">
        <p14:creationId xmlns:p14="http://schemas.microsoft.com/office/powerpoint/2010/main" val="1397606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D78E287F-A013-4695-BFEA-3303070642F2}" type="slidenum">
              <a:rPr lang="en-US" altLang="en-US" sz="1000" smtClean="0">
                <a:solidFill>
                  <a:schemeClr val="bg2"/>
                </a:solidFill>
              </a:rPr>
              <a:pPr eaLnBrk="1" hangingPunct="1"/>
              <a:t>25</a:t>
            </a:fld>
            <a:r>
              <a:rPr lang="en-US" altLang="en-US" sz="1000" smtClean="0">
                <a:solidFill>
                  <a:schemeClr val="bg2"/>
                </a:solidFill>
              </a:rPr>
              <a:t>/45</a:t>
            </a:r>
          </a:p>
        </p:txBody>
      </p:sp>
      <p:sp>
        <p:nvSpPr>
          <p:cNvPr id="21507"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Vector class</a:t>
            </a:r>
          </a:p>
        </p:txBody>
      </p:sp>
      <p:sp>
        <p:nvSpPr>
          <p:cNvPr id="21508" name="Rectangle 3"/>
          <p:cNvSpPr>
            <a:spLocks noGrp="1" noChangeArrowheads="1"/>
          </p:cNvSpPr>
          <p:nvPr>
            <p:ph type="body" idx="4294967295"/>
          </p:nvPr>
        </p:nvSpPr>
        <p:spPr bwMode="auto">
          <a:xfrm>
            <a:off x="0" y="762000"/>
            <a:ext cx="9144000" cy="5791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Vector class is similar to an Arraylist as it also implements dynamic array. </a:t>
            </a:r>
          </a:p>
          <a:p>
            <a:pPr eaLnBrk="1" hangingPunct="1"/>
            <a:r>
              <a:rPr lang="en-US" altLang="en-US" smtClean="0"/>
              <a:t>Vector class stores an array of objects and the size of the array can increase or decrease. </a:t>
            </a:r>
          </a:p>
          <a:p>
            <a:pPr eaLnBrk="1" hangingPunct="1"/>
            <a:r>
              <a:rPr lang="en-US" altLang="en-US" smtClean="0"/>
              <a:t>The elements in the Vector can be accessed using an integer index. </a:t>
            </a:r>
          </a:p>
          <a:p>
            <a:pPr eaLnBrk="1" hangingPunct="1"/>
            <a:r>
              <a:rPr lang="en-US" altLang="en-US" smtClean="0"/>
              <a:t>Constructors</a:t>
            </a:r>
          </a:p>
          <a:p>
            <a:pPr lvl="1" eaLnBrk="1" hangingPunct="1"/>
            <a:r>
              <a:rPr lang="en-US" altLang="en-US" smtClean="0"/>
              <a:t>Vector()</a:t>
            </a:r>
          </a:p>
          <a:p>
            <a:pPr lvl="1" eaLnBrk="1" hangingPunct="1"/>
            <a:r>
              <a:rPr lang="en-US" altLang="en-US" smtClean="0"/>
              <a:t>Vector(Collection&lt;? extends E&gt; c)</a:t>
            </a:r>
          </a:p>
          <a:p>
            <a:pPr lvl="1" eaLnBrk="1" hangingPunct="1"/>
            <a:r>
              <a:rPr lang="en-US" altLang="en-US" smtClean="0"/>
              <a:t>Vector(int initCapacity)</a:t>
            </a:r>
          </a:p>
        </p:txBody>
      </p:sp>
    </p:spTree>
    <p:extLst>
      <p:ext uri="{BB962C8B-B14F-4D97-AF65-F5344CB8AC3E}">
        <p14:creationId xmlns:p14="http://schemas.microsoft.com/office/powerpoint/2010/main" val="3659331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AEB75C32-BB7E-4B5F-93B4-9C953E9EE4D8}" type="slidenum">
              <a:rPr lang="en-US" altLang="en-US" sz="1000" smtClean="0">
                <a:solidFill>
                  <a:schemeClr val="bg2"/>
                </a:solidFill>
              </a:rPr>
              <a:pPr eaLnBrk="1" hangingPunct="1"/>
              <a:t>26</a:t>
            </a:fld>
            <a:r>
              <a:rPr lang="en-US" altLang="en-US" sz="1000" smtClean="0">
                <a:solidFill>
                  <a:schemeClr val="bg2"/>
                </a:solidFill>
              </a:rPr>
              <a:t>/45</a:t>
            </a:r>
          </a:p>
        </p:txBody>
      </p:sp>
      <p:sp>
        <p:nvSpPr>
          <p:cNvPr id="22531"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Methods Vector Class</a:t>
            </a:r>
          </a:p>
        </p:txBody>
      </p:sp>
      <p:sp>
        <p:nvSpPr>
          <p:cNvPr id="22532"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Arial" charset="0"/>
              <a:buChar char="•"/>
            </a:pPr>
            <a:r>
              <a:rPr lang="en-US" altLang="en-US" smtClean="0"/>
              <a:t>addElement(E obj)</a:t>
            </a:r>
          </a:p>
          <a:p>
            <a:pPr lvl="1" eaLnBrk="1" hangingPunct="1">
              <a:buFont typeface="Arial" charset="0"/>
              <a:buChar char="•"/>
            </a:pPr>
            <a:r>
              <a:rPr lang="en-US" altLang="en-US" smtClean="0"/>
              <a:t>capacity()</a:t>
            </a:r>
          </a:p>
          <a:p>
            <a:pPr lvl="1" eaLnBrk="1" hangingPunct="1">
              <a:buFont typeface="Arial" charset="0"/>
              <a:buChar char="•"/>
            </a:pPr>
            <a:r>
              <a:rPr lang="en-US" altLang="en-US" smtClean="0"/>
              <a:t>toArray()</a:t>
            </a:r>
          </a:p>
          <a:p>
            <a:pPr lvl="1" eaLnBrk="1" hangingPunct="1">
              <a:buFont typeface="Arial" charset="0"/>
              <a:buChar char="•"/>
            </a:pPr>
            <a:r>
              <a:rPr lang="en-US" altLang="en-US" smtClean="0"/>
              <a:t>elementAt(int pos)</a:t>
            </a:r>
          </a:p>
          <a:p>
            <a:pPr lvl="1" eaLnBrk="1" hangingPunct="1">
              <a:buFont typeface="Arial" charset="0"/>
              <a:buChar char="•"/>
            </a:pPr>
            <a:r>
              <a:rPr lang="en-US" altLang="en-US" smtClean="0"/>
              <a:t>removeElement(Object obj)</a:t>
            </a:r>
          </a:p>
          <a:p>
            <a:pPr lvl="1" eaLnBrk="1" hangingPunct="1">
              <a:buFont typeface="Arial" charset="0"/>
              <a:buChar char="•"/>
            </a:pPr>
            <a:r>
              <a:rPr lang="en-US" altLang="en-US" smtClean="0"/>
              <a:t>insertElementAt(Object obj, int index)</a:t>
            </a:r>
          </a:p>
          <a:p>
            <a:pPr lvl="1" eaLnBrk="1" hangingPunct="1">
              <a:buFont typeface="Arial" charset="0"/>
              <a:buChar char="•"/>
            </a:pPr>
            <a:r>
              <a:rPr lang="en-US" altLang="en-US" smtClean="0"/>
              <a:t>removeElementAt(int index)</a:t>
            </a:r>
          </a:p>
          <a:p>
            <a:pPr lvl="1" eaLnBrk="1" hangingPunct="1">
              <a:buFont typeface="Arial" charset="0"/>
              <a:buChar char="•"/>
            </a:pPr>
            <a:r>
              <a:rPr lang="en-US" altLang="en-US" smtClean="0"/>
              <a:t>setElementAt(Object obj, int index)</a:t>
            </a:r>
          </a:p>
          <a:p>
            <a:pPr lvl="1" eaLnBrk="1" hangingPunct="1">
              <a:buFont typeface="Arial" charset="0"/>
              <a:buChar char="•"/>
            </a:pPr>
            <a:r>
              <a:rPr lang="en-US" altLang="en-US" smtClean="0"/>
              <a:t>firstElement()</a:t>
            </a:r>
          </a:p>
          <a:p>
            <a:pPr lvl="1" eaLnBrk="1" hangingPunct="1">
              <a:buFont typeface="Arial" charset="0"/>
              <a:buChar char="•"/>
            </a:pPr>
            <a:r>
              <a:rPr lang="en-US" altLang="en-US" smtClean="0"/>
              <a:t>lastElement()</a:t>
            </a:r>
          </a:p>
          <a:p>
            <a:pPr marL="0" indent="0" eaLnBrk="1" hangingPunct="1">
              <a:buFont typeface="Arial" charset="0"/>
              <a:buNone/>
            </a:pPr>
            <a:endParaRPr lang="en-US" altLang="en-US" smtClean="0"/>
          </a:p>
        </p:txBody>
      </p:sp>
    </p:spTree>
    <p:extLst>
      <p:ext uri="{BB962C8B-B14F-4D97-AF65-F5344CB8AC3E}">
        <p14:creationId xmlns:p14="http://schemas.microsoft.com/office/powerpoint/2010/main" val="1669239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C9152324-AE47-4E79-9E85-6CBF34D47B3A}" type="slidenum">
              <a:rPr lang="en-US" altLang="en-US" sz="1000" smtClean="0">
                <a:solidFill>
                  <a:schemeClr val="bg2"/>
                </a:solidFill>
              </a:rPr>
              <a:pPr eaLnBrk="1" hangingPunct="1"/>
              <a:t>27</a:t>
            </a:fld>
            <a:r>
              <a:rPr lang="en-US" altLang="en-US" sz="1000" smtClean="0">
                <a:solidFill>
                  <a:schemeClr val="bg2"/>
                </a:solidFill>
              </a:rPr>
              <a:t>/45</a:t>
            </a:r>
          </a:p>
        </p:txBody>
      </p:sp>
      <p:sp>
        <p:nvSpPr>
          <p:cNvPr id="23555"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Methods of Set Interface</a:t>
            </a:r>
          </a:p>
        </p:txBody>
      </p:sp>
      <p:sp>
        <p:nvSpPr>
          <p:cNvPr id="23556"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Set interface creates a list of unordered objects. It creates non-duplicate list of object references. </a:t>
            </a:r>
          </a:p>
          <a:p>
            <a:pPr eaLnBrk="1" hangingPunct="1"/>
            <a:r>
              <a:rPr lang="en-US" altLang="en-US" smtClean="0"/>
              <a:t>The set interface inherits all the methods from the Collection interface except those methods that allow duplicate elements.</a:t>
            </a:r>
          </a:p>
          <a:p>
            <a:pPr eaLnBrk="1" hangingPunct="1"/>
            <a:r>
              <a:rPr lang="en-US" altLang="en-US" smtClean="0"/>
              <a:t>Methods</a:t>
            </a:r>
          </a:p>
          <a:p>
            <a:pPr lvl="1" eaLnBrk="1" hangingPunct="1"/>
            <a:r>
              <a:rPr lang="en-US" altLang="en-US" smtClean="0"/>
              <a:t>containsAll(Collection &lt;?&gt; obj)</a:t>
            </a:r>
          </a:p>
          <a:p>
            <a:pPr lvl="1" eaLnBrk="1" hangingPunct="1"/>
            <a:r>
              <a:rPr lang="en-US" altLang="en-US" smtClean="0"/>
              <a:t>addAll(Collection &lt;? extends E&gt; obj)</a:t>
            </a:r>
          </a:p>
          <a:p>
            <a:pPr lvl="1" eaLnBrk="1" hangingPunct="1"/>
            <a:r>
              <a:rPr lang="en-US" altLang="en-US" smtClean="0"/>
              <a:t>retainAll(Collection &lt;?&gt; obj)</a:t>
            </a:r>
          </a:p>
          <a:p>
            <a:pPr lvl="1" eaLnBrk="1" hangingPunct="1"/>
            <a:r>
              <a:rPr lang="en-US" altLang="en-US" smtClean="0"/>
              <a:t>removeAll(Collection &lt;?&gt; obj)</a:t>
            </a:r>
          </a:p>
        </p:txBody>
      </p:sp>
    </p:spTree>
    <p:extLst>
      <p:ext uri="{BB962C8B-B14F-4D97-AF65-F5344CB8AC3E}">
        <p14:creationId xmlns:p14="http://schemas.microsoft.com/office/powerpoint/2010/main" val="2563098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F3DB6138-2F7E-4590-9DC1-02147529B65C}" type="slidenum">
              <a:rPr lang="en-US" altLang="en-US" sz="1000" smtClean="0">
                <a:solidFill>
                  <a:schemeClr val="bg2"/>
                </a:solidFill>
              </a:rPr>
              <a:pPr eaLnBrk="1" hangingPunct="1"/>
              <a:t>28</a:t>
            </a:fld>
            <a:r>
              <a:rPr lang="en-US" altLang="en-US" sz="1000" smtClean="0">
                <a:solidFill>
                  <a:schemeClr val="bg2"/>
                </a:solidFill>
              </a:rPr>
              <a:t>/45</a:t>
            </a:r>
          </a:p>
        </p:txBody>
      </p:sp>
      <p:sp>
        <p:nvSpPr>
          <p:cNvPr id="24579"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SortedSet Interface</a:t>
            </a:r>
          </a:p>
        </p:txBody>
      </p:sp>
      <p:sp>
        <p:nvSpPr>
          <p:cNvPr id="24580"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SortedSet interface extends the Set interface and its iterator traverses its elements in the ascending order. </a:t>
            </a:r>
          </a:p>
          <a:p>
            <a:pPr eaLnBrk="1" hangingPunct="1"/>
            <a:r>
              <a:rPr lang="en-US" altLang="en-US" smtClean="0"/>
              <a:t>SortedSet is used to create sorted list non-duplicate object references.</a:t>
            </a:r>
          </a:p>
          <a:p>
            <a:pPr eaLnBrk="1" hangingPunct="1"/>
            <a:r>
              <a:rPr lang="en-US" altLang="en-US" smtClean="0"/>
              <a:t>Some of the methods in this interface are:</a:t>
            </a:r>
          </a:p>
          <a:p>
            <a:pPr lvl="1" eaLnBrk="1" hangingPunct="1"/>
            <a:r>
              <a:rPr lang="en-US" altLang="en-US" smtClean="0"/>
              <a:t>first()</a:t>
            </a:r>
          </a:p>
          <a:p>
            <a:pPr lvl="1" eaLnBrk="1" hangingPunct="1"/>
            <a:r>
              <a:rPr lang="en-US" altLang="en-US" smtClean="0"/>
              <a:t>last()</a:t>
            </a:r>
          </a:p>
          <a:p>
            <a:pPr lvl="1" eaLnBrk="1" hangingPunct="1"/>
            <a:r>
              <a:rPr lang="en-US" altLang="en-US" smtClean="0"/>
              <a:t>headSet(E endElement)</a:t>
            </a:r>
          </a:p>
          <a:p>
            <a:pPr lvl="1" eaLnBrk="1" hangingPunct="1"/>
            <a:r>
              <a:rPr lang="en-US" altLang="en-US" smtClean="0"/>
              <a:t>subSet(E startElement, E endElement)</a:t>
            </a:r>
          </a:p>
          <a:p>
            <a:pPr lvl="1" eaLnBrk="1" hangingPunct="1"/>
            <a:r>
              <a:rPr lang="en-US" altLang="en-US" smtClean="0"/>
              <a:t>tailSet(E fromElement)</a:t>
            </a:r>
          </a:p>
        </p:txBody>
      </p:sp>
    </p:spTree>
    <p:extLst>
      <p:ext uri="{BB962C8B-B14F-4D97-AF65-F5344CB8AC3E}">
        <p14:creationId xmlns:p14="http://schemas.microsoft.com/office/powerpoint/2010/main" val="3211433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B5876AA4-B338-4279-93C5-FED8BE690797}" type="slidenum">
              <a:rPr lang="en-US" altLang="en-US" sz="1000" smtClean="0">
                <a:solidFill>
                  <a:schemeClr val="bg2"/>
                </a:solidFill>
              </a:rPr>
              <a:pPr eaLnBrk="1" hangingPunct="1"/>
              <a:t>29</a:t>
            </a:fld>
            <a:r>
              <a:rPr lang="en-US" altLang="en-US" sz="1000" smtClean="0">
                <a:solidFill>
                  <a:schemeClr val="bg2"/>
                </a:solidFill>
              </a:rPr>
              <a:t>/45</a:t>
            </a:r>
          </a:p>
        </p:txBody>
      </p:sp>
      <p:sp>
        <p:nvSpPr>
          <p:cNvPr id="25603"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Map Interface</a:t>
            </a:r>
          </a:p>
        </p:txBody>
      </p:sp>
      <p:sp>
        <p:nvSpPr>
          <p:cNvPr id="25604" name="Rectangle 3"/>
          <p:cNvSpPr>
            <a:spLocks noGrp="1" noChangeArrowheads="1"/>
          </p:cNvSpPr>
          <p:nvPr>
            <p:ph type="body" idx="4294967295"/>
          </p:nvPr>
        </p:nvSpPr>
        <p:spPr bwMode="auto">
          <a:xfrm>
            <a:off x="0" y="762000"/>
            <a:ext cx="9144000" cy="5791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 Map object stores data in the form of relationships between keys and values. Each key map to at least a single valule. </a:t>
            </a:r>
          </a:p>
          <a:p>
            <a:pPr eaLnBrk="1" hangingPunct="1"/>
            <a:r>
              <a:rPr lang="en-US" altLang="en-US" smtClean="0"/>
              <a:t>If key information is known, its value can be retrieved from the Map object. Keys should be unique but values can be duplicated</a:t>
            </a:r>
          </a:p>
          <a:p>
            <a:pPr eaLnBrk="1" hangingPunct="1"/>
            <a:r>
              <a:rPr lang="en-US" altLang="en-US" smtClean="0"/>
              <a:t>The Collections API provides two general-purpose Map implementation:</a:t>
            </a:r>
          </a:p>
          <a:p>
            <a:pPr lvl="1" eaLnBrk="1" hangingPunct="1"/>
            <a:r>
              <a:rPr lang="en-US" altLang="en-US" smtClean="0"/>
              <a:t>HashMap: is used for inserting, deleting and locating elements in a Map.</a:t>
            </a:r>
          </a:p>
          <a:p>
            <a:pPr lvl="1" eaLnBrk="1" hangingPunct="1"/>
            <a:r>
              <a:rPr lang="en-US" altLang="en-US" smtClean="0"/>
              <a:t>TreeMap: is used to arrange the keys in a sorted order.</a:t>
            </a:r>
          </a:p>
        </p:txBody>
      </p:sp>
    </p:spTree>
    <p:extLst>
      <p:ext uri="{BB962C8B-B14F-4D97-AF65-F5344CB8AC3E}">
        <p14:creationId xmlns:p14="http://schemas.microsoft.com/office/powerpoint/2010/main" val="1095230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Introduction to Generic</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a:t>The </a:t>
            </a:r>
            <a:r>
              <a:rPr lang="en-US" b="1" dirty="0"/>
              <a:t>Java Generics</a:t>
            </a:r>
            <a:r>
              <a:rPr lang="en-US" dirty="0"/>
              <a:t> programming is introduced in J2SE 5 to deal with type-safe objects.</a:t>
            </a:r>
          </a:p>
          <a:p>
            <a:r>
              <a:rPr lang="en-US" dirty="0"/>
              <a:t>Before generics, we can store any type of objects in collection i.e. non-generic. Now generics, forces the java programmer to store specific type of objects</a:t>
            </a:r>
            <a:r>
              <a:rPr lang="en-US" dirty="0" smtClean="0"/>
              <a:t>.</a:t>
            </a:r>
            <a:endParaRPr lang="en-US" dirty="0"/>
          </a:p>
        </p:txBody>
      </p:sp>
    </p:spTree>
    <p:extLst>
      <p:ext uri="{BB962C8B-B14F-4D97-AF65-F5344CB8AC3E}">
        <p14:creationId xmlns:p14="http://schemas.microsoft.com/office/powerpoint/2010/main" val="1964679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Hashtable class</a:t>
            </a:r>
          </a:p>
        </p:txBody>
      </p:sp>
      <p:sp>
        <p:nvSpPr>
          <p:cNvPr id="26627" name="Rectangle 3"/>
          <p:cNvSpPr>
            <a:spLocks noGrp="1" noChangeArrowheads="1"/>
          </p:cNvSpPr>
          <p:nvPr>
            <p:ph type="body" idx="4294967295"/>
          </p:nvPr>
        </p:nvSpPr>
        <p:spPr bwMode="auto">
          <a:xfrm>
            <a:off x="0" y="762000"/>
            <a:ext cx="91440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t>The Hashtable class implements the Map interface but stores elements as a key/value pairs in the hash table. While using a hashtable, a key is specified to which a value is linked. </a:t>
            </a:r>
          </a:p>
          <a:p>
            <a:pPr eaLnBrk="1" hangingPunct="1">
              <a:lnSpc>
                <a:spcPct val="90000"/>
              </a:lnSpc>
            </a:pPr>
            <a:r>
              <a:rPr lang="en-US" altLang="en-US" smtClean="0"/>
              <a:t>The key is than hashed and then the hash code is used as an index at which the value is stored. The class inherits all the methods of the Map interface</a:t>
            </a:r>
          </a:p>
          <a:p>
            <a:pPr eaLnBrk="1" hangingPunct="1">
              <a:lnSpc>
                <a:spcPct val="90000"/>
              </a:lnSpc>
            </a:pPr>
            <a:r>
              <a:rPr lang="en-US" altLang="en-US" smtClean="0"/>
              <a:t>Constructors</a:t>
            </a:r>
          </a:p>
          <a:p>
            <a:pPr lvl="1" eaLnBrk="1" hangingPunct="1">
              <a:lnSpc>
                <a:spcPct val="90000"/>
              </a:lnSpc>
            </a:pPr>
            <a:r>
              <a:rPr lang="en-US" altLang="en-US" smtClean="0"/>
              <a:t>Hashtable()</a:t>
            </a:r>
          </a:p>
          <a:p>
            <a:pPr lvl="1" eaLnBrk="1" hangingPunct="1">
              <a:lnSpc>
                <a:spcPct val="90000"/>
              </a:lnSpc>
            </a:pPr>
            <a:r>
              <a:rPr lang="en-US" altLang="en-US" smtClean="0"/>
              <a:t>Hashtable(int initCap)</a:t>
            </a:r>
          </a:p>
          <a:p>
            <a:pPr lvl="1" eaLnBrk="1" hangingPunct="1">
              <a:lnSpc>
                <a:spcPct val="90000"/>
              </a:lnSpc>
            </a:pPr>
            <a:r>
              <a:rPr lang="en-US" altLang="en-US" smtClean="0"/>
              <a:t>Hashtable(int initCap, float fillRatio)</a:t>
            </a:r>
          </a:p>
          <a:p>
            <a:pPr lvl="1" eaLnBrk="1" hangingPunct="1">
              <a:lnSpc>
                <a:spcPct val="90000"/>
              </a:lnSpc>
            </a:pPr>
            <a:r>
              <a:rPr lang="en-US" altLang="en-US" smtClean="0"/>
              <a:t>Hashtable(Map &lt;? Extends K, ? Extends V&gt; m)</a:t>
            </a:r>
          </a:p>
        </p:txBody>
      </p:sp>
    </p:spTree>
    <p:extLst>
      <p:ext uri="{BB962C8B-B14F-4D97-AF65-F5344CB8AC3E}">
        <p14:creationId xmlns:p14="http://schemas.microsoft.com/office/powerpoint/2010/main" val="2116723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78BDC5BF-95DD-43CC-A161-5665AAB4EAE4}" type="slidenum">
              <a:rPr lang="en-US" altLang="en-US" sz="1000" smtClean="0">
                <a:solidFill>
                  <a:schemeClr val="bg2"/>
                </a:solidFill>
              </a:rPr>
              <a:pPr eaLnBrk="1" hangingPunct="1"/>
              <a:t>31</a:t>
            </a:fld>
            <a:r>
              <a:rPr lang="en-US" altLang="en-US" sz="1000" smtClean="0">
                <a:solidFill>
                  <a:schemeClr val="bg2"/>
                </a:solidFill>
              </a:rPr>
              <a:t>/45</a:t>
            </a:r>
          </a:p>
        </p:txBody>
      </p:sp>
      <p:sp>
        <p:nvSpPr>
          <p:cNvPr id="27651"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2800" smtClean="0"/>
              <a:t>The important methods of a Hashtable class</a:t>
            </a:r>
          </a:p>
        </p:txBody>
      </p:sp>
      <p:sp>
        <p:nvSpPr>
          <p:cNvPr id="27652" name="Rectangle 3"/>
          <p:cNvSpPr>
            <a:spLocks noGrp="1" noChangeArrowheads="1"/>
          </p:cNvSpPr>
          <p:nvPr>
            <p:ph type="body" idx="4294967295"/>
          </p:nvPr>
        </p:nvSpPr>
        <p:spPr bwMode="auto">
          <a:xfrm>
            <a:off x="0" y="914400"/>
            <a:ext cx="8534400"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put(K key, V value)</a:t>
            </a:r>
          </a:p>
          <a:p>
            <a:pPr eaLnBrk="1" hangingPunct="1"/>
            <a:r>
              <a:rPr lang="en-US" altLang="en-US" smtClean="0"/>
              <a:t>get(Object key)</a:t>
            </a:r>
          </a:p>
          <a:p>
            <a:pPr eaLnBrk="1" hangingPunct="1"/>
            <a:r>
              <a:rPr lang="en-US" altLang="en-US" smtClean="0"/>
              <a:t>containsKey(Object Key)</a:t>
            </a:r>
          </a:p>
          <a:p>
            <a:pPr eaLnBrk="1" hangingPunct="1"/>
            <a:r>
              <a:rPr lang="en-US" altLang="en-US" smtClean="0"/>
              <a:t>containsValue(Object value)</a:t>
            </a:r>
          </a:p>
          <a:p>
            <a:pPr eaLnBrk="1" hangingPunct="1"/>
            <a:r>
              <a:rPr lang="en-US" altLang="en-US" smtClean="0"/>
              <a:t>size()</a:t>
            </a:r>
          </a:p>
          <a:p>
            <a:pPr eaLnBrk="1" hangingPunct="1"/>
            <a:r>
              <a:rPr lang="en-US" altLang="en-US" smtClean="0"/>
              <a:t>values()</a:t>
            </a:r>
          </a:p>
          <a:p>
            <a:pPr eaLnBrk="1" hangingPunct="1"/>
            <a:r>
              <a:rPr lang="en-US" altLang="en-US" smtClean="0"/>
              <a:t>keys()</a:t>
            </a:r>
          </a:p>
        </p:txBody>
      </p:sp>
    </p:spTree>
    <p:extLst>
      <p:ext uri="{BB962C8B-B14F-4D97-AF65-F5344CB8AC3E}">
        <p14:creationId xmlns:p14="http://schemas.microsoft.com/office/powerpoint/2010/main" val="127076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bwMode="auto">
          <a:xfrm>
            <a:off x="6553200" y="64008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CC767E1C-85E5-4AC1-A3B6-BD71CB4940C3}" type="slidenum">
              <a:rPr lang="en-US" altLang="en-US" sz="1000" smtClean="0">
                <a:solidFill>
                  <a:schemeClr val="bg2"/>
                </a:solidFill>
              </a:rPr>
              <a:pPr eaLnBrk="1" hangingPunct="1"/>
              <a:t>32</a:t>
            </a:fld>
            <a:r>
              <a:rPr lang="en-US" altLang="en-US" sz="1000" smtClean="0">
                <a:solidFill>
                  <a:schemeClr val="bg2"/>
                </a:solidFill>
              </a:rPr>
              <a:t>/45</a:t>
            </a:r>
          </a:p>
        </p:txBody>
      </p:sp>
      <p:sp>
        <p:nvSpPr>
          <p:cNvPr id="28675" name="Rectangle 2"/>
          <p:cNvSpPr>
            <a:spLocks noGrp="1" noChangeArrowheads="1"/>
          </p:cNvSpPr>
          <p:nvPr>
            <p:ph type="title" idx="4294967295"/>
          </p:nvPr>
        </p:nvSpPr>
        <p:spPr bwMode="auto">
          <a:xfrm>
            <a:off x="0" y="76200"/>
            <a:ext cx="86868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mtClean="0"/>
              <a:t>Arrays Class</a:t>
            </a:r>
          </a:p>
        </p:txBody>
      </p:sp>
      <p:sp>
        <p:nvSpPr>
          <p:cNvPr id="28676" name="Rectangle 3"/>
          <p:cNvSpPr>
            <a:spLocks noGrp="1" noChangeArrowheads="1"/>
          </p:cNvSpPr>
          <p:nvPr>
            <p:ph type="body" idx="4294967295"/>
          </p:nvPr>
        </p:nvSpPr>
        <p:spPr bwMode="auto">
          <a:xfrm>
            <a:off x="0" y="762000"/>
            <a:ext cx="9144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2800" dirty="0" smtClean="0"/>
              <a:t>Arrays class provide a number of methods for working with arrays such as searching, sorting, and comparing arrays. </a:t>
            </a:r>
          </a:p>
          <a:p>
            <a:pPr eaLnBrk="1" hangingPunct="1">
              <a:lnSpc>
                <a:spcPct val="90000"/>
              </a:lnSpc>
            </a:pPr>
            <a:r>
              <a:rPr lang="en-US" altLang="en-US" sz="2800" dirty="0" smtClean="0"/>
              <a:t>The class has a static factory method that allows the array to be viewed as lists. The methods of this class throw an exception if the array reference is null.</a:t>
            </a:r>
          </a:p>
          <a:p>
            <a:pPr eaLnBrk="1" hangingPunct="1">
              <a:lnSpc>
                <a:spcPct val="90000"/>
              </a:lnSpc>
            </a:pPr>
            <a:r>
              <a:rPr lang="en-US" altLang="en-US" sz="2800" dirty="0" smtClean="0"/>
              <a:t>Methods</a:t>
            </a:r>
          </a:p>
          <a:p>
            <a:pPr lvl="1" eaLnBrk="1" hangingPunct="1">
              <a:lnSpc>
                <a:spcPct val="90000"/>
              </a:lnSpc>
            </a:pPr>
            <a:r>
              <a:rPr lang="en-US" altLang="en-US" sz="2400" dirty="0" smtClean="0"/>
              <a:t>equals(&lt;type&gt;[] arraObj1, &lt;type&gt;[] arrObj2)</a:t>
            </a:r>
          </a:p>
          <a:p>
            <a:pPr lvl="1" eaLnBrk="1" hangingPunct="1">
              <a:lnSpc>
                <a:spcPct val="90000"/>
              </a:lnSpc>
            </a:pPr>
            <a:r>
              <a:rPr lang="en-US" altLang="en-US" sz="2400" dirty="0" smtClean="0"/>
              <a:t>fill(&lt;type&gt;[] array, &lt;type&gt; value)</a:t>
            </a:r>
          </a:p>
          <a:p>
            <a:pPr lvl="1" eaLnBrk="1" hangingPunct="1">
              <a:lnSpc>
                <a:spcPct val="90000"/>
              </a:lnSpc>
            </a:pPr>
            <a:r>
              <a:rPr lang="en-US" altLang="en-US" sz="2400" dirty="0" smtClean="0"/>
              <a:t>fill(&lt;type&gt;[] array, </a:t>
            </a:r>
            <a:r>
              <a:rPr lang="en-US" altLang="en-US" sz="2400" dirty="0" err="1" smtClean="0"/>
              <a:t>int</a:t>
            </a:r>
            <a:r>
              <a:rPr lang="en-US" altLang="en-US" sz="2400" dirty="0" smtClean="0"/>
              <a:t> </a:t>
            </a:r>
            <a:r>
              <a:rPr lang="en-US" altLang="en-US" sz="2400" dirty="0" err="1" smtClean="0"/>
              <a:t>fromIndex</a:t>
            </a:r>
            <a:r>
              <a:rPr lang="en-US" altLang="en-US" sz="2400" dirty="0" smtClean="0"/>
              <a:t>, </a:t>
            </a:r>
            <a:r>
              <a:rPr lang="en-US" altLang="en-US" sz="2400" dirty="0" err="1" smtClean="0"/>
              <a:t>int</a:t>
            </a:r>
            <a:r>
              <a:rPr lang="en-US" altLang="en-US" sz="2400" dirty="0" smtClean="0"/>
              <a:t> </a:t>
            </a:r>
            <a:r>
              <a:rPr lang="en-US" altLang="en-US" sz="2400" dirty="0" err="1" smtClean="0"/>
              <a:t>toIndex</a:t>
            </a:r>
            <a:r>
              <a:rPr lang="en-US" altLang="en-US" sz="2400" dirty="0" smtClean="0"/>
              <a:t>, type value)</a:t>
            </a:r>
          </a:p>
          <a:p>
            <a:pPr lvl="1" eaLnBrk="1" hangingPunct="1">
              <a:lnSpc>
                <a:spcPct val="90000"/>
              </a:lnSpc>
            </a:pPr>
            <a:r>
              <a:rPr lang="en-US" altLang="en-US" sz="2400" dirty="0" smtClean="0"/>
              <a:t>sort(&lt;type&gt;[] array)</a:t>
            </a:r>
          </a:p>
          <a:p>
            <a:pPr lvl="1" eaLnBrk="1" hangingPunct="1">
              <a:lnSpc>
                <a:spcPct val="90000"/>
              </a:lnSpc>
            </a:pPr>
            <a:r>
              <a:rPr lang="en-US" altLang="en-US" sz="2400" dirty="0" smtClean="0"/>
              <a:t>sort(&lt;type&gt;[] array, </a:t>
            </a:r>
            <a:r>
              <a:rPr lang="en-US" altLang="en-US" sz="2400" dirty="0" err="1" smtClean="0"/>
              <a:t>int</a:t>
            </a:r>
            <a:r>
              <a:rPr lang="en-US" altLang="en-US" sz="2400" dirty="0" smtClean="0"/>
              <a:t> </a:t>
            </a:r>
            <a:r>
              <a:rPr lang="en-US" altLang="en-US" sz="2400" dirty="0" err="1" smtClean="0"/>
              <a:t>startindex</a:t>
            </a:r>
            <a:r>
              <a:rPr lang="en-US" altLang="en-US" sz="2400" dirty="0" smtClean="0"/>
              <a:t>, </a:t>
            </a:r>
            <a:r>
              <a:rPr lang="en-US" altLang="en-US" sz="2400" dirty="0" err="1" smtClean="0"/>
              <a:t>int</a:t>
            </a:r>
            <a:r>
              <a:rPr lang="en-US" altLang="en-US" sz="2400" dirty="0" smtClean="0"/>
              <a:t> </a:t>
            </a:r>
            <a:r>
              <a:rPr lang="en-US" altLang="en-US" sz="2400" dirty="0" err="1" smtClean="0"/>
              <a:t>endIndex</a:t>
            </a:r>
            <a:r>
              <a:rPr lang="en-US" altLang="en-US" sz="2400" dirty="0" smtClean="0"/>
              <a:t>)</a:t>
            </a:r>
          </a:p>
          <a:p>
            <a:pPr lvl="1" eaLnBrk="1" hangingPunct="1">
              <a:lnSpc>
                <a:spcPct val="90000"/>
              </a:lnSpc>
            </a:pPr>
            <a:r>
              <a:rPr lang="en-US" altLang="en-US" sz="2400" dirty="0" err="1" smtClean="0"/>
              <a:t>toString</a:t>
            </a:r>
            <a:r>
              <a:rPr lang="en-US" altLang="en-US" sz="2400" dirty="0" smtClean="0"/>
              <a:t>()</a:t>
            </a:r>
          </a:p>
        </p:txBody>
      </p:sp>
    </p:spTree>
    <p:extLst>
      <p:ext uri="{BB962C8B-B14F-4D97-AF65-F5344CB8AC3E}">
        <p14:creationId xmlns:p14="http://schemas.microsoft.com/office/powerpoint/2010/main" val="4226114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232880"/>
            <a:ext cx="8151813" cy="5167920"/>
          </a:xfrm>
          <a:prstGeom prst="rect">
            <a:avLst/>
          </a:prstGeom>
          <a:noFill/>
          <a:ln w="9525">
            <a:noFill/>
            <a:miter lim="800000"/>
            <a:headEnd/>
            <a:tailEnd/>
          </a:ln>
        </p:spPr>
        <p:txBody>
          <a:bodyPr/>
          <a:lstStyle/>
          <a:p>
            <a:pPr marL="804862" lvl="2" indent="-342900">
              <a:spcBef>
                <a:spcPct val="20000"/>
              </a:spcBef>
              <a:buClr>
                <a:srgbClr val="CC0099"/>
              </a:buClr>
              <a:buSzPct val="150000"/>
              <a:buBlip>
                <a:blip r:embed="rId2"/>
              </a:buBlip>
            </a:pPr>
            <a:r>
              <a:rPr lang="en-US" dirty="0">
                <a:latin typeface="Arial" pitchFamily="34" charset="0"/>
                <a:cs typeface="Arial" pitchFamily="34" charset="0"/>
              </a:rPr>
              <a:t>Generics enable you to generalize classes, which mean that a reference variable, an argument of a method, and a return type </a:t>
            </a:r>
            <a:br>
              <a:rPr lang="en-US" dirty="0">
                <a:latin typeface="Arial" pitchFamily="34" charset="0"/>
                <a:cs typeface="Arial" pitchFamily="34" charset="0"/>
              </a:rPr>
            </a:br>
            <a:r>
              <a:rPr lang="en-US" dirty="0">
                <a:latin typeface="Arial" pitchFamily="34" charset="0"/>
                <a:cs typeface="Arial" pitchFamily="34" charset="0"/>
              </a:rPr>
              <a:t>can be of any type</a:t>
            </a:r>
            <a:r>
              <a:rPr lang="en-US" dirty="0" smtClean="0">
                <a:latin typeface="Arial" pitchFamily="34" charset="0"/>
                <a:cs typeface="Arial" pitchFamily="34" charset="0"/>
              </a:rPr>
              <a:t>.</a:t>
            </a:r>
          </a:p>
          <a:p>
            <a:pPr marL="804862" lvl="2" indent="-342900">
              <a:spcBef>
                <a:spcPct val="20000"/>
              </a:spcBef>
              <a:buClr>
                <a:srgbClr val="CC0099"/>
              </a:buClr>
              <a:buSzPct val="150000"/>
              <a:buBlip>
                <a:blip r:embed="rId2"/>
              </a:buBlip>
            </a:pPr>
            <a:r>
              <a:rPr lang="en-US" dirty="0" smtClean="0">
                <a:latin typeface="Arial" pitchFamily="34" charset="0"/>
                <a:cs typeface="Arial" pitchFamily="34" charset="0"/>
              </a:rPr>
              <a:t>The </a:t>
            </a:r>
            <a:r>
              <a:rPr lang="en-US" dirty="0">
                <a:latin typeface="Arial" pitchFamily="34" charset="0"/>
                <a:cs typeface="Arial" pitchFamily="34" charset="0"/>
              </a:rPr>
              <a:t>type parameter section is represented by angular brackets, </a:t>
            </a:r>
            <a:r>
              <a:rPr lang="en-US" dirty="0">
                <a:latin typeface="Courier New" pitchFamily="49" charset="0"/>
                <a:cs typeface="Courier New" pitchFamily="49" charset="0"/>
              </a:rPr>
              <a:t>&lt; &gt;</a:t>
            </a:r>
            <a:r>
              <a:rPr lang="en-US" dirty="0">
                <a:latin typeface="Arial" pitchFamily="34" charset="0"/>
                <a:cs typeface="Arial" pitchFamily="34" charset="0"/>
              </a:rPr>
              <a:t>, that can have one or more types of parameters separated by commas.</a:t>
            </a:r>
          </a:p>
          <a:p>
            <a:pPr marL="804862" lvl="2" indent="-342900">
              <a:spcBef>
                <a:spcPct val="20000"/>
              </a:spcBef>
              <a:buClr>
                <a:srgbClr val="CC0099"/>
              </a:buClr>
              <a:buSzPct val="150000"/>
              <a:buBlip>
                <a:blip r:embed="rId2"/>
              </a:buBlip>
            </a:pPr>
            <a:r>
              <a:rPr lang="en-US" dirty="0">
                <a:latin typeface="Arial" pitchFamily="34" charset="0"/>
                <a:cs typeface="Arial" pitchFamily="34" charset="0"/>
              </a:rPr>
              <a:t>In the generic class, a method can use the type parameter of the class, which automatically makes the method generic</a:t>
            </a:r>
            <a:r>
              <a:rPr lang="en-US" dirty="0" smtClean="0">
                <a:latin typeface="Arial" pitchFamily="34" charset="0"/>
                <a:cs typeface="Arial" pitchFamily="34" charset="0"/>
              </a:rPr>
              <a:t>.</a:t>
            </a:r>
          </a:p>
          <a:p>
            <a:pPr marL="804862" lvl="2" indent="-342900">
              <a:spcBef>
                <a:spcPct val="20000"/>
              </a:spcBef>
              <a:buClr>
                <a:srgbClr val="CC0099"/>
              </a:buClr>
              <a:buSzPct val="150000"/>
              <a:buBlip>
                <a:blip r:embed="rId2"/>
              </a:buBlip>
            </a:pPr>
            <a:r>
              <a:rPr lang="en-US" dirty="0">
                <a:latin typeface="Arial" pitchFamily="34" charset="0"/>
                <a:cs typeface="Arial" pitchFamily="34" charset="0"/>
              </a:rPr>
              <a:t>You can declare a generic method, which contains its own one or more type parameters.</a:t>
            </a:r>
          </a:p>
          <a:p>
            <a:pPr marL="804862" lvl="2" indent="-342900">
              <a:spcBef>
                <a:spcPct val="20000"/>
              </a:spcBef>
              <a:buClr>
                <a:srgbClr val="CC0099"/>
              </a:buClr>
              <a:buSzPct val="150000"/>
              <a:buBlip>
                <a:blip r:embed="rId2"/>
              </a:buBlip>
            </a:pPr>
            <a:r>
              <a:rPr lang="en-US" dirty="0">
                <a:latin typeface="Arial" pitchFamily="34" charset="0"/>
                <a:cs typeface="Arial" pitchFamily="34" charset="0"/>
              </a:rPr>
              <a:t>The declaration of a generic method contains the type parameter that is represented by angular brackets, </a:t>
            </a:r>
            <a:r>
              <a:rPr lang="en-US" dirty="0">
                <a:latin typeface="Courier New" pitchFamily="49" charset="0"/>
                <a:cs typeface="Courier New" pitchFamily="49" charset="0"/>
              </a:rPr>
              <a:t>&lt; </a:t>
            </a:r>
            <a:r>
              <a:rPr lang="en-US" dirty="0" smtClean="0">
                <a:latin typeface="Courier New" pitchFamily="49" charset="0"/>
                <a:cs typeface="Courier New" pitchFamily="49" charset="0"/>
              </a:rPr>
              <a:t>&gt;</a:t>
            </a:r>
            <a:r>
              <a:rPr lang="en-US" dirty="0" smtClean="0">
                <a:latin typeface="Arial" pitchFamily="34" charset="0"/>
                <a:cs typeface="Arial" pitchFamily="34" charset="0"/>
              </a:rPr>
              <a:t>.</a:t>
            </a:r>
          </a:p>
          <a:p>
            <a:pPr marL="804862" lvl="2" indent="-342900">
              <a:spcBef>
                <a:spcPct val="20000"/>
              </a:spcBef>
              <a:buClr>
                <a:srgbClr val="CC0099"/>
              </a:buClr>
              <a:buSzPct val="150000"/>
              <a:buBlip>
                <a:blip r:embed="rId2"/>
              </a:buBlip>
            </a:pPr>
            <a:r>
              <a:rPr lang="en-US" altLang="en-US" dirty="0" err="1" smtClean="0">
                <a:latin typeface="Arial" charset="0"/>
                <a:cs typeface="Arial" charset="0"/>
              </a:rPr>
              <a:t>java.util</a:t>
            </a:r>
            <a:r>
              <a:rPr lang="en-US" altLang="en-US" dirty="0" smtClean="0">
                <a:latin typeface="Arial" charset="0"/>
                <a:cs typeface="Arial" charset="0"/>
              </a:rPr>
              <a:t> </a:t>
            </a:r>
            <a:r>
              <a:rPr lang="en-US" altLang="en-US" dirty="0">
                <a:latin typeface="Arial" charset="0"/>
                <a:cs typeface="Arial" charset="0"/>
              </a:rPr>
              <a:t>Packages mainly contains collection classes that are useful for working with groups of objects. It also contains a list of classes and interfaces to manage a collection of data in </a:t>
            </a:r>
            <a:r>
              <a:rPr lang="en-US" altLang="en-US" dirty="0" smtClean="0">
                <a:latin typeface="Arial" charset="0"/>
                <a:cs typeface="Arial" charset="0"/>
              </a:rPr>
              <a:t>memory.</a:t>
            </a:r>
          </a:p>
          <a:p>
            <a:pPr marL="804862" lvl="2" indent="-342900">
              <a:spcBef>
                <a:spcPct val="20000"/>
              </a:spcBef>
              <a:buClr>
                <a:srgbClr val="CC0099"/>
              </a:buClr>
              <a:buSzPct val="150000"/>
              <a:buBlip>
                <a:blip r:embed="rId2"/>
              </a:buBlip>
            </a:pPr>
            <a:r>
              <a:rPr lang="en-US" altLang="en-US" dirty="0" smtClean="0">
                <a:latin typeface="Arial" charset="0"/>
                <a:cs typeface="Arial" charset="0"/>
              </a:rPr>
              <a:t>Sets  </a:t>
            </a:r>
            <a:r>
              <a:rPr lang="en-US" altLang="en-US" dirty="0">
                <a:latin typeface="Arial" charset="0"/>
                <a:cs typeface="Arial" charset="0"/>
              </a:rPr>
              <a:t>creates a list of unordered objects or non-duplicate list of object references. It inherits all the methods from the Collection interface except those methods that allow duplicate elements. </a:t>
            </a:r>
          </a:p>
          <a:p>
            <a:pPr marL="804862" lvl="2" indent="-342900">
              <a:spcBef>
                <a:spcPct val="20000"/>
              </a:spcBef>
              <a:buClr>
                <a:srgbClr val="CC0099"/>
              </a:buClr>
              <a:buSzPct val="150000"/>
              <a:buBlip>
                <a:blip r:embed="rId2"/>
              </a:buBlip>
            </a:pPr>
            <a:endParaRPr lang="en-US" dirty="0">
              <a:latin typeface="Arial" pitchFamily="34" charset="0"/>
              <a:cs typeface="Arial" pitchFamily="34" charset="0"/>
            </a:endParaRPr>
          </a:p>
          <a:p>
            <a:pPr marL="804862" lvl="2" indent="-342900">
              <a:spcBef>
                <a:spcPct val="20000"/>
              </a:spcBef>
              <a:buClr>
                <a:srgbClr val="CC0099"/>
              </a:buClr>
              <a:buSzPct val="150000"/>
              <a:buBlip>
                <a:blip r:embed="rId2"/>
              </a:buBlip>
            </a:pPr>
            <a:endParaRPr lang="en-US" dirty="0">
              <a:latin typeface="Arial" pitchFamily="34" charset="0"/>
              <a:cs typeface="Arial" pitchFamily="34" charset="0"/>
            </a:endParaRPr>
          </a:p>
          <a:p>
            <a:pPr marL="747712" lvl="2" indent="-285750">
              <a:spcBef>
                <a:spcPct val="20000"/>
              </a:spcBef>
              <a:buClr>
                <a:srgbClr val="CC0099"/>
              </a:buClr>
              <a:buSzPct val="150000"/>
              <a:buBlip>
                <a:blip r:embed="rId2"/>
              </a:buBlip>
            </a:pPr>
            <a:endParaRPr lang="en-US" dirty="0">
              <a:latin typeface="Arial" pitchFamily="34" charset="0"/>
              <a:ea typeface="Adobe Heiti Std R" pitchFamily="34" charset="-128"/>
              <a:cs typeface="Arial" pitchFamily="34" charset="0"/>
            </a:endParaRPr>
          </a:p>
          <a:p>
            <a:pPr marL="290512" lvl="1" indent="-285750">
              <a:spcBef>
                <a:spcPct val="20000"/>
              </a:spcBef>
              <a:buClr>
                <a:srgbClr val="CC0099"/>
              </a:buClr>
              <a:buSzPct val="150000"/>
              <a:buFont typeface="Wingdings" pitchFamily="2" charset="2"/>
              <a:buChar char="§"/>
            </a:pPr>
            <a:endParaRPr lang="en-IN" dirty="0" smtClean="0">
              <a:latin typeface="Arial" pitchFamily="34" charset="0"/>
              <a:ea typeface="Adobe Heiti Std R" pitchFamily="34" charset="-128"/>
              <a:cs typeface="Arial" pitchFamily="34" charset="0"/>
            </a:endParaRPr>
          </a:p>
          <a:p>
            <a:pPr marL="736600" lvl="1" indent="-274638" algn="l">
              <a:spcBef>
                <a:spcPct val="20000"/>
              </a:spcBef>
              <a:buBlip>
                <a:blip r:embed="rId3"/>
              </a:buBlip>
            </a:pPr>
            <a:endParaRPr lang="en-US" sz="1600" b="0" dirty="0" smtClean="0">
              <a:latin typeface="Arial" pitchFamily="34" charset="0"/>
              <a:cs typeface="Arial" pitchFamily="34" charset="0"/>
            </a:endParaRPr>
          </a:p>
        </p:txBody>
      </p:sp>
      <p:sp>
        <p:nvSpPr>
          <p:cNvPr id="3" name="Rectangle 1026"/>
          <p:cNvSpPr>
            <a:spLocks noChangeArrowheads="1"/>
          </p:cNvSpPr>
          <p:nvPr/>
        </p:nvSpPr>
        <p:spPr bwMode="auto">
          <a:xfrm>
            <a:off x="723899" y="782890"/>
            <a:ext cx="8380413" cy="429475"/>
          </a:xfrm>
          <a:prstGeom prst="rect">
            <a:avLst/>
          </a:prstGeom>
          <a:noFill/>
          <a:ln w="9525">
            <a:noFill/>
            <a:miter lim="800000"/>
            <a:headEnd/>
            <a:tailEnd/>
          </a:ln>
        </p:spPr>
        <p:txBody>
          <a:bodyPr/>
          <a:lstStyle/>
          <a:p>
            <a:r>
              <a:rPr lang="en-US" sz="2400" b="1" dirty="0" smtClean="0">
                <a:latin typeface="Arial" pitchFamily="34" charset="0"/>
                <a:ea typeface="Adobe Gothic Std B" pitchFamily="34" charset="-128"/>
                <a:cs typeface="Arial" pitchFamily="34" charset="0"/>
              </a:rPr>
              <a:t>Summary (Contd.)</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616084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Advantages </a:t>
            </a:r>
            <a:r>
              <a:rPr lang="en-US" dirty="0"/>
              <a:t>of Java Generics</a:t>
            </a:r>
            <a:br>
              <a:rPr lang="en-US" dirty="0"/>
            </a:br>
            <a:endParaRPr lang="en-US" dirty="0"/>
          </a:p>
        </p:txBody>
      </p:sp>
      <p:sp>
        <p:nvSpPr>
          <p:cNvPr id="3" name="Content Placeholder 2"/>
          <p:cNvSpPr>
            <a:spLocks noGrp="1"/>
          </p:cNvSpPr>
          <p:nvPr>
            <p:ph idx="1"/>
          </p:nvPr>
        </p:nvSpPr>
        <p:spPr>
          <a:xfrm>
            <a:off x="533400" y="1143000"/>
            <a:ext cx="8229600" cy="5486400"/>
          </a:xfrm>
        </p:spPr>
        <p:txBody>
          <a:bodyPr/>
          <a:lstStyle/>
          <a:p>
            <a:r>
              <a:rPr lang="en-US" sz="2600" b="1" dirty="0" smtClean="0"/>
              <a:t>Type-safety :</a:t>
            </a:r>
            <a:r>
              <a:rPr lang="en-US" sz="2600" dirty="0" smtClean="0"/>
              <a:t> We can hold only a single type of objects in generics. It doesn’t allow to store other objects.</a:t>
            </a:r>
          </a:p>
          <a:p>
            <a:r>
              <a:rPr lang="en-US" sz="2600" b="1" dirty="0" smtClean="0"/>
              <a:t>Type </a:t>
            </a:r>
            <a:r>
              <a:rPr lang="en-US" sz="2600" b="1" dirty="0"/>
              <a:t>casting is not required:</a:t>
            </a:r>
            <a:r>
              <a:rPr lang="en-US" sz="2600" dirty="0"/>
              <a:t> There is no need to typecast the </a:t>
            </a:r>
            <a:r>
              <a:rPr lang="en-US" sz="2600" dirty="0" smtClean="0"/>
              <a:t>object.</a:t>
            </a:r>
            <a:endParaRPr lang="en-US" sz="3400" dirty="0"/>
          </a:p>
          <a:p>
            <a:r>
              <a:rPr lang="en-US" sz="2600" b="1" dirty="0" smtClean="0"/>
              <a:t>Compile-Time </a:t>
            </a:r>
            <a:r>
              <a:rPr lang="en-US" sz="2600" b="1" dirty="0"/>
              <a:t>Checking:</a:t>
            </a:r>
            <a:r>
              <a:rPr lang="en-US" sz="2600" dirty="0"/>
              <a:t> It is checked at compile time so problem will not occur at runtime. The good programming strategy says it is far better to handle the problem at compile time than runtime</a:t>
            </a:r>
            <a:r>
              <a:rPr lang="en-US" sz="2600" dirty="0" smtClean="0"/>
              <a:t>.</a:t>
            </a:r>
          </a:p>
          <a:p>
            <a:pPr marL="0" indent="0">
              <a:buNone/>
            </a:pPr>
            <a:endParaRPr lang="en-US" sz="2600" dirty="0" smtClean="0"/>
          </a:p>
          <a:p>
            <a:endParaRPr lang="en-US" sz="2600" dirty="0"/>
          </a:p>
          <a:p>
            <a:endParaRPr lang="en-US" sz="2600" dirty="0"/>
          </a:p>
        </p:txBody>
      </p:sp>
    </p:spTree>
    <p:extLst>
      <p:ext uri="{BB962C8B-B14F-4D97-AF65-F5344CB8AC3E}">
        <p14:creationId xmlns:p14="http://schemas.microsoft.com/office/powerpoint/2010/main" val="115943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04"/>
            <a:ext cx="8229600" cy="1143000"/>
          </a:xfrm>
        </p:spPr>
        <p:txBody>
          <a:bodyPr/>
          <a:lstStyle/>
          <a:p>
            <a:r>
              <a:rPr lang="en-US" dirty="0" smtClean="0"/>
              <a:t>Example</a:t>
            </a:r>
            <a:endParaRPr lang="en-US" dirty="0"/>
          </a:p>
        </p:txBody>
      </p:sp>
      <p:pic>
        <p:nvPicPr>
          <p:cNvPr id="5122" name="Picture 2" descr="C:\Users\TONY HUNG CUONG\Desktop\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229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32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a:t>
            </a:r>
            <a:endParaRPr lang="en-US" dirty="0"/>
          </a:p>
        </p:txBody>
      </p:sp>
      <p:pic>
        <p:nvPicPr>
          <p:cNvPr id="6146"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229600" cy="426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3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Generics enable you to generalize classes.</a:t>
            </a:r>
          </a:p>
          <a:p>
            <a:pPr marL="347662" lvl="1" indent="-342900">
              <a:spcBef>
                <a:spcPct val="20000"/>
              </a:spcBef>
              <a:buClr>
                <a:srgbClr val="CC0099"/>
              </a:buClr>
              <a:buSzPct val="150000"/>
              <a:buBlip>
                <a:blip r:embed="rId2"/>
              </a:buBlip>
            </a:pPr>
            <a:r>
              <a:rPr lang="en-US" sz="2000" dirty="0">
                <a:latin typeface="Arial" pitchFamily="34" charset="0"/>
                <a:ea typeface="Adobe Heiti Std R" pitchFamily="34" charset="-128"/>
                <a:cs typeface="Arial" pitchFamily="34" charset="0"/>
              </a:rPr>
              <a:t>In the declaration of a generic class, the name of the class is followed by a type parameter section</a:t>
            </a:r>
            <a:r>
              <a:rPr lang="en-US" sz="2000" dirty="0" smtClean="0">
                <a:latin typeface="Arial" pitchFamily="34" charset="0"/>
                <a:ea typeface="Adobe Heiti Std R" pitchFamily="34" charset="-128"/>
                <a:cs typeface="Arial" pitchFamily="34" charset="0"/>
              </a:rPr>
              <a:t>.</a:t>
            </a:r>
          </a:p>
          <a:p>
            <a:pPr marL="347662" lvl="1" indent="-342900">
              <a:spcBef>
                <a:spcPct val="20000"/>
              </a:spcBef>
              <a:buClr>
                <a:srgbClr val="CC0099"/>
              </a:buClr>
              <a:buSzPct val="150000"/>
              <a:buBlip>
                <a:blip r:embed="rId2"/>
              </a:buBlip>
            </a:pPr>
            <a:r>
              <a:rPr lang="en-US" sz="2000" dirty="0">
                <a:latin typeface="Arial" pitchFamily="34" charset="0"/>
                <a:ea typeface="Adobe Heiti Std R" pitchFamily="34" charset="-128"/>
                <a:cs typeface="Arial" pitchFamily="34" charset="0"/>
              </a:rPr>
              <a:t>The type parameter section is represented by angular brackets, </a:t>
            </a:r>
            <a:r>
              <a:rPr lang="en-US" sz="2000" dirty="0" smtClean="0">
                <a:latin typeface="Arial" pitchFamily="34" charset="0"/>
                <a:ea typeface="Adobe Heiti Std R" pitchFamily="34" charset="-128"/>
                <a:cs typeface="Arial" pitchFamily="34" charset="0"/>
              </a:rPr>
              <a:t/>
            </a:r>
            <a:br>
              <a:rPr lang="en-US" sz="2000" dirty="0" smtClean="0">
                <a:latin typeface="Arial" pitchFamily="34" charset="0"/>
                <a:ea typeface="Adobe Heiti Std R" pitchFamily="34" charset="-128"/>
                <a:cs typeface="Arial" pitchFamily="34" charset="0"/>
              </a:rPr>
            </a:br>
            <a:r>
              <a:rPr lang="en-US" sz="2000" dirty="0" smtClean="0">
                <a:latin typeface="Courier New" pitchFamily="49" charset="0"/>
                <a:ea typeface="Adobe Heiti Std R" pitchFamily="34" charset="-128"/>
                <a:cs typeface="Courier New" pitchFamily="49" charset="0"/>
              </a:rPr>
              <a:t>&lt; </a:t>
            </a:r>
            <a:r>
              <a:rPr lang="en-US" sz="2000" dirty="0">
                <a:latin typeface="Courier New" pitchFamily="49" charset="0"/>
                <a:ea typeface="Adobe Heiti Std R" pitchFamily="34" charset="-128"/>
                <a:cs typeface="Courier New" pitchFamily="49" charset="0"/>
              </a:rPr>
              <a:t>&gt;</a:t>
            </a:r>
            <a:r>
              <a:rPr lang="en-US" sz="2000" dirty="0">
                <a:latin typeface="Arial" pitchFamily="34" charset="0"/>
                <a:ea typeface="Adobe Heiti Std R" pitchFamily="34" charset="-128"/>
                <a:cs typeface="Arial" pitchFamily="34" charset="0"/>
              </a:rPr>
              <a:t>, that can have one or more types of parameters separated by commas</a:t>
            </a:r>
            <a:r>
              <a:rPr lang="en-US" sz="2000" dirty="0" smtClean="0">
                <a:latin typeface="Arial" pitchFamily="34" charset="0"/>
                <a:ea typeface="Adobe Heiti Std R" pitchFamily="34" charset="-128"/>
                <a:cs typeface="Arial" pitchFamily="34" charset="0"/>
              </a:rPr>
              <a:t>.</a:t>
            </a:r>
          </a:p>
          <a:p>
            <a:pPr marL="347662" lvl="1" indent="-342900">
              <a:spcBef>
                <a:spcPct val="20000"/>
              </a:spcBef>
              <a:buClr>
                <a:srgbClr val="CC0099"/>
              </a:buClr>
              <a:buSzPct val="150000"/>
              <a:buBlip>
                <a:blip r:embed="rId2"/>
              </a:buBlip>
            </a:pPr>
            <a:r>
              <a:rPr lang="en-US" sz="2000" dirty="0">
                <a:latin typeface="Arial" pitchFamily="34" charset="0"/>
                <a:ea typeface="Adobe Heiti Std R" pitchFamily="34" charset="-128"/>
                <a:cs typeface="Arial" pitchFamily="34" charset="0"/>
              </a:rPr>
              <a:t>The following syntax is used to create generic classes:</a:t>
            </a:r>
          </a:p>
          <a:p>
            <a:pPr lvl="1"/>
            <a:r>
              <a:rPr lang="en-US" dirty="0"/>
              <a:t> </a:t>
            </a:r>
            <a:r>
              <a:rPr lang="en-US" dirty="0" smtClean="0">
                <a:latin typeface="Courier New" pitchFamily="49" charset="0"/>
                <a:cs typeface="Courier New" pitchFamily="49" charset="0"/>
              </a:rPr>
              <a:t>class </a:t>
            </a:r>
            <a:r>
              <a:rPr lang="en-US" dirty="0">
                <a:latin typeface="Courier New" pitchFamily="49" charset="0"/>
                <a:cs typeface="Courier New" pitchFamily="49" charset="0"/>
              </a:rPr>
              <a:t>[</a:t>
            </a:r>
            <a:r>
              <a:rPr lang="en-US" dirty="0" err="1">
                <a:latin typeface="Courier New" pitchFamily="49" charset="0"/>
                <a:cs typeface="Courier New" pitchFamily="49" charset="0"/>
              </a:rPr>
              <a:t>ClassName</a:t>
            </a:r>
            <a:r>
              <a:rPr lang="en-US" dirty="0">
                <a:latin typeface="Courier New" pitchFamily="49" charset="0"/>
                <a:cs typeface="Courier New" pitchFamily="49" charset="0"/>
              </a:rPr>
              <a:t>]&lt;T&gt;</a:t>
            </a:r>
          </a:p>
          <a:p>
            <a:pPr lvl="1"/>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a:t>
            </a:r>
          </a:p>
          <a:p>
            <a:pPr marL="347662" lvl="1" indent="-342900">
              <a:spcBef>
                <a:spcPct val="20000"/>
              </a:spcBef>
              <a:buClr>
                <a:srgbClr val="CC0099"/>
              </a:buClr>
              <a:buSzPct val="150000"/>
              <a:buBlip>
                <a:blip r:embed="rId2"/>
              </a:buBlip>
            </a:pPr>
            <a:r>
              <a:rPr lang="en-US" sz="2000" dirty="0">
                <a:latin typeface="Arial" pitchFamily="34" charset="0"/>
                <a:ea typeface="Adobe Heiti Std R" pitchFamily="34" charset="-128"/>
                <a:cs typeface="Arial" pitchFamily="34" charset="0"/>
              </a:rPr>
              <a:t>You can create a generic class by using the following code snippet:</a:t>
            </a:r>
          </a:p>
          <a:p>
            <a:pPr lvl="1"/>
            <a:r>
              <a:rPr lang="en-US" dirty="0"/>
              <a:t> </a:t>
            </a:r>
            <a:r>
              <a:rPr lang="en-US" dirty="0" smtClean="0">
                <a:latin typeface="Courier New" pitchFamily="49" charset="0"/>
                <a:cs typeface="Courier New" pitchFamily="49" charset="0"/>
              </a:rPr>
              <a:t>class </a:t>
            </a:r>
            <a:r>
              <a:rPr lang="en-US" dirty="0" err="1">
                <a:latin typeface="Courier New" pitchFamily="49" charset="0"/>
                <a:cs typeface="Courier New" pitchFamily="49" charset="0"/>
              </a:rPr>
              <a:t>GenericClassDemo</a:t>
            </a:r>
            <a:r>
              <a:rPr lang="en-US" dirty="0">
                <a:latin typeface="Courier New" pitchFamily="49" charset="0"/>
                <a:cs typeface="Courier New" pitchFamily="49" charset="0"/>
              </a:rPr>
              <a:t>&lt;T&gt;</a:t>
            </a:r>
          </a:p>
          <a:p>
            <a:pPr lvl="1"/>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a:t>
            </a:r>
            <a:endParaRPr lang="en-US" dirty="0">
              <a:latin typeface="Courier New" pitchFamily="49" charset="0"/>
              <a:ea typeface="Adobe Heiti Std R" pitchFamily="34" charset="-128"/>
              <a:cs typeface="Courier New" pitchFamily="49" charset="0"/>
            </a:endParaRPr>
          </a:p>
          <a:p>
            <a:pPr marL="347662" lvl="1" indent="-342900">
              <a:spcBef>
                <a:spcPct val="20000"/>
              </a:spcBef>
              <a:buClr>
                <a:srgbClr val="CC0099"/>
              </a:buClr>
              <a:buSzPct val="150000"/>
              <a:buBlip>
                <a:blip r:embed="rId2"/>
              </a:buBlip>
            </a:pPr>
            <a:endParaRPr lang="en-US" sz="2000" dirty="0">
              <a:latin typeface="Arial" pitchFamily="34" charset="0"/>
              <a:ea typeface="Adobe Heiti Std R" pitchFamily="34" charset="-128"/>
              <a:cs typeface="Arial" pitchFamily="34" charset="0"/>
            </a:endParaRPr>
          </a:p>
          <a:p>
            <a:pPr marL="4762" lvl="1">
              <a:spcBef>
                <a:spcPct val="20000"/>
              </a:spcBef>
              <a:buClr>
                <a:srgbClr val="CC0099"/>
              </a:buClr>
              <a:buSzPct val="150000"/>
            </a:pPr>
            <a:endParaRPr lang="en-IN" dirty="0">
              <a:latin typeface="Arial" pitchFamily="34" charset="0"/>
              <a:ea typeface="Adobe Heiti Std R" pitchFamily="34" charset="-128"/>
              <a:cs typeface="Arial" pitchFamily="34" charset="0"/>
            </a:endParaRPr>
          </a:p>
          <a:p>
            <a:pPr marL="736600" lvl="1" indent="-274638" algn="l">
              <a:spcBef>
                <a:spcPct val="20000"/>
              </a:spcBef>
              <a:buBlip>
                <a:blip r:embed="rId3"/>
              </a:buBlip>
            </a:pPr>
            <a:endParaRPr lang="en-US" sz="2000" dirty="0"/>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smtClean="0">
                <a:latin typeface="Arial" pitchFamily="34" charset="0"/>
                <a:ea typeface="Adobe Gothic Std B" pitchFamily="34" charset="-128"/>
                <a:cs typeface="Arial" pitchFamily="34" charset="0"/>
              </a:rPr>
              <a:t>Creating Generic Classes</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3737205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marL="347662" lvl="1" indent="-342900">
              <a:spcBef>
                <a:spcPct val="20000"/>
              </a:spcBef>
              <a:buClr>
                <a:srgbClr val="CC0099"/>
              </a:buClr>
              <a:buSzPct val="150000"/>
              <a:buBlip>
                <a:blip r:embed="rId2"/>
              </a:buBlip>
            </a:pPr>
            <a:r>
              <a:rPr lang="en-US" sz="2000" dirty="0" smtClean="0">
                <a:latin typeface="Arial" pitchFamily="34" charset="0"/>
                <a:ea typeface="Adobe Heiti Std R" pitchFamily="34" charset="-128"/>
                <a:cs typeface="Arial" pitchFamily="34" charset="0"/>
              </a:rPr>
              <a:t>In case you </a:t>
            </a:r>
            <a:r>
              <a:rPr lang="en-US" sz="2000" dirty="0">
                <a:latin typeface="Arial" pitchFamily="34" charset="0"/>
                <a:ea typeface="Adobe Heiti Std R" pitchFamily="34" charset="-128"/>
                <a:cs typeface="Arial" pitchFamily="34" charset="0"/>
              </a:rPr>
              <a:t>want to create a generic class to set and get the </a:t>
            </a:r>
            <a:r>
              <a:rPr lang="en-US" sz="2000" dirty="0">
                <a:latin typeface="Courier New" pitchFamily="49" charset="0"/>
                <a:ea typeface="Adobe Heiti Std R" pitchFamily="34" charset="-128"/>
                <a:cs typeface="Courier New" pitchFamily="49" charset="0"/>
              </a:rPr>
              <a:t>Integer</a:t>
            </a:r>
            <a:r>
              <a:rPr lang="en-US" sz="2000" dirty="0">
                <a:latin typeface="Arial" pitchFamily="34" charset="0"/>
                <a:ea typeface="Adobe Heiti Std R" pitchFamily="34" charset="-128"/>
                <a:cs typeface="Arial" pitchFamily="34" charset="0"/>
              </a:rPr>
              <a:t> and </a:t>
            </a:r>
            <a:r>
              <a:rPr lang="en-US" sz="2000" dirty="0">
                <a:latin typeface="Courier New" pitchFamily="49" charset="0"/>
                <a:ea typeface="Adobe Heiti Std R" pitchFamily="34" charset="-128"/>
                <a:cs typeface="Courier New" pitchFamily="49" charset="0"/>
              </a:rPr>
              <a:t>String</a:t>
            </a:r>
            <a:r>
              <a:rPr lang="en-US" sz="2000" dirty="0">
                <a:latin typeface="Arial" pitchFamily="34" charset="0"/>
                <a:ea typeface="Adobe Heiti Std R" pitchFamily="34" charset="-128"/>
                <a:cs typeface="Arial" pitchFamily="34" charset="0"/>
              </a:rPr>
              <a:t> </a:t>
            </a:r>
            <a:r>
              <a:rPr lang="en-US" sz="2000" dirty="0" smtClean="0">
                <a:latin typeface="Arial" pitchFamily="34" charset="0"/>
                <a:ea typeface="Adobe Heiti Std R" pitchFamily="34" charset="-128"/>
                <a:cs typeface="Arial" pitchFamily="34" charset="0"/>
              </a:rPr>
              <a:t>values, you </a:t>
            </a:r>
            <a:r>
              <a:rPr lang="en-US" sz="2000" dirty="0">
                <a:latin typeface="Arial" pitchFamily="34" charset="0"/>
                <a:ea typeface="Adobe Heiti Std R" pitchFamily="34" charset="-128"/>
                <a:cs typeface="Arial" pitchFamily="34" charset="0"/>
              </a:rPr>
              <a:t>can use the following code:</a:t>
            </a:r>
          </a:p>
          <a:p>
            <a:r>
              <a:rPr lang="en-US" dirty="0"/>
              <a:t> </a:t>
            </a:r>
            <a:r>
              <a:rPr lang="en-US" dirty="0" smtClean="0"/>
              <a:t>	</a:t>
            </a:r>
            <a:r>
              <a:rPr lang="en-US" dirty="0" smtClean="0">
                <a:latin typeface="Courier New" pitchFamily="49" charset="0"/>
                <a:cs typeface="Courier New" pitchFamily="49" charset="0"/>
              </a:rPr>
              <a:t>public </a:t>
            </a:r>
            <a:r>
              <a:rPr lang="en-US" dirty="0">
                <a:latin typeface="Courier New" pitchFamily="49" charset="0"/>
                <a:cs typeface="Courier New" pitchFamily="49" charset="0"/>
              </a:rPr>
              <a:t>class </a:t>
            </a:r>
            <a:r>
              <a:rPr lang="en-US" dirty="0" err="1">
                <a:latin typeface="Courier New" pitchFamily="49" charset="0"/>
                <a:cs typeface="Courier New" pitchFamily="49" charset="0"/>
              </a:rPr>
              <a:t>GenericClassDemo</a:t>
            </a:r>
            <a:r>
              <a:rPr lang="en-US" dirty="0">
                <a:latin typeface="Courier New" pitchFamily="49" charset="0"/>
                <a:cs typeface="Courier New" pitchFamily="49" charset="0"/>
              </a:rPr>
              <a:t>&lt;T&gt; </a:t>
            </a:r>
          </a:p>
          <a:p>
            <a:pPr lvl="1"/>
            <a:r>
              <a:rPr lang="fr-FR" dirty="0">
                <a:latin typeface="Courier New" pitchFamily="49" charset="0"/>
                <a:cs typeface="Courier New" pitchFamily="49" charset="0"/>
              </a:rPr>
              <a:t>{</a:t>
            </a:r>
            <a:endParaRPr lang="en-US" dirty="0">
              <a:latin typeface="Courier New" pitchFamily="49" charset="0"/>
              <a:cs typeface="Courier New" pitchFamily="49" charset="0"/>
            </a:endParaRPr>
          </a:p>
          <a:p>
            <a:pPr lvl="1"/>
            <a:r>
              <a:rPr lang="fr-FR" dirty="0">
                <a:latin typeface="Courier New" pitchFamily="49" charset="0"/>
                <a:cs typeface="Courier New" pitchFamily="49" charset="0"/>
              </a:rPr>
              <a:t>    </a:t>
            </a:r>
            <a:r>
              <a:rPr lang="fr-FR" dirty="0" err="1">
                <a:latin typeface="Courier New" pitchFamily="49" charset="0"/>
                <a:cs typeface="Courier New" pitchFamily="49" charset="0"/>
              </a:rPr>
              <a:t>private</a:t>
            </a:r>
            <a:r>
              <a:rPr lang="fr-FR" dirty="0">
                <a:latin typeface="Courier New" pitchFamily="49" charset="0"/>
                <a:cs typeface="Courier New" pitchFamily="49" charset="0"/>
              </a:rPr>
              <a:t> T </a:t>
            </a:r>
            <a:r>
              <a:rPr lang="fr-FR" dirty="0" err="1">
                <a:latin typeface="Courier New" pitchFamily="49" charset="0"/>
                <a:cs typeface="Courier New" pitchFamily="49" charset="0"/>
              </a:rPr>
              <a:t>t</a:t>
            </a:r>
            <a:r>
              <a:rPr lang="fr-FR" dirty="0">
                <a:latin typeface="Courier New" pitchFamily="49" charset="0"/>
                <a:cs typeface="Courier New" pitchFamily="49" charset="0"/>
              </a:rPr>
              <a:t>;</a:t>
            </a:r>
            <a:endParaRPr lang="en-US" dirty="0">
              <a:latin typeface="Courier New" pitchFamily="49" charset="0"/>
              <a:cs typeface="Courier New" pitchFamily="49" charset="0"/>
            </a:endParaRPr>
          </a:p>
          <a:p>
            <a:pPr lvl="1"/>
            <a:r>
              <a:rPr lang="fr-FR" dirty="0">
                <a:latin typeface="Courier New" pitchFamily="49" charset="0"/>
                <a:cs typeface="Courier New" pitchFamily="49" charset="0"/>
              </a:rPr>
              <a:t> </a:t>
            </a:r>
            <a:endParaRPr lang="en-US" dirty="0">
              <a:latin typeface="Courier New" pitchFamily="49" charset="0"/>
              <a:cs typeface="Courier New" pitchFamily="49" charset="0"/>
            </a:endParaRPr>
          </a:p>
          <a:p>
            <a:pPr lvl="1"/>
            <a:r>
              <a:rPr lang="fr-FR" dirty="0">
                <a:latin typeface="Courier New" pitchFamily="49" charset="0"/>
                <a:cs typeface="Courier New" pitchFamily="49" charset="0"/>
              </a:rPr>
              <a:t>    public </a:t>
            </a:r>
            <a:r>
              <a:rPr lang="fr-FR" dirty="0" err="1">
                <a:latin typeface="Courier New" pitchFamily="49" charset="0"/>
                <a:cs typeface="Courier New" pitchFamily="49" charset="0"/>
              </a:rPr>
              <a:t>void</a:t>
            </a:r>
            <a:r>
              <a:rPr lang="fr-FR" dirty="0">
                <a:latin typeface="Courier New" pitchFamily="49" charset="0"/>
                <a:cs typeface="Courier New" pitchFamily="49" charset="0"/>
              </a:rPr>
              <a:t> </a:t>
            </a:r>
            <a:r>
              <a:rPr lang="fr-FR" dirty="0" err="1">
                <a:latin typeface="Courier New" pitchFamily="49" charset="0"/>
                <a:cs typeface="Courier New" pitchFamily="49" charset="0"/>
              </a:rPr>
              <a:t>setValue</a:t>
            </a:r>
            <a:r>
              <a:rPr lang="fr-FR" dirty="0">
                <a:latin typeface="Courier New" pitchFamily="49" charset="0"/>
                <a:cs typeface="Courier New" pitchFamily="49" charset="0"/>
              </a:rPr>
              <a:t>(T t) </a:t>
            </a:r>
            <a:endParaRPr lang="en-US" dirty="0">
              <a:latin typeface="Courier New" pitchFamily="49" charset="0"/>
              <a:cs typeface="Courier New" pitchFamily="49" charset="0"/>
            </a:endParaRPr>
          </a:p>
          <a:p>
            <a:pPr lvl="1"/>
            <a:r>
              <a:rPr lang="fr-FR" dirty="0">
                <a:latin typeface="Courier New" pitchFamily="49" charset="0"/>
                <a:cs typeface="Courier New" pitchFamily="49" charset="0"/>
              </a:rPr>
              <a:t>    </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this.t = 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public T </a:t>
            </a:r>
            <a:r>
              <a:rPr lang="en-US" dirty="0" err="1">
                <a:latin typeface="Courier New" pitchFamily="49" charset="0"/>
                <a:cs typeface="Courier New" pitchFamily="49" charset="0"/>
              </a:rPr>
              <a:t>getValue</a:t>
            </a:r>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return 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a:latin typeface="Arial" pitchFamily="34" charset="0"/>
                <a:ea typeface="Adobe Gothic Std B" pitchFamily="34" charset="-128"/>
                <a:cs typeface="Arial" pitchFamily="34" charset="0"/>
              </a:rPr>
              <a:t>Creating Generic </a:t>
            </a:r>
            <a:r>
              <a:rPr lang="en-US" sz="2400" b="1" dirty="0" smtClean="0">
                <a:latin typeface="Arial" pitchFamily="34" charset="0"/>
                <a:ea typeface="Adobe Gothic Std B" pitchFamily="34" charset="-128"/>
                <a:cs typeface="Arial" pitchFamily="34" charset="0"/>
              </a:rPr>
              <a:t>Classes (Contd.) </a:t>
            </a:r>
            <a:endParaRPr lang="en-US" sz="2400" b="1" dirty="0">
              <a:latin typeface="Arial" pitchFamily="34" charset="0"/>
              <a:ea typeface="Adobe Gothic Std B" pitchFamily="34" charset="-128"/>
              <a:cs typeface="Arial" pitchFamily="34" charset="0"/>
            </a:endParaRPr>
          </a:p>
        </p:txBody>
      </p:sp>
    </p:spTree>
    <p:extLst>
      <p:ext uri="{BB962C8B-B14F-4D97-AF65-F5344CB8AC3E}">
        <p14:creationId xmlns:p14="http://schemas.microsoft.com/office/powerpoint/2010/main" val="1202202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ChangeArrowheads="1"/>
          </p:cNvSpPr>
          <p:nvPr/>
        </p:nvSpPr>
        <p:spPr bwMode="auto">
          <a:xfrm>
            <a:off x="838200" y="1451750"/>
            <a:ext cx="8151813" cy="4570413"/>
          </a:xfrm>
          <a:prstGeom prst="rect">
            <a:avLst/>
          </a:prstGeom>
          <a:noFill/>
          <a:ln w="9525">
            <a:noFill/>
            <a:miter lim="800000"/>
            <a:headEnd/>
            <a:tailEnd/>
          </a:ln>
        </p:spPr>
        <p:txBody>
          <a:bodyPr/>
          <a:lstStyle/>
          <a:p>
            <a:pPr lvl="1"/>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r>
              <a:rPr lang="pt-BR" dirty="0">
                <a:latin typeface="Courier New" pitchFamily="49" charset="0"/>
                <a:cs typeface="Courier New" pitchFamily="49" charset="0"/>
              </a:rPr>
              <a:t>{</a:t>
            </a:r>
            <a:endParaRPr lang="en-US" dirty="0">
              <a:latin typeface="Courier New" pitchFamily="49" charset="0"/>
              <a:cs typeface="Courier New" pitchFamily="49" charset="0"/>
            </a:endParaRPr>
          </a:p>
          <a:p>
            <a:pPr lvl="1"/>
            <a:r>
              <a:rPr lang="pt-BR" dirty="0">
                <a:latin typeface="Courier New" pitchFamily="49" charset="0"/>
                <a:cs typeface="Courier New" pitchFamily="49" charset="0"/>
              </a:rPr>
              <a:t>        GenericClassDemo&lt;Integer&gt; iobj = new GenericClassDemo&lt;Integer&gt;();</a:t>
            </a:r>
            <a:endParaRPr lang="en-US" dirty="0">
              <a:latin typeface="Courier New" pitchFamily="49" charset="0"/>
              <a:cs typeface="Courier New" pitchFamily="49" charset="0"/>
            </a:endParaRPr>
          </a:p>
          <a:p>
            <a:pPr lvl="1"/>
            <a:r>
              <a:rPr lang="pt-BR" dirty="0">
                <a:latin typeface="Courier New" pitchFamily="49" charset="0"/>
                <a:cs typeface="Courier New" pitchFamily="49" charset="0"/>
              </a:rPr>
              <a:t>        </a:t>
            </a:r>
            <a:r>
              <a:rPr lang="en-US" dirty="0" err="1">
                <a:latin typeface="Courier New" pitchFamily="49" charset="0"/>
                <a:cs typeface="Courier New" pitchFamily="49" charset="0"/>
              </a:rPr>
              <a:t>iobj.setValue</a:t>
            </a:r>
            <a:r>
              <a:rPr lang="en-US" dirty="0">
                <a:latin typeface="Courier New" pitchFamily="49" charset="0"/>
                <a:cs typeface="Courier New" pitchFamily="49" charset="0"/>
              </a:rPr>
              <a:t>(10);</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iobj.getValue</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GenericClassDemo</a:t>
            </a:r>
            <a:r>
              <a:rPr lang="en-US" dirty="0">
                <a:latin typeface="Courier New" pitchFamily="49" charset="0"/>
                <a:cs typeface="Courier New" pitchFamily="49" charset="0"/>
              </a:rPr>
              <a:t>&lt;String&gt; </a:t>
            </a:r>
            <a:r>
              <a:rPr lang="en-US" dirty="0" err="1">
                <a:latin typeface="Courier New" pitchFamily="49" charset="0"/>
                <a:cs typeface="Courier New" pitchFamily="49" charset="0"/>
              </a:rPr>
              <a:t>sobj</a:t>
            </a:r>
            <a:r>
              <a:rPr lang="en-US" dirty="0">
                <a:latin typeface="Courier New" pitchFamily="49" charset="0"/>
                <a:cs typeface="Courier New" pitchFamily="49" charset="0"/>
              </a:rPr>
              <a:t> = new </a:t>
            </a:r>
            <a:r>
              <a:rPr lang="en-US" dirty="0" err="1">
                <a:latin typeface="Courier New" pitchFamily="49" charset="0"/>
                <a:cs typeface="Courier New" pitchFamily="49" charset="0"/>
              </a:rPr>
              <a:t>GenericClassDemo</a:t>
            </a:r>
            <a:r>
              <a:rPr lang="en-US" dirty="0">
                <a:latin typeface="Courier New" pitchFamily="49" charset="0"/>
                <a:cs typeface="Courier New" pitchFamily="49" charset="0"/>
              </a:rPr>
              <a:t>&lt;String&gt;();</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sobj.setValue</a:t>
            </a:r>
            <a:r>
              <a:rPr lang="en-US" dirty="0">
                <a:latin typeface="Courier New" pitchFamily="49" charset="0"/>
                <a:cs typeface="Courier New" pitchFamily="49" charset="0"/>
              </a:rPr>
              <a:t>("Ten");</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sobj.getValue</a:t>
            </a:r>
            <a:r>
              <a:rPr lang="en-US" dirty="0">
                <a:latin typeface="Courier New" pitchFamily="49" charset="0"/>
                <a:cs typeface="Courier New" pitchFamily="49" charset="0"/>
              </a:rPr>
              <a:t>());</a:t>
            </a:r>
          </a:p>
          <a:p>
            <a:pPr lvl="1"/>
            <a:r>
              <a:rPr lang="en-US" dirty="0">
                <a:latin typeface="Courier New" pitchFamily="49" charset="0"/>
                <a:cs typeface="Courier New" pitchFamily="49" charset="0"/>
              </a:rPr>
              <a:t>    }</a:t>
            </a:r>
          </a:p>
          <a:p>
            <a:pPr lvl="1"/>
            <a:r>
              <a:rPr lang="en-US" dirty="0">
                <a:latin typeface="Courier New" pitchFamily="49" charset="0"/>
                <a:cs typeface="Courier New" pitchFamily="49" charset="0"/>
              </a:rPr>
              <a:t>}</a:t>
            </a:r>
          </a:p>
        </p:txBody>
      </p:sp>
      <p:sp>
        <p:nvSpPr>
          <p:cNvPr id="3" name="Rectangle 1026"/>
          <p:cNvSpPr>
            <a:spLocks noChangeArrowheads="1"/>
          </p:cNvSpPr>
          <p:nvPr/>
        </p:nvSpPr>
        <p:spPr bwMode="auto">
          <a:xfrm>
            <a:off x="762000" y="1022275"/>
            <a:ext cx="8380413" cy="429475"/>
          </a:xfrm>
          <a:prstGeom prst="rect">
            <a:avLst/>
          </a:prstGeom>
          <a:noFill/>
          <a:ln w="9525">
            <a:noFill/>
            <a:miter lim="800000"/>
            <a:headEnd/>
            <a:tailEnd/>
          </a:ln>
        </p:spPr>
        <p:txBody>
          <a:bodyPr/>
          <a:lstStyle/>
          <a:p>
            <a:pPr>
              <a:spcBef>
                <a:spcPct val="50000"/>
              </a:spcBef>
            </a:pPr>
            <a:r>
              <a:rPr lang="en-US" sz="2400" b="1" dirty="0">
                <a:latin typeface="Arial" pitchFamily="34" charset="0"/>
                <a:ea typeface="Adobe Gothic Std B" pitchFamily="34" charset="-128"/>
                <a:cs typeface="Arial" pitchFamily="34" charset="0"/>
              </a:rPr>
              <a:t>Creating Generic Classes (Contd.) </a:t>
            </a:r>
          </a:p>
        </p:txBody>
      </p:sp>
    </p:spTree>
    <p:extLst>
      <p:ext uri="{BB962C8B-B14F-4D97-AF65-F5344CB8AC3E}">
        <p14:creationId xmlns:p14="http://schemas.microsoft.com/office/powerpoint/2010/main" val="3462123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7901</TotalTime>
  <Words>1299</Words>
  <Application>Microsoft Office PowerPoint</Application>
  <PresentationFormat>On-screen Show (4:3)</PresentationFormat>
  <Paragraphs>288</Paragraphs>
  <Slides>33</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Document</vt:lpstr>
      <vt:lpstr>Generics in Java Collection API</vt:lpstr>
      <vt:lpstr>Objectives </vt:lpstr>
      <vt:lpstr>Introduction to Generic</vt:lpstr>
      <vt:lpstr>Advantages of Java Generics </vt:lpstr>
      <vt:lpstr>Example</vt:lpstr>
      <vt:lpstr>Example</vt:lpstr>
      <vt:lpstr>PowerPoint Presentation</vt:lpstr>
      <vt:lpstr>PowerPoint Presentation</vt:lpstr>
      <vt:lpstr>PowerPoint Presentation</vt:lpstr>
      <vt:lpstr>Demo generic class</vt:lpstr>
      <vt:lpstr>PowerPoint Presentation</vt:lpstr>
      <vt:lpstr>PowerPoint Presentation</vt:lpstr>
      <vt:lpstr>PowerPoint Presentation</vt:lpstr>
      <vt:lpstr>PowerPoint Presentation</vt:lpstr>
      <vt:lpstr>Demo generic method</vt:lpstr>
      <vt:lpstr>PowerPoint Presentation</vt:lpstr>
      <vt:lpstr>PowerPoint Presentation</vt:lpstr>
      <vt:lpstr>PowerPoint Presentation</vt:lpstr>
      <vt:lpstr>Introduction to java.util package</vt:lpstr>
      <vt:lpstr>Collection Interface</vt:lpstr>
      <vt:lpstr>Methods of Collection Interface</vt:lpstr>
      <vt:lpstr>List Interface</vt:lpstr>
      <vt:lpstr>ArrayList Class</vt:lpstr>
      <vt:lpstr>ArrayList class…</vt:lpstr>
      <vt:lpstr>Vector class</vt:lpstr>
      <vt:lpstr>Methods Vector Class</vt:lpstr>
      <vt:lpstr>Methods of Set Interface</vt:lpstr>
      <vt:lpstr>SortedSet Interface</vt:lpstr>
      <vt:lpstr>Map Interface</vt:lpstr>
      <vt:lpstr>Hashtable class</vt:lpstr>
      <vt:lpstr>The important methods of a Hashtable class</vt:lpstr>
      <vt:lpstr>Arrays Class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Kanwar Vikram Singh</dc:creator>
  <cp:lastModifiedBy>TONY HUNG CUONG</cp:lastModifiedBy>
  <cp:revision>282</cp:revision>
  <dcterms:created xsi:type="dcterms:W3CDTF">2013-02-15T09:58:26Z</dcterms:created>
  <dcterms:modified xsi:type="dcterms:W3CDTF">2018-09-21T11:26:08Z</dcterms:modified>
</cp:coreProperties>
</file>