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4" autoAdjust="0"/>
    <p:restoredTop sz="85353" autoAdjust="0"/>
  </p:normalViewPr>
  <p:slideViewPr>
    <p:cSldViewPr snapToGrid="0">
      <p:cViewPr varScale="1">
        <p:scale>
          <a:sx n="41" d="100"/>
          <a:sy n="41" d="100"/>
        </p:scale>
        <p:origin x="48"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11FE12-CDDF-4482-BA24-AAD398A30C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07EB76-1601-4C9D-A34D-44645D38C02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66A3D-8B2B-43CC-A04F-5042017B5F5F}" type="datetimeFigureOut">
              <a:rPr lang="en-US" smtClean="0"/>
              <a:t>9/17/2018</a:t>
            </a:fld>
            <a:endParaRPr lang="en-US"/>
          </a:p>
        </p:txBody>
      </p:sp>
      <p:sp>
        <p:nvSpPr>
          <p:cNvPr id="4" name="Slide Image Placeholder 3">
            <a:extLst>
              <a:ext uri="{FF2B5EF4-FFF2-40B4-BE49-F238E27FC236}">
                <a16:creationId xmlns:a16="http://schemas.microsoft.com/office/drawing/2014/main" id="{D46A3E0B-2538-444F-993F-9CE1519213A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36E7330E-9830-446B-A613-338737D114E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0FEB10A-89BA-4E9B-95A7-240B41877C6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42EE807-3086-41A5-BB4B-7EEDDD4148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04F8E-3792-47E2-9F05-6083C48A2A8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Weblistener</a:t>
            </a:r>
            <a:r>
              <a:rPr lang="en-US" dirty="0"/>
              <a:t> annotation to define a listener to get events for various operations on the particular web application context.</a:t>
            </a:r>
          </a:p>
        </p:txBody>
      </p:sp>
      <p:sp>
        <p:nvSpPr>
          <p:cNvPr id="4" name="Slide Number Placeholder 3"/>
          <p:cNvSpPr>
            <a:spLocks noGrp="1"/>
          </p:cNvSpPr>
          <p:nvPr>
            <p:ph type="sldNum" sz="quarter" idx="5"/>
          </p:nvPr>
        </p:nvSpPr>
        <p:spPr/>
        <p:txBody>
          <a:bodyPr/>
          <a:lstStyle/>
          <a:p>
            <a:fld id="{F6CFF25B-E4A3-4F3F-962F-167F1619A5D3}" type="slidenum">
              <a:rPr lang="en-US" smtClean="0"/>
              <a:t>4</a:t>
            </a:fld>
            <a:endParaRPr lang="en-US"/>
          </a:p>
        </p:txBody>
      </p:sp>
    </p:spTree>
    <p:extLst>
      <p:ext uri="{BB962C8B-B14F-4D97-AF65-F5344CB8AC3E}">
        <p14:creationId xmlns:p14="http://schemas.microsoft.com/office/powerpoint/2010/main" val="369819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forward</a:t>
            </a:r>
            <a:r>
              <a:rPr lang="en-US" sz="1200" b="0" i="0" kern="1200" dirty="0">
                <a:solidFill>
                  <a:schemeClr val="tx1"/>
                </a:solidFill>
                <a:effectLst/>
                <a:latin typeface="+mn-lt"/>
                <a:ea typeface="+mn-ea"/>
                <a:cs typeface="+mn-cs"/>
              </a:rPr>
              <a:t> method should be used to give another resource responsibility for replying to the user. If you have already accessed a </a:t>
            </a:r>
            <a:r>
              <a:rPr lang="en-US" dirty="0" err="1"/>
              <a:t>ServletOutputStream</a:t>
            </a:r>
            <a:r>
              <a:rPr lang="en-US" sz="1200" b="0" i="0" kern="1200" dirty="0">
                <a:solidFill>
                  <a:schemeClr val="tx1"/>
                </a:solidFill>
                <a:effectLst/>
                <a:latin typeface="+mn-lt"/>
                <a:ea typeface="+mn-ea"/>
                <a:cs typeface="+mn-cs"/>
              </a:rPr>
              <a:t> or </a:t>
            </a:r>
            <a:r>
              <a:rPr lang="en-US" dirty="0" err="1"/>
              <a:t>PrintWriter</a:t>
            </a:r>
            <a:r>
              <a:rPr lang="en-US" sz="1200" b="0" i="0" kern="1200" dirty="0">
                <a:solidFill>
                  <a:schemeClr val="tx1"/>
                </a:solidFill>
                <a:effectLst/>
                <a:latin typeface="+mn-lt"/>
                <a:ea typeface="+mn-ea"/>
                <a:cs typeface="+mn-cs"/>
              </a:rPr>
              <a:t> object within the servlet, you cannot use this method; doing so throws an </a:t>
            </a:r>
            <a:r>
              <a:rPr lang="en-US" dirty="0" err="1"/>
              <a:t>IllegalStateException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19</a:t>
            </a:fld>
            <a:endParaRPr lang="en-US"/>
          </a:p>
        </p:txBody>
      </p:sp>
    </p:spTree>
    <p:extLst>
      <p:ext uri="{BB962C8B-B14F-4D97-AF65-F5344CB8AC3E}">
        <p14:creationId xmlns:p14="http://schemas.microsoft.com/office/powerpoint/2010/main" val="414738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object is added to or removed from a session. To receive this notification, your object must implement the </a:t>
            </a:r>
            <a:r>
              <a:rPr lang="en-US" dirty="0" err="1"/>
              <a:t>javax.servlet.http.HttpSessionBindingListener</a:t>
            </a:r>
            <a:r>
              <a:rPr lang="en-US" sz="1200" b="0" i="0" kern="1200" dirty="0">
                <a:solidFill>
                  <a:schemeClr val="tx1"/>
                </a:solidFill>
                <a:effectLst/>
                <a:latin typeface="+mn-lt"/>
                <a:ea typeface="+mn-ea"/>
                <a:cs typeface="+mn-cs"/>
              </a:rPr>
              <a:t> interface.</a:t>
            </a:r>
          </a:p>
          <a:p>
            <a:r>
              <a:rPr lang="en-US" sz="1200" b="0" i="0" kern="1200" dirty="0">
                <a:solidFill>
                  <a:schemeClr val="tx1"/>
                </a:solidFill>
                <a:effectLst/>
                <a:latin typeface="+mn-lt"/>
                <a:ea typeface="+mn-ea"/>
                <a:cs typeface="+mn-cs"/>
              </a:rPr>
              <a:t>passivated or activated. A session will be passivated or activated when it is moved between virtual machines or saved to and restored from persistent storage. To receive this notification, your object must implement the </a:t>
            </a:r>
            <a:r>
              <a:rPr lang="en-US" dirty="0" err="1"/>
              <a:t>javax.servlet.http.HttpSessionActivationListener</a:t>
            </a:r>
            <a:r>
              <a:rPr lang="en-US" sz="1200" b="0" i="0" kern="1200" dirty="0">
                <a:solidFill>
                  <a:schemeClr val="tx1"/>
                </a:solidFill>
                <a:effectLst/>
                <a:latin typeface="+mn-lt"/>
                <a:ea typeface="+mn-ea"/>
                <a:cs typeface="+mn-cs"/>
              </a:rPr>
              <a:t> interface.</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22</a:t>
            </a:fld>
            <a:endParaRPr lang="en-US"/>
          </a:p>
        </p:txBody>
      </p:sp>
    </p:spTree>
    <p:extLst>
      <p:ext uri="{BB962C8B-B14F-4D97-AF65-F5344CB8AC3E}">
        <p14:creationId xmlns:p14="http://schemas.microsoft.com/office/powerpoint/2010/main" val="143927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associated: (n) lien </a:t>
            </a:r>
            <a:r>
              <a:rPr lang="en-US" dirty="0" err="1"/>
              <a:t>quan</a:t>
            </a:r>
            <a:endParaRPr lang="en-US" dirty="0"/>
          </a:p>
          <a:p>
            <a:r>
              <a:rPr lang="en-US" dirty="0"/>
              <a:t>Invalidate(v): bac </a:t>
            </a:r>
            <a:r>
              <a:rPr lang="en-US" dirty="0" err="1"/>
              <a:t>bo</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23</a:t>
            </a:fld>
            <a:endParaRPr lang="en-US"/>
          </a:p>
        </p:txBody>
      </p:sp>
    </p:spTree>
    <p:extLst>
      <p:ext uri="{BB962C8B-B14F-4D97-AF65-F5344CB8AC3E}">
        <p14:creationId xmlns:p14="http://schemas.microsoft.com/office/powerpoint/2010/main" val="1737339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application uses session objects, you must ensure that session tracking is enabled by having the application rewrite URLs whenever the client turns off cookies. You do this by calling the response’s </a:t>
            </a:r>
            <a:r>
              <a:rPr lang="en-US" dirty="0" err="1"/>
              <a:t>encodeURL</a:t>
            </a:r>
            <a:r>
              <a:rPr lang="en-US" dirty="0"/>
              <a:t>(URL)</a:t>
            </a:r>
            <a:r>
              <a:rPr lang="en-US" sz="1200" b="0" i="0" kern="1200" dirty="0">
                <a:solidFill>
                  <a:schemeClr val="tx1"/>
                </a:solidFill>
                <a:effectLst/>
                <a:latin typeface="+mn-lt"/>
                <a:ea typeface="+mn-ea"/>
                <a:cs typeface="+mn-cs"/>
              </a:rPr>
              <a:t> method on all URLs returned by a servlet. This method includes the session ID in the URL only if cookies are disabled; otherwise, the method returns the URL unchanged.</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25</a:t>
            </a:fld>
            <a:endParaRPr lang="en-US"/>
          </a:p>
        </p:txBody>
      </p:sp>
    </p:spTree>
    <p:extLst>
      <p:ext uri="{BB962C8B-B14F-4D97-AF65-F5344CB8AC3E}">
        <p14:creationId xmlns:p14="http://schemas.microsoft.com/office/powerpoint/2010/main" val="362112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new annotation, </a:t>
            </a:r>
            <a:r>
              <a:rPr lang="en-US" dirty="0" err="1"/>
              <a:t>javax.servlet.annotation.MultipartConfig</a:t>
            </a:r>
            <a:r>
              <a:rPr lang="en-US" sz="1200" b="0" i="0" kern="1200" dirty="0">
                <a:solidFill>
                  <a:schemeClr val="tx1"/>
                </a:solidFill>
                <a:effectLst/>
                <a:latin typeface="+mn-lt"/>
                <a:ea typeface="+mn-ea"/>
                <a:cs typeface="+mn-cs"/>
              </a:rPr>
              <a:t>, is used to indicate that the servlet on which it is declared expects requests to be made using the </a:t>
            </a:r>
            <a:r>
              <a:rPr lang="en-US" dirty="0"/>
              <a:t>multipart/form-data</a:t>
            </a:r>
            <a:r>
              <a:rPr lang="en-US" sz="1200" b="0" i="0" kern="1200" dirty="0">
                <a:solidFill>
                  <a:schemeClr val="tx1"/>
                </a:solidFill>
                <a:effectLst/>
                <a:latin typeface="+mn-lt"/>
                <a:ea typeface="+mn-ea"/>
                <a:cs typeface="+mn-cs"/>
              </a:rPr>
              <a:t> MIME type. Servlets that are annotated with </a:t>
            </a:r>
            <a:r>
              <a:rPr lang="en-US" dirty="0"/>
              <a:t>@</a:t>
            </a:r>
            <a:r>
              <a:rPr lang="en-US" dirty="0" err="1"/>
              <a:t>MultipartConfig</a:t>
            </a:r>
            <a:r>
              <a:rPr lang="en-US" sz="1200" b="0" i="0" kern="1200" dirty="0">
                <a:solidFill>
                  <a:schemeClr val="tx1"/>
                </a:solidFill>
                <a:effectLst/>
                <a:latin typeface="+mn-lt"/>
                <a:ea typeface="+mn-ea"/>
                <a:cs typeface="+mn-cs"/>
              </a:rPr>
              <a:t> can retrieve the </a:t>
            </a:r>
            <a:r>
              <a:rPr lang="en-US" dirty="0"/>
              <a:t>Part</a:t>
            </a:r>
            <a:r>
              <a:rPr lang="en-US" sz="1200" b="0" i="0" kern="1200" dirty="0">
                <a:solidFill>
                  <a:schemeClr val="tx1"/>
                </a:solidFill>
                <a:effectLst/>
                <a:latin typeface="+mn-lt"/>
                <a:ea typeface="+mn-ea"/>
                <a:cs typeface="+mn-cs"/>
              </a:rPr>
              <a:t> components of a given </a:t>
            </a:r>
            <a:r>
              <a:rPr lang="en-US" dirty="0"/>
              <a:t>multipart/form-data</a:t>
            </a:r>
            <a:r>
              <a:rPr lang="en-US" sz="1200" b="0" i="0" kern="1200" dirty="0">
                <a:solidFill>
                  <a:schemeClr val="tx1"/>
                </a:solidFill>
                <a:effectLst/>
                <a:latin typeface="+mn-lt"/>
                <a:ea typeface="+mn-ea"/>
                <a:cs typeface="+mn-cs"/>
              </a:rPr>
              <a:t> request by calling the </a:t>
            </a:r>
            <a:r>
              <a:rPr lang="en-US" dirty="0" err="1"/>
              <a:t>request.getPart</a:t>
            </a:r>
            <a:r>
              <a:rPr lang="en-US" dirty="0"/>
              <a:t>(String name)</a:t>
            </a:r>
            <a:r>
              <a:rPr lang="en-US" sz="1200" b="0" i="0" kern="1200" dirty="0">
                <a:solidFill>
                  <a:schemeClr val="tx1"/>
                </a:solidFill>
                <a:effectLst/>
                <a:latin typeface="+mn-lt"/>
                <a:ea typeface="+mn-ea"/>
                <a:cs typeface="+mn-cs"/>
              </a:rPr>
              <a:t> or </a:t>
            </a:r>
            <a:r>
              <a:rPr lang="en-US" dirty="0" err="1"/>
              <a:t>request.getParts</a:t>
            </a:r>
            <a:r>
              <a:rPr lang="en-US" dirty="0"/>
              <a:t>()</a:t>
            </a:r>
            <a:r>
              <a:rPr lang="en-US" sz="1200" b="0" i="0" kern="1200" dirty="0">
                <a:solidFill>
                  <a:schemeClr val="tx1"/>
                </a:solidFill>
                <a:effectLst/>
                <a:latin typeface="+mn-lt"/>
                <a:ea typeface="+mn-ea"/>
                <a:cs typeface="+mn-cs"/>
              </a:rPr>
              <a:t> method.</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30</a:t>
            </a:fld>
            <a:endParaRPr lang="en-US"/>
          </a:p>
        </p:txBody>
      </p:sp>
    </p:spTree>
    <p:extLst>
      <p:ext uri="{BB962C8B-B14F-4D97-AF65-F5344CB8AC3E}">
        <p14:creationId xmlns:p14="http://schemas.microsoft.com/office/powerpoint/2010/main" val="2591311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scenarios represent blocking operations that limit the scalability of web applications. Asynchronous processing refers to assigning these blocking operations to a new thread and retuning the thread associated with the request immediately to the container</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31</a:t>
            </a:fld>
            <a:endParaRPr lang="en-US"/>
          </a:p>
        </p:txBody>
      </p:sp>
    </p:spTree>
    <p:extLst>
      <p:ext uri="{BB962C8B-B14F-4D97-AF65-F5344CB8AC3E}">
        <p14:creationId xmlns:p14="http://schemas.microsoft.com/office/powerpoint/2010/main" val="761343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enable asynchronous processing on a servlet, set the parameter </a:t>
            </a:r>
            <a:r>
              <a:rPr lang="en-US" dirty="0" err="1"/>
              <a:t>asyncSupported</a:t>
            </a:r>
            <a:r>
              <a:rPr lang="en-US" sz="1200" b="0" i="0" kern="1200" dirty="0">
                <a:solidFill>
                  <a:schemeClr val="tx1"/>
                </a:solidFill>
                <a:effectLst/>
                <a:latin typeface="+mn-lt"/>
                <a:ea typeface="+mn-ea"/>
                <a:cs typeface="+mn-cs"/>
              </a:rPr>
              <a:t> to </a:t>
            </a:r>
            <a:r>
              <a:rPr lang="en-US" dirty="0"/>
              <a:t>true</a:t>
            </a:r>
            <a:r>
              <a:rPr lang="en-US" sz="1200" b="0" i="0" kern="1200" dirty="0">
                <a:solidFill>
                  <a:schemeClr val="tx1"/>
                </a:solidFill>
                <a:effectLst/>
                <a:latin typeface="+mn-lt"/>
                <a:ea typeface="+mn-ea"/>
                <a:cs typeface="+mn-cs"/>
              </a:rPr>
              <a:t> on the </a:t>
            </a:r>
            <a:r>
              <a:rPr lang="en-US" dirty="0"/>
              <a:t>@</a:t>
            </a:r>
            <a:r>
              <a:rPr lang="en-US" dirty="0" err="1"/>
              <a:t>WebServlet</a:t>
            </a:r>
            <a:r>
              <a:rPr lang="en-US" sz="1200" b="0" i="0" kern="1200" dirty="0">
                <a:solidFill>
                  <a:schemeClr val="tx1"/>
                </a:solidFill>
                <a:effectLst/>
                <a:latin typeface="+mn-lt"/>
                <a:ea typeface="+mn-ea"/>
                <a:cs typeface="+mn-cs"/>
              </a:rPr>
              <a:t> annotation as follows: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904F8E-3792-47E2-9F05-6083C48A2A8D}" type="slidenum">
              <a:rPr lang="en-US" smtClean="0"/>
              <a:t>32</a:t>
            </a:fld>
            <a:endParaRPr lang="en-US"/>
          </a:p>
        </p:txBody>
      </p:sp>
    </p:spTree>
    <p:extLst>
      <p:ext uri="{BB962C8B-B14F-4D97-AF65-F5344CB8AC3E}">
        <p14:creationId xmlns:p14="http://schemas.microsoft.com/office/powerpoint/2010/main" val="382711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objects: page, request, session, web context</a:t>
            </a:r>
          </a:p>
        </p:txBody>
      </p:sp>
      <p:sp>
        <p:nvSpPr>
          <p:cNvPr id="4" name="Slide Number Placeholder 3"/>
          <p:cNvSpPr>
            <a:spLocks noGrp="1"/>
          </p:cNvSpPr>
          <p:nvPr>
            <p:ph type="sldNum" sz="quarter" idx="5"/>
          </p:nvPr>
        </p:nvSpPr>
        <p:spPr/>
        <p:txBody>
          <a:bodyPr/>
          <a:lstStyle/>
          <a:p>
            <a:fld id="{F6CFF25B-E4A3-4F3F-962F-167F1619A5D3}" type="slidenum">
              <a:rPr lang="en-US" smtClean="0"/>
              <a:t>5</a:t>
            </a:fld>
            <a:endParaRPr lang="en-US"/>
          </a:p>
        </p:txBody>
      </p:sp>
    </p:spTree>
    <p:extLst>
      <p:ext uri="{BB962C8B-B14F-4D97-AF65-F5344CB8AC3E}">
        <p14:creationId xmlns:p14="http://schemas.microsoft.com/office/powerpoint/2010/main" val="1363134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web container will typically create a thread to handle each request. To ensure that a servlet instance handles only one request at a time, a servlet can implement the </a:t>
            </a:r>
            <a:r>
              <a:rPr lang="en-US" sz="1200" b="0" i="1" kern="1200" dirty="0" err="1">
                <a:solidFill>
                  <a:schemeClr val="tx1"/>
                </a:solidFill>
                <a:effectLst/>
                <a:latin typeface="+mn-lt"/>
                <a:ea typeface="+mn-ea"/>
                <a:cs typeface="+mn-cs"/>
              </a:rPr>
              <a:t>SingleThreadModel</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interface</a:t>
            </a:r>
          </a:p>
          <a:p>
            <a:endParaRPr lang="en-US" dirty="0"/>
          </a:p>
        </p:txBody>
      </p:sp>
      <p:sp>
        <p:nvSpPr>
          <p:cNvPr id="4" name="Slide Number Placeholder 3"/>
          <p:cNvSpPr>
            <a:spLocks noGrp="1"/>
          </p:cNvSpPr>
          <p:nvPr>
            <p:ph type="sldNum" sz="quarter" idx="5"/>
          </p:nvPr>
        </p:nvSpPr>
        <p:spPr/>
        <p:txBody>
          <a:bodyPr/>
          <a:lstStyle/>
          <a:p>
            <a:fld id="{F6CFF25B-E4A3-4F3F-962F-167F1619A5D3}" type="slidenum">
              <a:rPr lang="en-US" smtClean="0"/>
              <a:t>6</a:t>
            </a:fld>
            <a:endParaRPr lang="en-US"/>
          </a:p>
        </p:txBody>
      </p:sp>
    </p:spTree>
    <p:extLst>
      <p:ext uri="{BB962C8B-B14F-4D97-AF65-F5344CB8AC3E}">
        <p14:creationId xmlns:p14="http://schemas.microsoft.com/office/powerpoint/2010/main" val="163070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Webservlet</a:t>
            </a:r>
            <a:r>
              <a:rPr lang="en-US" dirty="0"/>
              <a:t> annotation to define a servlet component in a web application. </a:t>
            </a:r>
          </a:p>
          <a:p>
            <a:r>
              <a:rPr lang="en-US" dirty="0"/>
              <a:t>This annotation is specified on a class an contains metadata about the servlet being</a:t>
            </a:r>
          </a:p>
          <a:p>
            <a:r>
              <a:rPr lang="en-US" dirty="0"/>
              <a:t>Declared.</a:t>
            </a:r>
            <a:r>
              <a:rPr lang="en-US" sz="1200" b="0" i="0" kern="1200" dirty="0">
                <a:solidFill>
                  <a:schemeClr val="tx1"/>
                </a:solidFill>
                <a:effectLst/>
                <a:latin typeface="+mn-lt"/>
                <a:ea typeface="+mn-ea"/>
                <a:cs typeface="+mn-cs"/>
              </a:rPr>
              <a:t>  The annotated servlet must specify at least one URL pattern</a:t>
            </a:r>
            <a:endParaRPr lang="en-US" dirty="0"/>
          </a:p>
        </p:txBody>
      </p:sp>
      <p:sp>
        <p:nvSpPr>
          <p:cNvPr id="4" name="Slide Number Placeholder 3"/>
          <p:cNvSpPr>
            <a:spLocks noGrp="1"/>
          </p:cNvSpPr>
          <p:nvPr>
            <p:ph type="sldNum" sz="quarter" idx="5"/>
          </p:nvPr>
        </p:nvSpPr>
        <p:spPr/>
        <p:txBody>
          <a:bodyPr/>
          <a:lstStyle/>
          <a:p>
            <a:fld id="{F6CFF25B-E4A3-4F3F-962F-167F1619A5D3}" type="slidenum">
              <a:rPr lang="en-US" smtClean="0"/>
              <a:t>7</a:t>
            </a:fld>
            <a:endParaRPr lang="en-US"/>
          </a:p>
        </p:txBody>
      </p:sp>
    </p:spTree>
    <p:extLst>
      <p:ext uri="{BB962C8B-B14F-4D97-AF65-F5344CB8AC3E}">
        <p14:creationId xmlns:p14="http://schemas.microsoft.com/office/powerpoint/2010/main" val="149336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 </a:t>
            </a:r>
            <a:r>
              <a:rPr lang="en-US" sz="1200" b="1" i="0" kern="1200" dirty="0">
                <a:solidFill>
                  <a:schemeClr val="tx1"/>
                </a:solidFill>
                <a:effectLst/>
                <a:latin typeface="+mn-lt"/>
                <a:ea typeface="+mn-ea"/>
                <a:cs typeface="+mn-cs"/>
              </a:rPr>
              <a:t>service method</a:t>
            </a:r>
            <a:r>
              <a:rPr lang="en-US" sz="1200" b="0" i="0" kern="1200" dirty="0">
                <a:solidFill>
                  <a:schemeClr val="tx1"/>
                </a:solidFill>
                <a:effectLst/>
                <a:latin typeface="+mn-lt"/>
                <a:ea typeface="+mn-ea"/>
                <a:cs typeface="+mn-cs"/>
              </a:rPr>
              <a:t> is used for any method in a servlet class that provides a service to a client.</a:t>
            </a:r>
          </a:p>
          <a:p>
            <a:r>
              <a:rPr lang="en-US" sz="1200" b="0" i="0" kern="1200" dirty="0">
                <a:solidFill>
                  <a:schemeClr val="tx1"/>
                </a:solidFill>
                <a:effectLst/>
                <a:latin typeface="+mn-lt"/>
                <a:ea typeface="+mn-ea"/>
                <a:cs typeface="+mn-cs"/>
              </a:rPr>
              <a:t>Response headers must always be set before the response has been committed. The web container will ignore any attempt to set or add headers after the response has been committed. The next two sections describe how to get information from requests and generate responses.</a:t>
            </a:r>
            <a:endParaRPr lang="en-US" dirty="0"/>
          </a:p>
        </p:txBody>
      </p:sp>
      <p:sp>
        <p:nvSpPr>
          <p:cNvPr id="4" name="Slide Number Placeholder 3"/>
          <p:cNvSpPr>
            <a:spLocks noGrp="1"/>
          </p:cNvSpPr>
          <p:nvPr>
            <p:ph type="sldNum" sz="quarter" idx="5"/>
          </p:nvPr>
        </p:nvSpPr>
        <p:spPr/>
        <p:txBody>
          <a:bodyPr/>
          <a:lstStyle/>
          <a:p>
            <a:fld id="{F6CFF25B-E4A3-4F3F-962F-167F1619A5D3}" type="slidenum">
              <a:rPr lang="en-US" smtClean="0"/>
              <a:t>8</a:t>
            </a:fld>
            <a:endParaRPr lang="en-US"/>
          </a:p>
        </p:txBody>
      </p:sp>
    </p:spTree>
    <p:extLst>
      <p:ext uri="{BB962C8B-B14F-4D97-AF65-F5344CB8AC3E}">
        <p14:creationId xmlns:p14="http://schemas.microsoft.com/office/powerpoint/2010/main" val="222076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 path: A concatenation of a forward slash(/) with the context root of the servlet’s web application</a:t>
            </a:r>
          </a:p>
          <a:p>
            <a:r>
              <a:rPr lang="en-US" dirty="0"/>
              <a:t>Servlet path: The path section that corresponds to the component alias that activated this request.</a:t>
            </a:r>
          </a:p>
          <a:p>
            <a:r>
              <a:rPr lang="en-US" dirty="0"/>
              <a:t>This path start with a forward slash(/)</a:t>
            </a:r>
          </a:p>
          <a:p>
            <a:r>
              <a:rPr lang="en-US" dirty="0"/>
              <a:t>Path info: The part of the request path that is not part of the context path or the servlet path</a:t>
            </a:r>
          </a:p>
        </p:txBody>
      </p:sp>
      <p:sp>
        <p:nvSpPr>
          <p:cNvPr id="4" name="Slide Number Placeholder 3"/>
          <p:cNvSpPr>
            <a:spLocks noGrp="1"/>
          </p:cNvSpPr>
          <p:nvPr>
            <p:ph type="sldNum" sz="quarter" idx="5"/>
          </p:nvPr>
        </p:nvSpPr>
        <p:spPr/>
        <p:txBody>
          <a:bodyPr/>
          <a:lstStyle/>
          <a:p>
            <a:fld id="{F6CFF25B-E4A3-4F3F-962F-167F1619A5D3}" type="slidenum">
              <a:rPr lang="en-US" smtClean="0"/>
              <a:t>9</a:t>
            </a:fld>
            <a:endParaRPr lang="en-US"/>
          </a:p>
        </p:txBody>
      </p:sp>
    </p:spTree>
    <p:extLst>
      <p:ext uri="{BB962C8B-B14F-4D97-AF65-F5344CB8AC3E}">
        <p14:creationId xmlns:p14="http://schemas.microsoft.com/office/powerpoint/2010/main" val="120619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FF25B-E4A3-4F3F-962F-167F1619A5D3}" type="slidenum">
              <a:rPr lang="en-US" smtClean="0"/>
              <a:t>12</a:t>
            </a:fld>
            <a:endParaRPr lang="en-US"/>
          </a:p>
        </p:txBody>
      </p:sp>
    </p:spTree>
    <p:extLst>
      <p:ext uri="{BB962C8B-B14F-4D97-AF65-F5344CB8AC3E}">
        <p14:creationId xmlns:p14="http://schemas.microsoft.com/office/powerpoint/2010/main" val="343774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Applications of filters include authentication, logging, image conversion, data compression, encryption, tokenizing streams, XML transformations, and so on.</a:t>
            </a:r>
            <a:endParaRPr lang="en-US" dirty="0"/>
          </a:p>
        </p:txBody>
      </p:sp>
      <p:sp>
        <p:nvSpPr>
          <p:cNvPr id="4" name="Slide Number Placeholder 3"/>
          <p:cNvSpPr>
            <a:spLocks noGrp="1"/>
          </p:cNvSpPr>
          <p:nvPr>
            <p:ph type="sldNum" sz="quarter" idx="5"/>
          </p:nvPr>
        </p:nvSpPr>
        <p:spPr/>
        <p:txBody>
          <a:bodyPr/>
          <a:lstStyle/>
          <a:p>
            <a:fld id="{F6CFF25B-E4A3-4F3F-962F-167F1619A5D3}" type="slidenum">
              <a:rPr lang="en-US" smtClean="0"/>
              <a:t>13</a:t>
            </a:fld>
            <a:endParaRPr lang="en-US"/>
          </a:p>
        </p:txBody>
      </p:sp>
    </p:spTree>
    <p:extLst>
      <p:ext uri="{BB962C8B-B14F-4D97-AF65-F5344CB8AC3E}">
        <p14:creationId xmlns:p14="http://schemas.microsoft.com/office/powerpoint/2010/main" val="283163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a:t>
            </a:r>
            <a:r>
              <a:rPr lang="en-US" dirty="0" err="1"/>
              <a:t>doFilter</a:t>
            </a:r>
            <a:r>
              <a:rPr lang="en-US" sz="1200" b="0" i="0" kern="1200" dirty="0">
                <a:solidFill>
                  <a:schemeClr val="tx1"/>
                </a:solidFill>
                <a:effectLst/>
                <a:latin typeface="+mn-lt"/>
                <a:ea typeface="+mn-ea"/>
                <a:cs typeface="+mn-cs"/>
              </a:rPr>
              <a:t>, you must implement the </a:t>
            </a:r>
            <a:r>
              <a:rPr lang="en-US" dirty="0" err="1"/>
              <a:t>init</a:t>
            </a:r>
            <a:r>
              <a:rPr lang="en-US" sz="1200" b="0" i="0" kern="1200" dirty="0">
                <a:solidFill>
                  <a:schemeClr val="tx1"/>
                </a:solidFill>
                <a:effectLst/>
                <a:latin typeface="+mn-lt"/>
                <a:ea typeface="+mn-ea"/>
                <a:cs typeface="+mn-cs"/>
              </a:rPr>
              <a:t> and </a:t>
            </a:r>
            <a:r>
              <a:rPr lang="en-US" dirty="0"/>
              <a:t>destroy</a:t>
            </a:r>
            <a:r>
              <a:rPr lang="en-US" sz="1200" b="0" i="0" kern="1200" dirty="0">
                <a:solidFill>
                  <a:schemeClr val="tx1"/>
                </a:solidFill>
                <a:effectLst/>
                <a:latin typeface="+mn-lt"/>
                <a:ea typeface="+mn-ea"/>
                <a:cs typeface="+mn-cs"/>
              </a:rPr>
              <a:t> methods. The </a:t>
            </a:r>
            <a:r>
              <a:rPr lang="en-US" dirty="0" err="1"/>
              <a:t>init</a:t>
            </a:r>
            <a:r>
              <a:rPr lang="en-US" sz="1200" b="0" i="0" kern="1200" dirty="0">
                <a:solidFill>
                  <a:schemeClr val="tx1"/>
                </a:solidFill>
                <a:effectLst/>
                <a:latin typeface="+mn-lt"/>
                <a:ea typeface="+mn-ea"/>
                <a:cs typeface="+mn-cs"/>
              </a:rPr>
              <a:t> method is called by the container when the filter is instantiated. If you wish to pass initialization parameters to the filter, you retrieve them from the </a:t>
            </a:r>
            <a:r>
              <a:rPr lang="en-US" dirty="0" err="1"/>
              <a:t>FilterConfig</a:t>
            </a:r>
            <a:r>
              <a:rPr lang="en-US" sz="1200" b="0" i="0" kern="1200" dirty="0">
                <a:solidFill>
                  <a:schemeClr val="tx1"/>
                </a:solidFill>
                <a:effectLst/>
                <a:latin typeface="+mn-lt"/>
                <a:ea typeface="+mn-ea"/>
                <a:cs typeface="+mn-cs"/>
              </a:rPr>
              <a:t> object passed to </a:t>
            </a:r>
            <a:r>
              <a:rPr lang="en-US" dirty="0" err="1"/>
              <a:t>init</a:t>
            </a:r>
            <a:r>
              <a:rPr lang="en-US" sz="1200" b="0" i="0" kern="1200" dirty="0" err="1">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0904F8E-3792-47E2-9F05-6083C48A2A8D}" type="slidenum">
              <a:rPr lang="en-US" smtClean="0"/>
              <a:t>15</a:t>
            </a:fld>
            <a:endParaRPr lang="en-US"/>
          </a:p>
        </p:txBody>
      </p:sp>
    </p:spTree>
    <p:extLst>
      <p:ext uri="{BB962C8B-B14F-4D97-AF65-F5344CB8AC3E}">
        <p14:creationId xmlns:p14="http://schemas.microsoft.com/office/powerpoint/2010/main" val="298097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63A9-9226-41A4-BAE5-6F47646AB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BBA7F8-E300-441F-8428-F2CB680CE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422A8C-67E5-4D38-B39A-6F5D93CB99F2}"/>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5" name="Footer Placeholder 4">
            <a:extLst>
              <a:ext uri="{FF2B5EF4-FFF2-40B4-BE49-F238E27FC236}">
                <a16:creationId xmlns:a16="http://schemas.microsoft.com/office/drawing/2014/main" id="{A1D3DEF8-A51A-4B1F-BB95-D97AAECA7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A1A63-D0CF-444B-A4BB-C7A597488396}"/>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146530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BF2-6E31-4C9B-9A3A-35CEA4BD3E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3FA0EB-53A2-4983-A3FE-16E2E4BEA6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D02F9-9EE5-4BE2-97CE-45C93FAA6F27}"/>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5" name="Footer Placeholder 4">
            <a:extLst>
              <a:ext uri="{FF2B5EF4-FFF2-40B4-BE49-F238E27FC236}">
                <a16:creationId xmlns:a16="http://schemas.microsoft.com/office/drawing/2014/main" id="{C49D86F8-A987-4DD4-BF9D-CAD70E713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D083-B500-4711-9406-545CA1208BDA}"/>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309255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83862-4B08-42C9-B1AC-520F77C6B4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ACB04-9E99-4800-9521-EA745650C7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1CE8B-6E74-4DEC-B59A-E5150B8488D4}"/>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5" name="Footer Placeholder 4">
            <a:extLst>
              <a:ext uri="{FF2B5EF4-FFF2-40B4-BE49-F238E27FC236}">
                <a16:creationId xmlns:a16="http://schemas.microsoft.com/office/drawing/2014/main" id="{F8546064-4220-4ABD-A0DF-1C65DF2F2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3BE7D-2519-4E06-A0B1-7036B32F97A7}"/>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84720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E0DB-67E5-41B3-9A54-416CC813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C70DF-EBEF-45BF-AB5E-7BF98A1995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91E1B-8353-4FEC-8887-2433F79D33FA}"/>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5" name="Footer Placeholder 4">
            <a:extLst>
              <a:ext uri="{FF2B5EF4-FFF2-40B4-BE49-F238E27FC236}">
                <a16:creationId xmlns:a16="http://schemas.microsoft.com/office/drawing/2014/main" id="{DF25796D-E358-44CB-BD34-743F5F9A9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198E8-3F75-4010-B8EA-F5D18F2E3282}"/>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420935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A009-5EBC-4E5A-81DC-684F0AFD3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28757D-AB03-4E2C-8C18-ABF818AA1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364953-9D7D-4ED0-A2C0-E89A140AE409}"/>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5" name="Footer Placeholder 4">
            <a:extLst>
              <a:ext uri="{FF2B5EF4-FFF2-40B4-BE49-F238E27FC236}">
                <a16:creationId xmlns:a16="http://schemas.microsoft.com/office/drawing/2014/main" id="{50637251-0AB0-4A45-9BAC-B4C60E3A4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CCBE1-4494-49A0-AF87-21B83FC95076}"/>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160203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519-33C1-49FC-85CB-39FCBDE64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36095-5444-4A55-A347-76685DAC93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3A740-4989-4571-9FCC-14C092A559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F61BB-8766-4E1C-BA63-E06AE29893C4}"/>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6" name="Footer Placeholder 5">
            <a:extLst>
              <a:ext uri="{FF2B5EF4-FFF2-40B4-BE49-F238E27FC236}">
                <a16:creationId xmlns:a16="http://schemas.microsoft.com/office/drawing/2014/main" id="{55E61DEA-EBAF-4BCF-8DB3-69D6F4736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9F181-5C09-489F-BBA7-01D18B36511A}"/>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79746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ACE7-9D36-4FF1-B307-309F22B469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A46A5-01E2-42C2-A2C1-E658104565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EB3CC2-1F6C-45D8-B5B9-457FCB6801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6BA746-4325-45E8-8D79-46D5E9C72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AC81CF-EDD4-426F-8B20-A506F9EE1C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493188-5F52-49DF-9EB3-58F6BEA51DA7}"/>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8" name="Footer Placeholder 7">
            <a:extLst>
              <a:ext uri="{FF2B5EF4-FFF2-40B4-BE49-F238E27FC236}">
                <a16:creationId xmlns:a16="http://schemas.microsoft.com/office/drawing/2014/main" id="{151F93EA-D810-4483-B060-D614CE40C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1E48B-A6D6-4EEC-9001-B7A6E6E37ACE}"/>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6926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24FB-B7AC-4D6D-80EA-6092E8729E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6D3BA-9F00-4699-9492-F689EE41543F}"/>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4" name="Footer Placeholder 3">
            <a:extLst>
              <a:ext uri="{FF2B5EF4-FFF2-40B4-BE49-F238E27FC236}">
                <a16:creationId xmlns:a16="http://schemas.microsoft.com/office/drawing/2014/main" id="{5902A792-41B7-484C-9191-5B30A3660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BF9C1-EEFD-42B2-82A1-B34A580946A2}"/>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43297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63117-D016-496E-A04F-E45C83A3AB38}"/>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3" name="Footer Placeholder 2">
            <a:extLst>
              <a:ext uri="{FF2B5EF4-FFF2-40B4-BE49-F238E27FC236}">
                <a16:creationId xmlns:a16="http://schemas.microsoft.com/office/drawing/2014/main" id="{912B7938-BD13-4161-A855-6890D95523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BA822-C08F-48A8-8679-76B1BC843AF5}"/>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248120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C048-41EB-4627-B948-F13DC0602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D78B3-AD0C-451D-97CA-834F96FFC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978FE-E4E8-4DC3-AFF2-057041921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ECA7F3-04A6-4C11-9D90-E317425D736A}"/>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6" name="Footer Placeholder 5">
            <a:extLst>
              <a:ext uri="{FF2B5EF4-FFF2-40B4-BE49-F238E27FC236}">
                <a16:creationId xmlns:a16="http://schemas.microsoft.com/office/drawing/2014/main" id="{CE205A26-28B2-469C-AF6B-661474A73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CC298-38CF-4C43-94BF-0B7522DEA94E}"/>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14898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6204-7C8F-4902-A53A-3044C042D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0C8B98-B6B9-4638-91EC-3D565E32F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6026F-AFDE-4C13-B6A3-4FCA47AF9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CFEBA1-3FCB-4723-92DC-1A971CE253C6}"/>
              </a:ext>
            </a:extLst>
          </p:cNvPr>
          <p:cNvSpPr>
            <a:spLocks noGrp="1"/>
          </p:cNvSpPr>
          <p:nvPr>
            <p:ph type="dt" sz="half" idx="10"/>
          </p:nvPr>
        </p:nvSpPr>
        <p:spPr/>
        <p:txBody>
          <a:bodyPr/>
          <a:lstStyle/>
          <a:p>
            <a:fld id="{939E5DCD-1F3D-40A2-A9B6-1E809F301AA2}" type="datetimeFigureOut">
              <a:rPr lang="en-US" smtClean="0"/>
              <a:t>9/17/2018</a:t>
            </a:fld>
            <a:endParaRPr lang="en-US"/>
          </a:p>
        </p:txBody>
      </p:sp>
      <p:sp>
        <p:nvSpPr>
          <p:cNvPr id="6" name="Footer Placeholder 5">
            <a:extLst>
              <a:ext uri="{FF2B5EF4-FFF2-40B4-BE49-F238E27FC236}">
                <a16:creationId xmlns:a16="http://schemas.microsoft.com/office/drawing/2014/main" id="{BF287850-7492-4235-97EC-1FB524595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E36C5-934F-4488-8317-C94286DFDC5F}"/>
              </a:ext>
            </a:extLst>
          </p:cNvPr>
          <p:cNvSpPr>
            <a:spLocks noGrp="1"/>
          </p:cNvSpPr>
          <p:nvPr>
            <p:ph type="sldNum" sz="quarter" idx="12"/>
          </p:nvPr>
        </p:nvSpPr>
        <p:spPr/>
        <p:txBody>
          <a:bodyPr/>
          <a:lstStyle/>
          <a:p>
            <a:fld id="{6A864A26-0FE0-4B2A-88C2-3CB6E932C371}" type="slidenum">
              <a:rPr lang="en-US" smtClean="0"/>
              <a:t>‹#›</a:t>
            </a:fld>
            <a:endParaRPr lang="en-US"/>
          </a:p>
        </p:txBody>
      </p:sp>
    </p:spTree>
    <p:extLst>
      <p:ext uri="{BB962C8B-B14F-4D97-AF65-F5344CB8AC3E}">
        <p14:creationId xmlns:p14="http://schemas.microsoft.com/office/powerpoint/2010/main" val="62456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17E51-7B8D-428D-AABA-B3271CCD8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1F8B2-431D-419A-B183-D28A3E3AB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E423A-A655-431C-A123-74E54BE1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E5DCD-1F3D-40A2-A9B6-1E809F301AA2}" type="datetimeFigureOut">
              <a:rPr lang="en-US" smtClean="0"/>
              <a:t>9/17/2018</a:t>
            </a:fld>
            <a:endParaRPr lang="en-US"/>
          </a:p>
        </p:txBody>
      </p:sp>
      <p:sp>
        <p:nvSpPr>
          <p:cNvPr id="5" name="Footer Placeholder 4">
            <a:extLst>
              <a:ext uri="{FF2B5EF4-FFF2-40B4-BE49-F238E27FC236}">
                <a16:creationId xmlns:a16="http://schemas.microsoft.com/office/drawing/2014/main" id="{0739C606-D793-4A61-8EF8-C09F2604B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C668C-A92C-4962-8424-213B67E8C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64A26-0FE0-4B2A-88C2-3CB6E932C371}" type="slidenum">
              <a:rPr lang="en-US" smtClean="0"/>
              <a:t>‹#›</a:t>
            </a:fld>
            <a:endParaRPr lang="en-US"/>
          </a:p>
        </p:txBody>
      </p:sp>
    </p:spTree>
    <p:extLst>
      <p:ext uri="{BB962C8B-B14F-4D97-AF65-F5344CB8AC3E}">
        <p14:creationId xmlns:p14="http://schemas.microsoft.com/office/powerpoint/2010/main" val="41282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hyperlink" Target="https://www.safaribooksonline.com/library/view/The+Java+EE+7+Tutorial:+Volume+1,+Fifth+Edition/9780133901603/ch17.html#ch17lev1sec12"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77A2-8201-4DE8-9D6A-56A19380DD3A}"/>
              </a:ext>
            </a:extLst>
          </p:cNvPr>
          <p:cNvSpPr>
            <a:spLocks noGrp="1"/>
          </p:cNvSpPr>
          <p:nvPr>
            <p:ph type="ctrTitle"/>
          </p:nvPr>
        </p:nvSpPr>
        <p:spPr/>
        <p:txBody>
          <a:bodyPr/>
          <a:lstStyle/>
          <a:p>
            <a:r>
              <a:rPr lang="en-US" dirty="0"/>
              <a:t>Java servlet</a:t>
            </a:r>
          </a:p>
        </p:txBody>
      </p:sp>
      <p:sp>
        <p:nvSpPr>
          <p:cNvPr id="3" name="Subtitle 2">
            <a:extLst>
              <a:ext uri="{FF2B5EF4-FFF2-40B4-BE49-F238E27FC236}">
                <a16:creationId xmlns:a16="http://schemas.microsoft.com/office/drawing/2014/main" id="{6DB1F556-C0E8-4CAB-9594-F49A650500C1}"/>
              </a:ext>
            </a:extLst>
          </p:cNvPr>
          <p:cNvSpPr>
            <a:spLocks noGrp="1"/>
          </p:cNvSpPr>
          <p:nvPr>
            <p:ph type="subTitle" idx="1"/>
          </p:nvPr>
        </p:nvSpPr>
        <p:spPr/>
        <p:txBody>
          <a:bodyPr/>
          <a:lstStyle/>
          <a:p>
            <a:r>
              <a:rPr lang="en-US" dirty="0"/>
              <a:t>Java Servlet technology provides dynamic, user-oriented content in web applications using a request-response programming model.</a:t>
            </a:r>
          </a:p>
        </p:txBody>
      </p:sp>
    </p:spTree>
    <p:extLst>
      <p:ext uri="{BB962C8B-B14F-4D97-AF65-F5344CB8AC3E}">
        <p14:creationId xmlns:p14="http://schemas.microsoft.com/office/powerpoint/2010/main" val="204941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3C23-C8C1-48B0-959D-0954029A203B}"/>
              </a:ext>
            </a:extLst>
          </p:cNvPr>
          <p:cNvSpPr>
            <a:spLocks noGrp="1"/>
          </p:cNvSpPr>
          <p:nvPr>
            <p:ph type="title"/>
          </p:nvPr>
        </p:nvSpPr>
        <p:spPr/>
        <p:txBody>
          <a:bodyPr/>
          <a:lstStyle/>
          <a:p>
            <a:r>
              <a:rPr lang="en-US" dirty="0"/>
              <a:t>Getting information from requests (</a:t>
            </a:r>
            <a:r>
              <a:rPr lang="en-US" dirty="0" err="1"/>
              <a:t>cont</a:t>
            </a:r>
            <a:r>
              <a:rPr lang="en-US" dirty="0"/>
              <a:t>)</a:t>
            </a:r>
          </a:p>
        </p:txBody>
      </p:sp>
      <p:sp>
        <p:nvSpPr>
          <p:cNvPr id="3" name="Content Placeholder 2">
            <a:extLst>
              <a:ext uri="{FF2B5EF4-FFF2-40B4-BE49-F238E27FC236}">
                <a16:creationId xmlns:a16="http://schemas.microsoft.com/office/drawing/2014/main" id="{07FBFD8C-D69C-4D98-9CF8-D5BF2B2841B7}"/>
              </a:ext>
            </a:extLst>
          </p:cNvPr>
          <p:cNvSpPr>
            <a:spLocks noGrp="1"/>
          </p:cNvSpPr>
          <p:nvPr>
            <p:ph idx="1"/>
          </p:nvPr>
        </p:nvSpPr>
        <p:spPr/>
        <p:txBody>
          <a:bodyPr/>
          <a:lstStyle/>
          <a:p>
            <a:r>
              <a:rPr lang="en-US" dirty="0"/>
              <a:t>Query strings are composed of a set of parameters and values. Individual parameters are retrieved from a request by using the </a:t>
            </a:r>
            <a:r>
              <a:rPr lang="en-US" i="1" dirty="0" err="1"/>
              <a:t>getParameter</a:t>
            </a:r>
            <a:r>
              <a:rPr lang="en-US" dirty="0"/>
              <a:t> method. There are two ways to generate query strings.</a:t>
            </a:r>
          </a:p>
          <a:p>
            <a:pPr lvl="1"/>
            <a:r>
              <a:rPr lang="en-US" dirty="0"/>
              <a:t>A query string can explicitly appear in a web page.</a:t>
            </a:r>
          </a:p>
          <a:p>
            <a:pPr lvl="1"/>
            <a:r>
              <a:rPr lang="en-US" dirty="0"/>
              <a:t>A query string is appended to a URL when a form with a </a:t>
            </a:r>
            <a:r>
              <a:rPr lang="en-US" i="1" dirty="0"/>
              <a:t>GET </a:t>
            </a:r>
            <a:r>
              <a:rPr lang="en-US" dirty="0"/>
              <a:t>HTTP method is </a:t>
            </a:r>
            <a:r>
              <a:rPr lang="en-US"/>
              <a:t>submited</a:t>
            </a:r>
          </a:p>
        </p:txBody>
      </p:sp>
    </p:spTree>
    <p:extLst>
      <p:ext uri="{BB962C8B-B14F-4D97-AF65-F5344CB8AC3E}">
        <p14:creationId xmlns:p14="http://schemas.microsoft.com/office/powerpoint/2010/main" val="181281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8FBA-FC70-4190-AB94-CE46C1311FE0}"/>
              </a:ext>
            </a:extLst>
          </p:cNvPr>
          <p:cNvSpPr>
            <a:spLocks noGrp="1"/>
          </p:cNvSpPr>
          <p:nvPr>
            <p:ph type="title"/>
          </p:nvPr>
        </p:nvSpPr>
        <p:spPr/>
        <p:txBody>
          <a:bodyPr/>
          <a:lstStyle/>
          <a:p>
            <a:r>
              <a:rPr lang="en-US" dirty="0"/>
              <a:t>Constructing </a:t>
            </a:r>
            <a:r>
              <a:rPr lang="en-US" dirty="0" err="1"/>
              <a:t>reponses</a:t>
            </a:r>
            <a:endParaRPr lang="en-US" dirty="0"/>
          </a:p>
        </p:txBody>
      </p:sp>
      <p:sp>
        <p:nvSpPr>
          <p:cNvPr id="3" name="Content Placeholder 2">
            <a:extLst>
              <a:ext uri="{FF2B5EF4-FFF2-40B4-BE49-F238E27FC236}">
                <a16:creationId xmlns:a16="http://schemas.microsoft.com/office/drawing/2014/main" id="{1F67C6A8-31A0-4A85-BB30-7519A084B58A}"/>
              </a:ext>
            </a:extLst>
          </p:cNvPr>
          <p:cNvSpPr>
            <a:spLocks noGrp="1"/>
          </p:cNvSpPr>
          <p:nvPr>
            <p:ph idx="1"/>
          </p:nvPr>
        </p:nvSpPr>
        <p:spPr/>
        <p:txBody>
          <a:bodyPr>
            <a:normAutofit fontScale="77500" lnSpcReduction="20000"/>
          </a:bodyPr>
          <a:lstStyle/>
          <a:p>
            <a:r>
              <a:rPr lang="en-US" dirty="0"/>
              <a:t>All responses implement the </a:t>
            </a:r>
            <a:r>
              <a:rPr lang="en-US" i="1" dirty="0" err="1"/>
              <a:t>ServletResponse</a:t>
            </a:r>
            <a:r>
              <a:rPr lang="en-US" dirty="0"/>
              <a:t> interface. This interface defines methods that allow you to do the following:</a:t>
            </a:r>
          </a:p>
          <a:p>
            <a:pPr lvl="1"/>
            <a:r>
              <a:rPr lang="en-US" dirty="0"/>
              <a:t>Retrieve an output stream to used to send data to the client. To send character data used </a:t>
            </a:r>
            <a:r>
              <a:rPr lang="en-US" i="1" dirty="0" err="1"/>
              <a:t>PrintWriter</a:t>
            </a:r>
            <a:r>
              <a:rPr lang="en-US" dirty="0"/>
              <a:t> returned by </a:t>
            </a:r>
            <a:r>
              <a:rPr lang="en-US" dirty="0" err="1"/>
              <a:t>reponse’s</a:t>
            </a:r>
            <a:r>
              <a:rPr lang="en-US" dirty="0"/>
              <a:t> </a:t>
            </a:r>
            <a:r>
              <a:rPr lang="en-US" i="1" dirty="0" err="1"/>
              <a:t>getWriter</a:t>
            </a:r>
            <a:r>
              <a:rPr lang="en-US" dirty="0"/>
              <a:t> method. To send binary data in a MIME body response, use </a:t>
            </a:r>
            <a:r>
              <a:rPr lang="en-US" dirty="0" err="1"/>
              <a:t>ServletOutputStream</a:t>
            </a:r>
            <a:r>
              <a:rPr lang="en-US" dirty="0"/>
              <a:t> returned by </a:t>
            </a:r>
            <a:r>
              <a:rPr lang="en-US" dirty="0" err="1"/>
              <a:t>getOutputStream</a:t>
            </a:r>
            <a:r>
              <a:rPr lang="en-US" dirty="0"/>
              <a:t>. </a:t>
            </a:r>
          </a:p>
          <a:p>
            <a:pPr lvl="1"/>
            <a:r>
              <a:rPr lang="en-US" dirty="0"/>
              <a:t>Indicate the content type being returned by the response with </a:t>
            </a:r>
            <a:r>
              <a:rPr lang="en-US" i="1" dirty="0" err="1"/>
              <a:t>setContentType</a:t>
            </a:r>
            <a:r>
              <a:rPr lang="en-US" i="1" dirty="0"/>
              <a:t>(String)</a:t>
            </a:r>
            <a:r>
              <a:rPr lang="en-US" dirty="0"/>
              <a:t> method. This method must be called before the response is committed. A registry of content type name is kept by the IANA</a:t>
            </a:r>
          </a:p>
          <a:p>
            <a:pPr lvl="1"/>
            <a:r>
              <a:rPr lang="en-US" dirty="0"/>
              <a:t>Indicate whether to buffer output with the </a:t>
            </a:r>
            <a:r>
              <a:rPr lang="en-US" i="1" dirty="0" err="1"/>
              <a:t>setBufferSize</a:t>
            </a:r>
            <a:r>
              <a:rPr lang="en-US" i="1" dirty="0"/>
              <a:t>(int) </a:t>
            </a:r>
            <a:r>
              <a:rPr lang="en-US" dirty="0"/>
              <a:t>method. By default, any content written to the output stream is immediately send to the client. Buffering allows content to be written before anything is sent back to the client, thus providing the servlet with more time to set appropriate status codes and headers or forward to another web resource. The method must be called before any content is written or before the response is committed</a:t>
            </a:r>
          </a:p>
          <a:p>
            <a:pPr lvl="1"/>
            <a:r>
              <a:rPr lang="en-US" dirty="0"/>
              <a:t>Set localization information, such as locale and character encoding.</a:t>
            </a:r>
          </a:p>
          <a:p>
            <a:pPr lvl="1"/>
            <a:r>
              <a:rPr lang="en-US" dirty="0"/>
              <a:t>Status codes, which are used to indicate the reason a request is not satisfied or that a request has been redirected.</a:t>
            </a:r>
          </a:p>
          <a:p>
            <a:pPr lvl="1"/>
            <a:r>
              <a:rPr lang="en-US" dirty="0"/>
              <a:t>Cookies, which are used to store application-specific information at the client. Sometimes, cookies are used to maintain an identifier for tracking a user’s </a:t>
            </a:r>
            <a:r>
              <a:rPr lang="en-US" dirty="0" err="1"/>
              <a:t>sessi</a:t>
            </a:r>
            <a:endParaRPr lang="en-US" dirty="0"/>
          </a:p>
        </p:txBody>
      </p:sp>
    </p:spTree>
    <p:extLst>
      <p:ext uri="{BB962C8B-B14F-4D97-AF65-F5344CB8AC3E}">
        <p14:creationId xmlns:p14="http://schemas.microsoft.com/office/powerpoint/2010/main" val="806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97AB-9BE7-4B8E-8E45-98C57607BA26}"/>
              </a:ext>
            </a:extLst>
          </p:cNvPr>
          <p:cNvSpPr>
            <a:spLocks noGrp="1"/>
          </p:cNvSpPr>
          <p:nvPr>
            <p:ph type="title"/>
          </p:nvPr>
        </p:nvSpPr>
        <p:spPr/>
        <p:txBody>
          <a:bodyPr/>
          <a:lstStyle/>
          <a:p>
            <a:r>
              <a:rPr lang="en-US" dirty="0"/>
              <a:t>Filtering requests and responses</a:t>
            </a:r>
          </a:p>
        </p:txBody>
      </p:sp>
      <p:sp>
        <p:nvSpPr>
          <p:cNvPr id="3" name="Content Placeholder 2">
            <a:extLst>
              <a:ext uri="{FF2B5EF4-FFF2-40B4-BE49-F238E27FC236}">
                <a16:creationId xmlns:a16="http://schemas.microsoft.com/office/drawing/2014/main" id="{FF1F7A1B-0367-4D10-BBFE-2DBC3D872EC8}"/>
              </a:ext>
            </a:extLst>
          </p:cNvPr>
          <p:cNvSpPr>
            <a:spLocks noGrp="1"/>
          </p:cNvSpPr>
          <p:nvPr>
            <p:ph idx="1"/>
          </p:nvPr>
        </p:nvSpPr>
        <p:spPr/>
        <p:txBody>
          <a:bodyPr/>
          <a:lstStyle/>
          <a:p>
            <a:r>
              <a:rPr lang="en-US" dirty="0"/>
              <a:t>A </a:t>
            </a:r>
            <a:r>
              <a:rPr lang="en-US" b="1" dirty="0"/>
              <a:t>filter</a:t>
            </a:r>
            <a:r>
              <a:rPr lang="en-US" dirty="0"/>
              <a:t> is an object that can transform the header and content (or both) of a request or response. Filters differ from web components in that filters usually do not themselves create a response. Instead, a filter provides functionality that can be “attached” to any kind of web resource. Consequently, a filter should not have any dependencies on a web resource for which it is acting as a filter; this way, it can be composed with more than one type of web resource.</a:t>
            </a:r>
          </a:p>
          <a:p>
            <a:endParaRPr lang="en-US" dirty="0"/>
          </a:p>
        </p:txBody>
      </p:sp>
    </p:spTree>
    <p:extLst>
      <p:ext uri="{BB962C8B-B14F-4D97-AF65-F5344CB8AC3E}">
        <p14:creationId xmlns:p14="http://schemas.microsoft.com/office/powerpoint/2010/main" val="78229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7FE7-2CB8-4225-AF57-F78711B95285}"/>
              </a:ext>
            </a:extLst>
          </p:cNvPr>
          <p:cNvSpPr>
            <a:spLocks noGrp="1"/>
          </p:cNvSpPr>
          <p:nvPr>
            <p:ph type="title"/>
          </p:nvPr>
        </p:nvSpPr>
        <p:spPr/>
        <p:txBody>
          <a:bodyPr/>
          <a:lstStyle/>
          <a:p>
            <a:r>
              <a:rPr lang="en-US" dirty="0"/>
              <a:t>The main tasks that a filter can perform are as follows:</a:t>
            </a:r>
          </a:p>
        </p:txBody>
      </p:sp>
      <p:sp>
        <p:nvSpPr>
          <p:cNvPr id="3" name="Content Placeholder 2">
            <a:extLst>
              <a:ext uri="{FF2B5EF4-FFF2-40B4-BE49-F238E27FC236}">
                <a16:creationId xmlns:a16="http://schemas.microsoft.com/office/drawing/2014/main" id="{96E066E7-9922-4E49-B2B5-2DCD33E8A311}"/>
              </a:ext>
            </a:extLst>
          </p:cNvPr>
          <p:cNvSpPr>
            <a:spLocks noGrp="1"/>
          </p:cNvSpPr>
          <p:nvPr>
            <p:ph idx="1"/>
          </p:nvPr>
        </p:nvSpPr>
        <p:spPr/>
        <p:txBody>
          <a:bodyPr>
            <a:normAutofit fontScale="92500" lnSpcReduction="20000"/>
          </a:bodyPr>
          <a:lstStyle/>
          <a:p>
            <a:r>
              <a:rPr lang="en-US" dirty="0"/>
              <a:t>Query the request and act accordingly</a:t>
            </a:r>
          </a:p>
          <a:p>
            <a:r>
              <a:rPr lang="en-US" dirty="0"/>
              <a:t>Block the request-and-response pair from passing any further</a:t>
            </a:r>
          </a:p>
          <a:p>
            <a:r>
              <a:rPr lang="en-US" dirty="0"/>
              <a:t>Modify the request header and data. You do this by providing a customized version of the request</a:t>
            </a:r>
          </a:p>
          <a:p>
            <a:r>
              <a:rPr lang="en-US" dirty="0"/>
              <a:t>Modify the response headers and data. You do this by providing a version of the response</a:t>
            </a:r>
          </a:p>
          <a:p>
            <a:r>
              <a:rPr lang="en-US" dirty="0"/>
              <a:t>Interact with external resources</a:t>
            </a:r>
          </a:p>
          <a:p>
            <a:endParaRPr lang="en-US" dirty="0"/>
          </a:p>
          <a:p>
            <a:r>
              <a:rPr lang="en-US" dirty="0"/>
              <a:t>You can configure a web resource to be filtered by a chain of zero, one, or more filters in a specific order. This chain is specified when the web application containing the component is deployed and is instantiated when a web container loads the component</a:t>
            </a:r>
          </a:p>
          <a:p>
            <a:pPr marL="0" indent="0">
              <a:buNone/>
            </a:pPr>
            <a:endParaRPr lang="en-US" dirty="0"/>
          </a:p>
        </p:txBody>
      </p:sp>
    </p:spTree>
    <p:extLst>
      <p:ext uri="{BB962C8B-B14F-4D97-AF65-F5344CB8AC3E}">
        <p14:creationId xmlns:p14="http://schemas.microsoft.com/office/powerpoint/2010/main" val="386636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BF71-EC92-4EE4-9695-11F5EF168157}"/>
              </a:ext>
            </a:extLst>
          </p:cNvPr>
          <p:cNvSpPr>
            <a:spLocks noGrp="1"/>
          </p:cNvSpPr>
          <p:nvPr>
            <p:ph type="title"/>
          </p:nvPr>
        </p:nvSpPr>
        <p:spPr/>
        <p:txBody>
          <a:bodyPr/>
          <a:lstStyle/>
          <a:p>
            <a:r>
              <a:rPr lang="en-US" dirty="0"/>
              <a:t>Programming filters</a:t>
            </a:r>
          </a:p>
        </p:txBody>
      </p:sp>
      <p:sp>
        <p:nvSpPr>
          <p:cNvPr id="3" name="Content Placeholder 2">
            <a:extLst>
              <a:ext uri="{FF2B5EF4-FFF2-40B4-BE49-F238E27FC236}">
                <a16:creationId xmlns:a16="http://schemas.microsoft.com/office/drawing/2014/main" id="{B08DF0D7-F48C-4FDB-A5B4-28A8DCCAE6F2}"/>
              </a:ext>
            </a:extLst>
          </p:cNvPr>
          <p:cNvSpPr>
            <a:spLocks noGrp="1"/>
          </p:cNvSpPr>
          <p:nvPr>
            <p:ph idx="1"/>
          </p:nvPr>
        </p:nvSpPr>
        <p:spPr/>
        <p:txBody>
          <a:bodyPr>
            <a:normAutofit fontScale="92500" lnSpcReduction="20000"/>
          </a:bodyPr>
          <a:lstStyle/>
          <a:p>
            <a:r>
              <a:rPr lang="en-US" dirty="0"/>
              <a:t>The filtering API is defined by the Filter, </a:t>
            </a:r>
            <a:r>
              <a:rPr lang="en-US" dirty="0" err="1"/>
              <a:t>FilterChain</a:t>
            </a:r>
            <a:r>
              <a:rPr lang="en-US" dirty="0"/>
              <a:t>, </a:t>
            </a:r>
            <a:r>
              <a:rPr lang="en-US" dirty="0" err="1"/>
              <a:t>FilterConfig</a:t>
            </a:r>
            <a:r>
              <a:rPr lang="en-US" dirty="0"/>
              <a:t> interface in </a:t>
            </a:r>
            <a:r>
              <a:rPr lang="en-US" dirty="0" err="1"/>
              <a:t>javax.servlet</a:t>
            </a:r>
            <a:endParaRPr lang="en-US" dirty="0"/>
          </a:p>
          <a:p>
            <a:r>
              <a:rPr lang="en-US" dirty="0"/>
              <a:t>@</a:t>
            </a:r>
            <a:r>
              <a:rPr lang="en-US" dirty="0" err="1"/>
              <a:t>WebFilter</a:t>
            </a:r>
            <a:r>
              <a:rPr lang="en-US" dirty="0"/>
              <a:t> annotation to define a filter in a web application. This annotation is specified on a class and contains metadata about the filter being declared. The annotated filter must specify at least one URL pattern. This is done by using the </a:t>
            </a:r>
            <a:r>
              <a:rPr lang="en-US" i="1" dirty="0" err="1"/>
              <a:t>urlPattern</a:t>
            </a:r>
            <a:r>
              <a:rPr lang="en-US" i="1" dirty="0"/>
              <a:t> </a:t>
            </a:r>
            <a:r>
              <a:rPr lang="en-US" dirty="0"/>
              <a:t>or </a:t>
            </a:r>
            <a:r>
              <a:rPr lang="en-US" i="1" dirty="0"/>
              <a:t>value</a:t>
            </a:r>
            <a:r>
              <a:rPr lang="en-US" dirty="0"/>
              <a:t> attribute on the pattern.</a:t>
            </a:r>
          </a:p>
          <a:p>
            <a:r>
              <a:rPr lang="en-US" dirty="0"/>
              <a:t>The most important method in the </a:t>
            </a:r>
            <a:r>
              <a:rPr lang="en-US" i="1" dirty="0"/>
              <a:t>Filter </a:t>
            </a:r>
            <a:r>
              <a:rPr lang="en-US" dirty="0"/>
              <a:t>interface is </a:t>
            </a:r>
            <a:r>
              <a:rPr lang="en-US" i="1" dirty="0" err="1"/>
              <a:t>doFilter</a:t>
            </a:r>
            <a:r>
              <a:rPr lang="en-US" i="1" dirty="0"/>
              <a:t>, </a:t>
            </a:r>
            <a:r>
              <a:rPr lang="en-US" dirty="0"/>
              <a:t>which is passed request, response, and filter chain objects. This method can perform the following actions:</a:t>
            </a:r>
          </a:p>
          <a:p>
            <a:pPr lvl="1"/>
            <a:r>
              <a:rPr lang="en-US" dirty="0"/>
              <a:t>Examine the request headers.</a:t>
            </a:r>
          </a:p>
          <a:p>
            <a:pPr lvl="1"/>
            <a:r>
              <a:rPr lang="en-US" dirty="0"/>
              <a:t>Customize the request object if the filter wishes modify request headers or data</a:t>
            </a:r>
          </a:p>
          <a:p>
            <a:pPr lvl="1"/>
            <a:r>
              <a:rPr lang="en-US"/>
              <a:t>Customize the response object if the filter wishes to modify response headers or data</a:t>
            </a:r>
          </a:p>
          <a:p>
            <a:pPr lvl="1"/>
            <a:endParaRPr lang="en-US"/>
          </a:p>
        </p:txBody>
      </p:sp>
    </p:spTree>
    <p:extLst>
      <p:ext uri="{BB962C8B-B14F-4D97-AF65-F5344CB8AC3E}">
        <p14:creationId xmlns:p14="http://schemas.microsoft.com/office/powerpoint/2010/main" val="330246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ED1A-44EE-416E-9B29-A2D9FA40F9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6FF3A0-B525-4443-9330-08EA2A44D9F5}"/>
              </a:ext>
            </a:extLst>
          </p:cNvPr>
          <p:cNvSpPr>
            <a:spLocks noGrp="1"/>
          </p:cNvSpPr>
          <p:nvPr>
            <p:ph idx="1"/>
          </p:nvPr>
        </p:nvSpPr>
        <p:spPr/>
        <p:txBody>
          <a:bodyPr>
            <a:normAutofit fontScale="92500"/>
          </a:bodyPr>
          <a:lstStyle/>
          <a:p>
            <a:r>
              <a:rPr lang="en-US" dirty="0"/>
              <a:t>Invoke the next entity in the filter chain. If the current filter is the last filter in the chain that ends with the target web component or static resource, the next entity is the resource at the end of the chain; otherwise, it is the next filter that was configured in the WAR. The filter invokes the next entity by calling the </a:t>
            </a:r>
            <a:r>
              <a:rPr lang="en-US" i="1" dirty="0" err="1"/>
              <a:t>doFilter</a:t>
            </a:r>
            <a:r>
              <a:rPr lang="en-US" dirty="0"/>
              <a:t> method on the chain object, passing in the request and response it was called with or the wrapped versions it may have created. Alternatively, the filter can choose to block the request by not making the call to invoke the next entity. In the latter case, the filter is responsible for filling out the response.</a:t>
            </a:r>
          </a:p>
          <a:p>
            <a:r>
              <a:rPr lang="en-US" dirty="0"/>
              <a:t>Examine response headers after invoking the next filter in the chain.</a:t>
            </a:r>
          </a:p>
          <a:p>
            <a:r>
              <a:rPr lang="en-US" dirty="0"/>
              <a:t>Throw an exception to indicate an error in processing.</a:t>
            </a:r>
          </a:p>
          <a:p>
            <a:endParaRPr lang="en-US" dirty="0"/>
          </a:p>
          <a:p>
            <a:endParaRPr lang="en-US" dirty="0"/>
          </a:p>
        </p:txBody>
      </p:sp>
    </p:spTree>
    <p:extLst>
      <p:ext uri="{BB962C8B-B14F-4D97-AF65-F5344CB8AC3E}">
        <p14:creationId xmlns:p14="http://schemas.microsoft.com/office/powerpoint/2010/main" val="421304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D992-EFB6-4BBA-8295-F273C5C814C6}"/>
              </a:ext>
            </a:extLst>
          </p:cNvPr>
          <p:cNvSpPr>
            <a:spLocks noGrp="1"/>
          </p:cNvSpPr>
          <p:nvPr>
            <p:ph type="title"/>
          </p:nvPr>
        </p:nvSpPr>
        <p:spPr/>
        <p:txBody>
          <a:bodyPr>
            <a:normAutofit/>
          </a:bodyPr>
          <a:lstStyle/>
          <a:p>
            <a:r>
              <a:rPr lang="en-US" b="1" dirty="0"/>
              <a:t> Programming Customized Requests and Responses</a:t>
            </a:r>
            <a:endParaRPr lang="en-US" dirty="0"/>
          </a:p>
        </p:txBody>
      </p:sp>
      <p:sp>
        <p:nvSpPr>
          <p:cNvPr id="3" name="Content Placeholder 2">
            <a:extLst>
              <a:ext uri="{FF2B5EF4-FFF2-40B4-BE49-F238E27FC236}">
                <a16:creationId xmlns:a16="http://schemas.microsoft.com/office/drawing/2014/main" id="{B2479BAE-1BD1-4BA0-AC76-13DBC63B7968}"/>
              </a:ext>
            </a:extLst>
          </p:cNvPr>
          <p:cNvSpPr>
            <a:spLocks noGrp="1"/>
          </p:cNvSpPr>
          <p:nvPr>
            <p:ph idx="1"/>
          </p:nvPr>
        </p:nvSpPr>
        <p:spPr/>
        <p:txBody>
          <a:bodyPr>
            <a:normAutofit fontScale="85000" lnSpcReduction="10000"/>
          </a:bodyPr>
          <a:lstStyle/>
          <a:p>
            <a:r>
              <a:rPr lang="en-US" dirty="0"/>
              <a:t>There are many ways for a filter to modify a request or a response</a:t>
            </a:r>
          </a:p>
          <a:p>
            <a:r>
              <a:rPr lang="en-US" dirty="0"/>
              <a:t>A filter that modifies a response must usually capture the response before it is returned to the client. To do this, you pass a stand-in stream to the servlet that generates the response. The stand-in stream prevent the servlet from closing the original response stream when it completes and allows the filter to modify the servlet’s response.</a:t>
            </a:r>
          </a:p>
          <a:p>
            <a:r>
              <a:rPr lang="en-US" dirty="0"/>
              <a:t>To pass this stand-in stream to the servlet, the filter creates a response wrapper is passed to the </a:t>
            </a:r>
            <a:r>
              <a:rPr lang="en-US" i="1" dirty="0" err="1"/>
              <a:t>doFilter</a:t>
            </a:r>
            <a:r>
              <a:rPr lang="en-US" dirty="0"/>
              <a:t> method of the filter chain. Wrapper methods default to calling through to the wrapped request or response object.</a:t>
            </a:r>
          </a:p>
          <a:p>
            <a:r>
              <a:rPr lang="en-US" dirty="0"/>
              <a:t>To override request methods, you wrap the request in an object that extends either </a:t>
            </a:r>
            <a:r>
              <a:rPr lang="en-US" i="1" dirty="0" err="1"/>
              <a:t>ServletRequestWrapper</a:t>
            </a:r>
            <a:r>
              <a:rPr lang="en-US" i="1" dirty="0"/>
              <a:t> </a:t>
            </a:r>
            <a:r>
              <a:rPr lang="en-US" dirty="0"/>
              <a:t>or </a:t>
            </a:r>
            <a:r>
              <a:rPr lang="en-US" i="1" dirty="0" err="1"/>
              <a:t>HttpServletRequestWrapper</a:t>
            </a:r>
            <a:r>
              <a:rPr lang="en-US" i="1" dirty="0"/>
              <a:t>. </a:t>
            </a:r>
            <a:r>
              <a:rPr lang="en-US" dirty="0"/>
              <a:t>To override response methods, you wrap the response in an object that extend either </a:t>
            </a:r>
            <a:r>
              <a:rPr lang="en-US" i="1" dirty="0" err="1"/>
              <a:t>ServletResponseWrapper</a:t>
            </a:r>
            <a:r>
              <a:rPr lang="en-US" dirty="0"/>
              <a:t> or </a:t>
            </a:r>
            <a:r>
              <a:rPr lang="en-US" i="1" dirty="0" err="1"/>
              <a:t>HttpServletResponseWrapper</a:t>
            </a:r>
            <a:endParaRPr lang="en-US" dirty="0"/>
          </a:p>
          <a:p>
            <a:endParaRPr lang="en-US" i="1" dirty="0"/>
          </a:p>
        </p:txBody>
      </p:sp>
    </p:spTree>
    <p:extLst>
      <p:ext uri="{BB962C8B-B14F-4D97-AF65-F5344CB8AC3E}">
        <p14:creationId xmlns:p14="http://schemas.microsoft.com/office/powerpoint/2010/main" val="2493972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DAF5-B286-41B8-86C7-DD6732C23ACD}"/>
              </a:ext>
            </a:extLst>
          </p:cNvPr>
          <p:cNvSpPr>
            <a:spLocks noGrp="1"/>
          </p:cNvSpPr>
          <p:nvPr>
            <p:ph type="title"/>
          </p:nvPr>
        </p:nvSpPr>
        <p:spPr/>
        <p:txBody>
          <a:bodyPr/>
          <a:lstStyle/>
          <a:p>
            <a:r>
              <a:rPr lang="en-US" dirty="0"/>
              <a:t>Invoking other web resources</a:t>
            </a:r>
          </a:p>
        </p:txBody>
      </p:sp>
      <p:sp>
        <p:nvSpPr>
          <p:cNvPr id="3" name="Content Placeholder 2">
            <a:extLst>
              <a:ext uri="{FF2B5EF4-FFF2-40B4-BE49-F238E27FC236}">
                <a16:creationId xmlns:a16="http://schemas.microsoft.com/office/drawing/2014/main" id="{B65B34C7-BAAA-4631-8831-E189A7267D99}"/>
              </a:ext>
            </a:extLst>
          </p:cNvPr>
          <p:cNvSpPr>
            <a:spLocks noGrp="1"/>
          </p:cNvSpPr>
          <p:nvPr>
            <p:ph idx="1"/>
          </p:nvPr>
        </p:nvSpPr>
        <p:spPr/>
        <p:txBody>
          <a:bodyPr>
            <a:normAutofit fontScale="85000" lnSpcReduction="20000"/>
          </a:bodyPr>
          <a:lstStyle/>
          <a:p>
            <a:r>
              <a:rPr lang="en-US" dirty="0"/>
              <a:t>Web components can invoke other web resources both indirectly and directly. A web component indirectly invokes another web resource by embedding a URL that points to another web component in content returned to a client. While it is executing, a web component directly invokes another resource by either including the content of another resource or forwarding a request to another resource</a:t>
            </a:r>
          </a:p>
          <a:p>
            <a:r>
              <a:rPr lang="en-US" dirty="0"/>
              <a:t>To invoke a resource available on the server that is running a web component, you must first obtain a </a:t>
            </a:r>
            <a:r>
              <a:rPr lang="en-US" i="1" dirty="0" err="1"/>
              <a:t>RequestDispatcher</a:t>
            </a:r>
            <a:r>
              <a:rPr lang="en-US" i="1" dirty="0"/>
              <a:t> </a:t>
            </a:r>
            <a:r>
              <a:rPr lang="en-US" dirty="0"/>
              <a:t>object by using </a:t>
            </a:r>
            <a:r>
              <a:rPr lang="en-US" i="1" dirty="0" err="1"/>
              <a:t>getRequestDispatcher</a:t>
            </a:r>
            <a:r>
              <a:rPr lang="en-US" i="1" dirty="0"/>
              <a:t>(“URL”) </a:t>
            </a:r>
            <a:r>
              <a:rPr lang="en-US" dirty="0"/>
              <a:t>method.  </a:t>
            </a:r>
          </a:p>
          <a:p>
            <a:r>
              <a:rPr lang="en-US" dirty="0"/>
              <a:t>The method takes the path to the requested resource as an argument. A request can take a relative path (that is, one that does not begin with a /), but the web context requires an absolute path. If the resource is not available or if the server has not implemented a </a:t>
            </a:r>
            <a:r>
              <a:rPr lang="en-US" i="1" dirty="0" err="1"/>
              <a:t>RequestDispathcher</a:t>
            </a:r>
            <a:r>
              <a:rPr lang="en-US" dirty="0"/>
              <a:t> object for that type of resource, </a:t>
            </a:r>
            <a:r>
              <a:rPr lang="en-US" i="1" dirty="0" err="1"/>
              <a:t>getRequestDispathcher</a:t>
            </a:r>
            <a:r>
              <a:rPr lang="en-US" i="1" dirty="0"/>
              <a:t> </a:t>
            </a:r>
            <a:r>
              <a:rPr lang="en-US" dirty="0"/>
              <a:t>will return null. You servlet should be prepared to deal with his condition.</a:t>
            </a:r>
          </a:p>
        </p:txBody>
      </p:sp>
    </p:spTree>
    <p:extLst>
      <p:ext uri="{BB962C8B-B14F-4D97-AF65-F5344CB8AC3E}">
        <p14:creationId xmlns:p14="http://schemas.microsoft.com/office/powerpoint/2010/main" val="149310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AC1-2B29-41B4-8462-E319C7BFB8DE}"/>
              </a:ext>
            </a:extLst>
          </p:cNvPr>
          <p:cNvSpPr>
            <a:spLocks noGrp="1"/>
          </p:cNvSpPr>
          <p:nvPr>
            <p:ph type="title"/>
          </p:nvPr>
        </p:nvSpPr>
        <p:spPr/>
        <p:txBody>
          <a:bodyPr/>
          <a:lstStyle/>
          <a:p>
            <a:r>
              <a:rPr lang="en-US" dirty="0"/>
              <a:t>Including Other Resources in the Response</a:t>
            </a:r>
          </a:p>
        </p:txBody>
      </p:sp>
      <p:sp>
        <p:nvSpPr>
          <p:cNvPr id="3" name="Content Placeholder 2">
            <a:extLst>
              <a:ext uri="{FF2B5EF4-FFF2-40B4-BE49-F238E27FC236}">
                <a16:creationId xmlns:a16="http://schemas.microsoft.com/office/drawing/2014/main" id="{A14E68F7-E505-46F1-A26F-CC6E88F56CFB}"/>
              </a:ext>
            </a:extLst>
          </p:cNvPr>
          <p:cNvSpPr>
            <a:spLocks noGrp="1"/>
          </p:cNvSpPr>
          <p:nvPr>
            <p:ph idx="1"/>
          </p:nvPr>
        </p:nvSpPr>
        <p:spPr/>
        <p:txBody>
          <a:bodyPr/>
          <a:lstStyle/>
          <a:p>
            <a:r>
              <a:rPr lang="en-US" dirty="0"/>
              <a:t>To include another resource, invoke the </a:t>
            </a:r>
            <a:r>
              <a:rPr lang="en-US" i="1" dirty="0"/>
              <a:t>include </a:t>
            </a:r>
            <a:r>
              <a:rPr lang="en-US" dirty="0"/>
              <a:t>method of a </a:t>
            </a:r>
            <a:r>
              <a:rPr lang="en-US" i="1" dirty="0" err="1"/>
              <a:t>RequestDispathcher</a:t>
            </a:r>
            <a:r>
              <a:rPr lang="en-US" dirty="0"/>
              <a:t> object</a:t>
            </a:r>
          </a:p>
          <a:p>
            <a:pPr lvl="1"/>
            <a:r>
              <a:rPr lang="en-US" i="1" dirty="0"/>
              <a:t>Include(request, response)</a:t>
            </a:r>
          </a:p>
          <a:p>
            <a:r>
              <a:rPr lang="en-US" dirty="0"/>
              <a:t>If the resource is static, the </a:t>
            </a:r>
            <a:r>
              <a:rPr lang="en-US" i="1" dirty="0"/>
              <a:t>include</a:t>
            </a:r>
            <a:r>
              <a:rPr lang="en-US" dirty="0"/>
              <a:t> method enables programmatic server-side includes. If the resource is a web component, the effect of the method is to send the request to the included web component, execute the web component, and then includes.</a:t>
            </a:r>
          </a:p>
        </p:txBody>
      </p:sp>
    </p:spTree>
    <p:extLst>
      <p:ext uri="{BB962C8B-B14F-4D97-AF65-F5344CB8AC3E}">
        <p14:creationId xmlns:p14="http://schemas.microsoft.com/office/powerpoint/2010/main" val="345513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B32-EDCF-40BF-8000-36A454D88FB0}"/>
              </a:ext>
            </a:extLst>
          </p:cNvPr>
          <p:cNvSpPr>
            <a:spLocks noGrp="1"/>
          </p:cNvSpPr>
          <p:nvPr>
            <p:ph type="title"/>
          </p:nvPr>
        </p:nvSpPr>
        <p:spPr/>
        <p:txBody>
          <a:bodyPr>
            <a:normAutofit/>
          </a:bodyPr>
          <a:lstStyle/>
          <a:p>
            <a:r>
              <a:rPr lang="en-US" b="1" dirty="0"/>
              <a:t> Transferring Control to Another Web Component</a:t>
            </a:r>
            <a:endParaRPr lang="en-US" dirty="0"/>
          </a:p>
        </p:txBody>
      </p:sp>
      <p:sp>
        <p:nvSpPr>
          <p:cNvPr id="3" name="Content Placeholder 2">
            <a:extLst>
              <a:ext uri="{FF2B5EF4-FFF2-40B4-BE49-F238E27FC236}">
                <a16:creationId xmlns:a16="http://schemas.microsoft.com/office/drawing/2014/main" id="{B9AAFC0D-0383-41F7-8167-ADDB82108104}"/>
              </a:ext>
            </a:extLst>
          </p:cNvPr>
          <p:cNvSpPr>
            <a:spLocks noGrp="1"/>
          </p:cNvSpPr>
          <p:nvPr>
            <p:ph idx="1"/>
          </p:nvPr>
        </p:nvSpPr>
        <p:spPr/>
        <p:txBody>
          <a:bodyPr>
            <a:normAutofit fontScale="92500" lnSpcReduction="20000"/>
          </a:bodyPr>
          <a:lstStyle/>
          <a:p>
            <a:r>
              <a:rPr lang="en-US" dirty="0"/>
              <a:t>In some application, you might want to have one web component do processing of a request and have another component generate the response. </a:t>
            </a:r>
          </a:p>
          <a:p>
            <a:r>
              <a:rPr lang="en-US" dirty="0"/>
              <a:t>To transfer control to another web component, you invoke the </a:t>
            </a:r>
            <a:r>
              <a:rPr lang="en-US" i="1" dirty="0"/>
              <a:t>forward</a:t>
            </a:r>
            <a:r>
              <a:rPr lang="en-US" dirty="0"/>
              <a:t> method of </a:t>
            </a:r>
            <a:r>
              <a:rPr lang="en-US" i="1" dirty="0" err="1"/>
              <a:t>Requestdispatcher</a:t>
            </a:r>
            <a:r>
              <a:rPr lang="en-US" i="1" dirty="0"/>
              <a:t>. </a:t>
            </a:r>
            <a:r>
              <a:rPr lang="en-US" dirty="0"/>
              <a:t>When request forwarded, the request URL is set to path of the forwarded page. </a:t>
            </a:r>
          </a:p>
          <a:p>
            <a:r>
              <a:rPr lang="en-US" dirty="0"/>
              <a:t>The original URI and its constituent parts are saved as the following request attributes:</a:t>
            </a:r>
          </a:p>
          <a:p>
            <a:pPr lvl="1"/>
            <a:r>
              <a:rPr lang="en-US" dirty="0" err="1"/>
              <a:t>Javax.servlet.forward.request_uri</a:t>
            </a:r>
            <a:endParaRPr lang="en-US" dirty="0"/>
          </a:p>
          <a:p>
            <a:pPr lvl="1"/>
            <a:r>
              <a:rPr lang="en-US" dirty="0" err="1"/>
              <a:t>Javax.servlet.forward.context_path</a:t>
            </a:r>
            <a:endParaRPr lang="en-US" dirty="0"/>
          </a:p>
          <a:p>
            <a:pPr lvl="1"/>
            <a:r>
              <a:rPr lang="en-US" dirty="0" err="1"/>
              <a:t>Javax.servlet.forward.servlet_path</a:t>
            </a:r>
            <a:endParaRPr lang="en-US" dirty="0"/>
          </a:p>
          <a:p>
            <a:pPr lvl="1"/>
            <a:r>
              <a:rPr lang="en-US" dirty="0" err="1"/>
              <a:t>Javax.servlet.forward.path_info</a:t>
            </a:r>
            <a:endParaRPr lang="en-US" dirty="0"/>
          </a:p>
          <a:p>
            <a:pPr lvl="1"/>
            <a:r>
              <a:rPr lang="en-US" dirty="0" err="1"/>
              <a:t>Javax.servlet.forward.query_string</a:t>
            </a:r>
            <a:endParaRPr lang="en-US" dirty="0"/>
          </a:p>
        </p:txBody>
      </p:sp>
    </p:spTree>
    <p:extLst>
      <p:ext uri="{BB962C8B-B14F-4D97-AF65-F5344CB8AC3E}">
        <p14:creationId xmlns:p14="http://schemas.microsoft.com/office/powerpoint/2010/main" val="269173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774D-DE5A-4D56-AB44-81FF60EE3167}"/>
              </a:ext>
            </a:extLst>
          </p:cNvPr>
          <p:cNvSpPr>
            <a:spLocks noGrp="1"/>
          </p:cNvSpPr>
          <p:nvPr>
            <p:ph type="title"/>
          </p:nvPr>
        </p:nvSpPr>
        <p:spPr/>
        <p:txBody>
          <a:bodyPr/>
          <a:lstStyle/>
          <a:p>
            <a:r>
              <a:rPr lang="en-US" dirty="0"/>
              <a:t>What is Java servlet</a:t>
            </a:r>
          </a:p>
        </p:txBody>
      </p:sp>
      <p:sp>
        <p:nvSpPr>
          <p:cNvPr id="3" name="Content Placeholder 2">
            <a:extLst>
              <a:ext uri="{FF2B5EF4-FFF2-40B4-BE49-F238E27FC236}">
                <a16:creationId xmlns:a16="http://schemas.microsoft.com/office/drawing/2014/main" id="{7CFE4FD5-0155-4199-9485-02A79DBF15DB}"/>
              </a:ext>
            </a:extLst>
          </p:cNvPr>
          <p:cNvSpPr>
            <a:spLocks noGrp="1"/>
          </p:cNvSpPr>
          <p:nvPr>
            <p:ph idx="1"/>
          </p:nvPr>
        </p:nvSpPr>
        <p:spPr/>
        <p:txBody>
          <a:bodyPr/>
          <a:lstStyle/>
          <a:p>
            <a:r>
              <a:rPr lang="en-US" dirty="0"/>
              <a:t>A servlet is a Java programming language class used to extend the capabilities of servers that host applications accessed by means of a request-response programming model. Although servlets can respond to any type of request, they are commonly used to extend the application hosted by web servers. For such applications, Java Servlet technology defines HTTP-specific servlet classes</a:t>
            </a:r>
          </a:p>
          <a:p>
            <a:endParaRPr lang="en-US" dirty="0"/>
          </a:p>
        </p:txBody>
      </p:sp>
    </p:spTree>
    <p:extLst>
      <p:ext uri="{BB962C8B-B14F-4D97-AF65-F5344CB8AC3E}">
        <p14:creationId xmlns:p14="http://schemas.microsoft.com/office/powerpoint/2010/main" val="184709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B97B-708D-452C-A77D-23BEC68E9EDA}"/>
              </a:ext>
            </a:extLst>
          </p:cNvPr>
          <p:cNvSpPr>
            <a:spLocks noGrp="1"/>
          </p:cNvSpPr>
          <p:nvPr>
            <p:ph type="title"/>
          </p:nvPr>
        </p:nvSpPr>
        <p:spPr/>
        <p:txBody>
          <a:bodyPr/>
          <a:lstStyle/>
          <a:p>
            <a:r>
              <a:rPr lang="en-US" dirty="0"/>
              <a:t>Specifying Filter mappings</a:t>
            </a:r>
          </a:p>
        </p:txBody>
      </p:sp>
      <p:sp>
        <p:nvSpPr>
          <p:cNvPr id="3" name="Content Placeholder 2">
            <a:extLst>
              <a:ext uri="{FF2B5EF4-FFF2-40B4-BE49-F238E27FC236}">
                <a16:creationId xmlns:a16="http://schemas.microsoft.com/office/drawing/2014/main" id="{5C4B6E2B-B6BA-4827-83B4-A5AC964A6FC4}"/>
              </a:ext>
            </a:extLst>
          </p:cNvPr>
          <p:cNvSpPr>
            <a:spLocks noGrp="1"/>
          </p:cNvSpPr>
          <p:nvPr>
            <p:ph idx="1"/>
          </p:nvPr>
        </p:nvSpPr>
        <p:spPr/>
        <p:txBody>
          <a:bodyPr/>
          <a:lstStyle/>
          <a:p>
            <a:r>
              <a:rPr lang="en-US" dirty="0"/>
              <a:t>A web container filter mapping to decide how to apply filters to web resources. A filter matches a filter to a web component by name or to web resources by URL pattern. The filters are invoked in the order in which filter mappings appear in the filter mapping list of a WAR. You specify a filter mapping list for a WAR in its deployment descriptor XML.</a:t>
            </a:r>
          </a:p>
          <a:p>
            <a:r>
              <a:rPr lang="en-US" dirty="0"/>
              <a:t>If you want to log every request to a web application, you map the hit counter filter to the URL pattern /*.</a:t>
            </a:r>
          </a:p>
          <a:p>
            <a:endParaRPr lang="en-US" dirty="0"/>
          </a:p>
        </p:txBody>
      </p:sp>
    </p:spTree>
    <p:extLst>
      <p:ext uri="{BB962C8B-B14F-4D97-AF65-F5344CB8AC3E}">
        <p14:creationId xmlns:p14="http://schemas.microsoft.com/office/powerpoint/2010/main" val="12302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54F8-B25C-4B85-AA86-3FC344C97089}"/>
              </a:ext>
            </a:extLst>
          </p:cNvPr>
          <p:cNvSpPr>
            <a:spLocks noGrp="1"/>
          </p:cNvSpPr>
          <p:nvPr>
            <p:ph type="title"/>
          </p:nvPr>
        </p:nvSpPr>
        <p:spPr/>
        <p:txBody>
          <a:bodyPr/>
          <a:lstStyle/>
          <a:p>
            <a:r>
              <a:rPr lang="en-US" dirty="0"/>
              <a:t>Accessing the web context</a:t>
            </a:r>
          </a:p>
        </p:txBody>
      </p:sp>
      <p:sp>
        <p:nvSpPr>
          <p:cNvPr id="3" name="Content Placeholder 2">
            <a:extLst>
              <a:ext uri="{FF2B5EF4-FFF2-40B4-BE49-F238E27FC236}">
                <a16:creationId xmlns:a16="http://schemas.microsoft.com/office/drawing/2014/main" id="{F38C9859-31B4-498A-91FE-F1AE6306E9E8}"/>
              </a:ext>
            </a:extLst>
          </p:cNvPr>
          <p:cNvSpPr>
            <a:spLocks noGrp="1"/>
          </p:cNvSpPr>
          <p:nvPr>
            <p:ph idx="1"/>
          </p:nvPr>
        </p:nvSpPr>
        <p:spPr/>
        <p:txBody>
          <a:bodyPr/>
          <a:lstStyle/>
          <a:p>
            <a:r>
              <a:rPr lang="en-US" dirty="0"/>
              <a:t>The context in which web components execute is an object that implement the </a:t>
            </a:r>
            <a:r>
              <a:rPr lang="en-US" i="1" dirty="0" err="1"/>
              <a:t>ServletContext</a:t>
            </a:r>
            <a:r>
              <a:rPr lang="en-US" dirty="0"/>
              <a:t> interface. You retrieve the web context by using the </a:t>
            </a:r>
            <a:r>
              <a:rPr lang="en-US" i="1" dirty="0" err="1"/>
              <a:t>getServletContext</a:t>
            </a:r>
            <a:r>
              <a:rPr lang="en-US" i="1" dirty="0"/>
              <a:t> </a:t>
            </a:r>
            <a:r>
              <a:rPr lang="en-US" dirty="0"/>
              <a:t>method. The web context provides methods for accessing</a:t>
            </a:r>
          </a:p>
          <a:p>
            <a:pPr lvl="1"/>
            <a:r>
              <a:rPr lang="en-US" dirty="0"/>
              <a:t>Initialization parameters</a:t>
            </a:r>
          </a:p>
          <a:p>
            <a:pPr lvl="1"/>
            <a:r>
              <a:rPr lang="en-US" dirty="0"/>
              <a:t>Resources associated with the web context</a:t>
            </a:r>
          </a:p>
          <a:p>
            <a:pPr lvl="1"/>
            <a:r>
              <a:rPr lang="en-US" dirty="0"/>
              <a:t>Object-valued attributes</a:t>
            </a:r>
          </a:p>
          <a:p>
            <a:pPr lvl="1"/>
            <a:r>
              <a:rPr lang="en-US" dirty="0"/>
              <a:t>Logging capabilities</a:t>
            </a:r>
          </a:p>
        </p:txBody>
      </p:sp>
    </p:spTree>
    <p:extLst>
      <p:ext uri="{BB962C8B-B14F-4D97-AF65-F5344CB8AC3E}">
        <p14:creationId xmlns:p14="http://schemas.microsoft.com/office/powerpoint/2010/main" val="91736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26DD-293B-4B1C-8850-2705B756E3D4}"/>
              </a:ext>
            </a:extLst>
          </p:cNvPr>
          <p:cNvSpPr>
            <a:spLocks noGrp="1"/>
          </p:cNvSpPr>
          <p:nvPr>
            <p:ph type="title"/>
          </p:nvPr>
        </p:nvSpPr>
        <p:spPr/>
        <p:txBody>
          <a:bodyPr/>
          <a:lstStyle/>
          <a:p>
            <a:r>
              <a:rPr lang="en-US" dirty="0"/>
              <a:t>Maintaining client state</a:t>
            </a:r>
          </a:p>
        </p:txBody>
      </p:sp>
      <p:sp>
        <p:nvSpPr>
          <p:cNvPr id="3" name="Content Placeholder 2">
            <a:extLst>
              <a:ext uri="{FF2B5EF4-FFF2-40B4-BE49-F238E27FC236}">
                <a16:creationId xmlns:a16="http://schemas.microsoft.com/office/drawing/2014/main" id="{CDE4B319-1B48-4E12-AA6D-F1B00560F64E}"/>
              </a:ext>
            </a:extLst>
          </p:cNvPr>
          <p:cNvSpPr>
            <a:spLocks noGrp="1"/>
          </p:cNvSpPr>
          <p:nvPr>
            <p:ph idx="1"/>
          </p:nvPr>
        </p:nvSpPr>
        <p:spPr/>
        <p:txBody>
          <a:bodyPr>
            <a:normAutofit fontScale="92500" lnSpcReduction="10000"/>
          </a:bodyPr>
          <a:lstStyle/>
          <a:p>
            <a:r>
              <a:rPr lang="en-US" dirty="0"/>
              <a:t>Many applications require that a series of requests from a client be associated with one another. For example, a web application can save the state of a user’s shopping cart across requests. Web-based applications are responsible for maintaining such state, called a </a:t>
            </a:r>
            <a:r>
              <a:rPr lang="en-US" b="1" dirty="0"/>
              <a:t>session, </a:t>
            </a:r>
            <a:r>
              <a:rPr lang="en-US" dirty="0"/>
              <a:t>because HTTP is stateless. To support applications that need to maintain state, Java servlet technology provides an API for managing session and allows several mechanisms for implementing sessions.</a:t>
            </a:r>
          </a:p>
          <a:p>
            <a:pPr lvl="1"/>
            <a:r>
              <a:rPr lang="en-US" dirty="0"/>
              <a:t> Accessing a Session: Session are represented by an </a:t>
            </a:r>
            <a:r>
              <a:rPr lang="en-US" i="1" dirty="0" err="1"/>
              <a:t>HttpSession</a:t>
            </a:r>
            <a:r>
              <a:rPr lang="en-US" dirty="0"/>
              <a:t> object. You access a session by calling the </a:t>
            </a:r>
            <a:r>
              <a:rPr lang="en-US" i="1" dirty="0" err="1"/>
              <a:t>getSession</a:t>
            </a:r>
            <a:r>
              <a:rPr lang="en-US" dirty="0"/>
              <a:t> method of a request object. “This method returns the current session associated with this request; or, if the request does not have a session, this method creates one.</a:t>
            </a:r>
          </a:p>
          <a:p>
            <a:pPr lvl="1"/>
            <a:r>
              <a:rPr lang="en-US" dirty="0"/>
              <a:t>Associating objects with a session: You can associate object-valued attributes with a session by name. Such attributes are accessible by any web component that belongs to the same web context and is handling a request that is part of the same session</a:t>
            </a:r>
          </a:p>
          <a:p>
            <a:endParaRPr lang="en-US" dirty="0"/>
          </a:p>
          <a:p>
            <a:endParaRPr lang="en-US" dirty="0"/>
          </a:p>
        </p:txBody>
      </p:sp>
    </p:spTree>
    <p:extLst>
      <p:ext uri="{BB962C8B-B14F-4D97-AF65-F5344CB8AC3E}">
        <p14:creationId xmlns:p14="http://schemas.microsoft.com/office/powerpoint/2010/main" val="890385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1743-E94D-477A-8305-DB85EF948811}"/>
              </a:ext>
            </a:extLst>
          </p:cNvPr>
          <p:cNvSpPr>
            <a:spLocks noGrp="1"/>
          </p:cNvSpPr>
          <p:nvPr>
            <p:ph type="title"/>
          </p:nvPr>
        </p:nvSpPr>
        <p:spPr/>
        <p:txBody>
          <a:bodyPr/>
          <a:lstStyle/>
          <a:p>
            <a:r>
              <a:rPr lang="en-US" dirty="0"/>
              <a:t>Session management</a:t>
            </a:r>
          </a:p>
        </p:txBody>
      </p:sp>
      <p:sp>
        <p:nvSpPr>
          <p:cNvPr id="3" name="Content Placeholder 2">
            <a:extLst>
              <a:ext uri="{FF2B5EF4-FFF2-40B4-BE49-F238E27FC236}">
                <a16:creationId xmlns:a16="http://schemas.microsoft.com/office/drawing/2014/main" id="{13DACFA7-0408-4D84-8F37-1568ABC59170}"/>
              </a:ext>
            </a:extLst>
          </p:cNvPr>
          <p:cNvSpPr>
            <a:spLocks noGrp="1"/>
          </p:cNvSpPr>
          <p:nvPr>
            <p:ph idx="1"/>
          </p:nvPr>
        </p:nvSpPr>
        <p:spPr>
          <a:xfrm>
            <a:off x="838200" y="1690688"/>
            <a:ext cx="10515600" cy="4351338"/>
          </a:xfrm>
        </p:spPr>
        <p:txBody>
          <a:bodyPr/>
          <a:lstStyle/>
          <a:p>
            <a:r>
              <a:rPr lang="en-US" dirty="0"/>
              <a:t>Because an HTTP client has no way to signal that it no longer needs a session, each session has an associated timeout so that its resource can be reclaimed. The timeout period can be accessed by using a session’s </a:t>
            </a:r>
            <a:r>
              <a:rPr lang="en-US" i="1" dirty="0" err="1"/>
              <a:t>getMaxInactiveInterval</a:t>
            </a:r>
            <a:r>
              <a:rPr lang="en-US" dirty="0"/>
              <a:t> and </a:t>
            </a:r>
            <a:r>
              <a:rPr lang="en-US" i="1" dirty="0" err="1"/>
              <a:t>setMaxInactiveInterval</a:t>
            </a:r>
            <a:r>
              <a:rPr lang="en-US" dirty="0"/>
              <a:t> methods.</a:t>
            </a:r>
          </a:p>
          <a:p>
            <a:pPr lvl="1"/>
            <a:r>
              <a:rPr lang="en-US" dirty="0"/>
              <a:t>To ensure that an active session is not timed out, you should periodically access the session by using service methods because this resets the session’s time-to-live counter</a:t>
            </a:r>
          </a:p>
          <a:p>
            <a:pPr lvl="1"/>
            <a:r>
              <a:rPr lang="en-US" dirty="0"/>
              <a:t>When a particular client interactive is finished, you use the session’s </a:t>
            </a:r>
            <a:r>
              <a:rPr lang="en-US" i="1" dirty="0"/>
              <a:t>invalidate</a:t>
            </a:r>
            <a:r>
              <a:rPr lang="en-US" dirty="0"/>
              <a:t> method to invalidate a session on the server side and remove any session data.</a:t>
            </a:r>
          </a:p>
        </p:txBody>
      </p:sp>
    </p:spTree>
    <p:extLst>
      <p:ext uri="{BB962C8B-B14F-4D97-AF65-F5344CB8AC3E}">
        <p14:creationId xmlns:p14="http://schemas.microsoft.com/office/powerpoint/2010/main" val="126414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FAFC11-A11D-4525-8F62-0A821B242D4C}"/>
              </a:ext>
            </a:extLst>
          </p:cNvPr>
          <p:cNvPicPr>
            <a:picLocks noGrp="1" noChangeAspect="1"/>
          </p:cNvPicPr>
          <p:nvPr>
            <p:ph idx="1"/>
          </p:nvPr>
        </p:nvPicPr>
        <p:blipFill>
          <a:blip r:embed="rId2"/>
          <a:stretch>
            <a:fillRect/>
          </a:stretch>
        </p:blipFill>
        <p:spPr>
          <a:xfrm>
            <a:off x="1539240" y="594360"/>
            <a:ext cx="9113519" cy="5669280"/>
          </a:xfrm>
          <a:prstGeom prst="rect">
            <a:avLst/>
          </a:prstGeom>
        </p:spPr>
      </p:pic>
    </p:spTree>
    <p:extLst>
      <p:ext uri="{BB962C8B-B14F-4D97-AF65-F5344CB8AC3E}">
        <p14:creationId xmlns:p14="http://schemas.microsoft.com/office/powerpoint/2010/main" val="1690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2AF1-A3D6-498C-BA3F-4CC572539D3E}"/>
              </a:ext>
            </a:extLst>
          </p:cNvPr>
          <p:cNvSpPr>
            <a:spLocks noGrp="1"/>
          </p:cNvSpPr>
          <p:nvPr>
            <p:ph type="title"/>
          </p:nvPr>
        </p:nvSpPr>
        <p:spPr/>
        <p:txBody>
          <a:bodyPr/>
          <a:lstStyle/>
          <a:p>
            <a:r>
              <a:rPr lang="en-US" dirty="0"/>
              <a:t>Session tracking</a:t>
            </a:r>
          </a:p>
        </p:txBody>
      </p:sp>
      <p:sp>
        <p:nvSpPr>
          <p:cNvPr id="3" name="Content Placeholder 2">
            <a:extLst>
              <a:ext uri="{FF2B5EF4-FFF2-40B4-BE49-F238E27FC236}">
                <a16:creationId xmlns:a16="http://schemas.microsoft.com/office/drawing/2014/main" id="{5312026E-0035-4AD7-BC94-D58BDBC3F08C}"/>
              </a:ext>
            </a:extLst>
          </p:cNvPr>
          <p:cNvSpPr>
            <a:spLocks noGrp="1"/>
          </p:cNvSpPr>
          <p:nvPr>
            <p:ph idx="1"/>
          </p:nvPr>
        </p:nvSpPr>
        <p:spPr/>
        <p:txBody>
          <a:bodyPr/>
          <a:lstStyle/>
          <a:p>
            <a:r>
              <a:rPr lang="en-US" dirty="0"/>
              <a:t>To associate a session with a user, web container can use several method, all of which involve passing an identifier between the client and the server. The identifier can be maintained on the client as a cookie, or the web component can include the identifier in every URL that is returned to the client.</a:t>
            </a:r>
          </a:p>
          <a:p>
            <a:endParaRPr lang="en-US" dirty="0"/>
          </a:p>
        </p:txBody>
      </p:sp>
    </p:spTree>
    <p:extLst>
      <p:ext uri="{BB962C8B-B14F-4D97-AF65-F5344CB8AC3E}">
        <p14:creationId xmlns:p14="http://schemas.microsoft.com/office/powerpoint/2010/main" val="206128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4B68-CB08-4D5F-90C9-D797B2D100E5}"/>
              </a:ext>
            </a:extLst>
          </p:cNvPr>
          <p:cNvSpPr>
            <a:spLocks noGrp="1"/>
          </p:cNvSpPr>
          <p:nvPr>
            <p:ph type="title"/>
          </p:nvPr>
        </p:nvSpPr>
        <p:spPr/>
        <p:txBody>
          <a:bodyPr/>
          <a:lstStyle/>
          <a:p>
            <a:r>
              <a:rPr lang="en-US" dirty="0"/>
              <a:t>Finalizing a servlet</a:t>
            </a:r>
          </a:p>
        </p:txBody>
      </p:sp>
      <p:sp>
        <p:nvSpPr>
          <p:cNvPr id="3" name="Content Placeholder 2">
            <a:extLst>
              <a:ext uri="{FF2B5EF4-FFF2-40B4-BE49-F238E27FC236}">
                <a16:creationId xmlns:a16="http://schemas.microsoft.com/office/drawing/2014/main" id="{4B51354D-2250-464D-BEF8-E05B3F1D38AC}"/>
              </a:ext>
            </a:extLst>
          </p:cNvPr>
          <p:cNvSpPr>
            <a:spLocks noGrp="1"/>
          </p:cNvSpPr>
          <p:nvPr>
            <p:ph idx="1"/>
          </p:nvPr>
        </p:nvSpPr>
        <p:spPr/>
        <p:txBody>
          <a:bodyPr>
            <a:normAutofit fontScale="70000" lnSpcReduction="20000"/>
          </a:bodyPr>
          <a:lstStyle/>
          <a:p>
            <a:r>
              <a:rPr lang="en-US" dirty="0"/>
              <a:t>The web container may determine that a servlet should be removed from service (For example, when a container wants to reclaim memory resources or when it í being shutdown). In such a case, the container calls the </a:t>
            </a:r>
            <a:r>
              <a:rPr lang="en-US" i="1" dirty="0"/>
              <a:t>destroy </a:t>
            </a:r>
            <a:r>
              <a:rPr lang="en-US" dirty="0"/>
              <a:t>method of the </a:t>
            </a:r>
            <a:r>
              <a:rPr lang="en-US" i="1" dirty="0"/>
              <a:t>Servlet</a:t>
            </a:r>
            <a:r>
              <a:rPr lang="en-US" dirty="0"/>
              <a:t> interface. In this method, you release any resources the servlet is using and save any persistent state. The </a:t>
            </a:r>
            <a:r>
              <a:rPr lang="en-US" i="1" dirty="0"/>
              <a:t>destroy</a:t>
            </a:r>
            <a:r>
              <a:rPr lang="en-US" dirty="0"/>
              <a:t> method releases the database object created in the </a:t>
            </a:r>
            <a:r>
              <a:rPr lang="en-US" i="1" dirty="0" err="1"/>
              <a:t>init</a:t>
            </a:r>
            <a:r>
              <a:rPr lang="en-US" dirty="0"/>
              <a:t> method.</a:t>
            </a:r>
          </a:p>
          <a:p>
            <a:r>
              <a:rPr lang="en-US" dirty="0"/>
              <a:t>A servlet’s service methods should all be complete when a servlet is removed. The server tries to ensure this by calling the </a:t>
            </a:r>
            <a:r>
              <a:rPr lang="en-US" i="1" dirty="0"/>
              <a:t>destroy</a:t>
            </a:r>
            <a:r>
              <a:rPr lang="en-US" dirty="0"/>
              <a:t> method only after all service requests have returned or after a server-specific grace period, whichever comes first. If your servlet has operations that may run longer than the server’s grace period, the operations could still be running when </a:t>
            </a:r>
            <a:r>
              <a:rPr lang="en-US" i="1" dirty="0"/>
              <a:t>destroy</a:t>
            </a:r>
            <a:r>
              <a:rPr lang="en-US" dirty="0"/>
              <a:t> is called. You must make sure that any threads still handling client requests complete.</a:t>
            </a:r>
          </a:p>
          <a:p>
            <a:pPr marL="0" indent="0">
              <a:buNone/>
            </a:pPr>
            <a:r>
              <a:rPr lang="en-US" dirty="0"/>
              <a:t>The remainder of this section explains how to do the following</a:t>
            </a:r>
          </a:p>
          <a:p>
            <a:pPr>
              <a:buFontTx/>
              <a:buChar char="-"/>
            </a:pPr>
            <a:r>
              <a:rPr lang="en-US" dirty="0"/>
              <a:t>Keep track of how any threads are currently running the </a:t>
            </a:r>
            <a:r>
              <a:rPr lang="en-US" i="1" dirty="0"/>
              <a:t>service </a:t>
            </a:r>
            <a:r>
              <a:rPr lang="en-US" dirty="0"/>
              <a:t>method</a:t>
            </a:r>
          </a:p>
          <a:p>
            <a:pPr>
              <a:buFontTx/>
              <a:buChar char="-"/>
            </a:pPr>
            <a:r>
              <a:rPr lang="en-US" dirty="0"/>
              <a:t>Provide a clean shutdown by having the </a:t>
            </a:r>
            <a:r>
              <a:rPr lang="en-US" i="1" dirty="0"/>
              <a:t>destroy</a:t>
            </a:r>
            <a:r>
              <a:rPr lang="en-US" dirty="0"/>
              <a:t> method notify long-running threads of the shutdown and </a:t>
            </a:r>
            <a:r>
              <a:rPr lang="en-US" i="1" dirty="0"/>
              <a:t>wait</a:t>
            </a:r>
            <a:r>
              <a:rPr lang="en-US" dirty="0"/>
              <a:t> for them to complete</a:t>
            </a:r>
          </a:p>
          <a:p>
            <a:pPr>
              <a:buFontTx/>
              <a:buChar char="-"/>
            </a:pPr>
            <a:r>
              <a:rPr lang="en-US" dirty="0"/>
              <a:t>Have the long-running methods poll periodically to check for shutdown and, if necessary, stop working, clean up, and return</a:t>
            </a:r>
          </a:p>
          <a:p>
            <a:endParaRPr lang="en-US" dirty="0"/>
          </a:p>
        </p:txBody>
      </p:sp>
    </p:spTree>
    <p:extLst>
      <p:ext uri="{BB962C8B-B14F-4D97-AF65-F5344CB8AC3E}">
        <p14:creationId xmlns:p14="http://schemas.microsoft.com/office/powerpoint/2010/main" val="205190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117C-EB48-43AA-9C4D-046B18765F2E}"/>
              </a:ext>
            </a:extLst>
          </p:cNvPr>
          <p:cNvSpPr>
            <a:spLocks noGrp="1"/>
          </p:cNvSpPr>
          <p:nvPr>
            <p:ph type="title"/>
          </p:nvPr>
        </p:nvSpPr>
        <p:spPr/>
        <p:txBody>
          <a:bodyPr/>
          <a:lstStyle/>
          <a:p>
            <a:r>
              <a:rPr lang="en-US" dirty="0"/>
              <a:t>Tracking service requests</a:t>
            </a:r>
          </a:p>
        </p:txBody>
      </p:sp>
      <p:sp>
        <p:nvSpPr>
          <p:cNvPr id="3" name="Content Placeholder 2">
            <a:extLst>
              <a:ext uri="{FF2B5EF4-FFF2-40B4-BE49-F238E27FC236}">
                <a16:creationId xmlns:a16="http://schemas.microsoft.com/office/drawing/2014/main" id="{ADB6A8EC-6E5C-452B-AF96-6A760AB82029}"/>
              </a:ext>
            </a:extLst>
          </p:cNvPr>
          <p:cNvSpPr>
            <a:spLocks noGrp="1"/>
          </p:cNvSpPr>
          <p:nvPr>
            <p:ph idx="1"/>
          </p:nvPr>
        </p:nvSpPr>
        <p:spPr/>
        <p:txBody>
          <a:bodyPr/>
          <a:lstStyle/>
          <a:p>
            <a:r>
              <a:rPr lang="en-US" dirty="0"/>
              <a:t>To track service requests, include in your servlet class a field that counts the number of service methods that are running. The field should have synchronized access methods to increment, decrement, and return its value</a:t>
            </a:r>
          </a:p>
        </p:txBody>
      </p:sp>
    </p:spTree>
    <p:extLst>
      <p:ext uri="{BB962C8B-B14F-4D97-AF65-F5344CB8AC3E}">
        <p14:creationId xmlns:p14="http://schemas.microsoft.com/office/powerpoint/2010/main" val="1360064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91BF-5E68-4518-A8AE-5C7F3226D0F8}"/>
              </a:ext>
            </a:extLst>
          </p:cNvPr>
          <p:cNvSpPr>
            <a:spLocks noGrp="1"/>
          </p:cNvSpPr>
          <p:nvPr>
            <p:ph type="title"/>
          </p:nvPr>
        </p:nvSpPr>
        <p:spPr/>
        <p:txBody>
          <a:bodyPr/>
          <a:lstStyle/>
          <a:p>
            <a:r>
              <a:rPr lang="en-US" dirty="0"/>
              <a:t>Notifying methods to shutdown</a:t>
            </a:r>
          </a:p>
        </p:txBody>
      </p:sp>
      <p:sp>
        <p:nvSpPr>
          <p:cNvPr id="3" name="Content Placeholder 2">
            <a:extLst>
              <a:ext uri="{FF2B5EF4-FFF2-40B4-BE49-F238E27FC236}">
                <a16:creationId xmlns:a16="http://schemas.microsoft.com/office/drawing/2014/main" id="{A6F90C48-BD95-4A2C-8CB0-ADEE6FA7A479}"/>
              </a:ext>
            </a:extLst>
          </p:cNvPr>
          <p:cNvSpPr>
            <a:spLocks noGrp="1"/>
          </p:cNvSpPr>
          <p:nvPr>
            <p:ph idx="1"/>
          </p:nvPr>
        </p:nvSpPr>
        <p:spPr/>
        <p:txBody>
          <a:bodyPr/>
          <a:lstStyle/>
          <a:p>
            <a:r>
              <a:rPr lang="en-US" dirty="0"/>
              <a:t>To ensure a clean shutdown, you </a:t>
            </a:r>
            <a:r>
              <a:rPr lang="en-US" i="1" dirty="0"/>
              <a:t>destroy</a:t>
            </a:r>
            <a:r>
              <a:rPr lang="en-US" dirty="0"/>
              <a:t> method should not release any shared resources until all the service requests have completed. One part of doing this is check the service counter. Another part is to notify long-running methods that it is time to shutdown. For this notification, another field is required. The field should have the usual access method.</a:t>
            </a:r>
          </a:p>
          <a:p>
            <a:endParaRPr lang="en-US" dirty="0"/>
          </a:p>
        </p:txBody>
      </p:sp>
      <p:pic>
        <p:nvPicPr>
          <p:cNvPr id="4" name="Picture 3">
            <a:extLst>
              <a:ext uri="{FF2B5EF4-FFF2-40B4-BE49-F238E27FC236}">
                <a16:creationId xmlns:a16="http://schemas.microsoft.com/office/drawing/2014/main" id="{E2F17819-FDBD-41A7-8EC5-A3AED37C237F}"/>
              </a:ext>
            </a:extLst>
          </p:cNvPr>
          <p:cNvPicPr>
            <a:picLocks noChangeAspect="1"/>
          </p:cNvPicPr>
          <p:nvPr/>
        </p:nvPicPr>
        <p:blipFill>
          <a:blip r:embed="rId2"/>
          <a:stretch>
            <a:fillRect/>
          </a:stretch>
        </p:blipFill>
        <p:spPr>
          <a:xfrm>
            <a:off x="2086708" y="2235017"/>
            <a:ext cx="8018583" cy="3941946"/>
          </a:xfrm>
          <a:prstGeom prst="rect">
            <a:avLst/>
          </a:prstGeom>
        </p:spPr>
      </p:pic>
    </p:spTree>
    <p:extLst>
      <p:ext uri="{BB962C8B-B14F-4D97-AF65-F5344CB8AC3E}">
        <p14:creationId xmlns:p14="http://schemas.microsoft.com/office/powerpoint/2010/main" val="3595216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DC2-0C22-4E91-8D2F-6DB7F4D9019A}"/>
              </a:ext>
            </a:extLst>
          </p:cNvPr>
          <p:cNvSpPr>
            <a:spLocks noGrp="1"/>
          </p:cNvSpPr>
          <p:nvPr>
            <p:ph type="title"/>
          </p:nvPr>
        </p:nvSpPr>
        <p:spPr/>
        <p:txBody>
          <a:bodyPr/>
          <a:lstStyle/>
          <a:p>
            <a:r>
              <a:rPr lang="en-US" dirty="0"/>
              <a:t>Creating polite long-running methods</a:t>
            </a:r>
          </a:p>
        </p:txBody>
      </p:sp>
      <p:sp>
        <p:nvSpPr>
          <p:cNvPr id="3" name="Content Placeholder 2">
            <a:extLst>
              <a:ext uri="{FF2B5EF4-FFF2-40B4-BE49-F238E27FC236}">
                <a16:creationId xmlns:a16="http://schemas.microsoft.com/office/drawing/2014/main" id="{DC3A0CB7-B62D-4D7D-B64B-5882AF2E146D}"/>
              </a:ext>
            </a:extLst>
          </p:cNvPr>
          <p:cNvSpPr>
            <a:spLocks noGrp="1"/>
          </p:cNvSpPr>
          <p:nvPr>
            <p:ph idx="1"/>
          </p:nvPr>
        </p:nvSpPr>
        <p:spPr/>
        <p:txBody>
          <a:bodyPr/>
          <a:lstStyle/>
          <a:p>
            <a:r>
              <a:rPr lang="en-US" dirty="0"/>
              <a:t>The final step in providing a clean shutdown is to make any long-running methods behave politely. Methods that might run for a long time should check the value of the field that notifies them of shutdowns and should interrupt their network, if necessary</a:t>
            </a:r>
          </a:p>
          <a:p>
            <a:endParaRPr lang="en-US" dirty="0"/>
          </a:p>
        </p:txBody>
      </p:sp>
      <p:pic>
        <p:nvPicPr>
          <p:cNvPr id="4" name="Picture 3">
            <a:extLst>
              <a:ext uri="{FF2B5EF4-FFF2-40B4-BE49-F238E27FC236}">
                <a16:creationId xmlns:a16="http://schemas.microsoft.com/office/drawing/2014/main" id="{C8B0B927-C63A-413E-9474-4ADB48A94A41}"/>
              </a:ext>
            </a:extLst>
          </p:cNvPr>
          <p:cNvPicPr>
            <a:picLocks noChangeAspect="1"/>
          </p:cNvPicPr>
          <p:nvPr/>
        </p:nvPicPr>
        <p:blipFill>
          <a:blip r:embed="rId2"/>
          <a:stretch>
            <a:fillRect/>
          </a:stretch>
        </p:blipFill>
        <p:spPr>
          <a:xfrm>
            <a:off x="3751385" y="3429000"/>
            <a:ext cx="4030173" cy="3063875"/>
          </a:xfrm>
          <a:prstGeom prst="rect">
            <a:avLst/>
          </a:prstGeom>
        </p:spPr>
      </p:pic>
    </p:spTree>
    <p:extLst>
      <p:ext uri="{BB962C8B-B14F-4D97-AF65-F5344CB8AC3E}">
        <p14:creationId xmlns:p14="http://schemas.microsoft.com/office/powerpoint/2010/main" val="69121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299E-D241-429A-9EBE-B3F077B80034}"/>
              </a:ext>
            </a:extLst>
          </p:cNvPr>
          <p:cNvSpPr>
            <a:spLocks noGrp="1"/>
          </p:cNvSpPr>
          <p:nvPr>
            <p:ph type="title"/>
          </p:nvPr>
        </p:nvSpPr>
        <p:spPr/>
        <p:txBody>
          <a:bodyPr/>
          <a:lstStyle/>
          <a:p>
            <a:r>
              <a:rPr lang="en-US" dirty="0"/>
              <a:t>Servlet lifecycle</a:t>
            </a:r>
          </a:p>
        </p:txBody>
      </p:sp>
      <p:sp>
        <p:nvSpPr>
          <p:cNvPr id="3" name="Content Placeholder 2">
            <a:extLst>
              <a:ext uri="{FF2B5EF4-FFF2-40B4-BE49-F238E27FC236}">
                <a16:creationId xmlns:a16="http://schemas.microsoft.com/office/drawing/2014/main" id="{B941AA80-AD31-4DFA-A582-D900254908D7}"/>
              </a:ext>
            </a:extLst>
          </p:cNvPr>
          <p:cNvSpPr>
            <a:spLocks noGrp="1"/>
          </p:cNvSpPr>
          <p:nvPr>
            <p:ph idx="1"/>
          </p:nvPr>
        </p:nvSpPr>
        <p:spPr/>
        <p:txBody>
          <a:bodyPr/>
          <a:lstStyle/>
          <a:p>
            <a:r>
              <a:rPr lang="en-US" dirty="0"/>
              <a:t>The lifecycle of a servlet is controlled by the container in which the servlet has been deployed. When a request is mapped to a servlet, the container performs the following steps.</a:t>
            </a:r>
          </a:p>
          <a:p>
            <a:r>
              <a:rPr lang="en-US" dirty="0"/>
              <a:t>1. If an instance of servlet does not exist, the web container:</a:t>
            </a:r>
          </a:p>
          <a:p>
            <a:r>
              <a:rPr lang="en-US" dirty="0"/>
              <a:t>A. Loads the servlet class</a:t>
            </a:r>
          </a:p>
          <a:p>
            <a:r>
              <a:rPr lang="en-US" dirty="0"/>
              <a:t>B. Creates an instance of the servlet class</a:t>
            </a:r>
          </a:p>
          <a:p>
            <a:r>
              <a:rPr lang="en-US" dirty="0"/>
              <a:t>C. Initializes the servlet instance by calling the </a:t>
            </a:r>
            <a:r>
              <a:rPr lang="en-US" i="1" dirty="0" err="1"/>
              <a:t>init</a:t>
            </a:r>
            <a:r>
              <a:rPr lang="en-US" dirty="0"/>
              <a:t> method</a:t>
            </a:r>
          </a:p>
          <a:p>
            <a:r>
              <a:rPr lang="en-US" dirty="0"/>
              <a:t>2. The container invokes the </a:t>
            </a:r>
            <a:r>
              <a:rPr lang="en-US" i="1" dirty="0"/>
              <a:t>service </a:t>
            </a:r>
            <a:r>
              <a:rPr lang="en-US" dirty="0"/>
              <a:t>method, passing request and </a:t>
            </a:r>
            <a:r>
              <a:rPr lang="en-US"/>
              <a:t>response objects.</a:t>
            </a:r>
            <a:endParaRPr lang="en-US" dirty="0"/>
          </a:p>
        </p:txBody>
      </p:sp>
    </p:spTree>
    <p:extLst>
      <p:ext uri="{BB962C8B-B14F-4D97-AF65-F5344CB8AC3E}">
        <p14:creationId xmlns:p14="http://schemas.microsoft.com/office/powerpoint/2010/main" val="139151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33D7-439B-43AD-BC9A-4802F7AA09E3}"/>
              </a:ext>
            </a:extLst>
          </p:cNvPr>
          <p:cNvSpPr>
            <a:spLocks noGrp="1"/>
          </p:cNvSpPr>
          <p:nvPr>
            <p:ph type="title"/>
          </p:nvPr>
        </p:nvSpPr>
        <p:spPr/>
        <p:txBody>
          <a:bodyPr/>
          <a:lstStyle/>
          <a:p>
            <a:r>
              <a:rPr lang="en-US" dirty="0"/>
              <a:t>Uploading files with java servlet technology</a:t>
            </a:r>
          </a:p>
        </p:txBody>
      </p:sp>
      <p:sp>
        <p:nvSpPr>
          <p:cNvPr id="5" name="Rectangle 2">
            <a:extLst>
              <a:ext uri="{FF2B5EF4-FFF2-40B4-BE49-F238E27FC236}">
                <a16:creationId xmlns:a16="http://schemas.microsoft.com/office/drawing/2014/main" id="{B4790098-DCDE-47B8-A34B-A55E09B49680}"/>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fileSizeThreshold: The file size in bytes after which the file will be temporarily stored on disk. The default size is 0 bytes.</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MaxFileSize: The maximum size allowed for uploaded files, in bytes. If the size of any uploaded file is greater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than this size, the web container will throw an exception (IllegalStateException). The default size is unlimited.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location: An absolute path to a directory on the file system. The location attribute does not support a path</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relative to the application context. This location is used to store files temporarily while the parts are processed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or when the size of the file exceeds the specified fileSizeThreshold setting. The default location is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maxRequestSize: The maximum size allowed for a multipart/form-data request, in bytes. The web container will throw</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an exception if the overall size of all uploaded files exceeds this threshold. The default size is unlimited.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Instead of using the @MultipartConfig annotation to hard-code these attributes in your file upload servlet,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you could add the following as a child element of the servlet configuration element in the web.xml file:</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Ex:</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&lt;multipart-config&gt;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&lt;location&gt;/tmp&lt;/location&gt;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&lt;max-file-size&gt;20848820&lt;/max-file-size&gt;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&lt;max-request-size&gt;418018841&lt;/max-request-size&gt;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&lt;file-size-threshold&gt;1048576&lt;/file-size-threshold&gt;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&lt;/multipart-config&gt;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The javax.servlet.http.Part interface is a simple one, providing methods that allow introspection of each Part.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The methods do the following:</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 Image Retrieve the name, size, and content-type of the Part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 Query the headers submitted with a Part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 Delete Part</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 Write a Part out to disk</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For example, the Part interface provides the write(String filename) method to write the file with the specified name.</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The file can then be saved in the directory that is specified with the location attribute of the @MultipartConfig </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annotation or, in the case of the fileupload example, in the location specified by the Destination field in the form.</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013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66DF-DDC8-453D-A7E9-3D03E48346E2}"/>
              </a:ext>
            </a:extLst>
          </p:cNvPr>
          <p:cNvSpPr>
            <a:spLocks noGrp="1"/>
          </p:cNvSpPr>
          <p:nvPr>
            <p:ph type="title"/>
          </p:nvPr>
        </p:nvSpPr>
        <p:spPr/>
        <p:txBody>
          <a:bodyPr/>
          <a:lstStyle/>
          <a:p>
            <a:r>
              <a:rPr lang="en-US" dirty="0"/>
              <a:t>Asynchronous processing</a:t>
            </a:r>
          </a:p>
        </p:txBody>
      </p:sp>
      <p:sp>
        <p:nvSpPr>
          <p:cNvPr id="3" name="Content Placeholder 2">
            <a:extLst>
              <a:ext uri="{FF2B5EF4-FFF2-40B4-BE49-F238E27FC236}">
                <a16:creationId xmlns:a16="http://schemas.microsoft.com/office/drawing/2014/main" id="{7C3F3645-210B-458A-A0B9-414E5F0F2BB3}"/>
              </a:ext>
            </a:extLst>
          </p:cNvPr>
          <p:cNvSpPr>
            <a:spLocks noGrp="1"/>
          </p:cNvSpPr>
          <p:nvPr>
            <p:ph idx="1"/>
          </p:nvPr>
        </p:nvSpPr>
        <p:spPr/>
        <p:txBody>
          <a:bodyPr/>
          <a:lstStyle/>
          <a:p>
            <a:r>
              <a:rPr lang="en-US" dirty="0"/>
              <a:t>There are two common scenarios in which a thread associated with a request can be sitting idle.</a:t>
            </a:r>
          </a:p>
          <a:p>
            <a:pPr lvl="1"/>
            <a:r>
              <a:rPr lang="en-US" dirty="0"/>
              <a:t>The thread needs to wait for a resource o become available or process data before building the response. For example, an application may need to query a database or access data from a remote web service before generating the response.</a:t>
            </a:r>
          </a:p>
          <a:p>
            <a:pPr lvl="1"/>
            <a:r>
              <a:rPr lang="en-US" dirty="0"/>
              <a:t>The thread needs to wait for an event before generating the response. For example, an application may have to wait for a JMS message, new information from another client, or new data available in a queue before generating the response.</a:t>
            </a:r>
          </a:p>
        </p:txBody>
      </p:sp>
    </p:spTree>
    <p:extLst>
      <p:ext uri="{BB962C8B-B14F-4D97-AF65-F5344CB8AC3E}">
        <p14:creationId xmlns:p14="http://schemas.microsoft.com/office/powerpoint/2010/main" val="347873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7282-3D50-4A80-AE70-058C03E42844}"/>
              </a:ext>
            </a:extLst>
          </p:cNvPr>
          <p:cNvSpPr>
            <a:spLocks noGrp="1"/>
          </p:cNvSpPr>
          <p:nvPr>
            <p:ph type="title"/>
          </p:nvPr>
        </p:nvSpPr>
        <p:spPr/>
        <p:txBody>
          <a:bodyPr/>
          <a:lstStyle/>
          <a:p>
            <a:r>
              <a:rPr lang="en-US" dirty="0"/>
              <a:t>Asynchronous Processing in Servlets</a:t>
            </a:r>
          </a:p>
        </p:txBody>
      </p:sp>
      <p:sp>
        <p:nvSpPr>
          <p:cNvPr id="3" name="Content Placeholder 2">
            <a:extLst>
              <a:ext uri="{FF2B5EF4-FFF2-40B4-BE49-F238E27FC236}">
                <a16:creationId xmlns:a16="http://schemas.microsoft.com/office/drawing/2014/main" id="{8DADF5AF-A343-4C0C-8963-E1D60979B918}"/>
              </a:ext>
            </a:extLst>
          </p:cNvPr>
          <p:cNvSpPr>
            <a:spLocks noGrp="1"/>
          </p:cNvSpPr>
          <p:nvPr>
            <p:ph idx="1"/>
          </p:nvPr>
        </p:nvSpPr>
        <p:spPr/>
        <p:txBody>
          <a:bodyPr>
            <a:normAutofit fontScale="92500" lnSpcReduction="10000"/>
          </a:bodyPr>
          <a:lstStyle/>
          <a:p>
            <a:r>
              <a:rPr lang="en-US" dirty="0"/>
              <a:t>Java EE provides asynchronous processing support for servlets and filters. If a servlet or a filter reaches a potentially blocking operation when processing a request, it can assign the operation to an asynchronous execution context and return the thread associated with the request immediately to the container without generating a response. The blocking operation completes in the asynchronous execution context in a different thread, which can generate a response or dispatch the request to another servlet.</a:t>
            </a:r>
          </a:p>
          <a:p>
            <a:r>
              <a:rPr lang="en-US" dirty="0"/>
              <a:t>The </a:t>
            </a:r>
            <a:r>
              <a:rPr lang="en-US" i="1" dirty="0" err="1"/>
              <a:t>javax.servlet.AsyncContext</a:t>
            </a:r>
            <a:r>
              <a:rPr lang="en-US" i="1" dirty="0"/>
              <a:t> </a:t>
            </a:r>
            <a:r>
              <a:rPr lang="en-US" dirty="0"/>
              <a:t>class provides the functionality that you need to perform asynchronous processing inside service methods. To obtain an instance of </a:t>
            </a:r>
            <a:r>
              <a:rPr lang="en-US" i="1" dirty="0" err="1"/>
              <a:t>AsyncContext</a:t>
            </a:r>
            <a:r>
              <a:rPr lang="en-US" dirty="0"/>
              <a:t>, call the </a:t>
            </a:r>
            <a:r>
              <a:rPr lang="en-US" i="1" dirty="0" err="1"/>
              <a:t>startAsync</a:t>
            </a:r>
            <a:r>
              <a:rPr lang="en-US" dirty="0"/>
              <a:t>() method on the request object of your service method;</a:t>
            </a:r>
          </a:p>
          <a:p>
            <a:endParaRPr lang="en-US" dirty="0"/>
          </a:p>
          <a:p>
            <a:endParaRPr lang="en-US" dirty="0"/>
          </a:p>
        </p:txBody>
      </p:sp>
      <p:pic>
        <p:nvPicPr>
          <p:cNvPr id="4" name="Picture 3">
            <a:extLst>
              <a:ext uri="{FF2B5EF4-FFF2-40B4-BE49-F238E27FC236}">
                <a16:creationId xmlns:a16="http://schemas.microsoft.com/office/drawing/2014/main" id="{5A39B0F2-6287-4160-AAF9-8643089ECEFC}"/>
              </a:ext>
            </a:extLst>
          </p:cNvPr>
          <p:cNvPicPr>
            <a:picLocks noChangeAspect="1"/>
          </p:cNvPicPr>
          <p:nvPr/>
        </p:nvPicPr>
        <p:blipFill>
          <a:blip r:embed="rId3"/>
          <a:stretch>
            <a:fillRect/>
          </a:stretch>
        </p:blipFill>
        <p:spPr>
          <a:xfrm>
            <a:off x="6395304" y="5667375"/>
            <a:ext cx="4371975" cy="1019175"/>
          </a:xfrm>
          <a:prstGeom prst="rect">
            <a:avLst/>
          </a:prstGeom>
        </p:spPr>
      </p:pic>
    </p:spTree>
    <p:extLst>
      <p:ext uri="{BB962C8B-B14F-4D97-AF65-F5344CB8AC3E}">
        <p14:creationId xmlns:p14="http://schemas.microsoft.com/office/powerpoint/2010/main" val="639427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2FD3-6509-477A-96B1-B16750419219}"/>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6CB7EA96-9736-4256-8A5D-DA02EB167E76}"/>
              </a:ext>
            </a:extLst>
          </p:cNvPr>
          <p:cNvSpPr>
            <a:spLocks noGrp="1"/>
          </p:cNvSpPr>
          <p:nvPr>
            <p:ph idx="1"/>
          </p:nvPr>
        </p:nvSpPr>
        <p:spPr>
          <a:xfrm>
            <a:off x="838200" y="1825625"/>
            <a:ext cx="10515600" cy="4351338"/>
          </a:xfrm>
        </p:spPr>
        <p:txBody>
          <a:bodyPr/>
          <a:lstStyle/>
          <a:p>
            <a:r>
              <a:rPr lang="en-US" dirty="0"/>
              <a:t>Basic functionality provided by the </a:t>
            </a:r>
            <a:r>
              <a:rPr lang="en-US" dirty="0" err="1"/>
              <a:t>AsyncContext</a:t>
            </a:r>
            <a:r>
              <a:rPr lang="en-US" dirty="0"/>
              <a:t> class.</a:t>
            </a:r>
          </a:p>
          <a:p>
            <a:endParaRPr lang="en-US" dirty="0"/>
          </a:p>
        </p:txBody>
      </p:sp>
      <p:pic>
        <p:nvPicPr>
          <p:cNvPr id="2052" name="Picture 4" descr="Image">
            <a:extLst>
              <a:ext uri="{FF2B5EF4-FFF2-40B4-BE49-F238E27FC236}">
                <a16:creationId xmlns:a16="http://schemas.microsoft.com/office/drawing/2014/main" id="{5F26914A-3AFD-483C-B68E-F1B550FBC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346" y="2331061"/>
            <a:ext cx="7649308" cy="580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09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675C-9BE2-4605-8575-8A6983AB68CE}"/>
              </a:ext>
            </a:extLst>
          </p:cNvPr>
          <p:cNvSpPr>
            <a:spLocks noGrp="1"/>
          </p:cNvSpPr>
          <p:nvPr>
            <p:ph type="title"/>
          </p:nvPr>
        </p:nvSpPr>
        <p:spPr/>
        <p:txBody>
          <a:bodyPr/>
          <a:lstStyle/>
          <a:p>
            <a:r>
              <a:rPr lang="en-US" dirty="0"/>
              <a:t>Waiting for a resource</a:t>
            </a:r>
          </a:p>
        </p:txBody>
      </p:sp>
      <p:sp>
        <p:nvSpPr>
          <p:cNvPr id="3" name="Content Placeholder 2">
            <a:extLst>
              <a:ext uri="{FF2B5EF4-FFF2-40B4-BE49-F238E27FC236}">
                <a16:creationId xmlns:a16="http://schemas.microsoft.com/office/drawing/2014/main" id="{BB629F8C-F7B0-42D0-8DF1-307A983A4A71}"/>
              </a:ext>
            </a:extLst>
          </p:cNvPr>
          <p:cNvSpPr>
            <a:spLocks noGrp="1"/>
          </p:cNvSpPr>
          <p:nvPr>
            <p:ph idx="1"/>
          </p:nvPr>
        </p:nvSpPr>
        <p:spPr/>
        <p:txBody>
          <a:bodyPr/>
          <a:lstStyle/>
          <a:p>
            <a:r>
              <a:rPr lang="en-US" b="1" dirty="0"/>
              <a:t>1.</a:t>
            </a:r>
            <a:r>
              <a:rPr lang="en-US" dirty="0"/>
              <a:t> A servlet receives a parameter from a GET request.</a:t>
            </a:r>
          </a:p>
          <a:p>
            <a:r>
              <a:rPr lang="en-US" b="1" dirty="0"/>
              <a:t>2.</a:t>
            </a:r>
            <a:r>
              <a:rPr lang="en-US" dirty="0"/>
              <a:t> The servlet uses a resource, such as a database or a web service, to retrieve information based on the value of the parameter. The resource can be slow at times, so this may be a blocking operation.</a:t>
            </a:r>
          </a:p>
          <a:p>
            <a:r>
              <a:rPr lang="en-US" b="1" dirty="0"/>
              <a:t>3.</a:t>
            </a:r>
            <a:r>
              <a:rPr lang="en-US" dirty="0"/>
              <a:t> The servlet generates a response using the result from the resource.</a:t>
            </a:r>
          </a:p>
          <a:p>
            <a:endParaRPr lang="en-US" dirty="0"/>
          </a:p>
        </p:txBody>
      </p:sp>
    </p:spTree>
    <p:extLst>
      <p:ext uri="{BB962C8B-B14F-4D97-AF65-F5344CB8AC3E}">
        <p14:creationId xmlns:p14="http://schemas.microsoft.com/office/powerpoint/2010/main" val="1488558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9DB9-D264-4345-A380-08EAA141ABE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738D26D-7951-408F-87D1-DFCC4C390606}"/>
              </a:ext>
            </a:extLst>
          </p:cNvPr>
          <p:cNvPicPr>
            <a:picLocks noGrp="1" noChangeAspect="1"/>
          </p:cNvPicPr>
          <p:nvPr>
            <p:ph idx="1"/>
          </p:nvPr>
        </p:nvPicPr>
        <p:blipFill>
          <a:blip r:embed="rId2"/>
          <a:stretch>
            <a:fillRect/>
          </a:stretch>
        </p:blipFill>
        <p:spPr>
          <a:xfrm>
            <a:off x="838200" y="365125"/>
            <a:ext cx="3743325" cy="3552825"/>
          </a:xfrm>
          <a:prstGeom prst="rect">
            <a:avLst/>
          </a:prstGeom>
        </p:spPr>
      </p:pic>
      <p:pic>
        <p:nvPicPr>
          <p:cNvPr id="5" name="Picture 4">
            <a:extLst>
              <a:ext uri="{FF2B5EF4-FFF2-40B4-BE49-F238E27FC236}">
                <a16:creationId xmlns:a16="http://schemas.microsoft.com/office/drawing/2014/main" id="{88F6AE9D-7808-4849-B747-FC08FBEB91F5}"/>
              </a:ext>
            </a:extLst>
          </p:cNvPr>
          <p:cNvPicPr>
            <a:picLocks noChangeAspect="1"/>
          </p:cNvPicPr>
          <p:nvPr/>
        </p:nvPicPr>
        <p:blipFill>
          <a:blip r:embed="rId3"/>
          <a:stretch>
            <a:fillRect/>
          </a:stretch>
        </p:blipFill>
        <p:spPr>
          <a:xfrm>
            <a:off x="5253038" y="260349"/>
            <a:ext cx="4124325" cy="3762375"/>
          </a:xfrm>
          <a:prstGeom prst="rect">
            <a:avLst/>
          </a:prstGeom>
        </p:spPr>
      </p:pic>
      <p:pic>
        <p:nvPicPr>
          <p:cNvPr id="6" name="Picture 5">
            <a:extLst>
              <a:ext uri="{FF2B5EF4-FFF2-40B4-BE49-F238E27FC236}">
                <a16:creationId xmlns:a16="http://schemas.microsoft.com/office/drawing/2014/main" id="{D8164B67-1C97-4B9D-A96C-37F23A90943D}"/>
              </a:ext>
            </a:extLst>
          </p:cNvPr>
          <p:cNvPicPr>
            <a:picLocks noChangeAspect="1"/>
          </p:cNvPicPr>
          <p:nvPr/>
        </p:nvPicPr>
        <p:blipFill>
          <a:blip r:embed="rId4"/>
          <a:stretch>
            <a:fillRect/>
          </a:stretch>
        </p:blipFill>
        <p:spPr>
          <a:xfrm>
            <a:off x="524974" y="4714875"/>
            <a:ext cx="8582025" cy="2143125"/>
          </a:xfrm>
          <a:prstGeom prst="rect">
            <a:avLst/>
          </a:prstGeom>
        </p:spPr>
      </p:pic>
    </p:spTree>
    <p:extLst>
      <p:ext uri="{BB962C8B-B14F-4D97-AF65-F5344CB8AC3E}">
        <p14:creationId xmlns:p14="http://schemas.microsoft.com/office/powerpoint/2010/main" val="3100929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7CA5-988C-4073-9C31-E108E563ABDE}"/>
              </a:ext>
            </a:extLst>
          </p:cNvPr>
          <p:cNvSpPr>
            <a:spLocks noGrp="1"/>
          </p:cNvSpPr>
          <p:nvPr>
            <p:ph type="title"/>
          </p:nvPr>
        </p:nvSpPr>
        <p:spPr/>
        <p:txBody>
          <a:bodyPr/>
          <a:lstStyle/>
          <a:p>
            <a:r>
              <a:rPr lang="en-US" dirty="0"/>
              <a:t>Nonblocking i/o</a:t>
            </a:r>
          </a:p>
        </p:txBody>
      </p:sp>
      <p:sp>
        <p:nvSpPr>
          <p:cNvPr id="3" name="Content Placeholder 2">
            <a:extLst>
              <a:ext uri="{FF2B5EF4-FFF2-40B4-BE49-F238E27FC236}">
                <a16:creationId xmlns:a16="http://schemas.microsoft.com/office/drawing/2014/main" id="{669F2D9A-DC6F-4699-95D5-3246984AD16F}"/>
              </a:ext>
            </a:extLst>
          </p:cNvPr>
          <p:cNvSpPr>
            <a:spLocks noGrp="1"/>
          </p:cNvSpPr>
          <p:nvPr>
            <p:ph idx="1"/>
          </p:nvPr>
        </p:nvSpPr>
        <p:spPr/>
        <p:txBody>
          <a:bodyPr>
            <a:normAutofit fontScale="77500" lnSpcReduction="20000"/>
          </a:bodyPr>
          <a:lstStyle/>
          <a:p>
            <a:r>
              <a:rPr lang="en-US" dirty="0"/>
              <a:t> Even if you use asynchronous processing for all the application-specific blocking operations inside your service methods, threads associated with client requests can be momentarily sitting idle because of input/output considerations.</a:t>
            </a:r>
          </a:p>
          <a:p>
            <a:r>
              <a:rPr lang="en-US" dirty="0"/>
              <a:t>For example, if a client is submitting a large HTTP POST request over a slow network connection, the server can read the request faster than the client can provide it. Using traditional I/O, the container thread associated with this request would be sometimes sitting idle waiting for the rest of the request.</a:t>
            </a:r>
          </a:p>
          <a:p>
            <a:r>
              <a:rPr lang="en-US" dirty="0"/>
              <a:t>Java EE provides nonblocking I/O support for servlets and filters when processing requests in asynchronous mode. The following steps summarize how to use nonblocking I/O to process requests and write responses inside service methods.</a:t>
            </a:r>
          </a:p>
          <a:p>
            <a:pPr lvl="1"/>
            <a:r>
              <a:rPr lang="en-US" b="1" dirty="0"/>
              <a:t>1.</a:t>
            </a:r>
            <a:r>
              <a:rPr lang="en-US" dirty="0"/>
              <a:t> Put the request in asynchronous mode as described in </a:t>
            </a:r>
            <a:r>
              <a:rPr lang="en-US" dirty="0">
                <a:hlinkClick r:id="rId2"/>
              </a:rPr>
              <a:t>Section 17.12</a:t>
            </a:r>
            <a:r>
              <a:rPr lang="en-US" dirty="0"/>
              <a:t>, “</a:t>
            </a:r>
            <a:r>
              <a:rPr lang="en-US" dirty="0">
                <a:hlinkClick r:id="rId2"/>
              </a:rPr>
              <a:t>Asynchronous Processing</a:t>
            </a:r>
            <a:r>
              <a:rPr lang="en-US" dirty="0"/>
              <a:t>.”</a:t>
            </a:r>
          </a:p>
          <a:p>
            <a:pPr lvl="1"/>
            <a:r>
              <a:rPr lang="en-US" b="1" dirty="0"/>
              <a:t>2.</a:t>
            </a:r>
            <a:r>
              <a:rPr lang="en-US" dirty="0"/>
              <a:t> Obtain an input stream and/or an output stream from the request and response objects in the service method.</a:t>
            </a:r>
          </a:p>
          <a:p>
            <a:pPr lvl="1"/>
            <a:r>
              <a:rPr lang="en-US" b="1" dirty="0"/>
              <a:t>3.</a:t>
            </a:r>
            <a:r>
              <a:rPr lang="en-US" dirty="0"/>
              <a:t> Assign a read listener to the input stream and/or a write listener to the output stream.</a:t>
            </a:r>
          </a:p>
          <a:p>
            <a:pPr lvl="1"/>
            <a:r>
              <a:rPr lang="en-US" b="1" dirty="0"/>
              <a:t>4.</a:t>
            </a:r>
            <a:r>
              <a:rPr lang="en-US" dirty="0"/>
              <a:t> Process the request and the response inside the listener’s callback methods.</a:t>
            </a:r>
          </a:p>
          <a:p>
            <a:pPr lvl="1"/>
            <a:endParaRPr lang="en-US" dirty="0"/>
          </a:p>
        </p:txBody>
      </p:sp>
    </p:spTree>
    <p:extLst>
      <p:ext uri="{BB962C8B-B14F-4D97-AF65-F5344CB8AC3E}">
        <p14:creationId xmlns:p14="http://schemas.microsoft.com/office/powerpoint/2010/main" val="2810483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2CC123-E2C4-492B-A1CF-DC74A6CBB68B}"/>
              </a:ext>
            </a:extLst>
          </p:cNvPr>
          <p:cNvPicPr>
            <a:picLocks noGrp="1" noChangeAspect="1"/>
          </p:cNvPicPr>
          <p:nvPr>
            <p:ph idx="1"/>
          </p:nvPr>
        </p:nvPicPr>
        <p:blipFill>
          <a:blip r:embed="rId2"/>
          <a:stretch>
            <a:fillRect/>
          </a:stretch>
        </p:blipFill>
        <p:spPr>
          <a:xfrm>
            <a:off x="0" y="0"/>
            <a:ext cx="8162925" cy="3190875"/>
          </a:xfrm>
          <a:prstGeom prst="rect">
            <a:avLst/>
          </a:prstGeom>
        </p:spPr>
      </p:pic>
      <p:pic>
        <p:nvPicPr>
          <p:cNvPr id="5" name="Picture 4">
            <a:extLst>
              <a:ext uri="{FF2B5EF4-FFF2-40B4-BE49-F238E27FC236}">
                <a16:creationId xmlns:a16="http://schemas.microsoft.com/office/drawing/2014/main" id="{304C2BDA-0114-4519-B082-0A7024A94C98}"/>
              </a:ext>
            </a:extLst>
          </p:cNvPr>
          <p:cNvPicPr>
            <a:picLocks noChangeAspect="1"/>
          </p:cNvPicPr>
          <p:nvPr/>
        </p:nvPicPr>
        <p:blipFill>
          <a:blip r:embed="rId3"/>
          <a:stretch>
            <a:fillRect/>
          </a:stretch>
        </p:blipFill>
        <p:spPr>
          <a:xfrm>
            <a:off x="5905865" y="490537"/>
            <a:ext cx="5819775" cy="4657725"/>
          </a:xfrm>
          <a:prstGeom prst="rect">
            <a:avLst/>
          </a:prstGeom>
        </p:spPr>
      </p:pic>
    </p:spTree>
    <p:extLst>
      <p:ext uri="{BB962C8B-B14F-4D97-AF65-F5344CB8AC3E}">
        <p14:creationId xmlns:p14="http://schemas.microsoft.com/office/powerpoint/2010/main" val="3208819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FE2C-9A04-487E-BB88-A2E521B5298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6C0AB1B-5BED-47A6-A05F-E49DD3B28EFC}"/>
              </a:ext>
            </a:extLst>
          </p:cNvPr>
          <p:cNvSpPr>
            <a:spLocks noGrp="1"/>
          </p:cNvSpPr>
          <p:nvPr>
            <p:ph idx="1"/>
          </p:nvPr>
        </p:nvSpPr>
        <p:spPr/>
        <p:txBody>
          <a:bodyPr>
            <a:normAutofit fontScale="40000" lnSpcReduction="20000"/>
          </a:bodyPr>
          <a:lstStyle/>
          <a:p>
            <a:r>
              <a:rPr lang="en-US" dirty="0"/>
              <a:t>@</a:t>
            </a:r>
            <a:r>
              <a:rPr lang="en-US" dirty="0" err="1"/>
              <a:t>WebServlet</a:t>
            </a:r>
            <a:r>
              <a:rPr lang="en-US" dirty="0"/>
              <a:t>(</a:t>
            </a:r>
            <a:r>
              <a:rPr lang="en-US" dirty="0" err="1"/>
              <a:t>urlPatterns</a:t>
            </a:r>
            <a:r>
              <a:rPr lang="en-US" dirty="0"/>
              <a:t>={"/</a:t>
            </a:r>
            <a:r>
              <a:rPr lang="en-US" dirty="0" err="1"/>
              <a:t>asyncioservlet</a:t>
            </a:r>
            <a:r>
              <a:rPr lang="en-US" dirty="0"/>
              <a:t>"}, </a:t>
            </a:r>
            <a:r>
              <a:rPr lang="en-US" dirty="0" err="1"/>
              <a:t>asyncSupported</a:t>
            </a:r>
            <a:r>
              <a:rPr lang="en-US" dirty="0"/>
              <a:t>=true)</a:t>
            </a:r>
            <a:br>
              <a:rPr lang="en-US" dirty="0"/>
            </a:br>
            <a:r>
              <a:rPr lang="en-US" dirty="0"/>
              <a:t>public class </a:t>
            </a:r>
            <a:r>
              <a:rPr lang="en-US" dirty="0" err="1"/>
              <a:t>AsyncIOServlet</a:t>
            </a:r>
            <a:r>
              <a:rPr lang="en-US" dirty="0"/>
              <a:t> extends </a:t>
            </a:r>
            <a:r>
              <a:rPr lang="en-US" dirty="0" err="1"/>
              <a:t>HttpServlet</a:t>
            </a:r>
            <a:r>
              <a:rPr lang="en-US" dirty="0"/>
              <a:t> {</a:t>
            </a:r>
            <a:br>
              <a:rPr lang="en-US" dirty="0"/>
            </a:br>
            <a:r>
              <a:rPr lang="en-US" dirty="0"/>
              <a:t>   @Override</a:t>
            </a:r>
            <a:br>
              <a:rPr lang="en-US" dirty="0"/>
            </a:br>
            <a:r>
              <a:rPr lang="en-US" dirty="0"/>
              <a:t>   public void </a:t>
            </a:r>
            <a:r>
              <a:rPr lang="en-US" dirty="0" err="1"/>
              <a:t>doPost</a:t>
            </a:r>
            <a:r>
              <a:rPr lang="en-US" dirty="0"/>
              <a:t>(</a:t>
            </a:r>
            <a:r>
              <a:rPr lang="en-US" dirty="0" err="1"/>
              <a:t>HttpServletRequest</a:t>
            </a:r>
            <a:r>
              <a:rPr lang="en-US" dirty="0"/>
              <a:t> request,</a:t>
            </a:r>
            <a:br>
              <a:rPr lang="en-US" dirty="0"/>
            </a:br>
            <a:r>
              <a:rPr lang="en-US" dirty="0"/>
              <a:t>                      </a:t>
            </a:r>
            <a:r>
              <a:rPr lang="en-US" dirty="0" err="1"/>
              <a:t>HttpServletResponse</a:t>
            </a:r>
            <a:r>
              <a:rPr lang="en-US" dirty="0"/>
              <a:t> response)</a:t>
            </a:r>
            <a:br>
              <a:rPr lang="en-US" dirty="0"/>
            </a:br>
            <a:r>
              <a:rPr lang="en-US" dirty="0"/>
              <a:t>                      throws </a:t>
            </a:r>
            <a:r>
              <a:rPr lang="en-US" dirty="0" err="1"/>
              <a:t>IOException</a:t>
            </a:r>
            <a:r>
              <a:rPr lang="en-US" dirty="0"/>
              <a:t> {</a:t>
            </a:r>
            <a:br>
              <a:rPr lang="en-US" dirty="0"/>
            </a:br>
            <a:r>
              <a:rPr lang="en-US" dirty="0"/>
              <a:t>      final </a:t>
            </a:r>
            <a:r>
              <a:rPr lang="en-US" dirty="0" err="1"/>
              <a:t>AsyncContext</a:t>
            </a:r>
            <a:r>
              <a:rPr lang="en-US" dirty="0"/>
              <a:t> </a:t>
            </a:r>
            <a:r>
              <a:rPr lang="en-US" dirty="0" err="1"/>
              <a:t>acontext</a:t>
            </a:r>
            <a:r>
              <a:rPr lang="en-US" dirty="0"/>
              <a:t> = </a:t>
            </a:r>
            <a:r>
              <a:rPr lang="en-US" dirty="0" err="1"/>
              <a:t>request.startAsync</a:t>
            </a:r>
            <a:r>
              <a:rPr lang="en-US" dirty="0"/>
              <a:t>();</a:t>
            </a:r>
            <a:br>
              <a:rPr lang="en-US" dirty="0"/>
            </a:br>
            <a:r>
              <a:rPr lang="en-US" dirty="0"/>
              <a:t>      final </a:t>
            </a:r>
            <a:r>
              <a:rPr lang="en-US" dirty="0" err="1"/>
              <a:t>ServletInputStream</a:t>
            </a:r>
            <a:r>
              <a:rPr lang="en-US" dirty="0"/>
              <a:t> input = </a:t>
            </a:r>
            <a:r>
              <a:rPr lang="en-US" dirty="0" err="1"/>
              <a:t>request.getInputStream</a:t>
            </a:r>
            <a:r>
              <a:rPr lang="en-US" dirty="0"/>
              <a:t>();</a:t>
            </a:r>
            <a:br>
              <a:rPr lang="en-US" dirty="0"/>
            </a:br>
            <a:br>
              <a:rPr lang="en-US" dirty="0"/>
            </a:br>
            <a:r>
              <a:rPr lang="en-US" dirty="0"/>
              <a:t>      </a:t>
            </a:r>
            <a:r>
              <a:rPr lang="en-US" dirty="0" err="1"/>
              <a:t>input.setReadListener</a:t>
            </a:r>
            <a:r>
              <a:rPr lang="en-US" dirty="0"/>
              <a:t>(new </a:t>
            </a:r>
            <a:r>
              <a:rPr lang="en-US" dirty="0" err="1"/>
              <a:t>ReadListener</a:t>
            </a:r>
            <a:r>
              <a:rPr lang="en-US" dirty="0"/>
              <a:t>() {</a:t>
            </a:r>
            <a:br>
              <a:rPr lang="en-US" dirty="0"/>
            </a:br>
            <a:r>
              <a:rPr lang="en-US" dirty="0"/>
              <a:t>         byte buffer[] = new byte[4*1024];</a:t>
            </a:r>
            <a:br>
              <a:rPr lang="en-US" dirty="0"/>
            </a:br>
            <a:r>
              <a:rPr lang="en-US" dirty="0"/>
              <a:t>         StringBuilder </a:t>
            </a:r>
            <a:r>
              <a:rPr lang="en-US" dirty="0" err="1"/>
              <a:t>sbuilder</a:t>
            </a:r>
            <a:r>
              <a:rPr lang="en-US" dirty="0"/>
              <a:t> = new StringBuilder();</a:t>
            </a:r>
            <a:br>
              <a:rPr lang="en-US" dirty="0"/>
            </a:br>
            <a:r>
              <a:rPr lang="en-US" dirty="0"/>
              <a:t>         @Override</a:t>
            </a:r>
            <a:br>
              <a:rPr lang="en-US" dirty="0"/>
            </a:br>
            <a:r>
              <a:rPr lang="en-US" dirty="0"/>
              <a:t>         public void </a:t>
            </a:r>
            <a:r>
              <a:rPr lang="en-US" dirty="0" err="1"/>
              <a:t>onDataAvailable</a:t>
            </a:r>
            <a:r>
              <a:rPr lang="en-US" dirty="0"/>
              <a:t>() {</a:t>
            </a:r>
            <a:br>
              <a:rPr lang="en-US" dirty="0"/>
            </a:br>
            <a:r>
              <a:rPr lang="en-US" dirty="0"/>
              <a:t>            try {</a:t>
            </a:r>
            <a:br>
              <a:rPr lang="en-US" dirty="0"/>
            </a:br>
            <a:r>
              <a:rPr lang="en-US" dirty="0"/>
              <a:t>               do {</a:t>
            </a:r>
            <a:br>
              <a:rPr lang="en-US" dirty="0"/>
            </a:br>
            <a:r>
              <a:rPr lang="en-US" dirty="0"/>
              <a:t>                  int length = </a:t>
            </a:r>
            <a:r>
              <a:rPr lang="en-US" dirty="0" err="1"/>
              <a:t>input.read</a:t>
            </a:r>
            <a:r>
              <a:rPr lang="en-US" dirty="0"/>
              <a:t>(buffer);</a:t>
            </a:r>
            <a:br>
              <a:rPr lang="en-US" dirty="0"/>
            </a:br>
            <a:r>
              <a:rPr lang="en-US" dirty="0"/>
              <a:t>                  </a:t>
            </a:r>
            <a:r>
              <a:rPr lang="en-US" dirty="0" err="1"/>
              <a:t>sbuilder.append</a:t>
            </a:r>
            <a:r>
              <a:rPr lang="en-US" dirty="0"/>
              <a:t>(new String(buffer, 0, length));</a:t>
            </a:r>
            <a:br>
              <a:rPr lang="en-US" dirty="0"/>
            </a:br>
            <a:r>
              <a:rPr lang="en-US" dirty="0"/>
              <a:t>               } while(</a:t>
            </a:r>
            <a:r>
              <a:rPr lang="en-US" dirty="0" err="1"/>
              <a:t>input.isReady</a:t>
            </a:r>
            <a:r>
              <a:rPr lang="en-US" dirty="0"/>
              <a:t>());</a:t>
            </a:r>
            <a:br>
              <a:rPr lang="en-US" dirty="0"/>
            </a:br>
            <a:r>
              <a:rPr lang="en-US" dirty="0"/>
              <a:t>            } catch (</a:t>
            </a:r>
            <a:r>
              <a:rPr lang="en-US" dirty="0" err="1"/>
              <a:t>IOException</a:t>
            </a:r>
            <a:r>
              <a:rPr lang="en-US" dirty="0"/>
              <a:t> ex) { ... }</a:t>
            </a:r>
            <a:br>
              <a:rPr lang="en-US" dirty="0"/>
            </a:br>
            <a:r>
              <a:rPr lang="en-US" dirty="0"/>
              <a:t>         }</a:t>
            </a:r>
            <a:br>
              <a:rPr lang="en-US" dirty="0"/>
            </a:br>
            <a:r>
              <a:rPr lang="en-US" dirty="0"/>
              <a:t>         @Override</a:t>
            </a:r>
            <a:br>
              <a:rPr lang="en-US" dirty="0"/>
            </a:br>
            <a:r>
              <a:rPr lang="en-US" dirty="0"/>
              <a:t>         public void </a:t>
            </a:r>
            <a:r>
              <a:rPr lang="en-US" dirty="0" err="1"/>
              <a:t>onAllDataRead</a:t>
            </a:r>
            <a:r>
              <a:rPr lang="en-US" dirty="0"/>
              <a:t>() {</a:t>
            </a:r>
            <a:br>
              <a:rPr lang="en-US" dirty="0"/>
            </a:br>
            <a:r>
              <a:rPr lang="en-US" dirty="0"/>
              <a:t>            try {</a:t>
            </a:r>
            <a:br>
              <a:rPr lang="en-US" dirty="0"/>
            </a:br>
            <a:r>
              <a:rPr lang="en-US" dirty="0"/>
              <a:t>               </a:t>
            </a:r>
            <a:r>
              <a:rPr lang="en-US" dirty="0" err="1"/>
              <a:t>acontext.getResponse</a:t>
            </a:r>
            <a:r>
              <a:rPr lang="en-US" dirty="0"/>
              <a:t>().</a:t>
            </a:r>
            <a:r>
              <a:rPr lang="en-US" dirty="0" err="1"/>
              <a:t>getWriter</a:t>
            </a:r>
            <a:r>
              <a:rPr lang="en-US" dirty="0"/>
              <a:t>()</a:t>
            </a:r>
            <a:br>
              <a:rPr lang="en-US" dirty="0"/>
            </a:br>
            <a:r>
              <a:rPr lang="en-US" dirty="0"/>
              <a:t>                                     .write("...the response...");</a:t>
            </a:r>
            <a:br>
              <a:rPr lang="en-US" dirty="0"/>
            </a:br>
            <a:r>
              <a:rPr lang="en-US" dirty="0"/>
              <a:t>            } catch (</a:t>
            </a:r>
            <a:r>
              <a:rPr lang="en-US" dirty="0" err="1"/>
              <a:t>IOException</a:t>
            </a:r>
            <a:r>
              <a:rPr lang="en-US" dirty="0"/>
              <a:t> ex) { ... }</a:t>
            </a:r>
            <a:br>
              <a:rPr lang="en-US" dirty="0"/>
            </a:br>
            <a:r>
              <a:rPr lang="en-US" dirty="0"/>
              <a:t>            </a:t>
            </a:r>
            <a:r>
              <a:rPr lang="en-US" dirty="0" err="1"/>
              <a:t>acontext.complete</a:t>
            </a:r>
            <a:r>
              <a:rPr lang="en-US" dirty="0"/>
              <a:t>();</a:t>
            </a:r>
            <a:br>
              <a:rPr lang="en-US" dirty="0"/>
            </a:br>
            <a:r>
              <a:rPr lang="en-US" dirty="0"/>
              <a:t>         }</a:t>
            </a:r>
            <a:br>
              <a:rPr lang="en-US" dirty="0"/>
            </a:br>
            <a:r>
              <a:rPr lang="en-US" dirty="0"/>
              <a:t>         @Override</a:t>
            </a:r>
            <a:br>
              <a:rPr lang="en-US" dirty="0"/>
            </a:br>
            <a:r>
              <a:rPr lang="en-US" dirty="0"/>
              <a:t>         public void </a:t>
            </a:r>
            <a:r>
              <a:rPr lang="en-US" dirty="0" err="1"/>
              <a:t>onError</a:t>
            </a:r>
            <a:r>
              <a:rPr lang="en-US" dirty="0"/>
              <a:t>(Throwable t) { ... }</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3180607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8671-8C2C-4E53-8273-2C50FE992143}"/>
              </a:ext>
            </a:extLst>
          </p:cNvPr>
          <p:cNvSpPr>
            <a:spLocks noGrp="1"/>
          </p:cNvSpPr>
          <p:nvPr>
            <p:ph type="title"/>
          </p:nvPr>
        </p:nvSpPr>
        <p:spPr/>
        <p:txBody>
          <a:bodyPr/>
          <a:lstStyle/>
          <a:p>
            <a:r>
              <a:rPr lang="en-US" dirty="0"/>
              <a:t>Protocol upgrade processing</a:t>
            </a:r>
          </a:p>
        </p:txBody>
      </p:sp>
      <p:sp>
        <p:nvSpPr>
          <p:cNvPr id="3" name="Content Placeholder 2">
            <a:extLst>
              <a:ext uri="{FF2B5EF4-FFF2-40B4-BE49-F238E27FC236}">
                <a16:creationId xmlns:a16="http://schemas.microsoft.com/office/drawing/2014/main" id="{D7166F06-C250-414B-9C33-0DC5353386BF}"/>
              </a:ext>
            </a:extLst>
          </p:cNvPr>
          <p:cNvSpPr>
            <a:spLocks noGrp="1"/>
          </p:cNvSpPr>
          <p:nvPr>
            <p:ph idx="1"/>
          </p:nvPr>
        </p:nvSpPr>
        <p:spPr/>
        <p:txBody>
          <a:bodyPr/>
          <a:lstStyle/>
          <a:p>
            <a:r>
              <a:rPr lang="en-US" dirty="0"/>
              <a:t>In HTTP/1.1, clients can request to switch to a different protocol on the current connection by using the </a:t>
            </a:r>
            <a:r>
              <a:rPr lang="en-US" i="1" dirty="0"/>
              <a:t>Upgrade</a:t>
            </a:r>
            <a:r>
              <a:rPr lang="en-US" dirty="0"/>
              <a:t> header field. If server accept the request to switch to the protocol indicated by the client, it generates an HTTP response with status 101 (switching protocols). After this exchange, the client and the server communicate using the new protocol</a:t>
            </a:r>
          </a:p>
          <a:p>
            <a:endParaRPr lang="en-US" dirty="0"/>
          </a:p>
        </p:txBody>
      </p:sp>
    </p:spTree>
    <p:extLst>
      <p:ext uri="{BB962C8B-B14F-4D97-AF65-F5344CB8AC3E}">
        <p14:creationId xmlns:p14="http://schemas.microsoft.com/office/powerpoint/2010/main" val="297946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5C3D-3B40-4C4D-BF84-0F261812F439}"/>
              </a:ext>
            </a:extLst>
          </p:cNvPr>
          <p:cNvSpPr>
            <a:spLocks noGrp="1"/>
          </p:cNvSpPr>
          <p:nvPr>
            <p:ph type="title"/>
          </p:nvPr>
        </p:nvSpPr>
        <p:spPr/>
        <p:txBody>
          <a:bodyPr/>
          <a:lstStyle/>
          <a:p>
            <a:r>
              <a:rPr lang="en-US" dirty="0"/>
              <a:t>Defining the listener class</a:t>
            </a:r>
          </a:p>
        </p:txBody>
      </p:sp>
      <p:sp>
        <p:nvSpPr>
          <p:cNvPr id="3" name="Content Placeholder 2">
            <a:extLst>
              <a:ext uri="{FF2B5EF4-FFF2-40B4-BE49-F238E27FC236}">
                <a16:creationId xmlns:a16="http://schemas.microsoft.com/office/drawing/2014/main" id="{44F0711C-3B12-49BD-94CB-413F9BDB89A0}"/>
              </a:ext>
            </a:extLst>
          </p:cNvPr>
          <p:cNvSpPr>
            <a:spLocks noGrp="1"/>
          </p:cNvSpPr>
          <p:nvPr>
            <p:ph idx="1"/>
          </p:nvPr>
        </p:nvSpPr>
        <p:spPr>
          <a:xfrm>
            <a:off x="838199" y="1825624"/>
            <a:ext cx="10515600" cy="4351338"/>
          </a:xfrm>
        </p:spPr>
        <p:txBody>
          <a:bodyPr/>
          <a:lstStyle/>
          <a:p>
            <a:r>
              <a:rPr lang="en-US" dirty="0"/>
              <a:t>You define a listener class as an implementation of a listener interface</a:t>
            </a:r>
          </a:p>
          <a:p>
            <a:endParaRPr lang="en-US" dirty="0"/>
          </a:p>
        </p:txBody>
      </p:sp>
      <p:pic>
        <p:nvPicPr>
          <p:cNvPr id="1026" name="Picture 2" descr="Image">
            <a:extLst>
              <a:ext uri="{FF2B5EF4-FFF2-40B4-BE49-F238E27FC236}">
                <a16:creationId xmlns:a16="http://schemas.microsoft.com/office/drawing/2014/main" id="{7A0F09E9-9B1D-4152-B2C0-B69E19C53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785" y="3190875"/>
            <a:ext cx="701992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22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3CFEB-E2E0-4623-B2A9-A3E98229EF82}"/>
              </a:ext>
            </a:extLst>
          </p:cNvPr>
          <p:cNvSpPr>
            <a:spLocks noGrp="1"/>
          </p:cNvSpPr>
          <p:nvPr>
            <p:ph type="title"/>
          </p:nvPr>
        </p:nvSpPr>
        <p:spPr/>
        <p:txBody>
          <a:bodyPr/>
          <a:lstStyle/>
          <a:p>
            <a:endParaRPr lang="en-US"/>
          </a:p>
        </p:txBody>
      </p:sp>
      <p:pic>
        <p:nvPicPr>
          <p:cNvPr id="4098" name="Picture 2" descr="Image">
            <a:extLst>
              <a:ext uri="{FF2B5EF4-FFF2-40B4-BE49-F238E27FC236}">
                <a16:creationId xmlns:a16="http://schemas.microsoft.com/office/drawing/2014/main" id="{5347244C-0FCF-4FF4-A8B9-81E2AF319F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2558" y="612844"/>
            <a:ext cx="4741242"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66AEDA-B0A5-494C-9DDA-6D9818D391AA}"/>
              </a:ext>
            </a:extLst>
          </p:cNvPr>
          <p:cNvSpPr/>
          <p:nvPr/>
        </p:nvSpPr>
        <p:spPr>
          <a:xfrm>
            <a:off x="516558" y="2091670"/>
            <a:ext cx="6096000" cy="4401205"/>
          </a:xfrm>
          <a:prstGeom prst="rect">
            <a:avLst/>
          </a:prstGeom>
        </p:spPr>
        <p:txBody>
          <a:bodyPr>
            <a:spAutoFit/>
          </a:bodyPr>
          <a:lstStyle/>
          <a:p>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WebServlet</a:t>
            </a:r>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urlPatterns</a:t>
            </a:r>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xyzpresource</a:t>
            </a:r>
            <a:r>
              <a:rPr lang="en-US" sz="1400" dirty="0">
                <a:solidFill>
                  <a:srgbClr val="333333"/>
                </a:solidFill>
                <a:latin typeface="Georgia" panose="02040502050405020303" pitchFamily="18" charset="0"/>
              </a:rPr>
              <a:t>"})</a:t>
            </a:r>
            <a:br>
              <a:rPr lang="en-US" sz="1400" dirty="0"/>
            </a:br>
            <a:r>
              <a:rPr lang="en-US" sz="1400" dirty="0">
                <a:solidFill>
                  <a:srgbClr val="333333"/>
                </a:solidFill>
                <a:latin typeface="Georgia" panose="02040502050405020303" pitchFamily="18" charset="0"/>
              </a:rPr>
              <a:t>public class </a:t>
            </a:r>
            <a:r>
              <a:rPr lang="en-US" sz="1400" dirty="0" err="1">
                <a:solidFill>
                  <a:srgbClr val="333333"/>
                </a:solidFill>
                <a:latin typeface="Georgia" panose="02040502050405020303" pitchFamily="18" charset="0"/>
              </a:rPr>
              <a:t>XYZPUpgradeServlet</a:t>
            </a:r>
            <a:r>
              <a:rPr lang="en-US" sz="1400" dirty="0">
                <a:solidFill>
                  <a:srgbClr val="333333"/>
                </a:solidFill>
                <a:latin typeface="Georgia" panose="02040502050405020303" pitchFamily="18" charset="0"/>
              </a:rPr>
              <a:t> extends </a:t>
            </a:r>
            <a:r>
              <a:rPr lang="en-US" sz="1400" dirty="0" err="1">
                <a:solidFill>
                  <a:srgbClr val="333333"/>
                </a:solidFill>
                <a:latin typeface="Georgia" panose="02040502050405020303" pitchFamily="18" charset="0"/>
              </a:rPr>
              <a:t>HttpServlet</a:t>
            </a:r>
            <a:r>
              <a:rPr lang="en-US" sz="1400" dirty="0">
                <a:solidFill>
                  <a:srgbClr val="333333"/>
                </a:solidFill>
                <a:latin typeface="Georgia" panose="02040502050405020303" pitchFamily="18" charset="0"/>
              </a:rPr>
              <a:t> {</a:t>
            </a:r>
            <a:br>
              <a:rPr lang="en-US" sz="1400" dirty="0"/>
            </a:br>
            <a:r>
              <a:rPr lang="en-US" sz="1400" dirty="0">
                <a:solidFill>
                  <a:srgbClr val="333333"/>
                </a:solidFill>
                <a:latin typeface="Georgia" panose="02040502050405020303" pitchFamily="18" charset="0"/>
              </a:rPr>
              <a:t>   @Override</a:t>
            </a:r>
            <a:br>
              <a:rPr lang="en-US" sz="1400" dirty="0"/>
            </a:br>
            <a:r>
              <a:rPr lang="en-US" sz="1400" dirty="0">
                <a:solidFill>
                  <a:srgbClr val="333333"/>
                </a:solidFill>
                <a:latin typeface="Georgia" panose="02040502050405020303" pitchFamily="18" charset="0"/>
              </a:rPr>
              <a:t>   public void </a:t>
            </a:r>
            <a:r>
              <a:rPr lang="en-US" sz="1400" dirty="0" err="1">
                <a:solidFill>
                  <a:srgbClr val="333333"/>
                </a:solidFill>
                <a:latin typeface="Georgia" panose="02040502050405020303" pitchFamily="18" charset="0"/>
              </a:rPr>
              <a:t>doGet</a:t>
            </a:r>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HttpServletRequest</a:t>
            </a:r>
            <a:r>
              <a:rPr lang="en-US" sz="1400" dirty="0">
                <a:solidFill>
                  <a:srgbClr val="333333"/>
                </a:solidFill>
                <a:latin typeface="Georgia" panose="02040502050405020303" pitchFamily="18" charset="0"/>
              </a:rPr>
              <a:t> request,</a:t>
            </a:r>
            <a:br>
              <a:rPr lang="en-US" sz="1400" dirty="0"/>
            </a:br>
            <a:r>
              <a:rPr lang="en-US" sz="1400" dirty="0">
                <a:solidFill>
                  <a:srgbClr val="333333"/>
                </a:solidFill>
                <a:latin typeface="Georgia" panose="02040502050405020303" pitchFamily="18" charset="0"/>
              </a:rPr>
              <a:t>                     </a:t>
            </a:r>
            <a:r>
              <a:rPr lang="en-US" sz="1400" dirty="0" err="1">
                <a:solidFill>
                  <a:srgbClr val="333333"/>
                </a:solidFill>
                <a:latin typeface="Georgia" panose="02040502050405020303" pitchFamily="18" charset="0"/>
              </a:rPr>
              <a:t>HttpServletResponse</a:t>
            </a:r>
            <a:r>
              <a:rPr lang="en-US" sz="1400" dirty="0">
                <a:solidFill>
                  <a:srgbClr val="333333"/>
                </a:solidFill>
                <a:latin typeface="Georgia" panose="02040502050405020303" pitchFamily="18" charset="0"/>
              </a:rPr>
              <a:t> response) {</a:t>
            </a:r>
            <a:br>
              <a:rPr lang="en-US" sz="1400" dirty="0"/>
            </a:br>
            <a:r>
              <a:rPr lang="en-US" sz="1400" dirty="0">
                <a:solidFill>
                  <a:srgbClr val="333333"/>
                </a:solidFill>
                <a:latin typeface="Georgia" panose="02040502050405020303" pitchFamily="18" charset="0"/>
              </a:rPr>
              <a:t>      if ("</a:t>
            </a:r>
            <a:r>
              <a:rPr lang="en-US" sz="1400" dirty="0" err="1">
                <a:solidFill>
                  <a:srgbClr val="333333"/>
                </a:solidFill>
                <a:latin typeface="Georgia" panose="02040502050405020303" pitchFamily="18" charset="0"/>
              </a:rPr>
              <a:t>XYZP".equals</a:t>
            </a:r>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request.getHeader</a:t>
            </a:r>
            <a:r>
              <a:rPr lang="en-US" sz="1400" dirty="0">
                <a:solidFill>
                  <a:srgbClr val="333333"/>
                </a:solidFill>
                <a:latin typeface="Georgia" panose="02040502050405020303" pitchFamily="18" charset="0"/>
              </a:rPr>
              <a:t>("Upgrade"))) {</a:t>
            </a:r>
            <a:br>
              <a:rPr lang="en-US" sz="1400" dirty="0"/>
            </a:br>
            <a:r>
              <a:rPr lang="en-US" sz="1400" dirty="0">
                <a:solidFill>
                  <a:srgbClr val="333333"/>
                </a:solidFill>
                <a:latin typeface="Georgia" panose="02040502050405020303" pitchFamily="18" charset="0"/>
              </a:rPr>
              <a:t>         /* Accept upgrade request */</a:t>
            </a:r>
            <a:br>
              <a:rPr lang="en-US" sz="1400" dirty="0"/>
            </a:br>
            <a:r>
              <a:rPr lang="en-US" sz="1400" dirty="0">
                <a:solidFill>
                  <a:srgbClr val="333333"/>
                </a:solidFill>
                <a:latin typeface="Georgia" panose="02040502050405020303" pitchFamily="18" charset="0"/>
              </a:rPr>
              <a:t>         </a:t>
            </a:r>
            <a:r>
              <a:rPr lang="en-US" sz="1400" dirty="0" err="1">
                <a:solidFill>
                  <a:srgbClr val="333333"/>
                </a:solidFill>
                <a:latin typeface="Georgia" panose="02040502050405020303" pitchFamily="18" charset="0"/>
              </a:rPr>
              <a:t>response.setStatus</a:t>
            </a:r>
            <a:r>
              <a:rPr lang="en-US" sz="1400" dirty="0">
                <a:solidFill>
                  <a:srgbClr val="333333"/>
                </a:solidFill>
                <a:latin typeface="Georgia" panose="02040502050405020303" pitchFamily="18" charset="0"/>
              </a:rPr>
              <a:t>(101);</a:t>
            </a:r>
            <a:br>
              <a:rPr lang="en-US" sz="1400" dirty="0"/>
            </a:br>
            <a:r>
              <a:rPr lang="en-US" sz="1400" dirty="0">
                <a:solidFill>
                  <a:srgbClr val="333333"/>
                </a:solidFill>
                <a:latin typeface="Georgia" panose="02040502050405020303" pitchFamily="18" charset="0"/>
              </a:rPr>
              <a:t>         </a:t>
            </a:r>
            <a:r>
              <a:rPr lang="en-US" sz="1400" dirty="0" err="1">
                <a:solidFill>
                  <a:srgbClr val="333333"/>
                </a:solidFill>
                <a:latin typeface="Georgia" panose="02040502050405020303" pitchFamily="18" charset="0"/>
              </a:rPr>
              <a:t>response.setHeader</a:t>
            </a:r>
            <a:r>
              <a:rPr lang="en-US" sz="1400" dirty="0">
                <a:solidFill>
                  <a:srgbClr val="333333"/>
                </a:solidFill>
                <a:latin typeface="Georgia" panose="02040502050405020303" pitchFamily="18" charset="0"/>
              </a:rPr>
              <a:t>("Upgrade", "XYZP");</a:t>
            </a:r>
            <a:br>
              <a:rPr lang="en-US" sz="1400" dirty="0"/>
            </a:br>
            <a:r>
              <a:rPr lang="en-US" sz="1400" dirty="0">
                <a:solidFill>
                  <a:srgbClr val="333333"/>
                </a:solidFill>
                <a:latin typeface="Georgia" panose="02040502050405020303" pitchFamily="18" charset="0"/>
              </a:rPr>
              <a:t>         </a:t>
            </a:r>
            <a:r>
              <a:rPr lang="en-US" sz="1400" dirty="0" err="1">
                <a:solidFill>
                  <a:srgbClr val="333333"/>
                </a:solidFill>
                <a:latin typeface="Georgia" panose="02040502050405020303" pitchFamily="18" charset="0"/>
              </a:rPr>
              <a:t>response.setHeader</a:t>
            </a:r>
            <a:r>
              <a:rPr lang="en-US" sz="1400" dirty="0">
                <a:solidFill>
                  <a:srgbClr val="333333"/>
                </a:solidFill>
                <a:latin typeface="Georgia" panose="02040502050405020303" pitchFamily="18" charset="0"/>
              </a:rPr>
              <a:t>("Connection", "Upgrade");</a:t>
            </a:r>
            <a:br>
              <a:rPr lang="en-US" sz="1400" dirty="0"/>
            </a:br>
            <a:r>
              <a:rPr lang="en-US" sz="1400" dirty="0">
                <a:solidFill>
                  <a:srgbClr val="333333"/>
                </a:solidFill>
                <a:latin typeface="Georgia" panose="02040502050405020303" pitchFamily="18" charset="0"/>
              </a:rPr>
              <a:t>         </a:t>
            </a:r>
            <a:r>
              <a:rPr lang="en-US" sz="1400" dirty="0" err="1">
                <a:solidFill>
                  <a:srgbClr val="333333"/>
                </a:solidFill>
                <a:latin typeface="Georgia" panose="02040502050405020303" pitchFamily="18" charset="0"/>
              </a:rPr>
              <a:t>response.setHeader</a:t>
            </a:r>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OtherHeaderB</a:t>
            </a:r>
            <a:r>
              <a:rPr lang="en-US" sz="1400" dirty="0">
                <a:solidFill>
                  <a:srgbClr val="333333"/>
                </a:solidFill>
                <a:latin typeface="Georgia" panose="02040502050405020303" pitchFamily="18" charset="0"/>
              </a:rPr>
              <a:t>", "Value");</a:t>
            </a:r>
            <a:br>
              <a:rPr lang="en-US" sz="1400" dirty="0"/>
            </a:br>
            <a:r>
              <a:rPr lang="en-US" sz="1400" dirty="0">
                <a:solidFill>
                  <a:srgbClr val="333333"/>
                </a:solidFill>
                <a:latin typeface="Georgia" panose="02040502050405020303" pitchFamily="18" charset="0"/>
              </a:rPr>
              <a:t>         /* Delegate the connection to the upgrade handler */</a:t>
            </a:r>
            <a:br>
              <a:rPr lang="en-US" sz="1400" dirty="0"/>
            </a:br>
            <a:r>
              <a:rPr lang="en-US" sz="1400" dirty="0">
                <a:solidFill>
                  <a:srgbClr val="333333"/>
                </a:solidFill>
                <a:latin typeface="Georgia" panose="02040502050405020303" pitchFamily="18" charset="0"/>
              </a:rPr>
              <a:t>         </a:t>
            </a:r>
            <a:r>
              <a:rPr lang="en-US" sz="1400" dirty="0" err="1">
                <a:solidFill>
                  <a:srgbClr val="333333"/>
                </a:solidFill>
                <a:latin typeface="Georgia" panose="02040502050405020303" pitchFamily="18" charset="0"/>
              </a:rPr>
              <a:t>XYZPUpgradeHandler</a:t>
            </a:r>
            <a:r>
              <a:rPr lang="en-US" sz="1400" dirty="0">
                <a:solidFill>
                  <a:srgbClr val="333333"/>
                </a:solidFill>
                <a:latin typeface="Georgia" panose="02040502050405020303" pitchFamily="18" charset="0"/>
              </a:rPr>
              <a:t> = </a:t>
            </a:r>
            <a:r>
              <a:rPr lang="en-US" sz="1400" dirty="0" err="1">
                <a:solidFill>
                  <a:srgbClr val="333333"/>
                </a:solidFill>
                <a:latin typeface="Georgia" panose="02040502050405020303" pitchFamily="18" charset="0"/>
              </a:rPr>
              <a:t>request.upgrade</a:t>
            </a:r>
            <a:r>
              <a:rPr lang="en-US" sz="1400" dirty="0">
                <a:solidFill>
                  <a:srgbClr val="333333"/>
                </a:solidFill>
                <a:latin typeface="Georgia" panose="02040502050405020303" pitchFamily="18" charset="0"/>
              </a:rPr>
              <a:t>(</a:t>
            </a:r>
            <a:r>
              <a:rPr lang="en-US" sz="1400" dirty="0" err="1">
                <a:solidFill>
                  <a:srgbClr val="333333"/>
                </a:solidFill>
                <a:latin typeface="Georgia" panose="02040502050405020303" pitchFamily="18" charset="0"/>
              </a:rPr>
              <a:t>XYZPUpgradeHandler.class</a:t>
            </a:r>
            <a:r>
              <a:rPr lang="en-US" sz="1400" dirty="0">
                <a:solidFill>
                  <a:srgbClr val="333333"/>
                </a:solidFill>
                <a:latin typeface="Georgia" panose="02040502050405020303" pitchFamily="18" charset="0"/>
              </a:rPr>
              <a:t>);</a:t>
            </a:r>
            <a:br>
              <a:rPr lang="en-US" sz="1400" dirty="0"/>
            </a:br>
            <a:r>
              <a:rPr lang="en-US" sz="1400" dirty="0">
                <a:solidFill>
                  <a:srgbClr val="333333"/>
                </a:solidFill>
                <a:latin typeface="Georgia" panose="02040502050405020303" pitchFamily="18" charset="0"/>
              </a:rPr>
              <a:t>         /* (the service method returns </a:t>
            </a:r>
            <a:r>
              <a:rPr lang="en-US" sz="1400" dirty="0" err="1">
                <a:solidFill>
                  <a:srgbClr val="333333"/>
                </a:solidFill>
                <a:latin typeface="Georgia" panose="02040502050405020303" pitchFamily="18" charset="0"/>
              </a:rPr>
              <a:t>immedately</a:t>
            </a:r>
            <a:r>
              <a:rPr lang="en-US" sz="1400" dirty="0">
                <a:solidFill>
                  <a:srgbClr val="333333"/>
                </a:solidFill>
                <a:latin typeface="Georgia" panose="02040502050405020303" pitchFamily="18" charset="0"/>
              </a:rPr>
              <a:t>) */</a:t>
            </a:r>
            <a:br>
              <a:rPr lang="en-US" sz="1400" dirty="0"/>
            </a:br>
            <a:r>
              <a:rPr lang="en-US" sz="1400" dirty="0">
                <a:solidFill>
                  <a:srgbClr val="333333"/>
                </a:solidFill>
                <a:latin typeface="Georgia" panose="02040502050405020303" pitchFamily="18" charset="0"/>
              </a:rPr>
              <a:t>      } else {</a:t>
            </a:r>
            <a:br>
              <a:rPr lang="en-US" sz="1400" dirty="0"/>
            </a:br>
            <a:r>
              <a:rPr lang="en-US" sz="1400" dirty="0">
                <a:solidFill>
                  <a:srgbClr val="333333"/>
                </a:solidFill>
                <a:latin typeface="Georgia" panose="02040502050405020303" pitchFamily="18" charset="0"/>
              </a:rPr>
              <a:t>         /* ... write error response ... */</a:t>
            </a:r>
            <a:br>
              <a:rPr lang="en-US" sz="1400" dirty="0"/>
            </a:br>
            <a:r>
              <a:rPr lang="en-US" sz="1400" dirty="0">
                <a:solidFill>
                  <a:srgbClr val="333333"/>
                </a:solidFill>
                <a:latin typeface="Georgia" panose="02040502050405020303" pitchFamily="18" charset="0"/>
              </a:rPr>
              <a:t>      }</a:t>
            </a:r>
            <a:br>
              <a:rPr lang="en-US" sz="1400" dirty="0"/>
            </a:br>
            <a:r>
              <a:rPr lang="en-US" sz="1400" dirty="0">
                <a:solidFill>
                  <a:srgbClr val="333333"/>
                </a:solidFill>
                <a:latin typeface="Georgia" panose="02040502050405020303" pitchFamily="18" charset="0"/>
              </a:rPr>
              <a:t>   }</a:t>
            </a:r>
            <a:br>
              <a:rPr lang="en-US" sz="1400" dirty="0"/>
            </a:br>
            <a:r>
              <a:rPr lang="en-US" sz="1400" dirty="0">
                <a:solidFill>
                  <a:srgbClr val="333333"/>
                </a:solidFill>
                <a:latin typeface="Georgia" panose="02040502050405020303" pitchFamily="18" charset="0"/>
              </a:rPr>
              <a:t>}</a:t>
            </a:r>
            <a:endParaRPr lang="en-US" sz="1400" dirty="0"/>
          </a:p>
        </p:txBody>
      </p:sp>
      <p:pic>
        <p:nvPicPr>
          <p:cNvPr id="8" name="Picture 7">
            <a:extLst>
              <a:ext uri="{FF2B5EF4-FFF2-40B4-BE49-F238E27FC236}">
                <a16:creationId xmlns:a16="http://schemas.microsoft.com/office/drawing/2014/main" id="{BA7A2864-7610-4C1A-ADFE-2A1CFB907B3F}"/>
              </a:ext>
            </a:extLst>
          </p:cNvPr>
          <p:cNvPicPr>
            <a:picLocks noChangeAspect="1"/>
          </p:cNvPicPr>
          <p:nvPr/>
        </p:nvPicPr>
        <p:blipFill>
          <a:blip r:embed="rId3"/>
          <a:stretch>
            <a:fillRect/>
          </a:stretch>
        </p:blipFill>
        <p:spPr>
          <a:xfrm>
            <a:off x="516558" y="499268"/>
            <a:ext cx="2905125" cy="1057275"/>
          </a:xfrm>
          <a:prstGeom prst="rect">
            <a:avLst/>
          </a:prstGeom>
        </p:spPr>
      </p:pic>
      <p:pic>
        <p:nvPicPr>
          <p:cNvPr id="9" name="Picture 8">
            <a:extLst>
              <a:ext uri="{FF2B5EF4-FFF2-40B4-BE49-F238E27FC236}">
                <a16:creationId xmlns:a16="http://schemas.microsoft.com/office/drawing/2014/main" id="{75F9CA27-8B8C-4F8E-872A-8DA10CC01B15}"/>
              </a:ext>
            </a:extLst>
          </p:cNvPr>
          <p:cNvPicPr>
            <a:picLocks noChangeAspect="1"/>
          </p:cNvPicPr>
          <p:nvPr/>
        </p:nvPicPr>
        <p:blipFill>
          <a:blip r:embed="rId4"/>
          <a:stretch>
            <a:fillRect/>
          </a:stretch>
        </p:blipFill>
        <p:spPr>
          <a:xfrm>
            <a:off x="6096000" y="4964182"/>
            <a:ext cx="4924425" cy="2162175"/>
          </a:xfrm>
          <a:prstGeom prst="rect">
            <a:avLst/>
          </a:prstGeom>
        </p:spPr>
      </p:pic>
    </p:spTree>
    <p:extLst>
      <p:ext uri="{BB962C8B-B14F-4D97-AF65-F5344CB8AC3E}">
        <p14:creationId xmlns:p14="http://schemas.microsoft.com/office/powerpoint/2010/main" val="122607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CD06-6226-4389-B7FD-51F8C77DC6BD}"/>
              </a:ext>
            </a:extLst>
          </p:cNvPr>
          <p:cNvSpPr>
            <a:spLocks noGrp="1"/>
          </p:cNvSpPr>
          <p:nvPr>
            <p:ph type="title"/>
          </p:nvPr>
        </p:nvSpPr>
        <p:spPr/>
        <p:txBody>
          <a:bodyPr/>
          <a:lstStyle/>
          <a:p>
            <a:r>
              <a:rPr lang="en-US" dirty="0"/>
              <a:t>Sharing information</a:t>
            </a:r>
          </a:p>
        </p:txBody>
      </p:sp>
      <p:sp>
        <p:nvSpPr>
          <p:cNvPr id="3" name="Content Placeholder 2">
            <a:extLst>
              <a:ext uri="{FF2B5EF4-FFF2-40B4-BE49-F238E27FC236}">
                <a16:creationId xmlns:a16="http://schemas.microsoft.com/office/drawing/2014/main" id="{E9BC27A0-670F-4152-8775-250D4E203600}"/>
              </a:ext>
            </a:extLst>
          </p:cNvPr>
          <p:cNvSpPr>
            <a:spLocks noGrp="1"/>
          </p:cNvSpPr>
          <p:nvPr>
            <p:ph idx="1"/>
          </p:nvPr>
        </p:nvSpPr>
        <p:spPr/>
        <p:txBody>
          <a:bodyPr/>
          <a:lstStyle/>
          <a:p>
            <a:r>
              <a:rPr lang="en-US" dirty="0"/>
              <a:t>Web components, like most objects, usually work with other object to accomplish their tasks. Web components can do so by doing the following.</a:t>
            </a:r>
          </a:p>
          <a:p>
            <a:pPr lvl="1"/>
            <a:r>
              <a:rPr lang="en-US" dirty="0"/>
              <a:t>Using private helper objects(EX: JavaBeans components)</a:t>
            </a:r>
          </a:p>
          <a:p>
            <a:pPr lvl="1"/>
            <a:r>
              <a:rPr lang="en-US" dirty="0"/>
              <a:t>Sharing objects that are attributes of a public scope</a:t>
            </a:r>
          </a:p>
          <a:p>
            <a:pPr lvl="1"/>
            <a:r>
              <a:rPr lang="en-US" dirty="0"/>
              <a:t>Using a database</a:t>
            </a:r>
          </a:p>
          <a:p>
            <a:pPr lvl="1"/>
            <a:r>
              <a:rPr lang="en-US" dirty="0"/>
              <a:t>Invoking other web resources.</a:t>
            </a:r>
          </a:p>
        </p:txBody>
      </p:sp>
    </p:spTree>
    <p:extLst>
      <p:ext uri="{BB962C8B-B14F-4D97-AF65-F5344CB8AC3E}">
        <p14:creationId xmlns:p14="http://schemas.microsoft.com/office/powerpoint/2010/main" val="61836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2C4B-88D0-4A2B-8B61-162A150EA567}"/>
              </a:ext>
            </a:extLst>
          </p:cNvPr>
          <p:cNvSpPr>
            <a:spLocks noGrp="1"/>
          </p:cNvSpPr>
          <p:nvPr>
            <p:ph type="title"/>
          </p:nvPr>
        </p:nvSpPr>
        <p:spPr/>
        <p:txBody>
          <a:bodyPr/>
          <a:lstStyle/>
          <a:p>
            <a:r>
              <a:rPr lang="en-US" dirty="0"/>
              <a:t>Controlling concurrent access to shared resources</a:t>
            </a:r>
          </a:p>
        </p:txBody>
      </p:sp>
      <p:sp>
        <p:nvSpPr>
          <p:cNvPr id="3" name="Content Placeholder 2">
            <a:extLst>
              <a:ext uri="{FF2B5EF4-FFF2-40B4-BE49-F238E27FC236}">
                <a16:creationId xmlns:a16="http://schemas.microsoft.com/office/drawing/2014/main" id="{EE5B6F04-B235-4F46-86C5-94CE7DA230E7}"/>
              </a:ext>
            </a:extLst>
          </p:cNvPr>
          <p:cNvSpPr>
            <a:spLocks noGrp="1"/>
          </p:cNvSpPr>
          <p:nvPr>
            <p:ph idx="1"/>
          </p:nvPr>
        </p:nvSpPr>
        <p:spPr/>
        <p:txBody>
          <a:bodyPr>
            <a:normAutofit fontScale="92500"/>
          </a:bodyPr>
          <a:lstStyle/>
          <a:p>
            <a:r>
              <a:rPr lang="en-US" dirty="0"/>
              <a:t>In a multithreaded server, shared resources can be accessed concurrently. In addition to scope object attributes, share resources include in-memory data, such as instance or class variables, and external objects, such as files, database connection, and network connections.</a:t>
            </a:r>
          </a:p>
          <a:p>
            <a:r>
              <a:rPr lang="en-US" dirty="0"/>
              <a:t>Concurrent access can arise in several situations.</a:t>
            </a:r>
          </a:p>
          <a:p>
            <a:r>
              <a:rPr lang="en-US" dirty="0"/>
              <a:t>Multiple web components accessing objects stored in the web context.</a:t>
            </a:r>
          </a:p>
          <a:p>
            <a:r>
              <a:rPr lang="en-US" dirty="0"/>
              <a:t>Multiple web components accessing objects stored in a session</a:t>
            </a:r>
          </a:p>
          <a:p>
            <a:r>
              <a:rPr lang="en-US" dirty="0"/>
              <a:t>Multiple threads within a web component accessing instance variables.</a:t>
            </a:r>
          </a:p>
        </p:txBody>
      </p:sp>
    </p:spTree>
    <p:extLst>
      <p:ext uri="{BB962C8B-B14F-4D97-AF65-F5344CB8AC3E}">
        <p14:creationId xmlns:p14="http://schemas.microsoft.com/office/powerpoint/2010/main" val="10626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1C57-4C8A-439F-99DD-EF7F0ADFC813}"/>
              </a:ext>
            </a:extLst>
          </p:cNvPr>
          <p:cNvSpPr>
            <a:spLocks noGrp="1"/>
          </p:cNvSpPr>
          <p:nvPr>
            <p:ph type="title"/>
          </p:nvPr>
        </p:nvSpPr>
        <p:spPr/>
        <p:txBody>
          <a:bodyPr/>
          <a:lstStyle/>
          <a:p>
            <a:r>
              <a:rPr lang="en-US" dirty="0"/>
              <a:t>Creating and initializing a servlet</a:t>
            </a:r>
          </a:p>
        </p:txBody>
      </p:sp>
      <p:sp>
        <p:nvSpPr>
          <p:cNvPr id="4" name="Rectangle 1">
            <a:extLst>
              <a:ext uri="{FF2B5EF4-FFF2-40B4-BE49-F238E27FC236}">
                <a16:creationId xmlns:a16="http://schemas.microsoft.com/office/drawing/2014/main" id="{7FC77F57-9207-4376-A19A-09ECBB20F21D}"/>
              </a:ext>
            </a:extLst>
          </p:cNvPr>
          <p:cNvSpPr>
            <a:spLocks noGrp="1" noChangeArrowheads="1"/>
          </p:cNvSpPr>
          <p:nvPr>
            <p:ph idx="1"/>
          </p:nvPr>
        </p:nvSpPr>
        <p:spPr bwMode="auto">
          <a:xfrm>
            <a:off x="1" y="2818749"/>
            <a:ext cx="121920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The web container initializes a servlet after loading and instantiating the servlet class and before delivering requests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from clients. To customize this process to allow the servlet to read persistent configuration data, initialize resources,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and perform any other one-time activities, you can either override the </a:t>
            </a:r>
            <a:r>
              <a:rPr kumimoji="0" lang="en-US" altLang="en-US" sz="1800" b="0" i="1" u="none" strike="noStrike" cap="none" normalizeH="0" baseline="0" dirty="0" err="1">
                <a:ln>
                  <a:noFill/>
                </a:ln>
                <a:solidFill>
                  <a:srgbClr val="333333"/>
                </a:solidFill>
                <a:effectLst/>
                <a:latin typeface=".VnTahoma" panose="020B0604030504040204" pitchFamily="34" charset="0"/>
                <a:cs typeface=".VnTahoma" panose="020B0604030504040204" pitchFamily="34" charset="0"/>
              </a:rPr>
              <a:t>init</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 method of the Servlet interface or specify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the </a:t>
            </a:r>
            <a:r>
              <a:rPr kumimoji="0" lang="en-US" altLang="en-US" sz="1800" b="0" i="1" u="none" strike="noStrike" cap="none" normalizeH="0" baseline="0" dirty="0" err="1">
                <a:ln>
                  <a:noFill/>
                </a:ln>
                <a:solidFill>
                  <a:srgbClr val="333333"/>
                </a:solidFill>
                <a:effectLst/>
                <a:latin typeface=".VnTahoma" panose="020B0604030504040204" pitchFamily="34" charset="0"/>
                <a:cs typeface=".VnTahoma" panose="020B0604030504040204" pitchFamily="34" charset="0"/>
              </a:rPr>
              <a:t>initParams</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 attribute of the @</a:t>
            </a:r>
            <a:r>
              <a:rPr kumimoji="0" lang="en-US" altLang="en-US" sz="1800" b="0" i="1" u="none" strike="noStrike" cap="none" normalizeH="0" baseline="0" dirty="0" err="1">
                <a:ln>
                  <a:noFill/>
                </a:ln>
                <a:solidFill>
                  <a:srgbClr val="333333"/>
                </a:solidFill>
                <a:effectLst/>
                <a:latin typeface=".VnTahoma" panose="020B0604030504040204" pitchFamily="34" charset="0"/>
                <a:cs typeface=".VnTahoma" panose="020B0604030504040204" pitchFamily="34" charset="0"/>
              </a:rPr>
              <a:t>WebServlet</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 annotation. The </a:t>
            </a:r>
            <a:r>
              <a:rPr kumimoji="0" lang="en-US" altLang="en-US" sz="1800" b="0" i="1" u="none" strike="noStrike" cap="none" normalizeH="0" baseline="0" dirty="0" err="1">
                <a:ln>
                  <a:noFill/>
                </a:ln>
                <a:solidFill>
                  <a:srgbClr val="333333"/>
                </a:solidFill>
                <a:effectLst/>
                <a:latin typeface=".VnTahoma" panose="020B0604030504040204" pitchFamily="34" charset="0"/>
                <a:cs typeface=".VnTahoma" panose="020B0604030504040204" pitchFamily="34" charset="0"/>
              </a:rPr>
              <a:t>initParamsattribute</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 contains a @</a:t>
            </a:r>
            <a:r>
              <a:rPr kumimoji="0" lang="en-US" altLang="en-US" sz="1800" b="0" i="1" u="none" strike="noStrike" cap="none" normalizeH="0" baseline="0" dirty="0" err="1">
                <a:ln>
                  <a:noFill/>
                </a:ln>
                <a:solidFill>
                  <a:srgbClr val="333333"/>
                </a:solidFill>
                <a:effectLst/>
                <a:latin typeface=".VnTahoma" panose="020B0604030504040204" pitchFamily="34" charset="0"/>
                <a:cs typeface=".VnTahoma" panose="020B0604030504040204" pitchFamily="34" charset="0"/>
              </a:rPr>
              <a:t>WebInitParam</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 annotation.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If it cannot complete its initialization process, a servlet throws an </a:t>
            </a:r>
            <a:r>
              <a:rPr kumimoji="0" lang="en-US" altLang="en-US" sz="1800" b="0" i="1" u="none" strike="noStrike" cap="none" normalizeH="0" baseline="0" dirty="0" err="1">
                <a:ln>
                  <a:noFill/>
                </a:ln>
                <a:solidFill>
                  <a:srgbClr val="333333"/>
                </a:solidFill>
                <a:effectLst/>
                <a:latin typeface=".VnTahoma" panose="020B0604030504040204" pitchFamily="34" charset="0"/>
                <a:cs typeface=".VnTahoma" panose="020B0604030504040204" pitchFamily="34" charset="0"/>
              </a:rPr>
              <a:t>UnavailableException</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a:t>
            </a:r>
            <a:r>
              <a:rPr lang="en-US" altLang="en-US" sz="1800" dirty="0">
                <a:latin typeface=".VnTahoma" panose="020B0604030504040204" pitchFamily="34" charset="0"/>
                <a:cs typeface=".VnTahoma" panose="020B0604030504040204" pitchFamily="34" charset="0"/>
              </a:rPr>
              <a:t> </a:t>
            </a: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Use an initialization parameter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to provide data needed by a particular servlet. By contrast, a context parameter provides data that is available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VnTahoma" panose="020B0604030504040204" pitchFamily="34" charset="0"/>
                <a:cs typeface=".VnTahoma" panose="020B0604030504040204" pitchFamily="34" charset="0"/>
              </a:rPr>
              <a:t>all components of a web application.</a:t>
            </a:r>
            <a:endParaRPr kumimoji="0" lang="en-US" altLang="en-US" sz="1800" b="0" i="0" u="none" strike="noStrike" cap="none" normalizeH="0" baseline="0" dirty="0">
              <a:ln>
                <a:noFill/>
              </a:ln>
              <a:solidFill>
                <a:schemeClr val="tx1"/>
              </a:solidFill>
              <a:effectLst/>
              <a:latin typeface=".VnTahoma" panose="020B0604030504040204" pitchFamily="34" charset="0"/>
              <a:cs typeface=".VnTahoma" panose="020B0604030504040204" pitchFamily="34" charset="0"/>
            </a:endParaRPr>
          </a:p>
        </p:txBody>
      </p:sp>
    </p:spTree>
    <p:extLst>
      <p:ext uri="{BB962C8B-B14F-4D97-AF65-F5344CB8AC3E}">
        <p14:creationId xmlns:p14="http://schemas.microsoft.com/office/powerpoint/2010/main" val="208935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5D29-4084-429F-9774-A878CAAE82C4}"/>
              </a:ext>
            </a:extLst>
          </p:cNvPr>
          <p:cNvSpPr>
            <a:spLocks noGrp="1"/>
          </p:cNvSpPr>
          <p:nvPr>
            <p:ph type="title"/>
          </p:nvPr>
        </p:nvSpPr>
        <p:spPr/>
        <p:txBody>
          <a:bodyPr/>
          <a:lstStyle/>
          <a:p>
            <a:r>
              <a:rPr lang="en-US" dirty="0"/>
              <a:t>Writing service methods</a:t>
            </a:r>
          </a:p>
        </p:txBody>
      </p:sp>
      <p:sp>
        <p:nvSpPr>
          <p:cNvPr id="3" name="Content Placeholder 2">
            <a:extLst>
              <a:ext uri="{FF2B5EF4-FFF2-40B4-BE49-F238E27FC236}">
                <a16:creationId xmlns:a16="http://schemas.microsoft.com/office/drawing/2014/main" id="{8D1D1EFE-901B-4CC8-826F-8F715FA243E0}"/>
              </a:ext>
            </a:extLst>
          </p:cNvPr>
          <p:cNvSpPr>
            <a:spLocks noGrp="1"/>
          </p:cNvSpPr>
          <p:nvPr>
            <p:ph idx="1"/>
          </p:nvPr>
        </p:nvSpPr>
        <p:spPr>
          <a:xfrm>
            <a:off x="838200" y="1825625"/>
            <a:ext cx="10515600" cy="4351338"/>
          </a:xfrm>
        </p:spPr>
        <p:txBody>
          <a:bodyPr/>
          <a:lstStyle/>
          <a:p>
            <a:r>
              <a:rPr lang="en-US" dirty="0"/>
              <a:t>The service provided by a servlet is implemented in the </a:t>
            </a:r>
            <a:r>
              <a:rPr lang="en-US" i="1" dirty="0"/>
              <a:t>service</a:t>
            </a:r>
            <a:r>
              <a:rPr lang="en-US" dirty="0"/>
              <a:t> method of a </a:t>
            </a:r>
            <a:r>
              <a:rPr lang="en-US" i="1" dirty="0" err="1"/>
              <a:t>GenericServlet</a:t>
            </a:r>
            <a:r>
              <a:rPr lang="en-US" dirty="0"/>
              <a:t>, in the do Method (can take the value </a:t>
            </a:r>
            <a:r>
              <a:rPr lang="en-US" i="1" dirty="0"/>
              <a:t>Get, Delete, Options, Post, Put, or Trace</a:t>
            </a:r>
            <a:r>
              <a:rPr lang="en-US" dirty="0"/>
              <a:t>) of </a:t>
            </a:r>
            <a:r>
              <a:rPr lang="en-US" i="1" dirty="0" err="1"/>
              <a:t>HttpServlet</a:t>
            </a:r>
            <a:r>
              <a:rPr lang="en-US" dirty="0"/>
              <a:t> object </a:t>
            </a:r>
          </a:p>
          <a:p>
            <a:r>
              <a:rPr lang="en-US" dirty="0"/>
              <a:t>The general pattern for a service method is to extract information from the request, access external resources, and then populate the response, based on that information. For HTTP servlets, the correct procedure for populating the response is to do the following:</a:t>
            </a:r>
          </a:p>
          <a:p>
            <a:pPr lvl="1"/>
            <a:r>
              <a:rPr lang="en-US" dirty="0"/>
              <a:t>Retrieve an output stream from the response</a:t>
            </a:r>
          </a:p>
          <a:p>
            <a:pPr lvl="1"/>
            <a:r>
              <a:rPr lang="en-US" dirty="0"/>
              <a:t>Fill in response headers.</a:t>
            </a:r>
          </a:p>
          <a:p>
            <a:pPr lvl="1"/>
            <a:r>
              <a:rPr lang="en-US" dirty="0"/>
              <a:t>Write any body content to the output stream</a:t>
            </a:r>
          </a:p>
        </p:txBody>
      </p:sp>
    </p:spTree>
    <p:extLst>
      <p:ext uri="{BB962C8B-B14F-4D97-AF65-F5344CB8AC3E}">
        <p14:creationId xmlns:p14="http://schemas.microsoft.com/office/powerpoint/2010/main" val="428459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3933-5C17-485C-B5F6-31A95D687338}"/>
              </a:ext>
            </a:extLst>
          </p:cNvPr>
          <p:cNvSpPr>
            <a:spLocks noGrp="1"/>
          </p:cNvSpPr>
          <p:nvPr>
            <p:ph type="title"/>
          </p:nvPr>
        </p:nvSpPr>
        <p:spPr/>
        <p:txBody>
          <a:bodyPr/>
          <a:lstStyle/>
          <a:p>
            <a:r>
              <a:rPr lang="en-US" dirty="0"/>
              <a:t>Getting information from requests</a:t>
            </a:r>
          </a:p>
        </p:txBody>
      </p:sp>
      <p:sp>
        <p:nvSpPr>
          <p:cNvPr id="3" name="Content Placeholder 2">
            <a:extLst>
              <a:ext uri="{FF2B5EF4-FFF2-40B4-BE49-F238E27FC236}">
                <a16:creationId xmlns:a16="http://schemas.microsoft.com/office/drawing/2014/main" id="{C3B11E68-401F-47DA-B041-CEB912D932A0}"/>
              </a:ext>
            </a:extLst>
          </p:cNvPr>
          <p:cNvSpPr>
            <a:spLocks noGrp="1"/>
          </p:cNvSpPr>
          <p:nvPr>
            <p:ph idx="1"/>
          </p:nvPr>
        </p:nvSpPr>
        <p:spPr/>
        <p:txBody>
          <a:bodyPr/>
          <a:lstStyle/>
          <a:p>
            <a:r>
              <a:rPr lang="en-US" dirty="0"/>
              <a:t>A request contains data passed between a client and the servlet. All request implement the </a:t>
            </a:r>
            <a:r>
              <a:rPr lang="en-US" dirty="0" err="1"/>
              <a:t>ServletRequest</a:t>
            </a:r>
            <a:r>
              <a:rPr lang="en-US" dirty="0"/>
              <a:t> interface. This interface defines methods for accessing the following information.</a:t>
            </a:r>
          </a:p>
          <a:p>
            <a:pPr lvl="1"/>
            <a:r>
              <a:rPr lang="en-US" dirty="0"/>
              <a:t>Parameters, which are typically used to convey information between client and servlets.</a:t>
            </a:r>
          </a:p>
          <a:p>
            <a:pPr lvl="1"/>
            <a:r>
              <a:rPr lang="en-US" dirty="0"/>
              <a:t>Object-valued attributes, which are typically used to pass information between web container and a servlet or between collaborating servlets</a:t>
            </a:r>
          </a:p>
          <a:p>
            <a:pPr lvl="1"/>
            <a:r>
              <a:rPr lang="en-US" dirty="0"/>
              <a:t>Information about the protocol used to communicate the request and about the client and server involved in the request</a:t>
            </a:r>
          </a:p>
          <a:p>
            <a:pPr lvl="1"/>
            <a:r>
              <a:rPr lang="en-US" dirty="0"/>
              <a:t>Information relevant to localization</a:t>
            </a:r>
          </a:p>
        </p:txBody>
      </p:sp>
    </p:spTree>
    <p:extLst>
      <p:ext uri="{BB962C8B-B14F-4D97-AF65-F5344CB8AC3E}">
        <p14:creationId xmlns:p14="http://schemas.microsoft.com/office/powerpoint/2010/main" val="339105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3000</Words>
  <Application>Microsoft Office PowerPoint</Application>
  <PresentationFormat>Widescreen</PresentationFormat>
  <Paragraphs>198</Paragraphs>
  <Slides>40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.VnTahoma</vt:lpstr>
      <vt:lpstr>Arial</vt:lpstr>
      <vt:lpstr>Calibri</vt:lpstr>
      <vt:lpstr>Calibri Light</vt:lpstr>
      <vt:lpstr>Courier New</vt:lpstr>
      <vt:lpstr>Georgia</vt:lpstr>
      <vt:lpstr>Office Theme</vt:lpstr>
      <vt:lpstr>Java servlet</vt:lpstr>
      <vt:lpstr>What is Java servlet</vt:lpstr>
      <vt:lpstr>Servlet lifecycle</vt:lpstr>
      <vt:lpstr>Defining the listener class</vt:lpstr>
      <vt:lpstr>Sharing information</vt:lpstr>
      <vt:lpstr>Controlling concurrent access to shared resources</vt:lpstr>
      <vt:lpstr>Creating and initializing a servlet</vt:lpstr>
      <vt:lpstr>Writing service methods</vt:lpstr>
      <vt:lpstr>Getting information from requests</vt:lpstr>
      <vt:lpstr>Getting information from requests (cont)</vt:lpstr>
      <vt:lpstr>Constructing reponses</vt:lpstr>
      <vt:lpstr>Filtering requests and responses</vt:lpstr>
      <vt:lpstr>The main tasks that a filter can perform are as follows:</vt:lpstr>
      <vt:lpstr>Programming filters</vt:lpstr>
      <vt:lpstr>PowerPoint Presentation</vt:lpstr>
      <vt:lpstr> Programming Customized Requests and Responses</vt:lpstr>
      <vt:lpstr>Invoking other web resources</vt:lpstr>
      <vt:lpstr>Including Other Resources in the Response</vt:lpstr>
      <vt:lpstr> Transferring Control to Another Web Component</vt:lpstr>
      <vt:lpstr>Specifying Filter mappings</vt:lpstr>
      <vt:lpstr>Accessing the web context</vt:lpstr>
      <vt:lpstr>Maintaining client state</vt:lpstr>
      <vt:lpstr>Session management</vt:lpstr>
      <vt:lpstr>PowerPoint Presentation</vt:lpstr>
      <vt:lpstr>Session tracking</vt:lpstr>
      <vt:lpstr>Finalizing a servlet</vt:lpstr>
      <vt:lpstr>Tracking service requests</vt:lpstr>
      <vt:lpstr>Notifying methods to shutdown</vt:lpstr>
      <vt:lpstr>Creating polite long-running methods</vt:lpstr>
      <vt:lpstr>Uploading files with java servlet technology</vt:lpstr>
      <vt:lpstr>Asynchronous processing</vt:lpstr>
      <vt:lpstr>Asynchronous Processing in Servlets</vt:lpstr>
      <vt:lpstr>Cont</vt:lpstr>
      <vt:lpstr>Waiting for a resource</vt:lpstr>
      <vt:lpstr>PowerPoint Presentation</vt:lpstr>
      <vt:lpstr>Nonblocking i/o</vt:lpstr>
      <vt:lpstr>PowerPoint Presentation</vt:lpstr>
      <vt:lpstr>Example</vt:lpstr>
      <vt:lpstr>Protocol upgrade processing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bui minh</dc:creator>
  <cp:lastModifiedBy>hoang bui minh</cp:lastModifiedBy>
  <cp:revision>35</cp:revision>
  <dcterms:created xsi:type="dcterms:W3CDTF">2018-09-16T07:07:58Z</dcterms:created>
  <dcterms:modified xsi:type="dcterms:W3CDTF">2018-09-17T18:18:23Z</dcterms:modified>
</cp:coreProperties>
</file>