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80" r:id="rId9"/>
    <p:sldId id="281" r:id="rId10"/>
    <p:sldId id="282" r:id="rId11"/>
    <p:sldId id="283" r:id="rId12"/>
    <p:sldId id="263" r:id="rId13"/>
    <p:sldId id="264" r:id="rId14"/>
    <p:sldId id="279" r:id="rId15"/>
    <p:sldId id="265" r:id="rId16"/>
    <p:sldId id="266" r:id="rId17"/>
    <p:sldId id="269" r:id="rId18"/>
    <p:sldId id="270" r:id="rId19"/>
    <p:sldId id="271" r:id="rId20"/>
    <p:sldId id="272" r:id="rId21"/>
    <p:sldId id="273" r:id="rId22"/>
    <p:sldId id="267" r:id="rId23"/>
    <p:sldId id="274" r:id="rId24"/>
    <p:sldId id="275" r:id="rId25"/>
    <p:sldId id="276" r:id="rId26"/>
    <p:sldId id="277" r:id="rId27"/>
    <p:sldId id="278" r:id="rId28"/>
    <p:sldId id="26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74B4-DBCC-408F-921A-7B2974088821}" type="datetimeFigureOut">
              <a:rPr lang="pl-PL" smtClean="0"/>
              <a:t>30.03.2025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486EC29-6697-4472-933A-892BBC8992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20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74B4-DBCC-408F-921A-7B2974088821}" type="datetimeFigureOut">
              <a:rPr lang="pl-PL" smtClean="0"/>
              <a:t>30.03.2025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86EC29-6697-4472-933A-892BBC8992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118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74B4-DBCC-408F-921A-7B2974088821}" type="datetimeFigureOut">
              <a:rPr lang="pl-PL" smtClean="0"/>
              <a:t>30.03.2025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86EC29-6697-4472-933A-892BBC899222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7896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74B4-DBCC-408F-921A-7B2974088821}" type="datetimeFigureOut">
              <a:rPr lang="pl-PL" smtClean="0"/>
              <a:t>30.03.2025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86EC29-6697-4472-933A-892BBC8992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1880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74B4-DBCC-408F-921A-7B2974088821}" type="datetimeFigureOut">
              <a:rPr lang="pl-PL" smtClean="0"/>
              <a:t>30.03.2025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86EC29-6697-4472-933A-892BBC899222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4945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74B4-DBCC-408F-921A-7B2974088821}" type="datetimeFigureOut">
              <a:rPr lang="pl-PL" smtClean="0"/>
              <a:t>30.03.2025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86EC29-6697-4472-933A-892BBC8992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1630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74B4-DBCC-408F-921A-7B2974088821}" type="datetimeFigureOut">
              <a:rPr lang="pl-PL" smtClean="0"/>
              <a:t>30.03.2025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EC29-6697-4472-933A-892BBC8992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3337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74B4-DBCC-408F-921A-7B2974088821}" type="datetimeFigureOut">
              <a:rPr lang="pl-PL" smtClean="0"/>
              <a:t>30.03.2025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EC29-6697-4472-933A-892BBC8992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564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74B4-DBCC-408F-921A-7B2974088821}" type="datetimeFigureOut">
              <a:rPr lang="pl-PL" smtClean="0"/>
              <a:t>30.03.2025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EC29-6697-4472-933A-892BBC8992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542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74B4-DBCC-408F-921A-7B2974088821}" type="datetimeFigureOut">
              <a:rPr lang="pl-PL" smtClean="0"/>
              <a:t>30.03.2025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86EC29-6697-4472-933A-892BBC8992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863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74B4-DBCC-408F-921A-7B2974088821}" type="datetimeFigureOut">
              <a:rPr lang="pl-PL" smtClean="0"/>
              <a:t>30.03.2025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86EC29-6697-4472-933A-892BBC8992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371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74B4-DBCC-408F-921A-7B2974088821}" type="datetimeFigureOut">
              <a:rPr lang="pl-PL" smtClean="0"/>
              <a:t>30.03.2025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86EC29-6697-4472-933A-892BBC8992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90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74B4-DBCC-408F-921A-7B2974088821}" type="datetimeFigureOut">
              <a:rPr lang="pl-PL" smtClean="0"/>
              <a:t>30.03.2025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EC29-6697-4472-933A-892BBC8992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265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74B4-DBCC-408F-921A-7B2974088821}" type="datetimeFigureOut">
              <a:rPr lang="pl-PL" smtClean="0"/>
              <a:t>30.03.2025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EC29-6697-4472-933A-892BBC8992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506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74B4-DBCC-408F-921A-7B2974088821}" type="datetimeFigureOut">
              <a:rPr lang="pl-PL" smtClean="0"/>
              <a:t>30.03.2025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EC29-6697-4472-933A-892BBC8992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456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74B4-DBCC-408F-921A-7B2974088821}" type="datetimeFigureOut">
              <a:rPr lang="pl-PL" smtClean="0"/>
              <a:t>30.03.2025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86EC29-6697-4472-933A-892BBC8992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555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74B4-DBCC-408F-921A-7B2974088821}" type="datetimeFigureOut">
              <a:rPr lang="pl-PL" smtClean="0"/>
              <a:t>30.03.2025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486EC29-6697-4472-933A-892BBC89922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276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512A88-7EA2-6D21-3265-AD97BC3E0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"/>
            <a:ext cx="12192000" cy="1270449"/>
          </a:xfrm>
        </p:spPr>
        <p:txBody>
          <a:bodyPr/>
          <a:lstStyle/>
          <a:p>
            <a:pPr algn="ctr"/>
            <a:r>
              <a:rPr lang="pl-PL" dirty="0" err="1"/>
              <a:t>Plantify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2AA8DF9-BF57-6EC9-9050-D4D4AB72F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1659" y="1734774"/>
            <a:ext cx="8915399" cy="2432624"/>
          </a:xfrm>
        </p:spPr>
        <p:txBody>
          <a:bodyPr>
            <a:normAutofit/>
          </a:bodyPr>
          <a:lstStyle/>
          <a:p>
            <a:r>
              <a:rPr lang="pl-PL" dirty="0"/>
              <a:t>Skład zespołu:</a:t>
            </a:r>
          </a:p>
          <a:p>
            <a:r>
              <a:rPr lang="pl-PL" dirty="0"/>
              <a:t>Dominik Gałkowski 247659</a:t>
            </a:r>
          </a:p>
          <a:p>
            <a:r>
              <a:rPr lang="pl-PL" dirty="0"/>
              <a:t>Jan Śladowski 247806</a:t>
            </a:r>
          </a:p>
          <a:p>
            <a:r>
              <a:rPr lang="pl-PL" dirty="0"/>
              <a:t>Julia </a:t>
            </a:r>
            <a:r>
              <a:rPr lang="pl-PL" dirty="0" err="1"/>
              <a:t>Ruszer</a:t>
            </a:r>
            <a:r>
              <a:rPr lang="pl-PL" dirty="0"/>
              <a:t> 247775</a:t>
            </a:r>
          </a:p>
          <a:p>
            <a:r>
              <a:rPr lang="pl-PL" dirty="0"/>
              <a:t>Wiktor Żelechowski 247833</a:t>
            </a:r>
          </a:p>
          <a:p>
            <a:r>
              <a:rPr lang="pl-PL" dirty="0"/>
              <a:t>Dawid Frontczak 247656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9670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458ED9-5042-ED8B-0FBC-D8FC6E9B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 funkcjonalne #4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2F0738D-A4BD-9EAA-2C17-A6A5BA96C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Wyświetlanie ustawień dotyczących przypomnień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Edycja ustawień powiadomień o brakujących materiałach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Edycja ustawień przypomnień o przycinaniu i pielęgnacji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Edycja ustawień przypomnień o nawożeniu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Edycja ustawień przypomnień o podlewaniu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Tworzenie listy zakupów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Automatyczne generowanie listy zakupów</a:t>
            </a:r>
          </a:p>
        </p:txBody>
      </p:sp>
    </p:spTree>
    <p:extLst>
      <p:ext uri="{BB962C8B-B14F-4D97-AF65-F5344CB8AC3E}">
        <p14:creationId xmlns:p14="http://schemas.microsoft.com/office/powerpoint/2010/main" val="1455585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1B0865-0FE4-5EB4-2395-AF1EEEE7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 funkcjonalne #5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E13453-4AFE-61F1-F702-3E0568CCB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Wyświetlanie rejestru działań pielęgnacyjnych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Generowanie raportu o stanie roślin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Dodanie wpisu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Usunięcie wpisu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Edycja wpisu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Wyświetlanie kalendarza działań pielęgnacyjnych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Synchronizacja z kalendarzem zewnętrznym</a:t>
            </a:r>
          </a:p>
        </p:txBody>
      </p:sp>
    </p:spTree>
    <p:extLst>
      <p:ext uri="{BB962C8B-B14F-4D97-AF65-F5344CB8AC3E}">
        <p14:creationId xmlns:p14="http://schemas.microsoft.com/office/powerpoint/2010/main" val="2529095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414EFF-8129-0407-5FFA-B1B5DA0F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pl-PL" sz="3100">
                <a:solidFill>
                  <a:schemeClr val="tx2">
                    <a:lumMod val="75000"/>
                  </a:schemeClr>
                </a:solidFill>
              </a:rPr>
              <a:t>Wymagania niefunkcjonalne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D5F92A-8009-8B0B-4413-E5C250A17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pPr marL="457200">
              <a:buNone/>
            </a:pPr>
            <a:r>
              <a:rPr lang="pl-PL" b="1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Użyteczność - </a:t>
            </a:r>
            <a:r>
              <a:rPr lang="pl-PL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Intuicyjny i przyjazny interfejs użytkownika.</a:t>
            </a:r>
            <a:endParaRPr lang="pl-PL" dirty="0">
              <a:solidFill>
                <a:schemeClr val="tx2">
                  <a:lumMod val="7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buNone/>
            </a:pPr>
            <a:r>
              <a:rPr lang="pl-PL" b="1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Dostępność - </a:t>
            </a:r>
            <a:r>
              <a:rPr lang="pl-PL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 powinien być dostępny i stabilny przez 99% czasu.</a:t>
            </a:r>
            <a:endParaRPr lang="pl-PL" dirty="0">
              <a:solidFill>
                <a:schemeClr val="tx2">
                  <a:lumMod val="7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buNone/>
            </a:pPr>
            <a:r>
              <a:rPr lang="pl-PL" b="1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Wydajność - </a:t>
            </a:r>
            <a:r>
              <a:rPr lang="pl-PL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 powinien reagować na akcje użytkownika w czasie nie dłuższym niż 2 sekundy.</a:t>
            </a:r>
            <a:endParaRPr lang="pl-PL" dirty="0">
              <a:solidFill>
                <a:schemeClr val="tx2">
                  <a:lumMod val="7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buNone/>
            </a:pPr>
            <a:r>
              <a:rPr lang="pl-PL" b="1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Bezpieczeństwo</a:t>
            </a:r>
            <a:r>
              <a:rPr lang="pl-PL" b="1" dirty="0">
                <a:solidFill>
                  <a:schemeClr val="tx2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</a:t>
            </a:r>
            <a:r>
              <a:rPr lang="pl-PL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Hasła muszą być przechowywane w bezpieczny sposób przy wykorzystaniu algorytmów szyfrujących.</a:t>
            </a:r>
            <a:endParaRPr lang="pl-PL" dirty="0">
              <a:solidFill>
                <a:schemeClr val="tx2">
                  <a:lumMod val="7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buNone/>
            </a:pPr>
            <a:r>
              <a:rPr lang="pl-PL" b="1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Skalowalność - </a:t>
            </a:r>
            <a:r>
              <a:rPr lang="pl-PL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 powinien mieć zdolność do obsługi rosnącej ilość nowych użytkowników.</a:t>
            </a:r>
            <a:endParaRPr lang="pl-PL" dirty="0">
              <a:solidFill>
                <a:schemeClr val="tx2">
                  <a:lumMod val="7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l-PL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620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FA5023-A652-3971-1E41-11B504CB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443" y="200599"/>
            <a:ext cx="8911687" cy="1280890"/>
          </a:xfrm>
        </p:spPr>
        <p:txBody>
          <a:bodyPr/>
          <a:lstStyle/>
          <a:p>
            <a:r>
              <a:rPr lang="pl-PL" dirty="0"/>
              <a:t>Diagram przypadków użycia – Użytkownik zalogowany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9F6FAFF-BCDF-32FB-6781-7C4B81EAB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6443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8DF5B7A-7785-49C6-B4EB-252FF28C2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8BD0529-90E2-47B4-8D13-CEE11A154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AE127430-162B-43FD-A02F-6E8AD8FD9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7A6023CB-BCF4-4A3C-B04B-EFF677921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98B0FCF0-0865-45E1-977A-5BFDD0EFC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C1FF2792-ADB4-44D2-B7EF-6E3503725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B7B0F0A2-D4CD-4EA5-96E9-9E282F25C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FBBC4912-27C6-4C5E-9C40-AE9B6644E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27E474D-BE64-49E8-8C82-691642D0B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A385E451-43CB-441B-83EE-28ACB6BCB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5BF91B89-051C-49D8-9029-83A1F52B0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42329880-D64F-4074-ABE4-348FDC7FB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2FAD4595-5B16-442B-A756-924FB136A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F9B151E-1B34-4FA6-A53D-B92F787D9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617ED8F6-0AA2-4080-ADCB-6C7CE1759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76F017FD-AF02-4E22-A564-5DCC93F5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61F8A187-FAA8-4625-AC70-EE2C7499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6D431C21-669A-42BC-A2DF-9092CA729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D143DDDF-3A80-4C43-BBCF-8EC128010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313BFF88-4BDD-4CC4-A514-C7D655779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id="{BA235B4A-F8AD-4C1E-9074-356253813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281D9204-5CB0-44D1-B01F-5FFF6B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4DD213C5-5C2A-403A-AAEF-E495E64AE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3D07FF46-5E32-4BEE-B85D-107AD341D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4E5AE900-6815-4A65-9A96-CA280B3A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45EA57FC-ADA4-45DD-98E7-B0615C5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9FFA7C60-EEB5-45DC-B964-20A76F776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51" name="Freeform 11">
            <a:extLst>
              <a:ext uri="{FF2B5EF4-FFF2-40B4-BE49-F238E27FC236}">
                <a16:creationId xmlns:a16="http://schemas.microsoft.com/office/drawing/2014/main" id="{7D84F46B-82DB-461C-88AC-F6C66B593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pic>
        <p:nvPicPr>
          <p:cNvPr id="5" name="Symbol zastępczy zawartości 4" descr="Obraz zawierający tekst, krąg, diagram, rysowanie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AFF61AE8-A36C-6AE2-B4DE-68B5D1FEE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56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8A1843-E09B-6DB8-7599-EADA1A3B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Diagram przypadków użycia – Użytkownik niezalogowany</a:t>
            </a:r>
          </a:p>
        </p:txBody>
      </p:sp>
      <p:pic>
        <p:nvPicPr>
          <p:cNvPr id="9" name="Symbol zastępczy zawartości 8" descr="Obraz zawierający tekst, krąg, diagram, zrzut ekranu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9AEE06C9-ED22-55B4-3AB9-CB1DFBD30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400" y="2589212"/>
            <a:ext cx="6677025" cy="2867025"/>
          </a:xfrm>
        </p:spPr>
      </p:pic>
    </p:spTree>
    <p:extLst>
      <p:ext uri="{BB962C8B-B14F-4D97-AF65-F5344CB8AC3E}">
        <p14:creationId xmlns:p14="http://schemas.microsoft.com/office/powerpoint/2010/main" val="2834541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18A94A-214D-B9AE-C0F8-9820C52CF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Architektura rozwiązania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722A206-9EBE-EF6C-6FBC-199B0A993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906" y="2133600"/>
            <a:ext cx="5085705" cy="3777622"/>
          </a:xfrm>
        </p:spPr>
        <p:txBody>
          <a:bodyPr/>
          <a:lstStyle/>
          <a:p>
            <a:r>
              <a:rPr lang="pl-PL" dirty="0"/>
              <a:t>Tu </a:t>
            </a:r>
            <a:r>
              <a:rPr lang="pl-PL" dirty="0" err="1"/>
              <a:t>bd</a:t>
            </a:r>
            <a:r>
              <a:rPr lang="pl-PL" dirty="0"/>
              <a:t> diagram komponentów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3ACC26A-B259-4917-B418-4502C4B66633}"/>
              </a:ext>
            </a:extLst>
          </p:cNvPr>
          <p:cNvSpPr txBox="1"/>
          <p:nvPr/>
        </p:nvSpPr>
        <p:spPr>
          <a:xfrm>
            <a:off x="869132" y="1994090"/>
            <a:ext cx="3992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-Spring </a:t>
            </a:r>
            <a:r>
              <a:rPr lang="pl-PL" dirty="0" err="1"/>
              <a:t>Boot</a:t>
            </a:r>
            <a:endParaRPr lang="pl-PL" dirty="0"/>
          </a:p>
          <a:p>
            <a:r>
              <a:rPr lang="pl-PL" dirty="0"/>
              <a:t>-</a:t>
            </a:r>
            <a:r>
              <a:rPr lang="pl-PL" dirty="0" err="1"/>
              <a:t>Flutter</a:t>
            </a:r>
            <a:endParaRPr lang="pl-PL" dirty="0"/>
          </a:p>
          <a:p>
            <a:r>
              <a:rPr lang="pl-PL" dirty="0"/>
              <a:t>-</a:t>
            </a:r>
            <a:r>
              <a:rPr lang="pl-PL" dirty="0" err="1"/>
              <a:t>Supabase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8034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1D06DE-C0B7-4C61-1D23-75614E8A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4110"/>
            <a:ext cx="12191999" cy="1280890"/>
          </a:xfrm>
        </p:spPr>
        <p:txBody>
          <a:bodyPr/>
          <a:lstStyle/>
          <a:p>
            <a:pPr algn="ctr"/>
            <a:r>
              <a:rPr lang="pl-PL" dirty="0"/>
              <a:t>Scenariusz - Rejestracja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4156129-90B2-8929-B3AE-CBCE084AE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383200"/>
              </p:ext>
            </p:extLst>
          </p:nvPr>
        </p:nvGraphicFramePr>
        <p:xfrm>
          <a:off x="1856704" y="1905000"/>
          <a:ext cx="8478589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8030">
                  <a:extLst>
                    <a:ext uri="{9D8B030D-6E8A-4147-A177-3AD203B41FA5}">
                      <a16:colId xmlns:a16="http://schemas.microsoft.com/office/drawing/2014/main" val="4144329850"/>
                    </a:ext>
                  </a:extLst>
                </a:gridCol>
                <a:gridCol w="5040559">
                  <a:extLst>
                    <a:ext uri="{9D8B030D-6E8A-4147-A177-3AD203B41FA5}">
                      <a16:colId xmlns:a16="http://schemas.microsoft.com/office/drawing/2014/main" val="3145119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Nazwa: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Rejestracja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4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Poziom ważności: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Ważny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56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Aktorzy: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Użytkownik niezalogowany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934472"/>
                  </a:ext>
                </a:extLst>
              </a:tr>
              <a:tr h="360144">
                <a:tc>
                  <a:txBody>
                    <a:bodyPr/>
                    <a:lstStyle/>
                    <a:p>
                      <a:r>
                        <a:rPr lang="pl-PL" dirty="0"/>
                        <a:t>Krótki opis: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Rejestracja nowego użytkownika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62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Warunki wstępne: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Brak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758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Warunki końcowe: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System tworzy konto nowego użytkownika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391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Główny przepływ zdarzeń: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pl-PL" dirty="0"/>
                        <a:t>Wybór zakładki rejestracja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pl-PL" dirty="0"/>
                        <a:t>Wpisanie wymaganych danych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pl-PL" dirty="0"/>
                        <a:t>Utworzenie nowego konta użytkownika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99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Alternatywny przepływ zdarzeń: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3a.  Wystąpienie błędu przy tworzeniu konta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271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099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67F7FC-4479-C55F-48BE-0DAA4892B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97773"/>
            <a:ext cx="12191999" cy="1280890"/>
          </a:xfrm>
        </p:spPr>
        <p:txBody>
          <a:bodyPr/>
          <a:lstStyle/>
          <a:p>
            <a:pPr algn="ctr"/>
            <a:r>
              <a:rPr lang="pl-PL" dirty="0"/>
              <a:t>Scenariusz – Dodanie rośliny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86D4608-8374-3DB1-9B96-9B0B6DE50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745556"/>
              </p:ext>
            </p:extLst>
          </p:nvPr>
        </p:nvGraphicFramePr>
        <p:xfrm>
          <a:off x="1856705" y="1678663"/>
          <a:ext cx="8478589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8030">
                  <a:extLst>
                    <a:ext uri="{9D8B030D-6E8A-4147-A177-3AD203B41FA5}">
                      <a16:colId xmlns:a16="http://schemas.microsoft.com/office/drawing/2014/main" val="4144329850"/>
                    </a:ext>
                  </a:extLst>
                </a:gridCol>
                <a:gridCol w="5040559">
                  <a:extLst>
                    <a:ext uri="{9D8B030D-6E8A-4147-A177-3AD203B41FA5}">
                      <a16:colId xmlns:a16="http://schemas.microsoft.com/office/drawing/2014/main" val="3145119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Nazwa: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Dodanie rośliny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4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Poziom ważności: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Ważny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56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Aktorzy: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Użytkownik zalogowany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934472"/>
                  </a:ext>
                </a:extLst>
              </a:tr>
              <a:tr h="360144">
                <a:tc>
                  <a:txBody>
                    <a:bodyPr/>
                    <a:lstStyle/>
                    <a:p>
                      <a:r>
                        <a:rPr lang="pl-PL" dirty="0"/>
                        <a:t>Krótki opis: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Dodanie nowej rośliny do zasobów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62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Warunki wstępne: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 systemie musi być zalogowany użytkownik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758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Warunki końcowe: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System dodaje nową roślinę do zasobu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391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Główny przepływ zdarzeń: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pl-PL" dirty="0"/>
                        <a:t>Wybór zakładki Dodaj roślinę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pl-PL" dirty="0"/>
                        <a:t>Wpisanie wymaganych danych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pl-PL" dirty="0"/>
                        <a:t>Dodanie rośliny do bazy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99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Alternatywny przepływ zdarzeń: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3a.  Wystąpienie błędu przy dodawaniu roślin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271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273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277C33-27E5-972F-F87B-79A6AC915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705" y="624110"/>
            <a:ext cx="8478590" cy="1280890"/>
          </a:xfrm>
        </p:spPr>
        <p:txBody>
          <a:bodyPr/>
          <a:lstStyle/>
          <a:p>
            <a:pPr algn="ctr"/>
            <a:r>
              <a:rPr lang="pl-PL" dirty="0"/>
              <a:t>Scenariusz – Generowanie raportu o stanie roślin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F163E32-BC61-0868-476F-2A3C4E075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019823"/>
              </p:ext>
            </p:extLst>
          </p:nvPr>
        </p:nvGraphicFramePr>
        <p:xfrm>
          <a:off x="1856705" y="1905000"/>
          <a:ext cx="8478589" cy="459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8030">
                  <a:extLst>
                    <a:ext uri="{9D8B030D-6E8A-4147-A177-3AD203B41FA5}">
                      <a16:colId xmlns:a16="http://schemas.microsoft.com/office/drawing/2014/main" val="4144329850"/>
                    </a:ext>
                  </a:extLst>
                </a:gridCol>
                <a:gridCol w="5040559">
                  <a:extLst>
                    <a:ext uri="{9D8B030D-6E8A-4147-A177-3AD203B41FA5}">
                      <a16:colId xmlns:a16="http://schemas.microsoft.com/office/drawing/2014/main" val="3145119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Nazwa: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Generowanie raportu o stanie roślin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4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Poziom ważności: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Niski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56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Aktorzy: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Użytkownik zalogowany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934472"/>
                  </a:ext>
                </a:extLst>
              </a:tr>
              <a:tr h="360144">
                <a:tc>
                  <a:txBody>
                    <a:bodyPr/>
                    <a:lstStyle/>
                    <a:p>
                      <a:r>
                        <a:rPr lang="pl-PL" dirty="0"/>
                        <a:t>Krótki opis: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Generowanie raportu o stanie swoich roślin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62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Warunki wstępne: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 systemie musi być zalogowany użytkownik oraz musi on mieć dodaną roślinę w swojej bazie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758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Warunki końcowe: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System generuje raport o stanie roślin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391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Główny przepływ zdarzeń: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pl-PL" dirty="0"/>
                        <a:t>Wybór zakładki Raporty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pl-PL" dirty="0"/>
                        <a:t>Wybór roślin, których ma dotyczyć raport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pl-PL" dirty="0"/>
                        <a:t>Generowanie raportu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99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Alternatywny przepływ zdarzeń: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3a.  Wystąpienie błędu przy generowaniu raportu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271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95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3E5EFD-948B-F2DD-8383-A0DCC947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761"/>
            <a:ext cx="12191999" cy="1213805"/>
          </a:xfrm>
        </p:spPr>
        <p:txBody>
          <a:bodyPr/>
          <a:lstStyle/>
          <a:p>
            <a:pPr algn="ctr"/>
            <a:r>
              <a:rPr lang="pl-PL" dirty="0"/>
              <a:t>Cel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3FA1A0-3D21-F7B9-5A5A-69037CA03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Głównym celem naszego projektu jest stworzenie aplikacji ułatwiającej zarządzanie roślinami w naszych ogrodach, biurach i domach. System umożliwi lepsze rozplanowanie zadań oraz niezbędną wiedze i wskazówki aby jak najlepiej zadbać o stan naszych roślin.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3418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121931-C4E9-7561-53D7-98E3C97D1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705" y="624110"/>
            <a:ext cx="8478589" cy="1280890"/>
          </a:xfrm>
        </p:spPr>
        <p:txBody>
          <a:bodyPr/>
          <a:lstStyle/>
          <a:p>
            <a:pPr algn="ctr"/>
            <a:r>
              <a:rPr lang="pl-PL" dirty="0"/>
              <a:t>Scenariusz – Automatyczne generowanie listy zakupów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6F788AB2-F9DC-E65A-8443-DD1B00D04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402798"/>
              </p:ext>
            </p:extLst>
          </p:nvPr>
        </p:nvGraphicFramePr>
        <p:xfrm>
          <a:off x="1856705" y="1905000"/>
          <a:ext cx="8478589" cy="486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8030">
                  <a:extLst>
                    <a:ext uri="{9D8B030D-6E8A-4147-A177-3AD203B41FA5}">
                      <a16:colId xmlns:a16="http://schemas.microsoft.com/office/drawing/2014/main" val="4144329850"/>
                    </a:ext>
                  </a:extLst>
                </a:gridCol>
                <a:gridCol w="5040559">
                  <a:extLst>
                    <a:ext uri="{9D8B030D-6E8A-4147-A177-3AD203B41FA5}">
                      <a16:colId xmlns:a16="http://schemas.microsoft.com/office/drawing/2014/main" val="3145119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Nazwa: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Automatyczne generowanie listy zakupów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4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Poziom ważności: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Niski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56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Aktorzy: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Użytkownik zalogowany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934472"/>
                  </a:ext>
                </a:extLst>
              </a:tr>
              <a:tr h="360144">
                <a:tc>
                  <a:txBody>
                    <a:bodyPr/>
                    <a:lstStyle/>
                    <a:p>
                      <a:r>
                        <a:rPr lang="pl-PL" dirty="0"/>
                        <a:t>Krótki opis: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Generowanie listy zakupów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62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Warunki wstępne: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 systemie musi być zalogowany użytkownik oraz musi on mieć dodaną roślinę w swojej bazie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758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Warunki końcowe: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System generuje listę z zakupami potrzebnymi dla roślin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391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Główny przepływ zdarzeń: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pl-PL" dirty="0"/>
                        <a:t>Wybór zakładki Lista zakupów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pl-PL" dirty="0"/>
                        <a:t>Wybór roślin dla których ma zostać wygenerowana lista zakupów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pl-PL" dirty="0"/>
                        <a:t>Generowanie listy zakupów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99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Alternatywny przepływ zdarzeń: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3a.  Wystąpienie błędu przy generowaniu listy zakupów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271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48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108832-EE67-E919-F359-EB258AA2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574" y="78237"/>
            <a:ext cx="8228854" cy="1280890"/>
          </a:xfrm>
        </p:spPr>
        <p:txBody>
          <a:bodyPr/>
          <a:lstStyle/>
          <a:p>
            <a:pPr algn="ctr"/>
            <a:r>
              <a:rPr lang="pl-PL" dirty="0"/>
              <a:t>Scenariusz – Wyświetlenie zaleceń i wskazówek 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6CBEDDA-C4EF-B266-9C34-2F97822E2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688613"/>
              </p:ext>
            </p:extLst>
          </p:nvPr>
        </p:nvGraphicFramePr>
        <p:xfrm>
          <a:off x="1981573" y="1384803"/>
          <a:ext cx="8228854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6764">
                  <a:extLst>
                    <a:ext uri="{9D8B030D-6E8A-4147-A177-3AD203B41FA5}">
                      <a16:colId xmlns:a16="http://schemas.microsoft.com/office/drawing/2014/main" val="4144329850"/>
                    </a:ext>
                  </a:extLst>
                </a:gridCol>
                <a:gridCol w="4892090">
                  <a:extLst>
                    <a:ext uri="{9D8B030D-6E8A-4147-A177-3AD203B41FA5}">
                      <a16:colId xmlns:a16="http://schemas.microsoft.com/office/drawing/2014/main" val="3145119140"/>
                    </a:ext>
                  </a:extLst>
                </a:gridCol>
              </a:tblGrid>
              <a:tr h="329633">
                <a:tc>
                  <a:txBody>
                    <a:bodyPr/>
                    <a:lstStyle/>
                    <a:p>
                      <a:r>
                        <a:rPr lang="pl-PL" dirty="0"/>
                        <a:t>Nazwa: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Wyświetlenie zaleceń i wskazówek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40709"/>
                  </a:ext>
                </a:extLst>
              </a:tr>
              <a:tr h="329633">
                <a:tc>
                  <a:txBody>
                    <a:bodyPr/>
                    <a:lstStyle/>
                    <a:p>
                      <a:r>
                        <a:rPr lang="pl-PL" dirty="0"/>
                        <a:t>Poziom ważności: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Średni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560060"/>
                  </a:ext>
                </a:extLst>
              </a:tr>
              <a:tr h="329633">
                <a:tc>
                  <a:txBody>
                    <a:bodyPr/>
                    <a:lstStyle/>
                    <a:p>
                      <a:r>
                        <a:rPr lang="pl-PL" dirty="0"/>
                        <a:t>Aktorzy: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Użytkownik zalogowany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934472"/>
                  </a:ext>
                </a:extLst>
              </a:tr>
              <a:tr h="576858">
                <a:tc>
                  <a:txBody>
                    <a:bodyPr/>
                    <a:lstStyle/>
                    <a:p>
                      <a:r>
                        <a:rPr lang="pl-PL" dirty="0"/>
                        <a:t>Krótki opis: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Wyświetlenie zaleceń i wskazówek dla danej rośliny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621081"/>
                  </a:ext>
                </a:extLst>
              </a:tr>
              <a:tr h="824083">
                <a:tc>
                  <a:txBody>
                    <a:bodyPr/>
                    <a:lstStyle/>
                    <a:p>
                      <a:r>
                        <a:rPr lang="pl-PL" dirty="0"/>
                        <a:t>Warunki wstępne: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 systemie musi być zalogowany użytkownik oraz musi on mieć dodaną roślinę w swojej bazie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758402"/>
                  </a:ext>
                </a:extLst>
              </a:tr>
              <a:tr h="576858">
                <a:tc>
                  <a:txBody>
                    <a:bodyPr/>
                    <a:lstStyle/>
                    <a:p>
                      <a:r>
                        <a:rPr lang="pl-PL" dirty="0"/>
                        <a:t>Warunki końcowe: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System wyświetla zalecenia i wskazówki dotyczące pielęgnacji rośliny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391165"/>
                  </a:ext>
                </a:extLst>
              </a:tr>
              <a:tr h="1318532">
                <a:tc>
                  <a:txBody>
                    <a:bodyPr/>
                    <a:lstStyle/>
                    <a:p>
                      <a:r>
                        <a:rPr lang="pl-PL" dirty="0"/>
                        <a:t>Główny przepływ zdarzeń: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pl-PL" dirty="0"/>
                        <a:t>Wybór zakładki Moje rośliny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pl-PL" dirty="0"/>
                        <a:t>Wybór rośliny dla której mają być wyświetlone zalecenia i wskazówki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pl-PL" dirty="0"/>
                        <a:t>Wyświetlenie wskazówek i zaleceń dla wybranej rośliny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992765"/>
                  </a:ext>
                </a:extLst>
              </a:tr>
              <a:tr h="576858">
                <a:tc>
                  <a:txBody>
                    <a:bodyPr/>
                    <a:lstStyle/>
                    <a:p>
                      <a:r>
                        <a:rPr lang="pl-PL" dirty="0"/>
                        <a:t>Alternatywny przepływ zdarzeń: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3a.  Wystąpienie błędu przy wyświetleniu zaleceń i wskazówek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271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252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07D5FA-F837-83B8-2594-AF75645EB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pl-PL" dirty="0"/>
              <a:t>Harmonogram prac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B3DD49-09B0-6577-9499-E270890DF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Do rozplanowania naszych prac użyliśmy opcji </a:t>
            </a:r>
            <a:r>
              <a:rPr lang="pl-PL" dirty="0" err="1"/>
              <a:t>projects</a:t>
            </a:r>
            <a:r>
              <a:rPr lang="pl-PL" dirty="0"/>
              <a:t> znajdującej się </a:t>
            </a:r>
            <a:r>
              <a:rPr lang="pl-PL" dirty="0" err="1"/>
              <a:t>githubie</a:t>
            </a:r>
            <a:r>
              <a:rPr lang="pl-PL" dirty="0"/>
              <a:t>, a zadania podzieliliśmy na 5 etapów każdy trwający po 2 tygodnie. </a:t>
            </a:r>
          </a:p>
        </p:txBody>
      </p:sp>
    </p:spTree>
    <p:extLst>
      <p:ext uri="{BB962C8B-B14F-4D97-AF65-F5344CB8AC3E}">
        <p14:creationId xmlns:p14="http://schemas.microsoft.com/office/powerpoint/2010/main" val="3588995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6872A1-A912-4916-C76B-3AA07899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pl-PL" dirty="0"/>
              <a:t>Etap 1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5E196C-7E18-B97F-BB10-019C6ACB0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6574535" cy="375925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b="0" i="0" dirty="0">
                <a:effectLst/>
                <a:latin typeface="-apple-system"/>
              </a:rPr>
              <a:t>Utworzenie bazy danych,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0" i="0" dirty="0">
                <a:effectLst/>
                <a:latin typeface="-apple-system"/>
              </a:rPr>
              <a:t>Rejestracja i logowanie użytkowników,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0" i="0" dirty="0">
                <a:effectLst/>
                <a:latin typeface="-apple-system"/>
              </a:rPr>
              <a:t>Dodawanie roślin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27C317B-25CB-0105-CF2C-B7278D9C3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088" y="1407102"/>
            <a:ext cx="3981455" cy="372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50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677FDD-CA88-520B-716C-173493C6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pl-PL" dirty="0"/>
              <a:t>Etap 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AAD27DB-B600-1D57-4012-D64DA79BD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6574535" cy="375925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b="0" i="0">
                <a:effectLst/>
                <a:latin typeface="-apple-system"/>
              </a:rPr>
              <a:t>Baza wiedzy o roślinach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0" i="0">
                <a:effectLst/>
                <a:latin typeface="-apple-system"/>
              </a:rPr>
              <a:t>Edycja danych roślin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0" i="0">
                <a:effectLst/>
                <a:latin typeface="-apple-system"/>
              </a:rPr>
              <a:t>Kategorie roślin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0" i="0" err="1">
                <a:effectLst/>
                <a:latin typeface="-apple-system"/>
              </a:rPr>
              <a:t>Backendowe</a:t>
            </a:r>
            <a:r>
              <a:rPr lang="pl-PL" b="0" i="0">
                <a:effectLst/>
                <a:latin typeface="-apple-system"/>
              </a:rPr>
              <a:t> przygotowanie do wysyłania powiadomień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0" i="0">
                <a:effectLst/>
                <a:latin typeface="-apple-system"/>
              </a:rPr>
              <a:t>Wspólne zarządzanie roślinami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49316EA-7043-2D7E-B0BB-A906244FC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088" y="1363663"/>
            <a:ext cx="3981455" cy="381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96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95A8BE-068D-8892-C57F-10F72BAAC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pl-PL" dirty="0"/>
              <a:t>Etap 3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05923F-0EAD-2B54-CE5E-7B1C03414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6574535" cy="375925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b="0" i="0">
                <a:effectLst/>
                <a:latin typeface="-apple-system"/>
              </a:rPr>
              <a:t>Rozpoznawanie roślin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0" i="0">
                <a:effectLst/>
                <a:latin typeface="-apple-system"/>
              </a:rPr>
              <a:t>Lista zakupów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0" i="0">
                <a:effectLst/>
                <a:latin typeface="-apple-system"/>
              </a:rPr>
              <a:t>Generowanie listy zakupów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0" i="0">
                <a:effectLst/>
                <a:latin typeface="-apple-system"/>
              </a:rPr>
              <a:t>FAQ i pomoc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0" i="0">
                <a:effectLst/>
                <a:latin typeface="-apple-system"/>
              </a:rPr>
              <a:t>Kalendarz pielęgnacji</a:t>
            </a:r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48F51D6-4BAD-618D-094C-18DBBB3CF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088" y="1377129"/>
            <a:ext cx="3981455" cy="378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03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BCEA4-26C6-0D3E-66B2-90547B8F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pl-PL" dirty="0"/>
              <a:t>Etap 4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63657CD-BA8F-D159-D579-DDE69C4D5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6574535" cy="375925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b="0" i="0">
                <a:effectLst/>
                <a:latin typeface="-apple-system"/>
              </a:rPr>
              <a:t>Rozpoczęcie prac na </a:t>
            </a:r>
            <a:r>
              <a:rPr lang="pl-PL" b="0" i="0" err="1">
                <a:effectLst/>
                <a:latin typeface="-apple-system"/>
              </a:rPr>
              <a:t>frontendem</a:t>
            </a:r>
            <a:endParaRPr lang="pl-PL" b="0" i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b="0" i="0">
                <a:effectLst/>
                <a:latin typeface="-apple-system"/>
              </a:rPr>
              <a:t>Kalendarz pielęgnacji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0" i="0">
                <a:effectLst/>
                <a:latin typeface="-apple-system"/>
              </a:rPr>
              <a:t>Powiadomienia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06D9674-E2EB-4057-64A4-F587FF4DB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088" y="1454480"/>
            <a:ext cx="3981455" cy="362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27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FB20EE-6C3F-172C-5BB6-CB6C7D10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pl-PL" dirty="0"/>
              <a:t>Etap 5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688192D-35F9-399B-F30A-666C0234E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6574535" cy="375925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b="0" i="0">
                <a:effectLst/>
                <a:latin typeface="-apple-system"/>
              </a:rPr>
              <a:t>Dalsze prace na </a:t>
            </a:r>
            <a:r>
              <a:rPr lang="pl-PL" b="0" i="0" err="1">
                <a:effectLst/>
                <a:latin typeface="-apple-system"/>
              </a:rPr>
              <a:t>frontendem</a:t>
            </a:r>
            <a:endParaRPr lang="pl-PL" b="0" i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b="0" i="0">
                <a:effectLst/>
                <a:latin typeface="-apple-system"/>
              </a:rPr>
              <a:t>Raporty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0" i="0">
                <a:effectLst/>
                <a:latin typeface="-apple-system"/>
              </a:rPr>
              <a:t>Śledzenie historii pielęgnacji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523063A-E6B6-E56A-10B0-57C0845D6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088" y="1492239"/>
            <a:ext cx="3981455" cy="355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94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5CCCE9-788A-CACF-6B81-EA72B244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Podział na role i zadania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D76013D-56CE-9808-AA92-2ED3FB5AD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0991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0FA4AA-0D5C-1844-D84E-5FA76995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istniejących rozwiązań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C70253-7FE9-0CB0-A6C6-3386168DB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405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D3E82F5-E17D-0CDB-C7F0-44FE69C14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pl-PL" sz="3200">
                <a:solidFill>
                  <a:schemeClr val="bg1"/>
                </a:solidFill>
              </a:rPr>
              <a:t>Plantify</a:t>
            </a:r>
          </a:p>
        </p:txBody>
      </p:sp>
      <p:sp>
        <p:nvSpPr>
          <p:cNvPr id="75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ymbol zastępczy zawartości 2">
            <a:extLst>
              <a:ext uri="{FF2B5EF4-FFF2-40B4-BE49-F238E27FC236}">
                <a16:creationId xmlns:a16="http://schemas.microsoft.com/office/drawing/2014/main" id="{F5F9A025-93A5-26D6-E6A0-E55226F77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/>
              <a:t>Zalety:</a:t>
            </a:r>
          </a:p>
          <a:p>
            <a:pPr marL="0" indent="0">
              <a:buNone/>
            </a:pPr>
            <a:r>
              <a:rPr lang="pl-PL"/>
              <a:t>-Poprawne rozpoznawanie roślin</a:t>
            </a:r>
          </a:p>
          <a:p>
            <a:pPr marL="0" indent="0">
              <a:buNone/>
            </a:pPr>
            <a:r>
              <a:rPr lang="pl-PL"/>
              <a:t>-Automatyczne dostosowywanie częstości podlewania i nawożenia po dodaniu rośliny</a:t>
            </a:r>
          </a:p>
          <a:p>
            <a:pPr marL="0" indent="0">
              <a:buNone/>
            </a:pPr>
            <a:r>
              <a:rPr lang="pl-PL"/>
              <a:t>-Natychmiastowe wskazówki dotyczące rośliny po jej dodaniu</a:t>
            </a:r>
          </a:p>
          <a:p>
            <a:pPr marL="0" indent="0">
              <a:buNone/>
            </a:pPr>
            <a:r>
              <a:rPr lang="pl-PL"/>
              <a:t>-Pomiar natężenia światła</a:t>
            </a:r>
          </a:p>
          <a:p>
            <a:pPr marL="0" indent="0">
              <a:buNone/>
            </a:pPr>
            <a:r>
              <a:rPr lang="pl-PL"/>
              <a:t>-</a:t>
            </a:r>
            <a:r>
              <a:rPr lang="pl-PL" err="1"/>
              <a:t>Chatbot</a:t>
            </a:r>
            <a:endParaRPr lang="pl-PL"/>
          </a:p>
          <a:p>
            <a:pPr marL="0" indent="0">
              <a:buNone/>
            </a:pPr>
            <a:r>
              <a:rPr lang="pl-PL"/>
              <a:t>Wady:</a:t>
            </a:r>
          </a:p>
          <a:p>
            <a:pPr marL="0" indent="0">
              <a:buNone/>
            </a:pPr>
            <a:r>
              <a:rPr lang="pl-PL"/>
              <a:t>-Dodatkowe funkcje są płatne</a:t>
            </a:r>
          </a:p>
          <a:p>
            <a:pPr marL="0" indent="0">
              <a:buNone/>
            </a:pPr>
            <a:r>
              <a:rPr lang="pl-PL"/>
              <a:t>-Błędna diagnoza chorób roślin</a:t>
            </a:r>
          </a:p>
          <a:p>
            <a:pPr marL="0" indent="0">
              <a:buNone/>
            </a:pPr>
            <a:r>
              <a:rPr lang="pl-PL"/>
              <a:t>-Dostępność jedynie w języku angielskim</a:t>
            </a:r>
          </a:p>
          <a:p>
            <a:pPr marL="0" indent="0">
              <a:buNone/>
            </a:pPr>
            <a:r>
              <a:rPr lang="pl-PL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862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7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DE30B60-D3D9-B9D1-EFBD-D910BEC05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pl-PL" sz="3200">
                <a:solidFill>
                  <a:schemeClr val="bg1"/>
                </a:solidFill>
              </a:rPr>
              <a:t>Picture this</a:t>
            </a:r>
          </a:p>
        </p:txBody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sp useBgFill="1">
        <p:nvSpPr>
          <p:cNvPr id="44" name="Rectangle 11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65E710-B2F9-9991-C73A-672416E1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/>
              <a:t>Zalety:</a:t>
            </a:r>
          </a:p>
          <a:p>
            <a:pPr marL="0" indent="0">
              <a:buNone/>
            </a:pPr>
            <a:r>
              <a:rPr lang="pl-PL"/>
              <a:t>-Poprawne rozpoznawanie roślin</a:t>
            </a:r>
          </a:p>
          <a:p>
            <a:pPr marL="0" indent="0">
              <a:buNone/>
            </a:pPr>
            <a:r>
              <a:rPr lang="pl-PL"/>
              <a:t>-Natychmiastowe wskazówki dotyczące rośliny po jej dodaniu</a:t>
            </a:r>
          </a:p>
          <a:p>
            <a:pPr marL="0" indent="0">
              <a:buNone/>
            </a:pPr>
            <a:r>
              <a:rPr lang="pl-PL"/>
              <a:t>-Rozpoznaje choroby roślin i podaje rady jak je leczyć</a:t>
            </a:r>
          </a:p>
          <a:p>
            <a:pPr marL="0" indent="0">
              <a:buNone/>
            </a:pPr>
            <a:r>
              <a:rPr lang="pl-PL"/>
              <a:t>-Podaję rady dotyczące klimatu na podstawie lokalizacji</a:t>
            </a:r>
          </a:p>
          <a:p>
            <a:pPr marL="0" indent="0">
              <a:buNone/>
            </a:pPr>
            <a:r>
              <a:rPr lang="pl-PL"/>
              <a:t>Wady:</a:t>
            </a:r>
          </a:p>
          <a:p>
            <a:pPr marL="0" indent="0">
              <a:buNone/>
            </a:pPr>
            <a:r>
              <a:rPr lang="pl-PL"/>
              <a:t>-Dodatkowe funkcje są płatne</a:t>
            </a:r>
          </a:p>
          <a:p>
            <a:pPr marL="0" indent="0">
              <a:buNone/>
            </a:pPr>
            <a:r>
              <a:rPr lang="pl-PL"/>
              <a:t>-Błędne rozpoznawanie roślin</a:t>
            </a:r>
          </a:p>
          <a:p>
            <a:pPr marL="0" indent="0">
              <a:buNone/>
            </a:pPr>
            <a:r>
              <a:rPr lang="pl-PL"/>
              <a:t>-Błędna diagnoza chorób roślin</a:t>
            </a:r>
          </a:p>
          <a:p>
            <a:pPr marL="0" indent="0">
              <a:buNone/>
            </a:pPr>
            <a:r>
              <a:rPr lang="pl-PL"/>
              <a:t>-Dostępność jedynie w języku angielskim</a:t>
            </a:r>
          </a:p>
          <a:p>
            <a:pPr marL="0" indent="0">
              <a:buNone/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183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1603F3C-7FE2-B3E0-574A-BE1696C0A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pl-PL" sz="2700">
                <a:solidFill>
                  <a:schemeClr val="bg1"/>
                </a:solidFill>
              </a:rPr>
              <a:t>Plant identification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BD1510-AACE-AE84-495B-C85B7203B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/>
              <a:t>Zalety:</a:t>
            </a:r>
          </a:p>
          <a:p>
            <a:pPr marL="0" indent="0">
              <a:buNone/>
            </a:pPr>
            <a:r>
              <a:rPr lang="pl-PL"/>
              <a:t>-Rozpoznawanie roślin na podstawie zdjęcia</a:t>
            </a:r>
          </a:p>
          <a:p>
            <a:pPr marL="0" indent="0">
              <a:buNone/>
            </a:pPr>
            <a:r>
              <a:rPr lang="pl-PL"/>
              <a:t>-Pokazuje precyzję dopasowanie rośliny do danego gatunku.</a:t>
            </a:r>
          </a:p>
          <a:p>
            <a:pPr marL="0" indent="0">
              <a:buNone/>
            </a:pPr>
            <a:r>
              <a:rPr lang="pl-PL"/>
              <a:t>Wady:</a:t>
            </a:r>
          </a:p>
          <a:p>
            <a:pPr marL="0" indent="0">
              <a:buNone/>
            </a:pPr>
            <a:r>
              <a:rPr lang="pl-PL"/>
              <a:t>-Dodatkowe funkcje są płatne</a:t>
            </a:r>
          </a:p>
          <a:p>
            <a:pPr marL="0" indent="0">
              <a:buNone/>
            </a:pPr>
            <a:r>
              <a:rPr lang="pl-PL"/>
              <a:t>-Niewielka liczba opcji</a:t>
            </a:r>
          </a:p>
        </p:txBody>
      </p:sp>
    </p:spTree>
    <p:extLst>
      <p:ext uri="{BB962C8B-B14F-4D97-AF65-F5344CB8AC3E}">
        <p14:creationId xmlns:p14="http://schemas.microsoft.com/office/powerpoint/2010/main" val="2152778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90D4C2-5E59-A02C-4F2B-D53B926E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 funkcjonalne #1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F953CE-FA00-54AF-1CF2-910175319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Rejestracja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Logowanie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Ustalenie nowego hasła</a:t>
            </a:r>
          </a:p>
        </p:txBody>
      </p:sp>
    </p:spTree>
    <p:extLst>
      <p:ext uri="{BB962C8B-B14F-4D97-AF65-F5344CB8AC3E}">
        <p14:creationId xmlns:p14="http://schemas.microsoft.com/office/powerpoint/2010/main" val="6586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F6849B-9A71-AA62-56EC-CC9A415A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 funkcjonalne #2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4D8C53-2297-38F9-BE99-77EFD376E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Dodanie rośliny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Rozpoznanie rośliny na podstawie zdjęcia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Usunięcie rośliny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Wyświetlenie bazy wiedzy o roślinach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Wyświetlenie poradnika roślinnego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Wyświetlenie Najczęściej zadawanych pytań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Rozmowa z </a:t>
            </a:r>
            <a:r>
              <a:rPr lang="pl-PL" dirty="0" err="1"/>
              <a:t>chatbotem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44905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E29BB8-C197-F55A-275B-68422E465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 funkcjonalne #3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669F303-4E19-0D9A-3BB4-6F34D0728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Wyświetlenie listy roślin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Usunięcie rośliny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Wyświetlenie informacji o roślinie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Edycja informacji o roślinie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Tworzenie harmonogramu pielęgnacyjnego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Wyświetlenie zaleceń i wskazówek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Podzielenie roślin na kategorie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Zapraszanie innych osób do współdzielenia informacji roślinach</a:t>
            </a:r>
          </a:p>
        </p:txBody>
      </p:sp>
    </p:spTree>
    <p:extLst>
      <p:ext uri="{BB962C8B-B14F-4D97-AF65-F5344CB8AC3E}">
        <p14:creationId xmlns:p14="http://schemas.microsoft.com/office/powerpoint/2010/main" val="2338046423"/>
      </p:ext>
    </p:extLst>
  </p:cSld>
  <p:clrMapOvr>
    <a:masterClrMapping/>
  </p:clrMapOvr>
</p:sld>
</file>

<file path=ppt/theme/theme1.xml><?xml version="1.0" encoding="utf-8"?>
<a:theme xmlns:a="http://schemas.openxmlformats.org/drawingml/2006/main" name="Smuga">
  <a:themeElements>
    <a:clrScheme name="Smuga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mug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mug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215</TotalTime>
  <Words>915</Words>
  <Application>Microsoft Office PowerPoint</Application>
  <PresentationFormat>Panoramiczny</PresentationFormat>
  <Paragraphs>212</Paragraphs>
  <Slides>28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28</vt:i4>
      </vt:variant>
    </vt:vector>
  </HeadingPairs>
  <TitlesOfParts>
    <vt:vector size="36" baseType="lpstr">
      <vt:lpstr>-apple-system</vt:lpstr>
      <vt:lpstr>Aptos</vt:lpstr>
      <vt:lpstr>Arial</vt:lpstr>
      <vt:lpstr>Calibri</vt:lpstr>
      <vt:lpstr>Century Gothic</vt:lpstr>
      <vt:lpstr>Wingdings</vt:lpstr>
      <vt:lpstr>Wingdings 3</vt:lpstr>
      <vt:lpstr>Smuga</vt:lpstr>
      <vt:lpstr>Plantify</vt:lpstr>
      <vt:lpstr>Cel projektu</vt:lpstr>
      <vt:lpstr>Analiza istniejących rozwiązań</vt:lpstr>
      <vt:lpstr>Plantify</vt:lpstr>
      <vt:lpstr>Picture this</vt:lpstr>
      <vt:lpstr>Plant identification</vt:lpstr>
      <vt:lpstr>Wymagania funkcjonalne #1</vt:lpstr>
      <vt:lpstr>Wymagania funkcjonalne #2</vt:lpstr>
      <vt:lpstr>Wymagania funkcjonalne #3</vt:lpstr>
      <vt:lpstr>Wymagania funkcjonalne #4</vt:lpstr>
      <vt:lpstr>Wymagania funkcjonalne #5</vt:lpstr>
      <vt:lpstr>Wymagania niefunkcjonalne</vt:lpstr>
      <vt:lpstr>Diagram przypadków użycia – Użytkownik zalogowany</vt:lpstr>
      <vt:lpstr>Prezentacja programu PowerPoint</vt:lpstr>
      <vt:lpstr>Diagram przypadków użycia – Użytkownik niezalogowany</vt:lpstr>
      <vt:lpstr>Architektura rozwiązania</vt:lpstr>
      <vt:lpstr>Scenariusz - Rejestracja</vt:lpstr>
      <vt:lpstr>Scenariusz – Dodanie rośliny</vt:lpstr>
      <vt:lpstr>Scenariusz – Generowanie raportu o stanie roślin</vt:lpstr>
      <vt:lpstr>Scenariusz – Automatyczne generowanie listy zakupów</vt:lpstr>
      <vt:lpstr>Scenariusz – Wyświetlenie zaleceń i wskazówek </vt:lpstr>
      <vt:lpstr>Harmonogram prac</vt:lpstr>
      <vt:lpstr>Etap 1</vt:lpstr>
      <vt:lpstr>Etap 2</vt:lpstr>
      <vt:lpstr>Etap 3</vt:lpstr>
      <vt:lpstr>Etap 4</vt:lpstr>
      <vt:lpstr>Etap 5</vt:lpstr>
      <vt:lpstr>Podział na role i zadania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Dawid Frontczak</dc:creator>
  <cp:lastModifiedBy>Dawid Frontczak</cp:lastModifiedBy>
  <cp:revision>4</cp:revision>
  <dcterms:created xsi:type="dcterms:W3CDTF">2025-03-27T19:06:09Z</dcterms:created>
  <dcterms:modified xsi:type="dcterms:W3CDTF">2025-03-30T20:57:39Z</dcterms:modified>
</cp:coreProperties>
</file>