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79" r:id="rId3"/>
    <p:sldId id="280" r:id="rId4"/>
    <p:sldId id="309" r:id="rId5"/>
    <p:sldId id="257" r:id="rId6"/>
    <p:sldId id="325" r:id="rId7"/>
    <p:sldId id="326" r:id="rId8"/>
    <p:sldId id="308" r:id="rId9"/>
    <p:sldId id="258" r:id="rId10"/>
    <p:sldId id="327" r:id="rId11"/>
    <p:sldId id="329" r:id="rId12"/>
    <p:sldId id="330" r:id="rId13"/>
    <p:sldId id="331" r:id="rId14"/>
    <p:sldId id="310" r:id="rId15"/>
    <p:sldId id="316" r:id="rId16"/>
    <p:sldId id="363" r:id="rId17"/>
    <p:sldId id="364" r:id="rId18"/>
    <p:sldId id="365" r:id="rId19"/>
    <p:sldId id="371" r:id="rId20"/>
    <p:sldId id="372" r:id="rId21"/>
    <p:sldId id="377" r:id="rId22"/>
    <p:sldId id="387" r:id="rId23"/>
    <p:sldId id="389" r:id="rId24"/>
    <p:sldId id="378" r:id="rId25"/>
    <p:sldId id="388" r:id="rId26"/>
    <p:sldId id="391" r:id="rId27"/>
    <p:sldId id="379" r:id="rId28"/>
    <p:sldId id="380" r:id="rId29"/>
    <p:sldId id="382" r:id="rId30"/>
    <p:sldId id="392" r:id="rId31"/>
    <p:sldId id="397" r:id="rId32"/>
    <p:sldId id="383" r:id="rId33"/>
    <p:sldId id="398" r:id="rId34"/>
    <p:sldId id="399" r:id="rId35"/>
    <p:sldId id="395" r:id="rId36"/>
    <p:sldId id="400" r:id="rId37"/>
    <p:sldId id="402" r:id="rId38"/>
    <p:sldId id="396" r:id="rId39"/>
    <p:sldId id="403" r:id="rId40"/>
    <p:sldId id="404" r:id="rId41"/>
    <p:sldId id="384" r:id="rId42"/>
    <p:sldId id="405" r:id="rId43"/>
    <p:sldId id="406" r:id="rId44"/>
    <p:sldId id="311" r:id="rId45"/>
    <p:sldId id="362" r:id="rId46"/>
    <p:sldId id="386" r:id="rId47"/>
    <p:sldId id="354" r:id="rId48"/>
    <p:sldId id="417" r:id="rId49"/>
    <p:sldId id="368" r:id="rId50"/>
    <p:sldId id="373" r:id="rId51"/>
    <p:sldId id="374" r:id="rId52"/>
    <p:sldId id="376" r:id="rId53"/>
    <p:sldId id="375" r:id="rId54"/>
    <p:sldId id="385" r:id="rId55"/>
    <p:sldId id="416" r:id="rId56"/>
    <p:sldId id="413" r:id="rId57"/>
    <p:sldId id="414" r:id="rId58"/>
    <p:sldId id="415" r:id="rId59"/>
    <p:sldId id="412" r:id="rId60"/>
    <p:sldId id="418" r:id="rId61"/>
    <p:sldId id="312" r:id="rId62"/>
    <p:sldId id="407" r:id="rId63"/>
    <p:sldId id="313" r:id="rId64"/>
    <p:sldId id="381" r:id="rId65"/>
    <p:sldId id="410" r:id="rId66"/>
    <p:sldId id="31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239B0F-43F9-E843-8295-6505CA81FAEE}">
          <p14:sldIdLst>
            <p14:sldId id="256"/>
            <p14:sldId id="279"/>
            <p14:sldId id="280"/>
            <p14:sldId id="309"/>
            <p14:sldId id="257"/>
            <p14:sldId id="325"/>
            <p14:sldId id="326"/>
            <p14:sldId id="308"/>
            <p14:sldId id="258"/>
            <p14:sldId id="327"/>
            <p14:sldId id="329"/>
            <p14:sldId id="330"/>
            <p14:sldId id="331"/>
            <p14:sldId id="310"/>
            <p14:sldId id="316"/>
            <p14:sldId id="363"/>
            <p14:sldId id="364"/>
            <p14:sldId id="365"/>
            <p14:sldId id="371"/>
            <p14:sldId id="372"/>
            <p14:sldId id="377"/>
            <p14:sldId id="387"/>
            <p14:sldId id="389"/>
            <p14:sldId id="378"/>
            <p14:sldId id="388"/>
            <p14:sldId id="391"/>
            <p14:sldId id="379"/>
            <p14:sldId id="380"/>
            <p14:sldId id="382"/>
            <p14:sldId id="392"/>
            <p14:sldId id="397"/>
            <p14:sldId id="383"/>
            <p14:sldId id="398"/>
            <p14:sldId id="399"/>
            <p14:sldId id="395"/>
            <p14:sldId id="400"/>
            <p14:sldId id="402"/>
            <p14:sldId id="396"/>
            <p14:sldId id="403"/>
            <p14:sldId id="404"/>
            <p14:sldId id="384"/>
            <p14:sldId id="405"/>
            <p14:sldId id="406"/>
            <p14:sldId id="311"/>
            <p14:sldId id="362"/>
            <p14:sldId id="386"/>
            <p14:sldId id="354"/>
            <p14:sldId id="417"/>
            <p14:sldId id="368"/>
            <p14:sldId id="373"/>
            <p14:sldId id="374"/>
            <p14:sldId id="376"/>
            <p14:sldId id="375"/>
            <p14:sldId id="385"/>
            <p14:sldId id="416"/>
            <p14:sldId id="413"/>
            <p14:sldId id="414"/>
            <p14:sldId id="415"/>
            <p14:sldId id="412"/>
            <p14:sldId id="418"/>
            <p14:sldId id="312"/>
            <p14:sldId id="407"/>
            <p14:sldId id="313"/>
            <p14:sldId id="381"/>
            <p14:sldId id="410"/>
            <p14:sldId id="314"/>
          </p14:sldIdLst>
        </p14:section>
        <p14:section name="Marcelo's Draft Slides" id="{19A29132-5928-8A4E-9918-6665AADFDF85}">
          <p14:sldIdLst/>
        </p14:section>
        <p14:section name="Gautam's Draft Slides" id="{9070A836-713F-A341-9CFF-4875B788F257}">
          <p14:sldIdLst/>
        </p14:section>
        <p14:section name="Arjun's Draft Slides" id="{E25F6A2E-AFA0-7943-9188-50FA8424A34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44.svg"/></Relationships>
</file>

<file path=ppt/diagrams/_rels/data5.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hyperlink" Target="https://aka.ms/semgrep-workshop" TargetMode="External"/><Relationship Id="rId5" Type="http://schemas.openxmlformats.org/officeDocument/2006/relationships/image" Target="../media/image56.svg"/><Relationship Id="rId4" Type="http://schemas.openxmlformats.org/officeDocument/2006/relationships/image" Target="../media/image55.png"/></Relationships>
</file>

<file path=ppt/diagrams/_rels/data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4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5" Type="http://schemas.openxmlformats.org/officeDocument/2006/relationships/hyperlink" Target="https://aka.ms/semgrep-workshop" TargetMode="External"/><Relationship Id="rId4" Type="http://schemas.openxmlformats.org/officeDocument/2006/relationships/image" Target="../media/image5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B8E75-DD70-496A-A515-82A4ED4A97F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7FA18C-4D25-4DCD-8C5E-27E71EE673F1}">
      <dgm:prSet/>
      <dgm:spPr/>
      <dgm:t>
        <a:bodyPr/>
        <a:lstStyle/>
        <a:p>
          <a:pPr>
            <a:lnSpc>
              <a:spcPct val="100000"/>
            </a:lnSpc>
          </a:pPr>
          <a:r>
            <a:rPr lang="en-US"/>
            <a:t>Understanding SAST: Concepts and significance in securing software.</a:t>
          </a:r>
        </a:p>
      </dgm:t>
    </dgm:pt>
    <dgm:pt modelId="{2610171B-0ACB-451B-844F-C3A54F83A6EE}" type="parTrans" cxnId="{DAC4F455-AD67-47EF-8BCF-DD1B20E14C85}">
      <dgm:prSet/>
      <dgm:spPr/>
      <dgm:t>
        <a:bodyPr/>
        <a:lstStyle/>
        <a:p>
          <a:endParaRPr lang="en-US"/>
        </a:p>
      </dgm:t>
    </dgm:pt>
    <dgm:pt modelId="{B59C0714-ED37-4D09-A10C-3C9522B40D27}" type="sibTrans" cxnId="{DAC4F455-AD67-47EF-8BCF-DD1B20E14C85}">
      <dgm:prSet/>
      <dgm:spPr/>
      <dgm:t>
        <a:bodyPr/>
        <a:lstStyle/>
        <a:p>
          <a:endParaRPr lang="en-US"/>
        </a:p>
      </dgm:t>
    </dgm:pt>
    <dgm:pt modelId="{8964D660-10BA-41A6-B7EB-4A58C2CAB4C6}">
      <dgm:prSet/>
      <dgm:spPr/>
      <dgm:t>
        <a:bodyPr/>
        <a:lstStyle/>
        <a:p>
          <a:pPr>
            <a:lnSpc>
              <a:spcPct val="100000"/>
            </a:lnSpc>
          </a:pPr>
          <a:r>
            <a:rPr lang="en-US"/>
            <a:t>The role of SAST in the Software Development Life Cycle (SDLC).</a:t>
          </a:r>
        </a:p>
      </dgm:t>
    </dgm:pt>
    <dgm:pt modelId="{E416E5EB-466B-4E37-9184-C1EABDA6DDFA}" type="parTrans" cxnId="{0BC019E3-E4D4-4F98-A213-7C8FA9F67CB4}">
      <dgm:prSet/>
      <dgm:spPr/>
      <dgm:t>
        <a:bodyPr/>
        <a:lstStyle/>
        <a:p>
          <a:endParaRPr lang="en-US"/>
        </a:p>
      </dgm:t>
    </dgm:pt>
    <dgm:pt modelId="{F0EDD8D9-9A85-4410-B832-44AAEC3C0B68}" type="sibTrans" cxnId="{0BC019E3-E4D4-4F98-A213-7C8FA9F67CB4}">
      <dgm:prSet/>
      <dgm:spPr/>
      <dgm:t>
        <a:bodyPr/>
        <a:lstStyle/>
        <a:p>
          <a:endParaRPr lang="en-US"/>
        </a:p>
      </dgm:t>
    </dgm:pt>
    <dgm:pt modelId="{FB6AA490-B6E3-4772-A111-3E2B5770258D}" type="pres">
      <dgm:prSet presAssocID="{1C1B8E75-DD70-496A-A515-82A4ED4A97F1}" presName="root" presStyleCnt="0">
        <dgm:presLayoutVars>
          <dgm:dir/>
          <dgm:resizeHandles val="exact"/>
        </dgm:presLayoutVars>
      </dgm:prSet>
      <dgm:spPr/>
    </dgm:pt>
    <dgm:pt modelId="{54C81DA2-C274-4083-BD9B-9336B64AEDA8}" type="pres">
      <dgm:prSet presAssocID="{E67FA18C-4D25-4DCD-8C5E-27E71EE673F1}" presName="compNode" presStyleCnt="0"/>
      <dgm:spPr/>
    </dgm:pt>
    <dgm:pt modelId="{AA6CD430-EB88-4CDA-ACA9-012A69D3E104}" type="pres">
      <dgm:prSet presAssocID="{E67FA18C-4D25-4DCD-8C5E-27E71EE673F1}" presName="bgRect" presStyleLbl="bgShp" presStyleIdx="0" presStyleCnt="2"/>
      <dgm:spPr/>
    </dgm:pt>
    <dgm:pt modelId="{53685CB5-B4D4-4FEA-A995-FFFD058E8AA5}" type="pres">
      <dgm:prSet presAssocID="{E67FA18C-4D25-4DCD-8C5E-27E71EE673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94D427F0-F339-48C9-BB1C-80C4255098A8}" type="pres">
      <dgm:prSet presAssocID="{E67FA18C-4D25-4DCD-8C5E-27E71EE673F1}" presName="spaceRect" presStyleCnt="0"/>
      <dgm:spPr/>
    </dgm:pt>
    <dgm:pt modelId="{49AA1FE6-BB42-4AE2-83F6-E454FD1B8FCD}" type="pres">
      <dgm:prSet presAssocID="{E67FA18C-4D25-4DCD-8C5E-27E71EE673F1}" presName="parTx" presStyleLbl="revTx" presStyleIdx="0" presStyleCnt="2">
        <dgm:presLayoutVars>
          <dgm:chMax val="0"/>
          <dgm:chPref val="0"/>
        </dgm:presLayoutVars>
      </dgm:prSet>
      <dgm:spPr/>
    </dgm:pt>
    <dgm:pt modelId="{255DF693-9A5A-423E-A2A3-C0F187966D46}" type="pres">
      <dgm:prSet presAssocID="{B59C0714-ED37-4D09-A10C-3C9522B40D27}" presName="sibTrans" presStyleCnt="0"/>
      <dgm:spPr/>
    </dgm:pt>
    <dgm:pt modelId="{68F2F345-527F-4597-81D4-5EB931486C09}" type="pres">
      <dgm:prSet presAssocID="{8964D660-10BA-41A6-B7EB-4A58C2CAB4C6}" presName="compNode" presStyleCnt="0"/>
      <dgm:spPr/>
    </dgm:pt>
    <dgm:pt modelId="{E286B465-362B-4C73-97AE-9A80FB1FD6F7}" type="pres">
      <dgm:prSet presAssocID="{8964D660-10BA-41A6-B7EB-4A58C2CAB4C6}" presName="bgRect" presStyleLbl="bgShp" presStyleIdx="1" presStyleCnt="2"/>
      <dgm:spPr/>
    </dgm:pt>
    <dgm:pt modelId="{16979011-18F3-41E0-A4FF-7FA91F5B4B14}" type="pres">
      <dgm:prSet presAssocID="{8964D660-10BA-41A6-B7EB-4A58C2CAB4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8F7FE926-6652-42F1-825E-47C11A03434D}" type="pres">
      <dgm:prSet presAssocID="{8964D660-10BA-41A6-B7EB-4A58C2CAB4C6}" presName="spaceRect" presStyleCnt="0"/>
      <dgm:spPr/>
    </dgm:pt>
    <dgm:pt modelId="{A4AFC195-2608-4867-8C19-2C578267AACC}" type="pres">
      <dgm:prSet presAssocID="{8964D660-10BA-41A6-B7EB-4A58C2CAB4C6}" presName="parTx" presStyleLbl="revTx" presStyleIdx="1" presStyleCnt="2">
        <dgm:presLayoutVars>
          <dgm:chMax val="0"/>
          <dgm:chPref val="0"/>
        </dgm:presLayoutVars>
      </dgm:prSet>
      <dgm:spPr/>
    </dgm:pt>
  </dgm:ptLst>
  <dgm:cxnLst>
    <dgm:cxn modelId="{D5AEFC12-BE45-46F1-A4D8-67ED754826D9}" type="presOf" srcId="{8964D660-10BA-41A6-B7EB-4A58C2CAB4C6}" destId="{A4AFC195-2608-4867-8C19-2C578267AACC}" srcOrd="0" destOrd="0" presId="urn:microsoft.com/office/officeart/2018/2/layout/IconVerticalSolidList"/>
    <dgm:cxn modelId="{5F24B033-F7E1-4F7F-9C64-73FFCB0478CA}" type="presOf" srcId="{1C1B8E75-DD70-496A-A515-82A4ED4A97F1}" destId="{FB6AA490-B6E3-4772-A111-3E2B5770258D}" srcOrd="0" destOrd="0" presId="urn:microsoft.com/office/officeart/2018/2/layout/IconVerticalSolidList"/>
    <dgm:cxn modelId="{DAC4F455-AD67-47EF-8BCF-DD1B20E14C85}" srcId="{1C1B8E75-DD70-496A-A515-82A4ED4A97F1}" destId="{E67FA18C-4D25-4DCD-8C5E-27E71EE673F1}" srcOrd="0" destOrd="0" parTransId="{2610171B-0ACB-451B-844F-C3A54F83A6EE}" sibTransId="{B59C0714-ED37-4D09-A10C-3C9522B40D27}"/>
    <dgm:cxn modelId="{62C267CA-A253-482E-B163-B3A72C0057E3}" type="presOf" srcId="{E67FA18C-4D25-4DCD-8C5E-27E71EE673F1}" destId="{49AA1FE6-BB42-4AE2-83F6-E454FD1B8FCD}" srcOrd="0" destOrd="0" presId="urn:microsoft.com/office/officeart/2018/2/layout/IconVerticalSolidList"/>
    <dgm:cxn modelId="{0BC019E3-E4D4-4F98-A213-7C8FA9F67CB4}" srcId="{1C1B8E75-DD70-496A-A515-82A4ED4A97F1}" destId="{8964D660-10BA-41A6-B7EB-4A58C2CAB4C6}" srcOrd="1" destOrd="0" parTransId="{E416E5EB-466B-4E37-9184-C1EABDA6DDFA}" sibTransId="{F0EDD8D9-9A85-4410-B832-44AAEC3C0B68}"/>
    <dgm:cxn modelId="{B75F2C0F-1ADF-4D5E-A5DC-C7D05697DD67}" type="presParOf" srcId="{FB6AA490-B6E3-4772-A111-3E2B5770258D}" destId="{54C81DA2-C274-4083-BD9B-9336B64AEDA8}" srcOrd="0" destOrd="0" presId="urn:microsoft.com/office/officeart/2018/2/layout/IconVerticalSolidList"/>
    <dgm:cxn modelId="{1C21B3C7-C73B-415F-A1A7-182B85E0E409}" type="presParOf" srcId="{54C81DA2-C274-4083-BD9B-9336B64AEDA8}" destId="{AA6CD430-EB88-4CDA-ACA9-012A69D3E104}" srcOrd="0" destOrd="0" presId="urn:microsoft.com/office/officeart/2018/2/layout/IconVerticalSolidList"/>
    <dgm:cxn modelId="{83599B14-81C8-4A3D-8C18-7C7BAD63F616}" type="presParOf" srcId="{54C81DA2-C274-4083-BD9B-9336B64AEDA8}" destId="{53685CB5-B4D4-4FEA-A995-FFFD058E8AA5}" srcOrd="1" destOrd="0" presId="urn:microsoft.com/office/officeart/2018/2/layout/IconVerticalSolidList"/>
    <dgm:cxn modelId="{293AEE81-64F2-47FF-A6B2-49335A2EDDAA}" type="presParOf" srcId="{54C81DA2-C274-4083-BD9B-9336B64AEDA8}" destId="{94D427F0-F339-48C9-BB1C-80C4255098A8}" srcOrd="2" destOrd="0" presId="urn:microsoft.com/office/officeart/2018/2/layout/IconVerticalSolidList"/>
    <dgm:cxn modelId="{8D5116E2-D125-411C-8F26-E25C86BD7478}" type="presParOf" srcId="{54C81DA2-C274-4083-BD9B-9336B64AEDA8}" destId="{49AA1FE6-BB42-4AE2-83F6-E454FD1B8FCD}" srcOrd="3" destOrd="0" presId="urn:microsoft.com/office/officeart/2018/2/layout/IconVerticalSolidList"/>
    <dgm:cxn modelId="{7CF26569-6232-459C-B786-08FA6855B874}" type="presParOf" srcId="{FB6AA490-B6E3-4772-A111-3E2B5770258D}" destId="{255DF693-9A5A-423E-A2A3-C0F187966D46}" srcOrd="1" destOrd="0" presId="urn:microsoft.com/office/officeart/2018/2/layout/IconVerticalSolidList"/>
    <dgm:cxn modelId="{532B3DE0-14E5-4AB9-BE32-C55F0272B851}" type="presParOf" srcId="{FB6AA490-B6E3-4772-A111-3E2B5770258D}" destId="{68F2F345-527F-4597-81D4-5EB931486C09}" srcOrd="2" destOrd="0" presId="urn:microsoft.com/office/officeart/2018/2/layout/IconVerticalSolidList"/>
    <dgm:cxn modelId="{688B44E4-A39F-47FC-8678-28479036A1E4}" type="presParOf" srcId="{68F2F345-527F-4597-81D4-5EB931486C09}" destId="{E286B465-362B-4C73-97AE-9A80FB1FD6F7}" srcOrd="0" destOrd="0" presId="urn:microsoft.com/office/officeart/2018/2/layout/IconVerticalSolidList"/>
    <dgm:cxn modelId="{76608881-C97E-4412-BA39-883DA71D3C2B}" type="presParOf" srcId="{68F2F345-527F-4597-81D4-5EB931486C09}" destId="{16979011-18F3-41E0-A4FF-7FA91F5B4B14}" srcOrd="1" destOrd="0" presId="urn:microsoft.com/office/officeart/2018/2/layout/IconVerticalSolidList"/>
    <dgm:cxn modelId="{D124BD87-541C-4ED6-9394-28C0E53C140A}" type="presParOf" srcId="{68F2F345-527F-4597-81D4-5EB931486C09}" destId="{8F7FE926-6652-42F1-825E-47C11A03434D}" srcOrd="2" destOrd="0" presId="urn:microsoft.com/office/officeart/2018/2/layout/IconVerticalSolidList"/>
    <dgm:cxn modelId="{FC3C6C12-0657-412E-AA9C-0214C4D8A921}" type="presParOf" srcId="{68F2F345-527F-4597-81D4-5EB931486C09}" destId="{A4AFC195-2608-4867-8C19-2C578267AA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1EE938-1E46-4879-B5FA-DB6CBBB03E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564878-2608-4893-8B79-E1FE0776DBAC}">
      <dgm:prSet/>
      <dgm:spPr/>
      <dgm:t>
        <a:bodyPr/>
        <a:lstStyle/>
        <a:p>
          <a:pPr>
            <a:lnSpc>
              <a:spcPct val="100000"/>
            </a:lnSpc>
          </a:pPr>
          <a:r>
            <a:rPr lang="en-US"/>
            <a:t>Installing and configuring Semgrep.</a:t>
          </a:r>
        </a:p>
      </dgm:t>
    </dgm:pt>
    <dgm:pt modelId="{38E143FD-5212-4861-AE21-D57E0EC86154}" type="parTrans" cxnId="{53494877-ADC5-4AF6-BE99-FB24F6DFF4B7}">
      <dgm:prSet/>
      <dgm:spPr/>
      <dgm:t>
        <a:bodyPr/>
        <a:lstStyle/>
        <a:p>
          <a:endParaRPr lang="en-US"/>
        </a:p>
      </dgm:t>
    </dgm:pt>
    <dgm:pt modelId="{F11957A3-C548-4EBB-9A9E-6A170629C5CD}" type="sibTrans" cxnId="{53494877-ADC5-4AF6-BE99-FB24F6DFF4B7}">
      <dgm:prSet/>
      <dgm:spPr/>
      <dgm:t>
        <a:bodyPr/>
        <a:lstStyle/>
        <a:p>
          <a:endParaRPr lang="en-US"/>
        </a:p>
      </dgm:t>
    </dgm:pt>
    <dgm:pt modelId="{EB709153-1C66-4D04-BC4E-C9632129DF34}">
      <dgm:prSet/>
      <dgm:spPr/>
      <dgm:t>
        <a:bodyPr/>
        <a:lstStyle/>
        <a:p>
          <a:pPr>
            <a:lnSpc>
              <a:spcPct val="100000"/>
            </a:lnSpc>
          </a:pPr>
          <a:r>
            <a:rPr lang="en-US"/>
            <a:t>Navigating the Semgrep ecosystem: CLI and Playground.</a:t>
          </a:r>
        </a:p>
      </dgm:t>
    </dgm:pt>
    <dgm:pt modelId="{1F58A7D1-9614-4D91-9ADF-08644DB26C45}" type="parTrans" cxnId="{26A74F7F-5150-46F5-9AD1-18B36ABD2163}">
      <dgm:prSet/>
      <dgm:spPr/>
      <dgm:t>
        <a:bodyPr/>
        <a:lstStyle/>
        <a:p>
          <a:endParaRPr lang="en-US"/>
        </a:p>
      </dgm:t>
    </dgm:pt>
    <dgm:pt modelId="{3882ADED-E8C2-403F-931C-EF8B5AB3EA76}" type="sibTrans" cxnId="{26A74F7F-5150-46F5-9AD1-18B36ABD2163}">
      <dgm:prSet/>
      <dgm:spPr/>
      <dgm:t>
        <a:bodyPr/>
        <a:lstStyle/>
        <a:p>
          <a:endParaRPr lang="en-US"/>
        </a:p>
      </dgm:t>
    </dgm:pt>
    <dgm:pt modelId="{60AD557A-9C2C-4E16-82F1-20E1641286C5}" type="pres">
      <dgm:prSet presAssocID="{651EE938-1E46-4879-B5FA-DB6CBBB03EBE}" presName="root" presStyleCnt="0">
        <dgm:presLayoutVars>
          <dgm:dir/>
          <dgm:resizeHandles val="exact"/>
        </dgm:presLayoutVars>
      </dgm:prSet>
      <dgm:spPr/>
    </dgm:pt>
    <dgm:pt modelId="{F952542B-8359-45C6-BE94-926A4AE2E6BC}" type="pres">
      <dgm:prSet presAssocID="{FB564878-2608-4893-8B79-E1FE0776DBAC}" presName="compNode" presStyleCnt="0"/>
      <dgm:spPr/>
    </dgm:pt>
    <dgm:pt modelId="{0EB0AB11-6F6A-4D9B-B569-C7F94902CF82}" type="pres">
      <dgm:prSet presAssocID="{FB564878-2608-4893-8B79-E1FE0776DBAC}" presName="bgRect" presStyleLbl="bgShp" presStyleIdx="0" presStyleCnt="2"/>
      <dgm:spPr/>
    </dgm:pt>
    <dgm:pt modelId="{9571F9A4-DD47-4701-B951-7EFCA6A7E10A}" type="pres">
      <dgm:prSet presAssocID="{FB564878-2608-4893-8B79-E1FE0776DB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EB72514-8D86-411C-AFEF-D636DAADECD2}" type="pres">
      <dgm:prSet presAssocID="{FB564878-2608-4893-8B79-E1FE0776DBAC}" presName="spaceRect" presStyleCnt="0"/>
      <dgm:spPr/>
    </dgm:pt>
    <dgm:pt modelId="{17B31DE9-122C-4169-B5CF-D8A4F89BCB1E}" type="pres">
      <dgm:prSet presAssocID="{FB564878-2608-4893-8B79-E1FE0776DBAC}" presName="parTx" presStyleLbl="revTx" presStyleIdx="0" presStyleCnt="2">
        <dgm:presLayoutVars>
          <dgm:chMax val="0"/>
          <dgm:chPref val="0"/>
        </dgm:presLayoutVars>
      </dgm:prSet>
      <dgm:spPr/>
    </dgm:pt>
    <dgm:pt modelId="{09013F8B-85D6-44BA-B964-3225E4186EE4}" type="pres">
      <dgm:prSet presAssocID="{F11957A3-C548-4EBB-9A9E-6A170629C5CD}" presName="sibTrans" presStyleCnt="0"/>
      <dgm:spPr/>
    </dgm:pt>
    <dgm:pt modelId="{AC2F0F60-3D0C-4F32-A288-CD802B8D5AF5}" type="pres">
      <dgm:prSet presAssocID="{EB709153-1C66-4D04-BC4E-C9632129DF34}" presName="compNode" presStyleCnt="0"/>
      <dgm:spPr/>
    </dgm:pt>
    <dgm:pt modelId="{8AF90D06-41B5-4067-BF80-12E6D94CDB25}" type="pres">
      <dgm:prSet presAssocID="{EB709153-1C66-4D04-BC4E-C9632129DF34}" presName="bgRect" presStyleLbl="bgShp" presStyleIdx="1" presStyleCnt="2"/>
      <dgm:spPr/>
    </dgm:pt>
    <dgm:pt modelId="{91145011-A0B5-425A-BC2C-4CB01808A71C}" type="pres">
      <dgm:prSet presAssocID="{EB709153-1C66-4D04-BC4E-C9632129DF3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1486F893-392A-47E5-849B-CABE12C9E2BC}" type="pres">
      <dgm:prSet presAssocID="{EB709153-1C66-4D04-BC4E-C9632129DF34}" presName="spaceRect" presStyleCnt="0"/>
      <dgm:spPr/>
    </dgm:pt>
    <dgm:pt modelId="{ED66BC80-151A-49E1-966F-84BFFF6C1436}" type="pres">
      <dgm:prSet presAssocID="{EB709153-1C66-4D04-BC4E-C9632129DF34}" presName="parTx" presStyleLbl="revTx" presStyleIdx="1" presStyleCnt="2">
        <dgm:presLayoutVars>
          <dgm:chMax val="0"/>
          <dgm:chPref val="0"/>
        </dgm:presLayoutVars>
      </dgm:prSet>
      <dgm:spPr/>
    </dgm:pt>
  </dgm:ptLst>
  <dgm:cxnLst>
    <dgm:cxn modelId="{4BBF8364-41FD-44D1-BEE8-5248B288F2E9}" type="presOf" srcId="{EB709153-1C66-4D04-BC4E-C9632129DF34}" destId="{ED66BC80-151A-49E1-966F-84BFFF6C1436}" srcOrd="0" destOrd="0" presId="urn:microsoft.com/office/officeart/2018/2/layout/IconVerticalSolidList"/>
    <dgm:cxn modelId="{53494877-ADC5-4AF6-BE99-FB24F6DFF4B7}" srcId="{651EE938-1E46-4879-B5FA-DB6CBBB03EBE}" destId="{FB564878-2608-4893-8B79-E1FE0776DBAC}" srcOrd="0" destOrd="0" parTransId="{38E143FD-5212-4861-AE21-D57E0EC86154}" sibTransId="{F11957A3-C548-4EBB-9A9E-6A170629C5CD}"/>
    <dgm:cxn modelId="{26A74F7F-5150-46F5-9AD1-18B36ABD2163}" srcId="{651EE938-1E46-4879-B5FA-DB6CBBB03EBE}" destId="{EB709153-1C66-4D04-BC4E-C9632129DF34}" srcOrd="1" destOrd="0" parTransId="{1F58A7D1-9614-4D91-9ADF-08644DB26C45}" sibTransId="{3882ADED-E8C2-403F-931C-EF8B5AB3EA76}"/>
    <dgm:cxn modelId="{73D82288-257C-4F1C-B6F1-C3FB7E0B966E}" type="presOf" srcId="{FB564878-2608-4893-8B79-E1FE0776DBAC}" destId="{17B31DE9-122C-4169-B5CF-D8A4F89BCB1E}" srcOrd="0" destOrd="0" presId="urn:microsoft.com/office/officeart/2018/2/layout/IconVerticalSolidList"/>
    <dgm:cxn modelId="{353A61AB-D629-482B-8636-1EF354019635}" type="presOf" srcId="{651EE938-1E46-4879-B5FA-DB6CBBB03EBE}" destId="{60AD557A-9C2C-4E16-82F1-20E1641286C5}" srcOrd="0" destOrd="0" presId="urn:microsoft.com/office/officeart/2018/2/layout/IconVerticalSolidList"/>
    <dgm:cxn modelId="{E5DFB954-FDD5-46E0-9827-4D0BE5D21787}" type="presParOf" srcId="{60AD557A-9C2C-4E16-82F1-20E1641286C5}" destId="{F952542B-8359-45C6-BE94-926A4AE2E6BC}" srcOrd="0" destOrd="0" presId="urn:microsoft.com/office/officeart/2018/2/layout/IconVerticalSolidList"/>
    <dgm:cxn modelId="{F90536B5-B595-4F1E-BB86-62B13180E6F1}" type="presParOf" srcId="{F952542B-8359-45C6-BE94-926A4AE2E6BC}" destId="{0EB0AB11-6F6A-4D9B-B569-C7F94902CF82}" srcOrd="0" destOrd="0" presId="urn:microsoft.com/office/officeart/2018/2/layout/IconVerticalSolidList"/>
    <dgm:cxn modelId="{2B46652F-C444-4B64-B2B4-1BF3FDB8FB93}" type="presParOf" srcId="{F952542B-8359-45C6-BE94-926A4AE2E6BC}" destId="{9571F9A4-DD47-4701-B951-7EFCA6A7E10A}" srcOrd="1" destOrd="0" presId="urn:microsoft.com/office/officeart/2018/2/layout/IconVerticalSolidList"/>
    <dgm:cxn modelId="{38718864-EBE2-438C-919E-AF373933BE51}" type="presParOf" srcId="{F952542B-8359-45C6-BE94-926A4AE2E6BC}" destId="{0EB72514-8D86-411C-AFEF-D636DAADECD2}" srcOrd="2" destOrd="0" presId="urn:microsoft.com/office/officeart/2018/2/layout/IconVerticalSolidList"/>
    <dgm:cxn modelId="{7C24239B-BC4B-447C-9B3F-5DD2515B6AC0}" type="presParOf" srcId="{F952542B-8359-45C6-BE94-926A4AE2E6BC}" destId="{17B31DE9-122C-4169-B5CF-D8A4F89BCB1E}" srcOrd="3" destOrd="0" presId="urn:microsoft.com/office/officeart/2018/2/layout/IconVerticalSolidList"/>
    <dgm:cxn modelId="{CB88F11F-8619-4393-B48E-6954DE33FCE1}" type="presParOf" srcId="{60AD557A-9C2C-4E16-82F1-20E1641286C5}" destId="{09013F8B-85D6-44BA-B964-3225E4186EE4}" srcOrd="1" destOrd="0" presId="urn:microsoft.com/office/officeart/2018/2/layout/IconVerticalSolidList"/>
    <dgm:cxn modelId="{1565D80E-39B0-4D93-8229-C31F6ECFF801}" type="presParOf" srcId="{60AD557A-9C2C-4E16-82F1-20E1641286C5}" destId="{AC2F0F60-3D0C-4F32-A288-CD802B8D5AF5}" srcOrd="2" destOrd="0" presId="urn:microsoft.com/office/officeart/2018/2/layout/IconVerticalSolidList"/>
    <dgm:cxn modelId="{735D82E8-74E8-4F58-9BEB-FD0FA3DBDAB2}" type="presParOf" srcId="{AC2F0F60-3D0C-4F32-A288-CD802B8D5AF5}" destId="{8AF90D06-41B5-4067-BF80-12E6D94CDB25}" srcOrd="0" destOrd="0" presId="urn:microsoft.com/office/officeart/2018/2/layout/IconVerticalSolidList"/>
    <dgm:cxn modelId="{86897261-7823-4CB4-9640-D7B462DC1698}" type="presParOf" srcId="{AC2F0F60-3D0C-4F32-A288-CD802B8D5AF5}" destId="{91145011-A0B5-425A-BC2C-4CB01808A71C}" srcOrd="1" destOrd="0" presId="urn:microsoft.com/office/officeart/2018/2/layout/IconVerticalSolidList"/>
    <dgm:cxn modelId="{01F072C5-A02D-48AB-8B18-2A28BCEC4846}" type="presParOf" srcId="{AC2F0F60-3D0C-4F32-A288-CD802B8D5AF5}" destId="{1486F893-392A-47E5-849B-CABE12C9E2BC}" srcOrd="2" destOrd="0" presId="urn:microsoft.com/office/officeart/2018/2/layout/IconVerticalSolidList"/>
    <dgm:cxn modelId="{79034892-D4FA-44C8-87ED-6ACEF1DBC4E4}" type="presParOf" srcId="{AC2F0F60-3D0C-4F32-A288-CD802B8D5AF5}" destId="{ED66BC80-151A-49E1-966F-84BFFF6C14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1EE938-1E46-4879-B5FA-DB6CBBB03E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B709153-1C66-4D04-BC4E-C9632129DF34}">
      <dgm:prSet/>
      <dgm:spPr/>
      <dgm:t>
        <a:bodyPr/>
        <a:lstStyle/>
        <a:p>
          <a:pPr>
            <a:lnSpc>
              <a:spcPct val="100000"/>
            </a:lnSpc>
          </a:pPr>
          <a:r>
            <a:rPr lang="en-US"/>
            <a:t>Deep dive into </a:t>
          </a:r>
          <a:r>
            <a:rPr lang="en-US" err="1"/>
            <a:t>Semgrep’s</a:t>
          </a:r>
          <a:r>
            <a:rPr lang="en-US"/>
            <a:t> rule syntax and pattern matching.</a:t>
          </a:r>
        </a:p>
      </dgm:t>
    </dgm:pt>
    <dgm:pt modelId="{1F58A7D1-9614-4D91-9ADF-08644DB26C45}" type="parTrans" cxnId="{26A74F7F-5150-46F5-9AD1-18B36ABD2163}">
      <dgm:prSet/>
      <dgm:spPr/>
      <dgm:t>
        <a:bodyPr/>
        <a:lstStyle/>
        <a:p>
          <a:endParaRPr lang="en-US"/>
        </a:p>
      </dgm:t>
    </dgm:pt>
    <dgm:pt modelId="{3882ADED-E8C2-403F-931C-EF8B5AB3EA76}" type="sibTrans" cxnId="{26A74F7F-5150-46F5-9AD1-18B36ABD2163}">
      <dgm:prSet/>
      <dgm:spPr/>
      <dgm:t>
        <a:bodyPr/>
        <a:lstStyle/>
        <a:p>
          <a:endParaRPr lang="en-US"/>
        </a:p>
      </dgm:t>
    </dgm:pt>
    <dgm:pt modelId="{60AD557A-9C2C-4E16-82F1-20E1641286C5}" type="pres">
      <dgm:prSet presAssocID="{651EE938-1E46-4879-B5FA-DB6CBBB03EBE}" presName="root" presStyleCnt="0">
        <dgm:presLayoutVars>
          <dgm:dir/>
          <dgm:resizeHandles val="exact"/>
        </dgm:presLayoutVars>
      </dgm:prSet>
      <dgm:spPr/>
    </dgm:pt>
    <dgm:pt modelId="{AC2F0F60-3D0C-4F32-A288-CD802B8D5AF5}" type="pres">
      <dgm:prSet presAssocID="{EB709153-1C66-4D04-BC4E-C9632129DF34}" presName="compNode" presStyleCnt="0"/>
      <dgm:spPr/>
    </dgm:pt>
    <dgm:pt modelId="{8AF90D06-41B5-4067-BF80-12E6D94CDB25}" type="pres">
      <dgm:prSet presAssocID="{EB709153-1C66-4D04-BC4E-C9632129DF34}" presName="bgRect" presStyleLbl="bgShp" presStyleIdx="0" presStyleCnt="1"/>
      <dgm:spPr/>
    </dgm:pt>
    <dgm:pt modelId="{91145011-A0B5-425A-BC2C-4CB01808A71C}" type="pres">
      <dgm:prSet presAssocID="{EB709153-1C66-4D04-BC4E-C9632129DF34}" presName="iconRect" presStyleLbl="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uba diving with solid fill"/>
        </a:ext>
      </dgm:extLst>
    </dgm:pt>
    <dgm:pt modelId="{1486F893-392A-47E5-849B-CABE12C9E2BC}" type="pres">
      <dgm:prSet presAssocID="{EB709153-1C66-4D04-BC4E-C9632129DF34}" presName="spaceRect" presStyleCnt="0"/>
      <dgm:spPr/>
    </dgm:pt>
    <dgm:pt modelId="{ED66BC80-151A-49E1-966F-84BFFF6C1436}" type="pres">
      <dgm:prSet presAssocID="{EB709153-1C66-4D04-BC4E-C9632129DF34}" presName="parTx" presStyleLbl="revTx" presStyleIdx="0" presStyleCnt="1">
        <dgm:presLayoutVars>
          <dgm:chMax val="0"/>
          <dgm:chPref val="0"/>
        </dgm:presLayoutVars>
      </dgm:prSet>
      <dgm:spPr/>
    </dgm:pt>
  </dgm:ptLst>
  <dgm:cxnLst>
    <dgm:cxn modelId="{4BBF8364-41FD-44D1-BEE8-5248B288F2E9}" type="presOf" srcId="{EB709153-1C66-4D04-BC4E-C9632129DF34}" destId="{ED66BC80-151A-49E1-966F-84BFFF6C1436}" srcOrd="0" destOrd="0" presId="urn:microsoft.com/office/officeart/2018/2/layout/IconVerticalSolidList"/>
    <dgm:cxn modelId="{26A74F7F-5150-46F5-9AD1-18B36ABD2163}" srcId="{651EE938-1E46-4879-B5FA-DB6CBBB03EBE}" destId="{EB709153-1C66-4D04-BC4E-C9632129DF34}" srcOrd="0" destOrd="0" parTransId="{1F58A7D1-9614-4D91-9ADF-08644DB26C45}" sibTransId="{3882ADED-E8C2-403F-931C-EF8B5AB3EA76}"/>
    <dgm:cxn modelId="{353A61AB-D629-482B-8636-1EF354019635}" type="presOf" srcId="{651EE938-1E46-4879-B5FA-DB6CBBB03EBE}" destId="{60AD557A-9C2C-4E16-82F1-20E1641286C5}" srcOrd="0" destOrd="0" presId="urn:microsoft.com/office/officeart/2018/2/layout/IconVerticalSolidList"/>
    <dgm:cxn modelId="{1565D80E-39B0-4D93-8229-C31F6ECFF801}" type="presParOf" srcId="{60AD557A-9C2C-4E16-82F1-20E1641286C5}" destId="{AC2F0F60-3D0C-4F32-A288-CD802B8D5AF5}" srcOrd="0" destOrd="0" presId="urn:microsoft.com/office/officeart/2018/2/layout/IconVerticalSolidList"/>
    <dgm:cxn modelId="{735D82E8-74E8-4F58-9BEB-FD0FA3DBDAB2}" type="presParOf" srcId="{AC2F0F60-3D0C-4F32-A288-CD802B8D5AF5}" destId="{8AF90D06-41B5-4067-BF80-12E6D94CDB25}" srcOrd="0" destOrd="0" presId="urn:microsoft.com/office/officeart/2018/2/layout/IconVerticalSolidList"/>
    <dgm:cxn modelId="{86897261-7823-4CB4-9640-D7B462DC1698}" type="presParOf" srcId="{AC2F0F60-3D0C-4F32-A288-CD802B8D5AF5}" destId="{91145011-A0B5-425A-BC2C-4CB01808A71C}" srcOrd="1" destOrd="0" presId="urn:microsoft.com/office/officeart/2018/2/layout/IconVerticalSolidList"/>
    <dgm:cxn modelId="{01F072C5-A02D-48AB-8B18-2A28BCEC4846}" type="presParOf" srcId="{AC2F0F60-3D0C-4F32-A288-CD802B8D5AF5}" destId="{1486F893-392A-47E5-849B-CABE12C9E2BC}" srcOrd="2" destOrd="0" presId="urn:microsoft.com/office/officeart/2018/2/layout/IconVerticalSolidList"/>
    <dgm:cxn modelId="{79034892-D4FA-44C8-87ED-6ACEF1DBC4E4}" type="presParOf" srcId="{AC2F0F60-3D0C-4F32-A288-CD802B8D5AF5}" destId="{ED66BC80-151A-49E1-966F-84BFFF6C14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1EE938-1E46-4879-B5FA-DB6CBBB03E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564878-2608-4893-8B79-E1FE0776DBAC}">
      <dgm:prSet/>
      <dgm:spPr/>
      <dgm:t>
        <a:bodyPr/>
        <a:lstStyle/>
        <a:p>
          <a:pPr>
            <a:lnSpc>
              <a:spcPct val="100000"/>
            </a:lnSpc>
          </a:pPr>
          <a:r>
            <a:rPr lang="en-US"/>
            <a:t>Overview of advanced Semgrep features: Taint mode, and editor integration.</a:t>
          </a:r>
        </a:p>
      </dgm:t>
    </dgm:pt>
    <dgm:pt modelId="{38E143FD-5212-4861-AE21-D57E0EC86154}" type="parTrans" cxnId="{53494877-ADC5-4AF6-BE99-FB24F6DFF4B7}">
      <dgm:prSet/>
      <dgm:spPr/>
      <dgm:t>
        <a:bodyPr/>
        <a:lstStyle/>
        <a:p>
          <a:endParaRPr lang="en-US"/>
        </a:p>
      </dgm:t>
    </dgm:pt>
    <dgm:pt modelId="{F11957A3-C548-4EBB-9A9E-6A170629C5CD}" type="sibTrans" cxnId="{53494877-ADC5-4AF6-BE99-FB24F6DFF4B7}">
      <dgm:prSet/>
      <dgm:spPr/>
      <dgm:t>
        <a:bodyPr/>
        <a:lstStyle/>
        <a:p>
          <a:endParaRPr lang="en-US"/>
        </a:p>
      </dgm:t>
    </dgm:pt>
    <dgm:pt modelId="{EB709153-1C66-4D04-BC4E-C9632129DF34}">
      <dgm:prSet/>
      <dgm:spPr/>
      <dgm:t>
        <a:bodyPr/>
        <a:lstStyle/>
        <a:p>
          <a:pPr>
            <a:lnSpc>
              <a:spcPct val="100000"/>
            </a:lnSpc>
          </a:pPr>
          <a:r>
            <a:rPr lang="en-US"/>
            <a:t>Leveraging Semgrep findings for LLM-based code analysis.</a:t>
          </a:r>
        </a:p>
      </dgm:t>
    </dgm:pt>
    <dgm:pt modelId="{1F58A7D1-9614-4D91-9ADF-08644DB26C45}" type="parTrans" cxnId="{26A74F7F-5150-46F5-9AD1-18B36ABD2163}">
      <dgm:prSet/>
      <dgm:spPr/>
      <dgm:t>
        <a:bodyPr/>
        <a:lstStyle/>
        <a:p>
          <a:endParaRPr lang="en-US"/>
        </a:p>
      </dgm:t>
    </dgm:pt>
    <dgm:pt modelId="{3882ADED-E8C2-403F-931C-EF8B5AB3EA76}" type="sibTrans" cxnId="{26A74F7F-5150-46F5-9AD1-18B36ABD2163}">
      <dgm:prSet/>
      <dgm:spPr/>
      <dgm:t>
        <a:bodyPr/>
        <a:lstStyle/>
        <a:p>
          <a:endParaRPr lang="en-US"/>
        </a:p>
      </dgm:t>
    </dgm:pt>
    <dgm:pt modelId="{60AD557A-9C2C-4E16-82F1-20E1641286C5}" type="pres">
      <dgm:prSet presAssocID="{651EE938-1E46-4879-B5FA-DB6CBBB03EBE}" presName="root" presStyleCnt="0">
        <dgm:presLayoutVars>
          <dgm:dir/>
          <dgm:resizeHandles val="exact"/>
        </dgm:presLayoutVars>
      </dgm:prSet>
      <dgm:spPr/>
    </dgm:pt>
    <dgm:pt modelId="{F952542B-8359-45C6-BE94-926A4AE2E6BC}" type="pres">
      <dgm:prSet presAssocID="{FB564878-2608-4893-8B79-E1FE0776DBAC}" presName="compNode" presStyleCnt="0"/>
      <dgm:spPr/>
    </dgm:pt>
    <dgm:pt modelId="{0EB0AB11-6F6A-4D9B-B569-C7F94902CF82}" type="pres">
      <dgm:prSet presAssocID="{FB564878-2608-4893-8B79-E1FE0776DBAC}" presName="bgRect" presStyleLbl="bgShp" presStyleIdx="0" presStyleCnt="2"/>
      <dgm:spPr/>
    </dgm:pt>
    <dgm:pt modelId="{9571F9A4-DD47-4701-B951-7EFCA6A7E10A}" type="pres">
      <dgm:prSet presAssocID="{FB564878-2608-4893-8B79-E1FE0776DB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EB72514-8D86-411C-AFEF-D636DAADECD2}" type="pres">
      <dgm:prSet presAssocID="{FB564878-2608-4893-8B79-E1FE0776DBAC}" presName="spaceRect" presStyleCnt="0"/>
      <dgm:spPr/>
    </dgm:pt>
    <dgm:pt modelId="{17B31DE9-122C-4169-B5CF-D8A4F89BCB1E}" type="pres">
      <dgm:prSet presAssocID="{FB564878-2608-4893-8B79-E1FE0776DBAC}" presName="parTx" presStyleLbl="revTx" presStyleIdx="0" presStyleCnt="2">
        <dgm:presLayoutVars>
          <dgm:chMax val="0"/>
          <dgm:chPref val="0"/>
        </dgm:presLayoutVars>
      </dgm:prSet>
      <dgm:spPr/>
    </dgm:pt>
    <dgm:pt modelId="{09013F8B-85D6-44BA-B964-3225E4186EE4}" type="pres">
      <dgm:prSet presAssocID="{F11957A3-C548-4EBB-9A9E-6A170629C5CD}" presName="sibTrans" presStyleCnt="0"/>
      <dgm:spPr/>
    </dgm:pt>
    <dgm:pt modelId="{AC2F0F60-3D0C-4F32-A288-CD802B8D5AF5}" type="pres">
      <dgm:prSet presAssocID="{EB709153-1C66-4D04-BC4E-C9632129DF34}" presName="compNode" presStyleCnt="0"/>
      <dgm:spPr/>
    </dgm:pt>
    <dgm:pt modelId="{8AF90D06-41B5-4067-BF80-12E6D94CDB25}" type="pres">
      <dgm:prSet presAssocID="{EB709153-1C66-4D04-BC4E-C9632129DF34}" presName="bgRect" presStyleLbl="bgShp" presStyleIdx="1" presStyleCnt="2"/>
      <dgm:spPr/>
    </dgm:pt>
    <dgm:pt modelId="{91145011-A0B5-425A-BC2C-4CB01808A71C}" type="pres">
      <dgm:prSet presAssocID="{EB709153-1C66-4D04-BC4E-C9632129DF3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obot with solid fill"/>
        </a:ext>
      </dgm:extLst>
    </dgm:pt>
    <dgm:pt modelId="{1486F893-392A-47E5-849B-CABE12C9E2BC}" type="pres">
      <dgm:prSet presAssocID="{EB709153-1C66-4D04-BC4E-C9632129DF34}" presName="spaceRect" presStyleCnt="0"/>
      <dgm:spPr/>
    </dgm:pt>
    <dgm:pt modelId="{ED66BC80-151A-49E1-966F-84BFFF6C1436}" type="pres">
      <dgm:prSet presAssocID="{EB709153-1C66-4D04-BC4E-C9632129DF34}" presName="parTx" presStyleLbl="revTx" presStyleIdx="1" presStyleCnt="2">
        <dgm:presLayoutVars>
          <dgm:chMax val="0"/>
          <dgm:chPref val="0"/>
        </dgm:presLayoutVars>
      </dgm:prSet>
      <dgm:spPr/>
    </dgm:pt>
  </dgm:ptLst>
  <dgm:cxnLst>
    <dgm:cxn modelId="{4BBF8364-41FD-44D1-BEE8-5248B288F2E9}" type="presOf" srcId="{EB709153-1C66-4D04-BC4E-C9632129DF34}" destId="{ED66BC80-151A-49E1-966F-84BFFF6C1436}" srcOrd="0" destOrd="0" presId="urn:microsoft.com/office/officeart/2018/2/layout/IconVerticalSolidList"/>
    <dgm:cxn modelId="{53494877-ADC5-4AF6-BE99-FB24F6DFF4B7}" srcId="{651EE938-1E46-4879-B5FA-DB6CBBB03EBE}" destId="{FB564878-2608-4893-8B79-E1FE0776DBAC}" srcOrd="0" destOrd="0" parTransId="{38E143FD-5212-4861-AE21-D57E0EC86154}" sibTransId="{F11957A3-C548-4EBB-9A9E-6A170629C5CD}"/>
    <dgm:cxn modelId="{26A74F7F-5150-46F5-9AD1-18B36ABD2163}" srcId="{651EE938-1E46-4879-B5FA-DB6CBBB03EBE}" destId="{EB709153-1C66-4D04-BC4E-C9632129DF34}" srcOrd="1" destOrd="0" parTransId="{1F58A7D1-9614-4D91-9ADF-08644DB26C45}" sibTransId="{3882ADED-E8C2-403F-931C-EF8B5AB3EA76}"/>
    <dgm:cxn modelId="{73D82288-257C-4F1C-B6F1-C3FB7E0B966E}" type="presOf" srcId="{FB564878-2608-4893-8B79-E1FE0776DBAC}" destId="{17B31DE9-122C-4169-B5CF-D8A4F89BCB1E}" srcOrd="0" destOrd="0" presId="urn:microsoft.com/office/officeart/2018/2/layout/IconVerticalSolidList"/>
    <dgm:cxn modelId="{353A61AB-D629-482B-8636-1EF354019635}" type="presOf" srcId="{651EE938-1E46-4879-B5FA-DB6CBBB03EBE}" destId="{60AD557A-9C2C-4E16-82F1-20E1641286C5}" srcOrd="0" destOrd="0" presId="urn:microsoft.com/office/officeart/2018/2/layout/IconVerticalSolidList"/>
    <dgm:cxn modelId="{E5DFB954-FDD5-46E0-9827-4D0BE5D21787}" type="presParOf" srcId="{60AD557A-9C2C-4E16-82F1-20E1641286C5}" destId="{F952542B-8359-45C6-BE94-926A4AE2E6BC}" srcOrd="0" destOrd="0" presId="urn:microsoft.com/office/officeart/2018/2/layout/IconVerticalSolidList"/>
    <dgm:cxn modelId="{F90536B5-B595-4F1E-BB86-62B13180E6F1}" type="presParOf" srcId="{F952542B-8359-45C6-BE94-926A4AE2E6BC}" destId="{0EB0AB11-6F6A-4D9B-B569-C7F94902CF82}" srcOrd="0" destOrd="0" presId="urn:microsoft.com/office/officeart/2018/2/layout/IconVerticalSolidList"/>
    <dgm:cxn modelId="{2B46652F-C444-4B64-B2B4-1BF3FDB8FB93}" type="presParOf" srcId="{F952542B-8359-45C6-BE94-926A4AE2E6BC}" destId="{9571F9A4-DD47-4701-B951-7EFCA6A7E10A}" srcOrd="1" destOrd="0" presId="urn:microsoft.com/office/officeart/2018/2/layout/IconVerticalSolidList"/>
    <dgm:cxn modelId="{38718864-EBE2-438C-919E-AF373933BE51}" type="presParOf" srcId="{F952542B-8359-45C6-BE94-926A4AE2E6BC}" destId="{0EB72514-8D86-411C-AFEF-D636DAADECD2}" srcOrd="2" destOrd="0" presId="urn:microsoft.com/office/officeart/2018/2/layout/IconVerticalSolidList"/>
    <dgm:cxn modelId="{7C24239B-BC4B-447C-9B3F-5DD2515B6AC0}" type="presParOf" srcId="{F952542B-8359-45C6-BE94-926A4AE2E6BC}" destId="{17B31DE9-122C-4169-B5CF-D8A4F89BCB1E}" srcOrd="3" destOrd="0" presId="urn:microsoft.com/office/officeart/2018/2/layout/IconVerticalSolidList"/>
    <dgm:cxn modelId="{CB88F11F-8619-4393-B48E-6954DE33FCE1}" type="presParOf" srcId="{60AD557A-9C2C-4E16-82F1-20E1641286C5}" destId="{09013F8B-85D6-44BA-B964-3225E4186EE4}" srcOrd="1" destOrd="0" presId="urn:microsoft.com/office/officeart/2018/2/layout/IconVerticalSolidList"/>
    <dgm:cxn modelId="{1565D80E-39B0-4D93-8229-C31F6ECFF801}" type="presParOf" srcId="{60AD557A-9C2C-4E16-82F1-20E1641286C5}" destId="{AC2F0F60-3D0C-4F32-A288-CD802B8D5AF5}" srcOrd="2" destOrd="0" presId="urn:microsoft.com/office/officeart/2018/2/layout/IconVerticalSolidList"/>
    <dgm:cxn modelId="{735D82E8-74E8-4F58-9BEB-FD0FA3DBDAB2}" type="presParOf" srcId="{AC2F0F60-3D0C-4F32-A288-CD802B8D5AF5}" destId="{8AF90D06-41B5-4067-BF80-12E6D94CDB25}" srcOrd="0" destOrd="0" presId="urn:microsoft.com/office/officeart/2018/2/layout/IconVerticalSolidList"/>
    <dgm:cxn modelId="{86897261-7823-4CB4-9640-D7B462DC1698}" type="presParOf" srcId="{AC2F0F60-3D0C-4F32-A288-CD802B8D5AF5}" destId="{91145011-A0B5-425A-BC2C-4CB01808A71C}" srcOrd="1" destOrd="0" presId="urn:microsoft.com/office/officeart/2018/2/layout/IconVerticalSolidList"/>
    <dgm:cxn modelId="{01F072C5-A02D-48AB-8B18-2A28BCEC4846}" type="presParOf" srcId="{AC2F0F60-3D0C-4F32-A288-CD802B8D5AF5}" destId="{1486F893-392A-47E5-849B-CABE12C9E2BC}" srcOrd="2" destOrd="0" presId="urn:microsoft.com/office/officeart/2018/2/layout/IconVerticalSolidList"/>
    <dgm:cxn modelId="{79034892-D4FA-44C8-87ED-6ACEF1DBC4E4}" type="presParOf" srcId="{AC2F0F60-3D0C-4F32-A288-CD802B8D5AF5}" destId="{ED66BC80-151A-49E1-966F-84BFFF6C14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1EE938-1E46-4879-B5FA-DB6CBBB03E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564878-2608-4893-8B79-E1FE0776DBAC}">
      <dgm:prSet/>
      <dgm:spPr/>
      <dgm:t>
        <a:bodyPr/>
        <a:lstStyle/>
        <a:p>
          <a:pPr>
            <a:lnSpc>
              <a:spcPct val="100000"/>
            </a:lnSpc>
          </a:pPr>
          <a:r>
            <a:rPr lang="en-US"/>
            <a:t>C#, TypeScript, Python</a:t>
          </a:r>
        </a:p>
      </dgm:t>
    </dgm:pt>
    <dgm:pt modelId="{38E143FD-5212-4861-AE21-D57E0EC86154}" type="parTrans" cxnId="{53494877-ADC5-4AF6-BE99-FB24F6DFF4B7}">
      <dgm:prSet/>
      <dgm:spPr/>
      <dgm:t>
        <a:bodyPr/>
        <a:lstStyle/>
        <a:p>
          <a:endParaRPr lang="en-US"/>
        </a:p>
      </dgm:t>
    </dgm:pt>
    <dgm:pt modelId="{F11957A3-C548-4EBB-9A9E-6A170629C5CD}" type="sibTrans" cxnId="{53494877-ADC5-4AF6-BE99-FB24F6DFF4B7}">
      <dgm:prSet/>
      <dgm:spPr/>
      <dgm:t>
        <a:bodyPr/>
        <a:lstStyle/>
        <a:p>
          <a:endParaRPr lang="en-US"/>
        </a:p>
      </dgm:t>
    </dgm:pt>
    <dgm:pt modelId="{EB709153-1C66-4D04-BC4E-C9632129DF34}">
      <dgm:prSet/>
      <dgm:spPr/>
      <dgm:t>
        <a:bodyPr/>
        <a:lstStyle/>
        <a:p>
          <a:pPr>
            <a:lnSpc>
              <a:spcPct val="100000"/>
            </a:lnSpc>
          </a:pPr>
          <a:r>
            <a:rPr lang="en-US">
              <a:hlinkClick xmlns:r="http://schemas.openxmlformats.org/officeDocument/2006/relationships" r:id="rId1"/>
            </a:rPr>
            <a:t>https://aka.ms/semgrep-workshop</a:t>
          </a:r>
          <a:r>
            <a:rPr lang="en-US"/>
            <a:t> </a:t>
          </a:r>
        </a:p>
      </dgm:t>
    </dgm:pt>
    <dgm:pt modelId="{1F58A7D1-9614-4D91-9ADF-08644DB26C45}" type="parTrans" cxnId="{26A74F7F-5150-46F5-9AD1-18B36ABD2163}">
      <dgm:prSet/>
      <dgm:spPr/>
      <dgm:t>
        <a:bodyPr/>
        <a:lstStyle/>
        <a:p>
          <a:endParaRPr lang="en-US"/>
        </a:p>
      </dgm:t>
    </dgm:pt>
    <dgm:pt modelId="{3882ADED-E8C2-403F-931C-EF8B5AB3EA76}" type="sibTrans" cxnId="{26A74F7F-5150-46F5-9AD1-18B36ABD2163}">
      <dgm:prSet/>
      <dgm:spPr/>
      <dgm:t>
        <a:bodyPr/>
        <a:lstStyle/>
        <a:p>
          <a:endParaRPr lang="en-US"/>
        </a:p>
      </dgm:t>
    </dgm:pt>
    <dgm:pt modelId="{60AD557A-9C2C-4E16-82F1-20E1641286C5}" type="pres">
      <dgm:prSet presAssocID="{651EE938-1E46-4879-B5FA-DB6CBBB03EBE}" presName="root" presStyleCnt="0">
        <dgm:presLayoutVars>
          <dgm:dir/>
          <dgm:resizeHandles val="exact"/>
        </dgm:presLayoutVars>
      </dgm:prSet>
      <dgm:spPr/>
    </dgm:pt>
    <dgm:pt modelId="{F952542B-8359-45C6-BE94-926A4AE2E6BC}" type="pres">
      <dgm:prSet presAssocID="{FB564878-2608-4893-8B79-E1FE0776DBAC}" presName="compNode" presStyleCnt="0"/>
      <dgm:spPr/>
    </dgm:pt>
    <dgm:pt modelId="{0EB0AB11-6F6A-4D9B-B569-C7F94902CF82}" type="pres">
      <dgm:prSet presAssocID="{FB564878-2608-4893-8B79-E1FE0776DBAC}" presName="bgRect" presStyleLbl="bgShp" presStyleIdx="0" presStyleCnt="2"/>
      <dgm:spPr/>
    </dgm:pt>
    <dgm:pt modelId="{9571F9A4-DD47-4701-B951-7EFCA6A7E10A}" type="pres">
      <dgm:prSet presAssocID="{FB564878-2608-4893-8B79-E1FE0776DBAC}" presName="iconRect" presStyleLbl="node1" presStyleIdx="0" presStyleCnt="2"/>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Hurdle with solid fill"/>
        </a:ext>
      </dgm:extLst>
    </dgm:pt>
    <dgm:pt modelId="{0EB72514-8D86-411C-AFEF-D636DAADECD2}" type="pres">
      <dgm:prSet presAssocID="{FB564878-2608-4893-8B79-E1FE0776DBAC}" presName="spaceRect" presStyleCnt="0"/>
      <dgm:spPr/>
    </dgm:pt>
    <dgm:pt modelId="{17B31DE9-122C-4169-B5CF-D8A4F89BCB1E}" type="pres">
      <dgm:prSet presAssocID="{FB564878-2608-4893-8B79-E1FE0776DBAC}" presName="parTx" presStyleLbl="revTx" presStyleIdx="0" presStyleCnt="2">
        <dgm:presLayoutVars>
          <dgm:chMax val="0"/>
          <dgm:chPref val="0"/>
        </dgm:presLayoutVars>
      </dgm:prSet>
      <dgm:spPr/>
    </dgm:pt>
    <dgm:pt modelId="{09013F8B-85D6-44BA-B964-3225E4186EE4}" type="pres">
      <dgm:prSet presAssocID="{F11957A3-C548-4EBB-9A9E-6A170629C5CD}" presName="sibTrans" presStyleCnt="0"/>
      <dgm:spPr/>
    </dgm:pt>
    <dgm:pt modelId="{AC2F0F60-3D0C-4F32-A288-CD802B8D5AF5}" type="pres">
      <dgm:prSet presAssocID="{EB709153-1C66-4D04-BC4E-C9632129DF34}" presName="compNode" presStyleCnt="0"/>
      <dgm:spPr/>
    </dgm:pt>
    <dgm:pt modelId="{8AF90D06-41B5-4067-BF80-12E6D94CDB25}" type="pres">
      <dgm:prSet presAssocID="{EB709153-1C66-4D04-BC4E-C9632129DF34}" presName="bgRect" presStyleLbl="bgShp" presStyleIdx="1" presStyleCnt="2"/>
      <dgm:spPr/>
    </dgm:pt>
    <dgm:pt modelId="{91145011-A0B5-425A-BC2C-4CB01808A71C}" type="pres">
      <dgm:prSet presAssocID="{EB709153-1C66-4D04-BC4E-C9632129DF34}" presName="iconRect" presStyleLbl="node1" presStyleIdx="1" presStyleCnt="2"/>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Remote learning science with solid fill"/>
        </a:ext>
      </dgm:extLst>
    </dgm:pt>
    <dgm:pt modelId="{1486F893-392A-47E5-849B-CABE12C9E2BC}" type="pres">
      <dgm:prSet presAssocID="{EB709153-1C66-4D04-BC4E-C9632129DF34}" presName="spaceRect" presStyleCnt="0"/>
      <dgm:spPr/>
    </dgm:pt>
    <dgm:pt modelId="{ED66BC80-151A-49E1-966F-84BFFF6C1436}" type="pres">
      <dgm:prSet presAssocID="{EB709153-1C66-4D04-BC4E-C9632129DF34}" presName="parTx" presStyleLbl="revTx" presStyleIdx="1" presStyleCnt="2">
        <dgm:presLayoutVars>
          <dgm:chMax val="0"/>
          <dgm:chPref val="0"/>
        </dgm:presLayoutVars>
      </dgm:prSet>
      <dgm:spPr/>
    </dgm:pt>
  </dgm:ptLst>
  <dgm:cxnLst>
    <dgm:cxn modelId="{4BBF8364-41FD-44D1-BEE8-5248B288F2E9}" type="presOf" srcId="{EB709153-1C66-4D04-BC4E-C9632129DF34}" destId="{ED66BC80-151A-49E1-966F-84BFFF6C1436}" srcOrd="0" destOrd="0" presId="urn:microsoft.com/office/officeart/2018/2/layout/IconVerticalSolidList"/>
    <dgm:cxn modelId="{53494877-ADC5-4AF6-BE99-FB24F6DFF4B7}" srcId="{651EE938-1E46-4879-B5FA-DB6CBBB03EBE}" destId="{FB564878-2608-4893-8B79-E1FE0776DBAC}" srcOrd="0" destOrd="0" parTransId="{38E143FD-5212-4861-AE21-D57E0EC86154}" sibTransId="{F11957A3-C548-4EBB-9A9E-6A170629C5CD}"/>
    <dgm:cxn modelId="{26A74F7F-5150-46F5-9AD1-18B36ABD2163}" srcId="{651EE938-1E46-4879-B5FA-DB6CBBB03EBE}" destId="{EB709153-1C66-4D04-BC4E-C9632129DF34}" srcOrd="1" destOrd="0" parTransId="{1F58A7D1-9614-4D91-9ADF-08644DB26C45}" sibTransId="{3882ADED-E8C2-403F-931C-EF8B5AB3EA76}"/>
    <dgm:cxn modelId="{73D82288-257C-4F1C-B6F1-C3FB7E0B966E}" type="presOf" srcId="{FB564878-2608-4893-8B79-E1FE0776DBAC}" destId="{17B31DE9-122C-4169-B5CF-D8A4F89BCB1E}" srcOrd="0" destOrd="0" presId="urn:microsoft.com/office/officeart/2018/2/layout/IconVerticalSolidList"/>
    <dgm:cxn modelId="{353A61AB-D629-482B-8636-1EF354019635}" type="presOf" srcId="{651EE938-1E46-4879-B5FA-DB6CBBB03EBE}" destId="{60AD557A-9C2C-4E16-82F1-20E1641286C5}" srcOrd="0" destOrd="0" presId="urn:microsoft.com/office/officeart/2018/2/layout/IconVerticalSolidList"/>
    <dgm:cxn modelId="{E5DFB954-FDD5-46E0-9827-4D0BE5D21787}" type="presParOf" srcId="{60AD557A-9C2C-4E16-82F1-20E1641286C5}" destId="{F952542B-8359-45C6-BE94-926A4AE2E6BC}" srcOrd="0" destOrd="0" presId="urn:microsoft.com/office/officeart/2018/2/layout/IconVerticalSolidList"/>
    <dgm:cxn modelId="{F90536B5-B595-4F1E-BB86-62B13180E6F1}" type="presParOf" srcId="{F952542B-8359-45C6-BE94-926A4AE2E6BC}" destId="{0EB0AB11-6F6A-4D9B-B569-C7F94902CF82}" srcOrd="0" destOrd="0" presId="urn:microsoft.com/office/officeart/2018/2/layout/IconVerticalSolidList"/>
    <dgm:cxn modelId="{2B46652F-C444-4B64-B2B4-1BF3FDB8FB93}" type="presParOf" srcId="{F952542B-8359-45C6-BE94-926A4AE2E6BC}" destId="{9571F9A4-DD47-4701-B951-7EFCA6A7E10A}" srcOrd="1" destOrd="0" presId="urn:microsoft.com/office/officeart/2018/2/layout/IconVerticalSolidList"/>
    <dgm:cxn modelId="{38718864-EBE2-438C-919E-AF373933BE51}" type="presParOf" srcId="{F952542B-8359-45C6-BE94-926A4AE2E6BC}" destId="{0EB72514-8D86-411C-AFEF-D636DAADECD2}" srcOrd="2" destOrd="0" presId="urn:microsoft.com/office/officeart/2018/2/layout/IconVerticalSolidList"/>
    <dgm:cxn modelId="{7C24239B-BC4B-447C-9B3F-5DD2515B6AC0}" type="presParOf" srcId="{F952542B-8359-45C6-BE94-926A4AE2E6BC}" destId="{17B31DE9-122C-4169-B5CF-D8A4F89BCB1E}" srcOrd="3" destOrd="0" presId="urn:microsoft.com/office/officeart/2018/2/layout/IconVerticalSolidList"/>
    <dgm:cxn modelId="{CB88F11F-8619-4393-B48E-6954DE33FCE1}" type="presParOf" srcId="{60AD557A-9C2C-4E16-82F1-20E1641286C5}" destId="{09013F8B-85D6-44BA-B964-3225E4186EE4}" srcOrd="1" destOrd="0" presId="urn:microsoft.com/office/officeart/2018/2/layout/IconVerticalSolidList"/>
    <dgm:cxn modelId="{1565D80E-39B0-4D93-8229-C31F6ECFF801}" type="presParOf" srcId="{60AD557A-9C2C-4E16-82F1-20E1641286C5}" destId="{AC2F0F60-3D0C-4F32-A288-CD802B8D5AF5}" srcOrd="2" destOrd="0" presId="urn:microsoft.com/office/officeart/2018/2/layout/IconVerticalSolidList"/>
    <dgm:cxn modelId="{735D82E8-74E8-4F58-9BEB-FD0FA3DBDAB2}" type="presParOf" srcId="{AC2F0F60-3D0C-4F32-A288-CD802B8D5AF5}" destId="{8AF90D06-41B5-4067-BF80-12E6D94CDB25}" srcOrd="0" destOrd="0" presId="urn:microsoft.com/office/officeart/2018/2/layout/IconVerticalSolidList"/>
    <dgm:cxn modelId="{86897261-7823-4CB4-9640-D7B462DC1698}" type="presParOf" srcId="{AC2F0F60-3D0C-4F32-A288-CD802B8D5AF5}" destId="{91145011-A0B5-425A-BC2C-4CB01808A71C}" srcOrd="1" destOrd="0" presId="urn:microsoft.com/office/officeart/2018/2/layout/IconVerticalSolidList"/>
    <dgm:cxn modelId="{01F072C5-A02D-48AB-8B18-2A28BCEC4846}" type="presParOf" srcId="{AC2F0F60-3D0C-4F32-A288-CD802B8D5AF5}" destId="{1486F893-392A-47E5-849B-CABE12C9E2BC}" srcOrd="2" destOrd="0" presId="urn:microsoft.com/office/officeart/2018/2/layout/IconVerticalSolidList"/>
    <dgm:cxn modelId="{79034892-D4FA-44C8-87ED-6ACEF1DBC4E4}" type="presParOf" srcId="{AC2F0F60-3D0C-4F32-A288-CD802B8D5AF5}" destId="{ED66BC80-151A-49E1-966F-84BFFF6C14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1EE938-1E46-4879-B5FA-DB6CBBB03E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564878-2608-4893-8B79-E1FE0776DBAC}">
      <dgm:prSet/>
      <dgm:spPr/>
      <dgm:t>
        <a:bodyPr/>
        <a:lstStyle/>
        <a:p>
          <a:pPr>
            <a:lnSpc>
              <a:spcPct val="100000"/>
            </a:lnSpc>
          </a:pPr>
          <a:r>
            <a:rPr lang="en-US"/>
            <a:t>Recap of key takeaways from the workshop</a:t>
          </a:r>
        </a:p>
      </dgm:t>
    </dgm:pt>
    <dgm:pt modelId="{38E143FD-5212-4861-AE21-D57E0EC86154}" type="parTrans" cxnId="{53494877-ADC5-4AF6-BE99-FB24F6DFF4B7}">
      <dgm:prSet/>
      <dgm:spPr/>
      <dgm:t>
        <a:bodyPr/>
        <a:lstStyle/>
        <a:p>
          <a:endParaRPr lang="en-US"/>
        </a:p>
      </dgm:t>
    </dgm:pt>
    <dgm:pt modelId="{F11957A3-C548-4EBB-9A9E-6A170629C5CD}" type="sibTrans" cxnId="{53494877-ADC5-4AF6-BE99-FB24F6DFF4B7}">
      <dgm:prSet/>
      <dgm:spPr/>
      <dgm:t>
        <a:bodyPr/>
        <a:lstStyle/>
        <a:p>
          <a:endParaRPr lang="en-US"/>
        </a:p>
      </dgm:t>
    </dgm:pt>
    <dgm:pt modelId="{EB709153-1C66-4D04-BC4E-C9632129DF34}">
      <dgm:prSet/>
      <dgm:spPr/>
      <dgm:t>
        <a:bodyPr/>
        <a:lstStyle/>
        <a:p>
          <a:pPr>
            <a:lnSpc>
              <a:spcPct val="100000"/>
            </a:lnSpc>
          </a:pPr>
          <a:r>
            <a:rPr lang="en-US"/>
            <a:t>Learning resources and contributing to community</a:t>
          </a:r>
        </a:p>
      </dgm:t>
    </dgm:pt>
    <dgm:pt modelId="{1F58A7D1-9614-4D91-9ADF-08644DB26C45}" type="parTrans" cxnId="{26A74F7F-5150-46F5-9AD1-18B36ABD2163}">
      <dgm:prSet/>
      <dgm:spPr/>
      <dgm:t>
        <a:bodyPr/>
        <a:lstStyle/>
        <a:p>
          <a:endParaRPr lang="en-US"/>
        </a:p>
      </dgm:t>
    </dgm:pt>
    <dgm:pt modelId="{3882ADED-E8C2-403F-931C-EF8B5AB3EA76}" type="sibTrans" cxnId="{26A74F7F-5150-46F5-9AD1-18B36ABD2163}">
      <dgm:prSet/>
      <dgm:spPr/>
      <dgm:t>
        <a:bodyPr/>
        <a:lstStyle/>
        <a:p>
          <a:endParaRPr lang="en-US"/>
        </a:p>
      </dgm:t>
    </dgm:pt>
    <dgm:pt modelId="{60AD557A-9C2C-4E16-82F1-20E1641286C5}" type="pres">
      <dgm:prSet presAssocID="{651EE938-1E46-4879-B5FA-DB6CBBB03EBE}" presName="root" presStyleCnt="0">
        <dgm:presLayoutVars>
          <dgm:dir/>
          <dgm:resizeHandles val="exact"/>
        </dgm:presLayoutVars>
      </dgm:prSet>
      <dgm:spPr/>
    </dgm:pt>
    <dgm:pt modelId="{F952542B-8359-45C6-BE94-926A4AE2E6BC}" type="pres">
      <dgm:prSet presAssocID="{FB564878-2608-4893-8B79-E1FE0776DBAC}" presName="compNode" presStyleCnt="0"/>
      <dgm:spPr/>
    </dgm:pt>
    <dgm:pt modelId="{0EB0AB11-6F6A-4D9B-B569-C7F94902CF82}" type="pres">
      <dgm:prSet presAssocID="{FB564878-2608-4893-8B79-E1FE0776DBAC}" presName="bgRect" presStyleLbl="bgShp" presStyleIdx="0" presStyleCnt="2"/>
      <dgm:spPr/>
    </dgm:pt>
    <dgm:pt modelId="{9571F9A4-DD47-4701-B951-7EFCA6A7E10A}" type="pres">
      <dgm:prSet presAssocID="{FB564878-2608-4893-8B79-E1FE0776DBAC}"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fresh with solid fill"/>
        </a:ext>
      </dgm:extLst>
    </dgm:pt>
    <dgm:pt modelId="{0EB72514-8D86-411C-AFEF-D636DAADECD2}" type="pres">
      <dgm:prSet presAssocID="{FB564878-2608-4893-8B79-E1FE0776DBAC}" presName="spaceRect" presStyleCnt="0"/>
      <dgm:spPr/>
    </dgm:pt>
    <dgm:pt modelId="{17B31DE9-122C-4169-B5CF-D8A4F89BCB1E}" type="pres">
      <dgm:prSet presAssocID="{FB564878-2608-4893-8B79-E1FE0776DBAC}" presName="parTx" presStyleLbl="revTx" presStyleIdx="0" presStyleCnt="2">
        <dgm:presLayoutVars>
          <dgm:chMax val="0"/>
          <dgm:chPref val="0"/>
        </dgm:presLayoutVars>
      </dgm:prSet>
      <dgm:spPr/>
    </dgm:pt>
    <dgm:pt modelId="{09013F8B-85D6-44BA-B964-3225E4186EE4}" type="pres">
      <dgm:prSet presAssocID="{F11957A3-C548-4EBB-9A9E-6A170629C5CD}" presName="sibTrans" presStyleCnt="0"/>
      <dgm:spPr/>
    </dgm:pt>
    <dgm:pt modelId="{AC2F0F60-3D0C-4F32-A288-CD802B8D5AF5}" type="pres">
      <dgm:prSet presAssocID="{EB709153-1C66-4D04-BC4E-C9632129DF34}" presName="compNode" presStyleCnt="0"/>
      <dgm:spPr/>
    </dgm:pt>
    <dgm:pt modelId="{8AF90D06-41B5-4067-BF80-12E6D94CDB25}" type="pres">
      <dgm:prSet presAssocID="{EB709153-1C66-4D04-BC4E-C9632129DF34}" presName="bgRect" presStyleLbl="bgShp" presStyleIdx="1" presStyleCnt="2"/>
      <dgm:spPr/>
    </dgm:pt>
    <dgm:pt modelId="{91145011-A0B5-425A-BC2C-4CB01808A71C}" type="pres">
      <dgm:prSet presAssocID="{EB709153-1C66-4D04-BC4E-C9632129DF3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roup with solid fill"/>
        </a:ext>
      </dgm:extLst>
    </dgm:pt>
    <dgm:pt modelId="{1486F893-392A-47E5-849B-CABE12C9E2BC}" type="pres">
      <dgm:prSet presAssocID="{EB709153-1C66-4D04-BC4E-C9632129DF34}" presName="spaceRect" presStyleCnt="0"/>
      <dgm:spPr/>
    </dgm:pt>
    <dgm:pt modelId="{ED66BC80-151A-49E1-966F-84BFFF6C1436}" type="pres">
      <dgm:prSet presAssocID="{EB709153-1C66-4D04-BC4E-C9632129DF34}" presName="parTx" presStyleLbl="revTx" presStyleIdx="1" presStyleCnt="2">
        <dgm:presLayoutVars>
          <dgm:chMax val="0"/>
          <dgm:chPref val="0"/>
        </dgm:presLayoutVars>
      </dgm:prSet>
      <dgm:spPr/>
    </dgm:pt>
  </dgm:ptLst>
  <dgm:cxnLst>
    <dgm:cxn modelId="{4BBF8364-41FD-44D1-BEE8-5248B288F2E9}" type="presOf" srcId="{EB709153-1C66-4D04-BC4E-C9632129DF34}" destId="{ED66BC80-151A-49E1-966F-84BFFF6C1436}" srcOrd="0" destOrd="0" presId="urn:microsoft.com/office/officeart/2018/2/layout/IconVerticalSolidList"/>
    <dgm:cxn modelId="{53494877-ADC5-4AF6-BE99-FB24F6DFF4B7}" srcId="{651EE938-1E46-4879-B5FA-DB6CBBB03EBE}" destId="{FB564878-2608-4893-8B79-E1FE0776DBAC}" srcOrd="0" destOrd="0" parTransId="{38E143FD-5212-4861-AE21-D57E0EC86154}" sibTransId="{F11957A3-C548-4EBB-9A9E-6A170629C5CD}"/>
    <dgm:cxn modelId="{26A74F7F-5150-46F5-9AD1-18B36ABD2163}" srcId="{651EE938-1E46-4879-B5FA-DB6CBBB03EBE}" destId="{EB709153-1C66-4D04-BC4E-C9632129DF34}" srcOrd="1" destOrd="0" parTransId="{1F58A7D1-9614-4D91-9ADF-08644DB26C45}" sibTransId="{3882ADED-E8C2-403F-931C-EF8B5AB3EA76}"/>
    <dgm:cxn modelId="{73D82288-257C-4F1C-B6F1-C3FB7E0B966E}" type="presOf" srcId="{FB564878-2608-4893-8B79-E1FE0776DBAC}" destId="{17B31DE9-122C-4169-B5CF-D8A4F89BCB1E}" srcOrd="0" destOrd="0" presId="urn:microsoft.com/office/officeart/2018/2/layout/IconVerticalSolidList"/>
    <dgm:cxn modelId="{353A61AB-D629-482B-8636-1EF354019635}" type="presOf" srcId="{651EE938-1E46-4879-B5FA-DB6CBBB03EBE}" destId="{60AD557A-9C2C-4E16-82F1-20E1641286C5}" srcOrd="0" destOrd="0" presId="urn:microsoft.com/office/officeart/2018/2/layout/IconVerticalSolidList"/>
    <dgm:cxn modelId="{E5DFB954-FDD5-46E0-9827-4D0BE5D21787}" type="presParOf" srcId="{60AD557A-9C2C-4E16-82F1-20E1641286C5}" destId="{F952542B-8359-45C6-BE94-926A4AE2E6BC}" srcOrd="0" destOrd="0" presId="urn:microsoft.com/office/officeart/2018/2/layout/IconVerticalSolidList"/>
    <dgm:cxn modelId="{F90536B5-B595-4F1E-BB86-62B13180E6F1}" type="presParOf" srcId="{F952542B-8359-45C6-BE94-926A4AE2E6BC}" destId="{0EB0AB11-6F6A-4D9B-B569-C7F94902CF82}" srcOrd="0" destOrd="0" presId="urn:microsoft.com/office/officeart/2018/2/layout/IconVerticalSolidList"/>
    <dgm:cxn modelId="{2B46652F-C444-4B64-B2B4-1BF3FDB8FB93}" type="presParOf" srcId="{F952542B-8359-45C6-BE94-926A4AE2E6BC}" destId="{9571F9A4-DD47-4701-B951-7EFCA6A7E10A}" srcOrd="1" destOrd="0" presId="urn:microsoft.com/office/officeart/2018/2/layout/IconVerticalSolidList"/>
    <dgm:cxn modelId="{38718864-EBE2-438C-919E-AF373933BE51}" type="presParOf" srcId="{F952542B-8359-45C6-BE94-926A4AE2E6BC}" destId="{0EB72514-8D86-411C-AFEF-D636DAADECD2}" srcOrd="2" destOrd="0" presId="urn:microsoft.com/office/officeart/2018/2/layout/IconVerticalSolidList"/>
    <dgm:cxn modelId="{7C24239B-BC4B-447C-9B3F-5DD2515B6AC0}" type="presParOf" srcId="{F952542B-8359-45C6-BE94-926A4AE2E6BC}" destId="{17B31DE9-122C-4169-B5CF-D8A4F89BCB1E}" srcOrd="3" destOrd="0" presId="urn:microsoft.com/office/officeart/2018/2/layout/IconVerticalSolidList"/>
    <dgm:cxn modelId="{CB88F11F-8619-4393-B48E-6954DE33FCE1}" type="presParOf" srcId="{60AD557A-9C2C-4E16-82F1-20E1641286C5}" destId="{09013F8B-85D6-44BA-B964-3225E4186EE4}" srcOrd="1" destOrd="0" presId="urn:microsoft.com/office/officeart/2018/2/layout/IconVerticalSolidList"/>
    <dgm:cxn modelId="{1565D80E-39B0-4D93-8229-C31F6ECFF801}" type="presParOf" srcId="{60AD557A-9C2C-4E16-82F1-20E1641286C5}" destId="{AC2F0F60-3D0C-4F32-A288-CD802B8D5AF5}" srcOrd="2" destOrd="0" presId="urn:microsoft.com/office/officeart/2018/2/layout/IconVerticalSolidList"/>
    <dgm:cxn modelId="{735D82E8-74E8-4F58-9BEB-FD0FA3DBDAB2}" type="presParOf" srcId="{AC2F0F60-3D0C-4F32-A288-CD802B8D5AF5}" destId="{8AF90D06-41B5-4067-BF80-12E6D94CDB25}" srcOrd="0" destOrd="0" presId="urn:microsoft.com/office/officeart/2018/2/layout/IconVerticalSolidList"/>
    <dgm:cxn modelId="{86897261-7823-4CB4-9640-D7B462DC1698}" type="presParOf" srcId="{AC2F0F60-3D0C-4F32-A288-CD802B8D5AF5}" destId="{91145011-A0B5-425A-BC2C-4CB01808A71C}" srcOrd="1" destOrd="0" presId="urn:microsoft.com/office/officeart/2018/2/layout/IconVerticalSolidList"/>
    <dgm:cxn modelId="{01F072C5-A02D-48AB-8B18-2A28BCEC4846}" type="presParOf" srcId="{AC2F0F60-3D0C-4F32-A288-CD802B8D5AF5}" destId="{1486F893-392A-47E5-849B-CABE12C9E2BC}" srcOrd="2" destOrd="0" presId="urn:microsoft.com/office/officeart/2018/2/layout/IconVerticalSolidList"/>
    <dgm:cxn modelId="{79034892-D4FA-44C8-87ED-6ACEF1DBC4E4}" type="presParOf" srcId="{AC2F0F60-3D0C-4F32-A288-CD802B8D5AF5}" destId="{ED66BC80-151A-49E1-966F-84BFFF6C14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CD430-EB88-4CDA-ACA9-012A69D3E104}">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85CB5-B4D4-4FEA-A995-FFFD058E8AA5}">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AA1FE6-BB42-4AE2-83F6-E454FD1B8FCD}">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t>Understanding SAST: Concepts and significance in securing software.</a:t>
          </a:r>
        </a:p>
      </dsp:txBody>
      <dsp:txXfrm>
        <a:off x="2037007" y="955306"/>
        <a:ext cx="4264593" cy="1763642"/>
      </dsp:txXfrm>
    </dsp:sp>
    <dsp:sp modelId="{E286B465-362B-4C73-97AE-9A80FB1FD6F7}">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79011-18F3-41E0-A4FF-7FA91F5B4B14}">
      <dsp:nvSpPr>
        <dsp:cNvPr id="0" name=""/>
        <dsp:cNvSpPr/>
      </dsp:nvSpPr>
      <dsp:spPr>
        <a:xfrm>
          <a:off x="533501" y="3556679"/>
          <a:ext cx="970003" cy="9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AFC195-2608-4867-8C19-2C578267AACC}">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t>The role of SAST in the Software Development Life Cycle (SDLC).</a:t>
          </a:r>
        </a:p>
      </dsp:txBody>
      <dsp:txXfrm>
        <a:off x="2037007" y="3159859"/>
        <a:ext cx="4264593" cy="1763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0AB11-6F6A-4D9B-B569-C7F94902CF82}">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1F9A4-DD47-4701-B951-7EFCA6A7E10A}">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31DE9-122C-4169-B5CF-D8A4F89BCB1E}">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t>Installing and configuring Semgrep.</a:t>
          </a:r>
        </a:p>
      </dsp:txBody>
      <dsp:txXfrm>
        <a:off x="2037007" y="955306"/>
        <a:ext cx="4264593" cy="1763642"/>
      </dsp:txXfrm>
    </dsp:sp>
    <dsp:sp modelId="{8AF90D06-41B5-4067-BF80-12E6D94CDB25}">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45011-A0B5-425A-BC2C-4CB01808A71C}">
      <dsp:nvSpPr>
        <dsp:cNvPr id="0" name=""/>
        <dsp:cNvSpPr/>
      </dsp:nvSpPr>
      <dsp:spPr>
        <a:xfrm>
          <a:off x="533501" y="3556679"/>
          <a:ext cx="970003" cy="9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66BC80-151A-49E1-966F-84BFFF6C1436}">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t>Navigating the Semgrep ecosystem: CLI and Playground.</a:t>
          </a:r>
        </a:p>
      </dsp:txBody>
      <dsp:txXfrm>
        <a:off x="2037007" y="3159859"/>
        <a:ext cx="4264593" cy="1763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90D06-41B5-4067-BF80-12E6D94CDB25}">
      <dsp:nvSpPr>
        <dsp:cNvPr id="0" name=""/>
        <dsp:cNvSpPr/>
      </dsp:nvSpPr>
      <dsp:spPr>
        <a:xfrm>
          <a:off x="0" y="2057583"/>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45011-A0B5-425A-BC2C-4CB01808A71C}">
      <dsp:nvSpPr>
        <dsp:cNvPr id="0" name=""/>
        <dsp:cNvSpPr/>
      </dsp:nvSpPr>
      <dsp:spPr>
        <a:xfrm>
          <a:off x="533501" y="2454402"/>
          <a:ext cx="970003" cy="97000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66BC80-151A-49E1-966F-84BFFF6C1436}">
      <dsp:nvSpPr>
        <dsp:cNvPr id="0" name=""/>
        <dsp:cNvSpPr/>
      </dsp:nvSpPr>
      <dsp:spPr>
        <a:xfrm>
          <a:off x="2037007" y="2057583"/>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t>Deep dive into </a:t>
          </a:r>
          <a:r>
            <a:rPr lang="en-US" sz="2500" kern="1200" err="1"/>
            <a:t>Semgrep’s</a:t>
          </a:r>
          <a:r>
            <a:rPr lang="en-US" sz="2500" kern="1200"/>
            <a:t> rule syntax and pattern matching.</a:t>
          </a:r>
        </a:p>
      </dsp:txBody>
      <dsp:txXfrm>
        <a:off x="2037007" y="2057583"/>
        <a:ext cx="4264593" cy="17636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0AB11-6F6A-4D9B-B569-C7F94902CF82}">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1F9A4-DD47-4701-B951-7EFCA6A7E10A}">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31DE9-122C-4169-B5CF-D8A4F89BCB1E}">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066800">
            <a:lnSpc>
              <a:spcPct val="100000"/>
            </a:lnSpc>
            <a:spcBef>
              <a:spcPct val="0"/>
            </a:spcBef>
            <a:spcAft>
              <a:spcPct val="35000"/>
            </a:spcAft>
            <a:buNone/>
          </a:pPr>
          <a:r>
            <a:rPr lang="en-US" sz="2400" kern="1200"/>
            <a:t>Overview of advanced Semgrep features: Taint mode, and editor integration.</a:t>
          </a:r>
        </a:p>
      </dsp:txBody>
      <dsp:txXfrm>
        <a:off x="2037007" y="955306"/>
        <a:ext cx="4264593" cy="1763642"/>
      </dsp:txXfrm>
    </dsp:sp>
    <dsp:sp modelId="{8AF90D06-41B5-4067-BF80-12E6D94CDB25}">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45011-A0B5-425A-BC2C-4CB01808A71C}">
      <dsp:nvSpPr>
        <dsp:cNvPr id="0" name=""/>
        <dsp:cNvSpPr/>
      </dsp:nvSpPr>
      <dsp:spPr>
        <a:xfrm>
          <a:off x="533501" y="3556679"/>
          <a:ext cx="970003" cy="97000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66BC80-151A-49E1-966F-84BFFF6C1436}">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066800">
            <a:lnSpc>
              <a:spcPct val="100000"/>
            </a:lnSpc>
            <a:spcBef>
              <a:spcPct val="0"/>
            </a:spcBef>
            <a:spcAft>
              <a:spcPct val="35000"/>
            </a:spcAft>
            <a:buNone/>
          </a:pPr>
          <a:r>
            <a:rPr lang="en-US" sz="2400" kern="1200"/>
            <a:t>Leveraging Semgrep findings for LLM-based code analysis.</a:t>
          </a:r>
        </a:p>
      </dsp:txBody>
      <dsp:txXfrm>
        <a:off x="2037007" y="3159859"/>
        <a:ext cx="4264593" cy="17636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0AB11-6F6A-4D9B-B569-C7F94902CF82}">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1F9A4-DD47-4701-B951-7EFCA6A7E10A}">
      <dsp:nvSpPr>
        <dsp:cNvPr id="0" name=""/>
        <dsp:cNvSpPr/>
      </dsp:nvSpPr>
      <dsp:spPr>
        <a:xfrm>
          <a:off x="533501" y="1352126"/>
          <a:ext cx="970003" cy="97000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31DE9-122C-4169-B5CF-D8A4F89BCB1E}">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t>C#, TypeScript, Python</a:t>
          </a:r>
        </a:p>
      </dsp:txBody>
      <dsp:txXfrm>
        <a:off x="2037007" y="955306"/>
        <a:ext cx="4264593" cy="1763642"/>
      </dsp:txXfrm>
    </dsp:sp>
    <dsp:sp modelId="{8AF90D06-41B5-4067-BF80-12E6D94CDB25}">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45011-A0B5-425A-BC2C-4CB01808A71C}">
      <dsp:nvSpPr>
        <dsp:cNvPr id="0" name=""/>
        <dsp:cNvSpPr/>
      </dsp:nvSpPr>
      <dsp:spPr>
        <a:xfrm>
          <a:off x="533501" y="3556679"/>
          <a:ext cx="970003" cy="97000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66BC80-151A-49E1-966F-84BFFF6C1436}">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hlinkClick xmlns:r="http://schemas.openxmlformats.org/officeDocument/2006/relationships" r:id="rId5"/>
            </a:rPr>
            <a:t>https://aka.ms/semgrep-workshop</a:t>
          </a:r>
          <a:r>
            <a:rPr lang="en-US" sz="2500" kern="1200"/>
            <a:t> </a:t>
          </a:r>
        </a:p>
      </dsp:txBody>
      <dsp:txXfrm>
        <a:off x="2037007" y="3159859"/>
        <a:ext cx="4264593" cy="17636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0AB11-6F6A-4D9B-B569-C7F94902CF82}">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1F9A4-DD47-4701-B951-7EFCA6A7E10A}">
      <dsp:nvSpPr>
        <dsp:cNvPr id="0" name=""/>
        <dsp:cNvSpPr/>
      </dsp:nvSpPr>
      <dsp:spPr>
        <a:xfrm>
          <a:off x="533501" y="1352126"/>
          <a:ext cx="970003" cy="97000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31DE9-122C-4169-B5CF-D8A4F89BCB1E}">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t>Recap of key takeaways from the workshop</a:t>
          </a:r>
        </a:p>
      </dsp:txBody>
      <dsp:txXfrm>
        <a:off x="2037007" y="955306"/>
        <a:ext cx="4264593" cy="1763642"/>
      </dsp:txXfrm>
    </dsp:sp>
    <dsp:sp modelId="{8AF90D06-41B5-4067-BF80-12E6D94CDB25}">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45011-A0B5-425A-BC2C-4CB01808A71C}">
      <dsp:nvSpPr>
        <dsp:cNvPr id="0" name=""/>
        <dsp:cNvSpPr/>
      </dsp:nvSpPr>
      <dsp:spPr>
        <a:xfrm>
          <a:off x="533501" y="3556679"/>
          <a:ext cx="970003" cy="97000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66BC80-151A-49E1-966F-84BFFF6C1436}">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1111250">
            <a:lnSpc>
              <a:spcPct val="100000"/>
            </a:lnSpc>
            <a:spcBef>
              <a:spcPct val="0"/>
            </a:spcBef>
            <a:spcAft>
              <a:spcPct val="35000"/>
            </a:spcAft>
            <a:buNone/>
          </a:pPr>
          <a:r>
            <a:rPr lang="en-US" sz="2500" kern="1200"/>
            <a:t>Learning resources and contributing to community</a:t>
          </a:r>
        </a:p>
      </dsp:txBody>
      <dsp:txXfrm>
        <a:off x="2037007" y="3159859"/>
        <a:ext cx="4264593" cy="17636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0798E-1154-3542-B34C-4434DE63D72A}" type="datetimeFigureOut">
              <a:rPr lang="en-US" smtClean="0"/>
              <a:t>8/8/24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9C0D5-F939-E849-9736-3BBBCEEAC206}" type="slidenum">
              <a:rPr lang="en-US" smtClean="0"/>
              <a:t>‹#›</a:t>
            </a:fld>
            <a:endParaRPr lang="en-US"/>
          </a:p>
        </p:txBody>
      </p:sp>
    </p:spTree>
    <p:extLst>
      <p:ext uri="{BB962C8B-B14F-4D97-AF65-F5344CB8AC3E}">
        <p14:creationId xmlns:p14="http://schemas.microsoft.com/office/powerpoint/2010/main" val="222387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pcre.org/current/doc/html/pcre2pattern.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semgrep.dev/docs/writing-rules/pattern-syntax#metavariables"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Marcelo</a:t>
            </a:r>
          </a:p>
        </p:txBody>
      </p:sp>
      <p:sp>
        <p:nvSpPr>
          <p:cNvPr id="4" name="Slide Number Placeholder 3"/>
          <p:cNvSpPr>
            <a:spLocks noGrp="1"/>
          </p:cNvSpPr>
          <p:nvPr>
            <p:ph type="sldNum" sz="quarter" idx="5"/>
          </p:nvPr>
        </p:nvSpPr>
        <p:spPr/>
        <p:txBody>
          <a:bodyPr/>
          <a:lstStyle/>
          <a:p>
            <a:fld id="{40F9C0D5-F939-E849-9736-3BBBCEEAC206}" type="slidenum">
              <a:rPr lang="en-US" smtClean="0"/>
              <a:t>5</a:t>
            </a:fld>
            <a:endParaRPr lang="en-US"/>
          </a:p>
        </p:txBody>
      </p:sp>
    </p:spTree>
    <p:extLst>
      <p:ext uri="{BB962C8B-B14F-4D97-AF65-F5344CB8AC3E}">
        <p14:creationId xmlns:p14="http://schemas.microsoft.com/office/powerpoint/2010/main" val="422276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a:solidFill>
                  <a:schemeClr val="bg1"/>
                </a:solidFill>
              </a:rPr>
              <a:t>A </a:t>
            </a:r>
            <a:r>
              <a:rPr lang="en-US" sz="1200" i="1" u="sng">
                <a:solidFill>
                  <a:schemeClr val="bg1"/>
                </a:solidFill>
              </a:rPr>
              <a:t>rule is a specification of the patterns</a:t>
            </a:r>
            <a:r>
              <a:rPr lang="en-US" sz="1200" i="1">
                <a:solidFill>
                  <a:schemeClr val="bg1"/>
                </a:solidFill>
              </a:rPr>
              <a:t> </a:t>
            </a:r>
            <a:r>
              <a:rPr lang="en-US" sz="1200">
                <a:solidFill>
                  <a:schemeClr val="bg1"/>
                </a:solidFill>
              </a:rPr>
              <a:t>that Semgrep must match to the code to generate a finding.</a:t>
            </a:r>
          </a:p>
          <a:p>
            <a:endParaRPr lang="en-US"/>
          </a:p>
          <a:p>
            <a:r>
              <a:rPr lang="en-US"/>
              <a:t>These rules are written in YAML</a:t>
            </a:r>
          </a:p>
          <a:p>
            <a:endParaRPr lang="en-US"/>
          </a:p>
          <a:p>
            <a:r>
              <a:rPr lang="en-US"/>
              <a:t>Semgrep supports wide range of languages such as Python, C#, JavaScript, Go so on</a:t>
            </a:r>
          </a:p>
          <a:p>
            <a:endParaRPr lang="en-US"/>
          </a:p>
          <a:p>
            <a:r>
              <a:rPr lang="en-US"/>
              <a:t>Semgrep also has multiple modes</a:t>
            </a:r>
          </a:p>
          <a:p>
            <a:r>
              <a:rPr lang="en-US"/>
              <a:t>Search is the default mode. Taint mode runs taint analysis, Join mode is an experimental feature and Extract mode is deprecated.</a:t>
            </a:r>
          </a:p>
        </p:txBody>
      </p:sp>
      <p:sp>
        <p:nvSpPr>
          <p:cNvPr id="4" name="Slide Number Placeholder 3"/>
          <p:cNvSpPr>
            <a:spLocks noGrp="1"/>
          </p:cNvSpPr>
          <p:nvPr>
            <p:ph type="sldNum" sz="quarter" idx="5"/>
          </p:nvPr>
        </p:nvSpPr>
        <p:spPr/>
        <p:txBody>
          <a:bodyPr/>
          <a:lstStyle/>
          <a:p>
            <a:fld id="{40F9C0D5-F939-E849-9736-3BBBCEEAC206}" type="slidenum">
              <a:rPr lang="en-US" smtClean="0"/>
              <a:t>16</a:t>
            </a:fld>
            <a:endParaRPr lang="en-US"/>
          </a:p>
        </p:txBody>
      </p:sp>
    </p:spTree>
    <p:extLst>
      <p:ext uri="{BB962C8B-B14F-4D97-AF65-F5344CB8AC3E}">
        <p14:creationId xmlns:p14="http://schemas.microsoft.com/office/powerpoint/2010/main" val="87079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table shows the required fields in a Semgrep rule. For a given rule</a:t>
            </a:r>
          </a:p>
          <a:p>
            <a:r>
              <a:rPr lang="en-US"/>
              <a:t>id, message, severity, language and one of the patterns are required fields</a:t>
            </a:r>
          </a:p>
        </p:txBody>
      </p:sp>
      <p:sp>
        <p:nvSpPr>
          <p:cNvPr id="4" name="Slide Number Placeholder 3"/>
          <p:cNvSpPr>
            <a:spLocks noGrp="1"/>
          </p:cNvSpPr>
          <p:nvPr>
            <p:ph type="sldNum" sz="quarter" idx="5"/>
          </p:nvPr>
        </p:nvSpPr>
        <p:spPr/>
        <p:txBody>
          <a:bodyPr/>
          <a:lstStyle/>
          <a:p>
            <a:fld id="{40F9C0D5-F939-E849-9736-3BBBCEEAC206}" type="slidenum">
              <a:rPr lang="en-US" smtClean="0"/>
              <a:t>17</a:t>
            </a:fld>
            <a:endParaRPr lang="en-US"/>
          </a:p>
        </p:txBody>
      </p:sp>
    </p:spTree>
    <p:extLst>
      <p:ext uri="{BB962C8B-B14F-4D97-AF65-F5344CB8AC3E}">
        <p14:creationId xmlns:p14="http://schemas.microsoft.com/office/powerpoint/2010/main" val="2716370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rule can also have some optional fields such as options, metadata, fields for versioning. </a:t>
            </a:r>
          </a:p>
          <a:p>
            <a:endParaRPr lang="en-US"/>
          </a:p>
          <a:p>
            <a:r>
              <a:rPr lang="en-US"/>
              <a:t>Some optional fields in patterns</a:t>
            </a:r>
          </a:p>
        </p:txBody>
      </p:sp>
      <p:sp>
        <p:nvSpPr>
          <p:cNvPr id="4" name="Slide Number Placeholder 3"/>
          <p:cNvSpPr>
            <a:spLocks noGrp="1"/>
          </p:cNvSpPr>
          <p:nvPr>
            <p:ph type="sldNum" sz="quarter" idx="5"/>
          </p:nvPr>
        </p:nvSpPr>
        <p:spPr/>
        <p:txBody>
          <a:bodyPr/>
          <a:lstStyle/>
          <a:p>
            <a:fld id="{40F9C0D5-F939-E849-9736-3BBBCEEAC206}" type="slidenum">
              <a:rPr lang="en-US" smtClean="0"/>
              <a:t>18</a:t>
            </a:fld>
            <a:endParaRPr lang="en-US"/>
          </a:p>
        </p:txBody>
      </p:sp>
    </p:spTree>
    <p:extLst>
      <p:ext uri="{BB962C8B-B14F-4D97-AF65-F5344CB8AC3E}">
        <p14:creationId xmlns:p14="http://schemas.microsoft.com/office/powerpoint/2010/main" val="425308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a simple Semgrep rule that shows the required fields and optional fields</a:t>
            </a:r>
          </a:p>
        </p:txBody>
      </p:sp>
      <p:sp>
        <p:nvSpPr>
          <p:cNvPr id="4" name="Slide Number Placeholder 3"/>
          <p:cNvSpPr>
            <a:spLocks noGrp="1"/>
          </p:cNvSpPr>
          <p:nvPr>
            <p:ph type="sldNum" sz="quarter" idx="5"/>
          </p:nvPr>
        </p:nvSpPr>
        <p:spPr/>
        <p:txBody>
          <a:bodyPr/>
          <a:lstStyle/>
          <a:p>
            <a:fld id="{40F9C0D5-F939-E849-9736-3BBBCEEAC206}" type="slidenum">
              <a:rPr lang="en-US" smtClean="0"/>
              <a:t>19</a:t>
            </a:fld>
            <a:endParaRPr lang="en-US"/>
          </a:p>
        </p:txBody>
      </p:sp>
    </p:spTree>
    <p:extLst>
      <p:ext uri="{BB962C8B-B14F-4D97-AF65-F5344CB8AC3E}">
        <p14:creationId xmlns:p14="http://schemas.microsoft.com/office/powerpoint/2010/main" val="280641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Pattern Syntax in Semgrep.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two important operators in Semgrep. Ellipsis &amp; Metavariables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Ellipsis &amp; Metavariables are used to abstract away some chunks of code. </a:t>
            </a:r>
            <a:br>
              <a:rPr lang="en-US"/>
            </a:br>
            <a:br>
              <a:rPr lang="en-US"/>
            </a:br>
            <a:r>
              <a:rPr lang="en-US"/>
              <a:t>These are two important operators to write an effective Semgrep rule</a:t>
            </a:r>
          </a:p>
          <a:p>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20</a:t>
            </a:fld>
            <a:endParaRPr lang="en-US"/>
          </a:p>
        </p:txBody>
      </p:sp>
    </p:spTree>
    <p:extLst>
      <p:ext uri="{BB962C8B-B14F-4D97-AF65-F5344CB8AC3E}">
        <p14:creationId xmlns:p14="http://schemas.microsoft.com/office/powerpoint/2010/main" val="914654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1C1E21"/>
                </a:solidFill>
                <a:effectLst/>
                <a:latin typeface="Inter"/>
              </a:rPr>
              <a:t>The ... ellipsis operator abstracts away a sequence of zero or more items such as arguments, statements, parameters, fields, characters.</a:t>
            </a:r>
          </a:p>
          <a:p>
            <a:pPr algn="l"/>
            <a:r>
              <a:rPr lang="en-US" b="0" i="0">
                <a:solidFill>
                  <a:srgbClr val="1C1E21"/>
                </a:solidFill>
                <a:effectLst/>
                <a:latin typeface="Inter"/>
              </a:rPr>
              <a:t>The ... ellipsis can also match any single item that is not part of a sequence when the context allows it.</a:t>
            </a:r>
          </a:p>
          <a:p>
            <a:pPr algn="l"/>
            <a:endParaRPr lang="en-US" b="0" i="0">
              <a:solidFill>
                <a:srgbClr val="1C1E21"/>
              </a:solidFill>
              <a:effectLst/>
              <a:latin typeface="Inter"/>
            </a:endParaRPr>
          </a:p>
          <a:p>
            <a:pPr algn="l"/>
            <a:r>
              <a:rPr lang="en-US" b="0" i="0">
                <a:solidFill>
                  <a:srgbClr val="1C1E21"/>
                </a:solidFill>
                <a:effectLst/>
                <a:latin typeface="Inter"/>
              </a:rPr>
              <a:t>Exercise: https://github.com/django/django/blob/main/django/urls/base.py</a:t>
            </a:r>
          </a:p>
        </p:txBody>
      </p:sp>
      <p:sp>
        <p:nvSpPr>
          <p:cNvPr id="4" name="Slide Number Placeholder 3"/>
          <p:cNvSpPr>
            <a:spLocks noGrp="1"/>
          </p:cNvSpPr>
          <p:nvPr>
            <p:ph type="sldNum" sz="quarter" idx="5"/>
          </p:nvPr>
        </p:nvSpPr>
        <p:spPr/>
        <p:txBody>
          <a:bodyPr/>
          <a:lstStyle/>
          <a:p>
            <a:fld id="{40F9C0D5-F939-E849-9736-3BBBCEEAC206}" type="slidenum">
              <a:rPr lang="en-US" smtClean="0"/>
              <a:t>21</a:t>
            </a:fld>
            <a:endParaRPr lang="en-US"/>
          </a:p>
        </p:txBody>
      </p:sp>
    </p:spTree>
    <p:extLst>
      <p:ext uri="{BB962C8B-B14F-4D97-AF65-F5344CB8AC3E}">
        <p14:creationId xmlns:p14="http://schemas.microsoft.com/office/powerpoint/2010/main" val="1479624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3B7E-1658-8F00-98C8-1061549B1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CDAE2F-F596-BD06-4789-2112FEECAA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375E7-C805-3B64-816E-7F422508D023}"/>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7E04E719-7CEC-D15C-68C1-F872FAD12FB0}"/>
              </a:ext>
            </a:extLst>
          </p:cNvPr>
          <p:cNvSpPr>
            <a:spLocks noGrp="1"/>
          </p:cNvSpPr>
          <p:nvPr>
            <p:ph type="sldNum" sz="quarter" idx="5"/>
          </p:nvPr>
        </p:nvSpPr>
        <p:spPr/>
        <p:txBody>
          <a:bodyPr/>
          <a:lstStyle/>
          <a:p>
            <a:fld id="{40F9C0D5-F939-E849-9736-3BBBCEEAC206}" type="slidenum">
              <a:rPr lang="en-US" smtClean="0"/>
              <a:t>22</a:t>
            </a:fld>
            <a:endParaRPr lang="en-US"/>
          </a:p>
        </p:txBody>
      </p:sp>
    </p:spTree>
    <p:extLst>
      <p:ext uri="{BB962C8B-B14F-4D97-AF65-F5344CB8AC3E}">
        <p14:creationId xmlns:p14="http://schemas.microsoft.com/office/powerpoint/2010/main" val="2474788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F70CF-A341-82DE-4748-7F4A0719F6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0C5578-D6D5-333E-0C82-D5ECBF0703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7CE921-B966-1CC9-C600-5D0F0A3BA8F8}"/>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C139FB05-F9DA-6C8F-13C1-91FF7AEC3095}"/>
              </a:ext>
            </a:extLst>
          </p:cNvPr>
          <p:cNvSpPr>
            <a:spLocks noGrp="1"/>
          </p:cNvSpPr>
          <p:nvPr>
            <p:ph type="sldNum" sz="quarter" idx="5"/>
          </p:nvPr>
        </p:nvSpPr>
        <p:spPr/>
        <p:txBody>
          <a:bodyPr/>
          <a:lstStyle/>
          <a:p>
            <a:fld id="{40F9C0D5-F939-E849-9736-3BBBCEEAC206}" type="slidenum">
              <a:rPr lang="en-US" smtClean="0"/>
              <a:t>23</a:t>
            </a:fld>
            <a:endParaRPr lang="en-US"/>
          </a:p>
        </p:txBody>
      </p:sp>
    </p:spTree>
    <p:extLst>
      <p:ext uri="{BB962C8B-B14F-4D97-AF65-F5344CB8AC3E}">
        <p14:creationId xmlns:p14="http://schemas.microsoft.com/office/powerpoint/2010/main" val="2621429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u="sng">
                <a:solidFill>
                  <a:srgbClr val="1C1E21"/>
                </a:solidFill>
                <a:effectLst/>
                <a:latin typeface="Inter"/>
              </a:rPr>
              <a:t>Metavariables are an abstraction to match code </a:t>
            </a:r>
            <a:r>
              <a:rPr lang="en-US" b="0" i="0">
                <a:solidFill>
                  <a:srgbClr val="1C1E21"/>
                </a:solidFill>
                <a:effectLst/>
                <a:latin typeface="Inter"/>
              </a:rPr>
              <a:t>when you don’t know the value or contents ahead of time</a:t>
            </a:r>
          </a:p>
          <a:p>
            <a:endParaRPr lang="en-US" b="0" i="0">
              <a:solidFill>
                <a:srgbClr val="1C1E21"/>
              </a:solidFill>
              <a:effectLst/>
              <a:latin typeface="Inter"/>
            </a:endParaRPr>
          </a:p>
          <a:p>
            <a:endParaRPr lang="en-US" b="0" i="0">
              <a:solidFill>
                <a:srgbClr val="1C1E21"/>
              </a:solidFill>
              <a:effectLst/>
              <a:latin typeface="Inter"/>
            </a:endParaRPr>
          </a:p>
          <a:p>
            <a:r>
              <a:rPr lang="en-US" b="0" i="0">
                <a:solidFill>
                  <a:srgbClr val="1C1E21"/>
                </a:solidFill>
                <a:effectLst/>
                <a:latin typeface="Inter"/>
              </a:rPr>
              <a:t>They begin with a </a:t>
            </a:r>
            <a:r>
              <a:rPr lang="en-US"/>
              <a:t>$</a:t>
            </a:r>
            <a:r>
              <a:rPr lang="en-US" b="0" i="0">
                <a:solidFill>
                  <a:srgbClr val="1C1E21"/>
                </a:solidFill>
                <a:effectLst/>
                <a:latin typeface="Inter"/>
              </a:rPr>
              <a:t> and can only contain uppercase characters, </a:t>
            </a:r>
            <a:r>
              <a:rPr lang="en-US"/>
              <a:t>_</a:t>
            </a:r>
            <a:r>
              <a:rPr lang="en-US" b="0" i="0">
                <a:solidFill>
                  <a:srgbClr val="1C1E21"/>
                </a:solidFill>
                <a:effectLst/>
                <a:latin typeface="Inter"/>
              </a:rPr>
              <a:t>, or digits.</a:t>
            </a:r>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24</a:t>
            </a:fld>
            <a:endParaRPr lang="en-US"/>
          </a:p>
        </p:txBody>
      </p:sp>
    </p:spTree>
    <p:extLst>
      <p:ext uri="{BB962C8B-B14F-4D97-AF65-F5344CB8AC3E}">
        <p14:creationId xmlns:p14="http://schemas.microsoft.com/office/powerpoint/2010/main" val="641478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53258-F4EF-3BE7-76A7-9BF202D82C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EDCF9-6F4B-A2C9-79C9-8B919CDA9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4F0DE-EE70-8F5C-0237-640FDF5FD4DA}"/>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AB86C3AD-2F27-92E2-90FD-D1C593019273}"/>
              </a:ext>
            </a:extLst>
          </p:cNvPr>
          <p:cNvSpPr>
            <a:spLocks noGrp="1"/>
          </p:cNvSpPr>
          <p:nvPr>
            <p:ph type="sldNum" sz="quarter" idx="5"/>
          </p:nvPr>
        </p:nvSpPr>
        <p:spPr/>
        <p:txBody>
          <a:bodyPr/>
          <a:lstStyle/>
          <a:p>
            <a:fld id="{40F9C0D5-F939-E849-9736-3BBBCEEAC206}" type="slidenum">
              <a:rPr lang="en-US" smtClean="0"/>
              <a:t>25</a:t>
            </a:fld>
            <a:endParaRPr lang="en-US"/>
          </a:p>
        </p:txBody>
      </p:sp>
    </p:spTree>
    <p:extLst>
      <p:ext uri="{BB962C8B-B14F-4D97-AF65-F5344CB8AC3E}">
        <p14:creationId xmlns:p14="http://schemas.microsoft.com/office/powerpoint/2010/main" val="189866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SAST and Its Role in SDL and DevOps</a:t>
            </a:r>
          </a:p>
          <a:p>
            <a:r>
              <a:rPr lang="en-US"/>
              <a:t>What is SAST?</a:t>
            </a:r>
          </a:p>
          <a:p>
            <a:r>
              <a:rPr lang="en-US"/>
              <a:t>Static Application Security Testing (SAST) is a method of security testing that analyzes source code or compiled versions of code to identify potential security vulnerabilities. Unlike dynamic testing, which examines a running application, SAST inspects the codebase itself without executing the program. This allows developers to detect and remediate vulnerabilities early in the development process. Key characteristics of SAST include:</a:t>
            </a:r>
          </a:p>
          <a:p>
            <a:endParaRPr lang="en-US"/>
          </a:p>
          <a:p>
            <a:r>
              <a:rPr lang="en-US"/>
              <a:t>- Early Detection: SAST can identify vulnerabilities during the development phase, well before the code is deployed.</a:t>
            </a:r>
          </a:p>
          <a:p>
            <a:r>
              <a:rPr lang="en-US"/>
              <a:t>Comprehensive Analysis: By examining the entire codebase, SAST can uncover a wide range of security issues, including those that might be missed during later stages of testing.</a:t>
            </a:r>
          </a:p>
          <a:p>
            <a:r>
              <a:rPr lang="en-US"/>
              <a:t>- Automated Scanning: SAST tools can automatically scan codebases, providing consistent and repeatable results.</a:t>
            </a:r>
          </a:p>
          <a:p>
            <a:endParaRPr lang="en-US"/>
          </a:p>
          <a:p>
            <a:r>
              <a:rPr lang="en-US"/>
              <a:t>The Positive Impact of SAST on SDL</a:t>
            </a:r>
          </a:p>
          <a:p>
            <a:r>
              <a:rPr lang="en-US"/>
              <a:t>The Secure Development Lifecycle (SDL) is a process that incorporates security at every stage of software development, from design to deployment. Integrating SAST into the SDL brings several benefits:</a:t>
            </a:r>
          </a:p>
          <a:p>
            <a:endParaRPr lang="en-US"/>
          </a:p>
          <a:p>
            <a:r>
              <a:rPr lang="en-US"/>
              <a:t>Early Vulnerability Detection: By identifying security flaws early, SAST reduces the cost and effort required to fix them. This leads to more secure code being produced from the start.</a:t>
            </a:r>
          </a:p>
          <a:p>
            <a:r>
              <a:rPr lang="en-US"/>
              <a:t>Improved Code Quality: Regular SAST scans encourage developers to follow secure coding practices, enhancing overall code quality.</a:t>
            </a:r>
          </a:p>
          <a:p>
            <a:r>
              <a:rPr lang="en-US"/>
              <a:t>Compliance and Risk Management: SAST helps ensure that code complies with security standards and regulations, reducing the risk of security breaches and associated legal or financial penalties.</a:t>
            </a:r>
          </a:p>
          <a:p>
            <a:r>
              <a:rPr lang="en-US"/>
              <a:t>Continuous Improvement: By integrating SAST into the development process, teams can continuously monitor and improve their security posture, adapting to new threats and vulnerabilities as they arise.</a:t>
            </a:r>
          </a:p>
          <a:p>
            <a:r>
              <a:rPr lang="en-US"/>
              <a:t>Integrating SAST into SDL/DevOps Pipelines</a:t>
            </a:r>
          </a:p>
          <a:p>
            <a:r>
              <a:rPr lang="en-US"/>
              <a:t>To maximize the benefits of SAST, it is essential to integrate it seamlessly into your SDL and DevOps pipelines. Here’s how you can do it:</a:t>
            </a:r>
          </a:p>
          <a:p>
            <a:endParaRPr lang="en-US"/>
          </a:p>
          <a:p>
            <a:r>
              <a:rPr lang="en-US"/>
              <a:t>Automate SAST Scans: Incorporate SAST tools into your continuous integration (CI) pipeline. Automated scans can be triggered with each code commit or at regular intervals, ensuring that new code is continuously tested for vulnerabilities.</a:t>
            </a:r>
          </a:p>
          <a:p>
            <a:endParaRPr lang="en-US"/>
          </a:p>
          <a:p>
            <a:r>
              <a:rPr lang="en-US"/>
              <a:t>Shift Left: Implement SAST early in the development process. Developers should run SAST scans on their local environments before committing code. This practice, known as "shifting left," helps catch vulnerabilities as soon as they are introduced.</a:t>
            </a:r>
          </a:p>
          <a:p>
            <a:endParaRPr lang="en-US"/>
          </a:p>
          <a:p>
            <a:r>
              <a:rPr lang="en-US"/>
              <a:t>Integrate with CI/CD Tools: Use CI/CD tools like Jenkins, GitLab CI, or Azure DevOps to integrate SAST tools. These tools can automatically run SAST scans as part of the build process, providing immediate feedback to developers.</a:t>
            </a:r>
          </a:p>
          <a:p>
            <a:endParaRPr lang="en-US"/>
          </a:p>
          <a:p>
            <a:r>
              <a:rPr lang="en-US"/>
              <a:t>Set Up Alerts and Dashboards: Configure alerts and dashboards to monitor SAST scan results. This ensures that developers and security teams are promptly notified of any vulnerabilities, allowing for quick remediation.</a:t>
            </a:r>
          </a:p>
          <a:p>
            <a:endParaRPr lang="en-US"/>
          </a:p>
          <a:p>
            <a:r>
              <a:rPr lang="en-US"/>
              <a:t>Enforce Quality Gates: Define quality gates that must be passed before code can be merged or deployed. For instance, code with high-severity vulnerabilities should be blocked from progressing further in the pipeline until the issues are resolved.</a:t>
            </a:r>
          </a:p>
          <a:p>
            <a:endParaRPr lang="en-US"/>
          </a:p>
          <a:p>
            <a:r>
              <a:rPr lang="en-US"/>
              <a:t>Continuous Training and Awareness: Ensure that developers are trained on the importance of SAST and how to interpret and act on its findings. Regular training sessions and security awareness programs can reinforce the importance of secure coding practices.</a:t>
            </a:r>
          </a:p>
          <a:p>
            <a:endParaRPr lang="en-US"/>
          </a:p>
          <a:p>
            <a:r>
              <a:rPr lang="en-US"/>
              <a:t>Regular Review and Update: Periodically review and update SAST tools and configurations to adapt to new security threats and vulnerabilities. Keeping your SAST tools and rulesets current ensures that they remain effective in identifying the latest security risks.</a:t>
            </a:r>
          </a:p>
        </p:txBody>
      </p:sp>
      <p:sp>
        <p:nvSpPr>
          <p:cNvPr id="4" name="Slide Number Placeholder 3"/>
          <p:cNvSpPr>
            <a:spLocks noGrp="1"/>
          </p:cNvSpPr>
          <p:nvPr>
            <p:ph type="sldNum" sz="quarter" idx="5"/>
          </p:nvPr>
        </p:nvSpPr>
        <p:spPr/>
        <p:txBody>
          <a:bodyPr/>
          <a:lstStyle/>
          <a:p>
            <a:fld id="{40F9C0D5-F939-E849-9736-3BBBCEEAC206}" type="slidenum">
              <a:rPr lang="en-US" smtClean="0"/>
              <a:t>6</a:t>
            </a:fld>
            <a:endParaRPr lang="en-US"/>
          </a:p>
        </p:txBody>
      </p:sp>
    </p:spTree>
    <p:extLst>
      <p:ext uri="{BB962C8B-B14F-4D97-AF65-F5344CB8AC3E}">
        <p14:creationId xmlns:p14="http://schemas.microsoft.com/office/powerpoint/2010/main" val="1918274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AD45E-5CD7-0A2C-E851-DBE7152AA4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502CF9-2D07-7CA2-E5DD-BA35448907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26EB8-A690-E2DE-87F2-A572900B3F3E}"/>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CA60974F-13FA-5269-5311-B876B28E5D43}"/>
              </a:ext>
            </a:extLst>
          </p:cNvPr>
          <p:cNvSpPr>
            <a:spLocks noGrp="1"/>
          </p:cNvSpPr>
          <p:nvPr>
            <p:ph type="sldNum" sz="quarter" idx="5"/>
          </p:nvPr>
        </p:nvSpPr>
        <p:spPr/>
        <p:txBody>
          <a:bodyPr/>
          <a:lstStyle/>
          <a:p>
            <a:fld id="{40F9C0D5-F939-E849-9736-3BBBCEEAC206}" type="slidenum">
              <a:rPr lang="en-US" smtClean="0"/>
              <a:t>26</a:t>
            </a:fld>
            <a:endParaRPr lang="en-US"/>
          </a:p>
        </p:txBody>
      </p:sp>
    </p:spTree>
    <p:extLst>
      <p:ext uri="{BB962C8B-B14F-4D97-AF65-F5344CB8AC3E}">
        <p14:creationId xmlns:p14="http://schemas.microsoft.com/office/powerpoint/2010/main" val="30456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Semgrep has a bunch of pattern matching operators we’ll cover a few of them </a:t>
            </a:r>
          </a:p>
          <a:p>
            <a:endParaRPr lang="en-US"/>
          </a:p>
          <a:p>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27</a:t>
            </a:fld>
            <a:endParaRPr lang="en-US"/>
          </a:p>
        </p:txBody>
      </p:sp>
    </p:spTree>
    <p:extLst>
      <p:ext uri="{BB962C8B-B14F-4D97-AF65-F5344CB8AC3E}">
        <p14:creationId xmlns:p14="http://schemas.microsoft.com/office/powerpoint/2010/main" val="1546749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a:t>
            </a:r>
            <a:r>
              <a:rPr lang="en-US" i="1"/>
              <a:t>pattern</a:t>
            </a:r>
            <a:r>
              <a:rPr lang="en-US"/>
              <a:t> operator looks for code matching its expression.</a:t>
            </a:r>
          </a:p>
          <a:p>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28</a:t>
            </a:fld>
            <a:endParaRPr lang="en-US"/>
          </a:p>
        </p:txBody>
      </p:sp>
    </p:spTree>
    <p:extLst>
      <p:ext uri="{BB962C8B-B14F-4D97-AF65-F5344CB8AC3E}">
        <p14:creationId xmlns:p14="http://schemas.microsoft.com/office/powerpoint/2010/main" val="54410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patterns operator performs a logical AND operation on one or more child patterns. This is useful for chaining multiple patterns together that all must be true.</a:t>
            </a:r>
          </a:p>
        </p:txBody>
      </p:sp>
      <p:sp>
        <p:nvSpPr>
          <p:cNvPr id="4" name="Slide Number Placeholder 3"/>
          <p:cNvSpPr>
            <a:spLocks noGrp="1"/>
          </p:cNvSpPr>
          <p:nvPr>
            <p:ph type="sldNum" sz="quarter" idx="5"/>
          </p:nvPr>
        </p:nvSpPr>
        <p:spPr/>
        <p:txBody>
          <a:bodyPr/>
          <a:lstStyle/>
          <a:p>
            <a:fld id="{40F9C0D5-F939-E849-9736-3BBBCEEAC206}" type="slidenum">
              <a:rPr lang="en-US" smtClean="0"/>
              <a:t>29</a:t>
            </a:fld>
            <a:endParaRPr lang="en-US"/>
          </a:p>
        </p:txBody>
      </p:sp>
    </p:spTree>
    <p:extLst>
      <p:ext uri="{BB962C8B-B14F-4D97-AF65-F5344CB8AC3E}">
        <p14:creationId xmlns:p14="http://schemas.microsoft.com/office/powerpoint/2010/main" val="334374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087EB-68F0-0B6D-A261-A324DB6D91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89B7B4-29CF-8D5B-A5A6-7E7C607BB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B81698-B729-E69E-CF7D-BCE709FFA1ED}"/>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2F4CB18B-6D30-BB01-C249-9739C504AF77}"/>
              </a:ext>
            </a:extLst>
          </p:cNvPr>
          <p:cNvSpPr>
            <a:spLocks noGrp="1"/>
          </p:cNvSpPr>
          <p:nvPr>
            <p:ph type="sldNum" sz="quarter" idx="5"/>
          </p:nvPr>
        </p:nvSpPr>
        <p:spPr/>
        <p:txBody>
          <a:bodyPr/>
          <a:lstStyle/>
          <a:p>
            <a:fld id="{40F9C0D5-F939-E849-9736-3BBBCEEAC206}" type="slidenum">
              <a:rPr lang="en-US" smtClean="0"/>
              <a:t>30</a:t>
            </a:fld>
            <a:endParaRPr lang="en-US"/>
          </a:p>
        </p:txBody>
      </p:sp>
    </p:spTree>
    <p:extLst>
      <p:ext uri="{BB962C8B-B14F-4D97-AF65-F5344CB8AC3E}">
        <p14:creationId xmlns:p14="http://schemas.microsoft.com/office/powerpoint/2010/main" val="784194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B390E-304E-53C1-69AC-82BC03071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9201F-D466-FC76-3D20-C5B8FC029B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D37E96-F6A0-E488-D78E-DCFDBDEF5B98}"/>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1DEED2E3-F318-4DCC-724D-87D50849559C}"/>
              </a:ext>
            </a:extLst>
          </p:cNvPr>
          <p:cNvSpPr>
            <a:spLocks noGrp="1"/>
          </p:cNvSpPr>
          <p:nvPr>
            <p:ph type="sldNum" sz="quarter" idx="5"/>
          </p:nvPr>
        </p:nvSpPr>
        <p:spPr/>
        <p:txBody>
          <a:bodyPr/>
          <a:lstStyle/>
          <a:p>
            <a:fld id="{40F9C0D5-F939-E849-9736-3BBBCEEAC206}" type="slidenum">
              <a:rPr lang="en-US" smtClean="0"/>
              <a:t>31</a:t>
            </a:fld>
            <a:endParaRPr lang="en-US"/>
          </a:p>
        </p:txBody>
      </p:sp>
    </p:spTree>
    <p:extLst>
      <p:ext uri="{BB962C8B-B14F-4D97-AF65-F5344CB8AC3E}">
        <p14:creationId xmlns:p14="http://schemas.microsoft.com/office/powerpoint/2010/main" val="718134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E21"/>
                </a:solidFill>
                <a:effectLst/>
                <a:latin typeface="Inter"/>
              </a:rPr>
              <a:t>The </a:t>
            </a:r>
            <a:r>
              <a:rPr lang="en-US"/>
              <a:t>pattern-either</a:t>
            </a:r>
            <a:r>
              <a:rPr lang="en-US" b="0" i="0">
                <a:solidFill>
                  <a:srgbClr val="1C1E21"/>
                </a:solidFill>
                <a:effectLst/>
                <a:latin typeface="Inter"/>
              </a:rPr>
              <a:t> operator performs a logical OR operation on one or more child patterns. This is useful for chaining multiple patterns together where any may be true.</a:t>
            </a:r>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32</a:t>
            </a:fld>
            <a:endParaRPr lang="en-US"/>
          </a:p>
        </p:txBody>
      </p:sp>
    </p:spTree>
    <p:extLst>
      <p:ext uri="{BB962C8B-B14F-4D97-AF65-F5344CB8AC3E}">
        <p14:creationId xmlns:p14="http://schemas.microsoft.com/office/powerpoint/2010/main" val="2900921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FF708-B4C4-9C59-3D29-3746E1CE34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492E6-3A31-D91C-D369-4829DF3367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EF42CA-9764-3EE5-AEB1-06823B619F96}"/>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2A09B802-7B7A-C92C-219B-2A9BC6881EAE}"/>
              </a:ext>
            </a:extLst>
          </p:cNvPr>
          <p:cNvSpPr>
            <a:spLocks noGrp="1"/>
          </p:cNvSpPr>
          <p:nvPr>
            <p:ph type="sldNum" sz="quarter" idx="5"/>
          </p:nvPr>
        </p:nvSpPr>
        <p:spPr/>
        <p:txBody>
          <a:bodyPr/>
          <a:lstStyle/>
          <a:p>
            <a:fld id="{40F9C0D5-F939-E849-9736-3BBBCEEAC206}" type="slidenum">
              <a:rPr lang="en-US" smtClean="0"/>
              <a:t>33</a:t>
            </a:fld>
            <a:endParaRPr lang="en-US"/>
          </a:p>
        </p:txBody>
      </p:sp>
    </p:spTree>
    <p:extLst>
      <p:ext uri="{BB962C8B-B14F-4D97-AF65-F5344CB8AC3E}">
        <p14:creationId xmlns:p14="http://schemas.microsoft.com/office/powerpoint/2010/main" val="2963800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8132B-FE90-36B9-A760-49F39CDBD5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56D70-FA4C-FA9C-520E-27380A47B9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EAEF6E-ED69-6BDE-89DF-6ECC7B1BD975}"/>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A8DEBA5D-D47E-9CCB-7B58-CCAA2C5EF312}"/>
              </a:ext>
            </a:extLst>
          </p:cNvPr>
          <p:cNvSpPr>
            <a:spLocks noGrp="1"/>
          </p:cNvSpPr>
          <p:nvPr>
            <p:ph type="sldNum" sz="quarter" idx="5"/>
          </p:nvPr>
        </p:nvSpPr>
        <p:spPr/>
        <p:txBody>
          <a:bodyPr/>
          <a:lstStyle/>
          <a:p>
            <a:fld id="{40F9C0D5-F939-E849-9736-3BBBCEEAC206}" type="slidenum">
              <a:rPr lang="en-US" smtClean="0"/>
              <a:t>34</a:t>
            </a:fld>
            <a:endParaRPr lang="en-US"/>
          </a:p>
        </p:txBody>
      </p:sp>
    </p:spTree>
    <p:extLst>
      <p:ext uri="{BB962C8B-B14F-4D97-AF65-F5344CB8AC3E}">
        <p14:creationId xmlns:p14="http://schemas.microsoft.com/office/powerpoint/2010/main" val="3798871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pattern-not operator is the opposite of the pattern operator. It finds code that does not match its expression</a:t>
            </a:r>
          </a:p>
        </p:txBody>
      </p:sp>
      <p:sp>
        <p:nvSpPr>
          <p:cNvPr id="4" name="Slide Number Placeholder 3"/>
          <p:cNvSpPr>
            <a:spLocks noGrp="1"/>
          </p:cNvSpPr>
          <p:nvPr>
            <p:ph type="sldNum" sz="quarter" idx="5"/>
          </p:nvPr>
        </p:nvSpPr>
        <p:spPr/>
        <p:txBody>
          <a:bodyPr/>
          <a:lstStyle/>
          <a:p>
            <a:fld id="{40F9C0D5-F939-E849-9736-3BBBCEEAC206}" type="slidenum">
              <a:rPr lang="en-US" smtClean="0"/>
              <a:t>35</a:t>
            </a:fld>
            <a:endParaRPr lang="en-US"/>
          </a:p>
        </p:txBody>
      </p:sp>
    </p:spTree>
    <p:extLst>
      <p:ext uri="{BB962C8B-B14F-4D97-AF65-F5344CB8AC3E}">
        <p14:creationId xmlns:p14="http://schemas.microsoft.com/office/powerpoint/2010/main" val="401819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Segoe UI" panose="020B0502040204020203" pitchFamily="34" charset="0"/>
              </a:rPr>
              <a:t>1. Developer</a:t>
            </a:r>
          </a:p>
          <a:p>
            <a:pPr algn="l"/>
            <a:r>
              <a:rPr lang="en-US" b="0" i="0">
                <a:solidFill>
                  <a:srgbClr val="000000"/>
                </a:solidFill>
                <a:effectLst/>
                <a:latin typeface="Segoe UI" panose="020B0502040204020203" pitchFamily="34" charset="0"/>
              </a:rPr>
              <a:t>Developers write code and make changes to the software application. They use integrated development environments (IDEs) and version control systems to manage their code.</a:t>
            </a:r>
          </a:p>
          <a:p>
            <a:pPr algn="l"/>
            <a:r>
              <a:rPr lang="en-US" b="1" i="0">
                <a:solidFill>
                  <a:srgbClr val="000000"/>
                </a:solidFill>
                <a:effectLst/>
                <a:latin typeface="Segoe UI" panose="020B0502040204020203" pitchFamily="34" charset="0"/>
              </a:rPr>
              <a:t>2. Code Repository</a:t>
            </a:r>
          </a:p>
          <a:p>
            <a:pPr algn="l"/>
            <a:r>
              <a:rPr lang="en-US" b="0" i="0">
                <a:solidFill>
                  <a:srgbClr val="000000"/>
                </a:solidFill>
                <a:effectLst/>
                <a:latin typeface="Segoe UI" panose="020B0502040204020203" pitchFamily="34" charset="0"/>
              </a:rPr>
              <a:t>The code repository is a centralized version control system (e.g., Git) where developers push their code changes. It serves as the single source of truth for the codebase, enabling collaboration and version tracking.</a:t>
            </a:r>
          </a:p>
          <a:p>
            <a:pPr algn="l"/>
            <a:r>
              <a:rPr lang="en-US" b="1" i="0">
                <a:solidFill>
                  <a:srgbClr val="000000"/>
                </a:solidFill>
                <a:effectLst/>
                <a:latin typeface="Segoe UI" panose="020B0502040204020203" pitchFamily="34" charset="0"/>
              </a:rPr>
              <a:t>3. Continuous Integration (CI) Server</a:t>
            </a:r>
          </a:p>
          <a:p>
            <a:pPr algn="l"/>
            <a:r>
              <a:rPr lang="en-US" b="0" i="0">
                <a:solidFill>
                  <a:srgbClr val="000000"/>
                </a:solidFill>
                <a:effectLst/>
                <a:latin typeface="Segoe UI" panose="020B0502040204020203" pitchFamily="34" charset="0"/>
              </a:rPr>
              <a:t>The CI server (e.g., Jenkins, GitLab CI, Travis CI) automates the process of integrating code changes from multiple developers. When code is committed to the repository, the CI server automatically triggers builds and runs a series of tests to ensure that the code integrates smoothly with the existing codebase.</a:t>
            </a:r>
          </a:p>
          <a:p>
            <a:pPr algn="l"/>
            <a:r>
              <a:rPr lang="en-US" b="1" i="0">
                <a:solidFill>
                  <a:srgbClr val="000000"/>
                </a:solidFill>
                <a:effectLst/>
                <a:latin typeface="Segoe UI" panose="020B0502040204020203" pitchFamily="34" charset="0"/>
              </a:rPr>
              <a:t>4. Artifact Repository</a:t>
            </a:r>
          </a:p>
          <a:p>
            <a:pPr algn="l"/>
            <a:r>
              <a:rPr lang="en-US" b="0" i="0">
                <a:solidFill>
                  <a:srgbClr val="000000"/>
                </a:solidFill>
                <a:effectLst/>
                <a:latin typeface="Segoe UI" panose="020B0502040204020203" pitchFamily="34" charset="0"/>
              </a:rPr>
              <a:t>The artifact repository (e.g., </a:t>
            </a:r>
            <a:r>
              <a:rPr lang="en-US" b="0" i="0" err="1">
                <a:solidFill>
                  <a:srgbClr val="000000"/>
                </a:solidFill>
                <a:effectLst/>
                <a:latin typeface="Segoe UI" panose="020B0502040204020203" pitchFamily="34" charset="0"/>
              </a:rPr>
              <a:t>JFrog</a:t>
            </a:r>
            <a:r>
              <a:rPr lang="en-US" b="0" i="0">
                <a:solidFill>
                  <a:srgbClr val="000000"/>
                </a:solidFill>
                <a:effectLst/>
                <a:latin typeface="Segoe UI" panose="020B0502040204020203" pitchFamily="34" charset="0"/>
              </a:rPr>
              <a:t> Artifactory, Nexus) stores built artifacts (e.g., binaries, libraries, container images) that are produced during the CI process. These artifacts are versioned and can be deployed to various environments, ensuring consistency across deployments.</a:t>
            </a:r>
          </a:p>
          <a:p>
            <a:pPr algn="l"/>
            <a:r>
              <a:rPr lang="en-US" b="1" i="0">
                <a:solidFill>
                  <a:srgbClr val="000000"/>
                </a:solidFill>
                <a:effectLst/>
                <a:latin typeface="Segoe UI" panose="020B0502040204020203" pitchFamily="34" charset="0"/>
              </a:rPr>
              <a:t>5. Quality Assurance (QA)</a:t>
            </a:r>
          </a:p>
          <a:p>
            <a:pPr algn="l"/>
            <a:r>
              <a:rPr lang="en-US" b="0" i="0">
                <a:solidFill>
                  <a:srgbClr val="000000"/>
                </a:solidFill>
                <a:effectLst/>
                <a:latin typeface="Segoe UI" panose="020B0502040204020203" pitchFamily="34" charset="0"/>
              </a:rPr>
              <a:t>The QA environment is where comprehensive testing is performed, including automated tests (e.g., unit tests, integration tests, end-to-end tests) and manual testing. This stage ensures that the software meets quality standards before it is deployed to production.</a:t>
            </a:r>
          </a:p>
          <a:p>
            <a:pPr algn="l"/>
            <a:r>
              <a:rPr lang="en-US" b="1" i="0">
                <a:solidFill>
                  <a:srgbClr val="000000"/>
                </a:solidFill>
                <a:effectLst/>
                <a:latin typeface="Segoe UI" panose="020B0502040204020203" pitchFamily="34" charset="0"/>
              </a:rPr>
              <a:t>6. Production</a:t>
            </a:r>
          </a:p>
          <a:p>
            <a:pPr algn="l"/>
            <a:r>
              <a:rPr lang="en-US" b="0" i="0">
                <a:solidFill>
                  <a:srgbClr val="000000"/>
                </a:solidFill>
                <a:effectLst/>
                <a:latin typeface="Segoe UI" panose="020B0502040204020203" pitchFamily="34" charset="0"/>
              </a:rPr>
              <a:t>The production environment is where the final version of the software is deployed for end-users. This environment is configured to handle real-world usage, ensuring high availability, performance, and security.</a:t>
            </a:r>
          </a:p>
          <a:p>
            <a:pPr algn="l"/>
            <a:r>
              <a:rPr lang="en-US" b="1" i="0">
                <a:solidFill>
                  <a:srgbClr val="000000"/>
                </a:solidFill>
                <a:effectLst/>
                <a:latin typeface="Segoe UI" panose="020B0502040204020203" pitchFamily="34" charset="0"/>
              </a:rPr>
              <a:t>7. Vulnerability Management</a:t>
            </a:r>
          </a:p>
          <a:p>
            <a:pPr algn="l"/>
            <a:r>
              <a:rPr lang="en-US" b="0" i="0">
                <a:solidFill>
                  <a:srgbClr val="000000"/>
                </a:solidFill>
                <a:effectLst/>
                <a:latin typeface="Segoe UI" panose="020B0502040204020203" pitchFamily="34" charset="0"/>
              </a:rPr>
              <a:t>Vulnerability management is integrated throughout the pipeline to identify, assess, and remediate security vulnerabilities. Here’s how it fits into each stage:</a:t>
            </a:r>
          </a:p>
          <a:p>
            <a:pPr algn="l">
              <a:buFont typeface="Arial" panose="020B0604020202020204" pitchFamily="34" charset="0"/>
              <a:buChar char="•"/>
            </a:pPr>
            <a:r>
              <a:rPr lang="en-US" b="1" i="0">
                <a:solidFill>
                  <a:srgbClr val="000000"/>
                </a:solidFill>
                <a:effectLst/>
                <a:latin typeface="Segoe UI" panose="020B0502040204020203" pitchFamily="34" charset="0"/>
              </a:rPr>
              <a:t>During Development</a:t>
            </a:r>
            <a:r>
              <a:rPr lang="en-US" b="0" i="0">
                <a:solidFill>
                  <a:srgbClr val="000000"/>
                </a:solidFill>
                <a:effectLst/>
                <a:latin typeface="Segoe UI" panose="020B0502040204020203" pitchFamily="34" charset="0"/>
              </a:rPr>
              <a:t>: Developers use Static Application Security Testing (SAST) tools to scan their code for vulnerabilities before committing it to the repository. This ensures that security issues are caught early.</a:t>
            </a:r>
          </a:p>
          <a:p>
            <a:pPr algn="l">
              <a:buFont typeface="Arial" panose="020B0604020202020204" pitchFamily="34" charset="0"/>
              <a:buChar char="•"/>
            </a:pPr>
            <a:r>
              <a:rPr lang="en-US" b="1" i="0">
                <a:solidFill>
                  <a:srgbClr val="000000"/>
                </a:solidFill>
                <a:effectLst/>
                <a:latin typeface="Segoe UI" panose="020B0502040204020203" pitchFamily="34" charset="0"/>
              </a:rPr>
              <a:t>In the CI Server</a:t>
            </a:r>
            <a:r>
              <a:rPr lang="en-US" b="0" i="0">
                <a:solidFill>
                  <a:srgbClr val="000000"/>
                </a:solidFill>
                <a:effectLst/>
                <a:latin typeface="Segoe UI" panose="020B0502040204020203" pitchFamily="34" charset="0"/>
              </a:rPr>
              <a:t>: The CI server includes security tests as part of the build process. Dynamic Application Security Testing (DAST) tools can be used to scan running applications for vulnerabilities. Security gates can be enforced to block deployments if critical vulnerabilities are found.</a:t>
            </a:r>
          </a:p>
          <a:p>
            <a:pPr algn="l">
              <a:buFont typeface="Arial" panose="020B0604020202020204" pitchFamily="34" charset="0"/>
              <a:buChar char="•"/>
            </a:pPr>
            <a:r>
              <a:rPr lang="en-US" b="1" i="0">
                <a:solidFill>
                  <a:srgbClr val="000000"/>
                </a:solidFill>
                <a:effectLst/>
                <a:latin typeface="Segoe UI" panose="020B0502040204020203" pitchFamily="34" charset="0"/>
              </a:rPr>
              <a:t>Artifact Repository</a:t>
            </a:r>
            <a:r>
              <a:rPr lang="en-US" b="0" i="0">
                <a:solidFill>
                  <a:srgbClr val="000000"/>
                </a:solidFill>
                <a:effectLst/>
                <a:latin typeface="Segoe UI" panose="020B0502040204020203" pitchFamily="34" charset="0"/>
              </a:rPr>
              <a:t>: Artifacts are scanned for known vulnerabilities (e.g., using tools like Nexus IQ or </a:t>
            </a:r>
            <a:r>
              <a:rPr lang="en-US" b="0" i="0" err="1">
                <a:solidFill>
                  <a:srgbClr val="000000"/>
                </a:solidFill>
                <a:effectLst/>
                <a:latin typeface="Segoe UI" panose="020B0502040204020203" pitchFamily="34" charset="0"/>
              </a:rPr>
              <a:t>JFrog</a:t>
            </a:r>
            <a:r>
              <a:rPr lang="en-US" b="0" i="0">
                <a:solidFill>
                  <a:srgbClr val="000000"/>
                </a:solidFill>
                <a:effectLst/>
                <a:latin typeface="Segoe UI" panose="020B0502040204020203" pitchFamily="34" charset="0"/>
              </a:rPr>
              <a:t> Xray) before they are stored. This ensures that only secure artifacts are promoted to the next stages.</a:t>
            </a:r>
          </a:p>
          <a:p>
            <a:pPr algn="l">
              <a:buFont typeface="Arial" panose="020B0604020202020204" pitchFamily="34" charset="0"/>
              <a:buChar char="•"/>
            </a:pPr>
            <a:r>
              <a:rPr lang="en-US" b="1" i="0">
                <a:solidFill>
                  <a:srgbClr val="000000"/>
                </a:solidFill>
                <a:effectLst/>
                <a:latin typeface="Segoe UI" panose="020B0502040204020203" pitchFamily="34" charset="0"/>
              </a:rPr>
              <a:t>QA</a:t>
            </a:r>
            <a:r>
              <a:rPr lang="en-US" b="0" i="0">
                <a:solidFill>
                  <a:srgbClr val="000000"/>
                </a:solidFill>
                <a:effectLst/>
                <a:latin typeface="Segoe UI" panose="020B0502040204020203" pitchFamily="34" charset="0"/>
              </a:rPr>
              <a:t>: Security testing is part of the QA process. Penetration testing, vulnerability scanning, and other security assessments are conducted to identify potential issues.</a:t>
            </a:r>
          </a:p>
          <a:p>
            <a:pPr algn="l">
              <a:buFont typeface="Arial" panose="020B0604020202020204" pitchFamily="34" charset="0"/>
              <a:buChar char="•"/>
            </a:pPr>
            <a:r>
              <a:rPr lang="en-US" b="1" i="0">
                <a:solidFill>
                  <a:srgbClr val="000000"/>
                </a:solidFill>
                <a:effectLst/>
                <a:latin typeface="Segoe UI" panose="020B0502040204020203" pitchFamily="34" charset="0"/>
              </a:rPr>
              <a:t>Production</a:t>
            </a:r>
            <a:r>
              <a:rPr lang="en-US" b="0" i="0">
                <a:solidFill>
                  <a:srgbClr val="000000"/>
                </a:solidFill>
                <a:effectLst/>
                <a:latin typeface="Segoe UI" panose="020B0502040204020203" pitchFamily="34" charset="0"/>
              </a:rPr>
              <a:t>: Continuous monitoring tools (e.g., Intrusion Detection Systems, Web Application Firewalls) are used to detect and respond to security threats in real time. Regular vulnerability assessments and patch management practices are maintained to keep the production environment secure.</a:t>
            </a:r>
          </a:p>
          <a:p>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7</a:t>
            </a:fld>
            <a:endParaRPr lang="en-US"/>
          </a:p>
        </p:txBody>
      </p:sp>
    </p:spTree>
    <p:extLst>
      <p:ext uri="{BB962C8B-B14F-4D97-AF65-F5344CB8AC3E}">
        <p14:creationId xmlns:p14="http://schemas.microsoft.com/office/powerpoint/2010/main" val="1150549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A551-C24E-AE56-4508-43835EED41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6DB91C-63BD-7B4F-647F-7893C07720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6FD625-0E4D-DC64-BA0A-808337F984AB}"/>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6A44F0B8-3B4B-471D-8103-E1878EE9A995}"/>
              </a:ext>
            </a:extLst>
          </p:cNvPr>
          <p:cNvSpPr>
            <a:spLocks noGrp="1"/>
          </p:cNvSpPr>
          <p:nvPr>
            <p:ph type="sldNum" sz="quarter" idx="5"/>
          </p:nvPr>
        </p:nvSpPr>
        <p:spPr/>
        <p:txBody>
          <a:bodyPr/>
          <a:lstStyle/>
          <a:p>
            <a:fld id="{40F9C0D5-F939-E849-9736-3BBBCEEAC206}" type="slidenum">
              <a:rPr lang="en-US" smtClean="0"/>
              <a:t>36</a:t>
            </a:fld>
            <a:endParaRPr lang="en-US"/>
          </a:p>
        </p:txBody>
      </p:sp>
    </p:spTree>
    <p:extLst>
      <p:ext uri="{BB962C8B-B14F-4D97-AF65-F5344CB8AC3E}">
        <p14:creationId xmlns:p14="http://schemas.microsoft.com/office/powerpoint/2010/main" val="1206647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01B80-449E-A447-43C9-73DC2FCBBC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48C132-7400-FE05-706C-3201005A64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346C1-38CF-FEED-5D5E-82DFCE0A2DB8}"/>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855CD068-97DC-2E41-17A4-483C7470873F}"/>
              </a:ext>
            </a:extLst>
          </p:cNvPr>
          <p:cNvSpPr>
            <a:spLocks noGrp="1"/>
          </p:cNvSpPr>
          <p:nvPr>
            <p:ph type="sldNum" sz="quarter" idx="5"/>
          </p:nvPr>
        </p:nvSpPr>
        <p:spPr/>
        <p:txBody>
          <a:bodyPr/>
          <a:lstStyle/>
          <a:p>
            <a:fld id="{40F9C0D5-F939-E849-9736-3BBBCEEAC206}" type="slidenum">
              <a:rPr lang="en-US" smtClean="0"/>
              <a:t>37</a:t>
            </a:fld>
            <a:endParaRPr lang="en-US"/>
          </a:p>
        </p:txBody>
      </p:sp>
    </p:spTree>
    <p:extLst>
      <p:ext uri="{BB962C8B-B14F-4D97-AF65-F5344CB8AC3E}">
        <p14:creationId xmlns:p14="http://schemas.microsoft.com/office/powerpoint/2010/main" val="2202405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E21"/>
                </a:solidFill>
                <a:effectLst/>
                <a:latin typeface="Inter"/>
              </a:rPr>
              <a:t>The </a:t>
            </a:r>
            <a:r>
              <a:rPr lang="en-US"/>
              <a:t>pattern-inside</a:t>
            </a:r>
            <a:r>
              <a:rPr lang="en-US" b="0" i="0">
                <a:solidFill>
                  <a:srgbClr val="1C1E21"/>
                </a:solidFill>
                <a:effectLst/>
                <a:latin typeface="Inter"/>
              </a:rPr>
              <a:t> operator keeps matched findings that reside within its expression</a:t>
            </a:r>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38</a:t>
            </a:fld>
            <a:endParaRPr lang="en-US"/>
          </a:p>
        </p:txBody>
      </p:sp>
    </p:spTree>
    <p:extLst>
      <p:ext uri="{BB962C8B-B14F-4D97-AF65-F5344CB8AC3E}">
        <p14:creationId xmlns:p14="http://schemas.microsoft.com/office/powerpoint/2010/main" val="1184167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2FED5-6421-7766-ACED-4DA664962E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B391DC-2742-DF31-33CD-F44549B6B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A8641D-3267-A199-130D-1417D2DF26C9}"/>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9BF8FCD6-95B2-ECF8-5596-164664A19FF3}"/>
              </a:ext>
            </a:extLst>
          </p:cNvPr>
          <p:cNvSpPr>
            <a:spLocks noGrp="1"/>
          </p:cNvSpPr>
          <p:nvPr>
            <p:ph type="sldNum" sz="quarter" idx="5"/>
          </p:nvPr>
        </p:nvSpPr>
        <p:spPr/>
        <p:txBody>
          <a:bodyPr/>
          <a:lstStyle/>
          <a:p>
            <a:fld id="{40F9C0D5-F939-E849-9736-3BBBCEEAC206}" type="slidenum">
              <a:rPr lang="en-US" smtClean="0"/>
              <a:t>39</a:t>
            </a:fld>
            <a:endParaRPr lang="en-US"/>
          </a:p>
        </p:txBody>
      </p:sp>
    </p:spTree>
    <p:extLst>
      <p:ext uri="{BB962C8B-B14F-4D97-AF65-F5344CB8AC3E}">
        <p14:creationId xmlns:p14="http://schemas.microsoft.com/office/powerpoint/2010/main" val="3972472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E215F-489F-6794-6D08-5814C743BB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70960B-ED5E-9E91-75B0-6019F42279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5A10B9-32CC-C01E-C438-908D84C0858D}"/>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AD13355B-6729-551E-9780-B8654AB16797}"/>
              </a:ext>
            </a:extLst>
          </p:cNvPr>
          <p:cNvSpPr>
            <a:spLocks noGrp="1"/>
          </p:cNvSpPr>
          <p:nvPr>
            <p:ph type="sldNum" sz="quarter" idx="5"/>
          </p:nvPr>
        </p:nvSpPr>
        <p:spPr/>
        <p:txBody>
          <a:bodyPr/>
          <a:lstStyle/>
          <a:p>
            <a:fld id="{40F9C0D5-F939-E849-9736-3BBBCEEAC206}" type="slidenum">
              <a:rPr lang="en-US" smtClean="0"/>
              <a:t>40</a:t>
            </a:fld>
            <a:endParaRPr lang="en-US"/>
          </a:p>
        </p:txBody>
      </p:sp>
    </p:spTree>
    <p:extLst>
      <p:ext uri="{BB962C8B-B14F-4D97-AF65-F5344CB8AC3E}">
        <p14:creationId xmlns:p14="http://schemas.microsoft.com/office/powerpoint/2010/main" val="1668717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E21"/>
                </a:solidFill>
                <a:effectLst/>
                <a:latin typeface="Inter"/>
              </a:rPr>
              <a:t>The </a:t>
            </a:r>
            <a:r>
              <a:rPr lang="en-US"/>
              <a:t>metavariable-regex</a:t>
            </a:r>
            <a:r>
              <a:rPr lang="en-US" b="0" i="0">
                <a:solidFill>
                  <a:srgbClr val="1C1E21"/>
                </a:solidFill>
                <a:effectLst/>
                <a:latin typeface="Inter"/>
              </a:rPr>
              <a:t> operator searches metavariables for a </a:t>
            </a:r>
            <a:r>
              <a:rPr lang="en-US" b="0" i="0">
                <a:effectLst/>
                <a:latin typeface="Inter"/>
                <a:hlinkClick r:id="rId3"/>
              </a:rPr>
              <a:t>PCRE2</a:t>
            </a:r>
            <a:r>
              <a:rPr lang="en-US" b="0" i="0">
                <a:effectLst/>
                <a:latin typeface="Inter"/>
              </a:rPr>
              <a:t> (Perl compatible regular expression)</a:t>
            </a:r>
            <a:r>
              <a:rPr lang="en-US" b="0" i="0">
                <a:solidFill>
                  <a:srgbClr val="1C1E21"/>
                </a:solidFill>
                <a:effectLst/>
                <a:latin typeface="Inter"/>
              </a:rPr>
              <a:t> regular expression. This is useful for filtering results based on a </a:t>
            </a:r>
            <a:r>
              <a:rPr lang="en-US" b="0" i="0">
                <a:effectLst/>
                <a:latin typeface="Inter"/>
                <a:hlinkClick r:id="rId4"/>
              </a:rPr>
              <a:t>metavariable’s</a:t>
            </a:r>
            <a:r>
              <a:rPr lang="en-US" b="0" i="0">
                <a:solidFill>
                  <a:srgbClr val="1C1E21"/>
                </a:solidFill>
                <a:effectLst/>
                <a:latin typeface="Inter"/>
              </a:rPr>
              <a:t> value. It requires the </a:t>
            </a:r>
            <a:r>
              <a:rPr lang="en-US"/>
              <a:t>metavariable</a:t>
            </a:r>
            <a:r>
              <a:rPr lang="en-US" b="0" i="0">
                <a:solidFill>
                  <a:srgbClr val="1C1E21"/>
                </a:solidFill>
                <a:effectLst/>
                <a:latin typeface="Inter"/>
              </a:rPr>
              <a:t> and </a:t>
            </a:r>
            <a:r>
              <a:rPr lang="en-US"/>
              <a:t>regex</a:t>
            </a:r>
            <a:r>
              <a:rPr lang="en-US" b="0" i="0">
                <a:solidFill>
                  <a:srgbClr val="1C1E21"/>
                </a:solidFill>
                <a:effectLst/>
                <a:latin typeface="Inter"/>
              </a:rPr>
              <a:t> keys and can be combined with other pattern operators.</a:t>
            </a:r>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41</a:t>
            </a:fld>
            <a:endParaRPr lang="en-US"/>
          </a:p>
        </p:txBody>
      </p:sp>
    </p:spTree>
    <p:extLst>
      <p:ext uri="{BB962C8B-B14F-4D97-AF65-F5344CB8AC3E}">
        <p14:creationId xmlns:p14="http://schemas.microsoft.com/office/powerpoint/2010/main" val="432432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1E63B-B0C7-347E-6223-BA92E0F997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EDD3D-3446-F793-07EF-E5BB670FB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954813-30DA-753D-D311-62F634D98037}"/>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876DE76B-E63D-F4CC-BAAF-93D97C4D738D}"/>
              </a:ext>
            </a:extLst>
          </p:cNvPr>
          <p:cNvSpPr>
            <a:spLocks noGrp="1"/>
          </p:cNvSpPr>
          <p:nvPr>
            <p:ph type="sldNum" sz="quarter" idx="5"/>
          </p:nvPr>
        </p:nvSpPr>
        <p:spPr/>
        <p:txBody>
          <a:bodyPr/>
          <a:lstStyle/>
          <a:p>
            <a:fld id="{40F9C0D5-F939-E849-9736-3BBBCEEAC206}" type="slidenum">
              <a:rPr lang="en-US" smtClean="0"/>
              <a:t>42</a:t>
            </a:fld>
            <a:endParaRPr lang="en-US"/>
          </a:p>
        </p:txBody>
      </p:sp>
    </p:spTree>
    <p:extLst>
      <p:ext uri="{BB962C8B-B14F-4D97-AF65-F5344CB8AC3E}">
        <p14:creationId xmlns:p14="http://schemas.microsoft.com/office/powerpoint/2010/main" val="157053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1BDB6-401E-605D-B7E9-FA02166725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26AEE-3480-F714-EA10-E960AC8F26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46B936-98AE-5BEE-1EDD-18A2D2A789AA}"/>
              </a:ext>
            </a:extLst>
          </p:cNvPr>
          <p:cNvSpPr>
            <a:spLocks noGrp="1"/>
          </p:cNvSpPr>
          <p:nvPr>
            <p:ph type="body" idx="1"/>
          </p:nvPr>
        </p:nvSpPr>
        <p:spPr/>
        <p:txBody>
          <a:bodyPr/>
          <a:lstStyle/>
          <a:p>
            <a:pPr algn="l"/>
            <a:endParaRPr lang="en-US" b="0" i="0">
              <a:solidFill>
                <a:srgbClr val="1C1E21"/>
              </a:solidFill>
              <a:effectLst/>
              <a:latin typeface="Inter"/>
            </a:endParaRPr>
          </a:p>
        </p:txBody>
      </p:sp>
      <p:sp>
        <p:nvSpPr>
          <p:cNvPr id="4" name="Slide Number Placeholder 3">
            <a:extLst>
              <a:ext uri="{FF2B5EF4-FFF2-40B4-BE49-F238E27FC236}">
                <a16:creationId xmlns:a16="http://schemas.microsoft.com/office/drawing/2014/main" id="{C1A43A9C-9751-75CA-6502-B09FB71ABA67}"/>
              </a:ext>
            </a:extLst>
          </p:cNvPr>
          <p:cNvSpPr>
            <a:spLocks noGrp="1"/>
          </p:cNvSpPr>
          <p:nvPr>
            <p:ph type="sldNum" sz="quarter" idx="5"/>
          </p:nvPr>
        </p:nvSpPr>
        <p:spPr/>
        <p:txBody>
          <a:bodyPr/>
          <a:lstStyle/>
          <a:p>
            <a:fld id="{40F9C0D5-F939-E849-9736-3BBBCEEAC206}" type="slidenum">
              <a:rPr lang="en-US" smtClean="0"/>
              <a:t>43</a:t>
            </a:fld>
            <a:endParaRPr lang="en-US"/>
          </a:p>
        </p:txBody>
      </p:sp>
    </p:spTree>
    <p:extLst>
      <p:ext uri="{BB962C8B-B14F-4D97-AF65-F5344CB8AC3E}">
        <p14:creationId xmlns:p14="http://schemas.microsoft.com/office/powerpoint/2010/main" val="2749118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05E6D-F661-504D-46E9-ED15FD4C4F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F2426-D87D-33D5-D1EA-8EF322AACA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6A56D3-B944-D617-0DE6-D29C81F7EB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FBA0D5-8070-8314-62EC-487FC907E767}"/>
              </a:ext>
            </a:extLst>
          </p:cNvPr>
          <p:cNvSpPr>
            <a:spLocks noGrp="1"/>
          </p:cNvSpPr>
          <p:nvPr>
            <p:ph type="sldNum" sz="quarter" idx="5"/>
          </p:nvPr>
        </p:nvSpPr>
        <p:spPr/>
        <p:txBody>
          <a:bodyPr/>
          <a:lstStyle/>
          <a:p>
            <a:fld id="{40F9C0D5-F939-E849-9736-3BBBCEEAC206}" type="slidenum">
              <a:rPr lang="en-US" smtClean="0"/>
              <a:t>45</a:t>
            </a:fld>
            <a:endParaRPr lang="en-US"/>
          </a:p>
        </p:txBody>
      </p:sp>
    </p:spTree>
    <p:extLst>
      <p:ext uri="{BB962C8B-B14F-4D97-AF65-F5344CB8AC3E}">
        <p14:creationId xmlns:p14="http://schemas.microsoft.com/office/powerpoint/2010/main" val="28381916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C1E21"/>
                </a:solidFill>
                <a:effectLst/>
                <a:latin typeface="Inter"/>
              </a:rPr>
              <a:t>tracks the flow of untrusted, or </a:t>
            </a:r>
            <a:r>
              <a:rPr lang="en-US" b="1" i="0">
                <a:solidFill>
                  <a:srgbClr val="1C1E21"/>
                </a:solidFill>
                <a:effectLst/>
                <a:latin typeface="Inter"/>
              </a:rPr>
              <a:t>tainted</a:t>
            </a:r>
            <a:r>
              <a:rPr lang="en-US" b="0" i="0">
                <a:solidFill>
                  <a:srgbClr val="1C1E21"/>
                </a:solidFill>
                <a:effectLst/>
                <a:latin typeface="Inter"/>
              </a:rPr>
              <a:t> data throughout the body of a function or method. Tainted data originate from tainted </a:t>
            </a:r>
            <a:r>
              <a:rPr lang="en-US" b="1" i="0">
                <a:solidFill>
                  <a:srgbClr val="1C1E21"/>
                </a:solidFill>
                <a:effectLst/>
                <a:latin typeface="Inter"/>
              </a:rPr>
              <a:t>sources</a:t>
            </a:r>
            <a:r>
              <a:rPr lang="en-US" b="0" i="0">
                <a:solidFill>
                  <a:srgbClr val="1C1E21"/>
                </a:solidFill>
                <a:effectLst/>
                <a:latin typeface="Inter"/>
              </a:rPr>
              <a:t>. If tainted data is not transformed or checked accordingly (</a:t>
            </a:r>
            <a:r>
              <a:rPr lang="en-US" b="1" i="0">
                <a:solidFill>
                  <a:srgbClr val="1C1E21"/>
                </a:solidFill>
                <a:effectLst/>
                <a:latin typeface="Inter"/>
              </a:rPr>
              <a:t>sanitized</a:t>
            </a:r>
            <a:r>
              <a:rPr lang="en-US" b="0" i="0">
                <a:solidFill>
                  <a:srgbClr val="1C1E21"/>
                </a:solidFill>
                <a:effectLst/>
                <a:latin typeface="Inter"/>
              </a:rPr>
              <a:t>), taint analysis reports a finding whenever tainted data reach a vulnerable function, called a </a:t>
            </a:r>
            <a:r>
              <a:rPr lang="en-US" b="1" i="0">
                <a:solidFill>
                  <a:srgbClr val="1C1E21"/>
                </a:solidFill>
                <a:effectLst/>
                <a:latin typeface="Inter"/>
              </a:rPr>
              <a:t>sink</a:t>
            </a:r>
            <a:r>
              <a:rPr lang="en-US" b="0" i="0">
                <a:solidFill>
                  <a:srgbClr val="1C1E21"/>
                </a:solidFill>
                <a:effectLst/>
                <a:latin typeface="Inter"/>
              </a:rPr>
              <a:t>. Tainted data flow from sources to sinks through </a:t>
            </a:r>
            <a:r>
              <a:rPr lang="en-US" b="1" i="0">
                <a:solidFill>
                  <a:srgbClr val="1C1E21"/>
                </a:solidFill>
                <a:effectLst/>
                <a:latin typeface="Inter"/>
              </a:rPr>
              <a:t>propagators</a:t>
            </a:r>
            <a:r>
              <a:rPr lang="en-US" b="0" i="0">
                <a:solidFill>
                  <a:srgbClr val="1C1E21"/>
                </a:solidFill>
                <a:effectLst/>
                <a:latin typeface="Inter"/>
              </a:rPr>
              <a:t>, such as assignments, or function calls.</a:t>
            </a:r>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46</a:t>
            </a:fld>
            <a:endParaRPr lang="en-US"/>
          </a:p>
        </p:txBody>
      </p:sp>
    </p:spTree>
    <p:extLst>
      <p:ext uri="{BB962C8B-B14F-4D97-AF65-F5344CB8AC3E}">
        <p14:creationId xmlns:p14="http://schemas.microsoft.com/office/powerpoint/2010/main" val="2413157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Marcelo</a:t>
            </a:r>
          </a:p>
        </p:txBody>
      </p:sp>
      <p:sp>
        <p:nvSpPr>
          <p:cNvPr id="4" name="Slide Number Placeholder 3"/>
          <p:cNvSpPr>
            <a:spLocks noGrp="1"/>
          </p:cNvSpPr>
          <p:nvPr>
            <p:ph type="sldNum" sz="quarter" idx="5"/>
          </p:nvPr>
        </p:nvSpPr>
        <p:spPr/>
        <p:txBody>
          <a:bodyPr/>
          <a:lstStyle/>
          <a:p>
            <a:fld id="{40F9C0D5-F939-E849-9736-3BBBCEEAC206}" type="slidenum">
              <a:rPr lang="en-US" smtClean="0"/>
              <a:t>9</a:t>
            </a:fld>
            <a:endParaRPr lang="en-US"/>
          </a:p>
        </p:txBody>
      </p:sp>
    </p:spTree>
    <p:extLst>
      <p:ext uri="{BB962C8B-B14F-4D97-AF65-F5344CB8AC3E}">
        <p14:creationId xmlns:p14="http://schemas.microsoft.com/office/powerpoint/2010/main" val="2852160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E98AE-6AC6-6C5D-9783-D27E8EE69E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E9ED09-A61E-EF60-84BF-1D8EAD8986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4D26E-795E-1256-B70B-354B339C713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ABF9255-C4E2-C37E-B770-0EE85F772895}"/>
              </a:ext>
            </a:extLst>
          </p:cNvPr>
          <p:cNvSpPr>
            <a:spLocks noGrp="1"/>
          </p:cNvSpPr>
          <p:nvPr>
            <p:ph type="sldNum" sz="quarter" idx="5"/>
          </p:nvPr>
        </p:nvSpPr>
        <p:spPr/>
        <p:txBody>
          <a:bodyPr/>
          <a:lstStyle/>
          <a:p>
            <a:fld id="{40F9C0D5-F939-E849-9736-3BBBCEEAC206}" type="slidenum">
              <a:rPr lang="en-US" smtClean="0"/>
              <a:t>47</a:t>
            </a:fld>
            <a:endParaRPr lang="en-US"/>
          </a:p>
        </p:txBody>
      </p:sp>
    </p:spTree>
    <p:extLst>
      <p:ext uri="{BB962C8B-B14F-4D97-AF65-F5344CB8AC3E}">
        <p14:creationId xmlns:p14="http://schemas.microsoft.com/office/powerpoint/2010/main" val="3632018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FA295-663D-1438-3A0C-28F2622ED7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DC3379-2B3E-6DD2-0001-185231B97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F87D40-CE17-A328-D19F-F202A37042C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3A3FEBB-66C5-F67C-7928-42061D4772C6}"/>
              </a:ext>
            </a:extLst>
          </p:cNvPr>
          <p:cNvSpPr>
            <a:spLocks noGrp="1"/>
          </p:cNvSpPr>
          <p:nvPr>
            <p:ph type="sldNum" sz="quarter" idx="5"/>
          </p:nvPr>
        </p:nvSpPr>
        <p:spPr/>
        <p:txBody>
          <a:bodyPr/>
          <a:lstStyle/>
          <a:p>
            <a:fld id="{40F9C0D5-F939-E849-9736-3BBBCEEAC206}" type="slidenum">
              <a:rPr lang="en-US" smtClean="0"/>
              <a:t>48</a:t>
            </a:fld>
            <a:endParaRPr lang="en-US"/>
          </a:p>
        </p:txBody>
      </p:sp>
    </p:spTree>
    <p:extLst>
      <p:ext uri="{BB962C8B-B14F-4D97-AF65-F5344CB8AC3E}">
        <p14:creationId xmlns:p14="http://schemas.microsoft.com/office/powerpoint/2010/main" val="2109690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E9C4B-2687-E360-1D46-BD845BB812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3FAF40-B683-5FB1-B1B8-F8DFAA5016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FDF7B-EDD8-69F2-D744-272C5F22811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CF107D-C589-AA91-8DB7-B83584C2369D}"/>
              </a:ext>
            </a:extLst>
          </p:cNvPr>
          <p:cNvSpPr>
            <a:spLocks noGrp="1"/>
          </p:cNvSpPr>
          <p:nvPr>
            <p:ph type="sldNum" sz="quarter" idx="5"/>
          </p:nvPr>
        </p:nvSpPr>
        <p:spPr/>
        <p:txBody>
          <a:bodyPr/>
          <a:lstStyle/>
          <a:p>
            <a:fld id="{40F9C0D5-F939-E849-9736-3BBBCEEAC206}" type="slidenum">
              <a:rPr lang="en-US" smtClean="0"/>
              <a:t>49</a:t>
            </a:fld>
            <a:endParaRPr lang="en-US"/>
          </a:p>
        </p:txBody>
      </p:sp>
    </p:spTree>
    <p:extLst>
      <p:ext uri="{BB962C8B-B14F-4D97-AF65-F5344CB8AC3E}">
        <p14:creationId xmlns:p14="http://schemas.microsoft.com/office/powerpoint/2010/main" val="3677123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3E77F-FC3D-C611-D7B7-3E99959A76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AB9E44-DD41-1858-4D70-09D0B3AA46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E10AC-72A1-EEF1-E33A-52CAA74997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F821587-E150-1E51-E4DF-AF04A0FC91AD}"/>
              </a:ext>
            </a:extLst>
          </p:cNvPr>
          <p:cNvSpPr>
            <a:spLocks noGrp="1"/>
          </p:cNvSpPr>
          <p:nvPr>
            <p:ph type="sldNum" sz="quarter" idx="5"/>
          </p:nvPr>
        </p:nvSpPr>
        <p:spPr/>
        <p:txBody>
          <a:bodyPr/>
          <a:lstStyle/>
          <a:p>
            <a:fld id="{40F9C0D5-F939-E849-9736-3BBBCEEAC206}" type="slidenum">
              <a:rPr lang="en-US" smtClean="0"/>
              <a:t>50</a:t>
            </a:fld>
            <a:endParaRPr lang="en-US"/>
          </a:p>
        </p:txBody>
      </p:sp>
    </p:spTree>
    <p:extLst>
      <p:ext uri="{BB962C8B-B14F-4D97-AF65-F5344CB8AC3E}">
        <p14:creationId xmlns:p14="http://schemas.microsoft.com/office/powerpoint/2010/main" val="1496127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BE88E-B08E-FC0B-3438-B25725DF3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81C47C-D0EE-ADE8-00CB-022798FE39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DA3AB1-1AB3-2705-DA45-AE8B00400A1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11B1B21-A303-54B4-B21B-8AC0DF00EC62}"/>
              </a:ext>
            </a:extLst>
          </p:cNvPr>
          <p:cNvSpPr>
            <a:spLocks noGrp="1"/>
          </p:cNvSpPr>
          <p:nvPr>
            <p:ph type="sldNum" sz="quarter" idx="5"/>
          </p:nvPr>
        </p:nvSpPr>
        <p:spPr/>
        <p:txBody>
          <a:bodyPr/>
          <a:lstStyle/>
          <a:p>
            <a:fld id="{40F9C0D5-F939-E849-9736-3BBBCEEAC206}" type="slidenum">
              <a:rPr lang="en-US" smtClean="0"/>
              <a:t>51</a:t>
            </a:fld>
            <a:endParaRPr lang="en-US"/>
          </a:p>
        </p:txBody>
      </p:sp>
    </p:spTree>
    <p:extLst>
      <p:ext uri="{BB962C8B-B14F-4D97-AF65-F5344CB8AC3E}">
        <p14:creationId xmlns:p14="http://schemas.microsoft.com/office/powerpoint/2010/main" val="2539332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ECEFC-6BF3-4757-9CB2-97C635C8D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56981-D70D-881B-7F7C-5C69A489B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AF7D6-0957-7D30-4134-B4A796B35DA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D98671-1FDB-5273-D6F8-7048DCAD097E}"/>
              </a:ext>
            </a:extLst>
          </p:cNvPr>
          <p:cNvSpPr>
            <a:spLocks noGrp="1"/>
          </p:cNvSpPr>
          <p:nvPr>
            <p:ph type="sldNum" sz="quarter" idx="5"/>
          </p:nvPr>
        </p:nvSpPr>
        <p:spPr/>
        <p:txBody>
          <a:bodyPr/>
          <a:lstStyle/>
          <a:p>
            <a:fld id="{40F9C0D5-F939-E849-9736-3BBBCEEAC206}" type="slidenum">
              <a:rPr lang="en-US" smtClean="0"/>
              <a:t>52</a:t>
            </a:fld>
            <a:endParaRPr lang="en-US"/>
          </a:p>
        </p:txBody>
      </p:sp>
    </p:spTree>
    <p:extLst>
      <p:ext uri="{BB962C8B-B14F-4D97-AF65-F5344CB8AC3E}">
        <p14:creationId xmlns:p14="http://schemas.microsoft.com/office/powerpoint/2010/main" val="1417887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3D7FC-9AD0-BC36-D745-BC0BCBCD98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898E5-F534-D83F-37D3-51F53C664A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180F0B-4FE6-EA33-5E5D-1DB6285AA22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0172BC8-13F3-A4ED-E6F2-E667FA68F5C7}"/>
              </a:ext>
            </a:extLst>
          </p:cNvPr>
          <p:cNvSpPr>
            <a:spLocks noGrp="1"/>
          </p:cNvSpPr>
          <p:nvPr>
            <p:ph type="sldNum" sz="quarter" idx="5"/>
          </p:nvPr>
        </p:nvSpPr>
        <p:spPr/>
        <p:txBody>
          <a:bodyPr/>
          <a:lstStyle/>
          <a:p>
            <a:fld id="{40F9C0D5-F939-E849-9736-3BBBCEEAC206}" type="slidenum">
              <a:rPr lang="en-US" smtClean="0"/>
              <a:t>53</a:t>
            </a:fld>
            <a:endParaRPr lang="en-US"/>
          </a:p>
        </p:txBody>
      </p:sp>
    </p:spTree>
    <p:extLst>
      <p:ext uri="{BB962C8B-B14F-4D97-AF65-F5344CB8AC3E}">
        <p14:creationId xmlns:p14="http://schemas.microsoft.com/office/powerpoint/2010/main" val="1663352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8297F-6985-21B4-AD47-A9FE382CC0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A1B7C-690E-94C5-EF41-A976AAE21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629DB-CEE2-3727-6F20-ABCE855B89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3D517E-6D5B-93C5-8D59-C56987AD81B4}"/>
              </a:ext>
            </a:extLst>
          </p:cNvPr>
          <p:cNvSpPr>
            <a:spLocks noGrp="1"/>
          </p:cNvSpPr>
          <p:nvPr>
            <p:ph type="sldNum" sz="quarter" idx="5"/>
          </p:nvPr>
        </p:nvSpPr>
        <p:spPr/>
        <p:txBody>
          <a:bodyPr/>
          <a:lstStyle/>
          <a:p>
            <a:fld id="{40F9C0D5-F939-E849-9736-3BBBCEEAC206}" type="slidenum">
              <a:rPr lang="en-US" smtClean="0"/>
              <a:t>54</a:t>
            </a:fld>
            <a:endParaRPr lang="en-US"/>
          </a:p>
        </p:txBody>
      </p:sp>
    </p:spTree>
    <p:extLst>
      <p:ext uri="{BB962C8B-B14F-4D97-AF65-F5344CB8AC3E}">
        <p14:creationId xmlns:p14="http://schemas.microsoft.com/office/powerpoint/2010/main" val="2197026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5596B-3C6F-6B61-7657-B5D6AE720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405FC8-D034-D47E-333D-77648CD534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92044D-3D60-C3B2-5EDD-ECB4BD101C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6E7FB36-9E4E-0453-2DE4-2E0B336FC215}"/>
              </a:ext>
            </a:extLst>
          </p:cNvPr>
          <p:cNvSpPr>
            <a:spLocks noGrp="1"/>
          </p:cNvSpPr>
          <p:nvPr>
            <p:ph type="sldNum" sz="quarter" idx="5"/>
          </p:nvPr>
        </p:nvSpPr>
        <p:spPr/>
        <p:txBody>
          <a:bodyPr/>
          <a:lstStyle/>
          <a:p>
            <a:fld id="{40F9C0D5-F939-E849-9736-3BBBCEEAC206}" type="slidenum">
              <a:rPr lang="en-US" smtClean="0"/>
              <a:t>55</a:t>
            </a:fld>
            <a:endParaRPr lang="en-US"/>
          </a:p>
        </p:txBody>
      </p:sp>
    </p:spTree>
    <p:extLst>
      <p:ext uri="{BB962C8B-B14F-4D97-AF65-F5344CB8AC3E}">
        <p14:creationId xmlns:p14="http://schemas.microsoft.com/office/powerpoint/2010/main" val="2866243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05F66-3B9D-0959-A8A5-F195BEC63A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2ACDBC-72A4-13F8-8EFC-F6239EC5C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D5BABF-119A-FC0D-CA29-7B45F36ADA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3ECBD7F-FBD0-D457-257C-3340E33A4762}"/>
              </a:ext>
            </a:extLst>
          </p:cNvPr>
          <p:cNvSpPr>
            <a:spLocks noGrp="1"/>
          </p:cNvSpPr>
          <p:nvPr>
            <p:ph type="sldNum" sz="quarter" idx="5"/>
          </p:nvPr>
        </p:nvSpPr>
        <p:spPr/>
        <p:txBody>
          <a:bodyPr/>
          <a:lstStyle/>
          <a:p>
            <a:fld id="{40F9C0D5-F939-E849-9736-3BBBCEEAC206}" type="slidenum">
              <a:rPr lang="en-US" smtClean="0"/>
              <a:t>56</a:t>
            </a:fld>
            <a:endParaRPr lang="en-US"/>
          </a:p>
        </p:txBody>
      </p:sp>
    </p:spTree>
    <p:extLst>
      <p:ext uri="{BB962C8B-B14F-4D97-AF65-F5344CB8AC3E}">
        <p14:creationId xmlns:p14="http://schemas.microsoft.com/office/powerpoint/2010/main" val="156278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Windows</a:t>
            </a:r>
          </a:p>
          <a:p>
            <a:r>
              <a:rPr lang="en-US"/>
              <a:t>Using pip (recommended):</a:t>
            </a:r>
          </a:p>
          <a:p>
            <a:endParaRPr lang="en-US"/>
          </a:p>
          <a:p>
            <a:r>
              <a:rPr lang="en-US"/>
              <a:t>Ensure Python and pip are installed on your system. </a:t>
            </a:r>
          </a:p>
          <a:p>
            <a:r>
              <a:rPr lang="en-US"/>
              <a:t>Open Command Prompt and run:</a:t>
            </a:r>
          </a:p>
          <a:p>
            <a:r>
              <a:rPr lang="en-US"/>
              <a:t>pip install </a:t>
            </a:r>
            <a:r>
              <a:rPr lang="en-US" err="1"/>
              <a:t>semgrep</a:t>
            </a:r>
            <a:endParaRPr lang="en-US"/>
          </a:p>
          <a:p>
            <a:r>
              <a:rPr lang="en-US"/>
              <a:t>Using Docker:</a:t>
            </a:r>
          </a:p>
          <a:p>
            <a:endParaRPr lang="en-US"/>
          </a:p>
          <a:p>
            <a:r>
              <a:rPr lang="en-US"/>
              <a:t>Ensure Docker is installed and running on your system. </a:t>
            </a:r>
          </a:p>
          <a:p>
            <a:r>
              <a:rPr lang="en-US"/>
              <a:t>Open Command Prompt and pull the Semgrep Docker image:</a:t>
            </a:r>
          </a:p>
          <a:p>
            <a:r>
              <a:rPr lang="en-US"/>
              <a:t>docker pull </a:t>
            </a:r>
            <a:r>
              <a:rPr lang="en-US" err="1"/>
              <a:t>returntocorp</a:t>
            </a:r>
            <a:r>
              <a:rPr lang="en-US"/>
              <a:t>/</a:t>
            </a:r>
            <a:r>
              <a:rPr lang="en-US" err="1"/>
              <a:t>semgrep</a:t>
            </a:r>
            <a:endParaRPr lang="en-US"/>
          </a:p>
          <a:p>
            <a:r>
              <a:rPr lang="en-US"/>
              <a:t>Run Semgrep with Docker:</a:t>
            </a:r>
          </a:p>
          <a:p>
            <a:r>
              <a:rPr lang="en-US"/>
              <a:t>docker run --rm -v %cd%:/</a:t>
            </a:r>
            <a:r>
              <a:rPr lang="en-US" err="1"/>
              <a:t>src</a:t>
            </a:r>
            <a:r>
              <a:rPr lang="en-US"/>
              <a:t> </a:t>
            </a:r>
            <a:r>
              <a:rPr lang="en-US" err="1"/>
              <a:t>returntocorp</a:t>
            </a:r>
            <a:r>
              <a:rPr lang="en-US"/>
              <a:t>/</a:t>
            </a:r>
            <a:r>
              <a:rPr lang="en-US" err="1"/>
              <a:t>semgrep</a:t>
            </a:r>
            <a:r>
              <a:rPr lang="en-US"/>
              <a:t> </a:t>
            </a:r>
            <a:r>
              <a:rPr lang="en-US" err="1"/>
              <a:t>semgrep</a:t>
            </a:r>
            <a:r>
              <a:rPr lang="en-US"/>
              <a:t> --config auto /</a:t>
            </a:r>
            <a:r>
              <a:rPr lang="en-US" err="1"/>
              <a:t>src</a:t>
            </a:r>
            <a:endParaRPr lang="en-US"/>
          </a:p>
          <a:p>
            <a:r>
              <a:rPr lang="en-US"/>
              <a:t>Linux</a:t>
            </a:r>
          </a:p>
          <a:p>
            <a:r>
              <a:rPr lang="en-US"/>
              <a:t>Using pip (recommended):</a:t>
            </a:r>
          </a:p>
          <a:p>
            <a:endParaRPr lang="en-US"/>
          </a:p>
          <a:p>
            <a:r>
              <a:rPr lang="en-US"/>
              <a:t>Ensure Python and pip are installed. On Debian-based systems, you can install them using:</a:t>
            </a:r>
          </a:p>
          <a:p>
            <a:r>
              <a:rPr lang="en-US" err="1"/>
              <a:t>sudo</a:t>
            </a:r>
            <a:r>
              <a:rPr lang="en-US"/>
              <a:t> apt update</a:t>
            </a:r>
          </a:p>
          <a:p>
            <a:r>
              <a:rPr lang="en-US" err="1"/>
              <a:t>sudo</a:t>
            </a:r>
            <a:r>
              <a:rPr lang="en-US"/>
              <a:t> apt install python3 python3-pip</a:t>
            </a:r>
          </a:p>
          <a:p>
            <a:r>
              <a:rPr lang="en-US"/>
              <a:t>Install Semgrep using pip:</a:t>
            </a:r>
          </a:p>
          <a:p>
            <a:r>
              <a:rPr lang="en-US"/>
              <a:t>pip3 install </a:t>
            </a:r>
            <a:r>
              <a:rPr lang="en-US" err="1"/>
              <a:t>semgrep</a:t>
            </a:r>
            <a:endParaRPr lang="en-US"/>
          </a:p>
          <a:p>
            <a:r>
              <a:rPr lang="en-US"/>
              <a:t>Using Docker:</a:t>
            </a:r>
          </a:p>
          <a:p>
            <a:endParaRPr lang="en-US"/>
          </a:p>
          <a:p>
            <a:r>
              <a:rPr lang="en-US"/>
              <a:t>Ensure Docker is installed and running. </a:t>
            </a:r>
          </a:p>
          <a:p>
            <a:r>
              <a:rPr lang="en-US"/>
              <a:t>Open Terminal and pull the Semgrep Docker image:</a:t>
            </a:r>
          </a:p>
          <a:p>
            <a:r>
              <a:rPr lang="en-US"/>
              <a:t>docker pull </a:t>
            </a:r>
            <a:r>
              <a:rPr lang="en-US" err="1"/>
              <a:t>returntocorp</a:t>
            </a:r>
            <a:r>
              <a:rPr lang="en-US"/>
              <a:t>/</a:t>
            </a:r>
            <a:r>
              <a:rPr lang="en-US" err="1"/>
              <a:t>semgrep</a:t>
            </a:r>
            <a:endParaRPr lang="en-US"/>
          </a:p>
          <a:p>
            <a:r>
              <a:rPr lang="en-US"/>
              <a:t>Run Semgrep with Docker:</a:t>
            </a:r>
          </a:p>
          <a:p>
            <a:r>
              <a:rPr lang="en-US"/>
              <a:t>docker run --rm -v $(</a:t>
            </a:r>
            <a:r>
              <a:rPr lang="en-US" err="1"/>
              <a:t>pwd</a:t>
            </a:r>
            <a:r>
              <a:rPr lang="en-US"/>
              <a:t>):/</a:t>
            </a:r>
            <a:r>
              <a:rPr lang="en-US" err="1"/>
              <a:t>src</a:t>
            </a:r>
            <a:r>
              <a:rPr lang="en-US"/>
              <a:t> </a:t>
            </a:r>
            <a:r>
              <a:rPr lang="en-US" err="1"/>
              <a:t>returntocorp</a:t>
            </a:r>
            <a:r>
              <a:rPr lang="en-US"/>
              <a:t>/</a:t>
            </a:r>
            <a:r>
              <a:rPr lang="en-US" err="1"/>
              <a:t>semgrep</a:t>
            </a:r>
            <a:r>
              <a:rPr lang="en-US"/>
              <a:t> </a:t>
            </a:r>
            <a:r>
              <a:rPr lang="en-US" err="1"/>
              <a:t>semgrep</a:t>
            </a:r>
            <a:r>
              <a:rPr lang="en-US"/>
              <a:t> --config auto /</a:t>
            </a:r>
            <a:r>
              <a:rPr lang="en-US" err="1"/>
              <a:t>src</a:t>
            </a:r>
            <a:endParaRPr lang="en-US"/>
          </a:p>
          <a:p>
            <a:r>
              <a:rPr lang="en-US"/>
              <a:t>Using apt (Debian-based systems):</a:t>
            </a:r>
          </a:p>
          <a:p>
            <a:endParaRPr lang="en-US"/>
          </a:p>
          <a:p>
            <a:r>
              <a:rPr lang="en-US"/>
              <a:t>Add the Semgrep repository and install Semgrep:</a:t>
            </a:r>
          </a:p>
          <a:p>
            <a:r>
              <a:rPr lang="en-US"/>
              <a:t>echo "deb [trusted=yes] https://apt.returntocorp.com/ buster main" | </a:t>
            </a:r>
            <a:r>
              <a:rPr lang="en-US" err="1"/>
              <a:t>sudo</a:t>
            </a:r>
            <a:r>
              <a:rPr lang="en-US"/>
              <a:t> tee /</a:t>
            </a:r>
            <a:r>
              <a:rPr lang="en-US" err="1"/>
              <a:t>etc</a:t>
            </a:r>
            <a:r>
              <a:rPr lang="en-US"/>
              <a:t>/apt/</a:t>
            </a:r>
            <a:r>
              <a:rPr lang="en-US" err="1"/>
              <a:t>sources.list.d</a:t>
            </a:r>
            <a:r>
              <a:rPr lang="en-US"/>
              <a:t>/</a:t>
            </a:r>
            <a:r>
              <a:rPr lang="en-US" err="1"/>
              <a:t>returntocorp.list</a:t>
            </a:r>
            <a:endParaRPr lang="en-US"/>
          </a:p>
          <a:p>
            <a:r>
              <a:rPr lang="en-US" err="1"/>
              <a:t>sudo</a:t>
            </a:r>
            <a:r>
              <a:rPr lang="en-US"/>
              <a:t> apt update</a:t>
            </a:r>
          </a:p>
          <a:p>
            <a:r>
              <a:rPr lang="en-US" err="1"/>
              <a:t>sudo</a:t>
            </a:r>
            <a:r>
              <a:rPr lang="en-US"/>
              <a:t> apt install </a:t>
            </a:r>
            <a:r>
              <a:rPr lang="en-US" err="1"/>
              <a:t>semgrep</a:t>
            </a:r>
            <a:endParaRPr lang="en-US"/>
          </a:p>
          <a:p>
            <a:r>
              <a:rPr lang="en-US"/>
              <a:t>macOS</a:t>
            </a:r>
          </a:p>
          <a:p>
            <a:r>
              <a:rPr lang="en-US"/>
              <a:t>Using Homebrew (recommended):</a:t>
            </a:r>
          </a:p>
          <a:p>
            <a:endParaRPr lang="en-US"/>
          </a:p>
          <a:p>
            <a:r>
              <a:rPr lang="en-US"/>
              <a:t>Ensure Homebrew is installed. </a:t>
            </a:r>
          </a:p>
          <a:p>
            <a:r>
              <a:rPr lang="en-US"/>
              <a:t>Open Terminal and install Semgrep:</a:t>
            </a:r>
          </a:p>
          <a:p>
            <a:r>
              <a:rPr lang="en-US"/>
              <a:t>brew install </a:t>
            </a:r>
            <a:r>
              <a:rPr lang="en-US" err="1"/>
              <a:t>semgrep</a:t>
            </a:r>
            <a:endParaRPr lang="en-US"/>
          </a:p>
          <a:p>
            <a:r>
              <a:rPr lang="en-US"/>
              <a:t>Using pip:</a:t>
            </a:r>
          </a:p>
          <a:p>
            <a:endParaRPr lang="en-US"/>
          </a:p>
          <a:p>
            <a:r>
              <a:rPr lang="en-US"/>
              <a:t>Ensure Python and pip are installed. You can install Python using Homebrew:</a:t>
            </a:r>
          </a:p>
          <a:p>
            <a:r>
              <a:rPr lang="en-US"/>
              <a:t>brew install python</a:t>
            </a:r>
          </a:p>
          <a:p>
            <a:r>
              <a:rPr lang="en-US"/>
              <a:t>Install Semgrep using pip:</a:t>
            </a:r>
          </a:p>
          <a:p>
            <a:r>
              <a:rPr lang="en-US"/>
              <a:t>pip3 install </a:t>
            </a:r>
            <a:r>
              <a:rPr lang="en-US" err="1"/>
              <a:t>semgrep</a:t>
            </a:r>
            <a:endParaRPr lang="en-US"/>
          </a:p>
          <a:p>
            <a:r>
              <a:rPr lang="en-US"/>
              <a:t>Using Docker:</a:t>
            </a:r>
          </a:p>
          <a:p>
            <a:endParaRPr lang="en-US"/>
          </a:p>
          <a:p>
            <a:r>
              <a:rPr lang="en-US"/>
              <a:t>Ensure Docker is installed and running. </a:t>
            </a:r>
          </a:p>
          <a:p>
            <a:r>
              <a:rPr lang="en-US"/>
              <a:t>Open Terminal and pull the Semgrep Docker image:</a:t>
            </a:r>
          </a:p>
          <a:p>
            <a:r>
              <a:rPr lang="en-US"/>
              <a:t>docker pull </a:t>
            </a:r>
            <a:r>
              <a:rPr lang="en-US" err="1"/>
              <a:t>returntocorp</a:t>
            </a:r>
            <a:r>
              <a:rPr lang="en-US"/>
              <a:t>/</a:t>
            </a:r>
            <a:r>
              <a:rPr lang="en-US" err="1"/>
              <a:t>semgrep</a:t>
            </a:r>
            <a:endParaRPr lang="en-US"/>
          </a:p>
          <a:p>
            <a:r>
              <a:rPr lang="en-US"/>
              <a:t>Run Semgrep with Docker:</a:t>
            </a:r>
          </a:p>
          <a:p>
            <a:r>
              <a:rPr lang="en-US"/>
              <a:t>docker run --rm -v $(</a:t>
            </a:r>
            <a:r>
              <a:rPr lang="en-US" err="1"/>
              <a:t>pwd</a:t>
            </a:r>
            <a:r>
              <a:rPr lang="en-US"/>
              <a:t>):/</a:t>
            </a:r>
            <a:r>
              <a:rPr lang="en-US" err="1"/>
              <a:t>src</a:t>
            </a:r>
            <a:r>
              <a:rPr lang="en-US"/>
              <a:t> </a:t>
            </a:r>
            <a:r>
              <a:rPr lang="en-US" err="1"/>
              <a:t>returntocorp</a:t>
            </a:r>
            <a:r>
              <a:rPr lang="en-US"/>
              <a:t>/</a:t>
            </a:r>
            <a:r>
              <a:rPr lang="en-US" err="1"/>
              <a:t>semgrep</a:t>
            </a:r>
            <a:r>
              <a:rPr lang="en-US"/>
              <a:t> </a:t>
            </a:r>
            <a:r>
              <a:rPr lang="en-US" err="1"/>
              <a:t>semgrep</a:t>
            </a:r>
            <a:r>
              <a:rPr lang="en-US"/>
              <a:t> --config auto /</a:t>
            </a:r>
            <a:r>
              <a:rPr lang="en-US" err="1"/>
              <a:t>src</a:t>
            </a:r>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10</a:t>
            </a:fld>
            <a:endParaRPr lang="en-US"/>
          </a:p>
        </p:txBody>
      </p:sp>
    </p:spTree>
    <p:extLst>
      <p:ext uri="{BB962C8B-B14F-4D97-AF65-F5344CB8AC3E}">
        <p14:creationId xmlns:p14="http://schemas.microsoft.com/office/powerpoint/2010/main" val="2436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73A6C-8C02-4F69-4470-3D26C8D6E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429C3E-4840-6978-1285-6B7C2BCEE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AEC4FA-8444-E8E3-F624-96ACA13E1B1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CC3E62-BEE7-6961-4850-2E4AD62A1C09}"/>
              </a:ext>
            </a:extLst>
          </p:cNvPr>
          <p:cNvSpPr>
            <a:spLocks noGrp="1"/>
          </p:cNvSpPr>
          <p:nvPr>
            <p:ph type="sldNum" sz="quarter" idx="5"/>
          </p:nvPr>
        </p:nvSpPr>
        <p:spPr/>
        <p:txBody>
          <a:bodyPr/>
          <a:lstStyle/>
          <a:p>
            <a:fld id="{40F9C0D5-F939-E849-9736-3BBBCEEAC206}" type="slidenum">
              <a:rPr lang="en-US" smtClean="0"/>
              <a:t>57</a:t>
            </a:fld>
            <a:endParaRPr lang="en-US"/>
          </a:p>
        </p:txBody>
      </p:sp>
    </p:spTree>
    <p:extLst>
      <p:ext uri="{BB962C8B-B14F-4D97-AF65-F5344CB8AC3E}">
        <p14:creationId xmlns:p14="http://schemas.microsoft.com/office/powerpoint/2010/main" val="3742119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6CE1E-F00D-2DA7-EC59-470ABB5B8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BFCBD9-5088-118A-C735-2923775834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55E163-5BCD-9EE5-6810-3684F8B4958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C2B441D-4AC0-B4B2-0E14-5F3D5A5F20A1}"/>
              </a:ext>
            </a:extLst>
          </p:cNvPr>
          <p:cNvSpPr>
            <a:spLocks noGrp="1"/>
          </p:cNvSpPr>
          <p:nvPr>
            <p:ph type="sldNum" sz="quarter" idx="5"/>
          </p:nvPr>
        </p:nvSpPr>
        <p:spPr/>
        <p:txBody>
          <a:bodyPr/>
          <a:lstStyle/>
          <a:p>
            <a:fld id="{40F9C0D5-F939-E849-9736-3BBBCEEAC206}" type="slidenum">
              <a:rPr lang="en-US" smtClean="0"/>
              <a:t>58</a:t>
            </a:fld>
            <a:endParaRPr lang="en-US"/>
          </a:p>
        </p:txBody>
      </p:sp>
    </p:spTree>
    <p:extLst>
      <p:ext uri="{BB962C8B-B14F-4D97-AF65-F5344CB8AC3E}">
        <p14:creationId xmlns:p14="http://schemas.microsoft.com/office/powerpoint/2010/main" val="17128950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BD24C-CB53-F1B7-85B4-E2E7D40EEB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A159B8-80CA-9411-5C7A-81F6475FC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95FCB-7CC2-B979-BE9B-E94EC6E66E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C0340C7-849B-92A9-38EC-3FC9A81BA8D4}"/>
              </a:ext>
            </a:extLst>
          </p:cNvPr>
          <p:cNvSpPr>
            <a:spLocks noGrp="1"/>
          </p:cNvSpPr>
          <p:nvPr>
            <p:ph type="sldNum" sz="quarter" idx="5"/>
          </p:nvPr>
        </p:nvSpPr>
        <p:spPr/>
        <p:txBody>
          <a:bodyPr/>
          <a:lstStyle/>
          <a:p>
            <a:fld id="{40F9C0D5-F939-E849-9736-3BBBCEEAC206}" type="slidenum">
              <a:rPr lang="en-US" smtClean="0"/>
              <a:t>59</a:t>
            </a:fld>
            <a:endParaRPr lang="en-US"/>
          </a:p>
        </p:txBody>
      </p:sp>
    </p:spTree>
    <p:extLst>
      <p:ext uri="{BB962C8B-B14F-4D97-AF65-F5344CB8AC3E}">
        <p14:creationId xmlns:p14="http://schemas.microsoft.com/office/powerpoint/2010/main" val="3880213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1D63E-9AF9-E638-AFA2-293D322034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34420C-7F21-2A33-1F3B-85BAB63A4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4B551-1477-2537-6BF2-9AD7700229F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4832CFC-0496-7F00-2BFD-28B74CDC5779}"/>
              </a:ext>
            </a:extLst>
          </p:cNvPr>
          <p:cNvSpPr>
            <a:spLocks noGrp="1"/>
          </p:cNvSpPr>
          <p:nvPr>
            <p:ph type="sldNum" sz="quarter" idx="5"/>
          </p:nvPr>
        </p:nvSpPr>
        <p:spPr/>
        <p:txBody>
          <a:bodyPr/>
          <a:lstStyle/>
          <a:p>
            <a:fld id="{40F9C0D5-F939-E849-9736-3BBBCEEAC206}" type="slidenum">
              <a:rPr lang="en-US" smtClean="0"/>
              <a:t>60</a:t>
            </a:fld>
            <a:endParaRPr lang="en-US"/>
          </a:p>
        </p:txBody>
      </p:sp>
    </p:spTree>
    <p:extLst>
      <p:ext uri="{BB962C8B-B14F-4D97-AF65-F5344CB8AC3E}">
        <p14:creationId xmlns:p14="http://schemas.microsoft.com/office/powerpoint/2010/main" val="38645403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F9345-69E7-B4A3-0A72-C4EDC932B1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E87A3F-488B-4A77-9BB9-97518370C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2EAEBC-12E0-B910-928F-392109F837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1363D66-119E-DDB9-B388-6300CC4972CD}"/>
              </a:ext>
            </a:extLst>
          </p:cNvPr>
          <p:cNvSpPr>
            <a:spLocks noGrp="1"/>
          </p:cNvSpPr>
          <p:nvPr>
            <p:ph type="sldNum" sz="quarter" idx="5"/>
          </p:nvPr>
        </p:nvSpPr>
        <p:spPr/>
        <p:txBody>
          <a:bodyPr/>
          <a:lstStyle/>
          <a:p>
            <a:fld id="{40F9C0D5-F939-E849-9736-3BBBCEEAC206}" type="slidenum">
              <a:rPr lang="en-US" smtClean="0"/>
              <a:t>62</a:t>
            </a:fld>
            <a:endParaRPr lang="en-US"/>
          </a:p>
        </p:txBody>
      </p:sp>
    </p:spTree>
    <p:extLst>
      <p:ext uri="{BB962C8B-B14F-4D97-AF65-F5344CB8AC3E}">
        <p14:creationId xmlns:p14="http://schemas.microsoft.com/office/powerpoint/2010/main" val="19783951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6BA89-6103-2CB6-B35F-6FE6FE227F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CD6592-B1F8-E75C-0A2C-83FB4339E2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646A3-ED31-0710-E801-C08AB7A94E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78FF1E8-D9F2-8013-77C8-1E7EFD5A46E2}"/>
              </a:ext>
            </a:extLst>
          </p:cNvPr>
          <p:cNvSpPr>
            <a:spLocks noGrp="1"/>
          </p:cNvSpPr>
          <p:nvPr>
            <p:ph type="sldNum" sz="quarter" idx="5"/>
          </p:nvPr>
        </p:nvSpPr>
        <p:spPr/>
        <p:txBody>
          <a:bodyPr/>
          <a:lstStyle/>
          <a:p>
            <a:fld id="{40F9C0D5-F939-E849-9736-3BBBCEEAC206}" type="slidenum">
              <a:rPr lang="en-US" smtClean="0"/>
              <a:t>64</a:t>
            </a:fld>
            <a:endParaRPr lang="en-US"/>
          </a:p>
        </p:txBody>
      </p:sp>
    </p:spTree>
    <p:extLst>
      <p:ext uri="{BB962C8B-B14F-4D97-AF65-F5344CB8AC3E}">
        <p14:creationId xmlns:p14="http://schemas.microsoft.com/office/powerpoint/2010/main" val="17034732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8297F-6985-21B4-AD47-A9FE382CC0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A1B7C-690E-94C5-EF41-A976AAE21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629DB-CEE2-3727-6F20-ABCE855B89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3D517E-6D5B-93C5-8D59-C56987AD81B4}"/>
              </a:ext>
            </a:extLst>
          </p:cNvPr>
          <p:cNvSpPr>
            <a:spLocks noGrp="1"/>
          </p:cNvSpPr>
          <p:nvPr>
            <p:ph type="sldNum" sz="quarter" idx="5"/>
          </p:nvPr>
        </p:nvSpPr>
        <p:spPr/>
        <p:txBody>
          <a:bodyPr/>
          <a:lstStyle/>
          <a:p>
            <a:fld id="{40F9C0D5-F939-E849-9736-3BBBCEEAC206}" type="slidenum">
              <a:rPr lang="en-US" smtClean="0"/>
              <a:t>65</a:t>
            </a:fld>
            <a:endParaRPr lang="en-US"/>
          </a:p>
        </p:txBody>
      </p:sp>
    </p:spTree>
    <p:extLst>
      <p:ext uri="{BB962C8B-B14F-4D97-AF65-F5344CB8AC3E}">
        <p14:creationId xmlns:p14="http://schemas.microsoft.com/office/powerpoint/2010/main" val="13591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11</a:t>
            </a:fld>
            <a:endParaRPr lang="en-US"/>
          </a:p>
        </p:txBody>
      </p:sp>
    </p:spTree>
    <p:extLst>
      <p:ext uri="{BB962C8B-B14F-4D97-AF65-F5344CB8AC3E}">
        <p14:creationId xmlns:p14="http://schemas.microsoft.com/office/powerpoint/2010/main" val="3508398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Used Semgrep CLI Options</a:t>
            </a:r>
          </a:p>
          <a:p>
            <a:r>
              <a:rPr lang="en-US"/>
              <a:t>--config</a:t>
            </a:r>
          </a:p>
          <a:p>
            <a:endParaRPr lang="en-US"/>
          </a:p>
          <a:p>
            <a:r>
              <a:rPr lang="en-US"/>
              <a:t>Specifies the configuration file or directory containing Semgrep rules.</a:t>
            </a:r>
          </a:p>
          <a:p>
            <a:r>
              <a:rPr lang="en-US"/>
              <a:t>Example: </a:t>
            </a:r>
            <a:r>
              <a:rPr lang="en-US" err="1"/>
              <a:t>semgrep</a:t>
            </a:r>
            <a:r>
              <a:rPr lang="en-US"/>
              <a:t> --config path/to/rules/ /path/to/code</a:t>
            </a:r>
          </a:p>
          <a:p>
            <a:endParaRPr lang="en-US"/>
          </a:p>
          <a:p>
            <a:r>
              <a:rPr lang="en-US"/>
              <a:t>--output</a:t>
            </a:r>
          </a:p>
          <a:p>
            <a:endParaRPr lang="en-US"/>
          </a:p>
          <a:p>
            <a:r>
              <a:rPr lang="en-US"/>
              <a:t>Specifies the file to which the results should be written.</a:t>
            </a:r>
          </a:p>
          <a:p>
            <a:r>
              <a:rPr lang="en-US"/>
              <a:t>Example:</a:t>
            </a:r>
          </a:p>
          <a:p>
            <a:r>
              <a:rPr lang="en-US" err="1"/>
              <a:t>semgrep</a:t>
            </a:r>
            <a:r>
              <a:rPr lang="en-US"/>
              <a:t> --config path/to/rules/ /path/to/code --output </a:t>
            </a:r>
            <a:r>
              <a:rPr lang="en-US" err="1"/>
              <a:t>results.json</a:t>
            </a:r>
            <a:endParaRPr lang="en-US"/>
          </a:p>
          <a:p>
            <a:endParaRPr lang="en-US"/>
          </a:p>
          <a:p>
            <a:r>
              <a:rPr lang="en-US"/>
              <a:t>--exclude</a:t>
            </a:r>
          </a:p>
          <a:p>
            <a:endParaRPr lang="en-US"/>
          </a:p>
          <a:p>
            <a:r>
              <a:rPr lang="en-US"/>
              <a:t>Excludes files or directories from being scanned.</a:t>
            </a:r>
          </a:p>
          <a:p>
            <a:r>
              <a:rPr lang="en-US"/>
              <a:t>Example:</a:t>
            </a:r>
          </a:p>
          <a:p>
            <a:r>
              <a:rPr lang="en-US" err="1"/>
              <a:t>semgrep</a:t>
            </a:r>
            <a:r>
              <a:rPr lang="en-US"/>
              <a:t> --config path/to/rules/ /path/to/code --exclude path/to/exclude/</a:t>
            </a:r>
          </a:p>
          <a:p>
            <a:endParaRPr lang="en-US"/>
          </a:p>
          <a:p>
            <a:r>
              <a:rPr lang="en-US"/>
              <a:t>--include</a:t>
            </a:r>
          </a:p>
          <a:p>
            <a:endParaRPr lang="en-US"/>
          </a:p>
          <a:p>
            <a:r>
              <a:rPr lang="en-US"/>
              <a:t>Only includes specified files or directories for scanning.</a:t>
            </a:r>
          </a:p>
          <a:p>
            <a:r>
              <a:rPr lang="en-US"/>
              <a:t>Example:</a:t>
            </a:r>
          </a:p>
          <a:p>
            <a:r>
              <a:rPr lang="en-US" err="1"/>
              <a:t>semgrep</a:t>
            </a:r>
            <a:r>
              <a:rPr lang="en-US"/>
              <a:t> --config path/to/rules/ /path/to/code --include path/to/include/</a:t>
            </a:r>
          </a:p>
          <a:p>
            <a:endParaRPr lang="en-US"/>
          </a:p>
          <a:p>
            <a:r>
              <a:rPr lang="en-US"/>
              <a:t>--timeout</a:t>
            </a:r>
          </a:p>
          <a:p>
            <a:endParaRPr lang="en-US"/>
          </a:p>
          <a:p>
            <a:r>
              <a:rPr lang="en-US"/>
              <a:t>Sets the maximum time (in seconds) for each rule to run.</a:t>
            </a:r>
          </a:p>
          <a:p>
            <a:r>
              <a:rPr lang="en-US"/>
              <a:t>Example:</a:t>
            </a:r>
          </a:p>
          <a:p>
            <a:r>
              <a:rPr lang="en-US" err="1"/>
              <a:t>semgrep</a:t>
            </a:r>
            <a:r>
              <a:rPr lang="en-US"/>
              <a:t> --config path/to/rules/ /path/to/code --timeout 30</a:t>
            </a:r>
          </a:p>
          <a:p>
            <a:endParaRPr lang="en-US"/>
          </a:p>
          <a:p>
            <a:r>
              <a:rPr lang="en-US"/>
              <a:t>--metrics</a:t>
            </a:r>
          </a:p>
          <a:p>
            <a:endParaRPr lang="en-US"/>
          </a:p>
          <a:p>
            <a:r>
              <a:rPr lang="en-US"/>
              <a:t>Enables or disables metrics reporting.</a:t>
            </a:r>
          </a:p>
          <a:p>
            <a:r>
              <a:rPr lang="en-US"/>
              <a:t>Example:</a:t>
            </a:r>
          </a:p>
          <a:p>
            <a:r>
              <a:rPr lang="en-US" err="1"/>
              <a:t>semgrep</a:t>
            </a:r>
            <a:r>
              <a:rPr lang="en-US"/>
              <a:t> --config path/to/rules/ /path/to/code --metrics off</a:t>
            </a:r>
          </a:p>
          <a:p>
            <a:endParaRPr lang="en-US"/>
          </a:p>
          <a:p>
            <a:r>
              <a:rPr lang="en-US"/>
              <a:t>--no-git-ignore</a:t>
            </a:r>
          </a:p>
          <a:p>
            <a:endParaRPr lang="en-US"/>
          </a:p>
          <a:p>
            <a:r>
              <a:rPr lang="en-US"/>
              <a:t>Ignores the .</a:t>
            </a:r>
            <a:r>
              <a:rPr lang="en-US" err="1"/>
              <a:t>gitignore</a:t>
            </a:r>
            <a:r>
              <a:rPr lang="en-US"/>
              <a:t> file and scans all files.</a:t>
            </a:r>
          </a:p>
          <a:p>
            <a:r>
              <a:rPr lang="en-US"/>
              <a:t>Example:</a:t>
            </a:r>
          </a:p>
          <a:p>
            <a:r>
              <a:rPr lang="en-US" err="1"/>
              <a:t>semgrep</a:t>
            </a:r>
            <a:r>
              <a:rPr lang="en-US"/>
              <a:t> --config path/to/rules/ /path/to/code --no-git-ignore</a:t>
            </a:r>
          </a:p>
          <a:p>
            <a:endParaRPr lang="en-US"/>
          </a:p>
          <a:p>
            <a:r>
              <a:rPr lang="en-US"/>
              <a:t>--severity</a:t>
            </a:r>
          </a:p>
          <a:p>
            <a:endParaRPr lang="en-US"/>
          </a:p>
          <a:p>
            <a:r>
              <a:rPr lang="en-US"/>
              <a:t>Filters findings by severity level (INFO, WARNING, ERROR).</a:t>
            </a:r>
          </a:p>
          <a:p>
            <a:r>
              <a:rPr lang="en-US"/>
              <a:t>Example:</a:t>
            </a:r>
          </a:p>
          <a:p>
            <a:r>
              <a:rPr lang="en-US" err="1"/>
              <a:t>semgrep</a:t>
            </a:r>
            <a:r>
              <a:rPr lang="en-US"/>
              <a:t> --config path/to/rules/ /path/to/code --severity ERROR</a:t>
            </a:r>
          </a:p>
          <a:p>
            <a:endParaRPr lang="en-US"/>
          </a:p>
          <a:p>
            <a:r>
              <a:rPr lang="en-US"/>
              <a:t>--error</a:t>
            </a:r>
          </a:p>
          <a:p>
            <a:endParaRPr lang="en-US"/>
          </a:p>
          <a:p>
            <a:r>
              <a:rPr lang="en-US"/>
              <a:t>Treats findings as errors and exits with a non-zero status code.</a:t>
            </a:r>
          </a:p>
          <a:p>
            <a:r>
              <a:rPr lang="en-US"/>
              <a:t>Example:</a:t>
            </a:r>
          </a:p>
          <a:p>
            <a:r>
              <a:rPr lang="en-US" err="1"/>
              <a:t>semgrep</a:t>
            </a:r>
            <a:r>
              <a:rPr lang="en-US"/>
              <a:t> --config path/to/rules/ /path/to/code --error</a:t>
            </a:r>
          </a:p>
          <a:p>
            <a:endParaRPr lang="en-US"/>
          </a:p>
          <a:p>
            <a:r>
              <a:rPr lang="en-US"/>
              <a:t>--test</a:t>
            </a:r>
          </a:p>
          <a:p>
            <a:endParaRPr lang="en-US"/>
          </a:p>
          <a:p>
            <a:r>
              <a:rPr lang="en-US"/>
              <a:t>Validates the rules without running them on the target code.</a:t>
            </a:r>
          </a:p>
          <a:p>
            <a:r>
              <a:rPr lang="en-US"/>
              <a:t>Example:</a:t>
            </a:r>
          </a:p>
          <a:p>
            <a:r>
              <a:rPr lang="en-US" err="1"/>
              <a:t>semgrep</a:t>
            </a:r>
            <a:r>
              <a:rPr lang="en-US"/>
              <a:t> --config path/to/rules/ --test</a:t>
            </a:r>
          </a:p>
          <a:p>
            <a:endParaRPr lang="en-US"/>
          </a:p>
          <a:p>
            <a:r>
              <a:rPr lang="en-US"/>
              <a:t>--quiet</a:t>
            </a:r>
          </a:p>
          <a:p>
            <a:endParaRPr lang="en-US"/>
          </a:p>
          <a:p>
            <a:r>
              <a:rPr lang="en-US"/>
              <a:t>Suppresses output, only showing errors.</a:t>
            </a:r>
          </a:p>
          <a:p>
            <a:r>
              <a:rPr lang="en-US"/>
              <a:t>Example:</a:t>
            </a:r>
          </a:p>
          <a:p>
            <a:r>
              <a:rPr lang="en-US" err="1"/>
              <a:t>semgrep</a:t>
            </a:r>
            <a:r>
              <a:rPr lang="en-US"/>
              <a:t> --config path/to/rules/ /path/to/code --quiet</a:t>
            </a:r>
          </a:p>
          <a:p>
            <a:endParaRPr lang="en-US"/>
          </a:p>
          <a:p>
            <a:r>
              <a:rPr lang="en-US"/>
              <a:t>--</a:t>
            </a:r>
            <a:r>
              <a:rPr lang="en-US" err="1"/>
              <a:t>json</a:t>
            </a:r>
            <a:endParaRPr lang="en-US"/>
          </a:p>
          <a:p>
            <a:endParaRPr lang="en-US"/>
          </a:p>
          <a:p>
            <a:r>
              <a:rPr lang="en-US"/>
              <a:t>Outputs results in JSON format.</a:t>
            </a:r>
          </a:p>
          <a:p>
            <a:r>
              <a:rPr lang="en-US"/>
              <a:t>Example:</a:t>
            </a:r>
          </a:p>
          <a:p>
            <a:r>
              <a:rPr lang="en-US" err="1"/>
              <a:t>semgrep</a:t>
            </a:r>
            <a:r>
              <a:rPr lang="en-US"/>
              <a:t> --config path/to/rules/ /path/to/code --</a:t>
            </a:r>
            <a:r>
              <a:rPr lang="en-US" err="1"/>
              <a:t>json</a:t>
            </a:r>
            <a:endParaRPr lang="en-US"/>
          </a:p>
          <a:p>
            <a:endParaRPr lang="en-US"/>
          </a:p>
          <a:p>
            <a:r>
              <a:rPr lang="en-US"/>
              <a:t>--</a:t>
            </a:r>
            <a:r>
              <a:rPr lang="en-US" err="1"/>
              <a:t>sarif</a:t>
            </a:r>
            <a:endParaRPr lang="en-US"/>
          </a:p>
          <a:p>
            <a:endParaRPr lang="en-US"/>
          </a:p>
          <a:p>
            <a:r>
              <a:rPr lang="en-US"/>
              <a:t>Outputs results in SARIF format (Static Analysis Results Interchange Format).</a:t>
            </a:r>
          </a:p>
          <a:p>
            <a:r>
              <a:rPr lang="en-US"/>
              <a:t>Example:</a:t>
            </a:r>
          </a:p>
          <a:p>
            <a:r>
              <a:rPr lang="en-US" err="1"/>
              <a:t>semgrep</a:t>
            </a:r>
            <a:r>
              <a:rPr lang="en-US"/>
              <a:t> --config path/to/rules/ /path/to/code --</a:t>
            </a:r>
            <a:r>
              <a:rPr lang="en-US" err="1"/>
              <a:t>sarif</a:t>
            </a:r>
            <a:endParaRPr lang="en-US"/>
          </a:p>
          <a:p>
            <a:endParaRPr lang="en-US"/>
          </a:p>
          <a:p>
            <a:r>
              <a:rPr lang="en-US"/>
              <a:t>--strict</a:t>
            </a:r>
          </a:p>
          <a:p>
            <a:endParaRPr lang="en-US"/>
          </a:p>
          <a:p>
            <a:r>
              <a:rPr lang="en-US"/>
              <a:t>Exits with an error if any rule fails to run.</a:t>
            </a:r>
          </a:p>
          <a:p>
            <a:r>
              <a:rPr lang="en-US"/>
              <a:t>Example:</a:t>
            </a:r>
          </a:p>
          <a:p>
            <a:r>
              <a:rPr lang="en-US" err="1"/>
              <a:t>semgrep</a:t>
            </a:r>
            <a:r>
              <a:rPr lang="en-US"/>
              <a:t> --config path/to/rules/ /path/to/code --strict</a:t>
            </a:r>
          </a:p>
          <a:p>
            <a:endParaRPr lang="en-US"/>
          </a:p>
          <a:p>
            <a:r>
              <a:rPr lang="en-US"/>
              <a:t>--baseline-include</a:t>
            </a:r>
          </a:p>
          <a:p>
            <a:endParaRPr lang="en-US"/>
          </a:p>
          <a:p>
            <a:r>
              <a:rPr lang="en-US"/>
              <a:t>Compares the results against a baseline and only reports new findings.</a:t>
            </a:r>
          </a:p>
          <a:p>
            <a:r>
              <a:rPr lang="en-US"/>
              <a:t>Example:</a:t>
            </a:r>
          </a:p>
          <a:p>
            <a:r>
              <a:rPr lang="en-US" err="1"/>
              <a:t>semgrep</a:t>
            </a:r>
            <a:r>
              <a:rPr lang="en-US"/>
              <a:t> --config path/to/rules/ /path/to/code --baseline-include </a:t>
            </a:r>
            <a:r>
              <a:rPr lang="en-US" err="1"/>
              <a:t>baseline.json</a:t>
            </a:r>
            <a:endParaRPr lang="en-US"/>
          </a:p>
          <a:p>
            <a:endParaRPr lang="en-US"/>
          </a:p>
          <a:p>
            <a:endParaRPr lang="en-US"/>
          </a:p>
          <a:p>
            <a:r>
              <a:rPr lang="en-US"/>
              <a:t>Example Usage</a:t>
            </a:r>
          </a:p>
          <a:p>
            <a:r>
              <a:rPr lang="en-US"/>
              <a:t>Combining multiple options in a Semgrep command:</a:t>
            </a:r>
          </a:p>
          <a:p>
            <a:endParaRPr lang="en-US"/>
          </a:p>
          <a:p>
            <a:r>
              <a:rPr lang="en-US" err="1"/>
              <a:t>semgrep</a:t>
            </a:r>
            <a:r>
              <a:rPr lang="en-US"/>
              <a:t> --config path/to/rules/ --include </a:t>
            </a:r>
            <a:r>
              <a:rPr lang="en-US" err="1"/>
              <a:t>src</a:t>
            </a:r>
            <a:r>
              <a:rPr lang="en-US"/>
              <a:t>/ --exclude tests/ --output </a:t>
            </a:r>
            <a:r>
              <a:rPr lang="en-US" err="1"/>
              <a:t>results.json</a:t>
            </a:r>
            <a:r>
              <a:rPr lang="en-US"/>
              <a:t> --</a:t>
            </a:r>
            <a:r>
              <a:rPr lang="en-US" err="1"/>
              <a:t>json</a:t>
            </a:r>
            <a:r>
              <a:rPr lang="en-US"/>
              <a:t> --timeout 30 /path/to/code</a:t>
            </a:r>
          </a:p>
          <a:p>
            <a:endParaRPr lang="en-US"/>
          </a:p>
          <a:p>
            <a:r>
              <a:rPr lang="en-US"/>
              <a:t>This command will:</a:t>
            </a:r>
          </a:p>
          <a:p>
            <a:endParaRPr lang="en-US"/>
          </a:p>
          <a:p>
            <a:r>
              <a:rPr lang="en-US"/>
              <a:t>Use the rules in path/to/rules/.</a:t>
            </a:r>
          </a:p>
          <a:p>
            <a:r>
              <a:rPr lang="en-US"/>
              <a:t>Scan only the </a:t>
            </a:r>
            <a:r>
              <a:rPr lang="en-US" err="1"/>
              <a:t>src</a:t>
            </a:r>
            <a:r>
              <a:rPr lang="en-US"/>
              <a:t>/ directory, excluding the tests/ directory.</a:t>
            </a:r>
          </a:p>
          <a:p>
            <a:r>
              <a:rPr lang="en-US"/>
              <a:t>Output the results in JSON format to </a:t>
            </a:r>
            <a:r>
              <a:rPr lang="en-US" err="1"/>
              <a:t>results.json</a:t>
            </a:r>
            <a:r>
              <a:rPr lang="en-US"/>
              <a:t>.</a:t>
            </a:r>
          </a:p>
          <a:p>
            <a:r>
              <a:rPr lang="en-US"/>
              <a:t>Set a timeout of 30 seconds per rule.</a:t>
            </a:r>
          </a:p>
          <a:p>
            <a:r>
              <a:rPr lang="en-US"/>
              <a:t>These options provide flexibility and control over how Semgrep scans and reports on your codebase using local signatures.</a:t>
            </a:r>
          </a:p>
        </p:txBody>
      </p:sp>
      <p:sp>
        <p:nvSpPr>
          <p:cNvPr id="4" name="Slide Number Placeholder 3"/>
          <p:cNvSpPr>
            <a:spLocks noGrp="1"/>
          </p:cNvSpPr>
          <p:nvPr>
            <p:ph type="sldNum" sz="quarter" idx="5"/>
          </p:nvPr>
        </p:nvSpPr>
        <p:spPr/>
        <p:txBody>
          <a:bodyPr/>
          <a:lstStyle/>
          <a:p>
            <a:fld id="{40F9C0D5-F939-E849-9736-3BBBCEEAC206}" type="slidenum">
              <a:rPr lang="en-US" smtClean="0"/>
              <a:t>12</a:t>
            </a:fld>
            <a:endParaRPr lang="en-US"/>
          </a:p>
        </p:txBody>
      </p:sp>
    </p:spTree>
    <p:extLst>
      <p:ext uri="{BB962C8B-B14F-4D97-AF65-F5344CB8AC3E}">
        <p14:creationId xmlns:p14="http://schemas.microsoft.com/office/powerpoint/2010/main" val="4111965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13</a:t>
            </a:fld>
            <a:endParaRPr lang="en-US"/>
          </a:p>
        </p:txBody>
      </p:sp>
    </p:spTree>
    <p:extLst>
      <p:ext uri="{BB962C8B-B14F-4D97-AF65-F5344CB8AC3E}">
        <p14:creationId xmlns:p14="http://schemas.microsoft.com/office/powerpoint/2010/main" val="370767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F9C0D5-F939-E849-9736-3BBBCEEAC206}" type="slidenum">
              <a:rPr lang="en-US" smtClean="0"/>
              <a:t>15</a:t>
            </a:fld>
            <a:endParaRPr lang="en-US"/>
          </a:p>
        </p:txBody>
      </p:sp>
    </p:spTree>
    <p:extLst>
      <p:ext uri="{BB962C8B-B14F-4D97-AF65-F5344CB8AC3E}">
        <p14:creationId xmlns:p14="http://schemas.microsoft.com/office/powerpoint/2010/main" val="370429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CEA9-CE47-2A28-DAAB-859A468E3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97368-2F73-9722-C5AB-DD44370A8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E63AA6-B3EA-944C-ECCC-79DB42BFB3E7}"/>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5" name="Footer Placeholder 4">
            <a:extLst>
              <a:ext uri="{FF2B5EF4-FFF2-40B4-BE49-F238E27FC236}">
                <a16:creationId xmlns:a16="http://schemas.microsoft.com/office/drawing/2014/main" id="{BD3E8A3A-1807-07DC-B821-01457246E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16926-7AAD-2C71-166E-B671D28A4884}"/>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44621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8D3-6642-2FFB-2E3E-94DF412CD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9D6D73-3419-FBBD-ADE9-4F4717865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55446-41D5-3C62-C9BC-E008EB0D9900}"/>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5" name="Footer Placeholder 4">
            <a:extLst>
              <a:ext uri="{FF2B5EF4-FFF2-40B4-BE49-F238E27FC236}">
                <a16:creationId xmlns:a16="http://schemas.microsoft.com/office/drawing/2014/main" id="{AC0B046C-8123-1C14-5A99-B8F28E7A1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A5039-29F5-1AAF-E3F2-91463E155F54}"/>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176459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3DBF0B-DEEF-F219-4B09-2A5AF68DB9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CBF3C-7906-D8A6-3F9C-961EF3BD95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64F4C-8F24-2243-A774-915AFBA30C40}"/>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5" name="Footer Placeholder 4">
            <a:extLst>
              <a:ext uri="{FF2B5EF4-FFF2-40B4-BE49-F238E27FC236}">
                <a16:creationId xmlns:a16="http://schemas.microsoft.com/office/drawing/2014/main" id="{9A54B006-1708-4DD7-076E-1110B2B6C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CC91F-4B40-D53C-C879-20C06CA4B354}"/>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98818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5871-BFAE-F334-CA48-D014D98639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0CEE3-F110-86BD-6550-A3ABBA09B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30151-B53C-2F4B-D7FB-5E6570E4A18A}"/>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5" name="Footer Placeholder 4">
            <a:extLst>
              <a:ext uri="{FF2B5EF4-FFF2-40B4-BE49-F238E27FC236}">
                <a16:creationId xmlns:a16="http://schemas.microsoft.com/office/drawing/2014/main" id="{E88F36F6-E440-C37E-3C05-0D9A5E64F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EB46D-ADA0-BCF4-6943-E8F3AE8BDC2F}"/>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140286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F04E-FCFF-172F-914A-A217B25E0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265B41-2343-F679-72D2-E3EF3D8323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909500-CEA9-A699-7AC2-0099634472DB}"/>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5" name="Footer Placeholder 4">
            <a:extLst>
              <a:ext uri="{FF2B5EF4-FFF2-40B4-BE49-F238E27FC236}">
                <a16:creationId xmlns:a16="http://schemas.microsoft.com/office/drawing/2014/main" id="{ABD70A86-36F2-2ACD-4FBE-F96A5FD3C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8D393-092B-F3CF-4142-ACBA3FBD180B}"/>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400338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7F05-8A45-256A-5CF4-E45086047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066B93-5892-2B62-2110-20D9223B5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C93F4-456D-1EEA-D8F7-B95D96141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408B59-2986-F7C9-E342-D5BECAA8BF4D}"/>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6" name="Footer Placeholder 5">
            <a:extLst>
              <a:ext uri="{FF2B5EF4-FFF2-40B4-BE49-F238E27FC236}">
                <a16:creationId xmlns:a16="http://schemas.microsoft.com/office/drawing/2014/main" id="{772B19A2-76FC-B6C2-C3DA-D442D67BC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D3D76-9B57-2DB6-596B-2DAB9028E5C3}"/>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227070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B47F-8D5A-BCC4-5F9E-B4778A25D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60D383-6293-ADA0-311B-0856F5D4D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97A44-78A1-0F33-5CD1-FA9ED4B5D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33E07-0A61-3E0E-A3A6-A13D7E76C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0F0F9-8B51-90D2-3B36-11BD152654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C93569-F15A-0349-4F29-3EAE9E286622}"/>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8" name="Footer Placeholder 7">
            <a:extLst>
              <a:ext uri="{FF2B5EF4-FFF2-40B4-BE49-F238E27FC236}">
                <a16:creationId xmlns:a16="http://schemas.microsoft.com/office/drawing/2014/main" id="{26C6A663-8315-A5CB-DEC8-3623C35463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D0D504-1E48-0581-E10D-20D61B40409F}"/>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16346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71F4-0FCC-0F58-040C-61A150E3D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5FC37-8DD6-9FC8-5A3C-D0B02EB835DF}"/>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4" name="Footer Placeholder 3">
            <a:extLst>
              <a:ext uri="{FF2B5EF4-FFF2-40B4-BE49-F238E27FC236}">
                <a16:creationId xmlns:a16="http://schemas.microsoft.com/office/drawing/2014/main" id="{2434C48C-894F-E533-A8C1-75A2A2F9F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2ADE3-1088-24D7-0347-561636A8B55E}"/>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416703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91525-063B-DAF2-DA80-DC6A70B7A83A}"/>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3" name="Footer Placeholder 2">
            <a:extLst>
              <a:ext uri="{FF2B5EF4-FFF2-40B4-BE49-F238E27FC236}">
                <a16:creationId xmlns:a16="http://schemas.microsoft.com/office/drawing/2014/main" id="{CA107C50-984F-36D6-DD39-11295E9778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B33AD5-9A0F-9A87-A191-4E9113F7A76E}"/>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41148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F238-6418-F9E3-8E58-3D3957B65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591732-CDEB-F3FC-E3B8-17A16FE4B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4C0C5A-4DA6-F19C-AA6C-F7ADD9EB6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88AE2-0273-A932-2D80-321216E5AB2B}"/>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6" name="Footer Placeholder 5">
            <a:extLst>
              <a:ext uri="{FF2B5EF4-FFF2-40B4-BE49-F238E27FC236}">
                <a16:creationId xmlns:a16="http://schemas.microsoft.com/office/drawing/2014/main" id="{C2F72CB6-7990-4572-D53E-B2A599DDA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BECB8F-D168-87C6-84C3-B45718C1547F}"/>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302285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779B-031B-EBFA-FA97-7ECFB2FD7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5B15B8-3616-70ED-C5C5-D81C0F052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B503BF-1B84-CE09-DFB5-FE33C916A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F1293-E90D-4BDC-9392-84725811BB1D}"/>
              </a:ext>
            </a:extLst>
          </p:cNvPr>
          <p:cNvSpPr>
            <a:spLocks noGrp="1"/>
          </p:cNvSpPr>
          <p:nvPr>
            <p:ph type="dt" sz="half" idx="10"/>
          </p:nvPr>
        </p:nvSpPr>
        <p:spPr/>
        <p:txBody>
          <a:bodyPr/>
          <a:lstStyle/>
          <a:p>
            <a:fld id="{145D2656-2129-AB42-A740-7D849748E2FB}" type="datetimeFigureOut">
              <a:rPr lang="en-US" smtClean="0"/>
              <a:t>8/8/24</a:t>
            </a:fld>
            <a:endParaRPr lang="en-US"/>
          </a:p>
        </p:txBody>
      </p:sp>
      <p:sp>
        <p:nvSpPr>
          <p:cNvPr id="6" name="Footer Placeholder 5">
            <a:extLst>
              <a:ext uri="{FF2B5EF4-FFF2-40B4-BE49-F238E27FC236}">
                <a16:creationId xmlns:a16="http://schemas.microsoft.com/office/drawing/2014/main" id="{60DCE908-84A8-AA06-0396-2A8C97441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71AF4-81CD-C88B-295E-37ADDCA8AFE9}"/>
              </a:ext>
            </a:extLst>
          </p:cNvPr>
          <p:cNvSpPr>
            <a:spLocks noGrp="1"/>
          </p:cNvSpPr>
          <p:nvPr>
            <p:ph type="sldNum" sz="quarter" idx="12"/>
          </p:nvPr>
        </p:nvSpPr>
        <p:spPr/>
        <p:txBody>
          <a:bodyPr/>
          <a:lstStyle/>
          <a:p>
            <a:fld id="{67CCE217-FC01-0040-830D-2EE4D65D145A}" type="slidenum">
              <a:rPr lang="en-US" smtClean="0"/>
              <a:t>‹#›</a:t>
            </a:fld>
            <a:endParaRPr lang="en-US"/>
          </a:p>
        </p:txBody>
      </p:sp>
    </p:spTree>
    <p:extLst>
      <p:ext uri="{BB962C8B-B14F-4D97-AF65-F5344CB8AC3E}">
        <p14:creationId xmlns:p14="http://schemas.microsoft.com/office/powerpoint/2010/main" val="310709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083B2-5238-7F8E-D6B9-9A3B4E031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2566FB-5B66-B0F1-B95B-9135243FE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49770-0E7C-E4CB-AEF7-663DE3E06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5D2656-2129-AB42-A740-7D849748E2FB}" type="datetimeFigureOut">
              <a:rPr lang="en-US" smtClean="0"/>
              <a:t>8/8/24</a:t>
            </a:fld>
            <a:endParaRPr lang="en-US"/>
          </a:p>
        </p:txBody>
      </p:sp>
      <p:sp>
        <p:nvSpPr>
          <p:cNvPr id="5" name="Footer Placeholder 4">
            <a:extLst>
              <a:ext uri="{FF2B5EF4-FFF2-40B4-BE49-F238E27FC236}">
                <a16:creationId xmlns:a16="http://schemas.microsoft.com/office/drawing/2014/main" id="{028FC3E7-0A45-AC33-F552-EE7B1D34D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FDA6720-122C-2237-9C9C-B79F840B3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CCE217-FC01-0040-830D-2EE4D65D145A}" type="slidenum">
              <a:rPr lang="en-US" smtClean="0"/>
              <a:t>‹#›</a:t>
            </a:fld>
            <a:endParaRPr lang="en-US"/>
          </a:p>
        </p:txBody>
      </p:sp>
    </p:spTree>
    <p:extLst>
      <p:ext uri="{BB962C8B-B14F-4D97-AF65-F5344CB8AC3E}">
        <p14:creationId xmlns:p14="http://schemas.microsoft.com/office/powerpoint/2010/main" val="243774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emgrep.dev/docs/writing-rules/rule-syntax#require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emgrep.dev/docs/writing-rules/rule-syntax#require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django/django/blob/main/django/http/request.py"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ithub.com/django/django/blob/main/django/http/request.py"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semgrep.dev/docs/writing-rules/rule-syntax" TargetMode="Externa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mribeirobr" TargetMode="External"/><Relationship Id="rId2" Type="http://schemas.openxmlformats.org/officeDocument/2006/relationships/hyperlink" Target="https://www.linkedin.com/in/247arjun" TargetMode="External"/><Relationship Id="rId1" Type="http://schemas.openxmlformats.org/officeDocument/2006/relationships/slideLayout" Target="../slideLayouts/slideLayout2.xml"/><Relationship Id="rId4" Type="http://schemas.openxmlformats.org/officeDocument/2006/relationships/hyperlink" Target="https://www.linkedin.com/in/perigautam"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django/django/blob/main/django/http/request.p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django/django/blob/main/django/http/request.py"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github.com/django/django/blob/main/django/http/request.py"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github.com/django/django/blob/main/django/http/request.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github.com/django/django/blob/main/django/http/request.py"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emgrep.dev/docs/writing-rules/rule-syntax"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6.xml.rels><?xml version="1.0" encoding="UTF-8" standalone="yes"?>
<Relationships xmlns="http://schemas.openxmlformats.org/package/2006/relationships"><Relationship Id="rId3" Type="http://schemas.openxmlformats.org/officeDocument/2006/relationships/hyperlink" Target="semgrep-rules/python/aws-lambda/security/tainted-code-exec.py"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5.xml.rels><?xml version="1.0" encoding="UTF-8" standalone="yes"?>
<Relationships xmlns="http://schemas.openxmlformats.org/package/2006/relationships"><Relationship Id="rId8" Type="http://schemas.openxmlformats.org/officeDocument/2006/relationships/hyperlink" Target="https://semgrep.dev/docs/writing-rules/overview" TargetMode="External"/><Relationship Id="rId3" Type="http://schemas.openxmlformats.org/officeDocument/2006/relationships/hyperlink" Target="https://academy.semgrep.dev/courses/semgrep-101" TargetMode="External"/><Relationship Id="rId7" Type="http://schemas.openxmlformats.org/officeDocument/2006/relationships/hyperlink" Target="https://semgrep.dev/docs/getting-started/cli"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hyperlink" Target="https://semgrep.dev/docs/getting-started/quickstart" TargetMode="External"/><Relationship Id="rId5" Type="http://schemas.openxmlformats.org/officeDocument/2006/relationships/hyperlink" Target="https://academy.semgrep.dev/courses/custom-rules" TargetMode="External"/><Relationship Id="rId4" Type="http://schemas.openxmlformats.org/officeDocument/2006/relationships/hyperlink" Target="https://academy.semgrep.dev/courses/secure-coding" TargetMode="External"/><Relationship Id="rId9" Type="http://schemas.openxmlformats.org/officeDocument/2006/relationships/hyperlink" Target="https://semgrep.dev/docs/writing-rules/rule-idea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5" name="Freeform: Shape 20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6" name="Freeform: Shape 20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8" name="Freeform: Shape 207">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Shape 209">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Shape 211">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C7A78-9340-8B66-E1F3-82E3DC3C062A}"/>
              </a:ext>
            </a:extLst>
          </p:cNvPr>
          <p:cNvSpPr>
            <a:spLocks noGrp="1"/>
          </p:cNvSpPr>
          <p:nvPr>
            <p:ph type="ctrTitle"/>
          </p:nvPr>
        </p:nvSpPr>
        <p:spPr>
          <a:xfrm>
            <a:off x="2242409" y="895483"/>
            <a:ext cx="5786232" cy="3011190"/>
          </a:xfrm>
        </p:spPr>
        <p:txBody>
          <a:bodyPr>
            <a:normAutofit/>
          </a:bodyPr>
          <a:lstStyle/>
          <a:p>
            <a:r>
              <a:rPr lang="en-US" sz="5400">
                <a:solidFill>
                  <a:schemeClr val="bg1"/>
                </a:solidFill>
              </a:rPr>
              <a:t>Supercharge SAST</a:t>
            </a:r>
          </a:p>
        </p:txBody>
      </p:sp>
      <p:sp>
        <p:nvSpPr>
          <p:cNvPr id="3" name="Subtitle 2">
            <a:extLst>
              <a:ext uri="{FF2B5EF4-FFF2-40B4-BE49-F238E27FC236}">
                <a16:creationId xmlns:a16="http://schemas.microsoft.com/office/drawing/2014/main" id="{EAC971C6-BC26-6850-6C93-38301951C147}"/>
              </a:ext>
            </a:extLst>
          </p:cNvPr>
          <p:cNvSpPr>
            <a:spLocks noGrp="1"/>
          </p:cNvSpPr>
          <p:nvPr>
            <p:ph type="subTitle" idx="1"/>
          </p:nvPr>
        </p:nvSpPr>
        <p:spPr>
          <a:xfrm>
            <a:off x="2466270" y="4142096"/>
            <a:ext cx="5338511" cy="1055142"/>
          </a:xfrm>
        </p:spPr>
        <p:txBody>
          <a:bodyPr>
            <a:normAutofit/>
          </a:bodyPr>
          <a:lstStyle/>
          <a:p>
            <a:r>
              <a:rPr lang="en-US" sz="2000">
                <a:solidFill>
                  <a:schemeClr val="bg1"/>
                </a:solidFill>
              </a:rPr>
              <a:t>Semgrep Strategies for Secure Software</a:t>
            </a:r>
          </a:p>
        </p:txBody>
      </p:sp>
      <p:sp>
        <p:nvSpPr>
          <p:cNvPr id="21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6"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1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19" name="Freeform: Shape 21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5" name="Oval 224">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7" name="Oval 226">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9" name="Freeform: Shape 228">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1" name="Freeform: Shape 230">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039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170294" y="146885"/>
            <a:ext cx="10381004" cy="1070326"/>
          </a:xfrm>
        </p:spPr>
        <p:txBody>
          <a:bodyPr>
            <a:normAutofit/>
          </a:bodyPr>
          <a:lstStyle/>
          <a:p>
            <a:pPr algn="ctr"/>
            <a:r>
              <a:rPr lang="en-US">
                <a:solidFill>
                  <a:schemeClr val="bg1"/>
                </a:solidFill>
              </a:rPr>
              <a:t>Installing and getting ready</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5FC735-899A-2E29-B4C4-3789F279EE30}"/>
              </a:ext>
            </a:extLst>
          </p:cNvPr>
          <p:cNvSpPr>
            <a:spLocks noGrp="1"/>
          </p:cNvSpPr>
          <p:nvPr>
            <p:ph idx="1"/>
          </p:nvPr>
        </p:nvSpPr>
        <p:spPr>
          <a:xfrm>
            <a:off x="1062718" y="1083986"/>
            <a:ext cx="10381004" cy="3970394"/>
          </a:xfrm>
        </p:spPr>
        <p:txBody>
          <a:bodyPr>
            <a:noAutofit/>
          </a:bodyPr>
          <a:lstStyle/>
          <a:p>
            <a:pPr marL="0" indent="0">
              <a:buNone/>
            </a:pPr>
            <a:r>
              <a:rPr lang="en-US" sz="2400">
                <a:solidFill>
                  <a:schemeClr val="bg1"/>
                </a:solidFill>
              </a:rPr>
              <a:t>Install Semgrep on Linux, Windows and macOS</a:t>
            </a:r>
          </a:p>
          <a:p>
            <a:pPr marL="0" indent="0">
              <a:buNone/>
            </a:pPr>
            <a:endParaRPr lang="en-US" sz="2400">
              <a:solidFill>
                <a:schemeClr val="bg1"/>
              </a:solidFill>
            </a:endParaRPr>
          </a:p>
          <a:p>
            <a:pPr marL="0" indent="0">
              <a:buNone/>
            </a:pPr>
            <a:r>
              <a:rPr lang="en-US" sz="2400">
                <a:solidFill>
                  <a:schemeClr val="bg1"/>
                </a:solidFill>
              </a:rPr>
              <a:t>Pre-Requisite: Having Python 3.8 pre-installed</a:t>
            </a:r>
          </a:p>
          <a:p>
            <a:pPr marL="0" indent="0">
              <a:buNone/>
            </a:pPr>
            <a:endParaRPr lang="en-US" sz="2400">
              <a:solidFill>
                <a:schemeClr val="bg1"/>
              </a:solidFill>
            </a:endParaRPr>
          </a:p>
          <a:p>
            <a:pPr marL="0" indent="0">
              <a:buNone/>
            </a:pPr>
            <a:r>
              <a:rPr lang="en-US" sz="2400">
                <a:solidFill>
                  <a:schemeClr val="bg1"/>
                </a:solidFill>
              </a:rPr>
              <a:t>With all those OS, we can install Semgrep with PIP (make sure you have PIP installed)</a:t>
            </a:r>
          </a:p>
          <a:p>
            <a:pPr marL="0" indent="0">
              <a:buNone/>
            </a:pPr>
            <a:r>
              <a:rPr lang="en-US" sz="2400">
                <a:solidFill>
                  <a:schemeClr val="bg1"/>
                </a:solidFill>
              </a:rPr>
              <a:t>	</a:t>
            </a:r>
            <a:r>
              <a:rPr lang="en-US" sz="2400" b="1">
                <a:solidFill>
                  <a:schemeClr val="bg1"/>
                </a:solidFill>
              </a:rPr>
              <a:t>python3 –m pip install </a:t>
            </a:r>
            <a:r>
              <a:rPr lang="en-US" sz="2400" b="1" err="1">
                <a:solidFill>
                  <a:schemeClr val="bg1"/>
                </a:solidFill>
              </a:rPr>
              <a:t>semgrep</a:t>
            </a:r>
            <a:endParaRPr lang="en-US" sz="2400" b="1">
              <a:solidFill>
                <a:schemeClr val="bg1"/>
              </a:solidFill>
            </a:endParaRPr>
          </a:p>
          <a:p>
            <a:pPr marL="0" indent="0">
              <a:buNone/>
            </a:pPr>
            <a:r>
              <a:rPr lang="en-US" sz="2400">
                <a:solidFill>
                  <a:schemeClr val="bg1"/>
                </a:solidFill>
              </a:rPr>
              <a:t>Installing Semgrep using other methods (Homebrew on macOS) or use the Semgrep Docker container to run it are options, but those methods won’t be covered on this workshop.</a:t>
            </a:r>
          </a:p>
          <a:p>
            <a:pPr marL="0" indent="0">
              <a:buNone/>
            </a:pPr>
            <a:endParaRPr lang="en-US" sz="2400">
              <a:solidFill>
                <a:schemeClr val="bg1"/>
              </a:solidFill>
            </a:endParaRPr>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13256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170294" y="146885"/>
            <a:ext cx="10381004" cy="1070326"/>
          </a:xfrm>
        </p:spPr>
        <p:txBody>
          <a:bodyPr>
            <a:normAutofit/>
          </a:bodyPr>
          <a:lstStyle/>
          <a:p>
            <a:pPr algn="ctr"/>
            <a:r>
              <a:rPr lang="en-US">
                <a:solidFill>
                  <a:schemeClr val="bg1"/>
                </a:solidFill>
              </a:rPr>
              <a:t>Semgrep… Installing and getting ready</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5FC735-899A-2E29-B4C4-3789F279EE30}"/>
              </a:ext>
            </a:extLst>
          </p:cNvPr>
          <p:cNvSpPr>
            <a:spLocks noGrp="1"/>
          </p:cNvSpPr>
          <p:nvPr>
            <p:ph idx="1"/>
          </p:nvPr>
        </p:nvSpPr>
        <p:spPr>
          <a:xfrm>
            <a:off x="1062718" y="1083986"/>
            <a:ext cx="10381004" cy="3970394"/>
          </a:xfrm>
        </p:spPr>
        <p:txBody>
          <a:bodyPr>
            <a:noAutofit/>
          </a:bodyPr>
          <a:lstStyle/>
          <a:p>
            <a:r>
              <a:rPr lang="en-US">
                <a:solidFill>
                  <a:schemeClr val="bg1"/>
                </a:solidFill>
              </a:rPr>
              <a:t>Two use modes:</a:t>
            </a:r>
          </a:p>
          <a:p>
            <a:pPr lvl="1"/>
            <a:r>
              <a:rPr lang="en-US">
                <a:solidFill>
                  <a:schemeClr val="bg1"/>
                </a:solidFill>
              </a:rPr>
              <a:t>Online rules with Semgrep web interface (</a:t>
            </a:r>
            <a:r>
              <a:rPr lang="en-US" err="1">
                <a:solidFill>
                  <a:schemeClr val="bg1"/>
                </a:solidFill>
              </a:rPr>
              <a:t>semgrep.dev</a:t>
            </a:r>
            <a:r>
              <a:rPr lang="en-US">
                <a:solidFill>
                  <a:schemeClr val="bg1"/>
                </a:solidFill>
              </a:rPr>
              <a:t>)</a:t>
            </a:r>
          </a:p>
          <a:p>
            <a:pPr lvl="2"/>
            <a:r>
              <a:rPr lang="en-US">
                <a:solidFill>
                  <a:schemeClr val="bg1"/>
                </a:solidFill>
              </a:rPr>
              <a:t>The GUI helps with analysis over the findings</a:t>
            </a:r>
          </a:p>
          <a:p>
            <a:pPr lvl="2"/>
            <a:r>
              <a:rPr lang="en-US">
                <a:solidFill>
                  <a:schemeClr val="bg1"/>
                </a:solidFill>
              </a:rPr>
              <a:t>It has a free tier, but not for the PRO ruleset</a:t>
            </a:r>
          </a:p>
          <a:p>
            <a:pPr lvl="1"/>
            <a:r>
              <a:rPr lang="en-US">
                <a:solidFill>
                  <a:schemeClr val="bg1"/>
                </a:solidFill>
              </a:rPr>
              <a:t>Local rules</a:t>
            </a:r>
          </a:p>
          <a:p>
            <a:pPr lvl="2"/>
            <a:r>
              <a:rPr lang="en-US">
                <a:solidFill>
                  <a:schemeClr val="bg1"/>
                </a:solidFill>
              </a:rPr>
              <a:t>You can use the default ruleset, and add local rules set you built or downloaded</a:t>
            </a:r>
          </a:p>
          <a:p>
            <a:pPr lvl="2"/>
            <a:r>
              <a:rPr lang="en-US">
                <a:solidFill>
                  <a:schemeClr val="bg1"/>
                </a:solidFill>
              </a:rPr>
              <a:t>It generates text-formatted outputs with the findings</a:t>
            </a:r>
          </a:p>
          <a:p>
            <a:pPr lvl="2"/>
            <a:r>
              <a:rPr lang="en-US">
                <a:solidFill>
                  <a:schemeClr val="bg1"/>
                </a:solidFill>
              </a:rPr>
              <a:t>It does not provide a GUI to help with analysis… (but you can always feed the results into an ELK/</a:t>
            </a:r>
            <a:r>
              <a:rPr lang="en-US" err="1">
                <a:solidFill>
                  <a:schemeClr val="bg1"/>
                </a:solidFill>
              </a:rPr>
              <a:t>Spluk</a:t>
            </a:r>
            <a:r>
              <a:rPr lang="en-US">
                <a:solidFill>
                  <a:schemeClr val="bg1"/>
                </a:solidFill>
              </a:rPr>
              <a:t> for analysis…)</a:t>
            </a:r>
          </a:p>
          <a:p>
            <a:pPr lvl="2"/>
            <a:endParaRPr lang="en-US">
              <a:solidFill>
                <a:schemeClr val="bg1"/>
              </a:solidFill>
            </a:endParaRPr>
          </a:p>
          <a:p>
            <a:r>
              <a:rPr lang="en-US">
                <a:solidFill>
                  <a:schemeClr val="bg1"/>
                </a:solidFill>
              </a:rPr>
              <a:t>We will focus on features available on the Open Source ONLY! </a:t>
            </a:r>
          </a:p>
          <a:p>
            <a:pPr marL="0" indent="0">
              <a:buNone/>
            </a:pPr>
            <a:endParaRPr lang="en-US" sz="2400">
              <a:solidFill>
                <a:schemeClr val="bg1"/>
              </a:solidFill>
            </a:endParaRPr>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139465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170294" y="146885"/>
            <a:ext cx="10381004" cy="1070326"/>
          </a:xfrm>
        </p:spPr>
        <p:txBody>
          <a:bodyPr>
            <a:normAutofit fontScale="90000"/>
          </a:bodyPr>
          <a:lstStyle/>
          <a:p>
            <a:r>
              <a:rPr lang="en-US">
                <a:solidFill>
                  <a:schemeClr val="bg1"/>
                </a:solidFill>
              </a:rPr>
              <a:t>Navigating the Semgrep ecosystem: CLI and Playground</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5FC735-899A-2E29-B4C4-3789F279EE30}"/>
              </a:ext>
            </a:extLst>
          </p:cNvPr>
          <p:cNvSpPr>
            <a:spLocks noGrp="1"/>
          </p:cNvSpPr>
          <p:nvPr>
            <p:ph idx="1"/>
          </p:nvPr>
        </p:nvSpPr>
        <p:spPr>
          <a:xfrm>
            <a:off x="905498" y="1336986"/>
            <a:ext cx="10381004" cy="3831168"/>
          </a:xfrm>
        </p:spPr>
        <p:txBody>
          <a:bodyPr>
            <a:noAutofit/>
          </a:bodyPr>
          <a:lstStyle/>
          <a:p>
            <a:r>
              <a:rPr lang="en-US" sz="2000">
                <a:solidFill>
                  <a:schemeClr val="bg1"/>
                </a:solidFill>
              </a:rPr>
              <a:t>Basic CLI Command:</a:t>
            </a:r>
          </a:p>
          <a:p>
            <a:pPr lvl="1"/>
            <a:r>
              <a:rPr lang="en-US" sz="2000" err="1">
                <a:solidFill>
                  <a:schemeClr val="bg1"/>
                </a:solidFill>
              </a:rPr>
              <a:t>semgrep</a:t>
            </a:r>
            <a:r>
              <a:rPr lang="en-US" sz="2000">
                <a:solidFill>
                  <a:schemeClr val="bg1"/>
                </a:solidFill>
              </a:rPr>
              <a:t> scan [options] [targets]</a:t>
            </a:r>
          </a:p>
          <a:p>
            <a:r>
              <a:rPr lang="en-US" sz="2000">
                <a:solidFill>
                  <a:schemeClr val="bg1"/>
                </a:solidFill>
              </a:rPr>
              <a:t>Some interesting Semgrep CLI options:</a:t>
            </a:r>
          </a:p>
          <a:p>
            <a:pPr lvl="1"/>
            <a:r>
              <a:rPr lang="en-US" sz="2000">
                <a:solidFill>
                  <a:schemeClr val="bg1"/>
                </a:solidFill>
              </a:rPr>
              <a:t>--config auto – Downloads the relevant rules for the current project from Semgrep opensource rules repository </a:t>
            </a:r>
          </a:p>
          <a:p>
            <a:pPr lvl="1"/>
            <a:r>
              <a:rPr lang="en-US" sz="2000">
                <a:solidFill>
                  <a:schemeClr val="bg1"/>
                </a:solidFill>
              </a:rPr>
              <a:t>--config &lt;</a:t>
            </a:r>
            <a:r>
              <a:rPr lang="en-US" sz="2000" err="1">
                <a:solidFill>
                  <a:schemeClr val="bg1"/>
                </a:solidFill>
              </a:rPr>
              <a:t>path_to_rules</a:t>
            </a:r>
            <a:r>
              <a:rPr lang="en-US" sz="2000">
                <a:solidFill>
                  <a:schemeClr val="bg1"/>
                </a:solidFill>
              </a:rPr>
              <a:t>&gt; - Points to local custom rulesets</a:t>
            </a:r>
          </a:p>
          <a:p>
            <a:pPr lvl="1"/>
            <a:r>
              <a:rPr lang="en-US" sz="2000">
                <a:solidFill>
                  <a:schemeClr val="bg1"/>
                </a:solidFill>
              </a:rPr>
              <a:t>Output formats</a:t>
            </a:r>
          </a:p>
          <a:p>
            <a:pPr lvl="2"/>
            <a:r>
              <a:rPr lang="en-US">
                <a:solidFill>
                  <a:schemeClr val="bg1"/>
                </a:solidFill>
              </a:rPr>
              <a:t>--</a:t>
            </a:r>
            <a:r>
              <a:rPr lang="en-US" err="1">
                <a:solidFill>
                  <a:schemeClr val="bg1"/>
                </a:solidFill>
              </a:rPr>
              <a:t>json</a:t>
            </a:r>
            <a:r>
              <a:rPr lang="en-US">
                <a:solidFill>
                  <a:schemeClr val="bg1"/>
                </a:solidFill>
              </a:rPr>
              <a:t> – Output to JSON formatted file</a:t>
            </a:r>
          </a:p>
          <a:p>
            <a:pPr lvl="2"/>
            <a:r>
              <a:rPr lang="en-US">
                <a:solidFill>
                  <a:schemeClr val="bg1"/>
                </a:solidFill>
              </a:rPr>
              <a:t>--text – Output to a text formatted file</a:t>
            </a:r>
          </a:p>
          <a:p>
            <a:pPr lvl="2"/>
            <a:r>
              <a:rPr lang="en-US">
                <a:solidFill>
                  <a:schemeClr val="bg1"/>
                </a:solidFill>
              </a:rPr>
              <a:t>--vim – Output to a vim-friendly formatted file</a:t>
            </a:r>
          </a:p>
          <a:p>
            <a:pPr lvl="2"/>
            <a:r>
              <a:rPr lang="en-US">
                <a:solidFill>
                  <a:schemeClr val="bg1"/>
                </a:solidFill>
              </a:rPr>
              <a:t>--</a:t>
            </a:r>
            <a:r>
              <a:rPr lang="en-US" err="1">
                <a:solidFill>
                  <a:schemeClr val="bg1"/>
                </a:solidFill>
              </a:rPr>
              <a:t>sarif</a:t>
            </a:r>
            <a:r>
              <a:rPr lang="en-US">
                <a:solidFill>
                  <a:schemeClr val="bg1"/>
                </a:solidFill>
              </a:rPr>
              <a:t> – Output to a </a:t>
            </a:r>
            <a:r>
              <a:rPr lang="en-US" err="1">
                <a:solidFill>
                  <a:schemeClr val="bg1"/>
                </a:solidFill>
              </a:rPr>
              <a:t>sarif</a:t>
            </a:r>
            <a:r>
              <a:rPr lang="en-US">
                <a:solidFill>
                  <a:schemeClr val="bg1"/>
                </a:solidFill>
              </a:rPr>
              <a:t> formatted file</a:t>
            </a:r>
          </a:p>
          <a:p>
            <a:pPr marL="0" indent="0">
              <a:buNone/>
            </a:pPr>
            <a:endParaRPr lang="en-US" sz="2400">
              <a:solidFill>
                <a:schemeClr val="bg1"/>
              </a:solidFill>
            </a:endParaRPr>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237842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170294" y="146885"/>
            <a:ext cx="10381004" cy="1070326"/>
          </a:xfrm>
        </p:spPr>
        <p:txBody>
          <a:bodyPr>
            <a:normAutofit fontScale="90000"/>
          </a:bodyPr>
          <a:lstStyle/>
          <a:p>
            <a:r>
              <a:rPr lang="en-US">
                <a:solidFill>
                  <a:schemeClr val="bg1"/>
                </a:solidFill>
              </a:rPr>
              <a:t>Semgrep Playground (https://semgrep.dev/playground/new)</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10" name="Picture 2" descr="Image preview">
            <a:extLst>
              <a:ext uri="{FF2B5EF4-FFF2-40B4-BE49-F238E27FC236}">
                <a16:creationId xmlns:a16="http://schemas.microsoft.com/office/drawing/2014/main" id="{D8C9E4D7-9FED-23D1-07A5-1C71AF92E7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17813" y="1498596"/>
            <a:ext cx="70315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1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7779B-5AF1-F721-6EE7-800C8BD4F1E1}"/>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Writing Custom Semgrep Rules</a:t>
            </a:r>
          </a:p>
        </p:txBody>
      </p:sp>
      <p:sp>
        <p:nvSpPr>
          <p:cNvPr id="3" name="Text Placeholder 2">
            <a:extLst>
              <a:ext uri="{FF2B5EF4-FFF2-40B4-BE49-F238E27FC236}">
                <a16:creationId xmlns:a16="http://schemas.microsoft.com/office/drawing/2014/main" id="{FE68E5EE-B015-6ACB-EFF5-F361A44C0CF4}"/>
              </a:ext>
            </a:extLst>
          </p:cNvPr>
          <p:cNvSpPr>
            <a:spLocks noGrp="1"/>
          </p:cNvSpPr>
          <p:nvPr>
            <p:ph type="body" idx="1"/>
          </p:nvPr>
        </p:nvSpPr>
        <p:spPr>
          <a:xfrm>
            <a:off x="3820817" y="4409960"/>
            <a:ext cx="4508641" cy="1116414"/>
          </a:xfrm>
        </p:spPr>
        <p:txBody>
          <a:bodyPr vert="horz" lIns="91440" tIns="45720" rIns="91440" bIns="45720" rtlCol="0">
            <a:normAutofit/>
          </a:bodyPr>
          <a:lstStyle/>
          <a:p>
            <a:pPr algn="ctr"/>
            <a:r>
              <a:rPr lang="en-US" sz="2000" kern="1200">
                <a:solidFill>
                  <a:schemeClr val="bg1"/>
                </a:solidFill>
                <a:latin typeface="+mn-lt"/>
                <a:ea typeface="+mn-ea"/>
                <a:cs typeface="+mn-cs"/>
              </a:rPr>
              <a:t>MODULE 3</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7564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110FD-A640-245B-67B6-79C12B7B3B4B}"/>
              </a:ext>
            </a:extLst>
          </p:cNvPr>
          <p:cNvSpPr>
            <a:spLocks noGrp="1"/>
          </p:cNvSpPr>
          <p:nvPr>
            <p:ph type="title"/>
          </p:nvPr>
        </p:nvSpPr>
        <p:spPr>
          <a:xfrm>
            <a:off x="714413" y="1207600"/>
            <a:ext cx="3707570" cy="4238118"/>
          </a:xfrm>
        </p:spPr>
        <p:txBody>
          <a:bodyPr>
            <a:normAutofit/>
          </a:bodyPr>
          <a:lstStyle/>
          <a:p>
            <a:r>
              <a:rPr lang="en-US">
                <a:solidFill>
                  <a:schemeClr val="bg1"/>
                </a:solidFill>
              </a:rPr>
              <a:t>Writing Custom Semgrep Rules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3A220D71-8A7A-B6C1-7849-0093E1253A45}"/>
              </a:ext>
            </a:extLst>
          </p:cNvPr>
          <p:cNvGraphicFramePr>
            <a:graphicFrameLocks noGrp="1"/>
          </p:cNvGraphicFramePr>
          <p:nvPr>
            <p:ph idx="1"/>
            <p:extLst>
              <p:ext uri="{D42A27DB-BD31-4B8C-83A1-F6EECF244321}">
                <p14:modId xmlns:p14="http://schemas.microsoft.com/office/powerpoint/2010/main" val="55550258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002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170293" y="146885"/>
            <a:ext cx="10381003" cy="1070326"/>
          </a:xfrm>
        </p:spPr>
        <p:txBody>
          <a:bodyPr>
            <a:normAutofit/>
          </a:bodyPr>
          <a:lstStyle/>
          <a:p>
            <a:pPr algn="ctr"/>
            <a:r>
              <a:rPr lang="en-US">
                <a:solidFill>
                  <a:schemeClr val="bg1"/>
                </a:solidFill>
              </a:rPr>
              <a:t>Semgrep Rules</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 name="Content Placeholder 4">
            <a:extLst>
              <a:ext uri="{FF2B5EF4-FFF2-40B4-BE49-F238E27FC236}">
                <a16:creationId xmlns:a16="http://schemas.microsoft.com/office/drawing/2014/main" id="{376A8C84-7E24-E3F9-51A6-67CD1BA69421}"/>
              </a:ext>
            </a:extLst>
          </p:cNvPr>
          <p:cNvSpPr>
            <a:spLocks noGrp="1"/>
          </p:cNvSpPr>
          <p:nvPr>
            <p:ph idx="1"/>
          </p:nvPr>
        </p:nvSpPr>
        <p:spPr>
          <a:xfrm>
            <a:off x="958779" y="1293349"/>
            <a:ext cx="8958943" cy="4598992"/>
          </a:xfrm>
        </p:spPr>
        <p:txBody>
          <a:bodyPr>
            <a:normAutofit fontScale="92500" lnSpcReduction="20000"/>
          </a:bodyPr>
          <a:lstStyle/>
          <a:p>
            <a:r>
              <a:rPr lang="en-US" sz="2400" i="1">
                <a:solidFill>
                  <a:schemeClr val="bg1"/>
                </a:solidFill>
              </a:rPr>
              <a:t>A </a:t>
            </a:r>
            <a:r>
              <a:rPr lang="en-US" sz="2400" i="1" u="sng">
                <a:solidFill>
                  <a:schemeClr val="bg1"/>
                </a:solidFill>
              </a:rPr>
              <a:t>rule is a specification of the patterns</a:t>
            </a:r>
            <a:r>
              <a:rPr lang="en-US" sz="2400" i="1">
                <a:solidFill>
                  <a:schemeClr val="bg1"/>
                </a:solidFill>
              </a:rPr>
              <a:t> </a:t>
            </a:r>
            <a:r>
              <a:rPr lang="en-US" sz="2400">
                <a:solidFill>
                  <a:schemeClr val="bg1"/>
                </a:solidFill>
              </a:rPr>
              <a:t>that Semgrep must match to the code to generate a finding.</a:t>
            </a:r>
          </a:p>
          <a:p>
            <a:endParaRPr lang="en-US" sz="2400">
              <a:solidFill>
                <a:schemeClr val="bg1"/>
              </a:solidFill>
            </a:endParaRPr>
          </a:p>
          <a:p>
            <a:r>
              <a:rPr lang="en-US" sz="2400">
                <a:solidFill>
                  <a:schemeClr val="bg1"/>
                </a:solidFill>
              </a:rPr>
              <a:t>Semgrep Rules are written in YAML</a:t>
            </a:r>
          </a:p>
          <a:p>
            <a:endParaRPr lang="en-US" sz="2400">
              <a:solidFill>
                <a:schemeClr val="bg1"/>
              </a:solidFill>
            </a:endParaRPr>
          </a:p>
          <a:p>
            <a:r>
              <a:rPr lang="en-US" sz="2400">
                <a:solidFill>
                  <a:schemeClr val="bg1"/>
                </a:solidFill>
              </a:rPr>
              <a:t>Semgrep supports multiple languages </a:t>
            </a:r>
          </a:p>
          <a:p>
            <a:pPr lvl="1"/>
            <a:r>
              <a:rPr lang="en-US" sz="2000">
                <a:solidFill>
                  <a:schemeClr val="bg1"/>
                </a:solidFill>
              </a:rPr>
              <a:t>e.g.: Python, Java, C#, JavaScript, Go, etc..</a:t>
            </a:r>
          </a:p>
          <a:p>
            <a:endParaRPr lang="en-US" sz="2400">
              <a:solidFill>
                <a:schemeClr val="bg1"/>
              </a:solidFill>
            </a:endParaRPr>
          </a:p>
          <a:p>
            <a:r>
              <a:rPr lang="en-US" sz="2400">
                <a:solidFill>
                  <a:schemeClr val="bg1"/>
                </a:solidFill>
              </a:rPr>
              <a:t>Multiple modes</a:t>
            </a:r>
          </a:p>
          <a:p>
            <a:pPr lvl="1"/>
            <a:r>
              <a:rPr lang="en-US">
                <a:solidFill>
                  <a:schemeClr val="bg1"/>
                </a:solidFill>
              </a:rPr>
              <a:t>Search (default) </a:t>
            </a:r>
          </a:p>
          <a:p>
            <a:pPr lvl="1"/>
            <a:r>
              <a:rPr lang="en-US">
                <a:solidFill>
                  <a:schemeClr val="bg1"/>
                </a:solidFill>
              </a:rPr>
              <a:t>Taint</a:t>
            </a:r>
          </a:p>
          <a:p>
            <a:pPr lvl="1"/>
            <a:r>
              <a:rPr lang="en-US">
                <a:solidFill>
                  <a:schemeClr val="bg1"/>
                </a:solidFill>
              </a:rPr>
              <a:t>Join</a:t>
            </a:r>
          </a:p>
          <a:p>
            <a:pPr lvl="1"/>
            <a:r>
              <a:rPr lang="en-US">
                <a:solidFill>
                  <a:schemeClr val="bg1"/>
                </a:solidFill>
              </a:rPr>
              <a:t>Extract</a:t>
            </a:r>
          </a:p>
          <a:p>
            <a:pPr lvl="1"/>
            <a:endParaRPr lang="en-US" sz="2000"/>
          </a:p>
        </p:txBody>
      </p:sp>
    </p:spTree>
    <p:extLst>
      <p:ext uri="{BB962C8B-B14F-4D97-AF65-F5344CB8AC3E}">
        <p14:creationId xmlns:p14="http://schemas.microsoft.com/office/powerpoint/2010/main" val="1612897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Schema – Required Fields</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8" name="Picture 7">
            <a:extLst>
              <a:ext uri="{FF2B5EF4-FFF2-40B4-BE49-F238E27FC236}">
                <a16:creationId xmlns:a16="http://schemas.microsoft.com/office/drawing/2014/main" id="{F597542A-4DFF-58ED-E941-887CF2AFE4FF}"/>
              </a:ext>
            </a:extLst>
          </p:cNvPr>
          <p:cNvPicPr>
            <a:picLocks noChangeAspect="1"/>
          </p:cNvPicPr>
          <p:nvPr/>
        </p:nvPicPr>
        <p:blipFill>
          <a:blip r:embed="rId3"/>
          <a:stretch>
            <a:fillRect/>
          </a:stretch>
        </p:blipFill>
        <p:spPr>
          <a:xfrm>
            <a:off x="1071471" y="1567238"/>
            <a:ext cx="7336500" cy="4898571"/>
          </a:xfrm>
          <a:prstGeom prst="rect">
            <a:avLst/>
          </a:prstGeom>
          <a:ln>
            <a:solidFill>
              <a:schemeClr val="tx1"/>
            </a:solid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2BBAF889-68FC-9ADE-8358-D6D8DE8386CE}"/>
              </a:ext>
            </a:extLst>
          </p:cNvPr>
          <p:cNvSpPr txBox="1"/>
          <p:nvPr/>
        </p:nvSpPr>
        <p:spPr>
          <a:xfrm>
            <a:off x="9539609" y="6184523"/>
            <a:ext cx="6097554" cy="369332"/>
          </a:xfrm>
          <a:prstGeom prst="rect">
            <a:avLst/>
          </a:prstGeom>
          <a:noFill/>
        </p:spPr>
        <p:txBody>
          <a:bodyPr wrap="square">
            <a:spAutoFit/>
          </a:bodyPr>
          <a:lstStyle/>
          <a:p>
            <a:r>
              <a:rPr lang="en-US">
                <a:hlinkClick r:id="rId4"/>
              </a:rPr>
              <a:t>Rule syntax | Semgrep</a:t>
            </a:r>
            <a:endParaRPr lang="en-US"/>
          </a:p>
        </p:txBody>
      </p:sp>
    </p:spTree>
    <p:extLst>
      <p:ext uri="{BB962C8B-B14F-4D97-AF65-F5344CB8AC3E}">
        <p14:creationId xmlns:p14="http://schemas.microsoft.com/office/powerpoint/2010/main" val="264385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Schema – Optional Fields</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2" name="TextBox 11">
            <a:extLst>
              <a:ext uri="{FF2B5EF4-FFF2-40B4-BE49-F238E27FC236}">
                <a16:creationId xmlns:a16="http://schemas.microsoft.com/office/drawing/2014/main" id="{2BBAF889-68FC-9ADE-8358-D6D8DE8386CE}"/>
              </a:ext>
            </a:extLst>
          </p:cNvPr>
          <p:cNvSpPr txBox="1"/>
          <p:nvPr/>
        </p:nvSpPr>
        <p:spPr>
          <a:xfrm>
            <a:off x="9539609" y="6184523"/>
            <a:ext cx="6097554" cy="369332"/>
          </a:xfrm>
          <a:prstGeom prst="rect">
            <a:avLst/>
          </a:prstGeom>
          <a:noFill/>
        </p:spPr>
        <p:txBody>
          <a:bodyPr wrap="square">
            <a:spAutoFit/>
          </a:bodyPr>
          <a:lstStyle/>
          <a:p>
            <a:r>
              <a:rPr lang="en-US">
                <a:hlinkClick r:id="rId3"/>
              </a:rPr>
              <a:t>Rule syntax | Semgrep</a:t>
            </a:r>
            <a:endParaRPr lang="en-US"/>
          </a:p>
        </p:txBody>
      </p:sp>
      <p:pic>
        <p:nvPicPr>
          <p:cNvPr id="4" name="Picture 3">
            <a:extLst>
              <a:ext uri="{FF2B5EF4-FFF2-40B4-BE49-F238E27FC236}">
                <a16:creationId xmlns:a16="http://schemas.microsoft.com/office/drawing/2014/main" id="{78E9D74F-269C-9F90-26EE-6C0EB3C1469C}"/>
              </a:ext>
            </a:extLst>
          </p:cNvPr>
          <p:cNvPicPr>
            <a:picLocks noChangeAspect="1"/>
          </p:cNvPicPr>
          <p:nvPr/>
        </p:nvPicPr>
        <p:blipFill>
          <a:blip r:embed="rId4"/>
          <a:stretch>
            <a:fillRect/>
          </a:stretch>
        </p:blipFill>
        <p:spPr>
          <a:xfrm>
            <a:off x="323849" y="1686971"/>
            <a:ext cx="5045937" cy="2128755"/>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EC739C5A-D874-D195-2F95-32FF85DCC72B}"/>
              </a:ext>
            </a:extLst>
          </p:cNvPr>
          <p:cNvPicPr>
            <a:picLocks noChangeAspect="1"/>
          </p:cNvPicPr>
          <p:nvPr/>
        </p:nvPicPr>
        <p:blipFill>
          <a:blip r:embed="rId5"/>
          <a:stretch>
            <a:fillRect/>
          </a:stretch>
        </p:blipFill>
        <p:spPr>
          <a:xfrm>
            <a:off x="5648325" y="1686971"/>
            <a:ext cx="6134258" cy="4053889"/>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629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Semgrep Rule Syntax</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pic>
        <p:nvPicPr>
          <p:cNvPr id="8" name="Picture 7">
            <a:extLst>
              <a:ext uri="{FF2B5EF4-FFF2-40B4-BE49-F238E27FC236}">
                <a16:creationId xmlns:a16="http://schemas.microsoft.com/office/drawing/2014/main" id="{E8352190-636B-720A-B808-3CF5CE9C40E0}"/>
              </a:ext>
            </a:extLst>
          </p:cNvPr>
          <p:cNvPicPr>
            <a:picLocks noChangeAspect="1"/>
          </p:cNvPicPr>
          <p:nvPr/>
        </p:nvPicPr>
        <p:blipFill>
          <a:blip r:embed="rId4"/>
          <a:stretch>
            <a:fillRect/>
          </a:stretch>
        </p:blipFill>
        <p:spPr>
          <a:xfrm>
            <a:off x="941026" y="1690688"/>
            <a:ext cx="7899244" cy="3198297"/>
          </a:xfrm>
          <a:prstGeom prst="rect">
            <a:avLst/>
          </a:prstGeom>
          <a:ln>
            <a:solidFill>
              <a:schemeClr val="tx1"/>
            </a:solidFill>
          </a:ln>
          <a:effectLst>
            <a:outerShdw blurRad="292100" dist="139700" dir="2700000" algn="tl" rotWithShape="0">
              <a:srgbClr val="333333">
                <a:alpha val="65000"/>
              </a:srgbClr>
            </a:outerShdw>
          </a:effectLst>
        </p:spPr>
      </p:pic>
      <p:grpSp>
        <p:nvGrpSpPr>
          <p:cNvPr id="14" name="Group 13">
            <a:extLst>
              <a:ext uri="{FF2B5EF4-FFF2-40B4-BE49-F238E27FC236}">
                <a16:creationId xmlns:a16="http://schemas.microsoft.com/office/drawing/2014/main" id="{D5B3591C-6D17-49BE-8DD5-EFBB580FF86A}"/>
              </a:ext>
            </a:extLst>
          </p:cNvPr>
          <p:cNvGrpSpPr/>
          <p:nvPr/>
        </p:nvGrpSpPr>
        <p:grpSpPr>
          <a:xfrm>
            <a:off x="1297577" y="1741082"/>
            <a:ext cx="5498841" cy="1878722"/>
            <a:chOff x="1297577" y="1741082"/>
            <a:chExt cx="5498841" cy="1878722"/>
          </a:xfrm>
        </p:grpSpPr>
        <p:grpSp>
          <p:nvGrpSpPr>
            <p:cNvPr id="15" name="Group 14">
              <a:extLst>
                <a:ext uri="{FF2B5EF4-FFF2-40B4-BE49-F238E27FC236}">
                  <a16:creationId xmlns:a16="http://schemas.microsoft.com/office/drawing/2014/main" id="{470944EC-0164-A54A-F316-C05059E441FB}"/>
                </a:ext>
              </a:extLst>
            </p:cNvPr>
            <p:cNvGrpSpPr/>
            <p:nvPr/>
          </p:nvGrpSpPr>
          <p:grpSpPr>
            <a:xfrm>
              <a:off x="1297577" y="1741082"/>
              <a:ext cx="1772194" cy="1795884"/>
              <a:chOff x="1297577" y="1741082"/>
              <a:chExt cx="1772194" cy="1795884"/>
            </a:xfrm>
          </p:grpSpPr>
          <p:sp>
            <p:nvSpPr>
              <p:cNvPr id="17" name="Rectangle 16">
                <a:extLst>
                  <a:ext uri="{FF2B5EF4-FFF2-40B4-BE49-F238E27FC236}">
                    <a16:creationId xmlns:a16="http://schemas.microsoft.com/office/drawing/2014/main" id="{68DAB855-CF27-8A7D-0907-60746484BDC0}"/>
                  </a:ext>
                </a:extLst>
              </p:cNvPr>
              <p:cNvSpPr/>
              <p:nvPr/>
            </p:nvSpPr>
            <p:spPr>
              <a:xfrm>
                <a:off x="1810139" y="2006082"/>
                <a:ext cx="373224" cy="21460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95A3A9-FC8B-0A7E-22DD-E772FFC0DB24}"/>
                  </a:ext>
                </a:extLst>
              </p:cNvPr>
              <p:cNvSpPr/>
              <p:nvPr/>
            </p:nvSpPr>
            <p:spPr>
              <a:xfrm>
                <a:off x="1297577" y="1741082"/>
                <a:ext cx="764488" cy="2324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08CB4F0-FB73-26CD-A3BE-4BD051261084}"/>
                  </a:ext>
                </a:extLst>
              </p:cNvPr>
              <p:cNvSpPr/>
              <p:nvPr/>
            </p:nvSpPr>
            <p:spPr>
              <a:xfrm>
                <a:off x="1810139" y="2271080"/>
                <a:ext cx="1101013" cy="26499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5C8E9E-14A5-9F68-50B6-600FB78269A7}"/>
                  </a:ext>
                </a:extLst>
              </p:cNvPr>
              <p:cNvSpPr/>
              <p:nvPr/>
            </p:nvSpPr>
            <p:spPr>
              <a:xfrm>
                <a:off x="1810139" y="2801647"/>
                <a:ext cx="951722" cy="21460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7159751-1C89-CD3D-BA77-82526DCB9901}"/>
                  </a:ext>
                </a:extLst>
              </p:cNvPr>
              <p:cNvSpPr/>
              <p:nvPr/>
            </p:nvSpPr>
            <p:spPr>
              <a:xfrm>
                <a:off x="1810139" y="3075232"/>
                <a:ext cx="1101012" cy="2060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6026B5-18D2-DAF0-2C7F-BF667387CA52}"/>
                  </a:ext>
                </a:extLst>
              </p:cNvPr>
              <p:cNvSpPr/>
              <p:nvPr/>
            </p:nvSpPr>
            <p:spPr>
              <a:xfrm>
                <a:off x="1810139" y="3331517"/>
                <a:ext cx="1259632" cy="2054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10BB9D67-B4B2-6CE0-47DE-425985E61E03}"/>
                </a:ext>
              </a:extLst>
            </p:cNvPr>
            <p:cNvSpPr txBox="1"/>
            <p:nvPr/>
          </p:nvSpPr>
          <p:spPr>
            <a:xfrm>
              <a:off x="4165185" y="3281250"/>
              <a:ext cx="2631233" cy="338554"/>
            </a:xfrm>
            <a:prstGeom prst="rect">
              <a:avLst/>
            </a:prstGeom>
            <a:noFill/>
          </p:spPr>
          <p:txBody>
            <a:bodyPr wrap="square" rtlCol="0">
              <a:spAutoFit/>
            </a:bodyPr>
            <a:lstStyle/>
            <a:p>
              <a:r>
                <a:rPr lang="en-US" sz="1600" b="1">
                  <a:solidFill>
                    <a:srgbClr val="FF0000"/>
                  </a:solidFill>
                </a:rPr>
                <a:t>Required fields</a:t>
              </a:r>
            </a:p>
          </p:txBody>
        </p:sp>
      </p:grpSp>
      <p:grpSp>
        <p:nvGrpSpPr>
          <p:cNvPr id="23" name="Group 22">
            <a:extLst>
              <a:ext uri="{FF2B5EF4-FFF2-40B4-BE49-F238E27FC236}">
                <a16:creationId xmlns:a16="http://schemas.microsoft.com/office/drawing/2014/main" id="{0A1D0C8D-D5F0-293A-CFC8-33EA8EF03348}"/>
              </a:ext>
            </a:extLst>
          </p:cNvPr>
          <p:cNvGrpSpPr/>
          <p:nvPr/>
        </p:nvGrpSpPr>
        <p:grpSpPr>
          <a:xfrm>
            <a:off x="1810139" y="3738134"/>
            <a:ext cx="5002365" cy="338554"/>
            <a:chOff x="1810139" y="3738134"/>
            <a:chExt cx="5002365" cy="338554"/>
          </a:xfrm>
        </p:grpSpPr>
        <p:sp>
          <p:nvSpPr>
            <p:cNvPr id="24" name="Rectangle 23">
              <a:extLst>
                <a:ext uri="{FF2B5EF4-FFF2-40B4-BE49-F238E27FC236}">
                  <a16:creationId xmlns:a16="http://schemas.microsoft.com/office/drawing/2014/main" id="{02A3510E-5D13-C4C0-4E30-73ED1829F5FC}"/>
                </a:ext>
              </a:extLst>
            </p:cNvPr>
            <p:cNvSpPr/>
            <p:nvPr/>
          </p:nvSpPr>
          <p:spPr>
            <a:xfrm>
              <a:off x="1810139" y="3844212"/>
              <a:ext cx="1101012" cy="232476"/>
            </a:xfrm>
            <a:prstGeom prst="rect">
              <a:avLst/>
            </a:prstGeom>
            <a:no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CBC1A0C-1A2D-F854-C815-10D0DCD0977C}"/>
                </a:ext>
              </a:extLst>
            </p:cNvPr>
            <p:cNvSpPr txBox="1"/>
            <p:nvPr/>
          </p:nvSpPr>
          <p:spPr>
            <a:xfrm>
              <a:off x="4181271" y="3738134"/>
              <a:ext cx="2631233" cy="338554"/>
            </a:xfrm>
            <a:prstGeom prst="rect">
              <a:avLst/>
            </a:prstGeom>
            <a:noFill/>
          </p:spPr>
          <p:txBody>
            <a:bodyPr wrap="square" rtlCol="0">
              <a:spAutoFit/>
            </a:bodyPr>
            <a:lstStyle/>
            <a:p>
              <a:r>
                <a:rPr lang="en-US" sz="1600" b="1">
                  <a:solidFill>
                    <a:schemeClr val="accent3">
                      <a:lumMod val="40000"/>
                      <a:lumOff val="60000"/>
                    </a:schemeClr>
                  </a:solidFill>
                </a:rPr>
                <a:t>Optional fields</a:t>
              </a:r>
            </a:p>
          </p:txBody>
        </p:sp>
      </p:grpSp>
    </p:spTree>
    <p:extLst>
      <p:ext uri="{BB962C8B-B14F-4D97-AF65-F5344CB8AC3E}">
        <p14:creationId xmlns:p14="http://schemas.microsoft.com/office/powerpoint/2010/main" val="80105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D486F-0631-82C7-F21E-C218767190E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Agenda</a:t>
            </a:r>
          </a:p>
        </p:txBody>
      </p:sp>
      <p:grpSp>
        <p:nvGrpSpPr>
          <p:cNvPr id="11" name="Group 10">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5"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Oval 22">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FFA3BE53-BF57-ECB2-6433-21AB789D8644}"/>
              </a:ext>
            </a:extLst>
          </p:cNvPr>
          <p:cNvSpPr>
            <a:spLocks noGrp="1"/>
          </p:cNvSpPr>
          <p:nvPr>
            <p:ph idx="1"/>
          </p:nvPr>
        </p:nvSpPr>
        <p:spPr>
          <a:xfrm>
            <a:off x="6234868" y="1130846"/>
            <a:ext cx="5217173" cy="4351338"/>
          </a:xfrm>
        </p:spPr>
        <p:txBody>
          <a:bodyPr>
            <a:normAutofit/>
          </a:bodyPr>
          <a:lstStyle/>
          <a:p>
            <a:r>
              <a:rPr lang="en-US">
                <a:solidFill>
                  <a:schemeClr val="bg1"/>
                </a:solidFill>
              </a:rPr>
              <a:t>SAST and AppSec</a:t>
            </a:r>
          </a:p>
          <a:p>
            <a:r>
              <a:rPr lang="en-US">
                <a:solidFill>
                  <a:schemeClr val="bg1"/>
                </a:solidFill>
              </a:rPr>
              <a:t>Getting started with Semgrep</a:t>
            </a:r>
          </a:p>
          <a:p>
            <a:r>
              <a:rPr lang="en-US">
                <a:solidFill>
                  <a:schemeClr val="bg1"/>
                </a:solidFill>
              </a:rPr>
              <a:t>Writing custom rules</a:t>
            </a:r>
          </a:p>
          <a:p>
            <a:r>
              <a:rPr lang="en-US">
                <a:solidFill>
                  <a:schemeClr val="bg1"/>
                </a:solidFill>
              </a:rPr>
              <a:t>Advanced Semgrep features</a:t>
            </a:r>
          </a:p>
          <a:p>
            <a:r>
              <a:rPr lang="en-US">
                <a:solidFill>
                  <a:schemeClr val="bg1"/>
                </a:solidFill>
              </a:rPr>
              <a:t>Practical exercises</a:t>
            </a:r>
          </a:p>
          <a:p>
            <a:r>
              <a:rPr lang="en-US">
                <a:solidFill>
                  <a:schemeClr val="bg1"/>
                </a:solidFill>
              </a:rPr>
              <a:t>Wrap-up</a:t>
            </a:r>
          </a:p>
          <a:p>
            <a:r>
              <a:rPr lang="en-US">
                <a:solidFill>
                  <a:schemeClr val="bg1"/>
                </a:solidFill>
              </a:rPr>
              <a:t>Q&amp;A</a:t>
            </a:r>
          </a:p>
        </p:txBody>
      </p:sp>
      <p:grpSp>
        <p:nvGrpSpPr>
          <p:cNvPr id="27"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198"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9"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0"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1"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2"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44178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 Syntax</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838200" y="1825625"/>
            <a:ext cx="10515600" cy="4351338"/>
          </a:xfrm>
        </p:spPr>
        <p:txBody>
          <a:bodyPr>
            <a:normAutofit/>
          </a:bodyPr>
          <a:lstStyle/>
          <a:p>
            <a:r>
              <a:rPr lang="en-US">
                <a:solidFill>
                  <a:schemeClr val="bg1"/>
                </a:solidFill>
              </a:rPr>
              <a:t>Ellipsis Operator (…)</a:t>
            </a:r>
          </a:p>
          <a:p>
            <a:endParaRPr lang="en-US">
              <a:solidFill>
                <a:schemeClr val="bg1"/>
              </a:solidFill>
            </a:endParaRPr>
          </a:p>
          <a:p>
            <a:r>
              <a:rPr lang="en-US">
                <a:solidFill>
                  <a:schemeClr val="bg1"/>
                </a:solidFill>
              </a:rPr>
              <a:t>Metavariables  ($VARNAME)</a:t>
            </a:r>
          </a:p>
          <a:p>
            <a:pPr marL="0" indent="0">
              <a:buNone/>
            </a:pPr>
            <a:endParaRPr lang="en-US">
              <a:solidFill>
                <a:schemeClr val="bg1"/>
              </a:solidFill>
            </a:endParaRPr>
          </a:p>
        </p:txBody>
      </p:sp>
    </p:spTree>
    <p:extLst>
      <p:ext uri="{BB962C8B-B14F-4D97-AF65-F5344CB8AC3E}">
        <p14:creationId xmlns:p14="http://schemas.microsoft.com/office/powerpoint/2010/main" val="61475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Ellipsis Operator …</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838200" y="1825625"/>
            <a:ext cx="10515600" cy="4351338"/>
          </a:xfrm>
        </p:spPr>
        <p:txBody>
          <a:bodyPr>
            <a:normAutofit/>
          </a:bodyPr>
          <a:lstStyle/>
          <a:p>
            <a:r>
              <a:rPr lang="en-US" i="1" u="sng">
                <a:solidFill>
                  <a:schemeClr val="bg1"/>
                </a:solidFill>
              </a:rPr>
              <a:t>Abstracts away </a:t>
            </a:r>
            <a:r>
              <a:rPr lang="en-US">
                <a:solidFill>
                  <a:schemeClr val="bg1"/>
                </a:solidFill>
              </a:rPr>
              <a:t>a sequence of zero or more items such as arguments, statements, parameters, fields, characters.</a:t>
            </a:r>
          </a:p>
          <a:p>
            <a:endParaRPr lang="en-US">
              <a:solidFill>
                <a:schemeClr val="bg1"/>
              </a:solidFill>
            </a:endParaRPr>
          </a:p>
          <a:p>
            <a:pPr marL="0" indent="0">
              <a:buNone/>
            </a:pPr>
            <a:endParaRPr lang="en-US">
              <a:solidFill>
                <a:schemeClr val="bg1"/>
              </a:solidFill>
            </a:endParaRPr>
          </a:p>
        </p:txBody>
      </p:sp>
      <p:pic>
        <p:nvPicPr>
          <p:cNvPr id="8" name="Picture 7">
            <a:extLst>
              <a:ext uri="{FF2B5EF4-FFF2-40B4-BE49-F238E27FC236}">
                <a16:creationId xmlns:a16="http://schemas.microsoft.com/office/drawing/2014/main" id="{E1775D9F-D607-E265-4766-1D179E58DFA6}"/>
              </a:ext>
            </a:extLst>
          </p:cNvPr>
          <p:cNvPicPr>
            <a:picLocks noChangeAspect="1"/>
          </p:cNvPicPr>
          <p:nvPr/>
        </p:nvPicPr>
        <p:blipFill>
          <a:blip r:embed="rId4"/>
          <a:stretch>
            <a:fillRect/>
          </a:stretch>
        </p:blipFill>
        <p:spPr>
          <a:xfrm>
            <a:off x="838200" y="2943163"/>
            <a:ext cx="4109303" cy="2134863"/>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037C718-1943-196A-FB40-5D72B56A6455}"/>
              </a:ext>
            </a:extLst>
          </p:cNvPr>
          <p:cNvPicPr>
            <a:picLocks noChangeAspect="1"/>
          </p:cNvPicPr>
          <p:nvPr/>
        </p:nvPicPr>
        <p:blipFill>
          <a:blip r:embed="rId5"/>
          <a:stretch>
            <a:fillRect/>
          </a:stretch>
        </p:blipFill>
        <p:spPr>
          <a:xfrm>
            <a:off x="5504808" y="2943163"/>
            <a:ext cx="6331022" cy="2434062"/>
          </a:xfrm>
          <a:prstGeom prst="rect">
            <a:avLst/>
          </a:prstGeom>
          <a:ln>
            <a:solidFill>
              <a:schemeClr val="tx1"/>
            </a:solidFill>
          </a:ln>
          <a:effectLst>
            <a:outerShdw blurRad="292100" dist="139700" dir="2700000" algn="tl" rotWithShape="0">
              <a:srgbClr val="333333">
                <a:alpha val="65000"/>
              </a:srgbClr>
            </a:outerShdw>
          </a:effectLst>
        </p:spPr>
      </p:pic>
      <p:grpSp>
        <p:nvGrpSpPr>
          <p:cNvPr id="12" name="Group 11">
            <a:extLst>
              <a:ext uri="{FF2B5EF4-FFF2-40B4-BE49-F238E27FC236}">
                <a16:creationId xmlns:a16="http://schemas.microsoft.com/office/drawing/2014/main" id="{3953F7BC-27DB-CF69-0F3F-C8C71C43315C}"/>
              </a:ext>
            </a:extLst>
          </p:cNvPr>
          <p:cNvGrpSpPr/>
          <p:nvPr/>
        </p:nvGrpSpPr>
        <p:grpSpPr>
          <a:xfrm>
            <a:off x="9174822" y="4257614"/>
            <a:ext cx="1649003" cy="369332"/>
            <a:chOff x="9174822" y="3148014"/>
            <a:chExt cx="1649003" cy="369332"/>
          </a:xfrm>
        </p:grpSpPr>
        <p:sp>
          <p:nvSpPr>
            <p:cNvPr id="14" name="TextBox 13">
              <a:extLst>
                <a:ext uri="{FF2B5EF4-FFF2-40B4-BE49-F238E27FC236}">
                  <a16:creationId xmlns:a16="http://schemas.microsoft.com/office/drawing/2014/main" id="{C1B1E717-2AA8-3C26-FB11-FDD968819648}"/>
                </a:ext>
              </a:extLst>
            </p:cNvPr>
            <p:cNvSpPr txBox="1"/>
            <p:nvPr/>
          </p:nvSpPr>
          <p:spPr>
            <a:xfrm>
              <a:off x="9778346" y="3148014"/>
              <a:ext cx="1045479" cy="369332"/>
            </a:xfrm>
            <a:prstGeom prst="rect">
              <a:avLst/>
            </a:prstGeom>
            <a:noFill/>
          </p:spPr>
          <p:txBody>
            <a:bodyPr wrap="none" rtlCol="0">
              <a:spAutoFit/>
            </a:bodyPr>
            <a:lstStyle/>
            <a:p>
              <a:r>
                <a:rPr lang="en-US">
                  <a:ln w="0"/>
                  <a:solidFill>
                    <a:schemeClr val="accent1"/>
                  </a:solidFill>
                  <a:effectLst>
                    <a:outerShdw blurRad="38100" dist="25400" dir="5400000" algn="ctr" rotWithShape="0">
                      <a:srgbClr val="6E747A">
                        <a:alpha val="43000"/>
                      </a:srgbClr>
                    </a:outerShdw>
                  </a:effectLst>
                </a:rPr>
                <a:t>Matches</a:t>
              </a:r>
            </a:p>
          </p:txBody>
        </p:sp>
        <p:sp>
          <p:nvSpPr>
            <p:cNvPr id="15" name="Arrow: Left 14">
              <a:extLst>
                <a:ext uri="{FF2B5EF4-FFF2-40B4-BE49-F238E27FC236}">
                  <a16:creationId xmlns:a16="http://schemas.microsoft.com/office/drawing/2014/main" id="{A6466018-6467-55A9-6902-1994B2361F6E}"/>
                </a:ext>
              </a:extLst>
            </p:cNvPr>
            <p:cNvSpPr/>
            <p:nvPr/>
          </p:nvSpPr>
          <p:spPr>
            <a:xfrm>
              <a:off x="9174822" y="3236360"/>
              <a:ext cx="421241" cy="1926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2EB2557-B882-9AFB-3BFF-BADE15471692}"/>
              </a:ext>
            </a:extLst>
          </p:cNvPr>
          <p:cNvGrpSpPr/>
          <p:nvPr/>
        </p:nvGrpSpPr>
        <p:grpSpPr>
          <a:xfrm>
            <a:off x="2914650" y="3359640"/>
            <a:ext cx="914400" cy="607461"/>
            <a:chOff x="2914650" y="2250040"/>
            <a:chExt cx="914400" cy="607461"/>
          </a:xfrm>
        </p:grpSpPr>
        <p:sp>
          <p:nvSpPr>
            <p:cNvPr id="17" name="Rectangle 16">
              <a:extLst>
                <a:ext uri="{FF2B5EF4-FFF2-40B4-BE49-F238E27FC236}">
                  <a16:creationId xmlns:a16="http://schemas.microsoft.com/office/drawing/2014/main" id="{8F10F3CC-F549-8223-34D3-5C28E82377C2}"/>
                </a:ext>
              </a:extLst>
            </p:cNvPr>
            <p:cNvSpPr/>
            <p:nvPr/>
          </p:nvSpPr>
          <p:spPr>
            <a:xfrm>
              <a:off x="2914650" y="2590801"/>
              <a:ext cx="914400" cy="2667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49682081-2E02-A322-8813-2A195B14493B}"/>
                </a:ext>
              </a:extLst>
            </p:cNvPr>
            <p:cNvSpPr/>
            <p:nvPr/>
          </p:nvSpPr>
          <p:spPr>
            <a:xfrm>
              <a:off x="3647326" y="2250040"/>
              <a:ext cx="181724" cy="2667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225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08961C-414D-CC9E-4B65-F414F6B9A29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9B672A4-AF4E-674D-94A3-FF82965B3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DFFBE-E186-7D87-5445-CC9FE086D174}"/>
              </a:ext>
            </a:extLst>
          </p:cNvPr>
          <p:cNvSpPr>
            <a:spLocks noGrp="1"/>
          </p:cNvSpPr>
          <p:nvPr>
            <p:ph type="title"/>
          </p:nvPr>
        </p:nvSpPr>
        <p:spPr>
          <a:xfrm>
            <a:off x="1391010" y="220020"/>
            <a:ext cx="10381003" cy="1070326"/>
          </a:xfrm>
        </p:spPr>
        <p:txBody>
          <a:bodyPr>
            <a:normAutofit/>
          </a:bodyPr>
          <a:lstStyle/>
          <a:p>
            <a:r>
              <a:rPr lang="en-US">
                <a:solidFill>
                  <a:schemeClr val="bg1"/>
                </a:solidFill>
              </a:rPr>
              <a:t>Ellipsis Operator …</a:t>
            </a:r>
          </a:p>
        </p:txBody>
      </p:sp>
      <p:sp>
        <p:nvSpPr>
          <p:cNvPr id="6" name="Freeform: Shape 9">
            <a:extLst>
              <a:ext uri="{FF2B5EF4-FFF2-40B4-BE49-F238E27FC236}">
                <a16:creationId xmlns:a16="http://schemas.microsoft.com/office/drawing/2014/main" id="{83181B58-37F1-C290-46F4-ED180B4F1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73B64F33-1061-B78F-4495-B04792AC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FC7FB01-EA51-2B99-BEA1-01D6B62684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9EA80543-6CEE-71B5-D311-2019902C25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249C2BCC-D712-6279-5E40-E27348396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D5488FF2-0039-0212-4EFB-FC0BB7DE9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D9B3D3DA-B590-605A-FE21-CAB7B7AE5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69F6F8DD-AFF9-FA8A-1F7B-28BC2782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DC13F434-D1EB-5C3A-ECBF-12FDE0CA7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7C162009-A0A1-CDAF-C27D-4A9C86C44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D2D2AFD5-927B-36A1-4EE2-BC031506B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60FFB35F-FAFF-6B0B-8F81-A1B08FA02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BE21338D-6505-9F38-EB94-2EC31FE25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CD9247A-B334-49C6-9E12-1BE43C75EA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155EFBE1-4DCD-DE0F-9808-9B9B1E677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ACCB25ED-F8B6-A09B-5B54-3FCDE1BB0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00B478DF-21A6-666D-CDE5-5DAA2A75B80F}"/>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55CB4C43-B289-3F50-D68B-3E634F5CA053}"/>
              </a:ext>
            </a:extLst>
          </p:cNvPr>
          <p:cNvSpPr>
            <a:spLocks noGrp="1"/>
          </p:cNvSpPr>
          <p:nvPr>
            <p:ph idx="1"/>
          </p:nvPr>
        </p:nvSpPr>
        <p:spPr>
          <a:xfrm>
            <a:off x="838200" y="1825625"/>
            <a:ext cx="10515600" cy="4351338"/>
          </a:xfrm>
        </p:spPr>
        <p:txBody>
          <a:bodyPr>
            <a:normAutofit/>
          </a:bodyPr>
          <a:lstStyle/>
          <a:p>
            <a:r>
              <a:rPr lang="en-US" u="sng">
                <a:solidFill>
                  <a:schemeClr val="bg1"/>
                </a:solidFill>
              </a:rPr>
              <a:t>Exercise</a:t>
            </a:r>
            <a:r>
              <a:rPr lang="en-US">
                <a:solidFill>
                  <a:schemeClr val="bg1"/>
                </a:solidFill>
              </a:rPr>
              <a:t> - (aka.ms/</a:t>
            </a:r>
            <a:r>
              <a:rPr lang="en-US" err="1">
                <a:solidFill>
                  <a:schemeClr val="bg1"/>
                </a:solidFill>
              </a:rPr>
              <a:t>semgrep</a:t>
            </a:r>
            <a:r>
              <a:rPr lang="en-US">
                <a:solidFill>
                  <a:schemeClr val="bg1"/>
                </a:solidFill>
              </a:rPr>
              <a:t>-exercises)</a:t>
            </a:r>
          </a:p>
          <a:p>
            <a:pPr lvl="1"/>
            <a:r>
              <a:rPr lang="en-US">
                <a:solidFill>
                  <a:schemeClr val="bg1"/>
                </a:solidFill>
                <a:hlinkClick r:id="rId4"/>
              </a:rPr>
              <a:t>https://github.com/django/django/blob/main/django/http/request.py</a:t>
            </a:r>
            <a:endParaRPr lang="en-US">
              <a:solidFill>
                <a:schemeClr val="bg1"/>
              </a:solidFill>
            </a:endParaRPr>
          </a:p>
          <a:p>
            <a:pPr lvl="1"/>
            <a:r>
              <a:rPr lang="en-US">
                <a:solidFill>
                  <a:schemeClr val="bg1"/>
                </a:solidFill>
              </a:rPr>
              <a:t>Flag and return the entire function body for </a:t>
            </a:r>
          </a:p>
          <a:p>
            <a:pPr lvl="2"/>
            <a:r>
              <a:rPr lang="en-US" i="1">
                <a:solidFill>
                  <a:schemeClr val="accent5"/>
                </a:solidFill>
              </a:rPr>
              <a:t>def </a:t>
            </a:r>
            <a:r>
              <a:rPr lang="en-US" i="1" err="1">
                <a:solidFill>
                  <a:schemeClr val="accent5"/>
                </a:solidFill>
              </a:rPr>
              <a:t>get_host</a:t>
            </a:r>
            <a:r>
              <a:rPr lang="en-US" i="1">
                <a:solidFill>
                  <a:schemeClr val="accent5"/>
                </a:solidFill>
              </a:rPr>
              <a:t>(self):</a:t>
            </a:r>
          </a:p>
          <a:p>
            <a:pPr lvl="2"/>
            <a:r>
              <a:rPr lang="en-US" i="1">
                <a:solidFill>
                  <a:schemeClr val="accent5"/>
                </a:solidFill>
              </a:rPr>
              <a:t>def _</a:t>
            </a:r>
            <a:r>
              <a:rPr lang="en-US" i="1" err="1">
                <a:solidFill>
                  <a:schemeClr val="accent5"/>
                </a:solidFill>
              </a:rPr>
              <a:t>get_full_path</a:t>
            </a:r>
            <a:r>
              <a:rPr lang="en-US" i="1">
                <a:solidFill>
                  <a:schemeClr val="accent5"/>
                </a:solidFill>
              </a:rPr>
              <a:t>( ):</a:t>
            </a:r>
            <a:r>
              <a:rPr lang="en-US" i="1">
                <a:solidFill>
                  <a:schemeClr val="bg1"/>
                </a:solidFill>
              </a:rPr>
              <a:t> – not knowing the function’s arguments</a:t>
            </a:r>
            <a:endParaRPr lang="en-US">
              <a:solidFill>
                <a:schemeClr val="bg1"/>
              </a:solidFill>
            </a:endParaRPr>
          </a:p>
        </p:txBody>
      </p:sp>
    </p:spTree>
    <p:extLst>
      <p:ext uri="{BB962C8B-B14F-4D97-AF65-F5344CB8AC3E}">
        <p14:creationId xmlns:p14="http://schemas.microsoft.com/office/powerpoint/2010/main" val="2944639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FE4FFF-8F69-397D-9550-BA7808339C7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750DD70-200F-948C-282B-3C51636DB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8855E-A591-2E83-0912-5430738F88E5}"/>
              </a:ext>
            </a:extLst>
          </p:cNvPr>
          <p:cNvSpPr>
            <a:spLocks noGrp="1"/>
          </p:cNvSpPr>
          <p:nvPr>
            <p:ph type="title"/>
          </p:nvPr>
        </p:nvSpPr>
        <p:spPr>
          <a:xfrm>
            <a:off x="1391010" y="220020"/>
            <a:ext cx="10381003" cy="1070326"/>
          </a:xfrm>
        </p:spPr>
        <p:txBody>
          <a:bodyPr>
            <a:normAutofit/>
          </a:bodyPr>
          <a:lstStyle/>
          <a:p>
            <a:r>
              <a:rPr lang="en-US">
                <a:solidFill>
                  <a:schemeClr val="bg1"/>
                </a:solidFill>
              </a:rPr>
              <a:t>Ellipsis Operator …</a:t>
            </a:r>
          </a:p>
        </p:txBody>
      </p:sp>
      <p:sp>
        <p:nvSpPr>
          <p:cNvPr id="6" name="Freeform: Shape 9">
            <a:extLst>
              <a:ext uri="{FF2B5EF4-FFF2-40B4-BE49-F238E27FC236}">
                <a16:creationId xmlns:a16="http://schemas.microsoft.com/office/drawing/2014/main" id="{FEF880D3-4825-AB36-5E1C-7B06AA1A2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38F2C543-23A8-F188-DA84-F412EE4F8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CAE111A-C5FB-3FF9-0C7F-2F319E85E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86FBCDDD-6D4F-B1B5-B00A-812CBBEA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09936DF2-C5C2-3381-1907-C022F6B69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D01187F8-4C69-7884-BA1F-94A2F1314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5D151CF9-ABBE-27F6-438C-FE2ABA38E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B7684ECB-0B2F-3E4B-D8B7-38D968775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83CB61C4-23FA-0524-AF54-39CBAA5C8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E79C7FCD-54BF-4D32-1499-6FCB4F498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D80DFFFA-2118-99EE-CCF4-1554EE6F0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CFC67D61-A457-5AB7-D385-BA5CF3855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B3BD9607-A3EA-AC0C-F281-26C716903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04283BA-93F1-5FBB-33D3-9968A1F7F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D6D49A18-8DB7-A1CD-ADDC-E7C3B7A34C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109A4CAE-5685-52B4-D7E8-3F36DB902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27ED5A92-4307-78FB-87FE-0BA58E77DEA3}"/>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A0642991-821C-950A-B8DD-20972FDC6D2E}"/>
              </a:ext>
            </a:extLst>
          </p:cNvPr>
          <p:cNvSpPr>
            <a:spLocks noGrp="1"/>
          </p:cNvSpPr>
          <p:nvPr>
            <p:ph idx="1"/>
          </p:nvPr>
        </p:nvSpPr>
        <p:spPr>
          <a:xfrm>
            <a:off x="838200" y="1825625"/>
            <a:ext cx="10515600" cy="4351338"/>
          </a:xfrm>
        </p:spPr>
        <p:txBody>
          <a:bodyPr>
            <a:normAutofit/>
          </a:bodyPr>
          <a:lstStyle/>
          <a:p>
            <a:r>
              <a:rPr lang="en-US" u="sng">
                <a:solidFill>
                  <a:schemeClr val="bg1"/>
                </a:solidFill>
              </a:rPr>
              <a:t>Answers</a:t>
            </a:r>
            <a:endParaRPr lang="en-US">
              <a:solidFill>
                <a:schemeClr val="bg1"/>
              </a:solidFill>
            </a:endParaRPr>
          </a:p>
          <a:p>
            <a:pPr lvl="1"/>
            <a:r>
              <a:rPr lang="en-US">
                <a:solidFill>
                  <a:schemeClr val="bg1"/>
                </a:solidFill>
              </a:rPr>
              <a:t>Flag and return the entire function body for </a:t>
            </a:r>
          </a:p>
          <a:p>
            <a:pPr lvl="2"/>
            <a:r>
              <a:rPr lang="en-US" i="1">
                <a:solidFill>
                  <a:schemeClr val="bg1"/>
                </a:solidFill>
              </a:rPr>
              <a:t>def </a:t>
            </a:r>
            <a:r>
              <a:rPr lang="en-US" i="1" err="1">
                <a:solidFill>
                  <a:schemeClr val="bg1"/>
                </a:solidFill>
              </a:rPr>
              <a:t>get_host</a:t>
            </a:r>
            <a:r>
              <a:rPr lang="en-US" i="1">
                <a:solidFill>
                  <a:schemeClr val="bg1"/>
                </a:solidFill>
              </a:rPr>
              <a:t>(self):</a:t>
            </a:r>
          </a:p>
          <a:p>
            <a:pPr lvl="3"/>
            <a:endParaRPr lang="en-US" i="1">
              <a:solidFill>
                <a:schemeClr val="bg1"/>
              </a:solidFill>
            </a:endParaRPr>
          </a:p>
          <a:p>
            <a:pPr lvl="3"/>
            <a:endParaRPr lang="en-US" i="1">
              <a:solidFill>
                <a:schemeClr val="bg1"/>
              </a:solidFill>
            </a:endParaRPr>
          </a:p>
          <a:p>
            <a:pPr lvl="3"/>
            <a:endParaRPr lang="en-US" i="1">
              <a:solidFill>
                <a:schemeClr val="bg1"/>
              </a:solidFill>
            </a:endParaRPr>
          </a:p>
          <a:p>
            <a:pPr lvl="3"/>
            <a:endParaRPr lang="en-US" i="1">
              <a:solidFill>
                <a:schemeClr val="bg1"/>
              </a:solidFill>
            </a:endParaRPr>
          </a:p>
          <a:p>
            <a:pPr lvl="2"/>
            <a:r>
              <a:rPr lang="en-US" i="1">
                <a:solidFill>
                  <a:schemeClr val="bg1"/>
                </a:solidFill>
              </a:rPr>
              <a:t>def _</a:t>
            </a:r>
            <a:r>
              <a:rPr lang="en-US" i="1" err="1">
                <a:solidFill>
                  <a:schemeClr val="bg1"/>
                </a:solidFill>
              </a:rPr>
              <a:t>get_full_path</a:t>
            </a:r>
            <a:r>
              <a:rPr lang="en-US" i="1">
                <a:solidFill>
                  <a:schemeClr val="bg1"/>
                </a:solidFill>
              </a:rPr>
              <a:t> – not knowing the function’s arguments</a:t>
            </a:r>
            <a:endParaRPr lang="en-US">
              <a:solidFill>
                <a:schemeClr val="bg1"/>
              </a:solidFill>
            </a:endParaRPr>
          </a:p>
        </p:txBody>
      </p:sp>
      <p:pic>
        <p:nvPicPr>
          <p:cNvPr id="8" name="Picture 7">
            <a:extLst>
              <a:ext uri="{FF2B5EF4-FFF2-40B4-BE49-F238E27FC236}">
                <a16:creationId xmlns:a16="http://schemas.microsoft.com/office/drawing/2014/main" id="{FF0F7B54-DCFA-C0B2-708C-5D86048E533C}"/>
              </a:ext>
            </a:extLst>
          </p:cNvPr>
          <p:cNvPicPr>
            <a:picLocks noChangeAspect="1"/>
          </p:cNvPicPr>
          <p:nvPr/>
        </p:nvPicPr>
        <p:blipFill>
          <a:blip r:embed="rId4"/>
          <a:stretch>
            <a:fillRect/>
          </a:stretch>
        </p:blipFill>
        <p:spPr>
          <a:xfrm>
            <a:off x="1995204" y="3115971"/>
            <a:ext cx="2298700" cy="838200"/>
          </a:xfrm>
          <a:prstGeom prst="rect">
            <a:avLst/>
          </a:prstGeom>
        </p:spPr>
      </p:pic>
      <p:pic>
        <p:nvPicPr>
          <p:cNvPr id="14" name="Picture 13">
            <a:extLst>
              <a:ext uri="{FF2B5EF4-FFF2-40B4-BE49-F238E27FC236}">
                <a16:creationId xmlns:a16="http://schemas.microsoft.com/office/drawing/2014/main" id="{3FA4D49F-FBDF-3F1D-E7C2-49FDACE26332}"/>
              </a:ext>
            </a:extLst>
          </p:cNvPr>
          <p:cNvPicPr>
            <a:picLocks noChangeAspect="1"/>
          </p:cNvPicPr>
          <p:nvPr/>
        </p:nvPicPr>
        <p:blipFill>
          <a:blip r:embed="rId5"/>
          <a:stretch>
            <a:fillRect/>
          </a:stretch>
        </p:blipFill>
        <p:spPr>
          <a:xfrm>
            <a:off x="1993060" y="4691899"/>
            <a:ext cx="2360056" cy="834252"/>
          </a:xfrm>
          <a:prstGeom prst="rect">
            <a:avLst/>
          </a:prstGeom>
        </p:spPr>
      </p:pic>
    </p:spTree>
    <p:extLst>
      <p:ext uri="{BB962C8B-B14F-4D97-AF65-F5344CB8AC3E}">
        <p14:creationId xmlns:p14="http://schemas.microsoft.com/office/powerpoint/2010/main" val="16531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Metavariables - $VARIABLE_NAME</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1170294" y="1290346"/>
            <a:ext cx="10515600" cy="4351338"/>
          </a:xfrm>
        </p:spPr>
        <p:txBody>
          <a:bodyPr>
            <a:normAutofit/>
          </a:bodyPr>
          <a:lstStyle/>
          <a:p>
            <a:r>
              <a:rPr lang="en-US" i="1" u="sng">
                <a:solidFill>
                  <a:schemeClr val="bg1"/>
                </a:solidFill>
              </a:rPr>
              <a:t>Metavariables are an abstraction to match code</a:t>
            </a:r>
            <a:r>
              <a:rPr lang="en-US">
                <a:solidFill>
                  <a:schemeClr val="bg1"/>
                </a:solidFill>
              </a:rPr>
              <a:t> when you don’t know the value or contents ahead of time</a:t>
            </a:r>
          </a:p>
          <a:p>
            <a:endParaRPr lang="en-US">
              <a:solidFill>
                <a:schemeClr val="bg1"/>
              </a:solidFill>
            </a:endParaRPr>
          </a:p>
          <a:p>
            <a:endParaRPr lang="en-US">
              <a:solidFill>
                <a:schemeClr val="bg1"/>
              </a:solidFill>
            </a:endParaRPr>
          </a:p>
          <a:p>
            <a:pPr marL="0" indent="0">
              <a:buNone/>
            </a:pPr>
            <a:endParaRPr lang="en-US">
              <a:solidFill>
                <a:schemeClr val="bg1"/>
              </a:solidFill>
            </a:endParaRPr>
          </a:p>
        </p:txBody>
      </p:sp>
      <p:pic>
        <p:nvPicPr>
          <p:cNvPr id="12" name="Picture 11">
            <a:extLst>
              <a:ext uri="{FF2B5EF4-FFF2-40B4-BE49-F238E27FC236}">
                <a16:creationId xmlns:a16="http://schemas.microsoft.com/office/drawing/2014/main" id="{E3347B10-09D3-F0DD-CE4D-3E4621EC6C38}"/>
              </a:ext>
            </a:extLst>
          </p:cNvPr>
          <p:cNvPicPr>
            <a:picLocks noChangeAspect="1"/>
          </p:cNvPicPr>
          <p:nvPr/>
        </p:nvPicPr>
        <p:blipFill>
          <a:blip r:embed="rId4"/>
          <a:stretch>
            <a:fillRect/>
          </a:stretch>
        </p:blipFill>
        <p:spPr>
          <a:xfrm>
            <a:off x="1488896" y="2455521"/>
            <a:ext cx="4607104" cy="2269171"/>
          </a:xfrm>
          <a:prstGeom prst="rect">
            <a:avLst/>
          </a:prstGeom>
          <a:ln>
            <a:solidFill>
              <a:schemeClr val="tx1"/>
            </a:solid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3C634F8F-67E0-3828-EDB4-D27F77D6A56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056552" y="2178122"/>
            <a:ext cx="4297248" cy="4232559"/>
          </a:xfrm>
          <a:prstGeom prst="rect">
            <a:avLst/>
          </a:prstGeom>
          <a:ln>
            <a:solidFill>
              <a:schemeClr val="tx1"/>
            </a:solidFill>
          </a:ln>
          <a:effectLst>
            <a:outerShdw blurRad="292100" dist="139700" dir="2700000" algn="tl" rotWithShape="0">
              <a:srgbClr val="333333">
                <a:alpha val="65000"/>
              </a:srgbClr>
            </a:outerShdw>
          </a:effectLst>
        </p:spPr>
      </p:pic>
      <p:grpSp>
        <p:nvGrpSpPr>
          <p:cNvPr id="15" name="Group 14">
            <a:extLst>
              <a:ext uri="{FF2B5EF4-FFF2-40B4-BE49-F238E27FC236}">
                <a16:creationId xmlns:a16="http://schemas.microsoft.com/office/drawing/2014/main" id="{793E6979-8C97-A764-1F29-BD0CA56A068C}"/>
              </a:ext>
            </a:extLst>
          </p:cNvPr>
          <p:cNvGrpSpPr/>
          <p:nvPr/>
        </p:nvGrpSpPr>
        <p:grpSpPr>
          <a:xfrm>
            <a:off x="3236360" y="3071970"/>
            <a:ext cx="621586" cy="554804"/>
            <a:chOff x="3236360" y="2794571"/>
            <a:chExt cx="621586" cy="554804"/>
          </a:xfrm>
        </p:grpSpPr>
        <p:sp>
          <p:nvSpPr>
            <p:cNvPr id="16" name="Rectangle 15">
              <a:extLst>
                <a:ext uri="{FF2B5EF4-FFF2-40B4-BE49-F238E27FC236}">
                  <a16:creationId xmlns:a16="http://schemas.microsoft.com/office/drawing/2014/main" id="{3FAF7DFF-66F2-8613-85DB-A73F1DE8C1DD}"/>
                </a:ext>
              </a:extLst>
            </p:cNvPr>
            <p:cNvSpPr/>
            <p:nvPr/>
          </p:nvSpPr>
          <p:spPr>
            <a:xfrm>
              <a:off x="3236360" y="3133618"/>
              <a:ext cx="565078" cy="2157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B44D4CF9-6EF7-E8B0-FF6D-3D2F3D141A64}"/>
                </a:ext>
              </a:extLst>
            </p:cNvPr>
            <p:cNvSpPr/>
            <p:nvPr/>
          </p:nvSpPr>
          <p:spPr>
            <a:xfrm>
              <a:off x="3683286" y="2794571"/>
              <a:ext cx="174660" cy="2671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32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510AD5-0E7D-E45E-AE52-7C90589C28C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B13F062-8A2C-739D-00C5-9E1ADB828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3501E-DBC2-C636-DDE4-970AC2E22F9F}"/>
              </a:ext>
            </a:extLst>
          </p:cNvPr>
          <p:cNvSpPr>
            <a:spLocks noGrp="1"/>
          </p:cNvSpPr>
          <p:nvPr>
            <p:ph type="title"/>
          </p:nvPr>
        </p:nvSpPr>
        <p:spPr>
          <a:xfrm>
            <a:off x="1391010" y="220020"/>
            <a:ext cx="10381003" cy="1070326"/>
          </a:xfrm>
        </p:spPr>
        <p:txBody>
          <a:bodyPr>
            <a:normAutofit/>
          </a:bodyPr>
          <a:lstStyle/>
          <a:p>
            <a:r>
              <a:rPr lang="en-US">
                <a:solidFill>
                  <a:schemeClr val="bg1"/>
                </a:solidFill>
              </a:rPr>
              <a:t>Metavariables - $VARIABLE_NAME</a:t>
            </a:r>
          </a:p>
        </p:txBody>
      </p:sp>
      <p:sp>
        <p:nvSpPr>
          <p:cNvPr id="6" name="Freeform: Shape 9">
            <a:extLst>
              <a:ext uri="{FF2B5EF4-FFF2-40B4-BE49-F238E27FC236}">
                <a16:creationId xmlns:a16="http://schemas.microsoft.com/office/drawing/2014/main" id="{37B635E8-0C29-CAC0-EDF4-D2943561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7BC904A2-6498-2AEF-5FD9-32D6F8F7F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03453C9-84B8-C8B5-129E-9FC46847A4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F7188933-F9BD-3696-AB3E-847DC05C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D2AFF553-0F84-BBBF-93B3-7B533306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73923BBE-221E-336E-2D9B-D8570C123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E86B6BE0-23CC-BE18-B1B2-11B2CDD76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6578A66E-967C-E484-C783-517C2331E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984CA036-E39B-E99C-05E4-DA710CEE5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9D4784D8-22DB-A7D2-E5A8-C2487F192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B8EC705B-5B93-A375-D750-1B0D2DD10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6BE82422-4CE0-5239-9C0C-CB7240828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05DB6424-FD7A-F9E2-A300-D5096B6CA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FE959CA1-56A9-3156-90AA-C58A6D6E8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4DF067D9-06A5-78DC-DA91-DC8561D0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0ABA91D-0DA2-AE62-676C-FF0922A5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9D7DAD00-A84A-5695-6201-9172B5D10E43}"/>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3C37814C-E197-6493-270C-C30AE04B513A}"/>
              </a:ext>
            </a:extLst>
          </p:cNvPr>
          <p:cNvSpPr>
            <a:spLocks noGrp="1"/>
          </p:cNvSpPr>
          <p:nvPr>
            <p:ph idx="1"/>
          </p:nvPr>
        </p:nvSpPr>
        <p:spPr>
          <a:xfrm>
            <a:off x="838200" y="1825625"/>
            <a:ext cx="10515600" cy="4351338"/>
          </a:xfrm>
        </p:spPr>
        <p:txBody>
          <a:bodyPr>
            <a:normAutofit/>
          </a:bodyPr>
          <a:lstStyle/>
          <a:p>
            <a:r>
              <a:rPr lang="en-US" u="sng">
                <a:solidFill>
                  <a:schemeClr val="bg1"/>
                </a:solidFill>
              </a:rPr>
              <a:t>Exercise</a:t>
            </a:r>
            <a:r>
              <a:rPr lang="en-US">
                <a:solidFill>
                  <a:schemeClr val="bg1"/>
                </a:solidFill>
              </a:rPr>
              <a:t> - (aka.ms/</a:t>
            </a:r>
            <a:r>
              <a:rPr lang="en-US" err="1">
                <a:solidFill>
                  <a:schemeClr val="bg1"/>
                </a:solidFill>
              </a:rPr>
              <a:t>semgrep</a:t>
            </a:r>
            <a:r>
              <a:rPr lang="en-US">
                <a:solidFill>
                  <a:schemeClr val="bg1"/>
                </a:solidFill>
              </a:rPr>
              <a:t>-exercises)</a:t>
            </a:r>
          </a:p>
          <a:p>
            <a:pPr lvl="1"/>
            <a:r>
              <a:rPr lang="en-US">
                <a:solidFill>
                  <a:schemeClr val="bg1"/>
                </a:solidFill>
                <a:hlinkClick r:id="rId4"/>
              </a:rPr>
              <a:t>https://github.com/django/django/blob/main/django/http/request.py</a:t>
            </a:r>
            <a:endParaRPr lang="en-US">
              <a:solidFill>
                <a:schemeClr val="bg1"/>
              </a:solidFill>
            </a:endParaRPr>
          </a:p>
          <a:p>
            <a:pPr lvl="1"/>
            <a:r>
              <a:rPr lang="en-US">
                <a:solidFill>
                  <a:schemeClr val="bg1"/>
                </a:solidFill>
              </a:rPr>
              <a:t>Flag and return the entire function bodies that contain the line</a:t>
            </a:r>
          </a:p>
          <a:p>
            <a:pPr lvl="2"/>
            <a:r>
              <a:rPr lang="en-US" i="1">
                <a:solidFill>
                  <a:schemeClr val="accent5"/>
                </a:solidFill>
              </a:rPr>
              <a:t>return </a:t>
            </a:r>
            <a:r>
              <a:rPr lang="en-US" i="1" err="1">
                <a:solidFill>
                  <a:schemeClr val="accent5"/>
                </a:solidFill>
              </a:rPr>
              <a:t>self.scheme</a:t>
            </a:r>
            <a:r>
              <a:rPr lang="en-US" i="1">
                <a:solidFill>
                  <a:schemeClr val="accent5"/>
                </a:solidFill>
              </a:rPr>
              <a:t> == “https”</a:t>
            </a:r>
          </a:p>
          <a:p>
            <a:pPr lvl="2"/>
            <a:r>
              <a:rPr lang="en-US" i="1">
                <a:solidFill>
                  <a:schemeClr val="accent5"/>
                </a:solidFill>
              </a:rPr>
              <a:t>parser = </a:t>
            </a:r>
            <a:r>
              <a:rPr lang="en-US" i="1" err="1">
                <a:solidFill>
                  <a:schemeClr val="accent5"/>
                </a:solidFill>
              </a:rPr>
              <a:t>MultiPartParser</a:t>
            </a:r>
            <a:r>
              <a:rPr lang="en-US" i="1">
                <a:solidFill>
                  <a:schemeClr val="accent5"/>
                </a:solidFill>
              </a:rPr>
              <a:t>(…)</a:t>
            </a:r>
          </a:p>
        </p:txBody>
      </p:sp>
    </p:spTree>
    <p:extLst>
      <p:ext uri="{BB962C8B-B14F-4D97-AF65-F5344CB8AC3E}">
        <p14:creationId xmlns:p14="http://schemas.microsoft.com/office/powerpoint/2010/main" val="2943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9C1801-CA2A-3286-E2E3-F835B9E7C74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32F5B73-7611-74FE-1A7C-7CEDEDAF10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0E0E2-8E6B-6CE1-DC1B-CCFEC8D74C16}"/>
              </a:ext>
            </a:extLst>
          </p:cNvPr>
          <p:cNvSpPr>
            <a:spLocks noGrp="1"/>
          </p:cNvSpPr>
          <p:nvPr>
            <p:ph type="title"/>
          </p:nvPr>
        </p:nvSpPr>
        <p:spPr>
          <a:xfrm>
            <a:off x="1391010" y="220020"/>
            <a:ext cx="10381003" cy="1070326"/>
          </a:xfrm>
        </p:spPr>
        <p:txBody>
          <a:bodyPr>
            <a:normAutofit/>
          </a:bodyPr>
          <a:lstStyle/>
          <a:p>
            <a:r>
              <a:rPr lang="en-US">
                <a:solidFill>
                  <a:schemeClr val="bg1"/>
                </a:solidFill>
              </a:rPr>
              <a:t>Metavariables - $VARIABLE_NAME</a:t>
            </a:r>
          </a:p>
        </p:txBody>
      </p:sp>
      <p:sp>
        <p:nvSpPr>
          <p:cNvPr id="6" name="Freeform: Shape 9">
            <a:extLst>
              <a:ext uri="{FF2B5EF4-FFF2-40B4-BE49-F238E27FC236}">
                <a16:creationId xmlns:a16="http://schemas.microsoft.com/office/drawing/2014/main" id="{C62D0C8B-6D90-6649-181B-CFB35B3CB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4190E6AD-5B2E-99EE-BE42-3EF0741D5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D100874-9BE5-DC1C-454D-F5E9AFB3D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9385F964-6870-DA82-6EF4-652CF7E9D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2315BB37-CAA6-B87B-042C-45FCCF41E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42001BF5-5830-9D24-174A-C2B68ED00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452104C-E5BC-AF4F-3071-766AB7A8B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615B73DF-C8A1-E3E6-BECE-CA0628896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B36316CF-476F-2C47-4929-8189467065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8357EF57-30E5-A34C-6116-AC3D82C1A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B2EF02F3-CDE7-53B9-DA49-E375F53BB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2D6F59A5-7406-479A-1EBF-6789D9F5F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AF8B31B-C46E-1F33-30E4-06B5F9E3A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D3D46834-B1C3-A7D2-005B-BE2151C26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E43E9EA0-D26F-B268-FCAC-54B71B4B0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9E2F038B-9A43-0DC9-3E9D-F5E0E5B5E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EAC335F0-2C3A-B850-866D-61964B3220A0}"/>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383C5138-D8C2-311B-ECD3-B5293EC70D74}"/>
              </a:ext>
            </a:extLst>
          </p:cNvPr>
          <p:cNvSpPr>
            <a:spLocks noGrp="1"/>
          </p:cNvSpPr>
          <p:nvPr>
            <p:ph idx="1"/>
          </p:nvPr>
        </p:nvSpPr>
        <p:spPr>
          <a:xfrm>
            <a:off x="838200" y="1825625"/>
            <a:ext cx="10515600" cy="4351338"/>
          </a:xfrm>
        </p:spPr>
        <p:txBody>
          <a:bodyPr>
            <a:normAutofit/>
          </a:bodyPr>
          <a:lstStyle/>
          <a:p>
            <a:r>
              <a:rPr lang="en-US" u="sng">
                <a:solidFill>
                  <a:schemeClr val="bg1"/>
                </a:solidFill>
              </a:rPr>
              <a:t>Answers</a:t>
            </a:r>
            <a:endParaRPr lang="en-US">
              <a:solidFill>
                <a:schemeClr val="bg1"/>
              </a:solidFill>
            </a:endParaRPr>
          </a:p>
          <a:p>
            <a:pPr lvl="1"/>
            <a:r>
              <a:rPr lang="en-US">
                <a:solidFill>
                  <a:schemeClr val="bg1"/>
                </a:solidFill>
              </a:rPr>
              <a:t>Flag and return the entire function bodies that contain the line</a:t>
            </a:r>
          </a:p>
          <a:p>
            <a:pPr lvl="2"/>
            <a:r>
              <a:rPr lang="en-US" i="1">
                <a:solidFill>
                  <a:schemeClr val="bg1"/>
                </a:solidFill>
              </a:rPr>
              <a:t>return </a:t>
            </a:r>
            <a:r>
              <a:rPr lang="en-US" i="1" err="1">
                <a:solidFill>
                  <a:schemeClr val="bg1"/>
                </a:solidFill>
              </a:rPr>
              <a:t>self.scheme</a:t>
            </a:r>
            <a:r>
              <a:rPr lang="en-US" i="1">
                <a:solidFill>
                  <a:schemeClr val="bg1"/>
                </a:solidFill>
              </a:rPr>
              <a:t> == “https”</a:t>
            </a:r>
          </a:p>
          <a:p>
            <a:pPr lvl="2"/>
            <a:endParaRPr lang="en-US" i="1">
              <a:solidFill>
                <a:schemeClr val="bg1"/>
              </a:solidFill>
            </a:endParaRPr>
          </a:p>
          <a:p>
            <a:pPr lvl="2"/>
            <a:endParaRPr lang="en-US" i="1">
              <a:solidFill>
                <a:schemeClr val="bg1"/>
              </a:solidFill>
            </a:endParaRPr>
          </a:p>
          <a:p>
            <a:pPr lvl="2"/>
            <a:endParaRPr lang="en-US" i="1">
              <a:solidFill>
                <a:schemeClr val="bg1"/>
              </a:solidFill>
            </a:endParaRPr>
          </a:p>
          <a:p>
            <a:pPr lvl="2"/>
            <a:endParaRPr lang="en-US" i="1">
              <a:solidFill>
                <a:schemeClr val="bg1"/>
              </a:solidFill>
            </a:endParaRPr>
          </a:p>
          <a:p>
            <a:pPr lvl="2"/>
            <a:r>
              <a:rPr lang="en-US" i="1">
                <a:solidFill>
                  <a:schemeClr val="bg1"/>
                </a:solidFill>
              </a:rPr>
              <a:t>parser = </a:t>
            </a:r>
            <a:r>
              <a:rPr lang="en-US" i="1" err="1">
                <a:solidFill>
                  <a:schemeClr val="bg1"/>
                </a:solidFill>
              </a:rPr>
              <a:t>MultiPartParser</a:t>
            </a:r>
            <a:r>
              <a:rPr lang="en-US" i="1">
                <a:solidFill>
                  <a:schemeClr val="bg1"/>
                </a:solidFill>
              </a:rPr>
              <a:t>(META, </a:t>
            </a:r>
            <a:r>
              <a:rPr lang="en-US" i="1" err="1">
                <a:solidFill>
                  <a:schemeClr val="bg1"/>
                </a:solidFill>
              </a:rPr>
              <a:t>post_data</a:t>
            </a:r>
            <a:r>
              <a:rPr lang="en-US" i="1">
                <a:solidFill>
                  <a:schemeClr val="bg1"/>
                </a:solidFill>
              </a:rPr>
              <a:t>, </a:t>
            </a:r>
            <a:r>
              <a:rPr lang="en-US" i="1" err="1">
                <a:solidFill>
                  <a:schemeClr val="bg1"/>
                </a:solidFill>
              </a:rPr>
              <a:t>self.upload_handlers</a:t>
            </a:r>
            <a:r>
              <a:rPr lang="en-US" i="1">
                <a:solidFill>
                  <a:schemeClr val="bg1"/>
                </a:solidFill>
              </a:rPr>
              <a:t>, </a:t>
            </a:r>
            <a:r>
              <a:rPr lang="en-US" i="1" err="1">
                <a:solidFill>
                  <a:schemeClr val="bg1"/>
                </a:solidFill>
              </a:rPr>
              <a:t>self.encoding</a:t>
            </a:r>
            <a:r>
              <a:rPr lang="en-US" i="1">
                <a:solidFill>
                  <a:schemeClr val="bg1"/>
                </a:solidFill>
              </a:rPr>
              <a:t>)</a:t>
            </a:r>
          </a:p>
        </p:txBody>
      </p:sp>
      <p:pic>
        <p:nvPicPr>
          <p:cNvPr id="12" name="Picture 11">
            <a:extLst>
              <a:ext uri="{FF2B5EF4-FFF2-40B4-BE49-F238E27FC236}">
                <a16:creationId xmlns:a16="http://schemas.microsoft.com/office/drawing/2014/main" id="{C570F0AF-AE1B-2B5E-3C20-F0CB56BF64A1}"/>
              </a:ext>
            </a:extLst>
          </p:cNvPr>
          <p:cNvPicPr>
            <a:picLocks noChangeAspect="1"/>
          </p:cNvPicPr>
          <p:nvPr/>
        </p:nvPicPr>
        <p:blipFill>
          <a:blip r:embed="rId4"/>
          <a:stretch>
            <a:fillRect/>
          </a:stretch>
        </p:blipFill>
        <p:spPr>
          <a:xfrm>
            <a:off x="2101081" y="3114669"/>
            <a:ext cx="3759200" cy="825500"/>
          </a:xfrm>
          <a:prstGeom prst="rect">
            <a:avLst/>
          </a:prstGeom>
        </p:spPr>
      </p:pic>
      <p:pic>
        <p:nvPicPr>
          <p:cNvPr id="14" name="Picture 13">
            <a:extLst>
              <a:ext uri="{FF2B5EF4-FFF2-40B4-BE49-F238E27FC236}">
                <a16:creationId xmlns:a16="http://schemas.microsoft.com/office/drawing/2014/main" id="{3A744316-E47A-79C9-CDFB-01A5D0A0A603}"/>
              </a:ext>
            </a:extLst>
          </p:cNvPr>
          <p:cNvPicPr>
            <a:picLocks noChangeAspect="1"/>
          </p:cNvPicPr>
          <p:nvPr/>
        </p:nvPicPr>
        <p:blipFill>
          <a:blip r:embed="rId5"/>
          <a:stretch>
            <a:fillRect/>
          </a:stretch>
        </p:blipFill>
        <p:spPr>
          <a:xfrm>
            <a:off x="6241281" y="3009202"/>
            <a:ext cx="3632200" cy="1346200"/>
          </a:xfrm>
          <a:prstGeom prst="rect">
            <a:avLst/>
          </a:prstGeom>
        </p:spPr>
      </p:pic>
      <p:pic>
        <p:nvPicPr>
          <p:cNvPr id="16" name="Picture 15">
            <a:extLst>
              <a:ext uri="{FF2B5EF4-FFF2-40B4-BE49-F238E27FC236}">
                <a16:creationId xmlns:a16="http://schemas.microsoft.com/office/drawing/2014/main" id="{76C04B32-5285-4302-3CAB-372CE5C9C9B3}"/>
              </a:ext>
            </a:extLst>
          </p:cNvPr>
          <p:cNvPicPr>
            <a:picLocks noChangeAspect="1"/>
          </p:cNvPicPr>
          <p:nvPr/>
        </p:nvPicPr>
        <p:blipFill>
          <a:blip r:embed="rId6"/>
          <a:stretch>
            <a:fillRect/>
          </a:stretch>
        </p:blipFill>
        <p:spPr>
          <a:xfrm>
            <a:off x="2101081" y="4896432"/>
            <a:ext cx="7772400" cy="1273972"/>
          </a:xfrm>
          <a:prstGeom prst="rect">
            <a:avLst/>
          </a:prstGeom>
        </p:spPr>
      </p:pic>
    </p:spTree>
    <p:extLst>
      <p:ext uri="{BB962C8B-B14F-4D97-AF65-F5344CB8AC3E}">
        <p14:creationId xmlns:p14="http://schemas.microsoft.com/office/powerpoint/2010/main" val="774555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sz="4000">
                <a:solidFill>
                  <a:schemeClr val="bg1"/>
                </a:solidFill>
              </a:rPr>
              <a:t>Pattern Matching Operators</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21" name="Picture 20">
            <a:extLst>
              <a:ext uri="{FF2B5EF4-FFF2-40B4-BE49-F238E27FC236}">
                <a16:creationId xmlns:a16="http://schemas.microsoft.com/office/drawing/2014/main" id="{0459C1A3-5597-7A7A-1E0B-92DE6FB863F7}"/>
              </a:ext>
            </a:extLst>
          </p:cNvPr>
          <p:cNvPicPr>
            <a:picLocks noChangeAspect="1"/>
          </p:cNvPicPr>
          <p:nvPr/>
        </p:nvPicPr>
        <p:blipFill>
          <a:blip r:embed="rId3"/>
          <a:stretch>
            <a:fillRect/>
          </a:stretch>
        </p:blipFill>
        <p:spPr>
          <a:xfrm>
            <a:off x="1593355" y="1530367"/>
            <a:ext cx="2292076" cy="4227870"/>
          </a:xfrm>
          <a:prstGeom prst="rect">
            <a:avLst/>
          </a:prstGeom>
          <a:ln w="88900" cap="sq" cmpd="thickThin">
            <a:solidFill>
              <a:srgbClr val="000000"/>
            </a:solidFill>
            <a:prstDash val="solid"/>
            <a:miter lim="800000"/>
          </a:ln>
          <a:effectLst>
            <a:innerShdw blurRad="76200">
              <a:srgbClr val="000000"/>
            </a:innerShdw>
          </a:effectLst>
        </p:spPr>
      </p:pic>
      <p:pic>
        <p:nvPicPr>
          <p:cNvPr id="22" name="Picture 21">
            <a:extLst>
              <a:ext uri="{FF2B5EF4-FFF2-40B4-BE49-F238E27FC236}">
                <a16:creationId xmlns:a16="http://schemas.microsoft.com/office/drawing/2014/main" id="{2DB5C4D6-0D66-7290-FB0B-87CDEE961DBB}"/>
              </a:ext>
            </a:extLst>
          </p:cNvPr>
          <p:cNvPicPr>
            <a:picLocks noChangeAspect="1"/>
          </p:cNvPicPr>
          <p:nvPr/>
        </p:nvPicPr>
        <p:blipFill>
          <a:blip r:embed="rId4"/>
          <a:stretch>
            <a:fillRect/>
          </a:stretch>
        </p:blipFill>
        <p:spPr>
          <a:xfrm>
            <a:off x="5902593" y="1563759"/>
            <a:ext cx="2423902" cy="4299790"/>
          </a:xfrm>
          <a:prstGeom prst="rect">
            <a:avLst/>
          </a:prstGeom>
          <a:ln w="88900" cap="sq" cmpd="thickThin">
            <a:solidFill>
              <a:srgbClr val="000000"/>
            </a:solidFill>
            <a:prstDash val="solid"/>
            <a:miter lim="800000"/>
          </a:ln>
          <a:effectLst>
            <a:innerShdw blurRad="76200">
              <a:srgbClr val="000000"/>
            </a:innerShdw>
          </a:effectLst>
        </p:spPr>
      </p:pic>
      <p:sp>
        <p:nvSpPr>
          <p:cNvPr id="23" name="TextBox 22">
            <a:extLst>
              <a:ext uri="{FF2B5EF4-FFF2-40B4-BE49-F238E27FC236}">
                <a16:creationId xmlns:a16="http://schemas.microsoft.com/office/drawing/2014/main" id="{9CA93C5B-1DB0-F81E-36B8-09991C25C92B}"/>
              </a:ext>
            </a:extLst>
          </p:cNvPr>
          <p:cNvSpPr txBox="1"/>
          <p:nvPr/>
        </p:nvSpPr>
        <p:spPr>
          <a:xfrm>
            <a:off x="7340577" y="6181280"/>
            <a:ext cx="6097712" cy="369332"/>
          </a:xfrm>
          <a:prstGeom prst="rect">
            <a:avLst/>
          </a:prstGeom>
          <a:noFill/>
        </p:spPr>
        <p:txBody>
          <a:bodyPr wrap="square">
            <a:spAutoFit/>
          </a:bodyPr>
          <a:lstStyle/>
          <a:p>
            <a:r>
              <a:rPr lang="en-US">
                <a:hlinkClick r:id="rId5"/>
              </a:rPr>
              <a:t>Rule syntax | Semgrep</a:t>
            </a:r>
            <a:endParaRPr lang="en-US"/>
          </a:p>
        </p:txBody>
      </p:sp>
    </p:spTree>
    <p:extLst>
      <p:ext uri="{BB962C8B-B14F-4D97-AF65-F5344CB8AC3E}">
        <p14:creationId xmlns:p14="http://schemas.microsoft.com/office/powerpoint/2010/main" val="2228378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838200" y="1825625"/>
            <a:ext cx="10515600" cy="4351338"/>
          </a:xfrm>
        </p:spPr>
        <p:txBody>
          <a:bodyPr>
            <a:normAutofit/>
          </a:bodyPr>
          <a:lstStyle/>
          <a:p>
            <a:r>
              <a:rPr lang="en-US">
                <a:solidFill>
                  <a:schemeClr val="bg1"/>
                </a:solidFill>
              </a:rPr>
              <a:t>The </a:t>
            </a:r>
            <a:r>
              <a:rPr lang="en-US" i="1">
                <a:solidFill>
                  <a:schemeClr val="bg1"/>
                </a:solidFill>
              </a:rPr>
              <a:t>pattern</a:t>
            </a:r>
            <a:r>
              <a:rPr lang="en-US">
                <a:solidFill>
                  <a:schemeClr val="bg1"/>
                </a:solidFill>
              </a:rPr>
              <a:t> operator looks for code matching its expression.</a:t>
            </a:r>
          </a:p>
          <a:p>
            <a:endParaRPr lang="en-US">
              <a:solidFill>
                <a:schemeClr val="bg1"/>
              </a:solidFill>
            </a:endParaRPr>
          </a:p>
          <a:p>
            <a:endParaRPr lang="en-US">
              <a:solidFill>
                <a:schemeClr val="bg1"/>
              </a:solidFill>
            </a:endParaRPr>
          </a:p>
          <a:p>
            <a:pPr marL="0" indent="0">
              <a:buNone/>
            </a:pPr>
            <a:endParaRPr lang="en-US">
              <a:solidFill>
                <a:schemeClr val="bg1"/>
              </a:solidFill>
            </a:endParaRPr>
          </a:p>
        </p:txBody>
      </p:sp>
      <p:pic>
        <p:nvPicPr>
          <p:cNvPr id="21" name="Picture 20">
            <a:extLst>
              <a:ext uri="{FF2B5EF4-FFF2-40B4-BE49-F238E27FC236}">
                <a16:creationId xmlns:a16="http://schemas.microsoft.com/office/drawing/2014/main" id="{41DE3013-50DF-995A-E7BD-3173B2B2B9EC}"/>
              </a:ext>
            </a:extLst>
          </p:cNvPr>
          <p:cNvPicPr>
            <a:picLocks noChangeAspect="1"/>
          </p:cNvPicPr>
          <p:nvPr/>
        </p:nvPicPr>
        <p:blipFill>
          <a:blip r:embed="rId4"/>
          <a:stretch>
            <a:fillRect/>
          </a:stretch>
        </p:blipFill>
        <p:spPr>
          <a:xfrm>
            <a:off x="698403" y="2716794"/>
            <a:ext cx="4989703" cy="1956058"/>
          </a:xfrm>
          <a:prstGeom prst="rect">
            <a:avLst/>
          </a:prstGeom>
          <a:ln>
            <a:solidFill>
              <a:schemeClr val="tx1"/>
            </a:solid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BB6BCAC3-3536-3812-B8C3-772409FA889D}"/>
              </a:ext>
            </a:extLst>
          </p:cNvPr>
          <p:cNvPicPr>
            <a:picLocks noChangeAspect="1"/>
          </p:cNvPicPr>
          <p:nvPr/>
        </p:nvPicPr>
        <p:blipFill>
          <a:blip r:embed="rId5"/>
          <a:stretch>
            <a:fillRect/>
          </a:stretch>
        </p:blipFill>
        <p:spPr>
          <a:xfrm>
            <a:off x="6096000" y="2716794"/>
            <a:ext cx="5707414" cy="2550452"/>
          </a:xfrm>
          <a:prstGeom prst="rect">
            <a:avLst/>
          </a:prstGeom>
          <a:ln>
            <a:solidFill>
              <a:schemeClr val="tx1"/>
            </a:solidFill>
          </a:ln>
          <a:effectLst>
            <a:outerShdw blurRad="292100" dist="139700" dir="2700000" algn="tl" rotWithShape="0">
              <a:srgbClr val="333333">
                <a:alpha val="65000"/>
              </a:srgbClr>
            </a:outerShdw>
          </a:effectLst>
        </p:spPr>
      </p:pic>
      <p:grpSp>
        <p:nvGrpSpPr>
          <p:cNvPr id="23" name="Group 22">
            <a:extLst>
              <a:ext uri="{FF2B5EF4-FFF2-40B4-BE49-F238E27FC236}">
                <a16:creationId xmlns:a16="http://schemas.microsoft.com/office/drawing/2014/main" id="{F0B82A5A-60C5-ACE8-B33A-92346DB5D046}"/>
              </a:ext>
            </a:extLst>
          </p:cNvPr>
          <p:cNvGrpSpPr/>
          <p:nvPr/>
        </p:nvGrpSpPr>
        <p:grpSpPr>
          <a:xfrm>
            <a:off x="2749778" y="3058366"/>
            <a:ext cx="1539350" cy="645283"/>
            <a:chOff x="2749778" y="3058366"/>
            <a:chExt cx="1539350" cy="645283"/>
          </a:xfrm>
        </p:grpSpPr>
        <p:sp>
          <p:nvSpPr>
            <p:cNvPr id="24" name="Rectangle 23">
              <a:extLst>
                <a:ext uri="{FF2B5EF4-FFF2-40B4-BE49-F238E27FC236}">
                  <a16:creationId xmlns:a16="http://schemas.microsoft.com/office/drawing/2014/main" id="{A80BA365-234D-93B9-830F-FFF25C649169}"/>
                </a:ext>
              </a:extLst>
            </p:cNvPr>
            <p:cNvSpPr/>
            <p:nvPr/>
          </p:nvSpPr>
          <p:spPr>
            <a:xfrm>
              <a:off x="2749778" y="3429000"/>
              <a:ext cx="1539350" cy="2746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FBDEDFE8-EFE5-19AF-D306-F78CA00EBBF8}"/>
                </a:ext>
              </a:extLst>
            </p:cNvPr>
            <p:cNvSpPr/>
            <p:nvPr/>
          </p:nvSpPr>
          <p:spPr>
            <a:xfrm>
              <a:off x="4144403" y="3058366"/>
              <a:ext cx="144725" cy="27464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133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Patterns</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743502" y="1401293"/>
            <a:ext cx="10515600" cy="4351338"/>
          </a:xfrm>
        </p:spPr>
        <p:txBody>
          <a:bodyPr>
            <a:normAutofit/>
          </a:bodyPr>
          <a:lstStyle/>
          <a:p>
            <a:r>
              <a:rPr lang="en-US">
                <a:solidFill>
                  <a:schemeClr val="bg1"/>
                </a:solidFill>
              </a:rPr>
              <a:t>Performs a logical AND operation on one or more child patterns. </a:t>
            </a:r>
          </a:p>
          <a:p>
            <a:r>
              <a:rPr lang="en-US">
                <a:solidFill>
                  <a:schemeClr val="bg1"/>
                </a:solidFill>
              </a:rPr>
              <a:t>Chaining multiple patterns together</a:t>
            </a:r>
          </a:p>
          <a:p>
            <a:endParaRPr lang="en-US">
              <a:solidFill>
                <a:schemeClr val="bg1"/>
              </a:solidFill>
            </a:endParaRPr>
          </a:p>
          <a:p>
            <a:endParaRPr lang="en-US">
              <a:solidFill>
                <a:schemeClr val="bg1"/>
              </a:solidFill>
            </a:endParaRPr>
          </a:p>
          <a:p>
            <a:pPr marL="0" indent="0">
              <a:buNone/>
            </a:pPr>
            <a:endParaRPr lang="en-US">
              <a:solidFill>
                <a:schemeClr val="bg1"/>
              </a:solidFill>
            </a:endParaRPr>
          </a:p>
        </p:txBody>
      </p:sp>
      <p:pic>
        <p:nvPicPr>
          <p:cNvPr id="8" name="Picture 7">
            <a:extLst>
              <a:ext uri="{FF2B5EF4-FFF2-40B4-BE49-F238E27FC236}">
                <a16:creationId xmlns:a16="http://schemas.microsoft.com/office/drawing/2014/main" id="{04AE880B-B76E-C6A4-C852-D1A7317EBABA}"/>
              </a:ext>
            </a:extLst>
          </p:cNvPr>
          <p:cNvPicPr>
            <a:picLocks noChangeAspect="1"/>
          </p:cNvPicPr>
          <p:nvPr/>
        </p:nvPicPr>
        <p:blipFill>
          <a:blip r:embed="rId4"/>
          <a:stretch>
            <a:fillRect/>
          </a:stretch>
        </p:blipFill>
        <p:spPr>
          <a:xfrm>
            <a:off x="856058" y="2780704"/>
            <a:ext cx="5606218" cy="3268236"/>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581B170-CAFA-03B4-D8E3-6840CFE2647B}"/>
              </a:ext>
            </a:extLst>
          </p:cNvPr>
          <p:cNvPicPr>
            <a:picLocks noChangeAspect="1"/>
          </p:cNvPicPr>
          <p:nvPr/>
        </p:nvPicPr>
        <p:blipFill>
          <a:blip r:embed="rId5"/>
          <a:stretch>
            <a:fillRect/>
          </a:stretch>
        </p:blipFill>
        <p:spPr>
          <a:xfrm>
            <a:off x="6875289" y="2780704"/>
            <a:ext cx="4814684" cy="2573211"/>
          </a:xfrm>
          <a:prstGeom prst="rect">
            <a:avLst/>
          </a:prstGeom>
          <a:ln>
            <a:solidFill>
              <a:schemeClr val="tx1"/>
            </a:solidFill>
          </a:ln>
          <a:effectLst>
            <a:outerShdw blurRad="292100" dist="139700" dir="2700000" algn="tl" rotWithShape="0">
              <a:srgbClr val="333333">
                <a:alpha val="65000"/>
              </a:srgbClr>
            </a:outerShdw>
          </a:effectLst>
        </p:spPr>
      </p:pic>
      <p:grpSp>
        <p:nvGrpSpPr>
          <p:cNvPr id="12" name="Group 11">
            <a:extLst>
              <a:ext uri="{FF2B5EF4-FFF2-40B4-BE49-F238E27FC236}">
                <a16:creationId xmlns:a16="http://schemas.microsoft.com/office/drawing/2014/main" id="{5E18B77D-523E-5986-EE2B-574D61F91867}"/>
              </a:ext>
            </a:extLst>
          </p:cNvPr>
          <p:cNvGrpSpPr/>
          <p:nvPr/>
        </p:nvGrpSpPr>
        <p:grpSpPr>
          <a:xfrm>
            <a:off x="1304628" y="3165299"/>
            <a:ext cx="4182446" cy="1703811"/>
            <a:chOff x="1381468" y="2986601"/>
            <a:chExt cx="4182446" cy="1703811"/>
          </a:xfrm>
        </p:grpSpPr>
        <p:sp>
          <p:nvSpPr>
            <p:cNvPr id="14" name="Rectangle 13">
              <a:extLst>
                <a:ext uri="{FF2B5EF4-FFF2-40B4-BE49-F238E27FC236}">
                  <a16:creationId xmlns:a16="http://schemas.microsoft.com/office/drawing/2014/main" id="{7FF892CF-1846-D63F-DF66-B1993D8DBB63}"/>
                </a:ext>
              </a:extLst>
            </p:cNvPr>
            <p:cNvSpPr/>
            <p:nvPr/>
          </p:nvSpPr>
          <p:spPr>
            <a:xfrm>
              <a:off x="1381468" y="2986601"/>
              <a:ext cx="3769433" cy="17038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7FE93841-7220-B5B1-7072-F93ACA8B6225}"/>
                </a:ext>
              </a:extLst>
            </p:cNvPr>
            <p:cNvSpPr/>
            <p:nvPr/>
          </p:nvSpPr>
          <p:spPr>
            <a:xfrm>
              <a:off x="5245599" y="3341836"/>
              <a:ext cx="318315" cy="2039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469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D486F-0631-82C7-F21E-C218767190E0}"/>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About Us</a:t>
            </a:r>
          </a:p>
        </p:txBody>
      </p:sp>
      <p:grpSp>
        <p:nvGrpSpPr>
          <p:cNvPr id="9" name="Group 8">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FFA3BE53-BF57-ECB2-6433-21AB789D8644}"/>
              </a:ext>
            </a:extLst>
          </p:cNvPr>
          <p:cNvSpPr>
            <a:spLocks noGrp="1"/>
          </p:cNvSpPr>
          <p:nvPr>
            <p:ph idx="1"/>
          </p:nvPr>
        </p:nvSpPr>
        <p:spPr>
          <a:xfrm>
            <a:off x="6234868" y="1130846"/>
            <a:ext cx="5217173" cy="4351338"/>
          </a:xfrm>
        </p:spPr>
        <p:txBody>
          <a:bodyPr>
            <a:normAutofit fontScale="92500" lnSpcReduction="20000"/>
          </a:bodyPr>
          <a:lstStyle/>
          <a:p>
            <a:pPr marL="0" indent="0">
              <a:buNone/>
            </a:pPr>
            <a:r>
              <a:rPr lang="en-US">
                <a:solidFill>
                  <a:schemeClr val="bg1"/>
                </a:solidFill>
              </a:rPr>
              <a:t>Software Security Engineering</a:t>
            </a:r>
          </a:p>
          <a:p>
            <a:pPr marL="0" indent="0">
              <a:buNone/>
            </a:pPr>
            <a:r>
              <a:rPr lang="en-US">
                <a:solidFill>
                  <a:schemeClr val="bg1"/>
                </a:solidFill>
              </a:rPr>
              <a:t>@ Microsoft</a:t>
            </a:r>
          </a:p>
          <a:p>
            <a:pPr marL="0" indent="0">
              <a:buNone/>
            </a:pPr>
            <a:endParaRPr lang="en-US">
              <a:solidFill>
                <a:schemeClr val="bg1"/>
              </a:solidFill>
            </a:endParaRPr>
          </a:p>
          <a:p>
            <a:pPr marL="0" indent="0">
              <a:buNone/>
            </a:pPr>
            <a:r>
              <a:rPr lang="en-US">
                <a:solidFill>
                  <a:schemeClr val="bg1"/>
                </a:solidFill>
              </a:rPr>
              <a:t>Arjun </a:t>
            </a:r>
          </a:p>
          <a:p>
            <a:pPr marL="0" indent="0">
              <a:buNone/>
            </a:pPr>
            <a:r>
              <a:rPr lang="en-US" sz="2000">
                <a:solidFill>
                  <a:schemeClr val="bg1"/>
                </a:solidFill>
                <a:hlinkClick r:id="rId2"/>
              </a:rPr>
              <a:t>https://www.linkedin.com/in/247arjun</a:t>
            </a:r>
            <a:endParaRPr lang="en-US" sz="2000">
              <a:solidFill>
                <a:schemeClr val="bg1"/>
              </a:solidFill>
            </a:endParaRPr>
          </a:p>
          <a:p>
            <a:endParaRPr lang="en-US">
              <a:solidFill>
                <a:schemeClr val="bg1"/>
              </a:solidFill>
            </a:endParaRPr>
          </a:p>
          <a:p>
            <a:pPr marL="0" indent="0">
              <a:buNone/>
            </a:pPr>
            <a:r>
              <a:rPr lang="en-US">
                <a:solidFill>
                  <a:schemeClr val="bg1"/>
                </a:solidFill>
              </a:rPr>
              <a:t>Marcelo</a:t>
            </a:r>
          </a:p>
          <a:p>
            <a:pPr marL="0" indent="0">
              <a:buNone/>
            </a:pPr>
            <a:r>
              <a:rPr lang="en-US" sz="2000">
                <a:solidFill>
                  <a:schemeClr val="bg1"/>
                </a:solidFill>
                <a:hlinkClick r:id="rId3"/>
              </a:rPr>
              <a:t>https://www.linkedin.com/in/mribeirobr</a:t>
            </a:r>
            <a:endParaRPr lang="en-US" sz="2000">
              <a:solidFill>
                <a:schemeClr val="bg1"/>
              </a:solidFill>
            </a:endParaRPr>
          </a:p>
          <a:p>
            <a:pPr marL="0" indent="0">
              <a:buNone/>
            </a:pPr>
            <a:endParaRPr lang="en-US">
              <a:solidFill>
                <a:schemeClr val="bg1"/>
              </a:solidFill>
            </a:endParaRPr>
          </a:p>
          <a:p>
            <a:pPr marL="0" indent="0">
              <a:buNone/>
            </a:pPr>
            <a:r>
              <a:rPr lang="en-US">
                <a:solidFill>
                  <a:schemeClr val="bg1"/>
                </a:solidFill>
              </a:rPr>
              <a:t>Gautam</a:t>
            </a:r>
          </a:p>
          <a:p>
            <a:pPr marL="0" indent="0">
              <a:buNone/>
            </a:pPr>
            <a:r>
              <a:rPr lang="en-US" sz="2000">
                <a:solidFill>
                  <a:schemeClr val="bg1"/>
                </a:solidFill>
                <a:hlinkClick r:id="rId4"/>
              </a:rPr>
              <a:t>https://www.linkedin.com/in/perigautam</a:t>
            </a:r>
            <a:r>
              <a:rPr lang="en-US" sz="2000">
                <a:solidFill>
                  <a:schemeClr val="bg1"/>
                </a:solidFill>
              </a:rPr>
              <a:t> </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567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43B471-B8FA-5E36-5BE7-D5161334D31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749934B-CB48-F63F-9197-890BBB448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81128-AC24-5479-45F6-B948AA27700F}"/>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Patterns</a:t>
            </a:r>
          </a:p>
        </p:txBody>
      </p:sp>
      <p:sp>
        <p:nvSpPr>
          <p:cNvPr id="6" name="Freeform: Shape 9">
            <a:extLst>
              <a:ext uri="{FF2B5EF4-FFF2-40B4-BE49-F238E27FC236}">
                <a16:creationId xmlns:a16="http://schemas.microsoft.com/office/drawing/2014/main" id="{DF167A07-A543-8B60-98BA-10551C48A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5887B47-8937-B453-2342-D46FCC3D2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0F881F-EB1D-249E-7555-698726F56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F7748A74-63C8-1E91-8E61-C97F87C94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B87756CC-B9BA-9E15-0857-95DAC64BC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7ECEBCA8-64F5-8856-1EED-ACACBD144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28096DD3-A2A3-3990-15B1-1BD8BFD79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E04F9BDA-0C6D-856C-C2B8-0C491D824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0A463D77-D755-1888-DF7A-4E5974625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712FF0E1-7324-46DD-4FD7-316B5770D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83B06441-6869-3709-0233-04A307EE8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B2059F1C-018D-1E30-515B-6AE9E7B89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01754D24-BB17-A09A-71FE-4D06436CE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6374D070-3D82-6275-F96C-361E30D67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C42CDEFB-57D2-64CA-BE8B-14AA568B0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30A84270-D54D-2812-DF78-C33CA06BF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0E02F856-29A4-12B6-F0C9-731630BBB520}"/>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AEBC884C-ADAE-0FDD-13CC-9152FA0721C1}"/>
              </a:ext>
            </a:extLst>
          </p:cNvPr>
          <p:cNvSpPr>
            <a:spLocks noGrp="1"/>
          </p:cNvSpPr>
          <p:nvPr>
            <p:ph idx="1"/>
          </p:nvPr>
        </p:nvSpPr>
        <p:spPr>
          <a:xfrm>
            <a:off x="838200" y="1825625"/>
            <a:ext cx="10515600" cy="4351338"/>
          </a:xfrm>
        </p:spPr>
        <p:txBody>
          <a:bodyPr>
            <a:normAutofit/>
          </a:bodyPr>
          <a:lstStyle/>
          <a:p>
            <a:r>
              <a:rPr lang="en-US" u="sng">
                <a:solidFill>
                  <a:schemeClr val="bg1"/>
                </a:solidFill>
              </a:rPr>
              <a:t>Exercise</a:t>
            </a:r>
            <a:r>
              <a:rPr lang="en-US">
                <a:solidFill>
                  <a:schemeClr val="bg1"/>
                </a:solidFill>
              </a:rPr>
              <a:t> - (aka.ms/</a:t>
            </a:r>
            <a:r>
              <a:rPr lang="en-US" err="1">
                <a:solidFill>
                  <a:schemeClr val="bg1"/>
                </a:solidFill>
              </a:rPr>
              <a:t>semgrep</a:t>
            </a:r>
            <a:r>
              <a:rPr lang="en-US">
                <a:solidFill>
                  <a:schemeClr val="bg1"/>
                </a:solidFill>
              </a:rPr>
              <a:t>-exercises)</a:t>
            </a:r>
          </a:p>
          <a:p>
            <a:pPr lvl="1"/>
            <a:r>
              <a:rPr lang="en-US">
                <a:solidFill>
                  <a:schemeClr val="bg1"/>
                </a:solidFill>
                <a:hlinkClick r:id="rId4"/>
              </a:rPr>
              <a:t>https://github.com/django/django/blob/main/django/http/request.py</a:t>
            </a:r>
            <a:endParaRPr lang="en-US">
              <a:solidFill>
                <a:schemeClr val="bg1"/>
              </a:solidFill>
            </a:endParaRPr>
          </a:p>
          <a:p>
            <a:pPr lvl="1"/>
            <a:r>
              <a:rPr lang="en-US">
                <a:solidFill>
                  <a:schemeClr val="bg1"/>
                </a:solidFill>
              </a:rPr>
              <a:t>Using 1 rule, flag and return the line of code</a:t>
            </a:r>
          </a:p>
          <a:p>
            <a:pPr lvl="2"/>
            <a:r>
              <a:rPr lang="en-US">
                <a:solidFill>
                  <a:schemeClr val="bg1"/>
                </a:solidFill>
              </a:rPr>
              <a:t>That is inside a function named </a:t>
            </a:r>
            <a:r>
              <a:rPr lang="en-US" i="1">
                <a:solidFill>
                  <a:schemeClr val="accent5"/>
                </a:solidFill>
              </a:rPr>
              <a:t>read</a:t>
            </a:r>
          </a:p>
          <a:p>
            <a:pPr lvl="2"/>
            <a:r>
              <a:rPr lang="en-US">
                <a:solidFill>
                  <a:schemeClr val="bg1"/>
                </a:solidFill>
              </a:rPr>
              <a:t>And sets the</a:t>
            </a:r>
            <a:r>
              <a:rPr lang="en-US" i="1">
                <a:solidFill>
                  <a:schemeClr val="bg1"/>
                </a:solidFill>
              </a:rPr>
              <a:t> </a:t>
            </a:r>
            <a:r>
              <a:rPr lang="en-US" i="1">
                <a:solidFill>
                  <a:schemeClr val="accent5"/>
                </a:solidFill>
              </a:rPr>
              <a:t>_</a:t>
            </a:r>
            <a:r>
              <a:rPr lang="en-US" i="1" err="1">
                <a:solidFill>
                  <a:schemeClr val="accent5"/>
                </a:solidFill>
              </a:rPr>
              <a:t>read_started</a:t>
            </a:r>
            <a:r>
              <a:rPr lang="en-US" i="1">
                <a:solidFill>
                  <a:schemeClr val="bg1"/>
                </a:solidFill>
              </a:rPr>
              <a:t> </a:t>
            </a:r>
            <a:r>
              <a:rPr lang="en-US">
                <a:solidFill>
                  <a:schemeClr val="bg1"/>
                </a:solidFill>
              </a:rPr>
              <a:t>attribute to </a:t>
            </a:r>
            <a:r>
              <a:rPr lang="en-US" i="1">
                <a:solidFill>
                  <a:schemeClr val="accent5"/>
                </a:solidFill>
              </a:rPr>
              <a:t>True</a:t>
            </a:r>
          </a:p>
        </p:txBody>
      </p:sp>
    </p:spTree>
    <p:extLst>
      <p:ext uri="{BB962C8B-B14F-4D97-AF65-F5344CB8AC3E}">
        <p14:creationId xmlns:p14="http://schemas.microsoft.com/office/powerpoint/2010/main" val="3273694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D33360-CC41-9631-8987-27CEDBE9571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C36EE9C-5D83-7F25-9294-3A30CE824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E31CF-4AC8-994A-03C4-6B9A22BA3973}"/>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Patterns</a:t>
            </a:r>
          </a:p>
        </p:txBody>
      </p:sp>
      <p:sp>
        <p:nvSpPr>
          <p:cNvPr id="6" name="Freeform: Shape 9">
            <a:extLst>
              <a:ext uri="{FF2B5EF4-FFF2-40B4-BE49-F238E27FC236}">
                <a16:creationId xmlns:a16="http://schemas.microsoft.com/office/drawing/2014/main" id="{AC9005B2-D5C3-EECE-097F-D74265A74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FCDAC4E2-7F96-A5EC-4B0E-E8D0BC8A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5747604-5AAA-DF5C-F488-535A122F16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B8BD87A6-5A39-0507-36A5-EC67E478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45A740D3-B350-86D5-B177-A6393C6F1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167C4EAE-68FF-55E6-3258-DE4C98742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C55A367C-A6FC-0587-B61C-5E3B0ACBE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E6E0FDF-183A-9B7E-FE4D-66CFE8513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ABE33904-DE86-41D8-70D1-1AE09384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298CD823-B5D4-7325-9FB4-3B3A1A12A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0190E532-EA46-9F36-CEB8-F2F62E170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3E7348C5-CC11-02D7-5362-8F8E9D6DC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C1564E2A-A180-4817-80F1-434530B0D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0A0B29F1-EF86-F1BD-F9D0-268A8FF87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329EF2EF-C90D-D077-51A4-2BA68C768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F5EE7B93-8899-866A-837B-1B4C92624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410E8FA7-F90C-0C77-318C-DDDDE90270D0}"/>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F2877A83-4EED-D763-80C3-C261866C1106}"/>
              </a:ext>
            </a:extLst>
          </p:cNvPr>
          <p:cNvSpPr>
            <a:spLocks noGrp="1"/>
          </p:cNvSpPr>
          <p:nvPr>
            <p:ph idx="1"/>
          </p:nvPr>
        </p:nvSpPr>
        <p:spPr>
          <a:xfrm>
            <a:off x="838200" y="1825625"/>
            <a:ext cx="10515600" cy="4351338"/>
          </a:xfrm>
        </p:spPr>
        <p:txBody>
          <a:bodyPr>
            <a:normAutofit/>
          </a:bodyPr>
          <a:lstStyle/>
          <a:p>
            <a:r>
              <a:rPr lang="en-US" u="sng">
                <a:solidFill>
                  <a:schemeClr val="bg1"/>
                </a:solidFill>
              </a:rPr>
              <a:t>Answer</a:t>
            </a:r>
            <a:endParaRPr lang="en-US">
              <a:solidFill>
                <a:schemeClr val="bg1"/>
              </a:solidFill>
            </a:endParaRPr>
          </a:p>
          <a:p>
            <a:pPr lvl="1"/>
            <a:r>
              <a:rPr lang="en-US">
                <a:solidFill>
                  <a:schemeClr val="bg1"/>
                </a:solidFill>
              </a:rPr>
              <a:t>Using 1 rule, flag and return the line of code</a:t>
            </a:r>
          </a:p>
          <a:p>
            <a:pPr lvl="2"/>
            <a:r>
              <a:rPr lang="en-US">
                <a:solidFill>
                  <a:schemeClr val="bg1"/>
                </a:solidFill>
              </a:rPr>
              <a:t>That is inside a function named </a:t>
            </a:r>
            <a:r>
              <a:rPr lang="en-US" i="1">
                <a:solidFill>
                  <a:schemeClr val="accent5"/>
                </a:solidFill>
              </a:rPr>
              <a:t>read</a:t>
            </a:r>
          </a:p>
          <a:p>
            <a:pPr lvl="2"/>
            <a:r>
              <a:rPr lang="en-US">
                <a:solidFill>
                  <a:schemeClr val="bg1"/>
                </a:solidFill>
              </a:rPr>
              <a:t>And sets the</a:t>
            </a:r>
            <a:r>
              <a:rPr lang="en-US" i="1">
                <a:solidFill>
                  <a:schemeClr val="bg1"/>
                </a:solidFill>
              </a:rPr>
              <a:t> </a:t>
            </a:r>
            <a:r>
              <a:rPr lang="en-US" i="1">
                <a:solidFill>
                  <a:schemeClr val="accent5"/>
                </a:solidFill>
              </a:rPr>
              <a:t>_</a:t>
            </a:r>
            <a:r>
              <a:rPr lang="en-US" i="1" err="1">
                <a:solidFill>
                  <a:schemeClr val="accent5"/>
                </a:solidFill>
              </a:rPr>
              <a:t>read_started</a:t>
            </a:r>
            <a:r>
              <a:rPr lang="en-US" i="1">
                <a:solidFill>
                  <a:schemeClr val="bg1"/>
                </a:solidFill>
              </a:rPr>
              <a:t> </a:t>
            </a:r>
            <a:r>
              <a:rPr lang="en-US">
                <a:solidFill>
                  <a:schemeClr val="bg1"/>
                </a:solidFill>
              </a:rPr>
              <a:t>attribute to </a:t>
            </a:r>
            <a:r>
              <a:rPr lang="en-US" i="1">
                <a:solidFill>
                  <a:schemeClr val="accent5"/>
                </a:solidFill>
              </a:rPr>
              <a:t>True</a:t>
            </a:r>
          </a:p>
        </p:txBody>
      </p:sp>
      <p:pic>
        <p:nvPicPr>
          <p:cNvPr id="8" name="Picture 7">
            <a:extLst>
              <a:ext uri="{FF2B5EF4-FFF2-40B4-BE49-F238E27FC236}">
                <a16:creationId xmlns:a16="http://schemas.microsoft.com/office/drawing/2014/main" id="{2A30F9D8-B544-D6F9-72AB-694E1694463B}"/>
              </a:ext>
            </a:extLst>
          </p:cNvPr>
          <p:cNvPicPr>
            <a:picLocks noChangeAspect="1"/>
          </p:cNvPicPr>
          <p:nvPr/>
        </p:nvPicPr>
        <p:blipFill>
          <a:blip r:embed="rId4"/>
          <a:stretch>
            <a:fillRect/>
          </a:stretch>
        </p:blipFill>
        <p:spPr>
          <a:xfrm>
            <a:off x="1917700" y="3567683"/>
            <a:ext cx="4178300" cy="1422400"/>
          </a:xfrm>
          <a:prstGeom prst="rect">
            <a:avLst/>
          </a:prstGeom>
        </p:spPr>
      </p:pic>
    </p:spTree>
    <p:extLst>
      <p:ext uri="{BB962C8B-B14F-4D97-AF65-F5344CB8AC3E}">
        <p14:creationId xmlns:p14="http://schemas.microsoft.com/office/powerpoint/2010/main" val="2152989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Pattern-Either</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743502" y="1401293"/>
            <a:ext cx="10515600" cy="4351338"/>
          </a:xfrm>
        </p:spPr>
        <p:txBody>
          <a:bodyPr>
            <a:normAutofit/>
          </a:bodyPr>
          <a:lstStyle/>
          <a:p>
            <a:r>
              <a:rPr lang="en-US">
                <a:solidFill>
                  <a:schemeClr val="bg1"/>
                </a:solidFill>
              </a:rPr>
              <a:t>Performs a logical OR operation on one or more child patterns. </a:t>
            </a:r>
          </a:p>
          <a:p>
            <a:r>
              <a:rPr lang="en-US">
                <a:solidFill>
                  <a:schemeClr val="bg1"/>
                </a:solidFill>
              </a:rPr>
              <a:t>Chaining multiple patterns together</a:t>
            </a:r>
          </a:p>
          <a:p>
            <a:endParaRPr lang="en-US">
              <a:solidFill>
                <a:schemeClr val="bg1"/>
              </a:solidFill>
            </a:endParaRPr>
          </a:p>
          <a:p>
            <a:endParaRPr lang="en-US">
              <a:solidFill>
                <a:schemeClr val="bg1"/>
              </a:solidFill>
            </a:endParaRPr>
          </a:p>
          <a:p>
            <a:pPr marL="0" indent="0">
              <a:buNone/>
            </a:pPr>
            <a:endParaRPr lang="en-US">
              <a:solidFill>
                <a:schemeClr val="bg1"/>
              </a:solidFill>
            </a:endParaRPr>
          </a:p>
        </p:txBody>
      </p:sp>
      <p:pic>
        <p:nvPicPr>
          <p:cNvPr id="16" name="Picture 15">
            <a:extLst>
              <a:ext uri="{FF2B5EF4-FFF2-40B4-BE49-F238E27FC236}">
                <a16:creationId xmlns:a16="http://schemas.microsoft.com/office/drawing/2014/main" id="{35BADB2F-C7A8-E425-6AE6-455AF5B6FF98}"/>
              </a:ext>
            </a:extLst>
          </p:cNvPr>
          <p:cNvPicPr>
            <a:picLocks noChangeAspect="1"/>
          </p:cNvPicPr>
          <p:nvPr/>
        </p:nvPicPr>
        <p:blipFill>
          <a:blip r:embed="rId4"/>
          <a:stretch>
            <a:fillRect/>
          </a:stretch>
        </p:blipFill>
        <p:spPr>
          <a:xfrm>
            <a:off x="6350830" y="2446222"/>
            <a:ext cx="4191585" cy="2514951"/>
          </a:xfrm>
          <a:prstGeom prst="rect">
            <a:avLst/>
          </a:prstGeom>
          <a:ln>
            <a:solidFill>
              <a:schemeClr val="tx1"/>
            </a:solid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71547622-A57B-CB18-E822-A8707308DD64}"/>
              </a:ext>
            </a:extLst>
          </p:cNvPr>
          <p:cNvPicPr>
            <a:picLocks noChangeAspect="1"/>
          </p:cNvPicPr>
          <p:nvPr/>
        </p:nvPicPr>
        <p:blipFill>
          <a:blip r:embed="rId5"/>
          <a:stretch>
            <a:fillRect/>
          </a:stretch>
        </p:blipFill>
        <p:spPr>
          <a:xfrm>
            <a:off x="963189" y="2446222"/>
            <a:ext cx="4811748" cy="2452060"/>
          </a:xfrm>
          <a:prstGeom prst="rect">
            <a:avLst/>
          </a:prstGeom>
          <a:ln>
            <a:solidFill>
              <a:schemeClr val="tx1"/>
            </a:solidFill>
          </a:ln>
          <a:effectLst>
            <a:outerShdw blurRad="292100" dist="139700" dir="2700000" algn="tl" rotWithShape="0">
              <a:srgbClr val="333333">
                <a:alpha val="65000"/>
              </a:srgbClr>
            </a:outerShdw>
          </a:effectLst>
        </p:spPr>
      </p:pic>
      <p:grpSp>
        <p:nvGrpSpPr>
          <p:cNvPr id="18" name="Group 17">
            <a:extLst>
              <a:ext uri="{FF2B5EF4-FFF2-40B4-BE49-F238E27FC236}">
                <a16:creationId xmlns:a16="http://schemas.microsoft.com/office/drawing/2014/main" id="{0C3DB16E-969C-AA16-535C-A4DBA8DD5F6E}"/>
              </a:ext>
            </a:extLst>
          </p:cNvPr>
          <p:cNvGrpSpPr/>
          <p:nvPr/>
        </p:nvGrpSpPr>
        <p:grpSpPr>
          <a:xfrm>
            <a:off x="1763017" y="2960290"/>
            <a:ext cx="2584424" cy="1309104"/>
            <a:chOff x="1763017" y="2986602"/>
            <a:chExt cx="2584424" cy="1309104"/>
          </a:xfrm>
        </p:grpSpPr>
        <p:sp>
          <p:nvSpPr>
            <p:cNvPr id="19" name="Rectangle 18">
              <a:extLst>
                <a:ext uri="{FF2B5EF4-FFF2-40B4-BE49-F238E27FC236}">
                  <a16:creationId xmlns:a16="http://schemas.microsoft.com/office/drawing/2014/main" id="{3FE377DB-EFAE-9FBA-F999-18B43CF6F861}"/>
                </a:ext>
              </a:extLst>
            </p:cNvPr>
            <p:cNvSpPr/>
            <p:nvPr/>
          </p:nvSpPr>
          <p:spPr>
            <a:xfrm>
              <a:off x="1763017" y="2986602"/>
              <a:ext cx="2019574" cy="13091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B8B0E35B-1519-C665-1DB6-0B5E9FA6D4BC}"/>
                </a:ext>
              </a:extLst>
            </p:cNvPr>
            <p:cNvSpPr/>
            <p:nvPr/>
          </p:nvSpPr>
          <p:spPr>
            <a:xfrm>
              <a:off x="4029126" y="3167478"/>
              <a:ext cx="318315" cy="2039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407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F45C40-1179-97E9-8587-851D7117AB7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FB37554-49E8-D0EE-1576-A26EE2B58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393FC-3EE2-7D10-78E4-9D020A80817F}"/>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Pattern-Either</a:t>
            </a:r>
          </a:p>
        </p:txBody>
      </p:sp>
      <p:sp>
        <p:nvSpPr>
          <p:cNvPr id="6" name="Freeform: Shape 9">
            <a:extLst>
              <a:ext uri="{FF2B5EF4-FFF2-40B4-BE49-F238E27FC236}">
                <a16:creationId xmlns:a16="http://schemas.microsoft.com/office/drawing/2014/main" id="{A1E3D7C5-0297-5FF5-0539-1BE24E2A9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8AE63DA8-067F-265F-894D-58FE06A27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5EDB3CA-2567-57E5-3D06-CD05500C6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42582C13-3BDF-2B38-2D71-3E1B65D346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F8276820-CCA6-D678-52E9-E54A0909A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05088C75-9078-96A7-F3AB-5C55E3A9F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116BF841-4040-E012-200E-004A4DF3C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F5CF4343-6A2D-1A71-C629-E0977DCD8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6D59F18D-8071-85BA-E39F-6E4A39795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5947B5F1-A4D7-693B-DC19-0C1850458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973E3404-9EE3-E09C-FDA0-047700DE4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A52E7A07-E691-883D-F809-C0BC0E22E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325CC944-56A2-7EC2-36ED-EF4CF8BFC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09BB4523-24EC-3636-3654-77518601D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DC840D98-0FB7-7FF9-57FC-612648EA8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11F9597B-A4C2-48AE-A79B-27BB0462F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C77E75B2-BBBF-FEF9-1017-F44CD157ECE1}"/>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7CCF8710-1A5D-8CA9-E6FE-CB2DF9BFE3E3}"/>
              </a:ext>
            </a:extLst>
          </p:cNvPr>
          <p:cNvSpPr>
            <a:spLocks noGrp="1"/>
          </p:cNvSpPr>
          <p:nvPr>
            <p:ph idx="1"/>
          </p:nvPr>
        </p:nvSpPr>
        <p:spPr>
          <a:xfrm>
            <a:off x="838200" y="1825625"/>
            <a:ext cx="10515600" cy="4351338"/>
          </a:xfrm>
        </p:spPr>
        <p:txBody>
          <a:bodyPr>
            <a:normAutofit/>
          </a:bodyPr>
          <a:lstStyle/>
          <a:p>
            <a:r>
              <a:rPr lang="en-US" u="sng">
                <a:solidFill>
                  <a:schemeClr val="bg1"/>
                </a:solidFill>
              </a:rPr>
              <a:t>Exercise</a:t>
            </a:r>
            <a:r>
              <a:rPr lang="en-US">
                <a:solidFill>
                  <a:schemeClr val="bg1"/>
                </a:solidFill>
              </a:rPr>
              <a:t> - (aka.ms/</a:t>
            </a:r>
            <a:r>
              <a:rPr lang="en-US" err="1">
                <a:solidFill>
                  <a:schemeClr val="bg1"/>
                </a:solidFill>
              </a:rPr>
              <a:t>semgrep</a:t>
            </a:r>
            <a:r>
              <a:rPr lang="en-US">
                <a:solidFill>
                  <a:schemeClr val="bg1"/>
                </a:solidFill>
              </a:rPr>
              <a:t>-exercises)</a:t>
            </a:r>
          </a:p>
          <a:p>
            <a:pPr lvl="1"/>
            <a:r>
              <a:rPr lang="en-US">
                <a:solidFill>
                  <a:schemeClr val="bg1"/>
                </a:solidFill>
                <a:hlinkClick r:id="rId4"/>
              </a:rPr>
              <a:t>https://github.com/django/django/blob/main/django/http/request.py</a:t>
            </a:r>
            <a:endParaRPr lang="en-US">
              <a:solidFill>
                <a:schemeClr val="bg1"/>
              </a:solidFill>
            </a:endParaRPr>
          </a:p>
          <a:p>
            <a:pPr lvl="1"/>
            <a:r>
              <a:rPr lang="en-US">
                <a:solidFill>
                  <a:schemeClr val="bg1"/>
                </a:solidFill>
              </a:rPr>
              <a:t>Using 1 rule, flag and return both functions</a:t>
            </a:r>
          </a:p>
          <a:p>
            <a:pPr lvl="2"/>
            <a:r>
              <a:rPr lang="en-US">
                <a:solidFill>
                  <a:schemeClr val="bg1"/>
                </a:solidFill>
              </a:rPr>
              <a:t>A function named </a:t>
            </a:r>
            <a:r>
              <a:rPr lang="en-US" i="1">
                <a:solidFill>
                  <a:schemeClr val="accent5"/>
                </a:solidFill>
              </a:rPr>
              <a:t>read</a:t>
            </a:r>
          </a:p>
          <a:p>
            <a:pPr lvl="2"/>
            <a:r>
              <a:rPr lang="en-US">
                <a:solidFill>
                  <a:schemeClr val="bg1"/>
                </a:solidFill>
              </a:rPr>
              <a:t>A function named </a:t>
            </a:r>
            <a:r>
              <a:rPr lang="en-US" i="1" err="1">
                <a:solidFill>
                  <a:schemeClr val="accent5"/>
                </a:solidFill>
              </a:rPr>
              <a:t>readline</a:t>
            </a:r>
            <a:endParaRPr lang="en-US" i="1">
              <a:solidFill>
                <a:schemeClr val="accent5"/>
              </a:solidFill>
            </a:endParaRPr>
          </a:p>
        </p:txBody>
      </p:sp>
    </p:spTree>
    <p:extLst>
      <p:ext uri="{BB962C8B-B14F-4D97-AF65-F5344CB8AC3E}">
        <p14:creationId xmlns:p14="http://schemas.microsoft.com/office/powerpoint/2010/main" val="267714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021818-9D22-2C73-3CCA-7C6165B58E4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47CDBE5-FF41-4B99-7CF3-6C7EB6DB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551E6-9A1E-CDE4-3797-503D37845DEA}"/>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Pattern-Either</a:t>
            </a:r>
          </a:p>
        </p:txBody>
      </p:sp>
      <p:sp>
        <p:nvSpPr>
          <p:cNvPr id="6" name="Freeform: Shape 9">
            <a:extLst>
              <a:ext uri="{FF2B5EF4-FFF2-40B4-BE49-F238E27FC236}">
                <a16:creationId xmlns:a16="http://schemas.microsoft.com/office/drawing/2014/main" id="{8F765003-E10F-92A0-53CC-E845CA13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346056EE-FBE9-1E50-399F-D648BFBFE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11C7B65-377A-C40B-C9AA-CBAF534E9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E1994BC8-182C-809A-F9DE-9CA67A3C0C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98853D9D-56E1-588B-6041-914838B15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B6DA5921-E182-F90B-BC4C-11CB11B10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F8005269-D022-CD9D-745C-2FCAF62AA0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4608CA15-FFA9-A893-9E90-CC5B24D39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F87B7617-4BA1-65C4-D48E-598CC15B1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0C9C40A4-CFAC-AD67-3EB4-8B3D59FD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7988EB71-3E4D-7BB2-1046-26B5B2FA7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BB93D875-A115-BDBD-576B-D04E57E78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F5A1DE4C-15FD-1797-0071-EF8B324C5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677A36B0-E29A-3894-AC11-E9656C1B5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3EC3C406-F886-F756-7DBE-8BDF599E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D583128E-B4D7-2FFB-262A-29D5ECC67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CE55AEB-F645-1980-604D-E4B53F721A61}"/>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D032E40F-B0D2-5FD4-1BE3-190899235A47}"/>
              </a:ext>
            </a:extLst>
          </p:cNvPr>
          <p:cNvSpPr>
            <a:spLocks noGrp="1"/>
          </p:cNvSpPr>
          <p:nvPr>
            <p:ph idx="1"/>
          </p:nvPr>
        </p:nvSpPr>
        <p:spPr>
          <a:xfrm>
            <a:off x="838200" y="1825625"/>
            <a:ext cx="10515600" cy="4351338"/>
          </a:xfrm>
        </p:spPr>
        <p:txBody>
          <a:bodyPr>
            <a:normAutofit/>
          </a:bodyPr>
          <a:lstStyle/>
          <a:p>
            <a:r>
              <a:rPr lang="en-US" u="sng">
                <a:solidFill>
                  <a:schemeClr val="bg1"/>
                </a:solidFill>
              </a:rPr>
              <a:t>Answer</a:t>
            </a:r>
            <a:endParaRPr lang="en-US">
              <a:solidFill>
                <a:schemeClr val="bg1"/>
              </a:solidFill>
            </a:endParaRPr>
          </a:p>
          <a:p>
            <a:pPr lvl="1"/>
            <a:r>
              <a:rPr lang="en-US">
                <a:solidFill>
                  <a:schemeClr val="bg1"/>
                </a:solidFill>
              </a:rPr>
              <a:t>Using 1 rule, flag and return both functions</a:t>
            </a:r>
          </a:p>
          <a:p>
            <a:pPr lvl="2"/>
            <a:r>
              <a:rPr lang="en-US">
                <a:solidFill>
                  <a:schemeClr val="bg1"/>
                </a:solidFill>
              </a:rPr>
              <a:t>A function named </a:t>
            </a:r>
            <a:r>
              <a:rPr lang="en-US" i="1">
                <a:solidFill>
                  <a:schemeClr val="accent5"/>
                </a:solidFill>
              </a:rPr>
              <a:t>read</a:t>
            </a:r>
          </a:p>
          <a:p>
            <a:pPr lvl="2"/>
            <a:r>
              <a:rPr lang="en-US">
                <a:solidFill>
                  <a:schemeClr val="bg1"/>
                </a:solidFill>
              </a:rPr>
              <a:t>A function named </a:t>
            </a:r>
            <a:r>
              <a:rPr lang="en-US" i="1" err="1">
                <a:solidFill>
                  <a:schemeClr val="accent5"/>
                </a:solidFill>
              </a:rPr>
              <a:t>readline</a:t>
            </a:r>
            <a:endParaRPr lang="en-US" i="1">
              <a:solidFill>
                <a:schemeClr val="accent5"/>
              </a:solidFill>
            </a:endParaRPr>
          </a:p>
        </p:txBody>
      </p:sp>
      <p:pic>
        <p:nvPicPr>
          <p:cNvPr id="8" name="Picture 7">
            <a:extLst>
              <a:ext uri="{FF2B5EF4-FFF2-40B4-BE49-F238E27FC236}">
                <a16:creationId xmlns:a16="http://schemas.microsoft.com/office/drawing/2014/main" id="{C8438FCB-65AC-6247-B7B5-98A4B6A6FEF1}"/>
              </a:ext>
            </a:extLst>
          </p:cNvPr>
          <p:cNvPicPr>
            <a:picLocks noChangeAspect="1"/>
          </p:cNvPicPr>
          <p:nvPr/>
        </p:nvPicPr>
        <p:blipFill>
          <a:blip r:embed="rId4"/>
          <a:stretch>
            <a:fillRect/>
          </a:stretch>
        </p:blipFill>
        <p:spPr>
          <a:xfrm>
            <a:off x="1839022" y="3523872"/>
            <a:ext cx="2628900" cy="1866900"/>
          </a:xfrm>
          <a:prstGeom prst="rect">
            <a:avLst/>
          </a:prstGeom>
        </p:spPr>
      </p:pic>
    </p:spTree>
    <p:extLst>
      <p:ext uri="{BB962C8B-B14F-4D97-AF65-F5344CB8AC3E}">
        <p14:creationId xmlns:p14="http://schemas.microsoft.com/office/powerpoint/2010/main" val="3058098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Pattern-Not</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743502" y="1401293"/>
            <a:ext cx="10515600" cy="4351338"/>
          </a:xfrm>
        </p:spPr>
        <p:txBody>
          <a:bodyPr>
            <a:normAutofit/>
          </a:bodyPr>
          <a:lstStyle/>
          <a:p>
            <a:r>
              <a:rPr lang="en-US">
                <a:solidFill>
                  <a:schemeClr val="bg1"/>
                </a:solidFill>
              </a:rPr>
              <a:t>The </a:t>
            </a:r>
            <a:r>
              <a:rPr lang="en-US" i="1">
                <a:solidFill>
                  <a:schemeClr val="bg1"/>
                </a:solidFill>
              </a:rPr>
              <a:t>pattern-not</a:t>
            </a:r>
            <a:r>
              <a:rPr lang="en-US">
                <a:solidFill>
                  <a:schemeClr val="bg1"/>
                </a:solidFill>
              </a:rPr>
              <a:t> operator is the opposite of the pattern operator. </a:t>
            </a:r>
          </a:p>
          <a:p>
            <a:r>
              <a:rPr lang="en-US">
                <a:solidFill>
                  <a:schemeClr val="bg1"/>
                </a:solidFill>
              </a:rPr>
              <a:t>Finds code that does </a:t>
            </a:r>
            <a:r>
              <a:rPr lang="en-US" b="1">
                <a:solidFill>
                  <a:schemeClr val="bg1"/>
                </a:solidFill>
              </a:rPr>
              <a:t>NOT</a:t>
            </a:r>
            <a:r>
              <a:rPr lang="en-US">
                <a:solidFill>
                  <a:schemeClr val="bg1"/>
                </a:solidFill>
              </a:rPr>
              <a:t> match its expression</a:t>
            </a:r>
          </a:p>
          <a:p>
            <a:endParaRPr lang="en-US">
              <a:solidFill>
                <a:schemeClr val="bg1"/>
              </a:solidFill>
            </a:endParaRPr>
          </a:p>
          <a:p>
            <a:endParaRPr lang="en-US">
              <a:solidFill>
                <a:schemeClr val="bg1"/>
              </a:solidFill>
            </a:endParaRPr>
          </a:p>
          <a:p>
            <a:pPr marL="0" indent="0">
              <a:buNone/>
            </a:pPr>
            <a:endParaRPr lang="en-US">
              <a:solidFill>
                <a:schemeClr val="bg1"/>
              </a:solidFill>
            </a:endParaRPr>
          </a:p>
        </p:txBody>
      </p:sp>
      <p:pic>
        <p:nvPicPr>
          <p:cNvPr id="8" name="Picture 7">
            <a:extLst>
              <a:ext uri="{FF2B5EF4-FFF2-40B4-BE49-F238E27FC236}">
                <a16:creationId xmlns:a16="http://schemas.microsoft.com/office/drawing/2014/main" id="{9B41FF1B-B951-340B-FC3E-6D475FDD3CE2}"/>
              </a:ext>
            </a:extLst>
          </p:cNvPr>
          <p:cNvPicPr>
            <a:picLocks noChangeAspect="1"/>
          </p:cNvPicPr>
          <p:nvPr/>
        </p:nvPicPr>
        <p:blipFill>
          <a:blip r:embed="rId4"/>
          <a:stretch>
            <a:fillRect/>
          </a:stretch>
        </p:blipFill>
        <p:spPr>
          <a:xfrm>
            <a:off x="838200" y="2555241"/>
            <a:ext cx="4610743" cy="2657846"/>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3BB1BD39-DEA3-EB19-E682-EBBE22140FE4}"/>
              </a:ext>
            </a:extLst>
          </p:cNvPr>
          <p:cNvPicPr>
            <a:picLocks noChangeAspect="1"/>
          </p:cNvPicPr>
          <p:nvPr/>
        </p:nvPicPr>
        <p:blipFill>
          <a:blip r:embed="rId5"/>
          <a:stretch>
            <a:fillRect/>
          </a:stretch>
        </p:blipFill>
        <p:spPr>
          <a:xfrm>
            <a:off x="5840689" y="2500953"/>
            <a:ext cx="5268060" cy="1743318"/>
          </a:xfrm>
          <a:prstGeom prst="rect">
            <a:avLst/>
          </a:prstGeom>
          <a:ln>
            <a:solidFill>
              <a:schemeClr val="tx1"/>
            </a:solidFill>
          </a:ln>
          <a:effectLst>
            <a:outerShdw blurRad="292100" dist="139700" dir="2700000" algn="tl" rotWithShape="0">
              <a:srgbClr val="333333">
                <a:alpha val="65000"/>
              </a:srgbClr>
            </a:outerShdw>
          </a:effectLst>
        </p:spPr>
      </p:pic>
      <p:grpSp>
        <p:nvGrpSpPr>
          <p:cNvPr id="12" name="Group 11">
            <a:extLst>
              <a:ext uri="{FF2B5EF4-FFF2-40B4-BE49-F238E27FC236}">
                <a16:creationId xmlns:a16="http://schemas.microsoft.com/office/drawing/2014/main" id="{83AD73B9-E688-A223-2159-FC93DAC5E917}"/>
              </a:ext>
            </a:extLst>
          </p:cNvPr>
          <p:cNvGrpSpPr/>
          <p:nvPr/>
        </p:nvGrpSpPr>
        <p:grpSpPr>
          <a:xfrm>
            <a:off x="1791855" y="3270848"/>
            <a:ext cx="3435927" cy="597509"/>
            <a:chOff x="1791855" y="3180164"/>
            <a:chExt cx="3435927" cy="597509"/>
          </a:xfrm>
        </p:grpSpPr>
        <p:sp>
          <p:nvSpPr>
            <p:cNvPr id="14" name="Rectangle 13">
              <a:extLst>
                <a:ext uri="{FF2B5EF4-FFF2-40B4-BE49-F238E27FC236}">
                  <a16:creationId xmlns:a16="http://schemas.microsoft.com/office/drawing/2014/main" id="{EC7F8448-9F7D-7AC4-D52B-C64169CD70FC}"/>
                </a:ext>
              </a:extLst>
            </p:cNvPr>
            <p:cNvSpPr/>
            <p:nvPr/>
          </p:nvSpPr>
          <p:spPr>
            <a:xfrm>
              <a:off x="1791855" y="3429000"/>
              <a:ext cx="3435927" cy="3486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315123E7-5A89-12C3-C818-285F9B6D601E}"/>
                </a:ext>
              </a:extLst>
            </p:cNvPr>
            <p:cNvSpPr/>
            <p:nvPr/>
          </p:nvSpPr>
          <p:spPr>
            <a:xfrm>
              <a:off x="3611419" y="3180164"/>
              <a:ext cx="147782" cy="1720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809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E423EF-7561-7D68-36CF-0E76BE4F72D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E9B5108-B67B-D6C0-FE52-69832423C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876D0-94D7-86D4-9EF9-4449EB8D774C}"/>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Pattern-Not</a:t>
            </a:r>
          </a:p>
        </p:txBody>
      </p:sp>
      <p:sp>
        <p:nvSpPr>
          <p:cNvPr id="6" name="Freeform: Shape 9">
            <a:extLst>
              <a:ext uri="{FF2B5EF4-FFF2-40B4-BE49-F238E27FC236}">
                <a16:creationId xmlns:a16="http://schemas.microsoft.com/office/drawing/2014/main" id="{CCA64B13-B154-AA2F-A189-D8B5C3BD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ED34F273-9994-14FD-E48D-D562FBA8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9FEF60F-83D6-0BC9-0D24-0F95D51729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E5A5BA85-777F-A3A3-3AE2-21B49D655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2BA96AA3-FD72-E0C0-191C-F351C05FE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13109288-4415-2902-BB79-F0D70DA48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2927646-1060-3CAF-308E-8ACC6B59A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2B96B1BF-CB70-AD16-7A1E-CB8F40A12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9A4DA770-0E0A-48DF-CE75-E667BFD47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36B1D96D-506E-3A1D-79BE-EDDB58CB2B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783284EF-93B5-5ADD-77B4-ED9F51E31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05F4386-8DDA-F7DE-A2DA-F5DCD446B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F75A5DE5-9313-5757-D470-2810F14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F0505261-4662-4BB7-D73C-1DA9325F7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7B28E557-DA81-69F7-DB6E-3CB09FC2B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470AA2B3-C8BC-6F9D-0016-6307166E8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BF51FB63-37EC-DF6D-2087-3F1699AEF4AF}"/>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E7395C05-A73B-4043-F220-9C2D1A45437F}"/>
              </a:ext>
            </a:extLst>
          </p:cNvPr>
          <p:cNvSpPr>
            <a:spLocks noGrp="1"/>
          </p:cNvSpPr>
          <p:nvPr>
            <p:ph idx="1"/>
          </p:nvPr>
        </p:nvSpPr>
        <p:spPr>
          <a:xfrm>
            <a:off x="838200" y="1825625"/>
            <a:ext cx="10515600" cy="4351338"/>
          </a:xfrm>
        </p:spPr>
        <p:txBody>
          <a:bodyPr>
            <a:normAutofit/>
          </a:bodyPr>
          <a:lstStyle/>
          <a:p>
            <a:r>
              <a:rPr lang="en-US" u="sng">
                <a:solidFill>
                  <a:schemeClr val="bg1"/>
                </a:solidFill>
              </a:rPr>
              <a:t>Exercise</a:t>
            </a:r>
            <a:r>
              <a:rPr lang="en-US">
                <a:solidFill>
                  <a:schemeClr val="bg1"/>
                </a:solidFill>
              </a:rPr>
              <a:t> - (aka.ms/</a:t>
            </a:r>
            <a:r>
              <a:rPr lang="en-US" err="1">
                <a:solidFill>
                  <a:schemeClr val="bg1"/>
                </a:solidFill>
              </a:rPr>
              <a:t>semgrep</a:t>
            </a:r>
            <a:r>
              <a:rPr lang="en-US">
                <a:solidFill>
                  <a:schemeClr val="bg1"/>
                </a:solidFill>
              </a:rPr>
              <a:t>-exercises)</a:t>
            </a:r>
          </a:p>
          <a:p>
            <a:pPr lvl="1"/>
            <a:r>
              <a:rPr lang="en-US">
                <a:solidFill>
                  <a:schemeClr val="bg1"/>
                </a:solidFill>
                <a:hlinkClick r:id="rId4"/>
              </a:rPr>
              <a:t>https://github.com/django/django/blob/main/django/http/request.py</a:t>
            </a:r>
            <a:endParaRPr lang="en-US">
              <a:solidFill>
                <a:schemeClr val="bg1"/>
              </a:solidFill>
            </a:endParaRPr>
          </a:p>
          <a:p>
            <a:pPr lvl="1"/>
            <a:r>
              <a:rPr lang="en-US">
                <a:solidFill>
                  <a:schemeClr val="bg1"/>
                </a:solidFill>
              </a:rPr>
              <a:t>Using 1 rule, flag and return both functions</a:t>
            </a:r>
          </a:p>
          <a:p>
            <a:pPr lvl="2"/>
            <a:r>
              <a:rPr lang="en-US">
                <a:solidFill>
                  <a:schemeClr val="bg1"/>
                </a:solidFill>
              </a:rPr>
              <a:t>All functions named </a:t>
            </a:r>
            <a:r>
              <a:rPr lang="en-US" i="1">
                <a:solidFill>
                  <a:schemeClr val="accent5"/>
                </a:solidFill>
              </a:rPr>
              <a:t>encoding</a:t>
            </a:r>
          </a:p>
          <a:p>
            <a:pPr lvl="2"/>
            <a:r>
              <a:rPr lang="en-US">
                <a:solidFill>
                  <a:schemeClr val="bg1"/>
                </a:solidFill>
              </a:rPr>
              <a:t>But not those that are one-liners</a:t>
            </a:r>
          </a:p>
          <a:p>
            <a:pPr lvl="3"/>
            <a:r>
              <a:rPr lang="en-US" i="1">
                <a:solidFill>
                  <a:schemeClr val="accent5"/>
                </a:solidFill>
              </a:rPr>
              <a:t>return </a:t>
            </a:r>
            <a:r>
              <a:rPr lang="en-US" i="1" err="1">
                <a:solidFill>
                  <a:schemeClr val="accent5"/>
                </a:solidFill>
              </a:rPr>
              <a:t>self._encoding</a:t>
            </a:r>
            <a:endParaRPr lang="en-US" i="1">
              <a:solidFill>
                <a:schemeClr val="accent5"/>
              </a:solidFill>
            </a:endParaRPr>
          </a:p>
          <a:p>
            <a:pPr lvl="3"/>
            <a:r>
              <a:rPr lang="en-US" i="1" err="1">
                <a:solidFill>
                  <a:schemeClr val="accent5"/>
                </a:solidFill>
              </a:rPr>
              <a:t>self._encoding</a:t>
            </a:r>
            <a:r>
              <a:rPr lang="en-US" i="1">
                <a:solidFill>
                  <a:schemeClr val="accent5"/>
                </a:solidFill>
              </a:rPr>
              <a:t> = value</a:t>
            </a:r>
          </a:p>
        </p:txBody>
      </p:sp>
    </p:spTree>
    <p:extLst>
      <p:ext uri="{BB962C8B-B14F-4D97-AF65-F5344CB8AC3E}">
        <p14:creationId xmlns:p14="http://schemas.microsoft.com/office/powerpoint/2010/main" val="1979206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8ED410-4AA0-C6C5-ACFD-34853808EFA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0FC5723-BD57-71D4-D386-0021C7221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CDDF7-6A68-9EFD-2FB3-552CCE186D18}"/>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Pattern-Not</a:t>
            </a:r>
          </a:p>
        </p:txBody>
      </p:sp>
      <p:sp>
        <p:nvSpPr>
          <p:cNvPr id="6" name="Freeform: Shape 9">
            <a:extLst>
              <a:ext uri="{FF2B5EF4-FFF2-40B4-BE49-F238E27FC236}">
                <a16:creationId xmlns:a16="http://schemas.microsoft.com/office/drawing/2014/main" id="{E7F9C46F-3804-231E-580E-FD38A1C1D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1F0C00AC-B149-E70F-A044-CF2EDA07D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A0CE05A-E325-5A19-9D14-8B166EE9BF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4640AA54-4ABF-97BB-C410-CF9FAE26B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C791B3B9-4ADC-D789-A6D9-03EBFD34C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5003B13-E9AC-8F62-D26E-B0509CA9B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4E22AA22-F739-36FE-8849-0D23E5B85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C9B8A115-E995-3CE9-6101-369699C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8AF4F9CA-6A43-C657-0B63-6B6AA6BC7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57D5A142-EDA2-62FD-59B9-E0F91C3EA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EECF80AC-08C9-B8FD-C74A-24045EF42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BE206D52-B2BC-A694-2E2F-2C19C8A11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3995DCDF-AB2B-A52D-D496-55C1A8BB4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2D6A7FC0-9CCE-9786-1AC6-862FEEDB8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581110D6-B62F-DA5F-6008-7F8DEA69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B9471197-F92F-CED7-C7A9-7C1A1C4B0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6C7F6212-8F07-7D15-1785-0D962D7A5AC9}"/>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38C5234B-F839-D76B-BF55-5A8FE7E50361}"/>
              </a:ext>
            </a:extLst>
          </p:cNvPr>
          <p:cNvSpPr>
            <a:spLocks noGrp="1"/>
          </p:cNvSpPr>
          <p:nvPr>
            <p:ph idx="1"/>
          </p:nvPr>
        </p:nvSpPr>
        <p:spPr>
          <a:xfrm>
            <a:off x="838200" y="1496546"/>
            <a:ext cx="10515600" cy="4351338"/>
          </a:xfrm>
        </p:spPr>
        <p:txBody>
          <a:bodyPr>
            <a:normAutofit/>
          </a:bodyPr>
          <a:lstStyle/>
          <a:p>
            <a:r>
              <a:rPr lang="en-US" u="sng">
                <a:solidFill>
                  <a:schemeClr val="bg1"/>
                </a:solidFill>
              </a:rPr>
              <a:t>Answer</a:t>
            </a:r>
            <a:endParaRPr lang="en-US">
              <a:solidFill>
                <a:schemeClr val="bg1"/>
              </a:solidFill>
            </a:endParaRPr>
          </a:p>
          <a:p>
            <a:pPr lvl="1"/>
            <a:r>
              <a:rPr lang="en-US">
                <a:solidFill>
                  <a:schemeClr val="bg1"/>
                </a:solidFill>
              </a:rPr>
              <a:t>Using 1 rule, flag and return both functions</a:t>
            </a:r>
          </a:p>
          <a:p>
            <a:pPr lvl="2"/>
            <a:r>
              <a:rPr lang="en-US">
                <a:solidFill>
                  <a:schemeClr val="bg1"/>
                </a:solidFill>
              </a:rPr>
              <a:t>All functions named </a:t>
            </a:r>
            <a:r>
              <a:rPr lang="en-US" i="1">
                <a:solidFill>
                  <a:schemeClr val="accent5"/>
                </a:solidFill>
              </a:rPr>
              <a:t>encoding</a:t>
            </a:r>
          </a:p>
          <a:p>
            <a:pPr lvl="2"/>
            <a:r>
              <a:rPr lang="en-US">
                <a:solidFill>
                  <a:schemeClr val="bg1"/>
                </a:solidFill>
              </a:rPr>
              <a:t>But not those that are one-liners</a:t>
            </a:r>
          </a:p>
          <a:p>
            <a:pPr lvl="3"/>
            <a:r>
              <a:rPr lang="en-US" i="1">
                <a:solidFill>
                  <a:schemeClr val="accent5"/>
                </a:solidFill>
              </a:rPr>
              <a:t>return </a:t>
            </a:r>
            <a:r>
              <a:rPr lang="en-US" i="1" err="1">
                <a:solidFill>
                  <a:schemeClr val="accent5"/>
                </a:solidFill>
              </a:rPr>
              <a:t>self._encoding</a:t>
            </a:r>
            <a:endParaRPr lang="en-US" i="1">
              <a:solidFill>
                <a:schemeClr val="accent5"/>
              </a:solidFill>
            </a:endParaRPr>
          </a:p>
          <a:p>
            <a:pPr lvl="3"/>
            <a:r>
              <a:rPr lang="en-US" i="1" err="1">
                <a:solidFill>
                  <a:schemeClr val="accent5"/>
                </a:solidFill>
              </a:rPr>
              <a:t>self._encoding</a:t>
            </a:r>
            <a:r>
              <a:rPr lang="en-US" i="1">
                <a:solidFill>
                  <a:schemeClr val="accent5"/>
                </a:solidFill>
              </a:rPr>
              <a:t> = value</a:t>
            </a:r>
          </a:p>
        </p:txBody>
      </p:sp>
      <p:pic>
        <p:nvPicPr>
          <p:cNvPr id="8" name="Picture 7">
            <a:extLst>
              <a:ext uri="{FF2B5EF4-FFF2-40B4-BE49-F238E27FC236}">
                <a16:creationId xmlns:a16="http://schemas.microsoft.com/office/drawing/2014/main" id="{3C89AAE3-9E71-65C4-FBD3-69F44617433D}"/>
              </a:ext>
            </a:extLst>
          </p:cNvPr>
          <p:cNvPicPr>
            <a:picLocks noChangeAspect="1"/>
          </p:cNvPicPr>
          <p:nvPr/>
        </p:nvPicPr>
        <p:blipFill>
          <a:blip r:embed="rId4"/>
          <a:stretch>
            <a:fillRect/>
          </a:stretch>
        </p:blipFill>
        <p:spPr>
          <a:xfrm>
            <a:off x="2012323" y="3932316"/>
            <a:ext cx="3581400" cy="2692400"/>
          </a:xfrm>
          <a:prstGeom prst="rect">
            <a:avLst/>
          </a:prstGeom>
        </p:spPr>
      </p:pic>
    </p:spTree>
    <p:extLst>
      <p:ext uri="{BB962C8B-B14F-4D97-AF65-F5344CB8AC3E}">
        <p14:creationId xmlns:p14="http://schemas.microsoft.com/office/powerpoint/2010/main" val="3033718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Pattern-Inside</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743502" y="1401293"/>
            <a:ext cx="10515600" cy="4351338"/>
          </a:xfrm>
        </p:spPr>
        <p:txBody>
          <a:bodyPr>
            <a:normAutofit/>
          </a:bodyPr>
          <a:lstStyle/>
          <a:p>
            <a:r>
              <a:rPr lang="en-US">
                <a:solidFill>
                  <a:schemeClr val="bg1"/>
                </a:solidFill>
              </a:rPr>
              <a:t>Matches findings that reside within its expression</a:t>
            </a:r>
          </a:p>
          <a:p>
            <a:endParaRPr lang="en-US">
              <a:solidFill>
                <a:schemeClr val="bg1"/>
              </a:solidFill>
            </a:endParaRPr>
          </a:p>
          <a:p>
            <a:endParaRPr lang="en-US">
              <a:solidFill>
                <a:schemeClr val="bg1"/>
              </a:solidFill>
            </a:endParaRPr>
          </a:p>
          <a:p>
            <a:pPr marL="0" indent="0">
              <a:buNone/>
            </a:pPr>
            <a:endParaRPr lang="en-US">
              <a:solidFill>
                <a:schemeClr val="bg1"/>
              </a:solidFill>
            </a:endParaRPr>
          </a:p>
        </p:txBody>
      </p:sp>
      <p:pic>
        <p:nvPicPr>
          <p:cNvPr id="16" name="Picture 15">
            <a:extLst>
              <a:ext uri="{FF2B5EF4-FFF2-40B4-BE49-F238E27FC236}">
                <a16:creationId xmlns:a16="http://schemas.microsoft.com/office/drawing/2014/main" id="{79D3B125-5865-6D97-8F9D-B02FA915E55F}"/>
              </a:ext>
            </a:extLst>
          </p:cNvPr>
          <p:cNvPicPr>
            <a:picLocks noChangeAspect="1"/>
          </p:cNvPicPr>
          <p:nvPr/>
        </p:nvPicPr>
        <p:blipFill>
          <a:blip r:embed="rId4"/>
          <a:stretch>
            <a:fillRect/>
          </a:stretch>
        </p:blipFill>
        <p:spPr>
          <a:xfrm>
            <a:off x="872442" y="2125915"/>
            <a:ext cx="5606218" cy="3268236"/>
          </a:xfrm>
          <a:prstGeom prst="rect">
            <a:avLst/>
          </a:prstGeom>
          <a:ln>
            <a:solidFill>
              <a:schemeClr val="tx1"/>
            </a:solid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9723CD02-C8CC-514D-81D2-0B5E3CA0E31B}"/>
              </a:ext>
            </a:extLst>
          </p:cNvPr>
          <p:cNvPicPr>
            <a:picLocks noChangeAspect="1"/>
          </p:cNvPicPr>
          <p:nvPr/>
        </p:nvPicPr>
        <p:blipFill>
          <a:blip r:embed="rId5"/>
          <a:stretch>
            <a:fillRect/>
          </a:stretch>
        </p:blipFill>
        <p:spPr>
          <a:xfrm>
            <a:off x="6891673" y="2125915"/>
            <a:ext cx="4814684" cy="2573211"/>
          </a:xfrm>
          <a:prstGeom prst="rect">
            <a:avLst/>
          </a:prstGeom>
          <a:ln>
            <a:solidFill>
              <a:schemeClr val="tx1"/>
            </a:solidFill>
          </a:ln>
          <a:effectLst>
            <a:outerShdw blurRad="292100" dist="139700" dir="2700000" algn="tl" rotWithShape="0">
              <a:srgbClr val="333333">
                <a:alpha val="65000"/>
              </a:srgbClr>
            </a:outerShdw>
          </a:effectLst>
        </p:spPr>
      </p:pic>
      <p:grpSp>
        <p:nvGrpSpPr>
          <p:cNvPr id="18" name="Group 17">
            <a:extLst>
              <a:ext uri="{FF2B5EF4-FFF2-40B4-BE49-F238E27FC236}">
                <a16:creationId xmlns:a16="http://schemas.microsoft.com/office/drawing/2014/main" id="{ED7D53FE-9D5F-80C9-D47A-6DFEB6D60960}"/>
              </a:ext>
            </a:extLst>
          </p:cNvPr>
          <p:cNvGrpSpPr/>
          <p:nvPr/>
        </p:nvGrpSpPr>
        <p:grpSpPr>
          <a:xfrm>
            <a:off x="1493385" y="3424496"/>
            <a:ext cx="2789184" cy="792907"/>
            <a:chOff x="1553841" y="3900587"/>
            <a:chExt cx="2789184" cy="792907"/>
          </a:xfrm>
        </p:grpSpPr>
        <p:sp>
          <p:nvSpPr>
            <p:cNvPr id="19" name="Rectangle 18">
              <a:extLst>
                <a:ext uri="{FF2B5EF4-FFF2-40B4-BE49-F238E27FC236}">
                  <a16:creationId xmlns:a16="http://schemas.microsoft.com/office/drawing/2014/main" id="{9DA80BA3-559D-17CC-803C-C25239127749}"/>
                </a:ext>
              </a:extLst>
            </p:cNvPr>
            <p:cNvSpPr/>
            <p:nvPr/>
          </p:nvSpPr>
          <p:spPr>
            <a:xfrm>
              <a:off x="1553841" y="3900587"/>
              <a:ext cx="2308380" cy="7929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75746E8F-0FC9-329D-0A87-B7CA605D7DA6}"/>
                </a:ext>
              </a:extLst>
            </p:cNvPr>
            <p:cNvSpPr/>
            <p:nvPr/>
          </p:nvSpPr>
          <p:spPr>
            <a:xfrm>
              <a:off x="4024710" y="3999531"/>
              <a:ext cx="318315" cy="2039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295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6ED76A-20CC-A428-6382-794171D8355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23946C2-1B44-BD7B-AB2C-CCB9F1FBC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9ECF7-8DA2-ADEB-3D9F-723D289E5EBB}"/>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Pattern-Inside</a:t>
            </a:r>
          </a:p>
        </p:txBody>
      </p:sp>
      <p:sp>
        <p:nvSpPr>
          <p:cNvPr id="6" name="Freeform: Shape 9">
            <a:extLst>
              <a:ext uri="{FF2B5EF4-FFF2-40B4-BE49-F238E27FC236}">
                <a16:creationId xmlns:a16="http://schemas.microsoft.com/office/drawing/2014/main" id="{A1AE130C-88BE-A8A2-4F88-BC8E926AB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3A0D655D-1A1F-69B0-4CF2-27ECB60A3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ADF2F95-139E-1A2D-136A-E5FB1E9B7E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234E234E-7F05-DFC8-B2AA-43EAAB38E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07B1EFC3-A98D-1F9C-38E1-95C54C83D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CBB5742B-AC32-3044-8781-18EAAABD8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4837E9E5-D9D1-1778-532E-C6A451705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6A867B03-9A84-882D-C85F-4C01D3E41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0A6B2FCD-11B1-A3C2-E0A7-6BF6202FE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08C4B941-3AB8-E5ED-3D3B-7020A5654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85B05FAB-908D-E3C5-8034-0BD9FB99F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386E3213-96ED-1637-8961-BA8D795DA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09F68F0A-977A-4BB5-F774-5B83D7050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965C4B77-2259-0809-7231-4FD6AECA0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DFC1E4E6-F80D-44D6-12F5-B03031F77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1FD5325F-D350-1C15-03B3-BAA62D15D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10B5AFDC-E9CC-3A05-4C03-2E5F382E5B13}"/>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EF440A16-9484-FB00-31AB-C4BD9A90D570}"/>
              </a:ext>
            </a:extLst>
          </p:cNvPr>
          <p:cNvSpPr>
            <a:spLocks noGrp="1"/>
          </p:cNvSpPr>
          <p:nvPr>
            <p:ph idx="1"/>
          </p:nvPr>
        </p:nvSpPr>
        <p:spPr>
          <a:xfrm>
            <a:off x="838200" y="1825625"/>
            <a:ext cx="10515600" cy="4351338"/>
          </a:xfrm>
        </p:spPr>
        <p:txBody>
          <a:bodyPr>
            <a:normAutofit/>
          </a:bodyPr>
          <a:lstStyle/>
          <a:p>
            <a:r>
              <a:rPr lang="en-US" u="sng">
                <a:solidFill>
                  <a:schemeClr val="bg1"/>
                </a:solidFill>
              </a:rPr>
              <a:t>Exercise</a:t>
            </a:r>
            <a:r>
              <a:rPr lang="en-US">
                <a:solidFill>
                  <a:schemeClr val="bg1"/>
                </a:solidFill>
              </a:rPr>
              <a:t> - (aka.ms/</a:t>
            </a:r>
            <a:r>
              <a:rPr lang="en-US" err="1">
                <a:solidFill>
                  <a:schemeClr val="bg1"/>
                </a:solidFill>
              </a:rPr>
              <a:t>semgrep</a:t>
            </a:r>
            <a:r>
              <a:rPr lang="en-US">
                <a:solidFill>
                  <a:schemeClr val="bg1"/>
                </a:solidFill>
              </a:rPr>
              <a:t>-exercises)</a:t>
            </a:r>
          </a:p>
          <a:p>
            <a:pPr lvl="1"/>
            <a:r>
              <a:rPr lang="en-US">
                <a:solidFill>
                  <a:schemeClr val="bg1"/>
                </a:solidFill>
                <a:hlinkClick r:id="rId4"/>
              </a:rPr>
              <a:t>https://github.com/django/django/blob/main/django/http/request.py</a:t>
            </a:r>
            <a:endParaRPr lang="en-US">
              <a:solidFill>
                <a:schemeClr val="bg1"/>
              </a:solidFill>
            </a:endParaRPr>
          </a:p>
          <a:p>
            <a:pPr lvl="1"/>
            <a:r>
              <a:rPr lang="en-US">
                <a:solidFill>
                  <a:schemeClr val="bg1"/>
                </a:solidFill>
              </a:rPr>
              <a:t>Using 1 rule, flag and return</a:t>
            </a:r>
          </a:p>
          <a:p>
            <a:pPr lvl="2"/>
            <a:r>
              <a:rPr lang="en-US">
                <a:solidFill>
                  <a:schemeClr val="bg1"/>
                </a:solidFill>
              </a:rPr>
              <a:t>All instances of </a:t>
            </a:r>
            <a:r>
              <a:rPr lang="en-US" i="1">
                <a:solidFill>
                  <a:schemeClr val="accent5"/>
                </a:solidFill>
              </a:rPr>
              <a:t>if </a:t>
            </a:r>
            <a:r>
              <a:rPr lang="en-US" i="1" err="1">
                <a:solidFill>
                  <a:schemeClr val="accent5"/>
                </a:solidFill>
              </a:rPr>
              <a:t>hasattr</a:t>
            </a:r>
            <a:r>
              <a:rPr lang="en-US" i="1">
                <a:solidFill>
                  <a:schemeClr val="accent5"/>
                </a:solidFill>
              </a:rPr>
              <a:t>(...): ...</a:t>
            </a:r>
          </a:p>
          <a:p>
            <a:pPr lvl="2"/>
            <a:r>
              <a:rPr lang="en-US">
                <a:solidFill>
                  <a:schemeClr val="bg1"/>
                </a:solidFill>
              </a:rPr>
              <a:t>That are inside a function named </a:t>
            </a:r>
            <a:r>
              <a:rPr lang="en-US" i="1">
                <a:solidFill>
                  <a:schemeClr val="accent5"/>
                </a:solidFill>
              </a:rPr>
              <a:t>encoding</a:t>
            </a:r>
          </a:p>
        </p:txBody>
      </p:sp>
    </p:spTree>
    <p:extLst>
      <p:ext uri="{BB962C8B-B14F-4D97-AF65-F5344CB8AC3E}">
        <p14:creationId xmlns:p14="http://schemas.microsoft.com/office/powerpoint/2010/main" val="307713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7779B-5AF1-F721-6EE7-800C8BD4F1E1}"/>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SAST and Application Security</a:t>
            </a:r>
          </a:p>
        </p:txBody>
      </p:sp>
      <p:sp>
        <p:nvSpPr>
          <p:cNvPr id="3" name="Text Placeholder 2">
            <a:extLst>
              <a:ext uri="{FF2B5EF4-FFF2-40B4-BE49-F238E27FC236}">
                <a16:creationId xmlns:a16="http://schemas.microsoft.com/office/drawing/2014/main" id="{FE68E5EE-B015-6ACB-EFF5-F361A44C0CF4}"/>
              </a:ext>
            </a:extLst>
          </p:cNvPr>
          <p:cNvSpPr>
            <a:spLocks noGrp="1"/>
          </p:cNvSpPr>
          <p:nvPr>
            <p:ph type="body" idx="1"/>
          </p:nvPr>
        </p:nvSpPr>
        <p:spPr>
          <a:xfrm>
            <a:off x="3820817" y="4409960"/>
            <a:ext cx="4508641" cy="1116414"/>
          </a:xfrm>
        </p:spPr>
        <p:txBody>
          <a:bodyPr vert="horz" lIns="91440" tIns="45720" rIns="91440" bIns="45720" rtlCol="0">
            <a:normAutofit/>
          </a:bodyPr>
          <a:lstStyle/>
          <a:p>
            <a:pPr algn="ctr"/>
            <a:r>
              <a:rPr lang="en-US" sz="2000" kern="1200">
                <a:solidFill>
                  <a:schemeClr val="bg1"/>
                </a:solidFill>
                <a:latin typeface="+mn-lt"/>
                <a:ea typeface="+mn-ea"/>
                <a:cs typeface="+mn-cs"/>
              </a:rPr>
              <a:t>MODULE 1</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20449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705C41-361E-2E54-A31A-E54A433DA51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4F11E98-855F-91A9-B462-21539EF2D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DC9F4-AB9F-E619-2731-B0A4D1CFE66C}"/>
              </a:ext>
            </a:extLst>
          </p:cNvPr>
          <p:cNvSpPr>
            <a:spLocks noGrp="1"/>
          </p:cNvSpPr>
          <p:nvPr>
            <p:ph type="title"/>
          </p:nvPr>
        </p:nvSpPr>
        <p:spPr>
          <a:xfrm>
            <a:off x="1391010" y="220020"/>
            <a:ext cx="10381003" cy="1070326"/>
          </a:xfrm>
        </p:spPr>
        <p:txBody>
          <a:bodyPr>
            <a:normAutofit/>
          </a:bodyPr>
          <a:lstStyle/>
          <a:p>
            <a:r>
              <a:rPr lang="en-US">
                <a:solidFill>
                  <a:schemeClr val="bg1"/>
                </a:solidFill>
              </a:rPr>
              <a:t>Pattern-Inside</a:t>
            </a:r>
          </a:p>
        </p:txBody>
      </p:sp>
      <p:sp>
        <p:nvSpPr>
          <p:cNvPr id="6" name="Freeform: Shape 9">
            <a:extLst>
              <a:ext uri="{FF2B5EF4-FFF2-40B4-BE49-F238E27FC236}">
                <a16:creationId xmlns:a16="http://schemas.microsoft.com/office/drawing/2014/main" id="{5DB1EFA0-A152-8E06-D844-6365B1319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88C3AE62-0411-A3C9-D040-798EFC31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D9296B8-7451-C14A-EEEF-88F4D6E71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135E04ED-0A99-4493-833B-7EA90957F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EAD1F9B-A6A7-7DF1-81A5-383A42EF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8CDCEB5C-C5F2-BE17-CC68-C4D9D9B54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AC793E5B-B120-EB58-F3C2-6E7D2E59F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C8DD6E36-0F5C-62A4-8C1C-A821C1F485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53DC0958-14A0-5FB0-A0C1-AA91E2AF2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3D74343C-AA13-26C8-6C46-A81C930BE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DBFD7461-947B-825D-BBEF-6067A0B27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38412C8-4F41-C009-2F22-E51A38453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6C6F18A7-329E-9EA9-4F37-84C786A82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B265AAE6-F27E-9479-BABD-AF3A01429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E6E06AEC-4EA6-6ED9-A52E-47B966DFC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7D6E8EDF-0535-2B65-932E-498C1E9C3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DFF67610-01FF-5966-D1DA-02C09AE739B3}"/>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5E33A9C2-71CD-22A8-7EF3-7E03F2F355BE}"/>
              </a:ext>
            </a:extLst>
          </p:cNvPr>
          <p:cNvSpPr>
            <a:spLocks noGrp="1"/>
          </p:cNvSpPr>
          <p:nvPr>
            <p:ph idx="1"/>
          </p:nvPr>
        </p:nvSpPr>
        <p:spPr>
          <a:xfrm>
            <a:off x="838200" y="1825625"/>
            <a:ext cx="10515600" cy="4351338"/>
          </a:xfrm>
        </p:spPr>
        <p:txBody>
          <a:bodyPr>
            <a:normAutofit/>
          </a:bodyPr>
          <a:lstStyle/>
          <a:p>
            <a:r>
              <a:rPr lang="en-US" u="sng">
                <a:solidFill>
                  <a:schemeClr val="bg1"/>
                </a:solidFill>
              </a:rPr>
              <a:t>Answer</a:t>
            </a:r>
            <a:endParaRPr lang="en-US">
              <a:solidFill>
                <a:schemeClr val="bg1"/>
              </a:solidFill>
            </a:endParaRPr>
          </a:p>
          <a:p>
            <a:pPr lvl="1"/>
            <a:r>
              <a:rPr lang="en-US">
                <a:solidFill>
                  <a:schemeClr val="bg1"/>
                </a:solidFill>
              </a:rPr>
              <a:t>Using 1 rule, flag and return</a:t>
            </a:r>
          </a:p>
          <a:p>
            <a:pPr lvl="2"/>
            <a:r>
              <a:rPr lang="en-US">
                <a:solidFill>
                  <a:schemeClr val="bg1"/>
                </a:solidFill>
              </a:rPr>
              <a:t>All instances of </a:t>
            </a:r>
            <a:r>
              <a:rPr lang="en-US" i="1">
                <a:solidFill>
                  <a:schemeClr val="accent5"/>
                </a:solidFill>
              </a:rPr>
              <a:t>if </a:t>
            </a:r>
            <a:r>
              <a:rPr lang="en-US" i="1" err="1">
                <a:solidFill>
                  <a:schemeClr val="accent5"/>
                </a:solidFill>
              </a:rPr>
              <a:t>hasattr</a:t>
            </a:r>
            <a:r>
              <a:rPr lang="en-US" i="1">
                <a:solidFill>
                  <a:schemeClr val="accent5"/>
                </a:solidFill>
              </a:rPr>
              <a:t>(...): ...</a:t>
            </a:r>
          </a:p>
          <a:p>
            <a:pPr lvl="2"/>
            <a:r>
              <a:rPr lang="en-US">
                <a:solidFill>
                  <a:schemeClr val="bg1"/>
                </a:solidFill>
              </a:rPr>
              <a:t>That are inside a function named </a:t>
            </a:r>
            <a:r>
              <a:rPr lang="en-US" i="1">
                <a:solidFill>
                  <a:schemeClr val="accent5"/>
                </a:solidFill>
              </a:rPr>
              <a:t>encoding</a:t>
            </a:r>
          </a:p>
        </p:txBody>
      </p:sp>
      <p:pic>
        <p:nvPicPr>
          <p:cNvPr id="8" name="Picture 7">
            <a:extLst>
              <a:ext uri="{FF2B5EF4-FFF2-40B4-BE49-F238E27FC236}">
                <a16:creationId xmlns:a16="http://schemas.microsoft.com/office/drawing/2014/main" id="{E0A95C0E-9609-7C76-6E00-D967F672961C}"/>
              </a:ext>
            </a:extLst>
          </p:cNvPr>
          <p:cNvPicPr>
            <a:picLocks noChangeAspect="1"/>
          </p:cNvPicPr>
          <p:nvPr/>
        </p:nvPicPr>
        <p:blipFill>
          <a:blip r:embed="rId4"/>
          <a:stretch>
            <a:fillRect/>
          </a:stretch>
        </p:blipFill>
        <p:spPr>
          <a:xfrm>
            <a:off x="1910723" y="3492681"/>
            <a:ext cx="3784600" cy="1397000"/>
          </a:xfrm>
          <a:prstGeom prst="rect">
            <a:avLst/>
          </a:prstGeom>
        </p:spPr>
      </p:pic>
    </p:spTree>
    <p:extLst>
      <p:ext uri="{BB962C8B-B14F-4D97-AF65-F5344CB8AC3E}">
        <p14:creationId xmlns:p14="http://schemas.microsoft.com/office/powerpoint/2010/main" val="2256888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Metavariable regex</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743502" y="1401293"/>
            <a:ext cx="10515600" cy="4351338"/>
          </a:xfrm>
        </p:spPr>
        <p:txBody>
          <a:bodyPr>
            <a:normAutofit/>
          </a:bodyPr>
          <a:lstStyle/>
          <a:p>
            <a:r>
              <a:rPr lang="en-US" i="1">
                <a:solidFill>
                  <a:schemeClr val="bg1"/>
                </a:solidFill>
              </a:rPr>
              <a:t>Searches metavariables for a PCRE2 regular expression</a:t>
            </a:r>
          </a:p>
          <a:p>
            <a:r>
              <a:rPr lang="en-US" i="1">
                <a:solidFill>
                  <a:schemeClr val="bg1"/>
                </a:solidFill>
              </a:rPr>
              <a:t>Useful in filtering results based on a metavariable’s value</a:t>
            </a:r>
          </a:p>
          <a:p>
            <a:endParaRPr lang="en-US" i="1">
              <a:solidFill>
                <a:schemeClr val="bg1"/>
              </a:solidFill>
            </a:endParaRPr>
          </a:p>
          <a:p>
            <a:endParaRPr lang="en-US" i="1">
              <a:solidFill>
                <a:schemeClr val="bg1"/>
              </a:solidFill>
            </a:endParaRPr>
          </a:p>
          <a:p>
            <a:pPr marL="0" indent="0">
              <a:buNone/>
            </a:pPr>
            <a:endParaRPr lang="en-US">
              <a:solidFill>
                <a:schemeClr val="bg1"/>
              </a:solidFill>
            </a:endParaRPr>
          </a:p>
        </p:txBody>
      </p:sp>
      <p:pic>
        <p:nvPicPr>
          <p:cNvPr id="21" name="Picture 20">
            <a:extLst>
              <a:ext uri="{FF2B5EF4-FFF2-40B4-BE49-F238E27FC236}">
                <a16:creationId xmlns:a16="http://schemas.microsoft.com/office/drawing/2014/main" id="{6F253894-19E6-6E15-7904-E441D6911ADE}"/>
              </a:ext>
            </a:extLst>
          </p:cNvPr>
          <p:cNvPicPr>
            <a:picLocks noChangeAspect="1"/>
          </p:cNvPicPr>
          <p:nvPr/>
        </p:nvPicPr>
        <p:blipFill>
          <a:blip r:embed="rId4"/>
          <a:stretch>
            <a:fillRect/>
          </a:stretch>
        </p:blipFill>
        <p:spPr>
          <a:xfrm>
            <a:off x="448235" y="2988087"/>
            <a:ext cx="4963218" cy="2400635"/>
          </a:xfrm>
          <a:prstGeom prst="rect">
            <a:avLst/>
          </a:prstGeom>
          <a:ln>
            <a:solidFill>
              <a:schemeClr val="tx1"/>
            </a:solid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8011DC0C-E373-7068-CEA5-85CA261E7D66}"/>
              </a:ext>
            </a:extLst>
          </p:cNvPr>
          <p:cNvPicPr>
            <a:picLocks noChangeAspect="1"/>
          </p:cNvPicPr>
          <p:nvPr/>
        </p:nvPicPr>
        <p:blipFill>
          <a:blip r:embed="rId5"/>
          <a:stretch>
            <a:fillRect/>
          </a:stretch>
        </p:blipFill>
        <p:spPr>
          <a:xfrm>
            <a:off x="5801418" y="3028428"/>
            <a:ext cx="6111435" cy="1575392"/>
          </a:xfrm>
          <a:prstGeom prst="rect">
            <a:avLst/>
          </a:prstGeom>
          <a:ln>
            <a:solidFill>
              <a:schemeClr val="tx1"/>
            </a:solidFill>
          </a:ln>
          <a:effectLst>
            <a:outerShdw blurRad="292100" dist="139700" dir="2700000" algn="tl" rotWithShape="0">
              <a:srgbClr val="333333">
                <a:alpha val="65000"/>
              </a:srgbClr>
            </a:outerShdw>
          </a:effectLst>
        </p:spPr>
      </p:pic>
      <p:grpSp>
        <p:nvGrpSpPr>
          <p:cNvPr id="23" name="Group 22">
            <a:extLst>
              <a:ext uri="{FF2B5EF4-FFF2-40B4-BE49-F238E27FC236}">
                <a16:creationId xmlns:a16="http://schemas.microsoft.com/office/drawing/2014/main" id="{3652FB71-B343-36E5-7094-3F2AD7E8E8B7}"/>
              </a:ext>
            </a:extLst>
          </p:cNvPr>
          <p:cNvGrpSpPr/>
          <p:nvPr/>
        </p:nvGrpSpPr>
        <p:grpSpPr>
          <a:xfrm>
            <a:off x="1364876" y="4114800"/>
            <a:ext cx="2138083" cy="551329"/>
            <a:chOff x="1364876" y="4114800"/>
            <a:chExt cx="2138083" cy="551329"/>
          </a:xfrm>
        </p:grpSpPr>
        <p:sp>
          <p:nvSpPr>
            <p:cNvPr id="24" name="Rectangle 23">
              <a:extLst>
                <a:ext uri="{FF2B5EF4-FFF2-40B4-BE49-F238E27FC236}">
                  <a16:creationId xmlns:a16="http://schemas.microsoft.com/office/drawing/2014/main" id="{DF29959C-992C-B3E3-8156-5004308D5A98}"/>
                </a:ext>
              </a:extLst>
            </p:cNvPr>
            <p:cNvSpPr/>
            <p:nvPr/>
          </p:nvSpPr>
          <p:spPr>
            <a:xfrm>
              <a:off x="1364876" y="4114800"/>
              <a:ext cx="1748118" cy="5513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Left 24">
              <a:extLst>
                <a:ext uri="{FF2B5EF4-FFF2-40B4-BE49-F238E27FC236}">
                  <a16:creationId xmlns:a16="http://schemas.microsoft.com/office/drawing/2014/main" id="{91B86D61-3FEE-EB13-E0FC-DFFC713FF4AE}"/>
                </a:ext>
              </a:extLst>
            </p:cNvPr>
            <p:cNvSpPr/>
            <p:nvPr/>
          </p:nvSpPr>
          <p:spPr>
            <a:xfrm>
              <a:off x="3267541" y="4114800"/>
              <a:ext cx="235418" cy="18224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04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4ED4A0-ACEB-4895-D8D1-402E31EDA77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B93D89C-1C08-0D9D-D738-E5321EAF2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B8237-6DD9-B535-ABFF-5CEA2E257253}"/>
              </a:ext>
            </a:extLst>
          </p:cNvPr>
          <p:cNvSpPr>
            <a:spLocks noGrp="1"/>
          </p:cNvSpPr>
          <p:nvPr>
            <p:ph type="title"/>
          </p:nvPr>
        </p:nvSpPr>
        <p:spPr>
          <a:xfrm>
            <a:off x="1391010" y="220020"/>
            <a:ext cx="10381003" cy="1070326"/>
          </a:xfrm>
        </p:spPr>
        <p:txBody>
          <a:bodyPr>
            <a:normAutofit/>
          </a:bodyPr>
          <a:lstStyle/>
          <a:p>
            <a:r>
              <a:rPr lang="en-US">
                <a:solidFill>
                  <a:schemeClr val="bg1"/>
                </a:solidFill>
              </a:rPr>
              <a:t>Metavariable-regex</a:t>
            </a:r>
          </a:p>
        </p:txBody>
      </p:sp>
      <p:sp>
        <p:nvSpPr>
          <p:cNvPr id="6" name="Freeform: Shape 9">
            <a:extLst>
              <a:ext uri="{FF2B5EF4-FFF2-40B4-BE49-F238E27FC236}">
                <a16:creationId xmlns:a16="http://schemas.microsoft.com/office/drawing/2014/main" id="{392223EE-F948-9345-9164-C9EBA14A8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B742F4F-C7B2-A8F9-3CBC-36C040B47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51232C5-F499-4799-134E-93170FD096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1434FB3E-ED22-36A5-86E8-2884D8D69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FE712106-AB0B-97B9-277A-D3F817566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FDED7661-311F-A9D4-AC22-714B6B8CF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AE02BFC7-EA88-132A-418B-379024580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600E1357-5CAA-EB07-0673-4B084D89C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4711656A-7ED1-4704-16D5-B2EEDE9CB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247BD1D5-FC8D-1278-4CE3-373A7F4F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417603A4-741A-DEBA-9286-8FE86E29A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6611E7E8-EA8E-A31C-69AE-45C1B1B41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29197553-BDBF-7206-FCDE-54C47AB30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3051093F-CABB-3531-B7A7-BB83E110E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0AF89EF1-6B97-C989-E033-E7DBA57C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0876278A-1C52-9131-3B53-DEDEACB30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C46C1B84-8666-F08C-9F29-A7983EB273F8}"/>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7E4EFE49-A34F-6C7C-42BB-94ED483269C6}"/>
              </a:ext>
            </a:extLst>
          </p:cNvPr>
          <p:cNvSpPr>
            <a:spLocks noGrp="1"/>
          </p:cNvSpPr>
          <p:nvPr>
            <p:ph idx="1"/>
          </p:nvPr>
        </p:nvSpPr>
        <p:spPr>
          <a:xfrm>
            <a:off x="838200" y="1825625"/>
            <a:ext cx="10515600" cy="4351338"/>
          </a:xfrm>
        </p:spPr>
        <p:txBody>
          <a:bodyPr>
            <a:normAutofit/>
          </a:bodyPr>
          <a:lstStyle/>
          <a:p>
            <a:r>
              <a:rPr lang="en-US" u="sng">
                <a:solidFill>
                  <a:schemeClr val="bg1"/>
                </a:solidFill>
              </a:rPr>
              <a:t>Exercise</a:t>
            </a:r>
            <a:r>
              <a:rPr lang="en-US">
                <a:solidFill>
                  <a:schemeClr val="bg1"/>
                </a:solidFill>
              </a:rPr>
              <a:t> - (aka.ms/</a:t>
            </a:r>
            <a:r>
              <a:rPr lang="en-US" err="1">
                <a:solidFill>
                  <a:schemeClr val="bg1"/>
                </a:solidFill>
              </a:rPr>
              <a:t>semgrep</a:t>
            </a:r>
            <a:r>
              <a:rPr lang="en-US">
                <a:solidFill>
                  <a:schemeClr val="bg1"/>
                </a:solidFill>
              </a:rPr>
              <a:t>-exercises)</a:t>
            </a:r>
          </a:p>
          <a:p>
            <a:pPr lvl="1"/>
            <a:r>
              <a:rPr lang="en-US">
                <a:solidFill>
                  <a:schemeClr val="bg1"/>
                </a:solidFill>
                <a:hlinkClick r:id="rId4"/>
              </a:rPr>
              <a:t>https://github.com/django/django/blob/main/django/http/request.py</a:t>
            </a:r>
            <a:endParaRPr lang="en-US">
              <a:solidFill>
                <a:schemeClr val="bg1"/>
              </a:solidFill>
            </a:endParaRPr>
          </a:p>
          <a:p>
            <a:pPr lvl="1"/>
            <a:r>
              <a:rPr lang="en-US">
                <a:solidFill>
                  <a:schemeClr val="bg1"/>
                </a:solidFill>
              </a:rPr>
              <a:t>Using 1 rule, flag and return</a:t>
            </a:r>
          </a:p>
          <a:p>
            <a:pPr lvl="2"/>
            <a:r>
              <a:rPr lang="en-US">
                <a:solidFill>
                  <a:schemeClr val="bg1"/>
                </a:solidFill>
              </a:rPr>
              <a:t>All function names that begin with </a:t>
            </a:r>
            <a:r>
              <a:rPr lang="en-US" i="1" err="1">
                <a:solidFill>
                  <a:schemeClr val="accent5"/>
                </a:solidFill>
              </a:rPr>
              <a:t>get_full_path</a:t>
            </a:r>
            <a:endParaRPr lang="en-US" i="1">
              <a:solidFill>
                <a:schemeClr val="accent5"/>
              </a:solidFill>
            </a:endParaRPr>
          </a:p>
        </p:txBody>
      </p:sp>
    </p:spTree>
    <p:extLst>
      <p:ext uri="{BB962C8B-B14F-4D97-AF65-F5344CB8AC3E}">
        <p14:creationId xmlns:p14="http://schemas.microsoft.com/office/powerpoint/2010/main" val="2119223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C4FB13-A38A-EFDA-AA2B-D322234CD09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7A710AF-0B4E-7B8C-935F-C40002F89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FD151-4EE1-92F0-0AD1-3F9586A3DFA1}"/>
              </a:ext>
            </a:extLst>
          </p:cNvPr>
          <p:cNvSpPr>
            <a:spLocks noGrp="1"/>
          </p:cNvSpPr>
          <p:nvPr>
            <p:ph type="title"/>
          </p:nvPr>
        </p:nvSpPr>
        <p:spPr>
          <a:xfrm>
            <a:off x="1391010" y="220020"/>
            <a:ext cx="10381003" cy="1070326"/>
          </a:xfrm>
        </p:spPr>
        <p:txBody>
          <a:bodyPr>
            <a:normAutofit/>
          </a:bodyPr>
          <a:lstStyle/>
          <a:p>
            <a:r>
              <a:rPr lang="en-US">
                <a:solidFill>
                  <a:schemeClr val="bg1"/>
                </a:solidFill>
              </a:rPr>
              <a:t>Metavariable-regex</a:t>
            </a:r>
          </a:p>
        </p:txBody>
      </p:sp>
      <p:sp>
        <p:nvSpPr>
          <p:cNvPr id="6" name="Freeform: Shape 9">
            <a:extLst>
              <a:ext uri="{FF2B5EF4-FFF2-40B4-BE49-F238E27FC236}">
                <a16:creationId xmlns:a16="http://schemas.microsoft.com/office/drawing/2014/main" id="{DFB7C27B-7128-183B-6E83-B04334A36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5E2A778D-C730-EDDC-EBAC-8FF238F0D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660DC5D4-EE5D-E0DB-4FA0-E0255DBE9D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76DA2AEB-6EF6-11EF-2A82-90B718956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6774EB6D-DEE3-4651-1C6B-8CA5A14D9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9E3DB32A-557F-FAA3-0E6A-604CF2B3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D1DDEFB3-8645-82AC-7BDA-56C00E61E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4F01AADB-F8B6-4D4C-8740-6837E1FE4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8B669AED-FDB9-C407-25AC-5C7F223E2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8A2E594F-3B34-D5F2-AC23-72C5E04AB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EF04DDBA-A1B5-FDE9-A0ED-260F0BC30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4E14A1DB-EF0A-2878-AD31-D5DBA564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8FE6A9E7-C1C4-8BB2-157D-E3CAE635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0156B806-5286-E690-807B-8AE419671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60AA2223-AE3E-04AF-468B-1C9C61A1D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DFF614CA-7C4C-5F69-B59F-37C5362EB6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431B922-A145-4EC4-8BC9-8D9281ECD936}"/>
              </a:ext>
            </a:extLst>
          </p:cNvPr>
          <p:cNvSpPr txBox="1"/>
          <p:nvPr/>
        </p:nvSpPr>
        <p:spPr>
          <a:xfrm>
            <a:off x="9543850" y="6308209"/>
            <a:ext cx="6096000" cy="369332"/>
          </a:xfrm>
          <a:prstGeom prst="rect">
            <a:avLst/>
          </a:prstGeom>
          <a:noFill/>
        </p:spPr>
        <p:txBody>
          <a:bodyPr wrap="square">
            <a:spAutoFit/>
          </a:bodyPr>
          <a:lstStyle/>
          <a:p>
            <a:r>
              <a:rPr lang="en-US">
                <a:hlinkClick r:id="rId3"/>
              </a:rPr>
              <a:t>Rule syntax | Semgrep</a:t>
            </a:r>
            <a:endParaRPr lang="en-US"/>
          </a:p>
        </p:txBody>
      </p:sp>
      <p:sp>
        <p:nvSpPr>
          <p:cNvPr id="4" name="Content Placeholder 4">
            <a:extLst>
              <a:ext uri="{FF2B5EF4-FFF2-40B4-BE49-F238E27FC236}">
                <a16:creationId xmlns:a16="http://schemas.microsoft.com/office/drawing/2014/main" id="{35A70CB7-A0F7-790E-CCC4-64EFFF5FA1D2}"/>
              </a:ext>
            </a:extLst>
          </p:cNvPr>
          <p:cNvSpPr>
            <a:spLocks noGrp="1"/>
          </p:cNvSpPr>
          <p:nvPr>
            <p:ph idx="1"/>
          </p:nvPr>
        </p:nvSpPr>
        <p:spPr>
          <a:xfrm>
            <a:off x="838200" y="1825625"/>
            <a:ext cx="10515600" cy="4351338"/>
          </a:xfrm>
        </p:spPr>
        <p:txBody>
          <a:bodyPr>
            <a:normAutofit/>
          </a:bodyPr>
          <a:lstStyle/>
          <a:p>
            <a:r>
              <a:rPr lang="en-US" u="sng">
                <a:solidFill>
                  <a:schemeClr val="bg1"/>
                </a:solidFill>
              </a:rPr>
              <a:t>Answer</a:t>
            </a:r>
            <a:endParaRPr lang="en-US">
              <a:solidFill>
                <a:schemeClr val="bg1"/>
              </a:solidFill>
            </a:endParaRPr>
          </a:p>
          <a:p>
            <a:pPr lvl="1"/>
            <a:r>
              <a:rPr lang="en-US">
                <a:solidFill>
                  <a:schemeClr val="bg1"/>
                </a:solidFill>
              </a:rPr>
              <a:t>Using 1 rule, flag and return all function names that begin with </a:t>
            </a:r>
            <a:r>
              <a:rPr lang="en-US" i="1" err="1">
                <a:solidFill>
                  <a:schemeClr val="accent5"/>
                </a:solidFill>
              </a:rPr>
              <a:t>get_full_path</a:t>
            </a:r>
            <a:endParaRPr lang="en-US" i="1">
              <a:solidFill>
                <a:schemeClr val="accent5"/>
              </a:solidFill>
            </a:endParaRPr>
          </a:p>
        </p:txBody>
      </p:sp>
      <p:pic>
        <p:nvPicPr>
          <p:cNvPr id="8" name="Picture 7">
            <a:extLst>
              <a:ext uri="{FF2B5EF4-FFF2-40B4-BE49-F238E27FC236}">
                <a16:creationId xmlns:a16="http://schemas.microsoft.com/office/drawing/2014/main" id="{8BB7A795-9C46-A643-DC89-3500F33AAA9B}"/>
              </a:ext>
            </a:extLst>
          </p:cNvPr>
          <p:cNvPicPr>
            <a:picLocks noChangeAspect="1"/>
          </p:cNvPicPr>
          <p:nvPr/>
        </p:nvPicPr>
        <p:blipFill>
          <a:blip r:embed="rId4"/>
          <a:stretch>
            <a:fillRect/>
          </a:stretch>
        </p:blipFill>
        <p:spPr>
          <a:xfrm>
            <a:off x="1606481" y="3250473"/>
            <a:ext cx="3298250" cy="1938666"/>
          </a:xfrm>
          <a:prstGeom prst="rect">
            <a:avLst/>
          </a:prstGeom>
        </p:spPr>
      </p:pic>
    </p:spTree>
    <p:extLst>
      <p:ext uri="{BB962C8B-B14F-4D97-AF65-F5344CB8AC3E}">
        <p14:creationId xmlns:p14="http://schemas.microsoft.com/office/powerpoint/2010/main" val="2193077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7779B-5AF1-F721-6EE7-800C8BD4F1E1}"/>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Advanced Semgrep Features </a:t>
            </a:r>
          </a:p>
        </p:txBody>
      </p:sp>
      <p:sp>
        <p:nvSpPr>
          <p:cNvPr id="3" name="Text Placeholder 2">
            <a:extLst>
              <a:ext uri="{FF2B5EF4-FFF2-40B4-BE49-F238E27FC236}">
                <a16:creationId xmlns:a16="http://schemas.microsoft.com/office/drawing/2014/main" id="{FE68E5EE-B015-6ACB-EFF5-F361A44C0CF4}"/>
              </a:ext>
            </a:extLst>
          </p:cNvPr>
          <p:cNvSpPr>
            <a:spLocks noGrp="1"/>
          </p:cNvSpPr>
          <p:nvPr>
            <p:ph type="body" idx="1"/>
          </p:nvPr>
        </p:nvSpPr>
        <p:spPr>
          <a:xfrm>
            <a:off x="3820817" y="4409960"/>
            <a:ext cx="4508641" cy="1116414"/>
          </a:xfrm>
        </p:spPr>
        <p:txBody>
          <a:bodyPr vert="horz" lIns="91440" tIns="45720" rIns="91440" bIns="45720" rtlCol="0">
            <a:normAutofit/>
          </a:bodyPr>
          <a:lstStyle/>
          <a:p>
            <a:pPr algn="ctr"/>
            <a:r>
              <a:rPr lang="en-US" sz="2000" kern="1200">
                <a:solidFill>
                  <a:schemeClr val="bg1"/>
                </a:solidFill>
                <a:latin typeface="+mn-lt"/>
                <a:ea typeface="+mn-ea"/>
                <a:cs typeface="+mn-cs"/>
              </a:rPr>
              <a:t>MODULE 4</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38924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52A322-75B5-F9A5-606D-CDCDE2A1D19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92FB47-9D3B-98C2-77D0-D791B2893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AB44B3-72D2-194E-0475-F578D8E07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3CA7C-78FC-7ED8-CDF5-55582DF01341}"/>
              </a:ext>
            </a:extLst>
          </p:cNvPr>
          <p:cNvSpPr>
            <a:spLocks noGrp="1"/>
          </p:cNvSpPr>
          <p:nvPr>
            <p:ph type="title"/>
          </p:nvPr>
        </p:nvSpPr>
        <p:spPr>
          <a:xfrm>
            <a:off x="838200" y="1195697"/>
            <a:ext cx="3200400" cy="4238118"/>
          </a:xfrm>
        </p:spPr>
        <p:txBody>
          <a:bodyPr>
            <a:normAutofit/>
          </a:bodyPr>
          <a:lstStyle/>
          <a:p>
            <a:r>
              <a:rPr lang="en-US">
                <a:solidFill>
                  <a:schemeClr val="bg1"/>
                </a:solidFill>
              </a:rPr>
              <a:t>Advanced Semgrep Features</a:t>
            </a:r>
          </a:p>
        </p:txBody>
      </p:sp>
      <p:grpSp>
        <p:nvGrpSpPr>
          <p:cNvPr id="13" name="Graphic 38">
            <a:extLst>
              <a:ext uri="{FF2B5EF4-FFF2-40B4-BE49-F238E27FC236}">
                <a16:creationId xmlns:a16="http://schemas.microsoft.com/office/drawing/2014/main" id="{A3F42000-59CC-827E-7F77-531B0B58FC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B3211686-B779-4303-9795-2FC40874B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9B609B6-D2AF-7C68-5CE7-ACD6ADB0D2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E1C161EF-24F5-69C2-3EAA-B916581B9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F42FE1B1-8116-CF52-4C91-D961BFD7E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16B84FE4-4448-206D-6904-A1080017EC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0539FBAC-AD57-2F33-3505-71AFB6DB5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15C044B-D948-ABA7-06BE-585B8665C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84035F0-0143-8547-E3C7-616242354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6F601D0-2A63-6293-EBD5-67D7E5B98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F76F1C0-F713-DEFC-EC22-4B0994CA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6689271-A555-97F8-58E8-2F7BFC861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9977A10-190A-E7C7-AEC5-BEB97F8F4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8EF86B4-725B-4ED5-70E3-EAFB38609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98F7C7B-492B-E7EA-7046-52B0FA0DE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0017D3D-52B4-93C9-5E18-CEF2C7451A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3E88AFB-88BF-4B0A-ACE2-D707077C4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B094DD7-2674-6CFD-AB4C-49F01154B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CC083EA-9E78-65D1-6AFA-4BF39EFB4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5DB431E6-6971-C0DE-0104-177671B3D29C}"/>
              </a:ext>
            </a:extLst>
          </p:cNvPr>
          <p:cNvGraphicFramePr>
            <a:graphicFrameLocks noGrp="1"/>
          </p:cNvGraphicFramePr>
          <p:nvPr>
            <p:ph idx="1"/>
            <p:extLst>
              <p:ext uri="{D42A27DB-BD31-4B8C-83A1-F6EECF244321}">
                <p14:modId xmlns:p14="http://schemas.microsoft.com/office/powerpoint/2010/main" val="324212944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8496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391010" y="220020"/>
            <a:ext cx="10381003" cy="1070326"/>
          </a:xfrm>
        </p:spPr>
        <p:txBody>
          <a:bodyPr>
            <a:normAutofit/>
          </a:bodyPr>
          <a:lstStyle/>
          <a:p>
            <a:r>
              <a:rPr lang="en-US">
                <a:solidFill>
                  <a:schemeClr val="bg1"/>
                </a:solidFill>
              </a:rPr>
              <a:t>Taint Mode</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Box 2">
            <a:extLst>
              <a:ext uri="{FF2B5EF4-FFF2-40B4-BE49-F238E27FC236}">
                <a16:creationId xmlns:a16="http://schemas.microsoft.com/office/drawing/2014/main" id="{80A350F9-B493-5B48-2059-EBF67B7B15D5}"/>
              </a:ext>
            </a:extLst>
          </p:cNvPr>
          <p:cNvSpPr txBox="1"/>
          <p:nvPr/>
        </p:nvSpPr>
        <p:spPr>
          <a:xfrm>
            <a:off x="9543850" y="6308209"/>
            <a:ext cx="6096000" cy="369332"/>
          </a:xfrm>
          <a:prstGeom prst="rect">
            <a:avLst/>
          </a:prstGeom>
          <a:noFill/>
        </p:spPr>
        <p:txBody>
          <a:bodyPr wrap="square">
            <a:spAutoFit/>
          </a:bodyPr>
          <a:lstStyle/>
          <a:p>
            <a:r>
              <a:rPr lang="en-US">
                <a:hlinkClick r:id="rId3"/>
              </a:rPr>
              <a:t>Taint Mode | Semgrep</a:t>
            </a:r>
            <a:endParaRPr lang="en-US"/>
          </a:p>
        </p:txBody>
      </p:sp>
      <p:sp>
        <p:nvSpPr>
          <p:cNvPr id="4" name="Content Placeholder 4">
            <a:extLst>
              <a:ext uri="{FF2B5EF4-FFF2-40B4-BE49-F238E27FC236}">
                <a16:creationId xmlns:a16="http://schemas.microsoft.com/office/drawing/2014/main" id="{0A154DCE-569E-BD35-F487-AE9C125D7549}"/>
              </a:ext>
            </a:extLst>
          </p:cNvPr>
          <p:cNvSpPr>
            <a:spLocks noGrp="1"/>
          </p:cNvSpPr>
          <p:nvPr>
            <p:ph idx="1"/>
          </p:nvPr>
        </p:nvSpPr>
        <p:spPr>
          <a:xfrm>
            <a:off x="743502" y="1401293"/>
            <a:ext cx="10515600" cy="4351338"/>
          </a:xfrm>
        </p:spPr>
        <p:txBody>
          <a:bodyPr>
            <a:normAutofit/>
          </a:bodyPr>
          <a:lstStyle/>
          <a:p>
            <a:r>
              <a:rPr lang="en-US" b="0" i="0">
                <a:solidFill>
                  <a:schemeClr val="bg1"/>
                </a:solidFill>
                <a:effectLst/>
                <a:latin typeface="Inter"/>
              </a:rPr>
              <a:t>Tracks the flow of untrusted, or </a:t>
            </a:r>
            <a:r>
              <a:rPr lang="en-US" b="1" i="0">
                <a:solidFill>
                  <a:schemeClr val="bg1"/>
                </a:solidFill>
                <a:effectLst/>
                <a:latin typeface="Inter"/>
              </a:rPr>
              <a:t>tainted</a:t>
            </a:r>
            <a:r>
              <a:rPr lang="en-US" b="0" i="0">
                <a:solidFill>
                  <a:schemeClr val="bg1"/>
                </a:solidFill>
                <a:effectLst/>
                <a:latin typeface="Inter"/>
              </a:rPr>
              <a:t> data throughout the body of a function or method</a:t>
            </a:r>
          </a:p>
          <a:p>
            <a:endParaRPr lang="en-US" i="1">
              <a:solidFill>
                <a:schemeClr val="bg1"/>
              </a:solidFill>
            </a:endParaRPr>
          </a:p>
          <a:p>
            <a:endParaRPr lang="en-US" i="1">
              <a:solidFill>
                <a:schemeClr val="bg1"/>
              </a:solidFill>
            </a:endParaRPr>
          </a:p>
          <a:p>
            <a:pPr marL="0" indent="0">
              <a:buNone/>
            </a:pPr>
            <a:endParaRPr lang="en-US">
              <a:solidFill>
                <a:schemeClr val="bg1"/>
              </a:solidFill>
            </a:endParaRPr>
          </a:p>
        </p:txBody>
      </p:sp>
      <p:pic>
        <p:nvPicPr>
          <p:cNvPr id="8" name="Picture 7">
            <a:extLst>
              <a:ext uri="{FF2B5EF4-FFF2-40B4-BE49-F238E27FC236}">
                <a16:creationId xmlns:a16="http://schemas.microsoft.com/office/drawing/2014/main" id="{ECD1826D-7D28-DAE5-99CC-B74C19B390F6}"/>
              </a:ext>
            </a:extLst>
          </p:cNvPr>
          <p:cNvPicPr>
            <a:picLocks noChangeAspect="1"/>
          </p:cNvPicPr>
          <p:nvPr/>
        </p:nvPicPr>
        <p:blipFill>
          <a:blip r:embed="rId4"/>
          <a:srcRect/>
          <a:stretch/>
        </p:blipFill>
        <p:spPr>
          <a:xfrm>
            <a:off x="696989" y="2671373"/>
            <a:ext cx="5354249" cy="3323867"/>
          </a:xfrm>
          <a:prstGeom prst="rect">
            <a:avLst/>
          </a:prstGeom>
          <a:ln>
            <a:solidFill>
              <a:schemeClr val="tx1"/>
            </a:solid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1BBCC9C-CA29-BC66-46CC-252D88A17A72}"/>
              </a:ext>
            </a:extLst>
          </p:cNvPr>
          <p:cNvPicPr>
            <a:picLocks noChangeAspect="1"/>
          </p:cNvPicPr>
          <p:nvPr/>
        </p:nvPicPr>
        <p:blipFill>
          <a:blip r:embed="rId5"/>
          <a:stretch>
            <a:fillRect/>
          </a:stretch>
        </p:blipFill>
        <p:spPr>
          <a:xfrm>
            <a:off x="6609814" y="2661178"/>
            <a:ext cx="4959917" cy="3185401"/>
          </a:xfrm>
          <a:prstGeom prst="rect">
            <a:avLst/>
          </a:prstGeom>
          <a:ln>
            <a:solidFill>
              <a:schemeClr val="tx1"/>
            </a:solidFill>
          </a:ln>
          <a:effectLst>
            <a:outerShdw blurRad="292100" dist="139700" dir="2700000" algn="tl" rotWithShape="0">
              <a:srgbClr val="333333">
                <a:alpha val="65000"/>
              </a:srgbClr>
            </a:outerShdw>
          </a:effectLst>
        </p:spPr>
      </p:pic>
      <p:grpSp>
        <p:nvGrpSpPr>
          <p:cNvPr id="14" name="Group 13">
            <a:extLst>
              <a:ext uri="{FF2B5EF4-FFF2-40B4-BE49-F238E27FC236}">
                <a16:creationId xmlns:a16="http://schemas.microsoft.com/office/drawing/2014/main" id="{FAB45282-5EA4-5BC6-BD79-E687BFF52852}"/>
              </a:ext>
            </a:extLst>
          </p:cNvPr>
          <p:cNvGrpSpPr/>
          <p:nvPr/>
        </p:nvGrpSpPr>
        <p:grpSpPr>
          <a:xfrm>
            <a:off x="1016710" y="2986188"/>
            <a:ext cx="2711228" cy="1822405"/>
            <a:chOff x="1016710" y="2161309"/>
            <a:chExt cx="2711228" cy="1822405"/>
          </a:xfrm>
        </p:grpSpPr>
        <p:sp>
          <p:nvSpPr>
            <p:cNvPr id="15" name="Rectangle 14">
              <a:extLst>
                <a:ext uri="{FF2B5EF4-FFF2-40B4-BE49-F238E27FC236}">
                  <a16:creationId xmlns:a16="http://schemas.microsoft.com/office/drawing/2014/main" id="{B5DD2E9B-2B7E-FCA3-3914-1D81134F2896}"/>
                </a:ext>
              </a:extLst>
            </p:cNvPr>
            <p:cNvSpPr/>
            <p:nvPr/>
          </p:nvSpPr>
          <p:spPr>
            <a:xfrm>
              <a:off x="1016710" y="2161309"/>
              <a:ext cx="2385114" cy="1822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109A43E0-4547-27A2-1E6D-F4994840011C}"/>
                </a:ext>
              </a:extLst>
            </p:cNvPr>
            <p:cNvSpPr/>
            <p:nvPr/>
          </p:nvSpPr>
          <p:spPr>
            <a:xfrm>
              <a:off x="3568078" y="2436269"/>
              <a:ext cx="159860" cy="1662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240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C57543-1C4D-86CF-1FC2-477477E1DBD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752113B-1596-1BF8-A4EA-9C50C9F1B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CB3C7-200E-7035-825A-E1339988D3C0}"/>
              </a:ext>
            </a:extLst>
          </p:cNvPr>
          <p:cNvSpPr>
            <a:spLocks noGrp="1"/>
          </p:cNvSpPr>
          <p:nvPr>
            <p:ph type="title"/>
          </p:nvPr>
        </p:nvSpPr>
        <p:spPr>
          <a:xfrm>
            <a:off x="1170294" y="146885"/>
            <a:ext cx="10381004" cy="1070326"/>
          </a:xfrm>
        </p:spPr>
        <p:txBody>
          <a:bodyPr>
            <a:normAutofit/>
          </a:bodyPr>
          <a:lstStyle/>
          <a:p>
            <a:r>
              <a:rPr lang="en-US">
                <a:solidFill>
                  <a:schemeClr val="bg1"/>
                </a:solidFill>
              </a:rPr>
              <a:t>LLM-based Code Analysis</a:t>
            </a:r>
          </a:p>
        </p:txBody>
      </p:sp>
      <p:sp>
        <p:nvSpPr>
          <p:cNvPr id="6" name="Freeform: Shape 9">
            <a:extLst>
              <a:ext uri="{FF2B5EF4-FFF2-40B4-BE49-F238E27FC236}">
                <a16:creationId xmlns:a16="http://schemas.microsoft.com/office/drawing/2014/main" id="{3F70D04E-2C97-93F8-F24F-34FB60846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D7D84B7A-1BB4-83D8-B6F9-0628DC68F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9978A-DDB2-3AF0-7DB6-2B1F4E9595B2}"/>
              </a:ext>
            </a:extLst>
          </p:cNvPr>
          <p:cNvSpPr>
            <a:spLocks noGrp="1"/>
          </p:cNvSpPr>
          <p:nvPr>
            <p:ph idx="1"/>
          </p:nvPr>
        </p:nvSpPr>
        <p:spPr>
          <a:xfrm>
            <a:off x="905498" y="1336986"/>
            <a:ext cx="10381004" cy="3831168"/>
          </a:xfrm>
        </p:spPr>
        <p:txBody>
          <a:bodyPr>
            <a:noAutofit/>
          </a:bodyPr>
          <a:lstStyle/>
          <a:p>
            <a:r>
              <a:rPr lang="en-US" sz="2400">
                <a:solidFill>
                  <a:schemeClr val="bg1"/>
                </a:solidFill>
              </a:rPr>
              <a:t>SAST triage can be painful</a:t>
            </a:r>
          </a:p>
          <a:p>
            <a:pPr lvl="1"/>
            <a:r>
              <a:rPr lang="en-US" sz="2000">
                <a:solidFill>
                  <a:schemeClr val="bg1"/>
                </a:solidFill>
              </a:rPr>
              <a:t>Scale</a:t>
            </a:r>
          </a:p>
          <a:p>
            <a:pPr lvl="1"/>
            <a:r>
              <a:rPr lang="en-US" sz="2000">
                <a:solidFill>
                  <a:schemeClr val="bg1"/>
                </a:solidFill>
              </a:rPr>
              <a:t>Context</a:t>
            </a:r>
          </a:p>
          <a:p>
            <a:pPr lvl="1"/>
            <a:r>
              <a:rPr lang="en-US" sz="2000">
                <a:solidFill>
                  <a:schemeClr val="bg1"/>
                </a:solidFill>
              </a:rPr>
              <a:t>Confidence</a:t>
            </a:r>
          </a:p>
          <a:p>
            <a:endParaRPr lang="en-US" sz="2400">
              <a:solidFill>
                <a:schemeClr val="bg1"/>
              </a:solidFill>
            </a:endParaRPr>
          </a:p>
          <a:p>
            <a:r>
              <a:rPr lang="en-US" sz="2400">
                <a:solidFill>
                  <a:schemeClr val="bg1"/>
                </a:solidFill>
              </a:rPr>
              <a:t>Leverage LLM capabilities</a:t>
            </a:r>
          </a:p>
          <a:p>
            <a:pPr lvl="1"/>
            <a:r>
              <a:rPr lang="en-US" sz="2000">
                <a:solidFill>
                  <a:schemeClr val="bg1"/>
                </a:solidFill>
              </a:rPr>
              <a:t>At scale</a:t>
            </a:r>
          </a:p>
          <a:p>
            <a:pPr lvl="1"/>
            <a:r>
              <a:rPr lang="en-US" sz="2000">
                <a:solidFill>
                  <a:schemeClr val="bg1"/>
                </a:solidFill>
              </a:rPr>
              <a:t>With context</a:t>
            </a:r>
          </a:p>
          <a:p>
            <a:pPr lvl="1"/>
            <a:r>
              <a:rPr lang="en-US" sz="2000">
                <a:solidFill>
                  <a:schemeClr val="bg1"/>
                </a:solidFill>
              </a:rPr>
              <a:t>Increased confidence</a:t>
            </a:r>
          </a:p>
        </p:txBody>
      </p:sp>
      <p:grpSp>
        <p:nvGrpSpPr>
          <p:cNvPr id="9" name="Group 8">
            <a:extLst>
              <a:ext uri="{FF2B5EF4-FFF2-40B4-BE49-F238E27FC236}">
                <a16:creationId xmlns:a16="http://schemas.microsoft.com/office/drawing/2014/main" id="{E15EF506-CB52-DD82-F515-58B990BC4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0803A6B4-7DBC-3062-8E45-E5C959B18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47D48622-1222-3B2C-FA91-EE8734AB3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62BE9F14-7E75-D8A0-E12D-B851BB569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B1DC85DE-BA57-88BA-1CAA-5D3DD32283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DCB5393E-AD07-7871-837B-A8D4AFE96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9789DFFA-15D3-512E-7627-505AB302E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84A6EF65-4C22-D32C-C186-22C3BB4D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9968336D-FD3D-49EF-7845-87465EC42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A85E2B12-9CBB-E82D-3D38-D28788450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96CEB40A-458C-BD71-0EFE-D3587CE3A8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70839017-B464-752D-0421-655C35789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BAFC648F-2EFD-3314-74C2-D328EF130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0584F529-5789-A623-3F17-A026F9A0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2518661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262C86-DFC7-CB7F-8D7F-1903DB3D8E3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6A6133B-CD9F-FD09-1741-5EC4D92F3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DD92D-D05F-1486-E359-ED7FD4BDEB5C}"/>
              </a:ext>
            </a:extLst>
          </p:cNvPr>
          <p:cNvSpPr>
            <a:spLocks noGrp="1"/>
          </p:cNvSpPr>
          <p:nvPr>
            <p:ph type="title"/>
          </p:nvPr>
        </p:nvSpPr>
        <p:spPr>
          <a:xfrm>
            <a:off x="1170294" y="146885"/>
            <a:ext cx="10381004" cy="1070326"/>
          </a:xfrm>
        </p:spPr>
        <p:txBody>
          <a:bodyPr>
            <a:normAutofit/>
          </a:bodyPr>
          <a:lstStyle/>
          <a:p>
            <a:r>
              <a:rPr lang="en-US">
                <a:solidFill>
                  <a:schemeClr val="bg1"/>
                </a:solidFill>
              </a:rPr>
              <a:t>LLM-based Code Analysis</a:t>
            </a:r>
          </a:p>
        </p:txBody>
      </p:sp>
      <p:sp>
        <p:nvSpPr>
          <p:cNvPr id="6" name="Freeform: Shape 9">
            <a:extLst>
              <a:ext uri="{FF2B5EF4-FFF2-40B4-BE49-F238E27FC236}">
                <a16:creationId xmlns:a16="http://schemas.microsoft.com/office/drawing/2014/main" id="{0ABAB687-ABA8-DAE8-A221-8FD0149C3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D61D66D2-601F-E12F-0E3D-A1CEB340E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8B3DFB-95C3-E893-4020-D357461E806F}"/>
              </a:ext>
            </a:extLst>
          </p:cNvPr>
          <p:cNvSpPr>
            <a:spLocks noGrp="1"/>
          </p:cNvSpPr>
          <p:nvPr>
            <p:ph idx="1"/>
          </p:nvPr>
        </p:nvSpPr>
        <p:spPr>
          <a:xfrm>
            <a:off x="905498" y="1336986"/>
            <a:ext cx="10381004" cy="3831168"/>
          </a:xfrm>
        </p:spPr>
        <p:txBody>
          <a:bodyPr>
            <a:noAutofit/>
          </a:bodyPr>
          <a:lstStyle/>
          <a:p>
            <a:r>
              <a:rPr lang="en-US" sz="2400">
                <a:solidFill>
                  <a:schemeClr val="bg1"/>
                </a:solidFill>
              </a:rPr>
              <a:t>SAST results can be exported via SARIF</a:t>
            </a:r>
          </a:p>
          <a:p>
            <a:endParaRPr lang="en-US" sz="2400">
              <a:solidFill>
                <a:schemeClr val="bg1"/>
              </a:solidFill>
            </a:endParaRPr>
          </a:p>
          <a:p>
            <a:r>
              <a:rPr lang="en-US" sz="2400">
                <a:solidFill>
                  <a:schemeClr val="bg1"/>
                </a:solidFill>
              </a:rPr>
              <a:t>LLMs excel at (code) summarization</a:t>
            </a:r>
          </a:p>
          <a:p>
            <a:pPr marL="0" indent="0">
              <a:buNone/>
            </a:pPr>
            <a:endParaRPr lang="en-US" sz="2400">
              <a:solidFill>
                <a:schemeClr val="bg1"/>
              </a:solidFill>
            </a:endParaRPr>
          </a:p>
          <a:p>
            <a:r>
              <a:rPr lang="en-US" sz="2400">
                <a:solidFill>
                  <a:schemeClr val="bg1"/>
                </a:solidFill>
              </a:rPr>
              <a:t>Some LLMs have a ”JSON constrained” output guarantee</a:t>
            </a:r>
          </a:p>
          <a:p>
            <a:pPr marL="0" indent="0">
              <a:buNone/>
            </a:pPr>
            <a:endParaRPr lang="en-US" sz="2400">
              <a:solidFill>
                <a:schemeClr val="bg1"/>
              </a:solidFill>
            </a:endParaRPr>
          </a:p>
          <a:p>
            <a:r>
              <a:rPr lang="en-US" sz="2400">
                <a:solidFill>
                  <a:schemeClr val="bg1"/>
                </a:solidFill>
              </a:rPr>
              <a:t>LLMs exhibit understanding the JSON spec</a:t>
            </a:r>
          </a:p>
        </p:txBody>
      </p:sp>
      <p:grpSp>
        <p:nvGrpSpPr>
          <p:cNvPr id="9" name="Group 8">
            <a:extLst>
              <a:ext uri="{FF2B5EF4-FFF2-40B4-BE49-F238E27FC236}">
                <a16:creationId xmlns:a16="http://schemas.microsoft.com/office/drawing/2014/main" id="{56BDA72D-6A29-D888-C39E-F47D694576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C407474E-ADCD-33DF-8CE8-3110451FA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452C6052-E4DF-0009-B9FA-E14E45B7D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EF69F92C-3073-3E4F-5CA8-CA7FD0F5B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C5CAE440-7699-16D6-EAA0-689356564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CC90ABCB-61BD-D427-2A39-CFEE1A998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C97A09BD-CA62-266E-6ADC-8BFA0020FD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E6E6377E-ADF7-329F-C4AA-1CC3707A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3CABC32A-E32C-D495-B2FB-510AE9531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3826EBB9-98FF-8934-4381-C269B4741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E497CD3C-E794-0057-BEE7-4E0D87191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34154553-E40B-0681-DB11-BD7F4F8C85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DA1DDB98-24E3-5580-FD72-B5B8DA449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64BE3780-B897-AF07-5254-CCFB7869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4283110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E7EF98-2946-2CFA-9167-0407AAA3CFB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3A49AE7-F2B2-0CB1-6139-02E67AEEB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8FE743-4D04-53BC-8720-4F5515572BCD}"/>
              </a:ext>
            </a:extLst>
          </p:cNvPr>
          <p:cNvSpPr>
            <a:spLocks noGrp="1"/>
          </p:cNvSpPr>
          <p:nvPr>
            <p:ph type="title"/>
          </p:nvPr>
        </p:nvSpPr>
        <p:spPr>
          <a:xfrm>
            <a:off x="1170294" y="146885"/>
            <a:ext cx="10381004" cy="1070326"/>
          </a:xfrm>
        </p:spPr>
        <p:txBody>
          <a:bodyPr>
            <a:normAutofit/>
          </a:bodyPr>
          <a:lstStyle/>
          <a:p>
            <a:r>
              <a:rPr lang="en-US">
                <a:solidFill>
                  <a:schemeClr val="bg1"/>
                </a:solidFill>
              </a:rPr>
              <a:t>Building it up</a:t>
            </a:r>
          </a:p>
        </p:txBody>
      </p:sp>
      <p:sp>
        <p:nvSpPr>
          <p:cNvPr id="6" name="Freeform: Shape 9">
            <a:extLst>
              <a:ext uri="{FF2B5EF4-FFF2-40B4-BE49-F238E27FC236}">
                <a16:creationId xmlns:a16="http://schemas.microsoft.com/office/drawing/2014/main" id="{5F06BC8D-EE55-BB91-89BC-723326E17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FA020584-6CD0-3E2B-396C-ACBDF8726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5B9D85-1325-C92C-BC76-6628D29DE1AA}"/>
              </a:ext>
            </a:extLst>
          </p:cNvPr>
          <p:cNvSpPr>
            <a:spLocks noGrp="1"/>
          </p:cNvSpPr>
          <p:nvPr>
            <p:ph idx="1"/>
          </p:nvPr>
        </p:nvSpPr>
        <p:spPr>
          <a:xfrm>
            <a:off x="905498" y="1336986"/>
            <a:ext cx="10381004" cy="3831168"/>
          </a:xfrm>
        </p:spPr>
        <p:txBody>
          <a:bodyPr>
            <a:noAutofit/>
          </a:bodyPr>
          <a:lstStyle/>
          <a:p>
            <a:r>
              <a:rPr lang="en-US" sz="2400">
                <a:solidFill>
                  <a:schemeClr val="bg1"/>
                </a:solidFill>
              </a:rPr>
              <a:t>SARIF offers interoperability between SAST tools</a:t>
            </a:r>
          </a:p>
          <a:p>
            <a:endParaRPr lang="en-US" sz="2400">
              <a:solidFill>
                <a:schemeClr val="bg1"/>
              </a:solidFill>
            </a:endParaRPr>
          </a:p>
          <a:p>
            <a:r>
              <a:rPr lang="en-US" sz="2400">
                <a:solidFill>
                  <a:schemeClr val="bg1"/>
                </a:solidFill>
              </a:rPr>
              <a:t>SARIF is JSON</a:t>
            </a:r>
          </a:p>
          <a:p>
            <a:endParaRPr lang="en-US" sz="2400">
              <a:solidFill>
                <a:schemeClr val="bg1"/>
              </a:solidFill>
            </a:endParaRPr>
          </a:p>
          <a:p>
            <a:r>
              <a:rPr lang="en-US" sz="2400">
                <a:solidFill>
                  <a:schemeClr val="bg1"/>
                </a:solidFill>
              </a:rPr>
              <a:t>Lots of language support to parse JSON</a:t>
            </a:r>
          </a:p>
          <a:p>
            <a:endParaRPr lang="en-US" sz="2400">
              <a:solidFill>
                <a:schemeClr val="bg1"/>
              </a:solidFill>
            </a:endParaRPr>
          </a:p>
        </p:txBody>
      </p:sp>
      <p:grpSp>
        <p:nvGrpSpPr>
          <p:cNvPr id="9" name="Group 8">
            <a:extLst>
              <a:ext uri="{FF2B5EF4-FFF2-40B4-BE49-F238E27FC236}">
                <a16:creationId xmlns:a16="http://schemas.microsoft.com/office/drawing/2014/main" id="{A46629AC-46C3-96EE-C7EA-4C49BC12FC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5B6A875D-7533-1C87-73FA-B140F7479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2FBF23AB-83C7-FEE4-4F9A-561AD64EA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9CB0E19C-FE4B-9479-A84A-CD3F281A3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53C0495D-5FE5-C49E-4D9C-89C7AA026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BBC27765-9759-A1ED-BD64-EFD58C336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B396683B-08F0-1CBF-D99F-E5873E77F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86A7D2CF-E891-771B-A78A-7DEEA50F4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F41CCD8B-DCE8-AAFE-2721-614DEDAF6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04558306-83E1-C857-C77A-2E64415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E356E261-C685-12F2-6341-8BCB23A1B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614CF074-0B7E-0065-3308-5FDAB6DF8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86920FC6-2790-861E-1C04-D509A2820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66E49B1F-9B05-C768-7DF7-E7857717D1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12652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7374C-9E50-B7DE-7AB6-686C419B2CC1}"/>
              </a:ext>
            </a:extLst>
          </p:cNvPr>
          <p:cNvSpPr>
            <a:spLocks noGrp="1"/>
          </p:cNvSpPr>
          <p:nvPr>
            <p:ph type="title"/>
          </p:nvPr>
        </p:nvSpPr>
        <p:spPr>
          <a:xfrm>
            <a:off x="838200" y="1195697"/>
            <a:ext cx="3200400" cy="4238118"/>
          </a:xfrm>
        </p:spPr>
        <p:txBody>
          <a:bodyPr>
            <a:normAutofit/>
          </a:bodyPr>
          <a:lstStyle/>
          <a:p>
            <a:r>
              <a:rPr lang="en-US">
                <a:solidFill>
                  <a:schemeClr val="bg1"/>
                </a:solidFill>
              </a:rPr>
              <a:t>SAST and Application Security</a:t>
            </a:r>
          </a:p>
        </p:txBody>
      </p:sp>
      <p:grpSp>
        <p:nvGrpSpPr>
          <p:cNvPr id="8"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0" name="Oval 9">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18" name="Content Placeholder 2">
            <a:extLst>
              <a:ext uri="{FF2B5EF4-FFF2-40B4-BE49-F238E27FC236}">
                <a16:creationId xmlns:a16="http://schemas.microsoft.com/office/drawing/2014/main" id="{040339C0-7E2A-BFE3-B4C6-184449FA15EC}"/>
              </a:ext>
            </a:extLst>
          </p:cNvPr>
          <p:cNvGraphicFramePr>
            <a:graphicFrameLocks noGrp="1"/>
          </p:cNvGraphicFramePr>
          <p:nvPr>
            <p:ph idx="1"/>
            <p:extLst>
              <p:ext uri="{D42A27DB-BD31-4B8C-83A1-F6EECF244321}">
                <p14:modId xmlns:p14="http://schemas.microsoft.com/office/powerpoint/2010/main" val="327208545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7376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BE7F56-DC03-637D-0551-202CBA33AF6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D576EE5-5111-F01B-D57C-52E1D4F4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F267D-1EC8-FDF6-58A7-9F659240BE34}"/>
              </a:ext>
            </a:extLst>
          </p:cNvPr>
          <p:cNvSpPr>
            <a:spLocks noGrp="1"/>
          </p:cNvSpPr>
          <p:nvPr>
            <p:ph type="title"/>
          </p:nvPr>
        </p:nvSpPr>
        <p:spPr>
          <a:xfrm>
            <a:off x="1170294" y="146885"/>
            <a:ext cx="10381004" cy="1070326"/>
          </a:xfrm>
        </p:spPr>
        <p:txBody>
          <a:bodyPr>
            <a:normAutofit/>
          </a:bodyPr>
          <a:lstStyle/>
          <a:p>
            <a:r>
              <a:rPr lang="en-US">
                <a:solidFill>
                  <a:schemeClr val="bg1"/>
                </a:solidFill>
              </a:rPr>
              <a:t>Building it up</a:t>
            </a:r>
          </a:p>
        </p:txBody>
      </p:sp>
      <p:sp>
        <p:nvSpPr>
          <p:cNvPr id="6" name="Freeform: Shape 9">
            <a:extLst>
              <a:ext uri="{FF2B5EF4-FFF2-40B4-BE49-F238E27FC236}">
                <a16:creationId xmlns:a16="http://schemas.microsoft.com/office/drawing/2014/main" id="{BF414773-2959-761C-774D-24EBB9C92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1A53FD4D-A683-A798-3946-EAF1ABF2F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2CBF73-91E1-CE39-0D48-CF6330B5CF30}"/>
              </a:ext>
            </a:extLst>
          </p:cNvPr>
          <p:cNvSpPr>
            <a:spLocks noGrp="1"/>
          </p:cNvSpPr>
          <p:nvPr>
            <p:ph idx="1"/>
          </p:nvPr>
        </p:nvSpPr>
        <p:spPr>
          <a:xfrm>
            <a:off x="905498" y="1336986"/>
            <a:ext cx="10381004" cy="3831168"/>
          </a:xfrm>
        </p:spPr>
        <p:txBody>
          <a:bodyPr>
            <a:noAutofit/>
          </a:bodyPr>
          <a:lstStyle/>
          <a:p>
            <a:r>
              <a:rPr lang="en-US" sz="2400">
                <a:solidFill>
                  <a:schemeClr val="bg1"/>
                </a:solidFill>
              </a:rPr>
              <a:t>LLMs excel at summarization</a:t>
            </a:r>
          </a:p>
          <a:p>
            <a:pPr marL="0" indent="0">
              <a:buNone/>
            </a:pPr>
            <a:endParaRPr lang="en-US" sz="2400">
              <a:solidFill>
                <a:schemeClr val="bg1"/>
              </a:solidFill>
            </a:endParaRPr>
          </a:p>
          <a:p>
            <a:r>
              <a:rPr lang="en-US" sz="2400">
                <a:solidFill>
                  <a:schemeClr val="bg1"/>
                </a:solidFill>
              </a:rPr>
              <a:t>LLMs are also good at code generation</a:t>
            </a:r>
          </a:p>
          <a:p>
            <a:endParaRPr lang="en-US" sz="2400">
              <a:solidFill>
                <a:schemeClr val="bg1"/>
              </a:solidFill>
            </a:endParaRPr>
          </a:p>
          <a:p>
            <a:r>
              <a:rPr lang="en-US" sz="2400">
                <a:solidFill>
                  <a:schemeClr val="bg1"/>
                </a:solidFill>
              </a:rPr>
              <a:t>LLMs need grounding and good prompts</a:t>
            </a:r>
          </a:p>
          <a:p>
            <a:pPr marL="0" indent="0">
              <a:buNone/>
            </a:pPr>
            <a:endParaRPr lang="en-US" sz="2400">
              <a:solidFill>
                <a:schemeClr val="bg1"/>
              </a:solidFill>
            </a:endParaRPr>
          </a:p>
        </p:txBody>
      </p:sp>
      <p:grpSp>
        <p:nvGrpSpPr>
          <p:cNvPr id="9" name="Group 8">
            <a:extLst>
              <a:ext uri="{FF2B5EF4-FFF2-40B4-BE49-F238E27FC236}">
                <a16:creationId xmlns:a16="http://schemas.microsoft.com/office/drawing/2014/main" id="{979F43AF-AF8B-6126-471F-BCB188EE40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FC46DD62-0600-EFD0-8AEE-B3AE3B4CE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5FA1C77F-E5E8-9119-890E-45BD48DC4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2502FF1C-76C4-9FC6-9936-90256737A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4EE94E9A-6E7F-5F7C-6AFC-A7C89656F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7A7B3950-5F2F-DD7D-0343-E29F1B89F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E94185B3-DA3B-28AF-DC90-5E1DDB7AC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A0359D3F-9EC1-FD73-D952-A9BC5E5A0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ED001D38-FE26-2319-4767-252EE1C38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0C69B288-5544-1D6F-5618-85B090BBD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B00FCFBB-3552-9A1B-7982-B33D994FA5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6B22033B-AA69-F9B4-AFC3-6A33AA96B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B971F3EB-EA66-50BC-141F-68E090946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0CF683CD-5F8E-E90F-4876-7F1A06E4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3133113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CA58DA-7983-613C-D8B7-3C8BF8C06AB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4946B77-56B4-2CFE-D355-4DD0F8DAE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F274F-733F-9E0D-9AB0-CD764E17F6ED}"/>
              </a:ext>
            </a:extLst>
          </p:cNvPr>
          <p:cNvSpPr>
            <a:spLocks noGrp="1"/>
          </p:cNvSpPr>
          <p:nvPr>
            <p:ph type="title"/>
          </p:nvPr>
        </p:nvSpPr>
        <p:spPr>
          <a:xfrm>
            <a:off x="1170294" y="146885"/>
            <a:ext cx="10381004" cy="1070326"/>
          </a:xfrm>
        </p:spPr>
        <p:txBody>
          <a:bodyPr>
            <a:normAutofit/>
          </a:bodyPr>
          <a:lstStyle/>
          <a:p>
            <a:r>
              <a:rPr lang="en-US">
                <a:solidFill>
                  <a:schemeClr val="bg1"/>
                </a:solidFill>
              </a:rPr>
              <a:t>Building it up</a:t>
            </a:r>
          </a:p>
        </p:txBody>
      </p:sp>
      <p:sp>
        <p:nvSpPr>
          <p:cNvPr id="6" name="Freeform: Shape 9">
            <a:extLst>
              <a:ext uri="{FF2B5EF4-FFF2-40B4-BE49-F238E27FC236}">
                <a16:creationId xmlns:a16="http://schemas.microsoft.com/office/drawing/2014/main" id="{2EE4DF95-2B18-CDEC-F54D-FDAD1742B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F2E338FC-89E1-74FF-5C74-5E0C2E51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1E3E5D-3FDB-78E8-FE12-6193470BCBCB}"/>
              </a:ext>
            </a:extLst>
          </p:cNvPr>
          <p:cNvSpPr>
            <a:spLocks noGrp="1"/>
          </p:cNvSpPr>
          <p:nvPr>
            <p:ph idx="1"/>
          </p:nvPr>
        </p:nvSpPr>
        <p:spPr>
          <a:xfrm>
            <a:off x="905498" y="1336986"/>
            <a:ext cx="5911862" cy="3831168"/>
          </a:xfrm>
        </p:spPr>
        <p:txBody>
          <a:bodyPr>
            <a:noAutofit/>
          </a:bodyPr>
          <a:lstStyle/>
          <a:p>
            <a:r>
              <a:rPr lang="en-US" sz="2400">
                <a:solidFill>
                  <a:schemeClr val="bg1"/>
                </a:solidFill>
              </a:rPr>
              <a:t>LLMs love to talk</a:t>
            </a:r>
          </a:p>
          <a:p>
            <a:pPr marL="0" indent="0">
              <a:buNone/>
            </a:pPr>
            <a:endParaRPr lang="en-US" sz="2400">
              <a:solidFill>
                <a:schemeClr val="bg1"/>
              </a:solidFill>
            </a:endParaRPr>
          </a:p>
          <a:p>
            <a:r>
              <a:rPr lang="en-US" sz="2400">
                <a:solidFill>
                  <a:schemeClr val="bg1"/>
                </a:solidFill>
              </a:rPr>
              <a:t>LLMs can also be constrained to respond in certain manner, but with minimal guarantee of compliance</a:t>
            </a:r>
          </a:p>
          <a:p>
            <a:endParaRPr lang="en-US" sz="2400">
              <a:solidFill>
                <a:schemeClr val="bg1"/>
              </a:solidFill>
            </a:endParaRPr>
          </a:p>
          <a:p>
            <a:r>
              <a:rPr lang="en-US" sz="2400">
                <a:solidFill>
                  <a:schemeClr val="bg1"/>
                </a:solidFill>
              </a:rPr>
              <a:t>Some LLMs have a “JSON constrained” output guarantee</a:t>
            </a:r>
          </a:p>
          <a:p>
            <a:pPr lvl="1"/>
            <a:r>
              <a:rPr lang="en-US">
                <a:solidFill>
                  <a:schemeClr val="bg1"/>
                </a:solidFill>
              </a:rPr>
              <a:t>Structured Output Mode</a:t>
            </a:r>
          </a:p>
          <a:p>
            <a:endParaRPr lang="en-US" sz="2400">
              <a:solidFill>
                <a:schemeClr val="bg1"/>
              </a:solidFill>
            </a:endParaRPr>
          </a:p>
        </p:txBody>
      </p:sp>
      <p:grpSp>
        <p:nvGrpSpPr>
          <p:cNvPr id="9" name="Group 8">
            <a:extLst>
              <a:ext uri="{FF2B5EF4-FFF2-40B4-BE49-F238E27FC236}">
                <a16:creationId xmlns:a16="http://schemas.microsoft.com/office/drawing/2014/main" id="{2BA4F487-674A-7C19-9F74-25324E70D7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13B9F6DA-B7DD-01EE-9F5B-8EF84DF2F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51EF1203-6283-914B-85C3-3A95CE8D5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ADC8FDB0-574A-54C8-5BDC-F00824D5B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FF65B3F0-0291-4748-65E1-2E85EA9AB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B3C97CAD-45FC-69B6-B928-3F0D26D23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A65476C6-97F0-9F65-28E3-2CE791D9C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5A7D323-404C-8E14-C7D7-8609ECA5D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E7B1CC4-E26A-77F8-14C7-844BBFF2F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BEB9DE83-4BA8-0227-3E62-AA446CFC4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FDD648E-2BFF-D89D-30E7-55B44423F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8BA9B102-EE1F-6BCA-28E5-3392F3017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07FF8CF-5BA7-64D3-5FD6-6796BFD6C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4C33FCA-E8A5-7B50-60D6-C69D0586E5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4" name="Picture 3">
            <a:extLst>
              <a:ext uri="{FF2B5EF4-FFF2-40B4-BE49-F238E27FC236}">
                <a16:creationId xmlns:a16="http://schemas.microsoft.com/office/drawing/2014/main" id="{1C9275E8-3F8F-AE1F-9FD1-3EBF25034512}"/>
              </a:ext>
            </a:extLst>
          </p:cNvPr>
          <p:cNvPicPr>
            <a:picLocks noChangeAspect="1"/>
          </p:cNvPicPr>
          <p:nvPr/>
        </p:nvPicPr>
        <p:blipFill>
          <a:blip r:embed="rId3"/>
          <a:stretch>
            <a:fillRect/>
          </a:stretch>
        </p:blipFill>
        <p:spPr>
          <a:xfrm>
            <a:off x="7076751" y="1892898"/>
            <a:ext cx="4855858" cy="3072203"/>
          </a:xfrm>
          <a:prstGeom prst="rect">
            <a:avLst/>
          </a:prstGeom>
        </p:spPr>
      </p:pic>
    </p:spTree>
    <p:extLst>
      <p:ext uri="{BB962C8B-B14F-4D97-AF65-F5344CB8AC3E}">
        <p14:creationId xmlns:p14="http://schemas.microsoft.com/office/powerpoint/2010/main" val="2126654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F894DC-BEBD-442A-5507-B057F81A27E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312277D-843B-050F-5277-B9F78478E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190BD-FD74-67CE-175F-7779FCB10FA1}"/>
              </a:ext>
            </a:extLst>
          </p:cNvPr>
          <p:cNvSpPr>
            <a:spLocks noGrp="1"/>
          </p:cNvSpPr>
          <p:nvPr>
            <p:ph type="title"/>
          </p:nvPr>
        </p:nvSpPr>
        <p:spPr>
          <a:xfrm>
            <a:off x="1170294" y="146885"/>
            <a:ext cx="10381004" cy="1070326"/>
          </a:xfrm>
        </p:spPr>
        <p:txBody>
          <a:bodyPr>
            <a:normAutofit/>
          </a:bodyPr>
          <a:lstStyle/>
          <a:p>
            <a:r>
              <a:rPr lang="en-US">
                <a:solidFill>
                  <a:schemeClr val="bg1"/>
                </a:solidFill>
              </a:rPr>
              <a:t>Building it up</a:t>
            </a:r>
          </a:p>
        </p:txBody>
      </p:sp>
      <p:sp>
        <p:nvSpPr>
          <p:cNvPr id="6" name="Freeform: Shape 9">
            <a:extLst>
              <a:ext uri="{FF2B5EF4-FFF2-40B4-BE49-F238E27FC236}">
                <a16:creationId xmlns:a16="http://schemas.microsoft.com/office/drawing/2014/main" id="{0C9F32A6-B253-118E-B241-E1B927E86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D3809A2A-8490-4CF0-5D0D-6873D7647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4AC78E-405C-184F-1005-56AD2EB67C4C}"/>
              </a:ext>
            </a:extLst>
          </p:cNvPr>
          <p:cNvSpPr>
            <a:spLocks noGrp="1"/>
          </p:cNvSpPr>
          <p:nvPr>
            <p:ph idx="1"/>
          </p:nvPr>
        </p:nvSpPr>
        <p:spPr>
          <a:xfrm>
            <a:off x="905498" y="1336986"/>
            <a:ext cx="10381004" cy="3831168"/>
          </a:xfrm>
        </p:spPr>
        <p:txBody>
          <a:bodyPr>
            <a:noAutofit/>
          </a:bodyPr>
          <a:lstStyle/>
          <a:p>
            <a:r>
              <a:rPr lang="en-US" sz="2400">
                <a:solidFill>
                  <a:schemeClr val="bg1"/>
                </a:solidFill>
              </a:rPr>
              <a:t>LLMs exhibit understanding the JSON spec</a:t>
            </a:r>
          </a:p>
          <a:p>
            <a:endParaRPr lang="en-US" sz="2400">
              <a:solidFill>
                <a:schemeClr val="bg1"/>
              </a:solidFill>
            </a:endParaRPr>
          </a:p>
          <a:p>
            <a:r>
              <a:rPr lang="en-US" sz="2400">
                <a:solidFill>
                  <a:schemeClr val="bg1"/>
                </a:solidFill>
              </a:rPr>
              <a:t>Redux: JSON is great for parsing</a:t>
            </a:r>
          </a:p>
          <a:p>
            <a:endParaRPr lang="en-US" sz="2400">
              <a:solidFill>
                <a:schemeClr val="bg1"/>
              </a:solidFill>
            </a:endParaRPr>
          </a:p>
          <a:p>
            <a:r>
              <a:rPr lang="en-US" sz="2400">
                <a:solidFill>
                  <a:schemeClr val="bg1"/>
                </a:solidFill>
              </a:rPr>
              <a:t>Constraining output to JSON allows for structured summarization</a:t>
            </a:r>
          </a:p>
          <a:p>
            <a:endParaRPr lang="en-US" sz="2400">
              <a:solidFill>
                <a:schemeClr val="bg1"/>
              </a:solidFill>
            </a:endParaRPr>
          </a:p>
        </p:txBody>
      </p:sp>
      <p:grpSp>
        <p:nvGrpSpPr>
          <p:cNvPr id="9" name="Group 8">
            <a:extLst>
              <a:ext uri="{FF2B5EF4-FFF2-40B4-BE49-F238E27FC236}">
                <a16:creationId xmlns:a16="http://schemas.microsoft.com/office/drawing/2014/main" id="{829AB7F5-B660-52ED-5F36-02991D05B8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01C97FA5-EF56-84A1-825A-7CC86EFA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015DA2AF-1FB4-1D5E-428C-E604B7DF2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251982A7-6623-806A-4361-F2577A110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9FF66061-1F6D-BF97-DFCD-3E375F56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A53E4B55-97A8-2F17-0277-C73AD22FA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64E7329B-271D-0E00-AEC7-0CA06D4F77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EAF7DCE7-9811-8F31-6EF9-808DA9402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D176E35D-4D0E-3FDC-1917-5EBE0A204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2BBFC6E6-F04E-5A37-A52F-6A5EA7AEA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96C1FB3C-9D76-BEFC-CBCC-945D2226E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76210ED4-65DF-F08D-AD3C-26DA43CF7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34D4CDB7-CC8E-754F-B2F4-9C1975779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DF267B25-7CC0-E1D5-4B89-F64FE6EDA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2104761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F1703A-B9A5-1814-E8A1-0835ABAE5A3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830AFAD-CFE5-94FA-881C-82018E068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56186-961F-E148-4A55-689C3E0213F2}"/>
              </a:ext>
            </a:extLst>
          </p:cNvPr>
          <p:cNvSpPr>
            <a:spLocks noGrp="1"/>
          </p:cNvSpPr>
          <p:nvPr>
            <p:ph type="title"/>
          </p:nvPr>
        </p:nvSpPr>
        <p:spPr>
          <a:xfrm>
            <a:off x="1170294" y="146885"/>
            <a:ext cx="10381004" cy="1070326"/>
          </a:xfrm>
        </p:spPr>
        <p:txBody>
          <a:bodyPr>
            <a:normAutofit/>
          </a:bodyPr>
          <a:lstStyle/>
          <a:p>
            <a:r>
              <a:rPr lang="en-US">
                <a:solidFill>
                  <a:schemeClr val="bg1"/>
                </a:solidFill>
              </a:rPr>
              <a:t>Building it up</a:t>
            </a:r>
          </a:p>
        </p:txBody>
      </p:sp>
      <p:sp>
        <p:nvSpPr>
          <p:cNvPr id="6" name="Freeform: Shape 9">
            <a:extLst>
              <a:ext uri="{FF2B5EF4-FFF2-40B4-BE49-F238E27FC236}">
                <a16:creationId xmlns:a16="http://schemas.microsoft.com/office/drawing/2014/main" id="{2565CA1A-AD91-1BEE-87A8-BFBBC77D9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72DC67C5-C267-0549-1913-D57DD2691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6790CC-1C0C-6D29-CB8E-E36924EA43FC}"/>
              </a:ext>
            </a:extLst>
          </p:cNvPr>
          <p:cNvSpPr>
            <a:spLocks noGrp="1"/>
          </p:cNvSpPr>
          <p:nvPr>
            <p:ph idx="1"/>
          </p:nvPr>
        </p:nvSpPr>
        <p:spPr>
          <a:xfrm>
            <a:off x="905498" y="1336986"/>
            <a:ext cx="10381004" cy="3831168"/>
          </a:xfrm>
        </p:spPr>
        <p:txBody>
          <a:bodyPr>
            <a:noAutofit/>
          </a:bodyPr>
          <a:lstStyle/>
          <a:p>
            <a:r>
              <a:rPr lang="en-US" sz="2400">
                <a:solidFill>
                  <a:schemeClr val="bg1"/>
                </a:solidFill>
              </a:rPr>
              <a:t>Prompting is part art/science</a:t>
            </a:r>
          </a:p>
          <a:p>
            <a:pPr marL="0" indent="0">
              <a:buNone/>
            </a:pPr>
            <a:endParaRPr lang="en-US" sz="2400">
              <a:solidFill>
                <a:schemeClr val="bg1"/>
              </a:solidFill>
            </a:endParaRPr>
          </a:p>
          <a:p>
            <a:r>
              <a:rPr lang="en-US" sz="2400">
                <a:solidFill>
                  <a:schemeClr val="bg1"/>
                </a:solidFill>
              </a:rPr>
              <a:t>Persona + Scenario + Output constraint + Input to analyze</a:t>
            </a:r>
          </a:p>
          <a:p>
            <a:endParaRPr lang="en-US" sz="2400">
              <a:solidFill>
                <a:schemeClr val="bg1"/>
              </a:solidFill>
            </a:endParaRPr>
          </a:p>
          <a:p>
            <a:r>
              <a:rPr lang="en-US" sz="2400">
                <a:solidFill>
                  <a:schemeClr val="bg1"/>
                </a:solidFill>
              </a:rPr>
              <a:t>More “context” increases accuracy of LLM output</a:t>
            </a:r>
          </a:p>
          <a:p>
            <a:pPr lvl="1"/>
            <a:r>
              <a:rPr lang="en-US">
                <a:solidFill>
                  <a:schemeClr val="bg1"/>
                </a:solidFill>
              </a:rPr>
              <a:t>Custom rules to output full class body</a:t>
            </a:r>
          </a:p>
          <a:p>
            <a:pPr lvl="1"/>
            <a:r>
              <a:rPr lang="en-US">
                <a:solidFill>
                  <a:schemeClr val="bg1"/>
                </a:solidFill>
              </a:rPr>
              <a:t>Fetch file content from URL</a:t>
            </a:r>
          </a:p>
          <a:p>
            <a:endParaRPr lang="en-US" sz="2400">
              <a:solidFill>
                <a:schemeClr val="bg1"/>
              </a:solidFill>
            </a:endParaRPr>
          </a:p>
        </p:txBody>
      </p:sp>
      <p:grpSp>
        <p:nvGrpSpPr>
          <p:cNvPr id="9" name="Group 8">
            <a:extLst>
              <a:ext uri="{FF2B5EF4-FFF2-40B4-BE49-F238E27FC236}">
                <a16:creationId xmlns:a16="http://schemas.microsoft.com/office/drawing/2014/main" id="{8A7006F9-9DF5-1E2A-2645-12F9CBAE8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C1E37251-66D5-3E1A-BE4B-388D0708A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CFD9A6D1-38ED-563F-0E47-B43BD555A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948E9183-BA11-FA55-6C05-52B26416F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00058C82-4CC7-9CB3-A2AF-B3F558256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8221CC4D-F0B5-900B-B9B2-F901925C7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68FC8395-8812-539D-A205-35DD322F3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4F94FAF2-E8A9-17F2-C4E8-E04B3B128E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E21CA776-853F-EB0C-73A2-0124D2C39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1CE24E64-F727-5E88-ECD5-B776A0DAF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E7BB57EF-28AD-E764-D7CF-DF1A6D3B5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D42AEE9C-DB49-D123-DD04-376A93503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E1E4697-A2C7-A725-4CD9-240DB0052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AF460BBC-C804-B856-6682-E40ECEE32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2230141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7D3803-9851-808A-E6C3-01C6C973E24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A1B7BD7-640C-07BA-C4D0-3088750F8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09837-62DE-F1B1-BABA-3FD084081D51}"/>
              </a:ext>
            </a:extLst>
          </p:cNvPr>
          <p:cNvSpPr>
            <a:spLocks noGrp="1"/>
          </p:cNvSpPr>
          <p:nvPr>
            <p:ph type="title"/>
          </p:nvPr>
        </p:nvSpPr>
        <p:spPr>
          <a:xfrm>
            <a:off x="1170294" y="146885"/>
            <a:ext cx="10381004" cy="1070326"/>
          </a:xfrm>
        </p:spPr>
        <p:txBody>
          <a:bodyPr>
            <a:normAutofit/>
          </a:bodyPr>
          <a:lstStyle/>
          <a:p>
            <a:r>
              <a:rPr lang="en-US">
                <a:solidFill>
                  <a:schemeClr val="bg1"/>
                </a:solidFill>
              </a:rPr>
              <a:t>Putting it together</a:t>
            </a:r>
          </a:p>
        </p:txBody>
      </p:sp>
      <p:sp>
        <p:nvSpPr>
          <p:cNvPr id="6" name="Freeform: Shape 9">
            <a:extLst>
              <a:ext uri="{FF2B5EF4-FFF2-40B4-BE49-F238E27FC236}">
                <a16:creationId xmlns:a16="http://schemas.microsoft.com/office/drawing/2014/main" id="{FD37EB15-B132-F28B-F366-B9D87A854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30523204-40EE-70B7-3D12-F990B8697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D95322-C163-3AAD-6E62-E7CE3F2A046A}"/>
              </a:ext>
            </a:extLst>
          </p:cNvPr>
          <p:cNvSpPr>
            <a:spLocks noGrp="1"/>
          </p:cNvSpPr>
          <p:nvPr>
            <p:ph idx="1"/>
          </p:nvPr>
        </p:nvSpPr>
        <p:spPr>
          <a:xfrm>
            <a:off x="905498" y="1336986"/>
            <a:ext cx="10381004" cy="3831168"/>
          </a:xfrm>
        </p:spPr>
        <p:txBody>
          <a:bodyPr>
            <a:noAutofit/>
          </a:bodyPr>
          <a:lstStyle/>
          <a:p>
            <a:r>
              <a:rPr lang="en-US" sz="2400">
                <a:solidFill>
                  <a:schemeClr val="bg1"/>
                </a:solidFill>
              </a:rPr>
              <a:t>Semgrep scan</a:t>
            </a:r>
          </a:p>
          <a:p>
            <a:pPr lvl="1"/>
            <a:r>
              <a:rPr lang="en-US" sz="2000">
                <a:solidFill>
                  <a:schemeClr val="bg1"/>
                </a:solidFill>
              </a:rPr>
              <a:t>Outputs SARIF</a:t>
            </a:r>
          </a:p>
          <a:p>
            <a:endParaRPr lang="en-US" sz="2400">
              <a:solidFill>
                <a:schemeClr val="bg1"/>
              </a:solidFill>
            </a:endParaRPr>
          </a:p>
          <a:p>
            <a:r>
              <a:rPr lang="en-US" sz="2400">
                <a:solidFill>
                  <a:schemeClr val="bg1"/>
                </a:solidFill>
              </a:rPr>
              <a:t>SARIF (JSON) Parse</a:t>
            </a:r>
          </a:p>
          <a:p>
            <a:pPr lvl="1"/>
            <a:r>
              <a:rPr lang="en-US" sz="2000">
                <a:solidFill>
                  <a:schemeClr val="bg1"/>
                </a:solidFill>
              </a:rPr>
              <a:t>Extract code snippet</a:t>
            </a:r>
          </a:p>
          <a:p>
            <a:endParaRPr lang="en-US" sz="2400">
              <a:solidFill>
                <a:schemeClr val="bg1"/>
              </a:solidFill>
            </a:endParaRPr>
          </a:p>
          <a:p>
            <a:r>
              <a:rPr lang="en-US" sz="2400">
                <a:solidFill>
                  <a:schemeClr val="bg1"/>
                </a:solidFill>
              </a:rPr>
              <a:t>Prompt GPT</a:t>
            </a:r>
          </a:p>
          <a:p>
            <a:pPr lvl="1"/>
            <a:r>
              <a:rPr lang="en-US" sz="2000">
                <a:solidFill>
                  <a:schemeClr val="bg1"/>
                </a:solidFill>
              </a:rPr>
              <a:t>System Prompt + JSON constraint  on output + Code to analyze</a:t>
            </a:r>
          </a:p>
          <a:p>
            <a:pPr lvl="1"/>
            <a:endParaRPr lang="en-US" sz="2000">
              <a:solidFill>
                <a:schemeClr val="bg1"/>
              </a:solidFill>
            </a:endParaRPr>
          </a:p>
          <a:p>
            <a:r>
              <a:rPr lang="en-US" sz="2400">
                <a:solidFill>
                  <a:schemeClr val="bg1"/>
                </a:solidFill>
              </a:rPr>
              <a:t>GPT Response</a:t>
            </a:r>
          </a:p>
          <a:p>
            <a:pPr lvl="1"/>
            <a:r>
              <a:rPr lang="en-US" sz="2000">
                <a:solidFill>
                  <a:schemeClr val="bg1"/>
                </a:solidFill>
              </a:rPr>
              <a:t>JSON output</a:t>
            </a:r>
            <a:endParaRPr lang="en-US" sz="2400">
              <a:solidFill>
                <a:schemeClr val="bg1"/>
              </a:solidFill>
            </a:endParaRPr>
          </a:p>
        </p:txBody>
      </p:sp>
      <p:grpSp>
        <p:nvGrpSpPr>
          <p:cNvPr id="9" name="Group 8">
            <a:extLst>
              <a:ext uri="{FF2B5EF4-FFF2-40B4-BE49-F238E27FC236}">
                <a16:creationId xmlns:a16="http://schemas.microsoft.com/office/drawing/2014/main" id="{00DD61F0-7D3D-E439-ADAD-2F81D503F0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3F7BBEE6-9E09-7751-8A2B-D7021B100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96B6111A-4B6C-0A26-D267-BF85550EB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146706CC-D9EC-09B0-CC47-AA08DA536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9922673F-8D0B-5FBE-7481-EB6F04DE6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520C70C1-8194-DABF-186A-5F145034F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F9C7A758-96BF-1D60-95AC-2F9910069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90C5056B-7336-D4E2-B21F-8901D373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25E52BEC-3282-F47C-27B1-A6345D193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B936C934-C88D-8F4F-40B5-103526063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1BF10156-E3F2-D28C-9FFA-8BDB5B94E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E39200CC-8CC8-F81D-B040-6F2A7928C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3F73A2BF-B2EA-FA33-C30B-E81E67549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7DD176D3-348C-956E-015F-2CA1FAB4A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184423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7B66EC-64BC-2192-9265-14C2BDA51CA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589A0ED-3698-4DA8-A9A6-9FFCB0F07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36498-02C2-1265-7402-6634BACA2F36}"/>
              </a:ext>
            </a:extLst>
          </p:cNvPr>
          <p:cNvSpPr>
            <a:spLocks noGrp="1"/>
          </p:cNvSpPr>
          <p:nvPr>
            <p:ph type="title"/>
          </p:nvPr>
        </p:nvSpPr>
        <p:spPr>
          <a:xfrm>
            <a:off x="1170294" y="146885"/>
            <a:ext cx="10381004" cy="1070326"/>
          </a:xfrm>
        </p:spPr>
        <p:txBody>
          <a:bodyPr>
            <a:normAutofit/>
          </a:bodyPr>
          <a:lstStyle/>
          <a:p>
            <a:r>
              <a:rPr lang="en-US">
                <a:solidFill>
                  <a:schemeClr val="bg1"/>
                </a:solidFill>
              </a:rPr>
              <a:t>Putting it together</a:t>
            </a:r>
          </a:p>
        </p:txBody>
      </p:sp>
      <p:sp>
        <p:nvSpPr>
          <p:cNvPr id="6" name="Freeform: Shape 9">
            <a:extLst>
              <a:ext uri="{FF2B5EF4-FFF2-40B4-BE49-F238E27FC236}">
                <a16:creationId xmlns:a16="http://schemas.microsoft.com/office/drawing/2014/main" id="{447D94D5-289D-1362-B3F4-6AE35FD8F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1F3D230B-B6B6-7425-D3A2-1F6B725E0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ECC1CDC-8066-D813-6E24-8EE9DADFE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06EFCBAB-515A-1DBD-20A8-41A24D3A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1D93D727-6CC9-0E33-89CB-42657F711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0DAFCD9E-98E6-4AB7-8540-C8F3C9890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F28F70A5-8BFB-1D4A-5891-FBB88F5F0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2AA37584-F2F3-7D2C-0427-3D7D7AAA8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9B0C2E47-9A89-9BC8-1A53-9DFECB0BF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0024B9D0-8C4E-98D5-9DD2-EAADE8412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852674BA-A3D8-953F-954B-E2093EA91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86F59070-09BE-DD10-BCF9-784CDB85D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B76C8010-81EA-7057-AC14-5F9B141CF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01A8AE1E-E83A-7334-C081-B0CF9DC80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42C7408E-55AA-BEA1-C00C-080CEC611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5E084364-337A-7F55-F1C8-5DDEDBDE8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10" name="Picture 9">
            <a:extLst>
              <a:ext uri="{FF2B5EF4-FFF2-40B4-BE49-F238E27FC236}">
                <a16:creationId xmlns:a16="http://schemas.microsoft.com/office/drawing/2014/main" id="{CC6F8A74-8DFB-CD40-BBAE-393CF9D35170}"/>
              </a:ext>
            </a:extLst>
          </p:cNvPr>
          <p:cNvPicPr>
            <a:picLocks noChangeAspect="1"/>
          </p:cNvPicPr>
          <p:nvPr/>
        </p:nvPicPr>
        <p:blipFill>
          <a:blip r:embed="rId3"/>
          <a:stretch>
            <a:fillRect/>
          </a:stretch>
        </p:blipFill>
        <p:spPr>
          <a:xfrm>
            <a:off x="2209800" y="1211619"/>
            <a:ext cx="7772400" cy="4443538"/>
          </a:xfrm>
          <a:prstGeom prst="rect">
            <a:avLst/>
          </a:prstGeom>
        </p:spPr>
      </p:pic>
    </p:spTree>
    <p:extLst>
      <p:ext uri="{BB962C8B-B14F-4D97-AF65-F5344CB8AC3E}">
        <p14:creationId xmlns:p14="http://schemas.microsoft.com/office/powerpoint/2010/main" val="271545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D49A21-463B-F62B-E360-D6618226074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7E505D9-B762-48DC-5E92-054C4D21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647BE-669F-2D09-B9A8-3F275641EE25}"/>
              </a:ext>
            </a:extLst>
          </p:cNvPr>
          <p:cNvSpPr>
            <a:spLocks noGrp="1"/>
          </p:cNvSpPr>
          <p:nvPr>
            <p:ph type="title"/>
          </p:nvPr>
        </p:nvSpPr>
        <p:spPr>
          <a:xfrm>
            <a:off x="1170294" y="146885"/>
            <a:ext cx="10381004" cy="1070326"/>
          </a:xfrm>
        </p:spPr>
        <p:txBody>
          <a:bodyPr>
            <a:normAutofit/>
          </a:bodyPr>
          <a:lstStyle/>
          <a:p>
            <a:r>
              <a:rPr lang="en-US">
                <a:solidFill>
                  <a:schemeClr val="bg1"/>
                </a:solidFill>
              </a:rPr>
              <a:t>Putting it together</a:t>
            </a:r>
          </a:p>
        </p:txBody>
      </p:sp>
      <p:sp>
        <p:nvSpPr>
          <p:cNvPr id="6" name="Freeform: Shape 9">
            <a:extLst>
              <a:ext uri="{FF2B5EF4-FFF2-40B4-BE49-F238E27FC236}">
                <a16:creationId xmlns:a16="http://schemas.microsoft.com/office/drawing/2014/main" id="{F493E12A-EC52-628D-871A-3E15EE12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CC4D5DEC-505A-6F84-E339-8EE9FDBD7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44F53D-DF2B-31C5-E319-254B5F9BA94D}"/>
              </a:ext>
            </a:extLst>
          </p:cNvPr>
          <p:cNvSpPr>
            <a:spLocks noGrp="1"/>
          </p:cNvSpPr>
          <p:nvPr>
            <p:ph idx="1"/>
          </p:nvPr>
        </p:nvSpPr>
        <p:spPr>
          <a:xfrm>
            <a:off x="905498" y="1336986"/>
            <a:ext cx="10381004" cy="3831168"/>
          </a:xfrm>
        </p:spPr>
        <p:txBody>
          <a:bodyPr>
            <a:noAutofit/>
          </a:bodyPr>
          <a:lstStyle/>
          <a:p>
            <a:r>
              <a:rPr lang="en-US" sz="2400">
                <a:solidFill>
                  <a:schemeClr val="bg1"/>
                </a:solidFill>
              </a:rPr>
              <a:t>Prompt</a:t>
            </a:r>
          </a:p>
          <a:p>
            <a:pPr lvl="1"/>
            <a:r>
              <a:rPr lang="en-US" sz="2000">
                <a:solidFill>
                  <a:schemeClr val="bg1"/>
                </a:solidFill>
              </a:rPr>
              <a:t>Basic</a:t>
            </a:r>
          </a:p>
          <a:p>
            <a:pPr lvl="1"/>
            <a:endParaRPr lang="en-US" sz="2000">
              <a:solidFill>
                <a:schemeClr val="bg1"/>
              </a:solidFill>
            </a:endParaRPr>
          </a:p>
          <a:p>
            <a:pPr lvl="1"/>
            <a:endParaRPr lang="en-US" sz="2000">
              <a:solidFill>
                <a:schemeClr val="bg1"/>
              </a:solidFill>
            </a:endParaRPr>
          </a:p>
        </p:txBody>
      </p:sp>
      <p:grpSp>
        <p:nvGrpSpPr>
          <p:cNvPr id="9" name="Group 8">
            <a:extLst>
              <a:ext uri="{FF2B5EF4-FFF2-40B4-BE49-F238E27FC236}">
                <a16:creationId xmlns:a16="http://schemas.microsoft.com/office/drawing/2014/main" id="{BD81B7EB-87F0-C258-029C-50F3B3680D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BEE9235B-FCD3-CB84-44E3-B6B39AA0F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D8DA8803-0DBF-5E71-AF52-F835AF6C5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40B06403-DB1F-F1ED-351C-0C81C81DE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A12A393-598F-73F5-DCFF-3B4F4B22D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ACF10E3C-CC6D-7684-D9CD-AA32895D1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099E5308-CFD2-CEEF-C1EC-CB4449458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50A7731-C94D-7C8D-0229-D36DE17A8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1036BEAD-4852-5D8E-6C02-BA2075656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BC335F2-111C-4AAF-6792-AE3DC8ABB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28AF4E37-EE36-E619-72A7-765F6C76B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DE92726A-FAA1-A755-4504-6F6F9C197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C33E951D-C05A-D269-88D1-84B822949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D84AA992-7E5C-4F0E-EC88-159B443B4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4" name="Picture 3">
            <a:extLst>
              <a:ext uri="{FF2B5EF4-FFF2-40B4-BE49-F238E27FC236}">
                <a16:creationId xmlns:a16="http://schemas.microsoft.com/office/drawing/2014/main" id="{EB08DA95-F820-07AC-5845-2171EC2454C4}"/>
              </a:ext>
            </a:extLst>
          </p:cNvPr>
          <p:cNvPicPr>
            <a:picLocks noChangeAspect="1"/>
          </p:cNvPicPr>
          <p:nvPr/>
        </p:nvPicPr>
        <p:blipFill>
          <a:blip r:embed="rId3"/>
          <a:stretch>
            <a:fillRect/>
          </a:stretch>
        </p:blipFill>
        <p:spPr>
          <a:xfrm>
            <a:off x="1170294" y="2297260"/>
            <a:ext cx="7772400" cy="2805193"/>
          </a:xfrm>
          <a:prstGeom prst="rect">
            <a:avLst/>
          </a:prstGeom>
        </p:spPr>
      </p:pic>
    </p:spTree>
    <p:extLst>
      <p:ext uri="{BB962C8B-B14F-4D97-AF65-F5344CB8AC3E}">
        <p14:creationId xmlns:p14="http://schemas.microsoft.com/office/powerpoint/2010/main" val="233573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D4AB88-70BC-9A57-597F-E9E2428C196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15CC091-0303-6FD7-9906-93F9E169F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448A3-6F96-BFB3-935D-F48F83CB90B9}"/>
              </a:ext>
            </a:extLst>
          </p:cNvPr>
          <p:cNvSpPr>
            <a:spLocks noGrp="1"/>
          </p:cNvSpPr>
          <p:nvPr>
            <p:ph type="title"/>
          </p:nvPr>
        </p:nvSpPr>
        <p:spPr>
          <a:xfrm>
            <a:off x="1170294" y="146885"/>
            <a:ext cx="10381004" cy="1070326"/>
          </a:xfrm>
        </p:spPr>
        <p:txBody>
          <a:bodyPr>
            <a:normAutofit/>
          </a:bodyPr>
          <a:lstStyle/>
          <a:p>
            <a:r>
              <a:rPr lang="en-US">
                <a:solidFill>
                  <a:schemeClr val="bg1"/>
                </a:solidFill>
              </a:rPr>
              <a:t>Putting it together</a:t>
            </a:r>
          </a:p>
        </p:txBody>
      </p:sp>
      <p:sp>
        <p:nvSpPr>
          <p:cNvPr id="6" name="Freeform: Shape 9">
            <a:extLst>
              <a:ext uri="{FF2B5EF4-FFF2-40B4-BE49-F238E27FC236}">
                <a16:creationId xmlns:a16="http://schemas.microsoft.com/office/drawing/2014/main" id="{543BA3A4-ACD6-9CE4-3361-29F656FF8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F75C138E-810A-53FF-A539-F8C38718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C15CF9-5947-048C-106C-8995DF16D974}"/>
              </a:ext>
            </a:extLst>
          </p:cNvPr>
          <p:cNvSpPr>
            <a:spLocks noGrp="1"/>
          </p:cNvSpPr>
          <p:nvPr>
            <p:ph idx="1"/>
          </p:nvPr>
        </p:nvSpPr>
        <p:spPr>
          <a:xfrm>
            <a:off x="905498" y="1336986"/>
            <a:ext cx="10381004" cy="3831168"/>
          </a:xfrm>
        </p:spPr>
        <p:txBody>
          <a:bodyPr>
            <a:noAutofit/>
          </a:bodyPr>
          <a:lstStyle/>
          <a:p>
            <a:r>
              <a:rPr lang="en-US" sz="2400">
                <a:solidFill>
                  <a:schemeClr val="bg1"/>
                </a:solidFill>
              </a:rPr>
              <a:t>Prompt</a:t>
            </a:r>
          </a:p>
          <a:p>
            <a:pPr lvl="1"/>
            <a:r>
              <a:rPr lang="en-US" sz="2000">
                <a:solidFill>
                  <a:schemeClr val="bg1"/>
                </a:solidFill>
              </a:rPr>
              <a:t>Better</a:t>
            </a:r>
          </a:p>
          <a:p>
            <a:pPr lvl="1"/>
            <a:endParaRPr lang="en-US" sz="2000">
              <a:solidFill>
                <a:schemeClr val="bg1"/>
              </a:solidFill>
            </a:endParaRPr>
          </a:p>
          <a:p>
            <a:pPr lvl="1"/>
            <a:endParaRPr lang="en-US" sz="2000">
              <a:solidFill>
                <a:schemeClr val="bg1"/>
              </a:solidFill>
            </a:endParaRPr>
          </a:p>
        </p:txBody>
      </p:sp>
      <p:grpSp>
        <p:nvGrpSpPr>
          <p:cNvPr id="9" name="Group 8">
            <a:extLst>
              <a:ext uri="{FF2B5EF4-FFF2-40B4-BE49-F238E27FC236}">
                <a16:creationId xmlns:a16="http://schemas.microsoft.com/office/drawing/2014/main" id="{B5F6B617-578D-6267-5D49-97A4EAEC9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E85B93F6-CA53-4646-FF77-80723F5AE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CD400108-A0A5-D114-7957-AD44E43353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CD260D68-E644-A71F-133F-40DD3482B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7CB9F077-DF34-9F4B-A93D-45FDC5463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B019AC74-C76B-C0FE-273C-509E38942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74E371E3-3E53-0A84-CB07-75FEAB96E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04FB9290-97E8-41ED-8B6F-905DE251B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73A9914-92DD-955A-E8AE-8554E57593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19A0E784-6903-CC65-CFB1-9C6348439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E3DE71C4-7C5E-8D5F-29B1-6AA2D8C2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929A96E0-55D9-22EA-EFC1-BA436F44F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4EB95F4A-A214-E9E6-731F-9398927CA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882EFE3C-F556-820C-3A54-D75ADC1E7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8" name="Picture 7">
            <a:extLst>
              <a:ext uri="{FF2B5EF4-FFF2-40B4-BE49-F238E27FC236}">
                <a16:creationId xmlns:a16="http://schemas.microsoft.com/office/drawing/2014/main" id="{2D822DA2-395F-DABD-291E-8E5A593C0C45}"/>
              </a:ext>
            </a:extLst>
          </p:cNvPr>
          <p:cNvPicPr>
            <a:picLocks noChangeAspect="1"/>
          </p:cNvPicPr>
          <p:nvPr/>
        </p:nvPicPr>
        <p:blipFill>
          <a:blip r:embed="rId3"/>
          <a:stretch>
            <a:fillRect/>
          </a:stretch>
        </p:blipFill>
        <p:spPr>
          <a:xfrm>
            <a:off x="1170294" y="2122085"/>
            <a:ext cx="7772400" cy="4012486"/>
          </a:xfrm>
          <a:prstGeom prst="rect">
            <a:avLst/>
          </a:prstGeom>
        </p:spPr>
      </p:pic>
    </p:spTree>
    <p:extLst>
      <p:ext uri="{BB962C8B-B14F-4D97-AF65-F5344CB8AC3E}">
        <p14:creationId xmlns:p14="http://schemas.microsoft.com/office/powerpoint/2010/main" val="2218581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D272C5-72BE-CEAA-6053-EA4955090DC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2A582CA-F71D-1595-8439-166CD6F93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DD1F9-9827-34BE-5915-12E5FA255278}"/>
              </a:ext>
            </a:extLst>
          </p:cNvPr>
          <p:cNvSpPr>
            <a:spLocks noGrp="1"/>
          </p:cNvSpPr>
          <p:nvPr>
            <p:ph type="title"/>
          </p:nvPr>
        </p:nvSpPr>
        <p:spPr>
          <a:xfrm>
            <a:off x="1170294" y="146885"/>
            <a:ext cx="10381004" cy="1070326"/>
          </a:xfrm>
        </p:spPr>
        <p:txBody>
          <a:bodyPr>
            <a:normAutofit/>
          </a:bodyPr>
          <a:lstStyle/>
          <a:p>
            <a:r>
              <a:rPr lang="en-US">
                <a:solidFill>
                  <a:schemeClr val="bg1"/>
                </a:solidFill>
              </a:rPr>
              <a:t>Putting it together</a:t>
            </a:r>
          </a:p>
        </p:txBody>
      </p:sp>
      <p:sp>
        <p:nvSpPr>
          <p:cNvPr id="6" name="Freeform: Shape 9">
            <a:extLst>
              <a:ext uri="{FF2B5EF4-FFF2-40B4-BE49-F238E27FC236}">
                <a16:creationId xmlns:a16="http://schemas.microsoft.com/office/drawing/2014/main" id="{127D24AB-C172-B365-5DA8-9CB1BFC3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B24BCD48-8E3F-73CC-4996-4991FC2E5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E23A79-231E-455A-6676-899599FFC814}"/>
              </a:ext>
            </a:extLst>
          </p:cNvPr>
          <p:cNvSpPr>
            <a:spLocks noGrp="1"/>
          </p:cNvSpPr>
          <p:nvPr>
            <p:ph idx="1"/>
          </p:nvPr>
        </p:nvSpPr>
        <p:spPr>
          <a:xfrm>
            <a:off x="905498" y="1336986"/>
            <a:ext cx="10381004" cy="3831168"/>
          </a:xfrm>
        </p:spPr>
        <p:txBody>
          <a:bodyPr>
            <a:noAutofit/>
          </a:bodyPr>
          <a:lstStyle/>
          <a:p>
            <a:r>
              <a:rPr lang="en-US" sz="2400">
                <a:solidFill>
                  <a:schemeClr val="bg1"/>
                </a:solidFill>
              </a:rPr>
              <a:t>Prompt</a:t>
            </a:r>
          </a:p>
          <a:p>
            <a:pPr lvl="1"/>
            <a:r>
              <a:rPr lang="en-US" sz="2000">
                <a:solidFill>
                  <a:schemeClr val="bg1"/>
                </a:solidFill>
              </a:rPr>
              <a:t>Even better (conditional sub-schemas)</a:t>
            </a:r>
          </a:p>
          <a:p>
            <a:pPr lvl="1"/>
            <a:endParaRPr lang="en-US" sz="2000">
              <a:solidFill>
                <a:schemeClr val="bg1"/>
              </a:solidFill>
            </a:endParaRPr>
          </a:p>
          <a:p>
            <a:pPr lvl="1"/>
            <a:endParaRPr lang="en-US" sz="2000">
              <a:solidFill>
                <a:schemeClr val="bg1"/>
              </a:solidFill>
            </a:endParaRPr>
          </a:p>
        </p:txBody>
      </p:sp>
      <p:grpSp>
        <p:nvGrpSpPr>
          <p:cNvPr id="9" name="Group 8">
            <a:extLst>
              <a:ext uri="{FF2B5EF4-FFF2-40B4-BE49-F238E27FC236}">
                <a16:creationId xmlns:a16="http://schemas.microsoft.com/office/drawing/2014/main" id="{C1FEA003-5C4A-837E-6C7F-222832E06F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32BA7408-16AF-2601-6B68-E83DC93BBE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EA61E5B6-E33C-EEB0-2462-70736C0B4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1A9392A6-5A88-A22A-AB8B-CFD0C78257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BF216A92-A20F-5268-4834-73081A456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DFAFC6F6-6CD2-56F5-8A06-D050B49A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FD26E74F-8DF4-7547-DB69-28284B6BA5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53D98447-5A8E-0386-0359-9C69DB688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6FDADD95-35D0-091B-92BA-7690C0FE4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F4C7CEA0-C1BE-BDBE-0EC1-AFA84E444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3B9B0052-3974-0FC8-C8F0-3ECFD612E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526A24E7-5F8B-3A5A-62B2-117CD5E7E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089D1F14-FBFD-071C-3395-89AE0D95D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7499B8A9-E613-F8B5-2B83-F12DCB465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4" name="Picture 3">
            <a:extLst>
              <a:ext uri="{FF2B5EF4-FFF2-40B4-BE49-F238E27FC236}">
                <a16:creationId xmlns:a16="http://schemas.microsoft.com/office/drawing/2014/main" id="{DEFB556A-AE32-CD3D-40E6-0ECEF49AE16E}"/>
              </a:ext>
            </a:extLst>
          </p:cNvPr>
          <p:cNvPicPr>
            <a:picLocks noChangeAspect="1"/>
          </p:cNvPicPr>
          <p:nvPr/>
        </p:nvPicPr>
        <p:blipFill>
          <a:blip r:embed="rId3"/>
          <a:stretch>
            <a:fillRect/>
          </a:stretch>
        </p:blipFill>
        <p:spPr>
          <a:xfrm>
            <a:off x="1170294" y="2439924"/>
            <a:ext cx="7772400" cy="2476918"/>
          </a:xfrm>
          <a:prstGeom prst="rect">
            <a:avLst/>
          </a:prstGeom>
        </p:spPr>
      </p:pic>
    </p:spTree>
    <p:extLst>
      <p:ext uri="{BB962C8B-B14F-4D97-AF65-F5344CB8AC3E}">
        <p14:creationId xmlns:p14="http://schemas.microsoft.com/office/powerpoint/2010/main" val="2380656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D22128-AB89-2D91-CFE0-10CE0FC6980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86F2FCB-8D62-0CA3-9FD3-619E8644D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6AB47-FF9B-B557-78E3-1451B2F577C0}"/>
              </a:ext>
            </a:extLst>
          </p:cNvPr>
          <p:cNvSpPr>
            <a:spLocks noGrp="1"/>
          </p:cNvSpPr>
          <p:nvPr>
            <p:ph type="title"/>
          </p:nvPr>
        </p:nvSpPr>
        <p:spPr>
          <a:xfrm>
            <a:off x="1170294" y="146885"/>
            <a:ext cx="10381004" cy="1070326"/>
          </a:xfrm>
        </p:spPr>
        <p:txBody>
          <a:bodyPr>
            <a:normAutofit/>
          </a:bodyPr>
          <a:lstStyle/>
          <a:p>
            <a:r>
              <a:rPr lang="en-US">
                <a:solidFill>
                  <a:schemeClr val="bg1"/>
                </a:solidFill>
              </a:rPr>
              <a:t>Putting it together</a:t>
            </a:r>
          </a:p>
        </p:txBody>
      </p:sp>
      <p:sp>
        <p:nvSpPr>
          <p:cNvPr id="6" name="Freeform: Shape 9">
            <a:extLst>
              <a:ext uri="{FF2B5EF4-FFF2-40B4-BE49-F238E27FC236}">
                <a16:creationId xmlns:a16="http://schemas.microsoft.com/office/drawing/2014/main" id="{7AAACD63-C0A6-68B2-4A58-F68168CAC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3C5A91F4-9BB4-CE49-F991-015AD77CE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D7AD37-925B-D02F-F03B-2CF24DC0D1E5}"/>
              </a:ext>
            </a:extLst>
          </p:cNvPr>
          <p:cNvSpPr>
            <a:spLocks noGrp="1"/>
          </p:cNvSpPr>
          <p:nvPr>
            <p:ph idx="1"/>
          </p:nvPr>
        </p:nvSpPr>
        <p:spPr>
          <a:xfrm>
            <a:off x="905498" y="1336986"/>
            <a:ext cx="10381004" cy="3831168"/>
          </a:xfrm>
        </p:spPr>
        <p:txBody>
          <a:bodyPr>
            <a:noAutofit/>
          </a:bodyPr>
          <a:lstStyle/>
          <a:p>
            <a:r>
              <a:rPr lang="en-US" sz="2400">
                <a:solidFill>
                  <a:schemeClr val="bg1"/>
                </a:solidFill>
              </a:rPr>
              <a:t>Response</a:t>
            </a:r>
          </a:p>
        </p:txBody>
      </p:sp>
      <p:grpSp>
        <p:nvGrpSpPr>
          <p:cNvPr id="9" name="Group 8">
            <a:extLst>
              <a:ext uri="{FF2B5EF4-FFF2-40B4-BE49-F238E27FC236}">
                <a16:creationId xmlns:a16="http://schemas.microsoft.com/office/drawing/2014/main" id="{52B8B3AA-19C4-5E7C-5BC9-B2A57C0D1D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9C1C35A5-03A6-F17F-59BE-FA596E279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2498EB76-9EC2-35F2-EA7C-AA4CC3F6E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1D6BC1B8-6D36-2D0E-ACEA-C3451369D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8A5689CC-08E6-E2B6-6BF8-42119DC50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4B8DD693-7594-024B-2AB6-5071A60F5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D10805F-6410-DBC9-0BFA-E9BBA721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BADE7122-01B2-A57B-F220-FF4DAD11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9705D8FC-FD5F-3C1E-7B2B-CB8FDE10E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833A37D3-205A-B377-976E-2C3F18017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7C6467A-FE1D-1C6B-734A-114D5BB1D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329D4373-FDA2-0E20-B224-B944F1217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BA4904BA-009D-8C61-C9B6-ADDEB8145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CD8593F3-5B12-F5D9-E3BE-5A5674CD5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4" name="Picture 3">
            <a:extLst>
              <a:ext uri="{FF2B5EF4-FFF2-40B4-BE49-F238E27FC236}">
                <a16:creationId xmlns:a16="http://schemas.microsoft.com/office/drawing/2014/main" id="{284A4D3C-8581-A19F-7247-03BB0EB61A5D}"/>
              </a:ext>
            </a:extLst>
          </p:cNvPr>
          <p:cNvPicPr>
            <a:picLocks noChangeAspect="1"/>
          </p:cNvPicPr>
          <p:nvPr/>
        </p:nvPicPr>
        <p:blipFill>
          <a:blip r:embed="rId3"/>
          <a:stretch>
            <a:fillRect/>
          </a:stretch>
        </p:blipFill>
        <p:spPr>
          <a:xfrm>
            <a:off x="1170294" y="1976496"/>
            <a:ext cx="7772400" cy="2912638"/>
          </a:xfrm>
          <a:prstGeom prst="rect">
            <a:avLst/>
          </a:prstGeom>
        </p:spPr>
      </p:pic>
    </p:spTree>
    <p:extLst>
      <p:ext uri="{BB962C8B-B14F-4D97-AF65-F5344CB8AC3E}">
        <p14:creationId xmlns:p14="http://schemas.microsoft.com/office/powerpoint/2010/main" val="359219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170293" y="146885"/>
            <a:ext cx="10381003" cy="1070326"/>
          </a:xfrm>
        </p:spPr>
        <p:txBody>
          <a:bodyPr>
            <a:normAutofit/>
          </a:bodyPr>
          <a:lstStyle/>
          <a:p>
            <a:pPr algn="ctr"/>
            <a:r>
              <a:rPr lang="en-US">
                <a:solidFill>
                  <a:schemeClr val="bg1"/>
                </a:solidFill>
              </a:rPr>
              <a:t>What is SAST?</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5FC735-899A-2E29-B4C4-3789F279EE30}"/>
              </a:ext>
            </a:extLst>
          </p:cNvPr>
          <p:cNvSpPr>
            <a:spLocks noGrp="1"/>
          </p:cNvSpPr>
          <p:nvPr>
            <p:ph idx="1"/>
          </p:nvPr>
        </p:nvSpPr>
        <p:spPr>
          <a:xfrm>
            <a:off x="1170294" y="1247263"/>
            <a:ext cx="10381004" cy="4188295"/>
          </a:xfrm>
        </p:spPr>
        <p:txBody>
          <a:bodyPr>
            <a:normAutofit/>
          </a:bodyPr>
          <a:lstStyle/>
          <a:p>
            <a:pPr marL="0" indent="0">
              <a:buNone/>
            </a:pPr>
            <a:r>
              <a:rPr lang="en-US" sz="2400">
                <a:solidFill>
                  <a:schemeClr val="bg1"/>
                </a:solidFill>
              </a:rPr>
              <a:t>Static Application Security Testing (SAST) is a testing methodology that analyzes source code to find security vulnerabilities in applications</a:t>
            </a:r>
          </a:p>
          <a:p>
            <a:pPr lvl="1"/>
            <a:r>
              <a:rPr lang="en-US">
                <a:solidFill>
                  <a:schemeClr val="bg1"/>
                </a:solidFill>
              </a:rPr>
              <a:t>Depends on patterns to define a vulnerability, also known as </a:t>
            </a:r>
            <a:r>
              <a:rPr lang="en-US" b="1">
                <a:solidFill>
                  <a:schemeClr val="bg1"/>
                </a:solidFill>
              </a:rPr>
              <a:t>signatures</a:t>
            </a:r>
          </a:p>
          <a:p>
            <a:pPr lvl="1"/>
            <a:endParaRPr lang="en-US">
              <a:solidFill>
                <a:schemeClr val="bg1"/>
              </a:solidFill>
            </a:endParaRPr>
          </a:p>
          <a:p>
            <a:pPr marL="0" indent="0">
              <a:buNone/>
            </a:pPr>
            <a:r>
              <a:rPr lang="en-US" sz="2400">
                <a:solidFill>
                  <a:schemeClr val="bg1"/>
                </a:solidFill>
              </a:rPr>
              <a:t>SAST can be used in real-time, as the developers code, it can be integrated into the DevOps cycle, or it can be executed offline.</a:t>
            </a:r>
          </a:p>
          <a:p>
            <a:endParaRPr lang="en-US" sz="2400">
              <a:solidFill>
                <a:schemeClr val="bg1"/>
              </a:solidFill>
            </a:endParaRPr>
          </a:p>
          <a:p>
            <a:pPr marL="0" indent="0">
              <a:buNone/>
            </a:pPr>
            <a:r>
              <a:rPr lang="en-US" sz="2400">
                <a:solidFill>
                  <a:schemeClr val="bg1"/>
                </a:solidFill>
              </a:rPr>
              <a:t>As it is heavily dependent on signatures, it could lead to false positives if the signature base are not verified and tested to reduce de false alerts rate.</a:t>
            </a:r>
          </a:p>
          <a:p>
            <a:pPr lvl="1"/>
            <a:r>
              <a:rPr lang="en-US">
                <a:solidFill>
                  <a:schemeClr val="bg1"/>
                </a:solidFill>
              </a:rPr>
              <a:t>LLMs can also be leveraged to reduce the false positive/negative rates</a:t>
            </a:r>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9"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918870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E5810A-2CE0-BD20-34A6-284CB3D5804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56C20D3-1038-BD45-0AD3-A755F8D3E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2B52F-BFAD-39D2-4CE7-B0DD04E90E99}"/>
              </a:ext>
            </a:extLst>
          </p:cNvPr>
          <p:cNvSpPr>
            <a:spLocks noGrp="1"/>
          </p:cNvSpPr>
          <p:nvPr>
            <p:ph type="title"/>
          </p:nvPr>
        </p:nvSpPr>
        <p:spPr>
          <a:xfrm>
            <a:off x="1170294" y="146885"/>
            <a:ext cx="10381004" cy="1070326"/>
          </a:xfrm>
        </p:spPr>
        <p:txBody>
          <a:bodyPr>
            <a:normAutofit/>
          </a:bodyPr>
          <a:lstStyle/>
          <a:p>
            <a:r>
              <a:rPr lang="en-US">
                <a:solidFill>
                  <a:schemeClr val="bg1"/>
                </a:solidFill>
              </a:rPr>
              <a:t>Initial Results</a:t>
            </a:r>
          </a:p>
        </p:txBody>
      </p:sp>
      <p:sp>
        <p:nvSpPr>
          <p:cNvPr id="6" name="Freeform: Shape 9">
            <a:extLst>
              <a:ext uri="{FF2B5EF4-FFF2-40B4-BE49-F238E27FC236}">
                <a16:creationId xmlns:a16="http://schemas.microsoft.com/office/drawing/2014/main" id="{52111FA4-1C2A-0A00-40B8-9488CC79D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5BCD64D0-CA7F-7A7B-B533-538F355AB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83E6DB-723D-E171-BB5A-87F263903056}"/>
              </a:ext>
            </a:extLst>
          </p:cNvPr>
          <p:cNvSpPr>
            <a:spLocks noGrp="1"/>
          </p:cNvSpPr>
          <p:nvPr>
            <p:ph idx="1"/>
          </p:nvPr>
        </p:nvSpPr>
        <p:spPr>
          <a:xfrm>
            <a:off x="905498" y="1336986"/>
            <a:ext cx="10381004" cy="3831168"/>
          </a:xfrm>
        </p:spPr>
        <p:txBody>
          <a:bodyPr>
            <a:noAutofit/>
          </a:bodyPr>
          <a:lstStyle/>
          <a:p>
            <a:r>
              <a:rPr lang="en-US" sz="2400">
                <a:solidFill>
                  <a:schemeClr val="bg1"/>
                </a:solidFill>
              </a:rPr>
              <a:t>Prioritized Triage</a:t>
            </a:r>
          </a:p>
          <a:p>
            <a:pPr lvl="1"/>
            <a:r>
              <a:rPr lang="en-US" sz="2000">
                <a:solidFill>
                  <a:schemeClr val="bg1"/>
                </a:solidFill>
              </a:rPr>
              <a:t>Riskiest &lt;5%</a:t>
            </a:r>
          </a:p>
          <a:p>
            <a:endParaRPr lang="en-US" sz="2400">
              <a:solidFill>
                <a:schemeClr val="bg1"/>
              </a:solidFill>
            </a:endParaRPr>
          </a:p>
          <a:p>
            <a:r>
              <a:rPr lang="en-US" sz="2400">
                <a:solidFill>
                  <a:schemeClr val="bg1"/>
                </a:solidFill>
              </a:rPr>
              <a:t>True Positives</a:t>
            </a:r>
          </a:p>
          <a:p>
            <a:pPr lvl="1"/>
            <a:r>
              <a:rPr lang="en-US" sz="2000">
                <a:solidFill>
                  <a:schemeClr val="bg1"/>
                </a:solidFill>
              </a:rPr>
              <a:t>&gt;90%</a:t>
            </a:r>
          </a:p>
          <a:p>
            <a:endParaRPr lang="en-US" sz="2400">
              <a:solidFill>
                <a:schemeClr val="bg1"/>
              </a:solidFill>
            </a:endParaRPr>
          </a:p>
          <a:p>
            <a:r>
              <a:rPr lang="en-US" sz="2400">
                <a:solidFill>
                  <a:schemeClr val="bg1"/>
                </a:solidFill>
              </a:rPr>
              <a:t>False Negatives</a:t>
            </a:r>
          </a:p>
          <a:p>
            <a:pPr lvl="1"/>
            <a:r>
              <a:rPr lang="en-US" sz="2000">
                <a:solidFill>
                  <a:schemeClr val="bg1"/>
                </a:solidFill>
              </a:rPr>
              <a:t>Harder to determine</a:t>
            </a:r>
          </a:p>
        </p:txBody>
      </p:sp>
      <p:grpSp>
        <p:nvGrpSpPr>
          <p:cNvPr id="9" name="Group 8">
            <a:extLst>
              <a:ext uri="{FF2B5EF4-FFF2-40B4-BE49-F238E27FC236}">
                <a16:creationId xmlns:a16="http://schemas.microsoft.com/office/drawing/2014/main" id="{83699505-8D71-6CCB-B0BA-638D28912E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96961253-4F0B-73EE-B2EC-D654F4EE46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113F0788-C902-2128-8807-C348E3B25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9E85811F-EBFB-3B13-0DB4-34172322F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A0EAB91-47D6-F293-FE2A-0F88D3E08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E8822B59-9CF7-0248-2BF5-DE1EA718A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C52C76C1-DB2B-4D86-B025-A371E9AA5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A12E2469-7577-2337-62ED-3B6709AC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3F334EA1-38FA-2452-CCDA-A7BE37C4E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3DE126B4-C09E-C0E3-3D08-B2390C36E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EDF7BE84-DCCA-477B-5C56-47DE8C096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25E95380-C218-CCA6-9DCF-51AFC9C2F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C35C03C-80BD-2E63-76CC-9F660A2F2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6B716D01-13FA-6CC8-3E73-4E0B5C70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2638667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7779B-5AF1-F721-6EE7-800C8BD4F1E1}"/>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Practical Exercises with Semgrep</a:t>
            </a:r>
          </a:p>
        </p:txBody>
      </p:sp>
      <p:sp>
        <p:nvSpPr>
          <p:cNvPr id="3" name="Text Placeholder 2">
            <a:extLst>
              <a:ext uri="{FF2B5EF4-FFF2-40B4-BE49-F238E27FC236}">
                <a16:creationId xmlns:a16="http://schemas.microsoft.com/office/drawing/2014/main" id="{FE68E5EE-B015-6ACB-EFF5-F361A44C0CF4}"/>
              </a:ext>
            </a:extLst>
          </p:cNvPr>
          <p:cNvSpPr>
            <a:spLocks noGrp="1"/>
          </p:cNvSpPr>
          <p:nvPr>
            <p:ph type="body" idx="1"/>
          </p:nvPr>
        </p:nvSpPr>
        <p:spPr>
          <a:xfrm>
            <a:off x="3820817" y="4409960"/>
            <a:ext cx="4508641" cy="1116414"/>
          </a:xfrm>
        </p:spPr>
        <p:txBody>
          <a:bodyPr vert="horz" lIns="91440" tIns="45720" rIns="91440" bIns="45720" rtlCol="0">
            <a:normAutofit/>
          </a:bodyPr>
          <a:lstStyle/>
          <a:p>
            <a:pPr algn="ctr"/>
            <a:r>
              <a:rPr lang="en-US" sz="2000" kern="1200">
                <a:solidFill>
                  <a:schemeClr val="bg1"/>
                </a:solidFill>
                <a:latin typeface="+mn-lt"/>
                <a:ea typeface="+mn-ea"/>
                <a:cs typeface="+mn-cs"/>
              </a:rPr>
              <a:t>MODULE 5</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05020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A1E1A3-3C4A-FAE2-E914-8D056728812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A96558-86F3-86E2-8FA4-563F31B5D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7B3E020-9743-9CB9-5DDD-3789B6B8C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CC0C0-7AD2-6006-70B2-58C77B1D4589}"/>
              </a:ext>
            </a:extLst>
          </p:cNvPr>
          <p:cNvSpPr>
            <a:spLocks noGrp="1"/>
          </p:cNvSpPr>
          <p:nvPr>
            <p:ph type="title"/>
          </p:nvPr>
        </p:nvSpPr>
        <p:spPr>
          <a:xfrm>
            <a:off x="363603" y="1188384"/>
            <a:ext cx="4451700" cy="4238118"/>
          </a:xfrm>
        </p:spPr>
        <p:txBody>
          <a:bodyPr>
            <a:normAutofit/>
          </a:bodyPr>
          <a:lstStyle/>
          <a:p>
            <a:r>
              <a:rPr lang="en-US">
                <a:solidFill>
                  <a:schemeClr val="bg1"/>
                </a:solidFill>
              </a:rPr>
              <a:t>Practical Exercises with Semgrep</a:t>
            </a:r>
          </a:p>
        </p:txBody>
      </p:sp>
      <p:grpSp>
        <p:nvGrpSpPr>
          <p:cNvPr id="13" name="Graphic 38">
            <a:extLst>
              <a:ext uri="{FF2B5EF4-FFF2-40B4-BE49-F238E27FC236}">
                <a16:creationId xmlns:a16="http://schemas.microsoft.com/office/drawing/2014/main" id="{1628633D-E826-7D4D-B959-EAE27676BC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027BD8CB-47CB-42D5-716A-B9341A6EC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EB787D0-3A6C-0003-D3EB-F268965E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E0E7EA39-037E-F0B8-3EF7-4E575A007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777C19C4-F1B5-E0EC-F4DB-FE1277E70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F1760CD1-17F9-68D2-BD16-9A7EC4A141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6AEDBBE9-754B-AE56-FE34-93E1FD05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5C78A2C-A0AD-F6F4-7CF5-89E43DA5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C21937A-F78D-E012-09BF-A48957E9B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0EAC88C-E749-9A18-AE4C-20C69066F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BBAC7EB-D7CD-039A-731E-16C674391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7B4DAC-0A7C-354F-9EA9-28705FFC96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AB07CE9-5A30-8B03-CD1F-ABB8D4653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04C4D6-D8BF-9FE5-9153-DB80D9D91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F2E1874-81A9-33D6-7D1B-6E836C03F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D3E0276-C277-22D5-E91A-9258B7A4B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6772D64-29C1-FE58-1D53-571A355D1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676FF5-91FC-B7F2-74F3-B9B27A76E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21A7418-2133-8FA1-A10D-62E0EFEB4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41F93BBD-2B4A-767B-E485-D66B98971A75}"/>
              </a:ext>
            </a:extLst>
          </p:cNvPr>
          <p:cNvGraphicFramePr>
            <a:graphicFrameLocks noGrp="1"/>
          </p:cNvGraphicFramePr>
          <p:nvPr>
            <p:ph idx="1"/>
            <p:extLst>
              <p:ext uri="{D42A27DB-BD31-4B8C-83A1-F6EECF244321}">
                <p14:modId xmlns:p14="http://schemas.microsoft.com/office/powerpoint/2010/main" val="122322269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5001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7779B-5AF1-F721-6EE7-800C8BD4F1E1}"/>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Wrap-up </a:t>
            </a:r>
            <a:br>
              <a:rPr lang="en-US" sz="5400" kern="1200">
                <a:solidFill>
                  <a:schemeClr val="bg1"/>
                </a:solidFill>
                <a:latin typeface="+mj-lt"/>
                <a:ea typeface="+mj-ea"/>
                <a:cs typeface="+mj-cs"/>
              </a:rPr>
            </a:br>
            <a:endParaRPr lang="en-US" sz="5400" kern="120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FE68E5EE-B015-6ACB-EFF5-F361A44C0CF4}"/>
              </a:ext>
            </a:extLst>
          </p:cNvPr>
          <p:cNvSpPr>
            <a:spLocks noGrp="1"/>
          </p:cNvSpPr>
          <p:nvPr>
            <p:ph type="body" idx="1"/>
          </p:nvPr>
        </p:nvSpPr>
        <p:spPr>
          <a:xfrm>
            <a:off x="3820817" y="4409960"/>
            <a:ext cx="4508641" cy="1116414"/>
          </a:xfrm>
        </p:spPr>
        <p:txBody>
          <a:bodyPr vert="horz" lIns="91440" tIns="45720" rIns="91440" bIns="45720" rtlCol="0">
            <a:normAutofit/>
          </a:bodyPr>
          <a:lstStyle/>
          <a:p>
            <a:pPr algn="ctr"/>
            <a:endParaRPr lang="en-US" sz="2000" kern="1200">
              <a:solidFill>
                <a:schemeClr val="bg1"/>
              </a:solidFill>
              <a:latin typeface="+mn-lt"/>
              <a:ea typeface="+mn-ea"/>
              <a:cs typeface="+mn-cs"/>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4762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B961F4-567D-920D-07CD-1F6CBE7BA93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B4F2E8-4B58-BA94-6FDD-17E29EB8A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FCAE0C-20AD-D013-8C99-3B1EE7FB9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E668C-04E0-8721-3119-33135271C11E}"/>
              </a:ext>
            </a:extLst>
          </p:cNvPr>
          <p:cNvSpPr>
            <a:spLocks noGrp="1"/>
          </p:cNvSpPr>
          <p:nvPr>
            <p:ph type="title"/>
          </p:nvPr>
        </p:nvSpPr>
        <p:spPr>
          <a:xfrm>
            <a:off x="838200" y="1195697"/>
            <a:ext cx="3200400" cy="4238118"/>
          </a:xfrm>
        </p:spPr>
        <p:txBody>
          <a:bodyPr>
            <a:normAutofit/>
          </a:bodyPr>
          <a:lstStyle/>
          <a:p>
            <a:r>
              <a:rPr lang="en-US">
                <a:solidFill>
                  <a:schemeClr val="bg1"/>
                </a:solidFill>
              </a:rPr>
              <a:t>Wrap-up</a:t>
            </a:r>
          </a:p>
        </p:txBody>
      </p:sp>
      <p:grpSp>
        <p:nvGrpSpPr>
          <p:cNvPr id="13" name="Graphic 38">
            <a:extLst>
              <a:ext uri="{FF2B5EF4-FFF2-40B4-BE49-F238E27FC236}">
                <a16:creationId xmlns:a16="http://schemas.microsoft.com/office/drawing/2014/main" id="{B979605D-8BD5-EE84-3AB1-1F6807D3BB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312D83E4-8D75-B82E-0FB1-8C95E3D91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84C99B7-9ED3-4197-347A-64A9A5F31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AD221E21-897C-B3CF-A1D4-532A28F4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51F3FD30-AF8A-2891-620C-70BAAB6C5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C82BB5CC-AF6A-EC49-A15B-99400BCD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623058DB-D620-B355-5F38-61C4BEAC0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CB809CD-4596-D3ED-203D-9534515A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3570440-FBFB-D363-35A8-364DDF3C4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C175B54-8642-C317-E6E8-33EE60627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EC95991-9C12-BFCB-2E13-EBCBA41E6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CB561FA-6A34-B158-6518-7EB51EC55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88F04D2-D5EA-15C6-B30B-D949509F5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0CCBAC3-00D0-C08A-2ED0-8180B0C30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AF05EF-DA24-67B0-9151-97FBA46D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C3DFB99-87C7-98AB-E399-82E473D9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5F4126-235D-4CA8-7EB3-2B20394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F4D8026-5ED4-27C2-1B11-87A11709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173ED92-946A-C151-A839-9A1EDEB07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10C2D2EA-0223-C461-4D8B-D180A5F5F535}"/>
              </a:ext>
            </a:extLst>
          </p:cNvPr>
          <p:cNvGraphicFramePr>
            <a:graphicFrameLocks noGrp="1"/>
          </p:cNvGraphicFramePr>
          <p:nvPr>
            <p:ph idx="1"/>
            <p:extLst>
              <p:ext uri="{D42A27DB-BD31-4B8C-83A1-F6EECF244321}">
                <p14:modId xmlns:p14="http://schemas.microsoft.com/office/powerpoint/2010/main" val="227042151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63874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7D3803-9851-808A-E6C3-01C6C973E24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A1B7BD7-640C-07BA-C4D0-3088750F8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09837-62DE-F1B1-BABA-3FD084081D51}"/>
              </a:ext>
            </a:extLst>
          </p:cNvPr>
          <p:cNvSpPr>
            <a:spLocks noGrp="1"/>
          </p:cNvSpPr>
          <p:nvPr>
            <p:ph type="title"/>
          </p:nvPr>
        </p:nvSpPr>
        <p:spPr>
          <a:xfrm>
            <a:off x="1170294" y="146885"/>
            <a:ext cx="10381004" cy="1070326"/>
          </a:xfrm>
        </p:spPr>
        <p:txBody>
          <a:bodyPr>
            <a:normAutofit/>
          </a:bodyPr>
          <a:lstStyle/>
          <a:p>
            <a:r>
              <a:rPr lang="en-US">
                <a:solidFill>
                  <a:schemeClr val="bg1"/>
                </a:solidFill>
              </a:rPr>
              <a:t>References</a:t>
            </a:r>
          </a:p>
        </p:txBody>
      </p:sp>
      <p:sp>
        <p:nvSpPr>
          <p:cNvPr id="6" name="Freeform: Shape 9">
            <a:extLst>
              <a:ext uri="{FF2B5EF4-FFF2-40B4-BE49-F238E27FC236}">
                <a16:creationId xmlns:a16="http://schemas.microsoft.com/office/drawing/2014/main" id="{FD37EB15-B132-F28B-F366-B9D87A854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30523204-40EE-70B7-3D12-F990B8697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D95322-C163-3AAD-6E62-E7CE3F2A046A}"/>
              </a:ext>
            </a:extLst>
          </p:cNvPr>
          <p:cNvSpPr>
            <a:spLocks noGrp="1"/>
          </p:cNvSpPr>
          <p:nvPr>
            <p:ph idx="1"/>
          </p:nvPr>
        </p:nvSpPr>
        <p:spPr>
          <a:xfrm>
            <a:off x="905498" y="1378938"/>
            <a:ext cx="10381004" cy="3831168"/>
          </a:xfrm>
        </p:spPr>
        <p:txBody>
          <a:bodyPr>
            <a:noAutofit/>
          </a:bodyPr>
          <a:lstStyle/>
          <a:p>
            <a:r>
              <a:rPr lang="en-US" sz="2400">
                <a:solidFill>
                  <a:schemeClr val="bg1"/>
                </a:solidFill>
              </a:rPr>
              <a:t>Academy Courses</a:t>
            </a:r>
          </a:p>
          <a:p>
            <a:pPr lvl="1">
              <a:buFont typeface="Wingdings" panose="05000000000000000000" pitchFamily="2" charset="2"/>
              <a:buChar char="§"/>
            </a:pPr>
            <a:r>
              <a:rPr lang="en-US" sz="2000">
                <a:solidFill>
                  <a:schemeClr val="bg1"/>
                </a:solidFill>
                <a:hlinkClick r:id="rId3"/>
              </a:rPr>
              <a:t>Semgrep 101</a:t>
            </a:r>
            <a:endParaRPr lang="en-US">
              <a:solidFill>
                <a:schemeClr val="bg1"/>
              </a:solidFill>
            </a:endParaRPr>
          </a:p>
          <a:p>
            <a:pPr lvl="1">
              <a:buFont typeface="Wingdings" panose="05000000000000000000" pitchFamily="2" charset="2"/>
              <a:buChar char="§"/>
            </a:pPr>
            <a:r>
              <a:rPr lang="en-US" sz="2000">
                <a:solidFill>
                  <a:schemeClr val="bg1"/>
                </a:solidFill>
                <a:hlinkClick r:id="rId4"/>
              </a:rPr>
              <a:t>Secure Coding</a:t>
            </a:r>
            <a:endParaRPr lang="en-US" sz="2000">
              <a:solidFill>
                <a:schemeClr val="bg1"/>
              </a:solidFill>
            </a:endParaRPr>
          </a:p>
          <a:p>
            <a:pPr lvl="1">
              <a:buFont typeface="Wingdings" panose="05000000000000000000" pitchFamily="2" charset="2"/>
              <a:buChar char="§"/>
            </a:pPr>
            <a:r>
              <a:rPr lang="en-US" sz="2000">
                <a:solidFill>
                  <a:schemeClr val="bg1"/>
                </a:solidFill>
                <a:hlinkClick r:id="rId5"/>
              </a:rPr>
              <a:t>Semgrep Custom Rules Level 1</a:t>
            </a:r>
            <a:endParaRPr lang="en-US" sz="2000">
              <a:solidFill>
                <a:schemeClr val="bg1"/>
              </a:solidFill>
            </a:endParaRPr>
          </a:p>
          <a:p>
            <a:endParaRPr lang="en-US" sz="2400">
              <a:solidFill>
                <a:schemeClr val="bg1"/>
              </a:solidFill>
            </a:endParaRPr>
          </a:p>
          <a:p>
            <a:r>
              <a:rPr lang="en-US" sz="2400">
                <a:solidFill>
                  <a:schemeClr val="bg1"/>
                </a:solidFill>
              </a:rPr>
              <a:t>Semgrep Documentation</a:t>
            </a:r>
          </a:p>
          <a:p>
            <a:pPr lvl="1">
              <a:buFont typeface="Wingdings" panose="05000000000000000000" pitchFamily="2" charset="2"/>
              <a:buChar char="§"/>
            </a:pPr>
            <a:r>
              <a:rPr lang="en-US" sz="2000">
                <a:solidFill>
                  <a:schemeClr val="bg1"/>
                </a:solidFill>
                <a:hlinkClick r:id="rId6"/>
              </a:rPr>
              <a:t>Quickstart</a:t>
            </a:r>
            <a:endParaRPr lang="en-US" sz="2000">
              <a:solidFill>
                <a:schemeClr val="bg1"/>
              </a:solidFill>
            </a:endParaRPr>
          </a:p>
          <a:p>
            <a:pPr lvl="1">
              <a:buFont typeface="Wingdings" panose="05000000000000000000" pitchFamily="2" charset="2"/>
              <a:buChar char="§"/>
            </a:pPr>
            <a:r>
              <a:rPr lang="en-US" sz="2000">
                <a:solidFill>
                  <a:schemeClr val="bg1"/>
                </a:solidFill>
                <a:hlinkClick r:id="rId7"/>
              </a:rPr>
              <a:t>Local scans with Semgrep</a:t>
            </a:r>
            <a:endParaRPr lang="en-US" sz="2000">
              <a:solidFill>
                <a:schemeClr val="bg1"/>
              </a:solidFill>
            </a:endParaRPr>
          </a:p>
          <a:p>
            <a:pPr lvl="1">
              <a:buFont typeface="Wingdings" panose="05000000000000000000" pitchFamily="2" charset="2"/>
              <a:buChar char="§"/>
            </a:pPr>
            <a:r>
              <a:rPr lang="en-US" sz="2000">
                <a:solidFill>
                  <a:schemeClr val="bg1"/>
                </a:solidFill>
                <a:hlinkClick r:id="rId8"/>
              </a:rPr>
              <a:t>Writing rules</a:t>
            </a:r>
            <a:endParaRPr lang="en-US" sz="2000">
              <a:solidFill>
                <a:schemeClr val="bg1"/>
              </a:solidFill>
            </a:endParaRPr>
          </a:p>
          <a:p>
            <a:pPr lvl="1">
              <a:buFont typeface="Wingdings" panose="05000000000000000000" pitchFamily="2" charset="2"/>
              <a:buChar char="§"/>
            </a:pPr>
            <a:r>
              <a:rPr lang="en-US" sz="2000">
                <a:solidFill>
                  <a:schemeClr val="bg1"/>
                </a:solidFill>
                <a:hlinkClick r:id="rId9"/>
              </a:rPr>
              <a:t>Custom rule examples</a:t>
            </a:r>
            <a:endParaRPr lang="en-US" sz="2000">
              <a:solidFill>
                <a:schemeClr val="bg1"/>
              </a:solidFill>
            </a:endParaRPr>
          </a:p>
          <a:p>
            <a:endParaRPr lang="en-US" sz="2400">
              <a:solidFill>
                <a:schemeClr val="bg1"/>
              </a:solidFill>
            </a:endParaRPr>
          </a:p>
        </p:txBody>
      </p:sp>
      <p:grpSp>
        <p:nvGrpSpPr>
          <p:cNvPr id="9" name="Group 8">
            <a:extLst>
              <a:ext uri="{FF2B5EF4-FFF2-40B4-BE49-F238E27FC236}">
                <a16:creationId xmlns:a16="http://schemas.microsoft.com/office/drawing/2014/main" id="{00DD61F0-7D3D-E439-ADAD-2F81D503F0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3F7BBEE6-9E09-7751-8A2B-D7021B100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96B6111A-4B6C-0A26-D267-BF85550EB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146706CC-D9EC-09B0-CC47-AA08DA536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9922673F-8D0B-5FBE-7481-EB6F04DE6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520C70C1-8194-DABF-186A-5F145034F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F9C7A758-96BF-1D60-95AC-2F9910069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90C5056B-7336-D4E2-B21F-8901D373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25E52BEC-3282-F47C-27B1-A6345D193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B936C934-C88D-8F4F-40B5-103526063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1BF10156-E3F2-D28C-9FFA-8BDB5B94E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E39200CC-8CC8-F81D-B040-6F2A7928C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3F73A2BF-B2EA-FA33-C30B-E81E67549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7DD176D3-348C-956E-015F-2CA1FAB4A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Tree>
    <p:extLst>
      <p:ext uri="{BB962C8B-B14F-4D97-AF65-F5344CB8AC3E}">
        <p14:creationId xmlns:p14="http://schemas.microsoft.com/office/powerpoint/2010/main" val="357915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7779B-5AF1-F721-6EE7-800C8BD4F1E1}"/>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Q&amp;A</a:t>
            </a:r>
          </a:p>
        </p:txBody>
      </p:sp>
      <p:sp>
        <p:nvSpPr>
          <p:cNvPr id="3" name="Text Placeholder 2">
            <a:extLst>
              <a:ext uri="{FF2B5EF4-FFF2-40B4-BE49-F238E27FC236}">
                <a16:creationId xmlns:a16="http://schemas.microsoft.com/office/drawing/2014/main" id="{FE68E5EE-B015-6ACB-EFF5-F361A44C0CF4}"/>
              </a:ext>
            </a:extLst>
          </p:cNvPr>
          <p:cNvSpPr>
            <a:spLocks noGrp="1"/>
          </p:cNvSpPr>
          <p:nvPr>
            <p:ph type="body" idx="1"/>
          </p:nvPr>
        </p:nvSpPr>
        <p:spPr>
          <a:xfrm>
            <a:off x="3820817" y="4409960"/>
            <a:ext cx="4508641" cy="1116414"/>
          </a:xfrm>
        </p:spPr>
        <p:txBody>
          <a:bodyPr vert="horz" lIns="91440" tIns="45720" rIns="91440" bIns="45720" rtlCol="0">
            <a:normAutofit/>
          </a:bodyPr>
          <a:lstStyle/>
          <a:p>
            <a:pPr algn="ctr"/>
            <a:endParaRPr lang="en-US" sz="2000" kern="1200">
              <a:solidFill>
                <a:schemeClr val="bg1"/>
              </a:solidFill>
              <a:latin typeface="+mn-lt"/>
              <a:ea typeface="+mn-ea"/>
              <a:cs typeface="+mn-cs"/>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8560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33106-9543-E927-2C33-8046278DD61E}"/>
              </a:ext>
            </a:extLst>
          </p:cNvPr>
          <p:cNvSpPr>
            <a:spLocks noGrp="1"/>
          </p:cNvSpPr>
          <p:nvPr>
            <p:ph type="title"/>
          </p:nvPr>
        </p:nvSpPr>
        <p:spPr>
          <a:xfrm>
            <a:off x="1170294" y="146885"/>
            <a:ext cx="10183506" cy="1070326"/>
          </a:xfrm>
        </p:spPr>
        <p:txBody>
          <a:bodyPr>
            <a:normAutofit/>
          </a:bodyPr>
          <a:lstStyle/>
          <a:p>
            <a:pPr algn="ctr"/>
            <a:r>
              <a:rPr lang="en-US">
                <a:solidFill>
                  <a:schemeClr val="bg1"/>
                </a:solidFill>
              </a:rPr>
              <a:t>Typical SDLC</a:t>
            </a:r>
          </a:p>
        </p:txBody>
      </p:sp>
      <p:sp>
        <p:nvSpPr>
          <p:cNvPr id="6"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1"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8" name="Picture 7">
            <a:extLst>
              <a:ext uri="{FF2B5EF4-FFF2-40B4-BE49-F238E27FC236}">
                <a16:creationId xmlns:a16="http://schemas.microsoft.com/office/drawing/2014/main" id="{8468CD30-20B4-BDB2-BB92-73BAF9FD342F}"/>
              </a:ext>
            </a:extLst>
          </p:cNvPr>
          <p:cNvPicPr>
            <a:picLocks noChangeAspect="1"/>
          </p:cNvPicPr>
          <p:nvPr/>
        </p:nvPicPr>
        <p:blipFill>
          <a:blip r:embed="rId3">
            <a:alphaModFix/>
          </a:blip>
          <a:stretch>
            <a:fillRect/>
          </a:stretch>
        </p:blipFill>
        <p:spPr>
          <a:xfrm>
            <a:off x="1189843" y="1233989"/>
            <a:ext cx="9831863" cy="4233704"/>
          </a:xfrm>
          <a:prstGeom prst="rect">
            <a:avLst/>
          </a:prstGeom>
          <a:noFill/>
        </p:spPr>
      </p:pic>
    </p:spTree>
    <p:extLst>
      <p:ext uri="{BB962C8B-B14F-4D97-AF65-F5344CB8AC3E}">
        <p14:creationId xmlns:p14="http://schemas.microsoft.com/office/powerpoint/2010/main" val="160785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7779B-5AF1-F721-6EE7-800C8BD4F1E1}"/>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Getting Started with Semgrep</a:t>
            </a:r>
          </a:p>
        </p:txBody>
      </p:sp>
      <p:sp>
        <p:nvSpPr>
          <p:cNvPr id="3" name="Text Placeholder 2">
            <a:extLst>
              <a:ext uri="{FF2B5EF4-FFF2-40B4-BE49-F238E27FC236}">
                <a16:creationId xmlns:a16="http://schemas.microsoft.com/office/drawing/2014/main" id="{FE68E5EE-B015-6ACB-EFF5-F361A44C0CF4}"/>
              </a:ext>
            </a:extLst>
          </p:cNvPr>
          <p:cNvSpPr>
            <a:spLocks noGrp="1"/>
          </p:cNvSpPr>
          <p:nvPr>
            <p:ph type="body" idx="1"/>
          </p:nvPr>
        </p:nvSpPr>
        <p:spPr>
          <a:xfrm>
            <a:off x="3820817" y="4409960"/>
            <a:ext cx="4508641" cy="1116414"/>
          </a:xfrm>
        </p:spPr>
        <p:txBody>
          <a:bodyPr vert="horz" lIns="91440" tIns="45720" rIns="91440" bIns="45720" rtlCol="0">
            <a:normAutofit/>
          </a:bodyPr>
          <a:lstStyle/>
          <a:p>
            <a:pPr algn="ctr"/>
            <a:r>
              <a:rPr lang="en-US" sz="2000" kern="1200">
                <a:solidFill>
                  <a:schemeClr val="bg1"/>
                </a:solidFill>
                <a:latin typeface="+mn-lt"/>
                <a:ea typeface="+mn-ea"/>
                <a:cs typeface="+mn-cs"/>
              </a:rPr>
              <a:t>MODULE 2</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7" y="4175797"/>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7003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110FD-A640-245B-67B6-79C12B7B3B4B}"/>
              </a:ext>
            </a:extLst>
          </p:cNvPr>
          <p:cNvSpPr>
            <a:spLocks noGrp="1"/>
          </p:cNvSpPr>
          <p:nvPr>
            <p:ph type="title"/>
          </p:nvPr>
        </p:nvSpPr>
        <p:spPr>
          <a:xfrm>
            <a:off x="838200" y="1195697"/>
            <a:ext cx="3200400" cy="4238118"/>
          </a:xfrm>
        </p:spPr>
        <p:txBody>
          <a:bodyPr>
            <a:normAutofit/>
          </a:bodyPr>
          <a:lstStyle/>
          <a:p>
            <a:r>
              <a:rPr lang="en-US">
                <a:solidFill>
                  <a:schemeClr val="bg1"/>
                </a:solidFill>
              </a:rPr>
              <a:t>Getting Started with Semgrep</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3A220D71-8A7A-B6C1-7849-0093E1253A45}"/>
              </a:ext>
            </a:extLst>
          </p:cNvPr>
          <p:cNvGraphicFramePr>
            <a:graphicFrameLocks noGrp="1"/>
          </p:cNvGraphicFramePr>
          <p:nvPr>
            <p:ph idx="1"/>
            <p:extLst>
              <p:ext uri="{D42A27DB-BD31-4B8C-83A1-F6EECF244321}">
                <p14:modId xmlns:p14="http://schemas.microsoft.com/office/powerpoint/2010/main" val="39967024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4607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66</Slides>
  <Notes>56</Notes>
  <HiddenSlides>0</HiddenSlide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Supercharge SAST</vt:lpstr>
      <vt:lpstr>Agenda</vt:lpstr>
      <vt:lpstr>About Us</vt:lpstr>
      <vt:lpstr>SAST and Application Security</vt:lpstr>
      <vt:lpstr>SAST and Application Security</vt:lpstr>
      <vt:lpstr>What is SAST?</vt:lpstr>
      <vt:lpstr>Typical SDLC</vt:lpstr>
      <vt:lpstr>Getting Started with Semgrep</vt:lpstr>
      <vt:lpstr>Getting Started with Semgrep</vt:lpstr>
      <vt:lpstr>Installing and getting ready</vt:lpstr>
      <vt:lpstr>Semgrep… Installing and getting ready</vt:lpstr>
      <vt:lpstr>Navigating the Semgrep ecosystem: CLI and Playground</vt:lpstr>
      <vt:lpstr>Semgrep Playground (https://semgrep.dev/playground/new)</vt:lpstr>
      <vt:lpstr>Writing Custom Semgrep Rules</vt:lpstr>
      <vt:lpstr>Writing Custom Semgrep Rules</vt:lpstr>
      <vt:lpstr>Semgrep Rules</vt:lpstr>
      <vt:lpstr>Schema – Required Fields</vt:lpstr>
      <vt:lpstr>Schema – Optional Fields</vt:lpstr>
      <vt:lpstr>Semgrep Rule Syntax</vt:lpstr>
      <vt:lpstr>Pattern Syntax</vt:lpstr>
      <vt:lpstr>Ellipsis Operator …</vt:lpstr>
      <vt:lpstr>Ellipsis Operator …</vt:lpstr>
      <vt:lpstr>Ellipsis Operator …</vt:lpstr>
      <vt:lpstr>Metavariables - $VARIABLE_NAME</vt:lpstr>
      <vt:lpstr>Metavariables - $VARIABLE_NAME</vt:lpstr>
      <vt:lpstr>Metavariables - $VARIABLE_NAME</vt:lpstr>
      <vt:lpstr>Pattern Matching Operators</vt:lpstr>
      <vt:lpstr>Pattern</vt:lpstr>
      <vt:lpstr>Patterns</vt:lpstr>
      <vt:lpstr>Patterns</vt:lpstr>
      <vt:lpstr>Patterns</vt:lpstr>
      <vt:lpstr>Pattern-Either</vt:lpstr>
      <vt:lpstr>Pattern-Either</vt:lpstr>
      <vt:lpstr>Pattern-Either</vt:lpstr>
      <vt:lpstr>Pattern-Not</vt:lpstr>
      <vt:lpstr>Pattern-Not</vt:lpstr>
      <vt:lpstr>Pattern-Not</vt:lpstr>
      <vt:lpstr>Pattern-Inside</vt:lpstr>
      <vt:lpstr>Pattern-Inside</vt:lpstr>
      <vt:lpstr>Pattern-Inside</vt:lpstr>
      <vt:lpstr>Metavariable regex</vt:lpstr>
      <vt:lpstr>Metavariable-regex</vt:lpstr>
      <vt:lpstr>Metavariable-regex</vt:lpstr>
      <vt:lpstr>Advanced Semgrep Features </vt:lpstr>
      <vt:lpstr>Advanced Semgrep Features</vt:lpstr>
      <vt:lpstr>Taint Mode</vt:lpstr>
      <vt:lpstr>LLM-based Code Analysis</vt:lpstr>
      <vt:lpstr>LLM-based Code Analysis</vt:lpstr>
      <vt:lpstr>Building it up</vt:lpstr>
      <vt:lpstr>Building it up</vt:lpstr>
      <vt:lpstr>Building it up</vt:lpstr>
      <vt:lpstr>Building it up</vt:lpstr>
      <vt:lpstr>Building it up</vt:lpstr>
      <vt:lpstr>Putting it together</vt:lpstr>
      <vt:lpstr>Putting it together</vt:lpstr>
      <vt:lpstr>Putting it together</vt:lpstr>
      <vt:lpstr>Putting it together</vt:lpstr>
      <vt:lpstr>Putting it together</vt:lpstr>
      <vt:lpstr>Putting it together</vt:lpstr>
      <vt:lpstr>Initial Results</vt:lpstr>
      <vt:lpstr>Practical Exercises with Semgrep</vt:lpstr>
      <vt:lpstr>Practical Exercises with Semgrep</vt:lpstr>
      <vt:lpstr>Wrap-up  </vt:lpstr>
      <vt:lpstr>Wrap-up</vt:lpstr>
      <vt:lpstr>References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Gopalakrishna</dc:creator>
  <cp:lastModifiedBy>Arjun Gopalakrishna</cp:lastModifiedBy>
  <cp:revision>2</cp:revision>
  <dcterms:created xsi:type="dcterms:W3CDTF">2024-07-10T22:06:37Z</dcterms:created>
  <dcterms:modified xsi:type="dcterms:W3CDTF">2024-08-08T16:23:58Z</dcterms:modified>
</cp:coreProperties>
</file>