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>
        <p:scale>
          <a:sx n="100" d="100"/>
          <a:sy n="100" d="100"/>
        </p:scale>
        <p:origin x="21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6C9F1-3C5F-020B-0C5C-1191A6CFF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C37F18-9763-108D-6BEC-75A90DD80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61C11-145E-A9DE-671C-A8D563A3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D0D-820C-4AE2-AB71-8D611049914B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CF5F7-9DC8-78DE-33F7-F10AB6FA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567BDA-75E1-B11C-C028-B5EF0B24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C021-2C82-4CEB-AE4D-EE8174ECD1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57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58218-3C85-3595-84D8-6AA87F07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0B2CDA-A79A-DABC-039E-8B0C21298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14DBB7-7618-03D7-DB0F-0BDC0E0B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D0D-820C-4AE2-AB71-8D611049914B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03122-3A6D-BAC6-56B0-0D93598B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0860C-65E4-E286-10D2-72645118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C021-2C82-4CEB-AE4D-EE8174ECD1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774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B5C7B0-E081-7919-80E2-40A6A8F85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204752-4CCB-30D8-A552-835598E66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F60B27-BE78-4CFA-8C25-F85C00C6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D0D-820C-4AE2-AB71-8D611049914B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D56E6-2704-495D-BA43-31AFE04F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A36C11-CDD3-C772-51FF-8A8C1A52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C021-2C82-4CEB-AE4D-EE8174ECD1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19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56C87-9F71-3A80-6C56-B0A42AA1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EB172B-25D9-6358-4B06-DE3D91D49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D3461A-B773-8954-1D6B-0F8DEE01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D0D-820C-4AE2-AB71-8D611049914B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FE22FD-C700-8735-EBBB-D15284B3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7893A-FF7E-DEE7-942C-A6CED969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C021-2C82-4CEB-AE4D-EE8174ECD1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962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D3AE1-7CA1-7AA4-E0E6-2B096BDD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C81B8D-9BE3-1B25-4D63-C05229DC1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14DE1-F533-FAEB-286B-33FAAD78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D0D-820C-4AE2-AB71-8D611049914B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82BD4-9C6C-2E26-15DC-98FCDA6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79C22-886A-7C98-3FF0-B2F55967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C021-2C82-4CEB-AE4D-EE8174ECD1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3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6D0EA-7DB5-3149-7FA1-9371E761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8B1CF-AE4B-B76B-B8EF-0BE737142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B6E5CF-D9C0-F367-6C1D-2C90ED456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C69B2-245B-43A6-9E52-51147B40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D0D-820C-4AE2-AB71-8D611049914B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6AEA79-8744-0D80-416F-57C74DEC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D264EF-58CE-E71F-BD73-B12CE339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C021-2C82-4CEB-AE4D-EE8174ECD1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11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700DC-D116-9818-D02F-AF8CA2CD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421450-F9DC-3C2A-C736-CE9860E50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2B3DC6-3C1C-CAA3-2794-84628D2DC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651076-2542-025D-5033-153EC3B55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DCD2F3-5F03-C005-2C30-9672B7064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78F3E9-6203-CBCC-E739-90F2D013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D0D-820C-4AE2-AB71-8D611049914B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A86DA9-1110-4D10-853B-159764E3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CAF230-BE08-5AF0-15A1-5A289C8D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C021-2C82-4CEB-AE4D-EE8174ECD1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46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49E3C-998F-4D31-87A7-1C4A7E28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6CFFC9-1F02-C32E-C104-1C0BD188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D0D-820C-4AE2-AB71-8D611049914B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D8439-0326-42E1-B5D7-E1AFF8CA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8950FD-6793-861E-9BB2-BDC67F55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C021-2C82-4CEB-AE4D-EE8174ECD1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296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7D13BA-D556-E8A0-7C03-3B862CB9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D0D-820C-4AE2-AB71-8D611049914B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AA6D4C-D536-5DCD-928D-F2E63CC5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70132B-16F5-04BF-A7E2-E94A627B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C021-2C82-4CEB-AE4D-EE8174ECD1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72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ECB40-E311-5304-B2A3-C6BB4DF3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F49B3C-7EB1-4DCB-EBD9-515432AA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7DD9C6-78A8-F765-184F-C9C00DC22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C9F974-B72E-6752-AEEB-86562C7A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D0D-820C-4AE2-AB71-8D611049914B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706AEE-2F2B-B09F-C3EE-0048690E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4F1C6E-F346-9030-CF04-D9C467EE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C021-2C82-4CEB-AE4D-EE8174ECD1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498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E447A-C170-72FC-C258-2FB8A96B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324BBA-5590-50EB-2142-AE58BA32B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329609-F02A-F44B-2FDD-BA1AC159F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7590FD-3869-3280-BCF3-62FD7791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2D0D-820C-4AE2-AB71-8D611049914B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C6C701-DCEB-10D5-0CFB-23290CAC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E89530-3143-814F-197E-9C5BC569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8C021-2C82-4CEB-AE4D-EE8174ECD1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39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75BD6-CF56-E866-3AF9-D68B9501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2380CB-D598-FD3A-0507-595F5E0A6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FB8B4E-211C-24F1-FAC2-052D7A547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2D0D-820C-4AE2-AB71-8D611049914B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672494-5634-4254-9827-3F4682106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BBBA90-EB97-5B3F-0C27-082D65268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8C021-2C82-4CEB-AE4D-EE8174ECD1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090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2B360FAD-7E15-A447-7063-8538D37EE32C}"/>
              </a:ext>
            </a:extLst>
          </p:cNvPr>
          <p:cNvSpPr/>
          <p:nvPr/>
        </p:nvSpPr>
        <p:spPr>
          <a:xfrm>
            <a:off x="1078523" y="508000"/>
            <a:ext cx="3423139" cy="5806831"/>
          </a:xfrm>
          <a:prstGeom prst="roundRect">
            <a:avLst>
              <a:gd name="adj" fmla="val 843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1FD0A50E-89C7-0A52-4987-8286661D638E}"/>
              </a:ext>
            </a:extLst>
          </p:cNvPr>
          <p:cNvGrpSpPr/>
          <p:nvPr/>
        </p:nvGrpSpPr>
        <p:grpSpPr>
          <a:xfrm>
            <a:off x="3893820" y="859033"/>
            <a:ext cx="276225" cy="192527"/>
            <a:chOff x="5486400" y="1023815"/>
            <a:chExt cx="188119" cy="73819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C2726B75-F2A0-A8E5-5486-952B7D37A39B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1023815"/>
              <a:ext cx="1881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6A2F15F1-7CCE-D495-8D55-A22D4FD52328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1059534"/>
              <a:ext cx="1881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7F4DD566-F938-1EB9-AF98-0BECF4BE45EC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1097634"/>
              <a:ext cx="1881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A4E7C8F0-CB82-4B64-7201-48BC8930BD8A}"/>
              </a:ext>
            </a:extLst>
          </p:cNvPr>
          <p:cNvSpPr txBox="1"/>
          <p:nvPr/>
        </p:nvSpPr>
        <p:spPr>
          <a:xfrm>
            <a:off x="2095574" y="674367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Buchführung</a:t>
            </a:r>
          </a:p>
        </p:txBody>
      </p: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A5887ECC-37F2-C6AC-D078-7FF74C592F18}"/>
              </a:ext>
            </a:extLst>
          </p:cNvPr>
          <p:cNvGrpSpPr/>
          <p:nvPr/>
        </p:nvGrpSpPr>
        <p:grpSpPr>
          <a:xfrm>
            <a:off x="1379220" y="1210066"/>
            <a:ext cx="2839879" cy="1251180"/>
            <a:chOff x="1379220" y="1210066"/>
            <a:chExt cx="2839879" cy="1251180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8EA9B41F-DD1D-8FFF-4E0F-FA0A7D08B7E1}"/>
                </a:ext>
              </a:extLst>
            </p:cNvPr>
            <p:cNvSpPr txBox="1"/>
            <p:nvPr/>
          </p:nvSpPr>
          <p:spPr>
            <a:xfrm>
              <a:off x="1379220" y="121006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Konten</a:t>
              </a:r>
              <a:endParaRPr lang="de-DE" dirty="0"/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A89E8C96-AC14-FFB0-B466-D848F991BAEA}"/>
                </a:ext>
              </a:extLst>
            </p:cNvPr>
            <p:cNvSpPr/>
            <p:nvPr/>
          </p:nvSpPr>
          <p:spPr>
            <a:xfrm>
              <a:off x="1379220" y="1456287"/>
              <a:ext cx="2790825" cy="100495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9E218528-4172-130D-AC09-FBCAEA0C42B5}"/>
                </a:ext>
              </a:extLst>
            </p:cNvPr>
            <p:cNvSpPr txBox="1"/>
            <p:nvPr/>
          </p:nvSpPr>
          <p:spPr>
            <a:xfrm>
              <a:off x="1379220" y="1456287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Cash: Betrag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9A0C507D-D223-06EE-A01D-63D20C74E0A2}"/>
                </a:ext>
              </a:extLst>
            </p:cNvPr>
            <p:cNvSpPr txBox="1"/>
            <p:nvPr/>
          </p:nvSpPr>
          <p:spPr>
            <a:xfrm>
              <a:off x="1379220" y="1793702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Konto 2: Betrag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F4473A0B-192D-3967-8FD1-7224E7DA5D64}"/>
                </a:ext>
              </a:extLst>
            </p:cNvPr>
            <p:cNvSpPr txBox="1"/>
            <p:nvPr/>
          </p:nvSpPr>
          <p:spPr>
            <a:xfrm>
              <a:off x="1379220" y="1987367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Konto 3: Betrag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4AC8AD0-2C22-24F1-FFE7-8CE1DF55788F}"/>
                </a:ext>
              </a:extLst>
            </p:cNvPr>
            <p:cNvSpPr txBox="1"/>
            <p:nvPr/>
          </p:nvSpPr>
          <p:spPr>
            <a:xfrm>
              <a:off x="1379220" y="2176650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Konto 4: Betrag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7F98B946-AFE7-F52A-AB64-C5ACDA92CB59}"/>
                </a:ext>
              </a:extLst>
            </p:cNvPr>
            <p:cNvSpPr txBox="1"/>
            <p:nvPr/>
          </p:nvSpPr>
          <p:spPr>
            <a:xfrm>
              <a:off x="2725579" y="1476491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Rücklagen: Betrag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4A401F2-2F12-B7EE-9F3E-25BADE65EDE8}"/>
                </a:ext>
              </a:extLst>
            </p:cNvPr>
            <p:cNvSpPr txBox="1"/>
            <p:nvPr/>
          </p:nvSpPr>
          <p:spPr>
            <a:xfrm>
              <a:off x="2725579" y="1806777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Konto 6: Betrag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7C6E6F67-F4C7-D2CC-6C62-7031588B8847}"/>
                </a:ext>
              </a:extLst>
            </p:cNvPr>
            <p:cNvSpPr txBox="1"/>
            <p:nvPr/>
          </p:nvSpPr>
          <p:spPr>
            <a:xfrm>
              <a:off x="2725579" y="2000442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Konto 7: Betrag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64CA5145-048D-853D-B2DD-25E0E0E14117}"/>
                </a:ext>
              </a:extLst>
            </p:cNvPr>
            <p:cNvSpPr txBox="1"/>
            <p:nvPr/>
          </p:nvSpPr>
          <p:spPr>
            <a:xfrm>
              <a:off x="2725579" y="2189725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Konto 8: Betrag</a:t>
              </a:r>
            </a:p>
          </p:txBody>
        </p:sp>
      </p:grp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AB9C6616-D93F-D971-7CCD-99E3C6E83992}"/>
              </a:ext>
            </a:extLst>
          </p:cNvPr>
          <p:cNvSpPr/>
          <p:nvPr/>
        </p:nvSpPr>
        <p:spPr>
          <a:xfrm>
            <a:off x="1361029" y="3339792"/>
            <a:ext cx="2790825" cy="2843841"/>
          </a:xfrm>
          <a:prstGeom prst="roundRect">
            <a:avLst>
              <a:gd name="adj" fmla="val 68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9782134-D076-BC25-9C50-B902642F5F6D}"/>
              </a:ext>
            </a:extLst>
          </p:cNvPr>
          <p:cNvSpPr txBox="1"/>
          <p:nvPr/>
        </p:nvSpPr>
        <p:spPr>
          <a:xfrm>
            <a:off x="1361028" y="3047612"/>
            <a:ext cx="1493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Analysen</a:t>
            </a:r>
            <a:endParaRPr lang="de-DE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D15BD6C3-21EB-F267-19CC-4CFDA839E257}"/>
              </a:ext>
            </a:extLst>
          </p:cNvPr>
          <p:cNvSpPr txBox="1"/>
          <p:nvPr/>
        </p:nvSpPr>
        <p:spPr>
          <a:xfrm>
            <a:off x="1361028" y="3348384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Essen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7BC32E75-6E30-DE6E-33D4-9308195B4286}"/>
              </a:ext>
            </a:extLst>
          </p:cNvPr>
          <p:cNvSpPr txBox="1"/>
          <p:nvPr/>
        </p:nvSpPr>
        <p:spPr>
          <a:xfrm>
            <a:off x="1361028" y="4262891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Kleidung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9E3EF6FB-93C6-C797-0D73-3CD71EEA428F}"/>
              </a:ext>
            </a:extLst>
          </p:cNvPr>
          <p:cNvSpPr txBox="1"/>
          <p:nvPr/>
        </p:nvSpPr>
        <p:spPr>
          <a:xfrm>
            <a:off x="1361028" y="5170440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Konsum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BF50858-8E87-AFD0-6B95-4CB5BB17BB59}"/>
              </a:ext>
            </a:extLst>
          </p:cNvPr>
          <p:cNvSpPr txBox="1"/>
          <p:nvPr/>
        </p:nvSpPr>
        <p:spPr>
          <a:xfrm>
            <a:off x="1388315" y="2531674"/>
            <a:ext cx="1493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Verträge</a:t>
            </a:r>
            <a:endParaRPr lang="de-DE" dirty="0"/>
          </a:p>
        </p:txBody>
      </p: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349398C7-0EE1-0919-9826-94D1BB96B4F5}"/>
              </a:ext>
            </a:extLst>
          </p:cNvPr>
          <p:cNvSpPr/>
          <p:nvPr/>
        </p:nvSpPr>
        <p:spPr>
          <a:xfrm>
            <a:off x="1361028" y="2781257"/>
            <a:ext cx="2790825" cy="222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E93E49FA-71B1-A6D9-82F2-2991C97B8448}"/>
              </a:ext>
            </a:extLst>
          </p:cNvPr>
          <p:cNvSpPr txBox="1"/>
          <p:nvPr/>
        </p:nvSpPr>
        <p:spPr>
          <a:xfrm>
            <a:off x="1348815" y="2742832"/>
            <a:ext cx="1493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Betrag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563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8D68E2B2-EA62-9067-1FBB-BF6C664F9808}"/>
              </a:ext>
            </a:extLst>
          </p:cNvPr>
          <p:cNvSpPr/>
          <p:nvPr/>
        </p:nvSpPr>
        <p:spPr>
          <a:xfrm>
            <a:off x="4083127" y="544196"/>
            <a:ext cx="3423139" cy="5806831"/>
          </a:xfrm>
          <a:prstGeom prst="roundRect">
            <a:avLst>
              <a:gd name="adj" fmla="val 731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367FEFF1-3A93-E5A3-0B21-D5B9CD548751}"/>
              </a:ext>
            </a:extLst>
          </p:cNvPr>
          <p:cNvGrpSpPr/>
          <p:nvPr/>
        </p:nvGrpSpPr>
        <p:grpSpPr>
          <a:xfrm>
            <a:off x="4383822" y="710563"/>
            <a:ext cx="2839881" cy="5436873"/>
            <a:chOff x="7505698" y="674367"/>
            <a:chExt cx="2839881" cy="5436873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D7C4145-5A05-6D47-2FE0-4B40539EEA8A}"/>
                </a:ext>
              </a:extLst>
            </p:cNvPr>
            <p:cNvSpPr txBox="1"/>
            <p:nvPr/>
          </p:nvSpPr>
          <p:spPr>
            <a:xfrm>
              <a:off x="8222054" y="674367"/>
              <a:ext cx="1493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alpha val="35000"/>
                    </a:schemeClr>
                  </a:solidFill>
                </a:rPr>
                <a:t>Buchführung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2407643-D218-7574-4F9A-A036461F8F16}"/>
                </a:ext>
              </a:extLst>
            </p:cNvPr>
            <p:cNvSpPr txBox="1"/>
            <p:nvPr/>
          </p:nvSpPr>
          <p:spPr>
            <a:xfrm>
              <a:off x="7505700" y="121006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tx1">
                      <a:alpha val="35000"/>
                    </a:schemeClr>
                  </a:solidFill>
                </a:rPr>
                <a:t>Konten</a:t>
              </a:r>
              <a:endParaRPr lang="de-DE" dirty="0">
                <a:solidFill>
                  <a:schemeClr val="tx1">
                    <a:alpha val="35000"/>
                  </a:schemeClr>
                </a:solidFill>
              </a:endParaRP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15F9597F-2146-8D86-7A04-D004203AB8A3}"/>
                </a:ext>
              </a:extLst>
            </p:cNvPr>
            <p:cNvSpPr/>
            <p:nvPr/>
          </p:nvSpPr>
          <p:spPr>
            <a:xfrm>
              <a:off x="7505700" y="1456287"/>
              <a:ext cx="2790825" cy="1004959"/>
            </a:xfrm>
            <a:prstGeom prst="roundRect">
              <a:avLst/>
            </a:prstGeom>
            <a:noFill/>
            <a:ln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lt1">
                    <a:alpha val="35000"/>
                  </a:schemeClr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B84BAB9-F906-9354-0429-AAA44BD78058}"/>
                </a:ext>
              </a:extLst>
            </p:cNvPr>
            <p:cNvSpPr txBox="1"/>
            <p:nvPr/>
          </p:nvSpPr>
          <p:spPr>
            <a:xfrm>
              <a:off x="7505700" y="1456287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Cash: Betrag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3BA7781-3734-AA6B-D180-053E041E0B7D}"/>
                </a:ext>
              </a:extLst>
            </p:cNvPr>
            <p:cNvSpPr txBox="1"/>
            <p:nvPr/>
          </p:nvSpPr>
          <p:spPr>
            <a:xfrm>
              <a:off x="7505700" y="1793702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Konto 2: Betrag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D2B8C86-3DE5-2B6E-2D31-21E693FEF52F}"/>
                </a:ext>
              </a:extLst>
            </p:cNvPr>
            <p:cNvSpPr txBox="1"/>
            <p:nvPr/>
          </p:nvSpPr>
          <p:spPr>
            <a:xfrm>
              <a:off x="7505700" y="1987367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Konto 3: Betrag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D6A60B81-A4AB-DD34-B5A9-BF2B89A076C7}"/>
                </a:ext>
              </a:extLst>
            </p:cNvPr>
            <p:cNvSpPr txBox="1"/>
            <p:nvPr/>
          </p:nvSpPr>
          <p:spPr>
            <a:xfrm>
              <a:off x="7505700" y="2176650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Konto 4: Betrag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721D0C7-AACE-F3AD-C3DE-58A6E7E7E067}"/>
                </a:ext>
              </a:extLst>
            </p:cNvPr>
            <p:cNvSpPr txBox="1"/>
            <p:nvPr/>
          </p:nvSpPr>
          <p:spPr>
            <a:xfrm>
              <a:off x="8852059" y="1476491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Rücklagen: Betrag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B0C86F17-6DFE-F972-40B0-76F2412AAC90}"/>
                </a:ext>
              </a:extLst>
            </p:cNvPr>
            <p:cNvSpPr txBox="1"/>
            <p:nvPr/>
          </p:nvSpPr>
          <p:spPr>
            <a:xfrm>
              <a:off x="8852059" y="1806777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Konto 6: Betrag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4F95AAA6-D8C5-CC10-6A73-6F89823E8493}"/>
                </a:ext>
              </a:extLst>
            </p:cNvPr>
            <p:cNvSpPr txBox="1"/>
            <p:nvPr/>
          </p:nvSpPr>
          <p:spPr>
            <a:xfrm>
              <a:off x="8852059" y="2000442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Konto 7: Betrag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30E68E98-4266-21BB-66FC-E7614BEE76D1}"/>
                </a:ext>
              </a:extLst>
            </p:cNvPr>
            <p:cNvSpPr txBox="1"/>
            <p:nvPr/>
          </p:nvSpPr>
          <p:spPr>
            <a:xfrm>
              <a:off x="8852059" y="2189725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Konto 8: Betrag</a:t>
              </a:r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A1BD8E8C-449B-8DC1-4EE4-74ECD8B71D66}"/>
                </a:ext>
              </a:extLst>
            </p:cNvPr>
            <p:cNvSpPr/>
            <p:nvPr/>
          </p:nvSpPr>
          <p:spPr>
            <a:xfrm>
              <a:off x="7505699" y="2880600"/>
              <a:ext cx="2790825" cy="3230640"/>
            </a:xfrm>
            <a:prstGeom prst="roundRect">
              <a:avLst>
                <a:gd name="adj" fmla="val 6838"/>
              </a:avLst>
            </a:prstGeom>
            <a:noFill/>
            <a:ln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lt1">
                    <a:alpha val="35000"/>
                  </a:schemeClr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3CA5B78-6869-96BC-D325-EC223E894B55}"/>
                </a:ext>
              </a:extLst>
            </p:cNvPr>
            <p:cNvSpPr txBox="1"/>
            <p:nvPr/>
          </p:nvSpPr>
          <p:spPr>
            <a:xfrm>
              <a:off x="7505698" y="2604333"/>
              <a:ext cx="1493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tx1">
                      <a:alpha val="35000"/>
                    </a:schemeClr>
                  </a:solidFill>
                </a:rPr>
                <a:t>Analysen</a:t>
              </a:r>
              <a:endParaRPr lang="de-DE" dirty="0">
                <a:solidFill>
                  <a:schemeClr val="tx1">
                    <a:alpha val="35000"/>
                  </a:schemeClr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35A0E21-D413-C453-7D95-9EB2CB4013D9}"/>
                </a:ext>
              </a:extLst>
            </p:cNvPr>
            <p:cNvSpPr txBox="1"/>
            <p:nvPr/>
          </p:nvSpPr>
          <p:spPr>
            <a:xfrm>
              <a:off x="7505698" y="2889192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Essen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59868F7-9FBD-9531-5E99-805E961C24A6}"/>
                </a:ext>
              </a:extLst>
            </p:cNvPr>
            <p:cNvSpPr txBox="1"/>
            <p:nvPr/>
          </p:nvSpPr>
          <p:spPr>
            <a:xfrm>
              <a:off x="7505698" y="3803699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Kleidung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E791F47E-FB9F-9CF1-2C27-F5DB2FDDDD74}"/>
                </a:ext>
              </a:extLst>
            </p:cNvPr>
            <p:cNvSpPr txBox="1"/>
            <p:nvPr/>
          </p:nvSpPr>
          <p:spPr>
            <a:xfrm>
              <a:off x="7505698" y="4711248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Konsum</a:t>
              </a:r>
            </a:p>
          </p:txBody>
        </p:sp>
      </p:grp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D5EF9A6-C9B6-19F9-256D-219C1D0D5096}"/>
              </a:ext>
            </a:extLst>
          </p:cNvPr>
          <p:cNvSpPr/>
          <p:nvPr/>
        </p:nvSpPr>
        <p:spPr>
          <a:xfrm>
            <a:off x="5877341" y="544196"/>
            <a:ext cx="1647116" cy="5806831"/>
          </a:xfrm>
          <a:prstGeom prst="roundRect">
            <a:avLst>
              <a:gd name="adj" fmla="val 13986"/>
            </a:avLst>
          </a:prstGeom>
          <a:solidFill>
            <a:schemeClr val="tx1">
              <a:lumMod val="50000"/>
              <a:lumOff val="50000"/>
              <a:alpha val="94000"/>
            </a:schemeClr>
          </a:solidFill>
          <a:ln>
            <a:solidFill>
              <a:schemeClr val="tx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690B1A1-EB0C-DD96-352C-6C1CC0D72B24}"/>
              </a:ext>
            </a:extLst>
          </p:cNvPr>
          <p:cNvGrpSpPr/>
          <p:nvPr/>
        </p:nvGrpSpPr>
        <p:grpSpPr>
          <a:xfrm>
            <a:off x="7051757" y="835788"/>
            <a:ext cx="276224" cy="152600"/>
            <a:chOff x="5486400" y="1023815"/>
            <a:chExt cx="188119" cy="73819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CCAA4708-D963-7729-4FAD-92E19BB104B5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1023815"/>
              <a:ext cx="1881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5A83E50E-CD55-2459-BF6B-B146BB2B8592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1059534"/>
              <a:ext cx="1881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6F4C845B-0E7E-825A-B672-4ED8FB41F14D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1097634"/>
              <a:ext cx="1881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F6D83EF9-2BC2-FEBE-35AE-6EB0B767F35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77483" y="544196"/>
            <a:ext cx="3423139" cy="5806831"/>
            <a:chOff x="1078523" y="508000"/>
            <a:chExt cx="3423139" cy="580683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CD309753-61A5-1A0D-29E5-341E3715C17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78523" y="508000"/>
              <a:ext cx="3423139" cy="5806831"/>
            </a:xfrm>
            <a:prstGeom prst="roundRect">
              <a:avLst>
                <a:gd name="adj" fmla="val 843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062A6A68-6970-449E-72A2-2E7CAF5E3CD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893820" y="859033"/>
              <a:ext cx="276225" cy="192527"/>
              <a:chOff x="5486400" y="1023815"/>
              <a:chExt cx="188119" cy="73819"/>
            </a:xfrm>
          </p:grpSpPr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FA8C6277-19B2-F79B-77AE-3559F87C360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5486400" y="1023815"/>
                <a:ext cx="1881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5B4728DF-A523-D557-FF9E-B669C3A673F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5486400" y="1059534"/>
                <a:ext cx="1881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BEED6F0-633F-7D89-C1BB-58CF49447ED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5486400" y="1097634"/>
                <a:ext cx="1881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0F26868-E550-4699-B7D1-99ED3927C41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95574" y="674367"/>
              <a:ext cx="1493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Buchführung</a:t>
              </a:r>
            </a:p>
          </p:txBody>
        </p: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0C6AABD6-9905-3151-53C6-F8E7DD7ABF3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379220" y="1210066"/>
              <a:ext cx="2839879" cy="1251180"/>
              <a:chOff x="1379220" y="1210066"/>
              <a:chExt cx="2839879" cy="1251180"/>
            </a:xfrm>
          </p:grpSpPr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098280-C60F-47FB-BF8C-46C5D20476BB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79220" y="1210066"/>
                <a:ext cx="8610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Konten</a:t>
                </a:r>
                <a:endParaRPr lang="de-DE" dirty="0"/>
              </a:p>
            </p:txBody>
          </p: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D3092447-65D9-4878-45EF-1F5C27F22A0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79220" y="1456287"/>
                <a:ext cx="2790825" cy="100495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D355AA7-951D-AD59-E2E9-6F188CB4ABF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79220" y="1456287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Cash: Betrag</a:t>
                </a:r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6BD870C8-351A-93AD-35ED-1A46749A4F3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79220" y="1793702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Konto 2: Betrag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E4C48CF9-EF33-2787-C5AC-6ACC81AC196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79220" y="1987367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Konto 3: Betrag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87842BC-8A3E-EA05-94F6-ECFA6EDB95E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79220" y="2176650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Konto 4: Betrag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9C2EA01-013D-EB02-E208-5D42234250D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725579" y="1476491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Rücklagen: Betrag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C96E1F0C-D0CE-6984-BB0F-C32ACA4D62F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725579" y="1806777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Konto 6: Betrag</a:t>
                </a: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72989931-8752-28D0-AB5D-61A0762B46A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725579" y="2000442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Konto 7: Betrag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8828B56-C233-2C28-AE42-766D3CA761E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725579" y="2189725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Konto 8: Betrag</a:t>
                </a:r>
              </a:p>
            </p:txBody>
          </p:sp>
        </p:grpSp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4EB38E7B-834F-52B5-175D-FD853F54301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61029" y="3339792"/>
              <a:ext cx="2790825" cy="2843841"/>
            </a:xfrm>
            <a:prstGeom prst="roundRect">
              <a:avLst>
                <a:gd name="adj" fmla="val 683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D5B5ED0-0808-0CD5-C1DE-9EBF1093DD7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61028" y="3047612"/>
              <a:ext cx="1493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Analysen</a:t>
              </a:r>
              <a:endParaRPr lang="de-DE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B8C8E1B-86A4-8039-DDEC-486CD317787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61028" y="3348384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Essen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F125DD2-54A5-D3B5-BB8F-60E7FA5EFDF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61028" y="4262891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Kleidung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D1407D10-BC9E-CD4B-43C2-798B5DC3661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61028" y="5170440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Konsum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7D8D06BF-03AA-2F9A-1AA8-8DA6F984966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315" y="2531674"/>
              <a:ext cx="1493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Verträge</a:t>
              </a:r>
              <a:endParaRPr lang="de-DE" dirty="0"/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45CAC4E8-6D1E-1C63-5695-5AE92661FA3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61028" y="2781257"/>
              <a:ext cx="2790825" cy="222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40D1D1B6-740A-FC62-870B-680A1CFB434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48815" y="2742832"/>
              <a:ext cx="1493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Betrag</a:t>
              </a:r>
              <a:endParaRPr lang="de-DE" dirty="0"/>
            </a:p>
          </p:txBody>
        </p: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60A23546-FB81-C1C0-9320-F3108900C598}"/>
              </a:ext>
            </a:extLst>
          </p:cNvPr>
          <p:cNvSpPr txBox="1"/>
          <p:nvPr/>
        </p:nvSpPr>
        <p:spPr>
          <a:xfrm>
            <a:off x="5975579" y="1119139"/>
            <a:ext cx="1450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1"/>
                </a:solidFill>
              </a:rPr>
              <a:t>Sparen </a:t>
            </a:r>
            <a:r>
              <a:rPr lang="en-GB" sz="1100" dirty="0">
                <a:solidFill>
                  <a:schemeClr val="bg1"/>
                </a:solidFill>
              </a:rPr>
              <a:t>Calculator</a:t>
            </a:r>
          </a:p>
          <a:p>
            <a:pPr algn="r"/>
            <a:r>
              <a:rPr lang="en-GB" sz="1100" dirty="0">
                <a:solidFill>
                  <a:schemeClr val="bg1"/>
                </a:solidFill>
              </a:rPr>
              <a:t>Neu Anlage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1E701FBB-8636-FE33-5B6A-FA8967B4A71D}"/>
              </a:ext>
            </a:extLst>
          </p:cNvPr>
          <p:cNvSpPr/>
          <p:nvPr/>
        </p:nvSpPr>
        <p:spPr>
          <a:xfrm>
            <a:off x="7781966" y="544195"/>
            <a:ext cx="3423139" cy="5806831"/>
          </a:xfrm>
          <a:prstGeom prst="roundRect">
            <a:avLst>
              <a:gd name="adj" fmla="val 843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A4CFFE3-AF94-E635-A174-7406D7143E96}"/>
              </a:ext>
            </a:extLst>
          </p:cNvPr>
          <p:cNvSpPr txBox="1"/>
          <p:nvPr/>
        </p:nvSpPr>
        <p:spPr>
          <a:xfrm>
            <a:off x="7955007" y="651122"/>
            <a:ext cx="307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Sparen </a:t>
            </a: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52763596-A248-7535-7C29-C4372ABE2155}"/>
              </a:ext>
            </a:extLst>
          </p:cNvPr>
          <p:cNvSpPr/>
          <p:nvPr/>
        </p:nvSpPr>
        <p:spPr>
          <a:xfrm>
            <a:off x="8098121" y="1498185"/>
            <a:ext cx="2790825" cy="14272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049F1ED-DC19-E85D-53C8-2EDA11127CF6}"/>
              </a:ext>
            </a:extLst>
          </p:cNvPr>
          <p:cNvSpPr txBox="1"/>
          <p:nvPr/>
        </p:nvSpPr>
        <p:spPr>
          <a:xfrm>
            <a:off x="8364821" y="1215484"/>
            <a:ext cx="112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Einkommen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D84FB7B-BC1B-3674-5C13-524325F30FF9}"/>
              </a:ext>
            </a:extLst>
          </p:cNvPr>
          <p:cNvSpPr txBox="1"/>
          <p:nvPr/>
        </p:nvSpPr>
        <p:spPr>
          <a:xfrm>
            <a:off x="9493533" y="1226534"/>
            <a:ext cx="112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Betrag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06F11A4B-A95D-80C5-CC7D-483A7482B3C3}"/>
              </a:ext>
            </a:extLst>
          </p:cNvPr>
          <p:cNvSpPr txBox="1"/>
          <p:nvPr/>
        </p:nvSpPr>
        <p:spPr>
          <a:xfrm>
            <a:off x="8089121" y="1492483"/>
            <a:ext cx="1395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Rückzahlen</a:t>
            </a:r>
          </a:p>
          <a:p>
            <a:pPr algn="ctr"/>
            <a:endParaRPr lang="de-DE" sz="1200" b="1" dirty="0"/>
          </a:p>
          <a:p>
            <a:pPr algn="ctr"/>
            <a:endParaRPr lang="de-DE" sz="1200" b="1" dirty="0"/>
          </a:p>
          <a:p>
            <a:pPr algn="ctr"/>
            <a:r>
              <a:rPr lang="de-DE" sz="1000" dirty="0"/>
              <a:t>Betrag</a:t>
            </a:r>
            <a:r>
              <a:rPr lang="de-DE" sz="2000" b="1" dirty="0"/>
              <a:t> 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500ADFB-1C55-5D10-435D-851B62930D0D}"/>
              </a:ext>
            </a:extLst>
          </p:cNvPr>
          <p:cNvSpPr txBox="1"/>
          <p:nvPr/>
        </p:nvSpPr>
        <p:spPr>
          <a:xfrm>
            <a:off x="9493533" y="1497011"/>
            <a:ext cx="1395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Sparen</a:t>
            </a:r>
          </a:p>
          <a:p>
            <a:pPr algn="ctr"/>
            <a:endParaRPr lang="de-DE" sz="1200" b="1" dirty="0"/>
          </a:p>
          <a:p>
            <a:pPr algn="ctr"/>
            <a:endParaRPr lang="de-DE" sz="1200" b="1" dirty="0"/>
          </a:p>
          <a:p>
            <a:pPr algn="ctr"/>
            <a:r>
              <a:rPr lang="de-DE" sz="1000" dirty="0"/>
              <a:t>Betrag</a:t>
            </a:r>
            <a:r>
              <a:rPr lang="de-DE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166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D120F552-52FC-E60D-E8E7-824DEFE8315C}"/>
              </a:ext>
            </a:extLst>
          </p:cNvPr>
          <p:cNvSpPr/>
          <p:nvPr/>
        </p:nvSpPr>
        <p:spPr>
          <a:xfrm>
            <a:off x="4083127" y="544196"/>
            <a:ext cx="3423139" cy="5806831"/>
          </a:xfrm>
          <a:prstGeom prst="roundRect">
            <a:avLst>
              <a:gd name="adj" fmla="val 731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9F7C312-ECD9-F374-A7C2-9A8732F7D1D5}"/>
              </a:ext>
            </a:extLst>
          </p:cNvPr>
          <p:cNvGrpSpPr/>
          <p:nvPr/>
        </p:nvGrpSpPr>
        <p:grpSpPr>
          <a:xfrm>
            <a:off x="4383822" y="710563"/>
            <a:ext cx="2839881" cy="5436873"/>
            <a:chOff x="7505698" y="674367"/>
            <a:chExt cx="2839881" cy="5436873"/>
          </a:xfrm>
        </p:grpSpPr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E0BC7634-7410-55D0-7DAB-99B3A67C6FE5}"/>
                </a:ext>
              </a:extLst>
            </p:cNvPr>
            <p:cNvSpPr txBox="1"/>
            <p:nvPr/>
          </p:nvSpPr>
          <p:spPr>
            <a:xfrm>
              <a:off x="8222054" y="674367"/>
              <a:ext cx="1493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alpha val="35000"/>
                    </a:schemeClr>
                  </a:solidFill>
                </a:rPr>
                <a:t>Buchführung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207818F8-44DC-49A7-B36B-81DD716B73F5}"/>
                </a:ext>
              </a:extLst>
            </p:cNvPr>
            <p:cNvSpPr txBox="1"/>
            <p:nvPr/>
          </p:nvSpPr>
          <p:spPr>
            <a:xfrm>
              <a:off x="7505700" y="121006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tx1">
                      <a:alpha val="35000"/>
                    </a:schemeClr>
                  </a:solidFill>
                </a:rPr>
                <a:t>Konten</a:t>
              </a:r>
              <a:endParaRPr lang="de-DE" dirty="0">
                <a:solidFill>
                  <a:schemeClr val="tx1">
                    <a:alpha val="35000"/>
                  </a:schemeClr>
                </a:solidFill>
              </a:endParaRPr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A8AE36FD-27B6-8E4A-91DC-A56A47A57D68}"/>
                </a:ext>
              </a:extLst>
            </p:cNvPr>
            <p:cNvSpPr/>
            <p:nvPr/>
          </p:nvSpPr>
          <p:spPr>
            <a:xfrm>
              <a:off x="7505700" y="1456287"/>
              <a:ext cx="2790825" cy="1004959"/>
            </a:xfrm>
            <a:prstGeom prst="roundRect">
              <a:avLst/>
            </a:prstGeom>
            <a:noFill/>
            <a:ln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lt1">
                    <a:alpha val="35000"/>
                  </a:schemeClr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A900D163-2E2F-E59A-8491-71864B883B9F}"/>
                </a:ext>
              </a:extLst>
            </p:cNvPr>
            <p:cNvSpPr txBox="1"/>
            <p:nvPr/>
          </p:nvSpPr>
          <p:spPr>
            <a:xfrm>
              <a:off x="7505700" y="1456287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Cash: Betrag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6A057191-B09D-2C8F-779E-B75944E2F7CD}"/>
                </a:ext>
              </a:extLst>
            </p:cNvPr>
            <p:cNvSpPr txBox="1"/>
            <p:nvPr/>
          </p:nvSpPr>
          <p:spPr>
            <a:xfrm>
              <a:off x="7505700" y="1793702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Konto 2: Betrag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7F08F08E-02F1-903B-7F64-082C27EA9DC6}"/>
                </a:ext>
              </a:extLst>
            </p:cNvPr>
            <p:cNvSpPr txBox="1"/>
            <p:nvPr/>
          </p:nvSpPr>
          <p:spPr>
            <a:xfrm>
              <a:off x="7505700" y="1987367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Konto 3: Betrag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61019BBF-66C4-9DFD-5386-3071FFB87A68}"/>
                </a:ext>
              </a:extLst>
            </p:cNvPr>
            <p:cNvSpPr txBox="1"/>
            <p:nvPr/>
          </p:nvSpPr>
          <p:spPr>
            <a:xfrm>
              <a:off x="7505700" y="2176650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Konto 4: Betrag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742681F-B435-2B7C-5AAC-CC7A72E7F646}"/>
                </a:ext>
              </a:extLst>
            </p:cNvPr>
            <p:cNvSpPr txBox="1"/>
            <p:nvPr/>
          </p:nvSpPr>
          <p:spPr>
            <a:xfrm>
              <a:off x="8852059" y="1476491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Rücklagen: Betrag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6E7EBACD-F2F6-3FE4-A063-DAC2C1266662}"/>
                </a:ext>
              </a:extLst>
            </p:cNvPr>
            <p:cNvSpPr txBox="1"/>
            <p:nvPr/>
          </p:nvSpPr>
          <p:spPr>
            <a:xfrm>
              <a:off x="8852059" y="1806777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Konto 6: Betrag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6D3C560-A006-02AB-A35F-FF95244490CC}"/>
                </a:ext>
              </a:extLst>
            </p:cNvPr>
            <p:cNvSpPr txBox="1"/>
            <p:nvPr/>
          </p:nvSpPr>
          <p:spPr>
            <a:xfrm>
              <a:off x="8852059" y="2000442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Konto 7: Betrag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C53A3D2D-A919-FC06-434C-D40977432BC1}"/>
                </a:ext>
              </a:extLst>
            </p:cNvPr>
            <p:cNvSpPr txBox="1"/>
            <p:nvPr/>
          </p:nvSpPr>
          <p:spPr>
            <a:xfrm>
              <a:off x="8852059" y="2189725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Konto 8: Betrag</a:t>
              </a:r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72BFFB41-6878-1206-CE0B-EC6152DA0085}"/>
                </a:ext>
              </a:extLst>
            </p:cNvPr>
            <p:cNvSpPr/>
            <p:nvPr/>
          </p:nvSpPr>
          <p:spPr>
            <a:xfrm>
              <a:off x="7505699" y="2880600"/>
              <a:ext cx="2790825" cy="3230640"/>
            </a:xfrm>
            <a:prstGeom prst="roundRect">
              <a:avLst>
                <a:gd name="adj" fmla="val 6838"/>
              </a:avLst>
            </a:prstGeom>
            <a:noFill/>
            <a:ln>
              <a:solidFill>
                <a:schemeClr val="tx1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lt1">
                    <a:alpha val="35000"/>
                  </a:schemeClr>
                </a:solidFill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F4BB274-B37D-DE4A-4BB7-20836F865348}"/>
                </a:ext>
              </a:extLst>
            </p:cNvPr>
            <p:cNvSpPr txBox="1"/>
            <p:nvPr/>
          </p:nvSpPr>
          <p:spPr>
            <a:xfrm>
              <a:off x="7505698" y="2604333"/>
              <a:ext cx="1493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tx1">
                      <a:alpha val="35000"/>
                    </a:schemeClr>
                  </a:solidFill>
                </a:rPr>
                <a:t>Analysen</a:t>
              </a:r>
              <a:endParaRPr lang="de-DE" dirty="0">
                <a:solidFill>
                  <a:schemeClr val="tx1">
                    <a:alpha val="35000"/>
                  </a:schemeClr>
                </a:solidFill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BF83B4FF-F565-25B9-C630-1C623D404DC1}"/>
                </a:ext>
              </a:extLst>
            </p:cNvPr>
            <p:cNvSpPr txBox="1"/>
            <p:nvPr/>
          </p:nvSpPr>
          <p:spPr>
            <a:xfrm>
              <a:off x="7505698" y="2889192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Essen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1A67C042-5987-53BE-7790-40AC4F1BDCE1}"/>
                </a:ext>
              </a:extLst>
            </p:cNvPr>
            <p:cNvSpPr txBox="1"/>
            <p:nvPr/>
          </p:nvSpPr>
          <p:spPr>
            <a:xfrm>
              <a:off x="7505698" y="3803699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Kleidung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F0DCC86-35D8-C1B9-C782-80722AC206F6}"/>
                </a:ext>
              </a:extLst>
            </p:cNvPr>
            <p:cNvSpPr txBox="1"/>
            <p:nvPr/>
          </p:nvSpPr>
          <p:spPr>
            <a:xfrm>
              <a:off x="7505698" y="4711248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alpha val="35000"/>
                    </a:schemeClr>
                  </a:solidFill>
                </a:rPr>
                <a:t>Konsum</a:t>
              </a:r>
            </a:p>
          </p:txBody>
        </p:sp>
      </p:grp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B7D3214B-DD25-CD29-E1EB-CA2FFBF64D42}"/>
              </a:ext>
            </a:extLst>
          </p:cNvPr>
          <p:cNvSpPr/>
          <p:nvPr/>
        </p:nvSpPr>
        <p:spPr>
          <a:xfrm>
            <a:off x="5877341" y="544196"/>
            <a:ext cx="1647116" cy="5806831"/>
          </a:xfrm>
          <a:prstGeom prst="roundRect">
            <a:avLst>
              <a:gd name="adj" fmla="val 13986"/>
            </a:avLst>
          </a:prstGeom>
          <a:solidFill>
            <a:schemeClr val="tx1">
              <a:lumMod val="50000"/>
              <a:lumOff val="50000"/>
              <a:alpha val="94000"/>
            </a:schemeClr>
          </a:solidFill>
          <a:ln>
            <a:solidFill>
              <a:schemeClr val="tx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A4D48C1E-8954-5B4E-A91E-FC33AC4C3949}"/>
              </a:ext>
            </a:extLst>
          </p:cNvPr>
          <p:cNvGrpSpPr/>
          <p:nvPr/>
        </p:nvGrpSpPr>
        <p:grpSpPr>
          <a:xfrm>
            <a:off x="7051757" y="835788"/>
            <a:ext cx="276224" cy="152600"/>
            <a:chOff x="5486400" y="1023815"/>
            <a:chExt cx="188119" cy="73819"/>
          </a:xfrm>
        </p:grpSpPr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E76F2BD1-2F30-962E-E6A0-C83C1628DB2C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1023815"/>
              <a:ext cx="1881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D3F59867-40B7-FC40-41DC-9CFEA7A32C63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1059534"/>
              <a:ext cx="1881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8F3F7709-4BC5-F343-259C-70CBADBEE7BF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1097634"/>
              <a:ext cx="1881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9061DC14-038A-E661-F400-542A5DAA8530}"/>
              </a:ext>
            </a:extLst>
          </p:cNvPr>
          <p:cNvGrpSpPr/>
          <p:nvPr/>
        </p:nvGrpSpPr>
        <p:grpSpPr>
          <a:xfrm>
            <a:off x="377483" y="544196"/>
            <a:ext cx="3423139" cy="5806831"/>
            <a:chOff x="1078523" y="508000"/>
            <a:chExt cx="3423139" cy="5806831"/>
          </a:xfrm>
        </p:grpSpPr>
        <p:sp>
          <p:nvSpPr>
            <p:cNvPr id="61" name="Rechteck: abgerundete Ecken 60">
              <a:extLst>
                <a:ext uri="{FF2B5EF4-FFF2-40B4-BE49-F238E27FC236}">
                  <a16:creationId xmlns:a16="http://schemas.microsoft.com/office/drawing/2014/main" id="{8008AE49-69E2-FF11-FB60-8995FAAEAF0A}"/>
                </a:ext>
              </a:extLst>
            </p:cNvPr>
            <p:cNvSpPr/>
            <p:nvPr/>
          </p:nvSpPr>
          <p:spPr>
            <a:xfrm>
              <a:off x="1078523" y="508000"/>
              <a:ext cx="3423139" cy="5806831"/>
            </a:xfrm>
            <a:prstGeom prst="roundRect">
              <a:avLst>
                <a:gd name="adj" fmla="val 843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883DE952-1A72-22E7-0785-3082EE062A94}"/>
                </a:ext>
              </a:extLst>
            </p:cNvPr>
            <p:cNvGrpSpPr/>
            <p:nvPr/>
          </p:nvGrpSpPr>
          <p:grpSpPr>
            <a:xfrm>
              <a:off x="3893820" y="859033"/>
              <a:ext cx="276225" cy="192527"/>
              <a:chOff x="5486400" y="1023815"/>
              <a:chExt cx="188119" cy="73819"/>
            </a:xfrm>
          </p:grpSpPr>
          <p:cxnSp>
            <p:nvCxnSpPr>
              <p:cNvPr id="83" name="Gerader Verbinder 82">
                <a:extLst>
                  <a:ext uri="{FF2B5EF4-FFF2-40B4-BE49-F238E27FC236}">
                    <a16:creationId xmlns:a16="http://schemas.microsoft.com/office/drawing/2014/main" id="{51791E95-B58B-A1E3-31F5-D1CDED403CEF}"/>
                  </a:ext>
                </a:extLst>
              </p:cNvPr>
              <p:cNvCxnSpPr/>
              <p:nvPr/>
            </p:nvCxnSpPr>
            <p:spPr>
              <a:xfrm>
                <a:off x="5486400" y="1023815"/>
                <a:ext cx="1881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>
                <a:extLst>
                  <a:ext uri="{FF2B5EF4-FFF2-40B4-BE49-F238E27FC236}">
                    <a16:creationId xmlns:a16="http://schemas.microsoft.com/office/drawing/2014/main" id="{8AF5AE7D-3E51-31BB-BF6B-45F2B25CFDE8}"/>
                  </a:ext>
                </a:extLst>
              </p:cNvPr>
              <p:cNvCxnSpPr/>
              <p:nvPr/>
            </p:nvCxnSpPr>
            <p:spPr>
              <a:xfrm>
                <a:off x="5486400" y="1059534"/>
                <a:ext cx="1881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44FF5264-E67B-321B-F156-DB110105B714}"/>
                  </a:ext>
                </a:extLst>
              </p:cNvPr>
              <p:cNvCxnSpPr/>
              <p:nvPr/>
            </p:nvCxnSpPr>
            <p:spPr>
              <a:xfrm>
                <a:off x="5486400" y="1097634"/>
                <a:ext cx="1881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3E06A682-953E-81A6-0B7B-D4ABBE717E72}"/>
                </a:ext>
              </a:extLst>
            </p:cNvPr>
            <p:cNvSpPr txBox="1"/>
            <p:nvPr/>
          </p:nvSpPr>
          <p:spPr>
            <a:xfrm>
              <a:off x="2095574" y="674367"/>
              <a:ext cx="1493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Buchführung</a:t>
              </a:r>
            </a:p>
          </p:txBody>
        </p: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76CADDE0-6308-C81D-E071-D9637AAF5877}"/>
                </a:ext>
              </a:extLst>
            </p:cNvPr>
            <p:cNvGrpSpPr/>
            <p:nvPr/>
          </p:nvGrpSpPr>
          <p:grpSpPr>
            <a:xfrm>
              <a:off x="1379220" y="1210066"/>
              <a:ext cx="2839879" cy="1251180"/>
              <a:chOff x="1379220" y="1210066"/>
              <a:chExt cx="2839879" cy="1251180"/>
            </a:xfrm>
          </p:grpSpPr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D9E3EB06-5588-196A-57DF-8273CABA5BA0}"/>
                  </a:ext>
                </a:extLst>
              </p:cNvPr>
              <p:cNvSpPr txBox="1"/>
              <p:nvPr/>
            </p:nvSpPr>
            <p:spPr>
              <a:xfrm>
                <a:off x="1379220" y="1210066"/>
                <a:ext cx="8610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Konten</a:t>
                </a:r>
                <a:endParaRPr lang="de-DE" dirty="0"/>
              </a:p>
            </p:txBody>
          </p:sp>
          <p:sp>
            <p:nvSpPr>
              <p:cNvPr id="74" name="Rechteck: abgerundete Ecken 73">
                <a:extLst>
                  <a:ext uri="{FF2B5EF4-FFF2-40B4-BE49-F238E27FC236}">
                    <a16:creationId xmlns:a16="http://schemas.microsoft.com/office/drawing/2014/main" id="{12DEDE62-6284-6F66-710E-E8EC9887F7D8}"/>
                  </a:ext>
                </a:extLst>
              </p:cNvPr>
              <p:cNvSpPr/>
              <p:nvPr/>
            </p:nvSpPr>
            <p:spPr>
              <a:xfrm>
                <a:off x="1379220" y="1456287"/>
                <a:ext cx="2790825" cy="100495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C715C156-DD7B-BD38-D3BB-9B23BE957437}"/>
                  </a:ext>
                </a:extLst>
              </p:cNvPr>
              <p:cNvSpPr txBox="1"/>
              <p:nvPr/>
            </p:nvSpPr>
            <p:spPr>
              <a:xfrm>
                <a:off x="1379220" y="1456287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Cash: Betrag</a:t>
                </a:r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0EE15A8B-785E-BA2E-C774-219EB839E19B}"/>
                  </a:ext>
                </a:extLst>
              </p:cNvPr>
              <p:cNvSpPr txBox="1"/>
              <p:nvPr/>
            </p:nvSpPr>
            <p:spPr>
              <a:xfrm>
                <a:off x="1379220" y="1793702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Konto 2: Betrag</a:t>
                </a: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50039AAB-D868-9381-3BFE-18EC585F95BB}"/>
                  </a:ext>
                </a:extLst>
              </p:cNvPr>
              <p:cNvSpPr txBox="1"/>
              <p:nvPr/>
            </p:nvSpPr>
            <p:spPr>
              <a:xfrm>
                <a:off x="1379220" y="1987367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Konto 3: Betrag</a:t>
                </a:r>
              </a:p>
            </p:txBody>
          </p:sp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7EAC3E68-DFF9-5091-2A8B-688FAE002154}"/>
                  </a:ext>
                </a:extLst>
              </p:cNvPr>
              <p:cNvSpPr txBox="1"/>
              <p:nvPr/>
            </p:nvSpPr>
            <p:spPr>
              <a:xfrm>
                <a:off x="1379220" y="2176650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Konto 4: Betrag</a:t>
                </a:r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FB63F734-B009-13AF-5B36-2BC29D276E2D}"/>
                  </a:ext>
                </a:extLst>
              </p:cNvPr>
              <p:cNvSpPr txBox="1"/>
              <p:nvPr/>
            </p:nvSpPr>
            <p:spPr>
              <a:xfrm>
                <a:off x="2725579" y="1476491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Rücklagen: Betrag</a:t>
                </a:r>
              </a:p>
            </p:txBody>
          </p:sp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B4465BF9-59C7-ACFE-9755-0D95DB430EAD}"/>
                  </a:ext>
                </a:extLst>
              </p:cNvPr>
              <p:cNvSpPr txBox="1"/>
              <p:nvPr/>
            </p:nvSpPr>
            <p:spPr>
              <a:xfrm>
                <a:off x="2725579" y="1806777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Konto 6: Betrag</a:t>
                </a:r>
              </a:p>
            </p:txBody>
          </p: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4FB2A2ED-38D3-D189-161A-93C9311FAA07}"/>
                  </a:ext>
                </a:extLst>
              </p:cNvPr>
              <p:cNvSpPr txBox="1"/>
              <p:nvPr/>
            </p:nvSpPr>
            <p:spPr>
              <a:xfrm>
                <a:off x="2725579" y="2000442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Konto 7: Betrag</a:t>
                </a:r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2ACEB6B5-5776-7A66-6DA0-4BF773699E66}"/>
                  </a:ext>
                </a:extLst>
              </p:cNvPr>
              <p:cNvSpPr txBox="1"/>
              <p:nvPr/>
            </p:nvSpPr>
            <p:spPr>
              <a:xfrm>
                <a:off x="2725579" y="2189725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Konto 8: Betrag</a:t>
                </a:r>
              </a:p>
            </p:txBody>
          </p:sp>
        </p:grp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8A1BC352-F29F-5CD6-31CE-E39DCDBE26F8}"/>
                </a:ext>
              </a:extLst>
            </p:cNvPr>
            <p:cNvSpPr/>
            <p:nvPr/>
          </p:nvSpPr>
          <p:spPr>
            <a:xfrm>
              <a:off x="1361029" y="3339792"/>
              <a:ext cx="2790825" cy="2843841"/>
            </a:xfrm>
            <a:prstGeom prst="roundRect">
              <a:avLst>
                <a:gd name="adj" fmla="val 683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F1AC4C9C-4C9B-8B58-04DA-4F28E99FE620}"/>
                </a:ext>
              </a:extLst>
            </p:cNvPr>
            <p:cNvSpPr txBox="1"/>
            <p:nvPr/>
          </p:nvSpPr>
          <p:spPr>
            <a:xfrm>
              <a:off x="1361028" y="3047612"/>
              <a:ext cx="1493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Analysen</a:t>
              </a:r>
              <a:endParaRPr lang="de-DE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8E1EB08D-B5B5-43F4-7DDF-881C2AD22CE5}"/>
                </a:ext>
              </a:extLst>
            </p:cNvPr>
            <p:cNvSpPr txBox="1"/>
            <p:nvPr/>
          </p:nvSpPr>
          <p:spPr>
            <a:xfrm>
              <a:off x="1361028" y="3348384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Essen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8D04C439-0011-7A54-9A48-980EA6D34078}"/>
                </a:ext>
              </a:extLst>
            </p:cNvPr>
            <p:cNvSpPr txBox="1"/>
            <p:nvPr/>
          </p:nvSpPr>
          <p:spPr>
            <a:xfrm>
              <a:off x="1361028" y="4262891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Kleidung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3BC80E22-C9AA-E2C5-D3F7-3B6D4D5D8788}"/>
                </a:ext>
              </a:extLst>
            </p:cNvPr>
            <p:cNvSpPr txBox="1"/>
            <p:nvPr/>
          </p:nvSpPr>
          <p:spPr>
            <a:xfrm>
              <a:off x="1361028" y="5170440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Konsum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9022446-6DC3-B759-4127-0A264BC92D95}"/>
                </a:ext>
              </a:extLst>
            </p:cNvPr>
            <p:cNvSpPr txBox="1"/>
            <p:nvPr/>
          </p:nvSpPr>
          <p:spPr>
            <a:xfrm>
              <a:off x="1388315" y="2531674"/>
              <a:ext cx="1493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Verträge</a:t>
              </a:r>
              <a:endParaRPr lang="de-DE" dirty="0"/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57F185E8-FE3B-0D90-E07F-E77C48CC7A00}"/>
                </a:ext>
              </a:extLst>
            </p:cNvPr>
            <p:cNvSpPr/>
            <p:nvPr/>
          </p:nvSpPr>
          <p:spPr>
            <a:xfrm>
              <a:off x="1361028" y="2781257"/>
              <a:ext cx="2790825" cy="222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4F88C163-85BB-AFD6-1EF4-2463DD678023}"/>
                </a:ext>
              </a:extLst>
            </p:cNvPr>
            <p:cNvSpPr txBox="1"/>
            <p:nvPr/>
          </p:nvSpPr>
          <p:spPr>
            <a:xfrm>
              <a:off x="1348815" y="2742832"/>
              <a:ext cx="1493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Betrag</a:t>
              </a:r>
              <a:endParaRPr lang="de-DE" dirty="0"/>
            </a:p>
          </p:txBody>
        </p:sp>
      </p:grpSp>
      <p:sp>
        <p:nvSpPr>
          <p:cNvPr id="86" name="Textfeld 85">
            <a:extLst>
              <a:ext uri="{FF2B5EF4-FFF2-40B4-BE49-F238E27FC236}">
                <a16:creationId xmlns:a16="http://schemas.microsoft.com/office/drawing/2014/main" id="{8CBDEE50-DCF5-3476-282E-A816F1C48379}"/>
              </a:ext>
            </a:extLst>
          </p:cNvPr>
          <p:cNvSpPr txBox="1"/>
          <p:nvPr/>
        </p:nvSpPr>
        <p:spPr>
          <a:xfrm>
            <a:off x="5975579" y="1119139"/>
            <a:ext cx="1450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1"/>
                </a:solidFill>
              </a:rPr>
              <a:t>Sparen </a:t>
            </a:r>
            <a:r>
              <a:rPr lang="en-GB" sz="1100" dirty="0">
                <a:solidFill>
                  <a:schemeClr val="bg1"/>
                </a:solidFill>
              </a:rPr>
              <a:t>Calculator</a:t>
            </a:r>
          </a:p>
          <a:p>
            <a:pPr algn="r"/>
            <a:r>
              <a:rPr lang="en-GB" sz="1100" dirty="0">
                <a:solidFill>
                  <a:schemeClr val="bg1"/>
                </a:solidFill>
              </a:rPr>
              <a:t>Neu Anlage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D9FDCAB8-CAED-CE15-1C28-3F1B4440E632}"/>
              </a:ext>
            </a:extLst>
          </p:cNvPr>
          <p:cNvSpPr/>
          <p:nvPr/>
        </p:nvSpPr>
        <p:spPr>
          <a:xfrm>
            <a:off x="7781966" y="544195"/>
            <a:ext cx="3423139" cy="5806831"/>
          </a:xfrm>
          <a:prstGeom prst="roundRect">
            <a:avLst>
              <a:gd name="adj" fmla="val 843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71A1FA24-72D6-D8C9-68B8-F8ABB556793A}"/>
              </a:ext>
            </a:extLst>
          </p:cNvPr>
          <p:cNvSpPr txBox="1"/>
          <p:nvPr/>
        </p:nvSpPr>
        <p:spPr>
          <a:xfrm>
            <a:off x="7955007" y="651122"/>
            <a:ext cx="307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Neu Anlage</a:t>
            </a:r>
          </a:p>
        </p:txBody>
      </p:sp>
      <p:sp>
        <p:nvSpPr>
          <p:cNvPr id="94" name="Rechteck: abgerundete Ecken 93">
            <a:extLst>
              <a:ext uri="{FF2B5EF4-FFF2-40B4-BE49-F238E27FC236}">
                <a16:creationId xmlns:a16="http://schemas.microsoft.com/office/drawing/2014/main" id="{E193B8E4-B968-31DC-A6E4-7870CF618893}"/>
              </a:ext>
            </a:extLst>
          </p:cNvPr>
          <p:cNvSpPr/>
          <p:nvPr/>
        </p:nvSpPr>
        <p:spPr>
          <a:xfrm>
            <a:off x="8156914" y="1196476"/>
            <a:ext cx="2790825" cy="14262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925B7B85-BC93-CE56-C32A-946CBEEA9618}"/>
              </a:ext>
            </a:extLst>
          </p:cNvPr>
          <p:cNvSpPr txBox="1"/>
          <p:nvPr/>
        </p:nvSpPr>
        <p:spPr>
          <a:xfrm>
            <a:off x="8156914" y="1197710"/>
            <a:ext cx="149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Wer:</a:t>
            </a:r>
          </a:p>
          <a:p>
            <a:pPr algn="ctr"/>
            <a:r>
              <a:rPr lang="de-DE" sz="1000" dirty="0"/>
              <a:t>Eingabe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937DA970-D58D-A8BC-BEBB-75FEAF70A560}"/>
              </a:ext>
            </a:extLst>
          </p:cNvPr>
          <p:cNvSpPr txBox="1"/>
          <p:nvPr/>
        </p:nvSpPr>
        <p:spPr>
          <a:xfrm>
            <a:off x="9552326" y="1205210"/>
            <a:ext cx="149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Wofür:</a:t>
            </a:r>
          </a:p>
          <a:p>
            <a:pPr algn="ctr"/>
            <a:r>
              <a:rPr lang="de-DE" sz="1000" dirty="0"/>
              <a:t>Eingabe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285AACE-CB61-6CF7-E71D-43D020FAE920}"/>
              </a:ext>
            </a:extLst>
          </p:cNvPr>
          <p:cNvSpPr txBox="1"/>
          <p:nvPr/>
        </p:nvSpPr>
        <p:spPr>
          <a:xfrm>
            <a:off x="8853756" y="1720167"/>
            <a:ext cx="149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Wieviel:</a:t>
            </a:r>
          </a:p>
          <a:p>
            <a:pPr algn="ctr"/>
            <a:r>
              <a:rPr lang="de-DE" sz="1000" dirty="0"/>
              <a:t>Eingabe</a:t>
            </a:r>
          </a:p>
        </p:txBody>
      </p:sp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C90222B7-242E-3FE1-467A-A5791C676184}"/>
              </a:ext>
            </a:extLst>
          </p:cNvPr>
          <p:cNvSpPr/>
          <p:nvPr/>
        </p:nvSpPr>
        <p:spPr>
          <a:xfrm>
            <a:off x="8360413" y="2148878"/>
            <a:ext cx="2433055" cy="402413"/>
          </a:xfrm>
          <a:prstGeom prst="roundRect">
            <a:avLst>
              <a:gd name="adj" fmla="val 36703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Speichern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3346AE78-FBB1-7FDB-0C03-A143B9424429}"/>
              </a:ext>
            </a:extLst>
          </p:cNvPr>
          <p:cNvSpPr txBox="1"/>
          <p:nvPr/>
        </p:nvSpPr>
        <p:spPr>
          <a:xfrm>
            <a:off x="8138723" y="949256"/>
            <a:ext cx="86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Vertrag</a:t>
            </a:r>
            <a:endParaRPr lang="de-DE" dirty="0"/>
          </a:p>
        </p:txBody>
      </p:sp>
      <p:sp>
        <p:nvSpPr>
          <p:cNvPr id="100" name="Rechteck: abgerundete Ecken 99">
            <a:extLst>
              <a:ext uri="{FF2B5EF4-FFF2-40B4-BE49-F238E27FC236}">
                <a16:creationId xmlns:a16="http://schemas.microsoft.com/office/drawing/2014/main" id="{7441FF2D-059E-5620-8980-B324AB319D71}"/>
              </a:ext>
            </a:extLst>
          </p:cNvPr>
          <p:cNvSpPr/>
          <p:nvPr/>
        </p:nvSpPr>
        <p:spPr>
          <a:xfrm>
            <a:off x="8156914" y="2867706"/>
            <a:ext cx="2790825" cy="12830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1" name="Rechteck: abgerundete Ecken 100">
            <a:extLst>
              <a:ext uri="{FF2B5EF4-FFF2-40B4-BE49-F238E27FC236}">
                <a16:creationId xmlns:a16="http://schemas.microsoft.com/office/drawing/2014/main" id="{A0781D6F-9FF5-B90D-0F19-DEF7F0184301}"/>
              </a:ext>
            </a:extLst>
          </p:cNvPr>
          <p:cNvSpPr/>
          <p:nvPr/>
        </p:nvSpPr>
        <p:spPr>
          <a:xfrm>
            <a:off x="8360412" y="3638688"/>
            <a:ext cx="2433055" cy="402413"/>
          </a:xfrm>
          <a:prstGeom prst="roundRect">
            <a:avLst>
              <a:gd name="adj" fmla="val 36703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Speichern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9506FFCF-A2AF-A951-7BF8-F728A6A5AE00}"/>
              </a:ext>
            </a:extLst>
          </p:cNvPr>
          <p:cNvSpPr txBox="1"/>
          <p:nvPr/>
        </p:nvSpPr>
        <p:spPr>
          <a:xfrm>
            <a:off x="8138723" y="2620486"/>
            <a:ext cx="86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Konto</a:t>
            </a:r>
            <a:endParaRPr lang="de-DE" dirty="0"/>
          </a:p>
        </p:txBody>
      </p:sp>
      <p:sp>
        <p:nvSpPr>
          <p:cNvPr id="103" name="Rechteck: abgerundete Ecken 102">
            <a:extLst>
              <a:ext uri="{FF2B5EF4-FFF2-40B4-BE49-F238E27FC236}">
                <a16:creationId xmlns:a16="http://schemas.microsoft.com/office/drawing/2014/main" id="{27AE6388-C493-BC5B-8901-71E5EA99AADC}"/>
              </a:ext>
            </a:extLst>
          </p:cNvPr>
          <p:cNvSpPr/>
          <p:nvPr/>
        </p:nvSpPr>
        <p:spPr>
          <a:xfrm>
            <a:off x="8156914" y="4403587"/>
            <a:ext cx="2790825" cy="9689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" name="Rechteck: abgerundete Ecken 103">
            <a:extLst>
              <a:ext uri="{FF2B5EF4-FFF2-40B4-BE49-F238E27FC236}">
                <a16:creationId xmlns:a16="http://schemas.microsoft.com/office/drawing/2014/main" id="{434BCC98-4D03-52F7-9290-3B8E9F8277E6}"/>
              </a:ext>
            </a:extLst>
          </p:cNvPr>
          <p:cNvSpPr/>
          <p:nvPr/>
        </p:nvSpPr>
        <p:spPr>
          <a:xfrm>
            <a:off x="8335798" y="4863425"/>
            <a:ext cx="2433055" cy="402413"/>
          </a:xfrm>
          <a:prstGeom prst="roundRect">
            <a:avLst>
              <a:gd name="adj" fmla="val 36703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Speichern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47806A96-05C8-EABD-AA7A-3F611C69BDB4}"/>
              </a:ext>
            </a:extLst>
          </p:cNvPr>
          <p:cNvSpPr txBox="1"/>
          <p:nvPr/>
        </p:nvSpPr>
        <p:spPr>
          <a:xfrm>
            <a:off x="8138723" y="4156367"/>
            <a:ext cx="86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Kategorie</a:t>
            </a:r>
            <a:endParaRPr lang="de-DE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FF463A5A-C577-F682-8E15-A1E38D16AF31}"/>
              </a:ext>
            </a:extLst>
          </p:cNvPr>
          <p:cNvSpPr txBox="1"/>
          <p:nvPr/>
        </p:nvSpPr>
        <p:spPr>
          <a:xfrm>
            <a:off x="8360413" y="4494844"/>
            <a:ext cx="245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Eingabe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9C98014B-7AA6-BBAB-6680-9ADD08DDEA05}"/>
              </a:ext>
            </a:extLst>
          </p:cNvPr>
          <p:cNvSpPr txBox="1"/>
          <p:nvPr/>
        </p:nvSpPr>
        <p:spPr>
          <a:xfrm>
            <a:off x="8154459" y="3054520"/>
            <a:ext cx="1397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Kontoname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D8C42E92-3E26-E177-132A-95808D89B117}"/>
              </a:ext>
            </a:extLst>
          </p:cNvPr>
          <p:cNvSpPr txBox="1"/>
          <p:nvPr/>
        </p:nvSpPr>
        <p:spPr>
          <a:xfrm>
            <a:off x="9549871" y="3056027"/>
            <a:ext cx="1397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Kontostand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27F2F800-86D1-2166-1B34-42886D351393}"/>
              </a:ext>
            </a:extLst>
          </p:cNvPr>
          <p:cNvSpPr txBox="1"/>
          <p:nvPr/>
        </p:nvSpPr>
        <p:spPr>
          <a:xfrm>
            <a:off x="8154459" y="3292234"/>
            <a:ext cx="1397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Eingabe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374C07F3-7914-0F9C-D9F7-A511988805A9}"/>
              </a:ext>
            </a:extLst>
          </p:cNvPr>
          <p:cNvSpPr txBox="1"/>
          <p:nvPr/>
        </p:nvSpPr>
        <p:spPr>
          <a:xfrm>
            <a:off x="9549871" y="3293741"/>
            <a:ext cx="1397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Eingabe</a:t>
            </a:r>
          </a:p>
        </p:txBody>
      </p:sp>
    </p:spTree>
    <p:extLst>
      <p:ext uri="{BB962C8B-B14F-4D97-AF65-F5344CB8AC3E}">
        <p14:creationId xmlns:p14="http://schemas.microsoft.com/office/powerpoint/2010/main" val="155625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E2CFA89-F224-AFC2-5E8E-1B5A1547532A}"/>
              </a:ext>
            </a:extLst>
          </p:cNvPr>
          <p:cNvGrpSpPr/>
          <p:nvPr/>
        </p:nvGrpSpPr>
        <p:grpSpPr>
          <a:xfrm>
            <a:off x="1078523" y="508000"/>
            <a:ext cx="3423139" cy="5806831"/>
            <a:chOff x="1078523" y="508000"/>
            <a:chExt cx="3423139" cy="5806831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77ECD318-5B27-3B81-7CAB-3035004E3FE3}"/>
                </a:ext>
              </a:extLst>
            </p:cNvPr>
            <p:cNvSpPr/>
            <p:nvPr/>
          </p:nvSpPr>
          <p:spPr>
            <a:xfrm>
              <a:off x="1078523" y="508000"/>
              <a:ext cx="3423139" cy="5806831"/>
            </a:xfrm>
            <a:prstGeom prst="roundRect">
              <a:avLst>
                <a:gd name="adj" fmla="val 843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33F3765-5162-2C64-B31B-453DEBEE9870}"/>
                </a:ext>
              </a:extLst>
            </p:cNvPr>
            <p:cNvGrpSpPr/>
            <p:nvPr/>
          </p:nvGrpSpPr>
          <p:grpSpPr>
            <a:xfrm>
              <a:off x="3893820" y="859033"/>
              <a:ext cx="276225" cy="192527"/>
              <a:chOff x="5486400" y="1023815"/>
              <a:chExt cx="188119" cy="73819"/>
            </a:xfrm>
          </p:grpSpPr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AC613C70-EE08-9FAA-F072-FBA0F513E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00" y="1023815"/>
                <a:ext cx="1881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8A7907F1-95D3-2D05-BAFC-2EB800DE3B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00" y="1059534"/>
                <a:ext cx="1881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C5065B4D-E3B1-2554-69A7-6563A953B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00" y="1097634"/>
                <a:ext cx="1881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67626298-2B79-3627-83CB-DA0AFCF573C5}"/>
                </a:ext>
              </a:extLst>
            </p:cNvPr>
            <p:cNvSpPr txBox="1"/>
            <p:nvPr/>
          </p:nvSpPr>
          <p:spPr>
            <a:xfrm>
              <a:off x="2095574" y="674367"/>
              <a:ext cx="1493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Buchführung</a:t>
              </a: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BAB41F8-A8EA-1D99-3549-6350AD31035D}"/>
                </a:ext>
              </a:extLst>
            </p:cNvPr>
            <p:cNvGrpSpPr/>
            <p:nvPr/>
          </p:nvGrpSpPr>
          <p:grpSpPr>
            <a:xfrm>
              <a:off x="1379220" y="1210066"/>
              <a:ext cx="2839879" cy="1251180"/>
              <a:chOff x="1379220" y="1210066"/>
              <a:chExt cx="2839879" cy="1251180"/>
            </a:xfrm>
          </p:grpSpPr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831B7F52-CA60-F2F8-3E5D-AA6A0F783C5B}"/>
                  </a:ext>
                </a:extLst>
              </p:cNvPr>
              <p:cNvSpPr txBox="1"/>
              <p:nvPr/>
            </p:nvSpPr>
            <p:spPr>
              <a:xfrm>
                <a:off x="1379220" y="1210066"/>
                <a:ext cx="8610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Konten</a:t>
                </a:r>
                <a:endParaRPr lang="de-DE" dirty="0"/>
              </a:p>
            </p:txBody>
          </p:sp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6BA39253-83CD-A1DC-4055-84642DE9A867}"/>
                  </a:ext>
                </a:extLst>
              </p:cNvPr>
              <p:cNvSpPr/>
              <p:nvPr/>
            </p:nvSpPr>
            <p:spPr>
              <a:xfrm>
                <a:off x="1379220" y="1456287"/>
                <a:ext cx="2790825" cy="100495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D8CC574D-4D6E-F537-1B25-B3E0831D5715}"/>
                  </a:ext>
                </a:extLst>
              </p:cNvPr>
              <p:cNvSpPr txBox="1"/>
              <p:nvPr/>
            </p:nvSpPr>
            <p:spPr>
              <a:xfrm>
                <a:off x="1379220" y="1456287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Cash: Betrag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CCD25B9A-7D99-9E2D-CEEF-9DB5757D67C9}"/>
                  </a:ext>
                </a:extLst>
              </p:cNvPr>
              <p:cNvSpPr txBox="1"/>
              <p:nvPr/>
            </p:nvSpPr>
            <p:spPr>
              <a:xfrm>
                <a:off x="1379220" y="1793702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Konto 2: Betrag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73F31C6E-E4D4-F920-13DE-30421A38BDBC}"/>
                  </a:ext>
                </a:extLst>
              </p:cNvPr>
              <p:cNvSpPr txBox="1"/>
              <p:nvPr/>
            </p:nvSpPr>
            <p:spPr>
              <a:xfrm>
                <a:off x="1379220" y="1987367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Konto 3: Betrag</a:t>
                </a: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99840026-CA4D-546F-38A6-32FC5F3B400E}"/>
                  </a:ext>
                </a:extLst>
              </p:cNvPr>
              <p:cNvSpPr txBox="1"/>
              <p:nvPr/>
            </p:nvSpPr>
            <p:spPr>
              <a:xfrm>
                <a:off x="1379220" y="2176650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Konto 4: Betrag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F2F284CF-1859-B6C6-C399-13E08E8F7824}"/>
                  </a:ext>
                </a:extLst>
              </p:cNvPr>
              <p:cNvSpPr txBox="1"/>
              <p:nvPr/>
            </p:nvSpPr>
            <p:spPr>
              <a:xfrm>
                <a:off x="2725579" y="1476491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Rücklagen: Betrag</a:t>
                </a:r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7079315-B3D2-0881-E1EC-430345352A94}"/>
                  </a:ext>
                </a:extLst>
              </p:cNvPr>
              <p:cNvSpPr txBox="1"/>
              <p:nvPr/>
            </p:nvSpPr>
            <p:spPr>
              <a:xfrm>
                <a:off x="2725579" y="1806777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Konto 6: Betrag</a:t>
                </a:r>
              </a:p>
            </p:txBody>
          </p:sp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155A7B57-2973-38F7-5D1E-2785C89F89C4}"/>
                  </a:ext>
                </a:extLst>
              </p:cNvPr>
              <p:cNvSpPr txBox="1"/>
              <p:nvPr/>
            </p:nvSpPr>
            <p:spPr>
              <a:xfrm>
                <a:off x="2725579" y="2000442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Konto 7: Betrag</a:t>
                </a:r>
              </a:p>
            </p:txBody>
          </p:sp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CA0D94C5-E50D-EC1A-A405-4BE18271596E}"/>
                  </a:ext>
                </a:extLst>
              </p:cNvPr>
              <p:cNvSpPr txBox="1"/>
              <p:nvPr/>
            </p:nvSpPr>
            <p:spPr>
              <a:xfrm>
                <a:off x="2725579" y="2189725"/>
                <a:ext cx="14935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Konto 8: Betrag</a:t>
                </a:r>
              </a:p>
            </p:txBody>
          </p:sp>
        </p:grp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A40D1020-A090-ABA7-3FCE-15CB1AEDDA28}"/>
                </a:ext>
              </a:extLst>
            </p:cNvPr>
            <p:cNvSpPr/>
            <p:nvPr/>
          </p:nvSpPr>
          <p:spPr>
            <a:xfrm>
              <a:off x="1361029" y="3339792"/>
              <a:ext cx="2790825" cy="2843841"/>
            </a:xfrm>
            <a:prstGeom prst="roundRect">
              <a:avLst>
                <a:gd name="adj" fmla="val 683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925D4DF-0CDD-B8E4-B65B-E2C666F7A518}"/>
                </a:ext>
              </a:extLst>
            </p:cNvPr>
            <p:cNvSpPr txBox="1"/>
            <p:nvPr/>
          </p:nvSpPr>
          <p:spPr>
            <a:xfrm>
              <a:off x="1361028" y="3047612"/>
              <a:ext cx="1493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Analysen</a:t>
              </a:r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BDF5E5F-A405-9B94-40A3-7B22874FE23F}"/>
                </a:ext>
              </a:extLst>
            </p:cNvPr>
            <p:cNvSpPr txBox="1"/>
            <p:nvPr/>
          </p:nvSpPr>
          <p:spPr>
            <a:xfrm>
              <a:off x="1361028" y="3348384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Essen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4D3073D-8D70-8198-4B66-8809A41B6105}"/>
                </a:ext>
              </a:extLst>
            </p:cNvPr>
            <p:cNvSpPr txBox="1"/>
            <p:nvPr/>
          </p:nvSpPr>
          <p:spPr>
            <a:xfrm>
              <a:off x="1361028" y="4262891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Kleidung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E05E21F4-0D47-0B4E-6D54-B818A653F466}"/>
                </a:ext>
              </a:extLst>
            </p:cNvPr>
            <p:cNvSpPr txBox="1"/>
            <p:nvPr/>
          </p:nvSpPr>
          <p:spPr>
            <a:xfrm>
              <a:off x="1361028" y="5170440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Konsum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CA70591-FA53-8BFE-E52B-95926BEA1CCB}"/>
                </a:ext>
              </a:extLst>
            </p:cNvPr>
            <p:cNvSpPr txBox="1"/>
            <p:nvPr/>
          </p:nvSpPr>
          <p:spPr>
            <a:xfrm>
              <a:off x="1388315" y="2531674"/>
              <a:ext cx="1493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Verträge</a:t>
              </a:r>
              <a:endParaRPr lang="de-DE" dirty="0"/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900F9BC3-5A1D-4224-A5EE-4AB77A085E07}"/>
                </a:ext>
              </a:extLst>
            </p:cNvPr>
            <p:cNvSpPr/>
            <p:nvPr/>
          </p:nvSpPr>
          <p:spPr>
            <a:xfrm>
              <a:off x="1361028" y="2781257"/>
              <a:ext cx="2790825" cy="222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886A5CF-9C15-DB8E-4CF4-BCFA89E7D10F}"/>
                </a:ext>
              </a:extLst>
            </p:cNvPr>
            <p:cNvSpPr txBox="1"/>
            <p:nvPr/>
          </p:nvSpPr>
          <p:spPr>
            <a:xfrm>
              <a:off x="1348815" y="2742832"/>
              <a:ext cx="1493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Betrag</a:t>
              </a:r>
              <a:endParaRPr lang="de-DE" dirty="0"/>
            </a:p>
          </p:txBody>
        </p:sp>
      </p:grp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38E165A0-1759-596C-D01C-10B15D95C671}"/>
              </a:ext>
            </a:extLst>
          </p:cNvPr>
          <p:cNvSpPr/>
          <p:nvPr/>
        </p:nvSpPr>
        <p:spPr>
          <a:xfrm>
            <a:off x="4877827" y="507999"/>
            <a:ext cx="3423139" cy="5806831"/>
          </a:xfrm>
          <a:prstGeom prst="roundRect">
            <a:avLst>
              <a:gd name="adj" fmla="val 843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B636BC3-A5E2-CFBF-6671-C04D9878F0E1}"/>
              </a:ext>
            </a:extLst>
          </p:cNvPr>
          <p:cNvGrpSpPr/>
          <p:nvPr/>
        </p:nvGrpSpPr>
        <p:grpSpPr>
          <a:xfrm>
            <a:off x="7693124" y="859032"/>
            <a:ext cx="276225" cy="192527"/>
            <a:chOff x="5486400" y="1023815"/>
            <a:chExt cx="188119" cy="73819"/>
          </a:xfrm>
        </p:grpSpPr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0670C7AF-B5B3-50F8-CB9C-30C27CFA2E2F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1023815"/>
              <a:ext cx="1881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2D343B1B-273C-0A26-32B9-2F2707DC7835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1059534"/>
              <a:ext cx="1881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00123C31-5FE2-BE4C-C829-E1BC3BBEE134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1097634"/>
              <a:ext cx="1881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84869897-66E3-FD49-B537-7453C8C6FD90}"/>
              </a:ext>
            </a:extLst>
          </p:cNvPr>
          <p:cNvSpPr txBox="1"/>
          <p:nvPr/>
        </p:nvSpPr>
        <p:spPr>
          <a:xfrm>
            <a:off x="5894878" y="674366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Buchführung</a:t>
            </a:r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16D1FF6D-31A6-06B7-ED93-D968432D43C9}"/>
              </a:ext>
            </a:extLst>
          </p:cNvPr>
          <p:cNvGrpSpPr/>
          <p:nvPr/>
        </p:nvGrpSpPr>
        <p:grpSpPr>
          <a:xfrm>
            <a:off x="5178524" y="1210065"/>
            <a:ext cx="2839879" cy="1251180"/>
            <a:chOff x="1379220" y="1210066"/>
            <a:chExt cx="2839879" cy="1251180"/>
          </a:xfrm>
        </p:grpSpPr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6CB5E682-37A7-B4F6-2F97-278CD9EF6D27}"/>
                </a:ext>
              </a:extLst>
            </p:cNvPr>
            <p:cNvSpPr txBox="1"/>
            <p:nvPr/>
          </p:nvSpPr>
          <p:spPr>
            <a:xfrm>
              <a:off x="1379220" y="121006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Konten</a:t>
              </a:r>
              <a:endParaRPr lang="de-DE" dirty="0"/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BE1C645F-5BBE-11CF-55A1-23B4B0A1DC6C}"/>
                </a:ext>
              </a:extLst>
            </p:cNvPr>
            <p:cNvSpPr/>
            <p:nvPr/>
          </p:nvSpPr>
          <p:spPr>
            <a:xfrm>
              <a:off x="1379220" y="1456287"/>
              <a:ext cx="2790825" cy="100495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D4AFF224-9D73-D5EF-A017-29039A92DD17}"/>
                </a:ext>
              </a:extLst>
            </p:cNvPr>
            <p:cNvSpPr txBox="1"/>
            <p:nvPr/>
          </p:nvSpPr>
          <p:spPr>
            <a:xfrm>
              <a:off x="1379220" y="1456287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Cash: Betrag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03C9992C-C63A-10E6-3265-302FEA8C3E8C}"/>
                </a:ext>
              </a:extLst>
            </p:cNvPr>
            <p:cNvSpPr txBox="1"/>
            <p:nvPr/>
          </p:nvSpPr>
          <p:spPr>
            <a:xfrm>
              <a:off x="1379220" y="1793702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Konto 2: Betrag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91E78701-AC07-DA18-8373-2392D25FE772}"/>
                </a:ext>
              </a:extLst>
            </p:cNvPr>
            <p:cNvSpPr txBox="1"/>
            <p:nvPr/>
          </p:nvSpPr>
          <p:spPr>
            <a:xfrm>
              <a:off x="1379220" y="1987367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Konto 3: Betrag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4EC70848-DB84-7355-A8A7-DA4557AAEB4D}"/>
                </a:ext>
              </a:extLst>
            </p:cNvPr>
            <p:cNvSpPr txBox="1"/>
            <p:nvPr/>
          </p:nvSpPr>
          <p:spPr>
            <a:xfrm>
              <a:off x="1379220" y="2176650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Konto 4: Betrag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AF4C0C68-5C3B-ED79-FF2A-19C136EABB21}"/>
                </a:ext>
              </a:extLst>
            </p:cNvPr>
            <p:cNvSpPr txBox="1"/>
            <p:nvPr/>
          </p:nvSpPr>
          <p:spPr>
            <a:xfrm>
              <a:off x="2725579" y="1476491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Rücklagen: Betrag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41CDBD8E-0B6D-DB9E-E4AF-232F3B8DAD57}"/>
                </a:ext>
              </a:extLst>
            </p:cNvPr>
            <p:cNvSpPr txBox="1"/>
            <p:nvPr/>
          </p:nvSpPr>
          <p:spPr>
            <a:xfrm>
              <a:off x="2725579" y="1806777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Konto 6: Betrag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91B1464D-DAC8-88DB-4F73-06B9E2F65BC9}"/>
                </a:ext>
              </a:extLst>
            </p:cNvPr>
            <p:cNvSpPr txBox="1"/>
            <p:nvPr/>
          </p:nvSpPr>
          <p:spPr>
            <a:xfrm>
              <a:off x="2725579" y="2000442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Konto 7: Betrag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999B5575-2C7C-9E7C-F1BA-0B60AA12361F}"/>
                </a:ext>
              </a:extLst>
            </p:cNvPr>
            <p:cNvSpPr txBox="1"/>
            <p:nvPr/>
          </p:nvSpPr>
          <p:spPr>
            <a:xfrm>
              <a:off x="2725579" y="2189725"/>
              <a:ext cx="1493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/>
                <a:t>Konto 8: Betrag</a:t>
              </a:r>
            </a:p>
          </p:txBody>
        </p:sp>
      </p:grp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CD3512F0-F252-1E9C-7EEB-C32081A0D79C}"/>
              </a:ext>
            </a:extLst>
          </p:cNvPr>
          <p:cNvSpPr/>
          <p:nvPr/>
        </p:nvSpPr>
        <p:spPr>
          <a:xfrm>
            <a:off x="5148119" y="4994298"/>
            <a:ext cx="2790825" cy="1189335"/>
          </a:xfrm>
          <a:prstGeom prst="roundRect">
            <a:avLst>
              <a:gd name="adj" fmla="val 68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042935CA-5F5C-A220-B1D1-E6CAF8E07B46}"/>
              </a:ext>
            </a:extLst>
          </p:cNvPr>
          <p:cNvSpPr txBox="1"/>
          <p:nvPr/>
        </p:nvSpPr>
        <p:spPr>
          <a:xfrm>
            <a:off x="5148118" y="4702118"/>
            <a:ext cx="1493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Analysen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90D9884-A9E6-AD59-643E-8DBE8FA35C5D}"/>
              </a:ext>
            </a:extLst>
          </p:cNvPr>
          <p:cNvSpPr txBox="1"/>
          <p:nvPr/>
        </p:nvSpPr>
        <p:spPr>
          <a:xfrm>
            <a:off x="5148118" y="5002890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Essen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46C14AF5-3F5B-1F1F-94D6-B2CC9358C405}"/>
              </a:ext>
            </a:extLst>
          </p:cNvPr>
          <p:cNvSpPr txBox="1"/>
          <p:nvPr/>
        </p:nvSpPr>
        <p:spPr>
          <a:xfrm>
            <a:off x="5148118" y="591739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Kleidung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5FB9A417-DD1A-2521-1EF2-D2A18813931A}"/>
              </a:ext>
            </a:extLst>
          </p:cNvPr>
          <p:cNvSpPr txBox="1"/>
          <p:nvPr/>
        </p:nvSpPr>
        <p:spPr>
          <a:xfrm>
            <a:off x="5187619" y="2531673"/>
            <a:ext cx="1493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Verträge</a:t>
            </a:r>
            <a:endParaRPr lang="de-DE" dirty="0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FF5C86D-9E99-699C-8292-1CACE6DB7AF5}"/>
              </a:ext>
            </a:extLst>
          </p:cNvPr>
          <p:cNvSpPr/>
          <p:nvPr/>
        </p:nvSpPr>
        <p:spPr>
          <a:xfrm>
            <a:off x="5160332" y="2781256"/>
            <a:ext cx="2790825" cy="1985384"/>
          </a:xfrm>
          <a:prstGeom prst="roundRect">
            <a:avLst>
              <a:gd name="adj" fmla="val 80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F60D1688-8430-3B2D-C19B-4D6CBA53B567}"/>
              </a:ext>
            </a:extLst>
          </p:cNvPr>
          <p:cNvSpPr txBox="1"/>
          <p:nvPr/>
        </p:nvSpPr>
        <p:spPr>
          <a:xfrm>
            <a:off x="5160332" y="2860503"/>
            <a:ext cx="2772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Wer	Wofür 	Wieviel</a:t>
            </a:r>
          </a:p>
        </p:txBody>
      </p:sp>
    </p:spTree>
    <p:extLst>
      <p:ext uri="{BB962C8B-B14F-4D97-AF65-F5344CB8AC3E}">
        <p14:creationId xmlns:p14="http://schemas.microsoft.com/office/powerpoint/2010/main" val="276527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Breitbild</PresentationFormat>
  <Paragraphs>140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Lange Stephan</dc:creator>
  <cp:lastModifiedBy>Lange Stephan</cp:lastModifiedBy>
  <cp:revision>1</cp:revision>
  <dcterms:created xsi:type="dcterms:W3CDTF">2024-01-09T09:41:02Z</dcterms:created>
  <dcterms:modified xsi:type="dcterms:W3CDTF">2024-01-09T13:39:10Z</dcterms:modified>
</cp:coreProperties>
</file>