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8" r:id="rId5"/>
    <p:sldId id="402" r:id="rId6"/>
    <p:sldId id="403" r:id="rId7"/>
    <p:sldId id="404" r:id="rId8"/>
    <p:sldId id="405" r:id="rId9"/>
    <p:sldId id="410" r:id="rId10"/>
    <p:sldId id="417" r:id="rId11"/>
    <p:sldId id="416" r:id="rId12"/>
    <p:sldId id="415" r:id="rId13"/>
    <p:sldId id="414" r:id="rId14"/>
    <p:sldId id="411" r:id="rId15"/>
    <p:sldId id="412" r:id="rId16"/>
    <p:sldId id="413" r:id="rId17"/>
    <p:sldId id="261" r:id="rId18"/>
    <p:sldId id="4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356"/>
    <a:srgbClr val="000000"/>
    <a:srgbClr val="461B2B"/>
    <a:srgbClr val="FFFFFF"/>
    <a:srgbClr val="E2D6C0"/>
    <a:srgbClr val="8B2346"/>
    <a:srgbClr val="B79962"/>
    <a:srgbClr val="461A2B"/>
    <a:srgbClr val="F1EBDF"/>
    <a:srgbClr val="ECE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/>
    <p:restoredTop sz="7543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972" y="90"/>
      </p:cViewPr>
      <p:guideLst>
        <p:guide orient="horz" pos="2001"/>
        <p:guide pos="3840"/>
        <p:guide orient="horz" pos="845"/>
        <p:guide orient="horz" pos="226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9B49-EEFB-4B49-ACAD-82B53A8DDF7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6EFC-B03E-874C-9CD9-41B66C8A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F6EFC-B03E-874C-9CD9-41B66C8AE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End Slide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pergraphic">
            <a:extLst>
              <a:ext uri="{FF2B5EF4-FFF2-40B4-BE49-F238E27FC236}">
                <a16:creationId xmlns:a16="http://schemas.microsoft.com/office/drawing/2014/main" id="{5B248510-4BC7-9345-88FC-2E0C971BA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959" y="1341439"/>
            <a:ext cx="1196970" cy="1837209"/>
          </a:xfrm>
          <a:prstGeom prst="rect">
            <a:avLst/>
          </a:prstGeom>
        </p:spPr>
      </p:pic>
      <p:cxnSp>
        <p:nvCxnSpPr>
          <p:cNvPr id="5" name="Gold H Line">
            <a:extLst>
              <a:ext uri="{FF2B5EF4-FFF2-40B4-BE49-F238E27FC236}">
                <a16:creationId xmlns:a16="http://schemas.microsoft.com/office/drawing/2014/main" id="{D2E91EF0-985A-D444-B885-44EABE549784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itle">
            <a:extLst>
              <a:ext uri="{FF2B5EF4-FFF2-40B4-BE49-F238E27FC236}">
                <a16:creationId xmlns:a16="http://schemas.microsoft.com/office/drawing/2014/main" id="{62CE03E8-B1C3-CC40-B8F9-5DD639D93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D1F2E50E-95E6-FC4E-962F-EC9D3C8E6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80" y="1342422"/>
            <a:ext cx="4041984" cy="5256000"/>
          </a:xfrm>
          <a:prstGeom prst="rect">
            <a:avLst/>
          </a:prstGeom>
        </p:spPr>
      </p:pic>
      <p:grpSp>
        <p:nvGrpSpPr>
          <p:cNvPr id="13" name="Bottom Corner Cover Ups">
            <a:extLst>
              <a:ext uri="{FF2B5EF4-FFF2-40B4-BE49-F238E27FC236}">
                <a16:creationId xmlns:a16="http://schemas.microsoft.com/office/drawing/2014/main" id="{B3C7A21B-1B7F-7C48-A146-B42CAF24A16C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4" name="SU.Footer.Shape.White.Cover.R">
              <a:extLst>
                <a:ext uri="{FF2B5EF4-FFF2-40B4-BE49-F238E27FC236}">
                  <a16:creationId xmlns:a16="http://schemas.microsoft.com/office/drawing/2014/main" id="{4E7E269D-C46B-D74D-ADD3-C0B4C411F7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5" name="SU.Footer.Shape.White.Cover.L">
              <a:extLst>
                <a:ext uri="{FF2B5EF4-FFF2-40B4-BE49-F238E27FC236}">
                  <a16:creationId xmlns:a16="http://schemas.microsoft.com/office/drawing/2014/main" id="{643164C7-3D42-2F47-9B4F-124EA03007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46551"/>
            <a:ext cx="7342632" cy="50666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46551"/>
            <a:ext cx="3524695" cy="5066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Rectangle">
            <a:extLst>
              <a:ext uri="{FF2B5EF4-FFF2-40B4-BE49-F238E27FC236}">
                <a16:creationId xmlns:a16="http://schemas.microsoft.com/office/drawing/2014/main" id="{16180752-C10C-8440-9EE3-94FE745DE7CB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3DFF6234-ED27-674E-B499-43815E04B1F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42720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rgbClr val="4D535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2">
            <a:extLst>
              <a:ext uri="{FF2B5EF4-FFF2-40B4-BE49-F238E27FC236}">
                <a16:creationId xmlns:a16="http://schemas.microsoft.com/office/drawing/2014/main" id="{566B889E-5E19-884B-A6F6-A481CC7DE2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6537FBF-A738-EB4D-9E99-BDECCAA2C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F49F80C-ACC3-A44A-8CC6-3C5EDE1809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422095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rgbClr val="4D535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0" name="Sub-heading 1">
            <a:extLst>
              <a:ext uri="{FF2B5EF4-FFF2-40B4-BE49-F238E27FC236}">
                <a16:creationId xmlns:a16="http://schemas.microsoft.com/office/drawing/2014/main" id="{B3F930F9-C039-AF47-823C-5530804EC8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EDA3B2F-BE8B-BF42-ABB3-E31B7ECCE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8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257E3393-912E-0B49-AEEE-D6B9ACB96FDA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D3B1D8D-243B-DA40-B75D-A969A88B2F8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3">
            <a:extLst>
              <a:ext uri="{FF2B5EF4-FFF2-40B4-BE49-F238E27FC236}">
                <a16:creationId xmlns:a16="http://schemas.microsoft.com/office/drawing/2014/main" id="{651902F8-552C-7C40-AA8D-2CE4C4E180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0127F6-1B72-C84F-9735-3D0725E985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3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6" name="Content Placeholder  2">
            <a:extLst>
              <a:ext uri="{FF2B5EF4-FFF2-40B4-BE49-F238E27FC236}">
                <a16:creationId xmlns:a16="http://schemas.microsoft.com/office/drawing/2014/main" id="{26B27DB4-949B-464F-A1EF-C46A3C3631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7" name="Sub-heading 2">
            <a:extLst>
              <a:ext uri="{FF2B5EF4-FFF2-40B4-BE49-F238E27FC236}">
                <a16:creationId xmlns:a16="http://schemas.microsoft.com/office/drawing/2014/main" id="{26C885C7-ECC4-4F47-8909-3F2435E193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8332A8F-EAE9-F94C-83E3-1D8BA1D919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4C76D-E14A-6D42-98D9-5AB41C4534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0" name="Sub-heading 1">
            <a:extLst>
              <a:ext uri="{FF2B5EF4-FFF2-40B4-BE49-F238E27FC236}">
                <a16:creationId xmlns:a16="http://schemas.microsoft.com/office/drawing/2014/main" id="{E5ACC0B6-8927-2744-B7D5-8F74BBD9FF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B4B94-2979-2E4C-BC92-09558809B4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26348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Sand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8953"/>
            <a:ext cx="4785278" cy="2148599"/>
          </a:xfrm>
          <a:prstGeom prst="rect">
            <a:avLst/>
          </a:prstGeom>
        </p:spPr>
      </p:pic>
      <p:pic>
        <p:nvPicPr>
          <p:cNvPr id="8" name="Pattern Top">
            <a:extLst>
              <a:ext uri="{FF2B5EF4-FFF2-40B4-BE49-F238E27FC236}">
                <a16:creationId xmlns:a16="http://schemas.microsoft.com/office/drawing/2014/main" id="{2C99B27B-2E8D-C04F-BC82-C62BE78709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187320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7153"/>
            <a:ext cx="6256338" cy="441607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84865"/>
            <a:ext cx="6256339" cy="63131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405" y="2943724"/>
            <a:ext cx="4448193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07105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  <a:noFill/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2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attern">
            <a:extLst>
              <a:ext uri="{FF2B5EF4-FFF2-40B4-BE49-F238E27FC236}">
                <a16:creationId xmlns:a16="http://schemas.microsoft.com/office/drawing/2014/main" id="{4226EFA1-497F-5A4F-8521-91A0CFCC6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26" name="Bottom Corner Cover Ups">
            <a:extLst>
              <a:ext uri="{FF2B5EF4-FFF2-40B4-BE49-F238E27FC236}">
                <a16:creationId xmlns:a16="http://schemas.microsoft.com/office/drawing/2014/main" id="{12DF9248-7DA5-8141-89FC-ECD244595B6B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27" name="SU.Footer.Shape.White.Cover.R">
              <a:extLst>
                <a:ext uri="{FF2B5EF4-FFF2-40B4-BE49-F238E27FC236}">
                  <a16:creationId xmlns:a16="http://schemas.microsoft.com/office/drawing/2014/main" id="{44528E5A-08AB-2F40-85F7-9CF0230748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28" name="SU.Footer.Shape.White.Cover.L">
              <a:extLst>
                <a:ext uri="{FF2B5EF4-FFF2-40B4-BE49-F238E27FC236}">
                  <a16:creationId xmlns:a16="http://schemas.microsoft.com/office/drawing/2014/main" id="{D874E491-8EBD-0144-BAB4-4A1A86F2BC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9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ttern">
            <a:extLst>
              <a:ext uri="{FF2B5EF4-FFF2-40B4-BE49-F238E27FC236}">
                <a16:creationId xmlns:a16="http://schemas.microsoft.com/office/drawing/2014/main" id="{4A2374C0-3B03-8F48-9525-7E36392B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80" y="1342422"/>
            <a:ext cx="4041984" cy="5256000"/>
          </a:xfrm>
          <a:prstGeom prst="rect">
            <a:avLst/>
          </a:prstGeom>
        </p:spPr>
      </p:pic>
      <p:grpSp>
        <p:nvGrpSpPr>
          <p:cNvPr id="21" name="Bottom Corner Cover Ups">
            <a:extLst>
              <a:ext uri="{FF2B5EF4-FFF2-40B4-BE49-F238E27FC236}">
                <a16:creationId xmlns:a16="http://schemas.microsoft.com/office/drawing/2014/main" id="{27B58CE0-B94F-A74F-AF83-E7C43D629945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22" name="SU.Footer.Shape.White.Cover.R">
              <a:extLst>
                <a:ext uri="{FF2B5EF4-FFF2-40B4-BE49-F238E27FC236}">
                  <a16:creationId xmlns:a16="http://schemas.microsoft.com/office/drawing/2014/main" id="{96365ED4-3E98-AF49-A700-D172265237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23" name="SU.Footer.Shape.White.Cover.L">
              <a:extLst>
                <a:ext uri="{FF2B5EF4-FFF2-40B4-BE49-F238E27FC236}">
                  <a16:creationId xmlns:a16="http://schemas.microsoft.com/office/drawing/2014/main" id="{D3178EAC-4321-104D-9E00-9ED1994E17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39056"/>
            <a:ext cx="7342632" cy="5074170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8309"/>
            <a:ext cx="3524695" cy="507493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Rectangle">
            <a:extLst>
              <a:ext uri="{FF2B5EF4-FFF2-40B4-BE49-F238E27FC236}">
                <a16:creationId xmlns:a16="http://schemas.microsoft.com/office/drawing/2014/main" id="{D2611FE4-4CE8-7644-A6FD-ABFB5B5B8D60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5BA92924-BA89-854C-8409-64B301FD09C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39722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7" name="Sub-heading 2">
            <a:extLst>
              <a:ext uri="{FF2B5EF4-FFF2-40B4-BE49-F238E27FC236}">
                <a16:creationId xmlns:a16="http://schemas.microsoft.com/office/drawing/2014/main" id="{90BCFF40-F87E-ED46-9480-AC27B8F7C8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24773FA7-6E41-CA4A-B944-CFB56DE621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71642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DE1645F-7F5E-DF4A-92A3-FB3C5E5CD2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39722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0" name="Sub-heading 1">
            <a:extLst>
              <a:ext uri="{FF2B5EF4-FFF2-40B4-BE49-F238E27FC236}">
                <a16:creationId xmlns:a16="http://schemas.microsoft.com/office/drawing/2014/main" id="{D7D43BA8-224C-6246-ABDE-468543E9DE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A004F2E-DDA4-A340-97A9-41B223F5D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8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Rectangle">
            <a:extLst>
              <a:ext uri="{FF2B5EF4-FFF2-40B4-BE49-F238E27FC236}">
                <a16:creationId xmlns:a16="http://schemas.microsoft.com/office/drawing/2014/main" id="{1A1C789A-0612-3644-A79B-9492F3528D52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63BC844-4DA9-DB4A-A3AA-E8A8209E09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5" name="Sub-heading 3">
            <a:extLst>
              <a:ext uri="{FF2B5EF4-FFF2-40B4-BE49-F238E27FC236}">
                <a16:creationId xmlns:a16="http://schemas.microsoft.com/office/drawing/2014/main" id="{D8F5F88C-07A7-2147-A0EA-3CBC0139E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29E07662-F181-D847-979F-68604D400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3057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7" name="Content Placeholder  2">
            <a:extLst>
              <a:ext uri="{FF2B5EF4-FFF2-40B4-BE49-F238E27FC236}">
                <a16:creationId xmlns:a16="http://schemas.microsoft.com/office/drawing/2014/main" id="{81BE3FB5-7628-A44F-8346-A0EAD26BDE0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8" name="Sub-heading 2">
            <a:extLst>
              <a:ext uri="{FF2B5EF4-FFF2-40B4-BE49-F238E27FC236}">
                <a16:creationId xmlns:a16="http://schemas.microsoft.com/office/drawing/2014/main" id="{733D04FF-BCA2-1642-A192-144D8BEEF2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FC4B0CEE-DA4A-3244-81A8-3C23508A14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86AEBDB5-8697-1944-A7CB-0C142AFA54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1" name="Sub-heading 1">
            <a:extLst>
              <a:ext uri="{FF2B5EF4-FFF2-40B4-BE49-F238E27FC236}">
                <a16:creationId xmlns:a16="http://schemas.microsoft.com/office/drawing/2014/main" id="{609BD0E6-9034-2C40-A3D4-10BA44739D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AE43938-8335-A749-BAE2-E305CF0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28060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Maroon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1002"/>
            <a:ext cx="4785278" cy="2148599"/>
          </a:xfrm>
          <a:prstGeom prst="rect">
            <a:avLst/>
          </a:prstGeom>
        </p:spPr>
      </p:pic>
      <p:pic>
        <p:nvPicPr>
          <p:cNvPr id="19" name="Pattern Maroon Top">
            <a:extLst>
              <a:ext uri="{FF2B5EF4-FFF2-40B4-BE49-F238E27FC236}">
                <a16:creationId xmlns:a16="http://schemas.microsoft.com/office/drawing/2014/main" id="{DA8894CA-8492-9F40-AA7E-A17D05BC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85515"/>
          <a:stretch/>
        </p:blipFill>
        <p:spPr>
          <a:xfrm rot="10800000">
            <a:off x="225944" y="1341306"/>
            <a:ext cx="4785278" cy="829101"/>
          </a:xfrm>
          <a:prstGeom prst="rect">
            <a:avLst/>
          </a:prstGeom>
        </p:spPr>
      </p:pic>
      <p:pic>
        <p:nvPicPr>
          <p:cNvPr id="18" name="Pattern Sand Top">
            <a:extLst>
              <a:ext uri="{FF2B5EF4-FFF2-40B4-BE49-F238E27FC236}">
                <a16:creationId xmlns:a16="http://schemas.microsoft.com/office/drawing/2014/main" id="{3962A34F-1D66-A649-83D7-69B392B6F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66" t="14321" r="48528" b="71220"/>
          <a:stretch/>
        </p:blipFill>
        <p:spPr>
          <a:xfrm rot="10800000">
            <a:off x="227250" y="-42185"/>
            <a:ext cx="4785278" cy="1376863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101463"/>
            <a:ext cx="6256338" cy="4419258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76838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943724"/>
            <a:ext cx="4453200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ld H Line">
            <a:extLst>
              <a:ext uri="{FF2B5EF4-FFF2-40B4-BE49-F238E27FC236}">
                <a16:creationId xmlns:a16="http://schemas.microsoft.com/office/drawing/2014/main" id="{14D6B201-F64D-A747-B121-C05B2A976FDB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8408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22095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3213"/>
            <a:ext cx="8328565" cy="105288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74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ttern">
            <a:extLst>
              <a:ext uri="{FF2B5EF4-FFF2-40B4-BE49-F238E27FC236}">
                <a16:creationId xmlns:a16="http://schemas.microsoft.com/office/drawing/2014/main" id="{C0EE66DB-533C-E64C-B3D1-64CA28007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3" name="Bottom Corner Cover Ups">
            <a:extLst>
              <a:ext uri="{FF2B5EF4-FFF2-40B4-BE49-F238E27FC236}">
                <a16:creationId xmlns:a16="http://schemas.microsoft.com/office/drawing/2014/main" id="{5005E7C9-6600-A544-AFA5-371577BEB73F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9" name="SU.Footer.Shape.White.Cover.R">
              <a:extLst>
                <a:ext uri="{FF2B5EF4-FFF2-40B4-BE49-F238E27FC236}">
                  <a16:creationId xmlns:a16="http://schemas.microsoft.com/office/drawing/2014/main" id="{1D0C4382-EBF0-994D-87EB-841AE6F0FD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0" name="SU.Footer.Shape.White.Cover.L">
              <a:extLst>
                <a:ext uri="{FF2B5EF4-FFF2-40B4-BE49-F238E27FC236}">
                  <a16:creationId xmlns:a16="http://schemas.microsoft.com/office/drawing/2014/main" id="{A9785C11-D389-7D4F-9474-E4C97B9273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53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ttern">
            <a:extLst>
              <a:ext uri="{FF2B5EF4-FFF2-40B4-BE49-F238E27FC236}">
                <a16:creationId xmlns:a16="http://schemas.microsoft.com/office/drawing/2014/main" id="{D5786CBE-E2DA-F242-8EF3-D86AFD777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167"/>
          <a:stretch/>
        </p:blipFill>
        <p:spPr>
          <a:xfrm>
            <a:off x="1380" y="1342422"/>
            <a:ext cx="3784040" cy="5256000"/>
          </a:xfrm>
          <a:prstGeom prst="rect">
            <a:avLst/>
          </a:prstGeom>
        </p:spPr>
      </p:pic>
      <p:grpSp>
        <p:nvGrpSpPr>
          <p:cNvPr id="15" name="Bottom Corner Cover Ups">
            <a:extLst>
              <a:ext uri="{FF2B5EF4-FFF2-40B4-BE49-F238E27FC236}">
                <a16:creationId xmlns:a16="http://schemas.microsoft.com/office/drawing/2014/main" id="{F6742E16-A430-8D49-8E48-2E7C539F8975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6" name="SU.Footer.Shape.White.Cover.R">
              <a:extLst>
                <a:ext uri="{FF2B5EF4-FFF2-40B4-BE49-F238E27FC236}">
                  <a16:creationId xmlns:a16="http://schemas.microsoft.com/office/drawing/2014/main" id="{36D2AD46-C46A-354E-BEB5-538F821ABE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7" name="SU.Footer.Shape.White.Cover.L">
              <a:extLst>
                <a:ext uri="{FF2B5EF4-FFF2-40B4-BE49-F238E27FC236}">
                  <a16:creationId xmlns:a16="http://schemas.microsoft.com/office/drawing/2014/main" id="{FCFD9C81-5F69-5644-80F4-B4957DB6B5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14" name="Content Placeholder ">
            <a:extLst>
              <a:ext uri="{FF2B5EF4-FFF2-40B4-BE49-F238E27FC236}">
                <a16:creationId xmlns:a16="http://schemas.microsoft.com/office/drawing/2014/main" id="{D0E9C235-E1AC-4547-A3F0-A9434CA86FF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043364" y="1439056"/>
            <a:ext cx="7814339" cy="5074170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13" name="Sub-heading">
            <a:extLst>
              <a:ext uri="{FF2B5EF4-FFF2-40B4-BE49-F238E27FC236}">
                <a16:creationId xmlns:a16="http://schemas.microsoft.com/office/drawing/2014/main" id="{4F600B9D-C6D1-B541-84C3-79F974E469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7745"/>
            <a:ext cx="3266751" cy="50754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GB" sz="2800" b="0" i="0" kern="120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2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hite Rectangle">
            <a:extLst>
              <a:ext uri="{FF2B5EF4-FFF2-40B4-BE49-F238E27FC236}">
                <a16:creationId xmlns:a16="http://schemas.microsoft.com/office/drawing/2014/main" id="{E092BD89-6351-F14F-99A1-F9ED46FD8A3D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 2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3" name="Sub-heading 2">
            <a:extLst>
              <a:ext uri="{FF2B5EF4-FFF2-40B4-BE49-F238E27FC236}">
                <a16:creationId xmlns:a16="http://schemas.microsoft.com/office/drawing/2014/main" id="{DBCB0F0E-2CA6-9B47-B078-4D0CBA22A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B87052C-3318-B443-ACEB-EB3464C7D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71641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 1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97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Rectangle">
            <a:extLst>
              <a:ext uri="{FF2B5EF4-FFF2-40B4-BE49-F238E27FC236}">
                <a16:creationId xmlns:a16="http://schemas.microsoft.com/office/drawing/2014/main" id="{F91E8B35-3A4B-C141-A1D0-4589A2506ABF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BBB9A18E-F7B6-1241-9C63-76045CF56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2"/>
            <a:ext cx="3600000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4" name="Sub-heading 3">
            <a:extLst>
              <a:ext uri="{FF2B5EF4-FFF2-40B4-BE49-F238E27FC236}">
                <a16:creationId xmlns:a16="http://schemas.microsoft.com/office/drawing/2014/main" id="{73E54803-8D9E-3F45-B6AB-2245573210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6F8BEA3-5345-1748-AA80-5B585F793F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29951"/>
            <a:ext cx="3600000" cy="10535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6" name="Content Placeholder  2">
            <a:extLst>
              <a:ext uri="{FF2B5EF4-FFF2-40B4-BE49-F238E27FC236}">
                <a16:creationId xmlns:a16="http://schemas.microsoft.com/office/drawing/2014/main" id="{88B2884D-0365-B541-8F3C-C51C6A73AE2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2"/>
            <a:ext cx="3599998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7" name="Sub-heading 2">
            <a:extLst>
              <a:ext uri="{FF2B5EF4-FFF2-40B4-BE49-F238E27FC236}">
                <a16:creationId xmlns:a16="http://schemas.microsoft.com/office/drawing/2014/main" id="{6D580DE4-7F66-D04D-B514-60DB430392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A6F7933B-A88D-C34B-BD54-79381E7FA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2A0A52AC-CBA4-EA46-BD1B-323F4DB400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2"/>
            <a:ext cx="3600000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40" name="Sub-heading 1">
            <a:extLst>
              <a:ext uri="{FF2B5EF4-FFF2-40B4-BE49-F238E27FC236}">
                <a16:creationId xmlns:a16="http://schemas.microsoft.com/office/drawing/2014/main" id="{CA2CC1C2-E7EE-0648-820D-BC18F6B338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0F85EF3-BC19-7441-B388-C548745126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302284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Grey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1002"/>
            <a:ext cx="4785278" cy="2148599"/>
          </a:xfrm>
          <a:prstGeom prst="rect">
            <a:avLst/>
          </a:prstGeom>
        </p:spPr>
      </p:pic>
      <p:pic>
        <p:nvPicPr>
          <p:cNvPr id="19" name="Pattern Grey Top">
            <a:extLst>
              <a:ext uri="{FF2B5EF4-FFF2-40B4-BE49-F238E27FC236}">
                <a16:creationId xmlns:a16="http://schemas.microsoft.com/office/drawing/2014/main" id="{DA8894CA-8492-9F40-AA7E-A17D05BC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85515"/>
          <a:stretch/>
        </p:blipFill>
        <p:spPr>
          <a:xfrm rot="10800000">
            <a:off x="225944" y="1334680"/>
            <a:ext cx="4785278" cy="829101"/>
          </a:xfrm>
          <a:prstGeom prst="rect">
            <a:avLst/>
          </a:prstGeom>
        </p:spPr>
      </p:pic>
      <p:pic>
        <p:nvPicPr>
          <p:cNvPr id="18" name="Pattern Sand Top">
            <a:extLst>
              <a:ext uri="{FF2B5EF4-FFF2-40B4-BE49-F238E27FC236}">
                <a16:creationId xmlns:a16="http://schemas.microsoft.com/office/drawing/2014/main" id="{3962A34F-1D66-A649-83D7-69B392B6F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66" t="14321" r="48528" b="71220"/>
          <a:stretch/>
        </p:blipFill>
        <p:spPr>
          <a:xfrm rot="10800000">
            <a:off x="227250" y="-42183"/>
            <a:ext cx="4785278" cy="1376862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6645"/>
            <a:ext cx="6256338" cy="4416581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81173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943724"/>
            <a:ext cx="4453200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">
            <a:extLst>
              <a:ext uri="{FF2B5EF4-FFF2-40B4-BE49-F238E27FC236}">
                <a16:creationId xmlns:a16="http://schemas.microsoft.com/office/drawing/2014/main" id="{92A5C720-0429-4541-B977-B6E1AE463E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0" cy="5256000"/>
          </a:xfrm>
          <a:prstGeom prst="rect">
            <a:avLst/>
          </a:prstGeom>
        </p:spPr>
      </p:pic>
      <p:grpSp>
        <p:nvGrpSpPr>
          <p:cNvPr id="11" name="Bottom Corner Cover Ups">
            <a:extLst>
              <a:ext uri="{FF2B5EF4-FFF2-40B4-BE49-F238E27FC236}">
                <a16:creationId xmlns:a16="http://schemas.microsoft.com/office/drawing/2014/main" id="{6B263B2D-D558-B84C-9022-34F07C2522D9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2" name="SU.Footer.Shape.White.Cover.R">
              <a:extLst>
                <a:ext uri="{FF2B5EF4-FFF2-40B4-BE49-F238E27FC236}">
                  <a16:creationId xmlns:a16="http://schemas.microsoft.com/office/drawing/2014/main" id="{A42B02D9-6BCD-3B46-A57F-212570E523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3" name="SU.Footer.Shape.White.Cover.L">
              <a:extLst>
                <a:ext uri="{FF2B5EF4-FFF2-40B4-BE49-F238E27FC236}">
                  <a16:creationId xmlns:a16="http://schemas.microsoft.com/office/drawing/2014/main" id="{7BE51404-5FBA-E747-9F0C-F3B96BD7237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4232ACA5-F913-4C40-9156-9574AC847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79" y="1342422"/>
            <a:ext cx="4041984" cy="5256000"/>
          </a:xfrm>
          <a:prstGeom prst="rect">
            <a:avLst/>
          </a:prstGeom>
        </p:spPr>
      </p:pic>
      <p:grpSp>
        <p:nvGrpSpPr>
          <p:cNvPr id="15" name="Bottom Corner Cover Ups">
            <a:extLst>
              <a:ext uri="{FF2B5EF4-FFF2-40B4-BE49-F238E27FC236}">
                <a16:creationId xmlns:a16="http://schemas.microsoft.com/office/drawing/2014/main" id="{F2814333-1BF5-E849-A0FE-9AA7C7404101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6" name="SU.Footer.Shape.White.Cover.R">
              <a:extLst>
                <a:ext uri="{FF2B5EF4-FFF2-40B4-BE49-F238E27FC236}">
                  <a16:creationId xmlns:a16="http://schemas.microsoft.com/office/drawing/2014/main" id="{03FDF139-728B-024E-9703-C432EBC41B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7" name="SU.Footer.Shape.White.Cover.L">
              <a:extLst>
                <a:ext uri="{FF2B5EF4-FFF2-40B4-BE49-F238E27FC236}">
                  <a16:creationId xmlns:a16="http://schemas.microsoft.com/office/drawing/2014/main" id="{29002AAF-104D-E541-A418-B45D06E37CA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13" name="Content Placeholder ">
            <a:extLst>
              <a:ext uri="{FF2B5EF4-FFF2-40B4-BE49-F238E27FC236}">
                <a16:creationId xmlns:a16="http://schemas.microsoft.com/office/drawing/2014/main" id="{297102B3-ABBC-8342-9686-98DDA2B5D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39056"/>
            <a:ext cx="7342632" cy="50591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4" name="Sub-heading">
            <a:extLst>
              <a:ext uri="{FF2B5EF4-FFF2-40B4-BE49-F238E27FC236}">
                <a16:creationId xmlns:a16="http://schemas.microsoft.com/office/drawing/2014/main" id="{F0A305C8-DF3E-DB45-9F64-CF839254AA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9055"/>
            <a:ext cx="3524695" cy="50591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948D6589-07BC-504A-9A95-293D1FAB3969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old H Line">
            <a:extLst>
              <a:ext uri="{FF2B5EF4-FFF2-40B4-BE49-F238E27FC236}">
                <a16:creationId xmlns:a16="http://schemas.microsoft.com/office/drawing/2014/main" id="{BCBE8D15-217A-AD4B-B1B6-A4A4464A9778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 2">
            <a:extLst>
              <a:ext uri="{FF2B5EF4-FFF2-40B4-BE49-F238E27FC236}">
                <a16:creationId xmlns:a16="http://schemas.microsoft.com/office/drawing/2014/main" id="{2FCD4CF8-0C12-EA43-B791-77B95BE3B8A1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3"/>
            <a:ext cx="5335586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9" name="Sub-heading 2">
            <a:extLst>
              <a:ext uri="{FF2B5EF4-FFF2-40B4-BE49-F238E27FC236}">
                <a16:creationId xmlns:a16="http://schemas.microsoft.com/office/drawing/2014/main" id="{EFD6BD00-14FA-0C44-936C-18A58C6AE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74650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A21EA00-5D4A-874F-9DE9-2C510BCA99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4"/>
            <a:ext cx="5335587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11302C3-77CD-E045-AC17-217A8FF65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5367782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1">
            <a:extLst>
              <a:ext uri="{FF2B5EF4-FFF2-40B4-BE49-F238E27FC236}">
                <a16:creationId xmlns:a16="http://schemas.microsoft.com/office/drawing/2014/main" id="{C672C517-E44C-5541-8903-0803B60C3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74D22F-7C30-804B-B618-3432E30FA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34094"/>
            <a:ext cx="5367782" cy="10191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White Rectangle">
            <a:extLst>
              <a:ext uri="{FF2B5EF4-FFF2-40B4-BE49-F238E27FC236}">
                <a16:creationId xmlns:a16="http://schemas.microsoft.com/office/drawing/2014/main" id="{AF7E239E-9757-3248-A127-4F42F0637408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old H Line">
            <a:extLst>
              <a:ext uri="{FF2B5EF4-FFF2-40B4-BE49-F238E27FC236}">
                <a16:creationId xmlns:a16="http://schemas.microsoft.com/office/drawing/2014/main" id="{FF14821C-DD56-5047-8DDF-2CED2D6B409A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3" name="Sub-heading 3">
            <a:extLst>
              <a:ext uri="{FF2B5EF4-FFF2-40B4-BE49-F238E27FC236}">
                <a16:creationId xmlns:a16="http://schemas.microsoft.com/office/drawing/2014/main" id="{DBCB0F0E-2CA6-9B47-B078-4D0CBA22A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6C5C79B-1FC7-684E-8098-DD6B7E0A0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30572"/>
            <a:ext cx="3600000" cy="106730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4BF8A05F-FD1D-CD48-A3CF-DE8AF43F69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5" name="Sub-heading 2">
            <a:extLst>
              <a:ext uri="{FF2B5EF4-FFF2-40B4-BE49-F238E27FC236}">
                <a16:creationId xmlns:a16="http://schemas.microsoft.com/office/drawing/2014/main" id="{EB65077B-EB16-BF45-A1FD-89A294FE27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5BE914C9-9E29-9D45-8E51-BE422FBBE2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 1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2B4331-7730-C944-82F4-41B3F12BA6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05564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White Bg 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 Sand Bottom">
            <a:extLst>
              <a:ext uri="{FF2B5EF4-FFF2-40B4-BE49-F238E27FC236}">
                <a16:creationId xmlns:a16="http://schemas.microsoft.com/office/drawing/2014/main" id="{7E41FF7E-0642-ED43-BF36-6F4C4C4A2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8953"/>
            <a:ext cx="4785278" cy="2148599"/>
          </a:xfrm>
          <a:prstGeom prst="rect">
            <a:avLst/>
          </a:prstGeom>
        </p:spPr>
      </p:pic>
      <p:pic>
        <p:nvPicPr>
          <p:cNvPr id="11" name="Pattern Top">
            <a:extLst>
              <a:ext uri="{FF2B5EF4-FFF2-40B4-BE49-F238E27FC236}">
                <a16:creationId xmlns:a16="http://schemas.microsoft.com/office/drawing/2014/main" id="{6124DACD-3877-F440-9547-FC58D4D8F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187320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7153"/>
            <a:ext cx="6256338" cy="441607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9" y="1382713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405" y="2943724"/>
            <a:ext cx="4448193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3696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94054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5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238EDFC1-EE9A-8048-86A1-2E5C9233E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13" name="Bottom Corner Cover Ups">
            <a:extLst>
              <a:ext uri="{FF2B5EF4-FFF2-40B4-BE49-F238E27FC236}">
                <a16:creationId xmlns:a16="http://schemas.microsoft.com/office/drawing/2014/main" id="{93D46E69-FB5E-344A-A7B7-752C7C6ECCDD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4" name="SU.Footer.Shape.White.Cover.R">
              <a:extLst>
                <a:ext uri="{FF2B5EF4-FFF2-40B4-BE49-F238E27FC236}">
                  <a16:creationId xmlns:a16="http://schemas.microsoft.com/office/drawing/2014/main" id="{C3DAB37C-2D70-5C41-B708-179C820942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5" name="SU.Footer.Shape.White.Cover.L">
              <a:extLst>
                <a:ext uri="{FF2B5EF4-FFF2-40B4-BE49-F238E27FC236}">
                  <a16:creationId xmlns:a16="http://schemas.microsoft.com/office/drawing/2014/main" id="{73C9FD76-564E-0348-A31C-D0132A5B66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.Banner.Top">
            <a:extLst>
              <a:ext uri="{FF2B5EF4-FFF2-40B4-BE49-F238E27FC236}">
                <a16:creationId xmlns:a16="http://schemas.microsoft.com/office/drawing/2014/main" id="{D70D17EB-87E2-EC45-B0B0-B16E5C2558F6}"/>
              </a:ext>
            </a:extLst>
          </p:cNvPr>
          <p:cNvSpPr/>
          <p:nvPr userDrawn="1"/>
        </p:nvSpPr>
        <p:spPr>
          <a:xfrm>
            <a:off x="0" y="0"/>
            <a:ext cx="1219200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SU.Footer.Shape.White">
            <a:extLst>
              <a:ext uri="{FF2B5EF4-FFF2-40B4-BE49-F238E27FC236}">
                <a16:creationId xmlns:a16="http://schemas.microsoft.com/office/drawing/2014/main" id="{C2021710-E914-7244-8A47-3745EFB08A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b="18185"/>
          <a:stretch/>
        </p:blipFill>
        <p:spPr>
          <a:xfrm>
            <a:off x="0" y="5909001"/>
            <a:ext cx="12192000" cy="948999"/>
          </a:xfrm>
          <a:prstGeom prst="rect">
            <a:avLst/>
          </a:prstGeom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5DE18A1C-E612-604E-AA9F-9A73E465BA68}"/>
              </a:ext>
            </a:extLst>
          </p:cNvPr>
          <p:cNvSpPr txBox="1">
            <a:spLocks/>
          </p:cNvSpPr>
          <p:nvPr userDrawn="1"/>
        </p:nvSpPr>
        <p:spPr>
          <a:xfrm>
            <a:off x="515938" y="6597651"/>
            <a:ext cx="11125200" cy="2664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1000" b="1" i="0" kern="1200" dirty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b="0" i="0" dirty="0">
                <a:solidFill>
                  <a:schemeClr val="accent2"/>
                </a:solidFill>
                <a:latin typeface="Trebuchet MS" panose="020B0703020202090204" pitchFamily="34" charset="0"/>
              </a:rPr>
              <a:t>Division | Centre | Unit Name</a:t>
            </a:r>
          </a:p>
        </p:txBody>
      </p:sp>
      <p:sp>
        <p:nvSpPr>
          <p:cNvPr id="15" name="SU.Shape" hidden="1">
            <a:extLst>
              <a:ext uri="{FF2B5EF4-FFF2-40B4-BE49-F238E27FC236}">
                <a16:creationId xmlns:a16="http://schemas.microsoft.com/office/drawing/2014/main" id="{050DDAF9-8F3A-0B48-82E1-6040CBB5F5D1}"/>
              </a:ext>
            </a:extLst>
          </p:cNvPr>
          <p:cNvSpPr/>
          <p:nvPr userDrawn="1"/>
        </p:nvSpPr>
        <p:spPr>
          <a:xfrm>
            <a:off x="0" y="1339540"/>
            <a:ext cx="12192000" cy="5259988"/>
          </a:xfrm>
          <a:custGeom>
            <a:avLst/>
            <a:gdLst>
              <a:gd name="connsiteX0" fmla="*/ 76801 w 3455263"/>
              <a:gd name="connsiteY0" fmla="*/ 1812227 h 1812226"/>
              <a:gd name="connsiteX1" fmla="*/ 0 w 3455263"/>
              <a:gd name="connsiteY1" fmla="*/ 1735169 h 1812226"/>
              <a:gd name="connsiteX2" fmla="*/ 0 w 3455263"/>
              <a:gd name="connsiteY2" fmla="*/ 0 h 1812226"/>
              <a:gd name="connsiteX3" fmla="*/ 3455263 w 3455263"/>
              <a:gd name="connsiteY3" fmla="*/ 0 h 1812226"/>
              <a:gd name="connsiteX4" fmla="*/ 3455263 w 3455263"/>
              <a:gd name="connsiteY4" fmla="*/ 1581150 h 1812226"/>
              <a:gd name="connsiteX5" fmla="*/ 3224766 w 3455263"/>
              <a:gd name="connsiteY5" fmla="*/ 1811750 h 181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5263" h="1812226">
                <a:moveTo>
                  <a:pt x="76801" y="1812227"/>
                </a:moveTo>
                <a:cubicBezTo>
                  <a:pt x="76801" y="1812227"/>
                  <a:pt x="0" y="1812227"/>
                  <a:pt x="0" y="1735169"/>
                </a:cubicBezTo>
                <a:lnTo>
                  <a:pt x="0" y="0"/>
                </a:lnTo>
                <a:lnTo>
                  <a:pt x="3455263" y="0"/>
                </a:lnTo>
                <a:lnTo>
                  <a:pt x="3455263" y="1581150"/>
                </a:lnTo>
                <a:cubicBezTo>
                  <a:pt x="3455263" y="1581150"/>
                  <a:pt x="3455263" y="1811750"/>
                  <a:pt x="3224766" y="1811750"/>
                </a:cubicBezTo>
                <a:close/>
              </a:path>
            </a:pathLst>
          </a:cu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301AC438-5C4B-A74B-973C-02E8105B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426437"/>
            <a:ext cx="11125197" cy="515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044E2A-3062-F245-818F-F465A04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85324"/>
            <a:ext cx="8515636" cy="105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SU Logo">
            <a:extLst>
              <a:ext uri="{FF2B5EF4-FFF2-40B4-BE49-F238E27FC236}">
                <a16:creationId xmlns:a16="http://schemas.microsoft.com/office/drawing/2014/main" id="{4BCB2B4B-739F-974A-8938-B9DE97032C4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9138962" y="130470"/>
            <a:ext cx="3053038" cy="10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725" r:id="rId3"/>
    <p:sldLayoutId id="2147483712" r:id="rId4"/>
    <p:sldLayoutId id="2147483716" r:id="rId5"/>
    <p:sldLayoutId id="2147483741" r:id="rId6"/>
    <p:sldLayoutId id="2147483729" r:id="rId7"/>
    <p:sldLayoutId id="2147483749" r:id="rId8"/>
    <p:sldLayoutId id="2147483701" r:id="rId9"/>
    <p:sldLayoutId id="2147483713" r:id="rId10"/>
    <p:sldLayoutId id="2147483724" r:id="rId11"/>
    <p:sldLayoutId id="2147483743" r:id="rId12"/>
    <p:sldLayoutId id="2147483710" r:id="rId13"/>
    <p:sldLayoutId id="2147483750" r:id="rId14"/>
    <p:sldLayoutId id="2147483702" r:id="rId15"/>
    <p:sldLayoutId id="2147483714" r:id="rId16"/>
    <p:sldLayoutId id="2147483722" r:id="rId17"/>
    <p:sldLayoutId id="2147483744" r:id="rId18"/>
    <p:sldLayoutId id="2147483719" r:id="rId19"/>
    <p:sldLayoutId id="2147483751" r:id="rId20"/>
    <p:sldLayoutId id="2147483721" r:id="rId21"/>
    <p:sldLayoutId id="2147483709" r:id="rId22"/>
    <p:sldLayoutId id="2147483718" r:id="rId23"/>
    <p:sldLayoutId id="2147483745" r:id="rId24"/>
    <p:sldLayoutId id="214748371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23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D726DA0-5D42-E241-B8BF-C7DCD305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503123"/>
            <a:ext cx="11543896" cy="4935254"/>
          </a:xfrm>
        </p:spPr>
        <p:txBody>
          <a:bodyPr>
            <a:normAutofit/>
          </a:bodyPr>
          <a:lstStyle/>
          <a:p>
            <a:pPr algn="ctr"/>
            <a:r>
              <a:rPr lang="en-ZA" sz="3600" dirty="0">
                <a:latin typeface="+mn-lt"/>
              </a:rPr>
              <a:t>A discrete age-structured mathematical model for the application of measles vaccination strategies</a:t>
            </a:r>
            <a:br>
              <a:rPr lang="en-ZA" sz="3600" dirty="0">
                <a:latin typeface="+mn-lt"/>
              </a:rPr>
            </a:br>
            <a:br>
              <a:rPr lang="en-ZA" sz="3600" dirty="0"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Ziyabukwa Mthi</a:t>
            </a: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Supervisor: Dr L. Bolton</a:t>
            </a: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Co-supervisor: Mr. J. Bingham</a:t>
            </a: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Department of Mathematical Sciences</a:t>
            </a: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Stellenbosch University</a:t>
            </a: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South Africa</a:t>
            </a:r>
            <a:br>
              <a:rPr lang="en-US" sz="2400" dirty="0">
                <a:solidFill>
                  <a:srgbClr val="61223B"/>
                </a:solidFill>
                <a:latin typeface="+mn-lt"/>
              </a:rPr>
            </a:br>
            <a:r>
              <a:rPr lang="en-US" sz="2400" dirty="0">
                <a:solidFill>
                  <a:srgbClr val="61223B"/>
                </a:solidFill>
                <a:latin typeface="+mn-lt"/>
              </a:rPr>
              <a:t>21 0ctober 2022</a:t>
            </a:r>
            <a:endParaRPr lang="en-GB" sz="2400" dirty="0">
              <a:latin typeface="+mn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00AFD46-4872-82E8-C728-559AFBFB5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81" y="42833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DCB85-CC43-415E-AAAC-AD4E21A0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8" y="1405054"/>
            <a:ext cx="11122470" cy="5108173"/>
          </a:xfrm>
        </p:spPr>
        <p:txBody>
          <a:bodyPr>
            <a:normAutofit/>
          </a:bodyPr>
          <a:lstStyle/>
          <a:p>
            <a:r>
              <a:rPr lang="en-US" sz="3200" b="1" dirty="0"/>
              <a:t>Limitations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Newborns are not included in the study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400" dirty="0"/>
              <a:t>The children above the age of 5 years (60 months), young adults and adults, are not included in the study.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r>
              <a:rPr lang="en-US" sz="3200" b="1" dirty="0"/>
              <a:t>Code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2400" b="1" dirty="0">
                <a:cs typeface="Calibri Light"/>
              </a:rPr>
              <a:t>R studio </a:t>
            </a:r>
            <a:r>
              <a:rPr lang="en-US" sz="2400" dirty="0">
                <a:cs typeface="Calibri Light"/>
              </a:rPr>
              <a:t>(version 4.2.0)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462168-3FF4-4F17-ADF5-9F8CACA8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Methods</a:t>
            </a: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60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74E61F-270B-4DC8-B790-3AABC6FAE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434" y="1113191"/>
            <a:ext cx="5499069" cy="424318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E7AE3FC-E9A3-314D-B684-17DC456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tx1"/>
                </a:solidFill>
              </a:rPr>
              <a:t>Immune profile analysis</a:t>
            </a:r>
            <a:br>
              <a:rPr lang="en-ZA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6362B-BE90-4CA9-A4E7-C41C5195AF5F}"/>
              </a:ext>
            </a:extLst>
          </p:cNvPr>
          <p:cNvSpPr txBox="1"/>
          <p:nvPr/>
        </p:nvSpPr>
        <p:spPr>
          <a:xfrm>
            <a:off x="6096000" y="5356375"/>
            <a:ext cx="466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>
                <a:latin typeface="Calibri Light" panose="020F0302020204030204" pitchFamily="34" charset="0"/>
                <a:ea typeface="DengXian" panose="02010600030101010101" pitchFamily="2" charset="-122"/>
              </a:rPr>
              <a:t>Immunity profiles of the population for infants aged 6 – 12 months.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189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8483C52-B97E-451F-A556-11F625CB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124" y="1316615"/>
            <a:ext cx="5285690" cy="365791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E7AE3FC-E9A3-314D-B684-17DC456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900" dirty="0">
                <a:solidFill>
                  <a:srgbClr val="4D5356"/>
                </a:solidFill>
              </a:rPr>
              <a:t>Immune profile analysis</a:t>
            </a:r>
            <a:br>
              <a:rPr lang="en-ZA" sz="2900" dirty="0">
                <a:solidFill>
                  <a:srgbClr val="4D5356"/>
                </a:solidFill>
              </a:rPr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179C9-2F94-4D46-9D72-4A5478E53C1A}"/>
              </a:ext>
            </a:extLst>
          </p:cNvPr>
          <p:cNvSpPr txBox="1"/>
          <p:nvPr/>
        </p:nvSpPr>
        <p:spPr>
          <a:xfrm>
            <a:off x="6334770" y="5073805"/>
            <a:ext cx="4821044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Immunity profiles of the population children aged 1 – 5 years.</a:t>
            </a:r>
            <a:endParaRPr lang="en-ZA" sz="16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1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C1D119B-EFF7-4845-AB27-89A46EB5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537" y="1402776"/>
            <a:ext cx="4980864" cy="366401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E7AE3FC-E9A3-314D-B684-17DC4563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5" y="2152185"/>
            <a:ext cx="4980864" cy="1866471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Effect of improving vaccination coverage of measles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71DEA-ABF7-475C-96D6-1EA6DCC056D1}"/>
              </a:ext>
            </a:extLst>
          </p:cNvPr>
          <p:cNvSpPr txBox="1"/>
          <p:nvPr/>
        </p:nvSpPr>
        <p:spPr>
          <a:xfrm>
            <a:off x="6322741" y="5441795"/>
            <a:ext cx="53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>
                <a:solidFill>
                  <a:srgbClr val="2E2E2E"/>
                </a:solidFill>
                <a:latin typeface="Calibri Light" panose="020F0302020204030204" pitchFamily="34" charset="0"/>
                <a:ea typeface="DengXian" panose="02010600030101010101" pitchFamily="2" charset="-122"/>
              </a:rPr>
              <a:t>Proportion of measles incidence from age groups 1 under two different sets of vaccination coverage.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891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7AE3FC-E9A3-314D-B684-17DC4563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5" y="2096429"/>
            <a:ext cx="5084956" cy="1866471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  <a:latin typeface="+mn-lt"/>
              </a:rPr>
              <a:t>Effect of improving vaccination coverage of measles</a:t>
            </a:r>
            <a:br>
              <a:rPr lang="en-ZA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27750-631B-4E35-AEDE-1D999302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8908" y="946175"/>
            <a:ext cx="5967141" cy="3995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909E5-A329-45DF-A066-269E17FE9E2C}"/>
              </a:ext>
            </a:extLst>
          </p:cNvPr>
          <p:cNvSpPr txBox="1"/>
          <p:nvPr/>
        </p:nvSpPr>
        <p:spPr>
          <a:xfrm>
            <a:off x="6096000" y="5062654"/>
            <a:ext cx="559047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A" dirty="0">
                <a:solidFill>
                  <a:srgbClr val="2E2E2E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Proportion of measles incidence from age group 2 under two different sets of vaccination coverage.</a:t>
            </a:r>
            <a:endParaRPr lang="en-ZA" sz="16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5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DDC05-8052-4F52-BD34-90E04AAF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99A2-5BF8-464A-9D7D-7A9438267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8CA0B-B8A7-4A12-86C1-A53556CB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7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C1593-99EC-4673-A483-5D663824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8" y="1402915"/>
            <a:ext cx="11122470" cy="5110312"/>
          </a:xfrm>
        </p:spPr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3082AF-8BD7-48DD-8081-FCDDC4F0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639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BE7711-AF1A-41EA-8C28-3B489DB9C663}"/>
              </a:ext>
            </a:extLst>
          </p:cNvPr>
          <p:cNvSpPr txBox="1"/>
          <p:nvPr/>
        </p:nvSpPr>
        <p:spPr>
          <a:xfrm>
            <a:off x="5033375" y="1570301"/>
            <a:ext cx="19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4D5356"/>
                </a:solidFill>
              </a:rPr>
              <a:t>Measles vaccine</a:t>
            </a:r>
            <a:endParaRPr lang="en-ZA" sz="2000" b="1" dirty="0">
              <a:solidFill>
                <a:srgbClr val="4D5356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7529D-52A5-49CE-AF59-4F2D8D3994DF}"/>
              </a:ext>
            </a:extLst>
          </p:cNvPr>
          <p:cNvCxnSpPr/>
          <p:nvPr/>
        </p:nvCxnSpPr>
        <p:spPr>
          <a:xfrm>
            <a:off x="5933162" y="1970411"/>
            <a:ext cx="0" cy="62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1B5906-BDB4-406A-BE0E-161E2F79A7EE}"/>
              </a:ext>
            </a:extLst>
          </p:cNvPr>
          <p:cNvCxnSpPr>
            <a:cxnSpLocks/>
          </p:cNvCxnSpPr>
          <p:nvPr/>
        </p:nvCxnSpPr>
        <p:spPr>
          <a:xfrm>
            <a:off x="3624197" y="2597435"/>
            <a:ext cx="4609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46C79A-78CB-4AE1-9100-83E9701CDCF4}"/>
              </a:ext>
            </a:extLst>
          </p:cNvPr>
          <p:cNvCxnSpPr/>
          <p:nvPr/>
        </p:nvCxnSpPr>
        <p:spPr>
          <a:xfrm>
            <a:off x="3628372" y="2597435"/>
            <a:ext cx="0" cy="73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DA184A-E437-411C-AA7C-7FA5D523DACB}"/>
              </a:ext>
            </a:extLst>
          </p:cNvPr>
          <p:cNvCxnSpPr/>
          <p:nvPr/>
        </p:nvCxnSpPr>
        <p:spPr>
          <a:xfrm>
            <a:off x="8233776" y="2597434"/>
            <a:ext cx="0" cy="73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EA3794-3480-405D-95FD-2DA2ACE6A1D8}"/>
              </a:ext>
            </a:extLst>
          </p:cNvPr>
          <p:cNvSpPr txBox="1"/>
          <p:nvPr/>
        </p:nvSpPr>
        <p:spPr>
          <a:xfrm>
            <a:off x="2837145" y="3429000"/>
            <a:ext cx="2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Health Intervention</a:t>
            </a:r>
            <a:endParaRPr lang="en-ZA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DF0899-677F-4596-8EE9-65B51344EE94}"/>
              </a:ext>
            </a:extLst>
          </p:cNvPr>
          <p:cNvCxnSpPr/>
          <p:nvPr/>
        </p:nvCxnSpPr>
        <p:spPr>
          <a:xfrm>
            <a:off x="3657599" y="3814444"/>
            <a:ext cx="0" cy="73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C1A2C6-E20B-4754-A619-D01414D9D455}"/>
              </a:ext>
            </a:extLst>
          </p:cNvPr>
          <p:cNvSpPr txBox="1"/>
          <p:nvPr/>
        </p:nvSpPr>
        <p:spPr>
          <a:xfrm>
            <a:off x="2705622" y="4609454"/>
            <a:ext cx="24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Vaccination Awareness </a:t>
            </a:r>
            <a:endParaRPr lang="en-ZA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088B2-0E58-491A-A222-A449E70F88CC}"/>
              </a:ext>
            </a:extLst>
          </p:cNvPr>
          <p:cNvSpPr txBox="1"/>
          <p:nvPr/>
        </p:nvSpPr>
        <p:spPr>
          <a:xfrm>
            <a:off x="7720205" y="3407400"/>
            <a:ext cx="194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Vaccine Schedule</a:t>
            </a:r>
            <a:endParaRPr lang="en-ZA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C02401-D38A-4BA5-B845-F5D41199A430}"/>
              </a:ext>
            </a:extLst>
          </p:cNvPr>
          <p:cNvCxnSpPr/>
          <p:nvPr/>
        </p:nvCxnSpPr>
        <p:spPr>
          <a:xfrm>
            <a:off x="8246302" y="3871454"/>
            <a:ext cx="0" cy="73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317A0A-89B8-48E6-9C85-817BD3447DBE}"/>
              </a:ext>
            </a:extLst>
          </p:cNvPr>
          <p:cNvCxnSpPr/>
          <p:nvPr/>
        </p:nvCxnSpPr>
        <p:spPr>
          <a:xfrm>
            <a:off x="7229607" y="4609454"/>
            <a:ext cx="20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ABB27C-ED40-435D-AF87-BD23E6C0B502}"/>
              </a:ext>
            </a:extLst>
          </p:cNvPr>
          <p:cNvCxnSpPr/>
          <p:nvPr/>
        </p:nvCxnSpPr>
        <p:spPr>
          <a:xfrm>
            <a:off x="7221256" y="4609454"/>
            <a:ext cx="0" cy="65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7F825-B994-4C4F-A55B-FADABFD5167C}"/>
              </a:ext>
            </a:extLst>
          </p:cNvPr>
          <p:cNvCxnSpPr/>
          <p:nvPr/>
        </p:nvCxnSpPr>
        <p:spPr>
          <a:xfrm>
            <a:off x="9254646" y="4609453"/>
            <a:ext cx="0" cy="65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F01068-EF85-441D-A27C-6EDCD88DCA12}"/>
              </a:ext>
            </a:extLst>
          </p:cNvPr>
          <p:cNvSpPr txBox="1"/>
          <p:nvPr/>
        </p:nvSpPr>
        <p:spPr>
          <a:xfrm>
            <a:off x="5928986" y="5315315"/>
            <a:ext cx="249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MMR1 at 6 – 12 months</a:t>
            </a:r>
            <a:endParaRPr lang="en-Z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503DE-CF35-4A65-BD67-1F65C9E61A8E}"/>
              </a:ext>
            </a:extLst>
          </p:cNvPr>
          <p:cNvSpPr txBox="1"/>
          <p:nvPr/>
        </p:nvSpPr>
        <p:spPr>
          <a:xfrm>
            <a:off x="8695146" y="5315315"/>
            <a:ext cx="219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MMR 2 at 1 – 5 years</a:t>
            </a:r>
            <a:endParaRPr lang="en-ZA" b="1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564D3CF-0975-4554-B154-06961D715A80}"/>
              </a:ext>
            </a:extLst>
          </p:cNvPr>
          <p:cNvSpPr/>
          <p:nvPr/>
        </p:nvSpPr>
        <p:spPr>
          <a:xfrm>
            <a:off x="3507320" y="2550843"/>
            <a:ext cx="176400" cy="82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6CECFE0-3219-4C94-923C-1DA837632C6C}"/>
              </a:ext>
            </a:extLst>
          </p:cNvPr>
          <p:cNvSpPr/>
          <p:nvPr/>
        </p:nvSpPr>
        <p:spPr>
          <a:xfrm>
            <a:off x="3551079" y="3814444"/>
            <a:ext cx="176400" cy="73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8F02F230-FB30-40FB-9D6C-208B0076B8D4}"/>
              </a:ext>
            </a:extLst>
          </p:cNvPr>
          <p:cNvSpPr/>
          <p:nvPr/>
        </p:nvSpPr>
        <p:spPr>
          <a:xfrm>
            <a:off x="8127257" y="2550843"/>
            <a:ext cx="164764" cy="85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A90E5B7-C63B-4E88-A5DF-3B41DE07CACE}"/>
              </a:ext>
            </a:extLst>
          </p:cNvPr>
          <p:cNvSpPr/>
          <p:nvPr/>
        </p:nvSpPr>
        <p:spPr>
          <a:xfrm>
            <a:off x="7148180" y="4609454"/>
            <a:ext cx="127147" cy="659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706D2B4-F289-483B-BDA3-B62615A88EA8}"/>
              </a:ext>
            </a:extLst>
          </p:cNvPr>
          <p:cNvSpPr/>
          <p:nvPr/>
        </p:nvSpPr>
        <p:spPr>
          <a:xfrm>
            <a:off x="9173218" y="4609454"/>
            <a:ext cx="127147" cy="659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9B89A3-E6F1-439F-9418-2E6595F72A37}"/>
              </a:ext>
            </a:extLst>
          </p:cNvPr>
          <p:cNvSpPr/>
          <p:nvPr/>
        </p:nvSpPr>
        <p:spPr>
          <a:xfrm>
            <a:off x="3624193" y="2550843"/>
            <a:ext cx="4622109" cy="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DFF92-4565-49ED-A736-9125E27C6180}"/>
              </a:ext>
            </a:extLst>
          </p:cNvPr>
          <p:cNvSpPr/>
          <p:nvPr/>
        </p:nvSpPr>
        <p:spPr>
          <a:xfrm>
            <a:off x="5933162" y="1970411"/>
            <a:ext cx="45719" cy="6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5EF2D4-E034-4AE2-AE1B-BEDE28F8787B}"/>
              </a:ext>
            </a:extLst>
          </p:cNvPr>
          <p:cNvSpPr/>
          <p:nvPr/>
        </p:nvSpPr>
        <p:spPr>
          <a:xfrm>
            <a:off x="8246302" y="3871454"/>
            <a:ext cx="45719" cy="73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33FFA3-DC69-426A-A121-276999C77E50}"/>
              </a:ext>
            </a:extLst>
          </p:cNvPr>
          <p:cNvSpPr/>
          <p:nvPr/>
        </p:nvSpPr>
        <p:spPr>
          <a:xfrm>
            <a:off x="7171045" y="4578713"/>
            <a:ext cx="21064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336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806B9-C77F-4BD0-B231-9D77E727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8" y="1305735"/>
            <a:ext cx="11122470" cy="5207492"/>
          </a:xfrm>
        </p:spPr>
        <p:txBody>
          <a:bodyPr>
            <a:normAutofit/>
          </a:bodyPr>
          <a:lstStyle/>
          <a:p>
            <a:r>
              <a:rPr lang="en-US" sz="2800" b="1" dirty="0"/>
              <a:t>Model assumption</a:t>
            </a:r>
            <a:r>
              <a:rPr lang="en-US" sz="2800" dirty="0"/>
              <a:t>: 		</a:t>
            </a:r>
          </a:p>
          <a:p>
            <a:pPr algn="ctr"/>
            <a:r>
              <a:rPr lang="en-US" sz="2800" dirty="0"/>
              <a:t>Model is </a:t>
            </a:r>
            <a:r>
              <a:rPr lang="en-US" sz="2800" b="1" dirty="0"/>
              <a:t>deterministic</a:t>
            </a:r>
            <a:r>
              <a:rPr lang="en-US" sz="2800" dirty="0"/>
              <a:t> and </a:t>
            </a:r>
            <a:r>
              <a:rPr lang="en-US" sz="2800" b="1" dirty="0"/>
              <a:t>compartmental</a:t>
            </a:r>
          </a:p>
          <a:p>
            <a:pPr algn="ctr"/>
            <a:r>
              <a:rPr lang="en-US" sz="2800" b="1" dirty="0"/>
              <a:t>Host</a:t>
            </a:r>
            <a:r>
              <a:rPr lang="en-US" sz="2800" dirty="0"/>
              <a:t> population is </a:t>
            </a:r>
            <a:r>
              <a:rPr lang="en-US" sz="2800" b="1" dirty="0"/>
              <a:t>homogeneously mixed</a:t>
            </a:r>
            <a:r>
              <a:rPr lang="en-US" sz="2800" dirty="0"/>
              <a:t>.</a:t>
            </a:r>
          </a:p>
          <a:p>
            <a:pPr algn="ctr"/>
            <a:r>
              <a:rPr lang="en-US" sz="2800" b="1" dirty="0"/>
              <a:t>Per capita natural death and birth rates </a:t>
            </a:r>
            <a:r>
              <a:rPr lang="en-US" sz="2800" dirty="0"/>
              <a:t>are both </a:t>
            </a:r>
            <a:r>
              <a:rPr lang="en-US" sz="2800" b="1" dirty="0"/>
              <a:t>consistent</a:t>
            </a:r>
            <a:r>
              <a:rPr lang="en-US" sz="2800" dirty="0"/>
              <a:t> over time.</a:t>
            </a:r>
          </a:p>
          <a:p>
            <a:pPr algn="ctr"/>
            <a:r>
              <a:rPr lang="en-US" sz="2800" dirty="0"/>
              <a:t>A </a:t>
            </a:r>
            <a:r>
              <a:rPr lang="en-US" sz="2800" b="1" dirty="0"/>
              <a:t>host</a:t>
            </a:r>
            <a:r>
              <a:rPr lang="en-US" sz="2800" dirty="0"/>
              <a:t> population of a </a:t>
            </a:r>
            <a:r>
              <a:rPr lang="en-US" sz="2800" b="1" dirty="0"/>
              <a:t>constant</a:t>
            </a:r>
            <a:r>
              <a:rPr lang="en-US" sz="2800" dirty="0"/>
              <a:t> size.</a:t>
            </a:r>
          </a:p>
          <a:p>
            <a:pPr algn="ctr"/>
            <a:r>
              <a:rPr lang="en-ZA" sz="2800" dirty="0"/>
              <a:t>Infants who receive the both </a:t>
            </a:r>
            <a:r>
              <a:rPr lang="en-ZA" sz="2800" b="1" dirty="0"/>
              <a:t>measles vaccine </a:t>
            </a:r>
            <a:r>
              <a:rPr lang="en-ZA" sz="2800" dirty="0"/>
              <a:t>dose consecutively develop a </a:t>
            </a:r>
            <a:r>
              <a:rPr lang="en-ZA" sz="2800" b="1" dirty="0"/>
              <a:t>permanent immunity</a:t>
            </a:r>
            <a:r>
              <a:rPr lang="en-ZA" sz="2800" dirty="0"/>
              <a:t> to the disease</a:t>
            </a:r>
            <a:endParaRPr lang="en-US" sz="2800" dirty="0"/>
          </a:p>
          <a:p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C57B9-79E6-4583-A4C4-22F2912F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Methods</a:t>
            </a:r>
            <a:br>
              <a:rPr lang="en-US" dirty="0">
                <a:latin typeface="+mn-lt"/>
              </a:rPr>
            </a:br>
            <a:r>
              <a:rPr lang="en-US" b="0" dirty="0">
                <a:latin typeface="+mn-lt"/>
              </a:rPr>
              <a:t>Mathematical Model</a:t>
            </a:r>
            <a:br>
              <a:rPr lang="en-ZA" dirty="0">
                <a:latin typeface="+mn-lt"/>
              </a:rPr>
            </a:b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660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A74D86-A35A-45C0-AEA6-0E901A53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286559"/>
            <a:ext cx="8328565" cy="778153"/>
          </a:xfrm>
        </p:spPr>
        <p:txBody>
          <a:bodyPr/>
          <a:lstStyle/>
          <a:p>
            <a:r>
              <a:rPr lang="en-US" dirty="0">
                <a:latin typeface="+mn-lt"/>
              </a:rPr>
              <a:t>Methods</a:t>
            </a:r>
            <a:endParaRPr lang="en-ZA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CEF4B-E90B-4A46-B45D-899ADEE91B65}"/>
              </a:ext>
            </a:extLst>
          </p:cNvPr>
          <p:cNvSpPr txBox="1"/>
          <p:nvPr/>
        </p:nvSpPr>
        <p:spPr>
          <a:xfrm>
            <a:off x="4709786" y="5832405"/>
            <a:ext cx="712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/>
                <a:cs typeface="Calibri Light"/>
              </a:rPr>
              <a:t>Figure 1: Model diagram for a measles vaccination model with two age group</a:t>
            </a:r>
            <a:r>
              <a:rPr lang="en-US" sz="1200" dirty="0">
                <a:latin typeface="Calibri Light"/>
                <a:cs typeface="Calibri Light"/>
              </a:rPr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C6B5BD-3CE7-4132-AC69-79F489D9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950" y="1152395"/>
            <a:ext cx="7342188" cy="4471791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9D509-5A02-4B30-8DAB-1124D582D7F3}"/>
              </a:ext>
            </a:extLst>
          </p:cNvPr>
          <p:cNvSpPr txBox="1"/>
          <p:nvPr/>
        </p:nvSpPr>
        <p:spPr>
          <a:xfrm>
            <a:off x="518668" y="1703540"/>
            <a:ext cx="3614921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000"/>
              </a:spcBef>
              <a:buClr>
                <a:srgbClr val="B7996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Subdivide the </a:t>
            </a:r>
            <a:r>
              <a:rPr lang="en-US" b="1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host</a:t>
            </a:r>
            <a:r>
              <a:rPr lang="en-US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 population into </a:t>
            </a:r>
            <a:r>
              <a:rPr lang="en-US" b="1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two age </a:t>
            </a:r>
            <a:r>
              <a:rPr lang="en-US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groups, </a:t>
            </a:r>
          </a:p>
          <a:p>
            <a:pPr marL="457200" lvl="0" indent="-457200">
              <a:spcBef>
                <a:spcPts val="1000"/>
              </a:spcBef>
              <a:buClr>
                <a:srgbClr val="B7996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Considering </a:t>
            </a:r>
            <a:r>
              <a:rPr lang="en-US" b="1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age-specific </a:t>
            </a:r>
            <a:r>
              <a:rPr lang="en-US" dirty="0">
                <a:solidFill>
                  <a:srgbClr val="4D5356"/>
                </a:solidFill>
                <a:latin typeface="Raleway Light"/>
                <a:cs typeface="Calibri Light" panose="020F0302020204030204" pitchFamily="34" charset="0"/>
              </a:rPr>
              <a:t>differences in vaccination schedules, mortality, and contact patterns</a:t>
            </a:r>
            <a:endParaRPr lang="en-GB" dirty="0">
              <a:solidFill>
                <a:srgbClr val="4D5356"/>
              </a:solidFill>
              <a:latin typeface="Raleway Ligh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1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52DC924-D2E0-2C47-A9AC-F881F80C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10B829-ADB6-714D-8A83-8285A31DB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7AE3FC-E9A3-314D-B684-17DC4563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05" y="2943724"/>
            <a:ext cx="3880327" cy="1019176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4D5356"/>
                </a:solidFill>
                <a:latin typeface="Raleway Light"/>
                <a:ea typeface="CMBX10"/>
                <a:cs typeface="Arial" panose="020B0604020202020204" pitchFamily="34" charset="0"/>
              </a:rPr>
              <a:t>Measles vaccination model</a:t>
            </a:r>
            <a:br>
              <a:rPr lang="en-ZA" dirty="0">
                <a:solidFill>
                  <a:srgbClr val="4D5356"/>
                </a:solidFill>
                <a:latin typeface="Raleway Light"/>
                <a:ea typeface="DengXian" panose="02010600030101010101" pitchFamily="2" charset="-122"/>
                <a:cs typeface="Arial" panose="020B06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1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63E8AF-C842-44AD-B5DA-66770BDA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955F-5E51-4905-B92A-F82A79B30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B6B536-196E-4C0F-8DA8-970F929C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+mn-lt"/>
              </a:rPr>
              <a:t>Parameter estimation</a:t>
            </a:r>
            <a:br>
              <a:rPr lang="en-ZA" dirty="0">
                <a:latin typeface="+mn-lt"/>
              </a:rPr>
            </a:b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32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2EDE4B-2A1D-4CAB-A398-B0FEC9CEA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8" y="1873405"/>
            <a:ext cx="11122470" cy="4639822"/>
          </a:xfrm>
        </p:spPr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5AF5-0D4B-4D96-BEEA-80B6733D4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668" y="1092820"/>
            <a:ext cx="11122470" cy="691375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Immune profile analysis</a:t>
            </a:r>
          </a:p>
          <a:p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CF0486-3184-45CE-B071-3DF3FFC7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Methods</a:t>
            </a: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3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1919-B256-42CF-920E-A9AFDDDB4B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668" y="1092820"/>
            <a:ext cx="11122470" cy="680224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Effect of improving vaccination coverage of measles</a:t>
            </a:r>
          </a:p>
          <a:p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15A92-BB09-44CC-AAFF-36469A60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Methods</a:t>
            </a:r>
            <a:endParaRPr lang="en-ZA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AAD71-96A2-42C4-B78A-3681E9AB2868}"/>
              </a:ext>
            </a:extLst>
          </p:cNvPr>
          <p:cNvSpPr txBox="1"/>
          <p:nvPr/>
        </p:nvSpPr>
        <p:spPr>
          <a:xfrm>
            <a:off x="4245527" y="1646204"/>
            <a:ext cx="36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Explore different possibility of vaccine coverage rate </a:t>
            </a:r>
            <a:endParaRPr lang="en-ZA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5A6109A-47EE-444A-A31D-BC94DA1A46A2}"/>
              </a:ext>
            </a:extLst>
          </p:cNvPr>
          <p:cNvSpPr/>
          <p:nvPr/>
        </p:nvSpPr>
        <p:spPr>
          <a:xfrm>
            <a:off x="5939882" y="2361437"/>
            <a:ext cx="256478" cy="77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9907-B84B-41EF-A544-675D84D6568F}"/>
              </a:ext>
            </a:extLst>
          </p:cNvPr>
          <p:cNvSpPr txBox="1"/>
          <p:nvPr/>
        </p:nvSpPr>
        <p:spPr>
          <a:xfrm>
            <a:off x="3727294" y="3204339"/>
            <a:ext cx="435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vaccine coverage from 71.1% -  95%</a:t>
            </a:r>
            <a:endParaRPr lang="en-ZA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87A2640-892D-42AD-BFBB-421818A6AE49}"/>
              </a:ext>
            </a:extLst>
          </p:cNvPr>
          <p:cNvSpPr/>
          <p:nvPr/>
        </p:nvSpPr>
        <p:spPr>
          <a:xfrm flipH="1">
            <a:off x="5905499" y="3547155"/>
            <a:ext cx="256478" cy="77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E847F-E482-4DAE-8519-435857DB0597}"/>
              </a:ext>
            </a:extLst>
          </p:cNvPr>
          <p:cNvSpPr txBox="1"/>
          <p:nvPr/>
        </p:nvSpPr>
        <p:spPr>
          <a:xfrm>
            <a:off x="4918616" y="4465788"/>
            <a:ext cx="22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efficacy at 95% </a:t>
            </a:r>
            <a:endParaRPr lang="en-ZA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A077676-74AF-4B65-9EDC-8B075DB0DAEA}"/>
              </a:ext>
            </a:extLst>
          </p:cNvPr>
          <p:cNvSpPr/>
          <p:nvPr/>
        </p:nvSpPr>
        <p:spPr>
          <a:xfrm>
            <a:off x="5948245" y="4957719"/>
            <a:ext cx="239751" cy="69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69F0B-BEB8-494F-8076-F38134AD1382}"/>
              </a:ext>
            </a:extLst>
          </p:cNvPr>
          <p:cNvSpPr txBox="1"/>
          <p:nvPr/>
        </p:nvSpPr>
        <p:spPr>
          <a:xfrm>
            <a:off x="3727294" y="5745050"/>
            <a:ext cx="533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Observe the influence of increasing the vaccination coverage </a:t>
            </a:r>
          </a:p>
        </p:txBody>
      </p:sp>
    </p:spTree>
    <p:extLst>
      <p:ext uri="{BB962C8B-B14F-4D97-AF65-F5344CB8AC3E}">
        <p14:creationId xmlns:p14="http://schemas.microsoft.com/office/powerpoint/2010/main" val="241306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SU">
      <a:dk1>
        <a:srgbClr val="4D5356"/>
      </a:dk1>
      <a:lt1>
        <a:srgbClr val="FFFFFF"/>
      </a:lt1>
      <a:dk2>
        <a:srgbClr val="4D5356"/>
      </a:dk2>
      <a:lt2>
        <a:srgbClr val="FFFFFF"/>
      </a:lt2>
      <a:accent1>
        <a:srgbClr val="61223B"/>
      </a:accent1>
      <a:accent2>
        <a:srgbClr val="B79961"/>
      </a:accent2>
      <a:accent3>
        <a:srgbClr val="82CCAE"/>
      </a:accent3>
      <a:accent4>
        <a:srgbClr val="CE3F27"/>
      </a:accent4>
      <a:accent5>
        <a:srgbClr val="922E44"/>
      </a:accent5>
      <a:accent6>
        <a:srgbClr val="461A2B"/>
      </a:accent6>
      <a:hlink>
        <a:srgbClr val="B79961"/>
      </a:hlink>
      <a:folHlink>
        <a:srgbClr val="8C979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C6D65BAC40A45BAB92F14DB5F4FAF" ma:contentTypeVersion="13" ma:contentTypeDescription="Create a new document." ma:contentTypeScope="" ma:versionID="4bebfb9a38d2a52932940e3bd172a61b">
  <xsd:schema xmlns:xsd="http://www.w3.org/2001/XMLSchema" xmlns:xs="http://www.w3.org/2001/XMLSchema" xmlns:p="http://schemas.microsoft.com/office/2006/metadata/properties" xmlns:ns2="88a3d677-9216-46c3-8201-ee58da5def3b" xmlns:ns3="dffefaba-9bcc-430d-9abe-09565c10f6ee" targetNamespace="http://schemas.microsoft.com/office/2006/metadata/properties" ma:root="true" ma:fieldsID="c2094452f851fe343f0223b9fe04b330" ns2:_="" ns3:_="">
    <xsd:import namespace="88a3d677-9216-46c3-8201-ee58da5def3b"/>
    <xsd:import namespace="dffefaba-9bcc-430d-9abe-09565c10f6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d677-9216-46c3-8201-ee58da5de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efaba-9bcc-430d-9abe-09565c10f6e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213AC-E5B0-4D5F-B383-66D2C3517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d677-9216-46c3-8201-ee58da5def3b"/>
    <ds:schemaRef ds:uri="dffefaba-9bcc-430d-9abe-09565c10f6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E5DF14-AE58-4BE2-AB41-831F4178A50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dffefaba-9bcc-430d-9abe-09565c10f6ee"/>
    <ds:schemaRef ds:uri="88a3d677-9216-46c3-8201-ee58da5def3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5A46B9-1959-47BE-840D-4BB11B06DD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38121</TotalTime>
  <Words>339</Words>
  <Application>Microsoft Office PowerPoint</Application>
  <PresentationFormat>Widescreen</PresentationFormat>
  <Paragraphs>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DengXian</vt:lpstr>
      <vt:lpstr>Arial</vt:lpstr>
      <vt:lpstr>Calibri</vt:lpstr>
      <vt:lpstr>Calibri Light</vt:lpstr>
      <vt:lpstr>CMBX10</vt:lpstr>
      <vt:lpstr>Raleway Light</vt:lpstr>
      <vt:lpstr>Trebuchet MS</vt:lpstr>
      <vt:lpstr>Wingdings</vt:lpstr>
      <vt:lpstr>Office Theme</vt:lpstr>
      <vt:lpstr>A discrete age-structured mathematical model for the application of measles vaccination strategies  Ziyabukwa Mthi  Supervisor: Dr L. Bolton Co-supervisor: Mr. J. Bingham  Department of Mathematical Sciences Stellenbosch University South Africa 21 0ctober 2022</vt:lpstr>
      <vt:lpstr>Introduction</vt:lpstr>
      <vt:lpstr>PowerPoint Presentation</vt:lpstr>
      <vt:lpstr>Methods Mathematical Model </vt:lpstr>
      <vt:lpstr>Methods</vt:lpstr>
      <vt:lpstr>Measles vaccination model </vt:lpstr>
      <vt:lpstr>Parameter estimation </vt:lpstr>
      <vt:lpstr>Methods</vt:lpstr>
      <vt:lpstr>Methods</vt:lpstr>
      <vt:lpstr>Methods</vt:lpstr>
      <vt:lpstr>Immune profile analysis </vt:lpstr>
      <vt:lpstr>Immune profile analysis </vt:lpstr>
      <vt:lpstr>Effect of improving vaccination coverage of measles</vt:lpstr>
      <vt:lpstr>Effect of improving vaccination coverage of measles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L, Mev [lm2@sun.ac.za]</dc:creator>
  <cp:lastModifiedBy>Mthi, Z, Miss [24863831@sun.ac.za]</cp:lastModifiedBy>
  <cp:revision>721</cp:revision>
  <dcterms:created xsi:type="dcterms:W3CDTF">2021-09-15T08:20:16Z</dcterms:created>
  <dcterms:modified xsi:type="dcterms:W3CDTF">2022-10-20T14:29:37Z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0x010100008C6D65BAC40A45BAB92F14DB5F4FAF</vt:lpwstr>
  </property>
</Properties>
</file>