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esXP2dyGQoA7/4jFJcIHxjm0K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731F61-2F02-45EF-B9AB-6D296D22D65D}">
  <a:tblStyle styleId="{C2731F61-2F02-45EF-B9AB-6D296D22D6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C06C020-4AE4-47B1-96E7-F10786A610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4cc81cd1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4cc81cd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4cc81cd1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4cc81cd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4cc81cd1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4cc81cd1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4cc81cd1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4cc81cd1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cc81cd1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cc81cd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4cc81cd1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4cc81cd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4cc81cd1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4cc81c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4cc81cd1f_4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4cc81cd1f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4cc81cd1f_4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4cc81cd1f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4cc81cd1f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4cc81cd1f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4cc81cd1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4cc81cd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94a046d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594a046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cc81cd1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cc81cd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4cc81cd1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4cc81cd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54e23a3a8d_1_2470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254e23a3a8d_1_2470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254e23a3a8d_1_247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254e23a3a8d_1_247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254e23a3a8d_1_247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254e23a3a8d_1_247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254e23a3a8d_1_247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254e23a3a8d_1_247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254e23a3a8d_1_247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254e23a3a8d_1_247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254e23a3a8d_1_247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254e23a3a8d_1_247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254e23a3a8d_1_247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254e23a3a8d_1_247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254e23a3a8d_1_247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254e23a3a8d_1_247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254e23a3a8d_1_247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254e23a3a8d_1_247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254e23a3a8d_1_247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254e23a3a8d_1_2470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254e23a3a8d_1_247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54e23a3a8d_1_247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254e23a3a8d_1_247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254e23a3a8d_1_247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254e23a3a8d_1_247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254e23a3a8d_1_247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254e23a3a8d_1_247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254e23a3a8d_1_2470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254e23a3a8d_1_247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254e23a3a8d_1_247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254e23a3a8d_1_247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254e23a3a8d_1_247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254e23a3a8d_1_247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254e23a3a8d_1_247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54e23a3a8d_1_247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54e23a3a8d_1_247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254e23a3a8d_1_2470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54e23a3a8d_1_2470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254e23a3a8d_1_247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254e23a3a8d_1_2602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254e23a3a8d_1_260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254e23a3a8d_1_260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254e23a3a8d_1_260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254e23a3a8d_1_260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254e23a3a8d_1_260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254e23a3a8d_1_260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254e23a3a8d_1_260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254e23a3a8d_1_260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254e23a3a8d_1_260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254e23a3a8d_1_260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254e23a3a8d_1_260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254e23a3a8d_1_260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254e23a3a8d_1_260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254e23a3a8d_1_260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254e23a3a8d_1_260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254e23a3a8d_1_260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254e23a3a8d_1_260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254e23a3a8d_1_260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254e23a3a8d_1_260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254e23a3a8d_1_260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254e23a3a8d_1_260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254e23a3a8d_1_260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254e23a3a8d_1_260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254e23a3a8d_1_260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254e23a3a8d_1_260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254e23a3a8d_1_260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254e23a3a8d_1_260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254e23a3a8d_1_260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54e23a3a8d_1_260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254e23a3a8d_1_260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254e23a3a8d_1_260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254e23a3a8d_1_260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254e23a3a8d_1_260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254e23a3a8d_1_260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254e23a3a8d_1_260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254e23a3a8d_1_260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254e23a3a8d_1_260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254e23a3a8d_1_260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254e23a3a8d_1_260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254e23a3a8d_1_260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254e23a3a8d_1_260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254e23a3a8d_1_260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254e23a3a8d_1_260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254e23a3a8d_1_260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254e23a3a8d_1_260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254e23a3a8d_1_260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254e23a3a8d_1_260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254e23a3a8d_1_260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254e23a3a8d_1_260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254e23a3a8d_1_260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254e23a3a8d_1_260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254e23a3a8d_1_260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254e23a3a8d_1_260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254e23a3a8d_1_260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254e23a3a8d_1_260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254e23a3a8d_1_260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254e23a3a8d_1_260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254e23a3a8d_1_260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254e23a3a8d_1_260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254e23a3a8d_1_26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254e23a3a8d_1_260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254e23a3a8d_1_260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254e23a3a8d_1_260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254e23a3a8d_1_260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254e23a3a8d_1_260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254e23a3a8d_1_260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254e23a3a8d_1_260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254e23a3a8d_1_260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254e23a3a8d_1_260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254e23a3a8d_1_260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254e23a3a8d_1_260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254e23a3a8d_1_260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254e23a3a8d_1_260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54e23a3a8d_1_260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54e23a3a8d_1_260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254e23a3a8d_1_260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254e23a3a8d_1_260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254e23a3a8d_1_260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54e23a3a8d_1_260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54e23a3a8d_1_260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254e23a3a8d_1_260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254e23a3a8d_1_260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254e23a3a8d_1_260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254e23a3a8d_1_260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254e23a3a8d_1_260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254e23a3a8d_1_260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254e23a3a8d_1_260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254e23a3a8d_1_260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254e23a3a8d_1_260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254e23a3a8d_1_260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254e23a3a8d_1_260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254e23a3a8d_1_260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254e23a3a8d_1_260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254e23a3a8d_1_260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254e23a3a8d_1_260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254e23a3a8d_1_260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254e23a3a8d_1_260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254e23a3a8d_1_260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54e23a3a8d_1_260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54e23a3a8d_1_260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254e23a3a8d_1_260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254e23a3a8d_1_260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54e23a3a8d_1_260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54e23a3a8d_1_260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254e23a3a8d_1_260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254e23a3a8d_1_260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254e23a3a8d_1_260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254e23a3a8d_1_260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254e23a3a8d_1_260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54e23a3a8d_1_260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254e23a3a8d_1_260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254e23a3a8d_1_260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254e23a3a8d_1_260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254e23a3a8d_1_260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254e23a3a8d_1_260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254e23a3a8d_1_260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254e23a3a8d_1_260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254e23a3a8d_1_260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254e23a3a8d_1_260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254e23a3a8d_1_260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254e23a3a8d_1_260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254e23a3a8d_1_260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254e23a3a8d_1_260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254e23a3a8d_1_260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254e23a3a8d_1_260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254e23a3a8d_1_2602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254e23a3a8d_1_2602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254e23a3a8d_1_260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4e23a3a8d_1_273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4e23a3a8d_1_27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5" name="Google Shape;275;g254e23a3a8d_1_27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g254e23a3a8d_1_27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254e23a3a8d_1_27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254e23a3a8d_1_27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254e23a3a8d_1_2510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254e23a3a8d_1_251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254e23a3a8d_1_251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254e23a3a8d_1_251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254e23a3a8d_1_251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254e23a3a8d_1_251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254e23a3a8d_1_251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254e23a3a8d_1_251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254e23a3a8d_1_251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254e23a3a8d_1_251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254e23a3a8d_1_251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254e23a3a8d_1_251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254e23a3a8d_1_251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254e23a3a8d_1_2510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254e23a3a8d_1_251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254e23a3a8d_1_251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254e23a3a8d_1_251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254e23a3a8d_1_251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254e23a3a8d_1_251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254e23a3a8d_1_251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54e23a3a8d_1_251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254e23a3a8d_1_251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254e23a3a8d_1_251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54e23a3a8d_1_251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54e23a3a8d_1_251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254e23a3a8d_1_251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254e23a3a8d_1_251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254e23a3a8d_1_251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54e23a3a8d_1_251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254e23a3a8d_1_251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254e23a3a8d_1_251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254e23a3a8d_1_251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254e23a3a8d_1_2510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254e23a3a8d_1_25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254e23a3a8d_1_254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254e23a3a8d_1_254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54e23a3a8d_1_254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254e23a3a8d_1_254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g254e23a3a8d_1_2545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g254e23a3a8d_1_254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54e23a3a8d_1_255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254e23a3a8d_1_255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54e23a3a8d_1_255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54e23a3a8d_1_2552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254e23a3a8d_1_2552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g254e23a3a8d_1_2552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254e23a3a8d_1_255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54e23a3a8d_1_256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254e23a3a8d_1_256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54e23a3a8d_1_256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54e23a3a8d_1_2560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g254e23a3a8d_1_256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54e23a3a8d_1_256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254e23a3a8d_1_256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54e23a3a8d_1_256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254e23a3a8d_1_2566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g254e23a3a8d_1_2566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g254e23a3a8d_1_256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254e23a3a8d_1_2573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254e23a3a8d_1_257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254e23a3a8d_1_257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254e23a3a8d_1_257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254e23a3a8d_1_257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254e23a3a8d_1_257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254e23a3a8d_1_257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254e23a3a8d_1_257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254e23a3a8d_1_257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254e23a3a8d_1_257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254e23a3a8d_1_257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54e23a3a8d_1_257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254e23a3a8d_1_2573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254e23a3a8d_1_257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254e23a3a8d_1_2588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254e23a3a8d_1_258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254e23a3a8d_1_258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254e23a3a8d_1_2588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254e23a3a8d_1_2588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g254e23a3a8d_1_2588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g254e23a3a8d_1_258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254e23a3a8d_1_2596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254e23a3a8d_1_259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254e23a3a8d_1_259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254e23a3a8d_1_2596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g254e23a3a8d_1_259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4e23a3a8d_1_24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254e23a3a8d_1_24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254e23a3a8d_1_246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 txBox="1"/>
          <p:nvPr>
            <p:ph type="ctrTitle"/>
          </p:nvPr>
        </p:nvSpPr>
        <p:spPr>
          <a:xfrm>
            <a:off x="1524000" y="1122381"/>
            <a:ext cx="9144000" cy="35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2800"/>
              <a:t>CASO 5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br>
              <a:rPr lang="es-CL" sz="2800"/>
            </a:br>
            <a:r>
              <a:rPr b="1" lang="es-CL" sz="5600"/>
              <a:t>OFICINA</a:t>
            </a:r>
            <a:r>
              <a:rPr b="1" lang="es-CL" sz="5600"/>
              <a:t> DE ABOGADOS LEX</a:t>
            </a:r>
            <a:endParaRPr sz="6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4cc81cd1f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SPRINT 2</a:t>
            </a:r>
            <a:endParaRPr b="1" sz="3000"/>
          </a:p>
        </p:txBody>
      </p:sp>
      <p:graphicFrame>
        <p:nvGraphicFramePr>
          <p:cNvPr id="349" name="Google Shape;349;g254cc81cd1f_0_33"/>
          <p:cNvGraphicFramePr/>
          <p:nvPr/>
        </p:nvGraphicFramePr>
        <p:xfrm>
          <a:off x="376500" y="14747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{C2731F61-2F02-45EF-B9AB-6D296D22D65D}</a:tableStyleId>
              </a:tblPr>
              <a:tblGrid>
                <a:gridCol w="1531100"/>
                <a:gridCol w="2580175"/>
                <a:gridCol w="1873475"/>
                <a:gridCol w="833150"/>
                <a:gridCol w="833150"/>
                <a:gridCol w="624500"/>
                <a:gridCol w="624500"/>
                <a:gridCol w="624500"/>
                <a:gridCol w="1163750"/>
              </a:tblGrid>
              <a:tr h="2466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Tarea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Horas estimadas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Horas realizadas por día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</a:tr>
              <a:tr h="8586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</a:tr>
              <a:tr h="13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E4-H1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api con la información solicitada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13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E4-H2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interfaz para subir y descargar archivos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8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E4-H3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Vincular api con la interfaz de usuario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14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H4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 de interfaz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4cc81cd1f_0_38"/>
          <p:cNvSpPr txBox="1"/>
          <p:nvPr>
            <p:ph type="title"/>
          </p:nvPr>
        </p:nvSpPr>
        <p:spPr>
          <a:xfrm>
            <a:off x="770975" y="3054550"/>
            <a:ext cx="3332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BURNDONW 2</a:t>
            </a:r>
            <a:endParaRPr b="1" sz="3000"/>
          </a:p>
        </p:txBody>
      </p:sp>
      <p:pic>
        <p:nvPicPr>
          <p:cNvPr id="355" name="Google Shape;355;g254cc81cd1f_0_3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25" y="152400"/>
            <a:ext cx="604837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4cc81cd1f_0_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RETROSPECTIVA 2</a:t>
            </a:r>
            <a:endParaRPr b="1" sz="3000"/>
          </a:p>
        </p:txBody>
      </p:sp>
      <p:graphicFrame>
        <p:nvGraphicFramePr>
          <p:cNvPr id="361" name="Google Shape;361;g254cc81cd1f_0_43"/>
          <p:cNvGraphicFramePr/>
          <p:nvPr/>
        </p:nvGraphicFramePr>
        <p:xfrm>
          <a:off x="488575" y="1690813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{BC06C020-4AE4-47B1-96E7-F10786A610FC}</a:tableStyleId>
              </a:tblPr>
              <a:tblGrid>
                <a:gridCol w="3334300"/>
                <a:gridCol w="3579950"/>
                <a:gridCol w="3950975"/>
              </a:tblGrid>
              <a:tr h="63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900">
                          <a:solidFill>
                            <a:srgbClr val="365F91"/>
                          </a:solidFill>
                        </a:rPr>
                        <a:t>¿Qué salió bien en la iteración? (aciertos)</a:t>
                      </a:r>
                      <a:endParaRPr sz="19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900">
                          <a:solidFill>
                            <a:srgbClr val="365F91"/>
                          </a:solidFill>
                        </a:rPr>
                        <a:t>¿Qué no salió bien en la iteración? (errores)</a:t>
                      </a:r>
                      <a:endParaRPr sz="19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900">
                          <a:solidFill>
                            <a:srgbClr val="365F91"/>
                          </a:solidFill>
                        </a:rPr>
                        <a:t>¿Qué mejoras vamos a implementar en la próxima iteración? (recomendaciones de mejora continua)</a:t>
                      </a:r>
                      <a:endParaRPr sz="19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</a:tr>
              <a:tr h="38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solidFill>
                            <a:srgbClr val="365F91"/>
                          </a:solidFill>
                        </a:rPr>
                        <a:t>Pese a problemas de desarrollo se pudo cumplir con el tiempo estimado</a:t>
                      </a:r>
                      <a:endParaRPr sz="19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solidFill>
                            <a:srgbClr val="365F91"/>
                          </a:solidFill>
                        </a:rPr>
                        <a:t>Integración exitosa entre la página web y las notificaciones automáticas</a:t>
                      </a:r>
                      <a:endParaRPr sz="19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solidFill>
                            <a:srgbClr val="365F91"/>
                          </a:solidFill>
                        </a:rPr>
                        <a:t>Se tuvo que acelerar el proceso de desarrollo por falta de estimación de tiempo</a:t>
                      </a:r>
                      <a:endParaRPr sz="19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solidFill>
                            <a:srgbClr val="365F91"/>
                          </a:solidFill>
                        </a:rPr>
                        <a:t>Se dará más tiempo a los procesos de desarrollo</a:t>
                      </a:r>
                      <a:br>
                        <a:rPr lang="es-CL" sz="1900">
                          <a:solidFill>
                            <a:srgbClr val="365F91"/>
                          </a:solidFill>
                        </a:rPr>
                      </a:br>
                      <a:endParaRPr sz="19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4cc81cd1f_0_48"/>
          <p:cNvSpPr txBox="1"/>
          <p:nvPr>
            <p:ph type="title"/>
          </p:nvPr>
        </p:nvSpPr>
        <p:spPr>
          <a:xfrm>
            <a:off x="838200" y="365125"/>
            <a:ext cx="10515600" cy="56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SPRINT 3</a:t>
            </a:r>
            <a:endParaRPr b="1" sz="3000"/>
          </a:p>
        </p:txBody>
      </p:sp>
      <p:graphicFrame>
        <p:nvGraphicFramePr>
          <p:cNvPr id="367" name="Google Shape;367;g254cc81cd1f_0_48"/>
          <p:cNvGraphicFramePr/>
          <p:nvPr/>
        </p:nvGraphicFramePr>
        <p:xfrm>
          <a:off x="395000" y="9258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{C2731F61-2F02-45EF-B9AB-6D296D22D65D}</a:tableStyleId>
              </a:tblPr>
              <a:tblGrid>
                <a:gridCol w="1506350"/>
                <a:gridCol w="2538525"/>
                <a:gridCol w="1843200"/>
                <a:gridCol w="819675"/>
                <a:gridCol w="819675"/>
                <a:gridCol w="728325"/>
                <a:gridCol w="500475"/>
                <a:gridCol w="614400"/>
                <a:gridCol w="1144975"/>
              </a:tblGrid>
              <a:tr h="2506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Tarea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Horas estimadas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Horas realizadas por día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</a:tr>
              <a:tr h="4827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</a:tr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lógica de cálculo de presupuestos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25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E5-H1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interfaz usuario que permita guardar y revisar presupuestos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25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E5-H2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7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E5-H3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25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E6-H1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interfaz que permita guardar, buscar y comparar ganancias de diferentes periodos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25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E6-H2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12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E6-H3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50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 de sistemas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4cc81cd1f_0_53"/>
          <p:cNvSpPr txBox="1"/>
          <p:nvPr>
            <p:ph type="title"/>
          </p:nvPr>
        </p:nvSpPr>
        <p:spPr>
          <a:xfrm>
            <a:off x="569250" y="2766150"/>
            <a:ext cx="2997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BURNDOWN 3</a:t>
            </a:r>
            <a:endParaRPr b="1" sz="3000"/>
          </a:p>
        </p:txBody>
      </p:sp>
      <p:pic>
        <p:nvPicPr>
          <p:cNvPr id="373" name="Google Shape;373;g254cc81cd1f_0_5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900" y="304800"/>
            <a:ext cx="6395550" cy="62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4cc81cd1f_0_58"/>
          <p:cNvSpPr txBox="1"/>
          <p:nvPr>
            <p:ph type="title"/>
          </p:nvPr>
        </p:nvSpPr>
        <p:spPr>
          <a:xfrm>
            <a:off x="838200" y="365125"/>
            <a:ext cx="4834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RETROSPECTIVA 3</a:t>
            </a:r>
            <a:endParaRPr b="1" sz="3000"/>
          </a:p>
        </p:txBody>
      </p:sp>
      <p:graphicFrame>
        <p:nvGraphicFramePr>
          <p:cNvPr id="379" name="Google Shape;379;g254cc81cd1f_0_58"/>
          <p:cNvGraphicFramePr/>
          <p:nvPr/>
        </p:nvGraphicFramePr>
        <p:xfrm>
          <a:off x="309275" y="16908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{BC06C020-4AE4-47B1-96E7-F10786A610FC}</a:tableStyleId>
              </a:tblPr>
              <a:tblGrid>
                <a:gridCol w="3287700"/>
                <a:gridCol w="3529925"/>
                <a:gridCol w="3895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100">
                          <a:solidFill>
                            <a:srgbClr val="365F91"/>
                          </a:solidFill>
                        </a:rPr>
                        <a:t>¿Qué salió bien en la iteración? (aciertos)</a:t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100">
                          <a:solidFill>
                            <a:srgbClr val="365F91"/>
                          </a:solidFill>
                        </a:rPr>
                        <a:t>¿Qué no salió bien en la iteración? (errores)</a:t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100">
                          <a:solidFill>
                            <a:srgbClr val="365F91"/>
                          </a:solidFill>
                        </a:rPr>
                        <a:t>¿Qué mejoras vamos a implementar en la próxima iteración? (recomendaciones de mejora continua)</a:t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100">
                          <a:solidFill>
                            <a:srgbClr val="365F91"/>
                          </a:solidFill>
                        </a:rPr>
                        <a:t>Gracias a la experiencia adquirida, a pesar de los problemas, se pudo cumplir con el periodo de tiempo estimado</a:t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100">
                          <a:solidFill>
                            <a:srgbClr val="365F91"/>
                          </a:solidFill>
                        </a:rPr>
                        <a:t>Mejoras en el tiempo de generación de documentos</a:t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100">
                          <a:solidFill>
                            <a:srgbClr val="365F91"/>
                          </a:solidFill>
                        </a:rPr>
                        <a:t>La interfaz generó problemas al momento de comparar ganancias entre periodos.</a:t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100">
                          <a:solidFill>
                            <a:srgbClr val="365F91"/>
                          </a:solidFill>
                        </a:rPr>
                        <a:t>Hubieron en la lógica del cálculo, lo que generó errores al revisar presupuestos</a:t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100">
                          <a:solidFill>
                            <a:srgbClr val="365F91"/>
                          </a:solidFill>
                        </a:rPr>
                        <a:t>Crear interfaces más amigables con el usuario en un futuro</a:t>
                      </a:r>
                      <a:endParaRPr sz="21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4cc81cd1f_0_0"/>
          <p:cNvSpPr txBox="1"/>
          <p:nvPr>
            <p:ph idx="1" type="body"/>
          </p:nvPr>
        </p:nvSpPr>
        <p:spPr>
          <a:xfrm>
            <a:off x="838200" y="1102825"/>
            <a:ext cx="10515600" cy="507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L"/>
              <a:t>CONTEXTO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CL"/>
              <a:t>•	La oficina de abogados “Lex” es una sociedad de 3 abogados, conformada el año 2010, por abogados que </a:t>
            </a:r>
            <a:r>
              <a:rPr lang="es-CL"/>
              <a:t>egresaron</a:t>
            </a:r>
            <a:r>
              <a:rPr lang="es-CL"/>
              <a:t> de la misma Universidad.  Actualmente prestan sus servicios legales atendiendo a personas o empresas que solicitan asistencia legal.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CL"/>
              <a:t>•	La oficina recibe solicitudes de representación y defensa en diferentes ámbitos: Causas de Familia, Civiles, Inmobiliarias, Salud, Tránsito y otros.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CL"/>
              <a:t>•	Desde el punto de vista de infraestructura, poseen una oficina en un edificio del centro de la ciudad y cuentan con equipamiento de oficina, insumos y medios tecnológicos tales como computadores, impresoras, software de oficina y correo electrónico. La administración de la oficina es realizada por uno de ellos, turnándose en dicho rol. Además poseen personal a cargo, un técnico jurídico y personal de servicios, quienes realizan las tareas administrativas para la atención de público y gestión con otras organizaciones.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4cc81cd1f_4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DECLARACIÓN</a:t>
            </a:r>
            <a:r>
              <a:rPr b="1" lang="es-CL" sz="3000"/>
              <a:t> DE LA </a:t>
            </a:r>
            <a:r>
              <a:rPr b="1" lang="es-CL" sz="3000"/>
              <a:t>VISIÓN</a:t>
            </a:r>
            <a:endParaRPr b="1" sz="3000"/>
          </a:p>
        </p:txBody>
      </p:sp>
      <p:sp>
        <p:nvSpPr>
          <p:cNvPr id="294" name="Google Shape;294;g254cc81cd1f_4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Transformar a “Lex” en una organización eficiente y orientada al cliente implementado un sistema que permita mejorar la comunicación deficiente que actualmente enfrenta con los clientes debido a la desactualización de la información.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CL"/>
              <a:t>El uso de correos, mensajes y teléfonos para recibir información de la notaría con la que trabajan no siempre es oportuno, lo que resulta en la pérdida de horas asignadas y retrasos en los trámites.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CL"/>
              <a:t>La información generada en las tramitaciones de las causas se guarda en un Kardex físico en nuestra oficina, lo que dificulta el acceso a la documentación tanto para los abogados como para los clientes.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CL"/>
              <a:t>Han recibido consultas de casas de compensación, cooperativas y organismos públicos interesados en sus servicios de representación y defensa legal a sus empleados de manera colectiva. Sin embargo, su modalidad de trabajo actual no permite satisfacer esta demanda.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g254cc81cd1f_4_20"/>
          <p:cNvGraphicFramePr/>
          <p:nvPr/>
        </p:nvGraphicFramePr>
        <p:xfrm>
          <a:off x="762000" y="7620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{C2731F61-2F02-45EF-B9AB-6D296D22D65D}</a:tableStyleId>
              </a:tblPr>
              <a:tblGrid>
                <a:gridCol w="2726275"/>
                <a:gridCol w="2620050"/>
                <a:gridCol w="2598600"/>
                <a:gridCol w="2528225"/>
              </a:tblGrid>
              <a:tr h="6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Grupo Objetivo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Necesidades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 / Servicio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CCE4"/>
                    </a:solidFill>
                  </a:tcPr>
                </a:tc>
              </a:tr>
              <a:tr h="46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Char char="-"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Abogados pertenecientes a la Oficina Lex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Char char="-"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Clientes que contratan los servicios de Lex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Char char="-"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Solucionar la falta de comunicación entre los abogados y sus clientes 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Char char="-"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Ofrecer servicios y captar nuevos clientes con fin de expandir la empresa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Char char="-"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Mayor accesibilidad y eficaz a la información de los tribunales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Char char="-"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Establecer convenios con proveedores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Char char="-"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nuevos clientes.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Char char="-"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Mantener actualizada la información de y para los clientes .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Char char="-"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Generación de Presupuesto automática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900"/>
                        <a:buFont typeface="Calibri"/>
                        <a:buChar char="-"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Generar Solicitudes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-Captar nuevos clientes para aumentar sus ingresos.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-Facilitar información para agilizar los procesos judiciales.</a:t>
                      </a:r>
                      <a:b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s-CL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-Agilizar métodos y procesos para ahorrar tiempo .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4cc81cd1f_4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DEFINICIÓN</a:t>
            </a:r>
            <a:r>
              <a:rPr b="1" lang="es-CL" sz="3000"/>
              <a:t> DE LAS </a:t>
            </a:r>
            <a:r>
              <a:rPr b="1" lang="es-CL" sz="3000"/>
              <a:t>ÉPICAS</a:t>
            </a:r>
            <a:endParaRPr b="1" sz="3000"/>
          </a:p>
        </p:txBody>
      </p:sp>
      <p:graphicFrame>
        <p:nvGraphicFramePr>
          <p:cNvPr id="305" name="Google Shape;305;g254cc81cd1f_4_8"/>
          <p:cNvGraphicFramePr/>
          <p:nvPr/>
        </p:nvGraphicFramePr>
        <p:xfrm>
          <a:off x="533400" y="16908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{C2731F61-2F02-45EF-B9AB-6D296D22D65D}</a:tableStyleId>
              </a:tblPr>
              <a:tblGrid>
                <a:gridCol w="1007700"/>
                <a:gridCol w="7369750"/>
                <a:gridCol w="2138150"/>
              </a:tblGrid>
              <a:tr h="5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tengo problemas de comunicación con mis clientes.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5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Tengo problemas para captar nuevos clientes.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5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Problemas de entrega de documentos e información.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11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Problemas para acceder a la información de los tribunales de justicia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5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Necesito generar presupuestos con mayor facilidad.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5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E6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generar información de las ganancias rápidamente.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4cc81cd1f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SPRINT 1</a:t>
            </a:r>
            <a:endParaRPr b="1" sz="3000"/>
          </a:p>
        </p:txBody>
      </p:sp>
      <p:graphicFrame>
        <p:nvGraphicFramePr>
          <p:cNvPr id="311" name="Google Shape;311;g254cc81cd1f_0_10"/>
          <p:cNvGraphicFramePr/>
          <p:nvPr/>
        </p:nvGraphicFramePr>
        <p:xfrm>
          <a:off x="838200" y="13877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{C2731F61-2F02-45EF-B9AB-6D296D22D65D}</a:tableStyleId>
              </a:tblPr>
              <a:tblGrid>
                <a:gridCol w="1140275"/>
                <a:gridCol w="3806150"/>
                <a:gridCol w="4278425"/>
                <a:gridCol w="1575775"/>
              </a:tblGrid>
              <a:tr h="61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Historia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Tarea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Tarea o Actividad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Estimación en Horas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C6D9F1"/>
                    </a:solidFill>
                  </a:tcPr>
                </a:tc>
              </a:tr>
              <a:tr h="6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BD Y MIGRAR INFORMACIÓN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92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DESARROLLAR SECCIÓN DE MENSAJES PARA CONFIRMACIÓN Y ACTUALIZACIÓN DE DATOS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6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VINCULAR BASE DE DATOS AL SISTEMA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14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INTERFAZ DE USUARIO QUE PERMITE SUBIR DOCUMENTOS Y MUESTRE LOS DATOS DE LOS CLIENTES Y SU ÚLTIMA ACTUALIZACIÓN DE DATOS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6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PROBAR FUNCIONAMIENTO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94a046df7_0_0"/>
          <p:cNvSpPr/>
          <p:nvPr/>
        </p:nvSpPr>
        <p:spPr>
          <a:xfrm>
            <a:off x="3344513" y="3263800"/>
            <a:ext cx="1546800" cy="100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DOCUMENTO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rgbClr val="0000FF"/>
                </a:solidFill>
              </a:rPr>
              <a:t>·</a:t>
            </a:r>
            <a:r>
              <a:rPr b="1"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nombre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tipo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documento</a:t>
            </a:r>
            <a:endParaRPr sz="1200"/>
          </a:p>
        </p:txBody>
      </p:sp>
      <p:sp>
        <p:nvSpPr>
          <p:cNvPr id="317" name="Google Shape;317;g2594a046df7_0_0"/>
          <p:cNvSpPr/>
          <p:nvPr/>
        </p:nvSpPr>
        <p:spPr>
          <a:xfrm>
            <a:off x="6011588" y="3263800"/>
            <a:ext cx="1546800" cy="100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ABOGADO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rgbClr val="0000FF"/>
                </a:solidFill>
              </a:rPr>
              <a:t>·</a:t>
            </a:r>
            <a:r>
              <a:rPr b="1"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rut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nombre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apellido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correo</a:t>
            </a:r>
            <a:endParaRPr sz="1200"/>
          </a:p>
        </p:txBody>
      </p:sp>
      <p:sp>
        <p:nvSpPr>
          <p:cNvPr id="318" name="Google Shape;318;g2594a046df7_0_0"/>
          <p:cNvSpPr/>
          <p:nvPr/>
        </p:nvSpPr>
        <p:spPr>
          <a:xfrm>
            <a:off x="6011588" y="1534000"/>
            <a:ext cx="1546800" cy="100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CASO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rgbClr val="0000FF"/>
                </a:solidFill>
              </a:rPr>
              <a:t>·</a:t>
            </a:r>
            <a:r>
              <a:rPr b="1"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tipo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descripcion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estado</a:t>
            </a:r>
            <a:endParaRPr sz="1200"/>
          </a:p>
        </p:txBody>
      </p:sp>
      <p:sp>
        <p:nvSpPr>
          <p:cNvPr id="319" name="Google Shape;319;g2594a046df7_0_0"/>
          <p:cNvSpPr/>
          <p:nvPr/>
        </p:nvSpPr>
        <p:spPr>
          <a:xfrm>
            <a:off x="6011588" y="4993600"/>
            <a:ext cx="1546800" cy="123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CLIENTE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rgbClr val="0000FF"/>
                </a:solidFill>
              </a:rPr>
              <a:t>·</a:t>
            </a:r>
            <a:r>
              <a:rPr b="1"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rut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nombre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apellido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correo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FF0000"/>
                </a:solidFill>
              </a:rPr>
              <a:t>*</a:t>
            </a:r>
            <a:r>
              <a:rPr lang="es-CL" sz="1200"/>
              <a:t>direccion</a:t>
            </a:r>
            <a:endParaRPr sz="1200"/>
          </a:p>
        </p:txBody>
      </p:sp>
      <p:cxnSp>
        <p:nvCxnSpPr>
          <p:cNvPr id="320" name="Google Shape;320;g2594a046df7_0_0"/>
          <p:cNvCxnSpPr>
            <a:stCxn id="317" idx="2"/>
            <a:endCxn id="319" idx="0"/>
          </p:cNvCxnSpPr>
          <p:nvPr/>
        </p:nvCxnSpPr>
        <p:spPr>
          <a:xfrm>
            <a:off x="6784988" y="4269400"/>
            <a:ext cx="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g2594a046df7_0_0"/>
          <p:cNvCxnSpPr>
            <a:stCxn id="317" idx="1"/>
            <a:endCxn id="316" idx="3"/>
          </p:cNvCxnSpPr>
          <p:nvPr/>
        </p:nvCxnSpPr>
        <p:spPr>
          <a:xfrm rot="10800000">
            <a:off x="4891388" y="3766600"/>
            <a:ext cx="11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g2594a046df7_0_0"/>
          <p:cNvCxnSpPr>
            <a:endCxn id="318" idx="2"/>
          </p:cNvCxnSpPr>
          <p:nvPr/>
        </p:nvCxnSpPr>
        <p:spPr>
          <a:xfrm rot="10800000">
            <a:off x="6784988" y="2539600"/>
            <a:ext cx="1500" cy="2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g2594a046df7_0_0"/>
          <p:cNvSpPr/>
          <p:nvPr/>
        </p:nvSpPr>
        <p:spPr>
          <a:xfrm rot="10800000">
            <a:off x="6592375" y="2539600"/>
            <a:ext cx="386725" cy="32227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g2594a046df7_0_0"/>
          <p:cNvCxnSpPr>
            <a:stCxn id="317" idx="0"/>
            <a:endCxn id="318" idx="2"/>
          </p:cNvCxnSpPr>
          <p:nvPr/>
        </p:nvCxnSpPr>
        <p:spPr>
          <a:xfrm rot="10800000">
            <a:off x="6784988" y="2539600"/>
            <a:ext cx="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g2594a046df7_0_0"/>
          <p:cNvCxnSpPr/>
          <p:nvPr/>
        </p:nvCxnSpPr>
        <p:spPr>
          <a:xfrm>
            <a:off x="6784988" y="4782700"/>
            <a:ext cx="1500" cy="2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g2594a046df7_0_0"/>
          <p:cNvSpPr/>
          <p:nvPr/>
        </p:nvSpPr>
        <p:spPr>
          <a:xfrm>
            <a:off x="6592375" y="4671325"/>
            <a:ext cx="386725" cy="32227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g2594a046df7_0_0"/>
          <p:cNvCxnSpPr/>
          <p:nvPr/>
        </p:nvCxnSpPr>
        <p:spPr>
          <a:xfrm>
            <a:off x="6786488" y="4269400"/>
            <a:ext cx="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g2594a046df7_0_0"/>
          <p:cNvCxnSpPr/>
          <p:nvPr/>
        </p:nvCxnSpPr>
        <p:spPr>
          <a:xfrm rot="5400000">
            <a:off x="4996013" y="3661138"/>
            <a:ext cx="1500" cy="2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g2594a046df7_0_0"/>
          <p:cNvSpPr/>
          <p:nvPr/>
        </p:nvSpPr>
        <p:spPr>
          <a:xfrm rot="5400000">
            <a:off x="4859088" y="3605450"/>
            <a:ext cx="386725" cy="32227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g2594a046df7_0_0"/>
          <p:cNvCxnSpPr/>
          <p:nvPr/>
        </p:nvCxnSpPr>
        <p:spPr>
          <a:xfrm>
            <a:off x="5253413" y="3405238"/>
            <a:ext cx="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g2594a046df7_0_0"/>
          <p:cNvSpPr txBox="1"/>
          <p:nvPr/>
        </p:nvSpPr>
        <p:spPr>
          <a:xfrm>
            <a:off x="425400" y="296500"/>
            <a:ext cx="5110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latin typeface="Maven Pro"/>
                <a:ea typeface="Maven Pro"/>
                <a:cs typeface="Maven Pro"/>
                <a:sym typeface="Maven Pro"/>
              </a:rPr>
              <a:t>Modelo de 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latin typeface="Maven Pro"/>
                <a:ea typeface="Maven Pro"/>
                <a:cs typeface="Maven Pro"/>
                <a:sym typeface="Maven Pro"/>
              </a:rPr>
              <a:t>Base de datos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4cc81cd1f_0_20"/>
          <p:cNvSpPr txBox="1"/>
          <p:nvPr>
            <p:ph type="title"/>
          </p:nvPr>
        </p:nvSpPr>
        <p:spPr>
          <a:xfrm>
            <a:off x="905450" y="2836050"/>
            <a:ext cx="2884200" cy="118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BURNDOWN 1</a:t>
            </a:r>
            <a:endParaRPr b="1" sz="3000"/>
          </a:p>
        </p:txBody>
      </p:sp>
      <p:pic>
        <p:nvPicPr>
          <p:cNvPr id="337" name="Google Shape;337;g254cc81cd1f_0_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450" y="310700"/>
            <a:ext cx="6073600" cy="637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54cc81cd1f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RETROSPECTIVA 1</a:t>
            </a:r>
            <a:endParaRPr b="1" sz="3000"/>
          </a:p>
        </p:txBody>
      </p:sp>
      <p:graphicFrame>
        <p:nvGraphicFramePr>
          <p:cNvPr id="343" name="Google Shape;343;g254cc81cd1f_0_26"/>
          <p:cNvGraphicFramePr/>
          <p:nvPr/>
        </p:nvGraphicFramePr>
        <p:xfrm>
          <a:off x="315675" y="14598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{BC06C020-4AE4-47B1-96E7-F10786A610FC}</a:tableStyleId>
              </a:tblPr>
              <a:tblGrid>
                <a:gridCol w="3387325"/>
                <a:gridCol w="3636925"/>
                <a:gridCol w="4013875"/>
              </a:tblGrid>
              <a:tr h="6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700">
                          <a:solidFill>
                            <a:srgbClr val="365F91"/>
                          </a:solidFill>
                        </a:rPr>
                        <a:t>¿Qué salió bien en la iteración? (aciertos)</a:t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700">
                          <a:solidFill>
                            <a:srgbClr val="365F91"/>
                          </a:solidFill>
                        </a:rPr>
                        <a:t>¿Qué no salió bien en la iteración? (errores)</a:t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700">
                          <a:solidFill>
                            <a:srgbClr val="365F91"/>
                          </a:solidFill>
                        </a:rPr>
                        <a:t>¿Qué mejoras vamos a implementar en la próxima iteración? (recomendaciones de mejora continua)</a:t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B8CCE4"/>
                    </a:solidFill>
                  </a:tcPr>
                </a:tc>
              </a:tr>
              <a:tr h="352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solidFill>
                            <a:srgbClr val="365F91"/>
                          </a:solidFill>
                        </a:rPr>
                        <a:t>Desarrollar la base de datos tardo menos tiempo de lo estimado</a:t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solidFill>
                            <a:srgbClr val="365F91"/>
                          </a:solidFill>
                        </a:rPr>
                        <a:t>La mayoría de las interfaces funcionaron correctamente</a:t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solidFill>
                            <a:srgbClr val="365F91"/>
                          </a:solidFill>
                        </a:rPr>
                        <a:t>La migración de los datos tardó más de lo esperado debido a la gran cantidad de datos.</a:t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solidFill>
                            <a:srgbClr val="365F91"/>
                          </a:solidFill>
                        </a:rPr>
                        <a:t>Falla de conexión entre la interfaz usuario y la base de datos, lo que generó problemas en el almacenamiento de datos </a:t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solidFill>
                            <a:srgbClr val="365F91"/>
                          </a:solidFill>
                        </a:rPr>
                        <a:t>Mejorar la comunicación entre el product owner y los desarrolladores</a:t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solidFill>
                            <a:srgbClr val="365F91"/>
                          </a:solidFill>
                        </a:rPr>
                        <a:t>Mejor comunicación entre el desarrollo de front y el back</a:t>
                      </a:r>
                      <a:br>
                        <a:rPr lang="es-CL" sz="1700">
                          <a:solidFill>
                            <a:srgbClr val="365F91"/>
                          </a:solidFill>
                        </a:rPr>
                      </a:br>
                      <a:endParaRPr sz="1700">
                        <a:solidFill>
                          <a:srgbClr val="365F9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65F91"/>
                        </a:solidFill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2023-06-24T00:07:20Z</dcterms:created>
  <dc:creator>CESAR DAVID SANCHEZ LUCENA</dc:creator>
</cp:coreProperties>
</file>