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71" r:id="rId10"/>
    <p:sldId id="272" r:id="rId11"/>
    <p:sldId id="264" r:id="rId12"/>
    <p:sldId id="265" r:id="rId13"/>
    <p:sldId id="266" r:id="rId14"/>
    <p:sldId id="267" r:id="rId15"/>
    <p:sldId id="268"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玮 唐" initials="玮唐" lastIdx="1" clrIdx="0">
    <p:extLst>
      <p:ext uri="{19B8F6BF-5375-455C-9EA6-DF929625EA0E}">
        <p15:presenceInfo xmlns:p15="http://schemas.microsoft.com/office/powerpoint/2012/main" userId="946b0948e4b7a6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86" d="100"/>
          <a:sy n="86" d="100"/>
        </p:scale>
        <p:origin x="57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6DA07-3A9B-CA97-EBFE-66961E59F3A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600D1E3-BB77-D84E-CD95-96B6ADFD5E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F682145-64D7-8F82-FD99-72F5DC202508}"/>
              </a:ext>
            </a:extLst>
          </p:cNvPr>
          <p:cNvSpPr>
            <a:spLocks noGrp="1"/>
          </p:cNvSpPr>
          <p:nvPr>
            <p:ph type="dt" sz="half" idx="10"/>
          </p:nvPr>
        </p:nvSpPr>
        <p:spPr/>
        <p:txBody>
          <a:bodyPr/>
          <a:lstStyle/>
          <a:p>
            <a:fld id="{94E2CA75-8A43-4DFB-B6ED-3F9291D8234C}" type="datetimeFigureOut">
              <a:rPr lang="zh-CN" altLang="en-US" smtClean="0"/>
              <a:t>2023/12/7</a:t>
            </a:fld>
            <a:endParaRPr lang="zh-CN" altLang="en-US"/>
          </a:p>
        </p:txBody>
      </p:sp>
      <p:sp>
        <p:nvSpPr>
          <p:cNvPr id="5" name="页脚占位符 4">
            <a:extLst>
              <a:ext uri="{FF2B5EF4-FFF2-40B4-BE49-F238E27FC236}">
                <a16:creationId xmlns:a16="http://schemas.microsoft.com/office/drawing/2014/main" id="{072E3036-9799-E504-9465-9284976682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3E6CE1-F80F-CF6E-F22D-47E0604EB093}"/>
              </a:ext>
            </a:extLst>
          </p:cNvPr>
          <p:cNvSpPr>
            <a:spLocks noGrp="1"/>
          </p:cNvSpPr>
          <p:nvPr>
            <p:ph type="sldNum" sz="quarter" idx="12"/>
          </p:nvPr>
        </p:nvSpPr>
        <p:spPr/>
        <p:txBody>
          <a:bodyPr/>
          <a:lstStyle/>
          <a:p>
            <a:fld id="{A389000B-EBAB-486D-A1C8-B2B8AD896DF6}" type="slidenum">
              <a:rPr lang="zh-CN" altLang="en-US" smtClean="0"/>
              <a:t>‹#›</a:t>
            </a:fld>
            <a:endParaRPr lang="zh-CN" altLang="en-US"/>
          </a:p>
        </p:txBody>
      </p:sp>
    </p:spTree>
    <p:extLst>
      <p:ext uri="{BB962C8B-B14F-4D97-AF65-F5344CB8AC3E}">
        <p14:creationId xmlns:p14="http://schemas.microsoft.com/office/powerpoint/2010/main" val="3636515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0FB538-0E47-534B-E405-ED75D2F26D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9C5DA8B-C113-5AC0-7DC5-3D7D4553902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7508F9-9D5C-587A-D880-1650E4317EBD}"/>
              </a:ext>
            </a:extLst>
          </p:cNvPr>
          <p:cNvSpPr>
            <a:spLocks noGrp="1"/>
          </p:cNvSpPr>
          <p:nvPr>
            <p:ph type="dt" sz="half" idx="10"/>
          </p:nvPr>
        </p:nvSpPr>
        <p:spPr/>
        <p:txBody>
          <a:bodyPr/>
          <a:lstStyle/>
          <a:p>
            <a:fld id="{94E2CA75-8A43-4DFB-B6ED-3F9291D8234C}" type="datetimeFigureOut">
              <a:rPr lang="zh-CN" altLang="en-US" smtClean="0"/>
              <a:t>2023/12/7</a:t>
            </a:fld>
            <a:endParaRPr lang="zh-CN" altLang="en-US"/>
          </a:p>
        </p:txBody>
      </p:sp>
      <p:sp>
        <p:nvSpPr>
          <p:cNvPr id="5" name="页脚占位符 4">
            <a:extLst>
              <a:ext uri="{FF2B5EF4-FFF2-40B4-BE49-F238E27FC236}">
                <a16:creationId xmlns:a16="http://schemas.microsoft.com/office/drawing/2014/main" id="{95293941-0D78-4E80-4BF0-01982A458A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7A195A-A4EE-6631-F082-9171AF77C519}"/>
              </a:ext>
            </a:extLst>
          </p:cNvPr>
          <p:cNvSpPr>
            <a:spLocks noGrp="1"/>
          </p:cNvSpPr>
          <p:nvPr>
            <p:ph type="sldNum" sz="quarter" idx="12"/>
          </p:nvPr>
        </p:nvSpPr>
        <p:spPr/>
        <p:txBody>
          <a:bodyPr/>
          <a:lstStyle/>
          <a:p>
            <a:fld id="{A389000B-EBAB-486D-A1C8-B2B8AD896DF6}" type="slidenum">
              <a:rPr lang="zh-CN" altLang="en-US" smtClean="0"/>
              <a:t>‹#›</a:t>
            </a:fld>
            <a:endParaRPr lang="zh-CN" altLang="en-US"/>
          </a:p>
        </p:txBody>
      </p:sp>
    </p:spTree>
    <p:extLst>
      <p:ext uri="{BB962C8B-B14F-4D97-AF65-F5344CB8AC3E}">
        <p14:creationId xmlns:p14="http://schemas.microsoft.com/office/powerpoint/2010/main" val="3040692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EE051B-6829-F013-EEEF-674B41ACD2F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25064DC-5FBD-6711-C086-06E383A6BE8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DBA9DE-44C9-3BF5-2F36-4D8DBA648110}"/>
              </a:ext>
            </a:extLst>
          </p:cNvPr>
          <p:cNvSpPr>
            <a:spLocks noGrp="1"/>
          </p:cNvSpPr>
          <p:nvPr>
            <p:ph type="dt" sz="half" idx="10"/>
          </p:nvPr>
        </p:nvSpPr>
        <p:spPr/>
        <p:txBody>
          <a:bodyPr/>
          <a:lstStyle/>
          <a:p>
            <a:fld id="{94E2CA75-8A43-4DFB-B6ED-3F9291D8234C}" type="datetimeFigureOut">
              <a:rPr lang="zh-CN" altLang="en-US" smtClean="0"/>
              <a:t>2023/12/7</a:t>
            </a:fld>
            <a:endParaRPr lang="zh-CN" altLang="en-US"/>
          </a:p>
        </p:txBody>
      </p:sp>
      <p:sp>
        <p:nvSpPr>
          <p:cNvPr id="5" name="页脚占位符 4">
            <a:extLst>
              <a:ext uri="{FF2B5EF4-FFF2-40B4-BE49-F238E27FC236}">
                <a16:creationId xmlns:a16="http://schemas.microsoft.com/office/drawing/2014/main" id="{AE0673B4-94DC-BEFD-F69E-3AB15EBF0C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F6EA2D-407D-673D-CB04-080C8D96B85F}"/>
              </a:ext>
            </a:extLst>
          </p:cNvPr>
          <p:cNvSpPr>
            <a:spLocks noGrp="1"/>
          </p:cNvSpPr>
          <p:nvPr>
            <p:ph type="sldNum" sz="quarter" idx="12"/>
          </p:nvPr>
        </p:nvSpPr>
        <p:spPr/>
        <p:txBody>
          <a:bodyPr/>
          <a:lstStyle/>
          <a:p>
            <a:fld id="{A389000B-EBAB-486D-A1C8-B2B8AD896DF6}" type="slidenum">
              <a:rPr lang="zh-CN" altLang="en-US" smtClean="0"/>
              <a:t>‹#›</a:t>
            </a:fld>
            <a:endParaRPr lang="zh-CN" altLang="en-US"/>
          </a:p>
        </p:txBody>
      </p:sp>
    </p:spTree>
    <p:extLst>
      <p:ext uri="{BB962C8B-B14F-4D97-AF65-F5344CB8AC3E}">
        <p14:creationId xmlns:p14="http://schemas.microsoft.com/office/powerpoint/2010/main" val="87457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A5C1B9-BE85-DCD0-17EF-8A0A3C2838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B53A89-C6AE-AB21-2A0D-E05E43C1B90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15433D-DA8F-5E00-5392-12BCB9983136}"/>
              </a:ext>
            </a:extLst>
          </p:cNvPr>
          <p:cNvSpPr>
            <a:spLocks noGrp="1"/>
          </p:cNvSpPr>
          <p:nvPr>
            <p:ph type="dt" sz="half" idx="10"/>
          </p:nvPr>
        </p:nvSpPr>
        <p:spPr/>
        <p:txBody>
          <a:bodyPr/>
          <a:lstStyle/>
          <a:p>
            <a:fld id="{94E2CA75-8A43-4DFB-B6ED-3F9291D8234C}" type="datetimeFigureOut">
              <a:rPr lang="zh-CN" altLang="en-US" smtClean="0"/>
              <a:t>2023/12/7</a:t>
            </a:fld>
            <a:endParaRPr lang="zh-CN" altLang="en-US"/>
          </a:p>
        </p:txBody>
      </p:sp>
      <p:sp>
        <p:nvSpPr>
          <p:cNvPr id="5" name="页脚占位符 4">
            <a:extLst>
              <a:ext uri="{FF2B5EF4-FFF2-40B4-BE49-F238E27FC236}">
                <a16:creationId xmlns:a16="http://schemas.microsoft.com/office/drawing/2014/main" id="{8730210C-EE40-21B3-44AD-C2B77F9B5B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0C69C6-AB2F-C0B0-CFB1-37A1ECE3BD11}"/>
              </a:ext>
            </a:extLst>
          </p:cNvPr>
          <p:cNvSpPr>
            <a:spLocks noGrp="1"/>
          </p:cNvSpPr>
          <p:nvPr>
            <p:ph type="sldNum" sz="quarter" idx="12"/>
          </p:nvPr>
        </p:nvSpPr>
        <p:spPr/>
        <p:txBody>
          <a:bodyPr/>
          <a:lstStyle/>
          <a:p>
            <a:fld id="{A389000B-EBAB-486D-A1C8-B2B8AD896DF6}" type="slidenum">
              <a:rPr lang="zh-CN" altLang="en-US" smtClean="0"/>
              <a:t>‹#›</a:t>
            </a:fld>
            <a:endParaRPr lang="zh-CN" altLang="en-US"/>
          </a:p>
        </p:txBody>
      </p:sp>
    </p:spTree>
    <p:extLst>
      <p:ext uri="{BB962C8B-B14F-4D97-AF65-F5344CB8AC3E}">
        <p14:creationId xmlns:p14="http://schemas.microsoft.com/office/powerpoint/2010/main" val="542587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84136-ED93-ECA7-8C98-8B75CB1587C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C7F4CB3-ADDC-9111-4BDF-36E74B5AE2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B0E89B5-2154-90D2-EAFF-615ECB6E5274}"/>
              </a:ext>
            </a:extLst>
          </p:cNvPr>
          <p:cNvSpPr>
            <a:spLocks noGrp="1"/>
          </p:cNvSpPr>
          <p:nvPr>
            <p:ph type="dt" sz="half" idx="10"/>
          </p:nvPr>
        </p:nvSpPr>
        <p:spPr/>
        <p:txBody>
          <a:bodyPr/>
          <a:lstStyle/>
          <a:p>
            <a:fld id="{94E2CA75-8A43-4DFB-B6ED-3F9291D8234C}" type="datetimeFigureOut">
              <a:rPr lang="zh-CN" altLang="en-US" smtClean="0"/>
              <a:t>2023/12/7</a:t>
            </a:fld>
            <a:endParaRPr lang="zh-CN" altLang="en-US"/>
          </a:p>
        </p:txBody>
      </p:sp>
      <p:sp>
        <p:nvSpPr>
          <p:cNvPr id="5" name="页脚占位符 4">
            <a:extLst>
              <a:ext uri="{FF2B5EF4-FFF2-40B4-BE49-F238E27FC236}">
                <a16:creationId xmlns:a16="http://schemas.microsoft.com/office/drawing/2014/main" id="{432551CE-7652-1699-16FB-97AD1AFA8D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0878E5-B64A-91AD-BE03-C47BA1F2F1DB}"/>
              </a:ext>
            </a:extLst>
          </p:cNvPr>
          <p:cNvSpPr>
            <a:spLocks noGrp="1"/>
          </p:cNvSpPr>
          <p:nvPr>
            <p:ph type="sldNum" sz="quarter" idx="12"/>
          </p:nvPr>
        </p:nvSpPr>
        <p:spPr/>
        <p:txBody>
          <a:bodyPr/>
          <a:lstStyle/>
          <a:p>
            <a:fld id="{A389000B-EBAB-486D-A1C8-B2B8AD896DF6}" type="slidenum">
              <a:rPr lang="zh-CN" altLang="en-US" smtClean="0"/>
              <a:t>‹#›</a:t>
            </a:fld>
            <a:endParaRPr lang="zh-CN" altLang="en-US"/>
          </a:p>
        </p:txBody>
      </p:sp>
    </p:spTree>
    <p:extLst>
      <p:ext uri="{BB962C8B-B14F-4D97-AF65-F5344CB8AC3E}">
        <p14:creationId xmlns:p14="http://schemas.microsoft.com/office/powerpoint/2010/main" val="2386228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06413-5D4B-9CCC-3B81-9D0F130C12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B749B6-E528-667C-2E0C-6854E441E33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8B76C45-3C74-6F67-D571-ED81C49FF8E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E6D5E22-6246-5409-311D-0004418A51A4}"/>
              </a:ext>
            </a:extLst>
          </p:cNvPr>
          <p:cNvSpPr>
            <a:spLocks noGrp="1"/>
          </p:cNvSpPr>
          <p:nvPr>
            <p:ph type="dt" sz="half" idx="10"/>
          </p:nvPr>
        </p:nvSpPr>
        <p:spPr/>
        <p:txBody>
          <a:bodyPr/>
          <a:lstStyle/>
          <a:p>
            <a:fld id="{94E2CA75-8A43-4DFB-B6ED-3F9291D8234C}" type="datetimeFigureOut">
              <a:rPr lang="zh-CN" altLang="en-US" smtClean="0"/>
              <a:t>2023/12/7</a:t>
            </a:fld>
            <a:endParaRPr lang="zh-CN" altLang="en-US"/>
          </a:p>
        </p:txBody>
      </p:sp>
      <p:sp>
        <p:nvSpPr>
          <p:cNvPr id="6" name="页脚占位符 5">
            <a:extLst>
              <a:ext uri="{FF2B5EF4-FFF2-40B4-BE49-F238E27FC236}">
                <a16:creationId xmlns:a16="http://schemas.microsoft.com/office/drawing/2014/main" id="{C6838AB1-6121-CDE0-62F9-DEC6E2DCB7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6B31A1-BD47-126C-71EE-A33EBF4BDBC9}"/>
              </a:ext>
            </a:extLst>
          </p:cNvPr>
          <p:cNvSpPr>
            <a:spLocks noGrp="1"/>
          </p:cNvSpPr>
          <p:nvPr>
            <p:ph type="sldNum" sz="quarter" idx="12"/>
          </p:nvPr>
        </p:nvSpPr>
        <p:spPr/>
        <p:txBody>
          <a:bodyPr/>
          <a:lstStyle/>
          <a:p>
            <a:fld id="{A389000B-EBAB-486D-A1C8-B2B8AD896DF6}" type="slidenum">
              <a:rPr lang="zh-CN" altLang="en-US" smtClean="0"/>
              <a:t>‹#›</a:t>
            </a:fld>
            <a:endParaRPr lang="zh-CN" altLang="en-US"/>
          </a:p>
        </p:txBody>
      </p:sp>
    </p:spTree>
    <p:extLst>
      <p:ext uri="{BB962C8B-B14F-4D97-AF65-F5344CB8AC3E}">
        <p14:creationId xmlns:p14="http://schemas.microsoft.com/office/powerpoint/2010/main" val="3772757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F3FB9-E38C-770B-C764-5DB8BAD7F8B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6120B50-FFBE-40EC-26E7-BA1DE19F14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1B5C6C0-FB34-30C3-9EDA-22024EC7652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F1A88EA-8403-1CFC-4CE2-E09F202C2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9D50C9F-F37E-88B0-012C-1C53D243D42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E7B5CB0-0B5D-D84F-5FA7-034608D031B5}"/>
              </a:ext>
            </a:extLst>
          </p:cNvPr>
          <p:cNvSpPr>
            <a:spLocks noGrp="1"/>
          </p:cNvSpPr>
          <p:nvPr>
            <p:ph type="dt" sz="half" idx="10"/>
          </p:nvPr>
        </p:nvSpPr>
        <p:spPr/>
        <p:txBody>
          <a:bodyPr/>
          <a:lstStyle/>
          <a:p>
            <a:fld id="{94E2CA75-8A43-4DFB-B6ED-3F9291D8234C}" type="datetimeFigureOut">
              <a:rPr lang="zh-CN" altLang="en-US" smtClean="0"/>
              <a:t>2023/12/7</a:t>
            </a:fld>
            <a:endParaRPr lang="zh-CN" altLang="en-US"/>
          </a:p>
        </p:txBody>
      </p:sp>
      <p:sp>
        <p:nvSpPr>
          <p:cNvPr id="8" name="页脚占位符 7">
            <a:extLst>
              <a:ext uri="{FF2B5EF4-FFF2-40B4-BE49-F238E27FC236}">
                <a16:creationId xmlns:a16="http://schemas.microsoft.com/office/drawing/2014/main" id="{4438BD66-DCF5-D972-FDCE-D63D6D2E5B7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369F85-C45F-6D70-541B-13447C1B873A}"/>
              </a:ext>
            </a:extLst>
          </p:cNvPr>
          <p:cNvSpPr>
            <a:spLocks noGrp="1"/>
          </p:cNvSpPr>
          <p:nvPr>
            <p:ph type="sldNum" sz="quarter" idx="12"/>
          </p:nvPr>
        </p:nvSpPr>
        <p:spPr/>
        <p:txBody>
          <a:bodyPr/>
          <a:lstStyle/>
          <a:p>
            <a:fld id="{A389000B-EBAB-486D-A1C8-B2B8AD896DF6}" type="slidenum">
              <a:rPr lang="zh-CN" altLang="en-US" smtClean="0"/>
              <a:t>‹#›</a:t>
            </a:fld>
            <a:endParaRPr lang="zh-CN" altLang="en-US"/>
          </a:p>
        </p:txBody>
      </p:sp>
    </p:spTree>
    <p:extLst>
      <p:ext uri="{BB962C8B-B14F-4D97-AF65-F5344CB8AC3E}">
        <p14:creationId xmlns:p14="http://schemas.microsoft.com/office/powerpoint/2010/main" val="225970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B1497-0B9F-FEA0-5ECA-2C537EB1676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53F2263-D768-8DBA-8CDD-62D0E072C81B}"/>
              </a:ext>
            </a:extLst>
          </p:cNvPr>
          <p:cNvSpPr>
            <a:spLocks noGrp="1"/>
          </p:cNvSpPr>
          <p:nvPr>
            <p:ph type="dt" sz="half" idx="10"/>
          </p:nvPr>
        </p:nvSpPr>
        <p:spPr/>
        <p:txBody>
          <a:bodyPr/>
          <a:lstStyle/>
          <a:p>
            <a:fld id="{94E2CA75-8A43-4DFB-B6ED-3F9291D8234C}" type="datetimeFigureOut">
              <a:rPr lang="zh-CN" altLang="en-US" smtClean="0"/>
              <a:t>2023/12/7</a:t>
            </a:fld>
            <a:endParaRPr lang="zh-CN" altLang="en-US"/>
          </a:p>
        </p:txBody>
      </p:sp>
      <p:sp>
        <p:nvSpPr>
          <p:cNvPr id="4" name="页脚占位符 3">
            <a:extLst>
              <a:ext uri="{FF2B5EF4-FFF2-40B4-BE49-F238E27FC236}">
                <a16:creationId xmlns:a16="http://schemas.microsoft.com/office/drawing/2014/main" id="{DCB474FD-2DD5-3238-FF5B-82613C8B306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D3FF7F7-F253-F5D1-2F42-9120A22329C0}"/>
              </a:ext>
            </a:extLst>
          </p:cNvPr>
          <p:cNvSpPr>
            <a:spLocks noGrp="1"/>
          </p:cNvSpPr>
          <p:nvPr>
            <p:ph type="sldNum" sz="quarter" idx="12"/>
          </p:nvPr>
        </p:nvSpPr>
        <p:spPr/>
        <p:txBody>
          <a:bodyPr/>
          <a:lstStyle/>
          <a:p>
            <a:fld id="{A389000B-EBAB-486D-A1C8-B2B8AD896DF6}" type="slidenum">
              <a:rPr lang="zh-CN" altLang="en-US" smtClean="0"/>
              <a:t>‹#›</a:t>
            </a:fld>
            <a:endParaRPr lang="zh-CN" altLang="en-US"/>
          </a:p>
        </p:txBody>
      </p:sp>
    </p:spTree>
    <p:extLst>
      <p:ext uri="{BB962C8B-B14F-4D97-AF65-F5344CB8AC3E}">
        <p14:creationId xmlns:p14="http://schemas.microsoft.com/office/powerpoint/2010/main" val="110173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5BD5CDF-BFAE-0EB6-A972-1E552FD9BFCF}"/>
              </a:ext>
            </a:extLst>
          </p:cNvPr>
          <p:cNvSpPr>
            <a:spLocks noGrp="1"/>
          </p:cNvSpPr>
          <p:nvPr>
            <p:ph type="dt" sz="half" idx="10"/>
          </p:nvPr>
        </p:nvSpPr>
        <p:spPr/>
        <p:txBody>
          <a:bodyPr/>
          <a:lstStyle/>
          <a:p>
            <a:fld id="{94E2CA75-8A43-4DFB-B6ED-3F9291D8234C}" type="datetimeFigureOut">
              <a:rPr lang="zh-CN" altLang="en-US" smtClean="0"/>
              <a:t>2023/12/7</a:t>
            </a:fld>
            <a:endParaRPr lang="zh-CN" altLang="en-US"/>
          </a:p>
        </p:txBody>
      </p:sp>
      <p:sp>
        <p:nvSpPr>
          <p:cNvPr id="3" name="页脚占位符 2">
            <a:extLst>
              <a:ext uri="{FF2B5EF4-FFF2-40B4-BE49-F238E27FC236}">
                <a16:creationId xmlns:a16="http://schemas.microsoft.com/office/drawing/2014/main" id="{EE708E9E-2A2D-4C0E-8ED6-598A5332714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7CEEF4-1A6C-00FB-7E4A-4E21D63E3511}"/>
              </a:ext>
            </a:extLst>
          </p:cNvPr>
          <p:cNvSpPr>
            <a:spLocks noGrp="1"/>
          </p:cNvSpPr>
          <p:nvPr>
            <p:ph type="sldNum" sz="quarter" idx="12"/>
          </p:nvPr>
        </p:nvSpPr>
        <p:spPr/>
        <p:txBody>
          <a:bodyPr/>
          <a:lstStyle/>
          <a:p>
            <a:fld id="{A389000B-EBAB-486D-A1C8-B2B8AD896DF6}" type="slidenum">
              <a:rPr lang="zh-CN" altLang="en-US" smtClean="0"/>
              <a:t>‹#›</a:t>
            </a:fld>
            <a:endParaRPr lang="zh-CN" altLang="en-US"/>
          </a:p>
        </p:txBody>
      </p:sp>
    </p:spTree>
    <p:extLst>
      <p:ext uri="{BB962C8B-B14F-4D97-AF65-F5344CB8AC3E}">
        <p14:creationId xmlns:p14="http://schemas.microsoft.com/office/powerpoint/2010/main" val="257057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3C2A5-1CC2-4E22-233B-8900AC864CE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BDE0C0-B07F-3B64-5D83-7E1E5448ED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AD14EE5-A25B-F702-8A6E-6C65C721C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29E99D-E8FA-A8A6-A9E6-D22A34F71A5D}"/>
              </a:ext>
            </a:extLst>
          </p:cNvPr>
          <p:cNvSpPr>
            <a:spLocks noGrp="1"/>
          </p:cNvSpPr>
          <p:nvPr>
            <p:ph type="dt" sz="half" idx="10"/>
          </p:nvPr>
        </p:nvSpPr>
        <p:spPr/>
        <p:txBody>
          <a:bodyPr/>
          <a:lstStyle/>
          <a:p>
            <a:fld id="{94E2CA75-8A43-4DFB-B6ED-3F9291D8234C}" type="datetimeFigureOut">
              <a:rPr lang="zh-CN" altLang="en-US" smtClean="0"/>
              <a:t>2023/12/7</a:t>
            </a:fld>
            <a:endParaRPr lang="zh-CN" altLang="en-US"/>
          </a:p>
        </p:txBody>
      </p:sp>
      <p:sp>
        <p:nvSpPr>
          <p:cNvPr id="6" name="页脚占位符 5">
            <a:extLst>
              <a:ext uri="{FF2B5EF4-FFF2-40B4-BE49-F238E27FC236}">
                <a16:creationId xmlns:a16="http://schemas.microsoft.com/office/drawing/2014/main" id="{4685101B-3EB4-B60B-B597-D0FF4E00CD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C3825A3-87D9-F89D-0C96-EBECF15D2C2B}"/>
              </a:ext>
            </a:extLst>
          </p:cNvPr>
          <p:cNvSpPr>
            <a:spLocks noGrp="1"/>
          </p:cNvSpPr>
          <p:nvPr>
            <p:ph type="sldNum" sz="quarter" idx="12"/>
          </p:nvPr>
        </p:nvSpPr>
        <p:spPr/>
        <p:txBody>
          <a:bodyPr/>
          <a:lstStyle/>
          <a:p>
            <a:fld id="{A389000B-EBAB-486D-A1C8-B2B8AD896DF6}" type="slidenum">
              <a:rPr lang="zh-CN" altLang="en-US" smtClean="0"/>
              <a:t>‹#›</a:t>
            </a:fld>
            <a:endParaRPr lang="zh-CN" altLang="en-US"/>
          </a:p>
        </p:txBody>
      </p:sp>
    </p:spTree>
    <p:extLst>
      <p:ext uri="{BB962C8B-B14F-4D97-AF65-F5344CB8AC3E}">
        <p14:creationId xmlns:p14="http://schemas.microsoft.com/office/powerpoint/2010/main" val="1730631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3DB5C-4B74-2FAE-CCB5-D7558D3951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524646A-D800-F7A8-1846-6BA2B144AA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64DB5E3-FCFE-CE14-3588-DAC2B2742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BF888B-4C39-5B7C-7FC7-8FF353DDBA95}"/>
              </a:ext>
            </a:extLst>
          </p:cNvPr>
          <p:cNvSpPr>
            <a:spLocks noGrp="1"/>
          </p:cNvSpPr>
          <p:nvPr>
            <p:ph type="dt" sz="half" idx="10"/>
          </p:nvPr>
        </p:nvSpPr>
        <p:spPr/>
        <p:txBody>
          <a:bodyPr/>
          <a:lstStyle/>
          <a:p>
            <a:fld id="{94E2CA75-8A43-4DFB-B6ED-3F9291D8234C}" type="datetimeFigureOut">
              <a:rPr lang="zh-CN" altLang="en-US" smtClean="0"/>
              <a:t>2023/12/7</a:t>
            </a:fld>
            <a:endParaRPr lang="zh-CN" altLang="en-US"/>
          </a:p>
        </p:txBody>
      </p:sp>
      <p:sp>
        <p:nvSpPr>
          <p:cNvPr id="6" name="页脚占位符 5">
            <a:extLst>
              <a:ext uri="{FF2B5EF4-FFF2-40B4-BE49-F238E27FC236}">
                <a16:creationId xmlns:a16="http://schemas.microsoft.com/office/drawing/2014/main" id="{2A6A36C3-6698-B42B-1564-4A49280344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A948C3-0CC6-F8BF-FF0D-1935954ECA40}"/>
              </a:ext>
            </a:extLst>
          </p:cNvPr>
          <p:cNvSpPr>
            <a:spLocks noGrp="1"/>
          </p:cNvSpPr>
          <p:nvPr>
            <p:ph type="sldNum" sz="quarter" idx="12"/>
          </p:nvPr>
        </p:nvSpPr>
        <p:spPr/>
        <p:txBody>
          <a:bodyPr/>
          <a:lstStyle/>
          <a:p>
            <a:fld id="{A389000B-EBAB-486D-A1C8-B2B8AD896DF6}" type="slidenum">
              <a:rPr lang="zh-CN" altLang="en-US" smtClean="0"/>
              <a:t>‹#›</a:t>
            </a:fld>
            <a:endParaRPr lang="zh-CN" altLang="en-US"/>
          </a:p>
        </p:txBody>
      </p:sp>
    </p:spTree>
    <p:extLst>
      <p:ext uri="{BB962C8B-B14F-4D97-AF65-F5344CB8AC3E}">
        <p14:creationId xmlns:p14="http://schemas.microsoft.com/office/powerpoint/2010/main" val="308644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03420C5-1526-AFEA-52B1-CB4A383DD4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9186D97-8327-1F52-7360-D61449090A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CDC845-3E3B-E8EA-429E-CBA612DFCA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E2CA75-8A43-4DFB-B6ED-3F9291D8234C}" type="datetimeFigureOut">
              <a:rPr lang="zh-CN" altLang="en-US" smtClean="0"/>
              <a:t>2023/12/7</a:t>
            </a:fld>
            <a:endParaRPr lang="zh-CN" altLang="en-US"/>
          </a:p>
        </p:txBody>
      </p:sp>
      <p:sp>
        <p:nvSpPr>
          <p:cNvPr id="5" name="页脚占位符 4">
            <a:extLst>
              <a:ext uri="{FF2B5EF4-FFF2-40B4-BE49-F238E27FC236}">
                <a16:creationId xmlns:a16="http://schemas.microsoft.com/office/drawing/2014/main" id="{911D4FEF-21E5-5EAC-DA51-FBA4896B21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88E25C1-CCBF-5A1D-50C8-65BD00C6CA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9000B-EBAB-486D-A1C8-B2B8AD896DF6}" type="slidenum">
              <a:rPr lang="zh-CN" altLang="en-US" smtClean="0"/>
              <a:t>‹#›</a:t>
            </a:fld>
            <a:endParaRPr lang="zh-CN" altLang="en-US"/>
          </a:p>
        </p:txBody>
      </p:sp>
    </p:spTree>
    <p:extLst>
      <p:ext uri="{BB962C8B-B14F-4D97-AF65-F5344CB8AC3E}">
        <p14:creationId xmlns:p14="http://schemas.microsoft.com/office/powerpoint/2010/main" val="937098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48792-2AF5-6815-329C-D50A884F5490}"/>
              </a:ext>
            </a:extLst>
          </p:cNvPr>
          <p:cNvSpPr>
            <a:spLocks noGrp="1"/>
          </p:cNvSpPr>
          <p:nvPr>
            <p:ph type="ctrTitle"/>
          </p:nvPr>
        </p:nvSpPr>
        <p:spPr>
          <a:xfrm>
            <a:off x="1524000" y="406400"/>
            <a:ext cx="9144000" cy="2387600"/>
          </a:xfrm>
        </p:spPr>
        <p:txBody>
          <a:bodyPr>
            <a:normAutofit/>
          </a:bodyPr>
          <a:lstStyle/>
          <a:p>
            <a:r>
              <a:rPr lang="en-US" altLang="zh-CN" sz="5400" dirty="0">
                <a:solidFill>
                  <a:srgbClr val="000000"/>
                </a:solidFill>
                <a:effectLst/>
                <a:latin typeface="Times New Roman" panose="02020603050405020304" pitchFamily="18" charset="0"/>
                <a:cs typeface="Times New Roman" panose="02020603050405020304" pitchFamily="18" charset="0"/>
              </a:rPr>
              <a:t>Parallel Error Detection Using Heterogeneous Cores </a:t>
            </a:r>
            <a:endParaRPr lang="zh-CN" altLang="en-US" sz="54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185B79CF-2850-AF5A-8445-8BFF01027A2E}"/>
              </a:ext>
            </a:extLst>
          </p:cNvPr>
          <p:cNvSpPr>
            <a:spLocks noGrp="1"/>
          </p:cNvSpPr>
          <p:nvPr>
            <p:ph type="subTitle" idx="1"/>
          </p:nvPr>
        </p:nvSpPr>
        <p:spPr>
          <a:xfrm>
            <a:off x="1524000" y="4303374"/>
            <a:ext cx="9144000" cy="1655762"/>
          </a:xfrm>
        </p:spPr>
        <p:txBody>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Sam Ainsworth, Timothy M. Jones </a:t>
            </a:r>
            <a:endParaRPr lang="en-US" altLang="zh-CN" dirty="0">
              <a:latin typeface="Times New Roman" panose="02020603050405020304" pitchFamily="18" charset="0"/>
              <a:cs typeface="Times New Roman" panose="02020603050405020304" pitchFamily="18" charset="0"/>
            </a:endParaRPr>
          </a:p>
          <a:p>
            <a:r>
              <a:rPr lang="en-US" altLang="zh-CN" sz="1800" dirty="0">
                <a:solidFill>
                  <a:srgbClr val="000000"/>
                </a:solidFill>
                <a:effectLst/>
                <a:latin typeface="Times New Roman" panose="02020603050405020304" pitchFamily="18" charset="0"/>
                <a:cs typeface="Times New Roman" panose="02020603050405020304" pitchFamily="18" charset="0"/>
              </a:rPr>
              <a:t>University of Cambridge, UK</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20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48792-2AF5-6815-329C-D50A884F5490}"/>
              </a:ext>
            </a:extLst>
          </p:cNvPr>
          <p:cNvSpPr>
            <a:spLocks noGrp="1"/>
          </p:cNvSpPr>
          <p:nvPr>
            <p:ph type="ctrTitle"/>
          </p:nvPr>
        </p:nvSpPr>
        <p:spPr>
          <a:xfrm>
            <a:off x="310719" y="176181"/>
            <a:ext cx="2783461" cy="764440"/>
          </a:xfrm>
        </p:spPr>
        <p:txBody>
          <a:bodyPr>
            <a:normAutofit/>
          </a:bodyPr>
          <a:lstStyle/>
          <a:p>
            <a:r>
              <a:rPr lang="zh-CN" altLang="en-US" sz="3200" b="1" dirty="0">
                <a:effectLst/>
                <a:latin typeface="Times New Roman" panose="02020603050405020304" pitchFamily="18" charset="0"/>
                <a:ea typeface="宋体" panose="02010600030101010101" pitchFamily="2" charset="-122"/>
                <a:cs typeface="Times New Roman" panose="02020603050405020304" pitchFamily="18" charset="0"/>
              </a:rPr>
              <a:t>检测的权衡</a:t>
            </a: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7770AACF-808C-81A5-B6A6-633A779488DB}"/>
              </a:ext>
            </a:extLst>
          </p:cNvPr>
          <p:cNvSpPr txBox="1"/>
          <p:nvPr/>
        </p:nvSpPr>
        <p:spPr>
          <a:xfrm>
            <a:off x="588146" y="1024715"/>
            <a:ext cx="9674440" cy="90454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存在的问题</a:t>
            </a:r>
            <a:r>
              <a:rPr kumimoji="0" lang="zh-CN" altLang="en-US" sz="1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lang="zh-CN" altLang="en-US" dirty="0">
                <a:latin typeface="宋体" panose="02010600030101010101" pitchFamily="2" charset="-122"/>
                <a:ea typeface="宋体" panose="02010600030101010101" pitchFamily="2" charset="-122"/>
              </a:rPr>
              <a:t>我们将</a:t>
            </a:r>
            <a:r>
              <a:rPr lang="en-US" altLang="zh-CN" dirty="0">
                <a:latin typeface="宋体" panose="02010600030101010101" pitchFamily="2" charset="-122"/>
                <a:ea typeface="宋体" panose="02010600030101010101" pitchFamily="2" charset="-122"/>
              </a:rPr>
              <a:t>Load-Store</a:t>
            </a:r>
            <a:r>
              <a:rPr lang="zh-CN" altLang="en-US" dirty="0">
                <a:latin typeface="宋体" panose="02010600030101010101" pitchFamily="2" charset="-122"/>
                <a:ea typeface="宋体" panose="02010600030101010101" pitchFamily="2" charset="-122"/>
              </a:rPr>
              <a:t>日志划分为多个段来实现检查并行性，每次我们填充一个段时，都必须在主核心内采取架构寄存器检查点，若段比较小，则这涉及大量的寄存器使用</a:t>
            </a:r>
          </a:p>
        </p:txBody>
      </p:sp>
      <p:sp>
        <p:nvSpPr>
          <p:cNvPr id="17" name="文本框 16">
            <a:extLst>
              <a:ext uri="{FF2B5EF4-FFF2-40B4-BE49-F238E27FC236}">
                <a16:creationId xmlns:a16="http://schemas.microsoft.com/office/drawing/2014/main" id="{70812324-2EBB-0620-F9D9-54177260C3AC}"/>
              </a:ext>
            </a:extLst>
          </p:cNvPr>
          <p:cNvSpPr txBox="1"/>
          <p:nvPr/>
        </p:nvSpPr>
        <p:spPr>
          <a:xfrm>
            <a:off x="659167" y="4034526"/>
            <a:ext cx="6094520" cy="48186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70AD47"/>
                </a:solidFill>
                <a:effectLst/>
                <a:uLnTx/>
                <a:uFillTx/>
                <a:latin typeface="宋体" panose="02010600030101010101" pitchFamily="2" charset="-122"/>
                <a:ea typeface="宋体" panose="02010600030101010101" pitchFamily="2" charset="-122"/>
                <a:cs typeface="+mn-cs"/>
              </a:rPr>
              <a:t>解决的方法：</a:t>
            </a:r>
            <a:r>
              <a:rPr kumimoji="0" lang="zh-CN" altLang="en-US" b="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Times New Roman" panose="02020603050405020304" pitchFamily="18" charset="0"/>
              </a:rPr>
              <a:t>进行合适的权衡</a:t>
            </a:r>
            <a:endParaRPr kumimoji="0" lang="zh-CN" altLang="en-US" sz="4400" b="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endParaRPr>
          </a:p>
        </p:txBody>
      </p:sp>
      <p:sp>
        <p:nvSpPr>
          <p:cNvPr id="4" name="文本框 3">
            <a:extLst>
              <a:ext uri="{FF2B5EF4-FFF2-40B4-BE49-F238E27FC236}">
                <a16:creationId xmlns:a16="http://schemas.microsoft.com/office/drawing/2014/main" id="{825AD8CB-630A-9DBA-6B18-7B7C1C595970}"/>
              </a:ext>
            </a:extLst>
          </p:cNvPr>
          <p:cNvSpPr txBox="1"/>
          <p:nvPr/>
        </p:nvSpPr>
        <p:spPr>
          <a:xfrm>
            <a:off x="588146" y="2395572"/>
            <a:ext cx="10819660" cy="876458"/>
          </a:xfrm>
          <a:prstGeom prst="rect">
            <a:avLst/>
          </a:prstGeom>
          <a:noFill/>
        </p:spPr>
        <p:txBody>
          <a:bodyPr wrap="square">
            <a:spAutoFit/>
          </a:bodyPr>
          <a:lstStyle/>
          <a:p>
            <a:pPr>
              <a:lnSpc>
                <a:spcPct val="150000"/>
              </a:lnSpc>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随着段变大，填充每个段所需的时间也会增加，这对片上</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store</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要求有明显的影响，且检查核检查它所需的时间也会增加，因此增加了检测的平均延迟</a:t>
            </a:r>
            <a:endParaRPr lang="zh-CN" altLang="en-US" dirty="0"/>
          </a:p>
        </p:txBody>
      </p:sp>
      <p:cxnSp>
        <p:nvCxnSpPr>
          <p:cNvPr id="6" name="直接箭头连接符 5">
            <a:extLst>
              <a:ext uri="{FF2B5EF4-FFF2-40B4-BE49-F238E27FC236}">
                <a16:creationId xmlns:a16="http://schemas.microsoft.com/office/drawing/2014/main" id="{0D4FEC0B-D6AF-9090-8A32-E94386DD9D55}"/>
              </a:ext>
            </a:extLst>
          </p:cNvPr>
          <p:cNvCxnSpPr>
            <a:stCxn id="8" idx="2"/>
          </p:cNvCxnSpPr>
          <p:nvPr/>
        </p:nvCxnSpPr>
        <p:spPr>
          <a:xfrm>
            <a:off x="5425366" y="1929258"/>
            <a:ext cx="0" cy="41482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406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48792-2AF5-6815-329C-D50A884F5490}"/>
              </a:ext>
            </a:extLst>
          </p:cNvPr>
          <p:cNvSpPr>
            <a:spLocks noGrp="1"/>
          </p:cNvSpPr>
          <p:nvPr>
            <p:ph type="ctrTitle"/>
          </p:nvPr>
        </p:nvSpPr>
        <p:spPr>
          <a:xfrm>
            <a:off x="371735" y="252262"/>
            <a:ext cx="1455938" cy="764440"/>
          </a:xfrm>
        </p:spPr>
        <p:txBody>
          <a:bodyPr>
            <a:normAutofit/>
          </a:bodyPr>
          <a:lstStyle/>
          <a:p>
            <a:r>
              <a:rPr lang="zh-CN" altLang="zh-CN" sz="3200" dirty="0">
                <a:effectLst/>
                <a:ea typeface="Arial" panose="020B0604020202020204" pitchFamily="34" charset="0"/>
              </a:rPr>
              <a:t> </a:t>
            </a:r>
            <a:r>
              <a:rPr lang="zh-CN" altLang="zh-CN" sz="3200" b="1" dirty="0">
                <a:effectLst/>
                <a:latin typeface="宋体" panose="02010600030101010101" pitchFamily="2" charset="-122"/>
                <a:ea typeface="宋体" panose="02010600030101010101" pitchFamily="2" charset="-122"/>
              </a:rPr>
              <a:t>中断</a:t>
            </a:r>
            <a:endParaRPr lang="zh-CN" altLang="en-US" sz="3200" b="1" dirty="0">
              <a:latin typeface="宋体" panose="02010600030101010101" pitchFamily="2" charset="-122"/>
              <a:ea typeface="宋体" panose="02010600030101010101" pitchFamily="2" charset="-122"/>
            </a:endParaRPr>
          </a:p>
        </p:txBody>
      </p:sp>
      <p:sp>
        <p:nvSpPr>
          <p:cNvPr id="3" name="副标题 2">
            <a:extLst>
              <a:ext uri="{FF2B5EF4-FFF2-40B4-BE49-F238E27FC236}">
                <a16:creationId xmlns:a16="http://schemas.microsoft.com/office/drawing/2014/main" id="{185B79CF-2850-AF5A-8445-8BFF01027A2E}"/>
              </a:ext>
            </a:extLst>
          </p:cNvPr>
          <p:cNvSpPr>
            <a:spLocks noGrp="1"/>
          </p:cNvSpPr>
          <p:nvPr>
            <p:ph type="subTitle" idx="1"/>
          </p:nvPr>
        </p:nvSpPr>
        <p:spPr>
          <a:xfrm>
            <a:off x="569671" y="1405433"/>
            <a:ext cx="5311600" cy="1018171"/>
          </a:xfrm>
        </p:spPr>
        <p:txBody>
          <a:bodyPr>
            <a:noAutofit/>
          </a:bodyPr>
          <a:lstStyle/>
          <a:p>
            <a:pPr algn="just">
              <a:lnSpc>
                <a:spcPct val="160000"/>
              </a:lnSpc>
            </a:pPr>
            <a:r>
              <a:rPr kumimoji="0" lang="zh-CN" altLang="en-US" sz="20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存在的问题</a:t>
            </a:r>
            <a:r>
              <a:rPr kumimoji="0" lang="zh-CN" altLang="en-US" sz="1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主核</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的</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中断</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可能会影响</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主核</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实际</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Load-Store</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的</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和检查核</a:t>
            </a:r>
            <a:r>
              <a:rPr lang="zh-CN" altLang="en-US" sz="1800" dirty="0">
                <a:latin typeface="宋体" panose="02010600030101010101" pitchFamily="2" charset="-122"/>
                <a:ea typeface="宋体" panose="02010600030101010101" pitchFamily="2" charset="-122"/>
                <a:cs typeface="Times New Roman" panose="02020603050405020304" pitchFamily="18" charset="0"/>
              </a:rPr>
              <a:t>验证的</a:t>
            </a:r>
            <a:r>
              <a:rPr lang="en-US" altLang="zh-CN" sz="1800" dirty="0">
                <a:latin typeface="宋体" panose="02010600030101010101" pitchFamily="2" charset="-122"/>
                <a:ea typeface="宋体" panose="02010600030101010101" pitchFamily="2" charset="-122"/>
                <a:cs typeface="Times New Roman" panose="02020603050405020304" pitchFamily="18" charset="0"/>
              </a:rPr>
              <a:t>Load-Store</a:t>
            </a:r>
            <a:r>
              <a:rPr lang="zh-CN" altLang="en-US" sz="1800" dirty="0">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latin typeface="宋体" panose="02010600030101010101" pitchFamily="2" charset="-122"/>
                <a:ea typeface="宋体" panose="02010600030101010101" pitchFamily="2" charset="-122"/>
                <a:cs typeface="Times New Roman" panose="02020603050405020304" pitchFamily="18" charset="0"/>
              </a:rPr>
              <a:t>Log</a:t>
            </a:r>
            <a:r>
              <a:rPr lang="zh-CN" altLang="en-US" sz="1800" dirty="0">
                <a:latin typeface="宋体" panose="02010600030101010101" pitchFamily="2" charset="-122"/>
                <a:ea typeface="宋体" panose="02010600030101010101" pitchFamily="2" charset="-122"/>
                <a:cs typeface="Times New Roman" panose="02020603050405020304" pitchFamily="18" charset="0"/>
              </a:rPr>
              <a:t>不</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同</a:t>
            </a:r>
          </a:p>
        </p:txBody>
      </p:sp>
      <p:sp>
        <p:nvSpPr>
          <p:cNvPr id="6" name="文本框 5">
            <a:extLst>
              <a:ext uri="{FF2B5EF4-FFF2-40B4-BE49-F238E27FC236}">
                <a16:creationId xmlns:a16="http://schemas.microsoft.com/office/drawing/2014/main" id="{61BA19D7-437B-4E7B-9D2D-3959A0BB2468}"/>
              </a:ext>
            </a:extLst>
          </p:cNvPr>
          <p:cNvSpPr txBox="1"/>
          <p:nvPr/>
        </p:nvSpPr>
        <p:spPr>
          <a:xfrm>
            <a:off x="571341" y="2976728"/>
            <a:ext cx="5464013" cy="904543"/>
          </a:xfrm>
          <a:prstGeom prst="rect">
            <a:avLst/>
          </a:prstGeom>
          <a:noFill/>
        </p:spPr>
        <p:txBody>
          <a:bodyPr wrap="square">
            <a:spAutoFit/>
          </a:bodyPr>
          <a:lstStyle/>
          <a:p>
            <a:pPr>
              <a:lnSpc>
                <a:spcPct val="150000"/>
              </a:lnSpc>
            </a:pPr>
            <a:r>
              <a:rPr lang="zh-CN" altLang="en-US" sz="2000" dirty="0">
                <a:solidFill>
                  <a:schemeClr val="accent6"/>
                </a:solidFill>
                <a:latin typeface="宋体" panose="02010600030101010101" pitchFamily="2" charset="-122"/>
                <a:ea typeface="宋体" panose="02010600030101010101" pitchFamily="2" charset="-122"/>
              </a:rPr>
              <a:t>解决的方法：</a:t>
            </a:r>
            <a:r>
              <a:rPr lang="en-US" altLang="zh-CN" sz="2000" dirty="0">
                <a:solidFill>
                  <a:schemeClr val="accent6"/>
                </a:solidFill>
                <a:latin typeface="宋体" panose="02010600030101010101" pitchFamily="2" charset="-122"/>
                <a:ea typeface="宋体" panose="02010600030101010101" pitchFamily="2" charset="-122"/>
                <a:cs typeface="Times New Roman" panose="02020603050405020304" pitchFamily="18" charset="0"/>
              </a:rPr>
              <a:t>Ⅰ</a:t>
            </a:r>
            <a:r>
              <a:rPr lang="en-US" altLang="zh-CN" sz="20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latin typeface="宋体" panose="02010600030101010101" pitchFamily="2" charset="-122"/>
                <a:ea typeface="宋体" panose="02010600030101010101" pitchFamily="2" charset="-122"/>
              </a:rPr>
              <a:t>我们通过在中断边界上</a:t>
            </a:r>
            <a:r>
              <a:rPr lang="zh-CN" altLang="en-US" dirty="0">
                <a:latin typeface="宋体" panose="02010600030101010101" pitchFamily="2" charset="-122"/>
                <a:ea typeface="宋体" panose="02010600030101010101" pitchFamily="2" charset="-122"/>
              </a:rPr>
              <a:t>创建</a:t>
            </a:r>
            <a:r>
              <a:rPr lang="zh-CN" altLang="en-US" dirty="0">
                <a:effectLst/>
                <a:latin typeface="宋体" panose="02010600030101010101" pitchFamily="2" charset="-122"/>
                <a:ea typeface="宋体" panose="02010600030101010101" pitchFamily="2" charset="-122"/>
              </a:rPr>
              <a:t>提前的</a:t>
            </a:r>
            <a:r>
              <a:rPr lang="zh-CN" altLang="zh-CN" dirty="0">
                <a:effectLst/>
                <a:latin typeface="宋体" panose="02010600030101010101" pitchFamily="2" charset="-122"/>
                <a:ea typeface="宋体" panose="02010600030101010101" pitchFamily="2" charset="-122"/>
              </a:rPr>
              <a:t>寄存器检查点来完成基于中断的</a:t>
            </a:r>
            <a:r>
              <a:rPr lang="zh-CN" altLang="en-US" dirty="0">
                <a:effectLst/>
                <a:latin typeface="宋体" panose="02010600030101010101" pitchFamily="2" charset="-122"/>
                <a:ea typeface="宋体" panose="02010600030101010101" pitchFamily="2" charset="-122"/>
              </a:rPr>
              <a:t>日志</a:t>
            </a:r>
            <a:r>
              <a:rPr lang="zh-CN" altLang="zh-CN" dirty="0">
                <a:effectLst/>
                <a:latin typeface="宋体" panose="02010600030101010101" pitchFamily="2" charset="-122"/>
                <a:ea typeface="宋体" panose="02010600030101010101" pitchFamily="2" charset="-122"/>
              </a:rPr>
              <a:t>段</a:t>
            </a:r>
            <a:endParaRPr lang="zh-CN" altLang="en-US" sz="4400"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347DF716-9458-2831-1B94-DDAEAE662F6F}"/>
              </a:ext>
            </a:extLst>
          </p:cNvPr>
          <p:cNvSpPr txBox="1"/>
          <p:nvPr/>
        </p:nvSpPr>
        <p:spPr>
          <a:xfrm>
            <a:off x="569669" y="4221331"/>
            <a:ext cx="5644700" cy="943528"/>
          </a:xfrm>
          <a:prstGeom prst="rect">
            <a:avLst/>
          </a:prstGeom>
          <a:noFill/>
        </p:spPr>
        <p:txBody>
          <a:bodyPr wrap="square">
            <a:spAutoFit/>
          </a:bodyPr>
          <a:lstStyle/>
          <a:p>
            <a:pPr>
              <a:lnSpc>
                <a:spcPct val="150000"/>
              </a:lnSpc>
            </a:pPr>
            <a:r>
              <a:rPr lang="en-US" altLang="zh-CN" sz="20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Ⅱ.</a:t>
            </a:r>
            <a:r>
              <a:rPr lang="zh-CN" altLang="en-US" sz="2000" dirty="0">
                <a:latin typeface="宋体" panose="02010600030101010101" pitchFamily="2" charset="-122"/>
                <a:ea typeface="宋体" panose="02010600030101010101" pitchFamily="2" charset="-122"/>
              </a:rPr>
              <a:t>是当中断事件到达主核心的提交阶段时将其插入到</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Load-Store</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Log</a:t>
            </a:r>
            <a:r>
              <a:rPr lang="zh-CN" altLang="en-US" sz="2000" dirty="0">
                <a:latin typeface="宋体" panose="02010600030101010101" pitchFamily="2" charset="-122"/>
                <a:ea typeface="宋体" panose="02010600030101010101" pitchFamily="2" charset="-122"/>
              </a:rPr>
              <a:t>中</a:t>
            </a:r>
            <a:endParaRPr lang="zh-CN" altLang="en-US" sz="4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201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48792-2AF5-6815-329C-D50A884F5490}"/>
              </a:ext>
            </a:extLst>
          </p:cNvPr>
          <p:cNvSpPr>
            <a:spLocks noGrp="1"/>
          </p:cNvSpPr>
          <p:nvPr>
            <p:ph type="ctrTitle"/>
          </p:nvPr>
        </p:nvSpPr>
        <p:spPr>
          <a:xfrm>
            <a:off x="305969" y="385427"/>
            <a:ext cx="2392843" cy="764440"/>
          </a:xfrm>
        </p:spPr>
        <p:txBody>
          <a:bodyPr>
            <a:normAutofit/>
          </a:bodyPr>
          <a:lstStyle/>
          <a:p>
            <a:r>
              <a:rPr lang="zh-CN" altLang="zh-CN" sz="3200" b="1" dirty="0">
                <a:effectLst/>
                <a:latin typeface="宋体" panose="02010600030101010101" pitchFamily="2" charset="-122"/>
                <a:ea typeface="宋体" panose="02010600030101010101" pitchFamily="2" charset="-122"/>
              </a:rPr>
              <a:t>系统</a:t>
            </a:r>
            <a:r>
              <a:rPr lang="zh-CN" altLang="en-US" sz="3200" b="1" dirty="0">
                <a:effectLst/>
                <a:latin typeface="宋体" panose="02010600030101010101" pitchFamily="2" charset="-122"/>
                <a:ea typeface="宋体" panose="02010600030101010101" pitchFamily="2" charset="-122"/>
              </a:rPr>
              <a:t>错误</a:t>
            </a:r>
            <a:endParaRPr lang="zh-CN" altLang="en-US" sz="3200" b="1" dirty="0">
              <a:latin typeface="宋体" panose="02010600030101010101" pitchFamily="2" charset="-122"/>
              <a:ea typeface="宋体" panose="02010600030101010101" pitchFamily="2" charset="-122"/>
            </a:endParaRPr>
          </a:p>
        </p:txBody>
      </p:sp>
      <p:sp>
        <p:nvSpPr>
          <p:cNvPr id="3" name="副标题 2">
            <a:extLst>
              <a:ext uri="{FF2B5EF4-FFF2-40B4-BE49-F238E27FC236}">
                <a16:creationId xmlns:a16="http://schemas.microsoft.com/office/drawing/2014/main" id="{185B79CF-2850-AF5A-8445-8BFF01027A2E}"/>
              </a:ext>
            </a:extLst>
          </p:cNvPr>
          <p:cNvSpPr>
            <a:spLocks noGrp="1"/>
          </p:cNvSpPr>
          <p:nvPr>
            <p:ph type="subTitle" idx="1"/>
          </p:nvPr>
        </p:nvSpPr>
        <p:spPr>
          <a:xfrm>
            <a:off x="558166" y="1612847"/>
            <a:ext cx="6863566" cy="1014943"/>
          </a:xfrm>
        </p:spPr>
        <p:txBody>
          <a:bodyPr>
            <a:noAutofit/>
          </a:bodyPr>
          <a:lstStyle/>
          <a:p>
            <a:pPr algn="just">
              <a:lnSpc>
                <a:spcPct val="150000"/>
              </a:lnSpc>
            </a:pPr>
            <a:r>
              <a:rPr kumimoji="0" lang="zh-CN" altLang="en-US" sz="20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存在的问题</a:t>
            </a:r>
            <a:r>
              <a:rPr kumimoji="0" lang="zh-CN" altLang="en-US" sz="1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lang="zh-CN" altLang="zh-CN" sz="1800" dirty="0">
                <a:effectLst/>
                <a:latin typeface="宋体" panose="02010600030101010101" pitchFamily="2" charset="-122"/>
                <a:ea typeface="宋体" panose="02010600030101010101" pitchFamily="2" charset="-122"/>
              </a:rPr>
              <a:t>某些错误会导致应用程序在检查之前</a:t>
            </a:r>
            <a:r>
              <a:rPr lang="zh-CN" altLang="en-US" sz="1800" dirty="0">
                <a:effectLst/>
                <a:latin typeface="宋体" panose="02010600030101010101" pitchFamily="2" charset="-122"/>
                <a:ea typeface="宋体" panose="02010600030101010101" pitchFamily="2" charset="-122"/>
              </a:rPr>
              <a:t>就已经</a:t>
            </a:r>
            <a:r>
              <a:rPr lang="zh-CN" altLang="zh-CN" sz="1800" dirty="0">
                <a:effectLst/>
                <a:latin typeface="宋体" panose="02010600030101010101" pitchFamily="2" charset="-122"/>
                <a:ea typeface="宋体" panose="02010600030101010101" pitchFamily="2" charset="-122"/>
              </a:rPr>
              <a:t>提前终止，如</a:t>
            </a:r>
            <a:r>
              <a:rPr lang="zh-CN" altLang="en-US" sz="1800" dirty="0">
                <a:latin typeface="宋体" panose="02010600030101010101" pitchFamily="2" charset="-122"/>
                <a:ea typeface="宋体" panose="02010600030101010101" pitchFamily="2" charset="-122"/>
              </a:rPr>
              <a:t>段错误</a:t>
            </a:r>
            <a:r>
              <a:rPr lang="en-US" altLang="zh-CN" sz="1800" dirty="0">
                <a:effectLst/>
                <a:latin typeface="宋体" panose="02010600030101010101" pitchFamily="2" charset="-122"/>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segmentation faults)</a:t>
            </a:r>
            <a:endPar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DA5455CD-CE63-C1DA-D8DA-CD98B48538A8}"/>
              </a:ext>
            </a:extLst>
          </p:cNvPr>
          <p:cNvSpPr txBox="1"/>
          <p:nvPr/>
        </p:nvSpPr>
        <p:spPr>
          <a:xfrm>
            <a:off x="558166" y="3090770"/>
            <a:ext cx="7952174" cy="1753622"/>
          </a:xfrm>
          <a:prstGeom prst="rect">
            <a:avLst/>
          </a:prstGeom>
          <a:noFill/>
        </p:spPr>
        <p:txBody>
          <a:bodyPr wrap="square">
            <a:spAutoFit/>
          </a:bodyPr>
          <a:lstStyle/>
          <a:p>
            <a:pPr>
              <a:lnSpc>
                <a:spcPct val="150000"/>
              </a:lnSpc>
            </a:pPr>
            <a:r>
              <a:rPr kumimoji="0" lang="zh-CN" altLang="en-US" sz="2000" b="0" i="0" u="none" strike="noStrike" kern="1200" cap="none" spc="0" normalizeH="0" baseline="0" noProof="0" dirty="0">
                <a:ln>
                  <a:noFill/>
                </a:ln>
                <a:solidFill>
                  <a:srgbClr val="70AD47"/>
                </a:solidFill>
                <a:effectLst/>
                <a:uLnTx/>
                <a:uFillTx/>
                <a:latin typeface="宋体" panose="02010600030101010101" pitchFamily="2" charset="-122"/>
                <a:ea typeface="宋体" panose="02010600030101010101" pitchFamily="2" charset="-122"/>
                <a:cs typeface="+mn-cs"/>
              </a:rPr>
              <a:t>解决的方法：</a:t>
            </a:r>
            <a:r>
              <a:rPr kumimoji="0" lang="zh-CN"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为了避免这种情况</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的出现</a:t>
            </a:r>
            <a:r>
              <a:rPr kumimoji="0" lang="zh-CN"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，我们推迟</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应用程序</a:t>
            </a:r>
            <a:r>
              <a:rPr kumimoji="0" lang="zh-CN"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进程的终止，直到检查核完成</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检测</a:t>
            </a:r>
            <a:r>
              <a:rPr kumimoji="0" lang="zh-CN"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执行。如果检查</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出错误</a:t>
            </a:r>
            <a:r>
              <a:rPr kumimoji="0" lang="zh-CN"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，我们终止程序。否则，操作系统会发出故障检测错误，由应用程序处理，并使用默认处理程序终止进程</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（即检查核的报错优先级很高）</a:t>
            </a:r>
            <a:endParaRPr lang="zh-CN" altLang="en-US" dirty="0"/>
          </a:p>
        </p:txBody>
      </p:sp>
    </p:spTree>
    <p:extLst>
      <p:ext uri="{BB962C8B-B14F-4D97-AF65-F5344CB8AC3E}">
        <p14:creationId xmlns:p14="http://schemas.microsoft.com/office/powerpoint/2010/main" val="1186180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48792-2AF5-6815-329C-D50A884F5490}"/>
              </a:ext>
            </a:extLst>
          </p:cNvPr>
          <p:cNvSpPr>
            <a:spLocks noGrp="1"/>
          </p:cNvSpPr>
          <p:nvPr>
            <p:ph type="ctrTitle"/>
          </p:nvPr>
        </p:nvSpPr>
        <p:spPr>
          <a:xfrm>
            <a:off x="301842" y="501467"/>
            <a:ext cx="2571867" cy="764440"/>
          </a:xfrm>
        </p:spPr>
        <p:txBody>
          <a:bodyPr>
            <a:normAutofit/>
          </a:bodyPr>
          <a:lstStyle/>
          <a:p>
            <a:r>
              <a:rPr lang="zh-CN" altLang="en-US" sz="3200" b="1" dirty="0">
                <a:solidFill>
                  <a:srgbClr val="000000"/>
                </a:solidFill>
                <a:latin typeface="宋体" panose="02010600030101010101" pitchFamily="2" charset="-122"/>
                <a:ea typeface="宋体" panose="02010600030101010101" pitchFamily="2" charset="-122"/>
              </a:rPr>
              <a:t>过度检测</a:t>
            </a:r>
            <a:r>
              <a:rPr lang="en-US" altLang="zh-CN" sz="3200" b="1" dirty="0">
                <a:solidFill>
                  <a:srgbClr val="000000"/>
                </a:solidFill>
                <a:latin typeface="宋体" panose="02010600030101010101" pitchFamily="2" charset="-122"/>
                <a:ea typeface="宋体" panose="02010600030101010101" pitchFamily="2" charset="-122"/>
              </a:rPr>
              <a:t> </a:t>
            </a:r>
            <a:endParaRPr lang="zh-CN" altLang="en-US" sz="3200" b="1" dirty="0">
              <a:latin typeface="宋体" panose="02010600030101010101" pitchFamily="2" charset="-122"/>
              <a:ea typeface="宋体" panose="02010600030101010101" pitchFamily="2" charset="-122"/>
            </a:endParaRPr>
          </a:p>
        </p:txBody>
      </p:sp>
      <p:sp>
        <p:nvSpPr>
          <p:cNvPr id="3" name="副标题 2">
            <a:extLst>
              <a:ext uri="{FF2B5EF4-FFF2-40B4-BE49-F238E27FC236}">
                <a16:creationId xmlns:a16="http://schemas.microsoft.com/office/drawing/2014/main" id="{185B79CF-2850-AF5A-8445-8BFF01027A2E}"/>
              </a:ext>
            </a:extLst>
          </p:cNvPr>
          <p:cNvSpPr>
            <a:spLocks noGrp="1"/>
          </p:cNvSpPr>
          <p:nvPr>
            <p:ph type="subTitle" idx="1"/>
          </p:nvPr>
        </p:nvSpPr>
        <p:spPr>
          <a:xfrm>
            <a:off x="652198" y="1438994"/>
            <a:ext cx="7165406" cy="2169039"/>
          </a:xfrm>
        </p:spPr>
        <p:txBody>
          <a:bodyPr>
            <a:noAutofit/>
          </a:bodyPr>
          <a:lstStyle/>
          <a:p>
            <a:pPr algn="just">
              <a:lnSpc>
                <a:spcPct val="150000"/>
              </a:lnSpc>
            </a:pPr>
            <a:r>
              <a:rPr kumimoji="0" lang="zh-CN" altLang="en-US" sz="20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存在的问题</a:t>
            </a:r>
            <a:r>
              <a:rPr kumimoji="0" lang="zh-CN" altLang="en-US" sz="1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检查错误会</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添加冗余逻辑</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必然会导致系统内出现更多错误，</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由于存在了</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更多组件，每个组件都可能引入新的故障。检查电路中的错误</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虽然</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不会影响主程序。</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但是</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，在检测到故障时，我们无法验证主核心和检查核中哪一个产生了错误的结果</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solidFill>
                  <a:schemeClr val="accent1">
                    <a:lumMod val="60000"/>
                    <a:lumOff val="40000"/>
                  </a:schemeClr>
                </a:solidFill>
                <a:effectLst/>
                <a:latin typeface="宋体" panose="02010600030101010101" pitchFamily="2" charset="-122"/>
                <a:ea typeface="宋体" panose="02010600030101010101" pitchFamily="2" charset="-122"/>
              </a:rPr>
              <a:t>检测组件中的错误</a:t>
            </a:r>
            <a:r>
              <a:rPr lang="zh-CN" altLang="en-US" sz="1800" dirty="0">
                <a:solidFill>
                  <a:schemeClr val="accent1">
                    <a:lumMod val="60000"/>
                    <a:lumOff val="40000"/>
                  </a:schemeClr>
                </a:solidFill>
                <a:effectLst/>
                <a:latin typeface="宋体" panose="02010600030101010101" pitchFamily="2" charset="-122"/>
                <a:ea typeface="宋体" panose="02010600030101010101" pitchFamily="2" charset="-122"/>
              </a:rPr>
              <a:t>由于其小面积，所以</a:t>
            </a:r>
            <a:r>
              <a:rPr lang="zh-CN" altLang="zh-CN" sz="1800" dirty="0">
                <a:solidFill>
                  <a:schemeClr val="accent1">
                    <a:lumMod val="60000"/>
                    <a:lumOff val="40000"/>
                  </a:schemeClr>
                </a:solidFill>
                <a:effectLst/>
                <a:latin typeface="宋体" panose="02010600030101010101" pitchFamily="2" charset="-122"/>
                <a:ea typeface="宋体" panose="02010600030101010101" pitchFamily="2" charset="-122"/>
              </a:rPr>
              <a:t>比主核心中的错误少</a:t>
            </a:r>
            <a:r>
              <a:rPr lang="zh-CN" altLang="en-US" sz="1800" dirty="0">
                <a:solidFill>
                  <a:schemeClr val="accent1">
                    <a:lumMod val="60000"/>
                    <a:lumOff val="40000"/>
                  </a:schemeClr>
                </a:solidFill>
                <a:effectLst/>
                <a:latin typeface="宋体" panose="02010600030101010101" pitchFamily="2" charset="-122"/>
                <a:ea typeface="宋体" panose="02010600030101010101" pitchFamily="2" charset="-122"/>
              </a:rPr>
              <a:t>很多）</a:t>
            </a:r>
            <a:endParaRPr lang="zh-CN" altLang="zh-CN" sz="2800" dirty="0">
              <a:solidFill>
                <a:schemeClr val="accent1">
                  <a:lumMod val="60000"/>
                  <a:lumOff val="40000"/>
                </a:schemeClr>
              </a:solidFill>
              <a:effectLst/>
              <a:latin typeface="宋体" panose="02010600030101010101" pitchFamily="2" charset="-122"/>
              <a:ea typeface="宋体" panose="02010600030101010101" pitchFamily="2" charset="-122"/>
            </a:endParaRPr>
          </a:p>
          <a:p>
            <a:pPr algn="just">
              <a:lnSpc>
                <a:spcPct val="160000"/>
              </a:lnSpc>
            </a:pP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5A71BB69-6989-436A-B95F-40EA5544BA7C}"/>
              </a:ext>
            </a:extLst>
          </p:cNvPr>
          <p:cNvSpPr txBox="1"/>
          <p:nvPr/>
        </p:nvSpPr>
        <p:spPr>
          <a:xfrm>
            <a:off x="652198" y="4235518"/>
            <a:ext cx="7248928" cy="1320041"/>
          </a:xfrm>
          <a:prstGeom prst="rect">
            <a:avLst/>
          </a:prstGeom>
          <a:noFill/>
        </p:spPr>
        <p:txBody>
          <a:bodyPr wrap="square">
            <a:spAutoFit/>
          </a:bodyPr>
          <a:lstStyle/>
          <a:p>
            <a:pPr>
              <a:lnSpc>
                <a:spcPct val="150000"/>
              </a:lnSpc>
            </a:pPr>
            <a:r>
              <a:rPr kumimoji="0" lang="zh-CN" altLang="en-US" sz="2000" b="0" i="0" u="none" strike="noStrike" kern="1200" cap="none" spc="0" normalizeH="0" baseline="0" noProof="0" dirty="0">
                <a:ln>
                  <a:noFill/>
                </a:ln>
                <a:solidFill>
                  <a:srgbClr val="70AD47"/>
                </a:solidFill>
                <a:effectLst/>
                <a:uLnTx/>
                <a:uFillTx/>
                <a:latin typeface="宋体" panose="02010600030101010101" pitchFamily="2" charset="-122"/>
                <a:ea typeface="宋体" panose="02010600030101010101" pitchFamily="2" charset="-122"/>
                <a:cs typeface="+mn-cs"/>
              </a:rPr>
              <a:t>解决的方法：</a:t>
            </a:r>
            <a:r>
              <a:rPr lang="zh-CN" altLang="en-US" dirty="0">
                <a:latin typeface="宋体" panose="02010600030101010101" pitchFamily="2" charset="-122"/>
                <a:ea typeface="宋体" panose="02010600030101010101" pitchFamily="2" charset="-122"/>
              </a:rPr>
              <a:t>为了让我们的系统捕获所有错误，因此，我们必须报告错误。我们需要检查所有</a:t>
            </a:r>
            <a:r>
              <a:rPr lang="en-US" altLang="zh-CN" dirty="0">
                <a:latin typeface="宋体" panose="02010600030101010101" pitchFamily="2" charset="-122"/>
                <a:ea typeface="宋体" panose="02010600030101010101" pitchFamily="2" charset="-122"/>
              </a:rPr>
              <a:t>store</a:t>
            </a:r>
            <a:r>
              <a:rPr lang="zh-CN" altLang="en-US" dirty="0">
                <a:latin typeface="宋体" panose="02010600030101010101" pitchFamily="2" charset="-122"/>
                <a:ea typeface="宋体" panose="02010600030101010101" pitchFamily="2" charset="-122"/>
              </a:rPr>
              <a:t>、所有</a:t>
            </a:r>
            <a:r>
              <a:rPr lang="en-US" altLang="zh-CN" dirty="0">
                <a:latin typeface="宋体" panose="02010600030101010101" pitchFamily="2" charset="-122"/>
                <a:ea typeface="宋体" panose="02010600030101010101" pitchFamily="2" charset="-122"/>
              </a:rPr>
              <a:t>load</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address</a:t>
            </a:r>
            <a:r>
              <a:rPr lang="zh-CN" altLang="en-US" dirty="0">
                <a:latin typeface="宋体" panose="02010600030101010101" pitchFamily="2" charset="-122"/>
                <a:ea typeface="宋体" panose="02010600030101010101" pitchFamily="2" charset="-122"/>
              </a:rPr>
              <a:t>以及每个日志段末端的寄存器检查点我们可以组合每个单独的检查来覆盖整个程序</a:t>
            </a:r>
          </a:p>
        </p:txBody>
      </p:sp>
    </p:spTree>
    <p:extLst>
      <p:ext uri="{BB962C8B-B14F-4D97-AF65-F5344CB8AC3E}">
        <p14:creationId xmlns:p14="http://schemas.microsoft.com/office/powerpoint/2010/main" val="2459097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48792-2AF5-6815-329C-D50A884F5490}"/>
              </a:ext>
            </a:extLst>
          </p:cNvPr>
          <p:cNvSpPr>
            <a:spLocks noGrp="1"/>
          </p:cNvSpPr>
          <p:nvPr>
            <p:ph type="ctrTitle"/>
          </p:nvPr>
        </p:nvSpPr>
        <p:spPr>
          <a:xfrm>
            <a:off x="366801" y="603400"/>
            <a:ext cx="2277433" cy="764440"/>
          </a:xfrm>
        </p:spPr>
        <p:txBody>
          <a:bodyPr>
            <a:normAutofit/>
          </a:bodyPr>
          <a:lstStyle/>
          <a:p>
            <a:r>
              <a:rPr lang="zh-CN" altLang="en-US" sz="3200" b="1" dirty="0">
                <a:solidFill>
                  <a:srgbClr val="000000"/>
                </a:solidFill>
                <a:latin typeface="宋体" panose="02010600030101010101" pitchFamily="2" charset="-122"/>
                <a:ea typeface="宋体" panose="02010600030101010101" pitchFamily="2" charset="-122"/>
              </a:rPr>
              <a:t> 超时检查</a:t>
            </a:r>
            <a:endParaRPr lang="zh-CN" altLang="en-US" sz="3200" b="1" dirty="0">
              <a:latin typeface="宋体" panose="02010600030101010101" pitchFamily="2" charset="-122"/>
              <a:ea typeface="宋体" panose="02010600030101010101" pitchFamily="2" charset="-122"/>
            </a:endParaRPr>
          </a:p>
        </p:txBody>
      </p:sp>
      <p:sp>
        <p:nvSpPr>
          <p:cNvPr id="3" name="副标题 2">
            <a:extLst>
              <a:ext uri="{FF2B5EF4-FFF2-40B4-BE49-F238E27FC236}">
                <a16:creationId xmlns:a16="http://schemas.microsoft.com/office/drawing/2014/main" id="{185B79CF-2850-AF5A-8445-8BFF01027A2E}"/>
              </a:ext>
            </a:extLst>
          </p:cNvPr>
          <p:cNvSpPr>
            <a:spLocks noGrp="1"/>
          </p:cNvSpPr>
          <p:nvPr>
            <p:ph type="subTitle" idx="1"/>
          </p:nvPr>
        </p:nvSpPr>
        <p:spPr>
          <a:xfrm>
            <a:off x="652198" y="1438994"/>
            <a:ext cx="6077076" cy="2169039"/>
          </a:xfrm>
        </p:spPr>
        <p:txBody>
          <a:bodyPr>
            <a:noAutofit/>
          </a:bodyPr>
          <a:lstStyle/>
          <a:p>
            <a:pPr algn="just">
              <a:lnSpc>
                <a:spcPct val="150000"/>
              </a:lnSpc>
            </a:pPr>
            <a:r>
              <a:rPr kumimoji="0" lang="zh-CN" altLang="en-US" sz="20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存在的问题</a:t>
            </a:r>
            <a:r>
              <a:rPr kumimoji="0" lang="zh-CN" altLang="en-US" sz="1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kumimoji="0" lang="zh-CN" altLang="en-US"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开始检查指令流的主要方法是填充</a:t>
            </a:r>
            <a:r>
              <a:rPr kumimoji="0" lang="en-US" altLang="zh-CN"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Load-Store</a:t>
            </a:r>
            <a:r>
              <a:rPr kumimoji="0" lang="zh-CN" altLang="en-US"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日志段，虽然这最大化了固定大小的</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Load-Store</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Log</a:t>
            </a:r>
            <a:r>
              <a:rPr kumimoji="0" lang="zh-CN" altLang="en-US"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的利用率，但在某些情况下我们可能希望尽早触发检测，</a:t>
            </a:r>
            <a:r>
              <a:rPr kumimoji="0" lang="zh-CN" altLang="en-US" sz="1800" i="0" u="none" strike="noStrike" kern="1200" cap="none" spc="0" normalizeH="0" baseline="0" noProof="0" dirty="0">
                <a:ln>
                  <a:noFill/>
                </a:ln>
                <a:solidFill>
                  <a:schemeClr val="accent4">
                    <a:lumMod val="75000"/>
                  </a:schemeClr>
                </a:solidFill>
                <a:effectLst/>
                <a:uLnTx/>
                <a:uFillTx/>
                <a:latin typeface="宋体" panose="02010600030101010101" pitchFamily="2" charset="-122"/>
                <a:ea typeface="宋体" panose="02010600030101010101" pitchFamily="2" charset="-122"/>
                <a:cs typeface="+mn-cs"/>
              </a:rPr>
              <a:t>例如，</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主核心可能错误地进入没有</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load</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或</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store</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的无限控制流循环，这意味着日志段永远不会被填充，并且不会发出新的检查</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2BF594E6-86B8-943D-F097-02E5DB4F016C}"/>
              </a:ext>
            </a:extLst>
          </p:cNvPr>
          <p:cNvSpPr txBox="1"/>
          <p:nvPr/>
        </p:nvSpPr>
        <p:spPr>
          <a:xfrm>
            <a:off x="652198" y="4207760"/>
            <a:ext cx="6077076" cy="1735540"/>
          </a:xfrm>
          <a:prstGeom prst="rect">
            <a:avLst/>
          </a:prstGeom>
          <a:noFill/>
        </p:spPr>
        <p:txBody>
          <a:bodyPr wrap="square">
            <a:spAutoFit/>
          </a:bodyPr>
          <a:lstStyle/>
          <a:p>
            <a:pPr indent="126365" algn="just">
              <a:lnSpc>
                <a:spcPct val="150000"/>
              </a:lnSpc>
            </a:pPr>
            <a:r>
              <a:rPr lang="zh-CN" altLang="en-US" sz="2000" b="1" dirty="0">
                <a:solidFill>
                  <a:schemeClr val="accent6"/>
                </a:solidFill>
                <a:latin typeface="宋体" panose="02010600030101010101" pitchFamily="2" charset="-122"/>
                <a:ea typeface="宋体" panose="02010600030101010101" pitchFamily="2" charset="-122"/>
              </a:rPr>
              <a:t>解决的方法：</a:t>
            </a:r>
            <a:r>
              <a:rPr lang="zh-CN" altLang="en-US" sz="1800" dirty="0">
                <a:effectLst/>
                <a:latin typeface="宋体" panose="02010600030101010101" pitchFamily="2" charset="-122"/>
                <a:ea typeface="宋体" panose="02010600030101010101" pitchFamily="2" charset="-122"/>
              </a:rPr>
              <a:t>为了解决这个问题，我们引入了一个超时值，它对应于每个日志段的流中的最大指令数。因此，当主核心填充满</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Load-Store</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Log</a:t>
            </a:r>
            <a:r>
              <a:rPr lang="zh-CN" altLang="en-US" sz="1800" dirty="0">
                <a:effectLst/>
                <a:latin typeface="宋体" panose="02010600030101010101" pitchFamily="2" charset="-122"/>
                <a:ea typeface="宋体" panose="02010600030101010101" pitchFamily="2" charset="-122"/>
              </a:rPr>
              <a:t>或达到该最大指令计数时，在检查核上开始检查</a:t>
            </a:r>
            <a:endParaRPr lang="zh-CN" altLang="zh-CN" sz="2800" dirty="0">
              <a:effectLst/>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BF6A4BA0-5C1A-4852-E8CE-C04A57F45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3360" y="1223839"/>
            <a:ext cx="4811839" cy="4235728"/>
          </a:xfrm>
          <a:prstGeom prst="rect">
            <a:avLst/>
          </a:prstGeom>
        </p:spPr>
      </p:pic>
    </p:spTree>
    <p:extLst>
      <p:ext uri="{BB962C8B-B14F-4D97-AF65-F5344CB8AC3E}">
        <p14:creationId xmlns:p14="http://schemas.microsoft.com/office/powerpoint/2010/main" val="2831469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48792-2AF5-6815-329C-D50A884F5490}"/>
              </a:ext>
            </a:extLst>
          </p:cNvPr>
          <p:cNvSpPr>
            <a:spLocks noGrp="1"/>
          </p:cNvSpPr>
          <p:nvPr>
            <p:ph type="ctrTitle"/>
          </p:nvPr>
        </p:nvSpPr>
        <p:spPr>
          <a:xfrm>
            <a:off x="142042" y="693069"/>
            <a:ext cx="3699172" cy="764440"/>
          </a:xfrm>
        </p:spPr>
        <p:txBody>
          <a:bodyPr>
            <a:normAutofit/>
          </a:bodyPr>
          <a:lstStyle/>
          <a:p>
            <a:r>
              <a:rPr lang="zh-CN" altLang="en-US" sz="3200" b="1" dirty="0">
                <a:solidFill>
                  <a:srgbClr val="000000"/>
                </a:solidFill>
                <a:latin typeface="宋体" panose="02010600030101010101" pitchFamily="2" charset="-122"/>
                <a:ea typeface="宋体" panose="02010600030101010101" pitchFamily="2" charset="-122"/>
              </a:rPr>
              <a:t>模拟仿真实验</a:t>
            </a:r>
            <a:endParaRPr lang="zh-CN" altLang="en-US" sz="3200" b="1" dirty="0">
              <a:latin typeface="宋体" panose="02010600030101010101" pitchFamily="2" charset="-122"/>
              <a:ea typeface="宋体" panose="02010600030101010101" pitchFamily="2" charset="-122"/>
            </a:endParaRPr>
          </a:p>
        </p:txBody>
      </p:sp>
      <p:sp>
        <p:nvSpPr>
          <p:cNvPr id="3" name="副标题 2">
            <a:extLst>
              <a:ext uri="{FF2B5EF4-FFF2-40B4-BE49-F238E27FC236}">
                <a16:creationId xmlns:a16="http://schemas.microsoft.com/office/drawing/2014/main" id="{185B79CF-2850-AF5A-8445-8BFF01027A2E}"/>
              </a:ext>
            </a:extLst>
          </p:cNvPr>
          <p:cNvSpPr>
            <a:spLocks noGrp="1"/>
          </p:cNvSpPr>
          <p:nvPr>
            <p:ph type="subTitle" idx="1"/>
          </p:nvPr>
        </p:nvSpPr>
        <p:spPr>
          <a:xfrm>
            <a:off x="626319" y="1835931"/>
            <a:ext cx="7248174" cy="3899043"/>
          </a:xfrm>
        </p:spPr>
        <p:txBody>
          <a:bodyPr>
            <a:noAutofit/>
          </a:bodyPr>
          <a:lstStyle/>
          <a:p>
            <a:pPr algn="just">
              <a:lnSpc>
                <a:spcPct val="150000"/>
              </a:lnSpc>
            </a:pPr>
            <a:r>
              <a:rPr kumimoji="0" lang="zh-CN" altLang="en-US" sz="1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j-cs"/>
              </a:rPr>
              <a:t>模拟仿真实验下，</a:t>
            </a:r>
            <a:r>
              <a:rPr kumimoji="0" lang="zh-CN" altLang="en-US"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通过对各种基准进行评估，以 </a:t>
            </a:r>
            <a:r>
              <a:rPr kumimoji="0" lang="en-US" altLang="zh-CN"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1GHz </a:t>
            </a:r>
            <a:r>
              <a:rPr kumimoji="0" lang="zh-CN" altLang="en-US"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运行的 </a:t>
            </a:r>
            <a:r>
              <a:rPr kumimoji="0" lang="en-US" altLang="zh-CN"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12 </a:t>
            </a:r>
            <a:r>
              <a:rPr kumimoji="0" lang="zh-CN" altLang="en-US"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个小型检查核提供了足够的性能，可将平均减速限制在 </a:t>
            </a:r>
            <a:r>
              <a:rPr kumimoji="0" lang="en-US" altLang="zh-CN"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1</a:t>
            </a:r>
            <a:r>
              <a:rPr lang="en-US" altLang="zh-CN" sz="1800" dirty="0">
                <a:latin typeface="宋体" panose="02010600030101010101" pitchFamily="2" charset="-122"/>
                <a:ea typeface="宋体" panose="02010600030101010101" pitchFamily="2" charset="-122"/>
              </a:rPr>
              <a:t>.75</a:t>
            </a:r>
            <a:r>
              <a:rPr kumimoji="0" lang="en-US" altLang="zh-CN"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a:t>
            </a:r>
            <a:r>
              <a:rPr kumimoji="0" lang="zh-CN" altLang="en-US"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（最大 </a:t>
            </a:r>
            <a:r>
              <a:rPr kumimoji="0" lang="en-US" altLang="zh-CN"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3.4%</a:t>
            </a:r>
            <a:r>
              <a:rPr kumimoji="0" lang="zh-CN" altLang="en-US"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）。每个评估基准的平均错误检测延迟平均为 </a:t>
            </a:r>
            <a:r>
              <a:rPr kumimoji="0" lang="en-US" altLang="zh-CN"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770 </a:t>
            </a:r>
            <a:r>
              <a:rPr kumimoji="0" lang="zh-CN" altLang="en-US"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纳秒，</a:t>
            </a:r>
            <a:r>
              <a:rPr kumimoji="0" lang="en-US" altLang="zh-CN"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99.9% </a:t>
            </a:r>
            <a:r>
              <a:rPr kumimoji="0" lang="zh-CN" altLang="en-US"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的所有</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Load-Store</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Log</a:t>
            </a:r>
            <a:r>
              <a:rPr kumimoji="0" lang="zh-CN" altLang="en-US"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在 </a:t>
            </a:r>
            <a:r>
              <a:rPr kumimoji="0" lang="en-US" altLang="zh-CN"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5000 </a:t>
            </a:r>
            <a:r>
              <a:rPr kumimoji="0" lang="zh-CN" altLang="en-US"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纳秒内检查</a:t>
            </a:r>
            <a:r>
              <a:rPr lang="zh-CN" altLang="en-US" sz="1800" dirty="0">
                <a:latin typeface="宋体" panose="02010600030101010101" pitchFamily="2" charset="-122"/>
                <a:ea typeface="宋体" panose="02010600030101010101" pitchFamily="2" charset="-122"/>
              </a:rPr>
              <a:t>完</a:t>
            </a:r>
            <a:r>
              <a:rPr kumimoji="0" lang="zh-CN" altLang="en-US"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，并且所有检查在 </a:t>
            </a:r>
            <a:r>
              <a:rPr kumimoji="0" lang="en-US" altLang="zh-CN"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45 </a:t>
            </a:r>
            <a:r>
              <a:rPr kumimoji="0" lang="zh-CN" altLang="en-US"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微秒内完成，虽然这比锁步系统要大，但该检查方法大大减少了芯片面积和功耗</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39463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48792-2AF5-6815-329C-D50A884F5490}"/>
              </a:ext>
            </a:extLst>
          </p:cNvPr>
          <p:cNvSpPr>
            <a:spLocks noGrp="1"/>
          </p:cNvSpPr>
          <p:nvPr>
            <p:ph type="ctrTitle"/>
          </p:nvPr>
        </p:nvSpPr>
        <p:spPr>
          <a:xfrm>
            <a:off x="481362" y="630016"/>
            <a:ext cx="4259970" cy="764440"/>
          </a:xfrm>
        </p:spPr>
        <p:txBody>
          <a:bodyPr>
            <a:normAutofit/>
          </a:bodyPr>
          <a:lstStyle/>
          <a:p>
            <a:r>
              <a:rPr lang="zh-CN" altLang="en-US" sz="3200" b="1" dirty="0">
                <a:solidFill>
                  <a:srgbClr val="000000"/>
                </a:solidFill>
                <a:latin typeface="宋体" panose="02010600030101010101" pitchFamily="2" charset="-122"/>
                <a:ea typeface="宋体" panose="02010600030101010101" pitchFamily="2" charset="-122"/>
              </a:rPr>
              <a:t>芯片检查的相关工作</a:t>
            </a:r>
            <a:endParaRPr lang="zh-CN" altLang="en-US" sz="3200" b="1" dirty="0">
              <a:latin typeface="宋体" panose="02010600030101010101" pitchFamily="2" charset="-122"/>
              <a:ea typeface="宋体" panose="02010600030101010101" pitchFamily="2" charset="-122"/>
            </a:endParaRPr>
          </a:p>
        </p:txBody>
      </p:sp>
      <p:sp>
        <p:nvSpPr>
          <p:cNvPr id="3" name="副标题 2">
            <a:extLst>
              <a:ext uri="{FF2B5EF4-FFF2-40B4-BE49-F238E27FC236}">
                <a16:creationId xmlns:a16="http://schemas.microsoft.com/office/drawing/2014/main" id="{185B79CF-2850-AF5A-8445-8BFF01027A2E}"/>
              </a:ext>
            </a:extLst>
          </p:cNvPr>
          <p:cNvSpPr>
            <a:spLocks noGrp="1"/>
          </p:cNvSpPr>
          <p:nvPr>
            <p:ph type="subTitle" idx="1"/>
          </p:nvPr>
        </p:nvSpPr>
        <p:spPr>
          <a:xfrm>
            <a:off x="740975" y="1775014"/>
            <a:ext cx="6077076" cy="4261801"/>
          </a:xfrm>
        </p:spPr>
        <p:txBody>
          <a:bodyPr>
            <a:noAutofit/>
          </a:bodyPr>
          <a:lstStyle/>
          <a:p>
            <a:pPr algn="just">
              <a:lnSpc>
                <a:spcPct val="150000"/>
              </a:lnSpc>
            </a:pPr>
            <a:r>
              <a:rPr kumimoji="0" lang="en-US" altLang="zh-CN" sz="2000" i="0" u="none" strike="noStrike" kern="1200" cap="none" spc="0" normalizeH="0" baseline="0" noProof="0" dirty="0">
                <a:ln>
                  <a:noFill/>
                </a:ln>
                <a:effectLst/>
                <a:uLnTx/>
                <a:uFillTx/>
                <a:latin typeface="宋体" panose="02010600030101010101" pitchFamily="2" charset="-122"/>
                <a:ea typeface="宋体" panose="02010600030101010101" pitchFamily="2" charset="-122"/>
              </a:rPr>
              <a:t>A. </a:t>
            </a:r>
            <a:r>
              <a:rPr kumimoji="0" lang="zh-CN" altLang="en-US" sz="2000" i="0" u="none" strike="noStrike" kern="1200" cap="none" spc="0" normalizeH="0" baseline="0" noProof="0" dirty="0">
                <a:ln>
                  <a:noFill/>
                </a:ln>
                <a:effectLst/>
                <a:uLnTx/>
                <a:uFillTx/>
                <a:latin typeface="宋体" panose="02010600030101010101" pitchFamily="2" charset="-122"/>
                <a:ea typeface="宋体" panose="02010600030101010101" pitchFamily="2" charset="-122"/>
              </a:rPr>
              <a:t>锁步方式</a:t>
            </a:r>
            <a:endParaRPr kumimoji="0" lang="en-US" altLang="zh-CN" sz="2000" i="0" u="none" strike="noStrike" kern="1200" cap="none" spc="0" normalizeH="0" baseline="0" noProof="0" dirty="0">
              <a:ln>
                <a:noFill/>
              </a:ln>
              <a:effectLst/>
              <a:uLnTx/>
              <a:uFillTx/>
              <a:latin typeface="宋体" panose="02010600030101010101" pitchFamily="2" charset="-122"/>
              <a:ea typeface="宋体" panose="02010600030101010101" pitchFamily="2" charset="-122"/>
            </a:endParaRPr>
          </a:p>
          <a:p>
            <a:pPr algn="just">
              <a:lnSpc>
                <a:spcPct val="150000"/>
              </a:lnSpc>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B. </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冗余多线程硬件</a:t>
            </a:r>
            <a:endParaRPr lang="en-US"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C. </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软件方案</a:t>
            </a:r>
            <a:endParaRPr lang="en-US"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D. </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混合方案</a:t>
            </a:r>
            <a:endParaRPr lang="en-US"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pPr>
            <a:r>
              <a:rPr lang="en-US" altLang="zh-CN" sz="1800" dirty="0">
                <a:latin typeface="宋体" panose="02010600030101010101" pitchFamily="2" charset="-122"/>
                <a:ea typeface="宋体" panose="02010600030101010101" pitchFamily="2" charset="-122"/>
                <a:cs typeface="Times New Roman" panose="02020603050405020304" pitchFamily="18" charset="0"/>
              </a:rPr>
              <a:t>E. </a:t>
            </a:r>
            <a:r>
              <a:rPr lang="zh-CN" altLang="zh-CN" sz="1800" dirty="0">
                <a:effectLst/>
                <a:latin typeface="宋体" panose="02010600030101010101" pitchFamily="2" charset="-122"/>
                <a:ea typeface="宋体" panose="02010600030101010101" pitchFamily="2" charset="-122"/>
              </a:rPr>
              <a:t>异质性</a:t>
            </a:r>
            <a:r>
              <a:rPr lang="zh-CN" altLang="en-US" sz="1800" dirty="0">
                <a:latin typeface="宋体" panose="02010600030101010101" pitchFamily="2" charset="-122"/>
                <a:ea typeface="宋体" panose="02010600030101010101" pitchFamily="2" charset="-122"/>
              </a:rPr>
              <a:t>结构核</a:t>
            </a:r>
            <a:endParaRPr lang="en-US" altLang="zh-CN" sz="1800" dirty="0">
              <a:latin typeface="宋体" panose="02010600030101010101" pitchFamily="2" charset="-122"/>
              <a:ea typeface="宋体" panose="02010600030101010101" pitchFamily="2" charset="-122"/>
            </a:endParaRPr>
          </a:p>
          <a:p>
            <a:pPr algn="just">
              <a:lnSpc>
                <a:spcPct val="150000"/>
              </a:lnSpc>
            </a:pPr>
            <a:r>
              <a:rPr lang="en-US" altLang="zh-CN" sz="1800" dirty="0">
                <a:latin typeface="宋体" panose="02010600030101010101" pitchFamily="2" charset="-122"/>
                <a:ea typeface="宋体" panose="02010600030101010101" pitchFamily="2" charset="-122"/>
              </a:rPr>
              <a:t>F. </a:t>
            </a:r>
            <a:r>
              <a:rPr lang="zh-CN" altLang="zh-CN" sz="1800" dirty="0">
                <a:effectLst/>
                <a:latin typeface="宋体" panose="02010600030101010101" pitchFamily="2" charset="-122"/>
                <a:ea typeface="宋体" panose="02010600030101010101" pitchFamily="2" charset="-122"/>
              </a:rPr>
              <a:t>其他硬件方案</a:t>
            </a:r>
          </a:p>
          <a:p>
            <a:pPr algn="just">
              <a:lnSpc>
                <a:spcPct val="150000"/>
              </a:lnSpc>
            </a:pPr>
            <a:endParaRPr lang="en-US" altLang="zh-CN" sz="1800" dirty="0">
              <a:latin typeface="宋体" panose="02010600030101010101" pitchFamily="2" charset="-122"/>
              <a:ea typeface="宋体" panose="02010600030101010101" pitchFamily="2" charset="-122"/>
            </a:endParaRPr>
          </a:p>
          <a:p>
            <a:pPr algn="just">
              <a:lnSpc>
                <a:spcPct val="150000"/>
              </a:lnSpc>
            </a:pPr>
            <a:endParaRPr lang="en-US"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pP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4227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48792-2AF5-6815-329C-D50A884F5490}"/>
              </a:ext>
            </a:extLst>
          </p:cNvPr>
          <p:cNvSpPr>
            <a:spLocks noGrp="1"/>
          </p:cNvSpPr>
          <p:nvPr>
            <p:ph type="ctrTitle"/>
          </p:nvPr>
        </p:nvSpPr>
        <p:spPr>
          <a:xfrm>
            <a:off x="642748" y="1378500"/>
            <a:ext cx="5285173" cy="854229"/>
          </a:xfrm>
        </p:spPr>
        <p:txBody>
          <a:bodyPr>
            <a:noAutofit/>
          </a:bodyPr>
          <a:lstStyle/>
          <a:p>
            <a:r>
              <a:rPr lang="zh-CN" altLang="en-US" sz="1800" dirty="0">
                <a:solidFill>
                  <a:srgbClr val="000000"/>
                </a:solidFill>
                <a:effectLst/>
                <a:latin typeface="宋体" panose="02010600030101010101" pitchFamily="2" charset="-122"/>
                <a:ea typeface="宋体" panose="02010600030101010101" pitchFamily="2" charset="-122"/>
              </a:rPr>
              <a:t>硬件故障，包括暂时故障和永久故障</a:t>
            </a:r>
            <a:br>
              <a:rPr lang="zh-CN" altLang="en-US" sz="2000" dirty="0">
                <a:solidFill>
                  <a:srgbClr val="000000"/>
                </a:solidFill>
                <a:effectLst/>
                <a:latin typeface="NimbusRomNo9L-Regu"/>
              </a:rPr>
            </a:br>
            <a:endParaRPr lang="en-US" altLang="zh-CN" sz="2000" dirty="0">
              <a:solidFill>
                <a:srgbClr val="000000"/>
              </a:solidFill>
              <a:effectLst/>
              <a:latin typeface="NimbusRomNo9L-Regu"/>
            </a:endParaRPr>
          </a:p>
        </p:txBody>
      </p:sp>
      <p:sp>
        <p:nvSpPr>
          <p:cNvPr id="3" name="副标题 2">
            <a:extLst>
              <a:ext uri="{FF2B5EF4-FFF2-40B4-BE49-F238E27FC236}">
                <a16:creationId xmlns:a16="http://schemas.microsoft.com/office/drawing/2014/main" id="{185B79CF-2850-AF5A-8445-8BFF01027A2E}"/>
              </a:ext>
            </a:extLst>
          </p:cNvPr>
          <p:cNvSpPr>
            <a:spLocks noGrp="1"/>
          </p:cNvSpPr>
          <p:nvPr>
            <p:ph type="subTitle" idx="1"/>
          </p:nvPr>
        </p:nvSpPr>
        <p:spPr>
          <a:xfrm>
            <a:off x="-176547" y="483462"/>
            <a:ext cx="3642390" cy="769025"/>
          </a:xfrm>
        </p:spPr>
        <p:txBody>
          <a:bodyPr>
            <a:normAutofit/>
          </a:bodyPr>
          <a:lstStyle/>
          <a:p>
            <a:r>
              <a:rPr lang="zh-CN" altLang="en-US" sz="3200" b="1" dirty="0">
                <a:solidFill>
                  <a:srgbClr val="000000"/>
                </a:solidFill>
                <a:effectLst/>
                <a:latin typeface="宋体" panose="02010600030101010101" pitchFamily="2" charset="-122"/>
                <a:ea typeface="宋体" panose="02010600030101010101" pitchFamily="2" charset="-122"/>
              </a:rPr>
              <a:t>背景</a:t>
            </a:r>
            <a:endParaRPr lang="zh-CN" altLang="en-US" sz="4000" b="1"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A918F963-D3C3-7014-1D3B-4299618F7753}"/>
              </a:ext>
            </a:extLst>
          </p:cNvPr>
          <p:cNvSpPr txBox="1"/>
          <p:nvPr/>
        </p:nvSpPr>
        <p:spPr>
          <a:xfrm>
            <a:off x="1232325" y="4517923"/>
            <a:ext cx="6094476" cy="858377"/>
          </a:xfrm>
          <a:prstGeom prst="rect">
            <a:avLst/>
          </a:prstGeom>
          <a:noFill/>
        </p:spPr>
        <p:txBody>
          <a:bodyPr wrap="square">
            <a:spAutoFit/>
          </a:bodyPr>
          <a:lstStyle/>
          <a:p>
            <a:pPr indent="126365" algn="just">
              <a:lnSpc>
                <a:spcPct val="150000"/>
              </a:lnSpc>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Ⅱ.</a:t>
            </a:r>
            <a:r>
              <a:rPr lang="zh-CN" altLang="zh-CN" dirty="0">
                <a:effectLst/>
                <a:latin typeface="宋体" panose="02010600030101010101" pitchFamily="2" charset="-122"/>
                <a:ea typeface="宋体" panose="02010600030101010101" pitchFamily="2" charset="-122"/>
              </a:rPr>
              <a:t>冗余多线程，同一核心上的同步线程用于运行程序的两个副本，并对结果进行比较</a:t>
            </a:r>
            <a:endParaRPr lang="zh-CN" altLang="zh-CN" sz="3200" dirty="0">
              <a:effectLst/>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78545178-D7DD-D9F1-895C-57D5FEA26A29}"/>
              </a:ext>
            </a:extLst>
          </p:cNvPr>
          <p:cNvSpPr txBox="1"/>
          <p:nvPr/>
        </p:nvSpPr>
        <p:spPr>
          <a:xfrm>
            <a:off x="1062271" y="2340077"/>
            <a:ext cx="6094476" cy="638060"/>
          </a:xfrm>
          <a:prstGeom prst="rect">
            <a:avLst/>
          </a:prstGeom>
          <a:noFill/>
        </p:spPr>
        <p:txBody>
          <a:bodyPr wrap="square">
            <a:spAutoFit/>
          </a:bodyPr>
          <a:lstStyle/>
          <a:p>
            <a:pPr indent="126365" algn="just">
              <a:lnSpc>
                <a:spcPct val="129000"/>
              </a:lnSpc>
            </a:pPr>
            <a:r>
              <a:rPr lang="zh-CN" altLang="en-US" sz="3200" b="1" dirty="0">
                <a:effectLst/>
                <a:latin typeface="宋体" panose="02010600030101010101" pitchFamily="2" charset="-122"/>
                <a:ea typeface="宋体" panose="02010600030101010101" pitchFamily="2" charset="-122"/>
              </a:rPr>
              <a:t>经典的解决方法</a:t>
            </a:r>
            <a:endParaRPr lang="zh-CN" altLang="zh-CN" sz="3200" b="1" dirty="0">
              <a:effectLst/>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55E5AEC0-08E8-8205-44BF-589ACEB99394}"/>
              </a:ext>
            </a:extLst>
          </p:cNvPr>
          <p:cNvSpPr txBox="1"/>
          <p:nvPr/>
        </p:nvSpPr>
        <p:spPr>
          <a:xfrm>
            <a:off x="1232325" y="3104150"/>
            <a:ext cx="6094476" cy="858377"/>
          </a:xfrm>
          <a:prstGeom prst="rect">
            <a:avLst/>
          </a:prstGeom>
          <a:noFill/>
        </p:spPr>
        <p:txBody>
          <a:bodyPr wrap="square">
            <a:spAutoFit/>
          </a:bodyPr>
          <a:lstStyle/>
          <a:p>
            <a:pPr indent="126365" algn="just">
              <a:lnSpc>
                <a:spcPct val="150000"/>
              </a:lnSpc>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Ⅰ</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lock-step-core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latin typeface="宋体" panose="02010600030101010101" pitchFamily="2" charset="-122"/>
                <a:ea typeface="宋体" panose="02010600030101010101" pitchFamily="2" charset="-122"/>
              </a:rPr>
              <a:t>单独的同步</a:t>
            </a:r>
            <a:r>
              <a:rPr lang="en-US" altLang="zh-CN" dirty="0">
                <a:effectLst/>
                <a:latin typeface="宋体" panose="02010600030101010101" pitchFamily="2" charset="-122"/>
                <a:ea typeface="宋体" panose="02010600030101010101" pitchFamily="2" charset="-122"/>
              </a:rPr>
              <a:t> CPU </a:t>
            </a:r>
            <a:r>
              <a:rPr lang="zh-CN" altLang="zh-CN" dirty="0">
                <a:effectLst/>
                <a:latin typeface="宋体" panose="02010600030101010101" pitchFamily="2" charset="-122"/>
                <a:ea typeface="宋体" panose="02010600030101010101" pitchFamily="2" charset="-122"/>
              </a:rPr>
              <a:t>上运行程序的副本，并在硬件中比较</a:t>
            </a:r>
            <a:endParaRPr lang="zh-CN" altLang="zh-CN" sz="2800" dirty="0">
              <a:effectLst/>
              <a:latin typeface="宋体" panose="02010600030101010101" pitchFamily="2" charset="-122"/>
              <a:ea typeface="宋体" panose="02010600030101010101" pitchFamily="2" charset="-122"/>
            </a:endParaRPr>
          </a:p>
        </p:txBody>
      </p:sp>
      <p:cxnSp>
        <p:nvCxnSpPr>
          <p:cNvPr id="11" name="直接箭头连接符 10">
            <a:extLst>
              <a:ext uri="{FF2B5EF4-FFF2-40B4-BE49-F238E27FC236}">
                <a16:creationId xmlns:a16="http://schemas.microsoft.com/office/drawing/2014/main" id="{2FD148DE-57E2-B967-8E4F-FFC16EFD3E50}"/>
              </a:ext>
            </a:extLst>
          </p:cNvPr>
          <p:cNvCxnSpPr>
            <a:cxnSpLocks/>
          </p:cNvCxnSpPr>
          <p:nvPr/>
        </p:nvCxnSpPr>
        <p:spPr>
          <a:xfrm flipV="1">
            <a:off x="7452327" y="2962467"/>
            <a:ext cx="566933" cy="469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717C047C-98C9-19DF-D76B-7EC9BC6A5487}"/>
              </a:ext>
            </a:extLst>
          </p:cNvPr>
          <p:cNvSpPr/>
          <p:nvPr/>
        </p:nvSpPr>
        <p:spPr>
          <a:xfrm>
            <a:off x="8019260" y="1823663"/>
            <a:ext cx="3017520" cy="1047380"/>
          </a:xfrm>
          <a:prstGeom prst="rect">
            <a:avLst/>
          </a:prstGeom>
          <a:solidFill>
            <a:schemeClr val="bg1"/>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solidFill>
                  <a:schemeClr val="tx1"/>
                </a:solidFill>
                <a:latin typeface="宋体" panose="02010600030101010101" pitchFamily="2" charset="-122"/>
                <a:ea typeface="宋体" panose="02010600030101010101" pitchFamily="2" charset="-122"/>
              </a:rPr>
              <a:t>而复制主流的无序核心的能源、散热和面积成本太高</a:t>
            </a:r>
            <a:r>
              <a:rPr lang="zh-CN" altLang="en-US" dirty="0">
                <a:latin typeface="宋体" panose="02010600030101010101" pitchFamily="2" charset="-122"/>
                <a:ea typeface="宋体" panose="02010600030101010101" pitchFamily="2" charset="-122"/>
              </a:rPr>
              <a:t>，</a:t>
            </a:r>
            <a:r>
              <a:rPr lang="zh-CN" altLang="en-US" dirty="0"/>
              <a:t>不切实际。</a:t>
            </a:r>
          </a:p>
        </p:txBody>
      </p:sp>
      <p:sp>
        <p:nvSpPr>
          <p:cNvPr id="15" name="矩形 14">
            <a:extLst>
              <a:ext uri="{FF2B5EF4-FFF2-40B4-BE49-F238E27FC236}">
                <a16:creationId xmlns:a16="http://schemas.microsoft.com/office/drawing/2014/main" id="{5B381F9B-B6FE-E7F6-73D3-D395346A2A81}"/>
              </a:ext>
            </a:extLst>
          </p:cNvPr>
          <p:cNvSpPr/>
          <p:nvPr/>
        </p:nvSpPr>
        <p:spPr>
          <a:xfrm>
            <a:off x="8559352" y="4540211"/>
            <a:ext cx="3017520" cy="1842479"/>
          </a:xfrm>
          <a:prstGeom prst="rect">
            <a:avLst/>
          </a:prstGeom>
          <a:solidFill>
            <a:schemeClr val="bg1"/>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solidFill>
                  <a:schemeClr val="tx1"/>
                </a:solidFill>
                <a:latin typeface="宋体" panose="02010600030101010101" pitchFamily="2" charset="-122"/>
                <a:ea typeface="宋体" panose="02010600030101010101" pitchFamily="2" charset="-122"/>
              </a:rPr>
              <a:t>核心内的永久性故障只能通过添加额外的逻辑来检测，并且与没有错误检测的相同代码相比，性能也显着降低</a:t>
            </a:r>
            <a:r>
              <a:rPr lang="zh-CN" altLang="en-US" dirty="0">
                <a:latin typeface="宋体" panose="02010600030101010101" pitchFamily="2" charset="-122"/>
                <a:ea typeface="宋体" panose="02010600030101010101" pitchFamily="2" charset="-122"/>
              </a:rPr>
              <a:t>，</a:t>
            </a:r>
            <a:r>
              <a:rPr lang="zh-CN" altLang="en-US" dirty="0"/>
              <a:t>不切实际。</a:t>
            </a:r>
          </a:p>
        </p:txBody>
      </p:sp>
      <p:cxnSp>
        <p:nvCxnSpPr>
          <p:cNvPr id="16" name="直接箭头连接符 15">
            <a:extLst>
              <a:ext uri="{FF2B5EF4-FFF2-40B4-BE49-F238E27FC236}">
                <a16:creationId xmlns:a16="http://schemas.microsoft.com/office/drawing/2014/main" id="{A7263302-2581-BBCE-3A10-D235E793CF8A}"/>
              </a:ext>
            </a:extLst>
          </p:cNvPr>
          <p:cNvCxnSpPr>
            <a:cxnSpLocks/>
          </p:cNvCxnSpPr>
          <p:nvPr/>
        </p:nvCxnSpPr>
        <p:spPr>
          <a:xfrm>
            <a:off x="7326801" y="4791628"/>
            <a:ext cx="1069853" cy="132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054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48792-2AF5-6815-329C-D50A884F5490}"/>
              </a:ext>
            </a:extLst>
          </p:cNvPr>
          <p:cNvSpPr>
            <a:spLocks noGrp="1"/>
          </p:cNvSpPr>
          <p:nvPr>
            <p:ph type="ctrTitle"/>
          </p:nvPr>
        </p:nvSpPr>
        <p:spPr>
          <a:xfrm>
            <a:off x="112296" y="363997"/>
            <a:ext cx="5438274" cy="933116"/>
          </a:xfrm>
        </p:spPr>
        <p:txBody>
          <a:bodyPr>
            <a:normAutofit/>
          </a:bodyPr>
          <a:lstStyle/>
          <a:p>
            <a:r>
              <a:rPr lang="zh-CN" altLang="en-US" sz="3200" b="1" dirty="0">
                <a:solidFill>
                  <a:srgbClr val="000000"/>
                </a:solidFill>
                <a:latin typeface="宋体" panose="02010600030101010101" pitchFamily="2" charset="-122"/>
                <a:ea typeface="宋体" panose="02010600030101010101" pitchFamily="2" charset="-122"/>
              </a:rPr>
              <a:t>本文</a:t>
            </a:r>
            <a:r>
              <a:rPr lang="zh-CN" altLang="en-US" sz="3200" b="1" dirty="0">
                <a:solidFill>
                  <a:srgbClr val="000000"/>
                </a:solidFill>
                <a:effectLst/>
                <a:latin typeface="宋体" panose="02010600030101010101" pitchFamily="2" charset="-122"/>
                <a:ea typeface="宋体" panose="02010600030101010101" pitchFamily="2" charset="-122"/>
              </a:rPr>
              <a:t>的解决方法</a:t>
            </a:r>
            <a:endParaRPr lang="zh-CN" altLang="en-US" sz="3200" b="1" dirty="0">
              <a:latin typeface="宋体" panose="02010600030101010101" pitchFamily="2" charset="-122"/>
              <a:ea typeface="宋体" panose="02010600030101010101" pitchFamily="2" charset="-122"/>
            </a:endParaRPr>
          </a:p>
        </p:txBody>
      </p:sp>
      <p:sp>
        <p:nvSpPr>
          <p:cNvPr id="3" name="副标题 2">
            <a:extLst>
              <a:ext uri="{FF2B5EF4-FFF2-40B4-BE49-F238E27FC236}">
                <a16:creationId xmlns:a16="http://schemas.microsoft.com/office/drawing/2014/main" id="{185B79CF-2850-AF5A-8445-8BFF01027A2E}"/>
              </a:ext>
            </a:extLst>
          </p:cNvPr>
          <p:cNvSpPr>
            <a:spLocks noGrp="1"/>
          </p:cNvSpPr>
          <p:nvPr>
            <p:ph type="subTitle" idx="1"/>
          </p:nvPr>
        </p:nvSpPr>
        <p:spPr>
          <a:xfrm>
            <a:off x="1377285" y="1592143"/>
            <a:ext cx="6133224" cy="1655762"/>
          </a:xfrm>
        </p:spPr>
        <p:txBody>
          <a:bodyPr>
            <a:normAutofit/>
          </a:bodyPr>
          <a:lstStyle/>
          <a:p>
            <a:pPr algn="just">
              <a:lnSpc>
                <a:spcPct val="150000"/>
              </a:lnSpc>
            </a:pPr>
            <a:r>
              <a:rPr lang="zh-CN" altLang="en-US" sz="1800" dirty="0">
                <a:solidFill>
                  <a:srgbClr val="000000"/>
                </a:solidFill>
                <a:effectLst/>
                <a:latin typeface="宋体" panose="02010600030101010101" pitchFamily="2" charset="-122"/>
                <a:ea typeface="宋体" panose="02010600030101010101" pitchFamily="2" charset="-122"/>
              </a:rPr>
              <a:t>开发了一种新方案，可以实现任何程序的错误检测的并行化，使我们能够利用</a:t>
            </a:r>
            <a:r>
              <a:rPr lang="zh-CN" altLang="en-US" sz="1800" dirty="0">
                <a:solidFill>
                  <a:srgbClr val="FF0000"/>
                </a:solidFill>
                <a:effectLst/>
                <a:latin typeface="宋体" panose="02010600030101010101" pitchFamily="2" charset="-122"/>
                <a:ea typeface="宋体" panose="02010600030101010101" pitchFamily="2" charset="-122"/>
              </a:rPr>
              <a:t>主核和检查核之间的异构性</a:t>
            </a:r>
            <a:r>
              <a:rPr lang="zh-CN" altLang="en-US" sz="1800" dirty="0">
                <a:solidFill>
                  <a:srgbClr val="000000"/>
                </a:solidFill>
                <a:effectLst/>
                <a:latin typeface="宋体" panose="02010600030101010101" pitchFamily="2" charset="-122"/>
                <a:ea typeface="宋体" panose="02010600030101010101" pitchFamily="2" charset="-122"/>
              </a:rPr>
              <a:t>，以较小的面积、功耗和性能开销实现完整的错误检测</a:t>
            </a:r>
            <a:endParaRPr lang="zh-CN" altLang="en-US" sz="18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2D80DD56-A219-C7F6-360A-3ECFD3BF6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05" y="3429000"/>
            <a:ext cx="11771790" cy="1972454"/>
          </a:xfrm>
          <a:prstGeom prst="rect">
            <a:avLst/>
          </a:prstGeom>
        </p:spPr>
      </p:pic>
    </p:spTree>
    <p:extLst>
      <p:ext uri="{BB962C8B-B14F-4D97-AF65-F5344CB8AC3E}">
        <p14:creationId xmlns:p14="http://schemas.microsoft.com/office/powerpoint/2010/main" val="3447304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48792-2AF5-6815-329C-D50A884F5490}"/>
              </a:ext>
            </a:extLst>
          </p:cNvPr>
          <p:cNvSpPr>
            <a:spLocks noGrp="1"/>
          </p:cNvSpPr>
          <p:nvPr>
            <p:ph type="ctrTitle"/>
          </p:nvPr>
        </p:nvSpPr>
        <p:spPr>
          <a:xfrm>
            <a:off x="150920" y="259468"/>
            <a:ext cx="3657599" cy="933116"/>
          </a:xfrm>
        </p:spPr>
        <p:txBody>
          <a:bodyPr>
            <a:normAutofit/>
          </a:bodyPr>
          <a:lstStyle/>
          <a:p>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并行错误检测</a:t>
            </a:r>
          </a:p>
        </p:txBody>
      </p:sp>
      <p:sp>
        <p:nvSpPr>
          <p:cNvPr id="3" name="副标题 2">
            <a:extLst>
              <a:ext uri="{FF2B5EF4-FFF2-40B4-BE49-F238E27FC236}">
                <a16:creationId xmlns:a16="http://schemas.microsoft.com/office/drawing/2014/main" id="{185B79CF-2850-AF5A-8445-8BFF01027A2E}"/>
              </a:ext>
            </a:extLst>
          </p:cNvPr>
          <p:cNvSpPr>
            <a:spLocks noGrp="1"/>
          </p:cNvSpPr>
          <p:nvPr>
            <p:ph type="subTitle" idx="1"/>
          </p:nvPr>
        </p:nvSpPr>
        <p:spPr>
          <a:xfrm>
            <a:off x="692303" y="1313739"/>
            <a:ext cx="4873996" cy="2299471"/>
          </a:xfrm>
        </p:spPr>
        <p:txBody>
          <a:bodyPr>
            <a:noAutofit/>
          </a:bodyPr>
          <a:lstStyle/>
          <a:p>
            <a:pPr indent="229235" algn="just">
              <a:lnSpc>
                <a:spcPct val="150000"/>
              </a:lnSpc>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为了实现并行检测，我们采用</a:t>
            </a:r>
            <a:r>
              <a:rPr lang="zh-CN" altLang="en-US"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周</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期寄存器检查点</a:t>
            </a: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periodic register checkpoints</a:t>
            </a:r>
            <a:r>
              <a:rPr lang="zh-CN" altLang="en-US"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并使用它们来生成</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多个</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检查线程，这些线程重复两个检查点之间的所有计算，异步且并行执行，彼此独立</a:t>
            </a:r>
          </a:p>
        </p:txBody>
      </p:sp>
      <p:sp>
        <p:nvSpPr>
          <p:cNvPr id="9" name="文本框 8">
            <a:extLst>
              <a:ext uri="{FF2B5EF4-FFF2-40B4-BE49-F238E27FC236}">
                <a16:creationId xmlns:a16="http://schemas.microsoft.com/office/drawing/2014/main" id="{6191C4CB-FB6F-3416-72BE-007EA3502186}"/>
              </a:ext>
            </a:extLst>
          </p:cNvPr>
          <p:cNvSpPr txBox="1"/>
          <p:nvPr/>
        </p:nvSpPr>
        <p:spPr>
          <a:xfrm>
            <a:off x="680465" y="4200923"/>
            <a:ext cx="5086351" cy="168937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i="0" u="none" strike="noStrike" kern="1200" cap="none" spc="0" normalizeH="0" baseline="0" noProof="0" dirty="0">
                <a:ln>
                  <a:noFill/>
                </a:ln>
                <a:effectLst/>
                <a:uLnTx/>
                <a:uFillTx/>
                <a:latin typeface="宋体" panose="02010600030101010101" pitchFamily="2" charset="-122"/>
                <a:ea typeface="宋体" panose="02010600030101010101" pitchFamily="2" charset="-122"/>
              </a:rPr>
              <a:t>在原始执行期间</a:t>
            </a:r>
            <a:r>
              <a:rPr lang="en-US" altLang="zh-CN" dirty="0">
                <a:latin typeface="宋体" panose="02010600030101010101" pitchFamily="2" charset="-122"/>
                <a:ea typeface="宋体" panose="02010600030101010101" pitchFamily="2" charset="-122"/>
              </a:rPr>
              <a:t>,</a:t>
            </a:r>
            <a:r>
              <a:rPr kumimoji="0" lang="zh-CN" altLang="zh-CN" i="0" u="none" strike="noStrike" kern="1200" cap="none" spc="0" normalizeH="0" baseline="0" noProof="0" dirty="0">
                <a:ln>
                  <a:noFill/>
                </a:ln>
                <a:effectLst/>
                <a:uLnTx/>
                <a:uFillTx/>
                <a:latin typeface="宋体" panose="02010600030101010101" pitchFamily="2" charset="-122"/>
                <a:ea typeface="宋体" panose="02010600030101010101" pitchFamily="2" charset="-122"/>
              </a:rPr>
              <a:t>我们记录</a:t>
            </a:r>
            <a:r>
              <a:rPr kumimoji="0" lang="en-US" altLang="zh-CN" i="0" u="none" strike="noStrike" kern="1200" cap="none" spc="0" normalizeH="0" baseline="0" noProof="0" dirty="0">
                <a:ln>
                  <a:noFill/>
                </a:ln>
                <a:effectLst/>
                <a:uLnTx/>
                <a:uFillTx/>
                <a:latin typeface="宋体" panose="02010600030101010101" pitchFamily="2" charset="-122"/>
                <a:ea typeface="宋体" panose="02010600030101010101" pitchFamily="2" charset="-122"/>
              </a:rPr>
              <a:t>load</a:t>
            </a:r>
            <a:r>
              <a:rPr kumimoji="0" lang="zh-CN" altLang="en-US" i="0" u="none" strike="noStrike" kern="1200" cap="none" spc="0" normalizeH="0" baseline="0" noProof="0" dirty="0">
                <a:ln>
                  <a:noFill/>
                </a:ln>
                <a:effectLst/>
                <a:uLnTx/>
                <a:uFillTx/>
                <a:latin typeface="宋体" panose="02010600030101010101" pitchFamily="2" charset="-122"/>
                <a:ea typeface="宋体" panose="02010600030101010101" pitchFamily="2" charset="-122"/>
              </a:rPr>
              <a:t>和</a:t>
            </a:r>
            <a:r>
              <a:rPr kumimoji="0" lang="en-US" altLang="zh-CN" i="0" u="none" strike="noStrike" kern="1200" cap="none" spc="0" normalizeH="0" baseline="0" noProof="0" dirty="0">
                <a:ln>
                  <a:noFill/>
                </a:ln>
                <a:effectLst/>
                <a:uLnTx/>
                <a:uFillTx/>
                <a:latin typeface="宋体" panose="02010600030101010101" pitchFamily="2" charset="-122"/>
                <a:ea typeface="宋体" panose="02010600030101010101" pitchFamily="2" charset="-122"/>
              </a:rPr>
              <a:t>store</a:t>
            </a:r>
            <a:r>
              <a:rPr kumimoji="0" lang="zh-CN" altLang="en-US" i="0" u="none" strike="noStrike" kern="1200" cap="none" spc="0" normalizeH="0" baseline="0" noProof="0" dirty="0">
                <a:ln>
                  <a:noFill/>
                </a:ln>
                <a:effectLst/>
                <a:uLnTx/>
                <a:uFillTx/>
                <a:latin typeface="宋体" panose="02010600030101010101" pitchFamily="2" charset="-122"/>
                <a:ea typeface="宋体" panose="02010600030101010101" pitchFamily="2" charset="-122"/>
              </a:rPr>
              <a:t>的</a:t>
            </a:r>
            <a:r>
              <a:rPr kumimoji="0" lang="zh-CN" altLang="zh-CN" i="0" u="none" strike="noStrike" kern="1200" cap="none" spc="0" normalizeH="0" baseline="0" noProof="0" dirty="0">
                <a:ln>
                  <a:noFill/>
                </a:ln>
                <a:effectLst/>
                <a:uLnTx/>
                <a:uFillTx/>
                <a:latin typeface="宋体" panose="02010600030101010101" pitchFamily="2" charset="-122"/>
                <a:ea typeface="宋体" panose="02010600030101010101" pitchFamily="2" charset="-122"/>
              </a:rPr>
              <a:t>值和</a:t>
            </a:r>
            <a:r>
              <a:rPr kumimoji="0" lang="en-US" altLang="zh-CN" i="0" u="none" strike="noStrike" kern="1200" cap="none" spc="0" normalizeH="0" baseline="0" noProof="0" dirty="0">
                <a:ln>
                  <a:noFill/>
                </a:ln>
                <a:effectLst/>
                <a:uLnTx/>
                <a:uFillTx/>
                <a:latin typeface="宋体" panose="02010600030101010101" pitchFamily="2" charset="-122"/>
                <a:ea typeface="宋体" panose="02010600030101010101" pitchFamily="2" charset="-122"/>
              </a:rPr>
              <a:t>address</a:t>
            </a:r>
            <a:r>
              <a:rPr lang="en-US" altLang="zh-CN" dirty="0">
                <a:latin typeface="宋体" panose="02010600030101010101" pitchFamily="2" charset="-122"/>
                <a:ea typeface="宋体" panose="02010600030101010101" pitchFamily="2" charset="-122"/>
              </a:rPr>
              <a:t>,</a:t>
            </a:r>
            <a:r>
              <a:rPr kumimoji="0" lang="zh-CN" altLang="en-US" i="0" u="none" strike="noStrike" kern="1200" cap="none" spc="0" normalizeH="0" baseline="0" noProof="0" dirty="0">
                <a:ln>
                  <a:noFill/>
                </a:ln>
                <a:effectLst/>
                <a:uLnTx/>
                <a:uFillTx/>
                <a:latin typeface="宋体" panose="02010600030101010101" pitchFamily="2" charset="-122"/>
                <a:ea typeface="宋体" panose="02010600030101010101" pitchFamily="2" charset="-122"/>
              </a:rPr>
              <a:t>并记录于</a:t>
            </a:r>
            <a:r>
              <a:rPr kumimoji="0" lang="zh-CN"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日志中，然后将其分成多个段，每个段由不同的</a:t>
            </a:r>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检查核</a:t>
            </a:r>
            <a:r>
              <a:rPr kumimoji="0" lang="zh-CN"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并行检查</a:t>
            </a:r>
            <a:r>
              <a:rPr kumimoji="0" lang="en-US"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日志段和</a:t>
            </a:r>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检查核</a:t>
            </a:r>
            <a:r>
              <a:rPr kumimoji="0" lang="zh-CN"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之间存在一对一的映射</a:t>
            </a:r>
            <a:endParaRPr lang="zh-CN" altLang="en-US" sz="1600" dirty="0">
              <a:latin typeface="宋体" panose="02010600030101010101" pitchFamily="2" charset="-122"/>
              <a:ea typeface="宋体" panose="02010600030101010101" pitchFamily="2" charset="-122"/>
            </a:endParaRPr>
          </a:p>
        </p:txBody>
      </p:sp>
      <p:pic>
        <p:nvPicPr>
          <p:cNvPr id="13" name="图片 12">
            <a:extLst>
              <a:ext uri="{FF2B5EF4-FFF2-40B4-BE49-F238E27FC236}">
                <a16:creationId xmlns:a16="http://schemas.microsoft.com/office/drawing/2014/main" id="{F885D0FF-D081-9233-7A4D-58AB88A33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626" y="726026"/>
            <a:ext cx="5811454" cy="3642390"/>
          </a:xfrm>
          <a:prstGeom prst="rect">
            <a:avLst/>
          </a:prstGeom>
        </p:spPr>
      </p:pic>
      <p:sp>
        <p:nvSpPr>
          <p:cNvPr id="15" name="文本框 14">
            <a:extLst>
              <a:ext uri="{FF2B5EF4-FFF2-40B4-BE49-F238E27FC236}">
                <a16:creationId xmlns:a16="http://schemas.microsoft.com/office/drawing/2014/main" id="{E506996D-F7BC-4985-CC7C-5198BCDC01E8}"/>
              </a:ext>
            </a:extLst>
          </p:cNvPr>
          <p:cNvSpPr txBox="1"/>
          <p:nvPr/>
        </p:nvSpPr>
        <p:spPr>
          <a:xfrm>
            <a:off x="6928258" y="4497414"/>
            <a:ext cx="4414190" cy="1273875"/>
          </a:xfrm>
          <a:prstGeom prst="rect">
            <a:avLst/>
          </a:prstGeom>
          <a:noFill/>
        </p:spPr>
        <p:txBody>
          <a:bodyPr wrap="square">
            <a:spAutoFit/>
          </a:bodyPr>
          <a:lstStyle/>
          <a:p>
            <a:pPr algn="just">
              <a:lnSpc>
                <a:spcPct val="150000"/>
              </a:lnSpc>
            </a:pPr>
            <a:r>
              <a:rPr lang="zh-CN" altLang="zh-CN" dirty="0">
                <a:effectLst/>
                <a:latin typeface="宋体" panose="02010600030101010101" pitchFamily="2" charset="-122"/>
                <a:ea typeface="宋体" panose="02010600030101010101" pitchFamily="2" charset="-122"/>
              </a:rPr>
              <a:t>使用寄存器检查点将动态执行从</a:t>
            </a:r>
            <a:r>
              <a:rPr lang="zh-CN" altLang="en-US" dirty="0">
                <a:effectLst/>
                <a:latin typeface="宋体" panose="02010600030101010101" pitchFamily="2" charset="-122"/>
                <a:ea typeface="宋体" panose="02010600030101010101" pitchFamily="2" charset="-122"/>
              </a:rPr>
              <a:t>主核</a:t>
            </a:r>
            <a:r>
              <a:rPr lang="zh-CN" altLang="zh-CN" dirty="0">
                <a:effectLst/>
                <a:latin typeface="宋体" panose="02010600030101010101" pitchFamily="2" charset="-122"/>
                <a:ea typeface="宋体" panose="02010600030101010101" pitchFamily="2" charset="-122"/>
              </a:rPr>
              <a:t>拆分为小指令流。它们在几个小</a:t>
            </a:r>
            <a:r>
              <a:rPr lang="zh-CN" altLang="en-US" dirty="0">
                <a:effectLst/>
                <a:latin typeface="宋体" panose="02010600030101010101" pitchFamily="2" charset="-122"/>
                <a:ea typeface="宋体" panose="02010600030101010101" pitchFamily="2" charset="-122"/>
              </a:rPr>
              <a:t>检查核</a:t>
            </a:r>
            <a:r>
              <a:rPr lang="zh-CN" altLang="zh-CN" dirty="0">
                <a:effectLst/>
                <a:latin typeface="宋体" panose="02010600030101010101" pitchFamily="2" charset="-122"/>
                <a:ea typeface="宋体" panose="02010600030101010101" pitchFamily="2" charset="-122"/>
              </a:rPr>
              <a:t>之上再次运行，以验证执行情况</a:t>
            </a:r>
            <a:endParaRPr lang="zh-CN" altLang="zh-CN" sz="280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4976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48792-2AF5-6815-329C-D50A884F5490}"/>
              </a:ext>
            </a:extLst>
          </p:cNvPr>
          <p:cNvSpPr>
            <a:spLocks noGrp="1"/>
          </p:cNvSpPr>
          <p:nvPr>
            <p:ph type="ctrTitle"/>
          </p:nvPr>
        </p:nvSpPr>
        <p:spPr>
          <a:xfrm>
            <a:off x="-406855" y="249889"/>
            <a:ext cx="3854935" cy="764440"/>
          </a:xfrm>
        </p:spPr>
        <p:txBody>
          <a:bodyPr>
            <a:normAutofit/>
          </a:bodyPr>
          <a:lstStyle/>
          <a:p>
            <a:r>
              <a:rPr lang="zh-CN" altLang="en-US" sz="3200" b="1" dirty="0">
                <a:solidFill>
                  <a:srgbClr val="000000"/>
                </a:solidFill>
                <a:latin typeface="宋体" panose="02010600030101010101" pitchFamily="2" charset="-122"/>
                <a:ea typeface="宋体" panose="02010600030101010101" pitchFamily="2" charset="-122"/>
              </a:rPr>
              <a:t>检查核</a:t>
            </a:r>
            <a:endParaRPr lang="zh-CN" altLang="en-US" sz="3200" b="1" dirty="0">
              <a:latin typeface="宋体" panose="02010600030101010101" pitchFamily="2" charset="-122"/>
              <a:ea typeface="宋体" panose="02010600030101010101" pitchFamily="2" charset="-122"/>
            </a:endParaRPr>
          </a:p>
        </p:txBody>
      </p:sp>
      <p:sp>
        <p:nvSpPr>
          <p:cNvPr id="3" name="副标题 2">
            <a:extLst>
              <a:ext uri="{FF2B5EF4-FFF2-40B4-BE49-F238E27FC236}">
                <a16:creationId xmlns:a16="http://schemas.microsoft.com/office/drawing/2014/main" id="{185B79CF-2850-AF5A-8445-8BFF01027A2E}"/>
              </a:ext>
            </a:extLst>
          </p:cNvPr>
          <p:cNvSpPr>
            <a:spLocks noGrp="1"/>
          </p:cNvSpPr>
          <p:nvPr>
            <p:ph type="subTitle" idx="1"/>
          </p:nvPr>
        </p:nvSpPr>
        <p:spPr>
          <a:xfrm>
            <a:off x="652198" y="1087295"/>
            <a:ext cx="5311601" cy="1035923"/>
          </a:xfrm>
        </p:spPr>
        <p:txBody>
          <a:bodyPr>
            <a:normAutofit/>
          </a:bodyPr>
          <a:lstStyle/>
          <a:p>
            <a:pPr algn="just">
              <a:lnSpc>
                <a:spcPct val="160000"/>
              </a:lnSpc>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Ⅰ</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rPr>
              <a:t>我们的每个小检查核必须实现与主核相同的</a:t>
            </a:r>
            <a:r>
              <a:rPr lang="en-US" altLang="zh-CN" sz="1800" dirty="0">
                <a:effectLst/>
                <a:latin typeface="宋体" panose="02010600030101010101" pitchFamily="2" charset="-122"/>
                <a:ea typeface="宋体" panose="02010600030101010101" pitchFamily="2" charset="-122"/>
              </a:rPr>
              <a:t> ISA</a:t>
            </a:r>
            <a:r>
              <a:rPr lang="zh-CN" altLang="zh-CN" sz="1800" dirty="0">
                <a:effectLst/>
                <a:latin typeface="宋体" panose="02010600030101010101" pitchFamily="2" charset="-122"/>
                <a:ea typeface="宋体" panose="02010600030101010101" pitchFamily="2" charset="-122"/>
              </a:rPr>
              <a:t>，以便所有核心都可以执行相同的指令</a:t>
            </a:r>
          </a:p>
        </p:txBody>
      </p:sp>
      <p:sp>
        <p:nvSpPr>
          <p:cNvPr id="5" name="文本框 4">
            <a:extLst>
              <a:ext uri="{FF2B5EF4-FFF2-40B4-BE49-F238E27FC236}">
                <a16:creationId xmlns:a16="http://schemas.microsoft.com/office/drawing/2014/main" id="{25A8FC0D-FA82-42BD-6993-F2B027BC7C46}"/>
              </a:ext>
            </a:extLst>
          </p:cNvPr>
          <p:cNvSpPr txBox="1"/>
          <p:nvPr/>
        </p:nvSpPr>
        <p:spPr>
          <a:xfrm>
            <a:off x="636437" y="2028471"/>
            <a:ext cx="5295841" cy="1273875"/>
          </a:xfrm>
          <a:prstGeom prst="rect">
            <a:avLst/>
          </a:prstGeom>
          <a:noFill/>
        </p:spPr>
        <p:txBody>
          <a:bodyPr wrap="square">
            <a:spAutoFit/>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Ⅱ.</a:t>
            </a:r>
            <a:r>
              <a:rPr lang="zh-CN" altLang="en-US" dirty="0">
                <a:latin typeface="宋体" panose="02010600030101010101" pitchFamily="2" charset="-122"/>
                <a:ea typeface="宋体" panose="02010600030101010101" pitchFamily="2" charset="-122"/>
              </a:rPr>
              <a:t>检查核之间共享</a:t>
            </a:r>
            <a:r>
              <a:rPr lang="en-US" altLang="zh-CN" dirty="0">
                <a:latin typeface="宋体" panose="02010600030101010101" pitchFamily="2" charset="-122"/>
                <a:ea typeface="宋体" panose="02010600030101010101" pitchFamily="2" charset="-122"/>
              </a:rPr>
              <a:t>L1</a:t>
            </a:r>
            <a:r>
              <a:rPr lang="zh-CN" altLang="en-US" dirty="0">
                <a:latin typeface="宋体" panose="02010600030101010101" pitchFamily="2" charset="-122"/>
                <a:ea typeface="宋体" panose="02010600030101010101" pitchFamily="2" charset="-122"/>
              </a:rPr>
              <a:t>指令缓存，连接到主核的</a:t>
            </a:r>
            <a:r>
              <a:rPr lang="en-US" altLang="zh-CN" dirty="0">
                <a:latin typeface="宋体" panose="02010600030101010101" pitchFamily="2" charset="-122"/>
                <a:ea typeface="宋体" panose="02010600030101010101" pitchFamily="2" charset="-122"/>
              </a:rPr>
              <a:t>L2</a:t>
            </a:r>
            <a:r>
              <a:rPr lang="zh-CN" altLang="en-US" dirty="0">
                <a:latin typeface="宋体" panose="02010600030101010101" pitchFamily="2" charset="-122"/>
                <a:ea typeface="宋体" panose="02010600030101010101" pitchFamily="2" charset="-122"/>
              </a:rPr>
              <a:t>缓存，以及每个检查核有一组非常小、独有的</a:t>
            </a:r>
            <a:r>
              <a:rPr lang="en-US" altLang="zh-CN" dirty="0">
                <a:latin typeface="宋体" panose="02010600030101010101" pitchFamily="2" charset="-122"/>
                <a:ea typeface="宋体" panose="02010600030101010101" pitchFamily="2" charset="-122"/>
              </a:rPr>
              <a:t>L0</a:t>
            </a:r>
            <a:r>
              <a:rPr lang="zh-CN" altLang="en-US" dirty="0">
                <a:latin typeface="宋体" panose="02010600030101010101" pitchFamily="2" charset="-122"/>
                <a:ea typeface="宋体" panose="02010600030101010101" pitchFamily="2" charset="-122"/>
              </a:rPr>
              <a:t>指令缓存</a:t>
            </a:r>
          </a:p>
        </p:txBody>
      </p:sp>
      <p:pic>
        <p:nvPicPr>
          <p:cNvPr id="9" name="图片 8">
            <a:extLst>
              <a:ext uri="{FF2B5EF4-FFF2-40B4-BE49-F238E27FC236}">
                <a16:creationId xmlns:a16="http://schemas.microsoft.com/office/drawing/2014/main" id="{CC402021-693A-CE7D-B62C-3E11054FE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963" y="1347655"/>
            <a:ext cx="5311600" cy="2834886"/>
          </a:xfrm>
          <a:prstGeom prst="rect">
            <a:avLst/>
          </a:prstGeom>
        </p:spPr>
      </p:pic>
      <p:sp>
        <p:nvSpPr>
          <p:cNvPr id="11" name="文本框 10">
            <a:extLst>
              <a:ext uri="{FF2B5EF4-FFF2-40B4-BE49-F238E27FC236}">
                <a16:creationId xmlns:a16="http://schemas.microsoft.com/office/drawing/2014/main" id="{2BF594E6-86B8-943D-F097-02E5DB4F016C}"/>
              </a:ext>
            </a:extLst>
          </p:cNvPr>
          <p:cNvSpPr txBox="1"/>
          <p:nvPr/>
        </p:nvSpPr>
        <p:spPr>
          <a:xfrm>
            <a:off x="574956" y="3334810"/>
            <a:ext cx="5373082" cy="2104872"/>
          </a:xfrm>
          <a:prstGeom prst="rect">
            <a:avLst/>
          </a:prstGeom>
          <a:noFill/>
        </p:spPr>
        <p:txBody>
          <a:bodyPr wrap="square">
            <a:spAutoFit/>
          </a:bodyPr>
          <a:lstStyle/>
          <a:p>
            <a:pPr indent="126365" algn="just">
              <a:lnSpc>
                <a:spcPct val="150000"/>
              </a:lnSpc>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Ⅲ</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effectLst/>
                <a:latin typeface="宋体" panose="02010600030101010101" pitchFamily="2" charset="-122"/>
                <a:ea typeface="宋体" panose="02010600030101010101" pitchFamily="2" charset="-122"/>
              </a:rPr>
              <a:t>检查核从</a:t>
            </a:r>
            <a:r>
              <a:rPr lang="en-US" altLang="zh-CN" dirty="0">
                <a:effectLst/>
                <a:latin typeface="宋体" panose="02010600030101010101" pitchFamily="2" charset="-122"/>
                <a:ea typeface="宋体" panose="02010600030101010101" pitchFamily="2" charset="-122"/>
              </a:rPr>
              <a:t>PC</a:t>
            </a:r>
            <a:r>
              <a:rPr lang="zh-CN" altLang="en-US" dirty="0">
                <a:effectLst/>
                <a:latin typeface="宋体" panose="02010600030101010101" pitchFamily="2" charset="-122"/>
                <a:ea typeface="宋体" panose="02010600030101010101" pitchFamily="2" charset="-122"/>
              </a:rPr>
              <a:t>检查点开始，它执行原始指令，但通过查找日志段中的下一个值并在硬件中检查</a:t>
            </a:r>
            <a:r>
              <a:rPr lang="en-US" altLang="zh-CN" dirty="0">
                <a:effectLst/>
                <a:latin typeface="宋体" panose="02010600030101010101" pitchFamily="2" charset="-122"/>
                <a:ea typeface="宋体" panose="02010600030101010101" pitchFamily="2" charset="-122"/>
              </a:rPr>
              <a:t>address</a:t>
            </a:r>
            <a:r>
              <a:rPr lang="zh-CN" altLang="en-US" dirty="0">
                <a:effectLst/>
                <a:latin typeface="宋体" panose="02010600030101010101" pitchFamily="2" charset="-122"/>
                <a:ea typeface="宋体" panose="02010600030101010101" pitchFamily="2" charset="-122"/>
              </a:rPr>
              <a:t>是否匹配来读取</a:t>
            </a:r>
            <a:r>
              <a:rPr lang="en-US" altLang="zh-CN" dirty="0">
                <a:effectLst/>
                <a:latin typeface="宋体" panose="02010600030101010101" pitchFamily="2" charset="-122"/>
                <a:ea typeface="宋体" panose="02010600030101010101" pitchFamily="2" charset="-122"/>
              </a:rPr>
              <a:t>load</a:t>
            </a:r>
            <a:r>
              <a:rPr lang="zh-CN" altLang="en-US" dirty="0">
                <a:effectLst/>
                <a:latin typeface="宋体" panose="02010600030101010101" pitchFamily="2" charset="-122"/>
                <a:ea typeface="宋体" panose="02010600030101010101" pitchFamily="2" charset="-122"/>
              </a:rPr>
              <a:t>值</a:t>
            </a:r>
            <a:r>
              <a:rPr lang="en-US" altLang="zh-CN" dirty="0">
                <a:effectLst/>
                <a:latin typeface="宋体" panose="02010600030101010101" pitchFamily="2" charset="-122"/>
                <a:ea typeface="宋体" panose="02010600030101010101" pitchFamily="2" charset="-122"/>
              </a:rPr>
              <a:t>,</a:t>
            </a:r>
            <a:r>
              <a:rPr lang="zh-CN" altLang="en-US" dirty="0">
                <a:effectLst/>
                <a:latin typeface="宋体" panose="02010600030101010101" pitchFamily="2" charset="-122"/>
                <a:ea typeface="宋体" panose="02010600030101010101" pitchFamily="2" charset="-122"/>
              </a:rPr>
              <a:t>对于</a:t>
            </a:r>
            <a:r>
              <a:rPr lang="en-US" altLang="zh-CN" dirty="0">
                <a:latin typeface="宋体" panose="02010600030101010101" pitchFamily="2" charset="-122"/>
                <a:ea typeface="宋体" panose="02010600030101010101" pitchFamily="2" charset="-122"/>
              </a:rPr>
              <a:t>store</a:t>
            </a:r>
            <a:r>
              <a:rPr lang="zh-CN" altLang="en-US" dirty="0">
                <a:effectLst/>
                <a:latin typeface="宋体" panose="02010600030101010101" pitchFamily="2" charset="-122"/>
                <a:ea typeface="宋体" panose="02010600030101010101" pitchFamily="2" charset="-122"/>
              </a:rPr>
              <a:t>，硬件逻辑检查</a:t>
            </a:r>
            <a:r>
              <a:rPr lang="en-US" altLang="zh-CN" dirty="0">
                <a:effectLst/>
                <a:latin typeface="宋体" panose="02010600030101010101" pitchFamily="2" charset="-122"/>
                <a:ea typeface="宋体" panose="02010600030101010101" pitchFamily="2" charset="-122"/>
              </a:rPr>
              <a:t>address</a:t>
            </a:r>
            <a:r>
              <a:rPr lang="zh-CN" altLang="en-US" dirty="0">
                <a:effectLst/>
                <a:latin typeface="宋体" panose="02010600030101010101" pitchFamily="2" charset="-122"/>
                <a:ea typeface="宋体" panose="02010600030101010101" pitchFamily="2" charset="-122"/>
              </a:rPr>
              <a:t>和</a:t>
            </a:r>
            <a:r>
              <a:rPr lang="en-US" altLang="zh-CN" dirty="0">
                <a:effectLst/>
                <a:latin typeface="宋体" panose="02010600030101010101" pitchFamily="2" charset="-122"/>
                <a:ea typeface="宋体" panose="02010600030101010101" pitchFamily="2" charset="-122"/>
              </a:rPr>
              <a:t>store</a:t>
            </a:r>
            <a:r>
              <a:rPr lang="zh-CN" altLang="en-US" dirty="0">
                <a:effectLst/>
                <a:latin typeface="宋体" panose="02010600030101010101" pitchFamily="2" charset="-122"/>
                <a:ea typeface="宋体" panose="02010600030101010101" pitchFamily="2" charset="-122"/>
              </a:rPr>
              <a:t>的值，以确保它们与日志中的相同</a:t>
            </a:r>
            <a:endParaRPr lang="zh-CN" altLang="zh-CN" dirty="0">
              <a:effectLst/>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88EB183F-6367-4FCF-788D-CBCA04EA24AB}"/>
              </a:ext>
            </a:extLst>
          </p:cNvPr>
          <p:cNvSpPr txBox="1"/>
          <p:nvPr/>
        </p:nvSpPr>
        <p:spPr>
          <a:xfrm>
            <a:off x="636437" y="5472146"/>
            <a:ext cx="6298706" cy="858377"/>
          </a:xfrm>
          <a:prstGeom prst="rect">
            <a:avLst/>
          </a:prstGeom>
          <a:noFill/>
        </p:spPr>
        <p:txBody>
          <a:bodyPr wrap="square">
            <a:spAutoFit/>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Ⅳ.</a:t>
            </a:r>
            <a:r>
              <a:rPr lang="zh-CN" altLang="en-US" dirty="0">
                <a:latin typeface="宋体" panose="02010600030101010101" pitchFamily="2" charset="-122"/>
                <a:ea typeface="宋体" panose="02010600030101010101" pitchFamily="2" charset="-122"/>
              </a:rPr>
              <a:t>检查核仅日志中的数据，而不是主内存中的数据，并且对该结构的所有访问都是顺序的，因此不需要数据缓存</a:t>
            </a:r>
          </a:p>
        </p:txBody>
      </p:sp>
    </p:spTree>
    <p:extLst>
      <p:ext uri="{BB962C8B-B14F-4D97-AF65-F5344CB8AC3E}">
        <p14:creationId xmlns:p14="http://schemas.microsoft.com/office/powerpoint/2010/main" val="2616997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48792-2AF5-6815-329C-D50A884F5490}"/>
              </a:ext>
            </a:extLst>
          </p:cNvPr>
          <p:cNvSpPr>
            <a:spLocks noGrp="1"/>
          </p:cNvSpPr>
          <p:nvPr>
            <p:ph type="ctrTitle"/>
          </p:nvPr>
        </p:nvSpPr>
        <p:spPr>
          <a:xfrm>
            <a:off x="652198" y="403183"/>
            <a:ext cx="7406069" cy="764440"/>
          </a:xfrm>
        </p:spPr>
        <p:txBody>
          <a:bodyPr>
            <a:normAutofit/>
          </a:bodyPr>
          <a:lstStyle/>
          <a:p>
            <a:r>
              <a:rPr lang="en-US" altLang="zh-CN" sz="3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Load</a:t>
            </a:r>
            <a:r>
              <a:rPr lang="zh-CN" altLang="en-US" sz="3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转发单元（</a:t>
            </a:r>
            <a:r>
              <a:rPr lang="en-US" altLang="zh-CN" sz="3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Load Forwarding Unit</a:t>
            </a:r>
            <a:r>
              <a:rPr lang="zh-CN" altLang="en-US" sz="3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副标题 2">
            <a:extLst>
              <a:ext uri="{FF2B5EF4-FFF2-40B4-BE49-F238E27FC236}">
                <a16:creationId xmlns:a16="http://schemas.microsoft.com/office/drawing/2014/main" id="{185B79CF-2850-AF5A-8445-8BFF01027A2E}"/>
              </a:ext>
            </a:extLst>
          </p:cNvPr>
          <p:cNvSpPr>
            <a:spLocks noGrp="1"/>
          </p:cNvSpPr>
          <p:nvPr>
            <p:ph type="subTitle" idx="1"/>
          </p:nvPr>
        </p:nvSpPr>
        <p:spPr>
          <a:xfrm>
            <a:off x="433879" y="1524070"/>
            <a:ext cx="5311600" cy="2601939"/>
          </a:xfrm>
        </p:spPr>
        <p:txBody>
          <a:bodyPr>
            <a:noAutofit/>
          </a:bodyPr>
          <a:lstStyle/>
          <a:p>
            <a:pPr algn="just">
              <a:lnSpc>
                <a:spcPct val="160000"/>
              </a:lnSpc>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主核和检查核读取相同的内存</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address</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。然而，检查核的执行落后于主核。这意味着当检查核读取内存中的值时，它们可能与主核读取的值不同，从而导致不正确的执行。因此，我们将主核的</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load</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结果转发到 </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SRAM </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日志中，以供检查核读取</a:t>
            </a:r>
            <a:endParaRPr lang="zh-CN" altLang="zh-CN" sz="1800" dirty="0">
              <a:effectLst/>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2BF594E6-86B8-943D-F097-02E5DB4F016C}"/>
              </a:ext>
            </a:extLst>
          </p:cNvPr>
          <p:cNvSpPr txBox="1"/>
          <p:nvPr/>
        </p:nvSpPr>
        <p:spPr>
          <a:xfrm>
            <a:off x="433879" y="4482457"/>
            <a:ext cx="5529919" cy="1320041"/>
          </a:xfrm>
          <a:prstGeom prst="rect">
            <a:avLst/>
          </a:prstGeom>
          <a:noFill/>
        </p:spPr>
        <p:txBody>
          <a:bodyPr wrap="square">
            <a:spAutoFit/>
          </a:bodyPr>
          <a:lstStyle/>
          <a:p>
            <a:pPr indent="126365" algn="just">
              <a:lnSpc>
                <a:spcPct val="150000"/>
              </a:lnSpc>
            </a:pPr>
            <a:r>
              <a:rPr lang="zh-CN" altLang="en-US" sz="2000" b="1" dirty="0">
                <a:solidFill>
                  <a:srgbClr val="FF0000"/>
                </a:solidFill>
                <a:effectLst/>
                <a:latin typeface="宋体" panose="02010600030101010101" pitchFamily="2" charset="-122"/>
                <a:ea typeface="宋体" panose="02010600030101010101" pitchFamily="2" charset="-122"/>
              </a:rPr>
              <a:t>存在的问题</a:t>
            </a:r>
            <a:r>
              <a:rPr lang="zh-CN" altLang="en-US" sz="1800" b="1" dirty="0">
                <a:solidFill>
                  <a:srgbClr val="FF0000"/>
                </a:solidFill>
                <a:effectLst/>
                <a:latin typeface="宋体" panose="02010600030101010101" pitchFamily="2" charset="-122"/>
                <a:ea typeface="宋体" panose="02010600030101010101" pitchFamily="2" charset="-122"/>
              </a:rPr>
              <a:t>：</a:t>
            </a:r>
            <a:r>
              <a:rPr lang="en-US" altLang="zh-CN" sz="1800" dirty="0">
                <a:effectLst/>
                <a:latin typeface="宋体" panose="02010600030101010101" pitchFamily="2" charset="-122"/>
                <a:ea typeface="宋体" panose="02010600030101010101" pitchFamily="2" charset="-122"/>
              </a:rPr>
              <a:t>load</a:t>
            </a:r>
            <a:r>
              <a:rPr lang="zh-CN" altLang="zh-CN" sz="1800" dirty="0">
                <a:effectLst/>
                <a:latin typeface="宋体" panose="02010600030101010101" pitchFamily="2" charset="-122"/>
                <a:ea typeface="宋体" panose="02010600030101010101" pitchFamily="2" charset="-122"/>
              </a:rPr>
              <a:t>的值直接从主核转发到日志会引入一个漏洞窗口。如果在转发该值之前主核中的寄存器中</a:t>
            </a:r>
            <a:r>
              <a:rPr lang="en-US" altLang="zh-CN" sz="1800" dirty="0">
                <a:effectLst/>
                <a:latin typeface="宋体" panose="02010600030101010101" pitchFamily="2" charset="-122"/>
                <a:ea typeface="宋体" panose="02010600030101010101" pitchFamily="2" charset="-122"/>
              </a:rPr>
              <a:t>load</a:t>
            </a:r>
            <a:r>
              <a:rPr lang="zh-CN" altLang="zh-CN" sz="1800" dirty="0">
                <a:effectLst/>
                <a:latin typeface="宋体" panose="02010600030101010101" pitchFamily="2" charset="-122"/>
                <a:ea typeface="宋体" panose="02010600030101010101" pitchFamily="2" charset="-122"/>
              </a:rPr>
              <a:t>的值发生错误，则该错误将在检查核中重复。</a:t>
            </a:r>
            <a:endParaRPr lang="zh-CN" altLang="zh-CN" sz="2800" dirty="0">
              <a:effectLst/>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0A529741-513F-0293-438E-856958D812DE}"/>
              </a:ext>
            </a:extLst>
          </p:cNvPr>
          <p:cNvSpPr txBox="1"/>
          <p:nvPr/>
        </p:nvSpPr>
        <p:spPr>
          <a:xfrm>
            <a:off x="6698513" y="4482457"/>
            <a:ext cx="4926443" cy="1735540"/>
          </a:xfrm>
          <a:prstGeom prst="rect">
            <a:avLst/>
          </a:prstGeom>
          <a:noFill/>
        </p:spPr>
        <p:txBody>
          <a:bodyPr wrap="square">
            <a:spAutoFit/>
          </a:bodyPr>
          <a:lstStyle/>
          <a:p>
            <a:pPr>
              <a:lnSpc>
                <a:spcPct val="150000"/>
              </a:lnSpc>
            </a:pPr>
            <a:r>
              <a:rPr lang="zh-CN" altLang="zh-CN" sz="2000" b="1" dirty="0">
                <a:solidFill>
                  <a:schemeClr val="accent6"/>
                </a:solidFill>
                <a:effectLst/>
                <a:latin typeface="宋体" panose="02010600030101010101" pitchFamily="2" charset="-122"/>
                <a:ea typeface="宋体" panose="02010600030101010101" pitchFamily="2" charset="-122"/>
              </a:rPr>
              <a:t>解决</a:t>
            </a:r>
            <a:r>
              <a:rPr lang="zh-CN" altLang="en-US" sz="2000" b="1" dirty="0">
                <a:solidFill>
                  <a:schemeClr val="accent6"/>
                </a:solidFill>
                <a:effectLst/>
                <a:latin typeface="宋体" panose="02010600030101010101" pitchFamily="2" charset="-122"/>
                <a:ea typeface="宋体" panose="02010600030101010101" pitchFamily="2" charset="-122"/>
              </a:rPr>
              <a:t>方法：</a:t>
            </a:r>
            <a:r>
              <a:rPr lang="zh-CN" altLang="zh-CN" dirty="0">
                <a:effectLst/>
                <a:latin typeface="宋体" panose="02010600030101010101" pitchFamily="2" charset="-122"/>
                <a:ea typeface="宋体" panose="02010600030101010101" pitchFamily="2" charset="-122"/>
              </a:rPr>
              <a:t>添加一个</a:t>
            </a:r>
            <a:r>
              <a:rPr lang="en-US" altLang="zh-CN" dirty="0">
                <a:effectLst/>
                <a:latin typeface="宋体" panose="02010600030101010101" pitchFamily="2" charset="-122"/>
                <a:ea typeface="宋体" panose="02010600030101010101" pitchFamily="2" charset="-122"/>
              </a:rPr>
              <a:t>load</a:t>
            </a:r>
            <a:r>
              <a:rPr lang="zh-CN" altLang="zh-CN" dirty="0">
                <a:effectLst/>
                <a:latin typeface="宋体" panose="02010600030101010101" pitchFamily="2" charset="-122"/>
                <a:ea typeface="宋体" panose="02010600030101010101" pitchFamily="2" charset="-122"/>
              </a:rPr>
              <a:t>转发单元。来自缓存的</a:t>
            </a:r>
            <a:r>
              <a:rPr lang="en-US" altLang="zh-CN" dirty="0">
                <a:effectLst/>
                <a:latin typeface="宋体" panose="02010600030101010101" pitchFamily="2" charset="-122"/>
                <a:ea typeface="宋体" panose="02010600030101010101" pitchFamily="2" charset="-122"/>
              </a:rPr>
              <a:t>load</a:t>
            </a:r>
            <a:r>
              <a:rPr lang="zh-CN" altLang="zh-CN" dirty="0">
                <a:effectLst/>
                <a:latin typeface="宋体" panose="02010600030101010101" pitchFamily="2" charset="-122"/>
                <a:ea typeface="宋体" panose="02010600030101010101" pitchFamily="2" charset="-122"/>
              </a:rPr>
              <a:t>会立即复制并</a:t>
            </a:r>
            <a:r>
              <a:rPr lang="en-US" altLang="zh-CN" dirty="0">
                <a:effectLst/>
                <a:latin typeface="宋体" panose="02010600030101010101" pitchFamily="2" charset="-122"/>
                <a:ea typeface="宋体" panose="02010600030101010101" pitchFamily="2" charset="-122"/>
              </a:rPr>
              <a:t>store</a:t>
            </a:r>
            <a:r>
              <a:rPr lang="zh-CN" altLang="zh-CN" dirty="0">
                <a:effectLst/>
                <a:latin typeface="宋体" panose="02010600030101010101" pitchFamily="2" charset="-122"/>
                <a:ea typeface="宋体" panose="02010600030101010101" pitchFamily="2" charset="-122"/>
              </a:rPr>
              <a:t>在该表中，然后在提交时转发到</a:t>
            </a:r>
            <a:r>
              <a:rPr lang="en-US" altLang="zh-CN" dirty="0">
                <a:latin typeface="宋体" panose="02010600030101010101" pitchFamily="2" charset="-122"/>
                <a:ea typeface="宋体" panose="02010600030101010101" pitchFamily="2" charset="-122"/>
              </a:rPr>
              <a:t>L</a:t>
            </a:r>
            <a:r>
              <a:rPr lang="en-US" altLang="zh-CN" dirty="0">
                <a:effectLst/>
                <a:latin typeface="宋体" panose="02010600030101010101" pitchFamily="2" charset="-122"/>
                <a:ea typeface="宋体" panose="02010600030101010101" pitchFamily="2" charset="-122"/>
              </a:rPr>
              <a:t>oad-Store Log</a:t>
            </a:r>
            <a:r>
              <a:rPr lang="zh-CN" altLang="zh-CN" dirty="0">
                <a:effectLst/>
                <a:latin typeface="宋体" panose="02010600030101010101" pitchFamily="2" charset="-122"/>
                <a:ea typeface="宋体" panose="02010600030101010101" pitchFamily="2" charset="-122"/>
              </a:rPr>
              <a:t>。这可以防止主核</a:t>
            </a:r>
            <a:r>
              <a:rPr lang="en-US" altLang="zh-CN" dirty="0">
                <a:effectLst/>
                <a:latin typeface="宋体" panose="02010600030101010101" pitchFamily="2" charset="-122"/>
                <a:ea typeface="宋体" panose="02010600030101010101" pitchFamily="2" charset="-122"/>
              </a:rPr>
              <a:t>load</a:t>
            </a:r>
            <a:r>
              <a:rPr lang="zh-CN" altLang="zh-CN" dirty="0">
                <a:effectLst/>
                <a:latin typeface="宋体" panose="02010600030101010101" pitchFamily="2" charset="-122"/>
                <a:ea typeface="宋体" panose="02010600030101010101" pitchFamily="2" charset="-122"/>
              </a:rPr>
              <a:t>的任何错误传播到检查核</a:t>
            </a:r>
            <a:r>
              <a:rPr lang="zh-CN" altLang="en-US" dirty="0">
                <a:effectLst/>
                <a:latin typeface="宋体" panose="02010600030101010101" pitchFamily="2" charset="-122"/>
                <a:ea typeface="宋体" panose="02010600030101010101" pitchFamily="2" charset="-122"/>
              </a:rPr>
              <a:t>中</a:t>
            </a:r>
            <a:endParaRPr lang="zh-CN" altLang="en-US" dirty="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D19C4746-5156-3BD9-AB7A-A0883003A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9113" y="1229767"/>
            <a:ext cx="4405241" cy="3314834"/>
          </a:xfrm>
          <a:prstGeom prst="rect">
            <a:avLst/>
          </a:prstGeom>
        </p:spPr>
      </p:pic>
    </p:spTree>
    <p:extLst>
      <p:ext uri="{BB962C8B-B14F-4D97-AF65-F5344CB8AC3E}">
        <p14:creationId xmlns:p14="http://schemas.microsoft.com/office/powerpoint/2010/main" val="1487768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48792-2AF5-6815-329C-D50A884F5490}"/>
              </a:ext>
            </a:extLst>
          </p:cNvPr>
          <p:cNvSpPr>
            <a:spLocks noGrp="1"/>
          </p:cNvSpPr>
          <p:nvPr>
            <p:ph type="ctrTitle"/>
          </p:nvPr>
        </p:nvSpPr>
        <p:spPr>
          <a:xfrm>
            <a:off x="652198" y="403183"/>
            <a:ext cx="7406069" cy="764440"/>
          </a:xfrm>
        </p:spPr>
        <p:txBody>
          <a:bodyPr>
            <a:normAutofit/>
          </a:bodyPr>
          <a:lstStyle/>
          <a:p>
            <a:r>
              <a:rPr lang="en-US" altLang="zh-CN" sz="3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Load</a:t>
            </a:r>
            <a:r>
              <a:rPr lang="zh-CN" altLang="en-US" sz="3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转发单元（</a:t>
            </a:r>
            <a:r>
              <a:rPr lang="en-US" altLang="zh-CN" sz="3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Load Forwarding Unit</a:t>
            </a:r>
            <a:r>
              <a:rPr lang="zh-CN" altLang="en-US" sz="3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1BBAD741-FBD7-5157-11D6-525DC71EF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175" y="2068712"/>
            <a:ext cx="5464013" cy="2720576"/>
          </a:xfrm>
          <a:prstGeom prst="rect">
            <a:avLst/>
          </a:prstGeom>
        </p:spPr>
      </p:pic>
    </p:spTree>
    <p:extLst>
      <p:ext uri="{BB962C8B-B14F-4D97-AF65-F5344CB8AC3E}">
        <p14:creationId xmlns:p14="http://schemas.microsoft.com/office/powerpoint/2010/main" val="358531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48792-2AF5-6815-329C-D50A884F5490}"/>
              </a:ext>
            </a:extLst>
          </p:cNvPr>
          <p:cNvSpPr>
            <a:spLocks noGrp="1"/>
          </p:cNvSpPr>
          <p:nvPr>
            <p:ph type="ctrTitle"/>
          </p:nvPr>
        </p:nvSpPr>
        <p:spPr>
          <a:xfrm>
            <a:off x="433879" y="376550"/>
            <a:ext cx="4061845" cy="764440"/>
          </a:xfrm>
        </p:spPr>
        <p:txBody>
          <a:bodyPr>
            <a:normAutofit/>
          </a:bodyPr>
          <a:lstStyle/>
          <a:p>
            <a:r>
              <a:rPr lang="zh-CN" altLang="zh-CN" sz="3200" b="1" dirty="0">
                <a:effectLst/>
                <a:latin typeface="Times New Roman" panose="02020603050405020304" pitchFamily="18" charset="0"/>
                <a:ea typeface="宋体" panose="02010600030101010101" pitchFamily="2" charset="-122"/>
                <a:cs typeface="Times New Roman" panose="02020603050405020304" pitchFamily="18" charset="0"/>
              </a:rPr>
              <a:t>分区</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Load-Store </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日志</a:t>
            </a:r>
          </a:p>
        </p:txBody>
      </p:sp>
      <p:sp>
        <p:nvSpPr>
          <p:cNvPr id="8" name="文本框 7">
            <a:extLst>
              <a:ext uri="{FF2B5EF4-FFF2-40B4-BE49-F238E27FC236}">
                <a16:creationId xmlns:a16="http://schemas.microsoft.com/office/drawing/2014/main" id="{7770AACF-808C-81A5-B6A6-633A779488DB}"/>
              </a:ext>
            </a:extLst>
          </p:cNvPr>
          <p:cNvSpPr txBox="1"/>
          <p:nvPr/>
        </p:nvSpPr>
        <p:spPr>
          <a:xfrm>
            <a:off x="588146" y="1465160"/>
            <a:ext cx="7295225" cy="210487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a:latin typeface="宋体" panose="02010600030101010101" pitchFamily="2" charset="-122"/>
                <a:ea typeface="宋体" panose="02010600030101010101" pitchFamily="2" charset="-122"/>
              </a:rPr>
              <a:t>我们使用 </a:t>
            </a:r>
            <a:r>
              <a:rPr lang="en-US" altLang="zh-CN" dirty="0">
                <a:latin typeface="宋体" panose="02010600030101010101" pitchFamily="2" charset="-122"/>
                <a:ea typeface="宋体" panose="02010600030101010101" pitchFamily="2" charset="-122"/>
              </a:rPr>
              <a:t>SRAM </a:t>
            </a:r>
            <a:r>
              <a:rPr lang="zh-CN" altLang="en-US" dirty="0">
                <a:latin typeface="宋体" panose="02010600030101010101" pitchFamily="2" charset="-122"/>
                <a:ea typeface="宋体" panose="02010600030101010101" pitchFamily="2" charset="-122"/>
              </a:rPr>
              <a:t>日志结构来转发</a:t>
            </a:r>
            <a:r>
              <a:rPr lang="en-US" altLang="zh-CN" dirty="0">
                <a:latin typeface="宋体" panose="02010600030101010101" pitchFamily="2" charset="-122"/>
                <a:ea typeface="宋体" panose="02010600030101010101" pitchFamily="2" charset="-122"/>
              </a:rPr>
              <a:t>load</a:t>
            </a:r>
            <a:r>
              <a:rPr lang="zh-CN" altLang="en-US" dirty="0">
                <a:latin typeface="宋体" panose="02010600030101010101" pitchFamily="2" charset="-122"/>
                <a:ea typeface="宋体" panose="02010600030101010101" pitchFamily="2" charset="-122"/>
              </a:rPr>
              <a:t>数据以及</a:t>
            </a:r>
            <a:r>
              <a:rPr lang="en-US" altLang="zh-CN" dirty="0">
                <a:latin typeface="宋体" panose="02010600030101010101" pitchFamily="2" charset="-122"/>
                <a:ea typeface="宋体" panose="02010600030101010101" pitchFamily="2" charset="-122"/>
              </a:rPr>
              <a:t>store</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address</a:t>
            </a:r>
            <a:r>
              <a:rPr lang="zh-CN" altLang="en-US" dirty="0">
                <a:latin typeface="宋体" panose="02010600030101010101" pitchFamily="2" charset="-122"/>
                <a:ea typeface="宋体" panose="02010600030101010101" pitchFamily="2" charset="-122"/>
              </a:rPr>
              <a:t>和值，以便与检查核计算的数据进行检查以进行错误检测，</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由于只转发架构状态（指令），我们必须在架构指令的开头启动每个检查核，即添加启动指令，该指令可能是一个宏操作</a:t>
            </a:r>
          </a:p>
          <a:p>
            <a:pPr>
              <a:lnSpc>
                <a:spcPct val="150000"/>
              </a:lnSpc>
            </a:pPr>
            <a:endParaRPr lang="zh-CN" altLang="en-US" dirty="0">
              <a:latin typeface="宋体" panose="02010600030101010101" pitchFamily="2" charset="-122"/>
              <a:ea typeface="宋体" panose="02010600030101010101" pitchFamily="2" charset="-122"/>
            </a:endParaRPr>
          </a:p>
        </p:txBody>
      </p:sp>
      <p:sp>
        <p:nvSpPr>
          <p:cNvPr id="15" name="文本框 14">
            <a:extLst>
              <a:ext uri="{FF2B5EF4-FFF2-40B4-BE49-F238E27FC236}">
                <a16:creationId xmlns:a16="http://schemas.microsoft.com/office/drawing/2014/main" id="{8E2DF712-93FF-192F-86B4-5A643AD839A8}"/>
              </a:ext>
            </a:extLst>
          </p:cNvPr>
          <p:cNvSpPr txBox="1"/>
          <p:nvPr/>
        </p:nvSpPr>
        <p:spPr>
          <a:xfrm>
            <a:off x="588146" y="3429000"/>
            <a:ext cx="6094520" cy="968470"/>
          </a:xfrm>
          <a:prstGeom prst="rect">
            <a:avLst/>
          </a:prstGeom>
          <a:noFill/>
        </p:spPr>
        <p:txBody>
          <a:bodyPr wrap="square">
            <a:spAutoFit/>
          </a:bodyPr>
          <a:lstStyle/>
          <a:p>
            <a:pPr marL="0" marR="0" lvl="0" indent="0" algn="just" defTabSz="914400" rtl="0" eaLnBrk="1" fontAlgn="auto" latinLnBrk="0" hangingPunct="1">
              <a:lnSpc>
                <a:spcPct val="160000"/>
              </a:lnSpc>
              <a:spcBef>
                <a:spcPts val="1000"/>
              </a:spcBef>
              <a:spcAft>
                <a:spcPts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存在的问题</a:t>
            </a:r>
            <a:r>
              <a:rPr kumimoji="0" lang="zh-CN" altLang="en-US" sz="1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kumimoji="0" lang="en-US" altLang="zh-CN"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Load-Store </a:t>
            </a:r>
            <a:r>
              <a:rPr kumimoji="0" lang="zh-CN" altLang="en-US" sz="18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日志</a:t>
            </a:r>
            <a:r>
              <a:rPr kumimoji="0" lang="zh-CN" altLang="en-US" sz="18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段中的空闲条目少于最大可能宏操作所需的条目时，会出现问题</a:t>
            </a:r>
            <a:endParaRPr kumimoji="0" lang="zh-CN" altLang="zh-CN" sz="180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70812324-2EBB-0620-F9D9-54177260C3AC}"/>
              </a:ext>
            </a:extLst>
          </p:cNvPr>
          <p:cNvSpPr txBox="1"/>
          <p:nvPr/>
        </p:nvSpPr>
        <p:spPr>
          <a:xfrm>
            <a:off x="588146" y="4513920"/>
            <a:ext cx="6094520" cy="132004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70AD47"/>
                </a:solidFill>
                <a:effectLst/>
                <a:uLnTx/>
                <a:uFillTx/>
                <a:latin typeface="宋体" panose="02010600030101010101" pitchFamily="2" charset="-122"/>
                <a:ea typeface="宋体" panose="02010600030101010101" pitchFamily="2" charset="-122"/>
                <a:cs typeface="+mn-cs"/>
              </a:rPr>
              <a:t>解决的方法：</a:t>
            </a:r>
            <a:r>
              <a:rPr kumimoji="0" lang="zh-CN" altLang="en-US" b="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Times New Roman" panose="02020603050405020304" pitchFamily="18" charset="0"/>
              </a:rPr>
              <a:t>则我们必须将当前执行的宏操作引起的所有</a:t>
            </a:r>
            <a:r>
              <a:rPr kumimoji="0" lang="en-US"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Load-Store</a:t>
            </a:r>
            <a:r>
              <a:rPr kumimoji="0" lang="zh-CN" altLang="en-US" b="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Times New Roman" panose="02020603050405020304" pitchFamily="18" charset="0"/>
              </a:rPr>
              <a:t>到下一个</a:t>
            </a:r>
            <a:r>
              <a:rPr kumimoji="0" lang="en-US" altLang="zh-CN" b="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Times New Roman" panose="02020603050405020304" pitchFamily="18" charset="0"/>
              </a:rPr>
              <a:t>Load-Store</a:t>
            </a:r>
            <a:r>
              <a:rPr kumimoji="0" lang="zh-CN" altLang="en-US" b="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Times New Roman" panose="02020603050405020304" pitchFamily="18" charset="0"/>
              </a:rPr>
              <a:t>日志条目中即直接开始填充新的日志段</a:t>
            </a:r>
            <a:endParaRPr kumimoji="0" lang="zh-CN" altLang="en-US" b="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endParaRPr>
          </a:p>
        </p:txBody>
      </p:sp>
    </p:spTree>
    <p:extLst>
      <p:ext uri="{BB962C8B-B14F-4D97-AF65-F5344CB8AC3E}">
        <p14:creationId xmlns:p14="http://schemas.microsoft.com/office/powerpoint/2010/main" val="236678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48792-2AF5-6815-329C-D50A884F5490}"/>
              </a:ext>
            </a:extLst>
          </p:cNvPr>
          <p:cNvSpPr>
            <a:spLocks noGrp="1"/>
          </p:cNvSpPr>
          <p:nvPr>
            <p:ph type="ctrTitle"/>
          </p:nvPr>
        </p:nvSpPr>
        <p:spPr>
          <a:xfrm>
            <a:off x="579268" y="406074"/>
            <a:ext cx="2783461" cy="764440"/>
          </a:xfrm>
        </p:spPr>
        <p:txBody>
          <a:bodyPr>
            <a:normAutofit/>
          </a:bodyPr>
          <a:lstStyle/>
          <a:p>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Memory </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系统</a:t>
            </a:r>
          </a:p>
        </p:txBody>
      </p:sp>
      <p:sp>
        <p:nvSpPr>
          <p:cNvPr id="8" name="文本框 7">
            <a:extLst>
              <a:ext uri="{FF2B5EF4-FFF2-40B4-BE49-F238E27FC236}">
                <a16:creationId xmlns:a16="http://schemas.microsoft.com/office/drawing/2014/main" id="{7770AACF-808C-81A5-B6A6-633A779488DB}"/>
              </a:ext>
            </a:extLst>
          </p:cNvPr>
          <p:cNvSpPr txBox="1"/>
          <p:nvPr/>
        </p:nvSpPr>
        <p:spPr>
          <a:xfrm>
            <a:off x="579268" y="1531975"/>
            <a:ext cx="9674440" cy="90454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存在的问题</a:t>
            </a:r>
            <a:r>
              <a:rPr kumimoji="0" lang="zh-CN" altLang="en-US" sz="1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lang="zh-CN" altLang="en-US" dirty="0">
                <a:latin typeface="宋体" panose="02010600030101010101" pitchFamily="2" charset="-122"/>
                <a:ea typeface="宋体" panose="02010600030101010101" pitchFamily="2" charset="-122"/>
              </a:rPr>
              <a:t>并行错误检测，错误的修正</a:t>
            </a:r>
          </a:p>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en-US" dirty="0">
              <a:latin typeface="宋体" panose="02010600030101010101" pitchFamily="2" charset="-122"/>
              <a:ea typeface="宋体" panose="02010600030101010101" pitchFamily="2" charset="-122"/>
            </a:endParaRPr>
          </a:p>
        </p:txBody>
      </p:sp>
      <p:sp>
        <p:nvSpPr>
          <p:cNvPr id="17" name="文本框 16">
            <a:extLst>
              <a:ext uri="{FF2B5EF4-FFF2-40B4-BE49-F238E27FC236}">
                <a16:creationId xmlns:a16="http://schemas.microsoft.com/office/drawing/2014/main" id="{70812324-2EBB-0620-F9D9-54177260C3AC}"/>
              </a:ext>
            </a:extLst>
          </p:cNvPr>
          <p:cNvSpPr txBox="1"/>
          <p:nvPr/>
        </p:nvSpPr>
        <p:spPr>
          <a:xfrm>
            <a:off x="579268" y="2647059"/>
            <a:ext cx="6789198" cy="2241960"/>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70AD47"/>
                </a:solidFill>
                <a:effectLst/>
                <a:uLnTx/>
                <a:uFillTx/>
                <a:latin typeface="宋体" panose="02010600030101010101" pitchFamily="2" charset="-122"/>
                <a:ea typeface="宋体" panose="02010600030101010101" pitchFamily="2" charset="-122"/>
                <a:cs typeface="+mn-cs"/>
              </a:rPr>
              <a:t>解决的方法：</a:t>
            </a:r>
            <a:r>
              <a:rPr kumimoji="0" lang="zh-CN" altLang="en-US" b="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Times New Roman" panose="02020603050405020304" pitchFamily="18" charset="0"/>
              </a:rPr>
              <a:t>允许潜在错误的</a:t>
            </a:r>
            <a:r>
              <a:rPr kumimoji="0" lang="en-US" altLang="zh-CN" b="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Times New Roman" panose="02020603050405020304" pitchFamily="18" charset="0"/>
              </a:rPr>
              <a:t>data</a:t>
            </a:r>
            <a:r>
              <a:rPr kumimoji="0" lang="zh-CN" altLang="en-US" b="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Times New Roman" panose="02020603050405020304" pitchFamily="18" charset="0"/>
              </a:rPr>
              <a:t>逃逸到内存中，并在必要时让错误处理</a:t>
            </a:r>
            <a:r>
              <a:rPr kumimoji="0" lang="zh-CN" altLang="en-US" b="0" i="0" u="none" strike="noStrike" kern="1200" cap="none" spc="0" normalizeH="0" baseline="0" noProof="0" dirty="0">
                <a:ln>
                  <a:noFill/>
                </a:ln>
                <a:solidFill>
                  <a:schemeClr val="accent5"/>
                </a:solidFill>
                <a:effectLst/>
                <a:uLnTx/>
                <a:uFillTx/>
                <a:latin typeface="宋体" panose="02010600030101010101" pitchFamily="2" charset="-122"/>
                <a:ea typeface="宋体" panose="02010600030101010101" pitchFamily="2" charset="-122"/>
                <a:cs typeface="Times New Roman" panose="02020603050405020304" pitchFamily="18" charset="0"/>
              </a:rPr>
              <a:t>软件</a:t>
            </a:r>
            <a:r>
              <a:rPr kumimoji="0" lang="zh-CN" altLang="en-US" b="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Times New Roman" panose="02020603050405020304" pitchFamily="18" charset="0"/>
              </a:rPr>
              <a:t>进行纠正</a:t>
            </a:r>
            <a:r>
              <a:rPr lang="zh-CN" altLang="en-US" dirty="0">
                <a:latin typeface="宋体" panose="02010600030101010101" pitchFamily="2" charset="-122"/>
                <a:ea typeface="宋体" panose="02010600030101010101" pitchFamily="2" charset="-122"/>
                <a:cs typeface="Times New Roman" panose="02020603050405020304" pitchFamily="18" charset="0"/>
              </a:rPr>
              <a:t>或者</a:t>
            </a:r>
            <a:r>
              <a:rPr lang="zh-CN" altLang="en-US" dirty="0">
                <a:solidFill>
                  <a:schemeClr val="accent5"/>
                </a:solidFill>
                <a:latin typeface="宋体" panose="02010600030101010101" pitchFamily="2" charset="-122"/>
                <a:ea typeface="宋体" panose="02010600030101010101" pitchFamily="2" charset="-122"/>
                <a:cs typeface="Times New Roman" panose="02020603050405020304" pitchFamily="18" charset="0"/>
              </a:rPr>
              <a:t>硬件</a:t>
            </a:r>
            <a:r>
              <a:rPr lang="zh-CN" altLang="en-US" dirty="0">
                <a:latin typeface="宋体" panose="02010600030101010101" pitchFamily="2" charset="-122"/>
                <a:ea typeface="宋体" panose="02010600030101010101" pitchFamily="2" charset="-122"/>
                <a:cs typeface="Times New Roman" panose="02020603050405020304" pitchFamily="18" charset="0"/>
              </a:rPr>
              <a:t>上直接重启，</a:t>
            </a:r>
            <a:r>
              <a:rPr kumimoji="0" lang="zh-CN" altLang="en-US" b="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Times New Roman" panose="02020603050405020304" pitchFamily="18" charset="0"/>
              </a:rPr>
              <a:t>不去纠正软件，因此不需要回滚修正</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4400" b="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endParaRPr>
          </a:p>
        </p:txBody>
      </p:sp>
    </p:spTree>
    <p:extLst>
      <p:ext uri="{BB962C8B-B14F-4D97-AF65-F5344CB8AC3E}">
        <p14:creationId xmlns:p14="http://schemas.microsoft.com/office/powerpoint/2010/main" val="12734015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TotalTime>
  <Words>1475</Words>
  <Application>Microsoft Office PowerPoint</Application>
  <PresentationFormat>宽屏</PresentationFormat>
  <Paragraphs>60</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NimbusRomNo9L-Regu</vt:lpstr>
      <vt:lpstr>等线</vt:lpstr>
      <vt:lpstr>等线 Light</vt:lpstr>
      <vt:lpstr>宋体</vt:lpstr>
      <vt:lpstr>Arial</vt:lpstr>
      <vt:lpstr>Times New Roman</vt:lpstr>
      <vt:lpstr>Office 主题​​</vt:lpstr>
      <vt:lpstr>Parallel Error Detection Using Heterogeneous Cores </vt:lpstr>
      <vt:lpstr>硬件故障，包括暂时故障和永久故障 </vt:lpstr>
      <vt:lpstr>本文的解决方法</vt:lpstr>
      <vt:lpstr>并行错误检测</vt:lpstr>
      <vt:lpstr>检查核</vt:lpstr>
      <vt:lpstr>Load转发单元（Load Forwarding Unit） </vt:lpstr>
      <vt:lpstr>Load转发单元（Load Forwarding Unit） </vt:lpstr>
      <vt:lpstr>分区Load-Store 日志</vt:lpstr>
      <vt:lpstr>Memory 系统</vt:lpstr>
      <vt:lpstr>检测的权衡</vt:lpstr>
      <vt:lpstr> 中断</vt:lpstr>
      <vt:lpstr>系统错误</vt:lpstr>
      <vt:lpstr>过度检测 </vt:lpstr>
      <vt:lpstr> 超时检查</vt:lpstr>
      <vt:lpstr>模拟仿真实验</vt:lpstr>
      <vt:lpstr>芯片检查的相关工作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Error Detection Using Heterogeneous Cores </dc:title>
  <dc:creator>玮 唐</dc:creator>
  <cp:lastModifiedBy>玮 唐</cp:lastModifiedBy>
  <cp:revision>3</cp:revision>
  <dcterms:created xsi:type="dcterms:W3CDTF">2023-12-05T14:01:37Z</dcterms:created>
  <dcterms:modified xsi:type="dcterms:W3CDTF">2023-12-07T06:01:06Z</dcterms:modified>
</cp:coreProperties>
</file>