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C8204-3076-468C-4AA0-012290B6DA69}" v="585" dt="2023-06-14T13:37:22.332"/>
    <p1510:client id="{4799505C-FF1A-BCBD-E0E8-2F7BDA30CF7A}" v="19" dt="2023-06-14T13:44:22.557"/>
    <p1510:client id="{78B94A1E-D2A1-425E-921F-E53D97C9D0B9}" v="26" dt="2023-06-14T14:07:03.943"/>
    <p1510:client id="{7B077B03-52B3-4EA1-ACD8-5349C151806A}" v="110" dt="2023-06-14T14:09:28.595"/>
    <p1510:client id="{7D3DD6B9-BD95-2D51-DE0E-7EB877153DCB}" v="2" dt="2023-06-14T13:41:22.217"/>
    <p1510:client id="{CFB2230C-283C-AE21-687A-0F60FE78649E}" v="75" dt="2023-06-14T12:50:51.641"/>
    <p1510:client id="{DA9BD2B4-A97F-7220-656D-BF955097BE1F}" v="493" dt="2023-06-14T13:42:09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9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5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7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5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/abalone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Wykresy finansowe na ciemnym wyświetlaczu">
            <a:extLst>
              <a:ext uri="{FF2B5EF4-FFF2-40B4-BE49-F238E27FC236}">
                <a16:creationId xmlns:a16="http://schemas.microsoft.com/office/drawing/2014/main" id="{6FA30A2A-95B8-E0D8-C7E3-F644CEFD7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934" r="4" b="4"/>
          <a:stretch/>
        </p:blipFill>
        <p:spPr>
          <a:xfrm>
            <a:off x="0" y="11"/>
            <a:ext cx="12183122" cy="685798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pl-PL" sz="5600">
                <a:solidFill>
                  <a:srgbClr val="FFFFFF"/>
                </a:solidFill>
              </a:rPr>
              <a:t>Statystyczne Metody Przetwarzania Danych</a:t>
            </a:r>
          </a:p>
          <a:p>
            <a:endParaRPr lang="pl-PL" sz="5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>
                <a:solidFill>
                  <a:srgbClr val="FFFFFF"/>
                </a:solidFill>
                <a:cs typeface="Calibri"/>
              </a:rPr>
              <a:t>Krzysztof Bortnowski 249854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>
                <a:solidFill>
                  <a:srgbClr val="FFFFFF"/>
                </a:solidFill>
                <a:cs typeface="Calibri"/>
              </a:rPr>
              <a:t>Tomasz 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Onopa</a:t>
            </a:r>
            <a:r>
              <a:rPr lang="pl-PL" sz="2000">
                <a:solidFill>
                  <a:srgbClr val="FFFFFF"/>
                </a:solidFill>
                <a:cs typeface="Calibri"/>
              </a:rPr>
              <a:t> 249871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>
                <a:solidFill>
                  <a:srgbClr val="FFFFFF"/>
                </a:solidFill>
                <a:cs typeface="Calibri"/>
              </a:rPr>
              <a:t>Mateusz Wosik 249882</a:t>
            </a:r>
            <a:endParaRPr lang="pl-PL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9BF83A8-ACE4-F8DE-8D22-7CC90AE92808}"/>
              </a:ext>
            </a:extLst>
          </p:cNvPr>
          <p:cNvSpPr txBox="1"/>
          <p:nvPr/>
        </p:nvSpPr>
        <p:spPr>
          <a:xfrm>
            <a:off x="2773455" y="4398309"/>
            <a:ext cx="6989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laser.wav"/>
          </p:stSnd>
        </p:sndAc>
      </p:transition>
    </mc:Choice>
    <mc:Fallback>
      <p:transition spd="slow">
        <p:blinds dir="vert"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62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71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21DCC-AA15-C81D-A312-FAFD7B57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Wybrany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zbiór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danych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537070-6BE7-9C79-DA2E-DACE6C251B15}"/>
              </a:ext>
            </a:extLst>
          </p:cNvPr>
          <p:cNvSpPr txBox="1">
            <a:spLocks/>
          </p:cNvSpPr>
          <p:nvPr/>
        </p:nvSpPr>
        <p:spPr>
          <a:xfrm>
            <a:off x="6410512" y="2645922"/>
            <a:ext cx="4398863" cy="4113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+mn-lt"/>
                <a:cs typeface="+mn-lt"/>
                <a:hlinkClick r:id="rId3"/>
              </a:rPr>
              <a:t>https://archive.ics.uci.edu/dataset/1/abalone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/>
              <a:t>Abalone (</a:t>
            </a:r>
            <a:r>
              <a:rPr lang="en-US" sz="1800" dirty="0" err="1"/>
              <a:t>Uchowiec</a:t>
            </a:r>
            <a:r>
              <a:rPr lang="en-US" sz="1800" dirty="0"/>
              <a:t>) - </a:t>
            </a:r>
            <a:r>
              <a:rPr lang="en-US" sz="1800" dirty="0" err="1"/>
              <a:t>zbiór</a:t>
            </a:r>
            <a:r>
              <a:rPr lang="en-US" sz="1800" dirty="0"/>
              <a:t> </a:t>
            </a:r>
            <a:r>
              <a:rPr lang="en-US" sz="1800" dirty="0" err="1"/>
              <a:t>danych</a:t>
            </a:r>
            <a:r>
              <a:rPr lang="en-US" sz="1800" dirty="0"/>
              <a:t> </a:t>
            </a:r>
            <a:r>
              <a:rPr lang="en-US" sz="1800" dirty="0" err="1"/>
              <a:t>opisujący</a:t>
            </a:r>
            <a:r>
              <a:rPr lang="en-US" sz="1800" dirty="0"/>
              <a:t> </a:t>
            </a:r>
            <a:r>
              <a:rPr lang="en-US" sz="1800" dirty="0" err="1"/>
              <a:t>cechy</a:t>
            </a:r>
            <a:r>
              <a:rPr lang="en-US" sz="1800" dirty="0"/>
              <a:t> </a:t>
            </a:r>
            <a:r>
              <a:rPr lang="en-US" sz="1800" dirty="0" err="1"/>
              <a:t>osobników</a:t>
            </a:r>
            <a:r>
              <a:rPr lang="en-US" sz="1800" dirty="0"/>
              <a:t> z </a:t>
            </a:r>
            <a:r>
              <a:rPr lang="en-US" sz="1800" dirty="0" err="1"/>
              <a:t>tej</a:t>
            </a:r>
            <a:r>
              <a:rPr lang="en-US" sz="1800" dirty="0"/>
              <a:t> </a:t>
            </a:r>
            <a:r>
              <a:rPr lang="en-US" sz="1800" dirty="0" err="1"/>
              <a:t>rodziny</a:t>
            </a:r>
            <a:r>
              <a:rPr lang="en-US" sz="1800" dirty="0"/>
              <a:t> </a:t>
            </a:r>
            <a:r>
              <a:rPr lang="en-US" sz="1800" dirty="0" err="1"/>
              <a:t>ślimaków</a:t>
            </a:r>
            <a:r>
              <a:rPr lang="en-US" sz="1800" dirty="0"/>
              <a:t> </a:t>
            </a:r>
            <a:r>
              <a:rPr lang="en-US" sz="1800" dirty="0" err="1"/>
              <a:t>morskich</a:t>
            </a:r>
            <a:r>
              <a:rPr lang="en-US" sz="1800" dirty="0"/>
              <a:t>. Na </a:t>
            </a:r>
            <a:r>
              <a:rPr lang="en-US" sz="1800" dirty="0" err="1"/>
              <a:t>podstawie</a:t>
            </a:r>
            <a:r>
              <a:rPr lang="en-US" sz="1800" dirty="0"/>
              <a:t> </a:t>
            </a:r>
            <a:r>
              <a:rPr lang="en-US" sz="1800" dirty="0" err="1"/>
              <a:t>cech</a:t>
            </a:r>
            <a:r>
              <a:rPr lang="en-US" sz="1800" dirty="0"/>
              <a:t> </a:t>
            </a:r>
            <a:r>
              <a:rPr lang="en-US" sz="1800" dirty="0" err="1"/>
              <a:t>można</a:t>
            </a:r>
            <a:r>
              <a:rPr lang="en-US" sz="1800" dirty="0"/>
              <a:t> </a:t>
            </a:r>
            <a:r>
              <a:rPr lang="en-US" sz="1800" dirty="0" err="1"/>
              <a:t>określić</a:t>
            </a:r>
            <a:r>
              <a:rPr lang="en-US" sz="1800" dirty="0"/>
              <a:t> </a:t>
            </a:r>
            <a:r>
              <a:rPr lang="en-US" sz="1800" dirty="0" err="1"/>
              <a:t>liczbę</a:t>
            </a:r>
            <a:r>
              <a:rPr lang="en-US" sz="1800" dirty="0"/>
              <a:t> </a:t>
            </a:r>
            <a:r>
              <a:rPr lang="en-US" sz="1800" dirty="0" err="1"/>
              <a:t>prążków</a:t>
            </a:r>
            <a:r>
              <a:rPr lang="en-US" sz="1800" dirty="0"/>
              <a:t> a co za </a:t>
            </a:r>
            <a:r>
              <a:rPr lang="en-US" sz="1800" dirty="0" err="1"/>
              <a:t>tym</a:t>
            </a:r>
            <a:r>
              <a:rPr lang="en-US" sz="1800" dirty="0"/>
              <a:t> </a:t>
            </a:r>
            <a:r>
              <a:rPr lang="en-US" sz="1800" dirty="0" err="1"/>
              <a:t>idzie</a:t>
            </a:r>
            <a:r>
              <a:rPr lang="en-US" sz="1800" dirty="0"/>
              <a:t> </a:t>
            </a:r>
            <a:r>
              <a:rPr lang="en-US" sz="1800" dirty="0" err="1"/>
              <a:t>wiek</a:t>
            </a:r>
            <a:r>
              <a:rPr lang="en-US" sz="1800" dirty="0"/>
              <a:t> </a:t>
            </a:r>
            <a:r>
              <a:rPr lang="en-US" sz="1800" dirty="0" err="1"/>
              <a:t>zwierzęcia</a:t>
            </a:r>
            <a:endParaRPr lang="en-US" sz="1800" dirty="0"/>
          </a:p>
          <a:p>
            <a:r>
              <a:rPr lang="en-US" sz="1800" dirty="0" err="1">
                <a:ea typeface="+mn-lt"/>
                <a:cs typeface="+mn-lt"/>
              </a:rPr>
              <a:t>Nash,Warwick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Sellers,Tracy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Talbot,Simon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Cawthorn,Andrew</a:t>
            </a:r>
            <a:r>
              <a:rPr lang="en-US" sz="1800" dirty="0">
                <a:ea typeface="+mn-lt"/>
                <a:cs typeface="+mn-lt"/>
              </a:rPr>
              <a:t>, and </a:t>
            </a:r>
            <a:r>
              <a:rPr lang="en-US" sz="1800" dirty="0" err="1">
                <a:ea typeface="+mn-lt"/>
                <a:cs typeface="+mn-lt"/>
              </a:rPr>
              <a:t>Ford,Wes</a:t>
            </a:r>
            <a:r>
              <a:rPr lang="en-US" sz="1800" dirty="0">
                <a:ea typeface="+mn-lt"/>
                <a:cs typeface="+mn-lt"/>
              </a:rPr>
              <a:t>. (1995). Abalone. UCI Machine Learning Repository. https://doi.org/10.24432/C55C7W.</a:t>
            </a:r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A5CC41-0E95-D065-E82B-672E39A05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33487"/>
              </p:ext>
            </p:extLst>
          </p:nvPr>
        </p:nvGraphicFramePr>
        <p:xfrm>
          <a:off x="279143" y="2720256"/>
          <a:ext cx="5221629" cy="141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52">
                  <a:extLst>
                    <a:ext uri="{9D8B030D-6E8A-4147-A177-3AD203B41FA5}">
                      <a16:colId xmlns:a16="http://schemas.microsoft.com/office/drawing/2014/main" val="2378643724"/>
                    </a:ext>
                  </a:extLst>
                </a:gridCol>
                <a:gridCol w="595096">
                  <a:extLst>
                    <a:ext uri="{9D8B030D-6E8A-4147-A177-3AD203B41FA5}">
                      <a16:colId xmlns:a16="http://schemas.microsoft.com/office/drawing/2014/main" val="2004279521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3450882794"/>
                    </a:ext>
                  </a:extLst>
                </a:gridCol>
                <a:gridCol w="572724">
                  <a:extLst>
                    <a:ext uri="{9D8B030D-6E8A-4147-A177-3AD203B41FA5}">
                      <a16:colId xmlns:a16="http://schemas.microsoft.com/office/drawing/2014/main" val="1725321604"/>
                    </a:ext>
                  </a:extLst>
                </a:gridCol>
                <a:gridCol w="565266">
                  <a:extLst>
                    <a:ext uri="{9D8B030D-6E8A-4147-A177-3AD203B41FA5}">
                      <a16:colId xmlns:a16="http://schemas.microsoft.com/office/drawing/2014/main" val="1269372654"/>
                    </a:ext>
                  </a:extLst>
                </a:gridCol>
                <a:gridCol w="706956">
                  <a:extLst>
                    <a:ext uri="{9D8B030D-6E8A-4147-A177-3AD203B41FA5}">
                      <a16:colId xmlns:a16="http://schemas.microsoft.com/office/drawing/2014/main" val="3807714149"/>
                    </a:ext>
                  </a:extLst>
                </a:gridCol>
                <a:gridCol w="632382">
                  <a:extLst>
                    <a:ext uri="{9D8B030D-6E8A-4147-A177-3AD203B41FA5}">
                      <a16:colId xmlns:a16="http://schemas.microsoft.com/office/drawing/2014/main" val="480408626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1220923430"/>
                    </a:ext>
                  </a:extLst>
                </a:gridCol>
                <a:gridCol w="557809">
                  <a:extLst>
                    <a:ext uri="{9D8B030D-6E8A-4147-A177-3AD203B41FA5}">
                      <a16:colId xmlns:a16="http://schemas.microsoft.com/office/drawing/2014/main" val="3439247429"/>
                    </a:ext>
                  </a:extLst>
                </a:gridCol>
              </a:tblGrid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x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Length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Diam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Height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Whole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Shucked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Viscera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Shell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Rings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37309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Min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0.075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0.055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0.000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0.002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0.001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0.001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13166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Max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0.815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0.650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1.130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2.826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1.488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0.760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1.005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18808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0.524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0.408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0.140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0.829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0.359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0.181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0.239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9.934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4834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SD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0.120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0.099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0.042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0.490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0.222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0.110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0.139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3.224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17256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Correl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0.557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0.575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0.557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0.540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0.421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0.504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0.628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53693" marR="53693" marT="26846" marB="2684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78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09BAA0-C175-6C88-97B9-530C454D22BB}"/>
              </a:ext>
            </a:extLst>
          </p:cNvPr>
          <p:cNvSpPr txBox="1">
            <a:spLocks/>
          </p:cNvSpPr>
          <p:nvPr/>
        </p:nvSpPr>
        <p:spPr>
          <a:xfrm>
            <a:off x="279535" y="4197528"/>
            <a:ext cx="5150889" cy="1437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Univers"/>
              </a:rPr>
              <a:t>Tab 1. </a:t>
            </a:r>
            <a:r>
              <a:rPr lang="en-US" sz="1800" dirty="0" err="1">
                <a:solidFill>
                  <a:srgbClr val="FFFFFF"/>
                </a:solidFill>
                <a:latin typeface="Univers"/>
              </a:rPr>
              <a:t>Statystyczne</a:t>
            </a:r>
            <a:r>
              <a:rPr lang="en-US" sz="1800" dirty="0">
                <a:solidFill>
                  <a:srgbClr val="FFFFFF"/>
                </a:solidFill>
                <a:latin typeface="Univer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Univers"/>
              </a:rPr>
              <a:t>spojrzenie</a:t>
            </a:r>
            <a:r>
              <a:rPr lang="en-US" sz="1800" dirty="0">
                <a:solidFill>
                  <a:srgbClr val="FFFFFF"/>
                </a:solidFill>
                <a:latin typeface="Univer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Univers"/>
              </a:rPr>
              <a:t>na</a:t>
            </a:r>
            <a:r>
              <a:rPr lang="en-US" sz="1800" dirty="0">
                <a:solidFill>
                  <a:srgbClr val="FFFFFF"/>
                </a:solidFill>
                <a:latin typeface="Univer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Univers"/>
              </a:rPr>
              <a:t>zbiór</a:t>
            </a:r>
            <a:r>
              <a:rPr lang="en-US" sz="1800" dirty="0">
                <a:solidFill>
                  <a:srgbClr val="FFFFFF"/>
                </a:solidFill>
                <a:latin typeface="Univer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Univers"/>
              </a:rPr>
              <a:t>danych</a:t>
            </a:r>
            <a:r>
              <a:rPr lang="en-US" sz="1800" dirty="0">
                <a:solidFill>
                  <a:srgbClr val="FFFFFF"/>
                </a:solidFill>
                <a:latin typeface="Univers"/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84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origami"/>
        <p:sndAc>
          <p:stSnd>
            <p:snd r:embed="rId2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FC0-F3AE-1E4B-0DF1-885128AA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Przetworzenie</a:t>
            </a:r>
            <a:r>
              <a:rPr lang="en-US"/>
              <a:t> </a:t>
            </a:r>
            <a:r>
              <a:rPr lang="en-US" err="1"/>
              <a:t>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69DC-841B-C97B-AB71-B86A8724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Wczytanie</a:t>
            </a:r>
            <a:r>
              <a:rPr lang="en-US"/>
              <a:t> </a:t>
            </a:r>
            <a:r>
              <a:rPr lang="en-US" err="1"/>
              <a:t>danych</a:t>
            </a:r>
            <a:endParaRPr lang="en-US"/>
          </a:p>
          <a:p>
            <a:r>
              <a:rPr lang="en-US" err="1"/>
              <a:t>Podział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zbiór</a:t>
            </a:r>
            <a:r>
              <a:rPr lang="en-US"/>
              <a:t> </a:t>
            </a:r>
            <a:r>
              <a:rPr lang="en-US" err="1"/>
              <a:t>testowy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treningowy</a:t>
            </a:r>
            <a:r>
              <a:rPr lang="en-US"/>
              <a:t> </a:t>
            </a:r>
          </a:p>
          <a:p>
            <a:r>
              <a:rPr lang="en-US" err="1"/>
              <a:t>Usunięcie</a:t>
            </a:r>
            <a:r>
              <a:rPr lang="en-US"/>
              <a:t> </a:t>
            </a:r>
            <a:r>
              <a:rPr lang="en-US" err="1"/>
              <a:t>cechy</a:t>
            </a:r>
            <a:r>
              <a:rPr lang="en-US"/>
              <a:t> </a:t>
            </a:r>
            <a:r>
              <a:rPr lang="en-US" err="1"/>
              <a:t>płeć</a:t>
            </a:r>
            <a:r>
              <a:rPr lang="en-US"/>
              <a:t> ze </a:t>
            </a:r>
            <a:r>
              <a:rPr lang="en-US" err="1"/>
              <a:t>względu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możliwe</a:t>
            </a:r>
            <a:r>
              <a:rPr lang="en-US"/>
              <a:t> </a:t>
            </a:r>
            <a:r>
              <a:rPr lang="en-US" err="1"/>
              <a:t>wystąpienie</a:t>
            </a:r>
            <a:r>
              <a:rPr lang="en-US"/>
              <a:t> </a:t>
            </a:r>
            <a:r>
              <a:rPr lang="en-US" err="1"/>
              <a:t>problemów</a:t>
            </a:r>
            <a:endParaRPr lang="en-US"/>
          </a:p>
          <a:p>
            <a:r>
              <a:rPr lang="en-US" err="1"/>
              <a:t>Normalizacja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, </a:t>
            </a:r>
            <a:r>
              <a:rPr lang="en-US" err="1"/>
              <a:t>która</a:t>
            </a:r>
            <a:r>
              <a:rPr lang="en-US"/>
              <a:t> w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przypadku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wydaję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być</a:t>
            </a:r>
            <a:r>
              <a:rPr lang="en-US"/>
              <a:t> </a:t>
            </a:r>
            <a:r>
              <a:rPr lang="en-US" err="1"/>
              <a:t>bardzo</a:t>
            </a:r>
            <a:r>
              <a:rPr lang="en-US"/>
              <a:t> </a:t>
            </a:r>
            <a:r>
              <a:rPr lang="en-US" err="1"/>
              <a:t>istotna</a:t>
            </a:r>
            <a:r>
              <a:rPr lang="en-US"/>
              <a:t> (Tab. 1)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B006C501-B1B7-1E88-AF25-9621637E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019" y="924526"/>
            <a:ext cx="2888702" cy="25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az 8" descr="Obraz zawierający wykres">
            <a:extLst>
              <a:ext uri="{FF2B5EF4-FFF2-40B4-BE49-F238E27FC236}">
                <a16:creationId xmlns:a16="http://schemas.microsoft.com/office/drawing/2014/main" id="{30B030E0-1D21-6389-E7C2-923177ABA9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382" y="918034"/>
            <a:ext cx="2930326" cy="25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DF2EF64-828D-F8A5-00E7-7F783F58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935" y="920830"/>
            <a:ext cx="2930427" cy="25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67F7-B07A-164B-83DA-EAF83C35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07" y="4124319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NN vs k-NN vs NM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F4E9BB5-C0E7-7C20-414E-D46B65D3D54F}"/>
              </a:ext>
            </a:extLst>
          </p:cNvPr>
          <p:cNvSpPr txBox="1"/>
          <p:nvPr/>
        </p:nvSpPr>
        <p:spPr>
          <a:xfrm>
            <a:off x="1565055" y="3466584"/>
            <a:ext cx="22662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Rys.1. NN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FEF0C47-F3E2-8133-DB7E-BF48CFDD1553}"/>
              </a:ext>
            </a:extLst>
          </p:cNvPr>
          <p:cNvSpPr txBox="1"/>
          <p:nvPr/>
        </p:nvSpPr>
        <p:spPr>
          <a:xfrm>
            <a:off x="1190133" y="608813"/>
            <a:ext cx="31756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400">
                <a:solidFill>
                  <a:schemeClr val="bg1"/>
                </a:solidFill>
                <a:latin typeface="Univers"/>
              </a:rPr>
              <a:t>Dokładność = 92.63157894736842</a:t>
            </a:r>
            <a:endParaRPr lang="pl-PL" sz="1400">
              <a:solidFill>
                <a:schemeClr val="bg1"/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87FB7EB-82F4-E959-85A4-9DA624DC78BB}"/>
              </a:ext>
            </a:extLst>
          </p:cNvPr>
          <p:cNvSpPr txBox="1"/>
          <p:nvPr/>
        </p:nvSpPr>
        <p:spPr>
          <a:xfrm>
            <a:off x="4701617" y="600957"/>
            <a:ext cx="2994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400">
                <a:solidFill>
                  <a:schemeClr val="bg1"/>
                </a:solidFill>
                <a:latin typeface="Univers"/>
              </a:rPr>
              <a:t>Dokładność = 92.63157894736842</a:t>
            </a:r>
            <a:endParaRPr lang="pl-PL" sz="1400">
              <a:solidFill>
                <a:schemeClr val="bg1"/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9821690-2E44-882D-CA80-6F6F1A6952BA}"/>
              </a:ext>
            </a:extLst>
          </p:cNvPr>
          <p:cNvSpPr txBox="1"/>
          <p:nvPr/>
        </p:nvSpPr>
        <p:spPr>
          <a:xfrm>
            <a:off x="8150257" y="600957"/>
            <a:ext cx="2994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400" dirty="0">
                <a:solidFill>
                  <a:srgbClr val="FFFFFF"/>
                </a:solidFill>
                <a:latin typeface="Univers"/>
              </a:rPr>
              <a:t>Dokładność = 95.78947368421052</a:t>
            </a:r>
            <a:endParaRPr lang="pl-PL" sz="14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94F55630-0AC8-FB3D-A363-C13DCC68A16F}"/>
              </a:ext>
            </a:extLst>
          </p:cNvPr>
          <p:cNvSpPr txBox="1"/>
          <p:nvPr/>
        </p:nvSpPr>
        <p:spPr>
          <a:xfrm>
            <a:off x="5100106" y="3458728"/>
            <a:ext cx="22662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Rys.2. NM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4B7817A-09C3-53F2-E473-7260C1A18DD3}"/>
              </a:ext>
            </a:extLst>
          </p:cNvPr>
          <p:cNvSpPr txBox="1"/>
          <p:nvPr/>
        </p:nvSpPr>
        <p:spPr>
          <a:xfrm>
            <a:off x="8572312" y="3466584"/>
            <a:ext cx="22662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Rys.3. K-NN</a:t>
            </a:r>
          </a:p>
        </p:txBody>
      </p:sp>
    </p:spTree>
    <p:extLst>
      <p:ext uri="{BB962C8B-B14F-4D97-AF65-F5344CB8AC3E}">
        <p14:creationId xmlns:p14="http://schemas.microsoft.com/office/powerpoint/2010/main" val="1836027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  <p:bldP spid="16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5D950127-ACAB-AB18-31B9-2DC6AACC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71" r="-2" b="-2"/>
          <a:stretch/>
        </p:blipFill>
        <p:spPr>
          <a:xfrm>
            <a:off x="20" y="88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0BFDD-774D-072C-BAAA-DBF0BF3E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41" y="552264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Wnioski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2B8D-D1DA-9D6F-AC1F-CC98D759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41" y="3345881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Univers"/>
              </a:rPr>
              <a:t>Wszystkie 3 metody dały bardzo zadowalające wyniki powyżej 90% dokładności. Może to być efekt zastosowania selekcji cech, ale nie wykluczone, że przyczynił się do tego też korzystny wybór badanych klas. Metoda knn dla k=3 dała najlepszy wynik.</a:t>
            </a:r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7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radientVTI">
  <a:themeElements>
    <a:clrScheme name="Pakiet 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Statystyczne Metody Przetwarzania Danych </vt:lpstr>
      <vt:lpstr>Wybrany zbiór danych</vt:lpstr>
      <vt:lpstr>Przetworzenie danych</vt:lpstr>
      <vt:lpstr>NN vs k-NN vs NM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Krzyś Bortnowski</dc:creator>
  <cp:lastModifiedBy>Krzysztof</cp:lastModifiedBy>
  <cp:revision>2</cp:revision>
  <dcterms:created xsi:type="dcterms:W3CDTF">2023-06-14T12:48:00Z</dcterms:created>
  <dcterms:modified xsi:type="dcterms:W3CDTF">2023-06-14T14:09:28Z</dcterms:modified>
</cp:coreProperties>
</file>