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ublic Sans" charset="1" panose="00000000000000000000"/>
      <p:regular r:id="rId10"/>
    </p:embeddedFont>
    <p:embeddedFont>
      <p:font typeface="Public Sans Bold" charset="1" panose="00000000000000000000"/>
      <p:regular r:id="rId11"/>
    </p:embeddedFont>
    <p:embeddedFont>
      <p:font typeface="Public Sans Italics" charset="1" panose="00000000000000000000"/>
      <p:regular r:id="rId12"/>
    </p:embeddedFont>
    <p:embeddedFont>
      <p:font typeface="Public Sans Bold Italics" charset="1" panose="00000000000000000000"/>
      <p:regular r:id="rId13"/>
    </p:embeddedFont>
    <p:embeddedFont>
      <p:font typeface="Decalotype Bold" charset="1" panose="00000800000000000000"/>
      <p:regular r:id="rId14"/>
    </p:embeddedFont>
    <p:embeddedFont>
      <p:font typeface="Decalotype Bold Bold" charset="1" panose="00000900000000000000"/>
      <p:regular r:id="rId15"/>
    </p:embeddedFont>
    <p:embeddedFont>
      <p:font typeface="Decalotype Bold Italics" charset="1" panose="00000800000000000000"/>
      <p:regular r:id="rId16"/>
    </p:embeddedFont>
    <p:embeddedFont>
      <p:font typeface="Decalotype Bold Bold Italics" charset="1" panose="000009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36" Target="slides/slide19.xml" Type="http://schemas.openxmlformats.org/officeDocument/2006/relationships/slide"/><Relationship Id="rId37" Target="slides/slide20.xml" Type="http://schemas.openxmlformats.org/officeDocument/2006/relationships/slide"/><Relationship Id="rId38" Target="slides/slide21.xml" Type="http://schemas.openxmlformats.org/officeDocument/2006/relationships/slide"/><Relationship Id="rId39" Target="slides/slide22.xml" Type="http://schemas.openxmlformats.org/officeDocument/2006/relationships/slide"/><Relationship Id="rId4" Target="theme/theme1.xml" Type="http://schemas.openxmlformats.org/officeDocument/2006/relationships/theme"/><Relationship Id="rId40" Target="slides/slide23.xml" Type="http://schemas.openxmlformats.org/officeDocument/2006/relationships/slide"/><Relationship Id="rId41" Target="slides/slide24.xml" Type="http://schemas.openxmlformats.org/officeDocument/2006/relationships/slide"/><Relationship Id="rId42" Target="slides/slide2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4145" r="0" b="4145"/>
          <a:stretch>
            <a:fillRect/>
          </a:stretch>
        </p:blipFill>
        <p:spPr>
          <a:xfrm flipH="false" flipV="false" rot="0">
            <a:off x="0" y="-82009"/>
            <a:ext cx="11489055" cy="7052907"/>
          </a:xfrm>
          <a:prstGeom prst="rect">
            <a:avLst/>
          </a:prstGeom>
        </p:spPr>
      </p:pic>
      <p:sp>
        <p:nvSpPr>
          <p:cNvPr name="AutoShape 3" id="3"/>
          <p:cNvSpPr/>
          <p:nvPr/>
        </p:nvSpPr>
        <p:spPr>
          <a:xfrm rot="-2504656">
            <a:off x="5773080" y="-153655"/>
            <a:ext cx="15921804" cy="12788626"/>
          </a:xfrm>
          <a:prstGeom prst="rect">
            <a:avLst/>
          </a:prstGeom>
          <a:solidFill>
            <a:srgbClr val="FFFFFF"/>
          </a:solidFill>
        </p:spPr>
      </p:sp>
      <p:grpSp>
        <p:nvGrpSpPr>
          <p:cNvPr name="Group 4" id="4"/>
          <p:cNvGrpSpPr/>
          <p:nvPr/>
        </p:nvGrpSpPr>
        <p:grpSpPr>
          <a:xfrm rot="5400000">
            <a:off x="219073" y="-219073"/>
            <a:ext cx="4716515" cy="5154662"/>
            <a:chOff x="0" y="0"/>
            <a:chExt cx="6869494" cy="7507644"/>
          </a:xfrm>
        </p:grpSpPr>
        <p:sp>
          <p:nvSpPr>
            <p:cNvPr name="Freeform 5" id="5"/>
            <p:cNvSpPr/>
            <p:nvPr/>
          </p:nvSpPr>
          <p:spPr>
            <a:xfrm>
              <a:off x="0" y="0"/>
              <a:ext cx="6869494" cy="7507645"/>
            </a:xfrm>
            <a:custGeom>
              <a:avLst/>
              <a:gdLst/>
              <a:ahLst/>
              <a:cxnLst/>
              <a:rect r="r" b="b" t="t" l="l"/>
              <a:pathLst>
                <a:path h="7507645" w="6869494">
                  <a:moveTo>
                    <a:pt x="6869494" y="7507645"/>
                  </a:moveTo>
                  <a:lnTo>
                    <a:pt x="0" y="7507645"/>
                  </a:lnTo>
                  <a:lnTo>
                    <a:pt x="0" y="0"/>
                  </a:lnTo>
                  <a:lnTo>
                    <a:pt x="6869494" y="7507645"/>
                  </a:lnTo>
                  <a:close/>
                </a:path>
              </a:pathLst>
            </a:custGeom>
            <a:solidFill>
              <a:srgbClr val="EA4B33"/>
            </a:solidFill>
          </p:spPr>
        </p:sp>
      </p:grpSp>
      <p:grpSp>
        <p:nvGrpSpPr>
          <p:cNvPr name="Group 6" id="6"/>
          <p:cNvGrpSpPr/>
          <p:nvPr/>
        </p:nvGrpSpPr>
        <p:grpSpPr>
          <a:xfrm rot="0">
            <a:off x="-227389" y="1097158"/>
            <a:ext cx="7898932" cy="10287000"/>
            <a:chOff x="0" y="0"/>
            <a:chExt cx="8851059" cy="11526982"/>
          </a:xfrm>
        </p:grpSpPr>
        <p:sp>
          <p:nvSpPr>
            <p:cNvPr name="Freeform 7" id="7"/>
            <p:cNvSpPr/>
            <p:nvPr/>
          </p:nvSpPr>
          <p:spPr>
            <a:xfrm>
              <a:off x="0" y="0"/>
              <a:ext cx="8851059" cy="11526982"/>
            </a:xfrm>
            <a:custGeom>
              <a:avLst/>
              <a:gdLst/>
              <a:ahLst/>
              <a:cxnLst/>
              <a:rect r="r" b="b" t="t" l="l"/>
              <a:pathLst>
                <a:path h="11526982" w="8851059">
                  <a:moveTo>
                    <a:pt x="8851059" y="11526982"/>
                  </a:moveTo>
                  <a:lnTo>
                    <a:pt x="0" y="11526982"/>
                  </a:lnTo>
                  <a:lnTo>
                    <a:pt x="0" y="0"/>
                  </a:lnTo>
                  <a:lnTo>
                    <a:pt x="8851059" y="11526982"/>
                  </a:lnTo>
                  <a:close/>
                </a:path>
              </a:pathLst>
            </a:custGeom>
            <a:solidFill>
              <a:srgbClr val="052896"/>
            </a:solidFill>
          </p:spPr>
        </p:sp>
      </p:grpSp>
      <p:grpSp>
        <p:nvGrpSpPr>
          <p:cNvPr name="Group 8" id="8"/>
          <p:cNvGrpSpPr/>
          <p:nvPr/>
        </p:nvGrpSpPr>
        <p:grpSpPr>
          <a:xfrm rot="0">
            <a:off x="8517611" y="2358257"/>
            <a:ext cx="8741689" cy="6087375"/>
            <a:chOff x="0" y="0"/>
            <a:chExt cx="11655585" cy="8116500"/>
          </a:xfrm>
        </p:grpSpPr>
        <p:sp>
          <p:nvSpPr>
            <p:cNvPr name="TextBox 9" id="9"/>
            <p:cNvSpPr txBox="true"/>
            <p:nvPr/>
          </p:nvSpPr>
          <p:spPr>
            <a:xfrm rot="0">
              <a:off x="0" y="228600"/>
              <a:ext cx="11655585" cy="6372013"/>
            </a:xfrm>
            <a:prstGeom prst="rect">
              <a:avLst/>
            </a:prstGeom>
          </p:spPr>
          <p:txBody>
            <a:bodyPr anchor="t" rtlCol="false" tIns="0" lIns="0" bIns="0" rIns="0">
              <a:spAutoFit/>
            </a:bodyPr>
            <a:lstStyle/>
            <a:p>
              <a:pPr algn="r" marL="0" indent="0" lvl="0">
                <a:lnSpc>
                  <a:spcPts val="12200"/>
                </a:lnSpc>
              </a:pPr>
              <a:r>
                <a:rPr lang="en-US" sz="12200">
                  <a:solidFill>
                    <a:srgbClr val="191919"/>
                  </a:solidFill>
                  <a:latin typeface="Decalotype Bold Bold"/>
                </a:rPr>
                <a:t>Car Price Prediction Project</a:t>
              </a:r>
            </a:p>
          </p:txBody>
        </p:sp>
        <p:sp>
          <p:nvSpPr>
            <p:cNvPr name="TextBox 10" id="10"/>
            <p:cNvSpPr txBox="true"/>
            <p:nvPr/>
          </p:nvSpPr>
          <p:spPr>
            <a:xfrm rot="0">
              <a:off x="1542870" y="7484252"/>
              <a:ext cx="10112715" cy="632248"/>
            </a:xfrm>
            <a:prstGeom prst="rect">
              <a:avLst/>
            </a:prstGeom>
          </p:spPr>
          <p:txBody>
            <a:bodyPr anchor="t" rtlCol="false" tIns="0" lIns="0" bIns="0" rIns="0">
              <a:spAutoFit/>
            </a:bodyPr>
            <a:lstStyle/>
            <a:p>
              <a:pPr algn="r">
                <a:lnSpc>
                  <a:spcPts val="3919"/>
                </a:lnSpc>
              </a:pPr>
            </a:p>
          </p:txBody>
        </p:sp>
      </p:grpSp>
      <p:sp>
        <p:nvSpPr>
          <p:cNvPr name="TextBox 11" id="11"/>
          <p:cNvSpPr txBox="true"/>
          <p:nvPr/>
        </p:nvSpPr>
        <p:spPr>
          <a:xfrm rot="0">
            <a:off x="11164313" y="8616223"/>
            <a:ext cx="6803256" cy="1509893"/>
          </a:xfrm>
          <a:prstGeom prst="rect">
            <a:avLst/>
          </a:prstGeom>
        </p:spPr>
        <p:txBody>
          <a:bodyPr anchor="t" rtlCol="false" tIns="0" lIns="0" bIns="0" rIns="0">
            <a:spAutoFit/>
          </a:bodyPr>
          <a:lstStyle/>
          <a:p>
            <a:pPr algn="r">
              <a:lnSpc>
                <a:spcPts val="6075"/>
              </a:lnSpc>
            </a:pPr>
            <a:r>
              <a:rPr lang="en-US" sz="4339">
                <a:solidFill>
                  <a:srgbClr val="191919"/>
                </a:solidFill>
                <a:latin typeface="Public Sans Bold"/>
              </a:rPr>
              <a:t>SUBMITTED BY:</a:t>
            </a:r>
          </a:p>
          <a:p>
            <a:pPr algn="r">
              <a:lnSpc>
                <a:spcPts val="6075"/>
              </a:lnSpc>
            </a:pPr>
            <a:r>
              <a:rPr lang="en-US" sz="4339">
                <a:solidFill>
                  <a:srgbClr val="191919"/>
                </a:solidFill>
                <a:latin typeface="Public Sans Bold"/>
              </a:rPr>
              <a:t>NEHA</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grpSp>
        <p:nvGrpSpPr>
          <p:cNvPr name="Group 2" id="2"/>
          <p:cNvGrpSpPr/>
          <p:nvPr/>
        </p:nvGrpSpPr>
        <p:grpSpPr>
          <a:xfrm rot="0">
            <a:off x="1248508" y="-948641"/>
            <a:ext cx="14711218" cy="9901973"/>
            <a:chOff x="0" y="0"/>
            <a:chExt cx="19614957" cy="13202630"/>
          </a:xfrm>
        </p:grpSpPr>
        <p:sp>
          <p:nvSpPr>
            <p:cNvPr name="TextBox 3" id="3"/>
            <p:cNvSpPr txBox="true"/>
            <p:nvPr/>
          </p:nvSpPr>
          <p:spPr>
            <a:xfrm rot="0">
              <a:off x="0" y="200025"/>
              <a:ext cx="19614957" cy="2032156"/>
            </a:xfrm>
            <a:prstGeom prst="rect">
              <a:avLst/>
            </a:prstGeom>
          </p:spPr>
          <p:txBody>
            <a:bodyPr anchor="t" rtlCol="false" tIns="0" lIns="0" bIns="0" rIns="0">
              <a:spAutoFit/>
            </a:bodyPr>
            <a:lstStyle/>
            <a:p>
              <a:pPr marL="0" indent="0" lvl="0">
                <a:lnSpc>
                  <a:spcPts val="11010"/>
                </a:lnSpc>
              </a:pPr>
            </a:p>
          </p:txBody>
        </p:sp>
        <p:sp>
          <p:nvSpPr>
            <p:cNvPr name="TextBox 4" id="4"/>
            <p:cNvSpPr txBox="true"/>
            <p:nvPr/>
          </p:nvSpPr>
          <p:spPr>
            <a:xfrm rot="0">
              <a:off x="0" y="2972815"/>
              <a:ext cx="15482410" cy="10229815"/>
            </a:xfrm>
            <a:prstGeom prst="rect">
              <a:avLst/>
            </a:prstGeom>
          </p:spPr>
          <p:txBody>
            <a:bodyPr anchor="t" rtlCol="false" tIns="0" lIns="0" bIns="0" rIns="0">
              <a:spAutoFit/>
            </a:bodyPr>
            <a:lstStyle/>
            <a:p>
              <a:pPr marL="1012478" indent="-506239" lvl="1">
                <a:lnSpc>
                  <a:spcPts val="6096"/>
                </a:lnSpc>
                <a:buFont typeface="Arial"/>
                <a:buChar char="•"/>
              </a:pPr>
              <a:r>
                <a:rPr lang="en-US" sz="4689">
                  <a:solidFill>
                    <a:srgbClr val="FFFFFF"/>
                  </a:solidFill>
                  <a:latin typeface="Public Sans"/>
                </a:rPr>
                <a:t>From the plot, we can identify the correlation of the independent variable with the target variable"SaLe_Price".</a:t>
              </a:r>
            </a:p>
            <a:p>
              <a:pPr marL="1012478" indent="-506239" lvl="1">
                <a:lnSpc>
                  <a:spcPts val="6096"/>
                </a:lnSpc>
                <a:buFont typeface="Arial"/>
                <a:buChar char="•"/>
              </a:pPr>
              <a:r>
                <a:rPr lang="en-US" sz="4689">
                  <a:solidFill>
                    <a:srgbClr val="FFFFFF"/>
                  </a:solidFill>
                  <a:latin typeface="Public Sans"/>
                </a:rPr>
                <a:t>Light shades are highly positively correlated.</a:t>
              </a:r>
            </a:p>
            <a:p>
              <a:pPr marL="1012478" indent="-506239" lvl="1">
                <a:lnSpc>
                  <a:spcPts val="6096"/>
                </a:lnSpc>
                <a:buFont typeface="Arial"/>
                <a:buChar char="•"/>
              </a:pPr>
              <a:r>
                <a:rPr lang="en-US" sz="4689">
                  <a:solidFill>
                    <a:srgbClr val="FFFFFF"/>
                  </a:solidFill>
                  <a:latin typeface="Public Sans"/>
                </a:rPr>
                <a:t>Sale_price has negatively correlated with Unnamed: o and Owner column.</a:t>
              </a:r>
            </a:p>
            <a:p>
              <a:pPr marL="1012478" indent="-506239" lvl="1">
                <a:lnSpc>
                  <a:spcPts val="6096"/>
                </a:lnSpc>
                <a:buFont typeface="Arial"/>
                <a:buChar char="•"/>
              </a:pPr>
              <a:r>
                <a:rPr lang="en-US" sz="4689">
                  <a:solidFill>
                    <a:srgbClr val="FFFFFF"/>
                  </a:solidFill>
                  <a:latin typeface="Public Sans"/>
                </a:rPr>
                <a:t>Sale_price is positively correlated with discount price and name column.</a:t>
              </a:r>
            </a:p>
          </p:txBody>
        </p:sp>
      </p:grpSp>
      <p:grpSp>
        <p:nvGrpSpPr>
          <p:cNvPr name="Group 5" id="5"/>
          <p:cNvGrpSpPr/>
          <p:nvPr/>
        </p:nvGrpSpPr>
        <p:grpSpPr>
          <a:xfrm rot="-5400000">
            <a:off x="8885863" y="2108947"/>
            <a:ext cx="10287000" cy="8126505"/>
            <a:chOff x="0" y="0"/>
            <a:chExt cx="12769233" cy="10087415"/>
          </a:xfrm>
        </p:grpSpPr>
        <p:sp>
          <p:nvSpPr>
            <p:cNvPr name="Freeform 6" id="6"/>
            <p:cNvSpPr/>
            <p:nvPr/>
          </p:nvSpPr>
          <p:spPr>
            <a:xfrm>
              <a:off x="0" y="0"/>
              <a:ext cx="12769234" cy="10087415"/>
            </a:xfrm>
            <a:custGeom>
              <a:avLst/>
              <a:gdLst/>
              <a:ahLst/>
              <a:cxnLst/>
              <a:rect r="r" b="b" t="t" l="l"/>
              <a:pathLst>
                <a:path h="10087415" w="12769234">
                  <a:moveTo>
                    <a:pt x="12769234" y="10087415"/>
                  </a:moveTo>
                  <a:lnTo>
                    <a:pt x="0" y="10087415"/>
                  </a:lnTo>
                  <a:lnTo>
                    <a:pt x="0" y="0"/>
                  </a:lnTo>
                  <a:lnTo>
                    <a:pt x="12769234" y="10087415"/>
                  </a:lnTo>
                  <a:close/>
                </a:path>
              </a:pathLst>
            </a:custGeom>
            <a:solidFill>
              <a:srgbClr val="EA4B33"/>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7633129" cy="10287000"/>
          </a:xfrm>
          <a:prstGeom prst="rect">
            <a:avLst/>
          </a:prstGeom>
          <a:solidFill>
            <a:srgbClr val="052896"/>
          </a:solidFill>
        </p:spPr>
      </p:sp>
      <p:pic>
        <p:nvPicPr>
          <p:cNvPr name="Picture 3" id="3"/>
          <p:cNvPicPr>
            <a:picLocks noChangeAspect="true"/>
          </p:cNvPicPr>
          <p:nvPr/>
        </p:nvPicPr>
        <p:blipFill>
          <a:blip r:embed="rId2"/>
          <a:srcRect l="2216" t="0" r="2216" b="5413"/>
          <a:stretch>
            <a:fillRect/>
          </a:stretch>
        </p:blipFill>
        <p:spPr>
          <a:xfrm flipH="false" flipV="false" rot="0">
            <a:off x="8053301" y="1678621"/>
            <a:ext cx="9474653" cy="5918909"/>
          </a:xfrm>
          <a:prstGeom prst="rect">
            <a:avLst/>
          </a:prstGeom>
        </p:spPr>
      </p:pic>
      <p:sp>
        <p:nvSpPr>
          <p:cNvPr name="TextBox 4" id="4"/>
          <p:cNvSpPr txBox="true"/>
          <p:nvPr/>
        </p:nvSpPr>
        <p:spPr>
          <a:xfrm rot="0">
            <a:off x="857738" y="297496"/>
            <a:ext cx="5409382" cy="2752725"/>
          </a:xfrm>
          <a:prstGeom prst="rect">
            <a:avLst/>
          </a:prstGeom>
        </p:spPr>
        <p:txBody>
          <a:bodyPr anchor="t" rtlCol="false" tIns="0" lIns="0" bIns="0" rIns="0">
            <a:spAutoFit/>
          </a:bodyPr>
          <a:lstStyle/>
          <a:p>
            <a:pPr marL="0" indent="0" lvl="0">
              <a:lnSpc>
                <a:spcPts val="10800"/>
              </a:lnSpc>
              <a:spcBef>
                <a:spcPct val="0"/>
              </a:spcBef>
            </a:pPr>
            <a:r>
              <a:rPr lang="en-US" sz="9000">
                <a:solidFill>
                  <a:srgbClr val="000000"/>
                </a:solidFill>
                <a:latin typeface="Decalotype Bold"/>
              </a:rPr>
              <a:t>Checking Skewness</a:t>
            </a:r>
          </a:p>
        </p:txBody>
      </p:sp>
      <p:sp>
        <p:nvSpPr>
          <p:cNvPr name="TextBox 5" id="5"/>
          <p:cNvSpPr txBox="true"/>
          <p:nvPr/>
        </p:nvSpPr>
        <p:spPr>
          <a:xfrm rot="0">
            <a:off x="857738" y="3638428"/>
            <a:ext cx="5409382" cy="5912949"/>
          </a:xfrm>
          <a:prstGeom prst="rect">
            <a:avLst/>
          </a:prstGeom>
        </p:spPr>
        <p:txBody>
          <a:bodyPr anchor="t" rtlCol="false" tIns="0" lIns="0" bIns="0" rIns="0">
            <a:spAutoFit/>
          </a:bodyPr>
          <a:lstStyle/>
          <a:p>
            <a:pPr>
              <a:lnSpc>
                <a:spcPts val="4287"/>
              </a:lnSpc>
            </a:pPr>
            <a:r>
              <a:rPr lang="en-US" sz="3062">
                <a:solidFill>
                  <a:srgbClr val="FFFFFF"/>
                </a:solidFill>
                <a:latin typeface="Public Sans"/>
              </a:rPr>
              <a:t>Here we have checked the skewness of each column of the dataset..</a:t>
            </a:r>
          </a:p>
          <a:p>
            <a:pPr>
              <a:lnSpc>
                <a:spcPts val="4287"/>
              </a:lnSpc>
            </a:pPr>
            <a:r>
              <a:rPr lang="en-US" sz="3062">
                <a:solidFill>
                  <a:srgbClr val="FFFFFF"/>
                </a:solidFill>
                <a:latin typeface="Public Sans"/>
              </a:rPr>
              <a:t>Here we have a skewness plot of the column model, here we can see that all the curves carry skewness, not normally distributed we will remove the skewness later on using the appropriate method.</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grpSp>
        <p:nvGrpSpPr>
          <p:cNvPr name="Group 2" id="2"/>
          <p:cNvGrpSpPr/>
          <p:nvPr/>
        </p:nvGrpSpPr>
        <p:grpSpPr>
          <a:xfrm rot="0">
            <a:off x="3031392" y="1430233"/>
            <a:ext cx="9792400" cy="6726139"/>
            <a:chOff x="0" y="0"/>
            <a:chExt cx="13056533" cy="8968185"/>
          </a:xfrm>
        </p:grpSpPr>
        <p:sp>
          <p:nvSpPr>
            <p:cNvPr name="TextBox 3" id="3"/>
            <p:cNvSpPr txBox="true"/>
            <p:nvPr/>
          </p:nvSpPr>
          <p:spPr>
            <a:xfrm rot="0">
              <a:off x="0" y="200025"/>
              <a:ext cx="13056533" cy="1970829"/>
            </a:xfrm>
            <a:prstGeom prst="rect">
              <a:avLst/>
            </a:prstGeom>
          </p:spPr>
          <p:txBody>
            <a:bodyPr anchor="t" rtlCol="false" tIns="0" lIns="0" bIns="0" rIns="0">
              <a:spAutoFit/>
            </a:bodyPr>
            <a:lstStyle/>
            <a:p>
              <a:pPr marL="0" indent="0" lvl="0">
                <a:lnSpc>
                  <a:spcPts val="10700"/>
                </a:lnSpc>
              </a:pPr>
              <a:r>
                <a:rPr lang="en-US" sz="10700">
                  <a:solidFill>
                    <a:srgbClr val="000000"/>
                  </a:solidFill>
                  <a:latin typeface="Decalotype Bold"/>
                </a:rPr>
                <a:t>Data Cleaning</a:t>
              </a:r>
            </a:p>
          </p:txBody>
        </p:sp>
        <p:sp>
          <p:nvSpPr>
            <p:cNvPr name="TextBox 4" id="4"/>
            <p:cNvSpPr txBox="true"/>
            <p:nvPr/>
          </p:nvSpPr>
          <p:spPr>
            <a:xfrm rot="0">
              <a:off x="0" y="2764446"/>
              <a:ext cx="10305737" cy="6203739"/>
            </a:xfrm>
            <a:prstGeom prst="rect">
              <a:avLst/>
            </a:prstGeom>
          </p:spPr>
          <p:txBody>
            <a:bodyPr anchor="t" rtlCol="false" tIns="0" lIns="0" bIns="0" rIns="0">
              <a:spAutoFit/>
            </a:bodyPr>
            <a:lstStyle/>
            <a:p>
              <a:pPr>
                <a:lnSpc>
                  <a:spcPts val="5849"/>
                </a:lnSpc>
              </a:pPr>
              <a:r>
                <a:rPr lang="en-US" sz="4499">
                  <a:solidFill>
                    <a:srgbClr val="FFFFFF"/>
                  </a:solidFill>
                  <a:latin typeface="Public Sans Bold"/>
                </a:rPr>
                <a:t>Handling the missing values</a:t>
              </a:r>
            </a:p>
            <a:p>
              <a:pPr algn="ctr" marL="863596" indent="-431798" lvl="1">
                <a:lnSpc>
                  <a:spcPts val="5199"/>
                </a:lnSpc>
                <a:buFont typeface="Arial"/>
                <a:buChar char="•"/>
              </a:pPr>
              <a:r>
                <a:rPr lang="en-US" sz="3999">
                  <a:solidFill>
                    <a:srgbClr val="FFFFFF"/>
                  </a:solidFill>
                  <a:latin typeface="Public Sans"/>
                </a:rPr>
                <a:t>As we have already seen that we have missing values in only one column, So we have treated the missing value using the appropriate method.</a:t>
              </a:r>
            </a:p>
          </p:txBody>
        </p:sp>
      </p:grpSp>
      <p:sp>
        <p:nvSpPr>
          <p:cNvPr name="AutoShape 5" id="5"/>
          <p:cNvSpPr/>
          <p:nvPr/>
        </p:nvSpPr>
        <p:spPr>
          <a:xfrm rot="0">
            <a:off x="13463362" y="0"/>
            <a:ext cx="4824638" cy="10287000"/>
          </a:xfrm>
          <a:prstGeom prst="rect">
            <a:avLst/>
          </a:prstGeom>
          <a:solidFill>
            <a:srgbClr val="191919"/>
          </a:solid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grpSp>
        <p:nvGrpSpPr>
          <p:cNvPr name="Group 2" id="2"/>
          <p:cNvGrpSpPr/>
          <p:nvPr/>
        </p:nvGrpSpPr>
        <p:grpSpPr>
          <a:xfrm rot="0">
            <a:off x="2860431" y="1401223"/>
            <a:ext cx="10240500" cy="7484554"/>
            <a:chOff x="0" y="0"/>
            <a:chExt cx="13654000" cy="9979405"/>
          </a:xfrm>
        </p:grpSpPr>
        <p:sp>
          <p:nvSpPr>
            <p:cNvPr name="TextBox 3" id="3"/>
            <p:cNvSpPr txBox="true"/>
            <p:nvPr/>
          </p:nvSpPr>
          <p:spPr>
            <a:xfrm rot="0">
              <a:off x="0" y="171450"/>
              <a:ext cx="13654000" cy="1670548"/>
            </a:xfrm>
            <a:prstGeom prst="rect">
              <a:avLst/>
            </a:prstGeom>
          </p:spPr>
          <p:txBody>
            <a:bodyPr anchor="t" rtlCol="false" tIns="0" lIns="0" bIns="0" rIns="0">
              <a:spAutoFit/>
            </a:bodyPr>
            <a:lstStyle/>
            <a:p>
              <a:pPr marL="0" indent="0" lvl="0">
                <a:lnSpc>
                  <a:spcPts val="9089"/>
                </a:lnSpc>
              </a:pPr>
              <a:r>
                <a:rPr lang="en-US" sz="9089">
                  <a:solidFill>
                    <a:srgbClr val="000000"/>
                  </a:solidFill>
                  <a:latin typeface="Decalotype Bold"/>
                </a:rPr>
                <a:t>Dropping the columns</a:t>
              </a:r>
            </a:p>
          </p:txBody>
        </p:sp>
        <p:sp>
          <p:nvSpPr>
            <p:cNvPr name="TextBox 4" id="4"/>
            <p:cNvSpPr txBox="true"/>
            <p:nvPr/>
          </p:nvSpPr>
          <p:spPr>
            <a:xfrm rot="0">
              <a:off x="0" y="2455407"/>
              <a:ext cx="10777327" cy="7523998"/>
            </a:xfrm>
            <a:prstGeom prst="rect">
              <a:avLst/>
            </a:prstGeom>
          </p:spPr>
          <p:txBody>
            <a:bodyPr anchor="t" rtlCol="false" tIns="0" lIns="0" bIns="0" rIns="0">
              <a:spAutoFit/>
            </a:bodyPr>
            <a:lstStyle/>
            <a:p>
              <a:pPr>
                <a:lnSpc>
                  <a:spcPts val="6117"/>
                </a:lnSpc>
              </a:pPr>
            </a:p>
            <a:p>
              <a:pPr algn="ctr" marL="1075831" indent="-537916" lvl="1">
                <a:lnSpc>
                  <a:spcPts val="6477"/>
                </a:lnSpc>
                <a:buFont typeface="Arial"/>
                <a:buChar char="•"/>
              </a:pPr>
              <a:r>
                <a:rPr lang="en-US" sz="5505">
                  <a:solidFill>
                    <a:srgbClr val="FFFFFF"/>
                  </a:solidFill>
                  <a:latin typeface="Public Sans"/>
                </a:rPr>
                <a:t>Now we are dropping the highly negatively correlated column from our dataset which is Unnamed: 0 and owner column.</a:t>
              </a:r>
            </a:p>
          </p:txBody>
        </p:sp>
      </p:grpSp>
      <p:sp>
        <p:nvSpPr>
          <p:cNvPr name="AutoShape 5" id="5"/>
          <p:cNvSpPr/>
          <p:nvPr/>
        </p:nvSpPr>
        <p:spPr>
          <a:xfrm rot="0">
            <a:off x="13463362" y="0"/>
            <a:ext cx="4824638" cy="10287000"/>
          </a:xfrm>
          <a:prstGeom prst="rect">
            <a:avLst/>
          </a:prstGeom>
          <a:solidFill>
            <a:srgbClr val="191919"/>
          </a:solidFill>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grpSp>
        <p:nvGrpSpPr>
          <p:cNvPr name="Group 2" id="2"/>
          <p:cNvGrpSpPr/>
          <p:nvPr/>
        </p:nvGrpSpPr>
        <p:grpSpPr>
          <a:xfrm rot="0">
            <a:off x="2811585" y="1747733"/>
            <a:ext cx="9792400" cy="5638384"/>
            <a:chOff x="0" y="0"/>
            <a:chExt cx="13056533" cy="7517846"/>
          </a:xfrm>
        </p:grpSpPr>
        <p:sp>
          <p:nvSpPr>
            <p:cNvPr name="TextBox 3" id="3"/>
            <p:cNvSpPr txBox="true"/>
            <p:nvPr/>
          </p:nvSpPr>
          <p:spPr>
            <a:xfrm rot="0">
              <a:off x="0" y="171450"/>
              <a:ext cx="13056533" cy="1853778"/>
            </a:xfrm>
            <a:prstGeom prst="rect">
              <a:avLst/>
            </a:prstGeom>
          </p:spPr>
          <p:txBody>
            <a:bodyPr anchor="t" rtlCol="false" tIns="0" lIns="0" bIns="0" rIns="0">
              <a:spAutoFit/>
            </a:bodyPr>
            <a:lstStyle/>
            <a:p>
              <a:pPr marL="0" indent="0" lvl="0">
                <a:lnSpc>
                  <a:spcPts val="10000"/>
                </a:lnSpc>
              </a:pPr>
              <a:r>
                <a:rPr lang="en-US" sz="10000">
                  <a:solidFill>
                    <a:srgbClr val="000000"/>
                  </a:solidFill>
                  <a:latin typeface="Decalotype Bold"/>
                </a:rPr>
                <a:t>Label Encoding</a:t>
              </a:r>
            </a:p>
          </p:txBody>
        </p:sp>
        <p:sp>
          <p:nvSpPr>
            <p:cNvPr name="TextBox 4" id="4"/>
            <p:cNvSpPr txBox="true"/>
            <p:nvPr/>
          </p:nvSpPr>
          <p:spPr>
            <a:xfrm rot="0">
              <a:off x="0" y="2618820"/>
              <a:ext cx="10305737" cy="4899026"/>
            </a:xfrm>
            <a:prstGeom prst="rect">
              <a:avLst/>
            </a:prstGeom>
          </p:spPr>
          <p:txBody>
            <a:bodyPr anchor="t" rtlCol="false" tIns="0" lIns="0" bIns="0" rIns="0">
              <a:spAutoFit/>
            </a:bodyPr>
            <a:lstStyle/>
            <a:p>
              <a:pPr algn="l">
                <a:lnSpc>
                  <a:spcPts val="5849"/>
                </a:lnSpc>
              </a:pPr>
              <a:r>
                <a:rPr lang="en-US" sz="3999">
                  <a:solidFill>
                    <a:srgbClr val="FFFFFF"/>
                  </a:solidFill>
                  <a:latin typeface="Public Sans"/>
                </a:rPr>
                <a:t>We have many columns having data type objects so we have changed them to integer format using the Label Encoding technique.</a:t>
              </a:r>
            </a:p>
          </p:txBody>
        </p:sp>
      </p:grpSp>
      <p:sp>
        <p:nvSpPr>
          <p:cNvPr name="AutoShape 5" id="5"/>
          <p:cNvSpPr/>
          <p:nvPr/>
        </p:nvSpPr>
        <p:spPr>
          <a:xfrm rot="0">
            <a:off x="13463362" y="0"/>
            <a:ext cx="4824638" cy="10287000"/>
          </a:xfrm>
          <a:prstGeom prst="rect">
            <a:avLst/>
          </a:prstGeom>
          <a:solidFill>
            <a:srgbClr val="191919"/>
          </a:solidFill>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grpSp>
        <p:nvGrpSpPr>
          <p:cNvPr name="Group 2" id="2"/>
          <p:cNvGrpSpPr/>
          <p:nvPr/>
        </p:nvGrpSpPr>
        <p:grpSpPr>
          <a:xfrm rot="0">
            <a:off x="2811585" y="1747733"/>
            <a:ext cx="9792400" cy="6395304"/>
            <a:chOff x="0" y="0"/>
            <a:chExt cx="13056533" cy="8527072"/>
          </a:xfrm>
        </p:grpSpPr>
        <p:sp>
          <p:nvSpPr>
            <p:cNvPr name="TextBox 3" id="3"/>
            <p:cNvSpPr txBox="true"/>
            <p:nvPr/>
          </p:nvSpPr>
          <p:spPr>
            <a:xfrm rot="0">
              <a:off x="0" y="190500"/>
              <a:ext cx="13056533" cy="1858434"/>
            </a:xfrm>
            <a:prstGeom prst="rect">
              <a:avLst/>
            </a:prstGeom>
          </p:spPr>
          <p:txBody>
            <a:bodyPr anchor="t" rtlCol="false" tIns="0" lIns="0" bIns="0" rIns="0">
              <a:spAutoFit/>
            </a:bodyPr>
            <a:lstStyle/>
            <a:p>
              <a:pPr marL="0" indent="0" lvl="0">
                <a:lnSpc>
                  <a:spcPts val="10100"/>
                </a:lnSpc>
              </a:pPr>
              <a:r>
                <a:rPr lang="en-US" sz="10100">
                  <a:solidFill>
                    <a:srgbClr val="000000"/>
                  </a:solidFill>
                  <a:latin typeface="Decalotype Bold"/>
                </a:rPr>
                <a:t>Removing Outliers</a:t>
              </a:r>
            </a:p>
          </p:txBody>
        </p:sp>
        <p:sp>
          <p:nvSpPr>
            <p:cNvPr name="TextBox 4" id="4"/>
            <p:cNvSpPr txBox="true"/>
            <p:nvPr/>
          </p:nvSpPr>
          <p:spPr>
            <a:xfrm rot="0">
              <a:off x="0" y="2642527"/>
              <a:ext cx="10305737" cy="5884546"/>
            </a:xfrm>
            <a:prstGeom prst="rect">
              <a:avLst/>
            </a:prstGeom>
          </p:spPr>
          <p:txBody>
            <a:bodyPr anchor="t" rtlCol="false" tIns="0" lIns="0" bIns="0" rIns="0">
              <a:spAutoFit/>
            </a:bodyPr>
            <a:lstStyle/>
            <a:p>
              <a:pPr algn="l">
                <a:lnSpc>
                  <a:spcPts val="5849"/>
                </a:lnSpc>
              </a:pPr>
              <a:r>
                <a:rPr lang="en-US" sz="3999">
                  <a:solidFill>
                    <a:srgbClr val="FFFFFF"/>
                  </a:solidFill>
                  <a:latin typeface="Public Sans"/>
                </a:rPr>
                <a:t>From the univariate and bivariate analysis, we have seen that only a few outliers are present in the columns. So we are not removing the outliers from the dataset.</a:t>
              </a:r>
            </a:p>
          </p:txBody>
        </p:sp>
      </p:grpSp>
      <p:sp>
        <p:nvSpPr>
          <p:cNvPr name="AutoShape 5" id="5"/>
          <p:cNvSpPr/>
          <p:nvPr/>
        </p:nvSpPr>
        <p:spPr>
          <a:xfrm rot="0">
            <a:off x="13463362" y="0"/>
            <a:ext cx="4824638" cy="10287000"/>
          </a:xfrm>
          <a:prstGeom prst="rect">
            <a:avLst/>
          </a:prstGeom>
          <a:solidFill>
            <a:srgbClr val="191919"/>
          </a:solidFill>
        </p:spPr>
      </p:sp>
    </p:spTree>
  </p:cSld>
  <p:clrMapOvr>
    <a:masterClrMapping/>
  </p:clrMapOvr>
</p:sld>
</file>

<file path=ppt/slides/slide16.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grpSp>
        <p:nvGrpSpPr>
          <p:cNvPr name="Group 2" id="2"/>
          <p:cNvGrpSpPr/>
          <p:nvPr/>
        </p:nvGrpSpPr>
        <p:grpSpPr>
          <a:xfrm rot="0">
            <a:off x="3091742" y="1186002"/>
            <a:ext cx="9268012" cy="8242972"/>
            <a:chOff x="0" y="0"/>
            <a:chExt cx="12357349" cy="10990629"/>
          </a:xfrm>
        </p:grpSpPr>
        <p:sp>
          <p:nvSpPr>
            <p:cNvPr name="TextBox 3" id="3"/>
            <p:cNvSpPr txBox="true"/>
            <p:nvPr/>
          </p:nvSpPr>
          <p:spPr>
            <a:xfrm rot="0">
              <a:off x="0" y="161925"/>
              <a:ext cx="12357349" cy="1643656"/>
            </a:xfrm>
            <a:prstGeom prst="rect">
              <a:avLst/>
            </a:prstGeom>
          </p:spPr>
          <p:txBody>
            <a:bodyPr anchor="t" rtlCol="false" tIns="0" lIns="0" bIns="0" rIns="0">
              <a:spAutoFit/>
            </a:bodyPr>
            <a:lstStyle/>
            <a:p>
              <a:pPr marL="0" indent="0" lvl="0">
                <a:lnSpc>
                  <a:spcPts val="8914"/>
                </a:lnSpc>
              </a:pPr>
              <a:r>
                <a:rPr lang="en-US" sz="8914">
                  <a:solidFill>
                    <a:srgbClr val="000000"/>
                  </a:solidFill>
                  <a:latin typeface="Decalotype Bold"/>
                </a:rPr>
                <a:t>Removing Skewness</a:t>
              </a:r>
            </a:p>
          </p:txBody>
        </p:sp>
        <p:sp>
          <p:nvSpPr>
            <p:cNvPr name="TextBox 4" id="4"/>
            <p:cNvSpPr txBox="true"/>
            <p:nvPr/>
          </p:nvSpPr>
          <p:spPr>
            <a:xfrm rot="0">
              <a:off x="0" y="2323902"/>
              <a:ext cx="9753859" cy="8666727"/>
            </a:xfrm>
            <a:prstGeom prst="rect">
              <a:avLst/>
            </a:prstGeom>
          </p:spPr>
          <p:txBody>
            <a:bodyPr anchor="t" rtlCol="false" tIns="0" lIns="0" bIns="0" rIns="0">
              <a:spAutoFit/>
            </a:bodyPr>
            <a:lstStyle/>
            <a:p>
              <a:pPr>
                <a:lnSpc>
                  <a:spcPts val="4704"/>
                </a:lnSpc>
              </a:pPr>
              <a:r>
                <a:rPr lang="en-US" sz="3618">
                  <a:solidFill>
                    <a:srgbClr val="FFFFFF"/>
                  </a:solidFill>
                  <a:latin typeface="Public Sans"/>
                </a:rPr>
                <a:t>We have seen that skewness is present in many columns, we have also checked the skewness using the skew function.</a:t>
              </a:r>
            </a:p>
            <a:p>
              <a:pPr>
                <a:lnSpc>
                  <a:spcPts val="4704"/>
                </a:lnSpc>
              </a:pPr>
              <a:r>
                <a:rPr lang="en-US" sz="3618">
                  <a:solidFill>
                    <a:srgbClr val="FFFFFF"/>
                  </a:solidFill>
                  <a:latin typeface="Public Sans"/>
                </a:rPr>
                <a:t>For removing skewness we have split our data in the form of the target variable and independent variable.</a:t>
              </a:r>
            </a:p>
            <a:p>
              <a:pPr algn="l">
                <a:lnSpc>
                  <a:spcPts val="4704"/>
                </a:lnSpc>
              </a:pPr>
              <a:r>
                <a:rPr lang="en-US" sz="3618">
                  <a:solidFill>
                    <a:srgbClr val="FFFFFF"/>
                  </a:solidFill>
                  <a:latin typeface="Public Sans"/>
                </a:rPr>
                <a:t>After that, we have removed the skewness by using the power transformer method.</a:t>
              </a:r>
            </a:p>
          </p:txBody>
        </p:sp>
      </p:grpSp>
      <p:sp>
        <p:nvSpPr>
          <p:cNvPr name="AutoShape 5" id="5"/>
          <p:cNvSpPr/>
          <p:nvPr/>
        </p:nvSpPr>
        <p:spPr>
          <a:xfrm rot="0">
            <a:off x="13463362" y="0"/>
            <a:ext cx="4824638" cy="10287000"/>
          </a:xfrm>
          <a:prstGeom prst="rect">
            <a:avLst/>
          </a:prstGeom>
          <a:solidFill>
            <a:srgbClr val="191919"/>
          </a:solidFill>
        </p:spPr>
      </p:sp>
    </p:spTree>
  </p:cSld>
  <p:clrMapOvr>
    <a:masterClrMapping/>
  </p:clrMapOvr>
</p:sld>
</file>

<file path=ppt/slides/slide17.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sp>
        <p:nvSpPr>
          <p:cNvPr name="TextBox 2" id="2"/>
          <p:cNvSpPr txBox="true"/>
          <p:nvPr/>
        </p:nvSpPr>
        <p:spPr>
          <a:xfrm rot="0">
            <a:off x="2847512" y="1541929"/>
            <a:ext cx="10197318" cy="6507243"/>
          </a:xfrm>
          <a:prstGeom prst="rect">
            <a:avLst/>
          </a:prstGeom>
        </p:spPr>
        <p:txBody>
          <a:bodyPr anchor="t" rtlCol="false" tIns="0" lIns="0" bIns="0" rIns="0">
            <a:spAutoFit/>
          </a:bodyPr>
          <a:lstStyle/>
          <a:p>
            <a:pPr marL="1105117" indent="-552559" lvl="1">
              <a:lnSpc>
                <a:spcPts val="6654"/>
              </a:lnSpc>
              <a:buFont typeface="Arial"/>
              <a:buChar char="•"/>
            </a:pPr>
            <a:r>
              <a:rPr lang="en-US" sz="5118">
                <a:solidFill>
                  <a:srgbClr val="000000"/>
                </a:solidFill>
                <a:latin typeface="Public Sans Bold"/>
              </a:rPr>
              <a:t>Creating the Train Test Split</a:t>
            </a:r>
            <a:r>
              <a:rPr lang="en-US" sz="5118">
                <a:solidFill>
                  <a:srgbClr val="FFFFFF"/>
                </a:solidFill>
                <a:latin typeface="Public Sans Bold"/>
              </a:rPr>
              <a:t>: </a:t>
            </a:r>
            <a:r>
              <a:rPr lang="en-US" sz="5118">
                <a:solidFill>
                  <a:srgbClr val="FFFFFF"/>
                </a:solidFill>
                <a:latin typeface="Public Sans"/>
              </a:rPr>
              <a:t>Here  we have split our data for training and testing in 7:3 ratio.</a:t>
            </a:r>
          </a:p>
          <a:p>
            <a:pPr marL="1105117" indent="-552559" lvl="1">
              <a:lnSpc>
                <a:spcPts val="6654"/>
              </a:lnSpc>
              <a:buFont typeface="Arial"/>
              <a:buChar char="•"/>
            </a:pPr>
            <a:r>
              <a:rPr lang="en-US" sz="5118">
                <a:solidFill>
                  <a:srgbClr val="000000"/>
                </a:solidFill>
                <a:latin typeface="Public Sans Bold"/>
              </a:rPr>
              <a:t>Random State</a:t>
            </a:r>
            <a:r>
              <a:rPr lang="en-US" sz="5118">
                <a:solidFill>
                  <a:srgbClr val="FFFFFF"/>
                </a:solidFill>
                <a:latin typeface="Public Sans"/>
              </a:rPr>
              <a:t>: We have chosen 52 as the random state for our models. </a:t>
            </a:r>
          </a:p>
          <a:p>
            <a:pPr algn="l">
              <a:lnSpc>
                <a:spcPts val="5094"/>
              </a:lnSpc>
            </a:pPr>
          </a:p>
        </p:txBody>
      </p:sp>
      <p:sp>
        <p:nvSpPr>
          <p:cNvPr name="AutoShape 3" id="3"/>
          <p:cNvSpPr/>
          <p:nvPr/>
        </p:nvSpPr>
        <p:spPr>
          <a:xfrm rot="0">
            <a:off x="13463362" y="0"/>
            <a:ext cx="4824638" cy="10287000"/>
          </a:xfrm>
          <a:prstGeom prst="rect">
            <a:avLst/>
          </a:prstGeom>
          <a:solidFill>
            <a:srgbClr val="191919"/>
          </a:solidFill>
        </p:spPr>
      </p:sp>
    </p:spTree>
  </p:cSld>
  <p:clrMapOvr>
    <a:masterClrMapping/>
  </p:clrMapOvr>
</p:sld>
</file>

<file path=ppt/slides/slide18.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grpSp>
        <p:nvGrpSpPr>
          <p:cNvPr name="Group 2" id="2"/>
          <p:cNvGrpSpPr/>
          <p:nvPr/>
        </p:nvGrpSpPr>
        <p:grpSpPr>
          <a:xfrm rot="0">
            <a:off x="1186742" y="1186002"/>
            <a:ext cx="12276620" cy="7229249"/>
            <a:chOff x="0" y="0"/>
            <a:chExt cx="16368827" cy="9638998"/>
          </a:xfrm>
        </p:grpSpPr>
        <p:sp>
          <p:nvSpPr>
            <p:cNvPr name="TextBox 3" id="3"/>
            <p:cNvSpPr txBox="true"/>
            <p:nvPr/>
          </p:nvSpPr>
          <p:spPr>
            <a:xfrm rot="0">
              <a:off x="0" y="133350"/>
              <a:ext cx="16368827" cy="2661139"/>
            </a:xfrm>
            <a:prstGeom prst="rect">
              <a:avLst/>
            </a:prstGeom>
          </p:spPr>
          <p:txBody>
            <a:bodyPr anchor="t" rtlCol="false" tIns="0" lIns="0" bIns="0" rIns="0">
              <a:spAutoFit/>
            </a:bodyPr>
            <a:lstStyle/>
            <a:p>
              <a:pPr marL="0" indent="0" lvl="0">
                <a:lnSpc>
                  <a:spcPts val="7514"/>
                </a:lnSpc>
              </a:pPr>
              <a:r>
                <a:rPr lang="en-US" sz="7514">
                  <a:solidFill>
                    <a:srgbClr val="000000"/>
                  </a:solidFill>
                  <a:latin typeface="Decalotype Bold Bold"/>
                </a:rPr>
                <a:t>Finding Best Algorithm using multiple models</a:t>
              </a:r>
            </a:p>
          </p:txBody>
        </p:sp>
        <p:sp>
          <p:nvSpPr>
            <p:cNvPr name="TextBox 4" id="4"/>
            <p:cNvSpPr txBox="true"/>
            <p:nvPr/>
          </p:nvSpPr>
          <p:spPr>
            <a:xfrm rot="0">
              <a:off x="0" y="3312810"/>
              <a:ext cx="12920185" cy="6326189"/>
            </a:xfrm>
            <a:prstGeom prst="rect">
              <a:avLst/>
            </a:prstGeom>
          </p:spPr>
          <p:txBody>
            <a:bodyPr anchor="t" rtlCol="false" tIns="0" lIns="0" bIns="0" rIns="0">
              <a:spAutoFit/>
            </a:bodyPr>
            <a:lstStyle/>
            <a:p>
              <a:pPr>
                <a:lnSpc>
                  <a:spcPts val="4704"/>
                </a:lnSpc>
              </a:pPr>
              <a:r>
                <a:rPr lang="en-US" sz="3618">
                  <a:solidFill>
                    <a:srgbClr val="FFFFFF"/>
                  </a:solidFill>
                  <a:latin typeface="Public Sans"/>
                </a:rPr>
                <a:t>We have used different regression models listed below:</a:t>
              </a:r>
            </a:p>
            <a:p>
              <a:pPr marL="781275" indent="-390638" lvl="1">
                <a:lnSpc>
                  <a:spcPts val="4704"/>
                </a:lnSpc>
                <a:buFont typeface="Arial"/>
                <a:buChar char="•"/>
              </a:pPr>
              <a:r>
                <a:rPr lang="en-US" sz="3618">
                  <a:solidFill>
                    <a:srgbClr val="FFFFFF"/>
                  </a:solidFill>
                  <a:latin typeface="Public Sans"/>
                </a:rPr>
                <a:t>LinearRegression()</a:t>
              </a:r>
            </a:p>
            <a:p>
              <a:pPr marL="781275" indent="-390638" lvl="1">
                <a:lnSpc>
                  <a:spcPts val="4704"/>
                </a:lnSpc>
                <a:buFont typeface="Arial"/>
                <a:buChar char="•"/>
              </a:pPr>
              <a:r>
                <a:rPr lang="en-US" sz="3618">
                  <a:solidFill>
                    <a:srgbClr val="FFFFFF"/>
                  </a:solidFill>
                  <a:latin typeface="Public Sans"/>
                </a:rPr>
                <a:t>DecisionTreeRegressor()</a:t>
              </a:r>
            </a:p>
            <a:p>
              <a:pPr marL="781275" indent="-390638" lvl="1">
                <a:lnSpc>
                  <a:spcPts val="4704"/>
                </a:lnSpc>
                <a:buFont typeface="Arial"/>
                <a:buChar char="•"/>
              </a:pPr>
              <a:r>
                <a:rPr lang="en-US" sz="3618">
                  <a:solidFill>
                    <a:srgbClr val="FFFFFF"/>
                  </a:solidFill>
                  <a:latin typeface="Public Sans"/>
                </a:rPr>
                <a:t>SVR()</a:t>
              </a:r>
            </a:p>
            <a:p>
              <a:pPr marL="781275" indent="-390638" lvl="1">
                <a:lnSpc>
                  <a:spcPts val="4704"/>
                </a:lnSpc>
                <a:buFont typeface="Arial"/>
                <a:buChar char="•"/>
              </a:pPr>
              <a:r>
                <a:rPr lang="en-US" sz="3618">
                  <a:solidFill>
                    <a:srgbClr val="FFFFFF"/>
                  </a:solidFill>
                  <a:latin typeface="Public Sans"/>
                </a:rPr>
                <a:t>KNeighborsRegressor()</a:t>
              </a:r>
            </a:p>
            <a:p>
              <a:pPr marL="781275" indent="-390638" lvl="1">
                <a:lnSpc>
                  <a:spcPts val="4704"/>
                </a:lnSpc>
                <a:buFont typeface="Arial"/>
                <a:buChar char="•"/>
              </a:pPr>
              <a:r>
                <a:rPr lang="en-US" sz="3618">
                  <a:solidFill>
                    <a:srgbClr val="FFFFFF"/>
                  </a:solidFill>
                  <a:latin typeface="Public Sans"/>
                </a:rPr>
                <a:t>Lasso(alpha=0.0001)</a:t>
              </a:r>
            </a:p>
            <a:p>
              <a:pPr algn="l" marL="781275" indent="-390638" lvl="1">
                <a:lnSpc>
                  <a:spcPts val="4704"/>
                </a:lnSpc>
                <a:buFont typeface="Arial"/>
                <a:buChar char="•"/>
              </a:pPr>
              <a:r>
                <a:rPr lang="en-US" sz="3618">
                  <a:solidFill>
                    <a:srgbClr val="FFFFFF"/>
                  </a:solidFill>
                  <a:latin typeface="Public Sans"/>
                </a:rPr>
                <a:t>Ridge(alpha=0.0001)</a:t>
              </a:r>
            </a:p>
          </p:txBody>
        </p:sp>
      </p:grpSp>
      <p:sp>
        <p:nvSpPr>
          <p:cNvPr name="AutoShape 5" id="5"/>
          <p:cNvSpPr/>
          <p:nvPr/>
        </p:nvSpPr>
        <p:spPr>
          <a:xfrm rot="0">
            <a:off x="13463362" y="0"/>
            <a:ext cx="4824638" cy="10287000"/>
          </a:xfrm>
          <a:prstGeom prst="rect">
            <a:avLst/>
          </a:prstGeom>
          <a:solidFill>
            <a:srgbClr val="191919"/>
          </a:solidFill>
        </p:spPr>
      </p:sp>
    </p:spTree>
  </p:cSld>
  <p:clrMapOvr>
    <a:masterClrMapping/>
  </p:clrMapOvr>
</p:sld>
</file>

<file path=ppt/slides/slide19.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grpSp>
        <p:nvGrpSpPr>
          <p:cNvPr name="Group 2" id="2"/>
          <p:cNvGrpSpPr/>
          <p:nvPr/>
        </p:nvGrpSpPr>
        <p:grpSpPr>
          <a:xfrm rot="0">
            <a:off x="2456742" y="1028700"/>
            <a:ext cx="11006620" cy="6534558"/>
            <a:chOff x="0" y="0"/>
            <a:chExt cx="14675493" cy="8712745"/>
          </a:xfrm>
        </p:grpSpPr>
        <p:sp>
          <p:nvSpPr>
            <p:cNvPr name="TextBox 3" id="3"/>
            <p:cNvSpPr txBox="true"/>
            <p:nvPr/>
          </p:nvSpPr>
          <p:spPr>
            <a:xfrm rot="0">
              <a:off x="0" y="161925"/>
              <a:ext cx="14675493" cy="1606403"/>
            </a:xfrm>
            <a:prstGeom prst="rect">
              <a:avLst/>
            </a:prstGeom>
          </p:spPr>
          <p:txBody>
            <a:bodyPr anchor="t" rtlCol="false" tIns="0" lIns="0" bIns="0" rIns="0">
              <a:spAutoFit/>
            </a:bodyPr>
            <a:lstStyle/>
            <a:p>
              <a:pPr marL="0" indent="0" lvl="0">
                <a:lnSpc>
                  <a:spcPts val="8714"/>
                </a:lnSpc>
              </a:pPr>
              <a:r>
                <a:rPr lang="en-US" sz="8714">
                  <a:solidFill>
                    <a:srgbClr val="000000"/>
                  </a:solidFill>
                  <a:latin typeface="Decalotype Bold Bold"/>
                </a:rPr>
                <a:t>Evaluation Metrics</a:t>
              </a:r>
            </a:p>
          </p:txBody>
        </p:sp>
        <p:sp>
          <p:nvSpPr>
            <p:cNvPr name="TextBox 4" id="4"/>
            <p:cNvSpPr txBox="true"/>
            <p:nvPr/>
          </p:nvSpPr>
          <p:spPr>
            <a:xfrm rot="0">
              <a:off x="0" y="2286649"/>
              <a:ext cx="11583609" cy="6426096"/>
            </a:xfrm>
            <a:prstGeom prst="rect">
              <a:avLst/>
            </a:prstGeom>
          </p:spPr>
          <p:txBody>
            <a:bodyPr anchor="t" rtlCol="false" tIns="0" lIns="0" bIns="0" rIns="0">
              <a:spAutoFit/>
            </a:bodyPr>
            <a:lstStyle/>
            <a:p>
              <a:pPr algn="l">
                <a:lnSpc>
                  <a:spcPts val="6394"/>
                </a:lnSpc>
              </a:pPr>
              <a:r>
                <a:rPr lang="en-US" sz="4918">
                  <a:solidFill>
                    <a:srgbClr val="FFFFFF"/>
                  </a:solidFill>
                  <a:latin typeface="Public Sans"/>
                </a:rPr>
                <a:t>It's a regression problem  thus we have used r2_score, mean absolute error mean squared error, and root means squared error as the evaluation metrics .</a:t>
              </a:r>
            </a:p>
          </p:txBody>
        </p:sp>
      </p:grpSp>
      <p:sp>
        <p:nvSpPr>
          <p:cNvPr name="AutoShape 5" id="5"/>
          <p:cNvSpPr/>
          <p:nvPr/>
        </p:nvSpPr>
        <p:spPr>
          <a:xfrm rot="0">
            <a:off x="13463362" y="0"/>
            <a:ext cx="4824638" cy="10287000"/>
          </a:xfrm>
          <a:prstGeom prst="rect">
            <a:avLst/>
          </a:prstGeom>
          <a:solidFill>
            <a:srgbClr val="191919"/>
          </a:solid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sp>
        <p:nvSpPr>
          <p:cNvPr name="AutoShape 2" id="2"/>
          <p:cNvSpPr/>
          <p:nvPr/>
        </p:nvSpPr>
        <p:spPr>
          <a:xfrm rot="-6078035">
            <a:off x="-3267573" y="135072"/>
            <a:ext cx="13593765" cy="10097433"/>
          </a:xfrm>
          <a:prstGeom prst="rect">
            <a:avLst/>
          </a:prstGeom>
          <a:solidFill>
            <a:srgbClr val="FFFFFF"/>
          </a:solidFill>
        </p:spPr>
      </p:sp>
      <p:grpSp>
        <p:nvGrpSpPr>
          <p:cNvPr name="Group 3" id="3"/>
          <p:cNvGrpSpPr/>
          <p:nvPr/>
        </p:nvGrpSpPr>
        <p:grpSpPr>
          <a:xfrm rot="0">
            <a:off x="760046" y="3406219"/>
            <a:ext cx="6886146" cy="2351100"/>
            <a:chOff x="0" y="0"/>
            <a:chExt cx="9181529" cy="3134800"/>
          </a:xfrm>
        </p:grpSpPr>
        <p:sp>
          <p:nvSpPr>
            <p:cNvPr name="TextBox 4" id="4"/>
            <p:cNvSpPr txBox="true"/>
            <p:nvPr/>
          </p:nvSpPr>
          <p:spPr>
            <a:xfrm rot="0">
              <a:off x="0" y="-9525"/>
              <a:ext cx="9181529" cy="1970405"/>
            </a:xfrm>
            <a:prstGeom prst="rect">
              <a:avLst/>
            </a:prstGeom>
          </p:spPr>
          <p:txBody>
            <a:bodyPr anchor="t" rtlCol="false" tIns="0" lIns="0" bIns="0" rIns="0">
              <a:spAutoFit/>
            </a:bodyPr>
            <a:lstStyle/>
            <a:p>
              <a:pPr algn="l" marL="0" indent="0" lvl="0">
                <a:lnSpc>
                  <a:spcPts val="11639"/>
                </a:lnSpc>
                <a:spcBef>
                  <a:spcPct val="0"/>
                </a:spcBef>
              </a:pPr>
              <a:r>
                <a:rPr lang="en-US" sz="9699">
                  <a:solidFill>
                    <a:srgbClr val="052896"/>
                  </a:solidFill>
                  <a:latin typeface="Decalotype Bold"/>
                </a:rPr>
                <a:t>Introduction</a:t>
              </a:r>
            </a:p>
          </p:txBody>
        </p:sp>
        <p:sp>
          <p:nvSpPr>
            <p:cNvPr name="TextBox 5" id="5"/>
            <p:cNvSpPr txBox="true"/>
            <p:nvPr/>
          </p:nvSpPr>
          <p:spPr>
            <a:xfrm rot="0">
              <a:off x="0" y="2449846"/>
              <a:ext cx="9181529" cy="684953"/>
            </a:xfrm>
            <a:prstGeom prst="rect">
              <a:avLst/>
            </a:prstGeom>
          </p:spPr>
          <p:txBody>
            <a:bodyPr anchor="t" rtlCol="false" tIns="0" lIns="0" bIns="0" rIns="0">
              <a:spAutoFit/>
            </a:bodyPr>
            <a:lstStyle/>
            <a:p>
              <a:pPr algn="l" marL="0" indent="0" lvl="0">
                <a:lnSpc>
                  <a:spcPts val="4160"/>
                </a:lnSpc>
                <a:spcBef>
                  <a:spcPct val="0"/>
                </a:spcBef>
              </a:pPr>
            </a:p>
          </p:txBody>
        </p:sp>
      </p:grpSp>
      <p:sp>
        <p:nvSpPr>
          <p:cNvPr name="TextBox 6" id="6"/>
          <p:cNvSpPr txBox="true"/>
          <p:nvPr/>
        </p:nvSpPr>
        <p:spPr>
          <a:xfrm rot="0">
            <a:off x="10774839" y="990600"/>
            <a:ext cx="6769172" cy="8625165"/>
          </a:xfrm>
          <a:prstGeom prst="rect">
            <a:avLst/>
          </a:prstGeom>
        </p:spPr>
        <p:txBody>
          <a:bodyPr anchor="t" rtlCol="false" tIns="0" lIns="0" bIns="0" rIns="0">
            <a:spAutoFit/>
          </a:bodyPr>
          <a:lstStyle/>
          <a:p>
            <a:pPr algn="ctr">
              <a:lnSpc>
                <a:spcPts val="4394"/>
              </a:lnSpc>
              <a:spcBef>
                <a:spcPct val="0"/>
              </a:spcBef>
            </a:pPr>
            <a:r>
              <a:rPr lang="en-US" sz="3380">
                <a:solidFill>
                  <a:srgbClr val="FFFFFF"/>
                </a:solidFill>
                <a:latin typeface="Public Sans"/>
              </a:rPr>
              <a:t>With the covid 19 impact in the market, we have seen a lot of changes in the car market. Now some cars are in demand hence making them costly and some are not in demand hence cheaper. With the change in the market traders who sell used cars are facing problems with their previous machine learning models. So, they are looking for new machine learning models from new data. So we are going to build a machine learning model using new data.</a:t>
            </a:r>
          </a:p>
          <a:p>
            <a:pPr algn="ctr">
              <a:lnSpc>
                <a:spcPts val="2423"/>
              </a:lnSpc>
              <a:spcBef>
                <a:spcPct val="0"/>
              </a:spcBef>
            </a:pP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grpSp>
        <p:nvGrpSpPr>
          <p:cNvPr name="Group 2" id="2"/>
          <p:cNvGrpSpPr/>
          <p:nvPr/>
        </p:nvGrpSpPr>
        <p:grpSpPr>
          <a:xfrm rot="0">
            <a:off x="2456742" y="1028700"/>
            <a:ext cx="11006620" cy="6534558"/>
            <a:chOff x="0" y="0"/>
            <a:chExt cx="14675493" cy="8712745"/>
          </a:xfrm>
        </p:grpSpPr>
        <p:sp>
          <p:nvSpPr>
            <p:cNvPr name="TextBox 3" id="3"/>
            <p:cNvSpPr txBox="true"/>
            <p:nvPr/>
          </p:nvSpPr>
          <p:spPr>
            <a:xfrm rot="0">
              <a:off x="0" y="161925"/>
              <a:ext cx="14675493" cy="1606403"/>
            </a:xfrm>
            <a:prstGeom prst="rect">
              <a:avLst/>
            </a:prstGeom>
          </p:spPr>
          <p:txBody>
            <a:bodyPr anchor="t" rtlCol="false" tIns="0" lIns="0" bIns="0" rIns="0">
              <a:spAutoFit/>
            </a:bodyPr>
            <a:lstStyle/>
            <a:p>
              <a:pPr marL="0" indent="0" lvl="0">
                <a:lnSpc>
                  <a:spcPts val="8714"/>
                </a:lnSpc>
              </a:pPr>
              <a:r>
                <a:rPr lang="en-US" sz="8714">
                  <a:solidFill>
                    <a:srgbClr val="000000"/>
                  </a:solidFill>
                  <a:latin typeface="Decalotype Bold Bold"/>
                </a:rPr>
                <a:t>Evaluation Metrics</a:t>
              </a:r>
            </a:p>
          </p:txBody>
        </p:sp>
        <p:sp>
          <p:nvSpPr>
            <p:cNvPr name="TextBox 4" id="4"/>
            <p:cNvSpPr txBox="true"/>
            <p:nvPr/>
          </p:nvSpPr>
          <p:spPr>
            <a:xfrm rot="0">
              <a:off x="0" y="2286649"/>
              <a:ext cx="11583609" cy="6426096"/>
            </a:xfrm>
            <a:prstGeom prst="rect">
              <a:avLst/>
            </a:prstGeom>
          </p:spPr>
          <p:txBody>
            <a:bodyPr anchor="t" rtlCol="false" tIns="0" lIns="0" bIns="0" rIns="0">
              <a:spAutoFit/>
            </a:bodyPr>
            <a:lstStyle/>
            <a:p>
              <a:pPr algn="l">
                <a:lnSpc>
                  <a:spcPts val="6394"/>
                </a:lnSpc>
              </a:pPr>
              <a:r>
                <a:rPr lang="en-US" sz="4918">
                  <a:solidFill>
                    <a:srgbClr val="FFFFFF"/>
                  </a:solidFill>
                  <a:latin typeface="Public Sans"/>
                </a:rPr>
                <a:t>It's a regression problem  thus we have used r2_score, mean absolute error mean squared error, and root means squared error as the evaluation metrics .</a:t>
              </a:r>
            </a:p>
          </p:txBody>
        </p:sp>
      </p:grpSp>
      <p:sp>
        <p:nvSpPr>
          <p:cNvPr name="AutoShape 5" id="5"/>
          <p:cNvSpPr/>
          <p:nvPr/>
        </p:nvSpPr>
        <p:spPr>
          <a:xfrm rot="0">
            <a:off x="13463362" y="0"/>
            <a:ext cx="4824638" cy="10287000"/>
          </a:xfrm>
          <a:prstGeom prst="rect">
            <a:avLst/>
          </a:prstGeom>
          <a:solidFill>
            <a:srgbClr val="191919"/>
          </a:solidFill>
        </p:spPr>
      </p:sp>
    </p:spTree>
  </p:cSld>
  <p:clrMapOvr>
    <a:masterClrMapping/>
  </p:clrMapOvr>
</p:sld>
</file>

<file path=ppt/slides/slide21.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sp>
        <p:nvSpPr>
          <p:cNvPr name="AutoShape 2" id="2"/>
          <p:cNvSpPr/>
          <p:nvPr/>
        </p:nvSpPr>
        <p:spPr>
          <a:xfrm rot="0">
            <a:off x="13463362" y="0"/>
            <a:ext cx="4824638" cy="10287000"/>
          </a:xfrm>
          <a:prstGeom prst="rect">
            <a:avLst/>
          </a:prstGeom>
          <a:solidFill>
            <a:srgbClr val="191919"/>
          </a:solidFill>
        </p:spPr>
      </p:sp>
      <p:sp>
        <p:nvSpPr>
          <p:cNvPr name="TextBox 3" id="3"/>
          <p:cNvSpPr txBox="true"/>
          <p:nvPr/>
        </p:nvSpPr>
        <p:spPr>
          <a:xfrm rot="0">
            <a:off x="1260012" y="1812256"/>
            <a:ext cx="11977046" cy="6566628"/>
          </a:xfrm>
          <a:prstGeom prst="rect">
            <a:avLst/>
          </a:prstGeom>
        </p:spPr>
        <p:txBody>
          <a:bodyPr anchor="t" rtlCol="false" tIns="0" lIns="0" bIns="0" rIns="0">
            <a:spAutoFit/>
          </a:bodyPr>
          <a:lstStyle/>
          <a:p>
            <a:pPr marL="962831" indent="-481416" lvl="1">
              <a:lnSpc>
                <a:spcPts val="5797"/>
              </a:lnSpc>
              <a:buFont typeface="Arial"/>
              <a:buChar char="•"/>
            </a:pPr>
            <a:r>
              <a:rPr lang="en-US" sz="4459">
                <a:solidFill>
                  <a:srgbClr val="FFFFFF"/>
                </a:solidFill>
                <a:latin typeface="Public Sans"/>
              </a:rPr>
              <a:t>After using all the models we are getting different errors and different r2_score values for all the models.</a:t>
            </a:r>
          </a:p>
          <a:p>
            <a:pPr marL="962831" indent="-481416" lvl="1">
              <a:lnSpc>
                <a:spcPts val="5797"/>
              </a:lnSpc>
              <a:buFont typeface="Arial"/>
              <a:buChar char="•"/>
            </a:pPr>
            <a:r>
              <a:rPr lang="en-US" sz="4459">
                <a:solidFill>
                  <a:srgbClr val="FFFFFF"/>
                </a:solidFill>
                <a:latin typeface="Public Sans"/>
              </a:rPr>
              <a:t>We are getting the highest accuracy with the Decision Tree and KNeighbors Regressor.</a:t>
            </a:r>
          </a:p>
          <a:p>
            <a:pPr algn="l" marL="962831" indent="-481416" lvl="1">
              <a:lnSpc>
                <a:spcPts val="5797"/>
              </a:lnSpc>
              <a:buFont typeface="Arial"/>
              <a:buChar char="•"/>
            </a:pPr>
            <a:r>
              <a:rPr lang="en-US" sz="4459">
                <a:solidFill>
                  <a:srgbClr val="FFFFFF"/>
                </a:solidFill>
                <a:latin typeface="Public Sans"/>
              </a:rPr>
              <a:t>But the accuracy we are getting can be due to overfitting so we check for cross-validation scores.</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grpSp>
        <p:nvGrpSpPr>
          <p:cNvPr name="Group 2" id="2"/>
          <p:cNvGrpSpPr/>
          <p:nvPr/>
        </p:nvGrpSpPr>
        <p:grpSpPr>
          <a:xfrm rot="0">
            <a:off x="1492738" y="978761"/>
            <a:ext cx="11164662" cy="8279539"/>
            <a:chOff x="0" y="0"/>
            <a:chExt cx="14886217" cy="11039385"/>
          </a:xfrm>
        </p:grpSpPr>
        <p:sp>
          <p:nvSpPr>
            <p:cNvPr name="TextBox 3" id="3"/>
            <p:cNvSpPr txBox="true"/>
            <p:nvPr/>
          </p:nvSpPr>
          <p:spPr>
            <a:xfrm rot="0">
              <a:off x="0" y="142875"/>
              <a:ext cx="14886217" cy="2875133"/>
            </a:xfrm>
            <a:prstGeom prst="rect">
              <a:avLst/>
            </a:prstGeom>
          </p:spPr>
          <p:txBody>
            <a:bodyPr anchor="t" rtlCol="false" tIns="0" lIns="0" bIns="0" rIns="0">
              <a:spAutoFit/>
            </a:bodyPr>
            <a:lstStyle/>
            <a:p>
              <a:pPr marL="0" indent="0" lvl="0">
                <a:lnSpc>
                  <a:spcPts val="8114"/>
                </a:lnSpc>
              </a:pPr>
              <a:r>
                <a:rPr lang="en-US" sz="8114">
                  <a:solidFill>
                    <a:srgbClr val="000000"/>
                  </a:solidFill>
                  <a:latin typeface="Decalotype Bold Bold"/>
                </a:rPr>
                <a:t>Checking for cross-validation</a:t>
              </a:r>
            </a:p>
          </p:txBody>
        </p:sp>
        <p:sp>
          <p:nvSpPr>
            <p:cNvPr name="TextBox 4" id="4"/>
            <p:cNvSpPr txBox="true"/>
            <p:nvPr/>
          </p:nvSpPr>
          <p:spPr>
            <a:xfrm rot="0">
              <a:off x="0" y="3536329"/>
              <a:ext cx="11749936" cy="7503056"/>
            </a:xfrm>
            <a:prstGeom prst="rect">
              <a:avLst/>
            </a:prstGeom>
          </p:spPr>
          <p:txBody>
            <a:bodyPr anchor="t" rtlCol="false" tIns="0" lIns="0" bIns="0" rIns="0">
              <a:spAutoFit/>
            </a:bodyPr>
            <a:lstStyle/>
            <a:p>
              <a:pPr algn="l">
                <a:lnSpc>
                  <a:spcPts val="6394"/>
                </a:lnSpc>
              </a:pPr>
              <a:r>
                <a:rPr lang="en-US" sz="4918">
                  <a:solidFill>
                    <a:srgbClr val="FFFFFF"/>
                  </a:solidFill>
                  <a:latin typeface="Public Sans"/>
                </a:rPr>
                <a:t>By checking the cross-validation we have observed that the minimum difference between cross-validation and accuracy is for the Decision Tree and KNeighbors Regressor.</a:t>
              </a:r>
            </a:p>
          </p:txBody>
        </p:sp>
      </p:grpSp>
      <p:sp>
        <p:nvSpPr>
          <p:cNvPr name="AutoShape 5" id="5"/>
          <p:cNvSpPr/>
          <p:nvPr/>
        </p:nvSpPr>
        <p:spPr>
          <a:xfrm rot="0">
            <a:off x="13463362" y="0"/>
            <a:ext cx="4824638" cy="10287000"/>
          </a:xfrm>
          <a:prstGeom prst="rect">
            <a:avLst/>
          </a:prstGeom>
          <a:solidFill>
            <a:srgbClr val="191919"/>
          </a:solidFill>
        </p:spPr>
      </p:sp>
    </p:spTree>
  </p:cSld>
  <p:clrMapOvr>
    <a:masterClrMapping/>
  </p:clrMapOvr>
</p:sld>
</file>

<file path=ppt/slides/slide23.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grpSp>
        <p:nvGrpSpPr>
          <p:cNvPr name="Group 2" id="2"/>
          <p:cNvGrpSpPr/>
          <p:nvPr/>
        </p:nvGrpSpPr>
        <p:grpSpPr>
          <a:xfrm rot="0">
            <a:off x="1302143" y="812550"/>
            <a:ext cx="12161219" cy="7755520"/>
            <a:chOff x="0" y="0"/>
            <a:chExt cx="16214959" cy="10340693"/>
          </a:xfrm>
        </p:grpSpPr>
        <p:sp>
          <p:nvSpPr>
            <p:cNvPr name="TextBox 3" id="3"/>
            <p:cNvSpPr txBox="true"/>
            <p:nvPr/>
          </p:nvSpPr>
          <p:spPr>
            <a:xfrm rot="0">
              <a:off x="0" y="152400"/>
              <a:ext cx="16214959" cy="1538646"/>
            </a:xfrm>
            <a:prstGeom prst="rect">
              <a:avLst/>
            </a:prstGeom>
          </p:spPr>
          <p:txBody>
            <a:bodyPr anchor="t" rtlCol="false" tIns="0" lIns="0" bIns="0" rIns="0">
              <a:spAutoFit/>
            </a:bodyPr>
            <a:lstStyle/>
            <a:p>
              <a:pPr marL="0" indent="0" lvl="0">
                <a:lnSpc>
                  <a:spcPts val="8334"/>
                </a:lnSpc>
              </a:pPr>
              <a:r>
                <a:rPr lang="en-US" sz="8334">
                  <a:solidFill>
                    <a:srgbClr val="000000"/>
                  </a:solidFill>
                  <a:latin typeface="Decalotype Bold Bold"/>
                </a:rPr>
                <a:t>Hyper Parameter Tuning</a:t>
              </a:r>
            </a:p>
          </p:txBody>
        </p:sp>
        <p:sp>
          <p:nvSpPr>
            <p:cNvPr name="TextBox 4" id="4"/>
            <p:cNvSpPr txBox="true"/>
            <p:nvPr/>
          </p:nvSpPr>
          <p:spPr>
            <a:xfrm rot="0">
              <a:off x="0" y="2224711"/>
              <a:ext cx="12798735" cy="8115982"/>
            </a:xfrm>
            <a:prstGeom prst="rect">
              <a:avLst/>
            </a:prstGeom>
          </p:spPr>
          <p:txBody>
            <a:bodyPr anchor="t" rtlCol="false" tIns="0" lIns="0" bIns="0" rIns="0">
              <a:spAutoFit/>
            </a:bodyPr>
            <a:lstStyle/>
            <a:p>
              <a:pPr>
                <a:lnSpc>
                  <a:spcPts val="5098"/>
                </a:lnSpc>
              </a:pPr>
              <a:r>
                <a:rPr lang="en-US" sz="3922">
                  <a:solidFill>
                    <a:srgbClr val="FFFFFF"/>
                  </a:solidFill>
                  <a:latin typeface="Public Sans"/>
                </a:rPr>
                <a:t>Now we will perform hyperparameter tuning to get the best parameter for our models.</a:t>
              </a:r>
            </a:p>
            <a:p>
              <a:pPr marL="695680" indent="-347840" lvl="1">
                <a:lnSpc>
                  <a:spcPts val="4188"/>
                </a:lnSpc>
                <a:buFont typeface="Arial"/>
                <a:buChar char="•"/>
              </a:pPr>
              <a:r>
                <a:rPr lang="en-US" sz="3222">
                  <a:solidFill>
                    <a:srgbClr val="FFFFFF"/>
                  </a:solidFill>
                  <a:latin typeface="Public Sans Bold"/>
                </a:rPr>
                <a:t>SVR</a:t>
              </a:r>
              <a:r>
                <a:rPr lang="en-US" sz="3222">
                  <a:solidFill>
                    <a:srgbClr val="FFFFFF"/>
                  </a:solidFill>
                  <a:latin typeface="Public Sans"/>
                </a:rPr>
                <a:t>:</a:t>
              </a:r>
              <a:r>
                <a:rPr lang="en-US" sz="3222">
                  <a:solidFill>
                    <a:srgbClr val="FFFFFF"/>
                  </a:solidFill>
                  <a:latin typeface="Public Sans"/>
                </a:rPr>
                <a:t> After performing hyperparameter tuning for SVR we have observed that the accuracy is improved a little bit which is now 99%.</a:t>
              </a:r>
            </a:p>
            <a:p>
              <a:pPr marL="695682" indent="-347841" lvl="1">
                <a:lnSpc>
                  <a:spcPts val="4188"/>
                </a:lnSpc>
                <a:buFont typeface="Arial"/>
                <a:buChar char="•"/>
              </a:pPr>
              <a:r>
                <a:rPr lang="en-US" sz="3222">
                  <a:solidFill>
                    <a:srgbClr val="FFFFFF"/>
                  </a:solidFill>
                  <a:latin typeface="Public Sans Bold"/>
                </a:rPr>
                <a:t>Decision Tree Regressor</a:t>
              </a:r>
              <a:r>
                <a:rPr lang="en-US" sz="3222">
                  <a:solidFill>
                    <a:srgbClr val="FFFFFF"/>
                  </a:solidFill>
                  <a:latin typeface="Public Sans"/>
                </a:rPr>
                <a:t>: For the decision tree regressor we have observed that the accuracy is the same which is already 100%.</a:t>
              </a:r>
            </a:p>
            <a:p>
              <a:pPr algn="l" marL="674091" indent="-337045" lvl="1">
                <a:lnSpc>
                  <a:spcPts val="4058"/>
                </a:lnSpc>
                <a:buFont typeface="Arial"/>
                <a:buChar char="•"/>
              </a:pPr>
              <a:r>
                <a:rPr lang="en-US" sz="3122">
                  <a:solidFill>
                    <a:srgbClr val="FFFFFF"/>
                  </a:solidFill>
                  <a:latin typeface="Public Sans Bold"/>
                </a:rPr>
                <a:t>KNeighbors Regressor</a:t>
              </a:r>
              <a:r>
                <a:rPr lang="en-US" sz="3122">
                  <a:solidFill>
                    <a:srgbClr val="FFFFFF"/>
                  </a:solidFill>
                  <a:latin typeface="Public Sans"/>
                </a:rPr>
                <a:t>: For Kneighbors regressor here also we have 100% accuracy.</a:t>
              </a:r>
            </a:p>
          </p:txBody>
        </p:sp>
      </p:grpSp>
      <p:sp>
        <p:nvSpPr>
          <p:cNvPr name="AutoShape 5" id="5"/>
          <p:cNvSpPr/>
          <p:nvPr/>
        </p:nvSpPr>
        <p:spPr>
          <a:xfrm rot="0">
            <a:off x="13463362" y="0"/>
            <a:ext cx="4824638" cy="10287000"/>
          </a:xfrm>
          <a:prstGeom prst="rect">
            <a:avLst/>
          </a:prstGeom>
          <a:solidFill>
            <a:srgbClr val="191919"/>
          </a:solidFill>
        </p:spPr>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4667974" y="-8925"/>
            <a:ext cx="3827428" cy="10295925"/>
            <a:chOff x="0" y="0"/>
            <a:chExt cx="5381213" cy="14475665"/>
          </a:xfrm>
        </p:grpSpPr>
        <p:sp>
          <p:nvSpPr>
            <p:cNvPr name="Freeform 3" id="3"/>
            <p:cNvSpPr/>
            <p:nvPr/>
          </p:nvSpPr>
          <p:spPr>
            <a:xfrm>
              <a:off x="0" y="0"/>
              <a:ext cx="5381213" cy="14475665"/>
            </a:xfrm>
            <a:custGeom>
              <a:avLst/>
              <a:gdLst/>
              <a:ahLst/>
              <a:cxnLst/>
              <a:rect r="r" b="b" t="t" l="l"/>
              <a:pathLst>
                <a:path h="14475665" w="5381213">
                  <a:moveTo>
                    <a:pt x="5381213" y="14475665"/>
                  </a:moveTo>
                  <a:lnTo>
                    <a:pt x="0" y="14475665"/>
                  </a:lnTo>
                  <a:lnTo>
                    <a:pt x="0" y="0"/>
                  </a:lnTo>
                  <a:lnTo>
                    <a:pt x="5381213" y="14475665"/>
                  </a:lnTo>
                  <a:close/>
                </a:path>
              </a:pathLst>
            </a:custGeom>
            <a:solidFill>
              <a:srgbClr val="EA4B33"/>
            </a:solidFill>
          </p:spPr>
        </p:sp>
      </p:grpSp>
      <p:sp>
        <p:nvSpPr>
          <p:cNvPr name="TextBox 4" id="4"/>
          <p:cNvSpPr txBox="true"/>
          <p:nvPr/>
        </p:nvSpPr>
        <p:spPr>
          <a:xfrm rot="0">
            <a:off x="1443892" y="1543382"/>
            <a:ext cx="11023381" cy="1381125"/>
          </a:xfrm>
          <a:prstGeom prst="rect">
            <a:avLst/>
          </a:prstGeom>
        </p:spPr>
        <p:txBody>
          <a:bodyPr anchor="t" rtlCol="false" tIns="0" lIns="0" bIns="0" rIns="0">
            <a:spAutoFit/>
          </a:bodyPr>
          <a:lstStyle/>
          <a:p>
            <a:pPr marL="0" indent="0" lvl="0">
              <a:lnSpc>
                <a:spcPts val="10800"/>
              </a:lnSpc>
              <a:spcBef>
                <a:spcPct val="0"/>
              </a:spcBef>
            </a:pPr>
            <a:r>
              <a:rPr lang="en-US" sz="9000">
                <a:solidFill>
                  <a:srgbClr val="191919"/>
                </a:solidFill>
                <a:latin typeface="Decalotype Bold"/>
              </a:rPr>
              <a:t>Saving the Best Model</a:t>
            </a:r>
          </a:p>
        </p:txBody>
      </p:sp>
      <p:sp>
        <p:nvSpPr>
          <p:cNvPr name="TextBox 5" id="5"/>
          <p:cNvSpPr txBox="true"/>
          <p:nvPr/>
        </p:nvSpPr>
        <p:spPr>
          <a:xfrm rot="0">
            <a:off x="1717805" y="3603832"/>
            <a:ext cx="11097010" cy="2612336"/>
          </a:xfrm>
          <a:prstGeom prst="rect">
            <a:avLst/>
          </a:prstGeom>
        </p:spPr>
        <p:txBody>
          <a:bodyPr anchor="t" rtlCol="false" tIns="0" lIns="0" bIns="0" rIns="0">
            <a:spAutoFit/>
          </a:bodyPr>
          <a:lstStyle/>
          <a:p>
            <a:pPr>
              <a:lnSpc>
                <a:spcPts val="5217"/>
              </a:lnSpc>
            </a:pPr>
            <a:r>
              <a:rPr lang="en-US" sz="3727">
                <a:solidFill>
                  <a:srgbClr val="052896"/>
                </a:solidFill>
                <a:latin typeface="Public Sans Bold"/>
              </a:rPr>
              <a:t>As we have seen that after hyperparameter tuning we are getting the highest accuracy with two models, but we have chosen DecisionTreeRegressor as our best model.</a:t>
            </a:r>
          </a:p>
        </p:txBody>
      </p:sp>
      <p:sp>
        <p:nvSpPr>
          <p:cNvPr name="TextBox 6" id="6"/>
          <p:cNvSpPr txBox="true"/>
          <p:nvPr/>
        </p:nvSpPr>
        <p:spPr>
          <a:xfrm rot="0">
            <a:off x="1717805" y="6981464"/>
            <a:ext cx="8228312" cy="1222048"/>
          </a:xfrm>
          <a:prstGeom prst="rect">
            <a:avLst/>
          </a:prstGeom>
        </p:spPr>
        <p:txBody>
          <a:bodyPr anchor="t" rtlCol="false" tIns="0" lIns="0" bIns="0" rIns="0">
            <a:spAutoFit/>
          </a:bodyPr>
          <a:lstStyle/>
          <a:p>
            <a:pPr>
              <a:lnSpc>
                <a:spcPts val="4883"/>
              </a:lnSpc>
            </a:pPr>
            <a:r>
              <a:rPr lang="en-US" sz="3487">
                <a:solidFill>
                  <a:srgbClr val="EA4B33"/>
                </a:solidFill>
                <a:latin typeface="Public Sans Bold"/>
              </a:rPr>
              <a:t>Later on, we will use this model to make future predictions.</a:t>
            </a:r>
          </a:p>
        </p:txBody>
      </p:sp>
      <p:grpSp>
        <p:nvGrpSpPr>
          <p:cNvPr name="Group 7" id="7"/>
          <p:cNvGrpSpPr/>
          <p:nvPr/>
        </p:nvGrpSpPr>
        <p:grpSpPr>
          <a:xfrm rot="-10800000">
            <a:off x="10552647" y="-199425"/>
            <a:ext cx="7752254" cy="3504666"/>
            <a:chOff x="0" y="0"/>
            <a:chExt cx="10899364" cy="4927422"/>
          </a:xfrm>
        </p:grpSpPr>
        <p:sp>
          <p:nvSpPr>
            <p:cNvPr name="Freeform 8" id="8"/>
            <p:cNvSpPr/>
            <p:nvPr/>
          </p:nvSpPr>
          <p:spPr>
            <a:xfrm>
              <a:off x="0" y="0"/>
              <a:ext cx="10899363" cy="4927422"/>
            </a:xfrm>
            <a:custGeom>
              <a:avLst/>
              <a:gdLst/>
              <a:ahLst/>
              <a:cxnLst/>
              <a:rect r="r" b="b" t="t" l="l"/>
              <a:pathLst>
                <a:path h="4927422" w="10899363">
                  <a:moveTo>
                    <a:pt x="10899363" y="4927422"/>
                  </a:moveTo>
                  <a:lnTo>
                    <a:pt x="0" y="4927422"/>
                  </a:lnTo>
                  <a:lnTo>
                    <a:pt x="0" y="0"/>
                  </a:lnTo>
                  <a:lnTo>
                    <a:pt x="10899363" y="4927422"/>
                  </a:lnTo>
                  <a:close/>
                </a:path>
              </a:pathLst>
            </a:custGeom>
            <a:solidFill>
              <a:srgbClr val="052896"/>
            </a:solidFill>
          </p:spPr>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4819" t="0" r="39315" b="0"/>
          <a:stretch>
            <a:fillRect/>
          </a:stretch>
        </p:blipFill>
        <p:spPr>
          <a:xfrm flipH="false" flipV="false" rot="0">
            <a:off x="9144000" y="-628414"/>
            <a:ext cx="9144000" cy="10915414"/>
          </a:xfrm>
          <a:prstGeom prst="rect">
            <a:avLst/>
          </a:prstGeom>
        </p:spPr>
      </p:pic>
      <p:sp>
        <p:nvSpPr>
          <p:cNvPr name="AutoShape 3" id="3"/>
          <p:cNvSpPr/>
          <p:nvPr/>
        </p:nvSpPr>
        <p:spPr>
          <a:xfrm rot="-1160568">
            <a:off x="-711276" y="1512352"/>
            <a:ext cx="12070388" cy="11108385"/>
          </a:xfrm>
          <a:prstGeom prst="rect">
            <a:avLst/>
          </a:prstGeom>
          <a:solidFill>
            <a:srgbClr val="FFFFFF"/>
          </a:solidFill>
        </p:spPr>
      </p:sp>
      <p:grpSp>
        <p:nvGrpSpPr>
          <p:cNvPr name="Group 4" id="4"/>
          <p:cNvGrpSpPr/>
          <p:nvPr/>
        </p:nvGrpSpPr>
        <p:grpSpPr>
          <a:xfrm rot="-10800000">
            <a:off x="14812435" y="0"/>
            <a:ext cx="3781770" cy="10287000"/>
            <a:chOff x="0" y="0"/>
            <a:chExt cx="5508059" cy="14982775"/>
          </a:xfrm>
        </p:grpSpPr>
        <p:sp>
          <p:nvSpPr>
            <p:cNvPr name="Freeform 5" id="5"/>
            <p:cNvSpPr/>
            <p:nvPr/>
          </p:nvSpPr>
          <p:spPr>
            <a:xfrm>
              <a:off x="0" y="0"/>
              <a:ext cx="5508059" cy="14982775"/>
            </a:xfrm>
            <a:custGeom>
              <a:avLst/>
              <a:gdLst/>
              <a:ahLst/>
              <a:cxnLst/>
              <a:rect r="r" b="b" t="t" l="l"/>
              <a:pathLst>
                <a:path h="14982775" w="5508059">
                  <a:moveTo>
                    <a:pt x="5508059" y="14982775"/>
                  </a:moveTo>
                  <a:lnTo>
                    <a:pt x="0" y="14982775"/>
                  </a:lnTo>
                  <a:lnTo>
                    <a:pt x="0" y="0"/>
                  </a:lnTo>
                  <a:lnTo>
                    <a:pt x="5508059" y="14982775"/>
                  </a:lnTo>
                  <a:close/>
                </a:path>
              </a:pathLst>
            </a:custGeom>
            <a:solidFill>
              <a:srgbClr val="EA4B33"/>
            </a:solidFill>
          </p:spPr>
        </p:sp>
      </p:grpSp>
      <p:grpSp>
        <p:nvGrpSpPr>
          <p:cNvPr name="Group 6" id="6"/>
          <p:cNvGrpSpPr/>
          <p:nvPr/>
        </p:nvGrpSpPr>
        <p:grpSpPr>
          <a:xfrm rot="-5400000">
            <a:off x="11463681" y="3462681"/>
            <a:ext cx="5333427" cy="8315211"/>
            <a:chOff x="0" y="0"/>
            <a:chExt cx="4381320" cy="6830804"/>
          </a:xfrm>
        </p:grpSpPr>
        <p:sp>
          <p:nvSpPr>
            <p:cNvPr name="Freeform 7" id="7"/>
            <p:cNvSpPr/>
            <p:nvPr/>
          </p:nvSpPr>
          <p:spPr>
            <a:xfrm>
              <a:off x="0" y="0"/>
              <a:ext cx="4381320" cy="6830804"/>
            </a:xfrm>
            <a:custGeom>
              <a:avLst/>
              <a:gdLst/>
              <a:ahLst/>
              <a:cxnLst/>
              <a:rect r="r" b="b" t="t" l="l"/>
              <a:pathLst>
                <a:path h="6830804" w="4381320">
                  <a:moveTo>
                    <a:pt x="4381320" y="6830804"/>
                  </a:moveTo>
                  <a:lnTo>
                    <a:pt x="0" y="6830804"/>
                  </a:lnTo>
                  <a:lnTo>
                    <a:pt x="0" y="0"/>
                  </a:lnTo>
                  <a:lnTo>
                    <a:pt x="4381320" y="6830804"/>
                  </a:lnTo>
                  <a:close/>
                </a:path>
              </a:pathLst>
            </a:custGeom>
            <a:solidFill>
              <a:srgbClr val="052896"/>
            </a:solidFill>
          </p:spPr>
        </p:sp>
      </p:grpSp>
      <p:sp>
        <p:nvSpPr>
          <p:cNvPr name="TextBox 8" id="8"/>
          <p:cNvSpPr txBox="true"/>
          <p:nvPr/>
        </p:nvSpPr>
        <p:spPr>
          <a:xfrm rot="0">
            <a:off x="1178502" y="3451860"/>
            <a:ext cx="8290830" cy="1691640"/>
          </a:xfrm>
          <a:prstGeom prst="rect">
            <a:avLst/>
          </a:prstGeom>
        </p:spPr>
        <p:txBody>
          <a:bodyPr anchor="t" rtlCol="false" tIns="0" lIns="0" bIns="0" rIns="0">
            <a:spAutoFit/>
          </a:bodyPr>
          <a:lstStyle/>
          <a:p>
            <a:pPr marL="0" indent="0" lvl="0">
              <a:lnSpc>
                <a:spcPts val="13319"/>
              </a:lnSpc>
              <a:spcBef>
                <a:spcPct val="0"/>
              </a:spcBef>
            </a:pPr>
            <a:r>
              <a:rPr lang="en-US" sz="11100" u="none">
                <a:solidFill>
                  <a:srgbClr val="052896"/>
                </a:solidFill>
                <a:latin typeface="Decalotype Bold"/>
              </a:rPr>
              <a:t>Thank you!</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sp>
        <p:nvSpPr>
          <p:cNvPr name="AutoShape 2" id="2"/>
          <p:cNvSpPr/>
          <p:nvPr/>
        </p:nvSpPr>
        <p:spPr>
          <a:xfrm rot="-6078035">
            <a:off x="-3267573" y="135072"/>
            <a:ext cx="13593765" cy="10097433"/>
          </a:xfrm>
          <a:prstGeom prst="rect">
            <a:avLst/>
          </a:prstGeom>
          <a:solidFill>
            <a:srgbClr val="FFFFFF"/>
          </a:solidFill>
        </p:spPr>
      </p:sp>
      <p:grpSp>
        <p:nvGrpSpPr>
          <p:cNvPr name="Group 3" id="3"/>
          <p:cNvGrpSpPr/>
          <p:nvPr/>
        </p:nvGrpSpPr>
        <p:grpSpPr>
          <a:xfrm rot="0">
            <a:off x="760046" y="2670889"/>
            <a:ext cx="6886146" cy="3821760"/>
            <a:chOff x="0" y="0"/>
            <a:chExt cx="9181529" cy="5095680"/>
          </a:xfrm>
        </p:grpSpPr>
        <p:sp>
          <p:nvSpPr>
            <p:cNvPr name="TextBox 4" id="4"/>
            <p:cNvSpPr txBox="true"/>
            <p:nvPr/>
          </p:nvSpPr>
          <p:spPr>
            <a:xfrm rot="0">
              <a:off x="0" y="-9525"/>
              <a:ext cx="9181529" cy="3931285"/>
            </a:xfrm>
            <a:prstGeom prst="rect">
              <a:avLst/>
            </a:prstGeom>
          </p:spPr>
          <p:txBody>
            <a:bodyPr anchor="t" rtlCol="false" tIns="0" lIns="0" bIns="0" rIns="0">
              <a:spAutoFit/>
            </a:bodyPr>
            <a:lstStyle/>
            <a:p>
              <a:pPr algn="l" marL="0" indent="0" lvl="0">
                <a:lnSpc>
                  <a:spcPts val="11639"/>
                </a:lnSpc>
                <a:spcBef>
                  <a:spcPct val="0"/>
                </a:spcBef>
              </a:pPr>
              <a:r>
                <a:rPr lang="en-US" sz="9699">
                  <a:solidFill>
                    <a:srgbClr val="052896"/>
                  </a:solidFill>
                  <a:latin typeface="Decalotype Bold"/>
                </a:rPr>
                <a:t>Importing the dataset</a:t>
              </a:r>
            </a:p>
          </p:txBody>
        </p:sp>
        <p:sp>
          <p:nvSpPr>
            <p:cNvPr name="TextBox 5" id="5"/>
            <p:cNvSpPr txBox="true"/>
            <p:nvPr/>
          </p:nvSpPr>
          <p:spPr>
            <a:xfrm rot="0">
              <a:off x="0" y="4410727"/>
              <a:ext cx="9181529" cy="684953"/>
            </a:xfrm>
            <a:prstGeom prst="rect">
              <a:avLst/>
            </a:prstGeom>
          </p:spPr>
          <p:txBody>
            <a:bodyPr anchor="t" rtlCol="false" tIns="0" lIns="0" bIns="0" rIns="0">
              <a:spAutoFit/>
            </a:bodyPr>
            <a:lstStyle/>
            <a:p>
              <a:pPr algn="l" marL="0" indent="0" lvl="0">
                <a:lnSpc>
                  <a:spcPts val="4160"/>
                </a:lnSpc>
                <a:spcBef>
                  <a:spcPct val="0"/>
                </a:spcBef>
              </a:pPr>
            </a:p>
          </p:txBody>
        </p:sp>
      </p:grpSp>
      <p:sp>
        <p:nvSpPr>
          <p:cNvPr name="TextBox 6" id="6"/>
          <p:cNvSpPr txBox="true"/>
          <p:nvPr/>
        </p:nvSpPr>
        <p:spPr>
          <a:xfrm rot="0">
            <a:off x="9812036" y="1686448"/>
            <a:ext cx="7911769" cy="6866480"/>
          </a:xfrm>
          <a:prstGeom prst="rect">
            <a:avLst/>
          </a:prstGeom>
        </p:spPr>
        <p:txBody>
          <a:bodyPr anchor="t" rtlCol="false" tIns="0" lIns="0" bIns="0" rIns="0">
            <a:spAutoFit/>
          </a:bodyPr>
          <a:lstStyle/>
          <a:p>
            <a:pPr algn="ctr" marL="853106" indent="-426553" lvl="1">
              <a:lnSpc>
                <a:spcPts val="5136"/>
              </a:lnSpc>
              <a:buFont typeface="Arial"/>
              <a:buChar char="•"/>
            </a:pPr>
            <a:r>
              <a:rPr lang="en-US" sz="3951">
                <a:solidFill>
                  <a:srgbClr val="FFFFFF"/>
                </a:solidFill>
                <a:latin typeface="Public Sans"/>
              </a:rPr>
              <a:t>Firstly we have imported the dataset(car.csv) which we have created by scraping the data from different car websites and stored the data in pandas dataframe.</a:t>
            </a:r>
          </a:p>
          <a:p>
            <a:pPr algn="ctr" marL="853106" indent="-426553" lvl="1">
              <a:lnSpc>
                <a:spcPts val="5136"/>
              </a:lnSpc>
              <a:buFont typeface="Arial"/>
              <a:buChar char="•"/>
            </a:pPr>
            <a:r>
              <a:rPr lang="en-US" sz="3951">
                <a:solidFill>
                  <a:srgbClr val="FFFFFF"/>
                </a:solidFill>
                <a:latin typeface="Public Sans"/>
              </a:rPr>
              <a:t>Created an instance named df for the dataset.</a:t>
            </a:r>
          </a:p>
          <a:p>
            <a:pPr algn="ctr" marL="853106" indent="-426553" lvl="1">
              <a:lnSpc>
                <a:spcPts val="5136"/>
              </a:lnSpc>
              <a:buFont typeface="Arial"/>
              <a:buChar char="•"/>
            </a:pPr>
            <a:r>
              <a:rPr lang="en-US" sz="3951">
                <a:solidFill>
                  <a:srgbClr val="FFFFFF"/>
                </a:solidFill>
                <a:latin typeface="Public Sans"/>
              </a:rPr>
              <a:t>We have 5340 rows and 10 columns in our dataset.</a:t>
            </a:r>
          </a:p>
          <a:p>
            <a:pPr algn="ctr">
              <a:lnSpc>
                <a:spcPts val="2832"/>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grpSp>
        <p:nvGrpSpPr>
          <p:cNvPr name="Group 2" id="2"/>
          <p:cNvGrpSpPr/>
          <p:nvPr/>
        </p:nvGrpSpPr>
        <p:grpSpPr>
          <a:xfrm rot="0">
            <a:off x="1028700" y="822325"/>
            <a:ext cx="14711218" cy="6885722"/>
            <a:chOff x="0" y="0"/>
            <a:chExt cx="19614957" cy="9180963"/>
          </a:xfrm>
        </p:grpSpPr>
        <p:sp>
          <p:nvSpPr>
            <p:cNvPr name="TextBox 3" id="3"/>
            <p:cNvSpPr txBox="true"/>
            <p:nvPr/>
          </p:nvSpPr>
          <p:spPr>
            <a:xfrm rot="0">
              <a:off x="0" y="200025"/>
              <a:ext cx="19614957" cy="3891436"/>
            </a:xfrm>
            <a:prstGeom prst="rect">
              <a:avLst/>
            </a:prstGeom>
          </p:spPr>
          <p:txBody>
            <a:bodyPr anchor="t" rtlCol="false" tIns="0" lIns="0" bIns="0" rIns="0">
              <a:spAutoFit/>
            </a:bodyPr>
            <a:lstStyle/>
            <a:p>
              <a:pPr marL="0" indent="0" lvl="0">
                <a:lnSpc>
                  <a:spcPts val="11010"/>
                </a:lnSpc>
              </a:pPr>
              <a:r>
                <a:rPr lang="en-US" sz="11010">
                  <a:solidFill>
                    <a:srgbClr val="FFFFFF"/>
                  </a:solidFill>
                  <a:latin typeface="Decalotype Bold"/>
                </a:rPr>
                <a:t>Identifying the type of problem</a:t>
              </a:r>
            </a:p>
          </p:txBody>
        </p:sp>
        <p:sp>
          <p:nvSpPr>
            <p:cNvPr name="TextBox 4" id="4"/>
            <p:cNvSpPr txBox="true"/>
            <p:nvPr/>
          </p:nvSpPr>
          <p:spPr>
            <a:xfrm rot="0">
              <a:off x="0" y="4832095"/>
              <a:ext cx="15482410" cy="4348868"/>
            </a:xfrm>
            <a:prstGeom prst="rect">
              <a:avLst/>
            </a:prstGeom>
          </p:spPr>
          <p:txBody>
            <a:bodyPr anchor="t" rtlCol="false" tIns="0" lIns="0" bIns="0" rIns="0">
              <a:spAutoFit/>
            </a:bodyPr>
            <a:lstStyle/>
            <a:p>
              <a:pPr marL="861352" indent="-430676" lvl="1">
                <a:lnSpc>
                  <a:spcPts val="5186"/>
                </a:lnSpc>
                <a:buFont typeface="Arial"/>
                <a:buChar char="•"/>
              </a:pPr>
              <a:r>
                <a:rPr lang="en-US" sz="3989">
                  <a:solidFill>
                    <a:srgbClr val="FFFFFF"/>
                  </a:solidFill>
                  <a:latin typeface="Public Sans"/>
                </a:rPr>
                <a:t>We have seen that the </a:t>
              </a:r>
              <a:r>
                <a:rPr lang="en-US" sz="3989">
                  <a:solidFill>
                    <a:srgbClr val="EA4B33"/>
                  </a:solidFill>
                  <a:latin typeface="Public Sans"/>
                </a:rPr>
                <a:t>"Sale_price"</a:t>
              </a:r>
              <a:r>
                <a:rPr lang="en-US" sz="3989">
                  <a:solidFill>
                    <a:srgbClr val="FFFFFF"/>
                  </a:solidFill>
                  <a:latin typeface="Public Sans"/>
                </a:rPr>
                <a:t> is the dependent target variable in the dataset.</a:t>
              </a:r>
            </a:p>
            <a:p>
              <a:pPr marL="861352" indent="-430676" lvl="1">
                <a:lnSpc>
                  <a:spcPts val="5186"/>
                </a:lnSpc>
                <a:buFont typeface="Arial"/>
                <a:buChar char="•"/>
              </a:pPr>
              <a:r>
                <a:rPr lang="en-US" sz="3989">
                  <a:solidFill>
                    <a:srgbClr val="FFFFFF"/>
                  </a:solidFill>
                  <a:latin typeface="Public Sans"/>
                </a:rPr>
                <a:t>We have seen that the dependent column "Sale_price" is continuous in nature.</a:t>
              </a:r>
            </a:p>
            <a:p>
              <a:pPr marL="861352" indent="-430676" lvl="1">
                <a:lnSpc>
                  <a:spcPts val="5186"/>
                </a:lnSpc>
                <a:buFont typeface="Arial"/>
                <a:buChar char="•"/>
              </a:pPr>
              <a:r>
                <a:rPr lang="en-US" sz="3989">
                  <a:solidFill>
                    <a:srgbClr val="FFFFFF"/>
                  </a:solidFill>
                  <a:latin typeface="Public Sans"/>
                </a:rPr>
                <a:t>Thus it is a</a:t>
              </a:r>
              <a:r>
                <a:rPr lang="en-US" sz="3989">
                  <a:solidFill>
                    <a:srgbClr val="EA4B33"/>
                  </a:solidFill>
                  <a:latin typeface="Public Sans"/>
                </a:rPr>
                <a:t> Linear regression</a:t>
              </a:r>
              <a:r>
                <a:rPr lang="en-US" sz="3989">
                  <a:solidFill>
                    <a:srgbClr val="FFFFFF"/>
                  </a:solidFill>
                  <a:latin typeface="Public Sans"/>
                </a:rPr>
                <a:t> Problem.</a:t>
              </a:r>
            </a:p>
          </p:txBody>
        </p:sp>
      </p:grpSp>
      <p:grpSp>
        <p:nvGrpSpPr>
          <p:cNvPr name="Group 5" id="5"/>
          <p:cNvGrpSpPr/>
          <p:nvPr/>
        </p:nvGrpSpPr>
        <p:grpSpPr>
          <a:xfrm rot="-5400000">
            <a:off x="9081247" y="1080247"/>
            <a:ext cx="10287000" cy="8126505"/>
            <a:chOff x="0" y="0"/>
            <a:chExt cx="12769233" cy="10087415"/>
          </a:xfrm>
        </p:grpSpPr>
        <p:sp>
          <p:nvSpPr>
            <p:cNvPr name="Freeform 6" id="6"/>
            <p:cNvSpPr/>
            <p:nvPr/>
          </p:nvSpPr>
          <p:spPr>
            <a:xfrm>
              <a:off x="0" y="0"/>
              <a:ext cx="12769234" cy="10087415"/>
            </a:xfrm>
            <a:custGeom>
              <a:avLst/>
              <a:gdLst/>
              <a:ahLst/>
              <a:cxnLst/>
              <a:rect r="r" b="b" t="t" l="l"/>
              <a:pathLst>
                <a:path h="10087415" w="12769234">
                  <a:moveTo>
                    <a:pt x="12769234" y="10087415"/>
                  </a:moveTo>
                  <a:lnTo>
                    <a:pt x="0" y="10087415"/>
                  </a:lnTo>
                  <a:lnTo>
                    <a:pt x="0" y="0"/>
                  </a:lnTo>
                  <a:lnTo>
                    <a:pt x="12769234" y="10087415"/>
                  </a:lnTo>
                  <a:close/>
                </a:path>
              </a:pathLst>
            </a:custGeom>
            <a:solidFill>
              <a:srgbClr val="EA4B33"/>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0" y="-8577"/>
            <a:ext cx="7250190" cy="4300062"/>
            <a:chOff x="0" y="0"/>
            <a:chExt cx="11811432" cy="7005318"/>
          </a:xfrm>
        </p:grpSpPr>
        <p:sp>
          <p:nvSpPr>
            <p:cNvPr name="Freeform 3" id="3"/>
            <p:cNvSpPr/>
            <p:nvPr/>
          </p:nvSpPr>
          <p:spPr>
            <a:xfrm>
              <a:off x="0" y="0"/>
              <a:ext cx="11811432" cy="7005319"/>
            </a:xfrm>
            <a:custGeom>
              <a:avLst/>
              <a:gdLst/>
              <a:ahLst/>
              <a:cxnLst/>
              <a:rect r="r" b="b" t="t" l="l"/>
              <a:pathLst>
                <a:path h="7005319" w="11811432">
                  <a:moveTo>
                    <a:pt x="11811432" y="7005319"/>
                  </a:moveTo>
                  <a:lnTo>
                    <a:pt x="0" y="7005319"/>
                  </a:lnTo>
                  <a:lnTo>
                    <a:pt x="0" y="0"/>
                  </a:lnTo>
                  <a:lnTo>
                    <a:pt x="11811432" y="7005319"/>
                  </a:lnTo>
                  <a:close/>
                </a:path>
              </a:pathLst>
            </a:custGeom>
            <a:solidFill>
              <a:srgbClr val="FFFFFF"/>
            </a:solidFill>
          </p:spPr>
        </p:sp>
      </p:grpSp>
      <p:pic>
        <p:nvPicPr>
          <p:cNvPr name="Picture 4" id="4"/>
          <p:cNvPicPr>
            <a:picLocks noChangeAspect="true"/>
          </p:cNvPicPr>
          <p:nvPr/>
        </p:nvPicPr>
        <p:blipFill>
          <a:blip r:embed="rId2"/>
          <a:srcRect l="0" t="2476" r="0" b="0"/>
          <a:stretch>
            <a:fillRect/>
          </a:stretch>
        </p:blipFill>
        <p:spPr>
          <a:xfrm flipH="false" flipV="false" rot="0">
            <a:off x="849220" y="2141453"/>
            <a:ext cx="7601756" cy="6160523"/>
          </a:xfrm>
          <a:prstGeom prst="rect">
            <a:avLst/>
          </a:prstGeom>
        </p:spPr>
      </p:pic>
      <p:grpSp>
        <p:nvGrpSpPr>
          <p:cNvPr name="Group 5" id="5"/>
          <p:cNvGrpSpPr/>
          <p:nvPr/>
        </p:nvGrpSpPr>
        <p:grpSpPr>
          <a:xfrm rot="0">
            <a:off x="9144000" y="817236"/>
            <a:ext cx="8548146" cy="3797012"/>
            <a:chOff x="0" y="0"/>
            <a:chExt cx="11397527" cy="5062682"/>
          </a:xfrm>
        </p:grpSpPr>
        <p:sp>
          <p:nvSpPr>
            <p:cNvPr name="TextBox 6" id="6"/>
            <p:cNvSpPr txBox="true"/>
            <p:nvPr/>
          </p:nvSpPr>
          <p:spPr>
            <a:xfrm rot="0">
              <a:off x="0" y="0"/>
              <a:ext cx="11397527" cy="3840480"/>
            </a:xfrm>
            <a:prstGeom prst="rect">
              <a:avLst/>
            </a:prstGeom>
          </p:spPr>
          <p:txBody>
            <a:bodyPr anchor="t" rtlCol="false" tIns="0" lIns="0" bIns="0" rIns="0">
              <a:spAutoFit/>
            </a:bodyPr>
            <a:lstStyle/>
            <a:p>
              <a:pPr marL="0" indent="0" lvl="0">
                <a:lnSpc>
                  <a:spcPts val="11381"/>
                </a:lnSpc>
                <a:spcBef>
                  <a:spcPct val="0"/>
                </a:spcBef>
              </a:pPr>
              <a:r>
                <a:rPr lang="en-US" sz="9484">
                  <a:solidFill>
                    <a:srgbClr val="052896"/>
                  </a:solidFill>
                  <a:latin typeface="Decalotype Bold"/>
                </a:rPr>
                <a:t>Exploratory Data Analysis(EDA)</a:t>
              </a:r>
            </a:p>
          </p:txBody>
        </p:sp>
        <p:sp>
          <p:nvSpPr>
            <p:cNvPr name="TextBox 7" id="7"/>
            <p:cNvSpPr txBox="true"/>
            <p:nvPr/>
          </p:nvSpPr>
          <p:spPr>
            <a:xfrm rot="0">
              <a:off x="0" y="4304111"/>
              <a:ext cx="11397527" cy="758572"/>
            </a:xfrm>
            <a:prstGeom prst="rect">
              <a:avLst/>
            </a:prstGeom>
          </p:spPr>
          <p:txBody>
            <a:bodyPr anchor="t" rtlCol="false" tIns="0" lIns="0" bIns="0" rIns="0">
              <a:spAutoFit/>
            </a:bodyPr>
            <a:lstStyle/>
            <a:p>
              <a:pPr marL="0" indent="0" lvl="0">
                <a:lnSpc>
                  <a:spcPts val="4510"/>
                </a:lnSpc>
                <a:spcBef>
                  <a:spcPct val="0"/>
                </a:spcBef>
              </a:pPr>
            </a:p>
          </p:txBody>
        </p:sp>
      </p:grpSp>
      <p:grpSp>
        <p:nvGrpSpPr>
          <p:cNvPr name="Group 8" id="8"/>
          <p:cNvGrpSpPr/>
          <p:nvPr/>
        </p:nvGrpSpPr>
        <p:grpSpPr>
          <a:xfrm rot="0">
            <a:off x="9144000" y="3317697"/>
            <a:ext cx="7250657" cy="5373682"/>
            <a:chOff x="0" y="0"/>
            <a:chExt cx="9667542" cy="7164909"/>
          </a:xfrm>
        </p:grpSpPr>
        <p:sp>
          <p:nvSpPr>
            <p:cNvPr name="TextBox 9" id="9"/>
            <p:cNvSpPr txBox="true"/>
            <p:nvPr/>
          </p:nvSpPr>
          <p:spPr>
            <a:xfrm rot="0">
              <a:off x="0" y="28575"/>
              <a:ext cx="9667542" cy="665880"/>
            </a:xfrm>
            <a:prstGeom prst="rect">
              <a:avLst/>
            </a:prstGeom>
          </p:spPr>
          <p:txBody>
            <a:bodyPr anchor="t" rtlCol="false" tIns="0" lIns="0" bIns="0" rIns="0">
              <a:spAutoFit/>
            </a:bodyPr>
            <a:lstStyle/>
            <a:p>
              <a:pPr marL="0" indent="0" lvl="0">
                <a:lnSpc>
                  <a:spcPts val="3798"/>
                </a:lnSpc>
              </a:pPr>
            </a:p>
          </p:txBody>
        </p:sp>
        <p:sp>
          <p:nvSpPr>
            <p:cNvPr name="TextBox 10" id="10"/>
            <p:cNvSpPr txBox="true"/>
            <p:nvPr/>
          </p:nvSpPr>
          <p:spPr>
            <a:xfrm rot="0">
              <a:off x="0" y="1270789"/>
              <a:ext cx="9667542" cy="5894120"/>
            </a:xfrm>
            <a:prstGeom prst="rect">
              <a:avLst/>
            </a:prstGeom>
          </p:spPr>
          <p:txBody>
            <a:bodyPr anchor="t" rtlCol="false" tIns="0" lIns="0" bIns="0" rIns="0">
              <a:spAutoFit/>
            </a:bodyPr>
            <a:lstStyle/>
            <a:p>
              <a:pPr marL="675721" indent="-337861" lvl="1">
                <a:lnSpc>
                  <a:spcPts val="4381"/>
                </a:lnSpc>
                <a:buFont typeface="Arial"/>
                <a:buChar char="•"/>
              </a:pPr>
              <a:r>
                <a:rPr lang="en-US" sz="3129">
                  <a:solidFill>
                    <a:srgbClr val="191919"/>
                  </a:solidFill>
                  <a:latin typeface="Public Sans"/>
                </a:rPr>
                <a:t>Firstly we have done the basic analysis of the data like- shape, type isnull, etc.</a:t>
              </a:r>
            </a:p>
            <a:p>
              <a:pPr marL="675721" indent="-337861" lvl="1">
                <a:lnSpc>
                  <a:spcPts val="4381"/>
                </a:lnSpc>
                <a:buFont typeface="Arial"/>
                <a:buChar char="•"/>
              </a:pPr>
              <a:r>
                <a:rPr lang="en-US" sz="3129">
                  <a:solidFill>
                    <a:srgbClr val="191919"/>
                  </a:solidFill>
                  <a:latin typeface="Public Sans"/>
                </a:rPr>
                <a:t>By checking the null values we can see that null data is present in the Transmission column only.</a:t>
              </a:r>
            </a:p>
            <a:p>
              <a:pPr marL="675721" indent="-337861" lvl="1">
                <a:lnSpc>
                  <a:spcPts val="4381"/>
                </a:lnSpc>
                <a:buFont typeface="Arial"/>
                <a:buChar char="•"/>
              </a:pPr>
              <a:r>
                <a:rPr lang="en-US" sz="3129">
                  <a:solidFill>
                    <a:srgbClr val="191919"/>
                  </a:solidFill>
                  <a:latin typeface="Public Sans"/>
                </a:rPr>
                <a:t>We have used a heatmap to see the null values  present in the dataset</a:t>
              </a: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052896"/>
        </a:solidFill>
      </p:bgPr>
    </p:bg>
    <p:spTree>
      <p:nvGrpSpPr>
        <p:cNvPr id="1" name=""/>
        <p:cNvGrpSpPr/>
        <p:nvPr/>
      </p:nvGrpSpPr>
      <p:grpSpPr>
        <a:xfrm>
          <a:off x="0" y="0"/>
          <a:ext cx="0" cy="0"/>
          <a:chOff x="0" y="0"/>
          <a:chExt cx="0" cy="0"/>
        </a:xfrm>
      </p:grpSpPr>
      <p:grpSp>
        <p:nvGrpSpPr>
          <p:cNvPr name="Group 2" id="2"/>
          <p:cNvGrpSpPr/>
          <p:nvPr/>
        </p:nvGrpSpPr>
        <p:grpSpPr>
          <a:xfrm rot="0">
            <a:off x="1028700" y="1474812"/>
            <a:ext cx="14711218" cy="6801902"/>
            <a:chOff x="0" y="0"/>
            <a:chExt cx="19614957" cy="9069203"/>
          </a:xfrm>
        </p:grpSpPr>
        <p:sp>
          <p:nvSpPr>
            <p:cNvPr name="TextBox 3" id="3"/>
            <p:cNvSpPr txBox="true"/>
            <p:nvPr/>
          </p:nvSpPr>
          <p:spPr>
            <a:xfrm rot="0">
              <a:off x="0" y="200025"/>
              <a:ext cx="19614957" cy="2032156"/>
            </a:xfrm>
            <a:prstGeom prst="rect">
              <a:avLst/>
            </a:prstGeom>
          </p:spPr>
          <p:txBody>
            <a:bodyPr anchor="t" rtlCol="false" tIns="0" lIns="0" bIns="0" rIns="0">
              <a:spAutoFit/>
            </a:bodyPr>
            <a:lstStyle/>
            <a:p>
              <a:pPr marL="0" indent="0" lvl="0">
                <a:lnSpc>
                  <a:spcPts val="11010"/>
                </a:lnSpc>
              </a:pPr>
              <a:r>
                <a:rPr lang="en-US" sz="11010">
                  <a:solidFill>
                    <a:srgbClr val="191919"/>
                  </a:solidFill>
                  <a:latin typeface="Decalotype Bold"/>
                </a:rPr>
                <a:t>Statistical Summary</a:t>
              </a:r>
            </a:p>
          </p:txBody>
        </p:sp>
        <p:sp>
          <p:nvSpPr>
            <p:cNvPr name="TextBox 4" id="4"/>
            <p:cNvSpPr txBox="true"/>
            <p:nvPr/>
          </p:nvSpPr>
          <p:spPr>
            <a:xfrm rot="0">
              <a:off x="0" y="2972815"/>
              <a:ext cx="15482410" cy="6096388"/>
            </a:xfrm>
            <a:prstGeom prst="rect">
              <a:avLst/>
            </a:prstGeom>
          </p:spPr>
          <p:txBody>
            <a:bodyPr anchor="t" rtlCol="false" tIns="0" lIns="0" bIns="0" rIns="0">
              <a:spAutoFit/>
            </a:bodyPr>
            <a:lstStyle/>
            <a:p>
              <a:pPr marL="861352" indent="-430676" lvl="1">
                <a:lnSpc>
                  <a:spcPts val="5186"/>
                </a:lnSpc>
                <a:buFont typeface="Arial"/>
                <a:buChar char="•"/>
              </a:pPr>
              <a:r>
                <a:rPr lang="en-US" sz="3989">
                  <a:solidFill>
                    <a:srgbClr val="FFFFFF"/>
                  </a:solidFill>
                  <a:latin typeface="Public Sans"/>
                </a:rPr>
                <a:t>We got a lot of information from the statistical summary of the data.</a:t>
              </a:r>
            </a:p>
            <a:p>
              <a:pPr marL="861352" indent="-430676" lvl="1">
                <a:lnSpc>
                  <a:spcPts val="5186"/>
                </a:lnSpc>
                <a:buFont typeface="Arial"/>
                <a:buChar char="•"/>
              </a:pPr>
              <a:r>
                <a:rPr lang="en-US" sz="3989">
                  <a:solidFill>
                    <a:srgbClr val="FFFFFF"/>
                  </a:solidFill>
                  <a:latin typeface="Public Sans"/>
                </a:rPr>
                <a:t>After observing the statistical table, we have seen that few outliers are present in the "Owner" and "Transmission" columns.</a:t>
              </a:r>
            </a:p>
            <a:p>
              <a:pPr marL="861352" indent="-430676" lvl="1">
                <a:lnSpc>
                  <a:spcPts val="5186"/>
                </a:lnSpc>
                <a:buFont typeface="Arial"/>
                <a:buChar char="•"/>
              </a:pPr>
              <a:r>
                <a:rPr lang="en-US" sz="3989">
                  <a:solidFill>
                    <a:srgbClr val="FFFFFF"/>
                  </a:solidFill>
                  <a:latin typeface="Public Sans"/>
                </a:rPr>
                <a:t>There is a small difference between the range of each column.</a:t>
              </a:r>
            </a:p>
          </p:txBody>
        </p:sp>
      </p:grpSp>
      <p:grpSp>
        <p:nvGrpSpPr>
          <p:cNvPr name="Group 5" id="5"/>
          <p:cNvGrpSpPr/>
          <p:nvPr/>
        </p:nvGrpSpPr>
        <p:grpSpPr>
          <a:xfrm rot="-5400000">
            <a:off x="9081247" y="1080247"/>
            <a:ext cx="10287000" cy="8126505"/>
            <a:chOff x="0" y="0"/>
            <a:chExt cx="12769233" cy="10087415"/>
          </a:xfrm>
        </p:grpSpPr>
        <p:sp>
          <p:nvSpPr>
            <p:cNvPr name="Freeform 6" id="6"/>
            <p:cNvSpPr/>
            <p:nvPr/>
          </p:nvSpPr>
          <p:spPr>
            <a:xfrm>
              <a:off x="0" y="0"/>
              <a:ext cx="12769234" cy="10087415"/>
            </a:xfrm>
            <a:custGeom>
              <a:avLst/>
              <a:gdLst/>
              <a:ahLst/>
              <a:cxnLst/>
              <a:rect r="r" b="b" t="t" l="l"/>
              <a:pathLst>
                <a:path h="10087415" w="12769234">
                  <a:moveTo>
                    <a:pt x="12769234" y="10087415"/>
                  </a:moveTo>
                  <a:lnTo>
                    <a:pt x="0" y="10087415"/>
                  </a:lnTo>
                  <a:lnTo>
                    <a:pt x="0" y="0"/>
                  </a:lnTo>
                  <a:lnTo>
                    <a:pt x="12769234" y="10087415"/>
                  </a:lnTo>
                  <a:close/>
                </a:path>
              </a:pathLst>
            </a:custGeom>
            <a:solidFill>
              <a:srgbClr val="EA4B33"/>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9793654" y="2741503"/>
            <a:ext cx="7677980" cy="5319279"/>
          </a:xfrm>
          <a:prstGeom prst="rect">
            <a:avLst/>
          </a:prstGeom>
        </p:spPr>
      </p:pic>
      <p:grpSp>
        <p:nvGrpSpPr>
          <p:cNvPr name="Group 3" id="3"/>
          <p:cNvGrpSpPr/>
          <p:nvPr/>
        </p:nvGrpSpPr>
        <p:grpSpPr>
          <a:xfrm rot="0">
            <a:off x="1028700" y="2952076"/>
            <a:ext cx="8390958" cy="5582549"/>
            <a:chOff x="0" y="0"/>
            <a:chExt cx="11187944" cy="7443398"/>
          </a:xfrm>
        </p:grpSpPr>
        <p:sp>
          <p:nvSpPr>
            <p:cNvPr name="TextBox 4" id="4"/>
            <p:cNvSpPr txBox="true"/>
            <p:nvPr/>
          </p:nvSpPr>
          <p:spPr>
            <a:xfrm rot="0">
              <a:off x="0" y="0"/>
              <a:ext cx="11187944" cy="1412240"/>
            </a:xfrm>
            <a:prstGeom prst="rect">
              <a:avLst/>
            </a:prstGeom>
          </p:spPr>
          <p:txBody>
            <a:bodyPr anchor="t" rtlCol="false" tIns="0" lIns="0" bIns="0" rIns="0">
              <a:spAutoFit/>
            </a:bodyPr>
            <a:lstStyle/>
            <a:p>
              <a:pPr marL="0" indent="0" lvl="0">
                <a:lnSpc>
                  <a:spcPts val="8355"/>
                </a:lnSpc>
                <a:spcBef>
                  <a:spcPct val="0"/>
                </a:spcBef>
              </a:pPr>
              <a:r>
                <a:rPr lang="en-US" sz="6962">
                  <a:solidFill>
                    <a:srgbClr val="EA4B33"/>
                  </a:solidFill>
                  <a:latin typeface="Decalotype Bold"/>
                </a:rPr>
                <a:t>Using Boxplot</a:t>
              </a:r>
            </a:p>
          </p:txBody>
        </p:sp>
        <p:sp>
          <p:nvSpPr>
            <p:cNvPr name="TextBox 5" id="5"/>
            <p:cNvSpPr txBox="true"/>
            <p:nvPr/>
          </p:nvSpPr>
          <p:spPr>
            <a:xfrm rot="0">
              <a:off x="0" y="1891181"/>
              <a:ext cx="11187944" cy="2141061"/>
            </a:xfrm>
            <a:prstGeom prst="rect">
              <a:avLst/>
            </a:prstGeom>
          </p:spPr>
          <p:txBody>
            <a:bodyPr anchor="t" rtlCol="false" tIns="0" lIns="0" bIns="0" rIns="0">
              <a:spAutoFit/>
            </a:bodyPr>
            <a:lstStyle/>
            <a:p>
              <a:pPr marL="0" indent="0" lvl="0">
                <a:lnSpc>
                  <a:spcPts val="4269"/>
                </a:lnSpc>
                <a:spcBef>
                  <a:spcPct val="0"/>
                </a:spcBef>
              </a:pPr>
              <a:r>
                <a:rPr lang="en-US" sz="3284">
                  <a:solidFill>
                    <a:srgbClr val="191919"/>
                  </a:solidFill>
                  <a:latin typeface="Public Sans Bold"/>
                </a:rPr>
                <a:t>We have used a boxplot for each of the columns. Here we have a boxplot of model column</a:t>
              </a:r>
            </a:p>
          </p:txBody>
        </p:sp>
        <p:sp>
          <p:nvSpPr>
            <p:cNvPr name="TextBox 6" id="6"/>
            <p:cNvSpPr txBox="true"/>
            <p:nvPr/>
          </p:nvSpPr>
          <p:spPr>
            <a:xfrm rot="0">
              <a:off x="0" y="4673098"/>
              <a:ext cx="11187944" cy="2770300"/>
            </a:xfrm>
            <a:prstGeom prst="rect">
              <a:avLst/>
            </a:prstGeom>
          </p:spPr>
          <p:txBody>
            <a:bodyPr anchor="t" rtlCol="false" tIns="0" lIns="0" bIns="0" rIns="0">
              <a:spAutoFit/>
            </a:bodyPr>
            <a:lstStyle/>
            <a:p>
              <a:pPr marL="640910" indent="-320455" lvl="1">
                <a:lnSpc>
                  <a:spcPts val="4155"/>
                </a:lnSpc>
                <a:buFont typeface="Arial"/>
                <a:buChar char="•"/>
              </a:pPr>
              <a:r>
                <a:rPr lang="en-US" sz="2968">
                  <a:solidFill>
                    <a:srgbClr val="191919"/>
                  </a:solidFill>
                  <a:latin typeface="Public Sans"/>
                </a:rPr>
                <a:t>In this plot, we can see that we have a maximum value of 25 and a minimum of 0.</a:t>
              </a:r>
            </a:p>
            <a:p>
              <a:pPr marL="640910" indent="-320455" lvl="1">
                <a:lnSpc>
                  <a:spcPts val="4155"/>
                </a:lnSpc>
                <a:buFont typeface="Arial"/>
                <a:buChar char="•"/>
              </a:pPr>
              <a:r>
                <a:rPr lang="en-US" sz="2968">
                  <a:solidFill>
                    <a:srgbClr val="191919"/>
                  </a:solidFill>
                  <a:latin typeface="Public Sans"/>
                </a:rPr>
                <a:t>Where Q1, Q3, and  median is lying at 6, 20, 13</a:t>
              </a:r>
            </a:p>
          </p:txBody>
        </p:sp>
      </p:grpSp>
      <p:sp>
        <p:nvSpPr>
          <p:cNvPr name="TextBox 7" id="7"/>
          <p:cNvSpPr txBox="true"/>
          <p:nvPr/>
        </p:nvSpPr>
        <p:spPr>
          <a:xfrm rot="0">
            <a:off x="1028700" y="1019175"/>
            <a:ext cx="8920742" cy="1419225"/>
          </a:xfrm>
          <a:prstGeom prst="rect">
            <a:avLst/>
          </a:prstGeom>
        </p:spPr>
        <p:txBody>
          <a:bodyPr anchor="t" rtlCol="false" tIns="0" lIns="0" bIns="0" rIns="0">
            <a:spAutoFit/>
          </a:bodyPr>
          <a:lstStyle/>
          <a:p>
            <a:pPr marL="0" indent="0" lvl="0">
              <a:lnSpc>
                <a:spcPts val="11159"/>
              </a:lnSpc>
              <a:spcBef>
                <a:spcPct val="0"/>
              </a:spcBef>
            </a:pPr>
            <a:r>
              <a:rPr lang="en-US" sz="9299">
                <a:solidFill>
                  <a:srgbClr val="052896"/>
                </a:solidFill>
                <a:latin typeface="Decalotype Bold"/>
              </a:rPr>
              <a:t>Univariate Analysis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705" r="0" b="1705"/>
          <a:stretch>
            <a:fillRect/>
          </a:stretch>
        </p:blipFill>
        <p:spPr>
          <a:xfrm flipH="false" flipV="false" rot="0">
            <a:off x="9419658" y="2808859"/>
            <a:ext cx="8115300" cy="5332755"/>
          </a:xfrm>
          <a:prstGeom prst="rect">
            <a:avLst/>
          </a:prstGeom>
        </p:spPr>
      </p:pic>
      <p:grpSp>
        <p:nvGrpSpPr>
          <p:cNvPr name="Group 3" id="3"/>
          <p:cNvGrpSpPr/>
          <p:nvPr/>
        </p:nvGrpSpPr>
        <p:grpSpPr>
          <a:xfrm rot="0">
            <a:off x="1028700" y="3136107"/>
            <a:ext cx="8390958" cy="6122193"/>
            <a:chOff x="0" y="0"/>
            <a:chExt cx="11187944" cy="8162924"/>
          </a:xfrm>
        </p:grpSpPr>
        <p:sp>
          <p:nvSpPr>
            <p:cNvPr name="TextBox 4" id="4"/>
            <p:cNvSpPr txBox="true"/>
            <p:nvPr/>
          </p:nvSpPr>
          <p:spPr>
            <a:xfrm rot="0">
              <a:off x="0" y="0"/>
              <a:ext cx="11187944" cy="1412240"/>
            </a:xfrm>
            <a:prstGeom prst="rect">
              <a:avLst/>
            </a:prstGeom>
          </p:spPr>
          <p:txBody>
            <a:bodyPr anchor="t" rtlCol="false" tIns="0" lIns="0" bIns="0" rIns="0">
              <a:spAutoFit/>
            </a:bodyPr>
            <a:lstStyle/>
            <a:p>
              <a:pPr marL="0" indent="0" lvl="0">
                <a:lnSpc>
                  <a:spcPts val="8355"/>
                </a:lnSpc>
                <a:spcBef>
                  <a:spcPct val="0"/>
                </a:spcBef>
              </a:pPr>
              <a:r>
                <a:rPr lang="en-US" sz="6962">
                  <a:solidFill>
                    <a:srgbClr val="EA4B33"/>
                  </a:solidFill>
                  <a:latin typeface="Decalotype Bold"/>
                </a:rPr>
                <a:t>Using Strip plot</a:t>
              </a:r>
            </a:p>
          </p:txBody>
        </p:sp>
        <p:sp>
          <p:nvSpPr>
            <p:cNvPr name="TextBox 5" id="5"/>
            <p:cNvSpPr txBox="true"/>
            <p:nvPr/>
          </p:nvSpPr>
          <p:spPr>
            <a:xfrm rot="0">
              <a:off x="0" y="1891181"/>
              <a:ext cx="11187944" cy="2860586"/>
            </a:xfrm>
            <a:prstGeom prst="rect">
              <a:avLst/>
            </a:prstGeom>
          </p:spPr>
          <p:txBody>
            <a:bodyPr anchor="t" rtlCol="false" tIns="0" lIns="0" bIns="0" rIns="0">
              <a:spAutoFit/>
            </a:bodyPr>
            <a:lstStyle/>
            <a:p>
              <a:pPr marL="0" indent="0" lvl="0">
                <a:lnSpc>
                  <a:spcPts val="4269"/>
                </a:lnSpc>
                <a:spcBef>
                  <a:spcPct val="0"/>
                </a:spcBef>
              </a:pPr>
              <a:r>
                <a:rPr lang="en-US" sz="3284">
                  <a:solidFill>
                    <a:srgbClr val="191919"/>
                  </a:solidFill>
                  <a:latin typeface="Public Sans Bold"/>
                </a:rPr>
                <a:t>We have used a strip plot for bivariate analysis to see the relation of each column with the target column. Here is a strip plot of the column fuel.</a:t>
              </a:r>
            </a:p>
          </p:txBody>
        </p:sp>
        <p:sp>
          <p:nvSpPr>
            <p:cNvPr name="TextBox 6" id="6"/>
            <p:cNvSpPr txBox="true"/>
            <p:nvPr/>
          </p:nvSpPr>
          <p:spPr>
            <a:xfrm rot="0">
              <a:off x="0" y="5392624"/>
              <a:ext cx="11187944" cy="2770300"/>
            </a:xfrm>
            <a:prstGeom prst="rect">
              <a:avLst/>
            </a:prstGeom>
          </p:spPr>
          <p:txBody>
            <a:bodyPr anchor="t" rtlCol="false" tIns="0" lIns="0" bIns="0" rIns="0">
              <a:spAutoFit/>
            </a:bodyPr>
            <a:lstStyle/>
            <a:p>
              <a:pPr marL="640910" indent="-320455" lvl="1">
                <a:lnSpc>
                  <a:spcPts val="4155"/>
                </a:lnSpc>
                <a:buFont typeface="Arial"/>
                <a:buChar char="•"/>
              </a:pPr>
              <a:r>
                <a:rPr lang="en-US" sz="2968">
                  <a:solidFill>
                    <a:srgbClr val="191919"/>
                  </a:solidFill>
                  <a:latin typeface="Public Sans"/>
                </a:rPr>
                <a:t>We can clearly see the sale price of each type of fuel from the plot.</a:t>
              </a:r>
            </a:p>
            <a:p>
              <a:pPr marL="640910" indent="-320455" lvl="1">
                <a:lnSpc>
                  <a:spcPts val="4155"/>
                </a:lnSpc>
                <a:buFont typeface="Arial"/>
                <a:buChar char="•"/>
              </a:pPr>
              <a:r>
                <a:rPr lang="en-US" sz="2968">
                  <a:solidFill>
                    <a:srgbClr val="191919"/>
                  </a:solidFill>
                  <a:latin typeface="Public Sans"/>
                </a:rPr>
                <a:t>WE can see that the highest sale price is for Diesel cars. </a:t>
              </a:r>
            </a:p>
          </p:txBody>
        </p:sp>
      </p:grpSp>
      <p:sp>
        <p:nvSpPr>
          <p:cNvPr name="TextBox 7" id="7"/>
          <p:cNvSpPr txBox="true"/>
          <p:nvPr/>
        </p:nvSpPr>
        <p:spPr>
          <a:xfrm rot="0">
            <a:off x="1028700" y="1019175"/>
            <a:ext cx="8920742" cy="1419225"/>
          </a:xfrm>
          <a:prstGeom prst="rect">
            <a:avLst/>
          </a:prstGeom>
        </p:spPr>
        <p:txBody>
          <a:bodyPr anchor="t" rtlCol="false" tIns="0" lIns="0" bIns="0" rIns="0">
            <a:spAutoFit/>
          </a:bodyPr>
          <a:lstStyle/>
          <a:p>
            <a:pPr marL="0" indent="0" lvl="0">
              <a:lnSpc>
                <a:spcPts val="11159"/>
              </a:lnSpc>
              <a:spcBef>
                <a:spcPct val="0"/>
              </a:spcBef>
            </a:pPr>
            <a:r>
              <a:rPr lang="en-US" sz="9299">
                <a:solidFill>
                  <a:srgbClr val="052896"/>
                </a:solidFill>
                <a:latin typeface="Decalotype Bold"/>
              </a:rPr>
              <a:t>Bivariate Analysis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157" r="4441" b="1157"/>
          <a:stretch>
            <a:fillRect/>
          </a:stretch>
        </p:blipFill>
        <p:spPr>
          <a:xfrm flipH="false" flipV="false" rot="0">
            <a:off x="8289192" y="3087335"/>
            <a:ext cx="9363248" cy="6170965"/>
          </a:xfrm>
          <a:prstGeom prst="rect">
            <a:avLst/>
          </a:prstGeom>
        </p:spPr>
      </p:pic>
      <p:grpSp>
        <p:nvGrpSpPr>
          <p:cNvPr name="Group 3" id="3"/>
          <p:cNvGrpSpPr/>
          <p:nvPr/>
        </p:nvGrpSpPr>
        <p:grpSpPr>
          <a:xfrm rot="0">
            <a:off x="704196" y="2547280"/>
            <a:ext cx="7584996" cy="6711020"/>
            <a:chOff x="0" y="0"/>
            <a:chExt cx="10113328" cy="8948027"/>
          </a:xfrm>
        </p:grpSpPr>
        <p:sp>
          <p:nvSpPr>
            <p:cNvPr name="TextBox 4" id="4"/>
            <p:cNvSpPr txBox="true"/>
            <p:nvPr/>
          </p:nvSpPr>
          <p:spPr>
            <a:xfrm rot="0">
              <a:off x="0" y="0"/>
              <a:ext cx="10113328" cy="1407685"/>
            </a:xfrm>
            <a:prstGeom prst="rect">
              <a:avLst/>
            </a:prstGeom>
          </p:spPr>
          <p:txBody>
            <a:bodyPr anchor="t" rtlCol="false" tIns="0" lIns="0" bIns="0" rIns="0">
              <a:spAutoFit/>
            </a:bodyPr>
            <a:lstStyle/>
            <a:p>
              <a:pPr marL="0" indent="0" lvl="0">
                <a:lnSpc>
                  <a:spcPts val="8355"/>
                </a:lnSpc>
                <a:spcBef>
                  <a:spcPct val="0"/>
                </a:spcBef>
              </a:pPr>
            </a:p>
          </p:txBody>
        </p:sp>
        <p:sp>
          <p:nvSpPr>
            <p:cNvPr name="TextBox 5" id="5"/>
            <p:cNvSpPr txBox="true"/>
            <p:nvPr/>
          </p:nvSpPr>
          <p:spPr>
            <a:xfrm rot="0">
              <a:off x="0" y="1886626"/>
              <a:ext cx="10113328" cy="5753364"/>
            </a:xfrm>
            <a:prstGeom prst="rect">
              <a:avLst/>
            </a:prstGeom>
          </p:spPr>
          <p:txBody>
            <a:bodyPr anchor="t" rtlCol="false" tIns="0" lIns="0" bIns="0" rIns="0">
              <a:spAutoFit/>
            </a:bodyPr>
            <a:lstStyle/>
            <a:p>
              <a:pPr marL="709097" indent="-354549" lvl="1">
                <a:lnSpc>
                  <a:spcPts val="4269"/>
                </a:lnSpc>
                <a:buFont typeface="Arial"/>
                <a:buChar char="•"/>
              </a:pPr>
              <a:r>
                <a:rPr lang="en-US" sz="3284">
                  <a:solidFill>
                    <a:srgbClr val="191919"/>
                  </a:solidFill>
                  <a:latin typeface="Public Sans Bold"/>
                </a:rPr>
                <a:t>In the correlation matrix, we can see the relation of each column with all the other columns.</a:t>
              </a:r>
            </a:p>
            <a:p>
              <a:pPr marL="709097" indent="-354549" lvl="1">
                <a:lnSpc>
                  <a:spcPts val="4269"/>
                </a:lnSpc>
                <a:buFont typeface="Arial"/>
                <a:buChar char="•"/>
              </a:pPr>
              <a:r>
                <a:rPr lang="en-US" sz="3284">
                  <a:solidFill>
                    <a:srgbClr val="191919"/>
                  </a:solidFill>
                  <a:latin typeface="Public Sans Bold"/>
                </a:rPr>
                <a:t>We can see the correlation matrix in the plot.</a:t>
              </a:r>
            </a:p>
            <a:p>
              <a:pPr marL="709097" indent="-354549" lvl="1">
                <a:lnSpc>
                  <a:spcPts val="4269"/>
                </a:lnSpc>
                <a:buFont typeface="Arial"/>
                <a:buChar char="•"/>
              </a:pPr>
              <a:r>
                <a:rPr lang="en-US" sz="3284">
                  <a:solidFill>
                    <a:srgbClr val="191919"/>
                  </a:solidFill>
                  <a:latin typeface="Public Sans Bold"/>
                </a:rPr>
                <a:t>We have also used a pair plot to see the graphical relation of each column with the other columns.</a:t>
              </a:r>
            </a:p>
          </p:txBody>
        </p:sp>
        <p:sp>
          <p:nvSpPr>
            <p:cNvPr name="TextBox 6" id="6"/>
            <p:cNvSpPr txBox="true"/>
            <p:nvPr/>
          </p:nvSpPr>
          <p:spPr>
            <a:xfrm rot="0">
              <a:off x="0" y="8280847"/>
              <a:ext cx="10113328" cy="667180"/>
            </a:xfrm>
            <a:prstGeom prst="rect">
              <a:avLst/>
            </a:prstGeom>
          </p:spPr>
          <p:txBody>
            <a:bodyPr anchor="t" rtlCol="false" tIns="0" lIns="0" bIns="0" rIns="0">
              <a:spAutoFit/>
            </a:bodyPr>
            <a:lstStyle/>
            <a:p>
              <a:pPr>
                <a:lnSpc>
                  <a:spcPts val="4155"/>
                </a:lnSpc>
              </a:pPr>
            </a:p>
          </p:txBody>
        </p:sp>
      </p:grpSp>
      <p:sp>
        <p:nvSpPr>
          <p:cNvPr name="TextBox 7" id="7"/>
          <p:cNvSpPr txBox="true"/>
          <p:nvPr/>
        </p:nvSpPr>
        <p:spPr>
          <a:xfrm rot="0">
            <a:off x="1028700" y="652829"/>
            <a:ext cx="8920742" cy="2828925"/>
          </a:xfrm>
          <a:prstGeom prst="rect">
            <a:avLst/>
          </a:prstGeom>
        </p:spPr>
        <p:txBody>
          <a:bodyPr anchor="t" rtlCol="false" tIns="0" lIns="0" bIns="0" rIns="0">
            <a:spAutoFit/>
          </a:bodyPr>
          <a:lstStyle/>
          <a:p>
            <a:pPr marL="0" indent="0" lvl="0">
              <a:lnSpc>
                <a:spcPts val="11159"/>
              </a:lnSpc>
              <a:spcBef>
                <a:spcPct val="0"/>
              </a:spcBef>
            </a:pPr>
            <a:r>
              <a:rPr lang="en-US" sz="9299">
                <a:solidFill>
                  <a:srgbClr val="052896"/>
                </a:solidFill>
                <a:latin typeface="Decalotype Bold"/>
              </a:rPr>
              <a:t>Multivariate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DAEr3c1yPF4</dc:identifier>
  <dcterms:modified xsi:type="dcterms:W3CDTF">2011-08-01T06:04:30Z</dcterms:modified>
  <cp:revision>1</cp:revision>
  <dc:title>Blue and Red Diagonal Blocks Sales Report Sales Presentation</dc:title>
</cp:coreProperties>
</file>