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Maharlika" charset="1" panose="00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24" Target="slides/slide10.xml" Type="http://schemas.openxmlformats.org/officeDocument/2006/relationships/slide"/><Relationship Id="rId25" Target="slides/slide11.xml" Type="http://schemas.openxmlformats.org/officeDocument/2006/relationships/slide"/><Relationship Id="rId26" Target="slides/slide12.xml" Type="http://schemas.openxmlformats.org/officeDocument/2006/relationships/slide"/><Relationship Id="rId27" Target="slides/slide13.xml" Type="http://schemas.openxmlformats.org/officeDocument/2006/relationships/slide"/><Relationship Id="rId28" Target="slides/slide14.xml" Type="http://schemas.openxmlformats.org/officeDocument/2006/relationships/slide"/><Relationship Id="rId29" Target="slides/slide15.xml" Type="http://schemas.openxmlformats.org/officeDocument/2006/relationships/slide"/><Relationship Id="rId3" Target="viewProps.xml" Type="http://schemas.openxmlformats.org/officeDocument/2006/relationships/viewProps"/><Relationship Id="rId30" Target="slides/slide16.xml" Type="http://schemas.openxmlformats.org/officeDocument/2006/relationships/slide"/><Relationship Id="rId31" Target="slides/slide17.xml" Type="http://schemas.openxmlformats.org/officeDocument/2006/relationships/slide"/><Relationship Id="rId32" Target="slides/slide18.xml" Type="http://schemas.openxmlformats.org/officeDocument/2006/relationships/slide"/><Relationship Id="rId33" Target="slides/slide19.xml" Type="http://schemas.openxmlformats.org/officeDocument/2006/relationships/slide"/><Relationship Id="rId34" Target="slides/slide20.xml" Type="http://schemas.openxmlformats.org/officeDocument/2006/relationships/slide"/><Relationship Id="rId35" Target="slides/slide21.xml" Type="http://schemas.openxmlformats.org/officeDocument/2006/relationships/slide"/><Relationship Id="rId36" Target="slides/slide22.xml" Type="http://schemas.openxmlformats.org/officeDocument/2006/relationships/slide"/><Relationship Id="rId37" Target="slides/slide23.xml" Type="http://schemas.openxmlformats.org/officeDocument/2006/relationships/slide"/><Relationship Id="rId38" Target="slides/slide2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242424"/>
        </a:solidFill>
      </p:bgPr>
    </p:bg>
    <p:spTree>
      <p:nvGrpSpPr>
        <p:cNvPr id="1" name=""/>
        <p:cNvGrpSpPr/>
        <p:nvPr/>
      </p:nvGrpSpPr>
      <p:grpSpPr>
        <a:xfrm>
          <a:off x="0" y="0"/>
          <a:ext cx="0" cy="0"/>
          <a:chOff x="0" y="0"/>
          <a:chExt cx="0" cy="0"/>
        </a:xfrm>
      </p:grpSpPr>
      <p:grpSp>
        <p:nvGrpSpPr>
          <p:cNvPr name="Group 2" id="2"/>
          <p:cNvGrpSpPr/>
          <p:nvPr/>
        </p:nvGrpSpPr>
        <p:grpSpPr>
          <a:xfrm rot="0">
            <a:off x="10882474" y="8173117"/>
            <a:ext cx="7166152" cy="1219507"/>
            <a:chOff x="0" y="0"/>
            <a:chExt cx="9554869" cy="1626010"/>
          </a:xfrm>
        </p:grpSpPr>
        <p:grpSp>
          <p:nvGrpSpPr>
            <p:cNvPr name="Group 3" id="3"/>
            <p:cNvGrpSpPr/>
            <p:nvPr/>
          </p:nvGrpSpPr>
          <p:grpSpPr>
            <a:xfrm rot="0">
              <a:off x="0" y="0"/>
              <a:ext cx="9554869" cy="1626010"/>
              <a:chOff x="0" y="0"/>
              <a:chExt cx="11395789" cy="1939290"/>
            </a:xfrm>
          </p:grpSpPr>
          <p:sp>
            <p:nvSpPr>
              <p:cNvPr name="Freeform 4" id="4"/>
              <p:cNvSpPr/>
              <p:nvPr/>
            </p:nvSpPr>
            <p:spPr>
              <a:xfrm>
                <a:off x="0" y="0"/>
                <a:ext cx="11395789" cy="1939290"/>
              </a:xfrm>
              <a:custGeom>
                <a:avLst/>
                <a:gdLst/>
                <a:ahLst/>
                <a:cxnLst/>
                <a:rect r="r" b="b" t="t" l="l"/>
                <a:pathLst>
                  <a:path h="1939290" w="11395789">
                    <a:moveTo>
                      <a:pt x="10426143" y="0"/>
                    </a:moveTo>
                    <a:lnTo>
                      <a:pt x="969645" y="0"/>
                    </a:lnTo>
                    <a:cubicBezTo>
                      <a:pt x="434975" y="0"/>
                      <a:pt x="0" y="434975"/>
                      <a:pt x="0" y="969645"/>
                    </a:cubicBezTo>
                    <a:cubicBezTo>
                      <a:pt x="0" y="1504315"/>
                      <a:pt x="434975" y="1939290"/>
                      <a:pt x="969645" y="1939290"/>
                    </a:cubicBezTo>
                    <a:lnTo>
                      <a:pt x="10426143" y="1939290"/>
                    </a:lnTo>
                    <a:cubicBezTo>
                      <a:pt x="10960813" y="1939290"/>
                      <a:pt x="11395788" y="1504315"/>
                      <a:pt x="11395788" y="969645"/>
                    </a:cubicBezTo>
                    <a:cubicBezTo>
                      <a:pt x="11395789" y="434975"/>
                      <a:pt x="10960814" y="0"/>
                      <a:pt x="10426143" y="0"/>
                    </a:cubicBezTo>
                    <a:close/>
                    <a:moveTo>
                      <a:pt x="10426143" y="1913890"/>
                    </a:moveTo>
                    <a:lnTo>
                      <a:pt x="969645" y="1913890"/>
                    </a:lnTo>
                    <a:cubicBezTo>
                      <a:pt x="448945" y="1913890"/>
                      <a:pt x="25400" y="1490345"/>
                      <a:pt x="25400" y="969645"/>
                    </a:cubicBezTo>
                    <a:cubicBezTo>
                      <a:pt x="25400" y="448945"/>
                      <a:pt x="448945" y="25400"/>
                      <a:pt x="969645" y="25400"/>
                    </a:cubicBezTo>
                    <a:lnTo>
                      <a:pt x="10426143" y="25400"/>
                    </a:lnTo>
                    <a:cubicBezTo>
                      <a:pt x="10946843" y="25400"/>
                      <a:pt x="11370388" y="448945"/>
                      <a:pt x="11370388" y="969645"/>
                    </a:cubicBezTo>
                    <a:cubicBezTo>
                      <a:pt x="11370389" y="1490345"/>
                      <a:pt x="10946843" y="1913890"/>
                      <a:pt x="10426143" y="1913890"/>
                    </a:cubicBezTo>
                    <a:close/>
                  </a:path>
                </a:pathLst>
              </a:custGeom>
              <a:solidFill>
                <a:srgbClr val="C65214"/>
              </a:solidFill>
            </p:spPr>
          </p:sp>
        </p:grpSp>
        <p:sp>
          <p:nvSpPr>
            <p:cNvPr name="TextBox 5" id="5"/>
            <p:cNvSpPr txBox="true"/>
            <p:nvPr/>
          </p:nvSpPr>
          <p:spPr>
            <a:xfrm rot="0">
              <a:off x="1163828" y="319088"/>
              <a:ext cx="7227213" cy="911634"/>
            </a:xfrm>
            <a:prstGeom prst="rect">
              <a:avLst/>
            </a:prstGeom>
          </p:spPr>
          <p:txBody>
            <a:bodyPr anchor="t" rtlCol="false" tIns="0" lIns="0" bIns="0" rIns="0">
              <a:spAutoFit/>
            </a:bodyPr>
            <a:lstStyle/>
            <a:p>
              <a:pPr algn="ctr" marL="0" indent="0" lvl="0">
                <a:lnSpc>
                  <a:spcPts val="5790"/>
                </a:lnSpc>
                <a:spcBef>
                  <a:spcPct val="0"/>
                </a:spcBef>
              </a:pPr>
              <a:r>
                <a:rPr lang="en-US" sz="4136" spc="165">
                  <a:solidFill>
                    <a:srgbClr val="F4F0E6"/>
                  </a:solidFill>
                  <a:latin typeface="Glacial Indifference"/>
                </a:rPr>
                <a:t>Submitted by: Neha</a:t>
              </a:r>
            </a:p>
          </p:txBody>
        </p:sp>
      </p:grpSp>
      <p:sp>
        <p:nvSpPr>
          <p:cNvPr name="AutoShape 6" id="6"/>
          <p:cNvSpPr/>
          <p:nvPr/>
        </p:nvSpPr>
        <p:spPr>
          <a:xfrm rot="5400000">
            <a:off x="10626792" y="4211596"/>
            <a:ext cx="8432716" cy="0"/>
          </a:xfrm>
          <a:prstGeom prst="line">
            <a:avLst/>
          </a:prstGeom>
          <a:ln cap="flat" w="9525">
            <a:solidFill>
              <a:srgbClr val="C65214"/>
            </a:solidFill>
            <a:prstDash val="solid"/>
            <a:headEnd type="none" len="sm" w="sm"/>
            <a:tailEnd type="none" len="sm" w="sm"/>
          </a:ln>
        </p:spPr>
      </p:sp>
      <p:sp>
        <p:nvSpPr>
          <p:cNvPr name="AutoShape 7" id="7"/>
          <p:cNvSpPr/>
          <p:nvPr/>
        </p:nvSpPr>
        <p:spPr>
          <a:xfrm rot="5400000">
            <a:off x="14234185" y="9862503"/>
            <a:ext cx="1217930" cy="0"/>
          </a:xfrm>
          <a:prstGeom prst="line">
            <a:avLst/>
          </a:prstGeom>
          <a:ln cap="flat" w="9525">
            <a:solidFill>
              <a:srgbClr val="C65214"/>
            </a:solidFill>
            <a:prstDash val="solid"/>
            <a:headEnd type="none" len="sm" w="sm"/>
            <a:tailEnd type="none" len="sm" w="sm"/>
          </a:ln>
        </p:spPr>
      </p:sp>
      <p:sp>
        <p:nvSpPr>
          <p:cNvPr name="TextBox 8" id="8"/>
          <p:cNvSpPr txBox="true"/>
          <p:nvPr/>
        </p:nvSpPr>
        <p:spPr>
          <a:xfrm rot="0">
            <a:off x="1431322" y="2854876"/>
            <a:ext cx="8078485" cy="5577840"/>
          </a:xfrm>
          <a:prstGeom prst="rect">
            <a:avLst/>
          </a:prstGeom>
        </p:spPr>
        <p:txBody>
          <a:bodyPr anchor="t" rtlCol="false" tIns="0" lIns="0" bIns="0" rIns="0">
            <a:spAutoFit/>
          </a:bodyPr>
          <a:lstStyle/>
          <a:p>
            <a:pPr algn="ctr">
              <a:lnSpc>
                <a:spcPts val="14672"/>
              </a:lnSpc>
            </a:pPr>
            <a:r>
              <a:rPr lang="en-US" sz="12227">
                <a:solidFill>
                  <a:srgbClr val="F4F0E6"/>
                </a:solidFill>
                <a:latin typeface="Glacial Indifference Bold"/>
              </a:rPr>
              <a:t>Flight Price </a:t>
            </a:r>
          </a:p>
          <a:p>
            <a:pPr algn="ctr">
              <a:lnSpc>
                <a:spcPts val="14672"/>
              </a:lnSpc>
            </a:pPr>
            <a:r>
              <a:rPr lang="en-US" sz="12227">
                <a:solidFill>
                  <a:srgbClr val="F4F0E6"/>
                </a:solidFill>
                <a:latin typeface="Glacial Indifference Bold"/>
              </a:rPr>
              <a:t>Prediction </a:t>
            </a:r>
          </a:p>
          <a:p>
            <a:pPr algn="ctr">
              <a:lnSpc>
                <a:spcPts val="14672"/>
              </a:lnSpc>
              <a:spcBef>
                <a:spcPct val="0"/>
              </a:spcBef>
            </a:pPr>
            <a:r>
              <a:rPr lang="en-US" sz="12227">
                <a:solidFill>
                  <a:srgbClr val="F4F0E6"/>
                </a:solidFill>
                <a:latin typeface="Glacial Indifference Bold"/>
              </a:rPr>
              <a:t>Project</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C65214"/>
        </a:solidFill>
      </p:bgPr>
    </p:bg>
    <p:spTree>
      <p:nvGrpSpPr>
        <p:cNvPr id="1" name=""/>
        <p:cNvGrpSpPr/>
        <p:nvPr/>
      </p:nvGrpSpPr>
      <p:grpSpPr>
        <a:xfrm>
          <a:off x="0" y="0"/>
          <a:ext cx="0" cy="0"/>
          <a:chOff x="0" y="0"/>
          <a:chExt cx="0" cy="0"/>
        </a:xfrm>
      </p:grpSpPr>
      <p:sp>
        <p:nvSpPr>
          <p:cNvPr name="TextBox 2" id="2"/>
          <p:cNvSpPr txBox="true"/>
          <p:nvPr/>
        </p:nvSpPr>
        <p:spPr>
          <a:xfrm rot="0">
            <a:off x="2123515" y="1703466"/>
            <a:ext cx="13566993" cy="7117929"/>
          </a:xfrm>
          <a:prstGeom prst="rect">
            <a:avLst/>
          </a:prstGeom>
        </p:spPr>
        <p:txBody>
          <a:bodyPr anchor="t" rtlCol="false" tIns="0" lIns="0" bIns="0" rIns="0">
            <a:spAutoFit/>
          </a:bodyPr>
          <a:lstStyle/>
          <a:p>
            <a:pPr marL="877972" indent="-438986" lvl="1">
              <a:lnSpc>
                <a:spcPts val="5693"/>
              </a:lnSpc>
              <a:buFont typeface="Arial"/>
              <a:buChar char="•"/>
            </a:pPr>
            <a:r>
              <a:rPr lang="en-US" sz="4066" spc="162">
                <a:solidFill>
                  <a:srgbClr val="F4F0E6"/>
                </a:solidFill>
                <a:latin typeface="Glacial Indifference"/>
              </a:rPr>
              <a:t>Now we can clearly indentify the correlation of independent variable with the target variable"Price".</a:t>
            </a:r>
          </a:p>
          <a:p>
            <a:pPr>
              <a:lnSpc>
                <a:spcPts val="5413"/>
              </a:lnSpc>
            </a:pPr>
          </a:p>
          <a:p>
            <a:pPr marL="877972" indent="-438986" lvl="1">
              <a:lnSpc>
                <a:spcPts val="5693"/>
              </a:lnSpc>
              <a:buFont typeface="Arial"/>
              <a:buChar char="•"/>
            </a:pPr>
            <a:r>
              <a:rPr lang="en-US" sz="1399" spc="55">
                <a:solidFill>
                  <a:srgbClr val="F4F0E6"/>
                </a:solidFill>
                <a:latin typeface="Arimo"/>
              </a:rPr>
              <a:t>Light shades are highly  positively correlated.</a:t>
            </a:r>
          </a:p>
          <a:p>
            <a:pPr>
              <a:lnSpc>
                <a:spcPts val="5413"/>
              </a:lnSpc>
            </a:pPr>
          </a:p>
          <a:p>
            <a:pPr marL="877972" indent="-438986" lvl="1">
              <a:lnSpc>
                <a:spcPts val="5693"/>
              </a:lnSpc>
              <a:buFont typeface="Arial"/>
              <a:buChar char="•"/>
            </a:pPr>
            <a:r>
              <a:rPr lang="en-US" sz="1399" spc="55">
                <a:solidFill>
                  <a:srgbClr val="F4F0E6"/>
                </a:solidFill>
                <a:latin typeface="Arimo"/>
              </a:rPr>
              <a:t>Air_name is highly negatively correlated with price.</a:t>
            </a:r>
          </a:p>
          <a:p>
            <a:pPr>
              <a:lnSpc>
                <a:spcPts val="5413"/>
              </a:lnSpc>
            </a:pPr>
          </a:p>
          <a:p>
            <a:pPr marL="921151" indent="-460575" lvl="1">
              <a:lnSpc>
                <a:spcPts val="5973"/>
              </a:lnSpc>
              <a:buFont typeface="Arial"/>
              <a:buChar char="•"/>
            </a:pPr>
            <a:r>
              <a:rPr lang="en-US" sz="1599" spc="63">
                <a:solidFill>
                  <a:srgbClr val="F4F0E6"/>
                </a:solidFill>
                <a:latin typeface="Arimo"/>
              </a:rPr>
              <a:t>Other column are slightly positiveely correlated with  price column.</a:t>
            </a:r>
          </a:p>
        </p:txBody>
      </p:sp>
      <p:sp>
        <p:nvSpPr>
          <p:cNvPr name="AutoShape 3" id="3"/>
          <p:cNvSpPr/>
          <p:nvPr/>
        </p:nvSpPr>
        <p:spPr>
          <a:xfrm rot="5400000">
            <a:off x="-3906634" y="5295768"/>
            <a:ext cx="10601061" cy="0"/>
          </a:xfrm>
          <a:prstGeom prst="line">
            <a:avLst/>
          </a:prstGeom>
          <a:ln cap="flat" w="9525">
            <a:solidFill>
              <a:srgbClr val="F4F0E6"/>
            </a:solidFill>
            <a:prstDash val="solid"/>
            <a:headEnd type="none" len="sm" w="sm"/>
            <a:tailEnd type="none" len="sm" w="sm"/>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F0E6"/>
        </a:solidFill>
      </p:bgPr>
    </p:bg>
    <p:spTree>
      <p:nvGrpSpPr>
        <p:cNvPr id="1" name=""/>
        <p:cNvGrpSpPr/>
        <p:nvPr/>
      </p:nvGrpSpPr>
      <p:grpSpPr>
        <a:xfrm>
          <a:off x="0" y="0"/>
          <a:ext cx="0" cy="0"/>
          <a:chOff x="0" y="0"/>
          <a:chExt cx="0" cy="0"/>
        </a:xfrm>
      </p:grpSpPr>
      <p:sp>
        <p:nvSpPr>
          <p:cNvPr name="AutoShape 2" id="2"/>
          <p:cNvSpPr/>
          <p:nvPr/>
        </p:nvSpPr>
        <p:spPr>
          <a:xfrm rot="5400000">
            <a:off x="3757612" y="5550224"/>
            <a:ext cx="10763250" cy="0"/>
          </a:xfrm>
          <a:prstGeom prst="line">
            <a:avLst/>
          </a:prstGeom>
          <a:ln cap="flat" w="9525">
            <a:solidFill>
              <a:srgbClr val="C65214"/>
            </a:solidFill>
            <a:prstDash val="solid"/>
            <a:headEnd type="none" len="sm" w="sm"/>
            <a:tailEnd type="none" len="sm" w="sm"/>
          </a:ln>
        </p:spPr>
      </p:sp>
      <p:pic>
        <p:nvPicPr>
          <p:cNvPr name="Picture 3" id="3"/>
          <p:cNvPicPr>
            <a:picLocks noChangeAspect="true"/>
          </p:cNvPicPr>
          <p:nvPr/>
        </p:nvPicPr>
        <p:blipFill>
          <a:blip r:embed="rId2"/>
          <a:srcRect l="0" t="0" r="0" b="0"/>
          <a:stretch>
            <a:fillRect/>
          </a:stretch>
        </p:blipFill>
        <p:spPr>
          <a:xfrm flipH="false" flipV="false" rot="0">
            <a:off x="9494848" y="2467024"/>
            <a:ext cx="8540764" cy="5708368"/>
          </a:xfrm>
          <a:prstGeom prst="rect">
            <a:avLst/>
          </a:prstGeom>
        </p:spPr>
      </p:pic>
      <p:sp>
        <p:nvSpPr>
          <p:cNvPr name="TextBox 4" id="4"/>
          <p:cNvSpPr txBox="true"/>
          <p:nvPr/>
        </p:nvSpPr>
        <p:spPr>
          <a:xfrm rot="0">
            <a:off x="182342" y="885825"/>
            <a:ext cx="8772128" cy="1247015"/>
          </a:xfrm>
          <a:prstGeom prst="rect">
            <a:avLst/>
          </a:prstGeom>
        </p:spPr>
        <p:txBody>
          <a:bodyPr anchor="t" rtlCol="false" tIns="0" lIns="0" bIns="0" rIns="0">
            <a:spAutoFit/>
          </a:bodyPr>
          <a:lstStyle/>
          <a:p>
            <a:pPr algn="ctr" marL="0" indent="0" lvl="0">
              <a:lnSpc>
                <a:spcPts val="9418"/>
              </a:lnSpc>
              <a:spcBef>
                <a:spcPct val="0"/>
              </a:spcBef>
            </a:pPr>
            <a:r>
              <a:rPr lang="en-US" sz="7244">
                <a:solidFill>
                  <a:srgbClr val="C65214"/>
                </a:solidFill>
                <a:latin typeface="Maharlika"/>
              </a:rPr>
              <a:t>Checking Skewness</a:t>
            </a:r>
          </a:p>
        </p:txBody>
      </p:sp>
      <p:sp>
        <p:nvSpPr>
          <p:cNvPr name="TextBox 5" id="5"/>
          <p:cNvSpPr txBox="true"/>
          <p:nvPr/>
        </p:nvSpPr>
        <p:spPr>
          <a:xfrm rot="0">
            <a:off x="182342" y="2831623"/>
            <a:ext cx="8952133" cy="6185536"/>
          </a:xfrm>
          <a:prstGeom prst="rect">
            <a:avLst/>
          </a:prstGeom>
        </p:spPr>
        <p:txBody>
          <a:bodyPr anchor="t" rtlCol="false" tIns="0" lIns="0" bIns="0" rIns="0">
            <a:spAutoFit/>
          </a:bodyPr>
          <a:lstStyle/>
          <a:p>
            <a:pPr algn="ctr">
              <a:lnSpc>
                <a:spcPts val="6149"/>
              </a:lnSpc>
            </a:pPr>
            <a:r>
              <a:rPr lang="en-US" sz="4099">
                <a:solidFill>
                  <a:srgbClr val="242424"/>
                </a:solidFill>
                <a:latin typeface="Glacial Indifference"/>
              </a:rPr>
              <a:t>Here we have checked the skewness of each column of the dataset.</a:t>
            </a:r>
          </a:p>
          <a:p>
            <a:pPr algn="ctr">
              <a:lnSpc>
                <a:spcPts val="6149"/>
              </a:lnSpc>
            </a:pPr>
            <a:r>
              <a:rPr lang="en-US" sz="4099">
                <a:solidFill>
                  <a:srgbClr val="242424"/>
                </a:solidFill>
                <a:latin typeface="Glacial Indifference"/>
              </a:rPr>
              <a:t>Here we have a skewness plot of the column Duration, here we can see the skewness in all the curves, curves are not normally distributed we will remove the skewness later on using the appropriate method.</a:t>
            </a:r>
          </a:p>
        </p:txBody>
      </p:sp>
      <p:sp>
        <p:nvSpPr>
          <p:cNvPr name="TextBox 6" id="6"/>
          <p:cNvSpPr txBox="true"/>
          <p:nvPr/>
        </p:nvSpPr>
        <p:spPr>
          <a:xfrm rot="0">
            <a:off x="9681298" y="3472585"/>
            <a:ext cx="488741" cy="638175"/>
          </a:xfrm>
          <a:prstGeom prst="rect">
            <a:avLst/>
          </a:prstGeom>
        </p:spPr>
        <p:txBody>
          <a:bodyPr anchor="t" rtlCol="false" tIns="0" lIns="0" bIns="0" rIns="0">
            <a:spAutoFit/>
          </a:bodyPr>
          <a:lstStyle/>
          <a:p>
            <a:pPr algn="ctr" marL="0" indent="0" lvl="0">
              <a:lnSpc>
                <a:spcPts val="5250"/>
              </a:lnSpc>
              <a:spcBef>
                <a:spcPct val="0"/>
              </a:spcBef>
            </a:pPr>
            <a:r>
              <a:rPr lang="en-US" sz="3500">
                <a:solidFill>
                  <a:srgbClr val="F4F0E6"/>
                </a:solidFill>
                <a:latin typeface="Glacial Indifference Bold"/>
              </a:rPr>
              <a:t>D</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C65214"/>
        </a:solidFill>
      </p:bgPr>
    </p:bg>
    <p:spTree>
      <p:nvGrpSpPr>
        <p:cNvPr id="1" name=""/>
        <p:cNvGrpSpPr/>
        <p:nvPr/>
      </p:nvGrpSpPr>
      <p:grpSpPr>
        <a:xfrm>
          <a:off x="0" y="0"/>
          <a:ext cx="0" cy="0"/>
          <a:chOff x="0" y="0"/>
          <a:chExt cx="0" cy="0"/>
        </a:xfrm>
      </p:grpSpPr>
      <p:sp>
        <p:nvSpPr>
          <p:cNvPr name="TextBox 2" id="2"/>
          <p:cNvSpPr txBox="true"/>
          <p:nvPr/>
        </p:nvSpPr>
        <p:spPr>
          <a:xfrm rot="0">
            <a:off x="2221138" y="1209465"/>
            <a:ext cx="10640385" cy="1243965"/>
          </a:xfrm>
          <a:prstGeom prst="rect">
            <a:avLst/>
          </a:prstGeom>
        </p:spPr>
        <p:txBody>
          <a:bodyPr anchor="t" rtlCol="false" tIns="0" lIns="0" bIns="0" rIns="0">
            <a:spAutoFit/>
          </a:bodyPr>
          <a:lstStyle/>
          <a:p>
            <a:pPr marL="0" indent="0" lvl="0">
              <a:lnSpc>
                <a:spcPts val="9152"/>
              </a:lnSpc>
              <a:spcBef>
                <a:spcPct val="0"/>
              </a:spcBef>
            </a:pPr>
            <a:r>
              <a:rPr lang="en-US" sz="7627">
                <a:solidFill>
                  <a:srgbClr val="F4F0E6"/>
                </a:solidFill>
                <a:latin typeface="Maharlika"/>
              </a:rPr>
              <a:t>DATA CLEANING</a:t>
            </a:r>
          </a:p>
        </p:txBody>
      </p:sp>
      <p:sp>
        <p:nvSpPr>
          <p:cNvPr name="TextBox 3" id="3"/>
          <p:cNvSpPr txBox="true"/>
          <p:nvPr/>
        </p:nvSpPr>
        <p:spPr>
          <a:xfrm rot="0">
            <a:off x="1739290" y="4084511"/>
            <a:ext cx="13317782" cy="3445546"/>
          </a:xfrm>
          <a:prstGeom prst="rect">
            <a:avLst/>
          </a:prstGeom>
        </p:spPr>
        <p:txBody>
          <a:bodyPr anchor="t" rtlCol="false" tIns="0" lIns="0" bIns="0" rIns="0">
            <a:spAutoFit/>
          </a:bodyPr>
          <a:lstStyle/>
          <a:p>
            <a:pPr>
              <a:lnSpc>
                <a:spcPts val="6858"/>
              </a:lnSpc>
            </a:pPr>
            <a:r>
              <a:rPr lang="en-US" sz="4898" spc="195">
                <a:solidFill>
                  <a:srgbClr val="F4F0E6"/>
                </a:solidFill>
                <a:latin typeface="Glacial Indifference Bold"/>
              </a:rPr>
              <a:t>Handling the missing values</a:t>
            </a:r>
          </a:p>
          <a:p>
            <a:pPr marL="1057603" indent="-528802" lvl="1">
              <a:lnSpc>
                <a:spcPts val="6858"/>
              </a:lnSpc>
              <a:buFont typeface="Arial"/>
              <a:buChar char="•"/>
            </a:pPr>
            <a:r>
              <a:rPr lang="en-US" sz="4898" spc="195">
                <a:solidFill>
                  <a:srgbClr val="F4F0E6"/>
                </a:solidFill>
                <a:latin typeface="Glacial Indifference Bold"/>
              </a:rPr>
              <a:t>As we have already seen that we have no missing values in any column.So no need to treat it  </a:t>
            </a:r>
          </a:p>
        </p:txBody>
      </p:sp>
      <p:sp>
        <p:nvSpPr>
          <p:cNvPr name="AutoShape 4" id="4"/>
          <p:cNvSpPr/>
          <p:nvPr/>
        </p:nvSpPr>
        <p:spPr>
          <a:xfrm rot="5400000">
            <a:off x="-3906634" y="5295768"/>
            <a:ext cx="10601061" cy="0"/>
          </a:xfrm>
          <a:prstGeom prst="line">
            <a:avLst/>
          </a:prstGeom>
          <a:ln cap="flat" w="9525">
            <a:solidFill>
              <a:srgbClr val="F4F0E6"/>
            </a:solidFill>
            <a:prstDash val="solid"/>
            <a:headEnd type="none" len="sm" w="sm"/>
            <a:tailEnd type="none" len="sm" w="sm"/>
          </a:ln>
        </p:spPr>
      </p:sp>
      <p:sp>
        <p:nvSpPr>
          <p:cNvPr name="AutoShape 5" id="5"/>
          <p:cNvSpPr/>
          <p:nvPr/>
        </p:nvSpPr>
        <p:spPr>
          <a:xfrm rot="0">
            <a:off x="-2046696" y="3150880"/>
            <a:ext cx="20334696" cy="0"/>
          </a:xfrm>
          <a:prstGeom prst="line">
            <a:avLst/>
          </a:prstGeom>
          <a:ln cap="flat" w="9525">
            <a:solidFill>
              <a:srgbClr val="F4F0E6"/>
            </a:solidFill>
            <a:prstDash val="solid"/>
            <a:headEnd type="none" len="sm" w="sm"/>
            <a:tailEnd type="none" len="sm" w="sm"/>
          </a:ln>
        </p:spPr>
      </p:sp>
    </p:spTree>
  </p:cSld>
  <p:clrMapOvr>
    <a:masterClrMapping/>
  </p:clrMapOvr>
</p:sld>
</file>

<file path=ppt/slides/slide13.xml><?xml version="1.0" encoding="utf-8"?>
<p:sld xmlns:p="http://schemas.openxmlformats.org/presentationml/2006/main" xmlns:a="http://schemas.openxmlformats.org/drawingml/2006/main">
  <p:cSld>
    <p:bg>
      <p:bgPr>
        <a:solidFill>
          <a:srgbClr val="C65214"/>
        </a:solidFill>
      </p:bgPr>
    </p:bg>
    <p:spTree>
      <p:nvGrpSpPr>
        <p:cNvPr id="1" name=""/>
        <p:cNvGrpSpPr/>
        <p:nvPr/>
      </p:nvGrpSpPr>
      <p:grpSpPr>
        <a:xfrm>
          <a:off x="0" y="0"/>
          <a:ext cx="0" cy="0"/>
          <a:chOff x="0" y="0"/>
          <a:chExt cx="0" cy="0"/>
        </a:xfrm>
      </p:grpSpPr>
      <p:sp>
        <p:nvSpPr>
          <p:cNvPr name="TextBox 2" id="2"/>
          <p:cNvSpPr txBox="true"/>
          <p:nvPr/>
        </p:nvSpPr>
        <p:spPr>
          <a:xfrm rot="0">
            <a:off x="2221138" y="1209465"/>
            <a:ext cx="14035148" cy="1243965"/>
          </a:xfrm>
          <a:prstGeom prst="rect">
            <a:avLst/>
          </a:prstGeom>
        </p:spPr>
        <p:txBody>
          <a:bodyPr anchor="t" rtlCol="false" tIns="0" lIns="0" bIns="0" rIns="0">
            <a:spAutoFit/>
          </a:bodyPr>
          <a:lstStyle/>
          <a:p>
            <a:pPr marL="0" indent="0" lvl="0">
              <a:lnSpc>
                <a:spcPts val="9152"/>
              </a:lnSpc>
              <a:spcBef>
                <a:spcPct val="0"/>
              </a:spcBef>
            </a:pPr>
            <a:r>
              <a:rPr lang="en-US" sz="7627">
                <a:solidFill>
                  <a:srgbClr val="F4F0E6"/>
                </a:solidFill>
                <a:latin typeface="Maharlika"/>
              </a:rPr>
              <a:t>DROPPING THE COLUMNS</a:t>
            </a:r>
          </a:p>
        </p:txBody>
      </p:sp>
      <p:sp>
        <p:nvSpPr>
          <p:cNvPr name="TextBox 3" id="3"/>
          <p:cNvSpPr txBox="true"/>
          <p:nvPr/>
        </p:nvSpPr>
        <p:spPr>
          <a:xfrm rot="0">
            <a:off x="2221138" y="3983864"/>
            <a:ext cx="13317782" cy="3571911"/>
          </a:xfrm>
          <a:prstGeom prst="rect">
            <a:avLst/>
          </a:prstGeom>
        </p:spPr>
        <p:txBody>
          <a:bodyPr anchor="t" rtlCol="false" tIns="0" lIns="0" bIns="0" rIns="0">
            <a:spAutoFit/>
          </a:bodyPr>
          <a:lstStyle/>
          <a:p>
            <a:pPr>
              <a:lnSpc>
                <a:spcPts val="7138"/>
              </a:lnSpc>
            </a:pPr>
            <a:r>
              <a:rPr lang="en-US" sz="5098" spc="203">
                <a:solidFill>
                  <a:srgbClr val="F4F0E6"/>
                </a:solidFill>
                <a:latin typeface="Glacial Indifference Bold"/>
              </a:rPr>
              <a:t>Now we are dropping the highly negatively correlated columns from our dataset, which are Air_name and Total_stops, and the owner column.</a:t>
            </a:r>
          </a:p>
        </p:txBody>
      </p:sp>
      <p:sp>
        <p:nvSpPr>
          <p:cNvPr name="AutoShape 4" id="4"/>
          <p:cNvSpPr/>
          <p:nvPr/>
        </p:nvSpPr>
        <p:spPr>
          <a:xfrm rot="5400000">
            <a:off x="-3906634" y="5295768"/>
            <a:ext cx="10601061" cy="0"/>
          </a:xfrm>
          <a:prstGeom prst="line">
            <a:avLst/>
          </a:prstGeom>
          <a:ln cap="flat" w="9525">
            <a:solidFill>
              <a:srgbClr val="F4F0E6"/>
            </a:solidFill>
            <a:prstDash val="solid"/>
            <a:headEnd type="none" len="sm" w="sm"/>
            <a:tailEnd type="none" len="sm" w="sm"/>
          </a:ln>
        </p:spPr>
      </p:sp>
      <p:sp>
        <p:nvSpPr>
          <p:cNvPr name="AutoShape 5" id="5"/>
          <p:cNvSpPr/>
          <p:nvPr/>
        </p:nvSpPr>
        <p:spPr>
          <a:xfrm rot="0">
            <a:off x="-2046696" y="3150880"/>
            <a:ext cx="20334696" cy="0"/>
          </a:xfrm>
          <a:prstGeom prst="line">
            <a:avLst/>
          </a:prstGeom>
          <a:ln cap="flat" w="9525">
            <a:solidFill>
              <a:srgbClr val="F4F0E6"/>
            </a:solidFill>
            <a:prstDash val="solid"/>
            <a:headEnd type="none" len="sm" w="sm"/>
            <a:tailEnd type="none" len="sm" w="sm"/>
          </a:ln>
        </p:spPr>
      </p:sp>
    </p:spTree>
  </p:cSld>
  <p:clrMapOvr>
    <a:masterClrMapping/>
  </p:clrMapOvr>
</p:sld>
</file>

<file path=ppt/slides/slide14.xml><?xml version="1.0" encoding="utf-8"?>
<p:sld xmlns:p="http://schemas.openxmlformats.org/presentationml/2006/main" xmlns:a="http://schemas.openxmlformats.org/drawingml/2006/main">
  <p:cSld>
    <p:bg>
      <p:bgPr>
        <a:solidFill>
          <a:srgbClr val="C65214"/>
        </a:solidFill>
      </p:bgPr>
    </p:bg>
    <p:spTree>
      <p:nvGrpSpPr>
        <p:cNvPr id="1" name=""/>
        <p:cNvGrpSpPr/>
        <p:nvPr/>
      </p:nvGrpSpPr>
      <p:grpSpPr>
        <a:xfrm>
          <a:off x="0" y="0"/>
          <a:ext cx="0" cy="0"/>
          <a:chOff x="0" y="0"/>
          <a:chExt cx="0" cy="0"/>
        </a:xfrm>
      </p:grpSpPr>
      <p:sp>
        <p:nvSpPr>
          <p:cNvPr name="TextBox 2" id="2"/>
          <p:cNvSpPr txBox="true"/>
          <p:nvPr/>
        </p:nvSpPr>
        <p:spPr>
          <a:xfrm rot="0">
            <a:off x="2221138" y="1209465"/>
            <a:ext cx="10640385" cy="1243965"/>
          </a:xfrm>
          <a:prstGeom prst="rect">
            <a:avLst/>
          </a:prstGeom>
        </p:spPr>
        <p:txBody>
          <a:bodyPr anchor="t" rtlCol="false" tIns="0" lIns="0" bIns="0" rIns="0">
            <a:spAutoFit/>
          </a:bodyPr>
          <a:lstStyle/>
          <a:p>
            <a:pPr marL="0" indent="0" lvl="0">
              <a:lnSpc>
                <a:spcPts val="9152"/>
              </a:lnSpc>
              <a:spcBef>
                <a:spcPct val="0"/>
              </a:spcBef>
            </a:pPr>
            <a:r>
              <a:rPr lang="en-US" sz="7627">
                <a:solidFill>
                  <a:srgbClr val="F4F0E6"/>
                </a:solidFill>
                <a:latin typeface="Maharlika"/>
              </a:rPr>
              <a:t>LABEL ENCODING</a:t>
            </a:r>
          </a:p>
        </p:txBody>
      </p:sp>
      <p:sp>
        <p:nvSpPr>
          <p:cNvPr name="TextBox 3" id="3"/>
          <p:cNvSpPr txBox="true"/>
          <p:nvPr/>
        </p:nvSpPr>
        <p:spPr>
          <a:xfrm rot="0">
            <a:off x="1919315" y="4128963"/>
            <a:ext cx="13317782" cy="3503966"/>
          </a:xfrm>
          <a:prstGeom prst="rect">
            <a:avLst/>
          </a:prstGeom>
        </p:spPr>
        <p:txBody>
          <a:bodyPr anchor="t" rtlCol="false" tIns="0" lIns="0" bIns="0" rIns="0">
            <a:spAutoFit/>
          </a:bodyPr>
          <a:lstStyle/>
          <a:p>
            <a:pPr>
              <a:lnSpc>
                <a:spcPts val="6998"/>
              </a:lnSpc>
            </a:pPr>
            <a:r>
              <a:rPr lang="en-US" sz="4998" spc="199">
                <a:solidFill>
                  <a:srgbClr val="F4F0E6"/>
                </a:solidFill>
                <a:latin typeface="Glacial Indifference Bold"/>
              </a:rPr>
              <a:t>We have many columns having data type object so we have changed them to integer format using the Label Encoding technique.</a:t>
            </a:r>
          </a:p>
        </p:txBody>
      </p:sp>
      <p:sp>
        <p:nvSpPr>
          <p:cNvPr name="AutoShape 4" id="4"/>
          <p:cNvSpPr/>
          <p:nvPr/>
        </p:nvSpPr>
        <p:spPr>
          <a:xfrm rot="5400000">
            <a:off x="-3906634" y="5295768"/>
            <a:ext cx="10601061" cy="0"/>
          </a:xfrm>
          <a:prstGeom prst="line">
            <a:avLst/>
          </a:prstGeom>
          <a:ln cap="flat" w="9525">
            <a:solidFill>
              <a:srgbClr val="F4F0E6"/>
            </a:solidFill>
            <a:prstDash val="solid"/>
            <a:headEnd type="none" len="sm" w="sm"/>
            <a:tailEnd type="none" len="sm" w="sm"/>
          </a:ln>
        </p:spPr>
      </p:sp>
      <p:sp>
        <p:nvSpPr>
          <p:cNvPr name="AutoShape 5" id="5"/>
          <p:cNvSpPr/>
          <p:nvPr/>
        </p:nvSpPr>
        <p:spPr>
          <a:xfrm rot="0">
            <a:off x="-2046696" y="3150880"/>
            <a:ext cx="20334696" cy="0"/>
          </a:xfrm>
          <a:prstGeom prst="line">
            <a:avLst/>
          </a:prstGeom>
          <a:ln cap="flat" w="9525">
            <a:solidFill>
              <a:srgbClr val="F4F0E6"/>
            </a:solidFill>
            <a:prstDash val="solid"/>
            <a:headEnd type="none" len="sm" w="sm"/>
            <a:tailEnd type="none" len="sm" w="sm"/>
          </a:ln>
        </p:spPr>
      </p:sp>
    </p:spTree>
  </p:cSld>
  <p:clrMapOvr>
    <a:masterClrMapping/>
  </p:clrMapOvr>
</p:sld>
</file>

<file path=ppt/slides/slide15.xml><?xml version="1.0" encoding="utf-8"?>
<p:sld xmlns:p="http://schemas.openxmlformats.org/presentationml/2006/main" xmlns:a="http://schemas.openxmlformats.org/drawingml/2006/main">
  <p:cSld>
    <p:bg>
      <p:bgPr>
        <a:solidFill>
          <a:srgbClr val="C65214"/>
        </a:solidFill>
      </p:bgPr>
    </p:bg>
    <p:spTree>
      <p:nvGrpSpPr>
        <p:cNvPr id="1" name=""/>
        <p:cNvGrpSpPr/>
        <p:nvPr/>
      </p:nvGrpSpPr>
      <p:grpSpPr>
        <a:xfrm>
          <a:off x="0" y="0"/>
          <a:ext cx="0" cy="0"/>
          <a:chOff x="0" y="0"/>
          <a:chExt cx="0" cy="0"/>
        </a:xfrm>
      </p:grpSpPr>
      <p:sp>
        <p:nvSpPr>
          <p:cNvPr name="TextBox 2" id="2"/>
          <p:cNvSpPr txBox="true"/>
          <p:nvPr/>
        </p:nvSpPr>
        <p:spPr>
          <a:xfrm rot="0">
            <a:off x="2221138" y="1209465"/>
            <a:ext cx="14086584" cy="1243965"/>
          </a:xfrm>
          <a:prstGeom prst="rect">
            <a:avLst/>
          </a:prstGeom>
        </p:spPr>
        <p:txBody>
          <a:bodyPr anchor="t" rtlCol="false" tIns="0" lIns="0" bIns="0" rIns="0">
            <a:spAutoFit/>
          </a:bodyPr>
          <a:lstStyle/>
          <a:p>
            <a:pPr marL="0" indent="0" lvl="0">
              <a:lnSpc>
                <a:spcPts val="9152"/>
              </a:lnSpc>
              <a:spcBef>
                <a:spcPct val="0"/>
              </a:spcBef>
            </a:pPr>
            <a:r>
              <a:rPr lang="en-US" sz="7627">
                <a:solidFill>
                  <a:srgbClr val="F4F0E6"/>
                </a:solidFill>
                <a:latin typeface="Maharlika"/>
              </a:rPr>
              <a:t>REMOVING THE OUTLIERS</a:t>
            </a:r>
          </a:p>
        </p:txBody>
      </p:sp>
      <p:sp>
        <p:nvSpPr>
          <p:cNvPr name="TextBox 3" id="3"/>
          <p:cNvSpPr txBox="true"/>
          <p:nvPr/>
        </p:nvSpPr>
        <p:spPr>
          <a:xfrm rot="0">
            <a:off x="1996469" y="3939426"/>
            <a:ext cx="13317782" cy="4387886"/>
          </a:xfrm>
          <a:prstGeom prst="rect">
            <a:avLst/>
          </a:prstGeom>
        </p:spPr>
        <p:txBody>
          <a:bodyPr anchor="t" rtlCol="false" tIns="0" lIns="0" bIns="0" rIns="0">
            <a:spAutoFit/>
          </a:bodyPr>
          <a:lstStyle/>
          <a:p>
            <a:pPr>
              <a:lnSpc>
                <a:spcPts val="6998"/>
              </a:lnSpc>
            </a:pPr>
            <a:r>
              <a:rPr lang="en-US" sz="4998" spc="199">
                <a:solidFill>
                  <a:srgbClr val="F4F0E6"/>
                </a:solidFill>
                <a:latin typeface="Glacial Indifference Bold"/>
              </a:rPr>
              <a:t>From the univariate and bivariate analysis, we have seen that only a few outliers are present in only duration column. So we are not removing the outliers from the dataset.</a:t>
            </a:r>
          </a:p>
        </p:txBody>
      </p:sp>
      <p:sp>
        <p:nvSpPr>
          <p:cNvPr name="AutoShape 4" id="4"/>
          <p:cNvSpPr/>
          <p:nvPr/>
        </p:nvSpPr>
        <p:spPr>
          <a:xfrm rot="5400000">
            <a:off x="-3906634" y="5295768"/>
            <a:ext cx="10601061" cy="0"/>
          </a:xfrm>
          <a:prstGeom prst="line">
            <a:avLst/>
          </a:prstGeom>
          <a:ln cap="flat" w="9525">
            <a:solidFill>
              <a:srgbClr val="F4F0E6"/>
            </a:solidFill>
            <a:prstDash val="solid"/>
            <a:headEnd type="none" len="sm" w="sm"/>
            <a:tailEnd type="none" len="sm" w="sm"/>
          </a:ln>
        </p:spPr>
      </p:sp>
      <p:sp>
        <p:nvSpPr>
          <p:cNvPr name="AutoShape 5" id="5"/>
          <p:cNvSpPr/>
          <p:nvPr/>
        </p:nvSpPr>
        <p:spPr>
          <a:xfrm rot="0">
            <a:off x="-2046696" y="3150880"/>
            <a:ext cx="20334696" cy="0"/>
          </a:xfrm>
          <a:prstGeom prst="line">
            <a:avLst/>
          </a:prstGeom>
          <a:ln cap="flat" w="9525">
            <a:solidFill>
              <a:srgbClr val="F4F0E6"/>
            </a:solidFill>
            <a:prstDash val="solid"/>
            <a:headEnd type="none" len="sm" w="sm"/>
            <a:tailEnd type="none" len="sm" w="sm"/>
          </a:ln>
        </p:spPr>
      </p:sp>
    </p:spTree>
  </p:cSld>
  <p:clrMapOvr>
    <a:masterClrMapping/>
  </p:clrMapOvr>
</p:sld>
</file>

<file path=ppt/slides/slide16.xml><?xml version="1.0" encoding="utf-8"?>
<p:sld xmlns:p="http://schemas.openxmlformats.org/presentationml/2006/main" xmlns:a="http://schemas.openxmlformats.org/drawingml/2006/main">
  <p:cSld>
    <p:bg>
      <p:bgPr>
        <a:solidFill>
          <a:srgbClr val="C65214"/>
        </a:solidFill>
      </p:bgPr>
    </p:bg>
    <p:spTree>
      <p:nvGrpSpPr>
        <p:cNvPr id="1" name=""/>
        <p:cNvGrpSpPr/>
        <p:nvPr/>
      </p:nvGrpSpPr>
      <p:grpSpPr>
        <a:xfrm>
          <a:off x="0" y="0"/>
          <a:ext cx="0" cy="0"/>
          <a:chOff x="0" y="0"/>
          <a:chExt cx="0" cy="0"/>
        </a:xfrm>
      </p:grpSpPr>
      <p:sp>
        <p:nvSpPr>
          <p:cNvPr name="TextBox 2" id="2"/>
          <p:cNvSpPr txBox="true"/>
          <p:nvPr/>
        </p:nvSpPr>
        <p:spPr>
          <a:xfrm rot="0">
            <a:off x="2221138" y="1209465"/>
            <a:ext cx="11926280" cy="1243965"/>
          </a:xfrm>
          <a:prstGeom prst="rect">
            <a:avLst/>
          </a:prstGeom>
        </p:spPr>
        <p:txBody>
          <a:bodyPr anchor="t" rtlCol="false" tIns="0" lIns="0" bIns="0" rIns="0">
            <a:spAutoFit/>
          </a:bodyPr>
          <a:lstStyle/>
          <a:p>
            <a:pPr marL="0" indent="0" lvl="0">
              <a:lnSpc>
                <a:spcPts val="9152"/>
              </a:lnSpc>
              <a:spcBef>
                <a:spcPct val="0"/>
              </a:spcBef>
            </a:pPr>
            <a:r>
              <a:rPr lang="en-US" sz="7627">
                <a:solidFill>
                  <a:srgbClr val="F4F0E6"/>
                </a:solidFill>
                <a:latin typeface="Maharlika"/>
              </a:rPr>
              <a:t>REMOVING SKEWNESS</a:t>
            </a:r>
          </a:p>
        </p:txBody>
      </p:sp>
      <p:sp>
        <p:nvSpPr>
          <p:cNvPr name="TextBox 3" id="3"/>
          <p:cNvSpPr txBox="true"/>
          <p:nvPr/>
        </p:nvSpPr>
        <p:spPr>
          <a:xfrm rot="0">
            <a:off x="2221138" y="4265794"/>
            <a:ext cx="13317782" cy="2672751"/>
          </a:xfrm>
          <a:prstGeom prst="rect">
            <a:avLst/>
          </a:prstGeom>
        </p:spPr>
        <p:txBody>
          <a:bodyPr anchor="t" rtlCol="false" tIns="0" lIns="0" bIns="0" rIns="0">
            <a:spAutoFit/>
          </a:bodyPr>
          <a:lstStyle/>
          <a:p>
            <a:pPr>
              <a:lnSpc>
                <a:spcPts val="7138"/>
              </a:lnSpc>
            </a:pPr>
            <a:r>
              <a:rPr lang="en-US" sz="5098" spc="203">
                <a:solidFill>
                  <a:srgbClr val="F4F0E6"/>
                </a:solidFill>
                <a:latin typeface="Glacial Indifference Bold"/>
              </a:rPr>
              <a:t>We have seen that skewness is present in only a few columns which are very minor so need to remove skewness.</a:t>
            </a:r>
          </a:p>
        </p:txBody>
      </p:sp>
      <p:sp>
        <p:nvSpPr>
          <p:cNvPr name="AutoShape 4" id="4"/>
          <p:cNvSpPr/>
          <p:nvPr/>
        </p:nvSpPr>
        <p:spPr>
          <a:xfrm rot="5400000">
            <a:off x="-3906634" y="5295768"/>
            <a:ext cx="10601061" cy="0"/>
          </a:xfrm>
          <a:prstGeom prst="line">
            <a:avLst/>
          </a:prstGeom>
          <a:ln cap="flat" w="9525">
            <a:solidFill>
              <a:srgbClr val="F4F0E6"/>
            </a:solidFill>
            <a:prstDash val="solid"/>
            <a:headEnd type="none" len="sm" w="sm"/>
            <a:tailEnd type="none" len="sm" w="sm"/>
          </a:ln>
        </p:spPr>
      </p:sp>
      <p:sp>
        <p:nvSpPr>
          <p:cNvPr name="AutoShape 5" id="5"/>
          <p:cNvSpPr/>
          <p:nvPr/>
        </p:nvSpPr>
        <p:spPr>
          <a:xfrm rot="0">
            <a:off x="-2046696" y="3150880"/>
            <a:ext cx="20334696" cy="0"/>
          </a:xfrm>
          <a:prstGeom prst="line">
            <a:avLst/>
          </a:prstGeom>
          <a:ln cap="flat" w="9525">
            <a:solidFill>
              <a:srgbClr val="F4F0E6"/>
            </a:solidFill>
            <a:prstDash val="solid"/>
            <a:headEnd type="none" len="sm" w="sm"/>
            <a:tailEnd type="none" len="sm" w="sm"/>
          </a:ln>
        </p:spPr>
      </p:sp>
    </p:spTree>
  </p:cSld>
  <p:clrMapOvr>
    <a:masterClrMapping/>
  </p:clrMapOvr>
</p:sld>
</file>

<file path=ppt/slides/slide17.xml><?xml version="1.0" encoding="utf-8"?>
<p:sld xmlns:p="http://schemas.openxmlformats.org/presentationml/2006/main" xmlns:a="http://schemas.openxmlformats.org/drawingml/2006/main">
  <p:cSld>
    <p:bg>
      <p:bgPr>
        <a:solidFill>
          <a:srgbClr val="C65214"/>
        </a:solidFill>
      </p:bgPr>
    </p:bg>
    <p:spTree>
      <p:nvGrpSpPr>
        <p:cNvPr id="1" name=""/>
        <p:cNvGrpSpPr/>
        <p:nvPr/>
      </p:nvGrpSpPr>
      <p:grpSpPr>
        <a:xfrm>
          <a:off x="0" y="0"/>
          <a:ext cx="0" cy="0"/>
          <a:chOff x="0" y="0"/>
          <a:chExt cx="0" cy="0"/>
        </a:xfrm>
      </p:grpSpPr>
      <p:sp>
        <p:nvSpPr>
          <p:cNvPr name="TextBox 2" id="2"/>
          <p:cNvSpPr txBox="true"/>
          <p:nvPr/>
        </p:nvSpPr>
        <p:spPr>
          <a:xfrm rot="0">
            <a:off x="1398659" y="2251053"/>
            <a:ext cx="15860641" cy="5852044"/>
          </a:xfrm>
          <a:prstGeom prst="rect">
            <a:avLst/>
          </a:prstGeom>
        </p:spPr>
        <p:txBody>
          <a:bodyPr anchor="t" rtlCol="false" tIns="0" lIns="0" bIns="0" rIns="0">
            <a:spAutoFit/>
          </a:bodyPr>
          <a:lstStyle/>
          <a:p>
            <a:pPr marL="1435491" indent="-717745" lvl="1">
              <a:lnSpc>
                <a:spcPts val="9308"/>
              </a:lnSpc>
              <a:buFont typeface="Arial"/>
              <a:buChar char="•"/>
            </a:pPr>
            <a:r>
              <a:rPr lang="en-US" sz="6648" spc="265">
                <a:solidFill>
                  <a:srgbClr val="F4F0E6"/>
                </a:solidFill>
                <a:latin typeface="Glacial Indifference Bold"/>
              </a:rPr>
              <a:t>Creating the Train Test Split: </a:t>
            </a:r>
            <a:r>
              <a:rPr lang="en-US" sz="6648" spc="265">
                <a:solidFill>
                  <a:srgbClr val="F4F0E6"/>
                </a:solidFill>
                <a:latin typeface="Glacial Indifference"/>
              </a:rPr>
              <a:t>Here we have split our data for training and testing in a 7:3 ratio.</a:t>
            </a:r>
            <a:r>
              <a:rPr lang="en-US" sz="6648" spc="265">
                <a:solidFill>
                  <a:srgbClr val="F4F0E6"/>
                </a:solidFill>
                <a:latin typeface="Glacial Indifference Bold"/>
              </a:rPr>
              <a:t> </a:t>
            </a:r>
          </a:p>
          <a:p>
            <a:pPr marL="1435491" indent="-717745" lvl="1">
              <a:lnSpc>
                <a:spcPts val="9308"/>
              </a:lnSpc>
              <a:buFont typeface="Arial"/>
              <a:buChar char="•"/>
            </a:pPr>
            <a:r>
              <a:rPr lang="en-US" sz="6648" spc="265">
                <a:solidFill>
                  <a:srgbClr val="F4F0E6"/>
                </a:solidFill>
                <a:latin typeface="Glacial Indifference Bold"/>
              </a:rPr>
              <a:t>Random State:</a:t>
            </a:r>
            <a:r>
              <a:rPr lang="en-US" sz="6648" spc="265">
                <a:solidFill>
                  <a:srgbClr val="F4F0E6"/>
                </a:solidFill>
                <a:latin typeface="Glacial Indifference"/>
              </a:rPr>
              <a:t> We have chosen 52 as the random state for our models.</a:t>
            </a:r>
          </a:p>
        </p:txBody>
      </p:sp>
      <p:sp>
        <p:nvSpPr>
          <p:cNvPr name="AutoShape 3" id="3"/>
          <p:cNvSpPr/>
          <p:nvPr/>
        </p:nvSpPr>
        <p:spPr>
          <a:xfrm rot="5400000">
            <a:off x="-3906634" y="5295768"/>
            <a:ext cx="10601061" cy="0"/>
          </a:xfrm>
          <a:prstGeom prst="line">
            <a:avLst/>
          </a:prstGeom>
          <a:ln cap="flat" w="9525">
            <a:solidFill>
              <a:srgbClr val="F4F0E6"/>
            </a:solidFill>
            <a:prstDash val="solid"/>
            <a:headEnd type="none" len="sm" w="sm"/>
            <a:tailEnd type="none" len="sm" w="sm"/>
          </a:ln>
        </p:spPr>
      </p:sp>
      <p:sp>
        <p:nvSpPr>
          <p:cNvPr name="AutoShape 4" id="4"/>
          <p:cNvSpPr/>
          <p:nvPr/>
        </p:nvSpPr>
        <p:spPr>
          <a:xfrm rot="0">
            <a:off x="-1983070" y="1028700"/>
            <a:ext cx="20334696" cy="0"/>
          </a:xfrm>
          <a:prstGeom prst="line">
            <a:avLst/>
          </a:prstGeom>
          <a:ln cap="flat" w="9525">
            <a:solidFill>
              <a:srgbClr val="F4F0E6"/>
            </a:solidFill>
            <a:prstDash val="solid"/>
            <a:headEnd type="none" len="sm" w="sm"/>
            <a:tailEnd type="none" len="sm" w="sm"/>
          </a:ln>
        </p:spPr>
      </p:sp>
    </p:spTree>
  </p:cSld>
  <p:clrMapOvr>
    <a:masterClrMapping/>
  </p:clrMapOvr>
</p:sld>
</file>

<file path=ppt/slides/slide18.xml><?xml version="1.0" encoding="utf-8"?>
<p:sld xmlns:p="http://schemas.openxmlformats.org/presentationml/2006/main" xmlns:a="http://schemas.openxmlformats.org/drawingml/2006/main">
  <p:cSld>
    <p:bg>
      <p:bgPr>
        <a:solidFill>
          <a:srgbClr val="C65214"/>
        </a:solidFill>
      </p:bgPr>
    </p:bg>
    <p:spTree>
      <p:nvGrpSpPr>
        <p:cNvPr id="1" name=""/>
        <p:cNvGrpSpPr/>
        <p:nvPr/>
      </p:nvGrpSpPr>
      <p:grpSpPr>
        <a:xfrm>
          <a:off x="0" y="0"/>
          <a:ext cx="0" cy="0"/>
          <a:chOff x="0" y="0"/>
          <a:chExt cx="0" cy="0"/>
        </a:xfrm>
      </p:grpSpPr>
      <p:sp>
        <p:nvSpPr>
          <p:cNvPr name="TextBox 2" id="2"/>
          <p:cNvSpPr txBox="true"/>
          <p:nvPr/>
        </p:nvSpPr>
        <p:spPr>
          <a:xfrm rot="0">
            <a:off x="1689165" y="695026"/>
            <a:ext cx="14515701" cy="2062244"/>
          </a:xfrm>
          <a:prstGeom prst="rect">
            <a:avLst/>
          </a:prstGeom>
        </p:spPr>
        <p:txBody>
          <a:bodyPr anchor="t" rtlCol="false" tIns="0" lIns="0" bIns="0" rIns="0">
            <a:spAutoFit/>
          </a:bodyPr>
          <a:lstStyle/>
          <a:p>
            <a:pPr marL="0" indent="0" lvl="0">
              <a:lnSpc>
                <a:spcPts val="7889"/>
              </a:lnSpc>
              <a:spcBef>
                <a:spcPct val="0"/>
              </a:spcBef>
            </a:pPr>
            <a:r>
              <a:rPr lang="en-US" sz="6574">
                <a:solidFill>
                  <a:srgbClr val="F4F0E6"/>
                </a:solidFill>
                <a:latin typeface="Maharlika"/>
              </a:rPr>
              <a:t>FINDING THE BEST ALGORITHM USING MULTIPLE MODELS</a:t>
            </a:r>
          </a:p>
        </p:txBody>
      </p:sp>
      <p:sp>
        <p:nvSpPr>
          <p:cNvPr name="TextBox 3" id="3"/>
          <p:cNvSpPr txBox="true"/>
          <p:nvPr/>
        </p:nvSpPr>
        <p:spPr>
          <a:xfrm rot="0">
            <a:off x="2066830" y="3308186"/>
            <a:ext cx="11857473" cy="6392962"/>
          </a:xfrm>
          <a:prstGeom prst="rect">
            <a:avLst/>
          </a:prstGeom>
        </p:spPr>
        <p:txBody>
          <a:bodyPr anchor="t" rtlCol="false" tIns="0" lIns="0" bIns="0" rIns="0">
            <a:spAutoFit/>
          </a:bodyPr>
          <a:lstStyle/>
          <a:p>
            <a:pPr>
              <a:lnSpc>
                <a:spcPts val="6355"/>
              </a:lnSpc>
            </a:pPr>
            <a:r>
              <a:rPr lang="en-US" sz="4539" spc="181">
                <a:solidFill>
                  <a:srgbClr val="F4F0E6"/>
                </a:solidFill>
                <a:latin typeface="Glacial Indifference"/>
              </a:rPr>
              <a:t>We have used different regression models listed below:</a:t>
            </a:r>
          </a:p>
          <a:p>
            <a:pPr marL="980081" indent="-490040" lvl="1">
              <a:lnSpc>
                <a:spcPts val="6355"/>
              </a:lnSpc>
              <a:buFont typeface="Arial"/>
              <a:buChar char="•"/>
            </a:pPr>
            <a:r>
              <a:rPr lang="en-US" sz="4539" spc="181">
                <a:solidFill>
                  <a:srgbClr val="F4F0E6"/>
                </a:solidFill>
                <a:latin typeface="Glacial Indifference"/>
              </a:rPr>
              <a:t>LinearRegression()</a:t>
            </a:r>
          </a:p>
          <a:p>
            <a:pPr marL="980081" indent="-490040" lvl="1">
              <a:lnSpc>
                <a:spcPts val="6355"/>
              </a:lnSpc>
              <a:buFont typeface="Arial"/>
              <a:buChar char="•"/>
            </a:pPr>
            <a:r>
              <a:rPr lang="en-US" sz="4539" spc="181">
                <a:solidFill>
                  <a:srgbClr val="F4F0E6"/>
                </a:solidFill>
                <a:latin typeface="Glacial Indifference"/>
              </a:rPr>
              <a:t> DecisionTreeRegressor() </a:t>
            </a:r>
          </a:p>
          <a:p>
            <a:pPr marL="980081" indent="-490040" lvl="1">
              <a:lnSpc>
                <a:spcPts val="6355"/>
              </a:lnSpc>
              <a:buFont typeface="Arial"/>
              <a:buChar char="•"/>
            </a:pPr>
            <a:r>
              <a:rPr lang="en-US" sz="4539" spc="181">
                <a:solidFill>
                  <a:srgbClr val="F4F0E6"/>
                </a:solidFill>
                <a:latin typeface="Glacial Indifference"/>
              </a:rPr>
              <a:t>SVR()</a:t>
            </a:r>
          </a:p>
          <a:p>
            <a:pPr marL="980081" indent="-490040" lvl="1">
              <a:lnSpc>
                <a:spcPts val="6355"/>
              </a:lnSpc>
              <a:buFont typeface="Arial"/>
              <a:buChar char="•"/>
            </a:pPr>
            <a:r>
              <a:rPr lang="en-US" sz="4539" spc="181">
                <a:solidFill>
                  <a:srgbClr val="F4F0E6"/>
                </a:solidFill>
                <a:latin typeface="Glacial Indifference"/>
              </a:rPr>
              <a:t> KNeighborsRegressor()</a:t>
            </a:r>
          </a:p>
          <a:p>
            <a:pPr marL="980081" indent="-490040" lvl="1">
              <a:lnSpc>
                <a:spcPts val="6355"/>
              </a:lnSpc>
              <a:buFont typeface="Arial"/>
              <a:buChar char="•"/>
            </a:pPr>
            <a:r>
              <a:rPr lang="en-US" sz="4539" spc="181">
                <a:solidFill>
                  <a:srgbClr val="F4F0E6"/>
                </a:solidFill>
                <a:latin typeface="Glacial Indifference"/>
              </a:rPr>
              <a:t> Lasso(alpha=0.0001)</a:t>
            </a:r>
          </a:p>
          <a:p>
            <a:pPr marL="980081" indent="-490040" lvl="1">
              <a:lnSpc>
                <a:spcPts val="6355"/>
              </a:lnSpc>
              <a:buFont typeface="Arial"/>
              <a:buChar char="•"/>
            </a:pPr>
            <a:r>
              <a:rPr lang="en-US" sz="4539" spc="181">
                <a:solidFill>
                  <a:srgbClr val="F4F0E6"/>
                </a:solidFill>
                <a:latin typeface="Glacial Indifference"/>
              </a:rPr>
              <a:t> Ridge(alpha=0.0001)</a:t>
            </a:r>
          </a:p>
        </p:txBody>
      </p:sp>
      <p:sp>
        <p:nvSpPr>
          <p:cNvPr name="AutoShape 4" id="4"/>
          <p:cNvSpPr/>
          <p:nvPr/>
        </p:nvSpPr>
        <p:spPr>
          <a:xfrm rot="5400000">
            <a:off x="-3906634" y="5295768"/>
            <a:ext cx="10601061" cy="0"/>
          </a:xfrm>
          <a:prstGeom prst="line">
            <a:avLst/>
          </a:prstGeom>
          <a:ln cap="flat" w="9525">
            <a:solidFill>
              <a:srgbClr val="F4F0E6"/>
            </a:solidFill>
            <a:prstDash val="solid"/>
            <a:headEnd type="none" len="sm" w="sm"/>
            <a:tailEnd type="none" len="sm" w="sm"/>
          </a:ln>
        </p:spPr>
      </p:sp>
      <p:sp>
        <p:nvSpPr>
          <p:cNvPr name="AutoShape 5" id="5"/>
          <p:cNvSpPr/>
          <p:nvPr/>
        </p:nvSpPr>
        <p:spPr>
          <a:xfrm rot="0">
            <a:off x="-2046696" y="3150880"/>
            <a:ext cx="20334696" cy="0"/>
          </a:xfrm>
          <a:prstGeom prst="line">
            <a:avLst/>
          </a:prstGeom>
          <a:ln cap="flat" w="9525">
            <a:solidFill>
              <a:srgbClr val="F4F0E6"/>
            </a:solidFill>
            <a:prstDash val="solid"/>
            <a:headEnd type="none" len="sm" w="sm"/>
            <a:tailEnd type="none" len="sm" w="sm"/>
          </a:ln>
        </p:spPr>
      </p:sp>
    </p:spTree>
  </p:cSld>
  <p:clrMapOvr>
    <a:masterClrMapping/>
  </p:clrMapOvr>
</p:sld>
</file>

<file path=ppt/slides/slide19.xml><?xml version="1.0" encoding="utf-8"?>
<p:sld xmlns:p="http://schemas.openxmlformats.org/presentationml/2006/main" xmlns:a="http://schemas.openxmlformats.org/drawingml/2006/main">
  <p:cSld>
    <p:bg>
      <p:bgPr>
        <a:solidFill>
          <a:srgbClr val="C65214"/>
        </a:solidFill>
      </p:bgPr>
    </p:bg>
    <p:spTree>
      <p:nvGrpSpPr>
        <p:cNvPr id="1" name=""/>
        <p:cNvGrpSpPr/>
        <p:nvPr/>
      </p:nvGrpSpPr>
      <p:grpSpPr>
        <a:xfrm>
          <a:off x="0" y="0"/>
          <a:ext cx="0" cy="0"/>
          <a:chOff x="0" y="0"/>
          <a:chExt cx="0" cy="0"/>
        </a:xfrm>
      </p:grpSpPr>
      <p:sp>
        <p:nvSpPr>
          <p:cNvPr name="TextBox 2" id="2"/>
          <p:cNvSpPr txBox="true"/>
          <p:nvPr/>
        </p:nvSpPr>
        <p:spPr>
          <a:xfrm rot="0">
            <a:off x="1689165" y="952500"/>
            <a:ext cx="14515701" cy="1181100"/>
          </a:xfrm>
          <a:prstGeom prst="rect">
            <a:avLst/>
          </a:prstGeom>
        </p:spPr>
        <p:txBody>
          <a:bodyPr anchor="t" rtlCol="false" tIns="0" lIns="0" bIns="0" rIns="0">
            <a:spAutoFit/>
          </a:bodyPr>
          <a:lstStyle/>
          <a:p>
            <a:pPr marL="0" indent="0" lvl="0">
              <a:lnSpc>
                <a:spcPts val="8729"/>
              </a:lnSpc>
              <a:spcBef>
                <a:spcPct val="0"/>
              </a:spcBef>
            </a:pPr>
            <a:r>
              <a:rPr lang="en-US" sz="7274">
                <a:solidFill>
                  <a:srgbClr val="F4F0E6"/>
                </a:solidFill>
                <a:latin typeface="Maharlika"/>
              </a:rPr>
              <a:t>EVALUATION METRICS</a:t>
            </a:r>
          </a:p>
        </p:txBody>
      </p:sp>
      <p:sp>
        <p:nvSpPr>
          <p:cNvPr name="TextBox 3" id="3"/>
          <p:cNvSpPr txBox="true"/>
          <p:nvPr/>
        </p:nvSpPr>
        <p:spPr>
          <a:xfrm rot="0">
            <a:off x="1689165" y="4101720"/>
            <a:ext cx="13993935" cy="4133508"/>
          </a:xfrm>
          <a:prstGeom prst="rect">
            <a:avLst/>
          </a:prstGeom>
        </p:spPr>
        <p:txBody>
          <a:bodyPr anchor="t" rtlCol="false" tIns="0" lIns="0" bIns="0" rIns="0">
            <a:spAutoFit/>
          </a:bodyPr>
          <a:lstStyle/>
          <a:p>
            <a:pPr>
              <a:lnSpc>
                <a:spcPts val="8230"/>
              </a:lnSpc>
            </a:pPr>
            <a:r>
              <a:rPr lang="en-US" sz="5879" spc="235">
                <a:solidFill>
                  <a:srgbClr val="F4F0E6"/>
                </a:solidFill>
                <a:latin typeface="Glacial Indifference"/>
              </a:rPr>
              <a:t>It's a regression problem thus we have used r2_score, mean absolute error mean squared error, and root means squared error as the evaluation metrics. </a:t>
            </a:r>
          </a:p>
        </p:txBody>
      </p:sp>
      <p:sp>
        <p:nvSpPr>
          <p:cNvPr name="AutoShape 4" id="4"/>
          <p:cNvSpPr/>
          <p:nvPr/>
        </p:nvSpPr>
        <p:spPr>
          <a:xfrm rot="5400000">
            <a:off x="-3906634" y="5295768"/>
            <a:ext cx="10601061" cy="0"/>
          </a:xfrm>
          <a:prstGeom prst="line">
            <a:avLst/>
          </a:prstGeom>
          <a:ln cap="flat" w="9525">
            <a:solidFill>
              <a:srgbClr val="F4F0E6"/>
            </a:solidFill>
            <a:prstDash val="solid"/>
            <a:headEnd type="none" len="sm" w="sm"/>
            <a:tailEnd type="none" len="sm" w="sm"/>
          </a:ln>
        </p:spPr>
      </p:sp>
      <p:sp>
        <p:nvSpPr>
          <p:cNvPr name="AutoShape 5" id="5"/>
          <p:cNvSpPr/>
          <p:nvPr/>
        </p:nvSpPr>
        <p:spPr>
          <a:xfrm rot="0">
            <a:off x="-2046696" y="3150880"/>
            <a:ext cx="20334696" cy="0"/>
          </a:xfrm>
          <a:prstGeom prst="line">
            <a:avLst/>
          </a:prstGeom>
          <a:ln cap="flat" w="9525">
            <a:solidFill>
              <a:srgbClr val="F4F0E6"/>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0E6"/>
        </a:solidFill>
      </p:bgPr>
    </p:bg>
    <p:spTree>
      <p:nvGrpSpPr>
        <p:cNvPr id="1" name=""/>
        <p:cNvGrpSpPr/>
        <p:nvPr/>
      </p:nvGrpSpPr>
      <p:grpSpPr>
        <a:xfrm>
          <a:off x="0" y="0"/>
          <a:ext cx="0" cy="0"/>
          <a:chOff x="0" y="0"/>
          <a:chExt cx="0" cy="0"/>
        </a:xfrm>
      </p:grpSpPr>
      <p:sp>
        <p:nvSpPr>
          <p:cNvPr name="AutoShape 2" id="2"/>
          <p:cNvSpPr/>
          <p:nvPr/>
        </p:nvSpPr>
        <p:spPr>
          <a:xfrm rot="0">
            <a:off x="-846347" y="9258300"/>
            <a:ext cx="19980694" cy="0"/>
          </a:xfrm>
          <a:prstGeom prst="line">
            <a:avLst/>
          </a:prstGeom>
          <a:ln cap="flat" w="9525">
            <a:solidFill>
              <a:srgbClr val="C65214"/>
            </a:solidFill>
            <a:prstDash val="solid"/>
            <a:headEnd type="none" len="sm" w="sm"/>
            <a:tailEnd type="none" len="sm" w="sm"/>
          </a:ln>
        </p:spPr>
      </p:sp>
      <p:grpSp>
        <p:nvGrpSpPr>
          <p:cNvPr name="Group 3" id="3"/>
          <p:cNvGrpSpPr/>
          <p:nvPr/>
        </p:nvGrpSpPr>
        <p:grpSpPr>
          <a:xfrm rot="0">
            <a:off x="15649728" y="1028700"/>
            <a:ext cx="1609572" cy="825584"/>
            <a:chOff x="0" y="0"/>
            <a:chExt cx="3780875" cy="1939290"/>
          </a:xfrm>
        </p:grpSpPr>
        <p:sp>
          <p:nvSpPr>
            <p:cNvPr name="Freeform 4" id="4"/>
            <p:cNvSpPr/>
            <p:nvPr/>
          </p:nvSpPr>
          <p:spPr>
            <a:xfrm>
              <a:off x="0" y="0"/>
              <a:ext cx="3780875" cy="1939290"/>
            </a:xfrm>
            <a:custGeom>
              <a:avLst/>
              <a:gdLst/>
              <a:ahLst/>
              <a:cxnLst/>
              <a:rect r="r" b="b" t="t" l="l"/>
              <a:pathLst>
                <a:path h="1939290" w="3780875">
                  <a:moveTo>
                    <a:pt x="2811230" y="0"/>
                  </a:moveTo>
                  <a:lnTo>
                    <a:pt x="969645" y="0"/>
                  </a:lnTo>
                  <a:cubicBezTo>
                    <a:pt x="434975" y="0"/>
                    <a:pt x="0" y="434975"/>
                    <a:pt x="0" y="969645"/>
                  </a:cubicBezTo>
                  <a:cubicBezTo>
                    <a:pt x="0" y="1504315"/>
                    <a:pt x="434975" y="1939290"/>
                    <a:pt x="969645" y="1939290"/>
                  </a:cubicBezTo>
                  <a:lnTo>
                    <a:pt x="2811229" y="1939290"/>
                  </a:lnTo>
                  <a:cubicBezTo>
                    <a:pt x="3345899" y="1939290"/>
                    <a:pt x="3780874" y="1504315"/>
                    <a:pt x="3780874" y="969645"/>
                  </a:cubicBezTo>
                  <a:cubicBezTo>
                    <a:pt x="3780875" y="434975"/>
                    <a:pt x="3345900" y="0"/>
                    <a:pt x="2811230" y="0"/>
                  </a:cubicBezTo>
                  <a:close/>
                  <a:moveTo>
                    <a:pt x="2811230" y="1913890"/>
                  </a:moveTo>
                  <a:lnTo>
                    <a:pt x="969645" y="1913890"/>
                  </a:lnTo>
                  <a:cubicBezTo>
                    <a:pt x="448945" y="1913890"/>
                    <a:pt x="25400" y="1490345"/>
                    <a:pt x="25400" y="969645"/>
                  </a:cubicBezTo>
                  <a:cubicBezTo>
                    <a:pt x="25400" y="448945"/>
                    <a:pt x="448945" y="25400"/>
                    <a:pt x="969645" y="25400"/>
                  </a:cubicBezTo>
                  <a:lnTo>
                    <a:pt x="2811229" y="25400"/>
                  </a:lnTo>
                  <a:cubicBezTo>
                    <a:pt x="3331930" y="25400"/>
                    <a:pt x="3755474" y="448945"/>
                    <a:pt x="3755474" y="969645"/>
                  </a:cubicBezTo>
                  <a:cubicBezTo>
                    <a:pt x="3755475" y="1490345"/>
                    <a:pt x="3331930" y="1913890"/>
                    <a:pt x="2811230" y="1913890"/>
                  </a:cubicBezTo>
                  <a:close/>
                </a:path>
              </a:pathLst>
            </a:custGeom>
            <a:solidFill>
              <a:srgbClr val="C65214"/>
            </a:solidFill>
          </p:spPr>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081187" y="1276761"/>
            <a:ext cx="746653" cy="329461"/>
          </a:xfrm>
          <a:prstGeom prst="rect">
            <a:avLst/>
          </a:prstGeom>
        </p:spPr>
      </p:pic>
      <p:sp>
        <p:nvSpPr>
          <p:cNvPr name="TextBox 6" id="6"/>
          <p:cNvSpPr txBox="true"/>
          <p:nvPr/>
        </p:nvSpPr>
        <p:spPr>
          <a:xfrm rot="0">
            <a:off x="1268331" y="1067211"/>
            <a:ext cx="9976256" cy="1700797"/>
          </a:xfrm>
          <a:prstGeom prst="rect">
            <a:avLst/>
          </a:prstGeom>
        </p:spPr>
        <p:txBody>
          <a:bodyPr anchor="t" rtlCol="false" tIns="0" lIns="0" bIns="0" rIns="0">
            <a:spAutoFit/>
          </a:bodyPr>
          <a:lstStyle/>
          <a:p>
            <a:pPr algn="l" marL="0" indent="0" lvl="0">
              <a:lnSpc>
                <a:spcPts val="12720"/>
              </a:lnSpc>
            </a:pPr>
            <a:r>
              <a:rPr lang="en-US" sz="9785">
                <a:solidFill>
                  <a:srgbClr val="C65214"/>
                </a:solidFill>
                <a:latin typeface="Maharlika"/>
              </a:rPr>
              <a:t>Introduction</a:t>
            </a:r>
          </a:p>
        </p:txBody>
      </p:sp>
      <p:sp>
        <p:nvSpPr>
          <p:cNvPr name="TextBox 7" id="7"/>
          <p:cNvSpPr txBox="true"/>
          <p:nvPr/>
        </p:nvSpPr>
        <p:spPr>
          <a:xfrm rot="0">
            <a:off x="732380" y="3960321"/>
            <a:ext cx="16749577" cy="5215243"/>
          </a:xfrm>
          <a:prstGeom prst="rect">
            <a:avLst/>
          </a:prstGeom>
        </p:spPr>
        <p:txBody>
          <a:bodyPr anchor="t" rtlCol="false" tIns="0" lIns="0" bIns="0" rIns="0">
            <a:spAutoFit/>
          </a:bodyPr>
          <a:lstStyle/>
          <a:p>
            <a:pPr>
              <a:lnSpc>
                <a:spcPts val="5180"/>
              </a:lnSpc>
            </a:pPr>
            <a:r>
              <a:rPr lang="en-US" sz="3700">
                <a:solidFill>
                  <a:srgbClr val="000000"/>
                </a:solidFill>
                <a:latin typeface="Glacial Indifference"/>
              </a:rPr>
              <a:t>Anyone who has s booked a flight ticket knows how unexpectedly the prices vary. The cheapest available ticket on a given flight gets more and less expensive over time. This usually happens as an attempt to maximize revenue based on, Time of purchase patterns (making sure last-minute purchases are expensive)  Keeping the flight as full as they want it (raising prices on a flight that is filling up to reduce sales and hold back inventory for those expensive last-minute expensive purchases). So we are working on a project where we collect flight fare data and make a model to predict fares of flights.</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C65214"/>
        </a:solidFill>
      </p:bgPr>
    </p:bg>
    <p:spTree>
      <p:nvGrpSpPr>
        <p:cNvPr id="1" name=""/>
        <p:cNvGrpSpPr/>
        <p:nvPr/>
      </p:nvGrpSpPr>
      <p:grpSpPr>
        <a:xfrm>
          <a:off x="0" y="0"/>
          <a:ext cx="0" cy="0"/>
          <a:chOff x="0" y="0"/>
          <a:chExt cx="0" cy="0"/>
        </a:xfrm>
      </p:grpSpPr>
      <p:sp>
        <p:nvSpPr>
          <p:cNvPr name="TextBox 2" id="2"/>
          <p:cNvSpPr txBox="true"/>
          <p:nvPr/>
        </p:nvSpPr>
        <p:spPr>
          <a:xfrm rot="0">
            <a:off x="1817754" y="1852554"/>
            <a:ext cx="13553002" cy="7109446"/>
          </a:xfrm>
          <a:prstGeom prst="rect">
            <a:avLst/>
          </a:prstGeom>
        </p:spPr>
        <p:txBody>
          <a:bodyPr anchor="t" rtlCol="false" tIns="0" lIns="0" bIns="0" rIns="0">
            <a:spAutoFit/>
          </a:bodyPr>
          <a:lstStyle/>
          <a:p>
            <a:pPr marL="1085014" indent="-542507" lvl="1">
              <a:lnSpc>
                <a:spcPts val="7035"/>
              </a:lnSpc>
              <a:buFont typeface="Arial"/>
              <a:buChar char="•"/>
            </a:pPr>
            <a:r>
              <a:rPr lang="en-US" sz="5025" spc="201">
                <a:solidFill>
                  <a:srgbClr val="F4F0E6"/>
                </a:solidFill>
                <a:latin typeface="Glacial Indifference"/>
              </a:rPr>
              <a:t>After using all the models we are getting different errors and different r2_score values for all the models.</a:t>
            </a:r>
          </a:p>
          <a:p>
            <a:pPr marL="1085014" indent="-542507" lvl="1">
              <a:lnSpc>
                <a:spcPts val="7035"/>
              </a:lnSpc>
              <a:buFont typeface="Arial"/>
              <a:buChar char="•"/>
            </a:pPr>
            <a:r>
              <a:rPr lang="en-US" sz="5025" spc="201">
                <a:solidFill>
                  <a:srgbClr val="F4F0E6"/>
                </a:solidFill>
                <a:latin typeface="Glacial Indifference"/>
              </a:rPr>
              <a:t>We are getting the highest accuracy with the Decision Tree Regressor.</a:t>
            </a:r>
          </a:p>
          <a:p>
            <a:pPr marL="1085014" indent="-542507" lvl="1">
              <a:lnSpc>
                <a:spcPts val="7035"/>
              </a:lnSpc>
              <a:buFont typeface="Arial"/>
              <a:buChar char="•"/>
            </a:pPr>
            <a:r>
              <a:rPr lang="en-US" sz="5025" spc="201">
                <a:solidFill>
                  <a:srgbClr val="F4F0E6"/>
                </a:solidFill>
                <a:latin typeface="Glacial Indifference"/>
              </a:rPr>
              <a:t>But the accuracy we are getting can be due to overfitting so we check for cross-validation scores.</a:t>
            </a:r>
          </a:p>
        </p:txBody>
      </p:sp>
      <p:sp>
        <p:nvSpPr>
          <p:cNvPr name="AutoShape 3" id="3"/>
          <p:cNvSpPr/>
          <p:nvPr/>
        </p:nvSpPr>
        <p:spPr>
          <a:xfrm rot="5400000">
            <a:off x="-3906634" y="5295768"/>
            <a:ext cx="10601061" cy="0"/>
          </a:xfrm>
          <a:prstGeom prst="line">
            <a:avLst/>
          </a:prstGeom>
          <a:ln cap="flat" w="9525">
            <a:solidFill>
              <a:srgbClr val="F4F0E6"/>
            </a:solidFill>
            <a:prstDash val="solid"/>
            <a:headEnd type="none" len="sm" w="sm"/>
            <a:tailEnd type="none" len="sm" w="sm"/>
          </a:ln>
        </p:spPr>
      </p:sp>
      <p:sp>
        <p:nvSpPr>
          <p:cNvPr name="AutoShape 4" id="4"/>
          <p:cNvSpPr/>
          <p:nvPr/>
        </p:nvSpPr>
        <p:spPr>
          <a:xfrm rot="0">
            <a:off x="-1789517" y="1028700"/>
            <a:ext cx="20334696" cy="0"/>
          </a:xfrm>
          <a:prstGeom prst="line">
            <a:avLst/>
          </a:prstGeom>
          <a:ln cap="flat" w="9525">
            <a:solidFill>
              <a:srgbClr val="F4F0E6"/>
            </a:solidFill>
            <a:prstDash val="solid"/>
            <a:headEnd type="none" len="sm" w="sm"/>
            <a:tailEnd type="none" len="sm" w="sm"/>
          </a:ln>
        </p:spPr>
      </p:sp>
    </p:spTree>
  </p:cSld>
  <p:clrMapOvr>
    <a:masterClrMapping/>
  </p:clrMapOvr>
</p:sld>
</file>

<file path=ppt/slides/slide21.xml><?xml version="1.0" encoding="utf-8"?>
<p:sld xmlns:p="http://schemas.openxmlformats.org/presentationml/2006/main" xmlns:a="http://schemas.openxmlformats.org/drawingml/2006/main">
  <p:cSld>
    <p:bg>
      <p:bgPr>
        <a:solidFill>
          <a:srgbClr val="C65214"/>
        </a:solidFill>
      </p:bgPr>
    </p:bg>
    <p:spTree>
      <p:nvGrpSpPr>
        <p:cNvPr id="1" name=""/>
        <p:cNvGrpSpPr/>
        <p:nvPr/>
      </p:nvGrpSpPr>
      <p:grpSpPr>
        <a:xfrm>
          <a:off x="0" y="0"/>
          <a:ext cx="0" cy="0"/>
          <a:chOff x="0" y="0"/>
          <a:chExt cx="0" cy="0"/>
        </a:xfrm>
      </p:grpSpPr>
      <p:sp>
        <p:nvSpPr>
          <p:cNvPr name="TextBox 2" id="2"/>
          <p:cNvSpPr txBox="true"/>
          <p:nvPr/>
        </p:nvSpPr>
        <p:spPr>
          <a:xfrm rot="0">
            <a:off x="1689165" y="1148718"/>
            <a:ext cx="16231392" cy="1114425"/>
          </a:xfrm>
          <a:prstGeom prst="rect">
            <a:avLst/>
          </a:prstGeom>
        </p:spPr>
        <p:txBody>
          <a:bodyPr anchor="t" rtlCol="false" tIns="0" lIns="0" bIns="0" rIns="0">
            <a:spAutoFit/>
          </a:bodyPr>
          <a:lstStyle/>
          <a:p>
            <a:pPr marL="0" indent="0" lvl="0">
              <a:lnSpc>
                <a:spcPts val="8129"/>
              </a:lnSpc>
              <a:spcBef>
                <a:spcPct val="0"/>
              </a:spcBef>
            </a:pPr>
            <a:r>
              <a:rPr lang="en-US" sz="6774">
                <a:solidFill>
                  <a:srgbClr val="F4F0E6"/>
                </a:solidFill>
                <a:latin typeface="Maharlika"/>
              </a:rPr>
              <a:t>CHECKING FOR CROSS-VALIDATION</a:t>
            </a:r>
          </a:p>
        </p:txBody>
      </p:sp>
      <p:sp>
        <p:nvSpPr>
          <p:cNvPr name="TextBox 3" id="3"/>
          <p:cNvSpPr txBox="true"/>
          <p:nvPr/>
        </p:nvSpPr>
        <p:spPr>
          <a:xfrm rot="0">
            <a:off x="1843472" y="3627759"/>
            <a:ext cx="13993935" cy="5173262"/>
          </a:xfrm>
          <a:prstGeom prst="rect">
            <a:avLst/>
          </a:prstGeom>
        </p:spPr>
        <p:txBody>
          <a:bodyPr anchor="t" rtlCol="false" tIns="0" lIns="0" bIns="0" rIns="0">
            <a:spAutoFit/>
          </a:bodyPr>
          <a:lstStyle/>
          <a:p>
            <a:pPr>
              <a:lnSpc>
                <a:spcPts val="8230"/>
              </a:lnSpc>
            </a:pPr>
            <a:r>
              <a:rPr lang="en-US" sz="5879" spc="235">
                <a:solidFill>
                  <a:srgbClr val="F4F0E6"/>
                </a:solidFill>
                <a:latin typeface="Glacial Indifference"/>
              </a:rPr>
              <a:t>By checking the cross-validation we have observed that the minimum difference between cross-validation and accuracy is for the Decision Tree Regressor.</a:t>
            </a:r>
          </a:p>
        </p:txBody>
      </p:sp>
      <p:sp>
        <p:nvSpPr>
          <p:cNvPr name="AutoShape 4" id="4"/>
          <p:cNvSpPr/>
          <p:nvPr/>
        </p:nvSpPr>
        <p:spPr>
          <a:xfrm rot="5400000">
            <a:off x="-3906634" y="5295768"/>
            <a:ext cx="10601061" cy="0"/>
          </a:xfrm>
          <a:prstGeom prst="line">
            <a:avLst/>
          </a:prstGeom>
          <a:ln cap="flat" w="9525">
            <a:solidFill>
              <a:srgbClr val="F4F0E6"/>
            </a:solidFill>
            <a:prstDash val="solid"/>
            <a:headEnd type="none" len="sm" w="sm"/>
            <a:tailEnd type="none" len="sm" w="sm"/>
          </a:ln>
        </p:spPr>
      </p:sp>
      <p:sp>
        <p:nvSpPr>
          <p:cNvPr name="AutoShape 5" id="5"/>
          <p:cNvSpPr/>
          <p:nvPr/>
        </p:nvSpPr>
        <p:spPr>
          <a:xfrm rot="0">
            <a:off x="-2046696" y="3150880"/>
            <a:ext cx="20334696" cy="0"/>
          </a:xfrm>
          <a:prstGeom prst="line">
            <a:avLst/>
          </a:prstGeom>
          <a:ln cap="flat" w="9525">
            <a:solidFill>
              <a:srgbClr val="F4F0E6"/>
            </a:solidFill>
            <a:prstDash val="solid"/>
            <a:headEnd type="none" len="sm" w="sm"/>
            <a:tailEnd type="none" len="sm" w="sm"/>
          </a:ln>
        </p:spPr>
      </p:sp>
    </p:spTree>
  </p:cSld>
  <p:clrMapOvr>
    <a:masterClrMapping/>
  </p:clrMapOvr>
</p:sld>
</file>

<file path=ppt/slides/slide22.xml><?xml version="1.0" encoding="utf-8"?>
<p:sld xmlns:p="http://schemas.openxmlformats.org/presentationml/2006/main" xmlns:a="http://schemas.openxmlformats.org/drawingml/2006/main">
  <p:cSld>
    <p:bg>
      <p:bgPr>
        <a:solidFill>
          <a:srgbClr val="C65214"/>
        </a:solidFill>
      </p:bgPr>
    </p:bg>
    <p:spTree>
      <p:nvGrpSpPr>
        <p:cNvPr id="1" name=""/>
        <p:cNvGrpSpPr/>
        <p:nvPr/>
      </p:nvGrpSpPr>
      <p:grpSpPr>
        <a:xfrm>
          <a:off x="0" y="0"/>
          <a:ext cx="0" cy="0"/>
          <a:chOff x="0" y="0"/>
          <a:chExt cx="0" cy="0"/>
        </a:xfrm>
      </p:grpSpPr>
      <p:sp>
        <p:nvSpPr>
          <p:cNvPr name="TextBox 2" id="2"/>
          <p:cNvSpPr txBox="true"/>
          <p:nvPr/>
        </p:nvSpPr>
        <p:spPr>
          <a:xfrm rot="0">
            <a:off x="1689165" y="1158243"/>
            <a:ext cx="15745404" cy="1186711"/>
          </a:xfrm>
          <a:prstGeom prst="rect">
            <a:avLst/>
          </a:prstGeom>
        </p:spPr>
        <p:txBody>
          <a:bodyPr anchor="t" rtlCol="false" tIns="0" lIns="0" bIns="0" rIns="0">
            <a:spAutoFit/>
          </a:bodyPr>
          <a:lstStyle/>
          <a:p>
            <a:pPr marL="0" indent="0" lvl="0">
              <a:lnSpc>
                <a:spcPts val="8776"/>
              </a:lnSpc>
              <a:spcBef>
                <a:spcPct val="0"/>
              </a:spcBef>
            </a:pPr>
            <a:r>
              <a:rPr lang="en-US" sz="7313">
                <a:solidFill>
                  <a:srgbClr val="F4F0E6"/>
                </a:solidFill>
                <a:latin typeface="Maharlika"/>
              </a:rPr>
              <a:t>HYPER PARAMETER TUNING</a:t>
            </a:r>
          </a:p>
        </p:txBody>
      </p:sp>
      <p:sp>
        <p:nvSpPr>
          <p:cNvPr name="TextBox 3" id="3"/>
          <p:cNvSpPr txBox="true"/>
          <p:nvPr/>
        </p:nvSpPr>
        <p:spPr>
          <a:xfrm rot="0">
            <a:off x="1689165" y="3544932"/>
            <a:ext cx="14559729" cy="6156216"/>
          </a:xfrm>
          <a:prstGeom prst="rect">
            <a:avLst/>
          </a:prstGeom>
        </p:spPr>
        <p:txBody>
          <a:bodyPr anchor="t" rtlCol="false" tIns="0" lIns="0" bIns="0" rIns="0">
            <a:spAutoFit/>
          </a:bodyPr>
          <a:lstStyle/>
          <a:p>
            <a:pPr>
              <a:lnSpc>
                <a:spcPts val="6971"/>
              </a:lnSpc>
            </a:pPr>
            <a:r>
              <a:rPr lang="en-US" sz="4979" spc="199">
                <a:solidFill>
                  <a:srgbClr val="F4F0E6"/>
                </a:solidFill>
                <a:latin typeface="Glacial Indifference Bold"/>
              </a:rPr>
              <a:t>Now we will perform hyperparameter tuning to get the best parameter for our models:</a:t>
            </a:r>
          </a:p>
          <a:p>
            <a:pPr marL="1075028" indent="-537514" lvl="1">
              <a:lnSpc>
                <a:spcPts val="6971"/>
              </a:lnSpc>
              <a:buFont typeface="Arial"/>
              <a:buChar char="•"/>
            </a:pPr>
            <a:r>
              <a:rPr lang="en-US" sz="4979" spc="199">
                <a:solidFill>
                  <a:srgbClr val="F4F0E6"/>
                </a:solidFill>
                <a:latin typeface="Glacial Indifference Bold"/>
              </a:rPr>
              <a:t>Decision Tree Regressor: </a:t>
            </a:r>
            <a:r>
              <a:rPr lang="en-US" sz="4979" spc="199">
                <a:solidFill>
                  <a:srgbClr val="F4F0E6"/>
                </a:solidFill>
                <a:latin typeface="Glacial Indifference"/>
              </a:rPr>
              <a:t>For the decision tree regressor we have observed that the accuracy is  37%.</a:t>
            </a:r>
            <a:r>
              <a:rPr lang="en-US" sz="4979" spc="199">
                <a:solidFill>
                  <a:srgbClr val="F4F0E6"/>
                </a:solidFill>
                <a:latin typeface="Glacial Indifference Bold"/>
              </a:rPr>
              <a:t> </a:t>
            </a:r>
          </a:p>
          <a:p>
            <a:pPr marL="1075028" indent="-537514" lvl="1">
              <a:lnSpc>
                <a:spcPts val="6971"/>
              </a:lnSpc>
              <a:buFont typeface="Arial"/>
              <a:buChar char="•"/>
            </a:pPr>
            <a:r>
              <a:rPr lang="en-US" sz="4979" spc="199">
                <a:solidFill>
                  <a:srgbClr val="F4F0E6"/>
                </a:solidFill>
                <a:latin typeface="Glacial Indifference Bold"/>
              </a:rPr>
              <a:t>KNeighbors Regressor: </a:t>
            </a:r>
            <a:r>
              <a:rPr lang="en-US" sz="4979" spc="199">
                <a:solidFill>
                  <a:srgbClr val="F4F0E6"/>
                </a:solidFill>
                <a:latin typeface="Glacial Indifference"/>
              </a:rPr>
              <a:t>For Kneighbors regressor we have 36% accuracy.</a:t>
            </a:r>
          </a:p>
        </p:txBody>
      </p:sp>
      <p:sp>
        <p:nvSpPr>
          <p:cNvPr name="AutoShape 4" id="4"/>
          <p:cNvSpPr/>
          <p:nvPr/>
        </p:nvSpPr>
        <p:spPr>
          <a:xfrm rot="5400000">
            <a:off x="-3906634" y="5295768"/>
            <a:ext cx="10601061" cy="0"/>
          </a:xfrm>
          <a:prstGeom prst="line">
            <a:avLst/>
          </a:prstGeom>
          <a:ln cap="flat" w="9525">
            <a:solidFill>
              <a:srgbClr val="F4F0E6"/>
            </a:solidFill>
            <a:prstDash val="solid"/>
            <a:headEnd type="none" len="sm" w="sm"/>
            <a:tailEnd type="none" len="sm" w="sm"/>
          </a:ln>
        </p:spPr>
      </p:sp>
      <p:sp>
        <p:nvSpPr>
          <p:cNvPr name="AutoShape 5" id="5"/>
          <p:cNvSpPr/>
          <p:nvPr/>
        </p:nvSpPr>
        <p:spPr>
          <a:xfrm rot="0">
            <a:off x="-2046696" y="3150880"/>
            <a:ext cx="20334696" cy="0"/>
          </a:xfrm>
          <a:prstGeom prst="line">
            <a:avLst/>
          </a:prstGeom>
          <a:ln cap="flat" w="9525">
            <a:solidFill>
              <a:srgbClr val="F4F0E6"/>
            </a:solidFill>
            <a:prstDash val="solid"/>
            <a:headEnd type="none" len="sm" w="sm"/>
            <a:tailEnd type="none" len="sm" w="sm"/>
          </a:ln>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4F0E6"/>
        </a:solidFill>
      </p:bgPr>
    </p:bg>
    <p:spTree>
      <p:nvGrpSpPr>
        <p:cNvPr id="1" name=""/>
        <p:cNvGrpSpPr/>
        <p:nvPr/>
      </p:nvGrpSpPr>
      <p:grpSpPr>
        <a:xfrm>
          <a:off x="0" y="0"/>
          <a:ext cx="0" cy="0"/>
          <a:chOff x="0" y="0"/>
          <a:chExt cx="0" cy="0"/>
        </a:xfrm>
      </p:grpSpPr>
      <p:sp>
        <p:nvSpPr>
          <p:cNvPr name="AutoShape 2" id="2"/>
          <p:cNvSpPr/>
          <p:nvPr/>
        </p:nvSpPr>
        <p:spPr>
          <a:xfrm rot="0">
            <a:off x="-846347" y="9258300"/>
            <a:ext cx="19980694" cy="0"/>
          </a:xfrm>
          <a:prstGeom prst="line">
            <a:avLst/>
          </a:prstGeom>
          <a:ln cap="flat" w="9525">
            <a:solidFill>
              <a:srgbClr val="C65214"/>
            </a:solidFill>
            <a:prstDash val="solid"/>
            <a:headEnd type="none" len="sm" w="sm"/>
            <a:tailEnd type="none" len="sm" w="sm"/>
          </a:ln>
        </p:spPr>
      </p:sp>
      <p:grpSp>
        <p:nvGrpSpPr>
          <p:cNvPr name="Group 3" id="3"/>
          <p:cNvGrpSpPr/>
          <p:nvPr/>
        </p:nvGrpSpPr>
        <p:grpSpPr>
          <a:xfrm rot="0">
            <a:off x="15649728" y="1028700"/>
            <a:ext cx="1609572" cy="825584"/>
            <a:chOff x="0" y="0"/>
            <a:chExt cx="3780875" cy="1939290"/>
          </a:xfrm>
        </p:grpSpPr>
        <p:sp>
          <p:nvSpPr>
            <p:cNvPr name="Freeform 4" id="4"/>
            <p:cNvSpPr/>
            <p:nvPr/>
          </p:nvSpPr>
          <p:spPr>
            <a:xfrm>
              <a:off x="0" y="0"/>
              <a:ext cx="3780875" cy="1939290"/>
            </a:xfrm>
            <a:custGeom>
              <a:avLst/>
              <a:gdLst/>
              <a:ahLst/>
              <a:cxnLst/>
              <a:rect r="r" b="b" t="t" l="l"/>
              <a:pathLst>
                <a:path h="1939290" w="3780875">
                  <a:moveTo>
                    <a:pt x="2811230" y="0"/>
                  </a:moveTo>
                  <a:lnTo>
                    <a:pt x="969645" y="0"/>
                  </a:lnTo>
                  <a:cubicBezTo>
                    <a:pt x="434975" y="0"/>
                    <a:pt x="0" y="434975"/>
                    <a:pt x="0" y="969645"/>
                  </a:cubicBezTo>
                  <a:cubicBezTo>
                    <a:pt x="0" y="1504315"/>
                    <a:pt x="434975" y="1939290"/>
                    <a:pt x="969645" y="1939290"/>
                  </a:cubicBezTo>
                  <a:lnTo>
                    <a:pt x="2811229" y="1939290"/>
                  </a:lnTo>
                  <a:cubicBezTo>
                    <a:pt x="3345899" y="1939290"/>
                    <a:pt x="3780874" y="1504315"/>
                    <a:pt x="3780874" y="969645"/>
                  </a:cubicBezTo>
                  <a:cubicBezTo>
                    <a:pt x="3780875" y="434975"/>
                    <a:pt x="3345900" y="0"/>
                    <a:pt x="2811230" y="0"/>
                  </a:cubicBezTo>
                  <a:close/>
                  <a:moveTo>
                    <a:pt x="2811230" y="1913890"/>
                  </a:moveTo>
                  <a:lnTo>
                    <a:pt x="969645" y="1913890"/>
                  </a:lnTo>
                  <a:cubicBezTo>
                    <a:pt x="448945" y="1913890"/>
                    <a:pt x="25400" y="1490345"/>
                    <a:pt x="25400" y="969645"/>
                  </a:cubicBezTo>
                  <a:cubicBezTo>
                    <a:pt x="25400" y="448945"/>
                    <a:pt x="448945" y="25400"/>
                    <a:pt x="969645" y="25400"/>
                  </a:cubicBezTo>
                  <a:lnTo>
                    <a:pt x="2811229" y="25400"/>
                  </a:lnTo>
                  <a:cubicBezTo>
                    <a:pt x="3331930" y="25400"/>
                    <a:pt x="3755474" y="448945"/>
                    <a:pt x="3755474" y="969645"/>
                  </a:cubicBezTo>
                  <a:cubicBezTo>
                    <a:pt x="3755475" y="1490345"/>
                    <a:pt x="3331930" y="1913890"/>
                    <a:pt x="2811230" y="1913890"/>
                  </a:cubicBezTo>
                  <a:close/>
                </a:path>
              </a:pathLst>
            </a:custGeom>
            <a:solidFill>
              <a:srgbClr val="C65214"/>
            </a:solidFill>
          </p:spPr>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081187" y="1276761"/>
            <a:ext cx="746653" cy="329461"/>
          </a:xfrm>
          <a:prstGeom prst="rect">
            <a:avLst/>
          </a:prstGeom>
        </p:spPr>
      </p:pic>
      <p:sp>
        <p:nvSpPr>
          <p:cNvPr name="TextBox 6" id="6"/>
          <p:cNvSpPr txBox="true"/>
          <p:nvPr/>
        </p:nvSpPr>
        <p:spPr>
          <a:xfrm rot="0">
            <a:off x="1268331" y="1067211"/>
            <a:ext cx="13602480" cy="1700797"/>
          </a:xfrm>
          <a:prstGeom prst="rect">
            <a:avLst/>
          </a:prstGeom>
        </p:spPr>
        <p:txBody>
          <a:bodyPr anchor="t" rtlCol="false" tIns="0" lIns="0" bIns="0" rIns="0">
            <a:spAutoFit/>
          </a:bodyPr>
          <a:lstStyle/>
          <a:p>
            <a:pPr algn="l" marL="0" indent="0" lvl="0">
              <a:lnSpc>
                <a:spcPts val="12720"/>
              </a:lnSpc>
            </a:pPr>
            <a:r>
              <a:rPr lang="en-US" sz="9785">
                <a:solidFill>
                  <a:srgbClr val="C65214"/>
                </a:solidFill>
                <a:latin typeface="Maharlika"/>
              </a:rPr>
              <a:t>Saving the Best Model</a:t>
            </a:r>
          </a:p>
        </p:txBody>
      </p:sp>
      <p:sp>
        <p:nvSpPr>
          <p:cNvPr name="TextBox 7" id="7"/>
          <p:cNvSpPr txBox="true"/>
          <p:nvPr/>
        </p:nvSpPr>
        <p:spPr>
          <a:xfrm rot="0">
            <a:off x="1028700" y="3288798"/>
            <a:ext cx="15052487" cy="4544048"/>
          </a:xfrm>
          <a:prstGeom prst="rect">
            <a:avLst/>
          </a:prstGeom>
        </p:spPr>
        <p:txBody>
          <a:bodyPr anchor="t" rtlCol="false" tIns="0" lIns="0" bIns="0" rIns="0">
            <a:spAutoFit/>
          </a:bodyPr>
          <a:lstStyle/>
          <a:p>
            <a:pPr>
              <a:lnSpc>
                <a:spcPts val="6160"/>
              </a:lnSpc>
            </a:pPr>
            <a:r>
              <a:rPr lang="en-US" sz="4400">
                <a:solidFill>
                  <a:srgbClr val="000000"/>
                </a:solidFill>
                <a:latin typeface="Glacial Indifference Bold"/>
              </a:rPr>
              <a:t>As we have seen that after hyperparameter tuning we are getting the highest accuracy with the Decision</a:t>
            </a:r>
            <a:r>
              <a:rPr lang="en-US" sz="1499">
                <a:solidFill>
                  <a:srgbClr val="000000"/>
                </a:solidFill>
                <a:latin typeface="Arimo Bold"/>
              </a:rPr>
              <a:t> tree regressor model, So DecisionTreeRegressor is our best model.</a:t>
            </a:r>
          </a:p>
          <a:p>
            <a:pPr>
              <a:lnSpc>
                <a:spcPts val="5740"/>
              </a:lnSpc>
            </a:pPr>
          </a:p>
          <a:p>
            <a:pPr>
              <a:lnSpc>
                <a:spcPts val="5740"/>
              </a:lnSpc>
            </a:pPr>
            <a:r>
              <a:rPr lang="en-US" sz="4400">
                <a:solidFill>
                  <a:srgbClr val="C65214"/>
                </a:solidFill>
                <a:latin typeface="Glacial Indifference Bold"/>
              </a:rPr>
              <a:t>Later on, we will use this model to make future predictions.</a:t>
            </a: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242424"/>
        </a:solidFill>
      </p:bgPr>
    </p:bg>
    <p:spTree>
      <p:nvGrpSpPr>
        <p:cNvPr id="1" name=""/>
        <p:cNvGrpSpPr/>
        <p:nvPr/>
      </p:nvGrpSpPr>
      <p:grpSpPr>
        <a:xfrm>
          <a:off x="0" y="0"/>
          <a:ext cx="0" cy="0"/>
          <a:chOff x="0" y="0"/>
          <a:chExt cx="0" cy="0"/>
        </a:xfrm>
      </p:grpSpPr>
      <p:grpSp>
        <p:nvGrpSpPr>
          <p:cNvPr name="Group 2" id="2"/>
          <p:cNvGrpSpPr/>
          <p:nvPr/>
        </p:nvGrpSpPr>
        <p:grpSpPr>
          <a:xfrm rot="0">
            <a:off x="2486807" y="3938268"/>
            <a:ext cx="13314385" cy="2410465"/>
            <a:chOff x="0" y="0"/>
            <a:chExt cx="10711815" cy="1939290"/>
          </a:xfrm>
        </p:grpSpPr>
        <p:sp>
          <p:nvSpPr>
            <p:cNvPr name="Freeform 3" id="3"/>
            <p:cNvSpPr/>
            <p:nvPr/>
          </p:nvSpPr>
          <p:spPr>
            <a:xfrm>
              <a:off x="12700" y="12700"/>
              <a:ext cx="10686415" cy="1913890"/>
            </a:xfrm>
            <a:custGeom>
              <a:avLst/>
              <a:gdLst/>
              <a:ahLst/>
              <a:cxnLst/>
              <a:rect r="r" b="b" t="t" l="l"/>
              <a:pathLst>
                <a:path h="1913890" w="10686415">
                  <a:moveTo>
                    <a:pt x="9729470" y="1913890"/>
                  </a:moveTo>
                  <a:lnTo>
                    <a:pt x="956945" y="1913890"/>
                  </a:lnTo>
                  <a:cubicBezTo>
                    <a:pt x="428371" y="1913890"/>
                    <a:pt x="0" y="1485392"/>
                    <a:pt x="0" y="956945"/>
                  </a:cubicBezTo>
                  <a:lnTo>
                    <a:pt x="0" y="956945"/>
                  </a:lnTo>
                  <a:cubicBezTo>
                    <a:pt x="0" y="428371"/>
                    <a:pt x="428371" y="0"/>
                    <a:pt x="956945" y="0"/>
                  </a:cubicBezTo>
                  <a:lnTo>
                    <a:pt x="9729470" y="0"/>
                  </a:lnTo>
                  <a:cubicBezTo>
                    <a:pt x="10257917" y="0"/>
                    <a:pt x="10686414" y="428371"/>
                    <a:pt x="10686414" y="956945"/>
                  </a:cubicBezTo>
                  <a:lnTo>
                    <a:pt x="10686414" y="956945"/>
                  </a:lnTo>
                  <a:cubicBezTo>
                    <a:pt x="10686415" y="1485392"/>
                    <a:pt x="10257917" y="1913890"/>
                    <a:pt x="9729470" y="1913890"/>
                  </a:cubicBezTo>
                  <a:close/>
                </a:path>
              </a:pathLst>
            </a:custGeom>
            <a:solidFill>
              <a:srgbClr val="242424"/>
            </a:solidFill>
          </p:spPr>
        </p:sp>
        <p:sp>
          <p:nvSpPr>
            <p:cNvPr name="Freeform 4" id="4"/>
            <p:cNvSpPr/>
            <p:nvPr/>
          </p:nvSpPr>
          <p:spPr>
            <a:xfrm>
              <a:off x="0" y="0"/>
              <a:ext cx="10711815" cy="1939290"/>
            </a:xfrm>
            <a:custGeom>
              <a:avLst/>
              <a:gdLst/>
              <a:ahLst/>
              <a:cxnLst/>
              <a:rect r="r" b="b" t="t" l="l"/>
              <a:pathLst>
                <a:path h="1939290" w="10711815">
                  <a:moveTo>
                    <a:pt x="9742170" y="0"/>
                  </a:moveTo>
                  <a:lnTo>
                    <a:pt x="969645" y="0"/>
                  </a:lnTo>
                  <a:cubicBezTo>
                    <a:pt x="434975" y="0"/>
                    <a:pt x="0" y="434975"/>
                    <a:pt x="0" y="969645"/>
                  </a:cubicBezTo>
                  <a:cubicBezTo>
                    <a:pt x="0" y="1504315"/>
                    <a:pt x="434975" y="1939290"/>
                    <a:pt x="969645" y="1939290"/>
                  </a:cubicBezTo>
                  <a:lnTo>
                    <a:pt x="9742170" y="1939290"/>
                  </a:lnTo>
                  <a:cubicBezTo>
                    <a:pt x="10276839" y="1939290"/>
                    <a:pt x="10711814" y="1504315"/>
                    <a:pt x="10711814" y="969645"/>
                  </a:cubicBezTo>
                  <a:cubicBezTo>
                    <a:pt x="10711815" y="434975"/>
                    <a:pt x="10276840" y="0"/>
                    <a:pt x="9742170" y="0"/>
                  </a:cubicBezTo>
                  <a:close/>
                  <a:moveTo>
                    <a:pt x="9742170" y="1913890"/>
                  </a:moveTo>
                  <a:lnTo>
                    <a:pt x="969645" y="1913890"/>
                  </a:lnTo>
                  <a:cubicBezTo>
                    <a:pt x="448945" y="1913890"/>
                    <a:pt x="25400" y="1490345"/>
                    <a:pt x="25400" y="969645"/>
                  </a:cubicBezTo>
                  <a:cubicBezTo>
                    <a:pt x="25400" y="448945"/>
                    <a:pt x="448945" y="25400"/>
                    <a:pt x="969645" y="25400"/>
                  </a:cubicBezTo>
                  <a:lnTo>
                    <a:pt x="9742170" y="25400"/>
                  </a:lnTo>
                  <a:cubicBezTo>
                    <a:pt x="10262870" y="25400"/>
                    <a:pt x="10686414" y="448945"/>
                    <a:pt x="10686414" y="969645"/>
                  </a:cubicBezTo>
                  <a:cubicBezTo>
                    <a:pt x="10686415" y="1490345"/>
                    <a:pt x="10262870" y="1913890"/>
                    <a:pt x="9742170" y="1913890"/>
                  </a:cubicBezTo>
                  <a:close/>
                </a:path>
              </a:pathLst>
            </a:custGeom>
            <a:solidFill>
              <a:srgbClr val="C65214"/>
            </a:solidFill>
          </p:spPr>
        </p:sp>
      </p:grpSp>
      <p:sp>
        <p:nvSpPr>
          <p:cNvPr name="AutoShape 5" id="5"/>
          <p:cNvSpPr/>
          <p:nvPr/>
        </p:nvSpPr>
        <p:spPr>
          <a:xfrm rot="5400000">
            <a:off x="6993681" y="1787949"/>
            <a:ext cx="4272062" cy="0"/>
          </a:xfrm>
          <a:prstGeom prst="line">
            <a:avLst/>
          </a:prstGeom>
          <a:ln cap="flat" w="28575">
            <a:solidFill>
              <a:srgbClr val="C65214"/>
            </a:solidFill>
            <a:prstDash val="solid"/>
            <a:headEnd type="none" len="sm" w="sm"/>
            <a:tailEnd type="none" len="sm" w="sm"/>
          </a:ln>
        </p:spPr>
      </p:sp>
      <p:sp>
        <p:nvSpPr>
          <p:cNvPr name="AutoShape 6" id="6"/>
          <p:cNvSpPr/>
          <p:nvPr/>
        </p:nvSpPr>
        <p:spPr>
          <a:xfrm rot="5400000">
            <a:off x="7022256" y="8470476"/>
            <a:ext cx="4272062" cy="0"/>
          </a:xfrm>
          <a:prstGeom prst="line">
            <a:avLst/>
          </a:prstGeom>
          <a:ln cap="flat" w="28575">
            <a:solidFill>
              <a:srgbClr val="C65214"/>
            </a:solidFill>
            <a:prstDash val="solid"/>
            <a:headEnd type="none" len="sm" w="sm"/>
            <a:tailEnd type="none" len="sm" w="sm"/>
          </a:ln>
        </p:spPr>
      </p:sp>
      <p:sp>
        <p:nvSpPr>
          <p:cNvPr name="TextBox 7" id="7"/>
          <p:cNvSpPr txBox="true"/>
          <p:nvPr/>
        </p:nvSpPr>
        <p:spPr>
          <a:xfrm rot="0">
            <a:off x="5622199" y="3830316"/>
            <a:ext cx="7634731" cy="2306323"/>
          </a:xfrm>
          <a:prstGeom prst="rect">
            <a:avLst/>
          </a:prstGeom>
        </p:spPr>
        <p:txBody>
          <a:bodyPr anchor="t" rtlCol="false" tIns="0" lIns="0" bIns="0" rIns="0">
            <a:spAutoFit/>
          </a:bodyPr>
          <a:lstStyle/>
          <a:p>
            <a:pPr algn="ctr" marL="0" indent="0" lvl="0">
              <a:lnSpc>
                <a:spcPts val="17419"/>
              </a:lnSpc>
              <a:spcBef>
                <a:spcPct val="0"/>
              </a:spcBef>
            </a:pPr>
            <a:r>
              <a:rPr lang="en-US" sz="13399">
                <a:solidFill>
                  <a:srgbClr val="C65214"/>
                </a:solidFill>
                <a:latin typeface="Maharlika"/>
              </a:rPr>
              <a:t>Thanks.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C65214"/>
        </a:solidFill>
      </p:bgPr>
    </p:bg>
    <p:spTree>
      <p:nvGrpSpPr>
        <p:cNvPr id="1" name=""/>
        <p:cNvGrpSpPr/>
        <p:nvPr/>
      </p:nvGrpSpPr>
      <p:grpSpPr>
        <a:xfrm>
          <a:off x="0" y="0"/>
          <a:ext cx="0" cy="0"/>
          <a:chOff x="0" y="0"/>
          <a:chExt cx="0" cy="0"/>
        </a:xfrm>
      </p:grpSpPr>
      <p:sp>
        <p:nvSpPr>
          <p:cNvPr name="TextBox 2" id="2"/>
          <p:cNvSpPr txBox="true"/>
          <p:nvPr/>
        </p:nvSpPr>
        <p:spPr>
          <a:xfrm rot="0">
            <a:off x="2373911" y="1196399"/>
            <a:ext cx="14718142" cy="1310751"/>
          </a:xfrm>
          <a:prstGeom prst="rect">
            <a:avLst/>
          </a:prstGeom>
        </p:spPr>
        <p:txBody>
          <a:bodyPr anchor="t" rtlCol="false" tIns="0" lIns="0" bIns="0" rIns="0">
            <a:spAutoFit/>
          </a:bodyPr>
          <a:lstStyle/>
          <a:p>
            <a:pPr marL="0" indent="0" lvl="0">
              <a:lnSpc>
                <a:spcPts val="9742"/>
              </a:lnSpc>
              <a:spcBef>
                <a:spcPct val="0"/>
              </a:spcBef>
            </a:pPr>
            <a:r>
              <a:rPr lang="en-US" sz="8119">
                <a:solidFill>
                  <a:srgbClr val="F4F0E6"/>
                </a:solidFill>
                <a:latin typeface="Maharlika"/>
              </a:rPr>
              <a:t>IMPORTING THE DATASET</a:t>
            </a:r>
          </a:p>
        </p:txBody>
      </p:sp>
      <p:sp>
        <p:nvSpPr>
          <p:cNvPr name="TextBox 3" id="3"/>
          <p:cNvSpPr txBox="true"/>
          <p:nvPr/>
        </p:nvSpPr>
        <p:spPr>
          <a:xfrm rot="0">
            <a:off x="3243256" y="3267616"/>
            <a:ext cx="12533160" cy="6690534"/>
          </a:xfrm>
          <a:prstGeom prst="rect">
            <a:avLst/>
          </a:prstGeom>
        </p:spPr>
        <p:txBody>
          <a:bodyPr anchor="t" rtlCol="false" tIns="0" lIns="0" bIns="0" rIns="0">
            <a:spAutoFit/>
          </a:bodyPr>
          <a:lstStyle/>
          <a:p>
            <a:pPr marL="899905" indent="-449952" lvl="1">
              <a:lnSpc>
                <a:spcPts val="5835"/>
              </a:lnSpc>
              <a:buFont typeface="Arial"/>
              <a:buChar char="•"/>
            </a:pPr>
            <a:r>
              <a:rPr lang="en-US" sz="4168" spc="166">
                <a:solidFill>
                  <a:srgbClr val="F4F0E6"/>
                </a:solidFill>
                <a:latin typeface="Glacial Indifference"/>
              </a:rPr>
              <a:t>Firstly we have imported the dataset(flight_ticket.csv) which we have created by scraping the data from different flight ticket booking websites and then stored the data in pandas dataframe.</a:t>
            </a:r>
          </a:p>
          <a:p>
            <a:pPr marL="899905" indent="-449952" lvl="1">
              <a:lnSpc>
                <a:spcPts val="5835"/>
              </a:lnSpc>
              <a:buFont typeface="Arial"/>
              <a:buChar char="•"/>
            </a:pPr>
            <a:r>
              <a:rPr lang="en-US" sz="4168" spc="166">
                <a:solidFill>
                  <a:srgbClr val="F4F0E6"/>
                </a:solidFill>
                <a:latin typeface="Glacial Indifference"/>
              </a:rPr>
              <a:t>Created an instance named df for the dataset.</a:t>
            </a:r>
          </a:p>
          <a:p>
            <a:pPr marL="943084" indent="-471542" lvl="1">
              <a:lnSpc>
                <a:spcPts val="6115"/>
              </a:lnSpc>
              <a:buFont typeface="Arial"/>
              <a:buChar char="•"/>
            </a:pPr>
            <a:r>
              <a:rPr lang="en-US" sz="4368" spc="174">
                <a:solidFill>
                  <a:srgbClr val="F4F0E6"/>
                </a:solidFill>
                <a:latin typeface="Glacial Indifference"/>
              </a:rPr>
              <a:t>We have 2000 rows and 7columns in our dataset.</a:t>
            </a:r>
          </a:p>
        </p:txBody>
      </p:sp>
      <p:sp>
        <p:nvSpPr>
          <p:cNvPr name="AutoShape 4" id="4"/>
          <p:cNvSpPr/>
          <p:nvPr/>
        </p:nvSpPr>
        <p:spPr>
          <a:xfrm rot="5400000">
            <a:off x="-3106347" y="4981707"/>
            <a:ext cx="10601061" cy="0"/>
          </a:xfrm>
          <a:prstGeom prst="line">
            <a:avLst/>
          </a:prstGeom>
          <a:ln cap="flat" w="9525">
            <a:solidFill>
              <a:srgbClr val="F4F0E6"/>
            </a:solidFill>
            <a:prstDash val="solid"/>
            <a:headEnd type="none" len="sm" w="sm"/>
            <a:tailEnd type="none" len="sm" w="sm"/>
          </a:ln>
        </p:spPr>
      </p:sp>
      <p:sp>
        <p:nvSpPr>
          <p:cNvPr name="AutoShape 5" id="5"/>
          <p:cNvSpPr/>
          <p:nvPr/>
        </p:nvSpPr>
        <p:spPr>
          <a:xfrm rot="0">
            <a:off x="-2046696" y="3150880"/>
            <a:ext cx="20334696" cy="0"/>
          </a:xfrm>
          <a:prstGeom prst="line">
            <a:avLst/>
          </a:prstGeom>
          <a:ln cap="flat" w="9525">
            <a:solidFill>
              <a:srgbClr val="F4F0E6"/>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p:cSld>
    <p:bg>
      <p:bgPr>
        <a:solidFill>
          <a:srgbClr val="C65214"/>
        </a:solidFill>
      </p:bgPr>
    </p:bg>
    <p:spTree>
      <p:nvGrpSpPr>
        <p:cNvPr id="1" name=""/>
        <p:cNvGrpSpPr/>
        <p:nvPr/>
      </p:nvGrpSpPr>
      <p:grpSpPr>
        <a:xfrm>
          <a:off x="0" y="0"/>
          <a:ext cx="0" cy="0"/>
          <a:chOff x="0" y="0"/>
          <a:chExt cx="0" cy="0"/>
        </a:xfrm>
      </p:grpSpPr>
      <p:sp>
        <p:nvSpPr>
          <p:cNvPr name="TextBox 2" id="2"/>
          <p:cNvSpPr txBox="true"/>
          <p:nvPr/>
        </p:nvSpPr>
        <p:spPr>
          <a:xfrm rot="0">
            <a:off x="1398659" y="1244922"/>
            <a:ext cx="16889341" cy="1102995"/>
          </a:xfrm>
          <a:prstGeom prst="rect">
            <a:avLst/>
          </a:prstGeom>
        </p:spPr>
        <p:txBody>
          <a:bodyPr anchor="t" rtlCol="false" tIns="0" lIns="0" bIns="0" rIns="0">
            <a:spAutoFit/>
          </a:bodyPr>
          <a:lstStyle/>
          <a:p>
            <a:pPr marL="0" indent="0" lvl="0">
              <a:lnSpc>
                <a:spcPts val="8182"/>
              </a:lnSpc>
              <a:spcBef>
                <a:spcPct val="0"/>
              </a:spcBef>
            </a:pPr>
            <a:r>
              <a:rPr lang="en-US" sz="6819">
                <a:solidFill>
                  <a:srgbClr val="F4F0E6"/>
                </a:solidFill>
                <a:latin typeface="Maharlika"/>
              </a:rPr>
              <a:t>IDENTIFYING THE TYPE OF PROBLEM</a:t>
            </a:r>
          </a:p>
        </p:txBody>
      </p:sp>
      <p:sp>
        <p:nvSpPr>
          <p:cNvPr name="TextBox 3" id="3"/>
          <p:cNvSpPr txBox="true"/>
          <p:nvPr/>
        </p:nvSpPr>
        <p:spPr>
          <a:xfrm rot="0">
            <a:off x="2457831" y="3634525"/>
            <a:ext cx="11325641" cy="5623775"/>
          </a:xfrm>
          <a:prstGeom prst="rect">
            <a:avLst/>
          </a:prstGeom>
        </p:spPr>
        <p:txBody>
          <a:bodyPr anchor="t" rtlCol="false" tIns="0" lIns="0" bIns="0" rIns="0">
            <a:spAutoFit/>
          </a:bodyPr>
          <a:lstStyle/>
          <a:p>
            <a:pPr marL="985919" indent="-492960" lvl="1">
              <a:lnSpc>
                <a:spcPts val="6393"/>
              </a:lnSpc>
              <a:buFont typeface="Arial"/>
              <a:buChar char="•"/>
            </a:pPr>
            <a:r>
              <a:rPr lang="en-US" sz="4566" spc="182">
                <a:solidFill>
                  <a:srgbClr val="F4F0E6"/>
                </a:solidFill>
                <a:latin typeface="Glacial Indifference"/>
              </a:rPr>
              <a:t>We have seen that the "Price" column is our dependent target variable in the dataset.</a:t>
            </a:r>
          </a:p>
          <a:p>
            <a:pPr marL="985918" indent="-492959" lvl="1">
              <a:lnSpc>
                <a:spcPts val="6393"/>
              </a:lnSpc>
              <a:buFont typeface="Arial"/>
              <a:buChar char="•"/>
            </a:pPr>
            <a:r>
              <a:rPr lang="en-US" sz="4566" spc="182">
                <a:solidFill>
                  <a:srgbClr val="F4F0E6"/>
                </a:solidFill>
                <a:latin typeface="Glacial Indifference"/>
              </a:rPr>
              <a:t>We have seen that the dependent column "Price" is continuous in nature.</a:t>
            </a:r>
          </a:p>
          <a:p>
            <a:pPr marL="985918" indent="-492959" lvl="1">
              <a:lnSpc>
                <a:spcPts val="6393"/>
              </a:lnSpc>
              <a:buFont typeface="Arial"/>
              <a:buChar char="•"/>
            </a:pPr>
            <a:r>
              <a:rPr lang="en-US" sz="4566" spc="182">
                <a:solidFill>
                  <a:srgbClr val="F4F0E6"/>
                </a:solidFill>
                <a:latin typeface="Glacial Indifference"/>
              </a:rPr>
              <a:t>Thus it is a linear Regression Problem.</a:t>
            </a:r>
          </a:p>
        </p:txBody>
      </p:sp>
      <p:sp>
        <p:nvSpPr>
          <p:cNvPr name="AutoShape 4" id="4"/>
          <p:cNvSpPr/>
          <p:nvPr/>
        </p:nvSpPr>
        <p:spPr>
          <a:xfrm rot="5400000">
            <a:off x="-3906634" y="5295768"/>
            <a:ext cx="10601061" cy="0"/>
          </a:xfrm>
          <a:prstGeom prst="line">
            <a:avLst/>
          </a:prstGeom>
          <a:ln cap="flat" w="9525">
            <a:solidFill>
              <a:srgbClr val="F4F0E6"/>
            </a:solidFill>
            <a:prstDash val="solid"/>
            <a:headEnd type="none" len="sm" w="sm"/>
            <a:tailEnd type="none" len="sm" w="sm"/>
          </a:ln>
        </p:spPr>
      </p:sp>
      <p:sp>
        <p:nvSpPr>
          <p:cNvPr name="AutoShape 5" id="5"/>
          <p:cNvSpPr/>
          <p:nvPr/>
        </p:nvSpPr>
        <p:spPr>
          <a:xfrm rot="0">
            <a:off x="-2046696" y="3150880"/>
            <a:ext cx="20334696" cy="0"/>
          </a:xfrm>
          <a:prstGeom prst="line">
            <a:avLst/>
          </a:prstGeom>
          <a:ln cap="flat" w="9525">
            <a:solidFill>
              <a:srgbClr val="F4F0E6"/>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0E6"/>
        </a:solidFill>
      </p:bgPr>
    </p:bg>
    <p:spTree>
      <p:nvGrpSpPr>
        <p:cNvPr id="1" name=""/>
        <p:cNvGrpSpPr/>
        <p:nvPr/>
      </p:nvGrpSpPr>
      <p:grpSpPr>
        <a:xfrm>
          <a:off x="0" y="0"/>
          <a:ext cx="0" cy="0"/>
          <a:chOff x="0" y="0"/>
          <a:chExt cx="0" cy="0"/>
        </a:xfrm>
      </p:grpSpPr>
      <p:sp>
        <p:nvSpPr>
          <p:cNvPr name="AutoShape 2" id="2"/>
          <p:cNvSpPr/>
          <p:nvPr/>
        </p:nvSpPr>
        <p:spPr>
          <a:xfrm rot="5400000">
            <a:off x="2963936" y="5138738"/>
            <a:ext cx="10763250" cy="0"/>
          </a:xfrm>
          <a:prstGeom prst="line">
            <a:avLst/>
          </a:prstGeom>
          <a:ln cap="flat" w="9525">
            <a:solidFill>
              <a:srgbClr val="C65214"/>
            </a:solidFill>
            <a:prstDash val="solid"/>
            <a:headEnd type="none" len="sm" w="sm"/>
            <a:tailEnd type="none" len="sm" w="sm"/>
          </a:ln>
        </p:spPr>
      </p:sp>
      <p:pic>
        <p:nvPicPr>
          <p:cNvPr name="Picture 3" id="3"/>
          <p:cNvPicPr>
            <a:picLocks noChangeAspect="true"/>
          </p:cNvPicPr>
          <p:nvPr/>
        </p:nvPicPr>
        <p:blipFill>
          <a:blip r:embed="rId2"/>
          <a:srcRect l="540" t="1644" r="1994" b="0"/>
          <a:stretch>
            <a:fillRect/>
          </a:stretch>
        </p:blipFill>
        <p:spPr>
          <a:xfrm flipH="false" flipV="false" rot="0">
            <a:off x="170253" y="2210452"/>
            <a:ext cx="8180070" cy="6843375"/>
          </a:xfrm>
          <a:prstGeom prst="rect">
            <a:avLst/>
          </a:prstGeom>
        </p:spPr>
      </p:pic>
      <p:sp>
        <p:nvSpPr>
          <p:cNvPr name="TextBox 4" id="4"/>
          <p:cNvSpPr txBox="true"/>
          <p:nvPr/>
        </p:nvSpPr>
        <p:spPr>
          <a:xfrm rot="0">
            <a:off x="8979931" y="885825"/>
            <a:ext cx="8793727" cy="2384425"/>
          </a:xfrm>
          <a:prstGeom prst="rect">
            <a:avLst/>
          </a:prstGeom>
        </p:spPr>
        <p:txBody>
          <a:bodyPr anchor="t" rtlCol="false" tIns="0" lIns="0" bIns="0" rIns="0">
            <a:spAutoFit/>
          </a:bodyPr>
          <a:lstStyle/>
          <a:p>
            <a:pPr algn="ctr" marL="0" indent="0" lvl="0">
              <a:lnSpc>
                <a:spcPts val="9229"/>
              </a:lnSpc>
              <a:spcBef>
                <a:spcPct val="0"/>
              </a:spcBef>
            </a:pPr>
            <a:r>
              <a:rPr lang="en-US" sz="7099">
                <a:solidFill>
                  <a:srgbClr val="C65214"/>
                </a:solidFill>
                <a:latin typeface="Maharlika"/>
              </a:rPr>
              <a:t>Exploratory Data Analysis</a:t>
            </a:r>
          </a:p>
        </p:txBody>
      </p:sp>
      <p:sp>
        <p:nvSpPr>
          <p:cNvPr name="TextBox 5" id="5"/>
          <p:cNvSpPr txBox="true"/>
          <p:nvPr/>
        </p:nvSpPr>
        <p:spPr>
          <a:xfrm rot="0">
            <a:off x="9339982" y="3472585"/>
            <a:ext cx="8073625" cy="6360796"/>
          </a:xfrm>
          <a:prstGeom prst="rect">
            <a:avLst/>
          </a:prstGeom>
        </p:spPr>
        <p:txBody>
          <a:bodyPr anchor="t" rtlCol="false" tIns="0" lIns="0" bIns="0" rIns="0">
            <a:spAutoFit/>
          </a:bodyPr>
          <a:lstStyle/>
          <a:p>
            <a:pPr marL="777235" indent="-388618" lvl="1">
              <a:lnSpc>
                <a:spcPts val="5399"/>
              </a:lnSpc>
              <a:buFont typeface="Arial"/>
              <a:buChar char="•"/>
            </a:pPr>
            <a:r>
              <a:rPr lang="en-US" sz="3599">
                <a:solidFill>
                  <a:srgbClr val="242424"/>
                </a:solidFill>
                <a:latin typeface="Glacial Indifference"/>
              </a:rPr>
              <a:t>Firstly we have done the basic analysis of the data like- shape, type isnull, etc. </a:t>
            </a:r>
          </a:p>
          <a:p>
            <a:pPr marL="777235" indent="-388618" lvl="1">
              <a:lnSpc>
                <a:spcPts val="5399"/>
              </a:lnSpc>
              <a:buFont typeface="Arial"/>
              <a:buChar char="•"/>
            </a:pPr>
            <a:r>
              <a:rPr lang="en-US" sz="3599">
                <a:solidFill>
                  <a:srgbClr val="242424"/>
                </a:solidFill>
                <a:latin typeface="Glacial Indifference"/>
              </a:rPr>
              <a:t>By checking the null values we can see that no null data is present in any column. </a:t>
            </a:r>
          </a:p>
          <a:p>
            <a:pPr algn="l" marL="863593" indent="-431796" lvl="1">
              <a:lnSpc>
                <a:spcPts val="5999"/>
              </a:lnSpc>
              <a:buFont typeface="Arial"/>
              <a:buChar char="•"/>
            </a:pPr>
            <a:r>
              <a:rPr lang="en-US" sz="3999">
                <a:solidFill>
                  <a:srgbClr val="242424"/>
                </a:solidFill>
                <a:latin typeface="Glacial Indifference"/>
              </a:rPr>
              <a:t>We have used a heatmap to see the null values present in the dataset.</a:t>
            </a:r>
          </a:p>
        </p:txBody>
      </p:sp>
      <p:sp>
        <p:nvSpPr>
          <p:cNvPr name="TextBox 6" id="6"/>
          <p:cNvSpPr txBox="true"/>
          <p:nvPr/>
        </p:nvSpPr>
        <p:spPr>
          <a:xfrm rot="0">
            <a:off x="9681298" y="3472585"/>
            <a:ext cx="488741" cy="638175"/>
          </a:xfrm>
          <a:prstGeom prst="rect">
            <a:avLst/>
          </a:prstGeom>
        </p:spPr>
        <p:txBody>
          <a:bodyPr anchor="t" rtlCol="false" tIns="0" lIns="0" bIns="0" rIns="0">
            <a:spAutoFit/>
          </a:bodyPr>
          <a:lstStyle/>
          <a:p>
            <a:pPr algn="ctr" marL="0" indent="0" lvl="0">
              <a:lnSpc>
                <a:spcPts val="5250"/>
              </a:lnSpc>
              <a:spcBef>
                <a:spcPct val="0"/>
              </a:spcBef>
            </a:pPr>
            <a:r>
              <a:rPr lang="en-US" sz="3500">
                <a:solidFill>
                  <a:srgbClr val="F4F0E6"/>
                </a:solidFill>
                <a:latin typeface="Glacial Indifference Bold"/>
              </a:rPr>
              <a:t>D</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C65214"/>
        </a:solidFill>
      </p:bgPr>
    </p:bg>
    <p:spTree>
      <p:nvGrpSpPr>
        <p:cNvPr id="1" name=""/>
        <p:cNvGrpSpPr/>
        <p:nvPr/>
      </p:nvGrpSpPr>
      <p:grpSpPr>
        <a:xfrm>
          <a:off x="0" y="0"/>
          <a:ext cx="0" cy="0"/>
          <a:chOff x="0" y="0"/>
          <a:chExt cx="0" cy="0"/>
        </a:xfrm>
      </p:grpSpPr>
      <p:sp>
        <p:nvSpPr>
          <p:cNvPr name="TextBox 2" id="2"/>
          <p:cNvSpPr txBox="true"/>
          <p:nvPr/>
        </p:nvSpPr>
        <p:spPr>
          <a:xfrm rot="0">
            <a:off x="2221138" y="1228515"/>
            <a:ext cx="14755250" cy="1180362"/>
          </a:xfrm>
          <a:prstGeom prst="rect">
            <a:avLst/>
          </a:prstGeom>
        </p:spPr>
        <p:txBody>
          <a:bodyPr anchor="t" rtlCol="false" tIns="0" lIns="0" bIns="0" rIns="0">
            <a:spAutoFit/>
          </a:bodyPr>
          <a:lstStyle/>
          <a:p>
            <a:pPr marL="0" indent="0" lvl="0">
              <a:lnSpc>
                <a:spcPts val="8792"/>
              </a:lnSpc>
              <a:spcBef>
                <a:spcPct val="0"/>
              </a:spcBef>
            </a:pPr>
            <a:r>
              <a:rPr lang="en-US" sz="7327">
                <a:solidFill>
                  <a:srgbClr val="F4F0E6"/>
                </a:solidFill>
                <a:latin typeface="Maharlika"/>
              </a:rPr>
              <a:t>STATISTICAL SUMMARY</a:t>
            </a:r>
          </a:p>
        </p:txBody>
      </p:sp>
      <p:sp>
        <p:nvSpPr>
          <p:cNvPr name="TextBox 3" id="3"/>
          <p:cNvSpPr txBox="true"/>
          <p:nvPr/>
        </p:nvSpPr>
        <p:spPr>
          <a:xfrm rot="0">
            <a:off x="1866320" y="3379256"/>
            <a:ext cx="15110067" cy="5879044"/>
          </a:xfrm>
          <a:prstGeom prst="rect">
            <a:avLst/>
          </a:prstGeom>
        </p:spPr>
        <p:txBody>
          <a:bodyPr anchor="t" rtlCol="false" tIns="0" lIns="0" bIns="0" rIns="0">
            <a:spAutoFit/>
          </a:bodyPr>
          <a:lstStyle/>
          <a:p>
            <a:pPr marL="834793" indent="-417397" lvl="1">
              <a:lnSpc>
                <a:spcPts val="5413"/>
              </a:lnSpc>
              <a:buFont typeface="Arial"/>
              <a:buChar char="•"/>
            </a:pPr>
            <a:r>
              <a:rPr lang="en-US" sz="3866" spc="154">
                <a:solidFill>
                  <a:srgbClr val="F4F0E6"/>
                </a:solidFill>
                <a:latin typeface="Glacial Indifference"/>
              </a:rPr>
              <a:t>We got a lot of information from the statistical summary of the data.</a:t>
            </a:r>
          </a:p>
          <a:p>
            <a:pPr marL="834793" indent="-417397" lvl="1">
              <a:lnSpc>
                <a:spcPts val="5413"/>
              </a:lnSpc>
              <a:buFont typeface="Arial"/>
              <a:buChar char="•"/>
            </a:pPr>
            <a:r>
              <a:rPr lang="en-US" sz="3866" spc="154">
                <a:solidFill>
                  <a:srgbClr val="F4F0E6"/>
                </a:solidFill>
                <a:latin typeface="Glacial Indifference"/>
              </a:rPr>
              <a:t> After observing the statistical table, we have seen that few outliers are present in the "Duration" column.</a:t>
            </a:r>
          </a:p>
          <a:p>
            <a:pPr marL="985919" indent="-492960" lvl="1">
              <a:lnSpc>
                <a:spcPts val="6393"/>
              </a:lnSpc>
              <a:buFont typeface="Arial"/>
              <a:buChar char="•"/>
            </a:pPr>
            <a:r>
              <a:rPr lang="en-US" sz="4566" spc="182">
                <a:solidFill>
                  <a:srgbClr val="F4F0E6"/>
                </a:solidFill>
                <a:latin typeface="Glacial Indifference"/>
              </a:rPr>
              <a:t>The difference in mean and median is almost similar.</a:t>
            </a:r>
          </a:p>
          <a:p>
            <a:pPr marL="942740" indent="-471370" lvl="1">
              <a:lnSpc>
                <a:spcPts val="6113"/>
              </a:lnSpc>
              <a:buFont typeface="Arial"/>
              <a:buChar char="•"/>
            </a:pPr>
            <a:r>
              <a:rPr lang="en-US" sz="4366" spc="174">
                <a:solidFill>
                  <a:srgbClr val="F4F0E6"/>
                </a:solidFill>
                <a:latin typeface="Glacial Indifference"/>
              </a:rPr>
              <a:t>There is a small difference between the range of each column</a:t>
            </a:r>
          </a:p>
        </p:txBody>
      </p:sp>
      <p:sp>
        <p:nvSpPr>
          <p:cNvPr name="AutoShape 4" id="4"/>
          <p:cNvSpPr/>
          <p:nvPr/>
        </p:nvSpPr>
        <p:spPr>
          <a:xfrm rot="5400000">
            <a:off x="-3906634" y="5295768"/>
            <a:ext cx="10601061" cy="0"/>
          </a:xfrm>
          <a:prstGeom prst="line">
            <a:avLst/>
          </a:prstGeom>
          <a:ln cap="flat" w="9525">
            <a:solidFill>
              <a:srgbClr val="F4F0E6"/>
            </a:solidFill>
            <a:prstDash val="solid"/>
            <a:headEnd type="none" len="sm" w="sm"/>
            <a:tailEnd type="none" len="sm" w="sm"/>
          </a:ln>
        </p:spPr>
      </p:sp>
      <p:sp>
        <p:nvSpPr>
          <p:cNvPr name="AutoShape 5" id="5"/>
          <p:cNvSpPr/>
          <p:nvPr/>
        </p:nvSpPr>
        <p:spPr>
          <a:xfrm rot="0">
            <a:off x="-2046696" y="3150880"/>
            <a:ext cx="20334696" cy="0"/>
          </a:xfrm>
          <a:prstGeom prst="line">
            <a:avLst/>
          </a:prstGeom>
          <a:ln cap="flat" w="9525">
            <a:solidFill>
              <a:srgbClr val="F4F0E6"/>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0E6"/>
        </a:solidFill>
      </p:bgPr>
    </p:bg>
    <p:spTree>
      <p:nvGrpSpPr>
        <p:cNvPr id="1" name=""/>
        <p:cNvGrpSpPr/>
        <p:nvPr/>
      </p:nvGrpSpPr>
      <p:grpSpPr>
        <a:xfrm>
          <a:off x="0" y="0"/>
          <a:ext cx="0" cy="0"/>
          <a:chOff x="0" y="0"/>
          <a:chExt cx="0" cy="0"/>
        </a:xfrm>
      </p:grpSpPr>
      <p:sp>
        <p:nvSpPr>
          <p:cNvPr name="AutoShape 2" id="2"/>
          <p:cNvSpPr/>
          <p:nvPr/>
        </p:nvSpPr>
        <p:spPr>
          <a:xfrm rot="5400000">
            <a:off x="2963936" y="5138738"/>
            <a:ext cx="10763250" cy="0"/>
          </a:xfrm>
          <a:prstGeom prst="line">
            <a:avLst/>
          </a:prstGeom>
          <a:ln cap="flat" w="9525">
            <a:solidFill>
              <a:srgbClr val="C65214"/>
            </a:solidFill>
            <a:prstDash val="solid"/>
            <a:headEnd type="none" len="sm" w="sm"/>
            <a:tailEnd type="none" len="sm" w="sm"/>
          </a:ln>
        </p:spPr>
      </p:sp>
      <p:pic>
        <p:nvPicPr>
          <p:cNvPr name="Picture 3" id="3"/>
          <p:cNvPicPr>
            <a:picLocks noChangeAspect="true"/>
          </p:cNvPicPr>
          <p:nvPr/>
        </p:nvPicPr>
        <p:blipFill>
          <a:blip r:embed="rId2"/>
          <a:srcRect l="1592" t="0" r="1592" b="1644"/>
          <a:stretch>
            <a:fillRect/>
          </a:stretch>
        </p:blipFill>
        <p:spPr>
          <a:xfrm flipH="false" flipV="false" rot="0">
            <a:off x="347127" y="2671994"/>
            <a:ext cx="7820944" cy="5354499"/>
          </a:xfrm>
          <a:prstGeom prst="rect">
            <a:avLst/>
          </a:prstGeom>
        </p:spPr>
      </p:pic>
      <p:sp>
        <p:nvSpPr>
          <p:cNvPr name="TextBox 4" id="4"/>
          <p:cNvSpPr txBox="true"/>
          <p:nvPr/>
        </p:nvSpPr>
        <p:spPr>
          <a:xfrm rot="0">
            <a:off x="8979931" y="885825"/>
            <a:ext cx="8793727" cy="1240155"/>
          </a:xfrm>
          <a:prstGeom prst="rect">
            <a:avLst/>
          </a:prstGeom>
        </p:spPr>
        <p:txBody>
          <a:bodyPr anchor="t" rtlCol="false" tIns="0" lIns="0" bIns="0" rIns="0">
            <a:spAutoFit/>
          </a:bodyPr>
          <a:lstStyle/>
          <a:p>
            <a:pPr algn="ctr" marL="0" indent="0" lvl="0">
              <a:lnSpc>
                <a:spcPts val="9359"/>
              </a:lnSpc>
              <a:spcBef>
                <a:spcPct val="0"/>
              </a:spcBef>
            </a:pPr>
            <a:r>
              <a:rPr lang="en-US" sz="7199">
                <a:solidFill>
                  <a:srgbClr val="C65214"/>
                </a:solidFill>
                <a:latin typeface="Maharlika"/>
              </a:rPr>
              <a:t>Univariate Analysis</a:t>
            </a:r>
          </a:p>
        </p:txBody>
      </p:sp>
      <p:sp>
        <p:nvSpPr>
          <p:cNvPr name="TextBox 5" id="5"/>
          <p:cNvSpPr txBox="true"/>
          <p:nvPr/>
        </p:nvSpPr>
        <p:spPr>
          <a:xfrm rot="0">
            <a:off x="9442854" y="3154432"/>
            <a:ext cx="7816446" cy="5598797"/>
          </a:xfrm>
          <a:prstGeom prst="rect">
            <a:avLst/>
          </a:prstGeom>
        </p:spPr>
        <p:txBody>
          <a:bodyPr anchor="t" rtlCol="false" tIns="0" lIns="0" bIns="0" rIns="0">
            <a:spAutoFit/>
          </a:bodyPr>
          <a:lstStyle/>
          <a:p>
            <a:pPr algn="ctr">
              <a:lnSpc>
                <a:spcPts val="6449"/>
              </a:lnSpc>
            </a:pPr>
            <a:r>
              <a:rPr lang="en-US" sz="4299">
                <a:solidFill>
                  <a:srgbClr val="C65214"/>
                </a:solidFill>
                <a:latin typeface="Glacial Indifference Bold"/>
              </a:rPr>
              <a:t>Using Boxplot</a:t>
            </a:r>
          </a:p>
          <a:p>
            <a:pPr algn="ctr">
              <a:lnSpc>
                <a:spcPts val="5399"/>
              </a:lnSpc>
            </a:pPr>
            <a:r>
              <a:rPr lang="en-US" sz="3599">
                <a:solidFill>
                  <a:srgbClr val="242424"/>
                </a:solidFill>
                <a:latin typeface="Glacial Indifference Bold"/>
              </a:rPr>
              <a:t>We have used a boxplot for each of the columns. Here we have a boxplot of the Duration column.</a:t>
            </a:r>
          </a:p>
          <a:p>
            <a:pPr algn="ctr" marL="777235" indent="-388618" lvl="1">
              <a:lnSpc>
                <a:spcPts val="5399"/>
              </a:lnSpc>
              <a:buFont typeface="Arial"/>
              <a:buChar char="•"/>
            </a:pPr>
            <a:r>
              <a:rPr lang="en-US" sz="3599">
                <a:solidFill>
                  <a:srgbClr val="242424"/>
                </a:solidFill>
                <a:latin typeface="Glacial Indifference"/>
              </a:rPr>
              <a:t>Here in the duration column we can see that we have many outliers as some of the duration are very long and some of are very short</a:t>
            </a:r>
          </a:p>
        </p:txBody>
      </p:sp>
      <p:sp>
        <p:nvSpPr>
          <p:cNvPr name="TextBox 6" id="6"/>
          <p:cNvSpPr txBox="true"/>
          <p:nvPr/>
        </p:nvSpPr>
        <p:spPr>
          <a:xfrm rot="0">
            <a:off x="9681298" y="3472585"/>
            <a:ext cx="488741" cy="638175"/>
          </a:xfrm>
          <a:prstGeom prst="rect">
            <a:avLst/>
          </a:prstGeom>
        </p:spPr>
        <p:txBody>
          <a:bodyPr anchor="t" rtlCol="false" tIns="0" lIns="0" bIns="0" rIns="0">
            <a:spAutoFit/>
          </a:bodyPr>
          <a:lstStyle/>
          <a:p>
            <a:pPr algn="ctr" marL="0" indent="0" lvl="0">
              <a:lnSpc>
                <a:spcPts val="5250"/>
              </a:lnSpc>
              <a:spcBef>
                <a:spcPct val="0"/>
              </a:spcBef>
            </a:pPr>
            <a:r>
              <a:rPr lang="en-US" sz="3500">
                <a:solidFill>
                  <a:srgbClr val="F4F0E6"/>
                </a:solidFill>
                <a:latin typeface="Glacial Indifference Bold"/>
              </a:rPr>
              <a:t>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0E6"/>
        </a:solidFill>
      </p:bgPr>
    </p:bg>
    <p:spTree>
      <p:nvGrpSpPr>
        <p:cNvPr id="1" name=""/>
        <p:cNvGrpSpPr/>
        <p:nvPr/>
      </p:nvGrpSpPr>
      <p:grpSpPr>
        <a:xfrm>
          <a:off x="0" y="0"/>
          <a:ext cx="0" cy="0"/>
          <a:chOff x="0" y="0"/>
          <a:chExt cx="0" cy="0"/>
        </a:xfrm>
      </p:grpSpPr>
      <p:sp>
        <p:nvSpPr>
          <p:cNvPr name="AutoShape 2" id="2"/>
          <p:cNvSpPr/>
          <p:nvPr/>
        </p:nvSpPr>
        <p:spPr>
          <a:xfrm rot="5400000">
            <a:off x="2963936" y="5138738"/>
            <a:ext cx="10763250" cy="0"/>
          </a:xfrm>
          <a:prstGeom prst="line">
            <a:avLst/>
          </a:prstGeom>
          <a:ln cap="flat" w="9525">
            <a:solidFill>
              <a:srgbClr val="C65214"/>
            </a:solidFill>
            <a:prstDash val="solid"/>
            <a:headEnd type="none" len="sm" w="sm"/>
            <a:tailEnd type="none" len="sm" w="sm"/>
          </a:ln>
        </p:spPr>
      </p:sp>
      <p:pic>
        <p:nvPicPr>
          <p:cNvPr name="Picture 3" id="3"/>
          <p:cNvPicPr>
            <a:picLocks noChangeAspect="true"/>
          </p:cNvPicPr>
          <p:nvPr/>
        </p:nvPicPr>
        <p:blipFill>
          <a:blip r:embed="rId2"/>
          <a:srcRect l="1592" t="0" r="1592" b="1644"/>
          <a:stretch>
            <a:fillRect/>
          </a:stretch>
        </p:blipFill>
        <p:spPr>
          <a:xfrm flipH="false" flipV="false" rot="0">
            <a:off x="347127" y="2671994"/>
            <a:ext cx="7820944" cy="5354499"/>
          </a:xfrm>
          <a:prstGeom prst="rect">
            <a:avLst/>
          </a:prstGeom>
        </p:spPr>
      </p:pic>
      <p:sp>
        <p:nvSpPr>
          <p:cNvPr name="TextBox 4" id="4"/>
          <p:cNvSpPr txBox="true"/>
          <p:nvPr/>
        </p:nvSpPr>
        <p:spPr>
          <a:xfrm rot="0">
            <a:off x="8979931" y="885825"/>
            <a:ext cx="8793727" cy="1240155"/>
          </a:xfrm>
          <a:prstGeom prst="rect">
            <a:avLst/>
          </a:prstGeom>
        </p:spPr>
        <p:txBody>
          <a:bodyPr anchor="t" rtlCol="false" tIns="0" lIns="0" bIns="0" rIns="0">
            <a:spAutoFit/>
          </a:bodyPr>
          <a:lstStyle/>
          <a:p>
            <a:pPr algn="ctr" marL="0" indent="0" lvl="0">
              <a:lnSpc>
                <a:spcPts val="9359"/>
              </a:lnSpc>
              <a:spcBef>
                <a:spcPct val="0"/>
              </a:spcBef>
            </a:pPr>
            <a:r>
              <a:rPr lang="en-US" sz="7199">
                <a:solidFill>
                  <a:srgbClr val="C65214"/>
                </a:solidFill>
                <a:latin typeface="Maharlika"/>
              </a:rPr>
              <a:t>Bivariate Analysis</a:t>
            </a:r>
          </a:p>
        </p:txBody>
      </p:sp>
      <p:sp>
        <p:nvSpPr>
          <p:cNvPr name="TextBox 5" id="5"/>
          <p:cNvSpPr txBox="true"/>
          <p:nvPr/>
        </p:nvSpPr>
        <p:spPr>
          <a:xfrm rot="0">
            <a:off x="9442854" y="3154432"/>
            <a:ext cx="7816446" cy="5598797"/>
          </a:xfrm>
          <a:prstGeom prst="rect">
            <a:avLst/>
          </a:prstGeom>
        </p:spPr>
        <p:txBody>
          <a:bodyPr anchor="t" rtlCol="false" tIns="0" lIns="0" bIns="0" rIns="0">
            <a:spAutoFit/>
          </a:bodyPr>
          <a:lstStyle/>
          <a:p>
            <a:pPr algn="ctr">
              <a:lnSpc>
                <a:spcPts val="6449"/>
              </a:lnSpc>
            </a:pPr>
            <a:r>
              <a:rPr lang="en-US" sz="4299">
                <a:solidFill>
                  <a:srgbClr val="C65214"/>
                </a:solidFill>
                <a:latin typeface="Glacial Indifference Bold"/>
              </a:rPr>
              <a:t>Using Strip plot</a:t>
            </a:r>
          </a:p>
          <a:p>
            <a:pPr algn="ctr">
              <a:lnSpc>
                <a:spcPts val="5399"/>
              </a:lnSpc>
            </a:pPr>
            <a:r>
              <a:rPr lang="en-US" sz="3599">
                <a:solidFill>
                  <a:srgbClr val="242424"/>
                </a:solidFill>
                <a:latin typeface="Glacial Indifference Bold"/>
              </a:rPr>
              <a:t>We have used a strip plot for r bivariate analysis to see the relation of each column with the target column. Here is a strip plot of the column Air_name. </a:t>
            </a:r>
          </a:p>
          <a:p>
            <a:pPr algn="ctr" marL="777235" indent="-388618" lvl="1">
              <a:lnSpc>
                <a:spcPts val="5399"/>
              </a:lnSpc>
              <a:buFont typeface="Arial"/>
              <a:buChar char="•"/>
            </a:pPr>
            <a:r>
              <a:rPr lang="en-US" sz="3599">
                <a:solidFill>
                  <a:srgbClr val="242424"/>
                </a:solidFill>
                <a:latin typeface="Glacial Indifference"/>
              </a:rPr>
              <a:t>We can clearly see the ticket price of each type of flight.</a:t>
            </a:r>
          </a:p>
        </p:txBody>
      </p:sp>
      <p:sp>
        <p:nvSpPr>
          <p:cNvPr name="TextBox 6" id="6"/>
          <p:cNvSpPr txBox="true"/>
          <p:nvPr/>
        </p:nvSpPr>
        <p:spPr>
          <a:xfrm rot="0">
            <a:off x="9681298" y="3472585"/>
            <a:ext cx="488741" cy="638175"/>
          </a:xfrm>
          <a:prstGeom prst="rect">
            <a:avLst/>
          </a:prstGeom>
        </p:spPr>
        <p:txBody>
          <a:bodyPr anchor="t" rtlCol="false" tIns="0" lIns="0" bIns="0" rIns="0">
            <a:spAutoFit/>
          </a:bodyPr>
          <a:lstStyle/>
          <a:p>
            <a:pPr algn="ctr" marL="0" indent="0" lvl="0">
              <a:lnSpc>
                <a:spcPts val="5250"/>
              </a:lnSpc>
              <a:spcBef>
                <a:spcPct val="0"/>
              </a:spcBef>
            </a:pPr>
            <a:r>
              <a:rPr lang="en-US" sz="3500">
                <a:solidFill>
                  <a:srgbClr val="F4F0E6"/>
                </a:solidFill>
                <a:latin typeface="Glacial Indifference Bold"/>
              </a:rPr>
              <a:t>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0E6"/>
        </a:solidFill>
      </p:bgPr>
    </p:bg>
    <p:spTree>
      <p:nvGrpSpPr>
        <p:cNvPr id="1" name=""/>
        <p:cNvGrpSpPr/>
        <p:nvPr/>
      </p:nvGrpSpPr>
      <p:grpSpPr>
        <a:xfrm>
          <a:off x="0" y="0"/>
          <a:ext cx="0" cy="0"/>
          <a:chOff x="0" y="0"/>
          <a:chExt cx="0" cy="0"/>
        </a:xfrm>
      </p:grpSpPr>
      <p:sp>
        <p:nvSpPr>
          <p:cNvPr name="AutoShape 2" id="2"/>
          <p:cNvSpPr/>
          <p:nvPr/>
        </p:nvSpPr>
        <p:spPr>
          <a:xfrm rot="5400000">
            <a:off x="3757612" y="5550224"/>
            <a:ext cx="10763250" cy="0"/>
          </a:xfrm>
          <a:prstGeom prst="line">
            <a:avLst/>
          </a:prstGeom>
          <a:ln cap="flat" w="9525">
            <a:solidFill>
              <a:srgbClr val="C65214"/>
            </a:solidFill>
            <a:prstDash val="solid"/>
            <a:headEnd type="none" len="sm" w="sm"/>
            <a:tailEnd type="none" len="sm" w="sm"/>
          </a:ln>
        </p:spPr>
      </p:sp>
      <p:pic>
        <p:nvPicPr>
          <p:cNvPr name="Picture 3" id="3"/>
          <p:cNvPicPr>
            <a:picLocks noChangeAspect="true"/>
          </p:cNvPicPr>
          <p:nvPr/>
        </p:nvPicPr>
        <p:blipFill>
          <a:blip r:embed="rId2"/>
          <a:srcRect l="0" t="0" r="0" b="0"/>
          <a:stretch>
            <a:fillRect/>
          </a:stretch>
        </p:blipFill>
        <p:spPr>
          <a:xfrm flipH="false" flipV="false" rot="0">
            <a:off x="261980" y="2660223"/>
            <a:ext cx="8717952" cy="5789528"/>
          </a:xfrm>
          <a:prstGeom prst="rect">
            <a:avLst/>
          </a:prstGeom>
        </p:spPr>
      </p:pic>
      <p:sp>
        <p:nvSpPr>
          <p:cNvPr name="TextBox 4" id="4"/>
          <p:cNvSpPr txBox="true"/>
          <p:nvPr/>
        </p:nvSpPr>
        <p:spPr>
          <a:xfrm rot="0">
            <a:off x="8979931" y="885825"/>
            <a:ext cx="8922300" cy="2428875"/>
          </a:xfrm>
          <a:prstGeom prst="rect">
            <a:avLst/>
          </a:prstGeom>
        </p:spPr>
        <p:txBody>
          <a:bodyPr anchor="t" rtlCol="false" tIns="0" lIns="0" bIns="0" rIns="0">
            <a:spAutoFit/>
          </a:bodyPr>
          <a:lstStyle/>
          <a:p>
            <a:pPr algn="ctr" marL="0" indent="0" lvl="0">
              <a:lnSpc>
                <a:spcPts val="9359"/>
              </a:lnSpc>
              <a:spcBef>
                <a:spcPct val="0"/>
              </a:spcBef>
            </a:pPr>
            <a:r>
              <a:rPr lang="en-US" sz="7199">
                <a:solidFill>
                  <a:srgbClr val="C65214"/>
                </a:solidFill>
                <a:latin typeface="Maharlika"/>
              </a:rPr>
              <a:t>Multivariate Analysis</a:t>
            </a:r>
          </a:p>
        </p:txBody>
      </p:sp>
      <p:sp>
        <p:nvSpPr>
          <p:cNvPr name="TextBox 5" id="5"/>
          <p:cNvSpPr txBox="true"/>
          <p:nvPr/>
        </p:nvSpPr>
        <p:spPr>
          <a:xfrm rot="0">
            <a:off x="8665127" y="3664275"/>
            <a:ext cx="9551908" cy="6185536"/>
          </a:xfrm>
          <a:prstGeom prst="rect">
            <a:avLst/>
          </a:prstGeom>
        </p:spPr>
        <p:txBody>
          <a:bodyPr anchor="t" rtlCol="false" tIns="0" lIns="0" bIns="0" rIns="0">
            <a:spAutoFit/>
          </a:bodyPr>
          <a:lstStyle/>
          <a:p>
            <a:pPr algn="ctr" marL="885182" indent="-442591" lvl="1">
              <a:lnSpc>
                <a:spcPts val="6149"/>
              </a:lnSpc>
              <a:buFont typeface="Arial"/>
              <a:buChar char="•"/>
            </a:pPr>
            <a:r>
              <a:rPr lang="en-US" sz="4099">
                <a:solidFill>
                  <a:srgbClr val="242424"/>
                </a:solidFill>
                <a:latin typeface="Glacial Indifference Bold"/>
              </a:rPr>
              <a:t>In the correlation matrix, we can see the relation of each column with all the other columns. We can see the correlation matrix in the plot. We have also used a pair plot to see the graphical relation of each column with the other columns.</a:t>
            </a:r>
          </a:p>
        </p:txBody>
      </p:sp>
      <p:sp>
        <p:nvSpPr>
          <p:cNvPr name="TextBox 6" id="6"/>
          <p:cNvSpPr txBox="true"/>
          <p:nvPr/>
        </p:nvSpPr>
        <p:spPr>
          <a:xfrm rot="0">
            <a:off x="9681298" y="3472585"/>
            <a:ext cx="488741" cy="638175"/>
          </a:xfrm>
          <a:prstGeom prst="rect">
            <a:avLst/>
          </a:prstGeom>
        </p:spPr>
        <p:txBody>
          <a:bodyPr anchor="t" rtlCol="false" tIns="0" lIns="0" bIns="0" rIns="0">
            <a:spAutoFit/>
          </a:bodyPr>
          <a:lstStyle/>
          <a:p>
            <a:pPr algn="ctr" marL="0" indent="0" lvl="0">
              <a:lnSpc>
                <a:spcPts val="5250"/>
              </a:lnSpc>
              <a:spcBef>
                <a:spcPct val="0"/>
              </a:spcBef>
            </a:pPr>
            <a:r>
              <a:rPr lang="en-US" sz="3500">
                <a:solidFill>
                  <a:srgbClr val="F4F0E6"/>
                </a:solidFill>
                <a:latin typeface="Glacial Indifference Bold"/>
              </a:rPr>
              <a:t>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DAEtjciEtGg</dc:identifier>
  <dcterms:modified xsi:type="dcterms:W3CDTF">2011-08-01T06:04:30Z</dcterms:modified>
  <cp:revision>1</cp:revision>
  <dc:title>Gray and Orange Simple Photographic English Quiz Presentation</dc:title>
</cp:coreProperties>
</file>