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62" r:id="rId2"/>
    <p:sldId id="257" r:id="rId3"/>
    <p:sldId id="279" r:id="rId4"/>
    <p:sldId id="285" r:id="rId5"/>
    <p:sldId id="281" r:id="rId6"/>
    <p:sldId id="282" r:id="rId7"/>
    <p:sldId id="283" r:id="rId8"/>
    <p:sldId id="284" r:id="rId9"/>
    <p:sldId id="287" r:id="rId10"/>
    <p:sldId id="291"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3" d="100"/>
          <a:sy n="73" d="100"/>
        </p:scale>
        <p:origin x="234"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10/26/17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10/26/17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altLang="zh-CN"/>
              <a:t>Click to edit Master title style</a:t>
            </a:r>
            <a:endParaRPr lang="en-US"/>
          </a:p>
        </p:txBody>
      </p:sp>
      <p:sp>
        <p:nvSpPr>
          <p:cNvPr id="6" name="Picture Placeholder 2"/>
          <p:cNvSpPr>
            <a:spLocks noGrp="1"/>
          </p:cNvSpPr>
          <p:nvPr>
            <p:ph type="pic" idx="1"/>
          </p:nvPr>
        </p:nvSpPr>
        <p:spPr>
          <a:xfrm>
            <a:off x="0" y="2"/>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0"/>
            <a:ext cx="1943100" cy="5719762"/>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524001" y="457200"/>
            <a:ext cx="7048500" cy="5719762"/>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1851" y="2514600"/>
            <a:ext cx="10515600" cy="2743200"/>
          </a:xfrm>
        </p:spPr>
        <p:txBody>
          <a:bodyPr anchor="b">
            <a:normAutofit/>
          </a:bodyPr>
          <a:lstStyle>
            <a:lvl1pPr algn="ctr">
              <a:defRPr sz="4400" spc="-50" baseline="0">
                <a:solidFill>
                  <a:schemeClr val="bg1"/>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831851"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10/26/17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527048" y="2481945"/>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481945"/>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10/26/17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3" y="1714498"/>
            <a:ext cx="3506788" cy="2880360"/>
          </a:xfrm>
        </p:spPr>
        <p:txBody>
          <a:bodyPr anchor="b">
            <a:normAutofit/>
          </a:bodyPr>
          <a:lstStyle>
            <a:lvl1pPr>
              <a:defRPr sz="3000"/>
            </a:lvl1pPr>
          </a:lstStyle>
          <a:p>
            <a:r>
              <a:rPr lang="en-US" altLang="zh-CN"/>
              <a:t>Click to edit Master title style</a:t>
            </a:r>
            <a:endParaRPr lang="en-US" dirty="0"/>
          </a:p>
        </p:txBody>
      </p:sp>
      <p:sp>
        <p:nvSpPr>
          <p:cNvPr id="3" name="Content Placeholder 2"/>
          <p:cNvSpPr>
            <a:spLocks noGrp="1"/>
          </p:cNvSpPr>
          <p:nvPr>
            <p:ph idx="1"/>
          </p:nvPr>
        </p:nvSpPr>
        <p:spPr>
          <a:xfrm>
            <a:off x="530354"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151813"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10/26/17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10/26/17</a:t>
            </a:fld>
            <a:endParaRPr lang="en-US"/>
          </a:p>
        </p:txBody>
      </p:sp>
      <p:sp>
        <p:nvSpPr>
          <p:cNvPr id="5" name="Footer Placeholder 4"/>
          <p:cNvSpPr>
            <a:spLocks noGrp="1"/>
          </p:cNvSpPr>
          <p:nvPr>
            <p:ph type="ftr" sz="quarter" idx="3"/>
          </p:nvPr>
        </p:nvSpPr>
        <p:spPr>
          <a:xfrm>
            <a:off x="1524000"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3"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journals.lww.com/acsm-msse/pages/default.aspx"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acsm.org/public-information/acsm-journals/medicine-science-in-sports-exercise"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915179"/>
            <a:ext cx="11125200" cy="1643927"/>
          </a:xfrm>
        </p:spPr>
        <p:txBody>
          <a:bodyPr>
            <a:normAutofit/>
          </a:bodyPr>
          <a:lstStyle/>
          <a:p>
            <a:r>
              <a:rPr lang="en-US" altLang="zh-CN" dirty="0"/>
              <a:t>The Relationships between Age and</a:t>
            </a:r>
            <a:br>
              <a:rPr lang="en-US" altLang="zh-CN" dirty="0"/>
            </a:br>
            <a:r>
              <a:rPr lang="en-US" altLang="zh-CN" dirty="0"/>
              <a:t>Running Biomechanics</a:t>
            </a:r>
            <a:endParaRPr lang="en-US" dirty="0"/>
          </a:p>
        </p:txBody>
      </p:sp>
      <p:pic>
        <p:nvPicPr>
          <p:cNvPr id="7" name="Picture Placeholder 6" descr="Two people lifting weights" title="Sample Fitness Picture"/>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title="Sample Fitness Pict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a:stretch/>
        </p:blipFill>
        <p:spPr/>
      </p:pic>
      <p:pic>
        <p:nvPicPr>
          <p:cNvPr id="9" name="Picture Placeholder 8" descr="Man and woman running on indoor track" title="Sample Fitness Picture"/>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62" y="522514"/>
            <a:ext cx="9444445" cy="992776"/>
          </a:xfrm>
        </p:spPr>
        <p:txBody>
          <a:bodyPr>
            <a:normAutofit fontScale="90000"/>
          </a:bodyPr>
          <a:lstStyle/>
          <a:p>
            <a:pPr marL="45720" indent="0"/>
            <a:r>
              <a:rPr lang="en-US" altLang="zh-CN" sz="2000" dirty="0"/>
              <a:t>WEBSITES</a:t>
            </a:r>
            <a:r>
              <a:rPr lang="zh-CN" altLang="en-US" sz="2000" dirty="0"/>
              <a:t>：</a:t>
            </a:r>
            <a:br>
              <a:rPr lang="en-US" altLang="zh-CN" sz="2000" dirty="0"/>
            </a:br>
            <a:r>
              <a:rPr lang="en-US" altLang="zh-CN" sz="1600" dirty="0">
                <a:hlinkClick r:id="rId2"/>
              </a:rPr>
              <a:t>http://journals.lww.com/acsm-msse/pages/default.aspx</a:t>
            </a:r>
            <a:br>
              <a:rPr lang="en-US" altLang="zh-CN" sz="1600" dirty="0"/>
            </a:br>
            <a:br>
              <a:rPr lang="en-US" altLang="zh-CN" sz="2000" dirty="0"/>
            </a:br>
            <a:endParaRPr lang="zh-CN" altLang="en-US" sz="2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3555" y="1515290"/>
            <a:ext cx="6055412" cy="4565469"/>
          </a:xfrm>
        </p:spPr>
      </p:pic>
    </p:spTree>
    <p:extLst>
      <p:ext uri="{BB962C8B-B14F-4D97-AF65-F5344CB8AC3E}">
        <p14:creationId xmlns:p14="http://schemas.microsoft.com/office/powerpoint/2010/main" val="25305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p:cNvSpPr txBox="1"/>
          <p:nvPr/>
        </p:nvSpPr>
        <p:spPr>
          <a:xfrm>
            <a:off x="1791477" y="2439558"/>
            <a:ext cx="9470571" cy="1200329"/>
          </a:xfrm>
          <a:prstGeom prst="rect">
            <a:avLst/>
          </a:prstGeom>
          <a:noFill/>
        </p:spPr>
        <p:txBody>
          <a:bodyPr wrap="square" rtlCol="0">
            <a:spAutoFit/>
          </a:bodyPr>
          <a:lstStyle/>
          <a:p>
            <a:pPr algn="ctr"/>
            <a:r>
              <a:rPr lang="en-US" sz="7200" dirty="0">
                <a:solidFill>
                  <a:schemeClr val="accent6"/>
                </a:solidFill>
                <a:latin typeface="Vladimir Script" panose="03050402040407070305" pitchFamily="66" charset="0"/>
                <a:ea typeface="Snell Roundhand" charset="0"/>
                <a:cs typeface="Snell Roundhand" charset="0"/>
              </a:rPr>
              <a:t>Thank you for your listening!</a:t>
            </a: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8227" y="371275"/>
            <a:ext cx="2634492" cy="607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a:lstStyle>
          <a:p>
            <a:r>
              <a:rPr lang="en-US" altLang="zh-CN" dirty="0"/>
              <a:t>ABSTRACT</a:t>
            </a:r>
            <a:endParaRPr lang="en-US" dirty="0"/>
          </a:p>
        </p:txBody>
      </p:sp>
      <p:sp>
        <p:nvSpPr>
          <p:cNvPr id="5" name="TextBox 4"/>
          <p:cNvSpPr txBox="1"/>
          <p:nvPr/>
        </p:nvSpPr>
        <p:spPr>
          <a:xfrm>
            <a:off x="1208227" y="979109"/>
            <a:ext cx="9960516" cy="3293209"/>
          </a:xfrm>
          <a:prstGeom prst="rect">
            <a:avLst/>
          </a:prstGeom>
          <a:noFill/>
        </p:spPr>
        <p:txBody>
          <a:bodyPr wrap="square" rtlCol="0">
            <a:spAutoFit/>
          </a:bodyPr>
          <a:lstStyle/>
          <a:p>
            <a:r>
              <a:rPr lang="en-US" altLang="zh-CN" sz="1600" dirty="0"/>
              <a:t>Purpose: This study aimed to identify the relations among age and selected running biomechanics</a:t>
            </a:r>
          </a:p>
          <a:p>
            <a:endParaRPr lang="en-US" altLang="zh-CN" sz="1600" dirty="0"/>
          </a:p>
          <a:p>
            <a:pPr marL="45720" indent="0">
              <a:buNone/>
            </a:pPr>
            <a:r>
              <a:rPr lang="zh-CN" altLang="zh-CN" sz="1600" dirty="0"/>
              <a:t>本研究旨在确定</a:t>
            </a:r>
            <a:r>
              <a:rPr lang="en-US" altLang="zh-CN" sz="1600" dirty="0"/>
              <a:t>18-60</a:t>
            </a:r>
            <a:r>
              <a:rPr lang="zh-CN" altLang="zh-CN" sz="1600" dirty="0"/>
              <a:t>岁的年龄与所选运动生物力学的关系</a:t>
            </a:r>
            <a:endParaRPr lang="en-US" altLang="zh-CN" sz="1600" dirty="0"/>
          </a:p>
          <a:p>
            <a:pPr marL="45720" indent="0">
              <a:buNone/>
            </a:pPr>
            <a:endParaRPr lang="en-US" altLang="zh-CN" sz="1600" dirty="0"/>
          </a:p>
          <a:p>
            <a:r>
              <a:rPr lang="en-US" altLang="zh-CN" sz="1600" dirty="0"/>
              <a:t>Results: Running velocity was inversely related to age (r = -0.27, P = 0.005) because of decreased stride length (r = -0.25, P = 0.008) but not rate. Peak vertical GRF (r = -0.23, P = 0.016) and peak horizontal propulsive GRF decreased with age (r = -0.38, P G 0.0001). Age-based regression equations and per-year reductions in all variables significantly related to age are reported.</a:t>
            </a:r>
          </a:p>
          <a:p>
            <a:endParaRPr lang="en-US" altLang="zh-CN" sz="1600" dirty="0"/>
          </a:p>
          <a:p>
            <a:pPr marL="45720" indent="0">
              <a:buNone/>
            </a:pPr>
            <a:r>
              <a:rPr lang="zh-CN" altLang="zh-CN" sz="1600" dirty="0"/>
              <a:t>运行速度与年龄（</a:t>
            </a:r>
            <a:r>
              <a:rPr lang="en-US" altLang="zh-CN" sz="1600" dirty="0"/>
              <a:t>r = -0.27</a:t>
            </a:r>
            <a:r>
              <a:rPr lang="zh-CN" altLang="zh-CN" sz="1600" dirty="0"/>
              <a:t>，</a:t>
            </a:r>
            <a:r>
              <a:rPr lang="en-US" altLang="zh-CN" sz="1600" dirty="0"/>
              <a:t>P = 0.005</a:t>
            </a:r>
            <a:r>
              <a:rPr lang="zh-CN" altLang="zh-CN" sz="1600" dirty="0"/>
              <a:t>）呈负相关，因为步幅长度减小（</a:t>
            </a:r>
            <a:r>
              <a:rPr lang="en-US" altLang="zh-CN" sz="1600" dirty="0"/>
              <a:t>r = -       0.25</a:t>
            </a:r>
            <a:r>
              <a:rPr lang="zh-CN" altLang="zh-CN" sz="1600" dirty="0"/>
              <a:t>，</a:t>
            </a:r>
            <a:r>
              <a:rPr lang="en-US" altLang="zh-CN" sz="1600" dirty="0"/>
              <a:t>P = 0.008</a:t>
            </a:r>
            <a:r>
              <a:rPr lang="zh-CN" altLang="zh-CN" sz="1600" dirty="0"/>
              <a:t>），而不是速率。</a:t>
            </a:r>
            <a:r>
              <a:rPr lang="en-US" altLang="zh-CN" sz="1600" dirty="0"/>
              <a:t>GRF</a:t>
            </a:r>
            <a:r>
              <a:rPr lang="zh-CN" altLang="zh-CN" sz="1600" dirty="0"/>
              <a:t>垂直分量的峰值（</a:t>
            </a:r>
            <a:r>
              <a:rPr lang="en-US" altLang="zh-CN" sz="1600" dirty="0"/>
              <a:t>r = -0.23</a:t>
            </a:r>
            <a:r>
              <a:rPr lang="zh-CN" altLang="zh-CN" sz="1600" dirty="0"/>
              <a:t>，</a:t>
            </a:r>
            <a:r>
              <a:rPr lang="en-US" altLang="zh-CN" sz="1600" dirty="0"/>
              <a:t>P = 0.016</a:t>
            </a:r>
            <a:r>
              <a:rPr lang="zh-CN" altLang="zh-CN" sz="1600" dirty="0"/>
              <a:t>），及</a:t>
            </a:r>
            <a:r>
              <a:rPr lang="en-US" altLang="zh-CN" sz="1600" dirty="0"/>
              <a:t>GRF</a:t>
            </a:r>
            <a:r>
              <a:rPr lang="zh-CN" altLang="zh-CN" sz="1600" dirty="0"/>
              <a:t>水平推进力分量的峰值随年龄增长而下降（</a:t>
            </a:r>
            <a:r>
              <a:rPr lang="en-US" altLang="zh-CN" sz="1600" dirty="0"/>
              <a:t>r = -0.38</a:t>
            </a:r>
            <a:r>
              <a:rPr lang="zh-CN" altLang="zh-CN" sz="1600" dirty="0"/>
              <a:t>，</a:t>
            </a:r>
            <a:r>
              <a:rPr lang="en-US" altLang="zh-CN" sz="1600" dirty="0"/>
              <a:t>P G 0.0001</a:t>
            </a:r>
            <a:r>
              <a:rPr lang="zh-CN" altLang="zh-CN" sz="1600" dirty="0"/>
              <a:t>）。报告显示基于年龄的回归方程和与年龄显着相关的所有变量每年减少量和年龄相关。</a:t>
            </a:r>
            <a:endParaRPr lang="en-US" altLang="zh-CN" sz="1600" dirty="0"/>
          </a:p>
          <a:p>
            <a:r>
              <a:rPr lang="en-US" altLang="zh-CN" sz="1600" dirty="0"/>
              <a:t>l</a:t>
            </a:r>
            <a:endParaRPr lang="zh-CN" alt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349" y="4152123"/>
            <a:ext cx="2320991" cy="22434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472" y="4152123"/>
            <a:ext cx="2246811" cy="2243482"/>
          </a:xfrm>
          <a:prstGeom prst="rect">
            <a:avLst/>
          </a:prstGeom>
        </p:spPr>
      </p:pic>
      <p:sp>
        <p:nvSpPr>
          <p:cNvPr id="3" name="Content Placeholder 2"/>
          <p:cNvSpPr>
            <a:spLocks noGrp="1"/>
          </p:cNvSpPr>
          <p:nvPr>
            <p:ph idx="1"/>
          </p:nvPr>
        </p:nvSpPr>
        <p:spPr>
          <a:xfrm>
            <a:off x="1524000" y="1600200"/>
            <a:ext cx="9144000" cy="4457700"/>
          </a:xfrm>
        </p:spPr>
        <p:txBody>
          <a:bodyPr>
            <a:normAutofit/>
          </a:bodyPr>
          <a:lstStyle/>
          <a:p>
            <a:r>
              <a:rPr lang="en-US" altLang="zh-CN" dirty="0"/>
              <a:t>Purpose: This study aimed to identify the relations among age and selected running biomechanics</a:t>
            </a:r>
          </a:p>
          <a:p>
            <a:r>
              <a:rPr lang="en-US" altLang="zh-CN" dirty="0"/>
              <a:t>Methods: Experienced (n = 110) healthy runners (male, 54%) provided informed consent and ran at their training pace while motion and force data were captured. Kinematics, ground reaction forces (GRF), and lower limb joint torques and powers were correlated with age using Pearson product–moment correlations and linear regression.</a:t>
            </a:r>
          </a:p>
          <a:p>
            <a:r>
              <a:rPr lang="en-US" altLang="zh-CN" dirty="0"/>
              <a:t>Results: Running velocity was inversely related to age (r = -0.27, P = 0.005) because of decreased stride length (r = -0.25, P = 0.008) but not rate. Peak vertical GRF (r = -0.23, P = 0.016) and peak horizontal propulsive GRF decreased with age (r = -0.38, P G 0.0001). Age-based regression equations and per-year reductions in all variables significantly related to age are reported.</a:t>
            </a:r>
            <a:endParaRPr lang="en-US"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86678" y="1229308"/>
            <a:ext cx="9144000" cy="1709835"/>
          </a:xfrm>
        </p:spPr>
        <p:txBody>
          <a:bodyPr>
            <a:normAutofit/>
          </a:bodyPr>
          <a:lstStyle/>
          <a:p>
            <a:r>
              <a:rPr lang="en-US" altLang="zh-CN" dirty="0"/>
              <a:t>Conclusions: </a:t>
            </a:r>
          </a:p>
          <a:p>
            <a:r>
              <a:rPr lang="en-US" altLang="zh-CN" dirty="0"/>
              <a:t>Key Words: OLDER RUNNERS, JOINT TORQUE, POWER, AGING, GAIT Running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853" y="3778368"/>
            <a:ext cx="2341518" cy="21600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040" y="3778368"/>
            <a:ext cx="2120972" cy="2160037"/>
          </a:xfrm>
          <a:prstGeom prst="rect">
            <a:avLst/>
          </a:prstGeom>
        </p:spPr>
      </p:pic>
    </p:spTree>
    <p:extLst>
      <p:ext uri="{BB962C8B-B14F-4D97-AF65-F5344CB8AC3E}">
        <p14:creationId xmlns:p14="http://schemas.microsoft.com/office/powerpoint/2010/main" val="272922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08227" y="371275"/>
            <a:ext cx="2634492" cy="607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a:lstStyle>
          <a:p>
            <a:r>
              <a:rPr lang="en-US" altLang="zh-CN" dirty="0"/>
              <a:t>PURPOSE</a:t>
            </a:r>
            <a:endParaRPr lang="en-US" dirty="0"/>
          </a:p>
        </p:txBody>
      </p:sp>
      <p:sp>
        <p:nvSpPr>
          <p:cNvPr id="7" name="TextBox 6"/>
          <p:cNvSpPr txBox="1"/>
          <p:nvPr/>
        </p:nvSpPr>
        <p:spPr>
          <a:xfrm>
            <a:off x="1208227" y="991392"/>
            <a:ext cx="9960516" cy="3385542"/>
          </a:xfrm>
          <a:prstGeom prst="rect">
            <a:avLst/>
          </a:prstGeom>
          <a:noFill/>
        </p:spPr>
        <p:txBody>
          <a:bodyPr wrap="square" rtlCol="0">
            <a:spAutoFit/>
          </a:bodyPr>
          <a:lstStyle/>
          <a:p>
            <a:r>
              <a:rPr lang="en-US" altLang="zh-CN" sz="1600" dirty="0"/>
              <a:t>Because most age-related literature on biomechanical gait adaptations treats age as a dichotomous variable comparing young and old populations (e.g., (11), mean ages of young and old adults were 31 and 69 </a:t>
            </a:r>
            <a:r>
              <a:rPr lang="en-US" altLang="zh-CN" sz="1600" dirty="0" err="1"/>
              <a:t>yr</a:t>
            </a:r>
            <a:r>
              <a:rPr lang="en-US" altLang="zh-CN" sz="1600" dirty="0"/>
              <a:t>), few studies have taken a developmental approach to aging.</a:t>
            </a:r>
          </a:p>
          <a:p>
            <a:endParaRPr lang="en-US" altLang="zh-CN" sz="1600" dirty="0"/>
          </a:p>
          <a:p>
            <a:pPr marL="45720" indent="0">
              <a:buNone/>
            </a:pPr>
            <a:r>
              <a:rPr lang="zh-CN" altLang="zh-CN" sz="1400" dirty="0"/>
              <a:t>因为大多数与生物力学步态适应相关的年龄相关文献将年龄视为比较年轻人和老年人的二分变量（例如，（11），年龄和老年人的平均年龄为31岁和69岁），很少有研究采取发展方式 老化。</a:t>
            </a:r>
            <a:endParaRPr lang="en-US" altLang="zh-CN" sz="1400" dirty="0"/>
          </a:p>
          <a:p>
            <a:pPr marL="45720" indent="0">
              <a:buNone/>
            </a:pPr>
            <a:endParaRPr lang="en-US" altLang="zh-CN" sz="1400" dirty="0"/>
          </a:p>
          <a:p>
            <a:r>
              <a:rPr lang="en-US" altLang="zh-CN" sz="1600" dirty="0"/>
              <a:t>The purpose of this study was to investigate the age-related adaptations in the biomechanics of running throughout the age range of 18–60 yr. The results of this study can have implications for developing training programs and performance equipment for the aging runner and ultimately may lead to reduced injury in older runners.</a:t>
            </a:r>
          </a:p>
          <a:p>
            <a:endParaRPr lang="en-US" altLang="zh-CN" sz="1600" dirty="0"/>
          </a:p>
          <a:p>
            <a:pPr marL="45720" indent="0">
              <a:buNone/>
            </a:pPr>
            <a:r>
              <a:rPr lang="zh-CN" altLang="zh-CN" sz="1400" dirty="0"/>
              <a:t>本研究的目的是调查18至60岁年龄段运动的生物力学的年龄相关适应性。 </a:t>
            </a:r>
            <a:r>
              <a:rPr lang="zh-CN" altLang="en-US" sz="1400" dirty="0"/>
              <a:t>这项研究结果影响老年人训练方法和设备的开发，进而会减少老年人受伤的风险</a:t>
            </a:r>
            <a:r>
              <a:rPr lang="zh-CN" altLang="zh-CN" sz="1400" dirty="0"/>
              <a:t>。</a:t>
            </a:r>
            <a:endParaRPr lang="en-US" altLang="zh-CN" sz="1400" dirty="0"/>
          </a:p>
          <a:p>
            <a:endParaRPr lang="zh-CN" altLang="en-US" sz="1600"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08227" y="371275"/>
            <a:ext cx="2634492" cy="607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a:lstStyle>
          <a:p>
            <a:r>
              <a:rPr lang="en-US" altLang="zh-CN" dirty="0"/>
              <a:t>METHODS</a:t>
            </a:r>
            <a:endParaRPr lang="en-US" dirty="0"/>
          </a:p>
        </p:txBody>
      </p:sp>
      <p:sp>
        <p:nvSpPr>
          <p:cNvPr id="6" name="Text Placeholder 2"/>
          <p:cNvSpPr>
            <a:spLocks noGrp="1"/>
          </p:cNvSpPr>
          <p:nvPr>
            <p:ph type="body" idx="1"/>
          </p:nvPr>
        </p:nvSpPr>
        <p:spPr>
          <a:xfrm>
            <a:off x="1208227" y="1126805"/>
            <a:ext cx="2216108" cy="374956"/>
          </a:xfrm>
        </p:spPr>
        <p:txBody>
          <a:bodyPr/>
          <a:lstStyle/>
          <a:p>
            <a:r>
              <a:rPr lang="en-US" altLang="zh-CN" b="0" dirty="0"/>
              <a:t>Participants</a:t>
            </a:r>
            <a:endParaRPr lang="en-US" dirty="0"/>
          </a:p>
        </p:txBody>
      </p:sp>
      <p:sp>
        <p:nvSpPr>
          <p:cNvPr id="7" name="TextBox 10"/>
          <p:cNvSpPr txBox="1"/>
          <p:nvPr/>
        </p:nvSpPr>
        <p:spPr>
          <a:xfrm>
            <a:off x="1134403" y="1649457"/>
            <a:ext cx="996051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Runners who were injury free for at least 6 months and with current training unaffected by any previous injury (males, n = 59; females, n = 51; mean age, 41.8 +- 8.8 </a:t>
            </a:r>
            <a:r>
              <a:rPr lang="en-US" altLang="zh-CN" sz="1600" dirty="0" err="1"/>
              <a:t>yr</a:t>
            </a:r>
            <a:r>
              <a:rPr lang="en-US" altLang="zh-CN" sz="1600" dirty="0"/>
              <a:t>; mean mass, 70.9 +- 12.8 kg; mean body mass index (BMI), 23.4 +-2.8 kg/m-2) were recruited through advertisements on the Internet and in newspapers and by brochures posted at local running stores.</a:t>
            </a:r>
          </a:p>
          <a:p>
            <a:endParaRPr lang="en-US" altLang="zh-CN" sz="1600" dirty="0"/>
          </a:p>
          <a:p>
            <a:pPr marL="45720" indent="0">
              <a:buNone/>
            </a:pPr>
            <a:r>
              <a:rPr lang="zh-CN" altLang="zh-CN" sz="1600" dirty="0"/>
              <a:t>通过互联网和报纸上刊登广告，</a:t>
            </a:r>
            <a:r>
              <a:rPr lang="zh-CN" altLang="en-US" sz="1600" dirty="0"/>
              <a:t>及</a:t>
            </a:r>
            <a:r>
              <a:rPr lang="zh-CN" altLang="zh-CN" sz="1600" dirty="0"/>
              <a:t>在</a:t>
            </a:r>
            <a:r>
              <a:rPr lang="zh-CN" altLang="en-US" sz="1600" dirty="0"/>
              <a:t>当运动商店张贴的宣传单的方式所招募的</a:t>
            </a:r>
            <a:r>
              <a:rPr lang="zh-CN" altLang="zh-CN" sz="1600" dirty="0"/>
              <a:t>运动员至少6个月</a:t>
            </a:r>
            <a:r>
              <a:rPr lang="zh-CN" altLang="en-US" sz="1600" dirty="0"/>
              <a:t>没有受过伤</a:t>
            </a:r>
            <a:r>
              <a:rPr lang="zh-CN" altLang="zh-CN" sz="1600" dirty="0"/>
              <a:t>，</a:t>
            </a:r>
            <a:r>
              <a:rPr lang="zh-CN" altLang="en-US" sz="1600" dirty="0"/>
              <a:t>且</a:t>
            </a:r>
            <a:r>
              <a:rPr lang="zh-CN" altLang="zh-CN" sz="1600" dirty="0"/>
              <a:t>目前的训练不受任何以前的</a:t>
            </a:r>
            <a:r>
              <a:rPr lang="zh-CN" altLang="en-US" sz="1600" dirty="0"/>
              <a:t>伤病</a:t>
            </a:r>
            <a:r>
              <a:rPr lang="zh-CN" altLang="zh-CN" sz="1600" dirty="0"/>
              <a:t>的影响（男性，n = 59;女性，51岁;平均年龄41.8±8.8岁;平均体重70.9±12.8公斤; 平均身体质量指数（BMI），23.4±2.8kg / m-2）</a:t>
            </a:r>
            <a:r>
              <a:rPr lang="zh-CN" altLang="en-US" sz="1600" dirty="0"/>
              <a:t>。</a:t>
            </a:r>
            <a:endParaRPr lang="en-US" altLang="zh-CN" sz="1600" dirty="0"/>
          </a:p>
          <a:p>
            <a:endParaRPr lang="zh-CN" altLang="en-US" sz="1600" dirty="0"/>
          </a:p>
        </p:txBody>
      </p:sp>
      <p:sp>
        <p:nvSpPr>
          <p:cNvPr id="8" name="Text Placeholder 2"/>
          <p:cNvSpPr>
            <a:spLocks noGrp="1"/>
          </p:cNvSpPr>
          <p:nvPr>
            <p:ph type="body" idx="1"/>
          </p:nvPr>
        </p:nvSpPr>
        <p:spPr>
          <a:xfrm>
            <a:off x="1208227" y="4105477"/>
            <a:ext cx="2216108" cy="374956"/>
          </a:xfrm>
        </p:spPr>
        <p:txBody>
          <a:bodyPr/>
          <a:lstStyle/>
          <a:p>
            <a:r>
              <a:rPr lang="en-US" altLang="zh-CN" b="0" dirty="0"/>
              <a:t>Testing Protocol</a:t>
            </a:r>
            <a:endParaRPr lang="en-US" dirty="0"/>
          </a:p>
        </p:txBody>
      </p:sp>
      <p:sp>
        <p:nvSpPr>
          <p:cNvPr id="9" name="TextBox 10"/>
          <p:cNvSpPr txBox="1"/>
          <p:nvPr/>
        </p:nvSpPr>
        <p:spPr>
          <a:xfrm>
            <a:off x="1069089" y="4628129"/>
            <a:ext cx="9960516"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 Anthropometric measurements. </a:t>
            </a:r>
            <a:endParaRPr lang="zh-CN" altLang="en-US" sz="1600" dirty="0"/>
          </a:p>
          <a:p>
            <a:pPr marL="45720" indent="0">
              <a:buNone/>
            </a:pPr>
            <a:r>
              <a:rPr lang="en-US" altLang="zh-CN" sz="1600" dirty="0"/>
              <a:t>Body mass and height were measured and recorded with the participants wearing running shorts, a tight-fitting T-shirt, and no shoes. Instruments were calibrated weekly.</a:t>
            </a:r>
          </a:p>
          <a:p>
            <a:pPr marL="45720" indent="0">
              <a:buNone/>
            </a:pPr>
            <a:endParaRPr lang="en-US" altLang="zh-CN" sz="1600" dirty="0"/>
          </a:p>
          <a:p>
            <a:pPr marL="45720" indent="0">
              <a:buNone/>
            </a:pPr>
            <a:r>
              <a:rPr lang="zh-CN" altLang="zh-CN" sz="1600" dirty="0"/>
              <a:t>参</a:t>
            </a:r>
            <a:r>
              <a:rPr lang="zh-CN" altLang="en-US" sz="1600" dirty="0"/>
              <a:t>与</a:t>
            </a:r>
            <a:r>
              <a:rPr lang="zh-CN" altLang="zh-CN" sz="1600" dirty="0"/>
              <a:t>者穿着短裤，紧身T恤，</a:t>
            </a:r>
            <a:r>
              <a:rPr lang="zh-CN" altLang="en-US" sz="1600" dirty="0"/>
              <a:t>不穿</a:t>
            </a:r>
            <a:r>
              <a:rPr lang="zh-CN" altLang="zh-CN" sz="1600" dirty="0"/>
              <a:t>鞋子</a:t>
            </a:r>
            <a:r>
              <a:rPr lang="zh-CN" altLang="en-US" sz="1600" dirty="0"/>
              <a:t>，并测量他们的身体质量和高度</a:t>
            </a:r>
            <a:r>
              <a:rPr lang="zh-CN" altLang="zh-CN" sz="1600" dirty="0"/>
              <a:t>。 </a:t>
            </a:r>
            <a:r>
              <a:rPr lang="zh-CN" altLang="en-US" sz="1600" dirty="0"/>
              <a:t>测试设备</a:t>
            </a:r>
            <a:r>
              <a:rPr lang="zh-CN" altLang="zh-CN" sz="1600" dirty="0"/>
              <a:t>仪器每周</a:t>
            </a:r>
            <a:r>
              <a:rPr lang="zh-CN" altLang="en-US" sz="1600" dirty="0"/>
              <a:t>进行</a:t>
            </a:r>
            <a:r>
              <a:rPr lang="zh-CN" altLang="zh-CN" sz="1600" dirty="0"/>
              <a:t>校准。</a:t>
            </a:r>
            <a:endParaRPr lang="en-US" altLang="zh-CN" sz="1600" dirty="0"/>
          </a:p>
          <a:p>
            <a:endParaRPr lang="zh-CN" altLang="en-US" sz="1600" dirty="0"/>
          </a:p>
        </p:txBody>
      </p:sp>
    </p:spTree>
    <p:extLst>
      <p:ext uri="{BB962C8B-B14F-4D97-AF65-F5344CB8AC3E}">
        <p14:creationId xmlns:p14="http://schemas.microsoft.com/office/powerpoint/2010/main" val="284365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08227" y="371275"/>
            <a:ext cx="2634492" cy="607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a:lstStyle>
          <a:p>
            <a:r>
              <a:rPr lang="en-US" altLang="zh-CN" dirty="0"/>
              <a:t>METHODS</a:t>
            </a:r>
            <a:endParaRPr lang="en-US" dirty="0"/>
          </a:p>
        </p:txBody>
      </p:sp>
      <p:sp>
        <p:nvSpPr>
          <p:cNvPr id="8" name="Text Placeholder 2"/>
          <p:cNvSpPr>
            <a:spLocks noGrp="1"/>
          </p:cNvSpPr>
          <p:nvPr>
            <p:ph type="body" idx="1"/>
          </p:nvPr>
        </p:nvSpPr>
        <p:spPr>
          <a:xfrm>
            <a:off x="1208227" y="1126805"/>
            <a:ext cx="2216108" cy="374956"/>
          </a:xfrm>
        </p:spPr>
        <p:txBody>
          <a:bodyPr/>
          <a:lstStyle/>
          <a:p>
            <a:r>
              <a:rPr lang="en-US" altLang="zh-CN" b="0" dirty="0"/>
              <a:t>Instruments</a:t>
            </a:r>
            <a:endParaRPr lang="en-US" dirty="0"/>
          </a:p>
        </p:txBody>
      </p:sp>
      <p:sp>
        <p:nvSpPr>
          <p:cNvPr id="9" name="TextBox 10"/>
          <p:cNvSpPr txBox="1"/>
          <p:nvPr/>
        </p:nvSpPr>
        <p:spPr>
          <a:xfrm>
            <a:off x="1134403" y="1649457"/>
            <a:ext cx="9960516"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An AMTI model OR6-5-1 (Advanced Mechanical Technology, Inc., Watertown, MA) force platform was embedded in a 22.5-m raised walkway at the Wake Forest University Runners_ Clinic and used to measure GRF (480 Hz).</a:t>
            </a:r>
          </a:p>
          <a:p>
            <a:pPr marL="45720" indent="0" algn="ctr">
              <a:buNone/>
            </a:pPr>
            <a:endParaRPr lang="en-US" altLang="zh-CN" sz="1600" dirty="0"/>
          </a:p>
          <a:p>
            <a:pPr marL="45720" indent="0">
              <a:buNone/>
            </a:pPr>
            <a:r>
              <a:rPr lang="zh-CN" altLang="zh-CN" sz="1600" dirty="0"/>
              <a:t>在</a:t>
            </a:r>
            <a:r>
              <a:rPr lang="en-US" altLang="zh-CN" sz="1600" dirty="0"/>
              <a:t>Wake Forest University Runners_ Clinic</a:t>
            </a:r>
            <a:r>
              <a:rPr lang="zh-CN" altLang="zh-CN" sz="1600" dirty="0"/>
              <a:t>将一个AMTI模型OR6-5-1（Advanced Mechanical Technology，Inc.，Watertown，MA）力</a:t>
            </a:r>
            <a:r>
              <a:rPr lang="zh-CN" altLang="en-US" sz="1600" dirty="0"/>
              <a:t>测试</a:t>
            </a:r>
            <a:r>
              <a:rPr lang="zh-CN" altLang="zh-CN" sz="1600" dirty="0"/>
              <a:t>平台</a:t>
            </a:r>
            <a:r>
              <a:rPr lang="zh-CN" altLang="en-US" sz="1600" dirty="0"/>
              <a:t>安装</a:t>
            </a:r>
            <a:r>
              <a:rPr lang="zh-CN" altLang="zh-CN" sz="1600" dirty="0"/>
              <a:t>在22.5米</a:t>
            </a:r>
            <a:r>
              <a:rPr lang="zh-CN" altLang="en-US" sz="1600" dirty="0"/>
              <a:t>长</a:t>
            </a:r>
            <a:r>
              <a:rPr lang="zh-CN" altLang="zh-CN" sz="1600" dirty="0"/>
              <a:t>的升高走道上，并用于测量GRF（480Hz）。</a:t>
            </a:r>
            <a:endParaRPr lang="en-US" altLang="zh-CN" sz="1600" dirty="0"/>
          </a:p>
          <a:p>
            <a:endParaRPr lang="zh-CN" altLang="en-US" sz="1600" dirty="0"/>
          </a:p>
        </p:txBody>
      </p:sp>
      <p:pic>
        <p:nvPicPr>
          <p:cNvPr id="10" name="Picture 9"/>
          <p:cNvPicPr>
            <a:picLocks noChangeAspect="1"/>
          </p:cNvPicPr>
          <p:nvPr/>
        </p:nvPicPr>
        <p:blipFill>
          <a:blip r:embed="rId2"/>
          <a:stretch>
            <a:fillRect/>
          </a:stretch>
        </p:blipFill>
        <p:spPr>
          <a:xfrm>
            <a:off x="1208227" y="3219117"/>
            <a:ext cx="7058025" cy="2333625"/>
          </a:xfrm>
          <a:prstGeom prst="rect">
            <a:avLst/>
          </a:prstGeom>
        </p:spPr>
      </p:pic>
    </p:spTree>
    <p:extLst>
      <p:ext uri="{BB962C8B-B14F-4D97-AF65-F5344CB8AC3E}">
        <p14:creationId xmlns:p14="http://schemas.microsoft.com/office/powerpoint/2010/main" val="3187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227" y="371275"/>
            <a:ext cx="2634492" cy="607834"/>
          </a:xfrm>
        </p:spPr>
        <p:txBody>
          <a:bodyPr/>
          <a:lstStyle/>
          <a:p>
            <a:r>
              <a:rPr lang="en-US" altLang="zh-CN" dirty="0"/>
              <a:t>DISCUSSION</a:t>
            </a:r>
            <a:endParaRPr lang="en-US" dirty="0"/>
          </a:p>
        </p:txBody>
      </p:sp>
      <p:sp>
        <p:nvSpPr>
          <p:cNvPr id="9" name="Content Placeholder 3"/>
          <p:cNvSpPr>
            <a:spLocks noGrp="1"/>
          </p:cNvSpPr>
          <p:nvPr/>
        </p:nvSpPr>
        <p:spPr>
          <a:xfrm>
            <a:off x="1208227" y="1611509"/>
            <a:ext cx="4498848" cy="451518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45720" indent="0">
              <a:buNone/>
            </a:pPr>
            <a:endParaRPr lang="en-US" dirty="0"/>
          </a:p>
        </p:txBody>
      </p:sp>
      <p:sp>
        <p:nvSpPr>
          <p:cNvPr id="5" name="TextBox 4"/>
          <p:cNvSpPr txBox="1"/>
          <p:nvPr/>
        </p:nvSpPr>
        <p:spPr>
          <a:xfrm>
            <a:off x="1208227" y="991392"/>
            <a:ext cx="9960516" cy="5755422"/>
          </a:xfrm>
          <a:prstGeom prst="rect">
            <a:avLst/>
          </a:prstGeom>
          <a:noFill/>
        </p:spPr>
        <p:txBody>
          <a:bodyPr wrap="square" rtlCol="0">
            <a:spAutoFit/>
          </a:bodyPr>
          <a:lstStyle/>
          <a:p>
            <a:r>
              <a:rPr lang="en-US" altLang="zh-CN" sz="1600" dirty="0"/>
              <a:t>Understanding age-related adaptations and deficits in running will enhance the design and implementation of training programs that focus on attenuating these changes (21) and programs aimed at reducing injury and/or improving performance in older runners (31).Reducing the rate of decline in running biomechanics with age and the incidence of injury and improving performance will enable older runners to maintain their running programs longer into older ages, thereby enhancing cardiovascular, neuromuscular, and skeletal health, functional capacity, and overall quality of life.</a:t>
            </a:r>
          </a:p>
          <a:p>
            <a:pPr marL="45720" indent="0">
              <a:buNone/>
            </a:pPr>
            <a:r>
              <a:rPr lang="en-US" altLang="zh-CN" sz="1600" dirty="0"/>
              <a:t>   </a:t>
            </a:r>
          </a:p>
          <a:p>
            <a:pPr marL="45720" indent="0">
              <a:buNone/>
            </a:pPr>
            <a:r>
              <a:rPr lang="zh-CN" altLang="zh-CN" sz="1600" dirty="0"/>
              <a:t>了解年龄相关的适应和运</a:t>
            </a:r>
            <a:r>
              <a:rPr lang="zh-CN" altLang="en-US" sz="1600" dirty="0"/>
              <a:t>动</a:t>
            </a:r>
            <a:r>
              <a:rPr lang="zh-CN" altLang="zh-CN" sz="1600" dirty="0"/>
              <a:t>中的</a:t>
            </a:r>
            <a:r>
              <a:rPr lang="zh-CN" altLang="en-US" sz="1600" dirty="0"/>
              <a:t>不足</a:t>
            </a:r>
            <a:r>
              <a:rPr lang="zh-CN" altLang="zh-CN" sz="1600" dirty="0"/>
              <a:t>将</a:t>
            </a:r>
            <a:r>
              <a:rPr lang="zh-CN" altLang="en-US" sz="1600" dirty="0"/>
              <a:t>会提高训练计划的</a:t>
            </a:r>
            <a:r>
              <a:rPr lang="zh-CN" altLang="zh-CN" sz="1600" dirty="0"/>
              <a:t>设计和实施</a:t>
            </a:r>
            <a:r>
              <a:rPr lang="zh-CN" altLang="en-US" sz="1600" dirty="0"/>
              <a:t>，这些训练计划主要是</a:t>
            </a:r>
            <a:r>
              <a:rPr lang="zh-CN" altLang="zh-CN" sz="1600" dirty="0"/>
              <a:t>减少</a:t>
            </a:r>
            <a:r>
              <a:rPr lang="zh-CN" altLang="en-US" sz="1600" dirty="0"/>
              <a:t>那些</a:t>
            </a:r>
            <a:r>
              <a:rPr lang="zh-CN" altLang="zh-CN" sz="1600" dirty="0"/>
              <a:t>旨在</a:t>
            </a:r>
            <a:r>
              <a:rPr lang="zh-CN" altLang="en-US" sz="1600" dirty="0"/>
              <a:t>降低</a:t>
            </a:r>
            <a:r>
              <a:rPr lang="zh-CN" altLang="zh-CN" sz="1600" dirty="0"/>
              <a:t>老年人的</a:t>
            </a:r>
            <a:r>
              <a:rPr lang="zh-CN" altLang="en-US" sz="1600" dirty="0"/>
              <a:t>受伤风险</a:t>
            </a:r>
            <a:r>
              <a:rPr lang="zh-CN" altLang="zh-CN" sz="1600" dirty="0"/>
              <a:t>或改善</a:t>
            </a:r>
            <a:r>
              <a:rPr lang="zh-CN" altLang="en-US" sz="1600" dirty="0"/>
              <a:t>运动</a:t>
            </a:r>
            <a:r>
              <a:rPr lang="zh-CN" altLang="zh-CN" sz="1600" dirty="0"/>
              <a:t>性能</a:t>
            </a:r>
            <a:r>
              <a:rPr lang="zh-CN" altLang="en-US" sz="1600" dirty="0"/>
              <a:t>方面的变化</a:t>
            </a:r>
            <a:r>
              <a:rPr lang="zh-CN" altLang="zh-CN" sz="1600" dirty="0"/>
              <a:t>。随着年龄的增长运</a:t>
            </a:r>
            <a:r>
              <a:rPr lang="zh-CN" altLang="en-US" sz="1600" dirty="0"/>
              <a:t>动</a:t>
            </a:r>
            <a:r>
              <a:rPr lang="zh-CN" altLang="zh-CN" sz="1600" dirty="0"/>
              <a:t>生物力学</a:t>
            </a:r>
            <a:r>
              <a:rPr lang="zh-CN" altLang="en-US" sz="1600" dirty="0"/>
              <a:t>方面速率的下降</a:t>
            </a:r>
            <a:r>
              <a:rPr lang="zh-CN" altLang="zh-CN" sz="1600" dirty="0"/>
              <a:t>，损伤</a:t>
            </a:r>
            <a:r>
              <a:rPr lang="zh-CN" altLang="en-US" sz="1600" dirty="0"/>
              <a:t>发生概</a:t>
            </a:r>
            <a:r>
              <a:rPr lang="zh-CN" altLang="zh-CN" sz="1600" dirty="0"/>
              <a:t>率和</a:t>
            </a:r>
            <a:r>
              <a:rPr lang="zh-CN" altLang="en-US" sz="1600" dirty="0"/>
              <a:t>运动方面的</a:t>
            </a:r>
            <a:r>
              <a:rPr lang="zh-CN" altLang="zh-CN" sz="1600" dirty="0"/>
              <a:t>改善将使老年跑步者能够在老年</a:t>
            </a:r>
            <a:r>
              <a:rPr lang="zh-CN" altLang="en-US" sz="1600" dirty="0"/>
              <a:t>生活</a:t>
            </a:r>
            <a:r>
              <a:rPr lang="zh-CN" altLang="zh-CN" sz="1600" dirty="0"/>
              <a:t>中保持更长的</a:t>
            </a:r>
            <a:r>
              <a:rPr lang="zh-CN" altLang="en-US" sz="1600" dirty="0"/>
              <a:t>运动计划</a:t>
            </a:r>
            <a:r>
              <a:rPr lang="zh-CN" altLang="zh-CN" sz="1600" dirty="0"/>
              <a:t>，从而增强心血管，神经肌肉和骨骼健康，功能能力和整体生活质量。</a:t>
            </a:r>
            <a:endParaRPr lang="en-US" altLang="zh-CN" sz="1600" dirty="0"/>
          </a:p>
          <a:p>
            <a:pPr marL="45720" indent="0">
              <a:buNone/>
            </a:pPr>
            <a:endParaRPr lang="en-US" altLang="zh-CN" sz="1600" dirty="0"/>
          </a:p>
          <a:p>
            <a:r>
              <a:rPr lang="en-US" altLang="zh-CN" sz="1600" dirty="0"/>
              <a:t>We also note that our data support the emerging proposition that long-term running behavior ameliorates the increase in body weight and BMI evident in sedentary middle-age adults (27,29,48). Present 30- to 59-yr-old participants had nearly identical mass and BMI values, and their values were only slightly higher than those in 20- to 29-yr-old participants. Hence, it seems that long-term running may be an effective nonpharmacologic weight maintenance intervention that may be effective in combating obesity-related comorbidities.</a:t>
            </a:r>
          </a:p>
          <a:p>
            <a:endParaRPr lang="en-US" altLang="zh-CN" sz="1600" dirty="0"/>
          </a:p>
          <a:p>
            <a:pPr marL="45720" indent="0">
              <a:buNone/>
            </a:pPr>
            <a:r>
              <a:rPr lang="zh-CN" altLang="zh-CN" sz="1600" dirty="0"/>
              <a:t>我们还注意到，我们的数据支持新兴的命题，长期运</a:t>
            </a:r>
            <a:r>
              <a:rPr lang="zh-CN" altLang="en-US" sz="1600" dirty="0"/>
              <a:t>动</a:t>
            </a:r>
            <a:r>
              <a:rPr lang="zh-CN" altLang="zh-CN" sz="1600" dirty="0"/>
              <a:t>改善了久坐中年</a:t>
            </a:r>
            <a:r>
              <a:rPr lang="zh-CN" altLang="en-US" sz="1600" dirty="0"/>
              <a:t>人群</a:t>
            </a:r>
            <a:r>
              <a:rPr lang="zh-CN" altLang="zh-CN" sz="1600" dirty="0"/>
              <a:t>体重和体重指数的增加。 目前30至59岁的参与者具有几乎相同的质量和BMI值，它们的价值仅略高于20岁至29岁的参与者。 因此，似乎长期</a:t>
            </a:r>
            <a:r>
              <a:rPr lang="zh-CN" altLang="en-US" sz="1600" dirty="0"/>
              <a:t>运动</a:t>
            </a:r>
            <a:r>
              <a:rPr lang="zh-CN" altLang="zh-CN" sz="1600" dirty="0"/>
              <a:t>可能是有效的非药物维持</a:t>
            </a:r>
            <a:r>
              <a:rPr lang="zh-CN" altLang="en-US" sz="1600" dirty="0"/>
              <a:t>体重的方法</a:t>
            </a:r>
            <a:r>
              <a:rPr lang="zh-CN" altLang="zh-CN" sz="1600" dirty="0"/>
              <a:t>，</a:t>
            </a:r>
            <a:r>
              <a:rPr lang="zh-CN" altLang="en-US" sz="1600" dirty="0"/>
              <a:t>并</a:t>
            </a:r>
            <a:r>
              <a:rPr lang="zh-CN" altLang="zh-CN" sz="1600" dirty="0"/>
              <a:t>可能有效地对抗肥胖相关并发症。</a:t>
            </a:r>
            <a:endParaRPr lang="en-US" altLang="zh-CN" sz="1600" dirty="0"/>
          </a:p>
          <a:p>
            <a:endParaRPr lang="en-US" altLang="zh-CN" sz="1600" dirty="0"/>
          </a:p>
          <a:p>
            <a:endParaRPr lang="en-US" altLang="zh-CN" sz="1600" dirty="0"/>
          </a:p>
          <a:p>
            <a:endParaRPr lang="zh-CN" altLang="en-US" sz="1600"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a:spLocks noGrp="1"/>
          </p:cNvSpPr>
          <p:nvPr/>
        </p:nvSpPr>
        <p:spPr>
          <a:xfrm>
            <a:off x="256504" y="3382349"/>
            <a:ext cx="9862418" cy="448335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45720" indent="0">
              <a:buNone/>
            </a:pPr>
            <a:endParaRPr lang="en-US" altLang="zh-CN" sz="1600" dirty="0"/>
          </a:p>
        </p:txBody>
      </p:sp>
      <p:sp>
        <p:nvSpPr>
          <p:cNvPr id="4" name="Title 1"/>
          <p:cNvSpPr txBox="1">
            <a:spLocks/>
          </p:cNvSpPr>
          <p:nvPr/>
        </p:nvSpPr>
        <p:spPr>
          <a:xfrm>
            <a:off x="1208227" y="371275"/>
            <a:ext cx="2634492" cy="607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a:lstStyle>
          <a:p>
            <a:r>
              <a:rPr lang="en-US" altLang="zh-CN" dirty="0"/>
              <a:t>CONCLUSION</a:t>
            </a:r>
            <a:endParaRPr lang="en-US" dirty="0"/>
          </a:p>
        </p:txBody>
      </p:sp>
      <p:sp>
        <p:nvSpPr>
          <p:cNvPr id="11" name="TextBox 10"/>
          <p:cNvSpPr txBox="1"/>
          <p:nvPr/>
        </p:nvSpPr>
        <p:spPr>
          <a:xfrm>
            <a:off x="1208227" y="991392"/>
            <a:ext cx="9960516" cy="4278094"/>
          </a:xfrm>
          <a:prstGeom prst="rect">
            <a:avLst/>
          </a:prstGeom>
          <a:noFill/>
        </p:spPr>
        <p:txBody>
          <a:bodyPr wrap="square" rtlCol="0">
            <a:spAutoFit/>
          </a:bodyPr>
          <a:lstStyle/>
          <a:p>
            <a:pPr marL="45720" indent="0">
              <a:buNone/>
            </a:pPr>
            <a:r>
              <a:rPr lang="en-US" altLang="zh-CN" sz="1600" dirty="0"/>
              <a:t>Because running continues to be a popular form of exercise, it is important for athletic trainers, physical therapists, and physicians to understand the biomechanical adaptations that occur with age. Overall, our data show that running biomechanics decline linearly and they provide estimates of the magnitude of the reductions on a per-year basis. Reductions in the basic running characteristics of stride length and velocity between the ages of 23 and 59 </a:t>
            </a:r>
            <a:r>
              <a:rPr lang="en-US" altLang="zh-CN" sz="1600" dirty="0" err="1"/>
              <a:t>yr</a:t>
            </a:r>
            <a:r>
              <a:rPr lang="en-US" altLang="zh-CN" sz="1600" dirty="0"/>
              <a:t> are due primarily to reduced ankle moment and power production during the stance phase</a:t>
            </a:r>
            <a:r>
              <a:rPr lang="zh-CN" altLang="en-US" sz="1600" dirty="0"/>
              <a:t> </a:t>
            </a:r>
            <a:r>
              <a:rPr lang="en-US" altLang="zh-CN" sz="1600" dirty="0"/>
              <a:t>but not reduced knee or hip function. Whether these reductions were due to physiological limitations or the conscious selection of lowering ankle mechanics remains to be clarified. We propose, however, that attenuating the biomechanical deficits observed with aging may enable people to continue running longer into older age, prolonging disability-free lives and maintaining cardiovascular health.</a:t>
            </a:r>
          </a:p>
          <a:p>
            <a:pPr marL="45720" indent="0">
              <a:buNone/>
            </a:pPr>
            <a:endParaRPr lang="en-US" altLang="zh-CN" sz="1600" dirty="0"/>
          </a:p>
          <a:p>
            <a:pPr marL="45720" indent="0">
              <a:buNone/>
            </a:pPr>
            <a:r>
              <a:rPr lang="zh-CN" altLang="zh-CN" sz="1600" dirty="0"/>
              <a:t>因为运动</a:t>
            </a:r>
            <a:r>
              <a:rPr lang="zh-CN" altLang="en-US" sz="1600" dirty="0"/>
              <a:t>仍然</a:t>
            </a:r>
            <a:r>
              <a:rPr lang="zh-CN" altLang="zh-CN" sz="1600" dirty="0"/>
              <a:t>是一种流行的运动形式，因此运动训练者，物理治疗师和医生了解随年龄发生的生物力学适应性是重要的。 总的来说，我们的数据显示，运行生物力学线性下降，并提供每年减少量的估计。 23至59岁之间的步幅长度和速度的基本运</a:t>
            </a:r>
            <a:r>
              <a:rPr lang="zh-CN" altLang="en-US" sz="1600" dirty="0"/>
              <a:t>动</a:t>
            </a:r>
            <a:r>
              <a:rPr lang="zh-CN" altLang="zh-CN" sz="1600" dirty="0"/>
              <a:t>特征的降低主要是由于</a:t>
            </a:r>
            <a:r>
              <a:rPr lang="zh-CN" altLang="en-US" sz="1600" dirty="0"/>
              <a:t>在起步相阶段</a:t>
            </a:r>
            <a:r>
              <a:rPr lang="zh-CN" altLang="zh-CN" sz="1600" dirty="0"/>
              <a:t>的踝</a:t>
            </a:r>
            <a:r>
              <a:rPr lang="zh-CN" altLang="en-US" sz="1600" dirty="0"/>
              <a:t>关节</a:t>
            </a:r>
            <a:r>
              <a:rPr lang="zh-CN" altLang="zh-CN" sz="1600" dirty="0"/>
              <a:t>力矩和</a:t>
            </a:r>
            <a:r>
              <a:rPr lang="zh-CN" altLang="en-US" sz="1600" dirty="0"/>
              <a:t>力</a:t>
            </a:r>
            <a:r>
              <a:rPr lang="zh-CN" altLang="zh-CN" sz="1600" dirty="0"/>
              <a:t>减少，而不是膝盖或髋关节功能</a:t>
            </a:r>
            <a:r>
              <a:rPr lang="zh-CN" altLang="en-US" sz="1600" dirty="0"/>
              <a:t>方面的减弱</a:t>
            </a:r>
            <a:r>
              <a:rPr lang="zh-CN" altLang="zh-CN" sz="1600" dirty="0"/>
              <a:t>。 这些减少是由于生理限制还是有意识地选择降低</a:t>
            </a:r>
            <a:r>
              <a:rPr lang="zh-CN" altLang="en-US" sz="1600" dirty="0"/>
              <a:t>能够</a:t>
            </a:r>
            <a:r>
              <a:rPr lang="zh-CN" altLang="zh-CN" sz="1600" dirty="0"/>
              <a:t>踝关节</a:t>
            </a:r>
            <a:r>
              <a:rPr lang="zh-CN" altLang="en-US" sz="1600" dirty="0"/>
              <a:t>力矩的动作</a:t>
            </a:r>
            <a:r>
              <a:rPr lang="zh-CN" altLang="zh-CN" sz="1600" dirty="0"/>
              <a:t>仍有待澄清。 然而，</a:t>
            </a:r>
            <a:r>
              <a:rPr lang="zh-CN" altLang="en-US" sz="1600" dirty="0"/>
              <a:t>随着年龄变化</a:t>
            </a:r>
            <a:r>
              <a:rPr lang="zh-CN" altLang="zh-CN" sz="1600" dirty="0"/>
              <a:t>所观察到的生物力学</a:t>
            </a:r>
            <a:r>
              <a:rPr lang="zh-CN" altLang="en-US" sz="1600" dirty="0"/>
              <a:t>方面特征值的减少</a:t>
            </a:r>
            <a:r>
              <a:rPr lang="zh-CN" altLang="zh-CN" sz="1600" dirty="0"/>
              <a:t>可能使人们能够运</a:t>
            </a:r>
            <a:r>
              <a:rPr lang="zh-CN" altLang="en-US" sz="1600" dirty="0"/>
              <a:t>动</a:t>
            </a:r>
            <a:r>
              <a:rPr lang="zh-CN" altLang="zh-CN" sz="1600" dirty="0"/>
              <a:t>更长时间，</a:t>
            </a:r>
            <a:r>
              <a:rPr lang="zh-CN" altLang="zh-CN" sz="1600"/>
              <a:t>延长</a:t>
            </a:r>
            <a:r>
              <a:rPr lang="zh-CN" altLang="en-US" sz="1600"/>
              <a:t>健康的</a:t>
            </a:r>
            <a:r>
              <a:rPr lang="zh-CN" altLang="zh-CN" sz="1600"/>
              <a:t>生</a:t>
            </a:r>
            <a:r>
              <a:rPr lang="zh-CN" altLang="zh-CN" sz="1600" dirty="0"/>
              <a:t>活并维持心血管健康。</a:t>
            </a:r>
            <a:endParaRPr lang="en-US" altLang="zh-CN" sz="1600" dirty="0"/>
          </a:p>
          <a:p>
            <a:endParaRPr lang="zh-CN" altLang="en-US" sz="1600"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62" y="522514"/>
            <a:ext cx="9444445" cy="992776"/>
          </a:xfrm>
        </p:spPr>
        <p:txBody>
          <a:bodyPr>
            <a:normAutofit/>
          </a:bodyPr>
          <a:lstStyle/>
          <a:p>
            <a:pPr marL="45720" indent="0"/>
            <a:r>
              <a:rPr lang="en-US" altLang="zh-CN" sz="2000" dirty="0"/>
              <a:t>WEBSITES</a:t>
            </a:r>
            <a:r>
              <a:rPr lang="zh-CN" altLang="en-US" sz="2000" dirty="0"/>
              <a:t>：</a:t>
            </a:r>
            <a:br>
              <a:rPr lang="en-US" altLang="zh-CN" sz="2000" dirty="0"/>
            </a:br>
            <a:r>
              <a:rPr lang="en-US" altLang="zh-CN" sz="1600" dirty="0">
                <a:hlinkClick r:id="rId2"/>
              </a:rPr>
              <a:t>http://www.acsm.org/public-information/acsm-journals/medicine-science-in-sports-exercise</a:t>
            </a:r>
            <a:br>
              <a:rPr lang="en-US" altLang="zh-CN" sz="2000" dirty="0"/>
            </a:br>
            <a:endParaRPr lang="zh-CN" altLang="en-US" sz="2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5905" y="1515290"/>
            <a:ext cx="6350712" cy="4565469"/>
          </a:xfrm>
        </p:spPr>
      </p:pic>
    </p:spTree>
    <p:extLst>
      <p:ext uri="{BB962C8B-B14F-4D97-AF65-F5344CB8AC3E}">
        <p14:creationId xmlns:p14="http://schemas.microsoft.com/office/powerpoint/2010/main" val="20413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0</TotalTime>
  <Words>787</Words>
  <Application>Microsoft Office PowerPoint</Application>
  <PresentationFormat>Widescreen</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Health Fitness 16x9</vt:lpstr>
      <vt:lpstr>The Relationships between Age and Running Biomechanics</vt:lpstr>
      <vt:lpstr>PowerPoint Presentation</vt:lpstr>
      <vt:lpstr>PowerPoint Presentation</vt:lpstr>
      <vt:lpstr>PowerPoint Presentation</vt:lpstr>
      <vt:lpstr>PowerPoint Presentation</vt:lpstr>
      <vt:lpstr>PowerPoint Presentation</vt:lpstr>
      <vt:lpstr>DISCUSSION</vt:lpstr>
      <vt:lpstr>PowerPoint Presentation</vt:lpstr>
      <vt:lpstr>WEBSITES： http://www.acsm.org/public-information/acsm-journals/medicine-science-in-sports-exercise </vt:lpstr>
      <vt:lpstr>WEBSITES： http://journals.lww.com/acsm-msse/pages/default.aspx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Relationships between Age and Running Biomechanics</dc:title>
  <dc:creator/>
  <cp:keywords/>
  <cp:lastModifiedBy/>
  <cp:revision>37</cp:revision>
  <dcterms:created xsi:type="dcterms:W3CDTF">2017-03-22T10:05:08Z</dcterms:created>
  <dcterms:modified xsi:type="dcterms:W3CDTF">2017-10-26T02:55:39Z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