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10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B5EC43-DA49-4584-A068-F4576010BCC0}" v="13" dt="2024-11-23T09:46:15.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11/23/2024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4079-6E7F-C10C-7CBB-559197F76F30}"/>
              </a:ext>
            </a:extLst>
          </p:cNvPr>
          <p:cNvSpPr>
            <a:spLocks noGrp="1"/>
          </p:cNvSpPr>
          <p:nvPr>
            <p:ph type="ctrTitle"/>
          </p:nvPr>
        </p:nvSpPr>
        <p:spPr>
          <a:xfrm>
            <a:off x="1751012" y="786581"/>
            <a:ext cx="8689976" cy="1868129"/>
          </a:xfrm>
        </p:spPr>
        <p:txBody>
          <a:bodyPr>
            <a:normAutofit/>
          </a:bodyPr>
          <a:lstStyle/>
          <a:p>
            <a:r>
              <a:rPr lang="en-US" sz="3600" b="1" dirty="0">
                <a:latin typeface="Bahnschrift Light SemiCondensed" panose="020B0502040204020203" pitchFamily="34" charset="0"/>
              </a:rPr>
              <a:t>Title : Simple Rock-Paper-Scissors Game</a:t>
            </a:r>
            <a:endParaRPr lang="en-IN" sz="3600" b="1" dirty="0">
              <a:latin typeface="Bahnschrift Light SemiCondensed" panose="020B0502040204020203" pitchFamily="34" charset="0"/>
            </a:endParaRPr>
          </a:p>
        </p:txBody>
      </p:sp>
      <p:sp>
        <p:nvSpPr>
          <p:cNvPr id="3" name="Subtitle 2">
            <a:extLst>
              <a:ext uri="{FF2B5EF4-FFF2-40B4-BE49-F238E27FC236}">
                <a16:creationId xmlns:a16="http://schemas.microsoft.com/office/drawing/2014/main" id="{DCA64B64-FA15-5641-5C0F-AFA0B8737585}"/>
              </a:ext>
            </a:extLst>
          </p:cNvPr>
          <p:cNvSpPr>
            <a:spLocks noGrp="1"/>
          </p:cNvSpPr>
          <p:nvPr>
            <p:ph type="subTitle" idx="1"/>
          </p:nvPr>
        </p:nvSpPr>
        <p:spPr>
          <a:xfrm>
            <a:off x="1751012" y="3038169"/>
            <a:ext cx="8689976" cy="1995948"/>
          </a:xfrm>
        </p:spPr>
        <p:txBody>
          <a:bodyPr>
            <a:normAutofit lnSpcReduction="10000"/>
          </a:bodyPr>
          <a:lstStyle/>
          <a:p>
            <a:pPr algn="l"/>
            <a:r>
              <a:rPr lang="en-US" b="1" dirty="0">
                <a:solidFill>
                  <a:schemeClr val="bg2">
                    <a:lumMod val="40000"/>
                    <a:lumOff val="60000"/>
                  </a:schemeClr>
                </a:solidFill>
                <a:latin typeface="Bahnschrift Light" panose="020B0502040204020203" pitchFamily="34" charset="0"/>
              </a:rPr>
              <a:t>Student name:                                    student id:</a:t>
            </a:r>
          </a:p>
          <a:p>
            <a:pPr marL="457200" indent="-457200" algn="l">
              <a:buFont typeface="+mj-lt"/>
              <a:buAutoNum type="arabicPeriod"/>
            </a:pPr>
            <a:r>
              <a:rPr lang="en-US" dirty="0">
                <a:solidFill>
                  <a:schemeClr val="tx2">
                    <a:lumMod val="60000"/>
                    <a:lumOff val="40000"/>
                  </a:schemeClr>
                </a:solidFill>
                <a:latin typeface="Bahnschrift Light" panose="020B0502040204020203" pitchFamily="34" charset="0"/>
              </a:rPr>
              <a:t>Man dhanani                                 24AIML007</a:t>
            </a:r>
          </a:p>
          <a:p>
            <a:pPr marL="457200" indent="-457200" algn="l">
              <a:buFont typeface="+mj-lt"/>
              <a:buAutoNum type="arabicPeriod"/>
            </a:pPr>
            <a:r>
              <a:rPr lang="en-US" dirty="0">
                <a:solidFill>
                  <a:schemeClr val="tx2">
                    <a:lumMod val="60000"/>
                    <a:lumOff val="40000"/>
                  </a:schemeClr>
                </a:solidFill>
                <a:latin typeface="Bahnschrift Light" panose="020B0502040204020203" pitchFamily="34" charset="0"/>
              </a:rPr>
              <a:t>Pal </a:t>
            </a:r>
            <a:r>
              <a:rPr lang="en-US" dirty="0" err="1">
                <a:solidFill>
                  <a:schemeClr val="tx2">
                    <a:lumMod val="60000"/>
                    <a:lumOff val="40000"/>
                  </a:schemeClr>
                </a:solidFill>
                <a:latin typeface="Bahnschrift Light" panose="020B0502040204020203" pitchFamily="34" charset="0"/>
              </a:rPr>
              <a:t>gabani</a:t>
            </a:r>
            <a:r>
              <a:rPr lang="en-US" dirty="0">
                <a:solidFill>
                  <a:schemeClr val="tx2">
                    <a:lumMod val="60000"/>
                    <a:lumOff val="40000"/>
                  </a:schemeClr>
                </a:solidFill>
                <a:latin typeface="Bahnschrift Light" panose="020B0502040204020203" pitchFamily="34" charset="0"/>
              </a:rPr>
              <a:t>                                     24AIML010</a:t>
            </a:r>
          </a:p>
          <a:p>
            <a:pPr marL="457200" indent="-457200" algn="l">
              <a:buFont typeface="+mj-lt"/>
              <a:buAutoNum type="arabicPeriod"/>
            </a:pPr>
            <a:r>
              <a:rPr lang="en-US" dirty="0">
                <a:solidFill>
                  <a:schemeClr val="tx2">
                    <a:lumMod val="60000"/>
                    <a:lumOff val="40000"/>
                  </a:schemeClr>
                </a:solidFill>
                <a:latin typeface="Bahnschrift Light" panose="020B0502040204020203" pitchFamily="34" charset="0"/>
              </a:rPr>
              <a:t>Kirtan </a:t>
            </a:r>
            <a:r>
              <a:rPr lang="en-US" dirty="0" err="1">
                <a:solidFill>
                  <a:schemeClr val="tx2">
                    <a:lumMod val="60000"/>
                    <a:lumOff val="40000"/>
                  </a:schemeClr>
                </a:solidFill>
                <a:latin typeface="Bahnschrift Light" panose="020B0502040204020203" pitchFamily="34" charset="0"/>
              </a:rPr>
              <a:t>jogani</a:t>
            </a:r>
            <a:r>
              <a:rPr lang="en-US" dirty="0">
                <a:solidFill>
                  <a:schemeClr val="tx2">
                    <a:lumMod val="60000"/>
                    <a:lumOff val="40000"/>
                  </a:schemeClr>
                </a:solidFill>
                <a:latin typeface="Bahnschrift Light" panose="020B0502040204020203" pitchFamily="34" charset="0"/>
              </a:rPr>
              <a:t>                                24aiml014</a:t>
            </a:r>
            <a:endParaRPr lang="en-IN" dirty="0">
              <a:solidFill>
                <a:schemeClr val="tx2">
                  <a:lumMod val="60000"/>
                  <a:lumOff val="40000"/>
                </a:schemeClr>
              </a:solidFill>
              <a:latin typeface="Bahnschrift Light" panose="020B0502040204020203" pitchFamily="34" charset="0"/>
            </a:endParaRPr>
          </a:p>
        </p:txBody>
      </p:sp>
    </p:spTree>
    <p:extLst>
      <p:ext uri="{BB962C8B-B14F-4D97-AF65-F5344CB8AC3E}">
        <p14:creationId xmlns:p14="http://schemas.microsoft.com/office/powerpoint/2010/main" val="354114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7B8AC0-BB99-D94D-5898-8A78BA8360B9}"/>
              </a:ext>
            </a:extLst>
          </p:cNvPr>
          <p:cNvSpPr txBox="1"/>
          <p:nvPr/>
        </p:nvSpPr>
        <p:spPr>
          <a:xfrm>
            <a:off x="1573161" y="1160206"/>
            <a:ext cx="9783097" cy="3970318"/>
          </a:xfrm>
          <a:prstGeom prst="rect">
            <a:avLst/>
          </a:prstGeom>
          <a:noFill/>
        </p:spPr>
        <p:txBody>
          <a:bodyPr wrap="square" rtlCol="0">
            <a:spAutoFit/>
          </a:bodyPr>
          <a:lstStyle/>
          <a:p>
            <a:r>
              <a:rPr lang="en-IN" dirty="0"/>
              <a:t> if (</a:t>
            </a:r>
            <a:r>
              <a:rPr lang="en-IN" dirty="0" err="1"/>
              <a:t>strcmp</a:t>
            </a:r>
            <a:r>
              <a:rPr lang="en-IN" dirty="0"/>
              <a:t>(answer, "no") == 0) {</a:t>
            </a:r>
          </a:p>
          <a:p>
            <a:r>
              <a:rPr lang="en-IN" dirty="0"/>
              <a:t>            break;</a:t>
            </a:r>
          </a:p>
          <a:p>
            <a:r>
              <a:rPr lang="en-IN" dirty="0"/>
              <a:t>        }</a:t>
            </a:r>
          </a:p>
          <a:p>
            <a:r>
              <a:rPr lang="en-IN" dirty="0"/>
              <a:t>    }</a:t>
            </a:r>
          </a:p>
          <a:p>
            <a:endParaRPr lang="en-IN" dirty="0"/>
          </a:p>
          <a:p>
            <a:r>
              <a:rPr lang="en-IN" dirty="0"/>
              <a:t>    </a:t>
            </a:r>
            <a:r>
              <a:rPr lang="en-IN" dirty="0" err="1"/>
              <a:t>printf</a:t>
            </a:r>
            <a:r>
              <a:rPr lang="en-IN" dirty="0"/>
              <a:t>("\</a:t>
            </a:r>
            <a:r>
              <a:rPr lang="en-IN" dirty="0" err="1"/>
              <a:t>nGame</a:t>
            </a:r>
            <a:r>
              <a:rPr lang="en-IN" dirty="0"/>
              <a:t> Over!\n");</a:t>
            </a:r>
          </a:p>
          <a:p>
            <a:r>
              <a:rPr lang="en-IN" dirty="0"/>
              <a:t>    </a:t>
            </a:r>
            <a:r>
              <a:rPr lang="en-IN" dirty="0" err="1"/>
              <a:t>printf</a:t>
            </a:r>
            <a:r>
              <a:rPr lang="en-IN" dirty="0"/>
              <a:t>("Total Rounds: %d\n", rounds);</a:t>
            </a:r>
          </a:p>
          <a:p>
            <a:r>
              <a:rPr lang="en-IN" dirty="0"/>
              <a:t>    </a:t>
            </a:r>
            <a:r>
              <a:rPr lang="en-IN" dirty="0" err="1"/>
              <a:t>printf</a:t>
            </a:r>
            <a:r>
              <a:rPr lang="en-IN" dirty="0"/>
              <a:t>("User Wins: %d\n", </a:t>
            </a:r>
            <a:r>
              <a:rPr lang="en-IN" dirty="0" err="1"/>
              <a:t>user_wins</a:t>
            </a:r>
            <a:r>
              <a:rPr lang="en-IN" dirty="0"/>
              <a:t>);</a:t>
            </a:r>
          </a:p>
          <a:p>
            <a:r>
              <a:rPr lang="en-IN" dirty="0"/>
              <a:t>    </a:t>
            </a:r>
            <a:r>
              <a:rPr lang="en-IN" dirty="0" err="1"/>
              <a:t>printf</a:t>
            </a:r>
            <a:r>
              <a:rPr lang="en-IN" dirty="0"/>
              <a:t>("Computer Wins: %d\n", </a:t>
            </a:r>
            <a:r>
              <a:rPr lang="en-IN" dirty="0" err="1"/>
              <a:t>computer_wins</a:t>
            </a:r>
            <a:r>
              <a:rPr lang="en-IN" dirty="0"/>
              <a:t>);</a:t>
            </a:r>
          </a:p>
          <a:p>
            <a:r>
              <a:rPr lang="en-IN" dirty="0"/>
              <a:t>    </a:t>
            </a:r>
            <a:r>
              <a:rPr lang="en-IN" dirty="0" err="1"/>
              <a:t>printf</a:t>
            </a:r>
            <a:r>
              <a:rPr lang="en-IN" dirty="0"/>
              <a:t>("Ties: %d\n", ties);</a:t>
            </a:r>
          </a:p>
          <a:p>
            <a:endParaRPr lang="en-IN" dirty="0"/>
          </a:p>
          <a:p>
            <a:r>
              <a:rPr lang="en-IN" dirty="0"/>
              <a:t>    return 0;</a:t>
            </a:r>
          </a:p>
          <a:p>
            <a:r>
              <a:rPr lang="en-IN" dirty="0"/>
              <a:t>}</a:t>
            </a:r>
          </a:p>
          <a:p>
            <a:endParaRPr lang="en-IN" dirty="0"/>
          </a:p>
        </p:txBody>
      </p:sp>
    </p:spTree>
    <p:extLst>
      <p:ext uri="{BB962C8B-B14F-4D97-AF65-F5344CB8AC3E}">
        <p14:creationId xmlns:p14="http://schemas.microsoft.com/office/powerpoint/2010/main" val="105776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40F5A8-656E-21BF-24C4-6BB357A8CE8C}"/>
              </a:ext>
            </a:extLst>
          </p:cNvPr>
          <p:cNvSpPr txBox="1"/>
          <p:nvPr/>
        </p:nvSpPr>
        <p:spPr>
          <a:xfrm>
            <a:off x="1307690" y="747252"/>
            <a:ext cx="9596284" cy="1569660"/>
          </a:xfrm>
          <a:prstGeom prst="rect">
            <a:avLst/>
          </a:prstGeom>
          <a:noFill/>
        </p:spPr>
        <p:txBody>
          <a:bodyPr wrap="square" rtlCol="0">
            <a:spAutoFit/>
          </a:bodyPr>
          <a:lstStyle/>
          <a:p>
            <a:r>
              <a:rPr lang="en-IN" sz="3200" dirty="0">
                <a:solidFill>
                  <a:schemeClr val="bg1">
                    <a:lumMod val="50000"/>
                    <a:lumOff val="50000"/>
                  </a:schemeClr>
                </a:solidFill>
                <a:highlight>
                  <a:srgbClr val="121011"/>
                </a:highlight>
              </a:rPr>
              <a:t>Output:</a:t>
            </a:r>
          </a:p>
          <a:p>
            <a:endParaRPr lang="en-IN" sz="3200" dirty="0">
              <a:solidFill>
                <a:schemeClr val="bg1">
                  <a:lumMod val="50000"/>
                  <a:lumOff val="50000"/>
                </a:schemeClr>
              </a:solidFill>
              <a:highlight>
                <a:srgbClr val="121011"/>
              </a:highlight>
            </a:endParaRPr>
          </a:p>
          <a:p>
            <a:endParaRPr lang="en-IN" sz="3200" dirty="0">
              <a:solidFill>
                <a:schemeClr val="bg1">
                  <a:lumMod val="50000"/>
                  <a:lumOff val="50000"/>
                </a:schemeClr>
              </a:solidFill>
              <a:highlight>
                <a:srgbClr val="121011"/>
              </a:highlight>
            </a:endParaRPr>
          </a:p>
        </p:txBody>
      </p:sp>
      <p:pic>
        <p:nvPicPr>
          <p:cNvPr id="4" name="Picture 3">
            <a:extLst>
              <a:ext uri="{FF2B5EF4-FFF2-40B4-BE49-F238E27FC236}">
                <a16:creationId xmlns:a16="http://schemas.microsoft.com/office/drawing/2014/main" id="{EC01B8D2-2C07-BE14-457C-13C2BE529E9C}"/>
              </a:ext>
            </a:extLst>
          </p:cNvPr>
          <p:cNvPicPr>
            <a:picLocks noChangeAspect="1"/>
          </p:cNvPicPr>
          <p:nvPr/>
        </p:nvPicPr>
        <p:blipFill>
          <a:blip r:embed="rId2"/>
          <a:stretch>
            <a:fillRect/>
          </a:stretch>
        </p:blipFill>
        <p:spPr>
          <a:xfrm>
            <a:off x="3106995" y="845573"/>
            <a:ext cx="6154992" cy="5132439"/>
          </a:xfrm>
          <a:prstGeom prst="rect">
            <a:avLst/>
          </a:prstGeom>
        </p:spPr>
      </p:pic>
    </p:spTree>
    <p:extLst>
      <p:ext uri="{BB962C8B-B14F-4D97-AF65-F5344CB8AC3E}">
        <p14:creationId xmlns:p14="http://schemas.microsoft.com/office/powerpoint/2010/main" val="6576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7AC5FA-AE27-0D86-2D22-6A5DFCAB6C5D}"/>
              </a:ext>
            </a:extLst>
          </p:cNvPr>
          <p:cNvPicPr>
            <a:picLocks noChangeAspect="1"/>
          </p:cNvPicPr>
          <p:nvPr/>
        </p:nvPicPr>
        <p:blipFill>
          <a:blip r:embed="rId2"/>
          <a:stretch>
            <a:fillRect/>
          </a:stretch>
        </p:blipFill>
        <p:spPr>
          <a:xfrm>
            <a:off x="0" y="0"/>
            <a:ext cx="12191788" cy="6858000"/>
          </a:xfrm>
          <a:prstGeom prst="rect">
            <a:avLst/>
          </a:prstGeom>
        </p:spPr>
      </p:pic>
    </p:spTree>
    <p:extLst>
      <p:ext uri="{BB962C8B-B14F-4D97-AF65-F5344CB8AC3E}">
        <p14:creationId xmlns:p14="http://schemas.microsoft.com/office/powerpoint/2010/main" val="403969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651E74-73A5-6040-B757-1ABCCFD813A1}"/>
              </a:ext>
            </a:extLst>
          </p:cNvPr>
          <p:cNvSpPr txBox="1"/>
          <p:nvPr/>
        </p:nvSpPr>
        <p:spPr>
          <a:xfrm>
            <a:off x="1071716" y="1759974"/>
            <a:ext cx="10205883" cy="3046988"/>
          </a:xfrm>
          <a:prstGeom prst="rect">
            <a:avLst/>
          </a:prstGeom>
          <a:noFill/>
        </p:spPr>
        <p:txBody>
          <a:bodyPr wrap="square" rtlCol="0">
            <a:spAutoFit/>
          </a:bodyPr>
          <a:lstStyle/>
          <a:p>
            <a:r>
              <a:rPr lang="en-US" sz="3200" b="1" dirty="0">
                <a:solidFill>
                  <a:schemeClr val="bg1">
                    <a:lumMod val="50000"/>
                    <a:lumOff val="50000"/>
                  </a:schemeClr>
                </a:solidFill>
                <a:highlight>
                  <a:srgbClr val="000000"/>
                </a:highlight>
              </a:rPr>
              <a:t>Objective:</a:t>
            </a:r>
            <a:r>
              <a:rPr lang="en-US" sz="3200" dirty="0"/>
              <a:t> To create a game where the user plays rock-     					paper-scissors against the computer using C.</a:t>
            </a:r>
          </a:p>
          <a:p>
            <a:endParaRPr lang="en-US" sz="3200" dirty="0"/>
          </a:p>
          <a:p>
            <a:r>
              <a:rPr lang="en-US" sz="3200" b="1" dirty="0">
                <a:solidFill>
                  <a:schemeClr val="bg1">
                    <a:lumMod val="50000"/>
                    <a:lumOff val="50000"/>
                  </a:schemeClr>
                </a:solidFill>
                <a:highlight>
                  <a:srgbClr val="000000"/>
                </a:highlight>
              </a:rPr>
              <a:t>Course Learning Outcome(CLO):  </a:t>
            </a:r>
            <a:r>
              <a:rPr lang="en-US" sz="3200" dirty="0"/>
              <a:t>By the end of this project, students will be able to implement basic game logic and randomization techniques in C. </a:t>
            </a:r>
            <a:endParaRPr lang="en-IN" sz="3200" dirty="0"/>
          </a:p>
        </p:txBody>
      </p:sp>
    </p:spTree>
    <p:extLst>
      <p:ext uri="{BB962C8B-B14F-4D97-AF65-F5344CB8AC3E}">
        <p14:creationId xmlns:p14="http://schemas.microsoft.com/office/powerpoint/2010/main" val="302773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904D41-AB9B-4F7E-483C-83456B742697}"/>
              </a:ext>
            </a:extLst>
          </p:cNvPr>
          <p:cNvSpPr txBox="1"/>
          <p:nvPr/>
        </p:nvSpPr>
        <p:spPr>
          <a:xfrm>
            <a:off x="1209367" y="1700981"/>
            <a:ext cx="9773265" cy="3170099"/>
          </a:xfrm>
          <a:prstGeom prst="rect">
            <a:avLst/>
          </a:prstGeom>
          <a:noFill/>
        </p:spPr>
        <p:txBody>
          <a:bodyPr wrap="square" rtlCol="0">
            <a:spAutoFit/>
          </a:bodyPr>
          <a:lstStyle/>
          <a:p>
            <a:r>
              <a:rPr lang="en-US" sz="3200" dirty="0">
                <a:solidFill>
                  <a:schemeClr val="bg1">
                    <a:lumMod val="50000"/>
                    <a:lumOff val="50000"/>
                  </a:schemeClr>
                </a:solidFill>
                <a:highlight>
                  <a:srgbClr val="000000"/>
                </a:highlight>
              </a:rPr>
              <a:t>Program Overview: </a:t>
            </a:r>
            <a:r>
              <a:rPr lang="en-US" sz="2800" dirty="0">
                <a:solidFill>
                  <a:schemeClr val="tx1">
                    <a:lumMod val="95000"/>
                  </a:schemeClr>
                </a:solidFill>
              </a:rPr>
              <a:t>The Simple Rock-Paper-Scissors Game is a C program where users compete against the computer by selecting Rock, Paper, or Scissors. The computer's choice is randomly generated, and the winner is determined based on standard rules. Scores are tracked, and users can play multiple rounds until they choose to quit. The program demonstrates game logic randomization Input validation and looping.</a:t>
            </a:r>
            <a:endParaRPr lang="en-IN" sz="2800" dirty="0">
              <a:solidFill>
                <a:schemeClr val="tx1">
                  <a:lumMod val="95000"/>
                </a:schemeClr>
              </a:solidFill>
            </a:endParaRPr>
          </a:p>
        </p:txBody>
      </p:sp>
    </p:spTree>
    <p:extLst>
      <p:ext uri="{BB962C8B-B14F-4D97-AF65-F5344CB8AC3E}">
        <p14:creationId xmlns:p14="http://schemas.microsoft.com/office/powerpoint/2010/main" val="155763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2A011-4166-B344-740E-2C690C211F10}"/>
              </a:ext>
            </a:extLst>
          </p:cNvPr>
          <p:cNvSpPr txBox="1"/>
          <p:nvPr/>
        </p:nvSpPr>
        <p:spPr>
          <a:xfrm>
            <a:off x="1111045" y="727588"/>
            <a:ext cx="9832258" cy="6309420"/>
          </a:xfrm>
          <a:prstGeom prst="rect">
            <a:avLst/>
          </a:prstGeom>
          <a:noFill/>
        </p:spPr>
        <p:txBody>
          <a:bodyPr wrap="square" rtlCol="0">
            <a:spAutoFit/>
          </a:bodyPr>
          <a:lstStyle/>
          <a:p>
            <a:r>
              <a:rPr lang="en-US" sz="3200" b="1" dirty="0">
                <a:solidFill>
                  <a:schemeClr val="bg1">
                    <a:lumMod val="50000"/>
                    <a:lumOff val="50000"/>
                  </a:schemeClr>
                </a:solidFill>
                <a:highlight>
                  <a:srgbClr val="121011"/>
                </a:highlight>
              </a:rPr>
              <a:t>Function:</a:t>
            </a:r>
            <a:r>
              <a:rPr lang="en-US" sz="2800" dirty="0">
                <a:highlight>
                  <a:srgbClr val="121011"/>
                </a:highlight>
              </a:rPr>
              <a:t> </a:t>
            </a:r>
          </a:p>
          <a:p>
            <a:endParaRPr lang="en-US" sz="2800" dirty="0">
              <a:highlight>
                <a:srgbClr val="121011"/>
              </a:highlight>
            </a:endParaRPr>
          </a:p>
          <a:p>
            <a:r>
              <a:rPr lang="en-US" sz="2800" b="1" dirty="0" err="1">
                <a:solidFill>
                  <a:schemeClr val="bg1">
                    <a:lumMod val="50000"/>
                    <a:lumOff val="50000"/>
                  </a:schemeClr>
                </a:solidFill>
                <a:highlight>
                  <a:srgbClr val="121011"/>
                </a:highlight>
              </a:rPr>
              <a:t>srand</a:t>
            </a:r>
            <a:r>
              <a:rPr lang="en-US" sz="2800" b="1" dirty="0">
                <a:solidFill>
                  <a:schemeClr val="bg1">
                    <a:lumMod val="50000"/>
                    <a:lumOff val="50000"/>
                  </a:schemeClr>
                </a:solidFill>
                <a:highlight>
                  <a:srgbClr val="121011"/>
                </a:highlight>
              </a:rPr>
              <a:t>(time(NULL)): </a:t>
            </a:r>
            <a:r>
              <a:rPr lang="en-US" sz="2800" dirty="0"/>
              <a:t>Seeds the random number generator with the current time, ensuring different random numbers in each game.</a:t>
            </a:r>
          </a:p>
          <a:p>
            <a:endParaRPr lang="en-US" sz="2800" dirty="0"/>
          </a:p>
          <a:p>
            <a:r>
              <a:rPr lang="en-US" sz="2800" b="1" dirty="0">
                <a:solidFill>
                  <a:schemeClr val="bg1">
                    <a:lumMod val="50000"/>
                    <a:lumOff val="50000"/>
                  </a:schemeClr>
                </a:solidFill>
                <a:highlight>
                  <a:srgbClr val="121011"/>
                </a:highlight>
              </a:rPr>
              <a:t>Program Flow:</a:t>
            </a:r>
          </a:p>
          <a:p>
            <a:endParaRPr lang="en-US" sz="2800" b="1" dirty="0">
              <a:solidFill>
                <a:schemeClr val="bg1">
                  <a:lumMod val="50000"/>
                  <a:lumOff val="50000"/>
                </a:schemeClr>
              </a:solidFill>
              <a:highlight>
                <a:srgbClr val="121011"/>
              </a:highligh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1.  The program starts by including necessary header files.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2.  It declares variables to store game information.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3.  The random number generator is seeded.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4.  The game loop starts.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5.  The user is prompted to enter their choice.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6.  The computer's choice is generated randomly</a:t>
            </a:r>
            <a:r>
              <a:rPr kumimoji="0" lang="en-US" altLang="en-US" sz="2800" b="0" i="0" u="none" strike="noStrike" cap="none" normalizeH="0" baseline="0" dirty="0">
                <a:ln>
                  <a:noFill/>
                </a:ln>
                <a:solidFill>
                  <a:schemeClr val="tx1"/>
                </a:solidFill>
                <a:effectLst/>
                <a:latin typeface="Arial" panose="020B0604020202020204" pitchFamily="34" charset="0"/>
              </a:rPr>
              <a:t>.</a:t>
            </a:r>
            <a:endParaRPr lang="en-US" sz="2800" b="1" dirty="0">
              <a:solidFill>
                <a:schemeClr val="bg1">
                  <a:lumMod val="50000"/>
                  <a:lumOff val="50000"/>
                </a:schemeClr>
              </a:solidFill>
              <a:highlight>
                <a:srgbClr val="121011"/>
              </a:highlight>
            </a:endParaRPr>
          </a:p>
          <a:p>
            <a:endParaRPr lang="en-US" sz="2800" b="1" dirty="0">
              <a:solidFill>
                <a:schemeClr val="bg1">
                  <a:lumMod val="50000"/>
                  <a:lumOff val="50000"/>
                </a:schemeClr>
              </a:solidFill>
              <a:highlight>
                <a:srgbClr val="121011"/>
              </a:highlight>
            </a:endParaRPr>
          </a:p>
          <a:p>
            <a:endParaRPr lang="en-IN" sz="2800" b="1" dirty="0">
              <a:solidFill>
                <a:schemeClr val="bg1">
                  <a:lumMod val="50000"/>
                  <a:lumOff val="50000"/>
                </a:schemeClr>
              </a:solidFill>
              <a:highlight>
                <a:srgbClr val="121011"/>
              </a:highlight>
            </a:endParaRPr>
          </a:p>
        </p:txBody>
      </p:sp>
      <p:sp>
        <p:nvSpPr>
          <p:cNvPr id="3" name="Rectangle 1">
            <a:extLst>
              <a:ext uri="{FF2B5EF4-FFF2-40B4-BE49-F238E27FC236}">
                <a16:creationId xmlns:a16="http://schemas.microsoft.com/office/drawing/2014/main" id="{2BB99F57-4E04-EB4B-7581-3AE3010F94E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86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5D979D-421D-5929-85DF-971D57FAE812}"/>
              </a:ext>
            </a:extLst>
          </p:cNvPr>
          <p:cNvSpPr txBox="1"/>
          <p:nvPr/>
        </p:nvSpPr>
        <p:spPr>
          <a:xfrm>
            <a:off x="1543665" y="1750142"/>
            <a:ext cx="9665110" cy="295465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7.    The winner is determined based on the choices.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8.    The choices and the result are displayed.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9.    The user is asked if they want to play another round.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10.  The loop continues until the user chooses to stop.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11.  Final statistics are displayed.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12.  The program ends.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mj-lt"/>
            </a:endParaRPr>
          </a:p>
          <a:p>
            <a:endParaRPr lang="en-IN" dirty="0"/>
          </a:p>
        </p:txBody>
      </p:sp>
    </p:spTree>
    <p:extLst>
      <p:ext uri="{BB962C8B-B14F-4D97-AF65-F5344CB8AC3E}">
        <p14:creationId xmlns:p14="http://schemas.microsoft.com/office/powerpoint/2010/main" val="104343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63DB75-7DB3-464B-E792-AC15436FCF26}"/>
              </a:ext>
            </a:extLst>
          </p:cNvPr>
          <p:cNvSpPr txBox="1"/>
          <p:nvPr/>
        </p:nvSpPr>
        <p:spPr>
          <a:xfrm>
            <a:off x="1160206" y="582067"/>
            <a:ext cx="9684774" cy="5816977"/>
          </a:xfrm>
          <a:prstGeom prst="rect">
            <a:avLst/>
          </a:prstGeom>
          <a:noFill/>
        </p:spPr>
        <p:txBody>
          <a:bodyPr wrap="square" rtlCol="0">
            <a:spAutoFit/>
          </a:bodyPr>
          <a:lstStyle/>
          <a:p>
            <a:r>
              <a:rPr lang="en-IN" sz="3200" dirty="0">
                <a:solidFill>
                  <a:schemeClr val="bg1">
                    <a:lumMod val="50000"/>
                    <a:lumOff val="50000"/>
                  </a:schemeClr>
                </a:solidFill>
                <a:highlight>
                  <a:srgbClr val="121011"/>
                </a:highlight>
                <a:latin typeface="Bahnschrift" panose="020B0502040204020203" pitchFamily="34" charset="0"/>
              </a:rPr>
              <a:t>Code:</a:t>
            </a:r>
          </a:p>
          <a:p>
            <a:endParaRPr lang="en-IN" sz="3200" dirty="0">
              <a:solidFill>
                <a:schemeClr val="bg1">
                  <a:lumMod val="50000"/>
                  <a:lumOff val="50000"/>
                </a:schemeClr>
              </a:solidFill>
              <a:highlight>
                <a:srgbClr val="121011"/>
              </a:highlight>
              <a:latin typeface="Bahnschrift" panose="020B0502040204020203" pitchFamily="34" charset="0"/>
            </a:endParaRPr>
          </a:p>
          <a:p>
            <a:r>
              <a:rPr lang="en-IN" sz="2000" dirty="0">
                <a:latin typeface="Bahnschrift" panose="020B0502040204020203" pitchFamily="34" charset="0"/>
              </a:rPr>
              <a:t>#include &lt;</a:t>
            </a:r>
            <a:r>
              <a:rPr lang="en-IN" sz="2000" dirty="0" err="1">
                <a:latin typeface="Bahnschrift" panose="020B0502040204020203" pitchFamily="34" charset="0"/>
              </a:rPr>
              <a:t>stdio.h</a:t>
            </a:r>
            <a:r>
              <a:rPr lang="en-IN" sz="2000" dirty="0">
                <a:latin typeface="Bahnschrift" panose="020B0502040204020203" pitchFamily="34" charset="0"/>
              </a:rPr>
              <a:t>&gt;</a:t>
            </a:r>
          </a:p>
          <a:p>
            <a:r>
              <a:rPr lang="en-IN" sz="2000" dirty="0">
                <a:latin typeface="Bahnschrift" panose="020B0502040204020203" pitchFamily="34" charset="0"/>
              </a:rPr>
              <a:t>#include &lt;</a:t>
            </a:r>
            <a:r>
              <a:rPr lang="en-IN" sz="2000" dirty="0" err="1">
                <a:latin typeface="Bahnschrift" panose="020B0502040204020203" pitchFamily="34" charset="0"/>
              </a:rPr>
              <a:t>stdlib.h</a:t>
            </a:r>
            <a:r>
              <a:rPr lang="en-IN" sz="2000" dirty="0">
                <a:latin typeface="Bahnschrift" panose="020B0502040204020203" pitchFamily="34" charset="0"/>
              </a:rPr>
              <a:t>&gt;</a:t>
            </a:r>
          </a:p>
          <a:p>
            <a:r>
              <a:rPr lang="en-IN" sz="2000" dirty="0">
                <a:latin typeface="Bahnschrift" panose="020B0502040204020203" pitchFamily="34" charset="0"/>
              </a:rPr>
              <a:t>#include &lt;</a:t>
            </a:r>
            <a:r>
              <a:rPr lang="en-IN" sz="2000" dirty="0" err="1">
                <a:latin typeface="Bahnschrift" panose="020B0502040204020203" pitchFamily="34" charset="0"/>
              </a:rPr>
              <a:t>time.h</a:t>
            </a:r>
            <a:r>
              <a:rPr lang="en-IN" sz="2000" dirty="0">
                <a:latin typeface="Bahnschrift" panose="020B0502040204020203" pitchFamily="34" charset="0"/>
              </a:rPr>
              <a:t>&gt;</a:t>
            </a:r>
          </a:p>
          <a:p>
            <a:endParaRPr lang="en-IN" sz="2000" dirty="0">
              <a:latin typeface="Bahnschrift" panose="020B0502040204020203" pitchFamily="34" charset="0"/>
            </a:endParaRPr>
          </a:p>
          <a:p>
            <a:r>
              <a:rPr lang="en-IN" sz="2000" dirty="0">
                <a:latin typeface="Bahnschrift" panose="020B0502040204020203" pitchFamily="34" charset="0"/>
              </a:rPr>
              <a:t>int main() {</a:t>
            </a:r>
          </a:p>
          <a:p>
            <a:r>
              <a:rPr lang="en-IN" sz="2000" dirty="0">
                <a:latin typeface="Bahnschrift" panose="020B0502040204020203" pitchFamily="34" charset="0"/>
              </a:rPr>
              <a:t>    int </a:t>
            </a:r>
            <a:r>
              <a:rPr lang="en-IN" sz="2000" dirty="0" err="1">
                <a:latin typeface="Bahnschrift" panose="020B0502040204020203" pitchFamily="34" charset="0"/>
              </a:rPr>
              <a:t>user_choice</a:t>
            </a:r>
            <a:r>
              <a:rPr lang="en-IN" sz="2000" dirty="0">
                <a:latin typeface="Bahnschrift" panose="020B0502040204020203" pitchFamily="34" charset="0"/>
              </a:rPr>
              <a:t>, </a:t>
            </a:r>
            <a:r>
              <a:rPr lang="en-IN" sz="2000" dirty="0" err="1">
                <a:latin typeface="Bahnschrift" panose="020B0502040204020203" pitchFamily="34" charset="0"/>
              </a:rPr>
              <a:t>computer_choice</a:t>
            </a:r>
            <a:r>
              <a:rPr lang="en-IN" sz="2000" dirty="0">
                <a:latin typeface="Bahnschrift" panose="020B0502040204020203" pitchFamily="34" charset="0"/>
              </a:rPr>
              <a:t>, rounds = 0, </a:t>
            </a:r>
            <a:r>
              <a:rPr lang="en-IN" sz="2000" dirty="0" err="1">
                <a:latin typeface="Bahnschrift" panose="020B0502040204020203" pitchFamily="34" charset="0"/>
              </a:rPr>
              <a:t>user_wins</a:t>
            </a:r>
            <a:r>
              <a:rPr lang="en-IN" sz="2000" dirty="0">
                <a:latin typeface="Bahnschrift" panose="020B0502040204020203" pitchFamily="34" charset="0"/>
              </a:rPr>
              <a:t> = 0,   	</a:t>
            </a:r>
            <a:r>
              <a:rPr lang="en-IN" sz="2000" dirty="0" err="1">
                <a:latin typeface="Bahnschrift" panose="020B0502040204020203" pitchFamily="34" charset="0"/>
              </a:rPr>
              <a:t>computer_wins</a:t>
            </a:r>
            <a:r>
              <a:rPr lang="en-IN" sz="2000" dirty="0">
                <a:latin typeface="Bahnschrift" panose="020B0502040204020203" pitchFamily="34" charset="0"/>
              </a:rPr>
              <a:t> = 0, ties = 0;</a:t>
            </a:r>
          </a:p>
          <a:p>
            <a:r>
              <a:rPr lang="en-IN" sz="2000" dirty="0">
                <a:latin typeface="Bahnschrift" panose="020B0502040204020203" pitchFamily="34" charset="0"/>
              </a:rPr>
              <a:t>    char </a:t>
            </a:r>
            <a:r>
              <a:rPr lang="en-IN" sz="2000" dirty="0" err="1">
                <a:latin typeface="Bahnschrift" panose="020B0502040204020203" pitchFamily="34" charset="0"/>
              </a:rPr>
              <a:t>choice_name</a:t>
            </a:r>
            <a:r>
              <a:rPr lang="en-IN" sz="2000" dirty="0">
                <a:latin typeface="Bahnschrift" panose="020B0502040204020203" pitchFamily="34" charset="0"/>
              </a:rPr>
              <a:t>[10];</a:t>
            </a:r>
          </a:p>
          <a:p>
            <a:endParaRPr lang="en-IN" sz="2000" dirty="0">
              <a:latin typeface="Bahnschrift" panose="020B0502040204020203" pitchFamily="34" charset="0"/>
            </a:endParaRPr>
          </a:p>
          <a:p>
            <a:r>
              <a:rPr lang="en-IN" sz="2000" dirty="0">
                <a:latin typeface="Bahnschrift" panose="020B0502040204020203" pitchFamily="34" charset="0"/>
              </a:rPr>
              <a:t>    </a:t>
            </a:r>
            <a:r>
              <a:rPr lang="en-IN" sz="2000" dirty="0" err="1">
                <a:latin typeface="Bahnschrift" panose="020B0502040204020203" pitchFamily="34" charset="0"/>
              </a:rPr>
              <a:t>srand</a:t>
            </a:r>
            <a:r>
              <a:rPr lang="en-IN" sz="2000" dirty="0">
                <a:latin typeface="Bahnschrift" panose="020B0502040204020203" pitchFamily="34" charset="0"/>
              </a:rPr>
              <a:t>(time(NULL));  // Seed the random number generator</a:t>
            </a:r>
          </a:p>
          <a:p>
            <a:r>
              <a:rPr lang="en-IN" sz="2000" dirty="0"/>
              <a:t> </a:t>
            </a:r>
            <a:r>
              <a:rPr lang="en-IN" sz="2400" dirty="0"/>
              <a:t>while (1) {</a:t>
            </a:r>
          </a:p>
          <a:p>
            <a:r>
              <a:rPr lang="en-IN" sz="2400" dirty="0"/>
              <a:t>        </a:t>
            </a:r>
            <a:r>
              <a:rPr lang="en-IN" sz="2000" dirty="0" err="1">
                <a:latin typeface="Bahnschrift" panose="020B0502040204020203" pitchFamily="34" charset="0"/>
              </a:rPr>
              <a:t>printf</a:t>
            </a:r>
            <a:r>
              <a:rPr lang="en-IN" sz="2000" dirty="0">
                <a:latin typeface="Bahnschrift" panose="020B0502040204020203" pitchFamily="34" charset="0"/>
              </a:rPr>
              <a:t>("\</a:t>
            </a:r>
            <a:r>
              <a:rPr lang="en-IN" sz="2000" dirty="0" err="1">
                <a:latin typeface="Bahnschrift" panose="020B0502040204020203" pitchFamily="34" charset="0"/>
              </a:rPr>
              <a:t>nRound</a:t>
            </a:r>
            <a:r>
              <a:rPr lang="en-IN" sz="2000" dirty="0">
                <a:latin typeface="Bahnschrift" panose="020B0502040204020203" pitchFamily="34" charset="0"/>
              </a:rPr>
              <a:t> %d\n", ++rounds);</a:t>
            </a:r>
          </a:p>
          <a:p>
            <a:r>
              <a:rPr lang="en-IN" sz="2000" dirty="0">
                <a:latin typeface="Bahnschrift" panose="020B0502040204020203" pitchFamily="34" charset="0"/>
              </a:rPr>
              <a:t>        </a:t>
            </a:r>
            <a:r>
              <a:rPr lang="en-IN" sz="2000" dirty="0" err="1">
                <a:latin typeface="Bahnschrift" panose="020B0502040204020203" pitchFamily="34" charset="0"/>
              </a:rPr>
              <a:t>printf</a:t>
            </a:r>
            <a:r>
              <a:rPr lang="en-IN" sz="2000" dirty="0">
                <a:latin typeface="Bahnschrift" panose="020B0502040204020203" pitchFamily="34" charset="0"/>
              </a:rPr>
              <a:t>("Enter your choice (1 for Rock, 2 for Paper, 3 for Scissors): ");</a:t>
            </a:r>
          </a:p>
          <a:p>
            <a:r>
              <a:rPr lang="en-IN" sz="2000" dirty="0">
                <a:latin typeface="Bahnschrift" panose="020B0502040204020203" pitchFamily="34" charset="0"/>
              </a:rPr>
              <a:t>        </a:t>
            </a:r>
            <a:r>
              <a:rPr lang="en-IN" sz="2000" dirty="0" err="1">
                <a:latin typeface="Bahnschrift" panose="020B0502040204020203" pitchFamily="34" charset="0"/>
              </a:rPr>
              <a:t>scanf</a:t>
            </a:r>
            <a:r>
              <a:rPr lang="en-IN" sz="2000" dirty="0">
                <a:latin typeface="Bahnschrift" panose="020B0502040204020203" pitchFamily="34" charset="0"/>
              </a:rPr>
              <a:t>("%d", &amp;</a:t>
            </a:r>
            <a:r>
              <a:rPr lang="en-IN" sz="2000" dirty="0" err="1">
                <a:latin typeface="Bahnschrift" panose="020B0502040204020203" pitchFamily="34" charset="0"/>
              </a:rPr>
              <a:t>user_choice</a:t>
            </a:r>
            <a:r>
              <a:rPr lang="en-IN" sz="2000" dirty="0">
                <a:latin typeface="Bahnschrift" panose="020B0502040204020203" pitchFamily="34" charset="0"/>
              </a:rPr>
              <a:t>);</a:t>
            </a:r>
          </a:p>
          <a:p>
            <a:endParaRPr lang="en-IN" sz="2000" dirty="0">
              <a:latin typeface="Bahnschrift" panose="020B0502040204020203" pitchFamily="34" charset="0"/>
            </a:endParaRPr>
          </a:p>
        </p:txBody>
      </p:sp>
    </p:spTree>
    <p:extLst>
      <p:ext uri="{BB962C8B-B14F-4D97-AF65-F5344CB8AC3E}">
        <p14:creationId xmlns:p14="http://schemas.microsoft.com/office/powerpoint/2010/main" val="427727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8C637-9683-C981-7C7A-062ABE3164AA}"/>
              </a:ext>
            </a:extLst>
          </p:cNvPr>
          <p:cNvSpPr txBox="1"/>
          <p:nvPr/>
        </p:nvSpPr>
        <p:spPr>
          <a:xfrm>
            <a:off x="894737" y="610136"/>
            <a:ext cx="9773264" cy="6247864"/>
          </a:xfrm>
          <a:prstGeom prst="rect">
            <a:avLst/>
          </a:prstGeom>
          <a:noFill/>
        </p:spPr>
        <p:txBody>
          <a:bodyPr wrap="square" rtlCol="0">
            <a:spAutoFit/>
          </a:bodyPr>
          <a:lstStyle/>
          <a:p>
            <a:r>
              <a:rPr lang="en-IN" sz="2000" dirty="0"/>
              <a:t>       // Validate user input</a:t>
            </a:r>
          </a:p>
          <a:p>
            <a:r>
              <a:rPr lang="en-IN" sz="2000" dirty="0"/>
              <a:t>        while (</a:t>
            </a:r>
            <a:r>
              <a:rPr lang="en-IN" sz="2000" dirty="0" err="1"/>
              <a:t>user_choice</a:t>
            </a:r>
            <a:r>
              <a:rPr lang="en-IN" sz="2000" dirty="0"/>
              <a:t> &lt; 1 || </a:t>
            </a:r>
            <a:r>
              <a:rPr lang="en-IN" sz="2000" dirty="0" err="1"/>
              <a:t>user_choice</a:t>
            </a:r>
            <a:r>
              <a:rPr lang="en-IN" sz="2000" dirty="0"/>
              <a:t> &gt; 3) {</a:t>
            </a:r>
          </a:p>
          <a:p>
            <a:r>
              <a:rPr lang="en-IN" sz="2000" dirty="0"/>
              <a:t>            </a:t>
            </a:r>
            <a:r>
              <a:rPr lang="en-IN" sz="2000" dirty="0" err="1"/>
              <a:t>printf</a:t>
            </a:r>
            <a:r>
              <a:rPr lang="en-IN" sz="2000" dirty="0"/>
              <a:t>("Invalid choice. Please enter a number between 1 and 3: ");</a:t>
            </a:r>
          </a:p>
          <a:p>
            <a:r>
              <a:rPr lang="en-IN" sz="2000" dirty="0"/>
              <a:t>            </a:t>
            </a:r>
            <a:r>
              <a:rPr lang="en-IN" sz="2000" dirty="0" err="1"/>
              <a:t>scanf</a:t>
            </a:r>
            <a:r>
              <a:rPr lang="en-IN" sz="2000" dirty="0"/>
              <a:t>("%d", &amp;</a:t>
            </a:r>
            <a:r>
              <a:rPr lang="en-IN" sz="2000" dirty="0" err="1"/>
              <a:t>user_choice</a:t>
            </a:r>
            <a:r>
              <a:rPr lang="en-IN" sz="2000" dirty="0"/>
              <a:t>);</a:t>
            </a:r>
          </a:p>
          <a:p>
            <a:r>
              <a:rPr lang="en-IN" sz="2000" dirty="0"/>
              <a:t>        }</a:t>
            </a:r>
          </a:p>
          <a:p>
            <a:r>
              <a:rPr lang="en-IN" sz="2000" dirty="0"/>
              <a:t>   // Generate computer's choice randomly</a:t>
            </a:r>
          </a:p>
          <a:p>
            <a:r>
              <a:rPr lang="en-IN" sz="2000" dirty="0"/>
              <a:t>        </a:t>
            </a:r>
            <a:r>
              <a:rPr lang="en-IN" sz="2000" dirty="0" err="1"/>
              <a:t>computer_choice</a:t>
            </a:r>
            <a:r>
              <a:rPr lang="en-IN" sz="2000" dirty="0"/>
              <a:t> = rand() % 3 + 1;</a:t>
            </a:r>
          </a:p>
          <a:p>
            <a:r>
              <a:rPr lang="en-IN" sz="2000" dirty="0"/>
              <a:t> // Determine the winner</a:t>
            </a:r>
          </a:p>
          <a:p>
            <a:r>
              <a:rPr lang="en-IN" sz="2000" dirty="0"/>
              <a:t>        if (</a:t>
            </a:r>
            <a:r>
              <a:rPr lang="en-IN" sz="2000" dirty="0" err="1"/>
              <a:t>user_choice</a:t>
            </a:r>
            <a:r>
              <a:rPr lang="en-IN" sz="2000" dirty="0"/>
              <a:t> == </a:t>
            </a:r>
            <a:r>
              <a:rPr lang="en-IN" sz="2000" dirty="0" err="1"/>
              <a:t>computer_choice</a:t>
            </a:r>
            <a:r>
              <a:rPr lang="en-IN" sz="2000" dirty="0"/>
              <a:t>) {</a:t>
            </a:r>
          </a:p>
          <a:p>
            <a:r>
              <a:rPr lang="en-IN" sz="2000" dirty="0"/>
              <a:t>            </a:t>
            </a:r>
            <a:r>
              <a:rPr lang="en-IN" sz="2000" dirty="0" err="1"/>
              <a:t>printf</a:t>
            </a:r>
            <a:r>
              <a:rPr lang="en-IN" sz="2000" dirty="0"/>
              <a:t>("It's a tie!\n");</a:t>
            </a:r>
          </a:p>
          <a:p>
            <a:r>
              <a:rPr lang="en-IN" sz="2000" dirty="0"/>
              <a:t>            ties++;</a:t>
            </a:r>
          </a:p>
          <a:p>
            <a:r>
              <a:rPr lang="en-IN" sz="2000" dirty="0"/>
              <a:t>        } else if ((</a:t>
            </a:r>
            <a:r>
              <a:rPr lang="en-IN" sz="2000" dirty="0" err="1"/>
              <a:t>user_choice</a:t>
            </a:r>
            <a:r>
              <a:rPr lang="en-IN" sz="2000" dirty="0"/>
              <a:t> == 1 &amp;&amp; </a:t>
            </a:r>
            <a:r>
              <a:rPr lang="en-IN" sz="2000" dirty="0" err="1"/>
              <a:t>computer_choice</a:t>
            </a:r>
            <a:r>
              <a:rPr lang="en-IN" sz="2000" dirty="0"/>
              <a:t> == 3) ||</a:t>
            </a:r>
          </a:p>
          <a:p>
            <a:r>
              <a:rPr lang="en-IN" sz="2000" dirty="0"/>
              <a:t>                   (</a:t>
            </a:r>
            <a:r>
              <a:rPr lang="en-IN" sz="2000" dirty="0" err="1"/>
              <a:t>user_choice</a:t>
            </a:r>
            <a:r>
              <a:rPr lang="en-IN" sz="2000" dirty="0"/>
              <a:t> == 2 &amp;&amp; </a:t>
            </a:r>
            <a:r>
              <a:rPr lang="en-IN" sz="2000" dirty="0" err="1"/>
              <a:t>computer_choice</a:t>
            </a:r>
            <a:r>
              <a:rPr lang="en-IN" sz="2000" dirty="0"/>
              <a:t> == 1) ||</a:t>
            </a:r>
          </a:p>
          <a:p>
            <a:r>
              <a:rPr lang="en-IN" sz="2000" dirty="0"/>
              <a:t>                   (</a:t>
            </a:r>
            <a:r>
              <a:rPr lang="en-IN" sz="2000" dirty="0" err="1"/>
              <a:t>user_choice</a:t>
            </a:r>
            <a:r>
              <a:rPr lang="en-IN" sz="2000" dirty="0"/>
              <a:t> == 3 &amp;&amp; </a:t>
            </a:r>
            <a:r>
              <a:rPr lang="en-IN" sz="2000" dirty="0" err="1"/>
              <a:t>computer_choice</a:t>
            </a:r>
            <a:r>
              <a:rPr lang="en-IN" sz="2000" dirty="0"/>
              <a:t> == 2)) {</a:t>
            </a:r>
          </a:p>
          <a:p>
            <a:r>
              <a:rPr lang="en-IN" sz="2000" dirty="0"/>
              <a:t>            </a:t>
            </a:r>
            <a:r>
              <a:rPr lang="en-IN" sz="2000" dirty="0" err="1"/>
              <a:t>printf</a:t>
            </a:r>
            <a:r>
              <a:rPr lang="en-IN" sz="2000" dirty="0"/>
              <a:t>("You win!\n");</a:t>
            </a:r>
          </a:p>
          <a:p>
            <a:r>
              <a:rPr lang="en-IN" sz="2000" dirty="0"/>
              <a:t>            </a:t>
            </a:r>
            <a:r>
              <a:rPr lang="en-IN" sz="2000" dirty="0" err="1"/>
              <a:t>user_wins</a:t>
            </a:r>
            <a:r>
              <a:rPr lang="en-IN" sz="2000" dirty="0"/>
              <a:t>++;</a:t>
            </a:r>
          </a:p>
          <a:p>
            <a:r>
              <a:rPr lang="en-IN" sz="2000" dirty="0"/>
              <a:t>        } else {</a:t>
            </a:r>
          </a:p>
          <a:p>
            <a:r>
              <a:rPr lang="en-IN" sz="2000" dirty="0"/>
              <a:t>            </a:t>
            </a:r>
            <a:r>
              <a:rPr lang="en-IN" sz="2000" dirty="0" err="1"/>
              <a:t>printf</a:t>
            </a:r>
            <a:r>
              <a:rPr lang="en-IN" sz="2000" dirty="0"/>
              <a:t>("Computer wins!\n");</a:t>
            </a:r>
          </a:p>
          <a:p>
            <a:r>
              <a:rPr lang="en-IN" sz="2000" dirty="0"/>
              <a:t>            </a:t>
            </a:r>
            <a:r>
              <a:rPr lang="en-IN" sz="2000" dirty="0" err="1"/>
              <a:t>computer_wins</a:t>
            </a:r>
            <a:r>
              <a:rPr lang="en-IN" sz="2000" dirty="0"/>
              <a:t>++;</a:t>
            </a:r>
          </a:p>
          <a:p>
            <a:r>
              <a:rPr lang="en-IN" sz="2000" dirty="0"/>
              <a:t>        }</a:t>
            </a:r>
          </a:p>
        </p:txBody>
      </p:sp>
    </p:spTree>
    <p:extLst>
      <p:ext uri="{BB962C8B-B14F-4D97-AF65-F5344CB8AC3E}">
        <p14:creationId xmlns:p14="http://schemas.microsoft.com/office/powerpoint/2010/main" val="369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F434B-AF11-9DEA-4B90-5714964E3C97}"/>
              </a:ext>
            </a:extLst>
          </p:cNvPr>
          <p:cNvSpPr txBox="1"/>
          <p:nvPr/>
        </p:nvSpPr>
        <p:spPr>
          <a:xfrm>
            <a:off x="1356851" y="1111045"/>
            <a:ext cx="9822426" cy="4247317"/>
          </a:xfrm>
          <a:prstGeom prst="rect">
            <a:avLst/>
          </a:prstGeom>
          <a:noFill/>
        </p:spPr>
        <p:txBody>
          <a:bodyPr wrap="square" rtlCol="0">
            <a:spAutoFit/>
          </a:bodyPr>
          <a:lstStyle/>
          <a:p>
            <a:r>
              <a:rPr lang="en-US" dirty="0"/>
              <a:t>// Display choices</a:t>
            </a:r>
          </a:p>
          <a:p>
            <a:r>
              <a:rPr lang="en-US" dirty="0"/>
              <a:t>        switch (</a:t>
            </a:r>
            <a:r>
              <a:rPr lang="en-US" dirty="0" err="1"/>
              <a:t>user_choice</a:t>
            </a:r>
            <a:r>
              <a:rPr lang="en-US" dirty="0"/>
              <a:t>) {</a:t>
            </a:r>
          </a:p>
          <a:p>
            <a:r>
              <a:rPr lang="en-US" dirty="0"/>
              <a:t>            case 1:</a:t>
            </a:r>
          </a:p>
          <a:p>
            <a:r>
              <a:rPr lang="en-US" dirty="0"/>
              <a:t>                </a:t>
            </a:r>
            <a:r>
              <a:rPr lang="en-US" dirty="0" err="1"/>
              <a:t>strcpy</a:t>
            </a:r>
            <a:r>
              <a:rPr lang="en-US" dirty="0"/>
              <a:t>(</a:t>
            </a:r>
            <a:r>
              <a:rPr lang="en-US" dirty="0" err="1"/>
              <a:t>choice_name</a:t>
            </a:r>
            <a:r>
              <a:rPr lang="en-US" dirty="0"/>
              <a:t>, "Rock");</a:t>
            </a:r>
          </a:p>
          <a:p>
            <a:r>
              <a:rPr lang="en-US" dirty="0"/>
              <a:t>                break;</a:t>
            </a:r>
          </a:p>
          <a:p>
            <a:r>
              <a:rPr lang="en-US" dirty="0"/>
              <a:t>            case 2:</a:t>
            </a:r>
          </a:p>
          <a:p>
            <a:r>
              <a:rPr lang="en-US" dirty="0"/>
              <a:t>                </a:t>
            </a:r>
            <a:r>
              <a:rPr lang="en-US" dirty="0" err="1"/>
              <a:t>strcpy</a:t>
            </a:r>
            <a:r>
              <a:rPr lang="en-US" dirty="0"/>
              <a:t>(</a:t>
            </a:r>
            <a:r>
              <a:rPr lang="en-US" dirty="0" err="1"/>
              <a:t>choice_name</a:t>
            </a:r>
            <a:r>
              <a:rPr lang="en-US" dirty="0"/>
              <a:t>, "Paper");</a:t>
            </a:r>
          </a:p>
          <a:p>
            <a:r>
              <a:rPr lang="en-US" dirty="0"/>
              <a:t>                break;</a:t>
            </a:r>
          </a:p>
          <a:p>
            <a:r>
              <a:rPr lang="en-US" dirty="0"/>
              <a:t>            case 3:</a:t>
            </a:r>
          </a:p>
          <a:p>
            <a:r>
              <a:rPr lang="en-US" dirty="0"/>
              <a:t>                </a:t>
            </a:r>
            <a:r>
              <a:rPr lang="en-US" dirty="0" err="1"/>
              <a:t>strcpy</a:t>
            </a:r>
            <a:r>
              <a:rPr lang="en-US" dirty="0"/>
              <a:t>(</a:t>
            </a:r>
            <a:r>
              <a:rPr lang="en-US" dirty="0" err="1"/>
              <a:t>choice_name</a:t>
            </a:r>
            <a:r>
              <a:rPr lang="en-US" dirty="0"/>
              <a:t>, "Scissors");</a:t>
            </a:r>
          </a:p>
          <a:p>
            <a:r>
              <a:rPr lang="en-US" dirty="0"/>
              <a:t>                break;</a:t>
            </a:r>
          </a:p>
          <a:p>
            <a:r>
              <a:rPr lang="en-US" dirty="0"/>
              <a:t>        }</a:t>
            </a:r>
          </a:p>
          <a:p>
            <a:r>
              <a:rPr lang="en-US" dirty="0"/>
              <a:t>        </a:t>
            </a:r>
            <a:r>
              <a:rPr lang="en-US" dirty="0" err="1"/>
              <a:t>printf</a:t>
            </a:r>
            <a:r>
              <a:rPr lang="en-US" dirty="0"/>
              <a:t>("You chose: %s\n", </a:t>
            </a:r>
            <a:r>
              <a:rPr lang="en-US" dirty="0" err="1"/>
              <a:t>choice_name</a:t>
            </a:r>
            <a:r>
              <a:rPr lang="en-US" dirty="0"/>
              <a:t>);</a:t>
            </a:r>
          </a:p>
          <a:p>
            <a:endParaRPr lang="en-US" dirty="0"/>
          </a:p>
          <a:p>
            <a:r>
              <a:rPr lang="en-US" dirty="0"/>
              <a:t>        </a:t>
            </a:r>
            <a:endParaRPr lang="en-IN" dirty="0"/>
          </a:p>
        </p:txBody>
      </p:sp>
    </p:spTree>
    <p:extLst>
      <p:ext uri="{BB962C8B-B14F-4D97-AF65-F5344CB8AC3E}">
        <p14:creationId xmlns:p14="http://schemas.microsoft.com/office/powerpoint/2010/main" val="262466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865205-A3DE-DBAC-BE50-A5B2681CB832}"/>
              </a:ext>
            </a:extLst>
          </p:cNvPr>
          <p:cNvSpPr txBox="1"/>
          <p:nvPr/>
        </p:nvSpPr>
        <p:spPr>
          <a:xfrm>
            <a:off x="1386349" y="1130710"/>
            <a:ext cx="9960077" cy="4801314"/>
          </a:xfrm>
          <a:prstGeom prst="rect">
            <a:avLst/>
          </a:prstGeom>
          <a:noFill/>
        </p:spPr>
        <p:txBody>
          <a:bodyPr wrap="square" rtlCol="0">
            <a:spAutoFit/>
          </a:bodyPr>
          <a:lstStyle/>
          <a:p>
            <a:r>
              <a:rPr lang="en-US" dirty="0"/>
              <a:t>switch (</a:t>
            </a:r>
            <a:r>
              <a:rPr lang="en-US" dirty="0" err="1"/>
              <a:t>computer_choice</a:t>
            </a:r>
            <a:r>
              <a:rPr lang="en-US" dirty="0"/>
              <a:t>) {</a:t>
            </a:r>
          </a:p>
          <a:p>
            <a:r>
              <a:rPr lang="en-US" dirty="0"/>
              <a:t>            case 1:</a:t>
            </a:r>
          </a:p>
          <a:p>
            <a:r>
              <a:rPr lang="en-US" dirty="0"/>
              <a:t>                </a:t>
            </a:r>
            <a:r>
              <a:rPr lang="en-US" dirty="0" err="1"/>
              <a:t>printf</a:t>
            </a:r>
            <a:r>
              <a:rPr lang="en-US" dirty="0"/>
              <a:t>("Computer chose: Rock\n");</a:t>
            </a:r>
          </a:p>
          <a:p>
            <a:r>
              <a:rPr lang="en-US" dirty="0"/>
              <a:t>                break;</a:t>
            </a:r>
          </a:p>
          <a:p>
            <a:r>
              <a:rPr lang="en-US" dirty="0"/>
              <a:t>            case 2:</a:t>
            </a:r>
          </a:p>
          <a:p>
            <a:r>
              <a:rPr lang="en-US" dirty="0"/>
              <a:t>                </a:t>
            </a:r>
            <a:r>
              <a:rPr lang="en-US" dirty="0" err="1"/>
              <a:t>printf</a:t>
            </a:r>
            <a:r>
              <a:rPr lang="en-US" dirty="0"/>
              <a:t>("Computer chose: Paper\n");</a:t>
            </a:r>
          </a:p>
          <a:p>
            <a:r>
              <a:rPr lang="en-US" dirty="0"/>
              <a:t>                break;</a:t>
            </a:r>
          </a:p>
          <a:p>
            <a:r>
              <a:rPr lang="en-US" dirty="0"/>
              <a:t>            case 3:</a:t>
            </a:r>
          </a:p>
          <a:p>
            <a:r>
              <a:rPr lang="en-US" dirty="0"/>
              <a:t>                </a:t>
            </a:r>
            <a:r>
              <a:rPr lang="en-US" dirty="0" err="1"/>
              <a:t>printf</a:t>
            </a:r>
            <a:r>
              <a:rPr lang="en-US" dirty="0"/>
              <a:t>("Computer chose: Scissors\n");</a:t>
            </a:r>
          </a:p>
          <a:p>
            <a:r>
              <a:rPr lang="en-US" dirty="0"/>
              <a:t>                break;</a:t>
            </a:r>
          </a:p>
          <a:p>
            <a:r>
              <a:rPr lang="en-US" dirty="0"/>
              <a:t>        }</a:t>
            </a:r>
          </a:p>
          <a:p>
            <a:endParaRPr lang="en-US" dirty="0"/>
          </a:p>
          <a:p>
            <a:r>
              <a:rPr lang="en-US" dirty="0"/>
              <a:t>        // Ask if the user wants to play another round</a:t>
            </a:r>
          </a:p>
          <a:p>
            <a:r>
              <a:rPr lang="en-US" dirty="0"/>
              <a:t>        </a:t>
            </a:r>
            <a:r>
              <a:rPr lang="en-US" dirty="0" err="1"/>
              <a:t>printf</a:t>
            </a:r>
            <a:r>
              <a:rPr lang="en-US" dirty="0"/>
              <a:t>("Do you want to play another round? (yes/no): ");</a:t>
            </a:r>
          </a:p>
          <a:p>
            <a:r>
              <a:rPr lang="en-US" dirty="0"/>
              <a:t>        char answer[4];</a:t>
            </a:r>
          </a:p>
          <a:p>
            <a:r>
              <a:rPr lang="en-US" dirty="0"/>
              <a:t>        </a:t>
            </a:r>
            <a:r>
              <a:rPr lang="en-US" dirty="0" err="1"/>
              <a:t>scanf</a:t>
            </a:r>
            <a:r>
              <a:rPr lang="en-US" dirty="0"/>
              <a:t>("%s", answer);</a:t>
            </a:r>
            <a:endParaRPr lang="en-IN" dirty="0"/>
          </a:p>
          <a:p>
            <a:endParaRPr lang="en-IN" dirty="0"/>
          </a:p>
        </p:txBody>
      </p:sp>
    </p:spTree>
    <p:extLst>
      <p:ext uri="{BB962C8B-B14F-4D97-AF65-F5344CB8AC3E}">
        <p14:creationId xmlns:p14="http://schemas.microsoft.com/office/powerpoint/2010/main" val="16595275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79</TotalTime>
  <Words>862</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vt:lpstr>
      <vt:lpstr>Bahnschrift Light</vt:lpstr>
      <vt:lpstr>Bahnschrift Light SemiCondensed</vt:lpstr>
      <vt:lpstr>Tw Cen MT</vt:lpstr>
      <vt:lpstr>Droplet</vt:lpstr>
      <vt:lpstr>Title : Simple Rock-Paper-Scissors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 Dhanani</dc:creator>
  <cp:lastModifiedBy>Man Dhanani</cp:lastModifiedBy>
  <cp:revision>2</cp:revision>
  <dcterms:created xsi:type="dcterms:W3CDTF">2024-11-23T06:14:08Z</dcterms:created>
  <dcterms:modified xsi:type="dcterms:W3CDTF">2024-11-23T09:51:13Z</dcterms:modified>
</cp:coreProperties>
</file>