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PAB4RayB2FcY5SuvC+qbZU2Hv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b3021a6bc_1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b3021a6bc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b3021a6bc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b3021a6bc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b3021a6bc_1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b3021a6bc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3021a6bc_1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b3021a6bc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b3021a6bc_1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b3021a6bc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b3021a6bc_1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b3021a6b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3021a6bc_1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b3021a6bc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b3021a6bc_1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b3021a6bc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b3021a6bc_1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b3021a6b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3021a6bc_1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b3021a6bc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b3021a6bc_1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b3021a6bc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b3021a6bc_1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b3021a6bc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b3021a6bc_1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b3021a6bc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b3021a6bc_1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b3021a6bc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0b8c2baca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0b8c2bac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0b8c2ba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270b8c2bac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0b8c2ba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70b8c2bac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b3021a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db3021a6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b3021a6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db3021a6b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b3021a6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2db3021a6b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b3021a6bc_1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b3021a6bc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b3021a6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db3021a6b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0b8c2ba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270b8c2bac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b3021a6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2db3021a6bc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b3021a6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2db3021a6b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b3021a6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2db3021a6b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b3021a6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2db3021a6bc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0b8c2ba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70b8c2bac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0b8c2ba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270b8c2bac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b3021a6bc_1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b3021a6bc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0b8c2baca_2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0b8c2bac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b3021a6bc_1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b3021a6bc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3021a6bc_1_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3021a6bc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b3021a6bc_1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b3021a6b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3021a6bc_1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b3021a6bc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body"/>
          </p:nvPr>
        </p:nvSpPr>
        <p:spPr>
          <a:xfrm>
            <a:off x="7672000" y="5301199"/>
            <a:ext cx="3987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팀장: 유지성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팀원: 강연우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팀원: 이수성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팀원: 원철황</a:t>
            </a:r>
            <a:endParaRPr/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24년 CRA-Beautiful팀</a:t>
            </a:r>
            <a:endParaRPr/>
          </a:p>
        </p:txBody>
      </p:sp>
      <p:sp>
        <p:nvSpPr>
          <p:cNvPr id="48" name="Google Shape;48;p1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SolidStateDrive</a:t>
            </a:r>
            <a:r>
              <a:rPr lang="ko-KR"/>
              <a:t> 구현 및 테스트 App. 개발</a:t>
            </a:r>
            <a:endParaRPr/>
          </a:p>
        </p:txBody>
      </p:sp>
      <p:sp>
        <p:nvSpPr>
          <p:cNvPr id="49" name="Google Shape;49;p1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2024년 5월 10일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b3021a6bc_1_397"/>
          <p:cNvSpPr txBox="1"/>
          <p:nvPr>
            <p:ph idx="4294967295" type="title"/>
          </p:nvPr>
        </p:nvSpPr>
        <p:spPr>
          <a:xfrm>
            <a:off x="4159201" y="3104100"/>
            <a:ext cx="3873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TDD 활</a:t>
            </a:r>
            <a:r>
              <a:rPr lang="ko-KR"/>
              <a:t>용 예시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3021a6bc_1_20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SSD </a:t>
            </a:r>
            <a:r>
              <a:rPr lang="ko-KR"/>
              <a:t>- TDD 활용 예시</a:t>
            </a:r>
            <a:endParaRPr/>
          </a:p>
        </p:txBody>
      </p:sp>
      <p:sp>
        <p:nvSpPr>
          <p:cNvPr id="147" name="Google Shape;147;g2db3021a6bc_1_200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</a:t>
            </a:r>
            <a:r>
              <a:rPr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테스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 코드를 만들어 RED 만들기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2db3021a6bc_1_200"/>
          <p:cNvSpPr txBox="1"/>
          <p:nvPr/>
        </p:nvSpPr>
        <p:spPr>
          <a:xfrm>
            <a:off x="1074425" y="1741175"/>
            <a:ext cx="10047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 동작했을 때 nand.txt 파일이 존재하는지 테스트하는 코드 추가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g2db3021a6bc_1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25" y="2399925"/>
            <a:ext cx="10599424" cy="35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b3021a6bc_1_2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SSD </a:t>
            </a:r>
            <a:r>
              <a:rPr lang="ko-KR"/>
              <a:t>- TDD 활용 예시</a:t>
            </a:r>
            <a:endParaRPr/>
          </a:p>
        </p:txBody>
      </p:sp>
      <p:sp>
        <p:nvSpPr>
          <p:cNvPr id="155" name="Google Shape;155;g2db3021a6bc_1_216"/>
          <p:cNvSpPr txBox="1"/>
          <p:nvPr/>
        </p:nvSpPr>
        <p:spPr>
          <a:xfrm>
            <a:off x="731550" y="1273400"/>
            <a:ext cx="6400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</a:t>
            </a:r>
            <a:r>
              <a:rPr lang="ko-KR" sz="2000">
                <a:solidFill>
                  <a:srgbClr val="0AD40A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RED 코드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일단 동작하도록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만들기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db3021a6bc_1_216"/>
          <p:cNvSpPr txBox="1"/>
          <p:nvPr/>
        </p:nvSpPr>
        <p:spPr>
          <a:xfrm>
            <a:off x="1074425" y="1741175"/>
            <a:ext cx="10047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 없다면 생성하는 코드를 작성한다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g2db3021a6bc_1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875" y="2290050"/>
            <a:ext cx="10656573" cy="38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b3021a6bc_1_19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SSD </a:t>
            </a:r>
            <a:r>
              <a:rPr lang="ko-KR"/>
              <a:t>- TDD 활용 예시</a:t>
            </a:r>
            <a:endParaRPr/>
          </a:p>
        </p:txBody>
      </p:sp>
      <p:sp>
        <p:nvSpPr>
          <p:cNvPr id="163" name="Google Shape;163;g2db3021a6bc_1_192"/>
          <p:cNvSpPr txBox="1"/>
          <p:nvPr/>
        </p:nvSpPr>
        <p:spPr>
          <a:xfrm>
            <a:off x="731550" y="1273400"/>
            <a:ext cx="7829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</a:t>
            </a:r>
            <a:r>
              <a:rPr lang="ko-KR" sz="2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GREEN 코드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가독성 있게 변경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db3021a6bc_1_192"/>
          <p:cNvSpPr txBox="1"/>
          <p:nvPr/>
        </p:nvSpPr>
        <p:spPr>
          <a:xfrm>
            <a:off x="1074425" y="1741175"/>
            <a:ext cx="10047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조건문 메소드 추출   ② try ~ catch 동작 메소드 추출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g2db3021a6bc_1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25" y="2138450"/>
            <a:ext cx="6000750" cy="44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db3021a6bc_1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2257475"/>
            <a:ext cx="4812024" cy="307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db3021a6bc_1_192"/>
          <p:cNvSpPr/>
          <p:nvPr/>
        </p:nvSpPr>
        <p:spPr>
          <a:xfrm>
            <a:off x="1348750" y="3897625"/>
            <a:ext cx="5543700" cy="238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g2db3021a6bc_1_192"/>
          <p:cNvCxnSpPr>
            <a:stCxn id="167" idx="3"/>
          </p:cNvCxnSpPr>
          <p:nvPr/>
        </p:nvCxnSpPr>
        <p:spPr>
          <a:xfrm flipH="1" rot="10800000">
            <a:off x="6892450" y="4812175"/>
            <a:ext cx="6627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g2db3021a6bc_1_192"/>
          <p:cNvSpPr/>
          <p:nvPr/>
        </p:nvSpPr>
        <p:spPr>
          <a:xfrm>
            <a:off x="7715250" y="4274825"/>
            <a:ext cx="3120300" cy="98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b3021a6bc_1_401"/>
          <p:cNvSpPr txBox="1"/>
          <p:nvPr>
            <p:ph idx="4294967295" type="title"/>
          </p:nvPr>
        </p:nvSpPr>
        <p:spPr>
          <a:xfrm>
            <a:off x="3640800" y="3104100"/>
            <a:ext cx="46599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Mocking 활</a:t>
            </a:r>
            <a:r>
              <a:rPr lang="ko-KR"/>
              <a:t>용 예시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b3021a6bc_1_2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SSD </a:t>
            </a:r>
            <a:r>
              <a:rPr lang="ko-KR"/>
              <a:t>- Mocking 활</a:t>
            </a:r>
            <a:r>
              <a:rPr lang="ko-KR"/>
              <a:t>용 예시</a:t>
            </a:r>
            <a:endParaRPr/>
          </a:p>
        </p:txBody>
      </p:sp>
      <p:sp>
        <p:nvSpPr>
          <p:cNvPr id="180" name="Google Shape;180;g2db3021a6bc_1_224"/>
          <p:cNvSpPr txBox="1"/>
          <p:nvPr/>
        </p:nvSpPr>
        <p:spPr>
          <a:xfrm>
            <a:off x="731550" y="1273400"/>
            <a:ext cx="5943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SSDInterface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더블 주입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db3021a6bc_1_224"/>
          <p:cNvSpPr txBox="1"/>
          <p:nvPr/>
        </p:nvSpPr>
        <p:spPr>
          <a:xfrm>
            <a:off x="1074425" y="1741175"/>
            <a:ext cx="10047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SSDInterface를 Mock 으로 만들어 주입해 동작 수행을 verify 메소드로 검사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g2db3021a6bc_1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50" y="2401350"/>
            <a:ext cx="7250074" cy="3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db3021a6bc_1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350" y="3476675"/>
            <a:ext cx="4729435" cy="2508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4" name="Google Shape;184;g2db3021a6bc_1_224"/>
          <p:cNvCxnSpPr/>
          <p:nvPr/>
        </p:nvCxnSpPr>
        <p:spPr>
          <a:xfrm flipH="1" rot="10800000">
            <a:off x="5532125" y="4793100"/>
            <a:ext cx="15087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b3021a6bc_1_405"/>
          <p:cNvSpPr txBox="1"/>
          <p:nvPr>
            <p:ph idx="4294967295" type="title"/>
          </p:nvPr>
        </p:nvSpPr>
        <p:spPr>
          <a:xfrm>
            <a:off x="-50" y="3104100"/>
            <a:ext cx="121920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리팩토링</a:t>
            </a:r>
            <a:r>
              <a:rPr lang="ko-KR"/>
              <a:t>을 통한 </a:t>
            </a:r>
            <a:r>
              <a:rPr lang="ko-KR"/>
              <a:t>이용</a:t>
            </a:r>
            <a:r>
              <a:rPr lang="ko-KR"/>
              <a:t>한 클린 코드 결과 비교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(디자인 패턴)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b3021a6bc_1_30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Scenarios</a:t>
            </a:r>
            <a:endParaRPr/>
          </a:p>
        </p:txBody>
      </p:sp>
      <p:sp>
        <p:nvSpPr>
          <p:cNvPr id="195" name="Google Shape;195;g2db3021a6bc_1_302"/>
          <p:cNvSpPr txBox="1"/>
          <p:nvPr/>
        </p:nvSpPr>
        <p:spPr>
          <a:xfrm>
            <a:off x="731550" y="1273400"/>
            <a:ext cx="4880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Main Scenario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db3021a6bc_1_302"/>
          <p:cNvSpPr txBox="1"/>
          <p:nvPr/>
        </p:nvSpPr>
        <p:spPr>
          <a:xfrm>
            <a:off x="720125" y="4439050"/>
            <a:ext cx="4880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Alternative Scenario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2db3021a6bc_1_302"/>
          <p:cNvSpPr txBox="1"/>
          <p:nvPr/>
        </p:nvSpPr>
        <p:spPr>
          <a:xfrm>
            <a:off x="1154425" y="1706875"/>
            <a:ext cx="91896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시나리오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명령어와 Write 명령어만 존재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Read: result.txt 파일에 Read 대상 LBA 데이터 관리하고 result.txt 파일 내용을 교체한다.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Write: nand.txt 파일에 Write 대상 데이터를 기록하고 내부적으로 관리한다.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LBA는 0 ~ 99 까지만 존재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시나리오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 명령어 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LBA 데이터를 0x00000000 초기화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Flush 명령어 사용 (Command Buffer)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 이력을 관리해 효율적으로 nand.txt 접근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2db3021a6bc_1_302"/>
          <p:cNvSpPr txBox="1"/>
          <p:nvPr/>
        </p:nvSpPr>
        <p:spPr>
          <a:xfrm>
            <a:off x="1226825" y="4857100"/>
            <a:ext cx="81609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 시나리오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LBA 값에는 0 ~ 99 값이 아닌 값은 무시한다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 [LBA], W [LBA] [DATA], E [LBA] [SIZE], F 외 다른 형태의 명령어는 수행하지 않는다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db3021a6bc_1_302"/>
          <p:cNvSpPr/>
          <p:nvPr/>
        </p:nvSpPr>
        <p:spPr>
          <a:xfrm>
            <a:off x="1074425" y="3040375"/>
            <a:ext cx="5676900" cy="133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3021a6bc_1_29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Design</a:t>
            </a:r>
            <a:endParaRPr/>
          </a:p>
        </p:txBody>
      </p:sp>
      <p:sp>
        <p:nvSpPr>
          <p:cNvPr id="205" name="Google Shape;205;g2db3021a6bc_1_296"/>
          <p:cNvSpPr txBox="1"/>
          <p:nvPr/>
        </p:nvSpPr>
        <p:spPr>
          <a:xfrm>
            <a:off x="731550" y="1273400"/>
            <a:ext cx="4880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Architectural Driver 기반 초기 설계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g2db3021a6bc_1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25" y="2150999"/>
            <a:ext cx="9543700" cy="3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b3021a6bc_1_320"/>
          <p:cNvSpPr txBox="1"/>
          <p:nvPr>
            <p:ph type="title"/>
          </p:nvPr>
        </p:nvSpPr>
        <p:spPr>
          <a:xfrm>
            <a:off x="605975" y="310150"/>
            <a:ext cx="113139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Design (Strategy+Factory)</a:t>
            </a:r>
            <a:endParaRPr/>
          </a:p>
        </p:txBody>
      </p:sp>
      <p:pic>
        <p:nvPicPr>
          <p:cNvPr id="212" name="Google Shape;212;g2db3021a6bc_1_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925" y="3077250"/>
            <a:ext cx="7303777" cy="3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db3021a6bc_1_320"/>
          <p:cNvSpPr txBox="1"/>
          <p:nvPr/>
        </p:nvSpPr>
        <p:spPr>
          <a:xfrm>
            <a:off x="731550" y="1273388"/>
            <a:ext cx="3646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Test Case 기반 리팩토링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g2db3021a6bc_1_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75" y="2143850"/>
            <a:ext cx="4829174" cy="19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db3021a6bc_1_320"/>
          <p:cNvCxnSpPr/>
          <p:nvPr/>
        </p:nvCxnSpPr>
        <p:spPr>
          <a:xfrm>
            <a:off x="5884825" y="4103350"/>
            <a:ext cx="927300" cy="5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g2db3021a6bc_1_320"/>
          <p:cNvSpPr/>
          <p:nvPr/>
        </p:nvSpPr>
        <p:spPr>
          <a:xfrm>
            <a:off x="5678750" y="5266575"/>
            <a:ext cx="1683000" cy="122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2db3021a6bc_1_320"/>
          <p:cNvSpPr/>
          <p:nvPr/>
        </p:nvSpPr>
        <p:spPr>
          <a:xfrm>
            <a:off x="7514175" y="2957400"/>
            <a:ext cx="4072200" cy="256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2db3021a6bc_1_320"/>
          <p:cNvSpPr txBox="1"/>
          <p:nvPr/>
        </p:nvSpPr>
        <p:spPr>
          <a:xfrm>
            <a:off x="7514175" y="2576050"/>
            <a:ext cx="1133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전략 패턴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2db3021a6bc_1_320"/>
          <p:cNvSpPr txBox="1"/>
          <p:nvPr/>
        </p:nvSpPr>
        <p:spPr>
          <a:xfrm>
            <a:off x="5670625" y="4905525"/>
            <a:ext cx="149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팩토리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패턴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632000" y="1860174"/>
            <a:ext cx="8928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조원 소개 및 역할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2227800" y="2955750"/>
            <a:ext cx="37932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ko-KR" sz="2400"/>
              <a:t>SSD Application </a:t>
            </a:r>
            <a:r>
              <a:rPr b="0" lang="ko-KR" sz="2400"/>
              <a:t>개발</a:t>
            </a:r>
            <a:endParaRPr b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ko-KR" sz="2400"/>
              <a:t>이수성</a:t>
            </a:r>
            <a:endParaRPr b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ko-KR" sz="2400"/>
              <a:t>원철황</a:t>
            </a:r>
            <a:endParaRPr b="0" sz="2400"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6312875" y="2955750"/>
            <a:ext cx="37932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ko-KR" sz="2400"/>
              <a:t>Test Shell Application</a:t>
            </a:r>
            <a:r>
              <a:rPr b="0" lang="ko-KR" sz="2400"/>
              <a:t> 개발</a:t>
            </a:r>
            <a:endParaRPr b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ko-KR" sz="2400"/>
              <a:t>유지성</a:t>
            </a:r>
            <a:endParaRPr b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ko-KR" sz="2400"/>
              <a:t>강연우</a:t>
            </a:r>
            <a:endParaRPr b="0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b3021a6bc_1_353"/>
          <p:cNvSpPr txBox="1"/>
          <p:nvPr>
            <p:ph type="title"/>
          </p:nvPr>
        </p:nvSpPr>
        <p:spPr>
          <a:xfrm>
            <a:off x="605975" y="310150"/>
            <a:ext cx="113139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Design (Strategy+Factory)</a:t>
            </a:r>
            <a:endParaRPr/>
          </a:p>
        </p:txBody>
      </p:sp>
      <p:sp>
        <p:nvSpPr>
          <p:cNvPr id="225" name="Google Shape;225;g2db3021a6bc_1_353"/>
          <p:cNvSpPr txBox="1"/>
          <p:nvPr/>
        </p:nvSpPr>
        <p:spPr>
          <a:xfrm>
            <a:off x="731550" y="1273388"/>
            <a:ext cx="3646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Test Case 기반 리팩토링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g2db3021a6bc_1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00" y="1868850"/>
            <a:ext cx="3947724" cy="45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db3021a6bc_1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825" y="1860382"/>
            <a:ext cx="3881101" cy="392931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db3021a6bc_1_353"/>
          <p:cNvSpPr/>
          <p:nvPr/>
        </p:nvSpPr>
        <p:spPr>
          <a:xfrm>
            <a:off x="1316650" y="2330750"/>
            <a:ext cx="3881100" cy="388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db3021a6bc_1_353"/>
          <p:cNvSpPr/>
          <p:nvPr/>
        </p:nvSpPr>
        <p:spPr>
          <a:xfrm>
            <a:off x="6836000" y="3449450"/>
            <a:ext cx="3881100" cy="211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g2db3021a6bc_1_353"/>
          <p:cNvCxnSpPr>
            <a:stCxn id="228" idx="3"/>
            <a:endCxn id="229" idx="1"/>
          </p:cNvCxnSpPr>
          <p:nvPr/>
        </p:nvCxnSpPr>
        <p:spPr>
          <a:xfrm>
            <a:off x="5197750" y="4272800"/>
            <a:ext cx="1638300" cy="23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b3021a6bc_1_32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Concerns</a:t>
            </a:r>
            <a:endParaRPr/>
          </a:p>
        </p:txBody>
      </p:sp>
      <p:sp>
        <p:nvSpPr>
          <p:cNvPr id="236" name="Google Shape;236;g2db3021a6bc_1_328"/>
          <p:cNvSpPr txBox="1"/>
          <p:nvPr/>
        </p:nvSpPr>
        <p:spPr>
          <a:xfrm>
            <a:off x="731550" y="1273400"/>
            <a:ext cx="4880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변경 용이성 - 명령어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2db3021a6bc_1_328"/>
          <p:cNvSpPr txBox="1"/>
          <p:nvPr/>
        </p:nvSpPr>
        <p:spPr>
          <a:xfrm>
            <a:off x="731550" y="3780400"/>
            <a:ext cx="4880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성능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db3021a6bc_1_328"/>
          <p:cNvSpPr txBox="1"/>
          <p:nvPr/>
        </p:nvSpPr>
        <p:spPr>
          <a:xfrm>
            <a:off x="1226825" y="4262750"/>
            <a:ext cx="81609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조회 시간이 빨라야 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시간(자원)을 많이 소모하는 저장장치(nand.txt) 접근 대신 buffer 를 사용한다.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db3021a6bc_1_328"/>
          <p:cNvSpPr txBox="1"/>
          <p:nvPr/>
        </p:nvSpPr>
        <p:spPr>
          <a:xfrm>
            <a:off x="1226825" y="1792100"/>
            <a:ext cx="9506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R, W 명령어 외 다른 동작을 수행하는 명령어가 추가될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명령어 기능 추가에 대해서는 열려있고, 기능 추가에 따른 변경에는 최대한 닫혀있어야 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db3021a6bc_1_328"/>
          <p:cNvSpPr txBox="1"/>
          <p:nvPr/>
        </p:nvSpPr>
        <p:spPr>
          <a:xfrm rot="1201759">
            <a:off x="7064349" y="4031099"/>
            <a:ext cx="3177801" cy="43428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요구 사항</a:t>
            </a:r>
            <a:endParaRPr sz="28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b3021a6bc_1_346"/>
          <p:cNvSpPr txBox="1"/>
          <p:nvPr>
            <p:ph type="title"/>
          </p:nvPr>
        </p:nvSpPr>
        <p:spPr>
          <a:xfrm>
            <a:off x="605975" y="310150"/>
            <a:ext cx="113682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Design (클래</a:t>
            </a:r>
            <a:r>
              <a:rPr lang="ko-KR"/>
              <a:t>스 추출)</a:t>
            </a:r>
            <a:endParaRPr/>
          </a:p>
        </p:txBody>
      </p:sp>
      <p:pic>
        <p:nvPicPr>
          <p:cNvPr id="246" name="Google Shape;246;g2db3021a6bc_1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49" y="2082300"/>
            <a:ext cx="9406899" cy="40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db3021a6bc_1_346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Command Buffer 적용을 위한 리팩토링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db3021a6bc_1_346"/>
          <p:cNvSpPr/>
          <p:nvPr/>
        </p:nvSpPr>
        <p:spPr>
          <a:xfrm>
            <a:off x="3510925" y="3472625"/>
            <a:ext cx="1671600" cy="2232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db3021a6bc_1_346"/>
          <p:cNvSpPr/>
          <p:nvPr/>
        </p:nvSpPr>
        <p:spPr>
          <a:xfrm>
            <a:off x="1434700" y="3472625"/>
            <a:ext cx="1671600" cy="1290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b3021a6bc_1_369"/>
          <p:cNvSpPr txBox="1"/>
          <p:nvPr>
            <p:ph type="title"/>
          </p:nvPr>
        </p:nvSpPr>
        <p:spPr>
          <a:xfrm>
            <a:off x="605975" y="310150"/>
            <a:ext cx="113682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Architectural Design (클래</a:t>
            </a:r>
            <a:r>
              <a:rPr lang="ko-KR"/>
              <a:t>스 추출)</a:t>
            </a:r>
            <a:endParaRPr/>
          </a:p>
        </p:txBody>
      </p:sp>
      <p:sp>
        <p:nvSpPr>
          <p:cNvPr id="255" name="Google Shape;255;g2db3021a6bc_1_369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Command Buffer 적용을 위한 리팩토링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g2db3021a6bc_1_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50" y="1854750"/>
            <a:ext cx="1477250" cy="47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db3021a6bc_1_369"/>
          <p:cNvSpPr/>
          <p:nvPr/>
        </p:nvSpPr>
        <p:spPr>
          <a:xfrm>
            <a:off x="1179250" y="3274425"/>
            <a:ext cx="1580100" cy="3323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8" name="Google Shape;258;g2db3021a6bc_1_369"/>
          <p:cNvCxnSpPr>
            <a:stCxn id="257" idx="3"/>
          </p:cNvCxnSpPr>
          <p:nvPr/>
        </p:nvCxnSpPr>
        <p:spPr>
          <a:xfrm flipH="1" rot="10800000">
            <a:off x="2759350" y="4259175"/>
            <a:ext cx="1453800" cy="67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9" name="Google Shape;259;g2db3021a6bc_1_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71" y="2415775"/>
            <a:ext cx="2421100" cy="1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db3021a6bc_1_369"/>
          <p:cNvSpPr txBox="1"/>
          <p:nvPr/>
        </p:nvSpPr>
        <p:spPr>
          <a:xfrm rot="-1437350">
            <a:off x="2688470" y="3927048"/>
            <a:ext cx="2885238" cy="26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유틸 클래스 추출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g2db3021a6bc_1_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3400" y="2072298"/>
            <a:ext cx="3554876" cy="379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2db3021a6bc_1_369"/>
          <p:cNvCxnSpPr/>
          <p:nvPr/>
        </p:nvCxnSpPr>
        <p:spPr>
          <a:xfrm>
            <a:off x="6732050" y="4087325"/>
            <a:ext cx="698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0b8c2baca_2_66"/>
          <p:cNvSpPr txBox="1"/>
          <p:nvPr>
            <p:ph idx="4294967295" type="title"/>
          </p:nvPr>
        </p:nvSpPr>
        <p:spPr>
          <a:xfrm>
            <a:off x="3508650" y="3104100"/>
            <a:ext cx="51747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Test Shell</a:t>
            </a:r>
            <a:r>
              <a:rPr lang="ko-KR"/>
              <a:t> Application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0b8c2baca_0_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기능</a:t>
            </a:r>
            <a:endParaRPr/>
          </a:p>
        </p:txBody>
      </p:sp>
      <p:sp>
        <p:nvSpPr>
          <p:cNvPr id="273" name="Google Shape;273;g270b8c2baca_0_2"/>
          <p:cNvSpPr txBox="1"/>
          <p:nvPr>
            <p:ph idx="1" type="body"/>
          </p:nvPr>
        </p:nvSpPr>
        <p:spPr>
          <a:xfrm>
            <a:off x="605975" y="1316375"/>
            <a:ext cx="10987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Main Scenarios</a:t>
            </a:r>
            <a:endParaRPr sz="20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-KR" sz="1500"/>
              <a:t>사용자로부터 사전 정의된 명령어를 입력받아 지정된 동작을 수행한다.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read [LBA] : 특정 LBA 데이터를 읽는다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fullread : 모든 LBA 데이터를 읽는다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write [LBA] [DATA] : 특정 LBA에 데이터를 쓴다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fullwrite : 모든 LBA에 데이터를 쓴다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erase [LBA] [SIZE] : 특정 LBA부터 SIZE만큼 데이터를 지운다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erase_range [START_LBA] [STOP_LBA] : START_LBA부터 STOP_LBA 전까지 데이터를 지운다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exit : 프로그램을 종료한다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help : 도움말을 출력한다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testapp1 : 사전 정의된 테스트 과정을 수행한다</a:t>
            </a:r>
            <a:endParaRPr sz="15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testapp2 : 사전 정의된 테스트 과정을 수행한다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Alternative Scenarios</a:t>
            </a:r>
            <a:endParaRPr sz="20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-KR" sz="1500"/>
              <a:t>정의되지 않은 명령어는 수행하지 않는다.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0b8c2baca_0_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기능</a:t>
            </a:r>
            <a:endParaRPr/>
          </a:p>
        </p:txBody>
      </p:sp>
      <p:sp>
        <p:nvSpPr>
          <p:cNvPr id="279" name="Google Shape;279;g270b8c2baca_0_14"/>
          <p:cNvSpPr txBox="1"/>
          <p:nvPr>
            <p:ph idx="1" type="body"/>
          </p:nvPr>
        </p:nvSpPr>
        <p:spPr>
          <a:xfrm>
            <a:off x="605975" y="1316375"/>
            <a:ext cx="10987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</a:t>
            </a:r>
            <a:r>
              <a:rPr lang="ko-KR" sz="2150"/>
              <a:t>Architectural Concerns</a:t>
            </a:r>
            <a:endParaRPr sz="2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① 명령어를 입력하는 형태가 바뀔 수 있다</a:t>
            </a:r>
            <a:endParaRPr sz="16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② </a:t>
            </a:r>
            <a:r>
              <a:rPr lang="ko-KR" sz="1600"/>
              <a:t>SSD는 소프트웨어 업데이트가 잦다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③ </a:t>
            </a:r>
            <a:r>
              <a:rPr lang="ko-KR" sz="1600"/>
              <a:t>다양한 SSD 제품을 테스트 할 수 있어야 한다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④ </a:t>
            </a:r>
            <a:r>
              <a:rPr lang="ko-KR" sz="1600"/>
              <a:t>명령어가 추가될 가능성이 크다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50"/>
              <a:t>◼︎ </a:t>
            </a:r>
            <a:r>
              <a:rPr lang="ko-KR" sz="2150"/>
              <a:t>Architectural Decisions</a:t>
            </a:r>
            <a:endParaRPr sz="2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	① </a:t>
            </a:r>
            <a:r>
              <a:rPr lang="ko-KR" sz="1500"/>
              <a:t>사용자 입력을 담당하는 기능을 클래스로 분리 (SRP)</a:t>
            </a:r>
            <a:endParaRPr sz="15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② </a:t>
            </a:r>
            <a:r>
              <a:rPr lang="ko-KR" sz="1500"/>
              <a:t>SSD 실행은 지정된 Interface를 사용 (DIP)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	③ </a:t>
            </a:r>
            <a:r>
              <a:rPr lang="ko-KR" sz="1500"/>
              <a:t>SSD를 Test App.의 Subprocess로 실행 (Model-Control Pattern)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	④ </a:t>
            </a:r>
            <a:r>
              <a:rPr lang="ko-KR" sz="1500"/>
              <a:t>명령어 동작을 Method Factory를 사용해 결정 (Factory Pattern)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	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b3021a6bc_0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클래스 다이어그램</a:t>
            </a:r>
            <a:endParaRPr/>
          </a:p>
        </p:txBody>
      </p:sp>
      <p:pic>
        <p:nvPicPr>
          <p:cNvPr id="285" name="Google Shape;285;g2db3021a6b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25" y="1478325"/>
            <a:ext cx="10667949" cy="50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db3021a6bc_0_0"/>
          <p:cNvSpPr txBox="1"/>
          <p:nvPr/>
        </p:nvSpPr>
        <p:spPr>
          <a:xfrm>
            <a:off x="136800" y="2999850"/>
            <a:ext cx="40332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입력 담당: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command와 arguments를 구분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TestShell.run() 메서드를 호출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형태가 바뀌면 수정될 클래스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db3021a6bc_0_0"/>
          <p:cNvSpPr txBox="1"/>
          <p:nvPr/>
        </p:nvSpPr>
        <p:spPr>
          <a:xfrm>
            <a:off x="136800" y="4835700"/>
            <a:ext cx="40332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command에 따른 SSD 명령어 결정</a:t>
            </a: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methodFactory에서 Method 생성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Method에 arguments를 넣고 실행(invoke)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db3021a6bc_0_0"/>
          <p:cNvSpPr txBox="1"/>
          <p:nvPr/>
        </p:nvSpPr>
        <p:spPr>
          <a:xfrm>
            <a:off x="8351650" y="4268200"/>
            <a:ext cx="37596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명령어 실행자</a:t>
            </a: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algun Gothic"/>
              <a:buChar char="-"/>
            </a:pPr>
            <a:r>
              <a:rPr lang="ko-KR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 받은 arguments를 바탕으로 subprocess를 통해 SSD 명령어 호출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b3021a6bc_0_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코드 ①</a:t>
            </a:r>
            <a:endParaRPr/>
          </a:p>
        </p:txBody>
      </p:sp>
      <p:pic>
        <p:nvPicPr>
          <p:cNvPr id="294" name="Google Shape;294;g2db3021a6b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375" y="1553918"/>
            <a:ext cx="772477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db3021a6bc_0_8"/>
          <p:cNvSpPr txBox="1"/>
          <p:nvPr/>
        </p:nvSpPr>
        <p:spPr>
          <a:xfrm>
            <a:off x="6819375" y="2033950"/>
            <a:ext cx="5091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javac TestShellScript.java ./SolidStateDrive.jar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6" name="Google Shape;296;g2db3021a6bc_0_8"/>
          <p:cNvCxnSpPr>
            <a:stCxn id="295" idx="1"/>
          </p:cNvCxnSpPr>
          <p:nvPr/>
        </p:nvCxnSpPr>
        <p:spPr>
          <a:xfrm flipH="1">
            <a:off x="5328975" y="2254750"/>
            <a:ext cx="1490400" cy="8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b3021a6bc_0_2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코드 ②</a:t>
            </a:r>
            <a:endParaRPr/>
          </a:p>
        </p:txBody>
      </p:sp>
      <p:pic>
        <p:nvPicPr>
          <p:cNvPr id="302" name="Google Shape;302;g2db3021a6b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409918"/>
            <a:ext cx="540067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2db3021a6bc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25" y="4584068"/>
            <a:ext cx="5638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db3021a6bc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100" y="1637493"/>
            <a:ext cx="5346675" cy="206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db3021a6bc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6100" y="3834143"/>
            <a:ext cx="3540490" cy="147383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db3021a6bc_0_20"/>
          <p:cNvSpPr txBox="1"/>
          <p:nvPr/>
        </p:nvSpPr>
        <p:spPr>
          <a:xfrm>
            <a:off x="6874575" y="5635425"/>
            <a:ext cx="4746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HashMap으로 관리되는 methodFactory에서 command를 key로 Method를 return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g2db3021a6bc_0_20"/>
          <p:cNvCxnSpPr/>
          <p:nvPr/>
        </p:nvCxnSpPr>
        <p:spPr>
          <a:xfrm rot="10800000">
            <a:off x="8475200" y="5000625"/>
            <a:ext cx="207000" cy="6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2db3021a6bc_0_20"/>
          <p:cNvSpPr txBox="1"/>
          <p:nvPr/>
        </p:nvSpPr>
        <p:spPr>
          <a:xfrm>
            <a:off x="10310450" y="2006375"/>
            <a:ext cx="16746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실행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g2db3021a6bc_0_20"/>
          <p:cNvCxnSpPr>
            <a:stCxn id="308" idx="1"/>
          </p:cNvCxnSpPr>
          <p:nvPr/>
        </p:nvCxnSpPr>
        <p:spPr>
          <a:xfrm flipH="1">
            <a:off x="8248550" y="2261675"/>
            <a:ext cx="2061900" cy="32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b3021a6bc_1_247"/>
          <p:cNvSpPr txBox="1"/>
          <p:nvPr>
            <p:ph idx="4294967295" type="title"/>
          </p:nvPr>
        </p:nvSpPr>
        <p:spPr>
          <a:xfrm>
            <a:off x="4159201" y="3104100"/>
            <a:ext cx="3873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SSD Application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b3021a6bc_0_3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코드 ③</a:t>
            </a:r>
            <a:endParaRPr/>
          </a:p>
        </p:txBody>
      </p:sp>
      <p:pic>
        <p:nvPicPr>
          <p:cNvPr id="315" name="Google Shape;315;g2db3021a6b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5" y="1352918"/>
            <a:ext cx="5181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db3021a6bc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125" y="2309343"/>
            <a:ext cx="4302406" cy="420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db3021a6bc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531" y="2309343"/>
            <a:ext cx="6330468" cy="372711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db3021a6bc_0_38"/>
          <p:cNvSpPr txBox="1"/>
          <p:nvPr/>
        </p:nvSpPr>
        <p:spPr>
          <a:xfrm>
            <a:off x="8447625" y="6036450"/>
            <a:ext cx="3256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SSD를 Subprocess로 실행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9" name="Google Shape;319;g2db3021a6bc_0_38"/>
          <p:cNvCxnSpPr>
            <a:stCxn id="318" idx="0"/>
          </p:cNvCxnSpPr>
          <p:nvPr/>
        </p:nvCxnSpPr>
        <p:spPr>
          <a:xfrm rot="10800000">
            <a:off x="9096375" y="4655550"/>
            <a:ext cx="979500" cy="138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g2db3021a6bc_0_38"/>
          <p:cNvSpPr txBox="1"/>
          <p:nvPr/>
        </p:nvSpPr>
        <p:spPr>
          <a:xfrm>
            <a:off x="1033575" y="6347400"/>
            <a:ext cx="382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TestShell에 사용하는 인터페이스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0b8c2baca_0_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테스트</a:t>
            </a:r>
            <a:r>
              <a:rPr lang="ko-KR"/>
              <a:t> ①</a:t>
            </a:r>
            <a:endParaRPr/>
          </a:p>
        </p:txBody>
      </p:sp>
      <p:sp>
        <p:nvSpPr>
          <p:cNvPr id="326" name="Google Shape;326;g270b8c2baca_0_24"/>
          <p:cNvSpPr txBox="1"/>
          <p:nvPr>
            <p:ph idx="1" type="body"/>
          </p:nvPr>
        </p:nvSpPr>
        <p:spPr>
          <a:xfrm>
            <a:off x="605975" y="1316375"/>
            <a:ext cx="324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TestShellScriptTest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27" name="Google Shape;327;g270b8c2bac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906543"/>
            <a:ext cx="28384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70b8c2baca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550" y="2430893"/>
            <a:ext cx="20002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70b8c2baca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175" y="2173168"/>
            <a:ext cx="67056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0b8c2baca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5" y="2892368"/>
            <a:ext cx="3524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b3021a6bc_0_8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2. Test Application 테스트 ②</a:t>
            </a:r>
            <a:endParaRPr/>
          </a:p>
        </p:txBody>
      </p:sp>
      <p:sp>
        <p:nvSpPr>
          <p:cNvPr id="336" name="Google Shape;336;g2db3021a6bc_0_83"/>
          <p:cNvSpPr txBox="1"/>
          <p:nvPr>
            <p:ph idx="1" type="body"/>
          </p:nvPr>
        </p:nvSpPr>
        <p:spPr>
          <a:xfrm>
            <a:off x="605975" y="1316375"/>
            <a:ext cx="324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TestShellTest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7" name="Google Shape;337;g2db3021a6bc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63" y="1815000"/>
            <a:ext cx="2867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db3021a6bc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00" y="2397975"/>
            <a:ext cx="22764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db3021a6bc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700" y="2885693"/>
            <a:ext cx="16383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db3021a6bc_0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775" y="3361943"/>
            <a:ext cx="2190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db3021a6bc_0_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0500" y="1814993"/>
            <a:ext cx="68484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b3021a6bc_0_5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3</a:t>
            </a:r>
            <a:r>
              <a:rPr lang="ko-KR"/>
              <a:t>. Logger 기능</a:t>
            </a:r>
            <a:endParaRPr/>
          </a:p>
        </p:txBody>
      </p:sp>
      <p:sp>
        <p:nvSpPr>
          <p:cNvPr id="347" name="Google Shape;347;g2db3021a6bc_0_58"/>
          <p:cNvSpPr txBox="1"/>
          <p:nvPr>
            <p:ph idx="1" type="body"/>
          </p:nvPr>
        </p:nvSpPr>
        <p:spPr>
          <a:xfrm>
            <a:off x="605975" y="1316375"/>
            <a:ext cx="10987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</a:t>
            </a:r>
            <a:r>
              <a:rPr lang="ko-KR" sz="2000"/>
              <a:t>요구사항 구현</a:t>
            </a:r>
            <a:endParaRPr sz="2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latest.log에 로깅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10kb 단위로 로그 파일 Rolling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모든 Rolling 파일 압축 (최근 파일 제외)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TestShell과 SSD는 각각 로그 파일 작성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지정된 포맷 사용 (시간, 클래스명, 메서드명 포함)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Architectural Concern</a:t>
            </a:r>
            <a:endParaRPr sz="2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하나의 Application에서 여러 가지 로그 파일을 작성할 수 있으면 좋겠다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◼︎ Architectural Decision</a:t>
            </a:r>
            <a:endParaRPr sz="2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로그 Directory 단위로 Logger를 Singleton으로 구현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b3021a6bc_0_6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3. Logger 코드</a:t>
            </a:r>
            <a:endParaRPr/>
          </a:p>
        </p:txBody>
      </p:sp>
      <p:pic>
        <p:nvPicPr>
          <p:cNvPr id="353" name="Google Shape;353;g2db3021a6b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25" y="1471118"/>
            <a:ext cx="61912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db3021a6bc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325" y="3352793"/>
            <a:ext cx="40290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db3021a6bc_0_63"/>
          <p:cNvSpPr txBox="1"/>
          <p:nvPr/>
        </p:nvSpPr>
        <p:spPr>
          <a:xfrm>
            <a:off x="1652450" y="3725375"/>
            <a:ext cx="451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Directory 단위로 Logger 생성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6" name="Google Shape;356;g2db3021a6bc_0_63"/>
          <p:cNvCxnSpPr/>
          <p:nvPr/>
        </p:nvCxnSpPr>
        <p:spPr>
          <a:xfrm>
            <a:off x="4445975" y="4076175"/>
            <a:ext cx="13800" cy="27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7" name="Google Shape;357;g2db3021a6bc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375" y="4286525"/>
            <a:ext cx="5528799" cy="24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db3021a6bc_0_63"/>
          <p:cNvSpPr txBox="1"/>
          <p:nvPr/>
        </p:nvSpPr>
        <p:spPr>
          <a:xfrm>
            <a:off x="6164750" y="2410025"/>
            <a:ext cx="45123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writeLog()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호출한 클래스와 메서드 이름 get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컨텐츠 formatting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로그 파일 확인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로그 파일 Rolling (압축 포함)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Append로 로그 작성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b3021a6bc_0_10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3</a:t>
            </a:r>
            <a:r>
              <a:rPr lang="ko-KR"/>
              <a:t>. Logger 테스트</a:t>
            </a:r>
            <a:endParaRPr/>
          </a:p>
        </p:txBody>
      </p:sp>
      <p:sp>
        <p:nvSpPr>
          <p:cNvPr id="364" name="Google Shape;364;g2db3021a6bc_0_102"/>
          <p:cNvSpPr txBox="1"/>
          <p:nvPr>
            <p:ph idx="1" type="body"/>
          </p:nvPr>
        </p:nvSpPr>
        <p:spPr>
          <a:xfrm>
            <a:off x="605975" y="1302575"/>
            <a:ext cx="324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Logger</a:t>
            </a:r>
            <a:r>
              <a:rPr lang="ko-KR" sz="2500"/>
              <a:t>Test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65" name="Google Shape;365;g2db3021a6bc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50" y="1870175"/>
            <a:ext cx="28098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2db3021a6bc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950" y="246072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db3021a6bc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2650" y="2936975"/>
            <a:ext cx="78486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db3021a6bc_0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2650" y="1736825"/>
            <a:ext cx="54768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0b8c2baca_0_1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3. 시연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0b8c2baca_0_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4. 소감</a:t>
            </a:r>
            <a:endParaRPr/>
          </a:p>
        </p:txBody>
      </p:sp>
      <p:sp>
        <p:nvSpPr>
          <p:cNvPr id="379" name="Google Shape;379;g270b8c2baca_0_7"/>
          <p:cNvSpPr txBox="1"/>
          <p:nvPr>
            <p:ph idx="1" type="body"/>
          </p:nvPr>
        </p:nvSpPr>
        <p:spPr>
          <a:xfrm>
            <a:off x="605975" y="1316375"/>
            <a:ext cx="10515600" cy="5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200"/>
              <a:t>유지성</a:t>
            </a:r>
            <a:endParaRPr b="1"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600"/>
              <a:t>TDD에서는 테스트 코드가 함께 있기 때문에 사소한 코드 수정도 기능에 어떤 영향을 미치는지 빠르게 파악할 수 있어서 잠재적 버그를 발견하기 용이했습니다. 그리고 팀원들과 설계에 대한 토론을 많이 하고, 코드 리뷰도 서로 적극적으로 참여해서 마음 편히 개발할 수 있었습니다.</a:t>
            </a:r>
            <a:endParaRPr sz="16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200"/>
              <a:t>이수성</a:t>
            </a:r>
            <a:endParaRPr b="1"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600"/>
              <a:t>가독성이 좋은 코드 개발 방법을 배울 수 있는 좋은 기회였으며, 팀 프로젝트에서는 다른 팀보다 인원이 부족하여, 팀원들 모두 고생이 많았지만 재미있는 경험이었습니다.</a:t>
            </a:r>
            <a:endParaRPr sz="16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200"/>
              <a:t>원철황</a:t>
            </a:r>
            <a:endParaRPr b="1"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600"/>
              <a:t>클린코</a:t>
            </a:r>
            <a:r>
              <a:rPr lang="ko-KR" sz="1600"/>
              <a:t>드, 테스트, 리팩토링 등 좋은 코드를 위한 여러 활동을 몸으로 체험해 볼 수 있는 좋은 기회였습니다. 인원이 부족해 각자 담당할 개발량이 많았지만 </a:t>
            </a:r>
            <a:r>
              <a:rPr lang="ko-KR" sz="1600"/>
              <a:t>우수한 역량을 가진 팀원들과 함께 할 수 있어서 즐겁고 여유있게 개발할 수 있었습니다.</a:t>
            </a:r>
            <a:r>
              <a:rPr lang="ko-KR" sz="1600"/>
              <a:t> 개인적인 생각으로 입사하는 모든 S직군들이 이 교육을 들었으면 좋겠습니다. </a:t>
            </a:r>
            <a:endParaRPr sz="16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200"/>
              <a:t>강연우</a:t>
            </a:r>
            <a:endParaRPr b="1" sz="22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600"/>
              <a:t>개발과정에서 소홀해질 수 있는 리팩토링, 테스트 등의 중요성을 느낄 수 있는 교육이었습니다. 현업에 돌아가서도 여러모로 적용해볼 수 있을 것 같습니다. 훌륭한 팀원들을 만나서 팀프로젝트도 재밌게 진행된 것 같습니다.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3021a6bc_1_393"/>
          <p:cNvSpPr txBox="1"/>
          <p:nvPr>
            <p:ph idx="4294967295" type="title"/>
          </p:nvPr>
        </p:nvSpPr>
        <p:spPr>
          <a:xfrm>
            <a:off x="4159201" y="3104100"/>
            <a:ext cx="3873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</a:t>
            </a:r>
            <a:r>
              <a:rPr lang="ko-KR"/>
              <a:t>현 </a:t>
            </a:r>
            <a:r>
              <a:rPr lang="ko-KR"/>
              <a:t>기</a:t>
            </a:r>
            <a:r>
              <a:rPr lang="ko-KR"/>
              <a:t>능 소개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(기본 기능 제외)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70b8c2baca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949" y="2236525"/>
            <a:ext cx="2243860" cy="3901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g270b8c2baca_2_4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구현 기능 소개(Command Buffer)</a:t>
            </a:r>
            <a:endParaRPr/>
          </a:p>
        </p:txBody>
      </p:sp>
      <p:sp>
        <p:nvSpPr>
          <p:cNvPr id="73" name="Google Shape;73;g270b8c2baca_2_42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Command Buffer - 동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설명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g270b8c2baca_2_42"/>
          <p:cNvSpPr txBox="1"/>
          <p:nvPr/>
        </p:nvSpPr>
        <p:spPr>
          <a:xfrm>
            <a:off x="1085850" y="1821925"/>
            <a:ext cx="14631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nand.txt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g270b8c2baca_2_42"/>
          <p:cNvSpPr txBox="1"/>
          <p:nvPr/>
        </p:nvSpPr>
        <p:spPr>
          <a:xfrm>
            <a:off x="4808225" y="1871450"/>
            <a:ext cx="14631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buffer.txt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g270b8c2baca_2_42"/>
          <p:cNvSpPr txBox="1"/>
          <p:nvPr/>
        </p:nvSpPr>
        <p:spPr>
          <a:xfrm>
            <a:off x="8580125" y="1871450"/>
            <a:ext cx="14631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result.txt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" name="Google Shape;77;g270b8c2baca_2_42"/>
          <p:cNvCxnSpPr/>
          <p:nvPr/>
        </p:nvCxnSpPr>
        <p:spPr>
          <a:xfrm>
            <a:off x="4339600" y="2320300"/>
            <a:ext cx="0" cy="3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g270b8c2baca_2_42"/>
          <p:cNvCxnSpPr/>
          <p:nvPr/>
        </p:nvCxnSpPr>
        <p:spPr>
          <a:xfrm>
            <a:off x="7734300" y="2320300"/>
            <a:ext cx="0" cy="38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g270b8c2baca_2_42"/>
          <p:cNvCxnSpPr/>
          <p:nvPr/>
        </p:nvCxnSpPr>
        <p:spPr>
          <a:xfrm rot="10800000">
            <a:off x="6880800" y="240031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g270b8c2baca_2_42"/>
          <p:cNvCxnSpPr/>
          <p:nvPr/>
        </p:nvCxnSpPr>
        <p:spPr>
          <a:xfrm rot="10800000">
            <a:off x="6880800" y="587500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g270b8c2baca_2_42"/>
          <p:cNvSpPr txBox="1"/>
          <p:nvPr/>
        </p:nvSpPr>
        <p:spPr>
          <a:xfrm>
            <a:off x="7099950" y="2457475"/>
            <a:ext cx="12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   3</a:t>
            </a:r>
            <a:endParaRPr b="1"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g270b8c2baca_2_42"/>
          <p:cNvSpPr txBox="1"/>
          <p:nvPr/>
        </p:nvSpPr>
        <p:spPr>
          <a:xfrm>
            <a:off x="7054200" y="5535925"/>
            <a:ext cx="12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   3</a:t>
            </a:r>
            <a:endParaRPr b="1"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g270b8c2baca_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301" y="2236525"/>
            <a:ext cx="2487175" cy="39012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g270b8c2baca_2_42"/>
          <p:cNvSpPr txBox="1"/>
          <p:nvPr/>
        </p:nvSpPr>
        <p:spPr>
          <a:xfrm>
            <a:off x="7099950" y="3925513"/>
            <a:ext cx="12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   3</a:t>
            </a:r>
            <a:endParaRPr b="1"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g270b8c2baca_2_42"/>
          <p:cNvCxnSpPr/>
          <p:nvPr/>
        </p:nvCxnSpPr>
        <p:spPr>
          <a:xfrm rot="10800000">
            <a:off x="6880800" y="4187163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g270b8c2baca_2_42"/>
          <p:cNvSpPr txBox="1"/>
          <p:nvPr/>
        </p:nvSpPr>
        <p:spPr>
          <a:xfrm>
            <a:off x="8564875" y="2400300"/>
            <a:ext cx="2243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0x98765432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g270b8c2baca_2_42"/>
          <p:cNvSpPr txBox="1"/>
          <p:nvPr/>
        </p:nvSpPr>
        <p:spPr>
          <a:xfrm>
            <a:off x="8625850" y="4068363"/>
            <a:ext cx="2243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0x12345678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g270b8c2baca_2_42"/>
          <p:cNvSpPr/>
          <p:nvPr/>
        </p:nvSpPr>
        <p:spPr>
          <a:xfrm>
            <a:off x="1669575" y="3942813"/>
            <a:ext cx="1919400" cy="48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g270b8c2baca_2_42"/>
          <p:cNvSpPr txBox="1"/>
          <p:nvPr/>
        </p:nvSpPr>
        <p:spPr>
          <a:xfrm>
            <a:off x="8625850" y="5736438"/>
            <a:ext cx="2243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0x00000000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g270b8c2baca_2_42"/>
          <p:cNvSpPr txBox="1"/>
          <p:nvPr/>
        </p:nvSpPr>
        <p:spPr>
          <a:xfrm>
            <a:off x="1669575" y="3630775"/>
            <a:ext cx="1329600" cy="2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LBA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3021a6bc_1_44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구현 기능 소개(Command Buffer)</a:t>
            </a:r>
            <a:endParaRPr/>
          </a:p>
        </p:txBody>
      </p:sp>
      <p:sp>
        <p:nvSpPr>
          <p:cNvPr id="96" name="Google Shape;96;g2db3021a6bc_1_441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Command Buffer - Add 로그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2db3021a6bc_1_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2021250"/>
            <a:ext cx="87058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db3021a6bc_1_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471200"/>
            <a:ext cx="105537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3021a6bc_1_4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구현 기능 소개(Command Buffer)</a:t>
            </a:r>
            <a:endParaRPr/>
          </a:p>
        </p:txBody>
      </p:sp>
      <p:sp>
        <p:nvSpPr>
          <p:cNvPr id="104" name="Google Shape;104;g2db3021a6bc_1_414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Command Buffer - Flush 로그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g2db3021a6bc_1_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75" y="1875575"/>
            <a:ext cx="8606151" cy="20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db3021a6bc_1_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4341100"/>
            <a:ext cx="11229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b3021a6bc_1_27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구현 기능 소개(Command Buffer)</a:t>
            </a:r>
            <a:endParaRPr/>
          </a:p>
        </p:txBody>
      </p:sp>
      <p:sp>
        <p:nvSpPr>
          <p:cNvPr id="112" name="Google Shape;112;g2db3021a6bc_1_270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SSD App. 에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버퍼 활용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g2db3021a6bc_1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00" y="2309813"/>
            <a:ext cx="5372100" cy="22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2db3021a6bc_1_270"/>
          <p:cNvCxnSpPr/>
          <p:nvPr/>
        </p:nvCxnSpPr>
        <p:spPr>
          <a:xfrm flipH="1">
            <a:off x="2922275" y="3068350"/>
            <a:ext cx="4279200" cy="3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2db3021a6bc_1_270"/>
          <p:cNvSpPr txBox="1"/>
          <p:nvPr/>
        </p:nvSpPr>
        <p:spPr>
          <a:xfrm>
            <a:off x="7369300" y="2829838"/>
            <a:ext cx="2243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Buffer Load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g2db3021a6bc_1_270"/>
          <p:cNvCxnSpPr>
            <a:stCxn id="117" idx="1"/>
          </p:cNvCxnSpPr>
          <p:nvPr/>
        </p:nvCxnSpPr>
        <p:spPr>
          <a:xfrm rot="10800000">
            <a:off x="5392400" y="3972775"/>
            <a:ext cx="879600" cy="45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2db3021a6bc_1_270"/>
          <p:cNvSpPr txBox="1"/>
          <p:nvPr/>
        </p:nvSpPr>
        <p:spPr>
          <a:xfrm>
            <a:off x="6272000" y="4306975"/>
            <a:ext cx="3740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Command Validation Check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2db3021a6bc_1_270"/>
          <p:cNvSpPr txBox="1"/>
          <p:nvPr/>
        </p:nvSpPr>
        <p:spPr>
          <a:xfrm>
            <a:off x="7411150" y="3093175"/>
            <a:ext cx="3572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buffer.txt 파일 기록을 로드합니다.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db3021a6bc_1_270"/>
          <p:cNvSpPr txBox="1"/>
          <p:nvPr/>
        </p:nvSpPr>
        <p:spPr>
          <a:xfrm>
            <a:off x="6279800" y="4554700"/>
            <a:ext cx="5001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Argument Validation 클래스를 별도 추출해 사용합니다.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b3021a6bc_1_28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SSD - 구현 기능 소개(Command Buffer)</a:t>
            </a:r>
            <a:endParaRPr/>
          </a:p>
        </p:txBody>
      </p:sp>
      <p:pic>
        <p:nvPicPr>
          <p:cNvPr id="125" name="Google Shape;125;g2db3021a6bc_1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50" y="1849325"/>
            <a:ext cx="4924425" cy="459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2db3021a6bc_1_280"/>
          <p:cNvCxnSpPr/>
          <p:nvPr/>
        </p:nvCxnSpPr>
        <p:spPr>
          <a:xfrm rot="10800000">
            <a:off x="6053500" y="2325738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2db3021a6bc_1_280"/>
          <p:cNvSpPr txBox="1"/>
          <p:nvPr/>
        </p:nvSpPr>
        <p:spPr>
          <a:xfrm>
            <a:off x="7711475" y="2052150"/>
            <a:ext cx="4321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Flush]</a:t>
            </a:r>
            <a:b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Buffer에 있는 Command 전부 수행합니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g2db3021a6bc_1_280"/>
          <p:cNvCxnSpPr/>
          <p:nvPr/>
        </p:nvCxnSpPr>
        <p:spPr>
          <a:xfrm rot="10800000">
            <a:off x="6053500" y="3047113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2db3021a6bc_1_280"/>
          <p:cNvSpPr txBox="1"/>
          <p:nvPr/>
        </p:nvSpPr>
        <p:spPr>
          <a:xfrm>
            <a:off x="7711475" y="2773525"/>
            <a:ext cx="4480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Read]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Buffer에 pending된 command 확인합니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버퍼에 기록이 없다면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nand.txt read 합니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2db3021a6bc_1_280"/>
          <p:cNvCxnSpPr/>
          <p:nvPr/>
        </p:nvCxnSpPr>
        <p:spPr>
          <a:xfrm rot="10800000">
            <a:off x="6053500" y="4144838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g2db3021a6bc_1_280"/>
          <p:cNvSpPr txBox="1"/>
          <p:nvPr/>
        </p:nvSpPr>
        <p:spPr>
          <a:xfrm>
            <a:off x="7711475" y="3871250"/>
            <a:ext cx="3457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Write/Erase]</a:t>
            </a:r>
            <a:b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Buffer에 명령어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추가합니다.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g2db3021a6bc_1_280"/>
          <p:cNvCxnSpPr/>
          <p:nvPr/>
        </p:nvCxnSpPr>
        <p:spPr>
          <a:xfrm rot="10800000">
            <a:off x="6053500" y="5036163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2db3021a6bc_1_280"/>
          <p:cNvSpPr txBox="1"/>
          <p:nvPr/>
        </p:nvSpPr>
        <p:spPr>
          <a:xfrm>
            <a:off x="7711475" y="4762575"/>
            <a:ext cx="3936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Full Check]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버퍼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모두 찼다면 Flush 동작을 수행합니다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" name="Google Shape;134;g2db3021a6bc_1_280"/>
          <p:cNvCxnSpPr/>
          <p:nvPr/>
        </p:nvCxnSpPr>
        <p:spPr>
          <a:xfrm rot="10800000">
            <a:off x="6053500" y="5927488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g2db3021a6bc_1_280"/>
          <p:cNvSpPr txBox="1"/>
          <p:nvPr/>
        </p:nvSpPr>
        <p:spPr>
          <a:xfrm>
            <a:off x="7787675" y="5653900"/>
            <a:ext cx="3936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[Buffer Store]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ssd.jar 종료 전 buffer.txt 갱신합니</a:t>
            </a:r>
            <a:r>
              <a:rPr lang="ko-KR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다.</a:t>
            </a:r>
            <a:endParaRPr sz="15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db3021a6bc_1_280"/>
          <p:cNvSpPr txBox="1"/>
          <p:nvPr/>
        </p:nvSpPr>
        <p:spPr>
          <a:xfrm>
            <a:off x="731550" y="1273400"/>
            <a:ext cx="52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◼︎ SSD App. 에서 버퍼 활용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2024-04-15T01:50:35Z</dcterms:created>
  <dc:creator>linejin1313@gmail.com</dc:creator>
</cp:coreProperties>
</file>