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5"/>
  </p:notesMasterIdLst>
  <p:sldIdLst>
    <p:sldId id="256" r:id="rId2"/>
    <p:sldId id="39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8" r:id="rId27"/>
    <p:sldId id="349" r:id="rId28"/>
    <p:sldId id="350" r:id="rId29"/>
    <p:sldId id="351" r:id="rId30"/>
    <p:sldId id="352" r:id="rId31"/>
    <p:sldId id="353" r:id="rId32"/>
    <p:sldId id="355" r:id="rId33"/>
    <p:sldId id="357" r:id="rId34"/>
    <p:sldId id="358" r:id="rId35"/>
    <p:sldId id="356" r:id="rId36"/>
    <p:sldId id="359" r:id="rId37"/>
    <p:sldId id="360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70" r:id="rId46"/>
    <p:sldId id="369" r:id="rId47"/>
    <p:sldId id="371" r:id="rId48"/>
    <p:sldId id="373" r:id="rId49"/>
    <p:sldId id="375" r:id="rId50"/>
    <p:sldId id="374" r:id="rId51"/>
    <p:sldId id="376" r:id="rId52"/>
    <p:sldId id="377" r:id="rId53"/>
    <p:sldId id="378" r:id="rId54"/>
    <p:sldId id="379" r:id="rId55"/>
    <p:sldId id="397" r:id="rId56"/>
    <p:sldId id="380" r:id="rId57"/>
    <p:sldId id="398" r:id="rId58"/>
    <p:sldId id="381" r:id="rId59"/>
    <p:sldId id="382" r:id="rId60"/>
    <p:sldId id="383" r:id="rId61"/>
    <p:sldId id="399" r:id="rId62"/>
    <p:sldId id="384" r:id="rId63"/>
    <p:sldId id="385" r:id="rId64"/>
    <p:sldId id="395" r:id="rId65"/>
    <p:sldId id="386" r:id="rId66"/>
    <p:sldId id="387" r:id="rId67"/>
    <p:sldId id="388" r:id="rId68"/>
    <p:sldId id="389" r:id="rId69"/>
    <p:sldId id="390" r:id="rId70"/>
    <p:sldId id="391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432" r:id="rId103"/>
    <p:sldId id="433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/>
  <p:cmAuthor id="2" name="Ela Diaz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20337-43A7-4397-A32B-2772A3991FDA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8AD7-CE2D-4992-B839-DB28404E11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hyperlink" Target="https://www.w3schools.com/python/python_sets.asp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hyperlink" Target="https://www.w3schools.com/python/python_tuples.asp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9848" y="1423910"/>
            <a:ext cx="9966960" cy="3035808"/>
          </a:xfrm>
        </p:spPr>
        <p:txBody>
          <a:bodyPr/>
          <a:lstStyle/>
          <a:p>
            <a:r>
              <a:rPr lang="en-US" altLang="zh-TW" dirty="0"/>
              <a:t>My journal to python ver.2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547062"/>
            <a:ext cx="7891272" cy="185373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11/30</a:t>
            </a:r>
          </a:p>
          <a:p>
            <a:r>
              <a:rPr lang="en-US" altLang="zh-TW" dirty="0"/>
              <a:t>NAME: 艾綺絲</a:t>
            </a:r>
          </a:p>
          <a:p>
            <a:r>
              <a:rPr lang="en-US" altLang="zh-TW" dirty="0"/>
              <a:t>STUDENT ID: 4110E224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Items -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4754880" cy="9144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List items can be of any data type:</a:t>
            </a:r>
          </a:p>
        </p:txBody>
      </p:sp>
      <p:sp>
        <p:nvSpPr>
          <p:cNvPr id="5" name="Rectangles 4"/>
          <p:cNvSpPr/>
          <p:nvPr/>
        </p:nvSpPr>
        <p:spPr>
          <a:xfrm>
            <a:off x="1069848" y="3563870"/>
            <a:ext cx="5262839" cy="308253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8E478-408E-48AB-92FB-9EEACC90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24" y="4109934"/>
            <a:ext cx="4452731" cy="2536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82F87-9CA4-4F7F-8050-4B3A1725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725622"/>
            <a:ext cx="3313043" cy="2920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479CF3-F137-43BB-943A-350B954019F1}"/>
              </a:ext>
            </a:extLst>
          </p:cNvPr>
          <p:cNvSpPr txBox="1"/>
          <p:nvPr/>
        </p:nvSpPr>
        <p:spPr>
          <a:xfrm>
            <a:off x="1069848" y="28674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String, int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types: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6E39A3-BC79-42A5-AEBC-ECD2C5B26491}"/>
              </a:ext>
            </a:extLst>
          </p:cNvPr>
          <p:cNvSpPr txBox="1"/>
          <p:nvPr/>
        </p:nvSpPr>
        <p:spPr>
          <a:xfrm>
            <a:off x="1027043" y="0"/>
            <a:ext cx="86801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type()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Python's perspective, sets are defined as objects with the data type 'set'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61493-C2C6-4099-9BC6-FD9FBF65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1384995"/>
            <a:ext cx="4041913" cy="116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CB79F3-BF7D-4EB5-8591-2589C3F108C8}"/>
              </a:ext>
            </a:extLst>
          </p:cNvPr>
          <p:cNvSpPr txBox="1"/>
          <p:nvPr/>
        </p:nvSpPr>
        <p:spPr>
          <a:xfrm>
            <a:off x="1139687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the data type of a set?</a:t>
            </a:r>
          </a:p>
        </p:txBody>
      </p:sp>
      <p:sp>
        <p:nvSpPr>
          <p:cNvPr id="10" name="Rectangles 6">
            <a:extLst>
              <a:ext uri="{FF2B5EF4-FFF2-40B4-BE49-F238E27FC236}">
                <a16:creationId xmlns:a16="http://schemas.microsoft.com/office/drawing/2014/main" id="{7D20CBA1-C889-4FF8-ACAC-79352B98CD22}"/>
              </a:ext>
            </a:extLst>
          </p:cNvPr>
          <p:cNvSpPr/>
          <p:nvPr/>
        </p:nvSpPr>
        <p:spPr>
          <a:xfrm>
            <a:off x="1139687" y="3526086"/>
            <a:ext cx="5032248" cy="281839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BA2235-0A24-4C0C-8A36-369D06B9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97" y="3936180"/>
            <a:ext cx="4286234" cy="19480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CC2D82-C8F8-41A0-A187-DEF48F8E2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687" y="3936180"/>
            <a:ext cx="3155373" cy="13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530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AC4C-7E78-48A0-88C0-253A2312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The set() Constructor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A8593-22D8-4828-AF8C-957FEE380BE4}"/>
              </a:ext>
            </a:extLst>
          </p:cNvPr>
          <p:cNvSpPr txBox="1"/>
          <p:nvPr/>
        </p:nvSpPr>
        <p:spPr>
          <a:xfrm>
            <a:off x="1063752" y="16116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set.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01718-D4F7-4A2C-A4C0-63F578A7AC64}"/>
              </a:ext>
            </a:extLst>
          </p:cNvPr>
          <p:cNvSpPr txBox="1"/>
          <p:nvPr/>
        </p:nvSpPr>
        <p:spPr>
          <a:xfrm>
            <a:off x="1040826" y="22976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 set() constructor to make a set: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F9D93F2C-05E6-4F33-A635-D0BE25CCBA61}"/>
              </a:ext>
            </a:extLst>
          </p:cNvPr>
          <p:cNvSpPr/>
          <p:nvPr/>
        </p:nvSpPr>
        <p:spPr>
          <a:xfrm>
            <a:off x="437322" y="3526086"/>
            <a:ext cx="6250499" cy="281839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416C2-FBE6-466E-A70A-3D70706C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3651478"/>
            <a:ext cx="6144482" cy="2567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BCF28F-6CA5-4EC3-92B0-1F04920F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875" y="4195936"/>
            <a:ext cx="3219411" cy="11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312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E245-FE5D-4570-BC9C-B3E7FF37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Python Collections (Arrays)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55259-7436-4BA9-A152-847387FF211D}"/>
              </a:ext>
            </a:extLst>
          </p:cNvPr>
          <p:cNvSpPr txBox="1"/>
          <p:nvPr/>
        </p:nvSpPr>
        <p:spPr>
          <a:xfrm>
            <a:off x="768626" y="1289304"/>
            <a:ext cx="9448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four collection data types in the Python programming language: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unchangeable.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unordered, unchangeable*, and unindexed. No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ordered** and changeable. No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*Set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unchangeable, but you can remove items and add new items.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**As of Python version 3.7, dictionaries are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In Python 3.6 and earlier, dictionaries are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unordered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4EF9E-4084-4591-B686-DB57653EEAA2}"/>
              </a:ext>
            </a:extLst>
          </p:cNvPr>
          <p:cNvSpPr txBox="1"/>
          <p:nvPr/>
        </p:nvSpPr>
        <p:spPr>
          <a:xfrm>
            <a:off x="172278" y="5457646"/>
            <a:ext cx="11820939" cy="92333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choosing a collection type, it is useful to understand the properties of that type. Choosing the right type for a particular data set could mean retention of meaning, and, it could mean an increase in efficiency or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824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3D2-9EFA-48F1-A374-64DB0112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27" y="5248656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308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1017905"/>
            <a:ext cx="4754880" cy="1261745"/>
          </a:xfrm>
        </p:spPr>
        <p:txBody>
          <a:bodyPr/>
          <a:lstStyle/>
          <a:p>
            <a:pPr marL="0" indent="0">
              <a:buNone/>
            </a:pPr>
            <a:r>
              <a:rPr lang="en-US" sz="2800"/>
              <a:t>A list can contain different data types:</a:t>
            </a:r>
          </a:p>
        </p:txBody>
      </p:sp>
      <p:sp>
        <p:nvSpPr>
          <p:cNvPr id="5" name="Rectangles 4"/>
          <p:cNvSpPr/>
          <p:nvPr/>
        </p:nvSpPr>
        <p:spPr>
          <a:xfrm>
            <a:off x="1069975" y="2560707"/>
            <a:ext cx="5224808" cy="366781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0500E-D411-4B35-B9B4-47ECBB2F2108}"/>
              </a:ext>
            </a:extLst>
          </p:cNvPr>
          <p:cNvSpPr txBox="1"/>
          <p:nvPr/>
        </p:nvSpPr>
        <p:spPr>
          <a:xfrm>
            <a:off x="1069975" y="2782669"/>
            <a:ext cx="4754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list with strings, integers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values: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BF47AB-592A-4474-8A40-F0BB2F21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4204960"/>
            <a:ext cx="4847645" cy="1732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BF951-9CA9-48F2-B876-B46C5161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2826734"/>
            <a:ext cx="4847645" cy="23681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0300" y="558165"/>
            <a:ext cx="4754880" cy="824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/>
              <a:t>type()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30300" y="2192655"/>
            <a:ext cx="56476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From Python's perspective, lists are defined as objects with the data type 'list':</a:t>
            </a:r>
          </a:p>
        </p:txBody>
      </p:sp>
      <p:sp>
        <p:nvSpPr>
          <p:cNvPr id="6" name="Rectangles 5"/>
          <p:cNvSpPr/>
          <p:nvPr/>
        </p:nvSpPr>
        <p:spPr>
          <a:xfrm>
            <a:off x="7287895" y="2289175"/>
            <a:ext cx="4058920" cy="8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&lt;class 'list'&gt;</a:t>
            </a:r>
          </a:p>
        </p:txBody>
      </p:sp>
      <p:sp>
        <p:nvSpPr>
          <p:cNvPr id="7" name="Rectangles 6"/>
          <p:cNvSpPr/>
          <p:nvPr/>
        </p:nvSpPr>
        <p:spPr>
          <a:xfrm>
            <a:off x="1603761" y="3584236"/>
            <a:ext cx="5174229" cy="294640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58C94-835E-47A5-9B89-CA605C761167}"/>
              </a:ext>
            </a:extLst>
          </p:cNvPr>
          <p:cNvSpPr txBox="1"/>
          <p:nvPr/>
        </p:nvSpPr>
        <p:spPr>
          <a:xfrm>
            <a:off x="1643269" y="38779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the data type of a list?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08DF5-6BB0-499F-A61E-1FD12861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0" y="4717026"/>
            <a:ext cx="4505738" cy="1582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68B5E6-0D9C-40D9-9423-E49B4A6D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8" y="4703026"/>
            <a:ext cx="3366052" cy="11575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list()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8376285" cy="95948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It is also possible to use the </a:t>
            </a:r>
            <a:r>
              <a:rPr lang="en-US">
                <a:solidFill>
                  <a:srgbClr val="FF0000"/>
                </a:solidFill>
              </a:rPr>
              <a:t>list()</a:t>
            </a:r>
            <a:r>
              <a:rPr lang="en-US"/>
              <a:t> constructor when creating a new list.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069848" y="3000708"/>
            <a:ext cx="5642500" cy="314198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4714CB-97EA-4D7B-A537-2DE209F2E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54045"/>
            <a:ext cx="5088835" cy="85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List: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411FA-9047-41A1-986D-A50FFBDA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4163970"/>
            <a:ext cx="5088834" cy="1719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94254-D420-4265-9334-1F019737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61" y="3778959"/>
            <a:ext cx="4399721" cy="16192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Collections (Arrays)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8753475" cy="41732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four collection data types in the Python programming language: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List</a:t>
            </a:r>
            <a:r>
              <a:rPr lang="en-US"/>
              <a:t> is a collection which is ordered and changeable. Allows duplicate members.</a:t>
            </a:r>
          </a:p>
          <a:p>
            <a:r>
              <a:rPr lang="en-US" b="1"/>
              <a:t>Tuple </a:t>
            </a:r>
            <a:r>
              <a:rPr lang="en-US"/>
              <a:t>is a collection which is ordered and unchangeable. Allows duplicate members.</a:t>
            </a:r>
          </a:p>
          <a:p>
            <a:r>
              <a:rPr lang="en-US" b="1"/>
              <a:t>Set i</a:t>
            </a:r>
            <a:r>
              <a:rPr lang="en-US"/>
              <a:t>s a collection which is unordered, unchangeable*, and unindexed. No duplicate members.</a:t>
            </a:r>
          </a:p>
          <a:p>
            <a:r>
              <a:rPr lang="en-US" b="1"/>
              <a:t>Dictionary</a:t>
            </a:r>
            <a:r>
              <a:rPr lang="en-US"/>
              <a:t> is a collection which is ordered** and changeable. No duplicate members.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- Access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6188075" cy="168529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Access Items</a:t>
            </a:r>
          </a:p>
          <a:p>
            <a:pPr marL="0" indent="0">
              <a:buNone/>
            </a:pPr>
            <a:r>
              <a:rPr lang="en-US"/>
              <a:t>List items are </a:t>
            </a:r>
            <a:r>
              <a:rPr lang="en-US">
                <a:solidFill>
                  <a:srgbClr val="FF0000"/>
                </a:solidFill>
              </a:rPr>
              <a:t>indexed</a:t>
            </a:r>
            <a:r>
              <a:rPr lang="en-US"/>
              <a:t> and you can access them by referring to the</a:t>
            </a:r>
            <a:r>
              <a:rPr lang="en-US">
                <a:solidFill>
                  <a:srgbClr val="FF0000"/>
                </a:solidFill>
              </a:rPr>
              <a:t> index number</a:t>
            </a:r>
            <a:r>
              <a:rPr lang="en-US"/>
              <a:t>:</a:t>
            </a:r>
          </a:p>
        </p:txBody>
      </p:sp>
      <p:sp>
        <p:nvSpPr>
          <p:cNvPr id="7" name="Rectangles 6"/>
          <p:cNvSpPr/>
          <p:nvPr/>
        </p:nvSpPr>
        <p:spPr>
          <a:xfrm>
            <a:off x="1654037" y="3748362"/>
            <a:ext cx="4759325" cy="294640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AA751-AD8B-4633-A1E7-ABBE8256A12E}"/>
              </a:ext>
            </a:extLst>
          </p:cNvPr>
          <p:cNvSpPr txBox="1"/>
          <p:nvPr/>
        </p:nvSpPr>
        <p:spPr>
          <a:xfrm>
            <a:off x="1654037" y="374836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second item of the list: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7F96D-8738-4D21-BA56-887CFA6E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2" y="4936089"/>
            <a:ext cx="4134678" cy="1482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03C187-FC34-445D-8B71-3AD3BFB0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24" y="3920453"/>
            <a:ext cx="2213113" cy="853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92B322-ACAB-4CF5-9A37-779C564F5A83}"/>
              </a:ext>
            </a:extLst>
          </p:cNvPr>
          <p:cNvSpPr txBox="1"/>
          <p:nvPr/>
        </p:nvSpPr>
        <p:spPr>
          <a:xfrm>
            <a:off x="6997424" y="5544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first item has index 0.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7214235" cy="12465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Negative indexing means start from the end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-1</a:t>
            </a:r>
            <a:r>
              <a:rPr lang="en-US" dirty="0"/>
              <a:t> refers to the last item,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dirty="0"/>
              <a:t> refers to the second last item etc.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946275" y="3319780"/>
            <a:ext cx="5183395" cy="294640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A197D-319B-4A3A-BB41-7C85DC221B03}"/>
              </a:ext>
            </a:extLst>
          </p:cNvPr>
          <p:cNvSpPr txBox="1"/>
          <p:nvPr/>
        </p:nvSpPr>
        <p:spPr>
          <a:xfrm>
            <a:off x="1946275" y="3425687"/>
            <a:ext cx="4481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last item of the list: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913AC-A346-4AC8-A88F-FDFEB41E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46" y="4218378"/>
            <a:ext cx="4890052" cy="1957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1C4EF7-197E-4FEC-A5F5-048AF9FD2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1" y="4291381"/>
            <a:ext cx="3405809" cy="11244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760" y="1605915"/>
            <a:ext cx="11008995" cy="13373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can specify a range of indexes by specifying where to start and where to end the range.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When specifying a range, the return value will be a new list with the specified items.</a:t>
            </a:r>
          </a:p>
        </p:txBody>
      </p:sp>
      <p:sp>
        <p:nvSpPr>
          <p:cNvPr id="7" name="Rectangles 6"/>
          <p:cNvSpPr/>
          <p:nvPr/>
        </p:nvSpPr>
        <p:spPr>
          <a:xfrm>
            <a:off x="200025" y="3274695"/>
            <a:ext cx="7048914" cy="294640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2C0B8-34E2-40A5-9DAB-49156620794A}"/>
              </a:ext>
            </a:extLst>
          </p:cNvPr>
          <p:cNvSpPr txBox="1"/>
          <p:nvPr/>
        </p:nvSpPr>
        <p:spPr>
          <a:xfrm>
            <a:off x="200025" y="3326838"/>
            <a:ext cx="5233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third, fourth, and fifth item: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B0357-45D0-40C8-BF10-4D1F6796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4025312"/>
            <a:ext cx="6692347" cy="2017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DBAE1-5D87-436E-92AC-0B625151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362" y="3429000"/>
            <a:ext cx="3078591" cy="13373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AA7EA5-C7B3-42C3-939B-66007F8C1919}"/>
              </a:ext>
            </a:extLst>
          </p:cNvPr>
          <p:cNvSpPr txBox="1"/>
          <p:nvPr/>
        </p:nvSpPr>
        <p:spPr>
          <a:xfrm>
            <a:off x="7513980" y="5581326"/>
            <a:ext cx="4173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search will start at index 2 (included) and end at index 5 (not included).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897834" y="3325775"/>
            <a:ext cx="7173927" cy="316235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D90F9-CC33-4E1A-9F10-EAA4600CAE0F}"/>
              </a:ext>
            </a:extLst>
          </p:cNvPr>
          <p:cNvSpPr txBox="1"/>
          <p:nvPr/>
        </p:nvSpPr>
        <p:spPr>
          <a:xfrm>
            <a:off x="897835" y="698985"/>
            <a:ext cx="8020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Remember that the first item has index 0.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leaving out the start value, the range will start at the first item: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AEBD3-B4B7-438F-92F6-86B410E98883}"/>
              </a:ext>
            </a:extLst>
          </p:cNvPr>
          <p:cNvSpPr txBox="1"/>
          <p:nvPr/>
        </p:nvSpPr>
        <p:spPr>
          <a:xfrm>
            <a:off x="897834" y="1873880"/>
            <a:ext cx="7755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example returns the items from the beginning to, but NOT including,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pipoy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1CE5B-35B6-43AE-985C-3705FC29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3535017"/>
            <a:ext cx="6679096" cy="2623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01D422-8106-450D-833C-A51FCA4A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879" y="3535017"/>
            <a:ext cx="3273286" cy="13285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505" y="670505"/>
            <a:ext cx="6911975" cy="1216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leaving out the end value, the range will go on to the end of the list:</a:t>
            </a:r>
          </a:p>
        </p:txBody>
      </p:sp>
      <p:sp>
        <p:nvSpPr>
          <p:cNvPr id="7" name="Rectangles 6"/>
          <p:cNvSpPr/>
          <p:nvPr/>
        </p:nvSpPr>
        <p:spPr>
          <a:xfrm>
            <a:off x="327413" y="3595245"/>
            <a:ext cx="6626362" cy="288506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5F3EE-5F77-4F37-B4CE-0870082B5D1A}"/>
              </a:ext>
            </a:extLst>
          </p:cNvPr>
          <p:cNvSpPr txBox="1"/>
          <p:nvPr/>
        </p:nvSpPr>
        <p:spPr>
          <a:xfrm>
            <a:off x="857775" y="178542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This example returns the items from “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iphone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" to the end: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545B1-AB40-499D-8205-97BB7144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26" y="3706000"/>
            <a:ext cx="6373179" cy="2774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055F7-EDC9-414B-963C-DDACAE54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8" y="4276726"/>
            <a:ext cx="4562639" cy="10108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021-1E30-4739-B829-DE759F80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5561"/>
            <a:ext cx="10058400" cy="16093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0391-10FC-4E1F-988A-D4791628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17" y="2738629"/>
            <a:ext cx="10058400" cy="3634739"/>
          </a:xfrm>
        </p:spPr>
        <p:txBody>
          <a:bodyPr/>
          <a:lstStyle/>
          <a:p>
            <a:r>
              <a:rPr lang="en-US" sz="3600" dirty="0"/>
              <a:t>PYTHON LIST</a:t>
            </a:r>
          </a:p>
          <a:p>
            <a:r>
              <a:rPr lang="en-US" sz="3600" dirty="0"/>
              <a:t>PYTHON TUPLES</a:t>
            </a:r>
          </a:p>
          <a:p>
            <a:r>
              <a:rPr lang="en-US" sz="3600" dirty="0"/>
              <a:t>PYTHON SETS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BD2F3-1059-48AA-AC95-686ED81A9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98" y="379764"/>
            <a:ext cx="3495675" cy="277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E00E1-158E-4819-AB8A-8B0E3D7A7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751" y="1551181"/>
            <a:ext cx="284797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B74A3-EE8D-4E99-9E46-4F1BD1822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68" y="3899731"/>
            <a:ext cx="4400136" cy="26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28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of Negative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4754880" cy="9906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Specify negative indexes if you want to start the search from the end of the list:</a:t>
            </a:r>
          </a:p>
        </p:txBody>
      </p:sp>
      <p:sp>
        <p:nvSpPr>
          <p:cNvPr id="7" name="Rectangles 6"/>
          <p:cNvSpPr/>
          <p:nvPr/>
        </p:nvSpPr>
        <p:spPr>
          <a:xfrm>
            <a:off x="1069848" y="4058519"/>
            <a:ext cx="6868204" cy="255431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3DA76-9DE4-499D-B256-4C9F592D3F01}"/>
              </a:ext>
            </a:extLst>
          </p:cNvPr>
          <p:cNvSpPr txBox="1"/>
          <p:nvPr/>
        </p:nvSpPr>
        <p:spPr>
          <a:xfrm>
            <a:off x="1069848" y="2967335"/>
            <a:ext cx="103742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example returns the items from "orange" (-4) to, but NOT including "mango" (-1):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EE9D4-5832-4803-9936-CD8BB9E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4178253"/>
            <a:ext cx="6378119" cy="2314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FEDC37-33FA-44DC-989C-CC8E09E1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908" y="4677752"/>
            <a:ext cx="3720283" cy="9233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if Item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9170" y="1922780"/>
            <a:ext cx="8601075" cy="9004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determine if a specified item is present in a list use the 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/>
              <a:t>keyword:</a:t>
            </a:r>
          </a:p>
        </p:txBody>
      </p:sp>
      <p:sp>
        <p:nvSpPr>
          <p:cNvPr id="7" name="Rectangles 6"/>
          <p:cNvSpPr/>
          <p:nvPr/>
        </p:nvSpPr>
        <p:spPr>
          <a:xfrm>
            <a:off x="979170" y="3429000"/>
            <a:ext cx="6635115" cy="320294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BAC14-E30B-46F0-A03C-2AFEC98D8B58}"/>
              </a:ext>
            </a:extLst>
          </p:cNvPr>
          <p:cNvSpPr txBox="1"/>
          <p:nvPr/>
        </p:nvSpPr>
        <p:spPr>
          <a:xfrm>
            <a:off x="1069848" y="237299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Check if "strawberry" is present in the list: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00EFA-124C-4CD2-BD2F-4E7637B1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573324"/>
            <a:ext cx="6417630" cy="2800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914EAA-67A8-4627-960C-FE3B7E9C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053" y="3723860"/>
            <a:ext cx="3723860" cy="16093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- Change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3752" y="1820545"/>
            <a:ext cx="7952740" cy="16084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Change Item Value</a:t>
            </a:r>
          </a:p>
          <a:p>
            <a:pPr marL="0" indent="0">
              <a:buNone/>
            </a:pPr>
            <a:r>
              <a:rPr lang="en-US" dirty="0"/>
              <a:t>To change the value of a specific item, refer to the index number:</a:t>
            </a:r>
          </a:p>
        </p:txBody>
      </p:sp>
      <p:sp>
        <p:nvSpPr>
          <p:cNvPr id="7" name="Rectangles 6"/>
          <p:cNvSpPr/>
          <p:nvPr/>
        </p:nvSpPr>
        <p:spPr>
          <a:xfrm>
            <a:off x="684060" y="3653757"/>
            <a:ext cx="6180566" cy="320294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BA7B6-B0FA-473B-8E66-35F63C86429E}"/>
              </a:ext>
            </a:extLst>
          </p:cNvPr>
          <p:cNvSpPr txBox="1"/>
          <p:nvPr/>
        </p:nvSpPr>
        <p:spPr>
          <a:xfrm>
            <a:off x="1063752" y="28950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"apple" is present in the list: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E77AF-B281-45DB-9347-0D3CC2D3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766134"/>
            <a:ext cx="5270787" cy="276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1793B3-4BD3-42C0-8FB5-35AF80B5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318" y="4230071"/>
            <a:ext cx="4064839" cy="12722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a Range of Item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998345"/>
            <a:ext cx="10261600" cy="9302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To change the value of items within a specific range, define a list with the new values, and refer to the range of index numbers where you want to insert the new values:</a:t>
            </a:r>
          </a:p>
        </p:txBody>
      </p:sp>
      <p:sp>
        <p:nvSpPr>
          <p:cNvPr id="7" name="Rectangles 6"/>
          <p:cNvSpPr/>
          <p:nvPr/>
        </p:nvSpPr>
        <p:spPr>
          <a:xfrm>
            <a:off x="710565" y="4108174"/>
            <a:ext cx="7094965" cy="257940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C35EF-4DE5-445A-BE53-2D632EEFC3F4}"/>
              </a:ext>
            </a:extLst>
          </p:cNvPr>
          <p:cNvSpPr txBox="1"/>
          <p:nvPr/>
        </p:nvSpPr>
        <p:spPr>
          <a:xfrm>
            <a:off x="866775" y="2673365"/>
            <a:ext cx="97614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Change the values "banana" and "cherry" with the values "blackcurrant" and "watermelon":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C06428-3558-4095-92E0-4A5AF9CA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40696"/>
            <a:ext cx="6554442" cy="2446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F03A4-87BC-41F6-B5A6-636589A0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0" y="5277608"/>
            <a:ext cx="5375156" cy="1095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174" y="464682"/>
            <a:ext cx="9521825" cy="94488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If you insert more items than you replace, the new items will be inserted where you specified, and the remaining items will move accordingly:</a:t>
            </a:r>
          </a:p>
        </p:txBody>
      </p:sp>
      <p:sp>
        <p:nvSpPr>
          <p:cNvPr id="7" name="Rectangles 6"/>
          <p:cNvSpPr/>
          <p:nvPr/>
        </p:nvSpPr>
        <p:spPr>
          <a:xfrm>
            <a:off x="744261" y="3154385"/>
            <a:ext cx="6454913" cy="233238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889D8-13FF-47C3-AFBC-BC5E37AAB419}"/>
              </a:ext>
            </a:extLst>
          </p:cNvPr>
          <p:cNvSpPr txBox="1"/>
          <p:nvPr/>
        </p:nvSpPr>
        <p:spPr>
          <a:xfrm>
            <a:off x="1103174" y="184371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Change the second value by replacing it with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two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new values: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2026-2C0D-4877-8350-25EE0ACA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89" y="3568188"/>
            <a:ext cx="5885455" cy="1828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8F5EA-346D-49A3-A664-F3FA279D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45" y="3674716"/>
            <a:ext cx="3888328" cy="157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545978-B7A5-4EA8-848C-5DB613ED570D}"/>
              </a:ext>
            </a:extLst>
          </p:cNvPr>
          <p:cNvSpPr txBox="1"/>
          <p:nvPr/>
        </p:nvSpPr>
        <p:spPr>
          <a:xfrm>
            <a:off x="1643270" y="5934670"/>
            <a:ext cx="824285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length of the list will change when the number of items inserted does not match the number of items replaced.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3470" y="927735"/>
            <a:ext cx="10005695" cy="82296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/>
              <a:t>If you insert less items than you replace, the new items will be inserted where you specified, and the remaining items will move accordingly:</a:t>
            </a:r>
          </a:p>
        </p:txBody>
      </p:sp>
      <p:sp>
        <p:nvSpPr>
          <p:cNvPr id="7" name="Rectangles 6"/>
          <p:cNvSpPr/>
          <p:nvPr/>
        </p:nvSpPr>
        <p:spPr>
          <a:xfrm>
            <a:off x="900043" y="3423272"/>
            <a:ext cx="5328479" cy="227516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3FF3-0614-4351-BA3D-883611540040}"/>
              </a:ext>
            </a:extLst>
          </p:cNvPr>
          <p:cNvSpPr txBox="1"/>
          <p:nvPr/>
        </p:nvSpPr>
        <p:spPr>
          <a:xfrm>
            <a:off x="927652" y="198019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Change the second and third value by replacing it with one value: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6AEC2-A654-4F3A-A0D6-441994A7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3608802"/>
            <a:ext cx="4803747" cy="186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595237-A01B-45A5-B5A3-7B62EDC79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426" y="4081671"/>
            <a:ext cx="3180522" cy="10256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705" y="1847215"/>
            <a:ext cx="11897995" cy="126174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To insert a new list item, without replacing any of the existing values, we can use the</a:t>
            </a:r>
            <a:r>
              <a:rPr lang="en-US">
                <a:solidFill>
                  <a:srgbClr val="FF0000"/>
                </a:solidFill>
              </a:rPr>
              <a:t> insert()</a:t>
            </a:r>
            <a:r>
              <a:rPr lang="en-US"/>
              <a:t> method.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insert()</a:t>
            </a:r>
            <a:r>
              <a:rPr lang="en-US"/>
              <a:t> method inserts an item at the specified index:</a:t>
            </a:r>
          </a:p>
        </p:txBody>
      </p:sp>
      <p:sp>
        <p:nvSpPr>
          <p:cNvPr id="7" name="Rectangles 6"/>
          <p:cNvSpPr/>
          <p:nvPr/>
        </p:nvSpPr>
        <p:spPr>
          <a:xfrm>
            <a:off x="475615" y="4471543"/>
            <a:ext cx="5792663" cy="205244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2371F-E13C-42E8-8508-B7A8AC27C432}"/>
              </a:ext>
            </a:extLst>
          </p:cNvPr>
          <p:cNvSpPr txBox="1"/>
          <p:nvPr/>
        </p:nvSpPr>
        <p:spPr>
          <a:xfrm>
            <a:off x="834887" y="318665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Insert “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icecream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" as the third item: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F84FC-ADAD-4DB3-8A76-230A9AE3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2" y="4585252"/>
            <a:ext cx="5115338" cy="1788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51DD85-9391-4020-811A-4599BD4D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17" y="4471543"/>
            <a:ext cx="5041268" cy="712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4F071-2850-433F-A2BD-9E417BDB41ED}"/>
              </a:ext>
            </a:extLst>
          </p:cNvPr>
          <p:cNvSpPr txBox="1"/>
          <p:nvPr/>
        </p:nvSpPr>
        <p:spPr>
          <a:xfrm>
            <a:off x="6468525" y="5665987"/>
            <a:ext cx="560917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a result of the example above, the list will now contain 4 items.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- Add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8677275" cy="97536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Append Items</a:t>
            </a:r>
          </a:p>
          <a:p>
            <a:pPr marL="0" indent="0">
              <a:buNone/>
            </a:pPr>
            <a:r>
              <a:rPr lang="en-US"/>
              <a:t>To add an item to the end of the list, use the </a:t>
            </a:r>
            <a:r>
              <a:rPr lang="en-US">
                <a:solidFill>
                  <a:srgbClr val="FF0000"/>
                </a:solidFill>
              </a:rPr>
              <a:t>append()</a:t>
            </a:r>
            <a:r>
              <a:rPr lang="en-US"/>
              <a:t> method:</a:t>
            </a:r>
          </a:p>
        </p:txBody>
      </p:sp>
      <p:sp>
        <p:nvSpPr>
          <p:cNvPr id="7" name="Rectangles 6"/>
          <p:cNvSpPr/>
          <p:nvPr/>
        </p:nvSpPr>
        <p:spPr>
          <a:xfrm>
            <a:off x="932401" y="4108174"/>
            <a:ext cx="4819042" cy="258663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5B235-428B-4CA7-AF1D-D91CAC9D37EE}"/>
              </a:ext>
            </a:extLst>
          </p:cNvPr>
          <p:cNvSpPr txBox="1"/>
          <p:nvPr/>
        </p:nvSpPr>
        <p:spPr>
          <a:xfrm>
            <a:off x="1069848" y="30322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Using the </a:t>
            </a:r>
            <a:r>
              <a:rPr lang="en-US" sz="1800" dirty="0">
                <a:solidFill>
                  <a:srgbClr val="FF0000"/>
                </a:solidFill>
                <a:sym typeface="+mn-ea"/>
              </a:rPr>
              <a:t>append()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method to append an item: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04F98-A8C6-4287-9077-0DE6DB77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4479235"/>
            <a:ext cx="4121426" cy="1894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08F6D-7E8A-46FF-95C2-7695C69A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11" y="4545496"/>
            <a:ext cx="4819041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70" y="197485"/>
            <a:ext cx="10058400" cy="1322705"/>
          </a:xfrm>
        </p:spPr>
        <p:txBody>
          <a:bodyPr/>
          <a:lstStyle/>
          <a:p>
            <a:r>
              <a:rPr lang="en-US"/>
              <a:t>Insert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64" y="1336595"/>
            <a:ext cx="8813165" cy="123253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dirty="0"/>
              <a:t>To insert a list item at a specified index, use the </a:t>
            </a:r>
            <a:r>
              <a:rPr lang="en-US" dirty="0">
                <a:solidFill>
                  <a:srgbClr val="FF0000"/>
                </a:solidFill>
              </a:rPr>
              <a:t>insert()</a:t>
            </a:r>
            <a:r>
              <a:rPr lang="en-US" dirty="0"/>
              <a:t>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insert()</a:t>
            </a:r>
            <a:r>
              <a:rPr lang="en-US" dirty="0"/>
              <a:t> method inserts an item at the specified index:</a:t>
            </a:r>
          </a:p>
        </p:txBody>
      </p:sp>
      <p:sp>
        <p:nvSpPr>
          <p:cNvPr id="7" name="Rectangles 6"/>
          <p:cNvSpPr/>
          <p:nvPr/>
        </p:nvSpPr>
        <p:spPr>
          <a:xfrm>
            <a:off x="918844" y="3657600"/>
            <a:ext cx="5389191" cy="233426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54200" y="6214110"/>
            <a:ext cx="803211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/>
              <a:t> As a result of the examples above, the lists will now contain 4 items.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BF8DA-4D4E-49D6-9295-2F8C888D8CAB}"/>
              </a:ext>
            </a:extLst>
          </p:cNvPr>
          <p:cNvSpPr txBox="1"/>
          <p:nvPr/>
        </p:nvSpPr>
        <p:spPr>
          <a:xfrm>
            <a:off x="1066564" y="27304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Insert an item as the second position: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E4BD5-A84A-4D26-83E6-30927F08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64" y="3875992"/>
            <a:ext cx="4883662" cy="1915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91010-5D0A-4394-A64D-A43D73EA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70" y="4288871"/>
            <a:ext cx="3943900" cy="9233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253" y="168520"/>
            <a:ext cx="10058400" cy="1609344"/>
          </a:xfrm>
        </p:spPr>
        <p:txBody>
          <a:bodyPr/>
          <a:lstStyle/>
          <a:p>
            <a:r>
              <a:rPr lang="en-US" dirty="0"/>
              <a:t>Extend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170" y="1645676"/>
            <a:ext cx="5297805" cy="12312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append elements from another list to the current list, use the</a:t>
            </a:r>
            <a:r>
              <a:rPr lang="en-US" dirty="0">
                <a:solidFill>
                  <a:srgbClr val="FF0000"/>
                </a:solidFill>
              </a:rPr>
              <a:t> extend() </a:t>
            </a:r>
            <a:r>
              <a:rPr lang="en-US" dirty="0"/>
              <a:t>method.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192253" y="3748488"/>
            <a:ext cx="5632450" cy="2281251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79775" y="6321180"/>
            <a:ext cx="563245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dirty="0"/>
              <a:t>The elements will be added to the end of the list.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8D7F4-ECB5-4071-A5FE-7804E2DB8942}"/>
              </a:ext>
            </a:extLst>
          </p:cNvPr>
          <p:cNvSpPr txBox="1"/>
          <p:nvPr/>
        </p:nvSpPr>
        <p:spPr>
          <a:xfrm>
            <a:off x="1237170" y="26163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Add the elements of </a:t>
            </a:r>
            <a:r>
              <a:rPr lang="en-US" sz="1800" dirty="0">
                <a:solidFill>
                  <a:srgbClr val="FF0000"/>
                </a:solidFill>
                <a:sym typeface="+mn-ea"/>
              </a:rPr>
              <a:t>tropical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to </a:t>
            </a:r>
            <a:r>
              <a:rPr lang="en-US" sz="1800" dirty="0" err="1">
                <a:solidFill>
                  <a:srgbClr val="FF0000"/>
                </a:solidFill>
                <a:sym typeface="+mn-ea"/>
              </a:rPr>
              <a:t>thislist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8A6C6-50F8-48ED-8FEA-BFACA3BD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22" y="4042559"/>
            <a:ext cx="5301312" cy="1827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4B8CF-09F5-47F1-99F2-6D92E56C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80" y="4378234"/>
            <a:ext cx="5142011" cy="785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322705"/>
          </a:xfrm>
        </p:spPr>
        <p:txBody>
          <a:bodyPr/>
          <a:lstStyle/>
          <a:p>
            <a:r>
              <a:rPr lang="en-US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4565" y="1807210"/>
            <a:ext cx="5600700" cy="4112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List</a:t>
            </a:r>
          </a:p>
          <a:p>
            <a:pPr marL="0" indent="0">
              <a:buNone/>
            </a:pPr>
            <a:r>
              <a:rPr lang="en-US"/>
              <a:t>Lists are used to </a:t>
            </a:r>
            <a:r>
              <a:rPr lang="en-US">
                <a:solidFill>
                  <a:srgbClr val="FF0000"/>
                </a:solidFill>
              </a:rPr>
              <a:t>store multiple items</a:t>
            </a:r>
            <a:r>
              <a:rPr lang="en-US"/>
              <a:t> in a single variable.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Lists are one of 4 built-in data types in Python used to store collections of data, the other 3 are Tuple, Set, and Dictionary, all with different qualities and usage.</a:t>
            </a:r>
          </a:p>
        </p:txBody>
      </p:sp>
      <p:sp>
        <p:nvSpPr>
          <p:cNvPr id="5" name="Rectangles 4"/>
          <p:cNvSpPr/>
          <p:nvPr/>
        </p:nvSpPr>
        <p:spPr>
          <a:xfrm>
            <a:off x="6926580" y="2832100"/>
            <a:ext cx="4737735" cy="152654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tx1"/>
                </a:solidFill>
              </a:rPr>
              <a:t>mylist = [</a:t>
            </a:r>
            <a:r>
              <a:rPr lang="en-US">
                <a:solidFill>
                  <a:srgbClr val="FF0000"/>
                </a:solidFill>
              </a:rPr>
              <a:t>"strawberry"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"grapes"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"orange"</a:t>
            </a:r>
            <a:r>
              <a:rPr lang="en-US">
                <a:solidFill>
                  <a:schemeClr val="tx1"/>
                </a:solidFill>
              </a:rPr>
              <a:t>]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Any Iterable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335" y="1636395"/>
            <a:ext cx="12045315" cy="8102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extend() </a:t>
            </a:r>
            <a:r>
              <a:rPr lang="en-US"/>
              <a:t>method does not have to append lists, you can add any iterable object (tuples, sets, dictionaries etc.).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062920" y="3444946"/>
            <a:ext cx="5227072" cy="294436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895F6-2026-4939-849D-2BAED866D8A5}"/>
              </a:ext>
            </a:extLst>
          </p:cNvPr>
          <p:cNvSpPr txBox="1"/>
          <p:nvPr/>
        </p:nvSpPr>
        <p:spPr>
          <a:xfrm>
            <a:off x="944219" y="2446655"/>
            <a:ext cx="6155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Add elements of a tuple to a list: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BEF70F-0077-487F-86B3-8380C15F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78" y="3809975"/>
            <a:ext cx="4611756" cy="2214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F2DDE-E3B9-4C86-978E-239050C7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18" y="4276341"/>
            <a:ext cx="4727448" cy="923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- Remove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5926" y="1785962"/>
            <a:ext cx="7878445" cy="946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Remove Specified Item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remove()</a:t>
            </a:r>
            <a:r>
              <a:rPr lang="en-US" dirty="0"/>
              <a:t> method removes the specified item.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245926" y="3935895"/>
            <a:ext cx="6201796" cy="259157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5FC95-E79A-444C-B73E-D9C4574BF581}"/>
              </a:ext>
            </a:extLst>
          </p:cNvPr>
          <p:cNvSpPr txBox="1"/>
          <p:nvPr/>
        </p:nvSpPr>
        <p:spPr>
          <a:xfrm>
            <a:off x="1351722" y="27321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Remove “blue":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C13C5-AD53-4E69-A5B8-17C0B76D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1" y="4293578"/>
            <a:ext cx="5552661" cy="1654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FE6A13-2CFE-46C5-8F29-D101CAFD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4492487"/>
            <a:ext cx="2339008" cy="7764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Specified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3752" y="1727263"/>
            <a:ext cx="6535420" cy="73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pop()</a:t>
            </a:r>
            <a:r>
              <a:rPr lang="en-US" dirty="0"/>
              <a:t> method removes the specified index.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179665" y="3233530"/>
            <a:ext cx="4730805" cy="23027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29253-5517-4CC7-9D29-C0EE9A84A477}"/>
              </a:ext>
            </a:extLst>
          </p:cNvPr>
          <p:cNvSpPr txBox="1"/>
          <p:nvPr/>
        </p:nvSpPr>
        <p:spPr>
          <a:xfrm>
            <a:off x="1063752" y="219029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Remove the second item: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D0A7D-E419-4FF7-8B17-EAF65595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5" y="3429000"/>
            <a:ext cx="4094921" cy="1924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BB380-0AD9-41E7-897A-34D3D87B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26" y="3591528"/>
            <a:ext cx="2451651" cy="102022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166620" y="747395"/>
            <a:ext cx="8121650" cy="922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endParaRPr lang="en-US"/>
          </a:p>
          <a:p>
            <a:r>
              <a:rPr lang="en-US"/>
              <a:t>If you do not specify the index, the </a:t>
            </a:r>
            <a:r>
              <a:rPr lang="en-US">
                <a:solidFill>
                  <a:srgbClr val="FF0000"/>
                </a:solidFill>
              </a:rPr>
              <a:t>pop()</a:t>
            </a:r>
            <a:r>
              <a:rPr lang="en-US"/>
              <a:t> method removes the last item.</a:t>
            </a:r>
          </a:p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30024" y="3596474"/>
            <a:ext cx="4780446" cy="275131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E4FE-1C3B-42D6-9343-5ACF9047FDA3}"/>
              </a:ext>
            </a:extLst>
          </p:cNvPr>
          <p:cNvSpPr txBox="1"/>
          <p:nvPr/>
        </p:nvSpPr>
        <p:spPr>
          <a:xfrm>
            <a:off x="1325218" y="24555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the last item: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8DD1F-FABC-4657-B2F6-184CE76E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3737113"/>
            <a:ext cx="4147930" cy="226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1BD2F-6956-4D76-ABF8-AC658760B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62" y="4382384"/>
            <a:ext cx="3314208" cy="117949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653665" y="1188085"/>
            <a:ext cx="6885305" cy="922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en-US" dirty="0"/>
              <a:t>    The </a:t>
            </a:r>
            <a:r>
              <a:rPr lang="en-US" dirty="0">
                <a:solidFill>
                  <a:srgbClr val="FF0000"/>
                </a:solidFill>
              </a:rPr>
              <a:t>del</a:t>
            </a:r>
            <a:r>
              <a:rPr lang="en-US" dirty="0"/>
              <a:t> keyword also removes the specified index:</a:t>
            </a:r>
          </a:p>
          <a:p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1444734" y="3547567"/>
            <a:ext cx="4836795" cy="280987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DB6AC-A7A0-4FF2-B437-C847350A3DE8}"/>
              </a:ext>
            </a:extLst>
          </p:cNvPr>
          <p:cNvSpPr txBox="1"/>
          <p:nvPr/>
        </p:nvSpPr>
        <p:spPr>
          <a:xfrm>
            <a:off x="1736035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Remove the last item: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08BB3-68F7-4AA7-A860-93AD007D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89" y="3885704"/>
            <a:ext cx="4386346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0A204-0F12-4767-895C-E2B2F5A4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49" y="4439478"/>
            <a:ext cx="3805387" cy="82525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207895" y="1051560"/>
            <a:ext cx="7775575" cy="922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endParaRPr lang="en-US"/>
          </a:p>
          <a:p>
            <a:pPr algn="ctr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del</a:t>
            </a:r>
            <a:r>
              <a:rPr lang="en-US"/>
              <a:t> keyword can also delete the list completely.</a:t>
            </a:r>
          </a:p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15616" y="3479483"/>
            <a:ext cx="6665845" cy="281530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E197B-30DF-410E-B6BF-5684C6EEC7A0}"/>
              </a:ext>
            </a:extLst>
          </p:cNvPr>
          <p:cNvSpPr txBox="1"/>
          <p:nvPr/>
        </p:nvSpPr>
        <p:spPr>
          <a:xfrm>
            <a:off x="1192696" y="23094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Delete the entire list: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D41BA-5735-4454-AD87-58B59D35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39" y="3621550"/>
            <a:ext cx="6258798" cy="2531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8BAA3-4C19-4254-9012-42B706EF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984" y="4041914"/>
            <a:ext cx="4169694" cy="143123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43" y="0"/>
            <a:ext cx="10058400" cy="1609344"/>
          </a:xfrm>
        </p:spPr>
        <p:txBody>
          <a:bodyPr/>
          <a:lstStyle/>
          <a:p>
            <a:r>
              <a:rPr lang="en-US" dirty="0"/>
              <a:t>Clear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005" y="1156335"/>
            <a:ext cx="6790690" cy="144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clear()</a:t>
            </a:r>
            <a:r>
              <a:rPr lang="en-US" dirty="0"/>
              <a:t> method empties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list still remains, but it has no content.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056005" y="4055666"/>
            <a:ext cx="5039995" cy="247887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CF896-2561-40CC-8C7C-85B61FA32916}"/>
              </a:ext>
            </a:extLst>
          </p:cNvPr>
          <p:cNvSpPr txBox="1"/>
          <p:nvPr/>
        </p:nvSpPr>
        <p:spPr>
          <a:xfrm>
            <a:off x="1403350" y="276567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Clear the list content: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FC372-4471-4869-8CE6-CB6C2E68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8" y="4132632"/>
            <a:ext cx="4651512" cy="204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C8482-8240-4E9A-BC3D-037735F2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157" y="4692745"/>
            <a:ext cx="3419060" cy="92265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Python - Loop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207" y="1377456"/>
            <a:ext cx="7635875" cy="10052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Loop Through a List</a:t>
            </a:r>
          </a:p>
          <a:p>
            <a:pPr marL="0" indent="0">
              <a:buNone/>
            </a:pPr>
            <a:r>
              <a:rPr lang="en-US" dirty="0"/>
              <a:t>You can loop through the list items by using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loop:</a:t>
            </a:r>
          </a:p>
        </p:txBody>
      </p:sp>
      <p:sp>
        <p:nvSpPr>
          <p:cNvPr id="7" name="Rectangles 6"/>
          <p:cNvSpPr/>
          <p:nvPr/>
        </p:nvSpPr>
        <p:spPr>
          <a:xfrm>
            <a:off x="1192696" y="3935896"/>
            <a:ext cx="4691269" cy="234563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679D2-1F2D-44ED-B4ED-DA80DB11B8CF}"/>
              </a:ext>
            </a:extLst>
          </p:cNvPr>
          <p:cNvSpPr txBox="1"/>
          <p:nvPr/>
        </p:nvSpPr>
        <p:spPr>
          <a:xfrm>
            <a:off x="1192696" y="25372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Print all items in the list, one by one: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33B42-BB73-4808-91ED-7E5452BE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07" y="4068417"/>
            <a:ext cx="4483984" cy="2093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BCD09-356B-4D9F-8B76-716AAD1C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934" y="4310667"/>
            <a:ext cx="1802296" cy="160934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518" y="92202"/>
            <a:ext cx="10058400" cy="1609344"/>
          </a:xfrm>
        </p:spPr>
        <p:txBody>
          <a:bodyPr/>
          <a:lstStyle/>
          <a:p>
            <a:r>
              <a:rPr lang="en-US"/>
              <a:t>Loop Through the Index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810" y="1350010"/>
            <a:ext cx="9704070" cy="14579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can also loop through the list items by referring to their index number.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Use the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range()</a:t>
            </a:r>
            <a:r>
              <a:rPr lang="en-US"/>
              <a:t> and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len() </a:t>
            </a:r>
            <a:r>
              <a:rPr lang="en-US"/>
              <a:t>functions to create a suitable iterable.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073426" y="3913572"/>
            <a:ext cx="5257536" cy="200849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77210" y="6024245"/>
            <a:ext cx="6037580" cy="645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iterable</a:t>
            </a:r>
            <a:r>
              <a:rPr lang="en-US" dirty="0"/>
              <a:t> created in the example above is </a:t>
            </a:r>
            <a:r>
              <a:rPr lang="en-US" dirty="0">
                <a:solidFill>
                  <a:srgbClr val="FF0000"/>
                </a:solidFill>
              </a:rPr>
              <a:t>[0, 1, 2]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174D2-835A-4430-82A7-E908F40A78AE}"/>
              </a:ext>
            </a:extLst>
          </p:cNvPr>
          <p:cNvSpPr txBox="1"/>
          <p:nvPr/>
        </p:nvSpPr>
        <p:spPr>
          <a:xfrm>
            <a:off x="892810" y="27980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Print all items by referring to their index number: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1E533-86D8-479D-9B67-68A8888F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4004446"/>
            <a:ext cx="4823791" cy="1773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527871-B5CE-4D8F-A185-677944BB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269" y="4093988"/>
            <a:ext cx="2504661" cy="159441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1892300"/>
            <a:ext cx="9854565" cy="397764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You can loop through the list items by using a </a:t>
            </a:r>
            <a:r>
              <a:rPr lang="en-US" sz="2400">
                <a:solidFill>
                  <a:srgbClr val="FF0000"/>
                </a:solidFill>
              </a:rPr>
              <a:t>while</a:t>
            </a:r>
            <a:r>
              <a:rPr lang="en-US" sz="2400"/>
              <a:t> loop.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Use the </a:t>
            </a:r>
            <a:r>
              <a:rPr lang="en-US" sz="2400">
                <a:solidFill>
                  <a:srgbClr val="FF0000"/>
                </a:solidFill>
              </a:rPr>
              <a:t>len()</a:t>
            </a:r>
            <a:r>
              <a:rPr lang="en-US" sz="2400"/>
              <a:t> function to determine the length of the list, then start at 0 and loop your way through the list items by referring to their indexes.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Remember to increase the index by 1 after each iteration.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435" y="1078230"/>
            <a:ext cx="4754880" cy="1035685"/>
          </a:xfrm>
        </p:spPr>
        <p:txBody>
          <a:bodyPr/>
          <a:lstStyle/>
          <a:p>
            <a:r>
              <a:rPr lang="en-US" sz="2800"/>
              <a:t>Lists are created using square brackets:</a:t>
            </a:r>
          </a:p>
        </p:txBody>
      </p:sp>
      <p:sp>
        <p:nvSpPr>
          <p:cNvPr id="5" name="Rectangles 4"/>
          <p:cNvSpPr/>
          <p:nvPr/>
        </p:nvSpPr>
        <p:spPr>
          <a:xfrm>
            <a:off x="2587942" y="2233985"/>
            <a:ext cx="7016115" cy="248378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7B98C-BCCA-42F6-9B5C-5A7A897F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78" y="2902226"/>
            <a:ext cx="4811036" cy="1815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98A1C-0663-4D6F-9678-1B248AB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39" y="4902067"/>
            <a:ext cx="3790122" cy="9678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1703567" y="2642802"/>
            <a:ext cx="4882764" cy="344556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0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CBB31-AD31-4F2D-9860-14F522F7CADE}"/>
              </a:ext>
            </a:extLst>
          </p:cNvPr>
          <p:cNvSpPr txBox="1"/>
          <p:nvPr/>
        </p:nvSpPr>
        <p:spPr>
          <a:xfrm>
            <a:off x="1703567" y="7696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Print all items, using a </a:t>
            </a:r>
            <a:r>
              <a:rPr lang="en-US" sz="1800" dirty="0">
                <a:solidFill>
                  <a:srgbClr val="FF0000"/>
                </a:solidFill>
                <a:sym typeface="+mn-ea"/>
              </a:rPr>
              <a:t>while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loop to go through all the index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9950E-D5E6-4F6F-A96B-DAB04126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3" y="2952683"/>
            <a:ext cx="4611757" cy="2546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1F793-C70D-412A-8A37-9225BE3A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904" y="3458589"/>
            <a:ext cx="3233529" cy="181399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Using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3752" y="1998764"/>
            <a:ext cx="8993505" cy="779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Comprehension offers the </a:t>
            </a:r>
            <a:r>
              <a:rPr lang="en-US" dirty="0">
                <a:solidFill>
                  <a:srgbClr val="FF0000"/>
                </a:solidFill>
              </a:rPr>
              <a:t>shortest syntax </a:t>
            </a:r>
            <a:r>
              <a:rPr lang="en-US" dirty="0"/>
              <a:t>for looping through lists:</a:t>
            </a:r>
          </a:p>
        </p:txBody>
      </p:sp>
      <p:sp>
        <p:nvSpPr>
          <p:cNvPr id="7" name="Rectangles 6"/>
          <p:cNvSpPr/>
          <p:nvPr/>
        </p:nvSpPr>
        <p:spPr>
          <a:xfrm>
            <a:off x="1199350" y="3883660"/>
            <a:ext cx="4313554" cy="261238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3908-9361-40ED-8273-08825F30F9F8}"/>
              </a:ext>
            </a:extLst>
          </p:cNvPr>
          <p:cNvSpPr txBox="1"/>
          <p:nvPr/>
        </p:nvSpPr>
        <p:spPr>
          <a:xfrm>
            <a:off x="1069848" y="268333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A short hand </a:t>
            </a:r>
            <a:r>
              <a:rPr lang="en-US" sz="1800" dirty="0">
                <a:solidFill>
                  <a:srgbClr val="FF0000"/>
                </a:solidFill>
                <a:sym typeface="+mn-ea"/>
              </a:rPr>
              <a:t>for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loop that will print all items in a list: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E6CDB-2DDB-43F8-8BFD-4955DC35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7" y="4081670"/>
            <a:ext cx="3829879" cy="1736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6B130-BA9A-40AC-9624-AC6EC5F6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30" y="4473015"/>
            <a:ext cx="2769704" cy="133062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-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094230"/>
            <a:ext cx="9613265" cy="4144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List Comprehension</a:t>
            </a:r>
          </a:p>
          <a:p>
            <a:pPr marL="0" indent="0">
              <a:buNone/>
            </a:pPr>
            <a:r>
              <a:rPr lang="en-US"/>
              <a:t>List comprehension offers a shorter syntax when you want to create a new list based on the values of an existing list.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Example: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Based on a list of fruits, you want a new list, containing only the fruits with the letter "a" in the name.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Without list comprehension you will have to write a </a:t>
            </a:r>
            <a:r>
              <a:rPr lang="en-US">
                <a:solidFill>
                  <a:srgbClr val="FF0000"/>
                </a:solidFill>
              </a:rPr>
              <a:t>for</a:t>
            </a:r>
            <a:r>
              <a:rPr lang="en-US"/>
              <a:t> statement with a conditional test inside: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1394737" y="2319130"/>
            <a:ext cx="5403629" cy="390712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8ADFC-396B-4181-83DE-10D7242EF01A}"/>
              </a:ext>
            </a:extLst>
          </p:cNvPr>
          <p:cNvSpPr txBox="1"/>
          <p:nvPr/>
        </p:nvSpPr>
        <p:spPr>
          <a:xfrm>
            <a:off x="2150111" y="1142356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1C80D-1E30-49E4-A643-B7D35126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47" y="2695684"/>
            <a:ext cx="4929808" cy="3154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0F4C0-E1EA-40F6-B92B-78DA9CC0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276" y="3429000"/>
            <a:ext cx="4083297" cy="104910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1424499" y="2570922"/>
            <a:ext cx="6096000" cy="352281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7FB73-7B42-4E13-97F2-D0995B2685D7}"/>
              </a:ext>
            </a:extLst>
          </p:cNvPr>
          <p:cNvSpPr txBox="1"/>
          <p:nvPr/>
        </p:nvSpPr>
        <p:spPr>
          <a:xfrm>
            <a:off x="1616765" y="12538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With list comprehension you can do all that with only one line of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0F81-BDB4-4739-B5ED-3501DEF8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89" y="2848085"/>
            <a:ext cx="5519420" cy="296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F863C1-75FA-43DC-9133-1EFD029A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357" y="3538330"/>
            <a:ext cx="3392556" cy="109993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031875" y="2090420"/>
            <a:ext cx="10128250" cy="267652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 anchor="t">
            <a:spAutoFit/>
          </a:bodyPr>
          <a:lstStyle/>
          <a:p>
            <a:endParaRPr lang="en-US" sz="2400"/>
          </a:p>
          <a:p>
            <a:r>
              <a:rPr lang="en-US" sz="2400"/>
              <a:t>The Syntax</a:t>
            </a:r>
          </a:p>
          <a:p>
            <a:endParaRPr lang="en-US" sz="2400"/>
          </a:p>
          <a:p>
            <a:r>
              <a:rPr lang="en-US" sz="2400"/>
              <a:t>newlist = [</a:t>
            </a:r>
            <a:r>
              <a:rPr lang="en-US" sz="2400" i="1"/>
              <a:t>expression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for</a:t>
            </a:r>
            <a:r>
              <a:rPr lang="en-US" sz="2400"/>
              <a:t> item </a:t>
            </a:r>
            <a:r>
              <a:rPr lang="en-US" sz="2400">
                <a:solidFill>
                  <a:srgbClr val="0070C0"/>
                </a:solidFill>
              </a:rPr>
              <a:t>in</a:t>
            </a:r>
            <a:r>
              <a:rPr lang="en-US" sz="2400"/>
              <a:t> </a:t>
            </a:r>
            <a:r>
              <a:rPr lang="en-US" sz="2400" i="1"/>
              <a:t>iterable </a:t>
            </a:r>
            <a:r>
              <a:rPr lang="en-US" sz="2400">
                <a:solidFill>
                  <a:srgbClr val="0070C0"/>
                </a:solidFill>
              </a:rPr>
              <a:t>if</a:t>
            </a:r>
            <a:r>
              <a:rPr lang="en-US" sz="2400"/>
              <a:t> </a:t>
            </a:r>
            <a:r>
              <a:rPr lang="en-US" sz="2400" i="1"/>
              <a:t>condition</a:t>
            </a:r>
            <a:r>
              <a:rPr lang="en-US" sz="2400"/>
              <a:t> == </a:t>
            </a:r>
            <a:r>
              <a:rPr lang="en-US" sz="2400">
                <a:solidFill>
                  <a:srgbClr val="0070C0"/>
                </a:solidFill>
              </a:rPr>
              <a:t>True</a:t>
            </a:r>
            <a:r>
              <a:rPr lang="en-US" sz="2400"/>
              <a:t>]</a:t>
            </a:r>
          </a:p>
          <a:p>
            <a:endParaRPr lang="en-US" sz="2400"/>
          </a:p>
          <a:p>
            <a:r>
              <a:rPr lang="en-US" sz="2400"/>
              <a:t>The return value is a new list, leaving the old list unchanged.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9116060" cy="70358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condition is like a filter that only accepts the items that valuate to </a:t>
            </a:r>
            <a:r>
              <a:rPr lang="en-US">
                <a:solidFill>
                  <a:srgbClr val="FF0000"/>
                </a:solidFill>
              </a:rPr>
              <a:t>True</a:t>
            </a:r>
            <a:r>
              <a:rPr lang="en-US"/>
              <a:t>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205948" y="3961364"/>
            <a:ext cx="5287617" cy="237462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6832B-F77B-4143-AF62-ED17B68FB6AD}"/>
              </a:ext>
            </a:extLst>
          </p:cNvPr>
          <p:cNvSpPr txBox="1"/>
          <p:nvPr/>
        </p:nvSpPr>
        <p:spPr>
          <a:xfrm>
            <a:off x="1069848" y="261629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Only accept items that are not "apple":</a:t>
            </a:r>
            <a:endParaRPr lang="en-US" sz="1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C0C23-DF22-4F76-BD22-F3A5AF8D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35" y="4061949"/>
            <a:ext cx="4904747" cy="2126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F104A-7298-4A80-8625-E0013050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96" y="4687011"/>
            <a:ext cx="4002156" cy="92333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00" y="520065"/>
            <a:ext cx="10261600" cy="200088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condition</a:t>
            </a:r>
            <a:r>
              <a:rPr lang="en-US">
                <a:solidFill>
                  <a:srgbClr val="0070C0"/>
                </a:solidFill>
              </a:rPr>
              <a:t> if</a:t>
            </a:r>
            <a:r>
              <a:rPr lang="en-US"/>
              <a:t> x != </a:t>
            </a:r>
            <a:r>
              <a:rPr lang="en-US">
                <a:solidFill>
                  <a:srgbClr val="FF0000"/>
                </a:solidFill>
              </a:rPr>
              <a:t>"apple"</a:t>
            </a:r>
            <a:r>
              <a:rPr lang="en-US"/>
              <a:t>  will return True for all elements other than "apple", making the new list contain all fruits except "apple".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i="1"/>
              <a:t>condition</a:t>
            </a:r>
            <a:r>
              <a:rPr lang="en-US"/>
              <a:t> is optional and can be omitted:</a:t>
            </a:r>
          </a:p>
        </p:txBody>
      </p:sp>
      <p:sp>
        <p:nvSpPr>
          <p:cNvPr id="7" name="Rectangles 6"/>
          <p:cNvSpPr/>
          <p:nvPr/>
        </p:nvSpPr>
        <p:spPr>
          <a:xfrm>
            <a:off x="1099930" y="3429000"/>
            <a:ext cx="5579166" cy="313082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184F2-1A57-4D5F-8B7F-69B79EBF5DFE}"/>
              </a:ext>
            </a:extLst>
          </p:cNvPr>
          <p:cNvSpPr txBox="1"/>
          <p:nvPr/>
        </p:nvSpPr>
        <p:spPr>
          <a:xfrm>
            <a:off x="1099930" y="22152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With no </a:t>
            </a:r>
            <a:r>
              <a:rPr lang="en-US" sz="1800" dirty="0">
                <a:solidFill>
                  <a:srgbClr val="FF0000"/>
                </a:solidFill>
                <a:sym typeface="+mn-ea"/>
              </a:rPr>
              <a:t>if 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statement: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BE556-C4A8-4334-828D-FC13BE50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89" y="3631097"/>
            <a:ext cx="5220427" cy="2706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3F4B8-FA97-47FE-BCE8-0B119B47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56" y="4216159"/>
            <a:ext cx="4915628" cy="116422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72F89-91FF-4990-98CF-5E6EC6FE1A3A}"/>
              </a:ext>
            </a:extLst>
          </p:cNvPr>
          <p:cNvSpPr txBox="1"/>
          <p:nvPr/>
        </p:nvSpPr>
        <p:spPr>
          <a:xfrm>
            <a:off x="986845" y="377353"/>
            <a:ext cx="61092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 err="1">
                <a:solidFill>
                  <a:schemeClr val="tx1"/>
                </a:solidFill>
                <a:sym typeface="+mn-ea"/>
              </a:rPr>
              <a:t>Iterable</a:t>
            </a:r>
            <a:endParaRPr lang="en-US" sz="3600" b="1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The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iterable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can be any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iterable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object, like a </a:t>
            </a:r>
            <a:r>
              <a:rPr lang="en-US" sz="1800" dirty="0">
                <a:solidFill>
                  <a:srgbClr val="FF0000"/>
                </a:solidFill>
                <a:sym typeface="+mn-ea"/>
              </a:rPr>
              <a:t>list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+mn-ea"/>
              </a:rPr>
              <a:t>tuple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+mn-ea"/>
              </a:rPr>
              <a:t>set 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etc.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ED0A5C44-0CA3-4231-BE4D-192465B0A4C9}"/>
              </a:ext>
            </a:extLst>
          </p:cNvPr>
          <p:cNvSpPr/>
          <p:nvPr/>
        </p:nvSpPr>
        <p:spPr>
          <a:xfrm>
            <a:off x="832013" y="3189577"/>
            <a:ext cx="5263988" cy="225706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00BE5-5559-4A81-ADAE-6435BBF43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45" y="1908546"/>
            <a:ext cx="5446644" cy="122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create 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08187B-C165-4D8C-8CCB-7090B46F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429000"/>
            <a:ext cx="4585252" cy="1726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3A7820-501D-4213-AF42-3E0C9DCF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70" y="5238823"/>
            <a:ext cx="4799383" cy="654179"/>
          </a:xfrm>
          <a:prstGeom prst="rect">
            <a:avLst/>
          </a:prstGeom>
        </p:spPr>
      </p:pic>
      <p:sp>
        <p:nvSpPr>
          <p:cNvPr id="18" name="Rectangles 6">
            <a:extLst>
              <a:ext uri="{FF2B5EF4-FFF2-40B4-BE49-F238E27FC236}">
                <a16:creationId xmlns:a16="http://schemas.microsoft.com/office/drawing/2014/main" id="{E7A0965B-D1C5-48FE-A828-48D276C126CD}"/>
              </a:ext>
            </a:extLst>
          </p:cNvPr>
          <p:cNvSpPr/>
          <p:nvPr/>
        </p:nvSpPr>
        <p:spPr>
          <a:xfrm>
            <a:off x="6718411" y="3189577"/>
            <a:ext cx="5109155" cy="225706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4C186-7DB1-46E4-B409-03C949EFFF85}"/>
              </a:ext>
            </a:extLst>
          </p:cNvPr>
          <p:cNvSpPr txBox="1"/>
          <p:nvPr/>
        </p:nvSpPr>
        <p:spPr>
          <a:xfrm>
            <a:off x="7275444" y="2457224"/>
            <a:ext cx="4552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Accept only numbers lower than 5: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AA4E0C-5691-4D96-9FB3-4C82D156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50" y="3556669"/>
            <a:ext cx="4784476" cy="15228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CA07EF-5F0E-485A-8BFC-68C8AACBC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022" y="5248739"/>
            <a:ext cx="3616966" cy="56785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255" y="474345"/>
            <a:ext cx="9824720" cy="1428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Expression</a:t>
            </a:r>
          </a:p>
          <a:p>
            <a:pPr marL="0" indent="0">
              <a:buNone/>
            </a:pPr>
            <a:r>
              <a:rPr lang="en-US" sz="2400" dirty="0"/>
              <a:t>The expression is the </a:t>
            </a:r>
            <a:r>
              <a:rPr lang="en-US" sz="2400" dirty="0">
                <a:solidFill>
                  <a:srgbClr val="FF0000"/>
                </a:solidFill>
              </a:rPr>
              <a:t>current item in the iteration</a:t>
            </a:r>
            <a:r>
              <a:rPr lang="en-US" sz="2400" dirty="0"/>
              <a:t>, but it is also the outcome, which you can manipulate before it ends up like a list item in the new list:</a:t>
            </a:r>
          </a:p>
        </p:txBody>
      </p:sp>
      <p:sp>
        <p:nvSpPr>
          <p:cNvPr id="7" name="Rectangles 6"/>
          <p:cNvSpPr/>
          <p:nvPr/>
        </p:nvSpPr>
        <p:spPr>
          <a:xfrm>
            <a:off x="1258957" y="3429000"/>
            <a:ext cx="5261114" cy="250797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08344-871C-421C-B8F0-44A757968156}"/>
              </a:ext>
            </a:extLst>
          </p:cNvPr>
          <p:cNvSpPr txBox="1"/>
          <p:nvPr/>
        </p:nvSpPr>
        <p:spPr>
          <a:xfrm>
            <a:off x="1258956" y="22040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1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sym typeface="+mn-ea"/>
              </a:rPr>
              <a:t>Set the values in the new list to upper case: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99D41-DBDA-44F6-A8D0-B5366AEE8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1" y="3604591"/>
            <a:ext cx="4875534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2E2C3-9AD2-4938-ADFD-771C6149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66" y="4275541"/>
            <a:ext cx="4330223" cy="791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2197735"/>
          </a:xfrm>
        </p:spPr>
        <p:txBody>
          <a:bodyPr/>
          <a:lstStyle/>
          <a:p>
            <a:r>
              <a:rPr lang="en-US"/>
              <a:t>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337752"/>
            <a:ext cx="10186670" cy="2182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List items are </a:t>
            </a:r>
            <a:r>
              <a:rPr lang="en-US" sz="2800" dirty="0">
                <a:solidFill>
                  <a:srgbClr val="FF0000"/>
                </a:solidFill>
              </a:rPr>
              <a:t>ordered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changeable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FF0000"/>
                </a:solidFill>
              </a:rPr>
              <a:t>allow duplicate </a:t>
            </a:r>
            <a:r>
              <a:rPr lang="en-US" sz="2800" dirty="0">
                <a:solidFill>
                  <a:schemeClr val="tx1"/>
                </a:solidFill>
              </a:rPr>
              <a:t>values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List items are indexed, the first item has index</a:t>
            </a:r>
            <a:r>
              <a:rPr lang="en-US" sz="2800" dirty="0">
                <a:solidFill>
                  <a:srgbClr val="FF0000"/>
                </a:solidFill>
              </a:rPr>
              <a:t> [0]</a:t>
            </a:r>
            <a:r>
              <a:rPr lang="en-US" sz="2800" dirty="0"/>
              <a:t>, the second item has index </a:t>
            </a:r>
            <a:r>
              <a:rPr lang="en-US" sz="2800" dirty="0">
                <a:solidFill>
                  <a:srgbClr val="FF0000"/>
                </a:solidFill>
              </a:rPr>
              <a:t>[1]</a:t>
            </a:r>
            <a:r>
              <a:rPr lang="en-US" sz="2800" dirty="0"/>
              <a:t> etc.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6"/>
          <p:cNvSpPr/>
          <p:nvPr/>
        </p:nvSpPr>
        <p:spPr>
          <a:xfrm>
            <a:off x="894161" y="3429000"/>
            <a:ext cx="5731926" cy="301752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8045" y="775925"/>
            <a:ext cx="6096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altLang="zh-TW" dirty="0"/>
              <a:t>You can set the outcome to whatever you like:</a:t>
            </a:r>
          </a:p>
          <a:p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56784-AD62-41C8-AA40-AAB4338DF346}"/>
              </a:ext>
            </a:extLst>
          </p:cNvPr>
          <p:cNvSpPr txBox="1"/>
          <p:nvPr/>
        </p:nvSpPr>
        <p:spPr>
          <a:xfrm>
            <a:off x="1537252" y="195520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Example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Set all values in the new list to 'hello':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080B7-088B-4692-B11E-880F8DC5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77" y="3669195"/>
            <a:ext cx="5459894" cy="2625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DD14D-9E14-49FD-94A1-B81CBCD8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147" y="4013752"/>
            <a:ext cx="4801270" cy="165817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6"/>
          <p:cNvSpPr/>
          <p:nvPr/>
        </p:nvSpPr>
        <p:spPr>
          <a:xfrm>
            <a:off x="1414247" y="3459743"/>
            <a:ext cx="5543144" cy="284829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3862" y="1296477"/>
            <a:ext cx="7232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zh-TW" i="1" dirty="0">
                <a:solidFill>
                  <a:srgbClr val="000000"/>
                </a:solidFill>
                <a:latin typeface="Verdana" panose="020B0604030504040204" pitchFamily="34" charset="0"/>
              </a:rPr>
              <a:t>expression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 can also contain conditions, not like a filter, but as a way to manipulate the outcome:</a:t>
            </a:r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FAEB0-7740-4946-9D7D-A8A4A70C27F3}"/>
              </a:ext>
            </a:extLst>
          </p:cNvPr>
          <p:cNvSpPr txBox="1"/>
          <p:nvPr/>
        </p:nvSpPr>
        <p:spPr>
          <a:xfrm>
            <a:off x="1298713" y="22594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Return "orange" instead of "banana":</a:t>
            </a: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0393C-B02B-4E18-BC77-F157F941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19" y="3657600"/>
            <a:ext cx="5295600" cy="2478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D32FC-36C9-4300-9F12-8A46A980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13" y="4361110"/>
            <a:ext cx="4412974" cy="104555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4211" y="196823"/>
            <a:ext cx="10058400" cy="152704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- Sort Lists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4211" y="1161836"/>
            <a:ext cx="6999316" cy="14208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 List Alphanumerically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objects have a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sort()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that will sort the list alphanumerically, ascending, by default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s 6"/>
          <p:cNvSpPr/>
          <p:nvPr/>
        </p:nvSpPr>
        <p:spPr>
          <a:xfrm>
            <a:off x="654211" y="3533769"/>
            <a:ext cx="5340866" cy="287620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B2762-FED0-4B9F-8B27-122875ECB58A}"/>
              </a:ext>
            </a:extLst>
          </p:cNvPr>
          <p:cNvSpPr txBox="1"/>
          <p:nvPr/>
        </p:nvSpPr>
        <p:spPr>
          <a:xfrm>
            <a:off x="654211" y="25965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Sort the list alphabetically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F88E7-B65A-4D78-A328-CBCFBB2A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5" y="3697358"/>
            <a:ext cx="4810796" cy="1966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DFDFB-8896-49B0-8373-CE7B1557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72" y="5378405"/>
            <a:ext cx="4078589" cy="893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15F6D2-0B8B-4A14-96D2-5B2884BD47C1}"/>
              </a:ext>
            </a:extLst>
          </p:cNvPr>
          <p:cNvSpPr txBox="1"/>
          <p:nvPr/>
        </p:nvSpPr>
        <p:spPr>
          <a:xfrm>
            <a:off x="7685237" y="2411902"/>
            <a:ext cx="4850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Sort the list numerically:</a:t>
            </a:r>
          </a:p>
        </p:txBody>
      </p:sp>
      <p:sp>
        <p:nvSpPr>
          <p:cNvPr id="14" name="Rectangles 6">
            <a:extLst>
              <a:ext uri="{FF2B5EF4-FFF2-40B4-BE49-F238E27FC236}">
                <a16:creationId xmlns:a16="http://schemas.microsoft.com/office/drawing/2014/main" id="{76B0EE43-780A-4FE7-A427-EAAE65DD7D2C}"/>
              </a:ext>
            </a:extLst>
          </p:cNvPr>
          <p:cNvSpPr/>
          <p:nvPr/>
        </p:nvSpPr>
        <p:spPr>
          <a:xfrm>
            <a:off x="6614608" y="3429000"/>
            <a:ext cx="5340866" cy="287620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9CD15A-31EE-46E5-9CEE-C405ABBC5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212" y="3547711"/>
            <a:ext cx="4893596" cy="16773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FFCE03-1AA4-48EE-9F2A-AB6798330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268" y="5432954"/>
            <a:ext cx="3414206" cy="66432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0185" y="101593"/>
            <a:ext cx="8977747" cy="18517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 Descending</a:t>
            </a:r>
            <a:endParaRPr kumimoji="0" lang="en-US" altLang="zh-TW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sort descending, use the keyword argument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reverse = True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s 6"/>
          <p:cNvSpPr/>
          <p:nvPr/>
        </p:nvSpPr>
        <p:spPr>
          <a:xfrm>
            <a:off x="492015" y="3731600"/>
            <a:ext cx="5206420" cy="287620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065819" y="3731600"/>
            <a:ext cx="4491644" cy="287620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5FBA0-8536-4383-9E79-8D5FDEF69077}"/>
              </a:ext>
            </a:extLst>
          </p:cNvPr>
          <p:cNvSpPr txBox="1"/>
          <p:nvPr/>
        </p:nvSpPr>
        <p:spPr>
          <a:xfrm>
            <a:off x="850185" y="24681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Sort the list descending: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59B9C-20F9-45FC-8D28-FECAB5C2AA25}"/>
              </a:ext>
            </a:extLst>
          </p:cNvPr>
          <p:cNvSpPr txBox="1"/>
          <p:nvPr/>
        </p:nvSpPr>
        <p:spPr>
          <a:xfrm>
            <a:off x="7394713" y="2536483"/>
            <a:ext cx="4162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Sort the list descending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6258A2-A44F-4702-9E75-99EFC5F8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7" y="3906213"/>
            <a:ext cx="4867954" cy="1659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43DFE5-7B4C-4E53-9AE2-A1D0C3B40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7" y="5906069"/>
            <a:ext cx="4915553" cy="603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CC866F-B7D6-42EE-94A6-EBE3D7C2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529" y="3906214"/>
            <a:ext cx="4013314" cy="1331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A419ED-404C-44B9-B6F9-AC0CDED57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101" y="5906069"/>
            <a:ext cx="3702742" cy="50917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7300" dirty="0"/>
              <a:t>Python - Copy Lists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3632" y="2518955"/>
            <a:ext cx="10864735" cy="2590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Copy a List</a:t>
            </a: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zh-TW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cannot copy a list simply by typing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list2 = list1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because: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only be a 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reference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changes made in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automatically also be made in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ways to make a copy, one way is to use the built-in List method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DA8C-7A1E-46D3-A318-8363F162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190"/>
            <a:ext cx="10058400" cy="160934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8702E7-1CA0-420D-9B34-28B679282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35" y="1725535"/>
            <a:ext cx="5777948" cy="94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a copy of a list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s 6">
            <a:extLst>
              <a:ext uri="{FF2B5EF4-FFF2-40B4-BE49-F238E27FC236}">
                <a16:creationId xmlns:a16="http://schemas.microsoft.com/office/drawing/2014/main" id="{2E1EF1BE-8C32-470D-B55F-0E0E1AA96F84}"/>
              </a:ext>
            </a:extLst>
          </p:cNvPr>
          <p:cNvSpPr/>
          <p:nvPr/>
        </p:nvSpPr>
        <p:spPr>
          <a:xfrm>
            <a:off x="624537" y="3201513"/>
            <a:ext cx="5206420" cy="287620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5E3C5-0A35-4D36-8A4A-FEE455B2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34" y="3355455"/>
            <a:ext cx="4731026" cy="2310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9242E9-FA0F-41E3-9844-C9FA4D6E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82" y="5544383"/>
            <a:ext cx="4147930" cy="1066667"/>
          </a:xfrm>
          <a:prstGeom prst="rect">
            <a:avLst/>
          </a:prstGeom>
        </p:spPr>
      </p:pic>
      <p:sp>
        <p:nvSpPr>
          <p:cNvPr id="11" name="Rectangles 6">
            <a:extLst>
              <a:ext uri="{FF2B5EF4-FFF2-40B4-BE49-F238E27FC236}">
                <a16:creationId xmlns:a16="http://schemas.microsoft.com/office/drawing/2014/main" id="{EAF00217-F1C2-4122-87C3-5654F9E3AF1B}"/>
              </a:ext>
            </a:extLst>
          </p:cNvPr>
          <p:cNvSpPr/>
          <p:nvPr/>
        </p:nvSpPr>
        <p:spPr>
          <a:xfrm>
            <a:off x="6501877" y="3497164"/>
            <a:ext cx="5206420" cy="287620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76A3FE3-2151-4DB0-A795-3727E96BA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831" y="1463925"/>
            <a:ext cx="4429804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Another way to make a copy is to use the built-in method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8D3E3C8-7484-4A8F-8D98-EB0A1907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140" y="2272391"/>
            <a:ext cx="5009322" cy="85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a copy of a list with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D28A40-EA5B-4D71-8A59-10A06B97A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25" y="3669997"/>
            <a:ext cx="4774038" cy="13924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173099-8D05-4E6B-A070-4EA3C99A1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952" y="5126561"/>
            <a:ext cx="4414984" cy="8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2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7339" y="299258"/>
            <a:ext cx="10058400" cy="1039091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r>
              <a:rPr lang="en-US" altLang="zh-TW" sz="6700" dirty="0"/>
              <a:t>Python - Join Lists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8377" y="1271277"/>
            <a:ext cx="9781588" cy="1728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Join Two Lists</a:t>
            </a:r>
            <a:endParaRPr kumimoji="0" lang="en-US" altLang="zh-TW" sz="4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ways to join, or concatenate, two or more lists in Python.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of the easiest ways are by using the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operator.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s 6"/>
          <p:cNvSpPr/>
          <p:nvPr/>
        </p:nvSpPr>
        <p:spPr>
          <a:xfrm>
            <a:off x="631766" y="4081669"/>
            <a:ext cx="5464234" cy="253407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F6EFD-5F33-4679-8E4E-4B42421923B2}"/>
              </a:ext>
            </a:extLst>
          </p:cNvPr>
          <p:cNvSpPr txBox="1"/>
          <p:nvPr/>
        </p:nvSpPr>
        <p:spPr>
          <a:xfrm>
            <a:off x="878377" y="32510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Join two list: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136089-2378-404B-91F8-C6CDA3E6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96" y="4348423"/>
            <a:ext cx="4717774" cy="2000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ECD5C0-20BA-4F8B-B7C2-B1CC6382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28" y="4573710"/>
            <a:ext cx="5812574" cy="127503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28290-0197-4A3F-A0B8-ADFE3DDEE3B4}"/>
              </a:ext>
            </a:extLst>
          </p:cNvPr>
          <p:cNvSpPr txBox="1"/>
          <p:nvPr/>
        </p:nvSpPr>
        <p:spPr>
          <a:xfrm>
            <a:off x="2729948" y="604487"/>
            <a:ext cx="6096000" cy="646331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Another way to join two lists is by appending all the items from list2 into list1, one by one: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19931-FDAF-4B72-AEC3-B4AF45ED9EB9}"/>
              </a:ext>
            </a:extLst>
          </p:cNvPr>
          <p:cNvSpPr txBox="1"/>
          <p:nvPr/>
        </p:nvSpPr>
        <p:spPr>
          <a:xfrm>
            <a:off x="1378226" y="188994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Append list2 into list1:</a:t>
            </a:r>
          </a:p>
        </p:txBody>
      </p:sp>
      <p:sp>
        <p:nvSpPr>
          <p:cNvPr id="9" name="Rectangles 6">
            <a:extLst>
              <a:ext uri="{FF2B5EF4-FFF2-40B4-BE49-F238E27FC236}">
                <a16:creationId xmlns:a16="http://schemas.microsoft.com/office/drawing/2014/main" id="{778CC259-3C38-49FB-BDB6-C3F6E62FD11C}"/>
              </a:ext>
            </a:extLst>
          </p:cNvPr>
          <p:cNvSpPr/>
          <p:nvPr/>
        </p:nvSpPr>
        <p:spPr>
          <a:xfrm>
            <a:off x="1002826" y="3525078"/>
            <a:ext cx="5464234" cy="253407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2B260D-45D6-4A98-8A9A-CB6ECC52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3775736"/>
            <a:ext cx="4890052" cy="20327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6C0B11-0C45-4C0D-935D-233C2B77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78" y="4268653"/>
            <a:ext cx="4545496" cy="10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0790" y="1167529"/>
            <a:ext cx="102745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you can use the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extend()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method, which purpose is to add elements from one list to another list: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s 6"/>
          <p:cNvSpPr/>
          <p:nvPr/>
        </p:nvSpPr>
        <p:spPr>
          <a:xfrm>
            <a:off x="1822187" y="3429000"/>
            <a:ext cx="4522125" cy="287620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CFB13-0005-49B2-94A8-9E894C1A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92" y="2223913"/>
            <a:ext cx="6785113" cy="85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extend()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add list2 at the end of list1: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3F824-4E02-4D9E-8644-696155A8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0" y="3697357"/>
            <a:ext cx="4147929" cy="2345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070FF-C38E-43F0-827B-C9823413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87" y="4302502"/>
            <a:ext cx="4868273" cy="85658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683" y="260189"/>
            <a:ext cx="10058400" cy="1609344"/>
          </a:xfrm>
        </p:spPr>
        <p:txBody>
          <a:bodyPr/>
          <a:lstStyle/>
          <a:p>
            <a:r>
              <a:rPr lang="en-US" altLang="zh-TW" dirty="0"/>
              <a:t>Python - List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10917" y="905186"/>
            <a:ext cx="7395761" cy="1928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 Methods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set of built-in methods that you can use on lists.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TW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03384"/>
            <a:ext cx="9700591" cy="42636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Ordered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725" y="1807845"/>
            <a:ext cx="9733915" cy="16548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When we say that lists are ordered, it means that the </a:t>
            </a:r>
            <a:r>
              <a:rPr lang="en-US">
                <a:solidFill>
                  <a:srgbClr val="FF0000"/>
                </a:solidFill>
              </a:rPr>
              <a:t>items have a defined order</a:t>
            </a:r>
            <a:r>
              <a:rPr lang="en-US"/>
              <a:t>, and that order will not change.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you add new items to a list, the new items will be placed at the end of the list.</a:t>
            </a:r>
          </a:p>
        </p:txBody>
      </p:sp>
      <p:sp>
        <p:nvSpPr>
          <p:cNvPr id="5" name="Rectangles 4"/>
          <p:cNvSpPr/>
          <p:nvPr/>
        </p:nvSpPr>
        <p:spPr>
          <a:xfrm>
            <a:off x="1467485" y="3878580"/>
            <a:ext cx="9264015" cy="158686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>
                <a:solidFill>
                  <a:srgbClr val="FF0000"/>
                </a:solidFill>
                <a:sym typeface="+mn-ea"/>
              </a:rPr>
              <a:t>Note</a:t>
            </a:r>
            <a:r>
              <a:rPr lang="en-US" sz="2400">
                <a:solidFill>
                  <a:schemeClr val="tx1"/>
                </a:solidFill>
                <a:sym typeface="+mn-ea"/>
              </a:rPr>
              <a:t>: There are some list methods that will change the order, but in general: the order of the items will not change.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 Tuples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E9AC1-06C7-4D6D-BC06-98017A08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493817"/>
            <a:ext cx="7769913" cy="997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0B6D5-32EE-4644-816C-AB5C5C1E2526}"/>
              </a:ext>
            </a:extLst>
          </p:cNvPr>
          <p:cNvSpPr txBox="1"/>
          <p:nvPr/>
        </p:nvSpPr>
        <p:spPr>
          <a:xfrm>
            <a:off x="874643" y="2935431"/>
            <a:ext cx="89982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Tuple</a:t>
            </a:r>
          </a:p>
          <a:p>
            <a:pPr algn="l"/>
            <a:endParaRPr lang="en-US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used to store multiple items in a single variable.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 is one of 4 built-in data types in Python used to store collections of data, the other 3 are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5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all with different qualities and usage.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tuple is a collection which is ordered 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written with round brackets.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84DC6B-D91E-42B3-8B10-5AF5C75CCC91}"/>
              </a:ext>
            </a:extLst>
          </p:cNvPr>
          <p:cNvSpPr txBox="1"/>
          <p:nvPr/>
        </p:nvSpPr>
        <p:spPr>
          <a:xfrm>
            <a:off x="1630018" y="816522"/>
            <a:ext cx="6096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Tuple:</a:t>
            </a:r>
          </a:p>
        </p:txBody>
      </p:sp>
      <p:sp>
        <p:nvSpPr>
          <p:cNvPr id="7" name="Rectangles 6">
            <a:extLst>
              <a:ext uri="{FF2B5EF4-FFF2-40B4-BE49-F238E27FC236}">
                <a16:creationId xmlns:a16="http://schemas.microsoft.com/office/drawing/2014/main" id="{7CFA4D82-3008-42EF-8356-643BE5481892}"/>
              </a:ext>
            </a:extLst>
          </p:cNvPr>
          <p:cNvSpPr/>
          <p:nvPr/>
        </p:nvSpPr>
        <p:spPr>
          <a:xfrm>
            <a:off x="1219201" y="2479107"/>
            <a:ext cx="5403408" cy="331209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69D6F9-EEDA-414B-86CF-37E78B24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0" y="2862470"/>
            <a:ext cx="4850296" cy="2425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8820E3-C863-4786-8B00-0A6489CD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931" y="3209240"/>
            <a:ext cx="4571999" cy="12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50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C50081-0B14-4200-85F6-46F06C8DA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9" y="0"/>
            <a:ext cx="10668000" cy="29494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Tuple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 items are ordered, unchangeable, and allow duplicate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 items are indexed, the first item has index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[0]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second item has index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etc.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771A6D-CD0E-4E7D-A287-6C6CAF11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9" y="2203672"/>
            <a:ext cx="11476384" cy="2147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we say that tuples are ordered, it means that the items have a defined order, and that order will not change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17BD20-49DC-42CD-A9AA-902AA1A4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07" y="4198421"/>
            <a:ext cx="11476385" cy="233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Unchangeable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unchangeable, meaning that we cannot change, add or remove items after the tuple has been created.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81BE17-C06B-4A46-9985-9ABBE3DD4E7E}"/>
              </a:ext>
            </a:extLst>
          </p:cNvPr>
          <p:cNvSpPr txBox="1"/>
          <p:nvPr/>
        </p:nvSpPr>
        <p:spPr>
          <a:xfrm>
            <a:off x="622852" y="479240"/>
            <a:ext cx="74609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Allow Duplicates</a:t>
            </a:r>
          </a:p>
          <a:p>
            <a:pPr algn="l"/>
            <a:endParaRPr lang="en-US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tuples are indexed, they can have items with the same 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3D14A-588E-45C0-B7FF-DA73DB328189}"/>
              </a:ext>
            </a:extLst>
          </p:cNvPr>
          <p:cNvSpPr txBox="1"/>
          <p:nvPr/>
        </p:nvSpPr>
        <p:spPr>
          <a:xfrm>
            <a:off x="622852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allow duplicate values:</a:t>
            </a:r>
          </a:p>
        </p:txBody>
      </p:sp>
      <p:sp>
        <p:nvSpPr>
          <p:cNvPr id="9" name="Rectangles 6">
            <a:extLst>
              <a:ext uri="{FF2B5EF4-FFF2-40B4-BE49-F238E27FC236}">
                <a16:creationId xmlns:a16="http://schemas.microsoft.com/office/drawing/2014/main" id="{4D092CD1-102F-4BA6-AF61-9EB690D4041B}"/>
              </a:ext>
            </a:extLst>
          </p:cNvPr>
          <p:cNvSpPr/>
          <p:nvPr/>
        </p:nvSpPr>
        <p:spPr>
          <a:xfrm>
            <a:off x="796870" y="3639548"/>
            <a:ext cx="5403408" cy="293339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3D135B-4CF6-4C4A-AA86-0F5DD932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3924603"/>
            <a:ext cx="4757531" cy="2211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5D088D-8B26-430A-B349-2E7828BD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52" y="4388580"/>
            <a:ext cx="5113285" cy="99644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5CB39-AA59-43D3-9EFC-D09AA358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0" y="497993"/>
            <a:ext cx="7752315" cy="16875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Tuple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how many items a tuple has, use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AFF0E-FA65-4807-A8B3-D7283ED2C391}"/>
              </a:ext>
            </a:extLst>
          </p:cNvPr>
          <p:cNvSpPr txBox="1"/>
          <p:nvPr/>
        </p:nvSpPr>
        <p:spPr>
          <a:xfrm>
            <a:off x="795130" y="23537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number of items in the tuple:</a:t>
            </a:r>
          </a:p>
        </p:txBody>
      </p:sp>
      <p:sp>
        <p:nvSpPr>
          <p:cNvPr id="5" name="Rectangles 6">
            <a:extLst>
              <a:ext uri="{FF2B5EF4-FFF2-40B4-BE49-F238E27FC236}">
                <a16:creationId xmlns:a16="http://schemas.microsoft.com/office/drawing/2014/main" id="{41B6131E-75B8-4C07-BEB0-AE43D68BAD11}"/>
              </a:ext>
            </a:extLst>
          </p:cNvPr>
          <p:cNvSpPr/>
          <p:nvPr/>
        </p:nvSpPr>
        <p:spPr>
          <a:xfrm>
            <a:off x="796870" y="3639548"/>
            <a:ext cx="5403408" cy="293339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DF6B2-9BE2-4D90-845E-0E60F199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6" y="3814679"/>
            <a:ext cx="4916555" cy="2583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5FC10-1539-4EFB-904B-A8FFDA65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34" y="4196974"/>
            <a:ext cx="1840595" cy="950897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B7A43-8D81-4B1A-9E0E-6AA7FF0C42EB}"/>
              </a:ext>
            </a:extLst>
          </p:cNvPr>
          <p:cNvSpPr txBox="1"/>
          <p:nvPr/>
        </p:nvSpPr>
        <p:spPr>
          <a:xfrm>
            <a:off x="1020418" y="9607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Create Tuple With One Item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6F60E-0CA2-4BAF-9591-B2D9FE1B4F37}"/>
              </a:ext>
            </a:extLst>
          </p:cNvPr>
          <p:cNvSpPr txBox="1"/>
          <p:nvPr/>
        </p:nvSpPr>
        <p:spPr>
          <a:xfrm>
            <a:off x="1020417" y="1777952"/>
            <a:ext cx="9435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tuple with only one item, you have to add a comma after the item, otherwise Python will not recognize it as a tuple.</a:t>
            </a:r>
            <a:endParaRPr lang="en-US" sz="2400" dirty="0"/>
          </a:p>
        </p:txBody>
      </p:sp>
      <p:sp>
        <p:nvSpPr>
          <p:cNvPr id="6" name="Rectangles 6">
            <a:extLst>
              <a:ext uri="{FF2B5EF4-FFF2-40B4-BE49-F238E27FC236}">
                <a16:creationId xmlns:a16="http://schemas.microsoft.com/office/drawing/2014/main" id="{C290F041-698E-4D60-B99C-75C31109FA75}"/>
              </a:ext>
            </a:extLst>
          </p:cNvPr>
          <p:cNvSpPr/>
          <p:nvPr/>
        </p:nvSpPr>
        <p:spPr>
          <a:xfrm>
            <a:off x="1020417" y="4108174"/>
            <a:ext cx="5075583" cy="246477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5B8DE-0B7E-427F-B34E-7570E8F2CCE9}"/>
              </a:ext>
            </a:extLst>
          </p:cNvPr>
          <p:cNvSpPr txBox="1"/>
          <p:nvPr/>
        </p:nvSpPr>
        <p:spPr>
          <a:xfrm>
            <a:off x="1020418" y="308761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item tuple, remember the comma: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C44B4F-884C-435B-8A09-A3D7F2FF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4290788"/>
            <a:ext cx="4664766" cy="1937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9CBB0A-0137-423C-9287-111EFC95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23" y="4609766"/>
            <a:ext cx="2790376" cy="120032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80F0ED-DCC5-4DE4-85B7-8E0CF2AE70CC}"/>
              </a:ext>
            </a:extLst>
          </p:cNvPr>
          <p:cNvSpPr txBox="1"/>
          <p:nvPr/>
        </p:nvSpPr>
        <p:spPr>
          <a:xfrm>
            <a:off x="1126435" y="71648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Tuple Items -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59564-5BDD-4788-86BE-AFA6B33BF386}"/>
              </a:ext>
            </a:extLst>
          </p:cNvPr>
          <p:cNvSpPr txBox="1"/>
          <p:nvPr/>
        </p:nvSpPr>
        <p:spPr>
          <a:xfrm>
            <a:off x="1126435" y="19356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 items can be of any data type: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C82AA-81CE-4544-9447-00E9F4746BD9}"/>
              </a:ext>
            </a:extLst>
          </p:cNvPr>
          <p:cNvSpPr txBox="1"/>
          <p:nvPr/>
        </p:nvSpPr>
        <p:spPr>
          <a:xfrm>
            <a:off x="1126435" y="25980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String, int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types: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5E32B516-3896-48C1-AD2E-F0DBC3757734}"/>
              </a:ext>
            </a:extLst>
          </p:cNvPr>
          <p:cNvSpPr/>
          <p:nvPr/>
        </p:nvSpPr>
        <p:spPr>
          <a:xfrm>
            <a:off x="1126435" y="4055165"/>
            <a:ext cx="5075583" cy="246477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9F639E-F2C3-4010-8C63-B27530D2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06" y="4253948"/>
            <a:ext cx="4556955" cy="2123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1B9C4E-9AF3-454E-80C2-88E9F181F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35" y="4664765"/>
            <a:ext cx="3584886" cy="119496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A4F615-E534-4191-8171-046F333EA197}"/>
              </a:ext>
            </a:extLst>
          </p:cNvPr>
          <p:cNvSpPr txBox="1"/>
          <p:nvPr/>
        </p:nvSpPr>
        <p:spPr>
          <a:xfrm>
            <a:off x="1272208" y="11935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tuple can contain different data types:</a:t>
            </a:r>
            <a:endParaRPr lang="en-US" dirty="0"/>
          </a:p>
        </p:txBody>
      </p:sp>
      <p:sp>
        <p:nvSpPr>
          <p:cNvPr id="4" name="Rectangles 6">
            <a:extLst>
              <a:ext uri="{FF2B5EF4-FFF2-40B4-BE49-F238E27FC236}">
                <a16:creationId xmlns:a16="http://schemas.microsoft.com/office/drawing/2014/main" id="{C8D85B08-393C-419B-B0F1-8F340DA34F3D}"/>
              </a:ext>
            </a:extLst>
          </p:cNvPr>
          <p:cNvSpPr/>
          <p:nvPr/>
        </p:nvSpPr>
        <p:spPr>
          <a:xfrm>
            <a:off x="1272208" y="3763616"/>
            <a:ext cx="5075583" cy="246477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DC12B-7705-4FDE-91E2-1DBF87F7EA37}"/>
              </a:ext>
            </a:extLst>
          </p:cNvPr>
          <p:cNvSpPr txBox="1"/>
          <p:nvPr/>
        </p:nvSpPr>
        <p:spPr>
          <a:xfrm>
            <a:off x="1272208" y="23400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tuple with strings, integers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values: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C5D43-8521-48F5-9241-CEA1AE0E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5" y="4015408"/>
            <a:ext cx="4611757" cy="2080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976AC-D2C2-478E-8EBE-092EF3EB5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08" y="4461487"/>
            <a:ext cx="3833999" cy="1069029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DAE89-1DD6-4B5D-BF26-7093A1DD03B9}"/>
              </a:ext>
            </a:extLst>
          </p:cNvPr>
          <p:cNvSpPr txBox="1"/>
          <p:nvPr/>
        </p:nvSpPr>
        <p:spPr>
          <a:xfrm>
            <a:off x="1126434" y="4249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type()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80410-F0F3-4DD1-AA2B-A7D2F79B6FA4}"/>
              </a:ext>
            </a:extLst>
          </p:cNvPr>
          <p:cNvSpPr txBox="1"/>
          <p:nvPr/>
        </p:nvSpPr>
        <p:spPr>
          <a:xfrm>
            <a:off x="1126434" y="1537300"/>
            <a:ext cx="767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Python's perspective, tuples are defined as objects with the data type 'tuple':</a:t>
            </a:r>
            <a:endParaRPr lang="en-US" sz="2400" dirty="0"/>
          </a:p>
        </p:txBody>
      </p:sp>
      <p:sp>
        <p:nvSpPr>
          <p:cNvPr id="6" name="Rectangles 6">
            <a:extLst>
              <a:ext uri="{FF2B5EF4-FFF2-40B4-BE49-F238E27FC236}">
                <a16:creationId xmlns:a16="http://schemas.microsoft.com/office/drawing/2014/main" id="{EE4235A7-FFFF-44CC-94A0-F4668E1DA022}"/>
              </a:ext>
            </a:extLst>
          </p:cNvPr>
          <p:cNvSpPr/>
          <p:nvPr/>
        </p:nvSpPr>
        <p:spPr>
          <a:xfrm>
            <a:off x="1298713" y="4373217"/>
            <a:ext cx="4969565" cy="232137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E1640-A2A8-49D3-9F94-747E782C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34" y="2368298"/>
            <a:ext cx="3080009" cy="830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8190D5-651D-4705-9435-CF3007BBFB24}"/>
              </a:ext>
            </a:extLst>
          </p:cNvPr>
          <p:cNvSpPr txBox="1"/>
          <p:nvPr/>
        </p:nvSpPr>
        <p:spPr>
          <a:xfrm>
            <a:off x="1126434" y="321084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the data type of a tuple?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B81D76-A31C-467A-BDA0-A63D9EF4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96" y="4492487"/>
            <a:ext cx="4598504" cy="1940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6626FA-68DB-41A7-B3AB-55A78E828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423" y="4905201"/>
            <a:ext cx="2396040" cy="830997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574810-65D3-4672-B04C-D8B4C8582099}"/>
              </a:ext>
            </a:extLst>
          </p:cNvPr>
          <p:cNvSpPr txBox="1"/>
          <p:nvPr/>
        </p:nvSpPr>
        <p:spPr>
          <a:xfrm>
            <a:off x="1060173" y="6767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tuple()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A7567-6D3E-40BF-ADEB-3FC63A73E315}"/>
              </a:ext>
            </a:extLst>
          </p:cNvPr>
          <p:cNvSpPr txBox="1"/>
          <p:nvPr/>
        </p:nvSpPr>
        <p:spPr>
          <a:xfrm>
            <a:off x="1285460" y="1691166"/>
            <a:ext cx="683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tuple()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tuple.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F31A7-2A03-49D4-84C5-22F1F930B10B}"/>
              </a:ext>
            </a:extLst>
          </p:cNvPr>
          <p:cNvSpPr txBox="1"/>
          <p:nvPr/>
        </p:nvSpPr>
        <p:spPr>
          <a:xfrm>
            <a:off x="1285460" y="267182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 tuple() method to make a tuple: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39923CC8-5E1C-414C-B697-E729E58D1B09}"/>
              </a:ext>
            </a:extLst>
          </p:cNvPr>
          <p:cNvSpPr/>
          <p:nvPr/>
        </p:nvSpPr>
        <p:spPr>
          <a:xfrm>
            <a:off x="1285460" y="4333460"/>
            <a:ext cx="5353879" cy="232137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51E027-DC4A-4A25-BE38-04B653B2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14" y="4505739"/>
            <a:ext cx="4932986" cy="1987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441E20-4D48-444D-A68A-FF9A9D6E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60" y="4996021"/>
            <a:ext cx="4006638" cy="7078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893" y="906907"/>
            <a:ext cx="10058400" cy="1609344"/>
          </a:xfrm>
        </p:spPr>
        <p:txBody>
          <a:bodyPr/>
          <a:lstStyle/>
          <a:p>
            <a:r>
              <a:rPr lang="en-US" sz="6600"/>
              <a:t>Changeable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365" y="2722880"/>
            <a:ext cx="7651115" cy="1125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/>
              <a:t>The list is changeable, meaning that we can </a:t>
            </a:r>
            <a:r>
              <a:rPr lang="en-US" sz="2800">
                <a:solidFill>
                  <a:srgbClr val="FF0000"/>
                </a:solidFill>
              </a:rPr>
              <a:t>change</a:t>
            </a:r>
            <a:r>
              <a:rPr lang="en-US" sz="2800"/>
              <a:t>, </a:t>
            </a:r>
            <a:r>
              <a:rPr lang="en-US" sz="2800">
                <a:solidFill>
                  <a:srgbClr val="FF0000"/>
                </a:solidFill>
              </a:rPr>
              <a:t>add</a:t>
            </a:r>
            <a:r>
              <a:rPr lang="en-US" sz="2800"/>
              <a:t>, and </a:t>
            </a:r>
            <a:r>
              <a:rPr lang="en-US" sz="2800">
                <a:solidFill>
                  <a:srgbClr val="FF0000"/>
                </a:solidFill>
              </a:rPr>
              <a:t>remove items</a:t>
            </a:r>
            <a:r>
              <a:rPr lang="en-US" sz="2800"/>
              <a:t> in a list after it has been created.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27C9EB-DA62-4F81-9DAA-E62C706DD03C}"/>
              </a:ext>
            </a:extLst>
          </p:cNvPr>
          <p:cNvSpPr txBox="1"/>
          <p:nvPr/>
        </p:nvSpPr>
        <p:spPr>
          <a:xfrm>
            <a:off x="1020416" y="6502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Collections (Arrays)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1DEEE-599E-4883-A6B1-8C1D6D99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31235"/>
            <a:ext cx="10840278" cy="511534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3111-7CA3-4F0B-A202-7ECDCF58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65" y="314030"/>
            <a:ext cx="10058400" cy="160934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Python - Access Tuple Items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35775-6A13-42C8-9237-FC69BB040E1B}"/>
              </a:ext>
            </a:extLst>
          </p:cNvPr>
          <p:cNvSpPr txBox="1"/>
          <p:nvPr/>
        </p:nvSpPr>
        <p:spPr>
          <a:xfrm>
            <a:off x="1156518" y="14166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 Tuple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B1E11-CFAE-4AD4-89FE-C388C915E1B2}"/>
              </a:ext>
            </a:extLst>
          </p:cNvPr>
          <p:cNvSpPr txBox="1"/>
          <p:nvPr/>
        </p:nvSpPr>
        <p:spPr>
          <a:xfrm>
            <a:off x="1063752" y="22871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tuple items by referring to the index number, inside square brackets: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8374A-9AFD-4AD5-B09D-3057C1AA6227}"/>
              </a:ext>
            </a:extLst>
          </p:cNvPr>
          <p:cNvSpPr txBox="1"/>
          <p:nvPr/>
        </p:nvSpPr>
        <p:spPr>
          <a:xfrm>
            <a:off x="1063752" y="31041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second item in the tuple:</a:t>
            </a:r>
          </a:p>
        </p:txBody>
      </p:sp>
      <p:sp>
        <p:nvSpPr>
          <p:cNvPr id="10" name="Rectangles 6">
            <a:extLst>
              <a:ext uri="{FF2B5EF4-FFF2-40B4-BE49-F238E27FC236}">
                <a16:creationId xmlns:a16="http://schemas.microsoft.com/office/drawing/2014/main" id="{E9E4482E-C66E-4D56-97D9-15CE9ED2947D}"/>
              </a:ext>
            </a:extLst>
          </p:cNvPr>
          <p:cNvSpPr/>
          <p:nvPr/>
        </p:nvSpPr>
        <p:spPr>
          <a:xfrm>
            <a:off x="1156518" y="4262349"/>
            <a:ext cx="5353879" cy="232137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A98282-5D7B-420C-A2BF-BCDA4CE8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55" y="4495087"/>
            <a:ext cx="5072004" cy="1892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1DAE9D-73DE-475C-B888-85BCCE32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987" y="3828124"/>
            <a:ext cx="1906860" cy="9004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B8BE87-27B2-4EF3-8543-7CA8D657982A}"/>
              </a:ext>
            </a:extLst>
          </p:cNvPr>
          <p:cNvSpPr txBox="1"/>
          <p:nvPr/>
        </p:nvSpPr>
        <p:spPr>
          <a:xfrm>
            <a:off x="6811618" y="5623199"/>
            <a:ext cx="4956312" cy="369332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first item has index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0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6B53-E717-4913-A897-F1066DD4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Negative Indexing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C0EB1-F869-4D51-A6D5-12C7A64A05A5}"/>
              </a:ext>
            </a:extLst>
          </p:cNvPr>
          <p:cNvSpPr txBox="1"/>
          <p:nvPr/>
        </p:nvSpPr>
        <p:spPr>
          <a:xfrm>
            <a:off x="1351722" y="154564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Negative indexing means start from the end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90954A-742E-40E5-BD44-AAB8E20B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540" y="2476332"/>
            <a:ext cx="69441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refers to the last item,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refers to the second last item etc.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F185A-377D-4358-B5D7-CD8F0EA76C6F}"/>
              </a:ext>
            </a:extLst>
          </p:cNvPr>
          <p:cNvSpPr txBox="1"/>
          <p:nvPr/>
        </p:nvSpPr>
        <p:spPr>
          <a:xfrm>
            <a:off x="1156518" y="32905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last item of the tuple:</a:t>
            </a:r>
          </a:p>
        </p:txBody>
      </p:sp>
      <p:sp>
        <p:nvSpPr>
          <p:cNvPr id="9" name="Rectangles 6">
            <a:extLst>
              <a:ext uri="{FF2B5EF4-FFF2-40B4-BE49-F238E27FC236}">
                <a16:creationId xmlns:a16="http://schemas.microsoft.com/office/drawing/2014/main" id="{B70FD794-966A-4925-9B59-CEE16EF4E9E2}"/>
              </a:ext>
            </a:extLst>
          </p:cNvPr>
          <p:cNvSpPr/>
          <p:nvPr/>
        </p:nvSpPr>
        <p:spPr>
          <a:xfrm>
            <a:off x="1156518" y="4319199"/>
            <a:ext cx="5353879" cy="232137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521F-2EE0-4C0B-9F08-330BFA69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4479235"/>
            <a:ext cx="4651513" cy="1894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F76C57-517B-4F0C-B2F9-F0F87A9F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69" y="4934847"/>
            <a:ext cx="1716467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35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7345-6610-44AE-880A-A8146F16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Range of Indexes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489F6-6FAD-4BD2-A6BC-40C4C74AA32E}"/>
              </a:ext>
            </a:extLst>
          </p:cNvPr>
          <p:cNvSpPr txBox="1"/>
          <p:nvPr/>
        </p:nvSpPr>
        <p:spPr>
          <a:xfrm>
            <a:off x="1364973" y="1626201"/>
            <a:ext cx="9501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specify a range of indexes by specifying where to start and where to end the range.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specifying a range, the return value will be a new tuple with the specified items.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A9958-4684-4984-9CCD-5A35FAD50E8A}"/>
              </a:ext>
            </a:extLst>
          </p:cNvPr>
          <p:cNvSpPr txBox="1"/>
          <p:nvPr/>
        </p:nvSpPr>
        <p:spPr>
          <a:xfrm>
            <a:off x="1364973" y="31081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third, fourth, and fifth item: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097A6A1E-D77D-4088-B9ED-3D210CD6E252}"/>
              </a:ext>
            </a:extLst>
          </p:cNvPr>
          <p:cNvSpPr/>
          <p:nvPr/>
        </p:nvSpPr>
        <p:spPr>
          <a:xfrm>
            <a:off x="1069848" y="4186677"/>
            <a:ext cx="6612071" cy="242615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3EE9B-76AB-4BD4-A792-BA586106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4313082"/>
            <a:ext cx="6255025" cy="2180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3E92D2-F3BD-47BB-83D5-AB8901DED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672" y="4303217"/>
            <a:ext cx="3897364" cy="887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52144-3A15-4451-8050-89FB7E3D1E34}"/>
              </a:ext>
            </a:extLst>
          </p:cNvPr>
          <p:cNvSpPr txBox="1"/>
          <p:nvPr/>
        </p:nvSpPr>
        <p:spPr>
          <a:xfrm>
            <a:off x="7935638" y="5662919"/>
            <a:ext cx="3715432" cy="92333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search will start at index 2 (included) and end at index 5 (not included).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638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A4C3E-4405-4CC0-8695-290B67609E74}"/>
              </a:ext>
            </a:extLst>
          </p:cNvPr>
          <p:cNvSpPr txBox="1"/>
          <p:nvPr/>
        </p:nvSpPr>
        <p:spPr>
          <a:xfrm>
            <a:off x="1526665" y="6104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Remember that the first item has index 0.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418F-40EB-4461-A334-D66AC224F9CE}"/>
              </a:ext>
            </a:extLst>
          </p:cNvPr>
          <p:cNvSpPr txBox="1"/>
          <p:nvPr/>
        </p:nvSpPr>
        <p:spPr>
          <a:xfrm>
            <a:off x="1526665" y="13272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leaving out the start value, the range will start at the first item: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BC7FA-2F8E-4163-87FB-680ECAA07746}"/>
              </a:ext>
            </a:extLst>
          </p:cNvPr>
          <p:cNvSpPr txBox="1"/>
          <p:nvPr/>
        </p:nvSpPr>
        <p:spPr>
          <a:xfrm>
            <a:off x="1526665" y="215909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example returns the items from the beginning to, but NOT included, “sunflower":</a:t>
            </a:r>
          </a:p>
        </p:txBody>
      </p:sp>
      <p:sp>
        <p:nvSpPr>
          <p:cNvPr id="10" name="Rectangles 6">
            <a:extLst>
              <a:ext uri="{FF2B5EF4-FFF2-40B4-BE49-F238E27FC236}">
                <a16:creationId xmlns:a16="http://schemas.microsoft.com/office/drawing/2014/main" id="{D2985BC2-E41B-4164-9DF3-B5E32EB80DB2}"/>
              </a:ext>
            </a:extLst>
          </p:cNvPr>
          <p:cNvSpPr/>
          <p:nvPr/>
        </p:nvSpPr>
        <p:spPr>
          <a:xfrm>
            <a:off x="1016838" y="3727569"/>
            <a:ext cx="6605827" cy="272678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AC254-3481-4E64-A9DB-9CE03389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31" y="3827284"/>
            <a:ext cx="5973009" cy="2527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06AF57-EE15-41C4-8382-CF2C507C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33" y="4108174"/>
            <a:ext cx="3924848" cy="12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3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93FB0-FECD-423A-BA6E-B547EA164622}"/>
              </a:ext>
            </a:extLst>
          </p:cNvPr>
          <p:cNvSpPr txBox="1"/>
          <p:nvPr/>
        </p:nvSpPr>
        <p:spPr>
          <a:xfrm>
            <a:off x="1497496" y="8562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leaving out the end value, the range will go on to the end of the list: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EC4E2-6524-4418-9D11-514860530489}"/>
              </a:ext>
            </a:extLst>
          </p:cNvPr>
          <p:cNvSpPr txBox="1"/>
          <p:nvPr/>
        </p:nvSpPr>
        <p:spPr>
          <a:xfrm>
            <a:off x="1497495" y="18044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example returns the items from “pink" and to the end: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7CD516E3-D859-4B04-B445-330BEC6159F3}"/>
              </a:ext>
            </a:extLst>
          </p:cNvPr>
          <p:cNvSpPr/>
          <p:nvPr/>
        </p:nvSpPr>
        <p:spPr>
          <a:xfrm>
            <a:off x="1242582" y="3274940"/>
            <a:ext cx="6483435" cy="272678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F26348-7A73-45BE-8C43-036ED557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21" y="3308248"/>
            <a:ext cx="6134956" cy="2383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47B72A-00D5-4B01-BDF6-A6B70E24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56" y="3697358"/>
            <a:ext cx="4182059" cy="11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747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E03B-1091-4AC7-8DE6-702EAE62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Range of Negative Indexes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9076-7EA6-4E74-A397-7424D6A84767}"/>
              </a:ext>
            </a:extLst>
          </p:cNvPr>
          <p:cNvSpPr txBox="1"/>
          <p:nvPr/>
        </p:nvSpPr>
        <p:spPr>
          <a:xfrm>
            <a:off x="1063752" y="1447645"/>
            <a:ext cx="7934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Specify negative indexes if you want to start the search from the end of the tuple: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5D760-E446-4A8D-AEF6-3DE3427AD173}"/>
              </a:ext>
            </a:extLst>
          </p:cNvPr>
          <p:cNvSpPr txBox="1"/>
          <p:nvPr/>
        </p:nvSpPr>
        <p:spPr>
          <a:xfrm>
            <a:off x="1063752" y="21336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example returns the items from index -4 (included) to index -1 (excluded)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EFBE174B-B590-4870-AE72-3F63394B4CBB}"/>
              </a:ext>
            </a:extLst>
          </p:cNvPr>
          <p:cNvSpPr/>
          <p:nvPr/>
        </p:nvSpPr>
        <p:spPr>
          <a:xfrm>
            <a:off x="715618" y="3273287"/>
            <a:ext cx="7010400" cy="324678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EABD8-7F0A-4822-8712-935EEB88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1" y="3474220"/>
            <a:ext cx="6785113" cy="2899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D36685-0B86-4F20-9872-DCA877B4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61" y="3929623"/>
            <a:ext cx="3931891" cy="10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1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7918-58B9-4A4C-B34E-DCE4EC0E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Check if Item Exists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409E84-000D-4823-838A-5AC76183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56" y="1677914"/>
            <a:ext cx="71429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if a specified item is present in a tuple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C86AD-9D78-4CA7-917C-C74136E4EF17}"/>
              </a:ext>
            </a:extLst>
          </p:cNvPr>
          <p:cNvSpPr txBox="1"/>
          <p:nvPr/>
        </p:nvSpPr>
        <p:spPr>
          <a:xfrm>
            <a:off x="954156" y="23639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"apple" is present in the tuple: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685D6F6F-9FD3-4E86-8A63-AF7793004D6A}"/>
              </a:ext>
            </a:extLst>
          </p:cNvPr>
          <p:cNvSpPr/>
          <p:nvPr/>
        </p:nvSpPr>
        <p:spPr>
          <a:xfrm>
            <a:off x="808383" y="3429000"/>
            <a:ext cx="7010400" cy="324678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317198-5A51-4C53-AB59-BE53FCBB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3662373"/>
            <a:ext cx="6390076" cy="2710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E14CD-2CEB-423E-9030-08C846D2F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033" y="3959353"/>
            <a:ext cx="2972215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1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CAEA-B472-4378-9F29-50AA4DEE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Python - Update Tuples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CC9FA-C6D2-40CC-8CD3-93DA99BF3AD9}"/>
              </a:ext>
            </a:extLst>
          </p:cNvPr>
          <p:cNvSpPr txBox="1"/>
          <p:nvPr/>
        </p:nvSpPr>
        <p:spPr>
          <a:xfrm>
            <a:off x="1192695" y="1838236"/>
            <a:ext cx="6838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unchangeable, meaning that you cannot change, add, or remove items once the tuple is created.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there are some workarounds.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3F8AD-0692-4D24-B7CC-E83B926FF1C9}"/>
              </a:ext>
            </a:extLst>
          </p:cNvPr>
          <p:cNvSpPr txBox="1"/>
          <p:nvPr/>
        </p:nvSpPr>
        <p:spPr>
          <a:xfrm>
            <a:off x="1417981" y="3407284"/>
            <a:ext cx="784528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Tuple Values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a tuple is created, you cannot change its values. Tuples are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or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immutable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it also is called.</a:t>
            </a:r>
          </a:p>
        </p:txBody>
      </p:sp>
    </p:spTree>
    <p:extLst>
      <p:ext uri="{BB962C8B-B14F-4D97-AF65-F5344CB8AC3E}">
        <p14:creationId xmlns:p14="http://schemas.microsoft.com/office/powerpoint/2010/main" val="31597118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6C8A8E-1F7C-44C4-8A80-3A985F4AE37C}"/>
              </a:ext>
            </a:extLst>
          </p:cNvPr>
          <p:cNvSpPr txBox="1"/>
          <p:nvPr/>
        </p:nvSpPr>
        <p:spPr>
          <a:xfrm>
            <a:off x="1046921" y="1367135"/>
            <a:ext cx="8507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there is a workaround. You can convert the tuple into a list, change the list, and convert the list back into a tuple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9A0FF-45CA-48DC-84BB-358AFE2B96C0}"/>
              </a:ext>
            </a:extLst>
          </p:cNvPr>
          <p:cNvSpPr txBox="1"/>
          <p:nvPr/>
        </p:nvSpPr>
        <p:spPr>
          <a:xfrm>
            <a:off x="1046921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tuple into a list to be able to change it: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918F6677-97A9-487A-8955-D3E2F909DF02}"/>
              </a:ext>
            </a:extLst>
          </p:cNvPr>
          <p:cNvSpPr/>
          <p:nvPr/>
        </p:nvSpPr>
        <p:spPr>
          <a:xfrm>
            <a:off x="1046921" y="3829878"/>
            <a:ext cx="5698434" cy="283265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8C84B-DEAC-43B8-9206-6486FBED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3922643"/>
            <a:ext cx="5327373" cy="2584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8A041E-BB7B-47A9-9066-60FDE5E3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921" y="4486434"/>
            <a:ext cx="4396846" cy="10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Allow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6995" y="2094230"/>
            <a:ext cx="7606665" cy="108140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Since lists are indexed, lists can have items with the same value:</a:t>
            </a:r>
          </a:p>
        </p:txBody>
      </p:sp>
      <p:sp>
        <p:nvSpPr>
          <p:cNvPr id="5" name="Rectangles 4"/>
          <p:cNvSpPr/>
          <p:nvPr/>
        </p:nvSpPr>
        <p:spPr>
          <a:xfrm>
            <a:off x="791679" y="2680915"/>
            <a:ext cx="10184130" cy="280987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2E47A-56E4-48B3-A2FB-F5CD5930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9" y="3008243"/>
            <a:ext cx="8150087" cy="2067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942B68-B39F-4AD5-8F86-7F170E7A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49" y="5127410"/>
            <a:ext cx="7015589" cy="1141968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DF17-802D-426D-9C18-8AA32DA8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9" y="1798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sz="80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Add Items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D6C469-4C6C-4687-81C3-3F78D0C3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" y="1415362"/>
            <a:ext cx="1049572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tuples are immutable, they do not have a build-in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append()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method, but there are other ways to add items to a tuple.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into a 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Just like the workaround for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changing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tuple, you can convert it into a list, add your item(s), and convert it back into a tuple.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F344C-DC76-4908-BE7C-54BDA0F6CC2B}"/>
              </a:ext>
            </a:extLst>
          </p:cNvPr>
          <p:cNvSpPr txBox="1"/>
          <p:nvPr/>
        </p:nvSpPr>
        <p:spPr>
          <a:xfrm>
            <a:off x="848139" y="29477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tuple into a list, add “sunflower", and convert it back into a tuple:</a:t>
            </a:r>
          </a:p>
        </p:txBody>
      </p:sp>
      <p:sp>
        <p:nvSpPr>
          <p:cNvPr id="7" name="Rectangles 6">
            <a:extLst>
              <a:ext uri="{FF2B5EF4-FFF2-40B4-BE49-F238E27FC236}">
                <a16:creationId xmlns:a16="http://schemas.microsoft.com/office/drawing/2014/main" id="{4717334B-FC41-4804-9C98-5584018CEF52}"/>
              </a:ext>
            </a:extLst>
          </p:cNvPr>
          <p:cNvSpPr/>
          <p:nvPr/>
        </p:nvSpPr>
        <p:spPr>
          <a:xfrm>
            <a:off x="1046921" y="4148099"/>
            <a:ext cx="5473149" cy="251443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524D86-D615-4B5C-BFE2-C810D273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82" y="4381376"/>
            <a:ext cx="5315088" cy="2044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99A1AB-B0FC-4EAF-A7F3-97D006C7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131" y="4638395"/>
            <a:ext cx="5315088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841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41C73A-7081-491F-9ABC-E143795ECD6B}"/>
              </a:ext>
            </a:extLst>
          </p:cNvPr>
          <p:cNvSpPr txBox="1"/>
          <p:nvPr/>
        </p:nvSpPr>
        <p:spPr>
          <a:xfrm>
            <a:off x="1378225" y="619036"/>
            <a:ext cx="8375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tuple to a tuple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You are allowed to add tuples to tuples, so if you want to add one item, (or many), create a new tuple with the item(s), and add it to the existing tuple: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01685-653B-4AD2-AF79-F318ACC11F45}"/>
              </a:ext>
            </a:extLst>
          </p:cNvPr>
          <p:cNvSpPr txBox="1"/>
          <p:nvPr/>
        </p:nvSpPr>
        <p:spPr>
          <a:xfrm>
            <a:off x="1378225" y="200323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new tuple with the value “carrots", and add that tuple: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53890570-A106-42E6-8169-C033D9029D2E}"/>
              </a:ext>
            </a:extLst>
          </p:cNvPr>
          <p:cNvSpPr/>
          <p:nvPr/>
        </p:nvSpPr>
        <p:spPr>
          <a:xfrm>
            <a:off x="1272208" y="3843299"/>
            <a:ext cx="5473149" cy="251443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009EC7-00C2-4A45-8CCC-21EBAEFE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2" y="4054106"/>
            <a:ext cx="5049077" cy="2092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D30EA4-2CFB-4AD9-AA71-9E684103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41" y="4054106"/>
            <a:ext cx="5181600" cy="747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964CF2-8FE9-4A0E-B6AF-3B4AC17D6791}"/>
              </a:ext>
            </a:extLst>
          </p:cNvPr>
          <p:cNvSpPr txBox="1"/>
          <p:nvPr/>
        </p:nvSpPr>
        <p:spPr>
          <a:xfrm>
            <a:off x="5751443" y="5190573"/>
            <a:ext cx="6096000" cy="92333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creating a tuple with only one item, remember to include a comma after the item, otherwise it will not be identified as a tuple.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6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77A553-FE06-400D-B298-CB9985385A0F}"/>
              </a:ext>
            </a:extLst>
          </p:cNvPr>
          <p:cNvSpPr txBox="1"/>
          <p:nvPr/>
        </p:nvSpPr>
        <p:spPr>
          <a:xfrm>
            <a:off x="1060174" y="2791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Remove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B70E0-CB12-45D8-8EC2-6950BF83624C}"/>
              </a:ext>
            </a:extLst>
          </p:cNvPr>
          <p:cNvSpPr txBox="1"/>
          <p:nvPr/>
        </p:nvSpPr>
        <p:spPr>
          <a:xfrm>
            <a:off x="940904" y="1438582"/>
            <a:ext cx="6096000" cy="369332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You cannot remove items in a tuple.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3F9A5-DAEF-438F-BD34-6E77D0E3CC18}"/>
              </a:ext>
            </a:extLst>
          </p:cNvPr>
          <p:cNvSpPr txBox="1"/>
          <p:nvPr/>
        </p:nvSpPr>
        <p:spPr>
          <a:xfrm>
            <a:off x="940904" y="2042059"/>
            <a:ext cx="10442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so you cannot remove items from it, but you can use the same workaround as we used for changing and adding tuple items: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18D18-6161-46F5-9E58-8C0A980DB720}"/>
              </a:ext>
            </a:extLst>
          </p:cNvPr>
          <p:cNvSpPr txBox="1"/>
          <p:nvPr/>
        </p:nvSpPr>
        <p:spPr>
          <a:xfrm>
            <a:off x="940904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tuple into a list, remove “grass", and convert it back into a tuple:</a:t>
            </a:r>
          </a:p>
        </p:txBody>
      </p:sp>
      <p:sp>
        <p:nvSpPr>
          <p:cNvPr id="12" name="Rectangles 6">
            <a:extLst>
              <a:ext uri="{FF2B5EF4-FFF2-40B4-BE49-F238E27FC236}">
                <a16:creationId xmlns:a16="http://schemas.microsoft.com/office/drawing/2014/main" id="{F19103E9-1D99-4099-B88D-56033CA4F5CB}"/>
              </a:ext>
            </a:extLst>
          </p:cNvPr>
          <p:cNvSpPr/>
          <p:nvPr/>
        </p:nvSpPr>
        <p:spPr>
          <a:xfrm>
            <a:off x="1060174" y="4162202"/>
            <a:ext cx="5473149" cy="251443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8C09F2-2170-4CAD-84B1-ADD0BA3D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25" y="4477146"/>
            <a:ext cx="5336898" cy="18845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EC2FDF-F843-4E25-9E08-B89D355B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4762956"/>
            <a:ext cx="3485322" cy="10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8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45B8C-2FE2-4A0E-B6C5-63A838068255}"/>
              </a:ext>
            </a:extLst>
          </p:cNvPr>
          <p:cNvSpPr txBox="1"/>
          <p:nvPr/>
        </p:nvSpPr>
        <p:spPr>
          <a:xfrm>
            <a:off x="1126434" y="7562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you can delete the tuple completely: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3661C1-DD69-4230-B2B4-FFEDEEF20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434" y="1283712"/>
            <a:ext cx="10204174" cy="144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can delete the tuple completely: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s 6">
            <a:extLst>
              <a:ext uri="{FF2B5EF4-FFF2-40B4-BE49-F238E27FC236}">
                <a16:creationId xmlns:a16="http://schemas.microsoft.com/office/drawing/2014/main" id="{49A9EC62-3096-41AB-B624-8FD11D6A658B}"/>
              </a:ext>
            </a:extLst>
          </p:cNvPr>
          <p:cNvSpPr/>
          <p:nvPr/>
        </p:nvSpPr>
        <p:spPr>
          <a:xfrm>
            <a:off x="1126433" y="3167270"/>
            <a:ext cx="6491303" cy="31913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C49E3-5F54-4E2F-B626-74E715A4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3" y="3561521"/>
            <a:ext cx="6144482" cy="2428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2BB3CC-4EB6-48AD-B12A-8B1BC75EB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46" y="3944271"/>
            <a:ext cx="4097187" cy="16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76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B54D-17D3-4080-B0F2-E820C470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Python - Unpack Tuples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82713-B227-4AED-BF4C-58269A7232E1}"/>
              </a:ext>
            </a:extLst>
          </p:cNvPr>
          <p:cNvSpPr txBox="1"/>
          <p:nvPr/>
        </p:nvSpPr>
        <p:spPr>
          <a:xfrm>
            <a:off x="1298714" y="166298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Unpacking a Tuple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39F33-7F54-4F92-B77F-4EF3BF6A0A73}"/>
              </a:ext>
            </a:extLst>
          </p:cNvPr>
          <p:cNvSpPr txBox="1"/>
          <p:nvPr/>
        </p:nvSpPr>
        <p:spPr>
          <a:xfrm>
            <a:off x="1298714" y="23951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we create a tuple, we normally assign values to it. This is called "packing" a tuple:</a:t>
            </a:r>
            <a:endParaRPr lang="en-US" dirty="0"/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6215A6C9-5795-456F-B42D-994096BD4C3D}"/>
              </a:ext>
            </a:extLst>
          </p:cNvPr>
          <p:cNvSpPr/>
          <p:nvPr/>
        </p:nvSpPr>
        <p:spPr>
          <a:xfrm>
            <a:off x="1101063" y="3988904"/>
            <a:ext cx="6096000" cy="254098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004EB-AAB2-43B7-B906-8D430CDBE495}"/>
              </a:ext>
            </a:extLst>
          </p:cNvPr>
          <p:cNvSpPr txBox="1"/>
          <p:nvPr/>
        </p:nvSpPr>
        <p:spPr>
          <a:xfrm>
            <a:off x="1298714" y="32223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Packing a tuple: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B4917F-893E-4F77-856F-429CABCB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3" y="4212205"/>
            <a:ext cx="5020465" cy="2161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7BE590-109C-4D34-9328-2C78A7D0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141" y="4638261"/>
            <a:ext cx="3658053" cy="100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13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FF0B6-7C00-48CA-8B8A-9185D437AE75}"/>
              </a:ext>
            </a:extLst>
          </p:cNvPr>
          <p:cNvSpPr txBox="1"/>
          <p:nvPr/>
        </p:nvSpPr>
        <p:spPr>
          <a:xfrm>
            <a:off x="1232453" y="46598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But, in Python, we are also allowed to extract the values back into variables. This is called "unpacking":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FFA4-6E01-4BEC-9A09-E7A7EA5181C7}"/>
              </a:ext>
            </a:extLst>
          </p:cNvPr>
          <p:cNvSpPr txBox="1"/>
          <p:nvPr/>
        </p:nvSpPr>
        <p:spPr>
          <a:xfrm>
            <a:off x="1232453" y="17441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Unpacking a tuple: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47419C6D-E86A-4E91-845D-E7BCDBA2942F}"/>
              </a:ext>
            </a:extLst>
          </p:cNvPr>
          <p:cNvSpPr/>
          <p:nvPr/>
        </p:nvSpPr>
        <p:spPr>
          <a:xfrm>
            <a:off x="1232453" y="2920004"/>
            <a:ext cx="6096000" cy="254098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FDC2FC-5EC5-4902-8D39-4AB1530D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98" y="3150899"/>
            <a:ext cx="5453697" cy="22537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9E15B6-F41F-4D50-B7BC-3B113D64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367" y="3121445"/>
            <a:ext cx="2035311" cy="21381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DD863D-4DBC-4477-B685-FEEA668D09BB}"/>
              </a:ext>
            </a:extLst>
          </p:cNvPr>
          <p:cNvSpPr txBox="1"/>
          <p:nvPr/>
        </p:nvSpPr>
        <p:spPr>
          <a:xfrm>
            <a:off x="1789043" y="5713490"/>
            <a:ext cx="8878957" cy="92333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number of variables must match the number of values in the tuple, if not, you must use an asterisk to collect the remaining values as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32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30DC23F-5F5C-4AE1-A73B-51FE45D56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83101" y="184876"/>
            <a:ext cx="3473900" cy="1287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 Condensed" panose="02060603050405020104" pitchFamily="18" charset="0"/>
                <a:cs typeface="Segoe UI" panose="020B0502040204020203" pitchFamily="34" charset="0"/>
              </a:rPr>
              <a:t>Using Asterisk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ckwell Condensed" panose="02060603050405020104" pitchFamily="18" charset="0"/>
                <a:cs typeface="Segoe UI" panose="020B0502040204020203" pitchFamily="34" charset="0"/>
              </a:rPr>
              <a:t>*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ckwell Condensed" panose="020606030504050201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83D74-B4A5-471B-93BA-5BBA41C2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47" y="1275086"/>
            <a:ext cx="99029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number of variables is less than the number of values, you can add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the variable name and the values will be assigned to the variable as a list: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5E92B-D37F-4C15-887E-FA6246BFD16F}"/>
              </a:ext>
            </a:extLst>
          </p:cNvPr>
          <p:cNvSpPr txBox="1"/>
          <p:nvPr/>
        </p:nvSpPr>
        <p:spPr>
          <a:xfrm>
            <a:off x="1205947" y="24347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 the rest of the values as a list called "red":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77811C84-B540-420B-94B7-33A05E25B321}"/>
              </a:ext>
            </a:extLst>
          </p:cNvPr>
          <p:cNvSpPr/>
          <p:nvPr/>
        </p:nvSpPr>
        <p:spPr>
          <a:xfrm>
            <a:off x="1205947" y="3499943"/>
            <a:ext cx="6096000" cy="299362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AF54FB-D540-42C2-85DA-DDCE3073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3604591"/>
            <a:ext cx="5738192" cy="2623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F65A81-4B13-4188-8F4E-3657174B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362" y="3723861"/>
            <a:ext cx="3883170" cy="17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922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87A00F-9132-4976-B444-A5A2B61714BA}"/>
              </a:ext>
            </a:extLst>
          </p:cNvPr>
          <p:cNvSpPr txBox="1"/>
          <p:nvPr/>
        </p:nvSpPr>
        <p:spPr>
          <a:xfrm>
            <a:off x="1404730" y="725053"/>
            <a:ext cx="8799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asterisk is added to another variable name than the last, Python will assign values to the variable until the number of values left matches the number of variables left.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55DE9-E7B0-4864-8E58-E5C6FC262081}"/>
              </a:ext>
            </a:extLst>
          </p:cNvPr>
          <p:cNvSpPr txBox="1"/>
          <p:nvPr/>
        </p:nvSpPr>
        <p:spPr>
          <a:xfrm>
            <a:off x="1404730" y="19694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a list of values the "tropic" variable: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1D3C46B7-F540-4FC6-B021-585D933A28B0}"/>
              </a:ext>
            </a:extLst>
          </p:cNvPr>
          <p:cNvSpPr/>
          <p:nvPr/>
        </p:nvSpPr>
        <p:spPr>
          <a:xfrm>
            <a:off x="1245704" y="3213869"/>
            <a:ext cx="6096000" cy="299362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F8720-5CDC-493E-8F03-122A0C9A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29" y="3429000"/>
            <a:ext cx="5552661" cy="2596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A1B512-12CF-4246-8250-D68C14ED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322" y="3740787"/>
            <a:ext cx="3251525" cy="19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60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08E4-CEE6-4376-A4DC-73A01D6C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32522"/>
            <a:ext cx="10058400" cy="2226498"/>
          </a:xfrm>
        </p:spPr>
        <p:txBody>
          <a:bodyPr>
            <a:normAutofit/>
          </a:bodyPr>
          <a:lstStyle/>
          <a:p>
            <a:r>
              <a:rPr lang="en-US" sz="72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Python - Loop Tuples</a:t>
            </a:r>
            <a:endParaRPr lang="en-US" sz="7200" dirty="0">
              <a:latin typeface="Rockwell Condensed" panose="020606030504050201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3B7E0-AE3C-4CBB-89BE-AF5DEFC4558B}"/>
              </a:ext>
            </a:extLst>
          </p:cNvPr>
          <p:cNvSpPr txBox="1"/>
          <p:nvPr/>
        </p:nvSpPr>
        <p:spPr>
          <a:xfrm>
            <a:off x="1391478" y="159407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Through a Tuple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EA3C86-E7B5-4BD5-A019-E71A02F7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7" y="2178850"/>
            <a:ext cx="792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tuple items by using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E197B-F294-40D4-843E-E88AF81BDE13}"/>
              </a:ext>
            </a:extLst>
          </p:cNvPr>
          <p:cNvSpPr txBox="1"/>
          <p:nvPr/>
        </p:nvSpPr>
        <p:spPr>
          <a:xfrm>
            <a:off x="901147" y="26409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Iterate through the items and print the values:</a:t>
            </a:r>
          </a:p>
        </p:txBody>
      </p:sp>
      <p:sp>
        <p:nvSpPr>
          <p:cNvPr id="9" name="Rectangles 6">
            <a:extLst>
              <a:ext uri="{FF2B5EF4-FFF2-40B4-BE49-F238E27FC236}">
                <a16:creationId xmlns:a16="http://schemas.microsoft.com/office/drawing/2014/main" id="{1A8EA73A-A826-42B5-84E4-5A289C4F201D}"/>
              </a:ext>
            </a:extLst>
          </p:cNvPr>
          <p:cNvSpPr/>
          <p:nvPr/>
        </p:nvSpPr>
        <p:spPr>
          <a:xfrm>
            <a:off x="901147" y="3905447"/>
            <a:ext cx="6096000" cy="239514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71F6EB-FB72-4364-A760-E346FC3C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4027622"/>
            <a:ext cx="5344204" cy="2150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EDE47A-E5FA-45EC-B7F8-F14B1D50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4412975"/>
            <a:ext cx="2260975" cy="15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34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0F56-B806-46FF-B3B6-DB9119A7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Loop Through the Index Numbers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291CE0-1E09-4C63-899E-74A5855F4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770810"/>
            <a:ext cx="91837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loop through the tuple items by referring to their index number.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functions to create a suitable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22B84-68D5-402F-9A82-DB068B9E5614}"/>
              </a:ext>
            </a:extLst>
          </p:cNvPr>
          <p:cNvSpPr txBox="1"/>
          <p:nvPr/>
        </p:nvSpPr>
        <p:spPr>
          <a:xfrm>
            <a:off x="1063752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all items by referring to their index number:</a:t>
            </a:r>
          </a:p>
        </p:txBody>
      </p:sp>
      <p:sp>
        <p:nvSpPr>
          <p:cNvPr id="7" name="Rectangles 6">
            <a:extLst>
              <a:ext uri="{FF2B5EF4-FFF2-40B4-BE49-F238E27FC236}">
                <a16:creationId xmlns:a16="http://schemas.microsoft.com/office/drawing/2014/main" id="{927AA9C6-5204-4971-BA57-8FABF5149744}"/>
              </a:ext>
            </a:extLst>
          </p:cNvPr>
          <p:cNvSpPr/>
          <p:nvPr/>
        </p:nvSpPr>
        <p:spPr>
          <a:xfrm>
            <a:off x="1063752" y="3978221"/>
            <a:ext cx="6096000" cy="239514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CC93B-929B-4E48-B512-768C313D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15" y="4168919"/>
            <a:ext cx="5363423" cy="2013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81A4E0-45FC-4089-9771-687B46B3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539" y="4590653"/>
            <a:ext cx="1811970" cy="15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7649845" cy="133794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To determine how many items a list has, use the </a:t>
            </a:r>
            <a:r>
              <a:rPr lang="en-US">
                <a:solidFill>
                  <a:srgbClr val="FF0000"/>
                </a:solidFill>
              </a:rPr>
              <a:t>len() </a:t>
            </a:r>
            <a:r>
              <a:rPr lang="en-US"/>
              <a:t>function:</a:t>
            </a:r>
          </a:p>
        </p:txBody>
      </p:sp>
      <p:sp>
        <p:nvSpPr>
          <p:cNvPr id="6" name="Rectangles 4">
            <a:extLst>
              <a:ext uri="{FF2B5EF4-FFF2-40B4-BE49-F238E27FC236}">
                <a16:creationId xmlns:a16="http://schemas.microsoft.com/office/drawing/2014/main" id="{BB1B7463-6D04-4B43-AB46-7B88B2C45FC3}"/>
              </a:ext>
            </a:extLst>
          </p:cNvPr>
          <p:cNvSpPr/>
          <p:nvPr/>
        </p:nvSpPr>
        <p:spPr>
          <a:xfrm>
            <a:off x="2076650" y="2863532"/>
            <a:ext cx="7016115" cy="248378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sym typeface="+mn-ea"/>
              </a:rPr>
              <a:t>Example</a:t>
            </a: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1413F-BD1B-461F-957C-2A09A84F8BA6}"/>
              </a:ext>
            </a:extLst>
          </p:cNvPr>
          <p:cNvSpPr txBox="1"/>
          <p:nvPr/>
        </p:nvSpPr>
        <p:spPr>
          <a:xfrm>
            <a:off x="2536707" y="3268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number of items in the list: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76A4B-0EDD-4C41-A44F-86C48414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6" y="3733515"/>
            <a:ext cx="5035826" cy="1337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4BC64B-C492-49C6-899B-C5A6B743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29" y="5167127"/>
            <a:ext cx="3087756" cy="100160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F31C-6338-4FC7-94B3-D1573663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Using a While Loop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6" name="Rectangles 6">
            <a:extLst>
              <a:ext uri="{FF2B5EF4-FFF2-40B4-BE49-F238E27FC236}">
                <a16:creationId xmlns:a16="http://schemas.microsoft.com/office/drawing/2014/main" id="{130862C9-E9D9-4B50-B9AA-619B2C604D23}"/>
              </a:ext>
            </a:extLst>
          </p:cNvPr>
          <p:cNvSpPr/>
          <p:nvPr/>
        </p:nvSpPr>
        <p:spPr>
          <a:xfrm>
            <a:off x="901148" y="4256517"/>
            <a:ext cx="6096000" cy="239514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TW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9041F7-BB61-4DED-AE52-8CEDA0D1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1" y="1528205"/>
            <a:ext cx="1044629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list items by using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determine the length of the tuple, then start at 0 and loop your way through the tuple items by referring to their indexes.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Remember to increase the index by 1 after each iteration.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2E0C53-C671-4900-87B9-CA72BEC2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8" y="2910343"/>
            <a:ext cx="8640417" cy="12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all items, using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to go through all the index numbers: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EBA41C-DC9F-44F5-B721-2CAA681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09" y="4371541"/>
            <a:ext cx="5263399" cy="2165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DE3C7B-3770-4916-BB4D-FE800C83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730" y="4609999"/>
            <a:ext cx="2202147" cy="17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9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E146-985E-46CB-B64C-25F672F8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Python - Join Tuples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s 6">
            <a:extLst>
              <a:ext uri="{FF2B5EF4-FFF2-40B4-BE49-F238E27FC236}">
                <a16:creationId xmlns:a16="http://schemas.microsoft.com/office/drawing/2014/main" id="{645E379B-7341-4B3F-8D50-37D0F6CC607F}"/>
              </a:ext>
            </a:extLst>
          </p:cNvPr>
          <p:cNvSpPr/>
          <p:nvPr/>
        </p:nvSpPr>
        <p:spPr>
          <a:xfrm>
            <a:off x="901148" y="4256517"/>
            <a:ext cx="6096000" cy="239514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Multiply the fruits tuple by 2: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17EB62-BB30-49E9-83B8-02D6DE3AB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9" y="1552291"/>
            <a:ext cx="7262191" cy="16875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Join Two Tuples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join two or more tuples you can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02E12-81B2-468C-A14A-4F524F67F3DC}"/>
              </a:ext>
            </a:extLst>
          </p:cNvPr>
          <p:cNvSpPr txBox="1"/>
          <p:nvPr/>
        </p:nvSpPr>
        <p:spPr>
          <a:xfrm>
            <a:off x="728869" y="34044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Join two tuples: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A8CA2-6FB4-4CD3-A4E7-8C3859DD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4307535"/>
            <a:ext cx="5755021" cy="2344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84765-A30A-43DB-806D-A1681FFB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666" y="4764025"/>
            <a:ext cx="4390330" cy="9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079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294-9279-483E-9739-230F10B8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Multiply Tuples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AB69D6-2E7D-423B-AC1D-3B199D49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05" y="1536809"/>
            <a:ext cx="9647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want to multiply the content of a tuple a given number of times, you can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0388D-4250-42B8-810F-D5F85CBC6C87}"/>
              </a:ext>
            </a:extLst>
          </p:cNvPr>
          <p:cNvSpPr txBox="1"/>
          <p:nvPr/>
        </p:nvSpPr>
        <p:spPr>
          <a:xfrm>
            <a:off x="1069848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Multiply the fruits tuple by 2:</a:t>
            </a:r>
          </a:p>
        </p:txBody>
      </p:sp>
      <p:sp>
        <p:nvSpPr>
          <p:cNvPr id="9" name="Rectangles 6">
            <a:extLst>
              <a:ext uri="{FF2B5EF4-FFF2-40B4-BE49-F238E27FC236}">
                <a16:creationId xmlns:a16="http://schemas.microsoft.com/office/drawing/2014/main" id="{4618389B-05E6-415A-8799-E1B637DE4468}"/>
              </a:ext>
            </a:extLst>
          </p:cNvPr>
          <p:cNvSpPr/>
          <p:nvPr/>
        </p:nvSpPr>
        <p:spPr>
          <a:xfrm>
            <a:off x="940905" y="3978221"/>
            <a:ext cx="4956312" cy="239514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DD8D6B-B481-4BA5-9181-E8701429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4134678"/>
            <a:ext cx="4439478" cy="2011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FA9E58-4993-4AA3-A65D-F853E142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68967"/>
            <a:ext cx="5837333" cy="13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364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48CC-7875-499A-BC7E-1AC62C40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Python - Tuple Methods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88245-FF9B-4D0A-BFDA-A480E39D2579}"/>
              </a:ext>
            </a:extLst>
          </p:cNvPr>
          <p:cNvSpPr txBox="1"/>
          <p:nvPr/>
        </p:nvSpPr>
        <p:spPr>
          <a:xfrm>
            <a:off x="1063752" y="158711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Tuple Methods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two built-in methods that you can use on tuples.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B717E-1E83-4CA3-994A-D2D52F10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4" y="3196461"/>
            <a:ext cx="10734260" cy="32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240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0E32-0DF1-4DFF-A4A9-91F201DD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Python Sets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89DEF-85E6-4913-851D-3101DC58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04" y="1378227"/>
            <a:ext cx="7413644" cy="923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9E60B-88BE-4A0E-84AB-F32415D25B0D}"/>
              </a:ext>
            </a:extLst>
          </p:cNvPr>
          <p:cNvSpPr txBox="1"/>
          <p:nvPr/>
        </p:nvSpPr>
        <p:spPr>
          <a:xfrm>
            <a:off x="887895" y="2551837"/>
            <a:ext cx="108800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 are used to store multiple items in a single variable.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is one of 4 built-in data types in Python used to store collections of data, the other 3 are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5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all with different qualities and usage.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is a collection which is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unordered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unchangeable*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unindexed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07986-EB8C-4053-AA2F-578266BE84DA}"/>
              </a:ext>
            </a:extLst>
          </p:cNvPr>
          <p:cNvSpPr txBox="1"/>
          <p:nvPr/>
        </p:nvSpPr>
        <p:spPr>
          <a:xfrm>
            <a:off x="3048000" y="5156607"/>
            <a:ext cx="6096000" cy="646331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 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Set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unchangeable, but you can remove items and add new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446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840B51-B003-4513-9CBA-DEC71311808C}"/>
              </a:ext>
            </a:extLst>
          </p:cNvPr>
          <p:cNvSpPr txBox="1"/>
          <p:nvPr/>
        </p:nvSpPr>
        <p:spPr>
          <a:xfrm>
            <a:off x="1647844" y="6106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 are written with curly brackets.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A0CB-51B5-42A4-B546-7D4D236A7882}"/>
              </a:ext>
            </a:extLst>
          </p:cNvPr>
          <p:cNvSpPr txBox="1"/>
          <p:nvPr/>
        </p:nvSpPr>
        <p:spPr>
          <a:xfrm>
            <a:off x="1647844" y="14923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Set: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650C9339-D9D9-4047-B2D6-71285AE429A1}"/>
              </a:ext>
            </a:extLst>
          </p:cNvPr>
          <p:cNvSpPr/>
          <p:nvPr/>
        </p:nvSpPr>
        <p:spPr>
          <a:xfrm>
            <a:off x="1002826" y="2690194"/>
            <a:ext cx="6917634" cy="306125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C55F56-DE7D-46AC-B89D-4EB1CD17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2796210"/>
            <a:ext cx="6564401" cy="28492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6B725-BBB5-428C-B058-589BFBB8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916" y="3942523"/>
            <a:ext cx="3038899" cy="1298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8A40E2-4C6F-4BF0-88DC-3BB318A35F49}"/>
              </a:ext>
            </a:extLst>
          </p:cNvPr>
          <p:cNvSpPr txBox="1"/>
          <p:nvPr/>
        </p:nvSpPr>
        <p:spPr>
          <a:xfrm>
            <a:off x="2020956" y="5924155"/>
            <a:ext cx="8150087" cy="646331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Sets are unordered, so you cannot be sure in which order the items will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49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FB061F5-AC9E-4AE5-AC90-DB7BDA4420A4}"/>
              </a:ext>
            </a:extLst>
          </p:cNvPr>
          <p:cNvSpPr txBox="1"/>
          <p:nvPr/>
        </p:nvSpPr>
        <p:spPr>
          <a:xfrm>
            <a:off x="1166190" y="414275"/>
            <a:ext cx="1029693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 Items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are unordered, unchangeable, and do not allow duplicate values.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97A6D-1137-4789-9353-6B26A2665E96}"/>
              </a:ext>
            </a:extLst>
          </p:cNvPr>
          <p:cNvSpPr txBox="1"/>
          <p:nvPr/>
        </p:nvSpPr>
        <p:spPr>
          <a:xfrm>
            <a:off x="1166190" y="1767007"/>
            <a:ext cx="1053547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Unordered</a:t>
            </a: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Unordered means that the items in a set do not have a defined order.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can appear in a different order every time you use them, and cannot be referred to by index or key.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42561-C5E6-4658-89A5-D60F74497D95}"/>
              </a:ext>
            </a:extLst>
          </p:cNvPr>
          <p:cNvSpPr txBox="1"/>
          <p:nvPr/>
        </p:nvSpPr>
        <p:spPr>
          <a:xfrm>
            <a:off x="1113181" y="3815765"/>
            <a:ext cx="10349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Unchangeable</a:t>
            </a: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are unchangeable, meaning that we cannot change the items after the set has been created.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C430F-87AF-43C1-9C1A-FBD29E8E75EE}"/>
              </a:ext>
            </a:extLst>
          </p:cNvPr>
          <p:cNvSpPr txBox="1"/>
          <p:nvPr/>
        </p:nvSpPr>
        <p:spPr>
          <a:xfrm>
            <a:off x="980661" y="5797394"/>
            <a:ext cx="10230677" cy="646331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a set is created, you cannot change its items, but you can remove items and add new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45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C166-F8E9-4ADD-BD7D-76512C76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Duplicates Not Allowed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39E7E-FDF6-4C14-B494-321205E2BBA9}"/>
              </a:ext>
            </a:extLst>
          </p:cNvPr>
          <p:cNvSpPr txBox="1"/>
          <p:nvPr/>
        </p:nvSpPr>
        <p:spPr>
          <a:xfrm>
            <a:off x="1063752" y="1564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 cannot have two items with the same value.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6195D-B435-4CA6-9807-7B0BDE6CA7B6}"/>
              </a:ext>
            </a:extLst>
          </p:cNvPr>
          <p:cNvSpPr txBox="1"/>
          <p:nvPr/>
        </p:nvSpPr>
        <p:spPr>
          <a:xfrm>
            <a:off x="1063752" y="20069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Duplicate values will be ignored: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8C092EF3-5134-4BAE-8A05-6BE9898F948F}"/>
              </a:ext>
            </a:extLst>
          </p:cNvPr>
          <p:cNvSpPr/>
          <p:nvPr/>
        </p:nvSpPr>
        <p:spPr>
          <a:xfrm>
            <a:off x="1063752" y="3429000"/>
            <a:ext cx="5032248" cy="306125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3040C-0826-48CE-8C9B-09A3878A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72" y="3790122"/>
            <a:ext cx="4625008" cy="258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27B91-1141-4566-93B1-CE6E17AC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70" y="4619126"/>
            <a:ext cx="5654230" cy="9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82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7DB8-6A11-4F83-A903-FF69B4CD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Get the Length of a Set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B3F9AE-5375-4619-B628-BB155A4A7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2" y="1526208"/>
            <a:ext cx="76200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how many items a set has, use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9DBD6-3855-429C-B5F4-68CEE391CB81}"/>
              </a:ext>
            </a:extLst>
          </p:cNvPr>
          <p:cNvSpPr txBox="1"/>
          <p:nvPr/>
        </p:nvSpPr>
        <p:spPr>
          <a:xfrm>
            <a:off x="1417982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number of items in a set:</a:t>
            </a:r>
          </a:p>
        </p:txBody>
      </p:sp>
      <p:sp>
        <p:nvSpPr>
          <p:cNvPr id="7" name="Rectangles 6">
            <a:extLst>
              <a:ext uri="{FF2B5EF4-FFF2-40B4-BE49-F238E27FC236}">
                <a16:creationId xmlns:a16="http://schemas.microsoft.com/office/drawing/2014/main" id="{271A2595-AA2B-421C-A975-D248DFB14550}"/>
              </a:ext>
            </a:extLst>
          </p:cNvPr>
          <p:cNvSpPr/>
          <p:nvPr/>
        </p:nvSpPr>
        <p:spPr>
          <a:xfrm>
            <a:off x="1302291" y="3644254"/>
            <a:ext cx="5032248" cy="306125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E2660-0552-4C33-929B-5BD7631B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3896139"/>
            <a:ext cx="4438273" cy="229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74229-1EEF-4170-84A8-CC99694A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360" y="4764025"/>
            <a:ext cx="1801680" cy="8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40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046C-B4BF-475C-BBC8-84667D98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Set Items - Data Types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7E6A4-48AA-4659-8CF1-5F9295CD0FC6}"/>
              </a:ext>
            </a:extLst>
          </p:cNvPr>
          <p:cNvSpPr txBox="1"/>
          <p:nvPr/>
        </p:nvSpPr>
        <p:spPr>
          <a:xfrm>
            <a:off x="1063752" y="12893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can be of any data type: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1CEF0-926E-42E1-B5FC-0D6C2447C005}"/>
              </a:ext>
            </a:extLst>
          </p:cNvPr>
          <p:cNvSpPr txBox="1"/>
          <p:nvPr/>
        </p:nvSpPr>
        <p:spPr>
          <a:xfrm>
            <a:off x="1063752" y="17919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String, int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types:</a:t>
            </a:r>
          </a:p>
        </p:txBody>
      </p:sp>
      <p:sp>
        <p:nvSpPr>
          <p:cNvPr id="8" name="Rectangles 6">
            <a:extLst>
              <a:ext uri="{FF2B5EF4-FFF2-40B4-BE49-F238E27FC236}">
                <a16:creationId xmlns:a16="http://schemas.microsoft.com/office/drawing/2014/main" id="{05FDD0D4-C783-4593-9C8E-A70824D578FC}"/>
              </a:ext>
            </a:extLst>
          </p:cNvPr>
          <p:cNvSpPr/>
          <p:nvPr/>
        </p:nvSpPr>
        <p:spPr>
          <a:xfrm>
            <a:off x="977611" y="3029416"/>
            <a:ext cx="5032248" cy="306125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CC0123-9BF7-4CB3-A804-B96E9582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28" y="3232555"/>
            <a:ext cx="4515413" cy="2722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0A4D7-F4DC-4500-86EB-D801E3E3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49" y="5879829"/>
            <a:ext cx="3767503" cy="827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1E8CDA-FC17-435C-AAB5-6286C5C6680F}"/>
              </a:ext>
            </a:extLst>
          </p:cNvPr>
          <p:cNvSpPr txBox="1"/>
          <p:nvPr/>
        </p:nvSpPr>
        <p:spPr>
          <a:xfrm>
            <a:off x="7063409" y="1631063"/>
            <a:ext cx="4850295" cy="369332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can contain different data types: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8D682-C02C-43EB-9D12-1A8E00B6DA4A}"/>
              </a:ext>
            </a:extLst>
          </p:cNvPr>
          <p:cNvSpPr txBox="1"/>
          <p:nvPr/>
        </p:nvSpPr>
        <p:spPr>
          <a:xfrm>
            <a:off x="7301948" y="2223496"/>
            <a:ext cx="4611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with strings, integers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values:</a:t>
            </a:r>
          </a:p>
        </p:txBody>
      </p:sp>
      <p:sp>
        <p:nvSpPr>
          <p:cNvPr id="17" name="Rectangles 6">
            <a:extLst>
              <a:ext uri="{FF2B5EF4-FFF2-40B4-BE49-F238E27FC236}">
                <a16:creationId xmlns:a16="http://schemas.microsoft.com/office/drawing/2014/main" id="{BC412ED0-D5F9-4672-A73E-E583D83CB5EC}"/>
              </a:ext>
            </a:extLst>
          </p:cNvPr>
          <p:cNvSpPr/>
          <p:nvPr/>
        </p:nvSpPr>
        <p:spPr>
          <a:xfrm>
            <a:off x="7063409" y="3349124"/>
            <a:ext cx="4850295" cy="242183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ED3F99-8DF6-488D-B114-2FD59F448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52" y="3429000"/>
            <a:ext cx="4647936" cy="17979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3B042D-4858-4D3E-9E6E-C0F62201C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730" y="5439780"/>
            <a:ext cx="3856383" cy="9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83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507</TotalTime>
  <Words>4189</Words>
  <Application>Microsoft Office PowerPoint</Application>
  <PresentationFormat>Widescreen</PresentationFormat>
  <Paragraphs>598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Consolas</vt:lpstr>
      <vt:lpstr>Rockwell</vt:lpstr>
      <vt:lpstr>Rockwell Condensed</vt:lpstr>
      <vt:lpstr>Segoe UI</vt:lpstr>
      <vt:lpstr>Verdana</vt:lpstr>
      <vt:lpstr>Wingdings</vt:lpstr>
      <vt:lpstr>木刻字型</vt:lpstr>
      <vt:lpstr>My journal to python ver.2</vt:lpstr>
      <vt:lpstr>agenda</vt:lpstr>
      <vt:lpstr>Python Lists</vt:lpstr>
      <vt:lpstr>PowerPoint Presentation</vt:lpstr>
      <vt:lpstr>List Items</vt:lpstr>
      <vt:lpstr>Ordered</vt:lpstr>
      <vt:lpstr>Changeable</vt:lpstr>
      <vt:lpstr>Allow Duplicates</vt:lpstr>
      <vt:lpstr>List Length</vt:lpstr>
      <vt:lpstr>List Items - Data Types</vt:lpstr>
      <vt:lpstr>PowerPoint Presentation</vt:lpstr>
      <vt:lpstr>PowerPoint Presentation</vt:lpstr>
      <vt:lpstr>The list() Constructor</vt:lpstr>
      <vt:lpstr>Python Collections (Arrays)</vt:lpstr>
      <vt:lpstr>Python - Access List Items</vt:lpstr>
      <vt:lpstr>Negative Indexing</vt:lpstr>
      <vt:lpstr>Range of Indexes</vt:lpstr>
      <vt:lpstr>PowerPoint Presentation</vt:lpstr>
      <vt:lpstr>PowerPoint Presentation</vt:lpstr>
      <vt:lpstr>Range of Negative Indexes</vt:lpstr>
      <vt:lpstr>Check if Item Exists</vt:lpstr>
      <vt:lpstr>Python - Change List Items</vt:lpstr>
      <vt:lpstr>Change a Range of Item Values</vt:lpstr>
      <vt:lpstr>PowerPoint Presentation</vt:lpstr>
      <vt:lpstr>PowerPoint Presentation</vt:lpstr>
      <vt:lpstr>Insert Items</vt:lpstr>
      <vt:lpstr>Python - Add List Items</vt:lpstr>
      <vt:lpstr>Insert Items</vt:lpstr>
      <vt:lpstr>Extend List</vt:lpstr>
      <vt:lpstr>Add Any Iterable</vt:lpstr>
      <vt:lpstr>Python - Remove List Items</vt:lpstr>
      <vt:lpstr>Remove Specified Index</vt:lpstr>
      <vt:lpstr>PowerPoint Presentation</vt:lpstr>
      <vt:lpstr>PowerPoint Presentation</vt:lpstr>
      <vt:lpstr>PowerPoint Presentation</vt:lpstr>
      <vt:lpstr>Clear the List</vt:lpstr>
      <vt:lpstr>Python - Loop Lists</vt:lpstr>
      <vt:lpstr>Loop Through the Index Numbers</vt:lpstr>
      <vt:lpstr>Using a While Loop</vt:lpstr>
      <vt:lpstr>PowerPoint Presentation</vt:lpstr>
      <vt:lpstr>Looping Using List Comprehension</vt:lpstr>
      <vt:lpstr>Python - List Comprehension</vt:lpstr>
      <vt:lpstr>PowerPoint Presentation</vt:lpstr>
      <vt:lpstr>PowerPoint Presentation</vt:lpstr>
      <vt:lpstr>PowerPoint Presentation</vt:lpstr>
      <vt:lpstr>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- Sort Lists </vt:lpstr>
      <vt:lpstr>PowerPoint Presentation</vt:lpstr>
      <vt:lpstr>Python - Copy Lists </vt:lpstr>
      <vt:lpstr>example</vt:lpstr>
      <vt:lpstr>  Python - Join Lists  </vt:lpstr>
      <vt:lpstr>PowerPoint Presentation</vt:lpstr>
      <vt:lpstr>PowerPoint Presentation</vt:lpstr>
      <vt:lpstr>Python - List Methods </vt:lpstr>
      <vt:lpstr>Python Tuples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- Access Tuple Items </vt:lpstr>
      <vt:lpstr>Negative Indexing </vt:lpstr>
      <vt:lpstr>Range of Indexes </vt:lpstr>
      <vt:lpstr>PowerPoint Presentation</vt:lpstr>
      <vt:lpstr>PowerPoint Presentation</vt:lpstr>
      <vt:lpstr>Range of Negative Indexes </vt:lpstr>
      <vt:lpstr>Check if Item Exists </vt:lpstr>
      <vt:lpstr>Python - Update Tuples </vt:lpstr>
      <vt:lpstr>PowerPoint Presentation</vt:lpstr>
      <vt:lpstr>Add Items </vt:lpstr>
      <vt:lpstr>PowerPoint Presentation</vt:lpstr>
      <vt:lpstr>PowerPoint Presentation</vt:lpstr>
      <vt:lpstr>PowerPoint Presentation</vt:lpstr>
      <vt:lpstr>Python - Unpack Tuples </vt:lpstr>
      <vt:lpstr>PowerPoint Presentation</vt:lpstr>
      <vt:lpstr>Using Asterisk* </vt:lpstr>
      <vt:lpstr>PowerPoint Presentation</vt:lpstr>
      <vt:lpstr>Python - Loop Tuples</vt:lpstr>
      <vt:lpstr>Loop Through the Index Numbers </vt:lpstr>
      <vt:lpstr>Using a While Loop </vt:lpstr>
      <vt:lpstr>Python - Join Tuples </vt:lpstr>
      <vt:lpstr>Multiply Tuples </vt:lpstr>
      <vt:lpstr>Python - Tuple Methods </vt:lpstr>
      <vt:lpstr>Python Sets </vt:lpstr>
      <vt:lpstr>PowerPoint Presentation</vt:lpstr>
      <vt:lpstr>PowerPoint Presentation</vt:lpstr>
      <vt:lpstr>Duplicates Not Allowed </vt:lpstr>
      <vt:lpstr>Get the Length of a Set </vt:lpstr>
      <vt:lpstr>Set Items - Data Types </vt:lpstr>
      <vt:lpstr>PowerPoint Presentation</vt:lpstr>
      <vt:lpstr>The set() Constructor </vt:lpstr>
      <vt:lpstr>Python Collections (Arrays)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user</cp:lastModifiedBy>
  <cp:revision>77</cp:revision>
  <dcterms:created xsi:type="dcterms:W3CDTF">2022-11-23T00:44:00Z</dcterms:created>
  <dcterms:modified xsi:type="dcterms:W3CDTF">2022-12-06T17:41:07Z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BF696C3744044668BC59497C556AD741</vt:lpwstr>
  </property>
  <property fmtid="{D5CDD505-2E9C-101B-9397-08002B2CF9AE}" pid="3" name="KSOProductBuildVer">
    <vt:lpwstr>1033-11.2.0.11417</vt:lpwstr>
  </property>
</Properties>
</file>