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6"/>
  </p:notesMasterIdLst>
  <p:sldIdLst>
    <p:sldId id="256" r:id="rId2"/>
    <p:sldId id="258" r:id="rId3"/>
    <p:sldId id="259" r:id="rId4"/>
    <p:sldId id="405" r:id="rId5"/>
    <p:sldId id="266" r:id="rId6"/>
    <p:sldId id="267" r:id="rId7"/>
    <p:sldId id="268" r:id="rId8"/>
    <p:sldId id="269" r:id="rId9"/>
    <p:sldId id="260" r:id="rId10"/>
    <p:sldId id="264" r:id="rId11"/>
    <p:sldId id="261" r:id="rId12"/>
    <p:sldId id="406" r:id="rId13"/>
    <p:sldId id="407" r:id="rId14"/>
    <p:sldId id="408" r:id="rId15"/>
    <p:sldId id="410" r:id="rId16"/>
    <p:sldId id="262" r:id="rId17"/>
    <p:sldId id="413" r:id="rId18"/>
    <p:sldId id="414" r:id="rId19"/>
    <p:sldId id="415" r:id="rId20"/>
    <p:sldId id="416" r:id="rId21"/>
    <p:sldId id="417" r:id="rId22"/>
    <p:sldId id="270" r:id="rId23"/>
    <p:sldId id="421" r:id="rId24"/>
    <p:sldId id="422" r:id="rId25"/>
    <p:sldId id="423" r:id="rId26"/>
    <p:sldId id="424" r:id="rId27"/>
    <p:sldId id="271" r:id="rId28"/>
    <p:sldId id="426" r:id="rId29"/>
    <p:sldId id="427" r:id="rId30"/>
    <p:sldId id="277" r:id="rId31"/>
    <p:sldId id="428" r:id="rId32"/>
    <p:sldId id="429" r:id="rId33"/>
    <p:sldId id="430" r:id="rId34"/>
    <p:sldId id="431" r:id="rId35"/>
    <p:sldId id="432" r:id="rId36"/>
    <p:sldId id="278" r:id="rId37"/>
    <p:sldId id="435" r:id="rId38"/>
    <p:sldId id="437" r:id="rId39"/>
    <p:sldId id="439" r:id="rId40"/>
    <p:sldId id="444" r:id="rId41"/>
    <p:sldId id="446" r:id="rId42"/>
    <p:sldId id="440" r:id="rId43"/>
    <p:sldId id="263" r:id="rId44"/>
    <p:sldId id="280" r:id="rId45"/>
    <p:sldId id="447" r:id="rId46"/>
    <p:sldId id="281" r:id="rId47"/>
    <p:sldId id="448" r:id="rId48"/>
    <p:sldId id="282" r:id="rId49"/>
    <p:sldId id="283" r:id="rId50"/>
    <p:sldId id="284" r:id="rId51"/>
    <p:sldId id="285" r:id="rId52"/>
    <p:sldId id="286" r:id="rId53"/>
    <p:sldId id="287" r:id="rId54"/>
    <p:sldId id="288" r:id="rId55"/>
    <p:sldId id="450" r:id="rId56"/>
    <p:sldId id="451" r:id="rId57"/>
    <p:sldId id="452" r:id="rId58"/>
    <p:sldId id="453" r:id="rId59"/>
    <p:sldId id="454" r:id="rId60"/>
    <p:sldId id="455" r:id="rId61"/>
    <p:sldId id="456" r:id="rId62"/>
    <p:sldId id="457" r:id="rId63"/>
    <p:sldId id="458" r:id="rId64"/>
    <p:sldId id="289" r:id="rId65"/>
    <p:sldId id="459" r:id="rId66"/>
    <p:sldId id="460" r:id="rId67"/>
    <p:sldId id="461" r:id="rId68"/>
    <p:sldId id="290" r:id="rId69"/>
    <p:sldId id="291" r:id="rId70"/>
    <p:sldId id="292" r:id="rId71"/>
    <p:sldId id="293" r:id="rId72"/>
    <p:sldId id="462" r:id="rId73"/>
    <p:sldId id="295" r:id="rId74"/>
    <p:sldId id="299" r:id="rId75"/>
    <p:sldId id="298" r:id="rId76"/>
    <p:sldId id="302" r:id="rId77"/>
    <p:sldId id="303" r:id="rId78"/>
    <p:sldId id="305" r:id="rId79"/>
    <p:sldId id="306" r:id="rId80"/>
    <p:sldId id="308" r:id="rId81"/>
    <p:sldId id="309" r:id="rId82"/>
    <p:sldId id="310" r:id="rId83"/>
    <p:sldId id="311" r:id="rId84"/>
    <p:sldId id="312" r:id="rId85"/>
    <p:sldId id="313" r:id="rId86"/>
    <p:sldId id="314" r:id="rId87"/>
    <p:sldId id="463" r:id="rId88"/>
    <p:sldId id="464" r:id="rId89"/>
    <p:sldId id="465" r:id="rId90"/>
    <p:sldId id="466" r:id="rId91"/>
    <p:sldId id="467" r:id="rId92"/>
    <p:sldId id="468" r:id="rId93"/>
    <p:sldId id="469" r:id="rId94"/>
    <p:sldId id="470" r:id="rId95"/>
    <p:sldId id="471" r:id="rId96"/>
    <p:sldId id="315" r:id="rId97"/>
    <p:sldId id="316" r:id="rId98"/>
    <p:sldId id="317" r:id="rId99"/>
    <p:sldId id="318" r:id="rId100"/>
    <p:sldId id="319" r:id="rId101"/>
    <p:sldId id="320" r:id="rId102"/>
    <p:sldId id="321" r:id="rId103"/>
    <p:sldId id="323" r:id="rId104"/>
    <p:sldId id="322"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cmAuthor id="2" name="Ela Diaz" initials="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CC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20337-43A7-4397-A32B-2772A3991FDA}" type="datetimeFigureOut">
              <a:rPr lang="zh-TW" altLang="en-US" smtClean="0"/>
              <a:t>2022/12/5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68AD7-CE2D-4992-B839-DB28404E112A}"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4C608-40B1-4030-A28D-5B74BC98ADCE}"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dirty="0"/>
              <a:t>12/5/2022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4.xml"/><Relationship Id="rId4" Type="http://schemas.openxmlformats.org/officeDocument/2006/relationships/image" Target="../media/image16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4.bin"/><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4.png"/></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4.xml"/><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17.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4.xml"/><Relationship Id="rId5" Type="http://schemas.openxmlformats.org/officeDocument/2006/relationships/image" Target="../media/image121.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4.xml"/><Relationship Id="rId5" Type="http://schemas.openxmlformats.org/officeDocument/2006/relationships/image" Target="../media/image131.png"/><Relationship Id="rId4" Type="http://schemas.openxmlformats.org/officeDocument/2006/relationships/image" Target="../media/image130.png"/></Relationships>
</file>

<file path=ppt/slides/_rels/slide7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4.xml"/><Relationship Id="rId4" Type="http://schemas.openxmlformats.org/officeDocument/2006/relationships/image" Target="../media/image15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69848" y="1423910"/>
            <a:ext cx="9966960" cy="3035808"/>
          </a:xfrm>
        </p:spPr>
        <p:txBody>
          <a:bodyPr/>
          <a:lstStyle/>
          <a:p>
            <a:r>
              <a:rPr lang="en-US" altLang="zh-TW" dirty="0"/>
              <a:t>My journal to python ver.1</a:t>
            </a:r>
            <a:endParaRPr lang="zh-TW" altLang="en-US" dirty="0"/>
          </a:p>
        </p:txBody>
      </p:sp>
      <p:sp>
        <p:nvSpPr>
          <p:cNvPr id="3" name="副標題 2"/>
          <p:cNvSpPr>
            <a:spLocks noGrp="1"/>
          </p:cNvSpPr>
          <p:nvPr>
            <p:ph type="subTitle" idx="1"/>
          </p:nvPr>
        </p:nvSpPr>
        <p:spPr>
          <a:xfrm>
            <a:off x="1069848" y="4547062"/>
            <a:ext cx="7891272" cy="1853738"/>
          </a:xfrm>
        </p:spPr>
        <p:txBody>
          <a:bodyPr>
            <a:normAutofit fontScale="92500" lnSpcReduction="20000"/>
          </a:bodyPr>
          <a:lstStyle/>
          <a:p>
            <a:endParaRPr lang="en-US" altLang="zh-TW" dirty="0"/>
          </a:p>
          <a:p>
            <a:r>
              <a:rPr lang="en-US" altLang="zh-TW" dirty="0"/>
              <a:t>11/23</a:t>
            </a:r>
          </a:p>
          <a:p>
            <a:endParaRPr lang="en-US" altLang="zh-TW" dirty="0"/>
          </a:p>
          <a:p>
            <a:r>
              <a:rPr lang="en-US" altLang="zh-TW" dirty="0"/>
              <a:t>NAME: 艾綺絲</a:t>
            </a:r>
          </a:p>
          <a:p>
            <a:r>
              <a:rPr lang="en-US" altLang="zh-TW" dirty="0"/>
              <a:t>STUDENT ID: 4110E224</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3013" y="935355"/>
            <a:ext cx="4754880" cy="3977640"/>
          </a:xfrm>
        </p:spPr>
        <p:txBody>
          <a:bodyPr>
            <a:normAutofit lnSpcReduction="10000"/>
          </a:bodyPr>
          <a:lstStyle/>
          <a:p>
            <a:endParaRPr lang="en-US" altLang="zh-TW" dirty="0"/>
          </a:p>
          <a:p>
            <a:r>
              <a:rPr lang="en-US" altLang="zh-TW" sz="2800" dirty="0">
                <a:sym typeface="+mn-ea"/>
              </a:rPr>
              <a:t>Python can be used to </a:t>
            </a:r>
            <a:r>
              <a:rPr lang="en-US" altLang="zh-TW" sz="2800" dirty="0">
                <a:solidFill>
                  <a:srgbClr val="FF0000"/>
                </a:solidFill>
                <a:sym typeface="+mn-ea"/>
              </a:rPr>
              <a:t>handle big data</a:t>
            </a:r>
            <a:r>
              <a:rPr lang="en-US" altLang="zh-TW" sz="2800" dirty="0">
                <a:sym typeface="+mn-ea"/>
              </a:rPr>
              <a:t> and perform complex </a:t>
            </a:r>
            <a:r>
              <a:rPr lang="en-US" altLang="zh-TW" sz="2800" dirty="0">
                <a:solidFill>
                  <a:srgbClr val="FF0000"/>
                </a:solidFill>
                <a:sym typeface="+mn-ea"/>
              </a:rPr>
              <a:t>mathematics.</a:t>
            </a:r>
            <a:endParaRPr lang="en-US" altLang="zh-TW" sz="2800" dirty="0">
              <a:solidFill>
                <a:srgbClr val="FF0000"/>
              </a:solidFill>
            </a:endParaRPr>
          </a:p>
          <a:p>
            <a:endParaRPr lang="en-US" altLang="zh-TW" sz="2800" dirty="0"/>
          </a:p>
          <a:p>
            <a:r>
              <a:rPr lang="en-US" altLang="zh-TW" sz="2800" dirty="0">
                <a:sym typeface="+mn-ea"/>
              </a:rPr>
              <a:t>Python can be used for </a:t>
            </a:r>
            <a:r>
              <a:rPr lang="en-US" altLang="zh-TW" sz="2800" dirty="0">
                <a:solidFill>
                  <a:srgbClr val="FF0000"/>
                </a:solidFill>
                <a:sym typeface="+mn-ea"/>
              </a:rPr>
              <a:t>rapid prototyping,</a:t>
            </a:r>
            <a:r>
              <a:rPr lang="en-US" altLang="zh-TW" sz="2800" dirty="0">
                <a:sym typeface="+mn-ea"/>
              </a:rPr>
              <a:t> or for production-ready software development.</a:t>
            </a:r>
            <a:endParaRPr lang="en-US" altLang="zh-TW" sz="2800" dirty="0"/>
          </a:p>
          <a:p>
            <a:pPr marL="0" indent="0">
              <a:buNone/>
            </a:pPr>
            <a:endParaRPr lang="zh-TW" altLang="en-US" sz="2800" dirty="0"/>
          </a:p>
          <a:p>
            <a:endParaRPr lang="en-US" sz="2800"/>
          </a:p>
        </p:txBody>
      </p:sp>
      <p:pic>
        <p:nvPicPr>
          <p:cNvPr id="103" name="Content Placeholder 102"/>
          <p:cNvPicPr>
            <a:picLocks noGrp="1"/>
          </p:cNvPicPr>
          <p:nvPr>
            <p:ph sz="half" idx="2"/>
          </p:nvPr>
        </p:nvPicPr>
        <p:blipFill>
          <a:blip r:embed="rId2"/>
          <a:stretch>
            <a:fillRect/>
          </a:stretch>
        </p:blipFill>
        <p:spPr>
          <a:xfrm>
            <a:off x="6503035" y="246380"/>
            <a:ext cx="3564255" cy="1814830"/>
          </a:xfrm>
          <a:prstGeom prst="rect">
            <a:avLst/>
          </a:prstGeom>
          <a:noFill/>
          <a:ln w="9525">
            <a:noFill/>
          </a:ln>
        </p:spPr>
      </p:pic>
      <p:cxnSp>
        <p:nvCxnSpPr>
          <p:cNvPr id="6" name="Straight Arrow Connector 5"/>
          <p:cNvCxnSpPr>
            <a:endCxn id="103" idx="1"/>
          </p:cNvCxnSpPr>
          <p:nvPr/>
        </p:nvCxnSpPr>
        <p:spPr>
          <a:xfrm flipV="1">
            <a:off x="4248785" y="1153795"/>
            <a:ext cx="2254250" cy="659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4" name="Picture 103"/>
          <p:cNvPicPr/>
          <p:nvPr/>
        </p:nvPicPr>
        <p:blipFill>
          <a:blip r:embed="rId3"/>
          <a:stretch>
            <a:fillRect/>
          </a:stretch>
        </p:blipFill>
        <p:spPr>
          <a:xfrm>
            <a:off x="8470265" y="2550795"/>
            <a:ext cx="3223895" cy="1960245"/>
          </a:xfrm>
          <a:prstGeom prst="rect">
            <a:avLst/>
          </a:prstGeom>
          <a:noFill/>
          <a:ln w="9525">
            <a:noFill/>
          </a:ln>
        </p:spPr>
      </p:pic>
      <p:cxnSp>
        <p:nvCxnSpPr>
          <p:cNvPr id="7" name="Straight Arrow Connector 6"/>
          <p:cNvCxnSpPr/>
          <p:nvPr/>
        </p:nvCxnSpPr>
        <p:spPr>
          <a:xfrm>
            <a:off x="3881755" y="2550795"/>
            <a:ext cx="4369435" cy="4991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6" name="Picture 105"/>
          <p:cNvPicPr/>
          <p:nvPr/>
        </p:nvPicPr>
        <p:blipFill>
          <a:blip r:embed="rId4"/>
          <a:stretch>
            <a:fillRect/>
          </a:stretch>
        </p:blipFill>
        <p:spPr>
          <a:xfrm>
            <a:off x="4805045" y="4719320"/>
            <a:ext cx="3665220" cy="1965325"/>
          </a:xfrm>
          <a:prstGeom prst="rect">
            <a:avLst/>
          </a:prstGeom>
          <a:noFill/>
          <a:ln w="9525">
            <a:noFill/>
          </a:ln>
        </p:spPr>
      </p:pic>
      <p:cxnSp>
        <p:nvCxnSpPr>
          <p:cNvPr id="8" name="Straight Arrow Connector 7"/>
          <p:cNvCxnSpPr/>
          <p:nvPr/>
        </p:nvCxnSpPr>
        <p:spPr>
          <a:xfrm>
            <a:off x="2919730" y="4718685"/>
            <a:ext cx="1777365" cy="13442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258445"/>
            <a:ext cx="10058400" cy="1156970"/>
          </a:xfrm>
        </p:spPr>
        <p:txBody>
          <a:bodyPr/>
          <a:lstStyle/>
          <a:p>
            <a:r>
              <a:rPr lang="en-US"/>
              <a:t>Python Comparison Operators</a:t>
            </a:r>
          </a:p>
        </p:txBody>
      </p:sp>
      <p:sp>
        <p:nvSpPr>
          <p:cNvPr id="3" name="Content Placeholder 2"/>
          <p:cNvSpPr>
            <a:spLocks noGrp="1"/>
          </p:cNvSpPr>
          <p:nvPr>
            <p:ph sz="half" idx="1"/>
          </p:nvPr>
        </p:nvSpPr>
        <p:spPr>
          <a:xfrm>
            <a:off x="708025" y="1214120"/>
            <a:ext cx="9915525" cy="533400"/>
          </a:xfrm>
        </p:spPr>
        <p:txBody>
          <a:bodyPr>
            <a:normAutofit/>
          </a:bodyPr>
          <a:lstStyle/>
          <a:p>
            <a:pPr marL="0" indent="0">
              <a:buNone/>
            </a:pPr>
            <a:r>
              <a:rPr lang="en-US"/>
              <a:t>Comparison operators are used to compare two values:</a:t>
            </a:r>
          </a:p>
        </p:txBody>
      </p:sp>
      <p:graphicFrame>
        <p:nvGraphicFramePr>
          <p:cNvPr id="5" name="Table 4"/>
          <p:cNvGraphicFramePr/>
          <p:nvPr/>
        </p:nvGraphicFramePr>
        <p:xfrm>
          <a:off x="1329690" y="2095500"/>
          <a:ext cx="10027920" cy="4333875"/>
        </p:xfrm>
        <a:graphic>
          <a:graphicData uri="http://schemas.openxmlformats.org/drawingml/2006/table">
            <a:tbl>
              <a:tblPr firstRow="1" bandRow="1">
                <a:tableStyleId>{5C22544A-7EE6-4342-B048-85BDC9FD1C3A}</a:tableStyleId>
              </a:tblPr>
              <a:tblGrid>
                <a:gridCol w="3342640">
                  <a:extLst>
                    <a:ext uri="{9D8B030D-6E8A-4147-A177-3AD203B41FA5}">
                      <a16:colId xmlns:a16="http://schemas.microsoft.com/office/drawing/2014/main" val="20000"/>
                    </a:ext>
                  </a:extLst>
                </a:gridCol>
                <a:gridCol w="3342640">
                  <a:extLst>
                    <a:ext uri="{9D8B030D-6E8A-4147-A177-3AD203B41FA5}">
                      <a16:colId xmlns:a16="http://schemas.microsoft.com/office/drawing/2014/main" val="20001"/>
                    </a:ext>
                  </a:extLst>
                </a:gridCol>
                <a:gridCol w="3342640">
                  <a:extLst>
                    <a:ext uri="{9D8B030D-6E8A-4147-A177-3AD203B41FA5}">
                      <a16:colId xmlns:a16="http://schemas.microsoft.com/office/drawing/2014/main" val="20002"/>
                    </a:ext>
                  </a:extLst>
                </a:gridCol>
              </a:tblGrid>
              <a:tr h="619125">
                <a:tc>
                  <a:txBody>
                    <a:bodyPr/>
                    <a:lstStyle/>
                    <a:p>
                      <a:pPr>
                        <a:buNone/>
                      </a:pPr>
                      <a:r>
                        <a:rPr lang="en-US"/>
                        <a:t>Operator</a:t>
                      </a:r>
                    </a:p>
                  </a:txBody>
                  <a:tcPr/>
                </a:tc>
                <a:tc>
                  <a:txBody>
                    <a:bodyPr/>
                    <a:lstStyle/>
                    <a:p>
                      <a:pPr>
                        <a:buNone/>
                      </a:pPr>
                      <a:r>
                        <a:rPr lang="en-US"/>
                        <a:t>Name</a:t>
                      </a:r>
                    </a:p>
                  </a:txBody>
                  <a:tcPr/>
                </a:tc>
                <a:tc>
                  <a:txBody>
                    <a:bodyPr/>
                    <a:lstStyle/>
                    <a:p>
                      <a:pPr>
                        <a:buNone/>
                      </a:pPr>
                      <a:r>
                        <a:rPr lang="en-US"/>
                        <a:t>Example</a:t>
                      </a:r>
                    </a:p>
                  </a:txBody>
                  <a:tcPr/>
                </a:tc>
                <a:extLst>
                  <a:ext uri="{0D108BD9-81ED-4DB2-BD59-A6C34878D82A}">
                    <a16:rowId xmlns:a16="http://schemas.microsoft.com/office/drawing/2014/main" val="10000"/>
                  </a:ext>
                </a:extLst>
              </a:tr>
              <a:tr h="619125">
                <a:tc>
                  <a:txBody>
                    <a:bodyPr/>
                    <a:lstStyle/>
                    <a:p>
                      <a:pPr algn="ctr">
                        <a:buNone/>
                      </a:pPr>
                      <a:r>
                        <a:rPr lang="en-US"/>
                        <a:t>==</a:t>
                      </a:r>
                    </a:p>
                  </a:txBody>
                  <a:tcPr/>
                </a:tc>
                <a:tc>
                  <a:txBody>
                    <a:bodyPr/>
                    <a:lstStyle/>
                    <a:p>
                      <a:pPr algn="ctr">
                        <a:buNone/>
                      </a:pPr>
                      <a:r>
                        <a:rPr lang="en-US"/>
                        <a:t>Equal </a:t>
                      </a:r>
                    </a:p>
                  </a:txBody>
                  <a:tcPr/>
                </a:tc>
                <a:tc>
                  <a:txBody>
                    <a:bodyPr/>
                    <a:lstStyle/>
                    <a:p>
                      <a:pPr algn="ctr">
                        <a:buNone/>
                      </a:pPr>
                      <a:r>
                        <a:rPr lang="en-US"/>
                        <a:t>x == y</a:t>
                      </a:r>
                    </a:p>
                  </a:txBody>
                  <a:tcPr/>
                </a:tc>
                <a:extLst>
                  <a:ext uri="{0D108BD9-81ED-4DB2-BD59-A6C34878D82A}">
                    <a16:rowId xmlns:a16="http://schemas.microsoft.com/office/drawing/2014/main" val="10001"/>
                  </a:ext>
                </a:extLst>
              </a:tr>
              <a:tr h="619125">
                <a:tc>
                  <a:txBody>
                    <a:bodyPr/>
                    <a:lstStyle/>
                    <a:p>
                      <a:pPr algn="ctr">
                        <a:buNone/>
                      </a:pPr>
                      <a:r>
                        <a:rPr lang="en-US"/>
                        <a:t>!=</a:t>
                      </a:r>
                    </a:p>
                  </a:txBody>
                  <a:tcPr/>
                </a:tc>
                <a:tc>
                  <a:txBody>
                    <a:bodyPr/>
                    <a:lstStyle/>
                    <a:p>
                      <a:pPr algn="ctr">
                        <a:buNone/>
                      </a:pPr>
                      <a:r>
                        <a:rPr lang="en-US"/>
                        <a:t>Not equal</a:t>
                      </a:r>
                    </a:p>
                  </a:txBody>
                  <a:tcPr/>
                </a:tc>
                <a:tc>
                  <a:txBody>
                    <a:bodyPr/>
                    <a:lstStyle/>
                    <a:p>
                      <a:pPr algn="ctr">
                        <a:buNone/>
                      </a:pPr>
                      <a:r>
                        <a:rPr lang="en-US"/>
                        <a:t>x != y</a:t>
                      </a:r>
                    </a:p>
                  </a:txBody>
                  <a:tcPr/>
                </a:tc>
                <a:extLst>
                  <a:ext uri="{0D108BD9-81ED-4DB2-BD59-A6C34878D82A}">
                    <a16:rowId xmlns:a16="http://schemas.microsoft.com/office/drawing/2014/main" val="10002"/>
                  </a:ext>
                </a:extLst>
              </a:tr>
              <a:tr h="619125">
                <a:tc>
                  <a:txBody>
                    <a:bodyPr/>
                    <a:lstStyle/>
                    <a:p>
                      <a:pPr algn="ctr">
                        <a:buNone/>
                      </a:pPr>
                      <a:r>
                        <a:rPr lang="en-US"/>
                        <a:t>&gt;</a:t>
                      </a:r>
                    </a:p>
                  </a:txBody>
                  <a:tcPr/>
                </a:tc>
                <a:tc>
                  <a:txBody>
                    <a:bodyPr/>
                    <a:lstStyle/>
                    <a:p>
                      <a:pPr algn="ctr">
                        <a:buNone/>
                      </a:pPr>
                      <a:r>
                        <a:rPr lang="en-US"/>
                        <a:t>Greater than</a:t>
                      </a:r>
                    </a:p>
                  </a:txBody>
                  <a:tcPr/>
                </a:tc>
                <a:tc>
                  <a:txBody>
                    <a:bodyPr/>
                    <a:lstStyle/>
                    <a:p>
                      <a:pPr algn="ctr">
                        <a:buNone/>
                      </a:pPr>
                      <a:r>
                        <a:rPr lang="en-US"/>
                        <a:t>x &gt; y</a:t>
                      </a:r>
                    </a:p>
                  </a:txBody>
                  <a:tcPr/>
                </a:tc>
                <a:extLst>
                  <a:ext uri="{0D108BD9-81ED-4DB2-BD59-A6C34878D82A}">
                    <a16:rowId xmlns:a16="http://schemas.microsoft.com/office/drawing/2014/main" val="10003"/>
                  </a:ext>
                </a:extLst>
              </a:tr>
              <a:tr h="619125">
                <a:tc>
                  <a:txBody>
                    <a:bodyPr/>
                    <a:lstStyle/>
                    <a:p>
                      <a:pPr algn="ctr">
                        <a:buNone/>
                      </a:pPr>
                      <a:r>
                        <a:rPr lang="en-US"/>
                        <a:t>&lt;</a:t>
                      </a:r>
                    </a:p>
                  </a:txBody>
                  <a:tcPr/>
                </a:tc>
                <a:tc>
                  <a:txBody>
                    <a:bodyPr/>
                    <a:lstStyle/>
                    <a:p>
                      <a:pPr algn="ctr">
                        <a:buNone/>
                      </a:pPr>
                      <a:r>
                        <a:rPr lang="en-US"/>
                        <a:t>Less than</a:t>
                      </a:r>
                    </a:p>
                  </a:txBody>
                  <a:tcPr/>
                </a:tc>
                <a:tc>
                  <a:txBody>
                    <a:bodyPr/>
                    <a:lstStyle/>
                    <a:p>
                      <a:pPr algn="ctr">
                        <a:buNone/>
                      </a:pPr>
                      <a:r>
                        <a:rPr lang="en-US"/>
                        <a:t>x &lt; y</a:t>
                      </a:r>
                    </a:p>
                  </a:txBody>
                  <a:tcPr/>
                </a:tc>
                <a:extLst>
                  <a:ext uri="{0D108BD9-81ED-4DB2-BD59-A6C34878D82A}">
                    <a16:rowId xmlns:a16="http://schemas.microsoft.com/office/drawing/2014/main" val="10004"/>
                  </a:ext>
                </a:extLst>
              </a:tr>
              <a:tr h="619125">
                <a:tc>
                  <a:txBody>
                    <a:bodyPr/>
                    <a:lstStyle/>
                    <a:p>
                      <a:pPr algn="ctr">
                        <a:buNone/>
                      </a:pPr>
                      <a:r>
                        <a:rPr lang="en-US"/>
                        <a:t>&gt;=</a:t>
                      </a:r>
                    </a:p>
                  </a:txBody>
                  <a:tcPr/>
                </a:tc>
                <a:tc>
                  <a:txBody>
                    <a:bodyPr/>
                    <a:lstStyle/>
                    <a:p>
                      <a:pPr algn="ctr">
                        <a:buNone/>
                      </a:pPr>
                      <a:r>
                        <a:rPr lang="en-US"/>
                        <a:t>Greater than or equal to</a:t>
                      </a:r>
                    </a:p>
                  </a:txBody>
                  <a:tcPr/>
                </a:tc>
                <a:tc>
                  <a:txBody>
                    <a:bodyPr/>
                    <a:lstStyle/>
                    <a:p>
                      <a:pPr algn="ctr">
                        <a:buNone/>
                      </a:pPr>
                      <a:r>
                        <a:rPr lang="en-US"/>
                        <a:t>x &gt;= y</a:t>
                      </a:r>
                    </a:p>
                  </a:txBody>
                  <a:tcPr/>
                </a:tc>
                <a:extLst>
                  <a:ext uri="{0D108BD9-81ED-4DB2-BD59-A6C34878D82A}">
                    <a16:rowId xmlns:a16="http://schemas.microsoft.com/office/drawing/2014/main" val="10005"/>
                  </a:ext>
                </a:extLst>
              </a:tr>
              <a:tr h="619125">
                <a:tc>
                  <a:txBody>
                    <a:bodyPr/>
                    <a:lstStyle/>
                    <a:p>
                      <a:pPr algn="ctr">
                        <a:buNone/>
                      </a:pPr>
                      <a:r>
                        <a:rPr lang="en-US"/>
                        <a:t>&lt;=</a:t>
                      </a:r>
                    </a:p>
                  </a:txBody>
                  <a:tcPr/>
                </a:tc>
                <a:tc>
                  <a:txBody>
                    <a:bodyPr/>
                    <a:lstStyle/>
                    <a:p>
                      <a:pPr algn="ctr">
                        <a:buNone/>
                      </a:pPr>
                      <a:r>
                        <a:rPr lang="en-US"/>
                        <a:t>Less than or equal to</a:t>
                      </a:r>
                    </a:p>
                  </a:txBody>
                  <a:tcPr/>
                </a:tc>
                <a:tc>
                  <a:txBody>
                    <a:bodyPr/>
                    <a:lstStyle/>
                    <a:p>
                      <a:pPr algn="ctr">
                        <a:buNone/>
                      </a:pPr>
                      <a:r>
                        <a:rPr lang="en-US"/>
                        <a:t>x &lt;= y</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 y="333375"/>
            <a:ext cx="10058400" cy="1111250"/>
          </a:xfrm>
        </p:spPr>
        <p:txBody>
          <a:bodyPr/>
          <a:lstStyle/>
          <a:p>
            <a:r>
              <a:rPr lang="en-US"/>
              <a:t>Python Logical Operators</a:t>
            </a:r>
          </a:p>
        </p:txBody>
      </p:sp>
      <p:sp>
        <p:nvSpPr>
          <p:cNvPr id="3" name="Content Placeholder 2"/>
          <p:cNvSpPr>
            <a:spLocks noGrp="1"/>
          </p:cNvSpPr>
          <p:nvPr>
            <p:ph sz="half" idx="1"/>
          </p:nvPr>
        </p:nvSpPr>
        <p:spPr>
          <a:xfrm>
            <a:off x="861695" y="1293495"/>
            <a:ext cx="9960610" cy="493395"/>
          </a:xfrm>
        </p:spPr>
        <p:txBody>
          <a:bodyPr/>
          <a:lstStyle/>
          <a:p>
            <a:pPr marL="0" indent="0">
              <a:buNone/>
            </a:pPr>
            <a:r>
              <a:rPr lang="en-US"/>
              <a:t>Logical operators are used to combine conditional statements:</a:t>
            </a:r>
          </a:p>
        </p:txBody>
      </p:sp>
      <p:graphicFrame>
        <p:nvGraphicFramePr>
          <p:cNvPr id="5" name="Table 4"/>
          <p:cNvGraphicFramePr/>
          <p:nvPr/>
        </p:nvGraphicFramePr>
        <p:xfrm>
          <a:off x="1120775" y="2063750"/>
          <a:ext cx="10372725" cy="3703320"/>
        </p:xfrm>
        <a:graphic>
          <a:graphicData uri="http://schemas.openxmlformats.org/drawingml/2006/table">
            <a:tbl>
              <a:tblPr firstRow="1" bandRow="1">
                <a:tableStyleId>{5C22544A-7EE6-4342-B048-85BDC9FD1C3A}</a:tableStyleId>
              </a:tblPr>
              <a:tblGrid>
                <a:gridCol w="3457575">
                  <a:extLst>
                    <a:ext uri="{9D8B030D-6E8A-4147-A177-3AD203B41FA5}">
                      <a16:colId xmlns:a16="http://schemas.microsoft.com/office/drawing/2014/main" val="20000"/>
                    </a:ext>
                  </a:extLst>
                </a:gridCol>
                <a:gridCol w="345757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925830">
                <a:tc>
                  <a:txBody>
                    <a:bodyPr/>
                    <a:lstStyle/>
                    <a:p>
                      <a:pPr algn="ctr">
                        <a:buNone/>
                      </a:pPr>
                      <a:r>
                        <a:rPr lang="en-US"/>
                        <a:t>Operator</a:t>
                      </a:r>
                    </a:p>
                  </a:txBody>
                  <a:tcPr/>
                </a:tc>
                <a:tc>
                  <a:txBody>
                    <a:bodyPr/>
                    <a:lstStyle/>
                    <a:p>
                      <a:pPr algn="ctr">
                        <a:buNone/>
                      </a:pPr>
                      <a:r>
                        <a:rPr lang="en-US"/>
                        <a:t>Description</a:t>
                      </a:r>
                    </a:p>
                  </a:txBody>
                  <a:tcPr/>
                </a:tc>
                <a:tc>
                  <a:txBody>
                    <a:bodyPr/>
                    <a:lstStyle/>
                    <a:p>
                      <a:pPr algn="ctr">
                        <a:buNone/>
                      </a:pPr>
                      <a:r>
                        <a:rPr lang="en-US"/>
                        <a:t>Example</a:t>
                      </a:r>
                    </a:p>
                  </a:txBody>
                  <a:tcPr/>
                </a:tc>
                <a:extLst>
                  <a:ext uri="{0D108BD9-81ED-4DB2-BD59-A6C34878D82A}">
                    <a16:rowId xmlns:a16="http://schemas.microsoft.com/office/drawing/2014/main" val="10000"/>
                  </a:ext>
                </a:extLst>
              </a:tr>
              <a:tr h="925830">
                <a:tc>
                  <a:txBody>
                    <a:bodyPr/>
                    <a:lstStyle/>
                    <a:p>
                      <a:pPr algn="ctr">
                        <a:buNone/>
                      </a:pPr>
                      <a:r>
                        <a:rPr lang="en-US"/>
                        <a:t>and</a:t>
                      </a:r>
                    </a:p>
                  </a:txBody>
                  <a:tcPr/>
                </a:tc>
                <a:tc>
                  <a:txBody>
                    <a:bodyPr/>
                    <a:lstStyle/>
                    <a:p>
                      <a:pPr>
                        <a:buNone/>
                      </a:pPr>
                      <a:r>
                        <a:rPr lang="en-US"/>
                        <a:t>Returns True if both statements are true</a:t>
                      </a:r>
                    </a:p>
                  </a:txBody>
                  <a:tcPr/>
                </a:tc>
                <a:tc>
                  <a:txBody>
                    <a:bodyPr/>
                    <a:lstStyle/>
                    <a:p>
                      <a:pPr algn="ctr">
                        <a:buNone/>
                      </a:pPr>
                      <a:r>
                        <a:rPr lang="en-US"/>
                        <a:t>x &lt; 5 and  x &lt; 10</a:t>
                      </a:r>
                    </a:p>
                  </a:txBody>
                  <a:tcPr/>
                </a:tc>
                <a:extLst>
                  <a:ext uri="{0D108BD9-81ED-4DB2-BD59-A6C34878D82A}">
                    <a16:rowId xmlns:a16="http://schemas.microsoft.com/office/drawing/2014/main" val="10001"/>
                  </a:ext>
                </a:extLst>
              </a:tr>
              <a:tr h="925830">
                <a:tc>
                  <a:txBody>
                    <a:bodyPr/>
                    <a:lstStyle/>
                    <a:p>
                      <a:pPr algn="ctr">
                        <a:buNone/>
                      </a:pPr>
                      <a:r>
                        <a:rPr lang="en-US"/>
                        <a:t>or</a:t>
                      </a:r>
                    </a:p>
                  </a:txBody>
                  <a:tcPr/>
                </a:tc>
                <a:tc>
                  <a:txBody>
                    <a:bodyPr/>
                    <a:lstStyle/>
                    <a:p>
                      <a:pPr>
                        <a:buNone/>
                      </a:pPr>
                      <a:r>
                        <a:rPr lang="en-US"/>
                        <a:t>Returns True if one of the statements is true</a:t>
                      </a:r>
                    </a:p>
                  </a:txBody>
                  <a:tcPr/>
                </a:tc>
                <a:tc>
                  <a:txBody>
                    <a:bodyPr/>
                    <a:lstStyle/>
                    <a:p>
                      <a:pPr algn="ctr">
                        <a:buNone/>
                      </a:pPr>
                      <a:r>
                        <a:rPr lang="en-US"/>
                        <a:t>x &lt; 5 or x &lt; 4</a:t>
                      </a:r>
                    </a:p>
                  </a:txBody>
                  <a:tcPr/>
                </a:tc>
                <a:extLst>
                  <a:ext uri="{0D108BD9-81ED-4DB2-BD59-A6C34878D82A}">
                    <a16:rowId xmlns:a16="http://schemas.microsoft.com/office/drawing/2014/main" val="10002"/>
                  </a:ext>
                </a:extLst>
              </a:tr>
              <a:tr h="925830">
                <a:tc>
                  <a:txBody>
                    <a:bodyPr/>
                    <a:lstStyle/>
                    <a:p>
                      <a:pPr algn="ctr">
                        <a:buNone/>
                      </a:pPr>
                      <a:r>
                        <a:rPr lang="en-US"/>
                        <a:t>not</a:t>
                      </a:r>
                    </a:p>
                  </a:txBody>
                  <a:tcPr/>
                </a:tc>
                <a:tc>
                  <a:txBody>
                    <a:bodyPr/>
                    <a:lstStyle/>
                    <a:p>
                      <a:pPr>
                        <a:buNone/>
                      </a:pPr>
                      <a:r>
                        <a:rPr lang="en-US"/>
                        <a:t>Reverse the result, returns False if the result is true</a:t>
                      </a:r>
                    </a:p>
                  </a:txBody>
                  <a:tcPr/>
                </a:tc>
                <a:tc>
                  <a:txBody>
                    <a:bodyPr/>
                    <a:lstStyle/>
                    <a:p>
                      <a:pPr algn="ctr">
                        <a:buNone/>
                      </a:pPr>
                      <a:r>
                        <a:rPr lang="en-US"/>
                        <a:t>not(x &lt; 5 and x &lt; 10)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53" y="243332"/>
            <a:ext cx="10058400" cy="1609344"/>
          </a:xfrm>
        </p:spPr>
        <p:txBody>
          <a:bodyPr/>
          <a:lstStyle/>
          <a:p>
            <a:r>
              <a:rPr lang="en-US"/>
              <a:t>Python Identity Operators</a:t>
            </a:r>
          </a:p>
        </p:txBody>
      </p:sp>
      <p:sp>
        <p:nvSpPr>
          <p:cNvPr id="3" name="Content Placeholder 2"/>
          <p:cNvSpPr>
            <a:spLocks noGrp="1"/>
          </p:cNvSpPr>
          <p:nvPr>
            <p:ph sz="half" idx="1"/>
          </p:nvPr>
        </p:nvSpPr>
        <p:spPr>
          <a:xfrm>
            <a:off x="601980" y="1395095"/>
            <a:ext cx="10292080" cy="673735"/>
          </a:xfrm>
        </p:spPr>
        <p:txBody>
          <a:bodyPr>
            <a:normAutofit/>
          </a:bodyPr>
          <a:lstStyle/>
          <a:p>
            <a:pPr marL="0" indent="0">
              <a:buNone/>
            </a:pPr>
            <a:r>
              <a:rPr lang="en-US"/>
              <a:t>Identity operators are used to compare the objects, not if they are equal, but if they are actually the same object, with the same memory location:</a:t>
            </a:r>
          </a:p>
        </p:txBody>
      </p:sp>
      <p:graphicFrame>
        <p:nvGraphicFramePr>
          <p:cNvPr id="5" name="Table 4"/>
          <p:cNvGraphicFramePr/>
          <p:nvPr>
            <p:extLst>
              <p:ext uri="{D42A27DB-BD31-4B8C-83A1-F6EECF244321}">
                <p14:modId xmlns:p14="http://schemas.microsoft.com/office/powerpoint/2010/main" val="1748927775"/>
              </p:ext>
            </p:extLst>
          </p:nvPr>
        </p:nvGraphicFramePr>
        <p:xfrm>
          <a:off x="780884" y="2068830"/>
          <a:ext cx="10630233" cy="4292214"/>
        </p:xfrm>
        <a:graphic>
          <a:graphicData uri="http://schemas.openxmlformats.org/drawingml/2006/table">
            <a:tbl>
              <a:tblPr firstRow="1" bandRow="1">
                <a:tableStyleId>{5C22544A-7EE6-4342-B048-85BDC9FD1C3A}</a:tableStyleId>
              </a:tblPr>
              <a:tblGrid>
                <a:gridCol w="3543411">
                  <a:extLst>
                    <a:ext uri="{9D8B030D-6E8A-4147-A177-3AD203B41FA5}">
                      <a16:colId xmlns:a16="http://schemas.microsoft.com/office/drawing/2014/main" val="20000"/>
                    </a:ext>
                  </a:extLst>
                </a:gridCol>
                <a:gridCol w="3543411">
                  <a:extLst>
                    <a:ext uri="{9D8B030D-6E8A-4147-A177-3AD203B41FA5}">
                      <a16:colId xmlns:a16="http://schemas.microsoft.com/office/drawing/2014/main" val="20001"/>
                    </a:ext>
                  </a:extLst>
                </a:gridCol>
                <a:gridCol w="3543411">
                  <a:extLst>
                    <a:ext uri="{9D8B030D-6E8A-4147-A177-3AD203B41FA5}">
                      <a16:colId xmlns:a16="http://schemas.microsoft.com/office/drawing/2014/main" val="20002"/>
                    </a:ext>
                  </a:extLst>
                </a:gridCol>
              </a:tblGrid>
              <a:tr h="1430738">
                <a:tc>
                  <a:txBody>
                    <a:bodyPr/>
                    <a:lstStyle/>
                    <a:p>
                      <a:pPr>
                        <a:buNone/>
                      </a:pPr>
                      <a:r>
                        <a:rPr lang="en-US" dirty="0"/>
                        <a:t>Operator</a:t>
                      </a:r>
                    </a:p>
                  </a:txBody>
                  <a:tcPr/>
                </a:tc>
                <a:tc>
                  <a:txBody>
                    <a:bodyPr/>
                    <a:lstStyle/>
                    <a:p>
                      <a:pPr>
                        <a:buNone/>
                      </a:pPr>
                      <a:r>
                        <a:rPr lang="en-US"/>
                        <a:t>Description</a:t>
                      </a:r>
                    </a:p>
                  </a:txBody>
                  <a:tcPr/>
                </a:tc>
                <a:tc>
                  <a:txBody>
                    <a:bodyPr/>
                    <a:lstStyle/>
                    <a:p>
                      <a:pPr>
                        <a:buNone/>
                      </a:pPr>
                      <a:r>
                        <a:rPr lang="en-US"/>
                        <a:t>Example</a:t>
                      </a:r>
                    </a:p>
                  </a:txBody>
                  <a:tcPr/>
                </a:tc>
                <a:extLst>
                  <a:ext uri="{0D108BD9-81ED-4DB2-BD59-A6C34878D82A}">
                    <a16:rowId xmlns:a16="http://schemas.microsoft.com/office/drawing/2014/main" val="10000"/>
                  </a:ext>
                </a:extLst>
              </a:tr>
              <a:tr h="1430738">
                <a:tc>
                  <a:txBody>
                    <a:bodyPr/>
                    <a:lstStyle/>
                    <a:p>
                      <a:pPr algn="ctr">
                        <a:buNone/>
                      </a:pPr>
                      <a:r>
                        <a:rPr lang="en-US"/>
                        <a:t>is</a:t>
                      </a:r>
                    </a:p>
                  </a:txBody>
                  <a:tcPr/>
                </a:tc>
                <a:tc>
                  <a:txBody>
                    <a:bodyPr/>
                    <a:lstStyle/>
                    <a:p>
                      <a:pPr>
                        <a:buNone/>
                      </a:pPr>
                      <a:r>
                        <a:rPr lang="en-US"/>
                        <a:t>Returns True if both variables are the same object</a:t>
                      </a:r>
                    </a:p>
                  </a:txBody>
                  <a:tcPr/>
                </a:tc>
                <a:tc>
                  <a:txBody>
                    <a:bodyPr/>
                    <a:lstStyle/>
                    <a:p>
                      <a:pPr algn="ctr">
                        <a:buNone/>
                      </a:pPr>
                      <a:r>
                        <a:rPr lang="en-US"/>
                        <a:t>x is y</a:t>
                      </a:r>
                    </a:p>
                  </a:txBody>
                  <a:tcPr/>
                </a:tc>
                <a:extLst>
                  <a:ext uri="{0D108BD9-81ED-4DB2-BD59-A6C34878D82A}">
                    <a16:rowId xmlns:a16="http://schemas.microsoft.com/office/drawing/2014/main" val="10001"/>
                  </a:ext>
                </a:extLst>
              </a:tr>
              <a:tr h="1430738">
                <a:tc>
                  <a:txBody>
                    <a:bodyPr/>
                    <a:lstStyle/>
                    <a:p>
                      <a:pPr algn="ctr">
                        <a:buNone/>
                      </a:pPr>
                      <a:r>
                        <a:rPr lang="en-US"/>
                        <a:t>is not</a:t>
                      </a:r>
                    </a:p>
                  </a:txBody>
                  <a:tcPr/>
                </a:tc>
                <a:tc>
                  <a:txBody>
                    <a:bodyPr/>
                    <a:lstStyle/>
                    <a:p>
                      <a:pPr>
                        <a:buNone/>
                      </a:pPr>
                      <a:r>
                        <a:rPr lang="en-US"/>
                        <a:t>Returns True if both variables are not the same object</a:t>
                      </a:r>
                    </a:p>
                  </a:txBody>
                  <a:tcPr/>
                </a:tc>
                <a:tc>
                  <a:txBody>
                    <a:bodyPr/>
                    <a:lstStyle/>
                    <a:p>
                      <a:pPr algn="ctr">
                        <a:buNone/>
                      </a:pPr>
                      <a:r>
                        <a:rPr lang="en-US" dirty="0"/>
                        <a:t>x is not 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71578"/>
            <a:ext cx="10058400" cy="1609344"/>
          </a:xfrm>
        </p:spPr>
        <p:txBody>
          <a:bodyPr/>
          <a:lstStyle/>
          <a:p>
            <a:r>
              <a:rPr lang="en-US" dirty="0"/>
              <a:t>Python Membership Operators</a:t>
            </a:r>
          </a:p>
        </p:txBody>
      </p:sp>
      <p:sp>
        <p:nvSpPr>
          <p:cNvPr id="3" name="Content Placeholder 2"/>
          <p:cNvSpPr>
            <a:spLocks noGrp="1"/>
          </p:cNvSpPr>
          <p:nvPr>
            <p:ph sz="half" idx="1"/>
          </p:nvPr>
        </p:nvSpPr>
        <p:spPr>
          <a:xfrm>
            <a:off x="971619" y="1178102"/>
            <a:ext cx="9718675" cy="508000"/>
          </a:xfrm>
        </p:spPr>
        <p:txBody>
          <a:bodyPr/>
          <a:lstStyle/>
          <a:p>
            <a:pPr marL="0" indent="0">
              <a:buNone/>
            </a:pPr>
            <a:r>
              <a:rPr lang="en-US" dirty="0"/>
              <a:t>Membership operators are used to test if a sequence is presented in an object:</a:t>
            </a:r>
          </a:p>
        </p:txBody>
      </p:sp>
      <p:graphicFrame>
        <p:nvGraphicFramePr>
          <p:cNvPr id="5" name="Table 4"/>
          <p:cNvGraphicFramePr/>
          <p:nvPr>
            <p:extLst>
              <p:ext uri="{D42A27DB-BD31-4B8C-83A1-F6EECF244321}">
                <p14:modId xmlns:p14="http://schemas.microsoft.com/office/powerpoint/2010/main" val="1641907754"/>
              </p:ext>
            </p:extLst>
          </p:nvPr>
        </p:nvGraphicFramePr>
        <p:xfrm>
          <a:off x="486879" y="1699739"/>
          <a:ext cx="5609121" cy="4790363"/>
        </p:xfrm>
        <a:graphic>
          <a:graphicData uri="http://schemas.openxmlformats.org/drawingml/2006/table">
            <a:tbl>
              <a:tblPr firstRow="1" bandRow="1">
                <a:tableStyleId>{5C22544A-7EE6-4342-B048-85BDC9FD1C3A}</a:tableStyleId>
              </a:tblPr>
              <a:tblGrid>
                <a:gridCol w="1869707">
                  <a:extLst>
                    <a:ext uri="{9D8B030D-6E8A-4147-A177-3AD203B41FA5}">
                      <a16:colId xmlns:a16="http://schemas.microsoft.com/office/drawing/2014/main" val="20000"/>
                    </a:ext>
                  </a:extLst>
                </a:gridCol>
                <a:gridCol w="1869707">
                  <a:extLst>
                    <a:ext uri="{9D8B030D-6E8A-4147-A177-3AD203B41FA5}">
                      <a16:colId xmlns:a16="http://schemas.microsoft.com/office/drawing/2014/main" val="20001"/>
                    </a:ext>
                  </a:extLst>
                </a:gridCol>
                <a:gridCol w="1869707">
                  <a:extLst>
                    <a:ext uri="{9D8B030D-6E8A-4147-A177-3AD203B41FA5}">
                      <a16:colId xmlns:a16="http://schemas.microsoft.com/office/drawing/2014/main" val="20002"/>
                    </a:ext>
                  </a:extLst>
                </a:gridCol>
              </a:tblGrid>
              <a:tr h="1315643">
                <a:tc>
                  <a:txBody>
                    <a:bodyPr/>
                    <a:lstStyle/>
                    <a:p>
                      <a:pPr>
                        <a:buNone/>
                      </a:pPr>
                      <a:r>
                        <a:rPr lang="en-US"/>
                        <a:t>Operator</a:t>
                      </a:r>
                    </a:p>
                  </a:txBody>
                  <a:tcPr/>
                </a:tc>
                <a:tc>
                  <a:txBody>
                    <a:bodyPr/>
                    <a:lstStyle/>
                    <a:p>
                      <a:pPr>
                        <a:buNone/>
                      </a:pPr>
                      <a:r>
                        <a:rPr lang="en-US" dirty="0"/>
                        <a:t>Description</a:t>
                      </a:r>
                    </a:p>
                  </a:txBody>
                  <a:tcPr/>
                </a:tc>
                <a:tc>
                  <a:txBody>
                    <a:bodyPr/>
                    <a:lstStyle/>
                    <a:p>
                      <a:pPr>
                        <a:buNone/>
                      </a:pPr>
                      <a:r>
                        <a:rPr lang="en-US"/>
                        <a:t>Example</a:t>
                      </a:r>
                    </a:p>
                  </a:txBody>
                  <a:tcPr/>
                </a:tc>
                <a:extLst>
                  <a:ext uri="{0D108BD9-81ED-4DB2-BD59-A6C34878D82A}">
                    <a16:rowId xmlns:a16="http://schemas.microsoft.com/office/drawing/2014/main" val="10000"/>
                  </a:ext>
                </a:extLst>
              </a:tr>
              <a:tr h="1584562">
                <a:tc>
                  <a:txBody>
                    <a:bodyPr/>
                    <a:lstStyle/>
                    <a:p>
                      <a:pPr algn="ctr">
                        <a:buNone/>
                      </a:pPr>
                      <a:r>
                        <a:rPr lang="en-US"/>
                        <a:t>in</a:t>
                      </a:r>
                    </a:p>
                  </a:txBody>
                  <a:tcPr/>
                </a:tc>
                <a:tc>
                  <a:txBody>
                    <a:bodyPr/>
                    <a:lstStyle/>
                    <a:p>
                      <a:pPr>
                        <a:buNone/>
                      </a:pPr>
                      <a:r>
                        <a:rPr lang="en-US"/>
                        <a:t>Returns True if a sequence with the specified value is present in the object</a:t>
                      </a:r>
                    </a:p>
                  </a:txBody>
                  <a:tcPr/>
                </a:tc>
                <a:tc>
                  <a:txBody>
                    <a:bodyPr/>
                    <a:lstStyle/>
                    <a:p>
                      <a:pPr algn="ctr">
                        <a:buNone/>
                      </a:pPr>
                      <a:r>
                        <a:rPr lang="en-US" dirty="0"/>
                        <a:t>x in y</a:t>
                      </a:r>
                    </a:p>
                  </a:txBody>
                  <a:tcPr/>
                </a:tc>
                <a:extLst>
                  <a:ext uri="{0D108BD9-81ED-4DB2-BD59-A6C34878D82A}">
                    <a16:rowId xmlns:a16="http://schemas.microsoft.com/office/drawing/2014/main" val="10001"/>
                  </a:ext>
                </a:extLst>
              </a:tr>
              <a:tr h="1584562">
                <a:tc>
                  <a:txBody>
                    <a:bodyPr/>
                    <a:lstStyle/>
                    <a:p>
                      <a:pPr algn="ctr">
                        <a:buNone/>
                      </a:pPr>
                      <a:r>
                        <a:rPr lang="en-US"/>
                        <a:t>not in</a:t>
                      </a:r>
                    </a:p>
                  </a:txBody>
                  <a:tcPr/>
                </a:tc>
                <a:tc>
                  <a:txBody>
                    <a:bodyPr/>
                    <a:lstStyle/>
                    <a:p>
                      <a:pPr>
                        <a:buNone/>
                      </a:pPr>
                      <a:r>
                        <a:rPr lang="en-US"/>
                        <a:t>Returns True if a sequence with the specified value is present in the object</a:t>
                      </a:r>
                    </a:p>
                  </a:txBody>
                  <a:tcPr/>
                </a:tc>
                <a:tc>
                  <a:txBody>
                    <a:bodyPr/>
                    <a:lstStyle/>
                    <a:p>
                      <a:pPr algn="ctr">
                        <a:buNone/>
                      </a:pPr>
                      <a:r>
                        <a:rPr lang="en-US" dirty="0"/>
                        <a:t>x not in y</a:t>
                      </a:r>
                    </a:p>
                  </a:txBody>
                  <a:tcPr/>
                </a:tc>
                <a:extLst>
                  <a:ext uri="{0D108BD9-81ED-4DB2-BD59-A6C34878D82A}">
                    <a16:rowId xmlns:a16="http://schemas.microsoft.com/office/drawing/2014/main" val="10002"/>
                  </a:ext>
                </a:extLst>
              </a:tr>
            </a:tbl>
          </a:graphicData>
        </a:graphic>
      </p:graphicFrame>
      <p:pic>
        <p:nvPicPr>
          <p:cNvPr id="6" name="Picture 5">
            <a:extLst>
              <a:ext uri="{FF2B5EF4-FFF2-40B4-BE49-F238E27FC236}">
                <a16:creationId xmlns:a16="http://schemas.microsoft.com/office/drawing/2014/main" id="{7F0E27CD-DBF4-4CD5-8FBE-A556A8C35D4B}"/>
              </a:ext>
            </a:extLst>
          </p:cNvPr>
          <p:cNvPicPr>
            <a:picLocks noChangeAspect="1"/>
          </p:cNvPicPr>
          <p:nvPr/>
        </p:nvPicPr>
        <p:blipFill>
          <a:blip r:embed="rId2"/>
          <a:stretch>
            <a:fillRect/>
          </a:stretch>
        </p:blipFill>
        <p:spPr>
          <a:xfrm>
            <a:off x="6149008" y="3157905"/>
            <a:ext cx="6042991" cy="1609344"/>
          </a:xfrm>
          <a:prstGeom prst="rect">
            <a:avLst/>
          </a:prstGeom>
          <a:solidFill>
            <a:srgbClr val="FF0000"/>
          </a:solidFill>
        </p:spPr>
      </p:pic>
      <p:pic>
        <p:nvPicPr>
          <p:cNvPr id="8" name="Picture 7">
            <a:extLst>
              <a:ext uri="{FF2B5EF4-FFF2-40B4-BE49-F238E27FC236}">
                <a16:creationId xmlns:a16="http://schemas.microsoft.com/office/drawing/2014/main" id="{3853BA53-C3D5-4E4C-901A-F00F008F567B}"/>
              </a:ext>
            </a:extLst>
          </p:cNvPr>
          <p:cNvPicPr>
            <a:picLocks noChangeAspect="1"/>
          </p:cNvPicPr>
          <p:nvPr/>
        </p:nvPicPr>
        <p:blipFill>
          <a:blip r:embed="rId3"/>
          <a:stretch>
            <a:fillRect/>
          </a:stretch>
        </p:blipFill>
        <p:spPr>
          <a:xfrm>
            <a:off x="9170504" y="3318763"/>
            <a:ext cx="1715107" cy="457669"/>
          </a:xfrm>
          <a:prstGeom prst="rect">
            <a:avLst/>
          </a:prstGeom>
        </p:spPr>
      </p:pic>
      <p:sp>
        <p:nvSpPr>
          <p:cNvPr id="9" name="Rectangle: Rounded Corners 8">
            <a:extLst>
              <a:ext uri="{FF2B5EF4-FFF2-40B4-BE49-F238E27FC236}">
                <a16:creationId xmlns:a16="http://schemas.microsoft.com/office/drawing/2014/main" id="{AA77D5DE-3BB5-456C-AE3B-4BDE85AAECFE}"/>
              </a:ext>
            </a:extLst>
          </p:cNvPr>
          <p:cNvSpPr/>
          <p:nvPr/>
        </p:nvSpPr>
        <p:spPr>
          <a:xfrm>
            <a:off x="7460974" y="1737411"/>
            <a:ext cx="2782956" cy="653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a:t>
            </a:r>
          </a:p>
        </p:txBody>
      </p:sp>
      <p:pic>
        <p:nvPicPr>
          <p:cNvPr id="11" name="Picture 10">
            <a:extLst>
              <a:ext uri="{FF2B5EF4-FFF2-40B4-BE49-F238E27FC236}">
                <a16:creationId xmlns:a16="http://schemas.microsoft.com/office/drawing/2014/main" id="{7D024F1A-B397-426A-A1BD-C4C009F419D6}"/>
              </a:ext>
            </a:extLst>
          </p:cNvPr>
          <p:cNvPicPr>
            <a:picLocks noChangeAspect="1"/>
          </p:cNvPicPr>
          <p:nvPr/>
        </p:nvPicPr>
        <p:blipFill>
          <a:blip r:embed="rId4"/>
          <a:stretch>
            <a:fillRect/>
          </a:stretch>
        </p:blipFill>
        <p:spPr>
          <a:xfrm>
            <a:off x="6096000" y="4956312"/>
            <a:ext cx="5950226" cy="1533789"/>
          </a:xfrm>
          <a:prstGeom prst="rect">
            <a:avLst/>
          </a:prstGeom>
        </p:spPr>
      </p:pic>
      <p:pic>
        <p:nvPicPr>
          <p:cNvPr id="12" name="Picture 11">
            <a:extLst>
              <a:ext uri="{FF2B5EF4-FFF2-40B4-BE49-F238E27FC236}">
                <a16:creationId xmlns:a16="http://schemas.microsoft.com/office/drawing/2014/main" id="{C4C7EC5B-F81B-40F3-AECB-412F88896B0D}"/>
              </a:ext>
            </a:extLst>
          </p:cNvPr>
          <p:cNvPicPr>
            <a:picLocks noChangeAspect="1"/>
          </p:cNvPicPr>
          <p:nvPr/>
        </p:nvPicPr>
        <p:blipFill>
          <a:blip r:embed="rId3"/>
          <a:stretch>
            <a:fillRect/>
          </a:stretch>
        </p:blipFill>
        <p:spPr>
          <a:xfrm>
            <a:off x="9243405" y="5334438"/>
            <a:ext cx="1715107" cy="457669"/>
          </a:xfrm>
          <a:prstGeom prst="rect">
            <a:avLst/>
          </a:prstGeom>
        </p:spPr>
      </p:pic>
      <p:cxnSp>
        <p:nvCxnSpPr>
          <p:cNvPr id="14" name="Straight Connector 13">
            <a:extLst>
              <a:ext uri="{FF2B5EF4-FFF2-40B4-BE49-F238E27FC236}">
                <a16:creationId xmlns:a16="http://schemas.microsoft.com/office/drawing/2014/main" id="{B8432268-8228-4F21-A484-0CAF855DA6D2}"/>
              </a:ext>
            </a:extLst>
          </p:cNvPr>
          <p:cNvCxnSpPr>
            <a:cxnSpLocks/>
          </p:cNvCxnSpPr>
          <p:nvPr/>
        </p:nvCxnSpPr>
        <p:spPr>
          <a:xfrm>
            <a:off x="6188765" y="4793367"/>
            <a:ext cx="600323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55" y="303530"/>
            <a:ext cx="10058400" cy="1066800"/>
          </a:xfrm>
        </p:spPr>
        <p:txBody>
          <a:bodyPr/>
          <a:lstStyle/>
          <a:p>
            <a:r>
              <a:rPr lang="en-US"/>
              <a:t>Python Bitwise Operators</a:t>
            </a:r>
          </a:p>
        </p:txBody>
      </p:sp>
      <p:sp>
        <p:nvSpPr>
          <p:cNvPr id="3" name="Content Placeholder 2"/>
          <p:cNvSpPr>
            <a:spLocks noGrp="1"/>
          </p:cNvSpPr>
          <p:nvPr>
            <p:ph sz="half" idx="1"/>
          </p:nvPr>
        </p:nvSpPr>
        <p:spPr>
          <a:xfrm>
            <a:off x="964565" y="1174115"/>
            <a:ext cx="8753475" cy="492125"/>
          </a:xfrm>
        </p:spPr>
        <p:txBody>
          <a:bodyPr/>
          <a:lstStyle/>
          <a:p>
            <a:pPr marL="0" indent="0">
              <a:buNone/>
            </a:pPr>
            <a:r>
              <a:rPr lang="en-US"/>
              <a:t>Bitwise operators are used to compare (binary) numbers:</a:t>
            </a:r>
          </a:p>
        </p:txBody>
      </p:sp>
      <p:graphicFrame>
        <p:nvGraphicFramePr>
          <p:cNvPr id="5" name="Table 4"/>
          <p:cNvGraphicFramePr/>
          <p:nvPr/>
        </p:nvGraphicFramePr>
        <p:xfrm>
          <a:off x="859155" y="1666240"/>
          <a:ext cx="10422255" cy="4988560"/>
        </p:xfrm>
        <a:graphic>
          <a:graphicData uri="http://schemas.openxmlformats.org/drawingml/2006/table">
            <a:tbl>
              <a:tblPr firstRow="1" bandRow="1">
                <a:tableStyleId>{5C22544A-7EE6-4342-B048-85BDC9FD1C3A}</a:tableStyleId>
              </a:tblPr>
              <a:tblGrid>
                <a:gridCol w="3474085">
                  <a:extLst>
                    <a:ext uri="{9D8B030D-6E8A-4147-A177-3AD203B41FA5}">
                      <a16:colId xmlns:a16="http://schemas.microsoft.com/office/drawing/2014/main" val="20000"/>
                    </a:ext>
                  </a:extLst>
                </a:gridCol>
                <a:gridCol w="3474085">
                  <a:extLst>
                    <a:ext uri="{9D8B030D-6E8A-4147-A177-3AD203B41FA5}">
                      <a16:colId xmlns:a16="http://schemas.microsoft.com/office/drawing/2014/main" val="20001"/>
                    </a:ext>
                  </a:extLst>
                </a:gridCol>
                <a:gridCol w="3474085">
                  <a:extLst>
                    <a:ext uri="{9D8B030D-6E8A-4147-A177-3AD203B41FA5}">
                      <a16:colId xmlns:a16="http://schemas.microsoft.com/office/drawing/2014/main" val="20002"/>
                    </a:ext>
                  </a:extLst>
                </a:gridCol>
              </a:tblGrid>
              <a:tr h="482600">
                <a:tc>
                  <a:txBody>
                    <a:bodyPr/>
                    <a:lstStyle/>
                    <a:p>
                      <a:pPr>
                        <a:buNone/>
                      </a:pPr>
                      <a:r>
                        <a:rPr lang="en-US"/>
                        <a:t>Operator</a:t>
                      </a:r>
                    </a:p>
                  </a:txBody>
                  <a:tcPr/>
                </a:tc>
                <a:tc>
                  <a:txBody>
                    <a:bodyPr/>
                    <a:lstStyle/>
                    <a:p>
                      <a:pPr>
                        <a:buNone/>
                      </a:pPr>
                      <a:r>
                        <a:rPr lang="en-US"/>
                        <a:t>Name</a:t>
                      </a:r>
                    </a:p>
                  </a:txBody>
                  <a:tcPr/>
                </a:tc>
                <a:tc>
                  <a:txBody>
                    <a:bodyPr/>
                    <a:lstStyle/>
                    <a:p>
                      <a:pPr>
                        <a:buNone/>
                      </a:pPr>
                      <a:r>
                        <a:rPr lang="en-US"/>
                        <a:t>Description</a:t>
                      </a:r>
                    </a:p>
                  </a:txBody>
                  <a:tcPr/>
                </a:tc>
                <a:extLst>
                  <a:ext uri="{0D108BD9-81ED-4DB2-BD59-A6C34878D82A}">
                    <a16:rowId xmlns:a16="http://schemas.microsoft.com/office/drawing/2014/main" val="10000"/>
                  </a:ext>
                </a:extLst>
              </a:tr>
              <a:tr h="640080">
                <a:tc>
                  <a:txBody>
                    <a:bodyPr/>
                    <a:lstStyle/>
                    <a:p>
                      <a:pPr algn="ctr">
                        <a:buNone/>
                      </a:pPr>
                      <a:r>
                        <a:rPr lang="en-US"/>
                        <a:t>&amp;</a:t>
                      </a:r>
                    </a:p>
                  </a:txBody>
                  <a:tcPr/>
                </a:tc>
                <a:tc>
                  <a:txBody>
                    <a:bodyPr/>
                    <a:lstStyle/>
                    <a:p>
                      <a:pPr algn="ctr">
                        <a:buNone/>
                      </a:pPr>
                      <a:r>
                        <a:rPr lang="en-US"/>
                        <a:t>AND</a:t>
                      </a:r>
                    </a:p>
                  </a:txBody>
                  <a:tcPr/>
                </a:tc>
                <a:tc>
                  <a:txBody>
                    <a:bodyPr/>
                    <a:lstStyle/>
                    <a:p>
                      <a:pPr>
                        <a:buNone/>
                      </a:pPr>
                      <a:r>
                        <a:rPr lang="en-US"/>
                        <a:t>Sets each bit to 1 if both bits are 1</a:t>
                      </a:r>
                    </a:p>
                  </a:txBody>
                  <a:tcPr/>
                </a:tc>
                <a:extLst>
                  <a:ext uri="{0D108BD9-81ED-4DB2-BD59-A6C34878D82A}">
                    <a16:rowId xmlns:a16="http://schemas.microsoft.com/office/drawing/2014/main" val="10001"/>
                  </a:ext>
                </a:extLst>
              </a:tr>
              <a:tr h="640080">
                <a:tc>
                  <a:txBody>
                    <a:bodyPr/>
                    <a:lstStyle/>
                    <a:p>
                      <a:pPr algn="ctr">
                        <a:buNone/>
                      </a:pPr>
                      <a:r>
                        <a:rPr lang="en-US"/>
                        <a:t>|</a:t>
                      </a:r>
                    </a:p>
                  </a:txBody>
                  <a:tcPr/>
                </a:tc>
                <a:tc>
                  <a:txBody>
                    <a:bodyPr/>
                    <a:lstStyle/>
                    <a:p>
                      <a:pPr algn="ctr">
                        <a:buNone/>
                      </a:pPr>
                      <a:r>
                        <a:rPr lang="en-US"/>
                        <a:t>OR</a:t>
                      </a:r>
                    </a:p>
                  </a:txBody>
                  <a:tcPr/>
                </a:tc>
                <a:tc>
                  <a:txBody>
                    <a:bodyPr/>
                    <a:lstStyle/>
                    <a:p>
                      <a:pPr>
                        <a:buNone/>
                      </a:pPr>
                      <a:r>
                        <a:rPr lang="en-US"/>
                        <a:t>Sets each bit to 1 if one of two bits is 1</a:t>
                      </a:r>
                    </a:p>
                  </a:txBody>
                  <a:tcPr/>
                </a:tc>
                <a:extLst>
                  <a:ext uri="{0D108BD9-81ED-4DB2-BD59-A6C34878D82A}">
                    <a16:rowId xmlns:a16="http://schemas.microsoft.com/office/drawing/2014/main" val="10002"/>
                  </a:ext>
                </a:extLst>
              </a:tr>
              <a:tr h="640080">
                <a:tc>
                  <a:txBody>
                    <a:bodyPr/>
                    <a:lstStyle/>
                    <a:p>
                      <a:pPr algn="ctr">
                        <a:buNone/>
                      </a:pPr>
                      <a:r>
                        <a:rPr lang="en-US"/>
                        <a:t>^</a:t>
                      </a:r>
                    </a:p>
                  </a:txBody>
                  <a:tcPr/>
                </a:tc>
                <a:tc>
                  <a:txBody>
                    <a:bodyPr/>
                    <a:lstStyle/>
                    <a:p>
                      <a:pPr algn="ctr">
                        <a:buNone/>
                      </a:pPr>
                      <a:r>
                        <a:rPr lang="en-US"/>
                        <a:t>XOR</a:t>
                      </a:r>
                    </a:p>
                  </a:txBody>
                  <a:tcPr/>
                </a:tc>
                <a:tc>
                  <a:txBody>
                    <a:bodyPr/>
                    <a:lstStyle/>
                    <a:p>
                      <a:pPr>
                        <a:buNone/>
                      </a:pPr>
                      <a:r>
                        <a:rPr lang="en-US"/>
                        <a:t>Sets each bit to 1 if only one of two bits is 1</a:t>
                      </a:r>
                    </a:p>
                  </a:txBody>
                  <a:tcPr/>
                </a:tc>
                <a:extLst>
                  <a:ext uri="{0D108BD9-81ED-4DB2-BD59-A6C34878D82A}">
                    <a16:rowId xmlns:a16="http://schemas.microsoft.com/office/drawing/2014/main" val="10003"/>
                  </a:ext>
                </a:extLst>
              </a:tr>
              <a:tr h="482600">
                <a:tc>
                  <a:txBody>
                    <a:bodyPr/>
                    <a:lstStyle/>
                    <a:p>
                      <a:pPr algn="ctr">
                        <a:buNone/>
                      </a:pPr>
                      <a:r>
                        <a:rPr lang="en-US"/>
                        <a:t>~</a:t>
                      </a:r>
                    </a:p>
                  </a:txBody>
                  <a:tcPr/>
                </a:tc>
                <a:tc>
                  <a:txBody>
                    <a:bodyPr/>
                    <a:lstStyle/>
                    <a:p>
                      <a:pPr algn="ctr">
                        <a:buNone/>
                      </a:pPr>
                      <a:r>
                        <a:rPr lang="en-US"/>
                        <a:t>NOT</a:t>
                      </a:r>
                    </a:p>
                  </a:txBody>
                  <a:tcPr/>
                </a:tc>
                <a:tc>
                  <a:txBody>
                    <a:bodyPr/>
                    <a:lstStyle/>
                    <a:p>
                      <a:pPr>
                        <a:buNone/>
                      </a:pPr>
                      <a:r>
                        <a:rPr lang="en-US"/>
                        <a:t>Inverts all the bits</a:t>
                      </a:r>
                    </a:p>
                  </a:txBody>
                  <a:tcPr/>
                </a:tc>
                <a:extLst>
                  <a:ext uri="{0D108BD9-81ED-4DB2-BD59-A6C34878D82A}">
                    <a16:rowId xmlns:a16="http://schemas.microsoft.com/office/drawing/2014/main" val="10004"/>
                  </a:ext>
                </a:extLst>
              </a:tr>
              <a:tr h="914400">
                <a:tc>
                  <a:txBody>
                    <a:bodyPr/>
                    <a:lstStyle/>
                    <a:p>
                      <a:pPr algn="ctr">
                        <a:buNone/>
                      </a:pPr>
                      <a:r>
                        <a:rPr lang="en-US"/>
                        <a:t>&lt;&lt;</a:t>
                      </a:r>
                    </a:p>
                  </a:txBody>
                  <a:tcPr/>
                </a:tc>
                <a:tc>
                  <a:txBody>
                    <a:bodyPr/>
                    <a:lstStyle/>
                    <a:p>
                      <a:pPr algn="ctr">
                        <a:buNone/>
                      </a:pPr>
                      <a:r>
                        <a:rPr lang="en-US"/>
                        <a:t>Zero fill left shift</a:t>
                      </a:r>
                    </a:p>
                  </a:txBody>
                  <a:tcPr/>
                </a:tc>
                <a:tc>
                  <a:txBody>
                    <a:bodyPr/>
                    <a:lstStyle/>
                    <a:p>
                      <a:pPr>
                        <a:buNone/>
                      </a:pPr>
                      <a:r>
                        <a:rPr lang="en-US"/>
                        <a:t>Shift left by pushing zeros in from the right and let the leftmost bits fall off</a:t>
                      </a:r>
                    </a:p>
                  </a:txBody>
                  <a:tcPr/>
                </a:tc>
                <a:extLst>
                  <a:ext uri="{0D108BD9-81ED-4DB2-BD59-A6C34878D82A}">
                    <a16:rowId xmlns:a16="http://schemas.microsoft.com/office/drawing/2014/main" val="10005"/>
                  </a:ext>
                </a:extLst>
              </a:tr>
              <a:tr h="1188720">
                <a:tc>
                  <a:txBody>
                    <a:bodyPr/>
                    <a:lstStyle/>
                    <a:p>
                      <a:pPr algn="ctr">
                        <a:buNone/>
                      </a:pPr>
                      <a:r>
                        <a:rPr lang="en-US"/>
                        <a:t>&gt;&gt;</a:t>
                      </a:r>
                    </a:p>
                  </a:txBody>
                  <a:tcPr/>
                </a:tc>
                <a:tc>
                  <a:txBody>
                    <a:bodyPr/>
                    <a:lstStyle/>
                    <a:p>
                      <a:pPr algn="ctr">
                        <a:buNone/>
                      </a:pPr>
                      <a:r>
                        <a:rPr lang="en-US"/>
                        <a:t>Signed right shift</a:t>
                      </a:r>
                    </a:p>
                  </a:txBody>
                  <a:tcPr/>
                </a:tc>
                <a:tc>
                  <a:txBody>
                    <a:bodyPr/>
                    <a:lstStyle/>
                    <a:p>
                      <a:pPr>
                        <a:buNone/>
                      </a:pPr>
                      <a:r>
                        <a:rPr lang="en-US"/>
                        <a:t>Shift right by pushing copies of the leftmost bit in from the left, and let the rightmost bits fall off</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 COMMENTS</a:t>
            </a:r>
            <a:endParaRPr lang="zh-TW" altLang="en-US" dirty="0"/>
          </a:p>
        </p:txBody>
      </p:sp>
      <p:sp>
        <p:nvSpPr>
          <p:cNvPr id="3" name="內容版面配置區 2"/>
          <p:cNvSpPr>
            <a:spLocks noGrp="1"/>
          </p:cNvSpPr>
          <p:nvPr>
            <p:ph sz="half" idx="1"/>
          </p:nvPr>
        </p:nvSpPr>
        <p:spPr/>
        <p:txBody>
          <a:bodyPr/>
          <a:lstStyle/>
          <a:p>
            <a:pPr marL="0" indent="0">
              <a:buNone/>
            </a:pPr>
            <a:r>
              <a:rPr lang="en-US" altLang="zh-TW" sz="1600" dirty="0"/>
              <a:t>Comments in Python are identified with a hash symbol, #, and extend to the end of the line. </a:t>
            </a:r>
          </a:p>
          <a:p>
            <a:r>
              <a:rPr lang="en-US" altLang="zh-TW" dirty="0"/>
              <a:t>Comments can be used to explain Python code.</a:t>
            </a:r>
          </a:p>
          <a:p>
            <a:r>
              <a:rPr lang="en-US" altLang="zh-TW" dirty="0"/>
              <a:t>Comments can be used to make the code more readable.</a:t>
            </a:r>
          </a:p>
          <a:p>
            <a:r>
              <a:rPr lang="en-US" altLang="zh-TW" dirty="0"/>
              <a:t>Comments can be used to prevent execution when testing code</a:t>
            </a:r>
          </a:p>
          <a:p>
            <a:endParaRPr lang="zh-TW" altLang="en-US" dirty="0"/>
          </a:p>
        </p:txBody>
      </p:sp>
      <p:sp>
        <p:nvSpPr>
          <p:cNvPr id="7" name="矩形 6"/>
          <p:cNvSpPr/>
          <p:nvPr/>
        </p:nvSpPr>
        <p:spPr>
          <a:xfrm>
            <a:off x="6708095" y="2206273"/>
            <a:ext cx="4112582" cy="2031325"/>
          </a:xfrm>
          <a:prstGeom prst="rect">
            <a:avLst/>
          </a:prstGeom>
          <a:solidFill>
            <a:schemeClr val="bg1"/>
          </a:solidFill>
          <a:ln w="38100">
            <a:solidFill>
              <a:srgbClr val="7030A0"/>
            </a:solidFill>
          </a:ln>
        </p:spPr>
        <p:txBody>
          <a:bodyPr wrap="square">
            <a:spAutoFit/>
          </a:bodyPr>
          <a:lstStyle/>
          <a:p>
            <a:endParaRPr lang="en-US" altLang="zh-TW" dirty="0"/>
          </a:p>
          <a:p>
            <a:r>
              <a:rPr lang="en-US" altLang="zh-TW" dirty="0"/>
              <a:t>EXAMPLE:</a:t>
            </a:r>
          </a:p>
          <a:p>
            <a:endParaRPr lang="en-US" altLang="zh-TW" dirty="0"/>
          </a:p>
          <a:p>
            <a:r>
              <a:rPr lang="en-US" altLang="zh-TW" dirty="0">
                <a:solidFill>
                  <a:srgbClr val="92D050"/>
                </a:solidFill>
              </a:rPr>
              <a:t>#This is a comment</a:t>
            </a:r>
            <a:br>
              <a:rPr lang="en-US" altLang="zh-TW" dirty="0"/>
            </a:br>
            <a:r>
              <a:rPr lang="en-US" altLang="zh-TW" dirty="0">
                <a:solidFill>
                  <a:srgbClr val="3399FF"/>
                </a:solidFill>
              </a:rPr>
              <a:t>print</a:t>
            </a:r>
            <a:r>
              <a:rPr lang="en-US" altLang="zh-TW" dirty="0"/>
              <a:t>(</a:t>
            </a:r>
            <a:r>
              <a:rPr lang="en-US" altLang="zh-TW" dirty="0">
                <a:solidFill>
                  <a:srgbClr val="FF0000"/>
                </a:solidFill>
              </a:rPr>
              <a:t>"Hello, Everyone!“</a:t>
            </a:r>
            <a:r>
              <a:rPr lang="en-US" altLang="zh-TW" dirty="0"/>
              <a:t>)</a:t>
            </a:r>
          </a:p>
          <a:p>
            <a:endParaRPr lang="en-US" altLang="zh-TW" dirty="0"/>
          </a:p>
          <a:p>
            <a:endParaRPr lang="en-US" altLang="zh-TW" dirty="0"/>
          </a:p>
        </p:txBody>
      </p:sp>
      <p:cxnSp>
        <p:nvCxnSpPr>
          <p:cNvPr id="9" name="直線單箭頭接點 8"/>
          <p:cNvCxnSpPr/>
          <p:nvPr/>
        </p:nvCxnSpPr>
        <p:spPr>
          <a:xfrm flipH="1">
            <a:off x="6874626" y="1679171"/>
            <a:ext cx="798021" cy="141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489766" y="1289304"/>
            <a:ext cx="1404851"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Hash symbol</a:t>
            </a:r>
            <a:endParaRPr lang="zh-TW" altLang="en-US" sz="1600" dirty="0"/>
          </a:p>
        </p:txBody>
      </p:sp>
      <p:pic>
        <p:nvPicPr>
          <p:cNvPr id="4" name="Content Placeholder 3"/>
          <p:cNvPicPr>
            <a:picLocks noGrp="1" noChangeAspect="1"/>
          </p:cNvPicPr>
          <p:nvPr>
            <p:ph sz="half" idx="2"/>
          </p:nvPr>
        </p:nvPicPr>
        <p:blipFill>
          <a:blip r:embed="rId2"/>
          <a:stretch>
            <a:fillRect/>
          </a:stretch>
        </p:blipFill>
        <p:spPr>
          <a:xfrm>
            <a:off x="6874510" y="4779010"/>
            <a:ext cx="3474720" cy="1316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63800" y="1001395"/>
            <a:ext cx="7264400" cy="829945"/>
          </a:xfrm>
          <a:prstGeom prst="rect">
            <a:avLst/>
          </a:prstGeom>
          <a:solidFill>
            <a:schemeClr val="accent1">
              <a:lumMod val="20000"/>
              <a:lumOff val="80000"/>
            </a:schemeClr>
          </a:solidFill>
        </p:spPr>
        <p:txBody>
          <a:bodyPr wrap="square" rtlCol="0" anchor="t">
            <a:spAutoFit/>
          </a:bodyPr>
          <a:lstStyle/>
          <a:p>
            <a:r>
              <a:rPr lang="en-US" sz="2400"/>
              <a:t>Comments can be placed at the end of a line, and Python will ignore the rest of the line:</a:t>
            </a:r>
          </a:p>
        </p:txBody>
      </p:sp>
      <p:sp>
        <p:nvSpPr>
          <p:cNvPr id="6" name="Text Box 5"/>
          <p:cNvSpPr txBox="1"/>
          <p:nvPr/>
        </p:nvSpPr>
        <p:spPr>
          <a:xfrm>
            <a:off x="1591310" y="2761615"/>
            <a:ext cx="4730750" cy="1753235"/>
          </a:xfrm>
          <a:prstGeom prst="rect">
            <a:avLst/>
          </a:prstGeom>
          <a:solidFill>
            <a:schemeClr val="bg1"/>
          </a:solidFill>
          <a:ln w="57150">
            <a:solidFill>
              <a:srgbClr val="7030A0"/>
            </a:solidFill>
          </a:ln>
        </p:spPr>
        <p:txBody>
          <a:bodyPr wrap="square" rtlCol="0" anchor="t">
            <a:spAutoFit/>
          </a:bodyPr>
          <a:lstStyle/>
          <a:p>
            <a:endParaRPr lang="en-US"/>
          </a:p>
          <a:p>
            <a:r>
              <a:rPr lang="en-US"/>
              <a:t>Example</a:t>
            </a:r>
          </a:p>
          <a:p>
            <a:endParaRPr lang="en-US"/>
          </a:p>
          <a:p>
            <a:r>
              <a:rPr lang="en-US">
                <a:solidFill>
                  <a:srgbClr val="0070C0"/>
                </a:solidFill>
              </a:rPr>
              <a:t>print</a:t>
            </a:r>
            <a:r>
              <a:rPr lang="en-US"/>
              <a:t>(</a:t>
            </a:r>
            <a:r>
              <a:rPr lang="en-US">
                <a:solidFill>
                  <a:srgbClr val="FF0000"/>
                </a:solidFill>
              </a:rPr>
              <a:t>"Hello, World!"</a:t>
            </a:r>
            <a:r>
              <a:rPr lang="en-US"/>
              <a:t>) </a:t>
            </a:r>
            <a:r>
              <a:rPr lang="en-US">
                <a:solidFill>
                  <a:srgbClr val="92D050"/>
                </a:solidFill>
              </a:rPr>
              <a:t>#This is a comment</a:t>
            </a:r>
          </a:p>
          <a:p>
            <a:endParaRPr lang="en-US">
              <a:solidFill>
                <a:srgbClr val="92D050"/>
              </a:solidFill>
            </a:endParaRPr>
          </a:p>
          <a:p>
            <a:endParaRPr lang="en-US">
              <a:solidFill>
                <a:srgbClr val="92D050"/>
              </a:solidFill>
            </a:endParaRPr>
          </a:p>
        </p:txBody>
      </p:sp>
      <p:pic>
        <p:nvPicPr>
          <p:cNvPr id="7" name="Content Placeholder 6"/>
          <p:cNvPicPr>
            <a:picLocks noGrp="1" noChangeAspect="1"/>
          </p:cNvPicPr>
          <p:nvPr>
            <p:ph idx="1"/>
          </p:nvPr>
        </p:nvPicPr>
        <p:blipFill>
          <a:blip r:embed="rId2"/>
          <a:stretch>
            <a:fillRect/>
          </a:stretch>
        </p:blipFill>
        <p:spPr>
          <a:xfrm>
            <a:off x="6936105" y="2917190"/>
            <a:ext cx="3809365" cy="14420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92680" y="791210"/>
            <a:ext cx="7407275" cy="1198880"/>
          </a:xfrm>
          <a:prstGeom prst="rect">
            <a:avLst/>
          </a:prstGeom>
          <a:solidFill>
            <a:schemeClr val="accent1">
              <a:lumMod val="20000"/>
              <a:lumOff val="80000"/>
            </a:schemeClr>
          </a:solidFill>
        </p:spPr>
        <p:txBody>
          <a:bodyPr wrap="square" rtlCol="0" anchor="t">
            <a:spAutoFit/>
          </a:bodyPr>
          <a:lstStyle/>
          <a:p>
            <a:endParaRPr lang="en-US"/>
          </a:p>
          <a:p>
            <a:r>
              <a:rPr lang="en-US"/>
              <a:t>A comment does not have to be text that explains the code, it can also be used to prevent Python from executing code:</a:t>
            </a:r>
          </a:p>
          <a:p>
            <a:endParaRPr lang="en-US"/>
          </a:p>
        </p:txBody>
      </p:sp>
      <p:sp>
        <p:nvSpPr>
          <p:cNvPr id="5" name="Text Box 4"/>
          <p:cNvSpPr txBox="1"/>
          <p:nvPr/>
        </p:nvSpPr>
        <p:spPr>
          <a:xfrm>
            <a:off x="1374775" y="2800985"/>
            <a:ext cx="3957955" cy="1753235"/>
          </a:xfrm>
          <a:prstGeom prst="rect">
            <a:avLst/>
          </a:prstGeom>
          <a:solidFill>
            <a:schemeClr val="bg1"/>
          </a:solidFill>
          <a:ln w="57150">
            <a:solidFill>
              <a:srgbClr val="7030A0"/>
            </a:solidFill>
          </a:ln>
        </p:spPr>
        <p:txBody>
          <a:bodyPr wrap="square" rtlCol="0" anchor="t">
            <a:spAutoFit/>
          </a:bodyPr>
          <a:lstStyle/>
          <a:p>
            <a:r>
              <a:rPr lang="en-US"/>
              <a:t>Example</a:t>
            </a:r>
          </a:p>
          <a:p>
            <a:endParaRPr lang="en-US"/>
          </a:p>
          <a:p>
            <a:r>
              <a:rPr lang="en-US">
                <a:solidFill>
                  <a:srgbClr val="92D050"/>
                </a:solidFill>
              </a:rPr>
              <a:t>#print("Hello, World!")</a:t>
            </a:r>
          </a:p>
          <a:p>
            <a:r>
              <a:rPr lang="en-US">
                <a:solidFill>
                  <a:srgbClr val="002060"/>
                </a:solidFill>
              </a:rPr>
              <a:t>print</a:t>
            </a:r>
            <a:r>
              <a:rPr lang="en-US"/>
              <a:t>(</a:t>
            </a:r>
            <a:r>
              <a:rPr lang="en-US">
                <a:solidFill>
                  <a:srgbClr val="FF0000"/>
                </a:solidFill>
              </a:rPr>
              <a:t>"Nice, One!"</a:t>
            </a:r>
            <a:r>
              <a:rPr lang="en-US"/>
              <a:t>)</a:t>
            </a:r>
          </a:p>
          <a:p>
            <a:endParaRPr lang="en-US"/>
          </a:p>
          <a:p>
            <a:endParaRPr lang="en-US"/>
          </a:p>
        </p:txBody>
      </p:sp>
      <p:pic>
        <p:nvPicPr>
          <p:cNvPr id="6" name="Content Placeholder 5"/>
          <p:cNvPicPr>
            <a:picLocks noGrp="1" noChangeAspect="1"/>
          </p:cNvPicPr>
          <p:nvPr>
            <p:ph idx="1"/>
          </p:nvPr>
        </p:nvPicPr>
        <p:blipFill>
          <a:blip r:embed="rId2"/>
          <a:stretch>
            <a:fillRect/>
          </a:stretch>
        </p:blipFill>
        <p:spPr>
          <a:xfrm>
            <a:off x="6410325" y="2836545"/>
            <a:ext cx="3919220" cy="1717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46150" y="1153795"/>
            <a:ext cx="4128770" cy="706755"/>
          </a:xfrm>
          <a:prstGeom prst="rect">
            <a:avLst/>
          </a:prstGeom>
          <a:noFill/>
        </p:spPr>
        <p:txBody>
          <a:bodyPr wrap="square" rtlCol="0" anchor="t">
            <a:spAutoFit/>
          </a:bodyPr>
          <a:lstStyle/>
          <a:p>
            <a:r>
              <a:rPr lang="en-US" sz="4000">
                <a:latin typeface="+mj-lt"/>
                <a:cs typeface="+mj-lt"/>
              </a:rPr>
              <a:t>Multi Line Comments</a:t>
            </a:r>
          </a:p>
        </p:txBody>
      </p:sp>
      <p:sp>
        <p:nvSpPr>
          <p:cNvPr id="5" name="Text Box 4"/>
          <p:cNvSpPr txBox="1"/>
          <p:nvPr/>
        </p:nvSpPr>
        <p:spPr>
          <a:xfrm>
            <a:off x="946150" y="2362200"/>
            <a:ext cx="5066665" cy="1476375"/>
          </a:xfrm>
          <a:prstGeom prst="rect">
            <a:avLst/>
          </a:prstGeom>
          <a:noFill/>
        </p:spPr>
        <p:txBody>
          <a:bodyPr wrap="square" rtlCol="0" anchor="t">
            <a:spAutoFit/>
          </a:bodyPr>
          <a:lstStyle/>
          <a:p>
            <a:r>
              <a:rPr lang="en-US"/>
              <a:t>Python does not really have a syntax for multi line comments.</a:t>
            </a:r>
          </a:p>
          <a:p>
            <a:endParaRPr lang="en-US"/>
          </a:p>
          <a:p>
            <a:r>
              <a:rPr lang="en-US"/>
              <a:t>To add a multiline comment you could insert a # for each line:</a:t>
            </a:r>
          </a:p>
        </p:txBody>
      </p:sp>
      <p:sp>
        <p:nvSpPr>
          <p:cNvPr id="6" name="Text Box 5"/>
          <p:cNvSpPr txBox="1"/>
          <p:nvPr/>
        </p:nvSpPr>
        <p:spPr>
          <a:xfrm>
            <a:off x="6833235" y="1559560"/>
            <a:ext cx="4959350" cy="2306955"/>
          </a:xfrm>
          <a:prstGeom prst="rect">
            <a:avLst/>
          </a:prstGeom>
          <a:noFill/>
          <a:ln w="38100">
            <a:solidFill>
              <a:srgbClr val="7030A0"/>
            </a:solidFill>
          </a:ln>
        </p:spPr>
        <p:txBody>
          <a:bodyPr wrap="square" rtlCol="0" anchor="t">
            <a:spAutoFit/>
          </a:bodyPr>
          <a:lstStyle/>
          <a:p>
            <a:r>
              <a:rPr lang="en-US"/>
              <a:t>Example</a:t>
            </a:r>
          </a:p>
          <a:p>
            <a:endParaRPr lang="en-US"/>
          </a:p>
          <a:p>
            <a:r>
              <a:rPr lang="en-US">
                <a:solidFill>
                  <a:srgbClr val="92D050"/>
                </a:solidFill>
              </a:rPr>
              <a:t>#This is a comment</a:t>
            </a:r>
          </a:p>
          <a:p>
            <a:r>
              <a:rPr lang="en-US">
                <a:solidFill>
                  <a:srgbClr val="92D050"/>
                </a:solidFill>
              </a:rPr>
              <a:t>#written in</a:t>
            </a:r>
          </a:p>
          <a:p>
            <a:r>
              <a:rPr lang="en-US">
                <a:solidFill>
                  <a:srgbClr val="92D050"/>
                </a:solidFill>
              </a:rPr>
              <a:t>#more than just one line</a:t>
            </a:r>
          </a:p>
          <a:p>
            <a:r>
              <a:rPr lang="en-US">
                <a:solidFill>
                  <a:srgbClr val="0070C0"/>
                </a:solidFill>
              </a:rPr>
              <a:t>print</a:t>
            </a:r>
            <a:r>
              <a:rPr lang="en-US"/>
              <a:t>(</a:t>
            </a:r>
            <a:r>
              <a:rPr lang="en-US">
                <a:solidFill>
                  <a:srgbClr val="FF0000"/>
                </a:solidFill>
              </a:rPr>
              <a:t>"Hello, Everyone!"</a:t>
            </a:r>
            <a:r>
              <a:rPr lang="en-US"/>
              <a:t>)</a:t>
            </a:r>
          </a:p>
          <a:p>
            <a:endParaRPr lang="en-US"/>
          </a:p>
          <a:p>
            <a:endParaRPr lang="en-US"/>
          </a:p>
        </p:txBody>
      </p:sp>
      <p:pic>
        <p:nvPicPr>
          <p:cNvPr id="8" name="Content Placeholder 6"/>
          <p:cNvPicPr>
            <a:picLocks noChangeAspect="1"/>
          </p:cNvPicPr>
          <p:nvPr/>
        </p:nvPicPr>
        <p:blipFill>
          <a:blip r:embed="rId2"/>
          <a:stretch>
            <a:fillRect/>
          </a:stretch>
        </p:blipFill>
        <p:spPr>
          <a:xfrm>
            <a:off x="6933565" y="4363085"/>
            <a:ext cx="3809365" cy="1442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89990" y="604520"/>
            <a:ext cx="9540240" cy="1198880"/>
          </a:xfrm>
          <a:prstGeom prst="rect">
            <a:avLst/>
          </a:prstGeom>
          <a:solidFill>
            <a:schemeClr val="accent1">
              <a:lumMod val="20000"/>
              <a:lumOff val="80000"/>
            </a:schemeClr>
          </a:solidFill>
        </p:spPr>
        <p:txBody>
          <a:bodyPr wrap="square" rtlCol="0" anchor="t">
            <a:spAutoFit/>
          </a:bodyPr>
          <a:lstStyle/>
          <a:p>
            <a:r>
              <a:rPr lang="en-US"/>
              <a:t>Or, not quite as intended, you can use a multiline string.</a:t>
            </a:r>
          </a:p>
          <a:p>
            <a:endParaRPr lang="en-US"/>
          </a:p>
          <a:p>
            <a:r>
              <a:rPr lang="en-US"/>
              <a:t>Since Python will ignore string literals that are not assigned to a variable, you can add a multiline string (triple quotes) in your code, and place your comment inside it:</a:t>
            </a:r>
          </a:p>
        </p:txBody>
      </p:sp>
      <p:sp>
        <p:nvSpPr>
          <p:cNvPr id="6" name="Text Box 5"/>
          <p:cNvSpPr txBox="1"/>
          <p:nvPr/>
        </p:nvSpPr>
        <p:spPr>
          <a:xfrm>
            <a:off x="1189990" y="2275840"/>
            <a:ext cx="4959350" cy="2584450"/>
          </a:xfrm>
          <a:prstGeom prst="rect">
            <a:avLst/>
          </a:prstGeom>
          <a:noFill/>
          <a:ln w="38100">
            <a:solidFill>
              <a:srgbClr val="7030A0"/>
            </a:solidFill>
          </a:ln>
        </p:spPr>
        <p:txBody>
          <a:bodyPr wrap="square" rtlCol="0" anchor="t">
            <a:spAutoFit/>
          </a:bodyPr>
          <a:lstStyle/>
          <a:p>
            <a:r>
              <a:rPr lang="en-US"/>
              <a:t>Example</a:t>
            </a:r>
          </a:p>
          <a:p>
            <a:endParaRPr lang="en-US"/>
          </a:p>
          <a:p>
            <a:r>
              <a:rPr lang="en-US">
                <a:solidFill>
                  <a:srgbClr val="FF0000"/>
                </a:solidFill>
              </a:rPr>
              <a:t>"""</a:t>
            </a:r>
          </a:p>
          <a:p>
            <a:r>
              <a:rPr lang="en-US">
                <a:solidFill>
                  <a:srgbClr val="FF0000"/>
                </a:solidFill>
              </a:rPr>
              <a:t>This is a comment</a:t>
            </a:r>
          </a:p>
          <a:p>
            <a:r>
              <a:rPr lang="en-US">
                <a:solidFill>
                  <a:srgbClr val="FF0000"/>
                </a:solidFill>
              </a:rPr>
              <a:t>written in</a:t>
            </a:r>
          </a:p>
          <a:p>
            <a:r>
              <a:rPr lang="en-US">
                <a:solidFill>
                  <a:srgbClr val="FF0000"/>
                </a:solidFill>
              </a:rPr>
              <a:t>more than just one line</a:t>
            </a:r>
          </a:p>
          <a:p>
            <a:r>
              <a:rPr lang="en-US">
                <a:solidFill>
                  <a:srgbClr val="FF0000"/>
                </a:solidFill>
              </a:rPr>
              <a:t>"""</a:t>
            </a:r>
          </a:p>
          <a:p>
            <a:r>
              <a:rPr lang="en-US">
                <a:solidFill>
                  <a:srgbClr val="0070C0"/>
                </a:solidFill>
              </a:rPr>
              <a:t>print</a:t>
            </a:r>
            <a:r>
              <a:rPr lang="en-US"/>
              <a:t>(</a:t>
            </a:r>
            <a:r>
              <a:rPr lang="en-US">
                <a:solidFill>
                  <a:srgbClr val="FF0000"/>
                </a:solidFill>
              </a:rPr>
              <a:t>"Hello, World!"</a:t>
            </a:r>
            <a:r>
              <a:rPr lang="en-US"/>
              <a:t>)</a:t>
            </a:r>
          </a:p>
          <a:p>
            <a:endParaRPr lang="en-US"/>
          </a:p>
        </p:txBody>
      </p:sp>
      <p:pic>
        <p:nvPicPr>
          <p:cNvPr id="8" name="Content Placeholder 6"/>
          <p:cNvPicPr>
            <a:picLocks noChangeAspect="1"/>
          </p:cNvPicPr>
          <p:nvPr/>
        </p:nvPicPr>
        <p:blipFill>
          <a:blip r:embed="rId2"/>
          <a:stretch>
            <a:fillRect/>
          </a:stretch>
        </p:blipFill>
        <p:spPr>
          <a:xfrm>
            <a:off x="7099300" y="2745740"/>
            <a:ext cx="3809365" cy="2000250"/>
          </a:xfrm>
          <a:prstGeom prst="rect">
            <a:avLst/>
          </a:prstGeom>
        </p:spPr>
      </p:pic>
      <p:sp>
        <p:nvSpPr>
          <p:cNvPr id="3" name="Text Box 2"/>
          <p:cNvSpPr txBox="1"/>
          <p:nvPr/>
        </p:nvSpPr>
        <p:spPr>
          <a:xfrm>
            <a:off x="1138555" y="5447030"/>
            <a:ext cx="9914255" cy="922020"/>
          </a:xfrm>
          <a:prstGeom prst="rect">
            <a:avLst/>
          </a:prstGeom>
          <a:noFill/>
        </p:spPr>
        <p:txBody>
          <a:bodyPr wrap="square" rtlCol="0" anchor="t">
            <a:spAutoFit/>
          </a:bodyPr>
          <a:lstStyle/>
          <a:p>
            <a:r>
              <a:rPr lang="en-US"/>
              <a:t>As long as the string is not assigned to a variable, Python will read the code, but then ignore it, and you have made a multiline comment.</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 variables</a:t>
            </a:r>
            <a:endParaRPr lang="zh-TW" altLang="en-US" dirty="0"/>
          </a:p>
        </p:txBody>
      </p:sp>
      <p:sp>
        <p:nvSpPr>
          <p:cNvPr id="3" name="內容版面配置區 2"/>
          <p:cNvSpPr>
            <a:spLocks noGrp="1"/>
          </p:cNvSpPr>
          <p:nvPr>
            <p:ph sz="half" idx="1"/>
          </p:nvPr>
        </p:nvSpPr>
        <p:spPr>
          <a:xfrm>
            <a:off x="1069975" y="1967230"/>
            <a:ext cx="4754880" cy="4324985"/>
          </a:xfrm>
        </p:spPr>
        <p:txBody>
          <a:bodyPr/>
          <a:lstStyle/>
          <a:p>
            <a:pPr marL="0" indent="0">
              <a:buNone/>
            </a:pPr>
            <a:r>
              <a:rPr lang="en-US" altLang="zh-TW" b="1" dirty="0"/>
              <a:t>Variables</a:t>
            </a:r>
          </a:p>
          <a:p>
            <a:pPr marL="0" indent="0">
              <a:buNone/>
            </a:pPr>
            <a:endParaRPr lang="en-US" altLang="zh-TW" b="1" dirty="0"/>
          </a:p>
          <a:p>
            <a:pPr marL="0" indent="0">
              <a:buNone/>
            </a:pPr>
            <a:r>
              <a:rPr lang="en-US" altLang="zh-TW" dirty="0"/>
              <a:t>Variables are containers for </a:t>
            </a:r>
            <a:r>
              <a:rPr lang="en-US" altLang="zh-TW" dirty="0">
                <a:solidFill>
                  <a:srgbClr val="C00000"/>
                </a:solidFill>
              </a:rPr>
              <a:t>storing data values.</a:t>
            </a:r>
          </a:p>
          <a:p>
            <a:pPr marL="0" indent="0">
              <a:buNone/>
            </a:pPr>
            <a:endParaRPr lang="en-US" altLang="zh-TW" dirty="0">
              <a:solidFill>
                <a:srgbClr val="C00000"/>
              </a:solidFill>
            </a:endParaRPr>
          </a:p>
          <a:p>
            <a:pPr marL="0" indent="0">
              <a:buNone/>
            </a:pPr>
            <a:r>
              <a:rPr lang="en-US" altLang="zh-TW" b="1" dirty="0"/>
              <a:t>Creating Variables</a:t>
            </a:r>
          </a:p>
          <a:p>
            <a:r>
              <a:rPr lang="en-US" altLang="zh-TW" dirty="0"/>
              <a:t>Python has </a:t>
            </a:r>
            <a:r>
              <a:rPr lang="en-US" altLang="zh-TW" dirty="0">
                <a:solidFill>
                  <a:srgbClr val="C00000"/>
                </a:solidFill>
              </a:rPr>
              <a:t>no command for declaring a variable.</a:t>
            </a:r>
          </a:p>
          <a:p>
            <a:r>
              <a:rPr lang="en-US" altLang="zh-TW" dirty="0"/>
              <a:t>A variable is created the moment you first assign a value to it.</a:t>
            </a:r>
          </a:p>
          <a:p>
            <a:endParaRPr lang="en-US" altLang="zh-TW" dirty="0">
              <a:solidFill>
                <a:srgbClr val="C00000"/>
              </a:solidFill>
            </a:endParaRPr>
          </a:p>
          <a:p>
            <a:endParaRPr lang="zh-TW" altLang="en-US" dirty="0"/>
          </a:p>
        </p:txBody>
      </p:sp>
      <p:sp>
        <p:nvSpPr>
          <p:cNvPr id="4" name="矩形 3"/>
          <p:cNvSpPr/>
          <p:nvPr/>
        </p:nvSpPr>
        <p:spPr>
          <a:xfrm>
            <a:off x="7247312" y="2194805"/>
            <a:ext cx="3998421" cy="2584450"/>
          </a:xfrm>
          <a:prstGeom prst="rect">
            <a:avLst/>
          </a:prstGeom>
          <a:ln w="38100">
            <a:solidFill>
              <a:srgbClr val="7030A0"/>
            </a:solidFill>
          </a:ln>
        </p:spPr>
        <p:txBody>
          <a:bodyPr wrap="square">
            <a:spAutoFit/>
          </a:bodyPr>
          <a:lstStyle/>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a:p>
            <a:endParaRPr lang="en-US" altLang="zh-TW" b="0" i="0" dirty="0">
              <a:solidFill>
                <a:srgbClr val="000000"/>
              </a:solidFill>
              <a:effectLst/>
              <a:latin typeface="Consolas" panose="020B0609020204030204" pitchFamily="49" charset="0"/>
            </a:endParaRPr>
          </a:p>
        </p:txBody>
      </p:sp>
      <p:pic>
        <p:nvPicPr>
          <p:cNvPr id="5" name="Content Placeholder 4"/>
          <p:cNvPicPr>
            <a:picLocks noGrp="1" noChangeAspect="1"/>
          </p:cNvPicPr>
          <p:nvPr>
            <p:ph sz="half" idx="2"/>
          </p:nvPr>
        </p:nvPicPr>
        <p:blipFill>
          <a:blip r:embed="rId2"/>
          <a:stretch>
            <a:fillRect/>
          </a:stretch>
        </p:blipFill>
        <p:spPr>
          <a:xfrm>
            <a:off x="6771005" y="5066665"/>
            <a:ext cx="4714875" cy="1225550"/>
          </a:xfrm>
          <a:prstGeom prst="rect">
            <a:avLst/>
          </a:prstGeom>
        </p:spPr>
      </p:pic>
      <p:pic>
        <p:nvPicPr>
          <p:cNvPr id="8" name="Picture 7"/>
          <p:cNvPicPr>
            <a:picLocks noChangeAspect="1"/>
          </p:cNvPicPr>
          <p:nvPr/>
        </p:nvPicPr>
        <p:blipFill>
          <a:blip r:embed="rId3"/>
          <a:stretch>
            <a:fillRect/>
          </a:stretch>
        </p:blipFill>
        <p:spPr>
          <a:xfrm>
            <a:off x="7448550" y="2338070"/>
            <a:ext cx="3586480" cy="2267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792605" y="1118235"/>
            <a:ext cx="8606155" cy="1198880"/>
          </a:xfrm>
          <a:prstGeom prst="rect">
            <a:avLst/>
          </a:prstGeom>
          <a:solidFill>
            <a:schemeClr val="accent1">
              <a:lumMod val="20000"/>
              <a:lumOff val="80000"/>
            </a:schemeClr>
          </a:solidFill>
        </p:spPr>
        <p:txBody>
          <a:bodyPr wrap="square" rtlCol="0" anchor="t">
            <a:spAutoFit/>
          </a:bodyPr>
          <a:lstStyle/>
          <a:p>
            <a:endParaRPr lang="en-US"/>
          </a:p>
          <a:p>
            <a:r>
              <a:rPr lang="en-US"/>
              <a:t>Variables do not need to be declared with any particular type, and can even change type after they have been set.</a:t>
            </a:r>
          </a:p>
          <a:p>
            <a:endParaRPr lang="en-US"/>
          </a:p>
        </p:txBody>
      </p:sp>
      <p:sp>
        <p:nvSpPr>
          <p:cNvPr id="6" name="矩形 3"/>
          <p:cNvSpPr/>
          <p:nvPr/>
        </p:nvSpPr>
        <p:spPr>
          <a:xfrm>
            <a:off x="1792662" y="3185405"/>
            <a:ext cx="3998421" cy="203009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7" name="Content Placeholder 6"/>
          <p:cNvPicPr>
            <a:picLocks noGrp="1" noChangeAspect="1"/>
          </p:cNvPicPr>
          <p:nvPr>
            <p:ph idx="1"/>
          </p:nvPr>
        </p:nvPicPr>
        <p:blipFill>
          <a:blip r:embed="rId2"/>
          <a:stretch>
            <a:fillRect/>
          </a:stretch>
        </p:blipFill>
        <p:spPr>
          <a:xfrm>
            <a:off x="6819900" y="3458845"/>
            <a:ext cx="3578860" cy="1482725"/>
          </a:xfrm>
          <a:prstGeom prst="rect">
            <a:avLst/>
          </a:prstGeom>
        </p:spPr>
      </p:pic>
      <p:pic>
        <p:nvPicPr>
          <p:cNvPr id="9" name="Picture 8"/>
          <p:cNvPicPr>
            <a:picLocks noChangeAspect="1"/>
          </p:cNvPicPr>
          <p:nvPr/>
        </p:nvPicPr>
        <p:blipFill>
          <a:blip r:embed="rId3"/>
          <a:stretch>
            <a:fillRect/>
          </a:stretch>
        </p:blipFill>
        <p:spPr>
          <a:xfrm>
            <a:off x="2120900" y="3457575"/>
            <a:ext cx="3191510" cy="1483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00455" y="502920"/>
            <a:ext cx="8107045" cy="2707005"/>
          </a:xfrm>
          <a:prstGeom prst="rect">
            <a:avLst/>
          </a:prstGeom>
          <a:noFill/>
        </p:spPr>
        <p:txBody>
          <a:bodyPr wrap="square" rtlCol="0" anchor="t">
            <a:spAutoFit/>
          </a:bodyPr>
          <a:lstStyle/>
          <a:p>
            <a:r>
              <a:rPr lang="en-US" sz="8000">
                <a:latin typeface="Rockwell Condensed" panose="02060603050405020104" charset="0"/>
                <a:cs typeface="Rockwell Condensed" panose="02060603050405020104" charset="0"/>
              </a:rPr>
              <a:t>Casting</a:t>
            </a:r>
          </a:p>
          <a:p>
            <a:endParaRPr lang="en-US"/>
          </a:p>
          <a:p>
            <a:r>
              <a:rPr lang="en-US" sz="2400"/>
              <a:t>If you want to specify the data type of a variable, this can be done with casting.</a:t>
            </a:r>
          </a:p>
          <a:p>
            <a:endParaRPr lang="en-US" sz="2400"/>
          </a:p>
        </p:txBody>
      </p:sp>
      <p:sp>
        <p:nvSpPr>
          <p:cNvPr id="6" name="矩形 3"/>
          <p:cNvSpPr/>
          <p:nvPr/>
        </p:nvSpPr>
        <p:spPr>
          <a:xfrm>
            <a:off x="1069975" y="3330575"/>
            <a:ext cx="5521325" cy="2861310"/>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9" name="Content Placeholder 8"/>
          <p:cNvPicPr>
            <a:picLocks noGrp="1" noChangeAspect="1"/>
          </p:cNvPicPr>
          <p:nvPr>
            <p:ph sz="half" idx="1"/>
          </p:nvPr>
        </p:nvPicPr>
        <p:blipFill>
          <a:blip r:embed="rId2"/>
          <a:stretch>
            <a:fillRect/>
          </a:stretch>
        </p:blipFill>
        <p:spPr>
          <a:xfrm>
            <a:off x="1635125" y="3473450"/>
            <a:ext cx="4391660" cy="2574925"/>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7578090" y="3413125"/>
            <a:ext cx="2827020" cy="2695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95450" y="641350"/>
            <a:ext cx="8694420" cy="1938020"/>
          </a:xfrm>
          <a:prstGeom prst="rect">
            <a:avLst/>
          </a:prstGeom>
          <a:noFill/>
        </p:spPr>
        <p:txBody>
          <a:bodyPr wrap="square" rtlCol="0" anchor="t">
            <a:spAutoFit/>
          </a:bodyPr>
          <a:lstStyle/>
          <a:p>
            <a:r>
              <a:rPr lang="en-US" sz="5400">
                <a:latin typeface="Rockwell Condensed" panose="02060603050405020104" charset="0"/>
                <a:cs typeface="Rockwell Condensed" panose="02060603050405020104" charset="0"/>
              </a:rPr>
              <a:t>Get the Type</a:t>
            </a:r>
          </a:p>
          <a:p>
            <a:endParaRPr lang="en-US"/>
          </a:p>
          <a:p>
            <a:r>
              <a:rPr lang="en-US" sz="2400"/>
              <a:t>You can get the data type of a variable with the </a:t>
            </a:r>
            <a:r>
              <a:rPr lang="en-US" sz="2400">
                <a:solidFill>
                  <a:srgbClr val="FF0000"/>
                </a:solidFill>
              </a:rPr>
              <a:t>type() </a:t>
            </a:r>
            <a:r>
              <a:rPr lang="en-US" sz="2400"/>
              <a:t>function</a:t>
            </a:r>
            <a:r>
              <a:rPr lang="en-US"/>
              <a:t>.</a:t>
            </a:r>
          </a:p>
        </p:txBody>
      </p:sp>
      <p:pic>
        <p:nvPicPr>
          <p:cNvPr id="3" name="Content Placeholder 2"/>
          <p:cNvPicPr>
            <a:picLocks noGrp="1" noChangeAspect="1"/>
          </p:cNvPicPr>
          <p:nvPr>
            <p:ph sz="half" idx="1"/>
          </p:nvPr>
        </p:nvPicPr>
        <p:blipFill>
          <a:blip r:embed="rId2"/>
          <a:stretch>
            <a:fillRect/>
          </a:stretch>
        </p:blipFill>
        <p:spPr>
          <a:xfrm>
            <a:off x="1753870" y="3329940"/>
            <a:ext cx="4498975" cy="1619885"/>
          </a:xfrm>
          <a:prstGeom prst="rect">
            <a:avLst/>
          </a:prstGeom>
        </p:spPr>
      </p:pic>
      <p:sp>
        <p:nvSpPr>
          <p:cNvPr id="6" name="矩形 3"/>
          <p:cNvSpPr/>
          <p:nvPr/>
        </p:nvSpPr>
        <p:spPr>
          <a:xfrm>
            <a:off x="1529080" y="2998470"/>
            <a:ext cx="4948555" cy="230695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5" name="Content Placeholder 4"/>
          <p:cNvPicPr>
            <a:picLocks noGrp="1" noChangeAspect="1"/>
          </p:cNvPicPr>
          <p:nvPr>
            <p:ph sz="half" idx="2"/>
          </p:nvPr>
        </p:nvPicPr>
        <p:blipFill>
          <a:blip r:embed="rId3"/>
          <a:stretch>
            <a:fillRect/>
          </a:stretch>
        </p:blipFill>
        <p:spPr>
          <a:xfrm>
            <a:off x="7182485" y="2974340"/>
            <a:ext cx="3207385" cy="2331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6195" y="262681"/>
            <a:ext cx="10058400" cy="1609344"/>
          </a:xfrm>
        </p:spPr>
        <p:txBody>
          <a:bodyPr/>
          <a:lstStyle/>
          <a:p>
            <a:r>
              <a:rPr lang="en-US" altLang="zh-TW" dirty="0"/>
              <a:t>Agenda:</a:t>
            </a:r>
            <a:endParaRPr lang="zh-TW" altLang="en-US" dirty="0"/>
          </a:p>
        </p:txBody>
      </p:sp>
      <p:sp>
        <p:nvSpPr>
          <p:cNvPr id="3" name="內容版面配置區 2"/>
          <p:cNvSpPr>
            <a:spLocks noGrp="1"/>
          </p:cNvSpPr>
          <p:nvPr>
            <p:ph idx="1"/>
          </p:nvPr>
        </p:nvSpPr>
        <p:spPr>
          <a:xfrm>
            <a:off x="1493677" y="1872025"/>
            <a:ext cx="10058400" cy="4050792"/>
          </a:xfrm>
        </p:spPr>
        <p:txBody>
          <a:bodyPr>
            <a:normAutofit fontScale="97500" lnSpcReduction="10000"/>
          </a:bodyPr>
          <a:lstStyle/>
          <a:p>
            <a:r>
              <a:rPr lang="en-US" altLang="zh-TW" sz="2800" dirty="0"/>
              <a:t>PYTHON (INTRODUCTON)</a:t>
            </a:r>
          </a:p>
          <a:p>
            <a:r>
              <a:rPr lang="en-US" altLang="zh-TW" sz="2800" dirty="0"/>
              <a:t>PYTHON COMMENTS</a:t>
            </a:r>
          </a:p>
          <a:p>
            <a:r>
              <a:rPr lang="en-US" altLang="zh-TW" sz="2800" dirty="0"/>
              <a:t>PYTHON VARIABLES</a:t>
            </a:r>
          </a:p>
          <a:p>
            <a:r>
              <a:rPr lang="en-US" altLang="zh-TW" sz="2800" dirty="0"/>
              <a:t>PYTHON NUMBERS</a:t>
            </a:r>
          </a:p>
          <a:p>
            <a:r>
              <a:rPr lang="en-US" altLang="zh-TW" sz="2800" dirty="0"/>
              <a:t>PYTHON CASTING</a:t>
            </a:r>
          </a:p>
          <a:p>
            <a:r>
              <a:rPr lang="en-US" altLang="zh-TW" sz="2800" dirty="0"/>
              <a:t>PYTHON STRINGS</a:t>
            </a:r>
          </a:p>
          <a:p>
            <a:r>
              <a:rPr lang="en-US" altLang="zh-TW" sz="2800" dirty="0"/>
              <a:t>PYTHON BOOLEANS</a:t>
            </a:r>
          </a:p>
          <a:p>
            <a:r>
              <a:rPr lang="en-US" altLang="zh-TW" sz="2800" dirty="0"/>
              <a:t>PYTHON OPERATORS</a:t>
            </a:r>
          </a:p>
          <a:p>
            <a:endParaRPr lang="en-US" altLang="zh-TW" sz="2800" dirty="0"/>
          </a:p>
          <a:p>
            <a:endParaRPr lang="zh-TW" altLang="en-US" sz="2800" dirty="0"/>
          </a:p>
        </p:txBody>
      </p:sp>
      <p:pic>
        <p:nvPicPr>
          <p:cNvPr id="4" name="Picture 3">
            <a:extLst>
              <a:ext uri="{FF2B5EF4-FFF2-40B4-BE49-F238E27FC236}">
                <a16:creationId xmlns:a16="http://schemas.microsoft.com/office/drawing/2014/main" id="{44D19934-22D6-4263-8BB1-B5D3869149C9}"/>
              </a:ext>
            </a:extLst>
          </p:cNvPr>
          <p:cNvPicPr>
            <a:picLocks noChangeAspect="1"/>
          </p:cNvPicPr>
          <p:nvPr/>
        </p:nvPicPr>
        <p:blipFill>
          <a:blip r:embed="rId2"/>
          <a:stretch>
            <a:fillRect/>
          </a:stretch>
        </p:blipFill>
        <p:spPr>
          <a:xfrm>
            <a:off x="9566740" y="541889"/>
            <a:ext cx="2143125" cy="2143125"/>
          </a:xfrm>
          <a:prstGeom prst="rect">
            <a:avLst/>
          </a:prstGeom>
        </p:spPr>
      </p:pic>
      <p:pic>
        <p:nvPicPr>
          <p:cNvPr id="5" name="Picture 4">
            <a:extLst>
              <a:ext uri="{FF2B5EF4-FFF2-40B4-BE49-F238E27FC236}">
                <a16:creationId xmlns:a16="http://schemas.microsoft.com/office/drawing/2014/main" id="{170E9681-30A8-4B07-8003-0CC545C0A41E}"/>
              </a:ext>
            </a:extLst>
          </p:cNvPr>
          <p:cNvPicPr>
            <a:picLocks noChangeAspect="1"/>
          </p:cNvPicPr>
          <p:nvPr/>
        </p:nvPicPr>
        <p:blipFill>
          <a:blip r:embed="rId3"/>
          <a:stretch>
            <a:fillRect/>
          </a:stretch>
        </p:blipFill>
        <p:spPr>
          <a:xfrm>
            <a:off x="8591193" y="4573036"/>
            <a:ext cx="2619375" cy="1743075"/>
          </a:xfrm>
          <a:prstGeom prst="rect">
            <a:avLst/>
          </a:prstGeom>
        </p:spPr>
      </p:pic>
      <p:pic>
        <p:nvPicPr>
          <p:cNvPr id="6" name="Picture 5">
            <a:extLst>
              <a:ext uri="{FF2B5EF4-FFF2-40B4-BE49-F238E27FC236}">
                <a16:creationId xmlns:a16="http://schemas.microsoft.com/office/drawing/2014/main" id="{FAE47C6A-2228-4531-B11C-E68F60DCB2A5}"/>
              </a:ext>
            </a:extLst>
          </p:cNvPr>
          <p:cNvPicPr>
            <a:picLocks noChangeAspect="1"/>
          </p:cNvPicPr>
          <p:nvPr/>
        </p:nvPicPr>
        <p:blipFill>
          <a:blip r:embed="rId4"/>
          <a:stretch>
            <a:fillRect/>
          </a:stretch>
        </p:blipFill>
        <p:spPr>
          <a:xfrm>
            <a:off x="6186565" y="1989753"/>
            <a:ext cx="3606914" cy="202539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65555" y="514985"/>
            <a:ext cx="8756015" cy="1845310"/>
          </a:xfrm>
          <a:prstGeom prst="rect">
            <a:avLst/>
          </a:prstGeom>
          <a:noFill/>
        </p:spPr>
        <p:txBody>
          <a:bodyPr wrap="square" rtlCol="0" anchor="t">
            <a:spAutoFit/>
          </a:bodyPr>
          <a:lstStyle/>
          <a:p>
            <a:r>
              <a:rPr lang="en-US" sz="4800">
                <a:latin typeface="Rockwell Condensed" panose="02060603050405020104" charset="0"/>
                <a:cs typeface="Rockwell Condensed" panose="02060603050405020104" charset="0"/>
              </a:rPr>
              <a:t>Single or Double Quotes?</a:t>
            </a:r>
          </a:p>
          <a:p>
            <a:endParaRPr lang="en-US"/>
          </a:p>
          <a:p>
            <a:r>
              <a:rPr lang="en-US" sz="2400"/>
              <a:t>String variables can be declared either by using single or double quotes</a:t>
            </a:r>
            <a:r>
              <a:rPr lang="en-US"/>
              <a:t>:</a:t>
            </a:r>
          </a:p>
        </p:txBody>
      </p:sp>
      <p:sp>
        <p:nvSpPr>
          <p:cNvPr id="11" name="矩形 3"/>
          <p:cNvSpPr/>
          <p:nvPr/>
        </p:nvSpPr>
        <p:spPr>
          <a:xfrm>
            <a:off x="1151890" y="2998470"/>
            <a:ext cx="5657850" cy="230695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13" name="Content Placeholder 12"/>
          <p:cNvPicPr>
            <a:picLocks noGrp="1" noChangeAspect="1"/>
          </p:cNvPicPr>
          <p:nvPr>
            <p:ph sz="half" idx="1"/>
          </p:nvPr>
        </p:nvPicPr>
        <p:blipFill>
          <a:blip r:embed="rId2"/>
          <a:stretch>
            <a:fillRect/>
          </a:stretch>
        </p:blipFill>
        <p:spPr>
          <a:xfrm>
            <a:off x="1265555" y="3070860"/>
            <a:ext cx="5542915" cy="2054860"/>
          </a:xfrm>
          <a:prstGeom prst="rect">
            <a:avLst/>
          </a:prstGeom>
        </p:spPr>
      </p:pic>
      <p:pic>
        <p:nvPicPr>
          <p:cNvPr id="15" name="Content Placeholder 14"/>
          <p:cNvPicPr>
            <a:picLocks noGrp="1" noChangeAspect="1"/>
          </p:cNvPicPr>
          <p:nvPr>
            <p:ph sz="half" idx="2"/>
          </p:nvPr>
        </p:nvPicPr>
        <p:blipFill>
          <a:blip r:embed="rId3"/>
          <a:stretch>
            <a:fillRect/>
          </a:stretch>
        </p:blipFill>
        <p:spPr>
          <a:xfrm>
            <a:off x="7328535" y="2998470"/>
            <a:ext cx="3417570" cy="2200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Case-Sensitive</a:t>
            </a:r>
          </a:p>
        </p:txBody>
      </p:sp>
      <p:sp>
        <p:nvSpPr>
          <p:cNvPr id="5" name="Text Box 4"/>
          <p:cNvSpPr txBox="1"/>
          <p:nvPr/>
        </p:nvSpPr>
        <p:spPr>
          <a:xfrm>
            <a:off x="1069975" y="2094230"/>
            <a:ext cx="6024245" cy="460375"/>
          </a:xfrm>
          <a:prstGeom prst="rect">
            <a:avLst/>
          </a:prstGeom>
          <a:noFill/>
        </p:spPr>
        <p:txBody>
          <a:bodyPr wrap="square" rtlCol="0" anchor="t">
            <a:spAutoFit/>
          </a:bodyPr>
          <a:lstStyle/>
          <a:p>
            <a:r>
              <a:rPr lang="en-US" sz="2400"/>
              <a:t>Variable names are case-sensitive</a:t>
            </a:r>
            <a:r>
              <a:rPr lang="en-US"/>
              <a:t>.</a:t>
            </a:r>
          </a:p>
        </p:txBody>
      </p:sp>
      <p:sp>
        <p:nvSpPr>
          <p:cNvPr id="6" name="Text Box 5"/>
          <p:cNvSpPr txBox="1"/>
          <p:nvPr/>
        </p:nvSpPr>
        <p:spPr>
          <a:xfrm>
            <a:off x="1069975" y="2801620"/>
            <a:ext cx="5496560" cy="922020"/>
          </a:xfrm>
          <a:prstGeom prst="rect">
            <a:avLst/>
          </a:prstGeom>
          <a:noFill/>
        </p:spPr>
        <p:txBody>
          <a:bodyPr wrap="square" rtlCol="0" anchor="t">
            <a:spAutoFit/>
          </a:bodyPr>
          <a:lstStyle/>
          <a:p>
            <a:r>
              <a:rPr lang="en-US"/>
              <a:t>Example</a:t>
            </a:r>
          </a:p>
          <a:p>
            <a:endParaRPr lang="en-US"/>
          </a:p>
          <a:p>
            <a:r>
              <a:rPr lang="en-US"/>
              <a:t>This will create two variables:</a:t>
            </a:r>
          </a:p>
        </p:txBody>
      </p:sp>
      <p:sp>
        <p:nvSpPr>
          <p:cNvPr id="11" name="矩形 3"/>
          <p:cNvSpPr/>
          <p:nvPr/>
        </p:nvSpPr>
        <p:spPr>
          <a:xfrm>
            <a:off x="1260475" y="3970655"/>
            <a:ext cx="5114925" cy="230695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7" name="Content Placeholder 6"/>
          <p:cNvPicPr>
            <a:picLocks noGrp="1" noChangeAspect="1"/>
          </p:cNvPicPr>
          <p:nvPr>
            <p:ph idx="1"/>
          </p:nvPr>
        </p:nvPicPr>
        <p:blipFill>
          <a:blip r:embed="rId2"/>
          <a:stretch>
            <a:fillRect/>
          </a:stretch>
        </p:blipFill>
        <p:spPr>
          <a:xfrm>
            <a:off x="1462405" y="4121785"/>
            <a:ext cx="4377055" cy="2004695"/>
          </a:xfrm>
          <a:prstGeom prst="rect">
            <a:avLst/>
          </a:prstGeom>
        </p:spPr>
      </p:pic>
      <p:pic>
        <p:nvPicPr>
          <p:cNvPr id="9" name="Content Placeholder 8"/>
          <p:cNvPicPr>
            <a:picLocks noGrp="1" noChangeAspect="1"/>
          </p:cNvPicPr>
          <p:nvPr>
            <p:ph sz="half" idx="2"/>
          </p:nvPr>
        </p:nvPicPr>
        <p:blipFill>
          <a:blip r:embed="rId3"/>
          <a:stretch>
            <a:fillRect/>
          </a:stretch>
        </p:blipFill>
        <p:spPr>
          <a:xfrm>
            <a:off x="7239000" y="4240530"/>
            <a:ext cx="3448050" cy="17672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8" y="484632"/>
            <a:ext cx="7625265" cy="1609344"/>
          </a:xfrm>
        </p:spPr>
        <p:txBody>
          <a:bodyPr>
            <a:normAutofit/>
          </a:bodyPr>
          <a:lstStyle/>
          <a:p>
            <a:r>
              <a:rPr lang="en-US" altLang="zh-TW" sz="4800" dirty="0"/>
              <a:t>Python –variable names</a:t>
            </a:r>
            <a:endParaRPr lang="zh-TW" altLang="en-US" sz="4800" dirty="0"/>
          </a:p>
        </p:txBody>
      </p:sp>
      <p:sp>
        <p:nvSpPr>
          <p:cNvPr id="3" name="內容版面配置區 2"/>
          <p:cNvSpPr>
            <a:spLocks noGrp="1"/>
          </p:cNvSpPr>
          <p:nvPr>
            <p:ph idx="1"/>
          </p:nvPr>
        </p:nvSpPr>
        <p:spPr>
          <a:xfrm>
            <a:off x="1426845" y="2094230"/>
            <a:ext cx="8271510" cy="4050665"/>
          </a:xfrm>
        </p:spPr>
        <p:txBody>
          <a:bodyPr>
            <a:normAutofit/>
          </a:bodyPr>
          <a:lstStyle/>
          <a:p>
            <a:pPr marL="0" indent="0">
              <a:buNone/>
            </a:pPr>
            <a:r>
              <a:rPr lang="en-US" altLang="zh-TW" dirty="0"/>
              <a:t>A variable can have a </a:t>
            </a:r>
            <a:r>
              <a:rPr lang="en-US" altLang="zh-TW" dirty="0">
                <a:solidFill>
                  <a:srgbClr val="FF0000"/>
                </a:solidFill>
              </a:rPr>
              <a:t>short name </a:t>
            </a:r>
            <a:r>
              <a:rPr lang="en-US" altLang="zh-TW" dirty="0"/>
              <a:t>(like x and y) or a more descriptive name (age, </a:t>
            </a:r>
            <a:r>
              <a:rPr lang="en-US" altLang="zh-TW" dirty="0" err="1"/>
              <a:t>carname</a:t>
            </a:r>
            <a:r>
              <a:rPr lang="en-US" altLang="zh-TW" dirty="0"/>
              <a:t>, </a:t>
            </a:r>
            <a:r>
              <a:rPr lang="en-US" altLang="zh-TW" dirty="0" err="1"/>
              <a:t>total_volume</a:t>
            </a:r>
            <a:r>
              <a:rPr lang="en-US" altLang="zh-TW" dirty="0"/>
              <a:t>). Rules for Python variables:</a:t>
            </a:r>
          </a:p>
          <a:p>
            <a:r>
              <a:rPr lang="en-US" altLang="zh-TW" sz="2400" dirty="0"/>
              <a:t>A variable name must start with a </a:t>
            </a:r>
            <a:r>
              <a:rPr lang="en-US" altLang="zh-TW" sz="2400" dirty="0">
                <a:solidFill>
                  <a:srgbClr val="FF0000"/>
                </a:solidFill>
              </a:rPr>
              <a:t>letter</a:t>
            </a:r>
            <a:r>
              <a:rPr lang="en-US" altLang="zh-TW" sz="2400" dirty="0"/>
              <a:t> or the </a:t>
            </a:r>
            <a:r>
              <a:rPr lang="en-US" altLang="zh-TW" sz="2400" dirty="0">
                <a:solidFill>
                  <a:srgbClr val="FF0000"/>
                </a:solidFill>
              </a:rPr>
              <a:t>underscore character</a:t>
            </a:r>
          </a:p>
          <a:p>
            <a:r>
              <a:rPr lang="en-US" altLang="zh-TW" sz="2400" dirty="0"/>
              <a:t>A variable name </a:t>
            </a:r>
            <a:r>
              <a:rPr lang="en-US" altLang="zh-TW" sz="2400" dirty="0">
                <a:solidFill>
                  <a:srgbClr val="FF0000"/>
                </a:solidFill>
              </a:rPr>
              <a:t>cannot start with a number</a:t>
            </a:r>
          </a:p>
          <a:p>
            <a:r>
              <a:rPr lang="en-US" altLang="zh-TW" sz="2400" dirty="0"/>
              <a:t>A variable name can only contain alpha-numeric characters and underscores </a:t>
            </a:r>
            <a:r>
              <a:rPr lang="en-US" altLang="zh-TW" sz="2400" dirty="0">
                <a:solidFill>
                  <a:srgbClr val="FF0000"/>
                </a:solidFill>
              </a:rPr>
              <a:t>(A-z, 0-9, and _ )</a:t>
            </a:r>
          </a:p>
          <a:p>
            <a:r>
              <a:rPr lang="en-US" altLang="zh-TW" sz="2400" dirty="0"/>
              <a:t>Variable names are </a:t>
            </a:r>
            <a:r>
              <a:rPr lang="en-US" altLang="zh-TW" sz="2400" dirty="0">
                <a:solidFill>
                  <a:srgbClr val="FF0000"/>
                </a:solidFill>
              </a:rPr>
              <a:t>case-sensitive </a:t>
            </a:r>
            <a:r>
              <a:rPr lang="en-US" altLang="zh-TW" sz="2400" dirty="0"/>
              <a:t>(age, Age and AGE are three different variables)</a:t>
            </a:r>
          </a:p>
          <a:p>
            <a:pPr marL="0" indent="0">
              <a:buNone/>
            </a:pPr>
            <a:endParaRPr lang="en-US" altLang="zh-TW" sz="1400" dirty="0"/>
          </a:p>
          <a:p>
            <a:pPr marL="0" indent="0">
              <a:buNone/>
            </a:pPr>
            <a:endParaRPr lang="zh-TW"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60145" y="390525"/>
            <a:ext cx="6131560" cy="1198880"/>
          </a:xfrm>
          <a:prstGeom prst="rect">
            <a:avLst/>
          </a:prstGeom>
          <a:noFill/>
        </p:spPr>
        <p:txBody>
          <a:bodyPr wrap="square" rtlCol="0" anchor="t">
            <a:spAutoFit/>
          </a:bodyPr>
          <a:lstStyle/>
          <a:p>
            <a:r>
              <a:rPr lang="en-US" sz="2400"/>
              <a:t>Example</a:t>
            </a:r>
          </a:p>
          <a:p>
            <a:endParaRPr lang="en-US" sz="2400"/>
          </a:p>
          <a:p>
            <a:r>
              <a:rPr lang="en-US" sz="2400"/>
              <a:t>Legal variable names:</a:t>
            </a:r>
          </a:p>
        </p:txBody>
      </p:sp>
      <p:sp>
        <p:nvSpPr>
          <p:cNvPr id="11" name="矩形 3"/>
          <p:cNvSpPr/>
          <p:nvPr/>
        </p:nvSpPr>
        <p:spPr>
          <a:xfrm>
            <a:off x="1160145" y="1732280"/>
            <a:ext cx="5477510" cy="479996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6" name="Content Placeholder 5"/>
          <p:cNvPicPr>
            <a:picLocks noGrp="1" noChangeAspect="1"/>
          </p:cNvPicPr>
          <p:nvPr>
            <p:ph sz="half" idx="1"/>
          </p:nvPr>
        </p:nvPicPr>
        <p:blipFill>
          <a:blip r:embed="rId2"/>
          <a:stretch>
            <a:fillRect/>
          </a:stretch>
        </p:blipFill>
        <p:spPr>
          <a:xfrm>
            <a:off x="1510030" y="1886585"/>
            <a:ext cx="4809490" cy="4491990"/>
          </a:xfrm>
          <a:prstGeom prst="rect">
            <a:avLst/>
          </a:prstGeom>
        </p:spPr>
      </p:pic>
      <p:pic>
        <p:nvPicPr>
          <p:cNvPr id="8" name="Content Placeholder 7"/>
          <p:cNvPicPr>
            <a:picLocks noGrp="1" noChangeAspect="1"/>
          </p:cNvPicPr>
          <p:nvPr>
            <p:ph sz="half" idx="2"/>
          </p:nvPr>
        </p:nvPicPr>
        <p:blipFill>
          <a:blip r:embed="rId3"/>
          <a:stretch>
            <a:fillRect/>
          </a:stretch>
        </p:blipFill>
        <p:spPr>
          <a:xfrm>
            <a:off x="8136255" y="3344545"/>
            <a:ext cx="1209675" cy="1676400"/>
          </a:xfrm>
          <a:prstGeom prst="rect">
            <a:avLst/>
          </a:prstGeom>
        </p:spPr>
      </p:pic>
      <p:pic>
        <p:nvPicPr>
          <p:cNvPr id="10" name="Content Placeholder 7"/>
          <p:cNvPicPr>
            <a:picLocks noChangeAspect="1"/>
          </p:cNvPicPr>
          <p:nvPr/>
        </p:nvPicPr>
        <p:blipFill>
          <a:blip r:embed="rId3"/>
          <a:stretch>
            <a:fillRect/>
          </a:stretch>
        </p:blipFill>
        <p:spPr>
          <a:xfrm>
            <a:off x="7638415" y="1886585"/>
            <a:ext cx="3306445" cy="42729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54100" y="659130"/>
            <a:ext cx="4260215" cy="1198880"/>
          </a:xfrm>
          <a:prstGeom prst="rect">
            <a:avLst/>
          </a:prstGeom>
          <a:noFill/>
        </p:spPr>
        <p:txBody>
          <a:bodyPr wrap="square" rtlCol="0" anchor="t">
            <a:spAutoFit/>
          </a:bodyPr>
          <a:lstStyle/>
          <a:p>
            <a:r>
              <a:rPr lang="en-US" sz="2400"/>
              <a:t>Example</a:t>
            </a:r>
          </a:p>
          <a:p>
            <a:endParaRPr lang="en-US" sz="2400"/>
          </a:p>
          <a:p>
            <a:r>
              <a:rPr lang="en-US" sz="2400"/>
              <a:t>Illegal variable names:</a:t>
            </a:r>
          </a:p>
        </p:txBody>
      </p:sp>
      <p:sp>
        <p:nvSpPr>
          <p:cNvPr id="11" name="矩形 3"/>
          <p:cNvSpPr/>
          <p:nvPr/>
        </p:nvSpPr>
        <p:spPr>
          <a:xfrm>
            <a:off x="1160145" y="1858010"/>
            <a:ext cx="5477510" cy="4799965"/>
          </a:xfrm>
          <a:prstGeom prst="rect">
            <a:avLst/>
          </a:prstGeom>
          <a:ln w="38100">
            <a:solidFill>
              <a:srgbClr val="7030A0"/>
            </a:solidFill>
          </a:ln>
        </p:spPr>
        <p:txBody>
          <a:bodyPr wrap="square">
            <a:spAutoFit/>
          </a:bodyPr>
          <a:lstStyle/>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a:p>
            <a:endParaRPr lang="en-US" altLang="zh-TW" dirty="0">
              <a:solidFill>
                <a:srgbClr val="000000"/>
              </a:solidFill>
              <a:latin typeface="Segoe UI" panose="020B0502040204020203" pitchFamily="34" charset="0"/>
              <a:sym typeface="+mn-ea"/>
            </a:endParaRPr>
          </a:p>
        </p:txBody>
      </p:sp>
      <p:pic>
        <p:nvPicPr>
          <p:cNvPr id="6" name="Content Placeholder 5"/>
          <p:cNvPicPr>
            <a:picLocks noGrp="1" noChangeAspect="1"/>
          </p:cNvPicPr>
          <p:nvPr>
            <p:ph sz="half" idx="1"/>
          </p:nvPr>
        </p:nvPicPr>
        <p:blipFill>
          <a:blip r:embed="rId2"/>
          <a:stretch>
            <a:fillRect/>
          </a:stretch>
        </p:blipFill>
        <p:spPr>
          <a:xfrm>
            <a:off x="1293495" y="2132330"/>
            <a:ext cx="5210175" cy="4207510"/>
          </a:xfrm>
          <a:prstGeom prst="rect">
            <a:avLst/>
          </a:prstGeom>
        </p:spPr>
      </p:pic>
      <p:pic>
        <p:nvPicPr>
          <p:cNvPr id="8" name="Content Placeholder 7"/>
          <p:cNvPicPr>
            <a:picLocks noGrp="1" noChangeAspect="1"/>
          </p:cNvPicPr>
          <p:nvPr>
            <p:ph sz="half" idx="2"/>
          </p:nvPr>
        </p:nvPicPr>
        <p:blipFill>
          <a:blip r:embed="rId3"/>
          <a:stretch>
            <a:fillRect/>
          </a:stretch>
        </p:blipFill>
        <p:spPr>
          <a:xfrm>
            <a:off x="7133590" y="1977390"/>
            <a:ext cx="4754880" cy="45173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a:t>Multi Words Variable Names</a:t>
            </a:r>
          </a:p>
        </p:txBody>
      </p:sp>
      <p:sp>
        <p:nvSpPr>
          <p:cNvPr id="5" name="Text Box 4"/>
          <p:cNvSpPr txBox="1"/>
          <p:nvPr/>
        </p:nvSpPr>
        <p:spPr>
          <a:xfrm>
            <a:off x="1597025" y="2152650"/>
            <a:ext cx="7563485" cy="2553335"/>
          </a:xfrm>
          <a:prstGeom prst="rect">
            <a:avLst/>
          </a:prstGeom>
          <a:noFill/>
          <a:ln w="38100">
            <a:solidFill>
              <a:srgbClr val="7030A0"/>
            </a:solidFill>
          </a:ln>
        </p:spPr>
        <p:txBody>
          <a:bodyPr wrap="square" rtlCol="0" anchor="t">
            <a:spAutoFit/>
          </a:bodyPr>
          <a:lstStyle/>
          <a:p>
            <a:r>
              <a:rPr lang="en-US" sz="3200"/>
              <a:t>Variable names </a:t>
            </a:r>
            <a:r>
              <a:rPr lang="en-US" sz="3200">
                <a:solidFill>
                  <a:srgbClr val="FF0000"/>
                </a:solidFill>
              </a:rPr>
              <a:t>with more than one word</a:t>
            </a:r>
            <a:r>
              <a:rPr lang="en-US" sz="3200"/>
              <a:t> can be difficult to read.</a:t>
            </a:r>
          </a:p>
          <a:p>
            <a:endParaRPr lang="en-US" sz="3200"/>
          </a:p>
          <a:p>
            <a:r>
              <a:rPr lang="en-US" sz="3200"/>
              <a:t>There are several techniques you can use to make them more readable: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83310" y="244475"/>
            <a:ext cx="9767570" cy="6369685"/>
          </a:xfrm>
          <a:prstGeom prst="rect">
            <a:avLst/>
          </a:prstGeom>
          <a:noFill/>
        </p:spPr>
        <p:txBody>
          <a:bodyPr wrap="square" rtlCol="0" anchor="t">
            <a:spAutoFit/>
          </a:bodyPr>
          <a:lstStyle/>
          <a:p>
            <a:r>
              <a:rPr lang="en-US" sz="4000">
                <a:latin typeface="Rockwell Condensed" panose="02060603050405020104" charset="0"/>
                <a:cs typeface="Rockwell Condensed" panose="02060603050405020104" charset="0"/>
              </a:rPr>
              <a:t>Camel Case</a:t>
            </a:r>
          </a:p>
          <a:p>
            <a:r>
              <a:rPr lang="en-US" sz="2000"/>
              <a:t>Each word, except the first, starts with a capital letter:</a:t>
            </a:r>
          </a:p>
          <a:p>
            <a:endParaRPr lang="en-US" sz="2000"/>
          </a:p>
          <a:p>
            <a:r>
              <a:rPr lang="en-US" sz="2000"/>
              <a:t>myVariableName = </a:t>
            </a:r>
            <a:r>
              <a:rPr lang="en-US" sz="2000">
                <a:solidFill>
                  <a:srgbClr val="FF0000"/>
                </a:solidFill>
              </a:rPr>
              <a:t>"</a:t>
            </a:r>
            <a:r>
              <a:rPr lang="en-US" sz="2000">
                <a:solidFill>
                  <a:srgbClr val="FF0000"/>
                </a:solidFill>
                <a:sym typeface="+mn-ea"/>
              </a:rPr>
              <a:t>Cheska</a:t>
            </a:r>
            <a:r>
              <a:rPr lang="en-US" sz="2000">
                <a:solidFill>
                  <a:srgbClr val="FF0000"/>
                </a:solidFill>
              </a:rPr>
              <a:t>"</a:t>
            </a:r>
            <a:endParaRPr lang="en-US" sz="2000"/>
          </a:p>
          <a:p>
            <a:endParaRPr lang="en-US" sz="2000"/>
          </a:p>
          <a:p>
            <a:endParaRPr lang="en-US" sz="2000"/>
          </a:p>
          <a:p>
            <a:r>
              <a:rPr lang="en-US" sz="3600">
                <a:latin typeface="Rockwell Condensed" panose="02060603050405020104" charset="0"/>
                <a:cs typeface="Rockwell Condensed" panose="02060603050405020104" charset="0"/>
              </a:rPr>
              <a:t>Pascal Case</a:t>
            </a:r>
          </a:p>
          <a:p>
            <a:r>
              <a:rPr lang="en-US" sz="2000"/>
              <a:t>Each word starts with a capital letter:</a:t>
            </a:r>
          </a:p>
          <a:p>
            <a:endParaRPr lang="en-US" sz="2000"/>
          </a:p>
          <a:p>
            <a:r>
              <a:rPr lang="en-US" sz="2000"/>
              <a:t>MyVariableName =</a:t>
            </a:r>
            <a:r>
              <a:rPr lang="en-US" sz="2000">
                <a:solidFill>
                  <a:srgbClr val="FF0000"/>
                </a:solidFill>
              </a:rPr>
              <a:t> "</a:t>
            </a:r>
            <a:r>
              <a:rPr lang="en-US" sz="2000">
                <a:solidFill>
                  <a:srgbClr val="FF0000"/>
                </a:solidFill>
                <a:sym typeface="+mn-ea"/>
              </a:rPr>
              <a:t>Cheska</a:t>
            </a:r>
            <a:r>
              <a:rPr lang="en-US" sz="2000">
                <a:solidFill>
                  <a:srgbClr val="FF0000"/>
                </a:solidFill>
              </a:rPr>
              <a:t>"</a:t>
            </a:r>
            <a:endParaRPr lang="en-US" sz="2000"/>
          </a:p>
          <a:p>
            <a:endParaRPr lang="en-US" sz="2000"/>
          </a:p>
          <a:p>
            <a:endParaRPr lang="en-US" sz="2000"/>
          </a:p>
          <a:p>
            <a:r>
              <a:rPr lang="en-US" sz="3600">
                <a:latin typeface="Rockwell Condensed" panose="02060603050405020104" charset="0"/>
                <a:cs typeface="Rockwell Condensed" panose="02060603050405020104" charset="0"/>
              </a:rPr>
              <a:t>Snake Case</a:t>
            </a:r>
          </a:p>
          <a:p>
            <a:endParaRPr lang="en-US" sz="3600">
              <a:latin typeface="Rockwell Condensed" panose="02060603050405020104" charset="0"/>
              <a:cs typeface="Rockwell Condensed" panose="02060603050405020104" charset="0"/>
            </a:endParaRPr>
          </a:p>
          <a:p>
            <a:r>
              <a:rPr lang="en-US" sz="2000"/>
              <a:t>Each word is separated by an underscore character:</a:t>
            </a:r>
          </a:p>
          <a:p>
            <a:endParaRPr lang="en-US" sz="2000"/>
          </a:p>
          <a:p>
            <a:r>
              <a:rPr lang="en-US" sz="2000"/>
              <a:t>my_variable_name =</a:t>
            </a:r>
            <a:r>
              <a:rPr lang="en-US" sz="2000">
                <a:solidFill>
                  <a:srgbClr val="FF0000"/>
                </a:solidFill>
              </a:rPr>
              <a:t> "Cheska"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p:txBody>
          <a:bodyPr/>
          <a:lstStyle/>
          <a:p>
            <a:pPr marL="0" indent="0">
              <a:buNone/>
            </a:pPr>
            <a:r>
              <a:rPr lang="en-US" altLang="zh-TW" dirty="0"/>
              <a:t>   Python assigns values from right to left. When assigning multiple variables in a single line, </a:t>
            </a:r>
            <a:r>
              <a:rPr lang="en-US" altLang="zh-TW" dirty="0">
                <a:solidFill>
                  <a:schemeClr val="accent1"/>
                </a:solidFill>
              </a:rPr>
              <a:t>different variable names are provided to the left of the assignment operator separated by a comma</a:t>
            </a:r>
            <a:r>
              <a:rPr lang="en-US" altLang="zh-TW" dirty="0"/>
              <a:t>. The same goes for their respective values except they should be to the right of the assignment operator.</a:t>
            </a:r>
          </a:p>
        </p:txBody>
      </p:sp>
      <p:sp>
        <p:nvSpPr>
          <p:cNvPr id="5" name="標題 4"/>
          <p:cNvSpPr>
            <a:spLocks noGrp="1"/>
          </p:cNvSpPr>
          <p:nvPr>
            <p:ph type="title"/>
          </p:nvPr>
        </p:nvSpPr>
        <p:spPr/>
        <p:txBody>
          <a:bodyPr>
            <a:normAutofit/>
          </a:bodyPr>
          <a:lstStyle/>
          <a:p>
            <a:r>
              <a:rPr lang="en-US" altLang="zh-TW" sz="4400" dirty="0"/>
              <a:t>Python Variables - Assign Multiple Values</a:t>
            </a:r>
            <a:endParaRPr lang="zh-TW" altLang="en-US" sz="4400" dirty="0"/>
          </a:p>
        </p:txBody>
      </p:sp>
      <p:sp>
        <p:nvSpPr>
          <p:cNvPr id="6" name="矩形 5"/>
          <p:cNvSpPr/>
          <p:nvPr/>
        </p:nvSpPr>
        <p:spPr>
          <a:xfrm>
            <a:off x="6657975" y="2032635"/>
            <a:ext cx="4408805" cy="22987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Example:</a:t>
            </a:r>
          </a:p>
          <a:p>
            <a:endParaRPr lang="en-US" altLang="zh-TW" dirty="0">
              <a:solidFill>
                <a:schemeClr val="tx1"/>
              </a:solidFill>
            </a:endParaRPr>
          </a:p>
          <a:p>
            <a:pPr algn="l"/>
            <a:r>
              <a:rPr lang="en-US" altLang="zh-TW" dirty="0">
                <a:solidFill>
                  <a:schemeClr val="tx1"/>
                </a:solidFill>
              </a:rPr>
              <a:t>x, y, z = </a:t>
            </a:r>
            <a:r>
              <a:rPr lang="en-US" altLang="zh-TW" dirty="0">
                <a:solidFill>
                  <a:srgbClr val="FF0000"/>
                </a:solidFill>
              </a:rPr>
              <a:t>“Apple"</a:t>
            </a:r>
            <a:r>
              <a:rPr lang="en-US" altLang="zh-TW" dirty="0">
                <a:solidFill>
                  <a:schemeClr val="tx1"/>
                </a:solidFill>
              </a:rPr>
              <a:t>, </a:t>
            </a:r>
            <a:r>
              <a:rPr lang="en-US" altLang="zh-TW" dirty="0">
                <a:solidFill>
                  <a:srgbClr val="FF0000"/>
                </a:solidFill>
              </a:rPr>
              <a:t>"Strawberry"</a:t>
            </a:r>
            <a:r>
              <a:rPr lang="en-US" altLang="zh-TW" dirty="0">
                <a:solidFill>
                  <a:schemeClr val="tx1"/>
                </a:solidFill>
              </a:rPr>
              <a:t>, </a:t>
            </a:r>
            <a:r>
              <a:rPr lang="en-US" altLang="zh-TW" dirty="0">
                <a:solidFill>
                  <a:srgbClr val="FF0000"/>
                </a:solidFill>
              </a:rPr>
              <a:t>"Mango</a:t>
            </a:r>
            <a:r>
              <a:rPr lang="en-US" altLang="zh-TW" dirty="0">
                <a:solidFill>
                  <a:schemeClr val="tx1"/>
                </a:solidFill>
              </a:rPr>
              <a:t>"</a:t>
            </a:r>
            <a:br>
              <a:rPr lang="en-US" altLang="zh-TW" dirty="0">
                <a:solidFill>
                  <a:schemeClr val="tx1"/>
                </a:solidFill>
              </a:rPr>
            </a:br>
            <a:r>
              <a:rPr lang="en-US" altLang="zh-TW" dirty="0">
                <a:gradFill>
                  <a:gsLst>
                    <a:gs pos="0">
                      <a:srgbClr val="007BD3"/>
                    </a:gs>
                    <a:gs pos="100000">
                      <a:srgbClr val="034373"/>
                    </a:gs>
                  </a:gsLst>
                  <a:lin scaled="0"/>
                </a:gradFill>
              </a:rPr>
              <a:t>print</a:t>
            </a:r>
            <a:r>
              <a:rPr lang="en-US" altLang="zh-TW" dirty="0">
                <a:solidFill>
                  <a:schemeClr val="tx1"/>
                </a:solidFill>
              </a:rPr>
              <a:t>(x)</a:t>
            </a:r>
            <a:br>
              <a:rPr lang="en-US" altLang="zh-TW" dirty="0">
                <a:solidFill>
                  <a:schemeClr val="tx1"/>
                </a:solidFill>
              </a:rPr>
            </a:br>
            <a:r>
              <a:rPr lang="en-US" altLang="zh-TW" dirty="0">
                <a:solidFill>
                  <a:srgbClr val="0070C0"/>
                </a:solidFill>
              </a:rPr>
              <a:t>print</a:t>
            </a:r>
            <a:r>
              <a:rPr lang="en-US" altLang="zh-TW" dirty="0">
                <a:solidFill>
                  <a:schemeClr val="tx1"/>
                </a:solidFill>
              </a:rPr>
              <a:t>(y)</a:t>
            </a:r>
            <a:br>
              <a:rPr lang="en-US" altLang="zh-TW" dirty="0">
                <a:solidFill>
                  <a:schemeClr val="tx1"/>
                </a:solidFill>
              </a:rPr>
            </a:br>
            <a:r>
              <a:rPr lang="en-US" altLang="zh-TW" dirty="0">
                <a:solidFill>
                  <a:srgbClr val="0070C0"/>
                </a:solidFill>
              </a:rPr>
              <a:t>print</a:t>
            </a:r>
            <a:r>
              <a:rPr lang="en-US" altLang="zh-TW" dirty="0">
                <a:solidFill>
                  <a:schemeClr val="tx1"/>
                </a:solidFill>
              </a:rPr>
              <a:t>(z)</a:t>
            </a:r>
          </a:p>
        </p:txBody>
      </p:sp>
      <p:cxnSp>
        <p:nvCxnSpPr>
          <p:cNvPr id="2" name="Straight Arrow Connector 1"/>
          <p:cNvCxnSpPr/>
          <p:nvPr/>
        </p:nvCxnSpPr>
        <p:spPr>
          <a:xfrm flipV="1">
            <a:off x="8886825" y="1567180"/>
            <a:ext cx="278765" cy="124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8582660" y="1890395"/>
            <a:ext cx="470535" cy="1905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s 10"/>
          <p:cNvSpPr/>
          <p:nvPr/>
        </p:nvSpPr>
        <p:spPr>
          <a:xfrm>
            <a:off x="8569960" y="1097280"/>
            <a:ext cx="281368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different variable names</a:t>
            </a:r>
          </a:p>
        </p:txBody>
      </p:sp>
      <p:pic>
        <p:nvPicPr>
          <p:cNvPr id="4" name="Content Placeholder 3"/>
          <p:cNvPicPr>
            <a:picLocks noGrp="1" noChangeAspect="1"/>
          </p:cNvPicPr>
          <p:nvPr>
            <p:ph sz="half" idx="2"/>
          </p:nvPr>
        </p:nvPicPr>
        <p:blipFill>
          <a:blip r:embed="rId2"/>
          <a:stretch>
            <a:fillRect/>
          </a:stretch>
        </p:blipFill>
        <p:spPr>
          <a:xfrm>
            <a:off x="6492240" y="4848225"/>
            <a:ext cx="3638550" cy="1323975"/>
          </a:xfrm>
          <a:prstGeom prst="rect">
            <a:avLst/>
          </a:prstGeom>
        </p:spPr>
      </p:pic>
      <p:sp>
        <p:nvSpPr>
          <p:cNvPr id="7" name="Text Box 6"/>
          <p:cNvSpPr txBox="1"/>
          <p:nvPr/>
        </p:nvSpPr>
        <p:spPr>
          <a:xfrm>
            <a:off x="2381885" y="5255895"/>
            <a:ext cx="3234055" cy="1198880"/>
          </a:xfrm>
          <a:prstGeom prst="rect">
            <a:avLst/>
          </a:prstGeom>
          <a:noFill/>
          <a:ln w="57150">
            <a:solidFill>
              <a:schemeClr val="tx1"/>
            </a:solidFill>
          </a:ln>
        </p:spPr>
        <p:txBody>
          <a:bodyPr wrap="square" rtlCol="0" anchor="t">
            <a:spAutoFit/>
          </a:bodyPr>
          <a:lstStyle/>
          <a:p>
            <a:r>
              <a:rPr lang="en-US" b="1">
                <a:solidFill>
                  <a:srgbClr val="FF0000"/>
                </a:solidFill>
              </a:rPr>
              <a:t>Note:</a:t>
            </a:r>
            <a:r>
              <a:rPr lang="en-US"/>
              <a:t> Make sure the number of variables matches the number of values, or else you will get an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Value to Multiple Variables</a:t>
            </a:r>
          </a:p>
        </p:txBody>
      </p:sp>
      <p:sp>
        <p:nvSpPr>
          <p:cNvPr id="4" name="Text Box 3"/>
          <p:cNvSpPr txBox="1"/>
          <p:nvPr/>
        </p:nvSpPr>
        <p:spPr>
          <a:xfrm>
            <a:off x="1069975" y="1999615"/>
            <a:ext cx="8438515" cy="829945"/>
          </a:xfrm>
          <a:prstGeom prst="rect">
            <a:avLst/>
          </a:prstGeom>
          <a:noFill/>
        </p:spPr>
        <p:txBody>
          <a:bodyPr wrap="square" rtlCol="0" anchor="t">
            <a:spAutoFit/>
          </a:bodyPr>
          <a:lstStyle/>
          <a:p>
            <a:r>
              <a:rPr lang="en-US" sz="2400"/>
              <a:t>And you can assign the same value to multiple variables in one lin</a:t>
            </a:r>
            <a:r>
              <a:rPr lang="en-US" sz="2000"/>
              <a:t>e:</a:t>
            </a:r>
          </a:p>
        </p:txBody>
      </p:sp>
      <p:sp>
        <p:nvSpPr>
          <p:cNvPr id="5" name="Rectangles 4"/>
          <p:cNvSpPr/>
          <p:nvPr/>
        </p:nvSpPr>
        <p:spPr>
          <a:xfrm>
            <a:off x="1069975" y="3272790"/>
            <a:ext cx="3907790" cy="289560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7" name="Content Placeholder 6"/>
          <p:cNvPicPr>
            <a:picLocks noGrp="1" noChangeAspect="1"/>
          </p:cNvPicPr>
          <p:nvPr>
            <p:ph sz="half" idx="1"/>
          </p:nvPr>
        </p:nvPicPr>
        <p:blipFill>
          <a:blip r:embed="rId3"/>
          <a:stretch>
            <a:fillRect/>
          </a:stretch>
        </p:blipFill>
        <p:spPr>
          <a:xfrm>
            <a:off x="1409700" y="3499485"/>
            <a:ext cx="3228340" cy="2442845"/>
          </a:xfrm>
          <a:prstGeom prst="rect">
            <a:avLst/>
          </a:prstGeom>
        </p:spPr>
      </p:pic>
      <p:pic>
        <p:nvPicPr>
          <p:cNvPr id="8" name="Content Placeholder 7"/>
          <p:cNvPicPr>
            <a:picLocks noGrp="1" noChangeAspect="1"/>
          </p:cNvPicPr>
          <p:nvPr>
            <p:ph sz="half" idx="2"/>
          </p:nvPr>
        </p:nvPicPr>
        <p:blipFill>
          <a:blip r:embed="rId4"/>
          <a:stretch>
            <a:fillRect/>
          </a:stretch>
        </p:blipFill>
        <p:spPr>
          <a:xfrm>
            <a:off x="6244590" y="3560445"/>
            <a:ext cx="3649980" cy="2320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Unpack a Collection</a:t>
            </a:r>
          </a:p>
        </p:txBody>
      </p:sp>
      <p:sp>
        <p:nvSpPr>
          <p:cNvPr id="5" name="Text Box 4"/>
          <p:cNvSpPr txBox="1"/>
          <p:nvPr/>
        </p:nvSpPr>
        <p:spPr>
          <a:xfrm>
            <a:off x="1174750" y="2094230"/>
            <a:ext cx="9314815" cy="829945"/>
          </a:xfrm>
          <a:prstGeom prst="rect">
            <a:avLst/>
          </a:prstGeom>
          <a:noFill/>
        </p:spPr>
        <p:txBody>
          <a:bodyPr wrap="square" rtlCol="0" anchor="t">
            <a:spAutoFit/>
          </a:bodyPr>
          <a:lstStyle/>
          <a:p>
            <a:r>
              <a:rPr lang="en-US" sz="2400"/>
              <a:t>If you have a collection of values in a list, tuple etc. Python allows you to extract the values into variables. This is called </a:t>
            </a:r>
            <a:r>
              <a:rPr lang="en-US" sz="2400" i="1">
                <a:solidFill>
                  <a:srgbClr val="FF0000"/>
                </a:solidFill>
              </a:rPr>
              <a:t>unpacking.</a:t>
            </a:r>
          </a:p>
        </p:txBody>
      </p:sp>
      <p:sp>
        <p:nvSpPr>
          <p:cNvPr id="6" name="Rectangles 5"/>
          <p:cNvSpPr/>
          <p:nvPr/>
        </p:nvSpPr>
        <p:spPr>
          <a:xfrm>
            <a:off x="1069975" y="3272790"/>
            <a:ext cx="4874260" cy="318135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7" name="Content Placeholder 6"/>
          <p:cNvPicPr>
            <a:picLocks noGrp="1" noChangeAspect="1"/>
          </p:cNvPicPr>
          <p:nvPr>
            <p:ph sz="half" idx="1"/>
          </p:nvPr>
        </p:nvPicPr>
        <p:blipFill>
          <a:blip r:embed="rId2"/>
          <a:stretch>
            <a:fillRect/>
          </a:stretch>
        </p:blipFill>
        <p:spPr>
          <a:xfrm>
            <a:off x="1573530" y="3507105"/>
            <a:ext cx="3867150" cy="2713355"/>
          </a:xfrm>
          <a:prstGeom prst="rect">
            <a:avLst/>
          </a:prstGeom>
        </p:spPr>
      </p:pic>
      <p:pic>
        <p:nvPicPr>
          <p:cNvPr id="8" name="Content Placeholder 7"/>
          <p:cNvPicPr>
            <a:picLocks noGrp="1" noChangeAspect="1"/>
          </p:cNvPicPr>
          <p:nvPr>
            <p:ph sz="half" idx="2"/>
          </p:nvPr>
        </p:nvPicPr>
        <p:blipFill>
          <a:blip r:embed="rId3"/>
          <a:stretch>
            <a:fillRect/>
          </a:stretch>
        </p:blipFill>
        <p:spPr>
          <a:xfrm>
            <a:off x="6845935" y="3272790"/>
            <a:ext cx="3643630" cy="2863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9848" y="2121407"/>
            <a:ext cx="5871279" cy="4312643"/>
          </a:xfrm>
        </p:spPr>
        <p:txBody>
          <a:bodyPr/>
          <a:lstStyle/>
          <a:p>
            <a:r>
              <a:rPr lang="en-US" altLang="zh-TW" sz="2800" dirty="0"/>
              <a:t>What is Python?</a:t>
            </a:r>
          </a:p>
          <a:p>
            <a:pPr marL="0" indent="0">
              <a:buNone/>
            </a:pPr>
            <a:r>
              <a:rPr lang="en-US" altLang="zh-TW" dirty="0"/>
              <a:t>Python is a </a:t>
            </a:r>
            <a:r>
              <a:rPr lang="en-US" altLang="zh-TW" dirty="0">
                <a:solidFill>
                  <a:srgbClr val="FF0000"/>
                </a:solidFill>
              </a:rPr>
              <a:t>popular programming language</a:t>
            </a:r>
            <a:r>
              <a:rPr lang="en-US" altLang="zh-TW" dirty="0"/>
              <a:t>. It was created by Guido van Rossum, and released in 1991.</a:t>
            </a:r>
          </a:p>
          <a:p>
            <a:pPr marL="0" indent="0">
              <a:buNone/>
            </a:pPr>
            <a:endParaRPr lang="en-US" altLang="zh-TW" dirty="0"/>
          </a:p>
          <a:p>
            <a:pPr marL="0" indent="0">
              <a:buNone/>
            </a:pPr>
            <a:r>
              <a:rPr lang="en-US" altLang="zh-TW" dirty="0"/>
              <a:t>It is used for:</a:t>
            </a:r>
          </a:p>
          <a:p>
            <a:r>
              <a:rPr lang="en-US" altLang="zh-TW" dirty="0"/>
              <a:t>web development (server-side), </a:t>
            </a:r>
          </a:p>
          <a:p>
            <a:r>
              <a:rPr lang="en-US" altLang="zh-TW" dirty="0"/>
              <a:t>software development,</a:t>
            </a:r>
          </a:p>
          <a:p>
            <a:r>
              <a:rPr lang="en-US" altLang="zh-TW" dirty="0"/>
              <a:t>mathematics,</a:t>
            </a:r>
          </a:p>
          <a:p>
            <a:r>
              <a:rPr lang="en-US" altLang="zh-TW" dirty="0"/>
              <a:t>system scripting.</a:t>
            </a:r>
          </a:p>
          <a:p>
            <a:pPr marL="0" indent="0">
              <a:buNone/>
            </a:pPr>
            <a:endParaRPr lang="en-US" altLang="zh-TW" sz="1600" dirty="0"/>
          </a:p>
        </p:txBody>
      </p:sp>
      <p:sp>
        <p:nvSpPr>
          <p:cNvPr id="4" name="標題 1"/>
          <p:cNvSpPr txBox="1"/>
          <p:nvPr/>
        </p:nvSpPr>
        <p:spPr>
          <a:xfrm>
            <a:off x="4800601" y="3166532"/>
            <a:ext cx="5074920" cy="227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zh-TW" altLang="en-US" dirty="0"/>
          </a:p>
        </p:txBody>
      </p:sp>
      <p:sp>
        <p:nvSpPr>
          <p:cNvPr id="5" name="標題 1"/>
          <p:cNvSpPr txBox="1"/>
          <p:nvPr/>
        </p:nvSpPr>
        <p:spPr>
          <a:xfrm>
            <a:off x="1222248" y="6370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TW" dirty="0"/>
              <a:t>PYTHON : PYTHON INTRODUCTION</a:t>
            </a:r>
            <a:endParaRPr lang="zh-TW" altLang="en-US" dirty="0"/>
          </a:p>
        </p:txBody>
      </p:sp>
      <p:sp>
        <p:nvSpPr>
          <p:cNvPr id="7" name="矩形 6"/>
          <p:cNvSpPr/>
          <p:nvPr/>
        </p:nvSpPr>
        <p:spPr>
          <a:xfrm>
            <a:off x="7239821" y="2551970"/>
            <a:ext cx="4303498" cy="1754326"/>
          </a:xfrm>
          <a:prstGeom prst="rect">
            <a:avLst/>
          </a:prstGeom>
          <a:solidFill>
            <a:schemeClr val="tx1">
              <a:lumMod val="95000"/>
              <a:lumOff val="5000"/>
            </a:schemeClr>
          </a:solidFill>
        </p:spPr>
        <p:txBody>
          <a:bodyPr wrap="square">
            <a:spAutoFit/>
          </a:bodyPr>
          <a:lstStyle/>
          <a:p>
            <a:r>
              <a:rPr lang="en-US" altLang="zh-TW" dirty="0">
                <a:solidFill>
                  <a:schemeClr val="bg1"/>
                </a:solidFill>
              </a:rPr>
              <a:t>EXAMPLE:</a:t>
            </a:r>
          </a:p>
          <a:p>
            <a:endParaRPr lang="en-US" altLang="zh-TW" dirty="0"/>
          </a:p>
          <a:p>
            <a:r>
              <a:rPr lang="zh-TW" altLang="en-US" dirty="0">
                <a:solidFill>
                  <a:srgbClr val="FFCC99"/>
                </a:solidFill>
              </a:rPr>
              <a:t># This program prints Hello, </a:t>
            </a:r>
            <a:r>
              <a:rPr lang="en-US" altLang="zh-TW" dirty="0">
                <a:solidFill>
                  <a:srgbClr val="FFCC99"/>
                </a:solidFill>
              </a:rPr>
              <a:t>everyone</a:t>
            </a:r>
            <a:r>
              <a:rPr lang="zh-TW" altLang="en-US" dirty="0">
                <a:solidFill>
                  <a:srgbClr val="FFCC99"/>
                </a:solidFill>
              </a:rPr>
              <a:t>!</a:t>
            </a:r>
          </a:p>
          <a:p>
            <a:endParaRPr lang="zh-TW" altLang="en-US" dirty="0"/>
          </a:p>
          <a:p>
            <a:r>
              <a:rPr lang="zh-TW" altLang="en-US" dirty="0">
                <a:solidFill>
                  <a:srgbClr val="7030A0"/>
                </a:solidFill>
              </a:rPr>
              <a:t>print</a:t>
            </a:r>
            <a:r>
              <a:rPr lang="zh-TW" altLang="en-US" dirty="0">
                <a:solidFill>
                  <a:schemeClr val="bg1"/>
                </a:solidFill>
              </a:rPr>
              <a:t>(</a:t>
            </a:r>
            <a:r>
              <a:rPr lang="zh-TW" altLang="en-US" dirty="0">
                <a:solidFill>
                  <a:srgbClr val="92D050"/>
                </a:solidFill>
              </a:rPr>
              <a:t>'Hello, </a:t>
            </a:r>
            <a:r>
              <a:rPr lang="en-US" altLang="zh-TW" dirty="0">
                <a:solidFill>
                  <a:srgbClr val="92D050"/>
                </a:solidFill>
              </a:rPr>
              <a:t>everyone</a:t>
            </a:r>
            <a:r>
              <a:rPr lang="zh-TW" altLang="en-US" dirty="0">
                <a:solidFill>
                  <a:srgbClr val="92D050"/>
                </a:solidFill>
              </a:rPr>
              <a:t>!</a:t>
            </a:r>
            <a:r>
              <a:rPr lang="en-US" altLang="zh-TW" dirty="0">
                <a:solidFill>
                  <a:schemeClr val="bg1"/>
                </a:solidFill>
              </a:rPr>
              <a:t>)</a:t>
            </a:r>
          </a:p>
          <a:p>
            <a:endParaRPr lang="zh-TW"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Output Variables</a:t>
            </a:r>
          </a:p>
        </p:txBody>
      </p:sp>
      <p:sp>
        <p:nvSpPr>
          <p:cNvPr id="3" name="Content Placeholder 2"/>
          <p:cNvSpPr>
            <a:spLocks noGrp="1"/>
          </p:cNvSpPr>
          <p:nvPr>
            <p:ph sz="half" idx="1"/>
          </p:nvPr>
        </p:nvSpPr>
        <p:spPr/>
        <p:txBody>
          <a:bodyPr/>
          <a:lstStyle/>
          <a:p>
            <a:pPr marL="0" indent="0">
              <a:buNone/>
            </a:pPr>
            <a:r>
              <a:rPr lang="en-US"/>
              <a:t>The Python </a:t>
            </a:r>
            <a:r>
              <a:rPr lang="en-US">
                <a:solidFill>
                  <a:srgbClr val="FF0000"/>
                </a:solidFill>
              </a:rPr>
              <a:t>print()</a:t>
            </a:r>
            <a:r>
              <a:rPr lang="en-US"/>
              <a:t> function is often used to output variables.</a:t>
            </a:r>
          </a:p>
          <a:p>
            <a:pPr marL="0" indent="0">
              <a:buNone/>
            </a:pPr>
            <a:endParaRPr lang="en-US"/>
          </a:p>
        </p:txBody>
      </p:sp>
      <p:sp>
        <p:nvSpPr>
          <p:cNvPr id="4" name="Rectangles 3"/>
          <p:cNvSpPr/>
          <p:nvPr/>
        </p:nvSpPr>
        <p:spPr>
          <a:xfrm>
            <a:off x="5739765" y="1808480"/>
            <a:ext cx="3907790" cy="19602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solidFill>
                  <a:schemeClr val="tx1"/>
                </a:solidFill>
              </a:rPr>
              <a:t>example:</a:t>
            </a:r>
          </a:p>
          <a:p>
            <a:pPr algn="l"/>
            <a:endParaRPr lang="en-US">
              <a:solidFill>
                <a:schemeClr val="tx1"/>
              </a:solidFill>
            </a:endParaRPr>
          </a:p>
          <a:p>
            <a:pPr algn="l"/>
            <a:r>
              <a:rPr lang="en-US">
                <a:solidFill>
                  <a:schemeClr val="tx1"/>
                </a:solidFill>
              </a:rPr>
              <a:t>x = </a:t>
            </a:r>
            <a:r>
              <a:rPr lang="en-US">
                <a:solidFill>
                  <a:srgbClr val="FF0000"/>
                </a:solidFill>
              </a:rPr>
              <a:t>"Flower is beautiful"</a:t>
            </a:r>
            <a:endParaRPr lang="en-US">
              <a:solidFill>
                <a:schemeClr val="tx1"/>
              </a:solidFill>
            </a:endParaRPr>
          </a:p>
          <a:p>
            <a:pPr algn="l"/>
            <a:r>
              <a:rPr lang="en-US">
                <a:solidFill>
                  <a:srgbClr val="0070C0"/>
                </a:solidFill>
              </a:rPr>
              <a:t>print</a:t>
            </a:r>
            <a:r>
              <a:rPr lang="en-US">
                <a:solidFill>
                  <a:schemeClr val="tx1"/>
                </a:solidFill>
              </a:rPr>
              <a:t>(x)</a:t>
            </a:r>
          </a:p>
        </p:txBody>
      </p:sp>
      <p:cxnSp>
        <p:nvCxnSpPr>
          <p:cNvPr id="5" name="Straight Arrow Connector 4"/>
          <p:cNvCxnSpPr/>
          <p:nvPr/>
        </p:nvCxnSpPr>
        <p:spPr>
          <a:xfrm>
            <a:off x="6588125" y="3313430"/>
            <a:ext cx="782320" cy="10267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s 5"/>
          <p:cNvSpPr/>
          <p:nvPr/>
        </p:nvSpPr>
        <p:spPr>
          <a:xfrm>
            <a:off x="6702425" y="4419600"/>
            <a:ext cx="2660650" cy="3060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sym typeface="+mn-ea"/>
              </a:rPr>
              <a:t>print()</a:t>
            </a:r>
            <a:r>
              <a:rPr lang="en-US">
                <a:sym typeface="+mn-ea"/>
              </a:rPr>
              <a:t> function</a:t>
            </a:r>
            <a:endParaRPr lang="en-US"/>
          </a:p>
        </p:txBody>
      </p:sp>
      <p:pic>
        <p:nvPicPr>
          <p:cNvPr id="7" name="Content Placeholder 6"/>
          <p:cNvPicPr>
            <a:picLocks noGrp="1" noChangeAspect="1"/>
          </p:cNvPicPr>
          <p:nvPr>
            <p:ph sz="half" idx="2"/>
          </p:nvPr>
        </p:nvPicPr>
        <p:blipFill>
          <a:blip r:embed="rId2"/>
          <a:stretch>
            <a:fillRect/>
          </a:stretch>
        </p:blipFill>
        <p:spPr>
          <a:xfrm>
            <a:off x="1747520" y="4635500"/>
            <a:ext cx="4225925" cy="13747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280" y="1427480"/>
            <a:ext cx="3057525" cy="1609090"/>
          </a:xfrm>
        </p:spPr>
        <p:txBody>
          <a:bodyPr>
            <a:normAutofit/>
          </a:bodyPr>
          <a:lstStyle/>
          <a:p>
            <a:r>
              <a:rPr lang="en-US"/>
              <a:t>example</a:t>
            </a:r>
          </a:p>
        </p:txBody>
      </p:sp>
      <p:sp>
        <p:nvSpPr>
          <p:cNvPr id="5" name="Text Box 4"/>
          <p:cNvSpPr txBox="1"/>
          <p:nvPr/>
        </p:nvSpPr>
        <p:spPr>
          <a:xfrm>
            <a:off x="3506470" y="898525"/>
            <a:ext cx="6567805" cy="706755"/>
          </a:xfrm>
          <a:prstGeom prst="rect">
            <a:avLst/>
          </a:prstGeom>
          <a:solidFill>
            <a:schemeClr val="accent1">
              <a:lumMod val="20000"/>
              <a:lumOff val="80000"/>
            </a:schemeClr>
          </a:solidFill>
        </p:spPr>
        <p:txBody>
          <a:bodyPr wrap="square" rtlCol="0" anchor="t">
            <a:spAutoFit/>
          </a:bodyPr>
          <a:lstStyle/>
          <a:p>
            <a:r>
              <a:rPr lang="en-US" sz="2000"/>
              <a:t>In the print() function, you output multiple variables, separated by a comma:</a:t>
            </a:r>
          </a:p>
        </p:txBody>
      </p:sp>
      <p:pic>
        <p:nvPicPr>
          <p:cNvPr id="6" name="Content Placeholder 5"/>
          <p:cNvPicPr>
            <a:picLocks noGrp="1" noChangeAspect="1"/>
          </p:cNvPicPr>
          <p:nvPr>
            <p:ph sz="half" idx="1"/>
          </p:nvPr>
        </p:nvPicPr>
        <p:blipFill>
          <a:blip r:embed="rId2"/>
          <a:stretch>
            <a:fillRect/>
          </a:stretch>
        </p:blipFill>
        <p:spPr>
          <a:xfrm>
            <a:off x="2341880" y="3582670"/>
            <a:ext cx="2209800" cy="1200150"/>
          </a:xfrm>
          <a:prstGeom prst="rect">
            <a:avLst/>
          </a:prstGeom>
        </p:spPr>
      </p:pic>
      <p:sp>
        <p:nvSpPr>
          <p:cNvPr id="9" name="Rectangles 8"/>
          <p:cNvSpPr/>
          <p:nvPr/>
        </p:nvSpPr>
        <p:spPr>
          <a:xfrm>
            <a:off x="1583690" y="3036570"/>
            <a:ext cx="4874260" cy="318135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10" name="Content Placeholder 5"/>
          <p:cNvPicPr>
            <a:picLocks noGrp="1" noChangeAspect="1"/>
          </p:cNvPicPr>
          <p:nvPr>
            <p:ph sz="half" idx="2"/>
          </p:nvPr>
        </p:nvPicPr>
        <p:blipFill>
          <a:blip r:embed="rId2"/>
          <a:stretch>
            <a:fillRect/>
          </a:stretch>
        </p:blipFill>
        <p:spPr>
          <a:xfrm>
            <a:off x="1796415" y="3307080"/>
            <a:ext cx="4237990" cy="2640965"/>
          </a:xfrm>
          <a:prstGeom prst="rect">
            <a:avLst/>
          </a:prstGeom>
        </p:spPr>
      </p:pic>
      <p:pic>
        <p:nvPicPr>
          <p:cNvPr id="11" name="Picture 10"/>
          <p:cNvPicPr>
            <a:picLocks noChangeAspect="1"/>
          </p:cNvPicPr>
          <p:nvPr/>
        </p:nvPicPr>
        <p:blipFill>
          <a:blip r:embed="rId3"/>
          <a:stretch>
            <a:fillRect/>
          </a:stretch>
        </p:blipFill>
        <p:spPr>
          <a:xfrm>
            <a:off x="7181215" y="3307080"/>
            <a:ext cx="3924300" cy="21697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280" y="1911350"/>
            <a:ext cx="3676015" cy="1223645"/>
          </a:xfrm>
        </p:spPr>
        <p:txBody>
          <a:bodyPr/>
          <a:lstStyle/>
          <a:p>
            <a:r>
              <a:rPr lang="en-US"/>
              <a:t>example</a:t>
            </a:r>
          </a:p>
        </p:txBody>
      </p:sp>
      <p:sp>
        <p:nvSpPr>
          <p:cNvPr id="5" name="Text Box 4"/>
          <p:cNvSpPr txBox="1"/>
          <p:nvPr/>
        </p:nvSpPr>
        <p:spPr>
          <a:xfrm>
            <a:off x="2329815" y="794385"/>
            <a:ext cx="7894320" cy="829945"/>
          </a:xfrm>
          <a:prstGeom prst="rect">
            <a:avLst/>
          </a:prstGeom>
          <a:solidFill>
            <a:schemeClr val="accent1">
              <a:lumMod val="20000"/>
              <a:lumOff val="80000"/>
            </a:schemeClr>
          </a:solidFill>
        </p:spPr>
        <p:txBody>
          <a:bodyPr wrap="square" rtlCol="0" anchor="t">
            <a:spAutoFit/>
          </a:bodyPr>
          <a:lstStyle/>
          <a:p>
            <a:r>
              <a:rPr lang="en-US" sz="2400"/>
              <a:t>You can also use the </a:t>
            </a:r>
            <a:r>
              <a:rPr lang="en-US" sz="2400">
                <a:solidFill>
                  <a:srgbClr val="FF0000"/>
                </a:solidFill>
              </a:rPr>
              <a:t>+ </a:t>
            </a:r>
            <a:r>
              <a:rPr lang="en-US" sz="2400"/>
              <a:t>operator to output multiple variables:</a:t>
            </a:r>
          </a:p>
        </p:txBody>
      </p:sp>
      <p:sp>
        <p:nvSpPr>
          <p:cNvPr id="9" name="Rectangles 8"/>
          <p:cNvSpPr/>
          <p:nvPr/>
        </p:nvSpPr>
        <p:spPr>
          <a:xfrm>
            <a:off x="1069975" y="3156585"/>
            <a:ext cx="4949825" cy="318135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8" name="Content Placeholder 7"/>
          <p:cNvPicPr>
            <a:picLocks noGrp="1" noChangeAspect="1"/>
          </p:cNvPicPr>
          <p:nvPr>
            <p:ph sz="half" idx="1"/>
          </p:nvPr>
        </p:nvPicPr>
        <p:blipFill>
          <a:blip r:embed="rId2"/>
          <a:stretch>
            <a:fillRect/>
          </a:stretch>
        </p:blipFill>
        <p:spPr>
          <a:xfrm>
            <a:off x="1455420" y="3333115"/>
            <a:ext cx="4178935" cy="2649855"/>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857365" y="3510915"/>
            <a:ext cx="3366770" cy="24726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35710" y="441325"/>
            <a:ext cx="9963150" cy="1568450"/>
          </a:xfrm>
          <a:prstGeom prst="rect">
            <a:avLst/>
          </a:prstGeom>
          <a:solidFill>
            <a:schemeClr val="accent1">
              <a:lumMod val="20000"/>
              <a:lumOff val="80000"/>
            </a:schemeClr>
          </a:solidFill>
        </p:spPr>
        <p:txBody>
          <a:bodyPr wrap="square" rtlCol="0" anchor="t">
            <a:spAutoFit/>
          </a:bodyPr>
          <a:lstStyle/>
          <a:p>
            <a:r>
              <a:rPr lang="en-US" sz="2400"/>
              <a:t>Notice the space character after </a:t>
            </a:r>
            <a:r>
              <a:rPr lang="en-US" sz="2400">
                <a:solidFill>
                  <a:srgbClr val="FF0000"/>
                </a:solidFill>
              </a:rPr>
              <a:t>"Python "</a:t>
            </a:r>
            <a:r>
              <a:rPr lang="en-US" sz="2400"/>
              <a:t> and </a:t>
            </a:r>
            <a:r>
              <a:rPr lang="en-US" sz="2400">
                <a:solidFill>
                  <a:srgbClr val="FF0000"/>
                </a:solidFill>
              </a:rPr>
              <a:t>"is "</a:t>
            </a:r>
            <a:r>
              <a:rPr lang="en-US" sz="2400"/>
              <a:t>, without them the result would be "Pythonisawesome".</a:t>
            </a:r>
          </a:p>
          <a:p>
            <a:endParaRPr lang="en-US" sz="2400"/>
          </a:p>
          <a:p>
            <a:r>
              <a:rPr lang="en-US" sz="2400"/>
              <a:t>For numbers, the</a:t>
            </a:r>
            <a:r>
              <a:rPr lang="en-US" sz="2400">
                <a:solidFill>
                  <a:srgbClr val="FF0000"/>
                </a:solidFill>
              </a:rPr>
              <a:t> +</a:t>
            </a:r>
            <a:r>
              <a:rPr lang="en-US" sz="2400"/>
              <a:t> character works as a mathematical operator:</a:t>
            </a:r>
          </a:p>
        </p:txBody>
      </p:sp>
      <p:sp>
        <p:nvSpPr>
          <p:cNvPr id="9" name="Rectangles 8"/>
          <p:cNvSpPr/>
          <p:nvPr/>
        </p:nvSpPr>
        <p:spPr>
          <a:xfrm>
            <a:off x="1459230" y="3058160"/>
            <a:ext cx="4949825" cy="318135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6" name="Content Placeholder 5"/>
          <p:cNvPicPr>
            <a:picLocks noGrp="1" noChangeAspect="1"/>
          </p:cNvPicPr>
          <p:nvPr>
            <p:ph sz="half" idx="1"/>
          </p:nvPr>
        </p:nvPicPr>
        <p:blipFill>
          <a:blip r:embed="rId2"/>
          <a:stretch>
            <a:fillRect/>
          </a:stretch>
        </p:blipFill>
        <p:spPr>
          <a:xfrm>
            <a:off x="1849120" y="3337560"/>
            <a:ext cx="4170680" cy="2681605"/>
          </a:xfrm>
          <a:prstGeom prst="rect">
            <a:avLst/>
          </a:prstGeom>
        </p:spPr>
      </p:pic>
      <p:pic>
        <p:nvPicPr>
          <p:cNvPr id="8" name="Content Placeholder 7"/>
          <p:cNvPicPr>
            <a:picLocks noGrp="1" noChangeAspect="1"/>
          </p:cNvPicPr>
          <p:nvPr>
            <p:ph sz="half" idx="2"/>
          </p:nvPr>
        </p:nvPicPr>
        <p:blipFill>
          <a:blip r:embed="rId3"/>
          <a:stretch>
            <a:fillRect/>
          </a:stretch>
        </p:blipFill>
        <p:spPr>
          <a:xfrm>
            <a:off x="7319645" y="3216910"/>
            <a:ext cx="2933065" cy="26225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5" name="Text Box 4"/>
          <p:cNvSpPr txBox="1"/>
          <p:nvPr/>
        </p:nvSpPr>
        <p:spPr>
          <a:xfrm>
            <a:off x="1189990" y="545465"/>
            <a:ext cx="9962515" cy="1476375"/>
          </a:xfrm>
          <a:prstGeom prst="rect">
            <a:avLst/>
          </a:prstGeom>
          <a:solidFill>
            <a:schemeClr val="accent1">
              <a:lumMod val="20000"/>
              <a:lumOff val="80000"/>
            </a:schemeClr>
          </a:solidFill>
        </p:spPr>
        <p:txBody>
          <a:bodyPr wrap="square" rtlCol="0" anchor="t">
            <a:spAutoFit/>
          </a:bodyPr>
          <a:lstStyle/>
          <a:p>
            <a:endParaRPr lang="en-US"/>
          </a:p>
          <a:p>
            <a:r>
              <a:rPr lang="en-US" sz="2400"/>
              <a:t>In the </a:t>
            </a:r>
            <a:r>
              <a:rPr lang="en-US" sz="2400">
                <a:solidFill>
                  <a:srgbClr val="FF0000"/>
                </a:solidFill>
              </a:rPr>
              <a:t>print()</a:t>
            </a:r>
            <a:r>
              <a:rPr lang="en-US" sz="2400"/>
              <a:t> function, when you try to combine a string and a number with the </a:t>
            </a:r>
            <a:r>
              <a:rPr lang="en-US" sz="2400">
                <a:solidFill>
                  <a:srgbClr val="FF0000"/>
                </a:solidFill>
              </a:rPr>
              <a:t>+</a:t>
            </a:r>
            <a:r>
              <a:rPr lang="en-US" sz="2400"/>
              <a:t> operator, Python will give you an error:</a:t>
            </a:r>
          </a:p>
          <a:p>
            <a:endParaRPr lang="en-US" sz="2400"/>
          </a:p>
        </p:txBody>
      </p:sp>
      <p:sp>
        <p:nvSpPr>
          <p:cNvPr id="9" name="Rectangles 8"/>
          <p:cNvSpPr/>
          <p:nvPr/>
        </p:nvSpPr>
        <p:spPr>
          <a:xfrm>
            <a:off x="942340" y="290004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6" name="Content Placeholder 5"/>
          <p:cNvPicPr>
            <a:picLocks noGrp="1" noChangeAspect="1"/>
          </p:cNvPicPr>
          <p:nvPr>
            <p:ph sz="half" idx="1"/>
          </p:nvPr>
        </p:nvPicPr>
        <p:blipFill>
          <a:blip r:embed="rId2"/>
          <a:stretch>
            <a:fillRect/>
          </a:stretch>
        </p:blipFill>
        <p:spPr>
          <a:xfrm>
            <a:off x="1069975" y="3141345"/>
            <a:ext cx="3924300" cy="2517775"/>
          </a:xfrm>
          <a:prstGeom prst="rect">
            <a:avLst/>
          </a:prstGeom>
        </p:spPr>
      </p:pic>
      <p:pic>
        <p:nvPicPr>
          <p:cNvPr id="8" name="Content Placeholder 7"/>
          <p:cNvPicPr>
            <a:picLocks noGrp="1" noChangeAspect="1"/>
          </p:cNvPicPr>
          <p:nvPr>
            <p:ph sz="half" idx="2"/>
          </p:nvPr>
        </p:nvPicPr>
        <p:blipFill>
          <a:blip r:embed="rId3"/>
          <a:stretch>
            <a:fillRect/>
          </a:stretch>
        </p:blipFill>
        <p:spPr>
          <a:xfrm>
            <a:off x="6363970" y="2900045"/>
            <a:ext cx="4754880" cy="29051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868805" y="708660"/>
            <a:ext cx="9269730" cy="1198880"/>
          </a:xfrm>
          <a:prstGeom prst="rect">
            <a:avLst/>
          </a:prstGeom>
          <a:solidFill>
            <a:schemeClr val="accent1">
              <a:lumMod val="20000"/>
              <a:lumOff val="80000"/>
            </a:schemeClr>
          </a:solidFill>
        </p:spPr>
        <p:txBody>
          <a:bodyPr wrap="square" rtlCol="0" anchor="t">
            <a:spAutoFit/>
          </a:bodyPr>
          <a:lstStyle/>
          <a:p>
            <a:endParaRPr lang="en-US"/>
          </a:p>
          <a:p>
            <a:r>
              <a:rPr lang="en-US"/>
              <a:t>The best way to output multiple variables in the </a:t>
            </a:r>
            <a:r>
              <a:rPr lang="en-US">
                <a:solidFill>
                  <a:srgbClr val="FF0000"/>
                </a:solidFill>
              </a:rPr>
              <a:t>print()</a:t>
            </a:r>
            <a:r>
              <a:rPr lang="en-US"/>
              <a:t> function is to separate them with commas, which even support different data types:</a:t>
            </a:r>
          </a:p>
          <a:p>
            <a:endParaRPr lang="en-US"/>
          </a:p>
        </p:txBody>
      </p:sp>
      <p:sp>
        <p:nvSpPr>
          <p:cNvPr id="9" name="Rectangles 8"/>
          <p:cNvSpPr/>
          <p:nvPr/>
        </p:nvSpPr>
        <p:spPr>
          <a:xfrm>
            <a:off x="1741805" y="288607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6" name="Content Placeholder 5"/>
          <p:cNvPicPr>
            <a:picLocks noGrp="1" noChangeAspect="1"/>
          </p:cNvPicPr>
          <p:nvPr>
            <p:ph sz="half" idx="1"/>
          </p:nvPr>
        </p:nvPicPr>
        <p:blipFill>
          <a:blip r:embed="rId2"/>
          <a:stretch>
            <a:fillRect/>
          </a:stretch>
        </p:blipFill>
        <p:spPr>
          <a:xfrm>
            <a:off x="2080260" y="3199765"/>
            <a:ext cx="3760470" cy="2373630"/>
          </a:xfrm>
          <a:prstGeom prst="rect">
            <a:avLst/>
          </a:prstGeom>
        </p:spPr>
      </p:pic>
      <p:pic>
        <p:nvPicPr>
          <p:cNvPr id="8" name="Content Placeholder 7"/>
          <p:cNvPicPr>
            <a:picLocks noGrp="1" noChangeAspect="1"/>
          </p:cNvPicPr>
          <p:nvPr>
            <p:ph sz="half" idx="2"/>
          </p:nvPr>
        </p:nvPicPr>
        <p:blipFill>
          <a:blip r:embed="rId3"/>
          <a:stretch>
            <a:fillRect/>
          </a:stretch>
        </p:blipFill>
        <p:spPr>
          <a:xfrm>
            <a:off x="7827010" y="3044825"/>
            <a:ext cx="2994660" cy="26828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Global Variables</a:t>
            </a:r>
          </a:p>
        </p:txBody>
      </p:sp>
      <p:sp>
        <p:nvSpPr>
          <p:cNvPr id="3" name="Content Placeholder 2"/>
          <p:cNvSpPr>
            <a:spLocks noGrp="1"/>
          </p:cNvSpPr>
          <p:nvPr>
            <p:ph sz="half" idx="1"/>
          </p:nvPr>
        </p:nvSpPr>
        <p:spPr/>
        <p:txBody>
          <a:bodyPr/>
          <a:lstStyle/>
          <a:p>
            <a:pPr marL="0" indent="0">
              <a:buNone/>
            </a:pPr>
            <a:r>
              <a:rPr lang="en-US"/>
              <a:t>Global Variables</a:t>
            </a:r>
          </a:p>
          <a:p>
            <a:pPr marL="0" indent="0">
              <a:buNone/>
            </a:pPr>
            <a:r>
              <a:rPr lang="en-US"/>
              <a:t>Variables that are created </a:t>
            </a:r>
            <a:r>
              <a:rPr lang="en-US">
                <a:solidFill>
                  <a:srgbClr val="FF0000"/>
                </a:solidFill>
              </a:rPr>
              <a:t>outside of a function</a:t>
            </a:r>
            <a:r>
              <a:rPr lang="en-US"/>
              <a:t>  are known as global variables.</a:t>
            </a:r>
          </a:p>
          <a:p>
            <a:pPr marL="0" indent="0">
              <a:buNone/>
            </a:pPr>
            <a:endParaRPr lang="en-US"/>
          </a:p>
          <a:p>
            <a:pPr marL="0" indent="0">
              <a:buNone/>
            </a:pPr>
            <a:r>
              <a:rPr lang="en-US"/>
              <a:t>Global variables can be used by everyone, both </a:t>
            </a:r>
            <a:r>
              <a:rPr lang="en-US">
                <a:solidFill>
                  <a:srgbClr val="FF0000"/>
                </a:solidFill>
              </a:rPr>
              <a:t>inside </a:t>
            </a:r>
            <a:r>
              <a:rPr lang="en-US"/>
              <a:t>of functions and </a:t>
            </a:r>
            <a:r>
              <a:rPr lang="en-US">
                <a:solidFill>
                  <a:srgbClr val="FF0000"/>
                </a:solidFill>
              </a:rPr>
              <a:t>outside</a:t>
            </a:r>
            <a:r>
              <a:rPr lang="en-US"/>
              <a:t>.</a:t>
            </a:r>
          </a:p>
        </p:txBody>
      </p:sp>
      <p:sp>
        <p:nvSpPr>
          <p:cNvPr id="5" name="Rectangles 4"/>
          <p:cNvSpPr/>
          <p:nvPr/>
        </p:nvSpPr>
        <p:spPr>
          <a:xfrm>
            <a:off x="6645910" y="166433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6" name="Content Placeholder 5"/>
          <p:cNvPicPr>
            <a:picLocks noGrp="1" noChangeAspect="1"/>
          </p:cNvPicPr>
          <p:nvPr>
            <p:ph sz="half" idx="2"/>
          </p:nvPr>
        </p:nvPicPr>
        <p:blipFill>
          <a:blip r:embed="rId2"/>
          <a:stretch>
            <a:fillRect/>
          </a:stretch>
        </p:blipFill>
        <p:spPr>
          <a:xfrm>
            <a:off x="6953885" y="1858010"/>
            <a:ext cx="4009390" cy="2613660"/>
          </a:xfrm>
          <a:prstGeom prst="rect">
            <a:avLst/>
          </a:prstGeom>
        </p:spPr>
      </p:pic>
      <p:pic>
        <p:nvPicPr>
          <p:cNvPr id="7" name="Picture 6"/>
          <p:cNvPicPr>
            <a:picLocks noChangeAspect="1"/>
          </p:cNvPicPr>
          <p:nvPr/>
        </p:nvPicPr>
        <p:blipFill>
          <a:blip r:embed="rId3"/>
          <a:stretch>
            <a:fillRect/>
          </a:stretch>
        </p:blipFill>
        <p:spPr>
          <a:xfrm>
            <a:off x="6176645" y="5003165"/>
            <a:ext cx="4305300" cy="13614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5" name="Rectangles 4"/>
          <p:cNvSpPr/>
          <p:nvPr/>
        </p:nvSpPr>
        <p:spPr>
          <a:xfrm>
            <a:off x="1666240" y="355790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6" name="Text Box 5"/>
          <p:cNvSpPr txBox="1"/>
          <p:nvPr/>
        </p:nvSpPr>
        <p:spPr>
          <a:xfrm>
            <a:off x="932815" y="614680"/>
            <a:ext cx="10762615" cy="1476375"/>
          </a:xfrm>
          <a:prstGeom prst="rect">
            <a:avLst/>
          </a:prstGeom>
          <a:solidFill>
            <a:schemeClr val="accent1">
              <a:lumMod val="20000"/>
              <a:lumOff val="80000"/>
            </a:schemeClr>
          </a:solidFill>
        </p:spPr>
        <p:txBody>
          <a:bodyPr wrap="square" rtlCol="0" anchor="t">
            <a:spAutoFit/>
          </a:bodyPr>
          <a:lstStyle/>
          <a:p>
            <a:r>
              <a:rPr lang="en-US"/>
              <a:t>If you create a variable with the same name inside a function, this variable will be local, and can only be used inside the function. The global variable with the same name will remain as it was, global and with the original value.</a:t>
            </a:r>
          </a:p>
          <a:p>
            <a:endParaRPr lang="en-US"/>
          </a:p>
          <a:p>
            <a:endParaRPr lang="en-US"/>
          </a:p>
        </p:txBody>
      </p:sp>
      <p:sp>
        <p:nvSpPr>
          <p:cNvPr id="7" name="Text Box 6"/>
          <p:cNvSpPr txBox="1"/>
          <p:nvPr/>
        </p:nvSpPr>
        <p:spPr>
          <a:xfrm>
            <a:off x="1144270" y="2449195"/>
            <a:ext cx="9283700" cy="922020"/>
          </a:xfrm>
          <a:prstGeom prst="rect">
            <a:avLst/>
          </a:prstGeom>
          <a:noFill/>
        </p:spPr>
        <p:txBody>
          <a:bodyPr wrap="square" rtlCol="0" anchor="t">
            <a:spAutoFit/>
          </a:bodyPr>
          <a:lstStyle/>
          <a:p>
            <a:r>
              <a:rPr lang="en-US"/>
              <a:t>Example</a:t>
            </a:r>
          </a:p>
          <a:p>
            <a:endParaRPr lang="en-US"/>
          </a:p>
          <a:p>
            <a:r>
              <a:rPr lang="en-US"/>
              <a:t>Create a variable inside a function, with the same name as the global variable</a:t>
            </a:r>
          </a:p>
        </p:txBody>
      </p:sp>
      <p:pic>
        <p:nvPicPr>
          <p:cNvPr id="8" name="Content Placeholder 7"/>
          <p:cNvPicPr>
            <a:picLocks noGrp="1" noChangeAspect="1"/>
          </p:cNvPicPr>
          <p:nvPr>
            <p:ph sz="half" idx="1"/>
          </p:nvPr>
        </p:nvPicPr>
        <p:blipFill>
          <a:blip r:embed="rId2"/>
          <a:stretch>
            <a:fillRect/>
          </a:stretch>
        </p:blipFill>
        <p:spPr>
          <a:xfrm>
            <a:off x="1875155" y="3730625"/>
            <a:ext cx="4018915" cy="2654935"/>
          </a:xfrm>
          <a:prstGeom prst="rect">
            <a:avLst/>
          </a:prstGeom>
        </p:spPr>
      </p:pic>
      <p:pic>
        <p:nvPicPr>
          <p:cNvPr id="10" name="Content Placeholder 9"/>
          <p:cNvPicPr>
            <a:picLocks noGrp="1" noChangeAspect="1"/>
          </p:cNvPicPr>
          <p:nvPr>
            <p:ph sz="half" idx="2"/>
          </p:nvPr>
        </p:nvPicPr>
        <p:blipFill>
          <a:blip r:embed="rId3"/>
          <a:stretch>
            <a:fillRect/>
          </a:stretch>
        </p:blipFill>
        <p:spPr>
          <a:xfrm>
            <a:off x="7183755" y="3851275"/>
            <a:ext cx="3552825" cy="23526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012190" y="3611880"/>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6" name="Text Box 5"/>
          <p:cNvSpPr txBox="1"/>
          <p:nvPr/>
        </p:nvSpPr>
        <p:spPr>
          <a:xfrm>
            <a:off x="1012190" y="339090"/>
            <a:ext cx="4305300" cy="768350"/>
          </a:xfrm>
          <a:prstGeom prst="rect">
            <a:avLst/>
          </a:prstGeom>
          <a:noFill/>
        </p:spPr>
        <p:txBody>
          <a:bodyPr wrap="square" rtlCol="0" anchor="t">
            <a:spAutoFit/>
          </a:bodyPr>
          <a:lstStyle/>
          <a:p>
            <a:r>
              <a:rPr lang="en-US" sz="4400">
                <a:latin typeface="Rockwell Condensed" panose="02060603050405020104" charset="0"/>
                <a:cs typeface="Rockwell Condensed" panose="02060603050405020104" charset="0"/>
              </a:rPr>
              <a:t>The global Keyword</a:t>
            </a:r>
          </a:p>
        </p:txBody>
      </p:sp>
      <p:sp>
        <p:nvSpPr>
          <p:cNvPr id="7" name="Text Box 6"/>
          <p:cNvSpPr txBox="1"/>
          <p:nvPr/>
        </p:nvSpPr>
        <p:spPr>
          <a:xfrm>
            <a:off x="1129030" y="1107440"/>
            <a:ext cx="9396730" cy="1198880"/>
          </a:xfrm>
          <a:prstGeom prst="rect">
            <a:avLst/>
          </a:prstGeom>
          <a:noFill/>
        </p:spPr>
        <p:txBody>
          <a:bodyPr wrap="square" rtlCol="0" anchor="t">
            <a:spAutoFit/>
          </a:bodyPr>
          <a:lstStyle/>
          <a:p>
            <a:r>
              <a:rPr lang="en-US"/>
              <a:t>Normally, when you create a variable inside a function, that variable is local, and can only be used inside that function.</a:t>
            </a:r>
          </a:p>
          <a:p>
            <a:endParaRPr lang="en-US"/>
          </a:p>
          <a:p>
            <a:r>
              <a:rPr lang="en-US"/>
              <a:t>To create a global variable inside a function, you can use the </a:t>
            </a:r>
            <a:r>
              <a:rPr lang="en-US">
                <a:solidFill>
                  <a:srgbClr val="FF0000"/>
                </a:solidFill>
              </a:rPr>
              <a:t>global </a:t>
            </a:r>
            <a:r>
              <a:rPr lang="en-US"/>
              <a:t>keyword.</a:t>
            </a:r>
          </a:p>
        </p:txBody>
      </p:sp>
      <p:sp>
        <p:nvSpPr>
          <p:cNvPr id="8" name="Text Box 7"/>
          <p:cNvSpPr txBox="1"/>
          <p:nvPr/>
        </p:nvSpPr>
        <p:spPr>
          <a:xfrm>
            <a:off x="1012190" y="2636520"/>
            <a:ext cx="8077200" cy="645160"/>
          </a:xfrm>
          <a:prstGeom prst="rect">
            <a:avLst/>
          </a:prstGeom>
          <a:noFill/>
        </p:spPr>
        <p:txBody>
          <a:bodyPr wrap="square" rtlCol="0" anchor="t">
            <a:spAutoFit/>
          </a:bodyPr>
          <a:lstStyle/>
          <a:p>
            <a:r>
              <a:rPr lang="en-US"/>
              <a:t>Example</a:t>
            </a:r>
          </a:p>
          <a:p>
            <a:r>
              <a:rPr lang="en-US"/>
              <a:t>If you use the </a:t>
            </a:r>
            <a:r>
              <a:rPr lang="en-US">
                <a:solidFill>
                  <a:srgbClr val="FF0000"/>
                </a:solidFill>
              </a:rPr>
              <a:t>global </a:t>
            </a:r>
            <a:r>
              <a:rPr lang="en-US"/>
              <a:t>keyword, the variable belongs to the global scope:</a:t>
            </a:r>
          </a:p>
        </p:txBody>
      </p:sp>
      <p:pic>
        <p:nvPicPr>
          <p:cNvPr id="9" name="Content Placeholder 8"/>
          <p:cNvPicPr>
            <a:picLocks noGrp="1" noChangeAspect="1"/>
          </p:cNvPicPr>
          <p:nvPr>
            <p:ph sz="half" idx="1"/>
          </p:nvPr>
        </p:nvPicPr>
        <p:blipFill>
          <a:blip r:embed="rId2"/>
          <a:stretch>
            <a:fillRect/>
          </a:stretch>
        </p:blipFill>
        <p:spPr>
          <a:xfrm>
            <a:off x="1640840" y="3823970"/>
            <a:ext cx="3676650" cy="268859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405880" y="3973195"/>
            <a:ext cx="3749675" cy="22790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2134235" y="362521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4" name="Text Box 3"/>
          <p:cNvSpPr txBox="1"/>
          <p:nvPr/>
        </p:nvSpPr>
        <p:spPr>
          <a:xfrm>
            <a:off x="3121660" y="728345"/>
            <a:ext cx="6446520" cy="706755"/>
          </a:xfrm>
          <a:prstGeom prst="rect">
            <a:avLst/>
          </a:prstGeom>
          <a:solidFill>
            <a:schemeClr val="accent1">
              <a:lumMod val="20000"/>
              <a:lumOff val="80000"/>
            </a:schemeClr>
          </a:solidFill>
        </p:spPr>
        <p:txBody>
          <a:bodyPr wrap="square" rtlCol="0" anchor="t">
            <a:spAutoFit/>
          </a:bodyPr>
          <a:lstStyle/>
          <a:p>
            <a:r>
              <a:rPr lang="en-US" sz="2000"/>
              <a:t>Also, use the global keyword if you want to change a global variable inside a function.</a:t>
            </a:r>
          </a:p>
        </p:txBody>
      </p:sp>
      <p:sp>
        <p:nvSpPr>
          <p:cNvPr id="6" name="Text Box 5"/>
          <p:cNvSpPr txBox="1"/>
          <p:nvPr/>
        </p:nvSpPr>
        <p:spPr>
          <a:xfrm>
            <a:off x="1416050" y="2006600"/>
            <a:ext cx="9011920" cy="1198880"/>
          </a:xfrm>
          <a:prstGeom prst="rect">
            <a:avLst/>
          </a:prstGeom>
          <a:noFill/>
        </p:spPr>
        <p:txBody>
          <a:bodyPr wrap="square" rtlCol="0" anchor="t">
            <a:spAutoFit/>
          </a:bodyPr>
          <a:lstStyle/>
          <a:p>
            <a:r>
              <a:rPr lang="en-US"/>
              <a:t>Example</a:t>
            </a:r>
          </a:p>
          <a:p>
            <a:endParaRPr lang="en-US"/>
          </a:p>
          <a:p>
            <a:r>
              <a:rPr lang="en-US"/>
              <a:t>To change the value of a global variable inside a function, refer to the variable by using the </a:t>
            </a:r>
            <a:r>
              <a:rPr lang="en-US">
                <a:solidFill>
                  <a:srgbClr val="FF0000"/>
                </a:solidFill>
              </a:rPr>
              <a:t>global</a:t>
            </a:r>
            <a:r>
              <a:rPr lang="en-US"/>
              <a:t> keyword:</a:t>
            </a:r>
          </a:p>
        </p:txBody>
      </p:sp>
      <p:pic>
        <p:nvPicPr>
          <p:cNvPr id="7" name="Picture 6"/>
          <p:cNvPicPr>
            <a:picLocks noChangeAspect="1"/>
          </p:cNvPicPr>
          <p:nvPr/>
        </p:nvPicPr>
        <p:blipFill>
          <a:blip r:embed="rId2"/>
          <a:stretch>
            <a:fillRect/>
          </a:stretch>
        </p:blipFill>
        <p:spPr>
          <a:xfrm>
            <a:off x="2366645" y="3776980"/>
            <a:ext cx="3973195" cy="2751455"/>
          </a:xfrm>
          <a:prstGeom prst="rect">
            <a:avLst/>
          </a:prstGeom>
        </p:spPr>
      </p:pic>
      <p:pic>
        <p:nvPicPr>
          <p:cNvPr id="8" name="Picture 7"/>
          <p:cNvPicPr>
            <a:picLocks noChangeAspect="1"/>
          </p:cNvPicPr>
          <p:nvPr/>
        </p:nvPicPr>
        <p:blipFill>
          <a:blip r:embed="rId3"/>
          <a:stretch>
            <a:fillRect/>
          </a:stretch>
        </p:blipFill>
        <p:spPr>
          <a:xfrm>
            <a:off x="7494905" y="3987165"/>
            <a:ext cx="3143885" cy="2331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8810" y="1577975"/>
            <a:ext cx="6078220" cy="3507740"/>
          </a:xfrm>
          <a:prstGeom prst="rect">
            <a:avLst/>
          </a:prstGeom>
          <a:solidFill>
            <a:schemeClr val="tx1">
              <a:lumMod val="95000"/>
              <a:lumOff val="5000"/>
            </a:schemeClr>
          </a:solidFill>
        </p:spPr>
        <p:txBody>
          <a:bodyPr wrap="square">
            <a:spAutoFit/>
          </a:bodyPr>
          <a:lstStyle/>
          <a:p>
            <a:endParaRPr lang="en-US" altLang="zh-TW" dirty="0">
              <a:solidFill>
                <a:schemeClr val="bg1"/>
              </a:solidFill>
            </a:endParaRPr>
          </a:p>
          <a:p>
            <a:endParaRPr lang="en-US" altLang="zh-TW" dirty="0">
              <a:solidFill>
                <a:schemeClr val="bg1"/>
              </a:solidFill>
            </a:endParaRPr>
          </a:p>
          <a:p>
            <a:endParaRPr lang="en-US" altLang="zh-TW" dirty="0">
              <a:solidFill>
                <a:schemeClr val="bg1"/>
              </a:solidFill>
            </a:endParaRPr>
          </a:p>
          <a:p>
            <a:pPr algn="l"/>
            <a:r>
              <a:rPr lang="en-US" altLang="zh-TW" sz="2400" dirty="0">
                <a:solidFill>
                  <a:schemeClr val="bg1"/>
                </a:solidFill>
              </a:rPr>
              <a:t>EXAMPLE:</a:t>
            </a:r>
          </a:p>
          <a:p>
            <a:pPr algn="l"/>
            <a:endParaRPr lang="en-US" altLang="zh-TW" sz="2400" dirty="0"/>
          </a:p>
          <a:p>
            <a:pPr algn="l"/>
            <a:r>
              <a:rPr lang="zh-TW" altLang="en-US" sz="2400" dirty="0">
                <a:solidFill>
                  <a:srgbClr val="FFCC99"/>
                </a:solidFill>
              </a:rPr>
              <a:t># This program prints Hello, </a:t>
            </a:r>
            <a:r>
              <a:rPr lang="en-US" altLang="zh-TW" sz="2400" dirty="0">
                <a:solidFill>
                  <a:srgbClr val="FFCC99"/>
                </a:solidFill>
              </a:rPr>
              <a:t>everyone</a:t>
            </a:r>
            <a:r>
              <a:rPr lang="zh-TW" altLang="en-US" sz="2400" dirty="0">
                <a:solidFill>
                  <a:srgbClr val="FFCC99"/>
                </a:solidFill>
              </a:rPr>
              <a:t>!</a:t>
            </a:r>
          </a:p>
          <a:p>
            <a:pPr algn="l"/>
            <a:endParaRPr lang="zh-TW" altLang="en-US" sz="2400" dirty="0"/>
          </a:p>
          <a:p>
            <a:pPr algn="l"/>
            <a:r>
              <a:rPr lang="zh-TW" altLang="en-US" sz="2400" dirty="0">
                <a:solidFill>
                  <a:srgbClr val="7030A0"/>
                </a:solidFill>
              </a:rPr>
              <a:t>print</a:t>
            </a:r>
            <a:r>
              <a:rPr lang="zh-TW" altLang="en-US" sz="2400" dirty="0">
                <a:solidFill>
                  <a:schemeClr val="bg1"/>
                </a:solidFill>
              </a:rPr>
              <a:t>(</a:t>
            </a:r>
            <a:r>
              <a:rPr lang="zh-TW" altLang="en-US" sz="2400" dirty="0">
                <a:solidFill>
                  <a:srgbClr val="92D050"/>
                </a:solidFill>
              </a:rPr>
              <a:t>'Hello, </a:t>
            </a:r>
            <a:r>
              <a:rPr lang="en-US" altLang="zh-TW" sz="2400" dirty="0">
                <a:solidFill>
                  <a:srgbClr val="92D050"/>
                </a:solidFill>
              </a:rPr>
              <a:t>everyone</a:t>
            </a:r>
            <a:r>
              <a:rPr lang="zh-TW" altLang="en-US" sz="2400" dirty="0">
                <a:solidFill>
                  <a:srgbClr val="92D050"/>
                </a:solidFill>
              </a:rPr>
              <a:t>!</a:t>
            </a:r>
            <a:r>
              <a:rPr lang="en-US" altLang="zh-TW" sz="2400" dirty="0">
                <a:solidFill>
                  <a:schemeClr val="bg1"/>
                </a:solidFill>
              </a:rPr>
              <a:t>)</a:t>
            </a:r>
          </a:p>
          <a:p>
            <a:pPr algn="l"/>
            <a:endParaRPr lang="en-US" altLang="zh-TW" sz="2400" dirty="0">
              <a:solidFill>
                <a:schemeClr val="bg1"/>
              </a:solidFill>
            </a:endParaRPr>
          </a:p>
          <a:p>
            <a:endParaRPr lang="en-US" altLang="zh-TW" sz="2400"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7535545" y="1797050"/>
            <a:ext cx="3763010" cy="32632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3958" y="135382"/>
            <a:ext cx="10058400" cy="1609344"/>
          </a:xfrm>
        </p:spPr>
        <p:txBody>
          <a:bodyPr/>
          <a:lstStyle/>
          <a:p>
            <a:r>
              <a:rPr lang="en-US"/>
              <a:t>Python Data Types</a:t>
            </a:r>
          </a:p>
        </p:txBody>
      </p:sp>
      <p:pic>
        <p:nvPicPr>
          <p:cNvPr id="6" name="Content Placeholder 5"/>
          <p:cNvPicPr>
            <a:picLocks noGrp="1" noChangeAspect="1"/>
          </p:cNvPicPr>
          <p:nvPr>
            <p:ph idx="1"/>
          </p:nvPr>
        </p:nvPicPr>
        <p:blipFill>
          <a:blip r:embed="rId2"/>
          <a:stretch>
            <a:fillRect/>
          </a:stretch>
        </p:blipFill>
        <p:spPr>
          <a:xfrm>
            <a:off x="719455" y="1247140"/>
            <a:ext cx="10365105" cy="54076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Getting the Data Type</a:t>
            </a:r>
          </a:p>
        </p:txBody>
      </p:sp>
      <p:sp>
        <p:nvSpPr>
          <p:cNvPr id="6" name="Text Box 5"/>
          <p:cNvSpPr txBox="1"/>
          <p:nvPr/>
        </p:nvSpPr>
        <p:spPr>
          <a:xfrm>
            <a:off x="1069975" y="1943100"/>
            <a:ext cx="8225790" cy="398780"/>
          </a:xfrm>
          <a:prstGeom prst="rect">
            <a:avLst/>
          </a:prstGeom>
          <a:noFill/>
        </p:spPr>
        <p:txBody>
          <a:bodyPr wrap="square" rtlCol="0" anchor="t">
            <a:spAutoFit/>
          </a:bodyPr>
          <a:lstStyle/>
          <a:p>
            <a:r>
              <a:rPr lang="en-US" sz="2000"/>
              <a:t>You can get the data type of any object by using the </a:t>
            </a:r>
            <a:r>
              <a:rPr lang="en-US" sz="2000">
                <a:solidFill>
                  <a:srgbClr val="FF0000"/>
                </a:solidFill>
              </a:rPr>
              <a:t>type()</a:t>
            </a:r>
            <a:r>
              <a:rPr lang="en-US" sz="2000"/>
              <a:t> function:</a:t>
            </a:r>
          </a:p>
        </p:txBody>
      </p:sp>
      <p:sp>
        <p:nvSpPr>
          <p:cNvPr id="7" name="Text Box 6"/>
          <p:cNvSpPr txBox="1"/>
          <p:nvPr/>
        </p:nvSpPr>
        <p:spPr>
          <a:xfrm>
            <a:off x="1069975" y="2651125"/>
            <a:ext cx="5271135" cy="922020"/>
          </a:xfrm>
          <a:prstGeom prst="rect">
            <a:avLst/>
          </a:prstGeom>
          <a:noFill/>
        </p:spPr>
        <p:txBody>
          <a:bodyPr wrap="square" rtlCol="0" anchor="t">
            <a:spAutoFit/>
          </a:bodyPr>
          <a:lstStyle/>
          <a:p>
            <a:r>
              <a:rPr lang="en-US"/>
              <a:t>Example</a:t>
            </a:r>
          </a:p>
          <a:p>
            <a:endParaRPr lang="en-US"/>
          </a:p>
          <a:p>
            <a:r>
              <a:rPr lang="en-US"/>
              <a:t>Print the data type of the variable x:</a:t>
            </a:r>
          </a:p>
        </p:txBody>
      </p:sp>
      <p:sp>
        <p:nvSpPr>
          <p:cNvPr id="9" name="Rectangles 8"/>
          <p:cNvSpPr/>
          <p:nvPr/>
        </p:nvSpPr>
        <p:spPr>
          <a:xfrm>
            <a:off x="1069975" y="3573145"/>
            <a:ext cx="4437380" cy="300101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11" name="Content Placeholder 10"/>
          <p:cNvPicPr>
            <a:picLocks noGrp="1" noChangeAspect="1"/>
          </p:cNvPicPr>
          <p:nvPr>
            <p:ph sz="half" idx="1"/>
          </p:nvPr>
        </p:nvPicPr>
        <p:blipFill>
          <a:blip r:embed="rId2"/>
          <a:stretch>
            <a:fillRect/>
          </a:stretch>
        </p:blipFill>
        <p:spPr>
          <a:xfrm>
            <a:off x="1400810" y="3882390"/>
            <a:ext cx="3775710" cy="2376805"/>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6341745" y="3754120"/>
            <a:ext cx="4260215" cy="23202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30835" y="157480"/>
            <a:ext cx="5431790" cy="645160"/>
          </a:xfrm>
          <a:prstGeom prst="rect">
            <a:avLst/>
          </a:prstGeom>
          <a:noFill/>
        </p:spPr>
        <p:txBody>
          <a:bodyPr wrap="square" rtlCol="0" anchor="t">
            <a:spAutoFit/>
          </a:bodyPr>
          <a:lstStyle/>
          <a:p>
            <a:r>
              <a:rPr lang="en-US" sz="3600">
                <a:latin typeface="Rockwell Condensed" panose="02060603050405020104" charset="0"/>
                <a:cs typeface="Rockwell Condensed" panose="02060603050405020104" charset="0"/>
              </a:rPr>
              <a:t>Setting the Specific Data Type</a:t>
            </a:r>
          </a:p>
        </p:txBody>
      </p:sp>
      <p:sp>
        <p:nvSpPr>
          <p:cNvPr id="4" name="Text Box 3"/>
          <p:cNvSpPr txBox="1"/>
          <p:nvPr/>
        </p:nvSpPr>
        <p:spPr>
          <a:xfrm>
            <a:off x="788670" y="802640"/>
            <a:ext cx="10170795" cy="368300"/>
          </a:xfrm>
          <a:prstGeom prst="rect">
            <a:avLst/>
          </a:prstGeom>
          <a:noFill/>
        </p:spPr>
        <p:txBody>
          <a:bodyPr wrap="square" rtlCol="0" anchor="t">
            <a:spAutoFit/>
          </a:bodyPr>
          <a:lstStyle/>
          <a:p>
            <a:r>
              <a:rPr lang="en-US"/>
              <a:t>If you want to specify the data type, you can use the following constructor functions:</a:t>
            </a:r>
          </a:p>
        </p:txBody>
      </p:sp>
      <p:pic>
        <p:nvPicPr>
          <p:cNvPr id="6" name="Picture 5"/>
          <p:cNvPicPr>
            <a:picLocks noChangeAspect="1"/>
          </p:cNvPicPr>
          <p:nvPr/>
        </p:nvPicPr>
        <p:blipFill>
          <a:blip r:embed="rId2"/>
          <a:stretch>
            <a:fillRect/>
          </a:stretch>
        </p:blipFill>
        <p:spPr>
          <a:xfrm>
            <a:off x="788670" y="1170940"/>
            <a:ext cx="10631170" cy="55384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 numbers</a:t>
            </a:r>
            <a:br>
              <a:rPr lang="en-US" altLang="zh-TW" dirty="0"/>
            </a:br>
            <a:endParaRPr lang="zh-TW" altLang="en-US" dirty="0"/>
          </a:p>
        </p:txBody>
      </p:sp>
      <p:sp>
        <p:nvSpPr>
          <p:cNvPr id="4" name="Content Placeholder 3"/>
          <p:cNvSpPr>
            <a:spLocks noGrp="1"/>
          </p:cNvSpPr>
          <p:nvPr>
            <p:ph sz="half" idx="1"/>
          </p:nvPr>
        </p:nvSpPr>
        <p:spPr/>
        <p:txBody>
          <a:bodyPr/>
          <a:lstStyle/>
          <a:p>
            <a:pPr marL="0" indent="0">
              <a:buNone/>
            </a:pPr>
            <a:r>
              <a:rPr lang="en-US"/>
              <a:t>Python supports </a:t>
            </a:r>
            <a:r>
              <a:rPr lang="en-US">
                <a:solidFill>
                  <a:srgbClr val="FF0000"/>
                </a:solidFill>
              </a:rPr>
              <a:t>integers, floating</a:t>
            </a:r>
            <a:r>
              <a:rPr lang="en-US"/>
              <a:t>-point numbers and </a:t>
            </a:r>
            <a:r>
              <a:rPr lang="en-US">
                <a:solidFill>
                  <a:srgbClr val="FF0000"/>
                </a:solidFill>
              </a:rPr>
              <a:t>complex </a:t>
            </a:r>
            <a:r>
              <a:rPr lang="en-US"/>
              <a:t>numbers. They are defined as int , float , and complex classes in Python. Integers and floating points are separated by the presence or absence of a decimal point. For instance, 5 is an integer whereas 5.0 is a floating-point number.</a:t>
            </a:r>
          </a:p>
        </p:txBody>
      </p:sp>
      <p:pic>
        <p:nvPicPr>
          <p:cNvPr id="100" name="Content Placeholder 99"/>
          <p:cNvPicPr>
            <a:picLocks noGrp="1"/>
          </p:cNvPicPr>
          <p:nvPr>
            <p:ph sz="half" idx="2"/>
          </p:nvPr>
        </p:nvPicPr>
        <p:blipFill>
          <a:blip r:embed="rId2"/>
          <a:stretch>
            <a:fillRect/>
          </a:stretch>
        </p:blipFill>
        <p:spPr>
          <a:xfrm>
            <a:off x="6090285" y="1788160"/>
            <a:ext cx="4940300" cy="283972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88" y="386207"/>
            <a:ext cx="10058400" cy="1609344"/>
          </a:xfrm>
        </p:spPr>
        <p:txBody>
          <a:bodyPr/>
          <a:lstStyle/>
          <a:p>
            <a:r>
              <a:rPr lang="en-US"/>
              <a:t>python: three numeric types</a:t>
            </a:r>
          </a:p>
        </p:txBody>
      </p:sp>
      <p:sp>
        <p:nvSpPr>
          <p:cNvPr id="3" name="Content Placeholder 2"/>
          <p:cNvSpPr>
            <a:spLocks noGrp="1"/>
          </p:cNvSpPr>
          <p:nvPr>
            <p:ph idx="1"/>
          </p:nvPr>
        </p:nvSpPr>
        <p:spPr>
          <a:xfrm>
            <a:off x="1289050" y="2164080"/>
            <a:ext cx="6796405" cy="4926330"/>
          </a:xfrm>
        </p:spPr>
        <p:txBody>
          <a:bodyPr/>
          <a:lstStyle/>
          <a:p>
            <a:r>
              <a:rPr lang="en-US" b="1"/>
              <a:t>Integer</a:t>
            </a:r>
            <a:r>
              <a:rPr lang="en-US"/>
              <a:t> -  </a:t>
            </a:r>
            <a:r>
              <a:rPr lang="en-US">
                <a:solidFill>
                  <a:srgbClr val="FF0000"/>
                </a:solidFill>
              </a:rPr>
              <a:t>Int</a:t>
            </a:r>
            <a:r>
              <a:rPr lang="en-US"/>
              <a:t>, or integer, is a whole number, positive or negative, without decimals, of unlimited length.</a:t>
            </a:r>
          </a:p>
          <a:p>
            <a:pPr marL="0" indent="0">
              <a:buNone/>
            </a:pPr>
            <a:endParaRPr lang="en-US"/>
          </a:p>
          <a:p>
            <a:endParaRPr lang="en-US"/>
          </a:p>
          <a:p>
            <a:r>
              <a:rPr lang="en-US" b="1"/>
              <a:t>Floa</a:t>
            </a:r>
            <a:r>
              <a:rPr lang="en-US"/>
              <a:t>t - Float, or </a:t>
            </a:r>
            <a:r>
              <a:rPr lang="en-US">
                <a:solidFill>
                  <a:srgbClr val="FF0000"/>
                </a:solidFill>
              </a:rPr>
              <a:t>"floating point number" </a:t>
            </a:r>
            <a:r>
              <a:rPr lang="en-US"/>
              <a:t>is a number, positive or negative, containing one or more decimals.</a:t>
            </a:r>
          </a:p>
          <a:p>
            <a:pPr marL="0" indent="0">
              <a:buNone/>
            </a:pPr>
            <a:endParaRPr lang="en-US"/>
          </a:p>
          <a:p>
            <a:endParaRPr lang="en-US"/>
          </a:p>
          <a:p>
            <a:r>
              <a:rPr lang="en-US" b="1"/>
              <a:t>Complex -</a:t>
            </a:r>
            <a:r>
              <a:rPr lang="en-US"/>
              <a:t> Complex numbers are written with a</a:t>
            </a:r>
            <a:r>
              <a:rPr lang="en-US">
                <a:solidFill>
                  <a:srgbClr val="FF0000"/>
                </a:solidFill>
              </a:rPr>
              <a:t> "j"</a:t>
            </a:r>
            <a:r>
              <a:rPr lang="en-US"/>
              <a:t> as the imaginary part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5" name="Rectangles 4"/>
          <p:cNvSpPr/>
          <p:nvPr/>
        </p:nvSpPr>
        <p:spPr>
          <a:xfrm>
            <a:off x="985520" y="1930400"/>
            <a:ext cx="5074920" cy="344297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7" name="Content Placeholder 6"/>
          <p:cNvPicPr>
            <a:picLocks noGrp="1" noChangeAspect="1"/>
          </p:cNvPicPr>
          <p:nvPr>
            <p:ph sz="half" idx="1"/>
          </p:nvPr>
        </p:nvPicPr>
        <p:blipFill>
          <a:blip r:embed="rId2"/>
          <a:stretch>
            <a:fillRect/>
          </a:stretch>
        </p:blipFill>
        <p:spPr>
          <a:xfrm>
            <a:off x="1069975" y="2094230"/>
            <a:ext cx="4787900" cy="3171825"/>
          </a:xfrm>
          <a:prstGeom prst="rect">
            <a:avLst/>
          </a:prstGeom>
        </p:spPr>
      </p:pic>
      <p:pic>
        <p:nvPicPr>
          <p:cNvPr id="8" name="Content Placeholder 7"/>
          <p:cNvPicPr>
            <a:picLocks noGrp="1" noChangeAspect="1"/>
          </p:cNvPicPr>
          <p:nvPr>
            <p:ph sz="half" idx="2"/>
          </p:nvPr>
        </p:nvPicPr>
        <p:blipFill>
          <a:blip r:embed="rId3"/>
          <a:stretch>
            <a:fillRect/>
          </a:stretch>
        </p:blipFill>
        <p:spPr>
          <a:xfrm>
            <a:off x="6833870" y="1930400"/>
            <a:ext cx="3913505" cy="34423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673" y="169672"/>
            <a:ext cx="10058400" cy="1609344"/>
          </a:xfrm>
        </p:spPr>
        <p:txBody>
          <a:bodyPr/>
          <a:lstStyle/>
          <a:p>
            <a:r>
              <a:rPr lang="en-US"/>
              <a:t>example</a:t>
            </a:r>
          </a:p>
        </p:txBody>
      </p:sp>
      <p:sp>
        <p:nvSpPr>
          <p:cNvPr id="4" name="Rectangles 3"/>
          <p:cNvSpPr/>
          <p:nvPr/>
        </p:nvSpPr>
        <p:spPr>
          <a:xfrm>
            <a:off x="870585" y="2007870"/>
            <a:ext cx="3071495" cy="248475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5" name="Rectangles 4"/>
          <p:cNvSpPr/>
          <p:nvPr/>
        </p:nvSpPr>
        <p:spPr>
          <a:xfrm>
            <a:off x="7912100" y="2001520"/>
            <a:ext cx="3071495" cy="2491105"/>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6" name="Rectangles 5"/>
          <p:cNvSpPr/>
          <p:nvPr/>
        </p:nvSpPr>
        <p:spPr>
          <a:xfrm>
            <a:off x="4498340" y="2000885"/>
            <a:ext cx="3028950" cy="249174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7" name="Rectangles 6"/>
          <p:cNvSpPr/>
          <p:nvPr/>
        </p:nvSpPr>
        <p:spPr>
          <a:xfrm>
            <a:off x="1388110" y="1438275"/>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Integers</a:t>
            </a:r>
          </a:p>
        </p:txBody>
      </p:sp>
      <p:sp>
        <p:nvSpPr>
          <p:cNvPr id="8" name="Rectangles 7"/>
          <p:cNvSpPr/>
          <p:nvPr/>
        </p:nvSpPr>
        <p:spPr>
          <a:xfrm>
            <a:off x="8429625" y="1438275"/>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Complex</a:t>
            </a:r>
          </a:p>
        </p:txBody>
      </p:sp>
      <p:sp>
        <p:nvSpPr>
          <p:cNvPr id="9" name="Rectangles 8"/>
          <p:cNvSpPr/>
          <p:nvPr/>
        </p:nvSpPr>
        <p:spPr>
          <a:xfrm>
            <a:off x="4994275" y="143891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Floats</a:t>
            </a:r>
          </a:p>
        </p:txBody>
      </p:sp>
      <p:pic>
        <p:nvPicPr>
          <p:cNvPr id="2" name="Content Placeholder 1"/>
          <p:cNvPicPr>
            <a:picLocks noGrp="1" noChangeAspect="1"/>
          </p:cNvPicPr>
          <p:nvPr>
            <p:ph sz="half" idx="1"/>
          </p:nvPr>
        </p:nvPicPr>
        <p:blipFill>
          <a:blip r:embed="rId2"/>
          <a:stretch>
            <a:fillRect/>
          </a:stretch>
        </p:blipFill>
        <p:spPr>
          <a:xfrm>
            <a:off x="1025525" y="2260600"/>
            <a:ext cx="2737485" cy="1996440"/>
          </a:xfrm>
          <a:prstGeom prst="rect">
            <a:avLst/>
          </a:prstGeom>
        </p:spPr>
      </p:pic>
      <p:pic>
        <p:nvPicPr>
          <p:cNvPr id="10" name="Content Placeholder 9"/>
          <p:cNvPicPr>
            <a:picLocks noGrp="1" noChangeAspect="1"/>
          </p:cNvPicPr>
          <p:nvPr>
            <p:ph sz="half" idx="2"/>
          </p:nvPr>
        </p:nvPicPr>
        <p:blipFill>
          <a:blip r:embed="rId3"/>
          <a:stretch>
            <a:fillRect/>
          </a:stretch>
        </p:blipFill>
        <p:spPr>
          <a:xfrm>
            <a:off x="854075" y="4692015"/>
            <a:ext cx="3071495" cy="1553845"/>
          </a:xfrm>
          <a:prstGeom prst="rect">
            <a:avLst/>
          </a:prstGeom>
        </p:spPr>
      </p:pic>
      <p:pic>
        <p:nvPicPr>
          <p:cNvPr id="11" name="Picture 10"/>
          <p:cNvPicPr>
            <a:picLocks noChangeAspect="1"/>
          </p:cNvPicPr>
          <p:nvPr/>
        </p:nvPicPr>
        <p:blipFill>
          <a:blip r:embed="rId4"/>
          <a:stretch>
            <a:fillRect/>
          </a:stretch>
        </p:blipFill>
        <p:spPr>
          <a:xfrm>
            <a:off x="4671695" y="2275205"/>
            <a:ext cx="2682240" cy="2039620"/>
          </a:xfrm>
          <a:prstGeom prst="rect">
            <a:avLst/>
          </a:prstGeom>
        </p:spPr>
      </p:pic>
      <p:pic>
        <p:nvPicPr>
          <p:cNvPr id="12" name="Picture 11"/>
          <p:cNvPicPr>
            <a:picLocks noChangeAspect="1"/>
          </p:cNvPicPr>
          <p:nvPr/>
        </p:nvPicPr>
        <p:blipFill>
          <a:blip r:embed="rId5"/>
          <a:stretch>
            <a:fillRect/>
          </a:stretch>
        </p:blipFill>
        <p:spPr>
          <a:xfrm>
            <a:off x="4497705" y="4714875"/>
            <a:ext cx="3029585" cy="1528445"/>
          </a:xfrm>
          <a:prstGeom prst="rect">
            <a:avLst/>
          </a:prstGeom>
        </p:spPr>
      </p:pic>
      <p:pic>
        <p:nvPicPr>
          <p:cNvPr id="13" name="Picture 12"/>
          <p:cNvPicPr>
            <a:picLocks noChangeAspect="1"/>
          </p:cNvPicPr>
          <p:nvPr/>
        </p:nvPicPr>
        <p:blipFill>
          <a:blip r:embed="rId6"/>
          <a:stretch>
            <a:fillRect/>
          </a:stretch>
        </p:blipFill>
        <p:spPr>
          <a:xfrm>
            <a:off x="8184515" y="2096135"/>
            <a:ext cx="2562860" cy="2397760"/>
          </a:xfrm>
          <a:prstGeom prst="rect">
            <a:avLst/>
          </a:prstGeom>
        </p:spPr>
      </p:pic>
      <p:pic>
        <p:nvPicPr>
          <p:cNvPr id="14" name="Picture 13"/>
          <p:cNvPicPr>
            <a:picLocks noChangeAspect="1"/>
          </p:cNvPicPr>
          <p:nvPr/>
        </p:nvPicPr>
        <p:blipFill>
          <a:blip r:embed="rId7"/>
          <a:stretch>
            <a:fillRect/>
          </a:stretch>
        </p:blipFill>
        <p:spPr>
          <a:xfrm>
            <a:off x="7911465" y="4687570"/>
            <a:ext cx="3072765" cy="154368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complex</a:t>
            </a:r>
          </a:p>
        </p:txBody>
      </p:sp>
      <p:sp>
        <p:nvSpPr>
          <p:cNvPr id="5" name="Text Box 4"/>
          <p:cNvSpPr txBox="1"/>
          <p:nvPr/>
        </p:nvSpPr>
        <p:spPr>
          <a:xfrm>
            <a:off x="1246505" y="1793875"/>
            <a:ext cx="7780655" cy="829945"/>
          </a:xfrm>
          <a:prstGeom prst="rect">
            <a:avLst/>
          </a:prstGeom>
          <a:noFill/>
        </p:spPr>
        <p:txBody>
          <a:bodyPr wrap="square" rtlCol="0" anchor="t">
            <a:spAutoFit/>
          </a:bodyPr>
          <a:lstStyle/>
          <a:p>
            <a:r>
              <a:rPr lang="en-US" sz="2400"/>
              <a:t>Complex numbers are written with a</a:t>
            </a:r>
            <a:r>
              <a:rPr lang="en-US" sz="2400">
                <a:solidFill>
                  <a:srgbClr val="FF0000"/>
                </a:solidFill>
              </a:rPr>
              <a:t> "j"</a:t>
            </a:r>
            <a:r>
              <a:rPr lang="en-US" sz="2400"/>
              <a:t> as the imaginary part:</a:t>
            </a:r>
          </a:p>
        </p:txBody>
      </p:sp>
      <p:sp>
        <p:nvSpPr>
          <p:cNvPr id="6" name="Text Box 5"/>
          <p:cNvSpPr txBox="1"/>
          <p:nvPr/>
        </p:nvSpPr>
        <p:spPr>
          <a:xfrm>
            <a:off x="1375410" y="2906395"/>
            <a:ext cx="3800475" cy="645160"/>
          </a:xfrm>
          <a:prstGeom prst="rect">
            <a:avLst/>
          </a:prstGeom>
          <a:noFill/>
        </p:spPr>
        <p:txBody>
          <a:bodyPr wrap="square" rtlCol="0" anchor="t">
            <a:spAutoFit/>
          </a:bodyPr>
          <a:lstStyle/>
          <a:p>
            <a:r>
              <a:rPr lang="en-US"/>
              <a:t>Example</a:t>
            </a:r>
          </a:p>
          <a:p>
            <a:r>
              <a:rPr lang="en-US"/>
              <a:t>Complex:</a:t>
            </a:r>
          </a:p>
        </p:txBody>
      </p:sp>
      <p:sp>
        <p:nvSpPr>
          <p:cNvPr id="7" name="Rectangles 6"/>
          <p:cNvSpPr/>
          <p:nvPr/>
        </p:nvSpPr>
        <p:spPr>
          <a:xfrm>
            <a:off x="1246505" y="3705225"/>
            <a:ext cx="3930015" cy="288480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8" name="Content Placeholder 7"/>
          <p:cNvPicPr>
            <a:picLocks noGrp="1" noChangeAspect="1"/>
          </p:cNvPicPr>
          <p:nvPr>
            <p:ph sz="half" idx="1"/>
          </p:nvPr>
        </p:nvPicPr>
        <p:blipFill>
          <a:blip r:embed="rId2"/>
          <a:stretch>
            <a:fillRect/>
          </a:stretch>
        </p:blipFill>
        <p:spPr>
          <a:xfrm>
            <a:off x="1374775" y="3924300"/>
            <a:ext cx="3555365" cy="2534285"/>
          </a:xfrm>
          <a:prstGeom prst="rect">
            <a:avLst/>
          </a:prstGeom>
        </p:spPr>
      </p:pic>
      <p:pic>
        <p:nvPicPr>
          <p:cNvPr id="9" name="Content Placeholder 8"/>
          <p:cNvPicPr>
            <a:picLocks noGrp="1" noChangeAspect="1"/>
          </p:cNvPicPr>
          <p:nvPr>
            <p:ph sz="half" idx="2"/>
          </p:nvPr>
        </p:nvPicPr>
        <p:blipFill>
          <a:blip r:embed="rId3"/>
          <a:stretch>
            <a:fillRect/>
          </a:stretch>
        </p:blipFill>
        <p:spPr>
          <a:xfrm>
            <a:off x="6795770" y="3924935"/>
            <a:ext cx="3747135" cy="24460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438" y="484632"/>
            <a:ext cx="10058400" cy="1609344"/>
          </a:xfrm>
        </p:spPr>
        <p:txBody>
          <a:bodyPr/>
          <a:lstStyle/>
          <a:p>
            <a:r>
              <a:rPr lang="en-US"/>
              <a:t>Type Conversion</a:t>
            </a:r>
          </a:p>
        </p:txBody>
      </p:sp>
      <p:sp>
        <p:nvSpPr>
          <p:cNvPr id="3" name="Content Placeholder 2"/>
          <p:cNvSpPr>
            <a:spLocks noGrp="1"/>
          </p:cNvSpPr>
          <p:nvPr>
            <p:ph sz="half" idx="1"/>
          </p:nvPr>
        </p:nvSpPr>
        <p:spPr>
          <a:xfrm>
            <a:off x="855218" y="2294890"/>
            <a:ext cx="4754880" cy="3977640"/>
          </a:xfrm>
        </p:spPr>
        <p:txBody>
          <a:bodyPr/>
          <a:lstStyle/>
          <a:p>
            <a:pPr marL="0" indent="0">
              <a:buNone/>
            </a:pPr>
            <a:r>
              <a:rPr lang="en-US"/>
              <a:t>You can convert from </a:t>
            </a:r>
            <a:r>
              <a:rPr lang="en-US">
                <a:solidFill>
                  <a:srgbClr val="FF0000"/>
                </a:solidFill>
              </a:rPr>
              <a:t>one type to another</a:t>
            </a:r>
            <a:r>
              <a:rPr lang="en-US"/>
              <a:t> with the int(), float(), and complex() methods</a:t>
            </a:r>
          </a:p>
        </p:txBody>
      </p:sp>
      <p:sp>
        <p:nvSpPr>
          <p:cNvPr id="4" name="Rectangles 3"/>
          <p:cNvSpPr/>
          <p:nvPr/>
        </p:nvSpPr>
        <p:spPr>
          <a:xfrm>
            <a:off x="5824855" y="484505"/>
            <a:ext cx="5005705" cy="378079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5" name="Text Box 4"/>
          <p:cNvSpPr txBox="1"/>
          <p:nvPr/>
        </p:nvSpPr>
        <p:spPr>
          <a:xfrm>
            <a:off x="855345" y="3592195"/>
            <a:ext cx="4072255" cy="922020"/>
          </a:xfrm>
          <a:prstGeom prst="rect">
            <a:avLst/>
          </a:prstGeom>
          <a:noFill/>
        </p:spPr>
        <p:txBody>
          <a:bodyPr wrap="square" rtlCol="0" anchor="t">
            <a:spAutoFit/>
          </a:bodyPr>
          <a:lstStyle/>
          <a:p>
            <a:r>
              <a:rPr lang="en-US"/>
              <a:t>Example</a:t>
            </a:r>
          </a:p>
          <a:p>
            <a:endParaRPr lang="en-US"/>
          </a:p>
          <a:p>
            <a:r>
              <a:rPr lang="en-US"/>
              <a:t>Convert from one type to another:</a:t>
            </a:r>
          </a:p>
        </p:txBody>
      </p:sp>
      <p:pic>
        <p:nvPicPr>
          <p:cNvPr id="6" name="Content Placeholder 5"/>
          <p:cNvPicPr>
            <a:picLocks noGrp="1" noChangeAspect="1"/>
          </p:cNvPicPr>
          <p:nvPr>
            <p:ph sz="half" idx="2"/>
          </p:nvPr>
        </p:nvPicPr>
        <p:blipFill>
          <a:blip r:embed="rId2"/>
          <a:stretch>
            <a:fillRect/>
          </a:stretch>
        </p:blipFill>
        <p:spPr>
          <a:xfrm>
            <a:off x="6024245" y="653415"/>
            <a:ext cx="4606925" cy="3456940"/>
          </a:xfrm>
          <a:prstGeom prst="rect">
            <a:avLst/>
          </a:prstGeom>
        </p:spPr>
      </p:pic>
      <p:pic>
        <p:nvPicPr>
          <p:cNvPr id="7" name="Picture 6"/>
          <p:cNvPicPr>
            <a:picLocks noChangeAspect="1"/>
          </p:cNvPicPr>
          <p:nvPr/>
        </p:nvPicPr>
        <p:blipFill>
          <a:blip r:embed="rId3"/>
          <a:stretch>
            <a:fillRect/>
          </a:stretch>
        </p:blipFill>
        <p:spPr>
          <a:xfrm>
            <a:off x="5824855" y="4417695"/>
            <a:ext cx="5198110" cy="2197100"/>
          </a:xfrm>
          <a:prstGeom prst="rect">
            <a:avLst/>
          </a:prstGeom>
        </p:spPr>
      </p:pic>
      <p:sp>
        <p:nvSpPr>
          <p:cNvPr id="8" name="Text Box 7"/>
          <p:cNvSpPr txBox="1"/>
          <p:nvPr/>
        </p:nvSpPr>
        <p:spPr>
          <a:xfrm>
            <a:off x="1762125" y="5560695"/>
            <a:ext cx="3499485" cy="922020"/>
          </a:xfrm>
          <a:prstGeom prst="rect">
            <a:avLst/>
          </a:prstGeom>
          <a:noFill/>
        </p:spPr>
        <p:txBody>
          <a:bodyPr wrap="square" rtlCol="0" anchor="t">
            <a:spAutoFit/>
          </a:bodyPr>
          <a:lstStyle/>
          <a:p>
            <a:r>
              <a:rPr lang="en-US" b="1">
                <a:solidFill>
                  <a:srgbClr val="FF0000"/>
                </a:solidFill>
              </a:rPr>
              <a:t>Note:</a:t>
            </a:r>
            <a:r>
              <a:rPr lang="en-US"/>
              <a:t> You cannot convert complex numbers into another number type.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Number</a:t>
            </a:r>
          </a:p>
        </p:txBody>
      </p:sp>
      <p:sp>
        <p:nvSpPr>
          <p:cNvPr id="3" name="Content Placeholder 2"/>
          <p:cNvSpPr>
            <a:spLocks noGrp="1"/>
          </p:cNvSpPr>
          <p:nvPr>
            <p:ph sz="half" idx="1"/>
          </p:nvPr>
        </p:nvSpPr>
        <p:spPr/>
        <p:txBody>
          <a:bodyPr/>
          <a:lstStyle/>
          <a:p>
            <a:pPr marL="0" indent="0">
              <a:buNone/>
            </a:pPr>
            <a:r>
              <a:rPr lang="en-US"/>
              <a:t>Python </a:t>
            </a:r>
            <a:r>
              <a:rPr lang="en-US">
                <a:solidFill>
                  <a:srgbClr val="FF0000"/>
                </a:solidFill>
              </a:rPr>
              <a:t>does not have a random() function</a:t>
            </a:r>
            <a:r>
              <a:rPr lang="en-US"/>
              <a:t> to make a random number, but Python has a built-in module called random that can be used to make random numbers</a:t>
            </a:r>
          </a:p>
        </p:txBody>
      </p:sp>
      <p:sp>
        <p:nvSpPr>
          <p:cNvPr id="4" name="Rectangles 3"/>
          <p:cNvSpPr/>
          <p:nvPr/>
        </p:nvSpPr>
        <p:spPr>
          <a:xfrm>
            <a:off x="6871970" y="1593850"/>
            <a:ext cx="3942080" cy="28816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pic>
        <p:nvPicPr>
          <p:cNvPr id="5" name="Content Placeholder 4"/>
          <p:cNvPicPr>
            <a:picLocks noGrp="1" noChangeAspect="1"/>
          </p:cNvPicPr>
          <p:nvPr>
            <p:ph sz="half" idx="2"/>
          </p:nvPr>
        </p:nvPicPr>
        <p:blipFill>
          <a:blip r:embed="rId2"/>
          <a:stretch>
            <a:fillRect/>
          </a:stretch>
        </p:blipFill>
        <p:spPr>
          <a:xfrm>
            <a:off x="7089140" y="2094230"/>
            <a:ext cx="3291840" cy="2178685"/>
          </a:xfrm>
          <a:prstGeom prst="rect">
            <a:avLst/>
          </a:prstGeom>
        </p:spPr>
      </p:pic>
      <p:pic>
        <p:nvPicPr>
          <p:cNvPr id="6" name="Picture 5"/>
          <p:cNvPicPr>
            <a:picLocks noChangeAspect="1"/>
          </p:cNvPicPr>
          <p:nvPr/>
        </p:nvPicPr>
        <p:blipFill>
          <a:blip r:embed="rId3"/>
          <a:stretch>
            <a:fillRect/>
          </a:stretch>
        </p:blipFill>
        <p:spPr>
          <a:xfrm>
            <a:off x="7388860" y="5124450"/>
            <a:ext cx="2693035" cy="1047750"/>
          </a:xfrm>
          <a:prstGeom prst="rect">
            <a:avLst/>
          </a:prstGeom>
        </p:spPr>
      </p:pic>
      <p:sp>
        <p:nvSpPr>
          <p:cNvPr id="7" name="Text Box 6"/>
          <p:cNvSpPr txBox="1"/>
          <p:nvPr/>
        </p:nvSpPr>
        <p:spPr>
          <a:xfrm>
            <a:off x="1184275" y="4695825"/>
            <a:ext cx="4755515" cy="1198880"/>
          </a:xfrm>
          <a:prstGeom prst="rect">
            <a:avLst/>
          </a:prstGeom>
          <a:noFill/>
        </p:spPr>
        <p:txBody>
          <a:bodyPr wrap="square" rtlCol="0" anchor="t">
            <a:spAutoFit/>
          </a:bodyPr>
          <a:lstStyle/>
          <a:p>
            <a:r>
              <a:rPr lang="en-US"/>
              <a:t>Example</a:t>
            </a:r>
          </a:p>
          <a:p>
            <a:endParaRPr lang="en-US"/>
          </a:p>
          <a:p>
            <a:r>
              <a:rPr lang="en-US"/>
              <a:t>Import the random module, and display a random number between 1 and 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PYTHON: IT IS USE FOR:</a:t>
            </a:r>
          </a:p>
        </p:txBody>
      </p:sp>
      <p:sp>
        <p:nvSpPr>
          <p:cNvPr id="3" name="Content Placeholder 2"/>
          <p:cNvSpPr>
            <a:spLocks noGrp="1"/>
          </p:cNvSpPr>
          <p:nvPr>
            <p:ph sz="half" idx="1"/>
          </p:nvPr>
        </p:nvSpPr>
        <p:spPr>
          <a:xfrm>
            <a:off x="1069848" y="1777365"/>
            <a:ext cx="4754880" cy="3977640"/>
          </a:xfrm>
        </p:spPr>
        <p:txBody>
          <a:bodyPr>
            <a:normAutofit fontScale="92500"/>
          </a:bodyPr>
          <a:lstStyle/>
          <a:p>
            <a:pPr marL="0" indent="0">
              <a:buNone/>
            </a:pPr>
            <a:r>
              <a:rPr lang="en-US" altLang="zh-TW" sz="2800" b="1" dirty="0">
                <a:sym typeface="+mn-ea"/>
              </a:rPr>
              <a:t>Web development (server-side)</a:t>
            </a:r>
          </a:p>
          <a:p>
            <a:pPr marL="0" indent="0">
              <a:buNone/>
            </a:pPr>
            <a:endParaRPr lang="en-US" altLang="zh-TW" sz="2800" dirty="0">
              <a:sym typeface="+mn-ea"/>
            </a:endParaRPr>
          </a:p>
          <a:p>
            <a:pPr marL="0" indent="0">
              <a:buNone/>
            </a:pPr>
            <a:r>
              <a:rPr lang="en-US" altLang="zh-TW" sz="2400" dirty="0">
                <a:sym typeface="+mn-ea"/>
              </a:rPr>
              <a:t>Server-side scripting is a technique used in web development which involves employing scripts on a web server which produces a response customized for each user's request to the website. The alternative is for the web server itself to deliver a static web page.</a:t>
            </a:r>
          </a:p>
        </p:txBody>
      </p:sp>
      <p:pic>
        <p:nvPicPr>
          <p:cNvPr id="107" name="Content Placeholder 106"/>
          <p:cNvPicPr>
            <a:picLocks noGrp="1"/>
          </p:cNvPicPr>
          <p:nvPr>
            <p:ph sz="half" idx="2"/>
          </p:nvPr>
        </p:nvPicPr>
        <p:blipFill>
          <a:blip r:embed="rId2"/>
          <a:stretch>
            <a:fillRect/>
          </a:stretch>
        </p:blipFill>
        <p:spPr>
          <a:xfrm>
            <a:off x="6194425" y="2292985"/>
            <a:ext cx="4754880" cy="397764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Casting</a:t>
            </a:r>
          </a:p>
        </p:txBody>
      </p:sp>
      <p:sp>
        <p:nvSpPr>
          <p:cNvPr id="3" name="Content Placeholder 2"/>
          <p:cNvSpPr>
            <a:spLocks noGrp="1"/>
          </p:cNvSpPr>
          <p:nvPr>
            <p:ph sz="half" idx="1"/>
          </p:nvPr>
        </p:nvSpPr>
        <p:spPr>
          <a:xfrm>
            <a:off x="1069975" y="2194560"/>
            <a:ext cx="3580130" cy="3143885"/>
          </a:xfrm>
        </p:spPr>
        <p:txBody>
          <a:bodyPr/>
          <a:lstStyle/>
          <a:p>
            <a:pPr marL="0" indent="0">
              <a:buNone/>
            </a:pPr>
            <a:r>
              <a:rPr lang="en-US"/>
              <a:t>Casting, also known as</a:t>
            </a:r>
            <a:r>
              <a:rPr lang="en-US">
                <a:solidFill>
                  <a:srgbClr val="FF0000"/>
                </a:solidFill>
              </a:rPr>
              <a:t> type conversion</a:t>
            </a:r>
            <a:r>
              <a:rPr lang="en-US"/>
              <a:t>, is a process that converts the data type of a variable into another data type.</a:t>
            </a:r>
          </a:p>
        </p:txBody>
      </p:sp>
      <p:pic>
        <p:nvPicPr>
          <p:cNvPr id="101" name="Content Placeholder 100"/>
          <p:cNvPicPr>
            <a:picLocks noGrp="1"/>
          </p:cNvPicPr>
          <p:nvPr>
            <p:ph sz="half" idx="2"/>
          </p:nvPr>
        </p:nvPicPr>
        <p:blipFill>
          <a:blip r:embed="rId2"/>
          <a:stretch>
            <a:fillRect/>
          </a:stretch>
        </p:blipFill>
        <p:spPr>
          <a:xfrm>
            <a:off x="6373495" y="1792605"/>
            <a:ext cx="4754880" cy="397764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Specify a Variable Type</a:t>
            </a:r>
          </a:p>
        </p:txBody>
      </p:sp>
      <p:sp>
        <p:nvSpPr>
          <p:cNvPr id="3" name="Content Placeholder 2"/>
          <p:cNvSpPr>
            <a:spLocks noGrp="1"/>
          </p:cNvSpPr>
          <p:nvPr>
            <p:ph sz="half" idx="1"/>
          </p:nvPr>
        </p:nvSpPr>
        <p:spPr/>
        <p:txBody>
          <a:bodyPr/>
          <a:lstStyle/>
          <a:p>
            <a:pPr marL="0" indent="0">
              <a:buNone/>
            </a:pPr>
            <a:r>
              <a:rPr lang="en-US" sz="2800"/>
              <a:t>  There may be times when you want to specify a type on to a variable. This can be done with </a:t>
            </a:r>
            <a:r>
              <a:rPr lang="en-US" sz="2800">
                <a:solidFill>
                  <a:srgbClr val="FF0000"/>
                </a:solidFill>
              </a:rPr>
              <a:t>casting</a:t>
            </a:r>
            <a:r>
              <a:rPr lang="en-US" sz="2800"/>
              <a:t>. Python is an object-orientated language, and as such it uses classes to define data types, including its </a:t>
            </a:r>
            <a:r>
              <a:rPr lang="en-US" sz="2800">
                <a:solidFill>
                  <a:srgbClr val="FF0000"/>
                </a:solidFill>
              </a:rPr>
              <a:t>primitive types.</a:t>
            </a:r>
          </a:p>
        </p:txBody>
      </p:sp>
      <p:pic>
        <p:nvPicPr>
          <p:cNvPr id="102" name="Content Placeholder 101"/>
          <p:cNvPicPr>
            <a:picLocks noGrp="1"/>
          </p:cNvPicPr>
          <p:nvPr>
            <p:ph sz="half" idx="2"/>
          </p:nvPr>
        </p:nvPicPr>
        <p:blipFill>
          <a:blip r:embed="rId2"/>
          <a:stretch>
            <a:fillRect/>
          </a:stretch>
        </p:blipFill>
        <p:spPr>
          <a:xfrm>
            <a:off x="6373495" y="3504565"/>
            <a:ext cx="4754880" cy="229679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9975" y="825500"/>
            <a:ext cx="7447280" cy="5346700"/>
          </a:xfrm>
        </p:spPr>
        <p:txBody>
          <a:bodyPr/>
          <a:lstStyle/>
          <a:p>
            <a:pPr marL="0" indent="0">
              <a:buNone/>
            </a:pPr>
            <a:r>
              <a:rPr lang="en-US"/>
              <a:t>Casting in python is therefore done using constructor functions:</a:t>
            </a:r>
          </a:p>
          <a:p>
            <a:r>
              <a:rPr lang="en-US">
                <a:solidFill>
                  <a:srgbClr val="FF0000"/>
                </a:solidFill>
              </a:rPr>
              <a:t>int()</a:t>
            </a:r>
            <a:r>
              <a:rPr lang="en-US"/>
              <a:t> - constructs an integer number from an integer literal, a float literal (by removing all decimals), or a string literal (providing the string represents a whole number)</a:t>
            </a:r>
          </a:p>
          <a:p>
            <a:endParaRPr lang="en-US"/>
          </a:p>
          <a:p>
            <a:r>
              <a:rPr lang="en-US">
                <a:solidFill>
                  <a:srgbClr val="FF0000"/>
                </a:solidFill>
              </a:rPr>
              <a:t>float()</a:t>
            </a:r>
            <a:r>
              <a:rPr lang="en-US"/>
              <a:t> - constructs a float number from an integer literal, a float literal or a string literal (providing the string represents a float or an integer)</a:t>
            </a:r>
          </a:p>
          <a:p>
            <a:pPr marL="0" indent="0">
              <a:buNone/>
            </a:pPr>
            <a:endParaRPr lang="en-US"/>
          </a:p>
          <a:p>
            <a:r>
              <a:rPr lang="en-US">
                <a:solidFill>
                  <a:srgbClr val="FF0000"/>
                </a:solidFill>
              </a:rPr>
              <a:t>str()</a:t>
            </a:r>
            <a:r>
              <a:rPr lang="en-US"/>
              <a:t> - constructs a string from a wide variety of data types, including strings, integer literals and float literals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8253" y="54102"/>
            <a:ext cx="10058400" cy="1609344"/>
          </a:xfrm>
        </p:spPr>
        <p:txBody>
          <a:bodyPr/>
          <a:lstStyle/>
          <a:p>
            <a:r>
              <a:rPr lang="en-US"/>
              <a:t>example</a:t>
            </a:r>
          </a:p>
        </p:txBody>
      </p:sp>
      <p:sp>
        <p:nvSpPr>
          <p:cNvPr id="5" name="Rectangles 4"/>
          <p:cNvSpPr/>
          <p:nvPr/>
        </p:nvSpPr>
        <p:spPr>
          <a:xfrm>
            <a:off x="1008380" y="1930400"/>
            <a:ext cx="3071495"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3</a:t>
            </a:r>
          </a:p>
        </p:txBody>
      </p:sp>
      <p:sp>
        <p:nvSpPr>
          <p:cNvPr id="6" name="Rectangles 5"/>
          <p:cNvSpPr/>
          <p:nvPr/>
        </p:nvSpPr>
        <p:spPr>
          <a:xfrm>
            <a:off x="8314055" y="1930400"/>
            <a:ext cx="3303270" cy="305879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rgbClr val="92D050"/>
              </a:solidFill>
            </a:endParaRPr>
          </a:p>
        </p:txBody>
      </p:sp>
      <p:sp>
        <p:nvSpPr>
          <p:cNvPr id="7" name="Rectangles 6"/>
          <p:cNvSpPr/>
          <p:nvPr/>
        </p:nvSpPr>
        <p:spPr>
          <a:xfrm>
            <a:off x="4527550" y="1930400"/>
            <a:ext cx="3535045"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rgbClr val="92D050"/>
              </a:solidFill>
            </a:endParaRPr>
          </a:p>
        </p:txBody>
      </p:sp>
      <p:sp>
        <p:nvSpPr>
          <p:cNvPr id="8" name="Rectangles 7"/>
          <p:cNvSpPr/>
          <p:nvPr/>
        </p:nvSpPr>
        <p:spPr>
          <a:xfrm>
            <a:off x="1503045"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Integers</a:t>
            </a:r>
          </a:p>
        </p:txBody>
      </p:sp>
      <p:sp>
        <p:nvSpPr>
          <p:cNvPr id="9" name="Rectangles 8"/>
          <p:cNvSpPr/>
          <p:nvPr/>
        </p:nvSpPr>
        <p:spPr>
          <a:xfrm>
            <a:off x="8831580"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String</a:t>
            </a:r>
          </a:p>
        </p:txBody>
      </p:sp>
      <p:sp>
        <p:nvSpPr>
          <p:cNvPr id="10" name="Rectangles 9"/>
          <p:cNvSpPr/>
          <p:nvPr/>
        </p:nvSpPr>
        <p:spPr>
          <a:xfrm>
            <a:off x="5207000" y="1323340"/>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a:t>
            </a:r>
          </a:p>
        </p:txBody>
      </p:sp>
      <p:pic>
        <p:nvPicPr>
          <p:cNvPr id="2" name="Content Placeholder 1"/>
          <p:cNvPicPr>
            <a:picLocks noGrp="1" noChangeAspect="1"/>
          </p:cNvPicPr>
          <p:nvPr>
            <p:ph sz="half" idx="1"/>
          </p:nvPr>
        </p:nvPicPr>
        <p:blipFill>
          <a:blip r:embed="rId2"/>
          <a:stretch>
            <a:fillRect/>
          </a:stretch>
        </p:blipFill>
        <p:spPr>
          <a:xfrm>
            <a:off x="1130300" y="2299970"/>
            <a:ext cx="2747645" cy="2464435"/>
          </a:xfrm>
          <a:prstGeom prst="rect">
            <a:avLst/>
          </a:prstGeom>
        </p:spPr>
      </p:pic>
      <p:pic>
        <p:nvPicPr>
          <p:cNvPr id="4" name="Content Placeholder 3"/>
          <p:cNvPicPr>
            <a:picLocks noGrp="1" noChangeAspect="1"/>
          </p:cNvPicPr>
          <p:nvPr>
            <p:ph sz="half" idx="2"/>
          </p:nvPr>
        </p:nvPicPr>
        <p:blipFill>
          <a:blip r:embed="rId3"/>
          <a:stretch>
            <a:fillRect/>
          </a:stretch>
        </p:blipFill>
        <p:spPr>
          <a:xfrm>
            <a:off x="1417320" y="5257165"/>
            <a:ext cx="1972945" cy="1215390"/>
          </a:xfrm>
          <a:prstGeom prst="rect">
            <a:avLst/>
          </a:prstGeom>
        </p:spPr>
      </p:pic>
      <p:pic>
        <p:nvPicPr>
          <p:cNvPr id="11" name="Picture 10"/>
          <p:cNvPicPr>
            <a:picLocks noChangeAspect="1"/>
          </p:cNvPicPr>
          <p:nvPr/>
        </p:nvPicPr>
        <p:blipFill>
          <a:blip r:embed="rId4"/>
          <a:stretch>
            <a:fillRect/>
          </a:stretch>
        </p:blipFill>
        <p:spPr>
          <a:xfrm>
            <a:off x="4765675" y="2093595"/>
            <a:ext cx="3051810" cy="2803525"/>
          </a:xfrm>
          <a:prstGeom prst="rect">
            <a:avLst/>
          </a:prstGeom>
        </p:spPr>
      </p:pic>
      <p:pic>
        <p:nvPicPr>
          <p:cNvPr id="12" name="Picture 11"/>
          <p:cNvPicPr>
            <a:picLocks noChangeAspect="1"/>
          </p:cNvPicPr>
          <p:nvPr/>
        </p:nvPicPr>
        <p:blipFill>
          <a:blip r:embed="rId5"/>
          <a:stretch>
            <a:fillRect/>
          </a:stretch>
        </p:blipFill>
        <p:spPr>
          <a:xfrm>
            <a:off x="4893310" y="5257165"/>
            <a:ext cx="2924175" cy="1319530"/>
          </a:xfrm>
          <a:prstGeom prst="rect">
            <a:avLst/>
          </a:prstGeom>
        </p:spPr>
      </p:pic>
      <p:pic>
        <p:nvPicPr>
          <p:cNvPr id="13" name="Picture 12"/>
          <p:cNvPicPr>
            <a:picLocks noChangeAspect="1"/>
          </p:cNvPicPr>
          <p:nvPr/>
        </p:nvPicPr>
        <p:blipFill>
          <a:blip r:embed="rId6"/>
          <a:stretch>
            <a:fillRect/>
          </a:stretch>
        </p:blipFill>
        <p:spPr>
          <a:xfrm>
            <a:off x="8510270" y="2299970"/>
            <a:ext cx="2965450" cy="2465070"/>
          </a:xfrm>
          <a:prstGeom prst="rect">
            <a:avLst/>
          </a:prstGeom>
        </p:spPr>
      </p:pic>
      <p:pic>
        <p:nvPicPr>
          <p:cNvPr id="14" name="Picture 13"/>
          <p:cNvPicPr>
            <a:picLocks noChangeAspect="1"/>
          </p:cNvPicPr>
          <p:nvPr/>
        </p:nvPicPr>
        <p:blipFill>
          <a:blip r:embed="rId7"/>
          <a:stretch>
            <a:fillRect/>
          </a:stretch>
        </p:blipFill>
        <p:spPr>
          <a:xfrm>
            <a:off x="8830945" y="5257165"/>
            <a:ext cx="2297430" cy="13487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Strings</a:t>
            </a:r>
          </a:p>
        </p:txBody>
      </p:sp>
      <p:sp>
        <p:nvSpPr>
          <p:cNvPr id="3" name="Content Placeholder 2"/>
          <p:cNvSpPr>
            <a:spLocks noGrp="1"/>
          </p:cNvSpPr>
          <p:nvPr>
            <p:ph sz="half" idx="1"/>
          </p:nvPr>
        </p:nvSpPr>
        <p:spPr/>
        <p:txBody>
          <a:bodyPr/>
          <a:lstStyle/>
          <a:p>
            <a:pPr marL="0" indent="0">
              <a:buNone/>
            </a:pPr>
            <a:r>
              <a:rPr lang="en-US"/>
              <a:t>Strings</a:t>
            </a:r>
          </a:p>
          <a:p>
            <a:pPr marL="0" indent="0">
              <a:buNone/>
            </a:pPr>
            <a:r>
              <a:rPr lang="en-US"/>
              <a:t>Strings in python are surrounded by either single quotation marks, or double quotation marks.</a:t>
            </a:r>
          </a:p>
          <a:p>
            <a:pPr marL="0" indent="0">
              <a:buNone/>
            </a:pPr>
            <a:r>
              <a:rPr lang="en-US">
                <a:solidFill>
                  <a:srgbClr val="FF0000"/>
                </a:solidFill>
              </a:rPr>
              <a:t>'hello'</a:t>
            </a:r>
            <a:r>
              <a:rPr lang="en-US"/>
              <a:t> is the same as </a:t>
            </a:r>
            <a:r>
              <a:rPr lang="en-US">
                <a:solidFill>
                  <a:srgbClr val="FF0000"/>
                </a:solidFill>
              </a:rPr>
              <a:t>"hello"</a:t>
            </a:r>
            <a:r>
              <a:rPr lang="en-US"/>
              <a:t>.</a:t>
            </a:r>
          </a:p>
          <a:p>
            <a:pPr marL="0" indent="0">
              <a:buNone/>
            </a:pPr>
            <a:r>
              <a:rPr lang="en-US"/>
              <a:t>You can display a string literal with the </a:t>
            </a:r>
            <a:r>
              <a:rPr lang="en-US">
                <a:solidFill>
                  <a:srgbClr val="FF0000"/>
                </a:solidFill>
              </a:rPr>
              <a:t>print()</a:t>
            </a:r>
            <a:r>
              <a:rPr lang="en-US"/>
              <a:t> function:</a:t>
            </a:r>
          </a:p>
        </p:txBody>
      </p:sp>
      <p:sp>
        <p:nvSpPr>
          <p:cNvPr id="5" name="Rectangles 4"/>
          <p:cNvSpPr/>
          <p:nvPr/>
        </p:nvSpPr>
        <p:spPr>
          <a:xfrm>
            <a:off x="6828790" y="2094230"/>
            <a:ext cx="4163060" cy="245999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4" name="Content Placeholder 3"/>
          <p:cNvPicPr>
            <a:picLocks noGrp="1" noChangeAspect="1"/>
          </p:cNvPicPr>
          <p:nvPr>
            <p:ph sz="half" idx="2"/>
          </p:nvPr>
        </p:nvPicPr>
        <p:blipFill>
          <a:blip r:embed="rId2"/>
          <a:stretch>
            <a:fillRect/>
          </a:stretch>
        </p:blipFill>
        <p:spPr>
          <a:xfrm>
            <a:off x="6981825" y="2249170"/>
            <a:ext cx="3857625" cy="2150110"/>
          </a:xfrm>
          <a:prstGeom prst="rect">
            <a:avLst/>
          </a:prstGeom>
        </p:spPr>
      </p:pic>
      <p:pic>
        <p:nvPicPr>
          <p:cNvPr id="6" name="Picture 5"/>
          <p:cNvPicPr>
            <a:picLocks noChangeAspect="1"/>
          </p:cNvPicPr>
          <p:nvPr/>
        </p:nvPicPr>
        <p:blipFill>
          <a:blip r:embed="rId3"/>
          <a:stretch>
            <a:fillRect/>
          </a:stretch>
        </p:blipFill>
        <p:spPr>
          <a:xfrm>
            <a:off x="6981825" y="4966335"/>
            <a:ext cx="3117850" cy="120586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 String to a Variable</a:t>
            </a:r>
          </a:p>
        </p:txBody>
      </p:sp>
      <p:sp>
        <p:nvSpPr>
          <p:cNvPr id="5" name="Text Box 4"/>
          <p:cNvSpPr txBox="1"/>
          <p:nvPr/>
        </p:nvSpPr>
        <p:spPr>
          <a:xfrm>
            <a:off x="1170940" y="1803400"/>
            <a:ext cx="7999095" cy="645160"/>
          </a:xfrm>
          <a:prstGeom prst="rect">
            <a:avLst/>
          </a:prstGeom>
          <a:noFill/>
        </p:spPr>
        <p:txBody>
          <a:bodyPr wrap="square" rtlCol="0" anchor="t">
            <a:spAutoFit/>
          </a:bodyPr>
          <a:lstStyle/>
          <a:p>
            <a:r>
              <a:rPr lang="en-US"/>
              <a:t>Assigning a string to a variable is done with the variable name followed by an equal sign and the string:</a:t>
            </a:r>
          </a:p>
        </p:txBody>
      </p:sp>
      <p:sp>
        <p:nvSpPr>
          <p:cNvPr id="6" name="Rectangles 5"/>
          <p:cNvSpPr/>
          <p:nvPr/>
        </p:nvSpPr>
        <p:spPr>
          <a:xfrm>
            <a:off x="1302385" y="2867025"/>
            <a:ext cx="4163060" cy="245999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7" name="Content Placeholder 6"/>
          <p:cNvPicPr>
            <a:picLocks noGrp="1" noChangeAspect="1"/>
          </p:cNvPicPr>
          <p:nvPr>
            <p:ph sz="half" idx="1"/>
          </p:nvPr>
        </p:nvPicPr>
        <p:blipFill>
          <a:blip r:embed="rId2"/>
          <a:stretch>
            <a:fillRect/>
          </a:stretch>
        </p:blipFill>
        <p:spPr>
          <a:xfrm>
            <a:off x="1503680" y="3136265"/>
            <a:ext cx="3517265" cy="193421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868160" y="3265170"/>
            <a:ext cx="2960370" cy="16630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Multiline Strings</a:t>
            </a:r>
          </a:p>
        </p:txBody>
      </p:sp>
      <p:sp>
        <p:nvSpPr>
          <p:cNvPr id="5" name="Text Box 4"/>
          <p:cNvSpPr txBox="1"/>
          <p:nvPr/>
        </p:nvSpPr>
        <p:spPr>
          <a:xfrm>
            <a:off x="1069975" y="2094230"/>
            <a:ext cx="6462395" cy="645160"/>
          </a:xfrm>
          <a:prstGeom prst="rect">
            <a:avLst/>
          </a:prstGeom>
          <a:noFill/>
        </p:spPr>
        <p:txBody>
          <a:bodyPr wrap="square" rtlCol="0" anchor="t">
            <a:spAutoFit/>
          </a:bodyPr>
          <a:lstStyle/>
          <a:p>
            <a:r>
              <a:rPr lang="en-US"/>
              <a:t>You can assign a multiline string to a variable by using three quotes:</a:t>
            </a:r>
          </a:p>
        </p:txBody>
      </p:sp>
      <p:sp>
        <p:nvSpPr>
          <p:cNvPr id="6" name="Rectangles 5"/>
          <p:cNvSpPr/>
          <p:nvPr/>
        </p:nvSpPr>
        <p:spPr>
          <a:xfrm>
            <a:off x="1202055" y="3726180"/>
            <a:ext cx="5566410" cy="254571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sp>
        <p:nvSpPr>
          <p:cNvPr id="7" name="Text Box 6"/>
          <p:cNvSpPr txBox="1"/>
          <p:nvPr/>
        </p:nvSpPr>
        <p:spPr>
          <a:xfrm>
            <a:off x="1202055" y="2910205"/>
            <a:ext cx="6877685" cy="645160"/>
          </a:xfrm>
          <a:prstGeom prst="rect">
            <a:avLst/>
          </a:prstGeom>
          <a:noFill/>
        </p:spPr>
        <p:txBody>
          <a:bodyPr wrap="square" rtlCol="0" anchor="t">
            <a:spAutoFit/>
          </a:bodyPr>
          <a:lstStyle/>
          <a:p>
            <a:r>
              <a:rPr lang="en-US"/>
              <a:t>Example</a:t>
            </a:r>
          </a:p>
          <a:p>
            <a:r>
              <a:rPr lang="en-US"/>
              <a:t>You can use three double quotes:</a:t>
            </a:r>
          </a:p>
        </p:txBody>
      </p:sp>
      <p:pic>
        <p:nvPicPr>
          <p:cNvPr id="8" name="Content Placeholder 7"/>
          <p:cNvPicPr>
            <a:picLocks noGrp="1" noChangeAspect="1"/>
          </p:cNvPicPr>
          <p:nvPr>
            <p:ph sz="half" idx="1"/>
          </p:nvPr>
        </p:nvPicPr>
        <p:blipFill>
          <a:blip r:embed="rId2"/>
          <a:stretch>
            <a:fillRect/>
          </a:stretch>
        </p:blipFill>
        <p:spPr>
          <a:xfrm>
            <a:off x="1470025" y="3940810"/>
            <a:ext cx="5029835" cy="2132330"/>
          </a:xfrm>
          <a:prstGeom prst="rect">
            <a:avLst/>
          </a:prstGeom>
        </p:spPr>
      </p:pic>
      <p:pic>
        <p:nvPicPr>
          <p:cNvPr id="9" name="Content Placeholder 8"/>
          <p:cNvPicPr>
            <a:picLocks noGrp="1" noChangeAspect="1"/>
          </p:cNvPicPr>
          <p:nvPr>
            <p:ph sz="half" idx="2"/>
          </p:nvPr>
        </p:nvPicPr>
        <p:blipFill>
          <a:blip r:embed="rId3"/>
          <a:stretch>
            <a:fillRect/>
          </a:stretch>
        </p:blipFill>
        <p:spPr>
          <a:xfrm>
            <a:off x="7185025" y="3726180"/>
            <a:ext cx="4457700" cy="256095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98880" y="1111885"/>
            <a:ext cx="5818505" cy="1014730"/>
          </a:xfrm>
          <a:prstGeom prst="rect">
            <a:avLst/>
          </a:prstGeom>
          <a:noFill/>
        </p:spPr>
        <p:txBody>
          <a:bodyPr wrap="square" rtlCol="0" anchor="t">
            <a:spAutoFit/>
          </a:bodyPr>
          <a:lstStyle/>
          <a:p>
            <a:r>
              <a:rPr lang="en-US" sz="2000"/>
              <a:t>Or three single quotes:</a:t>
            </a:r>
          </a:p>
          <a:p>
            <a:endParaRPr lang="en-US" sz="2000"/>
          </a:p>
          <a:p>
            <a:r>
              <a:rPr lang="en-US" sz="2000"/>
              <a:t>Example</a:t>
            </a:r>
          </a:p>
        </p:txBody>
      </p:sp>
      <p:sp>
        <p:nvSpPr>
          <p:cNvPr id="6" name="Rectangles 5"/>
          <p:cNvSpPr/>
          <p:nvPr/>
        </p:nvSpPr>
        <p:spPr>
          <a:xfrm>
            <a:off x="929005" y="2638425"/>
            <a:ext cx="5566410" cy="310324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7" name="Content Placeholder 6"/>
          <p:cNvPicPr>
            <a:picLocks noGrp="1" noChangeAspect="1"/>
          </p:cNvPicPr>
          <p:nvPr>
            <p:ph sz="half" idx="1"/>
          </p:nvPr>
        </p:nvPicPr>
        <p:blipFill>
          <a:blip r:embed="rId3"/>
          <a:stretch>
            <a:fillRect/>
          </a:stretch>
        </p:blipFill>
        <p:spPr>
          <a:xfrm>
            <a:off x="1056640" y="2891155"/>
            <a:ext cx="5132070" cy="2722245"/>
          </a:xfrm>
          <a:prstGeom prst="rect">
            <a:avLst/>
          </a:prstGeom>
        </p:spPr>
      </p:pic>
      <p:pic>
        <p:nvPicPr>
          <p:cNvPr id="9" name="Content Placeholder 8"/>
          <p:cNvPicPr>
            <a:picLocks noGrp="1" noChangeAspect="1"/>
          </p:cNvPicPr>
          <p:nvPr>
            <p:ph sz="half" idx="2"/>
          </p:nvPr>
        </p:nvPicPr>
        <p:blipFill>
          <a:blip r:embed="rId4"/>
          <a:stretch>
            <a:fillRect/>
          </a:stretch>
        </p:blipFill>
        <p:spPr>
          <a:xfrm>
            <a:off x="6846570" y="2638425"/>
            <a:ext cx="4505325" cy="2975610"/>
          </a:xfrm>
          <a:prstGeom prst="rect">
            <a:avLst/>
          </a:prstGeom>
        </p:spPr>
      </p:pic>
      <p:sp>
        <p:nvSpPr>
          <p:cNvPr id="11" name="Text Box 10"/>
          <p:cNvSpPr txBox="1"/>
          <p:nvPr/>
        </p:nvSpPr>
        <p:spPr>
          <a:xfrm>
            <a:off x="1198880" y="6125845"/>
            <a:ext cx="10170160" cy="368300"/>
          </a:xfrm>
          <a:prstGeom prst="rect">
            <a:avLst/>
          </a:prstGeom>
          <a:noFill/>
        </p:spPr>
        <p:txBody>
          <a:bodyPr wrap="square" rtlCol="0" anchor="t">
            <a:spAutoFit/>
          </a:bodyPr>
          <a:lstStyle/>
          <a:p>
            <a:r>
              <a:rPr lang="en-US" b="1">
                <a:solidFill>
                  <a:srgbClr val="FF0000"/>
                </a:solidFill>
              </a:rPr>
              <a:t>Note: </a:t>
            </a:r>
            <a:r>
              <a:rPr lang="en-US"/>
              <a:t>in the result, the line breaks are inserted at the same position as in the code.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7B31-23D3-446B-8A8A-274427BE4082}"/>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Strings are Arrays</a:t>
            </a:r>
            <a:br>
              <a:rPr lang="en-US" b="0" i="0" dirty="0">
                <a:solidFill>
                  <a:srgbClr val="000000"/>
                </a:solidFill>
                <a:effectLst/>
                <a:latin typeface="Segoe UI" panose="020B0502040204020203" pitchFamily="34" charset="0"/>
              </a:rPr>
            </a:br>
            <a:endParaRPr lang="en-US" dirty="0"/>
          </a:p>
        </p:txBody>
      </p:sp>
      <p:sp>
        <p:nvSpPr>
          <p:cNvPr id="6" name="TextBox 5">
            <a:extLst>
              <a:ext uri="{FF2B5EF4-FFF2-40B4-BE49-F238E27FC236}">
                <a16:creationId xmlns:a16="http://schemas.microsoft.com/office/drawing/2014/main" id="{D0E831FA-F710-4FC1-A54D-5B1845FEE058}"/>
              </a:ext>
            </a:extLst>
          </p:cNvPr>
          <p:cNvSpPr txBox="1"/>
          <p:nvPr/>
        </p:nvSpPr>
        <p:spPr>
          <a:xfrm>
            <a:off x="1063752" y="1323994"/>
            <a:ext cx="10333118" cy="1754326"/>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Like many other popular programming languages, strings in Python are arrays of bytes representing </a:t>
            </a:r>
            <a:r>
              <a:rPr lang="en-US" b="0" i="0" dirty="0" err="1">
                <a:solidFill>
                  <a:srgbClr val="000000"/>
                </a:solidFill>
                <a:effectLst/>
                <a:latin typeface="Verdana" panose="020B0604030504040204" pitchFamily="34" charset="0"/>
              </a:rPr>
              <a:t>unicode</a:t>
            </a:r>
            <a:r>
              <a:rPr lang="en-US" b="0" i="0" dirty="0">
                <a:solidFill>
                  <a:srgbClr val="000000"/>
                </a:solidFill>
                <a:effectLst/>
                <a:latin typeface="Verdana" panose="020B0604030504040204" pitchFamily="34" charset="0"/>
              </a:rPr>
              <a:t> characters.</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However, Python does not have a character data type, a single character is simply a string with a length of 1.</a:t>
            </a:r>
          </a:p>
          <a:p>
            <a:pPr algn="l"/>
            <a:r>
              <a:rPr lang="en-US" b="0" i="0" dirty="0">
                <a:solidFill>
                  <a:srgbClr val="000000"/>
                </a:solidFill>
                <a:effectLst/>
                <a:latin typeface="Verdana" panose="020B0604030504040204" pitchFamily="34" charset="0"/>
              </a:rPr>
              <a:t>Square brackets can be used to access elements of the string.</a:t>
            </a:r>
          </a:p>
        </p:txBody>
      </p:sp>
      <p:sp>
        <p:nvSpPr>
          <p:cNvPr id="7" name="Rectangles 5">
            <a:extLst>
              <a:ext uri="{FF2B5EF4-FFF2-40B4-BE49-F238E27FC236}">
                <a16:creationId xmlns:a16="http://schemas.microsoft.com/office/drawing/2014/main" id="{DEA905B0-8742-416F-B9A0-1658001C3442}"/>
              </a:ext>
            </a:extLst>
          </p:cNvPr>
          <p:cNvSpPr/>
          <p:nvPr/>
        </p:nvSpPr>
        <p:spPr>
          <a:xfrm>
            <a:off x="1220553" y="4757530"/>
            <a:ext cx="4994717" cy="1873604"/>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sp>
        <p:nvSpPr>
          <p:cNvPr id="9" name="TextBox 8">
            <a:extLst>
              <a:ext uri="{FF2B5EF4-FFF2-40B4-BE49-F238E27FC236}">
                <a16:creationId xmlns:a16="http://schemas.microsoft.com/office/drawing/2014/main" id="{E62990F6-78F8-4CED-9214-B9BC565C03ED}"/>
              </a:ext>
            </a:extLst>
          </p:cNvPr>
          <p:cNvSpPr txBox="1"/>
          <p:nvPr/>
        </p:nvSpPr>
        <p:spPr>
          <a:xfrm>
            <a:off x="1220553" y="3456260"/>
            <a:ext cx="7923447" cy="923330"/>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Get the character at position 1 (remember that the first character has the position 0):</a:t>
            </a:r>
          </a:p>
        </p:txBody>
      </p:sp>
      <p:pic>
        <p:nvPicPr>
          <p:cNvPr id="11" name="Picture 10">
            <a:extLst>
              <a:ext uri="{FF2B5EF4-FFF2-40B4-BE49-F238E27FC236}">
                <a16:creationId xmlns:a16="http://schemas.microsoft.com/office/drawing/2014/main" id="{0D6DD8C6-4686-481D-948B-CD98F4D66A9D}"/>
              </a:ext>
            </a:extLst>
          </p:cNvPr>
          <p:cNvPicPr>
            <a:picLocks noChangeAspect="1"/>
          </p:cNvPicPr>
          <p:nvPr/>
        </p:nvPicPr>
        <p:blipFill>
          <a:blip r:embed="rId2"/>
          <a:stretch>
            <a:fillRect/>
          </a:stretch>
        </p:blipFill>
        <p:spPr>
          <a:xfrm>
            <a:off x="1643270" y="4979178"/>
            <a:ext cx="4452730" cy="1430307"/>
          </a:xfrm>
          <a:prstGeom prst="rect">
            <a:avLst/>
          </a:prstGeom>
        </p:spPr>
      </p:pic>
      <p:pic>
        <p:nvPicPr>
          <p:cNvPr id="13" name="Picture 12">
            <a:extLst>
              <a:ext uri="{FF2B5EF4-FFF2-40B4-BE49-F238E27FC236}">
                <a16:creationId xmlns:a16="http://schemas.microsoft.com/office/drawing/2014/main" id="{063B6698-B25C-43E3-AF51-4DA2713E9622}"/>
              </a:ext>
            </a:extLst>
          </p:cNvPr>
          <p:cNvPicPr>
            <a:picLocks noChangeAspect="1"/>
          </p:cNvPicPr>
          <p:nvPr/>
        </p:nvPicPr>
        <p:blipFill>
          <a:blip r:embed="rId3"/>
          <a:stretch>
            <a:fillRect/>
          </a:stretch>
        </p:blipFill>
        <p:spPr>
          <a:xfrm>
            <a:off x="6981777" y="4979178"/>
            <a:ext cx="2944101" cy="1236092"/>
          </a:xfrm>
          <a:prstGeom prst="rect">
            <a:avLst/>
          </a:prstGeom>
        </p:spPr>
      </p:pic>
    </p:spTree>
    <p:extLst>
      <p:ext uri="{BB962C8B-B14F-4D97-AF65-F5344CB8AC3E}">
        <p14:creationId xmlns:p14="http://schemas.microsoft.com/office/powerpoint/2010/main" val="2348179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C645-89F2-4D6E-9431-B0B340D37F6C}"/>
              </a:ext>
            </a:extLst>
          </p:cNvPr>
          <p:cNvSpPr>
            <a:spLocks noGrp="1"/>
          </p:cNvSpPr>
          <p:nvPr>
            <p:ph type="title"/>
          </p:nvPr>
        </p:nvSpPr>
        <p:spPr>
          <a:xfrm>
            <a:off x="831308" y="450574"/>
            <a:ext cx="10058400" cy="1444487"/>
          </a:xfrm>
        </p:spPr>
        <p:txBody>
          <a:bodyPr>
            <a:normAutofit fontScale="90000"/>
          </a:bodyPr>
          <a:lstStyle/>
          <a:p>
            <a:r>
              <a:rPr lang="en-US" b="0" i="0" dirty="0">
                <a:solidFill>
                  <a:srgbClr val="000000"/>
                </a:solidFill>
                <a:effectLst/>
                <a:latin typeface="Rockwell Condensed" panose="02060603050405020104" pitchFamily="18" charset="0"/>
              </a:rPr>
              <a:t>Looping Through a String</a:t>
            </a:r>
            <a:br>
              <a:rPr lang="en-US" b="0" i="0" dirty="0">
                <a:solidFill>
                  <a:srgbClr val="000000"/>
                </a:solidFill>
                <a:effectLst/>
                <a:latin typeface="Segoe UI" panose="020B0502040204020203" pitchFamily="34" charset="0"/>
              </a:rPr>
            </a:br>
            <a:endParaRPr lang="en-US" dirty="0"/>
          </a:p>
        </p:txBody>
      </p:sp>
      <p:sp>
        <p:nvSpPr>
          <p:cNvPr id="7" name="Rectangle 1">
            <a:extLst>
              <a:ext uri="{FF2B5EF4-FFF2-40B4-BE49-F238E27FC236}">
                <a16:creationId xmlns:a16="http://schemas.microsoft.com/office/drawing/2014/main" id="{1767BB1C-C647-4D00-9190-395582D9595A}"/>
              </a:ext>
            </a:extLst>
          </p:cNvPr>
          <p:cNvSpPr>
            <a:spLocks noChangeArrowheads="1"/>
          </p:cNvSpPr>
          <p:nvPr/>
        </p:nvSpPr>
        <p:spPr bwMode="auto">
          <a:xfrm>
            <a:off x="596348" y="1525729"/>
            <a:ext cx="10467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Since strings are arrays, we can loop through the characters in a string, with a </a:t>
            </a:r>
            <a:r>
              <a:rPr kumimoji="0" lang="en-US" altLang="en-US" b="0" i="0" u="none" strike="noStrike" cap="none" normalizeH="0" baseline="0" dirty="0">
                <a:ln>
                  <a:noFill/>
                </a:ln>
                <a:solidFill>
                  <a:srgbClr val="DC143C"/>
                </a:solidFill>
                <a:effectLst/>
                <a:latin typeface="Consolas" panose="020B0609020204030204" pitchFamily="49" charset="0"/>
              </a:rPr>
              <a:t>for</a:t>
            </a:r>
            <a:r>
              <a:rPr kumimoji="0" lang="en-US" altLang="en-US" b="0" i="0" u="none" strike="noStrike" cap="none" normalizeH="0" baseline="0" dirty="0">
                <a:ln>
                  <a:noFill/>
                </a:ln>
                <a:solidFill>
                  <a:srgbClr val="000000"/>
                </a:solidFill>
                <a:effectLst/>
                <a:latin typeface="Verdana" panose="020B0604030504040204" pitchFamily="34" charset="0"/>
              </a:rPr>
              <a:t> loop</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AC41FF3-1F4A-4771-A1C4-0F5E14EB24B3}"/>
              </a:ext>
            </a:extLst>
          </p:cNvPr>
          <p:cNvSpPr txBox="1"/>
          <p:nvPr/>
        </p:nvSpPr>
        <p:spPr>
          <a:xfrm>
            <a:off x="596348" y="2208000"/>
            <a:ext cx="6096000" cy="923330"/>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Loop through the letters in the word “flower":</a:t>
            </a:r>
          </a:p>
        </p:txBody>
      </p:sp>
      <p:sp>
        <p:nvSpPr>
          <p:cNvPr id="10" name="Rectangles 5">
            <a:extLst>
              <a:ext uri="{FF2B5EF4-FFF2-40B4-BE49-F238E27FC236}">
                <a16:creationId xmlns:a16="http://schemas.microsoft.com/office/drawing/2014/main" id="{BF1FBB9F-C68F-485B-BFD6-BBF5FE2AD839}"/>
              </a:ext>
            </a:extLst>
          </p:cNvPr>
          <p:cNvSpPr/>
          <p:nvPr/>
        </p:nvSpPr>
        <p:spPr>
          <a:xfrm>
            <a:off x="716971" y="3726671"/>
            <a:ext cx="4994717" cy="2106922"/>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12" name="Picture 11">
            <a:extLst>
              <a:ext uri="{FF2B5EF4-FFF2-40B4-BE49-F238E27FC236}">
                <a16:creationId xmlns:a16="http://schemas.microsoft.com/office/drawing/2014/main" id="{435DCAA9-F7F3-43A9-AA46-FDC3DB51769A}"/>
              </a:ext>
            </a:extLst>
          </p:cNvPr>
          <p:cNvPicPr>
            <a:picLocks noChangeAspect="1"/>
          </p:cNvPicPr>
          <p:nvPr/>
        </p:nvPicPr>
        <p:blipFill>
          <a:blip r:embed="rId2"/>
          <a:stretch>
            <a:fillRect/>
          </a:stretch>
        </p:blipFill>
        <p:spPr>
          <a:xfrm>
            <a:off x="1007165" y="3843130"/>
            <a:ext cx="4068418" cy="1736035"/>
          </a:xfrm>
          <a:prstGeom prst="rect">
            <a:avLst/>
          </a:prstGeom>
        </p:spPr>
      </p:pic>
      <p:pic>
        <p:nvPicPr>
          <p:cNvPr id="14" name="Picture 13">
            <a:extLst>
              <a:ext uri="{FF2B5EF4-FFF2-40B4-BE49-F238E27FC236}">
                <a16:creationId xmlns:a16="http://schemas.microsoft.com/office/drawing/2014/main" id="{3EDE9238-D3DD-477D-9924-CCCE1451683C}"/>
              </a:ext>
            </a:extLst>
          </p:cNvPr>
          <p:cNvPicPr>
            <a:picLocks noChangeAspect="1"/>
          </p:cNvPicPr>
          <p:nvPr/>
        </p:nvPicPr>
        <p:blipFill>
          <a:blip r:embed="rId3"/>
          <a:stretch>
            <a:fillRect/>
          </a:stretch>
        </p:blipFill>
        <p:spPr>
          <a:xfrm>
            <a:off x="7235687" y="3493353"/>
            <a:ext cx="2266122" cy="2340240"/>
          </a:xfrm>
          <a:prstGeom prst="rect">
            <a:avLst/>
          </a:prstGeom>
        </p:spPr>
      </p:pic>
    </p:spTree>
    <p:extLst>
      <p:ext uri="{BB962C8B-B14F-4D97-AF65-F5344CB8AC3E}">
        <p14:creationId xmlns:p14="http://schemas.microsoft.com/office/powerpoint/2010/main" val="400986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538" y="742315"/>
            <a:ext cx="4754880" cy="3977640"/>
          </a:xfrm>
        </p:spPr>
        <p:txBody>
          <a:bodyPr/>
          <a:lstStyle/>
          <a:p>
            <a:pPr marL="0" indent="0">
              <a:buNone/>
            </a:pPr>
            <a:r>
              <a:rPr lang="en-US" altLang="zh-TW" sz="3200" b="1" dirty="0">
                <a:sym typeface="+mn-ea"/>
              </a:rPr>
              <a:t>Software development</a:t>
            </a:r>
          </a:p>
          <a:p>
            <a:pPr marL="0" indent="0">
              <a:buNone/>
            </a:pPr>
            <a:r>
              <a:rPr lang="en-US" altLang="zh-TW" sz="3200" dirty="0">
                <a:sym typeface="+mn-ea"/>
              </a:rPr>
              <a:t>Python is often used as a support language for software developers, for build control and management, testing, and in many other ways.</a:t>
            </a:r>
          </a:p>
          <a:p>
            <a:pPr marL="0" indent="0">
              <a:buNone/>
            </a:pPr>
            <a:endParaRPr lang="en-US" altLang="zh-TW" sz="3200" dirty="0">
              <a:sym typeface="+mn-ea"/>
            </a:endParaRPr>
          </a:p>
          <a:p>
            <a:pPr marL="0" indent="0">
              <a:buNone/>
            </a:pPr>
            <a:endParaRPr lang="en-US" altLang="zh-TW" sz="3200" dirty="0">
              <a:sym typeface="+mn-ea"/>
            </a:endParaRPr>
          </a:p>
        </p:txBody>
      </p:sp>
      <p:pic>
        <p:nvPicPr>
          <p:cNvPr id="108" name="Content Placeholder 107"/>
          <p:cNvPicPr>
            <a:picLocks noGrp="1"/>
          </p:cNvPicPr>
          <p:nvPr>
            <p:ph sz="half" idx="2"/>
          </p:nvPr>
        </p:nvPicPr>
        <p:blipFill>
          <a:blip r:embed="rId2"/>
          <a:stretch>
            <a:fillRect/>
          </a:stretch>
        </p:blipFill>
        <p:spPr>
          <a:xfrm>
            <a:off x="6394450" y="1329055"/>
            <a:ext cx="4754880" cy="397764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E912-DA3C-4485-AE1A-772589E052EA}"/>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String Length</a:t>
            </a:r>
            <a:br>
              <a:rPr lang="en-US" b="0" i="0" dirty="0">
                <a:solidFill>
                  <a:srgbClr val="000000"/>
                </a:solidFill>
                <a:effectLst/>
                <a:latin typeface="Segoe UI" panose="020B0502040204020203" pitchFamily="34" charset="0"/>
              </a:rPr>
            </a:br>
            <a:endParaRPr lang="en-US" dirty="0"/>
          </a:p>
        </p:txBody>
      </p:sp>
      <p:sp>
        <p:nvSpPr>
          <p:cNvPr id="5" name="Rectangles 5">
            <a:extLst>
              <a:ext uri="{FF2B5EF4-FFF2-40B4-BE49-F238E27FC236}">
                <a16:creationId xmlns:a16="http://schemas.microsoft.com/office/drawing/2014/main" id="{3F16E8B4-DFC3-4EC3-AED1-B375FB7749E9}"/>
              </a:ext>
            </a:extLst>
          </p:cNvPr>
          <p:cNvSpPr/>
          <p:nvPr/>
        </p:nvSpPr>
        <p:spPr>
          <a:xfrm>
            <a:off x="1430643" y="3823063"/>
            <a:ext cx="4994717" cy="2106922"/>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sp>
        <p:nvSpPr>
          <p:cNvPr id="6" name="Rectangle 1">
            <a:extLst>
              <a:ext uri="{FF2B5EF4-FFF2-40B4-BE49-F238E27FC236}">
                <a16:creationId xmlns:a16="http://schemas.microsoft.com/office/drawing/2014/main" id="{70F41C16-6B98-4D43-A29C-C758C77414EF}"/>
              </a:ext>
            </a:extLst>
          </p:cNvPr>
          <p:cNvSpPr>
            <a:spLocks noChangeArrowheads="1"/>
          </p:cNvSpPr>
          <p:nvPr/>
        </p:nvSpPr>
        <p:spPr bwMode="auto">
          <a:xfrm>
            <a:off x="1063752" y="1690299"/>
            <a:ext cx="6926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To get the length of a string, use the </a:t>
            </a:r>
            <a:r>
              <a:rPr kumimoji="0" lang="en-US" altLang="en-US" sz="2000" b="0" i="0" u="none" strike="noStrike" cap="none" normalizeH="0" baseline="0" dirty="0" err="1">
                <a:ln>
                  <a:noFill/>
                </a:ln>
                <a:solidFill>
                  <a:srgbClr val="DC143C"/>
                </a:solidFill>
                <a:effectLst/>
                <a:latin typeface="Consolas" panose="020B0609020204030204" pitchFamily="49" charset="0"/>
              </a:rPr>
              <a:t>len</a:t>
            </a:r>
            <a:r>
              <a:rPr kumimoji="0" lang="en-US" altLang="en-US" sz="2000" b="0" i="0" u="none" strike="noStrike" cap="none" normalizeH="0" baseline="0" dirty="0">
                <a:ln>
                  <a:noFill/>
                </a:ln>
                <a:solidFill>
                  <a:srgbClr val="DC143C"/>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 function</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DF34337-A8BC-41F6-AD3A-065C920B2637}"/>
              </a:ext>
            </a:extLst>
          </p:cNvPr>
          <p:cNvSpPr>
            <a:spLocks noChangeArrowheads="1"/>
          </p:cNvSpPr>
          <p:nvPr/>
        </p:nvSpPr>
        <p:spPr bwMode="auto">
          <a:xfrm>
            <a:off x="1069848" y="2486952"/>
            <a:ext cx="5716308" cy="94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err="1">
                <a:ln>
                  <a:noFill/>
                </a:ln>
                <a:solidFill>
                  <a:srgbClr val="DC143C"/>
                </a:solidFill>
                <a:effectLst/>
                <a:latin typeface="Consolas" panose="020B0609020204030204" pitchFamily="49" charset="0"/>
              </a:rPr>
              <a:t>len</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returns the length of a string: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063737E-AD73-468C-8110-ECC8F25B4CB8}"/>
              </a:ext>
            </a:extLst>
          </p:cNvPr>
          <p:cNvPicPr>
            <a:picLocks noChangeAspect="1"/>
          </p:cNvPicPr>
          <p:nvPr/>
        </p:nvPicPr>
        <p:blipFill>
          <a:blip r:embed="rId2"/>
          <a:stretch>
            <a:fillRect/>
          </a:stretch>
        </p:blipFill>
        <p:spPr>
          <a:xfrm>
            <a:off x="1827531" y="4069257"/>
            <a:ext cx="4200939" cy="1630017"/>
          </a:xfrm>
          <a:prstGeom prst="rect">
            <a:avLst/>
          </a:prstGeom>
        </p:spPr>
      </p:pic>
      <p:pic>
        <p:nvPicPr>
          <p:cNvPr id="11" name="Picture 10">
            <a:extLst>
              <a:ext uri="{FF2B5EF4-FFF2-40B4-BE49-F238E27FC236}">
                <a16:creationId xmlns:a16="http://schemas.microsoft.com/office/drawing/2014/main" id="{267EA3CD-3A21-403C-98C1-0203A06F34AD}"/>
              </a:ext>
            </a:extLst>
          </p:cNvPr>
          <p:cNvPicPr>
            <a:picLocks noChangeAspect="1"/>
          </p:cNvPicPr>
          <p:nvPr/>
        </p:nvPicPr>
        <p:blipFill>
          <a:blip r:embed="rId3"/>
          <a:stretch>
            <a:fillRect/>
          </a:stretch>
        </p:blipFill>
        <p:spPr>
          <a:xfrm>
            <a:off x="7170469" y="3928791"/>
            <a:ext cx="1933774" cy="1910950"/>
          </a:xfrm>
          <a:prstGeom prst="rect">
            <a:avLst/>
          </a:prstGeom>
        </p:spPr>
      </p:pic>
    </p:spTree>
    <p:extLst>
      <p:ext uri="{BB962C8B-B14F-4D97-AF65-F5344CB8AC3E}">
        <p14:creationId xmlns:p14="http://schemas.microsoft.com/office/powerpoint/2010/main" val="4109280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2CDE-C171-4C09-B060-AF162E7C6A0A}"/>
              </a:ext>
            </a:extLst>
          </p:cNvPr>
          <p:cNvSpPr>
            <a:spLocks noGrp="1"/>
          </p:cNvSpPr>
          <p:nvPr>
            <p:ph type="title"/>
          </p:nvPr>
        </p:nvSpPr>
        <p:spPr>
          <a:xfrm>
            <a:off x="1066800" y="754253"/>
            <a:ext cx="10058400" cy="1357420"/>
          </a:xfrm>
        </p:spPr>
        <p:txBody>
          <a:bodyPr>
            <a:normAutofit fontScale="90000"/>
          </a:bodyPr>
          <a:lstStyle/>
          <a:p>
            <a:r>
              <a:rPr lang="en-US" b="0" i="0" dirty="0">
                <a:solidFill>
                  <a:srgbClr val="000000"/>
                </a:solidFill>
                <a:effectLst/>
                <a:latin typeface="Rockwell Condensed" panose="02060603050405020104" pitchFamily="18" charset="0"/>
              </a:rPr>
              <a:t>Check String</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C59AAC64-44B7-4D73-A2AE-C1BE5DAF19CE}"/>
              </a:ext>
            </a:extLst>
          </p:cNvPr>
          <p:cNvSpPr>
            <a:spLocks noChangeArrowheads="1"/>
          </p:cNvSpPr>
          <p:nvPr/>
        </p:nvSpPr>
        <p:spPr bwMode="auto">
          <a:xfrm>
            <a:off x="596348" y="1770574"/>
            <a:ext cx="10796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check if a certain phrase or character is present in a string, we can use the keyword </a:t>
            </a:r>
            <a:r>
              <a:rPr kumimoji="0" lang="en-US" altLang="en-US" b="0" i="0" u="none" strike="noStrike" cap="none" normalizeH="0" baseline="0" dirty="0">
                <a:ln>
                  <a:noFill/>
                </a:ln>
                <a:solidFill>
                  <a:srgbClr val="DC143C"/>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75B668E-A344-447D-A68C-1AC2F7D02DBF}"/>
              </a:ext>
            </a:extLst>
          </p:cNvPr>
          <p:cNvSpPr txBox="1"/>
          <p:nvPr/>
        </p:nvSpPr>
        <p:spPr>
          <a:xfrm>
            <a:off x="547031" y="2683781"/>
            <a:ext cx="5300870" cy="1200329"/>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Check if “reason" is present in the following text:</a:t>
            </a:r>
          </a:p>
        </p:txBody>
      </p:sp>
      <p:sp>
        <p:nvSpPr>
          <p:cNvPr id="8" name="Rectangles 5">
            <a:extLst>
              <a:ext uri="{FF2B5EF4-FFF2-40B4-BE49-F238E27FC236}">
                <a16:creationId xmlns:a16="http://schemas.microsoft.com/office/drawing/2014/main" id="{529DC207-4EBC-485E-A783-82CC6A04EC7B}"/>
              </a:ext>
            </a:extLst>
          </p:cNvPr>
          <p:cNvSpPr/>
          <p:nvPr/>
        </p:nvSpPr>
        <p:spPr>
          <a:xfrm>
            <a:off x="547031" y="4128052"/>
            <a:ext cx="4994717" cy="236421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10" name="Picture 9">
            <a:extLst>
              <a:ext uri="{FF2B5EF4-FFF2-40B4-BE49-F238E27FC236}">
                <a16:creationId xmlns:a16="http://schemas.microsoft.com/office/drawing/2014/main" id="{57804C2C-86EB-49A0-A5E1-8BE0ACB1AC25}"/>
              </a:ext>
            </a:extLst>
          </p:cNvPr>
          <p:cNvPicPr>
            <a:picLocks noChangeAspect="1"/>
          </p:cNvPicPr>
          <p:nvPr/>
        </p:nvPicPr>
        <p:blipFill>
          <a:blip r:embed="rId2"/>
          <a:stretch>
            <a:fillRect/>
          </a:stretch>
        </p:blipFill>
        <p:spPr>
          <a:xfrm>
            <a:off x="893927" y="4267193"/>
            <a:ext cx="4300923" cy="2085935"/>
          </a:xfrm>
          <a:prstGeom prst="rect">
            <a:avLst/>
          </a:prstGeom>
        </p:spPr>
      </p:pic>
      <p:pic>
        <p:nvPicPr>
          <p:cNvPr id="12" name="Picture 11">
            <a:extLst>
              <a:ext uri="{FF2B5EF4-FFF2-40B4-BE49-F238E27FC236}">
                <a16:creationId xmlns:a16="http://schemas.microsoft.com/office/drawing/2014/main" id="{E77B9C4F-FA0E-4462-948D-6C900D98EE06}"/>
              </a:ext>
            </a:extLst>
          </p:cNvPr>
          <p:cNvPicPr>
            <a:picLocks noChangeAspect="1"/>
          </p:cNvPicPr>
          <p:nvPr/>
        </p:nvPicPr>
        <p:blipFill>
          <a:blip r:embed="rId3"/>
          <a:stretch>
            <a:fillRect/>
          </a:stretch>
        </p:blipFill>
        <p:spPr>
          <a:xfrm>
            <a:off x="1483257" y="5465250"/>
            <a:ext cx="2411896" cy="874555"/>
          </a:xfrm>
          <a:prstGeom prst="rect">
            <a:avLst/>
          </a:prstGeom>
        </p:spPr>
      </p:pic>
      <p:sp>
        <p:nvSpPr>
          <p:cNvPr id="13" name="Rectangles 5">
            <a:extLst>
              <a:ext uri="{FF2B5EF4-FFF2-40B4-BE49-F238E27FC236}">
                <a16:creationId xmlns:a16="http://schemas.microsoft.com/office/drawing/2014/main" id="{C270DC64-14CF-4743-9AB8-D1AF9A26FACD}"/>
              </a:ext>
            </a:extLst>
          </p:cNvPr>
          <p:cNvSpPr/>
          <p:nvPr/>
        </p:nvSpPr>
        <p:spPr>
          <a:xfrm>
            <a:off x="6398305" y="4128052"/>
            <a:ext cx="4994717" cy="236421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a:p>
            <a:pPr algn="l"/>
            <a:endParaRPr lang="en-US" dirty="0">
              <a:solidFill>
                <a:schemeClr val="tx1"/>
              </a:solidFill>
            </a:endParaRPr>
          </a:p>
        </p:txBody>
      </p:sp>
      <p:sp>
        <p:nvSpPr>
          <p:cNvPr id="14" name="Rectangle 2">
            <a:extLst>
              <a:ext uri="{FF2B5EF4-FFF2-40B4-BE49-F238E27FC236}">
                <a16:creationId xmlns:a16="http://schemas.microsoft.com/office/drawing/2014/main" id="{72DD6A1B-F7D6-4EEF-8FED-4B2643800C60}"/>
              </a:ext>
            </a:extLst>
          </p:cNvPr>
          <p:cNvSpPr>
            <a:spLocks noChangeArrowheads="1"/>
          </p:cNvSpPr>
          <p:nvPr/>
        </p:nvSpPr>
        <p:spPr bwMode="auto">
          <a:xfrm>
            <a:off x="6635649" y="2815727"/>
            <a:ext cx="3564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it in an </a:t>
            </a:r>
            <a:r>
              <a:rPr kumimoji="0" lang="en-US" altLang="en-US" b="0" i="0" u="none" strike="noStrike" cap="none" normalizeH="0" baseline="0" dirty="0">
                <a:ln>
                  <a:noFill/>
                </a:ln>
                <a:solidFill>
                  <a:srgbClr val="DC143C"/>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Verdana" panose="020B0604030504040204" pitchFamily="34" charset="0"/>
              </a:rPr>
              <a:t> statement: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D054382-D88A-49E7-A6BC-4A594998D51F}"/>
              </a:ext>
            </a:extLst>
          </p:cNvPr>
          <p:cNvSpPr txBox="1"/>
          <p:nvPr/>
        </p:nvSpPr>
        <p:spPr>
          <a:xfrm>
            <a:off x="6635649" y="3283946"/>
            <a:ext cx="5300868" cy="646331"/>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Print only if "free" is present:</a:t>
            </a:r>
          </a:p>
        </p:txBody>
      </p:sp>
      <p:pic>
        <p:nvPicPr>
          <p:cNvPr id="18" name="Picture 17">
            <a:extLst>
              <a:ext uri="{FF2B5EF4-FFF2-40B4-BE49-F238E27FC236}">
                <a16:creationId xmlns:a16="http://schemas.microsoft.com/office/drawing/2014/main" id="{ED2B11DC-3FB6-4D22-85CD-35F0B99E94CB}"/>
              </a:ext>
            </a:extLst>
          </p:cNvPr>
          <p:cNvPicPr>
            <a:picLocks noChangeAspect="1"/>
          </p:cNvPicPr>
          <p:nvPr/>
        </p:nvPicPr>
        <p:blipFill>
          <a:blip r:embed="rId4"/>
          <a:stretch>
            <a:fillRect/>
          </a:stretch>
        </p:blipFill>
        <p:spPr>
          <a:xfrm>
            <a:off x="6493565" y="4267193"/>
            <a:ext cx="4631635" cy="1351729"/>
          </a:xfrm>
          <a:prstGeom prst="rect">
            <a:avLst/>
          </a:prstGeom>
        </p:spPr>
      </p:pic>
      <p:pic>
        <p:nvPicPr>
          <p:cNvPr id="20" name="Picture 19">
            <a:extLst>
              <a:ext uri="{FF2B5EF4-FFF2-40B4-BE49-F238E27FC236}">
                <a16:creationId xmlns:a16="http://schemas.microsoft.com/office/drawing/2014/main" id="{9E090BD9-EFE2-4732-B438-85AFDF893EA3}"/>
              </a:ext>
            </a:extLst>
          </p:cNvPr>
          <p:cNvPicPr>
            <a:picLocks noChangeAspect="1"/>
          </p:cNvPicPr>
          <p:nvPr/>
        </p:nvPicPr>
        <p:blipFill>
          <a:blip r:embed="rId5"/>
          <a:stretch>
            <a:fillRect/>
          </a:stretch>
        </p:blipFill>
        <p:spPr>
          <a:xfrm>
            <a:off x="7714398" y="5481145"/>
            <a:ext cx="2362530" cy="874555"/>
          </a:xfrm>
          <a:prstGeom prst="rect">
            <a:avLst/>
          </a:prstGeom>
        </p:spPr>
      </p:pic>
    </p:spTree>
    <p:extLst>
      <p:ext uri="{BB962C8B-B14F-4D97-AF65-F5344CB8AC3E}">
        <p14:creationId xmlns:p14="http://schemas.microsoft.com/office/powerpoint/2010/main" val="4048182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0908-903F-4D5E-B54F-702532D7CF54}"/>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Check if NOT</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087CAA72-350D-4693-8491-BFB0D440D2AE}"/>
              </a:ext>
            </a:extLst>
          </p:cNvPr>
          <p:cNvSpPr>
            <a:spLocks noChangeArrowheads="1"/>
          </p:cNvSpPr>
          <p:nvPr/>
        </p:nvSpPr>
        <p:spPr bwMode="auto">
          <a:xfrm>
            <a:off x="186722" y="1392343"/>
            <a:ext cx="118185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check if a certain phrase or character is NOT present in a string, we can use the keyword </a:t>
            </a:r>
            <a:r>
              <a:rPr kumimoji="0" lang="en-US" altLang="en-US" b="0" i="0" u="none" strike="noStrike" cap="none" normalizeH="0" baseline="0" dirty="0">
                <a:ln>
                  <a:noFill/>
                </a:ln>
                <a:solidFill>
                  <a:srgbClr val="DC143C"/>
                </a:solidFill>
                <a:effectLst/>
                <a:latin typeface="Consolas" panose="020B0609020204030204" pitchFamily="49" charset="0"/>
              </a:rPr>
              <a:t>not in</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071EA0F-0814-43F7-B28D-4CB3429B943B}"/>
              </a:ext>
            </a:extLst>
          </p:cNvPr>
          <p:cNvSpPr txBox="1"/>
          <p:nvPr/>
        </p:nvSpPr>
        <p:spPr>
          <a:xfrm>
            <a:off x="371061" y="2078357"/>
            <a:ext cx="6864626" cy="923330"/>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Check if “beautiful" is NOT present in the following text:</a:t>
            </a:r>
          </a:p>
        </p:txBody>
      </p:sp>
      <p:sp>
        <p:nvSpPr>
          <p:cNvPr id="8" name="Rectangles 5">
            <a:extLst>
              <a:ext uri="{FF2B5EF4-FFF2-40B4-BE49-F238E27FC236}">
                <a16:creationId xmlns:a16="http://schemas.microsoft.com/office/drawing/2014/main" id="{FB656709-95EB-4AFB-BDEC-4D5872EE4C0C}"/>
              </a:ext>
            </a:extLst>
          </p:cNvPr>
          <p:cNvSpPr/>
          <p:nvPr/>
        </p:nvSpPr>
        <p:spPr>
          <a:xfrm>
            <a:off x="560283" y="3429000"/>
            <a:ext cx="4994717" cy="236421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10" name="Picture 9">
            <a:extLst>
              <a:ext uri="{FF2B5EF4-FFF2-40B4-BE49-F238E27FC236}">
                <a16:creationId xmlns:a16="http://schemas.microsoft.com/office/drawing/2014/main" id="{17353115-F671-423A-8B2E-E0CF491CFBF8}"/>
              </a:ext>
            </a:extLst>
          </p:cNvPr>
          <p:cNvPicPr>
            <a:picLocks noChangeAspect="1"/>
          </p:cNvPicPr>
          <p:nvPr/>
        </p:nvPicPr>
        <p:blipFill>
          <a:blip r:embed="rId2"/>
          <a:stretch>
            <a:fillRect/>
          </a:stretch>
        </p:blipFill>
        <p:spPr>
          <a:xfrm>
            <a:off x="728870" y="3581422"/>
            <a:ext cx="4532243" cy="2092526"/>
          </a:xfrm>
          <a:prstGeom prst="rect">
            <a:avLst/>
          </a:prstGeom>
        </p:spPr>
      </p:pic>
      <p:pic>
        <p:nvPicPr>
          <p:cNvPr id="12" name="Picture 11">
            <a:extLst>
              <a:ext uri="{FF2B5EF4-FFF2-40B4-BE49-F238E27FC236}">
                <a16:creationId xmlns:a16="http://schemas.microsoft.com/office/drawing/2014/main" id="{F0924633-7700-4419-B437-7A9631ED01DD}"/>
              </a:ext>
            </a:extLst>
          </p:cNvPr>
          <p:cNvPicPr>
            <a:picLocks noChangeAspect="1"/>
          </p:cNvPicPr>
          <p:nvPr/>
        </p:nvPicPr>
        <p:blipFill>
          <a:blip r:embed="rId3"/>
          <a:stretch>
            <a:fillRect/>
          </a:stretch>
        </p:blipFill>
        <p:spPr>
          <a:xfrm>
            <a:off x="6969277" y="4153887"/>
            <a:ext cx="2297147" cy="1006970"/>
          </a:xfrm>
          <a:prstGeom prst="rect">
            <a:avLst/>
          </a:prstGeom>
        </p:spPr>
      </p:pic>
    </p:spTree>
    <p:extLst>
      <p:ext uri="{BB962C8B-B14F-4D97-AF65-F5344CB8AC3E}">
        <p14:creationId xmlns:p14="http://schemas.microsoft.com/office/powerpoint/2010/main" val="396127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9A7101-7FCA-46A3-B75E-C7C27CC0C793}"/>
              </a:ext>
            </a:extLst>
          </p:cNvPr>
          <p:cNvSpPr>
            <a:spLocks noChangeArrowheads="1"/>
          </p:cNvSpPr>
          <p:nvPr/>
        </p:nvSpPr>
        <p:spPr bwMode="auto">
          <a:xfrm>
            <a:off x="437322" y="935360"/>
            <a:ext cx="4301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Use it in an </a:t>
            </a:r>
            <a:r>
              <a:rPr kumimoji="0" lang="en-US" altLang="en-US" sz="2400" b="0" i="0" u="none" strike="noStrike" cap="none" normalizeH="0" baseline="0" dirty="0">
                <a:ln>
                  <a:noFill/>
                </a:ln>
                <a:solidFill>
                  <a:srgbClr val="DC143C"/>
                </a:solidFill>
                <a:effectLst/>
                <a:latin typeface="Consolas" panose="020B0609020204030204" pitchFamily="49" charset="0"/>
              </a:rPr>
              <a:t>if</a:t>
            </a:r>
            <a:r>
              <a:rPr kumimoji="0" lang="en-US" altLang="en-US" sz="2400" b="0" i="0" u="none" strike="noStrike" cap="none" normalizeH="0" baseline="0" dirty="0">
                <a:ln>
                  <a:noFill/>
                </a:ln>
                <a:solidFill>
                  <a:srgbClr val="000000"/>
                </a:solidFill>
                <a:effectLst/>
                <a:latin typeface="Verdana" panose="020B0604030504040204" pitchFamily="34" charset="0"/>
              </a:rPr>
              <a:t> statement: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666C8A9-B752-4F68-88B4-7FCE7EA3A559}"/>
              </a:ext>
            </a:extLst>
          </p:cNvPr>
          <p:cNvSpPr txBox="1"/>
          <p:nvPr/>
        </p:nvSpPr>
        <p:spPr>
          <a:xfrm>
            <a:off x="437322" y="1717670"/>
            <a:ext cx="6096000" cy="1015663"/>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Example</a:t>
            </a:r>
          </a:p>
          <a:p>
            <a:pPr algn="l"/>
            <a:endParaRPr lang="en-US" sz="2000" b="0" i="0" dirty="0">
              <a:solidFill>
                <a:srgbClr val="000000"/>
              </a:solidFill>
              <a:effectLst/>
              <a:latin typeface="Segoe UI" panose="020B0502040204020203" pitchFamily="34" charset="0"/>
            </a:endParaRPr>
          </a:p>
          <a:p>
            <a:pPr algn="l"/>
            <a:r>
              <a:rPr lang="en-US" sz="2000" b="0" i="0" dirty="0">
                <a:solidFill>
                  <a:srgbClr val="000000"/>
                </a:solidFill>
                <a:effectLst/>
                <a:latin typeface="Verdana" panose="020B0604030504040204" pitchFamily="34" charset="0"/>
              </a:rPr>
              <a:t>print only if “beautiful" is NOT present:</a:t>
            </a:r>
          </a:p>
        </p:txBody>
      </p:sp>
      <p:sp>
        <p:nvSpPr>
          <p:cNvPr id="8" name="Rectangles 5">
            <a:extLst>
              <a:ext uri="{FF2B5EF4-FFF2-40B4-BE49-F238E27FC236}">
                <a16:creationId xmlns:a16="http://schemas.microsoft.com/office/drawing/2014/main" id="{BA286CE6-D3AD-4CC8-9DA3-CCE5FFA14B6A}"/>
              </a:ext>
            </a:extLst>
          </p:cNvPr>
          <p:cNvSpPr/>
          <p:nvPr/>
        </p:nvSpPr>
        <p:spPr>
          <a:xfrm>
            <a:off x="560283" y="3429000"/>
            <a:ext cx="4994717" cy="236421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a:p>
            <a:pPr algn="l"/>
            <a:endParaRPr lang="en-US">
              <a:solidFill>
                <a:schemeClr val="tx1"/>
              </a:solidFill>
            </a:endParaRPr>
          </a:p>
        </p:txBody>
      </p:sp>
      <p:pic>
        <p:nvPicPr>
          <p:cNvPr id="10" name="Picture 9">
            <a:extLst>
              <a:ext uri="{FF2B5EF4-FFF2-40B4-BE49-F238E27FC236}">
                <a16:creationId xmlns:a16="http://schemas.microsoft.com/office/drawing/2014/main" id="{CC51FEAA-A7D1-48AF-A381-4162D2C3C733}"/>
              </a:ext>
            </a:extLst>
          </p:cNvPr>
          <p:cNvPicPr>
            <a:picLocks noChangeAspect="1"/>
          </p:cNvPicPr>
          <p:nvPr/>
        </p:nvPicPr>
        <p:blipFill>
          <a:blip r:embed="rId2"/>
          <a:stretch>
            <a:fillRect/>
          </a:stretch>
        </p:blipFill>
        <p:spPr>
          <a:xfrm>
            <a:off x="728870" y="3581421"/>
            <a:ext cx="4518991" cy="1997744"/>
          </a:xfrm>
          <a:prstGeom prst="rect">
            <a:avLst/>
          </a:prstGeom>
        </p:spPr>
      </p:pic>
      <p:pic>
        <p:nvPicPr>
          <p:cNvPr id="12" name="Picture 11">
            <a:extLst>
              <a:ext uri="{FF2B5EF4-FFF2-40B4-BE49-F238E27FC236}">
                <a16:creationId xmlns:a16="http://schemas.microsoft.com/office/drawing/2014/main" id="{59584ABF-2D58-46ED-8FB1-6889865E18D4}"/>
              </a:ext>
            </a:extLst>
          </p:cNvPr>
          <p:cNvPicPr>
            <a:picLocks noChangeAspect="1"/>
          </p:cNvPicPr>
          <p:nvPr/>
        </p:nvPicPr>
        <p:blipFill>
          <a:blip r:embed="rId3"/>
          <a:stretch>
            <a:fillRect/>
          </a:stretch>
        </p:blipFill>
        <p:spPr>
          <a:xfrm>
            <a:off x="5852340" y="4124668"/>
            <a:ext cx="5911229" cy="643400"/>
          </a:xfrm>
          <a:prstGeom prst="rect">
            <a:avLst/>
          </a:prstGeom>
        </p:spPr>
      </p:pic>
    </p:spTree>
    <p:extLst>
      <p:ext uri="{BB962C8B-B14F-4D97-AF65-F5344CB8AC3E}">
        <p14:creationId xmlns:p14="http://schemas.microsoft.com/office/powerpoint/2010/main" val="4145272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Slicing Strings</a:t>
            </a:r>
          </a:p>
        </p:txBody>
      </p:sp>
      <p:sp>
        <p:nvSpPr>
          <p:cNvPr id="3" name="Content Placeholder 2"/>
          <p:cNvSpPr>
            <a:spLocks noGrp="1"/>
          </p:cNvSpPr>
          <p:nvPr>
            <p:ph sz="half" idx="1"/>
          </p:nvPr>
        </p:nvSpPr>
        <p:spPr/>
        <p:txBody>
          <a:bodyPr/>
          <a:lstStyle/>
          <a:p>
            <a:pPr marL="0" indent="0">
              <a:buNone/>
            </a:pPr>
            <a:r>
              <a:rPr lang="en-US" dirty="0"/>
              <a:t>Slicing</a:t>
            </a:r>
          </a:p>
          <a:p>
            <a:pPr marL="0" indent="0">
              <a:buNone/>
            </a:pPr>
            <a:r>
              <a:rPr lang="en-US" dirty="0"/>
              <a:t>You can return a range of characters by using the </a:t>
            </a:r>
            <a:r>
              <a:rPr lang="en-US" dirty="0">
                <a:solidFill>
                  <a:srgbClr val="FF0000"/>
                </a:solidFill>
              </a:rPr>
              <a:t>slice syntax</a:t>
            </a:r>
            <a:r>
              <a:rPr lang="en-US" dirty="0"/>
              <a:t>.</a:t>
            </a:r>
          </a:p>
          <a:p>
            <a:pPr marL="0" indent="0">
              <a:buNone/>
            </a:pPr>
            <a:endParaRPr lang="en-US" dirty="0"/>
          </a:p>
          <a:p>
            <a:pPr marL="0" indent="0">
              <a:buNone/>
            </a:pPr>
            <a:r>
              <a:rPr lang="en-US" dirty="0"/>
              <a:t>Specify the start index and the end index, separated by a colon, to return a part of the string.</a:t>
            </a:r>
          </a:p>
        </p:txBody>
      </p:sp>
      <p:sp>
        <p:nvSpPr>
          <p:cNvPr id="5" name="Rectangles 4"/>
          <p:cNvSpPr/>
          <p:nvPr/>
        </p:nvSpPr>
        <p:spPr>
          <a:xfrm>
            <a:off x="6434455" y="2659379"/>
            <a:ext cx="5202555" cy="3383611"/>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a:p>
            <a:pPr algn="l"/>
            <a:r>
              <a:rPr lang="en-US" dirty="0">
                <a:solidFill>
                  <a:schemeClr val="tx1"/>
                </a:solidFill>
              </a:rPr>
              <a:t>Example:</a:t>
            </a:r>
          </a:p>
          <a:p>
            <a:pPr algn="l"/>
            <a:endParaRPr lang="en-US" dirty="0">
              <a:solidFill>
                <a:schemeClr val="tx1"/>
              </a:solidFill>
            </a:endParaRPr>
          </a:p>
          <a:p>
            <a:pPr algn="l"/>
            <a:r>
              <a:rPr lang="en-US" dirty="0">
                <a:solidFill>
                  <a:schemeClr val="tx1"/>
                </a:solidFill>
              </a:rPr>
              <a:t>Get the characters from position 3 to position 6 (not included)</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6" name="Picture 5">
            <a:extLst>
              <a:ext uri="{FF2B5EF4-FFF2-40B4-BE49-F238E27FC236}">
                <a16:creationId xmlns:a16="http://schemas.microsoft.com/office/drawing/2014/main" id="{13139A54-9585-4390-905D-AD870F759238}"/>
              </a:ext>
            </a:extLst>
          </p:cNvPr>
          <p:cNvPicPr>
            <a:picLocks noChangeAspect="1"/>
          </p:cNvPicPr>
          <p:nvPr/>
        </p:nvPicPr>
        <p:blipFill>
          <a:blip r:embed="rId2"/>
          <a:stretch>
            <a:fillRect/>
          </a:stretch>
        </p:blipFill>
        <p:spPr>
          <a:xfrm>
            <a:off x="6745357" y="4611757"/>
            <a:ext cx="4161181" cy="1179443"/>
          </a:xfrm>
          <a:prstGeom prst="rect">
            <a:avLst/>
          </a:prstGeom>
        </p:spPr>
      </p:pic>
      <p:pic>
        <p:nvPicPr>
          <p:cNvPr id="8" name="Picture 7">
            <a:extLst>
              <a:ext uri="{FF2B5EF4-FFF2-40B4-BE49-F238E27FC236}">
                <a16:creationId xmlns:a16="http://schemas.microsoft.com/office/drawing/2014/main" id="{B46CED89-AC83-453E-84C2-80E3BE3DD4A8}"/>
              </a:ext>
            </a:extLst>
          </p:cNvPr>
          <p:cNvPicPr>
            <a:picLocks noChangeAspect="1"/>
          </p:cNvPicPr>
          <p:nvPr/>
        </p:nvPicPr>
        <p:blipFill>
          <a:blip r:embed="rId3"/>
          <a:stretch>
            <a:fillRect/>
          </a:stretch>
        </p:blipFill>
        <p:spPr>
          <a:xfrm>
            <a:off x="4011059" y="5302599"/>
            <a:ext cx="2178905" cy="1070769"/>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EAC2-2512-4E5F-88A7-F30552D749D4}"/>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Slice From the Start</a:t>
            </a:r>
            <a:br>
              <a:rPr lang="en-US" b="0" i="0" dirty="0">
                <a:solidFill>
                  <a:srgbClr val="000000"/>
                </a:solidFill>
                <a:effectLst/>
                <a:latin typeface="Segoe UI" panose="020B0502040204020203" pitchFamily="34" charset="0"/>
              </a:rPr>
            </a:br>
            <a:endParaRPr lang="en-US" dirty="0"/>
          </a:p>
        </p:txBody>
      </p:sp>
      <p:sp>
        <p:nvSpPr>
          <p:cNvPr id="6" name="TextBox 5">
            <a:extLst>
              <a:ext uri="{FF2B5EF4-FFF2-40B4-BE49-F238E27FC236}">
                <a16:creationId xmlns:a16="http://schemas.microsoft.com/office/drawing/2014/main" id="{5B2B0979-AE72-4D31-A281-7FD73DFEC36C}"/>
              </a:ext>
            </a:extLst>
          </p:cNvPr>
          <p:cNvSpPr txBox="1"/>
          <p:nvPr/>
        </p:nvSpPr>
        <p:spPr>
          <a:xfrm>
            <a:off x="967409" y="1447645"/>
            <a:ext cx="7156174" cy="830997"/>
          </a:xfrm>
          <a:prstGeom prst="rect">
            <a:avLst/>
          </a:prstGeom>
          <a:noFill/>
        </p:spPr>
        <p:txBody>
          <a:bodyPr wrap="square">
            <a:spAutoFit/>
          </a:bodyPr>
          <a:lstStyle/>
          <a:p>
            <a:r>
              <a:rPr lang="en-US" sz="2400" b="0" i="0" dirty="0">
                <a:solidFill>
                  <a:srgbClr val="000000"/>
                </a:solidFill>
                <a:effectLst/>
                <a:latin typeface="Verdana" panose="020B0604030504040204" pitchFamily="34" charset="0"/>
              </a:rPr>
              <a:t>By leaving out the start index, the range will start at the first character:</a:t>
            </a:r>
            <a:endParaRPr lang="en-US" sz="2400" dirty="0"/>
          </a:p>
        </p:txBody>
      </p:sp>
      <p:sp>
        <p:nvSpPr>
          <p:cNvPr id="8" name="TextBox 7">
            <a:extLst>
              <a:ext uri="{FF2B5EF4-FFF2-40B4-BE49-F238E27FC236}">
                <a16:creationId xmlns:a16="http://schemas.microsoft.com/office/drawing/2014/main" id="{5303C7E0-9C04-4547-9A03-88938B30E671}"/>
              </a:ext>
            </a:extLst>
          </p:cNvPr>
          <p:cNvSpPr txBox="1"/>
          <p:nvPr/>
        </p:nvSpPr>
        <p:spPr>
          <a:xfrm>
            <a:off x="967408" y="2505670"/>
            <a:ext cx="8335618" cy="1015663"/>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Example</a:t>
            </a:r>
          </a:p>
          <a:p>
            <a:pPr algn="l"/>
            <a:endParaRPr lang="en-US" sz="2000" b="0" i="0" dirty="0">
              <a:solidFill>
                <a:srgbClr val="000000"/>
              </a:solidFill>
              <a:effectLst/>
              <a:latin typeface="Segoe UI" panose="020B0502040204020203" pitchFamily="34" charset="0"/>
            </a:endParaRPr>
          </a:p>
          <a:p>
            <a:pPr algn="l"/>
            <a:r>
              <a:rPr lang="en-US" sz="2000" b="0" i="0" dirty="0">
                <a:solidFill>
                  <a:srgbClr val="000000"/>
                </a:solidFill>
                <a:effectLst/>
                <a:latin typeface="Verdana" panose="020B0604030504040204" pitchFamily="34" charset="0"/>
              </a:rPr>
              <a:t>Get the characters from the start to position 8 (not included):</a:t>
            </a:r>
          </a:p>
        </p:txBody>
      </p:sp>
      <p:sp>
        <p:nvSpPr>
          <p:cNvPr id="9" name="Rectangles 4">
            <a:extLst>
              <a:ext uri="{FF2B5EF4-FFF2-40B4-BE49-F238E27FC236}">
                <a16:creationId xmlns:a16="http://schemas.microsoft.com/office/drawing/2014/main" id="{CFCF4467-ACE6-4861-9CDD-7B98AC90B521}"/>
              </a:ext>
            </a:extLst>
          </p:cNvPr>
          <p:cNvSpPr/>
          <p:nvPr/>
        </p:nvSpPr>
        <p:spPr>
          <a:xfrm>
            <a:off x="1069848" y="3758944"/>
            <a:ext cx="5202555" cy="2614424"/>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11" name="Picture 10">
            <a:extLst>
              <a:ext uri="{FF2B5EF4-FFF2-40B4-BE49-F238E27FC236}">
                <a16:creationId xmlns:a16="http://schemas.microsoft.com/office/drawing/2014/main" id="{15AF3122-94A6-4FFF-8BA1-FAA634043127}"/>
              </a:ext>
            </a:extLst>
          </p:cNvPr>
          <p:cNvPicPr>
            <a:picLocks noChangeAspect="1"/>
          </p:cNvPicPr>
          <p:nvPr/>
        </p:nvPicPr>
        <p:blipFill>
          <a:blip r:embed="rId2"/>
          <a:stretch>
            <a:fillRect/>
          </a:stretch>
        </p:blipFill>
        <p:spPr>
          <a:xfrm>
            <a:off x="1639692" y="4137069"/>
            <a:ext cx="3281565" cy="1858173"/>
          </a:xfrm>
          <a:prstGeom prst="rect">
            <a:avLst/>
          </a:prstGeom>
        </p:spPr>
      </p:pic>
      <p:pic>
        <p:nvPicPr>
          <p:cNvPr id="13" name="Picture 12">
            <a:extLst>
              <a:ext uri="{FF2B5EF4-FFF2-40B4-BE49-F238E27FC236}">
                <a16:creationId xmlns:a16="http://schemas.microsoft.com/office/drawing/2014/main" id="{4AC102E4-46D5-4174-B4F8-0DD85AFD70E7}"/>
              </a:ext>
            </a:extLst>
          </p:cNvPr>
          <p:cNvPicPr>
            <a:picLocks noChangeAspect="1"/>
          </p:cNvPicPr>
          <p:nvPr/>
        </p:nvPicPr>
        <p:blipFill>
          <a:blip r:embed="rId3"/>
          <a:stretch>
            <a:fillRect/>
          </a:stretch>
        </p:blipFill>
        <p:spPr>
          <a:xfrm>
            <a:off x="7235687" y="4558323"/>
            <a:ext cx="2292625" cy="1015663"/>
          </a:xfrm>
          <a:prstGeom prst="rect">
            <a:avLst/>
          </a:prstGeom>
        </p:spPr>
      </p:pic>
    </p:spTree>
    <p:extLst>
      <p:ext uri="{BB962C8B-B14F-4D97-AF65-F5344CB8AC3E}">
        <p14:creationId xmlns:p14="http://schemas.microsoft.com/office/powerpoint/2010/main" val="23520976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4DFD-DCD6-4C10-A8F6-F4CD6AF8EB8D}"/>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Slice To the End</a:t>
            </a:r>
            <a:br>
              <a:rPr lang="en-US" b="0" i="0" dirty="0">
                <a:solidFill>
                  <a:srgbClr val="000000"/>
                </a:solidFill>
                <a:effectLst/>
                <a:latin typeface="Segoe UI" panose="020B0502040204020203" pitchFamily="34" charset="0"/>
              </a:rPr>
            </a:br>
            <a:endParaRPr lang="en-US" dirty="0"/>
          </a:p>
        </p:txBody>
      </p:sp>
      <p:sp>
        <p:nvSpPr>
          <p:cNvPr id="6" name="TextBox 5">
            <a:extLst>
              <a:ext uri="{FF2B5EF4-FFF2-40B4-BE49-F238E27FC236}">
                <a16:creationId xmlns:a16="http://schemas.microsoft.com/office/drawing/2014/main" id="{69A49535-C8BB-40D8-A256-C8527A3D4DA1}"/>
              </a:ext>
            </a:extLst>
          </p:cNvPr>
          <p:cNvSpPr txBox="1"/>
          <p:nvPr/>
        </p:nvSpPr>
        <p:spPr>
          <a:xfrm>
            <a:off x="1063752" y="1677914"/>
            <a:ext cx="9272944" cy="461665"/>
          </a:xfrm>
          <a:prstGeom prst="rect">
            <a:avLst/>
          </a:prstGeom>
          <a:noFill/>
        </p:spPr>
        <p:txBody>
          <a:bodyPr wrap="square">
            <a:spAutoFit/>
          </a:bodyPr>
          <a:lstStyle/>
          <a:p>
            <a:r>
              <a:rPr lang="en-US" sz="2400" b="0" i="0" dirty="0">
                <a:solidFill>
                  <a:srgbClr val="000000"/>
                </a:solidFill>
                <a:effectLst/>
                <a:latin typeface="Verdana" panose="020B0604030504040204" pitchFamily="34" charset="0"/>
              </a:rPr>
              <a:t>By leaving out the </a:t>
            </a:r>
            <a:r>
              <a:rPr lang="en-US" sz="2400" b="0" i="1" dirty="0">
                <a:solidFill>
                  <a:srgbClr val="000000"/>
                </a:solidFill>
                <a:effectLst/>
                <a:latin typeface="Verdana" panose="020B0604030504040204" pitchFamily="34" charset="0"/>
              </a:rPr>
              <a:t>end </a:t>
            </a:r>
            <a:r>
              <a:rPr lang="en-US" sz="2400" b="0" i="0" dirty="0">
                <a:solidFill>
                  <a:srgbClr val="000000"/>
                </a:solidFill>
                <a:effectLst/>
                <a:latin typeface="Verdana" panose="020B0604030504040204" pitchFamily="34" charset="0"/>
              </a:rPr>
              <a:t>index, the range will go to the end:</a:t>
            </a:r>
            <a:endParaRPr lang="en-US" sz="2400" dirty="0"/>
          </a:p>
        </p:txBody>
      </p:sp>
      <p:sp>
        <p:nvSpPr>
          <p:cNvPr id="10" name="TextBox 9">
            <a:extLst>
              <a:ext uri="{FF2B5EF4-FFF2-40B4-BE49-F238E27FC236}">
                <a16:creationId xmlns:a16="http://schemas.microsoft.com/office/drawing/2014/main" id="{833A69A4-8421-4184-BE24-30AEB94FD126}"/>
              </a:ext>
            </a:extLst>
          </p:cNvPr>
          <p:cNvSpPr txBox="1"/>
          <p:nvPr/>
        </p:nvSpPr>
        <p:spPr>
          <a:xfrm>
            <a:off x="1063752" y="2505670"/>
            <a:ext cx="6096000" cy="1200329"/>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Get the characters from position 2, and all the way to the end:</a:t>
            </a:r>
          </a:p>
        </p:txBody>
      </p:sp>
      <p:sp>
        <p:nvSpPr>
          <p:cNvPr id="11" name="Rectangles 4">
            <a:extLst>
              <a:ext uri="{FF2B5EF4-FFF2-40B4-BE49-F238E27FC236}">
                <a16:creationId xmlns:a16="http://schemas.microsoft.com/office/drawing/2014/main" id="{6D79BDE5-3DB2-4FCA-8AF4-79EC7B5BF688}"/>
              </a:ext>
            </a:extLst>
          </p:cNvPr>
          <p:cNvSpPr/>
          <p:nvPr/>
        </p:nvSpPr>
        <p:spPr>
          <a:xfrm>
            <a:off x="1162614" y="3872874"/>
            <a:ext cx="5202555" cy="2614424"/>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13" name="Picture 12">
            <a:extLst>
              <a:ext uri="{FF2B5EF4-FFF2-40B4-BE49-F238E27FC236}">
                <a16:creationId xmlns:a16="http://schemas.microsoft.com/office/drawing/2014/main" id="{DB36945D-9492-4223-8DFE-299501101D41}"/>
              </a:ext>
            </a:extLst>
          </p:cNvPr>
          <p:cNvPicPr>
            <a:picLocks noChangeAspect="1"/>
          </p:cNvPicPr>
          <p:nvPr/>
        </p:nvPicPr>
        <p:blipFill>
          <a:blip r:embed="rId2"/>
          <a:stretch>
            <a:fillRect/>
          </a:stretch>
        </p:blipFill>
        <p:spPr>
          <a:xfrm>
            <a:off x="1630017" y="4306957"/>
            <a:ext cx="3472070" cy="1934817"/>
          </a:xfrm>
          <a:prstGeom prst="rect">
            <a:avLst/>
          </a:prstGeom>
        </p:spPr>
      </p:pic>
      <p:pic>
        <p:nvPicPr>
          <p:cNvPr id="15" name="Picture 14">
            <a:extLst>
              <a:ext uri="{FF2B5EF4-FFF2-40B4-BE49-F238E27FC236}">
                <a16:creationId xmlns:a16="http://schemas.microsoft.com/office/drawing/2014/main" id="{83267C46-CEF0-4E72-97EE-C5BA04FAA7CD}"/>
              </a:ext>
            </a:extLst>
          </p:cNvPr>
          <p:cNvPicPr>
            <a:picLocks noChangeAspect="1"/>
          </p:cNvPicPr>
          <p:nvPr/>
        </p:nvPicPr>
        <p:blipFill>
          <a:blip r:embed="rId3"/>
          <a:stretch>
            <a:fillRect/>
          </a:stretch>
        </p:blipFill>
        <p:spPr>
          <a:xfrm>
            <a:off x="7606748" y="4557234"/>
            <a:ext cx="2610678" cy="1245703"/>
          </a:xfrm>
          <a:prstGeom prst="rect">
            <a:avLst/>
          </a:prstGeom>
        </p:spPr>
      </p:pic>
    </p:spTree>
    <p:extLst>
      <p:ext uri="{BB962C8B-B14F-4D97-AF65-F5344CB8AC3E}">
        <p14:creationId xmlns:p14="http://schemas.microsoft.com/office/powerpoint/2010/main" val="3305425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78F1-13A3-40AF-A38A-5ED682FDF514}"/>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Negative Indexing</a:t>
            </a:r>
            <a:br>
              <a:rPr lang="en-US" b="0" i="0" dirty="0">
                <a:solidFill>
                  <a:srgbClr val="000000"/>
                </a:solidFill>
                <a:effectLst/>
                <a:latin typeface="Segoe UI" panose="020B0502040204020203" pitchFamily="34" charset="0"/>
              </a:rPr>
            </a:br>
            <a:endParaRPr lang="en-US" dirty="0"/>
          </a:p>
        </p:txBody>
      </p:sp>
      <p:sp>
        <p:nvSpPr>
          <p:cNvPr id="6" name="TextBox 5">
            <a:extLst>
              <a:ext uri="{FF2B5EF4-FFF2-40B4-BE49-F238E27FC236}">
                <a16:creationId xmlns:a16="http://schemas.microsoft.com/office/drawing/2014/main" id="{9E7A59B6-E0D7-46ED-A883-F569CBF7726A}"/>
              </a:ext>
            </a:extLst>
          </p:cNvPr>
          <p:cNvSpPr txBox="1"/>
          <p:nvPr/>
        </p:nvSpPr>
        <p:spPr>
          <a:xfrm>
            <a:off x="1063751" y="1571895"/>
            <a:ext cx="9458475" cy="830997"/>
          </a:xfrm>
          <a:prstGeom prst="rect">
            <a:avLst/>
          </a:prstGeom>
          <a:noFill/>
        </p:spPr>
        <p:txBody>
          <a:bodyPr wrap="square">
            <a:spAutoFit/>
          </a:bodyPr>
          <a:lstStyle/>
          <a:p>
            <a:r>
              <a:rPr lang="en-US" sz="2400" b="0" i="0" dirty="0">
                <a:solidFill>
                  <a:srgbClr val="000000"/>
                </a:solidFill>
                <a:effectLst/>
                <a:latin typeface="Verdana" panose="020B0604030504040204" pitchFamily="34" charset="0"/>
              </a:rPr>
              <a:t>Use negative indexes to start the slice from the end of the string:</a:t>
            </a:r>
            <a:endParaRPr lang="en-US" sz="2400" dirty="0"/>
          </a:p>
        </p:txBody>
      </p:sp>
      <p:sp>
        <p:nvSpPr>
          <p:cNvPr id="8" name="TextBox 7">
            <a:extLst>
              <a:ext uri="{FF2B5EF4-FFF2-40B4-BE49-F238E27FC236}">
                <a16:creationId xmlns:a16="http://schemas.microsoft.com/office/drawing/2014/main" id="{9F3CD311-958F-4999-80DA-BCFA129CEB05}"/>
              </a:ext>
            </a:extLst>
          </p:cNvPr>
          <p:cNvSpPr txBox="1"/>
          <p:nvPr/>
        </p:nvSpPr>
        <p:spPr>
          <a:xfrm>
            <a:off x="1063750" y="2686375"/>
            <a:ext cx="6397223" cy="1477328"/>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Get the characters:</a:t>
            </a:r>
          </a:p>
          <a:p>
            <a:pPr algn="l"/>
            <a:r>
              <a:rPr lang="en-US" b="0" i="0" dirty="0">
                <a:solidFill>
                  <a:srgbClr val="000000"/>
                </a:solidFill>
                <a:effectLst/>
                <a:latin typeface="Verdana" panose="020B0604030504040204" pitchFamily="34" charset="0"/>
              </a:rPr>
              <a:t>From: "o" in “Everyone!" (position -5)</a:t>
            </a:r>
          </a:p>
          <a:p>
            <a:pPr algn="l"/>
            <a:r>
              <a:rPr lang="en-US" b="0" i="0" dirty="0">
                <a:solidFill>
                  <a:srgbClr val="000000"/>
                </a:solidFill>
                <a:effectLst/>
                <a:latin typeface="Verdana" panose="020B0604030504040204" pitchFamily="34" charset="0"/>
              </a:rPr>
              <a:t>To, but not included: “n" in “</a:t>
            </a:r>
            <a:r>
              <a:rPr lang="en-US" dirty="0">
                <a:solidFill>
                  <a:srgbClr val="000000"/>
                </a:solidFill>
                <a:latin typeface="Verdana" panose="020B0604030504040204" pitchFamily="34" charset="0"/>
              </a:rPr>
              <a:t>Everyone</a:t>
            </a:r>
            <a:r>
              <a:rPr lang="en-US" b="0" i="0" dirty="0">
                <a:solidFill>
                  <a:srgbClr val="000000"/>
                </a:solidFill>
                <a:effectLst/>
                <a:latin typeface="Verdana" panose="020B0604030504040204" pitchFamily="34" charset="0"/>
              </a:rPr>
              <a:t>" (position -3):</a:t>
            </a:r>
          </a:p>
        </p:txBody>
      </p:sp>
      <p:sp>
        <p:nvSpPr>
          <p:cNvPr id="9" name="Rectangles 4">
            <a:extLst>
              <a:ext uri="{FF2B5EF4-FFF2-40B4-BE49-F238E27FC236}">
                <a16:creationId xmlns:a16="http://schemas.microsoft.com/office/drawing/2014/main" id="{AEDF75DD-CC0E-4684-8723-C3C2A4C1D409}"/>
              </a:ext>
            </a:extLst>
          </p:cNvPr>
          <p:cNvSpPr/>
          <p:nvPr/>
        </p:nvSpPr>
        <p:spPr>
          <a:xfrm>
            <a:off x="1189118" y="4356941"/>
            <a:ext cx="5202555" cy="2129792"/>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11" name="Picture 10">
            <a:extLst>
              <a:ext uri="{FF2B5EF4-FFF2-40B4-BE49-F238E27FC236}">
                <a16:creationId xmlns:a16="http://schemas.microsoft.com/office/drawing/2014/main" id="{B1005A70-DFEE-4EE1-9D2A-07A6D549DCB0}"/>
              </a:ext>
            </a:extLst>
          </p:cNvPr>
          <p:cNvPicPr>
            <a:picLocks noChangeAspect="1"/>
          </p:cNvPicPr>
          <p:nvPr/>
        </p:nvPicPr>
        <p:blipFill>
          <a:blip r:embed="rId2"/>
          <a:stretch>
            <a:fillRect/>
          </a:stretch>
        </p:blipFill>
        <p:spPr>
          <a:xfrm>
            <a:off x="1761887" y="4756102"/>
            <a:ext cx="4629786" cy="1411677"/>
          </a:xfrm>
          <a:prstGeom prst="rect">
            <a:avLst/>
          </a:prstGeom>
        </p:spPr>
      </p:pic>
      <p:pic>
        <p:nvPicPr>
          <p:cNvPr id="13" name="Picture 12">
            <a:extLst>
              <a:ext uri="{FF2B5EF4-FFF2-40B4-BE49-F238E27FC236}">
                <a16:creationId xmlns:a16="http://schemas.microsoft.com/office/drawing/2014/main" id="{F5EF0BDD-539B-4044-AA0D-650212DA427C}"/>
              </a:ext>
            </a:extLst>
          </p:cNvPr>
          <p:cNvPicPr>
            <a:picLocks noChangeAspect="1"/>
          </p:cNvPicPr>
          <p:nvPr/>
        </p:nvPicPr>
        <p:blipFill>
          <a:blip r:embed="rId3"/>
          <a:stretch>
            <a:fillRect/>
          </a:stretch>
        </p:blipFill>
        <p:spPr>
          <a:xfrm>
            <a:off x="7726527" y="5017138"/>
            <a:ext cx="1669264" cy="889603"/>
          </a:xfrm>
          <a:prstGeom prst="rect">
            <a:avLst/>
          </a:prstGeom>
        </p:spPr>
      </p:pic>
    </p:spTree>
    <p:extLst>
      <p:ext uri="{BB962C8B-B14F-4D97-AF65-F5344CB8AC3E}">
        <p14:creationId xmlns:p14="http://schemas.microsoft.com/office/powerpoint/2010/main" val="405924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Modify Strings</a:t>
            </a:r>
          </a:p>
        </p:txBody>
      </p:sp>
      <p:sp>
        <p:nvSpPr>
          <p:cNvPr id="4" name="Content Placeholder 3"/>
          <p:cNvSpPr>
            <a:spLocks noGrp="1"/>
          </p:cNvSpPr>
          <p:nvPr>
            <p:ph sz="half" idx="1"/>
          </p:nvPr>
        </p:nvSpPr>
        <p:spPr/>
        <p:txBody>
          <a:bodyPr/>
          <a:lstStyle/>
          <a:p>
            <a:pPr marL="0" indent="0">
              <a:buNone/>
            </a:pPr>
            <a:r>
              <a:rPr lang="en-US" sz="2400"/>
              <a:t>Python has a </a:t>
            </a:r>
            <a:r>
              <a:rPr lang="en-US" sz="2400">
                <a:solidFill>
                  <a:srgbClr val="FF0000"/>
                </a:solidFill>
              </a:rPr>
              <a:t>set of built-in methods </a:t>
            </a:r>
            <a:r>
              <a:rPr lang="en-US" sz="2400"/>
              <a:t>that you can use on strings.</a:t>
            </a:r>
          </a:p>
        </p:txBody>
      </p:sp>
      <p:pic>
        <p:nvPicPr>
          <p:cNvPr id="100" name="Content Placeholder 99"/>
          <p:cNvPicPr>
            <a:picLocks noGrp="1"/>
          </p:cNvPicPr>
          <p:nvPr>
            <p:ph sz="half" idx="2"/>
          </p:nvPr>
        </p:nvPicPr>
        <p:blipFill>
          <a:blip r:embed="rId2"/>
          <a:stretch>
            <a:fillRect/>
          </a:stretch>
        </p:blipFill>
        <p:spPr>
          <a:xfrm>
            <a:off x="5648960" y="2790825"/>
            <a:ext cx="5479415" cy="278574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409897" y="1835041"/>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Upper case</a:t>
            </a:r>
          </a:p>
        </p:txBody>
      </p:sp>
      <p:sp>
        <p:nvSpPr>
          <p:cNvPr id="5" name="Rectangles 4"/>
          <p:cNvSpPr/>
          <p:nvPr/>
        </p:nvSpPr>
        <p:spPr>
          <a:xfrm>
            <a:off x="830580" y="2736215"/>
            <a:ext cx="4776470" cy="3903124"/>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example</a:t>
            </a:r>
          </a:p>
          <a:p>
            <a:pPr algn="l"/>
            <a:endParaRPr lang="en-US" dirty="0">
              <a:solidFill>
                <a:schemeClr val="tx1"/>
              </a:solidFill>
            </a:endParaRPr>
          </a:p>
          <a:p>
            <a:pPr algn="l"/>
            <a:r>
              <a:rPr lang="en-US" dirty="0">
                <a:solidFill>
                  <a:schemeClr val="tx1"/>
                </a:solidFill>
              </a:rPr>
              <a:t>The </a:t>
            </a:r>
            <a:r>
              <a:rPr lang="en-US" dirty="0">
                <a:solidFill>
                  <a:srgbClr val="FF0000"/>
                </a:solidFill>
              </a:rPr>
              <a:t>upper()</a:t>
            </a:r>
            <a:r>
              <a:rPr lang="en-US" dirty="0">
                <a:solidFill>
                  <a:schemeClr val="tx1"/>
                </a:solidFill>
              </a:rPr>
              <a:t> method returns the string in upper case:</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p>
        </p:txBody>
      </p:sp>
      <p:sp>
        <p:nvSpPr>
          <p:cNvPr id="6" name="Rectangles 5"/>
          <p:cNvSpPr/>
          <p:nvPr/>
        </p:nvSpPr>
        <p:spPr>
          <a:xfrm>
            <a:off x="7954644" y="1835041"/>
            <a:ext cx="203644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Lower case</a:t>
            </a:r>
          </a:p>
        </p:txBody>
      </p:sp>
      <p:sp>
        <p:nvSpPr>
          <p:cNvPr id="7" name="Rectangles 6"/>
          <p:cNvSpPr/>
          <p:nvPr/>
        </p:nvSpPr>
        <p:spPr>
          <a:xfrm>
            <a:off x="6584950" y="2778759"/>
            <a:ext cx="4776470" cy="3860579"/>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example</a:t>
            </a:r>
          </a:p>
          <a:p>
            <a:pPr algn="l"/>
            <a:endParaRPr lang="en-US" dirty="0">
              <a:solidFill>
                <a:schemeClr val="tx1"/>
              </a:solidFill>
            </a:endParaRPr>
          </a:p>
          <a:p>
            <a:pPr algn="l"/>
            <a:r>
              <a:rPr lang="en-US" dirty="0">
                <a:solidFill>
                  <a:schemeClr val="tx1"/>
                </a:solidFill>
              </a:rPr>
              <a:t>The </a:t>
            </a:r>
            <a:r>
              <a:rPr lang="en-US" dirty="0">
                <a:solidFill>
                  <a:srgbClr val="FF0000"/>
                </a:solidFill>
              </a:rPr>
              <a:t>lower()</a:t>
            </a:r>
            <a:r>
              <a:rPr lang="en-US" dirty="0">
                <a:solidFill>
                  <a:schemeClr val="tx1"/>
                </a:solidFill>
              </a:rPr>
              <a:t> method returns the string in lower case:</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
        <p:nvSpPr>
          <p:cNvPr id="9" name="Rectangles 8"/>
          <p:cNvSpPr/>
          <p:nvPr/>
        </p:nvSpPr>
        <p:spPr>
          <a:xfrm>
            <a:off x="3707765" y="722630"/>
            <a:ext cx="4776470" cy="5156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sz="2400" b="1">
                <a:solidFill>
                  <a:schemeClr val="tx1"/>
                </a:solidFill>
              </a:rPr>
              <a:t>EXAMPLES</a:t>
            </a:r>
          </a:p>
          <a:p>
            <a:pPr algn="ctr"/>
            <a:endParaRPr lang="en-US" sz="2400" b="1">
              <a:solidFill>
                <a:schemeClr val="tx1"/>
              </a:solidFill>
            </a:endParaRPr>
          </a:p>
        </p:txBody>
      </p:sp>
      <p:pic>
        <p:nvPicPr>
          <p:cNvPr id="3" name="Picture 2">
            <a:extLst>
              <a:ext uri="{FF2B5EF4-FFF2-40B4-BE49-F238E27FC236}">
                <a16:creationId xmlns:a16="http://schemas.microsoft.com/office/drawing/2014/main" id="{C3966625-C6FC-48BC-9711-5CB57929D76A}"/>
              </a:ext>
            </a:extLst>
          </p:cNvPr>
          <p:cNvPicPr>
            <a:picLocks noChangeAspect="1"/>
          </p:cNvPicPr>
          <p:nvPr/>
        </p:nvPicPr>
        <p:blipFill>
          <a:blip r:embed="rId2"/>
          <a:stretch>
            <a:fillRect/>
          </a:stretch>
        </p:blipFill>
        <p:spPr>
          <a:xfrm>
            <a:off x="1272209" y="4198839"/>
            <a:ext cx="3367598" cy="1020417"/>
          </a:xfrm>
          <a:prstGeom prst="rect">
            <a:avLst/>
          </a:prstGeom>
        </p:spPr>
      </p:pic>
      <p:pic>
        <p:nvPicPr>
          <p:cNvPr id="10" name="Picture 9">
            <a:extLst>
              <a:ext uri="{FF2B5EF4-FFF2-40B4-BE49-F238E27FC236}">
                <a16:creationId xmlns:a16="http://schemas.microsoft.com/office/drawing/2014/main" id="{25DF1FE7-7993-48A9-8065-75C660472C93}"/>
              </a:ext>
            </a:extLst>
          </p:cNvPr>
          <p:cNvPicPr>
            <a:picLocks noChangeAspect="1"/>
          </p:cNvPicPr>
          <p:nvPr/>
        </p:nvPicPr>
        <p:blipFill>
          <a:blip r:embed="rId3"/>
          <a:stretch>
            <a:fillRect/>
          </a:stretch>
        </p:blipFill>
        <p:spPr>
          <a:xfrm>
            <a:off x="1465674" y="5458652"/>
            <a:ext cx="2980668" cy="809626"/>
          </a:xfrm>
          <a:prstGeom prst="rect">
            <a:avLst/>
          </a:prstGeom>
        </p:spPr>
      </p:pic>
      <p:pic>
        <p:nvPicPr>
          <p:cNvPr id="12" name="Picture 11">
            <a:extLst>
              <a:ext uri="{FF2B5EF4-FFF2-40B4-BE49-F238E27FC236}">
                <a16:creationId xmlns:a16="http://schemas.microsoft.com/office/drawing/2014/main" id="{257B8D7A-FE6F-4880-84F9-C04DBB69DAEA}"/>
              </a:ext>
            </a:extLst>
          </p:cNvPr>
          <p:cNvPicPr>
            <a:picLocks noChangeAspect="1"/>
          </p:cNvPicPr>
          <p:nvPr/>
        </p:nvPicPr>
        <p:blipFill>
          <a:blip r:embed="rId4"/>
          <a:stretch>
            <a:fillRect/>
          </a:stretch>
        </p:blipFill>
        <p:spPr>
          <a:xfrm>
            <a:off x="7051302" y="4198839"/>
            <a:ext cx="3843130" cy="1164948"/>
          </a:xfrm>
          <a:prstGeom prst="rect">
            <a:avLst/>
          </a:prstGeom>
        </p:spPr>
      </p:pic>
      <p:pic>
        <p:nvPicPr>
          <p:cNvPr id="14" name="Picture 13">
            <a:extLst>
              <a:ext uri="{FF2B5EF4-FFF2-40B4-BE49-F238E27FC236}">
                <a16:creationId xmlns:a16="http://schemas.microsoft.com/office/drawing/2014/main" id="{856BC9E7-B88F-4BE4-A54F-0C79BF9A144B}"/>
              </a:ext>
            </a:extLst>
          </p:cNvPr>
          <p:cNvPicPr>
            <a:picLocks noChangeAspect="1"/>
          </p:cNvPicPr>
          <p:nvPr/>
        </p:nvPicPr>
        <p:blipFill>
          <a:blip r:embed="rId5"/>
          <a:stretch>
            <a:fillRect/>
          </a:stretch>
        </p:blipFill>
        <p:spPr>
          <a:xfrm>
            <a:off x="7605392" y="5458652"/>
            <a:ext cx="2935403" cy="8499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0153" y="1440180"/>
            <a:ext cx="4754880" cy="3977640"/>
          </a:xfrm>
        </p:spPr>
        <p:txBody>
          <a:bodyPr>
            <a:noAutofit/>
          </a:bodyPr>
          <a:lstStyle/>
          <a:p>
            <a:pPr marL="0" indent="0">
              <a:buNone/>
            </a:pPr>
            <a:r>
              <a:rPr lang="en-US" altLang="zh-TW" sz="3600" b="1" dirty="0">
                <a:sym typeface="+mn-ea"/>
              </a:rPr>
              <a:t>Mathematics</a:t>
            </a:r>
          </a:p>
          <a:p>
            <a:pPr marL="0" indent="0">
              <a:buNone/>
            </a:pPr>
            <a:endParaRPr lang="en-US" altLang="zh-TW" sz="3600" b="1" dirty="0">
              <a:sym typeface="+mn-ea"/>
            </a:endParaRPr>
          </a:p>
          <a:p>
            <a:pPr marL="0" indent="0">
              <a:buNone/>
            </a:pPr>
            <a:r>
              <a:rPr lang="en-US" altLang="zh-TW" sz="2400" dirty="0"/>
              <a:t>Python has a set of </a:t>
            </a:r>
            <a:r>
              <a:rPr lang="en-US" altLang="zh-TW" sz="2400" dirty="0">
                <a:solidFill>
                  <a:srgbClr val="FF0000"/>
                </a:solidFill>
              </a:rPr>
              <a:t>built-in math</a:t>
            </a:r>
            <a:r>
              <a:rPr lang="en-US" altLang="zh-TW" sz="2400" dirty="0"/>
              <a:t> functions, including an extensive </a:t>
            </a:r>
            <a:r>
              <a:rPr lang="en-US" altLang="zh-TW" sz="2400" dirty="0">
                <a:solidFill>
                  <a:srgbClr val="FF0000"/>
                </a:solidFill>
              </a:rPr>
              <a:t>math module</a:t>
            </a:r>
            <a:r>
              <a:rPr lang="en-US" altLang="zh-TW" sz="2400" dirty="0"/>
              <a:t>, that allows you to perform mathematical tasks on numbers.</a:t>
            </a:r>
          </a:p>
          <a:p>
            <a:pPr marL="0" indent="0">
              <a:buNone/>
            </a:pPr>
            <a:br>
              <a:rPr lang="en-US" altLang="zh-TW" sz="3600" dirty="0"/>
            </a:br>
            <a:endParaRPr lang="en-US" altLang="zh-TW" sz="3600" b="1" dirty="0"/>
          </a:p>
        </p:txBody>
      </p:sp>
      <p:pic>
        <p:nvPicPr>
          <p:cNvPr id="100" name="Content Placeholder 99"/>
          <p:cNvPicPr>
            <a:picLocks noGrp="1"/>
          </p:cNvPicPr>
          <p:nvPr>
            <p:ph sz="half" idx="2"/>
          </p:nvPr>
        </p:nvPicPr>
        <p:blipFill>
          <a:blip r:embed="rId2"/>
          <a:stretch>
            <a:fillRect/>
          </a:stretch>
        </p:blipFill>
        <p:spPr>
          <a:xfrm>
            <a:off x="6735445" y="2881630"/>
            <a:ext cx="4082415" cy="281813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885190"/>
            <a:ext cx="5296535" cy="1208405"/>
          </a:xfrm>
        </p:spPr>
        <p:txBody>
          <a:bodyPr/>
          <a:lstStyle/>
          <a:p>
            <a:r>
              <a:rPr lang="en-US" sz="4800"/>
              <a:t>Remove Whitespace</a:t>
            </a:r>
          </a:p>
        </p:txBody>
      </p:sp>
      <p:sp>
        <p:nvSpPr>
          <p:cNvPr id="6" name="Text Box 5"/>
          <p:cNvSpPr txBox="1"/>
          <p:nvPr/>
        </p:nvSpPr>
        <p:spPr>
          <a:xfrm>
            <a:off x="772160" y="2093595"/>
            <a:ext cx="5307965" cy="1599565"/>
          </a:xfrm>
          <a:prstGeom prst="rect">
            <a:avLst/>
          </a:prstGeom>
          <a:noFill/>
        </p:spPr>
        <p:txBody>
          <a:bodyPr wrap="square" rtlCol="0" anchor="t">
            <a:spAutoFit/>
          </a:bodyPr>
          <a:lstStyle/>
          <a:p>
            <a:endParaRPr lang="en-US"/>
          </a:p>
          <a:p>
            <a:r>
              <a:rPr lang="en-US" sz="2000"/>
              <a:t>Whitespace is the</a:t>
            </a:r>
            <a:r>
              <a:rPr lang="en-US" sz="2000">
                <a:solidFill>
                  <a:srgbClr val="FF0000"/>
                </a:solidFill>
              </a:rPr>
              <a:t> space before and/or after the actual text</a:t>
            </a:r>
            <a:r>
              <a:rPr lang="en-US" sz="2000"/>
              <a:t>, and very often you want to remove this space</a:t>
            </a:r>
          </a:p>
          <a:p>
            <a:endParaRPr lang="en-US" sz="2000"/>
          </a:p>
        </p:txBody>
      </p:sp>
      <p:sp>
        <p:nvSpPr>
          <p:cNvPr id="7" name="Rectangles 6"/>
          <p:cNvSpPr/>
          <p:nvPr/>
        </p:nvSpPr>
        <p:spPr>
          <a:xfrm>
            <a:off x="6531610" y="2093595"/>
            <a:ext cx="4776470" cy="2160353"/>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92D050"/>
              </a:solidFill>
            </a:endParaRPr>
          </a:p>
        </p:txBody>
      </p:sp>
      <p:sp>
        <p:nvSpPr>
          <p:cNvPr id="3" name="Rectangle 1">
            <a:extLst>
              <a:ext uri="{FF2B5EF4-FFF2-40B4-BE49-F238E27FC236}">
                <a16:creationId xmlns:a16="http://schemas.microsoft.com/office/drawing/2014/main" id="{1D17DACB-5BE8-49C7-8621-4F6F532434A4}"/>
              </a:ext>
            </a:extLst>
          </p:cNvPr>
          <p:cNvSpPr>
            <a:spLocks noChangeArrowheads="1"/>
          </p:cNvSpPr>
          <p:nvPr/>
        </p:nvSpPr>
        <p:spPr bwMode="auto">
          <a:xfrm>
            <a:off x="772160" y="4370379"/>
            <a:ext cx="6241774" cy="171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strip()</a:t>
            </a:r>
            <a:r>
              <a:rPr kumimoji="0" lang="en-US" altLang="en-US" b="0" i="0" u="none" strike="noStrike" cap="none" normalizeH="0" baseline="0" dirty="0">
                <a:ln>
                  <a:noFill/>
                </a:ln>
                <a:solidFill>
                  <a:srgbClr val="000000"/>
                </a:solidFill>
                <a:effectLst/>
                <a:latin typeface="Verdana" panose="020B0604030504040204" pitchFamily="34" charset="0"/>
              </a:rPr>
              <a:t> method removes any whitespace from the beginning or the end</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320C08-D7B9-4D9E-A530-7540D9300534}"/>
              </a:ext>
            </a:extLst>
          </p:cNvPr>
          <p:cNvPicPr>
            <a:picLocks noChangeAspect="1"/>
          </p:cNvPicPr>
          <p:nvPr/>
        </p:nvPicPr>
        <p:blipFill>
          <a:blip r:embed="rId2"/>
          <a:stretch>
            <a:fillRect/>
          </a:stretch>
        </p:blipFill>
        <p:spPr>
          <a:xfrm>
            <a:off x="6877878" y="2439032"/>
            <a:ext cx="3763617" cy="1712462"/>
          </a:xfrm>
          <a:prstGeom prst="rect">
            <a:avLst/>
          </a:prstGeom>
        </p:spPr>
      </p:pic>
      <p:pic>
        <p:nvPicPr>
          <p:cNvPr id="9" name="Picture 8">
            <a:extLst>
              <a:ext uri="{FF2B5EF4-FFF2-40B4-BE49-F238E27FC236}">
                <a16:creationId xmlns:a16="http://schemas.microsoft.com/office/drawing/2014/main" id="{09B7F584-971E-4506-810D-1E1BAEDD61DA}"/>
              </a:ext>
            </a:extLst>
          </p:cNvPr>
          <p:cNvPicPr>
            <a:picLocks noChangeAspect="1"/>
          </p:cNvPicPr>
          <p:nvPr/>
        </p:nvPicPr>
        <p:blipFill>
          <a:blip r:embed="rId3"/>
          <a:stretch>
            <a:fillRect/>
          </a:stretch>
        </p:blipFill>
        <p:spPr>
          <a:xfrm>
            <a:off x="7341704" y="4496931"/>
            <a:ext cx="3132471" cy="71159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1682529" y="3287777"/>
            <a:ext cx="4776470" cy="305943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 name="Rectangle 1">
            <a:extLst>
              <a:ext uri="{FF2B5EF4-FFF2-40B4-BE49-F238E27FC236}">
                <a16:creationId xmlns:a16="http://schemas.microsoft.com/office/drawing/2014/main" id="{CBC86A11-2AF4-4B33-8C74-CE0577C096A2}"/>
              </a:ext>
            </a:extLst>
          </p:cNvPr>
          <p:cNvSpPr>
            <a:spLocks noChangeArrowheads="1"/>
          </p:cNvSpPr>
          <p:nvPr/>
        </p:nvSpPr>
        <p:spPr bwMode="auto">
          <a:xfrm>
            <a:off x="1011015" y="1754353"/>
            <a:ext cx="9333010" cy="13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replace()</a:t>
            </a:r>
            <a:r>
              <a:rPr kumimoji="0" lang="en-US" altLang="en-US" sz="2000" b="0" i="0" u="none" strike="noStrike" cap="none" normalizeH="0" baseline="0" dirty="0">
                <a:ln>
                  <a:noFill/>
                </a:ln>
                <a:solidFill>
                  <a:srgbClr val="000000"/>
                </a:solidFill>
                <a:effectLst/>
                <a:latin typeface="Verdana" panose="020B0604030504040204" pitchFamily="34" charset="0"/>
              </a:rPr>
              <a:t> method replaces a string with another string</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076E215-40A1-41FB-A914-777F4E68A494}"/>
              </a:ext>
            </a:extLst>
          </p:cNvPr>
          <p:cNvPicPr>
            <a:picLocks noChangeAspect="1"/>
          </p:cNvPicPr>
          <p:nvPr/>
        </p:nvPicPr>
        <p:blipFill>
          <a:blip r:embed="rId2"/>
          <a:stretch>
            <a:fillRect/>
          </a:stretch>
        </p:blipFill>
        <p:spPr>
          <a:xfrm>
            <a:off x="1974574" y="4114285"/>
            <a:ext cx="4426226" cy="1285460"/>
          </a:xfrm>
          <a:prstGeom prst="rect">
            <a:avLst/>
          </a:prstGeom>
        </p:spPr>
      </p:pic>
      <p:pic>
        <p:nvPicPr>
          <p:cNvPr id="9" name="Picture 8">
            <a:extLst>
              <a:ext uri="{FF2B5EF4-FFF2-40B4-BE49-F238E27FC236}">
                <a16:creationId xmlns:a16="http://schemas.microsoft.com/office/drawing/2014/main" id="{91E958AD-CB08-4D5C-AD9E-FF15EAC0800C}"/>
              </a:ext>
            </a:extLst>
          </p:cNvPr>
          <p:cNvPicPr>
            <a:picLocks noChangeAspect="1"/>
          </p:cNvPicPr>
          <p:nvPr/>
        </p:nvPicPr>
        <p:blipFill>
          <a:blip r:embed="rId3"/>
          <a:stretch>
            <a:fillRect/>
          </a:stretch>
        </p:blipFill>
        <p:spPr>
          <a:xfrm>
            <a:off x="7402043" y="4469169"/>
            <a:ext cx="2849217" cy="696646"/>
          </a:xfrm>
          <a:prstGeom prst="rect">
            <a:avLst/>
          </a:prstGeom>
        </p:spPr>
      </p:pic>
      <p:sp>
        <p:nvSpPr>
          <p:cNvPr id="13" name="TextBox 12">
            <a:extLst>
              <a:ext uri="{FF2B5EF4-FFF2-40B4-BE49-F238E27FC236}">
                <a16:creationId xmlns:a16="http://schemas.microsoft.com/office/drawing/2014/main" id="{B23D3D4D-2AE4-45C2-9FB4-0543162261F1}"/>
              </a:ext>
            </a:extLst>
          </p:cNvPr>
          <p:cNvSpPr txBox="1"/>
          <p:nvPr/>
        </p:nvSpPr>
        <p:spPr>
          <a:xfrm>
            <a:off x="1011015" y="688814"/>
            <a:ext cx="6096000" cy="769441"/>
          </a:xfrm>
          <a:prstGeom prst="rect">
            <a:avLst/>
          </a:prstGeom>
          <a:noFill/>
        </p:spPr>
        <p:txBody>
          <a:bodyPr wrap="square">
            <a:spAutoFit/>
          </a:bodyPr>
          <a:lstStyle/>
          <a:p>
            <a:pPr algn="l"/>
            <a:r>
              <a:rPr lang="en-US" sz="4400" b="0" i="0" dirty="0">
                <a:solidFill>
                  <a:srgbClr val="000000"/>
                </a:solidFill>
                <a:effectLst/>
                <a:latin typeface="Rockwell" panose="02060603020205020403" pitchFamily="18" charset="0"/>
              </a:rPr>
              <a:t>Replace String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0B7F-4A10-47E5-83A1-F0331E5F6F16}"/>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Split String</a:t>
            </a:r>
            <a:br>
              <a:rPr lang="en-US" b="0" i="0" dirty="0">
                <a:solidFill>
                  <a:srgbClr val="000000"/>
                </a:solidFill>
                <a:effectLst/>
                <a:latin typeface="Segoe UI" panose="020B0502040204020203" pitchFamily="34" charset="0"/>
              </a:rPr>
            </a:br>
            <a:endParaRPr lang="en-US" dirty="0"/>
          </a:p>
        </p:txBody>
      </p:sp>
      <p:sp>
        <p:nvSpPr>
          <p:cNvPr id="5" name="Rectangles 9">
            <a:extLst>
              <a:ext uri="{FF2B5EF4-FFF2-40B4-BE49-F238E27FC236}">
                <a16:creationId xmlns:a16="http://schemas.microsoft.com/office/drawing/2014/main" id="{14A22680-0BA7-4366-AECC-217B87C83FB7}"/>
              </a:ext>
            </a:extLst>
          </p:cNvPr>
          <p:cNvSpPr/>
          <p:nvPr/>
        </p:nvSpPr>
        <p:spPr>
          <a:xfrm>
            <a:off x="1069848" y="4265744"/>
            <a:ext cx="5356860" cy="242422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92D050"/>
              </a:solidFill>
            </a:endParaRPr>
          </a:p>
        </p:txBody>
      </p:sp>
      <p:sp>
        <p:nvSpPr>
          <p:cNvPr id="6" name="Rectangle 1">
            <a:extLst>
              <a:ext uri="{FF2B5EF4-FFF2-40B4-BE49-F238E27FC236}">
                <a16:creationId xmlns:a16="http://schemas.microsoft.com/office/drawing/2014/main" id="{6A826548-CD1F-41D7-AB31-8413FA72E553}"/>
              </a:ext>
            </a:extLst>
          </p:cNvPr>
          <p:cNvSpPr>
            <a:spLocks noChangeArrowheads="1"/>
          </p:cNvSpPr>
          <p:nvPr/>
        </p:nvSpPr>
        <p:spPr bwMode="auto">
          <a:xfrm>
            <a:off x="834887" y="1988181"/>
            <a:ext cx="81103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split()</a:t>
            </a:r>
            <a:r>
              <a:rPr kumimoji="0" lang="en-US" altLang="en-US" sz="2000" b="0" i="0" u="none" strike="noStrike" cap="none" normalizeH="0" baseline="0" dirty="0">
                <a:ln>
                  <a:noFill/>
                </a:ln>
                <a:solidFill>
                  <a:srgbClr val="000000"/>
                </a:solidFill>
                <a:effectLst/>
                <a:latin typeface="Verdana" panose="020B0604030504040204" pitchFamily="34" charset="0"/>
              </a:rPr>
              <a:t> method returns a list where the text between the specified separator becomes the list items</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7CC25BE-8A56-48E5-90C5-AD919F0D8F3A}"/>
              </a:ext>
            </a:extLst>
          </p:cNvPr>
          <p:cNvSpPr>
            <a:spLocks noChangeArrowheads="1"/>
          </p:cNvSpPr>
          <p:nvPr/>
        </p:nvSpPr>
        <p:spPr bwMode="auto">
          <a:xfrm>
            <a:off x="940904" y="2683281"/>
            <a:ext cx="8110331" cy="1595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split()</a:t>
            </a:r>
            <a:r>
              <a:rPr kumimoji="0" lang="en-US" altLang="en-US" b="0" i="0" u="none" strike="noStrike" cap="none" normalizeH="0" baseline="0" dirty="0">
                <a:ln>
                  <a:noFill/>
                </a:ln>
                <a:solidFill>
                  <a:srgbClr val="000000"/>
                </a:solidFill>
                <a:effectLst/>
                <a:latin typeface="Verdana" panose="020B0604030504040204" pitchFamily="34" charset="0"/>
              </a:rPr>
              <a:t> method splits the string into substrings if it finds instances of the separator: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F7DECC2-8F03-4FE4-869C-F132066B6BB2}"/>
              </a:ext>
            </a:extLst>
          </p:cNvPr>
          <p:cNvPicPr>
            <a:picLocks noChangeAspect="1"/>
          </p:cNvPicPr>
          <p:nvPr/>
        </p:nvPicPr>
        <p:blipFill>
          <a:blip r:embed="rId2"/>
          <a:stretch>
            <a:fillRect/>
          </a:stretch>
        </p:blipFill>
        <p:spPr>
          <a:xfrm>
            <a:off x="1498062" y="4634244"/>
            <a:ext cx="4346147" cy="1761610"/>
          </a:xfrm>
          <a:prstGeom prst="rect">
            <a:avLst/>
          </a:prstGeom>
        </p:spPr>
      </p:pic>
      <p:pic>
        <p:nvPicPr>
          <p:cNvPr id="11" name="Picture 10">
            <a:extLst>
              <a:ext uri="{FF2B5EF4-FFF2-40B4-BE49-F238E27FC236}">
                <a16:creationId xmlns:a16="http://schemas.microsoft.com/office/drawing/2014/main" id="{20E5B355-8828-491C-9DE3-D135B184ADC2}"/>
              </a:ext>
            </a:extLst>
          </p:cNvPr>
          <p:cNvPicPr>
            <a:picLocks noChangeAspect="1"/>
          </p:cNvPicPr>
          <p:nvPr/>
        </p:nvPicPr>
        <p:blipFill>
          <a:blip r:embed="rId3"/>
          <a:stretch>
            <a:fillRect/>
          </a:stretch>
        </p:blipFill>
        <p:spPr>
          <a:xfrm>
            <a:off x="7620000" y="4867838"/>
            <a:ext cx="3180522" cy="1294423"/>
          </a:xfrm>
          <a:prstGeom prst="rect">
            <a:avLst/>
          </a:prstGeom>
        </p:spPr>
      </p:pic>
    </p:spTree>
    <p:extLst>
      <p:ext uri="{BB962C8B-B14F-4D97-AF65-F5344CB8AC3E}">
        <p14:creationId xmlns:p14="http://schemas.microsoft.com/office/powerpoint/2010/main" val="13914276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3" y="0"/>
            <a:ext cx="10058400" cy="1609344"/>
          </a:xfrm>
        </p:spPr>
        <p:txBody>
          <a:bodyPr/>
          <a:lstStyle/>
          <a:p>
            <a:r>
              <a:rPr lang="en-US" dirty="0"/>
              <a:t>Python - String Concatenation</a:t>
            </a:r>
          </a:p>
        </p:txBody>
      </p:sp>
      <p:sp>
        <p:nvSpPr>
          <p:cNvPr id="6" name="Rectangles 5"/>
          <p:cNvSpPr/>
          <p:nvPr/>
        </p:nvSpPr>
        <p:spPr>
          <a:xfrm>
            <a:off x="781878" y="3550476"/>
            <a:ext cx="4326448" cy="232356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1" name="TextBox 10">
            <a:extLst>
              <a:ext uri="{FF2B5EF4-FFF2-40B4-BE49-F238E27FC236}">
                <a16:creationId xmlns:a16="http://schemas.microsoft.com/office/drawing/2014/main" id="{35187041-4664-47EC-B505-DF58D4C32EAB}"/>
              </a:ext>
            </a:extLst>
          </p:cNvPr>
          <p:cNvSpPr txBox="1"/>
          <p:nvPr/>
        </p:nvSpPr>
        <p:spPr>
          <a:xfrm>
            <a:off x="609600" y="1262217"/>
            <a:ext cx="6533322" cy="1138773"/>
          </a:xfrm>
          <a:prstGeom prst="rect">
            <a:avLst/>
          </a:prstGeom>
          <a:noFill/>
        </p:spPr>
        <p:txBody>
          <a:bodyPr wrap="square">
            <a:spAutoFit/>
          </a:bodyPr>
          <a:lstStyle/>
          <a:p>
            <a:pPr algn="l"/>
            <a:r>
              <a:rPr lang="en-US" sz="3200" b="1" i="0" dirty="0">
                <a:solidFill>
                  <a:srgbClr val="000000"/>
                </a:solidFill>
                <a:effectLst/>
                <a:latin typeface="Segoe UI" panose="020B0502040204020203" pitchFamily="34" charset="0"/>
              </a:rPr>
              <a:t>String Concatenation</a:t>
            </a:r>
          </a:p>
          <a:p>
            <a:pPr algn="l"/>
            <a:r>
              <a:rPr lang="en-US" b="0" i="0" dirty="0">
                <a:solidFill>
                  <a:srgbClr val="000000"/>
                </a:solidFill>
                <a:effectLst/>
                <a:latin typeface="Verdana" panose="020B0604030504040204" pitchFamily="34" charset="0"/>
              </a:rPr>
              <a:t>To concatenate, or combine, two strings you can use the + operator.</a:t>
            </a:r>
          </a:p>
        </p:txBody>
      </p:sp>
      <p:sp>
        <p:nvSpPr>
          <p:cNvPr id="12" name="Rectangle 1">
            <a:extLst>
              <a:ext uri="{FF2B5EF4-FFF2-40B4-BE49-F238E27FC236}">
                <a16:creationId xmlns:a16="http://schemas.microsoft.com/office/drawing/2014/main" id="{E60D3C62-A360-46BA-B0DE-DF8198B6CF80}"/>
              </a:ext>
            </a:extLst>
          </p:cNvPr>
          <p:cNvSpPr>
            <a:spLocks noChangeArrowheads="1"/>
          </p:cNvSpPr>
          <p:nvPr/>
        </p:nvSpPr>
        <p:spPr bwMode="auto">
          <a:xfrm>
            <a:off x="781878" y="2572412"/>
            <a:ext cx="5314122" cy="8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Merge variable </a:t>
            </a:r>
            <a:r>
              <a:rPr kumimoji="0" lang="en-US" altLang="en-US" sz="1600" b="0" i="0" u="none" strike="noStrike" cap="none" normalizeH="0" baseline="0" dirty="0">
                <a:ln>
                  <a:noFill/>
                </a:ln>
                <a:solidFill>
                  <a:srgbClr val="DC143C"/>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Verdana" panose="020B0604030504040204" pitchFamily="34" charset="0"/>
              </a:rPr>
              <a:t> with variable </a:t>
            </a:r>
            <a:r>
              <a:rPr kumimoji="0" lang="en-US" altLang="en-US" sz="1600" b="0" i="0" u="none" strike="noStrike" cap="none" normalizeH="0" baseline="0" dirty="0">
                <a:ln>
                  <a:noFill/>
                </a:ln>
                <a:solidFill>
                  <a:srgbClr val="DC143C"/>
                </a:solidFill>
                <a:effectLst/>
                <a:latin typeface="Consolas" panose="020B0609020204030204" pitchFamily="49" charset="0"/>
              </a:rPr>
              <a:t>b</a:t>
            </a:r>
            <a:r>
              <a:rPr kumimoji="0" lang="en-US" altLang="en-US" sz="1600" b="0" i="0" u="none" strike="noStrike" cap="none" normalizeH="0" baseline="0" dirty="0">
                <a:ln>
                  <a:noFill/>
                </a:ln>
                <a:solidFill>
                  <a:srgbClr val="000000"/>
                </a:solidFill>
                <a:effectLst/>
                <a:latin typeface="Verdana" panose="020B0604030504040204" pitchFamily="34" charset="0"/>
              </a:rPr>
              <a:t> into variable </a:t>
            </a:r>
            <a:r>
              <a:rPr kumimoji="0" lang="en-US" altLang="en-US" sz="1600" b="0" i="0" u="none" strike="noStrike" cap="none" normalizeH="0" baseline="0" dirty="0">
                <a:ln>
                  <a:noFill/>
                </a:ln>
                <a:solidFill>
                  <a:srgbClr val="DC143C"/>
                </a:solidFill>
                <a:effectLst/>
                <a:latin typeface="Consolas" panose="020B0609020204030204" pitchFamily="49" charset="0"/>
              </a:rPr>
              <a:t>c</a:t>
            </a:r>
            <a:r>
              <a:rPr kumimoji="0" lang="en-US" altLang="en-US" sz="1600" b="0" i="0" u="none" strike="noStrike" cap="none" normalizeH="0" baseline="0" dirty="0">
                <a:ln>
                  <a:noFill/>
                </a:ln>
                <a:solidFill>
                  <a:srgbClr val="000000"/>
                </a:solidFill>
                <a:effectLst/>
                <a:latin typeface="Verdana" panose="020B060403050404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9A83C433-6E74-466C-8EBA-01A49C80B1B6}"/>
              </a:ext>
            </a:extLst>
          </p:cNvPr>
          <p:cNvPicPr>
            <a:picLocks noChangeAspect="1"/>
          </p:cNvPicPr>
          <p:nvPr/>
        </p:nvPicPr>
        <p:blipFill>
          <a:blip r:embed="rId2"/>
          <a:stretch>
            <a:fillRect/>
          </a:stretch>
        </p:blipFill>
        <p:spPr>
          <a:xfrm>
            <a:off x="1202441" y="3737668"/>
            <a:ext cx="3485322" cy="1949176"/>
          </a:xfrm>
          <a:prstGeom prst="rect">
            <a:avLst/>
          </a:prstGeom>
        </p:spPr>
      </p:pic>
      <p:pic>
        <p:nvPicPr>
          <p:cNvPr id="16" name="Picture 15">
            <a:extLst>
              <a:ext uri="{FF2B5EF4-FFF2-40B4-BE49-F238E27FC236}">
                <a16:creationId xmlns:a16="http://schemas.microsoft.com/office/drawing/2014/main" id="{DD936671-0C86-446E-8E9C-2464D3C81B2A}"/>
              </a:ext>
            </a:extLst>
          </p:cNvPr>
          <p:cNvPicPr>
            <a:picLocks noChangeAspect="1"/>
          </p:cNvPicPr>
          <p:nvPr/>
        </p:nvPicPr>
        <p:blipFill>
          <a:blip r:embed="rId3"/>
          <a:stretch>
            <a:fillRect/>
          </a:stretch>
        </p:blipFill>
        <p:spPr>
          <a:xfrm>
            <a:off x="1457739" y="5595783"/>
            <a:ext cx="2676939" cy="1067907"/>
          </a:xfrm>
          <a:prstGeom prst="rect">
            <a:avLst/>
          </a:prstGeom>
        </p:spPr>
      </p:pic>
      <p:sp>
        <p:nvSpPr>
          <p:cNvPr id="17" name="Rectangle 2">
            <a:extLst>
              <a:ext uri="{FF2B5EF4-FFF2-40B4-BE49-F238E27FC236}">
                <a16:creationId xmlns:a16="http://schemas.microsoft.com/office/drawing/2014/main" id="{BAFF7D9A-92C7-472D-BDDB-E49E1ABD020F}"/>
              </a:ext>
            </a:extLst>
          </p:cNvPr>
          <p:cNvSpPr>
            <a:spLocks noChangeArrowheads="1"/>
          </p:cNvSpPr>
          <p:nvPr/>
        </p:nvSpPr>
        <p:spPr bwMode="auto">
          <a:xfrm>
            <a:off x="7083676" y="2572412"/>
            <a:ext cx="4781266" cy="8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To add a space between them, add a </a:t>
            </a:r>
            <a:r>
              <a:rPr kumimoji="0" lang="en-US" altLang="en-US" sz="1600" b="0" i="0" u="none" strike="noStrike" cap="none" normalizeH="0" baseline="0" dirty="0">
                <a:ln>
                  <a:noFill/>
                </a:ln>
                <a:solidFill>
                  <a:srgbClr val="DC143C"/>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Verdana" panose="020B060403050404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8" name="Rectangles 5">
            <a:extLst>
              <a:ext uri="{FF2B5EF4-FFF2-40B4-BE49-F238E27FC236}">
                <a16:creationId xmlns:a16="http://schemas.microsoft.com/office/drawing/2014/main" id="{7BE21C48-8C17-4131-ACAB-70B2FB74B5EF}"/>
              </a:ext>
            </a:extLst>
          </p:cNvPr>
          <p:cNvSpPr/>
          <p:nvPr/>
        </p:nvSpPr>
        <p:spPr>
          <a:xfrm>
            <a:off x="7083674" y="3550476"/>
            <a:ext cx="4326448" cy="232356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pic>
        <p:nvPicPr>
          <p:cNvPr id="20" name="Picture 19">
            <a:extLst>
              <a:ext uri="{FF2B5EF4-FFF2-40B4-BE49-F238E27FC236}">
                <a16:creationId xmlns:a16="http://schemas.microsoft.com/office/drawing/2014/main" id="{A133C90A-C353-4D90-BE49-CCDBEF922B35}"/>
              </a:ext>
            </a:extLst>
          </p:cNvPr>
          <p:cNvPicPr>
            <a:picLocks noChangeAspect="1"/>
          </p:cNvPicPr>
          <p:nvPr/>
        </p:nvPicPr>
        <p:blipFill>
          <a:blip r:embed="rId4"/>
          <a:stretch>
            <a:fillRect/>
          </a:stretch>
        </p:blipFill>
        <p:spPr>
          <a:xfrm>
            <a:off x="7354957" y="3737667"/>
            <a:ext cx="3909391" cy="1858115"/>
          </a:xfrm>
          <a:prstGeom prst="rect">
            <a:avLst/>
          </a:prstGeom>
        </p:spPr>
      </p:pic>
      <p:pic>
        <p:nvPicPr>
          <p:cNvPr id="22" name="Picture 21">
            <a:extLst>
              <a:ext uri="{FF2B5EF4-FFF2-40B4-BE49-F238E27FC236}">
                <a16:creationId xmlns:a16="http://schemas.microsoft.com/office/drawing/2014/main" id="{0CF04747-831D-41E4-BF69-A9BDEA5AE3EA}"/>
              </a:ext>
            </a:extLst>
          </p:cNvPr>
          <p:cNvPicPr>
            <a:picLocks noChangeAspect="1"/>
          </p:cNvPicPr>
          <p:nvPr/>
        </p:nvPicPr>
        <p:blipFill>
          <a:blip r:embed="rId5"/>
          <a:stretch>
            <a:fillRect/>
          </a:stretch>
        </p:blipFill>
        <p:spPr>
          <a:xfrm>
            <a:off x="8074680" y="5595783"/>
            <a:ext cx="2469943" cy="1067907"/>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583" y="737997"/>
            <a:ext cx="10058400" cy="1609344"/>
          </a:xfrm>
        </p:spPr>
        <p:txBody>
          <a:bodyPr/>
          <a:lstStyle/>
          <a:p>
            <a:r>
              <a:rPr lang="en-US"/>
              <a:t>Python - Format - Strings</a:t>
            </a:r>
          </a:p>
        </p:txBody>
      </p:sp>
      <p:sp>
        <p:nvSpPr>
          <p:cNvPr id="3" name="Content Placeholder 2"/>
          <p:cNvSpPr>
            <a:spLocks noGrp="1"/>
          </p:cNvSpPr>
          <p:nvPr>
            <p:ph sz="half" idx="1"/>
          </p:nvPr>
        </p:nvSpPr>
        <p:spPr>
          <a:xfrm>
            <a:off x="966470" y="2347595"/>
            <a:ext cx="5274945" cy="2221865"/>
          </a:xfrm>
        </p:spPr>
        <p:txBody>
          <a:bodyPr/>
          <a:lstStyle/>
          <a:p>
            <a:pPr marL="0" indent="0">
              <a:buNone/>
            </a:pPr>
            <a:r>
              <a:rPr lang="en-US" b="1"/>
              <a:t>String Format</a:t>
            </a:r>
          </a:p>
          <a:p>
            <a:pPr marL="0" indent="0">
              <a:buNone/>
            </a:pPr>
            <a:r>
              <a:rPr lang="en-US"/>
              <a:t>As we learned in the Python Variables chapter, we c</a:t>
            </a:r>
            <a:r>
              <a:rPr lang="en-US">
                <a:solidFill>
                  <a:srgbClr val="FF0000"/>
                </a:solidFill>
              </a:rPr>
              <a:t>annot combine strings and numbers </a:t>
            </a:r>
            <a:r>
              <a:rPr lang="en-US"/>
              <a:t>like this</a:t>
            </a:r>
          </a:p>
        </p:txBody>
      </p:sp>
      <p:sp>
        <p:nvSpPr>
          <p:cNvPr id="5" name="Rectangles 5">
            <a:extLst>
              <a:ext uri="{FF2B5EF4-FFF2-40B4-BE49-F238E27FC236}">
                <a16:creationId xmlns:a16="http://schemas.microsoft.com/office/drawing/2014/main" id="{C2682BD5-1A81-4F4D-B4D6-5FB8336B1EC2}"/>
              </a:ext>
            </a:extLst>
          </p:cNvPr>
          <p:cNvSpPr/>
          <p:nvPr/>
        </p:nvSpPr>
        <p:spPr>
          <a:xfrm>
            <a:off x="1203036" y="4307732"/>
            <a:ext cx="4326448" cy="232356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TextBox 6">
            <a:extLst>
              <a:ext uri="{FF2B5EF4-FFF2-40B4-BE49-F238E27FC236}">
                <a16:creationId xmlns:a16="http://schemas.microsoft.com/office/drawing/2014/main" id="{F0AA4AA7-A5DF-4164-B09D-5C8E8DDD8474}"/>
              </a:ext>
            </a:extLst>
          </p:cNvPr>
          <p:cNvSpPr txBox="1"/>
          <p:nvPr/>
        </p:nvSpPr>
        <p:spPr>
          <a:xfrm>
            <a:off x="966470" y="3753607"/>
            <a:ext cx="6096000" cy="461665"/>
          </a:xfrm>
          <a:prstGeom prst="rect">
            <a:avLst/>
          </a:prstGeom>
          <a:noFill/>
        </p:spPr>
        <p:txBody>
          <a:bodyPr wrap="square">
            <a:spAutoFit/>
          </a:bodyPr>
          <a:lstStyle/>
          <a:p>
            <a:pPr algn="l"/>
            <a:r>
              <a:rPr lang="en-US" sz="2400" b="1" i="0" dirty="0">
                <a:solidFill>
                  <a:srgbClr val="000000"/>
                </a:solidFill>
                <a:effectLst/>
                <a:latin typeface="Segoe UI" panose="020B0502040204020203" pitchFamily="34" charset="0"/>
              </a:rPr>
              <a:t>Example</a:t>
            </a:r>
          </a:p>
        </p:txBody>
      </p:sp>
      <p:pic>
        <p:nvPicPr>
          <p:cNvPr id="8" name="Picture 7">
            <a:extLst>
              <a:ext uri="{FF2B5EF4-FFF2-40B4-BE49-F238E27FC236}">
                <a16:creationId xmlns:a16="http://schemas.microsoft.com/office/drawing/2014/main" id="{AA7C5014-9E61-4707-9242-E500908F7A9F}"/>
              </a:ext>
            </a:extLst>
          </p:cNvPr>
          <p:cNvPicPr>
            <a:picLocks noChangeAspect="1"/>
          </p:cNvPicPr>
          <p:nvPr/>
        </p:nvPicPr>
        <p:blipFill>
          <a:blip r:embed="rId2"/>
          <a:stretch>
            <a:fillRect/>
          </a:stretch>
        </p:blipFill>
        <p:spPr>
          <a:xfrm>
            <a:off x="1470991" y="4569460"/>
            <a:ext cx="3856383" cy="1960546"/>
          </a:xfrm>
          <a:prstGeom prst="rect">
            <a:avLst/>
          </a:prstGeom>
        </p:spPr>
      </p:pic>
      <p:pic>
        <p:nvPicPr>
          <p:cNvPr id="11" name="Picture 10">
            <a:extLst>
              <a:ext uri="{FF2B5EF4-FFF2-40B4-BE49-F238E27FC236}">
                <a16:creationId xmlns:a16="http://schemas.microsoft.com/office/drawing/2014/main" id="{B4CA9C20-7042-4D39-AB90-08340C42A995}"/>
              </a:ext>
            </a:extLst>
          </p:cNvPr>
          <p:cNvPicPr>
            <a:picLocks noChangeAspect="1"/>
          </p:cNvPicPr>
          <p:nvPr/>
        </p:nvPicPr>
        <p:blipFill>
          <a:blip r:embed="rId3"/>
          <a:stretch>
            <a:fillRect/>
          </a:stretch>
        </p:blipFill>
        <p:spPr>
          <a:xfrm>
            <a:off x="6798365" y="4307732"/>
            <a:ext cx="4677428" cy="211957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666115" y="513080"/>
            <a:ext cx="10859770" cy="1678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But we can combine strings and numbers by using the </a:t>
            </a:r>
            <a:r>
              <a:rPr lang="en-US">
                <a:solidFill>
                  <a:srgbClr val="FF0000"/>
                </a:solidFill>
              </a:rPr>
              <a:t>format()</a:t>
            </a:r>
            <a:r>
              <a:rPr lang="en-US">
                <a:solidFill>
                  <a:schemeClr val="tx1"/>
                </a:solidFill>
              </a:rPr>
              <a:t> method!</a:t>
            </a:r>
          </a:p>
          <a:p>
            <a:pPr algn="ctr"/>
            <a:endParaRPr lang="en-US">
              <a:solidFill>
                <a:schemeClr val="tx1"/>
              </a:solidFill>
            </a:endParaRPr>
          </a:p>
          <a:p>
            <a:pPr algn="ctr"/>
            <a:r>
              <a:rPr lang="en-US">
                <a:solidFill>
                  <a:schemeClr val="tx1"/>
                </a:solidFill>
              </a:rPr>
              <a:t>The</a:t>
            </a:r>
            <a:r>
              <a:rPr lang="en-US">
                <a:solidFill>
                  <a:srgbClr val="FF0000"/>
                </a:solidFill>
              </a:rPr>
              <a:t> format()</a:t>
            </a:r>
            <a:r>
              <a:rPr lang="en-US">
                <a:solidFill>
                  <a:schemeClr val="tx1"/>
                </a:solidFill>
              </a:rPr>
              <a:t> method takes the passed arguments, formats them, and places them in the string where the placeholders </a:t>
            </a:r>
            <a:r>
              <a:rPr lang="en-US">
                <a:solidFill>
                  <a:srgbClr val="FF0000"/>
                </a:solidFill>
              </a:rPr>
              <a:t>{}</a:t>
            </a:r>
            <a:r>
              <a:rPr lang="en-US">
                <a:solidFill>
                  <a:schemeClr val="tx1"/>
                </a:solidFill>
              </a:rPr>
              <a:t> are:</a:t>
            </a:r>
          </a:p>
        </p:txBody>
      </p:sp>
      <p:sp>
        <p:nvSpPr>
          <p:cNvPr id="10" name="Rectangles 9"/>
          <p:cNvSpPr/>
          <p:nvPr/>
        </p:nvSpPr>
        <p:spPr>
          <a:xfrm>
            <a:off x="901148" y="2807335"/>
            <a:ext cx="5194852" cy="3434439"/>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pic>
        <p:nvPicPr>
          <p:cNvPr id="3" name="Picture 2">
            <a:extLst>
              <a:ext uri="{FF2B5EF4-FFF2-40B4-BE49-F238E27FC236}">
                <a16:creationId xmlns:a16="http://schemas.microsoft.com/office/drawing/2014/main" id="{40CBFA8E-6C1A-42DE-95FA-3B6AA9A62BE5}"/>
              </a:ext>
            </a:extLst>
          </p:cNvPr>
          <p:cNvPicPr>
            <a:picLocks noChangeAspect="1"/>
          </p:cNvPicPr>
          <p:nvPr/>
        </p:nvPicPr>
        <p:blipFill>
          <a:blip r:embed="rId2"/>
          <a:stretch>
            <a:fillRect/>
          </a:stretch>
        </p:blipFill>
        <p:spPr>
          <a:xfrm>
            <a:off x="1073425" y="3074504"/>
            <a:ext cx="4784035" cy="2888973"/>
          </a:xfrm>
          <a:prstGeom prst="rect">
            <a:avLst/>
          </a:prstGeom>
        </p:spPr>
      </p:pic>
      <p:pic>
        <p:nvPicPr>
          <p:cNvPr id="5" name="Picture 4">
            <a:extLst>
              <a:ext uri="{FF2B5EF4-FFF2-40B4-BE49-F238E27FC236}">
                <a16:creationId xmlns:a16="http://schemas.microsoft.com/office/drawing/2014/main" id="{D0447FA2-9155-4DAD-8A9B-424423376393}"/>
              </a:ext>
            </a:extLst>
          </p:cNvPr>
          <p:cNvPicPr>
            <a:picLocks noChangeAspect="1"/>
          </p:cNvPicPr>
          <p:nvPr/>
        </p:nvPicPr>
        <p:blipFill>
          <a:blip r:embed="rId3"/>
          <a:stretch>
            <a:fillRect/>
          </a:stretch>
        </p:blipFill>
        <p:spPr>
          <a:xfrm>
            <a:off x="6811617" y="3591339"/>
            <a:ext cx="4306957" cy="177579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951230" y="1539875"/>
            <a:ext cx="1059307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 </a:t>
            </a:r>
            <a:r>
              <a:rPr lang="en-US">
                <a:solidFill>
                  <a:srgbClr val="FF0000"/>
                </a:solidFill>
              </a:rPr>
              <a:t>format()</a:t>
            </a:r>
            <a:r>
              <a:rPr lang="en-US">
                <a:solidFill>
                  <a:schemeClr val="tx1"/>
                </a:solidFill>
              </a:rPr>
              <a:t> method takes unlimited number of arguments, and are placed into the respective placeholders:</a:t>
            </a:r>
          </a:p>
        </p:txBody>
      </p:sp>
      <p:sp>
        <p:nvSpPr>
          <p:cNvPr id="10" name="Rectangles 9"/>
          <p:cNvSpPr/>
          <p:nvPr/>
        </p:nvSpPr>
        <p:spPr>
          <a:xfrm>
            <a:off x="728871" y="2978426"/>
            <a:ext cx="5645426" cy="293878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pic>
        <p:nvPicPr>
          <p:cNvPr id="3" name="Picture 2">
            <a:extLst>
              <a:ext uri="{FF2B5EF4-FFF2-40B4-BE49-F238E27FC236}">
                <a16:creationId xmlns:a16="http://schemas.microsoft.com/office/drawing/2014/main" id="{2A9DC41D-ED78-43A0-BEBD-947C26237A8F}"/>
              </a:ext>
            </a:extLst>
          </p:cNvPr>
          <p:cNvPicPr>
            <a:picLocks noChangeAspect="1"/>
          </p:cNvPicPr>
          <p:nvPr/>
        </p:nvPicPr>
        <p:blipFill>
          <a:blip r:embed="rId2"/>
          <a:stretch>
            <a:fillRect/>
          </a:stretch>
        </p:blipFill>
        <p:spPr>
          <a:xfrm>
            <a:off x="951230" y="3114261"/>
            <a:ext cx="5025500" cy="2802945"/>
          </a:xfrm>
          <a:prstGeom prst="rect">
            <a:avLst/>
          </a:prstGeom>
        </p:spPr>
      </p:pic>
      <p:pic>
        <p:nvPicPr>
          <p:cNvPr id="5" name="Picture 4">
            <a:extLst>
              <a:ext uri="{FF2B5EF4-FFF2-40B4-BE49-F238E27FC236}">
                <a16:creationId xmlns:a16="http://schemas.microsoft.com/office/drawing/2014/main" id="{5DD6C9D0-906E-4214-B5BF-57D906DFB084}"/>
              </a:ext>
            </a:extLst>
          </p:cNvPr>
          <p:cNvPicPr>
            <a:picLocks noChangeAspect="1"/>
          </p:cNvPicPr>
          <p:nvPr/>
        </p:nvPicPr>
        <p:blipFill>
          <a:blip r:embed="rId3"/>
          <a:stretch>
            <a:fillRect/>
          </a:stretch>
        </p:blipFill>
        <p:spPr>
          <a:xfrm>
            <a:off x="6819015" y="3780873"/>
            <a:ext cx="4644114" cy="153725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799465" y="1465580"/>
            <a:ext cx="1059307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You can use index numbers </a:t>
            </a:r>
            <a:r>
              <a:rPr lang="en-US">
                <a:solidFill>
                  <a:srgbClr val="FF0000"/>
                </a:solidFill>
              </a:rPr>
              <a:t>{0}</a:t>
            </a:r>
            <a:r>
              <a:rPr lang="en-US">
                <a:solidFill>
                  <a:schemeClr val="tx1"/>
                </a:solidFill>
              </a:rPr>
              <a:t> to be sure the arguments are placed in the correct placeholders:</a:t>
            </a:r>
          </a:p>
        </p:txBody>
      </p:sp>
      <p:sp>
        <p:nvSpPr>
          <p:cNvPr id="10" name="Rectangles 9"/>
          <p:cNvSpPr/>
          <p:nvPr/>
        </p:nvSpPr>
        <p:spPr>
          <a:xfrm>
            <a:off x="799465" y="2716696"/>
            <a:ext cx="5866378" cy="375036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pic>
        <p:nvPicPr>
          <p:cNvPr id="3" name="Picture 2">
            <a:extLst>
              <a:ext uri="{FF2B5EF4-FFF2-40B4-BE49-F238E27FC236}">
                <a16:creationId xmlns:a16="http://schemas.microsoft.com/office/drawing/2014/main" id="{6663A7D1-69C1-4B00-85AB-944D589B2C83}"/>
              </a:ext>
            </a:extLst>
          </p:cNvPr>
          <p:cNvPicPr>
            <a:picLocks noChangeAspect="1"/>
          </p:cNvPicPr>
          <p:nvPr/>
        </p:nvPicPr>
        <p:blipFill>
          <a:blip r:embed="rId2"/>
          <a:stretch>
            <a:fillRect/>
          </a:stretch>
        </p:blipFill>
        <p:spPr>
          <a:xfrm>
            <a:off x="980661" y="2809460"/>
            <a:ext cx="5526156" cy="3472069"/>
          </a:xfrm>
          <a:prstGeom prst="rect">
            <a:avLst/>
          </a:prstGeom>
        </p:spPr>
      </p:pic>
      <p:pic>
        <p:nvPicPr>
          <p:cNvPr id="5" name="Picture 4">
            <a:extLst>
              <a:ext uri="{FF2B5EF4-FFF2-40B4-BE49-F238E27FC236}">
                <a16:creationId xmlns:a16="http://schemas.microsoft.com/office/drawing/2014/main" id="{DBDFC974-3675-4028-B557-0051242B65F5}"/>
              </a:ext>
            </a:extLst>
          </p:cNvPr>
          <p:cNvPicPr>
            <a:picLocks noChangeAspect="1"/>
          </p:cNvPicPr>
          <p:nvPr/>
        </p:nvPicPr>
        <p:blipFill>
          <a:blip r:embed="rId3"/>
          <a:stretch>
            <a:fillRect/>
          </a:stretch>
        </p:blipFill>
        <p:spPr>
          <a:xfrm>
            <a:off x="6847039" y="3682889"/>
            <a:ext cx="5041734" cy="1709531"/>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Python - Escape Characters</a:t>
            </a:r>
          </a:p>
        </p:txBody>
      </p:sp>
      <p:sp>
        <p:nvSpPr>
          <p:cNvPr id="5" name="Content Placeholder 4"/>
          <p:cNvSpPr>
            <a:spLocks noGrp="1"/>
          </p:cNvSpPr>
          <p:nvPr>
            <p:ph sz="half" idx="1"/>
          </p:nvPr>
        </p:nvSpPr>
        <p:spPr/>
        <p:txBody>
          <a:bodyPr/>
          <a:lstStyle/>
          <a:p>
            <a:pPr marL="0" indent="0">
              <a:buNone/>
            </a:pPr>
            <a:r>
              <a:rPr lang="en-US"/>
              <a:t>Escape Character</a:t>
            </a:r>
          </a:p>
          <a:p>
            <a:pPr marL="0" indent="0">
              <a:buNone/>
            </a:pPr>
            <a:r>
              <a:rPr lang="en-US"/>
              <a:t>To insert characters that are illegal in a string, use an escape character.</a:t>
            </a:r>
          </a:p>
          <a:p>
            <a:pPr marL="0" indent="0">
              <a:buNone/>
            </a:pPr>
            <a:endParaRPr lang="en-US"/>
          </a:p>
          <a:p>
            <a:pPr marL="0" indent="0">
              <a:buNone/>
            </a:pPr>
            <a:r>
              <a:rPr lang="en-US"/>
              <a:t>An escape character is a backslash \ followed by the character you want to insert.</a:t>
            </a:r>
          </a:p>
        </p:txBody>
      </p:sp>
      <p:pic>
        <p:nvPicPr>
          <p:cNvPr id="102" name="Content Placeholder 101"/>
          <p:cNvPicPr>
            <a:picLocks noGrp="1"/>
          </p:cNvPicPr>
          <p:nvPr>
            <p:ph sz="half" idx="2"/>
          </p:nvPr>
        </p:nvPicPr>
        <p:blipFill>
          <a:blip r:embed="rId2"/>
          <a:stretch>
            <a:fillRect/>
          </a:stretch>
        </p:blipFill>
        <p:spPr>
          <a:xfrm>
            <a:off x="6566535" y="2094230"/>
            <a:ext cx="4754880" cy="397764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487680" y="974725"/>
            <a:ext cx="11216640"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 example of an illegal character is a double quote inside a string that is surrounded by double quotes:</a:t>
            </a:r>
          </a:p>
        </p:txBody>
      </p:sp>
      <p:sp>
        <p:nvSpPr>
          <p:cNvPr id="10" name="Rectangles 9"/>
          <p:cNvSpPr/>
          <p:nvPr/>
        </p:nvSpPr>
        <p:spPr>
          <a:xfrm>
            <a:off x="583097" y="2124792"/>
            <a:ext cx="6202016" cy="4276007"/>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accent2">
                  <a:lumMod val="60000"/>
                  <a:lumOff val="40000"/>
                </a:schemeClr>
              </a:solidFill>
            </a:endParaRPr>
          </a:p>
        </p:txBody>
      </p:sp>
      <p:pic>
        <p:nvPicPr>
          <p:cNvPr id="3" name="Picture 2">
            <a:extLst>
              <a:ext uri="{FF2B5EF4-FFF2-40B4-BE49-F238E27FC236}">
                <a16:creationId xmlns:a16="http://schemas.microsoft.com/office/drawing/2014/main" id="{43D7CDC6-8F57-476F-B868-B1A2560F1AB1}"/>
              </a:ext>
            </a:extLst>
          </p:cNvPr>
          <p:cNvPicPr>
            <a:picLocks noChangeAspect="1"/>
          </p:cNvPicPr>
          <p:nvPr/>
        </p:nvPicPr>
        <p:blipFill>
          <a:blip r:embed="rId2"/>
          <a:stretch>
            <a:fillRect/>
          </a:stretch>
        </p:blipFill>
        <p:spPr>
          <a:xfrm>
            <a:off x="742122" y="2517913"/>
            <a:ext cx="5823697" cy="3114261"/>
          </a:xfrm>
          <a:prstGeom prst="rect">
            <a:avLst/>
          </a:prstGeom>
        </p:spPr>
      </p:pic>
      <p:pic>
        <p:nvPicPr>
          <p:cNvPr id="5" name="Picture 4">
            <a:extLst>
              <a:ext uri="{FF2B5EF4-FFF2-40B4-BE49-F238E27FC236}">
                <a16:creationId xmlns:a16="http://schemas.microsoft.com/office/drawing/2014/main" id="{9F1E5470-6B70-40E1-AE33-AAC82E52C322}"/>
              </a:ext>
            </a:extLst>
          </p:cNvPr>
          <p:cNvPicPr>
            <a:picLocks noChangeAspect="1"/>
          </p:cNvPicPr>
          <p:nvPr/>
        </p:nvPicPr>
        <p:blipFill>
          <a:blip r:embed="rId3"/>
          <a:stretch>
            <a:fillRect/>
          </a:stretch>
        </p:blipFill>
        <p:spPr>
          <a:xfrm>
            <a:off x="7043402" y="2729948"/>
            <a:ext cx="4810796" cy="27299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79150" y="972588"/>
            <a:ext cx="4200421" cy="4680066"/>
          </a:xfrm>
        </p:spPr>
        <p:txBody>
          <a:bodyPr>
            <a:normAutofit/>
          </a:bodyPr>
          <a:lstStyle/>
          <a:p>
            <a:pPr marL="0" indent="0">
              <a:buNone/>
            </a:pPr>
            <a:r>
              <a:rPr lang="en-US" altLang="zh-TW" sz="3200" b="1" dirty="0"/>
              <a:t>System scripting</a:t>
            </a:r>
          </a:p>
          <a:p>
            <a:pPr marL="0" indent="0">
              <a:buNone/>
            </a:pPr>
            <a:r>
              <a:rPr lang="en-US" altLang="zh-TW" sz="1800" dirty="0"/>
              <a:t>  Scripting is a very common practice among Python programmers. It's used for automation of daily tasks, reporting, server management, security, social media management, business growth and development, financial trading, automating software and many other intelligent solutions. </a:t>
            </a:r>
            <a:endParaRPr lang="zh-TW" altLang="en-US" sz="2800" b="1" dirty="0"/>
          </a:p>
        </p:txBody>
      </p:sp>
      <p:pic>
        <p:nvPicPr>
          <p:cNvPr id="1026" name="Picture 2" descr="30 python scripts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537" y="2861611"/>
            <a:ext cx="4856011" cy="3364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1990090" y="1436370"/>
            <a:ext cx="7646035" cy="7404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To fix this problem, use the escape character </a:t>
            </a:r>
            <a:r>
              <a:rPr lang="en-US">
                <a:solidFill>
                  <a:srgbClr val="FF0000"/>
                </a:solidFill>
              </a:rPr>
              <a:t>\"</a:t>
            </a:r>
            <a:r>
              <a:rPr lang="en-US">
                <a:solidFill>
                  <a:schemeClr val="tx1"/>
                </a:solidFill>
              </a:rPr>
              <a:t>:</a:t>
            </a:r>
          </a:p>
        </p:txBody>
      </p:sp>
      <p:sp>
        <p:nvSpPr>
          <p:cNvPr id="10" name="Rectangles 9"/>
          <p:cNvSpPr/>
          <p:nvPr/>
        </p:nvSpPr>
        <p:spPr>
          <a:xfrm>
            <a:off x="513770" y="2703829"/>
            <a:ext cx="5701499" cy="25970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3" name="Picture 2">
            <a:extLst>
              <a:ext uri="{FF2B5EF4-FFF2-40B4-BE49-F238E27FC236}">
                <a16:creationId xmlns:a16="http://schemas.microsoft.com/office/drawing/2014/main" id="{AFCB00F0-E611-4FD7-BFF4-D34623493427}"/>
              </a:ext>
            </a:extLst>
          </p:cNvPr>
          <p:cNvPicPr>
            <a:picLocks noChangeAspect="1"/>
          </p:cNvPicPr>
          <p:nvPr/>
        </p:nvPicPr>
        <p:blipFill>
          <a:blip r:embed="rId2"/>
          <a:stretch>
            <a:fillRect/>
          </a:stretch>
        </p:blipFill>
        <p:spPr>
          <a:xfrm>
            <a:off x="720710" y="2975305"/>
            <a:ext cx="5287618" cy="2054087"/>
          </a:xfrm>
          <a:prstGeom prst="rect">
            <a:avLst/>
          </a:prstGeom>
        </p:spPr>
      </p:pic>
      <p:pic>
        <p:nvPicPr>
          <p:cNvPr id="5" name="Picture 4">
            <a:extLst>
              <a:ext uri="{FF2B5EF4-FFF2-40B4-BE49-F238E27FC236}">
                <a16:creationId xmlns:a16="http://schemas.microsoft.com/office/drawing/2014/main" id="{D86A3176-44B8-4BF2-96B6-7969B58DDEF8}"/>
              </a:ext>
            </a:extLst>
          </p:cNvPr>
          <p:cNvPicPr>
            <a:picLocks noChangeAspect="1"/>
          </p:cNvPicPr>
          <p:nvPr/>
        </p:nvPicPr>
        <p:blipFill>
          <a:blip r:embed="rId3"/>
          <a:stretch>
            <a:fillRect/>
          </a:stretch>
        </p:blipFill>
        <p:spPr>
          <a:xfrm>
            <a:off x="6851374" y="2975305"/>
            <a:ext cx="4619916" cy="170591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p:nvPr/>
        </p:nvGraphicFramePr>
        <p:xfrm>
          <a:off x="1828800" y="738505"/>
          <a:ext cx="8533765" cy="848360"/>
        </p:xfrm>
        <a:graphic>
          <a:graphicData uri="http://schemas.openxmlformats.org/drawingml/2006/table">
            <a:tbl>
              <a:tblPr firstRow="1" bandRow="1">
                <a:tableStyleId>{5C22544A-7EE6-4342-B048-85BDC9FD1C3A}</a:tableStyleId>
              </a:tblPr>
              <a:tblGrid>
                <a:gridCol w="8533765">
                  <a:extLst>
                    <a:ext uri="{9D8B030D-6E8A-4147-A177-3AD203B41FA5}">
                      <a16:colId xmlns:a16="http://schemas.microsoft.com/office/drawing/2014/main" val="20000"/>
                    </a:ext>
                  </a:extLst>
                </a:gridCol>
              </a:tblGrid>
              <a:tr h="848360">
                <a:tc>
                  <a:txBody>
                    <a:bodyPr/>
                    <a:lstStyle/>
                    <a:p>
                      <a:pPr>
                        <a:buNone/>
                      </a:pPr>
                      <a:r>
                        <a:rPr lang="en-US" sz="2000"/>
                        <a:t>Escape Characters</a:t>
                      </a:r>
                    </a:p>
                    <a:p>
                      <a:pPr>
                        <a:buNone/>
                      </a:pPr>
                      <a:r>
                        <a:rPr lang="en-US" sz="2000"/>
                        <a:t>Other escape characters used in Python:</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p:nvPr/>
        </p:nvGraphicFramePr>
        <p:xfrm>
          <a:off x="1828800" y="1542415"/>
          <a:ext cx="8533130" cy="48514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485140">
                <a:tc>
                  <a:txBody>
                    <a:bodyPr/>
                    <a:lstStyle/>
                    <a:p>
                      <a:pPr>
                        <a:buNone/>
                      </a:pPr>
                      <a:r>
                        <a:rPr lang="en-US"/>
                        <a:t>                              Code</a:t>
                      </a:r>
                    </a:p>
                  </a:txBody>
                  <a:tcPr>
                    <a:solidFill>
                      <a:schemeClr val="accent1">
                        <a:lumMod val="60000"/>
                        <a:lumOff val="40000"/>
                      </a:schemeClr>
                    </a:solidFill>
                  </a:tcPr>
                </a:tc>
                <a:tc>
                  <a:txBody>
                    <a:bodyPr/>
                    <a:lstStyle/>
                    <a:p>
                      <a:pPr algn="ctr">
                        <a:buNone/>
                      </a:pPr>
                      <a:r>
                        <a:rPr lang="en-US"/>
                        <a:t>   Result</a:t>
                      </a: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9" name="Table 18"/>
          <p:cNvGraphicFramePr/>
          <p:nvPr/>
        </p:nvGraphicFramePr>
        <p:xfrm>
          <a:off x="1841500" y="2006600"/>
          <a:ext cx="4254500" cy="4076700"/>
        </p:xfrm>
        <a:graphic>
          <a:graphicData uri="http://schemas.openxmlformats.org/drawingml/2006/table">
            <a:tbl>
              <a:tblPr firstRow="1" bandRow="1">
                <a:tableStyleId>{5940675A-B579-460E-94D1-54222C63F5DA}</a:tableStyleId>
              </a:tblPr>
              <a:tblGrid>
                <a:gridCol w="4254500">
                  <a:extLst>
                    <a:ext uri="{9D8B030D-6E8A-4147-A177-3AD203B41FA5}">
                      <a16:colId xmlns:a16="http://schemas.microsoft.com/office/drawing/2014/main" val="20000"/>
                    </a:ext>
                  </a:extLst>
                </a:gridCol>
              </a:tblGrid>
              <a:tr h="4076700">
                <a:tc>
                  <a:txBody>
                    <a:bodyPr/>
                    <a:lstStyle/>
                    <a:p>
                      <a:pPr algn="ctr">
                        <a:buNone/>
                      </a:pPr>
                      <a:r>
                        <a:rPr lang="en-US" sz="2800"/>
                        <a:t>\'</a:t>
                      </a:r>
                    </a:p>
                    <a:p>
                      <a:pPr algn="ctr">
                        <a:buNone/>
                      </a:pPr>
                      <a:r>
                        <a:rPr lang="en-US" sz="2800"/>
                        <a:t>\\</a:t>
                      </a:r>
                    </a:p>
                    <a:p>
                      <a:pPr algn="ctr">
                        <a:buNone/>
                      </a:pPr>
                      <a:r>
                        <a:rPr lang="en-US" sz="2800"/>
                        <a:t>\n</a:t>
                      </a:r>
                    </a:p>
                    <a:p>
                      <a:pPr algn="ctr">
                        <a:buNone/>
                      </a:pPr>
                      <a:r>
                        <a:rPr lang="en-US" sz="2800"/>
                        <a:t>\r</a:t>
                      </a:r>
                    </a:p>
                    <a:p>
                      <a:pPr algn="ctr">
                        <a:buNone/>
                      </a:pPr>
                      <a:r>
                        <a:rPr lang="en-US" sz="2800"/>
                        <a:t>\t</a:t>
                      </a:r>
                    </a:p>
                    <a:p>
                      <a:pPr algn="ctr">
                        <a:buNone/>
                      </a:pPr>
                      <a:r>
                        <a:rPr lang="en-US" sz="2800"/>
                        <a:t>\b</a:t>
                      </a:r>
                    </a:p>
                    <a:p>
                      <a:pPr algn="ctr">
                        <a:buNone/>
                      </a:pPr>
                      <a:r>
                        <a:rPr lang="en-US" sz="2800"/>
                        <a:t>\f</a:t>
                      </a:r>
                    </a:p>
                    <a:p>
                      <a:pPr algn="ctr">
                        <a:buNone/>
                      </a:pPr>
                      <a:r>
                        <a:rPr lang="en-US" sz="2800"/>
                        <a:t>\ooo</a:t>
                      </a:r>
                    </a:p>
                    <a:p>
                      <a:pPr algn="ctr">
                        <a:buNone/>
                      </a:pPr>
                      <a:r>
                        <a:rPr lang="en-US" sz="2800"/>
                        <a:t>\xhh</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20" name="Table 19"/>
          <p:cNvGraphicFramePr/>
          <p:nvPr/>
        </p:nvGraphicFramePr>
        <p:xfrm>
          <a:off x="6134100" y="2007235"/>
          <a:ext cx="4227830" cy="4076065"/>
        </p:xfrm>
        <a:graphic>
          <a:graphicData uri="http://schemas.openxmlformats.org/drawingml/2006/table">
            <a:tbl>
              <a:tblPr firstRow="1" bandRow="1">
                <a:tableStyleId>{5940675A-B579-460E-94D1-54222C63F5DA}</a:tableStyleId>
              </a:tblPr>
              <a:tblGrid>
                <a:gridCol w="4227830">
                  <a:extLst>
                    <a:ext uri="{9D8B030D-6E8A-4147-A177-3AD203B41FA5}">
                      <a16:colId xmlns:a16="http://schemas.microsoft.com/office/drawing/2014/main" val="20000"/>
                    </a:ext>
                  </a:extLst>
                </a:gridCol>
              </a:tblGrid>
              <a:tr h="4076065">
                <a:tc>
                  <a:txBody>
                    <a:bodyPr/>
                    <a:lstStyle/>
                    <a:p>
                      <a:pPr algn="ctr">
                        <a:buNone/>
                      </a:pPr>
                      <a:r>
                        <a:rPr lang="en-US" sz="2800"/>
                        <a:t>Single Quote</a:t>
                      </a:r>
                    </a:p>
                    <a:p>
                      <a:pPr algn="ctr">
                        <a:buNone/>
                      </a:pPr>
                      <a:r>
                        <a:rPr lang="en-US" sz="2800"/>
                        <a:t>Backslash</a:t>
                      </a:r>
                    </a:p>
                    <a:p>
                      <a:pPr algn="ctr">
                        <a:buNone/>
                      </a:pPr>
                      <a:r>
                        <a:rPr lang="en-US" sz="2800"/>
                        <a:t>New Line</a:t>
                      </a:r>
                    </a:p>
                    <a:p>
                      <a:pPr algn="ctr">
                        <a:buNone/>
                      </a:pPr>
                      <a:r>
                        <a:rPr lang="en-US" sz="2800"/>
                        <a:t>Carriage Return</a:t>
                      </a:r>
                    </a:p>
                    <a:p>
                      <a:pPr algn="ctr">
                        <a:buNone/>
                      </a:pPr>
                      <a:r>
                        <a:rPr lang="en-US" sz="2800"/>
                        <a:t>Tab</a:t>
                      </a:r>
                    </a:p>
                    <a:p>
                      <a:pPr algn="ctr">
                        <a:buNone/>
                      </a:pPr>
                      <a:r>
                        <a:rPr lang="en-US" sz="2800"/>
                        <a:t>Backspace</a:t>
                      </a:r>
                    </a:p>
                    <a:p>
                      <a:pPr algn="ctr">
                        <a:buNone/>
                      </a:pPr>
                      <a:r>
                        <a:rPr lang="en-US" sz="2800"/>
                        <a:t>Form Feed</a:t>
                      </a:r>
                    </a:p>
                    <a:p>
                      <a:pPr algn="ctr">
                        <a:buNone/>
                      </a:pPr>
                      <a:r>
                        <a:rPr lang="en-US" sz="2800"/>
                        <a:t>Octal Value</a:t>
                      </a:r>
                    </a:p>
                    <a:p>
                      <a:pPr algn="ctr">
                        <a:buNone/>
                      </a:pPr>
                      <a:r>
                        <a:rPr lang="en-US" sz="2800"/>
                        <a:t>Hex Value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String Methods</a:t>
            </a:r>
          </a:p>
        </p:txBody>
      </p:sp>
      <p:sp>
        <p:nvSpPr>
          <p:cNvPr id="4" name="Content Placeholder 3"/>
          <p:cNvSpPr>
            <a:spLocks noGrp="1"/>
          </p:cNvSpPr>
          <p:nvPr>
            <p:ph sz="half" idx="2"/>
          </p:nvPr>
        </p:nvSpPr>
        <p:spPr>
          <a:xfrm>
            <a:off x="1423035" y="2537460"/>
            <a:ext cx="4754880" cy="1164590"/>
          </a:xfrm>
        </p:spPr>
        <p:txBody>
          <a:bodyPr>
            <a:noAutofit/>
          </a:bodyPr>
          <a:lstStyle/>
          <a:p>
            <a:pPr marL="0" indent="0">
              <a:buNone/>
            </a:pPr>
            <a:r>
              <a:rPr lang="en-US" sz="2800" b="1"/>
              <a:t>String Methods</a:t>
            </a:r>
          </a:p>
          <a:p>
            <a:pPr marL="0" indent="0">
              <a:buNone/>
            </a:pPr>
            <a:r>
              <a:rPr lang="en-US" sz="2800"/>
              <a:t>Python has a </a:t>
            </a:r>
            <a:r>
              <a:rPr lang="en-US" sz="2800">
                <a:solidFill>
                  <a:srgbClr val="FF0000"/>
                </a:solidFill>
              </a:rPr>
              <a:t>set of built-in methods</a:t>
            </a:r>
            <a:r>
              <a:rPr lang="en-US" sz="2800"/>
              <a:t> that you can use on strings.</a:t>
            </a:r>
          </a:p>
        </p:txBody>
      </p:sp>
      <p:sp>
        <p:nvSpPr>
          <p:cNvPr id="6" name="Text Box 5"/>
          <p:cNvSpPr txBox="1"/>
          <p:nvPr/>
        </p:nvSpPr>
        <p:spPr>
          <a:xfrm>
            <a:off x="6820535" y="4293870"/>
            <a:ext cx="4560570" cy="1568450"/>
          </a:xfrm>
          <a:prstGeom prst="rect">
            <a:avLst/>
          </a:prstGeom>
          <a:noFill/>
        </p:spPr>
        <p:txBody>
          <a:bodyPr wrap="square" rtlCol="0" anchor="t">
            <a:spAutoFit/>
          </a:bodyPr>
          <a:lstStyle/>
          <a:p>
            <a:r>
              <a:rPr lang="en-US" sz="2400" b="1"/>
              <a:t>Note: All string methods return new values. They do not change the original string.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p:nvPr/>
        </p:nvGraphicFramePr>
        <p:xfrm>
          <a:off x="1352550" y="263525"/>
          <a:ext cx="9753600" cy="633095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467995">
                <a:tc>
                  <a:txBody>
                    <a:bodyPr/>
                    <a:lstStyle/>
                    <a:p>
                      <a:pPr>
                        <a:buNone/>
                      </a:pPr>
                      <a:r>
                        <a:rPr lang="en-US"/>
                        <a:t>Method</a:t>
                      </a:r>
                    </a:p>
                  </a:txBody>
                  <a:tcPr>
                    <a:solidFill>
                      <a:schemeClr val="accent1">
                        <a:lumMod val="60000"/>
                        <a:lumOff val="40000"/>
                      </a:schemeClr>
                    </a:solidFill>
                  </a:tcPr>
                </a:tc>
                <a:tc>
                  <a:txBody>
                    <a:bodyPr/>
                    <a:lstStyle/>
                    <a:p>
                      <a:pPr>
                        <a:buNone/>
                      </a:pPr>
                      <a:r>
                        <a:rPr lang="en-US"/>
                        <a:t>Description</a:t>
                      </a:r>
                    </a:p>
                  </a:txBody>
                  <a:tcPr>
                    <a:solidFill>
                      <a:schemeClr val="accent1">
                        <a:lumMod val="60000"/>
                        <a:lumOff val="40000"/>
                      </a:schemeClr>
                    </a:solidFill>
                  </a:tcPr>
                </a:tc>
                <a:extLst>
                  <a:ext uri="{0D108BD9-81ED-4DB2-BD59-A6C34878D82A}">
                    <a16:rowId xmlns:a16="http://schemas.microsoft.com/office/drawing/2014/main" val="10000"/>
                  </a:ext>
                </a:extLst>
              </a:tr>
              <a:tr h="563245">
                <a:tc>
                  <a:txBody>
                    <a:bodyPr/>
                    <a:lstStyle/>
                    <a:p>
                      <a:pPr>
                        <a:buNone/>
                      </a:pPr>
                      <a:r>
                        <a:rPr lang="en-US"/>
                        <a:t>capitalize()</a:t>
                      </a:r>
                    </a:p>
                  </a:txBody>
                  <a:tcPr/>
                </a:tc>
                <a:tc>
                  <a:txBody>
                    <a:bodyPr/>
                    <a:lstStyle/>
                    <a:p>
                      <a:pPr>
                        <a:buNone/>
                      </a:pPr>
                      <a:r>
                        <a:rPr lang="en-US"/>
                        <a:t>Converts the first character to upper case</a:t>
                      </a:r>
                    </a:p>
                  </a:txBody>
                  <a:tcPr/>
                </a:tc>
                <a:extLst>
                  <a:ext uri="{0D108BD9-81ED-4DB2-BD59-A6C34878D82A}">
                    <a16:rowId xmlns:a16="http://schemas.microsoft.com/office/drawing/2014/main" val="10001"/>
                  </a:ext>
                </a:extLst>
              </a:tr>
              <a:tr h="563245">
                <a:tc>
                  <a:txBody>
                    <a:bodyPr/>
                    <a:lstStyle/>
                    <a:p>
                      <a:pPr>
                        <a:buNone/>
                      </a:pPr>
                      <a:r>
                        <a:rPr lang="en-US"/>
                        <a:t>casefold()</a:t>
                      </a:r>
                    </a:p>
                  </a:txBody>
                  <a:tcPr/>
                </a:tc>
                <a:tc>
                  <a:txBody>
                    <a:bodyPr/>
                    <a:lstStyle/>
                    <a:p>
                      <a:pPr>
                        <a:buNone/>
                      </a:pPr>
                      <a:r>
                        <a:rPr lang="en-US"/>
                        <a:t>Converts string into lower case</a:t>
                      </a:r>
                    </a:p>
                  </a:txBody>
                  <a:tcPr/>
                </a:tc>
                <a:extLst>
                  <a:ext uri="{0D108BD9-81ED-4DB2-BD59-A6C34878D82A}">
                    <a16:rowId xmlns:a16="http://schemas.microsoft.com/office/drawing/2014/main" val="10002"/>
                  </a:ext>
                </a:extLst>
              </a:tr>
              <a:tr h="563245">
                <a:tc>
                  <a:txBody>
                    <a:bodyPr/>
                    <a:lstStyle/>
                    <a:p>
                      <a:pPr>
                        <a:buNone/>
                      </a:pPr>
                      <a:r>
                        <a:rPr lang="en-US"/>
                        <a:t>center()</a:t>
                      </a:r>
                    </a:p>
                  </a:txBody>
                  <a:tcPr/>
                </a:tc>
                <a:tc>
                  <a:txBody>
                    <a:bodyPr/>
                    <a:lstStyle/>
                    <a:p>
                      <a:pPr>
                        <a:buNone/>
                      </a:pPr>
                      <a:r>
                        <a:rPr lang="en-US"/>
                        <a:t>Returns a centered string</a:t>
                      </a:r>
                    </a:p>
                  </a:txBody>
                  <a:tcPr/>
                </a:tc>
                <a:extLst>
                  <a:ext uri="{0D108BD9-81ED-4DB2-BD59-A6C34878D82A}">
                    <a16:rowId xmlns:a16="http://schemas.microsoft.com/office/drawing/2014/main" val="10003"/>
                  </a:ext>
                </a:extLst>
              </a:tr>
              <a:tr h="563245">
                <a:tc>
                  <a:txBody>
                    <a:bodyPr/>
                    <a:lstStyle/>
                    <a:p>
                      <a:pPr>
                        <a:buNone/>
                      </a:pPr>
                      <a:r>
                        <a:rPr lang="en-US"/>
                        <a:t>count()</a:t>
                      </a:r>
                    </a:p>
                  </a:txBody>
                  <a:tcPr/>
                </a:tc>
                <a:tc>
                  <a:txBody>
                    <a:bodyPr/>
                    <a:lstStyle/>
                    <a:p>
                      <a:pPr>
                        <a:buNone/>
                      </a:pPr>
                      <a:r>
                        <a:rPr lang="en-US"/>
                        <a:t>Returns the number of times a specified value occurs in a string</a:t>
                      </a:r>
                    </a:p>
                  </a:txBody>
                  <a:tcPr/>
                </a:tc>
                <a:extLst>
                  <a:ext uri="{0D108BD9-81ED-4DB2-BD59-A6C34878D82A}">
                    <a16:rowId xmlns:a16="http://schemas.microsoft.com/office/drawing/2014/main" val="10004"/>
                  </a:ext>
                </a:extLst>
              </a:tr>
              <a:tr h="563245">
                <a:tc>
                  <a:txBody>
                    <a:bodyPr/>
                    <a:lstStyle/>
                    <a:p>
                      <a:pPr>
                        <a:buNone/>
                      </a:pPr>
                      <a:r>
                        <a:rPr lang="en-US"/>
                        <a:t>encode()</a:t>
                      </a:r>
                    </a:p>
                  </a:txBody>
                  <a:tcPr/>
                </a:tc>
                <a:tc>
                  <a:txBody>
                    <a:bodyPr/>
                    <a:lstStyle/>
                    <a:p>
                      <a:pPr>
                        <a:buNone/>
                      </a:pPr>
                      <a:r>
                        <a:rPr lang="en-US"/>
                        <a:t>Returns an encoded version of the string</a:t>
                      </a:r>
                    </a:p>
                  </a:txBody>
                  <a:tcPr/>
                </a:tc>
                <a:extLst>
                  <a:ext uri="{0D108BD9-81ED-4DB2-BD59-A6C34878D82A}">
                    <a16:rowId xmlns:a16="http://schemas.microsoft.com/office/drawing/2014/main" val="10005"/>
                  </a:ext>
                </a:extLst>
              </a:tr>
              <a:tr h="563245">
                <a:tc>
                  <a:txBody>
                    <a:bodyPr/>
                    <a:lstStyle/>
                    <a:p>
                      <a:pPr>
                        <a:buNone/>
                      </a:pPr>
                      <a:r>
                        <a:rPr lang="en-US"/>
                        <a:t>endswith()</a:t>
                      </a:r>
                    </a:p>
                  </a:txBody>
                  <a:tcPr/>
                </a:tc>
                <a:tc>
                  <a:txBody>
                    <a:bodyPr/>
                    <a:lstStyle/>
                    <a:p>
                      <a:pPr>
                        <a:buNone/>
                      </a:pPr>
                      <a:r>
                        <a:rPr lang="en-US"/>
                        <a:t>Returns true if the string ends with the specified value</a:t>
                      </a:r>
                    </a:p>
                  </a:txBody>
                  <a:tcPr/>
                </a:tc>
                <a:extLst>
                  <a:ext uri="{0D108BD9-81ED-4DB2-BD59-A6C34878D82A}">
                    <a16:rowId xmlns:a16="http://schemas.microsoft.com/office/drawing/2014/main" val="10006"/>
                  </a:ext>
                </a:extLst>
              </a:tr>
              <a:tr h="563245">
                <a:tc>
                  <a:txBody>
                    <a:bodyPr/>
                    <a:lstStyle/>
                    <a:p>
                      <a:pPr>
                        <a:buNone/>
                      </a:pPr>
                      <a:r>
                        <a:rPr lang="en-US"/>
                        <a:t>expandtabs()</a:t>
                      </a:r>
                    </a:p>
                  </a:txBody>
                  <a:tcPr/>
                </a:tc>
                <a:tc>
                  <a:txBody>
                    <a:bodyPr/>
                    <a:lstStyle/>
                    <a:p>
                      <a:pPr>
                        <a:buNone/>
                      </a:pPr>
                      <a:r>
                        <a:rPr lang="en-US"/>
                        <a:t>Sets the tab size of the string</a:t>
                      </a:r>
                    </a:p>
                  </a:txBody>
                  <a:tcPr/>
                </a:tc>
                <a:extLst>
                  <a:ext uri="{0D108BD9-81ED-4DB2-BD59-A6C34878D82A}">
                    <a16:rowId xmlns:a16="http://schemas.microsoft.com/office/drawing/2014/main" val="10007"/>
                  </a:ext>
                </a:extLst>
              </a:tr>
              <a:tr h="563245">
                <a:tc>
                  <a:txBody>
                    <a:bodyPr/>
                    <a:lstStyle/>
                    <a:p>
                      <a:pPr>
                        <a:buNone/>
                      </a:pPr>
                      <a:r>
                        <a:rPr lang="en-US"/>
                        <a:t>find()</a:t>
                      </a:r>
                    </a:p>
                  </a:txBody>
                  <a:tcPr/>
                </a:tc>
                <a:tc>
                  <a:txBody>
                    <a:bodyPr/>
                    <a:lstStyle/>
                    <a:p>
                      <a:pPr>
                        <a:buNone/>
                      </a:pPr>
                      <a:r>
                        <a:rPr lang="en-US"/>
                        <a:t>Searches the string for a specified value and returns the position of where it was found</a:t>
                      </a:r>
                    </a:p>
                  </a:txBody>
                  <a:tcPr/>
                </a:tc>
                <a:extLst>
                  <a:ext uri="{0D108BD9-81ED-4DB2-BD59-A6C34878D82A}">
                    <a16:rowId xmlns:a16="http://schemas.microsoft.com/office/drawing/2014/main" val="10008"/>
                  </a:ext>
                </a:extLst>
              </a:tr>
              <a:tr h="563245">
                <a:tc>
                  <a:txBody>
                    <a:bodyPr/>
                    <a:lstStyle/>
                    <a:p>
                      <a:pPr>
                        <a:buNone/>
                      </a:pPr>
                      <a:r>
                        <a:rPr lang="en-US"/>
                        <a:t>format()</a:t>
                      </a:r>
                    </a:p>
                  </a:txBody>
                  <a:tcPr/>
                </a:tc>
                <a:tc>
                  <a:txBody>
                    <a:bodyPr/>
                    <a:lstStyle/>
                    <a:p>
                      <a:pPr>
                        <a:buNone/>
                      </a:pPr>
                      <a:r>
                        <a:rPr lang="en-US"/>
                        <a:t>Formats specified values in a string</a:t>
                      </a:r>
                    </a:p>
                  </a:txBody>
                  <a:tcPr/>
                </a:tc>
                <a:extLst>
                  <a:ext uri="{0D108BD9-81ED-4DB2-BD59-A6C34878D82A}">
                    <a16:rowId xmlns:a16="http://schemas.microsoft.com/office/drawing/2014/main" val="10009"/>
                  </a:ext>
                </a:extLst>
              </a:tr>
              <a:tr h="563245">
                <a:tc>
                  <a:txBody>
                    <a:bodyPr/>
                    <a:lstStyle/>
                    <a:p>
                      <a:pPr>
                        <a:buNone/>
                      </a:pPr>
                      <a:r>
                        <a:rPr lang="en-US"/>
                        <a:t>format_map()</a:t>
                      </a:r>
                    </a:p>
                  </a:txBody>
                  <a:tcPr/>
                </a:tc>
                <a:tc>
                  <a:txBody>
                    <a:bodyPr/>
                    <a:lstStyle/>
                    <a:p>
                      <a:pPr>
                        <a:buNone/>
                      </a:pPr>
                      <a:r>
                        <a:rPr lang="en-US"/>
                        <a:t>Formats specified values in a string</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1428750" y="275590"/>
          <a:ext cx="9664065" cy="6425565"/>
        </p:xfrm>
        <a:graphic>
          <a:graphicData uri="http://schemas.openxmlformats.org/drawingml/2006/table">
            <a:tbl>
              <a:tblPr firstRow="1" bandRow="1">
                <a:tableStyleId>{5C22544A-7EE6-4342-B048-85BDC9FD1C3A}</a:tableStyleId>
              </a:tblPr>
              <a:tblGrid>
                <a:gridCol w="4862195">
                  <a:extLst>
                    <a:ext uri="{9D8B030D-6E8A-4147-A177-3AD203B41FA5}">
                      <a16:colId xmlns:a16="http://schemas.microsoft.com/office/drawing/2014/main" val="20000"/>
                    </a:ext>
                  </a:extLst>
                </a:gridCol>
                <a:gridCol w="4801870">
                  <a:extLst>
                    <a:ext uri="{9D8B030D-6E8A-4147-A177-3AD203B41FA5}">
                      <a16:colId xmlns:a16="http://schemas.microsoft.com/office/drawing/2014/main" val="20001"/>
                    </a:ext>
                  </a:extLst>
                </a:gridCol>
              </a:tblGrid>
              <a:tr h="774065">
                <a:tc>
                  <a:txBody>
                    <a:bodyPr/>
                    <a:lstStyle/>
                    <a:p>
                      <a:pPr>
                        <a:buNone/>
                      </a:pPr>
                      <a:r>
                        <a:rPr lang="en-US" sz="1600" b="0">
                          <a:solidFill>
                            <a:schemeClr val="tx1"/>
                          </a:solidFill>
                        </a:rPr>
                        <a:t>index()</a:t>
                      </a:r>
                    </a:p>
                  </a:txBody>
                  <a:tcPr>
                    <a:solidFill>
                      <a:schemeClr val="accent1">
                        <a:lumMod val="20000"/>
                        <a:lumOff val="80000"/>
                      </a:schemeClr>
                    </a:solidFill>
                  </a:tcPr>
                </a:tc>
                <a:tc>
                  <a:txBody>
                    <a:bodyPr/>
                    <a:lstStyle/>
                    <a:p>
                      <a:pPr>
                        <a:buNone/>
                      </a:pPr>
                      <a:r>
                        <a:rPr lang="en-US" sz="1600" b="0">
                          <a:solidFill>
                            <a:schemeClr val="tx1"/>
                          </a:solidFill>
                        </a:rPr>
                        <a:t>Searches the string for a specified value and returns the position of where it was found</a:t>
                      </a:r>
                    </a:p>
                  </a:txBody>
                  <a:tcPr>
                    <a:solidFill>
                      <a:schemeClr val="accent1">
                        <a:lumMod val="20000"/>
                        <a:lumOff val="80000"/>
                      </a:schemeClr>
                    </a:solidFill>
                  </a:tcPr>
                </a:tc>
                <a:extLst>
                  <a:ext uri="{0D108BD9-81ED-4DB2-BD59-A6C34878D82A}">
                    <a16:rowId xmlns:a16="http://schemas.microsoft.com/office/drawing/2014/main" val="10000"/>
                  </a:ext>
                </a:extLst>
              </a:tr>
              <a:tr h="589915">
                <a:tc>
                  <a:txBody>
                    <a:bodyPr/>
                    <a:lstStyle/>
                    <a:p>
                      <a:pPr>
                        <a:buNone/>
                      </a:pPr>
                      <a:r>
                        <a:rPr lang="en-US" sz="1600"/>
                        <a:t>isalnum()</a:t>
                      </a:r>
                    </a:p>
                  </a:txBody>
                  <a:tcPr/>
                </a:tc>
                <a:tc>
                  <a:txBody>
                    <a:bodyPr/>
                    <a:lstStyle/>
                    <a:p>
                      <a:pPr>
                        <a:buNone/>
                      </a:pPr>
                      <a:r>
                        <a:rPr lang="en-US" sz="1600"/>
                        <a:t>Returns True if all characters in the string are alphanumeric</a:t>
                      </a:r>
                    </a:p>
                  </a:txBody>
                  <a:tcPr/>
                </a:tc>
                <a:extLst>
                  <a:ext uri="{0D108BD9-81ED-4DB2-BD59-A6C34878D82A}">
                    <a16:rowId xmlns:a16="http://schemas.microsoft.com/office/drawing/2014/main" val="10001"/>
                  </a:ext>
                </a:extLst>
              </a:tr>
              <a:tr h="590550">
                <a:tc>
                  <a:txBody>
                    <a:bodyPr/>
                    <a:lstStyle/>
                    <a:p>
                      <a:pPr>
                        <a:buNone/>
                      </a:pPr>
                      <a:r>
                        <a:rPr lang="en-US" sz="1600"/>
                        <a:t>isalpha()</a:t>
                      </a:r>
                    </a:p>
                  </a:txBody>
                  <a:tcPr/>
                </a:tc>
                <a:tc>
                  <a:txBody>
                    <a:bodyPr/>
                    <a:lstStyle/>
                    <a:p>
                      <a:pPr>
                        <a:buNone/>
                      </a:pPr>
                      <a:r>
                        <a:rPr lang="en-US" sz="1600"/>
                        <a:t>Returns True if all characters in the string are in the alphabet</a:t>
                      </a:r>
                    </a:p>
                  </a:txBody>
                  <a:tcPr/>
                </a:tc>
                <a:extLst>
                  <a:ext uri="{0D108BD9-81ED-4DB2-BD59-A6C34878D82A}">
                    <a16:rowId xmlns:a16="http://schemas.microsoft.com/office/drawing/2014/main" val="10002"/>
                  </a:ext>
                </a:extLst>
              </a:tr>
              <a:tr h="589915">
                <a:tc>
                  <a:txBody>
                    <a:bodyPr/>
                    <a:lstStyle/>
                    <a:p>
                      <a:pPr>
                        <a:buNone/>
                      </a:pPr>
                      <a:r>
                        <a:rPr lang="en-US" sz="1600"/>
                        <a:t>isdecimal()</a:t>
                      </a:r>
                    </a:p>
                  </a:txBody>
                  <a:tcPr/>
                </a:tc>
                <a:tc>
                  <a:txBody>
                    <a:bodyPr/>
                    <a:lstStyle/>
                    <a:p>
                      <a:pPr>
                        <a:buNone/>
                      </a:pPr>
                      <a:r>
                        <a:rPr lang="en-US" sz="1600"/>
                        <a:t>Returns True if all characters in the string are decimals</a:t>
                      </a:r>
                    </a:p>
                  </a:txBody>
                  <a:tcPr/>
                </a:tc>
                <a:extLst>
                  <a:ext uri="{0D108BD9-81ED-4DB2-BD59-A6C34878D82A}">
                    <a16:rowId xmlns:a16="http://schemas.microsoft.com/office/drawing/2014/main" val="10003"/>
                  </a:ext>
                </a:extLst>
              </a:tr>
              <a:tr h="589915">
                <a:tc>
                  <a:txBody>
                    <a:bodyPr/>
                    <a:lstStyle/>
                    <a:p>
                      <a:pPr>
                        <a:buNone/>
                      </a:pPr>
                      <a:r>
                        <a:rPr lang="en-US" sz="1600"/>
                        <a:t>isdigit()</a:t>
                      </a:r>
                    </a:p>
                  </a:txBody>
                  <a:tcPr/>
                </a:tc>
                <a:tc>
                  <a:txBody>
                    <a:bodyPr/>
                    <a:lstStyle/>
                    <a:p>
                      <a:pPr>
                        <a:buNone/>
                      </a:pPr>
                      <a:r>
                        <a:rPr lang="en-US" sz="1600"/>
                        <a:t>Returns True if all characters in the string are digits</a:t>
                      </a:r>
                    </a:p>
                  </a:txBody>
                  <a:tcPr/>
                </a:tc>
                <a:extLst>
                  <a:ext uri="{0D108BD9-81ED-4DB2-BD59-A6C34878D82A}">
                    <a16:rowId xmlns:a16="http://schemas.microsoft.com/office/drawing/2014/main" val="10004"/>
                  </a:ext>
                </a:extLst>
              </a:tr>
              <a:tr h="341630">
                <a:tc>
                  <a:txBody>
                    <a:bodyPr/>
                    <a:lstStyle/>
                    <a:p>
                      <a:pPr>
                        <a:buNone/>
                      </a:pPr>
                      <a:r>
                        <a:rPr lang="en-US" sz="1600"/>
                        <a:t>isidentifier()</a:t>
                      </a:r>
                    </a:p>
                  </a:txBody>
                  <a:tcPr/>
                </a:tc>
                <a:tc>
                  <a:txBody>
                    <a:bodyPr/>
                    <a:lstStyle/>
                    <a:p>
                      <a:pPr>
                        <a:buNone/>
                      </a:pPr>
                      <a:r>
                        <a:rPr lang="en-US" sz="1600"/>
                        <a:t>Returns True if the string is an identifier</a:t>
                      </a:r>
                    </a:p>
                  </a:txBody>
                  <a:tcPr/>
                </a:tc>
                <a:extLst>
                  <a:ext uri="{0D108BD9-81ED-4DB2-BD59-A6C34878D82A}">
                    <a16:rowId xmlns:a16="http://schemas.microsoft.com/office/drawing/2014/main" val="10005"/>
                  </a:ext>
                </a:extLst>
              </a:tr>
              <a:tr h="589915">
                <a:tc>
                  <a:txBody>
                    <a:bodyPr/>
                    <a:lstStyle/>
                    <a:p>
                      <a:pPr>
                        <a:buNone/>
                      </a:pPr>
                      <a:r>
                        <a:rPr lang="en-US" sz="1600"/>
                        <a:t>islower()</a:t>
                      </a:r>
                    </a:p>
                  </a:txBody>
                  <a:tcPr/>
                </a:tc>
                <a:tc>
                  <a:txBody>
                    <a:bodyPr/>
                    <a:lstStyle/>
                    <a:p>
                      <a:pPr>
                        <a:buNone/>
                      </a:pPr>
                      <a:r>
                        <a:rPr lang="en-US" sz="1600"/>
                        <a:t>Returns True if all characters in the string are lower case</a:t>
                      </a:r>
                    </a:p>
                  </a:txBody>
                  <a:tcPr/>
                </a:tc>
                <a:extLst>
                  <a:ext uri="{0D108BD9-81ED-4DB2-BD59-A6C34878D82A}">
                    <a16:rowId xmlns:a16="http://schemas.microsoft.com/office/drawing/2014/main" val="10006"/>
                  </a:ext>
                </a:extLst>
              </a:tr>
              <a:tr h="589915">
                <a:tc>
                  <a:txBody>
                    <a:bodyPr/>
                    <a:lstStyle/>
                    <a:p>
                      <a:pPr>
                        <a:buNone/>
                      </a:pPr>
                      <a:r>
                        <a:rPr lang="en-US" sz="1600"/>
                        <a:t>isnumeric()</a:t>
                      </a:r>
                    </a:p>
                  </a:txBody>
                  <a:tcPr/>
                </a:tc>
                <a:tc>
                  <a:txBody>
                    <a:bodyPr/>
                    <a:lstStyle/>
                    <a:p>
                      <a:pPr>
                        <a:buNone/>
                      </a:pPr>
                      <a:r>
                        <a:rPr lang="en-US" sz="1600"/>
                        <a:t>Returns True if all characters in the string are numeric</a:t>
                      </a:r>
                    </a:p>
                  </a:txBody>
                  <a:tcPr/>
                </a:tc>
                <a:extLst>
                  <a:ext uri="{0D108BD9-81ED-4DB2-BD59-A6C34878D82A}">
                    <a16:rowId xmlns:a16="http://schemas.microsoft.com/office/drawing/2014/main" val="10007"/>
                  </a:ext>
                </a:extLst>
              </a:tr>
              <a:tr h="589915">
                <a:tc>
                  <a:txBody>
                    <a:bodyPr/>
                    <a:lstStyle/>
                    <a:p>
                      <a:pPr>
                        <a:buNone/>
                      </a:pPr>
                      <a:r>
                        <a:rPr lang="en-US" sz="1600"/>
                        <a:t>isprintable()</a:t>
                      </a:r>
                    </a:p>
                  </a:txBody>
                  <a:tcPr/>
                </a:tc>
                <a:tc>
                  <a:txBody>
                    <a:bodyPr/>
                    <a:lstStyle/>
                    <a:p>
                      <a:pPr>
                        <a:buNone/>
                      </a:pPr>
                      <a:r>
                        <a:rPr lang="en-US" sz="1600"/>
                        <a:t>Returns True if all characters in the string are printable</a:t>
                      </a:r>
                    </a:p>
                  </a:txBody>
                  <a:tcPr/>
                </a:tc>
                <a:extLst>
                  <a:ext uri="{0D108BD9-81ED-4DB2-BD59-A6C34878D82A}">
                    <a16:rowId xmlns:a16="http://schemas.microsoft.com/office/drawing/2014/main" val="10008"/>
                  </a:ext>
                </a:extLst>
              </a:tr>
              <a:tr h="589915">
                <a:tc>
                  <a:txBody>
                    <a:bodyPr/>
                    <a:lstStyle/>
                    <a:p>
                      <a:pPr>
                        <a:buNone/>
                      </a:pPr>
                      <a:r>
                        <a:rPr lang="en-US" sz="1600"/>
                        <a:t>isspace()</a:t>
                      </a:r>
                    </a:p>
                  </a:txBody>
                  <a:tcPr/>
                </a:tc>
                <a:tc>
                  <a:txBody>
                    <a:bodyPr/>
                    <a:lstStyle/>
                    <a:p>
                      <a:pPr>
                        <a:buNone/>
                      </a:pPr>
                      <a:r>
                        <a:rPr lang="en-US" sz="1600"/>
                        <a:t>Returns True if all characters in the string are whitespaces</a:t>
                      </a:r>
                    </a:p>
                  </a:txBody>
                  <a:tcPr/>
                </a:tc>
                <a:extLst>
                  <a:ext uri="{0D108BD9-81ED-4DB2-BD59-A6C34878D82A}">
                    <a16:rowId xmlns:a16="http://schemas.microsoft.com/office/drawing/2014/main" val="10009"/>
                  </a:ext>
                </a:extLst>
              </a:tr>
              <a:tr h="589915">
                <a:tc>
                  <a:txBody>
                    <a:bodyPr/>
                    <a:lstStyle/>
                    <a:p>
                      <a:pPr>
                        <a:buNone/>
                      </a:pPr>
                      <a:r>
                        <a:rPr lang="en-US" sz="1600"/>
                        <a:t>istitle()</a:t>
                      </a:r>
                    </a:p>
                  </a:txBody>
                  <a:tcPr/>
                </a:tc>
                <a:tc>
                  <a:txBody>
                    <a:bodyPr/>
                    <a:lstStyle/>
                    <a:p>
                      <a:pPr>
                        <a:buNone/>
                      </a:pPr>
                      <a:r>
                        <a:rPr lang="en-US" sz="1600"/>
                        <a:t>Returns True if the string follows the rules of a title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1390650" y="187325"/>
          <a:ext cx="9410700" cy="6509385"/>
        </p:xfrm>
        <a:graphic>
          <a:graphicData uri="http://schemas.openxmlformats.org/drawingml/2006/table">
            <a:tbl>
              <a:tblPr firstRow="1" bandRow="1">
                <a:tableStyleId>{5C22544A-7EE6-4342-B048-85BDC9FD1C3A}</a:tableStyleId>
              </a:tblPr>
              <a:tblGrid>
                <a:gridCol w="4705350">
                  <a:extLst>
                    <a:ext uri="{9D8B030D-6E8A-4147-A177-3AD203B41FA5}">
                      <a16:colId xmlns:a16="http://schemas.microsoft.com/office/drawing/2014/main" val="20000"/>
                    </a:ext>
                  </a:extLst>
                </a:gridCol>
                <a:gridCol w="4705350">
                  <a:extLst>
                    <a:ext uri="{9D8B030D-6E8A-4147-A177-3AD203B41FA5}">
                      <a16:colId xmlns:a16="http://schemas.microsoft.com/office/drawing/2014/main" val="20001"/>
                    </a:ext>
                  </a:extLst>
                </a:gridCol>
              </a:tblGrid>
              <a:tr h="615315">
                <a:tc>
                  <a:txBody>
                    <a:bodyPr/>
                    <a:lstStyle/>
                    <a:p>
                      <a:pPr>
                        <a:buNone/>
                      </a:pPr>
                      <a:r>
                        <a:rPr lang="en-US" sz="1400" b="0">
                          <a:solidFill>
                            <a:schemeClr val="tx1"/>
                          </a:solidFill>
                        </a:rPr>
                        <a:t>isupper()</a:t>
                      </a:r>
                    </a:p>
                  </a:txBody>
                  <a:tcPr>
                    <a:solidFill>
                      <a:schemeClr val="accent2">
                        <a:lumMod val="20000"/>
                        <a:lumOff val="80000"/>
                      </a:schemeClr>
                    </a:solidFill>
                  </a:tcPr>
                </a:tc>
                <a:tc>
                  <a:txBody>
                    <a:bodyPr/>
                    <a:lstStyle/>
                    <a:p>
                      <a:pPr>
                        <a:buNone/>
                      </a:pPr>
                      <a:r>
                        <a:rPr lang="en-US" sz="1400" b="0">
                          <a:solidFill>
                            <a:schemeClr val="tx1"/>
                          </a:solidFill>
                        </a:rPr>
                        <a:t>Returns True if all characters in the string are upper case</a:t>
                      </a:r>
                    </a:p>
                  </a:txBody>
                  <a:tcPr>
                    <a:solidFill>
                      <a:schemeClr val="accent2">
                        <a:lumMod val="20000"/>
                        <a:lumOff val="80000"/>
                      </a:schemeClr>
                    </a:solidFill>
                  </a:tcPr>
                </a:tc>
                <a:extLst>
                  <a:ext uri="{0D108BD9-81ED-4DB2-BD59-A6C34878D82A}">
                    <a16:rowId xmlns:a16="http://schemas.microsoft.com/office/drawing/2014/main" val="10000"/>
                  </a:ext>
                </a:extLst>
              </a:tr>
              <a:tr h="615950">
                <a:tc>
                  <a:txBody>
                    <a:bodyPr/>
                    <a:lstStyle/>
                    <a:p>
                      <a:pPr>
                        <a:buNone/>
                      </a:pPr>
                      <a:r>
                        <a:rPr lang="en-US" sz="1400"/>
                        <a:t>join()</a:t>
                      </a:r>
                    </a:p>
                  </a:txBody>
                  <a:tcPr/>
                </a:tc>
                <a:tc>
                  <a:txBody>
                    <a:bodyPr/>
                    <a:lstStyle/>
                    <a:p>
                      <a:pPr>
                        <a:buNone/>
                      </a:pPr>
                      <a:r>
                        <a:rPr lang="en-US" sz="1400"/>
                        <a:t>Joins the elements of an iterable to the end of the string</a:t>
                      </a:r>
                    </a:p>
                  </a:txBody>
                  <a:tcPr/>
                </a:tc>
                <a:extLst>
                  <a:ext uri="{0D108BD9-81ED-4DB2-BD59-A6C34878D82A}">
                    <a16:rowId xmlns:a16="http://schemas.microsoft.com/office/drawing/2014/main" val="10001"/>
                  </a:ext>
                </a:extLst>
              </a:tr>
              <a:tr h="351790">
                <a:tc>
                  <a:txBody>
                    <a:bodyPr/>
                    <a:lstStyle/>
                    <a:p>
                      <a:pPr>
                        <a:buNone/>
                      </a:pPr>
                      <a:r>
                        <a:rPr lang="en-US" sz="1400"/>
                        <a:t>ljust()</a:t>
                      </a:r>
                    </a:p>
                  </a:txBody>
                  <a:tcPr/>
                </a:tc>
                <a:tc>
                  <a:txBody>
                    <a:bodyPr/>
                    <a:lstStyle/>
                    <a:p>
                      <a:pPr>
                        <a:buNone/>
                      </a:pPr>
                      <a:r>
                        <a:rPr lang="en-US" sz="1400"/>
                        <a:t>Returns a left justified version of the string</a:t>
                      </a:r>
                    </a:p>
                  </a:txBody>
                  <a:tcPr/>
                </a:tc>
                <a:extLst>
                  <a:ext uri="{0D108BD9-81ED-4DB2-BD59-A6C34878D82A}">
                    <a16:rowId xmlns:a16="http://schemas.microsoft.com/office/drawing/2014/main" val="10002"/>
                  </a:ext>
                </a:extLst>
              </a:tr>
              <a:tr h="352425">
                <a:tc>
                  <a:txBody>
                    <a:bodyPr/>
                    <a:lstStyle/>
                    <a:p>
                      <a:pPr>
                        <a:buNone/>
                      </a:pPr>
                      <a:r>
                        <a:rPr lang="en-US" sz="1400"/>
                        <a:t>lower()</a:t>
                      </a:r>
                    </a:p>
                  </a:txBody>
                  <a:tcPr/>
                </a:tc>
                <a:tc>
                  <a:txBody>
                    <a:bodyPr/>
                    <a:lstStyle/>
                    <a:p>
                      <a:pPr>
                        <a:buNone/>
                      </a:pPr>
                      <a:r>
                        <a:rPr lang="en-US" sz="1400"/>
                        <a:t>Converts a string into lower case</a:t>
                      </a:r>
                    </a:p>
                  </a:txBody>
                  <a:tcPr/>
                </a:tc>
                <a:extLst>
                  <a:ext uri="{0D108BD9-81ED-4DB2-BD59-A6C34878D82A}">
                    <a16:rowId xmlns:a16="http://schemas.microsoft.com/office/drawing/2014/main" val="10003"/>
                  </a:ext>
                </a:extLst>
              </a:tr>
              <a:tr h="351790">
                <a:tc>
                  <a:txBody>
                    <a:bodyPr/>
                    <a:lstStyle/>
                    <a:p>
                      <a:pPr>
                        <a:buNone/>
                      </a:pPr>
                      <a:r>
                        <a:rPr lang="en-US" sz="1400"/>
                        <a:t>lstrip()</a:t>
                      </a:r>
                    </a:p>
                  </a:txBody>
                  <a:tcPr/>
                </a:tc>
                <a:tc>
                  <a:txBody>
                    <a:bodyPr/>
                    <a:lstStyle/>
                    <a:p>
                      <a:pPr>
                        <a:buNone/>
                      </a:pPr>
                      <a:r>
                        <a:rPr lang="en-US" sz="1400"/>
                        <a:t>Returns a left trim version of the string</a:t>
                      </a:r>
                    </a:p>
                  </a:txBody>
                  <a:tcPr/>
                </a:tc>
                <a:extLst>
                  <a:ext uri="{0D108BD9-81ED-4DB2-BD59-A6C34878D82A}">
                    <a16:rowId xmlns:a16="http://schemas.microsoft.com/office/drawing/2014/main" val="10004"/>
                  </a:ext>
                </a:extLst>
              </a:tr>
              <a:tr h="615950">
                <a:tc>
                  <a:txBody>
                    <a:bodyPr/>
                    <a:lstStyle/>
                    <a:p>
                      <a:pPr>
                        <a:buNone/>
                      </a:pPr>
                      <a:r>
                        <a:rPr lang="en-US" sz="1400"/>
                        <a:t>maketrans()</a:t>
                      </a:r>
                    </a:p>
                  </a:txBody>
                  <a:tcPr/>
                </a:tc>
                <a:tc>
                  <a:txBody>
                    <a:bodyPr/>
                    <a:lstStyle/>
                    <a:p>
                      <a:pPr>
                        <a:buNone/>
                      </a:pPr>
                      <a:r>
                        <a:rPr lang="en-US" sz="1400"/>
                        <a:t>Returns a translation table to be used in translations</a:t>
                      </a:r>
                    </a:p>
                  </a:txBody>
                  <a:tcPr/>
                </a:tc>
                <a:extLst>
                  <a:ext uri="{0D108BD9-81ED-4DB2-BD59-A6C34878D82A}">
                    <a16:rowId xmlns:a16="http://schemas.microsoft.com/office/drawing/2014/main" val="10005"/>
                  </a:ext>
                </a:extLst>
              </a:tr>
              <a:tr h="615315">
                <a:tc>
                  <a:txBody>
                    <a:bodyPr/>
                    <a:lstStyle/>
                    <a:p>
                      <a:pPr>
                        <a:buNone/>
                      </a:pPr>
                      <a:r>
                        <a:rPr lang="en-US" sz="1400"/>
                        <a:t>partition()</a:t>
                      </a:r>
                    </a:p>
                  </a:txBody>
                  <a:tcPr/>
                </a:tc>
                <a:tc>
                  <a:txBody>
                    <a:bodyPr/>
                    <a:lstStyle/>
                    <a:p>
                      <a:pPr>
                        <a:buNone/>
                      </a:pPr>
                      <a:r>
                        <a:rPr lang="en-US" sz="1400"/>
                        <a:t>Returns a tuple where the string is parted into three parts</a:t>
                      </a:r>
                    </a:p>
                  </a:txBody>
                  <a:tcPr/>
                </a:tc>
                <a:extLst>
                  <a:ext uri="{0D108BD9-81ED-4DB2-BD59-A6C34878D82A}">
                    <a16:rowId xmlns:a16="http://schemas.microsoft.com/office/drawing/2014/main" val="10006"/>
                  </a:ext>
                </a:extLst>
              </a:tr>
              <a:tr h="615950">
                <a:tc>
                  <a:txBody>
                    <a:bodyPr/>
                    <a:lstStyle/>
                    <a:p>
                      <a:pPr>
                        <a:buNone/>
                      </a:pPr>
                      <a:r>
                        <a:rPr lang="en-US" sz="1400"/>
                        <a:t>replace()</a:t>
                      </a:r>
                    </a:p>
                  </a:txBody>
                  <a:tcPr/>
                </a:tc>
                <a:tc>
                  <a:txBody>
                    <a:bodyPr/>
                    <a:lstStyle/>
                    <a:p>
                      <a:pPr>
                        <a:buNone/>
                      </a:pPr>
                      <a:r>
                        <a:rPr lang="en-US" sz="1400"/>
                        <a:t>Returns a string where a specified value is replaced with a specified value</a:t>
                      </a:r>
                    </a:p>
                  </a:txBody>
                  <a:tcPr/>
                </a:tc>
                <a:extLst>
                  <a:ext uri="{0D108BD9-81ED-4DB2-BD59-A6C34878D82A}">
                    <a16:rowId xmlns:a16="http://schemas.microsoft.com/office/drawing/2014/main" val="10007"/>
                  </a:ext>
                </a:extLst>
              </a:tr>
              <a:tr h="879475">
                <a:tc>
                  <a:txBody>
                    <a:bodyPr/>
                    <a:lstStyle/>
                    <a:p>
                      <a:pPr>
                        <a:buNone/>
                      </a:pPr>
                      <a:r>
                        <a:rPr lang="en-US" sz="1400"/>
                        <a:t>rfind()</a:t>
                      </a:r>
                    </a:p>
                  </a:txBody>
                  <a:tcPr/>
                </a:tc>
                <a:tc>
                  <a:txBody>
                    <a:bodyPr/>
                    <a:lstStyle/>
                    <a:p>
                      <a:pPr>
                        <a:buNone/>
                      </a:pPr>
                      <a:r>
                        <a:rPr lang="en-US" sz="1400"/>
                        <a:t>Searches the string for a specified value and returns the last position of where it was found</a:t>
                      </a:r>
                    </a:p>
                  </a:txBody>
                  <a:tcPr/>
                </a:tc>
                <a:extLst>
                  <a:ext uri="{0D108BD9-81ED-4DB2-BD59-A6C34878D82A}">
                    <a16:rowId xmlns:a16="http://schemas.microsoft.com/office/drawing/2014/main" val="10008"/>
                  </a:ext>
                </a:extLst>
              </a:tr>
              <a:tr h="880110">
                <a:tc>
                  <a:txBody>
                    <a:bodyPr/>
                    <a:lstStyle/>
                    <a:p>
                      <a:pPr>
                        <a:buNone/>
                      </a:pPr>
                      <a:r>
                        <a:rPr lang="en-US" sz="1400"/>
                        <a:t>rindex()</a:t>
                      </a:r>
                    </a:p>
                  </a:txBody>
                  <a:tcPr/>
                </a:tc>
                <a:tc>
                  <a:txBody>
                    <a:bodyPr/>
                    <a:lstStyle/>
                    <a:p>
                      <a:pPr>
                        <a:buNone/>
                      </a:pPr>
                      <a:r>
                        <a:rPr lang="en-US" sz="1400"/>
                        <a:t>Searches the string for a specified value and returns the last position of where it was found</a:t>
                      </a:r>
                    </a:p>
                  </a:txBody>
                  <a:tcPr/>
                </a:tc>
                <a:extLst>
                  <a:ext uri="{0D108BD9-81ED-4DB2-BD59-A6C34878D82A}">
                    <a16:rowId xmlns:a16="http://schemas.microsoft.com/office/drawing/2014/main" val="10009"/>
                  </a:ext>
                </a:extLst>
              </a:tr>
              <a:tr h="615315">
                <a:tc>
                  <a:txBody>
                    <a:bodyPr/>
                    <a:lstStyle/>
                    <a:p>
                      <a:pPr>
                        <a:buNone/>
                      </a:pPr>
                      <a:r>
                        <a:rPr lang="en-US" sz="1400"/>
                        <a:t>rjust()</a:t>
                      </a:r>
                    </a:p>
                  </a:txBody>
                  <a:tcPr/>
                </a:tc>
                <a:tc>
                  <a:txBody>
                    <a:bodyPr/>
                    <a:lstStyle/>
                    <a:p>
                      <a:pPr>
                        <a:buNone/>
                      </a:pPr>
                      <a:r>
                        <a:rPr lang="en-US" sz="1400"/>
                        <a:t>Returns a right justified version of the string</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893445" y="245110"/>
          <a:ext cx="10405110" cy="6172200"/>
        </p:xfrm>
        <a:graphic>
          <a:graphicData uri="http://schemas.openxmlformats.org/drawingml/2006/table">
            <a:tbl>
              <a:tblPr firstRow="1" bandRow="1">
                <a:tableStyleId>{5C22544A-7EE6-4342-B048-85BDC9FD1C3A}</a:tableStyleId>
              </a:tblPr>
              <a:tblGrid>
                <a:gridCol w="5202555">
                  <a:extLst>
                    <a:ext uri="{9D8B030D-6E8A-4147-A177-3AD203B41FA5}">
                      <a16:colId xmlns:a16="http://schemas.microsoft.com/office/drawing/2014/main" val="20000"/>
                    </a:ext>
                  </a:extLst>
                </a:gridCol>
                <a:gridCol w="5202555">
                  <a:extLst>
                    <a:ext uri="{9D8B030D-6E8A-4147-A177-3AD203B41FA5}">
                      <a16:colId xmlns:a16="http://schemas.microsoft.com/office/drawing/2014/main" val="20001"/>
                    </a:ext>
                  </a:extLst>
                </a:gridCol>
              </a:tblGrid>
              <a:tr h="566420">
                <a:tc>
                  <a:txBody>
                    <a:bodyPr/>
                    <a:lstStyle/>
                    <a:p>
                      <a:pPr>
                        <a:buNone/>
                      </a:pPr>
                      <a:r>
                        <a:rPr lang="en-US" sz="1400" b="0">
                          <a:solidFill>
                            <a:schemeClr val="tx1"/>
                          </a:solidFill>
                        </a:rPr>
                        <a:t>rpartition()</a:t>
                      </a:r>
                    </a:p>
                  </a:txBody>
                  <a:tcPr>
                    <a:solidFill>
                      <a:schemeClr val="accent2">
                        <a:lumMod val="20000"/>
                        <a:lumOff val="80000"/>
                      </a:schemeClr>
                    </a:solidFill>
                  </a:tcPr>
                </a:tc>
                <a:tc>
                  <a:txBody>
                    <a:bodyPr/>
                    <a:lstStyle/>
                    <a:p>
                      <a:pPr>
                        <a:buNone/>
                      </a:pPr>
                      <a:r>
                        <a:rPr lang="en-US" sz="1400" b="0">
                          <a:solidFill>
                            <a:schemeClr val="tx1"/>
                          </a:solidFill>
                        </a:rPr>
                        <a:t>Returns a tuple where the string is parted into three parts</a:t>
                      </a:r>
                    </a:p>
                  </a:txBody>
                  <a:tcPr>
                    <a:solidFill>
                      <a:schemeClr val="accent2">
                        <a:lumMod val="20000"/>
                        <a:lumOff val="80000"/>
                      </a:schemeClr>
                    </a:solidFill>
                  </a:tcPr>
                </a:tc>
                <a:extLst>
                  <a:ext uri="{0D108BD9-81ED-4DB2-BD59-A6C34878D82A}">
                    <a16:rowId xmlns:a16="http://schemas.microsoft.com/office/drawing/2014/main" val="10000"/>
                  </a:ext>
                </a:extLst>
              </a:tr>
              <a:tr h="567055">
                <a:tc>
                  <a:txBody>
                    <a:bodyPr/>
                    <a:lstStyle/>
                    <a:p>
                      <a:pPr>
                        <a:buNone/>
                      </a:pPr>
                      <a:r>
                        <a:rPr lang="en-US" sz="1400"/>
                        <a:t>rsplit()</a:t>
                      </a:r>
                    </a:p>
                  </a:txBody>
                  <a:tcPr/>
                </a:tc>
                <a:tc>
                  <a:txBody>
                    <a:bodyPr/>
                    <a:lstStyle/>
                    <a:p>
                      <a:pPr>
                        <a:buNone/>
                      </a:pPr>
                      <a:r>
                        <a:rPr lang="en-US" sz="1400"/>
                        <a:t>Splits the string at the specified separator, and returns a list</a:t>
                      </a:r>
                    </a:p>
                  </a:txBody>
                  <a:tcPr/>
                </a:tc>
                <a:extLst>
                  <a:ext uri="{0D108BD9-81ED-4DB2-BD59-A6C34878D82A}">
                    <a16:rowId xmlns:a16="http://schemas.microsoft.com/office/drawing/2014/main" val="10001"/>
                  </a:ext>
                </a:extLst>
              </a:tr>
              <a:tr h="409575">
                <a:tc>
                  <a:txBody>
                    <a:bodyPr/>
                    <a:lstStyle/>
                    <a:p>
                      <a:pPr>
                        <a:buNone/>
                      </a:pPr>
                      <a:r>
                        <a:rPr lang="en-US" sz="1400"/>
                        <a:t>rstrip()</a:t>
                      </a:r>
                    </a:p>
                  </a:txBody>
                  <a:tcPr/>
                </a:tc>
                <a:tc>
                  <a:txBody>
                    <a:bodyPr/>
                    <a:lstStyle/>
                    <a:p>
                      <a:pPr>
                        <a:buNone/>
                      </a:pPr>
                      <a:r>
                        <a:rPr lang="en-US" sz="1400"/>
                        <a:t>Returns a right trim version of the string</a:t>
                      </a:r>
                    </a:p>
                  </a:txBody>
                  <a:tcPr/>
                </a:tc>
                <a:extLst>
                  <a:ext uri="{0D108BD9-81ED-4DB2-BD59-A6C34878D82A}">
                    <a16:rowId xmlns:a16="http://schemas.microsoft.com/office/drawing/2014/main" val="10002"/>
                  </a:ext>
                </a:extLst>
              </a:tr>
              <a:tr h="567690">
                <a:tc>
                  <a:txBody>
                    <a:bodyPr/>
                    <a:lstStyle/>
                    <a:p>
                      <a:pPr>
                        <a:buNone/>
                      </a:pPr>
                      <a:r>
                        <a:rPr lang="en-US" sz="1400"/>
                        <a:t>split()</a:t>
                      </a:r>
                    </a:p>
                  </a:txBody>
                  <a:tcPr/>
                </a:tc>
                <a:tc>
                  <a:txBody>
                    <a:bodyPr/>
                    <a:lstStyle/>
                    <a:p>
                      <a:pPr>
                        <a:buNone/>
                      </a:pPr>
                      <a:r>
                        <a:rPr lang="en-US" sz="1400"/>
                        <a:t>Splits the string at the specified separator, and returns a list</a:t>
                      </a:r>
                    </a:p>
                  </a:txBody>
                  <a:tcPr/>
                </a:tc>
                <a:extLst>
                  <a:ext uri="{0D108BD9-81ED-4DB2-BD59-A6C34878D82A}">
                    <a16:rowId xmlns:a16="http://schemas.microsoft.com/office/drawing/2014/main" val="10003"/>
                  </a:ext>
                </a:extLst>
              </a:tr>
              <a:tr h="408940">
                <a:tc>
                  <a:txBody>
                    <a:bodyPr/>
                    <a:lstStyle/>
                    <a:p>
                      <a:pPr>
                        <a:buNone/>
                      </a:pPr>
                      <a:r>
                        <a:rPr lang="en-US" sz="1400"/>
                        <a:t>splitlines()</a:t>
                      </a:r>
                    </a:p>
                  </a:txBody>
                  <a:tcPr/>
                </a:tc>
                <a:tc>
                  <a:txBody>
                    <a:bodyPr/>
                    <a:lstStyle/>
                    <a:p>
                      <a:pPr>
                        <a:buNone/>
                      </a:pPr>
                      <a:r>
                        <a:rPr lang="en-US" sz="1400"/>
                        <a:t>Splits the string at line breaks and returns a list</a:t>
                      </a:r>
                    </a:p>
                  </a:txBody>
                  <a:tcPr/>
                </a:tc>
                <a:extLst>
                  <a:ext uri="{0D108BD9-81ED-4DB2-BD59-A6C34878D82A}">
                    <a16:rowId xmlns:a16="http://schemas.microsoft.com/office/drawing/2014/main" val="10004"/>
                  </a:ext>
                </a:extLst>
              </a:tr>
              <a:tr h="566420">
                <a:tc>
                  <a:txBody>
                    <a:bodyPr/>
                    <a:lstStyle/>
                    <a:p>
                      <a:pPr>
                        <a:buNone/>
                      </a:pPr>
                      <a:r>
                        <a:rPr lang="en-US" sz="1400"/>
                        <a:t>startswith()</a:t>
                      </a:r>
                    </a:p>
                  </a:txBody>
                  <a:tcPr/>
                </a:tc>
                <a:tc>
                  <a:txBody>
                    <a:bodyPr/>
                    <a:lstStyle/>
                    <a:p>
                      <a:pPr>
                        <a:buNone/>
                      </a:pPr>
                      <a:r>
                        <a:rPr lang="en-US" sz="1400"/>
                        <a:t>Returns true if the string starts with the specified value</a:t>
                      </a:r>
                    </a:p>
                  </a:txBody>
                  <a:tcPr/>
                </a:tc>
                <a:extLst>
                  <a:ext uri="{0D108BD9-81ED-4DB2-BD59-A6C34878D82A}">
                    <a16:rowId xmlns:a16="http://schemas.microsoft.com/office/drawing/2014/main" val="10005"/>
                  </a:ext>
                </a:extLst>
              </a:tr>
              <a:tr h="409575">
                <a:tc>
                  <a:txBody>
                    <a:bodyPr/>
                    <a:lstStyle/>
                    <a:p>
                      <a:pPr>
                        <a:buNone/>
                      </a:pPr>
                      <a:r>
                        <a:rPr lang="en-US" sz="1400"/>
                        <a:t>strip()</a:t>
                      </a:r>
                    </a:p>
                  </a:txBody>
                  <a:tcPr/>
                </a:tc>
                <a:tc>
                  <a:txBody>
                    <a:bodyPr/>
                    <a:lstStyle/>
                    <a:p>
                      <a:pPr>
                        <a:buNone/>
                      </a:pPr>
                      <a:r>
                        <a:rPr lang="en-US" sz="1400"/>
                        <a:t>Returns a trimmed version of the string</a:t>
                      </a:r>
                    </a:p>
                  </a:txBody>
                  <a:tcPr/>
                </a:tc>
                <a:extLst>
                  <a:ext uri="{0D108BD9-81ED-4DB2-BD59-A6C34878D82A}">
                    <a16:rowId xmlns:a16="http://schemas.microsoft.com/office/drawing/2014/main" val="10006"/>
                  </a:ext>
                </a:extLst>
              </a:tr>
              <a:tr h="566420">
                <a:tc>
                  <a:txBody>
                    <a:bodyPr/>
                    <a:lstStyle/>
                    <a:p>
                      <a:pPr>
                        <a:buNone/>
                      </a:pPr>
                      <a:r>
                        <a:rPr lang="en-US" sz="1400"/>
                        <a:t>swapcase()</a:t>
                      </a:r>
                    </a:p>
                  </a:txBody>
                  <a:tcPr/>
                </a:tc>
                <a:tc>
                  <a:txBody>
                    <a:bodyPr/>
                    <a:lstStyle/>
                    <a:p>
                      <a:pPr>
                        <a:buNone/>
                      </a:pPr>
                      <a:r>
                        <a:rPr lang="en-US" sz="1400"/>
                        <a:t>Swaps cases, lower case becomes upper case and vice versa</a:t>
                      </a:r>
                    </a:p>
                  </a:txBody>
                  <a:tcPr/>
                </a:tc>
                <a:extLst>
                  <a:ext uri="{0D108BD9-81ED-4DB2-BD59-A6C34878D82A}">
                    <a16:rowId xmlns:a16="http://schemas.microsoft.com/office/drawing/2014/main" val="10007"/>
                  </a:ext>
                </a:extLst>
              </a:tr>
              <a:tr h="567055">
                <a:tc>
                  <a:txBody>
                    <a:bodyPr/>
                    <a:lstStyle/>
                    <a:p>
                      <a:pPr>
                        <a:buNone/>
                      </a:pPr>
                      <a:r>
                        <a:rPr lang="en-US" sz="1400"/>
                        <a:t>title()</a:t>
                      </a:r>
                    </a:p>
                  </a:txBody>
                  <a:tcPr/>
                </a:tc>
                <a:tc>
                  <a:txBody>
                    <a:bodyPr/>
                    <a:lstStyle/>
                    <a:p>
                      <a:pPr>
                        <a:buNone/>
                      </a:pPr>
                      <a:r>
                        <a:rPr lang="en-US" sz="1400"/>
                        <a:t>Converts the first character of each word to upper case</a:t>
                      </a:r>
                    </a:p>
                  </a:txBody>
                  <a:tcPr/>
                </a:tc>
                <a:extLst>
                  <a:ext uri="{0D108BD9-81ED-4DB2-BD59-A6C34878D82A}">
                    <a16:rowId xmlns:a16="http://schemas.microsoft.com/office/drawing/2014/main" val="10008"/>
                  </a:ext>
                </a:extLst>
              </a:tr>
              <a:tr h="409575">
                <a:tc>
                  <a:txBody>
                    <a:bodyPr/>
                    <a:lstStyle/>
                    <a:p>
                      <a:pPr>
                        <a:buNone/>
                      </a:pPr>
                      <a:r>
                        <a:rPr lang="en-US" sz="1400"/>
                        <a:t>translate()</a:t>
                      </a:r>
                    </a:p>
                  </a:txBody>
                  <a:tcPr/>
                </a:tc>
                <a:tc>
                  <a:txBody>
                    <a:bodyPr/>
                    <a:lstStyle/>
                    <a:p>
                      <a:pPr>
                        <a:buNone/>
                      </a:pPr>
                      <a:r>
                        <a:rPr lang="en-US" sz="1400"/>
                        <a:t>Returns a translated string</a:t>
                      </a:r>
                    </a:p>
                  </a:txBody>
                  <a:tcPr/>
                </a:tc>
                <a:extLst>
                  <a:ext uri="{0D108BD9-81ED-4DB2-BD59-A6C34878D82A}">
                    <a16:rowId xmlns:a16="http://schemas.microsoft.com/office/drawing/2014/main" val="10009"/>
                  </a:ext>
                </a:extLst>
              </a:tr>
              <a:tr h="567055">
                <a:tc>
                  <a:txBody>
                    <a:bodyPr/>
                    <a:lstStyle/>
                    <a:p>
                      <a:pPr>
                        <a:buNone/>
                      </a:pPr>
                      <a:r>
                        <a:rPr lang="en-US" sz="1400"/>
                        <a:t>upper()</a:t>
                      </a:r>
                    </a:p>
                  </a:txBody>
                  <a:tcPr/>
                </a:tc>
                <a:tc>
                  <a:txBody>
                    <a:bodyPr/>
                    <a:lstStyle/>
                    <a:p>
                      <a:pPr>
                        <a:buNone/>
                      </a:pPr>
                      <a:r>
                        <a:rPr lang="en-US" sz="1400"/>
                        <a:t>Converts a string into upper case</a:t>
                      </a:r>
                    </a:p>
                    <a:p>
                      <a:pPr>
                        <a:buNone/>
                      </a:pPr>
                      <a:endParaRPr lang="en-US" sz="1400"/>
                    </a:p>
                  </a:txBody>
                  <a:tcPr/>
                </a:tc>
                <a:extLst>
                  <a:ext uri="{0D108BD9-81ED-4DB2-BD59-A6C34878D82A}">
                    <a16:rowId xmlns:a16="http://schemas.microsoft.com/office/drawing/2014/main" val="10010"/>
                  </a:ext>
                </a:extLst>
              </a:tr>
              <a:tr h="566420">
                <a:tc>
                  <a:txBody>
                    <a:bodyPr/>
                    <a:lstStyle/>
                    <a:p>
                      <a:pPr>
                        <a:buNone/>
                      </a:pPr>
                      <a:r>
                        <a:rPr lang="en-US" sz="1400"/>
                        <a:t>zfill()</a:t>
                      </a:r>
                    </a:p>
                  </a:txBody>
                  <a:tcPr/>
                </a:tc>
                <a:tc>
                  <a:txBody>
                    <a:bodyPr/>
                    <a:lstStyle/>
                    <a:p>
                      <a:pPr>
                        <a:buNone/>
                      </a:pPr>
                      <a:r>
                        <a:rPr lang="en-US" sz="1400"/>
                        <a:t>Fills the string with a specified number of 0 values at the beginning</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4E8C-9B4B-4E61-B46F-178DDBAFE67E}"/>
              </a:ext>
            </a:extLst>
          </p:cNvPr>
          <p:cNvSpPr>
            <a:spLocks noGrp="1"/>
          </p:cNvSpPr>
          <p:nvPr>
            <p:ph type="title"/>
          </p:nvPr>
        </p:nvSpPr>
        <p:spPr>
          <a:xfrm>
            <a:off x="1066800" y="612251"/>
            <a:ext cx="10058400" cy="1609344"/>
          </a:xfrm>
        </p:spPr>
        <p:txBody>
          <a:bodyPr/>
          <a:lstStyle/>
          <a:p>
            <a:r>
              <a:rPr lang="en-US" b="0" i="0" dirty="0">
                <a:solidFill>
                  <a:srgbClr val="000000"/>
                </a:solidFill>
                <a:effectLst/>
                <a:latin typeface="Rockwell Condensed" panose="02060603050405020104" pitchFamily="18" charset="0"/>
              </a:rPr>
              <a:t>Python Booleans</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ABD63303-B02D-464D-991D-9A45F45F0ED0}"/>
              </a:ext>
            </a:extLst>
          </p:cNvPr>
          <p:cNvSpPr>
            <a:spLocks noChangeArrowheads="1"/>
          </p:cNvSpPr>
          <p:nvPr/>
        </p:nvSpPr>
        <p:spPr bwMode="auto">
          <a:xfrm>
            <a:off x="541182" y="1713763"/>
            <a:ext cx="844051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Booleans represent one of two values: </a:t>
            </a:r>
            <a:r>
              <a:rPr kumimoji="0" lang="en-US" altLang="en-US" sz="2400" b="0" i="0" u="none" strike="noStrike" cap="none" normalizeH="0" baseline="0" dirty="0">
                <a:ln>
                  <a:noFill/>
                </a:ln>
                <a:solidFill>
                  <a:srgbClr val="DC143C"/>
                </a:solidFill>
                <a:effectLst/>
                <a:latin typeface="Consolas" panose="020B0609020204030204" pitchFamily="49" charset="0"/>
              </a:rPr>
              <a:t>True</a:t>
            </a:r>
            <a:r>
              <a:rPr kumimoji="0" lang="en-US" altLang="en-US" sz="2400" b="0" i="0" u="none" strike="noStrike" cap="none" normalizeH="0" baseline="0" dirty="0">
                <a:ln>
                  <a:noFill/>
                </a:ln>
                <a:solidFill>
                  <a:srgbClr val="000000"/>
                </a:solidFill>
                <a:effectLst/>
                <a:latin typeface="Verdana" panose="020B0604030504040204" pitchFamily="34" charset="0"/>
              </a:rPr>
              <a:t> or </a:t>
            </a:r>
            <a:r>
              <a:rPr kumimoji="0" lang="en-US" altLang="en-US" sz="2400" b="0" i="0" u="none" strike="noStrike" cap="none" normalizeH="0" baseline="0" dirty="0">
                <a:ln>
                  <a:noFill/>
                </a:ln>
                <a:solidFill>
                  <a:srgbClr val="DC143C"/>
                </a:solidFill>
                <a:effectLst/>
                <a:latin typeface="Consolas" panose="020B0609020204030204" pitchFamily="49" charset="0"/>
              </a:rPr>
              <a:t>False</a:t>
            </a:r>
            <a:r>
              <a:rPr kumimoji="0" lang="en-US" altLang="en-US" sz="24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C7A5ADC-15B8-4373-8F35-4DD5CE976D56}"/>
              </a:ext>
            </a:extLst>
          </p:cNvPr>
          <p:cNvSpPr>
            <a:spLocks noChangeArrowheads="1"/>
          </p:cNvSpPr>
          <p:nvPr/>
        </p:nvSpPr>
        <p:spPr bwMode="auto">
          <a:xfrm>
            <a:off x="541182" y="2349213"/>
            <a:ext cx="11650818" cy="1995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Boolean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programming you often need to know if an expression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evaluate any expression in Python, and get one of two answers,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you compare two values, the expression is evaluated and Python returns the Boolean answer</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s 9">
            <a:extLst>
              <a:ext uri="{FF2B5EF4-FFF2-40B4-BE49-F238E27FC236}">
                <a16:creationId xmlns:a16="http://schemas.microsoft.com/office/drawing/2014/main" id="{3992CCBD-42E7-47F5-B238-FE40F6DA2B13}"/>
              </a:ext>
            </a:extLst>
          </p:cNvPr>
          <p:cNvSpPr/>
          <p:nvPr/>
        </p:nvSpPr>
        <p:spPr>
          <a:xfrm>
            <a:off x="541182" y="4599812"/>
            <a:ext cx="4375375" cy="2297423"/>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9" name="Picture 8">
            <a:extLst>
              <a:ext uri="{FF2B5EF4-FFF2-40B4-BE49-F238E27FC236}">
                <a16:creationId xmlns:a16="http://schemas.microsoft.com/office/drawing/2014/main" id="{51806DA2-71F9-4B81-9B31-27A4DC44C9FE}"/>
              </a:ext>
            </a:extLst>
          </p:cNvPr>
          <p:cNvPicPr>
            <a:picLocks noChangeAspect="1"/>
          </p:cNvPicPr>
          <p:nvPr/>
        </p:nvPicPr>
        <p:blipFill>
          <a:blip r:embed="rId2"/>
          <a:stretch>
            <a:fillRect/>
          </a:stretch>
        </p:blipFill>
        <p:spPr>
          <a:xfrm>
            <a:off x="702365" y="4797287"/>
            <a:ext cx="3935896" cy="1828800"/>
          </a:xfrm>
          <a:prstGeom prst="rect">
            <a:avLst/>
          </a:prstGeom>
        </p:spPr>
      </p:pic>
      <p:pic>
        <p:nvPicPr>
          <p:cNvPr id="11" name="Picture 10">
            <a:extLst>
              <a:ext uri="{FF2B5EF4-FFF2-40B4-BE49-F238E27FC236}">
                <a16:creationId xmlns:a16="http://schemas.microsoft.com/office/drawing/2014/main" id="{5849D61F-7691-452B-B3E0-7E378DAA763E}"/>
              </a:ext>
            </a:extLst>
          </p:cNvPr>
          <p:cNvPicPr>
            <a:picLocks noChangeAspect="1"/>
          </p:cNvPicPr>
          <p:nvPr/>
        </p:nvPicPr>
        <p:blipFill>
          <a:blip r:embed="rId3"/>
          <a:stretch>
            <a:fillRect/>
          </a:stretch>
        </p:blipFill>
        <p:spPr>
          <a:xfrm>
            <a:off x="6096000" y="4813463"/>
            <a:ext cx="2756451" cy="1812624"/>
          </a:xfrm>
          <a:prstGeom prst="rect">
            <a:avLst/>
          </a:prstGeom>
        </p:spPr>
      </p:pic>
    </p:spTree>
    <p:extLst>
      <p:ext uri="{BB962C8B-B14F-4D97-AF65-F5344CB8AC3E}">
        <p14:creationId xmlns:p14="http://schemas.microsoft.com/office/powerpoint/2010/main" val="3388133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D2DD738-0830-4281-9C72-D9E6FC264771}"/>
              </a:ext>
            </a:extLst>
          </p:cNvPr>
          <p:cNvSpPr>
            <a:spLocks noChangeArrowheads="1"/>
          </p:cNvSpPr>
          <p:nvPr/>
        </p:nvSpPr>
        <p:spPr bwMode="auto">
          <a:xfrm>
            <a:off x="583096" y="648086"/>
            <a:ext cx="99495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When you run a condition in an if statement, Python returns </a:t>
            </a:r>
            <a:r>
              <a:rPr kumimoji="0" lang="en-US" altLang="en-US" sz="2000" b="0" i="0" u="none" strike="noStrike" cap="none" normalizeH="0" baseline="0" dirty="0">
                <a:ln>
                  <a:noFill/>
                </a:ln>
                <a:solidFill>
                  <a:srgbClr val="DC143C"/>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Verdana" panose="020B0604030504040204" pitchFamily="34" charset="0"/>
              </a:rPr>
              <a:t> or </a:t>
            </a:r>
            <a:r>
              <a:rPr kumimoji="0" lang="en-US" altLang="en-US" sz="2000" b="0" i="0" u="none" strike="noStrike" cap="none" normalizeH="0" baseline="0" dirty="0">
                <a:ln>
                  <a:noFill/>
                </a:ln>
                <a:solidFill>
                  <a:srgbClr val="DC143C"/>
                </a:solidFill>
                <a:effectLst/>
                <a:latin typeface="Consolas" panose="020B0609020204030204" pitchFamily="49" charset="0"/>
              </a:rPr>
              <a:t>False</a:t>
            </a:r>
            <a:r>
              <a:rPr kumimoji="0" lang="en-US" altLang="en-US" sz="2000" b="0" i="0" u="none" strike="noStrike" cap="none" normalizeH="0" baseline="0" dirty="0">
                <a:ln>
                  <a:noFill/>
                </a:ln>
                <a:solidFill>
                  <a:srgbClr val="000000"/>
                </a:solidFill>
                <a:effectLst/>
                <a:latin typeface="Verdana" panose="020B0604030504040204" pitchFamily="34"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9AB0EDF-6DE6-4908-9DFF-0A37E3ACC763}"/>
              </a:ext>
            </a:extLst>
          </p:cNvPr>
          <p:cNvSpPr>
            <a:spLocks noChangeArrowheads="1"/>
          </p:cNvSpPr>
          <p:nvPr/>
        </p:nvSpPr>
        <p:spPr bwMode="auto">
          <a:xfrm>
            <a:off x="702365" y="1201630"/>
            <a:ext cx="8097078" cy="12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Print a message based on whether the condition is </a:t>
            </a:r>
            <a:r>
              <a:rPr kumimoji="0" lang="en-US" altLang="en-US" sz="1600" b="0" i="0" u="none" strike="noStrike" cap="none" normalizeH="0" baseline="0" dirty="0">
                <a:ln>
                  <a:noFill/>
                </a:ln>
                <a:solidFill>
                  <a:srgbClr val="DC143C"/>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Verdana" panose="020B0604030504040204" pitchFamily="34" charset="0"/>
              </a:rPr>
              <a:t> or </a:t>
            </a:r>
            <a:r>
              <a:rPr kumimoji="0" lang="en-US" altLang="en-US" sz="1600" b="0" i="0" u="none" strike="noStrike" cap="none" normalizeH="0" baseline="0" dirty="0">
                <a:ln>
                  <a:noFill/>
                </a:ln>
                <a:solidFill>
                  <a:srgbClr val="DC143C"/>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Verdana" panose="020B060403050404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s 9">
            <a:extLst>
              <a:ext uri="{FF2B5EF4-FFF2-40B4-BE49-F238E27FC236}">
                <a16:creationId xmlns:a16="http://schemas.microsoft.com/office/drawing/2014/main" id="{15DC0A98-EDBF-4106-872B-3B3BC527FBC7}"/>
              </a:ext>
            </a:extLst>
          </p:cNvPr>
          <p:cNvSpPr/>
          <p:nvPr/>
        </p:nvSpPr>
        <p:spPr>
          <a:xfrm>
            <a:off x="1046922" y="3127516"/>
            <a:ext cx="5049078" cy="333954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9" name="Picture 8">
            <a:extLst>
              <a:ext uri="{FF2B5EF4-FFF2-40B4-BE49-F238E27FC236}">
                <a16:creationId xmlns:a16="http://schemas.microsoft.com/office/drawing/2014/main" id="{E521A5C5-0F63-470D-B2A6-416D0C8F6CC0}"/>
              </a:ext>
            </a:extLst>
          </p:cNvPr>
          <p:cNvPicPr>
            <a:picLocks noChangeAspect="1"/>
          </p:cNvPicPr>
          <p:nvPr/>
        </p:nvPicPr>
        <p:blipFill>
          <a:blip r:embed="rId2"/>
          <a:stretch>
            <a:fillRect/>
          </a:stretch>
        </p:blipFill>
        <p:spPr>
          <a:xfrm>
            <a:off x="1272209" y="3256090"/>
            <a:ext cx="4426226" cy="3082398"/>
          </a:xfrm>
          <a:prstGeom prst="rect">
            <a:avLst/>
          </a:prstGeom>
        </p:spPr>
      </p:pic>
      <p:pic>
        <p:nvPicPr>
          <p:cNvPr id="11" name="Picture 10">
            <a:extLst>
              <a:ext uri="{FF2B5EF4-FFF2-40B4-BE49-F238E27FC236}">
                <a16:creationId xmlns:a16="http://schemas.microsoft.com/office/drawing/2014/main" id="{E4A924AC-9C4F-439C-87E6-B944971E2A41}"/>
              </a:ext>
            </a:extLst>
          </p:cNvPr>
          <p:cNvPicPr>
            <a:picLocks noChangeAspect="1"/>
          </p:cNvPicPr>
          <p:nvPr/>
        </p:nvPicPr>
        <p:blipFill>
          <a:blip r:embed="rId3"/>
          <a:stretch>
            <a:fillRect/>
          </a:stretch>
        </p:blipFill>
        <p:spPr>
          <a:xfrm>
            <a:off x="6818243" y="3816728"/>
            <a:ext cx="3962400" cy="1703974"/>
          </a:xfrm>
          <a:prstGeom prst="rect">
            <a:avLst/>
          </a:prstGeom>
        </p:spPr>
      </p:pic>
    </p:spTree>
    <p:extLst>
      <p:ext uri="{BB962C8B-B14F-4D97-AF65-F5344CB8AC3E}">
        <p14:creationId xmlns:p14="http://schemas.microsoft.com/office/powerpoint/2010/main" val="437334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C751-3C95-4FE7-A81B-5F6D6FA71678}"/>
              </a:ext>
            </a:extLst>
          </p:cNvPr>
          <p:cNvSpPr>
            <a:spLocks noGrp="1"/>
          </p:cNvSpPr>
          <p:nvPr>
            <p:ph type="title"/>
          </p:nvPr>
        </p:nvSpPr>
        <p:spPr>
          <a:xfrm>
            <a:off x="446996" y="405119"/>
            <a:ext cx="10058400" cy="1609344"/>
          </a:xfrm>
        </p:spPr>
        <p:txBody>
          <a:bodyPr>
            <a:normAutofit/>
          </a:bodyPr>
          <a:lstStyle/>
          <a:p>
            <a:r>
              <a:rPr lang="en-US" b="0" i="0" dirty="0">
                <a:solidFill>
                  <a:srgbClr val="000000"/>
                </a:solidFill>
                <a:effectLst/>
                <a:latin typeface="Rockwell Condensed" panose="02060603050405020104" pitchFamily="18" charset="0"/>
              </a:rPr>
              <a:t>Evaluate Values and Variables</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4A837DF2-1308-4B2E-82AD-58477433A667}"/>
              </a:ext>
            </a:extLst>
          </p:cNvPr>
          <p:cNvSpPr>
            <a:spLocks noChangeArrowheads="1"/>
          </p:cNvSpPr>
          <p:nvPr/>
        </p:nvSpPr>
        <p:spPr bwMode="auto">
          <a:xfrm>
            <a:off x="446996" y="1461607"/>
            <a:ext cx="96873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bool()</a:t>
            </a:r>
            <a:r>
              <a:rPr kumimoji="0" lang="en-US" altLang="en-US" sz="2000" b="0" i="0" u="none" strike="noStrike" cap="none" normalizeH="0" baseline="0" dirty="0">
                <a:ln>
                  <a:noFill/>
                </a:ln>
                <a:solidFill>
                  <a:srgbClr val="000000"/>
                </a:solidFill>
                <a:effectLst/>
                <a:latin typeface="Verdana" panose="020B0604030504040204" pitchFamily="34" charset="0"/>
              </a:rPr>
              <a:t> function allows you to evaluate any value, and give you </a:t>
            </a:r>
            <a:r>
              <a:rPr kumimoji="0" lang="en-US" altLang="en-US" sz="2000" b="0" i="0" u="none" strike="noStrike" cap="none" normalizeH="0" baseline="0" dirty="0">
                <a:ln>
                  <a:noFill/>
                </a:ln>
                <a:solidFill>
                  <a:srgbClr val="DC143C"/>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Verdana" panose="020B0604030504040204" pitchFamily="34" charset="0"/>
              </a:rPr>
              <a:t> or </a:t>
            </a:r>
            <a:r>
              <a:rPr kumimoji="0" lang="en-US" altLang="en-US" sz="2000" b="0" i="0" u="none" strike="noStrike" cap="none" normalizeH="0" baseline="0" dirty="0">
                <a:ln>
                  <a:noFill/>
                </a:ln>
                <a:solidFill>
                  <a:srgbClr val="DC143C"/>
                </a:solidFill>
                <a:effectLst/>
                <a:latin typeface="Consolas" panose="020B0609020204030204" pitchFamily="49" charset="0"/>
              </a:rPr>
              <a:t>False</a:t>
            </a:r>
            <a:r>
              <a:rPr kumimoji="0" lang="en-US" altLang="en-US" sz="2000" b="0" i="0" u="none" strike="noStrike" cap="none" normalizeH="0" baseline="0" dirty="0">
                <a:ln>
                  <a:noFill/>
                </a:ln>
                <a:solidFill>
                  <a:srgbClr val="000000"/>
                </a:solidFill>
                <a:effectLst/>
                <a:latin typeface="Verdana" panose="020B0604030504040204" pitchFamily="34" charset="0"/>
              </a:rPr>
              <a:t> in return,</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0AC64C5-8D54-496A-B798-B246236ED880}"/>
              </a:ext>
            </a:extLst>
          </p:cNvPr>
          <p:cNvSpPr txBox="1"/>
          <p:nvPr/>
        </p:nvSpPr>
        <p:spPr>
          <a:xfrm>
            <a:off x="446996" y="2609286"/>
            <a:ext cx="6096000" cy="923330"/>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Evaluate a string and a number:</a:t>
            </a:r>
          </a:p>
        </p:txBody>
      </p:sp>
      <p:sp>
        <p:nvSpPr>
          <p:cNvPr id="8" name="Rectangles 9">
            <a:extLst>
              <a:ext uri="{FF2B5EF4-FFF2-40B4-BE49-F238E27FC236}">
                <a16:creationId xmlns:a16="http://schemas.microsoft.com/office/drawing/2014/main" id="{869E716E-3677-4E45-AA4C-D600E0C01FBA}"/>
              </a:ext>
            </a:extLst>
          </p:cNvPr>
          <p:cNvSpPr/>
          <p:nvPr/>
        </p:nvSpPr>
        <p:spPr>
          <a:xfrm>
            <a:off x="970457" y="3678390"/>
            <a:ext cx="5049078" cy="293444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0" name="Picture 9">
            <a:extLst>
              <a:ext uri="{FF2B5EF4-FFF2-40B4-BE49-F238E27FC236}">
                <a16:creationId xmlns:a16="http://schemas.microsoft.com/office/drawing/2014/main" id="{C4E140DF-C133-42FE-A8E9-3F724964417A}"/>
              </a:ext>
            </a:extLst>
          </p:cNvPr>
          <p:cNvPicPr>
            <a:picLocks noChangeAspect="1"/>
          </p:cNvPicPr>
          <p:nvPr/>
        </p:nvPicPr>
        <p:blipFill>
          <a:blip r:embed="rId2"/>
          <a:stretch>
            <a:fillRect/>
          </a:stretch>
        </p:blipFill>
        <p:spPr>
          <a:xfrm>
            <a:off x="1351722" y="3800131"/>
            <a:ext cx="3710609" cy="1394721"/>
          </a:xfrm>
          <a:prstGeom prst="rect">
            <a:avLst/>
          </a:prstGeom>
        </p:spPr>
      </p:pic>
      <p:pic>
        <p:nvPicPr>
          <p:cNvPr id="12" name="Picture 11">
            <a:extLst>
              <a:ext uri="{FF2B5EF4-FFF2-40B4-BE49-F238E27FC236}">
                <a16:creationId xmlns:a16="http://schemas.microsoft.com/office/drawing/2014/main" id="{5C0E9E12-A467-4D55-AB5A-5ADBBA68D87B}"/>
              </a:ext>
            </a:extLst>
          </p:cNvPr>
          <p:cNvPicPr>
            <a:picLocks noChangeAspect="1"/>
          </p:cNvPicPr>
          <p:nvPr/>
        </p:nvPicPr>
        <p:blipFill>
          <a:blip r:embed="rId3"/>
          <a:stretch>
            <a:fillRect/>
          </a:stretch>
        </p:blipFill>
        <p:spPr>
          <a:xfrm>
            <a:off x="1616766" y="5455896"/>
            <a:ext cx="2991412" cy="741134"/>
          </a:xfrm>
          <a:prstGeom prst="rect">
            <a:avLst/>
          </a:prstGeom>
        </p:spPr>
      </p:pic>
      <p:sp>
        <p:nvSpPr>
          <p:cNvPr id="14" name="TextBox 13">
            <a:extLst>
              <a:ext uri="{FF2B5EF4-FFF2-40B4-BE49-F238E27FC236}">
                <a16:creationId xmlns:a16="http://schemas.microsoft.com/office/drawing/2014/main" id="{9FB0B558-CF32-4A77-91AC-84B24090E9E2}"/>
              </a:ext>
            </a:extLst>
          </p:cNvPr>
          <p:cNvSpPr txBox="1"/>
          <p:nvPr/>
        </p:nvSpPr>
        <p:spPr>
          <a:xfrm>
            <a:off x="7621259" y="2902815"/>
            <a:ext cx="5026152" cy="646331"/>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Evaluate two variables:</a:t>
            </a:r>
          </a:p>
        </p:txBody>
      </p:sp>
      <p:sp>
        <p:nvSpPr>
          <p:cNvPr id="15" name="Rectangles 9">
            <a:extLst>
              <a:ext uri="{FF2B5EF4-FFF2-40B4-BE49-F238E27FC236}">
                <a16:creationId xmlns:a16="http://schemas.microsoft.com/office/drawing/2014/main" id="{49B0E78E-330D-46C5-8AD6-77BA04D0B8B6}"/>
              </a:ext>
            </a:extLst>
          </p:cNvPr>
          <p:cNvSpPr/>
          <p:nvPr/>
        </p:nvSpPr>
        <p:spPr>
          <a:xfrm>
            <a:off x="6665844" y="3678390"/>
            <a:ext cx="4770782" cy="293444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7" name="Picture 16">
            <a:extLst>
              <a:ext uri="{FF2B5EF4-FFF2-40B4-BE49-F238E27FC236}">
                <a16:creationId xmlns:a16="http://schemas.microsoft.com/office/drawing/2014/main" id="{9580654C-25B7-4307-8F21-CEF72927DFC1}"/>
              </a:ext>
            </a:extLst>
          </p:cNvPr>
          <p:cNvPicPr>
            <a:picLocks noChangeAspect="1"/>
          </p:cNvPicPr>
          <p:nvPr/>
        </p:nvPicPr>
        <p:blipFill>
          <a:blip r:embed="rId4"/>
          <a:stretch>
            <a:fillRect/>
          </a:stretch>
        </p:blipFill>
        <p:spPr>
          <a:xfrm>
            <a:off x="6957391" y="3820626"/>
            <a:ext cx="4139780" cy="1237417"/>
          </a:xfrm>
          <a:prstGeom prst="rect">
            <a:avLst/>
          </a:prstGeom>
        </p:spPr>
      </p:pic>
      <p:pic>
        <p:nvPicPr>
          <p:cNvPr id="18" name="Picture 17">
            <a:extLst>
              <a:ext uri="{FF2B5EF4-FFF2-40B4-BE49-F238E27FC236}">
                <a16:creationId xmlns:a16="http://schemas.microsoft.com/office/drawing/2014/main" id="{C74E3140-1331-467F-B9AE-336EC09A0B0D}"/>
              </a:ext>
            </a:extLst>
          </p:cNvPr>
          <p:cNvPicPr>
            <a:picLocks noChangeAspect="1"/>
          </p:cNvPicPr>
          <p:nvPr/>
        </p:nvPicPr>
        <p:blipFill>
          <a:blip r:embed="rId3"/>
          <a:stretch>
            <a:fillRect/>
          </a:stretch>
        </p:blipFill>
        <p:spPr>
          <a:xfrm>
            <a:off x="7513984" y="5467498"/>
            <a:ext cx="2991412" cy="741134"/>
          </a:xfrm>
          <a:prstGeom prst="rect">
            <a:avLst/>
          </a:prstGeom>
        </p:spPr>
      </p:pic>
    </p:spTree>
    <p:extLst>
      <p:ext uri="{BB962C8B-B14F-4D97-AF65-F5344CB8AC3E}">
        <p14:creationId xmlns:p14="http://schemas.microsoft.com/office/powerpoint/2010/main" val="41374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05765" y="586105"/>
            <a:ext cx="4754880" cy="4766310"/>
          </a:xfrm>
        </p:spPr>
        <p:txBody>
          <a:bodyPr>
            <a:normAutofit fontScale="25000" lnSpcReduction="20000"/>
          </a:bodyPr>
          <a:lstStyle/>
          <a:p>
            <a:pPr marL="0" indent="0">
              <a:buNone/>
            </a:pPr>
            <a:r>
              <a:rPr lang="en-US" altLang="zh-TW" sz="11200" b="1" dirty="0"/>
              <a:t>What can Python do?</a:t>
            </a:r>
          </a:p>
          <a:p>
            <a:pPr marL="0" indent="0">
              <a:buNone/>
            </a:pPr>
            <a:endParaRPr lang="en-US" altLang="zh-TW" b="1" dirty="0"/>
          </a:p>
          <a:p>
            <a:r>
              <a:rPr lang="en-US" altLang="zh-TW" sz="11200" dirty="0"/>
              <a:t>Python can be used on a server to create </a:t>
            </a:r>
            <a:r>
              <a:rPr lang="en-US" altLang="zh-TW" sz="11200" dirty="0">
                <a:solidFill>
                  <a:srgbClr val="FF0000"/>
                </a:solidFill>
              </a:rPr>
              <a:t>web applications.</a:t>
            </a:r>
          </a:p>
          <a:p>
            <a:endParaRPr lang="en-US" altLang="zh-TW" sz="11200" dirty="0"/>
          </a:p>
          <a:p>
            <a:r>
              <a:rPr lang="en-US" altLang="zh-TW" sz="11200" dirty="0"/>
              <a:t>Python can be used alongside software to create</a:t>
            </a:r>
            <a:r>
              <a:rPr lang="en-US" altLang="zh-TW" sz="11200" dirty="0">
                <a:solidFill>
                  <a:srgbClr val="FF0000"/>
                </a:solidFill>
              </a:rPr>
              <a:t> workflows.</a:t>
            </a:r>
          </a:p>
          <a:p>
            <a:endParaRPr lang="en-US" altLang="zh-TW" sz="11200" dirty="0">
              <a:solidFill>
                <a:srgbClr val="FF0000"/>
              </a:solidFill>
            </a:endParaRPr>
          </a:p>
          <a:p>
            <a:r>
              <a:rPr lang="en-US" altLang="zh-TW" sz="11200" dirty="0"/>
              <a:t>Python can connect to database systems. It can also </a:t>
            </a:r>
            <a:r>
              <a:rPr lang="en-US" altLang="zh-TW" sz="11200" dirty="0">
                <a:solidFill>
                  <a:srgbClr val="FF0000"/>
                </a:solidFill>
              </a:rPr>
              <a:t>read and modify files.</a:t>
            </a:r>
            <a:endParaRPr lang="en-US" altLang="zh-TW" sz="11200" dirty="0"/>
          </a:p>
          <a:p>
            <a:pPr marL="0" indent="0">
              <a:buNone/>
            </a:pPr>
            <a:endParaRPr lang="en-US" altLang="zh-TW" sz="11200" dirty="0"/>
          </a:p>
        </p:txBody>
      </p:sp>
      <p:pic>
        <p:nvPicPr>
          <p:cNvPr id="100" name="Content Placeholder 99"/>
          <p:cNvPicPr>
            <a:picLocks noGrp="1"/>
          </p:cNvPicPr>
          <p:nvPr>
            <p:ph sz="half" idx="2"/>
          </p:nvPr>
        </p:nvPicPr>
        <p:blipFill>
          <a:blip r:embed="rId2"/>
          <a:stretch>
            <a:fillRect/>
          </a:stretch>
        </p:blipFill>
        <p:spPr>
          <a:xfrm>
            <a:off x="7138035" y="122555"/>
            <a:ext cx="2668905" cy="1659890"/>
          </a:xfrm>
          <a:prstGeom prst="rect">
            <a:avLst/>
          </a:prstGeom>
          <a:noFill/>
          <a:ln w="9525">
            <a:noFill/>
          </a:ln>
        </p:spPr>
      </p:pic>
      <p:cxnSp>
        <p:nvCxnSpPr>
          <p:cNvPr id="5" name="Straight Arrow Connector 4"/>
          <p:cNvCxnSpPr/>
          <p:nvPr/>
        </p:nvCxnSpPr>
        <p:spPr>
          <a:xfrm flipV="1">
            <a:off x="3290570" y="1489075"/>
            <a:ext cx="3677920" cy="7880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01" name="Picture 100"/>
          <p:cNvPicPr/>
          <p:nvPr/>
        </p:nvPicPr>
        <p:blipFill>
          <a:blip r:embed="rId3"/>
          <a:stretch>
            <a:fillRect/>
          </a:stretch>
        </p:blipFill>
        <p:spPr>
          <a:xfrm>
            <a:off x="7842885" y="2455545"/>
            <a:ext cx="3877945" cy="1946910"/>
          </a:xfrm>
          <a:prstGeom prst="rect">
            <a:avLst/>
          </a:prstGeom>
          <a:noFill/>
          <a:ln w="9525">
            <a:noFill/>
          </a:ln>
        </p:spPr>
      </p:pic>
      <p:cxnSp>
        <p:nvCxnSpPr>
          <p:cNvPr id="6" name="Straight Arrow Connector 5"/>
          <p:cNvCxnSpPr/>
          <p:nvPr/>
        </p:nvCxnSpPr>
        <p:spPr>
          <a:xfrm flipV="1">
            <a:off x="4164965" y="3439795"/>
            <a:ext cx="3677920" cy="7880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02" name="Picture 101"/>
          <p:cNvPicPr/>
          <p:nvPr/>
        </p:nvPicPr>
        <p:blipFill>
          <a:blip r:embed="rId4"/>
          <a:stretch>
            <a:fillRect/>
          </a:stretch>
        </p:blipFill>
        <p:spPr>
          <a:xfrm>
            <a:off x="6595745" y="4643120"/>
            <a:ext cx="3345180" cy="1582420"/>
          </a:xfrm>
          <a:prstGeom prst="rect">
            <a:avLst/>
          </a:prstGeom>
          <a:noFill/>
          <a:ln w="9525">
            <a:noFill/>
          </a:ln>
        </p:spPr>
      </p:pic>
      <p:cxnSp>
        <p:nvCxnSpPr>
          <p:cNvPr id="8" name="Straight Arrow Connector 7"/>
          <p:cNvCxnSpPr/>
          <p:nvPr/>
        </p:nvCxnSpPr>
        <p:spPr>
          <a:xfrm flipV="1">
            <a:off x="4801235" y="5638165"/>
            <a:ext cx="1610360" cy="5873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C107-676F-4580-A1F9-3BD71B2F3D32}"/>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Most Values are True</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C0E93735-E322-47E3-82AB-F2946EABAC14}"/>
              </a:ext>
            </a:extLst>
          </p:cNvPr>
          <p:cNvSpPr>
            <a:spLocks noChangeArrowheads="1"/>
          </p:cNvSpPr>
          <p:nvPr/>
        </p:nvSpPr>
        <p:spPr bwMode="auto">
          <a:xfrm>
            <a:off x="463826" y="1419643"/>
            <a:ext cx="10658326"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Almost any value is evaluated to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if it has some sort of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string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except empty strings.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number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except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list, tuple, set, and dictionary are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except empty ones</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20B3D4-4168-4DF3-BAA4-3F321839A310}"/>
              </a:ext>
            </a:extLst>
          </p:cNvPr>
          <p:cNvSpPr txBox="1"/>
          <p:nvPr/>
        </p:nvSpPr>
        <p:spPr>
          <a:xfrm>
            <a:off x="970457" y="3770426"/>
            <a:ext cx="6096000" cy="707886"/>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Example</a:t>
            </a:r>
          </a:p>
          <a:p>
            <a:pPr algn="l"/>
            <a:r>
              <a:rPr lang="en-US" sz="2000" b="0" i="0" dirty="0">
                <a:solidFill>
                  <a:srgbClr val="000000"/>
                </a:solidFill>
                <a:effectLst/>
                <a:latin typeface="Verdana" panose="020B0604030504040204" pitchFamily="34" charset="0"/>
              </a:rPr>
              <a:t>The following will return True:</a:t>
            </a:r>
          </a:p>
        </p:txBody>
      </p:sp>
      <p:sp>
        <p:nvSpPr>
          <p:cNvPr id="8" name="Rectangles 9">
            <a:extLst>
              <a:ext uri="{FF2B5EF4-FFF2-40B4-BE49-F238E27FC236}">
                <a16:creationId xmlns:a16="http://schemas.microsoft.com/office/drawing/2014/main" id="{35D37052-D03E-4199-B286-72BE9928C0CD}"/>
              </a:ext>
            </a:extLst>
          </p:cNvPr>
          <p:cNvSpPr/>
          <p:nvPr/>
        </p:nvSpPr>
        <p:spPr>
          <a:xfrm>
            <a:off x="834887" y="4678932"/>
            <a:ext cx="5290665" cy="1907399"/>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1" name="Picture 10">
            <a:extLst>
              <a:ext uri="{FF2B5EF4-FFF2-40B4-BE49-F238E27FC236}">
                <a16:creationId xmlns:a16="http://schemas.microsoft.com/office/drawing/2014/main" id="{606852CF-C0EA-40EE-96E2-4E9C53511A41}"/>
              </a:ext>
            </a:extLst>
          </p:cNvPr>
          <p:cNvPicPr>
            <a:picLocks noChangeAspect="1"/>
          </p:cNvPicPr>
          <p:nvPr/>
        </p:nvPicPr>
        <p:blipFill>
          <a:blip r:embed="rId2"/>
          <a:stretch>
            <a:fillRect/>
          </a:stretch>
        </p:blipFill>
        <p:spPr>
          <a:xfrm>
            <a:off x="970457" y="4810539"/>
            <a:ext cx="4929809" cy="1562829"/>
          </a:xfrm>
          <a:prstGeom prst="rect">
            <a:avLst/>
          </a:prstGeom>
        </p:spPr>
      </p:pic>
      <p:pic>
        <p:nvPicPr>
          <p:cNvPr id="13" name="Picture 12">
            <a:extLst>
              <a:ext uri="{FF2B5EF4-FFF2-40B4-BE49-F238E27FC236}">
                <a16:creationId xmlns:a16="http://schemas.microsoft.com/office/drawing/2014/main" id="{03E47786-B2D8-4849-B5BE-1638965871F6}"/>
              </a:ext>
            </a:extLst>
          </p:cNvPr>
          <p:cNvPicPr>
            <a:picLocks noChangeAspect="1"/>
          </p:cNvPicPr>
          <p:nvPr/>
        </p:nvPicPr>
        <p:blipFill>
          <a:blip r:embed="rId3"/>
          <a:stretch>
            <a:fillRect/>
          </a:stretch>
        </p:blipFill>
        <p:spPr>
          <a:xfrm>
            <a:off x="8060371" y="5023502"/>
            <a:ext cx="2170308" cy="1562829"/>
          </a:xfrm>
          <a:prstGeom prst="rect">
            <a:avLst/>
          </a:prstGeom>
        </p:spPr>
      </p:pic>
    </p:spTree>
    <p:extLst>
      <p:ext uri="{BB962C8B-B14F-4D97-AF65-F5344CB8AC3E}">
        <p14:creationId xmlns:p14="http://schemas.microsoft.com/office/powerpoint/2010/main" val="3993571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63E3-6D26-4BA7-B310-BDE58409FA17}"/>
              </a:ext>
            </a:extLst>
          </p:cNvPr>
          <p:cNvSpPr>
            <a:spLocks noGrp="1"/>
          </p:cNvSpPr>
          <p:nvPr>
            <p:ph type="title"/>
          </p:nvPr>
        </p:nvSpPr>
        <p:spPr/>
        <p:txBody>
          <a:bodyPr/>
          <a:lstStyle/>
          <a:p>
            <a:r>
              <a:rPr lang="en-US" b="0" i="0" dirty="0">
                <a:solidFill>
                  <a:srgbClr val="000000"/>
                </a:solidFill>
                <a:effectLst/>
                <a:latin typeface="Rockwell Condensed" panose="02060603050405020104" pitchFamily="18" charset="0"/>
              </a:rPr>
              <a:t>Some Values are False</a:t>
            </a:r>
            <a:br>
              <a:rPr lang="en-US" b="0" i="0" dirty="0">
                <a:solidFill>
                  <a:srgbClr val="000000"/>
                </a:solidFill>
                <a:effectLst/>
                <a:latin typeface="Segoe UI" panose="020B0502040204020203" pitchFamily="34" charset="0"/>
              </a:rPr>
            </a:br>
            <a:endParaRPr lang="en-US" dirty="0"/>
          </a:p>
        </p:txBody>
      </p:sp>
      <p:sp>
        <p:nvSpPr>
          <p:cNvPr id="5" name="Rectangle 1">
            <a:extLst>
              <a:ext uri="{FF2B5EF4-FFF2-40B4-BE49-F238E27FC236}">
                <a16:creationId xmlns:a16="http://schemas.microsoft.com/office/drawing/2014/main" id="{CDCF2B5E-8929-4BF2-B830-82DB82EBE962}"/>
              </a:ext>
            </a:extLst>
          </p:cNvPr>
          <p:cNvSpPr>
            <a:spLocks noChangeArrowheads="1"/>
          </p:cNvSpPr>
          <p:nvPr/>
        </p:nvSpPr>
        <p:spPr bwMode="auto">
          <a:xfrm>
            <a:off x="768626" y="1632311"/>
            <a:ext cx="89849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fact, there are not many values that evaluate to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 except empty values, such as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the number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and the value </a:t>
            </a:r>
            <a:r>
              <a:rPr kumimoji="0" lang="en-US" altLang="en-US" b="0" i="0" u="none" strike="noStrike" cap="none" normalizeH="0" baseline="0" dirty="0">
                <a:ln>
                  <a:noFill/>
                </a:ln>
                <a:solidFill>
                  <a:srgbClr val="DC143C"/>
                </a:solidFill>
                <a:effectLst/>
                <a:latin typeface="Consolas" panose="020B0609020204030204" pitchFamily="49" charset="0"/>
              </a:rPr>
              <a:t>None</a:t>
            </a:r>
            <a:r>
              <a:rPr kumimoji="0" lang="en-US" altLang="en-US" b="0" i="0" u="none" strike="noStrike" cap="none" normalizeH="0" baseline="0" dirty="0">
                <a:ln>
                  <a:noFill/>
                </a:ln>
                <a:solidFill>
                  <a:srgbClr val="000000"/>
                </a:solidFill>
                <a:effectLst/>
                <a:latin typeface="Verdana" panose="020B0604030504040204" pitchFamily="34" charset="0"/>
              </a:rPr>
              <a:t>. And of course the value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 evaluates to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s 9">
            <a:extLst>
              <a:ext uri="{FF2B5EF4-FFF2-40B4-BE49-F238E27FC236}">
                <a16:creationId xmlns:a16="http://schemas.microsoft.com/office/drawing/2014/main" id="{AB0AD200-DD16-41EE-9F88-9A820694C89D}"/>
              </a:ext>
            </a:extLst>
          </p:cNvPr>
          <p:cNvSpPr/>
          <p:nvPr/>
        </p:nvSpPr>
        <p:spPr>
          <a:xfrm>
            <a:off x="834887" y="3021496"/>
            <a:ext cx="5290665" cy="3127513"/>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8" name="Picture 7">
            <a:extLst>
              <a:ext uri="{FF2B5EF4-FFF2-40B4-BE49-F238E27FC236}">
                <a16:creationId xmlns:a16="http://schemas.microsoft.com/office/drawing/2014/main" id="{BC6CB853-A06A-403C-AB95-A2C8964E8329}"/>
              </a:ext>
            </a:extLst>
          </p:cNvPr>
          <p:cNvPicPr>
            <a:picLocks noChangeAspect="1"/>
          </p:cNvPicPr>
          <p:nvPr/>
        </p:nvPicPr>
        <p:blipFill>
          <a:blip r:embed="rId2"/>
          <a:stretch>
            <a:fillRect/>
          </a:stretch>
        </p:blipFill>
        <p:spPr>
          <a:xfrm>
            <a:off x="954157" y="3241655"/>
            <a:ext cx="4929807" cy="2695319"/>
          </a:xfrm>
          <a:prstGeom prst="rect">
            <a:avLst/>
          </a:prstGeom>
        </p:spPr>
      </p:pic>
      <p:pic>
        <p:nvPicPr>
          <p:cNvPr id="10" name="Picture 9">
            <a:extLst>
              <a:ext uri="{FF2B5EF4-FFF2-40B4-BE49-F238E27FC236}">
                <a16:creationId xmlns:a16="http://schemas.microsoft.com/office/drawing/2014/main" id="{CDA6F93B-E83D-4792-8404-598ED9834F91}"/>
              </a:ext>
            </a:extLst>
          </p:cNvPr>
          <p:cNvPicPr>
            <a:picLocks noChangeAspect="1"/>
          </p:cNvPicPr>
          <p:nvPr/>
        </p:nvPicPr>
        <p:blipFill>
          <a:blip r:embed="rId3"/>
          <a:stretch>
            <a:fillRect/>
          </a:stretch>
        </p:blipFill>
        <p:spPr>
          <a:xfrm>
            <a:off x="7356755" y="3021495"/>
            <a:ext cx="2767906" cy="3127513"/>
          </a:xfrm>
          <a:prstGeom prst="rect">
            <a:avLst/>
          </a:prstGeom>
        </p:spPr>
      </p:pic>
    </p:spTree>
    <p:extLst>
      <p:ext uri="{BB962C8B-B14F-4D97-AF65-F5344CB8AC3E}">
        <p14:creationId xmlns:p14="http://schemas.microsoft.com/office/powerpoint/2010/main" val="3065355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115FDB9-6856-4B3A-9477-54AA6AF37267}"/>
              </a:ext>
            </a:extLst>
          </p:cNvPr>
          <p:cNvSpPr>
            <a:spLocks noChangeArrowheads="1"/>
          </p:cNvSpPr>
          <p:nvPr/>
        </p:nvSpPr>
        <p:spPr bwMode="auto">
          <a:xfrm>
            <a:off x="304800" y="726111"/>
            <a:ext cx="110920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One more value, or object in this case, evaluates to </a:t>
            </a:r>
            <a:r>
              <a:rPr kumimoji="0" lang="en-US" altLang="en-US" sz="2000" b="0" i="0" u="none" strike="noStrike" cap="none" normalizeH="0" baseline="0" dirty="0">
                <a:ln>
                  <a:noFill/>
                </a:ln>
                <a:solidFill>
                  <a:srgbClr val="DC143C"/>
                </a:solidFill>
                <a:effectLst/>
                <a:latin typeface="Consolas" panose="020B0609020204030204" pitchFamily="49" charset="0"/>
              </a:rPr>
              <a:t>False</a:t>
            </a:r>
            <a:r>
              <a:rPr kumimoji="0" lang="en-US" altLang="en-US" sz="2000" b="0" i="0" u="none" strike="noStrike" cap="none" normalizeH="0" baseline="0" dirty="0">
                <a:ln>
                  <a:noFill/>
                </a:ln>
                <a:solidFill>
                  <a:srgbClr val="000000"/>
                </a:solidFill>
                <a:effectLst/>
                <a:latin typeface="Verdana" panose="020B0604030504040204" pitchFamily="34" charset="0"/>
              </a:rPr>
              <a:t>, and that is if you have an object that is made from a class with a </a:t>
            </a:r>
            <a:r>
              <a:rPr kumimoji="0" lang="en-US" altLang="en-US" sz="2000" b="0" i="0" u="none" strike="noStrike" cap="none" normalizeH="0" baseline="0" dirty="0">
                <a:ln>
                  <a:noFill/>
                </a:ln>
                <a:solidFill>
                  <a:srgbClr val="DC143C"/>
                </a:solidFill>
                <a:effectLst/>
                <a:latin typeface="Consolas" panose="020B0609020204030204" pitchFamily="49" charset="0"/>
              </a:rPr>
              <a:t>__</a:t>
            </a:r>
            <a:r>
              <a:rPr kumimoji="0" lang="en-US" altLang="en-US" sz="2000" b="0" i="0" u="none" strike="noStrike" cap="none" normalizeH="0" baseline="0" dirty="0" err="1">
                <a:ln>
                  <a:noFill/>
                </a:ln>
                <a:solidFill>
                  <a:srgbClr val="DC143C"/>
                </a:solidFill>
                <a:effectLst/>
                <a:latin typeface="Consolas" panose="020B0609020204030204" pitchFamily="49" charset="0"/>
              </a:rPr>
              <a:t>len</a:t>
            </a:r>
            <a:r>
              <a:rPr kumimoji="0" lang="en-US" altLang="en-US" sz="2000" b="0" i="0" u="none" strike="noStrike" cap="none" normalizeH="0" baseline="0" dirty="0">
                <a:ln>
                  <a:noFill/>
                </a:ln>
                <a:solidFill>
                  <a:srgbClr val="DC143C"/>
                </a:solidFill>
                <a:effectLst/>
                <a:latin typeface="Consolas" panose="020B0609020204030204" pitchFamily="49" charset="0"/>
              </a:rPr>
              <a:t>__</a:t>
            </a:r>
            <a:r>
              <a:rPr kumimoji="0" lang="en-US" altLang="en-US" sz="2000" b="0" i="0" u="none" strike="noStrike" cap="none" normalizeH="0" baseline="0" dirty="0">
                <a:ln>
                  <a:noFill/>
                </a:ln>
                <a:solidFill>
                  <a:srgbClr val="000000"/>
                </a:solidFill>
                <a:effectLst/>
                <a:latin typeface="Verdana" panose="020B0604030504040204" pitchFamily="34" charset="0"/>
              </a:rPr>
              <a:t> function that returns </a:t>
            </a:r>
            <a:r>
              <a:rPr kumimoji="0" lang="en-US" altLang="en-US" sz="2000" b="0" i="0" u="none" strike="noStrike" cap="none" normalizeH="0" baseline="0" dirty="0">
                <a:ln>
                  <a:noFill/>
                </a:ln>
                <a:solidFill>
                  <a:srgbClr val="DC143C"/>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Verdana" panose="020B0604030504040204" pitchFamily="34" charset="0"/>
              </a:rPr>
              <a:t> or </a:t>
            </a:r>
            <a:r>
              <a:rPr kumimoji="0" lang="en-US" altLang="en-US" sz="2000" b="0" i="0" u="none" strike="noStrike" cap="none" normalizeH="0" baseline="0" dirty="0">
                <a:ln>
                  <a:noFill/>
                </a:ln>
                <a:solidFill>
                  <a:srgbClr val="DC143C"/>
                </a:solidFill>
                <a:effectLst/>
                <a:latin typeface="Consolas" panose="020B0609020204030204" pitchFamily="49" charset="0"/>
              </a:rPr>
              <a:t>False</a:t>
            </a:r>
            <a:r>
              <a:rPr kumimoji="0" lang="en-US" altLang="en-US" sz="2000" b="0" i="0" u="none" strike="noStrike" cap="none" normalizeH="0" baseline="0" dirty="0">
                <a:ln>
                  <a:noFill/>
                </a:ln>
                <a:solidFill>
                  <a:srgbClr val="000000"/>
                </a:solidFill>
                <a:effectLst/>
                <a:latin typeface="Verdana" panose="020B0604030504040204" pitchFamily="34"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0B5C5EF-9209-4708-82AE-4B4A60F965A6}"/>
              </a:ext>
            </a:extLst>
          </p:cNvPr>
          <p:cNvSpPr txBox="1"/>
          <p:nvPr/>
        </p:nvSpPr>
        <p:spPr>
          <a:xfrm>
            <a:off x="586407" y="2250421"/>
            <a:ext cx="6129130" cy="461665"/>
          </a:xfrm>
          <a:prstGeom prst="rect">
            <a:avLst/>
          </a:prstGeom>
          <a:noFill/>
        </p:spPr>
        <p:txBody>
          <a:bodyPr wrap="square">
            <a:spAutoFit/>
          </a:bodyPr>
          <a:lstStyle/>
          <a:p>
            <a:pPr algn="l"/>
            <a:r>
              <a:rPr lang="en-US" sz="2400" b="0" i="0" dirty="0">
                <a:solidFill>
                  <a:srgbClr val="000000"/>
                </a:solidFill>
                <a:effectLst/>
                <a:latin typeface="Segoe UI" panose="020B0502040204020203" pitchFamily="34" charset="0"/>
              </a:rPr>
              <a:t>Example</a:t>
            </a:r>
          </a:p>
        </p:txBody>
      </p:sp>
      <p:sp>
        <p:nvSpPr>
          <p:cNvPr id="8" name="Rectangles 9">
            <a:extLst>
              <a:ext uri="{FF2B5EF4-FFF2-40B4-BE49-F238E27FC236}">
                <a16:creationId xmlns:a16="http://schemas.microsoft.com/office/drawing/2014/main" id="{82C6903B-1647-4058-B66C-D93948B52B0B}"/>
              </a:ext>
            </a:extLst>
          </p:cNvPr>
          <p:cNvSpPr/>
          <p:nvPr/>
        </p:nvSpPr>
        <p:spPr>
          <a:xfrm>
            <a:off x="834887" y="3021496"/>
            <a:ext cx="5290665" cy="3127513"/>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0" name="Picture 9">
            <a:extLst>
              <a:ext uri="{FF2B5EF4-FFF2-40B4-BE49-F238E27FC236}">
                <a16:creationId xmlns:a16="http://schemas.microsoft.com/office/drawing/2014/main" id="{AE8DD8ED-3FB6-48FA-A9C8-2D65A71EF18C}"/>
              </a:ext>
            </a:extLst>
          </p:cNvPr>
          <p:cNvPicPr>
            <a:picLocks noChangeAspect="1"/>
          </p:cNvPicPr>
          <p:nvPr/>
        </p:nvPicPr>
        <p:blipFill>
          <a:blip r:embed="rId2"/>
          <a:stretch>
            <a:fillRect/>
          </a:stretch>
        </p:blipFill>
        <p:spPr>
          <a:xfrm>
            <a:off x="1152939" y="3326297"/>
            <a:ext cx="4439478" cy="2358886"/>
          </a:xfrm>
          <a:prstGeom prst="rect">
            <a:avLst/>
          </a:prstGeom>
        </p:spPr>
      </p:pic>
      <p:pic>
        <p:nvPicPr>
          <p:cNvPr id="12" name="Picture 11">
            <a:extLst>
              <a:ext uri="{FF2B5EF4-FFF2-40B4-BE49-F238E27FC236}">
                <a16:creationId xmlns:a16="http://schemas.microsoft.com/office/drawing/2014/main" id="{17D50A79-BCC4-4502-8D5A-DBF301ABCF55}"/>
              </a:ext>
            </a:extLst>
          </p:cNvPr>
          <p:cNvPicPr>
            <a:picLocks noChangeAspect="1"/>
          </p:cNvPicPr>
          <p:nvPr/>
        </p:nvPicPr>
        <p:blipFill>
          <a:blip r:embed="rId3"/>
          <a:stretch>
            <a:fillRect/>
          </a:stretch>
        </p:blipFill>
        <p:spPr>
          <a:xfrm>
            <a:off x="7513983" y="3763617"/>
            <a:ext cx="2305877" cy="1260062"/>
          </a:xfrm>
          <a:prstGeom prst="rect">
            <a:avLst/>
          </a:prstGeom>
        </p:spPr>
      </p:pic>
    </p:spTree>
    <p:extLst>
      <p:ext uri="{BB962C8B-B14F-4D97-AF65-F5344CB8AC3E}">
        <p14:creationId xmlns:p14="http://schemas.microsoft.com/office/powerpoint/2010/main" val="3548259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3905-983B-4705-BE9A-1DF0397B501B}"/>
              </a:ext>
            </a:extLst>
          </p:cNvPr>
          <p:cNvSpPr>
            <a:spLocks noGrp="1"/>
          </p:cNvSpPr>
          <p:nvPr>
            <p:ph type="title"/>
          </p:nvPr>
        </p:nvSpPr>
        <p:spPr>
          <a:xfrm>
            <a:off x="433743" y="590649"/>
            <a:ext cx="10058400" cy="1609344"/>
          </a:xfrm>
        </p:spPr>
        <p:txBody>
          <a:bodyPr>
            <a:normAutofit/>
          </a:bodyPr>
          <a:lstStyle/>
          <a:p>
            <a:r>
              <a:rPr lang="en-US" b="0" i="0" dirty="0">
                <a:solidFill>
                  <a:srgbClr val="000000"/>
                </a:solidFill>
                <a:effectLst/>
                <a:latin typeface="Rockwell Condensed" panose="02060603050405020104" pitchFamily="18" charset="0"/>
              </a:rPr>
              <a:t>Functions can Return a Boolean</a:t>
            </a:r>
            <a:br>
              <a:rPr lang="en-US" b="0" i="0" dirty="0">
                <a:solidFill>
                  <a:srgbClr val="000000"/>
                </a:solidFill>
                <a:effectLst/>
                <a:latin typeface="Segoe UI" panose="020B0502040204020203" pitchFamily="34" charset="0"/>
              </a:rPr>
            </a:br>
            <a:endParaRPr lang="en-US" dirty="0"/>
          </a:p>
        </p:txBody>
      </p:sp>
      <p:sp>
        <p:nvSpPr>
          <p:cNvPr id="6" name="TextBox 5">
            <a:extLst>
              <a:ext uri="{FF2B5EF4-FFF2-40B4-BE49-F238E27FC236}">
                <a16:creationId xmlns:a16="http://schemas.microsoft.com/office/drawing/2014/main" id="{9D9677B7-1FAF-4309-B8A6-D66B60F3A85B}"/>
              </a:ext>
            </a:extLst>
          </p:cNvPr>
          <p:cNvSpPr txBox="1"/>
          <p:nvPr/>
        </p:nvSpPr>
        <p:spPr>
          <a:xfrm>
            <a:off x="795129" y="1948202"/>
            <a:ext cx="8030817" cy="830997"/>
          </a:xfrm>
          <a:prstGeom prst="rect">
            <a:avLst/>
          </a:prstGeom>
          <a:noFill/>
        </p:spPr>
        <p:txBody>
          <a:bodyPr wrap="square">
            <a:spAutoFit/>
          </a:bodyPr>
          <a:lstStyle/>
          <a:p>
            <a:r>
              <a:rPr lang="en-US" sz="2400" b="0" i="0" dirty="0">
                <a:solidFill>
                  <a:srgbClr val="000000"/>
                </a:solidFill>
                <a:effectLst/>
                <a:latin typeface="Verdana" panose="020B0604030504040204" pitchFamily="34" charset="0"/>
              </a:rPr>
              <a:t>You can create functions that returns a Boolean Value:</a:t>
            </a:r>
            <a:endParaRPr lang="en-US" sz="2400" dirty="0"/>
          </a:p>
        </p:txBody>
      </p:sp>
      <p:sp>
        <p:nvSpPr>
          <p:cNvPr id="8" name="TextBox 7">
            <a:extLst>
              <a:ext uri="{FF2B5EF4-FFF2-40B4-BE49-F238E27FC236}">
                <a16:creationId xmlns:a16="http://schemas.microsoft.com/office/drawing/2014/main" id="{8F9FC994-F902-480F-9276-2AF422D659AE}"/>
              </a:ext>
            </a:extLst>
          </p:cNvPr>
          <p:cNvSpPr txBox="1"/>
          <p:nvPr/>
        </p:nvSpPr>
        <p:spPr>
          <a:xfrm>
            <a:off x="675861" y="3105834"/>
            <a:ext cx="6096000" cy="984885"/>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Example</a:t>
            </a:r>
          </a:p>
          <a:p>
            <a:pPr algn="l"/>
            <a:endParaRPr lang="en-US" sz="2000" b="1"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Print the answer of a function:</a:t>
            </a:r>
          </a:p>
        </p:txBody>
      </p:sp>
      <p:sp>
        <p:nvSpPr>
          <p:cNvPr id="9" name="Rectangles 9">
            <a:extLst>
              <a:ext uri="{FF2B5EF4-FFF2-40B4-BE49-F238E27FC236}">
                <a16:creationId xmlns:a16="http://schemas.microsoft.com/office/drawing/2014/main" id="{7731BBA1-63F6-4E6A-8076-F85A38BEF723}"/>
              </a:ext>
            </a:extLst>
          </p:cNvPr>
          <p:cNvSpPr/>
          <p:nvPr/>
        </p:nvSpPr>
        <p:spPr>
          <a:xfrm>
            <a:off x="795130" y="4267200"/>
            <a:ext cx="5035828" cy="234563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1" name="Picture 10">
            <a:extLst>
              <a:ext uri="{FF2B5EF4-FFF2-40B4-BE49-F238E27FC236}">
                <a16:creationId xmlns:a16="http://schemas.microsoft.com/office/drawing/2014/main" id="{1399F63B-B8B3-4E54-AF0F-881F6E80BE2A}"/>
              </a:ext>
            </a:extLst>
          </p:cNvPr>
          <p:cNvPicPr>
            <a:picLocks noChangeAspect="1"/>
          </p:cNvPicPr>
          <p:nvPr/>
        </p:nvPicPr>
        <p:blipFill>
          <a:blip r:embed="rId2"/>
          <a:stretch>
            <a:fillRect/>
          </a:stretch>
        </p:blipFill>
        <p:spPr>
          <a:xfrm>
            <a:off x="1007165" y="4417354"/>
            <a:ext cx="4426226" cy="1996697"/>
          </a:xfrm>
          <a:prstGeom prst="rect">
            <a:avLst/>
          </a:prstGeom>
        </p:spPr>
      </p:pic>
      <p:pic>
        <p:nvPicPr>
          <p:cNvPr id="13" name="Picture 12">
            <a:extLst>
              <a:ext uri="{FF2B5EF4-FFF2-40B4-BE49-F238E27FC236}">
                <a16:creationId xmlns:a16="http://schemas.microsoft.com/office/drawing/2014/main" id="{27DFECAD-BBF6-4E5D-873B-F85676F3DB92}"/>
              </a:ext>
            </a:extLst>
          </p:cNvPr>
          <p:cNvPicPr>
            <a:picLocks noChangeAspect="1"/>
          </p:cNvPicPr>
          <p:nvPr/>
        </p:nvPicPr>
        <p:blipFill>
          <a:blip r:embed="rId3"/>
          <a:stretch>
            <a:fillRect/>
          </a:stretch>
        </p:blipFill>
        <p:spPr>
          <a:xfrm>
            <a:off x="7046578" y="4658008"/>
            <a:ext cx="3445565" cy="958246"/>
          </a:xfrm>
          <a:prstGeom prst="rect">
            <a:avLst/>
          </a:prstGeom>
        </p:spPr>
      </p:pic>
    </p:spTree>
    <p:extLst>
      <p:ext uri="{BB962C8B-B14F-4D97-AF65-F5344CB8AC3E}">
        <p14:creationId xmlns:p14="http://schemas.microsoft.com/office/powerpoint/2010/main" val="2531195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26B14A-96A8-4BAE-96B9-9DC0229E2401}"/>
              </a:ext>
            </a:extLst>
          </p:cNvPr>
          <p:cNvSpPr txBox="1"/>
          <p:nvPr/>
        </p:nvSpPr>
        <p:spPr>
          <a:xfrm>
            <a:off x="834887" y="1028557"/>
            <a:ext cx="10058400" cy="954107"/>
          </a:xfrm>
          <a:prstGeom prst="rect">
            <a:avLst/>
          </a:prstGeom>
          <a:noFill/>
        </p:spPr>
        <p:txBody>
          <a:bodyPr wrap="square">
            <a:spAutoFit/>
          </a:bodyPr>
          <a:lstStyle/>
          <a:p>
            <a:r>
              <a:rPr lang="en-US" sz="2800" b="0" i="0" dirty="0">
                <a:solidFill>
                  <a:srgbClr val="000000"/>
                </a:solidFill>
                <a:effectLst/>
                <a:latin typeface="Verdana" panose="020B0604030504040204" pitchFamily="34" charset="0"/>
              </a:rPr>
              <a:t>You can execute code based on the Boolean answer of a function:</a:t>
            </a:r>
            <a:endParaRPr lang="en-US" sz="2800" dirty="0"/>
          </a:p>
        </p:txBody>
      </p:sp>
      <p:sp>
        <p:nvSpPr>
          <p:cNvPr id="8" name="TextBox 7">
            <a:extLst>
              <a:ext uri="{FF2B5EF4-FFF2-40B4-BE49-F238E27FC236}">
                <a16:creationId xmlns:a16="http://schemas.microsoft.com/office/drawing/2014/main" id="{9741E0F6-2D2C-49A8-819A-F3BD54991CF5}"/>
              </a:ext>
            </a:extLst>
          </p:cNvPr>
          <p:cNvSpPr txBox="1"/>
          <p:nvPr/>
        </p:nvSpPr>
        <p:spPr>
          <a:xfrm>
            <a:off x="834886" y="2334543"/>
            <a:ext cx="8481391" cy="1015663"/>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Example</a:t>
            </a:r>
          </a:p>
          <a:p>
            <a:pPr algn="l"/>
            <a:endParaRPr lang="en-US" sz="2000" b="0" i="0" dirty="0">
              <a:solidFill>
                <a:srgbClr val="000000"/>
              </a:solidFill>
              <a:effectLst/>
              <a:latin typeface="Segoe UI" panose="020B0502040204020203" pitchFamily="34" charset="0"/>
            </a:endParaRPr>
          </a:p>
          <a:p>
            <a:pPr algn="l"/>
            <a:r>
              <a:rPr lang="en-US" sz="2000" b="0" i="0" dirty="0">
                <a:solidFill>
                  <a:srgbClr val="000000"/>
                </a:solidFill>
                <a:effectLst/>
                <a:latin typeface="Verdana" panose="020B0604030504040204" pitchFamily="34" charset="0"/>
              </a:rPr>
              <a:t>Print "YES!" if the function returns True, otherwise print "NO!":</a:t>
            </a:r>
          </a:p>
        </p:txBody>
      </p:sp>
      <p:sp>
        <p:nvSpPr>
          <p:cNvPr id="9" name="Rectangles 9">
            <a:extLst>
              <a:ext uri="{FF2B5EF4-FFF2-40B4-BE49-F238E27FC236}">
                <a16:creationId xmlns:a16="http://schemas.microsoft.com/office/drawing/2014/main" id="{F62D9EC9-B94C-418D-8320-BB557BE9460A}"/>
              </a:ext>
            </a:extLst>
          </p:cNvPr>
          <p:cNvSpPr/>
          <p:nvPr/>
        </p:nvSpPr>
        <p:spPr>
          <a:xfrm>
            <a:off x="795130" y="3429000"/>
            <a:ext cx="5035828" cy="3183835"/>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1" name="Picture 10">
            <a:extLst>
              <a:ext uri="{FF2B5EF4-FFF2-40B4-BE49-F238E27FC236}">
                <a16:creationId xmlns:a16="http://schemas.microsoft.com/office/drawing/2014/main" id="{0B01D5B0-68D1-47BA-81BB-94D2A139FB96}"/>
              </a:ext>
            </a:extLst>
          </p:cNvPr>
          <p:cNvPicPr>
            <a:picLocks noChangeAspect="1"/>
          </p:cNvPicPr>
          <p:nvPr/>
        </p:nvPicPr>
        <p:blipFill>
          <a:blip r:embed="rId2"/>
          <a:stretch>
            <a:fillRect/>
          </a:stretch>
        </p:blipFill>
        <p:spPr>
          <a:xfrm>
            <a:off x="1113183" y="3591339"/>
            <a:ext cx="4571999" cy="2769704"/>
          </a:xfrm>
          <a:prstGeom prst="rect">
            <a:avLst/>
          </a:prstGeom>
        </p:spPr>
      </p:pic>
      <p:pic>
        <p:nvPicPr>
          <p:cNvPr id="13" name="Picture 12">
            <a:extLst>
              <a:ext uri="{FF2B5EF4-FFF2-40B4-BE49-F238E27FC236}">
                <a16:creationId xmlns:a16="http://schemas.microsoft.com/office/drawing/2014/main" id="{A5C55230-6FCE-48C0-9B35-AB1D5DB18D07}"/>
              </a:ext>
            </a:extLst>
          </p:cNvPr>
          <p:cNvPicPr>
            <a:picLocks noChangeAspect="1"/>
          </p:cNvPicPr>
          <p:nvPr/>
        </p:nvPicPr>
        <p:blipFill>
          <a:blip r:embed="rId3"/>
          <a:stretch>
            <a:fillRect/>
          </a:stretch>
        </p:blipFill>
        <p:spPr>
          <a:xfrm>
            <a:off x="6679096" y="3988905"/>
            <a:ext cx="2491408" cy="1632172"/>
          </a:xfrm>
          <a:prstGeom prst="rect">
            <a:avLst/>
          </a:prstGeom>
        </p:spPr>
      </p:pic>
    </p:spTree>
    <p:extLst>
      <p:ext uri="{BB962C8B-B14F-4D97-AF65-F5344CB8AC3E}">
        <p14:creationId xmlns:p14="http://schemas.microsoft.com/office/powerpoint/2010/main" val="1535897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BD1D625-C253-45AE-9CD4-4FC63278E577}"/>
              </a:ext>
            </a:extLst>
          </p:cNvPr>
          <p:cNvSpPr>
            <a:spLocks noChangeArrowheads="1"/>
          </p:cNvSpPr>
          <p:nvPr/>
        </p:nvSpPr>
        <p:spPr bwMode="auto">
          <a:xfrm>
            <a:off x="841513" y="671397"/>
            <a:ext cx="105089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Python also has many built-in functions that return a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value, like the </a:t>
            </a:r>
            <a:r>
              <a:rPr kumimoji="0" lang="en-US" altLang="en-US" b="0" i="0" u="none" strike="noStrike" cap="none" normalizeH="0" baseline="0" dirty="0" err="1">
                <a:ln>
                  <a:noFill/>
                </a:ln>
                <a:solidFill>
                  <a:srgbClr val="DC143C"/>
                </a:solidFill>
                <a:effectLst/>
                <a:latin typeface="Consolas" panose="020B0609020204030204" pitchFamily="49" charset="0"/>
              </a:rPr>
              <a:t>isinstance</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which can be used to determine if an object is of a certain data type:</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324DB34-5285-4634-9D94-736C487BC2B4}"/>
              </a:ext>
            </a:extLst>
          </p:cNvPr>
          <p:cNvSpPr txBox="1"/>
          <p:nvPr/>
        </p:nvSpPr>
        <p:spPr>
          <a:xfrm>
            <a:off x="841513" y="2194748"/>
            <a:ext cx="6096000" cy="1015663"/>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Example</a:t>
            </a:r>
          </a:p>
          <a:p>
            <a:pPr algn="l"/>
            <a:endParaRPr lang="en-US" sz="2000" b="0" i="0" dirty="0">
              <a:solidFill>
                <a:srgbClr val="000000"/>
              </a:solidFill>
              <a:effectLst/>
              <a:latin typeface="Segoe UI" panose="020B0502040204020203" pitchFamily="34" charset="0"/>
            </a:endParaRPr>
          </a:p>
          <a:p>
            <a:pPr algn="l"/>
            <a:r>
              <a:rPr lang="en-US" sz="2000" b="0" i="0" dirty="0">
                <a:solidFill>
                  <a:srgbClr val="000000"/>
                </a:solidFill>
                <a:effectLst/>
                <a:latin typeface="Verdana" panose="020B0604030504040204" pitchFamily="34" charset="0"/>
              </a:rPr>
              <a:t>Check if an object is an integer or not:</a:t>
            </a:r>
          </a:p>
        </p:txBody>
      </p:sp>
      <p:sp>
        <p:nvSpPr>
          <p:cNvPr id="8" name="Rectangles 9">
            <a:extLst>
              <a:ext uri="{FF2B5EF4-FFF2-40B4-BE49-F238E27FC236}">
                <a16:creationId xmlns:a16="http://schemas.microsoft.com/office/drawing/2014/main" id="{3FD72055-198A-46C1-8B23-615CD71711A2}"/>
              </a:ext>
            </a:extLst>
          </p:cNvPr>
          <p:cNvSpPr/>
          <p:nvPr/>
        </p:nvSpPr>
        <p:spPr>
          <a:xfrm>
            <a:off x="795130" y="3810432"/>
            <a:ext cx="5035828" cy="2802403"/>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0000"/>
              </a:solidFill>
            </a:endParaRPr>
          </a:p>
        </p:txBody>
      </p:sp>
      <p:pic>
        <p:nvPicPr>
          <p:cNvPr id="10" name="Picture 9">
            <a:extLst>
              <a:ext uri="{FF2B5EF4-FFF2-40B4-BE49-F238E27FC236}">
                <a16:creationId xmlns:a16="http://schemas.microsoft.com/office/drawing/2014/main" id="{7760D011-EAA1-4E64-9D06-FB3DFD8874F4}"/>
              </a:ext>
            </a:extLst>
          </p:cNvPr>
          <p:cNvPicPr>
            <a:picLocks noChangeAspect="1"/>
          </p:cNvPicPr>
          <p:nvPr/>
        </p:nvPicPr>
        <p:blipFill>
          <a:blip r:embed="rId2"/>
          <a:stretch>
            <a:fillRect/>
          </a:stretch>
        </p:blipFill>
        <p:spPr>
          <a:xfrm>
            <a:off x="1126436" y="4187687"/>
            <a:ext cx="4386468" cy="2133600"/>
          </a:xfrm>
          <a:prstGeom prst="rect">
            <a:avLst/>
          </a:prstGeom>
        </p:spPr>
      </p:pic>
      <p:pic>
        <p:nvPicPr>
          <p:cNvPr id="12" name="Picture 11">
            <a:extLst>
              <a:ext uri="{FF2B5EF4-FFF2-40B4-BE49-F238E27FC236}">
                <a16:creationId xmlns:a16="http://schemas.microsoft.com/office/drawing/2014/main" id="{3C7B13A3-10F4-4E01-AE34-05B7460F4843}"/>
              </a:ext>
            </a:extLst>
          </p:cNvPr>
          <p:cNvPicPr>
            <a:picLocks noChangeAspect="1"/>
          </p:cNvPicPr>
          <p:nvPr/>
        </p:nvPicPr>
        <p:blipFill>
          <a:blip r:embed="rId3"/>
          <a:stretch>
            <a:fillRect/>
          </a:stretch>
        </p:blipFill>
        <p:spPr>
          <a:xfrm>
            <a:off x="6623736" y="4376699"/>
            <a:ext cx="2970837" cy="1387997"/>
          </a:xfrm>
          <a:prstGeom prst="rect">
            <a:avLst/>
          </a:prstGeom>
        </p:spPr>
      </p:pic>
    </p:spTree>
    <p:extLst>
      <p:ext uri="{BB962C8B-B14F-4D97-AF65-F5344CB8AC3E}">
        <p14:creationId xmlns:p14="http://schemas.microsoft.com/office/powerpoint/2010/main" val="16345687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Operators</a:t>
            </a:r>
          </a:p>
        </p:txBody>
      </p:sp>
      <p:sp>
        <p:nvSpPr>
          <p:cNvPr id="4" name="Content Placeholder 3"/>
          <p:cNvSpPr>
            <a:spLocks noGrp="1"/>
          </p:cNvSpPr>
          <p:nvPr>
            <p:ph sz="half" idx="2"/>
          </p:nvPr>
        </p:nvSpPr>
        <p:spPr>
          <a:xfrm>
            <a:off x="1339215" y="2094230"/>
            <a:ext cx="4754880" cy="2077085"/>
          </a:xfrm>
        </p:spPr>
        <p:txBody>
          <a:bodyPr>
            <a:normAutofit lnSpcReduction="10000"/>
          </a:bodyPr>
          <a:lstStyle/>
          <a:p>
            <a:pPr marL="0" indent="0">
              <a:buNone/>
            </a:pPr>
            <a:r>
              <a:rPr lang="en-US" b="1">
                <a:solidFill>
                  <a:schemeClr val="tx1"/>
                </a:solidFill>
              </a:rPr>
              <a:t>Python Operators</a:t>
            </a:r>
          </a:p>
          <a:p>
            <a:pPr marL="0" indent="0">
              <a:buNone/>
            </a:pPr>
            <a:r>
              <a:rPr lang="en-US" b="1">
                <a:solidFill>
                  <a:schemeClr val="tx1"/>
                </a:solidFill>
              </a:rPr>
              <a:t> </a:t>
            </a:r>
            <a:r>
              <a:rPr lang="en-US"/>
              <a:t>Operators are used to perform </a:t>
            </a:r>
            <a:r>
              <a:rPr lang="en-US">
                <a:solidFill>
                  <a:srgbClr val="FF0000"/>
                </a:solidFill>
              </a:rPr>
              <a:t>operations</a:t>
            </a:r>
            <a:r>
              <a:rPr lang="en-US"/>
              <a:t> on variables and values.</a:t>
            </a:r>
          </a:p>
          <a:p>
            <a:endParaRPr lang="en-US"/>
          </a:p>
          <a:p>
            <a:r>
              <a:rPr lang="en-US"/>
              <a:t>In the example below, we use the </a:t>
            </a:r>
            <a:r>
              <a:rPr lang="en-US">
                <a:solidFill>
                  <a:srgbClr val="FF0000"/>
                </a:solidFill>
              </a:rPr>
              <a:t>+ </a:t>
            </a:r>
            <a:r>
              <a:rPr lang="en-US"/>
              <a:t>operator to add together two values:</a:t>
            </a:r>
          </a:p>
        </p:txBody>
      </p:sp>
      <p:sp>
        <p:nvSpPr>
          <p:cNvPr id="5" name="Rectangles 4"/>
          <p:cNvSpPr/>
          <p:nvPr/>
        </p:nvSpPr>
        <p:spPr>
          <a:xfrm>
            <a:off x="6945630" y="3609340"/>
            <a:ext cx="2881630" cy="15265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a:p>
            <a:pPr algn="l"/>
            <a:r>
              <a:rPr lang="en-US">
                <a:solidFill>
                  <a:schemeClr val="tx1"/>
                </a:solidFill>
                <a:sym typeface="+mn-ea"/>
              </a:rPr>
              <a:t>Example</a:t>
            </a:r>
          </a:p>
          <a:p>
            <a:pPr algn="l"/>
            <a:endParaRPr lang="en-US">
              <a:solidFill>
                <a:schemeClr val="tx1"/>
              </a:solidFill>
              <a:sym typeface="+mn-ea"/>
            </a:endParaRPr>
          </a:p>
          <a:p>
            <a:pPr algn="l"/>
            <a:r>
              <a:rPr lang="en-US">
                <a:solidFill>
                  <a:schemeClr val="tx1"/>
                </a:solidFill>
                <a:sym typeface="+mn-ea"/>
              </a:rPr>
              <a:t>print(</a:t>
            </a:r>
            <a:r>
              <a:rPr lang="en-US">
                <a:solidFill>
                  <a:srgbClr val="FF0000"/>
                </a:solidFill>
                <a:sym typeface="+mn-ea"/>
              </a:rPr>
              <a:t>18 </a:t>
            </a:r>
            <a:r>
              <a:rPr lang="en-US">
                <a:solidFill>
                  <a:schemeClr val="tx1"/>
                </a:solidFill>
                <a:sym typeface="+mn-ea"/>
              </a:rPr>
              <a:t>+ </a:t>
            </a:r>
            <a:r>
              <a:rPr lang="en-US">
                <a:solidFill>
                  <a:srgbClr val="FF0000"/>
                </a:solidFill>
                <a:sym typeface="+mn-ea"/>
              </a:rPr>
              <a:t>8</a:t>
            </a:r>
            <a:r>
              <a:rPr lang="en-US">
                <a:solidFill>
                  <a:schemeClr val="tx1"/>
                </a:solidFill>
                <a:sym typeface="+mn-ea"/>
              </a:rPr>
              <a:t>)</a:t>
            </a:r>
          </a:p>
        </p:txBody>
      </p:sp>
      <p:cxnSp>
        <p:nvCxnSpPr>
          <p:cNvPr id="7" name="Straight Arrow Connector 6"/>
          <p:cNvCxnSpPr/>
          <p:nvPr/>
        </p:nvCxnSpPr>
        <p:spPr>
          <a:xfrm flipH="1">
            <a:off x="8011160" y="2772410"/>
            <a:ext cx="468630" cy="19462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s 7"/>
          <p:cNvSpPr/>
          <p:nvPr/>
        </p:nvSpPr>
        <p:spPr>
          <a:xfrm>
            <a:off x="7473950" y="2244725"/>
            <a:ext cx="218757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operator</a:t>
            </a:r>
          </a:p>
        </p:txBody>
      </p:sp>
      <p:sp>
        <p:nvSpPr>
          <p:cNvPr id="9" name="Rectangles 4">
            <a:extLst>
              <a:ext uri="{FF2B5EF4-FFF2-40B4-BE49-F238E27FC236}">
                <a16:creationId xmlns:a16="http://schemas.microsoft.com/office/drawing/2014/main" id="{6382CD19-E80F-4859-8CF0-97CA1B3579E6}"/>
              </a:ext>
            </a:extLst>
          </p:cNvPr>
          <p:cNvSpPr/>
          <p:nvPr/>
        </p:nvSpPr>
        <p:spPr>
          <a:xfrm>
            <a:off x="1945115" y="5005854"/>
            <a:ext cx="2881630" cy="1526540"/>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pic>
        <p:nvPicPr>
          <p:cNvPr id="6" name="Picture 5">
            <a:extLst>
              <a:ext uri="{FF2B5EF4-FFF2-40B4-BE49-F238E27FC236}">
                <a16:creationId xmlns:a16="http://schemas.microsoft.com/office/drawing/2014/main" id="{49641991-34A0-489D-B66E-E0A6EB1FE9FA}"/>
              </a:ext>
            </a:extLst>
          </p:cNvPr>
          <p:cNvPicPr>
            <a:picLocks noChangeAspect="1"/>
          </p:cNvPicPr>
          <p:nvPr/>
        </p:nvPicPr>
        <p:blipFill>
          <a:blip r:embed="rId2"/>
          <a:stretch>
            <a:fillRect/>
          </a:stretch>
        </p:blipFill>
        <p:spPr>
          <a:xfrm>
            <a:off x="2080590" y="5375372"/>
            <a:ext cx="2610679" cy="939024"/>
          </a:xfrm>
          <a:prstGeom prst="rect">
            <a:avLst/>
          </a:prstGeom>
        </p:spPr>
      </p:pic>
      <p:pic>
        <p:nvPicPr>
          <p:cNvPr id="11" name="Picture 10">
            <a:extLst>
              <a:ext uri="{FF2B5EF4-FFF2-40B4-BE49-F238E27FC236}">
                <a16:creationId xmlns:a16="http://schemas.microsoft.com/office/drawing/2014/main" id="{6C2C5CC0-D22B-4A1C-8113-DBEA0429D1B2}"/>
              </a:ext>
            </a:extLst>
          </p:cNvPr>
          <p:cNvPicPr>
            <a:picLocks noChangeAspect="1"/>
          </p:cNvPicPr>
          <p:nvPr/>
        </p:nvPicPr>
        <p:blipFill>
          <a:blip r:embed="rId3"/>
          <a:stretch>
            <a:fillRect/>
          </a:stretch>
        </p:blipFill>
        <p:spPr>
          <a:xfrm>
            <a:off x="5113434" y="5474403"/>
            <a:ext cx="1961322" cy="89896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30" y="484505"/>
            <a:ext cx="11445240" cy="1609090"/>
          </a:xfrm>
        </p:spPr>
        <p:txBody>
          <a:bodyPr/>
          <a:lstStyle/>
          <a:p>
            <a:r>
              <a:rPr lang="en-US" sz="4400"/>
              <a:t>Python divides the operators in the following groups:</a:t>
            </a:r>
          </a:p>
        </p:txBody>
      </p:sp>
      <p:sp>
        <p:nvSpPr>
          <p:cNvPr id="3" name="Content Placeholder 2"/>
          <p:cNvSpPr>
            <a:spLocks noGrp="1"/>
          </p:cNvSpPr>
          <p:nvPr>
            <p:ph sz="half" idx="1"/>
          </p:nvPr>
        </p:nvSpPr>
        <p:spPr>
          <a:xfrm>
            <a:off x="3061970" y="1415415"/>
            <a:ext cx="5267325" cy="5186680"/>
          </a:xfrm>
          <a:ln w="38100">
            <a:solidFill>
              <a:srgbClr val="7030A0"/>
            </a:solidFill>
          </a:ln>
        </p:spPr>
        <p:txBody>
          <a:bodyPr>
            <a:noAutofit/>
          </a:bodyPr>
          <a:lstStyle/>
          <a:p>
            <a:endParaRPr lang="en-US" sz="3200"/>
          </a:p>
          <a:p>
            <a:r>
              <a:rPr lang="en-US" sz="3200"/>
              <a:t>Arithmetic operators</a:t>
            </a:r>
          </a:p>
          <a:p>
            <a:r>
              <a:rPr lang="en-US" sz="3200"/>
              <a:t>Assignment operators</a:t>
            </a:r>
          </a:p>
          <a:p>
            <a:r>
              <a:rPr lang="en-US" sz="3200"/>
              <a:t>Comparison operators</a:t>
            </a:r>
          </a:p>
          <a:p>
            <a:r>
              <a:rPr lang="en-US" sz="3200"/>
              <a:t>Logical operators</a:t>
            </a:r>
          </a:p>
          <a:p>
            <a:r>
              <a:rPr lang="en-US" sz="3200"/>
              <a:t>Identity operators</a:t>
            </a:r>
          </a:p>
          <a:p>
            <a:r>
              <a:rPr lang="en-US" sz="3200"/>
              <a:t>Membership operators</a:t>
            </a:r>
          </a:p>
          <a:p>
            <a:r>
              <a:rPr lang="en-US" sz="3200"/>
              <a:t>Bitwise operators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Arithmetic Operators</a:t>
            </a:r>
          </a:p>
        </p:txBody>
      </p:sp>
      <p:sp>
        <p:nvSpPr>
          <p:cNvPr id="3" name="Content Placeholder 2"/>
          <p:cNvSpPr>
            <a:spLocks noGrp="1"/>
          </p:cNvSpPr>
          <p:nvPr>
            <p:ph sz="half" idx="1"/>
          </p:nvPr>
        </p:nvSpPr>
        <p:spPr>
          <a:xfrm>
            <a:off x="572770" y="1696720"/>
            <a:ext cx="11318875" cy="733425"/>
          </a:xfrm>
        </p:spPr>
        <p:txBody>
          <a:bodyPr/>
          <a:lstStyle/>
          <a:p>
            <a:pPr marL="0" indent="0">
              <a:buNone/>
            </a:pPr>
            <a:r>
              <a:rPr lang="en-US"/>
              <a:t>Arithmetic operators are used with numeric values to perform common mathematical operations:</a:t>
            </a:r>
          </a:p>
        </p:txBody>
      </p:sp>
      <p:graphicFrame>
        <p:nvGraphicFramePr>
          <p:cNvPr id="5" name="Table 4"/>
          <p:cNvGraphicFramePr/>
          <p:nvPr/>
        </p:nvGraphicFramePr>
        <p:xfrm>
          <a:off x="1965960" y="2428240"/>
          <a:ext cx="8532495" cy="4033520"/>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504190">
                <a:tc>
                  <a:txBody>
                    <a:bodyPr/>
                    <a:lstStyle/>
                    <a:p>
                      <a:pPr algn="ctr">
                        <a:buNone/>
                      </a:pPr>
                      <a:r>
                        <a:rPr lang="en-US"/>
                        <a:t>Operator</a:t>
                      </a:r>
                    </a:p>
                  </a:txBody>
                  <a:tcPr/>
                </a:tc>
                <a:tc>
                  <a:txBody>
                    <a:bodyPr/>
                    <a:lstStyle/>
                    <a:p>
                      <a:pPr algn="ctr">
                        <a:buNone/>
                      </a:pPr>
                      <a:r>
                        <a:rPr lang="en-US"/>
                        <a:t>Name</a:t>
                      </a:r>
                    </a:p>
                  </a:txBody>
                  <a:tcPr/>
                </a:tc>
                <a:tc>
                  <a:txBody>
                    <a:bodyPr/>
                    <a:lstStyle/>
                    <a:p>
                      <a:pPr algn="ctr">
                        <a:buNone/>
                      </a:pPr>
                      <a:r>
                        <a:rPr lang="en-US"/>
                        <a:t>Example</a:t>
                      </a:r>
                    </a:p>
                  </a:txBody>
                  <a:tcPr/>
                </a:tc>
                <a:extLst>
                  <a:ext uri="{0D108BD9-81ED-4DB2-BD59-A6C34878D82A}">
                    <a16:rowId xmlns:a16="http://schemas.microsoft.com/office/drawing/2014/main" val="10000"/>
                  </a:ext>
                </a:extLst>
              </a:tr>
              <a:tr h="504190">
                <a:tc>
                  <a:txBody>
                    <a:bodyPr/>
                    <a:lstStyle/>
                    <a:p>
                      <a:pPr algn="ctr">
                        <a:buNone/>
                      </a:pPr>
                      <a:r>
                        <a:rPr lang="en-US"/>
                        <a:t>+</a:t>
                      </a:r>
                    </a:p>
                  </a:txBody>
                  <a:tcPr/>
                </a:tc>
                <a:tc>
                  <a:txBody>
                    <a:bodyPr/>
                    <a:lstStyle/>
                    <a:p>
                      <a:pPr algn="ctr">
                        <a:buNone/>
                      </a:pPr>
                      <a:r>
                        <a:rPr lang="en-US"/>
                        <a:t>Addition</a:t>
                      </a:r>
                    </a:p>
                  </a:txBody>
                  <a:tcPr/>
                </a:tc>
                <a:tc>
                  <a:txBody>
                    <a:bodyPr/>
                    <a:lstStyle/>
                    <a:p>
                      <a:pPr algn="ctr">
                        <a:buNone/>
                      </a:pPr>
                      <a:r>
                        <a:rPr lang="en-US"/>
                        <a:t>x + y</a:t>
                      </a:r>
                    </a:p>
                  </a:txBody>
                  <a:tcPr/>
                </a:tc>
                <a:extLst>
                  <a:ext uri="{0D108BD9-81ED-4DB2-BD59-A6C34878D82A}">
                    <a16:rowId xmlns:a16="http://schemas.microsoft.com/office/drawing/2014/main" val="10001"/>
                  </a:ext>
                </a:extLst>
              </a:tr>
              <a:tr h="504190">
                <a:tc>
                  <a:txBody>
                    <a:bodyPr/>
                    <a:lstStyle/>
                    <a:p>
                      <a:pPr algn="ctr">
                        <a:buNone/>
                      </a:pPr>
                      <a:r>
                        <a:rPr lang="en-US"/>
                        <a:t>-</a:t>
                      </a:r>
                    </a:p>
                  </a:txBody>
                  <a:tcPr/>
                </a:tc>
                <a:tc>
                  <a:txBody>
                    <a:bodyPr/>
                    <a:lstStyle/>
                    <a:p>
                      <a:pPr algn="ctr">
                        <a:buNone/>
                      </a:pPr>
                      <a:r>
                        <a:rPr lang="en-US"/>
                        <a:t>Subtraction</a:t>
                      </a:r>
                    </a:p>
                  </a:txBody>
                  <a:tcPr/>
                </a:tc>
                <a:tc>
                  <a:txBody>
                    <a:bodyPr/>
                    <a:lstStyle/>
                    <a:p>
                      <a:pPr algn="ctr">
                        <a:buNone/>
                      </a:pPr>
                      <a:r>
                        <a:rPr lang="en-US"/>
                        <a:t>x - y</a:t>
                      </a:r>
                    </a:p>
                  </a:txBody>
                  <a:tcPr/>
                </a:tc>
                <a:extLst>
                  <a:ext uri="{0D108BD9-81ED-4DB2-BD59-A6C34878D82A}">
                    <a16:rowId xmlns:a16="http://schemas.microsoft.com/office/drawing/2014/main" val="10002"/>
                  </a:ext>
                </a:extLst>
              </a:tr>
              <a:tr h="504190">
                <a:tc>
                  <a:txBody>
                    <a:bodyPr/>
                    <a:lstStyle/>
                    <a:p>
                      <a:pPr algn="ctr">
                        <a:buNone/>
                      </a:pPr>
                      <a:r>
                        <a:rPr lang="en-US"/>
                        <a:t>*</a:t>
                      </a:r>
                    </a:p>
                  </a:txBody>
                  <a:tcPr/>
                </a:tc>
                <a:tc>
                  <a:txBody>
                    <a:bodyPr/>
                    <a:lstStyle/>
                    <a:p>
                      <a:pPr algn="ctr">
                        <a:buNone/>
                      </a:pPr>
                      <a:r>
                        <a:rPr lang="en-US"/>
                        <a:t>Multiplication</a:t>
                      </a:r>
                    </a:p>
                  </a:txBody>
                  <a:tcPr/>
                </a:tc>
                <a:tc>
                  <a:txBody>
                    <a:bodyPr/>
                    <a:lstStyle/>
                    <a:p>
                      <a:pPr algn="ctr">
                        <a:buNone/>
                      </a:pPr>
                      <a:r>
                        <a:rPr lang="en-US"/>
                        <a:t>x * y</a:t>
                      </a:r>
                    </a:p>
                  </a:txBody>
                  <a:tcPr/>
                </a:tc>
                <a:extLst>
                  <a:ext uri="{0D108BD9-81ED-4DB2-BD59-A6C34878D82A}">
                    <a16:rowId xmlns:a16="http://schemas.microsoft.com/office/drawing/2014/main" val="10003"/>
                  </a:ext>
                </a:extLst>
              </a:tr>
              <a:tr h="504190">
                <a:tc>
                  <a:txBody>
                    <a:bodyPr/>
                    <a:lstStyle/>
                    <a:p>
                      <a:pPr algn="ctr">
                        <a:buNone/>
                      </a:pPr>
                      <a:r>
                        <a:rPr lang="en-US"/>
                        <a:t>/</a:t>
                      </a:r>
                    </a:p>
                  </a:txBody>
                  <a:tcPr/>
                </a:tc>
                <a:tc>
                  <a:txBody>
                    <a:bodyPr/>
                    <a:lstStyle/>
                    <a:p>
                      <a:pPr algn="ctr">
                        <a:buNone/>
                      </a:pPr>
                      <a:r>
                        <a:rPr lang="en-US"/>
                        <a:t>Division</a:t>
                      </a:r>
                    </a:p>
                  </a:txBody>
                  <a:tcPr/>
                </a:tc>
                <a:tc>
                  <a:txBody>
                    <a:bodyPr/>
                    <a:lstStyle/>
                    <a:p>
                      <a:pPr algn="ctr">
                        <a:buNone/>
                      </a:pPr>
                      <a:r>
                        <a:rPr lang="en-US"/>
                        <a:t>x / y</a:t>
                      </a:r>
                    </a:p>
                  </a:txBody>
                  <a:tcPr/>
                </a:tc>
                <a:extLst>
                  <a:ext uri="{0D108BD9-81ED-4DB2-BD59-A6C34878D82A}">
                    <a16:rowId xmlns:a16="http://schemas.microsoft.com/office/drawing/2014/main" val="10004"/>
                  </a:ext>
                </a:extLst>
              </a:tr>
              <a:tr h="504190">
                <a:tc>
                  <a:txBody>
                    <a:bodyPr/>
                    <a:lstStyle/>
                    <a:p>
                      <a:pPr algn="ctr">
                        <a:buNone/>
                      </a:pPr>
                      <a:r>
                        <a:rPr lang="en-US"/>
                        <a:t>%</a:t>
                      </a:r>
                    </a:p>
                  </a:txBody>
                  <a:tcPr/>
                </a:tc>
                <a:tc>
                  <a:txBody>
                    <a:bodyPr/>
                    <a:lstStyle/>
                    <a:p>
                      <a:pPr algn="ctr">
                        <a:buNone/>
                      </a:pPr>
                      <a:r>
                        <a:rPr lang="en-US"/>
                        <a:t>Modulus</a:t>
                      </a:r>
                    </a:p>
                  </a:txBody>
                  <a:tcPr/>
                </a:tc>
                <a:tc>
                  <a:txBody>
                    <a:bodyPr/>
                    <a:lstStyle/>
                    <a:p>
                      <a:pPr algn="ctr">
                        <a:buNone/>
                      </a:pPr>
                      <a:r>
                        <a:rPr lang="en-US"/>
                        <a:t>x % y</a:t>
                      </a:r>
                    </a:p>
                  </a:txBody>
                  <a:tcPr/>
                </a:tc>
                <a:extLst>
                  <a:ext uri="{0D108BD9-81ED-4DB2-BD59-A6C34878D82A}">
                    <a16:rowId xmlns:a16="http://schemas.microsoft.com/office/drawing/2014/main" val="10005"/>
                  </a:ext>
                </a:extLst>
              </a:tr>
              <a:tr h="504190">
                <a:tc>
                  <a:txBody>
                    <a:bodyPr/>
                    <a:lstStyle/>
                    <a:p>
                      <a:pPr algn="ctr">
                        <a:buNone/>
                      </a:pPr>
                      <a:r>
                        <a:rPr lang="en-US"/>
                        <a:t>**</a:t>
                      </a:r>
                    </a:p>
                  </a:txBody>
                  <a:tcPr/>
                </a:tc>
                <a:tc>
                  <a:txBody>
                    <a:bodyPr/>
                    <a:lstStyle/>
                    <a:p>
                      <a:pPr algn="ctr">
                        <a:buNone/>
                      </a:pPr>
                      <a:r>
                        <a:rPr lang="en-US"/>
                        <a:t>Exponentiation</a:t>
                      </a:r>
                    </a:p>
                  </a:txBody>
                  <a:tcPr/>
                </a:tc>
                <a:tc>
                  <a:txBody>
                    <a:bodyPr/>
                    <a:lstStyle/>
                    <a:p>
                      <a:pPr algn="ctr">
                        <a:buNone/>
                      </a:pPr>
                      <a:r>
                        <a:rPr lang="en-US"/>
                        <a:t>x ** y</a:t>
                      </a:r>
                    </a:p>
                  </a:txBody>
                  <a:tcPr/>
                </a:tc>
                <a:extLst>
                  <a:ext uri="{0D108BD9-81ED-4DB2-BD59-A6C34878D82A}">
                    <a16:rowId xmlns:a16="http://schemas.microsoft.com/office/drawing/2014/main" val="10006"/>
                  </a:ext>
                </a:extLst>
              </a:tr>
              <a:tr h="504190">
                <a:tc>
                  <a:txBody>
                    <a:bodyPr/>
                    <a:lstStyle/>
                    <a:p>
                      <a:pPr algn="ctr">
                        <a:buNone/>
                      </a:pPr>
                      <a:r>
                        <a:rPr lang="en-US"/>
                        <a:t>//</a:t>
                      </a:r>
                    </a:p>
                  </a:txBody>
                  <a:tcPr/>
                </a:tc>
                <a:tc>
                  <a:txBody>
                    <a:bodyPr/>
                    <a:lstStyle/>
                    <a:p>
                      <a:pPr algn="ctr">
                        <a:buNone/>
                      </a:pPr>
                      <a:r>
                        <a:rPr lang="en-US"/>
                        <a:t>Floor Division</a:t>
                      </a:r>
                    </a:p>
                  </a:txBody>
                  <a:tcPr/>
                </a:tc>
                <a:tc>
                  <a:txBody>
                    <a:bodyPr/>
                    <a:lstStyle/>
                    <a:p>
                      <a:pPr algn="ctr">
                        <a:buNone/>
                      </a:pPr>
                      <a:r>
                        <a:rPr lang="en-US"/>
                        <a:t>x // y</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0"/>
            <a:ext cx="10058400" cy="1171575"/>
          </a:xfrm>
        </p:spPr>
        <p:txBody>
          <a:bodyPr/>
          <a:lstStyle/>
          <a:p>
            <a:r>
              <a:rPr lang="en-US"/>
              <a:t>Python Assignment Operators</a:t>
            </a:r>
          </a:p>
        </p:txBody>
      </p:sp>
      <p:sp>
        <p:nvSpPr>
          <p:cNvPr id="3" name="Content Placeholder 2"/>
          <p:cNvSpPr>
            <a:spLocks noGrp="1"/>
          </p:cNvSpPr>
          <p:nvPr>
            <p:ph sz="half" idx="1"/>
          </p:nvPr>
        </p:nvSpPr>
        <p:spPr>
          <a:xfrm>
            <a:off x="1066800" y="1036955"/>
            <a:ext cx="9779000" cy="597535"/>
          </a:xfrm>
        </p:spPr>
        <p:txBody>
          <a:bodyPr/>
          <a:lstStyle/>
          <a:p>
            <a:pPr marL="0" indent="0">
              <a:buNone/>
            </a:pPr>
            <a:r>
              <a:rPr lang="en-US"/>
              <a:t>Assignment operators are used to assign values to variables:</a:t>
            </a:r>
          </a:p>
        </p:txBody>
      </p:sp>
      <p:graphicFrame>
        <p:nvGraphicFramePr>
          <p:cNvPr id="5" name="Table 4"/>
          <p:cNvGraphicFramePr/>
          <p:nvPr/>
        </p:nvGraphicFramePr>
        <p:xfrm>
          <a:off x="1210945" y="1524000"/>
          <a:ext cx="9776460" cy="5182870"/>
        </p:xfrm>
        <a:graphic>
          <a:graphicData uri="http://schemas.openxmlformats.org/drawingml/2006/table">
            <a:tbl>
              <a:tblPr firstRow="1" bandRow="1">
                <a:tableStyleId>{5C22544A-7EE6-4342-B048-85BDC9FD1C3A}</a:tableStyleId>
              </a:tblPr>
              <a:tblGrid>
                <a:gridCol w="3213735">
                  <a:extLst>
                    <a:ext uri="{9D8B030D-6E8A-4147-A177-3AD203B41FA5}">
                      <a16:colId xmlns:a16="http://schemas.microsoft.com/office/drawing/2014/main" val="20000"/>
                    </a:ext>
                  </a:extLst>
                </a:gridCol>
                <a:gridCol w="3303905">
                  <a:extLst>
                    <a:ext uri="{9D8B030D-6E8A-4147-A177-3AD203B41FA5}">
                      <a16:colId xmlns:a16="http://schemas.microsoft.com/office/drawing/2014/main" val="20001"/>
                    </a:ext>
                  </a:extLst>
                </a:gridCol>
                <a:gridCol w="3258820">
                  <a:extLst>
                    <a:ext uri="{9D8B030D-6E8A-4147-A177-3AD203B41FA5}">
                      <a16:colId xmlns:a16="http://schemas.microsoft.com/office/drawing/2014/main" val="20002"/>
                    </a:ext>
                  </a:extLst>
                </a:gridCol>
              </a:tblGrid>
              <a:tr h="370205">
                <a:tc>
                  <a:txBody>
                    <a:bodyPr/>
                    <a:lstStyle/>
                    <a:p>
                      <a:pPr>
                        <a:buNone/>
                      </a:pPr>
                      <a:r>
                        <a:rPr lang="en-US"/>
                        <a:t>Operator</a:t>
                      </a:r>
                    </a:p>
                  </a:txBody>
                  <a:tcPr/>
                </a:tc>
                <a:tc>
                  <a:txBody>
                    <a:bodyPr/>
                    <a:lstStyle/>
                    <a:p>
                      <a:pPr>
                        <a:buNone/>
                      </a:pPr>
                      <a:r>
                        <a:rPr lang="en-US"/>
                        <a:t>Example </a:t>
                      </a:r>
                    </a:p>
                  </a:txBody>
                  <a:tcPr/>
                </a:tc>
                <a:tc>
                  <a:txBody>
                    <a:bodyPr/>
                    <a:lstStyle/>
                    <a:p>
                      <a:pPr>
                        <a:buNone/>
                      </a:pPr>
                      <a:r>
                        <a:rPr lang="en-US"/>
                        <a:t>Same As</a:t>
                      </a:r>
                    </a:p>
                  </a:txBody>
                  <a:tcPr/>
                </a:tc>
                <a:extLst>
                  <a:ext uri="{0D108BD9-81ED-4DB2-BD59-A6C34878D82A}">
                    <a16:rowId xmlns:a16="http://schemas.microsoft.com/office/drawing/2014/main" val="10000"/>
                  </a:ext>
                </a:extLst>
              </a:tr>
              <a:tr h="370205">
                <a:tc>
                  <a:txBody>
                    <a:bodyPr/>
                    <a:lstStyle/>
                    <a:p>
                      <a:pPr algn="ctr">
                        <a:buNone/>
                      </a:pPr>
                      <a:r>
                        <a:rPr lang="en-US"/>
                        <a:t>=</a:t>
                      </a:r>
                    </a:p>
                  </a:txBody>
                  <a:tcPr/>
                </a:tc>
                <a:tc>
                  <a:txBody>
                    <a:bodyPr/>
                    <a:lstStyle/>
                    <a:p>
                      <a:pPr algn="ctr">
                        <a:buNone/>
                      </a:pPr>
                      <a:r>
                        <a:rPr lang="en-US"/>
                        <a:t>x = 5</a:t>
                      </a:r>
                    </a:p>
                  </a:txBody>
                  <a:tcPr/>
                </a:tc>
                <a:tc>
                  <a:txBody>
                    <a:bodyPr/>
                    <a:lstStyle/>
                    <a:p>
                      <a:pPr>
                        <a:buNone/>
                      </a:pPr>
                      <a:r>
                        <a:rPr lang="en-US"/>
                        <a:t>x = </a:t>
                      </a:r>
                      <a:r>
                        <a:rPr lang="en-US" sz="1800">
                          <a:sym typeface="+mn-ea"/>
                        </a:rPr>
                        <a:t>x = 5</a:t>
                      </a:r>
                      <a:endParaRPr lang="en-US"/>
                    </a:p>
                  </a:txBody>
                  <a:tcPr/>
                </a:tc>
                <a:extLst>
                  <a:ext uri="{0D108BD9-81ED-4DB2-BD59-A6C34878D82A}">
                    <a16:rowId xmlns:a16="http://schemas.microsoft.com/office/drawing/2014/main" val="10001"/>
                  </a:ext>
                </a:extLst>
              </a:tr>
              <a:tr h="370205">
                <a:tc>
                  <a:txBody>
                    <a:bodyPr/>
                    <a:lstStyle/>
                    <a:p>
                      <a:pPr algn="ctr">
                        <a:buNone/>
                      </a:pPr>
                      <a:r>
                        <a:rPr lang="en-US"/>
                        <a:t>+=</a:t>
                      </a:r>
                    </a:p>
                  </a:txBody>
                  <a:tcPr/>
                </a:tc>
                <a:tc>
                  <a:txBody>
                    <a:bodyPr/>
                    <a:lstStyle/>
                    <a:p>
                      <a:pPr algn="ctr">
                        <a:buNone/>
                      </a:pPr>
                      <a:r>
                        <a:rPr lang="en-US"/>
                        <a:t>x += 3</a:t>
                      </a:r>
                    </a:p>
                  </a:txBody>
                  <a:tcPr/>
                </a:tc>
                <a:tc>
                  <a:txBody>
                    <a:bodyPr/>
                    <a:lstStyle/>
                    <a:p>
                      <a:pPr>
                        <a:buNone/>
                      </a:pPr>
                      <a:r>
                        <a:rPr lang="en-US"/>
                        <a:t>x = </a:t>
                      </a:r>
                      <a:r>
                        <a:rPr lang="en-US" sz="1800">
                          <a:sym typeface="+mn-ea"/>
                        </a:rPr>
                        <a:t>x + 3</a:t>
                      </a:r>
                      <a:endParaRPr lang="en-US"/>
                    </a:p>
                  </a:txBody>
                  <a:tcPr/>
                </a:tc>
                <a:extLst>
                  <a:ext uri="{0D108BD9-81ED-4DB2-BD59-A6C34878D82A}">
                    <a16:rowId xmlns:a16="http://schemas.microsoft.com/office/drawing/2014/main" val="10002"/>
                  </a:ext>
                </a:extLst>
              </a:tr>
              <a:tr h="370205">
                <a:tc>
                  <a:txBody>
                    <a:bodyPr/>
                    <a:lstStyle/>
                    <a:p>
                      <a:pPr algn="ctr">
                        <a:buNone/>
                      </a:pPr>
                      <a:r>
                        <a:rPr lang="en-US"/>
                        <a:t>-=</a:t>
                      </a:r>
                    </a:p>
                  </a:txBody>
                  <a:tcPr/>
                </a:tc>
                <a:tc>
                  <a:txBody>
                    <a:bodyPr/>
                    <a:lstStyle/>
                    <a:p>
                      <a:pPr algn="ctr">
                        <a:buNone/>
                      </a:pPr>
                      <a:r>
                        <a:rPr lang="en-US"/>
                        <a:t>x -= 3</a:t>
                      </a:r>
                    </a:p>
                  </a:txBody>
                  <a:tcPr/>
                </a:tc>
                <a:tc>
                  <a:txBody>
                    <a:bodyPr/>
                    <a:lstStyle/>
                    <a:p>
                      <a:pPr>
                        <a:buNone/>
                      </a:pPr>
                      <a:r>
                        <a:rPr lang="en-US"/>
                        <a:t>x = </a:t>
                      </a:r>
                      <a:r>
                        <a:rPr lang="en-US" sz="1800">
                          <a:sym typeface="+mn-ea"/>
                        </a:rPr>
                        <a:t>x - 3</a:t>
                      </a:r>
                      <a:endParaRPr lang="en-US"/>
                    </a:p>
                  </a:txBody>
                  <a:tcPr/>
                </a:tc>
                <a:extLst>
                  <a:ext uri="{0D108BD9-81ED-4DB2-BD59-A6C34878D82A}">
                    <a16:rowId xmlns:a16="http://schemas.microsoft.com/office/drawing/2014/main" val="10003"/>
                  </a:ext>
                </a:extLst>
              </a:tr>
              <a:tr h="370205">
                <a:tc>
                  <a:txBody>
                    <a:bodyPr/>
                    <a:lstStyle/>
                    <a:p>
                      <a:pPr algn="ctr">
                        <a:buNone/>
                      </a:pPr>
                      <a:r>
                        <a:rPr lang="en-US"/>
                        <a:t>*=</a:t>
                      </a:r>
                    </a:p>
                  </a:txBody>
                  <a:tcPr/>
                </a:tc>
                <a:tc>
                  <a:txBody>
                    <a:bodyPr/>
                    <a:lstStyle/>
                    <a:p>
                      <a:pPr algn="ctr">
                        <a:buNone/>
                      </a:pPr>
                      <a:r>
                        <a:rPr lang="en-US"/>
                        <a:t>x *= 3</a:t>
                      </a:r>
                    </a:p>
                  </a:txBody>
                  <a:tcPr/>
                </a:tc>
                <a:tc>
                  <a:txBody>
                    <a:bodyPr/>
                    <a:lstStyle/>
                    <a:p>
                      <a:pPr>
                        <a:buNone/>
                      </a:pPr>
                      <a:r>
                        <a:rPr lang="en-US"/>
                        <a:t>x = x * 3</a:t>
                      </a:r>
                    </a:p>
                  </a:txBody>
                  <a:tcPr/>
                </a:tc>
                <a:extLst>
                  <a:ext uri="{0D108BD9-81ED-4DB2-BD59-A6C34878D82A}">
                    <a16:rowId xmlns:a16="http://schemas.microsoft.com/office/drawing/2014/main" val="10004"/>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a:t>
                      </a:r>
                    </a:p>
                  </a:txBody>
                  <a:tcPr/>
                </a:tc>
                <a:extLst>
                  <a:ext uri="{0D108BD9-81ED-4DB2-BD59-A6C34878D82A}">
                    <a16:rowId xmlns:a16="http://schemas.microsoft.com/office/drawing/2014/main" val="10005"/>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a:t>
                      </a:r>
                    </a:p>
                  </a:txBody>
                  <a:tcPr/>
                </a:tc>
                <a:extLst>
                  <a:ext uri="{0D108BD9-81ED-4DB2-BD59-A6C34878D82A}">
                    <a16:rowId xmlns:a16="http://schemas.microsoft.com/office/drawing/2014/main" val="10006"/>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a:t>
                      </a:r>
                    </a:p>
                  </a:txBody>
                  <a:tcPr/>
                </a:tc>
                <a:extLst>
                  <a:ext uri="{0D108BD9-81ED-4DB2-BD59-A6C34878D82A}">
                    <a16:rowId xmlns:a16="http://schemas.microsoft.com/office/drawing/2014/main" val="10007"/>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a:t>
                      </a:r>
                    </a:p>
                  </a:txBody>
                  <a:tcPr/>
                </a:tc>
                <a:extLst>
                  <a:ext uri="{0D108BD9-81ED-4DB2-BD59-A6C34878D82A}">
                    <a16:rowId xmlns:a16="http://schemas.microsoft.com/office/drawing/2014/main" val="10008"/>
                  </a:ext>
                </a:extLst>
              </a:tr>
              <a:tr h="370205">
                <a:tc>
                  <a:txBody>
                    <a:bodyPr/>
                    <a:lstStyle/>
                    <a:p>
                      <a:pPr algn="ctr">
                        <a:buNone/>
                      </a:pPr>
                      <a:r>
                        <a:rPr lang="en-US"/>
                        <a:t>&amp;=</a:t>
                      </a:r>
                    </a:p>
                  </a:txBody>
                  <a:tcPr/>
                </a:tc>
                <a:tc>
                  <a:txBody>
                    <a:bodyPr/>
                    <a:lstStyle/>
                    <a:p>
                      <a:pPr algn="ctr">
                        <a:buNone/>
                      </a:pPr>
                      <a:r>
                        <a:rPr lang="en-US" sz="1800">
                          <a:sym typeface="+mn-ea"/>
                        </a:rPr>
                        <a:t>x &amp;= 3</a:t>
                      </a:r>
                      <a:endParaRPr lang="en-US"/>
                    </a:p>
                  </a:txBody>
                  <a:tcPr/>
                </a:tc>
                <a:tc>
                  <a:txBody>
                    <a:bodyPr/>
                    <a:lstStyle/>
                    <a:p>
                      <a:pPr>
                        <a:buNone/>
                      </a:pPr>
                      <a:r>
                        <a:rPr lang="en-US"/>
                        <a:t>x = x &amp; 3</a:t>
                      </a:r>
                    </a:p>
                  </a:txBody>
                  <a:tcPr/>
                </a:tc>
                <a:extLst>
                  <a:ext uri="{0D108BD9-81ED-4DB2-BD59-A6C34878D82A}">
                    <a16:rowId xmlns:a16="http://schemas.microsoft.com/office/drawing/2014/main" val="10009"/>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 </a:t>
                      </a:r>
                    </a:p>
                  </a:txBody>
                  <a:tcPr/>
                </a:tc>
                <a:extLst>
                  <a:ext uri="{0D108BD9-81ED-4DB2-BD59-A6C34878D82A}">
                    <a16:rowId xmlns:a16="http://schemas.microsoft.com/office/drawing/2014/main" val="10010"/>
                  </a:ext>
                </a:extLst>
              </a:tr>
              <a:tr h="370205">
                <a:tc>
                  <a:txBody>
                    <a:bodyPr/>
                    <a:lstStyle/>
                    <a:p>
                      <a:pPr algn="ctr">
                        <a:buNone/>
                      </a:pPr>
                      <a:r>
                        <a:rPr lang="en-US"/>
                        <a:t>^=</a:t>
                      </a:r>
                    </a:p>
                  </a:txBody>
                  <a:tcPr/>
                </a:tc>
                <a:tc>
                  <a:txBody>
                    <a:bodyPr/>
                    <a:lstStyle/>
                    <a:p>
                      <a:pPr algn="ctr">
                        <a:buNone/>
                      </a:pPr>
                      <a:r>
                        <a:rPr lang="en-US" sz="1800">
                          <a:sym typeface="+mn-ea"/>
                        </a:rPr>
                        <a:t>x ^= 3</a:t>
                      </a:r>
                      <a:endParaRPr lang="en-US"/>
                    </a:p>
                  </a:txBody>
                  <a:tcPr/>
                </a:tc>
                <a:tc>
                  <a:txBody>
                    <a:bodyPr/>
                    <a:lstStyle/>
                    <a:p>
                      <a:pPr>
                        <a:buNone/>
                      </a:pPr>
                      <a:r>
                        <a:rPr lang="en-US"/>
                        <a:t>x = x ^ 3</a:t>
                      </a:r>
                    </a:p>
                  </a:txBody>
                  <a:tcPr/>
                </a:tc>
                <a:extLst>
                  <a:ext uri="{0D108BD9-81ED-4DB2-BD59-A6C34878D82A}">
                    <a16:rowId xmlns:a16="http://schemas.microsoft.com/office/drawing/2014/main" val="10011"/>
                  </a:ext>
                </a:extLst>
              </a:tr>
              <a:tr h="370205">
                <a:tc>
                  <a:txBody>
                    <a:bodyPr/>
                    <a:lstStyle/>
                    <a:p>
                      <a:pPr algn="ctr">
                        <a:buNone/>
                      </a:pPr>
                      <a:r>
                        <a:rPr lang="en-US"/>
                        <a:t>&gt;&gt;=</a:t>
                      </a:r>
                    </a:p>
                  </a:txBody>
                  <a:tcPr/>
                </a:tc>
                <a:tc>
                  <a:txBody>
                    <a:bodyPr/>
                    <a:lstStyle/>
                    <a:p>
                      <a:pPr algn="ctr">
                        <a:buNone/>
                      </a:pPr>
                      <a:r>
                        <a:rPr lang="en-US" sz="1800">
                          <a:sym typeface="+mn-ea"/>
                        </a:rPr>
                        <a:t>x &gt;&gt;= 3</a:t>
                      </a:r>
                      <a:endParaRPr lang="en-US"/>
                    </a:p>
                  </a:txBody>
                  <a:tcPr/>
                </a:tc>
                <a:tc>
                  <a:txBody>
                    <a:bodyPr/>
                    <a:lstStyle/>
                    <a:p>
                      <a:pPr>
                        <a:buNone/>
                      </a:pPr>
                      <a:r>
                        <a:rPr lang="en-US"/>
                        <a:t>x = x &gt;&gt; 3</a:t>
                      </a:r>
                    </a:p>
                  </a:txBody>
                  <a:tcPr/>
                </a:tc>
                <a:extLst>
                  <a:ext uri="{0D108BD9-81ED-4DB2-BD59-A6C34878D82A}">
                    <a16:rowId xmlns:a16="http://schemas.microsoft.com/office/drawing/2014/main" val="10012"/>
                  </a:ext>
                </a:extLst>
              </a:tr>
              <a:tr h="370205">
                <a:tc>
                  <a:txBody>
                    <a:bodyPr/>
                    <a:lstStyle/>
                    <a:p>
                      <a:pPr algn="ctr">
                        <a:buNone/>
                      </a:pPr>
                      <a:r>
                        <a:rPr lang="en-US"/>
                        <a:t>&lt;&lt;=</a:t>
                      </a:r>
                    </a:p>
                  </a:txBody>
                  <a:tcPr/>
                </a:tc>
                <a:tc>
                  <a:txBody>
                    <a:bodyPr/>
                    <a:lstStyle/>
                    <a:p>
                      <a:pPr algn="ctr">
                        <a:buNone/>
                      </a:pPr>
                      <a:r>
                        <a:rPr lang="en-US" sz="1800">
                          <a:sym typeface="+mn-ea"/>
                        </a:rPr>
                        <a:t>x &lt;&lt;= 3</a:t>
                      </a:r>
                      <a:endParaRPr lang="en-US"/>
                    </a:p>
                  </a:txBody>
                  <a:tcPr/>
                </a:tc>
                <a:tc>
                  <a:txBody>
                    <a:bodyPr/>
                    <a:lstStyle/>
                    <a:p>
                      <a:pPr>
                        <a:buNone/>
                      </a:pPr>
                      <a:r>
                        <a:rPr lang="en-US"/>
                        <a:t>x = x &lt;&lt; 3</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TM03090434[[fn=木刻字型]]</Template>
  <TotalTime>190</TotalTime>
  <Words>4424</Words>
  <Application>Microsoft Office PowerPoint</Application>
  <PresentationFormat>Widescreen</PresentationFormat>
  <Paragraphs>816</Paragraphs>
  <Slides>104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Arial</vt:lpstr>
      <vt:lpstr>Calibri</vt:lpstr>
      <vt:lpstr>Consolas</vt:lpstr>
      <vt:lpstr>Rockwell</vt:lpstr>
      <vt:lpstr>Rockwell Condensed</vt:lpstr>
      <vt:lpstr>Segoe UI</vt:lpstr>
      <vt:lpstr>Verdana</vt:lpstr>
      <vt:lpstr>Wingdings</vt:lpstr>
      <vt:lpstr>木刻字型</vt:lpstr>
      <vt:lpstr>My journal to python ver.1</vt:lpstr>
      <vt:lpstr>Agenda:</vt:lpstr>
      <vt:lpstr>PowerPoint Presentation</vt:lpstr>
      <vt:lpstr>PowerPoint Presentation</vt:lpstr>
      <vt:lpstr>PYTHON: IT IS USE FOR:</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Python variables</vt:lpstr>
      <vt:lpstr>PowerPoint Presentation</vt:lpstr>
      <vt:lpstr>PowerPoint Presentation</vt:lpstr>
      <vt:lpstr>PowerPoint Presentation</vt:lpstr>
      <vt:lpstr>PowerPoint Presentation</vt:lpstr>
      <vt:lpstr>Case-Sensitive</vt:lpstr>
      <vt:lpstr>Python –variable names</vt:lpstr>
      <vt:lpstr>PowerPoint Presentation</vt:lpstr>
      <vt:lpstr>PowerPoint Presentation</vt:lpstr>
      <vt:lpstr>Multi Words Variable Names</vt:lpstr>
      <vt:lpstr>PowerPoint Presentation</vt:lpstr>
      <vt:lpstr>Python Variables - Assign Multiple Values</vt:lpstr>
      <vt:lpstr>One Value to Multiple Variables</vt:lpstr>
      <vt:lpstr>Unpack a Collection</vt:lpstr>
      <vt:lpstr>Python - Output Variables</vt:lpstr>
      <vt:lpstr>example</vt:lpstr>
      <vt:lpstr>example</vt:lpstr>
      <vt:lpstr>PowerPoint Presentation</vt:lpstr>
      <vt:lpstr>PowerPoint Presentation</vt:lpstr>
      <vt:lpstr>PowerPoint Presentation</vt:lpstr>
      <vt:lpstr>Python - Global Variables</vt:lpstr>
      <vt:lpstr>PowerPoint Presentation</vt:lpstr>
      <vt:lpstr>PowerPoint Presentation</vt:lpstr>
      <vt:lpstr>PowerPoint Presentation</vt:lpstr>
      <vt:lpstr>Python Data Types</vt:lpstr>
      <vt:lpstr>Getting the Data Type</vt:lpstr>
      <vt:lpstr>PowerPoint Presentation</vt:lpstr>
      <vt:lpstr>Python numbers </vt:lpstr>
      <vt:lpstr>python: three numeric types</vt:lpstr>
      <vt:lpstr>example</vt:lpstr>
      <vt:lpstr>example</vt:lpstr>
      <vt:lpstr>complex</vt:lpstr>
      <vt:lpstr>Type Conversion</vt:lpstr>
      <vt:lpstr>Random Number</vt:lpstr>
      <vt:lpstr>Python Casting</vt:lpstr>
      <vt:lpstr>Specify a Variable Type</vt:lpstr>
      <vt:lpstr>PowerPoint Presentation</vt:lpstr>
      <vt:lpstr>example</vt:lpstr>
      <vt:lpstr>Python Strings</vt:lpstr>
      <vt:lpstr>Assign String to a Variable</vt:lpstr>
      <vt:lpstr>Multiline Strings</vt:lpstr>
      <vt:lpstr>PowerPoint Presentation</vt:lpstr>
      <vt:lpstr>Strings are Arrays </vt:lpstr>
      <vt:lpstr>Looping Through a String </vt:lpstr>
      <vt:lpstr>String Length </vt:lpstr>
      <vt:lpstr>Check String </vt:lpstr>
      <vt:lpstr>Check if NOT </vt:lpstr>
      <vt:lpstr>PowerPoint Presentation</vt:lpstr>
      <vt:lpstr>Python - Slicing Strings</vt:lpstr>
      <vt:lpstr>Slice From the Start </vt:lpstr>
      <vt:lpstr>Slice To the End </vt:lpstr>
      <vt:lpstr>Negative Indexing </vt:lpstr>
      <vt:lpstr>Python - Modify Strings</vt:lpstr>
      <vt:lpstr>PowerPoint Presentation</vt:lpstr>
      <vt:lpstr>Remove Whitespace</vt:lpstr>
      <vt:lpstr>PowerPoint Presentation</vt:lpstr>
      <vt:lpstr>Split String </vt:lpstr>
      <vt:lpstr>Python - String Concatenation</vt:lpstr>
      <vt:lpstr>Python - Format - Strings</vt:lpstr>
      <vt:lpstr>PowerPoint Presentation</vt:lpstr>
      <vt:lpstr>PowerPoint Presentation</vt:lpstr>
      <vt:lpstr>PowerPoint Presentation</vt:lpstr>
      <vt:lpstr>Python - Escape Characters</vt:lpstr>
      <vt:lpstr>PowerPoint Presentation</vt:lpstr>
      <vt:lpstr>PowerPoint Presentation</vt:lpstr>
      <vt:lpstr>PowerPoint Presentation</vt:lpstr>
      <vt:lpstr>Python - String Methods</vt:lpstr>
      <vt:lpstr>PowerPoint Presentation</vt:lpstr>
      <vt:lpstr>PowerPoint Presentation</vt:lpstr>
      <vt:lpstr>PowerPoint Presentation</vt:lpstr>
      <vt:lpstr>PowerPoint Presentation</vt:lpstr>
      <vt:lpstr>Python Booleans </vt:lpstr>
      <vt:lpstr>PowerPoint Presentation</vt:lpstr>
      <vt:lpstr>Evaluate Values and Variables </vt:lpstr>
      <vt:lpstr>Most Values are True </vt:lpstr>
      <vt:lpstr>Some Values are False </vt:lpstr>
      <vt:lpstr>PowerPoint Presentation</vt:lpstr>
      <vt:lpstr>Functions can Return a Boolean </vt:lpstr>
      <vt:lpstr>PowerPoint Presentation</vt:lpstr>
      <vt:lpstr>PowerPoint Presentation</vt:lpstr>
      <vt:lpstr>Python Operators</vt:lpstr>
      <vt:lpstr>Python divides the operators in the following groups:</vt:lpstr>
      <vt:lpstr>Python Arithmetic Operators</vt:lpstr>
      <vt:lpstr>Python Assignment Operators</vt:lpstr>
      <vt:lpstr>Python Comparison Operators</vt:lpstr>
      <vt:lpstr>Python Logical Operators</vt:lpstr>
      <vt:lpstr>Python Identity Operators</vt:lpstr>
      <vt:lpstr>Python Membership Operators</vt:lpstr>
      <vt:lpstr>Python Bitwise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user</cp:lastModifiedBy>
  <cp:revision>48</cp:revision>
  <dcterms:created xsi:type="dcterms:W3CDTF">2022-11-23T00:44:00Z</dcterms:created>
  <dcterms:modified xsi:type="dcterms:W3CDTF">2022-12-05T14:10:52Z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BF696C3744044668BC59497C556AD741</vt:lpwstr>
  </property>
  <property fmtid="{D5CDD505-2E9C-101B-9397-08002B2CF9AE}" pid="3" name="KSOProductBuildVer">
    <vt:lpwstr>1033-11.2.0.11417</vt:lpwstr>
  </property>
</Properties>
</file>