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6"/>
  </p:notesMasterIdLst>
  <p:sldIdLst>
    <p:sldId id="256" r:id="rId3"/>
    <p:sldId id="258" r:id="rId4"/>
    <p:sldId id="259" r:id="rId5"/>
    <p:sldId id="266" r:id="rId6"/>
    <p:sldId id="267" r:id="rId7"/>
    <p:sldId id="268" r:id="rId8"/>
    <p:sldId id="269" r:id="rId9"/>
    <p:sldId id="260" r:id="rId10"/>
    <p:sldId id="264" r:id="rId11"/>
    <p:sldId id="261" r:id="rId12"/>
    <p:sldId id="262" r:id="rId13"/>
    <p:sldId id="270" r:id="rId14"/>
    <p:sldId id="271" r:id="rId15"/>
    <p:sldId id="277" r:id="rId16"/>
    <p:sldId id="278" r:id="rId17"/>
    <p:sldId id="263"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5" r:id="rId33"/>
    <p:sldId id="296" r:id="rId34"/>
    <p:sldId id="297" r:id="rId35"/>
    <p:sldId id="299" r:id="rId36"/>
    <p:sldId id="298" r:id="rId37"/>
    <p:sldId id="302" r:id="rId38"/>
    <p:sldId id="303" r:id="rId39"/>
    <p:sldId id="305" r:id="rId40"/>
    <p:sldId id="306" r:id="rId41"/>
    <p:sldId id="308" r:id="rId42"/>
    <p:sldId id="309" r:id="rId43"/>
    <p:sldId id="310" r:id="rId44"/>
    <p:sldId id="311" r:id="rId45"/>
    <p:sldId id="312" r:id="rId46"/>
    <p:sldId id="313" r:id="rId47"/>
    <p:sldId id="314" r:id="rId48"/>
    <p:sldId id="315" r:id="rId49"/>
    <p:sldId id="316" r:id="rId50"/>
    <p:sldId id="317" r:id="rId51"/>
    <p:sldId id="318" r:id="rId52"/>
    <p:sldId id="319" r:id="rId53"/>
    <p:sldId id="320" r:id="rId54"/>
    <p:sldId id="321" r:id="rId55"/>
    <p:sldId id="323" r:id="rId56"/>
    <p:sldId id="322" r:id="rId57"/>
    <p:sldId id="324" r:id="rId58"/>
    <p:sldId id="325" r:id="rId59"/>
    <p:sldId id="326" r:id="rId60"/>
    <p:sldId id="327" r:id="rId61"/>
    <p:sldId id="328" r:id="rId62"/>
    <p:sldId id="329" r:id="rId63"/>
    <p:sldId id="330" r:id="rId64"/>
    <p:sldId id="331" r:id="rId65"/>
    <p:sldId id="332" r:id="rId66"/>
    <p:sldId id="333" r:id="rId67"/>
    <p:sldId id="334" r:id="rId68"/>
    <p:sldId id="335" r:id="rId69"/>
    <p:sldId id="336" r:id="rId70"/>
    <p:sldId id="337" r:id="rId71"/>
    <p:sldId id="338" r:id="rId72"/>
    <p:sldId id="339" r:id="rId73"/>
    <p:sldId id="340" r:id="rId74"/>
    <p:sldId id="341" r:id="rId75"/>
    <p:sldId id="342" r:id="rId76"/>
    <p:sldId id="343" r:id="rId77"/>
    <p:sldId id="344" r:id="rId78"/>
    <p:sldId id="345" r:id="rId79"/>
    <p:sldId id="346" r:id="rId80"/>
    <p:sldId id="348" r:id="rId81"/>
    <p:sldId id="349" r:id="rId82"/>
    <p:sldId id="350" r:id="rId83"/>
    <p:sldId id="351" r:id="rId84"/>
    <p:sldId id="352" r:id="rId85"/>
    <p:sldId id="353" r:id="rId86"/>
    <p:sldId id="355" r:id="rId87"/>
    <p:sldId id="357" r:id="rId88"/>
    <p:sldId id="358" r:id="rId89"/>
    <p:sldId id="356" r:id="rId90"/>
    <p:sldId id="359" r:id="rId91"/>
    <p:sldId id="360" r:id="rId92"/>
    <p:sldId id="362" r:id="rId93"/>
    <p:sldId id="363" r:id="rId94"/>
    <p:sldId id="364" r:id="rId95"/>
    <p:sldId id="365" r:id="rId96"/>
    <p:sldId id="366" r:id="rId97"/>
    <p:sldId id="367" r:id="rId98"/>
    <p:sldId id="368" r:id="rId99"/>
    <p:sldId id="370" r:id="rId100"/>
    <p:sldId id="369" r:id="rId101"/>
    <p:sldId id="371" r:id="rId102"/>
    <p:sldId id="373" r:id="rId103"/>
    <p:sldId id="375" r:id="rId104"/>
    <p:sldId id="374" r:id="rId10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wner" initials="o"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FFCC9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0" Type="http://schemas.openxmlformats.org/officeDocument/2006/relationships/commentAuthors" Target="commentAuthors.xml"/><Relationship Id="rId11" Type="http://schemas.openxmlformats.org/officeDocument/2006/relationships/slide" Target="slides/slide9.xml"/><Relationship Id="rId109" Type="http://schemas.openxmlformats.org/officeDocument/2006/relationships/tableStyles" Target="tableStyles.xml"/><Relationship Id="rId108" Type="http://schemas.openxmlformats.org/officeDocument/2006/relationships/viewProps" Target="viewProps.xml"/><Relationship Id="rId107" Type="http://schemas.openxmlformats.org/officeDocument/2006/relationships/presProps" Target="presProps.xml"/><Relationship Id="rId106" Type="http://schemas.openxmlformats.org/officeDocument/2006/relationships/notesMaster" Target="notesMasters/notesMaster1.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120337-43A7-4397-A32B-2772A3991FDA}" type="datetimeFigureOut">
              <a:rPr lang="zh-TW" altLang="en-US" smtClean="0"/>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D68AD7-CE2D-4992-B839-DB28404E112A}" type="slidenum">
              <a:rPr lang="zh-TW" altLang="en-US" smtClean="0"/>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標題投影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hasCustomPrompt="1"/>
          </p:nvPr>
        </p:nvSpPr>
        <p:spPr/>
        <p:txBody>
          <a:bodyPr vert="eaVert"/>
          <a:lstStyle/>
          <a:p>
            <a:pPr lvl="0"/>
            <a:r>
              <a:rPr lang="zh-TW" altLang="en-US" smtClean="0"/>
              <a:t>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hasCustomPrompt="1"/>
          </p:nvPr>
        </p:nvSpPr>
        <p:spPr>
          <a:xfrm>
            <a:off x="1066800" y="533400"/>
            <a:ext cx="7505700" cy="5638800"/>
          </a:xfrm>
        </p:spPr>
        <p:txBody>
          <a:bodyPr vert="eaVert"/>
          <a:lstStyle/>
          <a:p>
            <a:pPr lvl="0"/>
            <a:r>
              <a:rPr lang="zh-TW" altLang="en-US" smtClean="0"/>
              <a:t>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664C608-40B1-4030-A28D-5B74BC98ADCE}"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hasCustomPrompt="1"/>
          </p:nvPr>
        </p:nvSpPr>
        <p:spPr/>
        <p:txBody>
          <a:bodyPr/>
          <a:lstStyle/>
          <a:p>
            <a:pPr lvl="0"/>
            <a:r>
              <a:rPr lang="zh-TW" altLang="en-US" smtClean="0"/>
              <a:t>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章節標題">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TW" altLang="en-US" smtClean="0"/>
              <a:t>按一下以編輯母片標題樣式</a:t>
            </a:r>
            <a:endParaRPr lang="en-US" dirty="0"/>
          </a:p>
        </p:txBody>
      </p:sp>
      <p:sp>
        <p:nvSpPr>
          <p:cNvPr id="3" name="Text Placeholder 2"/>
          <p:cNvSpPr>
            <a:spLocks noGrp="1"/>
          </p:cNvSpPr>
          <p:nvPr>
            <p:ph type="body" idx="1" hasCustomPrompt="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endParaRPr lang="zh-TW" altLang="en-US" smtClean="0"/>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hasCustomPrompt="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dirty="0"/>
          </a:p>
        </p:txBody>
      </p:sp>
      <p:sp>
        <p:nvSpPr>
          <p:cNvPr id="4" name="Content Placeholder 3"/>
          <p:cNvSpPr>
            <a:spLocks noGrp="1"/>
          </p:cNvSpPr>
          <p:nvPr>
            <p:ph sz="half" idx="2" hasCustomPrompt="1"/>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hasCustomPrompt="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endParaRPr lang="zh-TW" altLang="en-US" smtClean="0"/>
          </a:p>
        </p:txBody>
      </p:sp>
      <p:sp>
        <p:nvSpPr>
          <p:cNvPr id="4" name="Content Placeholder 3"/>
          <p:cNvSpPr>
            <a:spLocks noGrp="1"/>
          </p:cNvSpPr>
          <p:nvPr>
            <p:ph sz="half" idx="2" hasCustomPrompt="1"/>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dirty="0"/>
          </a:p>
        </p:txBody>
      </p:sp>
      <p:sp>
        <p:nvSpPr>
          <p:cNvPr id="5" name="Text Placeholder 4"/>
          <p:cNvSpPr>
            <a:spLocks noGrp="1"/>
          </p:cNvSpPr>
          <p:nvPr>
            <p:ph type="body" sz="quarter" idx="3" hasCustomPrompt="1"/>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endParaRPr lang="zh-TW" altLang="en-US" smtClean="0"/>
          </a:p>
        </p:txBody>
      </p:sp>
      <p:sp>
        <p:nvSpPr>
          <p:cNvPr id="6" name="Content Placeholder 5"/>
          <p:cNvSpPr>
            <a:spLocks noGrp="1"/>
          </p:cNvSpPr>
          <p:nvPr>
            <p:ph sz="quarter" idx="4" hasCustomPrompt="1"/>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含標題的內容">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smtClean="0"/>
              <a:t>按一下以編輯母片標題樣式</a:t>
            </a:r>
            <a:endParaRPr lang="en-US" dirty="0"/>
          </a:p>
        </p:txBody>
      </p:sp>
      <p:sp>
        <p:nvSpPr>
          <p:cNvPr id="3" name="Content Placeholder 2"/>
          <p:cNvSpPr>
            <a:spLocks noGrp="1"/>
          </p:cNvSpPr>
          <p:nvPr>
            <p:ph idx="1" hasCustomPrompt="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dirty="0"/>
          </a:p>
        </p:txBody>
      </p:sp>
      <p:sp>
        <p:nvSpPr>
          <p:cNvPr id="4" name="Text Placeholder 3"/>
          <p:cNvSpPr>
            <a:spLocks noGrp="1"/>
          </p:cNvSpPr>
          <p:nvPr>
            <p:ph type="body" sz="half" idx="2" hasCustomPrompt="1"/>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endParaRPr lang="zh-TW" altLang="en-US" smtClean="0"/>
          </a:p>
        </p:txBody>
      </p:sp>
      <p:sp>
        <p:nvSpPr>
          <p:cNvPr id="5" name="Date Placeholder 4"/>
          <p:cNvSpPr>
            <a:spLocks noGrp="1"/>
          </p:cNvSpPr>
          <p:nvPr>
            <p:ph type="dt" sz="half" idx="10"/>
          </p:nvPr>
        </p:nvSpPr>
        <p:spPr/>
        <p:txBody>
          <a:bodyPr/>
          <a:lstStyle/>
          <a:p>
            <a:fld id="{DA16AA21-1863-4931-97CB-99D0A168701B}"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含標題的圖片">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hasCustomPrompt="1"/>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endParaRPr lang="zh-TW" altLang="en-US" smtClean="0"/>
          </a:p>
        </p:txBody>
      </p:sp>
      <p:sp>
        <p:nvSpPr>
          <p:cNvPr id="5" name="Date Placeholder 4"/>
          <p:cNvSpPr>
            <a:spLocks noGrp="1"/>
          </p:cNvSpPr>
          <p:nvPr>
            <p:ph type="dt" sz="half" idx="10"/>
          </p:nvPr>
        </p:nvSpPr>
        <p:spPr/>
        <p:txBody>
          <a:bodyPr/>
          <a:lstStyle/>
          <a:p>
            <a:fld id="{3772C379-9A7C-4C87-A116-CBE9F58B04C5}" type="datetimeFigureOut">
              <a:rPr lang="en-US" dirty="0"/>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microsoft.com/office/2007/relationships/hdphoto" Target="../media/image4.wdp"/><Relationship Id="rId13" Type="http://schemas.openxmlformats.org/officeDocument/2006/relationships/image" Target="../media/image5.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TW" altLang="en-US" smtClean="0"/>
              <a:t>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image" Target="../media/image10.jpe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image" Target="../media/image1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069848" y="1423910"/>
            <a:ext cx="9966960" cy="3035808"/>
          </a:xfrm>
        </p:spPr>
        <p:txBody>
          <a:bodyPr/>
          <a:lstStyle/>
          <a:p>
            <a:r>
              <a:rPr lang="en-US" altLang="zh-TW" dirty="0" smtClean="0"/>
              <a:t>My journal to python</a:t>
            </a:r>
            <a:endParaRPr lang="zh-TW" altLang="en-US" dirty="0"/>
          </a:p>
        </p:txBody>
      </p:sp>
      <p:sp>
        <p:nvSpPr>
          <p:cNvPr id="3" name="副標題 2"/>
          <p:cNvSpPr>
            <a:spLocks noGrp="1"/>
          </p:cNvSpPr>
          <p:nvPr>
            <p:ph type="subTitle" idx="1"/>
          </p:nvPr>
        </p:nvSpPr>
        <p:spPr>
          <a:xfrm>
            <a:off x="1069848" y="4547062"/>
            <a:ext cx="7891272" cy="1069848"/>
          </a:xfrm>
        </p:spPr>
        <p:txBody>
          <a:bodyPr/>
          <a:lstStyle/>
          <a:p>
            <a:r>
              <a:rPr lang="en-US" altLang="zh-TW" dirty="0" smtClean="0"/>
              <a:t>NAME: 艾綺絲</a:t>
            </a:r>
            <a:endParaRPr lang="en-US" altLang="zh-TW" dirty="0" smtClean="0"/>
          </a:p>
          <a:p>
            <a:r>
              <a:rPr lang="en-US" altLang="zh-TW" dirty="0" smtClean="0"/>
              <a:t>STUDENT ID: 4110E224</a:t>
            </a:r>
            <a:endParaRPr lang="zh-TW"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PYTHON COMMENTS</a:t>
            </a:r>
            <a:endParaRPr lang="zh-TW" altLang="en-US" dirty="0"/>
          </a:p>
        </p:txBody>
      </p:sp>
      <p:sp>
        <p:nvSpPr>
          <p:cNvPr id="3" name="內容版面配置區 2"/>
          <p:cNvSpPr>
            <a:spLocks noGrp="1"/>
          </p:cNvSpPr>
          <p:nvPr>
            <p:ph idx="1"/>
          </p:nvPr>
        </p:nvSpPr>
        <p:spPr>
          <a:xfrm>
            <a:off x="1069848" y="1961804"/>
            <a:ext cx="4433177" cy="3865418"/>
          </a:xfrm>
        </p:spPr>
        <p:txBody>
          <a:bodyPr/>
          <a:lstStyle/>
          <a:p>
            <a:pPr marL="0" indent="0">
              <a:buNone/>
            </a:pPr>
            <a:r>
              <a:rPr lang="en-US" altLang="zh-TW" sz="1600" dirty="0"/>
              <a:t>Comments in Python are identified with a hash symbol, #, and extend to the end of the line. </a:t>
            </a:r>
            <a:endParaRPr lang="en-US" altLang="zh-TW" sz="1600" dirty="0" smtClean="0"/>
          </a:p>
          <a:p>
            <a:r>
              <a:rPr lang="en-US" altLang="zh-TW" dirty="0" smtClean="0"/>
              <a:t>Comments </a:t>
            </a:r>
            <a:r>
              <a:rPr lang="en-US" altLang="zh-TW" dirty="0"/>
              <a:t>can be used to explain Python code.</a:t>
            </a:r>
            <a:endParaRPr lang="en-US" altLang="zh-TW" dirty="0"/>
          </a:p>
          <a:p>
            <a:r>
              <a:rPr lang="en-US" altLang="zh-TW" dirty="0"/>
              <a:t>Comments can be used to make the code more readable.</a:t>
            </a:r>
            <a:endParaRPr lang="en-US" altLang="zh-TW" dirty="0"/>
          </a:p>
          <a:p>
            <a:r>
              <a:rPr lang="en-US" altLang="zh-TW" dirty="0"/>
              <a:t>Comments can be used to prevent execution when testing code</a:t>
            </a:r>
            <a:endParaRPr lang="en-US" altLang="zh-TW" dirty="0"/>
          </a:p>
          <a:p>
            <a:endParaRPr lang="zh-TW" altLang="en-US" dirty="0"/>
          </a:p>
        </p:txBody>
      </p:sp>
      <p:sp>
        <p:nvSpPr>
          <p:cNvPr id="7" name="矩形 6"/>
          <p:cNvSpPr/>
          <p:nvPr/>
        </p:nvSpPr>
        <p:spPr>
          <a:xfrm>
            <a:off x="6708095" y="2206273"/>
            <a:ext cx="4112582" cy="2031325"/>
          </a:xfrm>
          <a:prstGeom prst="rect">
            <a:avLst/>
          </a:prstGeom>
          <a:solidFill>
            <a:schemeClr val="bg1"/>
          </a:solidFill>
          <a:ln w="38100">
            <a:solidFill>
              <a:srgbClr val="7030A0"/>
            </a:solidFill>
          </a:ln>
        </p:spPr>
        <p:txBody>
          <a:bodyPr wrap="square">
            <a:spAutoFit/>
          </a:bodyPr>
          <a:lstStyle/>
          <a:p>
            <a:endParaRPr lang="en-US" altLang="zh-TW" dirty="0" smtClean="0"/>
          </a:p>
          <a:p>
            <a:r>
              <a:rPr lang="en-US" altLang="zh-TW" dirty="0" smtClean="0"/>
              <a:t>EXAMPLE:</a:t>
            </a:r>
            <a:endParaRPr lang="en-US" altLang="zh-TW" dirty="0" smtClean="0"/>
          </a:p>
          <a:p>
            <a:endParaRPr lang="en-US" altLang="zh-TW" dirty="0" smtClean="0"/>
          </a:p>
          <a:p>
            <a:r>
              <a:rPr lang="en-US" altLang="zh-TW" dirty="0">
                <a:solidFill>
                  <a:srgbClr val="92D050"/>
                </a:solidFill>
              </a:rPr>
              <a:t>#This is a comment</a:t>
            </a:r>
            <a:br>
              <a:rPr lang="en-US" altLang="zh-TW" dirty="0"/>
            </a:br>
            <a:r>
              <a:rPr lang="en-US" altLang="zh-TW" dirty="0" smtClean="0">
                <a:solidFill>
                  <a:srgbClr val="3399FF"/>
                </a:solidFill>
              </a:rPr>
              <a:t>print</a:t>
            </a:r>
            <a:r>
              <a:rPr lang="en-US" altLang="zh-TW" dirty="0" smtClean="0"/>
              <a:t>(</a:t>
            </a:r>
            <a:r>
              <a:rPr lang="en-US" altLang="zh-TW" dirty="0" smtClean="0">
                <a:solidFill>
                  <a:srgbClr val="FF0000"/>
                </a:solidFill>
              </a:rPr>
              <a:t>"Hello, Everyone!“</a:t>
            </a:r>
            <a:r>
              <a:rPr lang="en-US" altLang="zh-TW" dirty="0" smtClean="0"/>
              <a:t>)</a:t>
            </a:r>
            <a:endParaRPr lang="en-US" altLang="zh-TW" dirty="0" smtClean="0"/>
          </a:p>
          <a:p>
            <a:endParaRPr lang="en-US" altLang="zh-TW" dirty="0"/>
          </a:p>
          <a:p>
            <a:endParaRPr lang="en-US" altLang="zh-TW" dirty="0"/>
          </a:p>
        </p:txBody>
      </p:sp>
      <p:cxnSp>
        <p:nvCxnSpPr>
          <p:cNvPr id="9" name="直線單箭頭接點 8"/>
          <p:cNvCxnSpPr/>
          <p:nvPr/>
        </p:nvCxnSpPr>
        <p:spPr>
          <a:xfrm flipH="1">
            <a:off x="6874626" y="1679171"/>
            <a:ext cx="798021" cy="1413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489766" y="1289304"/>
            <a:ext cx="1404851" cy="374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t>Hash symbol</a:t>
            </a:r>
            <a:endParaRPr lang="zh-TW" altLang="en-US" sz="1600"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965200" y="520065"/>
            <a:ext cx="10261600" cy="2000885"/>
          </a:xfrm>
        </p:spPr>
        <p:txBody>
          <a:bodyPr/>
          <a:p>
            <a:pPr marL="0" indent="0">
              <a:buNone/>
            </a:pPr>
            <a:r>
              <a:rPr lang="en-US"/>
              <a:t>The condition</a:t>
            </a:r>
            <a:r>
              <a:rPr lang="en-US">
                <a:solidFill>
                  <a:srgbClr val="0070C0"/>
                </a:solidFill>
              </a:rPr>
              <a:t> if</a:t>
            </a:r>
            <a:r>
              <a:rPr lang="en-US"/>
              <a:t> x != </a:t>
            </a:r>
            <a:r>
              <a:rPr lang="en-US">
                <a:solidFill>
                  <a:srgbClr val="FF0000"/>
                </a:solidFill>
              </a:rPr>
              <a:t>"apple"</a:t>
            </a:r>
            <a:r>
              <a:rPr lang="en-US"/>
              <a:t>  will return True for all elements other than "apple", making the new list contain all fruits except "apple".</a:t>
            </a:r>
            <a:endParaRPr lang="en-US"/>
          </a:p>
          <a:p>
            <a:pPr marL="0" indent="0">
              <a:buNone/>
            </a:pPr>
            <a:endParaRPr lang="en-US"/>
          </a:p>
          <a:p>
            <a:pPr marL="0" indent="0">
              <a:buNone/>
            </a:pPr>
            <a:r>
              <a:rPr lang="en-US"/>
              <a:t>The </a:t>
            </a:r>
            <a:r>
              <a:rPr lang="en-US" i="1"/>
              <a:t>condition</a:t>
            </a:r>
            <a:r>
              <a:rPr lang="en-US"/>
              <a:t> is optional and can be omitted:</a:t>
            </a:r>
            <a:endParaRPr lang="en-US"/>
          </a:p>
        </p:txBody>
      </p:sp>
      <p:sp>
        <p:nvSpPr>
          <p:cNvPr id="7" name="Rectangles 6"/>
          <p:cNvSpPr/>
          <p:nvPr/>
        </p:nvSpPr>
        <p:spPr>
          <a:xfrm>
            <a:off x="2693670" y="2672715"/>
            <a:ext cx="6804660" cy="321691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sz="2000">
              <a:solidFill>
                <a:schemeClr val="tx1"/>
              </a:solidFill>
              <a:sym typeface="+mn-ea"/>
            </a:endParaRPr>
          </a:p>
          <a:p>
            <a:pPr algn="l"/>
            <a:r>
              <a:rPr lang="en-US" sz="2000">
                <a:solidFill>
                  <a:schemeClr val="tx1"/>
                </a:solidFill>
                <a:sym typeface="+mn-ea"/>
              </a:rPr>
              <a:t>Example</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With no </a:t>
            </a:r>
            <a:r>
              <a:rPr lang="en-US" sz="2000">
                <a:solidFill>
                  <a:srgbClr val="FF0000"/>
                </a:solidFill>
                <a:sym typeface="+mn-ea"/>
              </a:rPr>
              <a:t>if </a:t>
            </a:r>
            <a:r>
              <a:rPr lang="en-US" sz="2000">
                <a:solidFill>
                  <a:schemeClr val="tx1"/>
                </a:solidFill>
                <a:sym typeface="+mn-ea"/>
              </a:rPr>
              <a:t>statement:</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newlist = [x </a:t>
            </a:r>
            <a:r>
              <a:rPr lang="en-US" sz="2000">
                <a:solidFill>
                  <a:srgbClr val="0070C0"/>
                </a:solidFill>
                <a:sym typeface="+mn-ea"/>
              </a:rPr>
              <a:t>for </a:t>
            </a:r>
            <a:r>
              <a:rPr lang="en-US" sz="2000">
                <a:solidFill>
                  <a:schemeClr val="tx1"/>
                </a:solidFill>
                <a:sym typeface="+mn-ea"/>
              </a:rPr>
              <a:t>x </a:t>
            </a:r>
            <a:r>
              <a:rPr lang="en-US" sz="2000">
                <a:solidFill>
                  <a:srgbClr val="0070C0"/>
                </a:solidFill>
                <a:sym typeface="+mn-ea"/>
              </a:rPr>
              <a:t>in </a:t>
            </a:r>
            <a:r>
              <a:rPr lang="en-US" sz="2000">
                <a:solidFill>
                  <a:schemeClr val="tx1"/>
                </a:solidFill>
                <a:sym typeface="+mn-ea"/>
              </a:rPr>
              <a:t>fruits]</a:t>
            </a:r>
            <a:endParaRPr lang="en-US" sz="2000">
              <a:solidFill>
                <a:schemeClr val="tx1"/>
              </a:solidFill>
              <a:sym typeface="+mn-ea"/>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s 6"/>
          <p:cNvSpPr/>
          <p:nvPr/>
        </p:nvSpPr>
        <p:spPr>
          <a:xfrm>
            <a:off x="192405" y="1209040"/>
            <a:ext cx="6637020" cy="465074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sz="2000">
              <a:solidFill>
                <a:schemeClr val="tx1"/>
              </a:solidFill>
              <a:sym typeface="+mn-ea"/>
            </a:endParaRPr>
          </a:p>
          <a:p>
            <a:pPr algn="l"/>
            <a:r>
              <a:rPr lang="en-US" sz="4000" b="1">
                <a:solidFill>
                  <a:schemeClr val="tx1"/>
                </a:solidFill>
                <a:sym typeface="+mn-ea"/>
              </a:rPr>
              <a:t>Iterable</a:t>
            </a:r>
            <a:endParaRPr lang="en-US" sz="4000" b="1">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The iterable can be any iterable object, like a </a:t>
            </a:r>
            <a:r>
              <a:rPr lang="en-US" sz="2000">
                <a:solidFill>
                  <a:srgbClr val="FF0000"/>
                </a:solidFill>
                <a:sym typeface="+mn-ea"/>
              </a:rPr>
              <a:t>list</a:t>
            </a:r>
            <a:r>
              <a:rPr lang="en-US" sz="2000">
                <a:solidFill>
                  <a:schemeClr val="tx1"/>
                </a:solidFill>
                <a:sym typeface="+mn-ea"/>
              </a:rPr>
              <a:t>, </a:t>
            </a:r>
            <a:r>
              <a:rPr lang="en-US" sz="2000">
                <a:solidFill>
                  <a:srgbClr val="FF0000"/>
                </a:solidFill>
                <a:sym typeface="+mn-ea"/>
              </a:rPr>
              <a:t>tuple</a:t>
            </a:r>
            <a:r>
              <a:rPr lang="en-US" sz="2000">
                <a:solidFill>
                  <a:schemeClr val="tx1"/>
                </a:solidFill>
                <a:sym typeface="+mn-ea"/>
              </a:rPr>
              <a:t>, </a:t>
            </a:r>
            <a:r>
              <a:rPr lang="en-US" sz="2000">
                <a:solidFill>
                  <a:srgbClr val="FF0000"/>
                </a:solidFill>
                <a:sym typeface="+mn-ea"/>
              </a:rPr>
              <a:t>set </a:t>
            </a:r>
            <a:r>
              <a:rPr lang="en-US" sz="2000">
                <a:solidFill>
                  <a:schemeClr val="tx1"/>
                </a:solidFill>
                <a:sym typeface="+mn-ea"/>
              </a:rPr>
              <a:t>etc.</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Example</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You can use the </a:t>
            </a:r>
            <a:r>
              <a:rPr lang="en-US" sz="2000">
                <a:solidFill>
                  <a:srgbClr val="FF0000"/>
                </a:solidFill>
                <a:sym typeface="+mn-ea"/>
              </a:rPr>
              <a:t>range()</a:t>
            </a:r>
            <a:r>
              <a:rPr lang="en-US" sz="2000">
                <a:solidFill>
                  <a:schemeClr val="tx1"/>
                </a:solidFill>
                <a:sym typeface="+mn-ea"/>
              </a:rPr>
              <a:t> function to create an iterable:</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newlist = [x </a:t>
            </a:r>
            <a:r>
              <a:rPr lang="en-US" sz="2000">
                <a:solidFill>
                  <a:srgbClr val="0070C0"/>
                </a:solidFill>
                <a:sym typeface="+mn-ea"/>
              </a:rPr>
              <a:t>for</a:t>
            </a:r>
            <a:r>
              <a:rPr lang="en-US" sz="2000">
                <a:solidFill>
                  <a:schemeClr val="tx1"/>
                </a:solidFill>
                <a:sym typeface="+mn-ea"/>
              </a:rPr>
              <a:t> x </a:t>
            </a:r>
            <a:r>
              <a:rPr lang="en-US" sz="2000">
                <a:solidFill>
                  <a:srgbClr val="0070C0"/>
                </a:solidFill>
                <a:sym typeface="+mn-ea"/>
              </a:rPr>
              <a:t>in range</a:t>
            </a:r>
            <a:r>
              <a:rPr lang="en-US" sz="2000">
                <a:solidFill>
                  <a:schemeClr val="tx1"/>
                </a:solidFill>
                <a:sym typeface="+mn-ea"/>
              </a:rPr>
              <a:t>(</a:t>
            </a:r>
            <a:r>
              <a:rPr lang="en-US" sz="2000">
                <a:solidFill>
                  <a:srgbClr val="FF0000"/>
                </a:solidFill>
                <a:sym typeface="+mn-ea"/>
              </a:rPr>
              <a:t>10</a:t>
            </a:r>
            <a:r>
              <a:rPr lang="en-US" sz="2000">
                <a:solidFill>
                  <a:schemeClr val="tx1"/>
                </a:solidFill>
                <a:sym typeface="+mn-ea"/>
              </a:rPr>
              <a:t>)</a:t>
            </a:r>
            <a:endParaRPr lang="en-US" sz="2000">
              <a:solidFill>
                <a:schemeClr val="tx1"/>
              </a:solidFill>
              <a:sym typeface="+mn-ea"/>
            </a:endParaRPr>
          </a:p>
        </p:txBody>
      </p:sp>
      <p:sp>
        <p:nvSpPr>
          <p:cNvPr id="5" name="Rectangles 4"/>
          <p:cNvSpPr/>
          <p:nvPr/>
        </p:nvSpPr>
        <p:spPr>
          <a:xfrm>
            <a:off x="6990080" y="1209040"/>
            <a:ext cx="4719955" cy="465074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sz="2000">
              <a:solidFill>
                <a:schemeClr val="tx1"/>
              </a:solidFill>
              <a:sym typeface="+mn-ea"/>
            </a:endParaRPr>
          </a:p>
          <a:p>
            <a:pPr algn="l"/>
            <a:r>
              <a:rPr lang="en-US" sz="2000" b="1">
                <a:solidFill>
                  <a:schemeClr val="tx1"/>
                </a:solidFill>
                <a:sym typeface="+mn-ea"/>
              </a:rPr>
              <a:t>Same example, but with a condition:</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Example</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Accept only numbers lower than 5:</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newlist = [x</a:t>
            </a:r>
            <a:r>
              <a:rPr lang="en-US" sz="2000">
                <a:solidFill>
                  <a:srgbClr val="0070C0"/>
                </a:solidFill>
                <a:sym typeface="+mn-ea"/>
              </a:rPr>
              <a:t> for</a:t>
            </a:r>
            <a:r>
              <a:rPr lang="en-US" sz="2000">
                <a:solidFill>
                  <a:schemeClr val="tx1"/>
                </a:solidFill>
                <a:sym typeface="+mn-ea"/>
              </a:rPr>
              <a:t> x </a:t>
            </a:r>
            <a:r>
              <a:rPr lang="en-US" sz="2000">
                <a:solidFill>
                  <a:srgbClr val="0070C0"/>
                </a:solidFill>
                <a:sym typeface="+mn-ea"/>
              </a:rPr>
              <a:t>in range</a:t>
            </a:r>
            <a:r>
              <a:rPr lang="en-US" sz="2000">
                <a:solidFill>
                  <a:schemeClr val="tx1"/>
                </a:solidFill>
                <a:sym typeface="+mn-ea"/>
              </a:rPr>
              <a:t>(</a:t>
            </a:r>
            <a:r>
              <a:rPr lang="en-US" sz="2000">
                <a:solidFill>
                  <a:srgbClr val="FF0000"/>
                </a:solidFill>
                <a:sym typeface="+mn-ea"/>
              </a:rPr>
              <a:t>10</a:t>
            </a:r>
            <a:r>
              <a:rPr lang="en-US" sz="2000">
                <a:solidFill>
                  <a:schemeClr val="tx1"/>
                </a:solidFill>
                <a:sym typeface="+mn-ea"/>
              </a:rPr>
              <a:t>) </a:t>
            </a:r>
            <a:r>
              <a:rPr lang="en-US" sz="2000">
                <a:solidFill>
                  <a:srgbClr val="0070C0"/>
                </a:solidFill>
                <a:sym typeface="+mn-ea"/>
              </a:rPr>
              <a:t>if</a:t>
            </a:r>
            <a:r>
              <a:rPr lang="en-US" sz="2000">
                <a:solidFill>
                  <a:schemeClr val="tx1"/>
                </a:solidFill>
                <a:sym typeface="+mn-ea"/>
              </a:rPr>
              <a:t> x &lt;</a:t>
            </a:r>
            <a:r>
              <a:rPr lang="en-US" sz="2000">
                <a:solidFill>
                  <a:srgbClr val="FF0000"/>
                </a:solidFill>
                <a:sym typeface="+mn-ea"/>
              </a:rPr>
              <a:t> 5</a:t>
            </a:r>
            <a:r>
              <a:rPr lang="en-US" sz="2000">
                <a:solidFill>
                  <a:schemeClr val="tx1"/>
                </a:solidFill>
                <a:sym typeface="+mn-ea"/>
              </a:rPr>
              <a:t>]</a:t>
            </a:r>
            <a:endParaRPr lang="en-US" sz="2000">
              <a:solidFill>
                <a:schemeClr val="tx1"/>
              </a:solidFill>
              <a:sym typeface="+mn-ea"/>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1024255" y="474345"/>
            <a:ext cx="9824720" cy="1428115"/>
          </a:xfrm>
        </p:spPr>
        <p:txBody>
          <a:bodyPr>
            <a:noAutofit/>
          </a:bodyPr>
          <a:p>
            <a:pPr marL="0" indent="0">
              <a:buNone/>
            </a:pPr>
            <a:r>
              <a:rPr lang="en-US" sz="2400"/>
              <a:t>Expression</a:t>
            </a:r>
            <a:endParaRPr lang="en-US" sz="2400"/>
          </a:p>
          <a:p>
            <a:pPr marL="0" indent="0">
              <a:buNone/>
            </a:pPr>
            <a:r>
              <a:rPr lang="en-US" sz="2400"/>
              <a:t>The expression is the current item in the iteration, but it is also the outcome, which you can manipulate before it ends up like a list item in the new list:</a:t>
            </a:r>
            <a:endParaRPr lang="en-US" sz="2400"/>
          </a:p>
        </p:txBody>
      </p:sp>
      <p:sp>
        <p:nvSpPr>
          <p:cNvPr id="7" name="Rectangles 6"/>
          <p:cNvSpPr/>
          <p:nvPr/>
        </p:nvSpPr>
        <p:spPr>
          <a:xfrm>
            <a:off x="2693670" y="2567305"/>
            <a:ext cx="6804660" cy="321691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sz="2000">
              <a:solidFill>
                <a:schemeClr val="tx1"/>
              </a:solidFill>
              <a:sym typeface="+mn-ea"/>
            </a:endParaRPr>
          </a:p>
          <a:p>
            <a:pPr algn="l"/>
            <a:r>
              <a:rPr lang="en-US" sz="2800">
                <a:solidFill>
                  <a:schemeClr val="tx1"/>
                </a:solidFill>
                <a:sym typeface="+mn-ea"/>
              </a:rPr>
              <a:t>Example</a:t>
            </a:r>
            <a:endParaRPr lang="en-US" sz="2800">
              <a:solidFill>
                <a:schemeClr val="tx1"/>
              </a:solidFill>
              <a:sym typeface="+mn-ea"/>
            </a:endParaRPr>
          </a:p>
          <a:p>
            <a:pPr algn="l"/>
            <a:endParaRPr lang="en-US" sz="2800">
              <a:solidFill>
                <a:schemeClr val="tx1"/>
              </a:solidFill>
              <a:sym typeface="+mn-ea"/>
            </a:endParaRPr>
          </a:p>
          <a:p>
            <a:pPr algn="l"/>
            <a:r>
              <a:rPr lang="en-US" sz="2800">
                <a:solidFill>
                  <a:schemeClr val="tx1"/>
                </a:solidFill>
                <a:sym typeface="+mn-ea"/>
              </a:rPr>
              <a:t>Set the values in the new list to upper case:</a:t>
            </a:r>
            <a:endParaRPr lang="en-US" sz="2800">
              <a:solidFill>
                <a:schemeClr val="tx1"/>
              </a:solidFill>
              <a:sym typeface="+mn-ea"/>
            </a:endParaRPr>
          </a:p>
          <a:p>
            <a:pPr algn="l"/>
            <a:endParaRPr lang="en-US" sz="2800">
              <a:solidFill>
                <a:schemeClr val="tx1"/>
              </a:solidFill>
              <a:sym typeface="+mn-ea"/>
            </a:endParaRPr>
          </a:p>
          <a:p>
            <a:pPr algn="l"/>
            <a:r>
              <a:rPr lang="en-US" sz="2800">
                <a:solidFill>
                  <a:schemeClr val="tx1"/>
                </a:solidFill>
                <a:sym typeface="+mn-ea"/>
              </a:rPr>
              <a:t>newlist = [x.upper()</a:t>
            </a:r>
            <a:r>
              <a:rPr lang="en-US" sz="2800">
                <a:solidFill>
                  <a:srgbClr val="0070C0"/>
                </a:solidFill>
                <a:sym typeface="+mn-ea"/>
              </a:rPr>
              <a:t> for</a:t>
            </a:r>
            <a:r>
              <a:rPr lang="en-US" sz="2800">
                <a:solidFill>
                  <a:schemeClr val="tx1"/>
                </a:solidFill>
                <a:sym typeface="+mn-ea"/>
              </a:rPr>
              <a:t> x</a:t>
            </a:r>
            <a:r>
              <a:rPr lang="en-US" sz="2800">
                <a:solidFill>
                  <a:srgbClr val="0070C0"/>
                </a:solidFill>
                <a:sym typeface="+mn-ea"/>
              </a:rPr>
              <a:t> in</a:t>
            </a:r>
            <a:r>
              <a:rPr lang="en-US" sz="2800">
                <a:solidFill>
                  <a:schemeClr val="tx1"/>
                </a:solidFill>
                <a:sym typeface="+mn-ea"/>
              </a:rPr>
              <a:t> fruits]</a:t>
            </a:r>
            <a:endParaRPr lang="en-US" sz="2800">
              <a:solidFill>
                <a:schemeClr val="tx1"/>
              </a:solidFill>
              <a:sym typeface="+mn-ea"/>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Python variables</a:t>
            </a:r>
            <a:endParaRPr lang="zh-TW" altLang="en-US" dirty="0"/>
          </a:p>
        </p:txBody>
      </p:sp>
      <p:sp>
        <p:nvSpPr>
          <p:cNvPr id="3" name="內容版面配置區 2"/>
          <p:cNvSpPr>
            <a:spLocks noGrp="1"/>
          </p:cNvSpPr>
          <p:nvPr>
            <p:ph idx="1"/>
          </p:nvPr>
        </p:nvSpPr>
        <p:spPr>
          <a:xfrm>
            <a:off x="1069848" y="2121408"/>
            <a:ext cx="5073257" cy="4050792"/>
          </a:xfrm>
        </p:spPr>
        <p:txBody>
          <a:bodyPr/>
          <a:lstStyle/>
          <a:p>
            <a:pPr marL="0" indent="0">
              <a:buNone/>
            </a:pPr>
            <a:r>
              <a:rPr lang="en-US" altLang="zh-TW" dirty="0"/>
              <a:t>Variables</a:t>
            </a:r>
            <a:endParaRPr lang="en-US" altLang="zh-TW" dirty="0"/>
          </a:p>
          <a:p>
            <a:r>
              <a:rPr lang="en-US" altLang="zh-TW" dirty="0"/>
              <a:t>Variables are containers for </a:t>
            </a:r>
            <a:r>
              <a:rPr lang="en-US" altLang="zh-TW" dirty="0">
                <a:solidFill>
                  <a:srgbClr val="C00000"/>
                </a:solidFill>
              </a:rPr>
              <a:t>storing data values</a:t>
            </a:r>
            <a:r>
              <a:rPr lang="en-US" altLang="zh-TW" dirty="0" smtClean="0">
                <a:solidFill>
                  <a:srgbClr val="C00000"/>
                </a:solidFill>
              </a:rPr>
              <a:t>.</a:t>
            </a:r>
            <a:endParaRPr lang="en-US" altLang="zh-TW" dirty="0" smtClean="0">
              <a:solidFill>
                <a:srgbClr val="C00000"/>
              </a:solidFill>
            </a:endParaRPr>
          </a:p>
          <a:p>
            <a:pPr marL="0" indent="0">
              <a:buNone/>
            </a:pPr>
            <a:r>
              <a:rPr lang="en-US" altLang="zh-TW" dirty="0"/>
              <a:t>Creating Variables</a:t>
            </a:r>
            <a:endParaRPr lang="en-US" altLang="zh-TW" dirty="0"/>
          </a:p>
          <a:p>
            <a:r>
              <a:rPr lang="en-US" altLang="zh-TW" dirty="0"/>
              <a:t>Python has </a:t>
            </a:r>
            <a:r>
              <a:rPr lang="en-US" altLang="zh-TW" dirty="0">
                <a:solidFill>
                  <a:srgbClr val="C00000"/>
                </a:solidFill>
              </a:rPr>
              <a:t>no command for declaring a variable.</a:t>
            </a:r>
            <a:endParaRPr lang="en-US" altLang="zh-TW" dirty="0">
              <a:solidFill>
                <a:srgbClr val="C00000"/>
              </a:solidFill>
            </a:endParaRPr>
          </a:p>
          <a:p>
            <a:r>
              <a:rPr lang="en-US" altLang="zh-TW" dirty="0"/>
              <a:t>A variable is created the moment you first assign a value to it.</a:t>
            </a:r>
            <a:endParaRPr lang="en-US" altLang="zh-TW" dirty="0"/>
          </a:p>
          <a:p>
            <a:endParaRPr lang="en-US" altLang="zh-TW" dirty="0">
              <a:solidFill>
                <a:srgbClr val="C00000"/>
              </a:solidFill>
            </a:endParaRPr>
          </a:p>
          <a:p>
            <a:endParaRPr lang="zh-TW" altLang="en-US" dirty="0"/>
          </a:p>
        </p:txBody>
      </p:sp>
      <p:sp>
        <p:nvSpPr>
          <p:cNvPr id="4" name="矩形 3"/>
          <p:cNvSpPr/>
          <p:nvPr/>
        </p:nvSpPr>
        <p:spPr>
          <a:xfrm>
            <a:off x="7232072" y="2474205"/>
            <a:ext cx="3998421" cy="2031325"/>
          </a:xfrm>
          <a:prstGeom prst="rect">
            <a:avLst/>
          </a:prstGeom>
          <a:ln w="38100">
            <a:solidFill>
              <a:srgbClr val="7030A0"/>
            </a:solidFill>
          </a:ln>
        </p:spPr>
        <p:txBody>
          <a:bodyPr wrap="square">
            <a:spAutoFit/>
          </a:bodyPr>
          <a:lstStyle/>
          <a:p>
            <a:r>
              <a:rPr lang="en-US" altLang="zh-TW" dirty="0" smtClean="0">
                <a:solidFill>
                  <a:srgbClr val="000000"/>
                </a:solidFill>
                <a:latin typeface="Segoe UI" panose="020B0502040204020203" pitchFamily="34" charset="0"/>
              </a:rPr>
              <a:t>Example</a:t>
            </a:r>
            <a:endParaRPr lang="en-US" altLang="zh-TW" dirty="0" smtClean="0">
              <a:solidFill>
                <a:srgbClr val="000000"/>
              </a:solidFill>
              <a:latin typeface="Segoe UI" panose="020B0502040204020203" pitchFamily="34" charset="0"/>
            </a:endParaRPr>
          </a:p>
          <a:p>
            <a:endParaRPr lang="en-US" altLang="zh-TW" dirty="0">
              <a:solidFill>
                <a:srgbClr val="000000"/>
              </a:solidFill>
              <a:latin typeface="Segoe UI" panose="020B0502040204020203" pitchFamily="34" charset="0"/>
            </a:endParaRPr>
          </a:p>
          <a:p>
            <a:r>
              <a:rPr lang="en-US" altLang="zh-TW" dirty="0">
                <a:solidFill>
                  <a:srgbClr val="000000"/>
                </a:solidFill>
                <a:latin typeface="Consolas" panose="020B0609020204030204" pitchFamily="49" charset="0"/>
              </a:rPr>
              <a:t>x = </a:t>
            </a:r>
            <a:r>
              <a:rPr lang="en-US" altLang="zh-TW" dirty="0" smtClean="0">
                <a:solidFill>
                  <a:srgbClr val="FF0000"/>
                </a:solidFill>
                <a:latin typeface="Consolas" panose="020B0609020204030204" pitchFamily="49" charset="0"/>
              </a:rPr>
              <a:t>8</a:t>
            </a:r>
            <a:br>
              <a:rPr lang="en-US" altLang="zh-TW" dirty="0">
                <a:solidFill>
                  <a:srgbClr val="000000"/>
                </a:solidFill>
                <a:latin typeface="Consolas" panose="020B0609020204030204" pitchFamily="49" charset="0"/>
              </a:rPr>
            </a:br>
            <a:r>
              <a:rPr lang="en-US" altLang="zh-TW" dirty="0">
                <a:solidFill>
                  <a:srgbClr val="000000"/>
                </a:solidFill>
                <a:latin typeface="Consolas" panose="020B0609020204030204" pitchFamily="49" charset="0"/>
              </a:rPr>
              <a:t>y = </a:t>
            </a:r>
            <a:r>
              <a:rPr lang="en-US" altLang="zh-TW" dirty="0" smtClean="0">
                <a:solidFill>
                  <a:srgbClr val="A52A2A"/>
                </a:solidFill>
                <a:latin typeface="Consolas" panose="020B0609020204030204" pitchFamily="49" charset="0"/>
              </a:rPr>
              <a:t>“</a:t>
            </a:r>
            <a:r>
              <a:rPr lang="en-US" altLang="zh-TW" dirty="0" err="1" smtClean="0">
                <a:solidFill>
                  <a:srgbClr val="A52A2A"/>
                </a:solidFill>
                <a:latin typeface="Consolas" panose="020B0609020204030204" pitchFamily="49" charset="0"/>
              </a:rPr>
              <a:t>Cheska</a:t>
            </a:r>
            <a:r>
              <a:rPr lang="en-US" altLang="zh-TW" dirty="0" smtClean="0">
                <a:solidFill>
                  <a:srgbClr val="A52A2A"/>
                </a:solidFill>
                <a:latin typeface="Consolas" panose="020B0609020204030204" pitchFamily="49" charset="0"/>
              </a:rPr>
              <a:t>"</a:t>
            </a:r>
            <a:br>
              <a:rPr lang="en-US" altLang="zh-TW" dirty="0">
                <a:solidFill>
                  <a:srgbClr val="000000"/>
                </a:solidFill>
                <a:latin typeface="Consolas" panose="020B0609020204030204" pitchFamily="49" charset="0"/>
              </a:rPr>
            </a:br>
            <a:r>
              <a:rPr lang="en-US" altLang="zh-TW" dirty="0">
                <a:solidFill>
                  <a:srgbClr val="0000CD"/>
                </a:solidFill>
                <a:latin typeface="Consolas" panose="020B0609020204030204" pitchFamily="49" charset="0"/>
              </a:rPr>
              <a:t>print</a:t>
            </a:r>
            <a:r>
              <a:rPr lang="en-US" altLang="zh-TW" dirty="0">
                <a:solidFill>
                  <a:srgbClr val="000000"/>
                </a:solidFill>
                <a:latin typeface="Consolas" panose="020B0609020204030204" pitchFamily="49" charset="0"/>
              </a:rPr>
              <a:t>(x)</a:t>
            </a:r>
            <a:br>
              <a:rPr lang="en-US" altLang="zh-TW" dirty="0">
                <a:solidFill>
                  <a:srgbClr val="000000"/>
                </a:solidFill>
                <a:latin typeface="Consolas" panose="020B0609020204030204" pitchFamily="49" charset="0"/>
              </a:rPr>
            </a:br>
            <a:r>
              <a:rPr lang="en-US" altLang="zh-TW" dirty="0">
                <a:solidFill>
                  <a:srgbClr val="0000CD"/>
                </a:solidFill>
                <a:latin typeface="Consolas" panose="020B0609020204030204" pitchFamily="49" charset="0"/>
              </a:rPr>
              <a:t>print</a:t>
            </a:r>
            <a:r>
              <a:rPr lang="en-US" altLang="zh-TW" dirty="0">
                <a:solidFill>
                  <a:srgbClr val="000000"/>
                </a:solidFill>
                <a:latin typeface="Consolas" panose="020B0609020204030204" pitchFamily="49" charset="0"/>
              </a:rPr>
              <a:t>(y</a:t>
            </a:r>
            <a:r>
              <a:rPr lang="en-US" altLang="zh-TW" dirty="0" smtClean="0">
                <a:solidFill>
                  <a:srgbClr val="000000"/>
                </a:solidFill>
                <a:latin typeface="Consolas" panose="020B0609020204030204" pitchFamily="49" charset="0"/>
              </a:rPr>
              <a:t>)</a:t>
            </a:r>
            <a:endParaRPr lang="en-US" altLang="zh-TW" dirty="0" smtClean="0">
              <a:solidFill>
                <a:srgbClr val="000000"/>
              </a:solidFill>
              <a:latin typeface="Consolas" panose="020B0609020204030204" pitchFamily="49" charset="0"/>
            </a:endParaRPr>
          </a:p>
          <a:p>
            <a:endParaRPr lang="en-US" altLang="zh-TW" b="0" i="0" dirty="0">
              <a:solidFill>
                <a:srgbClr val="000000"/>
              </a:solidFill>
              <a:effectLst/>
              <a:latin typeface="Consolas" panose="020B0609020204030204" pitchFamily="49" charset="0"/>
            </a:endParaRPr>
          </a:p>
        </p:txBody>
      </p:sp>
      <p:cxnSp>
        <p:nvCxnSpPr>
          <p:cNvPr id="6" name="直線單箭頭接點 5"/>
          <p:cNvCxnSpPr/>
          <p:nvPr/>
        </p:nvCxnSpPr>
        <p:spPr>
          <a:xfrm flipH="1">
            <a:off x="7464828" y="1925381"/>
            <a:ext cx="856211" cy="1313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038406" y="1436009"/>
            <a:ext cx="1396538" cy="299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Variables</a:t>
            </a:r>
            <a:endParaRPr lang="en-US" altLang="zh-TW"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69848" y="484632"/>
            <a:ext cx="7625265" cy="1609344"/>
          </a:xfrm>
        </p:spPr>
        <p:txBody>
          <a:bodyPr>
            <a:normAutofit/>
          </a:bodyPr>
          <a:lstStyle/>
          <a:p>
            <a:r>
              <a:rPr lang="en-US" altLang="zh-TW" sz="4800" dirty="0" smtClean="0"/>
              <a:t>Python –variable names</a:t>
            </a:r>
            <a:endParaRPr lang="zh-TW" altLang="en-US" sz="4800" dirty="0"/>
          </a:p>
        </p:txBody>
      </p:sp>
      <p:sp>
        <p:nvSpPr>
          <p:cNvPr id="3" name="內容版面配置區 2"/>
          <p:cNvSpPr>
            <a:spLocks noGrp="1"/>
          </p:cNvSpPr>
          <p:nvPr>
            <p:ph idx="1"/>
          </p:nvPr>
        </p:nvSpPr>
        <p:spPr>
          <a:xfrm>
            <a:off x="1069847" y="2121408"/>
            <a:ext cx="5314328" cy="4050792"/>
          </a:xfrm>
        </p:spPr>
        <p:txBody>
          <a:bodyPr>
            <a:normAutofit/>
          </a:bodyPr>
          <a:lstStyle/>
          <a:p>
            <a:pPr marL="0" indent="0">
              <a:buNone/>
            </a:pPr>
            <a:r>
              <a:rPr lang="en-US" altLang="zh-TW" sz="1600" dirty="0"/>
              <a:t>A variable can have a </a:t>
            </a:r>
            <a:r>
              <a:rPr lang="en-US" altLang="zh-TW" sz="1600" dirty="0">
                <a:solidFill>
                  <a:srgbClr val="FF0000"/>
                </a:solidFill>
              </a:rPr>
              <a:t>short name </a:t>
            </a:r>
            <a:r>
              <a:rPr lang="en-US" altLang="zh-TW" sz="1600" dirty="0"/>
              <a:t>(like x and y) or a more descriptive name (age, </a:t>
            </a:r>
            <a:r>
              <a:rPr lang="en-US" altLang="zh-TW" sz="1600" dirty="0" err="1"/>
              <a:t>carname</a:t>
            </a:r>
            <a:r>
              <a:rPr lang="en-US" altLang="zh-TW" sz="1600" dirty="0"/>
              <a:t>, </a:t>
            </a:r>
            <a:r>
              <a:rPr lang="en-US" altLang="zh-TW" sz="1600" dirty="0" err="1"/>
              <a:t>total_volume</a:t>
            </a:r>
            <a:r>
              <a:rPr lang="en-US" altLang="zh-TW" sz="1600" dirty="0"/>
              <a:t>). Rules for Python variables</a:t>
            </a:r>
            <a:r>
              <a:rPr lang="en-US" altLang="zh-TW" sz="1600" dirty="0" smtClean="0"/>
              <a:t>:</a:t>
            </a:r>
            <a:endParaRPr lang="en-US" altLang="zh-TW" sz="1600" dirty="0" smtClean="0"/>
          </a:p>
          <a:p>
            <a:r>
              <a:rPr lang="en-US" altLang="zh-TW" sz="1800" dirty="0"/>
              <a:t>A variable name must start with a </a:t>
            </a:r>
            <a:r>
              <a:rPr lang="en-US" altLang="zh-TW" sz="1800" dirty="0">
                <a:solidFill>
                  <a:srgbClr val="FF0000"/>
                </a:solidFill>
              </a:rPr>
              <a:t>letter</a:t>
            </a:r>
            <a:r>
              <a:rPr lang="en-US" altLang="zh-TW" sz="1800" dirty="0"/>
              <a:t> or the </a:t>
            </a:r>
            <a:r>
              <a:rPr lang="en-US" altLang="zh-TW" sz="1800" dirty="0">
                <a:solidFill>
                  <a:srgbClr val="FF0000"/>
                </a:solidFill>
              </a:rPr>
              <a:t>underscore character</a:t>
            </a:r>
            <a:endParaRPr lang="en-US" altLang="zh-TW" sz="1800" dirty="0">
              <a:solidFill>
                <a:srgbClr val="FF0000"/>
              </a:solidFill>
            </a:endParaRPr>
          </a:p>
          <a:p>
            <a:r>
              <a:rPr lang="en-US" altLang="zh-TW" sz="1800" dirty="0"/>
              <a:t>A variable name </a:t>
            </a:r>
            <a:r>
              <a:rPr lang="en-US" altLang="zh-TW" sz="1800" dirty="0">
                <a:solidFill>
                  <a:srgbClr val="FF0000"/>
                </a:solidFill>
              </a:rPr>
              <a:t>cannot start with a number</a:t>
            </a:r>
            <a:endParaRPr lang="en-US" altLang="zh-TW" sz="1800" dirty="0">
              <a:solidFill>
                <a:srgbClr val="FF0000"/>
              </a:solidFill>
            </a:endParaRPr>
          </a:p>
          <a:p>
            <a:r>
              <a:rPr lang="en-US" altLang="zh-TW" sz="1800" dirty="0"/>
              <a:t>A variable name can only contain alpha-numeric characters and underscores </a:t>
            </a:r>
            <a:r>
              <a:rPr lang="en-US" altLang="zh-TW" sz="1800" dirty="0">
                <a:solidFill>
                  <a:srgbClr val="FF0000"/>
                </a:solidFill>
              </a:rPr>
              <a:t>(A-z, 0-9, and _ )</a:t>
            </a:r>
            <a:endParaRPr lang="en-US" altLang="zh-TW" sz="1800" dirty="0">
              <a:solidFill>
                <a:srgbClr val="FF0000"/>
              </a:solidFill>
            </a:endParaRPr>
          </a:p>
          <a:p>
            <a:r>
              <a:rPr lang="en-US" altLang="zh-TW" sz="1800" dirty="0"/>
              <a:t>Variable names are </a:t>
            </a:r>
            <a:r>
              <a:rPr lang="en-US" altLang="zh-TW" sz="1800" dirty="0">
                <a:solidFill>
                  <a:srgbClr val="FF0000"/>
                </a:solidFill>
              </a:rPr>
              <a:t>case-sensitive </a:t>
            </a:r>
            <a:r>
              <a:rPr lang="en-US" altLang="zh-TW" sz="1800" dirty="0"/>
              <a:t>(age, Age and AGE are three different variables)</a:t>
            </a:r>
            <a:endParaRPr lang="en-US" altLang="zh-TW" sz="1800" dirty="0"/>
          </a:p>
          <a:p>
            <a:pPr marL="0" indent="0">
              <a:buNone/>
            </a:pPr>
            <a:endParaRPr lang="en-US" altLang="zh-TW" sz="1400" dirty="0" smtClean="0"/>
          </a:p>
          <a:p>
            <a:pPr marL="0" indent="0">
              <a:buNone/>
            </a:pPr>
            <a:endParaRPr lang="zh-TW" altLang="en-US" sz="1600" dirty="0"/>
          </a:p>
        </p:txBody>
      </p:sp>
      <p:sp>
        <p:nvSpPr>
          <p:cNvPr id="4" name="矩形 3"/>
          <p:cNvSpPr/>
          <p:nvPr/>
        </p:nvSpPr>
        <p:spPr>
          <a:xfrm>
            <a:off x="7148945" y="2958084"/>
            <a:ext cx="3840480" cy="237744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smtClean="0">
                <a:solidFill>
                  <a:schemeClr val="tx1"/>
                </a:solidFill>
              </a:rPr>
              <a:t>Example:</a:t>
            </a:r>
            <a:endParaRPr lang="en-US" altLang="zh-TW" dirty="0" smtClean="0">
              <a:solidFill>
                <a:schemeClr val="tx1"/>
              </a:solidFill>
            </a:endParaRPr>
          </a:p>
          <a:p>
            <a:endParaRPr lang="en-US" altLang="zh-TW" dirty="0" smtClean="0">
              <a:solidFill>
                <a:schemeClr val="tx1"/>
              </a:solidFill>
            </a:endParaRPr>
          </a:p>
          <a:p>
            <a:pPr algn="ctr"/>
            <a:r>
              <a:rPr lang="en-US" altLang="zh-TW" dirty="0" err="1">
                <a:solidFill>
                  <a:schemeClr val="tx1"/>
                </a:solidFill>
              </a:rPr>
              <a:t>myvar</a:t>
            </a:r>
            <a:r>
              <a:rPr lang="en-US" altLang="zh-TW" dirty="0">
                <a:solidFill>
                  <a:schemeClr val="tx1"/>
                </a:solidFill>
              </a:rPr>
              <a:t> = </a:t>
            </a:r>
            <a:r>
              <a:rPr lang="en-US" altLang="zh-TW" dirty="0">
                <a:solidFill>
                  <a:srgbClr val="92D050"/>
                </a:solidFill>
              </a:rPr>
              <a:t>"</a:t>
            </a:r>
            <a:r>
              <a:rPr lang="en-US" altLang="zh-TW" dirty="0" err="1">
                <a:solidFill>
                  <a:srgbClr val="92D050"/>
                </a:solidFill>
              </a:rPr>
              <a:t>Cheska</a:t>
            </a:r>
            <a:r>
              <a:rPr lang="en-US" altLang="zh-TW" dirty="0">
                <a:solidFill>
                  <a:srgbClr val="92D050"/>
                </a:solidFill>
              </a:rPr>
              <a:t>"</a:t>
            </a:r>
            <a:endParaRPr lang="en-US" altLang="zh-TW" dirty="0">
              <a:solidFill>
                <a:srgbClr val="92D050"/>
              </a:solidFill>
            </a:endParaRPr>
          </a:p>
          <a:p>
            <a:pPr algn="ctr"/>
            <a:r>
              <a:rPr lang="en-US" altLang="zh-TW" dirty="0" err="1">
                <a:solidFill>
                  <a:schemeClr val="tx1"/>
                </a:solidFill>
              </a:rPr>
              <a:t>my_var</a:t>
            </a:r>
            <a:r>
              <a:rPr lang="en-US" altLang="zh-TW" dirty="0">
                <a:solidFill>
                  <a:schemeClr val="tx1"/>
                </a:solidFill>
              </a:rPr>
              <a:t> = </a:t>
            </a:r>
            <a:r>
              <a:rPr lang="en-US" altLang="zh-TW" dirty="0">
                <a:solidFill>
                  <a:srgbClr val="92D050"/>
                </a:solidFill>
              </a:rPr>
              <a:t>"</a:t>
            </a:r>
            <a:r>
              <a:rPr lang="en-US" altLang="zh-TW" dirty="0" err="1">
                <a:solidFill>
                  <a:srgbClr val="92D050"/>
                </a:solidFill>
              </a:rPr>
              <a:t>Cheska</a:t>
            </a:r>
            <a:r>
              <a:rPr lang="en-US" altLang="zh-TW" dirty="0">
                <a:solidFill>
                  <a:srgbClr val="92D050"/>
                </a:solidFill>
              </a:rPr>
              <a:t>"</a:t>
            </a:r>
            <a:endParaRPr lang="en-US" altLang="zh-TW" dirty="0">
              <a:solidFill>
                <a:srgbClr val="92D050"/>
              </a:solidFill>
            </a:endParaRPr>
          </a:p>
          <a:p>
            <a:pPr algn="ctr"/>
            <a:r>
              <a:rPr lang="en-US" altLang="zh-TW" dirty="0">
                <a:solidFill>
                  <a:schemeClr val="tx1"/>
                </a:solidFill>
              </a:rPr>
              <a:t>_</a:t>
            </a:r>
            <a:r>
              <a:rPr lang="en-US" altLang="zh-TW" dirty="0" err="1">
                <a:solidFill>
                  <a:schemeClr val="tx1"/>
                </a:solidFill>
              </a:rPr>
              <a:t>my_var</a:t>
            </a:r>
            <a:r>
              <a:rPr lang="en-US" altLang="zh-TW" dirty="0">
                <a:solidFill>
                  <a:schemeClr val="tx1"/>
                </a:solidFill>
              </a:rPr>
              <a:t> = </a:t>
            </a:r>
            <a:r>
              <a:rPr lang="en-US" altLang="zh-TW" dirty="0">
                <a:solidFill>
                  <a:srgbClr val="92D050"/>
                </a:solidFill>
              </a:rPr>
              <a:t>"</a:t>
            </a:r>
            <a:r>
              <a:rPr lang="en-US" altLang="zh-TW" dirty="0" err="1">
                <a:solidFill>
                  <a:srgbClr val="92D050"/>
                </a:solidFill>
              </a:rPr>
              <a:t>Cheska</a:t>
            </a:r>
            <a:r>
              <a:rPr lang="en-US" altLang="zh-TW" dirty="0">
                <a:solidFill>
                  <a:srgbClr val="92D050"/>
                </a:solidFill>
              </a:rPr>
              <a:t>"</a:t>
            </a:r>
            <a:endParaRPr lang="en-US" altLang="zh-TW" dirty="0">
              <a:solidFill>
                <a:srgbClr val="92D050"/>
              </a:solidFill>
            </a:endParaRPr>
          </a:p>
          <a:p>
            <a:pPr algn="ctr"/>
            <a:r>
              <a:rPr lang="en-US" altLang="zh-TW" dirty="0" err="1">
                <a:solidFill>
                  <a:schemeClr val="tx1"/>
                </a:solidFill>
              </a:rPr>
              <a:t>myVar</a:t>
            </a:r>
            <a:r>
              <a:rPr lang="en-US" altLang="zh-TW" dirty="0">
                <a:solidFill>
                  <a:schemeClr val="tx1"/>
                </a:solidFill>
              </a:rPr>
              <a:t> = </a:t>
            </a:r>
            <a:r>
              <a:rPr lang="en-US" altLang="zh-TW" dirty="0">
                <a:solidFill>
                  <a:srgbClr val="92D050"/>
                </a:solidFill>
              </a:rPr>
              <a:t>"</a:t>
            </a:r>
            <a:r>
              <a:rPr lang="en-US" altLang="zh-TW" dirty="0" err="1">
                <a:solidFill>
                  <a:srgbClr val="92D050"/>
                </a:solidFill>
              </a:rPr>
              <a:t>Cheska</a:t>
            </a:r>
            <a:r>
              <a:rPr lang="en-US" altLang="zh-TW" dirty="0">
                <a:solidFill>
                  <a:srgbClr val="92D050"/>
                </a:solidFill>
              </a:rPr>
              <a:t>"</a:t>
            </a:r>
            <a:endParaRPr lang="en-US" altLang="zh-TW" dirty="0">
              <a:solidFill>
                <a:srgbClr val="92D050"/>
              </a:solidFill>
            </a:endParaRPr>
          </a:p>
          <a:p>
            <a:pPr algn="ctr"/>
            <a:r>
              <a:rPr lang="en-US" altLang="zh-TW" dirty="0">
                <a:solidFill>
                  <a:schemeClr val="tx1"/>
                </a:solidFill>
              </a:rPr>
              <a:t>MYVAR = </a:t>
            </a:r>
            <a:r>
              <a:rPr lang="en-US" altLang="zh-TW" dirty="0">
                <a:solidFill>
                  <a:srgbClr val="92D050"/>
                </a:solidFill>
              </a:rPr>
              <a:t>"</a:t>
            </a:r>
            <a:r>
              <a:rPr lang="en-US" altLang="zh-TW" dirty="0" err="1">
                <a:solidFill>
                  <a:srgbClr val="92D050"/>
                </a:solidFill>
              </a:rPr>
              <a:t>Cheska</a:t>
            </a:r>
            <a:r>
              <a:rPr lang="en-US" altLang="zh-TW" dirty="0">
                <a:solidFill>
                  <a:srgbClr val="92D050"/>
                </a:solidFill>
              </a:rPr>
              <a:t>"</a:t>
            </a:r>
            <a:endParaRPr lang="en-US" altLang="zh-TW" dirty="0">
              <a:solidFill>
                <a:srgbClr val="92D050"/>
              </a:solidFill>
            </a:endParaRPr>
          </a:p>
          <a:p>
            <a:pPr algn="ctr"/>
            <a:r>
              <a:rPr lang="en-US" altLang="zh-TW" dirty="0">
                <a:solidFill>
                  <a:schemeClr val="tx1"/>
                </a:solidFill>
              </a:rPr>
              <a:t>myvar2 = </a:t>
            </a:r>
            <a:r>
              <a:rPr lang="en-US" altLang="zh-TW" dirty="0">
                <a:solidFill>
                  <a:srgbClr val="92D050"/>
                </a:solidFill>
              </a:rPr>
              <a:t>"</a:t>
            </a:r>
            <a:r>
              <a:rPr lang="en-US" altLang="zh-TW" dirty="0" err="1">
                <a:solidFill>
                  <a:srgbClr val="92D050"/>
                </a:solidFill>
              </a:rPr>
              <a:t>Cheska</a:t>
            </a:r>
            <a:r>
              <a:rPr lang="en-US" altLang="zh-TW" dirty="0">
                <a:solidFill>
                  <a:srgbClr val="92D050"/>
                </a:solidFill>
              </a:rPr>
              <a:t>" </a:t>
            </a:r>
            <a:endParaRPr lang="zh-TW" altLang="en-US" dirty="0">
              <a:solidFill>
                <a:srgbClr val="92D050"/>
              </a:solidFill>
            </a:endParaRPr>
          </a:p>
        </p:txBody>
      </p:sp>
      <p:cxnSp>
        <p:nvCxnSpPr>
          <p:cNvPr id="6" name="直線單箭頭接點 5"/>
          <p:cNvCxnSpPr/>
          <p:nvPr/>
        </p:nvCxnSpPr>
        <p:spPr>
          <a:xfrm flipH="1" flipV="1">
            <a:off x="9376756" y="2327564"/>
            <a:ext cx="257695" cy="13316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8354290" y="1854362"/>
            <a:ext cx="1795549" cy="315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Variable name</a:t>
            </a:r>
            <a:endParaRPr lang="zh-TW"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93420" y="1678305"/>
            <a:ext cx="4885690" cy="3936365"/>
          </a:xfrm>
        </p:spPr>
        <p:txBody>
          <a:bodyPr/>
          <a:lstStyle/>
          <a:p>
            <a:pPr marL="0" indent="0">
              <a:buNone/>
            </a:pPr>
            <a:r>
              <a:rPr lang="en-US" altLang="zh-TW" dirty="0" smtClean="0"/>
              <a:t>   Python </a:t>
            </a:r>
            <a:r>
              <a:rPr lang="en-US" altLang="zh-TW" dirty="0"/>
              <a:t>assigns values from right to left. When assigning multiple variables in a single line, </a:t>
            </a:r>
            <a:r>
              <a:rPr lang="en-US" altLang="zh-TW" dirty="0">
                <a:solidFill>
                  <a:schemeClr val="accent1"/>
                </a:solidFill>
              </a:rPr>
              <a:t>different variable names are provided to the left of the assignment operator separated by a comma</a:t>
            </a:r>
            <a:r>
              <a:rPr lang="en-US" altLang="zh-TW" dirty="0"/>
              <a:t>. The same goes for their respective values except they should be to the right of the assignment operator.</a:t>
            </a:r>
            <a:endParaRPr lang="en-US" altLang="zh-TW" dirty="0"/>
          </a:p>
        </p:txBody>
      </p:sp>
      <p:sp>
        <p:nvSpPr>
          <p:cNvPr id="5" name="標題 4"/>
          <p:cNvSpPr>
            <a:spLocks noGrp="1"/>
          </p:cNvSpPr>
          <p:nvPr>
            <p:ph type="title"/>
          </p:nvPr>
        </p:nvSpPr>
        <p:spPr>
          <a:xfrm>
            <a:off x="205324" y="68996"/>
            <a:ext cx="11299491" cy="1609344"/>
          </a:xfrm>
        </p:spPr>
        <p:txBody>
          <a:bodyPr>
            <a:normAutofit/>
          </a:bodyPr>
          <a:lstStyle/>
          <a:p>
            <a:r>
              <a:rPr lang="en-US" altLang="zh-TW" sz="4400" dirty="0"/>
              <a:t>Python Variables - Assign Multiple </a:t>
            </a:r>
            <a:r>
              <a:rPr lang="en-US" altLang="zh-TW" sz="4400" dirty="0" smtClean="0"/>
              <a:t>Values</a:t>
            </a:r>
            <a:endParaRPr lang="zh-TW" altLang="en-US" sz="4400" dirty="0"/>
          </a:p>
        </p:txBody>
      </p:sp>
      <p:sp>
        <p:nvSpPr>
          <p:cNvPr id="6" name="矩形 5"/>
          <p:cNvSpPr/>
          <p:nvPr/>
        </p:nvSpPr>
        <p:spPr>
          <a:xfrm>
            <a:off x="6094730" y="3105785"/>
            <a:ext cx="4620260" cy="2751455"/>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smtClean="0">
                <a:solidFill>
                  <a:schemeClr val="tx1"/>
                </a:solidFill>
              </a:rPr>
              <a:t>Example:</a:t>
            </a:r>
            <a:endParaRPr lang="en-US" altLang="zh-TW" dirty="0" smtClean="0">
              <a:solidFill>
                <a:schemeClr val="tx1"/>
              </a:solidFill>
            </a:endParaRPr>
          </a:p>
          <a:p>
            <a:endParaRPr lang="en-US" altLang="zh-TW" dirty="0">
              <a:solidFill>
                <a:schemeClr val="tx1"/>
              </a:solidFill>
            </a:endParaRPr>
          </a:p>
          <a:p>
            <a:pPr algn="l"/>
            <a:r>
              <a:rPr lang="en-US" altLang="zh-TW" dirty="0">
                <a:solidFill>
                  <a:schemeClr val="tx1"/>
                </a:solidFill>
              </a:rPr>
              <a:t>x, y, z = </a:t>
            </a:r>
            <a:r>
              <a:rPr lang="en-US" altLang="zh-TW" dirty="0" smtClean="0">
                <a:solidFill>
                  <a:srgbClr val="FF0000"/>
                </a:solidFill>
              </a:rPr>
              <a:t>“Apple"</a:t>
            </a:r>
            <a:r>
              <a:rPr lang="en-US" altLang="zh-TW" dirty="0" smtClean="0">
                <a:solidFill>
                  <a:schemeClr val="tx1"/>
                </a:solidFill>
              </a:rPr>
              <a:t>,</a:t>
            </a:r>
            <a:r>
              <a:rPr lang="en-US" altLang="zh-TW" dirty="0">
                <a:solidFill>
                  <a:schemeClr val="tx1"/>
                </a:solidFill>
              </a:rPr>
              <a:t> </a:t>
            </a:r>
            <a:r>
              <a:rPr lang="en-US" altLang="zh-TW" dirty="0" smtClean="0">
                <a:solidFill>
                  <a:srgbClr val="FF0000"/>
                </a:solidFill>
              </a:rPr>
              <a:t>"Strawberry"</a:t>
            </a:r>
            <a:r>
              <a:rPr lang="en-US" altLang="zh-TW" dirty="0" smtClean="0">
                <a:solidFill>
                  <a:schemeClr val="tx1"/>
                </a:solidFill>
              </a:rPr>
              <a:t>,</a:t>
            </a:r>
            <a:r>
              <a:rPr lang="en-US" altLang="zh-TW" dirty="0">
                <a:solidFill>
                  <a:schemeClr val="tx1"/>
                </a:solidFill>
              </a:rPr>
              <a:t> </a:t>
            </a:r>
            <a:r>
              <a:rPr lang="en-US" altLang="zh-TW" dirty="0">
                <a:solidFill>
                  <a:srgbClr val="FF0000"/>
                </a:solidFill>
              </a:rPr>
              <a:t>"Mango</a:t>
            </a:r>
            <a:r>
              <a:rPr lang="en-US" altLang="zh-TW" dirty="0">
                <a:solidFill>
                  <a:schemeClr val="tx1"/>
                </a:solidFill>
              </a:rPr>
              <a:t>"</a:t>
            </a:r>
            <a:br>
              <a:rPr lang="en-US" altLang="zh-TW" dirty="0">
                <a:solidFill>
                  <a:schemeClr val="tx1"/>
                </a:solidFill>
              </a:rPr>
            </a:br>
            <a:r>
              <a:rPr lang="en-US" altLang="zh-TW" dirty="0">
                <a:gradFill>
                  <a:gsLst>
                    <a:gs pos="0">
                      <a:srgbClr val="007BD3"/>
                    </a:gs>
                    <a:gs pos="100000">
                      <a:srgbClr val="034373"/>
                    </a:gs>
                  </a:gsLst>
                  <a:lin scaled="0"/>
                </a:gradFill>
              </a:rPr>
              <a:t>print</a:t>
            </a:r>
            <a:r>
              <a:rPr lang="en-US" altLang="zh-TW" dirty="0">
                <a:solidFill>
                  <a:schemeClr val="tx1"/>
                </a:solidFill>
              </a:rPr>
              <a:t>(x)</a:t>
            </a:r>
            <a:br>
              <a:rPr lang="en-US" altLang="zh-TW" dirty="0">
                <a:solidFill>
                  <a:schemeClr val="tx1"/>
                </a:solidFill>
              </a:rPr>
            </a:br>
            <a:r>
              <a:rPr lang="en-US" altLang="zh-TW" dirty="0">
                <a:solidFill>
                  <a:srgbClr val="0070C0"/>
                </a:solidFill>
              </a:rPr>
              <a:t>print</a:t>
            </a:r>
            <a:r>
              <a:rPr lang="en-US" altLang="zh-TW" dirty="0">
                <a:solidFill>
                  <a:schemeClr val="tx1"/>
                </a:solidFill>
              </a:rPr>
              <a:t>(y)</a:t>
            </a:r>
            <a:br>
              <a:rPr lang="en-US" altLang="zh-TW" dirty="0">
                <a:solidFill>
                  <a:schemeClr val="tx1"/>
                </a:solidFill>
              </a:rPr>
            </a:br>
            <a:r>
              <a:rPr lang="en-US" altLang="zh-TW" dirty="0">
                <a:solidFill>
                  <a:srgbClr val="0070C0"/>
                </a:solidFill>
              </a:rPr>
              <a:t>print</a:t>
            </a:r>
            <a:r>
              <a:rPr lang="en-US" altLang="zh-TW" dirty="0">
                <a:solidFill>
                  <a:schemeClr val="tx1"/>
                </a:solidFill>
              </a:rPr>
              <a:t>(z)</a:t>
            </a:r>
            <a:endParaRPr lang="en-US" altLang="zh-TW" dirty="0">
              <a:solidFill>
                <a:schemeClr val="tx1"/>
              </a:solidFill>
            </a:endParaRPr>
          </a:p>
        </p:txBody>
      </p:sp>
      <p:cxnSp>
        <p:nvCxnSpPr>
          <p:cNvPr id="2" name="Straight Arrow Connector 1"/>
          <p:cNvCxnSpPr/>
          <p:nvPr/>
        </p:nvCxnSpPr>
        <p:spPr>
          <a:xfrm flipV="1">
            <a:off x="8569960" y="2502535"/>
            <a:ext cx="278765" cy="12420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Left Brace 9"/>
          <p:cNvSpPr/>
          <p:nvPr/>
        </p:nvSpPr>
        <p:spPr>
          <a:xfrm rot="5400000">
            <a:off x="8355965" y="2886075"/>
            <a:ext cx="470535" cy="190500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11" name="Rectangles 10"/>
          <p:cNvSpPr/>
          <p:nvPr/>
        </p:nvSpPr>
        <p:spPr>
          <a:xfrm>
            <a:off x="7512685" y="2032635"/>
            <a:ext cx="2813685" cy="360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different variable names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84480" y="484505"/>
            <a:ext cx="10843895" cy="1466850"/>
          </a:xfrm>
        </p:spPr>
        <p:txBody>
          <a:bodyPr/>
          <a:p>
            <a:r>
              <a:rPr lang="en-US"/>
              <a:t>Python - Output Variables</a:t>
            </a:r>
            <a:endParaRPr lang="en-US"/>
          </a:p>
        </p:txBody>
      </p:sp>
      <p:sp>
        <p:nvSpPr>
          <p:cNvPr id="3" name="Content Placeholder 2"/>
          <p:cNvSpPr>
            <a:spLocks noGrp="1"/>
          </p:cNvSpPr>
          <p:nvPr>
            <p:ph idx="1"/>
          </p:nvPr>
        </p:nvSpPr>
        <p:spPr>
          <a:xfrm>
            <a:off x="391160" y="2437765"/>
            <a:ext cx="4474845" cy="1981835"/>
          </a:xfrm>
        </p:spPr>
        <p:txBody>
          <a:bodyPr/>
          <a:p>
            <a:pPr marL="0" indent="0">
              <a:buNone/>
            </a:pPr>
            <a:r>
              <a:rPr lang="en-US"/>
              <a:t>The Python </a:t>
            </a:r>
            <a:r>
              <a:rPr lang="en-US">
                <a:solidFill>
                  <a:srgbClr val="FF0000"/>
                </a:solidFill>
              </a:rPr>
              <a:t>print()</a:t>
            </a:r>
            <a:r>
              <a:rPr lang="en-US"/>
              <a:t> function is often used to output variables.</a:t>
            </a:r>
            <a:endParaRPr lang="en-US"/>
          </a:p>
          <a:p>
            <a:pPr marL="0" indent="0">
              <a:buNone/>
            </a:pPr>
            <a:endParaRPr lang="en-US"/>
          </a:p>
        </p:txBody>
      </p:sp>
      <p:sp>
        <p:nvSpPr>
          <p:cNvPr id="4" name="Rectangles 3"/>
          <p:cNvSpPr/>
          <p:nvPr/>
        </p:nvSpPr>
        <p:spPr>
          <a:xfrm>
            <a:off x="5739765" y="1808480"/>
            <a:ext cx="3907790" cy="1960245"/>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solidFill>
                  <a:schemeClr val="tx1"/>
                </a:solidFill>
              </a:rPr>
              <a:t>example:</a:t>
            </a:r>
            <a:endParaRPr lang="en-US">
              <a:solidFill>
                <a:schemeClr val="tx1"/>
              </a:solidFill>
            </a:endParaRPr>
          </a:p>
          <a:p>
            <a:pPr algn="l"/>
            <a:endParaRPr lang="en-US">
              <a:solidFill>
                <a:schemeClr val="tx1"/>
              </a:solidFill>
            </a:endParaRPr>
          </a:p>
          <a:p>
            <a:pPr algn="l"/>
            <a:r>
              <a:rPr lang="en-US">
                <a:solidFill>
                  <a:schemeClr val="tx1"/>
                </a:solidFill>
              </a:rPr>
              <a:t>x = </a:t>
            </a:r>
            <a:r>
              <a:rPr lang="en-US">
                <a:solidFill>
                  <a:srgbClr val="FF0000"/>
                </a:solidFill>
              </a:rPr>
              <a:t>"Flower is beautiful"</a:t>
            </a:r>
            <a:endParaRPr lang="en-US">
              <a:solidFill>
                <a:schemeClr val="tx1"/>
              </a:solidFill>
            </a:endParaRPr>
          </a:p>
          <a:p>
            <a:pPr algn="l"/>
            <a:r>
              <a:rPr lang="en-US">
                <a:solidFill>
                  <a:srgbClr val="0070C0"/>
                </a:solidFill>
              </a:rPr>
              <a:t>print</a:t>
            </a:r>
            <a:r>
              <a:rPr lang="en-US">
                <a:solidFill>
                  <a:schemeClr val="tx1"/>
                </a:solidFill>
              </a:rPr>
              <a:t>(x)</a:t>
            </a:r>
            <a:endParaRPr lang="en-US">
              <a:solidFill>
                <a:schemeClr val="tx1"/>
              </a:solidFill>
            </a:endParaRPr>
          </a:p>
        </p:txBody>
      </p:sp>
      <p:cxnSp>
        <p:nvCxnSpPr>
          <p:cNvPr id="5" name="Straight Arrow Connector 4"/>
          <p:cNvCxnSpPr/>
          <p:nvPr/>
        </p:nvCxnSpPr>
        <p:spPr>
          <a:xfrm>
            <a:off x="6588125" y="3313430"/>
            <a:ext cx="782320" cy="102679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Rectangles 5"/>
          <p:cNvSpPr/>
          <p:nvPr/>
        </p:nvSpPr>
        <p:spPr>
          <a:xfrm>
            <a:off x="6702425" y="4419600"/>
            <a:ext cx="2660650" cy="30607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rgbClr val="FF0000"/>
                </a:solidFill>
                <a:sym typeface="+mn-ea"/>
              </a:rPr>
              <a:t>print()</a:t>
            </a:r>
            <a:r>
              <a:rPr lang="en-US">
                <a:sym typeface="+mn-ea"/>
              </a:rPr>
              <a:t> function</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07518" y="315087"/>
            <a:ext cx="10058400" cy="1609344"/>
          </a:xfrm>
        </p:spPr>
        <p:txBody>
          <a:bodyPr/>
          <a:p>
            <a:r>
              <a:rPr lang="en-US"/>
              <a:t>Python - Global Variables</a:t>
            </a:r>
            <a:endParaRPr lang="en-US"/>
          </a:p>
        </p:txBody>
      </p:sp>
      <p:sp>
        <p:nvSpPr>
          <p:cNvPr id="3" name="Content Placeholder 2"/>
          <p:cNvSpPr>
            <a:spLocks noGrp="1"/>
          </p:cNvSpPr>
          <p:nvPr>
            <p:ph idx="1"/>
          </p:nvPr>
        </p:nvSpPr>
        <p:spPr>
          <a:xfrm>
            <a:off x="292735" y="1924050"/>
            <a:ext cx="4716145" cy="3503295"/>
          </a:xfrm>
        </p:spPr>
        <p:txBody>
          <a:bodyPr/>
          <a:p>
            <a:pPr marL="0" indent="0">
              <a:buNone/>
            </a:pPr>
            <a:r>
              <a:rPr lang="en-US"/>
              <a:t>Global Variables</a:t>
            </a:r>
            <a:endParaRPr lang="en-US"/>
          </a:p>
          <a:p>
            <a:pPr marL="0" indent="0">
              <a:buNone/>
            </a:pPr>
            <a:r>
              <a:rPr lang="en-US"/>
              <a:t>Variables that are created </a:t>
            </a:r>
            <a:r>
              <a:rPr lang="en-US">
                <a:solidFill>
                  <a:srgbClr val="FF0000"/>
                </a:solidFill>
              </a:rPr>
              <a:t>outside of a function</a:t>
            </a:r>
            <a:r>
              <a:rPr lang="en-US"/>
              <a:t>  are known as global variables.</a:t>
            </a:r>
            <a:endParaRPr lang="en-US"/>
          </a:p>
          <a:p>
            <a:pPr marL="0" indent="0">
              <a:buNone/>
            </a:pPr>
            <a:endParaRPr lang="en-US"/>
          </a:p>
          <a:p>
            <a:pPr marL="0" indent="0">
              <a:buNone/>
            </a:pPr>
            <a:r>
              <a:rPr lang="en-US"/>
              <a:t>Global variables can be used by everyone, both </a:t>
            </a:r>
            <a:r>
              <a:rPr lang="en-US">
                <a:solidFill>
                  <a:srgbClr val="FF0000"/>
                </a:solidFill>
              </a:rPr>
              <a:t>inside </a:t>
            </a:r>
            <a:r>
              <a:rPr lang="en-US"/>
              <a:t>of functions and </a:t>
            </a:r>
            <a:r>
              <a:rPr lang="en-US">
                <a:solidFill>
                  <a:srgbClr val="FF0000"/>
                </a:solidFill>
              </a:rPr>
              <a:t>outside</a:t>
            </a:r>
            <a:r>
              <a:rPr lang="en-US"/>
              <a:t>.</a:t>
            </a:r>
            <a:endParaRPr lang="en-US"/>
          </a:p>
        </p:txBody>
      </p:sp>
      <p:sp>
        <p:nvSpPr>
          <p:cNvPr id="4" name="Rectangles 3"/>
          <p:cNvSpPr/>
          <p:nvPr/>
        </p:nvSpPr>
        <p:spPr>
          <a:xfrm>
            <a:off x="6221730" y="2235835"/>
            <a:ext cx="3907790" cy="238633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solidFill>
                  <a:schemeClr val="tx1"/>
                </a:solidFill>
              </a:rPr>
              <a:t>example:</a:t>
            </a:r>
            <a:endParaRPr lang="en-US">
              <a:solidFill>
                <a:schemeClr val="tx1"/>
              </a:solidFill>
            </a:endParaRPr>
          </a:p>
          <a:p>
            <a:pPr algn="l"/>
            <a:endParaRPr lang="en-US">
              <a:solidFill>
                <a:schemeClr val="tx1"/>
              </a:solidFill>
            </a:endParaRPr>
          </a:p>
          <a:p>
            <a:pPr algn="l"/>
            <a:r>
              <a:rPr lang="en-US">
                <a:solidFill>
                  <a:schemeClr val="tx1"/>
                </a:solidFill>
              </a:rPr>
              <a:t>x = </a:t>
            </a:r>
            <a:r>
              <a:rPr lang="en-US">
                <a:solidFill>
                  <a:srgbClr val="FF0000"/>
                </a:solidFill>
              </a:rPr>
              <a:t>"beautiful"</a:t>
            </a:r>
            <a:endParaRPr lang="en-US">
              <a:solidFill>
                <a:schemeClr val="tx1"/>
              </a:solidFill>
            </a:endParaRPr>
          </a:p>
          <a:p>
            <a:pPr algn="l"/>
            <a:endParaRPr lang="en-US">
              <a:solidFill>
                <a:schemeClr val="tx1"/>
              </a:solidFill>
            </a:endParaRPr>
          </a:p>
          <a:p>
            <a:pPr algn="l"/>
            <a:r>
              <a:rPr lang="en-US">
                <a:solidFill>
                  <a:srgbClr val="0070C0"/>
                </a:solidFill>
              </a:rPr>
              <a:t>def</a:t>
            </a:r>
            <a:r>
              <a:rPr lang="en-US">
                <a:solidFill>
                  <a:schemeClr val="tx1"/>
                </a:solidFill>
              </a:rPr>
              <a:t> myfunc():</a:t>
            </a:r>
            <a:endParaRPr lang="en-US">
              <a:solidFill>
                <a:schemeClr val="tx1"/>
              </a:solidFill>
            </a:endParaRPr>
          </a:p>
          <a:p>
            <a:pPr algn="l"/>
            <a:r>
              <a:rPr lang="en-US">
                <a:solidFill>
                  <a:srgbClr val="0070C0"/>
                </a:solidFill>
              </a:rPr>
              <a:t>  print</a:t>
            </a:r>
            <a:r>
              <a:rPr lang="en-US">
                <a:solidFill>
                  <a:schemeClr val="tx1"/>
                </a:solidFill>
              </a:rPr>
              <a:t>(</a:t>
            </a:r>
            <a:r>
              <a:rPr lang="en-US">
                <a:solidFill>
                  <a:srgbClr val="FF0000"/>
                </a:solidFill>
              </a:rPr>
              <a:t>"Python is "</a:t>
            </a:r>
            <a:r>
              <a:rPr lang="en-US">
                <a:solidFill>
                  <a:schemeClr val="tx1"/>
                </a:solidFill>
              </a:rPr>
              <a:t> + x)</a:t>
            </a:r>
            <a:endParaRPr lang="en-US">
              <a:solidFill>
                <a:schemeClr val="tx1"/>
              </a:solidFill>
            </a:endParaRPr>
          </a:p>
          <a:p>
            <a:pPr algn="l"/>
            <a:endParaRPr lang="en-US">
              <a:solidFill>
                <a:schemeClr val="tx1"/>
              </a:solidFill>
            </a:endParaRPr>
          </a:p>
          <a:p>
            <a:pPr algn="l"/>
            <a:r>
              <a:rPr lang="en-US">
                <a:solidFill>
                  <a:schemeClr val="tx1"/>
                </a:solidFill>
              </a:rPr>
              <a:t>myfunc()</a:t>
            </a:r>
            <a:endParaRPr lang="en-US">
              <a:solidFill>
                <a:schemeClr val="tx1"/>
              </a:solidFill>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Python numbers</a:t>
            </a:r>
            <a:br>
              <a:rPr lang="en-US" altLang="zh-TW" dirty="0" smtClean="0"/>
            </a:br>
            <a:endParaRPr lang="zh-TW" altLang="en-US" dirty="0"/>
          </a:p>
        </p:txBody>
      </p:sp>
      <p:sp>
        <p:nvSpPr>
          <p:cNvPr id="4" name="Content Placeholder 3"/>
          <p:cNvSpPr/>
          <p:nvPr>
            <p:ph sz="half" idx="1"/>
          </p:nvPr>
        </p:nvSpPr>
        <p:spPr/>
        <p:txBody>
          <a:bodyPr/>
          <a:p>
            <a:pPr marL="0" indent="0">
              <a:buNone/>
            </a:pPr>
            <a:r>
              <a:rPr lang="en-US"/>
              <a:t>Python supports integers, floating-point numbers and complex numbers. They are defined as int , float , and complex classes in Python. Integers and floating points are separated by the presence or absence of a decimal point. For instance, 5 is an integer whereas 5.0 is a floating-point number.</a:t>
            </a:r>
            <a:endParaRPr lang="en-US"/>
          </a:p>
        </p:txBody>
      </p:sp>
      <p:pic>
        <p:nvPicPr>
          <p:cNvPr id="100" name="Content Placeholder 99"/>
          <p:cNvPicPr/>
          <p:nvPr>
            <p:ph sz="half" idx="2"/>
          </p:nvPr>
        </p:nvPicPr>
        <p:blipFill>
          <a:blip r:embed="rId1"/>
          <a:stretch>
            <a:fillRect/>
          </a:stretch>
        </p:blipFill>
        <p:spPr>
          <a:xfrm>
            <a:off x="6090285" y="1788160"/>
            <a:ext cx="4940300" cy="283972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77088" y="386207"/>
            <a:ext cx="10058400" cy="1609344"/>
          </a:xfrm>
        </p:spPr>
        <p:txBody>
          <a:bodyPr/>
          <a:p>
            <a:r>
              <a:rPr lang="en-US"/>
              <a:t>python: three numeric types</a:t>
            </a:r>
            <a:endParaRPr lang="en-US"/>
          </a:p>
        </p:txBody>
      </p:sp>
      <p:sp>
        <p:nvSpPr>
          <p:cNvPr id="3" name="Content Placeholder 2"/>
          <p:cNvSpPr>
            <a:spLocks noGrp="1"/>
          </p:cNvSpPr>
          <p:nvPr>
            <p:ph idx="1"/>
          </p:nvPr>
        </p:nvSpPr>
        <p:spPr>
          <a:xfrm>
            <a:off x="1289050" y="2164080"/>
            <a:ext cx="6796405" cy="4926330"/>
          </a:xfrm>
        </p:spPr>
        <p:txBody>
          <a:bodyPr/>
          <a:p>
            <a:r>
              <a:rPr lang="en-US" b="1"/>
              <a:t>Integer</a:t>
            </a:r>
            <a:r>
              <a:rPr lang="en-US"/>
              <a:t> -  </a:t>
            </a:r>
            <a:r>
              <a:rPr lang="en-US">
                <a:solidFill>
                  <a:srgbClr val="FF0000"/>
                </a:solidFill>
              </a:rPr>
              <a:t>Int</a:t>
            </a:r>
            <a:r>
              <a:rPr lang="en-US"/>
              <a:t>, or integer, is a whole number, positive or negative, without decimals, of unlimited length.</a:t>
            </a:r>
            <a:endParaRPr lang="en-US"/>
          </a:p>
          <a:p>
            <a:pPr marL="0" indent="0">
              <a:buNone/>
            </a:pPr>
            <a:endParaRPr lang="en-US"/>
          </a:p>
          <a:p>
            <a:endParaRPr lang="en-US"/>
          </a:p>
          <a:p>
            <a:r>
              <a:rPr lang="en-US" b="1"/>
              <a:t>Floa</a:t>
            </a:r>
            <a:r>
              <a:rPr lang="en-US"/>
              <a:t>t - Float, or </a:t>
            </a:r>
            <a:r>
              <a:rPr lang="en-US">
                <a:solidFill>
                  <a:srgbClr val="FF0000"/>
                </a:solidFill>
              </a:rPr>
              <a:t>"floating point number" </a:t>
            </a:r>
            <a:r>
              <a:rPr lang="en-US"/>
              <a:t>is a number, positive or negative, containing one or more decimals.</a:t>
            </a:r>
            <a:endParaRPr lang="en-US"/>
          </a:p>
          <a:p>
            <a:pPr marL="0" indent="0">
              <a:buNone/>
            </a:pPr>
            <a:endParaRPr lang="en-US"/>
          </a:p>
          <a:p>
            <a:endParaRPr lang="en-US"/>
          </a:p>
          <a:p>
            <a:r>
              <a:rPr lang="en-US" b="1"/>
              <a:t>Complex -</a:t>
            </a:r>
            <a:r>
              <a:rPr lang="en-US"/>
              <a:t> Complex numbers are written with a</a:t>
            </a:r>
            <a:r>
              <a:rPr lang="en-US">
                <a:solidFill>
                  <a:srgbClr val="FF0000"/>
                </a:solidFill>
              </a:rPr>
              <a:t> "j"</a:t>
            </a:r>
            <a:r>
              <a:rPr lang="en-US"/>
              <a:t> as the imaginary part</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985520" y="1930400"/>
            <a:ext cx="3071495" cy="344297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solidFill>
                  <a:schemeClr val="tx1"/>
                </a:solidFill>
              </a:rPr>
              <a:t>example</a:t>
            </a:r>
            <a:endParaRPr lang="en-US">
              <a:solidFill>
                <a:schemeClr val="tx1"/>
              </a:solidFill>
            </a:endParaRPr>
          </a:p>
          <a:p>
            <a:pPr algn="l"/>
            <a:endParaRPr lang="en-US">
              <a:solidFill>
                <a:schemeClr val="tx1"/>
              </a:solidFill>
            </a:endParaRPr>
          </a:p>
          <a:p>
            <a:pPr algn="l"/>
            <a:r>
              <a:rPr lang="en-US">
                <a:solidFill>
                  <a:schemeClr val="tx1"/>
                </a:solidFill>
              </a:rPr>
              <a:t>x = </a:t>
            </a:r>
            <a:r>
              <a:rPr lang="en-US">
                <a:solidFill>
                  <a:srgbClr val="0070C0"/>
                </a:solidFill>
              </a:rPr>
              <a:t>8</a:t>
            </a:r>
            <a:endParaRPr lang="en-US">
              <a:solidFill>
                <a:srgbClr val="0070C0"/>
              </a:solidFill>
            </a:endParaRPr>
          </a:p>
          <a:p>
            <a:pPr algn="l"/>
            <a:r>
              <a:rPr lang="en-US">
                <a:solidFill>
                  <a:schemeClr val="tx1"/>
                </a:solidFill>
              </a:rPr>
              <a:t>y = </a:t>
            </a:r>
            <a:r>
              <a:rPr lang="en-US">
                <a:solidFill>
                  <a:srgbClr val="0070C0"/>
                </a:solidFill>
              </a:rPr>
              <a:t>1234567891011</a:t>
            </a:r>
            <a:endParaRPr lang="en-US">
              <a:solidFill>
                <a:schemeClr val="tx1"/>
              </a:solidFill>
            </a:endParaRPr>
          </a:p>
          <a:p>
            <a:pPr algn="l"/>
            <a:r>
              <a:rPr lang="en-US">
                <a:solidFill>
                  <a:schemeClr val="tx1"/>
                </a:solidFill>
              </a:rPr>
              <a:t>z = </a:t>
            </a:r>
            <a:r>
              <a:rPr lang="en-US">
                <a:solidFill>
                  <a:srgbClr val="0070C0"/>
                </a:solidFill>
              </a:rPr>
              <a:t>-109876543</a:t>
            </a:r>
            <a:endParaRPr lang="en-US">
              <a:solidFill>
                <a:schemeClr val="tx1"/>
              </a:solidFill>
            </a:endParaRPr>
          </a:p>
          <a:p>
            <a:pPr algn="l"/>
            <a:endParaRPr lang="en-US">
              <a:solidFill>
                <a:schemeClr val="tx1"/>
              </a:solidFill>
            </a:endParaRPr>
          </a:p>
          <a:p>
            <a:pPr algn="l"/>
            <a:r>
              <a:rPr lang="en-US">
                <a:solidFill>
                  <a:srgbClr val="0070C0"/>
                </a:solidFill>
              </a:rPr>
              <a:t>print</a:t>
            </a:r>
            <a:r>
              <a:rPr lang="en-US">
                <a:solidFill>
                  <a:schemeClr val="tx1"/>
                </a:solidFill>
              </a:rPr>
              <a:t>(type(x))</a:t>
            </a:r>
            <a:endParaRPr lang="en-US">
              <a:solidFill>
                <a:schemeClr val="tx1"/>
              </a:solidFill>
            </a:endParaRPr>
          </a:p>
          <a:p>
            <a:pPr algn="l"/>
            <a:r>
              <a:rPr lang="en-US">
                <a:solidFill>
                  <a:srgbClr val="0070C0"/>
                </a:solidFill>
              </a:rPr>
              <a:t>print</a:t>
            </a:r>
            <a:r>
              <a:rPr lang="en-US">
                <a:solidFill>
                  <a:schemeClr val="tx1"/>
                </a:solidFill>
              </a:rPr>
              <a:t>(type(y))</a:t>
            </a:r>
            <a:endParaRPr lang="en-US">
              <a:solidFill>
                <a:schemeClr val="tx1"/>
              </a:solidFill>
            </a:endParaRPr>
          </a:p>
          <a:p>
            <a:pPr algn="l"/>
            <a:r>
              <a:rPr lang="en-US">
                <a:solidFill>
                  <a:srgbClr val="0070C0"/>
                </a:solidFill>
              </a:rPr>
              <a:t>print</a:t>
            </a:r>
            <a:r>
              <a:rPr lang="en-US">
                <a:solidFill>
                  <a:schemeClr val="tx1"/>
                </a:solidFill>
              </a:rPr>
              <a:t>(type(z))</a:t>
            </a:r>
            <a:endParaRPr lang="en-US">
              <a:solidFill>
                <a:schemeClr val="tx1"/>
              </a:solidFill>
            </a:endParaRPr>
          </a:p>
        </p:txBody>
      </p:sp>
      <p:sp>
        <p:nvSpPr>
          <p:cNvPr id="5" name="Rectangles 4"/>
          <p:cNvSpPr/>
          <p:nvPr/>
        </p:nvSpPr>
        <p:spPr>
          <a:xfrm>
            <a:off x="7912100" y="1930400"/>
            <a:ext cx="3071495" cy="3442970"/>
          </a:xfrm>
          <a:prstGeom prst="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solidFill>
                  <a:schemeClr val="tx1"/>
                </a:solidFill>
                <a:sym typeface="+mn-ea"/>
              </a:rPr>
              <a:t>example</a:t>
            </a:r>
            <a:endParaRPr lang="en-US">
              <a:solidFill>
                <a:schemeClr val="tx1"/>
              </a:solidFill>
              <a:sym typeface="+mn-ea"/>
            </a:endParaRPr>
          </a:p>
          <a:p>
            <a:pPr algn="l"/>
            <a:endParaRPr lang="en-US">
              <a:solidFill>
                <a:schemeClr val="tx1"/>
              </a:solidFill>
              <a:sym typeface="+mn-ea"/>
            </a:endParaRPr>
          </a:p>
          <a:p>
            <a:pPr algn="l"/>
            <a:r>
              <a:rPr lang="en-US">
                <a:solidFill>
                  <a:schemeClr val="tx1"/>
                </a:solidFill>
                <a:sym typeface="+mn-ea"/>
              </a:rPr>
              <a:t>x = </a:t>
            </a:r>
            <a:r>
              <a:rPr lang="en-US">
                <a:solidFill>
                  <a:srgbClr val="0070C0"/>
                </a:solidFill>
                <a:sym typeface="+mn-ea"/>
              </a:rPr>
              <a:t>45e3</a:t>
            </a:r>
            <a:endParaRPr lang="en-US">
              <a:solidFill>
                <a:srgbClr val="0070C0"/>
              </a:solidFill>
              <a:sym typeface="+mn-ea"/>
            </a:endParaRPr>
          </a:p>
          <a:p>
            <a:pPr algn="l"/>
            <a:r>
              <a:rPr lang="en-US">
                <a:solidFill>
                  <a:schemeClr val="tx1"/>
                </a:solidFill>
                <a:sym typeface="+mn-ea"/>
              </a:rPr>
              <a:t>y = </a:t>
            </a:r>
            <a:r>
              <a:rPr lang="en-US">
                <a:solidFill>
                  <a:srgbClr val="0070C0"/>
                </a:solidFill>
                <a:sym typeface="+mn-ea"/>
              </a:rPr>
              <a:t>43E2</a:t>
            </a:r>
            <a:endParaRPr lang="en-US">
              <a:solidFill>
                <a:schemeClr val="tx1"/>
              </a:solidFill>
              <a:sym typeface="+mn-ea"/>
            </a:endParaRPr>
          </a:p>
          <a:p>
            <a:pPr algn="l"/>
            <a:r>
              <a:rPr lang="en-US">
                <a:solidFill>
                  <a:schemeClr val="tx1"/>
                </a:solidFill>
                <a:sym typeface="+mn-ea"/>
              </a:rPr>
              <a:t>z = </a:t>
            </a:r>
            <a:r>
              <a:rPr lang="en-US">
                <a:solidFill>
                  <a:srgbClr val="0070C0"/>
                </a:solidFill>
                <a:sym typeface="+mn-ea"/>
              </a:rPr>
              <a:t>-88.e3345</a:t>
            </a:r>
            <a:endParaRPr lang="en-US">
              <a:solidFill>
                <a:schemeClr val="tx1"/>
              </a:solidFill>
              <a:sym typeface="+mn-ea"/>
            </a:endParaRPr>
          </a:p>
          <a:p>
            <a:pPr algn="l"/>
            <a:endParaRPr lang="en-US">
              <a:solidFill>
                <a:schemeClr val="tx1"/>
              </a:solidFill>
            </a:endParaRPr>
          </a:p>
          <a:p>
            <a:pPr algn="l"/>
            <a:r>
              <a:rPr lang="en-US">
                <a:solidFill>
                  <a:srgbClr val="0070C0"/>
                </a:solidFill>
                <a:sym typeface="+mn-ea"/>
              </a:rPr>
              <a:t>print</a:t>
            </a:r>
            <a:r>
              <a:rPr lang="en-US">
                <a:solidFill>
                  <a:schemeClr val="tx1"/>
                </a:solidFill>
                <a:sym typeface="+mn-ea"/>
              </a:rPr>
              <a:t>(type(x))</a:t>
            </a:r>
            <a:endParaRPr lang="en-US">
              <a:solidFill>
                <a:schemeClr val="tx1"/>
              </a:solidFill>
            </a:endParaRPr>
          </a:p>
          <a:p>
            <a:pPr algn="l"/>
            <a:r>
              <a:rPr lang="en-US">
                <a:solidFill>
                  <a:srgbClr val="0070C0"/>
                </a:solidFill>
                <a:sym typeface="+mn-ea"/>
              </a:rPr>
              <a:t>print</a:t>
            </a:r>
            <a:r>
              <a:rPr lang="en-US">
                <a:solidFill>
                  <a:schemeClr val="tx1"/>
                </a:solidFill>
                <a:sym typeface="+mn-ea"/>
              </a:rPr>
              <a:t>(type(y))</a:t>
            </a:r>
            <a:endParaRPr lang="en-US">
              <a:solidFill>
                <a:schemeClr val="tx1"/>
              </a:solidFill>
            </a:endParaRPr>
          </a:p>
          <a:p>
            <a:pPr algn="l"/>
            <a:r>
              <a:rPr lang="en-US">
                <a:solidFill>
                  <a:srgbClr val="0070C0"/>
                </a:solidFill>
                <a:sym typeface="+mn-ea"/>
              </a:rPr>
              <a:t>print</a:t>
            </a:r>
            <a:r>
              <a:rPr lang="en-US">
                <a:solidFill>
                  <a:schemeClr val="tx1"/>
                </a:solidFill>
                <a:sym typeface="+mn-ea"/>
              </a:rPr>
              <a:t>(type(z))</a:t>
            </a:r>
            <a:endParaRPr lang="en-US"/>
          </a:p>
        </p:txBody>
      </p:sp>
      <p:sp>
        <p:nvSpPr>
          <p:cNvPr id="6" name="Rectangles 5"/>
          <p:cNvSpPr/>
          <p:nvPr/>
        </p:nvSpPr>
        <p:spPr>
          <a:xfrm>
            <a:off x="4448810" y="1930400"/>
            <a:ext cx="3071495" cy="3377565"/>
          </a:xfrm>
          <a:prstGeom prst="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solidFill>
                  <a:schemeClr val="tx1"/>
                </a:solidFill>
                <a:sym typeface="+mn-ea"/>
              </a:rPr>
              <a:t>example</a:t>
            </a:r>
            <a:endParaRPr lang="en-US">
              <a:solidFill>
                <a:schemeClr val="tx1"/>
              </a:solidFill>
              <a:sym typeface="+mn-ea"/>
            </a:endParaRPr>
          </a:p>
          <a:p>
            <a:pPr algn="l"/>
            <a:endParaRPr lang="en-US">
              <a:solidFill>
                <a:schemeClr val="tx1"/>
              </a:solidFill>
              <a:sym typeface="+mn-ea"/>
            </a:endParaRPr>
          </a:p>
          <a:p>
            <a:pPr algn="l"/>
            <a:r>
              <a:rPr lang="en-US">
                <a:solidFill>
                  <a:schemeClr val="tx1"/>
                </a:solidFill>
              </a:rPr>
              <a:t>x = </a:t>
            </a:r>
            <a:r>
              <a:rPr lang="en-US">
                <a:solidFill>
                  <a:srgbClr val="0070C0"/>
                </a:solidFill>
              </a:rPr>
              <a:t>2.5</a:t>
            </a:r>
            <a:endParaRPr lang="en-US">
              <a:solidFill>
                <a:srgbClr val="0070C0"/>
              </a:solidFill>
            </a:endParaRPr>
          </a:p>
          <a:p>
            <a:pPr algn="l"/>
            <a:r>
              <a:rPr lang="en-US">
                <a:solidFill>
                  <a:schemeClr val="tx1"/>
                </a:solidFill>
              </a:rPr>
              <a:t>y = </a:t>
            </a:r>
            <a:r>
              <a:rPr lang="en-US">
                <a:solidFill>
                  <a:srgbClr val="0070C0"/>
                </a:solidFill>
              </a:rPr>
              <a:t>3.7</a:t>
            </a:r>
            <a:endParaRPr lang="en-US">
              <a:solidFill>
                <a:schemeClr val="tx1"/>
              </a:solidFill>
            </a:endParaRPr>
          </a:p>
          <a:p>
            <a:pPr algn="l"/>
            <a:r>
              <a:rPr lang="en-US">
                <a:solidFill>
                  <a:schemeClr val="tx1"/>
                </a:solidFill>
              </a:rPr>
              <a:t>z = </a:t>
            </a:r>
            <a:r>
              <a:rPr lang="en-US">
                <a:solidFill>
                  <a:srgbClr val="0070C0"/>
                </a:solidFill>
              </a:rPr>
              <a:t>-10.25</a:t>
            </a:r>
            <a:endParaRPr lang="en-US">
              <a:solidFill>
                <a:schemeClr val="tx1"/>
              </a:solidFill>
            </a:endParaRPr>
          </a:p>
          <a:p>
            <a:pPr algn="l"/>
            <a:endParaRPr lang="en-US">
              <a:solidFill>
                <a:schemeClr val="tx1"/>
              </a:solidFill>
            </a:endParaRPr>
          </a:p>
          <a:p>
            <a:pPr algn="l"/>
            <a:r>
              <a:rPr lang="en-US">
                <a:solidFill>
                  <a:srgbClr val="0070C0"/>
                </a:solidFill>
              </a:rPr>
              <a:t>print</a:t>
            </a:r>
            <a:r>
              <a:rPr lang="en-US">
                <a:solidFill>
                  <a:schemeClr val="tx1"/>
                </a:solidFill>
              </a:rPr>
              <a:t>(type(x))</a:t>
            </a:r>
            <a:endParaRPr lang="en-US">
              <a:solidFill>
                <a:schemeClr val="tx1"/>
              </a:solidFill>
            </a:endParaRPr>
          </a:p>
          <a:p>
            <a:pPr algn="l"/>
            <a:r>
              <a:rPr lang="en-US">
                <a:solidFill>
                  <a:srgbClr val="0070C0"/>
                </a:solidFill>
              </a:rPr>
              <a:t>print</a:t>
            </a:r>
            <a:r>
              <a:rPr lang="en-US">
                <a:solidFill>
                  <a:schemeClr val="tx1"/>
                </a:solidFill>
              </a:rPr>
              <a:t>(type(y))</a:t>
            </a:r>
            <a:endParaRPr lang="en-US">
              <a:solidFill>
                <a:schemeClr val="tx1"/>
              </a:solidFill>
            </a:endParaRPr>
          </a:p>
          <a:p>
            <a:pPr algn="l"/>
            <a:r>
              <a:rPr lang="en-US">
                <a:solidFill>
                  <a:srgbClr val="0070C0"/>
                </a:solidFill>
              </a:rPr>
              <a:t>print</a:t>
            </a:r>
            <a:r>
              <a:rPr lang="en-US">
                <a:solidFill>
                  <a:schemeClr val="tx1"/>
                </a:solidFill>
              </a:rPr>
              <a:t>(type(z))</a:t>
            </a:r>
            <a:endParaRPr lang="en-US">
              <a:solidFill>
                <a:schemeClr val="tx1"/>
              </a:solidFill>
            </a:endParaRPr>
          </a:p>
        </p:txBody>
      </p:sp>
      <p:sp>
        <p:nvSpPr>
          <p:cNvPr id="7" name="Rectangles 6"/>
          <p:cNvSpPr/>
          <p:nvPr/>
        </p:nvSpPr>
        <p:spPr>
          <a:xfrm>
            <a:off x="1503045" y="1323340"/>
            <a:ext cx="2036445" cy="339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Integers</a:t>
            </a:r>
            <a:endParaRPr lang="en-US"/>
          </a:p>
        </p:txBody>
      </p:sp>
      <p:sp>
        <p:nvSpPr>
          <p:cNvPr id="8" name="Rectangles 7"/>
          <p:cNvSpPr/>
          <p:nvPr/>
        </p:nvSpPr>
        <p:spPr>
          <a:xfrm>
            <a:off x="8429625" y="1323340"/>
            <a:ext cx="2036445" cy="339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Complex</a:t>
            </a:r>
            <a:endParaRPr lang="en-US"/>
          </a:p>
        </p:txBody>
      </p:sp>
      <p:sp>
        <p:nvSpPr>
          <p:cNvPr id="9" name="Rectangles 8"/>
          <p:cNvSpPr/>
          <p:nvPr/>
        </p:nvSpPr>
        <p:spPr>
          <a:xfrm>
            <a:off x="4966335" y="1323340"/>
            <a:ext cx="2036445" cy="339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Floats</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37058" y="1023747"/>
            <a:ext cx="10058400" cy="1609344"/>
          </a:xfrm>
        </p:spPr>
        <p:txBody>
          <a:bodyPr/>
          <a:p>
            <a:r>
              <a:rPr lang="en-US"/>
              <a:t>Type Conversion</a:t>
            </a:r>
            <a:endParaRPr lang="en-US"/>
          </a:p>
        </p:txBody>
      </p:sp>
      <p:sp>
        <p:nvSpPr>
          <p:cNvPr id="3" name="Content Placeholder 2"/>
          <p:cNvSpPr>
            <a:spLocks noGrp="1"/>
          </p:cNvSpPr>
          <p:nvPr>
            <p:ph idx="1"/>
          </p:nvPr>
        </p:nvSpPr>
        <p:spPr>
          <a:xfrm>
            <a:off x="863600" y="3030220"/>
            <a:ext cx="3489960" cy="1718310"/>
          </a:xfrm>
        </p:spPr>
        <p:txBody>
          <a:bodyPr/>
          <a:p>
            <a:pPr marL="0" indent="0">
              <a:buNone/>
            </a:pPr>
            <a:r>
              <a:rPr lang="en-US"/>
              <a:t>You can convert from </a:t>
            </a:r>
            <a:r>
              <a:rPr lang="en-US">
                <a:solidFill>
                  <a:srgbClr val="FF0000"/>
                </a:solidFill>
              </a:rPr>
              <a:t>one type to another</a:t>
            </a:r>
            <a:r>
              <a:rPr lang="en-US"/>
              <a:t> with the int(), float(), and complex() methods</a:t>
            </a:r>
            <a:endParaRPr lang="en-US"/>
          </a:p>
        </p:txBody>
      </p:sp>
      <p:sp>
        <p:nvSpPr>
          <p:cNvPr id="4" name="Rectangles 3"/>
          <p:cNvSpPr/>
          <p:nvPr/>
        </p:nvSpPr>
        <p:spPr>
          <a:xfrm>
            <a:off x="5675630" y="720090"/>
            <a:ext cx="5005705" cy="6015355"/>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solidFill>
                  <a:schemeClr val="tx1"/>
                </a:solidFill>
              </a:rPr>
              <a:t>example:</a:t>
            </a:r>
            <a:endParaRPr lang="en-US">
              <a:solidFill>
                <a:schemeClr val="tx1"/>
              </a:solidFill>
            </a:endParaRPr>
          </a:p>
          <a:p>
            <a:pPr algn="l"/>
            <a:endParaRPr lang="en-US">
              <a:solidFill>
                <a:schemeClr val="tx1"/>
              </a:solidFill>
            </a:endParaRPr>
          </a:p>
          <a:p>
            <a:pPr algn="l"/>
            <a:r>
              <a:rPr lang="en-US">
                <a:solidFill>
                  <a:schemeClr val="tx1"/>
                </a:solidFill>
              </a:rPr>
              <a:t>x = </a:t>
            </a:r>
            <a:r>
              <a:rPr lang="en-US">
                <a:solidFill>
                  <a:srgbClr val="0070C0"/>
                </a:solidFill>
              </a:rPr>
              <a:t>8 </a:t>
            </a:r>
            <a:r>
              <a:rPr lang="en-US">
                <a:solidFill>
                  <a:schemeClr val="tx1"/>
                </a:solidFill>
              </a:rPr>
              <a:t>  # int</a:t>
            </a:r>
            <a:endParaRPr lang="en-US">
              <a:solidFill>
                <a:schemeClr val="tx1"/>
              </a:solidFill>
            </a:endParaRPr>
          </a:p>
          <a:p>
            <a:pPr algn="l"/>
            <a:r>
              <a:rPr lang="en-US">
                <a:solidFill>
                  <a:schemeClr val="tx1"/>
                </a:solidFill>
              </a:rPr>
              <a:t>y = </a:t>
            </a:r>
            <a:r>
              <a:rPr lang="en-US">
                <a:solidFill>
                  <a:srgbClr val="0070C0"/>
                </a:solidFill>
              </a:rPr>
              <a:t>1.5 </a:t>
            </a:r>
            <a:r>
              <a:rPr lang="en-US">
                <a:solidFill>
                  <a:schemeClr val="tx1"/>
                </a:solidFill>
              </a:rPr>
              <a:t> # float</a:t>
            </a:r>
            <a:endParaRPr lang="en-US">
              <a:solidFill>
                <a:schemeClr val="tx1"/>
              </a:solidFill>
            </a:endParaRPr>
          </a:p>
          <a:p>
            <a:pPr algn="l"/>
            <a:r>
              <a:rPr lang="en-US">
                <a:solidFill>
                  <a:schemeClr val="tx1"/>
                </a:solidFill>
              </a:rPr>
              <a:t>z = </a:t>
            </a:r>
            <a:r>
              <a:rPr lang="en-US">
                <a:solidFill>
                  <a:srgbClr val="0070C0"/>
                </a:solidFill>
              </a:rPr>
              <a:t>3j</a:t>
            </a:r>
            <a:r>
              <a:rPr lang="en-US">
                <a:solidFill>
                  <a:schemeClr val="tx1"/>
                </a:solidFill>
              </a:rPr>
              <a:t>   # complex</a:t>
            </a:r>
            <a:endParaRPr lang="en-US">
              <a:solidFill>
                <a:schemeClr val="tx1"/>
              </a:solidFill>
            </a:endParaRPr>
          </a:p>
          <a:p>
            <a:pPr algn="l"/>
            <a:endParaRPr lang="en-US">
              <a:solidFill>
                <a:schemeClr val="tx1"/>
              </a:solidFill>
            </a:endParaRPr>
          </a:p>
          <a:p>
            <a:pPr algn="l"/>
            <a:r>
              <a:rPr lang="en-US">
                <a:solidFill>
                  <a:schemeClr val="tx1"/>
                </a:solidFill>
              </a:rPr>
              <a:t>#convert from int to float:</a:t>
            </a:r>
            <a:endParaRPr lang="en-US">
              <a:solidFill>
                <a:schemeClr val="tx1"/>
              </a:solidFill>
            </a:endParaRPr>
          </a:p>
          <a:p>
            <a:pPr algn="l"/>
            <a:r>
              <a:rPr lang="en-US">
                <a:solidFill>
                  <a:schemeClr val="tx1"/>
                </a:solidFill>
              </a:rPr>
              <a:t>a = float(x)</a:t>
            </a:r>
            <a:endParaRPr lang="en-US">
              <a:solidFill>
                <a:schemeClr val="tx1"/>
              </a:solidFill>
            </a:endParaRPr>
          </a:p>
          <a:p>
            <a:pPr algn="l"/>
            <a:endParaRPr lang="en-US">
              <a:solidFill>
                <a:schemeClr val="tx1"/>
              </a:solidFill>
            </a:endParaRPr>
          </a:p>
          <a:p>
            <a:pPr algn="l"/>
            <a:r>
              <a:rPr lang="en-US">
                <a:solidFill>
                  <a:schemeClr val="tx1"/>
                </a:solidFill>
              </a:rPr>
              <a:t>#convert from float to int:</a:t>
            </a:r>
            <a:endParaRPr lang="en-US">
              <a:solidFill>
                <a:schemeClr val="tx1"/>
              </a:solidFill>
            </a:endParaRPr>
          </a:p>
          <a:p>
            <a:pPr algn="l"/>
            <a:r>
              <a:rPr lang="en-US">
                <a:solidFill>
                  <a:schemeClr val="tx1"/>
                </a:solidFill>
              </a:rPr>
              <a:t>b = int(y)</a:t>
            </a:r>
            <a:endParaRPr lang="en-US">
              <a:solidFill>
                <a:schemeClr val="tx1"/>
              </a:solidFill>
            </a:endParaRPr>
          </a:p>
          <a:p>
            <a:pPr algn="l"/>
            <a:endParaRPr lang="en-US">
              <a:solidFill>
                <a:schemeClr val="tx1"/>
              </a:solidFill>
            </a:endParaRPr>
          </a:p>
          <a:p>
            <a:pPr algn="l"/>
            <a:r>
              <a:rPr lang="en-US">
                <a:solidFill>
                  <a:schemeClr val="tx1"/>
                </a:solidFill>
              </a:rPr>
              <a:t>#convert from int to complex:</a:t>
            </a:r>
            <a:endParaRPr lang="en-US">
              <a:solidFill>
                <a:schemeClr val="tx1"/>
              </a:solidFill>
            </a:endParaRPr>
          </a:p>
          <a:p>
            <a:pPr algn="l"/>
            <a:r>
              <a:rPr lang="en-US">
                <a:solidFill>
                  <a:schemeClr val="tx1"/>
                </a:solidFill>
              </a:rPr>
              <a:t>c = complex(x)</a:t>
            </a:r>
            <a:endParaRPr lang="en-US">
              <a:solidFill>
                <a:schemeClr val="tx1"/>
              </a:solidFill>
            </a:endParaRPr>
          </a:p>
          <a:p>
            <a:pPr algn="l"/>
            <a:endParaRPr lang="en-US">
              <a:solidFill>
                <a:schemeClr val="tx1"/>
              </a:solidFill>
            </a:endParaRPr>
          </a:p>
          <a:p>
            <a:pPr algn="l"/>
            <a:r>
              <a:rPr lang="en-US">
                <a:solidFill>
                  <a:srgbClr val="0070C0"/>
                </a:solidFill>
              </a:rPr>
              <a:t>print</a:t>
            </a:r>
            <a:r>
              <a:rPr lang="en-US">
                <a:solidFill>
                  <a:schemeClr val="tx1"/>
                </a:solidFill>
              </a:rPr>
              <a:t>(a)</a:t>
            </a:r>
            <a:endParaRPr lang="en-US">
              <a:solidFill>
                <a:schemeClr val="tx1"/>
              </a:solidFill>
            </a:endParaRPr>
          </a:p>
          <a:p>
            <a:pPr algn="l"/>
            <a:r>
              <a:rPr lang="en-US">
                <a:solidFill>
                  <a:srgbClr val="0070C0"/>
                </a:solidFill>
              </a:rPr>
              <a:t>print</a:t>
            </a:r>
            <a:r>
              <a:rPr lang="en-US">
                <a:solidFill>
                  <a:schemeClr val="tx1"/>
                </a:solidFill>
              </a:rPr>
              <a:t>(b)</a:t>
            </a:r>
            <a:endParaRPr lang="en-US">
              <a:solidFill>
                <a:schemeClr val="tx1"/>
              </a:solidFill>
            </a:endParaRPr>
          </a:p>
          <a:p>
            <a:pPr algn="l"/>
            <a:r>
              <a:rPr lang="en-US">
                <a:solidFill>
                  <a:srgbClr val="0070C0"/>
                </a:solidFill>
              </a:rPr>
              <a:t>print</a:t>
            </a:r>
            <a:r>
              <a:rPr lang="en-US">
                <a:solidFill>
                  <a:schemeClr val="tx1"/>
                </a:solidFill>
              </a:rPr>
              <a:t>(c)</a:t>
            </a:r>
            <a:endParaRPr lang="en-US">
              <a:solidFill>
                <a:schemeClr val="tx1"/>
              </a:solidFill>
            </a:endParaRPr>
          </a:p>
          <a:p>
            <a:pPr algn="l"/>
            <a:endParaRPr lang="en-US">
              <a:solidFill>
                <a:schemeClr val="tx1"/>
              </a:solidFill>
            </a:endParaRPr>
          </a:p>
          <a:p>
            <a:pPr algn="l"/>
            <a:r>
              <a:rPr lang="en-US">
                <a:solidFill>
                  <a:srgbClr val="0070C0"/>
                </a:solidFill>
              </a:rPr>
              <a:t>print</a:t>
            </a:r>
            <a:r>
              <a:rPr lang="en-US">
                <a:solidFill>
                  <a:schemeClr val="tx1"/>
                </a:solidFill>
              </a:rPr>
              <a:t>(type(a))</a:t>
            </a:r>
            <a:endParaRPr lang="en-US">
              <a:solidFill>
                <a:schemeClr val="tx1"/>
              </a:solidFill>
            </a:endParaRPr>
          </a:p>
          <a:p>
            <a:pPr algn="l"/>
            <a:r>
              <a:rPr lang="en-US">
                <a:solidFill>
                  <a:srgbClr val="0070C0"/>
                </a:solidFill>
              </a:rPr>
              <a:t>print</a:t>
            </a:r>
            <a:r>
              <a:rPr lang="en-US">
                <a:solidFill>
                  <a:schemeClr val="tx1"/>
                </a:solidFill>
              </a:rPr>
              <a:t>(type(b))</a:t>
            </a:r>
            <a:endParaRPr lang="en-US">
              <a:solidFill>
                <a:schemeClr val="tx1"/>
              </a:solidFill>
            </a:endParaRPr>
          </a:p>
          <a:p>
            <a:pPr algn="l"/>
            <a:r>
              <a:rPr lang="en-US">
                <a:solidFill>
                  <a:srgbClr val="0070C0"/>
                </a:solidFill>
              </a:rPr>
              <a:t>print</a:t>
            </a:r>
            <a:r>
              <a:rPr lang="en-US">
                <a:solidFill>
                  <a:schemeClr val="tx1"/>
                </a:solidFill>
              </a:rPr>
              <a:t>(type(c))</a:t>
            </a:r>
            <a:endParaRPr lang="en-US">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Agenda:</a:t>
            </a:r>
            <a:endParaRPr lang="zh-TW" altLang="en-US" dirty="0"/>
          </a:p>
        </p:txBody>
      </p:sp>
      <p:sp>
        <p:nvSpPr>
          <p:cNvPr id="3" name="內容版面配置區 2"/>
          <p:cNvSpPr>
            <a:spLocks noGrp="1"/>
          </p:cNvSpPr>
          <p:nvPr>
            <p:ph idx="1"/>
          </p:nvPr>
        </p:nvSpPr>
        <p:spPr>
          <a:xfrm>
            <a:off x="1003346" y="1872025"/>
            <a:ext cx="10058400" cy="4050792"/>
          </a:xfrm>
        </p:spPr>
        <p:txBody>
          <a:bodyPr>
            <a:normAutofit fontScale="90000" lnSpcReduction="20000"/>
          </a:bodyPr>
          <a:lstStyle/>
          <a:p>
            <a:r>
              <a:rPr lang="en-US" altLang="zh-TW" sz="2800" dirty="0" smtClean="0"/>
              <a:t>PYTHON (INTRODUCTON)</a:t>
            </a:r>
            <a:endParaRPr lang="en-US" altLang="zh-TW" sz="2800" dirty="0" smtClean="0"/>
          </a:p>
          <a:p>
            <a:r>
              <a:rPr lang="en-US" altLang="zh-TW" sz="2800" dirty="0" smtClean="0"/>
              <a:t>PYTHON COMMENTS</a:t>
            </a:r>
            <a:endParaRPr lang="en-US" altLang="zh-TW" sz="2800" dirty="0" smtClean="0"/>
          </a:p>
          <a:p>
            <a:r>
              <a:rPr lang="en-US" altLang="zh-TW" sz="2800" dirty="0" smtClean="0"/>
              <a:t>PYTHON VARIABLES</a:t>
            </a:r>
            <a:endParaRPr lang="en-US" altLang="zh-TW" sz="2800" dirty="0" smtClean="0"/>
          </a:p>
          <a:p>
            <a:r>
              <a:rPr lang="en-US" altLang="zh-TW" sz="2800" dirty="0" smtClean="0"/>
              <a:t>PYTHON NUMBERS</a:t>
            </a:r>
            <a:endParaRPr lang="en-US" altLang="zh-TW" sz="2800" dirty="0" smtClean="0"/>
          </a:p>
          <a:p>
            <a:r>
              <a:rPr lang="en-US" altLang="zh-TW" sz="2800" dirty="0" smtClean="0"/>
              <a:t>PYTHON CASTING</a:t>
            </a:r>
            <a:endParaRPr lang="en-US" altLang="zh-TW" sz="2800" dirty="0" smtClean="0"/>
          </a:p>
          <a:p>
            <a:r>
              <a:rPr lang="en-US" altLang="zh-TW" sz="2800" dirty="0" smtClean="0"/>
              <a:t>PYTHON STRINGS</a:t>
            </a:r>
            <a:endParaRPr lang="en-US" altLang="zh-TW" sz="2800" dirty="0" smtClean="0"/>
          </a:p>
          <a:p>
            <a:r>
              <a:rPr lang="en-US" altLang="zh-TW" sz="2800" dirty="0" smtClean="0"/>
              <a:t>PYTHON OPERATORS</a:t>
            </a:r>
            <a:endParaRPr lang="en-US" altLang="zh-TW" sz="2800" dirty="0" smtClean="0"/>
          </a:p>
          <a:p>
            <a:r>
              <a:rPr lang="en-US" altLang="zh-TW" sz="2800" dirty="0" smtClean="0"/>
              <a:t>PYTHON LISTS</a:t>
            </a:r>
            <a:endParaRPr lang="en-US" altLang="zh-TW" sz="2800" dirty="0" smtClean="0"/>
          </a:p>
          <a:p>
            <a:r>
              <a:rPr lang="en-US" altLang="zh-TW" sz="2800" dirty="0" smtClean="0"/>
              <a:t>PYTHON SETS</a:t>
            </a:r>
            <a:endParaRPr lang="en-US" altLang="zh-TW" sz="2800" dirty="0" smtClean="0"/>
          </a:p>
          <a:p>
            <a:endParaRPr lang="en-US" altLang="zh-TW" sz="2800" dirty="0" smtClean="0"/>
          </a:p>
          <a:p>
            <a:endParaRPr lang="zh-TW" alt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81608" y="819277"/>
            <a:ext cx="10058400" cy="1609344"/>
          </a:xfrm>
        </p:spPr>
        <p:txBody>
          <a:bodyPr/>
          <a:p>
            <a:r>
              <a:rPr lang="en-US"/>
              <a:t>Random Number</a:t>
            </a:r>
            <a:endParaRPr lang="en-US"/>
          </a:p>
        </p:txBody>
      </p:sp>
      <p:sp>
        <p:nvSpPr>
          <p:cNvPr id="3" name="Content Placeholder 2"/>
          <p:cNvSpPr>
            <a:spLocks noGrp="1"/>
          </p:cNvSpPr>
          <p:nvPr>
            <p:ph idx="1"/>
          </p:nvPr>
        </p:nvSpPr>
        <p:spPr>
          <a:xfrm>
            <a:off x="1069975" y="2751455"/>
            <a:ext cx="4436110" cy="3528695"/>
          </a:xfrm>
        </p:spPr>
        <p:txBody>
          <a:bodyPr/>
          <a:p>
            <a:pPr marL="0" indent="0">
              <a:buNone/>
            </a:pPr>
            <a:r>
              <a:rPr lang="en-US"/>
              <a:t>Python </a:t>
            </a:r>
            <a:r>
              <a:rPr lang="en-US">
                <a:solidFill>
                  <a:srgbClr val="FF0000"/>
                </a:solidFill>
              </a:rPr>
              <a:t>does not have a random() function</a:t>
            </a:r>
            <a:r>
              <a:rPr lang="en-US"/>
              <a:t> to make a random number, but Python has a built-in module called random that can be used to make random numbers</a:t>
            </a:r>
            <a:endParaRPr lang="en-US"/>
          </a:p>
        </p:txBody>
      </p:sp>
      <p:sp>
        <p:nvSpPr>
          <p:cNvPr id="4" name="Rectangles 3"/>
          <p:cNvSpPr/>
          <p:nvPr/>
        </p:nvSpPr>
        <p:spPr>
          <a:xfrm>
            <a:off x="6316980" y="2428875"/>
            <a:ext cx="3942080" cy="288163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b="1">
                <a:solidFill>
                  <a:schemeClr val="tx1"/>
                </a:solidFill>
              </a:rPr>
              <a:t>example:</a:t>
            </a:r>
            <a:endParaRPr lang="en-US" b="1">
              <a:solidFill>
                <a:schemeClr val="tx1"/>
              </a:solidFill>
            </a:endParaRPr>
          </a:p>
          <a:p>
            <a:pPr algn="l"/>
            <a:endParaRPr lang="en-US">
              <a:solidFill>
                <a:schemeClr val="tx1"/>
              </a:solidFill>
            </a:endParaRPr>
          </a:p>
          <a:p>
            <a:pPr algn="l"/>
            <a:r>
              <a:rPr lang="en-US">
                <a:solidFill>
                  <a:srgbClr val="0070C0"/>
                </a:solidFill>
              </a:rPr>
              <a:t>import </a:t>
            </a:r>
            <a:r>
              <a:rPr lang="en-US">
                <a:solidFill>
                  <a:schemeClr val="tx1"/>
                </a:solidFill>
              </a:rPr>
              <a:t>random</a:t>
            </a:r>
            <a:endParaRPr lang="en-US">
              <a:solidFill>
                <a:schemeClr val="tx1"/>
              </a:solidFill>
            </a:endParaRPr>
          </a:p>
          <a:p>
            <a:pPr algn="l"/>
            <a:endParaRPr lang="en-US">
              <a:solidFill>
                <a:schemeClr val="tx1"/>
              </a:solidFill>
            </a:endParaRPr>
          </a:p>
          <a:p>
            <a:pPr algn="l"/>
            <a:r>
              <a:rPr lang="en-US">
                <a:solidFill>
                  <a:srgbClr val="0070C0"/>
                </a:solidFill>
              </a:rPr>
              <a:t>print</a:t>
            </a:r>
            <a:r>
              <a:rPr lang="en-US">
                <a:solidFill>
                  <a:schemeClr val="tx1"/>
                </a:solidFill>
              </a:rPr>
              <a:t>(random.randrange(</a:t>
            </a:r>
            <a:r>
              <a:rPr lang="en-US">
                <a:solidFill>
                  <a:srgbClr val="0070C0"/>
                </a:solidFill>
              </a:rPr>
              <a:t>1</a:t>
            </a:r>
            <a:r>
              <a:rPr lang="en-US">
                <a:solidFill>
                  <a:schemeClr val="tx1"/>
                </a:solidFill>
              </a:rPr>
              <a:t>, </a:t>
            </a:r>
            <a:r>
              <a:rPr lang="en-US">
                <a:solidFill>
                  <a:srgbClr val="0070C0"/>
                </a:solidFill>
              </a:rPr>
              <a:t>20</a:t>
            </a:r>
            <a:r>
              <a:rPr lang="en-US">
                <a:solidFill>
                  <a:schemeClr val="tx1"/>
                </a:solidFill>
              </a:rPr>
              <a:t>))</a:t>
            </a:r>
            <a:endParaRPr lang="en-US">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Casting</a:t>
            </a:r>
            <a:endParaRPr lang="en-US"/>
          </a:p>
        </p:txBody>
      </p:sp>
      <p:sp>
        <p:nvSpPr>
          <p:cNvPr id="3" name="Content Placeholder 2"/>
          <p:cNvSpPr>
            <a:spLocks noGrp="1"/>
          </p:cNvSpPr>
          <p:nvPr>
            <p:ph sz="half" idx="1"/>
          </p:nvPr>
        </p:nvSpPr>
        <p:spPr>
          <a:xfrm>
            <a:off x="1069975" y="2194560"/>
            <a:ext cx="3580130" cy="3143885"/>
          </a:xfrm>
        </p:spPr>
        <p:txBody>
          <a:bodyPr/>
          <a:p>
            <a:pPr marL="0" indent="0">
              <a:buNone/>
            </a:pPr>
            <a:r>
              <a:rPr lang="en-US"/>
              <a:t>Casting, also known as</a:t>
            </a:r>
            <a:r>
              <a:rPr lang="en-US">
                <a:solidFill>
                  <a:srgbClr val="FF0000"/>
                </a:solidFill>
              </a:rPr>
              <a:t> type conversion</a:t>
            </a:r>
            <a:r>
              <a:rPr lang="en-US"/>
              <a:t>, is a process that converts the data type of a variable into another data type.</a:t>
            </a:r>
            <a:endParaRPr lang="en-US"/>
          </a:p>
        </p:txBody>
      </p:sp>
      <p:pic>
        <p:nvPicPr>
          <p:cNvPr id="101" name="Content Placeholder 100"/>
          <p:cNvPicPr/>
          <p:nvPr>
            <p:ph sz="half" idx="2"/>
          </p:nvPr>
        </p:nvPicPr>
        <p:blipFill>
          <a:blip r:embed="rId1"/>
          <a:stretch>
            <a:fillRect/>
          </a:stretch>
        </p:blipFill>
        <p:spPr>
          <a:xfrm>
            <a:off x="6373495" y="1792605"/>
            <a:ext cx="4754880" cy="3977640"/>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Specify a Variable Type</a:t>
            </a:r>
            <a:endParaRPr lang="en-US"/>
          </a:p>
        </p:txBody>
      </p:sp>
      <p:sp>
        <p:nvSpPr>
          <p:cNvPr id="3" name="Content Placeholder 2"/>
          <p:cNvSpPr>
            <a:spLocks noGrp="1"/>
          </p:cNvSpPr>
          <p:nvPr>
            <p:ph sz="half" idx="1"/>
          </p:nvPr>
        </p:nvSpPr>
        <p:spPr/>
        <p:txBody>
          <a:bodyPr/>
          <a:p>
            <a:pPr marL="0" indent="0">
              <a:buNone/>
            </a:pPr>
            <a:r>
              <a:rPr lang="en-US" sz="2800"/>
              <a:t>  There may be times when you want to specify a type on to a variable. This can be done with </a:t>
            </a:r>
            <a:r>
              <a:rPr lang="en-US" sz="2800">
                <a:solidFill>
                  <a:srgbClr val="FF0000"/>
                </a:solidFill>
              </a:rPr>
              <a:t>casting</a:t>
            </a:r>
            <a:r>
              <a:rPr lang="en-US" sz="2800"/>
              <a:t>. Python is an object-orientated language, and as such it uses classes to define data types, including its </a:t>
            </a:r>
            <a:r>
              <a:rPr lang="en-US" sz="2800">
                <a:solidFill>
                  <a:srgbClr val="FF0000"/>
                </a:solidFill>
              </a:rPr>
              <a:t>primitive types.</a:t>
            </a:r>
            <a:endParaRPr lang="en-US" sz="2800">
              <a:solidFill>
                <a:srgbClr val="FF0000"/>
              </a:solidFill>
            </a:endParaRPr>
          </a:p>
        </p:txBody>
      </p:sp>
      <p:pic>
        <p:nvPicPr>
          <p:cNvPr id="102" name="Content Placeholder 101"/>
          <p:cNvPicPr/>
          <p:nvPr>
            <p:ph sz="half" idx="2"/>
          </p:nvPr>
        </p:nvPicPr>
        <p:blipFill>
          <a:blip r:embed="rId1"/>
          <a:stretch>
            <a:fillRect/>
          </a:stretch>
        </p:blipFill>
        <p:spPr>
          <a:xfrm>
            <a:off x="6373495" y="3504565"/>
            <a:ext cx="4754880" cy="2296795"/>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1069975" y="825500"/>
            <a:ext cx="7447280" cy="5346700"/>
          </a:xfrm>
        </p:spPr>
        <p:txBody>
          <a:bodyPr/>
          <a:p>
            <a:pPr marL="0" indent="0">
              <a:buNone/>
            </a:pPr>
            <a:r>
              <a:rPr lang="en-US"/>
              <a:t>Casting in python is therefore done using constructor functions:</a:t>
            </a:r>
            <a:endParaRPr lang="en-US"/>
          </a:p>
          <a:p>
            <a:r>
              <a:rPr lang="en-US">
                <a:solidFill>
                  <a:srgbClr val="FF0000"/>
                </a:solidFill>
              </a:rPr>
              <a:t>int()</a:t>
            </a:r>
            <a:r>
              <a:rPr lang="en-US"/>
              <a:t> - constructs an integer number from an integer literal, a float literal (by removing all decimals), or a string literal (providing the string represents a whole number)</a:t>
            </a:r>
            <a:endParaRPr lang="en-US"/>
          </a:p>
          <a:p>
            <a:endParaRPr lang="en-US"/>
          </a:p>
          <a:p>
            <a:r>
              <a:rPr lang="en-US">
                <a:solidFill>
                  <a:srgbClr val="FF0000"/>
                </a:solidFill>
              </a:rPr>
              <a:t>float()</a:t>
            </a:r>
            <a:r>
              <a:rPr lang="en-US"/>
              <a:t> - constructs a float number from an integer literal, a float literal or a string literal (providing the string represents a float or an integer)</a:t>
            </a:r>
            <a:endParaRPr lang="en-US"/>
          </a:p>
          <a:p>
            <a:pPr marL="0" indent="0">
              <a:buNone/>
            </a:pPr>
            <a:endParaRPr lang="en-US"/>
          </a:p>
          <a:p>
            <a:r>
              <a:rPr lang="en-US">
                <a:solidFill>
                  <a:srgbClr val="FF0000"/>
                </a:solidFill>
              </a:rPr>
              <a:t>str()</a:t>
            </a:r>
            <a:r>
              <a:rPr lang="en-US"/>
              <a:t> - constructs a string from a wide variety of data types, including strings, integer literals and float literals</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1008380" y="1930400"/>
            <a:ext cx="3071495" cy="305943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solidFill>
                  <a:schemeClr val="tx1"/>
                </a:solidFill>
              </a:rPr>
              <a:t>example</a:t>
            </a:r>
            <a:endParaRPr lang="en-US">
              <a:solidFill>
                <a:schemeClr val="tx1"/>
              </a:solidFill>
            </a:endParaRPr>
          </a:p>
          <a:p>
            <a:pPr algn="l"/>
            <a:endParaRPr lang="en-US">
              <a:solidFill>
                <a:schemeClr val="tx1"/>
              </a:solidFill>
            </a:endParaRPr>
          </a:p>
          <a:p>
            <a:pPr algn="l"/>
            <a:r>
              <a:rPr lang="en-US">
                <a:solidFill>
                  <a:schemeClr val="tx1"/>
                </a:solidFill>
              </a:rPr>
              <a:t>x = int(</a:t>
            </a:r>
            <a:r>
              <a:rPr lang="en-US">
                <a:solidFill>
                  <a:srgbClr val="0070C0"/>
                </a:solidFill>
              </a:rPr>
              <a:t>2</a:t>
            </a:r>
            <a:r>
              <a:rPr lang="en-US">
                <a:solidFill>
                  <a:schemeClr val="tx1"/>
                </a:solidFill>
              </a:rPr>
              <a:t>)    </a:t>
            </a:r>
            <a:r>
              <a:rPr lang="en-US">
                <a:solidFill>
                  <a:srgbClr val="92D050"/>
                </a:solidFill>
              </a:rPr>
              <a:t># x will be 1</a:t>
            </a:r>
            <a:endParaRPr lang="en-US">
              <a:solidFill>
                <a:srgbClr val="92D050"/>
              </a:solidFill>
            </a:endParaRPr>
          </a:p>
          <a:p>
            <a:pPr algn="l"/>
            <a:r>
              <a:rPr lang="en-US">
                <a:solidFill>
                  <a:schemeClr val="tx1"/>
                </a:solidFill>
              </a:rPr>
              <a:t>y = int(</a:t>
            </a:r>
            <a:r>
              <a:rPr lang="en-US">
                <a:solidFill>
                  <a:srgbClr val="0070C0"/>
                </a:solidFill>
              </a:rPr>
              <a:t>5.9</a:t>
            </a:r>
            <a:r>
              <a:rPr lang="en-US">
                <a:solidFill>
                  <a:schemeClr val="tx1"/>
                </a:solidFill>
              </a:rPr>
              <a:t>)</a:t>
            </a:r>
            <a:r>
              <a:rPr lang="en-US">
                <a:solidFill>
                  <a:srgbClr val="92D050"/>
                </a:solidFill>
              </a:rPr>
              <a:t> # y will be 2</a:t>
            </a:r>
            <a:endParaRPr lang="en-US">
              <a:solidFill>
                <a:schemeClr val="tx1"/>
              </a:solidFill>
            </a:endParaRPr>
          </a:p>
          <a:p>
            <a:pPr algn="l"/>
            <a:r>
              <a:rPr lang="en-US">
                <a:solidFill>
                  <a:schemeClr val="tx1"/>
                </a:solidFill>
              </a:rPr>
              <a:t>z = int("</a:t>
            </a:r>
            <a:r>
              <a:rPr lang="en-US">
                <a:solidFill>
                  <a:srgbClr val="92D050"/>
                </a:solidFill>
              </a:rPr>
              <a:t>6</a:t>
            </a:r>
            <a:r>
              <a:rPr lang="en-US">
                <a:solidFill>
                  <a:schemeClr val="tx1"/>
                </a:solidFill>
              </a:rPr>
              <a:t>") </a:t>
            </a:r>
            <a:r>
              <a:rPr lang="en-US">
                <a:solidFill>
                  <a:srgbClr val="92D050"/>
                </a:solidFill>
              </a:rPr>
              <a:t># z will be </a:t>
            </a:r>
            <a:r>
              <a:rPr lang="en-US"/>
              <a:t>3</a:t>
            </a:r>
            <a:endParaRPr lang="en-US"/>
          </a:p>
        </p:txBody>
      </p:sp>
      <p:sp>
        <p:nvSpPr>
          <p:cNvPr id="6" name="Rectangles 5"/>
          <p:cNvSpPr/>
          <p:nvPr/>
        </p:nvSpPr>
        <p:spPr>
          <a:xfrm>
            <a:off x="8314055" y="1930400"/>
            <a:ext cx="3303270" cy="3058795"/>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solidFill>
                  <a:schemeClr val="tx1"/>
                </a:solidFill>
              </a:rPr>
              <a:t>example</a:t>
            </a:r>
            <a:endParaRPr lang="en-US">
              <a:solidFill>
                <a:schemeClr val="tx1"/>
              </a:solidFill>
            </a:endParaRPr>
          </a:p>
          <a:p>
            <a:pPr algn="l"/>
            <a:endParaRPr lang="en-US">
              <a:solidFill>
                <a:schemeClr val="tx1"/>
              </a:solidFill>
            </a:endParaRPr>
          </a:p>
          <a:p>
            <a:pPr algn="l"/>
            <a:endParaRPr lang="en-US">
              <a:solidFill>
                <a:schemeClr val="tx1"/>
              </a:solidFill>
            </a:endParaRPr>
          </a:p>
          <a:p>
            <a:pPr algn="l"/>
            <a:r>
              <a:rPr lang="en-US">
                <a:solidFill>
                  <a:schemeClr val="tx1"/>
                </a:solidFill>
              </a:rPr>
              <a:t>x = str("</a:t>
            </a:r>
            <a:r>
              <a:rPr lang="en-US">
                <a:solidFill>
                  <a:srgbClr val="92D050"/>
                </a:solidFill>
              </a:rPr>
              <a:t>s2</a:t>
            </a:r>
            <a:r>
              <a:rPr lang="en-US">
                <a:solidFill>
                  <a:schemeClr val="tx1"/>
                </a:solidFill>
              </a:rPr>
              <a:t>") </a:t>
            </a:r>
            <a:r>
              <a:rPr lang="en-US">
                <a:solidFill>
                  <a:srgbClr val="92D050"/>
                </a:solidFill>
              </a:rPr>
              <a:t># x will be 's2'</a:t>
            </a:r>
            <a:endParaRPr lang="en-US">
              <a:solidFill>
                <a:schemeClr val="tx1"/>
              </a:solidFill>
            </a:endParaRPr>
          </a:p>
          <a:p>
            <a:pPr algn="l"/>
            <a:r>
              <a:rPr lang="en-US">
                <a:solidFill>
                  <a:schemeClr val="tx1"/>
                </a:solidFill>
              </a:rPr>
              <a:t>y = str(</a:t>
            </a:r>
            <a:r>
              <a:rPr lang="en-US">
                <a:solidFill>
                  <a:srgbClr val="0070C0"/>
                </a:solidFill>
              </a:rPr>
              <a:t>3</a:t>
            </a:r>
            <a:r>
              <a:rPr lang="en-US">
                <a:solidFill>
                  <a:schemeClr val="tx1"/>
                </a:solidFill>
              </a:rPr>
              <a:t>)    </a:t>
            </a:r>
            <a:r>
              <a:rPr lang="en-US">
                <a:solidFill>
                  <a:srgbClr val="92D050"/>
                </a:solidFill>
              </a:rPr>
              <a:t># y will be '3'</a:t>
            </a:r>
            <a:endParaRPr lang="en-US">
              <a:solidFill>
                <a:schemeClr val="tx1"/>
              </a:solidFill>
            </a:endParaRPr>
          </a:p>
          <a:p>
            <a:pPr algn="l"/>
            <a:r>
              <a:rPr lang="en-US">
                <a:solidFill>
                  <a:schemeClr val="tx1"/>
                </a:solidFill>
              </a:rPr>
              <a:t>z = str(</a:t>
            </a:r>
            <a:r>
              <a:rPr lang="en-US">
                <a:solidFill>
                  <a:srgbClr val="0070C0"/>
                </a:solidFill>
              </a:rPr>
              <a:t>4.0</a:t>
            </a:r>
            <a:r>
              <a:rPr lang="en-US">
                <a:solidFill>
                  <a:schemeClr val="tx1"/>
                </a:solidFill>
              </a:rPr>
              <a:t>)  </a:t>
            </a:r>
            <a:r>
              <a:rPr lang="en-US">
                <a:solidFill>
                  <a:srgbClr val="92D050"/>
                </a:solidFill>
              </a:rPr>
              <a:t># z will be '4.0'</a:t>
            </a:r>
            <a:endParaRPr lang="en-US">
              <a:solidFill>
                <a:srgbClr val="92D050"/>
              </a:solidFill>
            </a:endParaRPr>
          </a:p>
        </p:txBody>
      </p:sp>
      <p:sp>
        <p:nvSpPr>
          <p:cNvPr id="7" name="Rectangles 6"/>
          <p:cNvSpPr/>
          <p:nvPr/>
        </p:nvSpPr>
        <p:spPr>
          <a:xfrm>
            <a:off x="4527550" y="1930400"/>
            <a:ext cx="3535045" cy="305943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solidFill>
                  <a:schemeClr val="tx1"/>
                </a:solidFill>
              </a:rPr>
              <a:t>example</a:t>
            </a:r>
            <a:endParaRPr lang="en-US">
              <a:solidFill>
                <a:schemeClr val="tx1"/>
              </a:solidFill>
            </a:endParaRPr>
          </a:p>
          <a:p>
            <a:pPr algn="l"/>
            <a:endParaRPr lang="en-US">
              <a:solidFill>
                <a:schemeClr val="tx1"/>
              </a:solidFill>
            </a:endParaRPr>
          </a:p>
          <a:p>
            <a:pPr algn="l"/>
            <a:r>
              <a:rPr lang="en-US">
                <a:solidFill>
                  <a:schemeClr val="tx1"/>
                </a:solidFill>
              </a:rPr>
              <a:t>x = float(</a:t>
            </a:r>
            <a:r>
              <a:rPr lang="en-US">
                <a:solidFill>
                  <a:srgbClr val="0070C0"/>
                </a:solidFill>
              </a:rPr>
              <a:t>2</a:t>
            </a:r>
            <a:r>
              <a:rPr lang="en-US">
                <a:solidFill>
                  <a:schemeClr val="tx1"/>
                </a:solidFill>
              </a:rPr>
              <a:t>)       </a:t>
            </a:r>
            <a:r>
              <a:rPr lang="en-US">
                <a:solidFill>
                  <a:srgbClr val="92D050"/>
                </a:solidFill>
              </a:rPr>
              <a:t># x will be 2.0</a:t>
            </a:r>
            <a:endParaRPr lang="en-US">
              <a:solidFill>
                <a:srgbClr val="92D050"/>
              </a:solidFill>
            </a:endParaRPr>
          </a:p>
          <a:p>
            <a:pPr algn="l"/>
            <a:r>
              <a:rPr lang="en-US">
                <a:solidFill>
                  <a:schemeClr val="tx1"/>
                </a:solidFill>
              </a:rPr>
              <a:t>y = float(</a:t>
            </a:r>
            <a:r>
              <a:rPr lang="en-US">
                <a:solidFill>
                  <a:srgbClr val="0070C0"/>
                </a:solidFill>
              </a:rPr>
              <a:t>5.9</a:t>
            </a:r>
            <a:r>
              <a:rPr lang="en-US">
                <a:solidFill>
                  <a:schemeClr val="tx1"/>
                </a:solidFill>
              </a:rPr>
              <a:t>)    </a:t>
            </a:r>
            <a:r>
              <a:rPr lang="en-US">
                <a:solidFill>
                  <a:srgbClr val="92D050"/>
                </a:solidFill>
              </a:rPr>
              <a:t># y will be 5.9</a:t>
            </a:r>
            <a:endParaRPr lang="en-US">
              <a:solidFill>
                <a:schemeClr val="tx1"/>
              </a:solidFill>
            </a:endParaRPr>
          </a:p>
          <a:p>
            <a:pPr algn="l"/>
            <a:r>
              <a:rPr lang="en-US">
                <a:solidFill>
                  <a:schemeClr val="tx1"/>
                </a:solidFill>
              </a:rPr>
              <a:t>z = float("</a:t>
            </a:r>
            <a:r>
              <a:rPr lang="en-US">
                <a:solidFill>
                  <a:srgbClr val="92D050"/>
                </a:solidFill>
              </a:rPr>
              <a:t>6</a:t>
            </a:r>
            <a:r>
              <a:rPr lang="en-US">
                <a:solidFill>
                  <a:schemeClr val="tx1"/>
                </a:solidFill>
              </a:rPr>
              <a:t>")     </a:t>
            </a:r>
            <a:r>
              <a:rPr lang="en-US">
                <a:solidFill>
                  <a:srgbClr val="92D050"/>
                </a:solidFill>
              </a:rPr>
              <a:t># z will be 6.0</a:t>
            </a:r>
            <a:endParaRPr lang="en-US">
              <a:solidFill>
                <a:srgbClr val="92D050"/>
              </a:solidFill>
            </a:endParaRPr>
          </a:p>
          <a:p>
            <a:pPr algn="l"/>
            <a:r>
              <a:rPr lang="en-US">
                <a:solidFill>
                  <a:schemeClr val="tx1"/>
                </a:solidFill>
              </a:rPr>
              <a:t>w = float("</a:t>
            </a:r>
            <a:r>
              <a:rPr lang="en-US">
                <a:solidFill>
                  <a:srgbClr val="92D050"/>
                </a:solidFill>
              </a:rPr>
              <a:t>3.7</a:t>
            </a:r>
            <a:r>
              <a:rPr lang="en-US">
                <a:solidFill>
                  <a:schemeClr val="tx1"/>
                </a:solidFill>
              </a:rPr>
              <a:t>") </a:t>
            </a:r>
            <a:r>
              <a:rPr lang="en-US">
                <a:solidFill>
                  <a:srgbClr val="92D050"/>
                </a:solidFill>
              </a:rPr>
              <a:t># w will be 3.7</a:t>
            </a:r>
            <a:endParaRPr lang="en-US">
              <a:solidFill>
                <a:srgbClr val="92D050"/>
              </a:solidFill>
            </a:endParaRPr>
          </a:p>
        </p:txBody>
      </p:sp>
      <p:sp>
        <p:nvSpPr>
          <p:cNvPr id="8" name="Rectangles 7"/>
          <p:cNvSpPr/>
          <p:nvPr/>
        </p:nvSpPr>
        <p:spPr>
          <a:xfrm>
            <a:off x="1503045" y="1323340"/>
            <a:ext cx="2036445" cy="339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Integers</a:t>
            </a:r>
            <a:endParaRPr lang="en-US"/>
          </a:p>
        </p:txBody>
      </p:sp>
      <p:sp>
        <p:nvSpPr>
          <p:cNvPr id="9" name="Rectangles 8"/>
          <p:cNvSpPr/>
          <p:nvPr/>
        </p:nvSpPr>
        <p:spPr>
          <a:xfrm>
            <a:off x="8831580" y="1323340"/>
            <a:ext cx="2036445" cy="339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String</a:t>
            </a:r>
            <a:endParaRPr lang="en-US"/>
          </a:p>
        </p:txBody>
      </p:sp>
      <p:sp>
        <p:nvSpPr>
          <p:cNvPr id="10" name="Rectangles 9"/>
          <p:cNvSpPr/>
          <p:nvPr/>
        </p:nvSpPr>
        <p:spPr>
          <a:xfrm>
            <a:off x="5207000" y="1323340"/>
            <a:ext cx="2036445" cy="339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Float</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Strings</a:t>
            </a:r>
            <a:endParaRPr lang="en-US"/>
          </a:p>
        </p:txBody>
      </p:sp>
      <p:sp>
        <p:nvSpPr>
          <p:cNvPr id="3" name="Content Placeholder 2"/>
          <p:cNvSpPr>
            <a:spLocks noGrp="1"/>
          </p:cNvSpPr>
          <p:nvPr>
            <p:ph sz="half" idx="1"/>
          </p:nvPr>
        </p:nvSpPr>
        <p:spPr/>
        <p:txBody>
          <a:bodyPr/>
          <a:p>
            <a:pPr marL="0" indent="0">
              <a:buNone/>
            </a:pPr>
            <a:r>
              <a:rPr lang="en-US"/>
              <a:t>Strings</a:t>
            </a:r>
            <a:endParaRPr lang="en-US"/>
          </a:p>
          <a:p>
            <a:pPr marL="0" indent="0">
              <a:buNone/>
            </a:pPr>
            <a:r>
              <a:rPr lang="en-US"/>
              <a:t>Strings in python are surrounded by either single quotation marks, or double quotation marks.</a:t>
            </a:r>
            <a:endParaRPr lang="en-US"/>
          </a:p>
          <a:p>
            <a:pPr marL="0" indent="0">
              <a:buNone/>
            </a:pPr>
            <a:r>
              <a:rPr lang="en-US">
                <a:solidFill>
                  <a:srgbClr val="FF0000"/>
                </a:solidFill>
              </a:rPr>
              <a:t>'hello'</a:t>
            </a:r>
            <a:r>
              <a:rPr lang="en-US"/>
              <a:t> is the same as </a:t>
            </a:r>
            <a:r>
              <a:rPr lang="en-US">
                <a:solidFill>
                  <a:srgbClr val="FF0000"/>
                </a:solidFill>
              </a:rPr>
              <a:t>"hello"</a:t>
            </a:r>
            <a:r>
              <a:rPr lang="en-US"/>
              <a:t>.</a:t>
            </a:r>
            <a:endParaRPr lang="en-US"/>
          </a:p>
          <a:p>
            <a:pPr marL="0" indent="0">
              <a:buNone/>
            </a:pPr>
            <a:r>
              <a:rPr lang="en-US"/>
              <a:t>You can display a string literal with the </a:t>
            </a:r>
            <a:r>
              <a:rPr lang="en-US">
                <a:solidFill>
                  <a:srgbClr val="FF0000"/>
                </a:solidFill>
              </a:rPr>
              <a:t>print()</a:t>
            </a:r>
            <a:r>
              <a:rPr lang="en-US"/>
              <a:t> function:</a:t>
            </a:r>
            <a:endParaRPr lang="en-US"/>
          </a:p>
        </p:txBody>
      </p:sp>
      <p:sp>
        <p:nvSpPr>
          <p:cNvPr id="5" name="Rectangles 4"/>
          <p:cNvSpPr/>
          <p:nvPr/>
        </p:nvSpPr>
        <p:spPr>
          <a:xfrm>
            <a:off x="7200900" y="2659380"/>
            <a:ext cx="2288540" cy="2102485"/>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p>
          <a:p>
            <a:pPr algn="l"/>
            <a:r>
              <a:rPr lang="en-US">
                <a:solidFill>
                  <a:schemeClr val="tx1"/>
                </a:solidFill>
              </a:rPr>
              <a:t>Example:</a:t>
            </a:r>
            <a:endParaRPr lang="en-US">
              <a:solidFill>
                <a:schemeClr val="tx1"/>
              </a:solidFill>
            </a:endParaRPr>
          </a:p>
          <a:p>
            <a:pPr algn="l"/>
            <a:endParaRPr lang="en-US">
              <a:solidFill>
                <a:schemeClr val="tx1"/>
              </a:solidFill>
            </a:endParaRPr>
          </a:p>
          <a:p>
            <a:pPr algn="l"/>
            <a:r>
              <a:rPr lang="en-US">
                <a:solidFill>
                  <a:srgbClr val="0070C0"/>
                </a:solidFill>
              </a:rPr>
              <a:t>print</a:t>
            </a:r>
            <a:r>
              <a:rPr lang="en-US">
                <a:solidFill>
                  <a:schemeClr val="tx1"/>
                </a:solidFill>
              </a:rPr>
              <a:t>("</a:t>
            </a:r>
            <a:r>
              <a:rPr lang="en-US">
                <a:solidFill>
                  <a:srgbClr val="FF0000"/>
                </a:solidFill>
              </a:rPr>
              <a:t>Everyone</a:t>
            </a:r>
            <a:r>
              <a:rPr lang="en-US">
                <a:solidFill>
                  <a:schemeClr val="tx1"/>
                </a:solidFill>
              </a:rPr>
              <a:t>")</a:t>
            </a:r>
            <a:endParaRPr lang="en-US">
              <a:solidFill>
                <a:schemeClr val="tx1"/>
              </a:solidFill>
            </a:endParaRPr>
          </a:p>
          <a:p>
            <a:pPr algn="l"/>
            <a:r>
              <a:rPr lang="en-US">
                <a:solidFill>
                  <a:srgbClr val="0070C0"/>
                </a:solidFill>
              </a:rPr>
              <a:t>print</a:t>
            </a:r>
            <a:r>
              <a:rPr lang="en-US">
                <a:solidFill>
                  <a:schemeClr val="tx1"/>
                </a:solidFill>
              </a:rPr>
              <a:t>('</a:t>
            </a:r>
            <a:r>
              <a:rPr lang="en-US">
                <a:solidFill>
                  <a:srgbClr val="FF0000"/>
                </a:solidFill>
              </a:rPr>
              <a:t>Everyone</a:t>
            </a:r>
            <a:r>
              <a:rPr lang="en-US">
                <a:solidFill>
                  <a:schemeClr val="tx1"/>
                </a:solidFill>
              </a:rPr>
              <a:t>')</a:t>
            </a:r>
            <a:endParaRPr lang="en-US">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 Slicing Strings</a:t>
            </a:r>
            <a:endParaRPr lang="en-US"/>
          </a:p>
        </p:txBody>
      </p:sp>
      <p:sp>
        <p:nvSpPr>
          <p:cNvPr id="3" name="Content Placeholder 2"/>
          <p:cNvSpPr>
            <a:spLocks noGrp="1"/>
          </p:cNvSpPr>
          <p:nvPr>
            <p:ph sz="half" idx="1"/>
          </p:nvPr>
        </p:nvSpPr>
        <p:spPr/>
        <p:txBody>
          <a:bodyPr/>
          <a:p>
            <a:pPr marL="0" indent="0">
              <a:buNone/>
            </a:pPr>
            <a:r>
              <a:rPr lang="en-US"/>
              <a:t>Slicing</a:t>
            </a:r>
            <a:endParaRPr lang="en-US"/>
          </a:p>
          <a:p>
            <a:pPr marL="0" indent="0">
              <a:buNone/>
            </a:pPr>
            <a:r>
              <a:rPr lang="en-US"/>
              <a:t>You can return a range of characters by using the </a:t>
            </a:r>
            <a:r>
              <a:rPr lang="en-US">
                <a:solidFill>
                  <a:srgbClr val="FF0000"/>
                </a:solidFill>
              </a:rPr>
              <a:t>slice syntax</a:t>
            </a:r>
            <a:r>
              <a:rPr lang="en-US"/>
              <a:t>.</a:t>
            </a:r>
            <a:endParaRPr lang="en-US"/>
          </a:p>
          <a:p>
            <a:pPr marL="0" indent="0">
              <a:buNone/>
            </a:pPr>
            <a:endParaRPr lang="en-US"/>
          </a:p>
          <a:p>
            <a:pPr marL="0" indent="0">
              <a:buNone/>
            </a:pPr>
            <a:r>
              <a:rPr lang="en-US"/>
              <a:t>Specify the start index and the end index, separated by a colon, to return a part of the string.</a:t>
            </a:r>
            <a:endParaRPr lang="en-US"/>
          </a:p>
        </p:txBody>
      </p:sp>
      <p:sp>
        <p:nvSpPr>
          <p:cNvPr id="5" name="Rectangles 4"/>
          <p:cNvSpPr/>
          <p:nvPr/>
        </p:nvSpPr>
        <p:spPr>
          <a:xfrm>
            <a:off x="6434455" y="2659380"/>
            <a:ext cx="5202555" cy="304292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p>
          <a:p>
            <a:pPr algn="l"/>
            <a:r>
              <a:rPr lang="en-US">
                <a:solidFill>
                  <a:schemeClr val="tx1"/>
                </a:solidFill>
              </a:rPr>
              <a:t>Example:</a:t>
            </a:r>
            <a:endParaRPr lang="en-US">
              <a:solidFill>
                <a:schemeClr val="tx1"/>
              </a:solidFill>
            </a:endParaRPr>
          </a:p>
          <a:p>
            <a:pPr algn="l"/>
            <a:endParaRPr lang="en-US">
              <a:solidFill>
                <a:schemeClr val="tx1"/>
              </a:solidFill>
            </a:endParaRPr>
          </a:p>
          <a:p>
            <a:pPr algn="l"/>
            <a:r>
              <a:rPr lang="en-US">
                <a:solidFill>
                  <a:schemeClr val="tx1"/>
                </a:solidFill>
              </a:rPr>
              <a:t>Get the characters from position 3 to position 6 (not included)</a:t>
            </a:r>
            <a:endParaRPr lang="en-US">
              <a:solidFill>
                <a:schemeClr val="tx1"/>
              </a:solidFill>
            </a:endParaRPr>
          </a:p>
          <a:p>
            <a:pPr algn="l"/>
            <a:endParaRPr lang="en-US">
              <a:solidFill>
                <a:schemeClr val="tx1"/>
              </a:solidFill>
            </a:endParaRPr>
          </a:p>
          <a:p>
            <a:pPr algn="l"/>
            <a:r>
              <a:rPr lang="en-US">
                <a:solidFill>
                  <a:schemeClr val="tx1"/>
                </a:solidFill>
              </a:rPr>
              <a:t>b = </a:t>
            </a:r>
            <a:r>
              <a:rPr lang="en-US">
                <a:solidFill>
                  <a:srgbClr val="92D050"/>
                </a:solidFill>
              </a:rPr>
              <a:t>"Hello, Everyone!"</a:t>
            </a:r>
            <a:endParaRPr lang="en-US">
              <a:solidFill>
                <a:schemeClr val="tx1"/>
              </a:solidFill>
            </a:endParaRPr>
          </a:p>
          <a:p>
            <a:pPr algn="l"/>
            <a:r>
              <a:rPr lang="en-US">
                <a:solidFill>
                  <a:srgbClr val="0070C0"/>
                </a:solidFill>
              </a:rPr>
              <a:t>print</a:t>
            </a:r>
            <a:r>
              <a:rPr lang="en-US">
                <a:solidFill>
                  <a:schemeClr val="tx1"/>
                </a:solidFill>
              </a:rPr>
              <a:t>(b[</a:t>
            </a:r>
            <a:r>
              <a:rPr lang="en-US">
                <a:solidFill>
                  <a:srgbClr val="0070C0"/>
                </a:solidFill>
              </a:rPr>
              <a:t>3</a:t>
            </a:r>
            <a:r>
              <a:rPr lang="en-US">
                <a:solidFill>
                  <a:schemeClr val="tx1"/>
                </a:solidFill>
              </a:rPr>
              <a:t>:</a:t>
            </a:r>
            <a:r>
              <a:rPr lang="en-US">
                <a:solidFill>
                  <a:srgbClr val="0070C0"/>
                </a:solidFill>
              </a:rPr>
              <a:t>6</a:t>
            </a:r>
            <a:r>
              <a:rPr lang="en-US">
                <a:solidFill>
                  <a:schemeClr val="tx1"/>
                </a:solidFill>
              </a:rPr>
              <a:t>])</a:t>
            </a:r>
            <a:endParaRPr lang="en-US">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 Modify Strings</a:t>
            </a:r>
            <a:endParaRPr lang="en-US"/>
          </a:p>
        </p:txBody>
      </p:sp>
      <p:sp>
        <p:nvSpPr>
          <p:cNvPr id="4" name="Content Placeholder 3"/>
          <p:cNvSpPr>
            <a:spLocks noGrp="1"/>
          </p:cNvSpPr>
          <p:nvPr>
            <p:ph sz="half" idx="1"/>
          </p:nvPr>
        </p:nvSpPr>
        <p:spPr/>
        <p:txBody>
          <a:bodyPr/>
          <a:p>
            <a:pPr marL="0" indent="0">
              <a:buNone/>
            </a:pPr>
            <a:r>
              <a:rPr lang="en-US" sz="2400"/>
              <a:t>Python has a </a:t>
            </a:r>
            <a:r>
              <a:rPr lang="en-US" sz="2400">
                <a:solidFill>
                  <a:srgbClr val="FF0000"/>
                </a:solidFill>
              </a:rPr>
              <a:t>set of built-in methods </a:t>
            </a:r>
            <a:r>
              <a:rPr lang="en-US" sz="2400"/>
              <a:t>that you can use on strings.</a:t>
            </a:r>
            <a:endParaRPr lang="en-US" sz="2400"/>
          </a:p>
        </p:txBody>
      </p:sp>
      <p:pic>
        <p:nvPicPr>
          <p:cNvPr id="100" name="Content Placeholder 99"/>
          <p:cNvPicPr/>
          <p:nvPr>
            <p:ph sz="half" idx="2"/>
          </p:nvPr>
        </p:nvPicPr>
        <p:blipFill>
          <a:blip r:embed="rId1"/>
          <a:stretch>
            <a:fillRect/>
          </a:stretch>
        </p:blipFill>
        <p:spPr>
          <a:xfrm>
            <a:off x="5648960" y="2790825"/>
            <a:ext cx="5479415" cy="2785745"/>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Rectangles 7"/>
          <p:cNvSpPr/>
          <p:nvPr/>
        </p:nvSpPr>
        <p:spPr>
          <a:xfrm>
            <a:off x="2378075" y="2157095"/>
            <a:ext cx="2036445" cy="339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Upper case</a:t>
            </a:r>
            <a:endParaRPr lang="en-US"/>
          </a:p>
        </p:txBody>
      </p:sp>
      <p:sp>
        <p:nvSpPr>
          <p:cNvPr id="5" name="Rectangles 4"/>
          <p:cNvSpPr/>
          <p:nvPr/>
        </p:nvSpPr>
        <p:spPr>
          <a:xfrm>
            <a:off x="1008380" y="2778760"/>
            <a:ext cx="4776470" cy="305943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solidFill>
                  <a:schemeClr val="tx1"/>
                </a:solidFill>
              </a:rPr>
              <a:t>example</a:t>
            </a:r>
            <a:endParaRPr lang="en-US">
              <a:solidFill>
                <a:schemeClr val="tx1"/>
              </a:solidFill>
            </a:endParaRPr>
          </a:p>
          <a:p>
            <a:pPr algn="l"/>
            <a:endParaRPr lang="en-US">
              <a:solidFill>
                <a:schemeClr val="tx1"/>
              </a:solidFill>
            </a:endParaRPr>
          </a:p>
          <a:p>
            <a:pPr algn="l"/>
            <a:r>
              <a:rPr lang="en-US">
                <a:solidFill>
                  <a:schemeClr val="tx1"/>
                </a:solidFill>
              </a:rPr>
              <a:t>The </a:t>
            </a:r>
            <a:r>
              <a:rPr lang="en-US">
                <a:solidFill>
                  <a:srgbClr val="FF0000"/>
                </a:solidFill>
              </a:rPr>
              <a:t>upper()</a:t>
            </a:r>
            <a:r>
              <a:rPr lang="en-US">
                <a:solidFill>
                  <a:schemeClr val="tx1"/>
                </a:solidFill>
              </a:rPr>
              <a:t> method returns the string in upper case:</a:t>
            </a:r>
            <a:endParaRPr lang="en-US">
              <a:solidFill>
                <a:schemeClr val="tx1"/>
              </a:solidFill>
            </a:endParaRPr>
          </a:p>
          <a:p>
            <a:pPr algn="l"/>
            <a:endParaRPr lang="en-US">
              <a:solidFill>
                <a:schemeClr val="tx1"/>
              </a:solidFill>
            </a:endParaRPr>
          </a:p>
          <a:p>
            <a:pPr algn="l"/>
            <a:r>
              <a:rPr lang="en-US">
                <a:solidFill>
                  <a:schemeClr val="tx1"/>
                </a:solidFill>
              </a:rPr>
              <a:t>a = </a:t>
            </a:r>
            <a:r>
              <a:rPr lang="en-US">
                <a:solidFill>
                  <a:srgbClr val="FF0000"/>
                </a:solidFill>
              </a:rPr>
              <a:t>"Hello, Everyone!"</a:t>
            </a:r>
            <a:endParaRPr lang="en-US">
              <a:solidFill>
                <a:schemeClr val="tx1"/>
              </a:solidFill>
            </a:endParaRPr>
          </a:p>
          <a:p>
            <a:pPr algn="l"/>
            <a:r>
              <a:rPr lang="en-US">
                <a:solidFill>
                  <a:srgbClr val="0070C0"/>
                </a:solidFill>
              </a:rPr>
              <a:t>print</a:t>
            </a:r>
            <a:r>
              <a:rPr lang="en-US">
                <a:solidFill>
                  <a:schemeClr val="tx1"/>
                </a:solidFill>
              </a:rPr>
              <a:t>(a.upper())</a:t>
            </a:r>
            <a:endParaRPr lang="en-US">
              <a:solidFill>
                <a:schemeClr val="tx1"/>
              </a:solidFill>
            </a:endParaRPr>
          </a:p>
          <a:p>
            <a:pPr algn="l"/>
            <a:endParaRPr lang="en-US"/>
          </a:p>
        </p:txBody>
      </p:sp>
      <p:sp>
        <p:nvSpPr>
          <p:cNvPr id="6" name="Rectangles 5"/>
          <p:cNvSpPr/>
          <p:nvPr/>
        </p:nvSpPr>
        <p:spPr>
          <a:xfrm>
            <a:off x="7954645" y="2157095"/>
            <a:ext cx="2036445" cy="339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Lower case</a:t>
            </a:r>
            <a:endParaRPr lang="en-US"/>
          </a:p>
        </p:txBody>
      </p:sp>
      <p:sp>
        <p:nvSpPr>
          <p:cNvPr id="7" name="Rectangles 6"/>
          <p:cNvSpPr/>
          <p:nvPr/>
        </p:nvSpPr>
        <p:spPr>
          <a:xfrm>
            <a:off x="6584950" y="2778760"/>
            <a:ext cx="4776470" cy="305943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solidFill>
                  <a:schemeClr val="tx1"/>
                </a:solidFill>
              </a:rPr>
              <a:t>example</a:t>
            </a:r>
            <a:endParaRPr lang="en-US">
              <a:solidFill>
                <a:schemeClr val="tx1"/>
              </a:solidFill>
            </a:endParaRPr>
          </a:p>
          <a:p>
            <a:pPr algn="l"/>
            <a:endParaRPr lang="en-US">
              <a:solidFill>
                <a:schemeClr val="tx1"/>
              </a:solidFill>
            </a:endParaRPr>
          </a:p>
          <a:p>
            <a:pPr algn="l"/>
            <a:r>
              <a:rPr lang="en-US">
                <a:solidFill>
                  <a:schemeClr val="tx1"/>
                </a:solidFill>
              </a:rPr>
              <a:t>The </a:t>
            </a:r>
            <a:r>
              <a:rPr lang="en-US">
                <a:solidFill>
                  <a:srgbClr val="FF0000"/>
                </a:solidFill>
              </a:rPr>
              <a:t>lower()</a:t>
            </a:r>
            <a:r>
              <a:rPr lang="en-US">
                <a:solidFill>
                  <a:schemeClr val="tx1"/>
                </a:solidFill>
              </a:rPr>
              <a:t> method returns the string in lower case:</a:t>
            </a:r>
            <a:endParaRPr lang="en-US">
              <a:solidFill>
                <a:schemeClr val="tx1"/>
              </a:solidFill>
            </a:endParaRPr>
          </a:p>
          <a:p>
            <a:pPr algn="l"/>
            <a:endParaRPr lang="en-US">
              <a:solidFill>
                <a:schemeClr val="tx1"/>
              </a:solidFill>
            </a:endParaRPr>
          </a:p>
          <a:p>
            <a:pPr algn="l"/>
            <a:r>
              <a:rPr lang="en-US">
                <a:solidFill>
                  <a:schemeClr val="tx1"/>
                </a:solidFill>
              </a:rPr>
              <a:t>a =</a:t>
            </a:r>
            <a:r>
              <a:rPr lang="en-US">
                <a:solidFill>
                  <a:srgbClr val="FF0000"/>
                </a:solidFill>
              </a:rPr>
              <a:t> "Hello, Everyone!"</a:t>
            </a:r>
            <a:endParaRPr lang="en-US">
              <a:solidFill>
                <a:schemeClr val="tx1"/>
              </a:solidFill>
            </a:endParaRPr>
          </a:p>
          <a:p>
            <a:pPr algn="l"/>
            <a:r>
              <a:rPr lang="en-US">
                <a:solidFill>
                  <a:srgbClr val="0070C0"/>
                </a:solidFill>
              </a:rPr>
              <a:t>print</a:t>
            </a:r>
            <a:r>
              <a:rPr lang="en-US">
                <a:solidFill>
                  <a:schemeClr val="tx1"/>
                </a:solidFill>
              </a:rPr>
              <a:t>(a.lower())</a:t>
            </a:r>
            <a:endParaRPr lang="en-US">
              <a:solidFill>
                <a:schemeClr val="tx1"/>
              </a:solidFill>
            </a:endParaRPr>
          </a:p>
        </p:txBody>
      </p:sp>
      <p:sp>
        <p:nvSpPr>
          <p:cNvPr id="9" name="Rectangles 8"/>
          <p:cNvSpPr/>
          <p:nvPr/>
        </p:nvSpPr>
        <p:spPr>
          <a:xfrm>
            <a:off x="3707765" y="1062355"/>
            <a:ext cx="4776470" cy="51562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a:p>
            <a:pPr algn="ctr"/>
            <a:r>
              <a:rPr lang="en-US" sz="2400" b="1">
                <a:solidFill>
                  <a:schemeClr val="tx1"/>
                </a:solidFill>
              </a:rPr>
              <a:t>EXAMPLES</a:t>
            </a:r>
            <a:endParaRPr lang="en-US" sz="2400" b="1">
              <a:solidFill>
                <a:schemeClr val="tx1"/>
              </a:solidFill>
            </a:endParaRPr>
          </a:p>
          <a:p>
            <a:pPr algn="ctr"/>
            <a:endParaRPr lang="en-US" sz="2400" b="1">
              <a:solidFill>
                <a:schemeClr val="tx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72160" y="885190"/>
            <a:ext cx="5296535" cy="1208405"/>
          </a:xfrm>
        </p:spPr>
        <p:txBody>
          <a:bodyPr/>
          <a:p>
            <a:r>
              <a:rPr lang="en-US" sz="4800"/>
              <a:t>Remove Whitespace</a:t>
            </a:r>
            <a:endParaRPr lang="en-US" sz="4800"/>
          </a:p>
        </p:txBody>
      </p:sp>
      <p:sp>
        <p:nvSpPr>
          <p:cNvPr id="6" name="Text Box 5"/>
          <p:cNvSpPr txBox="1"/>
          <p:nvPr/>
        </p:nvSpPr>
        <p:spPr>
          <a:xfrm>
            <a:off x="772160" y="2093595"/>
            <a:ext cx="5307965" cy="1599565"/>
          </a:xfrm>
          <a:prstGeom prst="rect">
            <a:avLst/>
          </a:prstGeom>
          <a:noFill/>
        </p:spPr>
        <p:txBody>
          <a:bodyPr wrap="square" rtlCol="0" anchor="t">
            <a:spAutoFit/>
          </a:bodyPr>
          <a:p>
            <a:endParaRPr lang="en-US"/>
          </a:p>
          <a:p>
            <a:r>
              <a:rPr lang="en-US" sz="2000"/>
              <a:t>Whitespace is the</a:t>
            </a:r>
            <a:r>
              <a:rPr lang="en-US" sz="2000">
                <a:solidFill>
                  <a:srgbClr val="FF0000"/>
                </a:solidFill>
              </a:rPr>
              <a:t> space before and/or after the actual text</a:t>
            </a:r>
            <a:r>
              <a:rPr lang="en-US" sz="2000"/>
              <a:t>, and very often you want to remove this space</a:t>
            </a:r>
            <a:endParaRPr lang="en-US" sz="2000"/>
          </a:p>
          <a:p>
            <a:endParaRPr lang="en-US" sz="2000"/>
          </a:p>
        </p:txBody>
      </p:sp>
      <p:sp>
        <p:nvSpPr>
          <p:cNvPr id="7" name="Rectangles 6"/>
          <p:cNvSpPr/>
          <p:nvPr/>
        </p:nvSpPr>
        <p:spPr>
          <a:xfrm>
            <a:off x="6531610" y="2182495"/>
            <a:ext cx="4776470" cy="2776855"/>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solidFill>
                  <a:schemeClr val="tx1"/>
                </a:solidFill>
              </a:rPr>
              <a:t>example</a:t>
            </a:r>
            <a:endParaRPr lang="en-US">
              <a:solidFill>
                <a:schemeClr val="tx1"/>
              </a:solidFill>
            </a:endParaRPr>
          </a:p>
          <a:p>
            <a:pPr algn="l"/>
            <a:endParaRPr lang="en-US">
              <a:solidFill>
                <a:schemeClr val="tx1"/>
              </a:solidFill>
            </a:endParaRPr>
          </a:p>
          <a:p>
            <a:pPr algn="l"/>
            <a:r>
              <a:rPr lang="en-US">
                <a:solidFill>
                  <a:schemeClr val="tx1"/>
                </a:solidFill>
              </a:rPr>
              <a:t>The </a:t>
            </a:r>
            <a:r>
              <a:rPr lang="en-US">
                <a:solidFill>
                  <a:srgbClr val="FF0000"/>
                </a:solidFill>
              </a:rPr>
              <a:t>strip()</a:t>
            </a:r>
            <a:r>
              <a:rPr lang="en-US">
                <a:solidFill>
                  <a:schemeClr val="tx1"/>
                </a:solidFill>
              </a:rPr>
              <a:t> method removes any whitespace from the beginning or the end:</a:t>
            </a:r>
            <a:endParaRPr lang="en-US">
              <a:solidFill>
                <a:schemeClr val="tx1"/>
              </a:solidFill>
            </a:endParaRPr>
          </a:p>
          <a:p>
            <a:pPr algn="l"/>
            <a:endParaRPr lang="en-US">
              <a:solidFill>
                <a:schemeClr val="tx1"/>
              </a:solidFill>
            </a:endParaRPr>
          </a:p>
          <a:p>
            <a:pPr algn="l"/>
            <a:r>
              <a:rPr lang="en-US">
                <a:solidFill>
                  <a:schemeClr val="tx1"/>
                </a:solidFill>
              </a:rPr>
              <a:t>a = </a:t>
            </a:r>
            <a:r>
              <a:rPr lang="en-US">
                <a:solidFill>
                  <a:srgbClr val="FF0000"/>
                </a:solidFill>
              </a:rPr>
              <a:t>" Hello, Everyone! "</a:t>
            </a:r>
            <a:endParaRPr lang="en-US">
              <a:solidFill>
                <a:srgbClr val="FF0000"/>
              </a:solidFill>
            </a:endParaRPr>
          </a:p>
          <a:p>
            <a:pPr algn="l"/>
            <a:r>
              <a:rPr lang="en-US">
                <a:solidFill>
                  <a:srgbClr val="0070C0"/>
                </a:solidFill>
              </a:rPr>
              <a:t>print</a:t>
            </a:r>
            <a:r>
              <a:rPr lang="en-US">
                <a:solidFill>
                  <a:schemeClr val="tx1"/>
                </a:solidFill>
              </a:rPr>
              <a:t>(a.strip()) </a:t>
            </a:r>
            <a:r>
              <a:rPr lang="en-US">
                <a:solidFill>
                  <a:srgbClr val="92D050"/>
                </a:solidFill>
              </a:rPr>
              <a:t># returns "Hello, Everyone!"</a:t>
            </a:r>
            <a:endParaRPr lang="en-US">
              <a:solidFill>
                <a:srgbClr val="92D05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69848" y="2121407"/>
            <a:ext cx="5871279" cy="4312643"/>
          </a:xfrm>
        </p:spPr>
        <p:txBody>
          <a:bodyPr/>
          <a:lstStyle/>
          <a:p>
            <a:r>
              <a:rPr lang="en-US" altLang="zh-TW" sz="2800" dirty="0"/>
              <a:t>What is Python?</a:t>
            </a:r>
            <a:endParaRPr lang="en-US" altLang="zh-TW" sz="2800" dirty="0"/>
          </a:p>
          <a:p>
            <a:pPr marL="0" indent="0">
              <a:buNone/>
            </a:pPr>
            <a:r>
              <a:rPr lang="en-US" altLang="zh-TW" dirty="0"/>
              <a:t>Python is a </a:t>
            </a:r>
            <a:r>
              <a:rPr lang="en-US" altLang="zh-TW" dirty="0">
                <a:solidFill>
                  <a:srgbClr val="FF0000"/>
                </a:solidFill>
              </a:rPr>
              <a:t>popular programming language</a:t>
            </a:r>
            <a:r>
              <a:rPr lang="en-US" altLang="zh-TW" dirty="0"/>
              <a:t>. It was created by Guido van Rossum, and released in 1991</a:t>
            </a:r>
            <a:r>
              <a:rPr lang="en-US" altLang="zh-TW" dirty="0" smtClean="0"/>
              <a:t>.</a:t>
            </a:r>
            <a:endParaRPr lang="en-US" altLang="zh-TW" dirty="0" smtClean="0"/>
          </a:p>
          <a:p>
            <a:pPr marL="0" indent="0">
              <a:buNone/>
            </a:pPr>
            <a:endParaRPr lang="en-US" altLang="zh-TW" dirty="0" smtClean="0"/>
          </a:p>
          <a:p>
            <a:pPr marL="0" indent="0">
              <a:buNone/>
            </a:pPr>
            <a:r>
              <a:rPr lang="en-US" altLang="zh-TW" dirty="0" smtClean="0"/>
              <a:t>It </a:t>
            </a:r>
            <a:r>
              <a:rPr lang="en-US" altLang="zh-TW" dirty="0"/>
              <a:t>is used for:</a:t>
            </a:r>
            <a:endParaRPr lang="en-US" altLang="zh-TW" dirty="0"/>
          </a:p>
          <a:p>
            <a:r>
              <a:rPr lang="en-US" altLang="zh-TW" dirty="0" smtClean="0"/>
              <a:t>web development (server-side), </a:t>
            </a:r>
            <a:endParaRPr lang="en-US" altLang="zh-TW" dirty="0" smtClean="0"/>
          </a:p>
          <a:p>
            <a:r>
              <a:rPr lang="en-US" altLang="zh-TW" dirty="0" smtClean="0"/>
              <a:t>software </a:t>
            </a:r>
            <a:r>
              <a:rPr lang="en-US" altLang="zh-TW" dirty="0"/>
              <a:t>development,</a:t>
            </a:r>
            <a:endParaRPr lang="en-US" altLang="zh-TW" dirty="0"/>
          </a:p>
          <a:p>
            <a:r>
              <a:rPr lang="en-US" altLang="zh-TW" dirty="0"/>
              <a:t>mathematics,</a:t>
            </a:r>
            <a:endParaRPr lang="en-US" altLang="zh-TW" dirty="0"/>
          </a:p>
          <a:p>
            <a:r>
              <a:rPr lang="en-US" altLang="zh-TW" dirty="0"/>
              <a:t>system </a:t>
            </a:r>
            <a:r>
              <a:rPr lang="en-US" altLang="zh-TW" dirty="0" smtClean="0"/>
              <a:t>scripting.</a:t>
            </a:r>
            <a:endParaRPr lang="en-US" altLang="zh-TW" dirty="0" smtClean="0"/>
          </a:p>
          <a:p>
            <a:pPr marL="0" indent="0">
              <a:buNone/>
            </a:pPr>
            <a:endParaRPr lang="en-US" altLang="zh-TW" sz="1600" dirty="0"/>
          </a:p>
        </p:txBody>
      </p:sp>
      <p:sp>
        <p:nvSpPr>
          <p:cNvPr id="4" name="標題 1"/>
          <p:cNvSpPr txBox="1"/>
          <p:nvPr/>
        </p:nvSpPr>
        <p:spPr>
          <a:xfrm>
            <a:off x="4800601" y="3166532"/>
            <a:ext cx="5074920" cy="22783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1">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endParaRPr lang="zh-TW" altLang="en-US" dirty="0"/>
          </a:p>
        </p:txBody>
      </p:sp>
      <p:sp>
        <p:nvSpPr>
          <p:cNvPr id="5" name="標題 1"/>
          <p:cNvSpPr txBox="1"/>
          <p:nvPr/>
        </p:nvSpPr>
        <p:spPr>
          <a:xfrm>
            <a:off x="1222248" y="637032"/>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1">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zh-TW" dirty="0" smtClean="0"/>
              <a:t>PYTHON : PYTHON INTRODUCTION</a:t>
            </a:r>
            <a:endParaRPr lang="zh-TW" altLang="en-US" dirty="0"/>
          </a:p>
        </p:txBody>
      </p:sp>
      <p:sp>
        <p:nvSpPr>
          <p:cNvPr id="6" name="內容版面配置區 2"/>
          <p:cNvSpPr txBox="1"/>
          <p:nvPr/>
        </p:nvSpPr>
        <p:spPr>
          <a:xfrm>
            <a:off x="5220393" y="2742582"/>
            <a:ext cx="4430962" cy="3798148"/>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Font typeface="Wingdings" panose="05000000000000000000" pitchFamily="2" charset="2"/>
              <a:buNone/>
            </a:pPr>
            <a:endParaRPr lang="en-US" altLang="zh-TW" dirty="0" smtClean="0"/>
          </a:p>
          <a:p>
            <a:pPr marL="0" indent="0">
              <a:buFont typeface="Wingdings" panose="05000000000000000000" pitchFamily="2" charset="2"/>
              <a:buNone/>
            </a:pPr>
            <a:endParaRPr lang="zh-TW" altLang="en-US" dirty="0"/>
          </a:p>
        </p:txBody>
      </p:sp>
      <p:sp>
        <p:nvSpPr>
          <p:cNvPr id="7" name="矩形 6"/>
          <p:cNvSpPr/>
          <p:nvPr/>
        </p:nvSpPr>
        <p:spPr>
          <a:xfrm>
            <a:off x="7168066" y="3436525"/>
            <a:ext cx="4303498" cy="1754326"/>
          </a:xfrm>
          <a:prstGeom prst="rect">
            <a:avLst/>
          </a:prstGeom>
          <a:solidFill>
            <a:schemeClr val="tx1">
              <a:lumMod val="95000"/>
              <a:lumOff val="5000"/>
            </a:schemeClr>
          </a:solidFill>
        </p:spPr>
        <p:txBody>
          <a:bodyPr wrap="square">
            <a:spAutoFit/>
          </a:bodyPr>
          <a:lstStyle/>
          <a:p>
            <a:r>
              <a:rPr lang="en-US" altLang="zh-TW" dirty="0" smtClean="0">
                <a:solidFill>
                  <a:schemeClr val="bg1"/>
                </a:solidFill>
              </a:rPr>
              <a:t>EXAMPLE:</a:t>
            </a:r>
            <a:endParaRPr lang="en-US" altLang="zh-TW" dirty="0" smtClean="0">
              <a:solidFill>
                <a:schemeClr val="bg1"/>
              </a:solidFill>
            </a:endParaRPr>
          </a:p>
          <a:p>
            <a:endParaRPr lang="en-US" altLang="zh-TW" dirty="0"/>
          </a:p>
          <a:p>
            <a:r>
              <a:rPr lang="zh-TW" altLang="en-US" dirty="0" smtClean="0">
                <a:solidFill>
                  <a:srgbClr val="FFCC99"/>
                </a:solidFill>
              </a:rPr>
              <a:t># </a:t>
            </a:r>
            <a:r>
              <a:rPr lang="zh-TW" altLang="en-US" dirty="0">
                <a:solidFill>
                  <a:srgbClr val="FFCC99"/>
                </a:solidFill>
              </a:rPr>
              <a:t>This program prints Hello, </a:t>
            </a:r>
            <a:r>
              <a:rPr lang="en-US" altLang="zh-TW" dirty="0" smtClean="0">
                <a:solidFill>
                  <a:srgbClr val="FFCC99"/>
                </a:solidFill>
              </a:rPr>
              <a:t>everyone</a:t>
            </a:r>
            <a:r>
              <a:rPr lang="zh-TW" altLang="en-US" dirty="0" smtClean="0">
                <a:solidFill>
                  <a:srgbClr val="FFCC99"/>
                </a:solidFill>
              </a:rPr>
              <a:t>!</a:t>
            </a:r>
            <a:endParaRPr lang="zh-TW" altLang="en-US" dirty="0">
              <a:solidFill>
                <a:srgbClr val="FFCC99"/>
              </a:solidFill>
            </a:endParaRPr>
          </a:p>
          <a:p>
            <a:endParaRPr lang="zh-TW" altLang="en-US" dirty="0"/>
          </a:p>
          <a:p>
            <a:r>
              <a:rPr lang="zh-TW" altLang="en-US" dirty="0">
                <a:solidFill>
                  <a:srgbClr val="7030A0"/>
                </a:solidFill>
              </a:rPr>
              <a:t>print</a:t>
            </a:r>
            <a:r>
              <a:rPr lang="zh-TW" altLang="en-US" dirty="0">
                <a:solidFill>
                  <a:schemeClr val="bg1"/>
                </a:solidFill>
              </a:rPr>
              <a:t>(</a:t>
            </a:r>
            <a:r>
              <a:rPr lang="zh-TW" altLang="en-US" dirty="0">
                <a:solidFill>
                  <a:srgbClr val="92D050"/>
                </a:solidFill>
              </a:rPr>
              <a:t>'Hello, </a:t>
            </a:r>
            <a:r>
              <a:rPr lang="en-US" altLang="zh-TW" dirty="0" smtClean="0">
                <a:solidFill>
                  <a:srgbClr val="92D050"/>
                </a:solidFill>
              </a:rPr>
              <a:t>everyone</a:t>
            </a:r>
            <a:r>
              <a:rPr lang="zh-TW" altLang="en-US" dirty="0" smtClean="0">
                <a:solidFill>
                  <a:srgbClr val="92D050"/>
                </a:solidFill>
              </a:rPr>
              <a:t>!</a:t>
            </a:r>
            <a:r>
              <a:rPr lang="en-US" altLang="zh-TW" dirty="0" smtClean="0">
                <a:solidFill>
                  <a:schemeClr val="bg1"/>
                </a:solidFill>
              </a:rPr>
              <a:t>)</a:t>
            </a:r>
            <a:endParaRPr lang="en-US" altLang="zh-TW" dirty="0" smtClean="0">
              <a:solidFill>
                <a:schemeClr val="bg1"/>
              </a:solidFill>
            </a:endParaRPr>
          </a:p>
          <a:p>
            <a:endParaRPr lang="zh-TW" altLang="en-US" dirty="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Rectangles 7"/>
          <p:cNvSpPr/>
          <p:nvPr/>
        </p:nvSpPr>
        <p:spPr>
          <a:xfrm>
            <a:off x="1567180" y="1070610"/>
            <a:ext cx="270637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Replace String</a:t>
            </a:r>
            <a:endParaRPr lang="en-US"/>
          </a:p>
        </p:txBody>
      </p:sp>
      <p:sp>
        <p:nvSpPr>
          <p:cNvPr id="6" name="Rectangles 5"/>
          <p:cNvSpPr/>
          <p:nvPr/>
        </p:nvSpPr>
        <p:spPr>
          <a:xfrm>
            <a:off x="532130" y="1899285"/>
            <a:ext cx="4776470" cy="305943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solidFill>
                  <a:schemeClr val="tx1"/>
                </a:solidFill>
              </a:rPr>
              <a:t>example</a:t>
            </a:r>
            <a:endParaRPr lang="en-US">
              <a:solidFill>
                <a:schemeClr val="tx1"/>
              </a:solidFill>
            </a:endParaRPr>
          </a:p>
          <a:p>
            <a:pPr algn="l"/>
            <a:endParaRPr lang="en-US">
              <a:solidFill>
                <a:schemeClr val="tx1"/>
              </a:solidFill>
            </a:endParaRPr>
          </a:p>
          <a:p>
            <a:pPr algn="l"/>
            <a:r>
              <a:rPr lang="en-US">
                <a:solidFill>
                  <a:schemeClr val="tx1"/>
                </a:solidFill>
              </a:rPr>
              <a:t>The </a:t>
            </a:r>
            <a:r>
              <a:rPr lang="en-US">
                <a:solidFill>
                  <a:srgbClr val="FF0000"/>
                </a:solidFill>
              </a:rPr>
              <a:t>replace() </a:t>
            </a:r>
            <a:r>
              <a:rPr lang="en-US">
                <a:solidFill>
                  <a:schemeClr val="tx1"/>
                </a:solidFill>
              </a:rPr>
              <a:t>method replaces a string with another string:</a:t>
            </a:r>
            <a:endParaRPr lang="en-US">
              <a:solidFill>
                <a:schemeClr val="tx1"/>
              </a:solidFill>
            </a:endParaRPr>
          </a:p>
          <a:p>
            <a:pPr algn="l"/>
            <a:endParaRPr lang="en-US">
              <a:solidFill>
                <a:schemeClr val="tx1"/>
              </a:solidFill>
            </a:endParaRPr>
          </a:p>
          <a:p>
            <a:pPr algn="l"/>
            <a:r>
              <a:rPr lang="en-US">
                <a:solidFill>
                  <a:schemeClr val="tx1"/>
                </a:solidFill>
              </a:rPr>
              <a:t>a = </a:t>
            </a:r>
            <a:r>
              <a:rPr lang="en-US">
                <a:solidFill>
                  <a:srgbClr val="FF0000"/>
                </a:solidFill>
              </a:rPr>
              <a:t>"Hello, Everyone"</a:t>
            </a:r>
            <a:endParaRPr lang="en-US">
              <a:solidFill>
                <a:srgbClr val="FF0000"/>
              </a:solidFill>
            </a:endParaRPr>
          </a:p>
          <a:p>
            <a:pPr algn="l"/>
            <a:r>
              <a:rPr lang="en-US">
                <a:solidFill>
                  <a:srgbClr val="0070C0"/>
                </a:solidFill>
              </a:rPr>
              <a:t>print</a:t>
            </a:r>
            <a:r>
              <a:rPr lang="en-US">
                <a:solidFill>
                  <a:schemeClr val="tx1"/>
                </a:solidFill>
              </a:rPr>
              <a:t>(a.replace(</a:t>
            </a:r>
            <a:r>
              <a:rPr lang="en-US">
                <a:solidFill>
                  <a:srgbClr val="FF0000"/>
                </a:solidFill>
              </a:rPr>
              <a:t>"H"</a:t>
            </a:r>
            <a:r>
              <a:rPr lang="en-US">
                <a:solidFill>
                  <a:schemeClr val="tx1"/>
                </a:solidFill>
              </a:rPr>
              <a:t>, </a:t>
            </a:r>
            <a:r>
              <a:rPr lang="en-US">
                <a:solidFill>
                  <a:srgbClr val="FF0000"/>
                </a:solidFill>
              </a:rPr>
              <a:t>"Y"</a:t>
            </a:r>
            <a:r>
              <a:rPr lang="en-US">
                <a:solidFill>
                  <a:schemeClr val="tx1"/>
                </a:solidFill>
              </a:rPr>
              <a:t>))</a:t>
            </a:r>
            <a:endParaRPr lang="en-US">
              <a:solidFill>
                <a:schemeClr val="tx1"/>
              </a:solidFill>
            </a:endParaRPr>
          </a:p>
        </p:txBody>
      </p:sp>
      <p:sp>
        <p:nvSpPr>
          <p:cNvPr id="7" name="Rectangles 6"/>
          <p:cNvSpPr/>
          <p:nvPr/>
        </p:nvSpPr>
        <p:spPr>
          <a:xfrm>
            <a:off x="7290435" y="1070610"/>
            <a:ext cx="270637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Split String</a:t>
            </a:r>
            <a:endParaRPr lang="en-US"/>
          </a:p>
        </p:txBody>
      </p:sp>
      <p:sp>
        <p:nvSpPr>
          <p:cNvPr id="10" name="Rectangles 9"/>
          <p:cNvSpPr/>
          <p:nvPr/>
        </p:nvSpPr>
        <p:spPr>
          <a:xfrm>
            <a:off x="6255385" y="1728470"/>
            <a:ext cx="5356860" cy="4323715"/>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b="1">
                <a:solidFill>
                  <a:schemeClr val="tx1"/>
                </a:solidFill>
              </a:rPr>
              <a:t>The </a:t>
            </a:r>
            <a:r>
              <a:rPr lang="en-US" b="1">
                <a:solidFill>
                  <a:srgbClr val="FF0000"/>
                </a:solidFill>
              </a:rPr>
              <a:t>split()</a:t>
            </a:r>
            <a:r>
              <a:rPr lang="en-US" b="1">
                <a:solidFill>
                  <a:schemeClr val="tx1"/>
                </a:solidFill>
              </a:rPr>
              <a:t> method returns a list where the text between the specified separator becomes the list items.</a:t>
            </a:r>
            <a:endParaRPr lang="en-US" b="1">
              <a:solidFill>
                <a:schemeClr val="tx1"/>
              </a:solidFill>
            </a:endParaRPr>
          </a:p>
          <a:p>
            <a:pPr algn="l"/>
            <a:endParaRPr lang="en-US">
              <a:solidFill>
                <a:schemeClr val="tx1"/>
              </a:solidFill>
            </a:endParaRPr>
          </a:p>
          <a:p>
            <a:pPr algn="l"/>
            <a:r>
              <a:rPr lang="en-US">
                <a:solidFill>
                  <a:schemeClr val="tx1"/>
                </a:solidFill>
              </a:rPr>
              <a:t>example</a:t>
            </a:r>
            <a:endParaRPr lang="en-US">
              <a:solidFill>
                <a:schemeClr val="tx1"/>
              </a:solidFill>
            </a:endParaRPr>
          </a:p>
          <a:p>
            <a:pPr algn="l"/>
            <a:endParaRPr lang="en-US">
              <a:solidFill>
                <a:schemeClr val="tx1"/>
              </a:solidFill>
            </a:endParaRPr>
          </a:p>
          <a:p>
            <a:pPr algn="l"/>
            <a:r>
              <a:rPr lang="en-US">
                <a:solidFill>
                  <a:schemeClr val="tx1"/>
                </a:solidFill>
              </a:rPr>
              <a:t>The </a:t>
            </a:r>
            <a:r>
              <a:rPr lang="en-US">
                <a:solidFill>
                  <a:srgbClr val="FF0000"/>
                </a:solidFill>
              </a:rPr>
              <a:t>split() </a:t>
            </a:r>
            <a:r>
              <a:rPr lang="en-US">
                <a:solidFill>
                  <a:schemeClr val="tx1"/>
                </a:solidFill>
              </a:rPr>
              <a:t>method splits the string into substrings if it finds instances of the separator:</a:t>
            </a:r>
            <a:endParaRPr lang="en-US">
              <a:solidFill>
                <a:schemeClr val="tx1"/>
              </a:solidFill>
            </a:endParaRPr>
          </a:p>
          <a:p>
            <a:pPr algn="l"/>
            <a:endParaRPr lang="en-US">
              <a:solidFill>
                <a:schemeClr val="tx1"/>
              </a:solidFill>
            </a:endParaRPr>
          </a:p>
          <a:p>
            <a:pPr algn="l"/>
            <a:r>
              <a:rPr lang="en-US">
                <a:solidFill>
                  <a:schemeClr val="tx1"/>
                </a:solidFill>
              </a:rPr>
              <a:t>a =</a:t>
            </a:r>
            <a:r>
              <a:rPr lang="en-US">
                <a:solidFill>
                  <a:srgbClr val="FF0000"/>
                </a:solidFill>
              </a:rPr>
              <a:t> "Hello, Everyone!"</a:t>
            </a:r>
            <a:endParaRPr lang="en-US">
              <a:solidFill>
                <a:schemeClr val="tx1"/>
              </a:solidFill>
            </a:endParaRPr>
          </a:p>
          <a:p>
            <a:pPr algn="l"/>
            <a:r>
              <a:rPr lang="en-US">
                <a:solidFill>
                  <a:srgbClr val="0070C0"/>
                </a:solidFill>
              </a:rPr>
              <a:t>print</a:t>
            </a:r>
            <a:r>
              <a:rPr lang="en-US">
                <a:solidFill>
                  <a:schemeClr val="tx1"/>
                </a:solidFill>
              </a:rPr>
              <a:t>(a.split(</a:t>
            </a:r>
            <a:r>
              <a:rPr lang="en-US">
                <a:solidFill>
                  <a:srgbClr val="FF0000"/>
                </a:solidFill>
              </a:rPr>
              <a:t>","</a:t>
            </a:r>
            <a:r>
              <a:rPr lang="en-US">
                <a:solidFill>
                  <a:schemeClr val="tx1"/>
                </a:solidFill>
              </a:rPr>
              <a:t>)) </a:t>
            </a:r>
            <a:r>
              <a:rPr lang="en-US">
                <a:solidFill>
                  <a:srgbClr val="92D050"/>
                </a:solidFill>
              </a:rPr>
              <a:t># returns ['Hello', ' Everyone!']</a:t>
            </a:r>
            <a:endParaRPr lang="en-US">
              <a:solidFill>
                <a:srgbClr val="92D05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01878" y="320802"/>
            <a:ext cx="10058400" cy="1609344"/>
          </a:xfrm>
        </p:spPr>
        <p:txBody>
          <a:bodyPr/>
          <a:p>
            <a:r>
              <a:rPr lang="en-US"/>
              <a:t>Python - String Concatenation</a:t>
            </a:r>
            <a:endParaRPr lang="en-US"/>
          </a:p>
        </p:txBody>
      </p:sp>
      <p:sp>
        <p:nvSpPr>
          <p:cNvPr id="4" name="Content Placeholder 3"/>
          <p:cNvSpPr>
            <a:spLocks noGrp="1"/>
          </p:cNvSpPr>
          <p:nvPr>
            <p:ph sz="half" idx="2"/>
          </p:nvPr>
        </p:nvSpPr>
        <p:spPr>
          <a:xfrm>
            <a:off x="1065530" y="2167890"/>
            <a:ext cx="4754880" cy="2788285"/>
          </a:xfrm>
        </p:spPr>
        <p:txBody>
          <a:bodyPr/>
          <a:p>
            <a:pPr marL="0" indent="0">
              <a:buNone/>
            </a:pPr>
            <a:r>
              <a:rPr lang="en-US" b="1"/>
              <a:t>String Concatenation</a:t>
            </a:r>
            <a:endParaRPr lang="en-US" b="1"/>
          </a:p>
          <a:p>
            <a:pPr marL="0" indent="0">
              <a:buNone/>
            </a:pPr>
            <a:r>
              <a:rPr lang="en-US"/>
              <a:t>String concatenation means </a:t>
            </a:r>
            <a:r>
              <a:rPr lang="en-US">
                <a:solidFill>
                  <a:srgbClr val="FF0000"/>
                </a:solidFill>
              </a:rPr>
              <a:t>add strings together.</a:t>
            </a:r>
            <a:endParaRPr lang="en-US">
              <a:solidFill>
                <a:srgbClr val="FF0000"/>
              </a:solidFill>
            </a:endParaRPr>
          </a:p>
          <a:p>
            <a:pPr marL="0" indent="0">
              <a:buNone/>
            </a:pPr>
            <a:endParaRPr lang="en-US">
              <a:solidFill>
                <a:srgbClr val="FF0000"/>
              </a:solidFill>
            </a:endParaRPr>
          </a:p>
          <a:p>
            <a:pPr marL="0" indent="0">
              <a:buNone/>
            </a:pPr>
            <a:endParaRPr lang="en-US"/>
          </a:p>
        </p:txBody>
      </p:sp>
      <p:sp>
        <p:nvSpPr>
          <p:cNvPr id="6" name="Rectangles 5"/>
          <p:cNvSpPr/>
          <p:nvPr/>
        </p:nvSpPr>
        <p:spPr>
          <a:xfrm>
            <a:off x="4835525" y="4281805"/>
            <a:ext cx="3585845" cy="1898015"/>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solidFill>
                  <a:schemeClr val="tx1"/>
                </a:solidFill>
              </a:rPr>
              <a:t>example</a:t>
            </a:r>
            <a:endParaRPr lang="en-US">
              <a:solidFill>
                <a:schemeClr val="tx1"/>
              </a:solidFill>
            </a:endParaRPr>
          </a:p>
          <a:p>
            <a:pPr algn="l"/>
            <a:endParaRPr lang="en-US">
              <a:solidFill>
                <a:schemeClr val="tx1"/>
              </a:solidFill>
            </a:endParaRPr>
          </a:p>
          <a:p>
            <a:pPr algn="just"/>
            <a:r>
              <a:rPr lang="en-US">
                <a:solidFill>
                  <a:schemeClr val="tx1"/>
                </a:solidFill>
              </a:rPr>
              <a:t>x = </a:t>
            </a:r>
            <a:r>
              <a:rPr lang="en-US">
                <a:solidFill>
                  <a:srgbClr val="FF0000"/>
                </a:solidFill>
              </a:rPr>
              <a:t>"Flower is "</a:t>
            </a:r>
            <a:endParaRPr lang="en-US">
              <a:solidFill>
                <a:schemeClr val="tx1"/>
              </a:solidFill>
            </a:endParaRPr>
          </a:p>
          <a:p>
            <a:pPr algn="l"/>
            <a:r>
              <a:rPr lang="en-US">
                <a:solidFill>
                  <a:schemeClr val="tx1"/>
                </a:solidFill>
              </a:rPr>
              <a:t>y = </a:t>
            </a:r>
            <a:r>
              <a:rPr lang="en-US">
                <a:solidFill>
                  <a:srgbClr val="FF0000"/>
                </a:solidFill>
              </a:rPr>
              <a:t>"beautiful"</a:t>
            </a:r>
            <a:endParaRPr lang="en-US">
              <a:solidFill>
                <a:srgbClr val="FF0000"/>
              </a:solidFill>
            </a:endParaRPr>
          </a:p>
          <a:p>
            <a:pPr algn="l"/>
            <a:r>
              <a:rPr lang="en-US">
                <a:solidFill>
                  <a:schemeClr val="tx1"/>
                </a:solidFill>
              </a:rPr>
              <a:t>z =  x + y</a:t>
            </a:r>
            <a:endParaRPr lang="en-US">
              <a:solidFill>
                <a:schemeClr val="tx1"/>
              </a:solidFill>
            </a:endParaRPr>
          </a:p>
          <a:p>
            <a:pPr algn="l"/>
            <a:r>
              <a:rPr lang="en-US">
                <a:solidFill>
                  <a:srgbClr val="0070C0"/>
                </a:solidFill>
              </a:rPr>
              <a:t>print</a:t>
            </a:r>
            <a:r>
              <a:rPr lang="en-US">
                <a:solidFill>
                  <a:schemeClr val="tx1"/>
                </a:solidFill>
              </a:rPr>
              <a:t>(z)</a:t>
            </a:r>
            <a:endParaRPr lang="en-US">
              <a:solidFill>
                <a:schemeClr val="tx1"/>
              </a:solidFill>
            </a:endParaRPr>
          </a:p>
        </p:txBody>
      </p:sp>
      <p:sp>
        <p:nvSpPr>
          <p:cNvPr id="8" name="Rectangles 7"/>
          <p:cNvSpPr/>
          <p:nvPr/>
        </p:nvSpPr>
        <p:spPr>
          <a:xfrm>
            <a:off x="3943350" y="3382645"/>
            <a:ext cx="5086985" cy="63627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marL="0" indent="0">
              <a:buNone/>
            </a:pPr>
            <a:r>
              <a:rPr lang="en-US">
                <a:sym typeface="+mn-ea"/>
              </a:rPr>
              <a:t>Use the </a:t>
            </a:r>
            <a:r>
              <a:rPr lang="en-US">
                <a:solidFill>
                  <a:srgbClr val="FF0000"/>
                </a:solidFill>
                <a:sym typeface="+mn-ea"/>
              </a:rPr>
              <a:t>+ </a:t>
            </a:r>
            <a:r>
              <a:rPr lang="en-US">
                <a:sym typeface="+mn-ea"/>
              </a:rPr>
              <a:t>character to add a variable to another variable</a:t>
            </a:r>
            <a:endParaRPr lang="en-US">
              <a:solidFill>
                <a:schemeClr val="tx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s 6"/>
          <p:cNvSpPr/>
          <p:nvPr/>
        </p:nvSpPr>
        <p:spPr>
          <a:xfrm>
            <a:off x="430530" y="1938655"/>
            <a:ext cx="5265420" cy="48768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Merge variable</a:t>
            </a:r>
            <a:r>
              <a:rPr lang="en-US">
                <a:solidFill>
                  <a:srgbClr val="FF0000"/>
                </a:solidFill>
              </a:rPr>
              <a:t> a</a:t>
            </a:r>
            <a:r>
              <a:rPr lang="en-US">
                <a:solidFill>
                  <a:schemeClr val="tx1"/>
                </a:solidFill>
              </a:rPr>
              <a:t> with variable </a:t>
            </a:r>
            <a:r>
              <a:rPr lang="en-US">
                <a:solidFill>
                  <a:srgbClr val="FF0000"/>
                </a:solidFill>
              </a:rPr>
              <a:t>b</a:t>
            </a:r>
            <a:r>
              <a:rPr lang="en-US">
                <a:solidFill>
                  <a:schemeClr val="tx1"/>
                </a:solidFill>
              </a:rPr>
              <a:t> into variable </a:t>
            </a:r>
            <a:r>
              <a:rPr lang="en-US">
                <a:solidFill>
                  <a:srgbClr val="FF0000"/>
                </a:solidFill>
              </a:rPr>
              <a:t>c</a:t>
            </a:r>
            <a:endParaRPr lang="en-US">
              <a:solidFill>
                <a:srgbClr val="FF0000"/>
              </a:solidFill>
            </a:endParaRPr>
          </a:p>
        </p:txBody>
      </p:sp>
      <p:sp>
        <p:nvSpPr>
          <p:cNvPr id="9" name="Rectangles 8"/>
          <p:cNvSpPr/>
          <p:nvPr/>
        </p:nvSpPr>
        <p:spPr>
          <a:xfrm>
            <a:off x="7037705" y="2926715"/>
            <a:ext cx="3585845" cy="1898015"/>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solidFill>
                  <a:schemeClr val="tx1"/>
                </a:solidFill>
              </a:rPr>
              <a:t>example</a:t>
            </a:r>
            <a:endParaRPr lang="en-US">
              <a:solidFill>
                <a:schemeClr val="tx1"/>
              </a:solidFill>
            </a:endParaRPr>
          </a:p>
          <a:p>
            <a:pPr algn="l"/>
            <a:endParaRPr lang="en-US">
              <a:solidFill>
                <a:schemeClr val="tx1"/>
              </a:solidFill>
            </a:endParaRPr>
          </a:p>
          <a:p>
            <a:pPr algn="just"/>
            <a:r>
              <a:rPr lang="en-US">
                <a:solidFill>
                  <a:schemeClr val="tx1"/>
                </a:solidFill>
              </a:rPr>
              <a:t>a = </a:t>
            </a:r>
            <a:r>
              <a:rPr lang="en-US">
                <a:solidFill>
                  <a:srgbClr val="FF0000"/>
                </a:solidFill>
              </a:rPr>
              <a:t>"Hello"</a:t>
            </a:r>
            <a:endParaRPr lang="en-US">
              <a:solidFill>
                <a:srgbClr val="FF0000"/>
              </a:solidFill>
            </a:endParaRPr>
          </a:p>
          <a:p>
            <a:pPr algn="just"/>
            <a:r>
              <a:rPr lang="en-US">
                <a:solidFill>
                  <a:schemeClr val="tx1"/>
                </a:solidFill>
              </a:rPr>
              <a:t>b = </a:t>
            </a:r>
            <a:r>
              <a:rPr lang="en-US">
                <a:solidFill>
                  <a:srgbClr val="FF0000"/>
                </a:solidFill>
              </a:rPr>
              <a:t>"World"</a:t>
            </a:r>
            <a:endParaRPr lang="en-US">
              <a:solidFill>
                <a:schemeClr val="tx1"/>
              </a:solidFill>
            </a:endParaRPr>
          </a:p>
          <a:p>
            <a:pPr algn="just"/>
            <a:r>
              <a:rPr lang="en-US">
                <a:solidFill>
                  <a:schemeClr val="tx1"/>
                </a:solidFill>
              </a:rPr>
              <a:t>c = a + </a:t>
            </a:r>
            <a:r>
              <a:rPr lang="en-US">
                <a:solidFill>
                  <a:srgbClr val="FF0000"/>
                </a:solidFill>
              </a:rPr>
              <a:t>" "</a:t>
            </a:r>
            <a:r>
              <a:rPr lang="en-US">
                <a:solidFill>
                  <a:schemeClr val="tx1"/>
                </a:solidFill>
              </a:rPr>
              <a:t> + b</a:t>
            </a:r>
            <a:endParaRPr lang="en-US">
              <a:solidFill>
                <a:schemeClr val="tx1"/>
              </a:solidFill>
            </a:endParaRPr>
          </a:p>
          <a:p>
            <a:pPr algn="just"/>
            <a:r>
              <a:rPr lang="en-US">
                <a:solidFill>
                  <a:srgbClr val="0070C0"/>
                </a:solidFill>
              </a:rPr>
              <a:t>print</a:t>
            </a:r>
            <a:r>
              <a:rPr lang="en-US">
                <a:solidFill>
                  <a:schemeClr val="tx1"/>
                </a:solidFill>
              </a:rPr>
              <a:t>(c)</a:t>
            </a:r>
            <a:endParaRPr lang="en-US">
              <a:solidFill>
                <a:schemeClr val="tx1"/>
              </a:solidFill>
            </a:endParaRPr>
          </a:p>
        </p:txBody>
      </p:sp>
      <p:sp>
        <p:nvSpPr>
          <p:cNvPr id="10" name="Rectangles 9"/>
          <p:cNvSpPr/>
          <p:nvPr/>
        </p:nvSpPr>
        <p:spPr>
          <a:xfrm>
            <a:off x="1270000" y="2926715"/>
            <a:ext cx="3585845" cy="1898015"/>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solidFill>
                  <a:schemeClr val="tx1"/>
                </a:solidFill>
              </a:rPr>
              <a:t>example</a:t>
            </a:r>
            <a:endParaRPr lang="en-US">
              <a:solidFill>
                <a:schemeClr val="tx1"/>
              </a:solidFill>
            </a:endParaRPr>
          </a:p>
          <a:p>
            <a:pPr algn="l"/>
            <a:endParaRPr lang="en-US">
              <a:solidFill>
                <a:schemeClr val="tx1"/>
              </a:solidFill>
            </a:endParaRPr>
          </a:p>
          <a:p>
            <a:pPr algn="just"/>
            <a:r>
              <a:rPr lang="en-US">
                <a:solidFill>
                  <a:schemeClr val="tx1"/>
                </a:solidFill>
              </a:rPr>
              <a:t>a = </a:t>
            </a:r>
            <a:r>
              <a:rPr lang="en-US">
                <a:solidFill>
                  <a:srgbClr val="FF0000"/>
                </a:solidFill>
              </a:rPr>
              <a:t>"Hello"</a:t>
            </a:r>
            <a:endParaRPr lang="en-US">
              <a:solidFill>
                <a:schemeClr val="tx1"/>
              </a:solidFill>
            </a:endParaRPr>
          </a:p>
          <a:p>
            <a:pPr algn="just"/>
            <a:r>
              <a:rPr lang="en-US">
                <a:solidFill>
                  <a:schemeClr val="tx1"/>
                </a:solidFill>
              </a:rPr>
              <a:t>b = </a:t>
            </a:r>
            <a:r>
              <a:rPr lang="en-US">
                <a:solidFill>
                  <a:srgbClr val="FF0000"/>
                </a:solidFill>
              </a:rPr>
              <a:t>"Everyone"</a:t>
            </a:r>
            <a:endParaRPr lang="en-US">
              <a:solidFill>
                <a:srgbClr val="FF0000"/>
              </a:solidFill>
            </a:endParaRPr>
          </a:p>
          <a:p>
            <a:pPr algn="just"/>
            <a:r>
              <a:rPr lang="en-US">
                <a:solidFill>
                  <a:schemeClr val="tx1"/>
                </a:solidFill>
              </a:rPr>
              <a:t>c = a + b</a:t>
            </a:r>
            <a:endParaRPr lang="en-US">
              <a:solidFill>
                <a:schemeClr val="tx1"/>
              </a:solidFill>
            </a:endParaRPr>
          </a:p>
          <a:p>
            <a:pPr algn="just"/>
            <a:r>
              <a:rPr lang="en-US">
                <a:solidFill>
                  <a:srgbClr val="0070C0"/>
                </a:solidFill>
              </a:rPr>
              <a:t>print</a:t>
            </a:r>
            <a:r>
              <a:rPr lang="en-US">
                <a:solidFill>
                  <a:schemeClr val="tx1"/>
                </a:solidFill>
              </a:rPr>
              <a:t>(c)</a:t>
            </a:r>
            <a:endParaRPr lang="en-US">
              <a:solidFill>
                <a:schemeClr val="tx1"/>
              </a:solidFill>
            </a:endParaRPr>
          </a:p>
        </p:txBody>
      </p:sp>
      <p:sp>
        <p:nvSpPr>
          <p:cNvPr id="11" name="Rectangles 10"/>
          <p:cNvSpPr/>
          <p:nvPr/>
        </p:nvSpPr>
        <p:spPr>
          <a:xfrm>
            <a:off x="6198235" y="1938655"/>
            <a:ext cx="5265420" cy="48768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To add a space between them, add a</a:t>
            </a:r>
            <a:r>
              <a:rPr lang="en-US">
                <a:solidFill>
                  <a:srgbClr val="FF0000"/>
                </a:solidFill>
              </a:rPr>
              <a:t> " "</a:t>
            </a:r>
            <a:r>
              <a:rPr lang="en-US">
                <a:solidFill>
                  <a:schemeClr val="tx1"/>
                </a:solidFill>
              </a:rPr>
              <a:t>:</a:t>
            </a:r>
            <a:endParaRPr lang="en-US">
              <a:solidFill>
                <a:schemeClr val="tx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s 6"/>
          <p:cNvSpPr/>
          <p:nvPr/>
        </p:nvSpPr>
        <p:spPr>
          <a:xfrm>
            <a:off x="445770" y="1376045"/>
            <a:ext cx="5265420" cy="5772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For numbers, the </a:t>
            </a:r>
            <a:r>
              <a:rPr lang="en-US">
                <a:solidFill>
                  <a:srgbClr val="FF0000"/>
                </a:solidFill>
              </a:rPr>
              <a:t>+</a:t>
            </a:r>
            <a:r>
              <a:rPr lang="en-US">
                <a:solidFill>
                  <a:schemeClr val="tx1"/>
                </a:solidFill>
              </a:rPr>
              <a:t> character works as a mathematical operator:</a:t>
            </a:r>
            <a:endParaRPr lang="en-US">
              <a:solidFill>
                <a:schemeClr val="tx1"/>
              </a:solidFill>
            </a:endParaRPr>
          </a:p>
        </p:txBody>
      </p:sp>
      <p:sp>
        <p:nvSpPr>
          <p:cNvPr id="6" name="Rectangles 5"/>
          <p:cNvSpPr/>
          <p:nvPr/>
        </p:nvSpPr>
        <p:spPr>
          <a:xfrm>
            <a:off x="6316980" y="1361440"/>
            <a:ext cx="5265420" cy="59182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If you try to combine a string and a number, Python will give you an error:</a:t>
            </a:r>
            <a:endParaRPr lang="en-US">
              <a:solidFill>
                <a:schemeClr val="tx1"/>
              </a:solidFill>
            </a:endParaRPr>
          </a:p>
        </p:txBody>
      </p:sp>
      <p:sp>
        <p:nvSpPr>
          <p:cNvPr id="10" name="Rectangles 9"/>
          <p:cNvSpPr/>
          <p:nvPr/>
        </p:nvSpPr>
        <p:spPr>
          <a:xfrm>
            <a:off x="1285240" y="2480310"/>
            <a:ext cx="3585845" cy="1898015"/>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solidFill>
                  <a:schemeClr val="tx1"/>
                </a:solidFill>
              </a:rPr>
              <a:t>example</a:t>
            </a:r>
            <a:endParaRPr lang="en-US">
              <a:solidFill>
                <a:schemeClr val="tx1"/>
              </a:solidFill>
            </a:endParaRPr>
          </a:p>
          <a:p>
            <a:pPr algn="l"/>
            <a:endParaRPr lang="en-US">
              <a:solidFill>
                <a:schemeClr val="tx1"/>
              </a:solidFill>
            </a:endParaRPr>
          </a:p>
          <a:p>
            <a:pPr algn="just"/>
            <a:r>
              <a:rPr lang="en-US">
                <a:solidFill>
                  <a:schemeClr val="tx1"/>
                </a:solidFill>
              </a:rPr>
              <a:t>x =</a:t>
            </a:r>
            <a:r>
              <a:rPr lang="en-US">
                <a:solidFill>
                  <a:srgbClr val="FF0000"/>
                </a:solidFill>
              </a:rPr>
              <a:t> 8</a:t>
            </a:r>
            <a:endParaRPr lang="en-US">
              <a:solidFill>
                <a:srgbClr val="FF0000"/>
              </a:solidFill>
            </a:endParaRPr>
          </a:p>
          <a:p>
            <a:pPr algn="just"/>
            <a:r>
              <a:rPr lang="en-US">
                <a:solidFill>
                  <a:schemeClr val="tx1"/>
                </a:solidFill>
              </a:rPr>
              <a:t>y = </a:t>
            </a:r>
            <a:r>
              <a:rPr lang="en-US">
                <a:solidFill>
                  <a:srgbClr val="FF0000"/>
                </a:solidFill>
              </a:rPr>
              <a:t>12</a:t>
            </a:r>
            <a:endParaRPr lang="en-US">
              <a:solidFill>
                <a:schemeClr val="tx1"/>
              </a:solidFill>
            </a:endParaRPr>
          </a:p>
          <a:p>
            <a:pPr algn="just"/>
            <a:r>
              <a:rPr lang="en-US">
                <a:solidFill>
                  <a:srgbClr val="0070C0"/>
                </a:solidFill>
              </a:rPr>
              <a:t>print</a:t>
            </a:r>
            <a:r>
              <a:rPr lang="en-US">
                <a:solidFill>
                  <a:schemeClr val="tx1"/>
                </a:solidFill>
              </a:rPr>
              <a:t>(x + y</a:t>
            </a:r>
            <a:r>
              <a:rPr lang="en-US"/>
              <a:t>)</a:t>
            </a:r>
            <a:endParaRPr lang="en-US"/>
          </a:p>
        </p:txBody>
      </p:sp>
      <p:sp>
        <p:nvSpPr>
          <p:cNvPr id="8" name="Rectangles 7"/>
          <p:cNvSpPr/>
          <p:nvPr/>
        </p:nvSpPr>
        <p:spPr>
          <a:xfrm>
            <a:off x="7037705" y="2480310"/>
            <a:ext cx="3585845" cy="1898015"/>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solidFill>
                  <a:schemeClr val="tx1"/>
                </a:solidFill>
              </a:rPr>
              <a:t>example</a:t>
            </a:r>
            <a:endParaRPr lang="en-US">
              <a:solidFill>
                <a:schemeClr val="tx1"/>
              </a:solidFill>
            </a:endParaRPr>
          </a:p>
          <a:p>
            <a:pPr algn="l"/>
            <a:endParaRPr lang="en-US">
              <a:solidFill>
                <a:schemeClr val="tx1"/>
              </a:solidFill>
            </a:endParaRPr>
          </a:p>
          <a:p>
            <a:pPr algn="just"/>
            <a:r>
              <a:rPr lang="en-US">
                <a:solidFill>
                  <a:schemeClr val="tx1"/>
                </a:solidFill>
              </a:rPr>
              <a:t>x =</a:t>
            </a:r>
            <a:r>
              <a:rPr lang="en-US">
                <a:solidFill>
                  <a:srgbClr val="FF0000"/>
                </a:solidFill>
              </a:rPr>
              <a:t>8</a:t>
            </a:r>
            <a:endParaRPr lang="en-US">
              <a:solidFill>
                <a:schemeClr val="tx1"/>
              </a:solidFill>
            </a:endParaRPr>
          </a:p>
          <a:p>
            <a:pPr algn="just"/>
            <a:r>
              <a:rPr lang="en-US">
                <a:solidFill>
                  <a:schemeClr val="tx1"/>
                </a:solidFill>
              </a:rPr>
              <a:t>y =</a:t>
            </a:r>
            <a:r>
              <a:rPr lang="en-US">
                <a:solidFill>
                  <a:srgbClr val="FF0000"/>
                </a:solidFill>
              </a:rPr>
              <a:t> "Cheska"</a:t>
            </a:r>
            <a:endParaRPr lang="en-US">
              <a:solidFill>
                <a:schemeClr val="tx1"/>
              </a:solidFill>
            </a:endParaRPr>
          </a:p>
          <a:p>
            <a:pPr algn="just"/>
            <a:r>
              <a:rPr lang="en-US">
                <a:solidFill>
                  <a:srgbClr val="0070C0"/>
                </a:solidFill>
              </a:rPr>
              <a:t>print</a:t>
            </a:r>
            <a:r>
              <a:rPr lang="en-US">
                <a:solidFill>
                  <a:schemeClr val="tx1"/>
                </a:solidFill>
              </a:rPr>
              <a:t>(x + y)</a:t>
            </a:r>
            <a:endParaRPr lang="en-US">
              <a:solidFill>
                <a:schemeClr val="tx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27583" y="737997"/>
            <a:ext cx="10058400" cy="1609344"/>
          </a:xfrm>
        </p:spPr>
        <p:txBody>
          <a:bodyPr/>
          <a:p>
            <a:r>
              <a:rPr lang="en-US"/>
              <a:t>Python - Format - Strings</a:t>
            </a:r>
            <a:endParaRPr lang="en-US"/>
          </a:p>
        </p:txBody>
      </p:sp>
      <p:sp>
        <p:nvSpPr>
          <p:cNvPr id="3" name="Content Placeholder 2"/>
          <p:cNvSpPr>
            <a:spLocks noGrp="1"/>
          </p:cNvSpPr>
          <p:nvPr>
            <p:ph sz="half" idx="1"/>
          </p:nvPr>
        </p:nvSpPr>
        <p:spPr>
          <a:xfrm>
            <a:off x="966470" y="2347595"/>
            <a:ext cx="5274945" cy="2221865"/>
          </a:xfrm>
        </p:spPr>
        <p:txBody>
          <a:bodyPr/>
          <a:p>
            <a:pPr marL="0" indent="0">
              <a:buNone/>
            </a:pPr>
            <a:r>
              <a:rPr lang="en-US" b="1"/>
              <a:t>String Format</a:t>
            </a:r>
            <a:endParaRPr lang="en-US" b="1"/>
          </a:p>
          <a:p>
            <a:pPr marL="0" indent="0">
              <a:buNone/>
            </a:pPr>
            <a:r>
              <a:rPr lang="en-US"/>
              <a:t>As we learned in the Python Variables chapter, we c</a:t>
            </a:r>
            <a:r>
              <a:rPr lang="en-US">
                <a:solidFill>
                  <a:srgbClr val="FF0000"/>
                </a:solidFill>
              </a:rPr>
              <a:t>annot combine strings and numbers </a:t>
            </a:r>
            <a:r>
              <a:rPr lang="en-US"/>
              <a:t>like this</a:t>
            </a:r>
            <a:endParaRPr lang="en-US"/>
          </a:p>
        </p:txBody>
      </p:sp>
      <p:sp>
        <p:nvSpPr>
          <p:cNvPr id="10" name="Rectangles 9"/>
          <p:cNvSpPr/>
          <p:nvPr/>
        </p:nvSpPr>
        <p:spPr>
          <a:xfrm>
            <a:off x="6405245" y="3536950"/>
            <a:ext cx="4478020" cy="1898015"/>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solidFill>
                  <a:schemeClr val="tx1"/>
                </a:solidFill>
              </a:rPr>
              <a:t>example</a:t>
            </a:r>
            <a:endParaRPr lang="en-US">
              <a:solidFill>
                <a:schemeClr val="tx1"/>
              </a:solidFill>
            </a:endParaRPr>
          </a:p>
          <a:p>
            <a:pPr algn="l"/>
            <a:endParaRPr lang="en-US">
              <a:solidFill>
                <a:schemeClr val="tx1"/>
              </a:solidFill>
            </a:endParaRPr>
          </a:p>
          <a:p>
            <a:pPr algn="just"/>
            <a:r>
              <a:rPr lang="en-US">
                <a:solidFill>
                  <a:schemeClr val="tx1"/>
                </a:solidFill>
              </a:rPr>
              <a:t>age = </a:t>
            </a:r>
            <a:r>
              <a:rPr lang="en-US">
                <a:solidFill>
                  <a:srgbClr val="FF0000"/>
                </a:solidFill>
              </a:rPr>
              <a:t>19</a:t>
            </a:r>
            <a:endParaRPr lang="en-US">
              <a:solidFill>
                <a:schemeClr val="tx1"/>
              </a:solidFill>
            </a:endParaRPr>
          </a:p>
          <a:p>
            <a:pPr algn="just"/>
            <a:r>
              <a:rPr lang="en-US">
                <a:solidFill>
                  <a:schemeClr val="tx1"/>
                </a:solidFill>
              </a:rPr>
              <a:t>txt = </a:t>
            </a:r>
            <a:r>
              <a:rPr lang="en-US">
                <a:solidFill>
                  <a:schemeClr val="accent2">
                    <a:lumMod val="60000"/>
                    <a:lumOff val="40000"/>
                  </a:schemeClr>
                </a:solidFill>
              </a:rPr>
              <a:t>"My name is Cheska, I am " </a:t>
            </a:r>
            <a:r>
              <a:rPr lang="en-US">
                <a:solidFill>
                  <a:schemeClr val="tx1"/>
                </a:solidFill>
              </a:rPr>
              <a:t>+ age</a:t>
            </a:r>
            <a:endParaRPr lang="en-US">
              <a:solidFill>
                <a:schemeClr val="tx1"/>
              </a:solidFill>
            </a:endParaRPr>
          </a:p>
          <a:p>
            <a:pPr algn="just"/>
            <a:r>
              <a:rPr lang="en-US">
                <a:solidFill>
                  <a:srgbClr val="0070C0"/>
                </a:solidFill>
              </a:rPr>
              <a:t>print</a:t>
            </a:r>
            <a:r>
              <a:rPr lang="en-US">
                <a:solidFill>
                  <a:schemeClr val="tx1"/>
                </a:solidFill>
              </a:rPr>
              <a:t>(txt)</a:t>
            </a:r>
            <a:endParaRPr lang="en-US">
              <a:solidFill>
                <a:schemeClr val="tx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s 6"/>
          <p:cNvSpPr/>
          <p:nvPr/>
        </p:nvSpPr>
        <p:spPr>
          <a:xfrm>
            <a:off x="666115" y="513080"/>
            <a:ext cx="10859770" cy="16789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But we can combine strings and numbers by using the </a:t>
            </a:r>
            <a:r>
              <a:rPr lang="en-US">
                <a:solidFill>
                  <a:srgbClr val="FF0000"/>
                </a:solidFill>
              </a:rPr>
              <a:t>format()</a:t>
            </a:r>
            <a:r>
              <a:rPr lang="en-US">
                <a:solidFill>
                  <a:schemeClr val="tx1"/>
                </a:solidFill>
              </a:rPr>
              <a:t> method!</a:t>
            </a:r>
            <a:endParaRPr lang="en-US">
              <a:solidFill>
                <a:schemeClr val="tx1"/>
              </a:solidFill>
            </a:endParaRPr>
          </a:p>
          <a:p>
            <a:pPr algn="ctr"/>
            <a:endParaRPr lang="en-US">
              <a:solidFill>
                <a:schemeClr val="tx1"/>
              </a:solidFill>
            </a:endParaRPr>
          </a:p>
          <a:p>
            <a:pPr algn="ctr"/>
            <a:r>
              <a:rPr lang="en-US">
                <a:solidFill>
                  <a:schemeClr val="tx1"/>
                </a:solidFill>
              </a:rPr>
              <a:t>The</a:t>
            </a:r>
            <a:r>
              <a:rPr lang="en-US">
                <a:solidFill>
                  <a:srgbClr val="FF0000"/>
                </a:solidFill>
              </a:rPr>
              <a:t> format()</a:t>
            </a:r>
            <a:r>
              <a:rPr lang="en-US">
                <a:solidFill>
                  <a:schemeClr val="tx1"/>
                </a:solidFill>
              </a:rPr>
              <a:t> method takes the passed arguments, formats them, and places them in the string where the placeholders </a:t>
            </a:r>
            <a:r>
              <a:rPr lang="en-US">
                <a:solidFill>
                  <a:srgbClr val="FF0000"/>
                </a:solidFill>
              </a:rPr>
              <a:t>{}</a:t>
            </a:r>
            <a:r>
              <a:rPr lang="en-US">
                <a:solidFill>
                  <a:schemeClr val="tx1"/>
                </a:solidFill>
              </a:rPr>
              <a:t> are:</a:t>
            </a:r>
            <a:endParaRPr lang="en-US">
              <a:solidFill>
                <a:schemeClr val="tx1"/>
              </a:solidFill>
            </a:endParaRPr>
          </a:p>
        </p:txBody>
      </p:sp>
      <p:sp>
        <p:nvSpPr>
          <p:cNvPr id="10" name="Rectangles 9"/>
          <p:cNvSpPr/>
          <p:nvPr/>
        </p:nvSpPr>
        <p:spPr>
          <a:xfrm>
            <a:off x="2491740" y="2807335"/>
            <a:ext cx="6501130" cy="2478405"/>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solidFill>
                  <a:schemeClr val="tx1"/>
                </a:solidFill>
              </a:rPr>
              <a:t>example</a:t>
            </a:r>
            <a:endParaRPr lang="en-US">
              <a:solidFill>
                <a:schemeClr val="tx1"/>
              </a:solidFill>
            </a:endParaRPr>
          </a:p>
          <a:p>
            <a:pPr algn="l"/>
            <a:endParaRPr lang="en-US">
              <a:solidFill>
                <a:schemeClr val="tx1"/>
              </a:solidFill>
            </a:endParaRPr>
          </a:p>
          <a:p>
            <a:pPr algn="just"/>
            <a:r>
              <a:rPr lang="en-US">
                <a:solidFill>
                  <a:schemeClr val="tx1"/>
                </a:solidFill>
              </a:rPr>
              <a:t>Use the</a:t>
            </a:r>
            <a:r>
              <a:rPr lang="en-US">
                <a:solidFill>
                  <a:srgbClr val="FF0000"/>
                </a:solidFill>
              </a:rPr>
              <a:t> format()</a:t>
            </a:r>
            <a:r>
              <a:rPr lang="en-US">
                <a:solidFill>
                  <a:schemeClr val="tx1"/>
                </a:solidFill>
              </a:rPr>
              <a:t> method to insert numbers into strings:</a:t>
            </a:r>
            <a:endParaRPr lang="en-US">
              <a:solidFill>
                <a:schemeClr val="tx1"/>
              </a:solidFill>
            </a:endParaRPr>
          </a:p>
          <a:p>
            <a:pPr algn="just"/>
            <a:endParaRPr lang="en-US">
              <a:solidFill>
                <a:schemeClr val="tx1"/>
              </a:solidFill>
            </a:endParaRPr>
          </a:p>
          <a:p>
            <a:pPr algn="just"/>
            <a:r>
              <a:rPr lang="en-US">
                <a:solidFill>
                  <a:schemeClr val="tx1"/>
                </a:solidFill>
              </a:rPr>
              <a:t>age = 19</a:t>
            </a:r>
            <a:endParaRPr lang="en-US">
              <a:solidFill>
                <a:schemeClr val="tx1"/>
              </a:solidFill>
            </a:endParaRPr>
          </a:p>
          <a:p>
            <a:pPr algn="just"/>
            <a:r>
              <a:rPr lang="en-US">
                <a:solidFill>
                  <a:schemeClr val="tx1"/>
                </a:solidFill>
              </a:rPr>
              <a:t>txt = </a:t>
            </a:r>
            <a:r>
              <a:rPr lang="en-US">
                <a:solidFill>
                  <a:schemeClr val="accent2">
                    <a:lumMod val="60000"/>
                    <a:lumOff val="40000"/>
                  </a:schemeClr>
                </a:solidFill>
              </a:rPr>
              <a:t>"My name is Cheska, and I am {}"</a:t>
            </a:r>
            <a:endParaRPr lang="en-US">
              <a:solidFill>
                <a:schemeClr val="accent2">
                  <a:lumMod val="60000"/>
                  <a:lumOff val="40000"/>
                </a:schemeClr>
              </a:solidFill>
            </a:endParaRPr>
          </a:p>
          <a:p>
            <a:pPr algn="just"/>
            <a:r>
              <a:rPr lang="en-US">
                <a:solidFill>
                  <a:srgbClr val="0070C0"/>
                </a:solidFill>
              </a:rPr>
              <a:t>print</a:t>
            </a:r>
            <a:r>
              <a:rPr lang="en-US">
                <a:solidFill>
                  <a:schemeClr val="tx1"/>
                </a:solidFill>
              </a:rPr>
              <a:t>(txt.</a:t>
            </a:r>
            <a:r>
              <a:rPr lang="en-US">
                <a:solidFill>
                  <a:srgbClr val="0070C0"/>
                </a:solidFill>
              </a:rPr>
              <a:t>format</a:t>
            </a:r>
            <a:r>
              <a:rPr lang="en-US">
                <a:solidFill>
                  <a:schemeClr val="tx1"/>
                </a:solidFill>
              </a:rPr>
              <a:t>(age))</a:t>
            </a:r>
            <a:endParaRPr lang="en-US">
              <a:solidFill>
                <a:schemeClr val="tx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s 6"/>
          <p:cNvSpPr/>
          <p:nvPr/>
        </p:nvSpPr>
        <p:spPr>
          <a:xfrm>
            <a:off x="951230" y="1539875"/>
            <a:ext cx="10593070" cy="74041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The </a:t>
            </a:r>
            <a:r>
              <a:rPr lang="en-US">
                <a:solidFill>
                  <a:srgbClr val="FF0000"/>
                </a:solidFill>
              </a:rPr>
              <a:t>format()</a:t>
            </a:r>
            <a:r>
              <a:rPr lang="en-US">
                <a:solidFill>
                  <a:schemeClr val="tx1"/>
                </a:solidFill>
              </a:rPr>
              <a:t> method takes unlimited number of arguments, and are placed into the respective placeholders:</a:t>
            </a:r>
            <a:endParaRPr lang="en-US">
              <a:solidFill>
                <a:schemeClr val="tx1"/>
              </a:solidFill>
            </a:endParaRPr>
          </a:p>
        </p:txBody>
      </p:sp>
      <p:sp>
        <p:nvSpPr>
          <p:cNvPr id="10" name="Rectangles 9"/>
          <p:cNvSpPr/>
          <p:nvPr/>
        </p:nvSpPr>
        <p:spPr>
          <a:xfrm>
            <a:off x="2682240" y="2571115"/>
            <a:ext cx="6501130" cy="293878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solidFill>
                  <a:schemeClr val="tx1"/>
                </a:solidFill>
              </a:rPr>
              <a:t>example</a:t>
            </a:r>
            <a:endParaRPr lang="en-US">
              <a:solidFill>
                <a:schemeClr val="tx1"/>
              </a:solidFill>
            </a:endParaRPr>
          </a:p>
          <a:p>
            <a:pPr algn="l"/>
            <a:endParaRPr lang="en-US">
              <a:solidFill>
                <a:schemeClr val="tx1"/>
              </a:solidFill>
            </a:endParaRPr>
          </a:p>
          <a:p>
            <a:pPr algn="just"/>
            <a:r>
              <a:rPr lang="en-US">
                <a:solidFill>
                  <a:schemeClr val="tx1"/>
                </a:solidFill>
              </a:rPr>
              <a:t>quantity =</a:t>
            </a:r>
            <a:r>
              <a:rPr lang="en-US">
                <a:solidFill>
                  <a:srgbClr val="FF0000"/>
                </a:solidFill>
              </a:rPr>
              <a:t> 8</a:t>
            </a:r>
            <a:endParaRPr lang="en-US">
              <a:solidFill>
                <a:schemeClr val="tx1"/>
              </a:solidFill>
            </a:endParaRPr>
          </a:p>
          <a:p>
            <a:pPr algn="just"/>
            <a:r>
              <a:rPr lang="en-US">
                <a:solidFill>
                  <a:schemeClr val="tx1"/>
                </a:solidFill>
              </a:rPr>
              <a:t>itemno = </a:t>
            </a:r>
            <a:r>
              <a:rPr lang="en-US">
                <a:solidFill>
                  <a:srgbClr val="FF0000"/>
                </a:solidFill>
              </a:rPr>
              <a:t>897</a:t>
            </a:r>
            <a:endParaRPr lang="en-US">
              <a:solidFill>
                <a:schemeClr val="tx1"/>
              </a:solidFill>
            </a:endParaRPr>
          </a:p>
          <a:p>
            <a:pPr algn="just"/>
            <a:r>
              <a:rPr lang="en-US">
                <a:solidFill>
                  <a:schemeClr val="tx1"/>
                </a:solidFill>
              </a:rPr>
              <a:t>price = </a:t>
            </a:r>
            <a:r>
              <a:rPr lang="en-US">
                <a:solidFill>
                  <a:srgbClr val="FF0000"/>
                </a:solidFill>
              </a:rPr>
              <a:t>28</a:t>
            </a:r>
            <a:r>
              <a:rPr lang="en-US">
                <a:solidFill>
                  <a:srgbClr val="FF0000"/>
                </a:solidFill>
              </a:rPr>
              <a:t>.98</a:t>
            </a:r>
            <a:endParaRPr lang="en-US">
              <a:solidFill>
                <a:srgbClr val="FF0000"/>
              </a:solidFill>
            </a:endParaRPr>
          </a:p>
          <a:p>
            <a:pPr algn="just"/>
            <a:r>
              <a:rPr lang="en-US">
                <a:solidFill>
                  <a:schemeClr val="tx1"/>
                </a:solidFill>
              </a:rPr>
              <a:t>myorder = </a:t>
            </a:r>
            <a:r>
              <a:rPr lang="en-US">
                <a:solidFill>
                  <a:schemeClr val="accent2">
                    <a:lumMod val="60000"/>
                    <a:lumOff val="40000"/>
                  </a:schemeClr>
                </a:solidFill>
              </a:rPr>
              <a:t>"I want {} pieces of item {} for {} dollars."</a:t>
            </a:r>
            <a:endParaRPr lang="en-US">
              <a:solidFill>
                <a:schemeClr val="accent2">
                  <a:lumMod val="60000"/>
                  <a:lumOff val="40000"/>
                </a:schemeClr>
              </a:solidFill>
            </a:endParaRPr>
          </a:p>
          <a:p>
            <a:pPr algn="just"/>
            <a:r>
              <a:rPr lang="en-US">
                <a:solidFill>
                  <a:schemeClr val="tx1"/>
                </a:solidFill>
              </a:rPr>
              <a:t>print(myorder.format(quantity, itemno, price))</a:t>
            </a:r>
            <a:endParaRPr lang="en-US">
              <a:solidFill>
                <a:schemeClr val="tx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s 6"/>
          <p:cNvSpPr/>
          <p:nvPr/>
        </p:nvSpPr>
        <p:spPr>
          <a:xfrm>
            <a:off x="799465" y="1465580"/>
            <a:ext cx="10593070" cy="74041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You can use index numbers </a:t>
            </a:r>
            <a:r>
              <a:rPr lang="en-US">
                <a:solidFill>
                  <a:srgbClr val="FF0000"/>
                </a:solidFill>
              </a:rPr>
              <a:t>{0}</a:t>
            </a:r>
            <a:r>
              <a:rPr lang="en-US">
                <a:solidFill>
                  <a:schemeClr val="tx1"/>
                </a:solidFill>
              </a:rPr>
              <a:t> to be sure the arguments are placed in the correct placeholders:</a:t>
            </a:r>
            <a:endParaRPr lang="en-US">
              <a:solidFill>
                <a:schemeClr val="tx1"/>
              </a:solidFill>
            </a:endParaRPr>
          </a:p>
        </p:txBody>
      </p:sp>
      <p:sp>
        <p:nvSpPr>
          <p:cNvPr id="10" name="Rectangles 9"/>
          <p:cNvSpPr/>
          <p:nvPr/>
        </p:nvSpPr>
        <p:spPr>
          <a:xfrm>
            <a:off x="2682240" y="2571115"/>
            <a:ext cx="6650355" cy="293878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solidFill>
                  <a:schemeClr val="tx1"/>
                </a:solidFill>
              </a:rPr>
              <a:t>example</a:t>
            </a:r>
            <a:endParaRPr lang="en-US">
              <a:solidFill>
                <a:schemeClr val="tx1"/>
              </a:solidFill>
            </a:endParaRPr>
          </a:p>
          <a:p>
            <a:pPr algn="l"/>
            <a:endParaRPr lang="en-US">
              <a:solidFill>
                <a:schemeClr val="tx1"/>
              </a:solidFill>
            </a:endParaRPr>
          </a:p>
          <a:p>
            <a:pPr algn="just"/>
            <a:r>
              <a:rPr lang="en-US">
                <a:solidFill>
                  <a:schemeClr val="tx1"/>
                </a:solidFill>
              </a:rPr>
              <a:t>quantity = </a:t>
            </a:r>
            <a:r>
              <a:rPr lang="en-US">
                <a:solidFill>
                  <a:srgbClr val="FF0000"/>
                </a:solidFill>
              </a:rPr>
              <a:t>8</a:t>
            </a:r>
            <a:endParaRPr lang="en-US">
              <a:solidFill>
                <a:srgbClr val="FF0000"/>
              </a:solidFill>
            </a:endParaRPr>
          </a:p>
          <a:p>
            <a:pPr algn="just"/>
            <a:r>
              <a:rPr lang="en-US">
                <a:solidFill>
                  <a:schemeClr val="tx1"/>
                </a:solidFill>
              </a:rPr>
              <a:t>itemno =</a:t>
            </a:r>
            <a:r>
              <a:rPr lang="en-US">
                <a:solidFill>
                  <a:srgbClr val="FF0000"/>
                </a:solidFill>
              </a:rPr>
              <a:t> 897</a:t>
            </a:r>
            <a:endParaRPr lang="en-US">
              <a:solidFill>
                <a:srgbClr val="FF0000"/>
              </a:solidFill>
            </a:endParaRPr>
          </a:p>
          <a:p>
            <a:pPr algn="just"/>
            <a:r>
              <a:rPr lang="en-US">
                <a:solidFill>
                  <a:schemeClr val="tx1"/>
                </a:solidFill>
              </a:rPr>
              <a:t>price = </a:t>
            </a:r>
            <a:r>
              <a:rPr lang="en-US">
                <a:solidFill>
                  <a:srgbClr val="FF0000"/>
                </a:solidFill>
              </a:rPr>
              <a:t>28</a:t>
            </a:r>
            <a:r>
              <a:rPr lang="en-US">
                <a:solidFill>
                  <a:srgbClr val="FF0000"/>
                </a:solidFill>
              </a:rPr>
              <a:t>.98</a:t>
            </a:r>
            <a:endParaRPr lang="en-US">
              <a:solidFill>
                <a:srgbClr val="FF0000"/>
              </a:solidFill>
            </a:endParaRPr>
          </a:p>
          <a:p>
            <a:pPr algn="just"/>
            <a:r>
              <a:rPr lang="en-US">
                <a:solidFill>
                  <a:schemeClr val="tx1"/>
                </a:solidFill>
              </a:rPr>
              <a:t>myorder = </a:t>
            </a:r>
            <a:r>
              <a:rPr lang="en-US">
                <a:solidFill>
                  <a:schemeClr val="accent2">
                    <a:lumMod val="60000"/>
                    <a:lumOff val="40000"/>
                  </a:schemeClr>
                </a:solidFill>
              </a:rPr>
              <a:t>"I want to pay {2} dollars for {0} pieces of item {1}."</a:t>
            </a:r>
            <a:endParaRPr lang="en-US">
              <a:solidFill>
                <a:schemeClr val="tx1"/>
              </a:solidFill>
            </a:endParaRPr>
          </a:p>
          <a:p>
            <a:pPr algn="just"/>
            <a:r>
              <a:rPr lang="en-US">
                <a:solidFill>
                  <a:srgbClr val="0070C0"/>
                </a:solidFill>
              </a:rPr>
              <a:t>print</a:t>
            </a:r>
            <a:r>
              <a:rPr lang="en-US">
                <a:solidFill>
                  <a:schemeClr val="tx1"/>
                </a:solidFill>
              </a:rPr>
              <a:t>(myorder.</a:t>
            </a:r>
            <a:r>
              <a:rPr lang="en-US">
                <a:solidFill>
                  <a:srgbClr val="0070C0"/>
                </a:solidFill>
              </a:rPr>
              <a:t>forma</a:t>
            </a:r>
            <a:r>
              <a:rPr lang="en-US">
                <a:solidFill>
                  <a:schemeClr val="tx1"/>
                </a:solidFill>
              </a:rPr>
              <a:t>t(quantity, itemno, price))</a:t>
            </a:r>
            <a:endParaRPr lang="en-US">
              <a:solidFill>
                <a:schemeClr val="tx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Python - Escape Characters</a:t>
            </a:r>
            <a:endParaRPr lang="en-US"/>
          </a:p>
        </p:txBody>
      </p:sp>
      <p:sp>
        <p:nvSpPr>
          <p:cNvPr id="5" name="Content Placeholder 4"/>
          <p:cNvSpPr>
            <a:spLocks noGrp="1"/>
          </p:cNvSpPr>
          <p:nvPr>
            <p:ph sz="half" idx="1"/>
          </p:nvPr>
        </p:nvSpPr>
        <p:spPr/>
        <p:txBody>
          <a:bodyPr/>
          <a:p>
            <a:pPr marL="0" indent="0">
              <a:buNone/>
            </a:pPr>
            <a:r>
              <a:rPr lang="en-US"/>
              <a:t>Escape Character</a:t>
            </a:r>
            <a:endParaRPr lang="en-US"/>
          </a:p>
          <a:p>
            <a:pPr marL="0" indent="0">
              <a:buNone/>
            </a:pPr>
            <a:r>
              <a:rPr lang="en-US"/>
              <a:t>To insert characters that are illegal in a string, use an escape character.</a:t>
            </a:r>
            <a:endParaRPr lang="en-US"/>
          </a:p>
          <a:p>
            <a:pPr marL="0" indent="0">
              <a:buNone/>
            </a:pPr>
            <a:endParaRPr lang="en-US"/>
          </a:p>
          <a:p>
            <a:pPr marL="0" indent="0">
              <a:buNone/>
            </a:pPr>
            <a:r>
              <a:rPr lang="en-US"/>
              <a:t>An escape character is a backslash \ followed by the character you want to insert.</a:t>
            </a:r>
            <a:endParaRPr lang="en-US"/>
          </a:p>
        </p:txBody>
      </p:sp>
      <p:pic>
        <p:nvPicPr>
          <p:cNvPr id="102" name="Content Placeholder 101"/>
          <p:cNvPicPr/>
          <p:nvPr>
            <p:ph sz="half" idx="2"/>
          </p:nvPr>
        </p:nvPicPr>
        <p:blipFill>
          <a:blip r:embed="rId1"/>
          <a:stretch>
            <a:fillRect/>
          </a:stretch>
        </p:blipFill>
        <p:spPr>
          <a:xfrm>
            <a:off x="6566535" y="2094230"/>
            <a:ext cx="4754880" cy="3977640"/>
          </a:xfrm>
          <a:prstGeom prst="rect">
            <a:avLst/>
          </a:prstGeom>
          <a:noFill/>
          <a:ln w="9525">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s 6"/>
          <p:cNvSpPr/>
          <p:nvPr/>
        </p:nvSpPr>
        <p:spPr>
          <a:xfrm>
            <a:off x="487680" y="974725"/>
            <a:ext cx="11216640" cy="74041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An example of an illegal character is a double quote inside a string that is surrounded by double quotes:</a:t>
            </a:r>
            <a:endParaRPr lang="en-US">
              <a:solidFill>
                <a:schemeClr val="tx1"/>
              </a:solidFill>
            </a:endParaRPr>
          </a:p>
        </p:txBody>
      </p:sp>
      <p:sp>
        <p:nvSpPr>
          <p:cNvPr id="10" name="Rectangles 9"/>
          <p:cNvSpPr/>
          <p:nvPr/>
        </p:nvSpPr>
        <p:spPr>
          <a:xfrm>
            <a:off x="1529715" y="2138045"/>
            <a:ext cx="9060180" cy="293878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solidFill>
                  <a:schemeClr val="tx1"/>
                </a:solidFill>
              </a:rPr>
              <a:t>example</a:t>
            </a:r>
            <a:endParaRPr lang="en-US">
              <a:solidFill>
                <a:schemeClr val="tx1"/>
              </a:solidFill>
            </a:endParaRPr>
          </a:p>
          <a:p>
            <a:pPr algn="l"/>
            <a:endParaRPr lang="en-US">
              <a:solidFill>
                <a:schemeClr val="tx1"/>
              </a:solidFill>
            </a:endParaRPr>
          </a:p>
          <a:p>
            <a:pPr algn="just"/>
            <a:r>
              <a:rPr lang="en-US">
                <a:solidFill>
                  <a:schemeClr val="tx1"/>
                </a:solidFill>
              </a:rPr>
              <a:t>You will get an error if you use double quotes inside a string that is surrounded by double quotes:</a:t>
            </a:r>
            <a:endParaRPr lang="en-US">
              <a:solidFill>
                <a:schemeClr val="tx1"/>
              </a:solidFill>
            </a:endParaRPr>
          </a:p>
          <a:p>
            <a:pPr algn="just"/>
            <a:endParaRPr lang="en-US">
              <a:solidFill>
                <a:schemeClr val="tx1"/>
              </a:solidFill>
            </a:endParaRPr>
          </a:p>
          <a:p>
            <a:pPr algn="just"/>
            <a:r>
              <a:rPr lang="en-US">
                <a:solidFill>
                  <a:schemeClr val="tx1"/>
                </a:solidFill>
              </a:rPr>
              <a:t>txt =</a:t>
            </a:r>
            <a:r>
              <a:rPr lang="en-US">
                <a:solidFill>
                  <a:schemeClr val="accent2">
                    <a:lumMod val="60000"/>
                    <a:lumOff val="40000"/>
                  </a:schemeClr>
                </a:solidFill>
              </a:rPr>
              <a:t> "We are the so-called "</a:t>
            </a:r>
            <a:r>
              <a:rPr lang="en-US">
                <a:solidFill>
                  <a:schemeClr val="tx1"/>
                </a:solidFill>
              </a:rPr>
              <a:t>Vikings</a:t>
            </a:r>
            <a:r>
              <a:rPr lang="en-US">
                <a:solidFill>
                  <a:schemeClr val="accent2">
                    <a:lumMod val="60000"/>
                    <a:lumOff val="40000"/>
                  </a:schemeClr>
                </a:solidFill>
              </a:rPr>
              <a:t>" from the north."</a:t>
            </a:r>
            <a:endParaRPr lang="en-US">
              <a:solidFill>
                <a:schemeClr val="accent2">
                  <a:lumMod val="60000"/>
                  <a:lumOff val="4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PYTHON: IT IS USE FOR:</a:t>
            </a:r>
            <a:endParaRPr lang="en-US"/>
          </a:p>
        </p:txBody>
      </p:sp>
      <p:sp>
        <p:nvSpPr>
          <p:cNvPr id="3" name="Content Placeholder 2"/>
          <p:cNvSpPr>
            <a:spLocks noGrp="1"/>
          </p:cNvSpPr>
          <p:nvPr>
            <p:ph sz="half" idx="1"/>
          </p:nvPr>
        </p:nvSpPr>
        <p:spPr>
          <a:xfrm>
            <a:off x="1069848" y="1777365"/>
            <a:ext cx="4754880" cy="3977640"/>
          </a:xfrm>
        </p:spPr>
        <p:txBody>
          <a:bodyPr>
            <a:normAutofit fontScale="92500"/>
          </a:bodyPr>
          <a:lstStyle/>
          <a:p>
            <a:pPr marL="0" indent="0">
              <a:buNone/>
            </a:pPr>
            <a:r>
              <a:rPr lang="en-US" altLang="zh-TW" sz="2800" b="1" dirty="0" smtClean="0">
                <a:sym typeface="+mn-ea"/>
              </a:rPr>
              <a:t>Web development (server-side)</a:t>
            </a:r>
            <a:endParaRPr lang="en-US" altLang="zh-TW" sz="2800" b="1" dirty="0" smtClean="0">
              <a:sym typeface="+mn-ea"/>
            </a:endParaRPr>
          </a:p>
          <a:p>
            <a:pPr marL="0" indent="0">
              <a:buNone/>
            </a:pPr>
            <a:endParaRPr lang="en-US" altLang="zh-TW" sz="2800" dirty="0" smtClean="0">
              <a:sym typeface="+mn-ea"/>
            </a:endParaRPr>
          </a:p>
          <a:p>
            <a:pPr marL="0" indent="0">
              <a:buNone/>
            </a:pPr>
            <a:r>
              <a:rPr lang="en-US" altLang="zh-TW" sz="2400" dirty="0" smtClean="0">
                <a:sym typeface="+mn-ea"/>
              </a:rPr>
              <a:t>Server-side scripting is a technique used in web development which involves employing scripts on a web server which produces a response customized for each user's request to the website. The alternative is for the web server itself to deliver a static web page.</a:t>
            </a:r>
            <a:endParaRPr lang="en-US" altLang="zh-TW" sz="2400" dirty="0" smtClean="0">
              <a:sym typeface="+mn-ea"/>
            </a:endParaRPr>
          </a:p>
        </p:txBody>
      </p:sp>
      <p:pic>
        <p:nvPicPr>
          <p:cNvPr id="107" name="Content Placeholder 106"/>
          <p:cNvPicPr>
            <a:picLocks noGrp="1"/>
          </p:cNvPicPr>
          <p:nvPr>
            <p:ph sz="half" idx="2"/>
          </p:nvPr>
        </p:nvPicPr>
        <p:blipFill>
          <a:blip r:embed="rId1"/>
          <a:stretch>
            <a:fillRect/>
          </a:stretch>
        </p:blipFill>
        <p:spPr>
          <a:xfrm>
            <a:off x="6194425" y="2292985"/>
            <a:ext cx="4754880" cy="3977640"/>
          </a:xfrm>
          <a:prstGeom prst="rect">
            <a:avLst/>
          </a:prstGeom>
          <a:noFill/>
          <a:ln w="9525">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s 6"/>
          <p:cNvSpPr/>
          <p:nvPr/>
        </p:nvSpPr>
        <p:spPr>
          <a:xfrm>
            <a:off x="1990090" y="1436370"/>
            <a:ext cx="7646035" cy="74041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To fix this problem, use the escape character </a:t>
            </a:r>
            <a:r>
              <a:rPr lang="en-US">
                <a:solidFill>
                  <a:srgbClr val="FF0000"/>
                </a:solidFill>
              </a:rPr>
              <a:t>\"</a:t>
            </a:r>
            <a:r>
              <a:rPr lang="en-US">
                <a:solidFill>
                  <a:schemeClr val="tx1"/>
                </a:solidFill>
              </a:rPr>
              <a:t>:</a:t>
            </a:r>
            <a:endParaRPr lang="en-US">
              <a:solidFill>
                <a:schemeClr val="tx1"/>
              </a:solidFill>
            </a:endParaRPr>
          </a:p>
        </p:txBody>
      </p:sp>
      <p:sp>
        <p:nvSpPr>
          <p:cNvPr id="10" name="Rectangles 9"/>
          <p:cNvSpPr/>
          <p:nvPr/>
        </p:nvSpPr>
        <p:spPr>
          <a:xfrm>
            <a:off x="1335405" y="2703830"/>
            <a:ext cx="9521825" cy="314706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solidFill>
                  <a:schemeClr val="tx1"/>
                </a:solidFill>
              </a:rPr>
              <a:t>example</a:t>
            </a:r>
            <a:endParaRPr lang="en-US">
              <a:solidFill>
                <a:schemeClr val="tx1"/>
              </a:solidFill>
            </a:endParaRPr>
          </a:p>
          <a:p>
            <a:pPr algn="l"/>
            <a:endParaRPr lang="en-US">
              <a:solidFill>
                <a:schemeClr val="tx1"/>
              </a:solidFill>
            </a:endParaRPr>
          </a:p>
          <a:p>
            <a:pPr algn="just"/>
            <a:r>
              <a:rPr lang="en-US">
                <a:solidFill>
                  <a:schemeClr val="tx1"/>
                </a:solidFill>
              </a:rPr>
              <a:t>The escape character allows you to use double quotes when you normally would not be allowed:</a:t>
            </a:r>
            <a:endParaRPr lang="en-US">
              <a:solidFill>
                <a:schemeClr val="tx1"/>
              </a:solidFill>
            </a:endParaRPr>
          </a:p>
          <a:p>
            <a:pPr algn="just"/>
            <a:endParaRPr lang="en-US">
              <a:solidFill>
                <a:schemeClr val="tx1"/>
              </a:solidFill>
            </a:endParaRPr>
          </a:p>
          <a:p>
            <a:pPr algn="just"/>
            <a:r>
              <a:rPr lang="en-US">
                <a:solidFill>
                  <a:schemeClr val="tx1"/>
                </a:solidFill>
              </a:rPr>
              <a:t>txt = </a:t>
            </a:r>
            <a:r>
              <a:rPr lang="en-US">
                <a:solidFill>
                  <a:srgbClr val="FF0000"/>
                </a:solidFill>
              </a:rPr>
              <a:t>"We are the so-called \"</a:t>
            </a:r>
            <a:r>
              <a:rPr lang="en-US">
                <a:solidFill>
                  <a:schemeClr val="tx1"/>
                </a:solidFill>
              </a:rPr>
              <a:t>Vikings\</a:t>
            </a:r>
            <a:r>
              <a:rPr lang="en-US">
                <a:solidFill>
                  <a:srgbClr val="FF0000"/>
                </a:solidFill>
              </a:rPr>
              <a:t>" from the north."</a:t>
            </a:r>
            <a:endParaRPr lang="en-US">
              <a:solidFill>
                <a:srgbClr val="FF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1" name="Table 10"/>
          <p:cNvGraphicFramePr/>
          <p:nvPr/>
        </p:nvGraphicFramePr>
        <p:xfrm>
          <a:off x="1828800" y="738505"/>
          <a:ext cx="8533765" cy="848360"/>
        </p:xfrm>
        <a:graphic>
          <a:graphicData uri="http://schemas.openxmlformats.org/drawingml/2006/table">
            <a:tbl>
              <a:tblPr firstRow="1" bandRow="1">
                <a:tableStyleId>{5C22544A-7EE6-4342-B048-85BDC9FD1C3A}</a:tableStyleId>
              </a:tblPr>
              <a:tblGrid>
                <a:gridCol w="8533765"/>
              </a:tblGrid>
              <a:tr h="848360">
                <a:tc>
                  <a:txBody>
                    <a:bodyPr/>
                    <a:p>
                      <a:pPr>
                        <a:buNone/>
                      </a:pPr>
                      <a:r>
                        <a:rPr lang="en-US" sz="2000"/>
                        <a:t>Escape Characters</a:t>
                      </a:r>
                      <a:endParaRPr lang="en-US" sz="2000"/>
                    </a:p>
                    <a:p>
                      <a:pPr>
                        <a:buNone/>
                      </a:pPr>
                      <a:r>
                        <a:rPr lang="en-US" sz="2000"/>
                        <a:t>Other escape characters used in Python:</a:t>
                      </a:r>
                      <a:endParaRPr lang="en-US" sz="2000"/>
                    </a:p>
                  </a:txBody>
                  <a:tcPr/>
                </a:tc>
              </a:tr>
            </a:tbl>
          </a:graphicData>
        </a:graphic>
      </p:graphicFrame>
      <p:graphicFrame>
        <p:nvGraphicFramePr>
          <p:cNvPr id="12" name="Table 11"/>
          <p:cNvGraphicFramePr/>
          <p:nvPr/>
        </p:nvGraphicFramePr>
        <p:xfrm>
          <a:off x="1828800" y="1542415"/>
          <a:ext cx="8533130" cy="485140"/>
        </p:xfrm>
        <a:graphic>
          <a:graphicData uri="http://schemas.openxmlformats.org/drawingml/2006/table">
            <a:tbl>
              <a:tblPr firstRow="1" bandRow="1">
                <a:tableStyleId>{5C22544A-7EE6-4342-B048-85BDC9FD1C3A}</a:tableStyleId>
              </a:tblPr>
              <a:tblGrid>
                <a:gridCol w="4266565"/>
                <a:gridCol w="4266565"/>
              </a:tblGrid>
              <a:tr h="485140">
                <a:tc>
                  <a:txBody>
                    <a:bodyPr/>
                    <a:p>
                      <a:pPr>
                        <a:buNone/>
                      </a:pPr>
                      <a:r>
                        <a:rPr lang="en-US"/>
                        <a:t>                              Code</a:t>
                      </a:r>
                      <a:endParaRPr lang="en-US"/>
                    </a:p>
                  </a:txBody>
                  <a:tcPr>
                    <a:solidFill>
                      <a:schemeClr val="accent1">
                        <a:lumMod val="60000"/>
                        <a:lumOff val="40000"/>
                      </a:schemeClr>
                    </a:solidFill>
                  </a:tcPr>
                </a:tc>
                <a:tc>
                  <a:txBody>
                    <a:bodyPr/>
                    <a:p>
                      <a:pPr algn="ctr">
                        <a:buNone/>
                      </a:pPr>
                      <a:r>
                        <a:rPr lang="en-US"/>
                        <a:t>   Result</a:t>
                      </a:r>
                      <a:endParaRPr lang="en-US"/>
                    </a:p>
                  </a:txBody>
                  <a:tcPr>
                    <a:solidFill>
                      <a:schemeClr val="accent1">
                        <a:lumMod val="60000"/>
                        <a:lumOff val="40000"/>
                      </a:schemeClr>
                    </a:solidFill>
                  </a:tcPr>
                </a:tc>
              </a:tr>
            </a:tbl>
          </a:graphicData>
        </a:graphic>
      </p:graphicFrame>
      <p:graphicFrame>
        <p:nvGraphicFramePr>
          <p:cNvPr id="19" name="Table 18"/>
          <p:cNvGraphicFramePr/>
          <p:nvPr/>
        </p:nvGraphicFramePr>
        <p:xfrm>
          <a:off x="1841500" y="2006600"/>
          <a:ext cx="4254500" cy="4076700"/>
        </p:xfrm>
        <a:graphic>
          <a:graphicData uri="http://schemas.openxmlformats.org/drawingml/2006/table">
            <a:tbl>
              <a:tblPr firstRow="1" bandRow="1">
                <a:tableStyleId>{5940675A-B579-460E-94D1-54222C63F5DA}</a:tableStyleId>
              </a:tblPr>
              <a:tblGrid>
                <a:gridCol w="4254500"/>
              </a:tblGrid>
              <a:tr h="4076700">
                <a:tc>
                  <a:txBody>
                    <a:bodyPr/>
                    <a:p>
                      <a:pPr algn="ctr">
                        <a:buNone/>
                      </a:pPr>
                      <a:r>
                        <a:rPr lang="en-US" sz="2800"/>
                        <a:t>\'</a:t>
                      </a:r>
                      <a:endParaRPr lang="en-US" sz="2800"/>
                    </a:p>
                    <a:p>
                      <a:pPr algn="ctr">
                        <a:buNone/>
                      </a:pPr>
                      <a:r>
                        <a:rPr lang="en-US" sz="2800"/>
                        <a:t>\\</a:t>
                      </a:r>
                      <a:endParaRPr lang="en-US" sz="2800"/>
                    </a:p>
                    <a:p>
                      <a:pPr algn="ctr">
                        <a:buNone/>
                      </a:pPr>
                      <a:r>
                        <a:rPr lang="en-US" sz="2800"/>
                        <a:t>\n</a:t>
                      </a:r>
                      <a:endParaRPr lang="en-US" sz="2800"/>
                    </a:p>
                    <a:p>
                      <a:pPr algn="ctr">
                        <a:buNone/>
                      </a:pPr>
                      <a:r>
                        <a:rPr lang="en-US" sz="2800"/>
                        <a:t>\r</a:t>
                      </a:r>
                      <a:endParaRPr lang="en-US" sz="2800"/>
                    </a:p>
                    <a:p>
                      <a:pPr algn="ctr">
                        <a:buNone/>
                      </a:pPr>
                      <a:r>
                        <a:rPr lang="en-US" sz="2800"/>
                        <a:t>\t</a:t>
                      </a:r>
                      <a:endParaRPr lang="en-US" sz="2800"/>
                    </a:p>
                    <a:p>
                      <a:pPr algn="ctr">
                        <a:buNone/>
                      </a:pPr>
                      <a:r>
                        <a:rPr lang="en-US" sz="2800"/>
                        <a:t>\b</a:t>
                      </a:r>
                      <a:endParaRPr lang="en-US" sz="2800"/>
                    </a:p>
                    <a:p>
                      <a:pPr algn="ctr">
                        <a:buNone/>
                      </a:pPr>
                      <a:r>
                        <a:rPr lang="en-US" sz="2800"/>
                        <a:t>\f</a:t>
                      </a:r>
                      <a:endParaRPr lang="en-US" sz="2800"/>
                    </a:p>
                    <a:p>
                      <a:pPr algn="ctr">
                        <a:buNone/>
                      </a:pPr>
                      <a:r>
                        <a:rPr lang="en-US" sz="2800"/>
                        <a:t>\ooo</a:t>
                      </a:r>
                      <a:endParaRPr lang="en-US" sz="2800"/>
                    </a:p>
                    <a:p>
                      <a:pPr algn="ctr">
                        <a:buNone/>
                      </a:pPr>
                      <a:r>
                        <a:rPr lang="en-US" sz="2800"/>
                        <a:t>\xhh</a:t>
                      </a:r>
                      <a:endParaRPr lang="en-US" sz="280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20" name="Table 19"/>
          <p:cNvGraphicFramePr/>
          <p:nvPr/>
        </p:nvGraphicFramePr>
        <p:xfrm>
          <a:off x="6134100" y="2007235"/>
          <a:ext cx="4227830" cy="4076065"/>
        </p:xfrm>
        <a:graphic>
          <a:graphicData uri="http://schemas.openxmlformats.org/drawingml/2006/table">
            <a:tbl>
              <a:tblPr firstRow="1" bandRow="1">
                <a:tableStyleId>{5940675A-B579-460E-94D1-54222C63F5DA}</a:tableStyleId>
              </a:tblPr>
              <a:tblGrid>
                <a:gridCol w="4227830"/>
              </a:tblGrid>
              <a:tr h="4076065">
                <a:tc>
                  <a:txBody>
                    <a:bodyPr/>
                    <a:p>
                      <a:pPr algn="ctr">
                        <a:buNone/>
                      </a:pPr>
                      <a:r>
                        <a:rPr lang="en-US" sz="2800"/>
                        <a:t>Single Quote</a:t>
                      </a:r>
                      <a:endParaRPr lang="en-US" sz="2800"/>
                    </a:p>
                    <a:p>
                      <a:pPr algn="ctr">
                        <a:buNone/>
                      </a:pPr>
                      <a:r>
                        <a:rPr lang="en-US" sz="2800"/>
                        <a:t>Backslash</a:t>
                      </a:r>
                      <a:endParaRPr lang="en-US" sz="2800"/>
                    </a:p>
                    <a:p>
                      <a:pPr algn="ctr">
                        <a:buNone/>
                      </a:pPr>
                      <a:r>
                        <a:rPr lang="en-US" sz="2800"/>
                        <a:t>New Line</a:t>
                      </a:r>
                      <a:endParaRPr lang="en-US" sz="2800"/>
                    </a:p>
                    <a:p>
                      <a:pPr algn="ctr">
                        <a:buNone/>
                      </a:pPr>
                      <a:r>
                        <a:rPr lang="en-US" sz="2800"/>
                        <a:t>Carriage Return</a:t>
                      </a:r>
                      <a:endParaRPr lang="en-US" sz="2800"/>
                    </a:p>
                    <a:p>
                      <a:pPr algn="ctr">
                        <a:buNone/>
                      </a:pPr>
                      <a:r>
                        <a:rPr lang="en-US" sz="2800"/>
                        <a:t>Tab</a:t>
                      </a:r>
                      <a:endParaRPr lang="en-US" sz="2800"/>
                    </a:p>
                    <a:p>
                      <a:pPr algn="ctr">
                        <a:buNone/>
                      </a:pPr>
                      <a:r>
                        <a:rPr lang="en-US" sz="2800"/>
                        <a:t>Backspace</a:t>
                      </a:r>
                      <a:endParaRPr lang="en-US" sz="2800"/>
                    </a:p>
                    <a:p>
                      <a:pPr algn="ctr">
                        <a:buNone/>
                      </a:pPr>
                      <a:r>
                        <a:rPr lang="en-US" sz="2800"/>
                        <a:t>Form Feed</a:t>
                      </a:r>
                      <a:endParaRPr lang="en-US" sz="2800"/>
                    </a:p>
                    <a:p>
                      <a:pPr algn="ctr">
                        <a:buNone/>
                      </a:pPr>
                      <a:r>
                        <a:rPr lang="en-US" sz="2800"/>
                        <a:t>Octal Value</a:t>
                      </a:r>
                      <a:endParaRPr lang="en-US" sz="2800"/>
                    </a:p>
                    <a:p>
                      <a:pPr algn="ctr">
                        <a:buNone/>
                      </a:pPr>
                      <a:r>
                        <a:rPr lang="en-US" sz="2800"/>
                        <a:t>Hex Value</a:t>
                      </a:r>
                      <a:endParaRPr lang="en-US" sz="280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 String Methods</a:t>
            </a:r>
            <a:endParaRPr lang="en-US"/>
          </a:p>
        </p:txBody>
      </p:sp>
      <p:sp>
        <p:nvSpPr>
          <p:cNvPr id="4" name="Content Placeholder 3"/>
          <p:cNvSpPr>
            <a:spLocks noGrp="1"/>
          </p:cNvSpPr>
          <p:nvPr>
            <p:ph sz="half" idx="2"/>
          </p:nvPr>
        </p:nvSpPr>
        <p:spPr>
          <a:xfrm>
            <a:off x="1423035" y="2537460"/>
            <a:ext cx="4754880" cy="1164590"/>
          </a:xfrm>
        </p:spPr>
        <p:txBody>
          <a:bodyPr>
            <a:noAutofit/>
          </a:bodyPr>
          <a:p>
            <a:pPr marL="0" indent="0">
              <a:buNone/>
            </a:pPr>
            <a:r>
              <a:rPr lang="en-US" sz="2800" b="1"/>
              <a:t>String Methods</a:t>
            </a:r>
            <a:endParaRPr lang="en-US" sz="2800" b="1"/>
          </a:p>
          <a:p>
            <a:pPr marL="0" indent="0">
              <a:buNone/>
            </a:pPr>
            <a:r>
              <a:rPr lang="en-US" sz="2800"/>
              <a:t>Python has a </a:t>
            </a:r>
            <a:r>
              <a:rPr lang="en-US" sz="2800">
                <a:solidFill>
                  <a:srgbClr val="FF0000"/>
                </a:solidFill>
              </a:rPr>
              <a:t>set of built-in methods</a:t>
            </a:r>
            <a:r>
              <a:rPr lang="en-US" sz="2800"/>
              <a:t> that you can use on strings.</a:t>
            </a:r>
            <a:endParaRPr lang="en-US" sz="2800"/>
          </a:p>
        </p:txBody>
      </p:sp>
      <p:sp>
        <p:nvSpPr>
          <p:cNvPr id="6" name="Text Box 5"/>
          <p:cNvSpPr txBox="1"/>
          <p:nvPr/>
        </p:nvSpPr>
        <p:spPr>
          <a:xfrm>
            <a:off x="6820535" y="4293870"/>
            <a:ext cx="4560570" cy="1568450"/>
          </a:xfrm>
          <a:prstGeom prst="rect">
            <a:avLst/>
          </a:prstGeom>
          <a:noFill/>
        </p:spPr>
        <p:txBody>
          <a:bodyPr wrap="square" rtlCol="0" anchor="t">
            <a:spAutoFit/>
          </a:bodyPr>
          <a:p>
            <a:r>
              <a:rPr lang="en-US" sz="2400" b="1"/>
              <a:t>Note: All string methods return new values. They do not change the original string.</a:t>
            </a:r>
            <a:endParaRPr lang="en-US" sz="2400" b="1"/>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Table 5"/>
          <p:cNvGraphicFramePr/>
          <p:nvPr/>
        </p:nvGraphicFramePr>
        <p:xfrm>
          <a:off x="1352550" y="263525"/>
          <a:ext cx="9753600" cy="6100445"/>
        </p:xfrm>
        <a:graphic>
          <a:graphicData uri="http://schemas.openxmlformats.org/drawingml/2006/table">
            <a:tbl>
              <a:tblPr firstRow="1" bandRow="1">
                <a:tableStyleId>{5C22544A-7EE6-4342-B048-85BDC9FD1C3A}</a:tableStyleId>
              </a:tblPr>
              <a:tblGrid>
                <a:gridCol w="4876800"/>
                <a:gridCol w="4876800"/>
              </a:tblGrid>
              <a:tr h="467995">
                <a:tc>
                  <a:txBody>
                    <a:bodyPr/>
                    <a:p>
                      <a:pPr>
                        <a:buNone/>
                      </a:pPr>
                      <a:r>
                        <a:rPr lang="en-US"/>
                        <a:t>Method</a:t>
                      </a:r>
                      <a:endParaRPr lang="en-US"/>
                    </a:p>
                  </a:txBody>
                  <a:tcPr>
                    <a:solidFill>
                      <a:schemeClr val="accent1">
                        <a:lumMod val="60000"/>
                        <a:lumOff val="40000"/>
                      </a:schemeClr>
                    </a:solidFill>
                  </a:tcPr>
                </a:tc>
                <a:tc>
                  <a:txBody>
                    <a:bodyPr/>
                    <a:p>
                      <a:pPr>
                        <a:buNone/>
                      </a:pPr>
                      <a:r>
                        <a:rPr lang="en-US"/>
                        <a:t>Description</a:t>
                      </a:r>
                      <a:endParaRPr lang="en-US"/>
                    </a:p>
                  </a:txBody>
                  <a:tcPr>
                    <a:solidFill>
                      <a:schemeClr val="accent1">
                        <a:lumMod val="60000"/>
                        <a:lumOff val="40000"/>
                      </a:schemeClr>
                    </a:solidFill>
                  </a:tcPr>
                </a:tc>
              </a:tr>
              <a:tr h="563245">
                <a:tc>
                  <a:txBody>
                    <a:bodyPr/>
                    <a:p>
                      <a:pPr>
                        <a:buNone/>
                      </a:pPr>
                      <a:r>
                        <a:rPr lang="en-US"/>
                        <a:t>capitalize()</a:t>
                      </a:r>
                      <a:endParaRPr lang="en-US"/>
                    </a:p>
                  </a:txBody>
                  <a:tcPr/>
                </a:tc>
                <a:tc>
                  <a:txBody>
                    <a:bodyPr/>
                    <a:p>
                      <a:pPr>
                        <a:buNone/>
                      </a:pPr>
                      <a:r>
                        <a:rPr lang="en-US"/>
                        <a:t>Converts the first character to upper case</a:t>
                      </a:r>
                      <a:endParaRPr lang="en-US"/>
                    </a:p>
                  </a:txBody>
                  <a:tcPr/>
                </a:tc>
              </a:tr>
              <a:tr h="563245">
                <a:tc>
                  <a:txBody>
                    <a:bodyPr/>
                    <a:p>
                      <a:pPr>
                        <a:buNone/>
                      </a:pPr>
                      <a:r>
                        <a:rPr lang="en-US"/>
                        <a:t>casefold()</a:t>
                      </a:r>
                      <a:endParaRPr lang="en-US"/>
                    </a:p>
                  </a:txBody>
                  <a:tcPr/>
                </a:tc>
                <a:tc>
                  <a:txBody>
                    <a:bodyPr/>
                    <a:p>
                      <a:pPr>
                        <a:buNone/>
                      </a:pPr>
                      <a:r>
                        <a:rPr lang="en-US"/>
                        <a:t>Converts string into lower case</a:t>
                      </a:r>
                      <a:endParaRPr lang="en-US"/>
                    </a:p>
                  </a:txBody>
                  <a:tcPr/>
                </a:tc>
              </a:tr>
              <a:tr h="563245">
                <a:tc>
                  <a:txBody>
                    <a:bodyPr/>
                    <a:p>
                      <a:pPr>
                        <a:buNone/>
                      </a:pPr>
                      <a:r>
                        <a:rPr lang="en-US"/>
                        <a:t>center()</a:t>
                      </a:r>
                      <a:endParaRPr lang="en-US"/>
                    </a:p>
                  </a:txBody>
                  <a:tcPr/>
                </a:tc>
                <a:tc>
                  <a:txBody>
                    <a:bodyPr/>
                    <a:p>
                      <a:pPr>
                        <a:buNone/>
                      </a:pPr>
                      <a:r>
                        <a:rPr lang="en-US"/>
                        <a:t>Returns a centered string</a:t>
                      </a:r>
                      <a:endParaRPr lang="en-US"/>
                    </a:p>
                  </a:txBody>
                  <a:tcPr/>
                </a:tc>
              </a:tr>
              <a:tr h="563245">
                <a:tc>
                  <a:txBody>
                    <a:bodyPr/>
                    <a:p>
                      <a:pPr>
                        <a:buNone/>
                      </a:pPr>
                      <a:r>
                        <a:rPr lang="en-US"/>
                        <a:t>count()</a:t>
                      </a:r>
                      <a:endParaRPr lang="en-US"/>
                    </a:p>
                  </a:txBody>
                  <a:tcPr/>
                </a:tc>
                <a:tc>
                  <a:txBody>
                    <a:bodyPr/>
                    <a:p>
                      <a:pPr>
                        <a:buNone/>
                      </a:pPr>
                      <a:r>
                        <a:rPr lang="en-US"/>
                        <a:t>Returns the number of times a specified value occurs in a string</a:t>
                      </a:r>
                      <a:endParaRPr lang="en-US"/>
                    </a:p>
                  </a:txBody>
                  <a:tcPr/>
                </a:tc>
              </a:tr>
              <a:tr h="563245">
                <a:tc>
                  <a:txBody>
                    <a:bodyPr/>
                    <a:p>
                      <a:pPr>
                        <a:buNone/>
                      </a:pPr>
                      <a:r>
                        <a:rPr lang="en-US"/>
                        <a:t>encode()</a:t>
                      </a:r>
                      <a:endParaRPr lang="en-US"/>
                    </a:p>
                  </a:txBody>
                  <a:tcPr/>
                </a:tc>
                <a:tc>
                  <a:txBody>
                    <a:bodyPr/>
                    <a:p>
                      <a:pPr>
                        <a:buNone/>
                      </a:pPr>
                      <a:r>
                        <a:rPr lang="en-US"/>
                        <a:t>Returns an encoded version of the string</a:t>
                      </a:r>
                      <a:endParaRPr lang="en-US"/>
                    </a:p>
                  </a:txBody>
                  <a:tcPr/>
                </a:tc>
              </a:tr>
              <a:tr h="563245">
                <a:tc>
                  <a:txBody>
                    <a:bodyPr/>
                    <a:p>
                      <a:pPr>
                        <a:buNone/>
                      </a:pPr>
                      <a:r>
                        <a:rPr lang="en-US"/>
                        <a:t>endswith()</a:t>
                      </a:r>
                      <a:endParaRPr lang="en-US"/>
                    </a:p>
                  </a:txBody>
                  <a:tcPr/>
                </a:tc>
                <a:tc>
                  <a:txBody>
                    <a:bodyPr/>
                    <a:p>
                      <a:pPr>
                        <a:buNone/>
                      </a:pPr>
                      <a:r>
                        <a:rPr lang="en-US"/>
                        <a:t>Returns true if the string ends with the specified value</a:t>
                      </a:r>
                      <a:endParaRPr lang="en-US"/>
                    </a:p>
                  </a:txBody>
                  <a:tcPr/>
                </a:tc>
              </a:tr>
              <a:tr h="563245">
                <a:tc>
                  <a:txBody>
                    <a:bodyPr/>
                    <a:p>
                      <a:pPr>
                        <a:buNone/>
                      </a:pPr>
                      <a:r>
                        <a:rPr lang="en-US"/>
                        <a:t>expandtabs()</a:t>
                      </a:r>
                      <a:endParaRPr lang="en-US"/>
                    </a:p>
                  </a:txBody>
                  <a:tcPr/>
                </a:tc>
                <a:tc>
                  <a:txBody>
                    <a:bodyPr/>
                    <a:p>
                      <a:pPr>
                        <a:buNone/>
                      </a:pPr>
                      <a:r>
                        <a:rPr lang="en-US"/>
                        <a:t>Sets the tab size of the string</a:t>
                      </a:r>
                      <a:endParaRPr lang="en-US"/>
                    </a:p>
                  </a:txBody>
                  <a:tcPr/>
                </a:tc>
              </a:tr>
              <a:tr h="563245">
                <a:tc>
                  <a:txBody>
                    <a:bodyPr/>
                    <a:p>
                      <a:pPr>
                        <a:buNone/>
                      </a:pPr>
                      <a:r>
                        <a:rPr lang="en-US"/>
                        <a:t>find()</a:t>
                      </a:r>
                      <a:endParaRPr lang="en-US"/>
                    </a:p>
                  </a:txBody>
                  <a:tcPr/>
                </a:tc>
                <a:tc>
                  <a:txBody>
                    <a:bodyPr/>
                    <a:p>
                      <a:pPr>
                        <a:buNone/>
                      </a:pPr>
                      <a:r>
                        <a:rPr lang="en-US"/>
                        <a:t>Searches the string for a specified value and returns the position of where it was found</a:t>
                      </a:r>
                      <a:endParaRPr lang="en-US"/>
                    </a:p>
                  </a:txBody>
                  <a:tcPr/>
                </a:tc>
              </a:tr>
              <a:tr h="563245">
                <a:tc>
                  <a:txBody>
                    <a:bodyPr/>
                    <a:p>
                      <a:pPr>
                        <a:buNone/>
                      </a:pPr>
                      <a:r>
                        <a:rPr lang="en-US"/>
                        <a:t>format()</a:t>
                      </a:r>
                      <a:endParaRPr lang="en-US"/>
                    </a:p>
                  </a:txBody>
                  <a:tcPr/>
                </a:tc>
                <a:tc>
                  <a:txBody>
                    <a:bodyPr/>
                    <a:p>
                      <a:pPr>
                        <a:buNone/>
                      </a:pPr>
                      <a:r>
                        <a:rPr lang="en-US"/>
                        <a:t>Formats specified values in a string</a:t>
                      </a:r>
                      <a:endParaRPr lang="en-US"/>
                    </a:p>
                  </a:txBody>
                  <a:tcPr/>
                </a:tc>
              </a:tr>
              <a:tr h="563245">
                <a:tc>
                  <a:txBody>
                    <a:bodyPr/>
                    <a:p>
                      <a:pPr>
                        <a:buNone/>
                      </a:pPr>
                      <a:r>
                        <a:rPr lang="en-US"/>
                        <a:t>format_map()</a:t>
                      </a:r>
                      <a:endParaRPr lang="en-US"/>
                    </a:p>
                  </a:txBody>
                  <a:tcPr/>
                </a:tc>
                <a:tc>
                  <a:txBody>
                    <a:bodyPr/>
                    <a:p>
                      <a:pPr>
                        <a:buNone/>
                      </a:pPr>
                      <a:r>
                        <a:rPr lang="en-US"/>
                        <a:t>Formats specified values in a string</a:t>
                      </a:r>
                      <a:endParaRPr lang="en-US"/>
                    </a:p>
                  </a:txBody>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Table 4"/>
          <p:cNvGraphicFramePr/>
          <p:nvPr/>
        </p:nvGraphicFramePr>
        <p:xfrm>
          <a:off x="1428750" y="275590"/>
          <a:ext cx="9664065" cy="6425565"/>
        </p:xfrm>
        <a:graphic>
          <a:graphicData uri="http://schemas.openxmlformats.org/drawingml/2006/table">
            <a:tbl>
              <a:tblPr firstRow="1" bandRow="1">
                <a:tableStyleId>{5C22544A-7EE6-4342-B048-85BDC9FD1C3A}</a:tableStyleId>
              </a:tblPr>
              <a:tblGrid>
                <a:gridCol w="4862195"/>
                <a:gridCol w="4801870"/>
              </a:tblGrid>
              <a:tr h="774065">
                <a:tc>
                  <a:txBody>
                    <a:bodyPr/>
                    <a:p>
                      <a:pPr>
                        <a:buNone/>
                      </a:pPr>
                      <a:r>
                        <a:rPr lang="en-US" sz="1600" b="0">
                          <a:solidFill>
                            <a:schemeClr val="tx1"/>
                          </a:solidFill>
                        </a:rPr>
                        <a:t>index()</a:t>
                      </a:r>
                      <a:endParaRPr lang="en-US" sz="1600" b="0">
                        <a:solidFill>
                          <a:schemeClr val="tx1"/>
                        </a:solidFill>
                      </a:endParaRPr>
                    </a:p>
                  </a:txBody>
                  <a:tcPr>
                    <a:solidFill>
                      <a:schemeClr val="accent1">
                        <a:lumMod val="20000"/>
                        <a:lumOff val="80000"/>
                      </a:schemeClr>
                    </a:solidFill>
                  </a:tcPr>
                </a:tc>
                <a:tc>
                  <a:txBody>
                    <a:bodyPr/>
                    <a:p>
                      <a:pPr>
                        <a:buNone/>
                      </a:pPr>
                      <a:r>
                        <a:rPr lang="en-US" sz="1600" b="0">
                          <a:solidFill>
                            <a:schemeClr val="tx1"/>
                          </a:solidFill>
                        </a:rPr>
                        <a:t>Searches the string for a specified value and returns the position of where it was found</a:t>
                      </a:r>
                      <a:endParaRPr lang="en-US" sz="1600" b="0">
                        <a:solidFill>
                          <a:schemeClr val="tx1"/>
                        </a:solidFill>
                      </a:endParaRPr>
                    </a:p>
                  </a:txBody>
                  <a:tcPr>
                    <a:solidFill>
                      <a:schemeClr val="accent1">
                        <a:lumMod val="20000"/>
                        <a:lumOff val="80000"/>
                      </a:schemeClr>
                    </a:solidFill>
                  </a:tcPr>
                </a:tc>
              </a:tr>
              <a:tr h="589915">
                <a:tc>
                  <a:txBody>
                    <a:bodyPr/>
                    <a:p>
                      <a:pPr>
                        <a:buNone/>
                      </a:pPr>
                      <a:r>
                        <a:rPr lang="en-US" sz="1600"/>
                        <a:t>isalnum()</a:t>
                      </a:r>
                      <a:endParaRPr lang="en-US" sz="1600"/>
                    </a:p>
                  </a:txBody>
                  <a:tcPr/>
                </a:tc>
                <a:tc>
                  <a:txBody>
                    <a:bodyPr/>
                    <a:p>
                      <a:pPr>
                        <a:buNone/>
                      </a:pPr>
                      <a:r>
                        <a:rPr lang="en-US" sz="1600"/>
                        <a:t>Returns True if all characters in the string are alphanumeric</a:t>
                      </a:r>
                      <a:endParaRPr lang="en-US" sz="1600"/>
                    </a:p>
                  </a:txBody>
                  <a:tcPr/>
                </a:tc>
              </a:tr>
              <a:tr h="590550">
                <a:tc>
                  <a:txBody>
                    <a:bodyPr/>
                    <a:p>
                      <a:pPr>
                        <a:buNone/>
                      </a:pPr>
                      <a:r>
                        <a:rPr lang="en-US" sz="1600"/>
                        <a:t>isalpha()</a:t>
                      </a:r>
                      <a:endParaRPr lang="en-US" sz="1600"/>
                    </a:p>
                  </a:txBody>
                  <a:tcPr/>
                </a:tc>
                <a:tc>
                  <a:txBody>
                    <a:bodyPr/>
                    <a:p>
                      <a:pPr>
                        <a:buNone/>
                      </a:pPr>
                      <a:r>
                        <a:rPr lang="en-US" sz="1600"/>
                        <a:t>Returns True if all characters in the string are in the alphabet</a:t>
                      </a:r>
                      <a:endParaRPr lang="en-US" sz="1600"/>
                    </a:p>
                  </a:txBody>
                  <a:tcPr/>
                </a:tc>
              </a:tr>
              <a:tr h="589915">
                <a:tc>
                  <a:txBody>
                    <a:bodyPr/>
                    <a:p>
                      <a:pPr>
                        <a:buNone/>
                      </a:pPr>
                      <a:r>
                        <a:rPr lang="en-US" sz="1600"/>
                        <a:t>isdecimal()</a:t>
                      </a:r>
                      <a:endParaRPr lang="en-US" sz="1600"/>
                    </a:p>
                  </a:txBody>
                  <a:tcPr/>
                </a:tc>
                <a:tc>
                  <a:txBody>
                    <a:bodyPr/>
                    <a:p>
                      <a:pPr>
                        <a:buNone/>
                      </a:pPr>
                      <a:r>
                        <a:rPr lang="en-US" sz="1600"/>
                        <a:t>Returns True if all characters in the string are decimals</a:t>
                      </a:r>
                      <a:endParaRPr lang="en-US" sz="1600"/>
                    </a:p>
                  </a:txBody>
                  <a:tcPr/>
                </a:tc>
              </a:tr>
              <a:tr h="589915">
                <a:tc>
                  <a:txBody>
                    <a:bodyPr/>
                    <a:p>
                      <a:pPr>
                        <a:buNone/>
                      </a:pPr>
                      <a:r>
                        <a:rPr lang="en-US" sz="1600"/>
                        <a:t>isdigit()</a:t>
                      </a:r>
                      <a:endParaRPr lang="en-US" sz="1600"/>
                    </a:p>
                  </a:txBody>
                  <a:tcPr/>
                </a:tc>
                <a:tc>
                  <a:txBody>
                    <a:bodyPr/>
                    <a:p>
                      <a:pPr>
                        <a:buNone/>
                      </a:pPr>
                      <a:r>
                        <a:rPr lang="en-US" sz="1600"/>
                        <a:t>Returns True if all characters in the string are digits</a:t>
                      </a:r>
                      <a:endParaRPr lang="en-US" sz="1600"/>
                    </a:p>
                  </a:txBody>
                  <a:tcPr/>
                </a:tc>
              </a:tr>
              <a:tr h="341630">
                <a:tc>
                  <a:txBody>
                    <a:bodyPr/>
                    <a:p>
                      <a:pPr>
                        <a:buNone/>
                      </a:pPr>
                      <a:r>
                        <a:rPr lang="en-US" sz="1600"/>
                        <a:t>isidentifier()</a:t>
                      </a:r>
                      <a:endParaRPr lang="en-US" sz="1600"/>
                    </a:p>
                  </a:txBody>
                  <a:tcPr/>
                </a:tc>
                <a:tc>
                  <a:txBody>
                    <a:bodyPr/>
                    <a:p>
                      <a:pPr>
                        <a:buNone/>
                      </a:pPr>
                      <a:r>
                        <a:rPr lang="en-US" sz="1600"/>
                        <a:t>Returns True if the string is an identifier</a:t>
                      </a:r>
                      <a:endParaRPr lang="en-US" sz="1600"/>
                    </a:p>
                  </a:txBody>
                  <a:tcPr/>
                </a:tc>
              </a:tr>
              <a:tr h="589915">
                <a:tc>
                  <a:txBody>
                    <a:bodyPr/>
                    <a:p>
                      <a:pPr>
                        <a:buNone/>
                      </a:pPr>
                      <a:r>
                        <a:rPr lang="en-US" sz="1600"/>
                        <a:t>islower()</a:t>
                      </a:r>
                      <a:endParaRPr lang="en-US" sz="1600"/>
                    </a:p>
                  </a:txBody>
                  <a:tcPr/>
                </a:tc>
                <a:tc>
                  <a:txBody>
                    <a:bodyPr/>
                    <a:p>
                      <a:pPr>
                        <a:buNone/>
                      </a:pPr>
                      <a:r>
                        <a:rPr lang="en-US" sz="1600"/>
                        <a:t>Returns True if all characters in the string are lower case</a:t>
                      </a:r>
                      <a:endParaRPr lang="en-US" sz="1600"/>
                    </a:p>
                  </a:txBody>
                  <a:tcPr/>
                </a:tc>
              </a:tr>
              <a:tr h="589915">
                <a:tc>
                  <a:txBody>
                    <a:bodyPr/>
                    <a:p>
                      <a:pPr>
                        <a:buNone/>
                      </a:pPr>
                      <a:r>
                        <a:rPr lang="en-US" sz="1600"/>
                        <a:t>isnumeric()</a:t>
                      </a:r>
                      <a:endParaRPr lang="en-US" sz="1600"/>
                    </a:p>
                  </a:txBody>
                  <a:tcPr/>
                </a:tc>
                <a:tc>
                  <a:txBody>
                    <a:bodyPr/>
                    <a:p>
                      <a:pPr>
                        <a:buNone/>
                      </a:pPr>
                      <a:r>
                        <a:rPr lang="en-US" sz="1600"/>
                        <a:t>Returns True if all characters in the string are numeric</a:t>
                      </a:r>
                      <a:endParaRPr lang="en-US" sz="1600"/>
                    </a:p>
                  </a:txBody>
                  <a:tcPr/>
                </a:tc>
              </a:tr>
              <a:tr h="589915">
                <a:tc>
                  <a:txBody>
                    <a:bodyPr/>
                    <a:p>
                      <a:pPr>
                        <a:buNone/>
                      </a:pPr>
                      <a:r>
                        <a:rPr lang="en-US" sz="1600"/>
                        <a:t>isprintable()</a:t>
                      </a:r>
                      <a:endParaRPr lang="en-US" sz="1600"/>
                    </a:p>
                  </a:txBody>
                  <a:tcPr/>
                </a:tc>
                <a:tc>
                  <a:txBody>
                    <a:bodyPr/>
                    <a:p>
                      <a:pPr>
                        <a:buNone/>
                      </a:pPr>
                      <a:r>
                        <a:rPr lang="en-US" sz="1600"/>
                        <a:t>Returns True if all characters in the string are printable</a:t>
                      </a:r>
                      <a:endParaRPr lang="en-US" sz="1600"/>
                    </a:p>
                  </a:txBody>
                  <a:tcPr/>
                </a:tc>
              </a:tr>
              <a:tr h="589915">
                <a:tc>
                  <a:txBody>
                    <a:bodyPr/>
                    <a:p>
                      <a:pPr>
                        <a:buNone/>
                      </a:pPr>
                      <a:r>
                        <a:rPr lang="en-US" sz="1600"/>
                        <a:t>isspace()</a:t>
                      </a:r>
                      <a:endParaRPr lang="en-US" sz="1600"/>
                    </a:p>
                  </a:txBody>
                  <a:tcPr/>
                </a:tc>
                <a:tc>
                  <a:txBody>
                    <a:bodyPr/>
                    <a:p>
                      <a:pPr>
                        <a:buNone/>
                      </a:pPr>
                      <a:r>
                        <a:rPr lang="en-US" sz="1600"/>
                        <a:t>Returns True if all characters in the string are whitespaces</a:t>
                      </a:r>
                      <a:endParaRPr lang="en-US" sz="1600"/>
                    </a:p>
                  </a:txBody>
                  <a:tcPr/>
                </a:tc>
              </a:tr>
              <a:tr h="589915">
                <a:tc>
                  <a:txBody>
                    <a:bodyPr/>
                    <a:p>
                      <a:pPr>
                        <a:buNone/>
                      </a:pPr>
                      <a:r>
                        <a:rPr lang="en-US" sz="1600"/>
                        <a:t>istitle()</a:t>
                      </a:r>
                      <a:endParaRPr lang="en-US" sz="1600"/>
                    </a:p>
                  </a:txBody>
                  <a:tcPr/>
                </a:tc>
                <a:tc>
                  <a:txBody>
                    <a:bodyPr/>
                    <a:p>
                      <a:pPr>
                        <a:buNone/>
                      </a:pPr>
                      <a:r>
                        <a:rPr lang="en-US" sz="1600"/>
                        <a:t>Returns True if the string follows the rules of a title</a:t>
                      </a:r>
                      <a:endParaRPr lang="en-US" sz="1600"/>
                    </a:p>
                  </a:txBody>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Table 1"/>
          <p:cNvGraphicFramePr/>
          <p:nvPr/>
        </p:nvGraphicFramePr>
        <p:xfrm>
          <a:off x="1390650" y="187325"/>
          <a:ext cx="9410700" cy="6509385"/>
        </p:xfrm>
        <a:graphic>
          <a:graphicData uri="http://schemas.openxmlformats.org/drawingml/2006/table">
            <a:tbl>
              <a:tblPr firstRow="1" bandRow="1">
                <a:tableStyleId>{5C22544A-7EE6-4342-B048-85BDC9FD1C3A}</a:tableStyleId>
              </a:tblPr>
              <a:tblGrid>
                <a:gridCol w="4705350"/>
                <a:gridCol w="4705350"/>
              </a:tblGrid>
              <a:tr h="615315">
                <a:tc>
                  <a:txBody>
                    <a:bodyPr/>
                    <a:p>
                      <a:pPr>
                        <a:buNone/>
                      </a:pPr>
                      <a:r>
                        <a:rPr lang="en-US" sz="1400" b="0">
                          <a:solidFill>
                            <a:schemeClr val="tx1"/>
                          </a:solidFill>
                        </a:rPr>
                        <a:t>isupper()</a:t>
                      </a:r>
                      <a:endParaRPr lang="en-US" sz="1400" b="0">
                        <a:solidFill>
                          <a:schemeClr val="tx1"/>
                        </a:solidFill>
                      </a:endParaRPr>
                    </a:p>
                  </a:txBody>
                  <a:tcPr>
                    <a:solidFill>
                      <a:schemeClr val="accent2">
                        <a:lumMod val="20000"/>
                        <a:lumOff val="80000"/>
                      </a:schemeClr>
                    </a:solidFill>
                  </a:tcPr>
                </a:tc>
                <a:tc>
                  <a:txBody>
                    <a:bodyPr/>
                    <a:p>
                      <a:pPr>
                        <a:buNone/>
                      </a:pPr>
                      <a:r>
                        <a:rPr lang="en-US" sz="1400" b="0">
                          <a:solidFill>
                            <a:schemeClr val="tx1"/>
                          </a:solidFill>
                        </a:rPr>
                        <a:t>Returns True if all characters in the string are upper case</a:t>
                      </a:r>
                      <a:endParaRPr lang="en-US" sz="1400" b="0">
                        <a:solidFill>
                          <a:schemeClr val="tx1"/>
                        </a:solidFill>
                      </a:endParaRPr>
                    </a:p>
                  </a:txBody>
                  <a:tcPr>
                    <a:solidFill>
                      <a:schemeClr val="accent2">
                        <a:lumMod val="20000"/>
                        <a:lumOff val="80000"/>
                      </a:schemeClr>
                    </a:solidFill>
                  </a:tcPr>
                </a:tc>
              </a:tr>
              <a:tr h="615950">
                <a:tc>
                  <a:txBody>
                    <a:bodyPr/>
                    <a:p>
                      <a:pPr>
                        <a:buNone/>
                      </a:pPr>
                      <a:r>
                        <a:rPr lang="en-US" sz="1400"/>
                        <a:t>join()</a:t>
                      </a:r>
                      <a:endParaRPr lang="en-US" sz="1400"/>
                    </a:p>
                  </a:txBody>
                  <a:tcPr/>
                </a:tc>
                <a:tc>
                  <a:txBody>
                    <a:bodyPr/>
                    <a:p>
                      <a:pPr>
                        <a:buNone/>
                      </a:pPr>
                      <a:r>
                        <a:rPr lang="en-US" sz="1400"/>
                        <a:t>Joins the elements of an iterable to the end of the string</a:t>
                      </a:r>
                      <a:endParaRPr lang="en-US" sz="1400"/>
                    </a:p>
                  </a:txBody>
                  <a:tcPr/>
                </a:tc>
              </a:tr>
              <a:tr h="351790">
                <a:tc>
                  <a:txBody>
                    <a:bodyPr/>
                    <a:p>
                      <a:pPr>
                        <a:buNone/>
                      </a:pPr>
                      <a:r>
                        <a:rPr lang="en-US" sz="1400"/>
                        <a:t>ljust()</a:t>
                      </a:r>
                      <a:endParaRPr lang="en-US" sz="1400"/>
                    </a:p>
                  </a:txBody>
                  <a:tcPr/>
                </a:tc>
                <a:tc>
                  <a:txBody>
                    <a:bodyPr/>
                    <a:p>
                      <a:pPr>
                        <a:buNone/>
                      </a:pPr>
                      <a:r>
                        <a:rPr lang="en-US" sz="1400"/>
                        <a:t>Returns a left justified version of the string</a:t>
                      </a:r>
                      <a:endParaRPr lang="en-US" sz="1400"/>
                    </a:p>
                  </a:txBody>
                  <a:tcPr/>
                </a:tc>
              </a:tr>
              <a:tr h="352425">
                <a:tc>
                  <a:txBody>
                    <a:bodyPr/>
                    <a:p>
                      <a:pPr>
                        <a:buNone/>
                      </a:pPr>
                      <a:r>
                        <a:rPr lang="en-US" sz="1400"/>
                        <a:t>lower()</a:t>
                      </a:r>
                      <a:endParaRPr lang="en-US" sz="1400"/>
                    </a:p>
                  </a:txBody>
                  <a:tcPr/>
                </a:tc>
                <a:tc>
                  <a:txBody>
                    <a:bodyPr/>
                    <a:p>
                      <a:pPr>
                        <a:buNone/>
                      </a:pPr>
                      <a:r>
                        <a:rPr lang="en-US" sz="1400"/>
                        <a:t>Converts a string into lower case</a:t>
                      </a:r>
                      <a:endParaRPr lang="en-US" sz="1400"/>
                    </a:p>
                  </a:txBody>
                  <a:tcPr/>
                </a:tc>
              </a:tr>
              <a:tr h="351790">
                <a:tc>
                  <a:txBody>
                    <a:bodyPr/>
                    <a:p>
                      <a:pPr>
                        <a:buNone/>
                      </a:pPr>
                      <a:r>
                        <a:rPr lang="en-US" sz="1400"/>
                        <a:t>lstrip()</a:t>
                      </a:r>
                      <a:endParaRPr lang="en-US" sz="1400"/>
                    </a:p>
                  </a:txBody>
                  <a:tcPr/>
                </a:tc>
                <a:tc>
                  <a:txBody>
                    <a:bodyPr/>
                    <a:p>
                      <a:pPr>
                        <a:buNone/>
                      </a:pPr>
                      <a:r>
                        <a:rPr lang="en-US" sz="1400"/>
                        <a:t>Returns a left trim version of the string</a:t>
                      </a:r>
                      <a:endParaRPr lang="en-US" sz="1400"/>
                    </a:p>
                  </a:txBody>
                  <a:tcPr/>
                </a:tc>
              </a:tr>
              <a:tr h="615950">
                <a:tc>
                  <a:txBody>
                    <a:bodyPr/>
                    <a:p>
                      <a:pPr>
                        <a:buNone/>
                      </a:pPr>
                      <a:r>
                        <a:rPr lang="en-US" sz="1400"/>
                        <a:t>maketrans()</a:t>
                      </a:r>
                      <a:endParaRPr lang="en-US" sz="1400"/>
                    </a:p>
                  </a:txBody>
                  <a:tcPr/>
                </a:tc>
                <a:tc>
                  <a:txBody>
                    <a:bodyPr/>
                    <a:p>
                      <a:pPr>
                        <a:buNone/>
                      </a:pPr>
                      <a:r>
                        <a:rPr lang="en-US" sz="1400"/>
                        <a:t>Returns a translation table to be used in translations</a:t>
                      </a:r>
                      <a:endParaRPr lang="en-US" sz="1400"/>
                    </a:p>
                  </a:txBody>
                  <a:tcPr/>
                </a:tc>
              </a:tr>
              <a:tr h="615315">
                <a:tc>
                  <a:txBody>
                    <a:bodyPr/>
                    <a:p>
                      <a:pPr>
                        <a:buNone/>
                      </a:pPr>
                      <a:r>
                        <a:rPr lang="en-US" sz="1400"/>
                        <a:t>partition()</a:t>
                      </a:r>
                      <a:endParaRPr lang="en-US" sz="1400"/>
                    </a:p>
                  </a:txBody>
                  <a:tcPr/>
                </a:tc>
                <a:tc>
                  <a:txBody>
                    <a:bodyPr/>
                    <a:p>
                      <a:pPr>
                        <a:buNone/>
                      </a:pPr>
                      <a:r>
                        <a:rPr lang="en-US" sz="1400"/>
                        <a:t>Returns a tuple where the string is parted into three parts</a:t>
                      </a:r>
                      <a:endParaRPr lang="en-US" sz="1400"/>
                    </a:p>
                  </a:txBody>
                  <a:tcPr/>
                </a:tc>
              </a:tr>
              <a:tr h="615950">
                <a:tc>
                  <a:txBody>
                    <a:bodyPr/>
                    <a:p>
                      <a:pPr>
                        <a:buNone/>
                      </a:pPr>
                      <a:r>
                        <a:rPr lang="en-US" sz="1400"/>
                        <a:t>replace()</a:t>
                      </a:r>
                      <a:endParaRPr lang="en-US" sz="1400"/>
                    </a:p>
                  </a:txBody>
                  <a:tcPr/>
                </a:tc>
                <a:tc>
                  <a:txBody>
                    <a:bodyPr/>
                    <a:p>
                      <a:pPr>
                        <a:buNone/>
                      </a:pPr>
                      <a:r>
                        <a:rPr lang="en-US" sz="1400"/>
                        <a:t>Returns a string where a specified value is replaced with a specified value</a:t>
                      </a:r>
                      <a:endParaRPr lang="en-US" sz="1400"/>
                    </a:p>
                  </a:txBody>
                  <a:tcPr/>
                </a:tc>
              </a:tr>
              <a:tr h="879475">
                <a:tc>
                  <a:txBody>
                    <a:bodyPr/>
                    <a:p>
                      <a:pPr>
                        <a:buNone/>
                      </a:pPr>
                      <a:r>
                        <a:rPr lang="en-US" sz="1400"/>
                        <a:t>rfind()</a:t>
                      </a:r>
                      <a:endParaRPr lang="en-US" sz="1400"/>
                    </a:p>
                  </a:txBody>
                  <a:tcPr/>
                </a:tc>
                <a:tc>
                  <a:txBody>
                    <a:bodyPr/>
                    <a:p>
                      <a:pPr>
                        <a:buNone/>
                      </a:pPr>
                      <a:r>
                        <a:rPr lang="en-US" sz="1400"/>
                        <a:t>Searches the string for a specified value and returns the last position of where it was found</a:t>
                      </a:r>
                      <a:endParaRPr lang="en-US" sz="1400"/>
                    </a:p>
                  </a:txBody>
                  <a:tcPr/>
                </a:tc>
              </a:tr>
              <a:tr h="880110">
                <a:tc>
                  <a:txBody>
                    <a:bodyPr/>
                    <a:p>
                      <a:pPr>
                        <a:buNone/>
                      </a:pPr>
                      <a:r>
                        <a:rPr lang="en-US" sz="1400"/>
                        <a:t>rindex()</a:t>
                      </a:r>
                      <a:endParaRPr lang="en-US" sz="1400"/>
                    </a:p>
                  </a:txBody>
                  <a:tcPr/>
                </a:tc>
                <a:tc>
                  <a:txBody>
                    <a:bodyPr/>
                    <a:p>
                      <a:pPr>
                        <a:buNone/>
                      </a:pPr>
                      <a:r>
                        <a:rPr lang="en-US" sz="1400"/>
                        <a:t>Searches the string for a specified value and returns the last position of where it was found</a:t>
                      </a:r>
                      <a:endParaRPr lang="en-US" sz="1400"/>
                    </a:p>
                  </a:txBody>
                  <a:tcPr/>
                </a:tc>
              </a:tr>
              <a:tr h="615315">
                <a:tc>
                  <a:txBody>
                    <a:bodyPr/>
                    <a:p>
                      <a:pPr>
                        <a:buNone/>
                      </a:pPr>
                      <a:r>
                        <a:rPr lang="en-US" sz="1400"/>
                        <a:t>rjust()</a:t>
                      </a:r>
                      <a:endParaRPr lang="en-US" sz="1400"/>
                    </a:p>
                  </a:txBody>
                  <a:tcPr/>
                </a:tc>
                <a:tc>
                  <a:txBody>
                    <a:bodyPr/>
                    <a:p>
                      <a:pPr>
                        <a:buNone/>
                      </a:pPr>
                      <a:r>
                        <a:rPr lang="en-US" sz="1400"/>
                        <a:t>Returns a right justified version of the string</a:t>
                      </a:r>
                      <a:endParaRPr lang="en-US" sz="1400"/>
                    </a:p>
                  </a:txBody>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Table 4"/>
          <p:cNvGraphicFramePr/>
          <p:nvPr/>
        </p:nvGraphicFramePr>
        <p:xfrm>
          <a:off x="893445" y="245110"/>
          <a:ext cx="10405110" cy="6172200"/>
        </p:xfrm>
        <a:graphic>
          <a:graphicData uri="http://schemas.openxmlformats.org/drawingml/2006/table">
            <a:tbl>
              <a:tblPr firstRow="1" bandRow="1">
                <a:tableStyleId>{5C22544A-7EE6-4342-B048-85BDC9FD1C3A}</a:tableStyleId>
              </a:tblPr>
              <a:tblGrid>
                <a:gridCol w="5202555"/>
                <a:gridCol w="5202555"/>
              </a:tblGrid>
              <a:tr h="566420">
                <a:tc>
                  <a:txBody>
                    <a:bodyPr/>
                    <a:p>
                      <a:pPr>
                        <a:buNone/>
                      </a:pPr>
                      <a:r>
                        <a:rPr lang="en-US" sz="1400" b="0">
                          <a:solidFill>
                            <a:schemeClr val="tx1"/>
                          </a:solidFill>
                        </a:rPr>
                        <a:t>rpartition()</a:t>
                      </a:r>
                      <a:endParaRPr lang="en-US" sz="1400" b="0">
                        <a:solidFill>
                          <a:schemeClr val="tx1"/>
                        </a:solidFill>
                      </a:endParaRPr>
                    </a:p>
                  </a:txBody>
                  <a:tcPr>
                    <a:solidFill>
                      <a:schemeClr val="accent2">
                        <a:lumMod val="20000"/>
                        <a:lumOff val="80000"/>
                      </a:schemeClr>
                    </a:solidFill>
                  </a:tcPr>
                </a:tc>
                <a:tc>
                  <a:txBody>
                    <a:bodyPr/>
                    <a:p>
                      <a:pPr>
                        <a:buNone/>
                      </a:pPr>
                      <a:r>
                        <a:rPr lang="en-US" sz="1400" b="0">
                          <a:solidFill>
                            <a:schemeClr val="tx1"/>
                          </a:solidFill>
                        </a:rPr>
                        <a:t>Returns a tuple where the string is parted into three parts</a:t>
                      </a:r>
                      <a:endParaRPr lang="en-US" sz="1400" b="0">
                        <a:solidFill>
                          <a:schemeClr val="tx1"/>
                        </a:solidFill>
                      </a:endParaRPr>
                    </a:p>
                  </a:txBody>
                  <a:tcPr>
                    <a:solidFill>
                      <a:schemeClr val="accent2">
                        <a:lumMod val="20000"/>
                        <a:lumOff val="80000"/>
                      </a:schemeClr>
                    </a:solidFill>
                  </a:tcPr>
                </a:tc>
              </a:tr>
              <a:tr h="567055">
                <a:tc>
                  <a:txBody>
                    <a:bodyPr/>
                    <a:p>
                      <a:pPr>
                        <a:buNone/>
                      </a:pPr>
                      <a:r>
                        <a:rPr lang="en-US" sz="1400"/>
                        <a:t>rsplit()</a:t>
                      </a:r>
                      <a:endParaRPr lang="en-US" sz="1400"/>
                    </a:p>
                  </a:txBody>
                  <a:tcPr/>
                </a:tc>
                <a:tc>
                  <a:txBody>
                    <a:bodyPr/>
                    <a:p>
                      <a:pPr>
                        <a:buNone/>
                      </a:pPr>
                      <a:r>
                        <a:rPr lang="en-US" sz="1400"/>
                        <a:t>Splits the string at the specified separator, and returns a list</a:t>
                      </a:r>
                      <a:endParaRPr lang="en-US" sz="1400"/>
                    </a:p>
                  </a:txBody>
                  <a:tcPr/>
                </a:tc>
              </a:tr>
              <a:tr h="409575">
                <a:tc>
                  <a:txBody>
                    <a:bodyPr/>
                    <a:p>
                      <a:pPr>
                        <a:buNone/>
                      </a:pPr>
                      <a:r>
                        <a:rPr lang="en-US" sz="1400"/>
                        <a:t>rstrip()</a:t>
                      </a:r>
                      <a:endParaRPr lang="en-US" sz="1400"/>
                    </a:p>
                  </a:txBody>
                  <a:tcPr/>
                </a:tc>
                <a:tc>
                  <a:txBody>
                    <a:bodyPr/>
                    <a:p>
                      <a:pPr>
                        <a:buNone/>
                      </a:pPr>
                      <a:r>
                        <a:rPr lang="en-US" sz="1400"/>
                        <a:t>Returns a right trim version of the string</a:t>
                      </a:r>
                      <a:endParaRPr lang="en-US" sz="1400"/>
                    </a:p>
                  </a:txBody>
                  <a:tcPr/>
                </a:tc>
              </a:tr>
              <a:tr h="567690">
                <a:tc>
                  <a:txBody>
                    <a:bodyPr/>
                    <a:p>
                      <a:pPr>
                        <a:buNone/>
                      </a:pPr>
                      <a:r>
                        <a:rPr lang="en-US" sz="1400"/>
                        <a:t>split()</a:t>
                      </a:r>
                      <a:endParaRPr lang="en-US" sz="1400"/>
                    </a:p>
                  </a:txBody>
                  <a:tcPr/>
                </a:tc>
                <a:tc>
                  <a:txBody>
                    <a:bodyPr/>
                    <a:p>
                      <a:pPr>
                        <a:buNone/>
                      </a:pPr>
                      <a:r>
                        <a:rPr lang="en-US" sz="1400"/>
                        <a:t>Splits the string at the specified separator, and returns a list</a:t>
                      </a:r>
                      <a:endParaRPr lang="en-US" sz="1400"/>
                    </a:p>
                  </a:txBody>
                  <a:tcPr/>
                </a:tc>
              </a:tr>
              <a:tr h="408940">
                <a:tc>
                  <a:txBody>
                    <a:bodyPr/>
                    <a:p>
                      <a:pPr>
                        <a:buNone/>
                      </a:pPr>
                      <a:r>
                        <a:rPr lang="en-US" sz="1400"/>
                        <a:t>splitlines()</a:t>
                      </a:r>
                      <a:endParaRPr lang="en-US" sz="1400"/>
                    </a:p>
                  </a:txBody>
                  <a:tcPr/>
                </a:tc>
                <a:tc>
                  <a:txBody>
                    <a:bodyPr/>
                    <a:p>
                      <a:pPr>
                        <a:buNone/>
                      </a:pPr>
                      <a:r>
                        <a:rPr lang="en-US" sz="1400"/>
                        <a:t>Splits the string at line breaks and returns a list</a:t>
                      </a:r>
                      <a:endParaRPr lang="en-US" sz="1400"/>
                    </a:p>
                  </a:txBody>
                  <a:tcPr/>
                </a:tc>
              </a:tr>
              <a:tr h="566420">
                <a:tc>
                  <a:txBody>
                    <a:bodyPr/>
                    <a:p>
                      <a:pPr>
                        <a:buNone/>
                      </a:pPr>
                      <a:r>
                        <a:rPr lang="en-US" sz="1400"/>
                        <a:t>startswith()</a:t>
                      </a:r>
                      <a:endParaRPr lang="en-US" sz="1400"/>
                    </a:p>
                  </a:txBody>
                  <a:tcPr/>
                </a:tc>
                <a:tc>
                  <a:txBody>
                    <a:bodyPr/>
                    <a:p>
                      <a:pPr>
                        <a:buNone/>
                      </a:pPr>
                      <a:r>
                        <a:rPr lang="en-US" sz="1400"/>
                        <a:t>Returns true if the string starts with the specified value</a:t>
                      </a:r>
                      <a:endParaRPr lang="en-US" sz="1400"/>
                    </a:p>
                  </a:txBody>
                  <a:tcPr/>
                </a:tc>
              </a:tr>
              <a:tr h="409575">
                <a:tc>
                  <a:txBody>
                    <a:bodyPr/>
                    <a:p>
                      <a:pPr>
                        <a:buNone/>
                      </a:pPr>
                      <a:r>
                        <a:rPr lang="en-US" sz="1400"/>
                        <a:t>strip()</a:t>
                      </a:r>
                      <a:endParaRPr lang="en-US" sz="1400"/>
                    </a:p>
                  </a:txBody>
                  <a:tcPr/>
                </a:tc>
                <a:tc>
                  <a:txBody>
                    <a:bodyPr/>
                    <a:p>
                      <a:pPr>
                        <a:buNone/>
                      </a:pPr>
                      <a:r>
                        <a:rPr lang="en-US" sz="1400"/>
                        <a:t>Returns a trimmed version of the string</a:t>
                      </a:r>
                      <a:endParaRPr lang="en-US" sz="1400"/>
                    </a:p>
                  </a:txBody>
                  <a:tcPr/>
                </a:tc>
              </a:tr>
              <a:tr h="566420">
                <a:tc>
                  <a:txBody>
                    <a:bodyPr/>
                    <a:p>
                      <a:pPr>
                        <a:buNone/>
                      </a:pPr>
                      <a:r>
                        <a:rPr lang="en-US" sz="1400"/>
                        <a:t>swapcase()</a:t>
                      </a:r>
                      <a:endParaRPr lang="en-US" sz="1400"/>
                    </a:p>
                  </a:txBody>
                  <a:tcPr/>
                </a:tc>
                <a:tc>
                  <a:txBody>
                    <a:bodyPr/>
                    <a:p>
                      <a:pPr>
                        <a:buNone/>
                      </a:pPr>
                      <a:r>
                        <a:rPr lang="en-US" sz="1400"/>
                        <a:t>Swaps cases, lower case becomes upper case and vice versa</a:t>
                      </a:r>
                      <a:endParaRPr lang="en-US" sz="1400"/>
                    </a:p>
                  </a:txBody>
                  <a:tcPr/>
                </a:tc>
              </a:tr>
              <a:tr h="567055">
                <a:tc>
                  <a:txBody>
                    <a:bodyPr/>
                    <a:p>
                      <a:pPr>
                        <a:buNone/>
                      </a:pPr>
                      <a:r>
                        <a:rPr lang="en-US" sz="1400"/>
                        <a:t>title()</a:t>
                      </a:r>
                      <a:endParaRPr lang="en-US" sz="1400"/>
                    </a:p>
                  </a:txBody>
                  <a:tcPr/>
                </a:tc>
                <a:tc>
                  <a:txBody>
                    <a:bodyPr/>
                    <a:p>
                      <a:pPr>
                        <a:buNone/>
                      </a:pPr>
                      <a:r>
                        <a:rPr lang="en-US" sz="1400"/>
                        <a:t>Converts the first character of each word to upper case</a:t>
                      </a:r>
                      <a:endParaRPr lang="en-US" sz="1400"/>
                    </a:p>
                  </a:txBody>
                  <a:tcPr/>
                </a:tc>
              </a:tr>
              <a:tr h="409575">
                <a:tc>
                  <a:txBody>
                    <a:bodyPr/>
                    <a:p>
                      <a:pPr>
                        <a:buNone/>
                      </a:pPr>
                      <a:r>
                        <a:rPr lang="en-US" sz="1400"/>
                        <a:t>translate()</a:t>
                      </a:r>
                      <a:endParaRPr lang="en-US" sz="1400"/>
                    </a:p>
                  </a:txBody>
                  <a:tcPr/>
                </a:tc>
                <a:tc>
                  <a:txBody>
                    <a:bodyPr/>
                    <a:p>
                      <a:pPr>
                        <a:buNone/>
                      </a:pPr>
                      <a:r>
                        <a:rPr lang="en-US" sz="1400"/>
                        <a:t>Returns a translated string</a:t>
                      </a:r>
                      <a:endParaRPr lang="en-US" sz="1400"/>
                    </a:p>
                  </a:txBody>
                  <a:tcPr/>
                </a:tc>
              </a:tr>
              <a:tr h="567055">
                <a:tc>
                  <a:txBody>
                    <a:bodyPr/>
                    <a:p>
                      <a:pPr>
                        <a:buNone/>
                      </a:pPr>
                      <a:r>
                        <a:rPr lang="en-US" sz="1400"/>
                        <a:t>upper()</a:t>
                      </a:r>
                      <a:endParaRPr lang="en-US" sz="1400"/>
                    </a:p>
                  </a:txBody>
                  <a:tcPr/>
                </a:tc>
                <a:tc>
                  <a:txBody>
                    <a:bodyPr/>
                    <a:p>
                      <a:pPr>
                        <a:buNone/>
                      </a:pPr>
                      <a:r>
                        <a:rPr lang="en-US" sz="1400"/>
                        <a:t>Converts a string into upper case</a:t>
                      </a:r>
                      <a:endParaRPr lang="en-US" sz="1400"/>
                    </a:p>
                    <a:p>
                      <a:pPr>
                        <a:buNone/>
                      </a:pPr>
                      <a:endParaRPr lang="en-US" sz="1400"/>
                    </a:p>
                  </a:txBody>
                  <a:tcPr/>
                </a:tc>
              </a:tr>
              <a:tr h="566420">
                <a:tc>
                  <a:txBody>
                    <a:bodyPr/>
                    <a:p>
                      <a:pPr>
                        <a:buNone/>
                      </a:pPr>
                      <a:r>
                        <a:rPr lang="en-US" sz="1400"/>
                        <a:t>zfill()</a:t>
                      </a:r>
                      <a:endParaRPr lang="en-US" sz="1400"/>
                    </a:p>
                  </a:txBody>
                  <a:tcPr/>
                </a:tc>
                <a:tc>
                  <a:txBody>
                    <a:bodyPr/>
                    <a:p>
                      <a:pPr>
                        <a:buNone/>
                      </a:pPr>
                      <a:r>
                        <a:rPr lang="en-US" sz="1400"/>
                        <a:t>Fills the string with a specified number of 0 values at the beginning</a:t>
                      </a:r>
                      <a:endParaRPr lang="en-US" sz="1400"/>
                    </a:p>
                  </a:txBody>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Operators</a:t>
            </a:r>
            <a:endParaRPr lang="en-US"/>
          </a:p>
        </p:txBody>
      </p:sp>
      <p:sp>
        <p:nvSpPr>
          <p:cNvPr id="4" name="Content Placeholder 3"/>
          <p:cNvSpPr>
            <a:spLocks noGrp="1"/>
          </p:cNvSpPr>
          <p:nvPr>
            <p:ph sz="half" idx="2"/>
          </p:nvPr>
        </p:nvSpPr>
        <p:spPr>
          <a:xfrm>
            <a:off x="1339215" y="2094230"/>
            <a:ext cx="4754880" cy="2077085"/>
          </a:xfrm>
        </p:spPr>
        <p:txBody>
          <a:bodyPr>
            <a:normAutofit lnSpcReduction="10000"/>
          </a:bodyPr>
          <a:p>
            <a:pPr marL="0" indent="0">
              <a:buNone/>
            </a:pPr>
            <a:r>
              <a:rPr lang="en-US" b="1">
                <a:solidFill>
                  <a:schemeClr val="tx1"/>
                </a:solidFill>
              </a:rPr>
              <a:t>Python Operators</a:t>
            </a:r>
            <a:endParaRPr lang="en-US" b="1">
              <a:solidFill>
                <a:schemeClr val="tx1"/>
              </a:solidFill>
            </a:endParaRPr>
          </a:p>
          <a:p>
            <a:pPr marL="0" indent="0">
              <a:buNone/>
            </a:pPr>
            <a:r>
              <a:rPr lang="en-US" b="1">
                <a:solidFill>
                  <a:schemeClr val="tx1"/>
                </a:solidFill>
              </a:rPr>
              <a:t> </a:t>
            </a:r>
            <a:r>
              <a:rPr lang="en-US"/>
              <a:t>Operators are used to perform </a:t>
            </a:r>
            <a:r>
              <a:rPr lang="en-US">
                <a:solidFill>
                  <a:srgbClr val="FF0000"/>
                </a:solidFill>
              </a:rPr>
              <a:t>operations</a:t>
            </a:r>
            <a:r>
              <a:rPr lang="en-US"/>
              <a:t> on variables and values.</a:t>
            </a:r>
            <a:endParaRPr lang="en-US"/>
          </a:p>
          <a:p>
            <a:endParaRPr lang="en-US"/>
          </a:p>
          <a:p>
            <a:r>
              <a:rPr lang="en-US"/>
              <a:t>In the example below, we use the </a:t>
            </a:r>
            <a:r>
              <a:rPr lang="en-US">
                <a:solidFill>
                  <a:srgbClr val="FF0000"/>
                </a:solidFill>
              </a:rPr>
              <a:t>+ </a:t>
            </a:r>
            <a:r>
              <a:rPr lang="en-US"/>
              <a:t>operator to add together two values:</a:t>
            </a:r>
            <a:endParaRPr lang="en-US"/>
          </a:p>
        </p:txBody>
      </p:sp>
      <p:sp>
        <p:nvSpPr>
          <p:cNvPr id="5" name="Rectangles 4"/>
          <p:cNvSpPr/>
          <p:nvPr/>
        </p:nvSpPr>
        <p:spPr>
          <a:xfrm>
            <a:off x="6945630" y="3609340"/>
            <a:ext cx="2881630" cy="152654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solidFill>
                <a:schemeClr val="tx1"/>
              </a:solidFill>
            </a:endParaRPr>
          </a:p>
          <a:p>
            <a:pPr algn="l"/>
            <a:r>
              <a:rPr lang="en-US">
                <a:solidFill>
                  <a:schemeClr val="tx1"/>
                </a:solidFill>
                <a:sym typeface="+mn-ea"/>
              </a:rPr>
              <a:t>Example</a:t>
            </a:r>
            <a:endParaRPr lang="en-US">
              <a:solidFill>
                <a:schemeClr val="tx1"/>
              </a:solidFill>
              <a:sym typeface="+mn-ea"/>
            </a:endParaRPr>
          </a:p>
          <a:p>
            <a:pPr algn="l"/>
            <a:endParaRPr lang="en-US">
              <a:solidFill>
                <a:schemeClr val="tx1"/>
              </a:solidFill>
              <a:sym typeface="+mn-ea"/>
            </a:endParaRPr>
          </a:p>
          <a:p>
            <a:pPr algn="l"/>
            <a:r>
              <a:rPr lang="en-US">
                <a:solidFill>
                  <a:schemeClr val="tx1"/>
                </a:solidFill>
                <a:sym typeface="+mn-ea"/>
              </a:rPr>
              <a:t>print(</a:t>
            </a:r>
            <a:r>
              <a:rPr lang="en-US">
                <a:solidFill>
                  <a:srgbClr val="FF0000"/>
                </a:solidFill>
                <a:sym typeface="+mn-ea"/>
              </a:rPr>
              <a:t>18 </a:t>
            </a:r>
            <a:r>
              <a:rPr lang="en-US">
                <a:solidFill>
                  <a:schemeClr val="tx1"/>
                </a:solidFill>
                <a:sym typeface="+mn-ea"/>
              </a:rPr>
              <a:t>+ </a:t>
            </a:r>
            <a:r>
              <a:rPr lang="en-US">
                <a:solidFill>
                  <a:srgbClr val="FF0000"/>
                </a:solidFill>
                <a:sym typeface="+mn-ea"/>
              </a:rPr>
              <a:t>8</a:t>
            </a:r>
            <a:r>
              <a:rPr lang="en-US">
                <a:solidFill>
                  <a:schemeClr val="tx1"/>
                </a:solidFill>
                <a:sym typeface="+mn-ea"/>
              </a:rPr>
              <a:t>)</a:t>
            </a:r>
            <a:endParaRPr lang="en-US">
              <a:solidFill>
                <a:schemeClr val="tx1"/>
              </a:solidFill>
              <a:sym typeface="+mn-ea"/>
            </a:endParaRPr>
          </a:p>
        </p:txBody>
      </p:sp>
      <p:cxnSp>
        <p:nvCxnSpPr>
          <p:cNvPr id="7" name="Straight Arrow Connector 6"/>
          <p:cNvCxnSpPr/>
          <p:nvPr/>
        </p:nvCxnSpPr>
        <p:spPr>
          <a:xfrm flipH="1">
            <a:off x="8011160" y="2772410"/>
            <a:ext cx="468630" cy="19462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 name="Rectangles 7"/>
          <p:cNvSpPr/>
          <p:nvPr/>
        </p:nvSpPr>
        <p:spPr>
          <a:xfrm>
            <a:off x="7473950" y="2244725"/>
            <a:ext cx="2187575" cy="37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 operator</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57530" y="484505"/>
            <a:ext cx="11445240" cy="1609090"/>
          </a:xfrm>
        </p:spPr>
        <p:txBody>
          <a:bodyPr/>
          <a:p>
            <a:r>
              <a:rPr lang="en-US" sz="4400"/>
              <a:t>Python divides the operators in the following groups:</a:t>
            </a:r>
            <a:endParaRPr lang="en-US" sz="4400"/>
          </a:p>
        </p:txBody>
      </p:sp>
      <p:sp>
        <p:nvSpPr>
          <p:cNvPr id="3" name="Content Placeholder 2"/>
          <p:cNvSpPr>
            <a:spLocks noGrp="1"/>
          </p:cNvSpPr>
          <p:nvPr>
            <p:ph sz="half" idx="1"/>
          </p:nvPr>
        </p:nvSpPr>
        <p:spPr>
          <a:xfrm>
            <a:off x="3061970" y="1415415"/>
            <a:ext cx="5267325" cy="5186680"/>
          </a:xfrm>
          <a:ln w="38100">
            <a:solidFill>
              <a:srgbClr val="7030A0"/>
            </a:solidFill>
          </a:ln>
        </p:spPr>
        <p:txBody>
          <a:bodyPr>
            <a:noAutofit/>
          </a:bodyPr>
          <a:p>
            <a:endParaRPr lang="en-US" sz="3200"/>
          </a:p>
          <a:p>
            <a:r>
              <a:rPr lang="en-US" sz="3200"/>
              <a:t>Arithmetic operators</a:t>
            </a:r>
            <a:endParaRPr lang="en-US" sz="3200"/>
          </a:p>
          <a:p>
            <a:r>
              <a:rPr lang="en-US" sz="3200"/>
              <a:t>Assignment operators</a:t>
            </a:r>
            <a:endParaRPr lang="en-US" sz="3200"/>
          </a:p>
          <a:p>
            <a:r>
              <a:rPr lang="en-US" sz="3200"/>
              <a:t>Comparison operators</a:t>
            </a:r>
            <a:endParaRPr lang="en-US" sz="3200"/>
          </a:p>
          <a:p>
            <a:r>
              <a:rPr lang="en-US" sz="3200"/>
              <a:t>Logical operators</a:t>
            </a:r>
            <a:endParaRPr lang="en-US" sz="3200"/>
          </a:p>
          <a:p>
            <a:r>
              <a:rPr lang="en-US" sz="3200"/>
              <a:t>Identity operators</a:t>
            </a:r>
            <a:endParaRPr lang="en-US" sz="3200"/>
          </a:p>
          <a:p>
            <a:r>
              <a:rPr lang="en-US" sz="3200"/>
              <a:t>Membership operators</a:t>
            </a:r>
            <a:endParaRPr lang="en-US" sz="3200"/>
          </a:p>
          <a:p>
            <a:r>
              <a:rPr lang="en-US" sz="3200"/>
              <a:t>Bitwise operators</a:t>
            </a:r>
            <a:endParaRPr lang="en-US" sz="32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Arithmetic Operators</a:t>
            </a:r>
            <a:endParaRPr lang="en-US"/>
          </a:p>
        </p:txBody>
      </p:sp>
      <p:sp>
        <p:nvSpPr>
          <p:cNvPr id="3" name="Content Placeholder 2"/>
          <p:cNvSpPr>
            <a:spLocks noGrp="1"/>
          </p:cNvSpPr>
          <p:nvPr>
            <p:ph sz="half" idx="1"/>
          </p:nvPr>
        </p:nvSpPr>
        <p:spPr>
          <a:xfrm>
            <a:off x="572770" y="1696720"/>
            <a:ext cx="11318875" cy="733425"/>
          </a:xfrm>
        </p:spPr>
        <p:txBody>
          <a:bodyPr/>
          <a:p>
            <a:pPr marL="0" indent="0">
              <a:buNone/>
            </a:pPr>
            <a:r>
              <a:rPr lang="en-US"/>
              <a:t>Arithmetic operators are used with numeric values to perform common mathematical operations:</a:t>
            </a:r>
            <a:endParaRPr lang="en-US"/>
          </a:p>
        </p:txBody>
      </p:sp>
      <p:graphicFrame>
        <p:nvGraphicFramePr>
          <p:cNvPr id="5" name="Table 4"/>
          <p:cNvGraphicFramePr/>
          <p:nvPr/>
        </p:nvGraphicFramePr>
        <p:xfrm>
          <a:off x="1965960" y="2428240"/>
          <a:ext cx="8532495" cy="4033520"/>
        </p:xfrm>
        <a:graphic>
          <a:graphicData uri="http://schemas.openxmlformats.org/drawingml/2006/table">
            <a:tbl>
              <a:tblPr firstRow="1" bandRow="1">
                <a:tableStyleId>{5C22544A-7EE6-4342-B048-85BDC9FD1C3A}</a:tableStyleId>
              </a:tblPr>
              <a:tblGrid>
                <a:gridCol w="2844165"/>
                <a:gridCol w="2844165"/>
                <a:gridCol w="2844165"/>
              </a:tblGrid>
              <a:tr h="504190">
                <a:tc>
                  <a:txBody>
                    <a:bodyPr/>
                    <a:p>
                      <a:pPr algn="ctr">
                        <a:buNone/>
                      </a:pPr>
                      <a:r>
                        <a:rPr lang="en-US"/>
                        <a:t>Operator</a:t>
                      </a:r>
                      <a:endParaRPr lang="en-US"/>
                    </a:p>
                  </a:txBody>
                  <a:tcPr/>
                </a:tc>
                <a:tc>
                  <a:txBody>
                    <a:bodyPr/>
                    <a:p>
                      <a:pPr algn="ctr">
                        <a:buNone/>
                      </a:pPr>
                      <a:r>
                        <a:rPr lang="en-US"/>
                        <a:t>Name</a:t>
                      </a:r>
                      <a:endParaRPr lang="en-US"/>
                    </a:p>
                  </a:txBody>
                  <a:tcPr/>
                </a:tc>
                <a:tc>
                  <a:txBody>
                    <a:bodyPr/>
                    <a:p>
                      <a:pPr algn="ctr">
                        <a:buNone/>
                      </a:pPr>
                      <a:r>
                        <a:rPr lang="en-US"/>
                        <a:t>Example</a:t>
                      </a:r>
                      <a:endParaRPr lang="en-US"/>
                    </a:p>
                  </a:txBody>
                  <a:tcPr/>
                </a:tc>
              </a:tr>
              <a:tr h="504190">
                <a:tc>
                  <a:txBody>
                    <a:bodyPr/>
                    <a:p>
                      <a:pPr algn="ctr">
                        <a:buNone/>
                      </a:pPr>
                      <a:r>
                        <a:rPr lang="en-US"/>
                        <a:t>+</a:t>
                      </a:r>
                      <a:endParaRPr lang="en-US"/>
                    </a:p>
                  </a:txBody>
                  <a:tcPr/>
                </a:tc>
                <a:tc>
                  <a:txBody>
                    <a:bodyPr/>
                    <a:p>
                      <a:pPr algn="ctr">
                        <a:buNone/>
                      </a:pPr>
                      <a:r>
                        <a:rPr lang="en-US"/>
                        <a:t>Addition</a:t>
                      </a:r>
                      <a:endParaRPr lang="en-US"/>
                    </a:p>
                  </a:txBody>
                  <a:tcPr/>
                </a:tc>
                <a:tc>
                  <a:txBody>
                    <a:bodyPr/>
                    <a:p>
                      <a:pPr algn="ctr">
                        <a:buNone/>
                      </a:pPr>
                      <a:r>
                        <a:rPr lang="en-US"/>
                        <a:t>x + y</a:t>
                      </a:r>
                      <a:endParaRPr lang="en-US"/>
                    </a:p>
                  </a:txBody>
                  <a:tcPr/>
                </a:tc>
              </a:tr>
              <a:tr h="504190">
                <a:tc>
                  <a:txBody>
                    <a:bodyPr/>
                    <a:p>
                      <a:pPr algn="ctr">
                        <a:buNone/>
                      </a:pPr>
                      <a:r>
                        <a:rPr lang="en-US"/>
                        <a:t>-</a:t>
                      </a:r>
                      <a:endParaRPr lang="en-US"/>
                    </a:p>
                  </a:txBody>
                  <a:tcPr/>
                </a:tc>
                <a:tc>
                  <a:txBody>
                    <a:bodyPr/>
                    <a:p>
                      <a:pPr algn="ctr">
                        <a:buNone/>
                      </a:pPr>
                      <a:r>
                        <a:rPr lang="en-US"/>
                        <a:t>Subtraction</a:t>
                      </a:r>
                      <a:endParaRPr lang="en-US"/>
                    </a:p>
                  </a:txBody>
                  <a:tcPr/>
                </a:tc>
                <a:tc>
                  <a:txBody>
                    <a:bodyPr/>
                    <a:p>
                      <a:pPr algn="ctr">
                        <a:buNone/>
                      </a:pPr>
                      <a:r>
                        <a:rPr lang="en-US"/>
                        <a:t>x - y</a:t>
                      </a:r>
                      <a:endParaRPr lang="en-US"/>
                    </a:p>
                  </a:txBody>
                  <a:tcPr/>
                </a:tc>
              </a:tr>
              <a:tr h="504190">
                <a:tc>
                  <a:txBody>
                    <a:bodyPr/>
                    <a:p>
                      <a:pPr algn="ctr">
                        <a:buNone/>
                      </a:pPr>
                      <a:r>
                        <a:rPr lang="en-US"/>
                        <a:t>*</a:t>
                      </a:r>
                      <a:endParaRPr lang="en-US"/>
                    </a:p>
                  </a:txBody>
                  <a:tcPr/>
                </a:tc>
                <a:tc>
                  <a:txBody>
                    <a:bodyPr/>
                    <a:p>
                      <a:pPr algn="ctr">
                        <a:buNone/>
                      </a:pPr>
                      <a:r>
                        <a:rPr lang="en-US"/>
                        <a:t>Multiplication</a:t>
                      </a:r>
                      <a:endParaRPr lang="en-US"/>
                    </a:p>
                  </a:txBody>
                  <a:tcPr/>
                </a:tc>
                <a:tc>
                  <a:txBody>
                    <a:bodyPr/>
                    <a:p>
                      <a:pPr algn="ctr">
                        <a:buNone/>
                      </a:pPr>
                      <a:r>
                        <a:rPr lang="en-US"/>
                        <a:t>x * y</a:t>
                      </a:r>
                      <a:endParaRPr lang="en-US"/>
                    </a:p>
                  </a:txBody>
                  <a:tcPr/>
                </a:tc>
              </a:tr>
              <a:tr h="504190">
                <a:tc>
                  <a:txBody>
                    <a:bodyPr/>
                    <a:p>
                      <a:pPr algn="ctr">
                        <a:buNone/>
                      </a:pPr>
                      <a:r>
                        <a:rPr lang="en-US"/>
                        <a:t>/</a:t>
                      </a:r>
                      <a:endParaRPr lang="en-US"/>
                    </a:p>
                  </a:txBody>
                  <a:tcPr/>
                </a:tc>
                <a:tc>
                  <a:txBody>
                    <a:bodyPr/>
                    <a:p>
                      <a:pPr algn="ctr">
                        <a:buNone/>
                      </a:pPr>
                      <a:r>
                        <a:rPr lang="en-US"/>
                        <a:t>Division</a:t>
                      </a:r>
                      <a:endParaRPr lang="en-US"/>
                    </a:p>
                  </a:txBody>
                  <a:tcPr/>
                </a:tc>
                <a:tc>
                  <a:txBody>
                    <a:bodyPr/>
                    <a:p>
                      <a:pPr algn="ctr">
                        <a:buNone/>
                      </a:pPr>
                      <a:r>
                        <a:rPr lang="en-US"/>
                        <a:t>x / y</a:t>
                      </a:r>
                      <a:endParaRPr lang="en-US"/>
                    </a:p>
                  </a:txBody>
                  <a:tcPr/>
                </a:tc>
              </a:tr>
              <a:tr h="504190">
                <a:tc>
                  <a:txBody>
                    <a:bodyPr/>
                    <a:p>
                      <a:pPr algn="ctr">
                        <a:buNone/>
                      </a:pPr>
                      <a:r>
                        <a:rPr lang="en-US"/>
                        <a:t>%</a:t>
                      </a:r>
                      <a:endParaRPr lang="en-US"/>
                    </a:p>
                  </a:txBody>
                  <a:tcPr/>
                </a:tc>
                <a:tc>
                  <a:txBody>
                    <a:bodyPr/>
                    <a:p>
                      <a:pPr algn="ctr">
                        <a:buNone/>
                      </a:pPr>
                      <a:r>
                        <a:rPr lang="en-US"/>
                        <a:t>Modulus</a:t>
                      </a:r>
                      <a:endParaRPr lang="en-US"/>
                    </a:p>
                  </a:txBody>
                  <a:tcPr/>
                </a:tc>
                <a:tc>
                  <a:txBody>
                    <a:bodyPr/>
                    <a:p>
                      <a:pPr algn="ctr">
                        <a:buNone/>
                      </a:pPr>
                      <a:r>
                        <a:rPr lang="en-US"/>
                        <a:t>x % y</a:t>
                      </a:r>
                      <a:endParaRPr lang="en-US"/>
                    </a:p>
                  </a:txBody>
                  <a:tcPr/>
                </a:tc>
              </a:tr>
              <a:tr h="504190">
                <a:tc>
                  <a:txBody>
                    <a:bodyPr/>
                    <a:p>
                      <a:pPr algn="ctr">
                        <a:buNone/>
                      </a:pPr>
                      <a:r>
                        <a:rPr lang="en-US"/>
                        <a:t>**</a:t>
                      </a:r>
                      <a:endParaRPr lang="en-US"/>
                    </a:p>
                  </a:txBody>
                  <a:tcPr/>
                </a:tc>
                <a:tc>
                  <a:txBody>
                    <a:bodyPr/>
                    <a:p>
                      <a:pPr algn="ctr">
                        <a:buNone/>
                      </a:pPr>
                      <a:r>
                        <a:rPr lang="en-US"/>
                        <a:t>Exponentiation</a:t>
                      </a:r>
                      <a:endParaRPr lang="en-US"/>
                    </a:p>
                  </a:txBody>
                  <a:tcPr/>
                </a:tc>
                <a:tc>
                  <a:txBody>
                    <a:bodyPr/>
                    <a:p>
                      <a:pPr algn="ctr">
                        <a:buNone/>
                      </a:pPr>
                      <a:r>
                        <a:rPr lang="en-US"/>
                        <a:t>x ** y</a:t>
                      </a:r>
                      <a:endParaRPr lang="en-US"/>
                    </a:p>
                  </a:txBody>
                  <a:tcPr/>
                </a:tc>
              </a:tr>
              <a:tr h="504190">
                <a:tc>
                  <a:txBody>
                    <a:bodyPr/>
                    <a:p>
                      <a:pPr algn="ctr">
                        <a:buNone/>
                      </a:pPr>
                      <a:r>
                        <a:rPr lang="en-US"/>
                        <a:t>//</a:t>
                      </a:r>
                      <a:endParaRPr lang="en-US"/>
                    </a:p>
                  </a:txBody>
                  <a:tcPr/>
                </a:tc>
                <a:tc>
                  <a:txBody>
                    <a:bodyPr/>
                    <a:p>
                      <a:pPr algn="ctr">
                        <a:buNone/>
                      </a:pPr>
                      <a:r>
                        <a:rPr lang="en-US"/>
                        <a:t>Floor Division</a:t>
                      </a:r>
                      <a:endParaRPr lang="en-US"/>
                    </a:p>
                  </a:txBody>
                  <a:tcPr/>
                </a:tc>
                <a:tc>
                  <a:txBody>
                    <a:bodyPr/>
                    <a:p>
                      <a:pPr algn="ctr">
                        <a:buNone/>
                      </a:pPr>
                      <a:r>
                        <a:rPr lang="en-US"/>
                        <a:t>x // y</a:t>
                      </a:r>
                      <a:endParaRPr lang="en-US"/>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1538" y="742315"/>
            <a:ext cx="4754880" cy="3977640"/>
          </a:xfrm>
        </p:spPr>
        <p:txBody>
          <a:bodyPr/>
          <a:lstStyle/>
          <a:p>
            <a:pPr marL="0" indent="0">
              <a:buNone/>
            </a:pPr>
            <a:r>
              <a:rPr lang="en-US" altLang="zh-TW" sz="3200" b="1" dirty="0" smtClean="0">
                <a:sym typeface="+mn-ea"/>
              </a:rPr>
              <a:t>Software </a:t>
            </a:r>
            <a:r>
              <a:rPr lang="en-US" altLang="zh-TW" sz="3200" b="1" dirty="0">
                <a:sym typeface="+mn-ea"/>
              </a:rPr>
              <a:t>development</a:t>
            </a:r>
            <a:endParaRPr lang="en-US" altLang="zh-TW" sz="3200" b="1" dirty="0">
              <a:sym typeface="+mn-ea"/>
            </a:endParaRPr>
          </a:p>
          <a:p>
            <a:pPr marL="0" indent="0">
              <a:buNone/>
            </a:pPr>
            <a:r>
              <a:rPr lang="en-US" altLang="zh-TW" sz="3200" dirty="0">
                <a:sym typeface="+mn-ea"/>
              </a:rPr>
              <a:t>Python is often used as a support language for software developers, for build control and management, testing, and in many other ways.</a:t>
            </a:r>
            <a:endParaRPr lang="en-US" altLang="zh-TW" sz="3200" dirty="0">
              <a:sym typeface="+mn-ea"/>
            </a:endParaRPr>
          </a:p>
          <a:p>
            <a:pPr marL="0" indent="0">
              <a:buNone/>
            </a:pPr>
            <a:endParaRPr lang="en-US" altLang="zh-TW" sz="3200" dirty="0">
              <a:sym typeface="+mn-ea"/>
            </a:endParaRPr>
          </a:p>
          <a:p>
            <a:pPr marL="0" indent="0">
              <a:buNone/>
            </a:pPr>
            <a:endParaRPr lang="en-US" altLang="zh-TW" sz="3200" dirty="0">
              <a:sym typeface="+mn-ea"/>
            </a:endParaRPr>
          </a:p>
        </p:txBody>
      </p:sp>
      <p:pic>
        <p:nvPicPr>
          <p:cNvPr id="108" name="Content Placeholder 107"/>
          <p:cNvPicPr>
            <a:picLocks noGrp="1"/>
          </p:cNvPicPr>
          <p:nvPr>
            <p:ph sz="half" idx="2"/>
          </p:nvPr>
        </p:nvPicPr>
        <p:blipFill>
          <a:blip r:embed="rId1"/>
          <a:stretch>
            <a:fillRect/>
          </a:stretch>
        </p:blipFill>
        <p:spPr>
          <a:xfrm>
            <a:off x="6394450" y="1329055"/>
            <a:ext cx="4754880" cy="3977640"/>
          </a:xfrm>
          <a:prstGeom prst="rect">
            <a:avLst/>
          </a:prstGeom>
          <a:noFill/>
          <a:ln w="9525">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27100" y="0"/>
            <a:ext cx="10058400" cy="1171575"/>
          </a:xfrm>
        </p:spPr>
        <p:txBody>
          <a:bodyPr/>
          <a:p>
            <a:r>
              <a:rPr lang="en-US"/>
              <a:t>Python Assignment Operators</a:t>
            </a:r>
            <a:endParaRPr lang="en-US"/>
          </a:p>
        </p:txBody>
      </p:sp>
      <p:sp>
        <p:nvSpPr>
          <p:cNvPr id="3" name="Content Placeholder 2"/>
          <p:cNvSpPr>
            <a:spLocks noGrp="1"/>
          </p:cNvSpPr>
          <p:nvPr>
            <p:ph sz="half" idx="1"/>
          </p:nvPr>
        </p:nvSpPr>
        <p:spPr>
          <a:xfrm>
            <a:off x="1066800" y="1036955"/>
            <a:ext cx="9779000" cy="597535"/>
          </a:xfrm>
        </p:spPr>
        <p:txBody>
          <a:bodyPr/>
          <a:p>
            <a:pPr marL="0" indent="0">
              <a:buNone/>
            </a:pPr>
            <a:r>
              <a:rPr lang="en-US"/>
              <a:t>Assignment operators are used to assign values to variables:</a:t>
            </a:r>
            <a:endParaRPr lang="en-US"/>
          </a:p>
        </p:txBody>
      </p:sp>
      <p:graphicFrame>
        <p:nvGraphicFramePr>
          <p:cNvPr id="5" name="Table 4"/>
          <p:cNvGraphicFramePr/>
          <p:nvPr/>
        </p:nvGraphicFramePr>
        <p:xfrm>
          <a:off x="1210945" y="1524000"/>
          <a:ext cx="9776460" cy="5182870"/>
        </p:xfrm>
        <a:graphic>
          <a:graphicData uri="http://schemas.openxmlformats.org/drawingml/2006/table">
            <a:tbl>
              <a:tblPr firstRow="1" bandRow="1">
                <a:tableStyleId>{5C22544A-7EE6-4342-B048-85BDC9FD1C3A}</a:tableStyleId>
              </a:tblPr>
              <a:tblGrid>
                <a:gridCol w="3213735"/>
                <a:gridCol w="3303905"/>
                <a:gridCol w="3258820"/>
              </a:tblGrid>
              <a:tr h="370205">
                <a:tc>
                  <a:txBody>
                    <a:bodyPr/>
                    <a:p>
                      <a:pPr>
                        <a:buNone/>
                      </a:pPr>
                      <a:r>
                        <a:rPr lang="en-US"/>
                        <a:t>Operator</a:t>
                      </a:r>
                      <a:endParaRPr lang="en-US"/>
                    </a:p>
                  </a:txBody>
                  <a:tcPr/>
                </a:tc>
                <a:tc>
                  <a:txBody>
                    <a:bodyPr/>
                    <a:p>
                      <a:pPr>
                        <a:buNone/>
                      </a:pPr>
                      <a:r>
                        <a:rPr lang="en-US"/>
                        <a:t>Example </a:t>
                      </a:r>
                      <a:endParaRPr lang="en-US"/>
                    </a:p>
                  </a:txBody>
                  <a:tcPr/>
                </a:tc>
                <a:tc>
                  <a:txBody>
                    <a:bodyPr/>
                    <a:p>
                      <a:pPr>
                        <a:buNone/>
                      </a:pPr>
                      <a:r>
                        <a:rPr lang="en-US"/>
                        <a:t>Same As</a:t>
                      </a:r>
                      <a:endParaRPr lang="en-US"/>
                    </a:p>
                  </a:txBody>
                  <a:tcPr/>
                </a:tc>
              </a:tr>
              <a:tr h="370205">
                <a:tc>
                  <a:txBody>
                    <a:bodyPr/>
                    <a:p>
                      <a:pPr algn="ctr">
                        <a:buNone/>
                      </a:pPr>
                      <a:r>
                        <a:rPr lang="en-US"/>
                        <a:t>=</a:t>
                      </a:r>
                      <a:endParaRPr lang="en-US"/>
                    </a:p>
                  </a:txBody>
                  <a:tcPr/>
                </a:tc>
                <a:tc>
                  <a:txBody>
                    <a:bodyPr/>
                    <a:p>
                      <a:pPr algn="ctr">
                        <a:buNone/>
                      </a:pPr>
                      <a:r>
                        <a:rPr lang="en-US"/>
                        <a:t>x = 5</a:t>
                      </a:r>
                      <a:endParaRPr lang="en-US"/>
                    </a:p>
                  </a:txBody>
                  <a:tcPr/>
                </a:tc>
                <a:tc>
                  <a:txBody>
                    <a:bodyPr/>
                    <a:p>
                      <a:pPr>
                        <a:buNone/>
                      </a:pPr>
                      <a:r>
                        <a:rPr lang="en-US"/>
                        <a:t>x = </a:t>
                      </a:r>
                      <a:r>
                        <a:rPr lang="en-US" sz="1800">
                          <a:sym typeface="+mn-ea"/>
                        </a:rPr>
                        <a:t>x = 5</a:t>
                      </a:r>
                      <a:endParaRPr lang="en-US"/>
                    </a:p>
                  </a:txBody>
                  <a:tcPr/>
                </a:tc>
              </a:tr>
              <a:tr h="370205">
                <a:tc>
                  <a:txBody>
                    <a:bodyPr/>
                    <a:p>
                      <a:pPr algn="ctr">
                        <a:buNone/>
                      </a:pPr>
                      <a:r>
                        <a:rPr lang="en-US"/>
                        <a:t>+=</a:t>
                      </a:r>
                      <a:endParaRPr lang="en-US"/>
                    </a:p>
                  </a:txBody>
                  <a:tcPr/>
                </a:tc>
                <a:tc>
                  <a:txBody>
                    <a:bodyPr/>
                    <a:p>
                      <a:pPr algn="ctr">
                        <a:buNone/>
                      </a:pPr>
                      <a:r>
                        <a:rPr lang="en-US"/>
                        <a:t>x += 3</a:t>
                      </a:r>
                      <a:endParaRPr lang="en-US"/>
                    </a:p>
                  </a:txBody>
                  <a:tcPr/>
                </a:tc>
                <a:tc>
                  <a:txBody>
                    <a:bodyPr/>
                    <a:p>
                      <a:pPr>
                        <a:buNone/>
                      </a:pPr>
                      <a:r>
                        <a:rPr lang="en-US"/>
                        <a:t>x = </a:t>
                      </a:r>
                      <a:r>
                        <a:rPr lang="en-US" sz="1800">
                          <a:sym typeface="+mn-ea"/>
                        </a:rPr>
                        <a:t>x + 3</a:t>
                      </a:r>
                      <a:endParaRPr lang="en-US"/>
                    </a:p>
                  </a:txBody>
                  <a:tcPr/>
                </a:tc>
              </a:tr>
              <a:tr h="370205">
                <a:tc>
                  <a:txBody>
                    <a:bodyPr/>
                    <a:p>
                      <a:pPr algn="ctr">
                        <a:buNone/>
                      </a:pPr>
                      <a:r>
                        <a:rPr lang="en-US"/>
                        <a:t>-=</a:t>
                      </a:r>
                      <a:endParaRPr lang="en-US"/>
                    </a:p>
                  </a:txBody>
                  <a:tcPr/>
                </a:tc>
                <a:tc>
                  <a:txBody>
                    <a:bodyPr/>
                    <a:p>
                      <a:pPr algn="ctr">
                        <a:buNone/>
                      </a:pPr>
                      <a:r>
                        <a:rPr lang="en-US"/>
                        <a:t>x -= 3</a:t>
                      </a:r>
                      <a:endParaRPr lang="en-US"/>
                    </a:p>
                  </a:txBody>
                  <a:tcPr/>
                </a:tc>
                <a:tc>
                  <a:txBody>
                    <a:bodyPr/>
                    <a:p>
                      <a:pPr>
                        <a:buNone/>
                      </a:pPr>
                      <a:r>
                        <a:rPr lang="en-US"/>
                        <a:t>x = </a:t>
                      </a:r>
                      <a:r>
                        <a:rPr lang="en-US" sz="1800">
                          <a:sym typeface="+mn-ea"/>
                        </a:rPr>
                        <a:t>x - 3</a:t>
                      </a:r>
                      <a:endParaRPr lang="en-US"/>
                    </a:p>
                  </a:txBody>
                  <a:tcPr/>
                </a:tc>
              </a:tr>
              <a:tr h="370205">
                <a:tc>
                  <a:txBody>
                    <a:bodyPr/>
                    <a:p>
                      <a:pPr algn="ctr">
                        <a:buNone/>
                      </a:pPr>
                      <a:r>
                        <a:rPr lang="en-US"/>
                        <a:t>*=</a:t>
                      </a:r>
                      <a:endParaRPr lang="en-US"/>
                    </a:p>
                  </a:txBody>
                  <a:tcPr/>
                </a:tc>
                <a:tc>
                  <a:txBody>
                    <a:bodyPr/>
                    <a:p>
                      <a:pPr algn="ctr">
                        <a:buNone/>
                      </a:pPr>
                      <a:r>
                        <a:rPr lang="en-US"/>
                        <a:t>x *= 3</a:t>
                      </a:r>
                      <a:endParaRPr lang="en-US"/>
                    </a:p>
                  </a:txBody>
                  <a:tcPr/>
                </a:tc>
                <a:tc>
                  <a:txBody>
                    <a:bodyPr/>
                    <a:p>
                      <a:pPr>
                        <a:buNone/>
                      </a:pPr>
                      <a:r>
                        <a:rPr lang="en-US"/>
                        <a:t>x = x * 3</a:t>
                      </a:r>
                      <a:endParaRPr lang="en-US"/>
                    </a:p>
                  </a:txBody>
                  <a:tcPr/>
                </a:tc>
              </a:tr>
              <a:tr h="370205">
                <a:tc>
                  <a:txBody>
                    <a:bodyPr/>
                    <a:p>
                      <a:pPr algn="ctr">
                        <a:buNone/>
                      </a:pPr>
                      <a:r>
                        <a:rPr lang="en-US"/>
                        <a:t>/=</a:t>
                      </a:r>
                      <a:endParaRPr lang="en-US"/>
                    </a:p>
                  </a:txBody>
                  <a:tcPr/>
                </a:tc>
                <a:tc>
                  <a:txBody>
                    <a:bodyPr/>
                    <a:p>
                      <a:pPr algn="ctr">
                        <a:buNone/>
                      </a:pPr>
                      <a:r>
                        <a:rPr lang="en-US" sz="1800">
                          <a:sym typeface="+mn-ea"/>
                        </a:rPr>
                        <a:t>x /= 3</a:t>
                      </a:r>
                      <a:endParaRPr lang="en-US"/>
                    </a:p>
                  </a:txBody>
                  <a:tcPr/>
                </a:tc>
                <a:tc>
                  <a:txBody>
                    <a:bodyPr/>
                    <a:p>
                      <a:pPr>
                        <a:buNone/>
                      </a:pPr>
                      <a:r>
                        <a:rPr lang="en-US"/>
                        <a:t>x = x  / 3</a:t>
                      </a:r>
                      <a:endParaRPr lang="en-US"/>
                    </a:p>
                  </a:txBody>
                  <a:tcPr/>
                </a:tc>
              </a:tr>
              <a:tr h="370205">
                <a:tc>
                  <a:txBody>
                    <a:bodyPr/>
                    <a:p>
                      <a:pPr algn="ctr">
                        <a:buNone/>
                      </a:pPr>
                      <a:r>
                        <a:rPr lang="en-US"/>
                        <a:t>%=</a:t>
                      </a:r>
                      <a:endParaRPr lang="en-US"/>
                    </a:p>
                  </a:txBody>
                  <a:tcPr/>
                </a:tc>
                <a:tc>
                  <a:txBody>
                    <a:bodyPr/>
                    <a:p>
                      <a:pPr algn="ctr">
                        <a:buNone/>
                      </a:pPr>
                      <a:r>
                        <a:rPr lang="en-US" sz="1800">
                          <a:sym typeface="+mn-ea"/>
                        </a:rPr>
                        <a:t>x %= 3</a:t>
                      </a:r>
                      <a:endParaRPr lang="en-US"/>
                    </a:p>
                  </a:txBody>
                  <a:tcPr/>
                </a:tc>
                <a:tc>
                  <a:txBody>
                    <a:bodyPr/>
                    <a:p>
                      <a:pPr>
                        <a:buNone/>
                      </a:pPr>
                      <a:r>
                        <a:rPr lang="en-US"/>
                        <a:t>x = x % 3</a:t>
                      </a:r>
                      <a:endParaRPr lang="en-US"/>
                    </a:p>
                  </a:txBody>
                  <a:tcPr/>
                </a:tc>
              </a:tr>
              <a:tr h="370205">
                <a:tc>
                  <a:txBody>
                    <a:bodyPr/>
                    <a:p>
                      <a:pPr algn="ctr">
                        <a:buNone/>
                      </a:pPr>
                      <a:r>
                        <a:rPr lang="en-US"/>
                        <a:t>//=</a:t>
                      </a:r>
                      <a:endParaRPr lang="en-US"/>
                    </a:p>
                  </a:txBody>
                  <a:tcPr/>
                </a:tc>
                <a:tc>
                  <a:txBody>
                    <a:bodyPr/>
                    <a:p>
                      <a:pPr algn="ctr">
                        <a:buNone/>
                      </a:pPr>
                      <a:r>
                        <a:rPr lang="en-US" sz="1800">
                          <a:sym typeface="+mn-ea"/>
                        </a:rPr>
                        <a:t>x //= 3</a:t>
                      </a:r>
                      <a:endParaRPr lang="en-US"/>
                    </a:p>
                  </a:txBody>
                  <a:tcPr/>
                </a:tc>
                <a:tc>
                  <a:txBody>
                    <a:bodyPr/>
                    <a:p>
                      <a:pPr>
                        <a:buNone/>
                      </a:pPr>
                      <a:r>
                        <a:rPr lang="en-US"/>
                        <a:t>x = x // 3</a:t>
                      </a:r>
                      <a:endParaRPr lang="en-US"/>
                    </a:p>
                  </a:txBody>
                  <a:tcPr/>
                </a:tc>
              </a:tr>
              <a:tr h="370205">
                <a:tc>
                  <a:txBody>
                    <a:bodyPr/>
                    <a:p>
                      <a:pPr algn="ctr">
                        <a:buNone/>
                      </a:pPr>
                      <a:r>
                        <a:rPr lang="en-US"/>
                        <a:t>**=</a:t>
                      </a:r>
                      <a:endParaRPr lang="en-US"/>
                    </a:p>
                  </a:txBody>
                  <a:tcPr/>
                </a:tc>
                <a:tc>
                  <a:txBody>
                    <a:bodyPr/>
                    <a:p>
                      <a:pPr algn="ctr">
                        <a:buNone/>
                      </a:pPr>
                      <a:r>
                        <a:rPr lang="en-US" sz="1800">
                          <a:sym typeface="+mn-ea"/>
                        </a:rPr>
                        <a:t>x **= 3</a:t>
                      </a:r>
                      <a:endParaRPr lang="en-US"/>
                    </a:p>
                  </a:txBody>
                  <a:tcPr/>
                </a:tc>
                <a:tc>
                  <a:txBody>
                    <a:bodyPr/>
                    <a:p>
                      <a:pPr>
                        <a:buNone/>
                      </a:pPr>
                      <a:r>
                        <a:rPr lang="en-US"/>
                        <a:t>x = x ** 3</a:t>
                      </a:r>
                      <a:endParaRPr lang="en-US"/>
                    </a:p>
                  </a:txBody>
                  <a:tcPr/>
                </a:tc>
              </a:tr>
              <a:tr h="370205">
                <a:tc>
                  <a:txBody>
                    <a:bodyPr/>
                    <a:p>
                      <a:pPr algn="ctr">
                        <a:buNone/>
                      </a:pPr>
                      <a:r>
                        <a:rPr lang="en-US"/>
                        <a:t>&amp;=</a:t>
                      </a:r>
                      <a:endParaRPr lang="en-US"/>
                    </a:p>
                  </a:txBody>
                  <a:tcPr/>
                </a:tc>
                <a:tc>
                  <a:txBody>
                    <a:bodyPr/>
                    <a:p>
                      <a:pPr algn="ctr">
                        <a:buNone/>
                      </a:pPr>
                      <a:r>
                        <a:rPr lang="en-US" sz="1800">
                          <a:sym typeface="+mn-ea"/>
                        </a:rPr>
                        <a:t>x &amp;= 3</a:t>
                      </a:r>
                      <a:endParaRPr lang="en-US"/>
                    </a:p>
                  </a:txBody>
                  <a:tcPr/>
                </a:tc>
                <a:tc>
                  <a:txBody>
                    <a:bodyPr/>
                    <a:p>
                      <a:pPr>
                        <a:buNone/>
                      </a:pPr>
                      <a:r>
                        <a:rPr lang="en-US"/>
                        <a:t>x = x &amp; 3</a:t>
                      </a:r>
                      <a:endParaRPr lang="en-US"/>
                    </a:p>
                  </a:txBody>
                  <a:tcPr/>
                </a:tc>
              </a:tr>
              <a:tr h="370205">
                <a:tc>
                  <a:txBody>
                    <a:bodyPr/>
                    <a:p>
                      <a:pPr algn="ctr">
                        <a:buNone/>
                      </a:pPr>
                      <a:r>
                        <a:rPr lang="en-US"/>
                        <a:t>|=</a:t>
                      </a:r>
                      <a:endParaRPr lang="en-US"/>
                    </a:p>
                  </a:txBody>
                  <a:tcPr/>
                </a:tc>
                <a:tc>
                  <a:txBody>
                    <a:bodyPr/>
                    <a:p>
                      <a:pPr algn="ctr">
                        <a:buNone/>
                      </a:pPr>
                      <a:r>
                        <a:rPr lang="en-US" sz="1800">
                          <a:sym typeface="+mn-ea"/>
                        </a:rPr>
                        <a:t>x |= 3</a:t>
                      </a:r>
                      <a:endParaRPr lang="en-US"/>
                    </a:p>
                  </a:txBody>
                  <a:tcPr/>
                </a:tc>
                <a:tc>
                  <a:txBody>
                    <a:bodyPr/>
                    <a:p>
                      <a:pPr>
                        <a:buNone/>
                      </a:pPr>
                      <a:r>
                        <a:rPr lang="en-US"/>
                        <a:t>x = x | 3 </a:t>
                      </a:r>
                      <a:endParaRPr lang="en-US"/>
                    </a:p>
                  </a:txBody>
                  <a:tcPr/>
                </a:tc>
              </a:tr>
              <a:tr h="370205">
                <a:tc>
                  <a:txBody>
                    <a:bodyPr/>
                    <a:p>
                      <a:pPr algn="ctr">
                        <a:buNone/>
                      </a:pPr>
                      <a:r>
                        <a:rPr lang="en-US"/>
                        <a:t>^=</a:t>
                      </a:r>
                      <a:endParaRPr lang="en-US"/>
                    </a:p>
                  </a:txBody>
                  <a:tcPr/>
                </a:tc>
                <a:tc>
                  <a:txBody>
                    <a:bodyPr/>
                    <a:p>
                      <a:pPr algn="ctr">
                        <a:buNone/>
                      </a:pPr>
                      <a:r>
                        <a:rPr lang="en-US" sz="1800">
                          <a:sym typeface="+mn-ea"/>
                        </a:rPr>
                        <a:t>x ^= 3</a:t>
                      </a:r>
                      <a:endParaRPr lang="en-US"/>
                    </a:p>
                  </a:txBody>
                  <a:tcPr/>
                </a:tc>
                <a:tc>
                  <a:txBody>
                    <a:bodyPr/>
                    <a:p>
                      <a:pPr>
                        <a:buNone/>
                      </a:pPr>
                      <a:r>
                        <a:rPr lang="en-US"/>
                        <a:t>x = x ^ 3</a:t>
                      </a:r>
                      <a:endParaRPr lang="en-US"/>
                    </a:p>
                  </a:txBody>
                  <a:tcPr/>
                </a:tc>
              </a:tr>
              <a:tr h="370205">
                <a:tc>
                  <a:txBody>
                    <a:bodyPr/>
                    <a:p>
                      <a:pPr algn="ctr">
                        <a:buNone/>
                      </a:pPr>
                      <a:r>
                        <a:rPr lang="en-US"/>
                        <a:t>&gt;&gt;=</a:t>
                      </a:r>
                      <a:endParaRPr lang="en-US"/>
                    </a:p>
                  </a:txBody>
                  <a:tcPr/>
                </a:tc>
                <a:tc>
                  <a:txBody>
                    <a:bodyPr/>
                    <a:p>
                      <a:pPr algn="ctr">
                        <a:buNone/>
                      </a:pPr>
                      <a:r>
                        <a:rPr lang="en-US" sz="1800">
                          <a:sym typeface="+mn-ea"/>
                        </a:rPr>
                        <a:t>x &gt;&gt;= 3</a:t>
                      </a:r>
                      <a:endParaRPr lang="en-US"/>
                    </a:p>
                  </a:txBody>
                  <a:tcPr/>
                </a:tc>
                <a:tc>
                  <a:txBody>
                    <a:bodyPr/>
                    <a:p>
                      <a:pPr>
                        <a:buNone/>
                      </a:pPr>
                      <a:r>
                        <a:rPr lang="en-US"/>
                        <a:t>x = x &gt;&gt; 3</a:t>
                      </a:r>
                      <a:endParaRPr lang="en-US"/>
                    </a:p>
                  </a:txBody>
                  <a:tcPr/>
                </a:tc>
              </a:tr>
              <a:tr h="370205">
                <a:tc>
                  <a:txBody>
                    <a:bodyPr/>
                    <a:p>
                      <a:pPr algn="ctr">
                        <a:buNone/>
                      </a:pPr>
                      <a:r>
                        <a:rPr lang="en-US"/>
                        <a:t>&lt;&lt;=</a:t>
                      </a:r>
                      <a:endParaRPr lang="en-US"/>
                    </a:p>
                  </a:txBody>
                  <a:tcPr/>
                </a:tc>
                <a:tc>
                  <a:txBody>
                    <a:bodyPr/>
                    <a:p>
                      <a:pPr algn="ctr">
                        <a:buNone/>
                      </a:pPr>
                      <a:r>
                        <a:rPr lang="en-US" sz="1800">
                          <a:sym typeface="+mn-ea"/>
                        </a:rPr>
                        <a:t>x &lt;&lt;= 3</a:t>
                      </a:r>
                      <a:endParaRPr lang="en-US"/>
                    </a:p>
                  </a:txBody>
                  <a:tcPr/>
                </a:tc>
                <a:tc>
                  <a:txBody>
                    <a:bodyPr/>
                    <a:p>
                      <a:pPr>
                        <a:buNone/>
                      </a:pPr>
                      <a:r>
                        <a:rPr lang="en-US"/>
                        <a:t>x = x &lt;&lt; 3</a:t>
                      </a:r>
                      <a:endParaRPr lang="en-US"/>
                    </a:p>
                  </a:txBody>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08025" y="258445"/>
            <a:ext cx="10058400" cy="1156970"/>
          </a:xfrm>
        </p:spPr>
        <p:txBody>
          <a:bodyPr/>
          <a:p>
            <a:r>
              <a:rPr lang="en-US"/>
              <a:t>Python Comparison Operators</a:t>
            </a:r>
            <a:endParaRPr lang="en-US"/>
          </a:p>
        </p:txBody>
      </p:sp>
      <p:sp>
        <p:nvSpPr>
          <p:cNvPr id="3" name="Content Placeholder 2"/>
          <p:cNvSpPr>
            <a:spLocks noGrp="1"/>
          </p:cNvSpPr>
          <p:nvPr>
            <p:ph sz="half" idx="1"/>
          </p:nvPr>
        </p:nvSpPr>
        <p:spPr>
          <a:xfrm>
            <a:off x="708025" y="1214120"/>
            <a:ext cx="9915525" cy="533400"/>
          </a:xfrm>
        </p:spPr>
        <p:txBody>
          <a:bodyPr>
            <a:normAutofit/>
          </a:bodyPr>
          <a:p>
            <a:pPr marL="0" indent="0">
              <a:buNone/>
            </a:pPr>
            <a:r>
              <a:rPr lang="en-US"/>
              <a:t>Comparison operators are used to compare two values:</a:t>
            </a:r>
            <a:endParaRPr lang="en-US"/>
          </a:p>
        </p:txBody>
      </p:sp>
      <p:graphicFrame>
        <p:nvGraphicFramePr>
          <p:cNvPr id="5" name="Table 4"/>
          <p:cNvGraphicFramePr/>
          <p:nvPr/>
        </p:nvGraphicFramePr>
        <p:xfrm>
          <a:off x="1329690" y="2095500"/>
          <a:ext cx="10027920" cy="4333875"/>
        </p:xfrm>
        <a:graphic>
          <a:graphicData uri="http://schemas.openxmlformats.org/drawingml/2006/table">
            <a:tbl>
              <a:tblPr firstRow="1" bandRow="1">
                <a:tableStyleId>{5C22544A-7EE6-4342-B048-85BDC9FD1C3A}</a:tableStyleId>
              </a:tblPr>
              <a:tblGrid>
                <a:gridCol w="3342640"/>
                <a:gridCol w="3342640"/>
                <a:gridCol w="3342640"/>
              </a:tblGrid>
              <a:tr h="619125">
                <a:tc>
                  <a:txBody>
                    <a:bodyPr/>
                    <a:p>
                      <a:pPr>
                        <a:buNone/>
                      </a:pPr>
                      <a:r>
                        <a:rPr lang="en-US"/>
                        <a:t>Operator</a:t>
                      </a:r>
                      <a:endParaRPr lang="en-US"/>
                    </a:p>
                  </a:txBody>
                  <a:tcPr/>
                </a:tc>
                <a:tc>
                  <a:txBody>
                    <a:bodyPr/>
                    <a:p>
                      <a:pPr>
                        <a:buNone/>
                      </a:pPr>
                      <a:r>
                        <a:rPr lang="en-US"/>
                        <a:t>Name</a:t>
                      </a:r>
                      <a:endParaRPr lang="en-US"/>
                    </a:p>
                  </a:txBody>
                  <a:tcPr/>
                </a:tc>
                <a:tc>
                  <a:txBody>
                    <a:bodyPr/>
                    <a:p>
                      <a:pPr>
                        <a:buNone/>
                      </a:pPr>
                      <a:r>
                        <a:rPr lang="en-US"/>
                        <a:t>Example</a:t>
                      </a:r>
                      <a:endParaRPr lang="en-US"/>
                    </a:p>
                  </a:txBody>
                  <a:tcPr/>
                </a:tc>
              </a:tr>
              <a:tr h="619125">
                <a:tc>
                  <a:txBody>
                    <a:bodyPr/>
                    <a:p>
                      <a:pPr algn="ctr">
                        <a:buNone/>
                      </a:pPr>
                      <a:r>
                        <a:rPr lang="en-US"/>
                        <a:t>==</a:t>
                      </a:r>
                      <a:endParaRPr lang="en-US"/>
                    </a:p>
                  </a:txBody>
                  <a:tcPr/>
                </a:tc>
                <a:tc>
                  <a:txBody>
                    <a:bodyPr/>
                    <a:p>
                      <a:pPr algn="ctr">
                        <a:buNone/>
                      </a:pPr>
                      <a:r>
                        <a:rPr lang="en-US"/>
                        <a:t>Equal </a:t>
                      </a:r>
                      <a:endParaRPr lang="en-US"/>
                    </a:p>
                  </a:txBody>
                  <a:tcPr/>
                </a:tc>
                <a:tc>
                  <a:txBody>
                    <a:bodyPr/>
                    <a:p>
                      <a:pPr algn="ctr">
                        <a:buNone/>
                      </a:pPr>
                      <a:r>
                        <a:rPr lang="en-US"/>
                        <a:t>x == y</a:t>
                      </a:r>
                      <a:endParaRPr lang="en-US"/>
                    </a:p>
                  </a:txBody>
                  <a:tcPr/>
                </a:tc>
              </a:tr>
              <a:tr h="619125">
                <a:tc>
                  <a:txBody>
                    <a:bodyPr/>
                    <a:p>
                      <a:pPr algn="ctr">
                        <a:buNone/>
                      </a:pPr>
                      <a:r>
                        <a:rPr lang="en-US"/>
                        <a:t>!=</a:t>
                      </a:r>
                      <a:endParaRPr lang="en-US"/>
                    </a:p>
                  </a:txBody>
                  <a:tcPr/>
                </a:tc>
                <a:tc>
                  <a:txBody>
                    <a:bodyPr/>
                    <a:p>
                      <a:pPr algn="ctr">
                        <a:buNone/>
                      </a:pPr>
                      <a:r>
                        <a:rPr lang="en-US"/>
                        <a:t>Not equal</a:t>
                      </a:r>
                      <a:endParaRPr lang="en-US"/>
                    </a:p>
                  </a:txBody>
                  <a:tcPr/>
                </a:tc>
                <a:tc>
                  <a:txBody>
                    <a:bodyPr/>
                    <a:p>
                      <a:pPr algn="ctr">
                        <a:buNone/>
                      </a:pPr>
                      <a:r>
                        <a:rPr lang="en-US"/>
                        <a:t>x != y</a:t>
                      </a:r>
                      <a:endParaRPr lang="en-US"/>
                    </a:p>
                  </a:txBody>
                  <a:tcPr/>
                </a:tc>
              </a:tr>
              <a:tr h="619125">
                <a:tc>
                  <a:txBody>
                    <a:bodyPr/>
                    <a:p>
                      <a:pPr algn="ctr">
                        <a:buNone/>
                      </a:pPr>
                      <a:r>
                        <a:rPr lang="en-US"/>
                        <a:t>&gt;</a:t>
                      </a:r>
                      <a:endParaRPr lang="en-US"/>
                    </a:p>
                  </a:txBody>
                  <a:tcPr/>
                </a:tc>
                <a:tc>
                  <a:txBody>
                    <a:bodyPr/>
                    <a:p>
                      <a:pPr algn="ctr">
                        <a:buNone/>
                      </a:pPr>
                      <a:r>
                        <a:rPr lang="en-US"/>
                        <a:t>Greater than</a:t>
                      </a:r>
                      <a:endParaRPr lang="en-US"/>
                    </a:p>
                  </a:txBody>
                  <a:tcPr/>
                </a:tc>
                <a:tc>
                  <a:txBody>
                    <a:bodyPr/>
                    <a:p>
                      <a:pPr algn="ctr">
                        <a:buNone/>
                      </a:pPr>
                      <a:r>
                        <a:rPr lang="en-US"/>
                        <a:t>x &gt; y</a:t>
                      </a:r>
                      <a:endParaRPr lang="en-US"/>
                    </a:p>
                  </a:txBody>
                  <a:tcPr/>
                </a:tc>
              </a:tr>
              <a:tr h="619125">
                <a:tc>
                  <a:txBody>
                    <a:bodyPr/>
                    <a:p>
                      <a:pPr algn="ctr">
                        <a:buNone/>
                      </a:pPr>
                      <a:r>
                        <a:rPr lang="en-US"/>
                        <a:t>&lt;</a:t>
                      </a:r>
                      <a:endParaRPr lang="en-US"/>
                    </a:p>
                  </a:txBody>
                  <a:tcPr/>
                </a:tc>
                <a:tc>
                  <a:txBody>
                    <a:bodyPr/>
                    <a:p>
                      <a:pPr algn="ctr">
                        <a:buNone/>
                      </a:pPr>
                      <a:r>
                        <a:rPr lang="en-US"/>
                        <a:t>Less than</a:t>
                      </a:r>
                      <a:endParaRPr lang="en-US"/>
                    </a:p>
                  </a:txBody>
                  <a:tcPr/>
                </a:tc>
                <a:tc>
                  <a:txBody>
                    <a:bodyPr/>
                    <a:p>
                      <a:pPr algn="ctr">
                        <a:buNone/>
                      </a:pPr>
                      <a:r>
                        <a:rPr lang="en-US"/>
                        <a:t>x &lt; y</a:t>
                      </a:r>
                      <a:endParaRPr lang="en-US"/>
                    </a:p>
                  </a:txBody>
                  <a:tcPr/>
                </a:tc>
              </a:tr>
              <a:tr h="619125">
                <a:tc>
                  <a:txBody>
                    <a:bodyPr/>
                    <a:p>
                      <a:pPr algn="ctr">
                        <a:buNone/>
                      </a:pPr>
                      <a:r>
                        <a:rPr lang="en-US"/>
                        <a:t>&gt;=</a:t>
                      </a:r>
                      <a:endParaRPr lang="en-US"/>
                    </a:p>
                  </a:txBody>
                  <a:tcPr/>
                </a:tc>
                <a:tc>
                  <a:txBody>
                    <a:bodyPr/>
                    <a:p>
                      <a:pPr algn="ctr">
                        <a:buNone/>
                      </a:pPr>
                      <a:r>
                        <a:rPr lang="en-US"/>
                        <a:t>Greater than or equal to</a:t>
                      </a:r>
                      <a:endParaRPr lang="en-US"/>
                    </a:p>
                  </a:txBody>
                  <a:tcPr/>
                </a:tc>
                <a:tc>
                  <a:txBody>
                    <a:bodyPr/>
                    <a:p>
                      <a:pPr algn="ctr">
                        <a:buNone/>
                      </a:pPr>
                      <a:r>
                        <a:rPr lang="en-US"/>
                        <a:t>x &gt;= y</a:t>
                      </a:r>
                      <a:endParaRPr lang="en-US"/>
                    </a:p>
                  </a:txBody>
                  <a:tcPr/>
                </a:tc>
              </a:tr>
              <a:tr h="619125">
                <a:tc>
                  <a:txBody>
                    <a:bodyPr/>
                    <a:p>
                      <a:pPr algn="ctr">
                        <a:buNone/>
                      </a:pPr>
                      <a:r>
                        <a:rPr lang="en-US"/>
                        <a:t>&lt;=</a:t>
                      </a:r>
                      <a:endParaRPr lang="en-US"/>
                    </a:p>
                  </a:txBody>
                  <a:tcPr/>
                </a:tc>
                <a:tc>
                  <a:txBody>
                    <a:bodyPr/>
                    <a:p>
                      <a:pPr algn="ctr">
                        <a:buNone/>
                      </a:pPr>
                      <a:r>
                        <a:rPr lang="en-US"/>
                        <a:t>Less than or equal to</a:t>
                      </a:r>
                      <a:endParaRPr lang="en-US"/>
                    </a:p>
                  </a:txBody>
                  <a:tcPr/>
                </a:tc>
                <a:tc>
                  <a:txBody>
                    <a:bodyPr/>
                    <a:p>
                      <a:pPr algn="ctr">
                        <a:buNone/>
                      </a:pPr>
                      <a:r>
                        <a:rPr lang="en-US"/>
                        <a:t>x &lt;= y</a:t>
                      </a:r>
                      <a:endParaRPr lang="en-US"/>
                    </a:p>
                  </a:txBody>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1980" y="333375"/>
            <a:ext cx="10058400" cy="1111250"/>
          </a:xfrm>
        </p:spPr>
        <p:txBody>
          <a:bodyPr/>
          <a:p>
            <a:r>
              <a:rPr lang="en-US"/>
              <a:t>Python Logical Operators</a:t>
            </a:r>
            <a:endParaRPr lang="en-US"/>
          </a:p>
        </p:txBody>
      </p:sp>
      <p:sp>
        <p:nvSpPr>
          <p:cNvPr id="3" name="Content Placeholder 2"/>
          <p:cNvSpPr>
            <a:spLocks noGrp="1"/>
          </p:cNvSpPr>
          <p:nvPr>
            <p:ph sz="half" idx="1"/>
          </p:nvPr>
        </p:nvSpPr>
        <p:spPr>
          <a:xfrm>
            <a:off x="861695" y="1293495"/>
            <a:ext cx="9960610" cy="493395"/>
          </a:xfrm>
        </p:spPr>
        <p:txBody>
          <a:bodyPr/>
          <a:p>
            <a:pPr marL="0" indent="0">
              <a:buNone/>
            </a:pPr>
            <a:r>
              <a:rPr lang="en-US"/>
              <a:t>Logical operators are used to combine conditional statements:</a:t>
            </a:r>
            <a:endParaRPr lang="en-US"/>
          </a:p>
        </p:txBody>
      </p:sp>
      <p:graphicFrame>
        <p:nvGraphicFramePr>
          <p:cNvPr id="5" name="Table 4"/>
          <p:cNvGraphicFramePr/>
          <p:nvPr/>
        </p:nvGraphicFramePr>
        <p:xfrm>
          <a:off x="1120775" y="2063750"/>
          <a:ext cx="10372725" cy="3703320"/>
        </p:xfrm>
        <a:graphic>
          <a:graphicData uri="http://schemas.openxmlformats.org/drawingml/2006/table">
            <a:tbl>
              <a:tblPr firstRow="1" bandRow="1">
                <a:tableStyleId>{5C22544A-7EE6-4342-B048-85BDC9FD1C3A}</a:tableStyleId>
              </a:tblPr>
              <a:tblGrid>
                <a:gridCol w="3457575"/>
                <a:gridCol w="3457575"/>
                <a:gridCol w="3457575"/>
              </a:tblGrid>
              <a:tr h="925830">
                <a:tc>
                  <a:txBody>
                    <a:bodyPr/>
                    <a:p>
                      <a:pPr algn="ctr">
                        <a:buNone/>
                      </a:pPr>
                      <a:r>
                        <a:rPr lang="en-US"/>
                        <a:t>Operator</a:t>
                      </a:r>
                      <a:endParaRPr lang="en-US"/>
                    </a:p>
                  </a:txBody>
                  <a:tcPr/>
                </a:tc>
                <a:tc>
                  <a:txBody>
                    <a:bodyPr/>
                    <a:p>
                      <a:pPr algn="ctr">
                        <a:buNone/>
                      </a:pPr>
                      <a:r>
                        <a:rPr lang="en-US"/>
                        <a:t>Description</a:t>
                      </a:r>
                      <a:endParaRPr lang="en-US"/>
                    </a:p>
                  </a:txBody>
                  <a:tcPr/>
                </a:tc>
                <a:tc>
                  <a:txBody>
                    <a:bodyPr/>
                    <a:p>
                      <a:pPr algn="ctr">
                        <a:buNone/>
                      </a:pPr>
                      <a:r>
                        <a:rPr lang="en-US"/>
                        <a:t>Example</a:t>
                      </a:r>
                      <a:endParaRPr lang="en-US"/>
                    </a:p>
                  </a:txBody>
                  <a:tcPr/>
                </a:tc>
              </a:tr>
              <a:tr h="925830">
                <a:tc>
                  <a:txBody>
                    <a:bodyPr/>
                    <a:p>
                      <a:pPr algn="ctr">
                        <a:buNone/>
                      </a:pPr>
                      <a:r>
                        <a:rPr lang="en-US"/>
                        <a:t>and</a:t>
                      </a:r>
                      <a:endParaRPr lang="en-US"/>
                    </a:p>
                  </a:txBody>
                  <a:tcPr/>
                </a:tc>
                <a:tc>
                  <a:txBody>
                    <a:bodyPr/>
                    <a:p>
                      <a:pPr>
                        <a:buNone/>
                      </a:pPr>
                      <a:r>
                        <a:rPr lang="en-US"/>
                        <a:t>Returns True if both statements are true</a:t>
                      </a:r>
                      <a:endParaRPr lang="en-US"/>
                    </a:p>
                  </a:txBody>
                  <a:tcPr/>
                </a:tc>
                <a:tc>
                  <a:txBody>
                    <a:bodyPr/>
                    <a:p>
                      <a:pPr algn="ctr">
                        <a:buNone/>
                      </a:pPr>
                      <a:r>
                        <a:rPr lang="en-US"/>
                        <a:t>x &lt; 5 and  x &lt; 10</a:t>
                      </a:r>
                      <a:endParaRPr lang="en-US"/>
                    </a:p>
                  </a:txBody>
                  <a:tcPr/>
                </a:tc>
              </a:tr>
              <a:tr h="925830">
                <a:tc>
                  <a:txBody>
                    <a:bodyPr/>
                    <a:p>
                      <a:pPr algn="ctr">
                        <a:buNone/>
                      </a:pPr>
                      <a:r>
                        <a:rPr lang="en-US"/>
                        <a:t>or</a:t>
                      </a:r>
                      <a:endParaRPr lang="en-US"/>
                    </a:p>
                  </a:txBody>
                  <a:tcPr/>
                </a:tc>
                <a:tc>
                  <a:txBody>
                    <a:bodyPr/>
                    <a:p>
                      <a:pPr>
                        <a:buNone/>
                      </a:pPr>
                      <a:r>
                        <a:rPr lang="en-US"/>
                        <a:t>Returns True if one of the statements is true</a:t>
                      </a:r>
                      <a:endParaRPr lang="en-US"/>
                    </a:p>
                  </a:txBody>
                  <a:tcPr/>
                </a:tc>
                <a:tc>
                  <a:txBody>
                    <a:bodyPr/>
                    <a:p>
                      <a:pPr algn="ctr">
                        <a:buNone/>
                      </a:pPr>
                      <a:r>
                        <a:rPr lang="en-US"/>
                        <a:t>x &lt; 5 or x &lt; 4</a:t>
                      </a:r>
                      <a:endParaRPr lang="en-US"/>
                    </a:p>
                  </a:txBody>
                  <a:tcPr/>
                </a:tc>
              </a:tr>
              <a:tr h="925830">
                <a:tc>
                  <a:txBody>
                    <a:bodyPr/>
                    <a:p>
                      <a:pPr algn="ctr">
                        <a:buNone/>
                      </a:pPr>
                      <a:r>
                        <a:rPr lang="en-US"/>
                        <a:t>not</a:t>
                      </a:r>
                      <a:endParaRPr lang="en-US"/>
                    </a:p>
                  </a:txBody>
                  <a:tcPr/>
                </a:tc>
                <a:tc>
                  <a:txBody>
                    <a:bodyPr/>
                    <a:p>
                      <a:pPr>
                        <a:buNone/>
                      </a:pPr>
                      <a:r>
                        <a:rPr lang="en-US"/>
                        <a:t>Reverse the result, returns False if the result is true</a:t>
                      </a:r>
                      <a:endParaRPr lang="en-US"/>
                    </a:p>
                  </a:txBody>
                  <a:tcPr/>
                </a:tc>
                <a:tc>
                  <a:txBody>
                    <a:bodyPr/>
                    <a:p>
                      <a:pPr algn="ctr">
                        <a:buNone/>
                      </a:pPr>
                      <a:r>
                        <a:rPr lang="en-US"/>
                        <a:t>not(x &lt; 5 and x &lt; 10)</a:t>
                      </a:r>
                      <a:endParaRPr lang="en-US"/>
                    </a:p>
                  </a:txBody>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1853" y="243332"/>
            <a:ext cx="10058400" cy="1609344"/>
          </a:xfrm>
        </p:spPr>
        <p:txBody>
          <a:bodyPr/>
          <a:p>
            <a:r>
              <a:rPr lang="en-US"/>
              <a:t>Python Identity Operators</a:t>
            </a:r>
            <a:endParaRPr lang="en-US"/>
          </a:p>
        </p:txBody>
      </p:sp>
      <p:sp>
        <p:nvSpPr>
          <p:cNvPr id="3" name="Content Placeholder 2"/>
          <p:cNvSpPr>
            <a:spLocks noGrp="1"/>
          </p:cNvSpPr>
          <p:nvPr>
            <p:ph sz="half" idx="1"/>
          </p:nvPr>
        </p:nvSpPr>
        <p:spPr>
          <a:xfrm>
            <a:off x="601980" y="1395095"/>
            <a:ext cx="10292080" cy="673735"/>
          </a:xfrm>
        </p:spPr>
        <p:txBody>
          <a:bodyPr>
            <a:normAutofit lnSpcReduction="10000"/>
          </a:bodyPr>
          <a:p>
            <a:pPr marL="0" indent="0">
              <a:buNone/>
            </a:pPr>
            <a:r>
              <a:rPr lang="en-US"/>
              <a:t>Identity operators are used to compare the objects, not if they are equal, but if they are actually the same object, with the same memory location:</a:t>
            </a:r>
            <a:endParaRPr lang="en-US"/>
          </a:p>
        </p:txBody>
      </p:sp>
      <p:graphicFrame>
        <p:nvGraphicFramePr>
          <p:cNvPr id="5" name="Table 4"/>
          <p:cNvGraphicFramePr/>
          <p:nvPr/>
        </p:nvGraphicFramePr>
        <p:xfrm>
          <a:off x="1059180" y="2857500"/>
          <a:ext cx="9936480" cy="3030855"/>
        </p:xfrm>
        <a:graphic>
          <a:graphicData uri="http://schemas.openxmlformats.org/drawingml/2006/table">
            <a:tbl>
              <a:tblPr firstRow="1" bandRow="1">
                <a:tableStyleId>{5C22544A-7EE6-4342-B048-85BDC9FD1C3A}</a:tableStyleId>
              </a:tblPr>
              <a:tblGrid>
                <a:gridCol w="3312160"/>
                <a:gridCol w="3312160"/>
                <a:gridCol w="3312160"/>
              </a:tblGrid>
              <a:tr h="1010285">
                <a:tc>
                  <a:txBody>
                    <a:bodyPr/>
                    <a:p>
                      <a:pPr>
                        <a:buNone/>
                      </a:pPr>
                      <a:r>
                        <a:rPr lang="en-US"/>
                        <a:t>Operator</a:t>
                      </a:r>
                      <a:endParaRPr lang="en-US"/>
                    </a:p>
                  </a:txBody>
                  <a:tcPr/>
                </a:tc>
                <a:tc>
                  <a:txBody>
                    <a:bodyPr/>
                    <a:p>
                      <a:pPr>
                        <a:buNone/>
                      </a:pPr>
                      <a:r>
                        <a:rPr lang="en-US"/>
                        <a:t>Description</a:t>
                      </a:r>
                      <a:endParaRPr lang="en-US"/>
                    </a:p>
                  </a:txBody>
                  <a:tcPr/>
                </a:tc>
                <a:tc>
                  <a:txBody>
                    <a:bodyPr/>
                    <a:p>
                      <a:pPr>
                        <a:buNone/>
                      </a:pPr>
                      <a:r>
                        <a:rPr lang="en-US"/>
                        <a:t>Example</a:t>
                      </a:r>
                      <a:endParaRPr lang="en-US"/>
                    </a:p>
                  </a:txBody>
                  <a:tcPr/>
                </a:tc>
              </a:tr>
              <a:tr h="1010285">
                <a:tc>
                  <a:txBody>
                    <a:bodyPr/>
                    <a:p>
                      <a:pPr algn="ctr">
                        <a:buNone/>
                      </a:pPr>
                      <a:r>
                        <a:rPr lang="en-US"/>
                        <a:t>is</a:t>
                      </a:r>
                      <a:endParaRPr lang="en-US"/>
                    </a:p>
                  </a:txBody>
                  <a:tcPr/>
                </a:tc>
                <a:tc>
                  <a:txBody>
                    <a:bodyPr/>
                    <a:p>
                      <a:pPr>
                        <a:buNone/>
                      </a:pPr>
                      <a:r>
                        <a:rPr lang="en-US"/>
                        <a:t>Returns True if both variables are the same object</a:t>
                      </a:r>
                      <a:endParaRPr lang="en-US"/>
                    </a:p>
                  </a:txBody>
                  <a:tcPr/>
                </a:tc>
                <a:tc>
                  <a:txBody>
                    <a:bodyPr/>
                    <a:p>
                      <a:pPr algn="ctr">
                        <a:buNone/>
                      </a:pPr>
                      <a:r>
                        <a:rPr lang="en-US"/>
                        <a:t>x is y</a:t>
                      </a:r>
                      <a:endParaRPr lang="en-US"/>
                    </a:p>
                  </a:txBody>
                  <a:tcPr/>
                </a:tc>
              </a:tr>
              <a:tr h="1010285">
                <a:tc>
                  <a:txBody>
                    <a:bodyPr/>
                    <a:p>
                      <a:pPr algn="ctr">
                        <a:buNone/>
                      </a:pPr>
                      <a:r>
                        <a:rPr lang="en-US"/>
                        <a:t>is not</a:t>
                      </a:r>
                      <a:endParaRPr lang="en-US"/>
                    </a:p>
                  </a:txBody>
                  <a:tcPr/>
                </a:tc>
                <a:tc>
                  <a:txBody>
                    <a:bodyPr/>
                    <a:p>
                      <a:pPr>
                        <a:buNone/>
                      </a:pPr>
                      <a:r>
                        <a:rPr lang="en-US"/>
                        <a:t>Returns True if both variables are not the same object</a:t>
                      </a:r>
                      <a:endParaRPr lang="en-US"/>
                    </a:p>
                  </a:txBody>
                  <a:tcPr/>
                </a:tc>
                <a:tc>
                  <a:txBody>
                    <a:bodyPr/>
                    <a:p>
                      <a:pPr algn="ctr">
                        <a:buNone/>
                      </a:pPr>
                      <a:r>
                        <a:rPr lang="en-US"/>
                        <a:t>x is not y</a:t>
                      </a:r>
                      <a:endParaRPr lang="en-US"/>
                    </a:p>
                  </a:txBody>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Membership Operators</a:t>
            </a:r>
            <a:endParaRPr lang="en-US"/>
          </a:p>
        </p:txBody>
      </p:sp>
      <p:sp>
        <p:nvSpPr>
          <p:cNvPr id="3" name="Content Placeholder 2"/>
          <p:cNvSpPr>
            <a:spLocks noGrp="1"/>
          </p:cNvSpPr>
          <p:nvPr>
            <p:ph sz="half" idx="1"/>
          </p:nvPr>
        </p:nvSpPr>
        <p:spPr>
          <a:xfrm>
            <a:off x="1069975" y="1696720"/>
            <a:ext cx="9718675" cy="508000"/>
          </a:xfrm>
        </p:spPr>
        <p:txBody>
          <a:bodyPr/>
          <a:p>
            <a:pPr marL="0" indent="0">
              <a:buNone/>
            </a:pPr>
            <a:r>
              <a:rPr lang="en-US"/>
              <a:t>Membership operators are used to test if a sequence is presented in an object:</a:t>
            </a:r>
            <a:endParaRPr lang="en-US"/>
          </a:p>
        </p:txBody>
      </p:sp>
      <p:graphicFrame>
        <p:nvGraphicFramePr>
          <p:cNvPr id="5" name="Table 4"/>
          <p:cNvGraphicFramePr/>
          <p:nvPr/>
        </p:nvGraphicFramePr>
        <p:xfrm>
          <a:off x="1069975" y="2540635"/>
          <a:ext cx="9719310" cy="3438525"/>
        </p:xfrm>
        <a:graphic>
          <a:graphicData uri="http://schemas.openxmlformats.org/drawingml/2006/table">
            <a:tbl>
              <a:tblPr firstRow="1" bandRow="1">
                <a:tableStyleId>{5C22544A-7EE6-4342-B048-85BDC9FD1C3A}</a:tableStyleId>
              </a:tblPr>
              <a:tblGrid>
                <a:gridCol w="3239770"/>
                <a:gridCol w="3239770"/>
                <a:gridCol w="3239770"/>
              </a:tblGrid>
              <a:tr h="1146175">
                <a:tc>
                  <a:txBody>
                    <a:bodyPr/>
                    <a:p>
                      <a:pPr>
                        <a:buNone/>
                      </a:pPr>
                      <a:r>
                        <a:rPr lang="en-US"/>
                        <a:t>Operator</a:t>
                      </a:r>
                      <a:endParaRPr lang="en-US"/>
                    </a:p>
                  </a:txBody>
                  <a:tcPr/>
                </a:tc>
                <a:tc>
                  <a:txBody>
                    <a:bodyPr/>
                    <a:p>
                      <a:pPr>
                        <a:buNone/>
                      </a:pPr>
                      <a:r>
                        <a:rPr lang="en-US"/>
                        <a:t>Description</a:t>
                      </a:r>
                      <a:endParaRPr lang="en-US"/>
                    </a:p>
                  </a:txBody>
                  <a:tcPr/>
                </a:tc>
                <a:tc>
                  <a:txBody>
                    <a:bodyPr/>
                    <a:p>
                      <a:pPr>
                        <a:buNone/>
                      </a:pPr>
                      <a:r>
                        <a:rPr lang="en-US"/>
                        <a:t>Example</a:t>
                      </a:r>
                      <a:endParaRPr lang="en-US"/>
                    </a:p>
                  </a:txBody>
                  <a:tcPr/>
                </a:tc>
              </a:tr>
              <a:tr h="1146175">
                <a:tc>
                  <a:txBody>
                    <a:bodyPr/>
                    <a:p>
                      <a:pPr algn="ctr">
                        <a:buNone/>
                      </a:pPr>
                      <a:r>
                        <a:rPr lang="en-US"/>
                        <a:t>in</a:t>
                      </a:r>
                      <a:endParaRPr lang="en-US"/>
                    </a:p>
                  </a:txBody>
                  <a:tcPr/>
                </a:tc>
                <a:tc>
                  <a:txBody>
                    <a:bodyPr/>
                    <a:p>
                      <a:pPr>
                        <a:buNone/>
                      </a:pPr>
                      <a:r>
                        <a:rPr lang="en-US"/>
                        <a:t>Returns True if a sequence with the specified value is present in the object</a:t>
                      </a:r>
                      <a:endParaRPr lang="en-US"/>
                    </a:p>
                  </a:txBody>
                  <a:tcPr/>
                </a:tc>
                <a:tc>
                  <a:txBody>
                    <a:bodyPr/>
                    <a:p>
                      <a:pPr algn="ctr">
                        <a:buNone/>
                      </a:pPr>
                      <a:r>
                        <a:rPr lang="en-US"/>
                        <a:t>x in y</a:t>
                      </a:r>
                      <a:endParaRPr lang="en-US"/>
                    </a:p>
                  </a:txBody>
                  <a:tcPr/>
                </a:tc>
              </a:tr>
              <a:tr h="1146175">
                <a:tc>
                  <a:txBody>
                    <a:bodyPr/>
                    <a:p>
                      <a:pPr algn="ctr">
                        <a:buNone/>
                      </a:pPr>
                      <a:r>
                        <a:rPr lang="en-US"/>
                        <a:t>not in</a:t>
                      </a:r>
                      <a:endParaRPr lang="en-US"/>
                    </a:p>
                  </a:txBody>
                  <a:tcPr/>
                </a:tc>
                <a:tc>
                  <a:txBody>
                    <a:bodyPr/>
                    <a:p>
                      <a:pPr>
                        <a:buNone/>
                      </a:pPr>
                      <a:r>
                        <a:rPr lang="en-US"/>
                        <a:t>Returns True if a sequence with the specified value is present in the object</a:t>
                      </a:r>
                      <a:endParaRPr lang="en-US"/>
                    </a:p>
                  </a:txBody>
                  <a:tcPr/>
                </a:tc>
                <a:tc>
                  <a:txBody>
                    <a:bodyPr/>
                    <a:p>
                      <a:pPr algn="ctr">
                        <a:buNone/>
                      </a:pPr>
                      <a:r>
                        <a:rPr lang="en-US"/>
                        <a:t>x not in y</a:t>
                      </a:r>
                      <a:endParaRPr lang="en-US"/>
                    </a:p>
                  </a:txBody>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59155" y="303530"/>
            <a:ext cx="10058400" cy="1066800"/>
          </a:xfrm>
        </p:spPr>
        <p:txBody>
          <a:bodyPr/>
          <a:p>
            <a:r>
              <a:rPr lang="en-US"/>
              <a:t>Python Bitwise Operators</a:t>
            </a:r>
            <a:endParaRPr lang="en-US"/>
          </a:p>
        </p:txBody>
      </p:sp>
      <p:sp>
        <p:nvSpPr>
          <p:cNvPr id="3" name="Content Placeholder 2"/>
          <p:cNvSpPr>
            <a:spLocks noGrp="1"/>
          </p:cNvSpPr>
          <p:nvPr>
            <p:ph sz="half" idx="1"/>
          </p:nvPr>
        </p:nvSpPr>
        <p:spPr>
          <a:xfrm>
            <a:off x="964565" y="1174115"/>
            <a:ext cx="8753475" cy="492125"/>
          </a:xfrm>
        </p:spPr>
        <p:txBody>
          <a:bodyPr/>
          <a:p>
            <a:pPr marL="0" indent="0">
              <a:buNone/>
            </a:pPr>
            <a:r>
              <a:rPr lang="en-US"/>
              <a:t>Bitwise operators are used to compare (binary) numbers:</a:t>
            </a:r>
            <a:endParaRPr lang="en-US"/>
          </a:p>
        </p:txBody>
      </p:sp>
      <p:graphicFrame>
        <p:nvGraphicFramePr>
          <p:cNvPr id="5" name="Table 4"/>
          <p:cNvGraphicFramePr/>
          <p:nvPr/>
        </p:nvGraphicFramePr>
        <p:xfrm>
          <a:off x="859155" y="1666240"/>
          <a:ext cx="10422255" cy="4988560"/>
        </p:xfrm>
        <a:graphic>
          <a:graphicData uri="http://schemas.openxmlformats.org/drawingml/2006/table">
            <a:tbl>
              <a:tblPr firstRow="1" bandRow="1">
                <a:tableStyleId>{5C22544A-7EE6-4342-B048-85BDC9FD1C3A}</a:tableStyleId>
              </a:tblPr>
              <a:tblGrid>
                <a:gridCol w="3474085"/>
                <a:gridCol w="3474085"/>
                <a:gridCol w="3474085"/>
              </a:tblGrid>
              <a:tr h="482600">
                <a:tc>
                  <a:txBody>
                    <a:bodyPr/>
                    <a:p>
                      <a:pPr>
                        <a:buNone/>
                      </a:pPr>
                      <a:r>
                        <a:rPr lang="en-US"/>
                        <a:t>Operator</a:t>
                      </a:r>
                      <a:endParaRPr lang="en-US"/>
                    </a:p>
                  </a:txBody>
                  <a:tcPr/>
                </a:tc>
                <a:tc>
                  <a:txBody>
                    <a:bodyPr/>
                    <a:p>
                      <a:pPr>
                        <a:buNone/>
                      </a:pPr>
                      <a:r>
                        <a:rPr lang="en-US"/>
                        <a:t>Name</a:t>
                      </a:r>
                      <a:endParaRPr lang="en-US"/>
                    </a:p>
                  </a:txBody>
                  <a:tcPr/>
                </a:tc>
                <a:tc>
                  <a:txBody>
                    <a:bodyPr/>
                    <a:p>
                      <a:pPr>
                        <a:buNone/>
                      </a:pPr>
                      <a:r>
                        <a:rPr lang="en-US"/>
                        <a:t>Description</a:t>
                      </a:r>
                      <a:endParaRPr lang="en-US"/>
                    </a:p>
                  </a:txBody>
                  <a:tcPr/>
                </a:tc>
              </a:tr>
              <a:tr h="640080">
                <a:tc>
                  <a:txBody>
                    <a:bodyPr/>
                    <a:p>
                      <a:pPr algn="ctr">
                        <a:buNone/>
                      </a:pPr>
                      <a:r>
                        <a:rPr lang="en-US"/>
                        <a:t>&amp;</a:t>
                      </a:r>
                      <a:endParaRPr lang="en-US"/>
                    </a:p>
                  </a:txBody>
                  <a:tcPr/>
                </a:tc>
                <a:tc>
                  <a:txBody>
                    <a:bodyPr/>
                    <a:p>
                      <a:pPr algn="ctr">
                        <a:buNone/>
                      </a:pPr>
                      <a:r>
                        <a:rPr lang="en-US"/>
                        <a:t>AND</a:t>
                      </a:r>
                      <a:endParaRPr lang="en-US"/>
                    </a:p>
                  </a:txBody>
                  <a:tcPr/>
                </a:tc>
                <a:tc>
                  <a:txBody>
                    <a:bodyPr/>
                    <a:p>
                      <a:pPr>
                        <a:buNone/>
                      </a:pPr>
                      <a:r>
                        <a:rPr lang="en-US"/>
                        <a:t>Sets each bit to 1 if both bits are 1</a:t>
                      </a:r>
                      <a:endParaRPr lang="en-US"/>
                    </a:p>
                  </a:txBody>
                  <a:tcPr/>
                </a:tc>
              </a:tr>
              <a:tr h="640080">
                <a:tc>
                  <a:txBody>
                    <a:bodyPr/>
                    <a:p>
                      <a:pPr algn="ctr">
                        <a:buNone/>
                      </a:pPr>
                      <a:r>
                        <a:rPr lang="en-US"/>
                        <a:t>|</a:t>
                      </a:r>
                      <a:endParaRPr lang="en-US"/>
                    </a:p>
                  </a:txBody>
                  <a:tcPr/>
                </a:tc>
                <a:tc>
                  <a:txBody>
                    <a:bodyPr/>
                    <a:p>
                      <a:pPr algn="ctr">
                        <a:buNone/>
                      </a:pPr>
                      <a:r>
                        <a:rPr lang="en-US"/>
                        <a:t>OR</a:t>
                      </a:r>
                      <a:endParaRPr lang="en-US"/>
                    </a:p>
                  </a:txBody>
                  <a:tcPr/>
                </a:tc>
                <a:tc>
                  <a:txBody>
                    <a:bodyPr/>
                    <a:p>
                      <a:pPr>
                        <a:buNone/>
                      </a:pPr>
                      <a:r>
                        <a:rPr lang="en-US"/>
                        <a:t>Sets each bit to 1 if one of two bits is 1</a:t>
                      </a:r>
                      <a:endParaRPr lang="en-US"/>
                    </a:p>
                  </a:txBody>
                  <a:tcPr/>
                </a:tc>
              </a:tr>
              <a:tr h="640080">
                <a:tc>
                  <a:txBody>
                    <a:bodyPr/>
                    <a:p>
                      <a:pPr algn="ctr">
                        <a:buNone/>
                      </a:pPr>
                      <a:r>
                        <a:rPr lang="en-US"/>
                        <a:t>^</a:t>
                      </a:r>
                      <a:endParaRPr lang="en-US"/>
                    </a:p>
                  </a:txBody>
                  <a:tcPr/>
                </a:tc>
                <a:tc>
                  <a:txBody>
                    <a:bodyPr/>
                    <a:p>
                      <a:pPr algn="ctr">
                        <a:buNone/>
                      </a:pPr>
                      <a:r>
                        <a:rPr lang="en-US"/>
                        <a:t>XOR</a:t>
                      </a:r>
                      <a:endParaRPr lang="en-US"/>
                    </a:p>
                  </a:txBody>
                  <a:tcPr/>
                </a:tc>
                <a:tc>
                  <a:txBody>
                    <a:bodyPr/>
                    <a:p>
                      <a:pPr>
                        <a:buNone/>
                      </a:pPr>
                      <a:r>
                        <a:rPr lang="en-US"/>
                        <a:t>Sets each bit to 1 if only one of two bits is 1</a:t>
                      </a:r>
                      <a:endParaRPr lang="en-US"/>
                    </a:p>
                  </a:txBody>
                  <a:tcPr/>
                </a:tc>
              </a:tr>
              <a:tr h="482600">
                <a:tc>
                  <a:txBody>
                    <a:bodyPr/>
                    <a:p>
                      <a:pPr algn="ctr">
                        <a:buNone/>
                      </a:pPr>
                      <a:r>
                        <a:rPr lang="en-US"/>
                        <a:t>~</a:t>
                      </a:r>
                      <a:endParaRPr lang="en-US"/>
                    </a:p>
                  </a:txBody>
                  <a:tcPr/>
                </a:tc>
                <a:tc>
                  <a:txBody>
                    <a:bodyPr/>
                    <a:p>
                      <a:pPr algn="ctr">
                        <a:buNone/>
                      </a:pPr>
                      <a:r>
                        <a:rPr lang="en-US"/>
                        <a:t>NOT</a:t>
                      </a:r>
                      <a:endParaRPr lang="en-US"/>
                    </a:p>
                  </a:txBody>
                  <a:tcPr/>
                </a:tc>
                <a:tc>
                  <a:txBody>
                    <a:bodyPr/>
                    <a:p>
                      <a:pPr>
                        <a:buNone/>
                      </a:pPr>
                      <a:r>
                        <a:rPr lang="en-US"/>
                        <a:t>Inverts all the bits</a:t>
                      </a:r>
                      <a:endParaRPr lang="en-US"/>
                    </a:p>
                  </a:txBody>
                  <a:tcPr/>
                </a:tc>
              </a:tr>
              <a:tr h="914400">
                <a:tc>
                  <a:txBody>
                    <a:bodyPr/>
                    <a:p>
                      <a:pPr algn="ctr">
                        <a:buNone/>
                      </a:pPr>
                      <a:r>
                        <a:rPr lang="en-US"/>
                        <a:t>&lt;&lt;</a:t>
                      </a:r>
                      <a:endParaRPr lang="en-US"/>
                    </a:p>
                  </a:txBody>
                  <a:tcPr/>
                </a:tc>
                <a:tc>
                  <a:txBody>
                    <a:bodyPr/>
                    <a:p>
                      <a:pPr algn="ctr">
                        <a:buNone/>
                      </a:pPr>
                      <a:r>
                        <a:rPr lang="en-US"/>
                        <a:t>Zero fill left shift</a:t>
                      </a:r>
                      <a:endParaRPr lang="en-US"/>
                    </a:p>
                  </a:txBody>
                  <a:tcPr/>
                </a:tc>
                <a:tc>
                  <a:txBody>
                    <a:bodyPr/>
                    <a:p>
                      <a:pPr>
                        <a:buNone/>
                      </a:pPr>
                      <a:r>
                        <a:rPr lang="en-US"/>
                        <a:t>Shift left by pushing zeros in from the right and let the leftmost bits fall off</a:t>
                      </a:r>
                      <a:endParaRPr lang="en-US"/>
                    </a:p>
                  </a:txBody>
                  <a:tcPr/>
                </a:tc>
              </a:tr>
              <a:tr h="1188720">
                <a:tc>
                  <a:txBody>
                    <a:bodyPr/>
                    <a:p>
                      <a:pPr algn="ctr">
                        <a:buNone/>
                      </a:pPr>
                      <a:r>
                        <a:rPr lang="en-US"/>
                        <a:t>&gt;&gt;</a:t>
                      </a:r>
                      <a:endParaRPr lang="en-US"/>
                    </a:p>
                  </a:txBody>
                  <a:tcPr/>
                </a:tc>
                <a:tc>
                  <a:txBody>
                    <a:bodyPr/>
                    <a:p>
                      <a:pPr algn="ctr">
                        <a:buNone/>
                      </a:pPr>
                      <a:r>
                        <a:rPr lang="en-US"/>
                        <a:t>Signed right shift</a:t>
                      </a:r>
                      <a:endParaRPr lang="en-US"/>
                    </a:p>
                  </a:txBody>
                  <a:tcPr/>
                </a:tc>
                <a:tc>
                  <a:txBody>
                    <a:bodyPr/>
                    <a:p>
                      <a:pPr>
                        <a:buNone/>
                      </a:pPr>
                      <a:r>
                        <a:rPr lang="en-US"/>
                        <a:t>Shift right by pushing copies of the leftmost bit in from the left, and let the rightmost bits fall off</a:t>
                      </a:r>
                      <a:endParaRPr lang="en-US"/>
                    </a:p>
                  </a:txBody>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69975" y="484505"/>
            <a:ext cx="10058400" cy="1322705"/>
          </a:xfrm>
        </p:spPr>
        <p:txBody>
          <a:bodyPr/>
          <a:p>
            <a:r>
              <a:rPr lang="en-US"/>
              <a:t>Python Lists</a:t>
            </a:r>
            <a:endParaRPr lang="en-US"/>
          </a:p>
        </p:txBody>
      </p:sp>
      <p:sp>
        <p:nvSpPr>
          <p:cNvPr id="3" name="Content Placeholder 2"/>
          <p:cNvSpPr>
            <a:spLocks noGrp="1"/>
          </p:cNvSpPr>
          <p:nvPr>
            <p:ph sz="half" idx="1"/>
          </p:nvPr>
        </p:nvSpPr>
        <p:spPr>
          <a:xfrm>
            <a:off x="964565" y="1807210"/>
            <a:ext cx="5600700" cy="4112260"/>
          </a:xfrm>
        </p:spPr>
        <p:txBody>
          <a:bodyPr>
            <a:normAutofit/>
          </a:bodyPr>
          <a:p>
            <a:pPr marL="0" indent="0">
              <a:buNone/>
            </a:pPr>
            <a:r>
              <a:rPr lang="en-US"/>
              <a:t>List</a:t>
            </a:r>
            <a:endParaRPr lang="en-US"/>
          </a:p>
          <a:p>
            <a:pPr marL="0" indent="0">
              <a:buNone/>
            </a:pPr>
            <a:r>
              <a:rPr lang="en-US"/>
              <a:t>Lists are used to </a:t>
            </a:r>
            <a:r>
              <a:rPr lang="en-US">
                <a:solidFill>
                  <a:srgbClr val="FF0000"/>
                </a:solidFill>
              </a:rPr>
              <a:t>store multiple items</a:t>
            </a:r>
            <a:r>
              <a:rPr lang="en-US"/>
              <a:t> in a single variable.</a:t>
            </a:r>
            <a:endParaRPr lang="en-US"/>
          </a:p>
          <a:p>
            <a:pPr marL="0" indent="0">
              <a:buNone/>
            </a:pPr>
            <a:endParaRPr lang="en-US"/>
          </a:p>
          <a:p>
            <a:pPr marL="0" indent="0">
              <a:buNone/>
            </a:pPr>
            <a:r>
              <a:rPr lang="en-US"/>
              <a:t>Lists are one of 4 built-in data types in Python used to store collections of data, the other 3 are Tuple, Set, and Dictionary, all with different qualities and usage.</a:t>
            </a:r>
            <a:endParaRPr lang="en-US"/>
          </a:p>
        </p:txBody>
      </p:sp>
      <p:sp>
        <p:nvSpPr>
          <p:cNvPr id="5" name="Rectangles 4"/>
          <p:cNvSpPr/>
          <p:nvPr/>
        </p:nvSpPr>
        <p:spPr>
          <a:xfrm>
            <a:off x="6926580" y="2832100"/>
            <a:ext cx="4737735" cy="152654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solidFill>
                  <a:schemeClr val="tx1"/>
                </a:solidFill>
              </a:rPr>
              <a:t>mylist = [</a:t>
            </a:r>
            <a:r>
              <a:rPr lang="en-US">
                <a:solidFill>
                  <a:srgbClr val="FF0000"/>
                </a:solidFill>
              </a:rPr>
              <a:t>"strawberry"</a:t>
            </a:r>
            <a:r>
              <a:rPr lang="en-US">
                <a:solidFill>
                  <a:schemeClr val="tx1"/>
                </a:solidFill>
              </a:rPr>
              <a:t>, </a:t>
            </a:r>
            <a:r>
              <a:rPr lang="en-US">
                <a:solidFill>
                  <a:srgbClr val="FF0000"/>
                </a:solidFill>
              </a:rPr>
              <a:t>"grapes"</a:t>
            </a:r>
            <a:r>
              <a:rPr lang="en-US">
                <a:solidFill>
                  <a:schemeClr val="tx1"/>
                </a:solidFill>
              </a:rPr>
              <a:t>, </a:t>
            </a:r>
            <a:r>
              <a:rPr lang="en-US">
                <a:solidFill>
                  <a:srgbClr val="FF0000"/>
                </a:solidFill>
              </a:rPr>
              <a:t>"orange"</a:t>
            </a:r>
            <a:r>
              <a:rPr lang="en-US">
                <a:solidFill>
                  <a:schemeClr val="tx1"/>
                </a:solidFill>
              </a:rPr>
              <a:t>]</a:t>
            </a:r>
            <a:endParaRPr lang="en-US">
              <a:solidFill>
                <a:schemeClr val="tx1"/>
              </a:solidFill>
              <a:sym typeface="+mn-ea"/>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13435" y="1078230"/>
            <a:ext cx="4754880" cy="1035685"/>
          </a:xfrm>
        </p:spPr>
        <p:txBody>
          <a:bodyPr/>
          <a:p>
            <a:r>
              <a:rPr lang="en-US" sz="2800"/>
              <a:t>Lists are created using square brackets:</a:t>
            </a:r>
            <a:endParaRPr lang="en-US" sz="2800"/>
          </a:p>
        </p:txBody>
      </p:sp>
      <p:sp>
        <p:nvSpPr>
          <p:cNvPr id="5" name="Rectangles 4"/>
          <p:cNvSpPr/>
          <p:nvPr/>
        </p:nvSpPr>
        <p:spPr>
          <a:xfrm>
            <a:off x="2587625" y="2446020"/>
            <a:ext cx="7016115" cy="2944495"/>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sz="2400">
                <a:solidFill>
                  <a:schemeClr val="tx1"/>
                </a:solidFill>
                <a:sym typeface="+mn-ea"/>
              </a:rPr>
              <a:t>Example</a:t>
            </a:r>
            <a:endParaRPr lang="en-US" sz="2400">
              <a:solidFill>
                <a:schemeClr val="tx1"/>
              </a:solidFill>
              <a:sym typeface="+mn-ea"/>
            </a:endParaRPr>
          </a:p>
          <a:p>
            <a:pPr algn="l"/>
            <a:endParaRPr lang="en-US" sz="2400">
              <a:solidFill>
                <a:schemeClr val="tx1"/>
              </a:solidFill>
              <a:sym typeface="+mn-ea"/>
            </a:endParaRPr>
          </a:p>
          <a:p>
            <a:pPr algn="l"/>
            <a:r>
              <a:rPr lang="en-US" sz="2400">
                <a:solidFill>
                  <a:schemeClr val="tx1"/>
                </a:solidFill>
                <a:sym typeface="+mn-ea"/>
              </a:rPr>
              <a:t>Create a List:</a:t>
            </a:r>
            <a:endParaRPr lang="en-US" sz="2400">
              <a:solidFill>
                <a:schemeClr val="tx1"/>
              </a:solidFill>
              <a:sym typeface="+mn-ea"/>
            </a:endParaRPr>
          </a:p>
          <a:p>
            <a:pPr algn="l"/>
            <a:endParaRPr lang="en-US" sz="2400">
              <a:solidFill>
                <a:schemeClr val="tx1"/>
              </a:solidFill>
              <a:sym typeface="+mn-ea"/>
            </a:endParaRPr>
          </a:p>
          <a:p>
            <a:pPr algn="l"/>
            <a:r>
              <a:rPr lang="en-US" sz="2400">
                <a:solidFill>
                  <a:schemeClr val="tx1"/>
                </a:solidFill>
                <a:sym typeface="+mn-ea"/>
              </a:rPr>
              <a:t>thislist = [</a:t>
            </a:r>
            <a:r>
              <a:rPr lang="en-US" sz="2400">
                <a:solidFill>
                  <a:srgbClr val="FF0000"/>
                </a:solidFill>
                <a:sym typeface="+mn-ea"/>
              </a:rPr>
              <a:t>"strawberry"</a:t>
            </a:r>
            <a:r>
              <a:rPr lang="en-US" sz="2400">
                <a:solidFill>
                  <a:schemeClr val="tx1"/>
                </a:solidFill>
                <a:sym typeface="+mn-ea"/>
              </a:rPr>
              <a:t>, </a:t>
            </a:r>
            <a:r>
              <a:rPr lang="en-US" sz="2400">
                <a:solidFill>
                  <a:srgbClr val="FF0000"/>
                </a:solidFill>
                <a:sym typeface="+mn-ea"/>
              </a:rPr>
              <a:t>"grapes"</a:t>
            </a:r>
            <a:r>
              <a:rPr lang="en-US" sz="2400">
                <a:solidFill>
                  <a:schemeClr val="tx1"/>
                </a:solidFill>
                <a:sym typeface="+mn-ea"/>
              </a:rPr>
              <a:t>, </a:t>
            </a:r>
            <a:r>
              <a:rPr lang="en-US" sz="2400">
                <a:solidFill>
                  <a:srgbClr val="FF0000"/>
                </a:solidFill>
                <a:sym typeface="+mn-ea"/>
              </a:rPr>
              <a:t>"orange"</a:t>
            </a:r>
            <a:r>
              <a:rPr lang="en-US" sz="2400">
                <a:solidFill>
                  <a:schemeClr val="tx1"/>
                </a:solidFill>
                <a:sym typeface="+mn-ea"/>
              </a:rPr>
              <a:t>]</a:t>
            </a:r>
            <a:endParaRPr lang="en-US" sz="2400">
              <a:solidFill>
                <a:schemeClr val="tx1"/>
              </a:solidFill>
              <a:sym typeface="+mn-ea"/>
            </a:endParaRPr>
          </a:p>
          <a:p>
            <a:pPr algn="l"/>
            <a:r>
              <a:rPr lang="en-US" sz="2400">
                <a:solidFill>
                  <a:srgbClr val="0070C0"/>
                </a:solidFill>
                <a:sym typeface="+mn-ea"/>
              </a:rPr>
              <a:t>print</a:t>
            </a:r>
            <a:r>
              <a:rPr lang="en-US" sz="2400">
                <a:solidFill>
                  <a:schemeClr val="tx1"/>
                </a:solidFill>
                <a:sym typeface="+mn-ea"/>
              </a:rPr>
              <a:t>(thislist)</a:t>
            </a:r>
            <a:endParaRPr lang="en-US" sz="2400">
              <a:solidFill>
                <a:schemeClr val="tx1"/>
              </a:solidFill>
              <a:sym typeface="+mn-e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69975" y="484505"/>
            <a:ext cx="10058400" cy="2197735"/>
          </a:xfrm>
        </p:spPr>
        <p:txBody>
          <a:bodyPr/>
          <a:p>
            <a:r>
              <a:rPr lang="en-US"/>
              <a:t>List Items</a:t>
            </a:r>
            <a:endParaRPr lang="en-US"/>
          </a:p>
        </p:txBody>
      </p:sp>
      <p:sp>
        <p:nvSpPr>
          <p:cNvPr id="3" name="Content Placeholder 2"/>
          <p:cNvSpPr>
            <a:spLocks noGrp="1"/>
          </p:cNvSpPr>
          <p:nvPr>
            <p:ph sz="half" idx="1"/>
          </p:nvPr>
        </p:nvSpPr>
        <p:spPr>
          <a:xfrm>
            <a:off x="1160780" y="3070225"/>
            <a:ext cx="10186670" cy="2182495"/>
          </a:xfrm>
        </p:spPr>
        <p:txBody>
          <a:bodyPr/>
          <a:p>
            <a:pPr marL="0" indent="0">
              <a:buNone/>
            </a:pPr>
            <a:r>
              <a:rPr lang="en-US"/>
              <a:t>List items are </a:t>
            </a:r>
            <a:r>
              <a:rPr lang="en-US">
                <a:solidFill>
                  <a:srgbClr val="FF0000"/>
                </a:solidFill>
              </a:rPr>
              <a:t>ordered</a:t>
            </a:r>
            <a:r>
              <a:rPr lang="en-US"/>
              <a:t>, </a:t>
            </a:r>
            <a:r>
              <a:rPr lang="en-US">
                <a:solidFill>
                  <a:srgbClr val="FF0000"/>
                </a:solidFill>
              </a:rPr>
              <a:t>changeable</a:t>
            </a:r>
            <a:r>
              <a:rPr lang="en-US"/>
              <a:t>, and </a:t>
            </a:r>
            <a:r>
              <a:rPr lang="en-US">
                <a:solidFill>
                  <a:srgbClr val="FF0000"/>
                </a:solidFill>
              </a:rPr>
              <a:t>allow duplicate </a:t>
            </a:r>
            <a:r>
              <a:rPr lang="en-US">
                <a:solidFill>
                  <a:schemeClr val="tx1"/>
                </a:solidFill>
              </a:rPr>
              <a:t>values</a:t>
            </a:r>
            <a:r>
              <a:rPr lang="en-US"/>
              <a:t>.</a:t>
            </a:r>
            <a:endParaRPr lang="en-US"/>
          </a:p>
          <a:p>
            <a:pPr marL="0" indent="0">
              <a:buNone/>
            </a:pPr>
            <a:endParaRPr lang="en-US"/>
          </a:p>
          <a:p>
            <a:pPr marL="0" indent="0">
              <a:buNone/>
            </a:pPr>
            <a:r>
              <a:rPr lang="en-US"/>
              <a:t>List items are indexed, the first item has index</a:t>
            </a:r>
            <a:r>
              <a:rPr lang="en-US">
                <a:solidFill>
                  <a:srgbClr val="FF0000"/>
                </a:solidFill>
              </a:rPr>
              <a:t> [0]</a:t>
            </a:r>
            <a:r>
              <a:rPr lang="en-US"/>
              <a:t>, the second item has index </a:t>
            </a:r>
            <a:r>
              <a:rPr lang="en-US">
                <a:solidFill>
                  <a:srgbClr val="FF0000"/>
                </a:solidFill>
              </a:rPr>
              <a:t>[1]</a:t>
            </a:r>
            <a:r>
              <a:rPr lang="en-US"/>
              <a:t> etc.</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6000"/>
              <a:t>Ordered</a:t>
            </a:r>
            <a:endParaRPr lang="en-US" sz="6000"/>
          </a:p>
        </p:txBody>
      </p:sp>
      <p:sp>
        <p:nvSpPr>
          <p:cNvPr id="3" name="Content Placeholder 2"/>
          <p:cNvSpPr>
            <a:spLocks noGrp="1"/>
          </p:cNvSpPr>
          <p:nvPr>
            <p:ph sz="half" idx="1"/>
          </p:nvPr>
        </p:nvSpPr>
        <p:spPr>
          <a:xfrm>
            <a:off x="1228725" y="1807845"/>
            <a:ext cx="9733915" cy="1654810"/>
          </a:xfrm>
        </p:spPr>
        <p:txBody>
          <a:bodyPr/>
          <a:p>
            <a:pPr marL="0" indent="0">
              <a:buNone/>
            </a:pPr>
            <a:r>
              <a:rPr lang="en-US"/>
              <a:t>When we say that lists are ordered, it means that the </a:t>
            </a:r>
            <a:r>
              <a:rPr lang="en-US">
                <a:solidFill>
                  <a:srgbClr val="FF0000"/>
                </a:solidFill>
              </a:rPr>
              <a:t>items have a defined order</a:t>
            </a:r>
            <a:r>
              <a:rPr lang="en-US"/>
              <a:t>, and that order will not change.</a:t>
            </a:r>
            <a:endParaRPr lang="en-US"/>
          </a:p>
          <a:p>
            <a:pPr marL="0" indent="0">
              <a:buNone/>
            </a:pPr>
            <a:endParaRPr lang="en-US"/>
          </a:p>
          <a:p>
            <a:pPr marL="0" indent="0">
              <a:buNone/>
            </a:pPr>
            <a:r>
              <a:rPr lang="en-US"/>
              <a:t>If you add new items to a list, the new items will be placed at the end of the list.</a:t>
            </a:r>
            <a:endParaRPr lang="en-US"/>
          </a:p>
        </p:txBody>
      </p:sp>
      <p:sp>
        <p:nvSpPr>
          <p:cNvPr id="5" name="Rectangles 4"/>
          <p:cNvSpPr/>
          <p:nvPr/>
        </p:nvSpPr>
        <p:spPr>
          <a:xfrm>
            <a:off x="1467485" y="3878580"/>
            <a:ext cx="9264015" cy="1586865"/>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sz="2400" b="1">
                <a:solidFill>
                  <a:srgbClr val="FF0000"/>
                </a:solidFill>
                <a:sym typeface="+mn-ea"/>
              </a:rPr>
              <a:t>Note</a:t>
            </a:r>
            <a:r>
              <a:rPr lang="en-US" sz="2400">
                <a:solidFill>
                  <a:schemeClr val="tx1"/>
                </a:solidFill>
                <a:sym typeface="+mn-ea"/>
              </a:rPr>
              <a:t>: There are some list methods that will change the order, but in general: the order of the items will not change.</a:t>
            </a:r>
            <a:endParaRPr lang="en-US" sz="2400">
              <a:solidFill>
                <a:schemeClr val="tx1"/>
              </a:solidFill>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805479" y="945226"/>
            <a:ext cx="3614419" cy="4890309"/>
          </a:xfrm>
        </p:spPr>
        <p:txBody>
          <a:bodyPr>
            <a:normAutofit/>
          </a:bodyPr>
          <a:lstStyle/>
          <a:p>
            <a:pPr marL="0" indent="0">
              <a:buNone/>
            </a:pPr>
            <a:r>
              <a:rPr lang="en-US" altLang="zh-TW" sz="3200" b="1" dirty="0" smtClean="0">
                <a:sym typeface="+mn-ea"/>
              </a:rPr>
              <a:t>M</a:t>
            </a:r>
            <a:r>
              <a:rPr lang="en-US" altLang="zh-TW" sz="3200" b="1" dirty="0" smtClean="0">
                <a:sym typeface="+mn-ea"/>
              </a:rPr>
              <a:t>athematics</a:t>
            </a:r>
            <a:endParaRPr lang="en-US" altLang="zh-TW" sz="3200" b="1" dirty="0" smtClean="0">
              <a:sym typeface="+mn-ea"/>
            </a:endParaRPr>
          </a:p>
          <a:p>
            <a:pPr marL="0" indent="0">
              <a:buNone/>
            </a:pPr>
            <a:r>
              <a:rPr lang="en-US" altLang="zh-TW" dirty="0"/>
              <a:t>Python has a set of built-in math functions, including an extensive math module, that allows you to perform mathematical tasks on numbers.</a:t>
            </a:r>
            <a:endParaRPr lang="en-US" altLang="zh-TW" dirty="0"/>
          </a:p>
          <a:p>
            <a:pPr marL="0" indent="0">
              <a:buNone/>
            </a:pPr>
            <a:br>
              <a:rPr lang="en-US" altLang="zh-TW" sz="3200" dirty="0"/>
            </a:br>
            <a:endParaRPr lang="en-US" sz="3200" b="1" dirty="0"/>
          </a:p>
        </p:txBody>
      </p:sp>
      <p:sp>
        <p:nvSpPr>
          <p:cNvPr id="2" name="矩形 1"/>
          <p:cNvSpPr/>
          <p:nvPr/>
        </p:nvSpPr>
        <p:spPr>
          <a:xfrm>
            <a:off x="6276108" y="2774025"/>
            <a:ext cx="2826328" cy="203315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smtClean="0"/>
              <a:t>Example:</a:t>
            </a:r>
            <a:endParaRPr lang="en-US" altLang="zh-TW" dirty="0" smtClean="0"/>
          </a:p>
          <a:p>
            <a:endParaRPr lang="en-US" altLang="zh-TW" dirty="0"/>
          </a:p>
          <a:p>
            <a:pPr algn="ctr"/>
            <a:r>
              <a:rPr lang="en-US" altLang="zh-TW" dirty="0" smtClean="0"/>
              <a:t>x </a:t>
            </a:r>
            <a:r>
              <a:rPr lang="en-US" altLang="zh-TW" dirty="0"/>
              <a:t>= min(5, 10, 25)</a:t>
            </a:r>
            <a:br>
              <a:rPr lang="en-US" altLang="zh-TW" dirty="0"/>
            </a:br>
            <a:r>
              <a:rPr lang="en-US" altLang="zh-TW" dirty="0"/>
              <a:t>y = max(5, 10, 25)</a:t>
            </a:r>
            <a:br>
              <a:rPr lang="en-US" altLang="zh-TW" dirty="0"/>
            </a:br>
            <a:br>
              <a:rPr lang="en-US" altLang="zh-TW" dirty="0"/>
            </a:br>
            <a:r>
              <a:rPr lang="en-US" altLang="zh-TW" dirty="0"/>
              <a:t>print(x)</a:t>
            </a:r>
            <a:br>
              <a:rPr lang="en-US" altLang="zh-TW" dirty="0"/>
            </a:br>
            <a:r>
              <a:rPr lang="en-US" altLang="zh-TW" dirty="0"/>
              <a:t>print(y)</a:t>
            </a:r>
            <a:endParaRPr lang="zh-TW" altLang="en-US" dirty="0"/>
          </a:p>
        </p:txBody>
      </p:sp>
      <p:cxnSp>
        <p:nvCxnSpPr>
          <p:cNvPr id="5" name="直線單箭頭接點 4"/>
          <p:cNvCxnSpPr/>
          <p:nvPr/>
        </p:nvCxnSpPr>
        <p:spPr>
          <a:xfrm flipV="1">
            <a:off x="8171411" y="1720735"/>
            <a:ext cx="989214" cy="159604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811491" y="1313411"/>
            <a:ext cx="1213658" cy="307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Numbers</a:t>
            </a:r>
            <a:endParaRPr lang="en-US" altLang="zh-TW" dirty="0" smtClean="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75893" y="906907"/>
            <a:ext cx="10058400" cy="1609344"/>
          </a:xfrm>
        </p:spPr>
        <p:txBody>
          <a:bodyPr/>
          <a:p>
            <a:r>
              <a:rPr lang="en-US" sz="6600"/>
              <a:t>Changeable</a:t>
            </a:r>
            <a:endParaRPr lang="en-US" sz="6600"/>
          </a:p>
        </p:txBody>
      </p:sp>
      <p:sp>
        <p:nvSpPr>
          <p:cNvPr id="3" name="Content Placeholder 2"/>
          <p:cNvSpPr>
            <a:spLocks noGrp="1"/>
          </p:cNvSpPr>
          <p:nvPr>
            <p:ph sz="half" idx="1"/>
          </p:nvPr>
        </p:nvSpPr>
        <p:spPr>
          <a:xfrm>
            <a:off x="1523365" y="2722880"/>
            <a:ext cx="7651115" cy="1125855"/>
          </a:xfrm>
        </p:spPr>
        <p:txBody>
          <a:bodyPr>
            <a:noAutofit/>
          </a:bodyPr>
          <a:p>
            <a:pPr marL="0" indent="0">
              <a:buNone/>
            </a:pPr>
            <a:r>
              <a:rPr lang="en-US" sz="2800"/>
              <a:t>The list is changeable, meaning that we can </a:t>
            </a:r>
            <a:r>
              <a:rPr lang="en-US" sz="2800">
                <a:solidFill>
                  <a:srgbClr val="FF0000"/>
                </a:solidFill>
              </a:rPr>
              <a:t>change</a:t>
            </a:r>
            <a:r>
              <a:rPr lang="en-US" sz="2800"/>
              <a:t>, </a:t>
            </a:r>
            <a:r>
              <a:rPr lang="en-US" sz="2800">
                <a:solidFill>
                  <a:srgbClr val="FF0000"/>
                </a:solidFill>
              </a:rPr>
              <a:t>add</a:t>
            </a:r>
            <a:r>
              <a:rPr lang="en-US" sz="2800"/>
              <a:t>, and </a:t>
            </a:r>
            <a:r>
              <a:rPr lang="en-US" sz="2800">
                <a:solidFill>
                  <a:srgbClr val="FF0000"/>
                </a:solidFill>
              </a:rPr>
              <a:t>remove items</a:t>
            </a:r>
            <a:r>
              <a:rPr lang="en-US" sz="2800"/>
              <a:t> in a list after it has been created.</a:t>
            </a:r>
            <a:endParaRPr lang="en-US" sz="2800"/>
          </a:p>
          <a:p>
            <a:endParaRPr lang="en-US" sz="28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Allow Duplicates</a:t>
            </a:r>
            <a:endParaRPr lang="en-US"/>
          </a:p>
        </p:txBody>
      </p:sp>
      <p:sp>
        <p:nvSpPr>
          <p:cNvPr id="3" name="Content Placeholder 2"/>
          <p:cNvSpPr>
            <a:spLocks noGrp="1"/>
          </p:cNvSpPr>
          <p:nvPr>
            <p:ph sz="half" idx="1"/>
          </p:nvPr>
        </p:nvSpPr>
        <p:spPr>
          <a:xfrm>
            <a:off x="1356995" y="2094230"/>
            <a:ext cx="7606665" cy="1081405"/>
          </a:xfrm>
        </p:spPr>
        <p:txBody>
          <a:bodyPr/>
          <a:p>
            <a:pPr marL="0" indent="0">
              <a:buNone/>
            </a:pPr>
            <a:r>
              <a:rPr lang="en-US"/>
              <a:t>Since lists are indexed, lists can have items with the same value:</a:t>
            </a:r>
            <a:endParaRPr lang="en-US"/>
          </a:p>
        </p:txBody>
      </p:sp>
      <p:sp>
        <p:nvSpPr>
          <p:cNvPr id="5" name="Rectangles 4"/>
          <p:cNvSpPr/>
          <p:nvPr/>
        </p:nvSpPr>
        <p:spPr>
          <a:xfrm>
            <a:off x="1069975" y="2821305"/>
            <a:ext cx="10184130" cy="2809875"/>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sz="2400">
                <a:solidFill>
                  <a:schemeClr val="tx1"/>
                </a:solidFill>
                <a:sym typeface="+mn-ea"/>
              </a:rPr>
              <a:t>Example</a:t>
            </a:r>
            <a:endParaRPr lang="en-US" sz="2400">
              <a:solidFill>
                <a:schemeClr val="tx1"/>
              </a:solidFill>
              <a:sym typeface="+mn-ea"/>
            </a:endParaRPr>
          </a:p>
          <a:p>
            <a:pPr algn="l"/>
            <a:endParaRPr lang="en-US" sz="2400">
              <a:solidFill>
                <a:schemeClr val="tx1"/>
              </a:solidFill>
              <a:sym typeface="+mn-ea"/>
            </a:endParaRPr>
          </a:p>
          <a:p>
            <a:pPr algn="l"/>
            <a:r>
              <a:rPr lang="en-US" sz="2400">
                <a:solidFill>
                  <a:schemeClr val="tx1"/>
                </a:solidFill>
                <a:sym typeface="+mn-ea"/>
              </a:rPr>
              <a:t>Lists allow duplicate values:</a:t>
            </a:r>
            <a:endParaRPr lang="en-US" sz="2400">
              <a:solidFill>
                <a:schemeClr val="tx1"/>
              </a:solidFill>
              <a:sym typeface="+mn-ea"/>
            </a:endParaRPr>
          </a:p>
          <a:p>
            <a:pPr algn="l"/>
            <a:endParaRPr lang="en-US" sz="2400">
              <a:solidFill>
                <a:schemeClr val="tx1"/>
              </a:solidFill>
              <a:sym typeface="+mn-ea"/>
            </a:endParaRPr>
          </a:p>
          <a:p>
            <a:pPr algn="l"/>
            <a:r>
              <a:rPr lang="en-US" sz="2400">
                <a:solidFill>
                  <a:schemeClr val="tx1"/>
                </a:solidFill>
                <a:sym typeface="+mn-ea"/>
              </a:rPr>
              <a:t>thislist = [</a:t>
            </a:r>
            <a:r>
              <a:rPr lang="en-US" sz="2400">
                <a:solidFill>
                  <a:srgbClr val="FF0000"/>
                </a:solidFill>
                <a:sym typeface="+mn-ea"/>
              </a:rPr>
              <a:t>"strawberry"</a:t>
            </a:r>
            <a:r>
              <a:rPr lang="en-US" sz="2400">
                <a:solidFill>
                  <a:schemeClr val="tx1"/>
                </a:solidFill>
                <a:sym typeface="+mn-ea"/>
              </a:rPr>
              <a:t>, </a:t>
            </a:r>
            <a:r>
              <a:rPr lang="en-US" sz="2400">
                <a:solidFill>
                  <a:srgbClr val="FF0000"/>
                </a:solidFill>
                <a:sym typeface="+mn-ea"/>
              </a:rPr>
              <a:t>"grapes"</a:t>
            </a:r>
            <a:r>
              <a:rPr lang="en-US" sz="2400">
                <a:solidFill>
                  <a:schemeClr val="tx1"/>
                </a:solidFill>
                <a:sym typeface="+mn-ea"/>
              </a:rPr>
              <a:t>, </a:t>
            </a:r>
            <a:r>
              <a:rPr lang="en-US" sz="2400">
                <a:solidFill>
                  <a:srgbClr val="FF0000"/>
                </a:solidFill>
                <a:sym typeface="+mn-ea"/>
              </a:rPr>
              <a:t>"orange"</a:t>
            </a:r>
            <a:r>
              <a:rPr lang="en-US" sz="2400">
                <a:solidFill>
                  <a:schemeClr val="tx1"/>
                </a:solidFill>
                <a:sym typeface="+mn-ea"/>
              </a:rPr>
              <a:t>, </a:t>
            </a:r>
            <a:r>
              <a:rPr lang="en-US" sz="2400">
                <a:solidFill>
                  <a:srgbClr val="FF0000"/>
                </a:solidFill>
                <a:sym typeface="+mn-ea"/>
              </a:rPr>
              <a:t>"strawberry"</a:t>
            </a:r>
            <a:r>
              <a:rPr lang="en-US" sz="2400">
                <a:solidFill>
                  <a:schemeClr val="tx1"/>
                </a:solidFill>
                <a:sym typeface="+mn-ea"/>
              </a:rPr>
              <a:t>, </a:t>
            </a:r>
            <a:r>
              <a:rPr lang="en-US" sz="2400">
                <a:solidFill>
                  <a:srgbClr val="FF0000"/>
                </a:solidFill>
                <a:sym typeface="+mn-ea"/>
              </a:rPr>
              <a:t>"orange"</a:t>
            </a:r>
            <a:r>
              <a:rPr lang="en-US" sz="2400">
                <a:solidFill>
                  <a:schemeClr val="tx1"/>
                </a:solidFill>
                <a:sym typeface="+mn-ea"/>
              </a:rPr>
              <a:t>]</a:t>
            </a:r>
            <a:endParaRPr lang="en-US" sz="2400">
              <a:solidFill>
                <a:schemeClr val="tx1"/>
              </a:solidFill>
              <a:sym typeface="+mn-ea"/>
            </a:endParaRPr>
          </a:p>
          <a:p>
            <a:pPr algn="l"/>
            <a:r>
              <a:rPr lang="en-US" sz="2400">
                <a:solidFill>
                  <a:srgbClr val="0070C0"/>
                </a:solidFill>
                <a:sym typeface="+mn-ea"/>
              </a:rPr>
              <a:t>print</a:t>
            </a:r>
            <a:r>
              <a:rPr lang="en-US" sz="2400">
                <a:solidFill>
                  <a:schemeClr val="tx1"/>
                </a:solidFill>
                <a:sym typeface="+mn-ea"/>
              </a:rPr>
              <a:t>(thislist)</a:t>
            </a:r>
            <a:endParaRPr lang="en-US" sz="2400">
              <a:solidFill>
                <a:schemeClr val="tx1"/>
              </a:solidFill>
              <a:sym typeface="+mn-ea"/>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List Length</a:t>
            </a:r>
            <a:endParaRPr lang="en-US"/>
          </a:p>
        </p:txBody>
      </p:sp>
      <p:sp>
        <p:nvSpPr>
          <p:cNvPr id="3" name="Content Placeholder 2"/>
          <p:cNvSpPr>
            <a:spLocks noGrp="1"/>
          </p:cNvSpPr>
          <p:nvPr>
            <p:ph sz="half" idx="1"/>
          </p:nvPr>
        </p:nvSpPr>
        <p:spPr>
          <a:xfrm>
            <a:off x="1069975" y="2194560"/>
            <a:ext cx="7649845" cy="1337945"/>
          </a:xfrm>
        </p:spPr>
        <p:txBody>
          <a:bodyPr/>
          <a:p>
            <a:pPr marL="0" indent="0">
              <a:buNone/>
            </a:pPr>
            <a:r>
              <a:rPr lang="en-US"/>
              <a:t>To determine how many items a list has, use the </a:t>
            </a:r>
            <a:r>
              <a:rPr lang="en-US">
                <a:solidFill>
                  <a:srgbClr val="FF0000"/>
                </a:solidFill>
              </a:rPr>
              <a:t>len() </a:t>
            </a:r>
            <a:r>
              <a:rPr lang="en-US"/>
              <a:t>function:</a:t>
            </a:r>
            <a:endParaRPr lang="en-US"/>
          </a:p>
        </p:txBody>
      </p:sp>
      <p:sp>
        <p:nvSpPr>
          <p:cNvPr id="5" name="Rectangles 4"/>
          <p:cNvSpPr/>
          <p:nvPr/>
        </p:nvSpPr>
        <p:spPr>
          <a:xfrm>
            <a:off x="1069975" y="3213735"/>
            <a:ext cx="10184130" cy="2809875"/>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sz="2400">
                <a:solidFill>
                  <a:schemeClr val="tx1"/>
                </a:solidFill>
                <a:sym typeface="+mn-ea"/>
              </a:rPr>
              <a:t>Example</a:t>
            </a:r>
            <a:endParaRPr lang="en-US" sz="2400">
              <a:solidFill>
                <a:schemeClr val="tx1"/>
              </a:solidFill>
              <a:sym typeface="+mn-ea"/>
            </a:endParaRPr>
          </a:p>
          <a:p>
            <a:pPr algn="l"/>
            <a:endParaRPr lang="en-US" sz="2400">
              <a:solidFill>
                <a:schemeClr val="tx1"/>
              </a:solidFill>
              <a:sym typeface="+mn-ea"/>
            </a:endParaRPr>
          </a:p>
          <a:p>
            <a:pPr algn="l"/>
            <a:r>
              <a:rPr lang="en-US" sz="2400">
                <a:solidFill>
                  <a:schemeClr val="tx1"/>
                </a:solidFill>
                <a:sym typeface="+mn-ea"/>
              </a:rPr>
              <a:t>Print the number of items in the list:</a:t>
            </a:r>
            <a:endParaRPr lang="en-US" sz="2400">
              <a:solidFill>
                <a:schemeClr val="tx1"/>
              </a:solidFill>
              <a:sym typeface="+mn-ea"/>
            </a:endParaRPr>
          </a:p>
          <a:p>
            <a:pPr algn="l"/>
            <a:endParaRPr lang="en-US" sz="2400">
              <a:solidFill>
                <a:schemeClr val="tx1"/>
              </a:solidFill>
              <a:sym typeface="+mn-ea"/>
            </a:endParaRPr>
          </a:p>
          <a:p>
            <a:pPr algn="l"/>
            <a:r>
              <a:rPr lang="en-US" sz="2400">
                <a:solidFill>
                  <a:schemeClr val="tx1"/>
                </a:solidFill>
                <a:sym typeface="+mn-ea"/>
              </a:rPr>
              <a:t>thislist = [</a:t>
            </a:r>
            <a:r>
              <a:rPr lang="en-US" sz="2400">
                <a:solidFill>
                  <a:srgbClr val="FF0000"/>
                </a:solidFill>
                <a:sym typeface="+mn-ea"/>
              </a:rPr>
              <a:t>"strawberry"</a:t>
            </a:r>
            <a:r>
              <a:rPr lang="en-US" sz="2400">
                <a:solidFill>
                  <a:schemeClr val="tx1"/>
                </a:solidFill>
                <a:sym typeface="+mn-ea"/>
              </a:rPr>
              <a:t>, </a:t>
            </a:r>
            <a:r>
              <a:rPr lang="en-US" sz="2400">
                <a:solidFill>
                  <a:srgbClr val="FF0000"/>
                </a:solidFill>
                <a:sym typeface="+mn-ea"/>
              </a:rPr>
              <a:t>"grapes"</a:t>
            </a:r>
            <a:r>
              <a:rPr lang="en-US" sz="2400">
                <a:solidFill>
                  <a:schemeClr val="tx1"/>
                </a:solidFill>
                <a:sym typeface="+mn-ea"/>
              </a:rPr>
              <a:t>, </a:t>
            </a:r>
            <a:r>
              <a:rPr lang="en-US" sz="2400">
                <a:solidFill>
                  <a:srgbClr val="FF0000"/>
                </a:solidFill>
                <a:sym typeface="+mn-ea"/>
              </a:rPr>
              <a:t>"orange"</a:t>
            </a:r>
            <a:r>
              <a:rPr lang="en-US" sz="2400">
                <a:solidFill>
                  <a:schemeClr val="tx1"/>
                </a:solidFill>
                <a:sym typeface="+mn-ea"/>
              </a:rPr>
              <a:t>]</a:t>
            </a:r>
            <a:endParaRPr lang="en-US" sz="2400">
              <a:solidFill>
                <a:schemeClr val="tx1"/>
              </a:solidFill>
              <a:sym typeface="+mn-ea"/>
            </a:endParaRPr>
          </a:p>
          <a:p>
            <a:pPr algn="l"/>
            <a:r>
              <a:rPr lang="en-US" sz="2400">
                <a:solidFill>
                  <a:srgbClr val="0070C0"/>
                </a:solidFill>
                <a:sym typeface="+mn-ea"/>
              </a:rPr>
              <a:t>print(len</a:t>
            </a:r>
            <a:r>
              <a:rPr lang="en-US" sz="2400">
                <a:solidFill>
                  <a:schemeClr val="tx1"/>
                </a:solidFill>
                <a:sym typeface="+mn-ea"/>
              </a:rPr>
              <a:t>(thislist))</a:t>
            </a:r>
            <a:endParaRPr lang="en-US" sz="2400">
              <a:solidFill>
                <a:schemeClr val="tx1"/>
              </a:solidFill>
              <a:sym typeface="+mn-ea"/>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List Items - Data Types</a:t>
            </a:r>
            <a:endParaRPr lang="en-US"/>
          </a:p>
        </p:txBody>
      </p:sp>
      <p:sp>
        <p:nvSpPr>
          <p:cNvPr id="3" name="Content Placeholder 2"/>
          <p:cNvSpPr>
            <a:spLocks noGrp="1"/>
          </p:cNvSpPr>
          <p:nvPr>
            <p:ph sz="half" idx="1"/>
          </p:nvPr>
        </p:nvSpPr>
        <p:spPr>
          <a:xfrm>
            <a:off x="1069975" y="2194560"/>
            <a:ext cx="4754880" cy="914400"/>
          </a:xfrm>
        </p:spPr>
        <p:txBody>
          <a:bodyPr/>
          <a:p>
            <a:pPr marL="0" indent="0">
              <a:buNone/>
            </a:pPr>
            <a:r>
              <a:rPr lang="en-US"/>
              <a:t>List items can be of any data type:</a:t>
            </a:r>
            <a:endParaRPr lang="en-US"/>
          </a:p>
        </p:txBody>
      </p:sp>
      <p:sp>
        <p:nvSpPr>
          <p:cNvPr id="5" name="Rectangles 4"/>
          <p:cNvSpPr/>
          <p:nvPr/>
        </p:nvSpPr>
        <p:spPr>
          <a:xfrm>
            <a:off x="1069975" y="2957195"/>
            <a:ext cx="10184130" cy="3171825"/>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sz="2400">
                <a:solidFill>
                  <a:schemeClr val="tx1"/>
                </a:solidFill>
                <a:sym typeface="+mn-ea"/>
              </a:rPr>
              <a:t>Example</a:t>
            </a:r>
            <a:endParaRPr lang="en-US" sz="2400">
              <a:solidFill>
                <a:schemeClr val="tx1"/>
              </a:solidFill>
              <a:sym typeface="+mn-ea"/>
            </a:endParaRPr>
          </a:p>
          <a:p>
            <a:pPr algn="l"/>
            <a:endParaRPr lang="en-US" sz="2400">
              <a:solidFill>
                <a:schemeClr val="tx1"/>
              </a:solidFill>
              <a:sym typeface="+mn-ea"/>
            </a:endParaRPr>
          </a:p>
          <a:p>
            <a:pPr algn="l"/>
            <a:r>
              <a:rPr lang="en-US" sz="2400">
                <a:solidFill>
                  <a:schemeClr val="tx1"/>
                </a:solidFill>
                <a:sym typeface="+mn-ea"/>
              </a:rPr>
              <a:t>String, int and boolean data types:</a:t>
            </a:r>
            <a:endParaRPr lang="en-US" sz="2400">
              <a:solidFill>
                <a:schemeClr val="tx1"/>
              </a:solidFill>
              <a:sym typeface="+mn-ea"/>
            </a:endParaRPr>
          </a:p>
          <a:p>
            <a:pPr algn="l"/>
            <a:endParaRPr lang="en-US" sz="2400">
              <a:solidFill>
                <a:schemeClr val="tx1"/>
              </a:solidFill>
              <a:sym typeface="+mn-ea"/>
            </a:endParaRPr>
          </a:p>
          <a:p>
            <a:pPr algn="l"/>
            <a:r>
              <a:rPr lang="en-US" sz="2400">
                <a:solidFill>
                  <a:schemeClr val="tx1"/>
                </a:solidFill>
                <a:sym typeface="+mn-ea"/>
              </a:rPr>
              <a:t>list1 = [</a:t>
            </a:r>
            <a:r>
              <a:rPr lang="en-US" sz="2400">
                <a:solidFill>
                  <a:schemeClr val="accent2">
                    <a:lumMod val="60000"/>
                    <a:lumOff val="40000"/>
                  </a:schemeClr>
                </a:solidFill>
                <a:sym typeface="+mn-ea"/>
              </a:rPr>
              <a:t>"apple"</a:t>
            </a:r>
            <a:r>
              <a:rPr lang="en-US" sz="2400">
                <a:solidFill>
                  <a:schemeClr val="tx1"/>
                </a:solidFill>
                <a:sym typeface="+mn-ea"/>
              </a:rPr>
              <a:t>, </a:t>
            </a:r>
            <a:r>
              <a:rPr lang="en-US" sz="2400">
                <a:solidFill>
                  <a:schemeClr val="accent2">
                    <a:lumMod val="60000"/>
                    <a:lumOff val="40000"/>
                  </a:schemeClr>
                </a:solidFill>
                <a:sym typeface="+mn-ea"/>
              </a:rPr>
              <a:t>"banana"</a:t>
            </a:r>
            <a:r>
              <a:rPr lang="en-US" sz="2400">
                <a:solidFill>
                  <a:schemeClr val="tx1"/>
                </a:solidFill>
                <a:sym typeface="+mn-ea"/>
              </a:rPr>
              <a:t>, </a:t>
            </a:r>
            <a:r>
              <a:rPr lang="en-US" sz="2400">
                <a:solidFill>
                  <a:schemeClr val="accent2">
                    <a:lumMod val="60000"/>
                    <a:lumOff val="40000"/>
                  </a:schemeClr>
                </a:solidFill>
                <a:sym typeface="+mn-ea"/>
              </a:rPr>
              <a:t>"cherry"</a:t>
            </a:r>
            <a:r>
              <a:rPr lang="en-US" sz="2400">
                <a:solidFill>
                  <a:schemeClr val="tx1"/>
                </a:solidFill>
                <a:sym typeface="+mn-ea"/>
              </a:rPr>
              <a:t>]</a:t>
            </a:r>
            <a:endParaRPr lang="en-US" sz="2400">
              <a:solidFill>
                <a:schemeClr val="tx1"/>
              </a:solidFill>
              <a:sym typeface="+mn-ea"/>
            </a:endParaRPr>
          </a:p>
          <a:p>
            <a:pPr algn="l"/>
            <a:r>
              <a:rPr lang="en-US" sz="2400">
                <a:solidFill>
                  <a:schemeClr val="tx1"/>
                </a:solidFill>
                <a:sym typeface="+mn-ea"/>
              </a:rPr>
              <a:t>list2 = [</a:t>
            </a:r>
            <a:r>
              <a:rPr lang="en-US" sz="2400">
                <a:solidFill>
                  <a:srgbClr val="FF0000"/>
                </a:solidFill>
                <a:sym typeface="+mn-ea"/>
              </a:rPr>
              <a:t>1</a:t>
            </a:r>
            <a:r>
              <a:rPr lang="en-US" sz="2400">
                <a:solidFill>
                  <a:schemeClr val="tx1"/>
                </a:solidFill>
                <a:sym typeface="+mn-ea"/>
              </a:rPr>
              <a:t>, </a:t>
            </a:r>
            <a:r>
              <a:rPr lang="en-US" sz="2400">
                <a:solidFill>
                  <a:srgbClr val="FF0000"/>
                </a:solidFill>
                <a:sym typeface="+mn-ea"/>
              </a:rPr>
              <a:t>5</a:t>
            </a:r>
            <a:r>
              <a:rPr lang="en-US" sz="2400">
                <a:solidFill>
                  <a:schemeClr val="tx1"/>
                </a:solidFill>
                <a:sym typeface="+mn-ea"/>
              </a:rPr>
              <a:t>, </a:t>
            </a:r>
            <a:r>
              <a:rPr lang="en-US" sz="2400">
                <a:solidFill>
                  <a:srgbClr val="FF0000"/>
                </a:solidFill>
                <a:sym typeface="+mn-ea"/>
              </a:rPr>
              <a:t>7</a:t>
            </a:r>
            <a:r>
              <a:rPr lang="en-US" sz="2400">
                <a:solidFill>
                  <a:schemeClr val="tx1"/>
                </a:solidFill>
                <a:sym typeface="+mn-ea"/>
              </a:rPr>
              <a:t>, </a:t>
            </a:r>
            <a:r>
              <a:rPr lang="en-US" sz="2400">
                <a:solidFill>
                  <a:srgbClr val="FF0000"/>
                </a:solidFill>
                <a:sym typeface="+mn-ea"/>
              </a:rPr>
              <a:t>9</a:t>
            </a:r>
            <a:r>
              <a:rPr lang="en-US" sz="2400">
                <a:solidFill>
                  <a:schemeClr val="tx1"/>
                </a:solidFill>
                <a:sym typeface="+mn-ea"/>
              </a:rPr>
              <a:t>, </a:t>
            </a:r>
            <a:r>
              <a:rPr lang="en-US" sz="2400">
                <a:solidFill>
                  <a:srgbClr val="FF0000"/>
                </a:solidFill>
                <a:sym typeface="+mn-ea"/>
              </a:rPr>
              <a:t>3</a:t>
            </a:r>
            <a:r>
              <a:rPr lang="en-US" sz="2400">
                <a:solidFill>
                  <a:schemeClr val="tx1"/>
                </a:solidFill>
                <a:sym typeface="+mn-ea"/>
              </a:rPr>
              <a:t>]</a:t>
            </a:r>
            <a:endParaRPr lang="en-US" sz="2400">
              <a:solidFill>
                <a:schemeClr val="tx1"/>
              </a:solidFill>
              <a:sym typeface="+mn-ea"/>
            </a:endParaRPr>
          </a:p>
          <a:p>
            <a:pPr algn="l"/>
            <a:r>
              <a:rPr lang="en-US" sz="2400">
                <a:solidFill>
                  <a:schemeClr val="tx1"/>
                </a:solidFill>
                <a:sym typeface="+mn-ea"/>
              </a:rPr>
              <a:t>list3 = [</a:t>
            </a:r>
            <a:r>
              <a:rPr lang="en-US" sz="2400">
                <a:solidFill>
                  <a:srgbClr val="0070C0"/>
                </a:solidFill>
                <a:sym typeface="+mn-ea"/>
              </a:rPr>
              <a:t>True</a:t>
            </a:r>
            <a:r>
              <a:rPr lang="en-US" sz="2400">
                <a:solidFill>
                  <a:schemeClr val="tx1"/>
                </a:solidFill>
                <a:sym typeface="+mn-ea"/>
              </a:rPr>
              <a:t>, </a:t>
            </a:r>
            <a:r>
              <a:rPr lang="en-US" sz="2400">
                <a:solidFill>
                  <a:srgbClr val="0070C0"/>
                </a:solidFill>
                <a:sym typeface="+mn-ea"/>
              </a:rPr>
              <a:t>False</a:t>
            </a:r>
            <a:r>
              <a:rPr lang="en-US" sz="2400">
                <a:solidFill>
                  <a:schemeClr val="tx1"/>
                </a:solidFill>
                <a:sym typeface="+mn-ea"/>
              </a:rPr>
              <a:t>, </a:t>
            </a:r>
            <a:r>
              <a:rPr lang="en-US" sz="2400">
                <a:solidFill>
                  <a:srgbClr val="0070C0"/>
                </a:solidFill>
                <a:sym typeface="+mn-ea"/>
              </a:rPr>
              <a:t>False</a:t>
            </a:r>
            <a:r>
              <a:rPr lang="en-US" sz="2400">
                <a:solidFill>
                  <a:schemeClr val="tx1"/>
                </a:solidFill>
                <a:sym typeface="+mn-ea"/>
              </a:rPr>
              <a:t>]</a:t>
            </a:r>
            <a:endParaRPr lang="en-US" sz="2400">
              <a:solidFill>
                <a:schemeClr val="tx1"/>
              </a:solidFill>
              <a:sym typeface="+mn-ea"/>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1069975" y="1017905"/>
            <a:ext cx="4754880" cy="1261745"/>
          </a:xfrm>
        </p:spPr>
        <p:txBody>
          <a:bodyPr/>
          <a:p>
            <a:pPr marL="0" indent="0">
              <a:buNone/>
            </a:pPr>
            <a:r>
              <a:rPr lang="en-US" sz="2800"/>
              <a:t>A list can contain different data types:</a:t>
            </a:r>
            <a:endParaRPr lang="en-US" sz="2800"/>
          </a:p>
        </p:txBody>
      </p:sp>
      <p:sp>
        <p:nvSpPr>
          <p:cNvPr id="5" name="Rectangles 4"/>
          <p:cNvSpPr/>
          <p:nvPr/>
        </p:nvSpPr>
        <p:spPr>
          <a:xfrm>
            <a:off x="1069975" y="2520950"/>
            <a:ext cx="10184130" cy="3171825"/>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sz="2400">
                <a:solidFill>
                  <a:schemeClr val="tx1"/>
                </a:solidFill>
                <a:sym typeface="+mn-ea"/>
              </a:rPr>
              <a:t>Example</a:t>
            </a:r>
            <a:endParaRPr lang="en-US" sz="2400">
              <a:solidFill>
                <a:schemeClr val="tx1"/>
              </a:solidFill>
              <a:sym typeface="+mn-ea"/>
            </a:endParaRPr>
          </a:p>
          <a:p>
            <a:pPr algn="l"/>
            <a:endParaRPr lang="en-US" sz="2400">
              <a:solidFill>
                <a:schemeClr val="tx1"/>
              </a:solidFill>
              <a:sym typeface="+mn-ea"/>
            </a:endParaRPr>
          </a:p>
          <a:p>
            <a:pPr algn="l"/>
            <a:r>
              <a:rPr lang="en-US" sz="2400">
                <a:solidFill>
                  <a:schemeClr val="tx1"/>
                </a:solidFill>
                <a:sym typeface="+mn-ea"/>
              </a:rPr>
              <a:t>A list with strings, integers and boolean values:</a:t>
            </a:r>
            <a:endParaRPr lang="en-US" sz="2400">
              <a:solidFill>
                <a:schemeClr val="tx1"/>
              </a:solidFill>
              <a:sym typeface="+mn-ea"/>
            </a:endParaRPr>
          </a:p>
          <a:p>
            <a:pPr algn="l"/>
            <a:endParaRPr lang="en-US" sz="2400">
              <a:solidFill>
                <a:schemeClr val="tx1"/>
              </a:solidFill>
              <a:sym typeface="+mn-ea"/>
            </a:endParaRPr>
          </a:p>
          <a:p>
            <a:pPr algn="l"/>
            <a:r>
              <a:rPr lang="en-US" sz="2400">
                <a:solidFill>
                  <a:schemeClr val="tx1"/>
                </a:solidFill>
                <a:sym typeface="+mn-ea"/>
              </a:rPr>
              <a:t>list1 = [</a:t>
            </a:r>
            <a:r>
              <a:rPr lang="en-US" sz="2400">
                <a:solidFill>
                  <a:schemeClr val="accent2">
                    <a:lumMod val="60000"/>
                    <a:lumOff val="40000"/>
                  </a:schemeClr>
                </a:solidFill>
                <a:sym typeface="+mn-ea"/>
              </a:rPr>
              <a:t>"abc"</a:t>
            </a:r>
            <a:r>
              <a:rPr lang="en-US" sz="2400">
                <a:solidFill>
                  <a:schemeClr val="tx1"/>
                </a:solidFill>
                <a:sym typeface="+mn-ea"/>
              </a:rPr>
              <a:t>, </a:t>
            </a:r>
            <a:r>
              <a:rPr lang="en-US" sz="2400">
                <a:solidFill>
                  <a:srgbClr val="FF0000"/>
                </a:solidFill>
                <a:sym typeface="+mn-ea"/>
              </a:rPr>
              <a:t>34</a:t>
            </a:r>
            <a:r>
              <a:rPr lang="en-US" sz="2400">
                <a:solidFill>
                  <a:schemeClr val="tx1"/>
                </a:solidFill>
                <a:sym typeface="+mn-ea"/>
              </a:rPr>
              <a:t>, </a:t>
            </a:r>
            <a:r>
              <a:rPr lang="en-US" sz="2400">
                <a:solidFill>
                  <a:srgbClr val="0070C0"/>
                </a:solidFill>
                <a:sym typeface="+mn-ea"/>
              </a:rPr>
              <a:t>True</a:t>
            </a:r>
            <a:r>
              <a:rPr lang="en-US" sz="2400">
                <a:solidFill>
                  <a:schemeClr val="tx1"/>
                </a:solidFill>
                <a:sym typeface="+mn-ea"/>
              </a:rPr>
              <a:t>, </a:t>
            </a:r>
            <a:r>
              <a:rPr lang="en-US" sz="2400">
                <a:solidFill>
                  <a:srgbClr val="FF0000"/>
                </a:solidFill>
                <a:sym typeface="+mn-ea"/>
              </a:rPr>
              <a:t>40</a:t>
            </a:r>
            <a:r>
              <a:rPr lang="en-US" sz="2400">
                <a:solidFill>
                  <a:schemeClr val="tx1"/>
                </a:solidFill>
                <a:sym typeface="+mn-ea"/>
              </a:rPr>
              <a:t>, </a:t>
            </a:r>
            <a:r>
              <a:rPr lang="en-US" sz="2400">
                <a:solidFill>
                  <a:schemeClr val="accent2">
                    <a:lumMod val="60000"/>
                    <a:lumOff val="40000"/>
                  </a:schemeClr>
                </a:solidFill>
                <a:sym typeface="+mn-ea"/>
              </a:rPr>
              <a:t>"male"</a:t>
            </a:r>
            <a:r>
              <a:rPr lang="en-US" sz="2400">
                <a:solidFill>
                  <a:schemeClr val="tx1"/>
                </a:solidFill>
                <a:sym typeface="+mn-ea"/>
              </a:rPr>
              <a:t>]</a:t>
            </a:r>
            <a:endParaRPr lang="en-US" sz="2400">
              <a:solidFill>
                <a:schemeClr val="tx1"/>
              </a:solidFill>
              <a:sym typeface="+mn-ea"/>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1130300" y="558165"/>
            <a:ext cx="4754880" cy="824865"/>
          </a:xfrm>
        </p:spPr>
        <p:txBody>
          <a:bodyPr>
            <a:noAutofit/>
          </a:bodyPr>
          <a:p>
            <a:pPr marL="0" indent="0">
              <a:buNone/>
            </a:pPr>
            <a:r>
              <a:rPr lang="en-US" sz="7200"/>
              <a:t>type()</a:t>
            </a:r>
            <a:endParaRPr lang="en-US" sz="7200"/>
          </a:p>
        </p:txBody>
      </p:sp>
      <p:sp>
        <p:nvSpPr>
          <p:cNvPr id="5" name="Text Box 4"/>
          <p:cNvSpPr txBox="1"/>
          <p:nvPr/>
        </p:nvSpPr>
        <p:spPr>
          <a:xfrm>
            <a:off x="1130300" y="2192655"/>
            <a:ext cx="5647690" cy="1198880"/>
          </a:xfrm>
          <a:prstGeom prst="rect">
            <a:avLst/>
          </a:prstGeom>
          <a:noFill/>
        </p:spPr>
        <p:txBody>
          <a:bodyPr wrap="square" rtlCol="0" anchor="t">
            <a:spAutoFit/>
          </a:bodyPr>
          <a:p>
            <a:r>
              <a:rPr lang="en-US" sz="2400"/>
              <a:t>From Python's perspective, lists are defined as objects with the data type 'list':</a:t>
            </a:r>
            <a:endParaRPr lang="en-US" sz="2400"/>
          </a:p>
        </p:txBody>
      </p:sp>
      <p:sp>
        <p:nvSpPr>
          <p:cNvPr id="6" name="Rectangles 5"/>
          <p:cNvSpPr/>
          <p:nvPr/>
        </p:nvSpPr>
        <p:spPr>
          <a:xfrm>
            <a:off x="7287895" y="2289175"/>
            <a:ext cx="4058920" cy="8001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a:solidFill>
                  <a:schemeClr val="tx1"/>
                </a:solidFill>
              </a:rPr>
              <a:t>&lt;class 'list'&gt;</a:t>
            </a:r>
            <a:endParaRPr lang="en-US" sz="2400">
              <a:solidFill>
                <a:schemeClr val="tx1"/>
              </a:solidFill>
            </a:endParaRPr>
          </a:p>
        </p:txBody>
      </p:sp>
      <p:sp>
        <p:nvSpPr>
          <p:cNvPr id="7" name="Rectangles 6"/>
          <p:cNvSpPr/>
          <p:nvPr/>
        </p:nvSpPr>
        <p:spPr>
          <a:xfrm>
            <a:off x="1946275" y="3546475"/>
            <a:ext cx="8298815" cy="294640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sz="2400">
                <a:solidFill>
                  <a:schemeClr val="tx1"/>
                </a:solidFill>
                <a:sym typeface="+mn-ea"/>
              </a:rPr>
              <a:t>Example</a:t>
            </a:r>
            <a:endParaRPr lang="en-US" sz="2400">
              <a:solidFill>
                <a:schemeClr val="tx1"/>
              </a:solidFill>
              <a:sym typeface="+mn-ea"/>
            </a:endParaRPr>
          </a:p>
          <a:p>
            <a:pPr algn="l"/>
            <a:endParaRPr lang="en-US" sz="2400">
              <a:solidFill>
                <a:schemeClr val="tx1"/>
              </a:solidFill>
              <a:sym typeface="+mn-ea"/>
            </a:endParaRPr>
          </a:p>
          <a:p>
            <a:pPr algn="l"/>
            <a:r>
              <a:rPr lang="en-US" sz="2400">
                <a:solidFill>
                  <a:schemeClr val="tx1"/>
                </a:solidFill>
                <a:sym typeface="+mn-ea"/>
              </a:rPr>
              <a:t>What is the data type of a list?</a:t>
            </a:r>
            <a:endParaRPr lang="en-US" sz="2400">
              <a:solidFill>
                <a:schemeClr val="tx1"/>
              </a:solidFill>
              <a:sym typeface="+mn-ea"/>
            </a:endParaRPr>
          </a:p>
          <a:p>
            <a:pPr algn="l"/>
            <a:endParaRPr lang="en-US" sz="2400">
              <a:solidFill>
                <a:schemeClr val="tx1"/>
              </a:solidFill>
              <a:sym typeface="+mn-ea"/>
            </a:endParaRPr>
          </a:p>
          <a:p>
            <a:pPr algn="l"/>
            <a:r>
              <a:rPr lang="en-US" sz="2400">
                <a:solidFill>
                  <a:schemeClr val="tx1"/>
                </a:solidFill>
                <a:sym typeface="+mn-ea"/>
              </a:rPr>
              <a:t>mylist = [</a:t>
            </a:r>
            <a:r>
              <a:rPr lang="en-US" sz="2400">
                <a:solidFill>
                  <a:srgbClr val="FF0000"/>
                </a:solidFill>
                <a:sym typeface="+mn-ea"/>
              </a:rPr>
              <a:t>"apple"</a:t>
            </a:r>
            <a:r>
              <a:rPr lang="en-US" sz="2400">
                <a:solidFill>
                  <a:schemeClr val="tx1"/>
                </a:solidFill>
                <a:sym typeface="+mn-ea"/>
              </a:rPr>
              <a:t>, </a:t>
            </a:r>
            <a:r>
              <a:rPr lang="en-US" sz="2400">
                <a:solidFill>
                  <a:srgbClr val="FF0000"/>
                </a:solidFill>
                <a:sym typeface="+mn-ea"/>
              </a:rPr>
              <a:t>"banana"</a:t>
            </a:r>
            <a:r>
              <a:rPr lang="en-US" sz="2400">
                <a:solidFill>
                  <a:schemeClr val="tx1"/>
                </a:solidFill>
                <a:sym typeface="+mn-ea"/>
              </a:rPr>
              <a:t>, </a:t>
            </a:r>
            <a:r>
              <a:rPr lang="en-US" sz="2400">
                <a:solidFill>
                  <a:srgbClr val="FF0000"/>
                </a:solidFill>
                <a:sym typeface="+mn-ea"/>
              </a:rPr>
              <a:t>"cherry"</a:t>
            </a:r>
            <a:r>
              <a:rPr lang="en-US" sz="2400">
                <a:solidFill>
                  <a:schemeClr val="tx1"/>
                </a:solidFill>
                <a:sym typeface="+mn-ea"/>
              </a:rPr>
              <a:t>]</a:t>
            </a:r>
            <a:endParaRPr lang="en-US" sz="2400">
              <a:solidFill>
                <a:schemeClr val="tx1"/>
              </a:solidFill>
              <a:sym typeface="+mn-ea"/>
            </a:endParaRPr>
          </a:p>
          <a:p>
            <a:pPr algn="l"/>
            <a:r>
              <a:rPr lang="en-US" sz="2400">
                <a:solidFill>
                  <a:srgbClr val="0070C0"/>
                </a:solidFill>
                <a:sym typeface="+mn-ea"/>
              </a:rPr>
              <a:t>prin</a:t>
            </a:r>
            <a:r>
              <a:rPr lang="en-US" sz="2400">
                <a:solidFill>
                  <a:schemeClr val="tx1"/>
                </a:solidFill>
                <a:sym typeface="+mn-ea"/>
              </a:rPr>
              <a:t>t(</a:t>
            </a:r>
            <a:r>
              <a:rPr lang="en-US" sz="2400">
                <a:solidFill>
                  <a:srgbClr val="0070C0"/>
                </a:solidFill>
                <a:sym typeface="+mn-ea"/>
              </a:rPr>
              <a:t>type</a:t>
            </a:r>
            <a:r>
              <a:rPr lang="en-US" sz="2400">
                <a:solidFill>
                  <a:schemeClr val="tx1"/>
                </a:solidFill>
                <a:sym typeface="+mn-ea"/>
              </a:rPr>
              <a:t>(mylist))</a:t>
            </a:r>
            <a:endParaRPr lang="en-US" sz="2400">
              <a:solidFill>
                <a:schemeClr val="tx1"/>
              </a:solidFill>
              <a:sym typeface="+mn-ea"/>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list() Constructor</a:t>
            </a:r>
            <a:endParaRPr lang="en-US"/>
          </a:p>
        </p:txBody>
      </p:sp>
      <p:sp>
        <p:nvSpPr>
          <p:cNvPr id="3" name="Content Placeholder 2"/>
          <p:cNvSpPr>
            <a:spLocks noGrp="1"/>
          </p:cNvSpPr>
          <p:nvPr>
            <p:ph sz="half" idx="1"/>
          </p:nvPr>
        </p:nvSpPr>
        <p:spPr>
          <a:xfrm>
            <a:off x="1069975" y="2194560"/>
            <a:ext cx="8376285" cy="959485"/>
          </a:xfrm>
        </p:spPr>
        <p:txBody>
          <a:bodyPr/>
          <a:p>
            <a:pPr marL="0" indent="0">
              <a:buNone/>
            </a:pPr>
            <a:r>
              <a:rPr lang="en-US"/>
              <a:t>It is also possible to use the </a:t>
            </a:r>
            <a:r>
              <a:rPr lang="en-US">
                <a:solidFill>
                  <a:srgbClr val="FF0000"/>
                </a:solidFill>
              </a:rPr>
              <a:t>list()</a:t>
            </a:r>
            <a:r>
              <a:rPr lang="en-US"/>
              <a:t> constructor when creating a new list.</a:t>
            </a:r>
            <a:endParaRPr lang="en-US"/>
          </a:p>
        </p:txBody>
      </p:sp>
      <p:sp>
        <p:nvSpPr>
          <p:cNvPr id="7" name="Rectangles 6"/>
          <p:cNvSpPr/>
          <p:nvPr/>
        </p:nvSpPr>
        <p:spPr>
          <a:xfrm>
            <a:off x="572770" y="2912110"/>
            <a:ext cx="11407140" cy="314198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sz="2300">
                <a:solidFill>
                  <a:schemeClr val="tx1"/>
                </a:solidFill>
                <a:sym typeface="+mn-ea"/>
              </a:rPr>
              <a:t>Example</a:t>
            </a:r>
            <a:endParaRPr lang="en-US" sz="2300">
              <a:solidFill>
                <a:schemeClr val="tx1"/>
              </a:solidFill>
              <a:sym typeface="+mn-ea"/>
            </a:endParaRPr>
          </a:p>
          <a:p>
            <a:pPr algn="l"/>
            <a:endParaRPr lang="en-US" sz="2300">
              <a:solidFill>
                <a:schemeClr val="tx1"/>
              </a:solidFill>
              <a:sym typeface="+mn-ea"/>
            </a:endParaRPr>
          </a:p>
          <a:p>
            <a:pPr algn="l"/>
            <a:r>
              <a:rPr lang="en-US" sz="2300">
                <a:solidFill>
                  <a:schemeClr val="tx1"/>
                </a:solidFill>
                <a:sym typeface="+mn-ea"/>
              </a:rPr>
              <a:t>Using the </a:t>
            </a:r>
            <a:r>
              <a:rPr lang="en-US" sz="2300">
                <a:solidFill>
                  <a:srgbClr val="FF0000"/>
                </a:solidFill>
                <a:sym typeface="+mn-ea"/>
              </a:rPr>
              <a:t>list()</a:t>
            </a:r>
            <a:r>
              <a:rPr lang="en-US" sz="2300">
                <a:solidFill>
                  <a:schemeClr val="tx1"/>
                </a:solidFill>
                <a:sym typeface="+mn-ea"/>
              </a:rPr>
              <a:t> constructor to make a List:</a:t>
            </a:r>
            <a:endParaRPr lang="en-US" sz="2300">
              <a:solidFill>
                <a:schemeClr val="tx1"/>
              </a:solidFill>
              <a:sym typeface="+mn-ea"/>
            </a:endParaRPr>
          </a:p>
          <a:p>
            <a:pPr algn="l"/>
            <a:endParaRPr lang="en-US" sz="2300">
              <a:solidFill>
                <a:schemeClr val="tx1"/>
              </a:solidFill>
              <a:sym typeface="+mn-ea"/>
            </a:endParaRPr>
          </a:p>
          <a:p>
            <a:pPr algn="l"/>
            <a:r>
              <a:rPr lang="en-US" sz="2300">
                <a:solidFill>
                  <a:schemeClr val="tx1"/>
                </a:solidFill>
                <a:sym typeface="+mn-ea"/>
              </a:rPr>
              <a:t>thislist = list((</a:t>
            </a:r>
            <a:r>
              <a:rPr lang="en-US" sz="2300">
                <a:solidFill>
                  <a:srgbClr val="FF0000"/>
                </a:solidFill>
                <a:sym typeface="+mn-ea"/>
              </a:rPr>
              <a:t>"strawberry"</a:t>
            </a:r>
            <a:r>
              <a:rPr lang="en-US" sz="2300">
                <a:solidFill>
                  <a:schemeClr val="tx1"/>
                </a:solidFill>
                <a:sym typeface="+mn-ea"/>
              </a:rPr>
              <a:t>, </a:t>
            </a:r>
            <a:r>
              <a:rPr lang="en-US" sz="2300">
                <a:solidFill>
                  <a:srgbClr val="FF0000"/>
                </a:solidFill>
                <a:sym typeface="+mn-ea"/>
              </a:rPr>
              <a:t>"grapes"</a:t>
            </a:r>
            <a:r>
              <a:rPr lang="en-US" sz="2300">
                <a:solidFill>
                  <a:schemeClr val="tx1"/>
                </a:solidFill>
                <a:sym typeface="+mn-ea"/>
              </a:rPr>
              <a:t>, </a:t>
            </a:r>
            <a:r>
              <a:rPr lang="en-US" sz="2300">
                <a:solidFill>
                  <a:srgbClr val="FF0000"/>
                </a:solidFill>
                <a:sym typeface="+mn-ea"/>
              </a:rPr>
              <a:t>"orange"</a:t>
            </a:r>
            <a:r>
              <a:rPr lang="en-US" sz="2300">
                <a:solidFill>
                  <a:schemeClr val="tx1"/>
                </a:solidFill>
                <a:sym typeface="+mn-ea"/>
              </a:rPr>
              <a:t>)) </a:t>
            </a:r>
            <a:r>
              <a:rPr lang="en-US" sz="2300">
                <a:solidFill>
                  <a:srgbClr val="92D050"/>
                </a:solidFill>
                <a:sym typeface="+mn-ea"/>
              </a:rPr>
              <a:t># note the double round-brackets</a:t>
            </a:r>
            <a:endParaRPr lang="en-US" sz="2300">
              <a:solidFill>
                <a:schemeClr val="tx1"/>
              </a:solidFill>
              <a:sym typeface="+mn-ea"/>
            </a:endParaRPr>
          </a:p>
          <a:p>
            <a:pPr algn="l"/>
            <a:r>
              <a:rPr lang="en-US" sz="2300">
                <a:solidFill>
                  <a:srgbClr val="0070C0"/>
                </a:solidFill>
                <a:sym typeface="+mn-ea"/>
              </a:rPr>
              <a:t>print</a:t>
            </a:r>
            <a:r>
              <a:rPr lang="en-US" sz="2300">
                <a:solidFill>
                  <a:schemeClr val="tx1"/>
                </a:solidFill>
                <a:sym typeface="+mn-ea"/>
              </a:rPr>
              <a:t>(thislist)</a:t>
            </a:r>
            <a:endParaRPr lang="en-US" sz="2300">
              <a:solidFill>
                <a:schemeClr val="tx1"/>
              </a:solidFill>
              <a:sym typeface="+mn-ea"/>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Collections (Arrays)</a:t>
            </a:r>
            <a:endParaRPr lang="en-US"/>
          </a:p>
        </p:txBody>
      </p:sp>
      <p:sp>
        <p:nvSpPr>
          <p:cNvPr id="3" name="Content Placeholder 2"/>
          <p:cNvSpPr>
            <a:spLocks noGrp="1"/>
          </p:cNvSpPr>
          <p:nvPr>
            <p:ph sz="half" idx="1"/>
          </p:nvPr>
        </p:nvSpPr>
        <p:spPr>
          <a:xfrm>
            <a:off x="1069975" y="2194560"/>
            <a:ext cx="8753475" cy="4173220"/>
          </a:xfrm>
        </p:spPr>
        <p:txBody>
          <a:bodyPr/>
          <a:p>
            <a:pPr marL="0" indent="0">
              <a:buNone/>
            </a:pPr>
            <a:r>
              <a:rPr lang="en-US"/>
              <a:t>There are four collection data types in the Python programming language:</a:t>
            </a:r>
            <a:endParaRPr lang="en-US"/>
          </a:p>
          <a:p>
            <a:pPr marL="0" indent="0">
              <a:buNone/>
            </a:pPr>
            <a:endParaRPr lang="en-US"/>
          </a:p>
          <a:p>
            <a:r>
              <a:rPr lang="en-US" b="1"/>
              <a:t>List</a:t>
            </a:r>
            <a:r>
              <a:rPr lang="en-US"/>
              <a:t> is a collection which is ordered and changeable. Allows duplicate members.</a:t>
            </a:r>
            <a:endParaRPr lang="en-US"/>
          </a:p>
          <a:p>
            <a:r>
              <a:rPr lang="en-US" b="1"/>
              <a:t>Tuple </a:t>
            </a:r>
            <a:r>
              <a:rPr lang="en-US"/>
              <a:t>is a collection which is ordered and unchangeable. Allows duplicate members.</a:t>
            </a:r>
            <a:endParaRPr lang="en-US"/>
          </a:p>
          <a:p>
            <a:r>
              <a:rPr lang="en-US" b="1"/>
              <a:t>Set i</a:t>
            </a:r>
            <a:r>
              <a:rPr lang="en-US"/>
              <a:t>s a collection which is unordered, unchangeable*, and unindexed. No duplicate members.</a:t>
            </a:r>
            <a:endParaRPr lang="en-US"/>
          </a:p>
          <a:p>
            <a:r>
              <a:rPr lang="en-US" b="1"/>
              <a:t>Dictionary</a:t>
            </a:r>
            <a:r>
              <a:rPr lang="en-US"/>
              <a:t> is a collection which is ordered** and changeable. No duplicate members.</a:t>
            </a: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 Access List Items</a:t>
            </a:r>
            <a:endParaRPr lang="en-US"/>
          </a:p>
        </p:txBody>
      </p:sp>
      <p:sp>
        <p:nvSpPr>
          <p:cNvPr id="3" name="Content Placeholder 2"/>
          <p:cNvSpPr>
            <a:spLocks noGrp="1"/>
          </p:cNvSpPr>
          <p:nvPr>
            <p:ph sz="half" idx="1"/>
          </p:nvPr>
        </p:nvSpPr>
        <p:spPr>
          <a:xfrm>
            <a:off x="1069975" y="2194560"/>
            <a:ext cx="6188075" cy="1685290"/>
          </a:xfrm>
        </p:spPr>
        <p:txBody>
          <a:bodyPr/>
          <a:p>
            <a:pPr marL="0" indent="0">
              <a:buNone/>
            </a:pPr>
            <a:r>
              <a:rPr lang="en-US"/>
              <a:t>Access Items</a:t>
            </a:r>
            <a:endParaRPr lang="en-US"/>
          </a:p>
          <a:p>
            <a:pPr marL="0" indent="0">
              <a:buNone/>
            </a:pPr>
            <a:r>
              <a:rPr lang="en-US"/>
              <a:t>List items are </a:t>
            </a:r>
            <a:r>
              <a:rPr lang="en-US">
                <a:solidFill>
                  <a:srgbClr val="FF0000"/>
                </a:solidFill>
              </a:rPr>
              <a:t>indexed</a:t>
            </a:r>
            <a:r>
              <a:rPr lang="en-US"/>
              <a:t> and you can access them by referring to the</a:t>
            </a:r>
            <a:r>
              <a:rPr lang="en-US">
                <a:solidFill>
                  <a:srgbClr val="FF0000"/>
                </a:solidFill>
              </a:rPr>
              <a:t> index number</a:t>
            </a:r>
            <a:r>
              <a:rPr lang="en-US"/>
              <a:t>:</a:t>
            </a:r>
            <a:endParaRPr lang="en-US"/>
          </a:p>
        </p:txBody>
      </p:sp>
      <p:sp>
        <p:nvSpPr>
          <p:cNvPr id="7" name="Rectangles 6"/>
          <p:cNvSpPr/>
          <p:nvPr/>
        </p:nvSpPr>
        <p:spPr>
          <a:xfrm>
            <a:off x="1946275" y="3546475"/>
            <a:ext cx="8298815" cy="294640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sz="2400">
                <a:solidFill>
                  <a:schemeClr val="tx1"/>
                </a:solidFill>
                <a:sym typeface="+mn-ea"/>
              </a:rPr>
              <a:t>Example</a:t>
            </a:r>
            <a:endParaRPr lang="en-US" sz="2400">
              <a:solidFill>
                <a:schemeClr val="tx1"/>
              </a:solidFill>
              <a:sym typeface="+mn-ea"/>
            </a:endParaRPr>
          </a:p>
          <a:p>
            <a:pPr algn="l"/>
            <a:endParaRPr lang="en-US" sz="2400">
              <a:solidFill>
                <a:schemeClr val="tx1"/>
              </a:solidFill>
              <a:sym typeface="+mn-ea"/>
            </a:endParaRPr>
          </a:p>
          <a:p>
            <a:pPr algn="l"/>
            <a:r>
              <a:rPr lang="en-US" sz="2400">
                <a:solidFill>
                  <a:schemeClr val="tx1"/>
                </a:solidFill>
                <a:sym typeface="+mn-ea"/>
              </a:rPr>
              <a:t>Print the second item of the list:</a:t>
            </a:r>
            <a:endParaRPr lang="en-US" sz="2400">
              <a:solidFill>
                <a:schemeClr val="tx1"/>
              </a:solidFill>
              <a:sym typeface="+mn-ea"/>
            </a:endParaRPr>
          </a:p>
          <a:p>
            <a:pPr algn="l"/>
            <a:endParaRPr lang="en-US" sz="2400">
              <a:solidFill>
                <a:schemeClr val="tx1"/>
              </a:solidFill>
              <a:sym typeface="+mn-ea"/>
            </a:endParaRPr>
          </a:p>
          <a:p>
            <a:pPr algn="l"/>
            <a:r>
              <a:rPr lang="en-US" sz="2400">
                <a:solidFill>
                  <a:schemeClr val="tx1"/>
                </a:solidFill>
                <a:sym typeface="+mn-ea"/>
              </a:rPr>
              <a:t>thislist = [</a:t>
            </a:r>
            <a:r>
              <a:rPr lang="en-US" sz="2400">
                <a:solidFill>
                  <a:srgbClr val="FF0000"/>
                </a:solidFill>
                <a:sym typeface="+mn-ea"/>
              </a:rPr>
              <a:t>"strawberry"</a:t>
            </a:r>
            <a:r>
              <a:rPr lang="en-US" sz="2400">
                <a:solidFill>
                  <a:schemeClr val="tx1"/>
                </a:solidFill>
                <a:sym typeface="+mn-ea"/>
              </a:rPr>
              <a:t>, </a:t>
            </a:r>
            <a:r>
              <a:rPr lang="en-US" sz="2400">
                <a:solidFill>
                  <a:srgbClr val="FF0000"/>
                </a:solidFill>
                <a:sym typeface="+mn-ea"/>
              </a:rPr>
              <a:t>"grapes"</a:t>
            </a:r>
            <a:r>
              <a:rPr lang="en-US" sz="2400">
                <a:solidFill>
                  <a:schemeClr val="tx1"/>
                </a:solidFill>
                <a:sym typeface="+mn-ea"/>
              </a:rPr>
              <a:t>, </a:t>
            </a:r>
            <a:r>
              <a:rPr lang="en-US" sz="2400">
                <a:solidFill>
                  <a:srgbClr val="FF0000"/>
                </a:solidFill>
                <a:sym typeface="+mn-ea"/>
              </a:rPr>
              <a:t>"orange"</a:t>
            </a:r>
            <a:r>
              <a:rPr lang="en-US" sz="2400">
                <a:solidFill>
                  <a:schemeClr val="tx1"/>
                </a:solidFill>
                <a:sym typeface="+mn-ea"/>
              </a:rPr>
              <a:t>]</a:t>
            </a:r>
            <a:endParaRPr lang="en-US" sz="2400">
              <a:solidFill>
                <a:schemeClr val="tx1"/>
              </a:solidFill>
              <a:sym typeface="+mn-ea"/>
            </a:endParaRPr>
          </a:p>
          <a:p>
            <a:pPr algn="l"/>
            <a:r>
              <a:rPr lang="en-US" sz="2400">
                <a:solidFill>
                  <a:srgbClr val="0070C0"/>
                </a:solidFill>
                <a:sym typeface="+mn-ea"/>
              </a:rPr>
              <a:t>print</a:t>
            </a:r>
            <a:r>
              <a:rPr lang="en-US" sz="2400">
                <a:solidFill>
                  <a:schemeClr val="tx1"/>
                </a:solidFill>
                <a:sym typeface="+mn-ea"/>
              </a:rPr>
              <a:t>(thislist[</a:t>
            </a:r>
            <a:r>
              <a:rPr lang="en-US" sz="2400">
                <a:solidFill>
                  <a:srgbClr val="FF0000"/>
                </a:solidFill>
                <a:sym typeface="+mn-ea"/>
              </a:rPr>
              <a:t>1</a:t>
            </a:r>
            <a:r>
              <a:rPr lang="en-US" sz="2400">
                <a:solidFill>
                  <a:schemeClr val="tx1"/>
                </a:solidFill>
                <a:sym typeface="+mn-ea"/>
              </a:rPr>
              <a:t>])</a:t>
            </a:r>
            <a:endParaRPr lang="en-US" sz="2400">
              <a:solidFill>
                <a:schemeClr val="tx1"/>
              </a:solidFill>
              <a:sym typeface="+mn-ea"/>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Negative Indexing</a:t>
            </a:r>
            <a:endParaRPr lang="en-US"/>
          </a:p>
        </p:txBody>
      </p:sp>
      <p:sp>
        <p:nvSpPr>
          <p:cNvPr id="3" name="Content Placeholder 2"/>
          <p:cNvSpPr>
            <a:spLocks noGrp="1"/>
          </p:cNvSpPr>
          <p:nvPr>
            <p:ph sz="half" idx="1"/>
          </p:nvPr>
        </p:nvSpPr>
        <p:spPr>
          <a:xfrm>
            <a:off x="1069975" y="2194560"/>
            <a:ext cx="7214235" cy="1246505"/>
          </a:xfrm>
        </p:spPr>
        <p:txBody>
          <a:bodyPr/>
          <a:p>
            <a:pPr marL="0" indent="0">
              <a:buNone/>
            </a:pPr>
            <a:r>
              <a:rPr lang="en-US"/>
              <a:t>Negative indexing means start from the end</a:t>
            </a:r>
            <a:endParaRPr lang="en-US"/>
          </a:p>
          <a:p>
            <a:pPr marL="0" indent="0">
              <a:buNone/>
            </a:pPr>
            <a:r>
              <a:rPr lang="en-US">
                <a:solidFill>
                  <a:srgbClr val="FF0000"/>
                </a:solidFill>
              </a:rPr>
              <a:t>-1</a:t>
            </a:r>
            <a:r>
              <a:rPr lang="en-US"/>
              <a:t> refers to the last item, </a:t>
            </a:r>
            <a:r>
              <a:rPr lang="en-US">
                <a:solidFill>
                  <a:srgbClr val="FF0000"/>
                </a:solidFill>
              </a:rPr>
              <a:t>-2</a:t>
            </a:r>
            <a:r>
              <a:rPr lang="en-US"/>
              <a:t> refers to the second last item etc.</a:t>
            </a:r>
            <a:endParaRPr lang="en-US"/>
          </a:p>
        </p:txBody>
      </p:sp>
      <p:sp>
        <p:nvSpPr>
          <p:cNvPr id="7" name="Rectangles 6"/>
          <p:cNvSpPr/>
          <p:nvPr/>
        </p:nvSpPr>
        <p:spPr>
          <a:xfrm>
            <a:off x="1946275" y="3319780"/>
            <a:ext cx="8298815" cy="294640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sz="2400">
                <a:solidFill>
                  <a:schemeClr val="tx1"/>
                </a:solidFill>
                <a:sym typeface="+mn-ea"/>
              </a:rPr>
              <a:t>Example</a:t>
            </a:r>
            <a:endParaRPr lang="en-US" sz="2400">
              <a:solidFill>
                <a:schemeClr val="tx1"/>
              </a:solidFill>
              <a:sym typeface="+mn-ea"/>
            </a:endParaRPr>
          </a:p>
          <a:p>
            <a:pPr algn="l"/>
            <a:endParaRPr lang="en-US" sz="2400">
              <a:solidFill>
                <a:schemeClr val="tx1"/>
              </a:solidFill>
              <a:sym typeface="+mn-ea"/>
            </a:endParaRPr>
          </a:p>
          <a:p>
            <a:pPr algn="l"/>
            <a:r>
              <a:rPr lang="en-US" sz="2400">
                <a:solidFill>
                  <a:schemeClr val="tx1"/>
                </a:solidFill>
                <a:sym typeface="+mn-ea"/>
              </a:rPr>
              <a:t>Print the last item of the list:</a:t>
            </a:r>
            <a:endParaRPr lang="en-US" sz="2400">
              <a:solidFill>
                <a:schemeClr val="tx1"/>
              </a:solidFill>
              <a:sym typeface="+mn-ea"/>
            </a:endParaRPr>
          </a:p>
          <a:p>
            <a:pPr algn="l"/>
            <a:endParaRPr lang="en-US" sz="2400">
              <a:solidFill>
                <a:schemeClr val="tx1"/>
              </a:solidFill>
              <a:sym typeface="+mn-ea"/>
            </a:endParaRPr>
          </a:p>
          <a:p>
            <a:pPr algn="l"/>
            <a:r>
              <a:rPr lang="en-US" sz="2400">
                <a:solidFill>
                  <a:schemeClr val="tx1"/>
                </a:solidFill>
                <a:sym typeface="+mn-ea"/>
              </a:rPr>
              <a:t>thislist = [</a:t>
            </a:r>
            <a:r>
              <a:rPr lang="en-US" sz="2400">
                <a:solidFill>
                  <a:srgbClr val="FF0000"/>
                </a:solidFill>
                <a:sym typeface="+mn-ea"/>
              </a:rPr>
              <a:t>"strawberry"</a:t>
            </a:r>
            <a:r>
              <a:rPr lang="en-US" sz="2400">
                <a:solidFill>
                  <a:schemeClr val="tx1"/>
                </a:solidFill>
                <a:sym typeface="+mn-ea"/>
              </a:rPr>
              <a:t>, </a:t>
            </a:r>
            <a:r>
              <a:rPr lang="en-US" sz="2400">
                <a:solidFill>
                  <a:srgbClr val="FF0000"/>
                </a:solidFill>
                <a:sym typeface="+mn-ea"/>
              </a:rPr>
              <a:t>"grapes"</a:t>
            </a:r>
            <a:r>
              <a:rPr lang="en-US" sz="2400">
                <a:solidFill>
                  <a:schemeClr val="tx1"/>
                </a:solidFill>
                <a:sym typeface="+mn-ea"/>
              </a:rPr>
              <a:t>, </a:t>
            </a:r>
            <a:r>
              <a:rPr lang="en-US" sz="2400">
                <a:solidFill>
                  <a:srgbClr val="FF0000"/>
                </a:solidFill>
                <a:sym typeface="+mn-ea"/>
              </a:rPr>
              <a:t>"orange"</a:t>
            </a:r>
            <a:r>
              <a:rPr lang="en-US" sz="2400">
                <a:solidFill>
                  <a:schemeClr val="tx1"/>
                </a:solidFill>
                <a:sym typeface="+mn-ea"/>
              </a:rPr>
              <a:t>]</a:t>
            </a:r>
            <a:endParaRPr lang="en-US" sz="2400">
              <a:solidFill>
                <a:schemeClr val="tx1"/>
              </a:solidFill>
              <a:sym typeface="+mn-ea"/>
            </a:endParaRPr>
          </a:p>
          <a:p>
            <a:pPr algn="l"/>
            <a:r>
              <a:rPr lang="en-US" sz="2400">
                <a:solidFill>
                  <a:srgbClr val="0070C0"/>
                </a:solidFill>
                <a:sym typeface="+mn-ea"/>
              </a:rPr>
              <a:t>print</a:t>
            </a:r>
            <a:r>
              <a:rPr lang="en-US" sz="2400">
                <a:solidFill>
                  <a:schemeClr val="tx1"/>
                </a:solidFill>
                <a:sym typeface="+mn-ea"/>
              </a:rPr>
              <a:t>(thislist[-</a:t>
            </a:r>
            <a:r>
              <a:rPr lang="en-US" sz="2400">
                <a:solidFill>
                  <a:srgbClr val="FF0000"/>
                </a:solidFill>
                <a:sym typeface="+mn-ea"/>
              </a:rPr>
              <a:t>1</a:t>
            </a:r>
            <a:r>
              <a:rPr lang="en-US" sz="2400">
                <a:solidFill>
                  <a:schemeClr val="tx1"/>
                </a:solidFill>
                <a:sym typeface="+mn-ea"/>
              </a:rPr>
              <a:t>])</a:t>
            </a:r>
            <a:endParaRPr lang="en-US" sz="2400">
              <a:solidFill>
                <a:schemeClr val="tx1"/>
              </a:solidFill>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half" idx="1"/>
          </p:nvPr>
        </p:nvSpPr>
        <p:spPr>
          <a:xfrm>
            <a:off x="679150" y="972588"/>
            <a:ext cx="4200421" cy="4680066"/>
          </a:xfrm>
        </p:spPr>
        <p:txBody>
          <a:bodyPr>
            <a:normAutofit/>
          </a:bodyPr>
          <a:lstStyle/>
          <a:p>
            <a:pPr marL="0" indent="0">
              <a:buNone/>
            </a:pPr>
            <a:r>
              <a:rPr lang="en-US" altLang="zh-TW" sz="3200" b="1" dirty="0" smtClean="0"/>
              <a:t>System scripting</a:t>
            </a:r>
            <a:endParaRPr lang="en-US" altLang="zh-TW" sz="3200" b="1" dirty="0" smtClean="0"/>
          </a:p>
          <a:p>
            <a:pPr marL="0" indent="0">
              <a:buNone/>
            </a:pPr>
            <a:r>
              <a:rPr lang="en-US" altLang="zh-TW" sz="1800" dirty="0" smtClean="0"/>
              <a:t>  Scripting </a:t>
            </a:r>
            <a:r>
              <a:rPr lang="en-US" altLang="zh-TW" sz="1800" dirty="0"/>
              <a:t>is a very common practice among Python programmers. It's used for automation of daily tasks, reporting, server management, security, social media management, business growth and development, financial trading, automating software and many other intelligent solutions</a:t>
            </a:r>
            <a:r>
              <a:rPr lang="en-US" altLang="zh-TW" sz="1800" dirty="0" smtClean="0"/>
              <a:t>. </a:t>
            </a:r>
            <a:endParaRPr lang="zh-TW" altLang="en-US" sz="2800" b="1" dirty="0"/>
          </a:p>
        </p:txBody>
      </p:sp>
      <p:pic>
        <p:nvPicPr>
          <p:cNvPr id="1026" name="Picture 2" descr="30 python scripts example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83537" y="2861611"/>
            <a:ext cx="4856011" cy="33646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Range of Indexes</a:t>
            </a:r>
            <a:endParaRPr lang="en-US"/>
          </a:p>
        </p:txBody>
      </p:sp>
      <p:sp>
        <p:nvSpPr>
          <p:cNvPr id="3" name="Content Placeholder 2"/>
          <p:cNvSpPr>
            <a:spLocks noGrp="1"/>
          </p:cNvSpPr>
          <p:nvPr>
            <p:ph sz="half" idx="1"/>
          </p:nvPr>
        </p:nvSpPr>
        <p:spPr>
          <a:xfrm>
            <a:off x="492760" y="1605915"/>
            <a:ext cx="11008995" cy="1337310"/>
          </a:xfrm>
        </p:spPr>
        <p:txBody>
          <a:bodyPr/>
          <a:p>
            <a:pPr marL="0" indent="0">
              <a:buNone/>
            </a:pPr>
            <a:r>
              <a:rPr lang="en-US"/>
              <a:t>You can specify a range of indexes by specifying where to start and where to end the range.</a:t>
            </a:r>
            <a:endParaRPr lang="en-US"/>
          </a:p>
          <a:p>
            <a:pPr marL="0" indent="0">
              <a:buNone/>
            </a:pPr>
            <a:endParaRPr lang="en-US"/>
          </a:p>
          <a:p>
            <a:pPr marL="0" indent="0">
              <a:buNone/>
            </a:pPr>
            <a:r>
              <a:rPr lang="en-US"/>
              <a:t>When specifying a range, the return value will be a new list with the specified items.</a:t>
            </a:r>
            <a:endParaRPr lang="en-US"/>
          </a:p>
        </p:txBody>
      </p:sp>
      <p:sp>
        <p:nvSpPr>
          <p:cNvPr id="7" name="Rectangles 6"/>
          <p:cNvSpPr/>
          <p:nvPr/>
        </p:nvSpPr>
        <p:spPr>
          <a:xfrm>
            <a:off x="200025" y="3274695"/>
            <a:ext cx="11798935" cy="294640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sz="2400">
                <a:solidFill>
                  <a:schemeClr val="tx1"/>
                </a:solidFill>
                <a:sym typeface="+mn-ea"/>
              </a:rPr>
              <a:t>Example</a:t>
            </a:r>
            <a:endParaRPr lang="en-US" sz="2400">
              <a:solidFill>
                <a:schemeClr val="tx1"/>
              </a:solidFill>
              <a:sym typeface="+mn-ea"/>
            </a:endParaRPr>
          </a:p>
          <a:p>
            <a:pPr algn="l"/>
            <a:endParaRPr lang="en-US" sz="2400">
              <a:solidFill>
                <a:schemeClr val="tx1"/>
              </a:solidFill>
              <a:sym typeface="+mn-ea"/>
            </a:endParaRPr>
          </a:p>
          <a:p>
            <a:pPr algn="l"/>
            <a:r>
              <a:rPr lang="en-US" sz="2400">
                <a:solidFill>
                  <a:schemeClr val="tx1"/>
                </a:solidFill>
                <a:sym typeface="+mn-ea"/>
              </a:rPr>
              <a:t>Return the third, fourth, and fifth item:</a:t>
            </a:r>
            <a:endParaRPr lang="en-US" sz="2400">
              <a:solidFill>
                <a:schemeClr val="tx1"/>
              </a:solidFill>
              <a:sym typeface="+mn-ea"/>
            </a:endParaRPr>
          </a:p>
          <a:p>
            <a:pPr algn="l"/>
            <a:endParaRPr lang="en-US" sz="2400">
              <a:solidFill>
                <a:schemeClr val="tx1"/>
              </a:solidFill>
              <a:sym typeface="+mn-ea"/>
            </a:endParaRPr>
          </a:p>
          <a:p>
            <a:pPr algn="l"/>
            <a:r>
              <a:rPr lang="en-US" sz="2400">
                <a:solidFill>
                  <a:schemeClr val="tx1"/>
                </a:solidFill>
                <a:sym typeface="+mn-ea"/>
              </a:rPr>
              <a:t>thislist = [</a:t>
            </a:r>
            <a:r>
              <a:rPr lang="en-US" sz="2400">
                <a:solidFill>
                  <a:srgbClr val="FF0000"/>
                </a:solidFill>
                <a:sym typeface="+mn-ea"/>
              </a:rPr>
              <a:t>"strawberry"</a:t>
            </a:r>
            <a:r>
              <a:rPr lang="en-US" sz="2400">
                <a:solidFill>
                  <a:schemeClr val="tx1"/>
                </a:solidFill>
                <a:sym typeface="+mn-ea"/>
              </a:rPr>
              <a:t>, </a:t>
            </a:r>
            <a:r>
              <a:rPr lang="en-US" sz="2400">
                <a:solidFill>
                  <a:srgbClr val="FF0000"/>
                </a:solidFill>
                <a:sym typeface="+mn-ea"/>
              </a:rPr>
              <a:t>"grapes"</a:t>
            </a:r>
            <a:r>
              <a:rPr lang="en-US" sz="2400">
                <a:solidFill>
                  <a:schemeClr val="tx1"/>
                </a:solidFill>
                <a:sym typeface="+mn-ea"/>
              </a:rPr>
              <a:t>, </a:t>
            </a:r>
            <a:r>
              <a:rPr lang="en-US" sz="2400">
                <a:solidFill>
                  <a:srgbClr val="FF0000"/>
                </a:solidFill>
                <a:sym typeface="+mn-ea"/>
              </a:rPr>
              <a:t>"lemon"</a:t>
            </a:r>
            <a:r>
              <a:rPr lang="en-US" sz="2400">
                <a:solidFill>
                  <a:schemeClr val="tx1"/>
                </a:solidFill>
                <a:sym typeface="+mn-ea"/>
              </a:rPr>
              <a:t>,</a:t>
            </a:r>
            <a:r>
              <a:rPr lang="en-US" sz="2400">
                <a:solidFill>
                  <a:srgbClr val="FF0000"/>
                </a:solidFill>
                <a:sym typeface="+mn-ea"/>
              </a:rPr>
              <a:t> "peach"</a:t>
            </a:r>
            <a:r>
              <a:rPr lang="en-US" sz="2400">
                <a:solidFill>
                  <a:schemeClr val="tx1"/>
                </a:solidFill>
                <a:sym typeface="+mn-ea"/>
              </a:rPr>
              <a:t>, </a:t>
            </a:r>
            <a:r>
              <a:rPr lang="en-US" sz="2400">
                <a:solidFill>
                  <a:srgbClr val="FF0000"/>
                </a:solidFill>
                <a:sym typeface="+mn-ea"/>
              </a:rPr>
              <a:t>"guava"</a:t>
            </a:r>
            <a:r>
              <a:rPr lang="en-US" sz="2400">
                <a:solidFill>
                  <a:schemeClr val="tx1"/>
                </a:solidFill>
                <a:sym typeface="+mn-ea"/>
              </a:rPr>
              <a:t>, </a:t>
            </a:r>
            <a:r>
              <a:rPr lang="en-US" sz="2400">
                <a:solidFill>
                  <a:srgbClr val="FF0000"/>
                </a:solidFill>
                <a:sym typeface="+mn-ea"/>
              </a:rPr>
              <a:t>"avocado"</a:t>
            </a:r>
            <a:r>
              <a:rPr lang="en-US" sz="2400">
                <a:solidFill>
                  <a:schemeClr val="tx1"/>
                </a:solidFill>
                <a:sym typeface="+mn-ea"/>
              </a:rPr>
              <a:t>, </a:t>
            </a:r>
            <a:r>
              <a:rPr lang="en-US" sz="2400">
                <a:solidFill>
                  <a:srgbClr val="FF0000"/>
                </a:solidFill>
                <a:sym typeface="+mn-ea"/>
              </a:rPr>
              <a:t>"papaya"</a:t>
            </a:r>
            <a:r>
              <a:rPr lang="en-US" sz="2400">
                <a:solidFill>
                  <a:schemeClr val="tx1"/>
                </a:solidFill>
                <a:sym typeface="+mn-ea"/>
              </a:rPr>
              <a:t>]</a:t>
            </a:r>
            <a:endParaRPr lang="en-US" sz="2400">
              <a:solidFill>
                <a:schemeClr val="tx1"/>
              </a:solidFill>
              <a:sym typeface="+mn-ea"/>
            </a:endParaRPr>
          </a:p>
          <a:p>
            <a:pPr algn="l"/>
            <a:r>
              <a:rPr lang="en-US" sz="2400">
                <a:solidFill>
                  <a:srgbClr val="0070C0"/>
                </a:solidFill>
                <a:sym typeface="+mn-ea"/>
              </a:rPr>
              <a:t>print</a:t>
            </a:r>
            <a:r>
              <a:rPr lang="en-US" sz="2400">
                <a:solidFill>
                  <a:schemeClr val="tx1"/>
                </a:solidFill>
                <a:sym typeface="+mn-ea"/>
              </a:rPr>
              <a:t>(thislist[</a:t>
            </a:r>
            <a:r>
              <a:rPr lang="en-US" sz="2400">
                <a:solidFill>
                  <a:srgbClr val="FF0000"/>
                </a:solidFill>
                <a:sym typeface="+mn-ea"/>
              </a:rPr>
              <a:t>2</a:t>
            </a:r>
            <a:r>
              <a:rPr lang="en-US" sz="2400">
                <a:solidFill>
                  <a:schemeClr val="tx1"/>
                </a:solidFill>
                <a:sym typeface="+mn-ea"/>
              </a:rPr>
              <a:t>:</a:t>
            </a:r>
            <a:r>
              <a:rPr lang="en-US" sz="2400">
                <a:solidFill>
                  <a:srgbClr val="FF0000"/>
                </a:solidFill>
                <a:sym typeface="+mn-ea"/>
              </a:rPr>
              <a:t>5</a:t>
            </a:r>
            <a:r>
              <a:rPr lang="en-US" sz="2400">
                <a:solidFill>
                  <a:schemeClr val="tx1"/>
                </a:solidFill>
                <a:sym typeface="+mn-ea"/>
              </a:rPr>
              <a:t>])</a:t>
            </a:r>
            <a:endParaRPr lang="en-US" sz="2400">
              <a:solidFill>
                <a:schemeClr val="tx1"/>
              </a:solidFill>
              <a:sym typeface="+mn-ea"/>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1553845" y="328930"/>
            <a:ext cx="9083675" cy="227647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rgbClr val="FF0000"/>
                </a:solidFill>
              </a:rPr>
              <a:t>Note</a:t>
            </a:r>
            <a:r>
              <a:rPr lang="en-US"/>
              <a:t>: The search will start at index 2 (included) and end at index 5 (not included).</a:t>
            </a:r>
            <a:endParaRPr lang="en-US"/>
          </a:p>
          <a:p>
            <a:pPr algn="ctr"/>
            <a:endParaRPr lang="en-US"/>
          </a:p>
          <a:p>
            <a:pPr algn="ctr"/>
            <a:r>
              <a:rPr lang="en-US">
                <a:solidFill>
                  <a:schemeClr val="tx1"/>
                </a:solidFill>
              </a:rPr>
              <a:t>Remember that the first item has index 0.</a:t>
            </a:r>
            <a:endParaRPr lang="en-US">
              <a:solidFill>
                <a:schemeClr val="tx1"/>
              </a:solidFill>
            </a:endParaRPr>
          </a:p>
          <a:p>
            <a:pPr algn="ctr"/>
            <a:endParaRPr lang="en-US"/>
          </a:p>
          <a:p>
            <a:pPr algn="ctr"/>
            <a:r>
              <a:rPr lang="en-US">
                <a:solidFill>
                  <a:schemeClr val="tx1"/>
                </a:solidFill>
              </a:rPr>
              <a:t>By leaving out the start value, the range will start at the first item:</a:t>
            </a:r>
            <a:endParaRPr lang="en-US">
              <a:solidFill>
                <a:schemeClr val="tx1"/>
              </a:solidFill>
            </a:endParaRPr>
          </a:p>
        </p:txBody>
      </p:sp>
      <p:sp>
        <p:nvSpPr>
          <p:cNvPr id="7" name="Rectangles 6"/>
          <p:cNvSpPr/>
          <p:nvPr/>
        </p:nvSpPr>
        <p:spPr>
          <a:xfrm>
            <a:off x="393065" y="3470910"/>
            <a:ext cx="11798935" cy="2493645"/>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sz="2000">
                <a:solidFill>
                  <a:schemeClr val="tx1"/>
                </a:solidFill>
                <a:sym typeface="+mn-ea"/>
              </a:rPr>
              <a:t>Example</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This example returns the items from the beginning to, but NOT including, "guava":</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thislist = [</a:t>
            </a:r>
            <a:r>
              <a:rPr lang="en-US" sz="2000">
                <a:solidFill>
                  <a:srgbClr val="FF0000"/>
                </a:solidFill>
                <a:sym typeface="+mn-ea"/>
              </a:rPr>
              <a:t>"strawberry"</a:t>
            </a:r>
            <a:r>
              <a:rPr lang="en-US" sz="2000">
                <a:solidFill>
                  <a:schemeClr val="tx1"/>
                </a:solidFill>
                <a:sym typeface="+mn-ea"/>
              </a:rPr>
              <a:t>, </a:t>
            </a:r>
            <a:r>
              <a:rPr lang="en-US" sz="2000">
                <a:solidFill>
                  <a:srgbClr val="FF0000"/>
                </a:solidFill>
                <a:sym typeface="+mn-ea"/>
              </a:rPr>
              <a:t>"grapes"</a:t>
            </a:r>
            <a:r>
              <a:rPr lang="en-US" sz="2000">
                <a:solidFill>
                  <a:schemeClr val="tx1"/>
                </a:solidFill>
                <a:sym typeface="+mn-ea"/>
              </a:rPr>
              <a:t>, </a:t>
            </a:r>
            <a:r>
              <a:rPr lang="en-US" sz="2000">
                <a:solidFill>
                  <a:srgbClr val="FF0000"/>
                </a:solidFill>
                <a:sym typeface="+mn-ea"/>
              </a:rPr>
              <a:t>"lemon"</a:t>
            </a:r>
            <a:r>
              <a:rPr lang="en-US" sz="2000">
                <a:solidFill>
                  <a:schemeClr val="tx1"/>
                </a:solidFill>
                <a:sym typeface="+mn-ea"/>
              </a:rPr>
              <a:t>,</a:t>
            </a:r>
            <a:r>
              <a:rPr lang="en-US" sz="2000">
                <a:solidFill>
                  <a:srgbClr val="FF0000"/>
                </a:solidFill>
                <a:sym typeface="+mn-ea"/>
              </a:rPr>
              <a:t> "peach"</a:t>
            </a:r>
            <a:r>
              <a:rPr lang="en-US" sz="2000">
                <a:solidFill>
                  <a:schemeClr val="tx1"/>
                </a:solidFill>
                <a:sym typeface="+mn-ea"/>
              </a:rPr>
              <a:t>, </a:t>
            </a:r>
            <a:r>
              <a:rPr lang="en-US" sz="2000">
                <a:solidFill>
                  <a:srgbClr val="FF0000"/>
                </a:solidFill>
                <a:sym typeface="+mn-ea"/>
              </a:rPr>
              <a:t>"guava"</a:t>
            </a:r>
            <a:r>
              <a:rPr lang="en-US" sz="2000">
                <a:solidFill>
                  <a:schemeClr val="tx1"/>
                </a:solidFill>
                <a:sym typeface="+mn-ea"/>
              </a:rPr>
              <a:t>, </a:t>
            </a:r>
            <a:r>
              <a:rPr lang="en-US" sz="2000">
                <a:solidFill>
                  <a:srgbClr val="FF0000"/>
                </a:solidFill>
                <a:sym typeface="+mn-ea"/>
              </a:rPr>
              <a:t>"avocado"</a:t>
            </a:r>
            <a:r>
              <a:rPr lang="en-US" sz="2000">
                <a:solidFill>
                  <a:schemeClr val="tx1"/>
                </a:solidFill>
                <a:sym typeface="+mn-ea"/>
              </a:rPr>
              <a:t>, </a:t>
            </a:r>
            <a:r>
              <a:rPr lang="en-US" sz="2000">
                <a:solidFill>
                  <a:srgbClr val="FF0000"/>
                </a:solidFill>
                <a:sym typeface="+mn-ea"/>
              </a:rPr>
              <a:t>"papaya"</a:t>
            </a:r>
            <a:r>
              <a:rPr lang="en-US" sz="2000">
                <a:solidFill>
                  <a:schemeClr val="tx1"/>
                </a:solidFill>
                <a:sym typeface="+mn-ea"/>
              </a:rPr>
              <a:t>]</a:t>
            </a:r>
            <a:endParaRPr lang="en-US" sz="2000">
              <a:solidFill>
                <a:schemeClr val="tx1"/>
              </a:solidFill>
              <a:sym typeface="+mn-ea"/>
            </a:endParaRPr>
          </a:p>
          <a:p>
            <a:pPr algn="l"/>
            <a:r>
              <a:rPr lang="en-US" sz="2000">
                <a:solidFill>
                  <a:srgbClr val="0070C0"/>
                </a:solidFill>
                <a:sym typeface="+mn-ea"/>
              </a:rPr>
              <a:t>print</a:t>
            </a:r>
            <a:r>
              <a:rPr lang="en-US" sz="2000">
                <a:solidFill>
                  <a:schemeClr val="tx1"/>
                </a:solidFill>
                <a:sym typeface="+mn-ea"/>
              </a:rPr>
              <a:t>(thislist[:</a:t>
            </a:r>
            <a:r>
              <a:rPr lang="en-US" sz="2000">
                <a:solidFill>
                  <a:srgbClr val="FF0000"/>
                </a:solidFill>
                <a:sym typeface="+mn-ea"/>
              </a:rPr>
              <a:t>4</a:t>
            </a:r>
            <a:r>
              <a:rPr lang="en-US" sz="2000">
                <a:solidFill>
                  <a:schemeClr val="tx1"/>
                </a:solidFill>
                <a:sym typeface="+mn-ea"/>
              </a:rPr>
              <a:t>])</a:t>
            </a:r>
            <a:endParaRPr lang="en-US" sz="2000">
              <a:solidFill>
                <a:schemeClr val="tx1"/>
              </a:solidFill>
              <a:sym typeface="+mn-ea"/>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738505" y="1364615"/>
            <a:ext cx="6911975" cy="1216660"/>
          </a:xfrm>
        </p:spPr>
        <p:txBody>
          <a:bodyPr/>
          <a:p>
            <a:pPr marL="0" indent="0">
              <a:buNone/>
            </a:pPr>
            <a:r>
              <a:rPr lang="en-US"/>
              <a:t>By leaving out the end value, the range will go on to the end of the list:</a:t>
            </a:r>
            <a:endParaRPr lang="en-US"/>
          </a:p>
        </p:txBody>
      </p:sp>
      <p:sp>
        <p:nvSpPr>
          <p:cNvPr id="7" name="Rectangles 6"/>
          <p:cNvSpPr/>
          <p:nvPr/>
        </p:nvSpPr>
        <p:spPr>
          <a:xfrm>
            <a:off x="287655" y="3088005"/>
            <a:ext cx="11798935" cy="2493645"/>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sz="2000">
                <a:solidFill>
                  <a:schemeClr val="tx1"/>
                </a:solidFill>
                <a:sym typeface="+mn-ea"/>
              </a:rPr>
              <a:t>Example</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This example returns the items from "lemon" to the end:</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thislist = [</a:t>
            </a:r>
            <a:r>
              <a:rPr lang="en-US" sz="2000">
                <a:solidFill>
                  <a:srgbClr val="FF0000"/>
                </a:solidFill>
                <a:sym typeface="+mn-ea"/>
              </a:rPr>
              <a:t>"strawberry"</a:t>
            </a:r>
            <a:r>
              <a:rPr lang="en-US" sz="2000">
                <a:solidFill>
                  <a:schemeClr val="tx1"/>
                </a:solidFill>
                <a:sym typeface="+mn-ea"/>
              </a:rPr>
              <a:t>, </a:t>
            </a:r>
            <a:r>
              <a:rPr lang="en-US" sz="2000">
                <a:solidFill>
                  <a:srgbClr val="FF0000"/>
                </a:solidFill>
                <a:sym typeface="+mn-ea"/>
              </a:rPr>
              <a:t>"grapes"</a:t>
            </a:r>
            <a:r>
              <a:rPr lang="en-US" sz="2000">
                <a:solidFill>
                  <a:schemeClr val="tx1"/>
                </a:solidFill>
                <a:sym typeface="+mn-ea"/>
              </a:rPr>
              <a:t>, </a:t>
            </a:r>
            <a:r>
              <a:rPr lang="en-US" sz="2000">
                <a:solidFill>
                  <a:srgbClr val="FF0000"/>
                </a:solidFill>
                <a:sym typeface="+mn-ea"/>
              </a:rPr>
              <a:t>"lemon"</a:t>
            </a:r>
            <a:r>
              <a:rPr lang="en-US" sz="2000">
                <a:solidFill>
                  <a:schemeClr val="tx1"/>
                </a:solidFill>
                <a:sym typeface="+mn-ea"/>
              </a:rPr>
              <a:t>,</a:t>
            </a:r>
            <a:r>
              <a:rPr lang="en-US" sz="2000">
                <a:solidFill>
                  <a:srgbClr val="FF0000"/>
                </a:solidFill>
                <a:sym typeface="+mn-ea"/>
              </a:rPr>
              <a:t> "peach"</a:t>
            </a:r>
            <a:r>
              <a:rPr lang="en-US" sz="2000">
                <a:solidFill>
                  <a:schemeClr val="tx1"/>
                </a:solidFill>
                <a:sym typeface="+mn-ea"/>
              </a:rPr>
              <a:t>, </a:t>
            </a:r>
            <a:r>
              <a:rPr lang="en-US" sz="2000">
                <a:solidFill>
                  <a:srgbClr val="FF0000"/>
                </a:solidFill>
                <a:sym typeface="+mn-ea"/>
              </a:rPr>
              <a:t>"guava"</a:t>
            </a:r>
            <a:r>
              <a:rPr lang="en-US" sz="2000">
                <a:solidFill>
                  <a:schemeClr val="tx1"/>
                </a:solidFill>
                <a:sym typeface="+mn-ea"/>
              </a:rPr>
              <a:t>, </a:t>
            </a:r>
            <a:r>
              <a:rPr lang="en-US" sz="2000">
                <a:solidFill>
                  <a:srgbClr val="FF0000"/>
                </a:solidFill>
                <a:sym typeface="+mn-ea"/>
              </a:rPr>
              <a:t>"avocado"</a:t>
            </a:r>
            <a:r>
              <a:rPr lang="en-US" sz="2000">
                <a:solidFill>
                  <a:schemeClr val="tx1"/>
                </a:solidFill>
                <a:sym typeface="+mn-ea"/>
              </a:rPr>
              <a:t>, </a:t>
            </a:r>
            <a:r>
              <a:rPr lang="en-US" sz="2000">
                <a:solidFill>
                  <a:srgbClr val="FF0000"/>
                </a:solidFill>
                <a:sym typeface="+mn-ea"/>
              </a:rPr>
              <a:t>"papaya"</a:t>
            </a:r>
            <a:r>
              <a:rPr lang="en-US" sz="2000">
                <a:solidFill>
                  <a:schemeClr val="tx1"/>
                </a:solidFill>
                <a:sym typeface="+mn-ea"/>
              </a:rPr>
              <a:t>]</a:t>
            </a:r>
            <a:endParaRPr lang="en-US" sz="2000">
              <a:solidFill>
                <a:schemeClr val="tx1"/>
              </a:solidFill>
              <a:sym typeface="+mn-ea"/>
            </a:endParaRPr>
          </a:p>
          <a:p>
            <a:pPr algn="l"/>
            <a:r>
              <a:rPr lang="en-US" sz="2000">
                <a:solidFill>
                  <a:srgbClr val="0070C0"/>
                </a:solidFill>
                <a:sym typeface="+mn-ea"/>
              </a:rPr>
              <a:t>print</a:t>
            </a:r>
            <a:r>
              <a:rPr lang="en-US" sz="2000">
                <a:solidFill>
                  <a:schemeClr val="tx1"/>
                </a:solidFill>
                <a:sym typeface="+mn-ea"/>
              </a:rPr>
              <a:t>(thislist[</a:t>
            </a:r>
            <a:r>
              <a:rPr lang="en-US" sz="2000">
                <a:solidFill>
                  <a:srgbClr val="0070C0"/>
                </a:solidFill>
                <a:sym typeface="+mn-ea"/>
              </a:rPr>
              <a:t>2</a:t>
            </a:r>
            <a:r>
              <a:rPr lang="en-US" sz="2000">
                <a:solidFill>
                  <a:schemeClr val="tx1"/>
                </a:solidFill>
                <a:sym typeface="+mn-ea"/>
              </a:rPr>
              <a:t>:])</a:t>
            </a:r>
            <a:endParaRPr lang="en-US" sz="2000">
              <a:solidFill>
                <a:schemeClr val="tx1"/>
              </a:solidFill>
              <a:sym typeface="+mn-ea"/>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Range of Negative Indexes</a:t>
            </a:r>
            <a:endParaRPr lang="en-US"/>
          </a:p>
        </p:txBody>
      </p:sp>
      <p:sp>
        <p:nvSpPr>
          <p:cNvPr id="3" name="Content Placeholder 2"/>
          <p:cNvSpPr>
            <a:spLocks noGrp="1"/>
          </p:cNvSpPr>
          <p:nvPr>
            <p:ph sz="half" idx="1"/>
          </p:nvPr>
        </p:nvSpPr>
        <p:spPr>
          <a:xfrm>
            <a:off x="1069975" y="2194560"/>
            <a:ext cx="4754880" cy="990600"/>
          </a:xfrm>
        </p:spPr>
        <p:txBody>
          <a:bodyPr/>
          <a:p>
            <a:pPr marL="0" indent="0">
              <a:buNone/>
            </a:pPr>
            <a:r>
              <a:rPr lang="en-US"/>
              <a:t>Specify negative indexes if you want to start the search from the end of the list:</a:t>
            </a:r>
            <a:endParaRPr lang="en-US"/>
          </a:p>
        </p:txBody>
      </p:sp>
      <p:sp>
        <p:nvSpPr>
          <p:cNvPr id="7" name="Rectangles 6"/>
          <p:cNvSpPr/>
          <p:nvPr/>
        </p:nvSpPr>
        <p:spPr>
          <a:xfrm>
            <a:off x="287655" y="3088005"/>
            <a:ext cx="11798935" cy="2493645"/>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sz="2000">
                <a:solidFill>
                  <a:schemeClr val="tx1"/>
                </a:solidFill>
                <a:sym typeface="+mn-ea"/>
              </a:rPr>
              <a:t>Example</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This example returns the items from "peach" (-4) to, but NOT including "papaya" (-1):</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thislist = [</a:t>
            </a:r>
            <a:r>
              <a:rPr lang="en-US" sz="2000">
                <a:solidFill>
                  <a:srgbClr val="FF0000"/>
                </a:solidFill>
                <a:sym typeface="+mn-ea"/>
              </a:rPr>
              <a:t>"strawberry"</a:t>
            </a:r>
            <a:r>
              <a:rPr lang="en-US" sz="2000">
                <a:solidFill>
                  <a:schemeClr val="tx1"/>
                </a:solidFill>
                <a:sym typeface="+mn-ea"/>
              </a:rPr>
              <a:t>, </a:t>
            </a:r>
            <a:r>
              <a:rPr lang="en-US" sz="2000">
                <a:solidFill>
                  <a:srgbClr val="FF0000"/>
                </a:solidFill>
                <a:sym typeface="+mn-ea"/>
              </a:rPr>
              <a:t>"grapes"</a:t>
            </a:r>
            <a:r>
              <a:rPr lang="en-US" sz="2000">
                <a:solidFill>
                  <a:schemeClr val="tx1"/>
                </a:solidFill>
                <a:sym typeface="+mn-ea"/>
              </a:rPr>
              <a:t>, </a:t>
            </a:r>
            <a:r>
              <a:rPr lang="en-US" sz="2000">
                <a:solidFill>
                  <a:srgbClr val="FF0000"/>
                </a:solidFill>
                <a:sym typeface="+mn-ea"/>
              </a:rPr>
              <a:t>"lemon"</a:t>
            </a:r>
            <a:r>
              <a:rPr lang="en-US" sz="2000">
                <a:solidFill>
                  <a:schemeClr val="tx1"/>
                </a:solidFill>
                <a:sym typeface="+mn-ea"/>
              </a:rPr>
              <a:t>,</a:t>
            </a:r>
            <a:r>
              <a:rPr lang="en-US" sz="2000">
                <a:solidFill>
                  <a:srgbClr val="FF0000"/>
                </a:solidFill>
                <a:sym typeface="+mn-ea"/>
              </a:rPr>
              <a:t> "peach"</a:t>
            </a:r>
            <a:r>
              <a:rPr lang="en-US" sz="2000">
                <a:solidFill>
                  <a:schemeClr val="tx1"/>
                </a:solidFill>
                <a:sym typeface="+mn-ea"/>
              </a:rPr>
              <a:t>, </a:t>
            </a:r>
            <a:r>
              <a:rPr lang="en-US" sz="2000">
                <a:solidFill>
                  <a:srgbClr val="FF0000"/>
                </a:solidFill>
                <a:sym typeface="+mn-ea"/>
              </a:rPr>
              <a:t>"guava"</a:t>
            </a:r>
            <a:r>
              <a:rPr lang="en-US" sz="2000">
                <a:solidFill>
                  <a:schemeClr val="tx1"/>
                </a:solidFill>
                <a:sym typeface="+mn-ea"/>
              </a:rPr>
              <a:t>, </a:t>
            </a:r>
            <a:r>
              <a:rPr lang="en-US" sz="2000">
                <a:solidFill>
                  <a:srgbClr val="FF0000"/>
                </a:solidFill>
                <a:sym typeface="+mn-ea"/>
              </a:rPr>
              <a:t>"avocado"</a:t>
            </a:r>
            <a:r>
              <a:rPr lang="en-US" sz="2000">
                <a:solidFill>
                  <a:schemeClr val="tx1"/>
                </a:solidFill>
                <a:sym typeface="+mn-ea"/>
              </a:rPr>
              <a:t>, </a:t>
            </a:r>
            <a:r>
              <a:rPr lang="en-US" sz="2000">
                <a:solidFill>
                  <a:srgbClr val="FF0000"/>
                </a:solidFill>
                <a:sym typeface="+mn-ea"/>
              </a:rPr>
              <a:t>"papaya"</a:t>
            </a:r>
            <a:r>
              <a:rPr lang="en-US" sz="2000">
                <a:solidFill>
                  <a:schemeClr val="tx1"/>
                </a:solidFill>
                <a:sym typeface="+mn-ea"/>
              </a:rPr>
              <a:t>]</a:t>
            </a:r>
            <a:endParaRPr lang="en-US" sz="2000">
              <a:solidFill>
                <a:schemeClr val="tx1"/>
              </a:solidFill>
              <a:sym typeface="+mn-ea"/>
            </a:endParaRPr>
          </a:p>
          <a:p>
            <a:pPr algn="l"/>
            <a:r>
              <a:rPr lang="en-US" sz="2000">
                <a:solidFill>
                  <a:srgbClr val="0070C0"/>
                </a:solidFill>
                <a:sym typeface="+mn-ea"/>
              </a:rPr>
              <a:t>print</a:t>
            </a:r>
            <a:r>
              <a:rPr lang="en-US" sz="2000">
                <a:solidFill>
                  <a:schemeClr val="tx1"/>
                </a:solidFill>
                <a:sym typeface="+mn-ea"/>
              </a:rPr>
              <a:t>(thislist[-</a:t>
            </a:r>
            <a:r>
              <a:rPr lang="en-US" sz="2000">
                <a:solidFill>
                  <a:srgbClr val="FF0000"/>
                </a:solidFill>
                <a:sym typeface="+mn-ea"/>
              </a:rPr>
              <a:t>4</a:t>
            </a:r>
            <a:r>
              <a:rPr lang="en-US" sz="2000">
                <a:solidFill>
                  <a:schemeClr val="tx1"/>
                </a:solidFill>
                <a:sym typeface="+mn-ea"/>
              </a:rPr>
              <a:t>:-</a:t>
            </a:r>
            <a:r>
              <a:rPr lang="en-US" sz="2000">
                <a:solidFill>
                  <a:srgbClr val="FF0000"/>
                </a:solidFill>
                <a:sym typeface="+mn-ea"/>
              </a:rPr>
              <a:t>1</a:t>
            </a:r>
            <a:r>
              <a:rPr lang="en-US" sz="2000">
                <a:solidFill>
                  <a:schemeClr val="tx1"/>
                </a:solidFill>
                <a:sym typeface="+mn-ea"/>
              </a:rPr>
              <a:t>])</a:t>
            </a:r>
            <a:endParaRPr lang="en-US" sz="2000">
              <a:solidFill>
                <a:schemeClr val="tx1"/>
              </a:solidFill>
              <a:sym typeface="+mn-ea"/>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Check if Item Exists</a:t>
            </a:r>
            <a:endParaRPr lang="en-US"/>
          </a:p>
        </p:txBody>
      </p:sp>
      <p:sp>
        <p:nvSpPr>
          <p:cNvPr id="3" name="Content Placeholder 2"/>
          <p:cNvSpPr>
            <a:spLocks noGrp="1"/>
          </p:cNvSpPr>
          <p:nvPr>
            <p:ph sz="half" idx="1"/>
          </p:nvPr>
        </p:nvSpPr>
        <p:spPr>
          <a:xfrm>
            <a:off x="979170" y="1922780"/>
            <a:ext cx="8601075" cy="900430"/>
          </a:xfrm>
        </p:spPr>
        <p:txBody>
          <a:bodyPr/>
          <a:p>
            <a:pPr marL="0" indent="0">
              <a:buNone/>
            </a:pPr>
            <a:r>
              <a:rPr lang="en-US"/>
              <a:t>To determine if a specified item is present in a list use the </a:t>
            </a:r>
            <a:r>
              <a:rPr lang="en-US">
                <a:solidFill>
                  <a:srgbClr val="FF0000"/>
                </a:solidFill>
              </a:rPr>
              <a:t>in </a:t>
            </a:r>
            <a:r>
              <a:rPr lang="en-US"/>
              <a:t>keyword:</a:t>
            </a:r>
            <a:endParaRPr lang="en-US"/>
          </a:p>
        </p:txBody>
      </p:sp>
      <p:sp>
        <p:nvSpPr>
          <p:cNvPr id="7" name="Rectangles 6"/>
          <p:cNvSpPr/>
          <p:nvPr/>
        </p:nvSpPr>
        <p:spPr>
          <a:xfrm>
            <a:off x="680085" y="2823210"/>
            <a:ext cx="11240770" cy="320294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sz="2000">
                <a:solidFill>
                  <a:schemeClr val="tx1"/>
                </a:solidFill>
                <a:sym typeface="+mn-ea"/>
              </a:rPr>
              <a:t>Example</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Check if "strawberry" is present in the list:</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thislist = [</a:t>
            </a:r>
            <a:r>
              <a:rPr lang="en-US" sz="2000">
                <a:solidFill>
                  <a:schemeClr val="accent2">
                    <a:lumMod val="60000"/>
                    <a:lumOff val="40000"/>
                  </a:schemeClr>
                </a:solidFill>
                <a:sym typeface="+mn-ea"/>
              </a:rPr>
              <a:t>"strawberry"</a:t>
            </a:r>
            <a:r>
              <a:rPr lang="en-US" sz="2000">
                <a:solidFill>
                  <a:schemeClr val="tx1"/>
                </a:solidFill>
                <a:sym typeface="+mn-ea"/>
              </a:rPr>
              <a:t>, </a:t>
            </a:r>
            <a:r>
              <a:rPr lang="en-US" sz="2000">
                <a:solidFill>
                  <a:schemeClr val="accent2">
                    <a:lumMod val="60000"/>
                    <a:lumOff val="40000"/>
                  </a:schemeClr>
                </a:solidFill>
                <a:sym typeface="+mn-ea"/>
              </a:rPr>
              <a:t>"grapes"</a:t>
            </a:r>
            <a:r>
              <a:rPr lang="en-US" sz="2000">
                <a:solidFill>
                  <a:schemeClr val="tx1"/>
                </a:solidFill>
                <a:sym typeface="+mn-ea"/>
              </a:rPr>
              <a:t>, </a:t>
            </a:r>
            <a:r>
              <a:rPr lang="en-US" sz="2000">
                <a:solidFill>
                  <a:schemeClr val="accent2">
                    <a:lumMod val="60000"/>
                    <a:lumOff val="40000"/>
                  </a:schemeClr>
                </a:solidFill>
                <a:sym typeface="+mn-ea"/>
              </a:rPr>
              <a:t>"orange"</a:t>
            </a:r>
            <a:r>
              <a:rPr lang="en-US" sz="2000">
                <a:solidFill>
                  <a:schemeClr val="tx1"/>
                </a:solidFill>
                <a:sym typeface="+mn-ea"/>
              </a:rPr>
              <a:t>]</a:t>
            </a:r>
            <a:endParaRPr lang="en-US" sz="2000">
              <a:solidFill>
                <a:schemeClr val="tx1"/>
              </a:solidFill>
              <a:sym typeface="+mn-ea"/>
            </a:endParaRPr>
          </a:p>
          <a:p>
            <a:pPr algn="l"/>
            <a:r>
              <a:rPr lang="en-US" sz="2000">
                <a:solidFill>
                  <a:srgbClr val="0070C0"/>
                </a:solidFill>
                <a:sym typeface="+mn-ea"/>
              </a:rPr>
              <a:t>if </a:t>
            </a:r>
            <a:r>
              <a:rPr lang="en-US" sz="2000">
                <a:solidFill>
                  <a:srgbClr val="FF0000"/>
                </a:solidFill>
                <a:sym typeface="+mn-ea"/>
              </a:rPr>
              <a:t>"apple"</a:t>
            </a:r>
            <a:r>
              <a:rPr lang="en-US" sz="2000">
                <a:solidFill>
                  <a:schemeClr val="tx1"/>
                </a:solidFill>
                <a:sym typeface="+mn-ea"/>
              </a:rPr>
              <a:t> </a:t>
            </a:r>
            <a:r>
              <a:rPr lang="en-US" sz="2000">
                <a:solidFill>
                  <a:srgbClr val="0070C0"/>
                </a:solidFill>
                <a:sym typeface="+mn-ea"/>
              </a:rPr>
              <a:t>in </a:t>
            </a:r>
            <a:r>
              <a:rPr lang="en-US" sz="2000">
                <a:solidFill>
                  <a:schemeClr val="tx1"/>
                </a:solidFill>
                <a:sym typeface="+mn-ea"/>
              </a:rPr>
              <a:t>thislist:</a:t>
            </a:r>
            <a:endParaRPr lang="en-US" sz="2000">
              <a:solidFill>
                <a:schemeClr val="tx1"/>
              </a:solidFill>
              <a:sym typeface="+mn-ea"/>
            </a:endParaRPr>
          </a:p>
          <a:p>
            <a:pPr algn="l"/>
            <a:r>
              <a:rPr lang="en-US" sz="2000">
                <a:solidFill>
                  <a:schemeClr val="tx1"/>
                </a:solidFill>
                <a:sym typeface="+mn-ea"/>
              </a:rPr>
              <a:t>  </a:t>
            </a:r>
            <a:r>
              <a:rPr lang="en-US" sz="2000">
                <a:solidFill>
                  <a:srgbClr val="0070C0"/>
                </a:solidFill>
                <a:sym typeface="+mn-ea"/>
              </a:rPr>
              <a:t>print</a:t>
            </a:r>
            <a:r>
              <a:rPr lang="en-US" sz="2000">
                <a:solidFill>
                  <a:schemeClr val="tx1"/>
                </a:solidFill>
                <a:sym typeface="+mn-ea"/>
              </a:rPr>
              <a:t>(</a:t>
            </a:r>
            <a:r>
              <a:rPr lang="en-US" sz="2000">
                <a:solidFill>
                  <a:schemeClr val="accent2">
                    <a:lumMod val="60000"/>
                    <a:lumOff val="40000"/>
                  </a:schemeClr>
                </a:solidFill>
                <a:sym typeface="+mn-ea"/>
              </a:rPr>
              <a:t>"Yes, 'strawberry' is in the fruits list"</a:t>
            </a:r>
            <a:r>
              <a:rPr lang="en-US" sz="2000">
                <a:solidFill>
                  <a:schemeClr val="tx1"/>
                </a:solidFill>
                <a:sym typeface="+mn-ea"/>
              </a:rPr>
              <a:t>)</a:t>
            </a:r>
            <a:endParaRPr lang="en-US" sz="2000">
              <a:solidFill>
                <a:schemeClr val="tx1"/>
              </a:solidFill>
              <a:sym typeface="+mn-ea"/>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 Change List Items</a:t>
            </a:r>
            <a:endParaRPr lang="en-US"/>
          </a:p>
        </p:txBody>
      </p:sp>
      <p:sp>
        <p:nvSpPr>
          <p:cNvPr id="3" name="Content Placeholder 2"/>
          <p:cNvSpPr>
            <a:spLocks noGrp="1"/>
          </p:cNvSpPr>
          <p:nvPr>
            <p:ph sz="half" idx="1"/>
          </p:nvPr>
        </p:nvSpPr>
        <p:spPr>
          <a:xfrm>
            <a:off x="1069975" y="2194560"/>
            <a:ext cx="7952740" cy="1608455"/>
          </a:xfrm>
        </p:spPr>
        <p:txBody>
          <a:bodyPr/>
          <a:p>
            <a:pPr marL="0" indent="0">
              <a:buNone/>
            </a:pPr>
            <a:r>
              <a:rPr lang="en-US" b="1"/>
              <a:t>Change Item Value</a:t>
            </a:r>
            <a:endParaRPr lang="en-US" b="1"/>
          </a:p>
          <a:p>
            <a:pPr marL="0" indent="0">
              <a:buNone/>
            </a:pPr>
            <a:r>
              <a:rPr lang="en-US"/>
              <a:t>To change the value of a specific item, refer to the index number:</a:t>
            </a:r>
            <a:endParaRPr lang="en-US"/>
          </a:p>
        </p:txBody>
      </p:sp>
      <p:sp>
        <p:nvSpPr>
          <p:cNvPr id="7" name="Rectangles 6"/>
          <p:cNvSpPr/>
          <p:nvPr/>
        </p:nvSpPr>
        <p:spPr>
          <a:xfrm>
            <a:off x="710565" y="3215640"/>
            <a:ext cx="11240770" cy="320294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sz="2000">
                <a:solidFill>
                  <a:schemeClr val="tx1"/>
                </a:solidFill>
                <a:sym typeface="+mn-ea"/>
              </a:rPr>
              <a:t>Example</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Change the second item:</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thislist = [</a:t>
            </a:r>
            <a:r>
              <a:rPr lang="en-US" sz="2000">
                <a:solidFill>
                  <a:srgbClr val="FF0000"/>
                </a:solidFill>
                <a:sym typeface="+mn-ea"/>
              </a:rPr>
              <a:t>"strawberry"</a:t>
            </a:r>
            <a:r>
              <a:rPr lang="en-US" sz="2000">
                <a:solidFill>
                  <a:schemeClr val="tx1"/>
                </a:solidFill>
                <a:sym typeface="+mn-ea"/>
              </a:rPr>
              <a:t>, </a:t>
            </a:r>
            <a:r>
              <a:rPr lang="en-US" sz="2000">
                <a:solidFill>
                  <a:srgbClr val="FF0000"/>
                </a:solidFill>
                <a:sym typeface="+mn-ea"/>
              </a:rPr>
              <a:t>"grapes"</a:t>
            </a:r>
            <a:r>
              <a:rPr lang="en-US" sz="2000">
                <a:solidFill>
                  <a:schemeClr val="tx1"/>
                </a:solidFill>
                <a:sym typeface="+mn-ea"/>
              </a:rPr>
              <a:t>, </a:t>
            </a:r>
            <a:r>
              <a:rPr lang="en-US" sz="2000">
                <a:solidFill>
                  <a:srgbClr val="FF0000"/>
                </a:solidFill>
                <a:sym typeface="+mn-ea"/>
              </a:rPr>
              <a:t>"orange"</a:t>
            </a:r>
            <a:r>
              <a:rPr lang="en-US" sz="2000">
                <a:solidFill>
                  <a:schemeClr val="tx1"/>
                </a:solidFill>
                <a:sym typeface="+mn-ea"/>
              </a:rPr>
              <a:t>]</a:t>
            </a:r>
            <a:endParaRPr lang="en-US" sz="2000">
              <a:solidFill>
                <a:schemeClr val="tx1"/>
              </a:solidFill>
              <a:sym typeface="+mn-ea"/>
            </a:endParaRPr>
          </a:p>
          <a:p>
            <a:pPr algn="l"/>
            <a:r>
              <a:rPr lang="en-US" sz="2000">
                <a:solidFill>
                  <a:schemeClr val="tx1"/>
                </a:solidFill>
                <a:sym typeface="+mn-ea"/>
              </a:rPr>
              <a:t>thislist[</a:t>
            </a:r>
            <a:r>
              <a:rPr lang="en-US" sz="2000">
                <a:solidFill>
                  <a:srgbClr val="FF0000"/>
                </a:solidFill>
                <a:sym typeface="+mn-ea"/>
              </a:rPr>
              <a:t>1</a:t>
            </a:r>
            <a:r>
              <a:rPr lang="en-US" sz="2000">
                <a:solidFill>
                  <a:schemeClr val="tx1"/>
                </a:solidFill>
                <a:sym typeface="+mn-ea"/>
              </a:rPr>
              <a:t>] =</a:t>
            </a:r>
            <a:r>
              <a:rPr lang="en-US" sz="2000">
                <a:solidFill>
                  <a:srgbClr val="FF0000"/>
                </a:solidFill>
                <a:sym typeface="+mn-ea"/>
              </a:rPr>
              <a:t> "lemon"</a:t>
            </a:r>
            <a:endParaRPr lang="en-US" sz="2000">
              <a:solidFill>
                <a:schemeClr val="tx1"/>
              </a:solidFill>
              <a:sym typeface="+mn-ea"/>
            </a:endParaRPr>
          </a:p>
          <a:p>
            <a:pPr algn="l"/>
            <a:r>
              <a:rPr lang="en-US" sz="2000">
                <a:solidFill>
                  <a:srgbClr val="0070C0"/>
                </a:solidFill>
                <a:sym typeface="+mn-ea"/>
              </a:rPr>
              <a:t>print</a:t>
            </a:r>
            <a:r>
              <a:rPr lang="en-US" sz="2000">
                <a:solidFill>
                  <a:schemeClr val="tx1"/>
                </a:solidFill>
                <a:sym typeface="+mn-ea"/>
              </a:rPr>
              <a:t>(thislist)</a:t>
            </a:r>
            <a:endParaRPr lang="en-US" sz="2000">
              <a:solidFill>
                <a:schemeClr val="tx1"/>
              </a:solidFill>
              <a:sym typeface="+mn-ea"/>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Change a Range of Item Values</a:t>
            </a:r>
            <a:endParaRPr lang="en-US"/>
          </a:p>
        </p:txBody>
      </p:sp>
      <p:sp>
        <p:nvSpPr>
          <p:cNvPr id="3" name="Content Placeholder 2"/>
          <p:cNvSpPr>
            <a:spLocks noGrp="1"/>
          </p:cNvSpPr>
          <p:nvPr>
            <p:ph sz="half" idx="1"/>
          </p:nvPr>
        </p:nvSpPr>
        <p:spPr>
          <a:xfrm>
            <a:off x="866775" y="1998345"/>
            <a:ext cx="10261600" cy="930275"/>
          </a:xfrm>
        </p:spPr>
        <p:txBody>
          <a:bodyPr/>
          <a:p>
            <a:pPr marL="0" indent="0">
              <a:buNone/>
            </a:pPr>
            <a:r>
              <a:rPr lang="en-US"/>
              <a:t>To change the value of items within a specific range, define a list with the new values, and refer to the range of index numbers where you want to insert the new values:</a:t>
            </a:r>
            <a:endParaRPr lang="en-US"/>
          </a:p>
        </p:txBody>
      </p:sp>
      <p:sp>
        <p:nvSpPr>
          <p:cNvPr id="7" name="Rectangles 6"/>
          <p:cNvSpPr/>
          <p:nvPr/>
        </p:nvSpPr>
        <p:spPr>
          <a:xfrm>
            <a:off x="710565" y="3215640"/>
            <a:ext cx="11240770" cy="320294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sz="2000">
                <a:solidFill>
                  <a:schemeClr val="tx1"/>
                </a:solidFill>
                <a:sym typeface="+mn-ea"/>
              </a:rPr>
              <a:t>Example</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Change the values "banana" and "cherry" with the values "blackcurrant" and "watermelon":</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thislist = [</a:t>
            </a:r>
            <a:r>
              <a:rPr lang="en-US" sz="2000">
                <a:solidFill>
                  <a:schemeClr val="accent2">
                    <a:lumMod val="60000"/>
                    <a:lumOff val="40000"/>
                  </a:schemeClr>
                </a:solidFill>
                <a:sym typeface="+mn-ea"/>
              </a:rPr>
              <a:t>"apple"</a:t>
            </a:r>
            <a:r>
              <a:rPr lang="en-US" sz="2000">
                <a:solidFill>
                  <a:schemeClr val="tx1"/>
                </a:solidFill>
                <a:sym typeface="+mn-ea"/>
              </a:rPr>
              <a:t>, </a:t>
            </a:r>
            <a:r>
              <a:rPr lang="en-US" sz="2000">
                <a:solidFill>
                  <a:schemeClr val="accent2">
                    <a:lumMod val="60000"/>
                    <a:lumOff val="40000"/>
                  </a:schemeClr>
                </a:solidFill>
                <a:sym typeface="+mn-ea"/>
              </a:rPr>
              <a:t>"banana"</a:t>
            </a:r>
            <a:r>
              <a:rPr lang="en-US" sz="2000">
                <a:solidFill>
                  <a:schemeClr val="tx1"/>
                </a:solidFill>
                <a:sym typeface="+mn-ea"/>
              </a:rPr>
              <a:t>, </a:t>
            </a:r>
            <a:r>
              <a:rPr lang="en-US" sz="2000">
                <a:solidFill>
                  <a:schemeClr val="accent2">
                    <a:lumMod val="60000"/>
                    <a:lumOff val="40000"/>
                  </a:schemeClr>
                </a:solidFill>
                <a:sym typeface="+mn-ea"/>
              </a:rPr>
              <a:t>"cherry"</a:t>
            </a:r>
            <a:r>
              <a:rPr lang="en-US" sz="2000">
                <a:solidFill>
                  <a:schemeClr val="tx1"/>
                </a:solidFill>
                <a:sym typeface="+mn-ea"/>
              </a:rPr>
              <a:t>, </a:t>
            </a:r>
            <a:r>
              <a:rPr lang="en-US" sz="2000">
                <a:solidFill>
                  <a:schemeClr val="accent2">
                    <a:lumMod val="60000"/>
                    <a:lumOff val="40000"/>
                  </a:schemeClr>
                </a:solidFill>
                <a:sym typeface="+mn-ea"/>
              </a:rPr>
              <a:t>"orange"</a:t>
            </a:r>
            <a:r>
              <a:rPr lang="en-US" sz="2000">
                <a:solidFill>
                  <a:schemeClr val="tx1"/>
                </a:solidFill>
                <a:sym typeface="+mn-ea"/>
              </a:rPr>
              <a:t>, </a:t>
            </a:r>
            <a:r>
              <a:rPr lang="en-US" sz="2000">
                <a:solidFill>
                  <a:schemeClr val="accent2">
                    <a:lumMod val="60000"/>
                    <a:lumOff val="40000"/>
                  </a:schemeClr>
                </a:solidFill>
                <a:sym typeface="+mn-ea"/>
              </a:rPr>
              <a:t>"kiwi"</a:t>
            </a:r>
            <a:r>
              <a:rPr lang="en-US" sz="2000">
                <a:solidFill>
                  <a:schemeClr val="tx1"/>
                </a:solidFill>
                <a:sym typeface="+mn-ea"/>
              </a:rPr>
              <a:t>, </a:t>
            </a:r>
            <a:r>
              <a:rPr lang="en-US" sz="2000">
                <a:solidFill>
                  <a:schemeClr val="accent2">
                    <a:lumMod val="60000"/>
                    <a:lumOff val="40000"/>
                  </a:schemeClr>
                </a:solidFill>
                <a:sym typeface="+mn-ea"/>
              </a:rPr>
              <a:t>"mango"</a:t>
            </a:r>
            <a:r>
              <a:rPr lang="en-US" sz="2000">
                <a:solidFill>
                  <a:schemeClr val="tx1"/>
                </a:solidFill>
                <a:sym typeface="+mn-ea"/>
              </a:rPr>
              <a:t>]</a:t>
            </a:r>
            <a:endParaRPr lang="en-US" sz="2000">
              <a:solidFill>
                <a:schemeClr val="tx1"/>
              </a:solidFill>
              <a:sym typeface="+mn-ea"/>
            </a:endParaRPr>
          </a:p>
          <a:p>
            <a:pPr algn="l"/>
            <a:r>
              <a:rPr lang="en-US" sz="2000">
                <a:solidFill>
                  <a:schemeClr val="tx1"/>
                </a:solidFill>
                <a:sym typeface="+mn-ea"/>
              </a:rPr>
              <a:t>thislist[</a:t>
            </a:r>
            <a:r>
              <a:rPr lang="en-US" sz="2000">
                <a:solidFill>
                  <a:srgbClr val="FF0000"/>
                </a:solidFill>
                <a:sym typeface="+mn-ea"/>
              </a:rPr>
              <a:t>1</a:t>
            </a:r>
            <a:r>
              <a:rPr lang="en-US" sz="2000">
                <a:solidFill>
                  <a:schemeClr val="tx1"/>
                </a:solidFill>
                <a:sym typeface="+mn-ea"/>
              </a:rPr>
              <a:t>:</a:t>
            </a:r>
            <a:r>
              <a:rPr lang="en-US" sz="2000">
                <a:solidFill>
                  <a:srgbClr val="FF0000"/>
                </a:solidFill>
                <a:sym typeface="+mn-ea"/>
              </a:rPr>
              <a:t>3</a:t>
            </a:r>
            <a:r>
              <a:rPr lang="en-US" sz="2000">
                <a:solidFill>
                  <a:schemeClr val="tx1"/>
                </a:solidFill>
                <a:sym typeface="+mn-ea"/>
              </a:rPr>
              <a:t>] = [</a:t>
            </a:r>
            <a:r>
              <a:rPr lang="en-US" sz="2000">
                <a:solidFill>
                  <a:schemeClr val="accent2">
                    <a:lumMod val="60000"/>
                    <a:lumOff val="40000"/>
                  </a:schemeClr>
                </a:solidFill>
                <a:sym typeface="+mn-ea"/>
              </a:rPr>
              <a:t>"blackcurrant"</a:t>
            </a:r>
            <a:r>
              <a:rPr lang="en-US" sz="2000">
                <a:solidFill>
                  <a:schemeClr val="tx1"/>
                </a:solidFill>
                <a:sym typeface="+mn-ea"/>
              </a:rPr>
              <a:t>, </a:t>
            </a:r>
            <a:r>
              <a:rPr lang="en-US" sz="2000">
                <a:solidFill>
                  <a:schemeClr val="accent2">
                    <a:lumMod val="60000"/>
                    <a:lumOff val="40000"/>
                  </a:schemeClr>
                </a:solidFill>
                <a:sym typeface="+mn-ea"/>
              </a:rPr>
              <a:t>"watermelon"</a:t>
            </a:r>
            <a:r>
              <a:rPr lang="en-US" sz="2000">
                <a:solidFill>
                  <a:schemeClr val="tx1"/>
                </a:solidFill>
                <a:sym typeface="+mn-ea"/>
              </a:rPr>
              <a:t>]</a:t>
            </a:r>
            <a:endParaRPr lang="en-US" sz="2000">
              <a:solidFill>
                <a:schemeClr val="tx1"/>
              </a:solidFill>
              <a:sym typeface="+mn-ea"/>
            </a:endParaRPr>
          </a:p>
          <a:p>
            <a:pPr algn="l"/>
            <a:r>
              <a:rPr lang="en-US" sz="2000">
                <a:solidFill>
                  <a:srgbClr val="0070C0"/>
                </a:solidFill>
                <a:sym typeface="+mn-ea"/>
              </a:rPr>
              <a:t>print</a:t>
            </a:r>
            <a:r>
              <a:rPr lang="en-US" sz="2000">
                <a:solidFill>
                  <a:schemeClr val="tx1"/>
                </a:solidFill>
                <a:sym typeface="+mn-ea"/>
              </a:rPr>
              <a:t>(thislist)</a:t>
            </a:r>
            <a:endParaRPr lang="en-US" sz="2000">
              <a:solidFill>
                <a:schemeClr val="tx1"/>
              </a:solidFill>
              <a:sym typeface="+mn-ea"/>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979170" y="1153795"/>
            <a:ext cx="9521825" cy="944880"/>
          </a:xfrm>
          <a:solidFill>
            <a:schemeClr val="accent1">
              <a:lumMod val="40000"/>
              <a:lumOff val="60000"/>
            </a:schemeClr>
          </a:solidFill>
        </p:spPr>
        <p:txBody>
          <a:bodyPr/>
          <a:p>
            <a:pPr marL="0" indent="0">
              <a:buNone/>
            </a:pPr>
            <a:r>
              <a:rPr lang="en-US"/>
              <a:t>If you insert more items than you replace, the new items will be inserted where you specified, and the remaining items will move accordingly:</a:t>
            </a:r>
            <a:endParaRPr lang="en-US"/>
          </a:p>
        </p:txBody>
      </p:sp>
      <p:sp>
        <p:nvSpPr>
          <p:cNvPr id="7" name="Rectangles 6"/>
          <p:cNvSpPr/>
          <p:nvPr/>
        </p:nvSpPr>
        <p:spPr>
          <a:xfrm>
            <a:off x="635000" y="2838450"/>
            <a:ext cx="11240770" cy="320294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sz="2000">
                <a:solidFill>
                  <a:schemeClr val="tx1"/>
                </a:solidFill>
                <a:sym typeface="+mn-ea"/>
              </a:rPr>
              <a:t>Example</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Change the second value by replacing it with two new values:</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thislist = [</a:t>
            </a:r>
            <a:r>
              <a:rPr lang="en-US" sz="2000">
                <a:solidFill>
                  <a:srgbClr val="FF0000"/>
                </a:solidFill>
                <a:sym typeface="+mn-ea"/>
              </a:rPr>
              <a:t>"apple"</a:t>
            </a:r>
            <a:r>
              <a:rPr lang="en-US" sz="2000">
                <a:solidFill>
                  <a:schemeClr val="tx1"/>
                </a:solidFill>
                <a:sym typeface="+mn-ea"/>
              </a:rPr>
              <a:t>, </a:t>
            </a:r>
            <a:r>
              <a:rPr lang="en-US" sz="2000">
                <a:solidFill>
                  <a:srgbClr val="FF0000"/>
                </a:solidFill>
                <a:sym typeface="+mn-ea"/>
              </a:rPr>
              <a:t>"banana"</a:t>
            </a:r>
            <a:r>
              <a:rPr lang="en-US" sz="2000">
                <a:solidFill>
                  <a:schemeClr val="tx1"/>
                </a:solidFill>
                <a:sym typeface="+mn-ea"/>
              </a:rPr>
              <a:t>, </a:t>
            </a:r>
            <a:r>
              <a:rPr lang="en-US" sz="2000">
                <a:solidFill>
                  <a:srgbClr val="FF0000"/>
                </a:solidFill>
                <a:sym typeface="+mn-ea"/>
              </a:rPr>
              <a:t>"cherry"</a:t>
            </a:r>
            <a:r>
              <a:rPr lang="en-US" sz="2000">
                <a:solidFill>
                  <a:schemeClr val="tx1"/>
                </a:solidFill>
                <a:sym typeface="+mn-ea"/>
              </a:rPr>
              <a:t>]</a:t>
            </a:r>
            <a:endParaRPr lang="en-US" sz="2000">
              <a:solidFill>
                <a:schemeClr val="tx1"/>
              </a:solidFill>
              <a:sym typeface="+mn-ea"/>
            </a:endParaRPr>
          </a:p>
          <a:p>
            <a:pPr algn="l"/>
            <a:r>
              <a:rPr lang="en-US" sz="2000">
                <a:solidFill>
                  <a:schemeClr val="tx1"/>
                </a:solidFill>
                <a:sym typeface="+mn-ea"/>
              </a:rPr>
              <a:t>thislist[</a:t>
            </a:r>
            <a:r>
              <a:rPr lang="en-US" sz="2000">
                <a:solidFill>
                  <a:srgbClr val="FF0000"/>
                </a:solidFill>
                <a:sym typeface="+mn-ea"/>
              </a:rPr>
              <a:t>1</a:t>
            </a:r>
            <a:r>
              <a:rPr lang="en-US" sz="2000">
                <a:solidFill>
                  <a:schemeClr val="tx1"/>
                </a:solidFill>
                <a:sym typeface="+mn-ea"/>
              </a:rPr>
              <a:t>:</a:t>
            </a:r>
            <a:r>
              <a:rPr lang="en-US" sz="2000">
                <a:solidFill>
                  <a:srgbClr val="FF0000"/>
                </a:solidFill>
                <a:sym typeface="+mn-ea"/>
              </a:rPr>
              <a:t>2</a:t>
            </a:r>
            <a:r>
              <a:rPr lang="en-US" sz="2000">
                <a:solidFill>
                  <a:schemeClr val="tx1"/>
                </a:solidFill>
                <a:sym typeface="+mn-ea"/>
              </a:rPr>
              <a:t>] = [</a:t>
            </a:r>
            <a:r>
              <a:rPr lang="en-US" sz="2000">
                <a:solidFill>
                  <a:srgbClr val="FF0000"/>
                </a:solidFill>
                <a:sym typeface="+mn-ea"/>
              </a:rPr>
              <a:t>"blackcurrant"</a:t>
            </a:r>
            <a:r>
              <a:rPr lang="en-US" sz="2000">
                <a:solidFill>
                  <a:schemeClr val="tx1"/>
                </a:solidFill>
                <a:sym typeface="+mn-ea"/>
              </a:rPr>
              <a:t>,</a:t>
            </a:r>
            <a:r>
              <a:rPr lang="en-US" sz="2000">
                <a:solidFill>
                  <a:srgbClr val="FF0000"/>
                </a:solidFill>
                <a:sym typeface="+mn-ea"/>
              </a:rPr>
              <a:t> "watermelon"</a:t>
            </a:r>
            <a:r>
              <a:rPr lang="en-US" sz="2000">
                <a:solidFill>
                  <a:schemeClr val="tx1"/>
                </a:solidFill>
                <a:sym typeface="+mn-ea"/>
              </a:rPr>
              <a:t>]</a:t>
            </a:r>
            <a:endParaRPr lang="en-US" sz="2000">
              <a:solidFill>
                <a:schemeClr val="tx1"/>
              </a:solidFill>
              <a:sym typeface="+mn-ea"/>
            </a:endParaRPr>
          </a:p>
          <a:p>
            <a:pPr algn="l"/>
            <a:r>
              <a:rPr lang="en-US" sz="2000">
                <a:solidFill>
                  <a:srgbClr val="0070C0"/>
                </a:solidFill>
                <a:sym typeface="+mn-ea"/>
              </a:rPr>
              <a:t>print</a:t>
            </a:r>
            <a:r>
              <a:rPr lang="en-US" sz="2000">
                <a:solidFill>
                  <a:schemeClr val="tx1"/>
                </a:solidFill>
                <a:sym typeface="+mn-ea"/>
              </a:rPr>
              <a:t>(thislist)</a:t>
            </a:r>
            <a:endParaRPr lang="en-US" sz="2000">
              <a:solidFill>
                <a:schemeClr val="tx1"/>
              </a:solidFill>
              <a:sym typeface="+mn-ea"/>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1093470" y="927735"/>
            <a:ext cx="10005695" cy="822960"/>
          </a:xfrm>
          <a:solidFill>
            <a:schemeClr val="accent1">
              <a:lumMod val="40000"/>
              <a:lumOff val="60000"/>
            </a:schemeClr>
          </a:solidFill>
        </p:spPr>
        <p:txBody>
          <a:bodyPr/>
          <a:p>
            <a:pPr marL="0" indent="0">
              <a:buNone/>
            </a:pPr>
            <a:r>
              <a:rPr lang="en-US"/>
              <a:t>If you insert less items than you replace, the new items will be inserted where you specified, and the remaining items will move accordingly:</a:t>
            </a:r>
            <a:endParaRPr lang="en-US"/>
          </a:p>
        </p:txBody>
      </p:sp>
      <p:sp>
        <p:nvSpPr>
          <p:cNvPr id="7" name="Rectangles 6"/>
          <p:cNvSpPr/>
          <p:nvPr/>
        </p:nvSpPr>
        <p:spPr>
          <a:xfrm>
            <a:off x="635000" y="2838450"/>
            <a:ext cx="11240770" cy="320294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sz="2000">
                <a:solidFill>
                  <a:schemeClr val="tx1"/>
                </a:solidFill>
                <a:sym typeface="+mn-ea"/>
              </a:rPr>
              <a:t>Example</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Change the second and third value by replacing it with one value:</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thislist = [</a:t>
            </a:r>
            <a:r>
              <a:rPr lang="en-US" sz="2000">
                <a:solidFill>
                  <a:srgbClr val="FF0000"/>
                </a:solidFill>
                <a:sym typeface="+mn-ea"/>
              </a:rPr>
              <a:t>"apple"</a:t>
            </a:r>
            <a:r>
              <a:rPr lang="en-US" sz="2000">
                <a:solidFill>
                  <a:schemeClr val="tx1"/>
                </a:solidFill>
                <a:sym typeface="+mn-ea"/>
              </a:rPr>
              <a:t>, </a:t>
            </a:r>
            <a:r>
              <a:rPr lang="en-US" sz="2000">
                <a:solidFill>
                  <a:srgbClr val="FF0000"/>
                </a:solidFill>
                <a:sym typeface="+mn-ea"/>
              </a:rPr>
              <a:t>"banana"</a:t>
            </a:r>
            <a:r>
              <a:rPr lang="en-US" sz="2000">
                <a:solidFill>
                  <a:schemeClr val="tx1"/>
                </a:solidFill>
                <a:sym typeface="+mn-ea"/>
              </a:rPr>
              <a:t>, </a:t>
            </a:r>
            <a:r>
              <a:rPr lang="en-US" sz="2000">
                <a:solidFill>
                  <a:srgbClr val="FF0000"/>
                </a:solidFill>
                <a:sym typeface="+mn-ea"/>
              </a:rPr>
              <a:t>"cherry"</a:t>
            </a:r>
            <a:r>
              <a:rPr lang="en-US" sz="2000">
                <a:solidFill>
                  <a:schemeClr val="tx1"/>
                </a:solidFill>
                <a:sym typeface="+mn-ea"/>
              </a:rPr>
              <a:t>]</a:t>
            </a:r>
            <a:endParaRPr lang="en-US" sz="2000">
              <a:solidFill>
                <a:schemeClr val="tx1"/>
              </a:solidFill>
              <a:sym typeface="+mn-ea"/>
            </a:endParaRPr>
          </a:p>
          <a:p>
            <a:pPr algn="l"/>
            <a:r>
              <a:rPr lang="en-US" sz="2000">
                <a:solidFill>
                  <a:schemeClr val="tx1"/>
                </a:solidFill>
                <a:sym typeface="+mn-ea"/>
              </a:rPr>
              <a:t>thislist[</a:t>
            </a:r>
            <a:r>
              <a:rPr lang="en-US" sz="2000">
                <a:solidFill>
                  <a:srgbClr val="FF0000"/>
                </a:solidFill>
                <a:sym typeface="+mn-ea"/>
              </a:rPr>
              <a:t>1</a:t>
            </a:r>
            <a:r>
              <a:rPr lang="en-US" sz="2000">
                <a:solidFill>
                  <a:schemeClr val="tx1"/>
                </a:solidFill>
                <a:sym typeface="+mn-ea"/>
              </a:rPr>
              <a:t>:</a:t>
            </a:r>
            <a:r>
              <a:rPr lang="en-US" sz="2000">
                <a:solidFill>
                  <a:srgbClr val="FF0000"/>
                </a:solidFill>
                <a:sym typeface="+mn-ea"/>
              </a:rPr>
              <a:t>3</a:t>
            </a:r>
            <a:r>
              <a:rPr lang="en-US" sz="2000">
                <a:solidFill>
                  <a:schemeClr val="tx1"/>
                </a:solidFill>
                <a:sym typeface="+mn-ea"/>
              </a:rPr>
              <a:t>] = [</a:t>
            </a:r>
            <a:r>
              <a:rPr lang="en-US" sz="2000">
                <a:solidFill>
                  <a:srgbClr val="FF0000"/>
                </a:solidFill>
                <a:sym typeface="+mn-ea"/>
              </a:rPr>
              <a:t>"watermelon"</a:t>
            </a:r>
            <a:r>
              <a:rPr lang="en-US" sz="2000">
                <a:solidFill>
                  <a:schemeClr val="tx1"/>
                </a:solidFill>
                <a:sym typeface="+mn-ea"/>
              </a:rPr>
              <a:t>]</a:t>
            </a:r>
            <a:endParaRPr lang="en-US" sz="2000">
              <a:solidFill>
                <a:schemeClr val="tx1"/>
              </a:solidFill>
              <a:sym typeface="+mn-ea"/>
            </a:endParaRPr>
          </a:p>
          <a:p>
            <a:pPr algn="l"/>
            <a:r>
              <a:rPr lang="en-US" sz="2000">
                <a:solidFill>
                  <a:srgbClr val="0070C0"/>
                </a:solidFill>
                <a:sym typeface="+mn-ea"/>
              </a:rPr>
              <a:t>print</a:t>
            </a:r>
            <a:r>
              <a:rPr lang="en-US" sz="2000">
                <a:solidFill>
                  <a:schemeClr val="tx1"/>
                </a:solidFill>
                <a:sym typeface="+mn-ea"/>
              </a:rPr>
              <a:t>(thislist)</a:t>
            </a:r>
            <a:endParaRPr lang="en-US" sz="2000">
              <a:solidFill>
                <a:schemeClr val="tx1"/>
              </a:solidFill>
              <a:sym typeface="+mn-ea"/>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Insert Items</a:t>
            </a:r>
            <a:endParaRPr lang="en-US"/>
          </a:p>
        </p:txBody>
      </p:sp>
      <p:sp>
        <p:nvSpPr>
          <p:cNvPr id="3" name="Content Placeholder 2"/>
          <p:cNvSpPr>
            <a:spLocks noGrp="1"/>
          </p:cNvSpPr>
          <p:nvPr>
            <p:ph sz="half" idx="1"/>
          </p:nvPr>
        </p:nvSpPr>
        <p:spPr>
          <a:xfrm>
            <a:off x="179705" y="1847215"/>
            <a:ext cx="11897995" cy="1261745"/>
          </a:xfrm>
        </p:spPr>
        <p:txBody>
          <a:bodyPr/>
          <a:p>
            <a:pPr marL="0" indent="0">
              <a:buNone/>
            </a:pPr>
            <a:r>
              <a:rPr lang="en-US"/>
              <a:t>To insert a new list item, without replacing any of the existing values, we can use the</a:t>
            </a:r>
            <a:r>
              <a:rPr lang="en-US">
                <a:solidFill>
                  <a:srgbClr val="FF0000"/>
                </a:solidFill>
              </a:rPr>
              <a:t> insert()</a:t>
            </a:r>
            <a:r>
              <a:rPr lang="en-US"/>
              <a:t> method.</a:t>
            </a:r>
            <a:endParaRPr lang="en-US"/>
          </a:p>
          <a:p>
            <a:pPr marL="0" indent="0">
              <a:buNone/>
            </a:pPr>
            <a:endParaRPr lang="en-US"/>
          </a:p>
          <a:p>
            <a:pPr marL="0" indent="0">
              <a:buNone/>
            </a:pPr>
            <a:r>
              <a:rPr lang="en-US"/>
              <a:t>The </a:t>
            </a:r>
            <a:r>
              <a:rPr lang="en-US">
                <a:solidFill>
                  <a:srgbClr val="FF0000"/>
                </a:solidFill>
              </a:rPr>
              <a:t>insert()</a:t>
            </a:r>
            <a:r>
              <a:rPr lang="en-US"/>
              <a:t> method inserts an item at the specified index:</a:t>
            </a:r>
            <a:endParaRPr lang="en-US"/>
          </a:p>
        </p:txBody>
      </p:sp>
      <p:sp>
        <p:nvSpPr>
          <p:cNvPr id="7" name="Rectangles 6"/>
          <p:cNvSpPr/>
          <p:nvPr/>
        </p:nvSpPr>
        <p:spPr>
          <a:xfrm>
            <a:off x="475615" y="3321050"/>
            <a:ext cx="11240770" cy="320294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sz="2000">
                <a:solidFill>
                  <a:schemeClr val="tx1"/>
                </a:solidFill>
                <a:sym typeface="+mn-ea"/>
              </a:rPr>
              <a:t>Example</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Insert "watermelon" as the third item:</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thislist = [</a:t>
            </a:r>
            <a:r>
              <a:rPr lang="en-US" sz="2000">
                <a:solidFill>
                  <a:schemeClr val="accent2">
                    <a:lumMod val="60000"/>
                    <a:lumOff val="40000"/>
                  </a:schemeClr>
                </a:solidFill>
                <a:sym typeface="+mn-ea"/>
              </a:rPr>
              <a:t>"apple"</a:t>
            </a:r>
            <a:r>
              <a:rPr lang="en-US" sz="2000">
                <a:solidFill>
                  <a:schemeClr val="tx1"/>
                </a:solidFill>
                <a:sym typeface="+mn-ea"/>
              </a:rPr>
              <a:t>, </a:t>
            </a:r>
            <a:r>
              <a:rPr lang="en-US" sz="2000">
                <a:solidFill>
                  <a:schemeClr val="accent2">
                    <a:lumMod val="60000"/>
                    <a:lumOff val="40000"/>
                  </a:schemeClr>
                </a:solidFill>
                <a:sym typeface="+mn-ea"/>
              </a:rPr>
              <a:t>"banana"</a:t>
            </a:r>
            <a:r>
              <a:rPr lang="en-US" sz="2000">
                <a:solidFill>
                  <a:schemeClr val="tx1"/>
                </a:solidFill>
                <a:sym typeface="+mn-ea"/>
              </a:rPr>
              <a:t>, </a:t>
            </a:r>
            <a:r>
              <a:rPr lang="en-US" sz="2000">
                <a:solidFill>
                  <a:schemeClr val="accent2">
                    <a:lumMod val="60000"/>
                    <a:lumOff val="40000"/>
                  </a:schemeClr>
                </a:solidFill>
                <a:sym typeface="+mn-ea"/>
              </a:rPr>
              <a:t>"cherry"</a:t>
            </a:r>
            <a:r>
              <a:rPr lang="en-US" sz="2000">
                <a:solidFill>
                  <a:schemeClr val="tx1"/>
                </a:solidFill>
                <a:sym typeface="+mn-ea"/>
              </a:rPr>
              <a:t>]</a:t>
            </a:r>
            <a:endParaRPr lang="en-US" sz="2000">
              <a:solidFill>
                <a:schemeClr val="tx1"/>
              </a:solidFill>
              <a:sym typeface="+mn-ea"/>
            </a:endParaRPr>
          </a:p>
          <a:p>
            <a:pPr algn="l"/>
            <a:r>
              <a:rPr lang="en-US" sz="2000">
                <a:solidFill>
                  <a:schemeClr val="tx1"/>
                </a:solidFill>
                <a:sym typeface="+mn-ea"/>
              </a:rPr>
              <a:t>thislist.insert(</a:t>
            </a:r>
            <a:r>
              <a:rPr lang="en-US" sz="2000">
                <a:solidFill>
                  <a:srgbClr val="FF0000"/>
                </a:solidFill>
                <a:sym typeface="+mn-ea"/>
              </a:rPr>
              <a:t>2</a:t>
            </a:r>
            <a:r>
              <a:rPr lang="en-US" sz="2000">
                <a:solidFill>
                  <a:schemeClr val="tx1"/>
                </a:solidFill>
                <a:sym typeface="+mn-ea"/>
              </a:rPr>
              <a:t>, </a:t>
            </a:r>
            <a:r>
              <a:rPr lang="en-US" sz="2000">
                <a:solidFill>
                  <a:schemeClr val="accent2">
                    <a:lumMod val="60000"/>
                    <a:lumOff val="40000"/>
                  </a:schemeClr>
                </a:solidFill>
                <a:sym typeface="+mn-ea"/>
              </a:rPr>
              <a:t>"watermelon"</a:t>
            </a:r>
            <a:r>
              <a:rPr lang="en-US" sz="2000">
                <a:solidFill>
                  <a:schemeClr val="tx1"/>
                </a:solidFill>
                <a:sym typeface="+mn-ea"/>
              </a:rPr>
              <a:t>)</a:t>
            </a:r>
            <a:endParaRPr lang="en-US" sz="2000">
              <a:solidFill>
                <a:schemeClr val="tx1"/>
              </a:solidFill>
              <a:sym typeface="+mn-ea"/>
            </a:endParaRPr>
          </a:p>
          <a:p>
            <a:pPr algn="l"/>
            <a:r>
              <a:rPr lang="en-US" sz="2000">
                <a:solidFill>
                  <a:srgbClr val="0070C0"/>
                </a:solidFill>
                <a:sym typeface="+mn-ea"/>
              </a:rPr>
              <a:t>print</a:t>
            </a:r>
            <a:r>
              <a:rPr lang="en-US" sz="2000">
                <a:solidFill>
                  <a:schemeClr val="tx1"/>
                </a:solidFill>
                <a:sym typeface="+mn-ea"/>
              </a:rPr>
              <a:t>(thislist)</a:t>
            </a:r>
            <a:endParaRPr lang="en-US" sz="2000">
              <a:solidFill>
                <a:schemeClr val="tx1"/>
              </a:solidFill>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half" idx="1"/>
          </p:nvPr>
        </p:nvSpPr>
        <p:spPr>
          <a:xfrm>
            <a:off x="405765" y="586105"/>
            <a:ext cx="4754880" cy="4766310"/>
          </a:xfrm>
        </p:spPr>
        <p:txBody>
          <a:bodyPr>
            <a:normAutofit fontScale="25000" lnSpcReduction="20000"/>
          </a:bodyPr>
          <a:lstStyle/>
          <a:p>
            <a:pPr marL="0" indent="0">
              <a:buNone/>
            </a:pPr>
            <a:r>
              <a:rPr lang="en-US" altLang="zh-TW" sz="11200" b="1" dirty="0"/>
              <a:t>What can Python do</a:t>
            </a:r>
            <a:r>
              <a:rPr lang="en-US" altLang="zh-TW" sz="11200" b="1" dirty="0" smtClean="0"/>
              <a:t>?</a:t>
            </a:r>
            <a:endParaRPr lang="en-US" altLang="zh-TW" sz="11200" b="1" dirty="0" smtClean="0"/>
          </a:p>
          <a:p>
            <a:pPr marL="0" indent="0">
              <a:buNone/>
            </a:pPr>
            <a:endParaRPr lang="en-US" altLang="zh-TW" b="1" dirty="0"/>
          </a:p>
          <a:p>
            <a:r>
              <a:rPr lang="en-US" altLang="zh-TW" sz="11200" dirty="0"/>
              <a:t>Python can be used on a server to create </a:t>
            </a:r>
            <a:r>
              <a:rPr lang="en-US" altLang="zh-TW" sz="11200" dirty="0">
                <a:solidFill>
                  <a:srgbClr val="FF0000"/>
                </a:solidFill>
              </a:rPr>
              <a:t>web applications.</a:t>
            </a:r>
            <a:endParaRPr lang="en-US" altLang="zh-TW" sz="11200" dirty="0">
              <a:solidFill>
                <a:srgbClr val="FF0000"/>
              </a:solidFill>
            </a:endParaRPr>
          </a:p>
          <a:p>
            <a:endParaRPr lang="en-US" altLang="zh-TW" sz="11200" dirty="0"/>
          </a:p>
          <a:p>
            <a:r>
              <a:rPr lang="en-US" altLang="zh-TW" sz="11200" dirty="0"/>
              <a:t>Python can be used alongside software to create</a:t>
            </a:r>
            <a:r>
              <a:rPr lang="en-US" altLang="zh-TW" sz="11200" dirty="0">
                <a:solidFill>
                  <a:srgbClr val="FF0000"/>
                </a:solidFill>
              </a:rPr>
              <a:t> workflows.</a:t>
            </a:r>
            <a:endParaRPr lang="en-US" altLang="zh-TW" sz="11200" dirty="0">
              <a:solidFill>
                <a:srgbClr val="FF0000"/>
              </a:solidFill>
            </a:endParaRPr>
          </a:p>
          <a:p>
            <a:endParaRPr lang="en-US" altLang="zh-TW" sz="11200" dirty="0">
              <a:solidFill>
                <a:srgbClr val="FF0000"/>
              </a:solidFill>
            </a:endParaRPr>
          </a:p>
          <a:p>
            <a:r>
              <a:rPr lang="en-US" altLang="zh-TW" sz="11200" dirty="0"/>
              <a:t>Python can connect to database systems. It can also </a:t>
            </a:r>
            <a:r>
              <a:rPr lang="en-US" altLang="zh-TW" sz="11200" dirty="0">
                <a:solidFill>
                  <a:srgbClr val="FF0000"/>
                </a:solidFill>
              </a:rPr>
              <a:t>read and modify files.</a:t>
            </a:r>
            <a:endParaRPr lang="en-US" altLang="zh-TW" sz="11200" dirty="0"/>
          </a:p>
          <a:p>
            <a:pPr marL="0" indent="0">
              <a:buNone/>
            </a:pPr>
            <a:endParaRPr lang="en-US" altLang="zh-TW" sz="11200" dirty="0"/>
          </a:p>
        </p:txBody>
      </p:sp>
      <p:pic>
        <p:nvPicPr>
          <p:cNvPr id="100" name="Content Placeholder 99"/>
          <p:cNvPicPr>
            <a:picLocks noGrp="1"/>
          </p:cNvPicPr>
          <p:nvPr>
            <p:ph sz="half" idx="2"/>
          </p:nvPr>
        </p:nvPicPr>
        <p:blipFill>
          <a:blip r:embed="rId1"/>
          <a:stretch>
            <a:fillRect/>
          </a:stretch>
        </p:blipFill>
        <p:spPr>
          <a:xfrm>
            <a:off x="7138035" y="122555"/>
            <a:ext cx="2668905" cy="1659890"/>
          </a:xfrm>
          <a:prstGeom prst="rect">
            <a:avLst/>
          </a:prstGeom>
          <a:noFill/>
          <a:ln w="9525">
            <a:noFill/>
          </a:ln>
        </p:spPr>
      </p:pic>
      <p:cxnSp>
        <p:nvCxnSpPr>
          <p:cNvPr id="5" name="Straight Arrow Connector 4"/>
          <p:cNvCxnSpPr/>
          <p:nvPr/>
        </p:nvCxnSpPr>
        <p:spPr>
          <a:xfrm flipV="1">
            <a:off x="3290570" y="1489075"/>
            <a:ext cx="3677920" cy="788035"/>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pic>
        <p:nvPicPr>
          <p:cNvPr id="101" name="Picture 100"/>
          <p:cNvPicPr/>
          <p:nvPr/>
        </p:nvPicPr>
        <p:blipFill>
          <a:blip r:embed="rId2"/>
          <a:stretch>
            <a:fillRect/>
          </a:stretch>
        </p:blipFill>
        <p:spPr>
          <a:xfrm>
            <a:off x="7842885" y="2455545"/>
            <a:ext cx="3877945" cy="1946910"/>
          </a:xfrm>
          <a:prstGeom prst="rect">
            <a:avLst/>
          </a:prstGeom>
          <a:noFill/>
          <a:ln w="9525">
            <a:noFill/>
          </a:ln>
        </p:spPr>
      </p:pic>
      <p:cxnSp>
        <p:nvCxnSpPr>
          <p:cNvPr id="6" name="Straight Arrow Connector 5"/>
          <p:cNvCxnSpPr/>
          <p:nvPr/>
        </p:nvCxnSpPr>
        <p:spPr>
          <a:xfrm flipV="1">
            <a:off x="4164965" y="3439795"/>
            <a:ext cx="3677920" cy="788035"/>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pic>
        <p:nvPicPr>
          <p:cNvPr id="102" name="Picture 101"/>
          <p:cNvPicPr/>
          <p:nvPr/>
        </p:nvPicPr>
        <p:blipFill>
          <a:blip r:embed="rId3"/>
          <a:stretch>
            <a:fillRect/>
          </a:stretch>
        </p:blipFill>
        <p:spPr>
          <a:xfrm>
            <a:off x="6595745" y="4643120"/>
            <a:ext cx="3345180" cy="1582420"/>
          </a:xfrm>
          <a:prstGeom prst="rect">
            <a:avLst/>
          </a:prstGeom>
          <a:noFill/>
          <a:ln w="9525">
            <a:noFill/>
          </a:ln>
        </p:spPr>
      </p:pic>
      <p:cxnSp>
        <p:nvCxnSpPr>
          <p:cNvPr id="8" name="Straight Arrow Connector 7"/>
          <p:cNvCxnSpPr/>
          <p:nvPr/>
        </p:nvCxnSpPr>
        <p:spPr>
          <a:xfrm flipV="1">
            <a:off x="4801235" y="5638165"/>
            <a:ext cx="1610360" cy="587375"/>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 Add List Items</a:t>
            </a:r>
            <a:endParaRPr lang="en-US"/>
          </a:p>
        </p:txBody>
      </p:sp>
      <p:sp>
        <p:nvSpPr>
          <p:cNvPr id="3" name="Content Placeholder 2"/>
          <p:cNvSpPr>
            <a:spLocks noGrp="1"/>
          </p:cNvSpPr>
          <p:nvPr>
            <p:ph sz="half" idx="1"/>
          </p:nvPr>
        </p:nvSpPr>
        <p:spPr>
          <a:xfrm>
            <a:off x="1069975" y="2194560"/>
            <a:ext cx="8677275" cy="975360"/>
          </a:xfrm>
        </p:spPr>
        <p:txBody>
          <a:bodyPr/>
          <a:p>
            <a:pPr marL="0" indent="0">
              <a:buNone/>
            </a:pPr>
            <a:r>
              <a:rPr lang="en-US" b="1"/>
              <a:t>Append Items</a:t>
            </a:r>
            <a:endParaRPr lang="en-US" b="1"/>
          </a:p>
          <a:p>
            <a:pPr marL="0" indent="0">
              <a:buNone/>
            </a:pPr>
            <a:r>
              <a:rPr lang="en-US"/>
              <a:t>To add an item to the end of the list, use the </a:t>
            </a:r>
            <a:r>
              <a:rPr lang="en-US">
                <a:solidFill>
                  <a:srgbClr val="FF0000"/>
                </a:solidFill>
              </a:rPr>
              <a:t>append()</a:t>
            </a:r>
            <a:r>
              <a:rPr lang="en-US"/>
              <a:t> method:</a:t>
            </a:r>
            <a:endParaRPr lang="en-US"/>
          </a:p>
        </p:txBody>
      </p:sp>
      <p:sp>
        <p:nvSpPr>
          <p:cNvPr id="7" name="Rectangles 6"/>
          <p:cNvSpPr/>
          <p:nvPr/>
        </p:nvSpPr>
        <p:spPr>
          <a:xfrm>
            <a:off x="1780540" y="3270250"/>
            <a:ext cx="8630285" cy="3006725"/>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sz="2000">
              <a:solidFill>
                <a:schemeClr val="tx1"/>
              </a:solidFill>
              <a:sym typeface="+mn-ea"/>
            </a:endParaRPr>
          </a:p>
          <a:p>
            <a:pPr algn="l"/>
            <a:r>
              <a:rPr lang="en-US" sz="2000">
                <a:solidFill>
                  <a:schemeClr val="tx1"/>
                </a:solidFill>
                <a:sym typeface="+mn-ea"/>
              </a:rPr>
              <a:t>Example</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Using the </a:t>
            </a:r>
            <a:r>
              <a:rPr lang="en-US" sz="2000">
                <a:solidFill>
                  <a:srgbClr val="FF0000"/>
                </a:solidFill>
                <a:sym typeface="+mn-ea"/>
              </a:rPr>
              <a:t>append()</a:t>
            </a:r>
            <a:r>
              <a:rPr lang="en-US" sz="2000">
                <a:solidFill>
                  <a:schemeClr val="tx1"/>
                </a:solidFill>
                <a:sym typeface="+mn-ea"/>
              </a:rPr>
              <a:t> method to append an item:</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thislist = [</a:t>
            </a:r>
            <a:r>
              <a:rPr lang="en-US" sz="2000">
                <a:solidFill>
                  <a:schemeClr val="accent2">
                    <a:lumMod val="60000"/>
                    <a:lumOff val="40000"/>
                  </a:schemeClr>
                </a:solidFill>
                <a:sym typeface="+mn-ea"/>
              </a:rPr>
              <a:t>"apple"</a:t>
            </a:r>
            <a:r>
              <a:rPr lang="en-US" sz="2000">
                <a:solidFill>
                  <a:schemeClr val="tx1"/>
                </a:solidFill>
                <a:sym typeface="+mn-ea"/>
              </a:rPr>
              <a:t>, </a:t>
            </a:r>
            <a:r>
              <a:rPr lang="en-US" sz="2000">
                <a:solidFill>
                  <a:schemeClr val="accent2">
                    <a:lumMod val="60000"/>
                    <a:lumOff val="40000"/>
                  </a:schemeClr>
                </a:solidFill>
                <a:sym typeface="+mn-ea"/>
              </a:rPr>
              <a:t>"banana"</a:t>
            </a:r>
            <a:r>
              <a:rPr lang="en-US" sz="2000">
                <a:solidFill>
                  <a:schemeClr val="tx1"/>
                </a:solidFill>
                <a:sym typeface="+mn-ea"/>
              </a:rPr>
              <a:t>,</a:t>
            </a:r>
            <a:r>
              <a:rPr lang="en-US" sz="2000">
                <a:solidFill>
                  <a:schemeClr val="accent2">
                    <a:lumMod val="60000"/>
                    <a:lumOff val="40000"/>
                  </a:schemeClr>
                </a:solidFill>
                <a:sym typeface="+mn-ea"/>
              </a:rPr>
              <a:t> "cherry"</a:t>
            </a:r>
            <a:r>
              <a:rPr lang="en-US" sz="2000">
                <a:solidFill>
                  <a:schemeClr val="tx1"/>
                </a:solidFill>
                <a:sym typeface="+mn-ea"/>
              </a:rPr>
              <a:t>]</a:t>
            </a:r>
            <a:endParaRPr lang="en-US" sz="2000">
              <a:solidFill>
                <a:schemeClr val="tx1"/>
              </a:solidFill>
              <a:sym typeface="+mn-ea"/>
            </a:endParaRPr>
          </a:p>
          <a:p>
            <a:pPr algn="l"/>
            <a:r>
              <a:rPr lang="en-US" sz="2000">
                <a:solidFill>
                  <a:schemeClr val="tx1"/>
                </a:solidFill>
                <a:sym typeface="+mn-ea"/>
              </a:rPr>
              <a:t>thislist.append(</a:t>
            </a:r>
            <a:r>
              <a:rPr lang="en-US" sz="2000">
                <a:solidFill>
                  <a:schemeClr val="accent2">
                    <a:lumMod val="60000"/>
                    <a:lumOff val="40000"/>
                  </a:schemeClr>
                </a:solidFill>
                <a:sym typeface="+mn-ea"/>
              </a:rPr>
              <a:t>"orange"</a:t>
            </a:r>
            <a:r>
              <a:rPr lang="en-US" sz="2000">
                <a:solidFill>
                  <a:schemeClr val="tx1"/>
                </a:solidFill>
                <a:sym typeface="+mn-ea"/>
              </a:rPr>
              <a:t>)</a:t>
            </a:r>
            <a:endParaRPr lang="en-US" sz="2000">
              <a:solidFill>
                <a:schemeClr val="tx1"/>
              </a:solidFill>
              <a:sym typeface="+mn-ea"/>
            </a:endParaRPr>
          </a:p>
          <a:p>
            <a:pPr algn="l"/>
            <a:r>
              <a:rPr lang="en-US" sz="2000">
                <a:solidFill>
                  <a:srgbClr val="0070C0"/>
                </a:solidFill>
                <a:sym typeface="+mn-ea"/>
              </a:rPr>
              <a:t>print</a:t>
            </a:r>
            <a:r>
              <a:rPr lang="en-US" sz="2000">
                <a:solidFill>
                  <a:schemeClr val="tx1"/>
                </a:solidFill>
                <a:sym typeface="+mn-ea"/>
              </a:rPr>
              <a:t>(thislist)</a:t>
            </a:r>
            <a:endParaRPr lang="en-US" sz="2000">
              <a:solidFill>
                <a:schemeClr val="tx1"/>
              </a:solidFill>
              <a:sym typeface="+mn-ea"/>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37870" y="197485"/>
            <a:ext cx="10058400" cy="1322705"/>
          </a:xfrm>
        </p:spPr>
        <p:txBody>
          <a:bodyPr/>
          <a:p>
            <a:r>
              <a:rPr lang="en-US"/>
              <a:t>Insert Items</a:t>
            </a:r>
            <a:endParaRPr lang="en-US"/>
          </a:p>
        </p:txBody>
      </p:sp>
      <p:sp>
        <p:nvSpPr>
          <p:cNvPr id="3" name="Content Placeholder 2"/>
          <p:cNvSpPr>
            <a:spLocks noGrp="1"/>
          </p:cNvSpPr>
          <p:nvPr>
            <p:ph sz="half" idx="1"/>
          </p:nvPr>
        </p:nvSpPr>
        <p:spPr>
          <a:xfrm>
            <a:off x="918845" y="1636395"/>
            <a:ext cx="8813165" cy="1232535"/>
          </a:xfrm>
        </p:spPr>
        <p:txBody>
          <a:bodyPr>
            <a:normAutofit fontScale="90000"/>
          </a:bodyPr>
          <a:p>
            <a:pPr marL="0" indent="0">
              <a:buNone/>
            </a:pPr>
            <a:r>
              <a:rPr lang="en-US"/>
              <a:t>To insert a list item at a specified index, use the </a:t>
            </a:r>
            <a:r>
              <a:rPr lang="en-US">
                <a:solidFill>
                  <a:srgbClr val="FF0000"/>
                </a:solidFill>
              </a:rPr>
              <a:t>insert()</a:t>
            </a:r>
            <a:r>
              <a:rPr lang="en-US"/>
              <a:t> method.</a:t>
            </a:r>
            <a:endParaRPr lang="en-US"/>
          </a:p>
          <a:p>
            <a:pPr marL="0" indent="0">
              <a:buNone/>
            </a:pPr>
            <a:endParaRPr lang="en-US"/>
          </a:p>
          <a:p>
            <a:pPr marL="0" indent="0">
              <a:buNone/>
            </a:pPr>
            <a:r>
              <a:rPr lang="en-US"/>
              <a:t>The </a:t>
            </a:r>
            <a:r>
              <a:rPr lang="en-US">
                <a:solidFill>
                  <a:srgbClr val="FF0000"/>
                </a:solidFill>
              </a:rPr>
              <a:t>insert()</a:t>
            </a:r>
            <a:r>
              <a:rPr lang="en-US"/>
              <a:t> method inserts an item at the specified index:</a:t>
            </a:r>
            <a:endParaRPr lang="en-US"/>
          </a:p>
        </p:txBody>
      </p:sp>
      <p:sp>
        <p:nvSpPr>
          <p:cNvPr id="7" name="Rectangles 6"/>
          <p:cNvSpPr/>
          <p:nvPr/>
        </p:nvSpPr>
        <p:spPr>
          <a:xfrm>
            <a:off x="1451610" y="2985135"/>
            <a:ext cx="8630285" cy="3006725"/>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sz="2000">
              <a:solidFill>
                <a:schemeClr val="tx1"/>
              </a:solidFill>
              <a:sym typeface="+mn-ea"/>
            </a:endParaRPr>
          </a:p>
          <a:p>
            <a:pPr algn="l"/>
            <a:r>
              <a:rPr lang="en-US" sz="2000">
                <a:solidFill>
                  <a:schemeClr val="tx1"/>
                </a:solidFill>
                <a:sym typeface="+mn-ea"/>
              </a:rPr>
              <a:t>Example</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Insert an item as the second position:</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thislist = [</a:t>
            </a:r>
            <a:r>
              <a:rPr lang="en-US" sz="2000">
                <a:solidFill>
                  <a:schemeClr val="accent2">
                    <a:lumMod val="60000"/>
                    <a:lumOff val="40000"/>
                  </a:schemeClr>
                </a:solidFill>
                <a:sym typeface="+mn-ea"/>
              </a:rPr>
              <a:t>"red"</a:t>
            </a:r>
            <a:r>
              <a:rPr lang="en-US" sz="2000">
                <a:solidFill>
                  <a:schemeClr val="tx1"/>
                </a:solidFill>
                <a:sym typeface="+mn-ea"/>
              </a:rPr>
              <a:t>, </a:t>
            </a:r>
            <a:r>
              <a:rPr lang="en-US" sz="2000">
                <a:solidFill>
                  <a:schemeClr val="accent2">
                    <a:lumMod val="60000"/>
                    <a:lumOff val="40000"/>
                  </a:schemeClr>
                </a:solidFill>
                <a:sym typeface="+mn-ea"/>
              </a:rPr>
              <a:t>"yellow"</a:t>
            </a:r>
            <a:r>
              <a:rPr lang="en-US" sz="2000">
                <a:solidFill>
                  <a:schemeClr val="tx1"/>
                </a:solidFill>
                <a:sym typeface="+mn-ea"/>
              </a:rPr>
              <a:t>, </a:t>
            </a:r>
            <a:r>
              <a:rPr lang="en-US" sz="2000">
                <a:solidFill>
                  <a:schemeClr val="accent2">
                    <a:lumMod val="60000"/>
                    <a:lumOff val="40000"/>
                  </a:schemeClr>
                </a:solidFill>
                <a:sym typeface="+mn-ea"/>
              </a:rPr>
              <a:t>"green"</a:t>
            </a:r>
            <a:r>
              <a:rPr lang="en-US" sz="2000">
                <a:solidFill>
                  <a:schemeClr val="tx1"/>
                </a:solidFill>
                <a:sym typeface="+mn-ea"/>
              </a:rPr>
              <a:t>]</a:t>
            </a:r>
            <a:endParaRPr lang="en-US" sz="2000">
              <a:solidFill>
                <a:schemeClr val="tx1"/>
              </a:solidFill>
              <a:sym typeface="+mn-ea"/>
            </a:endParaRPr>
          </a:p>
          <a:p>
            <a:pPr algn="l"/>
            <a:r>
              <a:rPr lang="en-US" sz="2000">
                <a:solidFill>
                  <a:schemeClr val="tx1"/>
                </a:solidFill>
                <a:sym typeface="+mn-ea"/>
              </a:rPr>
              <a:t>thislist.insert(</a:t>
            </a:r>
            <a:r>
              <a:rPr lang="en-US" sz="2000">
                <a:solidFill>
                  <a:srgbClr val="FF0000"/>
                </a:solidFill>
                <a:sym typeface="+mn-ea"/>
              </a:rPr>
              <a:t>1</a:t>
            </a:r>
            <a:r>
              <a:rPr lang="en-US" sz="2000">
                <a:solidFill>
                  <a:schemeClr val="tx1"/>
                </a:solidFill>
                <a:sym typeface="+mn-ea"/>
              </a:rPr>
              <a:t>, </a:t>
            </a:r>
            <a:r>
              <a:rPr lang="en-US" sz="2000">
                <a:solidFill>
                  <a:schemeClr val="accent2">
                    <a:lumMod val="60000"/>
                    <a:lumOff val="40000"/>
                  </a:schemeClr>
                </a:solidFill>
                <a:sym typeface="+mn-ea"/>
              </a:rPr>
              <a:t>"blue"</a:t>
            </a:r>
            <a:r>
              <a:rPr lang="en-US" sz="2000">
                <a:solidFill>
                  <a:schemeClr val="tx1"/>
                </a:solidFill>
                <a:sym typeface="+mn-ea"/>
              </a:rPr>
              <a:t>)</a:t>
            </a:r>
            <a:endParaRPr lang="en-US" sz="2000">
              <a:solidFill>
                <a:schemeClr val="tx1"/>
              </a:solidFill>
              <a:sym typeface="+mn-ea"/>
            </a:endParaRPr>
          </a:p>
          <a:p>
            <a:pPr algn="l"/>
            <a:r>
              <a:rPr lang="en-US" sz="2000">
                <a:solidFill>
                  <a:srgbClr val="0070C0"/>
                </a:solidFill>
                <a:sym typeface="+mn-ea"/>
              </a:rPr>
              <a:t>print</a:t>
            </a:r>
            <a:r>
              <a:rPr lang="en-US" sz="2000">
                <a:solidFill>
                  <a:schemeClr val="tx1"/>
                </a:solidFill>
                <a:sym typeface="+mn-ea"/>
              </a:rPr>
              <a:t>(thislist)</a:t>
            </a:r>
            <a:endParaRPr lang="en-US" sz="2000">
              <a:solidFill>
                <a:schemeClr val="tx1"/>
              </a:solidFill>
              <a:sym typeface="+mn-ea"/>
            </a:endParaRPr>
          </a:p>
        </p:txBody>
      </p:sp>
      <p:sp>
        <p:nvSpPr>
          <p:cNvPr id="5" name="Text Box 4"/>
          <p:cNvSpPr txBox="1"/>
          <p:nvPr/>
        </p:nvSpPr>
        <p:spPr>
          <a:xfrm>
            <a:off x="1854200" y="6214110"/>
            <a:ext cx="8032115" cy="368300"/>
          </a:xfrm>
          <a:prstGeom prst="rect">
            <a:avLst/>
          </a:prstGeom>
          <a:solidFill>
            <a:schemeClr val="accent1">
              <a:lumMod val="20000"/>
              <a:lumOff val="80000"/>
            </a:schemeClr>
          </a:solidFill>
        </p:spPr>
        <p:txBody>
          <a:bodyPr wrap="square" rtlCol="0" anchor="t">
            <a:spAutoFit/>
          </a:bodyPr>
          <a:p>
            <a:r>
              <a:rPr lang="en-US" b="1">
                <a:solidFill>
                  <a:srgbClr val="FF0000"/>
                </a:solidFill>
              </a:rPr>
              <a:t>Note:</a:t>
            </a:r>
            <a:r>
              <a:rPr lang="en-US"/>
              <a:t> As a result of the examples above, the lists will now contain 4 items.</a:t>
            </a:r>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Extend List</a:t>
            </a:r>
            <a:endParaRPr lang="en-US"/>
          </a:p>
        </p:txBody>
      </p:sp>
      <p:sp>
        <p:nvSpPr>
          <p:cNvPr id="3" name="Content Placeholder 2"/>
          <p:cNvSpPr>
            <a:spLocks noGrp="1"/>
          </p:cNvSpPr>
          <p:nvPr>
            <p:ph sz="half" idx="1"/>
          </p:nvPr>
        </p:nvSpPr>
        <p:spPr>
          <a:xfrm>
            <a:off x="1069975" y="2194560"/>
            <a:ext cx="5297805" cy="1231265"/>
          </a:xfrm>
        </p:spPr>
        <p:txBody>
          <a:bodyPr/>
          <a:p>
            <a:pPr marL="0" indent="0">
              <a:buNone/>
            </a:pPr>
            <a:r>
              <a:rPr lang="en-US"/>
              <a:t>To append elements from another list to the current list, use the</a:t>
            </a:r>
            <a:r>
              <a:rPr lang="en-US">
                <a:solidFill>
                  <a:srgbClr val="FF0000"/>
                </a:solidFill>
              </a:rPr>
              <a:t> extend() </a:t>
            </a:r>
            <a:r>
              <a:rPr lang="en-US"/>
              <a:t>method.</a:t>
            </a:r>
            <a:endParaRPr lang="en-US"/>
          </a:p>
        </p:txBody>
      </p:sp>
      <p:sp>
        <p:nvSpPr>
          <p:cNvPr id="7" name="Rectangles 6"/>
          <p:cNvSpPr/>
          <p:nvPr/>
        </p:nvSpPr>
        <p:spPr>
          <a:xfrm>
            <a:off x="1451610" y="2985135"/>
            <a:ext cx="8630285" cy="3006725"/>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sz="2000">
              <a:solidFill>
                <a:schemeClr val="tx1"/>
              </a:solidFill>
              <a:sym typeface="+mn-ea"/>
            </a:endParaRPr>
          </a:p>
          <a:p>
            <a:pPr algn="l"/>
            <a:r>
              <a:rPr lang="en-US" sz="2000">
                <a:solidFill>
                  <a:schemeClr val="tx1"/>
                </a:solidFill>
                <a:sym typeface="+mn-ea"/>
              </a:rPr>
              <a:t>Example</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Add the elements of </a:t>
            </a:r>
            <a:r>
              <a:rPr lang="en-US" sz="2000">
                <a:solidFill>
                  <a:srgbClr val="FF0000"/>
                </a:solidFill>
                <a:sym typeface="+mn-ea"/>
              </a:rPr>
              <a:t>tropical</a:t>
            </a:r>
            <a:r>
              <a:rPr lang="en-US" sz="2000">
                <a:solidFill>
                  <a:schemeClr val="tx1"/>
                </a:solidFill>
                <a:sym typeface="+mn-ea"/>
              </a:rPr>
              <a:t> to </a:t>
            </a:r>
            <a:r>
              <a:rPr lang="en-US" sz="2000">
                <a:solidFill>
                  <a:srgbClr val="FF0000"/>
                </a:solidFill>
                <a:sym typeface="+mn-ea"/>
              </a:rPr>
              <a:t>thislist</a:t>
            </a:r>
            <a:r>
              <a:rPr lang="en-US" sz="2000">
                <a:solidFill>
                  <a:schemeClr val="tx1"/>
                </a:solidFill>
                <a:sym typeface="+mn-ea"/>
              </a:rPr>
              <a:t>:</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thislist = [</a:t>
            </a:r>
            <a:r>
              <a:rPr lang="en-US" sz="2000">
                <a:solidFill>
                  <a:schemeClr val="accent2">
                    <a:lumMod val="60000"/>
                    <a:lumOff val="40000"/>
                  </a:schemeClr>
                </a:solidFill>
                <a:sym typeface="+mn-ea"/>
              </a:rPr>
              <a:t>"strawberry"</a:t>
            </a:r>
            <a:r>
              <a:rPr lang="en-US" sz="2000">
                <a:solidFill>
                  <a:schemeClr val="tx1"/>
                </a:solidFill>
                <a:sym typeface="+mn-ea"/>
              </a:rPr>
              <a:t>, </a:t>
            </a:r>
            <a:r>
              <a:rPr lang="en-US" sz="2000">
                <a:solidFill>
                  <a:schemeClr val="accent2">
                    <a:lumMod val="60000"/>
                    <a:lumOff val="40000"/>
                  </a:schemeClr>
                </a:solidFill>
                <a:sym typeface="+mn-ea"/>
              </a:rPr>
              <a:t>"grapes"</a:t>
            </a:r>
            <a:r>
              <a:rPr lang="en-US" sz="2000">
                <a:solidFill>
                  <a:schemeClr val="tx1"/>
                </a:solidFill>
                <a:sym typeface="+mn-ea"/>
              </a:rPr>
              <a:t>, </a:t>
            </a:r>
            <a:r>
              <a:rPr lang="en-US" sz="2000">
                <a:solidFill>
                  <a:schemeClr val="accent2">
                    <a:lumMod val="60000"/>
                    <a:lumOff val="40000"/>
                  </a:schemeClr>
                </a:solidFill>
                <a:sym typeface="+mn-ea"/>
              </a:rPr>
              <a:t>"orange"</a:t>
            </a:r>
            <a:r>
              <a:rPr lang="en-US" sz="2000">
                <a:solidFill>
                  <a:schemeClr val="tx1"/>
                </a:solidFill>
                <a:sym typeface="+mn-ea"/>
              </a:rPr>
              <a:t>]</a:t>
            </a:r>
            <a:endParaRPr lang="en-US" sz="2000">
              <a:solidFill>
                <a:schemeClr val="tx1"/>
              </a:solidFill>
              <a:sym typeface="+mn-ea"/>
            </a:endParaRPr>
          </a:p>
          <a:p>
            <a:pPr algn="l"/>
            <a:r>
              <a:rPr lang="en-US" sz="2000">
                <a:solidFill>
                  <a:schemeClr val="tx1"/>
                </a:solidFill>
                <a:sym typeface="+mn-ea"/>
              </a:rPr>
              <a:t>tropical = [</a:t>
            </a:r>
            <a:r>
              <a:rPr lang="en-US" sz="2000">
                <a:solidFill>
                  <a:schemeClr val="accent2">
                    <a:lumMod val="60000"/>
                    <a:lumOff val="40000"/>
                  </a:schemeClr>
                </a:solidFill>
                <a:sym typeface="+mn-ea"/>
              </a:rPr>
              <a:t>"lemon"</a:t>
            </a:r>
            <a:r>
              <a:rPr lang="en-US" sz="2000">
                <a:solidFill>
                  <a:schemeClr val="tx1"/>
                </a:solidFill>
                <a:sym typeface="+mn-ea"/>
              </a:rPr>
              <a:t>, </a:t>
            </a:r>
            <a:r>
              <a:rPr lang="en-US" sz="2000">
                <a:solidFill>
                  <a:schemeClr val="accent2">
                    <a:lumMod val="60000"/>
                    <a:lumOff val="40000"/>
                  </a:schemeClr>
                </a:solidFill>
                <a:sym typeface="+mn-ea"/>
              </a:rPr>
              <a:t>"melon"</a:t>
            </a:r>
            <a:r>
              <a:rPr lang="en-US" sz="2000">
                <a:solidFill>
                  <a:schemeClr val="tx1"/>
                </a:solidFill>
                <a:sym typeface="+mn-ea"/>
              </a:rPr>
              <a:t>, </a:t>
            </a:r>
            <a:r>
              <a:rPr lang="en-US" sz="2000">
                <a:solidFill>
                  <a:schemeClr val="accent2">
                    <a:lumMod val="60000"/>
                    <a:lumOff val="40000"/>
                  </a:schemeClr>
                </a:solidFill>
                <a:sym typeface="+mn-ea"/>
              </a:rPr>
              <a:t>"guava"</a:t>
            </a:r>
            <a:r>
              <a:rPr lang="en-US" sz="2000">
                <a:solidFill>
                  <a:schemeClr val="tx1"/>
                </a:solidFill>
                <a:sym typeface="+mn-ea"/>
              </a:rPr>
              <a:t>]</a:t>
            </a:r>
            <a:endParaRPr lang="en-US" sz="2000">
              <a:solidFill>
                <a:schemeClr val="tx1"/>
              </a:solidFill>
              <a:sym typeface="+mn-ea"/>
            </a:endParaRPr>
          </a:p>
          <a:p>
            <a:pPr algn="l"/>
            <a:r>
              <a:rPr lang="en-US" sz="2000">
                <a:solidFill>
                  <a:schemeClr val="tx1"/>
                </a:solidFill>
                <a:sym typeface="+mn-ea"/>
              </a:rPr>
              <a:t>thislist.extend(tropical)</a:t>
            </a:r>
            <a:endParaRPr lang="en-US" sz="2000">
              <a:solidFill>
                <a:schemeClr val="tx1"/>
              </a:solidFill>
              <a:sym typeface="+mn-ea"/>
            </a:endParaRPr>
          </a:p>
          <a:p>
            <a:pPr algn="l"/>
            <a:r>
              <a:rPr lang="en-US" sz="2000">
                <a:solidFill>
                  <a:srgbClr val="0070C0"/>
                </a:solidFill>
                <a:sym typeface="+mn-ea"/>
              </a:rPr>
              <a:t>print</a:t>
            </a:r>
            <a:r>
              <a:rPr lang="en-US" sz="2000">
                <a:solidFill>
                  <a:schemeClr val="tx1"/>
                </a:solidFill>
                <a:sym typeface="+mn-ea"/>
              </a:rPr>
              <a:t>(thislist)</a:t>
            </a:r>
            <a:endParaRPr lang="en-US" sz="2000">
              <a:solidFill>
                <a:schemeClr val="tx1"/>
              </a:solidFill>
              <a:sym typeface="+mn-ea"/>
            </a:endParaRPr>
          </a:p>
        </p:txBody>
      </p:sp>
      <p:sp>
        <p:nvSpPr>
          <p:cNvPr id="5" name="Text Box 4"/>
          <p:cNvSpPr txBox="1"/>
          <p:nvPr/>
        </p:nvSpPr>
        <p:spPr>
          <a:xfrm>
            <a:off x="3094990" y="6227445"/>
            <a:ext cx="5632450" cy="368300"/>
          </a:xfrm>
          <a:prstGeom prst="rect">
            <a:avLst/>
          </a:prstGeom>
          <a:solidFill>
            <a:schemeClr val="accent1">
              <a:lumMod val="20000"/>
              <a:lumOff val="80000"/>
            </a:schemeClr>
          </a:solidFill>
        </p:spPr>
        <p:txBody>
          <a:bodyPr wrap="square" rtlCol="0" anchor="t">
            <a:spAutoFit/>
          </a:bodyPr>
          <a:p>
            <a:r>
              <a:rPr lang="en-US"/>
              <a:t>The elements will be added to the end of the list.</a:t>
            </a:r>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Add Any Iterable</a:t>
            </a:r>
            <a:endParaRPr lang="en-US"/>
          </a:p>
        </p:txBody>
      </p:sp>
      <p:sp>
        <p:nvSpPr>
          <p:cNvPr id="3" name="Content Placeholder 2"/>
          <p:cNvSpPr>
            <a:spLocks noGrp="1"/>
          </p:cNvSpPr>
          <p:nvPr>
            <p:ph sz="half" idx="1"/>
          </p:nvPr>
        </p:nvSpPr>
        <p:spPr>
          <a:xfrm>
            <a:off x="267335" y="1636395"/>
            <a:ext cx="12045315" cy="810260"/>
          </a:xfrm>
        </p:spPr>
        <p:txBody>
          <a:bodyPr/>
          <a:p>
            <a:pPr marL="0" indent="0">
              <a:buNone/>
            </a:pPr>
            <a:r>
              <a:rPr lang="en-US"/>
              <a:t>The </a:t>
            </a:r>
            <a:r>
              <a:rPr lang="en-US">
                <a:solidFill>
                  <a:srgbClr val="FF0000"/>
                </a:solidFill>
              </a:rPr>
              <a:t>extend() </a:t>
            </a:r>
            <a:r>
              <a:rPr lang="en-US"/>
              <a:t>method does not have to append lists, you can add any iterable object (tuples, sets, dictionaries etc.).</a:t>
            </a:r>
            <a:endParaRPr lang="en-US"/>
          </a:p>
        </p:txBody>
      </p:sp>
      <p:sp>
        <p:nvSpPr>
          <p:cNvPr id="7" name="Rectangles 6"/>
          <p:cNvSpPr/>
          <p:nvPr/>
        </p:nvSpPr>
        <p:spPr>
          <a:xfrm>
            <a:off x="2432685" y="2763520"/>
            <a:ext cx="6804660" cy="315722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sz="2000">
              <a:solidFill>
                <a:schemeClr val="tx1"/>
              </a:solidFill>
              <a:sym typeface="+mn-ea"/>
            </a:endParaRPr>
          </a:p>
          <a:p>
            <a:pPr algn="l"/>
            <a:r>
              <a:rPr lang="en-US" sz="2000">
                <a:solidFill>
                  <a:schemeClr val="tx1"/>
                </a:solidFill>
                <a:sym typeface="+mn-ea"/>
              </a:rPr>
              <a:t>Example</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Add elements of a tuple to a list:</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thislist = [</a:t>
            </a:r>
            <a:r>
              <a:rPr lang="en-US" sz="2000">
                <a:solidFill>
                  <a:schemeClr val="accent2">
                    <a:lumMod val="60000"/>
                    <a:lumOff val="40000"/>
                  </a:schemeClr>
                </a:solidFill>
                <a:sym typeface="+mn-ea"/>
              </a:rPr>
              <a:t>"red"</a:t>
            </a:r>
            <a:r>
              <a:rPr lang="en-US" sz="2000">
                <a:solidFill>
                  <a:schemeClr val="tx1"/>
                </a:solidFill>
                <a:sym typeface="+mn-ea"/>
              </a:rPr>
              <a:t>, </a:t>
            </a:r>
            <a:r>
              <a:rPr lang="en-US" sz="2000">
                <a:solidFill>
                  <a:schemeClr val="accent2">
                    <a:lumMod val="60000"/>
                    <a:lumOff val="40000"/>
                  </a:schemeClr>
                </a:solidFill>
                <a:sym typeface="+mn-ea"/>
              </a:rPr>
              <a:t>"blue"</a:t>
            </a:r>
            <a:r>
              <a:rPr lang="en-US" sz="2000">
                <a:solidFill>
                  <a:schemeClr val="tx1"/>
                </a:solidFill>
                <a:sym typeface="+mn-ea"/>
              </a:rPr>
              <a:t>, </a:t>
            </a:r>
            <a:r>
              <a:rPr lang="en-US" sz="2000">
                <a:solidFill>
                  <a:schemeClr val="accent2">
                    <a:lumMod val="60000"/>
                    <a:lumOff val="40000"/>
                  </a:schemeClr>
                </a:solidFill>
                <a:sym typeface="+mn-ea"/>
              </a:rPr>
              <a:t>"orange"</a:t>
            </a:r>
            <a:r>
              <a:rPr lang="en-US" sz="2000">
                <a:solidFill>
                  <a:schemeClr val="tx1"/>
                </a:solidFill>
                <a:sym typeface="+mn-ea"/>
              </a:rPr>
              <a:t>]</a:t>
            </a:r>
            <a:endParaRPr lang="en-US" sz="2000">
              <a:solidFill>
                <a:schemeClr val="tx1"/>
              </a:solidFill>
              <a:sym typeface="+mn-ea"/>
            </a:endParaRPr>
          </a:p>
          <a:p>
            <a:pPr algn="l"/>
            <a:r>
              <a:rPr lang="en-US" sz="2000">
                <a:solidFill>
                  <a:schemeClr val="tx1"/>
                </a:solidFill>
                <a:sym typeface="+mn-ea"/>
              </a:rPr>
              <a:t>thistuple = (</a:t>
            </a:r>
            <a:r>
              <a:rPr lang="en-US" sz="2000">
                <a:solidFill>
                  <a:schemeClr val="accent2">
                    <a:lumMod val="60000"/>
                    <a:lumOff val="40000"/>
                  </a:schemeClr>
                </a:solidFill>
                <a:sym typeface="+mn-ea"/>
              </a:rPr>
              <a:t>"yellow"</a:t>
            </a:r>
            <a:r>
              <a:rPr lang="en-US" sz="2000">
                <a:solidFill>
                  <a:schemeClr val="tx1"/>
                </a:solidFill>
                <a:sym typeface="+mn-ea"/>
              </a:rPr>
              <a:t>, </a:t>
            </a:r>
            <a:r>
              <a:rPr lang="en-US" sz="2000">
                <a:solidFill>
                  <a:schemeClr val="accent2">
                    <a:lumMod val="60000"/>
                    <a:lumOff val="40000"/>
                  </a:schemeClr>
                </a:solidFill>
                <a:sym typeface="+mn-ea"/>
              </a:rPr>
              <a:t>"green"</a:t>
            </a:r>
            <a:r>
              <a:rPr lang="en-US" sz="2000">
                <a:solidFill>
                  <a:schemeClr val="tx1"/>
                </a:solidFill>
                <a:sym typeface="+mn-ea"/>
              </a:rPr>
              <a:t>)</a:t>
            </a:r>
            <a:endParaRPr lang="en-US" sz="2000">
              <a:solidFill>
                <a:schemeClr val="tx1"/>
              </a:solidFill>
              <a:sym typeface="+mn-ea"/>
            </a:endParaRPr>
          </a:p>
          <a:p>
            <a:pPr algn="l"/>
            <a:r>
              <a:rPr lang="en-US" sz="2000">
                <a:solidFill>
                  <a:schemeClr val="tx1"/>
                </a:solidFill>
                <a:sym typeface="+mn-ea"/>
              </a:rPr>
              <a:t>thislist.extend(thistuple)</a:t>
            </a:r>
            <a:endParaRPr lang="en-US" sz="2000">
              <a:solidFill>
                <a:schemeClr val="tx1"/>
              </a:solidFill>
              <a:sym typeface="+mn-ea"/>
            </a:endParaRPr>
          </a:p>
          <a:p>
            <a:pPr algn="l"/>
            <a:r>
              <a:rPr lang="en-US" sz="2000">
                <a:solidFill>
                  <a:srgbClr val="0070C0"/>
                </a:solidFill>
                <a:sym typeface="+mn-ea"/>
              </a:rPr>
              <a:t>print</a:t>
            </a:r>
            <a:r>
              <a:rPr lang="en-US" sz="2000">
                <a:solidFill>
                  <a:schemeClr val="tx1"/>
                </a:solidFill>
                <a:sym typeface="+mn-ea"/>
              </a:rPr>
              <a:t>(thislist)</a:t>
            </a:r>
            <a:endParaRPr lang="en-US" sz="2000">
              <a:solidFill>
                <a:schemeClr val="tx1"/>
              </a:solidFill>
              <a:sym typeface="+mn-ea"/>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 Remove List Items</a:t>
            </a:r>
            <a:endParaRPr lang="en-US"/>
          </a:p>
        </p:txBody>
      </p:sp>
      <p:sp>
        <p:nvSpPr>
          <p:cNvPr id="3" name="Content Placeholder 2"/>
          <p:cNvSpPr>
            <a:spLocks noGrp="1"/>
          </p:cNvSpPr>
          <p:nvPr>
            <p:ph sz="half" idx="1"/>
          </p:nvPr>
        </p:nvSpPr>
        <p:spPr>
          <a:xfrm>
            <a:off x="1069975" y="2194560"/>
            <a:ext cx="7878445" cy="946150"/>
          </a:xfrm>
        </p:spPr>
        <p:txBody>
          <a:bodyPr/>
          <a:p>
            <a:pPr marL="0" indent="0">
              <a:buNone/>
            </a:pPr>
            <a:r>
              <a:rPr lang="en-US"/>
              <a:t>Remove Specified Item</a:t>
            </a:r>
            <a:endParaRPr lang="en-US"/>
          </a:p>
          <a:p>
            <a:pPr marL="0" indent="0">
              <a:buNone/>
            </a:pPr>
            <a:r>
              <a:rPr lang="en-US"/>
              <a:t>The </a:t>
            </a:r>
            <a:r>
              <a:rPr lang="en-US">
                <a:solidFill>
                  <a:srgbClr val="FF0000"/>
                </a:solidFill>
              </a:rPr>
              <a:t>remove()</a:t>
            </a:r>
            <a:r>
              <a:rPr lang="en-US"/>
              <a:t> method removes the specified item.</a:t>
            </a:r>
            <a:endParaRPr lang="en-US"/>
          </a:p>
        </p:txBody>
      </p:sp>
      <p:sp>
        <p:nvSpPr>
          <p:cNvPr id="7" name="Rectangles 6"/>
          <p:cNvSpPr/>
          <p:nvPr/>
        </p:nvSpPr>
        <p:spPr>
          <a:xfrm>
            <a:off x="2372360" y="3241040"/>
            <a:ext cx="6804660" cy="315722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sz="2000">
              <a:solidFill>
                <a:schemeClr val="tx1"/>
              </a:solidFill>
              <a:sym typeface="+mn-ea"/>
            </a:endParaRPr>
          </a:p>
          <a:p>
            <a:pPr algn="l"/>
            <a:r>
              <a:rPr lang="en-US" sz="2000">
                <a:solidFill>
                  <a:schemeClr val="tx1"/>
                </a:solidFill>
                <a:sym typeface="+mn-ea"/>
              </a:rPr>
              <a:t>Example</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Remove "banana":</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thislist = [</a:t>
            </a:r>
            <a:r>
              <a:rPr lang="en-US" sz="2000">
                <a:solidFill>
                  <a:srgbClr val="FF0000"/>
                </a:solidFill>
                <a:sym typeface="+mn-ea"/>
              </a:rPr>
              <a:t>"apple"</a:t>
            </a:r>
            <a:r>
              <a:rPr lang="en-US" sz="2000">
                <a:solidFill>
                  <a:schemeClr val="tx1"/>
                </a:solidFill>
                <a:sym typeface="+mn-ea"/>
              </a:rPr>
              <a:t>, </a:t>
            </a:r>
            <a:r>
              <a:rPr lang="en-US" sz="2000">
                <a:solidFill>
                  <a:srgbClr val="FF0000"/>
                </a:solidFill>
                <a:sym typeface="+mn-ea"/>
              </a:rPr>
              <a:t>"banana"</a:t>
            </a:r>
            <a:r>
              <a:rPr lang="en-US" sz="2000">
                <a:solidFill>
                  <a:schemeClr val="tx1"/>
                </a:solidFill>
                <a:sym typeface="+mn-ea"/>
              </a:rPr>
              <a:t>, </a:t>
            </a:r>
            <a:r>
              <a:rPr lang="en-US" sz="2000">
                <a:solidFill>
                  <a:srgbClr val="FF0000"/>
                </a:solidFill>
                <a:sym typeface="+mn-ea"/>
              </a:rPr>
              <a:t>"cherry"</a:t>
            </a:r>
            <a:r>
              <a:rPr lang="en-US" sz="2000">
                <a:solidFill>
                  <a:schemeClr val="tx1"/>
                </a:solidFill>
                <a:sym typeface="+mn-ea"/>
              </a:rPr>
              <a:t>]</a:t>
            </a:r>
            <a:endParaRPr lang="en-US" sz="2000">
              <a:solidFill>
                <a:schemeClr val="tx1"/>
              </a:solidFill>
              <a:sym typeface="+mn-ea"/>
            </a:endParaRPr>
          </a:p>
          <a:p>
            <a:pPr algn="l"/>
            <a:r>
              <a:rPr lang="en-US" sz="2000">
                <a:solidFill>
                  <a:schemeClr val="tx1"/>
                </a:solidFill>
                <a:sym typeface="+mn-ea"/>
              </a:rPr>
              <a:t>thislist.remove(</a:t>
            </a:r>
            <a:r>
              <a:rPr lang="en-US" sz="2000">
                <a:solidFill>
                  <a:srgbClr val="FF0000"/>
                </a:solidFill>
                <a:sym typeface="+mn-ea"/>
              </a:rPr>
              <a:t>"banana"</a:t>
            </a:r>
            <a:r>
              <a:rPr lang="en-US" sz="2000">
                <a:solidFill>
                  <a:schemeClr val="tx1"/>
                </a:solidFill>
                <a:sym typeface="+mn-ea"/>
              </a:rPr>
              <a:t>)</a:t>
            </a:r>
            <a:endParaRPr lang="en-US" sz="2000">
              <a:solidFill>
                <a:schemeClr val="tx1"/>
              </a:solidFill>
              <a:sym typeface="+mn-ea"/>
            </a:endParaRPr>
          </a:p>
          <a:p>
            <a:pPr algn="l"/>
            <a:r>
              <a:rPr lang="en-US" sz="2000">
                <a:solidFill>
                  <a:srgbClr val="0070C0"/>
                </a:solidFill>
                <a:sym typeface="+mn-ea"/>
              </a:rPr>
              <a:t>print</a:t>
            </a:r>
            <a:r>
              <a:rPr lang="en-US" sz="2000">
                <a:solidFill>
                  <a:schemeClr val="tx1"/>
                </a:solidFill>
                <a:sym typeface="+mn-ea"/>
              </a:rPr>
              <a:t>(thislist)</a:t>
            </a:r>
            <a:endParaRPr lang="en-US" sz="2000">
              <a:solidFill>
                <a:schemeClr val="tx1"/>
              </a:solidFill>
              <a:sym typeface="+mn-ea"/>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Remove Specified Index</a:t>
            </a:r>
            <a:endParaRPr lang="en-US"/>
          </a:p>
        </p:txBody>
      </p:sp>
      <p:sp>
        <p:nvSpPr>
          <p:cNvPr id="3" name="Content Placeholder 2"/>
          <p:cNvSpPr>
            <a:spLocks noGrp="1"/>
          </p:cNvSpPr>
          <p:nvPr>
            <p:ph sz="half" idx="1"/>
          </p:nvPr>
        </p:nvSpPr>
        <p:spPr>
          <a:xfrm>
            <a:off x="1069975" y="2194560"/>
            <a:ext cx="6535420" cy="733425"/>
          </a:xfrm>
        </p:spPr>
        <p:txBody>
          <a:bodyPr/>
          <a:p>
            <a:pPr marL="0" indent="0">
              <a:buNone/>
            </a:pPr>
            <a:r>
              <a:rPr lang="en-US"/>
              <a:t>The </a:t>
            </a:r>
            <a:r>
              <a:rPr lang="en-US">
                <a:solidFill>
                  <a:srgbClr val="FF0000"/>
                </a:solidFill>
              </a:rPr>
              <a:t>pop()</a:t>
            </a:r>
            <a:r>
              <a:rPr lang="en-US"/>
              <a:t> method removes the specified index.</a:t>
            </a:r>
            <a:endParaRPr lang="en-US"/>
          </a:p>
        </p:txBody>
      </p:sp>
      <p:sp>
        <p:nvSpPr>
          <p:cNvPr id="7" name="Rectangles 6"/>
          <p:cNvSpPr/>
          <p:nvPr/>
        </p:nvSpPr>
        <p:spPr>
          <a:xfrm>
            <a:off x="2372360" y="2712720"/>
            <a:ext cx="6804660" cy="2809875"/>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sz="2000">
              <a:solidFill>
                <a:schemeClr val="tx1"/>
              </a:solidFill>
              <a:sym typeface="+mn-ea"/>
            </a:endParaRPr>
          </a:p>
          <a:p>
            <a:pPr algn="l"/>
            <a:r>
              <a:rPr lang="en-US" sz="2000">
                <a:solidFill>
                  <a:schemeClr val="tx1"/>
                </a:solidFill>
                <a:sym typeface="+mn-ea"/>
              </a:rPr>
              <a:t>Example</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Remove the second item:</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thislist = [</a:t>
            </a:r>
            <a:r>
              <a:rPr lang="en-US" sz="2000">
                <a:solidFill>
                  <a:schemeClr val="accent2">
                    <a:lumMod val="60000"/>
                    <a:lumOff val="40000"/>
                  </a:schemeClr>
                </a:solidFill>
                <a:sym typeface="+mn-ea"/>
              </a:rPr>
              <a:t>"apple"</a:t>
            </a:r>
            <a:r>
              <a:rPr lang="en-US" sz="2000">
                <a:solidFill>
                  <a:schemeClr val="tx1"/>
                </a:solidFill>
                <a:sym typeface="+mn-ea"/>
              </a:rPr>
              <a:t>, </a:t>
            </a:r>
            <a:r>
              <a:rPr lang="en-US" sz="2000">
                <a:solidFill>
                  <a:schemeClr val="accent2">
                    <a:lumMod val="60000"/>
                    <a:lumOff val="40000"/>
                  </a:schemeClr>
                </a:solidFill>
                <a:sym typeface="+mn-ea"/>
              </a:rPr>
              <a:t>"banana"</a:t>
            </a:r>
            <a:r>
              <a:rPr lang="en-US" sz="2000">
                <a:solidFill>
                  <a:schemeClr val="tx1"/>
                </a:solidFill>
                <a:sym typeface="+mn-ea"/>
              </a:rPr>
              <a:t>, </a:t>
            </a:r>
            <a:r>
              <a:rPr lang="en-US" sz="2000">
                <a:solidFill>
                  <a:schemeClr val="accent2">
                    <a:lumMod val="60000"/>
                    <a:lumOff val="40000"/>
                  </a:schemeClr>
                </a:solidFill>
                <a:sym typeface="+mn-ea"/>
              </a:rPr>
              <a:t>"cherry"</a:t>
            </a:r>
            <a:r>
              <a:rPr lang="en-US" sz="2000">
                <a:solidFill>
                  <a:schemeClr val="tx1"/>
                </a:solidFill>
                <a:sym typeface="+mn-ea"/>
              </a:rPr>
              <a:t>]</a:t>
            </a:r>
            <a:endParaRPr lang="en-US" sz="2000">
              <a:solidFill>
                <a:schemeClr val="tx1"/>
              </a:solidFill>
              <a:sym typeface="+mn-ea"/>
            </a:endParaRPr>
          </a:p>
          <a:p>
            <a:pPr algn="l"/>
            <a:r>
              <a:rPr lang="en-US" sz="2000">
                <a:solidFill>
                  <a:schemeClr val="tx1"/>
                </a:solidFill>
                <a:sym typeface="+mn-ea"/>
              </a:rPr>
              <a:t>thislist.pop(</a:t>
            </a:r>
            <a:r>
              <a:rPr lang="en-US" sz="2000">
                <a:solidFill>
                  <a:srgbClr val="FF0000"/>
                </a:solidFill>
                <a:sym typeface="+mn-ea"/>
              </a:rPr>
              <a:t>1</a:t>
            </a:r>
            <a:r>
              <a:rPr lang="en-US" sz="2000">
                <a:solidFill>
                  <a:schemeClr val="tx1"/>
                </a:solidFill>
                <a:sym typeface="+mn-ea"/>
              </a:rPr>
              <a:t>)</a:t>
            </a:r>
            <a:endParaRPr lang="en-US" sz="2000">
              <a:solidFill>
                <a:schemeClr val="tx1"/>
              </a:solidFill>
              <a:sym typeface="+mn-ea"/>
            </a:endParaRPr>
          </a:p>
          <a:p>
            <a:pPr algn="l"/>
            <a:r>
              <a:rPr lang="en-US" sz="2000">
                <a:solidFill>
                  <a:srgbClr val="0070C0"/>
                </a:solidFill>
                <a:sym typeface="+mn-ea"/>
              </a:rPr>
              <a:t>print</a:t>
            </a:r>
            <a:r>
              <a:rPr lang="en-US" sz="2000">
                <a:solidFill>
                  <a:schemeClr val="tx1"/>
                </a:solidFill>
                <a:sym typeface="+mn-ea"/>
              </a:rPr>
              <a:t>(thislist)</a:t>
            </a:r>
            <a:endParaRPr lang="en-US" sz="2000">
              <a:solidFill>
                <a:schemeClr val="tx1"/>
              </a:solidFill>
              <a:sym typeface="+mn-ea"/>
            </a:endParaRPr>
          </a:p>
          <a:p>
            <a:pPr algn="l"/>
            <a:endParaRPr lang="en-US" sz="2000">
              <a:solidFill>
                <a:schemeClr val="tx1"/>
              </a:solidFill>
              <a:sym typeface="+mn-ea"/>
            </a:endParaRPr>
          </a:p>
          <a:p>
            <a:pPr algn="l"/>
            <a:endParaRPr lang="en-US" sz="2000">
              <a:solidFill>
                <a:schemeClr val="tx1"/>
              </a:solidFill>
              <a:sym typeface="+mn-ea"/>
            </a:endParaRPr>
          </a:p>
        </p:txBody>
      </p:sp>
      <p:sp>
        <p:nvSpPr>
          <p:cNvPr id="5" name="Text Box 4"/>
          <p:cNvSpPr txBox="1"/>
          <p:nvPr/>
        </p:nvSpPr>
        <p:spPr>
          <a:xfrm>
            <a:off x="1713865" y="5801995"/>
            <a:ext cx="8121650" cy="368300"/>
          </a:xfrm>
          <a:prstGeom prst="rect">
            <a:avLst/>
          </a:prstGeom>
          <a:solidFill>
            <a:schemeClr val="accent1">
              <a:lumMod val="20000"/>
              <a:lumOff val="80000"/>
            </a:schemeClr>
          </a:solidFill>
        </p:spPr>
        <p:txBody>
          <a:bodyPr wrap="square" rtlCol="0" anchor="t">
            <a:spAutoFit/>
          </a:bodyPr>
          <a:p>
            <a:r>
              <a:rPr lang="en-US"/>
              <a:t>If you do not specify the index, the </a:t>
            </a:r>
            <a:r>
              <a:rPr lang="en-US">
                <a:solidFill>
                  <a:srgbClr val="FF0000"/>
                </a:solidFill>
              </a:rPr>
              <a:t>pop()</a:t>
            </a:r>
            <a:r>
              <a:rPr lang="en-US"/>
              <a:t> method removes the last item.</a:t>
            </a:r>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2166620" y="747395"/>
            <a:ext cx="8121650" cy="922020"/>
          </a:xfrm>
          <a:prstGeom prst="rect">
            <a:avLst/>
          </a:prstGeom>
          <a:solidFill>
            <a:schemeClr val="accent1">
              <a:lumMod val="20000"/>
              <a:lumOff val="80000"/>
            </a:schemeClr>
          </a:solidFill>
        </p:spPr>
        <p:txBody>
          <a:bodyPr wrap="square" rtlCol="0" anchor="t">
            <a:spAutoFit/>
          </a:bodyPr>
          <a:p>
            <a:endParaRPr lang="en-US"/>
          </a:p>
          <a:p>
            <a:r>
              <a:rPr lang="en-US"/>
              <a:t>If you do not specify the index, the </a:t>
            </a:r>
            <a:r>
              <a:rPr lang="en-US">
                <a:solidFill>
                  <a:srgbClr val="FF0000"/>
                </a:solidFill>
              </a:rPr>
              <a:t>pop()</a:t>
            </a:r>
            <a:r>
              <a:rPr lang="en-US"/>
              <a:t> method removes the last item.</a:t>
            </a:r>
            <a:endParaRPr lang="en-US"/>
          </a:p>
          <a:p>
            <a:endParaRPr lang="en-US"/>
          </a:p>
        </p:txBody>
      </p:sp>
      <p:sp>
        <p:nvSpPr>
          <p:cNvPr id="7" name="Rectangles 6"/>
          <p:cNvSpPr/>
          <p:nvPr/>
        </p:nvSpPr>
        <p:spPr>
          <a:xfrm>
            <a:off x="2508250" y="2350770"/>
            <a:ext cx="6804660" cy="2809875"/>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sz="2000">
              <a:solidFill>
                <a:schemeClr val="tx1"/>
              </a:solidFill>
              <a:sym typeface="+mn-ea"/>
            </a:endParaRPr>
          </a:p>
          <a:p>
            <a:pPr algn="l"/>
            <a:r>
              <a:rPr lang="en-US" sz="2000">
                <a:solidFill>
                  <a:schemeClr val="tx1"/>
                </a:solidFill>
                <a:sym typeface="+mn-ea"/>
              </a:rPr>
              <a:t>Example</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Remove the last item:</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thislist = [</a:t>
            </a:r>
            <a:r>
              <a:rPr lang="en-US" sz="2000">
                <a:solidFill>
                  <a:schemeClr val="accent2">
                    <a:lumMod val="60000"/>
                    <a:lumOff val="40000"/>
                  </a:schemeClr>
                </a:solidFill>
                <a:sym typeface="+mn-ea"/>
              </a:rPr>
              <a:t>"blue"</a:t>
            </a:r>
            <a:r>
              <a:rPr lang="en-US" sz="2000">
                <a:solidFill>
                  <a:schemeClr val="tx1"/>
                </a:solidFill>
                <a:sym typeface="+mn-ea"/>
              </a:rPr>
              <a:t>, </a:t>
            </a:r>
            <a:r>
              <a:rPr lang="en-US" sz="2000">
                <a:solidFill>
                  <a:schemeClr val="accent2">
                    <a:lumMod val="60000"/>
                    <a:lumOff val="40000"/>
                  </a:schemeClr>
                </a:solidFill>
                <a:sym typeface="+mn-ea"/>
              </a:rPr>
              <a:t>"red"</a:t>
            </a:r>
            <a:r>
              <a:rPr lang="en-US" sz="2000">
                <a:solidFill>
                  <a:schemeClr val="tx1"/>
                </a:solidFill>
                <a:sym typeface="+mn-ea"/>
              </a:rPr>
              <a:t>, </a:t>
            </a:r>
            <a:r>
              <a:rPr lang="en-US" sz="2000">
                <a:solidFill>
                  <a:schemeClr val="accent2">
                    <a:lumMod val="60000"/>
                    <a:lumOff val="40000"/>
                  </a:schemeClr>
                </a:solidFill>
                <a:sym typeface="+mn-ea"/>
              </a:rPr>
              <a:t>"yellow"</a:t>
            </a:r>
            <a:r>
              <a:rPr lang="en-US" sz="2000">
                <a:solidFill>
                  <a:schemeClr val="tx1"/>
                </a:solidFill>
                <a:sym typeface="+mn-ea"/>
              </a:rPr>
              <a:t>]</a:t>
            </a:r>
            <a:endParaRPr lang="en-US" sz="2000">
              <a:solidFill>
                <a:schemeClr val="tx1"/>
              </a:solidFill>
              <a:sym typeface="+mn-ea"/>
            </a:endParaRPr>
          </a:p>
          <a:p>
            <a:pPr algn="l"/>
            <a:r>
              <a:rPr lang="en-US" sz="2000">
                <a:solidFill>
                  <a:schemeClr val="tx1"/>
                </a:solidFill>
                <a:sym typeface="+mn-ea"/>
              </a:rPr>
              <a:t>thislist.pop()</a:t>
            </a:r>
            <a:endParaRPr lang="en-US" sz="2000">
              <a:solidFill>
                <a:schemeClr val="tx1"/>
              </a:solidFill>
              <a:sym typeface="+mn-ea"/>
            </a:endParaRPr>
          </a:p>
          <a:p>
            <a:pPr algn="l"/>
            <a:r>
              <a:rPr lang="en-US" sz="2000">
                <a:solidFill>
                  <a:srgbClr val="0070C0"/>
                </a:solidFill>
                <a:sym typeface="+mn-ea"/>
              </a:rPr>
              <a:t>print</a:t>
            </a:r>
            <a:r>
              <a:rPr lang="en-US" sz="2000">
                <a:solidFill>
                  <a:schemeClr val="tx1"/>
                </a:solidFill>
                <a:sym typeface="+mn-ea"/>
              </a:rPr>
              <a:t>(thislist)</a:t>
            </a:r>
            <a:endParaRPr lang="en-US" sz="2000">
              <a:solidFill>
                <a:schemeClr val="tx1"/>
              </a:solidFill>
              <a:sym typeface="+mn-ea"/>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2653665" y="1188085"/>
            <a:ext cx="6885305" cy="922020"/>
          </a:xfrm>
          <a:prstGeom prst="rect">
            <a:avLst/>
          </a:prstGeom>
          <a:solidFill>
            <a:schemeClr val="accent1">
              <a:lumMod val="20000"/>
              <a:lumOff val="80000"/>
            </a:schemeClr>
          </a:solidFill>
        </p:spPr>
        <p:txBody>
          <a:bodyPr wrap="square" rtlCol="0" anchor="t">
            <a:spAutoFit/>
          </a:bodyPr>
          <a:p>
            <a:endParaRPr lang="en-US"/>
          </a:p>
          <a:p>
            <a:r>
              <a:rPr lang="en-US"/>
              <a:t>    The del keyword also removes the specified index:</a:t>
            </a:r>
            <a:endParaRPr lang="en-US"/>
          </a:p>
          <a:p>
            <a:endParaRPr lang="en-US"/>
          </a:p>
        </p:txBody>
      </p:sp>
      <p:sp>
        <p:nvSpPr>
          <p:cNvPr id="7" name="Rectangles 6"/>
          <p:cNvSpPr/>
          <p:nvPr/>
        </p:nvSpPr>
        <p:spPr>
          <a:xfrm>
            <a:off x="2478405" y="2999740"/>
            <a:ext cx="6804660" cy="2809875"/>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sz="2000">
              <a:solidFill>
                <a:schemeClr val="tx1"/>
              </a:solidFill>
              <a:sym typeface="+mn-ea"/>
            </a:endParaRPr>
          </a:p>
          <a:p>
            <a:pPr algn="l"/>
            <a:r>
              <a:rPr lang="en-US" sz="2000">
                <a:solidFill>
                  <a:schemeClr val="tx1"/>
                </a:solidFill>
                <a:sym typeface="+mn-ea"/>
              </a:rPr>
              <a:t>Example</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Remove the last item:</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thislist = [</a:t>
            </a:r>
            <a:r>
              <a:rPr lang="en-US" sz="2000">
                <a:solidFill>
                  <a:schemeClr val="accent2">
                    <a:lumMod val="60000"/>
                    <a:lumOff val="40000"/>
                  </a:schemeClr>
                </a:solidFill>
                <a:sym typeface="+mn-ea"/>
              </a:rPr>
              <a:t>"blue"</a:t>
            </a:r>
            <a:r>
              <a:rPr lang="en-US" sz="2000">
                <a:solidFill>
                  <a:schemeClr val="tx1"/>
                </a:solidFill>
                <a:sym typeface="+mn-ea"/>
              </a:rPr>
              <a:t>, </a:t>
            </a:r>
            <a:r>
              <a:rPr lang="en-US" sz="2000">
                <a:solidFill>
                  <a:schemeClr val="accent2">
                    <a:lumMod val="60000"/>
                    <a:lumOff val="40000"/>
                  </a:schemeClr>
                </a:solidFill>
                <a:sym typeface="+mn-ea"/>
              </a:rPr>
              <a:t>"red"</a:t>
            </a:r>
            <a:r>
              <a:rPr lang="en-US" sz="2000">
                <a:solidFill>
                  <a:schemeClr val="tx1"/>
                </a:solidFill>
                <a:sym typeface="+mn-ea"/>
              </a:rPr>
              <a:t>, </a:t>
            </a:r>
            <a:r>
              <a:rPr lang="en-US" sz="2000">
                <a:solidFill>
                  <a:schemeClr val="accent2">
                    <a:lumMod val="60000"/>
                    <a:lumOff val="40000"/>
                  </a:schemeClr>
                </a:solidFill>
                <a:sym typeface="+mn-ea"/>
              </a:rPr>
              <a:t>"yellow"</a:t>
            </a:r>
            <a:r>
              <a:rPr lang="en-US" sz="2000">
                <a:solidFill>
                  <a:schemeClr val="tx1"/>
                </a:solidFill>
                <a:sym typeface="+mn-ea"/>
              </a:rPr>
              <a:t>]</a:t>
            </a:r>
            <a:endParaRPr lang="en-US" sz="2000">
              <a:solidFill>
                <a:schemeClr val="tx1"/>
              </a:solidFill>
              <a:sym typeface="+mn-ea"/>
            </a:endParaRPr>
          </a:p>
          <a:p>
            <a:pPr algn="l"/>
            <a:r>
              <a:rPr lang="en-US" sz="2000">
                <a:solidFill>
                  <a:srgbClr val="0070C0"/>
                </a:solidFill>
                <a:sym typeface="+mn-ea"/>
              </a:rPr>
              <a:t>del</a:t>
            </a:r>
            <a:r>
              <a:rPr lang="en-US" sz="2000">
                <a:solidFill>
                  <a:schemeClr val="tx1"/>
                </a:solidFill>
                <a:sym typeface="+mn-ea"/>
              </a:rPr>
              <a:t> thislist[</a:t>
            </a:r>
            <a:r>
              <a:rPr lang="en-US" sz="2000">
                <a:solidFill>
                  <a:srgbClr val="FF0000"/>
                </a:solidFill>
                <a:sym typeface="+mn-ea"/>
              </a:rPr>
              <a:t>0</a:t>
            </a:r>
            <a:r>
              <a:rPr lang="en-US" sz="2000">
                <a:solidFill>
                  <a:schemeClr val="tx1"/>
                </a:solidFill>
                <a:sym typeface="+mn-ea"/>
              </a:rPr>
              <a:t>]</a:t>
            </a:r>
            <a:endParaRPr lang="en-US" sz="2000">
              <a:solidFill>
                <a:schemeClr val="tx1"/>
              </a:solidFill>
              <a:sym typeface="+mn-ea"/>
            </a:endParaRPr>
          </a:p>
          <a:p>
            <a:pPr algn="l"/>
            <a:r>
              <a:rPr lang="en-US" sz="2000">
                <a:solidFill>
                  <a:srgbClr val="0070C0"/>
                </a:solidFill>
                <a:sym typeface="+mn-ea"/>
              </a:rPr>
              <a:t>print</a:t>
            </a:r>
            <a:r>
              <a:rPr lang="en-US" sz="2000">
                <a:solidFill>
                  <a:schemeClr val="tx1"/>
                </a:solidFill>
                <a:sym typeface="+mn-ea"/>
              </a:rPr>
              <a:t>(thislist)</a:t>
            </a:r>
            <a:endParaRPr lang="en-US" sz="2000">
              <a:solidFill>
                <a:schemeClr val="tx1"/>
              </a:solidFill>
              <a:sym typeface="+mn-ea"/>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2207895" y="1051560"/>
            <a:ext cx="7775575" cy="922020"/>
          </a:xfrm>
          <a:prstGeom prst="rect">
            <a:avLst/>
          </a:prstGeom>
          <a:solidFill>
            <a:schemeClr val="accent1">
              <a:lumMod val="20000"/>
              <a:lumOff val="80000"/>
            </a:schemeClr>
          </a:solidFill>
        </p:spPr>
        <p:txBody>
          <a:bodyPr wrap="square" rtlCol="0" anchor="t">
            <a:spAutoFit/>
          </a:bodyPr>
          <a:p>
            <a:endParaRPr lang="en-US"/>
          </a:p>
          <a:p>
            <a:pPr algn="ctr"/>
            <a:r>
              <a:rPr lang="en-US"/>
              <a:t>The </a:t>
            </a:r>
            <a:r>
              <a:rPr lang="en-US">
                <a:solidFill>
                  <a:srgbClr val="FF0000"/>
                </a:solidFill>
              </a:rPr>
              <a:t>del</a:t>
            </a:r>
            <a:r>
              <a:rPr lang="en-US"/>
              <a:t> keyword can also delete the list completely.</a:t>
            </a:r>
            <a:endParaRPr lang="en-US"/>
          </a:p>
          <a:p>
            <a:endParaRPr lang="en-US"/>
          </a:p>
        </p:txBody>
      </p:sp>
      <p:sp>
        <p:nvSpPr>
          <p:cNvPr id="7" name="Rectangles 6"/>
          <p:cNvSpPr/>
          <p:nvPr/>
        </p:nvSpPr>
        <p:spPr>
          <a:xfrm>
            <a:off x="2478405" y="2999740"/>
            <a:ext cx="6804660" cy="2809875"/>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sz="2000">
              <a:solidFill>
                <a:schemeClr val="tx1"/>
              </a:solidFill>
              <a:sym typeface="+mn-ea"/>
            </a:endParaRPr>
          </a:p>
          <a:p>
            <a:pPr algn="l"/>
            <a:r>
              <a:rPr lang="en-US" sz="2000">
                <a:solidFill>
                  <a:schemeClr val="tx1"/>
                </a:solidFill>
                <a:sym typeface="+mn-ea"/>
              </a:rPr>
              <a:t>Example</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Delete the entire list:</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thislist = [</a:t>
            </a:r>
            <a:r>
              <a:rPr lang="en-US" sz="2000">
                <a:solidFill>
                  <a:srgbClr val="FF0000"/>
                </a:solidFill>
                <a:sym typeface="+mn-ea"/>
              </a:rPr>
              <a:t>"red"</a:t>
            </a:r>
            <a:r>
              <a:rPr lang="en-US" sz="2000">
                <a:solidFill>
                  <a:schemeClr val="tx1"/>
                </a:solidFill>
                <a:sym typeface="+mn-ea"/>
              </a:rPr>
              <a:t>, </a:t>
            </a:r>
            <a:r>
              <a:rPr lang="en-US" sz="2000">
                <a:solidFill>
                  <a:srgbClr val="FF0000"/>
                </a:solidFill>
                <a:sym typeface="+mn-ea"/>
              </a:rPr>
              <a:t>"yellow"</a:t>
            </a:r>
            <a:r>
              <a:rPr lang="en-US" sz="2000">
                <a:solidFill>
                  <a:schemeClr val="tx1"/>
                </a:solidFill>
                <a:sym typeface="+mn-ea"/>
              </a:rPr>
              <a:t>,</a:t>
            </a:r>
            <a:r>
              <a:rPr lang="en-US" sz="2000">
                <a:solidFill>
                  <a:srgbClr val="FF0000"/>
                </a:solidFill>
                <a:sym typeface="+mn-ea"/>
              </a:rPr>
              <a:t> "blue"</a:t>
            </a:r>
            <a:r>
              <a:rPr lang="en-US" sz="2000">
                <a:solidFill>
                  <a:schemeClr val="tx1"/>
                </a:solidFill>
                <a:sym typeface="+mn-ea"/>
              </a:rPr>
              <a:t>]</a:t>
            </a:r>
            <a:endParaRPr lang="en-US" sz="2000">
              <a:solidFill>
                <a:schemeClr val="tx1"/>
              </a:solidFill>
              <a:sym typeface="+mn-ea"/>
            </a:endParaRPr>
          </a:p>
          <a:p>
            <a:pPr algn="l"/>
            <a:r>
              <a:rPr lang="en-US" sz="2000">
                <a:solidFill>
                  <a:srgbClr val="0070C0"/>
                </a:solidFill>
                <a:sym typeface="+mn-ea"/>
              </a:rPr>
              <a:t>del</a:t>
            </a:r>
            <a:r>
              <a:rPr lang="en-US" sz="2000">
                <a:solidFill>
                  <a:schemeClr val="tx1"/>
                </a:solidFill>
                <a:sym typeface="+mn-ea"/>
              </a:rPr>
              <a:t> thislist</a:t>
            </a:r>
            <a:endParaRPr lang="en-US" sz="2000">
              <a:solidFill>
                <a:schemeClr val="tx1"/>
              </a:solidFill>
              <a:sym typeface="+mn-ea"/>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Clear the List</a:t>
            </a:r>
            <a:endParaRPr lang="en-US"/>
          </a:p>
        </p:txBody>
      </p:sp>
      <p:sp>
        <p:nvSpPr>
          <p:cNvPr id="3" name="Content Placeholder 2"/>
          <p:cNvSpPr>
            <a:spLocks noGrp="1"/>
          </p:cNvSpPr>
          <p:nvPr>
            <p:ph sz="half" idx="1"/>
          </p:nvPr>
        </p:nvSpPr>
        <p:spPr>
          <a:xfrm>
            <a:off x="1069975" y="1877695"/>
            <a:ext cx="6790690" cy="1442720"/>
          </a:xfrm>
        </p:spPr>
        <p:txBody>
          <a:bodyPr>
            <a:normAutofit/>
          </a:bodyPr>
          <a:p>
            <a:pPr marL="0" indent="0">
              <a:buNone/>
            </a:pPr>
            <a:r>
              <a:rPr lang="en-US"/>
              <a:t>The </a:t>
            </a:r>
            <a:r>
              <a:rPr lang="en-US">
                <a:solidFill>
                  <a:srgbClr val="FF0000"/>
                </a:solidFill>
              </a:rPr>
              <a:t>clear()</a:t>
            </a:r>
            <a:r>
              <a:rPr lang="en-US"/>
              <a:t> method empties the list.</a:t>
            </a:r>
            <a:endParaRPr lang="en-US"/>
          </a:p>
          <a:p>
            <a:pPr marL="0" indent="0">
              <a:buNone/>
            </a:pPr>
            <a:endParaRPr lang="en-US"/>
          </a:p>
          <a:p>
            <a:pPr marL="0" indent="0">
              <a:buNone/>
            </a:pPr>
            <a:r>
              <a:rPr lang="en-US"/>
              <a:t>The list still remains, but it has no content.</a:t>
            </a:r>
            <a:endParaRPr lang="en-US"/>
          </a:p>
        </p:txBody>
      </p:sp>
      <p:sp>
        <p:nvSpPr>
          <p:cNvPr id="7" name="Rectangles 6"/>
          <p:cNvSpPr/>
          <p:nvPr/>
        </p:nvSpPr>
        <p:spPr>
          <a:xfrm>
            <a:off x="2855595" y="3320415"/>
            <a:ext cx="6804660" cy="321691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sz="2000">
              <a:solidFill>
                <a:schemeClr val="tx1"/>
              </a:solidFill>
              <a:sym typeface="+mn-ea"/>
            </a:endParaRPr>
          </a:p>
          <a:p>
            <a:pPr algn="l"/>
            <a:r>
              <a:rPr lang="en-US" sz="2000">
                <a:solidFill>
                  <a:schemeClr val="tx1"/>
                </a:solidFill>
                <a:sym typeface="+mn-ea"/>
              </a:rPr>
              <a:t>Example</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Clear the list content:</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thislist = [</a:t>
            </a:r>
            <a:r>
              <a:rPr lang="en-US" sz="2000">
                <a:solidFill>
                  <a:schemeClr val="accent2">
                    <a:lumMod val="60000"/>
                    <a:lumOff val="40000"/>
                  </a:schemeClr>
                </a:solidFill>
                <a:sym typeface="+mn-ea"/>
              </a:rPr>
              <a:t>"red"</a:t>
            </a:r>
            <a:r>
              <a:rPr lang="en-US" sz="2000">
                <a:solidFill>
                  <a:schemeClr val="tx1"/>
                </a:solidFill>
                <a:sym typeface="+mn-ea"/>
              </a:rPr>
              <a:t>, </a:t>
            </a:r>
            <a:r>
              <a:rPr lang="en-US" sz="2000">
                <a:solidFill>
                  <a:schemeClr val="accent2">
                    <a:lumMod val="60000"/>
                    <a:lumOff val="40000"/>
                  </a:schemeClr>
                </a:solidFill>
                <a:sym typeface="+mn-ea"/>
              </a:rPr>
              <a:t>"blue"</a:t>
            </a:r>
            <a:r>
              <a:rPr lang="en-US" sz="2000">
                <a:solidFill>
                  <a:schemeClr val="tx1"/>
                </a:solidFill>
                <a:sym typeface="+mn-ea"/>
              </a:rPr>
              <a:t>, </a:t>
            </a:r>
            <a:r>
              <a:rPr lang="en-US" sz="2000">
                <a:solidFill>
                  <a:schemeClr val="accent2">
                    <a:lumMod val="60000"/>
                    <a:lumOff val="40000"/>
                  </a:schemeClr>
                </a:solidFill>
                <a:sym typeface="+mn-ea"/>
              </a:rPr>
              <a:t>"yellow"</a:t>
            </a:r>
            <a:r>
              <a:rPr lang="en-US" sz="2000">
                <a:solidFill>
                  <a:schemeClr val="tx1"/>
                </a:solidFill>
                <a:sym typeface="+mn-ea"/>
              </a:rPr>
              <a:t>]</a:t>
            </a:r>
            <a:endParaRPr lang="en-US" sz="2000">
              <a:solidFill>
                <a:schemeClr val="tx1"/>
              </a:solidFill>
              <a:sym typeface="+mn-ea"/>
            </a:endParaRPr>
          </a:p>
          <a:p>
            <a:pPr algn="l"/>
            <a:r>
              <a:rPr lang="en-US" sz="2000">
                <a:solidFill>
                  <a:schemeClr val="tx1"/>
                </a:solidFill>
                <a:sym typeface="+mn-ea"/>
              </a:rPr>
              <a:t>thislist.clear()</a:t>
            </a:r>
            <a:endParaRPr lang="en-US" sz="2000">
              <a:solidFill>
                <a:schemeClr val="tx1"/>
              </a:solidFill>
              <a:sym typeface="+mn-ea"/>
            </a:endParaRPr>
          </a:p>
          <a:p>
            <a:pPr algn="l"/>
            <a:r>
              <a:rPr lang="en-US" sz="2000">
                <a:solidFill>
                  <a:srgbClr val="0070C0"/>
                </a:solidFill>
                <a:sym typeface="+mn-ea"/>
              </a:rPr>
              <a:t>print</a:t>
            </a:r>
            <a:r>
              <a:rPr lang="en-US" sz="2000">
                <a:solidFill>
                  <a:schemeClr val="tx1"/>
                </a:solidFill>
                <a:sym typeface="+mn-ea"/>
              </a:rPr>
              <a:t>(thislist)</a:t>
            </a:r>
            <a:endParaRPr lang="en-US" sz="2000">
              <a:solidFill>
                <a:schemeClr val="tx1"/>
              </a:solidFill>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93013" y="935355"/>
            <a:ext cx="4754880" cy="3977640"/>
          </a:xfrm>
        </p:spPr>
        <p:txBody>
          <a:bodyPr>
            <a:normAutofit lnSpcReduction="10000"/>
          </a:bodyPr>
          <a:lstStyle/>
          <a:p>
            <a:endParaRPr lang="en-US" altLang="zh-TW" dirty="0"/>
          </a:p>
          <a:p>
            <a:r>
              <a:rPr lang="en-US" altLang="zh-TW" sz="2800" dirty="0">
                <a:sym typeface="+mn-ea"/>
              </a:rPr>
              <a:t>Python can be used to </a:t>
            </a:r>
            <a:r>
              <a:rPr lang="en-US" altLang="zh-TW" sz="2800" dirty="0">
                <a:solidFill>
                  <a:srgbClr val="FF0000"/>
                </a:solidFill>
                <a:sym typeface="+mn-ea"/>
              </a:rPr>
              <a:t>handle big data</a:t>
            </a:r>
            <a:r>
              <a:rPr lang="en-US" altLang="zh-TW" sz="2800" dirty="0">
                <a:sym typeface="+mn-ea"/>
              </a:rPr>
              <a:t> and perform complex </a:t>
            </a:r>
            <a:r>
              <a:rPr lang="en-US" altLang="zh-TW" sz="2800" dirty="0">
                <a:solidFill>
                  <a:srgbClr val="FF0000"/>
                </a:solidFill>
                <a:sym typeface="+mn-ea"/>
              </a:rPr>
              <a:t>mathematics.</a:t>
            </a:r>
            <a:endParaRPr lang="en-US" altLang="zh-TW" sz="2800" dirty="0">
              <a:solidFill>
                <a:srgbClr val="FF0000"/>
              </a:solidFill>
            </a:endParaRPr>
          </a:p>
          <a:p>
            <a:endParaRPr lang="en-US" altLang="zh-TW" sz="2800" dirty="0"/>
          </a:p>
          <a:p>
            <a:r>
              <a:rPr lang="en-US" altLang="zh-TW" sz="2800" dirty="0">
                <a:sym typeface="+mn-ea"/>
              </a:rPr>
              <a:t>Python can be used for </a:t>
            </a:r>
            <a:r>
              <a:rPr lang="en-US" altLang="zh-TW" sz="2800" dirty="0">
                <a:solidFill>
                  <a:srgbClr val="FF0000"/>
                </a:solidFill>
                <a:sym typeface="+mn-ea"/>
              </a:rPr>
              <a:t>rapid prototyping,</a:t>
            </a:r>
            <a:r>
              <a:rPr lang="en-US" altLang="zh-TW" sz="2800" dirty="0">
                <a:sym typeface="+mn-ea"/>
              </a:rPr>
              <a:t> or for production-ready software development.</a:t>
            </a:r>
            <a:endParaRPr lang="en-US" altLang="zh-TW" sz="2800" dirty="0"/>
          </a:p>
          <a:p>
            <a:pPr marL="0" indent="0">
              <a:buNone/>
            </a:pPr>
            <a:endParaRPr lang="zh-TW" altLang="en-US" sz="2800" dirty="0"/>
          </a:p>
          <a:p>
            <a:endParaRPr lang="en-US" sz="2800"/>
          </a:p>
        </p:txBody>
      </p:sp>
      <p:pic>
        <p:nvPicPr>
          <p:cNvPr id="103" name="Content Placeholder 102"/>
          <p:cNvPicPr>
            <a:picLocks noGrp="1"/>
          </p:cNvPicPr>
          <p:nvPr>
            <p:ph sz="half" idx="2"/>
          </p:nvPr>
        </p:nvPicPr>
        <p:blipFill>
          <a:blip r:embed="rId1"/>
          <a:stretch>
            <a:fillRect/>
          </a:stretch>
        </p:blipFill>
        <p:spPr>
          <a:xfrm>
            <a:off x="6503035" y="246380"/>
            <a:ext cx="3564255" cy="1814830"/>
          </a:xfrm>
          <a:prstGeom prst="rect">
            <a:avLst/>
          </a:prstGeom>
          <a:noFill/>
          <a:ln w="9525">
            <a:noFill/>
          </a:ln>
        </p:spPr>
      </p:pic>
      <p:cxnSp>
        <p:nvCxnSpPr>
          <p:cNvPr id="6" name="Straight Arrow Connector 5"/>
          <p:cNvCxnSpPr>
            <a:endCxn id="103" idx="1"/>
          </p:cNvCxnSpPr>
          <p:nvPr/>
        </p:nvCxnSpPr>
        <p:spPr>
          <a:xfrm flipV="1">
            <a:off x="4248785" y="1153795"/>
            <a:ext cx="2254250" cy="65976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104" name="Picture 103"/>
          <p:cNvPicPr/>
          <p:nvPr/>
        </p:nvPicPr>
        <p:blipFill>
          <a:blip r:embed="rId2"/>
          <a:stretch>
            <a:fillRect/>
          </a:stretch>
        </p:blipFill>
        <p:spPr>
          <a:xfrm>
            <a:off x="8470265" y="2550795"/>
            <a:ext cx="3223895" cy="1960245"/>
          </a:xfrm>
          <a:prstGeom prst="rect">
            <a:avLst/>
          </a:prstGeom>
          <a:noFill/>
          <a:ln w="9525">
            <a:noFill/>
          </a:ln>
        </p:spPr>
      </p:pic>
      <p:cxnSp>
        <p:nvCxnSpPr>
          <p:cNvPr id="7" name="Straight Arrow Connector 6"/>
          <p:cNvCxnSpPr/>
          <p:nvPr/>
        </p:nvCxnSpPr>
        <p:spPr>
          <a:xfrm>
            <a:off x="3881755" y="2550795"/>
            <a:ext cx="4369435" cy="49911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106" name="Picture 105"/>
          <p:cNvPicPr/>
          <p:nvPr/>
        </p:nvPicPr>
        <p:blipFill>
          <a:blip r:embed="rId3"/>
          <a:stretch>
            <a:fillRect/>
          </a:stretch>
        </p:blipFill>
        <p:spPr>
          <a:xfrm>
            <a:off x="4805045" y="4719320"/>
            <a:ext cx="3665220" cy="1965325"/>
          </a:xfrm>
          <a:prstGeom prst="rect">
            <a:avLst/>
          </a:prstGeom>
          <a:noFill/>
          <a:ln w="9525">
            <a:noFill/>
          </a:ln>
        </p:spPr>
      </p:pic>
      <p:cxnSp>
        <p:nvCxnSpPr>
          <p:cNvPr id="8" name="Straight Arrow Connector 7"/>
          <p:cNvCxnSpPr/>
          <p:nvPr/>
        </p:nvCxnSpPr>
        <p:spPr>
          <a:xfrm>
            <a:off x="2919730" y="4718685"/>
            <a:ext cx="1777365" cy="134429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 Loop Lists</a:t>
            </a:r>
            <a:endParaRPr lang="en-US"/>
          </a:p>
        </p:txBody>
      </p:sp>
      <p:sp>
        <p:nvSpPr>
          <p:cNvPr id="3" name="Content Placeholder 2"/>
          <p:cNvSpPr>
            <a:spLocks noGrp="1"/>
          </p:cNvSpPr>
          <p:nvPr>
            <p:ph sz="half" idx="1"/>
          </p:nvPr>
        </p:nvSpPr>
        <p:spPr>
          <a:xfrm>
            <a:off x="1069975" y="2194560"/>
            <a:ext cx="7635875" cy="1005205"/>
          </a:xfrm>
        </p:spPr>
        <p:txBody>
          <a:bodyPr/>
          <a:p>
            <a:pPr marL="0" indent="0">
              <a:buNone/>
            </a:pPr>
            <a:r>
              <a:rPr lang="en-US" b="1"/>
              <a:t>Loop Through a List</a:t>
            </a:r>
            <a:endParaRPr lang="en-US" b="1"/>
          </a:p>
          <a:p>
            <a:pPr marL="0" indent="0">
              <a:buNone/>
            </a:pPr>
            <a:r>
              <a:rPr lang="en-US"/>
              <a:t>You can loop through the list items by using a </a:t>
            </a:r>
            <a:r>
              <a:rPr lang="en-US">
                <a:solidFill>
                  <a:schemeClr val="accent2">
                    <a:lumMod val="60000"/>
                    <a:lumOff val="40000"/>
                  </a:schemeClr>
                </a:solidFill>
              </a:rPr>
              <a:t>for</a:t>
            </a:r>
            <a:r>
              <a:rPr lang="en-US"/>
              <a:t> loop:</a:t>
            </a:r>
            <a:endParaRPr lang="en-US"/>
          </a:p>
        </p:txBody>
      </p:sp>
      <p:sp>
        <p:nvSpPr>
          <p:cNvPr id="7" name="Rectangles 6"/>
          <p:cNvSpPr/>
          <p:nvPr/>
        </p:nvSpPr>
        <p:spPr>
          <a:xfrm>
            <a:off x="2855595" y="3199765"/>
            <a:ext cx="6804660" cy="321691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sz="2000">
              <a:solidFill>
                <a:schemeClr val="tx1"/>
              </a:solidFill>
              <a:sym typeface="+mn-ea"/>
            </a:endParaRPr>
          </a:p>
          <a:p>
            <a:pPr algn="l"/>
            <a:r>
              <a:rPr lang="en-US" sz="2000">
                <a:solidFill>
                  <a:schemeClr val="tx1"/>
                </a:solidFill>
                <a:sym typeface="+mn-ea"/>
              </a:rPr>
              <a:t>Example</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Print all items in the list, one by one:</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thislist = [</a:t>
            </a:r>
            <a:r>
              <a:rPr lang="en-US" sz="2000">
                <a:solidFill>
                  <a:schemeClr val="accent2">
                    <a:lumMod val="60000"/>
                    <a:lumOff val="40000"/>
                  </a:schemeClr>
                </a:solidFill>
                <a:sym typeface="+mn-ea"/>
              </a:rPr>
              <a:t>"red"</a:t>
            </a:r>
            <a:r>
              <a:rPr lang="en-US" sz="2000">
                <a:solidFill>
                  <a:schemeClr val="tx1"/>
                </a:solidFill>
                <a:sym typeface="+mn-ea"/>
              </a:rPr>
              <a:t>, </a:t>
            </a:r>
            <a:r>
              <a:rPr lang="en-US" sz="2000">
                <a:solidFill>
                  <a:schemeClr val="accent2">
                    <a:lumMod val="60000"/>
                    <a:lumOff val="40000"/>
                  </a:schemeClr>
                </a:solidFill>
                <a:sym typeface="+mn-ea"/>
              </a:rPr>
              <a:t>"blue"</a:t>
            </a:r>
            <a:r>
              <a:rPr lang="en-US" sz="2000">
                <a:solidFill>
                  <a:schemeClr val="tx1"/>
                </a:solidFill>
                <a:sym typeface="+mn-ea"/>
              </a:rPr>
              <a:t>, </a:t>
            </a:r>
            <a:r>
              <a:rPr lang="en-US" sz="2000">
                <a:solidFill>
                  <a:schemeClr val="accent2">
                    <a:lumMod val="60000"/>
                    <a:lumOff val="40000"/>
                  </a:schemeClr>
                </a:solidFill>
                <a:sym typeface="+mn-ea"/>
              </a:rPr>
              <a:t>"yellow"</a:t>
            </a:r>
            <a:r>
              <a:rPr lang="en-US" sz="2000">
                <a:solidFill>
                  <a:schemeClr val="tx1"/>
                </a:solidFill>
                <a:sym typeface="+mn-ea"/>
              </a:rPr>
              <a:t>]</a:t>
            </a:r>
            <a:endParaRPr lang="en-US" sz="2000">
              <a:solidFill>
                <a:schemeClr val="tx1"/>
              </a:solidFill>
              <a:sym typeface="+mn-ea"/>
            </a:endParaRPr>
          </a:p>
          <a:p>
            <a:pPr algn="l"/>
            <a:r>
              <a:rPr lang="en-US" sz="2000">
                <a:solidFill>
                  <a:srgbClr val="0070C0"/>
                </a:solidFill>
                <a:sym typeface="+mn-ea"/>
              </a:rPr>
              <a:t>for </a:t>
            </a:r>
            <a:r>
              <a:rPr lang="en-US" sz="2000">
                <a:solidFill>
                  <a:schemeClr val="tx1"/>
                </a:solidFill>
                <a:sym typeface="+mn-ea"/>
              </a:rPr>
              <a:t>x </a:t>
            </a:r>
            <a:r>
              <a:rPr lang="en-US" sz="2000">
                <a:solidFill>
                  <a:srgbClr val="0070C0"/>
                </a:solidFill>
                <a:sym typeface="+mn-ea"/>
              </a:rPr>
              <a:t>in</a:t>
            </a:r>
            <a:r>
              <a:rPr lang="en-US" sz="2000">
                <a:solidFill>
                  <a:schemeClr val="tx1"/>
                </a:solidFill>
                <a:sym typeface="+mn-ea"/>
              </a:rPr>
              <a:t> thislist:</a:t>
            </a:r>
            <a:endParaRPr lang="en-US" sz="2000">
              <a:solidFill>
                <a:schemeClr val="tx1"/>
              </a:solidFill>
              <a:sym typeface="+mn-ea"/>
            </a:endParaRPr>
          </a:p>
          <a:p>
            <a:pPr algn="l"/>
            <a:r>
              <a:rPr lang="en-US" sz="2000">
                <a:solidFill>
                  <a:schemeClr val="tx1"/>
                </a:solidFill>
                <a:sym typeface="+mn-ea"/>
              </a:rPr>
              <a:t>  </a:t>
            </a:r>
            <a:r>
              <a:rPr lang="en-US" sz="2000">
                <a:solidFill>
                  <a:srgbClr val="0070C0"/>
                </a:solidFill>
                <a:sym typeface="+mn-ea"/>
              </a:rPr>
              <a:t>print</a:t>
            </a:r>
            <a:r>
              <a:rPr lang="en-US" sz="2000">
                <a:solidFill>
                  <a:schemeClr val="tx1"/>
                </a:solidFill>
                <a:sym typeface="+mn-ea"/>
              </a:rPr>
              <a:t>(x)</a:t>
            </a:r>
            <a:endParaRPr lang="en-US" sz="2000">
              <a:solidFill>
                <a:schemeClr val="tx1"/>
              </a:solidFill>
              <a:sym typeface="+mn-ea"/>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15518" y="92202"/>
            <a:ext cx="10058400" cy="1609344"/>
          </a:xfrm>
        </p:spPr>
        <p:txBody>
          <a:bodyPr/>
          <a:p>
            <a:r>
              <a:rPr lang="en-US"/>
              <a:t>Loop Through the Index Numbers</a:t>
            </a:r>
            <a:endParaRPr lang="en-US"/>
          </a:p>
        </p:txBody>
      </p:sp>
      <p:sp>
        <p:nvSpPr>
          <p:cNvPr id="3" name="Content Placeholder 2"/>
          <p:cNvSpPr>
            <a:spLocks noGrp="1"/>
          </p:cNvSpPr>
          <p:nvPr>
            <p:ph sz="half" idx="1"/>
          </p:nvPr>
        </p:nvSpPr>
        <p:spPr>
          <a:xfrm>
            <a:off x="892810" y="1350010"/>
            <a:ext cx="9704070" cy="1457960"/>
          </a:xfrm>
        </p:spPr>
        <p:txBody>
          <a:bodyPr/>
          <a:p>
            <a:pPr marL="0" indent="0">
              <a:buNone/>
            </a:pPr>
            <a:r>
              <a:rPr lang="en-US"/>
              <a:t>You can also loop through the list items by referring to their index number.</a:t>
            </a:r>
            <a:endParaRPr lang="en-US"/>
          </a:p>
          <a:p>
            <a:pPr marL="0" indent="0">
              <a:buNone/>
            </a:pPr>
            <a:endParaRPr lang="en-US"/>
          </a:p>
          <a:p>
            <a:pPr marL="0" indent="0">
              <a:buNone/>
            </a:pPr>
            <a:r>
              <a:rPr lang="en-US"/>
              <a:t>Use the </a:t>
            </a:r>
            <a:r>
              <a:rPr lang="en-US">
                <a:solidFill>
                  <a:schemeClr val="accent2">
                    <a:lumMod val="60000"/>
                    <a:lumOff val="40000"/>
                  </a:schemeClr>
                </a:solidFill>
              </a:rPr>
              <a:t>range()</a:t>
            </a:r>
            <a:r>
              <a:rPr lang="en-US"/>
              <a:t> and</a:t>
            </a:r>
            <a:r>
              <a:rPr lang="en-US">
                <a:solidFill>
                  <a:schemeClr val="accent2">
                    <a:lumMod val="60000"/>
                    <a:lumOff val="40000"/>
                  </a:schemeClr>
                </a:solidFill>
              </a:rPr>
              <a:t> len() </a:t>
            </a:r>
            <a:r>
              <a:rPr lang="en-US"/>
              <a:t>functions to create a suitable iterable.</a:t>
            </a:r>
            <a:endParaRPr lang="en-US"/>
          </a:p>
        </p:txBody>
      </p:sp>
      <p:sp>
        <p:nvSpPr>
          <p:cNvPr id="7" name="Rectangles 6"/>
          <p:cNvSpPr/>
          <p:nvPr/>
        </p:nvSpPr>
        <p:spPr>
          <a:xfrm>
            <a:off x="2693670" y="2701925"/>
            <a:ext cx="6804660" cy="321691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sz="2000">
              <a:solidFill>
                <a:schemeClr val="tx1"/>
              </a:solidFill>
              <a:sym typeface="+mn-ea"/>
            </a:endParaRPr>
          </a:p>
          <a:p>
            <a:pPr algn="l"/>
            <a:r>
              <a:rPr lang="en-US" sz="2000">
                <a:solidFill>
                  <a:schemeClr val="tx1"/>
                </a:solidFill>
                <a:sym typeface="+mn-ea"/>
              </a:rPr>
              <a:t>Example</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Print all items by referring to their index number:</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thislist = [</a:t>
            </a:r>
            <a:r>
              <a:rPr lang="en-US" sz="2000">
                <a:solidFill>
                  <a:srgbClr val="FF0000"/>
                </a:solidFill>
                <a:sym typeface="+mn-ea"/>
              </a:rPr>
              <a:t>"apple"</a:t>
            </a:r>
            <a:r>
              <a:rPr lang="en-US" sz="2000">
                <a:solidFill>
                  <a:schemeClr val="tx1"/>
                </a:solidFill>
                <a:sym typeface="+mn-ea"/>
              </a:rPr>
              <a:t>, </a:t>
            </a:r>
            <a:r>
              <a:rPr lang="en-US" sz="2000">
                <a:solidFill>
                  <a:srgbClr val="FF0000"/>
                </a:solidFill>
                <a:sym typeface="+mn-ea"/>
              </a:rPr>
              <a:t>"banana"</a:t>
            </a:r>
            <a:r>
              <a:rPr lang="en-US" sz="2000">
                <a:solidFill>
                  <a:schemeClr val="tx1"/>
                </a:solidFill>
                <a:sym typeface="+mn-ea"/>
              </a:rPr>
              <a:t>, </a:t>
            </a:r>
            <a:r>
              <a:rPr lang="en-US" sz="2000">
                <a:solidFill>
                  <a:srgbClr val="FF0000"/>
                </a:solidFill>
                <a:sym typeface="+mn-ea"/>
              </a:rPr>
              <a:t>"cherry"</a:t>
            </a:r>
            <a:r>
              <a:rPr lang="en-US" sz="2000">
                <a:solidFill>
                  <a:schemeClr val="tx1"/>
                </a:solidFill>
                <a:sym typeface="+mn-ea"/>
              </a:rPr>
              <a:t>]</a:t>
            </a:r>
            <a:endParaRPr lang="en-US" sz="2000">
              <a:solidFill>
                <a:schemeClr val="tx1"/>
              </a:solidFill>
              <a:sym typeface="+mn-ea"/>
            </a:endParaRPr>
          </a:p>
          <a:p>
            <a:pPr algn="l"/>
            <a:r>
              <a:rPr lang="en-US" sz="2000">
                <a:solidFill>
                  <a:srgbClr val="0070C0"/>
                </a:solidFill>
                <a:sym typeface="+mn-ea"/>
              </a:rPr>
              <a:t>for</a:t>
            </a:r>
            <a:r>
              <a:rPr lang="en-US" sz="2000">
                <a:solidFill>
                  <a:schemeClr val="tx1"/>
                </a:solidFill>
                <a:sym typeface="+mn-ea"/>
              </a:rPr>
              <a:t> i </a:t>
            </a:r>
            <a:r>
              <a:rPr lang="en-US" sz="2000">
                <a:solidFill>
                  <a:srgbClr val="0070C0"/>
                </a:solidFill>
                <a:sym typeface="+mn-ea"/>
              </a:rPr>
              <a:t>in range</a:t>
            </a:r>
            <a:r>
              <a:rPr lang="en-US" sz="2000">
                <a:solidFill>
                  <a:schemeClr val="tx1"/>
                </a:solidFill>
                <a:sym typeface="+mn-ea"/>
              </a:rPr>
              <a:t>(</a:t>
            </a:r>
            <a:r>
              <a:rPr lang="en-US" sz="2000">
                <a:solidFill>
                  <a:srgbClr val="0070C0"/>
                </a:solidFill>
                <a:sym typeface="+mn-ea"/>
              </a:rPr>
              <a:t>le</a:t>
            </a:r>
            <a:r>
              <a:rPr lang="en-US" sz="2000">
                <a:solidFill>
                  <a:schemeClr val="tx1"/>
                </a:solidFill>
                <a:sym typeface="+mn-ea"/>
              </a:rPr>
              <a:t>n(thislist)):</a:t>
            </a:r>
            <a:endParaRPr lang="en-US" sz="2000">
              <a:solidFill>
                <a:schemeClr val="tx1"/>
              </a:solidFill>
              <a:sym typeface="+mn-ea"/>
            </a:endParaRPr>
          </a:p>
          <a:p>
            <a:pPr algn="l"/>
            <a:r>
              <a:rPr lang="en-US" sz="2000">
                <a:solidFill>
                  <a:schemeClr val="tx1"/>
                </a:solidFill>
                <a:sym typeface="+mn-ea"/>
              </a:rPr>
              <a:t>  </a:t>
            </a:r>
            <a:r>
              <a:rPr lang="en-US" sz="2000">
                <a:solidFill>
                  <a:srgbClr val="0070C0"/>
                </a:solidFill>
                <a:sym typeface="+mn-ea"/>
              </a:rPr>
              <a:t>print</a:t>
            </a:r>
            <a:r>
              <a:rPr lang="en-US" sz="2000">
                <a:solidFill>
                  <a:schemeClr val="tx1"/>
                </a:solidFill>
                <a:sym typeface="+mn-ea"/>
              </a:rPr>
              <a:t>(thislist[i])</a:t>
            </a:r>
            <a:endParaRPr lang="en-US" sz="2000">
              <a:solidFill>
                <a:schemeClr val="tx1"/>
              </a:solidFill>
              <a:sym typeface="+mn-ea"/>
            </a:endParaRPr>
          </a:p>
        </p:txBody>
      </p:sp>
      <p:sp>
        <p:nvSpPr>
          <p:cNvPr id="5" name="Text Box 4"/>
          <p:cNvSpPr txBox="1"/>
          <p:nvPr/>
        </p:nvSpPr>
        <p:spPr>
          <a:xfrm>
            <a:off x="3077210" y="6024245"/>
            <a:ext cx="6037580" cy="645160"/>
          </a:xfrm>
          <a:prstGeom prst="rect">
            <a:avLst/>
          </a:prstGeom>
          <a:solidFill>
            <a:schemeClr val="accent1">
              <a:lumMod val="20000"/>
              <a:lumOff val="80000"/>
            </a:schemeClr>
          </a:solidFill>
        </p:spPr>
        <p:txBody>
          <a:bodyPr wrap="square" rtlCol="0" anchor="t">
            <a:spAutoFit/>
          </a:bodyPr>
          <a:p>
            <a:r>
              <a:rPr lang="en-US"/>
              <a:t>The iterable created in the example above is </a:t>
            </a:r>
            <a:r>
              <a:rPr lang="en-US">
                <a:solidFill>
                  <a:srgbClr val="FF0000"/>
                </a:solidFill>
              </a:rPr>
              <a:t>[0, 1, 2]</a:t>
            </a:r>
            <a:r>
              <a:rPr lang="en-US"/>
              <a:t>.</a:t>
            </a:r>
            <a:endParaRPr lang="en-US"/>
          </a:p>
          <a:p>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Using a While Loop</a:t>
            </a:r>
            <a:endParaRPr lang="en-US"/>
          </a:p>
        </p:txBody>
      </p:sp>
      <p:sp>
        <p:nvSpPr>
          <p:cNvPr id="3" name="Content Placeholder 2"/>
          <p:cNvSpPr>
            <a:spLocks noGrp="1"/>
          </p:cNvSpPr>
          <p:nvPr>
            <p:ph sz="half" idx="1"/>
          </p:nvPr>
        </p:nvSpPr>
        <p:spPr>
          <a:xfrm>
            <a:off x="1069975" y="1892300"/>
            <a:ext cx="9854565" cy="3977640"/>
          </a:xfrm>
        </p:spPr>
        <p:txBody>
          <a:bodyPr/>
          <a:p>
            <a:pPr marL="0" indent="0">
              <a:buNone/>
            </a:pPr>
            <a:r>
              <a:rPr lang="en-US" sz="2400"/>
              <a:t>You can loop through the list items by using a </a:t>
            </a:r>
            <a:r>
              <a:rPr lang="en-US" sz="2400">
                <a:solidFill>
                  <a:srgbClr val="FF0000"/>
                </a:solidFill>
              </a:rPr>
              <a:t>while</a:t>
            </a:r>
            <a:r>
              <a:rPr lang="en-US" sz="2400"/>
              <a:t> loop.</a:t>
            </a:r>
            <a:endParaRPr lang="en-US" sz="2400"/>
          </a:p>
          <a:p>
            <a:pPr marL="0" indent="0">
              <a:buNone/>
            </a:pPr>
            <a:endParaRPr lang="en-US" sz="2400"/>
          </a:p>
          <a:p>
            <a:pPr marL="0" indent="0">
              <a:buNone/>
            </a:pPr>
            <a:r>
              <a:rPr lang="en-US" sz="2400"/>
              <a:t>Use the </a:t>
            </a:r>
            <a:r>
              <a:rPr lang="en-US" sz="2400">
                <a:solidFill>
                  <a:srgbClr val="FF0000"/>
                </a:solidFill>
              </a:rPr>
              <a:t>len()</a:t>
            </a:r>
            <a:r>
              <a:rPr lang="en-US" sz="2400"/>
              <a:t> function to determine the length of the list, then start at 0 and loop your way through the list items by referring to their indexes.</a:t>
            </a:r>
            <a:endParaRPr lang="en-US" sz="2400"/>
          </a:p>
          <a:p>
            <a:pPr marL="0" indent="0">
              <a:buNone/>
            </a:pPr>
            <a:endParaRPr lang="en-US" sz="2400"/>
          </a:p>
          <a:p>
            <a:pPr marL="0" indent="0">
              <a:buNone/>
            </a:pPr>
            <a:r>
              <a:rPr lang="en-US" sz="2400"/>
              <a:t>Remember to increase the index by 1 after each iteration.</a:t>
            </a:r>
            <a:endParaRPr lang="en-US" sz="240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s 6"/>
          <p:cNvSpPr/>
          <p:nvPr/>
        </p:nvSpPr>
        <p:spPr>
          <a:xfrm>
            <a:off x="2392680" y="923290"/>
            <a:ext cx="8041005" cy="501142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sz="2000">
              <a:solidFill>
                <a:schemeClr val="tx1"/>
              </a:solidFill>
              <a:sym typeface="+mn-ea"/>
            </a:endParaRPr>
          </a:p>
          <a:p>
            <a:pPr algn="l"/>
            <a:r>
              <a:rPr lang="en-US" sz="2000">
                <a:solidFill>
                  <a:schemeClr val="tx1"/>
                </a:solidFill>
                <a:sym typeface="+mn-ea"/>
              </a:rPr>
              <a:t>Example</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Print all items, using a </a:t>
            </a:r>
            <a:r>
              <a:rPr lang="en-US" sz="2000">
                <a:solidFill>
                  <a:srgbClr val="FF0000"/>
                </a:solidFill>
                <a:sym typeface="+mn-ea"/>
              </a:rPr>
              <a:t>while</a:t>
            </a:r>
            <a:r>
              <a:rPr lang="en-US" sz="2000">
                <a:solidFill>
                  <a:schemeClr val="tx1"/>
                </a:solidFill>
                <a:sym typeface="+mn-ea"/>
              </a:rPr>
              <a:t> loop to go through all the index numbers</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thislist = [</a:t>
            </a:r>
            <a:r>
              <a:rPr lang="en-US" sz="2000">
                <a:solidFill>
                  <a:srgbClr val="FF0000"/>
                </a:solidFill>
                <a:sym typeface="+mn-ea"/>
              </a:rPr>
              <a:t>"apple"</a:t>
            </a:r>
            <a:r>
              <a:rPr lang="en-US" sz="2000">
                <a:solidFill>
                  <a:schemeClr val="tx1"/>
                </a:solidFill>
                <a:sym typeface="+mn-ea"/>
              </a:rPr>
              <a:t>, </a:t>
            </a:r>
            <a:r>
              <a:rPr lang="en-US" sz="2000">
                <a:solidFill>
                  <a:srgbClr val="FF0000"/>
                </a:solidFill>
                <a:sym typeface="+mn-ea"/>
              </a:rPr>
              <a:t>"banana"</a:t>
            </a:r>
            <a:r>
              <a:rPr lang="en-US" sz="2000">
                <a:solidFill>
                  <a:schemeClr val="tx1"/>
                </a:solidFill>
                <a:sym typeface="+mn-ea"/>
              </a:rPr>
              <a:t>, </a:t>
            </a:r>
            <a:r>
              <a:rPr lang="en-US" sz="2000">
                <a:solidFill>
                  <a:srgbClr val="FF0000"/>
                </a:solidFill>
                <a:sym typeface="+mn-ea"/>
              </a:rPr>
              <a:t>"cherry"</a:t>
            </a:r>
            <a:r>
              <a:rPr lang="en-US" sz="2000">
                <a:solidFill>
                  <a:schemeClr val="tx1"/>
                </a:solidFill>
                <a:sym typeface="+mn-ea"/>
              </a:rPr>
              <a:t>]</a:t>
            </a:r>
            <a:endParaRPr lang="en-US" sz="2000">
              <a:solidFill>
                <a:schemeClr val="tx1"/>
              </a:solidFill>
              <a:sym typeface="+mn-ea"/>
            </a:endParaRPr>
          </a:p>
          <a:p>
            <a:pPr algn="l"/>
            <a:r>
              <a:rPr lang="en-US" sz="2000">
                <a:solidFill>
                  <a:schemeClr val="tx1"/>
                </a:solidFill>
                <a:sym typeface="+mn-ea"/>
              </a:rPr>
              <a:t>i = </a:t>
            </a:r>
            <a:r>
              <a:rPr lang="en-US" sz="2000">
                <a:solidFill>
                  <a:srgbClr val="FF0000"/>
                </a:solidFill>
                <a:sym typeface="+mn-ea"/>
              </a:rPr>
              <a:t>0</a:t>
            </a:r>
            <a:endParaRPr lang="en-US" sz="2000">
              <a:solidFill>
                <a:srgbClr val="FF0000"/>
              </a:solidFill>
              <a:sym typeface="+mn-ea"/>
            </a:endParaRPr>
          </a:p>
          <a:p>
            <a:pPr algn="l"/>
            <a:r>
              <a:rPr lang="en-US" sz="2000">
                <a:solidFill>
                  <a:srgbClr val="0070C0"/>
                </a:solidFill>
                <a:sym typeface="+mn-ea"/>
              </a:rPr>
              <a:t>while</a:t>
            </a:r>
            <a:r>
              <a:rPr lang="en-US" sz="2000">
                <a:solidFill>
                  <a:schemeClr val="tx1"/>
                </a:solidFill>
                <a:sym typeface="+mn-ea"/>
              </a:rPr>
              <a:t> i &lt; </a:t>
            </a:r>
            <a:r>
              <a:rPr lang="en-US" sz="2000">
                <a:solidFill>
                  <a:srgbClr val="0070C0"/>
                </a:solidFill>
                <a:sym typeface="+mn-ea"/>
              </a:rPr>
              <a:t>len</a:t>
            </a:r>
            <a:r>
              <a:rPr lang="en-US" sz="2000">
                <a:solidFill>
                  <a:schemeClr val="tx1"/>
                </a:solidFill>
                <a:sym typeface="+mn-ea"/>
              </a:rPr>
              <a:t>(thislist):</a:t>
            </a:r>
            <a:endParaRPr lang="en-US" sz="2000">
              <a:solidFill>
                <a:schemeClr val="tx1"/>
              </a:solidFill>
              <a:sym typeface="+mn-ea"/>
            </a:endParaRPr>
          </a:p>
          <a:p>
            <a:pPr algn="l"/>
            <a:r>
              <a:rPr lang="en-US" sz="2000">
                <a:solidFill>
                  <a:schemeClr val="tx1"/>
                </a:solidFill>
                <a:sym typeface="+mn-ea"/>
              </a:rPr>
              <a:t>  </a:t>
            </a:r>
            <a:r>
              <a:rPr lang="en-US" sz="2000">
                <a:solidFill>
                  <a:srgbClr val="0070C0"/>
                </a:solidFill>
                <a:sym typeface="+mn-ea"/>
              </a:rPr>
              <a:t>print</a:t>
            </a:r>
            <a:r>
              <a:rPr lang="en-US" sz="2000">
                <a:solidFill>
                  <a:schemeClr val="tx1"/>
                </a:solidFill>
                <a:sym typeface="+mn-ea"/>
              </a:rPr>
              <a:t>(thislist[i])</a:t>
            </a:r>
            <a:endParaRPr lang="en-US" sz="2000">
              <a:solidFill>
                <a:schemeClr val="tx1"/>
              </a:solidFill>
              <a:sym typeface="+mn-ea"/>
            </a:endParaRPr>
          </a:p>
          <a:p>
            <a:pPr algn="l"/>
            <a:r>
              <a:rPr lang="en-US" sz="2000">
                <a:solidFill>
                  <a:schemeClr val="tx1"/>
                </a:solidFill>
                <a:sym typeface="+mn-ea"/>
              </a:rPr>
              <a:t>  i = i +</a:t>
            </a:r>
            <a:r>
              <a:rPr lang="en-US" sz="2000">
                <a:solidFill>
                  <a:srgbClr val="FF0000"/>
                </a:solidFill>
                <a:sym typeface="+mn-ea"/>
              </a:rPr>
              <a:t> 1</a:t>
            </a:r>
            <a:endParaRPr lang="en-US" sz="2000">
              <a:solidFill>
                <a:srgbClr val="FF0000"/>
              </a:solidFill>
              <a:sym typeface="+mn-ea"/>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Looping Using List Comprehension</a:t>
            </a:r>
            <a:endParaRPr lang="en-US"/>
          </a:p>
        </p:txBody>
      </p:sp>
      <p:sp>
        <p:nvSpPr>
          <p:cNvPr id="3" name="Content Placeholder 2"/>
          <p:cNvSpPr>
            <a:spLocks noGrp="1"/>
          </p:cNvSpPr>
          <p:nvPr>
            <p:ph sz="half" idx="1"/>
          </p:nvPr>
        </p:nvSpPr>
        <p:spPr>
          <a:xfrm>
            <a:off x="1069975" y="2194560"/>
            <a:ext cx="8993505" cy="779780"/>
          </a:xfrm>
        </p:spPr>
        <p:txBody>
          <a:bodyPr/>
          <a:p>
            <a:pPr marL="0" indent="0">
              <a:buNone/>
            </a:pPr>
            <a:r>
              <a:rPr lang="en-US"/>
              <a:t>List Comprehension offers the shortest syntax for looping through lists:</a:t>
            </a:r>
            <a:endParaRPr lang="en-US"/>
          </a:p>
        </p:txBody>
      </p:sp>
      <p:sp>
        <p:nvSpPr>
          <p:cNvPr id="7" name="Rectangles 6"/>
          <p:cNvSpPr/>
          <p:nvPr/>
        </p:nvSpPr>
        <p:spPr>
          <a:xfrm>
            <a:off x="2696845" y="2974340"/>
            <a:ext cx="6804660" cy="321691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sz="2000">
              <a:solidFill>
                <a:schemeClr val="tx1"/>
              </a:solidFill>
              <a:sym typeface="+mn-ea"/>
            </a:endParaRPr>
          </a:p>
          <a:p>
            <a:pPr algn="l"/>
            <a:r>
              <a:rPr lang="en-US" sz="2000">
                <a:solidFill>
                  <a:schemeClr val="tx1"/>
                </a:solidFill>
                <a:sym typeface="+mn-ea"/>
              </a:rPr>
              <a:t>Example</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A short hand </a:t>
            </a:r>
            <a:r>
              <a:rPr lang="en-US" sz="2000">
                <a:solidFill>
                  <a:srgbClr val="FF0000"/>
                </a:solidFill>
                <a:sym typeface="+mn-ea"/>
              </a:rPr>
              <a:t>for</a:t>
            </a:r>
            <a:r>
              <a:rPr lang="en-US" sz="2000">
                <a:solidFill>
                  <a:schemeClr val="tx1"/>
                </a:solidFill>
                <a:sym typeface="+mn-ea"/>
              </a:rPr>
              <a:t> loop that will print all items in a list:</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thislist = [</a:t>
            </a:r>
            <a:r>
              <a:rPr lang="en-US" sz="2000">
                <a:solidFill>
                  <a:srgbClr val="FF0000"/>
                </a:solidFill>
                <a:sym typeface="+mn-ea"/>
              </a:rPr>
              <a:t>"red"</a:t>
            </a:r>
            <a:r>
              <a:rPr lang="en-US" sz="2000">
                <a:solidFill>
                  <a:schemeClr val="tx1"/>
                </a:solidFill>
                <a:sym typeface="+mn-ea"/>
              </a:rPr>
              <a:t>, </a:t>
            </a:r>
            <a:r>
              <a:rPr lang="en-US" sz="2000">
                <a:solidFill>
                  <a:srgbClr val="FF0000"/>
                </a:solidFill>
                <a:sym typeface="+mn-ea"/>
              </a:rPr>
              <a:t>"blue"</a:t>
            </a:r>
            <a:r>
              <a:rPr lang="en-US" sz="2000">
                <a:solidFill>
                  <a:schemeClr val="tx1"/>
                </a:solidFill>
                <a:sym typeface="+mn-ea"/>
              </a:rPr>
              <a:t>, </a:t>
            </a:r>
            <a:r>
              <a:rPr lang="en-US" sz="2000">
                <a:solidFill>
                  <a:srgbClr val="FF0000"/>
                </a:solidFill>
                <a:sym typeface="+mn-ea"/>
              </a:rPr>
              <a:t>"yellow"</a:t>
            </a:r>
            <a:r>
              <a:rPr lang="en-US" sz="2000">
                <a:solidFill>
                  <a:schemeClr val="tx1"/>
                </a:solidFill>
                <a:sym typeface="+mn-ea"/>
              </a:rPr>
              <a:t>]</a:t>
            </a:r>
            <a:endParaRPr lang="en-US" sz="2000">
              <a:solidFill>
                <a:schemeClr val="tx1"/>
              </a:solidFill>
              <a:sym typeface="+mn-ea"/>
            </a:endParaRPr>
          </a:p>
          <a:p>
            <a:pPr algn="l"/>
            <a:r>
              <a:rPr lang="en-US" sz="2000">
                <a:solidFill>
                  <a:schemeClr val="tx1"/>
                </a:solidFill>
                <a:sym typeface="+mn-ea"/>
              </a:rPr>
              <a:t>[</a:t>
            </a:r>
            <a:r>
              <a:rPr lang="en-US" sz="2000">
                <a:solidFill>
                  <a:srgbClr val="0070C0"/>
                </a:solidFill>
                <a:sym typeface="+mn-ea"/>
              </a:rPr>
              <a:t>print</a:t>
            </a:r>
            <a:r>
              <a:rPr lang="en-US" sz="2000">
                <a:solidFill>
                  <a:schemeClr val="tx1"/>
                </a:solidFill>
                <a:sym typeface="+mn-ea"/>
              </a:rPr>
              <a:t>(x) </a:t>
            </a:r>
            <a:r>
              <a:rPr lang="en-US" sz="2000">
                <a:solidFill>
                  <a:srgbClr val="0070C0"/>
                </a:solidFill>
                <a:sym typeface="+mn-ea"/>
              </a:rPr>
              <a:t>for</a:t>
            </a:r>
            <a:r>
              <a:rPr lang="en-US" sz="2000">
                <a:solidFill>
                  <a:schemeClr val="tx1"/>
                </a:solidFill>
                <a:sym typeface="+mn-ea"/>
              </a:rPr>
              <a:t> x </a:t>
            </a:r>
            <a:r>
              <a:rPr lang="en-US" sz="2000">
                <a:solidFill>
                  <a:srgbClr val="0070C0"/>
                </a:solidFill>
                <a:sym typeface="+mn-ea"/>
              </a:rPr>
              <a:t>in</a:t>
            </a:r>
            <a:r>
              <a:rPr lang="en-US" sz="2000">
                <a:solidFill>
                  <a:schemeClr val="tx1"/>
                </a:solidFill>
                <a:sym typeface="+mn-ea"/>
              </a:rPr>
              <a:t> thislist]</a:t>
            </a:r>
            <a:endParaRPr lang="en-US" sz="2000">
              <a:solidFill>
                <a:schemeClr val="tx1"/>
              </a:solidFill>
              <a:sym typeface="+mn-ea"/>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 List Comprehension</a:t>
            </a:r>
            <a:endParaRPr lang="en-US"/>
          </a:p>
        </p:txBody>
      </p:sp>
      <p:sp>
        <p:nvSpPr>
          <p:cNvPr id="3" name="Content Placeholder 2"/>
          <p:cNvSpPr>
            <a:spLocks noGrp="1"/>
          </p:cNvSpPr>
          <p:nvPr>
            <p:ph sz="half" idx="1"/>
          </p:nvPr>
        </p:nvSpPr>
        <p:spPr>
          <a:xfrm>
            <a:off x="1069975" y="2094230"/>
            <a:ext cx="9613265" cy="4144010"/>
          </a:xfrm>
        </p:spPr>
        <p:txBody>
          <a:bodyPr>
            <a:normAutofit lnSpcReduction="10000"/>
          </a:bodyPr>
          <a:p>
            <a:pPr marL="0" indent="0">
              <a:buNone/>
            </a:pPr>
            <a:r>
              <a:rPr lang="en-US"/>
              <a:t>List Comprehension</a:t>
            </a:r>
            <a:endParaRPr lang="en-US"/>
          </a:p>
          <a:p>
            <a:pPr marL="0" indent="0">
              <a:buNone/>
            </a:pPr>
            <a:r>
              <a:rPr lang="en-US"/>
              <a:t>List comprehension offers a shorter syntax when you want to create a new list based on the values of an existing list.</a:t>
            </a:r>
            <a:endParaRPr lang="en-US"/>
          </a:p>
          <a:p>
            <a:pPr marL="0" indent="0">
              <a:buNone/>
            </a:pPr>
            <a:endParaRPr lang="en-US"/>
          </a:p>
          <a:p>
            <a:pPr marL="0" indent="0">
              <a:buNone/>
            </a:pPr>
            <a:r>
              <a:rPr lang="en-US">
                <a:solidFill>
                  <a:srgbClr val="0070C0"/>
                </a:solidFill>
              </a:rPr>
              <a:t>Example:</a:t>
            </a:r>
            <a:endParaRPr lang="en-US"/>
          </a:p>
          <a:p>
            <a:pPr marL="0" indent="0">
              <a:buNone/>
            </a:pPr>
            <a:endParaRPr lang="en-US"/>
          </a:p>
          <a:p>
            <a:pPr marL="0" indent="0">
              <a:buNone/>
            </a:pPr>
            <a:r>
              <a:rPr lang="en-US"/>
              <a:t>Based on a list of fruits, you want a new list, containing only the fruits with the letter "a" in the name.</a:t>
            </a:r>
            <a:endParaRPr lang="en-US"/>
          </a:p>
          <a:p>
            <a:pPr marL="0" indent="0">
              <a:buNone/>
            </a:pPr>
            <a:endParaRPr lang="en-US"/>
          </a:p>
          <a:p>
            <a:pPr marL="0" indent="0">
              <a:buNone/>
            </a:pPr>
            <a:r>
              <a:rPr lang="en-US"/>
              <a:t>Without list comprehension you will have to write a </a:t>
            </a:r>
            <a:r>
              <a:rPr lang="en-US">
                <a:solidFill>
                  <a:srgbClr val="FF0000"/>
                </a:solidFill>
              </a:rPr>
              <a:t>for</a:t>
            </a:r>
            <a:r>
              <a:rPr lang="en-US"/>
              <a:t> statement with a conditional test inside:</a:t>
            </a:r>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s 6"/>
          <p:cNvSpPr/>
          <p:nvPr/>
        </p:nvSpPr>
        <p:spPr>
          <a:xfrm>
            <a:off x="2166620" y="923290"/>
            <a:ext cx="8041005" cy="501142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sz="2000">
              <a:solidFill>
                <a:schemeClr val="tx1"/>
              </a:solidFill>
              <a:sym typeface="+mn-ea"/>
            </a:endParaRPr>
          </a:p>
          <a:p>
            <a:pPr algn="l"/>
            <a:r>
              <a:rPr lang="en-US" sz="2000">
                <a:solidFill>
                  <a:schemeClr val="tx1"/>
                </a:solidFill>
                <a:sym typeface="+mn-ea"/>
              </a:rPr>
              <a:t>Example</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fruits = [</a:t>
            </a:r>
            <a:r>
              <a:rPr lang="en-US" sz="2000">
                <a:solidFill>
                  <a:srgbClr val="FF0000"/>
                </a:solidFill>
                <a:sym typeface="+mn-ea"/>
              </a:rPr>
              <a:t>"apple"</a:t>
            </a:r>
            <a:r>
              <a:rPr lang="en-US" sz="2000">
                <a:solidFill>
                  <a:schemeClr val="tx1"/>
                </a:solidFill>
                <a:sym typeface="+mn-ea"/>
              </a:rPr>
              <a:t>, </a:t>
            </a:r>
            <a:r>
              <a:rPr lang="en-US" sz="2000">
                <a:solidFill>
                  <a:srgbClr val="FF0000"/>
                </a:solidFill>
                <a:sym typeface="+mn-ea"/>
              </a:rPr>
              <a:t>"banana"</a:t>
            </a:r>
            <a:r>
              <a:rPr lang="en-US" sz="2000">
                <a:solidFill>
                  <a:schemeClr val="tx1"/>
                </a:solidFill>
                <a:sym typeface="+mn-ea"/>
              </a:rPr>
              <a:t>, </a:t>
            </a:r>
            <a:r>
              <a:rPr lang="en-US" sz="2000">
                <a:solidFill>
                  <a:srgbClr val="FF0000"/>
                </a:solidFill>
                <a:sym typeface="+mn-ea"/>
              </a:rPr>
              <a:t>"cherry"</a:t>
            </a:r>
            <a:r>
              <a:rPr lang="en-US" sz="2000">
                <a:solidFill>
                  <a:schemeClr val="tx1"/>
                </a:solidFill>
                <a:sym typeface="+mn-ea"/>
              </a:rPr>
              <a:t>, </a:t>
            </a:r>
            <a:r>
              <a:rPr lang="en-US" sz="2000">
                <a:solidFill>
                  <a:srgbClr val="FF0000"/>
                </a:solidFill>
                <a:sym typeface="+mn-ea"/>
              </a:rPr>
              <a:t>"kiwi"</a:t>
            </a:r>
            <a:r>
              <a:rPr lang="en-US" sz="2000">
                <a:solidFill>
                  <a:schemeClr val="tx1"/>
                </a:solidFill>
                <a:sym typeface="+mn-ea"/>
              </a:rPr>
              <a:t>, </a:t>
            </a:r>
            <a:r>
              <a:rPr lang="en-US" sz="2000">
                <a:solidFill>
                  <a:srgbClr val="FF0000"/>
                </a:solidFill>
                <a:sym typeface="+mn-ea"/>
              </a:rPr>
              <a:t>"mango"</a:t>
            </a:r>
            <a:r>
              <a:rPr lang="en-US" sz="2000">
                <a:solidFill>
                  <a:schemeClr val="tx1"/>
                </a:solidFill>
                <a:sym typeface="+mn-ea"/>
              </a:rPr>
              <a:t>]</a:t>
            </a:r>
            <a:endParaRPr lang="en-US" sz="2000">
              <a:solidFill>
                <a:schemeClr val="tx1"/>
              </a:solidFill>
              <a:sym typeface="+mn-ea"/>
            </a:endParaRPr>
          </a:p>
          <a:p>
            <a:pPr algn="l"/>
            <a:r>
              <a:rPr lang="en-US" sz="2000">
                <a:solidFill>
                  <a:schemeClr val="tx1"/>
                </a:solidFill>
                <a:sym typeface="+mn-ea"/>
              </a:rPr>
              <a:t>newlist = []</a:t>
            </a:r>
            <a:endParaRPr lang="en-US" sz="2000">
              <a:solidFill>
                <a:schemeClr val="tx1"/>
              </a:solidFill>
              <a:sym typeface="+mn-ea"/>
            </a:endParaRPr>
          </a:p>
          <a:p>
            <a:pPr algn="l"/>
            <a:endParaRPr lang="en-US" sz="2000">
              <a:solidFill>
                <a:schemeClr val="tx1"/>
              </a:solidFill>
              <a:sym typeface="+mn-ea"/>
            </a:endParaRPr>
          </a:p>
          <a:p>
            <a:pPr algn="l"/>
            <a:r>
              <a:rPr lang="en-US" sz="2000">
                <a:solidFill>
                  <a:srgbClr val="0070C0"/>
                </a:solidFill>
                <a:sym typeface="+mn-ea"/>
              </a:rPr>
              <a:t>for </a:t>
            </a:r>
            <a:r>
              <a:rPr lang="en-US" sz="2000">
                <a:solidFill>
                  <a:schemeClr val="tx1"/>
                </a:solidFill>
                <a:sym typeface="+mn-ea"/>
              </a:rPr>
              <a:t>x </a:t>
            </a:r>
            <a:r>
              <a:rPr lang="en-US" sz="2000">
                <a:solidFill>
                  <a:srgbClr val="0070C0"/>
                </a:solidFill>
                <a:sym typeface="+mn-ea"/>
              </a:rPr>
              <a:t>in </a:t>
            </a:r>
            <a:r>
              <a:rPr lang="en-US" sz="2000">
                <a:solidFill>
                  <a:schemeClr val="tx1"/>
                </a:solidFill>
                <a:sym typeface="+mn-ea"/>
              </a:rPr>
              <a:t>fruits:</a:t>
            </a:r>
            <a:endParaRPr lang="en-US" sz="2000">
              <a:solidFill>
                <a:schemeClr val="tx1"/>
              </a:solidFill>
              <a:sym typeface="+mn-ea"/>
            </a:endParaRPr>
          </a:p>
          <a:p>
            <a:pPr algn="l"/>
            <a:r>
              <a:rPr lang="en-US" sz="2000">
                <a:solidFill>
                  <a:schemeClr val="tx1"/>
                </a:solidFill>
                <a:sym typeface="+mn-ea"/>
              </a:rPr>
              <a:t>  </a:t>
            </a:r>
            <a:r>
              <a:rPr lang="en-US" sz="2000">
                <a:solidFill>
                  <a:srgbClr val="0070C0"/>
                </a:solidFill>
                <a:sym typeface="+mn-ea"/>
              </a:rPr>
              <a:t>if </a:t>
            </a:r>
            <a:r>
              <a:rPr lang="en-US" sz="2000">
                <a:solidFill>
                  <a:schemeClr val="tx1"/>
                </a:solidFill>
                <a:sym typeface="+mn-ea"/>
              </a:rPr>
              <a:t>"a" </a:t>
            </a:r>
            <a:r>
              <a:rPr lang="en-US" sz="2000">
                <a:solidFill>
                  <a:srgbClr val="0070C0"/>
                </a:solidFill>
                <a:sym typeface="+mn-ea"/>
              </a:rPr>
              <a:t>in </a:t>
            </a:r>
            <a:r>
              <a:rPr lang="en-US" sz="2000">
                <a:solidFill>
                  <a:schemeClr val="tx1"/>
                </a:solidFill>
                <a:sym typeface="+mn-ea"/>
              </a:rPr>
              <a:t>x:</a:t>
            </a:r>
            <a:endParaRPr lang="en-US" sz="2000">
              <a:solidFill>
                <a:schemeClr val="tx1"/>
              </a:solidFill>
              <a:sym typeface="+mn-ea"/>
            </a:endParaRPr>
          </a:p>
          <a:p>
            <a:pPr algn="l"/>
            <a:r>
              <a:rPr lang="en-US" sz="2000">
                <a:solidFill>
                  <a:schemeClr val="tx1"/>
                </a:solidFill>
                <a:sym typeface="+mn-ea"/>
              </a:rPr>
              <a:t>    newlist.append(x)</a:t>
            </a:r>
            <a:endParaRPr lang="en-US" sz="2000">
              <a:solidFill>
                <a:schemeClr val="tx1"/>
              </a:solidFill>
              <a:sym typeface="+mn-ea"/>
            </a:endParaRPr>
          </a:p>
          <a:p>
            <a:pPr algn="l"/>
            <a:endParaRPr lang="en-US" sz="2000">
              <a:solidFill>
                <a:schemeClr val="tx1"/>
              </a:solidFill>
              <a:sym typeface="+mn-ea"/>
            </a:endParaRPr>
          </a:p>
          <a:p>
            <a:pPr algn="l"/>
            <a:r>
              <a:rPr lang="en-US" sz="2000">
                <a:solidFill>
                  <a:srgbClr val="0070C0"/>
                </a:solidFill>
                <a:sym typeface="+mn-ea"/>
              </a:rPr>
              <a:t>print</a:t>
            </a:r>
            <a:r>
              <a:rPr lang="en-US" sz="2000">
                <a:solidFill>
                  <a:schemeClr val="tx1"/>
                </a:solidFill>
                <a:sym typeface="+mn-ea"/>
              </a:rPr>
              <a:t>(newlist)</a:t>
            </a:r>
            <a:endParaRPr lang="en-US" sz="2000">
              <a:solidFill>
                <a:schemeClr val="tx1"/>
              </a:solidFill>
              <a:sym typeface="+mn-ea"/>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s 6"/>
          <p:cNvSpPr/>
          <p:nvPr/>
        </p:nvSpPr>
        <p:spPr>
          <a:xfrm>
            <a:off x="2166620" y="923290"/>
            <a:ext cx="8041005" cy="501142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sz="2000">
              <a:solidFill>
                <a:schemeClr val="tx1"/>
              </a:solidFill>
              <a:sym typeface="+mn-ea"/>
            </a:endParaRPr>
          </a:p>
          <a:p>
            <a:pPr algn="l"/>
            <a:r>
              <a:rPr lang="en-US" sz="2000">
                <a:solidFill>
                  <a:schemeClr val="tx1"/>
                </a:solidFill>
                <a:sym typeface="+mn-ea"/>
              </a:rPr>
              <a:t>With list comprehension you can do all that with only one line of code:</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Example</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fruits = [</a:t>
            </a:r>
            <a:r>
              <a:rPr lang="en-US" sz="2000">
                <a:solidFill>
                  <a:schemeClr val="accent2">
                    <a:lumMod val="60000"/>
                    <a:lumOff val="40000"/>
                  </a:schemeClr>
                </a:solidFill>
                <a:sym typeface="+mn-ea"/>
              </a:rPr>
              <a:t>"apple"</a:t>
            </a:r>
            <a:r>
              <a:rPr lang="en-US" sz="2000">
                <a:solidFill>
                  <a:schemeClr val="tx1"/>
                </a:solidFill>
                <a:sym typeface="+mn-ea"/>
              </a:rPr>
              <a:t>, </a:t>
            </a:r>
            <a:r>
              <a:rPr lang="en-US" sz="2000">
                <a:solidFill>
                  <a:schemeClr val="accent2">
                    <a:lumMod val="60000"/>
                    <a:lumOff val="40000"/>
                  </a:schemeClr>
                </a:solidFill>
                <a:sym typeface="+mn-ea"/>
              </a:rPr>
              <a:t>"banana"</a:t>
            </a:r>
            <a:r>
              <a:rPr lang="en-US" sz="2000">
                <a:solidFill>
                  <a:schemeClr val="tx1"/>
                </a:solidFill>
                <a:sym typeface="+mn-ea"/>
              </a:rPr>
              <a:t>,</a:t>
            </a:r>
            <a:r>
              <a:rPr lang="en-US" sz="2000">
                <a:solidFill>
                  <a:schemeClr val="accent2">
                    <a:lumMod val="60000"/>
                    <a:lumOff val="40000"/>
                  </a:schemeClr>
                </a:solidFill>
                <a:sym typeface="+mn-ea"/>
              </a:rPr>
              <a:t> "cherry"</a:t>
            </a:r>
            <a:r>
              <a:rPr lang="en-US" sz="2000">
                <a:solidFill>
                  <a:schemeClr val="tx1"/>
                </a:solidFill>
                <a:sym typeface="+mn-ea"/>
              </a:rPr>
              <a:t>, </a:t>
            </a:r>
            <a:r>
              <a:rPr lang="en-US" sz="2000">
                <a:solidFill>
                  <a:schemeClr val="accent2">
                    <a:lumMod val="60000"/>
                    <a:lumOff val="40000"/>
                  </a:schemeClr>
                </a:solidFill>
                <a:sym typeface="+mn-ea"/>
              </a:rPr>
              <a:t>"kiwi"</a:t>
            </a:r>
            <a:r>
              <a:rPr lang="en-US" sz="2000">
                <a:solidFill>
                  <a:schemeClr val="tx1"/>
                </a:solidFill>
                <a:sym typeface="+mn-ea"/>
              </a:rPr>
              <a:t>, </a:t>
            </a:r>
            <a:r>
              <a:rPr lang="en-US" sz="2000">
                <a:solidFill>
                  <a:schemeClr val="accent2">
                    <a:lumMod val="60000"/>
                    <a:lumOff val="40000"/>
                  </a:schemeClr>
                </a:solidFill>
                <a:sym typeface="+mn-ea"/>
              </a:rPr>
              <a:t>"mango"</a:t>
            </a:r>
            <a:r>
              <a:rPr lang="en-US" sz="2000">
                <a:solidFill>
                  <a:schemeClr val="tx1"/>
                </a:solidFill>
                <a:sym typeface="+mn-ea"/>
              </a:rPr>
              <a:t>]</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newlist = [x</a:t>
            </a:r>
            <a:r>
              <a:rPr lang="en-US" sz="2000">
                <a:solidFill>
                  <a:srgbClr val="0070C0"/>
                </a:solidFill>
                <a:sym typeface="+mn-ea"/>
              </a:rPr>
              <a:t> for </a:t>
            </a:r>
            <a:r>
              <a:rPr lang="en-US" sz="2000">
                <a:solidFill>
                  <a:schemeClr val="tx1"/>
                </a:solidFill>
                <a:sym typeface="+mn-ea"/>
              </a:rPr>
              <a:t>x </a:t>
            </a:r>
            <a:r>
              <a:rPr lang="en-US" sz="2000">
                <a:solidFill>
                  <a:srgbClr val="0070C0"/>
                </a:solidFill>
                <a:sym typeface="+mn-ea"/>
              </a:rPr>
              <a:t>in </a:t>
            </a:r>
            <a:r>
              <a:rPr lang="en-US" sz="2000">
                <a:solidFill>
                  <a:schemeClr val="tx1"/>
                </a:solidFill>
                <a:sym typeface="+mn-ea"/>
              </a:rPr>
              <a:t>fruits </a:t>
            </a:r>
            <a:r>
              <a:rPr lang="en-US" sz="2000">
                <a:solidFill>
                  <a:srgbClr val="0070C0"/>
                </a:solidFill>
                <a:sym typeface="+mn-ea"/>
              </a:rPr>
              <a:t>if </a:t>
            </a:r>
            <a:r>
              <a:rPr lang="en-US" sz="2000">
                <a:solidFill>
                  <a:schemeClr val="accent2">
                    <a:lumMod val="60000"/>
                    <a:lumOff val="40000"/>
                  </a:schemeClr>
                </a:solidFill>
                <a:sym typeface="+mn-ea"/>
              </a:rPr>
              <a:t>"a" </a:t>
            </a:r>
            <a:r>
              <a:rPr lang="en-US" sz="2000">
                <a:solidFill>
                  <a:srgbClr val="0070C0"/>
                </a:solidFill>
                <a:sym typeface="+mn-ea"/>
              </a:rPr>
              <a:t>in </a:t>
            </a:r>
            <a:r>
              <a:rPr lang="en-US" sz="2000">
                <a:solidFill>
                  <a:schemeClr val="tx1"/>
                </a:solidFill>
                <a:sym typeface="+mn-ea"/>
              </a:rPr>
              <a:t>x]</a:t>
            </a:r>
            <a:endParaRPr lang="en-US" sz="2000">
              <a:solidFill>
                <a:schemeClr val="tx1"/>
              </a:solidFill>
              <a:sym typeface="+mn-ea"/>
            </a:endParaRPr>
          </a:p>
          <a:p>
            <a:pPr algn="l"/>
            <a:endParaRPr lang="en-US" sz="2000">
              <a:solidFill>
                <a:schemeClr val="tx1"/>
              </a:solidFill>
              <a:sym typeface="+mn-ea"/>
            </a:endParaRPr>
          </a:p>
          <a:p>
            <a:pPr algn="l"/>
            <a:r>
              <a:rPr lang="en-US" sz="2000">
                <a:solidFill>
                  <a:srgbClr val="0070C0"/>
                </a:solidFill>
                <a:sym typeface="+mn-ea"/>
              </a:rPr>
              <a:t>print</a:t>
            </a:r>
            <a:r>
              <a:rPr lang="en-US" sz="2000">
                <a:solidFill>
                  <a:schemeClr val="tx1"/>
                </a:solidFill>
                <a:sym typeface="+mn-ea"/>
              </a:rPr>
              <a:t>(newlist)</a:t>
            </a:r>
            <a:endParaRPr lang="en-US" sz="2000">
              <a:solidFill>
                <a:schemeClr val="tx1"/>
              </a:solidFill>
              <a:sym typeface="+mn-ea"/>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031875" y="2090420"/>
            <a:ext cx="10128250" cy="2676525"/>
          </a:xfrm>
          <a:prstGeom prst="rect">
            <a:avLst/>
          </a:prstGeom>
          <a:noFill/>
          <a:ln w="57150">
            <a:solidFill>
              <a:srgbClr val="7030A0"/>
            </a:solidFill>
          </a:ln>
        </p:spPr>
        <p:txBody>
          <a:bodyPr wrap="square" rtlCol="0" anchor="t">
            <a:spAutoFit/>
          </a:bodyPr>
          <a:p>
            <a:endParaRPr lang="en-US" sz="2400"/>
          </a:p>
          <a:p>
            <a:r>
              <a:rPr lang="en-US" sz="2400"/>
              <a:t>The Syntax</a:t>
            </a:r>
            <a:endParaRPr lang="en-US" sz="2400"/>
          </a:p>
          <a:p>
            <a:endParaRPr lang="en-US" sz="2400"/>
          </a:p>
          <a:p>
            <a:r>
              <a:rPr lang="en-US" sz="2400"/>
              <a:t>newlist = [</a:t>
            </a:r>
            <a:r>
              <a:rPr lang="en-US" sz="2400" i="1"/>
              <a:t>expression</a:t>
            </a:r>
            <a:r>
              <a:rPr lang="en-US" sz="2400"/>
              <a:t> </a:t>
            </a:r>
            <a:r>
              <a:rPr lang="en-US" sz="2400">
                <a:solidFill>
                  <a:srgbClr val="0070C0"/>
                </a:solidFill>
              </a:rPr>
              <a:t>for</a:t>
            </a:r>
            <a:r>
              <a:rPr lang="en-US" sz="2400"/>
              <a:t> item </a:t>
            </a:r>
            <a:r>
              <a:rPr lang="en-US" sz="2400">
                <a:solidFill>
                  <a:srgbClr val="0070C0"/>
                </a:solidFill>
              </a:rPr>
              <a:t>in</a:t>
            </a:r>
            <a:r>
              <a:rPr lang="en-US" sz="2400"/>
              <a:t> </a:t>
            </a:r>
            <a:r>
              <a:rPr lang="en-US" sz="2400" i="1"/>
              <a:t>iterable </a:t>
            </a:r>
            <a:r>
              <a:rPr lang="en-US" sz="2400">
                <a:solidFill>
                  <a:srgbClr val="0070C0"/>
                </a:solidFill>
              </a:rPr>
              <a:t>if</a:t>
            </a:r>
            <a:r>
              <a:rPr lang="en-US" sz="2400"/>
              <a:t> </a:t>
            </a:r>
            <a:r>
              <a:rPr lang="en-US" sz="2400" i="1"/>
              <a:t>condition</a:t>
            </a:r>
            <a:r>
              <a:rPr lang="en-US" sz="2400"/>
              <a:t> == </a:t>
            </a:r>
            <a:r>
              <a:rPr lang="en-US" sz="2400">
                <a:solidFill>
                  <a:srgbClr val="0070C0"/>
                </a:solidFill>
              </a:rPr>
              <a:t>True</a:t>
            </a:r>
            <a:r>
              <a:rPr lang="en-US" sz="2400"/>
              <a:t>]</a:t>
            </a:r>
            <a:endParaRPr lang="en-US" sz="2400"/>
          </a:p>
          <a:p>
            <a:endParaRPr lang="en-US" sz="2400"/>
          </a:p>
          <a:p>
            <a:r>
              <a:rPr lang="en-US" sz="2400"/>
              <a:t>The return value is a new list, leaving the old list unchanged.</a:t>
            </a:r>
            <a:endParaRPr lang="en-US" sz="2400"/>
          </a:p>
          <a:p>
            <a:endParaRPr lang="en-US" sz="240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Condition</a:t>
            </a:r>
            <a:endParaRPr lang="en-US"/>
          </a:p>
        </p:txBody>
      </p:sp>
      <p:sp>
        <p:nvSpPr>
          <p:cNvPr id="3" name="Content Placeholder 2"/>
          <p:cNvSpPr>
            <a:spLocks noGrp="1"/>
          </p:cNvSpPr>
          <p:nvPr>
            <p:ph sz="half" idx="1"/>
          </p:nvPr>
        </p:nvSpPr>
        <p:spPr>
          <a:xfrm>
            <a:off x="1069975" y="2194560"/>
            <a:ext cx="9116060" cy="703580"/>
          </a:xfrm>
        </p:spPr>
        <p:txBody>
          <a:bodyPr/>
          <a:p>
            <a:pPr marL="0" indent="0">
              <a:buNone/>
            </a:pPr>
            <a:r>
              <a:rPr lang="en-US"/>
              <a:t>The condition is like a filter that only accepts the items that valuate to </a:t>
            </a:r>
            <a:r>
              <a:rPr lang="en-US">
                <a:solidFill>
                  <a:srgbClr val="FF0000"/>
                </a:solidFill>
              </a:rPr>
              <a:t>True</a:t>
            </a:r>
            <a:r>
              <a:rPr lang="en-US"/>
              <a:t>.</a:t>
            </a:r>
            <a:endParaRPr lang="en-US"/>
          </a:p>
        </p:txBody>
      </p:sp>
      <p:sp>
        <p:nvSpPr>
          <p:cNvPr id="7" name="Rectangles 6"/>
          <p:cNvSpPr/>
          <p:nvPr/>
        </p:nvSpPr>
        <p:spPr>
          <a:xfrm>
            <a:off x="2696845" y="2974340"/>
            <a:ext cx="6804660" cy="321691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sz="2000">
              <a:solidFill>
                <a:schemeClr val="tx1"/>
              </a:solidFill>
              <a:sym typeface="+mn-ea"/>
            </a:endParaRPr>
          </a:p>
          <a:p>
            <a:pPr algn="l"/>
            <a:r>
              <a:rPr lang="en-US" sz="2000">
                <a:solidFill>
                  <a:schemeClr val="tx1"/>
                </a:solidFill>
                <a:sym typeface="+mn-ea"/>
              </a:rPr>
              <a:t>Example</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A short hand </a:t>
            </a:r>
            <a:r>
              <a:rPr lang="en-US" sz="2000">
                <a:solidFill>
                  <a:srgbClr val="FF0000"/>
                </a:solidFill>
                <a:sym typeface="+mn-ea"/>
              </a:rPr>
              <a:t>for</a:t>
            </a:r>
            <a:r>
              <a:rPr lang="en-US" sz="2000">
                <a:solidFill>
                  <a:schemeClr val="tx1"/>
                </a:solidFill>
                <a:sym typeface="+mn-ea"/>
              </a:rPr>
              <a:t> loop that will print all items in a list:</a:t>
            </a:r>
            <a:endParaRPr lang="en-US" sz="2000">
              <a:solidFill>
                <a:schemeClr val="tx1"/>
              </a:solidFill>
              <a:sym typeface="+mn-ea"/>
            </a:endParaRPr>
          </a:p>
          <a:p>
            <a:pPr algn="l"/>
            <a:endParaRPr lang="en-US" sz="2000">
              <a:solidFill>
                <a:schemeClr val="tx1"/>
              </a:solidFill>
              <a:sym typeface="+mn-ea"/>
            </a:endParaRPr>
          </a:p>
          <a:p>
            <a:pPr algn="l"/>
            <a:r>
              <a:rPr lang="en-US" sz="2000">
                <a:solidFill>
                  <a:schemeClr val="tx1"/>
                </a:solidFill>
                <a:sym typeface="+mn-ea"/>
              </a:rPr>
              <a:t>thislist = [</a:t>
            </a:r>
            <a:r>
              <a:rPr lang="en-US" sz="2000">
                <a:solidFill>
                  <a:srgbClr val="FF0000"/>
                </a:solidFill>
                <a:sym typeface="+mn-ea"/>
              </a:rPr>
              <a:t>"red"</a:t>
            </a:r>
            <a:r>
              <a:rPr lang="en-US" sz="2000">
                <a:solidFill>
                  <a:schemeClr val="tx1"/>
                </a:solidFill>
                <a:sym typeface="+mn-ea"/>
              </a:rPr>
              <a:t>, </a:t>
            </a:r>
            <a:r>
              <a:rPr lang="en-US" sz="2000">
                <a:solidFill>
                  <a:srgbClr val="FF0000"/>
                </a:solidFill>
                <a:sym typeface="+mn-ea"/>
              </a:rPr>
              <a:t>"blue"</a:t>
            </a:r>
            <a:r>
              <a:rPr lang="en-US" sz="2000">
                <a:solidFill>
                  <a:schemeClr val="tx1"/>
                </a:solidFill>
                <a:sym typeface="+mn-ea"/>
              </a:rPr>
              <a:t>, </a:t>
            </a:r>
            <a:r>
              <a:rPr lang="en-US" sz="2000">
                <a:solidFill>
                  <a:srgbClr val="FF0000"/>
                </a:solidFill>
                <a:sym typeface="+mn-ea"/>
              </a:rPr>
              <a:t>"yellow"</a:t>
            </a:r>
            <a:r>
              <a:rPr lang="en-US" sz="2000">
                <a:solidFill>
                  <a:schemeClr val="tx1"/>
                </a:solidFill>
                <a:sym typeface="+mn-ea"/>
              </a:rPr>
              <a:t>]</a:t>
            </a:r>
            <a:endParaRPr lang="en-US" sz="2000">
              <a:solidFill>
                <a:schemeClr val="tx1"/>
              </a:solidFill>
              <a:sym typeface="+mn-ea"/>
            </a:endParaRPr>
          </a:p>
          <a:p>
            <a:pPr algn="l"/>
            <a:r>
              <a:rPr lang="en-US" sz="2000">
                <a:solidFill>
                  <a:schemeClr val="tx1"/>
                </a:solidFill>
                <a:sym typeface="+mn-ea"/>
              </a:rPr>
              <a:t>[</a:t>
            </a:r>
            <a:r>
              <a:rPr lang="en-US" sz="2000">
                <a:solidFill>
                  <a:srgbClr val="0070C0"/>
                </a:solidFill>
                <a:sym typeface="+mn-ea"/>
              </a:rPr>
              <a:t>print</a:t>
            </a:r>
            <a:r>
              <a:rPr lang="en-US" sz="2000">
                <a:solidFill>
                  <a:schemeClr val="tx1"/>
                </a:solidFill>
                <a:sym typeface="+mn-ea"/>
              </a:rPr>
              <a:t>(x) </a:t>
            </a:r>
            <a:r>
              <a:rPr lang="en-US" sz="2000">
                <a:solidFill>
                  <a:srgbClr val="0070C0"/>
                </a:solidFill>
                <a:sym typeface="+mn-ea"/>
              </a:rPr>
              <a:t>for</a:t>
            </a:r>
            <a:r>
              <a:rPr lang="en-US" sz="2000">
                <a:solidFill>
                  <a:schemeClr val="tx1"/>
                </a:solidFill>
                <a:sym typeface="+mn-ea"/>
              </a:rPr>
              <a:t> x </a:t>
            </a:r>
            <a:r>
              <a:rPr lang="en-US" sz="2000">
                <a:solidFill>
                  <a:srgbClr val="0070C0"/>
                </a:solidFill>
                <a:sym typeface="+mn-ea"/>
              </a:rPr>
              <a:t>in</a:t>
            </a:r>
            <a:r>
              <a:rPr lang="en-US" sz="2000">
                <a:solidFill>
                  <a:schemeClr val="tx1"/>
                </a:solidFill>
                <a:sym typeface="+mn-ea"/>
              </a:rPr>
              <a:t> thislist]</a:t>
            </a:r>
            <a:endParaRPr lang="en-US" sz="2000">
              <a:solidFill>
                <a:schemeClr val="tx1"/>
              </a:solidFill>
              <a:sym typeface="+mn-ea"/>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木刻字型">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TM03090434[[fn=木刻字型]]</Template>
  <TotalTime>0</TotalTime>
  <Words>27669</Words>
  <Application>WPS Presentation</Application>
  <PresentationFormat>寬螢幕</PresentationFormat>
  <Paragraphs>1572</Paragraphs>
  <Slides>103</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103</vt:i4>
      </vt:variant>
    </vt:vector>
  </HeadingPairs>
  <TitlesOfParts>
    <vt:vector size="117" baseType="lpstr">
      <vt:lpstr>Arial</vt:lpstr>
      <vt:lpstr>SimSun</vt:lpstr>
      <vt:lpstr>Wingdings</vt:lpstr>
      <vt:lpstr>Rockwell Condensed</vt:lpstr>
      <vt:lpstr>Rockwell</vt:lpstr>
      <vt:lpstr>DFKai-SB</vt:lpstr>
      <vt:lpstr>Microsoft YaHei</vt:lpstr>
      <vt:lpstr>Arial Unicode MS</vt:lpstr>
      <vt:lpstr>Microsoft JhengHei</vt:lpstr>
      <vt:lpstr>Calibri</vt:lpstr>
      <vt:lpstr>Segoe UI</vt:lpstr>
      <vt:lpstr>Consolas</vt:lpstr>
      <vt:lpstr>PMingLiU</vt:lpstr>
      <vt:lpstr>木刻字型</vt:lpstr>
      <vt:lpstr>My journal to python</vt:lpstr>
      <vt:lpstr>Agenda:</vt:lpstr>
      <vt:lpstr>PowerPoint 演示文稿</vt:lpstr>
      <vt:lpstr>PYTHON: IT IS USE FOR:</vt:lpstr>
      <vt:lpstr>PowerPoint 演示文稿</vt:lpstr>
      <vt:lpstr>PowerPoint 演示文稿</vt:lpstr>
      <vt:lpstr>PowerPoint 演示文稿</vt:lpstr>
      <vt:lpstr>PowerPoint 演示文稿</vt:lpstr>
      <vt:lpstr>PowerPoint 演示文稿</vt:lpstr>
      <vt:lpstr>PYTHON COMMENTS</vt:lpstr>
      <vt:lpstr>Python variables</vt:lpstr>
      <vt:lpstr>Python –variable names</vt:lpstr>
      <vt:lpstr>Python Variables - Assign Multiple Values</vt:lpstr>
      <vt:lpstr>Python - Output Variables</vt:lpstr>
      <vt:lpstr>Python - Global Variables</vt:lpstr>
      <vt:lpstr>Python numbers </vt:lpstr>
      <vt:lpstr>python: three numeric types</vt:lpstr>
      <vt:lpstr>PowerPoint 演示文稿</vt:lpstr>
      <vt:lpstr>Type Conversion</vt:lpstr>
      <vt:lpstr>Random Number</vt:lpstr>
      <vt:lpstr>Python Casting</vt:lpstr>
      <vt:lpstr>Specify a Variable Type</vt:lpstr>
      <vt:lpstr>PowerPoint 演示文稿</vt:lpstr>
      <vt:lpstr>PowerPoint 演示文稿</vt:lpstr>
      <vt:lpstr>Python Strings</vt:lpstr>
      <vt:lpstr>Python - Slicing Strings</vt:lpstr>
      <vt:lpstr>Python - Modify Strings</vt:lpstr>
      <vt:lpstr>PowerPoint 演示文稿</vt:lpstr>
      <vt:lpstr>Remove Whitespace</vt:lpstr>
      <vt:lpstr>PowerPoint 演示文稿</vt:lpstr>
      <vt:lpstr>Python - String Concatenation</vt:lpstr>
      <vt:lpstr>PowerPoint 演示文稿</vt:lpstr>
      <vt:lpstr>PowerPoint 演示文稿</vt:lpstr>
      <vt:lpstr>Python - Format - Strings</vt:lpstr>
      <vt:lpstr>PowerPoint 演示文稿</vt:lpstr>
      <vt:lpstr>PowerPoint 演示文稿</vt:lpstr>
      <vt:lpstr>PowerPoint 演示文稿</vt:lpstr>
      <vt:lpstr>Python - Escape Characters</vt:lpstr>
      <vt:lpstr>PowerPoint 演示文稿</vt:lpstr>
      <vt:lpstr>PowerPoint 演示文稿</vt:lpstr>
      <vt:lpstr>PowerPoint 演示文稿</vt:lpstr>
      <vt:lpstr>Python - String Methods</vt:lpstr>
      <vt:lpstr>PowerPoint 演示文稿</vt:lpstr>
      <vt:lpstr>PowerPoint 演示文稿</vt:lpstr>
      <vt:lpstr>PowerPoint 演示文稿</vt:lpstr>
      <vt:lpstr>PowerPoint 演示文稿</vt:lpstr>
      <vt:lpstr>Python Operators</vt:lpstr>
      <vt:lpstr>Python divides the operators in the following groups:</vt:lpstr>
      <vt:lpstr>Python Arithmetic Operators</vt:lpstr>
      <vt:lpstr>Python Assignment Operators</vt:lpstr>
      <vt:lpstr>Python Comparison Operators</vt:lpstr>
      <vt:lpstr>Python Logical Operators</vt:lpstr>
      <vt:lpstr>Python Identity Operators</vt:lpstr>
      <vt:lpstr>Python Membership Operators</vt:lpstr>
      <vt:lpstr>Python Bitwise Operators</vt:lpstr>
      <vt:lpstr>Python Lists</vt:lpstr>
      <vt:lpstr>PowerPoint 演示文稿</vt:lpstr>
      <vt:lpstr>List Items</vt:lpstr>
      <vt:lpstr>Ordered</vt:lpstr>
      <vt:lpstr>Changeable</vt:lpstr>
      <vt:lpstr>Allow Duplicates</vt:lpstr>
      <vt:lpstr>List Length</vt:lpstr>
      <vt:lpstr>List Items - Data Types</vt:lpstr>
      <vt:lpstr>PowerPoint 演示文稿</vt:lpstr>
      <vt:lpstr>PowerPoint 演示文稿</vt:lpstr>
      <vt:lpstr>The list() Constructor</vt:lpstr>
      <vt:lpstr>Python Collections (Arrays)</vt:lpstr>
      <vt:lpstr>Python - Access List Items</vt:lpstr>
      <vt:lpstr>Negative Indexing</vt:lpstr>
      <vt:lpstr>Range of Indexes</vt:lpstr>
      <vt:lpstr>PowerPoint 演示文稿</vt:lpstr>
      <vt:lpstr>PowerPoint 演示文稿</vt:lpstr>
      <vt:lpstr>Range of Negative Indexes</vt:lpstr>
      <vt:lpstr>Check if Item Exists</vt:lpstr>
      <vt:lpstr>Python - Change List Items</vt:lpstr>
      <vt:lpstr>Change a Range of Item Values</vt:lpstr>
      <vt:lpstr>PowerPoint 演示文稿</vt:lpstr>
      <vt:lpstr>PowerPoint 演示文稿</vt:lpstr>
      <vt:lpstr>Insert Items</vt:lpstr>
      <vt:lpstr>Python - Add List Items</vt:lpstr>
      <vt:lpstr>Insert Items</vt:lpstr>
      <vt:lpstr>Extend List</vt:lpstr>
      <vt:lpstr>Add Any Iterable</vt:lpstr>
      <vt:lpstr>Python - Remove List Items</vt:lpstr>
      <vt:lpstr>Remove Specified Index</vt:lpstr>
      <vt:lpstr>PowerPoint 演示文稿</vt:lpstr>
      <vt:lpstr>PowerPoint 演示文稿</vt:lpstr>
      <vt:lpstr>PowerPoint 演示文稿</vt:lpstr>
      <vt:lpstr>Clear the List</vt:lpstr>
      <vt:lpstr>Python - Loop Lists</vt:lpstr>
      <vt:lpstr>Loop Through the Index Numbers</vt:lpstr>
      <vt:lpstr>Using a While Loop</vt:lpstr>
      <vt:lpstr>PowerPoint 演示文稿</vt:lpstr>
      <vt:lpstr>Looping Using List Comprehension</vt:lpstr>
      <vt:lpstr>Python - List Comprehension</vt:lpstr>
      <vt:lpstr>PowerPoint 演示文稿</vt:lpstr>
      <vt:lpstr>PowerPoint 演示文稿</vt:lpstr>
      <vt:lpstr>PowerPoint 演示文稿</vt:lpstr>
      <vt:lpstr>Condition</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journal to python</dc:title>
  <dc:creator>owner</dc:creator>
  <cp:lastModifiedBy>Ela Diaz</cp:lastModifiedBy>
  <cp:revision>18</cp:revision>
  <dcterms:created xsi:type="dcterms:W3CDTF">2022-11-23T00:44:00Z</dcterms:created>
  <dcterms:modified xsi:type="dcterms:W3CDTF">2022-11-29T22:50:12Z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BF696C3744044668BC59497C556AD741</vt:lpwstr>
  </property>
  <property fmtid="{D5CDD505-2E9C-101B-9397-08002B2CF9AE}" pid="3" name="KSOProductBuildVer">
    <vt:lpwstr>1033-11.2.0.11417</vt:lpwstr>
  </property>
</Properties>
</file>