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Garet Bold" charset="1" panose="00000000000000000000"/>
      <p:regular r:id="rId18"/>
    </p:embeddedFont>
    <p:embeddedFont>
      <p:font typeface="Garet" charset="1" panose="00000000000000000000"/>
      <p:regular r:id="rId19"/>
    </p:embeddedFont>
    <p:embeddedFont>
      <p:font typeface="Alexandria Bold" charset="1" panose="00000000000000000000"/>
      <p:regular r:id="rId20"/>
    </p:embeddedFont>
    <p:embeddedFont>
      <p:font typeface="Alexandria"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1.png" Type="http://schemas.openxmlformats.org/officeDocument/2006/relationships/image"/><Relationship Id="rId7" Target="../media/image1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00128" y="3582885"/>
            <a:ext cx="16687743" cy="3064080"/>
          </a:xfrm>
          <a:prstGeom prst="rect">
            <a:avLst/>
          </a:prstGeom>
        </p:spPr>
        <p:txBody>
          <a:bodyPr anchor="t" rtlCol="false" tIns="0" lIns="0" bIns="0" rIns="0">
            <a:spAutoFit/>
          </a:bodyPr>
          <a:lstStyle/>
          <a:p>
            <a:pPr algn="l">
              <a:lnSpc>
                <a:spcPts val="4888"/>
              </a:lnSpc>
            </a:pPr>
            <a:r>
              <a:rPr lang="en-US" sz="3491" b="true">
                <a:solidFill>
                  <a:srgbClr val="545454"/>
                </a:solidFill>
                <a:latin typeface="Garet Bold"/>
                <a:ea typeface="Garet Bold"/>
                <a:cs typeface="Garet Bold"/>
                <a:sym typeface="Garet Bold"/>
              </a:rPr>
              <a:t>                        STUDENT NAME:</a:t>
            </a:r>
            <a:r>
              <a:rPr lang="en-US" sz="3491">
                <a:solidFill>
                  <a:srgbClr val="545454"/>
                </a:solidFill>
                <a:latin typeface="Garet"/>
                <a:ea typeface="Garet"/>
                <a:cs typeface="Garet"/>
                <a:sym typeface="Garet"/>
              </a:rPr>
              <a:t> Lokeshwar R</a:t>
            </a:r>
          </a:p>
          <a:p>
            <a:pPr algn="l">
              <a:lnSpc>
                <a:spcPts val="4888"/>
              </a:lnSpc>
            </a:pPr>
            <a:r>
              <a:rPr lang="en-US" sz="3491" b="true">
                <a:solidFill>
                  <a:srgbClr val="545454"/>
                </a:solidFill>
                <a:latin typeface="Garet Bold"/>
                <a:ea typeface="Garet Bold"/>
                <a:cs typeface="Garet Bold"/>
                <a:sym typeface="Garet Bold"/>
              </a:rPr>
              <a:t>       REGISTER NO AND NMD:</a:t>
            </a:r>
            <a:r>
              <a:rPr lang="en-US" sz="3491">
                <a:solidFill>
                  <a:srgbClr val="545454"/>
                </a:solidFill>
                <a:latin typeface="Garet"/>
                <a:ea typeface="Garet"/>
                <a:cs typeface="Garet"/>
                <a:sym typeface="Garet"/>
              </a:rPr>
              <a:t> 24H249/asunm130124h249</a:t>
            </a:r>
          </a:p>
          <a:p>
            <a:pPr algn="l">
              <a:lnSpc>
                <a:spcPts val="4888"/>
              </a:lnSpc>
            </a:pPr>
            <a:r>
              <a:rPr lang="en-US" sz="3491">
                <a:solidFill>
                  <a:srgbClr val="545454"/>
                </a:solidFill>
                <a:latin typeface="Garet"/>
                <a:ea typeface="Garet"/>
                <a:cs typeface="Garet"/>
                <a:sym typeface="Garet"/>
              </a:rPr>
              <a:t>                           </a:t>
            </a:r>
            <a:r>
              <a:rPr lang="en-US" sz="3491" b="true">
                <a:solidFill>
                  <a:srgbClr val="545454"/>
                </a:solidFill>
                <a:latin typeface="Garet Bold"/>
                <a:ea typeface="Garet Bold"/>
                <a:cs typeface="Garet Bold"/>
                <a:sym typeface="Garet Bold"/>
              </a:rPr>
              <a:t>DEPARTMENT:</a:t>
            </a:r>
            <a:r>
              <a:rPr lang="en-US" sz="3491">
                <a:solidFill>
                  <a:srgbClr val="545454"/>
                </a:solidFill>
                <a:latin typeface="Garet"/>
                <a:ea typeface="Garet"/>
                <a:cs typeface="Garet"/>
                <a:sym typeface="Garet"/>
              </a:rPr>
              <a:t> BCA - “C”</a:t>
            </a:r>
          </a:p>
          <a:p>
            <a:pPr algn="just">
              <a:lnSpc>
                <a:spcPts val="4888"/>
              </a:lnSpc>
            </a:pPr>
            <a:r>
              <a:rPr lang="en-US" sz="3491" b="true">
                <a:solidFill>
                  <a:srgbClr val="545454"/>
                </a:solidFill>
                <a:latin typeface="Garet Bold"/>
                <a:ea typeface="Garet Bold"/>
                <a:cs typeface="Garet Bold"/>
                <a:sym typeface="Garet Bold"/>
              </a:rPr>
              <a:t>COLLEGE AND UNIVERSITY:</a:t>
            </a:r>
            <a:r>
              <a:rPr lang="en-US" sz="3491">
                <a:solidFill>
                  <a:srgbClr val="545454"/>
                </a:solidFill>
                <a:latin typeface="Garet"/>
                <a:ea typeface="Garet"/>
                <a:cs typeface="Garet"/>
                <a:sym typeface="Garet"/>
              </a:rPr>
              <a:t> A.M.Jain college and University of Madras</a:t>
            </a:r>
          </a:p>
          <a:p>
            <a:pPr algn="just">
              <a:lnSpc>
                <a:spcPts val="4888"/>
              </a:lnSpc>
              <a:spcBef>
                <a:spcPct val="0"/>
              </a:spcBef>
            </a:pPr>
          </a:p>
        </p:txBody>
      </p:sp>
      <p:sp>
        <p:nvSpPr>
          <p:cNvPr name="Freeform 4" id="4"/>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4541415" y="9464180"/>
            <a:ext cx="11672841" cy="0"/>
          </a:xfrm>
          <a:prstGeom prst="line">
            <a:avLst/>
          </a:prstGeom>
          <a:ln cap="flat" w="9525">
            <a:solidFill>
              <a:srgbClr val="545454"/>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13876" y="2567666"/>
            <a:ext cx="16660248" cy="28402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RESULTS AND SCREENSHOTS</a:t>
            </a:r>
          </a:p>
          <a:p>
            <a:pPr algn="ctr">
              <a:lnSpc>
                <a:spcPts val="11448"/>
              </a:lnSpc>
            </a:pPr>
          </a:p>
        </p:txBody>
      </p:sp>
      <p:sp>
        <p:nvSpPr>
          <p:cNvPr name="Freeform 4" id="4"/>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Freeform 6" id="6"/>
          <p:cNvSpPr/>
          <p:nvPr/>
        </p:nvSpPr>
        <p:spPr>
          <a:xfrm flipH="false" flipV="false" rot="0">
            <a:off x="9825298" y="4410688"/>
            <a:ext cx="7434002" cy="3995776"/>
          </a:xfrm>
          <a:custGeom>
            <a:avLst/>
            <a:gdLst/>
            <a:ahLst/>
            <a:cxnLst/>
            <a:rect r="r" b="b" t="t" l="l"/>
            <a:pathLst>
              <a:path h="3995776" w="7434002">
                <a:moveTo>
                  <a:pt x="0" y="0"/>
                </a:moveTo>
                <a:lnTo>
                  <a:pt x="7434002" y="0"/>
                </a:lnTo>
                <a:lnTo>
                  <a:pt x="7434002" y="3995776"/>
                </a:lnTo>
                <a:lnTo>
                  <a:pt x="0" y="3995776"/>
                </a:lnTo>
                <a:lnTo>
                  <a:pt x="0" y="0"/>
                </a:lnTo>
                <a:close/>
              </a:path>
            </a:pathLst>
          </a:custGeom>
          <a:blipFill>
            <a:blip r:embed="rId6"/>
            <a:stretch>
              <a:fillRect l="0" t="0" r="0" b="0"/>
            </a:stretch>
          </a:blipFill>
        </p:spPr>
      </p:sp>
      <p:sp>
        <p:nvSpPr>
          <p:cNvPr name="Freeform 7" id="7"/>
          <p:cNvSpPr/>
          <p:nvPr/>
        </p:nvSpPr>
        <p:spPr>
          <a:xfrm flipH="false" flipV="false" rot="0">
            <a:off x="1028700" y="4410688"/>
            <a:ext cx="7434002" cy="3995776"/>
          </a:xfrm>
          <a:custGeom>
            <a:avLst/>
            <a:gdLst/>
            <a:ahLst/>
            <a:cxnLst/>
            <a:rect r="r" b="b" t="t" l="l"/>
            <a:pathLst>
              <a:path h="3995776" w="7434002">
                <a:moveTo>
                  <a:pt x="0" y="0"/>
                </a:moveTo>
                <a:lnTo>
                  <a:pt x="7434002" y="0"/>
                </a:lnTo>
                <a:lnTo>
                  <a:pt x="7434002" y="3995776"/>
                </a:lnTo>
                <a:lnTo>
                  <a:pt x="0" y="3995776"/>
                </a:lnTo>
                <a:lnTo>
                  <a:pt x="0" y="0"/>
                </a:lnTo>
                <a:close/>
              </a:path>
            </a:pathLst>
          </a:custGeom>
          <a:blipFill>
            <a:blip r:embed="rId7"/>
            <a:stretch>
              <a:fillRect l="0" t="0" r="0" b="0"/>
            </a:stretch>
          </a:blipFill>
        </p:spPr>
      </p:sp>
      <p:sp>
        <p:nvSpPr>
          <p:cNvPr name="TextBox 8" id="8"/>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08</a:t>
            </a:r>
          </a:p>
        </p:txBody>
      </p:sp>
      <p:sp>
        <p:nvSpPr>
          <p:cNvPr name="TextBox 9" id="9"/>
          <p:cNvSpPr txBox="true"/>
          <p:nvPr/>
        </p:nvSpPr>
        <p:spPr>
          <a:xfrm rot="0">
            <a:off x="132663" y="3631612"/>
            <a:ext cx="18022675" cy="779076"/>
          </a:xfrm>
          <a:prstGeom prst="rect">
            <a:avLst/>
          </a:prstGeom>
        </p:spPr>
        <p:txBody>
          <a:bodyPr anchor="t" rtlCol="false" tIns="0" lIns="0" bIns="0" rIns="0">
            <a:spAutoFit/>
          </a:bodyPr>
          <a:lstStyle/>
          <a:p>
            <a:pPr algn="ctr">
              <a:lnSpc>
                <a:spcPts val="6408"/>
              </a:lnSpc>
            </a:pPr>
            <a:r>
              <a:rPr lang="en-US" sz="4577">
                <a:solidFill>
                  <a:srgbClr val="3F3D3E"/>
                </a:solidFill>
                <a:latin typeface="Alexandria"/>
                <a:ea typeface="Alexandria"/>
                <a:cs typeface="Alexandria"/>
                <a:sym typeface="Alexandria"/>
              </a:rPr>
              <a:t>BEFORE AND AFTER USING CSS &amp; JS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541415" y="2567666"/>
            <a:ext cx="9205169"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CONCLUSION</a:t>
            </a:r>
          </a:p>
        </p:txBody>
      </p:sp>
      <p:sp>
        <p:nvSpPr>
          <p:cNvPr name="TextBox 4" id="4"/>
          <p:cNvSpPr txBox="true"/>
          <p:nvPr/>
        </p:nvSpPr>
        <p:spPr>
          <a:xfrm rot="0">
            <a:off x="3443857" y="4097138"/>
            <a:ext cx="11400286" cy="3469796"/>
          </a:xfrm>
          <a:prstGeom prst="rect">
            <a:avLst/>
          </a:prstGeom>
        </p:spPr>
        <p:txBody>
          <a:bodyPr anchor="t" rtlCol="false" tIns="0" lIns="0" bIns="0" rIns="0">
            <a:spAutoFit/>
          </a:bodyPr>
          <a:lstStyle/>
          <a:p>
            <a:pPr algn="ctr">
              <a:lnSpc>
                <a:spcPts val="4576"/>
              </a:lnSpc>
              <a:spcBef>
                <a:spcPct val="0"/>
              </a:spcBef>
            </a:pPr>
            <a:r>
              <a:rPr lang="en-US" sz="3268">
                <a:solidFill>
                  <a:srgbClr val="545454"/>
                </a:solidFill>
                <a:latin typeface="Garet"/>
                <a:ea typeface="Garet"/>
                <a:cs typeface="Garet"/>
                <a:sym typeface="Garet"/>
              </a:rPr>
              <a:t>The digital student portfolio provides a centralized platform to showcase skills, achievements, and growth beyond grades. It not only enhances learning and self-reflection but also improves opportunities for higher studies and career development.</a:t>
            </a:r>
          </a:p>
          <a:p>
            <a:pPr algn="ctr">
              <a:lnSpc>
                <a:spcPts val="4576"/>
              </a:lnSpc>
              <a:spcBef>
                <a:spcPct val="0"/>
              </a:spcBef>
            </a:pP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09</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68325" y="4041844"/>
            <a:ext cx="12951349" cy="1974712"/>
          </a:xfrm>
          <a:prstGeom prst="rect">
            <a:avLst/>
          </a:prstGeom>
        </p:spPr>
        <p:txBody>
          <a:bodyPr anchor="t" rtlCol="false" tIns="0" lIns="0" bIns="0" rIns="0">
            <a:spAutoFit/>
          </a:bodyPr>
          <a:lstStyle/>
          <a:p>
            <a:pPr algn="ctr">
              <a:lnSpc>
                <a:spcPts val="16107"/>
              </a:lnSpc>
            </a:pPr>
            <a:r>
              <a:rPr lang="en-US" b="true" sz="11505">
                <a:solidFill>
                  <a:srgbClr val="3F3D3E"/>
                </a:solidFill>
                <a:latin typeface="Alexandria Bold"/>
                <a:ea typeface="Alexandria Bold"/>
                <a:cs typeface="Alexandria Bold"/>
                <a:sym typeface="Alexandria Bold"/>
              </a:rPr>
              <a:t>THANK YOU</a:t>
            </a:r>
          </a:p>
        </p:txBody>
      </p:sp>
      <p:sp>
        <p:nvSpPr>
          <p:cNvPr name="Freeform 4" id="4"/>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6" id="6"/>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10</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5400000">
            <a:off x="13890343" y="5516388"/>
            <a:ext cx="4840370" cy="6758253"/>
          </a:xfrm>
          <a:custGeom>
            <a:avLst/>
            <a:gdLst/>
            <a:ahLst/>
            <a:cxnLst/>
            <a:rect r="r" b="b" t="t" l="l"/>
            <a:pathLst>
              <a:path h="6758253" w="4840370">
                <a:moveTo>
                  <a:pt x="4840371" y="6758253"/>
                </a:moveTo>
                <a:lnTo>
                  <a:pt x="0" y="6758253"/>
                </a:lnTo>
                <a:lnTo>
                  <a:pt x="0" y="0"/>
                </a:lnTo>
                <a:lnTo>
                  <a:pt x="4840371" y="0"/>
                </a:lnTo>
                <a:lnTo>
                  <a:pt x="4840371" y="675825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212327">
            <a:off x="-1633813" y="4706943"/>
            <a:ext cx="7684967" cy="7684967"/>
          </a:xfrm>
          <a:custGeom>
            <a:avLst/>
            <a:gdLst/>
            <a:ahLst/>
            <a:cxnLst/>
            <a:rect r="r" b="b" t="t" l="l"/>
            <a:pathLst>
              <a:path h="7684967" w="7684967">
                <a:moveTo>
                  <a:pt x="7684968" y="0"/>
                </a:moveTo>
                <a:lnTo>
                  <a:pt x="0" y="0"/>
                </a:lnTo>
                <a:lnTo>
                  <a:pt x="0" y="7684968"/>
                </a:lnTo>
                <a:lnTo>
                  <a:pt x="7684968" y="7684968"/>
                </a:lnTo>
                <a:lnTo>
                  <a:pt x="768496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2020970" y="4706943"/>
            <a:ext cx="7684967" cy="7684967"/>
          </a:xfrm>
          <a:custGeom>
            <a:avLst/>
            <a:gdLst/>
            <a:ahLst/>
            <a:cxnLst/>
            <a:rect r="r" b="b" t="t" l="l"/>
            <a:pathLst>
              <a:path h="7684967" w="7684967">
                <a:moveTo>
                  <a:pt x="7684968" y="0"/>
                </a:moveTo>
                <a:lnTo>
                  <a:pt x="0" y="0"/>
                </a:lnTo>
                <a:lnTo>
                  <a:pt x="0" y="7684968"/>
                </a:lnTo>
                <a:lnTo>
                  <a:pt x="7684968" y="7684968"/>
                </a:lnTo>
                <a:lnTo>
                  <a:pt x="7684968"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true" rot="-176744">
            <a:off x="12281842" y="-3234705"/>
            <a:ext cx="6992792" cy="6992792"/>
          </a:xfrm>
          <a:custGeom>
            <a:avLst/>
            <a:gdLst/>
            <a:ahLst/>
            <a:cxnLst/>
            <a:rect r="r" b="b" t="t" l="l"/>
            <a:pathLst>
              <a:path h="6992792" w="6992792">
                <a:moveTo>
                  <a:pt x="0" y="6992792"/>
                </a:moveTo>
                <a:lnTo>
                  <a:pt x="6992792" y="6992792"/>
                </a:lnTo>
                <a:lnTo>
                  <a:pt x="6992792" y="0"/>
                </a:lnTo>
                <a:lnTo>
                  <a:pt x="0" y="0"/>
                </a:lnTo>
                <a:lnTo>
                  <a:pt x="0" y="699279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0">
            <a:off x="12348517" y="-3496396"/>
            <a:ext cx="6992792" cy="6992792"/>
          </a:xfrm>
          <a:custGeom>
            <a:avLst/>
            <a:gdLst/>
            <a:ahLst/>
            <a:cxnLst/>
            <a:rect r="r" b="b" t="t" l="l"/>
            <a:pathLst>
              <a:path h="6992792" w="6992792">
                <a:moveTo>
                  <a:pt x="0" y="6992792"/>
                </a:moveTo>
                <a:lnTo>
                  <a:pt x="6992792" y="6992792"/>
                </a:lnTo>
                <a:lnTo>
                  <a:pt x="6992792" y="0"/>
                </a:lnTo>
                <a:lnTo>
                  <a:pt x="0" y="0"/>
                </a:lnTo>
                <a:lnTo>
                  <a:pt x="0" y="699279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028700" y="3703311"/>
            <a:ext cx="15281828" cy="1974749"/>
          </a:xfrm>
          <a:prstGeom prst="rect">
            <a:avLst/>
          </a:prstGeom>
        </p:spPr>
        <p:txBody>
          <a:bodyPr anchor="t" rtlCol="false" tIns="0" lIns="0" bIns="0" rIns="0">
            <a:spAutoFit/>
          </a:bodyPr>
          <a:lstStyle/>
          <a:p>
            <a:pPr algn="ctr">
              <a:lnSpc>
                <a:spcPts val="16107"/>
              </a:lnSpc>
            </a:pPr>
            <a:r>
              <a:rPr lang="en-US" b="true" sz="11505">
                <a:solidFill>
                  <a:srgbClr val="3F3D3E"/>
                </a:solidFill>
                <a:latin typeface="Alexandria Bold"/>
                <a:ea typeface="Alexandria Bold"/>
                <a:cs typeface="Alexandria Bold"/>
                <a:sym typeface="Alexandria Bold"/>
              </a:rPr>
              <a:t>DIGITAL PORTFOLIO</a:t>
            </a:r>
          </a:p>
        </p:txBody>
      </p:sp>
      <p:sp>
        <p:nvSpPr>
          <p:cNvPr name="TextBox 9" id="9"/>
          <p:cNvSpPr txBox="true"/>
          <p:nvPr/>
        </p:nvSpPr>
        <p:spPr>
          <a:xfrm rot="0">
            <a:off x="4062982" y="5582772"/>
            <a:ext cx="10162036" cy="772391"/>
          </a:xfrm>
          <a:prstGeom prst="rect">
            <a:avLst/>
          </a:prstGeom>
        </p:spPr>
        <p:txBody>
          <a:bodyPr anchor="t" rtlCol="false" tIns="0" lIns="0" bIns="0" rIns="0">
            <a:spAutoFit/>
          </a:bodyPr>
          <a:lstStyle/>
          <a:p>
            <a:pPr algn="ctr">
              <a:lnSpc>
                <a:spcPts val="6256"/>
              </a:lnSpc>
              <a:spcBef>
                <a:spcPct val="0"/>
              </a:spcBef>
            </a:pPr>
            <a:r>
              <a:rPr lang="en-US" sz="4468">
                <a:solidFill>
                  <a:srgbClr val="545454"/>
                </a:solidFill>
                <a:latin typeface="Garet"/>
                <a:ea typeface="Garet"/>
                <a:cs typeface="Garet"/>
                <a:sym typeface="Garet"/>
              </a:rPr>
              <a:t>By Lokeshwar R</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581630" y="1788004"/>
            <a:ext cx="11124739" cy="7470296"/>
          </a:xfrm>
          <a:prstGeom prst="rect">
            <a:avLst/>
          </a:prstGeom>
        </p:spPr>
        <p:txBody>
          <a:bodyPr anchor="t" rtlCol="false" tIns="0" lIns="0" bIns="0" rIns="0">
            <a:spAutoFit/>
          </a:bodyPr>
          <a:lstStyle/>
          <a:p>
            <a:pPr algn="l">
              <a:lnSpc>
                <a:spcPts val="4576"/>
              </a:lnSpc>
            </a:pPr>
            <a:r>
              <a:rPr lang="en-US" sz="3268">
                <a:solidFill>
                  <a:srgbClr val="545454"/>
                </a:solidFill>
                <a:latin typeface="Garet"/>
                <a:ea typeface="Garet"/>
                <a:cs typeface="Garet"/>
                <a:sym typeface="Garet"/>
              </a:rPr>
              <a:t>1.PROBLEM STATMENT</a:t>
            </a:r>
          </a:p>
          <a:p>
            <a:pPr algn="l">
              <a:lnSpc>
                <a:spcPts val="1679"/>
              </a:lnSpc>
            </a:pPr>
          </a:p>
          <a:p>
            <a:pPr algn="l">
              <a:lnSpc>
                <a:spcPts val="4576"/>
              </a:lnSpc>
            </a:pPr>
            <a:r>
              <a:rPr lang="en-US" sz="3268">
                <a:solidFill>
                  <a:srgbClr val="545454"/>
                </a:solidFill>
                <a:latin typeface="Garet"/>
                <a:ea typeface="Garet"/>
                <a:cs typeface="Garet"/>
                <a:sym typeface="Garet"/>
              </a:rPr>
              <a:t>2. PROJECT OVERVIEW</a:t>
            </a:r>
          </a:p>
          <a:p>
            <a:pPr algn="l">
              <a:lnSpc>
                <a:spcPts val="1679"/>
              </a:lnSpc>
            </a:pPr>
          </a:p>
          <a:p>
            <a:pPr algn="l">
              <a:lnSpc>
                <a:spcPts val="4576"/>
              </a:lnSpc>
            </a:pPr>
            <a:r>
              <a:rPr lang="en-US" sz="3268">
                <a:solidFill>
                  <a:srgbClr val="545454"/>
                </a:solidFill>
                <a:latin typeface="Garet"/>
                <a:ea typeface="Garet"/>
                <a:cs typeface="Garet"/>
                <a:sym typeface="Garet"/>
              </a:rPr>
              <a:t>3. END USERS</a:t>
            </a:r>
          </a:p>
          <a:p>
            <a:pPr algn="l">
              <a:lnSpc>
                <a:spcPts val="1679"/>
              </a:lnSpc>
            </a:pPr>
          </a:p>
          <a:p>
            <a:pPr algn="l">
              <a:lnSpc>
                <a:spcPts val="4576"/>
              </a:lnSpc>
            </a:pPr>
            <a:r>
              <a:rPr lang="en-US" sz="3268">
                <a:solidFill>
                  <a:srgbClr val="545454"/>
                </a:solidFill>
                <a:latin typeface="Garet"/>
                <a:ea typeface="Garet"/>
                <a:cs typeface="Garet"/>
                <a:sym typeface="Garet"/>
              </a:rPr>
              <a:t>4. TOOLS AND TECHNOLOGIES</a:t>
            </a:r>
          </a:p>
          <a:p>
            <a:pPr algn="l">
              <a:lnSpc>
                <a:spcPts val="1679"/>
              </a:lnSpc>
            </a:pPr>
          </a:p>
          <a:p>
            <a:pPr algn="l">
              <a:lnSpc>
                <a:spcPts val="4576"/>
              </a:lnSpc>
            </a:pPr>
            <a:r>
              <a:rPr lang="en-US" sz="3268">
                <a:solidFill>
                  <a:srgbClr val="545454"/>
                </a:solidFill>
                <a:latin typeface="Garet"/>
                <a:ea typeface="Garet"/>
                <a:cs typeface="Garet"/>
                <a:sym typeface="Garet"/>
              </a:rPr>
              <a:t>5. PORTFOLIO DESIGN AND LAYOUTS</a:t>
            </a:r>
          </a:p>
          <a:p>
            <a:pPr algn="l">
              <a:lnSpc>
                <a:spcPts val="1679"/>
              </a:lnSpc>
            </a:pPr>
          </a:p>
          <a:p>
            <a:pPr algn="l">
              <a:lnSpc>
                <a:spcPts val="4576"/>
              </a:lnSpc>
            </a:pPr>
            <a:r>
              <a:rPr lang="en-US" sz="3268">
                <a:solidFill>
                  <a:srgbClr val="545454"/>
                </a:solidFill>
                <a:latin typeface="Garet"/>
                <a:ea typeface="Garet"/>
                <a:cs typeface="Garet"/>
                <a:sym typeface="Garet"/>
              </a:rPr>
              <a:t>6. FEATURES AND FUNCTIONALITY</a:t>
            </a:r>
          </a:p>
          <a:p>
            <a:pPr algn="l">
              <a:lnSpc>
                <a:spcPts val="1679"/>
              </a:lnSpc>
            </a:pPr>
          </a:p>
          <a:p>
            <a:pPr algn="l">
              <a:lnSpc>
                <a:spcPts val="4576"/>
              </a:lnSpc>
            </a:pPr>
            <a:r>
              <a:rPr lang="en-US" sz="3268">
                <a:solidFill>
                  <a:srgbClr val="545454"/>
                </a:solidFill>
                <a:latin typeface="Garet"/>
                <a:ea typeface="Garet"/>
                <a:cs typeface="Garet"/>
                <a:sym typeface="Garet"/>
              </a:rPr>
              <a:t>7. RESULTS AND SCREENSHOTS</a:t>
            </a:r>
          </a:p>
          <a:p>
            <a:pPr algn="l">
              <a:lnSpc>
                <a:spcPts val="1679"/>
              </a:lnSpc>
            </a:pPr>
          </a:p>
          <a:p>
            <a:pPr algn="l">
              <a:lnSpc>
                <a:spcPts val="4576"/>
              </a:lnSpc>
            </a:pPr>
            <a:r>
              <a:rPr lang="en-US" sz="3268">
                <a:solidFill>
                  <a:srgbClr val="545454"/>
                </a:solidFill>
                <a:latin typeface="Garet"/>
                <a:ea typeface="Garet"/>
                <a:cs typeface="Garet"/>
                <a:sym typeface="Garet"/>
              </a:rPr>
              <a:t>8. CONCLUSIONS </a:t>
            </a:r>
          </a:p>
          <a:p>
            <a:pPr algn="l">
              <a:lnSpc>
                <a:spcPts val="1679"/>
              </a:lnSpc>
            </a:pPr>
          </a:p>
          <a:p>
            <a:pPr algn="l">
              <a:lnSpc>
                <a:spcPts val="4576"/>
              </a:lnSpc>
            </a:pPr>
            <a:r>
              <a:rPr lang="en-US" sz="3268">
                <a:solidFill>
                  <a:srgbClr val="545454"/>
                </a:solidFill>
                <a:latin typeface="Garet"/>
                <a:ea typeface="Garet"/>
                <a:cs typeface="Garet"/>
                <a:sym typeface="Garet"/>
              </a:rPr>
              <a:t>9. GITHUB LINK</a:t>
            </a:r>
          </a:p>
          <a:p>
            <a:pPr algn="l">
              <a:lnSpc>
                <a:spcPts val="4576"/>
              </a:lnSpc>
              <a:spcBef>
                <a:spcPct val="0"/>
              </a:spcBef>
            </a:pPr>
          </a:p>
        </p:txBody>
      </p:sp>
      <p:sp>
        <p:nvSpPr>
          <p:cNvPr name="TextBox 4" id="4"/>
          <p:cNvSpPr txBox="true"/>
          <p:nvPr/>
        </p:nvSpPr>
        <p:spPr>
          <a:xfrm rot="0">
            <a:off x="4541415" y="243539"/>
            <a:ext cx="9205169" cy="1392418"/>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AGENDA</a:t>
            </a: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01</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977297" y="1986641"/>
            <a:ext cx="14333406" cy="28402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PROBLEM STATEMENT</a:t>
            </a:r>
          </a:p>
          <a:p>
            <a:pPr algn="ctr">
              <a:lnSpc>
                <a:spcPts val="11448"/>
              </a:lnSpc>
            </a:pPr>
          </a:p>
        </p:txBody>
      </p:sp>
      <p:sp>
        <p:nvSpPr>
          <p:cNvPr name="TextBox 4" id="4"/>
          <p:cNvSpPr txBox="true"/>
          <p:nvPr/>
        </p:nvSpPr>
        <p:spPr>
          <a:xfrm rot="0">
            <a:off x="4215370" y="3586294"/>
            <a:ext cx="9857261" cy="4654895"/>
          </a:xfrm>
          <a:prstGeom prst="rect">
            <a:avLst/>
          </a:prstGeom>
        </p:spPr>
        <p:txBody>
          <a:bodyPr anchor="t" rtlCol="false" tIns="0" lIns="0" bIns="0" rIns="0">
            <a:spAutoFit/>
          </a:bodyPr>
          <a:lstStyle/>
          <a:p>
            <a:pPr algn="l">
              <a:lnSpc>
                <a:spcPts val="3349"/>
              </a:lnSpc>
              <a:spcBef>
                <a:spcPct val="0"/>
              </a:spcBef>
            </a:pPr>
            <a:r>
              <a:rPr lang="en-US" sz="2392">
                <a:solidFill>
                  <a:srgbClr val="545454"/>
                </a:solidFill>
                <a:latin typeface="Garet"/>
                <a:ea typeface="Garet"/>
                <a:cs typeface="Garet"/>
                <a:sym typeface="Garet"/>
              </a:rPr>
              <a:t>A digital portfolio is needed because it gives students one organized space to collect, reflect, and showcase their learning, skills, and achievements. Unlike marksheets or paper files, it shows the complete growth journey of a student what they learned, how they improved, and what they can actually do. It helps teachers track progress, students build confidence, and recruiters or universities see real abilities beyond grades. In today’s digital world, having an online portfolio is not just useful, it’s essential for personal branding, career opportunities, and lifelong learning.</a:t>
            </a:r>
          </a:p>
          <a:p>
            <a:pPr algn="l">
              <a:lnSpc>
                <a:spcPts val="3349"/>
              </a:lnSpc>
              <a:spcBef>
                <a:spcPct val="0"/>
              </a:spcBef>
            </a:pP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02</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467158" y="2567666"/>
            <a:ext cx="13353683" cy="28402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PROJECT OVERVIEW</a:t>
            </a:r>
          </a:p>
          <a:p>
            <a:pPr algn="ctr">
              <a:lnSpc>
                <a:spcPts val="11448"/>
              </a:lnSpc>
            </a:pPr>
          </a:p>
        </p:txBody>
      </p:sp>
      <p:sp>
        <p:nvSpPr>
          <p:cNvPr name="TextBox 4" id="4"/>
          <p:cNvSpPr txBox="true"/>
          <p:nvPr/>
        </p:nvSpPr>
        <p:spPr>
          <a:xfrm rot="0">
            <a:off x="3141438" y="4097138"/>
            <a:ext cx="12841007" cy="2888771"/>
          </a:xfrm>
          <a:prstGeom prst="rect">
            <a:avLst/>
          </a:prstGeom>
        </p:spPr>
        <p:txBody>
          <a:bodyPr anchor="t" rtlCol="false" tIns="0" lIns="0" bIns="0" rIns="0">
            <a:spAutoFit/>
          </a:bodyPr>
          <a:lstStyle/>
          <a:p>
            <a:pPr algn="l">
              <a:lnSpc>
                <a:spcPts val="4576"/>
              </a:lnSpc>
            </a:pPr>
            <a:r>
              <a:rPr lang="en-US" sz="3268">
                <a:solidFill>
                  <a:srgbClr val="545454"/>
                </a:solidFill>
                <a:latin typeface="Garet"/>
                <a:ea typeface="Garet"/>
                <a:cs typeface="Garet"/>
                <a:sym typeface="Garet"/>
              </a:rPr>
              <a:t>Brief Summary Of My Portfolio Project - My portfolio is a personal website designed to showcase my profile, technical skills, projects, and contact details in a simple professional look.</a:t>
            </a:r>
          </a:p>
          <a:p>
            <a:pPr algn="l">
              <a:lnSpc>
                <a:spcPts val="4576"/>
              </a:lnSpc>
            </a:pP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03</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364970" y="2567666"/>
            <a:ext cx="15558060" cy="28402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WHO ARE THE END USERS</a:t>
            </a:r>
          </a:p>
          <a:p>
            <a:pPr algn="ctr">
              <a:lnSpc>
                <a:spcPts val="11448"/>
              </a:lnSpc>
            </a:pPr>
          </a:p>
        </p:txBody>
      </p:sp>
      <p:sp>
        <p:nvSpPr>
          <p:cNvPr name="TextBox 4" id="4"/>
          <p:cNvSpPr txBox="true"/>
          <p:nvPr/>
        </p:nvSpPr>
        <p:spPr>
          <a:xfrm rot="0">
            <a:off x="1853609" y="4016387"/>
            <a:ext cx="14580782" cy="4257995"/>
          </a:xfrm>
          <a:prstGeom prst="rect">
            <a:avLst/>
          </a:prstGeom>
        </p:spPr>
        <p:txBody>
          <a:bodyPr anchor="t" rtlCol="false" tIns="0" lIns="0" bIns="0" rIns="0">
            <a:spAutoFit/>
          </a:bodyPr>
          <a:lstStyle/>
          <a:p>
            <a:pPr algn="l">
              <a:lnSpc>
                <a:spcPts val="3462"/>
              </a:lnSpc>
            </a:pPr>
            <a:r>
              <a:rPr lang="en-US" sz="2473">
                <a:solidFill>
                  <a:srgbClr val="545454"/>
                </a:solidFill>
                <a:latin typeface="Garet"/>
                <a:ea typeface="Garet"/>
                <a:cs typeface="Garet"/>
                <a:sym typeface="Garet"/>
              </a:rPr>
              <a:t>1.Recruiters &amp; Hiring Managers – People who want to quickly see my skills, projects, and contact info when considering me for internships or jobs.</a:t>
            </a:r>
          </a:p>
          <a:p>
            <a:pPr algn="l">
              <a:lnSpc>
                <a:spcPts val="1270"/>
              </a:lnSpc>
            </a:pPr>
          </a:p>
          <a:p>
            <a:pPr algn="l">
              <a:lnSpc>
                <a:spcPts val="3462"/>
              </a:lnSpc>
            </a:pPr>
          </a:p>
          <a:p>
            <a:pPr algn="l">
              <a:lnSpc>
                <a:spcPts val="3462"/>
              </a:lnSpc>
            </a:pPr>
            <a:r>
              <a:rPr lang="en-US" sz="2473">
                <a:solidFill>
                  <a:srgbClr val="545454"/>
                </a:solidFill>
                <a:latin typeface="Garet"/>
                <a:ea typeface="Garet"/>
                <a:cs typeface="Garet"/>
                <a:sym typeface="Garet"/>
              </a:rPr>
              <a:t>2. Peers &amp; Collaborators – Other students, developers, or teammates who might want to connect, collaborate, or get inspired by my work.</a:t>
            </a:r>
          </a:p>
          <a:p>
            <a:pPr algn="l">
              <a:lnSpc>
                <a:spcPts val="1270"/>
              </a:lnSpc>
            </a:pPr>
          </a:p>
          <a:p>
            <a:pPr algn="l">
              <a:lnSpc>
                <a:spcPts val="3462"/>
              </a:lnSpc>
            </a:pPr>
          </a:p>
          <a:p>
            <a:pPr algn="l">
              <a:lnSpc>
                <a:spcPts val="3462"/>
              </a:lnSpc>
            </a:pPr>
            <a:r>
              <a:rPr lang="en-US" sz="2473">
                <a:solidFill>
                  <a:srgbClr val="545454"/>
                </a:solidFill>
                <a:latin typeface="Garet"/>
                <a:ea typeface="Garet"/>
                <a:cs typeface="Garet"/>
                <a:sym typeface="Garet"/>
              </a:rPr>
              <a:t>3. Teachers &amp; Evaluators – Faculty members or mentors who review my projects as part of academics or assessments.</a:t>
            </a:r>
          </a:p>
          <a:p>
            <a:pPr algn="l">
              <a:lnSpc>
                <a:spcPts val="3462"/>
              </a:lnSpc>
            </a:pP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04</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04117" y="2663650"/>
            <a:ext cx="18696234"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TOOLS USED FOR THIS PORJECT</a:t>
            </a:r>
          </a:p>
        </p:txBody>
      </p:sp>
      <p:sp>
        <p:nvSpPr>
          <p:cNvPr name="TextBox 4" id="4"/>
          <p:cNvSpPr txBox="true"/>
          <p:nvPr/>
        </p:nvSpPr>
        <p:spPr>
          <a:xfrm rot="0">
            <a:off x="584543" y="3989467"/>
            <a:ext cx="17118914" cy="3329458"/>
          </a:xfrm>
          <a:prstGeom prst="rect">
            <a:avLst/>
          </a:prstGeom>
        </p:spPr>
        <p:txBody>
          <a:bodyPr anchor="t" rtlCol="false" tIns="0" lIns="0" bIns="0" rIns="0">
            <a:spAutoFit/>
          </a:bodyPr>
          <a:lstStyle/>
          <a:p>
            <a:pPr algn="l" marL="815953" indent="-407977" lvl="1">
              <a:lnSpc>
                <a:spcPts val="5291"/>
              </a:lnSpc>
              <a:buFont typeface="Arial"/>
              <a:buChar char="•"/>
            </a:pPr>
            <a:r>
              <a:rPr lang="en-US" sz="3779">
                <a:solidFill>
                  <a:srgbClr val="545454"/>
                </a:solidFill>
                <a:latin typeface="Garet"/>
                <a:ea typeface="Garet"/>
                <a:cs typeface="Garet"/>
                <a:sym typeface="Garet"/>
              </a:rPr>
              <a:t>HTML5 → Structure (header, about, projects, contact, footer).</a:t>
            </a:r>
          </a:p>
          <a:p>
            <a:pPr algn="l" marL="815953" indent="-407977" lvl="1">
              <a:lnSpc>
                <a:spcPts val="5291"/>
              </a:lnSpc>
              <a:buFont typeface="Arial"/>
              <a:buChar char="•"/>
            </a:pPr>
            <a:r>
              <a:rPr lang="en-US" sz="3779">
                <a:solidFill>
                  <a:srgbClr val="545454"/>
                </a:solidFill>
                <a:latin typeface="Garet"/>
                <a:ea typeface="Garet"/>
                <a:cs typeface="Garet"/>
                <a:sym typeface="Garet"/>
              </a:rPr>
              <a:t>CSS3 → Styling (gradient header, flexbox layout, hover effects, shadows, rounded corners).</a:t>
            </a:r>
          </a:p>
          <a:p>
            <a:pPr algn="l" marL="815953" indent="-407977" lvl="1">
              <a:lnSpc>
                <a:spcPts val="5291"/>
              </a:lnSpc>
              <a:buFont typeface="Arial"/>
              <a:buChar char="•"/>
            </a:pPr>
            <a:r>
              <a:rPr lang="en-US" sz="3779">
                <a:solidFill>
                  <a:srgbClr val="545454"/>
                </a:solidFill>
                <a:latin typeface="Garet"/>
                <a:ea typeface="Garet"/>
                <a:cs typeface="Garet"/>
                <a:sym typeface="Garet"/>
              </a:rPr>
              <a:t>JavaScript → Smooth scrolling + welcome message.</a:t>
            </a:r>
          </a:p>
          <a:p>
            <a:pPr algn="l">
              <a:lnSpc>
                <a:spcPts val="5291"/>
              </a:lnSpc>
            </a:pP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05</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96463" y="2567666"/>
            <a:ext cx="18680926" cy="28402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PORTFOLIO DESIGN AND LAYOUT</a:t>
            </a:r>
          </a:p>
          <a:p>
            <a:pPr algn="ctr">
              <a:lnSpc>
                <a:spcPts val="11448"/>
              </a:lnSpc>
            </a:pPr>
          </a:p>
        </p:txBody>
      </p:sp>
      <p:sp>
        <p:nvSpPr>
          <p:cNvPr name="TextBox 4" id="4"/>
          <p:cNvSpPr txBox="true"/>
          <p:nvPr/>
        </p:nvSpPr>
        <p:spPr>
          <a:xfrm rot="0">
            <a:off x="2660878" y="4016387"/>
            <a:ext cx="12966244" cy="3041608"/>
          </a:xfrm>
          <a:prstGeom prst="rect">
            <a:avLst/>
          </a:prstGeom>
        </p:spPr>
        <p:txBody>
          <a:bodyPr anchor="t" rtlCol="false" tIns="0" lIns="0" bIns="0" rIns="0">
            <a:spAutoFit/>
          </a:bodyPr>
          <a:lstStyle/>
          <a:p>
            <a:pPr algn="ctr">
              <a:lnSpc>
                <a:spcPts val="3439"/>
              </a:lnSpc>
            </a:pPr>
            <a:r>
              <a:rPr lang="en-US" sz="2456">
                <a:solidFill>
                  <a:srgbClr val="545454"/>
                </a:solidFill>
                <a:latin typeface="Garet"/>
                <a:ea typeface="Garet"/>
                <a:cs typeface="Garet"/>
                <a:sym typeface="Garet"/>
              </a:rPr>
              <a:t>1. Modern Gradient Header with navigation links.</a:t>
            </a:r>
          </a:p>
          <a:p>
            <a:pPr algn="ctr">
              <a:lnSpc>
                <a:spcPts val="3439"/>
              </a:lnSpc>
            </a:pPr>
            <a:r>
              <a:rPr lang="en-US" sz="2456">
                <a:solidFill>
                  <a:srgbClr val="545454"/>
                </a:solidFill>
                <a:latin typeface="Garet"/>
                <a:ea typeface="Garet"/>
                <a:cs typeface="Garet"/>
                <a:sym typeface="Garet"/>
              </a:rPr>
              <a:t>2. </a:t>
            </a:r>
            <a:r>
              <a:rPr lang="en-US" sz="2456">
                <a:solidFill>
                  <a:srgbClr val="545454"/>
                </a:solidFill>
                <a:latin typeface="Garet"/>
                <a:ea typeface="Garet"/>
                <a:cs typeface="Garet"/>
                <a:sym typeface="Garet"/>
              </a:rPr>
              <a:t>Profile Section with circular image + about text (flexbox layout).</a:t>
            </a:r>
          </a:p>
          <a:p>
            <a:pPr algn="ctr">
              <a:lnSpc>
                <a:spcPts val="3439"/>
              </a:lnSpc>
            </a:pPr>
            <a:r>
              <a:rPr lang="en-US" sz="2456">
                <a:solidFill>
                  <a:srgbClr val="545454"/>
                </a:solidFill>
                <a:latin typeface="Garet"/>
                <a:ea typeface="Garet"/>
                <a:cs typeface="Garet"/>
                <a:sym typeface="Garet"/>
              </a:rPr>
              <a:t>3. </a:t>
            </a:r>
            <a:r>
              <a:rPr lang="en-US" sz="2456">
                <a:solidFill>
                  <a:srgbClr val="545454"/>
                </a:solidFill>
                <a:latin typeface="Garet"/>
                <a:ea typeface="Garet"/>
                <a:cs typeface="Garet"/>
                <a:sym typeface="Garet"/>
              </a:rPr>
              <a:t>Projects Section with hover-effect cards.</a:t>
            </a:r>
          </a:p>
          <a:p>
            <a:pPr algn="ctr">
              <a:lnSpc>
                <a:spcPts val="3439"/>
              </a:lnSpc>
            </a:pPr>
            <a:r>
              <a:rPr lang="en-US" sz="2456">
                <a:solidFill>
                  <a:srgbClr val="545454"/>
                </a:solidFill>
                <a:latin typeface="Garet"/>
                <a:ea typeface="Garet"/>
                <a:cs typeface="Garet"/>
                <a:sym typeface="Garet"/>
              </a:rPr>
              <a:t>4. </a:t>
            </a:r>
            <a:r>
              <a:rPr lang="en-US" sz="2456">
                <a:solidFill>
                  <a:srgbClr val="545454"/>
                </a:solidFill>
                <a:latin typeface="Garet"/>
                <a:ea typeface="Garet"/>
                <a:cs typeface="Garet"/>
                <a:sym typeface="Garet"/>
              </a:rPr>
              <a:t>Contact Section with email + LinkedIn.</a:t>
            </a:r>
          </a:p>
          <a:p>
            <a:pPr algn="ctr">
              <a:lnSpc>
                <a:spcPts val="3439"/>
              </a:lnSpc>
            </a:pPr>
            <a:r>
              <a:rPr lang="en-US" sz="2456">
                <a:solidFill>
                  <a:srgbClr val="545454"/>
                </a:solidFill>
                <a:latin typeface="Garet"/>
                <a:ea typeface="Garet"/>
                <a:cs typeface="Garet"/>
                <a:sym typeface="Garet"/>
              </a:rPr>
              <a:t>5. </a:t>
            </a:r>
            <a:r>
              <a:rPr lang="en-US" sz="2456">
                <a:solidFill>
                  <a:srgbClr val="545454"/>
                </a:solidFill>
                <a:latin typeface="Garet"/>
                <a:ea typeface="Garet"/>
                <a:cs typeface="Garet"/>
                <a:sym typeface="Garet"/>
              </a:rPr>
              <a:t>Footer with copyright.</a:t>
            </a:r>
          </a:p>
          <a:p>
            <a:pPr algn="ctr">
              <a:lnSpc>
                <a:spcPts val="3439"/>
              </a:lnSpc>
              <a:spcBef>
                <a:spcPct val="0"/>
              </a:spcBef>
            </a:pPr>
            <a:r>
              <a:rPr lang="en-US" sz="2456">
                <a:solidFill>
                  <a:srgbClr val="545454"/>
                </a:solidFill>
                <a:latin typeface="Garet"/>
                <a:ea typeface="Garet"/>
                <a:cs typeface="Garet"/>
                <a:sym typeface="Garet"/>
              </a:rPr>
              <a:t>6. </a:t>
            </a:r>
            <a:r>
              <a:rPr lang="en-US" sz="2456">
                <a:solidFill>
                  <a:srgbClr val="545454"/>
                </a:solidFill>
                <a:latin typeface="Garet"/>
                <a:ea typeface="Garet"/>
                <a:cs typeface="Garet"/>
                <a:sym typeface="Garet"/>
              </a:rPr>
              <a:t>Consistent spacing, rounded corners, shadows for a clean, modern look.</a:t>
            </a:r>
          </a:p>
          <a:p>
            <a:pPr algn="ctr">
              <a:lnSpc>
                <a:spcPts val="3439"/>
              </a:lnSpc>
              <a:spcBef>
                <a:spcPct val="0"/>
              </a:spcBef>
            </a:pP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06</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81155" y="2362879"/>
            <a:ext cx="18650310" cy="28402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FEATURES AND FUNCTIONALITY</a:t>
            </a:r>
          </a:p>
          <a:p>
            <a:pPr algn="ctr">
              <a:lnSpc>
                <a:spcPts val="11448"/>
              </a:lnSpc>
            </a:pPr>
          </a:p>
        </p:txBody>
      </p:sp>
      <p:sp>
        <p:nvSpPr>
          <p:cNvPr name="TextBox 4" id="4"/>
          <p:cNvSpPr txBox="true"/>
          <p:nvPr/>
        </p:nvSpPr>
        <p:spPr>
          <a:xfrm rot="0">
            <a:off x="1213296" y="3892350"/>
            <a:ext cx="15861408" cy="3049377"/>
          </a:xfrm>
          <a:prstGeom prst="rect">
            <a:avLst/>
          </a:prstGeom>
        </p:spPr>
        <p:txBody>
          <a:bodyPr anchor="t" rtlCol="false" tIns="0" lIns="0" bIns="0" rIns="0">
            <a:spAutoFit/>
          </a:bodyPr>
          <a:lstStyle/>
          <a:p>
            <a:pPr algn="l" marL="745911" indent="-372956" lvl="1">
              <a:lnSpc>
                <a:spcPts val="4836"/>
              </a:lnSpc>
              <a:buFont typeface="Arial"/>
              <a:buChar char="•"/>
            </a:pPr>
            <a:r>
              <a:rPr lang="en-US" sz="3454">
                <a:solidFill>
                  <a:srgbClr val="545454"/>
                </a:solidFill>
                <a:latin typeface="Garet"/>
                <a:ea typeface="Garet"/>
                <a:cs typeface="Garet"/>
                <a:sym typeface="Garet"/>
              </a:rPr>
              <a:t>Responsive Layout using flexbox (works on different screen sizes).</a:t>
            </a:r>
          </a:p>
          <a:p>
            <a:pPr algn="l" marL="745911" indent="-372956" lvl="1">
              <a:lnSpc>
                <a:spcPts val="4836"/>
              </a:lnSpc>
              <a:buFont typeface="Arial"/>
              <a:buChar char="•"/>
            </a:pPr>
            <a:r>
              <a:rPr lang="en-US" sz="3454">
                <a:solidFill>
                  <a:srgbClr val="545454"/>
                </a:solidFill>
                <a:latin typeface="Garet"/>
                <a:ea typeface="Garet"/>
                <a:cs typeface="Garet"/>
                <a:sym typeface="Garet"/>
              </a:rPr>
              <a:t>Smooth Scrolling for navigation links.</a:t>
            </a:r>
          </a:p>
          <a:p>
            <a:pPr algn="l" marL="745911" indent="-372956" lvl="1">
              <a:lnSpc>
                <a:spcPts val="4836"/>
              </a:lnSpc>
              <a:buFont typeface="Arial"/>
              <a:buChar char="•"/>
            </a:pPr>
            <a:r>
              <a:rPr lang="en-US" sz="3454">
                <a:solidFill>
                  <a:srgbClr val="545454"/>
                </a:solidFill>
                <a:latin typeface="Garet"/>
                <a:ea typeface="Garet"/>
                <a:cs typeface="Garet"/>
                <a:sym typeface="Garet"/>
              </a:rPr>
              <a:t>Hover Effects on project cards for interactivity.</a:t>
            </a:r>
          </a:p>
          <a:p>
            <a:pPr algn="l" marL="745911" indent="-372956" lvl="1">
              <a:lnSpc>
                <a:spcPts val="4836"/>
              </a:lnSpc>
              <a:buFont typeface="Arial"/>
              <a:buChar char="•"/>
            </a:pPr>
            <a:r>
              <a:rPr lang="en-US" sz="3454">
                <a:solidFill>
                  <a:srgbClr val="545454"/>
                </a:solidFill>
                <a:latin typeface="Garet"/>
                <a:ea typeface="Garet"/>
                <a:cs typeface="Garet"/>
                <a:sym typeface="Garet"/>
              </a:rPr>
              <a:t>Profile Picture Support in About section.</a:t>
            </a:r>
          </a:p>
          <a:p>
            <a:pPr algn="l" marL="745911" indent="-372956" lvl="1">
              <a:lnSpc>
                <a:spcPts val="4836"/>
              </a:lnSpc>
              <a:buFont typeface="Arial"/>
              <a:buChar char="•"/>
            </a:pPr>
            <a:r>
              <a:rPr lang="en-US" sz="3454">
                <a:solidFill>
                  <a:srgbClr val="545454"/>
                </a:solidFill>
                <a:latin typeface="Garet"/>
                <a:ea typeface="Garet"/>
                <a:cs typeface="Garet"/>
                <a:sym typeface="Garet"/>
              </a:rPr>
              <a:t>Welcome Message (console log).</a:t>
            </a: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07</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DAGyk9WoPFg</dc:identifier>
  <dcterms:modified xsi:type="dcterms:W3CDTF">2011-08-01T06:04:30Z</dcterms:modified>
  <cp:revision>1</cp:revision>
  <dc:title>TNSDC-FWD LOKESHWAR R</dc:title>
</cp:coreProperties>
</file>