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8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ne Arumugam" userId="3b96175da7b6a35c" providerId="LiveId" clId="{DDE754E0-A589-4434-BBF9-CE49A5BBE1A4}"/>
    <pc:docChg chg="custSel modSld">
      <pc:chgData name="Harine Arumugam" userId="3b96175da7b6a35c" providerId="LiveId" clId="{DDE754E0-A589-4434-BBF9-CE49A5BBE1A4}" dt="2024-08-31T15:30:42.667" v="9" actId="21"/>
      <pc:docMkLst>
        <pc:docMk/>
      </pc:docMkLst>
      <pc:sldChg chg="modSp mod">
        <pc:chgData name="Harine Arumugam" userId="3b96175da7b6a35c" providerId="LiveId" clId="{DDE754E0-A589-4434-BBF9-CE49A5BBE1A4}" dt="2024-08-31T15:16:02.067" v="2" actId="20577"/>
        <pc:sldMkLst>
          <pc:docMk/>
          <pc:sldMk cId="0" sldId="261"/>
        </pc:sldMkLst>
        <pc:spChg chg="mod">
          <ac:chgData name="Harine Arumugam" userId="3b96175da7b6a35c" providerId="LiveId" clId="{DDE754E0-A589-4434-BBF9-CE49A5BBE1A4}" dt="2024-08-31T15:16:02.067" v="2" actId="20577"/>
          <ac:spMkLst>
            <pc:docMk/>
            <pc:sldMk cId="0" sldId="261"/>
            <ac:spMk id="5" creationId="{00000000-0000-0000-0000-000000000000}"/>
          </ac:spMkLst>
        </pc:spChg>
      </pc:sldChg>
      <pc:sldChg chg="modSp mod">
        <pc:chgData name="Harine Arumugam" userId="3b96175da7b6a35c" providerId="LiveId" clId="{DDE754E0-A589-4434-BBF9-CE49A5BBE1A4}" dt="2024-08-31T15:20:23.441" v="7" actId="1076"/>
        <pc:sldMkLst>
          <pc:docMk/>
          <pc:sldMk cId="0" sldId="262"/>
        </pc:sldMkLst>
        <pc:picChg chg="mod">
          <ac:chgData name="Harine Arumugam" userId="3b96175da7b6a35c" providerId="LiveId" clId="{DDE754E0-A589-4434-BBF9-CE49A5BBE1A4}" dt="2024-08-31T15:20:23.441" v="7" actId="1076"/>
          <ac:picMkLst>
            <pc:docMk/>
            <pc:sldMk cId="0" sldId="262"/>
            <ac:picMk id="2" creationId="{00000000-0000-0000-0000-000000000000}"/>
          </ac:picMkLst>
        </pc:picChg>
      </pc:sldChg>
      <pc:sldChg chg="delSp mod">
        <pc:chgData name="Harine Arumugam" userId="3b96175da7b6a35c" providerId="LiveId" clId="{DDE754E0-A589-4434-BBF9-CE49A5BBE1A4}" dt="2024-08-31T15:30:42.667" v="9" actId="21"/>
        <pc:sldMkLst>
          <pc:docMk/>
          <pc:sldMk cId="0" sldId="264"/>
        </pc:sldMkLst>
        <pc:picChg chg="del">
          <ac:chgData name="Harine Arumugam" userId="3b96175da7b6a35c" providerId="LiveId" clId="{DDE754E0-A589-4434-BBF9-CE49A5BBE1A4}" dt="2024-08-31T15:30:42.667" v="9" actId="21"/>
          <ac:picMkLst>
            <pc:docMk/>
            <pc:sldMk cId="0" sldId="264"/>
            <ac:picMk id="6" creationId="{00000000-0000-0000-0000-000000000000}"/>
          </ac:picMkLst>
        </pc:picChg>
      </pc:sldChg>
      <pc:sldChg chg="modSp mod">
        <pc:chgData name="Harine Arumugam" userId="3b96175da7b6a35c" providerId="LiveId" clId="{DDE754E0-A589-4434-BBF9-CE49A5BBE1A4}" dt="2024-08-31T15:23:12.250" v="8" actId="1076"/>
        <pc:sldMkLst>
          <pc:docMk/>
          <pc:sldMk cId="2720660618" sldId="269"/>
        </pc:sldMkLst>
        <pc:spChg chg="mod">
          <ac:chgData name="Harine Arumugam" userId="3b96175da7b6a35c" providerId="LiveId" clId="{DDE754E0-A589-4434-BBF9-CE49A5BBE1A4}" dt="2024-08-31T15:23:12.250" v="8" actId="1076"/>
          <ac:spMkLst>
            <pc:docMk/>
            <pc:sldMk cId="2720660618" sldId="269"/>
            <ac:spMk id="2" creationId="{6E06195E-16D6-79D8-7A9F-F8EB1FE9E212}"/>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3"/>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38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8.6071741032370946E-2"/>
          <c:y val="0.46332203266258387"/>
          <c:w val="0.90631911636045492"/>
          <c:h val="0.42069808982210566"/>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624-4D37-958B-723500D32018}"/>
            </c:ext>
          </c:extLst>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624-4D37-958B-723500D32018}"/>
            </c:ext>
          </c:extLst>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624-4D37-958B-723500D32018}"/>
            </c:ext>
          </c:extLst>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624-4D37-958B-723500D32018}"/>
            </c:ext>
          </c:extLst>
        </c:ser>
        <c:dLbls>
          <c:showLegendKey val="0"/>
          <c:showVal val="0"/>
          <c:showCatName val="0"/>
          <c:showSerName val="0"/>
          <c:showPercent val="0"/>
          <c:showBubbleSize val="0"/>
        </c:dLbls>
        <c:gapWidth val="150"/>
        <c:axId val="89127552"/>
        <c:axId val="80589184"/>
      </c:barChart>
      <c:catAx>
        <c:axId val="89127552"/>
        <c:scaling>
          <c:orientation val="minMax"/>
        </c:scaling>
        <c:delete val="0"/>
        <c:axPos val="b"/>
        <c:numFmt formatCode="General" sourceLinked="0"/>
        <c:majorTickMark val="none"/>
        <c:minorTickMark val="none"/>
        <c:tickLblPos val="nextTo"/>
        <c:crossAx val="80589184"/>
        <c:crosses val="autoZero"/>
        <c:auto val="1"/>
        <c:lblAlgn val="ctr"/>
        <c:lblOffset val="100"/>
        <c:noMultiLvlLbl val="0"/>
      </c:catAx>
      <c:valAx>
        <c:axId val="80589184"/>
        <c:scaling>
          <c:orientation val="minMax"/>
        </c:scaling>
        <c:delete val="0"/>
        <c:axPos val="l"/>
        <c:majorGridlines/>
        <c:numFmt formatCode="General" sourceLinked="1"/>
        <c:majorTickMark val="none"/>
        <c:minorTickMark val="none"/>
        <c:tickLblPos val="nextTo"/>
        <c:crossAx val="89127552"/>
        <c:crosses val="autoZero"/>
        <c:crossBetween val="between"/>
      </c:valAx>
    </c:plotArea>
    <c:legend>
      <c:legendPos val="r"/>
      <c:layout>
        <c:manualLayout>
          <c:xMode val="edge"/>
          <c:yMode val="edge"/>
          <c:x val="0.77790919752052279"/>
          <c:y val="0"/>
          <c:w val="0.18061354032873553"/>
          <c:h val="0.3781719058896558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6"/>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1A6-4FAF-8E19-4B58F8CE07FB}"/>
            </c:ext>
          </c:extLst>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1A6-4FAF-8E19-4B58F8CE07FB}"/>
            </c:ext>
          </c:extLst>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A1A6-4FAF-8E19-4B58F8CE07FB}"/>
            </c:ext>
          </c:extLst>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A1A6-4FAF-8E19-4B58F8CE07FB}"/>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6553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95020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270163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9650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228140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9418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14928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151032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80718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70242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8736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35369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63881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027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8583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0901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392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04284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06478000"/>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a:spLocks noGrp="1"/>
          </p:cNvSpPr>
          <p:nvPr>
            <p:ph type="ctrTitle"/>
          </p:nvPr>
        </p:nvSpPr>
        <p:spPr>
          <a:xfrm>
            <a:off x="428625" y="432766"/>
            <a:ext cx="9982200" cy="1346266"/>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646221"/>
            <a:ext cx="8610600" cy="3108543"/>
          </a:xfrm>
          <a:prstGeom prst="rect">
            <a:avLst/>
          </a:prstGeom>
          <a:noFill/>
        </p:spPr>
        <p:txBody>
          <a:bodyPr wrap="square" rtlCol="0">
            <a:spAutoFit/>
          </a:bodyPr>
          <a:lstStyle/>
          <a:p>
            <a:r>
              <a:rPr lang="en-US" sz="2800" dirty="0"/>
              <a:t>STUDENT NAME:  </a:t>
            </a:r>
            <a:r>
              <a:rPr lang="en-US" sz="2800" dirty="0">
                <a:solidFill>
                  <a:srgbClr val="FFFF00"/>
                </a:solidFill>
              </a:rPr>
              <a:t>Harine A</a:t>
            </a:r>
          </a:p>
          <a:p>
            <a:r>
              <a:rPr lang="en-US" sz="2800" dirty="0"/>
              <a:t>REGISTER NO:  </a:t>
            </a:r>
            <a:r>
              <a:rPr lang="en-US" sz="2800" dirty="0">
                <a:solidFill>
                  <a:srgbClr val="FFFF00"/>
                </a:solidFill>
              </a:rPr>
              <a:t>312215824</a:t>
            </a:r>
          </a:p>
          <a:p>
            <a:r>
              <a:rPr lang="en-US" sz="2800" dirty="0"/>
              <a:t>DEPARTMENT: </a:t>
            </a:r>
            <a:r>
              <a:rPr lang="en-US" sz="2800" dirty="0">
                <a:solidFill>
                  <a:srgbClr val="FFFF00"/>
                </a:solidFill>
              </a:rPr>
              <a:t>3</a:t>
            </a:r>
            <a:r>
              <a:rPr lang="en-US" sz="2800" baseline="30000" dirty="0">
                <a:solidFill>
                  <a:srgbClr val="FFFF00"/>
                </a:solidFill>
              </a:rPr>
              <a:t>rd</a:t>
            </a:r>
            <a:r>
              <a:rPr lang="en-US" sz="2800" dirty="0">
                <a:solidFill>
                  <a:srgbClr val="FFFF00"/>
                </a:solidFill>
              </a:rPr>
              <a:t>  B.com(A&amp;F) </a:t>
            </a:r>
          </a:p>
          <a:p>
            <a:r>
              <a:rPr lang="en-US" sz="2800" dirty="0"/>
              <a:t>COLLEGE:  </a:t>
            </a:r>
            <a:r>
              <a:rPr lang="en-US" sz="2800" dirty="0">
                <a:solidFill>
                  <a:srgbClr val="FFFF00"/>
                </a:solidFill>
              </a:rPr>
              <a:t>Shri shankarla sundarbai shasun jain college for  women        </a:t>
            </a:r>
            <a:r>
              <a:rPr lang="en-US" sz="2800" dirty="0">
                <a:solidFill>
                  <a:srgbClr val="0070C0"/>
                </a:solidFill>
              </a:rPr>
              <a:t>                </a:t>
            </a:r>
          </a:p>
          <a:p>
            <a:r>
              <a:rPr lang="en-US" sz="2800" dirty="0">
                <a:solidFill>
                  <a:srgbClr val="0070C0"/>
                </a:solidFill>
              </a:rPr>
              <a:t>                   </a:t>
            </a: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a:solidFill>
                  <a:srgbClr val="FF0000"/>
                </a:solidFill>
                <a:latin typeface="Times New Roman" pitchFamily="18" charset="0"/>
                <a:cs typeface="Times New Roman" pitchFamily="18" charset="0"/>
              </a:rPr>
              <a:t> Data Collection: </a:t>
            </a:r>
          </a:p>
          <a:p>
            <a:pPr marL="342900" indent="-342900" algn="just"/>
            <a:r>
              <a:rPr lang="en-IN" sz="2400" b="1" i="1" dirty="0">
                <a:latin typeface="Times New Roman" pitchFamily="18" charset="0"/>
                <a:cs typeface="Times New Roman" pitchFamily="18" charset="0"/>
              </a:rPr>
              <a:t>                   </a:t>
            </a:r>
            <a:r>
              <a:rPr lang="en-IN" sz="2400" b="1" i="1" dirty="0">
                <a:solidFill>
                  <a:srgbClr val="FFFF00"/>
                </a:solidFill>
                <a:latin typeface="Times New Roman" pitchFamily="18" charset="0"/>
                <a:cs typeface="Times New Roman" pitchFamily="18" charset="0"/>
              </a:rPr>
              <a:t>Data sourced from Edunet dashboard</a:t>
            </a:r>
            <a:r>
              <a:rPr lang="en-IN" sz="2400" b="1" i="1" dirty="0">
                <a:solidFill>
                  <a:srgbClr val="002060"/>
                </a:solidFill>
                <a:latin typeface="Times New Roman" pitchFamily="18" charset="0"/>
                <a:cs typeface="Times New Roman" pitchFamily="18" charset="0"/>
              </a:rPr>
              <a:t>. </a:t>
            </a:r>
          </a:p>
          <a:p>
            <a:pPr marL="342900" indent="-342900" algn="just"/>
            <a:r>
              <a:rPr lang="en-IN" sz="2400" b="1" i="1" dirty="0">
                <a:latin typeface="Times New Roman" pitchFamily="18" charset="0"/>
                <a:cs typeface="Times New Roman" pitchFamily="18" charset="0"/>
              </a:rPr>
              <a:t> </a:t>
            </a:r>
            <a:r>
              <a:rPr lang="en-IN" sz="2400" b="1" i="1" dirty="0">
                <a:solidFill>
                  <a:srgbClr val="FF0000"/>
                </a:solidFill>
                <a:latin typeface="Times New Roman" pitchFamily="18" charset="0"/>
                <a:cs typeface="Times New Roman" pitchFamily="18" charset="0"/>
              </a:rPr>
              <a:t>2.  </a:t>
            </a:r>
            <a:r>
              <a:rPr lang="en-IN" sz="2400" b="1" u="sng" dirty="0">
                <a:solidFill>
                  <a:srgbClr val="FF0000"/>
                </a:solidFill>
                <a:latin typeface="Times New Roman" pitchFamily="18" charset="0"/>
                <a:cs typeface="Times New Roman" pitchFamily="18" charset="0"/>
              </a:rPr>
              <a:t>Feature Collection</a:t>
            </a:r>
            <a:r>
              <a:rPr lang="en-IN" sz="2400" b="1" i="1" dirty="0">
                <a:solidFill>
                  <a:srgbClr val="FF0000"/>
                </a:solidFill>
                <a:latin typeface="Times New Roman" pitchFamily="18" charset="0"/>
                <a:cs typeface="Times New Roman" pitchFamily="18" charset="0"/>
              </a:rPr>
              <a:t>:</a:t>
            </a:r>
          </a:p>
          <a:p>
            <a:pPr marL="342900" indent="-342900" algn="just"/>
            <a:r>
              <a:rPr lang="en-IN" sz="2400" b="1" i="1" dirty="0">
                <a:solidFill>
                  <a:srgbClr val="FFFF00"/>
                </a:solidFill>
                <a:latin typeface="Times New Roman" pitchFamily="18" charset="0"/>
                <a:cs typeface="Times New Roman" pitchFamily="18" charset="0"/>
              </a:rPr>
              <a:t>                   The listed 10 features selected for analysis</a:t>
            </a:r>
            <a:r>
              <a:rPr lang="en-IN" sz="2400" b="1" i="1" dirty="0">
                <a:solidFill>
                  <a:srgbClr val="002060"/>
                </a:solidFill>
                <a:latin typeface="Times New Roman" pitchFamily="18" charset="0"/>
                <a:cs typeface="Times New Roman" pitchFamily="18" charset="0"/>
              </a:rPr>
              <a:t>.  </a:t>
            </a:r>
          </a:p>
          <a:p>
            <a:pPr marL="342900" indent="-342900" algn="just"/>
            <a:r>
              <a:rPr lang="en-IN" sz="2400" b="1" i="1" dirty="0">
                <a:solidFill>
                  <a:srgbClr val="FF0000"/>
                </a:solidFill>
                <a:latin typeface="Times New Roman" pitchFamily="18" charset="0"/>
                <a:cs typeface="Times New Roman" pitchFamily="18" charset="0"/>
              </a:rPr>
              <a:t>3.  </a:t>
            </a:r>
            <a:r>
              <a:rPr lang="en-IN" sz="2400" b="1" u="sng" dirty="0">
                <a:solidFill>
                  <a:srgbClr val="FF0000"/>
                </a:solidFill>
                <a:latin typeface="Times New Roman" pitchFamily="18" charset="0"/>
                <a:cs typeface="Times New Roman" pitchFamily="18" charset="0"/>
              </a:rPr>
              <a:t>Data Cleaning:</a:t>
            </a:r>
          </a:p>
          <a:p>
            <a:pPr marL="342900" indent="-342900" algn="just"/>
            <a:r>
              <a:rPr lang="en-IN" sz="2400" b="1" i="1" dirty="0">
                <a:latin typeface="Times New Roman" pitchFamily="18" charset="0"/>
                <a:cs typeface="Times New Roman" pitchFamily="18" charset="0"/>
              </a:rPr>
              <a:t>                   </a:t>
            </a:r>
            <a:r>
              <a:rPr lang="en-IN" sz="2400" b="1" i="1" dirty="0">
                <a:solidFill>
                  <a:srgbClr val="FFFF00"/>
                </a:solidFill>
                <a:latin typeface="Times New Roman" pitchFamily="18" charset="0"/>
                <a:cs typeface="Times New Roman" pitchFamily="18" charset="0"/>
              </a:rPr>
              <a:t>Handling missing values.  </a:t>
            </a:r>
          </a:p>
          <a:p>
            <a:pPr marL="342900" indent="-342900" algn="just"/>
            <a:r>
              <a:rPr lang="en-IN" sz="2400" b="1" i="1" dirty="0">
                <a:solidFill>
                  <a:srgbClr val="FF0000"/>
                </a:solidFill>
                <a:latin typeface="Times New Roman" pitchFamily="18" charset="0"/>
                <a:cs typeface="Times New Roman" pitchFamily="18" charset="0"/>
              </a:rPr>
              <a:t>4.  </a:t>
            </a:r>
            <a:r>
              <a:rPr lang="en-IN" sz="2400" b="1" u="sng" dirty="0">
                <a:solidFill>
                  <a:srgbClr val="FF0000"/>
                </a:solidFill>
                <a:latin typeface="Times New Roman" pitchFamily="18" charset="0"/>
                <a:cs typeface="Times New Roman" pitchFamily="18" charset="0"/>
              </a:rPr>
              <a:t>Calculation of Performance Level</a:t>
            </a:r>
            <a:r>
              <a:rPr lang="en-IN" sz="2400" b="1" i="1" dirty="0">
                <a:solidFill>
                  <a:srgbClr val="FF0000"/>
                </a:solidFill>
                <a:latin typeface="Times New Roman" pitchFamily="18" charset="0"/>
                <a:cs typeface="Times New Roman" pitchFamily="18" charset="0"/>
              </a:rPr>
              <a:t>:</a:t>
            </a:r>
          </a:p>
          <a:p>
            <a:pPr marL="342900" indent="-342900" algn="just"/>
            <a:r>
              <a:rPr lang="en-IN" sz="2400" b="1" i="1" dirty="0">
                <a:latin typeface="Times New Roman" pitchFamily="18" charset="0"/>
                <a:cs typeface="Times New Roman" pitchFamily="18" charset="0"/>
              </a:rPr>
              <a:t>                  </a:t>
            </a:r>
            <a:r>
              <a:rPr lang="en-IN" sz="2400" b="1" i="1" dirty="0">
                <a:solidFill>
                  <a:srgbClr val="FFFF00"/>
                </a:solidFill>
                <a:latin typeface="Times New Roman" pitchFamily="18" charset="0"/>
                <a:cs typeface="Times New Roman" pitchFamily="18" charset="0"/>
              </a:rPr>
              <a:t>Using employee rating to determine performance. </a:t>
            </a:r>
          </a:p>
          <a:p>
            <a:pPr marL="342900" indent="-342900" algn="just"/>
            <a:r>
              <a:rPr lang="en-IN" sz="2400" b="1" i="1" dirty="0">
                <a:solidFill>
                  <a:srgbClr val="002060"/>
                </a:solidFill>
                <a:latin typeface="Times New Roman" pitchFamily="18" charset="0"/>
                <a:cs typeface="Times New Roman" pitchFamily="18" charset="0"/>
              </a:rPr>
              <a:t> </a:t>
            </a:r>
            <a:r>
              <a:rPr lang="en-IN" sz="2400" b="1" i="1" dirty="0">
                <a:solidFill>
                  <a:srgbClr val="FF0000"/>
                </a:solidFill>
                <a:latin typeface="Times New Roman" pitchFamily="18" charset="0"/>
                <a:cs typeface="Times New Roman" pitchFamily="18" charset="0"/>
              </a:rPr>
              <a:t>5.  </a:t>
            </a:r>
            <a:r>
              <a:rPr lang="en-IN" sz="2400" b="1" u="sng" dirty="0">
                <a:solidFill>
                  <a:srgbClr val="FF0000"/>
                </a:solidFill>
                <a:latin typeface="Times New Roman" pitchFamily="18" charset="0"/>
                <a:cs typeface="Times New Roman" pitchFamily="18" charset="0"/>
              </a:rPr>
              <a:t>Summary of Pivot Level: </a:t>
            </a:r>
          </a:p>
          <a:p>
            <a:pPr marL="342900" indent="-342900" algn="just"/>
            <a:r>
              <a:rPr lang="en-IN" sz="2400" b="1" i="1" dirty="0">
                <a:latin typeface="Times New Roman" pitchFamily="18" charset="0"/>
                <a:cs typeface="Times New Roman" pitchFamily="18" charset="0"/>
              </a:rPr>
              <a:t>                  </a:t>
            </a:r>
            <a:r>
              <a:rPr lang="en-IN" sz="2400" b="1" i="1" dirty="0">
                <a:solidFill>
                  <a:srgbClr val="FFFF00"/>
                </a:solidFill>
                <a:latin typeface="Times New Roman" pitchFamily="18" charset="0"/>
                <a:cs typeface="Times New Roman" pitchFamily="18" charset="0"/>
              </a:rPr>
              <a:t>Organizing data using pivot tables. </a:t>
            </a:r>
          </a:p>
          <a:p>
            <a:pPr marL="342900" indent="-342900" algn="just"/>
            <a:r>
              <a:rPr lang="en-IN" sz="2400" b="1" i="1" dirty="0">
                <a:latin typeface="Times New Roman" pitchFamily="18" charset="0"/>
                <a:cs typeface="Times New Roman" pitchFamily="18" charset="0"/>
              </a:rPr>
              <a:t> </a:t>
            </a:r>
            <a:r>
              <a:rPr lang="en-IN" sz="2400" b="1" i="1" dirty="0">
                <a:solidFill>
                  <a:srgbClr val="FF0000"/>
                </a:solidFill>
                <a:latin typeface="Times New Roman" pitchFamily="18" charset="0"/>
                <a:cs typeface="Times New Roman" pitchFamily="18" charset="0"/>
              </a:rPr>
              <a:t>6.  </a:t>
            </a:r>
            <a:r>
              <a:rPr lang="en-IN" sz="2400" b="1" u="sng" dirty="0">
                <a:solidFill>
                  <a:srgbClr val="FF0000"/>
                </a:solidFill>
                <a:latin typeface="Times New Roman" pitchFamily="18" charset="0"/>
                <a:cs typeface="Times New Roman" pitchFamily="18" charset="0"/>
              </a:rPr>
              <a:t>Visualization: </a:t>
            </a:r>
          </a:p>
          <a:p>
            <a:pPr marL="342900" indent="-342900" algn="just"/>
            <a:r>
              <a:rPr lang="en-IN" sz="2400" b="1" i="1" dirty="0">
                <a:solidFill>
                  <a:srgbClr val="002060"/>
                </a:solidFill>
                <a:latin typeface="Times New Roman" pitchFamily="18" charset="0"/>
                <a:cs typeface="Times New Roman" pitchFamily="18" charset="0"/>
              </a:rPr>
              <a:t>                 </a:t>
            </a:r>
            <a:r>
              <a:rPr lang="en-IN" sz="2400" b="1" i="1" dirty="0">
                <a:solidFill>
                  <a:srgbClr val="FFFF00"/>
                </a:solidFill>
                <a:latin typeface="Times New Roman" pitchFamily="18" charset="0"/>
                <a:cs typeface="Times New Roman" pitchFamily="18" charset="0"/>
              </a:rPr>
              <a:t>Graphical representation using pivot tables</a:t>
            </a:r>
            <a:r>
              <a:rPr lang="en-IN" sz="2400" b="1" i="1" dirty="0">
                <a:latin typeface="Times New Roman" pitchFamily="18" charset="0"/>
                <a:cs typeface="Times New Roman" pitchFamily="18" charset="0"/>
              </a:rPr>
              <a:t>.</a:t>
            </a: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381000"/>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066800" y="1611672"/>
            <a:ext cx="7467600" cy="923330"/>
          </a:xfrm>
          <a:prstGeom prst="rect">
            <a:avLst/>
          </a:prstGeom>
        </p:spPr>
        <p:txBody>
          <a:bodyPr wrap="square">
            <a:spAutoFit/>
          </a:bodyPr>
          <a:lstStyle/>
          <a:p>
            <a:r>
              <a:rPr lang="en-IN" dirty="0">
                <a:solidFill>
                  <a:srgbClr val="FFFF00"/>
                </a:solidFill>
              </a:rPr>
              <a:t>=IF(AND(Z8&gt;=5),"VERY HIGH",IF(AND(Z8&gt;=4),"HIGH",IF(AND(Z8&gt;=3),"MED","LOW")))</a:t>
            </a:r>
          </a:p>
          <a:p>
            <a:endParaRPr lang="en-IN" dirty="0"/>
          </a:p>
        </p:txBody>
      </p:sp>
      <p:graphicFrame>
        <p:nvGraphicFramePr>
          <p:cNvPr id="10" name="Chart 9"/>
          <p:cNvGraphicFramePr/>
          <p:nvPr>
            <p:extLst>
              <p:ext uri="{D42A27DB-BD31-4B8C-83A1-F6EECF244321}">
                <p14:modId xmlns:p14="http://schemas.microsoft.com/office/powerpoint/2010/main" val="3483752894"/>
              </p:ext>
            </p:extLst>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953000" y="381000"/>
            <a:ext cx="8610600" cy="1293028"/>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752600"/>
            <a:ext cx="7162800" cy="4457952"/>
          </a:xfrm>
          <a:prstGeom prst="rect">
            <a:avLst/>
          </a:prstGeom>
        </p:spPr>
        <p:txBody>
          <a:bodyPr wrap="square">
            <a:spAutoFit/>
          </a:bodyPr>
          <a:lstStyle/>
          <a:p>
            <a:pPr algn="just">
              <a:lnSpc>
                <a:spcPct val="150000"/>
              </a:lnSpc>
            </a:pPr>
            <a:r>
              <a:rPr lang="en-IN" sz="2400" b="1" i="1" dirty="0">
                <a:solidFill>
                  <a:srgbClr val="FFFF0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a:solidFill>
                  <a:srgbClr val="FFFF00"/>
                </a:solidFill>
                <a:latin typeface="Times New Roman" pitchFamily="18" charset="0"/>
                <a:cs typeface="Times New Roman" pitchFamily="18" charset="0"/>
              </a:rPr>
              <a:t>Identify Performance Trends </a:t>
            </a:r>
          </a:p>
          <a:p>
            <a:pPr marL="342900" indent="-342900" algn="just">
              <a:lnSpc>
                <a:spcPct val="150000"/>
              </a:lnSpc>
            </a:pPr>
            <a:r>
              <a:rPr lang="en-IN" sz="2400" b="1" i="1" dirty="0">
                <a:solidFill>
                  <a:srgbClr val="FFFF00"/>
                </a:solidFill>
                <a:latin typeface="Times New Roman" pitchFamily="18" charset="0"/>
                <a:cs typeface="Times New Roman" pitchFamily="18" charset="0"/>
              </a:rPr>
              <a:t> 2. Highlight Key Metrics</a:t>
            </a:r>
          </a:p>
          <a:p>
            <a:pPr marL="342900" indent="-342900" algn="just">
              <a:lnSpc>
                <a:spcPct val="150000"/>
              </a:lnSpc>
            </a:pPr>
            <a:r>
              <a:rPr lang="en-IN" sz="2400" b="1" i="1" dirty="0">
                <a:solidFill>
                  <a:srgbClr val="FFFF00"/>
                </a:solidFill>
                <a:latin typeface="Times New Roman" pitchFamily="18" charset="0"/>
                <a:cs typeface="Times New Roman" pitchFamily="18" charset="0"/>
              </a:rPr>
              <a:t>3. Utilize Advanced Excel Tools</a:t>
            </a:r>
          </a:p>
        </p:txBody>
      </p:sp>
    </p:spTree>
    <p:extLst>
      <p:ext uri="{BB962C8B-B14F-4D97-AF65-F5344CB8AC3E}">
        <p14:creationId xmlns:p14="http://schemas.microsoft.com/office/powerpoint/2010/main" val="2986442291"/>
      </p:ext>
    </p:extLst>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chemeClr val="bg1"/>
                </a:solidFill>
                <a:latin typeface="Times New Roman" pitchFamily="18" charset="0"/>
                <a:cs typeface="Times New Roman" pitchFamily="18" charset="0"/>
              </a:rPr>
              <a:t>Employee Performance Analysis using Excel</a:t>
            </a:r>
            <a:endParaRPr lang="en-IN" sz="2800" i="1" dirty="0">
              <a:solidFill>
                <a:schemeClr val="bg1"/>
              </a:solidFill>
              <a:latin typeface="Times New Roman" pitchFamily="18" charset="0"/>
              <a:cs typeface="Times New Roman" pitchFamily="18" charset="0"/>
            </a:endParaRP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46406" y="1223058"/>
            <a:ext cx="5029200" cy="5262979"/>
          </a:xfrm>
          <a:prstGeom prst="rect">
            <a:avLst/>
          </a:prstGeom>
          <a:noFill/>
        </p:spPr>
        <p:txBody>
          <a:bodyPr wrap="square" rtlCol="0" anchor="ctr">
            <a:spAutoFit/>
          </a:bodyPr>
          <a:lstStyle/>
          <a:p>
            <a:pPr marL="514350" indent="-514350">
              <a:buFont typeface="+mj-lt"/>
              <a:buAutoNum type="arabicPeriod"/>
            </a:pPr>
            <a:r>
              <a:rPr lang="en-US" sz="2800" b="1" i="1" dirty="0">
                <a:solidFill>
                  <a:srgbClr val="FFFF00"/>
                </a:solidFill>
                <a:latin typeface="Times New Roman" panose="02020603050405020304" pitchFamily="18" charset="0"/>
                <a:cs typeface="Times New Roman" panose="02020603050405020304" pitchFamily="18" charset="0"/>
              </a:rPr>
              <a:t> Project statement</a:t>
            </a:r>
            <a:r>
              <a:rPr lang="en-US" sz="2800" dirty="0">
                <a:solidFill>
                  <a:srgbClr val="FFFF00"/>
                </a:solidFill>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sz="2800" b="1" i="1" dirty="0">
                <a:solidFill>
                  <a:srgbClr val="FFFF00"/>
                </a:solidFill>
                <a:effectLst/>
                <a:latin typeface="Times New Roman" panose="02020603050405020304" pitchFamily="18" charset="0"/>
                <a:cs typeface="Times New Roman" panose="02020603050405020304" pitchFamily="18" charset="0"/>
              </a:rPr>
              <a:t>Project Overvie</a:t>
            </a:r>
            <a:r>
              <a:rPr lang="en-US" sz="2800" b="1" i="1" dirty="0">
                <a:solidFill>
                  <a:srgbClr val="FFFF00"/>
                </a:solidFill>
                <a:latin typeface="Times New Roman" panose="02020603050405020304" pitchFamily="18" charset="0"/>
                <a:cs typeface="Times New Roman" panose="02020603050405020304" pitchFamily="18" charset="0"/>
              </a:rPr>
              <a:t>w</a:t>
            </a:r>
            <a:endParaRPr lang="en-US" sz="2800" b="1" i="1" dirty="0">
              <a:solidFill>
                <a:srgbClr val="FFFF0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2800" b="1" i="1" dirty="0">
                <a:solidFill>
                  <a:srgbClr val="FFFF00"/>
                </a:solidFill>
                <a:effectLst/>
                <a:latin typeface="Times New Roman" panose="02020603050405020304" pitchFamily="18" charset="0"/>
                <a:cs typeface="Times New Roman" panose="02020603050405020304" pitchFamily="18" charset="0"/>
              </a:rPr>
              <a:t>End Users</a:t>
            </a:r>
          </a:p>
          <a:p>
            <a:pPr marL="514350" indent="-514350" algn="just">
              <a:lnSpc>
                <a:spcPct val="150000"/>
              </a:lnSpc>
              <a:buFont typeface="+mj-lt"/>
              <a:buAutoNum type="arabicPeriod"/>
            </a:pPr>
            <a:r>
              <a:rPr lang="en-US" sz="2800" b="1" i="1" dirty="0">
                <a:solidFill>
                  <a:srgbClr val="FFFF00"/>
                </a:solidFill>
                <a:effectLst/>
                <a:latin typeface="Times New Roman" panose="02020603050405020304" pitchFamily="18" charset="0"/>
                <a:cs typeface="Times New Roman" panose="02020603050405020304" pitchFamily="18" charset="0"/>
              </a:rPr>
              <a:t> Solution And Proposition</a:t>
            </a:r>
          </a:p>
          <a:p>
            <a:pPr marL="514350" indent="-514350" algn="just">
              <a:lnSpc>
                <a:spcPct val="150000"/>
              </a:lnSpc>
              <a:buFont typeface="+mj-lt"/>
              <a:buAutoNum type="arabicPeriod"/>
            </a:pPr>
            <a:r>
              <a:rPr lang="en-US" sz="2800" b="1" i="1" dirty="0">
                <a:solidFill>
                  <a:srgbClr val="FFFF00"/>
                </a:solidFill>
                <a:latin typeface="Times New Roman" panose="02020603050405020304" pitchFamily="18" charset="0"/>
                <a:cs typeface="Times New Roman" panose="02020603050405020304" pitchFamily="18" charset="0"/>
              </a:rPr>
              <a:t> Dataset Description</a:t>
            </a:r>
            <a:endParaRPr lang="en-US" sz="2800" b="1" i="1" dirty="0">
              <a:solidFill>
                <a:srgbClr val="FFFF0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2800" b="1" i="1" dirty="0">
                <a:solidFill>
                  <a:srgbClr val="FFFF00"/>
                </a:solidFill>
                <a:effectLst/>
                <a:latin typeface="Times New Roman" panose="02020603050405020304" pitchFamily="18" charset="0"/>
                <a:cs typeface="Times New Roman" panose="02020603050405020304" pitchFamily="18" charset="0"/>
              </a:rPr>
              <a:t> Modelling Approach</a:t>
            </a:r>
          </a:p>
          <a:p>
            <a:pPr marL="514350" indent="-514350" algn="just">
              <a:lnSpc>
                <a:spcPct val="150000"/>
              </a:lnSpc>
              <a:buFont typeface="+mj-lt"/>
              <a:buAutoNum type="arabicPeriod"/>
            </a:pPr>
            <a:r>
              <a:rPr lang="en-US" sz="2800" b="1" i="1" dirty="0">
                <a:solidFill>
                  <a:srgbClr val="FFFF00"/>
                </a:solidFill>
                <a:effectLst/>
                <a:latin typeface="Times New Roman" panose="02020603050405020304" pitchFamily="18" charset="0"/>
                <a:cs typeface="Times New Roman" panose="02020603050405020304" pitchFamily="18" charset="0"/>
              </a:rPr>
              <a:t> Results And </a:t>
            </a:r>
            <a:r>
              <a:rPr lang="en-US" sz="2800" b="1" i="1" dirty="0">
                <a:solidFill>
                  <a:srgbClr val="FFFF00"/>
                </a:solidFill>
                <a:latin typeface="Times New Roman" panose="02020603050405020304" pitchFamily="18" charset="0"/>
                <a:cs typeface="Times New Roman" panose="02020603050405020304" pitchFamily="18" charset="0"/>
              </a:rPr>
              <a:t>Discussion</a:t>
            </a:r>
            <a:endParaRPr lang="en-US" sz="2800" b="1" i="1" dirty="0">
              <a:solidFill>
                <a:srgbClr val="FFFF0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2800" b="1" i="1" dirty="0">
                <a:solidFill>
                  <a:srgbClr val="FFFF0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a:solidFill>
                  <a:srgbClr val="002060"/>
                </a:solidFill>
                <a:latin typeface="Times New Roman" pitchFamily="18" charset="0"/>
                <a:cs typeface="Times New Roman" pitchFamily="18" charset="0"/>
              </a:rPr>
              <a:t>   </a:t>
            </a:r>
            <a:r>
              <a:rPr lang="en-IN" sz="2800" b="1" i="1" dirty="0">
                <a:solidFill>
                  <a:srgbClr val="FFFF00"/>
                </a:solidFill>
                <a:latin typeface="Times New Roman" pitchFamily="18" charset="0"/>
                <a:cs typeface="Times New Roman" pitchFamily="18" charset="0"/>
              </a:rPr>
              <a:t>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563562"/>
            <a:ext cx="59563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a:t>
            </a:r>
            <a:r>
              <a:rPr lang="en-IN" sz="4250" spc="-20" dirty="0"/>
              <a:t>e</a:t>
            </a:r>
            <a:r>
              <a:rPr sz="4250" spc="-20" dirty="0"/>
              <a:t>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0"/>
            <a:ext cx="6781800" cy="3477875"/>
          </a:xfrm>
          <a:prstGeom prst="rect">
            <a:avLst/>
          </a:prstGeom>
        </p:spPr>
        <p:txBody>
          <a:bodyPr wrap="square">
            <a:spAutoFit/>
          </a:bodyPr>
          <a:lstStyle/>
          <a:p>
            <a:pPr algn="just"/>
            <a:r>
              <a:rPr lang="en-IN" sz="2000" b="1" i="1" dirty="0">
                <a:solidFill>
                  <a:srgbClr val="002060"/>
                </a:solidFill>
                <a:latin typeface="Times New Roman" pitchFamily="18" charset="0"/>
                <a:cs typeface="Times New Roman" pitchFamily="18" charset="0"/>
              </a:rPr>
              <a:t>    </a:t>
            </a:r>
            <a:r>
              <a:rPr lang="en-IN" sz="2000" b="1" i="1" dirty="0">
                <a:solidFill>
                  <a:srgbClr val="FFFF00"/>
                </a:solidFill>
                <a:latin typeface="Times New Roman" pitchFamily="18" charset="0"/>
                <a:cs typeface="Times New Roman" pitchFamily="18" charset="0"/>
              </a:rPr>
              <a:t>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8"/>
          <p:cNvSpPr/>
          <p:nvPr/>
        </p:nvSpPr>
        <p:spPr>
          <a:xfrm>
            <a:off x="1276350" y="1731893"/>
            <a:ext cx="8077200" cy="4539191"/>
          </a:xfrm>
          <a:prstGeom prst="rect">
            <a:avLst/>
          </a:prstGeom>
        </p:spPr>
        <p:txBody>
          <a:bodyPr wrap="square">
            <a:spAutoFit/>
          </a:bodyPr>
          <a:lstStyle/>
          <a:p>
            <a:pPr algn="just">
              <a:lnSpc>
                <a:spcPct val="150000"/>
              </a:lnSpc>
            </a:pPr>
            <a:r>
              <a:rPr lang="en-IN" sz="2800" b="1" i="1" dirty="0">
                <a:solidFill>
                  <a:srgbClr val="FFFF00"/>
                </a:solidFill>
                <a:latin typeface="Times New Roman" pitchFamily="18" charset="0"/>
                <a:cs typeface="Times New Roman" pitchFamily="18" charset="0"/>
              </a:rPr>
              <a:t>1.</a:t>
            </a:r>
            <a:r>
              <a:rPr lang="en-IN" sz="2800" b="1" i="1" dirty="0">
                <a:solidFill>
                  <a:srgbClr val="002060"/>
                </a:solidFill>
                <a:latin typeface="Times New Roman" pitchFamily="18" charset="0"/>
                <a:cs typeface="Times New Roman" pitchFamily="18" charset="0"/>
              </a:rPr>
              <a:t> </a:t>
            </a:r>
            <a:r>
              <a:rPr lang="en-IN" sz="2800" b="1" i="1" dirty="0">
                <a:solidFill>
                  <a:srgbClr val="FFFF00"/>
                </a:solidFill>
                <a:latin typeface="Times New Roman" pitchFamily="18" charset="0"/>
                <a:cs typeface="Times New Roman" pitchFamily="18" charset="0"/>
              </a:rPr>
              <a:t>Human Resources (HR) Departments</a:t>
            </a:r>
          </a:p>
          <a:p>
            <a:pPr algn="just">
              <a:lnSpc>
                <a:spcPct val="150000"/>
              </a:lnSpc>
            </a:pPr>
            <a:r>
              <a:rPr lang="en-IN" sz="2800" b="1" i="1" dirty="0">
                <a:solidFill>
                  <a:srgbClr val="FFFF00"/>
                </a:solidFill>
                <a:latin typeface="Times New Roman" pitchFamily="18" charset="0"/>
                <a:cs typeface="Times New Roman" pitchFamily="18" charset="0"/>
              </a:rPr>
              <a:t>2. Managers and Supervisors</a:t>
            </a:r>
          </a:p>
          <a:p>
            <a:pPr algn="just">
              <a:lnSpc>
                <a:spcPct val="150000"/>
              </a:lnSpc>
            </a:pPr>
            <a:r>
              <a:rPr lang="en-IN" sz="2800" b="1" i="1" dirty="0">
                <a:solidFill>
                  <a:srgbClr val="FFFF00"/>
                </a:solidFill>
                <a:latin typeface="Times New Roman" pitchFamily="18" charset="0"/>
                <a:cs typeface="Times New Roman" pitchFamily="18" charset="0"/>
              </a:rPr>
              <a:t>3. Executives and Senior Management</a:t>
            </a:r>
          </a:p>
          <a:p>
            <a:pPr algn="just">
              <a:lnSpc>
                <a:spcPct val="150000"/>
              </a:lnSpc>
            </a:pPr>
            <a:r>
              <a:rPr lang="en-IN" sz="2800" b="1" i="1" dirty="0">
                <a:solidFill>
                  <a:srgbClr val="FFFF00"/>
                </a:solidFill>
                <a:latin typeface="Times New Roman" pitchFamily="18" charset="0"/>
                <a:cs typeface="Times New Roman" pitchFamily="18" charset="0"/>
              </a:rPr>
              <a:t>4. Employees</a:t>
            </a:r>
          </a:p>
          <a:p>
            <a:pPr algn="just">
              <a:lnSpc>
                <a:spcPct val="150000"/>
              </a:lnSpc>
            </a:pPr>
            <a:r>
              <a:rPr lang="en-IN" sz="2800" b="1" i="1" dirty="0">
                <a:solidFill>
                  <a:srgbClr val="FFFF00"/>
                </a:solidFill>
                <a:latin typeface="Times New Roman" pitchFamily="18" charset="0"/>
                <a:cs typeface="Times New Roman" pitchFamily="18" charset="0"/>
              </a:rPr>
              <a:t>5. Training and Development Teams</a:t>
            </a:r>
          </a:p>
          <a:p>
            <a:pPr algn="just">
              <a:lnSpc>
                <a:spcPct val="150000"/>
              </a:lnSpc>
            </a:pPr>
            <a:r>
              <a:rPr lang="en-IN" sz="2800" b="1" i="1" dirty="0">
                <a:solidFill>
                  <a:srgbClr val="FFFF00"/>
                </a:solidFill>
                <a:latin typeface="Times New Roman" pitchFamily="18" charset="0"/>
                <a:cs typeface="Times New Roman" pitchFamily="18" charset="0"/>
              </a:rPr>
              <a:t>6. Compensation and Benefits Teams</a:t>
            </a:r>
          </a:p>
          <a:p>
            <a:pPr algn="just">
              <a:lnSpc>
                <a:spcPct val="150000"/>
              </a:lnSpc>
            </a:pPr>
            <a:r>
              <a:rPr lang="en-IN" sz="2800" b="1" i="1" dirty="0">
                <a:solidFill>
                  <a:srgbClr val="FFFF00"/>
                </a:solidFill>
                <a:latin typeface="Times New Roman" pitchFamily="18" charset="0"/>
                <a:cs typeface="Times New Roman" pitchFamily="18" charset="0"/>
              </a:rPr>
              <a:t>7. Consultants and Analysts</a:t>
            </a: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000501"/>
            <a:ext cx="2695574" cy="2857499"/>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a:solidFill>
                  <a:srgbClr val="FFFF00"/>
                </a:solidFill>
                <a:latin typeface="Times New Roman" pitchFamily="18" charset="0"/>
                <a:cs typeface="Times New Roman" pitchFamily="18" charset="0"/>
              </a:rPr>
              <a:t>    Your solution leverages Excel to provide a comprehensive, user-friendly, and cost-effective approach to employee performance analysis</a:t>
            </a:r>
            <a:r>
              <a:rPr lang="en-IN" sz="2400" b="1" i="1" dirty="0">
                <a:solidFill>
                  <a:srgbClr val="002060"/>
                </a:solidFill>
                <a:latin typeface="Times New Roman" pitchFamily="18" charset="0"/>
                <a:cs typeface="Times New Roman" pitchFamily="18" charset="0"/>
              </a:rPr>
              <a:t>.</a:t>
            </a: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a:t>Value Proposition:</a:t>
            </a:r>
          </a:p>
          <a:p>
            <a:pPr algn="just"/>
            <a:r>
              <a:rPr lang="en-IN" sz="2400" b="1" i="1" dirty="0">
                <a:solidFill>
                  <a:srgbClr val="002060"/>
                </a:solidFill>
                <a:latin typeface="Times New Roman" pitchFamily="18" charset="0"/>
                <a:cs typeface="Times New Roman" pitchFamily="18" charset="0"/>
              </a:rPr>
              <a:t> </a:t>
            </a:r>
            <a:r>
              <a:rPr lang="en-IN" sz="2400" b="1" i="1" dirty="0">
                <a:solidFill>
                  <a:srgbClr val="FFFF00"/>
                </a:solidFill>
                <a:latin typeface="Times New Roman" pitchFamily="18" charset="0"/>
                <a:cs typeface="Times New Roman" pitchFamily="18" charset="0"/>
              </a:rPr>
              <a:t>1. Cost-Effectiveness</a:t>
            </a:r>
          </a:p>
          <a:p>
            <a:pPr algn="just"/>
            <a:r>
              <a:rPr lang="en-IN" sz="2400" b="1" i="1" dirty="0">
                <a:solidFill>
                  <a:srgbClr val="FFFF00"/>
                </a:solidFill>
                <a:latin typeface="Times New Roman" pitchFamily="18" charset="0"/>
                <a:cs typeface="Times New Roman" pitchFamily="18" charset="0"/>
              </a:rPr>
              <a:t> 2. Ease of Use</a:t>
            </a:r>
          </a:p>
          <a:p>
            <a:pPr algn="just"/>
            <a:r>
              <a:rPr lang="en-IN" sz="2400" b="1" i="1" dirty="0">
                <a:solidFill>
                  <a:srgbClr val="FFFF00"/>
                </a:solidFill>
                <a:latin typeface="Times New Roman" pitchFamily="18" charset="0"/>
                <a:cs typeface="Times New Roman" pitchFamily="18" charset="0"/>
              </a:rPr>
              <a:t> 3. Data Management</a:t>
            </a:r>
          </a:p>
          <a:p>
            <a:pPr algn="just"/>
            <a:r>
              <a:rPr lang="en-IN" sz="2400" b="1" i="1" dirty="0">
                <a:solidFill>
                  <a:srgbClr val="FFFF00"/>
                </a:solidFill>
                <a:latin typeface="Times New Roman" pitchFamily="18" charset="0"/>
                <a:cs typeface="Times New Roman" pitchFamily="18" charset="0"/>
              </a:rPr>
              <a:t> 4. Customizable Analysis</a:t>
            </a:r>
          </a:p>
          <a:p>
            <a:pPr algn="just"/>
            <a:r>
              <a:rPr lang="en-IN" sz="2400" b="1" i="1" dirty="0">
                <a:solidFill>
                  <a:srgbClr val="FFFF00"/>
                </a:solidFill>
                <a:latin typeface="Times New Roman" pitchFamily="18" charset="0"/>
                <a:cs typeface="Times New Roman" pitchFamily="18" charset="0"/>
              </a:rPr>
              <a:t> 5. Real-Time Analysis</a:t>
            </a: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57500" y="152400"/>
            <a:ext cx="8610600" cy="1293028"/>
          </a:xfrm>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a:latin typeface="Times New Roman" pitchFamily="18" charset="0"/>
                <a:cs typeface="Times New Roman" pitchFamily="18" charset="0"/>
              </a:rPr>
              <a:t>Listed Features:</a:t>
            </a:r>
          </a:p>
          <a:p>
            <a:pPr algn="just"/>
            <a:r>
              <a:rPr lang="en-IN" sz="2400" b="1" i="1" dirty="0">
                <a:solidFill>
                  <a:srgbClr val="FFFF00"/>
                </a:solidFill>
                <a:latin typeface="Times New Roman" pitchFamily="18" charset="0"/>
                <a:cs typeface="Times New Roman" pitchFamily="18" charset="0"/>
              </a:rPr>
              <a:t>  1. Employee ID   </a:t>
            </a:r>
          </a:p>
          <a:p>
            <a:pPr algn="just"/>
            <a:r>
              <a:rPr lang="en-IN" sz="2400" b="1" i="1" dirty="0">
                <a:solidFill>
                  <a:srgbClr val="FFFF00"/>
                </a:solidFill>
                <a:latin typeface="Times New Roman" pitchFamily="18" charset="0"/>
                <a:cs typeface="Times New Roman" pitchFamily="18" charset="0"/>
              </a:rPr>
              <a:t>  2. First name  </a:t>
            </a:r>
          </a:p>
          <a:p>
            <a:pPr algn="just"/>
            <a:r>
              <a:rPr lang="en-IN" sz="2400" b="1" i="1" dirty="0">
                <a:solidFill>
                  <a:srgbClr val="FFFF00"/>
                </a:solidFill>
                <a:latin typeface="Times New Roman" pitchFamily="18" charset="0"/>
                <a:cs typeface="Times New Roman" pitchFamily="18" charset="0"/>
              </a:rPr>
              <a:t>  3. Last name  </a:t>
            </a:r>
          </a:p>
          <a:p>
            <a:pPr algn="just"/>
            <a:r>
              <a:rPr lang="en-IN" sz="2400" b="1" i="1" dirty="0">
                <a:solidFill>
                  <a:srgbClr val="FFFF00"/>
                </a:solidFill>
                <a:latin typeface="Times New Roman" pitchFamily="18" charset="0"/>
                <a:cs typeface="Times New Roman" pitchFamily="18" charset="0"/>
              </a:rPr>
              <a:t>  4. Business unit </a:t>
            </a:r>
          </a:p>
          <a:p>
            <a:pPr algn="just"/>
            <a:r>
              <a:rPr lang="en-IN" sz="2400" b="1" i="1" dirty="0">
                <a:solidFill>
                  <a:srgbClr val="FFFF00"/>
                </a:solidFill>
                <a:latin typeface="Times New Roman" pitchFamily="18" charset="0"/>
                <a:cs typeface="Times New Roman" pitchFamily="18" charset="0"/>
              </a:rPr>
              <a:t>  5. Employee Type </a:t>
            </a:r>
          </a:p>
          <a:p>
            <a:pPr algn="just"/>
            <a:r>
              <a:rPr lang="en-IN" sz="2400" b="1" i="1" dirty="0">
                <a:solidFill>
                  <a:srgbClr val="FFFF00"/>
                </a:solidFill>
                <a:latin typeface="Times New Roman" pitchFamily="18" charset="0"/>
                <a:cs typeface="Times New Roman" pitchFamily="18" charset="0"/>
              </a:rPr>
              <a:t>  6. Employee Status  </a:t>
            </a:r>
          </a:p>
          <a:p>
            <a:pPr algn="just"/>
            <a:r>
              <a:rPr lang="en-IN" sz="2400" b="1" i="1" dirty="0">
                <a:solidFill>
                  <a:srgbClr val="FFFF00"/>
                </a:solidFill>
                <a:latin typeface="Times New Roman" pitchFamily="18" charset="0"/>
                <a:cs typeface="Times New Roman" pitchFamily="18" charset="0"/>
              </a:rPr>
              <a:t>  7. Employee classification type  </a:t>
            </a:r>
          </a:p>
          <a:p>
            <a:pPr algn="just"/>
            <a:r>
              <a:rPr lang="en-IN" sz="2400" b="1" i="1" dirty="0">
                <a:solidFill>
                  <a:srgbClr val="FFFF00"/>
                </a:solidFill>
                <a:latin typeface="Times New Roman" pitchFamily="18" charset="0"/>
                <a:cs typeface="Times New Roman" pitchFamily="18" charset="0"/>
              </a:rPr>
              <a:t>  8. Gender Code</a:t>
            </a:r>
          </a:p>
          <a:p>
            <a:pPr algn="just"/>
            <a:r>
              <a:rPr lang="en-IN" sz="2400" b="1" i="1" dirty="0">
                <a:solidFill>
                  <a:srgbClr val="FFFF00"/>
                </a:solidFill>
                <a:latin typeface="Times New Roman" pitchFamily="18" charset="0"/>
                <a:cs typeface="Times New Roman" pitchFamily="18" charset="0"/>
              </a:rPr>
              <a:t>  9. Performance Score </a:t>
            </a:r>
          </a:p>
          <a:p>
            <a:pPr algn="just"/>
            <a:r>
              <a:rPr lang="en-IN" sz="2400" b="1" i="1" dirty="0">
                <a:solidFill>
                  <a:srgbClr val="FFFF0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a:solidFill>
                  <a:srgbClr val="FFFF00"/>
                </a:solidFill>
                <a:latin typeface="Times New Roman" pitchFamily="18" charset="0"/>
                <a:cs typeface="Times New Roman" pitchFamily="18" charset="0"/>
              </a:rPr>
              <a:t>*Employee data set taken from kaggle.</a:t>
            </a:r>
          </a:p>
          <a:p>
            <a:r>
              <a:rPr lang="en-IN" sz="2400" b="1" i="1" dirty="0">
                <a:solidFill>
                  <a:srgbClr val="FFFF00"/>
                </a:solidFill>
                <a:latin typeface="Times New Roman" pitchFamily="18" charset="0"/>
                <a:cs typeface="Times New Roman" pitchFamily="18" charset="0"/>
              </a:rPr>
              <a:t>           *Out of 26 features, 9 were selected</a:t>
            </a:r>
            <a:r>
              <a:rPr lang="en-IN" sz="2400" b="1" i="1" dirty="0">
                <a:solidFill>
                  <a:srgbClr val="002060"/>
                </a:solidFill>
                <a:latin typeface="Times New Roman" pitchFamily="18" charset="0"/>
                <a:cs typeface="Times New Roman" pitchFamily="18" charset="0"/>
              </a:rPr>
              <a:t>.  </a:t>
            </a:r>
          </a:p>
        </p:txBody>
      </p:sp>
    </p:spTree>
    <p:extLst>
      <p:ext uri="{BB962C8B-B14F-4D97-AF65-F5344CB8AC3E}">
        <p14:creationId xmlns:p14="http://schemas.microsoft.com/office/powerpoint/2010/main" val="2720660618"/>
      </p:ext>
    </p:extLst>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a:solidFill>
                  <a:srgbClr val="FFFF00"/>
                </a:solidFill>
                <a:latin typeface="Times New Roman" pitchFamily="18" charset="0"/>
                <a:cs typeface="Times New Roman" pitchFamily="18" charset="0"/>
              </a:rPr>
              <a:t> Interactive Dashboards</a:t>
            </a:r>
          </a:p>
          <a:p>
            <a:pPr marL="342900" indent="-342900" algn="just"/>
            <a:r>
              <a:rPr lang="en-IN" sz="2400" b="1" i="1" dirty="0">
                <a:solidFill>
                  <a:srgbClr val="FFFF00"/>
                </a:solidFill>
                <a:latin typeface="Times New Roman" pitchFamily="18" charset="0"/>
                <a:cs typeface="Times New Roman" pitchFamily="18" charset="0"/>
              </a:rPr>
              <a:t>2.  Data Visualization</a:t>
            </a:r>
          </a:p>
          <a:p>
            <a:pPr marL="342900" indent="-342900" algn="just"/>
            <a:r>
              <a:rPr lang="en-IN" sz="2400" b="1" i="1" dirty="0">
                <a:solidFill>
                  <a:srgbClr val="FFFF00"/>
                </a:solidFill>
                <a:latin typeface="Times New Roman" pitchFamily="18" charset="0"/>
                <a:cs typeface="Times New Roman" pitchFamily="18" charset="0"/>
              </a:rPr>
              <a:t>3.  Automated Reporting</a:t>
            </a:r>
          </a:p>
          <a:p>
            <a:pPr marL="342900" indent="-342900" algn="just"/>
            <a:r>
              <a:rPr lang="en-IN" sz="2400" b="1" i="1" dirty="0">
                <a:solidFill>
                  <a:srgbClr val="FFFF00"/>
                </a:solidFill>
                <a:latin typeface="Times New Roman" pitchFamily="18" charset="0"/>
                <a:cs typeface="Times New Roman" pitchFamily="18" charset="0"/>
              </a:rPr>
              <a:t>4.  Predictive Analysis</a:t>
            </a:r>
          </a:p>
          <a:p>
            <a:pPr marL="342900" indent="-342900" algn="just"/>
            <a:r>
              <a:rPr lang="en-IN" sz="2400" b="1" i="1" dirty="0">
                <a:solidFill>
                  <a:srgbClr val="FFFF00"/>
                </a:solidFill>
                <a:latin typeface="Times New Roman" pitchFamily="18" charset="0"/>
                <a:cs typeface="Times New Roman" pitchFamily="18" charset="0"/>
              </a:rPr>
              <a:t>5.  Scorecards and Balanced Scorecards</a:t>
            </a:r>
          </a:p>
          <a:p>
            <a:pPr marL="342900" indent="-342900" algn="just"/>
            <a:r>
              <a:rPr lang="en-IN" sz="2400" b="1" i="1" dirty="0">
                <a:solidFill>
                  <a:srgbClr val="FFFF00"/>
                </a:solidFill>
                <a:latin typeface="Times New Roman" pitchFamily="18" charset="0"/>
                <a:cs typeface="Times New Roman" pitchFamily="18" charset="0"/>
              </a:rPr>
              <a:t>6.  Employee Ranking and Comparison</a:t>
            </a:r>
          </a:p>
          <a:p>
            <a:pPr marL="342900" indent="-342900" algn="just"/>
            <a:r>
              <a:rPr lang="en-IN" sz="2400" b="1" i="1" dirty="0">
                <a:solidFill>
                  <a:srgbClr val="FFFF00"/>
                </a:solidFill>
                <a:latin typeface="Times New Roman" pitchFamily="18" charset="0"/>
                <a:cs typeface="Times New Roman" pitchFamily="18" charset="0"/>
              </a:rPr>
              <a:t>7.  Training and Development Analysis</a:t>
            </a:r>
          </a:p>
          <a:p>
            <a:pPr marL="342900" indent="-342900" algn="just"/>
            <a:r>
              <a:rPr lang="en-IN" sz="2400" b="1" i="1" dirty="0">
                <a:solidFill>
                  <a:srgbClr val="FFFF00"/>
                </a:solidFill>
                <a:latin typeface="Times New Roman" pitchFamily="18" charset="0"/>
                <a:cs typeface="Times New Roman" pitchFamily="18" charset="0"/>
              </a:rPr>
              <a:t>8.  Employee Feedback and Sentiment </a:t>
            </a:r>
            <a:r>
              <a:rPr lang="en-IN" sz="2400" b="1" i="1" dirty="0" err="1">
                <a:solidFill>
                  <a:srgbClr val="FFFF00"/>
                </a:solidFill>
                <a:latin typeface="Times New Roman" pitchFamily="18" charset="0"/>
                <a:cs typeface="Times New Roman" pitchFamily="18" charset="0"/>
              </a:rPr>
              <a:t>Anlysis</a:t>
            </a:r>
            <a:endParaRPr lang="en-IN" sz="2400" b="1" i="1" dirty="0">
              <a:solidFill>
                <a:srgbClr val="FFFF00"/>
              </a:solidFill>
              <a:latin typeface="Times New Roman" pitchFamily="18" charset="0"/>
              <a:cs typeface="Times New Roman" pitchFamily="18" charset="0"/>
            </a:endParaRPr>
          </a:p>
          <a:p>
            <a:pPr marL="457200" indent="-457200" algn="just"/>
            <a:r>
              <a:rPr lang="en-IN" sz="2400" b="1" i="1" dirty="0">
                <a:solidFill>
                  <a:srgbClr val="FFFF00"/>
                </a:solidFill>
                <a:latin typeface="Times New Roman" pitchFamily="18" charset="0"/>
                <a:cs typeface="Times New Roman" pitchFamily="18" charset="0"/>
              </a:rPr>
              <a:t>9.  KPI Tracking with Alerts</a:t>
            </a:r>
          </a:p>
          <a:p>
            <a:pPr marL="457200" indent="-457200" algn="just"/>
            <a:r>
              <a:rPr lang="en-IN" sz="2400" b="1" i="1" dirty="0">
                <a:solidFill>
                  <a:srgbClr val="FFFF00"/>
                </a:solidFill>
                <a:latin typeface="Times New Roman" pitchFamily="18" charset="0"/>
                <a:cs typeface="Times New Roman" pitchFamily="18" charset="0"/>
              </a:rPr>
              <a:t>10. Data Security and Privacy</a:t>
            </a:r>
          </a:p>
        </p:txBody>
      </p:sp>
    </p:spTree>
  </p:cSld>
  <p:clrMapOvr>
    <a:masterClrMapping/>
  </p:clrMapOvr>
  <p:transition>
    <p:strips dir="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374</TotalTime>
  <Words>643</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Roboto</vt:lpstr>
      <vt:lpstr>Times New Roman</vt:lpstr>
      <vt:lpstr>Trebuchet MS</vt:lpstr>
      <vt:lpstr>Vapor Trail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Harine Arumugam</cp:lastModifiedBy>
  <cp:revision>26</cp:revision>
  <dcterms:created xsi:type="dcterms:W3CDTF">2024-03-29T15:07:22Z</dcterms:created>
  <dcterms:modified xsi:type="dcterms:W3CDTF">2024-08-31T15:30:51Z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