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0"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9" d="100"/>
          <a:sy n="99" d="100"/>
        </p:scale>
        <p:origin x="-24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1DB5D20-4734-4A13-B904-88F2FB93B1C6}" type="datetimeFigureOut">
              <a:rPr lang="en-US" smtClean="0"/>
              <a:t>5/7/2025</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61DF80A-568A-4787-A19A-BA652B923D71}"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DB5D20-4734-4A13-B904-88F2FB93B1C6}" type="datetimeFigureOut">
              <a:rPr lang="en-US" smtClean="0"/>
              <a:t>5/7/2025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DF80A-568A-4787-A19A-BA652B923D71}" type="slidenum">
              <a:rPr lang="en-IN" smtClean="0"/>
              <a:t>‹#›</a:t>
            </a:fld>
            <a:endParaRPr lang="en-IN"/>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DB5D20-4734-4A13-B904-88F2FB93B1C6}" type="datetimeFigureOut">
              <a:rPr lang="en-US" smtClean="0"/>
              <a:t>5/7/2025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DF80A-568A-4787-A19A-BA652B923D71}" type="slidenum">
              <a:rPr lang="en-IN" smtClean="0"/>
              <a:t>‹#›</a:t>
            </a:fld>
            <a:endParaRPr lang="en-IN"/>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1DB5D20-4734-4A13-B904-88F2FB93B1C6}" type="datetimeFigureOut">
              <a:rPr lang="en-US" smtClean="0"/>
              <a:t>5/7/2025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1DF80A-568A-4787-A19A-BA652B923D71}"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1DB5D20-4734-4A13-B904-88F2FB93B1C6}" type="datetimeFigureOut">
              <a:rPr lang="en-US" smtClean="0"/>
              <a:t>5/7/2025</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61DF80A-568A-4787-A19A-BA652B923D7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1DB5D20-4734-4A13-B904-88F2FB93B1C6}" type="datetimeFigureOut">
              <a:rPr lang="en-US" smtClean="0"/>
              <a:t>5/7/2025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1DF80A-568A-4787-A19A-BA652B923D71}"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1DB5D20-4734-4A13-B904-88F2FB93B1C6}" type="datetimeFigureOut">
              <a:rPr lang="en-US" smtClean="0"/>
              <a:t>5/7/2025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1DF80A-568A-4787-A19A-BA652B923D71}"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1DB5D20-4734-4A13-B904-88F2FB93B1C6}" type="datetimeFigureOut">
              <a:rPr lang="en-US" smtClean="0"/>
              <a:t>5/7/2025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1DF80A-568A-4787-A19A-BA652B923D71}" type="slidenum">
              <a:rPr lang="en-IN" smtClean="0"/>
              <a:t>‹#›</a:t>
            </a:fld>
            <a:endParaRPr lang="en-IN"/>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B5D20-4734-4A13-B904-88F2FB93B1C6}" type="datetimeFigureOut">
              <a:rPr lang="en-US" smtClean="0"/>
              <a:t>5/7/2025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1DF80A-568A-4787-A19A-BA652B923D71}" type="slidenum">
              <a:rPr lang="en-IN" smtClean="0"/>
              <a:t>‹#›</a:t>
            </a:fld>
            <a:endParaRPr lang="en-IN"/>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DB5D20-4734-4A13-B904-88F2FB93B1C6}" type="datetimeFigureOut">
              <a:rPr lang="en-US" smtClean="0"/>
              <a:t>5/7/2025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1DF80A-568A-4787-A19A-BA652B923D71}"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DB5D20-4734-4A13-B904-88F2FB93B1C6}" type="datetimeFigureOut">
              <a:rPr lang="en-US" smtClean="0"/>
              <a:t>5/7/2025</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A61DF80A-568A-4787-A19A-BA652B923D71}"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1DB5D20-4734-4A13-B904-88F2FB93B1C6}" type="datetimeFigureOut">
              <a:rPr lang="en-US" smtClean="0"/>
              <a:t>5/7/2025</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61DF80A-568A-4787-A19A-BA652B923D7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wipe dir="r"/>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britannica.com/place/Sun" TargetMode="External"/><Relationship Id="rId2" Type="http://schemas.openxmlformats.org/officeDocument/2006/relationships/hyperlink" Target="https://www.britannica.com/science/solar-nebula" TargetMode="External"/><Relationship Id="rId1" Type="http://schemas.openxmlformats.org/officeDocument/2006/relationships/slideLayout" Target="../slideLayouts/slideLayout6.xml"/><Relationship Id="rId5" Type="http://schemas.openxmlformats.org/officeDocument/2006/relationships/hyperlink" Target="https://www.britannica.com/science/planet" TargetMode="External"/><Relationship Id="rId4" Type="http://schemas.openxmlformats.org/officeDocument/2006/relationships/hyperlink" Target="https://www.britannica.com/science/kinetic-energy"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britannica.com/place/Jupiter-planet" TargetMode="External"/><Relationship Id="rId13" Type="http://schemas.openxmlformats.org/officeDocument/2006/relationships/hyperlink" Target="https://www.britannica.com/place/Eris-astronomy" TargetMode="External"/><Relationship Id="rId18" Type="http://schemas.openxmlformats.org/officeDocument/2006/relationships/hyperlink" Target="https://www.britannica.com/science/planet" TargetMode="External"/><Relationship Id="rId3" Type="http://schemas.openxmlformats.org/officeDocument/2006/relationships/hyperlink" Target="https://www.britannica.com/place/Sun" TargetMode="External"/><Relationship Id="rId7" Type="http://schemas.openxmlformats.org/officeDocument/2006/relationships/hyperlink" Target="https://www.britannica.com/place/Mars-planet" TargetMode="External"/><Relationship Id="rId12" Type="http://schemas.openxmlformats.org/officeDocument/2006/relationships/hyperlink" Target="https://www.britannica.com/place/Pluto-dwarf-planet" TargetMode="External"/><Relationship Id="rId17" Type="http://schemas.openxmlformats.org/officeDocument/2006/relationships/hyperlink" Target="https://www.britannica.com/science/dwarf-planet" TargetMode="External"/><Relationship Id="rId2" Type="http://schemas.openxmlformats.org/officeDocument/2006/relationships/hyperlink" Target="https://www.britannica.com/science/gravity-physics" TargetMode="External"/><Relationship Id="rId16" Type="http://schemas.openxmlformats.org/officeDocument/2006/relationships/hyperlink" Target="https://www.merriam-webster.com/dictionary/community" TargetMode="External"/><Relationship Id="rId1" Type="http://schemas.openxmlformats.org/officeDocument/2006/relationships/slideLayout" Target="../slideLayouts/slideLayout2.xml"/><Relationship Id="rId6" Type="http://schemas.openxmlformats.org/officeDocument/2006/relationships/hyperlink" Target="https://www.britannica.com/place/Earth" TargetMode="External"/><Relationship Id="rId11" Type="http://schemas.openxmlformats.org/officeDocument/2006/relationships/hyperlink" Target="https://www.britannica.com/place/Neptune-planet" TargetMode="External"/><Relationship Id="rId5" Type="http://schemas.openxmlformats.org/officeDocument/2006/relationships/hyperlink" Target="https://www.britannica.com/place/Venus-planet" TargetMode="External"/><Relationship Id="rId15" Type="http://schemas.openxmlformats.org/officeDocument/2006/relationships/hyperlink" Target="https://www.britannica.com/topic/International-Astronomical-Union" TargetMode="External"/><Relationship Id="rId10" Type="http://schemas.openxmlformats.org/officeDocument/2006/relationships/hyperlink" Target="https://www.britannica.com/place/Uranus-planet" TargetMode="External"/><Relationship Id="rId4" Type="http://schemas.openxmlformats.org/officeDocument/2006/relationships/hyperlink" Target="https://www.britannica.com/place/Mercury-planet" TargetMode="External"/><Relationship Id="rId9" Type="http://schemas.openxmlformats.org/officeDocument/2006/relationships/hyperlink" Target="https://www.britannica.com/place/Saturn-planet" TargetMode="External"/><Relationship Id="rId14" Type="http://schemas.openxmlformats.org/officeDocument/2006/relationships/hyperlink" Target="https://www.britannica.com/place/Kuiper-bel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eo.libretexts.org/Bookshelves/Geology/Book%3A_An_Introduction_to_Geology_(Johnson_Affolter_Inkenbrandt_and_Mosher)/08%3A_Earth_History/8.02%3A_Origin_of_the_Solar_SystemThe_Nebular_Hypothesis" TargetMode="External"/><Relationship Id="rId2" Type="http://schemas.openxmlformats.org/officeDocument/2006/relationships/hyperlink" Target="https://www.amnh.org/exhibitions/permanent/the-universe/planets/formation-of-our-solar-syste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space.com/15216-dwarf-planets-facts-solar-system-sdcmp.html" TargetMode="External"/><Relationship Id="rId7" Type="http://schemas.openxmlformats.org/officeDocument/2006/relationships/hyperlink" Target="https://www.space.com/22891-ceres-dwarf-planet.html" TargetMode="External"/><Relationship Id="rId2" Type="http://schemas.openxmlformats.org/officeDocument/2006/relationships/hyperlink" Target="https://www.iau.org/public/themes/pluto/" TargetMode="External"/><Relationship Id="rId1" Type="http://schemas.openxmlformats.org/officeDocument/2006/relationships/slideLayout" Target="../slideLayouts/slideLayout7.xml"/><Relationship Id="rId6" Type="http://schemas.openxmlformats.org/officeDocument/2006/relationships/hyperlink" Target="https://www.space.com/23122-makemake.html" TargetMode="External"/><Relationship Id="rId5" Type="http://schemas.openxmlformats.org/officeDocument/2006/relationships/hyperlink" Target="https://www.space.com/23091-haumea.html" TargetMode="External"/><Relationship Id="rId4" Type="http://schemas.openxmlformats.org/officeDocument/2006/relationships/hyperlink" Target="https://www.space.com/28379-eris-dwarf-planet.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ABOUT SOLAR </a:t>
            </a:r>
            <a:r>
              <a:rPr lang="en-US" dirty="0" smtClean="0"/>
              <a:t>SYSTEMS </a:t>
            </a:r>
            <a:endParaRPr lang="en-IN" dirty="0"/>
          </a:p>
        </p:txBody>
      </p:sp>
    </p:spTree>
  </p:cSld>
  <p:clrMapOvr>
    <a:masterClrMapping/>
  </p:clrMapOvr>
  <p:transition>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SOLAR SYSTEM FORM</a:t>
            </a:r>
            <a:endParaRPr lang="en-IN" dirty="0"/>
          </a:p>
        </p:txBody>
      </p:sp>
      <p:sp>
        <p:nvSpPr>
          <p:cNvPr id="4" name="Oval 3"/>
          <p:cNvSpPr/>
          <p:nvPr/>
        </p:nvSpPr>
        <p:spPr>
          <a:xfrm>
            <a:off x="642910" y="1785926"/>
            <a:ext cx="7572428" cy="43577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dirty="0"/>
              <a:t>Scientists have multiple theories that explain how the solar system formed. The favoured theory proposes that the solar system formed from a </a:t>
            </a:r>
            <a:r>
              <a:rPr lang="en-IN" sz="2400" dirty="0">
                <a:hlinkClick r:id="rId2"/>
              </a:rPr>
              <a:t>solar nebula</a:t>
            </a:r>
            <a:r>
              <a:rPr lang="en-IN" sz="2400" dirty="0"/>
              <a:t>, where the </a:t>
            </a:r>
            <a:r>
              <a:rPr lang="en-IN" sz="2400" dirty="0">
                <a:hlinkClick r:id="rId3"/>
              </a:rPr>
              <a:t>Sun</a:t>
            </a:r>
            <a:r>
              <a:rPr lang="en-IN" sz="2400" dirty="0"/>
              <a:t> was born out of a concentration of </a:t>
            </a:r>
            <a:r>
              <a:rPr lang="en-IN" sz="2400" dirty="0">
                <a:hlinkClick r:id="rId4"/>
              </a:rPr>
              <a:t>kinetic energy</a:t>
            </a:r>
            <a:r>
              <a:rPr lang="en-IN" sz="2400" dirty="0"/>
              <a:t> and heat at the centre, while debris rotating the nebula collided to create the </a:t>
            </a:r>
            <a:r>
              <a:rPr lang="en-IN" sz="2400" dirty="0">
                <a:hlinkClick r:id="rId5"/>
              </a:rPr>
              <a:t>planets</a:t>
            </a:r>
            <a:r>
              <a:rPr lang="en-IN" dirty="0"/>
              <a:t>.</a:t>
            </a:r>
          </a:p>
        </p:txBody>
      </p:sp>
    </p:spTree>
  </p:cSld>
  <p:clrMapOvr>
    <a:masterClrMapping/>
  </p:clrMapOvr>
  <p:transition>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b="1" dirty="0" smtClean="0"/>
              <a:t>Composition of the solar system</a:t>
            </a:r>
            <a:br>
              <a:rPr lang="en-IN" b="1" dirty="0" smtClean="0"/>
            </a:br>
            <a:endParaRPr lang="en-IN" dirty="0"/>
          </a:p>
        </p:txBody>
      </p:sp>
      <p:sp>
        <p:nvSpPr>
          <p:cNvPr id="3" name="Content Placeholder 2"/>
          <p:cNvSpPr>
            <a:spLocks noGrp="1"/>
          </p:cNvSpPr>
          <p:nvPr>
            <p:ph sz="quarter" idx="1"/>
          </p:nvPr>
        </p:nvSpPr>
        <p:spPr>
          <a:xfrm>
            <a:off x="500034" y="1428736"/>
            <a:ext cx="8186766" cy="4895864"/>
          </a:xfrm>
        </p:spPr>
        <p:txBody>
          <a:bodyPr>
            <a:normAutofit fontScale="77500" lnSpcReduction="20000"/>
          </a:bodyPr>
          <a:lstStyle/>
          <a:p>
            <a:r>
              <a:rPr lang="en-IN" dirty="0" smtClean="0"/>
              <a:t>Located at the centre of the solar system and influencing the motion of all the other bodies through its </a:t>
            </a:r>
            <a:r>
              <a:rPr lang="en-IN" u="sng" dirty="0" smtClean="0">
                <a:hlinkClick r:id="rId2"/>
              </a:rPr>
              <a:t>gravitational</a:t>
            </a:r>
            <a:r>
              <a:rPr lang="en-IN" dirty="0" smtClean="0"/>
              <a:t> force is the </a:t>
            </a:r>
            <a:r>
              <a:rPr lang="en-IN" u="sng" dirty="0" smtClean="0">
                <a:hlinkClick r:id="rId3"/>
              </a:rPr>
              <a:t>Sun</a:t>
            </a:r>
            <a:r>
              <a:rPr lang="en-IN" dirty="0" smtClean="0"/>
              <a:t>, which in itself contains more than 99 percent of the mass of the system. The planets, in order of their distance outward from the Sun, are </a:t>
            </a:r>
            <a:r>
              <a:rPr lang="en-IN" u="sng" dirty="0" smtClean="0">
                <a:solidFill>
                  <a:schemeClr val="tx1">
                    <a:lumMod val="95000"/>
                    <a:lumOff val="5000"/>
                  </a:schemeClr>
                </a:solidFill>
                <a:hlinkClick r:id="rId4"/>
              </a:rPr>
              <a:t>Mercury</a:t>
            </a:r>
            <a:r>
              <a:rPr lang="en-IN" dirty="0" smtClean="0"/>
              <a:t>, </a:t>
            </a:r>
            <a:r>
              <a:rPr lang="en-IN" u="sng" dirty="0" smtClean="0">
                <a:hlinkClick r:id="rId5"/>
              </a:rPr>
              <a:t>Venus</a:t>
            </a:r>
            <a:r>
              <a:rPr lang="en-IN" dirty="0" smtClean="0"/>
              <a:t>, </a:t>
            </a:r>
            <a:r>
              <a:rPr lang="en-IN" u="sng" dirty="0" smtClean="0">
                <a:hlinkClick r:id="rId6"/>
              </a:rPr>
              <a:t>Earth</a:t>
            </a:r>
            <a:r>
              <a:rPr lang="en-IN" dirty="0" smtClean="0"/>
              <a:t>, </a:t>
            </a:r>
            <a:r>
              <a:rPr lang="en-IN" u="sng" dirty="0" smtClean="0">
                <a:hlinkClick r:id="rId7"/>
              </a:rPr>
              <a:t>Mars</a:t>
            </a:r>
            <a:r>
              <a:rPr lang="en-IN" dirty="0" smtClean="0"/>
              <a:t>, </a:t>
            </a:r>
            <a:r>
              <a:rPr lang="en-IN" u="sng" dirty="0" smtClean="0">
                <a:hlinkClick r:id="rId8"/>
              </a:rPr>
              <a:t>Jupiter</a:t>
            </a:r>
            <a:r>
              <a:rPr lang="en-IN" dirty="0" smtClean="0"/>
              <a:t>, </a:t>
            </a:r>
            <a:r>
              <a:rPr lang="en-IN" u="sng" dirty="0" smtClean="0">
                <a:hlinkClick r:id="rId9"/>
              </a:rPr>
              <a:t>Saturn</a:t>
            </a:r>
            <a:r>
              <a:rPr lang="en-IN" dirty="0" smtClean="0"/>
              <a:t>, </a:t>
            </a:r>
            <a:r>
              <a:rPr lang="en-IN" u="sng" dirty="0" smtClean="0">
                <a:hlinkClick r:id="rId10"/>
              </a:rPr>
              <a:t>Uranus</a:t>
            </a:r>
            <a:r>
              <a:rPr lang="en-IN" dirty="0" smtClean="0"/>
              <a:t>, and </a:t>
            </a:r>
            <a:r>
              <a:rPr lang="en-IN" u="sng" dirty="0" smtClean="0">
                <a:hlinkClick r:id="rId11"/>
              </a:rPr>
              <a:t>Neptune</a:t>
            </a:r>
            <a:r>
              <a:rPr lang="en-IN" dirty="0" smtClean="0"/>
              <a:t>. Four planets—Jupiter through Neptune—have ring systems, and all but Mercury and Venus have one or more moons. </a:t>
            </a:r>
            <a:r>
              <a:rPr lang="en-IN" u="sng" dirty="0" smtClean="0">
                <a:hlinkClick r:id="rId12"/>
              </a:rPr>
              <a:t>Pluto</a:t>
            </a:r>
            <a:r>
              <a:rPr lang="en-IN" dirty="0" smtClean="0"/>
              <a:t> had been officially listed among the planets since it was discovered in 1930 orbiting beyond Neptune, but in 1992 an icy object was discovered still farther from the Sun than Pluto. Many other such discoveries followed, including an object named </a:t>
            </a:r>
            <a:r>
              <a:rPr lang="en-IN" u="sng" dirty="0" smtClean="0">
                <a:hlinkClick r:id="rId13"/>
              </a:rPr>
              <a:t>Eris</a:t>
            </a:r>
            <a:r>
              <a:rPr lang="en-IN" dirty="0" smtClean="0"/>
              <a:t> that appears to be at least as large as Pluto. It became apparent that Pluto was simply one of the larger members of this new group of objects, collectively known as the </a:t>
            </a:r>
            <a:r>
              <a:rPr lang="en-IN" u="sng" dirty="0" smtClean="0">
                <a:hlinkClick r:id="rId14"/>
              </a:rPr>
              <a:t>Kuiper belt</a:t>
            </a:r>
            <a:r>
              <a:rPr lang="en-IN" dirty="0" smtClean="0"/>
              <a:t>. Accordingly, in August 2006 the </a:t>
            </a:r>
            <a:r>
              <a:rPr lang="en-IN" u="sng" dirty="0" smtClean="0">
                <a:hlinkClick r:id="rId15"/>
              </a:rPr>
              <a:t>International Astronomical Union</a:t>
            </a:r>
            <a:r>
              <a:rPr lang="en-IN" dirty="0" smtClean="0"/>
              <a:t> (IAU), the organization charged by the scientific </a:t>
            </a:r>
            <a:r>
              <a:rPr lang="en-IN" u="sng" dirty="0" smtClean="0">
                <a:hlinkClick r:id="rId16"/>
              </a:rPr>
              <a:t>community</a:t>
            </a:r>
            <a:r>
              <a:rPr lang="en-IN" dirty="0" smtClean="0"/>
              <a:t> with classifying astronomical objects, voted to revoke Pluto’s planetary status and place it under a new classification called</a:t>
            </a:r>
            <a:r>
              <a:rPr lang="en-IN" u="sng" dirty="0" smtClean="0">
                <a:hlinkClick r:id="rId17"/>
              </a:rPr>
              <a:t> dwarf planet</a:t>
            </a:r>
            <a:r>
              <a:rPr lang="en-IN" dirty="0" smtClean="0"/>
              <a:t>. For a discussion of that action and of the definition of </a:t>
            </a:r>
            <a:r>
              <a:rPr lang="en-IN" i="1" dirty="0" smtClean="0"/>
              <a:t>planet</a:t>
            </a:r>
            <a:r>
              <a:rPr lang="en-IN" dirty="0" smtClean="0"/>
              <a:t> approved by the IAU, </a:t>
            </a:r>
            <a:r>
              <a:rPr lang="en-IN" i="1" dirty="0" smtClean="0"/>
              <a:t>see</a:t>
            </a:r>
            <a:r>
              <a:rPr lang="en-IN" dirty="0" smtClean="0"/>
              <a:t> </a:t>
            </a:r>
            <a:r>
              <a:rPr lang="en-IN" u="sng" dirty="0" smtClean="0">
                <a:hlinkClick r:id="rId18"/>
              </a:rPr>
              <a:t>planet</a:t>
            </a:r>
            <a:r>
              <a:rPr lang="en-IN" dirty="0" smtClean="0"/>
              <a:t>.</a:t>
            </a:r>
            <a:endParaRPr lang="en-IN"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43050"/>
            <a:ext cx="9144000" cy="4524315"/>
          </a:xfrm>
          <a:prstGeom prst="rect">
            <a:avLst/>
          </a:prstGeom>
        </p:spPr>
        <p:txBody>
          <a:bodyPr wrap="square">
            <a:spAutoFit/>
          </a:bodyPr>
          <a:lstStyle/>
          <a:p>
            <a:pPr fontAlgn="base"/>
            <a:r>
              <a:rPr lang="en-IN" sz="1600" dirty="0"/>
              <a:t>The solar system is structured in a roughly flat plane called the ecliptic, with most planets orbiting the sun in the same direction </a:t>
            </a:r>
            <a:r>
              <a:rPr lang="en-IN" sz="1600" dirty="0" smtClean="0"/>
              <a:t>(counter clockwise, </a:t>
            </a:r>
            <a:r>
              <a:rPr lang="en-IN" sz="1600" dirty="0"/>
              <a:t>as viewed from above the sun's north pole). It can be divided into several key regions:</a:t>
            </a:r>
          </a:p>
          <a:p>
            <a:pPr fontAlgn="base"/>
            <a:r>
              <a:rPr lang="en-IN" sz="1600" b="1" dirty="0"/>
              <a:t>1. The inner solar system</a:t>
            </a:r>
            <a:endParaRPr lang="en-IN" sz="1600" dirty="0"/>
          </a:p>
          <a:p>
            <a:pPr fontAlgn="base"/>
            <a:r>
              <a:rPr lang="en-IN" sz="1600" dirty="0"/>
              <a:t>This area includes the four terrestrial (rocky) planets:</a:t>
            </a:r>
          </a:p>
          <a:p>
            <a:pPr fontAlgn="base"/>
            <a:r>
              <a:rPr lang="en-IN" sz="1600" dirty="0"/>
              <a:t>Mercury</a:t>
            </a:r>
          </a:p>
          <a:p>
            <a:pPr fontAlgn="base"/>
            <a:r>
              <a:rPr lang="en-IN" sz="1600" dirty="0"/>
              <a:t>Venus</a:t>
            </a:r>
          </a:p>
          <a:p>
            <a:pPr fontAlgn="base"/>
            <a:r>
              <a:rPr lang="en-IN" sz="1600" dirty="0"/>
              <a:t>Earth</a:t>
            </a:r>
          </a:p>
          <a:p>
            <a:pPr fontAlgn="base"/>
            <a:r>
              <a:rPr lang="en-IN" sz="1600" dirty="0"/>
              <a:t>Mars</a:t>
            </a:r>
          </a:p>
          <a:p>
            <a:pPr fontAlgn="base"/>
            <a:r>
              <a:rPr lang="en-IN" sz="1600" dirty="0"/>
              <a:t>These planets are smaller, denser, and closer to the sun. The region also contains the asteroid belt between Mars and Jupiter, where many rocky remnants from the early solar system reside.</a:t>
            </a:r>
          </a:p>
          <a:p>
            <a:pPr fontAlgn="base"/>
            <a:r>
              <a:rPr lang="en-IN" sz="1600" b="1" dirty="0"/>
              <a:t>2. The outer solar system</a:t>
            </a:r>
            <a:endParaRPr lang="en-IN" sz="1600" dirty="0"/>
          </a:p>
          <a:p>
            <a:pPr fontAlgn="base"/>
            <a:r>
              <a:rPr lang="en-IN" sz="1600" dirty="0"/>
              <a:t>Beyond the asteroid belt are the gas and ice giants:</a:t>
            </a:r>
          </a:p>
          <a:p>
            <a:pPr fontAlgn="base"/>
            <a:r>
              <a:rPr lang="en-IN" sz="1600" dirty="0"/>
              <a:t>Jupiter</a:t>
            </a:r>
          </a:p>
          <a:p>
            <a:pPr fontAlgn="base"/>
            <a:r>
              <a:rPr lang="en-IN" sz="1600" dirty="0"/>
              <a:t>Saturn</a:t>
            </a:r>
          </a:p>
          <a:p>
            <a:pPr fontAlgn="base"/>
            <a:r>
              <a:rPr lang="en-IN" sz="1600" dirty="0"/>
              <a:t>Uranus</a:t>
            </a:r>
          </a:p>
          <a:p>
            <a:pPr fontAlgn="base"/>
            <a:r>
              <a:rPr lang="en-IN" sz="1600" dirty="0"/>
              <a:t>Neptune</a:t>
            </a:r>
          </a:p>
          <a:p>
            <a:pPr fontAlgn="base"/>
            <a:r>
              <a:rPr lang="en-IN" sz="1600" dirty="0"/>
              <a:t>These planets are much larger and mostly composed of hydrogen, helium, and ices like water, methane, and ammonia. They also have extensive systems of rings and moons</a:t>
            </a:r>
          </a:p>
        </p:txBody>
      </p:sp>
      <p:sp>
        <p:nvSpPr>
          <p:cNvPr id="3" name="Rectangle 2"/>
          <p:cNvSpPr/>
          <p:nvPr/>
        </p:nvSpPr>
        <p:spPr>
          <a:xfrm>
            <a:off x="1142976" y="1000108"/>
            <a:ext cx="6072230" cy="369332"/>
          </a:xfrm>
          <a:prstGeom prst="rect">
            <a:avLst/>
          </a:prstGeom>
        </p:spPr>
        <p:txBody>
          <a:bodyPr wrap="square">
            <a:spAutoFit/>
          </a:bodyPr>
          <a:lstStyle/>
          <a:p>
            <a:pPr fontAlgn="base"/>
            <a:r>
              <a:rPr lang="en-IN" b="1" cap="all" dirty="0"/>
              <a:t>THE STRUCTURE OF THE SOLAR SYSTEM</a:t>
            </a: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143008"/>
          </a:xfrm>
        </p:spPr>
        <p:txBody>
          <a:bodyPr>
            <a:normAutofit/>
          </a:bodyPr>
          <a:lstStyle/>
          <a:p>
            <a:pPr fontAlgn="base"/>
            <a:r>
              <a:rPr lang="en-IN" sz="4000" b="1" cap="all" dirty="0" smtClean="0"/>
              <a:t>HOW DID THE SOLAR SYSTEM FORM</a:t>
            </a:r>
            <a:endParaRPr lang="en-IN" sz="4000" b="1" cap="all" dirty="0"/>
          </a:p>
        </p:txBody>
      </p:sp>
      <p:sp>
        <p:nvSpPr>
          <p:cNvPr id="3" name="Content Placeholder 2"/>
          <p:cNvSpPr>
            <a:spLocks noGrp="1"/>
          </p:cNvSpPr>
          <p:nvPr>
            <p:ph sz="quarter" idx="1"/>
          </p:nvPr>
        </p:nvSpPr>
        <p:spPr/>
        <p:txBody>
          <a:bodyPr>
            <a:normAutofit lnSpcReduction="10000"/>
          </a:bodyPr>
          <a:lstStyle/>
          <a:p>
            <a:pPr fontAlgn="base"/>
            <a:r>
              <a:rPr lang="en-IN" dirty="0" smtClean="0"/>
              <a:t>The solar system formed about </a:t>
            </a:r>
            <a:r>
              <a:rPr lang="en-IN" dirty="0" smtClean="0">
                <a:hlinkClick r:id="rId2"/>
              </a:rPr>
              <a:t>4.6 billion years ago </a:t>
            </a:r>
            <a:r>
              <a:rPr lang="en-IN" dirty="0" smtClean="0"/>
              <a:t>from a giant rotating cloud of gas and dust known as the solar nebula. Gravity caused the nebula to collapse in on itself, forming a dense, hot core that ignited to become the sun.</a:t>
            </a:r>
          </a:p>
          <a:p>
            <a:pPr fontAlgn="base"/>
            <a:r>
              <a:rPr lang="en-IN" dirty="0" smtClean="0"/>
              <a:t>The remaining material flattened into a spinning disk. Through a process called accretion, particles in this disk began sticking together, forming </a:t>
            </a:r>
            <a:r>
              <a:rPr lang="en-IN" dirty="0" err="1" smtClean="0"/>
              <a:t>planetesimals</a:t>
            </a:r>
            <a:r>
              <a:rPr lang="en-IN" dirty="0" smtClean="0"/>
              <a:t> — the building blocks of planets. Over millions of years, these objects grew larger, sweeping up material in their orbits and becoming the planets we know today.</a:t>
            </a:r>
          </a:p>
          <a:p>
            <a:pPr fontAlgn="base"/>
            <a:r>
              <a:rPr lang="en-IN" dirty="0" smtClean="0"/>
              <a:t>This model of solar system formation is known as the </a:t>
            </a:r>
            <a:r>
              <a:rPr lang="en-IN" dirty="0" smtClean="0">
                <a:hlinkClick r:id="rId3"/>
              </a:rPr>
              <a:t>nebular hypothesis</a:t>
            </a:r>
            <a:r>
              <a:rPr lang="en-IN" dirty="0" smtClean="0"/>
              <a:t>.</a:t>
            </a:r>
          </a:p>
          <a:p>
            <a:pPr>
              <a:buNone/>
            </a:pPr>
            <a:endParaRPr lang="en-IN" dirty="0"/>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785794"/>
            <a:ext cx="7858180" cy="5232202"/>
          </a:xfrm>
          <a:prstGeom prst="rect">
            <a:avLst/>
          </a:prstGeom>
        </p:spPr>
        <p:txBody>
          <a:bodyPr wrap="square">
            <a:spAutoFit/>
          </a:bodyPr>
          <a:lstStyle/>
          <a:p>
            <a:pPr fontAlgn="base"/>
            <a:r>
              <a:rPr lang="en-IN" b="1" cap="all" dirty="0"/>
              <a:t>PLANETS OF THE SOLAR SYSTEM IN </a:t>
            </a:r>
            <a:r>
              <a:rPr lang="en-IN" b="1" cap="all" dirty="0" smtClean="0"/>
              <a:t>ORDER</a:t>
            </a:r>
          </a:p>
          <a:p>
            <a:pPr fontAlgn="base"/>
            <a:endParaRPr lang="en-IN" b="1" cap="all" dirty="0"/>
          </a:p>
          <a:p>
            <a:pPr fontAlgn="base"/>
            <a:r>
              <a:rPr lang="en-IN" dirty="0" smtClean="0"/>
              <a:t>       </a:t>
            </a:r>
            <a:r>
              <a:rPr lang="en-IN" sz="1400" dirty="0" smtClean="0"/>
              <a:t>Here's </a:t>
            </a:r>
            <a:r>
              <a:rPr lang="en-IN" sz="1400" dirty="0"/>
              <a:t>a quick overview of the eight official planets, listed in order from the sun:</a:t>
            </a:r>
          </a:p>
          <a:p>
            <a:pPr fontAlgn="base"/>
            <a:r>
              <a:rPr lang="en-IN" sz="1400" b="1" dirty="0"/>
              <a:t>Mercury</a:t>
            </a:r>
            <a:r>
              <a:rPr lang="en-IN" sz="1400" dirty="0"/>
              <a:t> </a:t>
            </a:r>
            <a:r>
              <a:rPr lang="en-IN" sz="1400" dirty="0" smtClean="0"/>
              <a:t>—</a:t>
            </a:r>
          </a:p>
          <a:p>
            <a:pPr fontAlgn="base"/>
            <a:r>
              <a:rPr lang="en-IN" sz="1400" dirty="0"/>
              <a:t> </a:t>
            </a:r>
            <a:r>
              <a:rPr lang="en-IN" sz="1400" dirty="0" smtClean="0"/>
              <a:t>       </a:t>
            </a:r>
            <a:r>
              <a:rPr lang="en-IN" sz="1400" dirty="0"/>
              <a:t>Smallest planet, no atmosphere, extreme temperatures.</a:t>
            </a:r>
          </a:p>
          <a:p>
            <a:pPr fontAlgn="base"/>
            <a:r>
              <a:rPr lang="en-IN" sz="1400" b="1" dirty="0"/>
              <a:t>Venus</a:t>
            </a:r>
            <a:r>
              <a:rPr lang="en-IN" sz="1400" dirty="0"/>
              <a:t> </a:t>
            </a:r>
            <a:r>
              <a:rPr lang="en-IN" sz="1400" dirty="0" smtClean="0"/>
              <a:t>—</a:t>
            </a:r>
          </a:p>
          <a:p>
            <a:pPr fontAlgn="base"/>
            <a:r>
              <a:rPr lang="en-IN" sz="1400" dirty="0"/>
              <a:t> </a:t>
            </a:r>
            <a:r>
              <a:rPr lang="en-IN" sz="1400" dirty="0" smtClean="0"/>
              <a:t>      </a:t>
            </a:r>
            <a:r>
              <a:rPr lang="en-IN" sz="1400" dirty="0"/>
              <a:t>Thick toxic atmosphere, hottest planet, similar in size to Earth.</a:t>
            </a:r>
          </a:p>
          <a:p>
            <a:pPr fontAlgn="base"/>
            <a:r>
              <a:rPr lang="en-IN" sz="1400" b="1" dirty="0"/>
              <a:t>Earth</a:t>
            </a:r>
            <a:r>
              <a:rPr lang="en-IN" sz="1400" dirty="0"/>
              <a:t> — </a:t>
            </a:r>
            <a:endParaRPr lang="en-IN" sz="1400" dirty="0" smtClean="0"/>
          </a:p>
          <a:p>
            <a:pPr fontAlgn="base"/>
            <a:r>
              <a:rPr lang="en-IN" sz="1400" dirty="0"/>
              <a:t> </a:t>
            </a:r>
            <a:r>
              <a:rPr lang="en-IN" sz="1400" dirty="0" smtClean="0"/>
              <a:t>     Our </a:t>
            </a:r>
            <a:r>
              <a:rPr lang="en-IN" sz="1400" dirty="0"/>
              <a:t>home planet, only one known to support life.</a:t>
            </a:r>
          </a:p>
          <a:p>
            <a:pPr fontAlgn="base"/>
            <a:r>
              <a:rPr lang="en-IN" sz="1400" b="1" dirty="0"/>
              <a:t>Mars</a:t>
            </a:r>
            <a:r>
              <a:rPr lang="en-IN" sz="1400" dirty="0"/>
              <a:t> </a:t>
            </a:r>
            <a:r>
              <a:rPr lang="en-IN" sz="1400" dirty="0" smtClean="0"/>
              <a:t>—</a:t>
            </a:r>
          </a:p>
          <a:p>
            <a:pPr fontAlgn="base"/>
            <a:r>
              <a:rPr lang="en-IN" sz="1400" dirty="0"/>
              <a:t> </a:t>
            </a:r>
            <a:r>
              <a:rPr lang="en-IN" sz="1400" dirty="0" smtClean="0"/>
              <a:t>     </a:t>
            </a:r>
            <a:r>
              <a:rPr lang="en-IN" sz="1400" dirty="0"/>
              <a:t>The red planet, home to giant volcanoes and dry riverbeds.</a:t>
            </a:r>
          </a:p>
          <a:p>
            <a:pPr fontAlgn="base"/>
            <a:r>
              <a:rPr lang="en-IN" sz="1400" b="1" dirty="0"/>
              <a:t>Jupiter</a:t>
            </a:r>
            <a:r>
              <a:rPr lang="en-IN" sz="1400" dirty="0"/>
              <a:t> </a:t>
            </a:r>
            <a:r>
              <a:rPr lang="en-IN" sz="1400" dirty="0" smtClean="0"/>
              <a:t>—</a:t>
            </a:r>
          </a:p>
          <a:p>
            <a:pPr fontAlgn="base"/>
            <a:r>
              <a:rPr lang="en-IN" sz="1400" dirty="0"/>
              <a:t> </a:t>
            </a:r>
            <a:r>
              <a:rPr lang="en-IN" sz="1400" dirty="0" smtClean="0"/>
              <a:t>     </a:t>
            </a:r>
            <a:r>
              <a:rPr lang="en-IN" sz="1400" dirty="0"/>
              <a:t>Largest planet, has a Great Red Spot and dozens of moons.</a:t>
            </a:r>
          </a:p>
          <a:p>
            <a:pPr fontAlgn="base"/>
            <a:r>
              <a:rPr lang="en-IN" sz="1400" b="1" dirty="0"/>
              <a:t>Saturn</a:t>
            </a:r>
            <a:r>
              <a:rPr lang="en-IN" sz="1400" dirty="0"/>
              <a:t> </a:t>
            </a:r>
            <a:r>
              <a:rPr lang="en-IN" sz="1400" dirty="0" smtClean="0"/>
              <a:t>—</a:t>
            </a:r>
          </a:p>
          <a:p>
            <a:pPr fontAlgn="base"/>
            <a:r>
              <a:rPr lang="en-IN" sz="1400" dirty="0"/>
              <a:t> </a:t>
            </a:r>
            <a:r>
              <a:rPr lang="en-IN" sz="1400" dirty="0" smtClean="0"/>
              <a:t>      </a:t>
            </a:r>
            <a:r>
              <a:rPr lang="en-IN" sz="1400" dirty="0"/>
              <a:t>Known for its spectacular rings.</a:t>
            </a:r>
          </a:p>
          <a:p>
            <a:pPr fontAlgn="base"/>
            <a:r>
              <a:rPr lang="en-IN" sz="1400" b="1" dirty="0"/>
              <a:t>Uranus</a:t>
            </a:r>
            <a:r>
              <a:rPr lang="en-IN" sz="1400" dirty="0"/>
              <a:t> — </a:t>
            </a:r>
            <a:endParaRPr lang="en-IN" sz="1400" dirty="0" smtClean="0"/>
          </a:p>
          <a:p>
            <a:pPr fontAlgn="base"/>
            <a:r>
              <a:rPr lang="en-IN" sz="1400" dirty="0"/>
              <a:t> </a:t>
            </a:r>
            <a:r>
              <a:rPr lang="en-IN" sz="1400" dirty="0" smtClean="0"/>
              <a:t>      Rotates </a:t>
            </a:r>
            <a:r>
              <a:rPr lang="en-IN" sz="1400" dirty="0"/>
              <a:t>on its side, has a pale blue </a:t>
            </a:r>
            <a:r>
              <a:rPr lang="en-IN" sz="1400" dirty="0" smtClean="0"/>
              <a:t>colour </a:t>
            </a:r>
            <a:r>
              <a:rPr lang="en-IN" sz="1400" dirty="0"/>
              <a:t>due to methane.</a:t>
            </a:r>
          </a:p>
          <a:p>
            <a:pPr fontAlgn="base"/>
            <a:r>
              <a:rPr lang="en-IN" sz="1400" b="1" dirty="0"/>
              <a:t>Neptune</a:t>
            </a:r>
            <a:r>
              <a:rPr lang="en-IN" sz="1400" dirty="0"/>
              <a:t> </a:t>
            </a:r>
            <a:r>
              <a:rPr lang="en-IN" sz="1400" dirty="0" smtClean="0"/>
              <a:t>—</a:t>
            </a:r>
          </a:p>
          <a:p>
            <a:pPr fontAlgn="base"/>
            <a:r>
              <a:rPr lang="en-IN" sz="1400" dirty="0"/>
              <a:t> </a:t>
            </a:r>
            <a:r>
              <a:rPr lang="en-IN" sz="1400" dirty="0" smtClean="0"/>
              <a:t>        </a:t>
            </a:r>
            <a:r>
              <a:rPr lang="en-IN" sz="1400" dirty="0"/>
              <a:t>Strongest winds in the solar system, deep blue </a:t>
            </a:r>
            <a:r>
              <a:rPr lang="en-IN" sz="1400" dirty="0" smtClean="0"/>
              <a:t>colour.</a:t>
            </a:r>
            <a:endParaRPr lang="en-IN" sz="1400" dirty="0"/>
          </a:p>
          <a:p>
            <a:pPr fontAlgn="base"/>
            <a:r>
              <a:rPr lang="en-IN" sz="1400" dirty="0"/>
              <a:t>A common mnemonic to remember the order is: </a:t>
            </a:r>
            <a:r>
              <a:rPr lang="en-IN" sz="1400" b="1" dirty="0"/>
              <a:t>"M</a:t>
            </a:r>
            <a:r>
              <a:rPr lang="en-IN" sz="1400" dirty="0"/>
              <a:t>y</a:t>
            </a:r>
            <a:r>
              <a:rPr lang="en-IN" sz="1400" b="1" dirty="0"/>
              <a:t> V</a:t>
            </a:r>
            <a:r>
              <a:rPr lang="en-IN" sz="1400" dirty="0"/>
              <a:t>ery</a:t>
            </a:r>
            <a:r>
              <a:rPr lang="en-IN" sz="1400" b="1" dirty="0"/>
              <a:t> E</a:t>
            </a:r>
            <a:r>
              <a:rPr lang="en-IN" sz="1400" dirty="0"/>
              <a:t>ducated</a:t>
            </a:r>
            <a:r>
              <a:rPr lang="en-IN" sz="1400" b="1" dirty="0"/>
              <a:t> M</a:t>
            </a:r>
            <a:r>
              <a:rPr lang="en-IN" sz="1400" dirty="0"/>
              <a:t>other</a:t>
            </a:r>
            <a:r>
              <a:rPr lang="en-IN" sz="1400" b="1" dirty="0"/>
              <a:t> J</a:t>
            </a:r>
            <a:r>
              <a:rPr lang="en-IN" sz="1400" dirty="0"/>
              <a:t>ust</a:t>
            </a:r>
            <a:r>
              <a:rPr lang="en-IN" sz="1400" b="1" dirty="0"/>
              <a:t> S</a:t>
            </a:r>
            <a:r>
              <a:rPr lang="en-IN" sz="1400" dirty="0"/>
              <a:t>erved</a:t>
            </a:r>
            <a:r>
              <a:rPr lang="en-IN" sz="1400" b="1" dirty="0"/>
              <a:t> U</a:t>
            </a:r>
            <a:r>
              <a:rPr lang="en-IN" sz="1400" dirty="0"/>
              <a:t>s</a:t>
            </a:r>
            <a:r>
              <a:rPr lang="en-IN" sz="1400" b="1" dirty="0"/>
              <a:t> N</a:t>
            </a:r>
            <a:r>
              <a:rPr lang="en-IN" sz="1400" dirty="0"/>
              <a:t>oodles</a:t>
            </a:r>
            <a:r>
              <a:rPr lang="en-IN" sz="1400" b="1" dirty="0"/>
              <a:t>."</a:t>
            </a:r>
            <a:endParaRPr lang="en-IN" sz="1400" dirty="0"/>
          </a:p>
          <a:p>
            <a:pPr fontAlgn="base"/>
            <a:r>
              <a:rPr lang="en-IN" sz="1400" dirty="0"/>
              <a:t>If you were to order the planets by size from </a:t>
            </a:r>
            <a:r>
              <a:rPr lang="en-IN" sz="1400" b="1" dirty="0"/>
              <a:t>smallest to largest </a:t>
            </a:r>
            <a:r>
              <a:rPr lang="en-IN" sz="1400" dirty="0"/>
              <a:t>they would be Mercury, Mars, Venus, Earth, Neptune, Uranus, Saturn and Jupiter.  </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85728"/>
            <a:ext cx="8286808" cy="5078313"/>
          </a:xfrm>
          <a:prstGeom prst="rect">
            <a:avLst/>
          </a:prstGeom>
        </p:spPr>
        <p:txBody>
          <a:bodyPr wrap="square">
            <a:spAutoFit/>
          </a:bodyPr>
          <a:lstStyle/>
          <a:p>
            <a:pPr fontAlgn="base"/>
            <a:r>
              <a:rPr lang="en-IN" b="1" cap="all" dirty="0"/>
              <a:t>DEFINING PLANETS: CHARACTERISTICS AND CLASSIFICATIONS IN THE SOLAR SYSTEM</a:t>
            </a:r>
          </a:p>
          <a:p>
            <a:pPr fontAlgn="base"/>
            <a:endParaRPr lang="en-IN" dirty="0" smtClean="0"/>
          </a:p>
          <a:p>
            <a:pPr fontAlgn="base"/>
            <a:r>
              <a:rPr lang="en-IN" dirty="0"/>
              <a:t> </a:t>
            </a:r>
            <a:r>
              <a:rPr lang="en-IN" dirty="0" smtClean="0"/>
              <a:t>      The</a:t>
            </a:r>
            <a:r>
              <a:rPr lang="en-IN" dirty="0"/>
              <a:t> </a:t>
            </a:r>
            <a:r>
              <a:rPr lang="en-IN" dirty="0">
                <a:hlinkClick r:id="rId2"/>
              </a:rPr>
              <a:t>IAU defines</a:t>
            </a:r>
            <a:r>
              <a:rPr lang="en-IN" dirty="0"/>
              <a:t> a true planet as a body that circles the sun without being some other object's satellite; is large enough to be rounded by its own gravity (but not so big that it begins to undergo nuclear fusion, like a star); and has "cleared its </a:t>
            </a:r>
            <a:r>
              <a:rPr lang="en-IN" dirty="0" smtClean="0"/>
              <a:t>neighbourhood" </a:t>
            </a:r>
            <a:r>
              <a:rPr lang="en-IN" dirty="0"/>
              <a:t>of most other orbiting bodies.</a:t>
            </a:r>
          </a:p>
          <a:p>
            <a:pPr fontAlgn="base"/>
            <a:r>
              <a:rPr lang="en-IN" dirty="0" smtClean="0"/>
              <a:t>      But </a:t>
            </a:r>
            <a:r>
              <a:rPr lang="en-IN" dirty="0"/>
              <a:t>that restrictive definition helped isolate what should and should not be considered a planet — a problem that arose as astronomers discovered more and more planet-like objects in the solar system. Pluto was among the bodies that didn't make the cut and was re-classified as a dwarf planet. </a:t>
            </a:r>
          </a:p>
          <a:p>
            <a:pPr fontAlgn="base"/>
            <a:r>
              <a:rPr lang="en-IN" dirty="0"/>
              <a:t>The problem with Pluto, aside from its small size and offbeat orbit, is that it doesn't clear its </a:t>
            </a:r>
            <a:r>
              <a:rPr lang="en-IN" dirty="0" smtClean="0"/>
              <a:t>neighbourhood </a:t>
            </a:r>
            <a:r>
              <a:rPr lang="en-IN" dirty="0"/>
              <a:t>of debris — it shares its space with lots of other objects in the Kuiper Belt. Still, the demotion of Pluto remains controversial.</a:t>
            </a:r>
          </a:p>
          <a:p>
            <a:pPr fontAlgn="base"/>
            <a:r>
              <a:rPr lang="en-IN" cap="all" dirty="0"/>
              <a:t>RELATED STORIES:</a:t>
            </a:r>
          </a:p>
          <a:p>
            <a:pPr fontAlgn="base"/>
            <a:r>
              <a:rPr lang="en-IN" dirty="0"/>
              <a:t> </a:t>
            </a:r>
          </a:p>
          <a:p>
            <a:pPr fontAlgn="base"/>
            <a:r>
              <a:rPr lang="en-IN" dirty="0"/>
              <a:t>The IAU planet definition also put other small, round worlds into the </a:t>
            </a:r>
            <a:r>
              <a:rPr lang="en-IN" dirty="0">
                <a:hlinkClick r:id="rId3"/>
              </a:rPr>
              <a:t>dwarf planet</a:t>
            </a:r>
            <a:r>
              <a:rPr lang="en-IN" dirty="0"/>
              <a:t> category, including the Kuiper Belt objects </a:t>
            </a:r>
            <a:r>
              <a:rPr lang="en-IN" dirty="0">
                <a:hlinkClick r:id="rId4"/>
              </a:rPr>
              <a:t>Eris</a:t>
            </a:r>
            <a:r>
              <a:rPr lang="en-IN" dirty="0"/>
              <a:t>, </a:t>
            </a:r>
            <a:r>
              <a:rPr lang="en-IN" dirty="0" err="1">
                <a:hlinkClick r:id="rId5"/>
              </a:rPr>
              <a:t>Haumea</a:t>
            </a:r>
            <a:r>
              <a:rPr lang="en-IN" dirty="0"/>
              <a:t> and </a:t>
            </a:r>
            <a:r>
              <a:rPr lang="en-IN" dirty="0" err="1">
                <a:hlinkClick r:id="rId6"/>
              </a:rPr>
              <a:t>Makemake</a:t>
            </a:r>
            <a:r>
              <a:rPr lang="en-IN" dirty="0"/>
              <a:t>. </a:t>
            </a:r>
          </a:p>
          <a:p>
            <a:pPr fontAlgn="base"/>
            <a:r>
              <a:rPr lang="en-IN" dirty="0">
                <a:hlinkClick r:id="rId7"/>
              </a:rPr>
              <a:t>Ceres</a:t>
            </a:r>
            <a:r>
              <a:rPr lang="en-IN" dirty="0"/>
              <a:t>, a round object in the Asteroid Belt</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71604" y="1571612"/>
            <a:ext cx="6072230" cy="307183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6000" dirty="0" smtClean="0"/>
              <a:t>THANK  YOU</a:t>
            </a:r>
            <a:endParaRPr lang="en-IN" sz="6000" dirty="0"/>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73</TotalTime>
  <Words>266</Words>
  <Application>Microsoft Office PowerPoint</Application>
  <PresentationFormat>On-screen Show (4:3)</PresentationFormat>
  <Paragraphs>56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Equity</vt:lpstr>
      <vt:lpstr>ABOUT SOLAR SYSTEMS </vt:lpstr>
      <vt:lpstr>SOLAR SYSTEM FORM</vt:lpstr>
      <vt:lpstr>Composition of the solar system </vt:lpstr>
      <vt:lpstr>Slide 4</vt:lpstr>
      <vt:lpstr>HOW DID THE SOLAR SYSTEM FORM</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SOLAR SYSTEMS</dc:title>
  <dc:creator>lendi</dc:creator>
  <cp:lastModifiedBy>lendi</cp:lastModifiedBy>
  <cp:revision>8</cp:revision>
  <dcterms:created xsi:type="dcterms:W3CDTF">2025-05-07T05:28:19Z</dcterms:created>
  <dcterms:modified xsi:type="dcterms:W3CDTF">2025-05-07T06:41:44Z</dcterms:modified>
</cp:coreProperties>
</file>